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Roboto"/>
      <p:regular r:id="rId56"/>
      <p:bold r:id="rId57"/>
      <p:italic r:id="rId58"/>
      <p:boldItalic r:id="rId59"/>
    </p:embeddedFont>
    <p:embeddedFont>
      <p:font typeface="Nunito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Nunito-italic.fntdata"/><Relationship Id="rId61" Type="http://schemas.openxmlformats.org/officeDocument/2006/relationships/font" Target="fonts/Nunito-bold.fntdata"/><Relationship Id="rId20" Type="http://schemas.openxmlformats.org/officeDocument/2006/relationships/slide" Target="slides/slide15.xml"/><Relationship Id="rId63" Type="http://schemas.openxmlformats.org/officeDocument/2006/relationships/font" Target="fonts/Nuni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Nunito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-bold.fntdata"/><Relationship Id="rId12" Type="http://schemas.openxmlformats.org/officeDocument/2006/relationships/slide" Target="slides/slide7.xml"/><Relationship Id="rId56" Type="http://schemas.openxmlformats.org/officeDocument/2006/relationships/font" Target="fonts/Roboto-regular.fntdata"/><Relationship Id="rId15" Type="http://schemas.openxmlformats.org/officeDocument/2006/relationships/slide" Target="slides/slide10.xml"/><Relationship Id="rId59" Type="http://schemas.openxmlformats.org/officeDocument/2006/relationships/font" Target="fonts/Roboto-boldItalic.fntdata"/><Relationship Id="rId14" Type="http://schemas.openxmlformats.org/officeDocument/2006/relationships/slide" Target="slides/slide9.xml"/><Relationship Id="rId58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e373c54c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e373c54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e373c54cb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e373c54cb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e373c54cb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e373c54cb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e373c54cb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3e373c54cb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e373c54cb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e373c54cb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e373c54cb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3e373c54cb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e373c54cb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3e373c54cb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e373c54cb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3e373c54cb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3e373c54cb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3e373c54cb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3e373c54cb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3e373c54cb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e373c54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e373c54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e373c54cb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3e373c54cb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3e373c54cb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3e373c54c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e373c54cb_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3e373c54cb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3e373c54cb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3e373c54cb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3e373c54cb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3e373c54cb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3e373c54cb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3e373c54cb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3e373c54cb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3e373c54cb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3e373c54cb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3e373c54cb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3e373c54cb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3e373c54cb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3e373c54cb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3e373c54cb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e373c54c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e373c54c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3e373c54cb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3e373c54cb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3e373c54cb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3e373c54cb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3e373c54cb_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3e373c54cb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3e373c54cb_2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3e373c54cb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3e373c54cb_2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3e373c54cb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3e373c54cb_2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3e373c54cb_2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3e373c54cb_2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3e373c54cb_2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3e373c54cb_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3e373c54cb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3e373c54cb_2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3e373c54cb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3e373c54cb_2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3e373c54cb_2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e373c54c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e373c54c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3e373c54cb_3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3e373c54cb_3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3e373c54cb_3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3e373c54cb_3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3e373c54cb_3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3e373c54cb_3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3e373c54cb_3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3e373c54cb_3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3e373c54cb_2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3e373c54cb_2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3e373c54cb_2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3e373c54cb_2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3e373c54cb_3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3e373c54cb_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3e373c54cb_2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3e373c54cb_2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3e373c54cb_3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3e373c54cb_3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3e373c54cb_2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3e373c54cb_2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e373c54c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e373c54c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3e373c54cb_3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3e373c54cb_3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e373c54c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e373c54c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e373c54c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e373c54c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e373c54c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e373c54c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e373c54c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e373c54c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t.ly/ORQ5" TargetMode="External"/><Relationship Id="rId4" Type="http://schemas.openxmlformats.org/officeDocument/2006/relationships/hyperlink" Target="https://t.ly/XQ8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Linear Regression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i="1"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Amal Joseph</a:t>
            </a:r>
            <a:endParaRPr b="1" i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i="1"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Machine Learning Engineer @ Arcesium</a:t>
            </a:r>
            <a:endParaRPr b="1" i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Equation of a Line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225" y="1160550"/>
            <a:ext cx="5094633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2"/>
          <p:cNvCxnSpPr/>
          <p:nvPr/>
        </p:nvCxnSpPr>
        <p:spPr>
          <a:xfrm>
            <a:off x="3037850" y="1625725"/>
            <a:ext cx="1835700" cy="247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 txBox="1"/>
          <p:nvPr/>
        </p:nvSpPr>
        <p:spPr>
          <a:xfrm>
            <a:off x="3831375" y="3853300"/>
            <a:ext cx="53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6346500" y="1119025"/>
            <a:ext cx="2485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 y = mx + c</a:t>
            </a:r>
            <a:endParaRPr b="1" sz="1900"/>
          </a:p>
        </p:txBody>
      </p:sp>
      <p:cxnSp>
        <p:nvCxnSpPr>
          <p:cNvPr id="149" name="Google Shape;149;p22"/>
          <p:cNvCxnSpPr/>
          <p:nvPr/>
        </p:nvCxnSpPr>
        <p:spPr>
          <a:xfrm flipH="1">
            <a:off x="6766500" y="1520550"/>
            <a:ext cx="267600" cy="9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2"/>
          <p:cNvSpPr txBox="1"/>
          <p:nvPr/>
        </p:nvSpPr>
        <p:spPr>
          <a:xfrm>
            <a:off x="6346500" y="2371650"/>
            <a:ext cx="9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slope</a:t>
            </a:r>
            <a:endParaRPr b="1"/>
          </a:p>
        </p:txBody>
      </p:sp>
      <p:cxnSp>
        <p:nvCxnSpPr>
          <p:cNvPr id="151" name="Google Shape;151;p22"/>
          <p:cNvCxnSpPr/>
          <p:nvPr/>
        </p:nvCxnSpPr>
        <p:spPr>
          <a:xfrm>
            <a:off x="7656325" y="1520550"/>
            <a:ext cx="353100" cy="9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2"/>
          <p:cNvSpPr txBox="1"/>
          <p:nvPr/>
        </p:nvSpPr>
        <p:spPr>
          <a:xfrm>
            <a:off x="7340050" y="2371650"/>
            <a:ext cx="13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y-intercept</a:t>
            </a:r>
            <a:endParaRPr b="1"/>
          </a:p>
        </p:txBody>
      </p:sp>
      <p:sp>
        <p:nvSpPr>
          <p:cNvPr id="153" name="Google Shape;153;p22"/>
          <p:cNvSpPr txBox="1"/>
          <p:nvPr/>
        </p:nvSpPr>
        <p:spPr>
          <a:xfrm>
            <a:off x="7483450" y="2772975"/>
            <a:ext cx="87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The point where the line touches the y-axis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7656325" y="3547475"/>
            <a:ext cx="14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 = 4</a:t>
            </a:r>
            <a:endParaRPr b="1"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9183" y="2904125"/>
            <a:ext cx="1144618" cy="64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Equation of a Line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225" y="1160550"/>
            <a:ext cx="5094633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3"/>
          <p:cNvCxnSpPr/>
          <p:nvPr/>
        </p:nvCxnSpPr>
        <p:spPr>
          <a:xfrm>
            <a:off x="3037850" y="1625725"/>
            <a:ext cx="1835700" cy="247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3"/>
          <p:cNvSpPr txBox="1"/>
          <p:nvPr/>
        </p:nvSpPr>
        <p:spPr>
          <a:xfrm>
            <a:off x="3831375" y="3853300"/>
            <a:ext cx="53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6346500" y="1119025"/>
            <a:ext cx="2485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 y = mx + c</a:t>
            </a:r>
            <a:endParaRPr b="1" sz="1900"/>
          </a:p>
        </p:txBody>
      </p:sp>
      <p:cxnSp>
        <p:nvCxnSpPr>
          <p:cNvPr id="165" name="Google Shape;165;p23"/>
          <p:cNvCxnSpPr/>
          <p:nvPr/>
        </p:nvCxnSpPr>
        <p:spPr>
          <a:xfrm flipH="1">
            <a:off x="6766500" y="1520550"/>
            <a:ext cx="267600" cy="9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3"/>
          <p:cNvSpPr txBox="1"/>
          <p:nvPr/>
        </p:nvSpPr>
        <p:spPr>
          <a:xfrm>
            <a:off x="6346500" y="2371650"/>
            <a:ext cx="9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slope</a:t>
            </a:r>
            <a:endParaRPr b="1"/>
          </a:p>
        </p:txBody>
      </p:sp>
      <p:cxnSp>
        <p:nvCxnSpPr>
          <p:cNvPr id="167" name="Google Shape;167;p23"/>
          <p:cNvCxnSpPr/>
          <p:nvPr/>
        </p:nvCxnSpPr>
        <p:spPr>
          <a:xfrm>
            <a:off x="7656325" y="1520550"/>
            <a:ext cx="353100" cy="9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3"/>
          <p:cNvSpPr txBox="1"/>
          <p:nvPr/>
        </p:nvSpPr>
        <p:spPr>
          <a:xfrm>
            <a:off x="7340050" y="2371650"/>
            <a:ext cx="13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y-intercept</a:t>
            </a:r>
            <a:endParaRPr b="1"/>
          </a:p>
        </p:txBody>
      </p:sp>
      <p:sp>
        <p:nvSpPr>
          <p:cNvPr id="169" name="Google Shape;169;p23"/>
          <p:cNvSpPr txBox="1"/>
          <p:nvPr/>
        </p:nvSpPr>
        <p:spPr>
          <a:xfrm>
            <a:off x="7483450" y="2772975"/>
            <a:ext cx="87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The point where the line touches the y-axis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7656325" y="3547475"/>
            <a:ext cx="14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 = 4</a:t>
            </a:r>
            <a:endParaRPr b="1"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9183" y="2904125"/>
            <a:ext cx="1144618" cy="643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/>
        </p:nvSpPr>
        <p:spPr>
          <a:xfrm>
            <a:off x="5982450" y="3547475"/>
            <a:ext cx="183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 = (4-0) / (0 -3)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 = -4 / 3</a:t>
            </a:r>
            <a:endParaRPr b="1"/>
          </a:p>
        </p:txBody>
      </p:sp>
      <p:sp>
        <p:nvSpPr>
          <p:cNvPr id="173" name="Google Shape;173;p23"/>
          <p:cNvSpPr txBox="1"/>
          <p:nvPr/>
        </p:nvSpPr>
        <p:spPr>
          <a:xfrm>
            <a:off x="4108700" y="2870938"/>
            <a:ext cx="6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FF"/>
                </a:solidFill>
              </a:rPr>
              <a:t>(3, 0)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3448950" y="1971450"/>
            <a:ext cx="6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FF"/>
                </a:solidFill>
              </a:rPr>
              <a:t>(0, 4)</a:t>
            </a:r>
            <a:endParaRPr b="1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Equation of a Line</a:t>
            </a:r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225" y="1160550"/>
            <a:ext cx="5094633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4"/>
          <p:cNvCxnSpPr/>
          <p:nvPr/>
        </p:nvCxnSpPr>
        <p:spPr>
          <a:xfrm>
            <a:off x="3037850" y="1625725"/>
            <a:ext cx="1835700" cy="247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4"/>
          <p:cNvSpPr txBox="1"/>
          <p:nvPr/>
        </p:nvSpPr>
        <p:spPr>
          <a:xfrm>
            <a:off x="3831375" y="3853300"/>
            <a:ext cx="53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3066450" y="2228025"/>
            <a:ext cx="382500" cy="1013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2798850" y="2543525"/>
            <a:ext cx="2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4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6346500" y="1119025"/>
            <a:ext cx="2485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 y = mx + c</a:t>
            </a:r>
            <a:endParaRPr b="1" sz="1900"/>
          </a:p>
        </p:txBody>
      </p:sp>
      <p:cxnSp>
        <p:nvCxnSpPr>
          <p:cNvPr id="186" name="Google Shape;186;p24"/>
          <p:cNvCxnSpPr/>
          <p:nvPr/>
        </p:nvCxnSpPr>
        <p:spPr>
          <a:xfrm flipH="1">
            <a:off x="6766500" y="1520550"/>
            <a:ext cx="267600" cy="9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4"/>
          <p:cNvSpPr txBox="1"/>
          <p:nvPr/>
        </p:nvSpPr>
        <p:spPr>
          <a:xfrm>
            <a:off x="6346500" y="2371650"/>
            <a:ext cx="9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slope</a:t>
            </a:r>
            <a:endParaRPr b="1"/>
          </a:p>
        </p:txBody>
      </p:sp>
      <p:cxnSp>
        <p:nvCxnSpPr>
          <p:cNvPr id="188" name="Google Shape;188;p24"/>
          <p:cNvCxnSpPr/>
          <p:nvPr/>
        </p:nvCxnSpPr>
        <p:spPr>
          <a:xfrm>
            <a:off x="7656325" y="1520550"/>
            <a:ext cx="353100" cy="9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4"/>
          <p:cNvSpPr txBox="1"/>
          <p:nvPr/>
        </p:nvSpPr>
        <p:spPr>
          <a:xfrm>
            <a:off x="7340050" y="2371650"/>
            <a:ext cx="13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y-intercept</a:t>
            </a:r>
            <a:endParaRPr b="1"/>
          </a:p>
        </p:txBody>
      </p:sp>
      <p:sp>
        <p:nvSpPr>
          <p:cNvPr id="190" name="Google Shape;190;p24"/>
          <p:cNvSpPr txBox="1"/>
          <p:nvPr/>
        </p:nvSpPr>
        <p:spPr>
          <a:xfrm>
            <a:off x="7483450" y="2772975"/>
            <a:ext cx="87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The point where the line touches the y-axis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7656325" y="3547475"/>
            <a:ext cx="14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 = 4</a:t>
            </a:r>
            <a:endParaRPr b="1"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9183" y="2904125"/>
            <a:ext cx="1144618" cy="643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/>
        </p:nvSpPr>
        <p:spPr>
          <a:xfrm>
            <a:off x="5982450" y="3547475"/>
            <a:ext cx="183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 = (4-0) / (0 -3)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 = -4 / 3</a:t>
            </a:r>
            <a:endParaRPr b="1"/>
          </a:p>
        </p:txBody>
      </p:sp>
      <p:sp>
        <p:nvSpPr>
          <p:cNvPr id="194" name="Google Shape;194;p24"/>
          <p:cNvSpPr txBox="1"/>
          <p:nvPr/>
        </p:nvSpPr>
        <p:spPr>
          <a:xfrm>
            <a:off x="4108700" y="2870938"/>
            <a:ext cx="6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FF"/>
                </a:solidFill>
              </a:rPr>
              <a:t>(3, 0)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3448950" y="1971450"/>
            <a:ext cx="6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FF"/>
                </a:solidFill>
              </a:rPr>
              <a:t>(0, 4)</a:t>
            </a:r>
            <a:endParaRPr b="1">
              <a:solidFill>
                <a:srgbClr val="FF00FF"/>
              </a:solidFill>
            </a:endParaRPr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2028" y="4378775"/>
            <a:ext cx="1769221" cy="6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Regression</a:t>
            </a:r>
            <a:endParaRPr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Linear regression is one of the easiest and most popular Machine Learning algorithms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Linear regression shows the linear relationship, which means it finds how the value of the dependent variable is changing according to the value of the independent variable.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Scatter Plot - Years of Experience vs Salary</a:t>
            </a:r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/>
          <p:nvPr/>
        </p:nvSpPr>
        <p:spPr>
          <a:xfrm>
            <a:off x="850950" y="1267275"/>
            <a:ext cx="4037100" cy="30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Scatter Plot - Years of Experience vs Salary</a:t>
            </a:r>
            <a:endParaRPr/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/>
          <p:nvPr/>
        </p:nvSpPr>
        <p:spPr>
          <a:xfrm>
            <a:off x="1171900" y="1267275"/>
            <a:ext cx="3716100" cy="299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Scatter Plot - Years of Experience vs Salary</a:t>
            </a:r>
            <a:endParaRPr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/>
          <p:nvPr/>
        </p:nvSpPr>
        <p:spPr>
          <a:xfrm>
            <a:off x="1425275" y="1275725"/>
            <a:ext cx="3437400" cy="277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Scatter Plot - Years of Experience vs Salary</a:t>
            </a:r>
            <a:endParaRPr/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9"/>
          <p:cNvSpPr/>
          <p:nvPr/>
        </p:nvSpPr>
        <p:spPr>
          <a:xfrm>
            <a:off x="1940450" y="1267275"/>
            <a:ext cx="2947500" cy="265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Scatter Plot - Years of Experience vs Salary</a:t>
            </a:r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/>
          <p:nvPr/>
        </p:nvSpPr>
        <p:spPr>
          <a:xfrm>
            <a:off x="2219175" y="1267275"/>
            <a:ext cx="2668800" cy="256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Scatter Plot - Years of Experience vs Salary</a:t>
            </a:r>
            <a:endParaRPr/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Equation of a line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Slope and Intercept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Looking at a scatter plot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Linear Regression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Trying to fit a line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Math behind linear regression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Hands-on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Scatter Plot - Years of Experience vs Salary</a:t>
            </a:r>
            <a:endParaRPr/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 txBox="1"/>
          <p:nvPr/>
        </p:nvSpPr>
        <p:spPr>
          <a:xfrm>
            <a:off x="5370700" y="1444075"/>
            <a:ext cx="27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 txBox="1"/>
          <p:nvPr/>
        </p:nvSpPr>
        <p:spPr>
          <a:xfrm>
            <a:off x="5741075" y="1520650"/>
            <a:ext cx="23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 txBox="1"/>
          <p:nvPr/>
        </p:nvSpPr>
        <p:spPr>
          <a:xfrm>
            <a:off x="5732625" y="1360175"/>
            <a:ext cx="26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32"/>
          <p:cNvCxnSpPr/>
          <p:nvPr/>
        </p:nvCxnSpPr>
        <p:spPr>
          <a:xfrm flipH="1" rot="10800000">
            <a:off x="1062100" y="1596600"/>
            <a:ext cx="3817500" cy="242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32"/>
          <p:cNvSpPr txBox="1"/>
          <p:nvPr/>
        </p:nvSpPr>
        <p:spPr>
          <a:xfrm>
            <a:off x="6062025" y="1334825"/>
            <a:ext cx="2491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Let’s draw a line that represent this data.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The goal is to understand the trend of this data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3"/>
          <p:cNvSpPr txBox="1"/>
          <p:nvPr/>
        </p:nvSpPr>
        <p:spPr>
          <a:xfrm>
            <a:off x="5370700" y="1444075"/>
            <a:ext cx="27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5741075" y="1520650"/>
            <a:ext cx="23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3"/>
          <p:cNvSpPr txBox="1"/>
          <p:nvPr/>
        </p:nvSpPr>
        <p:spPr>
          <a:xfrm>
            <a:off x="5732625" y="1360175"/>
            <a:ext cx="26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p33"/>
          <p:cNvCxnSpPr/>
          <p:nvPr/>
        </p:nvCxnSpPr>
        <p:spPr>
          <a:xfrm flipH="1" rot="10800000">
            <a:off x="969200" y="2331375"/>
            <a:ext cx="4163700" cy="650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3"/>
          <p:cNvCxnSpPr/>
          <p:nvPr/>
        </p:nvCxnSpPr>
        <p:spPr>
          <a:xfrm flipH="1" rot="10800000">
            <a:off x="1062100" y="1596600"/>
            <a:ext cx="3817500" cy="242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4"/>
          <p:cNvSpPr txBox="1"/>
          <p:nvPr/>
        </p:nvSpPr>
        <p:spPr>
          <a:xfrm>
            <a:off x="5370700" y="1444075"/>
            <a:ext cx="27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"/>
          <p:cNvSpPr txBox="1"/>
          <p:nvPr/>
        </p:nvSpPr>
        <p:spPr>
          <a:xfrm>
            <a:off x="5741075" y="1520650"/>
            <a:ext cx="23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4"/>
          <p:cNvSpPr txBox="1"/>
          <p:nvPr/>
        </p:nvSpPr>
        <p:spPr>
          <a:xfrm>
            <a:off x="5732625" y="1360175"/>
            <a:ext cx="26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34"/>
          <p:cNvCxnSpPr/>
          <p:nvPr/>
        </p:nvCxnSpPr>
        <p:spPr>
          <a:xfrm flipH="1" rot="10800000">
            <a:off x="969200" y="2331375"/>
            <a:ext cx="4163700" cy="650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34"/>
          <p:cNvCxnSpPr/>
          <p:nvPr/>
        </p:nvCxnSpPr>
        <p:spPr>
          <a:xfrm flipH="1" rot="10800000">
            <a:off x="1062100" y="1596600"/>
            <a:ext cx="3817500" cy="242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4"/>
          <p:cNvCxnSpPr/>
          <p:nvPr/>
        </p:nvCxnSpPr>
        <p:spPr>
          <a:xfrm flipH="1" rot="10800000">
            <a:off x="952300" y="1849925"/>
            <a:ext cx="4239900" cy="1917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 txBox="1"/>
          <p:nvPr/>
        </p:nvSpPr>
        <p:spPr>
          <a:xfrm>
            <a:off x="5370700" y="1444075"/>
            <a:ext cx="27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5"/>
          <p:cNvSpPr txBox="1"/>
          <p:nvPr/>
        </p:nvSpPr>
        <p:spPr>
          <a:xfrm>
            <a:off x="5741075" y="1520650"/>
            <a:ext cx="23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 txBox="1"/>
          <p:nvPr/>
        </p:nvSpPr>
        <p:spPr>
          <a:xfrm>
            <a:off x="5732625" y="1360175"/>
            <a:ext cx="26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4" name="Google Shape;284;p35"/>
          <p:cNvCxnSpPr/>
          <p:nvPr/>
        </p:nvCxnSpPr>
        <p:spPr>
          <a:xfrm flipH="1" rot="10800000">
            <a:off x="969200" y="2331375"/>
            <a:ext cx="4163700" cy="650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5"/>
          <p:cNvCxnSpPr/>
          <p:nvPr/>
        </p:nvCxnSpPr>
        <p:spPr>
          <a:xfrm flipH="1" rot="10800000">
            <a:off x="1062100" y="1596600"/>
            <a:ext cx="3817500" cy="242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35"/>
          <p:cNvCxnSpPr/>
          <p:nvPr/>
        </p:nvCxnSpPr>
        <p:spPr>
          <a:xfrm flipH="1" rot="10800000">
            <a:off x="952300" y="1849925"/>
            <a:ext cx="4239900" cy="1917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5"/>
          <p:cNvCxnSpPr/>
          <p:nvPr/>
        </p:nvCxnSpPr>
        <p:spPr>
          <a:xfrm>
            <a:off x="1129650" y="1520650"/>
            <a:ext cx="3353100" cy="27702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6"/>
          <p:cNvSpPr txBox="1"/>
          <p:nvPr/>
        </p:nvSpPr>
        <p:spPr>
          <a:xfrm>
            <a:off x="5370700" y="1444075"/>
            <a:ext cx="27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 txBox="1"/>
          <p:nvPr/>
        </p:nvSpPr>
        <p:spPr>
          <a:xfrm>
            <a:off x="5741075" y="1520650"/>
            <a:ext cx="23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 txBox="1"/>
          <p:nvPr/>
        </p:nvSpPr>
        <p:spPr>
          <a:xfrm>
            <a:off x="5732625" y="1360175"/>
            <a:ext cx="26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36"/>
          <p:cNvCxnSpPr/>
          <p:nvPr/>
        </p:nvCxnSpPr>
        <p:spPr>
          <a:xfrm flipH="1" rot="10800000">
            <a:off x="969200" y="2331375"/>
            <a:ext cx="4163700" cy="650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6"/>
          <p:cNvCxnSpPr/>
          <p:nvPr/>
        </p:nvCxnSpPr>
        <p:spPr>
          <a:xfrm flipH="1" rot="10800000">
            <a:off x="1062100" y="1596600"/>
            <a:ext cx="3817500" cy="242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6"/>
          <p:cNvCxnSpPr/>
          <p:nvPr/>
        </p:nvCxnSpPr>
        <p:spPr>
          <a:xfrm flipH="1" rot="10800000">
            <a:off x="952300" y="1849925"/>
            <a:ext cx="4239900" cy="1917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36"/>
          <p:cNvCxnSpPr/>
          <p:nvPr/>
        </p:nvCxnSpPr>
        <p:spPr>
          <a:xfrm>
            <a:off x="1129650" y="1520650"/>
            <a:ext cx="3353100" cy="27702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6"/>
          <p:cNvCxnSpPr/>
          <p:nvPr/>
        </p:nvCxnSpPr>
        <p:spPr>
          <a:xfrm flipH="1" rot="10800000">
            <a:off x="707375" y="2982875"/>
            <a:ext cx="4940700" cy="1605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7"/>
          <p:cNvSpPr txBox="1"/>
          <p:nvPr/>
        </p:nvSpPr>
        <p:spPr>
          <a:xfrm>
            <a:off x="5370700" y="1444075"/>
            <a:ext cx="27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7"/>
          <p:cNvSpPr txBox="1"/>
          <p:nvPr/>
        </p:nvSpPr>
        <p:spPr>
          <a:xfrm>
            <a:off x="5741075" y="1520650"/>
            <a:ext cx="23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 txBox="1"/>
          <p:nvPr/>
        </p:nvSpPr>
        <p:spPr>
          <a:xfrm>
            <a:off x="5732625" y="1360175"/>
            <a:ext cx="26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" name="Google Shape;309;p37"/>
          <p:cNvCxnSpPr/>
          <p:nvPr/>
        </p:nvCxnSpPr>
        <p:spPr>
          <a:xfrm flipH="1" rot="10800000">
            <a:off x="715825" y="2983025"/>
            <a:ext cx="4932300" cy="66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37"/>
          <p:cNvSpPr txBox="1"/>
          <p:nvPr/>
        </p:nvSpPr>
        <p:spPr>
          <a:xfrm>
            <a:off x="445500" y="2906850"/>
            <a:ext cx="1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FF"/>
                </a:solidFill>
              </a:rPr>
              <a:t>5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311" name="Google Shape;311;p37"/>
          <p:cNvSpPr txBox="1"/>
          <p:nvPr/>
        </p:nvSpPr>
        <p:spPr>
          <a:xfrm>
            <a:off x="5690400" y="2745300"/>
            <a:ext cx="1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Y = b = 5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8"/>
          <p:cNvSpPr txBox="1"/>
          <p:nvPr/>
        </p:nvSpPr>
        <p:spPr>
          <a:xfrm>
            <a:off x="5370700" y="1444075"/>
            <a:ext cx="27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8"/>
          <p:cNvSpPr txBox="1"/>
          <p:nvPr/>
        </p:nvSpPr>
        <p:spPr>
          <a:xfrm>
            <a:off x="5741075" y="1520650"/>
            <a:ext cx="23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Google Shape;319;p38"/>
          <p:cNvCxnSpPr/>
          <p:nvPr/>
        </p:nvCxnSpPr>
        <p:spPr>
          <a:xfrm flipH="1" rot="10800000">
            <a:off x="715825" y="2983025"/>
            <a:ext cx="4932300" cy="66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38"/>
          <p:cNvSpPr txBox="1"/>
          <p:nvPr/>
        </p:nvSpPr>
        <p:spPr>
          <a:xfrm>
            <a:off x="445500" y="2906850"/>
            <a:ext cx="1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FF"/>
                </a:solidFill>
              </a:rPr>
              <a:t>5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321" name="Google Shape;321;p38"/>
          <p:cNvSpPr txBox="1"/>
          <p:nvPr/>
        </p:nvSpPr>
        <p:spPr>
          <a:xfrm>
            <a:off x="5690400" y="2745300"/>
            <a:ext cx="1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Y = b = 5</a:t>
            </a:r>
            <a:endParaRPr b="1"/>
          </a:p>
        </p:txBody>
      </p:sp>
      <p:sp>
        <p:nvSpPr>
          <p:cNvPr id="322" name="Google Shape;322;p38"/>
          <p:cNvSpPr txBox="1"/>
          <p:nvPr/>
        </p:nvSpPr>
        <p:spPr>
          <a:xfrm>
            <a:off x="6214025" y="1089900"/>
            <a:ext cx="17568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We can measure how well this line fits the data by seeing how close its is to the data points</a:t>
            </a:r>
            <a:endParaRPr b="1" sz="1100"/>
          </a:p>
        </p:txBody>
      </p:sp>
      <p:sp>
        <p:nvSpPr>
          <p:cNvPr id="323" name="Google Shape;323;p38"/>
          <p:cNvSpPr txBox="1"/>
          <p:nvPr/>
        </p:nvSpPr>
        <p:spPr>
          <a:xfrm>
            <a:off x="943875" y="4062825"/>
            <a:ext cx="194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0000"/>
                </a:solidFill>
              </a:rPr>
              <a:t>(x1, y1)</a:t>
            </a:r>
            <a:endParaRPr b="1"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9"/>
          <p:cNvSpPr txBox="1"/>
          <p:nvPr/>
        </p:nvSpPr>
        <p:spPr>
          <a:xfrm>
            <a:off x="5370700" y="1444075"/>
            <a:ext cx="27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9"/>
          <p:cNvSpPr txBox="1"/>
          <p:nvPr/>
        </p:nvSpPr>
        <p:spPr>
          <a:xfrm>
            <a:off x="5741075" y="1520650"/>
            <a:ext cx="23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p39"/>
          <p:cNvCxnSpPr/>
          <p:nvPr/>
        </p:nvCxnSpPr>
        <p:spPr>
          <a:xfrm flipH="1" rot="10800000">
            <a:off x="715825" y="2983025"/>
            <a:ext cx="4932300" cy="66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39"/>
          <p:cNvSpPr txBox="1"/>
          <p:nvPr/>
        </p:nvSpPr>
        <p:spPr>
          <a:xfrm>
            <a:off x="445500" y="2906850"/>
            <a:ext cx="1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FF"/>
                </a:solidFill>
              </a:rPr>
              <a:t>5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333" name="Google Shape;333;p39"/>
          <p:cNvSpPr txBox="1"/>
          <p:nvPr/>
        </p:nvSpPr>
        <p:spPr>
          <a:xfrm>
            <a:off x="5690400" y="2745300"/>
            <a:ext cx="1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Y = b = 5</a:t>
            </a:r>
            <a:endParaRPr b="1"/>
          </a:p>
        </p:txBody>
      </p:sp>
      <p:sp>
        <p:nvSpPr>
          <p:cNvPr id="334" name="Google Shape;334;p39"/>
          <p:cNvSpPr txBox="1"/>
          <p:nvPr/>
        </p:nvSpPr>
        <p:spPr>
          <a:xfrm>
            <a:off x="6214025" y="1089900"/>
            <a:ext cx="17568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We can measure how well this line fits the data by seeing how close its is to the data points</a:t>
            </a:r>
            <a:endParaRPr b="1" sz="1100"/>
          </a:p>
        </p:txBody>
      </p:sp>
      <p:sp>
        <p:nvSpPr>
          <p:cNvPr id="335" name="Google Shape;335;p39"/>
          <p:cNvSpPr txBox="1"/>
          <p:nvPr/>
        </p:nvSpPr>
        <p:spPr>
          <a:xfrm>
            <a:off x="943875" y="4062825"/>
            <a:ext cx="194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0000"/>
                </a:solidFill>
              </a:rPr>
              <a:t>(x1, y1)</a:t>
            </a:r>
            <a:endParaRPr b="1" sz="800">
              <a:solidFill>
                <a:srgbClr val="FF0000"/>
              </a:solidFill>
            </a:endParaRPr>
          </a:p>
        </p:txBody>
      </p:sp>
      <p:cxnSp>
        <p:nvCxnSpPr>
          <p:cNvPr id="336" name="Google Shape;336;p39"/>
          <p:cNvCxnSpPr>
            <a:stCxn id="335" idx="1"/>
          </p:cNvCxnSpPr>
          <p:nvPr/>
        </p:nvCxnSpPr>
        <p:spPr>
          <a:xfrm flipH="1" rot="10800000">
            <a:off x="943875" y="3083025"/>
            <a:ext cx="8400" cy="113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39"/>
          <p:cNvSpPr txBox="1"/>
          <p:nvPr/>
        </p:nvSpPr>
        <p:spPr>
          <a:xfrm>
            <a:off x="990300" y="3243625"/>
            <a:ext cx="374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Distance between the line and the first data point = b - y1</a:t>
            </a: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0"/>
          <p:cNvSpPr txBox="1"/>
          <p:nvPr/>
        </p:nvSpPr>
        <p:spPr>
          <a:xfrm>
            <a:off x="5370700" y="1444075"/>
            <a:ext cx="27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0"/>
          <p:cNvSpPr txBox="1"/>
          <p:nvPr/>
        </p:nvSpPr>
        <p:spPr>
          <a:xfrm>
            <a:off x="5741075" y="1520650"/>
            <a:ext cx="23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p40"/>
          <p:cNvCxnSpPr/>
          <p:nvPr/>
        </p:nvCxnSpPr>
        <p:spPr>
          <a:xfrm flipH="1" rot="10800000">
            <a:off x="715825" y="2983025"/>
            <a:ext cx="4932300" cy="66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40"/>
          <p:cNvSpPr txBox="1"/>
          <p:nvPr/>
        </p:nvSpPr>
        <p:spPr>
          <a:xfrm>
            <a:off x="445500" y="2906850"/>
            <a:ext cx="1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FF"/>
                </a:solidFill>
              </a:rPr>
              <a:t>5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347" name="Google Shape;347;p40"/>
          <p:cNvSpPr txBox="1"/>
          <p:nvPr/>
        </p:nvSpPr>
        <p:spPr>
          <a:xfrm>
            <a:off x="5690400" y="2745300"/>
            <a:ext cx="1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Y = b = 5</a:t>
            </a:r>
            <a:endParaRPr b="1"/>
          </a:p>
        </p:txBody>
      </p:sp>
      <p:sp>
        <p:nvSpPr>
          <p:cNvPr id="348" name="Google Shape;348;p40"/>
          <p:cNvSpPr txBox="1"/>
          <p:nvPr/>
        </p:nvSpPr>
        <p:spPr>
          <a:xfrm>
            <a:off x="6214025" y="1089900"/>
            <a:ext cx="17568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We can measure how well this line fits the data by seeing how close its is to the data points</a:t>
            </a:r>
            <a:endParaRPr b="1" sz="1100"/>
          </a:p>
        </p:txBody>
      </p:sp>
      <p:sp>
        <p:nvSpPr>
          <p:cNvPr id="349" name="Google Shape;349;p40"/>
          <p:cNvSpPr txBox="1"/>
          <p:nvPr/>
        </p:nvSpPr>
        <p:spPr>
          <a:xfrm>
            <a:off x="943875" y="4062825"/>
            <a:ext cx="194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0000"/>
                </a:solidFill>
              </a:rPr>
              <a:t>(x1, y1)</a:t>
            </a:r>
            <a:endParaRPr b="1" sz="800">
              <a:solidFill>
                <a:srgbClr val="FF0000"/>
              </a:solidFill>
            </a:endParaRPr>
          </a:p>
        </p:txBody>
      </p:sp>
      <p:cxnSp>
        <p:nvCxnSpPr>
          <p:cNvPr id="350" name="Google Shape;350;p40"/>
          <p:cNvCxnSpPr>
            <a:stCxn id="349" idx="1"/>
          </p:cNvCxnSpPr>
          <p:nvPr/>
        </p:nvCxnSpPr>
        <p:spPr>
          <a:xfrm flipH="1" rot="10800000">
            <a:off x="943875" y="3083025"/>
            <a:ext cx="8400" cy="113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p40"/>
          <p:cNvSpPr txBox="1"/>
          <p:nvPr/>
        </p:nvSpPr>
        <p:spPr>
          <a:xfrm>
            <a:off x="990300" y="3243625"/>
            <a:ext cx="374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This distance is also called as </a:t>
            </a:r>
            <a:r>
              <a:rPr lang="en-GB" sz="1000">
                <a:solidFill>
                  <a:srgbClr val="FF0000"/>
                </a:solidFill>
              </a:rPr>
              <a:t>Residual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1"/>
          <p:cNvSpPr txBox="1"/>
          <p:nvPr/>
        </p:nvSpPr>
        <p:spPr>
          <a:xfrm>
            <a:off x="5370700" y="1444075"/>
            <a:ext cx="27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1"/>
          <p:cNvSpPr txBox="1"/>
          <p:nvPr/>
        </p:nvSpPr>
        <p:spPr>
          <a:xfrm>
            <a:off x="5741075" y="1520650"/>
            <a:ext cx="23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9" name="Google Shape;359;p41"/>
          <p:cNvCxnSpPr/>
          <p:nvPr/>
        </p:nvCxnSpPr>
        <p:spPr>
          <a:xfrm flipH="1" rot="10800000">
            <a:off x="715825" y="2983025"/>
            <a:ext cx="4932300" cy="66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41"/>
          <p:cNvSpPr txBox="1"/>
          <p:nvPr/>
        </p:nvSpPr>
        <p:spPr>
          <a:xfrm>
            <a:off x="445500" y="2906850"/>
            <a:ext cx="1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FF"/>
                </a:solidFill>
              </a:rPr>
              <a:t>5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361" name="Google Shape;361;p41"/>
          <p:cNvSpPr txBox="1"/>
          <p:nvPr/>
        </p:nvSpPr>
        <p:spPr>
          <a:xfrm>
            <a:off x="5690400" y="2745300"/>
            <a:ext cx="1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Y = b = 5</a:t>
            </a:r>
            <a:endParaRPr b="1"/>
          </a:p>
        </p:txBody>
      </p:sp>
      <p:sp>
        <p:nvSpPr>
          <p:cNvPr id="362" name="Google Shape;362;p41"/>
          <p:cNvSpPr txBox="1"/>
          <p:nvPr/>
        </p:nvSpPr>
        <p:spPr>
          <a:xfrm>
            <a:off x="6214025" y="1089900"/>
            <a:ext cx="17568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We can measure how well this line fits the data by seeing how close its is to the data points</a:t>
            </a:r>
            <a:endParaRPr b="1" sz="1100"/>
          </a:p>
        </p:txBody>
      </p:sp>
      <p:sp>
        <p:nvSpPr>
          <p:cNvPr id="363" name="Google Shape;363;p41"/>
          <p:cNvSpPr txBox="1"/>
          <p:nvPr/>
        </p:nvSpPr>
        <p:spPr>
          <a:xfrm>
            <a:off x="1315500" y="3902350"/>
            <a:ext cx="194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0000"/>
                </a:solidFill>
              </a:rPr>
              <a:t>(x2, y2)</a:t>
            </a:r>
            <a:endParaRPr b="1" sz="800">
              <a:solidFill>
                <a:srgbClr val="FF0000"/>
              </a:solidFill>
            </a:endParaRPr>
          </a:p>
        </p:txBody>
      </p:sp>
      <p:cxnSp>
        <p:nvCxnSpPr>
          <p:cNvPr id="364" name="Google Shape;364;p41"/>
          <p:cNvCxnSpPr/>
          <p:nvPr/>
        </p:nvCxnSpPr>
        <p:spPr>
          <a:xfrm rot="10800000">
            <a:off x="1256350" y="3049350"/>
            <a:ext cx="0" cy="88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41"/>
          <p:cNvSpPr txBox="1"/>
          <p:nvPr/>
        </p:nvSpPr>
        <p:spPr>
          <a:xfrm>
            <a:off x="1357700" y="3145500"/>
            <a:ext cx="374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Distance between the line and the second data point = b - y2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Equation of a Line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225" y="1160550"/>
            <a:ext cx="50946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2"/>
          <p:cNvSpPr txBox="1"/>
          <p:nvPr/>
        </p:nvSpPr>
        <p:spPr>
          <a:xfrm>
            <a:off x="5370700" y="1444075"/>
            <a:ext cx="27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2"/>
          <p:cNvSpPr txBox="1"/>
          <p:nvPr/>
        </p:nvSpPr>
        <p:spPr>
          <a:xfrm>
            <a:off x="5741075" y="1520650"/>
            <a:ext cx="23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2"/>
          <p:cNvSpPr txBox="1"/>
          <p:nvPr/>
        </p:nvSpPr>
        <p:spPr>
          <a:xfrm>
            <a:off x="5732625" y="1360175"/>
            <a:ext cx="26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4" name="Google Shape;374;p42"/>
          <p:cNvCxnSpPr/>
          <p:nvPr/>
        </p:nvCxnSpPr>
        <p:spPr>
          <a:xfrm flipH="1" rot="10800000">
            <a:off x="715825" y="2983025"/>
            <a:ext cx="4932300" cy="66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42"/>
          <p:cNvSpPr txBox="1"/>
          <p:nvPr/>
        </p:nvSpPr>
        <p:spPr>
          <a:xfrm>
            <a:off x="445500" y="2906850"/>
            <a:ext cx="1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FF"/>
                </a:solidFill>
              </a:rPr>
              <a:t>5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376" name="Google Shape;376;p42"/>
          <p:cNvSpPr txBox="1"/>
          <p:nvPr/>
        </p:nvSpPr>
        <p:spPr>
          <a:xfrm>
            <a:off x="5690400" y="2745300"/>
            <a:ext cx="1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Y = b = 5</a:t>
            </a:r>
            <a:endParaRPr b="1"/>
          </a:p>
        </p:txBody>
      </p:sp>
      <p:cxnSp>
        <p:nvCxnSpPr>
          <p:cNvPr id="377" name="Google Shape;377;p42"/>
          <p:cNvCxnSpPr/>
          <p:nvPr/>
        </p:nvCxnSpPr>
        <p:spPr>
          <a:xfrm flipH="1" rot="10800000">
            <a:off x="918525" y="3083250"/>
            <a:ext cx="8400" cy="113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42"/>
          <p:cNvCxnSpPr/>
          <p:nvPr/>
        </p:nvCxnSpPr>
        <p:spPr>
          <a:xfrm flipH="1" rot="10800000">
            <a:off x="1281700" y="3074550"/>
            <a:ext cx="8400" cy="96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2"/>
          <p:cNvCxnSpPr/>
          <p:nvPr/>
        </p:nvCxnSpPr>
        <p:spPr>
          <a:xfrm flipH="1" rot="10800000">
            <a:off x="1831425" y="3066375"/>
            <a:ext cx="7800" cy="88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42"/>
          <p:cNvCxnSpPr/>
          <p:nvPr/>
        </p:nvCxnSpPr>
        <p:spPr>
          <a:xfrm flipH="1" rot="10800000">
            <a:off x="2042950" y="3074550"/>
            <a:ext cx="15900" cy="598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42"/>
          <p:cNvCxnSpPr/>
          <p:nvPr/>
        </p:nvCxnSpPr>
        <p:spPr>
          <a:xfrm rot="10800000">
            <a:off x="2320575" y="2939650"/>
            <a:ext cx="9900" cy="11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42"/>
          <p:cNvCxnSpPr/>
          <p:nvPr/>
        </p:nvCxnSpPr>
        <p:spPr>
          <a:xfrm flipH="1" rot="10800000">
            <a:off x="2681850" y="2660875"/>
            <a:ext cx="10200" cy="315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42"/>
          <p:cNvCxnSpPr/>
          <p:nvPr/>
        </p:nvCxnSpPr>
        <p:spPr>
          <a:xfrm flipH="1" rot="10800000">
            <a:off x="3169338" y="2398975"/>
            <a:ext cx="4200" cy="57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42"/>
          <p:cNvCxnSpPr/>
          <p:nvPr/>
        </p:nvCxnSpPr>
        <p:spPr>
          <a:xfrm rot="10800000">
            <a:off x="3469175" y="2082175"/>
            <a:ext cx="3000" cy="89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42"/>
          <p:cNvCxnSpPr/>
          <p:nvPr/>
        </p:nvCxnSpPr>
        <p:spPr>
          <a:xfrm flipH="1" rot="10800000">
            <a:off x="4006238" y="1920850"/>
            <a:ext cx="8400" cy="113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42"/>
          <p:cNvCxnSpPr/>
          <p:nvPr/>
        </p:nvCxnSpPr>
        <p:spPr>
          <a:xfrm flipH="1" rot="10800000">
            <a:off x="4727575" y="1360175"/>
            <a:ext cx="3600" cy="160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3"/>
          <p:cNvSpPr txBox="1"/>
          <p:nvPr/>
        </p:nvSpPr>
        <p:spPr>
          <a:xfrm>
            <a:off x="5370700" y="1444075"/>
            <a:ext cx="27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3"/>
          <p:cNvSpPr txBox="1"/>
          <p:nvPr/>
        </p:nvSpPr>
        <p:spPr>
          <a:xfrm>
            <a:off x="5741075" y="1520650"/>
            <a:ext cx="23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3"/>
          <p:cNvSpPr txBox="1"/>
          <p:nvPr/>
        </p:nvSpPr>
        <p:spPr>
          <a:xfrm>
            <a:off x="5732625" y="1360175"/>
            <a:ext cx="26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5" name="Google Shape;395;p43"/>
          <p:cNvCxnSpPr/>
          <p:nvPr/>
        </p:nvCxnSpPr>
        <p:spPr>
          <a:xfrm flipH="1" rot="10800000">
            <a:off x="715825" y="2983025"/>
            <a:ext cx="4932300" cy="66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43"/>
          <p:cNvSpPr txBox="1"/>
          <p:nvPr/>
        </p:nvSpPr>
        <p:spPr>
          <a:xfrm>
            <a:off x="445500" y="2906850"/>
            <a:ext cx="1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FF"/>
                </a:solidFill>
              </a:rPr>
              <a:t>5</a:t>
            </a:r>
            <a:endParaRPr b="1">
              <a:solidFill>
                <a:srgbClr val="FF00FF"/>
              </a:solidFill>
            </a:endParaRPr>
          </a:p>
        </p:txBody>
      </p:sp>
      <p:cxnSp>
        <p:nvCxnSpPr>
          <p:cNvPr id="397" name="Google Shape;397;p43"/>
          <p:cNvCxnSpPr/>
          <p:nvPr/>
        </p:nvCxnSpPr>
        <p:spPr>
          <a:xfrm flipH="1" rot="10800000">
            <a:off x="918525" y="3083250"/>
            <a:ext cx="8400" cy="113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43"/>
          <p:cNvCxnSpPr/>
          <p:nvPr/>
        </p:nvCxnSpPr>
        <p:spPr>
          <a:xfrm flipH="1" rot="10800000">
            <a:off x="1281700" y="3074550"/>
            <a:ext cx="8400" cy="96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 flipH="1" rot="10800000">
            <a:off x="1831425" y="3066375"/>
            <a:ext cx="7800" cy="88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43"/>
          <p:cNvCxnSpPr/>
          <p:nvPr/>
        </p:nvCxnSpPr>
        <p:spPr>
          <a:xfrm flipH="1" rot="10800000">
            <a:off x="2042950" y="3074550"/>
            <a:ext cx="15900" cy="598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43"/>
          <p:cNvCxnSpPr/>
          <p:nvPr/>
        </p:nvCxnSpPr>
        <p:spPr>
          <a:xfrm rot="10800000">
            <a:off x="2320575" y="2939650"/>
            <a:ext cx="9900" cy="11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43"/>
          <p:cNvCxnSpPr/>
          <p:nvPr/>
        </p:nvCxnSpPr>
        <p:spPr>
          <a:xfrm flipH="1" rot="10800000">
            <a:off x="2681850" y="2660875"/>
            <a:ext cx="10200" cy="315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43"/>
          <p:cNvCxnSpPr/>
          <p:nvPr/>
        </p:nvCxnSpPr>
        <p:spPr>
          <a:xfrm flipH="1" rot="10800000">
            <a:off x="3169338" y="2398975"/>
            <a:ext cx="4200" cy="57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3"/>
          <p:cNvCxnSpPr/>
          <p:nvPr/>
        </p:nvCxnSpPr>
        <p:spPr>
          <a:xfrm rot="10800000">
            <a:off x="3469175" y="2082175"/>
            <a:ext cx="3000" cy="89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43"/>
          <p:cNvCxnSpPr/>
          <p:nvPr/>
        </p:nvCxnSpPr>
        <p:spPr>
          <a:xfrm flipH="1" rot="10800000">
            <a:off x="4006238" y="1920850"/>
            <a:ext cx="8400" cy="113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43"/>
          <p:cNvCxnSpPr/>
          <p:nvPr/>
        </p:nvCxnSpPr>
        <p:spPr>
          <a:xfrm flipH="1" rot="10800000">
            <a:off x="4727575" y="1360175"/>
            <a:ext cx="3600" cy="160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43"/>
          <p:cNvSpPr txBox="1"/>
          <p:nvPr/>
        </p:nvSpPr>
        <p:spPr>
          <a:xfrm>
            <a:off x="5732625" y="1360175"/>
            <a:ext cx="3369900" cy="1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Let’s </a:t>
            </a:r>
            <a:r>
              <a:rPr b="1" lang="en-GB"/>
              <a:t>find</a:t>
            </a:r>
            <a:r>
              <a:rPr b="1" lang="en-GB"/>
              <a:t> </a:t>
            </a:r>
            <a:r>
              <a:rPr b="1" lang="en-GB"/>
              <a:t>the</a:t>
            </a:r>
            <a:r>
              <a:rPr b="1" lang="en-GB"/>
              <a:t> sum of residuals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(b - y</a:t>
            </a:r>
            <a:r>
              <a:rPr baseline="-25000" lang="en-GB"/>
              <a:t>1</a:t>
            </a:r>
            <a:r>
              <a:rPr lang="en-GB"/>
              <a:t>) + </a:t>
            </a:r>
            <a:r>
              <a:rPr lang="en-GB">
                <a:solidFill>
                  <a:schemeClr val="dk1"/>
                </a:solidFill>
              </a:rPr>
              <a:t>(b - y</a:t>
            </a:r>
            <a:r>
              <a:rPr baseline="-25000" lang="en-GB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) + (b - y</a:t>
            </a:r>
            <a:r>
              <a:rPr baseline="-25000" lang="en-GB">
                <a:solidFill>
                  <a:schemeClr val="dk1"/>
                </a:solidFill>
              </a:rPr>
              <a:t>3</a:t>
            </a:r>
            <a:r>
              <a:rPr lang="en-GB">
                <a:solidFill>
                  <a:schemeClr val="dk1"/>
                </a:solidFill>
              </a:rPr>
              <a:t>) + (b - y</a:t>
            </a:r>
            <a:r>
              <a:rPr baseline="-25000" lang="en-GB">
                <a:solidFill>
                  <a:schemeClr val="dk1"/>
                </a:solidFill>
              </a:rPr>
              <a:t>4</a:t>
            </a:r>
            <a:r>
              <a:rPr lang="en-GB">
                <a:solidFill>
                  <a:schemeClr val="dk1"/>
                </a:solidFill>
              </a:rPr>
              <a:t>) +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(b - y</a:t>
            </a:r>
            <a:r>
              <a:rPr baseline="-25000" lang="en-GB">
                <a:solidFill>
                  <a:schemeClr val="dk1"/>
                </a:solidFill>
              </a:rPr>
              <a:t>5</a:t>
            </a:r>
            <a:r>
              <a:rPr lang="en-GB">
                <a:solidFill>
                  <a:schemeClr val="dk1"/>
                </a:solidFill>
              </a:rPr>
              <a:t>) + (b - y</a:t>
            </a:r>
            <a:r>
              <a:rPr baseline="-25000" lang="en-GB">
                <a:solidFill>
                  <a:schemeClr val="dk1"/>
                </a:solidFill>
              </a:rPr>
              <a:t>6</a:t>
            </a:r>
            <a:r>
              <a:rPr lang="en-GB">
                <a:solidFill>
                  <a:schemeClr val="dk1"/>
                </a:solidFill>
              </a:rPr>
              <a:t>) + (b - y</a:t>
            </a:r>
            <a:r>
              <a:rPr baseline="-25000" lang="en-GB">
                <a:solidFill>
                  <a:schemeClr val="dk1"/>
                </a:solidFill>
              </a:rPr>
              <a:t>7</a:t>
            </a:r>
            <a:r>
              <a:rPr lang="en-GB">
                <a:solidFill>
                  <a:schemeClr val="dk1"/>
                </a:solidFill>
              </a:rPr>
              <a:t>) + (b - y</a:t>
            </a:r>
            <a:r>
              <a:rPr baseline="-25000" lang="en-GB">
                <a:solidFill>
                  <a:schemeClr val="dk1"/>
                </a:solidFill>
              </a:rPr>
              <a:t>8</a:t>
            </a:r>
            <a:r>
              <a:rPr lang="en-GB">
                <a:solidFill>
                  <a:schemeClr val="dk1"/>
                </a:solidFill>
              </a:rPr>
              <a:t>) +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(b - y) + (b - y</a:t>
            </a:r>
            <a:r>
              <a:rPr baseline="-25000" lang="en-GB">
                <a:solidFill>
                  <a:schemeClr val="dk1"/>
                </a:solidFill>
              </a:rPr>
              <a:t>10</a:t>
            </a:r>
            <a:r>
              <a:rPr lang="en-GB">
                <a:solidFill>
                  <a:schemeClr val="dk1"/>
                </a:solidFill>
              </a:rPr>
              <a:t>)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4"/>
          <p:cNvSpPr txBox="1"/>
          <p:nvPr/>
        </p:nvSpPr>
        <p:spPr>
          <a:xfrm>
            <a:off x="5370700" y="1444075"/>
            <a:ext cx="27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4"/>
          <p:cNvSpPr txBox="1"/>
          <p:nvPr/>
        </p:nvSpPr>
        <p:spPr>
          <a:xfrm>
            <a:off x="5741075" y="1520650"/>
            <a:ext cx="23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4"/>
          <p:cNvSpPr txBox="1"/>
          <p:nvPr/>
        </p:nvSpPr>
        <p:spPr>
          <a:xfrm>
            <a:off x="5732625" y="1360175"/>
            <a:ext cx="26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6" name="Google Shape;416;p44"/>
          <p:cNvCxnSpPr/>
          <p:nvPr/>
        </p:nvCxnSpPr>
        <p:spPr>
          <a:xfrm flipH="1" rot="10800000">
            <a:off x="715825" y="2983025"/>
            <a:ext cx="4932300" cy="66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44"/>
          <p:cNvSpPr txBox="1"/>
          <p:nvPr/>
        </p:nvSpPr>
        <p:spPr>
          <a:xfrm>
            <a:off x="445500" y="2906850"/>
            <a:ext cx="1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FF"/>
                </a:solidFill>
              </a:rPr>
              <a:t>5</a:t>
            </a:r>
            <a:endParaRPr b="1">
              <a:solidFill>
                <a:srgbClr val="FF00FF"/>
              </a:solidFill>
            </a:endParaRPr>
          </a:p>
        </p:txBody>
      </p:sp>
      <p:cxnSp>
        <p:nvCxnSpPr>
          <p:cNvPr id="418" name="Google Shape;418;p44"/>
          <p:cNvCxnSpPr/>
          <p:nvPr/>
        </p:nvCxnSpPr>
        <p:spPr>
          <a:xfrm flipH="1" rot="10800000">
            <a:off x="918525" y="3083250"/>
            <a:ext cx="8400" cy="113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44"/>
          <p:cNvCxnSpPr/>
          <p:nvPr/>
        </p:nvCxnSpPr>
        <p:spPr>
          <a:xfrm flipH="1" rot="10800000">
            <a:off x="1281700" y="3074550"/>
            <a:ext cx="8400" cy="96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44"/>
          <p:cNvCxnSpPr/>
          <p:nvPr/>
        </p:nvCxnSpPr>
        <p:spPr>
          <a:xfrm flipH="1" rot="10800000">
            <a:off x="1831425" y="3066375"/>
            <a:ext cx="7800" cy="88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44"/>
          <p:cNvCxnSpPr/>
          <p:nvPr/>
        </p:nvCxnSpPr>
        <p:spPr>
          <a:xfrm flipH="1" rot="10800000">
            <a:off x="2042950" y="3074550"/>
            <a:ext cx="15900" cy="598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44"/>
          <p:cNvCxnSpPr/>
          <p:nvPr/>
        </p:nvCxnSpPr>
        <p:spPr>
          <a:xfrm rot="10800000">
            <a:off x="2320575" y="2939650"/>
            <a:ext cx="9900" cy="11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44"/>
          <p:cNvCxnSpPr/>
          <p:nvPr/>
        </p:nvCxnSpPr>
        <p:spPr>
          <a:xfrm flipH="1" rot="10800000">
            <a:off x="2681850" y="2660875"/>
            <a:ext cx="10200" cy="315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44"/>
          <p:cNvCxnSpPr/>
          <p:nvPr/>
        </p:nvCxnSpPr>
        <p:spPr>
          <a:xfrm flipH="1" rot="10800000">
            <a:off x="3169338" y="2398975"/>
            <a:ext cx="4200" cy="57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44"/>
          <p:cNvCxnSpPr/>
          <p:nvPr/>
        </p:nvCxnSpPr>
        <p:spPr>
          <a:xfrm rot="10800000">
            <a:off x="3469175" y="2082175"/>
            <a:ext cx="3000" cy="89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44"/>
          <p:cNvCxnSpPr/>
          <p:nvPr/>
        </p:nvCxnSpPr>
        <p:spPr>
          <a:xfrm flipH="1" rot="10800000">
            <a:off x="4006238" y="1920850"/>
            <a:ext cx="8400" cy="113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44"/>
          <p:cNvCxnSpPr/>
          <p:nvPr/>
        </p:nvCxnSpPr>
        <p:spPr>
          <a:xfrm flipH="1" rot="10800000">
            <a:off x="4727575" y="1360175"/>
            <a:ext cx="3600" cy="160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44"/>
          <p:cNvSpPr txBox="1"/>
          <p:nvPr/>
        </p:nvSpPr>
        <p:spPr>
          <a:xfrm>
            <a:off x="5732625" y="1360175"/>
            <a:ext cx="3369900" cy="2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And square them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(b - y</a:t>
            </a:r>
            <a:r>
              <a:rPr baseline="-25000" lang="en-GB"/>
              <a:t>1</a:t>
            </a:r>
            <a:r>
              <a:rPr lang="en-GB"/>
              <a:t>)</a:t>
            </a:r>
            <a:r>
              <a:rPr baseline="30000" lang="en-GB"/>
              <a:t>2</a:t>
            </a:r>
            <a:r>
              <a:rPr lang="en-GB"/>
              <a:t> + </a:t>
            </a:r>
            <a:r>
              <a:rPr lang="en-GB">
                <a:solidFill>
                  <a:schemeClr val="dk1"/>
                </a:solidFill>
              </a:rPr>
              <a:t>(b - y</a:t>
            </a:r>
            <a:r>
              <a:rPr baseline="-25000" lang="en-GB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)</a:t>
            </a:r>
            <a:r>
              <a:rPr baseline="30000" lang="en-GB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+ (b - y</a:t>
            </a:r>
            <a:r>
              <a:rPr baseline="-25000" lang="en-GB">
                <a:solidFill>
                  <a:schemeClr val="dk1"/>
                </a:solidFill>
              </a:rPr>
              <a:t>3</a:t>
            </a:r>
            <a:r>
              <a:rPr lang="en-GB">
                <a:solidFill>
                  <a:schemeClr val="dk1"/>
                </a:solidFill>
              </a:rPr>
              <a:t>)</a:t>
            </a:r>
            <a:r>
              <a:rPr baseline="30000" lang="en-GB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+ (b - y</a:t>
            </a:r>
            <a:r>
              <a:rPr baseline="-25000" lang="en-GB">
                <a:solidFill>
                  <a:schemeClr val="dk1"/>
                </a:solidFill>
              </a:rPr>
              <a:t>4</a:t>
            </a:r>
            <a:r>
              <a:rPr lang="en-GB">
                <a:solidFill>
                  <a:schemeClr val="dk1"/>
                </a:solidFill>
              </a:rPr>
              <a:t>)</a:t>
            </a:r>
            <a:r>
              <a:rPr baseline="30000" lang="en-GB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+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(b - y</a:t>
            </a:r>
            <a:r>
              <a:rPr baseline="-25000" lang="en-GB">
                <a:solidFill>
                  <a:schemeClr val="dk1"/>
                </a:solidFill>
              </a:rPr>
              <a:t>5</a:t>
            </a:r>
            <a:r>
              <a:rPr lang="en-GB">
                <a:solidFill>
                  <a:schemeClr val="dk1"/>
                </a:solidFill>
              </a:rPr>
              <a:t>)</a:t>
            </a:r>
            <a:r>
              <a:rPr baseline="30000" lang="en-GB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+ (b - y</a:t>
            </a:r>
            <a:r>
              <a:rPr baseline="-25000" lang="en-GB">
                <a:solidFill>
                  <a:schemeClr val="dk1"/>
                </a:solidFill>
              </a:rPr>
              <a:t>6</a:t>
            </a:r>
            <a:r>
              <a:rPr lang="en-GB">
                <a:solidFill>
                  <a:schemeClr val="dk1"/>
                </a:solidFill>
              </a:rPr>
              <a:t>)</a:t>
            </a:r>
            <a:r>
              <a:rPr baseline="30000" lang="en-GB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+ (b - y</a:t>
            </a:r>
            <a:r>
              <a:rPr baseline="-25000" lang="en-GB">
                <a:solidFill>
                  <a:schemeClr val="dk1"/>
                </a:solidFill>
              </a:rPr>
              <a:t>7</a:t>
            </a:r>
            <a:r>
              <a:rPr lang="en-GB">
                <a:solidFill>
                  <a:schemeClr val="dk1"/>
                </a:solidFill>
              </a:rPr>
              <a:t>)</a:t>
            </a:r>
            <a:r>
              <a:rPr baseline="30000" lang="en-GB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+ (b - y</a:t>
            </a:r>
            <a:r>
              <a:rPr baseline="-25000" lang="en-GB">
                <a:solidFill>
                  <a:schemeClr val="dk1"/>
                </a:solidFill>
              </a:rPr>
              <a:t>8</a:t>
            </a:r>
            <a:r>
              <a:rPr lang="en-GB">
                <a:solidFill>
                  <a:schemeClr val="dk1"/>
                </a:solidFill>
              </a:rPr>
              <a:t>)</a:t>
            </a:r>
            <a:r>
              <a:rPr baseline="30000" lang="en-GB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+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(b - y)</a:t>
            </a:r>
            <a:r>
              <a:rPr baseline="30000" lang="en-GB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+ (b - y</a:t>
            </a:r>
            <a:r>
              <a:rPr baseline="-25000" lang="en-GB">
                <a:solidFill>
                  <a:schemeClr val="dk1"/>
                </a:solidFill>
              </a:rPr>
              <a:t>10</a:t>
            </a:r>
            <a:r>
              <a:rPr lang="en-GB">
                <a:solidFill>
                  <a:schemeClr val="dk1"/>
                </a:solidFill>
              </a:rPr>
              <a:t>)</a:t>
            </a:r>
            <a:r>
              <a:rPr baseline="30000" lang="en-GB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= 25.6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5"/>
          <p:cNvSpPr txBox="1"/>
          <p:nvPr/>
        </p:nvSpPr>
        <p:spPr>
          <a:xfrm>
            <a:off x="5370700" y="1444075"/>
            <a:ext cx="27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5"/>
          <p:cNvSpPr txBox="1"/>
          <p:nvPr/>
        </p:nvSpPr>
        <p:spPr>
          <a:xfrm>
            <a:off x="5741075" y="1520650"/>
            <a:ext cx="23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5"/>
          <p:cNvSpPr txBox="1"/>
          <p:nvPr/>
        </p:nvSpPr>
        <p:spPr>
          <a:xfrm>
            <a:off x="5732625" y="1360175"/>
            <a:ext cx="26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7" name="Google Shape;437;p45"/>
          <p:cNvCxnSpPr/>
          <p:nvPr/>
        </p:nvCxnSpPr>
        <p:spPr>
          <a:xfrm flipH="1" rot="10800000">
            <a:off x="715825" y="2983025"/>
            <a:ext cx="4932300" cy="66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45"/>
          <p:cNvSpPr txBox="1"/>
          <p:nvPr/>
        </p:nvSpPr>
        <p:spPr>
          <a:xfrm>
            <a:off x="445500" y="2906850"/>
            <a:ext cx="1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FF"/>
                </a:solidFill>
              </a:rPr>
              <a:t>5</a:t>
            </a:r>
            <a:endParaRPr b="1">
              <a:solidFill>
                <a:srgbClr val="FF00FF"/>
              </a:solidFill>
            </a:endParaRPr>
          </a:p>
        </p:txBody>
      </p:sp>
      <p:cxnSp>
        <p:nvCxnSpPr>
          <p:cNvPr id="439" name="Google Shape;439;p45"/>
          <p:cNvCxnSpPr/>
          <p:nvPr/>
        </p:nvCxnSpPr>
        <p:spPr>
          <a:xfrm flipH="1" rot="10800000">
            <a:off x="918525" y="3083250"/>
            <a:ext cx="8400" cy="113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5"/>
          <p:cNvCxnSpPr/>
          <p:nvPr/>
        </p:nvCxnSpPr>
        <p:spPr>
          <a:xfrm flipH="1" rot="10800000">
            <a:off x="1281700" y="3074550"/>
            <a:ext cx="8400" cy="96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45"/>
          <p:cNvCxnSpPr/>
          <p:nvPr/>
        </p:nvCxnSpPr>
        <p:spPr>
          <a:xfrm flipH="1" rot="10800000">
            <a:off x="1831425" y="3066375"/>
            <a:ext cx="7800" cy="88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45"/>
          <p:cNvCxnSpPr/>
          <p:nvPr/>
        </p:nvCxnSpPr>
        <p:spPr>
          <a:xfrm flipH="1" rot="10800000">
            <a:off x="2042950" y="3074550"/>
            <a:ext cx="15900" cy="598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45"/>
          <p:cNvCxnSpPr/>
          <p:nvPr/>
        </p:nvCxnSpPr>
        <p:spPr>
          <a:xfrm rot="10800000">
            <a:off x="2320575" y="2939650"/>
            <a:ext cx="9900" cy="11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45"/>
          <p:cNvCxnSpPr/>
          <p:nvPr/>
        </p:nvCxnSpPr>
        <p:spPr>
          <a:xfrm flipH="1" rot="10800000">
            <a:off x="2681850" y="2660875"/>
            <a:ext cx="10200" cy="315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45"/>
          <p:cNvCxnSpPr/>
          <p:nvPr/>
        </p:nvCxnSpPr>
        <p:spPr>
          <a:xfrm flipH="1" rot="10800000">
            <a:off x="3169338" y="2398975"/>
            <a:ext cx="4200" cy="57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5"/>
          <p:cNvCxnSpPr/>
          <p:nvPr/>
        </p:nvCxnSpPr>
        <p:spPr>
          <a:xfrm rot="10800000">
            <a:off x="3469175" y="2082175"/>
            <a:ext cx="3000" cy="89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5"/>
          <p:cNvCxnSpPr/>
          <p:nvPr/>
        </p:nvCxnSpPr>
        <p:spPr>
          <a:xfrm flipH="1" rot="10800000">
            <a:off x="4006238" y="1920850"/>
            <a:ext cx="8400" cy="113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5"/>
          <p:cNvCxnSpPr/>
          <p:nvPr/>
        </p:nvCxnSpPr>
        <p:spPr>
          <a:xfrm flipH="1" rot="10800000">
            <a:off x="4727575" y="1360175"/>
            <a:ext cx="3600" cy="160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9" name="Google Shape;449;p45"/>
          <p:cNvSpPr txBox="1"/>
          <p:nvPr/>
        </p:nvSpPr>
        <p:spPr>
          <a:xfrm>
            <a:off x="5732625" y="1360175"/>
            <a:ext cx="33699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Sum of Squared Residuals = 25.6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our measure of how well this line fits the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It’s called the “sum of squared residuals”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6"/>
          <p:cNvSpPr txBox="1"/>
          <p:nvPr/>
        </p:nvSpPr>
        <p:spPr>
          <a:xfrm>
            <a:off x="5370700" y="1444075"/>
            <a:ext cx="27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6"/>
          <p:cNvSpPr txBox="1"/>
          <p:nvPr/>
        </p:nvSpPr>
        <p:spPr>
          <a:xfrm>
            <a:off x="5741075" y="1520650"/>
            <a:ext cx="23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6"/>
          <p:cNvSpPr txBox="1"/>
          <p:nvPr/>
        </p:nvSpPr>
        <p:spPr>
          <a:xfrm>
            <a:off x="5732625" y="1360175"/>
            <a:ext cx="26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8" name="Google Shape;458;p46"/>
          <p:cNvCxnSpPr/>
          <p:nvPr/>
        </p:nvCxnSpPr>
        <p:spPr>
          <a:xfrm flipH="1" rot="10800000">
            <a:off x="969200" y="2331375"/>
            <a:ext cx="4163700" cy="650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46"/>
          <p:cNvCxnSpPr/>
          <p:nvPr/>
        </p:nvCxnSpPr>
        <p:spPr>
          <a:xfrm flipH="1" rot="10800000">
            <a:off x="707375" y="2982875"/>
            <a:ext cx="4940700" cy="1605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46"/>
          <p:cNvSpPr txBox="1"/>
          <p:nvPr/>
        </p:nvSpPr>
        <p:spPr>
          <a:xfrm>
            <a:off x="6163375" y="1064575"/>
            <a:ext cx="222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Let’s find the sum of </a:t>
            </a:r>
            <a:r>
              <a:rPr b="1" lang="en-GB"/>
              <a:t>squared</a:t>
            </a:r>
            <a:r>
              <a:rPr b="1" lang="en-GB"/>
              <a:t> residuals for all of these lines.</a:t>
            </a:r>
            <a:endParaRPr b="1"/>
          </a:p>
        </p:txBody>
      </p:sp>
      <p:cxnSp>
        <p:nvCxnSpPr>
          <p:cNvPr id="461" name="Google Shape;461;p46"/>
          <p:cNvCxnSpPr/>
          <p:nvPr/>
        </p:nvCxnSpPr>
        <p:spPr>
          <a:xfrm flipH="1" rot="10800000">
            <a:off x="1062100" y="1596600"/>
            <a:ext cx="3817500" cy="242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7"/>
          <p:cNvSpPr txBox="1"/>
          <p:nvPr/>
        </p:nvSpPr>
        <p:spPr>
          <a:xfrm>
            <a:off x="5370700" y="1444075"/>
            <a:ext cx="27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7"/>
          <p:cNvSpPr txBox="1"/>
          <p:nvPr/>
        </p:nvSpPr>
        <p:spPr>
          <a:xfrm>
            <a:off x="5741075" y="1520650"/>
            <a:ext cx="23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7"/>
          <p:cNvSpPr txBox="1"/>
          <p:nvPr/>
        </p:nvSpPr>
        <p:spPr>
          <a:xfrm>
            <a:off x="5732625" y="1360175"/>
            <a:ext cx="26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0" name="Google Shape;470;p47"/>
          <p:cNvCxnSpPr/>
          <p:nvPr/>
        </p:nvCxnSpPr>
        <p:spPr>
          <a:xfrm flipH="1" rot="10800000">
            <a:off x="969200" y="2331375"/>
            <a:ext cx="4163700" cy="650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47"/>
          <p:cNvSpPr txBox="1"/>
          <p:nvPr/>
        </p:nvSpPr>
        <p:spPr>
          <a:xfrm>
            <a:off x="6163375" y="1064575"/>
            <a:ext cx="222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the sum of squared residuals = 18.5</a:t>
            </a:r>
            <a:endParaRPr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8"/>
          <p:cNvSpPr txBox="1"/>
          <p:nvPr/>
        </p:nvSpPr>
        <p:spPr>
          <a:xfrm>
            <a:off x="5370700" y="1444075"/>
            <a:ext cx="27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8"/>
          <p:cNvSpPr txBox="1"/>
          <p:nvPr/>
        </p:nvSpPr>
        <p:spPr>
          <a:xfrm>
            <a:off x="5741075" y="1520650"/>
            <a:ext cx="23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8"/>
          <p:cNvSpPr txBox="1"/>
          <p:nvPr/>
        </p:nvSpPr>
        <p:spPr>
          <a:xfrm>
            <a:off x="5732625" y="1360175"/>
            <a:ext cx="26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8"/>
          <p:cNvSpPr txBox="1"/>
          <p:nvPr/>
        </p:nvSpPr>
        <p:spPr>
          <a:xfrm>
            <a:off x="6163375" y="1064575"/>
            <a:ext cx="222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the sum of squared residuals = 12.12</a:t>
            </a:r>
            <a:endParaRPr b="1"/>
          </a:p>
        </p:txBody>
      </p:sp>
      <p:cxnSp>
        <p:nvCxnSpPr>
          <p:cNvPr id="481" name="Google Shape;481;p48"/>
          <p:cNvCxnSpPr/>
          <p:nvPr/>
        </p:nvCxnSpPr>
        <p:spPr>
          <a:xfrm flipH="1" rot="10800000">
            <a:off x="1062100" y="1596600"/>
            <a:ext cx="3817500" cy="242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9"/>
          <p:cNvSpPr txBox="1"/>
          <p:nvPr/>
        </p:nvSpPr>
        <p:spPr>
          <a:xfrm>
            <a:off x="5370700" y="1444075"/>
            <a:ext cx="27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9"/>
          <p:cNvSpPr txBox="1"/>
          <p:nvPr/>
        </p:nvSpPr>
        <p:spPr>
          <a:xfrm>
            <a:off x="5741075" y="1520650"/>
            <a:ext cx="23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9"/>
          <p:cNvSpPr txBox="1"/>
          <p:nvPr/>
        </p:nvSpPr>
        <p:spPr>
          <a:xfrm>
            <a:off x="5732625" y="1360175"/>
            <a:ext cx="26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0" name="Google Shape;490;p49"/>
          <p:cNvCxnSpPr/>
          <p:nvPr/>
        </p:nvCxnSpPr>
        <p:spPr>
          <a:xfrm flipH="1" rot="10800000">
            <a:off x="969200" y="2331375"/>
            <a:ext cx="4163700" cy="650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49"/>
          <p:cNvCxnSpPr/>
          <p:nvPr/>
        </p:nvCxnSpPr>
        <p:spPr>
          <a:xfrm flipH="1" rot="10800000">
            <a:off x="707375" y="2982875"/>
            <a:ext cx="4940700" cy="1605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49"/>
          <p:cNvSpPr txBox="1"/>
          <p:nvPr/>
        </p:nvSpPr>
        <p:spPr>
          <a:xfrm>
            <a:off x="5698850" y="2829750"/>
            <a:ext cx="40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25.6</a:t>
            </a:r>
            <a:endParaRPr b="1" sz="800"/>
          </a:p>
        </p:txBody>
      </p:sp>
      <p:sp>
        <p:nvSpPr>
          <p:cNvPr id="493" name="Google Shape;493;p49"/>
          <p:cNvSpPr txBox="1"/>
          <p:nvPr/>
        </p:nvSpPr>
        <p:spPr>
          <a:xfrm>
            <a:off x="5006575" y="1393575"/>
            <a:ext cx="5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12.12</a:t>
            </a:r>
            <a:endParaRPr b="1" sz="800"/>
          </a:p>
        </p:txBody>
      </p:sp>
      <p:sp>
        <p:nvSpPr>
          <p:cNvPr id="494" name="Google Shape;494;p49"/>
          <p:cNvSpPr txBox="1"/>
          <p:nvPr/>
        </p:nvSpPr>
        <p:spPr>
          <a:xfrm>
            <a:off x="5141575" y="2188225"/>
            <a:ext cx="40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18.5</a:t>
            </a:r>
            <a:endParaRPr b="1" sz="800"/>
          </a:p>
        </p:txBody>
      </p:sp>
      <p:sp>
        <p:nvSpPr>
          <p:cNvPr id="495" name="Google Shape;495;p49"/>
          <p:cNvSpPr txBox="1"/>
          <p:nvPr/>
        </p:nvSpPr>
        <p:spPr>
          <a:xfrm>
            <a:off x="6712350" y="1191250"/>
            <a:ext cx="1824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The line that best fits the data would have the least sum of squared residuals</a:t>
            </a:r>
            <a:endParaRPr b="1"/>
          </a:p>
        </p:txBody>
      </p:sp>
      <p:cxnSp>
        <p:nvCxnSpPr>
          <p:cNvPr id="496" name="Google Shape;496;p49"/>
          <p:cNvCxnSpPr/>
          <p:nvPr/>
        </p:nvCxnSpPr>
        <p:spPr>
          <a:xfrm flipH="1" rot="10800000">
            <a:off x="1062100" y="1596600"/>
            <a:ext cx="3817500" cy="242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50"/>
          <p:cNvSpPr txBox="1"/>
          <p:nvPr/>
        </p:nvSpPr>
        <p:spPr>
          <a:xfrm>
            <a:off x="5370700" y="1444075"/>
            <a:ext cx="27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0"/>
          <p:cNvSpPr txBox="1"/>
          <p:nvPr/>
        </p:nvSpPr>
        <p:spPr>
          <a:xfrm>
            <a:off x="5741075" y="1520650"/>
            <a:ext cx="23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0"/>
          <p:cNvSpPr txBox="1"/>
          <p:nvPr/>
        </p:nvSpPr>
        <p:spPr>
          <a:xfrm>
            <a:off x="5732625" y="1360175"/>
            <a:ext cx="26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0"/>
          <p:cNvSpPr txBox="1"/>
          <p:nvPr/>
        </p:nvSpPr>
        <p:spPr>
          <a:xfrm>
            <a:off x="6712350" y="1191250"/>
            <a:ext cx="1824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The line that best fits the data would have the least sum of squared residuals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506" name="Google Shape;506;p50"/>
          <p:cNvCxnSpPr/>
          <p:nvPr/>
        </p:nvCxnSpPr>
        <p:spPr>
          <a:xfrm flipH="1" rot="10800000">
            <a:off x="1062100" y="1596600"/>
            <a:ext cx="3817500" cy="242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50"/>
          <p:cNvSpPr txBox="1"/>
          <p:nvPr/>
        </p:nvSpPr>
        <p:spPr>
          <a:xfrm>
            <a:off x="5006575" y="1393575"/>
            <a:ext cx="5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12.12</a:t>
            </a:r>
            <a:endParaRPr b="1" sz="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51"/>
          <p:cNvSpPr txBox="1"/>
          <p:nvPr/>
        </p:nvSpPr>
        <p:spPr>
          <a:xfrm>
            <a:off x="5370700" y="1444075"/>
            <a:ext cx="27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1"/>
          <p:cNvSpPr txBox="1"/>
          <p:nvPr/>
        </p:nvSpPr>
        <p:spPr>
          <a:xfrm>
            <a:off x="5741075" y="1520650"/>
            <a:ext cx="23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1"/>
          <p:cNvSpPr txBox="1"/>
          <p:nvPr/>
        </p:nvSpPr>
        <p:spPr>
          <a:xfrm>
            <a:off x="5732625" y="1360175"/>
            <a:ext cx="26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51"/>
          <p:cNvSpPr txBox="1"/>
          <p:nvPr/>
        </p:nvSpPr>
        <p:spPr>
          <a:xfrm>
            <a:off x="6712350" y="1191250"/>
            <a:ext cx="1824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What we did so far is to find the equation of the line that better fit this data</a:t>
            </a:r>
            <a:endParaRPr b="1"/>
          </a:p>
        </p:txBody>
      </p:sp>
      <p:cxnSp>
        <p:nvCxnSpPr>
          <p:cNvPr id="517" name="Google Shape;517;p51"/>
          <p:cNvCxnSpPr/>
          <p:nvPr/>
        </p:nvCxnSpPr>
        <p:spPr>
          <a:xfrm flipH="1" rot="10800000">
            <a:off x="1062100" y="1596600"/>
            <a:ext cx="3817500" cy="242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51"/>
          <p:cNvSpPr txBox="1"/>
          <p:nvPr/>
        </p:nvSpPr>
        <p:spPr>
          <a:xfrm>
            <a:off x="5006575" y="1393575"/>
            <a:ext cx="5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12.12</a:t>
            </a:r>
            <a:endParaRPr b="1" sz="800"/>
          </a:p>
        </p:txBody>
      </p:sp>
      <p:sp>
        <p:nvSpPr>
          <p:cNvPr id="519" name="Google Shape;519;p51"/>
          <p:cNvSpPr txBox="1"/>
          <p:nvPr/>
        </p:nvSpPr>
        <p:spPr>
          <a:xfrm>
            <a:off x="6712350" y="291380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</a:rPr>
              <a:t> y = mx + c</a:t>
            </a:r>
            <a:endParaRPr b="1"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Equation of a Line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225" y="1160550"/>
            <a:ext cx="5094633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6"/>
          <p:cNvCxnSpPr/>
          <p:nvPr/>
        </p:nvCxnSpPr>
        <p:spPr>
          <a:xfrm>
            <a:off x="3037850" y="1625725"/>
            <a:ext cx="1835700" cy="247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2"/>
          <p:cNvSpPr txBox="1"/>
          <p:nvPr/>
        </p:nvSpPr>
        <p:spPr>
          <a:xfrm>
            <a:off x="5370700" y="1444075"/>
            <a:ext cx="27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2"/>
          <p:cNvSpPr txBox="1"/>
          <p:nvPr/>
        </p:nvSpPr>
        <p:spPr>
          <a:xfrm>
            <a:off x="5741075" y="1520650"/>
            <a:ext cx="23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2"/>
          <p:cNvSpPr txBox="1"/>
          <p:nvPr/>
        </p:nvSpPr>
        <p:spPr>
          <a:xfrm>
            <a:off x="5732625" y="1360175"/>
            <a:ext cx="26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2"/>
          <p:cNvSpPr txBox="1"/>
          <p:nvPr/>
        </p:nvSpPr>
        <p:spPr>
          <a:xfrm>
            <a:off x="6712350" y="1191250"/>
            <a:ext cx="1824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What we did so far is to find the equation of the line that better fit this data</a:t>
            </a:r>
            <a:endParaRPr b="1"/>
          </a:p>
        </p:txBody>
      </p:sp>
      <p:cxnSp>
        <p:nvCxnSpPr>
          <p:cNvPr id="529" name="Google Shape;529;p52"/>
          <p:cNvCxnSpPr/>
          <p:nvPr/>
        </p:nvCxnSpPr>
        <p:spPr>
          <a:xfrm flipH="1" rot="10800000">
            <a:off x="462450" y="1596525"/>
            <a:ext cx="4417200" cy="279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0" name="Google Shape;530;p52"/>
          <p:cNvSpPr txBox="1"/>
          <p:nvPr/>
        </p:nvSpPr>
        <p:spPr>
          <a:xfrm>
            <a:off x="5006575" y="1393575"/>
            <a:ext cx="5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12.12</a:t>
            </a:r>
            <a:endParaRPr b="1" sz="800"/>
          </a:p>
        </p:txBody>
      </p:sp>
      <p:sp>
        <p:nvSpPr>
          <p:cNvPr id="531" name="Google Shape;531;p52"/>
          <p:cNvSpPr txBox="1"/>
          <p:nvPr/>
        </p:nvSpPr>
        <p:spPr>
          <a:xfrm>
            <a:off x="6712350" y="291380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</a:rPr>
              <a:t> y = mx + c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532" name="Google Shape;532;p52"/>
          <p:cNvSpPr txBox="1"/>
          <p:nvPr/>
        </p:nvSpPr>
        <p:spPr>
          <a:xfrm>
            <a:off x="3131325" y="2745275"/>
            <a:ext cx="48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2"/>
          <p:cNvSpPr txBox="1"/>
          <p:nvPr/>
        </p:nvSpPr>
        <p:spPr>
          <a:xfrm>
            <a:off x="268325" y="4022925"/>
            <a:ext cx="54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0000"/>
                </a:solidFill>
              </a:rPr>
              <a:t>0.8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534" name="Google Shape;534;p52"/>
          <p:cNvSpPr txBox="1"/>
          <p:nvPr/>
        </p:nvSpPr>
        <p:spPr>
          <a:xfrm>
            <a:off x="7751175" y="3390800"/>
            <a:ext cx="78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0000"/>
                </a:solidFill>
              </a:rPr>
              <a:t>C = 0.8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3"/>
          <p:cNvSpPr txBox="1"/>
          <p:nvPr/>
        </p:nvSpPr>
        <p:spPr>
          <a:xfrm>
            <a:off x="5370700" y="1444075"/>
            <a:ext cx="27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5741075" y="1520650"/>
            <a:ext cx="23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53"/>
          <p:cNvSpPr txBox="1"/>
          <p:nvPr/>
        </p:nvSpPr>
        <p:spPr>
          <a:xfrm>
            <a:off x="5732625" y="1360175"/>
            <a:ext cx="26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3"/>
          <p:cNvSpPr txBox="1"/>
          <p:nvPr/>
        </p:nvSpPr>
        <p:spPr>
          <a:xfrm>
            <a:off x="6712350" y="1191250"/>
            <a:ext cx="1824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What we did so far is to find the equation of the line that better fit this data</a:t>
            </a:r>
            <a:endParaRPr b="1"/>
          </a:p>
        </p:txBody>
      </p:sp>
      <p:cxnSp>
        <p:nvCxnSpPr>
          <p:cNvPr id="544" name="Google Shape;544;p53"/>
          <p:cNvCxnSpPr/>
          <p:nvPr/>
        </p:nvCxnSpPr>
        <p:spPr>
          <a:xfrm flipH="1" rot="10800000">
            <a:off x="462450" y="1596525"/>
            <a:ext cx="4417200" cy="279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5" name="Google Shape;545;p53"/>
          <p:cNvSpPr txBox="1"/>
          <p:nvPr/>
        </p:nvSpPr>
        <p:spPr>
          <a:xfrm>
            <a:off x="5006575" y="1393575"/>
            <a:ext cx="5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12.12</a:t>
            </a:r>
            <a:endParaRPr b="1" sz="800"/>
          </a:p>
        </p:txBody>
      </p:sp>
      <p:sp>
        <p:nvSpPr>
          <p:cNvPr id="546" name="Google Shape;546;p53"/>
          <p:cNvSpPr txBox="1"/>
          <p:nvPr/>
        </p:nvSpPr>
        <p:spPr>
          <a:xfrm>
            <a:off x="6712350" y="291380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</a:rPr>
              <a:t> y = mx + c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547" name="Google Shape;547;p53"/>
          <p:cNvSpPr txBox="1"/>
          <p:nvPr/>
        </p:nvSpPr>
        <p:spPr>
          <a:xfrm>
            <a:off x="3131325" y="2745275"/>
            <a:ext cx="48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3"/>
          <p:cNvSpPr txBox="1"/>
          <p:nvPr/>
        </p:nvSpPr>
        <p:spPr>
          <a:xfrm>
            <a:off x="268325" y="4022925"/>
            <a:ext cx="54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0000"/>
                </a:solidFill>
              </a:rPr>
              <a:t>0.8</a:t>
            </a:r>
            <a:endParaRPr b="1" sz="1200">
              <a:solidFill>
                <a:srgbClr val="FF0000"/>
              </a:solidFill>
            </a:endParaRPr>
          </a:p>
        </p:txBody>
      </p:sp>
      <p:cxnSp>
        <p:nvCxnSpPr>
          <p:cNvPr id="549" name="Google Shape;549;p53"/>
          <p:cNvCxnSpPr/>
          <p:nvPr/>
        </p:nvCxnSpPr>
        <p:spPr>
          <a:xfrm flipH="1" rot="10800000">
            <a:off x="1982700" y="3412425"/>
            <a:ext cx="25200" cy="9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53"/>
          <p:cNvCxnSpPr/>
          <p:nvPr/>
        </p:nvCxnSpPr>
        <p:spPr>
          <a:xfrm rot="10800000">
            <a:off x="741025" y="3412550"/>
            <a:ext cx="12501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53"/>
          <p:cNvCxnSpPr/>
          <p:nvPr/>
        </p:nvCxnSpPr>
        <p:spPr>
          <a:xfrm flipH="1" rot="10800000">
            <a:off x="3418475" y="2525625"/>
            <a:ext cx="8400" cy="18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53"/>
          <p:cNvCxnSpPr/>
          <p:nvPr/>
        </p:nvCxnSpPr>
        <p:spPr>
          <a:xfrm flipH="1">
            <a:off x="699025" y="2534150"/>
            <a:ext cx="27279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3" name="Google Shape;553;p53"/>
          <p:cNvSpPr txBox="1"/>
          <p:nvPr/>
        </p:nvSpPr>
        <p:spPr>
          <a:xfrm>
            <a:off x="2067150" y="3274275"/>
            <a:ext cx="73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0000"/>
                </a:solidFill>
              </a:rPr>
              <a:t>(2, 4)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554" name="Google Shape;554;p53"/>
          <p:cNvSpPr txBox="1"/>
          <p:nvPr/>
        </p:nvSpPr>
        <p:spPr>
          <a:xfrm>
            <a:off x="3486400" y="2387100"/>
            <a:ext cx="73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0000"/>
                </a:solidFill>
              </a:rPr>
              <a:t>(4, 7)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54"/>
          <p:cNvSpPr txBox="1"/>
          <p:nvPr/>
        </p:nvSpPr>
        <p:spPr>
          <a:xfrm>
            <a:off x="5370700" y="1444075"/>
            <a:ext cx="27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4"/>
          <p:cNvSpPr txBox="1"/>
          <p:nvPr/>
        </p:nvSpPr>
        <p:spPr>
          <a:xfrm>
            <a:off x="5741075" y="1520650"/>
            <a:ext cx="23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4"/>
          <p:cNvSpPr txBox="1"/>
          <p:nvPr/>
        </p:nvSpPr>
        <p:spPr>
          <a:xfrm>
            <a:off x="5732625" y="1360175"/>
            <a:ext cx="26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4"/>
          <p:cNvSpPr txBox="1"/>
          <p:nvPr/>
        </p:nvSpPr>
        <p:spPr>
          <a:xfrm>
            <a:off x="6712350" y="1191250"/>
            <a:ext cx="1824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What we did so far is to find the equation of the line that better fit this data</a:t>
            </a:r>
            <a:endParaRPr b="1"/>
          </a:p>
        </p:txBody>
      </p:sp>
      <p:cxnSp>
        <p:nvCxnSpPr>
          <p:cNvPr id="564" name="Google Shape;564;p54"/>
          <p:cNvCxnSpPr/>
          <p:nvPr/>
        </p:nvCxnSpPr>
        <p:spPr>
          <a:xfrm flipH="1" rot="10800000">
            <a:off x="462450" y="1596525"/>
            <a:ext cx="4417200" cy="279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Google Shape;565;p54"/>
          <p:cNvSpPr txBox="1"/>
          <p:nvPr/>
        </p:nvSpPr>
        <p:spPr>
          <a:xfrm>
            <a:off x="5006575" y="1393575"/>
            <a:ext cx="5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12.12</a:t>
            </a:r>
            <a:endParaRPr b="1" sz="800"/>
          </a:p>
        </p:txBody>
      </p:sp>
      <p:sp>
        <p:nvSpPr>
          <p:cNvPr id="566" name="Google Shape;566;p54"/>
          <p:cNvSpPr txBox="1"/>
          <p:nvPr/>
        </p:nvSpPr>
        <p:spPr>
          <a:xfrm>
            <a:off x="6712350" y="291380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</a:rPr>
              <a:t> y = mx + c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567" name="Google Shape;567;p54"/>
          <p:cNvSpPr txBox="1"/>
          <p:nvPr/>
        </p:nvSpPr>
        <p:spPr>
          <a:xfrm>
            <a:off x="3131325" y="2745275"/>
            <a:ext cx="48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4"/>
          <p:cNvSpPr txBox="1"/>
          <p:nvPr/>
        </p:nvSpPr>
        <p:spPr>
          <a:xfrm>
            <a:off x="268325" y="4022925"/>
            <a:ext cx="54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0000"/>
                </a:solidFill>
              </a:rPr>
              <a:t>0.8</a:t>
            </a:r>
            <a:endParaRPr b="1" sz="1200">
              <a:solidFill>
                <a:srgbClr val="FF0000"/>
              </a:solidFill>
            </a:endParaRPr>
          </a:p>
        </p:txBody>
      </p:sp>
      <p:cxnSp>
        <p:nvCxnSpPr>
          <p:cNvPr id="569" name="Google Shape;569;p54"/>
          <p:cNvCxnSpPr/>
          <p:nvPr/>
        </p:nvCxnSpPr>
        <p:spPr>
          <a:xfrm flipH="1" rot="10800000">
            <a:off x="1982700" y="3412425"/>
            <a:ext cx="25200" cy="9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54"/>
          <p:cNvCxnSpPr/>
          <p:nvPr/>
        </p:nvCxnSpPr>
        <p:spPr>
          <a:xfrm rot="10800000">
            <a:off x="741025" y="3412550"/>
            <a:ext cx="12501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54"/>
          <p:cNvCxnSpPr/>
          <p:nvPr/>
        </p:nvCxnSpPr>
        <p:spPr>
          <a:xfrm flipH="1" rot="10800000">
            <a:off x="3418475" y="2525625"/>
            <a:ext cx="8400" cy="18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54"/>
          <p:cNvCxnSpPr/>
          <p:nvPr/>
        </p:nvCxnSpPr>
        <p:spPr>
          <a:xfrm flipH="1">
            <a:off x="699025" y="2534150"/>
            <a:ext cx="27279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54"/>
          <p:cNvSpPr txBox="1"/>
          <p:nvPr/>
        </p:nvSpPr>
        <p:spPr>
          <a:xfrm>
            <a:off x="2067150" y="3274275"/>
            <a:ext cx="73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0000"/>
                </a:solidFill>
              </a:rPr>
              <a:t>(2, 4)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574" name="Google Shape;574;p54"/>
          <p:cNvSpPr txBox="1"/>
          <p:nvPr/>
        </p:nvSpPr>
        <p:spPr>
          <a:xfrm>
            <a:off x="3486400" y="2387100"/>
            <a:ext cx="73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0000"/>
                </a:solidFill>
              </a:rPr>
              <a:t>(4, 7)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575" name="Google Shape;575;p54"/>
          <p:cNvSpPr txBox="1"/>
          <p:nvPr/>
        </p:nvSpPr>
        <p:spPr>
          <a:xfrm>
            <a:off x="7058625" y="3488525"/>
            <a:ext cx="1478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m = (7-4) / (4-2)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m</a:t>
            </a:r>
            <a:r>
              <a:rPr b="1" lang="en-GB" sz="1200"/>
              <a:t> = 3 / 2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0000"/>
                </a:solidFill>
              </a:rPr>
              <a:t>m = 1.5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55"/>
          <p:cNvSpPr txBox="1"/>
          <p:nvPr/>
        </p:nvSpPr>
        <p:spPr>
          <a:xfrm>
            <a:off x="5370700" y="1444075"/>
            <a:ext cx="27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5"/>
          <p:cNvSpPr txBox="1"/>
          <p:nvPr/>
        </p:nvSpPr>
        <p:spPr>
          <a:xfrm>
            <a:off x="5741075" y="1520650"/>
            <a:ext cx="23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5"/>
          <p:cNvSpPr txBox="1"/>
          <p:nvPr/>
        </p:nvSpPr>
        <p:spPr>
          <a:xfrm>
            <a:off x="5732625" y="1360175"/>
            <a:ext cx="26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5"/>
          <p:cNvSpPr txBox="1"/>
          <p:nvPr/>
        </p:nvSpPr>
        <p:spPr>
          <a:xfrm>
            <a:off x="6712350" y="1191250"/>
            <a:ext cx="1824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What we did so far is to find the equation of the line that better fit this data</a:t>
            </a:r>
            <a:endParaRPr b="1"/>
          </a:p>
        </p:txBody>
      </p:sp>
      <p:cxnSp>
        <p:nvCxnSpPr>
          <p:cNvPr id="585" name="Google Shape;585;p55"/>
          <p:cNvCxnSpPr/>
          <p:nvPr/>
        </p:nvCxnSpPr>
        <p:spPr>
          <a:xfrm flipH="1" rot="10800000">
            <a:off x="462450" y="1596525"/>
            <a:ext cx="4417200" cy="279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55"/>
          <p:cNvSpPr txBox="1"/>
          <p:nvPr/>
        </p:nvSpPr>
        <p:spPr>
          <a:xfrm>
            <a:off x="5006575" y="1393575"/>
            <a:ext cx="5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12.12</a:t>
            </a:r>
            <a:endParaRPr b="1" sz="800"/>
          </a:p>
        </p:txBody>
      </p:sp>
      <p:sp>
        <p:nvSpPr>
          <p:cNvPr id="587" name="Google Shape;587;p55"/>
          <p:cNvSpPr txBox="1"/>
          <p:nvPr/>
        </p:nvSpPr>
        <p:spPr>
          <a:xfrm>
            <a:off x="6712350" y="2913800"/>
            <a:ext cx="300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</a:rPr>
              <a:t> y = mx + c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0000"/>
                </a:solidFill>
              </a:rPr>
              <a:t> </a:t>
            </a:r>
            <a:r>
              <a:rPr b="1" lang="en-GB" sz="1900">
                <a:solidFill>
                  <a:srgbClr val="FF0000"/>
                </a:solidFill>
              </a:rPr>
              <a:t>y</a:t>
            </a:r>
            <a:r>
              <a:rPr b="1" lang="en-GB" sz="1900">
                <a:solidFill>
                  <a:srgbClr val="FF0000"/>
                </a:solidFill>
              </a:rPr>
              <a:t> = 1.5x + 0.8</a:t>
            </a:r>
            <a:endParaRPr b="1" sz="1900">
              <a:solidFill>
                <a:srgbClr val="FF0000"/>
              </a:solidFill>
            </a:endParaRPr>
          </a:p>
        </p:txBody>
      </p:sp>
      <p:sp>
        <p:nvSpPr>
          <p:cNvPr id="588" name="Google Shape;588;p55"/>
          <p:cNvSpPr txBox="1"/>
          <p:nvPr/>
        </p:nvSpPr>
        <p:spPr>
          <a:xfrm>
            <a:off x="3131325" y="2745275"/>
            <a:ext cx="48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5"/>
          <p:cNvSpPr txBox="1"/>
          <p:nvPr/>
        </p:nvSpPr>
        <p:spPr>
          <a:xfrm>
            <a:off x="268325" y="4022925"/>
            <a:ext cx="54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0000"/>
                </a:solidFill>
              </a:rPr>
              <a:t>0.8</a:t>
            </a:r>
            <a:endParaRPr b="1" sz="1200">
              <a:solidFill>
                <a:srgbClr val="FF0000"/>
              </a:solidFill>
            </a:endParaRPr>
          </a:p>
        </p:txBody>
      </p:sp>
      <p:cxnSp>
        <p:nvCxnSpPr>
          <p:cNvPr id="590" name="Google Shape;590;p55"/>
          <p:cNvCxnSpPr/>
          <p:nvPr/>
        </p:nvCxnSpPr>
        <p:spPr>
          <a:xfrm flipH="1" rot="10800000">
            <a:off x="1982700" y="3412425"/>
            <a:ext cx="25200" cy="9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55"/>
          <p:cNvCxnSpPr/>
          <p:nvPr/>
        </p:nvCxnSpPr>
        <p:spPr>
          <a:xfrm rot="10800000">
            <a:off x="741025" y="3412550"/>
            <a:ext cx="12501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55"/>
          <p:cNvCxnSpPr/>
          <p:nvPr/>
        </p:nvCxnSpPr>
        <p:spPr>
          <a:xfrm flipH="1" rot="10800000">
            <a:off x="3418475" y="2525625"/>
            <a:ext cx="8400" cy="18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55"/>
          <p:cNvCxnSpPr/>
          <p:nvPr/>
        </p:nvCxnSpPr>
        <p:spPr>
          <a:xfrm flipH="1">
            <a:off x="699025" y="2534150"/>
            <a:ext cx="27279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4" name="Google Shape;594;p55"/>
          <p:cNvSpPr txBox="1"/>
          <p:nvPr/>
        </p:nvSpPr>
        <p:spPr>
          <a:xfrm>
            <a:off x="2067150" y="3274275"/>
            <a:ext cx="73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0000"/>
                </a:solidFill>
              </a:rPr>
              <a:t>(2, 4)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595" name="Google Shape;595;p55"/>
          <p:cNvSpPr txBox="1"/>
          <p:nvPr/>
        </p:nvSpPr>
        <p:spPr>
          <a:xfrm>
            <a:off x="3486400" y="2387100"/>
            <a:ext cx="73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0000"/>
                </a:solidFill>
              </a:rPr>
              <a:t>(4, 7)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Google Shape;60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6"/>
          <p:cNvSpPr txBox="1"/>
          <p:nvPr/>
        </p:nvSpPr>
        <p:spPr>
          <a:xfrm>
            <a:off x="5370700" y="1444075"/>
            <a:ext cx="27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56"/>
          <p:cNvSpPr txBox="1"/>
          <p:nvPr/>
        </p:nvSpPr>
        <p:spPr>
          <a:xfrm>
            <a:off x="5741075" y="1520650"/>
            <a:ext cx="23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56"/>
          <p:cNvSpPr txBox="1"/>
          <p:nvPr/>
        </p:nvSpPr>
        <p:spPr>
          <a:xfrm>
            <a:off x="5732625" y="1360175"/>
            <a:ext cx="26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56"/>
          <p:cNvSpPr txBox="1"/>
          <p:nvPr/>
        </p:nvSpPr>
        <p:spPr>
          <a:xfrm>
            <a:off x="6712350" y="1191250"/>
            <a:ext cx="182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if I want to predict the </a:t>
            </a:r>
            <a:r>
              <a:rPr b="1" lang="en-GB"/>
              <a:t>salary of a person who has 7 YoE?</a:t>
            </a:r>
            <a:endParaRPr b="1"/>
          </a:p>
        </p:txBody>
      </p:sp>
      <p:cxnSp>
        <p:nvCxnSpPr>
          <p:cNvPr id="605" name="Google Shape;605;p56"/>
          <p:cNvCxnSpPr/>
          <p:nvPr/>
        </p:nvCxnSpPr>
        <p:spPr>
          <a:xfrm flipH="1" rot="10800000">
            <a:off x="1062100" y="1596600"/>
            <a:ext cx="3817500" cy="242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6" name="Google Shape;606;p56"/>
          <p:cNvSpPr txBox="1"/>
          <p:nvPr/>
        </p:nvSpPr>
        <p:spPr>
          <a:xfrm>
            <a:off x="546900" y="684500"/>
            <a:ext cx="48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Predicting the future</a:t>
            </a:r>
            <a:endParaRPr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57"/>
          <p:cNvSpPr txBox="1"/>
          <p:nvPr/>
        </p:nvSpPr>
        <p:spPr>
          <a:xfrm>
            <a:off x="5370700" y="1444075"/>
            <a:ext cx="27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7"/>
          <p:cNvSpPr txBox="1"/>
          <p:nvPr/>
        </p:nvSpPr>
        <p:spPr>
          <a:xfrm>
            <a:off x="5741075" y="1520650"/>
            <a:ext cx="23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7"/>
          <p:cNvSpPr txBox="1"/>
          <p:nvPr/>
        </p:nvSpPr>
        <p:spPr>
          <a:xfrm>
            <a:off x="5732625" y="1360175"/>
            <a:ext cx="26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57"/>
          <p:cNvSpPr txBox="1"/>
          <p:nvPr/>
        </p:nvSpPr>
        <p:spPr>
          <a:xfrm>
            <a:off x="6712350" y="1191250"/>
            <a:ext cx="182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if I want to predict the salary of a person who has 7 YoE?</a:t>
            </a:r>
            <a:endParaRPr b="1"/>
          </a:p>
        </p:txBody>
      </p:sp>
      <p:cxnSp>
        <p:nvCxnSpPr>
          <p:cNvPr id="616" name="Google Shape;616;p57"/>
          <p:cNvCxnSpPr/>
          <p:nvPr/>
        </p:nvCxnSpPr>
        <p:spPr>
          <a:xfrm flipH="1" rot="10800000">
            <a:off x="1062100" y="659100"/>
            <a:ext cx="5278500" cy="336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57"/>
          <p:cNvCxnSpPr/>
          <p:nvPr/>
        </p:nvCxnSpPr>
        <p:spPr>
          <a:xfrm>
            <a:off x="1518175" y="4375325"/>
            <a:ext cx="503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57"/>
          <p:cNvCxnSpPr/>
          <p:nvPr/>
        </p:nvCxnSpPr>
        <p:spPr>
          <a:xfrm flipH="1" rot="10800000">
            <a:off x="715825" y="388875"/>
            <a:ext cx="8400" cy="13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9" name="Google Shape;619;p57"/>
          <p:cNvSpPr txBox="1"/>
          <p:nvPr/>
        </p:nvSpPr>
        <p:spPr>
          <a:xfrm>
            <a:off x="5504425" y="4291575"/>
            <a:ext cx="19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7</a:t>
            </a:r>
            <a:endParaRPr sz="11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58"/>
          <p:cNvSpPr txBox="1"/>
          <p:nvPr/>
        </p:nvSpPr>
        <p:spPr>
          <a:xfrm>
            <a:off x="5370700" y="1444075"/>
            <a:ext cx="27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58"/>
          <p:cNvSpPr txBox="1"/>
          <p:nvPr/>
        </p:nvSpPr>
        <p:spPr>
          <a:xfrm>
            <a:off x="5741075" y="1520650"/>
            <a:ext cx="23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8"/>
          <p:cNvSpPr txBox="1"/>
          <p:nvPr/>
        </p:nvSpPr>
        <p:spPr>
          <a:xfrm>
            <a:off x="5732625" y="1360175"/>
            <a:ext cx="26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58"/>
          <p:cNvSpPr txBox="1"/>
          <p:nvPr/>
        </p:nvSpPr>
        <p:spPr>
          <a:xfrm>
            <a:off x="6712350" y="1191250"/>
            <a:ext cx="182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if I want to predict the salary of a person who has 7 YoE?</a:t>
            </a:r>
            <a:endParaRPr b="1"/>
          </a:p>
        </p:txBody>
      </p:sp>
      <p:cxnSp>
        <p:nvCxnSpPr>
          <p:cNvPr id="629" name="Google Shape;629;p58"/>
          <p:cNvCxnSpPr/>
          <p:nvPr/>
        </p:nvCxnSpPr>
        <p:spPr>
          <a:xfrm flipH="1" rot="10800000">
            <a:off x="1062100" y="659100"/>
            <a:ext cx="5278500" cy="336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58"/>
          <p:cNvCxnSpPr/>
          <p:nvPr/>
        </p:nvCxnSpPr>
        <p:spPr>
          <a:xfrm>
            <a:off x="1518175" y="4375325"/>
            <a:ext cx="503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58"/>
          <p:cNvCxnSpPr/>
          <p:nvPr/>
        </p:nvCxnSpPr>
        <p:spPr>
          <a:xfrm flipH="1" rot="10800000">
            <a:off x="715825" y="388875"/>
            <a:ext cx="8400" cy="13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58"/>
          <p:cNvCxnSpPr/>
          <p:nvPr/>
        </p:nvCxnSpPr>
        <p:spPr>
          <a:xfrm>
            <a:off x="5648175" y="1123700"/>
            <a:ext cx="0" cy="3310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" name="Google Shape;633;p58"/>
          <p:cNvSpPr txBox="1"/>
          <p:nvPr/>
        </p:nvSpPr>
        <p:spPr>
          <a:xfrm>
            <a:off x="5504425" y="4291575"/>
            <a:ext cx="19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7</a:t>
            </a:r>
            <a:endParaRPr sz="11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9"/>
          <p:cNvSpPr txBox="1"/>
          <p:nvPr/>
        </p:nvSpPr>
        <p:spPr>
          <a:xfrm>
            <a:off x="5370700" y="1444075"/>
            <a:ext cx="27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59"/>
          <p:cNvSpPr txBox="1"/>
          <p:nvPr/>
        </p:nvSpPr>
        <p:spPr>
          <a:xfrm>
            <a:off x="5741075" y="1520650"/>
            <a:ext cx="23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9"/>
          <p:cNvSpPr txBox="1"/>
          <p:nvPr/>
        </p:nvSpPr>
        <p:spPr>
          <a:xfrm>
            <a:off x="5732625" y="1360175"/>
            <a:ext cx="26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59"/>
          <p:cNvSpPr txBox="1"/>
          <p:nvPr/>
        </p:nvSpPr>
        <p:spPr>
          <a:xfrm>
            <a:off x="6712350" y="1191250"/>
            <a:ext cx="182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if I want to predict the salary of a person who has 7 YoE?</a:t>
            </a:r>
            <a:endParaRPr b="1"/>
          </a:p>
        </p:txBody>
      </p:sp>
      <p:cxnSp>
        <p:nvCxnSpPr>
          <p:cNvPr id="643" name="Google Shape;643;p59"/>
          <p:cNvCxnSpPr/>
          <p:nvPr/>
        </p:nvCxnSpPr>
        <p:spPr>
          <a:xfrm flipH="1" rot="10800000">
            <a:off x="1062100" y="659100"/>
            <a:ext cx="5278500" cy="336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59"/>
          <p:cNvCxnSpPr/>
          <p:nvPr/>
        </p:nvCxnSpPr>
        <p:spPr>
          <a:xfrm>
            <a:off x="1518175" y="4375325"/>
            <a:ext cx="503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59"/>
          <p:cNvCxnSpPr/>
          <p:nvPr/>
        </p:nvCxnSpPr>
        <p:spPr>
          <a:xfrm flipH="1" rot="10800000">
            <a:off x="715825" y="388875"/>
            <a:ext cx="8400" cy="13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59"/>
          <p:cNvCxnSpPr/>
          <p:nvPr/>
        </p:nvCxnSpPr>
        <p:spPr>
          <a:xfrm>
            <a:off x="5648175" y="1123700"/>
            <a:ext cx="0" cy="3310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7" name="Google Shape;647;p59"/>
          <p:cNvSpPr txBox="1"/>
          <p:nvPr/>
        </p:nvSpPr>
        <p:spPr>
          <a:xfrm>
            <a:off x="5504425" y="4291575"/>
            <a:ext cx="19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7</a:t>
            </a:r>
            <a:endParaRPr sz="1100"/>
          </a:p>
        </p:txBody>
      </p:sp>
      <p:cxnSp>
        <p:nvCxnSpPr>
          <p:cNvPr id="648" name="Google Shape;648;p59"/>
          <p:cNvCxnSpPr/>
          <p:nvPr/>
        </p:nvCxnSpPr>
        <p:spPr>
          <a:xfrm rot="10800000">
            <a:off x="741075" y="1106800"/>
            <a:ext cx="49071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Google Shape;65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67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0"/>
          <p:cNvSpPr txBox="1"/>
          <p:nvPr/>
        </p:nvSpPr>
        <p:spPr>
          <a:xfrm>
            <a:off x="5370700" y="1444075"/>
            <a:ext cx="27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60"/>
          <p:cNvSpPr txBox="1"/>
          <p:nvPr/>
        </p:nvSpPr>
        <p:spPr>
          <a:xfrm>
            <a:off x="5741075" y="1520650"/>
            <a:ext cx="23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60"/>
          <p:cNvSpPr txBox="1"/>
          <p:nvPr/>
        </p:nvSpPr>
        <p:spPr>
          <a:xfrm>
            <a:off x="5732625" y="1360175"/>
            <a:ext cx="26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60"/>
          <p:cNvSpPr txBox="1"/>
          <p:nvPr/>
        </p:nvSpPr>
        <p:spPr>
          <a:xfrm>
            <a:off x="6712350" y="1191250"/>
            <a:ext cx="182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if I want to predict the salary of a person who has 7 YoE?</a:t>
            </a:r>
            <a:endParaRPr b="1"/>
          </a:p>
        </p:txBody>
      </p:sp>
      <p:cxnSp>
        <p:nvCxnSpPr>
          <p:cNvPr id="658" name="Google Shape;658;p60"/>
          <p:cNvCxnSpPr/>
          <p:nvPr/>
        </p:nvCxnSpPr>
        <p:spPr>
          <a:xfrm flipH="1" rot="10800000">
            <a:off x="1062100" y="659100"/>
            <a:ext cx="5278500" cy="336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60"/>
          <p:cNvCxnSpPr/>
          <p:nvPr/>
        </p:nvCxnSpPr>
        <p:spPr>
          <a:xfrm>
            <a:off x="1518175" y="4375325"/>
            <a:ext cx="503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60"/>
          <p:cNvCxnSpPr/>
          <p:nvPr/>
        </p:nvCxnSpPr>
        <p:spPr>
          <a:xfrm flipH="1" rot="10800000">
            <a:off x="715825" y="388875"/>
            <a:ext cx="8400" cy="13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Google Shape;661;p60"/>
          <p:cNvCxnSpPr/>
          <p:nvPr/>
        </p:nvCxnSpPr>
        <p:spPr>
          <a:xfrm>
            <a:off x="5648175" y="1123700"/>
            <a:ext cx="0" cy="3310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2" name="Google Shape;662;p60"/>
          <p:cNvSpPr txBox="1"/>
          <p:nvPr/>
        </p:nvSpPr>
        <p:spPr>
          <a:xfrm>
            <a:off x="5504425" y="4291575"/>
            <a:ext cx="19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7</a:t>
            </a:r>
            <a:endParaRPr sz="1100"/>
          </a:p>
        </p:txBody>
      </p:sp>
      <p:cxnSp>
        <p:nvCxnSpPr>
          <p:cNvPr id="663" name="Google Shape;663;p60"/>
          <p:cNvCxnSpPr/>
          <p:nvPr/>
        </p:nvCxnSpPr>
        <p:spPr>
          <a:xfrm rot="10800000">
            <a:off x="741075" y="1106800"/>
            <a:ext cx="49071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4" name="Google Shape;664;p60"/>
          <p:cNvSpPr txBox="1"/>
          <p:nvPr/>
        </p:nvSpPr>
        <p:spPr>
          <a:xfrm>
            <a:off x="6712350" y="233325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0000"/>
                </a:solidFill>
              </a:rPr>
              <a:t> y = 1.5x + 0.8</a:t>
            </a:r>
            <a:endParaRPr b="1" sz="1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 y = 1.5 * 7 + 0.8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FF00FF"/>
                </a:solidFill>
              </a:rPr>
              <a:t> y = 11.3</a:t>
            </a:r>
            <a:endParaRPr b="1" sz="17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1"/>
          <p:cNvSpPr txBox="1"/>
          <p:nvPr/>
        </p:nvSpPr>
        <p:spPr>
          <a:xfrm>
            <a:off x="169850" y="507150"/>
            <a:ext cx="79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Time for Hands On</a:t>
            </a:r>
            <a:endParaRPr b="1"/>
          </a:p>
        </p:txBody>
      </p:sp>
      <p:sp>
        <p:nvSpPr>
          <p:cNvPr id="670" name="Google Shape;670;p61"/>
          <p:cNvSpPr txBox="1"/>
          <p:nvPr/>
        </p:nvSpPr>
        <p:spPr>
          <a:xfrm>
            <a:off x="667000" y="1348475"/>
            <a:ext cx="65106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 dataset from </a:t>
            </a:r>
            <a:r>
              <a:rPr b="1" lang="en-GB" sz="1200" u="sng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https://t.ly/ORQ5</a:t>
            </a:r>
            <a:endParaRPr b="1" sz="1200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Get Colab notebook from </a:t>
            </a:r>
            <a:r>
              <a:rPr b="1" lang="en-GB" sz="1200" u="sng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https://t.ly/XQ82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Equation of a Line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225" y="1160550"/>
            <a:ext cx="5094633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7"/>
          <p:cNvCxnSpPr/>
          <p:nvPr/>
        </p:nvCxnSpPr>
        <p:spPr>
          <a:xfrm>
            <a:off x="3037850" y="1625725"/>
            <a:ext cx="1835700" cy="247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7"/>
          <p:cNvSpPr txBox="1"/>
          <p:nvPr/>
        </p:nvSpPr>
        <p:spPr>
          <a:xfrm>
            <a:off x="3831375" y="3853300"/>
            <a:ext cx="53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6346500" y="1119025"/>
            <a:ext cx="2485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 y = mx + c</a:t>
            </a:r>
            <a:endParaRPr b="1" sz="19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7" name="Google Shape;67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8056"/>
            <a:ext cx="9144001" cy="4647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Equation of a Line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225" y="1160550"/>
            <a:ext cx="5094633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8"/>
          <p:cNvCxnSpPr/>
          <p:nvPr/>
        </p:nvCxnSpPr>
        <p:spPr>
          <a:xfrm>
            <a:off x="3037850" y="1625725"/>
            <a:ext cx="1835700" cy="247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8"/>
          <p:cNvSpPr txBox="1"/>
          <p:nvPr/>
        </p:nvSpPr>
        <p:spPr>
          <a:xfrm>
            <a:off x="3831375" y="3853300"/>
            <a:ext cx="53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6346500" y="1119025"/>
            <a:ext cx="2485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 y = mx + c</a:t>
            </a:r>
            <a:endParaRPr b="1" sz="1900"/>
          </a:p>
        </p:txBody>
      </p:sp>
      <p:cxnSp>
        <p:nvCxnSpPr>
          <p:cNvPr id="93" name="Google Shape;93;p18"/>
          <p:cNvCxnSpPr/>
          <p:nvPr/>
        </p:nvCxnSpPr>
        <p:spPr>
          <a:xfrm flipH="1">
            <a:off x="6766500" y="1520550"/>
            <a:ext cx="267600" cy="9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8"/>
          <p:cNvSpPr txBox="1"/>
          <p:nvPr/>
        </p:nvSpPr>
        <p:spPr>
          <a:xfrm>
            <a:off x="6346500" y="2371650"/>
            <a:ext cx="9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slope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Equation of a Line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225" y="1160550"/>
            <a:ext cx="5094633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9"/>
          <p:cNvCxnSpPr/>
          <p:nvPr/>
        </p:nvCxnSpPr>
        <p:spPr>
          <a:xfrm>
            <a:off x="3037850" y="1625725"/>
            <a:ext cx="1835700" cy="247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9"/>
          <p:cNvSpPr txBox="1"/>
          <p:nvPr/>
        </p:nvSpPr>
        <p:spPr>
          <a:xfrm>
            <a:off x="3831375" y="3853300"/>
            <a:ext cx="53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6346500" y="1119025"/>
            <a:ext cx="2485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 y = mx + c</a:t>
            </a:r>
            <a:endParaRPr b="1" sz="1900"/>
          </a:p>
        </p:txBody>
      </p:sp>
      <p:cxnSp>
        <p:nvCxnSpPr>
          <p:cNvPr id="104" name="Google Shape;104;p19"/>
          <p:cNvCxnSpPr/>
          <p:nvPr/>
        </p:nvCxnSpPr>
        <p:spPr>
          <a:xfrm flipH="1">
            <a:off x="6766500" y="1520550"/>
            <a:ext cx="267600" cy="9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9"/>
          <p:cNvSpPr txBox="1"/>
          <p:nvPr/>
        </p:nvSpPr>
        <p:spPr>
          <a:xfrm>
            <a:off x="6346500" y="2371650"/>
            <a:ext cx="9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slope</a:t>
            </a:r>
            <a:endParaRPr b="1"/>
          </a:p>
        </p:txBody>
      </p:sp>
      <p:cxnSp>
        <p:nvCxnSpPr>
          <p:cNvPr id="106" name="Google Shape;106;p19"/>
          <p:cNvCxnSpPr/>
          <p:nvPr/>
        </p:nvCxnSpPr>
        <p:spPr>
          <a:xfrm>
            <a:off x="7656325" y="1520550"/>
            <a:ext cx="353100" cy="9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9"/>
          <p:cNvSpPr txBox="1"/>
          <p:nvPr/>
        </p:nvSpPr>
        <p:spPr>
          <a:xfrm>
            <a:off x="7340050" y="2371650"/>
            <a:ext cx="13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y-intercept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Equation of a Line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225" y="1160550"/>
            <a:ext cx="5094633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0"/>
          <p:cNvCxnSpPr/>
          <p:nvPr/>
        </p:nvCxnSpPr>
        <p:spPr>
          <a:xfrm>
            <a:off x="3037850" y="1625725"/>
            <a:ext cx="1835700" cy="247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0"/>
          <p:cNvSpPr txBox="1"/>
          <p:nvPr/>
        </p:nvSpPr>
        <p:spPr>
          <a:xfrm>
            <a:off x="3831375" y="3853300"/>
            <a:ext cx="53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3066450" y="2228025"/>
            <a:ext cx="382500" cy="1013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6346500" y="1119025"/>
            <a:ext cx="2485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 y = mx + c</a:t>
            </a:r>
            <a:endParaRPr b="1" sz="1900"/>
          </a:p>
        </p:txBody>
      </p:sp>
      <p:cxnSp>
        <p:nvCxnSpPr>
          <p:cNvPr id="118" name="Google Shape;118;p20"/>
          <p:cNvCxnSpPr/>
          <p:nvPr/>
        </p:nvCxnSpPr>
        <p:spPr>
          <a:xfrm flipH="1">
            <a:off x="6766500" y="1520550"/>
            <a:ext cx="267600" cy="9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20"/>
          <p:cNvSpPr txBox="1"/>
          <p:nvPr/>
        </p:nvSpPr>
        <p:spPr>
          <a:xfrm>
            <a:off x="6346500" y="2371650"/>
            <a:ext cx="9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slope</a:t>
            </a:r>
            <a:endParaRPr b="1"/>
          </a:p>
        </p:txBody>
      </p:sp>
      <p:cxnSp>
        <p:nvCxnSpPr>
          <p:cNvPr id="120" name="Google Shape;120;p20"/>
          <p:cNvCxnSpPr/>
          <p:nvPr/>
        </p:nvCxnSpPr>
        <p:spPr>
          <a:xfrm>
            <a:off x="7656325" y="1520550"/>
            <a:ext cx="353100" cy="9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20"/>
          <p:cNvSpPr txBox="1"/>
          <p:nvPr/>
        </p:nvSpPr>
        <p:spPr>
          <a:xfrm>
            <a:off x="7340050" y="2371650"/>
            <a:ext cx="13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y-intercept</a:t>
            </a:r>
            <a:endParaRPr b="1"/>
          </a:p>
        </p:txBody>
      </p:sp>
      <p:sp>
        <p:nvSpPr>
          <p:cNvPr id="122" name="Google Shape;122;p20"/>
          <p:cNvSpPr txBox="1"/>
          <p:nvPr/>
        </p:nvSpPr>
        <p:spPr>
          <a:xfrm>
            <a:off x="7483450" y="2772975"/>
            <a:ext cx="87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The point where the line touches the y-axis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Equation of a Line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225" y="1160550"/>
            <a:ext cx="5094633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1"/>
          <p:cNvCxnSpPr/>
          <p:nvPr/>
        </p:nvCxnSpPr>
        <p:spPr>
          <a:xfrm>
            <a:off x="3037850" y="1625725"/>
            <a:ext cx="1835700" cy="247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1"/>
          <p:cNvSpPr txBox="1"/>
          <p:nvPr/>
        </p:nvSpPr>
        <p:spPr>
          <a:xfrm>
            <a:off x="3831375" y="3853300"/>
            <a:ext cx="53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3066450" y="2228025"/>
            <a:ext cx="382500" cy="1013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2798850" y="2543525"/>
            <a:ext cx="2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4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6346500" y="1119025"/>
            <a:ext cx="2485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 y = mx + c</a:t>
            </a:r>
            <a:endParaRPr b="1" sz="1900"/>
          </a:p>
        </p:txBody>
      </p:sp>
      <p:cxnSp>
        <p:nvCxnSpPr>
          <p:cNvPr id="134" name="Google Shape;134;p21"/>
          <p:cNvCxnSpPr/>
          <p:nvPr/>
        </p:nvCxnSpPr>
        <p:spPr>
          <a:xfrm flipH="1">
            <a:off x="6766500" y="1520550"/>
            <a:ext cx="267600" cy="9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1"/>
          <p:cNvSpPr txBox="1"/>
          <p:nvPr/>
        </p:nvSpPr>
        <p:spPr>
          <a:xfrm>
            <a:off x="6346500" y="2371650"/>
            <a:ext cx="9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slope</a:t>
            </a:r>
            <a:endParaRPr b="1"/>
          </a:p>
        </p:txBody>
      </p:sp>
      <p:cxnSp>
        <p:nvCxnSpPr>
          <p:cNvPr id="136" name="Google Shape;136;p21"/>
          <p:cNvCxnSpPr/>
          <p:nvPr/>
        </p:nvCxnSpPr>
        <p:spPr>
          <a:xfrm>
            <a:off x="7656325" y="1520550"/>
            <a:ext cx="353100" cy="9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1"/>
          <p:cNvSpPr txBox="1"/>
          <p:nvPr/>
        </p:nvSpPr>
        <p:spPr>
          <a:xfrm>
            <a:off x="7340050" y="2371650"/>
            <a:ext cx="13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y-intercept</a:t>
            </a:r>
            <a:endParaRPr b="1"/>
          </a:p>
        </p:txBody>
      </p:sp>
      <p:sp>
        <p:nvSpPr>
          <p:cNvPr id="138" name="Google Shape;138;p21"/>
          <p:cNvSpPr txBox="1"/>
          <p:nvPr/>
        </p:nvSpPr>
        <p:spPr>
          <a:xfrm>
            <a:off x="7483450" y="2772975"/>
            <a:ext cx="87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The point where the line touches the y-axis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7656325" y="3547475"/>
            <a:ext cx="14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 = 4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