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6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Nunit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791b12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791b12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e791b129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e791b129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e791b1297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e791b1297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e791b129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e791b129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e791b129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e791b129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e791b129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e791b129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e791b1297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e791b1297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3e791b1297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3e791b1297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e752a178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3e752a17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3e752a17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3e752a17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3e752a17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3e752a17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791b12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791b12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e791b129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3e791b129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3e791b1297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3e791b1297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3e791b1297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3e791b1297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3e791b1297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3e791b1297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3e791b1297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3e791b1297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3e791b1297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3e791b1297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3e791b1297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3e791b1297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3e791b129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3e791b129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2181a59c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2181a59c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2181a59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2181a59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791b12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791b12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21825ac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21825ac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791b129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791b129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791b129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e791b129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791b129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791b129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e791b1297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e791b1297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791b129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791b129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e791b129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e791b129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bit.ly/day6_dataset" TargetMode="External"/><Relationship Id="rId4" Type="http://schemas.openxmlformats.org/officeDocument/2006/relationships/hyperlink" Target="http://bit.ly/day6_noteboo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it.ly/day7_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Logistic </a:t>
            </a:r>
            <a:r>
              <a:rPr lang="en-GB">
                <a:solidFill>
                  <a:srgbClr val="0000FF"/>
                </a:solidFill>
              </a:rPr>
              <a:t>Regression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b="1" i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b="1" i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2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2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2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2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245" name="Google Shape;245;p22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246" name="Google Shape;246;p22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2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248" name="Google Shape;248;p22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6883950" y="1195750"/>
            <a:ext cx="222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This S shaped curve is called the logistic function or the sigmoid function.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 the logistic function gives us the probability of having cancer.</a:t>
            </a:r>
            <a:endParaRPr b="1"/>
          </a:p>
        </p:txBody>
      </p:sp>
      <p:sp>
        <p:nvSpPr>
          <p:cNvPr id="254" name="Google Shape;254;p22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60" name="Google Shape;260;p23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3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3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3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3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3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275" name="Google Shape;275;p23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276" name="Google Shape;276;p23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3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278" name="Google Shape;278;p23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6883950" y="1195750"/>
            <a:ext cx="222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This S shaped curve is called the logistic function or the sigmoid function.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 the logistic function gives us the probability (P) of having cancer.</a:t>
            </a:r>
            <a:endParaRPr b="1"/>
          </a:p>
        </p:txBody>
      </p:sp>
      <p:sp>
        <p:nvSpPr>
          <p:cNvPr id="284" name="Google Shape;284;p23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3"/>
          <p:cNvCxnSpPr>
            <a:endCxn id="284" idx="0"/>
          </p:cNvCxnSpPr>
          <p:nvPr/>
        </p:nvCxnSpPr>
        <p:spPr>
          <a:xfrm flipH="1">
            <a:off x="4772000" y="2876475"/>
            <a:ext cx="10800" cy="189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3"/>
          <p:cNvSpPr txBox="1"/>
          <p:nvPr/>
        </p:nvSpPr>
        <p:spPr>
          <a:xfrm>
            <a:off x="4576400" y="2579950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4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4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4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4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307" name="Google Shape;307;p24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308" name="Google Shape;308;p24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4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310" name="Google Shape;310;p24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6883950" y="1195750"/>
            <a:ext cx="2225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This S shaped curve is called the logistic function or the sigmoid function.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 the logistic function gives us the probability (P) of having cancer.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If </a:t>
            </a:r>
            <a:r>
              <a:rPr b="1" lang="en-GB">
                <a:solidFill>
                  <a:srgbClr val="FF0000"/>
                </a:solidFill>
              </a:rPr>
              <a:t>P</a:t>
            </a:r>
            <a:r>
              <a:rPr b="1" lang="en-GB"/>
              <a:t> &gt; 0.5, then Cancer Detected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If </a:t>
            </a:r>
            <a:r>
              <a:rPr b="1" lang="en-GB">
                <a:solidFill>
                  <a:srgbClr val="FF0000"/>
                </a:solidFill>
              </a:rPr>
              <a:t>P</a:t>
            </a:r>
            <a:r>
              <a:rPr b="1" lang="en-GB"/>
              <a:t> &lt; 0.5, then Cancer Not detected.</a:t>
            </a:r>
            <a:endParaRPr b="1"/>
          </a:p>
        </p:txBody>
      </p:sp>
      <p:sp>
        <p:nvSpPr>
          <p:cNvPr id="316" name="Google Shape;316;p24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24"/>
          <p:cNvCxnSpPr>
            <a:endCxn id="316" idx="0"/>
          </p:cNvCxnSpPr>
          <p:nvPr/>
        </p:nvCxnSpPr>
        <p:spPr>
          <a:xfrm flipH="1">
            <a:off x="4772000" y="2952675"/>
            <a:ext cx="10800" cy="1818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4"/>
          <p:cNvSpPr txBox="1"/>
          <p:nvPr/>
        </p:nvSpPr>
        <p:spPr>
          <a:xfrm>
            <a:off x="4576400" y="2579950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19" name="Google Shape;319;p24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4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327" name="Google Shape;327;p25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5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25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5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5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342" name="Google Shape;342;p25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343" name="Google Shape;343;p25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5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345" name="Google Shape;345;p25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6883950" y="1195750"/>
            <a:ext cx="22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Here </a:t>
            </a:r>
            <a:r>
              <a:rPr b="1" lang="en-GB">
                <a:solidFill>
                  <a:srgbClr val="FF0000"/>
                </a:solidFill>
              </a:rPr>
              <a:t>P</a:t>
            </a:r>
            <a:r>
              <a:rPr b="1" lang="en-GB"/>
              <a:t> &gt; 0.5, that data point is classified as Cancer Detected.</a:t>
            </a:r>
            <a:endParaRPr b="1"/>
          </a:p>
        </p:txBody>
      </p:sp>
      <p:cxnSp>
        <p:nvCxnSpPr>
          <p:cNvPr id="351" name="Google Shape;351;p25"/>
          <p:cNvCxnSpPr>
            <a:endCxn id="352" idx="0"/>
          </p:cNvCxnSpPr>
          <p:nvPr/>
        </p:nvCxnSpPr>
        <p:spPr>
          <a:xfrm flipH="1">
            <a:off x="4772000" y="2952675"/>
            <a:ext cx="10800" cy="1818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5"/>
          <p:cNvSpPr txBox="1"/>
          <p:nvPr/>
        </p:nvSpPr>
        <p:spPr>
          <a:xfrm>
            <a:off x="4576400" y="2579950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54" name="Google Shape;354;p25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5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5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  <p:sp>
        <p:nvSpPr>
          <p:cNvPr id="352" name="Google Shape;352;p25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362" name="Google Shape;362;p26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6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6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26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6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6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377" name="Google Shape;377;p26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378" name="Google Shape;378;p26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6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380" name="Google Shape;380;p26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Sigmoid/ Logistic Function</a:t>
            </a:r>
            <a:endParaRPr b="1"/>
          </a:p>
        </p:txBody>
      </p:sp>
      <p:cxnSp>
        <p:nvCxnSpPr>
          <p:cNvPr id="386" name="Google Shape;386;p26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6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6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  <p:pic>
        <p:nvPicPr>
          <p:cNvPr id="389" name="Google Shape;3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6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391" name="Google Shape;391;p26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397" name="Google Shape;397;p27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7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7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27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7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27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412" name="Google Shape;412;p27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413" name="Google Shape;413;p27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7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415" name="Google Shape;415;p27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Sigmoid/ Logistic Function</a:t>
            </a:r>
            <a:endParaRPr b="1"/>
          </a:p>
        </p:txBody>
      </p:sp>
      <p:cxnSp>
        <p:nvCxnSpPr>
          <p:cNvPr id="421" name="Google Shape;421;p27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7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27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  <p:pic>
        <p:nvPicPr>
          <p:cNvPr id="424" name="Google Shape;4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426" name="Google Shape;426;p27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endParaRPr b="1"/>
          </a:p>
        </p:txBody>
      </p:sp>
      <p:sp>
        <p:nvSpPr>
          <p:cNvPr id="427" name="Google Shape;427;p27"/>
          <p:cNvSpPr txBox="1"/>
          <p:nvPr/>
        </p:nvSpPr>
        <p:spPr>
          <a:xfrm>
            <a:off x="7392675" y="3033775"/>
            <a:ext cx="174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y</a:t>
            </a:r>
            <a:r>
              <a:rPr b="1" lang="en-GB" sz="1700"/>
              <a:t> = mx + c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433" name="Google Shape;433;p28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8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8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5" name="Google Shape;445;p28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8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8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448" name="Google Shape;448;p28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449" name="Google Shape;449;p28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8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451" name="Google Shape;451;p28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453" name="Google Shape;453;p28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Sigmoid/ Logistic Function</a:t>
            </a:r>
            <a:endParaRPr b="1"/>
          </a:p>
        </p:txBody>
      </p:sp>
      <p:cxnSp>
        <p:nvCxnSpPr>
          <p:cNvPr id="457" name="Google Shape;457;p28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8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8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  <p:pic>
        <p:nvPicPr>
          <p:cNvPr id="460" name="Google Shape;4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8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462" name="Google Shape;462;p28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endParaRPr b="1"/>
          </a:p>
        </p:txBody>
      </p:sp>
      <p:sp>
        <p:nvSpPr>
          <p:cNvPr id="463" name="Google Shape;463;p28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y = mx + c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Does this looks like a Linear Regression line?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469" name="Google Shape;469;p29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9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9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29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9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29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484" name="Google Shape;484;p29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485" name="Google Shape;485;p29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9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487" name="Google Shape;487;p29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489" name="Google Shape;489;p29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Sigmoid/ Logistic Function</a:t>
            </a:r>
            <a:endParaRPr b="1"/>
          </a:p>
        </p:txBody>
      </p:sp>
      <p:cxnSp>
        <p:nvCxnSpPr>
          <p:cNvPr id="493" name="Google Shape;493;p29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9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29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  <p:pic>
        <p:nvPicPr>
          <p:cNvPr id="496" name="Google Shape;4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9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498" name="Google Shape;498;p29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endParaRPr b="1"/>
          </a:p>
        </p:txBody>
      </p:sp>
      <p:sp>
        <p:nvSpPr>
          <p:cNvPr id="499" name="Google Shape;499;p29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y = mx + c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Does this looks like a Linear Regression line?</a:t>
            </a:r>
            <a:endParaRPr b="1" sz="1100">
              <a:solidFill>
                <a:srgbClr val="FF0000"/>
              </a:solidFill>
            </a:endParaRPr>
          </a:p>
        </p:txBody>
      </p:sp>
      <p:cxnSp>
        <p:nvCxnSpPr>
          <p:cNvPr id="500" name="Google Shape;500;p29"/>
          <p:cNvCxnSpPr/>
          <p:nvPr/>
        </p:nvCxnSpPr>
        <p:spPr>
          <a:xfrm flipH="1" rot="10800000">
            <a:off x="3275500" y="1261825"/>
            <a:ext cx="1490700" cy="3777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506" name="Google Shape;506;p30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0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30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30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0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0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521" name="Google Shape;521;p30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522" name="Google Shape;522;p30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30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524" name="Google Shape;524;p30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525" name="Google Shape;525;p30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526" name="Google Shape;526;p30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Sigmoid/ Logistic Function</a:t>
            </a:r>
            <a:endParaRPr b="1"/>
          </a:p>
        </p:txBody>
      </p:sp>
      <p:cxnSp>
        <p:nvCxnSpPr>
          <p:cNvPr id="530" name="Google Shape;530;p30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30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  <p:pic>
        <p:nvPicPr>
          <p:cNvPr id="533" name="Google Shape;5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0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535" name="Google Shape;535;p30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endParaRPr b="1"/>
          </a:p>
        </p:txBody>
      </p:sp>
      <p:sp>
        <p:nvSpPr>
          <p:cNvPr id="536" name="Google Shape;536;p30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y = mx + c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Does this looks like a Linear Regression line?</a:t>
            </a:r>
            <a:endParaRPr b="1" sz="1100">
              <a:solidFill>
                <a:srgbClr val="FF0000"/>
              </a:solidFill>
            </a:endParaRPr>
          </a:p>
        </p:txBody>
      </p:sp>
      <p:cxnSp>
        <p:nvCxnSpPr>
          <p:cNvPr id="537" name="Google Shape;537;p30"/>
          <p:cNvCxnSpPr/>
          <p:nvPr/>
        </p:nvCxnSpPr>
        <p:spPr>
          <a:xfrm flipH="1" rot="10800000">
            <a:off x="3275500" y="1261825"/>
            <a:ext cx="1490700" cy="3777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851" y="407742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0"/>
          <p:cNvSpPr txBox="1"/>
          <p:nvPr/>
        </p:nvSpPr>
        <p:spPr>
          <a:xfrm>
            <a:off x="7055600" y="431415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540" name="Google Shape;540;p30"/>
          <p:cNvSpPr txBox="1"/>
          <p:nvPr/>
        </p:nvSpPr>
        <p:spPr>
          <a:xfrm>
            <a:off x="8579600" y="4479250"/>
            <a:ext cx="859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</a:t>
            </a:r>
            <a:r>
              <a:rPr b="1" lang="en-GB" sz="1200"/>
              <a:t>x +c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546" name="Google Shape;546;p31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1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1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8" name="Google Shape;558;p31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1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561" name="Google Shape;561;p31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562" name="Google Shape;562;p31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1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564" name="Google Shape;564;p31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Sigmoid/ Logistic Function</a:t>
            </a:r>
            <a:endParaRPr b="1"/>
          </a:p>
        </p:txBody>
      </p:sp>
      <p:cxnSp>
        <p:nvCxnSpPr>
          <p:cNvPr id="570" name="Google Shape;570;p31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1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1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0.5</a:t>
            </a:r>
            <a:endParaRPr b="1" sz="1100"/>
          </a:p>
        </p:txBody>
      </p:sp>
      <p:pic>
        <p:nvPicPr>
          <p:cNvPr id="573" name="Google Shape;5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1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575" name="Google Shape;575;p31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</a:t>
            </a:r>
            <a:endParaRPr b="1"/>
          </a:p>
        </p:txBody>
      </p:sp>
      <p:sp>
        <p:nvSpPr>
          <p:cNvPr id="576" name="Google Shape;576;p31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y = mx + c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Does this looks like a Linear Regression line?</a:t>
            </a:r>
            <a:endParaRPr b="1" sz="1100">
              <a:solidFill>
                <a:srgbClr val="FF0000"/>
              </a:solidFill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851" y="407742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1"/>
          <p:cNvSpPr txBox="1"/>
          <p:nvPr/>
        </p:nvSpPr>
        <p:spPr>
          <a:xfrm>
            <a:off x="7055600" y="431415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y</a:t>
            </a:r>
            <a:endParaRPr b="1" sz="1800"/>
          </a:p>
        </p:txBody>
      </p:sp>
      <p:sp>
        <p:nvSpPr>
          <p:cNvPr id="579" name="Google Shape;579;p31"/>
          <p:cNvSpPr txBox="1"/>
          <p:nvPr/>
        </p:nvSpPr>
        <p:spPr>
          <a:xfrm>
            <a:off x="8579600" y="4479250"/>
            <a:ext cx="859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mx +c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Applications of Logistic Regressions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Connecting Logistic Regression and Linear Regression together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Hands-on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see Logistic Regression in Action!</a:t>
            </a:r>
            <a:endParaRPr/>
          </a:p>
        </p:txBody>
      </p:sp>
      <p:pic>
        <p:nvPicPr>
          <p:cNvPr id="585" name="Google Shape;5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2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3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could start drawing a decision boundary to </a:t>
            </a:r>
            <a:r>
              <a:rPr b="1" lang="en-GB"/>
              <a:t>separate</a:t>
            </a:r>
            <a:r>
              <a:rPr b="1" lang="en-GB"/>
              <a:t> these two classes.</a:t>
            </a:r>
            <a:endParaRPr b="1"/>
          </a:p>
        </p:txBody>
      </p:sp>
      <p:sp>
        <p:nvSpPr>
          <p:cNvPr id="594" name="Google Shape;594;p33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3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4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could start drawing a decision boundary to separate these two classes.</a:t>
            </a:r>
            <a:endParaRPr b="1"/>
          </a:p>
        </p:txBody>
      </p:sp>
      <p:cxnSp>
        <p:nvCxnSpPr>
          <p:cNvPr id="602" name="Google Shape;602;p34"/>
          <p:cNvCxnSpPr/>
          <p:nvPr/>
        </p:nvCxnSpPr>
        <p:spPr>
          <a:xfrm flipH="1" rot="10800000">
            <a:off x="1468100" y="2534050"/>
            <a:ext cx="3345900" cy="116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4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could start drawing a decision boundary to separate these two classes.</a:t>
            </a:r>
            <a:endParaRPr b="1"/>
          </a:p>
        </p:txBody>
      </p:sp>
      <p:cxnSp>
        <p:nvCxnSpPr>
          <p:cNvPr id="611" name="Google Shape;611;p35"/>
          <p:cNvCxnSpPr/>
          <p:nvPr/>
        </p:nvCxnSpPr>
        <p:spPr>
          <a:xfrm flipH="1" rot="10800000">
            <a:off x="1468100" y="2534050"/>
            <a:ext cx="3345900" cy="116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5"/>
          <p:cNvCxnSpPr/>
          <p:nvPr/>
        </p:nvCxnSpPr>
        <p:spPr>
          <a:xfrm flipH="1" rot="10800000">
            <a:off x="1390275" y="3094550"/>
            <a:ext cx="3626100" cy="31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35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5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6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could start drawing a decision boundary to separate these two classes.</a:t>
            </a:r>
            <a:endParaRPr b="1"/>
          </a:p>
        </p:txBody>
      </p:sp>
      <p:cxnSp>
        <p:nvCxnSpPr>
          <p:cNvPr id="621" name="Google Shape;621;p36"/>
          <p:cNvCxnSpPr/>
          <p:nvPr/>
        </p:nvCxnSpPr>
        <p:spPr>
          <a:xfrm flipH="1" rot="10800000">
            <a:off x="1468100" y="2534050"/>
            <a:ext cx="3345900" cy="116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6"/>
          <p:cNvCxnSpPr/>
          <p:nvPr/>
        </p:nvCxnSpPr>
        <p:spPr>
          <a:xfrm flipH="1" rot="10800000">
            <a:off x="1390275" y="3094550"/>
            <a:ext cx="3626100" cy="31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6"/>
          <p:cNvCxnSpPr/>
          <p:nvPr/>
        </p:nvCxnSpPr>
        <p:spPr>
          <a:xfrm>
            <a:off x="1732650" y="2573050"/>
            <a:ext cx="2505600" cy="171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6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7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could start drawing a decision boundary to separate these two classes.</a:t>
            </a:r>
            <a:endParaRPr b="1"/>
          </a:p>
        </p:txBody>
      </p:sp>
      <p:cxnSp>
        <p:nvCxnSpPr>
          <p:cNvPr id="632" name="Google Shape;632;p37"/>
          <p:cNvCxnSpPr/>
          <p:nvPr/>
        </p:nvCxnSpPr>
        <p:spPr>
          <a:xfrm flipH="1" rot="10800000">
            <a:off x="1468100" y="2534050"/>
            <a:ext cx="3345900" cy="116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7"/>
          <p:cNvCxnSpPr/>
          <p:nvPr/>
        </p:nvCxnSpPr>
        <p:spPr>
          <a:xfrm flipH="1" rot="10800000">
            <a:off x="1390275" y="3094550"/>
            <a:ext cx="3626100" cy="31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7"/>
          <p:cNvCxnSpPr/>
          <p:nvPr/>
        </p:nvCxnSpPr>
        <p:spPr>
          <a:xfrm>
            <a:off x="1732650" y="2573050"/>
            <a:ext cx="2505600" cy="171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7"/>
          <p:cNvCxnSpPr/>
          <p:nvPr/>
        </p:nvCxnSpPr>
        <p:spPr>
          <a:xfrm>
            <a:off x="1872725" y="2168425"/>
            <a:ext cx="3143700" cy="2108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7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8"/>
          <p:cNvSpPr txBox="1"/>
          <p:nvPr/>
        </p:nvSpPr>
        <p:spPr>
          <a:xfrm>
            <a:off x="6105800" y="1164625"/>
            <a:ext cx="259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This is the best line we could draw to </a:t>
            </a:r>
            <a:r>
              <a:rPr b="1" lang="en-GB"/>
              <a:t>separate</a:t>
            </a:r>
            <a:r>
              <a:rPr b="1" lang="en-GB"/>
              <a:t> these two classes.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644" name="Google Shape;644;p38"/>
          <p:cNvCxnSpPr/>
          <p:nvPr/>
        </p:nvCxnSpPr>
        <p:spPr>
          <a:xfrm>
            <a:off x="1872725" y="2168425"/>
            <a:ext cx="3143700" cy="2108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38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"/>
          <p:cNvSpPr txBox="1"/>
          <p:nvPr/>
        </p:nvSpPr>
        <p:spPr>
          <a:xfrm>
            <a:off x="169850" y="507150"/>
            <a:ext cx="7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Time for Hands On</a:t>
            </a:r>
            <a:endParaRPr b="1"/>
          </a:p>
        </p:txBody>
      </p:sp>
      <p:sp>
        <p:nvSpPr>
          <p:cNvPr id="657" name="Google Shape;657;p40"/>
          <p:cNvSpPr txBox="1"/>
          <p:nvPr/>
        </p:nvSpPr>
        <p:spPr>
          <a:xfrm>
            <a:off x="667000" y="1348475"/>
            <a:ext cx="6510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dataset from </a:t>
            </a:r>
            <a:r>
              <a:rPr b="1" lang="en-GB" sz="1200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bit.ly/day6_dataset</a:t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Get Colab notebook from </a:t>
            </a:r>
            <a:r>
              <a:rPr b="1" lang="en-GB" sz="1200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bit.ly/day6_notebook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give your 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bit.ly/day7_feedback</a:t>
            </a:r>
            <a:endParaRPr b="1" sz="3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6000" y="43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Logistic regression is one of the most common machine learning algorithms used for binary classification.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It is a special case of linear regression as it predicts the </a:t>
            </a:r>
            <a:r>
              <a:rPr b="1" lang="en-GB" sz="1400">
                <a:solidFill>
                  <a:schemeClr val="dk1"/>
                </a:solidFill>
              </a:rPr>
              <a:t>probabilities of outcome</a:t>
            </a:r>
            <a:r>
              <a:rPr lang="en-GB" sz="1400">
                <a:solidFill>
                  <a:schemeClr val="dk1"/>
                </a:solidFill>
              </a:rPr>
              <a:t> using log function.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with us on Instagram</a:t>
            </a:r>
            <a:endParaRPr/>
          </a:p>
        </p:txBody>
      </p:sp>
      <p:pic>
        <p:nvPicPr>
          <p:cNvPr id="668" name="Google Shape;6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00" y="1017725"/>
            <a:ext cx="51448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2"/>
          <p:cNvSpPr txBox="1"/>
          <p:nvPr/>
        </p:nvSpPr>
        <p:spPr>
          <a:xfrm>
            <a:off x="6147750" y="1230600"/>
            <a:ext cx="26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instagram.com/tbh.ind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46000" y="43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Logistic regression is one of the most common machine learning algorithms used for binary classification.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It is a special case of linear regression as it predicts the probabilities of outcome using log function.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50" y="2168888"/>
            <a:ext cx="2268150" cy="13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575" y="2168900"/>
            <a:ext cx="1254597" cy="13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200" y="2168875"/>
            <a:ext cx="2392776" cy="15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b="0" l="5739" r="8467" t="0"/>
          <a:stretch/>
        </p:blipFill>
        <p:spPr>
          <a:xfrm>
            <a:off x="6918800" y="2168900"/>
            <a:ext cx="1900225" cy="14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01" name="Google Shape;101;p17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sp>
        <p:nvSpPr>
          <p:cNvPr id="102" name="Google Shape;102;p17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26" name="Google Shape;126;p18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sp>
        <p:nvSpPr>
          <p:cNvPr id="127" name="Google Shape;127;p18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128" name="Google Shape;128;p18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775550" y="2674200"/>
            <a:ext cx="1307400" cy="40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721075" y="3841400"/>
            <a:ext cx="1431900" cy="38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2176200" y="2884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1 represent the positive class / true class</a:t>
            </a:r>
            <a:endParaRPr b="1" sz="1000"/>
          </a:p>
        </p:txBody>
      </p:sp>
      <p:sp>
        <p:nvSpPr>
          <p:cNvPr id="133" name="Google Shape;133;p18"/>
          <p:cNvSpPr txBox="1"/>
          <p:nvPr/>
        </p:nvSpPr>
        <p:spPr>
          <a:xfrm>
            <a:off x="2176200" y="3646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0</a:t>
            </a:r>
            <a:r>
              <a:rPr b="1" lang="en-GB" sz="1000"/>
              <a:t> represent the negative class / false class</a:t>
            </a:r>
            <a:endParaRPr b="1" sz="1000"/>
          </a:p>
        </p:txBody>
      </p:sp>
      <p:sp>
        <p:nvSpPr>
          <p:cNvPr id="134" name="Google Shape;134;p18"/>
          <p:cNvSpPr txBox="1"/>
          <p:nvPr/>
        </p:nvSpPr>
        <p:spPr>
          <a:xfrm>
            <a:off x="7062900" y="1203525"/>
            <a:ext cx="1821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Our goal is to predict which class a particular tumor belongs to.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7BFF"/>
                </a:solidFill>
              </a:rPr>
              <a:t>1 - if the cancer is detected</a:t>
            </a:r>
            <a:endParaRPr b="1" sz="1200">
              <a:solidFill>
                <a:srgbClr val="007B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B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7BFF"/>
                </a:solidFill>
              </a:rPr>
              <a:t>2 - if the cancer is not detected</a:t>
            </a:r>
            <a:endParaRPr b="1" sz="1200">
              <a:solidFill>
                <a:srgbClr val="007B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9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58" name="Google Shape;158;p19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sp>
        <p:nvSpPr>
          <p:cNvPr id="159" name="Google Shape;159;p19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160" name="Google Shape;160;p19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775550" y="2674200"/>
            <a:ext cx="1307400" cy="40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 rot="10800000">
            <a:off x="721075" y="3841400"/>
            <a:ext cx="1431900" cy="38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2176200" y="2884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1 represent the positive class / true class</a:t>
            </a:r>
            <a:endParaRPr b="1" sz="1000"/>
          </a:p>
        </p:txBody>
      </p:sp>
      <p:sp>
        <p:nvSpPr>
          <p:cNvPr id="165" name="Google Shape;165;p19"/>
          <p:cNvSpPr txBox="1"/>
          <p:nvPr/>
        </p:nvSpPr>
        <p:spPr>
          <a:xfrm>
            <a:off x="2176200" y="3646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0 represent the negative class / false class</a:t>
            </a:r>
            <a:endParaRPr b="1" sz="1000"/>
          </a:p>
        </p:txBody>
      </p:sp>
      <p:sp>
        <p:nvSpPr>
          <p:cNvPr id="166" name="Google Shape;166;p19"/>
          <p:cNvSpPr txBox="1"/>
          <p:nvPr/>
        </p:nvSpPr>
        <p:spPr>
          <a:xfrm>
            <a:off x="7062900" y="1203525"/>
            <a:ext cx="182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can try to draw a curve that better represent this data.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(</a:t>
            </a:r>
            <a:r>
              <a:rPr b="1" i="1" lang="en-GB" sz="1100"/>
              <a:t>instead of fitting a regression line</a:t>
            </a:r>
            <a:r>
              <a:rPr b="1" lang="en-GB"/>
              <a:t>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172" name="Google Shape;172;p20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0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0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0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87" name="Google Shape;187;p20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188" name="Google Shape;188;p20"/>
          <p:cNvCxnSpPr/>
          <p:nvPr/>
        </p:nvCxnSpPr>
        <p:spPr>
          <a:xfrm flipH="1" rot="10800000">
            <a:off x="13292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190" name="Google Shape;190;p20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6883950" y="1195750"/>
            <a:ext cx="222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This S shaped curve is called the logistic function or the sigmoid function.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01" name="Google Shape;201;p21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1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1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216" name="Google Shape;216;p21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217" name="Google Shape;217;p21"/>
          <p:cNvCxnSpPr/>
          <p:nvPr/>
        </p:nvCxnSpPr>
        <p:spPr>
          <a:xfrm flipH="1" rot="10800000">
            <a:off x="1293800" y="2152275"/>
            <a:ext cx="5584800" cy="2484300"/>
          </a:xfrm>
          <a:prstGeom prst="curvedConnector3">
            <a:avLst>
              <a:gd fmla="val 513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1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Tumor Size</a:t>
            </a:r>
            <a:endParaRPr b="1" sz="1200"/>
          </a:p>
        </p:txBody>
      </p:sp>
      <p:sp>
        <p:nvSpPr>
          <p:cNvPr id="219" name="Google Shape;219;p21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1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0000"/>
                </a:solidFill>
              </a:rPr>
              <a:t>0</a:t>
            </a:r>
            <a:endParaRPr b="1" sz="2600">
              <a:solidFill>
                <a:srgbClr val="FF0000"/>
              </a:solidFill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6883950" y="1195750"/>
            <a:ext cx="222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This S shaped curve is called the logistic function or the sigmoid function.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 the logistic function gives us the probability of having cancer.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