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Comfortaa Light" panose="020B0604020202020204" charset="0"/>
      <p:regular r:id="rId56"/>
      <p:bold r:id="rId57"/>
    </p:embeddedFont>
    <p:embeddedFont>
      <p:font typeface="Nunito" pitchFamily="2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8ce7c5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8ce7c5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8ce7c5f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8ce7c5f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8ce7c5f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8ce7c5f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88ce7c5f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88ce7c5f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88ce7c5f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88ce7c5f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88ce7c5f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88ce7c5f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8ce7c5f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88ce7c5f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8ce7c5f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8ce7c5f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88ce7c5f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88ce7c5f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88ce7c5f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88ce7c5f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8ce7c5f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88ce7c5f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8ce7c5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8ce7c5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88ce7c5f1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88ce7c5f1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88ce7c5f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88ce7c5f1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88ce7c5f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88ce7c5f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88ce7c5f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88ce7c5f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88ce7c5f1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88ce7c5f1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88ce7c5f1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88ce7c5f1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88ce7c5f1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88ce7c5f1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88ce7c5f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88ce7c5f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88ce7c5f1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488ce7c5f1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88ce7c5f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88ce7c5f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8ce7c5f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8ce7c5f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88ce7c5f1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88ce7c5f1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88ce7c5f1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88ce7c5f1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88ce7c5f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88ce7c5f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88ce7c5f1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488ce7c5f1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88ce7c5f1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88ce7c5f1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88ce7c5f1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88ce7c5f1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488ce7c5f1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488ce7c5f1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488ce7c5f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488ce7c5f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488ce7c5f1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488ce7c5f1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88ce7c5f1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88ce7c5f1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8ce7c5f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8ce7c5f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488ce7c5f1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488ce7c5f1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488ce7c5f1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488ce7c5f1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488ce7c5f1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488ce7c5f1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488ce7c5f1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488ce7c5f1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88ce7c5f1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88ce7c5f1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488ce7c5f1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488ce7c5f1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488ce7c5f1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488ce7c5f1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488ce7c5f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488ce7c5f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488ce7c5f1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488ce7c5f1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488ce7c5f1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488ce7c5f1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8ce7c5f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8ce7c5f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488ce7c5f1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488ce7c5f1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488ce7c5f1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488ce7c5f1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488ce7c5f1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488ce7c5f1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488ce7c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488ce7c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88ce7c5f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88ce7c5f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8ce7c5f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8ce7c5f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8ce7c5f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8ce7c5f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8ce7c5f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8ce7c5f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y10_notebook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Introduction to Neural Networks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3919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5370325" y="706375"/>
            <a:ext cx="314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Through synapse</a:t>
            </a:r>
            <a:r>
              <a:rPr lang="en-GB" b="1"/>
              <a:t>, the axon of one neuron is connected to the dendrites of another neurons.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These neurons form a large, complex network to perform complex tasks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02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sp>
        <p:nvSpPr>
          <p:cNvPr id="129" name="Google Shape;129;p25"/>
          <p:cNvSpPr txBox="1"/>
          <p:nvPr/>
        </p:nvSpPr>
        <p:spPr>
          <a:xfrm>
            <a:off x="5548400" y="2108150"/>
            <a:ext cx="1592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It’s also called as a </a:t>
            </a:r>
            <a:r>
              <a:rPr lang="en-GB" sz="2400" b="1">
                <a:solidFill>
                  <a:srgbClr val="FF0000"/>
                </a:solidFill>
              </a:rPr>
              <a:t>node</a:t>
            </a:r>
            <a:r>
              <a:rPr lang="en-GB" sz="2400" b="1"/>
              <a:t>.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36" name="Google Shape;136;p26"/>
          <p:cNvCxnSpPr>
            <a:stCxn id="137" idx="3"/>
            <a:endCxn id="135" idx="2"/>
          </p:cNvCxnSpPr>
          <p:nvPr/>
        </p:nvCxnSpPr>
        <p:spPr>
          <a:xfrm>
            <a:off x="227617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6"/>
          <p:cNvCxnSpPr>
            <a:stCxn id="139" idx="3"/>
            <a:endCxn id="135" idx="2"/>
          </p:cNvCxnSpPr>
          <p:nvPr/>
        </p:nvCxnSpPr>
        <p:spPr>
          <a:xfrm rot="10800000" flipH="1">
            <a:off x="2276225" y="2754775"/>
            <a:ext cx="10650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6"/>
          <p:cNvCxnSpPr>
            <a:stCxn id="141" idx="3"/>
            <a:endCxn id="135" idx="2"/>
          </p:cNvCxnSpPr>
          <p:nvPr/>
        </p:nvCxnSpPr>
        <p:spPr>
          <a:xfrm rot="10800000" flipH="1">
            <a:off x="2276225" y="2754775"/>
            <a:ext cx="1065000" cy="11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6"/>
          <p:cNvSpPr txBox="1"/>
          <p:nvPr/>
        </p:nvSpPr>
        <p:spPr>
          <a:xfrm>
            <a:off x="1047375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1</a:t>
            </a:r>
            <a:endParaRPr sz="1200" b="1"/>
          </a:p>
        </p:txBody>
      </p:sp>
      <p:sp>
        <p:nvSpPr>
          <p:cNvPr id="139" name="Google Shape;139;p26"/>
          <p:cNvSpPr txBox="1"/>
          <p:nvPr/>
        </p:nvSpPr>
        <p:spPr>
          <a:xfrm>
            <a:off x="1047425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2</a:t>
            </a:r>
            <a:endParaRPr sz="1200" b="1"/>
          </a:p>
        </p:txBody>
      </p:sp>
      <p:sp>
        <p:nvSpPr>
          <p:cNvPr id="141" name="Google Shape;141;p26"/>
          <p:cNvSpPr txBox="1"/>
          <p:nvPr/>
        </p:nvSpPr>
        <p:spPr>
          <a:xfrm>
            <a:off x="1047425" y="3745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3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48" name="Google Shape;148;p27"/>
          <p:cNvCxnSpPr>
            <a:stCxn id="149" idx="3"/>
            <a:endCxn id="147" idx="2"/>
          </p:cNvCxnSpPr>
          <p:nvPr/>
        </p:nvCxnSpPr>
        <p:spPr>
          <a:xfrm>
            <a:off x="227617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51" idx="3"/>
            <a:endCxn id="147" idx="2"/>
          </p:cNvCxnSpPr>
          <p:nvPr/>
        </p:nvCxnSpPr>
        <p:spPr>
          <a:xfrm rot="10800000" flipH="1">
            <a:off x="2276225" y="2754775"/>
            <a:ext cx="10650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7"/>
          <p:cNvCxnSpPr>
            <a:stCxn id="153" idx="3"/>
            <a:endCxn id="147" idx="2"/>
          </p:cNvCxnSpPr>
          <p:nvPr/>
        </p:nvCxnSpPr>
        <p:spPr>
          <a:xfrm rot="10800000" flipH="1">
            <a:off x="2276225" y="2754775"/>
            <a:ext cx="1065000" cy="11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7"/>
          <p:cNvSpPr txBox="1"/>
          <p:nvPr/>
        </p:nvSpPr>
        <p:spPr>
          <a:xfrm>
            <a:off x="1047375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1</a:t>
            </a:r>
            <a:endParaRPr sz="1200" b="1"/>
          </a:p>
        </p:txBody>
      </p:sp>
      <p:sp>
        <p:nvSpPr>
          <p:cNvPr id="151" name="Google Shape;151;p27"/>
          <p:cNvSpPr txBox="1"/>
          <p:nvPr/>
        </p:nvSpPr>
        <p:spPr>
          <a:xfrm>
            <a:off x="1047425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2</a:t>
            </a:r>
            <a:endParaRPr sz="1200"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1047425" y="3745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3</a:t>
            </a:r>
            <a:endParaRPr sz="1200" b="1"/>
          </a:p>
        </p:txBody>
      </p:sp>
      <p:cxnSp>
        <p:nvCxnSpPr>
          <p:cNvPr id="154" name="Google Shape;154;p27"/>
          <p:cNvCxnSpPr>
            <a:stCxn id="147" idx="6"/>
            <a:endCxn id="155" idx="1"/>
          </p:cNvCxnSpPr>
          <p:nvPr/>
        </p:nvCxnSpPr>
        <p:spPr>
          <a:xfrm rot="10800000" flipH="1">
            <a:off x="5055125" y="2750150"/>
            <a:ext cx="17886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7"/>
          <p:cNvSpPr txBox="1"/>
          <p:nvPr/>
        </p:nvSpPr>
        <p:spPr>
          <a:xfrm>
            <a:off x="6843725" y="25655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Signal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62" name="Google Shape;162;p28"/>
          <p:cNvCxnSpPr>
            <a:stCxn id="163" idx="3"/>
            <a:endCxn id="161" idx="2"/>
          </p:cNvCxnSpPr>
          <p:nvPr/>
        </p:nvCxnSpPr>
        <p:spPr>
          <a:xfrm>
            <a:off x="227617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8"/>
          <p:cNvCxnSpPr>
            <a:stCxn id="165" idx="3"/>
            <a:endCxn id="161" idx="2"/>
          </p:cNvCxnSpPr>
          <p:nvPr/>
        </p:nvCxnSpPr>
        <p:spPr>
          <a:xfrm>
            <a:off x="2226775" y="2750150"/>
            <a:ext cx="11145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8"/>
          <p:cNvCxnSpPr>
            <a:stCxn id="167" idx="3"/>
            <a:endCxn id="161" idx="2"/>
          </p:cNvCxnSpPr>
          <p:nvPr/>
        </p:nvCxnSpPr>
        <p:spPr>
          <a:xfrm rot="10800000" flipH="1">
            <a:off x="2276175" y="2754725"/>
            <a:ext cx="1065000" cy="11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8"/>
          <p:cNvSpPr txBox="1"/>
          <p:nvPr/>
        </p:nvSpPr>
        <p:spPr>
          <a:xfrm>
            <a:off x="1047375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1</a:t>
            </a:r>
            <a:endParaRPr sz="1200" b="1"/>
          </a:p>
        </p:txBody>
      </p:sp>
      <p:sp>
        <p:nvSpPr>
          <p:cNvPr id="165" name="Google Shape;165;p28"/>
          <p:cNvSpPr txBox="1"/>
          <p:nvPr/>
        </p:nvSpPr>
        <p:spPr>
          <a:xfrm>
            <a:off x="997975" y="25655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2</a:t>
            </a:r>
            <a:endParaRPr sz="1200" b="1"/>
          </a:p>
        </p:txBody>
      </p:sp>
      <p:sp>
        <p:nvSpPr>
          <p:cNvPr id="167" name="Google Shape;167;p28"/>
          <p:cNvSpPr txBox="1"/>
          <p:nvPr/>
        </p:nvSpPr>
        <p:spPr>
          <a:xfrm>
            <a:off x="1047375" y="372897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3</a:t>
            </a:r>
            <a:endParaRPr sz="1200" b="1"/>
          </a:p>
        </p:txBody>
      </p:sp>
      <p:cxnSp>
        <p:nvCxnSpPr>
          <p:cNvPr id="168" name="Google Shape;168;p28"/>
          <p:cNvCxnSpPr>
            <a:stCxn id="161" idx="6"/>
            <a:endCxn id="169" idx="1"/>
          </p:cNvCxnSpPr>
          <p:nvPr/>
        </p:nvCxnSpPr>
        <p:spPr>
          <a:xfrm rot="10800000" flipH="1">
            <a:off x="5055125" y="2750150"/>
            <a:ext cx="17886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8"/>
          <p:cNvSpPr txBox="1"/>
          <p:nvPr/>
        </p:nvSpPr>
        <p:spPr>
          <a:xfrm>
            <a:off x="6843725" y="25655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Signal</a:t>
            </a:r>
            <a:endParaRPr sz="1200" b="1"/>
          </a:p>
        </p:txBody>
      </p:sp>
      <p:sp>
        <p:nvSpPr>
          <p:cNvPr id="170" name="Google Shape;170;p28"/>
          <p:cNvSpPr txBox="1"/>
          <p:nvPr/>
        </p:nvSpPr>
        <p:spPr>
          <a:xfrm>
            <a:off x="1169400" y="4694300"/>
            <a:ext cx="680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</a:rPr>
              <a:t>Let’s draw some parallels to the linear regression we studied earlier.!!</a:t>
            </a:r>
            <a:endParaRPr sz="12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77" name="Google Shape;177;p29"/>
          <p:cNvCxnSpPr>
            <a:stCxn id="178" idx="6"/>
            <a:endCxn id="17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9"/>
          <p:cNvCxnSpPr>
            <a:stCxn id="180" idx="6"/>
            <a:endCxn id="17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9"/>
          <p:cNvCxnSpPr>
            <a:stCxn id="182" idx="6"/>
            <a:endCxn id="17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184" name="Google Shape;184;p2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185" name="Google Shape;185;p2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186" name="Google Shape;186;p29"/>
          <p:cNvCxnSpPr>
            <a:stCxn id="176" idx="6"/>
            <a:endCxn id="18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178" name="Google Shape;178;p2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80" name="Google Shape;180;p2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182" name="Google Shape;182;p2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189" name="Google Shape;189;p2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187" name="Google Shape;187;p2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96" name="Google Shape;196;p30"/>
          <p:cNvCxnSpPr>
            <a:stCxn id="197" idx="6"/>
            <a:endCxn id="19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0"/>
          <p:cNvCxnSpPr>
            <a:stCxn id="199" idx="6"/>
            <a:endCxn id="19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0"/>
          <p:cNvCxnSpPr>
            <a:stCxn id="201" idx="6"/>
            <a:endCxn id="19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03" name="Google Shape;203;p30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04" name="Google Shape;204;p30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05" name="Google Shape;205;p30"/>
          <p:cNvCxnSpPr>
            <a:stCxn id="195" idx="6"/>
            <a:endCxn id="20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30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197" name="Google Shape;197;p30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99" name="Google Shape;199;p30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01" name="Google Shape;201;p30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08" name="Google Shape;208;p30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06" name="Google Shape;206;p30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209" name="Google Shape;209;p30"/>
          <p:cNvSpPr/>
          <p:nvPr/>
        </p:nvSpPr>
        <p:spPr>
          <a:xfrm>
            <a:off x="6210675" y="9257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16" name="Google Shape;216;p31"/>
          <p:cNvCxnSpPr>
            <a:stCxn id="217" idx="6"/>
            <a:endCxn id="21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1"/>
          <p:cNvCxnSpPr>
            <a:stCxn id="219" idx="6"/>
            <a:endCxn id="21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1"/>
          <p:cNvCxnSpPr>
            <a:stCxn id="221" idx="6"/>
            <a:endCxn id="21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31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23" name="Google Shape;223;p31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24" name="Google Shape;224;p31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25" name="Google Shape;225;p31"/>
          <p:cNvCxnSpPr>
            <a:stCxn id="215" idx="6"/>
            <a:endCxn id="22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1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217" name="Google Shape;217;p31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19" name="Google Shape;219;p31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21" name="Google Shape;221;p31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28" name="Google Shape;228;p31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26" name="Google Shape;226;p31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229" name="Google Shape;229;p31"/>
          <p:cNvSpPr/>
          <p:nvPr/>
        </p:nvSpPr>
        <p:spPr>
          <a:xfrm>
            <a:off x="6210675" y="9257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Can be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Continuous (price)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Binary (yes/ no)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Categorical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Neurons from Brain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Artificial Neurons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Activation Functions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What’s happening inside a neuron?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 learning works in a neuron?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Forward Propagation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Backward Propagation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Cost Function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Gradient Descent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Deep Neural Network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Applications of Neural Networks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6210675" y="9257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37" name="Google Shape;237;p32"/>
          <p:cNvCxnSpPr>
            <a:stCxn id="238" idx="6"/>
            <a:endCxn id="23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2"/>
          <p:cNvCxnSpPr>
            <a:stCxn id="240" idx="6"/>
            <a:endCxn id="23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2"/>
          <p:cNvCxnSpPr>
            <a:stCxn id="242" idx="6"/>
            <a:endCxn id="23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32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44" name="Google Shape;244;p32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45" name="Google Shape;245;p32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46" name="Google Shape;246;p32"/>
          <p:cNvCxnSpPr>
            <a:stCxn id="236" idx="6"/>
            <a:endCxn id="24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32"/>
          <p:cNvSpPr txBox="1"/>
          <p:nvPr/>
        </p:nvSpPr>
        <p:spPr>
          <a:xfrm>
            <a:off x="7365400" y="2570000"/>
            <a:ext cx="14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 2</a:t>
            </a:r>
            <a:endParaRPr sz="1200" b="1"/>
          </a:p>
        </p:txBody>
      </p:sp>
      <p:sp>
        <p:nvSpPr>
          <p:cNvPr id="238" name="Google Shape;238;p32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40" name="Google Shape;240;p32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42" name="Google Shape;242;p32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49" name="Google Shape;249;p32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47" name="Google Shape;247;p32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r>
              <a:rPr lang="en-GB" b="1" baseline="-25000"/>
              <a:t>2</a:t>
            </a:r>
            <a:endParaRPr b="1" baseline="-25000"/>
          </a:p>
        </p:txBody>
      </p:sp>
      <p:cxnSp>
        <p:nvCxnSpPr>
          <p:cNvPr id="250" name="Google Shape;250;p32"/>
          <p:cNvCxnSpPr>
            <a:stCxn id="236" idx="6"/>
            <a:endCxn id="251" idx="2"/>
          </p:cNvCxnSpPr>
          <p:nvPr/>
        </p:nvCxnSpPr>
        <p:spPr>
          <a:xfrm>
            <a:off x="5055125" y="2754650"/>
            <a:ext cx="156840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2"/>
          <p:cNvSpPr/>
          <p:nvPr/>
        </p:nvSpPr>
        <p:spPr>
          <a:xfrm>
            <a:off x="6623550" y="35355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r>
              <a:rPr lang="en-GB" b="1" baseline="-25000"/>
              <a:t>3</a:t>
            </a:r>
            <a:endParaRPr b="1" baseline="-25000"/>
          </a:p>
        </p:txBody>
      </p:sp>
      <p:cxnSp>
        <p:nvCxnSpPr>
          <p:cNvPr id="252" name="Google Shape;252;p32"/>
          <p:cNvCxnSpPr>
            <a:stCxn id="236" idx="6"/>
            <a:endCxn id="253" idx="2"/>
          </p:cNvCxnSpPr>
          <p:nvPr/>
        </p:nvCxnSpPr>
        <p:spPr>
          <a:xfrm rot="10800000" flipH="1">
            <a:off x="5055125" y="1607150"/>
            <a:ext cx="1568400" cy="11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32"/>
          <p:cNvSpPr/>
          <p:nvPr/>
        </p:nvSpPr>
        <p:spPr>
          <a:xfrm>
            <a:off x="6623550" y="1325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54" name="Google Shape;254;p32"/>
          <p:cNvSpPr txBox="1"/>
          <p:nvPr/>
        </p:nvSpPr>
        <p:spPr>
          <a:xfrm>
            <a:off x="7365400" y="1350800"/>
            <a:ext cx="14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 1</a:t>
            </a:r>
            <a:endParaRPr sz="1200" b="1"/>
          </a:p>
        </p:txBody>
      </p:sp>
      <p:sp>
        <p:nvSpPr>
          <p:cNvPr id="255" name="Google Shape;255;p32"/>
          <p:cNvSpPr txBox="1"/>
          <p:nvPr/>
        </p:nvSpPr>
        <p:spPr>
          <a:xfrm>
            <a:off x="7365400" y="3713000"/>
            <a:ext cx="14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 3</a:t>
            </a:r>
            <a:endParaRPr sz="1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62" name="Google Shape;262;p33"/>
          <p:cNvCxnSpPr>
            <a:stCxn id="263" idx="6"/>
            <a:endCxn id="261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3"/>
          <p:cNvCxnSpPr>
            <a:stCxn id="265" idx="6"/>
            <a:endCxn id="261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3"/>
          <p:cNvCxnSpPr>
            <a:stCxn id="267" idx="6"/>
            <a:endCxn id="261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33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69" name="Google Shape;269;p33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70" name="Google Shape;270;p33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71" name="Google Shape;271;p33"/>
          <p:cNvCxnSpPr>
            <a:stCxn id="261" idx="6"/>
            <a:endCxn id="272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3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263" name="Google Shape;263;p33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65" name="Google Shape;265;p33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67" name="Google Shape;267;p33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74" name="Google Shape;274;p33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72" name="Google Shape;272;p33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cxnSp>
        <p:nvCxnSpPr>
          <p:cNvPr id="275" name="Google Shape;275;p33"/>
          <p:cNvCxnSpPr/>
          <p:nvPr/>
        </p:nvCxnSpPr>
        <p:spPr>
          <a:xfrm>
            <a:off x="2639900" y="3576575"/>
            <a:ext cx="1038600" cy="98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3"/>
          <p:cNvCxnSpPr/>
          <p:nvPr/>
        </p:nvCxnSpPr>
        <p:spPr>
          <a:xfrm>
            <a:off x="2669575" y="2775375"/>
            <a:ext cx="1038600" cy="1810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7" name="Google Shape;277;p33"/>
          <p:cNvSpPr/>
          <p:nvPr/>
        </p:nvSpPr>
        <p:spPr>
          <a:xfrm>
            <a:off x="3747725" y="4545925"/>
            <a:ext cx="1080300" cy="2472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Synapse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84" name="Google Shape;284;p34"/>
          <p:cNvCxnSpPr>
            <a:stCxn id="285" idx="6"/>
            <a:endCxn id="283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4"/>
          <p:cNvCxnSpPr>
            <a:stCxn id="287" idx="6"/>
            <a:endCxn id="283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34"/>
          <p:cNvCxnSpPr>
            <a:stCxn id="289" idx="6"/>
            <a:endCxn id="283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4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91" name="Google Shape;291;p34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92" name="Google Shape;292;p34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93" name="Google Shape;293;p34"/>
          <p:cNvCxnSpPr>
            <a:stCxn id="283" idx="6"/>
            <a:endCxn id="294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34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285" name="Google Shape;285;p34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87" name="Google Shape;287;p34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89" name="Google Shape;289;p34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96" name="Google Shape;296;p34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94" name="Google Shape;294;p34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297" name="Google Shape;297;p34"/>
          <p:cNvSpPr txBox="1"/>
          <p:nvPr/>
        </p:nvSpPr>
        <p:spPr>
          <a:xfrm>
            <a:off x="2607275" y="16860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98" name="Google Shape;298;p34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99" name="Google Shape;299;p34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00" name="Google Shape;300;p34"/>
          <p:cNvSpPr txBox="1"/>
          <p:nvPr/>
        </p:nvSpPr>
        <p:spPr>
          <a:xfrm>
            <a:off x="2434000" y="3606250"/>
            <a:ext cx="86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weights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355000" y="4476700"/>
            <a:ext cx="84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Weights decide which signals get passed along or to what extends does the signal gets passed along.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?</a:t>
            </a:r>
            <a:endParaRPr sz="6000" b="1"/>
          </a:p>
        </p:txBody>
      </p:sp>
      <p:cxnSp>
        <p:nvCxnSpPr>
          <p:cNvPr id="308" name="Google Shape;308;p35"/>
          <p:cNvCxnSpPr>
            <a:stCxn id="309" idx="6"/>
            <a:endCxn id="30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35"/>
          <p:cNvCxnSpPr>
            <a:stCxn id="311" idx="6"/>
            <a:endCxn id="30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35"/>
          <p:cNvCxnSpPr>
            <a:stCxn id="313" idx="6"/>
            <a:endCxn id="30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5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15" name="Google Shape;315;p35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16" name="Google Shape;316;p35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17" name="Google Shape;317;p35"/>
          <p:cNvCxnSpPr>
            <a:stCxn id="307" idx="6"/>
            <a:endCxn id="31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35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09" name="Google Shape;309;p35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11" name="Google Shape;311;p35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13" name="Google Shape;313;p35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20" name="Google Shape;320;p35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18" name="Google Shape;318;p35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21" name="Google Shape;321;p35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29" name="Google Shape;329;p36"/>
          <p:cNvCxnSpPr>
            <a:stCxn id="330" idx="6"/>
            <a:endCxn id="32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36"/>
          <p:cNvCxnSpPr>
            <a:stCxn id="332" idx="6"/>
            <a:endCxn id="32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36"/>
          <p:cNvCxnSpPr>
            <a:stCxn id="334" idx="6"/>
            <a:endCxn id="32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36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36" name="Google Shape;336;p36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37" name="Google Shape;337;p36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38" name="Google Shape;338;p36"/>
          <p:cNvCxnSpPr>
            <a:stCxn id="328" idx="6"/>
            <a:endCxn id="33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6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30" name="Google Shape;330;p36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32" name="Google Shape;332;p36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34" name="Google Shape;334;p36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41" name="Google Shape;341;p36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39" name="Google Shape;339;p36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42" name="Google Shape;342;p36"/>
          <p:cNvSpPr txBox="1"/>
          <p:nvPr/>
        </p:nvSpPr>
        <p:spPr>
          <a:xfrm>
            <a:off x="6091900" y="3487725"/>
            <a:ext cx="2502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Step 1: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FF0000"/>
                </a:solidFill>
              </a:rPr>
              <a:t>The input values are multiplied by their weights and summed up.</a:t>
            </a:r>
            <a:endParaRPr i="1">
              <a:solidFill>
                <a:srgbClr val="FF0000"/>
              </a:solidFill>
            </a:endParaRPr>
          </a:p>
        </p:txBody>
      </p:sp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51" name="Google Shape;351;p37"/>
          <p:cNvCxnSpPr>
            <a:stCxn id="352" idx="6"/>
            <a:endCxn id="350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7"/>
          <p:cNvCxnSpPr>
            <a:stCxn id="354" idx="6"/>
            <a:endCxn id="350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7"/>
          <p:cNvCxnSpPr>
            <a:stCxn id="356" idx="6"/>
            <a:endCxn id="350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7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58" name="Google Shape;358;p37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59" name="Google Shape;359;p37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60" name="Google Shape;360;p37"/>
          <p:cNvCxnSpPr>
            <a:stCxn id="350" idx="6"/>
            <a:endCxn id="361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37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52" name="Google Shape;352;p37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54" name="Google Shape;354;p37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56" name="Google Shape;356;p37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63" name="Google Shape;363;p37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61" name="Google Shape;361;p37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64" name="Google Shape;364;p37"/>
          <p:cNvSpPr txBox="1"/>
          <p:nvPr/>
        </p:nvSpPr>
        <p:spPr>
          <a:xfrm>
            <a:off x="6091900" y="3487725"/>
            <a:ext cx="250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Step 2: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FF0000"/>
                </a:solidFill>
              </a:rPr>
              <a:t>Apply an activation function to the sum.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66" name="Google Shape;366;p37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7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75" name="Google Shape;375;p38"/>
          <p:cNvCxnSpPr>
            <a:stCxn id="376" idx="6"/>
            <a:endCxn id="374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8"/>
          <p:cNvCxnSpPr>
            <a:stCxn id="378" idx="6"/>
            <a:endCxn id="374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8"/>
          <p:cNvCxnSpPr>
            <a:stCxn id="380" idx="6"/>
            <a:endCxn id="374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8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82" name="Google Shape;382;p38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83" name="Google Shape;383;p38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84" name="Google Shape;384;p38"/>
          <p:cNvCxnSpPr>
            <a:stCxn id="374" idx="6"/>
            <a:endCxn id="385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76" name="Google Shape;376;p38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78" name="Google Shape;378;p38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80" name="Google Shape;380;p38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87" name="Google Shape;387;p38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85" name="Google Shape;385;p38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88" name="Google Shape;388;p38"/>
          <p:cNvSpPr txBox="1"/>
          <p:nvPr/>
        </p:nvSpPr>
        <p:spPr>
          <a:xfrm>
            <a:off x="6091900" y="3487725"/>
            <a:ext cx="250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The Activation Function decides what value is passed on as the output.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98" name="Google Shape;398;p39"/>
          <p:cNvCxnSpPr>
            <a:stCxn id="399" idx="6"/>
            <a:endCxn id="39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9"/>
          <p:cNvCxnSpPr>
            <a:stCxn id="401" idx="6"/>
            <a:endCxn id="39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9"/>
          <p:cNvCxnSpPr>
            <a:stCxn id="403" idx="6"/>
            <a:endCxn id="39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405" name="Google Shape;405;p3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406" name="Google Shape;406;p3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407" name="Google Shape;407;p39"/>
          <p:cNvCxnSpPr>
            <a:stCxn id="397" idx="6"/>
            <a:endCxn id="40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99" name="Google Shape;399;p3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01" name="Google Shape;401;p3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03" name="Google Shape;403;p3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410" name="Google Shape;410;p3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408" name="Google Shape;408;p3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411" name="Google Shape;411;p39"/>
          <p:cNvSpPr txBox="1"/>
          <p:nvPr/>
        </p:nvSpPr>
        <p:spPr>
          <a:xfrm>
            <a:off x="5108688" y="1897700"/>
            <a:ext cx="146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Step 3: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FF0000"/>
                </a:solidFill>
              </a:rPr>
              <a:t>Neuron passes on the signal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413" name="Google Shape;413;p39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9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 Activation Function decides whether a neuron should be activated or not.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They introduce non-linearities in neural networks and enable the neural networks can learn powerful operations.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770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/>
        </p:nvSpPr>
        <p:spPr>
          <a:xfrm>
            <a:off x="3148200" y="4485125"/>
            <a:ext cx="26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Step Function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Neurons under a microscope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028"/>
          <a:stretch/>
        </p:blipFill>
        <p:spPr>
          <a:xfrm>
            <a:off x="311700" y="1149225"/>
            <a:ext cx="5426925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33" name="Google Shape;4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6707549" cy="3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93925"/>
            <a:ext cx="65913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/>
        </p:nvSpPr>
        <p:spPr>
          <a:xfrm>
            <a:off x="3148200" y="4485125"/>
            <a:ext cx="26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Rectified Linear Unit (ReLU)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79375"/>
            <a:ext cx="6281725" cy="3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452" name="Google Shape;452;p45"/>
          <p:cNvCxnSpPr>
            <a:stCxn id="453" idx="6"/>
            <a:endCxn id="451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45"/>
          <p:cNvCxnSpPr>
            <a:stCxn id="455" idx="6"/>
            <a:endCxn id="451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45"/>
          <p:cNvCxnSpPr>
            <a:stCxn id="457" idx="6"/>
            <a:endCxn id="451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45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459" name="Google Shape;459;p45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460" name="Google Shape;460;p45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461" name="Google Shape;461;p45"/>
          <p:cNvCxnSpPr>
            <a:stCxn id="451" idx="6"/>
            <a:endCxn id="462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45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453" name="Google Shape;453;p45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55" name="Google Shape;455;p45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57" name="Google Shape;457;p45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464" name="Google Shape;464;p45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462" name="Google Shape;462;p45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465" name="Google Shape;465;p45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466" name="Google Shape;466;p45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5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68" name="Google Shape;468;p45"/>
          <p:cNvSpPr txBox="1"/>
          <p:nvPr/>
        </p:nvSpPr>
        <p:spPr>
          <a:xfrm>
            <a:off x="6181000" y="302525"/>
            <a:ext cx="2650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Single Layer Feed Forward Neural Network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Perceptron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474" name="Google Shape;474;p4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475" name="Google Shape;475;p46"/>
          <p:cNvCxnSpPr>
            <a:stCxn id="476" idx="6"/>
            <a:endCxn id="474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46"/>
          <p:cNvCxnSpPr>
            <a:stCxn id="478" idx="6"/>
            <a:endCxn id="474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6"/>
          <p:cNvCxnSpPr>
            <a:stCxn id="480" idx="6"/>
            <a:endCxn id="474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46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482" name="Google Shape;482;p46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483" name="Google Shape;483;p46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484" name="Google Shape;484;p46"/>
          <p:cNvCxnSpPr>
            <a:stCxn id="474" idx="6"/>
            <a:endCxn id="485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46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476" name="Google Shape;476;p46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78" name="Google Shape;478;p46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80" name="Google Shape;480;p46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487" name="Google Shape;487;p46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485" name="Google Shape;485;p46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488" name="Google Shape;488;p46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91" name="Google Shape;491;p46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492" name="Google Shape;492;p46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499" name="Google Shape;499;p47"/>
          <p:cNvCxnSpPr>
            <a:stCxn id="500" idx="6"/>
            <a:endCxn id="49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7"/>
          <p:cNvCxnSpPr>
            <a:stCxn id="502" idx="6"/>
            <a:endCxn id="49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47"/>
          <p:cNvCxnSpPr>
            <a:stCxn id="504" idx="6"/>
            <a:endCxn id="49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47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06" name="Google Shape;506;p47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07" name="Google Shape;507;p47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08" name="Google Shape;508;p47"/>
          <p:cNvCxnSpPr>
            <a:stCxn id="498" idx="6"/>
            <a:endCxn id="50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47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00" name="Google Shape;500;p47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02" name="Google Shape;502;p47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04" name="Google Shape;504;p47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511" name="Google Shape;511;p47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09" name="Google Shape;509;p47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512" name="Google Shape;512;p47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13" name="Google Shape;513;p47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15" name="Google Shape;515;p47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516" name="Google Shape;516;p47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517" name="Google Shape;517;p47"/>
          <p:cNvSpPr txBox="1"/>
          <p:nvPr/>
        </p:nvSpPr>
        <p:spPr>
          <a:xfrm>
            <a:off x="6802325" y="7969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18" name="Google Shape;518;p47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7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7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528" name="Google Shape;528;p48"/>
          <p:cNvCxnSpPr>
            <a:stCxn id="529" idx="6"/>
            <a:endCxn id="52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48"/>
          <p:cNvCxnSpPr>
            <a:stCxn id="531" idx="6"/>
            <a:endCxn id="52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48"/>
          <p:cNvCxnSpPr>
            <a:stCxn id="533" idx="6"/>
            <a:endCxn id="52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48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35" name="Google Shape;535;p48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36" name="Google Shape;536;p48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37" name="Google Shape;537;p48"/>
          <p:cNvCxnSpPr>
            <a:stCxn id="527" idx="6"/>
            <a:endCxn id="53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48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29" name="Google Shape;529;p48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31" name="Google Shape;531;p48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33" name="Google Shape;533;p48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540" name="Google Shape;540;p48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38" name="Google Shape;538;p48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541" name="Google Shape;541;p48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42" name="Google Shape;542;p48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8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44" name="Google Shape;544;p48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545" name="Google Shape;545;p48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546" name="Google Shape;546;p48"/>
          <p:cNvSpPr txBox="1"/>
          <p:nvPr/>
        </p:nvSpPr>
        <p:spPr>
          <a:xfrm>
            <a:off x="6802325" y="7969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8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8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557" name="Google Shape;557;p4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558" name="Google Shape;558;p49"/>
          <p:cNvCxnSpPr>
            <a:stCxn id="559" idx="6"/>
            <a:endCxn id="55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49"/>
          <p:cNvCxnSpPr>
            <a:stCxn id="561" idx="6"/>
            <a:endCxn id="55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49"/>
          <p:cNvCxnSpPr>
            <a:stCxn id="563" idx="6"/>
            <a:endCxn id="55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4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65" name="Google Shape;565;p4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66" name="Google Shape;566;p4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67" name="Google Shape;567;p49"/>
          <p:cNvCxnSpPr>
            <a:stCxn id="557" idx="6"/>
            <a:endCxn id="56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4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59" name="Google Shape;559;p4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61" name="Google Shape;561;p4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63" name="Google Shape;563;p4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570" name="Google Shape;570;p4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68" name="Google Shape;568;p4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571" name="Google Shape;571;p49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72" name="Google Shape;572;p49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9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4" name="Google Shape;574;p49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575" name="Google Shape;575;p49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576" name="Google Shape;576;p49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9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9"/>
          <p:cNvSpPr/>
          <p:nvPr/>
        </p:nvSpPr>
        <p:spPr>
          <a:xfrm>
            <a:off x="6785375" y="788475"/>
            <a:ext cx="504600" cy="11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589" name="Google Shape;589;p50"/>
          <p:cNvCxnSpPr>
            <a:stCxn id="590" idx="6"/>
            <a:endCxn id="58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50"/>
          <p:cNvCxnSpPr>
            <a:stCxn id="592" idx="6"/>
            <a:endCxn id="58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50"/>
          <p:cNvCxnSpPr>
            <a:stCxn id="594" idx="6"/>
            <a:endCxn id="58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p50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96" name="Google Shape;596;p50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97" name="Google Shape;597;p50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98" name="Google Shape;598;p50"/>
          <p:cNvCxnSpPr>
            <a:stCxn id="588" idx="6"/>
            <a:endCxn id="59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0" name="Google Shape;600;p50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90" name="Google Shape;590;p50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92" name="Google Shape;592;p50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94" name="Google Shape;594;p50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01" name="Google Shape;601;p50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99" name="Google Shape;599;p50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02" name="Google Shape;602;p50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03" name="Google Shape;603;p50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0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05" name="Google Shape;605;p50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606" name="Google Shape;606;p50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607" name="Google Shape;607;p50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0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0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0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1" name="Google Shape;61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0"/>
          <p:cNvSpPr/>
          <p:nvPr/>
        </p:nvSpPr>
        <p:spPr>
          <a:xfrm>
            <a:off x="6785375" y="788475"/>
            <a:ext cx="504600" cy="11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3" name="Google Shape;61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0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0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6" name="Google Shape;616;p50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622" name="Google Shape;622;p51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623" name="Google Shape;623;p51"/>
          <p:cNvCxnSpPr>
            <a:stCxn id="624" idx="6"/>
            <a:endCxn id="622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51"/>
          <p:cNvCxnSpPr>
            <a:stCxn id="626" idx="6"/>
            <a:endCxn id="622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51"/>
          <p:cNvCxnSpPr>
            <a:stCxn id="628" idx="6"/>
            <a:endCxn id="622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51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630" name="Google Shape;630;p51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631" name="Google Shape;631;p51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632" name="Google Shape;632;p51"/>
          <p:cNvCxnSpPr>
            <a:stCxn id="622" idx="6"/>
            <a:endCxn id="633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51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624" name="Google Shape;624;p51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26" name="Google Shape;626;p51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28" name="Google Shape;628;p51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35" name="Google Shape;635;p51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633" name="Google Shape;633;p51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36" name="Google Shape;636;p51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37" name="Google Shape;637;p51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1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39" name="Google Shape;639;p51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640" name="Google Shape;640;p51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641" name="Google Shape;641;p51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1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Google Shape;6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1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1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9" name="Google Shape;649;p51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655" name="Google Shape;655;p52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656" name="Google Shape;656;p52"/>
          <p:cNvCxnSpPr>
            <a:stCxn id="657" idx="6"/>
            <a:endCxn id="65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52"/>
          <p:cNvCxnSpPr>
            <a:stCxn id="659" idx="6"/>
            <a:endCxn id="65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52"/>
          <p:cNvCxnSpPr>
            <a:stCxn id="661" idx="6"/>
            <a:endCxn id="65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52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663" name="Google Shape;663;p52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664" name="Google Shape;664;p52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665" name="Google Shape;665;p52"/>
          <p:cNvCxnSpPr>
            <a:stCxn id="655" idx="6"/>
            <a:endCxn id="66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7" name="Google Shape;667;p52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657" name="Google Shape;657;p52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59" name="Google Shape;659;p52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61" name="Google Shape;661;p52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68" name="Google Shape;668;p52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666" name="Google Shape;666;p52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69" name="Google Shape;669;p52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0" name="Google Shape;670;p52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2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2" name="Google Shape;672;p52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673" name="Google Shape;673;p52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674" name="Google Shape;67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2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52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8" name="Google Shape;678;p52"/>
          <p:cNvSpPr txBox="1"/>
          <p:nvPr/>
        </p:nvSpPr>
        <p:spPr>
          <a:xfrm>
            <a:off x="7692050" y="690775"/>
            <a:ext cx="1258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Let’s feed this information back to the neural network.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9" name="Google Shape;679;p52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685" name="Google Shape;685;p53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686" name="Google Shape;686;p53"/>
          <p:cNvCxnSpPr>
            <a:stCxn id="687" idx="6"/>
            <a:endCxn id="68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53"/>
          <p:cNvCxnSpPr>
            <a:stCxn id="689" idx="6"/>
            <a:endCxn id="68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53"/>
          <p:cNvCxnSpPr>
            <a:stCxn id="691" idx="6"/>
            <a:endCxn id="68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53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693" name="Google Shape;693;p53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694" name="Google Shape;694;p53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695" name="Google Shape;695;p53"/>
          <p:cNvCxnSpPr>
            <a:stCxn id="685" idx="6"/>
            <a:endCxn id="69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53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687" name="Google Shape;687;p53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89" name="Google Shape;689;p53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91" name="Google Shape;691;p53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98" name="Google Shape;698;p53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696" name="Google Shape;696;p53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99" name="Google Shape;699;p53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00" name="Google Shape;700;p53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3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02" name="Google Shape;702;p53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703" name="Google Shape;703;p53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704" name="Google Shape;7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3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3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8" name="Google Shape;708;p53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9" name="Google Shape;709;p53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3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717" name="Google Shape;717;p54"/>
          <p:cNvCxnSpPr>
            <a:stCxn id="718" idx="6"/>
            <a:endCxn id="71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54"/>
          <p:cNvCxnSpPr>
            <a:stCxn id="720" idx="6"/>
            <a:endCxn id="71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54"/>
          <p:cNvCxnSpPr>
            <a:stCxn id="722" idx="6"/>
            <a:endCxn id="71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54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724" name="Google Shape;724;p54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725" name="Google Shape;725;p54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726" name="Google Shape;726;p54"/>
          <p:cNvCxnSpPr>
            <a:stCxn id="716" idx="6"/>
            <a:endCxn id="72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54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718" name="Google Shape;718;p54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20" name="Google Shape;720;p54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22" name="Google Shape;722;p54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729" name="Google Shape;729;p54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727" name="Google Shape;727;p54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730" name="Google Shape;730;p54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31" name="Google Shape;731;p54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4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33" name="Google Shape;733;p54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734" name="Google Shape;734;p54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735" name="Google Shape;7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4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4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9" name="Google Shape;739;p54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0" name="Google Shape;740;p54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 rot="7931668">
            <a:off x="2170628" y="3403974"/>
            <a:ext cx="1269859" cy="15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 rot="-7978772">
            <a:off x="2170889" y="1978085"/>
            <a:ext cx="1269551" cy="1560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 rot="-10798573">
            <a:off x="2389916" y="2793104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4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45" name="Google Shape;745;p54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46" name="Google Shape;746;p54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747" name="Google Shape;747;p54"/>
          <p:cNvSpPr txBox="1"/>
          <p:nvPr/>
        </p:nvSpPr>
        <p:spPr>
          <a:xfrm>
            <a:off x="2607275" y="3789300"/>
            <a:ext cx="108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update the weights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8" name="Google Shape;748;p54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754" name="Google Shape;754;p5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755" name="Google Shape;755;p55"/>
          <p:cNvCxnSpPr>
            <a:stCxn id="756" idx="6"/>
            <a:endCxn id="754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7" name="Google Shape;757;p55"/>
          <p:cNvCxnSpPr>
            <a:stCxn id="758" idx="6"/>
            <a:endCxn id="754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55"/>
          <p:cNvCxnSpPr>
            <a:stCxn id="760" idx="6"/>
            <a:endCxn id="754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55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762" name="Google Shape;762;p55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763" name="Google Shape;763;p55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764" name="Google Shape;764;p55"/>
          <p:cNvCxnSpPr>
            <a:stCxn id="754" idx="6"/>
            <a:endCxn id="765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6" name="Google Shape;766;p55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756" name="Google Shape;756;p55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58" name="Google Shape;758;p55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60" name="Google Shape;760;p55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767" name="Google Shape;767;p55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765" name="Google Shape;765;p55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768" name="Google Shape;768;p55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69" name="Google Shape;769;p55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5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71" name="Google Shape;771;p55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772" name="Google Shape;772;p55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773" name="Google Shape;773;p55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5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5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5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7" name="Google Shape;7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5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5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80" name="Google Shape;7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5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782" name="Google Shape;782;p55"/>
          <p:cNvSpPr txBox="1"/>
          <p:nvPr/>
        </p:nvSpPr>
        <p:spPr>
          <a:xfrm>
            <a:off x="7488125" y="6445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789" name="Google Shape;789;p56"/>
          <p:cNvCxnSpPr>
            <a:stCxn id="790" idx="6"/>
            <a:endCxn id="78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56"/>
          <p:cNvCxnSpPr>
            <a:stCxn id="792" idx="6"/>
            <a:endCxn id="78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56"/>
          <p:cNvCxnSpPr>
            <a:stCxn id="794" idx="6"/>
            <a:endCxn id="78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5" name="Google Shape;795;p56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796" name="Google Shape;796;p56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797" name="Google Shape;797;p56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798" name="Google Shape;798;p56"/>
          <p:cNvCxnSpPr>
            <a:stCxn id="788" idx="6"/>
            <a:endCxn id="79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56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790" name="Google Shape;790;p56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92" name="Google Shape;792;p56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94" name="Google Shape;794;p56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01" name="Google Shape;801;p56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799" name="Google Shape;799;p56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802" name="Google Shape;802;p56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03" name="Google Shape;803;p56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6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05" name="Google Shape;805;p56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806" name="Google Shape;806;p56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807" name="Google Shape;8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56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6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1" name="Google Shape;811;p56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6"/>
          <p:cNvSpPr/>
          <p:nvPr/>
        </p:nvSpPr>
        <p:spPr>
          <a:xfrm rot="7931668">
            <a:off x="2170628" y="3403974"/>
            <a:ext cx="1269859" cy="15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6"/>
          <p:cNvSpPr/>
          <p:nvPr/>
        </p:nvSpPr>
        <p:spPr>
          <a:xfrm rot="-7978772">
            <a:off x="2170889" y="1978085"/>
            <a:ext cx="1269551" cy="1560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6"/>
          <p:cNvSpPr/>
          <p:nvPr/>
        </p:nvSpPr>
        <p:spPr>
          <a:xfrm rot="-10798573">
            <a:off x="2389916" y="2793104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6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16" name="Google Shape;816;p56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17" name="Google Shape;817;p56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18" name="Google Shape;818;p56"/>
          <p:cNvSpPr txBox="1"/>
          <p:nvPr/>
        </p:nvSpPr>
        <p:spPr>
          <a:xfrm>
            <a:off x="2607275" y="3789300"/>
            <a:ext cx="108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update the weights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19" name="Google Shape;81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6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826" name="Google Shape;826;p5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827" name="Google Shape;827;p57"/>
          <p:cNvCxnSpPr>
            <a:stCxn id="828" idx="6"/>
            <a:endCxn id="82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57"/>
          <p:cNvCxnSpPr>
            <a:stCxn id="830" idx="6"/>
            <a:endCxn id="82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57"/>
          <p:cNvCxnSpPr>
            <a:stCxn id="832" idx="6"/>
            <a:endCxn id="82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3" name="Google Shape;833;p57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834" name="Google Shape;834;p57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835" name="Google Shape;835;p57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836" name="Google Shape;836;p57"/>
          <p:cNvCxnSpPr>
            <a:stCxn id="826" idx="6"/>
            <a:endCxn id="83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Google Shape;838;p57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828" name="Google Shape;828;p57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30" name="Google Shape;830;p57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32" name="Google Shape;832;p57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39" name="Google Shape;839;p57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837" name="Google Shape;837;p57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840" name="Google Shape;840;p57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41" name="Google Shape;841;p57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57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43" name="Google Shape;843;p57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844" name="Google Shape;844;p57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845" name="Google Shape;845;p57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57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7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7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57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7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52" name="Google Shape;85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700" y="1012963"/>
            <a:ext cx="17621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7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855" name="Google Shape;855;p57"/>
          <p:cNvSpPr txBox="1"/>
          <p:nvPr/>
        </p:nvSpPr>
        <p:spPr>
          <a:xfrm>
            <a:off x="7488125" y="7969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861" name="Google Shape;861;p5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862" name="Google Shape;862;p58"/>
          <p:cNvCxnSpPr>
            <a:stCxn id="863" idx="6"/>
            <a:endCxn id="861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58"/>
          <p:cNvCxnSpPr>
            <a:stCxn id="865" idx="6"/>
            <a:endCxn id="861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58"/>
          <p:cNvCxnSpPr>
            <a:stCxn id="867" idx="6"/>
            <a:endCxn id="861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58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869" name="Google Shape;869;p58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870" name="Google Shape;870;p58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871" name="Google Shape;871;p58"/>
          <p:cNvCxnSpPr>
            <a:stCxn id="861" idx="6"/>
            <a:endCxn id="872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58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863" name="Google Shape;863;p58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65" name="Google Shape;865;p58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67" name="Google Shape;867;p58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74" name="Google Shape;874;p58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872" name="Google Shape;872;p58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875" name="Google Shape;875;p58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76" name="Google Shape;876;p58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8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8" name="Google Shape;878;p58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879" name="Google Shape;879;p58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880" name="Google Shape;8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58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58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3" name="Google Shape;883;p58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4" name="Google Shape;884;p58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8"/>
          <p:cNvSpPr/>
          <p:nvPr/>
        </p:nvSpPr>
        <p:spPr>
          <a:xfrm rot="7931668">
            <a:off x="2170628" y="3403974"/>
            <a:ext cx="1269859" cy="15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8"/>
          <p:cNvSpPr/>
          <p:nvPr/>
        </p:nvSpPr>
        <p:spPr>
          <a:xfrm rot="-7978772">
            <a:off x="2170889" y="1978085"/>
            <a:ext cx="1269551" cy="1560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8"/>
          <p:cNvSpPr/>
          <p:nvPr/>
        </p:nvSpPr>
        <p:spPr>
          <a:xfrm rot="-10798573">
            <a:off x="2389916" y="2793104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8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89" name="Google Shape;889;p58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90" name="Google Shape;890;p58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91" name="Google Shape;891;p58"/>
          <p:cNvSpPr txBox="1"/>
          <p:nvPr/>
        </p:nvSpPr>
        <p:spPr>
          <a:xfrm>
            <a:off x="2607275" y="3789300"/>
            <a:ext cx="108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update the weights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92" name="Google Shape;89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700" y="1012963"/>
            <a:ext cx="17621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58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900" name="Google Shape;900;p5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901" name="Google Shape;901;p59"/>
          <p:cNvCxnSpPr>
            <a:stCxn id="902" idx="6"/>
            <a:endCxn id="900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3" name="Google Shape;903;p59"/>
          <p:cNvCxnSpPr>
            <a:stCxn id="904" idx="6"/>
            <a:endCxn id="900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5" name="Google Shape;905;p59"/>
          <p:cNvCxnSpPr>
            <a:stCxn id="906" idx="6"/>
            <a:endCxn id="900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7" name="Google Shape;907;p5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908" name="Google Shape;908;p5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909" name="Google Shape;909;p5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910" name="Google Shape;910;p59"/>
          <p:cNvCxnSpPr>
            <a:stCxn id="900" idx="6"/>
            <a:endCxn id="911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5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902" name="Google Shape;902;p5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04" name="Google Shape;904;p5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06" name="Google Shape;906;p5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13" name="Google Shape;913;p5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911" name="Google Shape;911;p5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914" name="Google Shape;914;p59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15" name="Google Shape;915;p59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9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17" name="Google Shape;917;p59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18" name="Google Shape;918;p59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19" name="Google Shape;919;p59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20" name="Google Shape;920;p59"/>
          <p:cNvSpPr txBox="1"/>
          <p:nvPr/>
        </p:nvSpPr>
        <p:spPr>
          <a:xfrm>
            <a:off x="5954975" y="3390975"/>
            <a:ext cx="233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We finally end up having the optimal weights that would give us the best predictions.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926" name="Google Shape;926;p60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927" name="Google Shape;927;p60"/>
          <p:cNvCxnSpPr>
            <a:stCxn id="928" idx="6"/>
            <a:endCxn id="92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9" name="Google Shape;929;p60"/>
          <p:cNvCxnSpPr>
            <a:stCxn id="930" idx="6"/>
            <a:endCxn id="92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60"/>
          <p:cNvCxnSpPr>
            <a:stCxn id="932" idx="6"/>
            <a:endCxn id="92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60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934" name="Google Shape;934;p60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935" name="Google Shape;935;p60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936" name="Google Shape;936;p60"/>
          <p:cNvCxnSpPr>
            <a:stCxn id="926" idx="6"/>
            <a:endCxn id="93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8" name="Google Shape;938;p60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928" name="Google Shape;928;p60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30" name="Google Shape;930;p60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32" name="Google Shape;932;p60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39" name="Google Shape;939;p60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937" name="Google Shape;937;p60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940" name="Google Shape;940;p60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41" name="Google Shape;941;p60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0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43" name="Google Shape;943;p60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44" name="Google Shape;944;p60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45" name="Google Shape;945;p60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46" name="Google Shape;946;p60"/>
          <p:cNvSpPr txBox="1"/>
          <p:nvPr/>
        </p:nvSpPr>
        <p:spPr>
          <a:xfrm>
            <a:off x="5954975" y="3390975"/>
            <a:ext cx="233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The process of reducing the cost function/ optimizing the neural network weights is called </a:t>
            </a:r>
            <a:r>
              <a:rPr lang="en-GB" b="1">
                <a:solidFill>
                  <a:srgbClr val="0000FF"/>
                </a:solidFill>
              </a:rPr>
              <a:t>GRADIENT DESCENT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Descent</a:t>
            </a:r>
            <a:endParaRPr/>
          </a:p>
        </p:txBody>
      </p:sp>
      <p:pic>
        <p:nvPicPr>
          <p:cNvPr id="952" name="Google Shape;9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5" y="1339600"/>
            <a:ext cx="4762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61"/>
          <p:cNvSpPr txBox="1"/>
          <p:nvPr/>
        </p:nvSpPr>
        <p:spPr>
          <a:xfrm>
            <a:off x="5677325" y="1076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helps in finding the local minimum of a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882375" y="1833125"/>
            <a:ext cx="3135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Dendrite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chemeClr val="dk1"/>
                </a:solidFill>
              </a:rPr>
              <a:t>Receive and process signals from other neurons.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Descent</a:t>
            </a:r>
            <a:endParaRPr/>
          </a:p>
        </p:txBody>
      </p:sp>
      <p:pic>
        <p:nvPicPr>
          <p:cNvPr id="959" name="Google Shape;9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5" y="1339600"/>
            <a:ext cx="4762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62"/>
          <p:cNvSpPr txBox="1"/>
          <p:nvPr/>
        </p:nvSpPr>
        <p:spPr>
          <a:xfrm>
            <a:off x="5677325" y="1076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helps in finding the local minimum of a function.</a:t>
            </a:r>
            <a:endParaRPr/>
          </a:p>
        </p:txBody>
      </p:sp>
      <p:pic>
        <p:nvPicPr>
          <p:cNvPr id="961" name="Google Shape;96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650" y="1579275"/>
            <a:ext cx="2994554" cy="3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Neural Networks</a:t>
            </a:r>
            <a:endParaRPr/>
          </a:p>
        </p:txBody>
      </p:sp>
      <p:pic>
        <p:nvPicPr>
          <p:cNvPr id="967" name="Google Shape;9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102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63"/>
          <p:cNvSpPr txBox="1"/>
          <p:nvPr/>
        </p:nvSpPr>
        <p:spPr>
          <a:xfrm>
            <a:off x="5965425" y="17868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Deep neural networks, or deep learning networks, have several hidden layers with many artificial neurons linked together.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are neural networks used for?</a:t>
            </a:r>
            <a:endParaRPr b="1"/>
          </a:p>
        </p:txBody>
      </p:sp>
      <p:sp>
        <p:nvSpPr>
          <p:cNvPr id="974" name="Google Shape;9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Medical diagnosis by medical image classification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Visual recognition in self-driving cars so they can recognize road signs and other road users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Facial recognition system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Virtual assistants like Amazon Alexa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Automated virtual agents and chatbots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Document summarization and article generation for a given topic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Recommendation Engines</a:t>
            </a:r>
            <a:endParaRPr sz="10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5"/>
          <p:cNvSpPr txBox="1"/>
          <p:nvPr/>
        </p:nvSpPr>
        <p:spPr>
          <a:xfrm>
            <a:off x="169850" y="507150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Time for Hands On</a:t>
            </a:r>
            <a:endParaRPr b="1"/>
          </a:p>
        </p:txBody>
      </p:sp>
      <p:sp>
        <p:nvSpPr>
          <p:cNvPr id="980" name="Google Shape;980;p65"/>
          <p:cNvSpPr txBox="1"/>
          <p:nvPr/>
        </p:nvSpPr>
        <p:spPr>
          <a:xfrm>
            <a:off x="667000" y="1348475"/>
            <a:ext cx="6510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Get Colab notebook from </a:t>
            </a:r>
            <a:r>
              <a:rPr lang="en-GB" sz="3600" b="1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bit.ly/day10_notebook</a:t>
            </a:r>
            <a:endParaRPr sz="3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882375" y="1833125"/>
            <a:ext cx="31350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Dendrite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rgbClr val="231F20"/>
                </a:solidFill>
              </a:rPr>
              <a:t>Receive and process signals from other neurons.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Axon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Transmits the signal to other neurons.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882375" y="1833125"/>
            <a:ext cx="3135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Dendrite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rgbClr val="231F20"/>
                </a:solidFill>
              </a:rPr>
              <a:t>Receive and process signals from other neurons.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Axon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Transmits the signal to other neurons.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Synapse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  <a:highlight>
                  <a:srgbClr val="FFFFFF"/>
                </a:highlight>
              </a:rPr>
              <a:t>How neurons are connected to each other.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Neurons by themselves are pretty much useless, but they could do incredible things when there are many neurons together.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Neurons by themselves are pretty much useless, but they could do incredible things when there are many neurons together.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907400" y="17377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But how can they work together?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1313</Words>
  <Application>Microsoft Office PowerPoint</Application>
  <PresentationFormat>On-screen Show (16:9)</PresentationFormat>
  <Paragraphs>540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Comfortaa Light</vt:lpstr>
      <vt:lpstr>Roboto</vt:lpstr>
      <vt:lpstr>Nunito</vt:lpstr>
      <vt:lpstr>Simple Light</vt:lpstr>
      <vt:lpstr>Introduction to Neural Networks</vt:lpstr>
      <vt:lpstr>Overview</vt:lpstr>
      <vt:lpstr>Neurons under a microscope</vt:lpstr>
      <vt:lpstr>The Neuron</vt:lpstr>
      <vt:lpstr>The Neuron</vt:lpstr>
      <vt:lpstr>The Neuron</vt:lpstr>
      <vt:lpstr>The Neuron</vt:lpstr>
      <vt:lpstr>PowerPoint Presentation</vt:lpstr>
      <vt:lpstr>PowerPoint Presentation</vt:lpstr>
      <vt:lpstr>PowerPoint Presentation</vt:lpstr>
      <vt:lpstr>PowerPoint Presentation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What’s happening inside the neuron?</vt:lpstr>
      <vt:lpstr>What’s happening inside the neuron?</vt:lpstr>
      <vt:lpstr>What’s happening inside the neuron?</vt:lpstr>
      <vt:lpstr>What’s happening inside the neuron?</vt:lpstr>
      <vt:lpstr>What’s happening inside the neuron?</vt:lpstr>
      <vt:lpstr>Activation Functions</vt:lpstr>
      <vt:lpstr>Activation Functions</vt:lpstr>
      <vt:lpstr>Activation Functions</vt:lpstr>
      <vt:lpstr>Activation Functions</vt:lpstr>
      <vt:lpstr>Activation Functions</vt:lpstr>
      <vt:lpstr>PowerPoint Presentation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Gradient Descent</vt:lpstr>
      <vt:lpstr>Gradient Descent</vt:lpstr>
      <vt:lpstr>Deep Neural Networks</vt:lpstr>
      <vt:lpstr>What are neural networks used for?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cp:lastModifiedBy>Amal Joseph</cp:lastModifiedBy>
  <cp:revision>2</cp:revision>
  <dcterms:modified xsi:type="dcterms:W3CDTF">2023-05-24T15:42:18Z</dcterms:modified>
</cp:coreProperties>
</file>