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embeddedFontLst>
    <p:embeddedFont>
      <p:font typeface="Lato" panose="020F0502020204030203" pitchFamily="34" charset="0"/>
      <p:regular r:id="rId49"/>
      <p:bold r:id="rId50"/>
      <p:italic r:id="rId51"/>
      <p:boldItalic r:id="rId52"/>
    </p:embeddedFont>
    <p:embeddedFont>
      <p:font typeface="Nunito" pitchFamily="2" charset="0"/>
      <p:regular r:id="rId53"/>
      <p:bold r:id="rId54"/>
      <p:italic r:id="rId55"/>
      <p:boldItalic r:id="rId56"/>
    </p:embeddedFont>
    <p:embeddedFont>
      <p:font typeface="Roboto" panose="02000000000000000000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4b612da8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4b612da8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baac1f67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baac1f67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baac1f67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baac1f67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baac1f67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baac1f67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baac1f67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4baac1f67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baac1f67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baac1f67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baac1f670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4baac1f670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baac1f670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baac1f670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baac1f670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4baac1f670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baac1f67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baac1f67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4baac1f67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4baac1f67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b612da8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b612da8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baac1f67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baac1f67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baac1f670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4baac1f670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baac1f67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baac1f67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baac1f670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4baac1f670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baac1f67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4baac1f67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4baac1f67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4baac1f67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4baac1f670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4baac1f670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4baac1f670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4baac1f670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baac1f670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baac1f670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4baac1f670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4baac1f670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baac1f67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baac1f67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baac1f670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4baac1f670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baac1f670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baac1f670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baac1f670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baac1f670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4baac1f670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4baac1f670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4baac1f670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4baac1f670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4baac1f670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4baac1f670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4baac1f670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4baac1f670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4baac1f67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4baac1f67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4baac1f670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4baac1f670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4baac1f67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4baac1f67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b612da8a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b612da8a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4baac1f670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4baac1f670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4baac1f670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4baac1f670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4baac1f670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4baac1f670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4baac1f670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4baac1f670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4baac1f67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4baac1f67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4baac1f670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4baac1f670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4b612da8a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4b612da8a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baac1f6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baac1f6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baac1f67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baac1f67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baac1f67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baac1f67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baac1f670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baac1f670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baac1f67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baac1f67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day12_notebook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Convolutional Neural Networks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b="1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Amal Joseph</a:t>
            </a:r>
            <a:endParaRPr sz="1200" b="1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 b="1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Machine Learning Engineer @ Arcesium</a:t>
            </a:r>
            <a:endParaRPr sz="1200" b="1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 architecture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4925"/>
            <a:ext cx="553402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5916850" y="1777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5832300" y="1222400"/>
            <a:ext cx="30000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Convolutional layer</a:t>
            </a:r>
            <a:r>
              <a:rPr lang="en-GB"/>
              <a:t> applies filters to the input image to extract features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Pooling layer</a:t>
            </a:r>
            <a:r>
              <a:rPr lang="en-GB"/>
              <a:t> downsamples the image to reduce computation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0000"/>
                </a:solidFill>
              </a:rPr>
              <a:t>Fully Connected layer</a:t>
            </a:r>
            <a:r>
              <a:rPr lang="en-GB"/>
              <a:t> makes the final prediction.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The network learns the optimal filters through backpropagation and gradient descent.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Convolution works?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1015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/>
          <p:nvPr/>
        </p:nvSpPr>
        <p:spPr>
          <a:xfrm>
            <a:off x="617225" y="1623050"/>
            <a:ext cx="434400" cy="457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617225" y="2080250"/>
            <a:ext cx="434400" cy="457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617225" y="2537450"/>
            <a:ext cx="434400" cy="457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1074425" y="1623050"/>
            <a:ext cx="434400" cy="457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1074425" y="2080250"/>
            <a:ext cx="434400" cy="457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1074425" y="2537450"/>
            <a:ext cx="434400" cy="457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3"/>
          <p:cNvSpPr/>
          <p:nvPr/>
        </p:nvSpPr>
        <p:spPr>
          <a:xfrm>
            <a:off x="1531625" y="1623050"/>
            <a:ext cx="434400" cy="457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1531625" y="2080250"/>
            <a:ext cx="434400" cy="457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1531625" y="2537450"/>
            <a:ext cx="434400" cy="457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3219425" y="3741725"/>
            <a:ext cx="1718400" cy="108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Kernel</a:t>
            </a:r>
            <a:endParaRPr sz="1800" b="1"/>
          </a:p>
        </p:txBody>
      </p:sp>
      <p:sp>
        <p:nvSpPr>
          <p:cNvPr id="135" name="Google Shape;135;p23"/>
          <p:cNvSpPr/>
          <p:nvPr/>
        </p:nvSpPr>
        <p:spPr>
          <a:xfrm>
            <a:off x="3360425" y="2080250"/>
            <a:ext cx="4344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3817625" y="2080250"/>
            <a:ext cx="4344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3"/>
          <p:cNvSpPr/>
          <p:nvPr/>
        </p:nvSpPr>
        <p:spPr>
          <a:xfrm>
            <a:off x="4274825" y="2080250"/>
            <a:ext cx="4344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3"/>
          <p:cNvSpPr/>
          <p:nvPr/>
        </p:nvSpPr>
        <p:spPr>
          <a:xfrm>
            <a:off x="3360425" y="2537450"/>
            <a:ext cx="4344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3817625" y="2537450"/>
            <a:ext cx="4344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4274825" y="2537450"/>
            <a:ext cx="4344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3360425" y="2994650"/>
            <a:ext cx="4344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3817625" y="2994650"/>
            <a:ext cx="4344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4274825" y="2994650"/>
            <a:ext cx="4344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5646425" y="4212125"/>
            <a:ext cx="2960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For ease of understanding let’s take a grayscale image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Convolution works?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1015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/>
          <p:nvPr/>
        </p:nvSpPr>
        <p:spPr>
          <a:xfrm>
            <a:off x="617225" y="1623050"/>
            <a:ext cx="434400" cy="457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617225" y="2080250"/>
            <a:ext cx="434400" cy="457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617225" y="2537450"/>
            <a:ext cx="434400" cy="457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1074425" y="1623050"/>
            <a:ext cx="434400" cy="457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1074425" y="2080250"/>
            <a:ext cx="434400" cy="457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1074425" y="2537450"/>
            <a:ext cx="434400" cy="457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1531625" y="1623050"/>
            <a:ext cx="434400" cy="457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1531625" y="2080250"/>
            <a:ext cx="434400" cy="457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1531625" y="2537450"/>
            <a:ext cx="434400" cy="4572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3219425" y="3741725"/>
            <a:ext cx="1718400" cy="108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Kernel</a:t>
            </a:r>
            <a:endParaRPr sz="1800" b="1"/>
          </a:p>
        </p:txBody>
      </p:sp>
      <p:sp>
        <p:nvSpPr>
          <p:cNvPr id="161" name="Google Shape;161;p24"/>
          <p:cNvSpPr/>
          <p:nvPr/>
        </p:nvSpPr>
        <p:spPr>
          <a:xfrm>
            <a:off x="3360425" y="2080250"/>
            <a:ext cx="4344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3817625" y="2080250"/>
            <a:ext cx="4344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4274825" y="2080250"/>
            <a:ext cx="4344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3360425" y="2537450"/>
            <a:ext cx="4344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3817625" y="2537450"/>
            <a:ext cx="4344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4274825" y="2537450"/>
            <a:ext cx="4344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3360425" y="2994650"/>
            <a:ext cx="4344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3817625" y="2994650"/>
            <a:ext cx="4344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4274825" y="2994650"/>
            <a:ext cx="4344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5410200" y="1828800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We take a filter/kernel(3×3 matrix).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Apply it to the input image to get the convolved feature.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This convolved feature is passed on to the next layer.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How does Convolution works?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1015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/>
        </p:nvSpPr>
        <p:spPr>
          <a:xfrm>
            <a:off x="6137900" y="1714500"/>
            <a:ext cx="2057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</a:rPr>
              <a:t>1x1 + 1x0 + 1x1</a:t>
            </a:r>
            <a:endParaRPr sz="1800" b="1">
              <a:solidFill>
                <a:srgbClr val="0000FF"/>
              </a:solidFill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525775" y="1531625"/>
            <a:ext cx="1520100" cy="644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3360425" y="2080250"/>
            <a:ext cx="4344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How does Convolution works?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1015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6137900" y="1714500"/>
            <a:ext cx="2057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</a:rPr>
              <a:t>1x1 + 1x0 + 1x1 +</a:t>
            </a:r>
            <a:endParaRPr sz="180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</a:rPr>
              <a:t>0x0 + 1x1 + 1x0</a:t>
            </a:r>
            <a:endParaRPr sz="1800" b="1">
              <a:solidFill>
                <a:srgbClr val="0000FF"/>
              </a:solidFill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525775" y="1988825"/>
            <a:ext cx="1520100" cy="644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3360425" y="2080250"/>
            <a:ext cx="4344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How does Convolution works?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1015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6137900" y="1714500"/>
            <a:ext cx="2057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</a:rPr>
              <a:t>1x1 + 1x0 + 1x1 +</a:t>
            </a:r>
            <a:endParaRPr sz="180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</a:rPr>
              <a:t>0x0 + 1x1 + 1x0 +</a:t>
            </a:r>
            <a:endParaRPr sz="180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</a:rPr>
              <a:t>0x1 + 0x0 + 1x1</a:t>
            </a:r>
            <a:endParaRPr sz="1800" b="1">
              <a:solidFill>
                <a:srgbClr val="0000FF"/>
              </a:solidFill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525775" y="2446025"/>
            <a:ext cx="1520100" cy="644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3360425" y="2080250"/>
            <a:ext cx="4344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How does Convolution works?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1015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/>
        </p:nvSpPr>
        <p:spPr>
          <a:xfrm>
            <a:off x="6137900" y="1714500"/>
            <a:ext cx="2057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</a:rPr>
              <a:t>1x1 + 1x0 + 1x1 +</a:t>
            </a:r>
            <a:endParaRPr sz="180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</a:rPr>
              <a:t>0x0 + 1x1 + 1x0 +</a:t>
            </a:r>
            <a:endParaRPr sz="180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</a:rPr>
              <a:t>0x1 + 0x0 + 1x1</a:t>
            </a:r>
            <a:endParaRPr sz="1800" b="1">
              <a:solidFill>
                <a:srgbClr val="0000FF"/>
              </a:solidFill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525775" y="2446025"/>
            <a:ext cx="1520100" cy="644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3360425" y="2080250"/>
            <a:ext cx="434400" cy="45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7" name="Google Shape;207;p28"/>
          <p:cNvCxnSpPr/>
          <p:nvPr/>
        </p:nvCxnSpPr>
        <p:spPr>
          <a:xfrm rot="10800000" flipH="1">
            <a:off x="5932175" y="3440450"/>
            <a:ext cx="2434500" cy="1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8"/>
          <p:cNvSpPr txBox="1"/>
          <p:nvPr/>
        </p:nvSpPr>
        <p:spPr>
          <a:xfrm>
            <a:off x="6229350" y="3482350"/>
            <a:ext cx="196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FF"/>
                </a:solidFill>
              </a:rPr>
              <a:t>4</a:t>
            </a:r>
            <a:endParaRPr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How does Convolution works?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1015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/>
        </p:nvSpPr>
        <p:spPr>
          <a:xfrm>
            <a:off x="6137900" y="1714500"/>
            <a:ext cx="20574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</a:rPr>
              <a:t>1x1 + 1x0 + 1x1 +</a:t>
            </a:r>
            <a:endParaRPr sz="180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</a:rPr>
              <a:t>0x0 + 1x1 + 1x0 +</a:t>
            </a:r>
            <a:endParaRPr sz="180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</a:rPr>
              <a:t>0x1 + 0x0 + 1x1</a:t>
            </a:r>
            <a:endParaRPr sz="1800" b="1">
              <a:solidFill>
                <a:srgbClr val="0000FF"/>
              </a:solidFill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525775" y="2446025"/>
            <a:ext cx="1520100" cy="644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7" name="Google Shape;217;p29"/>
          <p:cNvCxnSpPr/>
          <p:nvPr/>
        </p:nvCxnSpPr>
        <p:spPr>
          <a:xfrm rot="10800000" flipH="1">
            <a:off x="5932175" y="3440450"/>
            <a:ext cx="2434500" cy="1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29"/>
          <p:cNvSpPr txBox="1"/>
          <p:nvPr/>
        </p:nvSpPr>
        <p:spPr>
          <a:xfrm>
            <a:off x="6229350" y="3482350"/>
            <a:ext cx="196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FF"/>
                </a:solidFill>
              </a:rPr>
              <a:t>4</a:t>
            </a:r>
            <a:endParaRPr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How does Convolution works?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101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How does Convolution works?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101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How do we see?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CNN and Visual Cortex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Convolutional Neural Networks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Image representations - Pixel (Grayscale Image and RGB Image)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CNN Architecture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How does Convolution works?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Pooling Layer (Max Pooling and Average Pooling)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Flattening and Fully Connected Layer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Non- Linearity - ReLU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CNN Pipeline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Stride and Padding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Application of CNN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Advantages of CNN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Hands-on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How does Convolution works?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101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How does Convolution works?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2" name="Google Shape;24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101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How does Convolution works?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101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How does Convolution works?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101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How does Convolution works?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101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How does Convolution works?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101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How does Convolution works?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101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How does Convolution works?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1015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How does Convolution works?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4" name="Google Shape;2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7954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0"/>
          <p:cNvSpPr txBox="1"/>
          <p:nvPr/>
        </p:nvSpPr>
        <p:spPr>
          <a:xfrm>
            <a:off x="7086600" y="459870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 i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In the case of a RGB image</a:t>
            </a:r>
            <a:endParaRPr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does Convolution works?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" name="Google Shape;2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2276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we see?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850" y="1140450"/>
            <a:ext cx="503311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5832300" y="1140450"/>
            <a:ext cx="30000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202124"/>
                </a:solidFill>
                <a:highlight>
                  <a:srgbClr val="FFFFFF"/>
                </a:highlight>
              </a:rPr>
              <a:t>When light hits the retina (a light-sensitive layer of tissue at the back of the eye), special cells called photoreceptors turn the light into electrical signals.</a:t>
            </a:r>
            <a:endParaRPr sz="15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202124"/>
                </a:solidFill>
                <a:highlight>
                  <a:srgbClr val="FFFFFF"/>
                </a:highlight>
              </a:rPr>
              <a:t>These electrical signals travel from the retina through the optic nerve to the brain. Then the brain turns the signals into the images you see.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Pooling Layer</a:t>
            </a:r>
            <a:endParaRPr/>
          </a:p>
        </p:txBody>
      </p:sp>
      <p:sp>
        <p:nvSpPr>
          <p:cNvPr id="297" name="Google Shape;297;p42"/>
          <p:cNvSpPr txBox="1"/>
          <p:nvPr/>
        </p:nvSpPr>
        <p:spPr>
          <a:xfrm>
            <a:off x="457200" y="17373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Similar to the Convolutional Layer, the </a:t>
            </a:r>
            <a:r>
              <a:rPr lang="en-GB" b="1">
                <a:solidFill>
                  <a:srgbClr val="222222"/>
                </a:solidFill>
                <a:highlight>
                  <a:srgbClr val="FFFFFF"/>
                </a:highlight>
              </a:rPr>
              <a:t>Pooling layer is responsible for reducing the spatial size of the Convolved Feature.</a:t>
            </a:r>
            <a:endParaRPr/>
          </a:p>
        </p:txBody>
      </p:sp>
      <p:pic>
        <p:nvPicPr>
          <p:cNvPr id="298" name="Google Shape;29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600" y="1932125"/>
            <a:ext cx="5382000" cy="213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Pooling Layer</a:t>
            </a:r>
            <a:endParaRPr/>
          </a:p>
        </p:txBody>
      </p:sp>
      <p:sp>
        <p:nvSpPr>
          <p:cNvPr id="304" name="Google Shape;304;p43"/>
          <p:cNvSpPr txBox="1"/>
          <p:nvPr/>
        </p:nvSpPr>
        <p:spPr>
          <a:xfrm>
            <a:off x="457200" y="1737350"/>
            <a:ext cx="3000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Similar to the Convolutional Layer, the </a:t>
            </a:r>
            <a:r>
              <a:rPr lang="en-GB" b="1">
                <a:solidFill>
                  <a:srgbClr val="222222"/>
                </a:solidFill>
                <a:highlight>
                  <a:srgbClr val="FFFFFF"/>
                </a:highlight>
              </a:rPr>
              <a:t>Pooling layer is responsible for reducing the spatial size of the Convolved Feature.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This is to decrease the computational power required to process the data by reducing the dimensions. </a:t>
            </a:r>
            <a:endParaRPr/>
          </a:p>
        </p:txBody>
      </p:sp>
      <p:pic>
        <p:nvPicPr>
          <p:cNvPr id="305" name="Google Shape;3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600" y="1932125"/>
            <a:ext cx="5382000" cy="213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Pooling Layer</a:t>
            </a:r>
            <a:endParaRPr/>
          </a:p>
        </p:txBody>
      </p:sp>
      <p:sp>
        <p:nvSpPr>
          <p:cNvPr id="311" name="Google Shape;311;p44"/>
          <p:cNvSpPr txBox="1"/>
          <p:nvPr/>
        </p:nvSpPr>
        <p:spPr>
          <a:xfrm>
            <a:off x="457200" y="1737350"/>
            <a:ext cx="30000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Similar to the Convolutional Layer, the </a:t>
            </a:r>
            <a:r>
              <a:rPr lang="en-GB" b="1">
                <a:solidFill>
                  <a:srgbClr val="222222"/>
                </a:solidFill>
                <a:highlight>
                  <a:srgbClr val="FFFFFF"/>
                </a:highlight>
              </a:rPr>
              <a:t>Pooling layer is responsible for reducing the spatial size of the Convolved Feature.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This is to decrease the computational power required to process the data by reducing the dimensions.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There are (generally) two types of pooling - </a:t>
            </a:r>
            <a:r>
              <a:rPr lang="en-GB" b="1" i="1">
                <a:solidFill>
                  <a:srgbClr val="0000FF"/>
                </a:solidFill>
                <a:highlight>
                  <a:srgbClr val="FFFFFF"/>
                </a:highlight>
              </a:rPr>
              <a:t>average pooling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 and </a:t>
            </a:r>
            <a:r>
              <a:rPr lang="en-GB" b="1" i="1">
                <a:solidFill>
                  <a:srgbClr val="0000FF"/>
                </a:solidFill>
                <a:highlight>
                  <a:srgbClr val="FFFFFF"/>
                </a:highlight>
              </a:rPr>
              <a:t>max pooling</a:t>
            </a: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</a:rPr>
              <a:t>. </a:t>
            </a:r>
            <a:endParaRPr/>
          </a:p>
        </p:txBody>
      </p:sp>
      <p:pic>
        <p:nvPicPr>
          <p:cNvPr id="312" name="Google Shape;3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600" y="1932125"/>
            <a:ext cx="5382000" cy="213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 Pooling</a:t>
            </a:r>
            <a:endParaRPr/>
          </a:p>
        </p:txBody>
      </p:sp>
      <p:pic>
        <p:nvPicPr>
          <p:cNvPr id="318" name="Google Shape;31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75" y="1890225"/>
            <a:ext cx="4886325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5"/>
          <p:cNvSpPr txBox="1"/>
          <p:nvPr/>
        </p:nvSpPr>
        <p:spPr>
          <a:xfrm>
            <a:off x="5966450" y="1927850"/>
            <a:ext cx="3000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We find the maximum value of a pixel from a portion of the image covered by the kernel.</a:t>
            </a:r>
            <a:endParaRPr b="1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Max Pooling also performs as a Noise Suppressant. It discards the noisy activations altogether and also performs de-noising along with dimensionality reduction.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 Pooling</a:t>
            </a:r>
            <a:endParaRPr/>
          </a:p>
        </p:txBody>
      </p:sp>
      <p:pic>
        <p:nvPicPr>
          <p:cNvPr id="325" name="Google Shape;3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263" y="1890213"/>
            <a:ext cx="4886325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6"/>
          <p:cNvSpPr txBox="1"/>
          <p:nvPr/>
        </p:nvSpPr>
        <p:spPr>
          <a:xfrm>
            <a:off x="6038050" y="23203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Average Pooling returns the average of all the values from the portion of the image covered by the Kernel. 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Here’s how the structure of the convolution neural network looks so far</a:t>
            </a:r>
            <a:endParaRPr/>
          </a:p>
        </p:txBody>
      </p:sp>
      <p:pic>
        <p:nvPicPr>
          <p:cNvPr id="332" name="Google Shape;33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7325"/>
            <a:ext cx="8839199" cy="2886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highlight>
                  <a:srgbClr val="FFFFFF"/>
                </a:highlight>
              </a:rPr>
              <a:t>The next step in the process is called </a:t>
            </a:r>
            <a:r>
              <a:rPr lang="en-GB" sz="1400" b="1">
                <a:solidFill>
                  <a:srgbClr val="0000FF"/>
                </a:solidFill>
                <a:highlight>
                  <a:srgbClr val="FFFFFF"/>
                </a:highlight>
              </a:rPr>
              <a:t>Flattening</a:t>
            </a:r>
            <a:r>
              <a:rPr lang="en-GB" sz="1400" b="1">
                <a:highlight>
                  <a:srgbClr val="FFFFFF"/>
                </a:highlight>
              </a:rPr>
              <a:t>. </a:t>
            </a:r>
            <a:endParaRPr sz="1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highlight>
                  <a:srgbClr val="FFFFFF"/>
                </a:highlight>
              </a:rPr>
              <a:t>Flattening is used to convert all the resultant 2-Dimensional arrays from pooled feature maps into a single long continuous linear vector.</a:t>
            </a:r>
            <a:endParaRPr sz="1400" b="1"/>
          </a:p>
        </p:txBody>
      </p:sp>
      <p:pic>
        <p:nvPicPr>
          <p:cNvPr id="338" name="Google Shape;33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25" y="2187375"/>
            <a:ext cx="39909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Flattening</a:t>
            </a:r>
            <a:endParaRPr/>
          </a:p>
        </p:txBody>
      </p:sp>
      <p:pic>
        <p:nvPicPr>
          <p:cNvPr id="344" name="Google Shape;34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22955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9"/>
          <p:cNvSpPr/>
          <p:nvPr/>
        </p:nvSpPr>
        <p:spPr>
          <a:xfrm>
            <a:off x="3383275" y="3326125"/>
            <a:ext cx="1657500" cy="107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Fully Connected Layer</a:t>
            </a:r>
            <a:endParaRPr/>
          </a:p>
        </p:txBody>
      </p:sp>
      <p:sp>
        <p:nvSpPr>
          <p:cNvPr id="351" name="Google Shape;351;p50"/>
          <p:cNvSpPr/>
          <p:nvPr/>
        </p:nvSpPr>
        <p:spPr>
          <a:xfrm>
            <a:off x="3383275" y="3326125"/>
            <a:ext cx="1657500" cy="107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2" name="Google Shape;35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95150" cy="33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0"/>
          <p:cNvSpPr/>
          <p:nvPr/>
        </p:nvSpPr>
        <p:spPr>
          <a:xfrm>
            <a:off x="2411725" y="3017525"/>
            <a:ext cx="1988700" cy="15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Non-Linearity - ReLU</a:t>
            </a:r>
            <a:endParaRPr/>
          </a:p>
        </p:txBody>
      </p:sp>
      <p:sp>
        <p:nvSpPr>
          <p:cNvPr id="359" name="Google Shape;359;p51"/>
          <p:cNvSpPr/>
          <p:nvPr/>
        </p:nvSpPr>
        <p:spPr>
          <a:xfrm>
            <a:off x="3383275" y="3326125"/>
            <a:ext cx="1657500" cy="107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0" name="Google Shape;3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795150" cy="332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1"/>
          <p:cNvSpPr txBox="1"/>
          <p:nvPr/>
        </p:nvSpPr>
        <p:spPr>
          <a:xfrm>
            <a:off x="4800600" y="3596600"/>
            <a:ext cx="40806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292929"/>
                </a:solidFill>
              </a:rPr>
              <a:t>For any kind of neural network to be powerful, it needs to contain non-linearity.</a:t>
            </a:r>
            <a:endParaRPr sz="1500" b="1">
              <a:solidFill>
                <a:srgbClr val="2929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2929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292929"/>
                </a:solidFill>
              </a:rPr>
              <a:t>We pass the result of the convolution operation through </a:t>
            </a:r>
            <a:r>
              <a:rPr lang="en-GB" sz="1500" b="1" i="1">
                <a:solidFill>
                  <a:srgbClr val="FF0000"/>
                </a:solidFill>
              </a:rPr>
              <a:t>relu</a:t>
            </a:r>
            <a:r>
              <a:rPr lang="en-GB" sz="1500" b="1">
                <a:solidFill>
                  <a:srgbClr val="FF0000"/>
                </a:solidFill>
              </a:rPr>
              <a:t> activation function</a:t>
            </a:r>
            <a:r>
              <a:rPr lang="en-GB" sz="1500" b="1">
                <a:solidFill>
                  <a:srgbClr val="292929"/>
                </a:solidFill>
              </a:rPr>
              <a:t>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 | Visual Cortex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6141425" y="1152475"/>
            <a:ext cx="269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b="1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Convolutional Neural Networks are a special type of feed-forward artificial neural network in which the </a:t>
            </a:r>
            <a:r>
              <a:rPr lang="en-GB" sz="1400" b="1" i="1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connectivity pattern between its neuron is inspired by the visual cortex.</a:t>
            </a:r>
            <a:endParaRPr sz="1400" b="1" i="1">
              <a:solidFill>
                <a:srgbClr val="0000FF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5496576" cy="356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 Pipeline</a:t>
            </a:r>
            <a:endParaRPr/>
          </a:p>
        </p:txBody>
      </p:sp>
      <p:sp>
        <p:nvSpPr>
          <p:cNvPr id="367" name="Google Shape;367;p52"/>
          <p:cNvSpPr/>
          <p:nvPr/>
        </p:nvSpPr>
        <p:spPr>
          <a:xfrm>
            <a:off x="3383275" y="3326125"/>
            <a:ext cx="1657500" cy="107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52"/>
          <p:cNvSpPr/>
          <p:nvPr/>
        </p:nvSpPr>
        <p:spPr>
          <a:xfrm>
            <a:off x="2411725" y="3017525"/>
            <a:ext cx="1988700" cy="154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9" name="Google Shape;36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0775" cy="26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CNN Vocabulary - </a:t>
            </a:r>
            <a:r>
              <a:rPr lang="en-GB">
                <a:solidFill>
                  <a:srgbClr val="FF0000"/>
                </a:solidFill>
              </a:rPr>
              <a:t>Stride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75" name="Google Shape;375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Stride specifies how much we move the convolution filter at each step.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By default the value is 1, as you can see in the figure below.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6" name="Google Shape;37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133475"/>
            <a:ext cx="4756116" cy="2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CNN Vocabulary - </a:t>
            </a:r>
            <a:r>
              <a:rPr lang="en-GB">
                <a:solidFill>
                  <a:srgbClr val="FF0000"/>
                </a:solidFill>
              </a:rPr>
              <a:t>Stride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82" name="Google Shape;382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We can have bigger strides if we want less overlap between the receptive fields. This also makes the resulting feature map smaller since we are skipping over potential locations.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83" name="Google Shape;38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133475"/>
            <a:ext cx="4331334" cy="2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4"/>
          <p:cNvSpPr txBox="1"/>
          <p:nvPr/>
        </p:nvSpPr>
        <p:spPr>
          <a:xfrm>
            <a:off x="5783575" y="28194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i="1">
                <a:solidFill>
                  <a:schemeClr val="dk1"/>
                </a:solidFill>
              </a:rPr>
              <a:t> The following figure demonstrates a stride of 2. Note that the feature map got smaller.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CNN Vocabulary - </a:t>
            </a:r>
            <a:r>
              <a:rPr lang="en-GB">
                <a:solidFill>
                  <a:srgbClr val="FF0000"/>
                </a:solidFill>
              </a:rPr>
              <a:t>Padding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90" name="Google Shape;390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We see that the size of the feature map is smaller than the input.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If we want to maintain the same dimensionality, we can use padding to surround the input with zeros.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91" name="Google Shape;39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800" y="2209675"/>
            <a:ext cx="4459508" cy="278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of CNN</a:t>
            </a:r>
            <a:endParaRPr/>
          </a:p>
        </p:txBody>
      </p:sp>
      <p:sp>
        <p:nvSpPr>
          <p:cNvPr id="397" name="Google Shape;397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Facial recognition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Medical imaging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Document analysis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Autonomous driving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Biometric authentication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CNN</a:t>
            </a:r>
            <a:endParaRPr/>
          </a:p>
        </p:txBody>
      </p:sp>
      <p:sp>
        <p:nvSpPr>
          <p:cNvPr id="403" name="Google Shape;403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06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450"/>
              <a:buFont typeface="Roboto"/>
              <a:buChar char="●"/>
            </a:pPr>
            <a:r>
              <a:rPr lang="en-GB" sz="1450">
                <a:solidFill>
                  <a:srgbClr val="2C2C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Efficient image processing</a:t>
            </a:r>
            <a:endParaRPr sz="1450">
              <a:solidFill>
                <a:srgbClr val="2C2C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06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450"/>
              <a:buFont typeface="Roboto"/>
              <a:buChar char="●"/>
            </a:pPr>
            <a:r>
              <a:rPr lang="en-GB" sz="1450">
                <a:solidFill>
                  <a:srgbClr val="2C2C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 accuracy rates</a:t>
            </a:r>
            <a:endParaRPr sz="1450">
              <a:solidFill>
                <a:srgbClr val="2C2C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06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450"/>
              <a:buFont typeface="Roboto"/>
              <a:buChar char="●"/>
            </a:pPr>
            <a:r>
              <a:rPr lang="en-GB" sz="1450">
                <a:solidFill>
                  <a:srgbClr val="2C2C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Robust to noise</a:t>
            </a:r>
            <a:endParaRPr sz="1450">
              <a:solidFill>
                <a:srgbClr val="2C2C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06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450"/>
              <a:buFont typeface="Roboto"/>
              <a:buChar char="●"/>
            </a:pPr>
            <a:r>
              <a:rPr lang="en-GB" sz="1450">
                <a:solidFill>
                  <a:srgbClr val="2C2C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Transfer learning</a:t>
            </a:r>
            <a:endParaRPr sz="1450">
              <a:solidFill>
                <a:srgbClr val="2C2C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06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1450"/>
              <a:buFont typeface="Roboto"/>
              <a:buChar char="●"/>
            </a:pPr>
            <a:r>
              <a:rPr lang="en-GB" sz="1450">
                <a:solidFill>
                  <a:srgbClr val="2C2C2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Automated feature extraction</a:t>
            </a:r>
            <a:endParaRPr sz="1450">
              <a:solidFill>
                <a:srgbClr val="2C2C2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"/>
          <p:cNvSpPr txBox="1"/>
          <p:nvPr/>
        </p:nvSpPr>
        <p:spPr>
          <a:xfrm>
            <a:off x="169850" y="507150"/>
            <a:ext cx="791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Time for Hands On</a:t>
            </a:r>
            <a:endParaRPr b="1"/>
          </a:p>
        </p:txBody>
      </p:sp>
      <p:sp>
        <p:nvSpPr>
          <p:cNvPr id="409" name="Google Shape;409;p58"/>
          <p:cNvSpPr txBox="1"/>
          <p:nvPr/>
        </p:nvSpPr>
        <p:spPr>
          <a:xfrm>
            <a:off x="667000" y="1348475"/>
            <a:ext cx="65106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solidFill>
                  <a:schemeClr val="dk1"/>
                </a:solidFill>
              </a:rPr>
              <a:t>Get Colab notebook from </a:t>
            </a:r>
            <a:r>
              <a:rPr lang="en-GB" sz="4800" b="1" u="sng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bit.ly/day12_notebook</a:t>
            </a:r>
            <a:endParaRPr sz="48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FF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Convolutional neural network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222222"/>
                </a:solidFill>
                <a:highlight>
                  <a:srgbClr val="FFFFFF"/>
                </a:highlight>
              </a:rPr>
              <a:t>Convolutional neural network (CNN/ConvNet)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 is a class of deep neural networks, most commonly applied to analyze visual imagery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It uses a special technique called </a:t>
            </a:r>
            <a:r>
              <a:rPr lang="en-GB" sz="1400" b="1">
                <a:solidFill>
                  <a:srgbClr val="222222"/>
                </a:solidFill>
                <a:highlight>
                  <a:srgbClr val="FFFFFF"/>
                </a:highlight>
              </a:rPr>
              <a:t>Convolution</a:t>
            </a:r>
            <a:r>
              <a:rPr lang="en-GB" sz="1400">
                <a:solidFill>
                  <a:srgbClr val="222222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Images are Stored in a Computer?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975" y="1848600"/>
            <a:ext cx="4162425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5044575" y="1721850"/>
            <a:ext cx="30000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highlight>
                  <a:srgbClr val="FFFFFF"/>
                </a:highlight>
              </a:rPr>
              <a:t>The image is divided up into a rectangular grid of pixels, so that each pixel is itself a small rectangle.</a:t>
            </a:r>
            <a:endParaRPr sz="18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highlight>
                  <a:srgbClr val="FFFFFF"/>
                </a:highlight>
              </a:rPr>
              <a:t>Once this has been done, each pixel is given a pixel value that represents the color of that pixel. </a:t>
            </a:r>
            <a:endParaRPr sz="1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Grayscale / Binary Image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l="33412" r="32731" b="55669"/>
          <a:stretch/>
        </p:blipFill>
        <p:spPr>
          <a:xfrm>
            <a:off x="949849" y="1405625"/>
            <a:ext cx="2999224" cy="291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9951" y="1648508"/>
            <a:ext cx="5409025" cy="24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RGB Image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550" y="870063"/>
            <a:ext cx="1293550" cy="12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426" y="1071225"/>
            <a:ext cx="515477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 rotWithShape="1">
          <a:blip r:embed="rId5">
            <a:alphaModFix/>
          </a:blip>
          <a:srcRect l="18887" t="14543" r="20244" b="10257"/>
          <a:stretch/>
        </p:blipFill>
        <p:spPr>
          <a:xfrm>
            <a:off x="5913925" y="2635350"/>
            <a:ext cx="2660776" cy="23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CNN architecture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4925"/>
            <a:ext cx="553402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5916850" y="1777500"/>
            <a:ext cx="30000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222222"/>
                </a:solidFill>
              </a:rPr>
              <a:t>Convolutional Neural Network consists of multiple layers like </a:t>
            </a:r>
            <a:r>
              <a:rPr lang="en-GB" b="1">
                <a:solidFill>
                  <a:srgbClr val="0000FF"/>
                </a:solidFill>
              </a:rPr>
              <a:t>Input layer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</a:rPr>
              <a:t>Convolutional layer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</a:rPr>
              <a:t>Pooling layer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</a:rPr>
              <a:t>Fully Connected layers. 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1008</Words>
  <Application>Microsoft Office PowerPoint</Application>
  <PresentationFormat>On-screen Show (16:9)</PresentationFormat>
  <Paragraphs>177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Roboto</vt:lpstr>
      <vt:lpstr>Lato</vt:lpstr>
      <vt:lpstr>Courier New</vt:lpstr>
      <vt:lpstr>Nunito</vt:lpstr>
      <vt:lpstr>Simple Light</vt:lpstr>
      <vt:lpstr>Convolutional Neural Networks</vt:lpstr>
      <vt:lpstr>Overview</vt:lpstr>
      <vt:lpstr>How do we see?</vt:lpstr>
      <vt:lpstr>CNN | Visual Cortex</vt:lpstr>
      <vt:lpstr>Convolutional neural network</vt:lpstr>
      <vt:lpstr>How Images are Stored in a Computer?</vt:lpstr>
      <vt:lpstr>Grayscale / Binary Image</vt:lpstr>
      <vt:lpstr>RGB Image</vt:lpstr>
      <vt:lpstr>CNN architecture</vt:lpstr>
      <vt:lpstr>CNN architecture</vt:lpstr>
      <vt:lpstr>How does Convolution works?</vt:lpstr>
      <vt:lpstr>How does Convolution works?</vt:lpstr>
      <vt:lpstr>How does Convolution works? </vt:lpstr>
      <vt:lpstr>How does Convolution works? </vt:lpstr>
      <vt:lpstr>How does Convolution works? </vt:lpstr>
      <vt:lpstr>How does Convolution works? </vt:lpstr>
      <vt:lpstr>How does Convolution works? </vt:lpstr>
      <vt:lpstr>How does Convolution works? </vt:lpstr>
      <vt:lpstr>How does Convolution works? </vt:lpstr>
      <vt:lpstr>How does Convolution works? </vt:lpstr>
      <vt:lpstr>How does Convolution works? </vt:lpstr>
      <vt:lpstr>How does Convolution works? </vt:lpstr>
      <vt:lpstr>How does Convolution works? </vt:lpstr>
      <vt:lpstr>How does Convolution works? </vt:lpstr>
      <vt:lpstr>How does Convolution works? </vt:lpstr>
      <vt:lpstr>How does Convolution works? </vt:lpstr>
      <vt:lpstr>How does Convolution works? </vt:lpstr>
      <vt:lpstr>How does Convolution works? </vt:lpstr>
      <vt:lpstr>How does Convolution works? </vt:lpstr>
      <vt:lpstr>Pooling Layer</vt:lpstr>
      <vt:lpstr>Pooling Layer</vt:lpstr>
      <vt:lpstr>Pooling Layer</vt:lpstr>
      <vt:lpstr>Max Pooling</vt:lpstr>
      <vt:lpstr>Max Pooling</vt:lpstr>
      <vt:lpstr>Here’s how the structure of the convolution neural network looks so far</vt:lpstr>
      <vt:lpstr>The next step in the process is called Flattening.   Flattening is used to convert all the resultant 2-Dimensional arrays from pooled feature maps into a single long continuous linear vector.</vt:lpstr>
      <vt:lpstr>Flattening</vt:lpstr>
      <vt:lpstr>Fully Connected Layer</vt:lpstr>
      <vt:lpstr>Non-Linearity - ReLU</vt:lpstr>
      <vt:lpstr>CNN Pipeline</vt:lpstr>
      <vt:lpstr>More CNN Vocabulary - Stride</vt:lpstr>
      <vt:lpstr>More CNN Vocabulary - Stride</vt:lpstr>
      <vt:lpstr>More CNN Vocabulary - Padding</vt:lpstr>
      <vt:lpstr>Applications of CNN</vt:lpstr>
      <vt:lpstr>Advantages of CNN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cp:lastModifiedBy>Amal Joseph</cp:lastModifiedBy>
  <cp:revision>1</cp:revision>
  <dcterms:modified xsi:type="dcterms:W3CDTF">2023-05-31T12:43:06Z</dcterms:modified>
</cp:coreProperties>
</file>