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5" r:id="rId17"/>
    <p:sldId id="276" r:id="rId18"/>
    <p:sldId id="272" r:id="rId19"/>
  </p:sldIdLst>
  <p:sldSz cx="9144000" cy="5143500" type="screen16x9"/>
  <p:notesSz cx="6858000" cy="9144000"/>
  <p:embeddedFontLst>
    <p:embeddedFont>
      <p:font typeface="Nunito"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25cc47b8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25cc47b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5ced0cdda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5ced0cdd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5ced0cdd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25ced0cdd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bfea87a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bfea87a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bfea87a3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4bfea87a3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bfea87a3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bfea87a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bfea87a3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bfea87a3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5cc47b8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5cc47b8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5ced0cdd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5ced0cdd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5ced0cdd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5ced0cdd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5cc47b8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5cc47b8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5ced0cdd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5ced0cdd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5ced0cd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5ced0cd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5ced0cdd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5ced0cd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5ced0cdd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5ced0cdd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5ced0cdd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5ced0cd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5ced0cdda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5ced0cdd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5ced0cdd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5ced0cdd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bit.ly/day13_noteboo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bit.ly/day13_notebook"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it.ly/day13_notebook"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solidFill>
                  <a:srgbClr val="0000FF"/>
                </a:solidFill>
              </a:rPr>
              <a:t>Advanced Computer Vision</a:t>
            </a:r>
            <a:endParaRPr>
              <a:solidFill>
                <a:srgbClr val="0000FF"/>
              </a:solidFill>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Clr>
                <a:schemeClr val="dk1"/>
              </a:buClr>
              <a:buSzPct val="91666"/>
              <a:buFont typeface="Arial"/>
              <a:buNone/>
            </a:pPr>
            <a:r>
              <a:rPr lang="en-GB" sz="1200" b="1" i="1">
                <a:solidFill>
                  <a:schemeClr val="dk1"/>
                </a:solidFill>
                <a:latin typeface="Nunito"/>
                <a:ea typeface="Nunito"/>
                <a:cs typeface="Nunito"/>
                <a:sym typeface="Nunito"/>
              </a:rPr>
              <a:t>Amal Joseph</a:t>
            </a:r>
            <a:endParaRPr sz="1200" b="1" i="1">
              <a:solidFill>
                <a:schemeClr val="dk1"/>
              </a:solidFill>
              <a:latin typeface="Nunito"/>
              <a:ea typeface="Nunito"/>
              <a:cs typeface="Nunito"/>
              <a:sym typeface="Nunito"/>
            </a:endParaRPr>
          </a:p>
          <a:p>
            <a:pPr marL="0" lvl="0" indent="0" algn="ctr" rtl="0">
              <a:spcBef>
                <a:spcPts val="0"/>
              </a:spcBef>
              <a:spcAft>
                <a:spcPts val="0"/>
              </a:spcAft>
              <a:buClr>
                <a:schemeClr val="dk1"/>
              </a:buClr>
              <a:buSzPct val="91666"/>
              <a:buFont typeface="Arial"/>
              <a:buNone/>
            </a:pPr>
            <a:r>
              <a:rPr lang="en-GB" sz="1200" b="1" i="1">
                <a:solidFill>
                  <a:schemeClr val="dk1"/>
                </a:solidFill>
                <a:latin typeface="Nunito"/>
                <a:ea typeface="Nunito"/>
                <a:cs typeface="Nunito"/>
                <a:sym typeface="Nunito"/>
              </a:rPr>
              <a:t>Machine Learning Engineer @ Arcesium</a:t>
            </a:r>
            <a:endParaRPr sz="1200" b="1" i="1">
              <a:solidFill>
                <a:schemeClr val="dk1"/>
              </a:solidFill>
              <a:latin typeface="Nunito"/>
              <a:ea typeface="Nunito"/>
              <a:cs typeface="Nunito"/>
              <a:sym typeface="Nunito"/>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Semantic Segmentation vs Instance Segmentation</a:t>
            </a:r>
            <a:endParaRPr/>
          </a:p>
        </p:txBody>
      </p:sp>
      <p:pic>
        <p:nvPicPr>
          <p:cNvPr id="114" name="Google Shape;114;p23"/>
          <p:cNvPicPr preferRelativeResize="0"/>
          <p:nvPr/>
        </p:nvPicPr>
        <p:blipFill>
          <a:blip r:embed="rId3">
            <a:alphaModFix/>
          </a:blip>
          <a:stretch>
            <a:fillRect/>
          </a:stretch>
        </p:blipFill>
        <p:spPr>
          <a:xfrm>
            <a:off x="1190625" y="1388263"/>
            <a:ext cx="6762750" cy="236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Facial Recognition</a:t>
            </a:r>
            <a:endParaRPr/>
          </a:p>
        </p:txBody>
      </p:sp>
      <p:pic>
        <p:nvPicPr>
          <p:cNvPr id="120" name="Google Shape;120;p24"/>
          <p:cNvPicPr preferRelativeResize="0"/>
          <p:nvPr/>
        </p:nvPicPr>
        <p:blipFill>
          <a:blip r:embed="rId3">
            <a:alphaModFix/>
          </a:blip>
          <a:stretch>
            <a:fillRect/>
          </a:stretch>
        </p:blipFill>
        <p:spPr>
          <a:xfrm>
            <a:off x="152400" y="1170125"/>
            <a:ext cx="846535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3 Step Process</a:t>
            </a:r>
            <a:endParaRPr/>
          </a:p>
        </p:txBody>
      </p:sp>
      <p:sp>
        <p:nvSpPr>
          <p:cNvPr id="126" name="Google Shape;126;p25"/>
          <p:cNvSpPr txBox="1">
            <a:spLocks noGrp="1"/>
          </p:cNvSpPr>
          <p:nvPr>
            <p:ph type="body" idx="1"/>
          </p:nvPr>
        </p:nvSpPr>
        <p:spPr>
          <a:xfrm>
            <a:off x="311700" y="1152475"/>
            <a:ext cx="398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FF0000"/>
                </a:solidFill>
                <a:highlight>
                  <a:srgbClr val="FFFFFF"/>
                </a:highlight>
              </a:rPr>
              <a:t>Face Detection</a:t>
            </a:r>
            <a:endParaRPr b="1">
              <a:solidFill>
                <a:srgbClr val="FF0000"/>
              </a:solidFill>
              <a:highlight>
                <a:srgbClr val="FFFFFF"/>
              </a:highlight>
            </a:endParaRPr>
          </a:p>
          <a:p>
            <a:pPr marL="0" lvl="0" indent="0" algn="l" rtl="0">
              <a:spcBef>
                <a:spcPts val="1200"/>
              </a:spcBef>
              <a:spcAft>
                <a:spcPts val="1200"/>
              </a:spcAft>
              <a:buNone/>
            </a:pPr>
            <a:r>
              <a:rPr lang="en-GB">
                <a:solidFill>
                  <a:schemeClr val="dk1"/>
                </a:solidFill>
                <a:highlight>
                  <a:srgbClr val="FFFFFF"/>
                </a:highlight>
              </a:rPr>
              <a:t>The very first task we perform is detecting faces in the image or video stream. Now that we know the exact location/coordinates of face, we extract this face for further processing ahead.</a:t>
            </a:r>
            <a:endParaRPr>
              <a:solidFill>
                <a:schemeClr val="dk1"/>
              </a:solidFill>
            </a:endParaRPr>
          </a:p>
        </p:txBody>
      </p:sp>
      <p:pic>
        <p:nvPicPr>
          <p:cNvPr id="127" name="Google Shape;127;p25"/>
          <p:cNvPicPr preferRelativeResize="0"/>
          <p:nvPr/>
        </p:nvPicPr>
        <p:blipFill>
          <a:blip r:embed="rId3">
            <a:alphaModFix/>
          </a:blip>
          <a:stretch>
            <a:fillRect/>
          </a:stretch>
        </p:blipFill>
        <p:spPr>
          <a:xfrm>
            <a:off x="4450200" y="1170125"/>
            <a:ext cx="4541399" cy="33151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3 Step Process</a:t>
            </a:r>
            <a:endParaRPr/>
          </a:p>
        </p:txBody>
      </p:sp>
      <p:sp>
        <p:nvSpPr>
          <p:cNvPr id="133" name="Google Shape;133;p26"/>
          <p:cNvSpPr txBox="1">
            <a:spLocks noGrp="1"/>
          </p:cNvSpPr>
          <p:nvPr>
            <p:ph type="body" idx="1"/>
          </p:nvPr>
        </p:nvSpPr>
        <p:spPr>
          <a:xfrm>
            <a:off x="311700" y="1152475"/>
            <a:ext cx="398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FF0000"/>
                </a:solidFill>
                <a:highlight>
                  <a:srgbClr val="FFFFFF"/>
                </a:highlight>
              </a:rPr>
              <a:t>Feature Extraction/ Face Embeddings</a:t>
            </a:r>
            <a:endParaRPr b="1">
              <a:solidFill>
                <a:srgbClr val="FF0000"/>
              </a:solidFill>
              <a:highlight>
                <a:srgbClr val="FFFFFF"/>
              </a:highlight>
            </a:endParaRPr>
          </a:p>
          <a:p>
            <a:pPr marL="0" lvl="0" indent="0" algn="l" rtl="0">
              <a:spcBef>
                <a:spcPts val="1200"/>
              </a:spcBef>
              <a:spcAft>
                <a:spcPts val="1200"/>
              </a:spcAft>
              <a:buNone/>
            </a:pPr>
            <a:r>
              <a:rPr lang="en-GB">
                <a:solidFill>
                  <a:schemeClr val="dk1"/>
                </a:solidFill>
                <a:highlight>
                  <a:srgbClr val="FFFFFF"/>
                </a:highlight>
              </a:rPr>
              <a:t>Now that we have cropped the face out of the image, we extract features from it. Here we are going to use face embeddings to extract the features out of the face</a:t>
            </a:r>
            <a:endParaRPr>
              <a:solidFill>
                <a:schemeClr val="dk1"/>
              </a:solidFill>
            </a:endParaRPr>
          </a:p>
        </p:txBody>
      </p:sp>
      <p:pic>
        <p:nvPicPr>
          <p:cNvPr id="134" name="Google Shape;134;p26"/>
          <p:cNvPicPr preferRelativeResize="0"/>
          <p:nvPr/>
        </p:nvPicPr>
        <p:blipFill>
          <a:blip r:embed="rId3">
            <a:alphaModFix/>
          </a:blip>
          <a:stretch>
            <a:fillRect/>
          </a:stretch>
        </p:blipFill>
        <p:spPr>
          <a:xfrm>
            <a:off x="4450200" y="1170125"/>
            <a:ext cx="4541400" cy="340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3 Step Process</a:t>
            </a:r>
            <a:endParaRPr/>
          </a:p>
        </p:txBody>
      </p:sp>
      <p:sp>
        <p:nvSpPr>
          <p:cNvPr id="140" name="Google Shape;140;p27"/>
          <p:cNvSpPr txBox="1">
            <a:spLocks noGrp="1"/>
          </p:cNvSpPr>
          <p:nvPr>
            <p:ph type="body" idx="1"/>
          </p:nvPr>
        </p:nvSpPr>
        <p:spPr>
          <a:xfrm>
            <a:off x="311700" y="1152475"/>
            <a:ext cx="398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FF0000"/>
                </a:solidFill>
                <a:highlight>
                  <a:srgbClr val="FFFFFF"/>
                </a:highlight>
              </a:rPr>
              <a:t>Face Recognition</a:t>
            </a:r>
            <a:endParaRPr b="1">
              <a:solidFill>
                <a:srgbClr val="FF0000"/>
              </a:solidFill>
              <a:highlight>
                <a:srgbClr val="FFFFFF"/>
              </a:highlight>
            </a:endParaRPr>
          </a:p>
          <a:p>
            <a:pPr marL="0" lvl="0" indent="0" algn="l" rtl="0">
              <a:spcBef>
                <a:spcPts val="1200"/>
              </a:spcBef>
              <a:spcAft>
                <a:spcPts val="0"/>
              </a:spcAft>
              <a:buNone/>
            </a:pPr>
            <a:r>
              <a:rPr lang="en-GB">
                <a:solidFill>
                  <a:schemeClr val="dk1"/>
                </a:solidFill>
                <a:highlight>
                  <a:srgbClr val="FFFFFF"/>
                </a:highlight>
              </a:rPr>
              <a:t>Similar faces would have similar embeddings/ encodings.</a:t>
            </a:r>
            <a:endParaRPr>
              <a:solidFill>
                <a:schemeClr val="dk1"/>
              </a:solidFill>
              <a:highlight>
                <a:srgbClr val="FFFFFF"/>
              </a:highlight>
            </a:endParaRPr>
          </a:p>
          <a:p>
            <a:pPr marL="0" lvl="0" indent="0" algn="l" rtl="0">
              <a:spcBef>
                <a:spcPts val="1200"/>
              </a:spcBef>
              <a:spcAft>
                <a:spcPts val="1200"/>
              </a:spcAft>
              <a:buNone/>
            </a:pPr>
            <a:r>
              <a:rPr lang="en-GB">
                <a:solidFill>
                  <a:schemeClr val="dk1"/>
                </a:solidFill>
                <a:highlight>
                  <a:srgbClr val="FFFFFF"/>
                </a:highlight>
              </a:rPr>
              <a:t>So they’ll be closer in the vector space</a:t>
            </a:r>
            <a:endParaRPr>
              <a:solidFill>
                <a:schemeClr val="dk1"/>
              </a:solidFill>
              <a:highlight>
                <a:srgbClr val="FFFFFF"/>
              </a:highlight>
            </a:endParaRPr>
          </a:p>
        </p:txBody>
      </p:sp>
      <p:pic>
        <p:nvPicPr>
          <p:cNvPr id="141" name="Google Shape;141;p27"/>
          <p:cNvPicPr preferRelativeResize="0"/>
          <p:nvPr/>
        </p:nvPicPr>
        <p:blipFill>
          <a:blip r:embed="rId3">
            <a:alphaModFix/>
          </a:blip>
          <a:stretch>
            <a:fillRect/>
          </a:stretch>
        </p:blipFill>
        <p:spPr>
          <a:xfrm>
            <a:off x="4450200" y="1170125"/>
            <a:ext cx="4541400" cy="340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3 Step Process</a:t>
            </a:r>
            <a:endParaRPr/>
          </a:p>
        </p:txBody>
      </p:sp>
      <p:sp>
        <p:nvSpPr>
          <p:cNvPr id="147" name="Google Shape;147;p28"/>
          <p:cNvSpPr txBox="1">
            <a:spLocks noGrp="1"/>
          </p:cNvSpPr>
          <p:nvPr>
            <p:ph type="body" idx="1"/>
          </p:nvPr>
        </p:nvSpPr>
        <p:spPr>
          <a:xfrm>
            <a:off x="311700" y="1152475"/>
            <a:ext cx="398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FF0000"/>
                </a:solidFill>
                <a:highlight>
                  <a:srgbClr val="FFFFFF"/>
                </a:highlight>
              </a:rPr>
              <a:t>Face Recognition</a:t>
            </a:r>
            <a:endParaRPr b="1">
              <a:solidFill>
                <a:srgbClr val="FF0000"/>
              </a:solidFill>
              <a:highlight>
                <a:srgbClr val="FFFFFF"/>
              </a:highlight>
            </a:endParaRPr>
          </a:p>
          <a:p>
            <a:pPr marL="0" lvl="0" indent="0" algn="l" rtl="0">
              <a:spcBef>
                <a:spcPts val="1200"/>
              </a:spcBef>
              <a:spcAft>
                <a:spcPts val="0"/>
              </a:spcAft>
              <a:buNone/>
            </a:pPr>
            <a:r>
              <a:rPr lang="en-GB" sz="1400" b="1">
                <a:solidFill>
                  <a:srgbClr val="0000FF"/>
                </a:solidFill>
                <a:highlight>
                  <a:srgbClr val="FFFFFF"/>
                </a:highlight>
              </a:rPr>
              <a:t>Comparing faces</a:t>
            </a:r>
            <a:endParaRPr sz="1400" b="1">
              <a:solidFill>
                <a:srgbClr val="0000FF"/>
              </a:solidFill>
              <a:highlight>
                <a:srgbClr val="FFFFFF"/>
              </a:highlight>
            </a:endParaRPr>
          </a:p>
          <a:p>
            <a:pPr marL="0" lvl="0" indent="0" algn="l" rtl="0">
              <a:spcBef>
                <a:spcPts val="1200"/>
              </a:spcBef>
              <a:spcAft>
                <a:spcPts val="1200"/>
              </a:spcAft>
              <a:buNone/>
            </a:pPr>
            <a:r>
              <a:rPr lang="en-GB">
                <a:solidFill>
                  <a:schemeClr val="dk1"/>
                </a:solidFill>
                <a:highlight>
                  <a:srgbClr val="FFFFFF"/>
                </a:highlight>
              </a:rPr>
              <a:t>Face embeddings are compared to find a match.</a:t>
            </a:r>
            <a:endParaRPr>
              <a:solidFill>
                <a:schemeClr val="dk1"/>
              </a:solidFill>
              <a:highlight>
                <a:srgbClr val="FFFFFF"/>
              </a:highlight>
            </a:endParaRPr>
          </a:p>
        </p:txBody>
      </p:sp>
      <p:pic>
        <p:nvPicPr>
          <p:cNvPr id="148" name="Google Shape;148;p28"/>
          <p:cNvPicPr preferRelativeResize="0"/>
          <p:nvPr/>
        </p:nvPicPr>
        <p:blipFill>
          <a:blip r:embed="rId3">
            <a:alphaModFix/>
          </a:blip>
          <a:stretch>
            <a:fillRect/>
          </a:stretch>
        </p:blipFill>
        <p:spPr>
          <a:xfrm>
            <a:off x="4450200" y="1170125"/>
            <a:ext cx="4541400" cy="340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p:nvPr/>
        </p:nvSpPr>
        <p:spPr>
          <a:xfrm>
            <a:off x="169850" y="507150"/>
            <a:ext cx="791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Time for Hands On</a:t>
            </a:r>
            <a:endParaRPr b="1"/>
          </a:p>
        </p:txBody>
      </p:sp>
      <p:sp>
        <p:nvSpPr>
          <p:cNvPr id="171" name="Google Shape;171;p32"/>
          <p:cNvSpPr txBox="1"/>
          <p:nvPr/>
        </p:nvSpPr>
        <p:spPr>
          <a:xfrm>
            <a:off x="667000" y="1348475"/>
            <a:ext cx="6510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600" b="1">
              <a:solidFill>
                <a:srgbClr val="FF0000"/>
              </a:solidFill>
            </a:endParaRPr>
          </a:p>
          <a:p>
            <a:pPr marL="0" lvl="0" indent="0" algn="l" rtl="0">
              <a:spcBef>
                <a:spcPts val="0"/>
              </a:spcBef>
              <a:spcAft>
                <a:spcPts val="0"/>
              </a:spcAft>
              <a:buClr>
                <a:schemeClr val="dk1"/>
              </a:buClr>
              <a:buSzPts val="1100"/>
              <a:buFont typeface="Arial"/>
              <a:buNone/>
            </a:pPr>
            <a:r>
              <a:rPr lang="en-GB" sz="3600">
                <a:solidFill>
                  <a:schemeClr val="dk1"/>
                </a:solidFill>
              </a:rPr>
              <a:t>Object Detection Notebook </a:t>
            </a:r>
            <a:r>
              <a:rPr lang="en-GB" sz="3600" b="1">
                <a:solidFill>
                  <a:srgbClr val="FF0000"/>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bit.ly/day13_notebook</a:t>
            </a:r>
            <a:r>
              <a:rPr lang="en-GB" sz="3600" b="1">
                <a:solidFill>
                  <a:srgbClr val="FF0000"/>
                </a:solidFill>
              </a:rPr>
              <a:t>1</a:t>
            </a:r>
            <a:endParaRPr sz="3600" b="1">
              <a:solidFill>
                <a:srgbClr val="FF0000"/>
              </a:solidFill>
            </a:endParaRPr>
          </a:p>
          <a:p>
            <a:pPr marL="0" lvl="0" indent="0" algn="l" rtl="0">
              <a:spcBef>
                <a:spcPts val="0"/>
              </a:spcBef>
              <a:spcAft>
                <a:spcPts val="0"/>
              </a:spcAft>
              <a:buNone/>
            </a:pPr>
            <a:endParaRPr sz="3600" b="1">
              <a:solidFill>
                <a:srgbClr val="FF0000"/>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p:nvPr/>
        </p:nvSpPr>
        <p:spPr>
          <a:xfrm>
            <a:off x="169850" y="507150"/>
            <a:ext cx="791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Time for Hands On</a:t>
            </a:r>
            <a:endParaRPr b="1"/>
          </a:p>
        </p:txBody>
      </p:sp>
      <p:sp>
        <p:nvSpPr>
          <p:cNvPr id="177" name="Google Shape;177;p33"/>
          <p:cNvSpPr txBox="1"/>
          <p:nvPr/>
        </p:nvSpPr>
        <p:spPr>
          <a:xfrm>
            <a:off x="667000" y="1348475"/>
            <a:ext cx="6510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600" b="1">
              <a:solidFill>
                <a:srgbClr val="FF0000"/>
              </a:solidFill>
            </a:endParaRPr>
          </a:p>
          <a:p>
            <a:pPr marL="0" lvl="0" indent="0" algn="l" rtl="0">
              <a:spcBef>
                <a:spcPts val="0"/>
              </a:spcBef>
              <a:spcAft>
                <a:spcPts val="0"/>
              </a:spcAft>
              <a:buClr>
                <a:schemeClr val="dk1"/>
              </a:buClr>
              <a:buSzPts val="1100"/>
              <a:buFont typeface="Arial"/>
              <a:buNone/>
            </a:pPr>
            <a:r>
              <a:rPr lang="en-GB" sz="3600">
                <a:solidFill>
                  <a:schemeClr val="dk1"/>
                </a:solidFill>
              </a:rPr>
              <a:t>Image Segmentation Notebook </a:t>
            </a:r>
            <a:r>
              <a:rPr lang="en-GB" sz="3600" b="1">
                <a:solidFill>
                  <a:srgbClr val="FF0000"/>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bit.ly/day13_notebook</a:t>
            </a:r>
            <a:r>
              <a:rPr lang="en-GB" sz="3600" b="1">
                <a:solidFill>
                  <a:srgbClr val="FF0000"/>
                </a:solidFill>
              </a:rPr>
              <a:t>2</a:t>
            </a:r>
            <a:endParaRPr sz="3600" b="1">
              <a:solidFill>
                <a:srgbClr val="FF0000"/>
              </a:solidFill>
            </a:endParaRPr>
          </a:p>
          <a:p>
            <a:pPr marL="0" lvl="0" indent="0" algn="l" rtl="0">
              <a:spcBef>
                <a:spcPts val="0"/>
              </a:spcBef>
              <a:spcAft>
                <a:spcPts val="0"/>
              </a:spcAft>
              <a:buNone/>
            </a:pPr>
            <a:endParaRPr sz="3600" b="1">
              <a:solidFill>
                <a:srgbClr val="FF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p:nvPr/>
        </p:nvSpPr>
        <p:spPr>
          <a:xfrm>
            <a:off x="169850" y="507150"/>
            <a:ext cx="791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Time for Hands On</a:t>
            </a:r>
            <a:endParaRPr b="1"/>
          </a:p>
        </p:txBody>
      </p:sp>
      <p:sp>
        <p:nvSpPr>
          <p:cNvPr id="154" name="Google Shape;154;p29"/>
          <p:cNvSpPr txBox="1"/>
          <p:nvPr/>
        </p:nvSpPr>
        <p:spPr>
          <a:xfrm>
            <a:off x="667000" y="1348475"/>
            <a:ext cx="6510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600" b="1">
              <a:solidFill>
                <a:srgbClr val="FF0000"/>
              </a:solidFill>
            </a:endParaRPr>
          </a:p>
          <a:p>
            <a:pPr marL="0" lvl="0" indent="0" algn="l" rtl="0">
              <a:spcBef>
                <a:spcPts val="0"/>
              </a:spcBef>
              <a:spcAft>
                <a:spcPts val="0"/>
              </a:spcAft>
              <a:buClr>
                <a:schemeClr val="dk1"/>
              </a:buClr>
              <a:buSzPts val="1100"/>
              <a:buFont typeface="Arial"/>
              <a:buNone/>
            </a:pPr>
            <a:r>
              <a:rPr lang="en-GB" sz="3600">
                <a:solidFill>
                  <a:schemeClr val="dk1"/>
                </a:solidFill>
              </a:rPr>
              <a:t>Facial Recognition </a:t>
            </a:r>
            <a:r>
              <a:rPr lang="en-GB" sz="3600" b="1">
                <a:solidFill>
                  <a:srgbClr val="FF0000"/>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bit.ly/day13_notebook</a:t>
            </a:r>
            <a:r>
              <a:rPr lang="en-GB" sz="3600" b="1">
                <a:solidFill>
                  <a:srgbClr val="FF0000"/>
                </a:solidFill>
              </a:rPr>
              <a:t>3</a:t>
            </a:r>
            <a:endParaRPr sz="3600" b="1">
              <a:solidFill>
                <a:srgbClr val="FF0000"/>
              </a:solidFill>
            </a:endParaRPr>
          </a:p>
          <a:p>
            <a:pPr marL="0" lvl="0" indent="0" algn="l" rtl="0">
              <a:spcBef>
                <a:spcPts val="0"/>
              </a:spcBef>
              <a:spcAft>
                <a:spcPts val="0"/>
              </a:spcAft>
              <a:buNone/>
            </a:pPr>
            <a:endParaRPr sz="3600" b="1">
              <a:solidFill>
                <a:srgbClr val="FF0000"/>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GB" sz="2400"/>
              <a:t>Object Detection</a:t>
            </a:r>
            <a:endParaRPr sz="2400"/>
          </a:p>
          <a:p>
            <a:pPr marL="457200" lvl="0" indent="-381000" algn="l" rtl="0">
              <a:spcBef>
                <a:spcPts val="0"/>
              </a:spcBef>
              <a:spcAft>
                <a:spcPts val="0"/>
              </a:spcAft>
              <a:buSzPts val="2400"/>
              <a:buChar char="●"/>
            </a:pPr>
            <a:r>
              <a:rPr lang="en-GB" sz="2400"/>
              <a:t>Image Segmentation</a:t>
            </a:r>
            <a:endParaRPr sz="2400"/>
          </a:p>
          <a:p>
            <a:pPr marL="457200" lvl="0" indent="-381000" algn="l" rtl="0">
              <a:spcBef>
                <a:spcPts val="0"/>
              </a:spcBef>
              <a:spcAft>
                <a:spcPts val="0"/>
              </a:spcAft>
              <a:buSzPts val="2400"/>
              <a:buChar char="●"/>
            </a:pPr>
            <a:r>
              <a:rPr lang="en-GB" sz="2400"/>
              <a:t>Facial Recognition</a:t>
            </a:r>
            <a:endParaRPr sz="2400"/>
          </a:p>
          <a:p>
            <a:pPr marL="457200" lvl="0" indent="-381000" algn="l" rtl="0">
              <a:spcBef>
                <a:spcPts val="0"/>
              </a:spcBef>
              <a:spcAft>
                <a:spcPts val="0"/>
              </a:spcAft>
              <a:buSzPts val="2400"/>
              <a:buChar char="●"/>
            </a:pPr>
            <a:r>
              <a:rPr lang="en-GB" sz="2400"/>
              <a:t>Hands-on</a:t>
            </a:r>
            <a:endParaRPr sz="2400"/>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4229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Understanding Computer Vision Tasks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Image Classification</a:t>
            </a:r>
            <a:endParaRPr/>
          </a:p>
        </p:txBody>
      </p:sp>
      <p:pic>
        <p:nvPicPr>
          <p:cNvPr id="77" name="Google Shape;77;p17"/>
          <p:cNvPicPr preferRelativeResize="0"/>
          <p:nvPr/>
        </p:nvPicPr>
        <p:blipFill rotWithShape="1">
          <a:blip r:embed="rId3">
            <a:alphaModFix/>
          </a:blip>
          <a:srcRect r="51825"/>
          <a:stretch/>
        </p:blipFill>
        <p:spPr>
          <a:xfrm>
            <a:off x="152400" y="1170125"/>
            <a:ext cx="4258048" cy="3677249"/>
          </a:xfrm>
          <a:prstGeom prst="rect">
            <a:avLst/>
          </a:prstGeom>
          <a:noFill/>
          <a:ln>
            <a:noFill/>
          </a:ln>
        </p:spPr>
      </p:pic>
      <p:sp>
        <p:nvSpPr>
          <p:cNvPr id="78" name="Google Shape;78;p17"/>
          <p:cNvSpPr/>
          <p:nvPr/>
        </p:nvSpPr>
        <p:spPr>
          <a:xfrm>
            <a:off x="2293700" y="1192775"/>
            <a:ext cx="2205900" cy="2878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Image Localization</a:t>
            </a:r>
            <a:endParaRPr/>
          </a:p>
        </p:txBody>
      </p:sp>
      <p:pic>
        <p:nvPicPr>
          <p:cNvPr id="84" name="Google Shape;84;p18"/>
          <p:cNvPicPr preferRelativeResize="0"/>
          <p:nvPr/>
        </p:nvPicPr>
        <p:blipFill rotWithShape="1">
          <a:blip r:embed="rId3">
            <a:alphaModFix/>
          </a:blip>
          <a:srcRect r="52278"/>
          <a:stretch/>
        </p:blipFill>
        <p:spPr>
          <a:xfrm>
            <a:off x="152400" y="1170125"/>
            <a:ext cx="4218476" cy="3677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 Detection</a:t>
            </a:r>
            <a:endParaRPr/>
          </a:p>
        </p:txBody>
      </p:sp>
      <p:pic>
        <p:nvPicPr>
          <p:cNvPr id="90" name="Google Shape;90;p19"/>
          <p:cNvPicPr preferRelativeResize="0"/>
          <p:nvPr/>
        </p:nvPicPr>
        <p:blipFill>
          <a:blip r:embed="rId3">
            <a:alphaModFix/>
          </a:blip>
          <a:stretch>
            <a:fillRect/>
          </a:stretch>
        </p:blipFill>
        <p:spPr>
          <a:xfrm>
            <a:off x="152400" y="1170125"/>
            <a:ext cx="8839204" cy="3677247"/>
          </a:xfrm>
          <a:prstGeom prst="rect">
            <a:avLst/>
          </a:prstGeom>
          <a:noFill/>
          <a:ln>
            <a:noFill/>
          </a:ln>
        </p:spPr>
      </p:pic>
      <p:sp>
        <p:nvSpPr>
          <p:cNvPr id="91" name="Google Shape;91;p19"/>
          <p:cNvSpPr/>
          <p:nvPr/>
        </p:nvSpPr>
        <p:spPr>
          <a:xfrm>
            <a:off x="6675575" y="1064200"/>
            <a:ext cx="2316000" cy="3036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362075" y="1343025"/>
            <a:ext cx="6419850" cy="24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2" name="Google Shape;102;p21"/>
          <p:cNvPicPr preferRelativeResize="0"/>
          <p:nvPr/>
        </p:nvPicPr>
        <p:blipFill>
          <a:blip r:embed="rId3">
            <a:alphaModFix/>
          </a:blip>
          <a:stretch>
            <a:fillRect/>
          </a:stretch>
        </p:blipFill>
        <p:spPr>
          <a:xfrm>
            <a:off x="195263" y="533400"/>
            <a:ext cx="8753475"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Image/ Instance Segmentation</a:t>
            </a:r>
            <a:endParaRPr/>
          </a:p>
        </p:txBody>
      </p:sp>
      <p:pic>
        <p:nvPicPr>
          <p:cNvPr id="108" name="Google Shape;108;p22"/>
          <p:cNvPicPr preferRelativeResize="0"/>
          <p:nvPr/>
        </p:nvPicPr>
        <p:blipFill>
          <a:blip r:embed="rId3">
            <a:alphaModFix/>
          </a:blip>
          <a:stretch>
            <a:fillRect/>
          </a:stretch>
        </p:blipFill>
        <p:spPr>
          <a:xfrm>
            <a:off x="152400" y="1170125"/>
            <a:ext cx="8839204" cy="36772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Words>
  <Application>Microsoft Office PowerPoint</Application>
  <PresentationFormat>On-screen Show (16:9)</PresentationFormat>
  <Paragraphs>38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Nunito</vt:lpstr>
      <vt:lpstr>Roboto</vt:lpstr>
      <vt:lpstr>Simple Light</vt:lpstr>
      <vt:lpstr>Advanced Computer Vision</vt:lpstr>
      <vt:lpstr>Overview</vt:lpstr>
      <vt:lpstr>Understanding Computer Vision Tasks</vt:lpstr>
      <vt:lpstr>Image Classification</vt:lpstr>
      <vt:lpstr>Image Localization</vt:lpstr>
      <vt:lpstr>Object Detection</vt:lpstr>
      <vt:lpstr>PowerPoint Presentation</vt:lpstr>
      <vt:lpstr>PowerPoint Presentation</vt:lpstr>
      <vt:lpstr>Image/ Instance Segmentation</vt:lpstr>
      <vt:lpstr>Semantic Segmentation vs Instance Segmentation</vt:lpstr>
      <vt:lpstr>Facial Recognition</vt:lpstr>
      <vt:lpstr>3 Step Process</vt:lpstr>
      <vt:lpstr>3 Step Process</vt:lpstr>
      <vt:lpstr>3 Step Process</vt:lpstr>
      <vt:lpstr>3 Step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Vision</dc:title>
  <cp:lastModifiedBy>Amal Joseph</cp:lastModifiedBy>
  <cp:revision>1</cp:revision>
  <dcterms:modified xsi:type="dcterms:W3CDTF">2023-05-31T12:46:27Z</dcterms:modified>
</cp:coreProperties>
</file>