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e791b12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e791b12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e791b1297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e791b1297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e791b1297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3e791b1297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e791b1297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e791b1297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e791b1297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e791b1297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e791b1297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e791b1297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e791b1297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e791b1297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3e791b1297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3e791b1297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e752a178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e752a178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3e752a17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3e752a178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e752a178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e752a178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791b129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791b129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e791b129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3e791b129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e791b1297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e791b1297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e791b1297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e791b1297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e791b1297_0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e791b1297_0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3e791b1297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3e791b1297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3e791b1297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3e791b1297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3e791b1297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3e791b1297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3e791b129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23e791b129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2181a59c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2181a59c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791b129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791b129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791b129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791b129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e791b129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e791b1297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791b1297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791b1297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e791b1297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e791b1297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791b1297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e791b1297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791b1297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791b1297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y6_datase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day6_noteboo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Logistic Regression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30" name="Google Shape;230;p22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2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2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2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2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22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45" name="Google Shape;245;p22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46" name="Google Shape;246;p22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22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248" name="Google Shape;248;p22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S shaped curve is called the logistic function or the sigmoid function.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And the logistic function gives us the probability of having cancer.</a:t>
            </a:r>
            <a:endParaRPr b="1"/>
          </a:p>
        </p:txBody>
      </p:sp>
      <p:sp>
        <p:nvSpPr>
          <p:cNvPr id="254" name="Google Shape;254;p22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" name="Google Shape;262;p23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3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2" name="Google Shape;272;p23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3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23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75" name="Google Shape;275;p23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76" name="Google Shape;276;p23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" name="Google Shape;277;p23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278" name="Google Shape;278;p23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80" name="Google Shape;280;p23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3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S shaped curve is called the logistic function or the sigmoid function.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And the logistic function gives us the probability (P) of having cancer.</a:t>
            </a:r>
            <a:endParaRPr b="1"/>
          </a:p>
        </p:txBody>
      </p:sp>
      <p:sp>
        <p:nvSpPr>
          <p:cNvPr id="284" name="Google Shape;284;p23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3"/>
          <p:cNvCxnSpPr>
            <a:endCxn id="284" idx="0"/>
          </p:cNvCxnSpPr>
          <p:nvPr/>
        </p:nvCxnSpPr>
        <p:spPr>
          <a:xfrm flipH="1">
            <a:off x="4772000" y="2876475"/>
            <a:ext cx="10800" cy="18945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4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24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4" name="Google Shape;304;p24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4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24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07" name="Google Shape;307;p24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08" name="Google Shape;308;p24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4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310" name="Google Shape;310;p24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12" name="Google Shape;312;p24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6883950" y="1195750"/>
            <a:ext cx="2225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S shaped curve is called the logistic function or the sigmoid function.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And the logistic function gives us the probability (P) of having cancer.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If </a:t>
            </a:r>
            <a:r>
              <a:rPr lang="en-GB" b="1">
                <a:solidFill>
                  <a:srgbClr val="FF0000"/>
                </a:solidFill>
              </a:rPr>
              <a:t>P</a:t>
            </a:r>
            <a:r>
              <a:rPr lang="en-GB" b="1"/>
              <a:t> &gt; 0.5, then Cancer Detected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If </a:t>
            </a:r>
            <a:r>
              <a:rPr lang="en-GB" b="1">
                <a:solidFill>
                  <a:srgbClr val="FF0000"/>
                </a:solidFill>
              </a:rPr>
              <a:t>P</a:t>
            </a:r>
            <a:r>
              <a:rPr lang="en-GB" b="1"/>
              <a:t> &lt; 0.5, then Cancer Not detected.</a:t>
            </a:r>
            <a:endParaRPr b="1"/>
          </a:p>
        </p:txBody>
      </p:sp>
      <p:sp>
        <p:nvSpPr>
          <p:cNvPr id="316" name="Google Shape;316;p24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7" name="Google Shape;317;p24"/>
          <p:cNvCxnSpPr>
            <a:endCxn id="316" idx="0"/>
          </p:cNvCxnSpPr>
          <p:nvPr/>
        </p:nvCxnSpPr>
        <p:spPr>
          <a:xfrm flipH="1">
            <a:off x="4772000" y="2952675"/>
            <a:ext cx="10800" cy="1818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19" name="Google Shape;319;p24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24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24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27" name="Google Shape;327;p25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5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5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5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9" name="Google Shape;339;p25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25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25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42" name="Google Shape;342;p25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43" name="Google Shape;343;p25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25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345" name="Google Shape;345;p25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46" name="Google Shape;346;p25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5"/>
          <p:cNvSpPr txBox="1"/>
          <p:nvPr/>
        </p:nvSpPr>
        <p:spPr>
          <a:xfrm>
            <a:off x="6883950" y="1195750"/>
            <a:ext cx="2225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Here </a:t>
            </a:r>
            <a:r>
              <a:rPr lang="en-GB" b="1">
                <a:solidFill>
                  <a:srgbClr val="FF0000"/>
                </a:solidFill>
              </a:rPr>
              <a:t>P</a:t>
            </a:r>
            <a:r>
              <a:rPr lang="en-GB" b="1"/>
              <a:t> &gt; 0.5, that data point is classified as Cancer Detected.</a:t>
            </a:r>
            <a:endParaRPr b="1"/>
          </a:p>
        </p:txBody>
      </p:sp>
      <p:cxnSp>
        <p:nvCxnSpPr>
          <p:cNvPr id="351" name="Google Shape;351;p25"/>
          <p:cNvCxnSpPr>
            <a:endCxn id="352" idx="0"/>
          </p:cNvCxnSpPr>
          <p:nvPr/>
        </p:nvCxnSpPr>
        <p:spPr>
          <a:xfrm flipH="1">
            <a:off x="4772000" y="2952675"/>
            <a:ext cx="10800" cy="181830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3" name="Google Shape;353;p25"/>
          <p:cNvSpPr txBox="1"/>
          <p:nvPr/>
        </p:nvSpPr>
        <p:spPr>
          <a:xfrm>
            <a:off x="4576400" y="2579950"/>
            <a:ext cx="39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P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354" name="Google Shape;354;p25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25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25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sp>
        <p:nvSpPr>
          <p:cNvPr id="352" name="Google Shape;352;p25"/>
          <p:cNvSpPr/>
          <p:nvPr/>
        </p:nvSpPr>
        <p:spPr>
          <a:xfrm>
            <a:off x="4682000" y="4770975"/>
            <a:ext cx="180000" cy="188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62" name="Google Shape;362;p26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6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6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4" name="Google Shape;374;p26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6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6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377" name="Google Shape;377;p26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378" name="Google Shape;378;p26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26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380" name="Google Shape;380;p26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386" name="Google Shape;386;p26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6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26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389" name="Google Shape;3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6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391" name="Google Shape;391;p26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397" name="Google Shape;397;p27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27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27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7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7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7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7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7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27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7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27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12" name="Google Shape;412;p27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13" name="Google Shape;413;p27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4" name="Google Shape;414;p27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415" name="Google Shape;415;p27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7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421" name="Google Shape;421;p27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27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27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424" name="Google Shape;4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7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426" name="Google Shape;426;p27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427" name="Google Shape;427;p27"/>
          <p:cNvSpPr txBox="1"/>
          <p:nvPr/>
        </p:nvSpPr>
        <p:spPr>
          <a:xfrm>
            <a:off x="7392675" y="3033775"/>
            <a:ext cx="1743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 mx + c</a:t>
            </a:r>
            <a:endParaRPr sz="17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433" name="Google Shape;433;p28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8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5" name="Google Shape;435;p28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8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8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5" name="Google Shape;445;p28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8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8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48" name="Google Shape;448;p28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49" name="Google Shape;449;p28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28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451" name="Google Shape;451;p28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52" name="Google Shape;452;p28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53" name="Google Shape;453;p28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8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457" name="Google Shape;457;p28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28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28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460" name="Google Shape;4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462" name="Google Shape;462;p28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463" name="Google Shape;463;p28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 mx + c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</a:rPr>
              <a:t>Does this looks like a Linear Regression line?</a:t>
            </a: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469" name="Google Shape;469;p29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29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29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1" name="Google Shape;481;p29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9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3" name="Google Shape;483;p29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484" name="Google Shape;484;p29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485" name="Google Shape;485;p29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29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487" name="Google Shape;487;p29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489" name="Google Shape;489;p29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493" name="Google Shape;493;p29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9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29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496" name="Google Shape;4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9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498" name="Google Shape;498;p29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499" name="Google Shape;499;p29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 mx + c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</a:rPr>
              <a:t>Does this looks like a Linear Regression line?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500" name="Google Shape;500;p29"/>
          <p:cNvCxnSpPr/>
          <p:nvPr/>
        </p:nvCxnSpPr>
        <p:spPr>
          <a:xfrm rot="10800000" flipH="1">
            <a:off x="3275500" y="1261825"/>
            <a:ext cx="1490700" cy="3777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506" name="Google Shape;506;p30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30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30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0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0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0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0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0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30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521" name="Google Shape;521;p30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522" name="Google Shape;522;p30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0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524" name="Google Shape;524;p30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525" name="Google Shape;525;p30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526" name="Google Shape;526;p30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530" name="Google Shape;530;p30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30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533" name="Google Shape;5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30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535" name="Google Shape;535;p30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536" name="Google Shape;536;p30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 mx + c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</a:rPr>
              <a:t>Does this looks like a Linear Regression line?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537" name="Google Shape;537;p30"/>
          <p:cNvCxnSpPr/>
          <p:nvPr/>
        </p:nvCxnSpPr>
        <p:spPr>
          <a:xfrm rot="10800000" flipH="1">
            <a:off x="3275500" y="1261825"/>
            <a:ext cx="1490700" cy="3777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851" y="407742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0"/>
          <p:cNvSpPr txBox="1"/>
          <p:nvPr/>
        </p:nvSpPr>
        <p:spPr>
          <a:xfrm>
            <a:off x="7055600" y="431415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540" name="Google Shape;540;p30"/>
          <p:cNvSpPr txBox="1"/>
          <p:nvPr/>
        </p:nvSpPr>
        <p:spPr>
          <a:xfrm>
            <a:off x="8579600" y="4479250"/>
            <a:ext cx="85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mx +c</a:t>
            </a:r>
            <a:endParaRPr sz="12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546" name="Google Shape;546;p31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31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8" name="Google Shape;548;p31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1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1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1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1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1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1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1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1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8" name="Google Shape;558;p31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9" name="Google Shape;559;p31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0" name="Google Shape;560;p31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561" name="Google Shape;561;p31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562" name="Google Shape;562;p31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31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564" name="Google Shape;564;p31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566" name="Google Shape;566;p31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31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 txBox="1"/>
          <p:nvPr/>
        </p:nvSpPr>
        <p:spPr>
          <a:xfrm>
            <a:off x="6883950" y="1195750"/>
            <a:ext cx="222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Sigmoid/ Logistic Function</a:t>
            </a:r>
            <a:endParaRPr b="1"/>
          </a:p>
        </p:txBody>
      </p:sp>
      <p:cxnSp>
        <p:nvCxnSpPr>
          <p:cNvPr id="570" name="Google Shape;570;p31"/>
          <p:cNvCxnSpPr/>
          <p:nvPr/>
        </p:nvCxnSpPr>
        <p:spPr>
          <a:xfrm>
            <a:off x="10401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31"/>
          <p:cNvCxnSpPr/>
          <p:nvPr/>
        </p:nvCxnSpPr>
        <p:spPr>
          <a:xfrm>
            <a:off x="4164325" y="3343400"/>
            <a:ext cx="2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2" name="Google Shape;572;p31"/>
          <p:cNvSpPr txBox="1"/>
          <p:nvPr/>
        </p:nvSpPr>
        <p:spPr>
          <a:xfrm>
            <a:off x="1275175" y="3164425"/>
            <a:ext cx="44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0.5</a:t>
            </a:r>
            <a:endParaRPr sz="1100" b="1"/>
          </a:p>
        </p:txBody>
      </p:sp>
      <p:pic>
        <p:nvPicPr>
          <p:cNvPr id="573" name="Google Shape;5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001" y="198937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1"/>
          <p:cNvSpPr txBox="1"/>
          <p:nvPr/>
        </p:nvSpPr>
        <p:spPr>
          <a:xfrm>
            <a:off x="7305750" y="222610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575" name="Google Shape;575;p31"/>
          <p:cNvSpPr txBox="1"/>
          <p:nvPr/>
        </p:nvSpPr>
        <p:spPr>
          <a:xfrm>
            <a:off x="8829750" y="2391200"/>
            <a:ext cx="1800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576" name="Google Shape;576;p31"/>
          <p:cNvSpPr txBox="1"/>
          <p:nvPr/>
        </p:nvSpPr>
        <p:spPr>
          <a:xfrm>
            <a:off x="7392675" y="3033775"/>
            <a:ext cx="1743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/>
              <a:t>y = mx + c</a:t>
            </a: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</a:rPr>
              <a:t>Does this looks like a Linear Regression line?</a:t>
            </a:r>
            <a:endParaRPr sz="1100" b="1">
              <a:solidFill>
                <a:srgbClr val="FF0000"/>
              </a:solidFill>
            </a:endParaRPr>
          </a:p>
        </p:txBody>
      </p:sp>
      <p:pic>
        <p:nvPicPr>
          <p:cNvPr id="577" name="Google Shape;5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3851" y="4077425"/>
            <a:ext cx="22288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31"/>
          <p:cNvSpPr txBox="1"/>
          <p:nvPr/>
        </p:nvSpPr>
        <p:spPr>
          <a:xfrm>
            <a:off x="7055600" y="4314150"/>
            <a:ext cx="1800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y</a:t>
            </a:r>
            <a:endParaRPr sz="1800" b="1"/>
          </a:p>
        </p:txBody>
      </p:sp>
      <p:sp>
        <p:nvSpPr>
          <p:cNvPr id="579" name="Google Shape;579;p31"/>
          <p:cNvSpPr txBox="1"/>
          <p:nvPr/>
        </p:nvSpPr>
        <p:spPr>
          <a:xfrm>
            <a:off x="8579600" y="4479250"/>
            <a:ext cx="859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mx +c</a:t>
            </a:r>
            <a:endParaRPr sz="1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Logistic Regression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Applications of Logistic Regressions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Connecting Logistic Regression and Linear Regression together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see Logistic Regression in Action!</a:t>
            </a:r>
            <a:endParaRPr/>
          </a:p>
        </p:txBody>
      </p:sp>
      <p:pic>
        <p:nvPicPr>
          <p:cNvPr id="585" name="Google Shape;5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2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2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3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could start drawing a decision boundary to separate these two classes.</a:t>
            </a:r>
            <a:endParaRPr b="1"/>
          </a:p>
        </p:txBody>
      </p:sp>
      <p:sp>
        <p:nvSpPr>
          <p:cNvPr id="594" name="Google Shape;594;p33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3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4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could start drawing a decision boundary to separate these two classes.</a:t>
            </a:r>
            <a:endParaRPr b="1"/>
          </a:p>
        </p:txBody>
      </p:sp>
      <p:cxnSp>
        <p:nvCxnSpPr>
          <p:cNvPr id="602" name="Google Shape;602;p34"/>
          <p:cNvCxnSpPr/>
          <p:nvPr/>
        </p:nvCxnSpPr>
        <p:spPr>
          <a:xfrm rot="10800000" flipH="1">
            <a:off x="1468100" y="2534050"/>
            <a:ext cx="3345900" cy="116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4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4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could start drawing a decision boundary to separate these two classes.</a:t>
            </a:r>
            <a:endParaRPr b="1"/>
          </a:p>
        </p:txBody>
      </p:sp>
      <p:cxnSp>
        <p:nvCxnSpPr>
          <p:cNvPr id="611" name="Google Shape;611;p35"/>
          <p:cNvCxnSpPr/>
          <p:nvPr/>
        </p:nvCxnSpPr>
        <p:spPr>
          <a:xfrm rot="10800000" flipH="1">
            <a:off x="1468100" y="2534050"/>
            <a:ext cx="3345900" cy="116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35"/>
          <p:cNvCxnSpPr/>
          <p:nvPr/>
        </p:nvCxnSpPr>
        <p:spPr>
          <a:xfrm rot="10800000" flipH="1">
            <a:off x="1390275" y="3094550"/>
            <a:ext cx="3626100" cy="311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35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5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6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could start drawing a decision boundary to separate these two classes.</a:t>
            </a:r>
            <a:endParaRPr b="1"/>
          </a:p>
        </p:txBody>
      </p:sp>
      <p:cxnSp>
        <p:nvCxnSpPr>
          <p:cNvPr id="621" name="Google Shape;621;p36"/>
          <p:cNvCxnSpPr/>
          <p:nvPr/>
        </p:nvCxnSpPr>
        <p:spPr>
          <a:xfrm rot="10800000" flipH="1">
            <a:off x="1468100" y="2534050"/>
            <a:ext cx="3345900" cy="116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6"/>
          <p:cNvCxnSpPr/>
          <p:nvPr/>
        </p:nvCxnSpPr>
        <p:spPr>
          <a:xfrm rot="10800000" flipH="1">
            <a:off x="1390275" y="3094550"/>
            <a:ext cx="3626100" cy="311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3" name="Google Shape;623;p36"/>
          <p:cNvCxnSpPr/>
          <p:nvPr/>
        </p:nvCxnSpPr>
        <p:spPr>
          <a:xfrm>
            <a:off x="1732650" y="2573050"/>
            <a:ext cx="2505600" cy="1711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4" name="Google Shape;624;p36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6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7"/>
          <p:cNvSpPr txBox="1"/>
          <p:nvPr/>
        </p:nvSpPr>
        <p:spPr>
          <a:xfrm>
            <a:off x="6105800" y="1164625"/>
            <a:ext cx="2598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could start drawing a decision boundary to separate these two classes.</a:t>
            </a:r>
            <a:endParaRPr b="1"/>
          </a:p>
        </p:txBody>
      </p:sp>
      <p:cxnSp>
        <p:nvCxnSpPr>
          <p:cNvPr id="632" name="Google Shape;632;p37"/>
          <p:cNvCxnSpPr/>
          <p:nvPr/>
        </p:nvCxnSpPr>
        <p:spPr>
          <a:xfrm rot="10800000" flipH="1">
            <a:off x="1468100" y="2534050"/>
            <a:ext cx="3345900" cy="1167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37"/>
          <p:cNvCxnSpPr/>
          <p:nvPr/>
        </p:nvCxnSpPr>
        <p:spPr>
          <a:xfrm rot="10800000" flipH="1">
            <a:off x="1390275" y="3094550"/>
            <a:ext cx="3626100" cy="3111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4" name="Google Shape;634;p37"/>
          <p:cNvCxnSpPr/>
          <p:nvPr/>
        </p:nvCxnSpPr>
        <p:spPr>
          <a:xfrm>
            <a:off x="1732650" y="2573050"/>
            <a:ext cx="2505600" cy="1711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37"/>
          <p:cNvCxnSpPr/>
          <p:nvPr/>
        </p:nvCxnSpPr>
        <p:spPr>
          <a:xfrm>
            <a:off x="1872725" y="2168425"/>
            <a:ext cx="3143700" cy="21087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6" name="Google Shape;636;p37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50" y="1161550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8"/>
          <p:cNvSpPr txBox="1"/>
          <p:nvPr/>
        </p:nvSpPr>
        <p:spPr>
          <a:xfrm>
            <a:off x="6105800" y="1164625"/>
            <a:ext cx="2598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is the best line we could draw to separate these two classes.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644" name="Google Shape;644;p38"/>
          <p:cNvCxnSpPr/>
          <p:nvPr/>
        </p:nvCxnSpPr>
        <p:spPr>
          <a:xfrm>
            <a:off x="1872725" y="2168425"/>
            <a:ext cx="3143700" cy="21087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5" name="Google Shape;645;p38"/>
          <p:cNvSpPr/>
          <p:nvPr/>
        </p:nvSpPr>
        <p:spPr>
          <a:xfrm>
            <a:off x="798900" y="1569250"/>
            <a:ext cx="435900" cy="315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1234800" y="4619550"/>
            <a:ext cx="3890700" cy="32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0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Time for Hands On</a:t>
            </a:r>
            <a:endParaRPr b="1"/>
          </a:p>
        </p:txBody>
      </p:sp>
      <p:sp>
        <p:nvSpPr>
          <p:cNvPr id="657" name="Google Shape;657;p40"/>
          <p:cNvSpPr txBox="1"/>
          <p:nvPr/>
        </p:nvSpPr>
        <p:spPr>
          <a:xfrm>
            <a:off x="667000" y="1348475"/>
            <a:ext cx="65106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dataset from </a:t>
            </a:r>
            <a:r>
              <a:rPr lang="en-GB" sz="1200" b="1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bit.ly/day6_dataset</a:t>
            </a: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Get Colab notebook from </a:t>
            </a:r>
            <a:r>
              <a:rPr lang="en-GB" sz="1200" b="1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bit.ly/day6_notebook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46000" y="43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Logistic regression is one of the most common machine learning algorithms used for binary classification.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It is a special case of linear regression as it predicts the </a:t>
            </a:r>
            <a:r>
              <a:rPr lang="en-GB" sz="1400" b="1">
                <a:solidFill>
                  <a:schemeClr val="dk1"/>
                </a:solidFill>
              </a:rPr>
              <a:t>probabilities of outcome</a:t>
            </a:r>
            <a:r>
              <a:rPr lang="en-GB" sz="1400">
                <a:solidFill>
                  <a:schemeClr val="dk1"/>
                </a:solidFill>
              </a:rPr>
              <a:t> using log function.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46000" y="436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Logistic Regression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Logistic regression is one of the most common machine learning algorithms used for binary classification.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It is a special case of linear regression as it predicts the probabilities of outcome using log function.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i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0" y="2168888"/>
            <a:ext cx="2268150" cy="1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575" y="2168900"/>
            <a:ext cx="1254597" cy="138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200" y="2168875"/>
            <a:ext cx="2392776" cy="15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6">
            <a:alphaModFix/>
          </a:blip>
          <a:srcRect l="5739" r="8467"/>
          <a:stretch/>
        </p:blipFill>
        <p:spPr>
          <a:xfrm>
            <a:off x="6918800" y="2168900"/>
            <a:ext cx="1900225" cy="14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7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7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7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01" name="Google Shape;101;p17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02" name="Google Shape;102;p17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8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8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26" name="Google Shape;126;p18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27" name="Google Shape;127;p18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128" name="Google Shape;128;p18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775550" y="2674200"/>
            <a:ext cx="1307400" cy="404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8"/>
          <p:cNvCxnSpPr/>
          <p:nvPr/>
        </p:nvCxnSpPr>
        <p:spPr>
          <a:xfrm rot="10800000" flipH="1">
            <a:off x="721075" y="3841400"/>
            <a:ext cx="1431900" cy="38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8"/>
          <p:cNvSpPr txBox="1"/>
          <p:nvPr/>
        </p:nvSpPr>
        <p:spPr>
          <a:xfrm>
            <a:off x="2176200" y="2884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1 represent the positive class / true class</a:t>
            </a:r>
            <a:endParaRPr sz="1000" b="1"/>
          </a:p>
        </p:txBody>
      </p:sp>
      <p:sp>
        <p:nvSpPr>
          <p:cNvPr id="133" name="Google Shape;133;p18"/>
          <p:cNvSpPr txBox="1"/>
          <p:nvPr/>
        </p:nvSpPr>
        <p:spPr>
          <a:xfrm>
            <a:off x="2176200" y="3646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0 represent the negative class / false class</a:t>
            </a:r>
            <a:endParaRPr sz="1000" b="1"/>
          </a:p>
        </p:txBody>
      </p:sp>
      <p:sp>
        <p:nvSpPr>
          <p:cNvPr id="134" name="Google Shape;134;p18"/>
          <p:cNvSpPr txBox="1"/>
          <p:nvPr/>
        </p:nvSpPr>
        <p:spPr>
          <a:xfrm>
            <a:off x="7062900" y="1203525"/>
            <a:ext cx="18210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Our goal is to predict which class a particular tumor belongs to.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7BFF"/>
                </a:solidFill>
              </a:rPr>
              <a:t>1 - if the cancer is detected</a:t>
            </a:r>
            <a:endParaRPr sz="1200" b="1">
              <a:solidFill>
                <a:srgbClr val="007B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7B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7BFF"/>
                </a:solidFill>
              </a:rPr>
              <a:t>2 - if the cancer is not detected</a:t>
            </a:r>
            <a:endParaRPr sz="1200" b="1">
              <a:solidFill>
                <a:srgbClr val="007B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19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9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9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58" name="Google Shape;158;p19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sp>
        <p:nvSpPr>
          <p:cNvPr id="159" name="Google Shape;159;p19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160" name="Google Shape;160;p19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775550" y="2674200"/>
            <a:ext cx="1307400" cy="404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/>
          <p:nvPr/>
        </p:nvCxnSpPr>
        <p:spPr>
          <a:xfrm rot="10800000" flipH="1">
            <a:off x="721075" y="3841400"/>
            <a:ext cx="1431900" cy="38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 txBox="1"/>
          <p:nvPr/>
        </p:nvSpPr>
        <p:spPr>
          <a:xfrm>
            <a:off x="2176200" y="2884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1 represent the positive class / true class</a:t>
            </a:r>
            <a:endParaRPr sz="1000" b="1"/>
          </a:p>
        </p:txBody>
      </p:sp>
      <p:sp>
        <p:nvSpPr>
          <p:cNvPr id="165" name="Google Shape;165;p19"/>
          <p:cNvSpPr txBox="1"/>
          <p:nvPr/>
        </p:nvSpPr>
        <p:spPr>
          <a:xfrm>
            <a:off x="2176200" y="3646300"/>
            <a:ext cx="3921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0 represent the negative class / false class</a:t>
            </a:r>
            <a:endParaRPr sz="1000" b="1"/>
          </a:p>
        </p:txBody>
      </p:sp>
      <p:sp>
        <p:nvSpPr>
          <p:cNvPr id="166" name="Google Shape;166;p19"/>
          <p:cNvSpPr txBox="1"/>
          <p:nvPr/>
        </p:nvSpPr>
        <p:spPr>
          <a:xfrm>
            <a:off x="7062900" y="1203525"/>
            <a:ext cx="1821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can try to draw a curve that better represent this data.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(</a:t>
            </a:r>
            <a:r>
              <a:rPr lang="en-GB" sz="1100" b="1" i="1"/>
              <a:t>instead of fitting a regression line</a:t>
            </a:r>
            <a:r>
              <a:rPr lang="en-GB" b="1"/>
              <a:t>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172" name="Google Shape;172;p20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0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0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20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0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0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187" name="Google Shape;187;p20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188" name="Google Shape;188;p20"/>
          <p:cNvCxnSpPr/>
          <p:nvPr/>
        </p:nvCxnSpPr>
        <p:spPr>
          <a:xfrm rot="10800000" flipH="1">
            <a:off x="13292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0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190" name="Google Shape;190;p20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6883950" y="1195750"/>
            <a:ext cx="222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S shaped curve is called the logistic function or the sigmoid function.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Cancer Classification</a:t>
            </a:r>
            <a:endParaRPr/>
          </a:p>
        </p:txBody>
      </p:sp>
      <p:cxnSp>
        <p:nvCxnSpPr>
          <p:cNvPr id="201" name="Google Shape;201;p21"/>
          <p:cNvCxnSpPr/>
          <p:nvPr/>
        </p:nvCxnSpPr>
        <p:spPr>
          <a:xfrm flipH="1">
            <a:off x="1132150" y="1285850"/>
            <a:ext cx="17100" cy="356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1"/>
          <p:cNvCxnSpPr/>
          <p:nvPr/>
        </p:nvCxnSpPr>
        <p:spPr>
          <a:xfrm>
            <a:off x="1132100" y="4842325"/>
            <a:ext cx="5373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21"/>
          <p:cNvSpPr/>
          <p:nvPr/>
        </p:nvSpPr>
        <p:spPr>
          <a:xfrm>
            <a:off x="1329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17102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1938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23960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30056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3843800" y="45423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44534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49106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5444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6129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21"/>
          <p:cNvCxnSpPr/>
          <p:nvPr/>
        </p:nvCxnSpPr>
        <p:spPr>
          <a:xfrm rot="10800000">
            <a:off x="1003600" y="21981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1"/>
          <p:cNvCxnSpPr/>
          <p:nvPr/>
        </p:nvCxnSpPr>
        <p:spPr>
          <a:xfrm rot="10800000">
            <a:off x="1003600" y="4636575"/>
            <a:ext cx="2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21"/>
          <p:cNvSpPr txBox="1"/>
          <p:nvPr/>
        </p:nvSpPr>
        <p:spPr>
          <a:xfrm>
            <a:off x="355050" y="20057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Detected</a:t>
            </a:r>
            <a:endParaRPr sz="900"/>
          </a:p>
        </p:txBody>
      </p:sp>
      <p:sp>
        <p:nvSpPr>
          <p:cNvPr id="216" name="Google Shape;216;p21"/>
          <p:cNvSpPr txBox="1"/>
          <p:nvPr/>
        </p:nvSpPr>
        <p:spPr>
          <a:xfrm>
            <a:off x="202650" y="4367900"/>
            <a:ext cx="8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Cancer Not Detected</a:t>
            </a:r>
            <a:endParaRPr sz="900"/>
          </a:p>
        </p:txBody>
      </p:sp>
      <p:cxnSp>
        <p:nvCxnSpPr>
          <p:cNvPr id="217" name="Google Shape;217;p21"/>
          <p:cNvCxnSpPr/>
          <p:nvPr/>
        </p:nvCxnSpPr>
        <p:spPr>
          <a:xfrm rot="10800000" flipH="1">
            <a:off x="1293800" y="2152275"/>
            <a:ext cx="5584800" cy="2484300"/>
          </a:xfrm>
          <a:prstGeom prst="curvedConnector3">
            <a:avLst>
              <a:gd name="adj1" fmla="val 513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5594425" y="4826100"/>
            <a:ext cx="24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/>
              <a:t>Tumor Size</a:t>
            </a:r>
            <a:endParaRPr sz="1200" b="1"/>
          </a:p>
        </p:txBody>
      </p:sp>
      <p:sp>
        <p:nvSpPr>
          <p:cNvPr id="219" name="Google Shape;219;p21"/>
          <p:cNvSpPr txBox="1"/>
          <p:nvPr/>
        </p:nvSpPr>
        <p:spPr>
          <a:xfrm>
            <a:off x="444750" y="2370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1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444750" y="3894450"/>
            <a:ext cx="64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solidFill>
                  <a:srgbClr val="FF0000"/>
                </a:solidFill>
              </a:rPr>
              <a:t>0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31580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34628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3996200" y="2103975"/>
            <a:ext cx="180000" cy="188400"/>
          </a:xfrm>
          <a:prstGeom prst="ellipse">
            <a:avLst/>
          </a:prstGeom>
          <a:solidFill>
            <a:srgbClr val="007B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6883950" y="1195750"/>
            <a:ext cx="2225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S shaped curve is called the logistic function or the sigmoid function.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And the logistic function gives us the probability of having cancer.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Office PowerPoint</Application>
  <PresentationFormat>On-screen Show (16:9)</PresentationFormat>
  <Paragraphs>197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Nunito</vt:lpstr>
      <vt:lpstr>Roboto</vt:lpstr>
      <vt:lpstr>Arial</vt:lpstr>
      <vt:lpstr>Simple Light</vt:lpstr>
      <vt:lpstr>Logistic Regression</vt:lpstr>
      <vt:lpstr>Overview</vt:lpstr>
      <vt:lpstr>Logistic Regression</vt:lpstr>
      <vt:lpstr>Logistic Regression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Cancer Classification</vt:lpstr>
      <vt:lpstr>Let’s see Logistic Regression in Action!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Amal Joseph</cp:lastModifiedBy>
  <cp:revision>1</cp:revision>
  <dcterms:modified xsi:type="dcterms:W3CDTF">2023-05-24T13:26:36Z</dcterms:modified>
</cp:coreProperties>
</file>