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482f9d01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482f9d01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82f9d0188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82f9d018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482f9d018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82f9d01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482f9d018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482f9d018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82f9d0188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82f9d018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482f9d0188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482f9d0188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82f9d0188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482f9d018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82f9d0188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82f9d018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82f9d0188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82f9d018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82f9d0188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82f9d018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solidFill>
                  <a:srgbClr val="0000FF"/>
                </a:solidFill>
              </a:rPr>
              <a:t>Support Vector Machines</a:t>
            </a:r>
            <a:endParaRPr>
              <a:solidFill>
                <a:srgbClr val="0000FF"/>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100" b="1" i="1">
                <a:solidFill>
                  <a:schemeClr val="dk1"/>
                </a:solidFill>
                <a:latin typeface="Nunito"/>
                <a:ea typeface="Nunito"/>
                <a:cs typeface="Nunito"/>
                <a:sym typeface="Nunito"/>
              </a:rPr>
              <a:t>Amal Joseph</a:t>
            </a:r>
            <a:endParaRPr sz="1100" b="1" i="1">
              <a:solidFill>
                <a:schemeClr val="dk1"/>
              </a:solidFill>
              <a:latin typeface="Nunito"/>
              <a:ea typeface="Nunito"/>
              <a:cs typeface="Nunito"/>
              <a:sym typeface="Nunito"/>
            </a:endParaRPr>
          </a:p>
          <a:p>
            <a:pPr marL="0" lvl="0" indent="0" algn="ctr" rtl="0">
              <a:spcBef>
                <a:spcPts val="0"/>
              </a:spcBef>
              <a:spcAft>
                <a:spcPts val="0"/>
              </a:spcAft>
              <a:buNone/>
            </a:pPr>
            <a:r>
              <a:rPr lang="en-GB" sz="1100" b="1" i="1">
                <a:solidFill>
                  <a:schemeClr val="dk1"/>
                </a:solidFill>
                <a:latin typeface="Nunito"/>
                <a:ea typeface="Nunito"/>
                <a:cs typeface="Nunito"/>
                <a:sym typeface="Nunito"/>
              </a:rPr>
              <a:t>Machine Learning Engineer @ Arcesium</a:t>
            </a:r>
            <a:endParaRPr sz="1100" b="1" i="1">
              <a:solidFill>
                <a:schemeClr val="dk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Types of SVMs</a:t>
            </a:r>
            <a:endParaRPr/>
          </a:p>
        </p:txBody>
      </p:sp>
      <p:sp>
        <p:nvSpPr>
          <p:cNvPr id="106" name="Google Shape;10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b="1">
                <a:solidFill>
                  <a:srgbClr val="222222"/>
                </a:solidFill>
                <a:highlight>
                  <a:srgbClr val="FFFFFF"/>
                </a:highlight>
                <a:latin typeface="Lato"/>
                <a:ea typeface="Lato"/>
                <a:cs typeface="Lato"/>
                <a:sym typeface="Lato"/>
              </a:rPr>
              <a:t>Linear SVM</a:t>
            </a:r>
            <a:endParaRPr sz="1200" b="1">
              <a:solidFill>
                <a:srgbClr val="222222"/>
              </a:solidFill>
              <a:highlight>
                <a:srgbClr val="FFFFFF"/>
              </a:highlight>
              <a:latin typeface="Lato"/>
              <a:ea typeface="Lato"/>
              <a:cs typeface="Lato"/>
              <a:sym typeface="Lato"/>
            </a:endParaRPr>
          </a:p>
          <a:p>
            <a:pPr marL="0" lvl="0" indent="0" algn="l" rtl="0">
              <a:spcBef>
                <a:spcPts val="1200"/>
              </a:spcBef>
              <a:spcAft>
                <a:spcPts val="0"/>
              </a:spcAft>
              <a:buClr>
                <a:schemeClr val="dk1"/>
              </a:buClr>
              <a:buSzPts val="1100"/>
              <a:buFont typeface="Arial"/>
              <a:buNone/>
            </a:pPr>
            <a:r>
              <a:rPr lang="en-GB" sz="1200">
                <a:solidFill>
                  <a:srgbClr val="222222"/>
                </a:solidFill>
                <a:highlight>
                  <a:srgbClr val="FFFFFF"/>
                </a:highlight>
                <a:latin typeface="Lato"/>
                <a:ea typeface="Lato"/>
                <a:cs typeface="Lato"/>
                <a:sym typeface="Lato"/>
              </a:rPr>
              <a:t>When the data is perfectly linearly separable only then we can use Linear SVM. Perfectly linearly separable means that the data points can be classified into 2 classes by using a single straight line(if 2D).</a:t>
            </a:r>
            <a:endParaRPr sz="1200">
              <a:solidFill>
                <a:srgbClr val="222222"/>
              </a:solidFill>
              <a:highlight>
                <a:srgbClr val="FFFFFF"/>
              </a:highlight>
              <a:latin typeface="Lato"/>
              <a:ea typeface="Lato"/>
              <a:cs typeface="Lato"/>
              <a:sym typeface="Lato"/>
            </a:endParaRPr>
          </a:p>
          <a:p>
            <a:pPr marL="0" lvl="0" indent="0" algn="l" rtl="0">
              <a:spcBef>
                <a:spcPts val="1200"/>
              </a:spcBef>
              <a:spcAft>
                <a:spcPts val="0"/>
              </a:spcAft>
              <a:buClr>
                <a:schemeClr val="dk1"/>
              </a:buClr>
              <a:buSzPts val="1100"/>
              <a:buFont typeface="Arial"/>
              <a:buNone/>
            </a:pPr>
            <a:r>
              <a:rPr lang="en-GB" sz="1200" b="1">
                <a:solidFill>
                  <a:srgbClr val="222222"/>
                </a:solidFill>
                <a:highlight>
                  <a:srgbClr val="FFFFFF"/>
                </a:highlight>
                <a:latin typeface="Lato"/>
                <a:ea typeface="Lato"/>
                <a:cs typeface="Lato"/>
                <a:sym typeface="Lato"/>
              </a:rPr>
              <a:t>Non-Linear SVM</a:t>
            </a:r>
            <a:endParaRPr sz="1200" b="1">
              <a:solidFill>
                <a:srgbClr val="222222"/>
              </a:solidFill>
              <a:highlight>
                <a:srgbClr val="FFFFFF"/>
              </a:highlight>
              <a:latin typeface="Lato"/>
              <a:ea typeface="Lato"/>
              <a:cs typeface="Lato"/>
              <a:sym typeface="Lato"/>
            </a:endParaRPr>
          </a:p>
          <a:p>
            <a:pPr marL="0" lvl="0" indent="0" algn="l" rtl="0">
              <a:spcBef>
                <a:spcPts val="1200"/>
              </a:spcBef>
              <a:spcAft>
                <a:spcPts val="0"/>
              </a:spcAft>
              <a:buClr>
                <a:schemeClr val="dk1"/>
              </a:buClr>
              <a:buSzPts val="1100"/>
              <a:buFont typeface="Arial"/>
              <a:buNone/>
            </a:pPr>
            <a:r>
              <a:rPr lang="en-GB" sz="1200">
                <a:solidFill>
                  <a:srgbClr val="222222"/>
                </a:solidFill>
                <a:highlight>
                  <a:srgbClr val="FFFFFF"/>
                </a:highlight>
                <a:latin typeface="Lato"/>
                <a:ea typeface="Lato"/>
                <a:cs typeface="Lato"/>
                <a:sym typeface="Lato"/>
              </a:rPr>
              <a:t>When the data is not linearly separable then we can use Non-Linear SVM, which means when the data points cannot be separated into 2 classes by using a straight line (if 2D) then we use some advanced techniques like kernel tricks to classify them.</a:t>
            </a:r>
            <a:endParaRPr sz="1200">
              <a:solidFill>
                <a:srgbClr val="222222"/>
              </a:solidFill>
              <a:highlight>
                <a:srgbClr val="FFFFFF"/>
              </a:highlight>
              <a:latin typeface="Lato"/>
              <a:ea typeface="Lato"/>
              <a:cs typeface="Lato"/>
              <a:sym typeface="Lato"/>
            </a:endParaRPr>
          </a:p>
          <a:p>
            <a:pPr marL="0" lvl="0" indent="0" algn="l" rtl="0">
              <a:spcBef>
                <a:spcPts val="1200"/>
              </a:spcBef>
              <a:spcAft>
                <a:spcPts val="0"/>
              </a:spcAft>
              <a:buClr>
                <a:schemeClr val="dk1"/>
              </a:buClr>
              <a:buSzPts val="1100"/>
              <a:buFont typeface="Arial"/>
              <a:buNone/>
            </a:pPr>
            <a:endParaRPr sz="1200">
              <a:solidFill>
                <a:srgbClr val="222222"/>
              </a:solidFill>
              <a:highlight>
                <a:srgbClr val="FFFFFF"/>
              </a:highlight>
              <a:latin typeface="Lato"/>
              <a:ea typeface="Lato"/>
              <a:cs typeface="Lato"/>
              <a:sym typeface="Lato"/>
            </a:endParaRPr>
          </a:p>
          <a:p>
            <a:pPr marL="0" lvl="0" indent="0" algn="l" rtl="0">
              <a:spcBef>
                <a:spcPts val="1200"/>
              </a:spcBef>
              <a:spcAft>
                <a:spcPts val="1200"/>
              </a:spcAft>
              <a:buNone/>
            </a:pPr>
            <a:r>
              <a:rPr lang="en-GB" sz="1200" i="1">
                <a:solidFill>
                  <a:srgbClr val="222222"/>
                </a:solidFill>
                <a:highlight>
                  <a:srgbClr val="FFFFFF"/>
                </a:highlight>
                <a:latin typeface="Lato"/>
                <a:ea typeface="Lato"/>
                <a:cs typeface="Lato"/>
                <a:sym typeface="Lato"/>
              </a:rPr>
              <a:t>In most real-world applications we do not find linearly separable data points hence we use kernel trick to solve them.</a:t>
            </a:r>
            <a:endParaRPr sz="1200" i="1">
              <a:solidFill>
                <a:srgbClr val="222222"/>
              </a:solidFill>
              <a:highlight>
                <a:srgbClr val="FFFFFF"/>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Support Vector Machines Intuition</a:t>
            </a:r>
            <a:endParaRPr sz="1400"/>
          </a:p>
          <a:p>
            <a:pPr marL="457200" lvl="0" indent="-317500" algn="l" rtl="0">
              <a:spcBef>
                <a:spcPts val="0"/>
              </a:spcBef>
              <a:spcAft>
                <a:spcPts val="0"/>
              </a:spcAft>
              <a:buSzPts val="1400"/>
              <a:buChar char="●"/>
            </a:pPr>
            <a:r>
              <a:rPr lang="en-GB" sz="1400"/>
              <a:t>Types of SVMs</a:t>
            </a:r>
            <a:endParaRPr sz="1400"/>
          </a:p>
          <a:p>
            <a:pPr marL="0" lvl="0" indent="0" algn="l" rtl="0">
              <a:spcBef>
                <a:spcPts val="1200"/>
              </a:spcBef>
              <a:spcAft>
                <a:spcPts val="0"/>
              </a:spcAft>
              <a:buNone/>
            </a:pPr>
            <a:endParaRPr sz="1400"/>
          </a:p>
          <a:p>
            <a:pPr marL="457200" lvl="0" indent="0" algn="l" rtl="0">
              <a:spcBef>
                <a:spcPts val="1200"/>
              </a:spcBef>
              <a:spcAft>
                <a:spcPts val="0"/>
              </a:spcAft>
              <a:buNone/>
            </a:pPr>
            <a:endParaRPr sz="1400"/>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Support Vector Machines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A supervised machine learning problem where we try to find a hyperplane that best separates the two classes.</a:t>
            </a:r>
            <a:endParaRPr>
              <a:solidFill>
                <a:schemeClr val="dk1"/>
              </a:solidFill>
            </a:endParaRPr>
          </a:p>
          <a:p>
            <a:pPr marL="0" lvl="0" indent="0" algn="l" rtl="0">
              <a:spcBef>
                <a:spcPts val="1200"/>
              </a:spcBef>
              <a:spcAft>
                <a:spcPts val="1200"/>
              </a:spcAft>
              <a:buNone/>
            </a:pPr>
            <a:r>
              <a:rPr lang="en-GB">
                <a:solidFill>
                  <a:schemeClr val="dk1"/>
                </a:solidFill>
              </a:rPr>
              <a:t>It chooses the line that separates the data and is the furthest away from the closet data points as possible.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52400" y="1170125"/>
            <a:ext cx="4257675" cy="350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52400" y="1170125"/>
            <a:ext cx="4257675" cy="3505200"/>
          </a:xfrm>
          <a:prstGeom prst="rect">
            <a:avLst/>
          </a:prstGeom>
          <a:noFill/>
          <a:ln>
            <a:noFill/>
          </a:ln>
        </p:spPr>
      </p:pic>
      <p:sp>
        <p:nvSpPr>
          <p:cNvPr id="78" name="Google Shape;78;p17"/>
          <p:cNvSpPr txBox="1"/>
          <p:nvPr/>
        </p:nvSpPr>
        <p:spPr>
          <a:xfrm>
            <a:off x="5162625" y="1437900"/>
            <a:ext cx="3721500" cy="9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50" b="1">
                <a:solidFill>
                  <a:srgbClr val="0A0A23"/>
                </a:solidFill>
                <a:highlight>
                  <a:srgbClr val="FFFFFF"/>
                </a:highlight>
                <a:latin typeface="Lato"/>
                <a:ea typeface="Lato"/>
                <a:cs typeface="Lato"/>
                <a:sym typeface="Lato"/>
              </a:rPr>
              <a:t>you're trying to find the line between the two closest points that keeps the other data points separated.</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304800" y="1170125"/>
            <a:ext cx="4456269"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304800" y="1170125"/>
            <a:ext cx="4456269" cy="3820975"/>
          </a:xfrm>
          <a:prstGeom prst="rect">
            <a:avLst/>
          </a:prstGeom>
          <a:noFill/>
          <a:ln>
            <a:noFill/>
          </a:ln>
        </p:spPr>
      </p:pic>
      <p:sp>
        <p:nvSpPr>
          <p:cNvPr id="89" name="Google Shape;89;p19"/>
          <p:cNvSpPr txBox="1"/>
          <p:nvPr/>
        </p:nvSpPr>
        <p:spPr>
          <a:xfrm>
            <a:off x="4761075" y="1170125"/>
            <a:ext cx="3921900" cy="205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50" b="1">
                <a:solidFill>
                  <a:srgbClr val="FF0000"/>
                </a:solidFill>
                <a:highlight>
                  <a:srgbClr val="FFFFFF"/>
                </a:highlight>
                <a:latin typeface="Lato"/>
                <a:ea typeface="Lato"/>
                <a:cs typeface="Lato"/>
                <a:sym typeface="Lato"/>
              </a:rPr>
              <a:t>The best hyperplane is that plane that has the maximum distance from both the classes, and this is the main aim of SVM</a:t>
            </a:r>
            <a:r>
              <a:rPr lang="en-GB" sz="1350" b="1">
                <a:solidFill>
                  <a:srgbClr val="222222"/>
                </a:solidFill>
                <a:highlight>
                  <a:srgbClr val="FFFFFF"/>
                </a:highlight>
                <a:latin typeface="Lato"/>
                <a:ea typeface="Lato"/>
                <a:cs typeface="Lato"/>
                <a:sym typeface="Lato"/>
              </a:rPr>
              <a:t>.</a:t>
            </a:r>
            <a:endParaRPr sz="1350" b="1">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endParaRPr sz="1350" b="1">
              <a:solidFill>
                <a:srgbClr val="222222"/>
              </a:solidFill>
              <a:highlight>
                <a:srgbClr val="FFFFFF"/>
              </a:highlight>
              <a:latin typeface="Lato"/>
              <a:ea typeface="Lato"/>
              <a:cs typeface="Lato"/>
              <a:sym typeface="Lato"/>
            </a:endParaRPr>
          </a:p>
          <a:p>
            <a:pPr marL="0" lvl="0" indent="0" algn="l" rtl="0">
              <a:spcBef>
                <a:spcPts val="0"/>
              </a:spcBef>
              <a:spcAft>
                <a:spcPts val="0"/>
              </a:spcAft>
              <a:buNone/>
            </a:pPr>
            <a:r>
              <a:rPr lang="en-GB" sz="1350" b="1">
                <a:solidFill>
                  <a:srgbClr val="222222"/>
                </a:solidFill>
                <a:highlight>
                  <a:srgbClr val="FFFFFF"/>
                </a:highlight>
                <a:latin typeface="Lato"/>
                <a:ea typeface="Lato"/>
                <a:cs typeface="Lato"/>
                <a:sym typeface="Lato"/>
              </a:rPr>
              <a:t>This is done by finding different hyperplanes which classify the labels in the best way then it will choose the one which is farthest from the data points or the one which has a maximum margin.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52400" y="1170125"/>
            <a:ext cx="4572000"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52400" y="1170125"/>
            <a:ext cx="5094634" cy="3820975"/>
          </a:xfrm>
          <a:prstGeom prst="rect">
            <a:avLst/>
          </a:prstGeom>
          <a:noFill/>
          <a:ln>
            <a:noFill/>
          </a:ln>
        </p:spPr>
      </p:pic>
      <p:sp>
        <p:nvSpPr>
          <p:cNvPr id="100" name="Google Shape;100;p21"/>
          <p:cNvSpPr txBox="1"/>
          <p:nvPr/>
        </p:nvSpPr>
        <p:spPr>
          <a:xfrm>
            <a:off x="5257800" y="1600200"/>
            <a:ext cx="30000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50">
                <a:solidFill>
                  <a:srgbClr val="0A0A23"/>
                </a:solidFill>
                <a:highlight>
                  <a:srgbClr val="FFFFFF"/>
                </a:highlight>
                <a:latin typeface="Lato"/>
                <a:ea typeface="Lato"/>
                <a:cs typeface="Lato"/>
                <a:sym typeface="Lato"/>
              </a:rPr>
              <a:t>The decision boundary doesn't have to be a line.</a:t>
            </a:r>
            <a:endParaRPr sz="1650">
              <a:solidFill>
                <a:srgbClr val="0A0A23"/>
              </a:solidFill>
              <a:highlight>
                <a:srgbClr val="FFFFFF"/>
              </a:highlight>
              <a:latin typeface="Lato"/>
              <a:ea typeface="Lato"/>
              <a:cs typeface="Lato"/>
              <a:sym typeface="Lato"/>
            </a:endParaRPr>
          </a:p>
          <a:p>
            <a:pPr marL="0" lvl="0" indent="0" algn="l" rtl="0">
              <a:spcBef>
                <a:spcPts val="0"/>
              </a:spcBef>
              <a:spcAft>
                <a:spcPts val="0"/>
              </a:spcAft>
              <a:buNone/>
            </a:pPr>
            <a:endParaRPr sz="1650">
              <a:solidFill>
                <a:srgbClr val="0A0A23"/>
              </a:solidFill>
              <a:highlight>
                <a:srgbClr val="FFFFFF"/>
              </a:highlight>
              <a:latin typeface="Lato"/>
              <a:ea typeface="Lato"/>
              <a:cs typeface="Lato"/>
              <a:sym typeface="Lato"/>
            </a:endParaRPr>
          </a:p>
          <a:p>
            <a:pPr marL="0" lvl="0" indent="0" algn="l" rtl="0">
              <a:spcBef>
                <a:spcPts val="0"/>
              </a:spcBef>
              <a:spcAft>
                <a:spcPts val="0"/>
              </a:spcAft>
              <a:buNone/>
            </a:pPr>
            <a:r>
              <a:rPr lang="en-GB" sz="1650">
                <a:solidFill>
                  <a:srgbClr val="0A0A23"/>
                </a:solidFill>
                <a:highlight>
                  <a:srgbClr val="FFFFFF"/>
                </a:highlight>
                <a:latin typeface="Lato"/>
                <a:ea typeface="Lato"/>
                <a:cs typeface="Lato"/>
                <a:sym typeface="Lato"/>
              </a:rPr>
              <a:t>It's also referred to as a </a:t>
            </a:r>
            <a:r>
              <a:rPr lang="en-GB" sz="1650" b="1">
                <a:solidFill>
                  <a:srgbClr val="0A0A23"/>
                </a:solidFill>
                <a:highlight>
                  <a:srgbClr val="FFFFFF"/>
                </a:highlight>
                <a:latin typeface="Lato"/>
                <a:ea typeface="Lato"/>
                <a:cs typeface="Lato"/>
                <a:sym typeface="Lato"/>
              </a:rPr>
              <a:t>hyperplane </a:t>
            </a:r>
            <a:r>
              <a:rPr lang="en-GB" sz="1650">
                <a:solidFill>
                  <a:srgbClr val="0A0A23"/>
                </a:solidFill>
                <a:highlight>
                  <a:srgbClr val="FFFFFF"/>
                </a:highlight>
                <a:latin typeface="Lato"/>
                <a:ea typeface="Lato"/>
                <a:cs typeface="Lato"/>
                <a:sym typeface="Lato"/>
              </a:rPr>
              <a:t>because you can find the decision boundary with any number of features, not just two.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291</Words>
  <Application>Microsoft Office PowerPoint</Application>
  <PresentationFormat>On-screen Show (16:9)</PresentationFormat>
  <Paragraphs>24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Lato</vt:lpstr>
      <vt:lpstr>Nunito</vt:lpstr>
      <vt:lpstr>Simple Light</vt:lpstr>
      <vt:lpstr>Support Vector Machines</vt:lpstr>
      <vt:lpstr>Overview</vt:lpstr>
      <vt:lpstr>Support Vector Machines</vt:lpstr>
      <vt:lpstr>PowerPoint Presentation</vt:lpstr>
      <vt:lpstr>PowerPoint Presentation</vt:lpstr>
      <vt:lpstr>PowerPoint Presentation</vt:lpstr>
      <vt:lpstr>PowerPoint Presentation</vt:lpstr>
      <vt:lpstr>PowerPoint Presentation</vt:lpstr>
      <vt:lpstr>PowerPoint Presentation</vt:lpstr>
      <vt:lpstr>Types of SVMs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cp:lastModifiedBy>Amal Joseph</cp:lastModifiedBy>
  <cp:revision>1</cp:revision>
  <dcterms:modified xsi:type="dcterms:W3CDTF">2023-05-24T13:23:01Z</dcterms:modified>
</cp:coreProperties>
</file>