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2"/>
  </p:notesMasterIdLst>
  <p:sldIdLst>
    <p:sldId id="256" r:id="rId3"/>
    <p:sldId id="257" r:id="rId4"/>
    <p:sldId id="258" r:id="rId5"/>
    <p:sldId id="259" r:id="rId6"/>
    <p:sldId id="260" r:id="rId7"/>
    <p:sldId id="261" r:id="rId8"/>
    <p:sldId id="262" r:id="rId9"/>
    <p:sldId id="263" r:id="rId10"/>
    <p:sldId id="264" r:id="rId11"/>
    <p:sldId id="3827" r:id="rId12"/>
    <p:sldId id="3835" r:id="rId13"/>
    <p:sldId id="3837" r:id="rId14"/>
    <p:sldId id="3839" r:id="rId15"/>
    <p:sldId id="397" r:id="rId16"/>
    <p:sldId id="3836"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95" r:id="rId33"/>
    <p:sldId id="282" r:id="rId34"/>
    <p:sldId id="283" r:id="rId35"/>
    <p:sldId id="284" r:id="rId36"/>
    <p:sldId id="285" r:id="rId37"/>
    <p:sldId id="286" r:id="rId38"/>
    <p:sldId id="296" r:id="rId39"/>
    <p:sldId id="297" r:id="rId40"/>
    <p:sldId id="298"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4624" autoAdjust="0"/>
  </p:normalViewPr>
  <p:slideViewPr>
    <p:cSldViewPr>
      <p:cViewPr varScale="1">
        <p:scale>
          <a:sx n="82" d="100"/>
          <a:sy n="82" d="100"/>
        </p:scale>
        <p:origin x="147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87EB92-7A1B-954D-987C-CACD2F941E42}" type="doc">
      <dgm:prSet loTypeId="urn:microsoft.com/office/officeart/2005/8/layout/matrix3" loCatId="" qsTypeId="urn:microsoft.com/office/officeart/2005/8/quickstyle/simple1" qsCatId="simple" csTypeId="urn:microsoft.com/office/officeart/2005/8/colors/accent1_2" csCatId="accent1" phldr="1"/>
      <dgm:spPr/>
      <dgm:t>
        <a:bodyPr/>
        <a:lstStyle/>
        <a:p>
          <a:endParaRPr lang="en-US"/>
        </a:p>
      </dgm:t>
    </dgm:pt>
    <dgm:pt modelId="{1D3ADDFD-1496-EE47-814B-EF158D5D6F52}">
      <dgm:prSet phldrT="[Text]" custT="1"/>
      <dgm:spPr>
        <a:solidFill>
          <a:srgbClr val="0C5CC4"/>
        </a:solidFill>
      </dgm:spPr>
      <dgm:t>
        <a:bodyPr/>
        <a:lstStyle/>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STRENGTHS</a:t>
          </a:r>
        </a:p>
        <a:p>
          <a:r>
            <a:rPr lang="en-US" sz="1400" dirty="0">
              <a:latin typeface="Arial" panose="020B0604020202020204" pitchFamily="34" charset="0"/>
              <a:cs typeface="Arial" panose="020B0604020202020204" pitchFamily="34" charset="0"/>
            </a:rPr>
            <a:t>1) It can be used and made available in even keypad phones since due to the improved technology of internet connections in keypad phones.</a:t>
          </a:r>
        </a:p>
        <a:p>
          <a:r>
            <a:rPr lang="en-US" sz="1400" dirty="0">
              <a:latin typeface="Arial" panose="020B0604020202020204" pitchFamily="34" charset="0"/>
              <a:cs typeface="Arial" panose="020B0604020202020204" pitchFamily="34" charset="0"/>
            </a:rPr>
            <a:t>2) It helps us to access electronic devices even when we are far away from it.</a:t>
          </a:r>
          <a:endParaRPr lang="en-US" sz="1600" dirty="0"/>
        </a:p>
        <a:p>
          <a:endParaRPr lang="en-US" sz="2400" dirty="0"/>
        </a:p>
        <a:p>
          <a:endParaRPr lang="en-US" sz="2400" dirty="0"/>
        </a:p>
      </dgm:t>
    </dgm:pt>
    <dgm:pt modelId="{8234F3E2-2294-6C4A-9347-1F36C7F021BA}" type="parTrans" cxnId="{CF067F7F-E281-B545-BB36-2C39FD6B2789}">
      <dgm:prSet/>
      <dgm:spPr/>
      <dgm:t>
        <a:bodyPr/>
        <a:lstStyle/>
        <a:p>
          <a:endParaRPr lang="en-US"/>
        </a:p>
      </dgm:t>
    </dgm:pt>
    <dgm:pt modelId="{34534289-8527-DF45-B265-863FA55E7DB2}" type="sibTrans" cxnId="{CF067F7F-E281-B545-BB36-2C39FD6B2789}">
      <dgm:prSet/>
      <dgm:spPr/>
      <dgm:t>
        <a:bodyPr/>
        <a:lstStyle/>
        <a:p>
          <a:endParaRPr lang="en-US"/>
        </a:p>
      </dgm:t>
    </dgm:pt>
    <dgm:pt modelId="{704A455A-5BC0-CD42-B883-222C2AC55C66}">
      <dgm:prSet phldrT="[Text]" custT="1"/>
      <dgm:spPr>
        <a:solidFill>
          <a:srgbClr val="F67E17"/>
        </a:solidFill>
      </dgm:spPr>
      <dgm:t>
        <a:bodyPr/>
        <a:lstStyle/>
        <a:p>
          <a:r>
            <a:rPr lang="en-US" sz="2000" b="1" dirty="0">
              <a:latin typeface="Arial" panose="020B0604020202020204" pitchFamily="34" charset="0"/>
              <a:cs typeface="Arial" panose="020B0604020202020204" pitchFamily="34" charset="0"/>
            </a:rPr>
            <a:t>WEAKNESSES</a:t>
          </a:r>
          <a:endParaRPr lang="en-US" sz="2100" b="1" dirty="0"/>
        </a:p>
        <a:p>
          <a:r>
            <a:rPr lang="en-US" sz="1400" dirty="0">
              <a:latin typeface="Arial" pitchFamily="34" charset="0"/>
              <a:cs typeface="Arial" pitchFamily="34" charset="0"/>
            </a:rPr>
            <a:t>1) It can't be used in areas where no Internet connection are available like local areas, villages etc.</a:t>
          </a:r>
        </a:p>
        <a:p>
          <a:r>
            <a:rPr lang="en-US" sz="1400" dirty="0">
              <a:latin typeface="Arial" pitchFamily="34" charset="0"/>
              <a:cs typeface="Arial" pitchFamily="34" charset="0"/>
            </a:rPr>
            <a:t>2) The life of the product depends on the life of ESP module.</a:t>
          </a:r>
        </a:p>
        <a:p>
          <a:endParaRPr lang="en-US" sz="2100" dirty="0"/>
        </a:p>
      </dgm:t>
    </dgm:pt>
    <dgm:pt modelId="{66CD7BEA-2B9A-F24B-88E9-3233E0028AF2}" type="parTrans" cxnId="{8DE68E78-5A24-954A-B9C8-B5220B3B4F2B}">
      <dgm:prSet/>
      <dgm:spPr/>
      <dgm:t>
        <a:bodyPr/>
        <a:lstStyle/>
        <a:p>
          <a:endParaRPr lang="en-US"/>
        </a:p>
      </dgm:t>
    </dgm:pt>
    <dgm:pt modelId="{E5477ABA-DAF7-8F4A-B6C1-D944FAB755F9}" type="sibTrans" cxnId="{8DE68E78-5A24-954A-B9C8-B5220B3B4F2B}">
      <dgm:prSet/>
      <dgm:spPr/>
      <dgm:t>
        <a:bodyPr/>
        <a:lstStyle/>
        <a:p>
          <a:endParaRPr lang="en-US"/>
        </a:p>
      </dgm:t>
    </dgm:pt>
    <dgm:pt modelId="{4812753F-E961-134C-A5F9-5981D6BB3AEC}">
      <dgm:prSet phldrT="[Text]" custT="1"/>
      <dgm:spPr>
        <a:solidFill>
          <a:srgbClr val="41840A"/>
        </a:solidFill>
      </dgm:spPr>
      <dgm:t>
        <a:bodyPr/>
        <a:lstStyle/>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OPPORTUNITIES</a:t>
          </a:r>
          <a:endParaRPr lang="en-US" sz="2200" b="1"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1) It will open up more sector to the world of home automation and development.</a:t>
          </a:r>
        </a:p>
        <a:p>
          <a:r>
            <a:rPr lang="en-US" sz="1400" dirty="0">
              <a:latin typeface="Arial" panose="020B0604020202020204" pitchFamily="34" charset="0"/>
              <a:cs typeface="Arial" panose="020B0604020202020204" pitchFamily="34" charset="0"/>
            </a:rPr>
            <a:t>2) Conservation of energy.</a:t>
          </a:r>
        </a:p>
        <a:p>
          <a:endParaRPr lang="en-US" sz="1400" dirty="0">
            <a:latin typeface="Arial" panose="020B0604020202020204" pitchFamily="34" charset="0"/>
            <a:cs typeface="Arial" panose="020B0604020202020204" pitchFamily="34" charset="0"/>
          </a:endParaRPr>
        </a:p>
        <a:p>
          <a:endParaRPr lang="en-US" sz="2200" dirty="0"/>
        </a:p>
        <a:p>
          <a:endParaRPr lang="en-US" sz="2200" dirty="0"/>
        </a:p>
      </dgm:t>
    </dgm:pt>
    <dgm:pt modelId="{A7F3F48E-39CF-F941-A650-435781ECA87A}" type="parTrans" cxnId="{520FAD5C-EDF4-654A-8EA4-C0ED0133CF4E}">
      <dgm:prSet/>
      <dgm:spPr/>
      <dgm:t>
        <a:bodyPr/>
        <a:lstStyle/>
        <a:p>
          <a:endParaRPr lang="en-US"/>
        </a:p>
      </dgm:t>
    </dgm:pt>
    <dgm:pt modelId="{31A9C396-461F-EB4F-ABED-CBDBD3E09C4F}" type="sibTrans" cxnId="{520FAD5C-EDF4-654A-8EA4-C0ED0133CF4E}">
      <dgm:prSet/>
      <dgm:spPr/>
      <dgm:t>
        <a:bodyPr/>
        <a:lstStyle/>
        <a:p>
          <a:endParaRPr lang="en-US"/>
        </a:p>
      </dgm:t>
    </dgm:pt>
    <dgm:pt modelId="{BAC18BBD-8CAE-8748-A765-77E1AA37D1F4}">
      <dgm:prSet phldrT="[Text]" custT="1"/>
      <dgm:spPr>
        <a:solidFill>
          <a:srgbClr val="980004"/>
        </a:solidFill>
      </dgm:spPr>
      <dgm:t>
        <a:bodyPr/>
        <a:lstStyle/>
        <a:p>
          <a:endParaRPr lang="en-US" sz="2000" b="1" i="0" dirty="0">
            <a:latin typeface="Arial" panose="020B0604020202020204" pitchFamily="34" charset="0"/>
            <a:cs typeface="Arial" panose="020B0604020202020204" pitchFamily="34" charset="0"/>
          </a:endParaRPr>
        </a:p>
        <a:p>
          <a:endParaRPr lang="en-US" sz="2000" b="1" i="0" dirty="0">
            <a:latin typeface="Arial" panose="020B0604020202020204" pitchFamily="34" charset="0"/>
            <a:cs typeface="Arial" panose="020B0604020202020204" pitchFamily="34" charset="0"/>
          </a:endParaRPr>
        </a:p>
        <a:p>
          <a:r>
            <a:rPr lang="en-US" sz="2000" b="1" i="0" dirty="0">
              <a:latin typeface="Arial" panose="020B0604020202020204" pitchFamily="34" charset="0"/>
              <a:cs typeface="Arial" panose="020B0604020202020204" pitchFamily="34" charset="0"/>
            </a:rPr>
            <a:t>THREATS</a:t>
          </a:r>
        </a:p>
        <a:p>
          <a:r>
            <a:rPr lang="en-US" sz="1400" dirty="0">
              <a:latin typeface="Arial" panose="020B0604020202020204" pitchFamily="34" charset="0"/>
              <a:cs typeface="Arial" panose="020B0604020202020204" pitchFamily="34" charset="0"/>
            </a:rPr>
            <a:t>1) It can be accessed by anyone since no security credentials are provided into it.</a:t>
          </a:r>
        </a:p>
        <a:p>
          <a:r>
            <a:rPr lang="en-US" sz="1400" dirty="0">
              <a:latin typeface="Arial" panose="020B0604020202020204" pitchFamily="34" charset="0"/>
              <a:cs typeface="Arial" panose="020B0604020202020204" pitchFamily="34" charset="0"/>
            </a:rPr>
            <a:t>2)  Body is made of Plastic which is an e-waste and not ecofriendly.</a:t>
          </a: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dgm:t>
    </dgm:pt>
    <dgm:pt modelId="{D019ABC9-9E96-0D4E-A434-8534CD1D80D1}" type="parTrans" cxnId="{6D9EDF7F-2120-DC43-8AF7-808FC30A0F27}">
      <dgm:prSet/>
      <dgm:spPr/>
      <dgm:t>
        <a:bodyPr/>
        <a:lstStyle/>
        <a:p>
          <a:endParaRPr lang="en-US"/>
        </a:p>
      </dgm:t>
    </dgm:pt>
    <dgm:pt modelId="{64830B72-60FC-FE4B-ABA3-569F0B5FD602}" type="sibTrans" cxnId="{6D9EDF7F-2120-DC43-8AF7-808FC30A0F27}">
      <dgm:prSet/>
      <dgm:spPr/>
      <dgm:t>
        <a:bodyPr/>
        <a:lstStyle/>
        <a:p>
          <a:endParaRPr lang="en-US"/>
        </a:p>
      </dgm:t>
    </dgm:pt>
    <dgm:pt modelId="{34F35730-EA50-9645-B9D6-71D48EB7A33F}" type="pres">
      <dgm:prSet presAssocID="{2B87EB92-7A1B-954D-987C-CACD2F941E42}" presName="matrix" presStyleCnt="0">
        <dgm:presLayoutVars>
          <dgm:chMax val="1"/>
          <dgm:dir/>
          <dgm:resizeHandles val="exact"/>
        </dgm:presLayoutVars>
      </dgm:prSet>
      <dgm:spPr/>
    </dgm:pt>
    <dgm:pt modelId="{45956BED-C6E8-3A46-BDB8-15F5113DDC6C}" type="pres">
      <dgm:prSet presAssocID="{2B87EB92-7A1B-954D-987C-CACD2F941E42}" presName="diamond" presStyleLbl="bgShp" presStyleIdx="0" presStyleCnt="1" custScaleX="157296" custLinFactNeighborX="734"/>
      <dgm:spPr/>
    </dgm:pt>
    <dgm:pt modelId="{8EECC6D7-47CA-294F-9270-5B942FEFE787}" type="pres">
      <dgm:prSet presAssocID="{2B87EB92-7A1B-954D-987C-CACD2F941E42}" presName="quad1" presStyleLbl="node1" presStyleIdx="0" presStyleCnt="4" custScaleX="155776" custScaleY="108140" custLinFactNeighborX="-26233" custLinFactNeighborY="432">
        <dgm:presLayoutVars>
          <dgm:chMax val="0"/>
          <dgm:chPref val="0"/>
          <dgm:bulletEnabled val="1"/>
        </dgm:presLayoutVars>
      </dgm:prSet>
      <dgm:spPr/>
    </dgm:pt>
    <dgm:pt modelId="{339A4293-320E-E84E-B670-FA4E9B52A1EA}" type="pres">
      <dgm:prSet presAssocID="{2B87EB92-7A1B-954D-987C-CACD2F941E42}" presName="quad2" presStyleLbl="node1" presStyleIdx="1" presStyleCnt="4" custScaleX="155776" custScaleY="105600" custLinFactNeighborX="30436" custLinFactNeighborY="431">
        <dgm:presLayoutVars>
          <dgm:chMax val="0"/>
          <dgm:chPref val="0"/>
          <dgm:bulletEnabled val="1"/>
        </dgm:presLayoutVars>
      </dgm:prSet>
      <dgm:spPr/>
    </dgm:pt>
    <dgm:pt modelId="{A8482282-0CD9-7B45-BC94-B6005AD0A56F}" type="pres">
      <dgm:prSet presAssocID="{2B87EB92-7A1B-954D-987C-CACD2F941E42}" presName="quad3" presStyleLbl="node1" presStyleIdx="2" presStyleCnt="4" custScaleX="155776" custLinFactNeighborX="-28652" custLinFactNeighborY="-712">
        <dgm:presLayoutVars>
          <dgm:chMax val="0"/>
          <dgm:chPref val="0"/>
          <dgm:bulletEnabled val="1"/>
        </dgm:presLayoutVars>
      </dgm:prSet>
      <dgm:spPr/>
    </dgm:pt>
    <dgm:pt modelId="{1A0082E3-35B0-0C4E-8F5A-4A520248CFC5}" type="pres">
      <dgm:prSet presAssocID="{2B87EB92-7A1B-954D-987C-CACD2F941E42}" presName="quad4" presStyleLbl="node1" presStyleIdx="3" presStyleCnt="4" custScaleX="155776" custLinFactNeighborX="30005" custLinFactNeighborY="-431">
        <dgm:presLayoutVars>
          <dgm:chMax val="0"/>
          <dgm:chPref val="0"/>
          <dgm:bulletEnabled val="1"/>
        </dgm:presLayoutVars>
      </dgm:prSet>
      <dgm:spPr/>
    </dgm:pt>
  </dgm:ptLst>
  <dgm:cxnLst>
    <dgm:cxn modelId="{37047518-1ACC-4629-957F-D566254C4524}" type="presOf" srcId="{2B87EB92-7A1B-954D-987C-CACD2F941E42}" destId="{34F35730-EA50-9645-B9D6-71D48EB7A33F}" srcOrd="0" destOrd="0" presId="urn:microsoft.com/office/officeart/2005/8/layout/matrix3"/>
    <dgm:cxn modelId="{520FAD5C-EDF4-654A-8EA4-C0ED0133CF4E}" srcId="{2B87EB92-7A1B-954D-987C-CACD2F941E42}" destId="{4812753F-E961-134C-A5F9-5981D6BB3AEC}" srcOrd="2" destOrd="0" parTransId="{A7F3F48E-39CF-F941-A650-435781ECA87A}" sibTransId="{31A9C396-461F-EB4F-ABED-CBDBD3E09C4F}"/>
    <dgm:cxn modelId="{8DE68E78-5A24-954A-B9C8-B5220B3B4F2B}" srcId="{2B87EB92-7A1B-954D-987C-CACD2F941E42}" destId="{704A455A-5BC0-CD42-B883-222C2AC55C66}" srcOrd="1" destOrd="0" parTransId="{66CD7BEA-2B9A-F24B-88E9-3233E0028AF2}" sibTransId="{E5477ABA-DAF7-8F4A-B6C1-D944FAB755F9}"/>
    <dgm:cxn modelId="{CF067F7F-E281-B545-BB36-2C39FD6B2789}" srcId="{2B87EB92-7A1B-954D-987C-CACD2F941E42}" destId="{1D3ADDFD-1496-EE47-814B-EF158D5D6F52}" srcOrd="0" destOrd="0" parTransId="{8234F3E2-2294-6C4A-9347-1F36C7F021BA}" sibTransId="{34534289-8527-DF45-B265-863FA55E7DB2}"/>
    <dgm:cxn modelId="{6D9EDF7F-2120-DC43-8AF7-808FC30A0F27}" srcId="{2B87EB92-7A1B-954D-987C-CACD2F941E42}" destId="{BAC18BBD-8CAE-8748-A765-77E1AA37D1F4}" srcOrd="3" destOrd="0" parTransId="{D019ABC9-9E96-0D4E-A434-8534CD1D80D1}" sibTransId="{64830B72-60FC-FE4B-ABA3-569F0B5FD602}"/>
    <dgm:cxn modelId="{42751182-ACBC-4032-9F76-0ACBDD1F928E}" type="presOf" srcId="{BAC18BBD-8CAE-8748-A765-77E1AA37D1F4}" destId="{1A0082E3-35B0-0C4E-8F5A-4A520248CFC5}" srcOrd="0" destOrd="0" presId="urn:microsoft.com/office/officeart/2005/8/layout/matrix3"/>
    <dgm:cxn modelId="{5B86F6A1-F0D8-4D92-8CB2-247B752DE799}" type="presOf" srcId="{4812753F-E961-134C-A5F9-5981D6BB3AEC}" destId="{A8482282-0CD9-7B45-BC94-B6005AD0A56F}" srcOrd="0" destOrd="0" presId="urn:microsoft.com/office/officeart/2005/8/layout/matrix3"/>
    <dgm:cxn modelId="{B0CB31B5-D0C3-4192-B839-6B80BE0B1B94}" type="presOf" srcId="{1D3ADDFD-1496-EE47-814B-EF158D5D6F52}" destId="{8EECC6D7-47CA-294F-9270-5B942FEFE787}" srcOrd="0" destOrd="0" presId="urn:microsoft.com/office/officeart/2005/8/layout/matrix3"/>
    <dgm:cxn modelId="{F638E3F5-7EA0-4332-AC86-9A2D96AE4F74}" type="presOf" srcId="{704A455A-5BC0-CD42-B883-222C2AC55C66}" destId="{339A4293-320E-E84E-B670-FA4E9B52A1EA}" srcOrd="0" destOrd="0" presId="urn:microsoft.com/office/officeart/2005/8/layout/matrix3"/>
    <dgm:cxn modelId="{DA0B39CD-FA7E-4ED4-A3B7-8F696ACE52A1}" type="presParOf" srcId="{34F35730-EA50-9645-B9D6-71D48EB7A33F}" destId="{45956BED-C6E8-3A46-BDB8-15F5113DDC6C}" srcOrd="0" destOrd="0" presId="urn:microsoft.com/office/officeart/2005/8/layout/matrix3"/>
    <dgm:cxn modelId="{A47E6312-3AFA-4134-BD22-C4FBB88BEA77}" type="presParOf" srcId="{34F35730-EA50-9645-B9D6-71D48EB7A33F}" destId="{8EECC6D7-47CA-294F-9270-5B942FEFE787}" srcOrd="1" destOrd="0" presId="urn:microsoft.com/office/officeart/2005/8/layout/matrix3"/>
    <dgm:cxn modelId="{BED513CC-1B02-44A0-8763-E4612F76FD48}" type="presParOf" srcId="{34F35730-EA50-9645-B9D6-71D48EB7A33F}" destId="{339A4293-320E-E84E-B670-FA4E9B52A1EA}" srcOrd="2" destOrd="0" presId="urn:microsoft.com/office/officeart/2005/8/layout/matrix3"/>
    <dgm:cxn modelId="{6080E315-2090-4451-BB2F-98F883A9AC49}" type="presParOf" srcId="{34F35730-EA50-9645-B9D6-71D48EB7A33F}" destId="{A8482282-0CD9-7B45-BC94-B6005AD0A56F}" srcOrd="3" destOrd="0" presId="urn:microsoft.com/office/officeart/2005/8/layout/matrix3"/>
    <dgm:cxn modelId="{1F9CECF5-16D6-4F3B-84DA-9519EFACFF3E}" type="presParOf" srcId="{34F35730-EA50-9645-B9D6-71D48EB7A33F}" destId="{1A0082E3-35B0-0C4E-8F5A-4A520248CFC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956BED-C6E8-3A46-BDB8-15F5113DDC6C}">
      <dsp:nvSpPr>
        <dsp:cNvPr id="0" name=""/>
        <dsp:cNvSpPr/>
      </dsp:nvSpPr>
      <dsp:spPr>
        <a:xfrm>
          <a:off x="360093" y="0"/>
          <a:ext cx="8503170" cy="540584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ECC6D7-47CA-294F-9270-5B942FEFE787}">
      <dsp:nvSpPr>
        <dsp:cNvPr id="0" name=""/>
        <dsp:cNvSpPr/>
      </dsp:nvSpPr>
      <dsp:spPr>
        <a:xfrm>
          <a:off x="1241613" y="436855"/>
          <a:ext cx="3284190" cy="2279891"/>
        </a:xfrm>
        <a:prstGeom prst="roundRect">
          <a:avLst/>
        </a:prstGeom>
        <a:solidFill>
          <a:srgbClr val="0C5CC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dirty="0">
            <a:latin typeface="Arial" panose="020B0604020202020204" pitchFamily="34" charset="0"/>
            <a:cs typeface="Arial" panose="020B0604020202020204" pitchFamily="34" charset="0"/>
          </a:endParaRPr>
        </a:p>
        <a:p>
          <a:pPr marL="0" lvl="0" indent="0" algn="ctr" defTabSz="889000">
            <a:lnSpc>
              <a:spcPct val="90000"/>
            </a:lnSpc>
            <a:spcBef>
              <a:spcPct val="0"/>
            </a:spcBef>
            <a:spcAft>
              <a:spcPct val="35000"/>
            </a:spcAft>
            <a:buNone/>
          </a:pPr>
          <a:endParaRPr lang="en-US" sz="2000" kern="1200" dirty="0">
            <a:latin typeface="Arial" panose="020B0604020202020204" pitchFamily="34" charset="0"/>
            <a:cs typeface="Arial" panose="020B0604020202020204" pitchFamily="34" charset="0"/>
          </a:endParaRPr>
        </a:p>
        <a:p>
          <a:pPr marL="0" lvl="0" indent="0" algn="ctr" defTabSz="889000">
            <a:lnSpc>
              <a:spcPct val="90000"/>
            </a:lnSpc>
            <a:spcBef>
              <a:spcPct val="0"/>
            </a:spcBef>
            <a:spcAft>
              <a:spcPct val="35000"/>
            </a:spcAft>
            <a:buNone/>
          </a:pPr>
          <a:r>
            <a:rPr lang="en-US" sz="2000" b="1" kern="1200" dirty="0">
              <a:latin typeface="Arial" panose="020B0604020202020204" pitchFamily="34" charset="0"/>
              <a:cs typeface="Arial" panose="020B0604020202020204" pitchFamily="34" charset="0"/>
            </a:rPr>
            <a:t>STRENGTHS</a:t>
          </a:r>
        </a:p>
        <a:p>
          <a:pPr marL="0" lvl="0" indent="0" algn="ctr" defTabSz="8890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1) It can be used and made available in even keypad phones since due to the improved technology of internet connections in keypad phones.</a:t>
          </a:r>
        </a:p>
        <a:p>
          <a:pPr marL="0" lvl="0" indent="0" algn="ctr" defTabSz="8890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2) It helps us to access electronic devices even when we are far away from it.</a:t>
          </a:r>
          <a:endParaRPr lang="en-US" sz="1600" kern="1200" dirty="0"/>
        </a:p>
        <a:p>
          <a:pPr marL="0" lvl="0" indent="0" algn="ctr" defTabSz="889000">
            <a:lnSpc>
              <a:spcPct val="90000"/>
            </a:lnSpc>
            <a:spcBef>
              <a:spcPct val="0"/>
            </a:spcBef>
            <a:spcAft>
              <a:spcPct val="35000"/>
            </a:spcAft>
            <a:buNone/>
          </a:pPr>
          <a:endParaRPr lang="en-US" sz="2400" kern="1200" dirty="0"/>
        </a:p>
        <a:p>
          <a:pPr marL="0" lvl="0" indent="0" algn="ctr" defTabSz="889000">
            <a:lnSpc>
              <a:spcPct val="90000"/>
            </a:lnSpc>
            <a:spcBef>
              <a:spcPct val="0"/>
            </a:spcBef>
            <a:spcAft>
              <a:spcPct val="35000"/>
            </a:spcAft>
            <a:buNone/>
          </a:pPr>
          <a:endParaRPr lang="en-US" sz="2400" kern="1200" dirty="0"/>
        </a:p>
      </dsp:txBody>
      <dsp:txXfrm>
        <a:off x="1352908" y="548150"/>
        <a:ext cx="3061600" cy="2057301"/>
      </dsp:txXfrm>
    </dsp:sp>
    <dsp:sp modelId="{339A4293-320E-E84E-B670-FA4E9B52A1EA}">
      <dsp:nvSpPr>
        <dsp:cNvPr id="0" name=""/>
        <dsp:cNvSpPr/>
      </dsp:nvSpPr>
      <dsp:spPr>
        <a:xfrm>
          <a:off x="4706806" y="463609"/>
          <a:ext cx="3284190" cy="2226341"/>
        </a:xfrm>
        <a:prstGeom prst="roundRect">
          <a:avLst/>
        </a:prstGeom>
        <a:solidFill>
          <a:srgbClr val="F67E1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Arial" panose="020B0604020202020204" pitchFamily="34" charset="0"/>
              <a:cs typeface="Arial" panose="020B0604020202020204" pitchFamily="34" charset="0"/>
            </a:rPr>
            <a:t>WEAKNESSES</a:t>
          </a:r>
          <a:endParaRPr lang="en-US" sz="2100" b="1" kern="1200" dirty="0"/>
        </a:p>
        <a:p>
          <a:pPr marL="0" lvl="0" indent="0" algn="ctr" defTabSz="889000">
            <a:lnSpc>
              <a:spcPct val="90000"/>
            </a:lnSpc>
            <a:spcBef>
              <a:spcPct val="0"/>
            </a:spcBef>
            <a:spcAft>
              <a:spcPct val="35000"/>
            </a:spcAft>
            <a:buNone/>
          </a:pPr>
          <a:r>
            <a:rPr lang="en-US" sz="1400" kern="1200" dirty="0">
              <a:latin typeface="Arial" pitchFamily="34" charset="0"/>
              <a:cs typeface="Arial" pitchFamily="34" charset="0"/>
            </a:rPr>
            <a:t>1) It can't be used in areas where no Internet connection are available like local areas, villages etc.</a:t>
          </a:r>
        </a:p>
        <a:p>
          <a:pPr marL="0" lvl="0" indent="0" algn="ctr" defTabSz="889000">
            <a:lnSpc>
              <a:spcPct val="90000"/>
            </a:lnSpc>
            <a:spcBef>
              <a:spcPct val="0"/>
            </a:spcBef>
            <a:spcAft>
              <a:spcPct val="35000"/>
            </a:spcAft>
            <a:buNone/>
          </a:pPr>
          <a:r>
            <a:rPr lang="en-US" sz="1400" kern="1200" dirty="0">
              <a:latin typeface="Arial" pitchFamily="34" charset="0"/>
              <a:cs typeface="Arial" pitchFamily="34" charset="0"/>
            </a:rPr>
            <a:t>2) The life of the product depends on the life of ESP module.</a:t>
          </a:r>
        </a:p>
        <a:p>
          <a:pPr marL="0" lvl="0" indent="0" algn="ctr" defTabSz="889000">
            <a:lnSpc>
              <a:spcPct val="90000"/>
            </a:lnSpc>
            <a:spcBef>
              <a:spcPct val="0"/>
            </a:spcBef>
            <a:spcAft>
              <a:spcPct val="35000"/>
            </a:spcAft>
            <a:buNone/>
          </a:pPr>
          <a:endParaRPr lang="en-US" sz="2100" kern="1200" dirty="0"/>
        </a:p>
      </dsp:txBody>
      <dsp:txXfrm>
        <a:off x="4815487" y="572290"/>
        <a:ext cx="3066828" cy="2008979"/>
      </dsp:txXfrm>
    </dsp:sp>
    <dsp:sp modelId="{A8482282-0CD9-7B45-BC94-B6005AD0A56F}">
      <dsp:nvSpPr>
        <dsp:cNvPr id="0" name=""/>
        <dsp:cNvSpPr/>
      </dsp:nvSpPr>
      <dsp:spPr>
        <a:xfrm>
          <a:off x="1190614" y="2768996"/>
          <a:ext cx="3284190" cy="2108277"/>
        </a:xfrm>
        <a:prstGeom prst="roundRect">
          <a:avLst/>
        </a:prstGeom>
        <a:solidFill>
          <a:srgbClr val="41840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dirty="0">
            <a:latin typeface="Arial" panose="020B0604020202020204" pitchFamily="34" charset="0"/>
            <a:cs typeface="Arial" panose="020B0604020202020204" pitchFamily="34" charset="0"/>
          </a:endParaRPr>
        </a:p>
        <a:p>
          <a:pPr marL="0" lvl="0" indent="0" algn="ctr" defTabSz="889000">
            <a:lnSpc>
              <a:spcPct val="90000"/>
            </a:lnSpc>
            <a:spcBef>
              <a:spcPct val="0"/>
            </a:spcBef>
            <a:spcAft>
              <a:spcPct val="35000"/>
            </a:spcAft>
            <a:buNone/>
          </a:pPr>
          <a:endParaRPr lang="en-US" sz="2000" kern="1200" dirty="0">
            <a:latin typeface="Arial" panose="020B0604020202020204" pitchFamily="34" charset="0"/>
            <a:cs typeface="Arial" panose="020B0604020202020204" pitchFamily="34" charset="0"/>
          </a:endParaRPr>
        </a:p>
        <a:p>
          <a:pPr marL="0" lvl="0" indent="0" algn="ctr" defTabSz="889000">
            <a:lnSpc>
              <a:spcPct val="90000"/>
            </a:lnSpc>
            <a:spcBef>
              <a:spcPct val="0"/>
            </a:spcBef>
            <a:spcAft>
              <a:spcPct val="35000"/>
            </a:spcAft>
            <a:buNone/>
          </a:pPr>
          <a:r>
            <a:rPr lang="en-US" sz="2000" b="1" kern="1200" dirty="0">
              <a:latin typeface="Arial" panose="020B0604020202020204" pitchFamily="34" charset="0"/>
              <a:cs typeface="Arial" panose="020B0604020202020204" pitchFamily="34" charset="0"/>
            </a:rPr>
            <a:t>OPPORTUNITIES</a:t>
          </a:r>
          <a:endParaRPr lang="en-US" sz="2200" b="1" kern="1200" dirty="0">
            <a:latin typeface="Arial" panose="020B0604020202020204" pitchFamily="34" charset="0"/>
            <a:cs typeface="Arial" panose="020B0604020202020204" pitchFamily="34" charset="0"/>
          </a:endParaRPr>
        </a:p>
        <a:p>
          <a:pPr marL="0" lvl="0" indent="0" algn="ctr" defTabSz="8890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1) It will open up more sector to the world of home automation and development.</a:t>
          </a:r>
        </a:p>
        <a:p>
          <a:pPr marL="0" lvl="0" indent="0" algn="ctr" defTabSz="8890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2) Conservation of energy.</a:t>
          </a:r>
        </a:p>
        <a:p>
          <a:pPr marL="0" lvl="0" indent="0" algn="ctr" defTabSz="889000">
            <a:lnSpc>
              <a:spcPct val="90000"/>
            </a:lnSpc>
            <a:spcBef>
              <a:spcPct val="0"/>
            </a:spcBef>
            <a:spcAft>
              <a:spcPct val="35000"/>
            </a:spcAft>
            <a:buNone/>
          </a:pPr>
          <a:endParaRPr lang="en-US" sz="1400" kern="1200" dirty="0">
            <a:latin typeface="Arial" panose="020B0604020202020204" pitchFamily="34" charset="0"/>
            <a:cs typeface="Arial" panose="020B0604020202020204" pitchFamily="34" charset="0"/>
          </a:endParaRPr>
        </a:p>
        <a:p>
          <a:pPr marL="0" lvl="0" indent="0" algn="ctr" defTabSz="889000">
            <a:lnSpc>
              <a:spcPct val="90000"/>
            </a:lnSpc>
            <a:spcBef>
              <a:spcPct val="0"/>
            </a:spcBef>
            <a:spcAft>
              <a:spcPct val="35000"/>
            </a:spcAft>
            <a:buNone/>
          </a:pPr>
          <a:endParaRPr lang="en-US" sz="2200" kern="1200" dirty="0"/>
        </a:p>
        <a:p>
          <a:pPr marL="0" lvl="0" indent="0" algn="ctr" defTabSz="889000">
            <a:lnSpc>
              <a:spcPct val="90000"/>
            </a:lnSpc>
            <a:spcBef>
              <a:spcPct val="0"/>
            </a:spcBef>
            <a:spcAft>
              <a:spcPct val="35000"/>
            </a:spcAft>
            <a:buNone/>
          </a:pPr>
          <a:endParaRPr lang="en-US" sz="2200" kern="1200" dirty="0"/>
        </a:p>
      </dsp:txBody>
      <dsp:txXfrm>
        <a:off x="1293532" y="2871914"/>
        <a:ext cx="3078354" cy="1902441"/>
      </dsp:txXfrm>
    </dsp:sp>
    <dsp:sp modelId="{1A0082E3-35B0-0C4E-8F5A-4A520248CFC5}">
      <dsp:nvSpPr>
        <dsp:cNvPr id="0" name=""/>
        <dsp:cNvSpPr/>
      </dsp:nvSpPr>
      <dsp:spPr>
        <a:xfrm>
          <a:off x="4697719" y="2774920"/>
          <a:ext cx="3284190" cy="2108277"/>
        </a:xfrm>
        <a:prstGeom prst="roundRect">
          <a:avLst/>
        </a:prstGeom>
        <a:solidFill>
          <a:srgbClr val="98000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b="1" i="0" kern="1200" dirty="0">
            <a:latin typeface="Arial" panose="020B0604020202020204" pitchFamily="34" charset="0"/>
            <a:cs typeface="Arial" panose="020B0604020202020204" pitchFamily="34" charset="0"/>
          </a:endParaRPr>
        </a:p>
        <a:p>
          <a:pPr marL="0" lvl="0" indent="0" algn="ctr" defTabSz="889000">
            <a:lnSpc>
              <a:spcPct val="90000"/>
            </a:lnSpc>
            <a:spcBef>
              <a:spcPct val="0"/>
            </a:spcBef>
            <a:spcAft>
              <a:spcPct val="35000"/>
            </a:spcAft>
            <a:buNone/>
          </a:pPr>
          <a:endParaRPr lang="en-US" sz="2000" b="1" i="0" kern="1200" dirty="0">
            <a:latin typeface="Arial" panose="020B0604020202020204" pitchFamily="34" charset="0"/>
            <a:cs typeface="Arial" panose="020B0604020202020204" pitchFamily="34" charset="0"/>
          </a:endParaRPr>
        </a:p>
        <a:p>
          <a:pPr marL="0" lvl="0" indent="0" algn="ctr" defTabSz="889000">
            <a:lnSpc>
              <a:spcPct val="90000"/>
            </a:lnSpc>
            <a:spcBef>
              <a:spcPct val="0"/>
            </a:spcBef>
            <a:spcAft>
              <a:spcPct val="35000"/>
            </a:spcAft>
            <a:buNone/>
          </a:pPr>
          <a:r>
            <a:rPr lang="en-US" sz="2000" b="1" i="0" kern="1200" dirty="0">
              <a:latin typeface="Arial" panose="020B0604020202020204" pitchFamily="34" charset="0"/>
              <a:cs typeface="Arial" panose="020B0604020202020204" pitchFamily="34" charset="0"/>
            </a:rPr>
            <a:t>THREATS</a:t>
          </a:r>
        </a:p>
        <a:p>
          <a:pPr marL="0" lvl="0" indent="0" algn="ctr" defTabSz="8890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1) It can be accessed by anyone since no security credentials are provided into it.</a:t>
          </a:r>
        </a:p>
        <a:p>
          <a:pPr marL="0" lvl="0" indent="0" algn="ctr" defTabSz="8890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2)  Body is made of Plastic which is an e-waste and not ecofriendly.</a:t>
          </a:r>
        </a:p>
        <a:p>
          <a:pPr marL="0" lvl="0" indent="0" algn="ctr" defTabSz="889000">
            <a:lnSpc>
              <a:spcPct val="90000"/>
            </a:lnSpc>
            <a:spcBef>
              <a:spcPct val="0"/>
            </a:spcBef>
            <a:spcAft>
              <a:spcPct val="35000"/>
            </a:spcAft>
            <a:buNone/>
          </a:pPr>
          <a:endParaRPr lang="en-US" sz="1400" kern="1200" dirty="0">
            <a:latin typeface="Arial" panose="020B0604020202020204" pitchFamily="34" charset="0"/>
            <a:cs typeface="Arial" panose="020B0604020202020204" pitchFamily="34" charset="0"/>
          </a:endParaRPr>
        </a:p>
        <a:p>
          <a:pPr marL="0" lvl="0" indent="0" algn="ctr" defTabSz="889000">
            <a:lnSpc>
              <a:spcPct val="90000"/>
            </a:lnSpc>
            <a:spcBef>
              <a:spcPct val="0"/>
            </a:spcBef>
            <a:spcAft>
              <a:spcPct val="35000"/>
            </a:spcAft>
            <a:buNone/>
          </a:pPr>
          <a:endParaRPr lang="en-US" sz="1400" kern="1200" dirty="0">
            <a:latin typeface="Arial" panose="020B0604020202020204" pitchFamily="34" charset="0"/>
            <a:cs typeface="Arial" panose="020B0604020202020204" pitchFamily="34" charset="0"/>
          </a:endParaRPr>
        </a:p>
        <a:p>
          <a:pPr marL="0" lvl="0" indent="0" algn="ctr" defTabSz="889000">
            <a:lnSpc>
              <a:spcPct val="90000"/>
            </a:lnSpc>
            <a:spcBef>
              <a:spcPct val="0"/>
            </a:spcBef>
            <a:spcAft>
              <a:spcPct val="35000"/>
            </a:spcAft>
            <a:buNone/>
          </a:pPr>
          <a:endParaRPr lang="en-US" sz="1800" kern="1200" dirty="0">
            <a:latin typeface="Arial" panose="020B0604020202020204" pitchFamily="34" charset="0"/>
            <a:cs typeface="Arial" panose="020B0604020202020204" pitchFamily="34" charset="0"/>
          </a:endParaRPr>
        </a:p>
      </dsp:txBody>
      <dsp:txXfrm>
        <a:off x="4800637" y="2877838"/>
        <a:ext cx="3078354" cy="1902441"/>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A67D02-176E-46E5-A0BF-760C8DF8E3AE}" type="datetimeFigureOut">
              <a:rPr lang="en-US" smtClean="0"/>
              <a:t>26/04/2021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319026-59AB-4903-9FA7-8D051B2383F3}" type="slidenum">
              <a:rPr lang="en-US" smtClean="0"/>
              <a:t>‹#›</a:t>
            </a:fld>
            <a:endParaRPr lang="en-US"/>
          </a:p>
        </p:txBody>
      </p:sp>
    </p:spTree>
    <p:extLst>
      <p:ext uri="{BB962C8B-B14F-4D97-AF65-F5344CB8AC3E}">
        <p14:creationId xmlns:p14="http://schemas.microsoft.com/office/powerpoint/2010/main" val="334601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405C984-8A29-4C67-982A-CCB1765C4148}" type="datetime1">
              <a:rPr lang="en-US" smtClean="0"/>
              <a:t>26/04/2021</a:t>
            </a:fld>
            <a:endParaRPr lang="en-US"/>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07E84C11-2773-4B8E-A897-E24BAA9255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126AAC-8C06-4CEC-8571-734C47DC65A2}" type="datetime1">
              <a:rPr lang="en-US" smtClean="0"/>
              <a:t>26/04/2021</a:t>
            </a:fld>
            <a:endParaRPr lang="en-US"/>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07E84C11-2773-4B8E-A897-E24BAA9255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C489CA-9743-45E0-A9BE-6137055DE4C6}" type="datetime1">
              <a:rPr lang="en-US" smtClean="0"/>
              <a:t>26/04/2021</a:t>
            </a:fld>
            <a:endParaRPr lang="en-US"/>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07E84C11-2773-4B8E-A897-E24BAA92557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5400359" y="1150210"/>
            <a:ext cx="1655285"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35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6333475" y="2579684"/>
            <a:ext cx="2322605"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35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404622" y="365124"/>
            <a:ext cx="435483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404622" y="1825625"/>
            <a:ext cx="4354830" cy="4352544"/>
          </a:xfrm>
        </p:spPr>
        <p:txBody>
          <a:bodyPr>
            <a:normAutofit/>
          </a:bodyPr>
          <a:lstStyle>
            <a:lvl1pPr marL="0" indent="0">
              <a:lnSpc>
                <a:spcPct val="110000"/>
              </a:lnSpc>
              <a:buNone/>
              <a:defRPr sz="1800"/>
            </a:lvl1pPr>
            <a:lvl2pPr marL="171450">
              <a:lnSpc>
                <a:spcPct val="110000"/>
              </a:lnSpc>
              <a:defRPr sz="1500"/>
            </a:lvl2pPr>
            <a:lvl3pPr marL="342900">
              <a:lnSpc>
                <a:spcPct val="110000"/>
              </a:lnSpc>
              <a:defRPr sz="1350"/>
            </a:lvl3pPr>
            <a:lvl4pPr marL="514350">
              <a:lnSpc>
                <a:spcPct val="110000"/>
              </a:lnSpc>
              <a:defRPr sz="12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fld id="{D8E08702-902D-46BF-9685-68B096A8DC3F}" type="datetime1">
              <a:rPr lang="en-US" smtClean="0">
                <a:solidFill>
                  <a:prstClr val="black">
                    <a:tint val="75000"/>
                  </a:prstClr>
                </a:solidFill>
              </a:rPr>
              <a:t>26/04/2021</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7687216" y="1555068"/>
            <a:ext cx="614477"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5692567" y="4034393"/>
            <a:ext cx="657528"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2548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235427" y="7063924"/>
            <a:ext cx="1853804"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3054769" y="7063925"/>
            <a:ext cx="2017973" cy="207749"/>
          </a:xfrm>
          <a:prstGeom prst="rect">
            <a:avLst/>
          </a:prstGeom>
          <a:noFill/>
        </p:spPr>
        <p:txBody>
          <a:bodyPr wrap="square" rtlCol="0">
            <a:spAutoFit/>
          </a:bodyPr>
          <a:lstStyle/>
          <a:p>
            <a:r>
              <a:rPr lang="en-US" altLang="ko-KR" sz="750" u="none" dirty="0">
                <a:latin typeface="Arial" panose="020B0604020202020204" pitchFamily="34" charset="0"/>
                <a:cs typeface="Arial" panose="020B0604020202020204" pitchFamily="34" charset="0"/>
                <a:hlinkClick r:id="rId2"/>
              </a:rPr>
              <a:t>Presentation template by</a:t>
            </a:r>
            <a:endParaRPr lang="ko-KR" altLang="en-US" sz="750" u="none" dirty="0">
              <a:latin typeface="Arial" panose="020B0604020202020204" pitchFamily="34" charset="0"/>
              <a:cs typeface="Arial" panose="020B0604020202020204" pitchFamily="34" charset="0"/>
            </a:endParaRPr>
          </a:p>
        </p:txBody>
      </p:sp>
      <p:sp>
        <p:nvSpPr>
          <p:cNvPr id="6" name="그림 개체 틀 11">
            <a:extLst>
              <a:ext uri="{FF2B5EF4-FFF2-40B4-BE49-F238E27FC236}">
                <a16:creationId xmlns:a16="http://schemas.microsoft.com/office/drawing/2014/main" id="{D13D8ADF-FB94-4D72-9C1C-42CB7D934431}"/>
              </a:ext>
            </a:extLst>
          </p:cNvPr>
          <p:cNvSpPr>
            <a:spLocks noGrp="1"/>
          </p:cNvSpPr>
          <p:nvPr>
            <p:ph type="pic" sz="quarter" idx="10" hasCustomPrompt="1"/>
          </p:nvPr>
        </p:nvSpPr>
        <p:spPr>
          <a:xfrm>
            <a:off x="5988844" y="815976"/>
            <a:ext cx="1840707" cy="5370289"/>
          </a:xfrm>
          <a:prstGeom prst="roundRect">
            <a:avLst>
              <a:gd name="adj" fmla="val 13456"/>
            </a:avLst>
          </a:prstGeom>
          <a:pattFill prst="pct10">
            <a:fgClr>
              <a:schemeClr val="bg1">
                <a:lumMod val="75000"/>
              </a:schemeClr>
            </a:fgClr>
            <a:bgClr>
              <a:schemeClr val="bg1">
                <a:lumMod val="95000"/>
              </a:schemeClr>
            </a:bgClr>
          </a:pattFill>
        </p:spPr>
        <p:txBody>
          <a:bodyPr anchor="b" anchorCtr="1"/>
          <a:lstStyle>
            <a:lvl1pPr>
              <a:defRPr lang="ko-KR" altLang="en-US" sz="1500" dirty="0"/>
            </a:lvl1pPr>
          </a:lstStyle>
          <a:p>
            <a:pPr marR="0" lvl="0" fontAlgn="auto">
              <a:spcAft>
                <a:spcPts val="0"/>
              </a:spcAft>
              <a:buClrTx/>
              <a:buSzTx/>
              <a:tabLst/>
            </a:pPr>
            <a:r>
              <a:rPr lang="en-US" altLang="ko-KR" dirty="0"/>
              <a:t>Click icon to add picture</a:t>
            </a:r>
            <a:endParaRPr lang="ko-KR" altLang="en-US" dirty="0"/>
          </a:p>
        </p:txBody>
      </p:sp>
    </p:spTree>
    <p:extLst>
      <p:ext uri="{BB962C8B-B14F-4D97-AF65-F5344CB8AC3E}">
        <p14:creationId xmlns:p14="http://schemas.microsoft.com/office/powerpoint/2010/main" val="35134561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7A0E-090A-4FB0-A480-11854632FCA8}"/>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1F62AE2-239D-481A-A911-8978C423DF3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F0851D3-0D2E-4EF7-8588-E1C023E777B9}"/>
              </a:ext>
            </a:extLst>
          </p:cNvPr>
          <p:cNvSpPr>
            <a:spLocks noGrp="1"/>
          </p:cNvSpPr>
          <p:nvPr>
            <p:ph type="dt" sz="half" idx="10"/>
          </p:nvPr>
        </p:nvSpPr>
        <p:spPr/>
        <p:txBody>
          <a:bodyPr/>
          <a:lstStyle/>
          <a:p>
            <a:fld id="{0BCC2180-DE26-41A3-AF5E-C43185F09BE0}" type="datetime1">
              <a:rPr lang="en-US" smtClean="0"/>
              <a:t>26/04/2021</a:t>
            </a:fld>
            <a:endParaRPr lang="en-US"/>
          </a:p>
        </p:txBody>
      </p:sp>
      <p:sp>
        <p:nvSpPr>
          <p:cNvPr id="5" name="Footer Placeholder 4">
            <a:extLst>
              <a:ext uri="{FF2B5EF4-FFF2-40B4-BE49-F238E27FC236}">
                <a16:creationId xmlns:a16="http://schemas.microsoft.com/office/drawing/2014/main" id="{0AE430EF-04C2-4CEC-B12C-E81FC319226D}"/>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7606EA3E-BA10-486F-BBAE-865C63C97110}"/>
              </a:ext>
            </a:extLst>
          </p:cNvPr>
          <p:cNvSpPr>
            <a:spLocks noGrp="1"/>
          </p:cNvSpPr>
          <p:nvPr>
            <p:ph type="sldNum" sz="quarter" idx="12"/>
          </p:nvPr>
        </p:nvSpPr>
        <p:spPr/>
        <p:txBody>
          <a:bodyPr/>
          <a:lstStyle/>
          <a:p>
            <a:fld id="{3474353F-6713-4004-BF3F-E17F667CA589}" type="slidenum">
              <a:rPr lang="en-US" smtClean="0"/>
              <a:t>‹#›</a:t>
            </a:fld>
            <a:endParaRPr lang="en-US"/>
          </a:p>
        </p:txBody>
      </p:sp>
    </p:spTree>
    <p:extLst>
      <p:ext uri="{BB962C8B-B14F-4D97-AF65-F5344CB8AC3E}">
        <p14:creationId xmlns:p14="http://schemas.microsoft.com/office/powerpoint/2010/main" val="882502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AE02C-5269-47EE-A47A-CFF816C2F6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C8AC3B-6183-4C77-9666-536EC61740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E633D-ECF5-4BF4-98CE-40EEF35FBC59}"/>
              </a:ext>
            </a:extLst>
          </p:cNvPr>
          <p:cNvSpPr>
            <a:spLocks noGrp="1"/>
          </p:cNvSpPr>
          <p:nvPr>
            <p:ph type="dt" sz="half" idx="10"/>
          </p:nvPr>
        </p:nvSpPr>
        <p:spPr/>
        <p:txBody>
          <a:bodyPr/>
          <a:lstStyle/>
          <a:p>
            <a:fld id="{D67B4F6B-FB43-4120-A77A-260758F83F05}" type="datetime1">
              <a:rPr lang="en-US" smtClean="0"/>
              <a:t>26/04/2021</a:t>
            </a:fld>
            <a:endParaRPr lang="en-US"/>
          </a:p>
        </p:txBody>
      </p:sp>
      <p:sp>
        <p:nvSpPr>
          <p:cNvPr id="5" name="Footer Placeholder 4">
            <a:extLst>
              <a:ext uri="{FF2B5EF4-FFF2-40B4-BE49-F238E27FC236}">
                <a16:creationId xmlns:a16="http://schemas.microsoft.com/office/drawing/2014/main" id="{2FCABBD4-754E-4295-8FE9-F7026EFF2835}"/>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74231A77-5ECE-45C0-B642-B7DBF4D1824C}"/>
              </a:ext>
            </a:extLst>
          </p:cNvPr>
          <p:cNvSpPr>
            <a:spLocks noGrp="1"/>
          </p:cNvSpPr>
          <p:nvPr>
            <p:ph type="sldNum" sz="quarter" idx="12"/>
          </p:nvPr>
        </p:nvSpPr>
        <p:spPr/>
        <p:txBody>
          <a:bodyPr/>
          <a:lstStyle/>
          <a:p>
            <a:fld id="{3474353F-6713-4004-BF3F-E17F667CA589}" type="slidenum">
              <a:rPr lang="en-US" smtClean="0"/>
              <a:t>‹#›</a:t>
            </a:fld>
            <a:endParaRPr lang="en-US"/>
          </a:p>
        </p:txBody>
      </p:sp>
    </p:spTree>
    <p:extLst>
      <p:ext uri="{BB962C8B-B14F-4D97-AF65-F5344CB8AC3E}">
        <p14:creationId xmlns:p14="http://schemas.microsoft.com/office/powerpoint/2010/main" val="3402690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AC464-2CD4-42BD-9827-97997813EC7D}"/>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FDB6C9D3-24C4-4851-A86A-7800431A674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6CBEA2-DA16-4DEC-B9C1-DA9F3F80B2C5}"/>
              </a:ext>
            </a:extLst>
          </p:cNvPr>
          <p:cNvSpPr>
            <a:spLocks noGrp="1"/>
          </p:cNvSpPr>
          <p:nvPr>
            <p:ph type="dt" sz="half" idx="10"/>
          </p:nvPr>
        </p:nvSpPr>
        <p:spPr/>
        <p:txBody>
          <a:bodyPr/>
          <a:lstStyle/>
          <a:p>
            <a:fld id="{49375546-2E73-4301-8EC6-9952EB6F5090}" type="datetime1">
              <a:rPr lang="en-US" smtClean="0"/>
              <a:t>26/04/2021</a:t>
            </a:fld>
            <a:endParaRPr lang="en-US"/>
          </a:p>
        </p:txBody>
      </p:sp>
      <p:sp>
        <p:nvSpPr>
          <p:cNvPr id="5" name="Footer Placeholder 4">
            <a:extLst>
              <a:ext uri="{FF2B5EF4-FFF2-40B4-BE49-F238E27FC236}">
                <a16:creationId xmlns:a16="http://schemas.microsoft.com/office/drawing/2014/main" id="{665B7F62-907F-4DDC-8E5C-BF354D9E2A95}"/>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0F3B57AC-244D-4A91-B7A7-5351A9D6A843}"/>
              </a:ext>
            </a:extLst>
          </p:cNvPr>
          <p:cNvSpPr>
            <a:spLocks noGrp="1"/>
          </p:cNvSpPr>
          <p:nvPr>
            <p:ph type="sldNum" sz="quarter" idx="12"/>
          </p:nvPr>
        </p:nvSpPr>
        <p:spPr/>
        <p:txBody>
          <a:bodyPr/>
          <a:lstStyle/>
          <a:p>
            <a:fld id="{3474353F-6713-4004-BF3F-E17F667CA589}" type="slidenum">
              <a:rPr lang="en-US" smtClean="0"/>
              <a:t>‹#›</a:t>
            </a:fld>
            <a:endParaRPr lang="en-US"/>
          </a:p>
        </p:txBody>
      </p:sp>
    </p:spTree>
    <p:extLst>
      <p:ext uri="{BB962C8B-B14F-4D97-AF65-F5344CB8AC3E}">
        <p14:creationId xmlns:p14="http://schemas.microsoft.com/office/powerpoint/2010/main" val="3198279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2C666-F1D8-407D-BF7D-9E9B566FD3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68EA0B-506E-42D0-A94A-D13B91AB3FE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AB7804-94D1-4337-A796-89958A82E95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B50B05-5639-4623-9509-C22C4FBE1D14}"/>
              </a:ext>
            </a:extLst>
          </p:cNvPr>
          <p:cNvSpPr>
            <a:spLocks noGrp="1"/>
          </p:cNvSpPr>
          <p:nvPr>
            <p:ph type="dt" sz="half" idx="10"/>
          </p:nvPr>
        </p:nvSpPr>
        <p:spPr/>
        <p:txBody>
          <a:bodyPr/>
          <a:lstStyle/>
          <a:p>
            <a:fld id="{89F18C3F-556D-40F9-B3D7-0F793AB97D58}" type="datetime1">
              <a:rPr lang="en-US" smtClean="0"/>
              <a:t>26/04/2021</a:t>
            </a:fld>
            <a:endParaRPr lang="en-US"/>
          </a:p>
        </p:txBody>
      </p:sp>
      <p:sp>
        <p:nvSpPr>
          <p:cNvPr id="6" name="Footer Placeholder 5">
            <a:extLst>
              <a:ext uri="{FF2B5EF4-FFF2-40B4-BE49-F238E27FC236}">
                <a16:creationId xmlns:a16="http://schemas.microsoft.com/office/drawing/2014/main" id="{64B89EAC-C4B0-457D-B68D-C1A12DDDACB7}"/>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260C932A-075A-4C8E-9206-E8644E3931A4}"/>
              </a:ext>
            </a:extLst>
          </p:cNvPr>
          <p:cNvSpPr>
            <a:spLocks noGrp="1"/>
          </p:cNvSpPr>
          <p:nvPr>
            <p:ph type="sldNum" sz="quarter" idx="12"/>
          </p:nvPr>
        </p:nvSpPr>
        <p:spPr/>
        <p:txBody>
          <a:bodyPr/>
          <a:lstStyle/>
          <a:p>
            <a:fld id="{3474353F-6713-4004-BF3F-E17F667CA589}" type="slidenum">
              <a:rPr lang="en-US" smtClean="0"/>
              <a:t>‹#›</a:t>
            </a:fld>
            <a:endParaRPr lang="en-US"/>
          </a:p>
        </p:txBody>
      </p:sp>
    </p:spTree>
    <p:extLst>
      <p:ext uri="{BB962C8B-B14F-4D97-AF65-F5344CB8AC3E}">
        <p14:creationId xmlns:p14="http://schemas.microsoft.com/office/powerpoint/2010/main" val="17264840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69996-7CD7-4416-A880-8FCF05EF88A7}"/>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FDCE6E-DAA8-405C-8EF7-81E6D050F4A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995F8F1-A175-4B88-B725-D23FC017406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D109D5-2FD9-4DE2-A3F1-9A1B5B09414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95A4A54-3882-4731-BF84-2CD71E13848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9C2335-4141-4356-AE60-D26A984C1FB2}"/>
              </a:ext>
            </a:extLst>
          </p:cNvPr>
          <p:cNvSpPr>
            <a:spLocks noGrp="1"/>
          </p:cNvSpPr>
          <p:nvPr>
            <p:ph type="dt" sz="half" idx="10"/>
          </p:nvPr>
        </p:nvSpPr>
        <p:spPr/>
        <p:txBody>
          <a:bodyPr/>
          <a:lstStyle/>
          <a:p>
            <a:fld id="{CBBF301B-2600-4D7D-BC10-3AF951EC30DE}" type="datetime1">
              <a:rPr lang="en-US" smtClean="0"/>
              <a:t>26/04/2021</a:t>
            </a:fld>
            <a:endParaRPr lang="en-US"/>
          </a:p>
        </p:txBody>
      </p:sp>
      <p:sp>
        <p:nvSpPr>
          <p:cNvPr id="8" name="Footer Placeholder 7">
            <a:extLst>
              <a:ext uri="{FF2B5EF4-FFF2-40B4-BE49-F238E27FC236}">
                <a16:creationId xmlns:a16="http://schemas.microsoft.com/office/drawing/2014/main" id="{B5E52180-915E-4A13-99FB-B2E2CD9B4AE0}"/>
              </a:ext>
            </a:extLst>
          </p:cNvPr>
          <p:cNvSpPr>
            <a:spLocks noGrp="1"/>
          </p:cNvSpPr>
          <p:nvPr>
            <p:ph type="ftr" sz="quarter" idx="11"/>
          </p:nvPr>
        </p:nvSpPr>
        <p:spPr/>
        <p:txBody>
          <a:bodyPr/>
          <a:lstStyle/>
          <a:p>
            <a:r>
              <a:rPr lang="en-US"/>
              <a:t>Presentation Title</a:t>
            </a:r>
          </a:p>
        </p:txBody>
      </p:sp>
      <p:sp>
        <p:nvSpPr>
          <p:cNvPr id="9" name="Slide Number Placeholder 8">
            <a:extLst>
              <a:ext uri="{FF2B5EF4-FFF2-40B4-BE49-F238E27FC236}">
                <a16:creationId xmlns:a16="http://schemas.microsoft.com/office/drawing/2014/main" id="{3615B8DD-08D3-41CD-A14D-D8060106AD58}"/>
              </a:ext>
            </a:extLst>
          </p:cNvPr>
          <p:cNvSpPr>
            <a:spLocks noGrp="1"/>
          </p:cNvSpPr>
          <p:nvPr>
            <p:ph type="sldNum" sz="quarter" idx="12"/>
          </p:nvPr>
        </p:nvSpPr>
        <p:spPr/>
        <p:txBody>
          <a:bodyPr/>
          <a:lstStyle/>
          <a:p>
            <a:fld id="{3474353F-6713-4004-BF3F-E17F667CA589}" type="slidenum">
              <a:rPr lang="en-US" smtClean="0"/>
              <a:t>‹#›</a:t>
            </a:fld>
            <a:endParaRPr lang="en-US"/>
          </a:p>
        </p:txBody>
      </p:sp>
    </p:spTree>
    <p:extLst>
      <p:ext uri="{BB962C8B-B14F-4D97-AF65-F5344CB8AC3E}">
        <p14:creationId xmlns:p14="http://schemas.microsoft.com/office/powerpoint/2010/main" val="3909553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D961-E932-40EB-8C05-AE9D901E6C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19D0A2-1761-4382-BF68-CA29370EFA5A}"/>
              </a:ext>
            </a:extLst>
          </p:cNvPr>
          <p:cNvSpPr>
            <a:spLocks noGrp="1"/>
          </p:cNvSpPr>
          <p:nvPr>
            <p:ph type="dt" sz="half" idx="10"/>
          </p:nvPr>
        </p:nvSpPr>
        <p:spPr/>
        <p:txBody>
          <a:bodyPr/>
          <a:lstStyle/>
          <a:p>
            <a:fld id="{318FC41B-15AC-4CA7-967E-942FFE75E9F3}" type="datetime1">
              <a:rPr lang="en-US" smtClean="0"/>
              <a:t>26/04/2021</a:t>
            </a:fld>
            <a:endParaRPr lang="en-US"/>
          </a:p>
        </p:txBody>
      </p:sp>
      <p:sp>
        <p:nvSpPr>
          <p:cNvPr id="4" name="Footer Placeholder 3">
            <a:extLst>
              <a:ext uri="{FF2B5EF4-FFF2-40B4-BE49-F238E27FC236}">
                <a16:creationId xmlns:a16="http://schemas.microsoft.com/office/drawing/2014/main" id="{110C8D92-145E-4C97-8E52-1C8BCBD0635A}"/>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4F0D8CD9-EDE7-487C-AAAC-AD4963E00859}"/>
              </a:ext>
            </a:extLst>
          </p:cNvPr>
          <p:cNvSpPr>
            <a:spLocks noGrp="1"/>
          </p:cNvSpPr>
          <p:nvPr>
            <p:ph type="sldNum" sz="quarter" idx="12"/>
          </p:nvPr>
        </p:nvSpPr>
        <p:spPr/>
        <p:txBody>
          <a:bodyPr/>
          <a:lstStyle/>
          <a:p>
            <a:fld id="{3474353F-6713-4004-BF3F-E17F667CA589}" type="slidenum">
              <a:rPr lang="en-US" smtClean="0"/>
              <a:t>‹#›</a:t>
            </a:fld>
            <a:endParaRPr lang="en-US"/>
          </a:p>
        </p:txBody>
      </p:sp>
    </p:spTree>
    <p:extLst>
      <p:ext uri="{BB962C8B-B14F-4D97-AF65-F5344CB8AC3E}">
        <p14:creationId xmlns:p14="http://schemas.microsoft.com/office/powerpoint/2010/main" val="122766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D44191-CDEA-414B-956E-019FB7E8205F}" type="datetime1">
              <a:rPr lang="en-US" smtClean="0"/>
              <a:t>26/04/2021</a:t>
            </a:fld>
            <a:endParaRPr lang="en-US"/>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07E84C11-2773-4B8E-A897-E24BAA925572}"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1AC52C-F431-4018-8902-9DC258D209B5}"/>
              </a:ext>
            </a:extLst>
          </p:cNvPr>
          <p:cNvSpPr>
            <a:spLocks noGrp="1"/>
          </p:cNvSpPr>
          <p:nvPr>
            <p:ph type="dt" sz="half" idx="10"/>
          </p:nvPr>
        </p:nvSpPr>
        <p:spPr/>
        <p:txBody>
          <a:bodyPr/>
          <a:lstStyle/>
          <a:p>
            <a:fld id="{0C3413DF-4EA7-48AF-A288-ECE9D6F9AF62}" type="datetime1">
              <a:rPr lang="en-US" smtClean="0"/>
              <a:t>26/04/2021</a:t>
            </a:fld>
            <a:endParaRPr lang="en-US"/>
          </a:p>
        </p:txBody>
      </p:sp>
      <p:sp>
        <p:nvSpPr>
          <p:cNvPr id="3" name="Footer Placeholder 2">
            <a:extLst>
              <a:ext uri="{FF2B5EF4-FFF2-40B4-BE49-F238E27FC236}">
                <a16:creationId xmlns:a16="http://schemas.microsoft.com/office/drawing/2014/main" id="{6554D83D-2FAF-462B-9E0E-88F42401DFB4}"/>
              </a:ext>
            </a:extLst>
          </p:cNvPr>
          <p:cNvSpPr>
            <a:spLocks noGrp="1"/>
          </p:cNvSpPr>
          <p:nvPr>
            <p:ph type="ftr" sz="quarter" idx="11"/>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1B047459-AA53-4F59-BE31-603BE7D9A704}"/>
              </a:ext>
            </a:extLst>
          </p:cNvPr>
          <p:cNvSpPr>
            <a:spLocks noGrp="1"/>
          </p:cNvSpPr>
          <p:nvPr>
            <p:ph type="sldNum" sz="quarter" idx="12"/>
          </p:nvPr>
        </p:nvSpPr>
        <p:spPr/>
        <p:txBody>
          <a:bodyPr/>
          <a:lstStyle/>
          <a:p>
            <a:fld id="{3474353F-6713-4004-BF3F-E17F667CA589}" type="slidenum">
              <a:rPr lang="en-US" smtClean="0"/>
              <a:t>‹#›</a:t>
            </a:fld>
            <a:endParaRPr lang="en-US"/>
          </a:p>
        </p:txBody>
      </p:sp>
    </p:spTree>
    <p:extLst>
      <p:ext uri="{BB962C8B-B14F-4D97-AF65-F5344CB8AC3E}">
        <p14:creationId xmlns:p14="http://schemas.microsoft.com/office/powerpoint/2010/main" val="9224449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70851-12E3-422F-A5EB-71A80786500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4A159894-4D37-4ECA-B4D4-76F81D1E4EB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A5C1FF-1744-44B3-8315-CDE1C92F94F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7293C77-0195-472A-9E1D-7D0881F33E01}"/>
              </a:ext>
            </a:extLst>
          </p:cNvPr>
          <p:cNvSpPr>
            <a:spLocks noGrp="1"/>
          </p:cNvSpPr>
          <p:nvPr>
            <p:ph type="dt" sz="half" idx="10"/>
          </p:nvPr>
        </p:nvSpPr>
        <p:spPr/>
        <p:txBody>
          <a:bodyPr/>
          <a:lstStyle/>
          <a:p>
            <a:fld id="{C645C481-D22B-4FCC-8147-7E90AF893F34}" type="datetime1">
              <a:rPr lang="en-US" smtClean="0"/>
              <a:t>26/04/2021</a:t>
            </a:fld>
            <a:endParaRPr lang="en-US"/>
          </a:p>
        </p:txBody>
      </p:sp>
      <p:sp>
        <p:nvSpPr>
          <p:cNvPr id="6" name="Footer Placeholder 5">
            <a:extLst>
              <a:ext uri="{FF2B5EF4-FFF2-40B4-BE49-F238E27FC236}">
                <a16:creationId xmlns:a16="http://schemas.microsoft.com/office/drawing/2014/main" id="{B9AB6B69-5C4F-4A56-A6C9-BD96C40A9702}"/>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D97384A8-8D97-47D7-8363-0E0F108790AE}"/>
              </a:ext>
            </a:extLst>
          </p:cNvPr>
          <p:cNvSpPr>
            <a:spLocks noGrp="1"/>
          </p:cNvSpPr>
          <p:nvPr>
            <p:ph type="sldNum" sz="quarter" idx="12"/>
          </p:nvPr>
        </p:nvSpPr>
        <p:spPr/>
        <p:txBody>
          <a:bodyPr/>
          <a:lstStyle/>
          <a:p>
            <a:fld id="{3474353F-6713-4004-BF3F-E17F667CA589}" type="slidenum">
              <a:rPr lang="en-US" smtClean="0"/>
              <a:t>‹#›</a:t>
            </a:fld>
            <a:endParaRPr lang="en-US"/>
          </a:p>
        </p:txBody>
      </p:sp>
    </p:spTree>
    <p:extLst>
      <p:ext uri="{BB962C8B-B14F-4D97-AF65-F5344CB8AC3E}">
        <p14:creationId xmlns:p14="http://schemas.microsoft.com/office/powerpoint/2010/main" val="3964795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0C8A2-ED7F-4F07-8CCD-E3085DAE4AD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8B4D022-0EFD-487E-9F40-0A35351D4E35}"/>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E822E3D2-7F53-4023-8A95-4210BBF81A5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39F229C-A583-4B9B-83F9-9BC8E92CA3B8}"/>
              </a:ext>
            </a:extLst>
          </p:cNvPr>
          <p:cNvSpPr>
            <a:spLocks noGrp="1"/>
          </p:cNvSpPr>
          <p:nvPr>
            <p:ph type="dt" sz="half" idx="10"/>
          </p:nvPr>
        </p:nvSpPr>
        <p:spPr/>
        <p:txBody>
          <a:bodyPr/>
          <a:lstStyle/>
          <a:p>
            <a:fld id="{2AF8A6CA-8F7B-461F-BF74-0EB25FEBBDA9}" type="datetime1">
              <a:rPr lang="en-US" smtClean="0"/>
              <a:t>26/04/2021</a:t>
            </a:fld>
            <a:endParaRPr lang="en-US"/>
          </a:p>
        </p:txBody>
      </p:sp>
      <p:sp>
        <p:nvSpPr>
          <p:cNvPr id="6" name="Footer Placeholder 5">
            <a:extLst>
              <a:ext uri="{FF2B5EF4-FFF2-40B4-BE49-F238E27FC236}">
                <a16:creationId xmlns:a16="http://schemas.microsoft.com/office/drawing/2014/main" id="{ED8A21DB-964E-444D-A432-C8726A4A713D}"/>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660D3ECA-E7FC-477E-8ABE-10B97B636D6B}"/>
              </a:ext>
            </a:extLst>
          </p:cNvPr>
          <p:cNvSpPr>
            <a:spLocks noGrp="1"/>
          </p:cNvSpPr>
          <p:nvPr>
            <p:ph type="sldNum" sz="quarter" idx="12"/>
          </p:nvPr>
        </p:nvSpPr>
        <p:spPr/>
        <p:txBody>
          <a:bodyPr/>
          <a:lstStyle/>
          <a:p>
            <a:fld id="{3474353F-6713-4004-BF3F-E17F667CA589}" type="slidenum">
              <a:rPr lang="en-US" smtClean="0"/>
              <a:t>‹#›</a:t>
            </a:fld>
            <a:endParaRPr lang="en-US"/>
          </a:p>
        </p:txBody>
      </p:sp>
    </p:spTree>
    <p:extLst>
      <p:ext uri="{BB962C8B-B14F-4D97-AF65-F5344CB8AC3E}">
        <p14:creationId xmlns:p14="http://schemas.microsoft.com/office/powerpoint/2010/main" val="16891964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B918-445E-436B-B1AD-7D79E28B0D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5853CB-1F93-4025-A056-E475ED5E57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93A4D4-466D-4075-A6C5-3444A58C613C}"/>
              </a:ext>
            </a:extLst>
          </p:cNvPr>
          <p:cNvSpPr>
            <a:spLocks noGrp="1"/>
          </p:cNvSpPr>
          <p:nvPr>
            <p:ph type="dt" sz="half" idx="10"/>
          </p:nvPr>
        </p:nvSpPr>
        <p:spPr/>
        <p:txBody>
          <a:bodyPr/>
          <a:lstStyle/>
          <a:p>
            <a:fld id="{401EE7D9-7CCD-4501-B08B-87EA9A9ED2D9}" type="datetime1">
              <a:rPr lang="en-US" smtClean="0"/>
              <a:t>26/04/2021</a:t>
            </a:fld>
            <a:endParaRPr lang="en-US"/>
          </a:p>
        </p:txBody>
      </p:sp>
      <p:sp>
        <p:nvSpPr>
          <p:cNvPr id="5" name="Footer Placeholder 4">
            <a:extLst>
              <a:ext uri="{FF2B5EF4-FFF2-40B4-BE49-F238E27FC236}">
                <a16:creationId xmlns:a16="http://schemas.microsoft.com/office/drawing/2014/main" id="{28301938-1554-4D1E-8EFE-BF285D9726CA}"/>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F8CF2CE2-9EC4-4C03-B213-962ADA85B838}"/>
              </a:ext>
            </a:extLst>
          </p:cNvPr>
          <p:cNvSpPr>
            <a:spLocks noGrp="1"/>
          </p:cNvSpPr>
          <p:nvPr>
            <p:ph type="sldNum" sz="quarter" idx="12"/>
          </p:nvPr>
        </p:nvSpPr>
        <p:spPr/>
        <p:txBody>
          <a:bodyPr/>
          <a:lstStyle/>
          <a:p>
            <a:fld id="{3474353F-6713-4004-BF3F-E17F667CA589}" type="slidenum">
              <a:rPr lang="en-US" smtClean="0"/>
              <a:t>‹#›</a:t>
            </a:fld>
            <a:endParaRPr lang="en-US"/>
          </a:p>
        </p:txBody>
      </p:sp>
    </p:spTree>
    <p:extLst>
      <p:ext uri="{BB962C8B-B14F-4D97-AF65-F5344CB8AC3E}">
        <p14:creationId xmlns:p14="http://schemas.microsoft.com/office/powerpoint/2010/main" val="18551591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A00771-10A7-4C15-98D0-87C702415E93}"/>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481D11-66FE-4D49-8D8C-3F4E69E7A484}"/>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62AFFD-ADF3-4A42-864A-A320C8CBD5CD}"/>
              </a:ext>
            </a:extLst>
          </p:cNvPr>
          <p:cNvSpPr>
            <a:spLocks noGrp="1"/>
          </p:cNvSpPr>
          <p:nvPr>
            <p:ph type="dt" sz="half" idx="10"/>
          </p:nvPr>
        </p:nvSpPr>
        <p:spPr/>
        <p:txBody>
          <a:bodyPr/>
          <a:lstStyle/>
          <a:p>
            <a:fld id="{D10354B3-C793-4906-B833-CE029D1DA801}" type="datetime1">
              <a:rPr lang="en-US" smtClean="0"/>
              <a:t>26/04/2021</a:t>
            </a:fld>
            <a:endParaRPr lang="en-US"/>
          </a:p>
        </p:txBody>
      </p:sp>
      <p:sp>
        <p:nvSpPr>
          <p:cNvPr id="5" name="Footer Placeholder 4">
            <a:extLst>
              <a:ext uri="{FF2B5EF4-FFF2-40B4-BE49-F238E27FC236}">
                <a16:creationId xmlns:a16="http://schemas.microsoft.com/office/drawing/2014/main" id="{D2DF352F-3480-4288-93E2-AB0C359D9C78}"/>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41C06C2B-7322-42F2-96F1-117CB169BA50}"/>
              </a:ext>
            </a:extLst>
          </p:cNvPr>
          <p:cNvSpPr>
            <a:spLocks noGrp="1"/>
          </p:cNvSpPr>
          <p:nvPr>
            <p:ph type="sldNum" sz="quarter" idx="12"/>
          </p:nvPr>
        </p:nvSpPr>
        <p:spPr/>
        <p:txBody>
          <a:bodyPr/>
          <a:lstStyle/>
          <a:p>
            <a:fld id="{3474353F-6713-4004-BF3F-E17F667CA589}" type="slidenum">
              <a:rPr lang="en-US" smtClean="0"/>
              <a:t>‹#›</a:t>
            </a:fld>
            <a:endParaRPr lang="en-US"/>
          </a:p>
        </p:txBody>
      </p:sp>
    </p:spTree>
    <p:extLst>
      <p:ext uri="{BB962C8B-B14F-4D97-AF65-F5344CB8AC3E}">
        <p14:creationId xmlns:p14="http://schemas.microsoft.com/office/powerpoint/2010/main" val="1755517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280DDF-1D60-443F-BAD3-B5EDBCD77D97}" type="datetime1">
              <a:rPr lang="en-US" smtClean="0"/>
              <a:t>26/04/2021</a:t>
            </a:fld>
            <a:endParaRPr lang="en-US"/>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07E84C11-2773-4B8E-A897-E24BAA9255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E62F4B-4097-46CD-B0AB-66AEB382205A}" type="datetime1">
              <a:rPr lang="en-US" smtClean="0"/>
              <a:t>26/04/2021</a:t>
            </a:fld>
            <a:endParaRPr lang="en-US"/>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07E84C11-2773-4B8E-A897-E24BAA9255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C85456-BEB0-4454-94EA-C2FF2FB26E73}" type="datetime1">
              <a:rPr lang="en-US" smtClean="0"/>
              <a:t>26/04/2021</a:t>
            </a:fld>
            <a:endParaRPr lang="en-US"/>
          </a:p>
        </p:txBody>
      </p:sp>
      <p:sp>
        <p:nvSpPr>
          <p:cNvPr id="8" name="Footer Placeholder 7"/>
          <p:cNvSpPr>
            <a:spLocks noGrp="1"/>
          </p:cNvSpPr>
          <p:nvPr>
            <p:ph type="ftr" sz="quarter" idx="11"/>
          </p:nvPr>
        </p:nvSpPr>
        <p:spPr/>
        <p:txBody>
          <a:bodyPr/>
          <a:lstStyle/>
          <a:p>
            <a:r>
              <a:rPr lang="en-US"/>
              <a:t>Presentation Title</a:t>
            </a:r>
          </a:p>
        </p:txBody>
      </p:sp>
      <p:sp>
        <p:nvSpPr>
          <p:cNvPr id="9" name="Slide Number Placeholder 8"/>
          <p:cNvSpPr>
            <a:spLocks noGrp="1"/>
          </p:cNvSpPr>
          <p:nvPr>
            <p:ph type="sldNum" sz="quarter" idx="12"/>
          </p:nvPr>
        </p:nvSpPr>
        <p:spPr/>
        <p:txBody>
          <a:bodyPr/>
          <a:lstStyle/>
          <a:p>
            <a:fld id="{07E84C11-2773-4B8E-A897-E24BAA9255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C020FC-2336-458C-826F-850D5727C94F}" type="datetime1">
              <a:rPr lang="en-US" smtClean="0"/>
              <a:t>26/04/2021</a:t>
            </a:fld>
            <a:endParaRPr lang="en-US"/>
          </a:p>
        </p:txBody>
      </p:sp>
      <p:sp>
        <p:nvSpPr>
          <p:cNvPr id="4" name="Footer Placeholder 3"/>
          <p:cNvSpPr>
            <a:spLocks noGrp="1"/>
          </p:cNvSpPr>
          <p:nvPr>
            <p:ph type="ftr" sz="quarter" idx="11"/>
          </p:nvPr>
        </p:nvSpPr>
        <p:spPr/>
        <p:txBody>
          <a:bodyPr/>
          <a:lstStyle/>
          <a:p>
            <a:r>
              <a:rPr lang="en-US"/>
              <a:t>Presentation Title</a:t>
            </a:r>
          </a:p>
        </p:txBody>
      </p:sp>
      <p:sp>
        <p:nvSpPr>
          <p:cNvPr id="5" name="Slide Number Placeholder 4"/>
          <p:cNvSpPr>
            <a:spLocks noGrp="1"/>
          </p:cNvSpPr>
          <p:nvPr>
            <p:ph type="sldNum" sz="quarter" idx="12"/>
          </p:nvPr>
        </p:nvSpPr>
        <p:spPr/>
        <p:txBody>
          <a:bodyPr/>
          <a:lstStyle/>
          <a:p>
            <a:fld id="{07E84C11-2773-4B8E-A897-E24BAA9255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FBA9C2-BCBE-414B-8AA3-55142983557B}" type="datetime1">
              <a:rPr lang="en-US" smtClean="0"/>
              <a:t>26/04/2021</a:t>
            </a:fld>
            <a:endParaRPr lang="en-US"/>
          </a:p>
        </p:txBody>
      </p:sp>
      <p:sp>
        <p:nvSpPr>
          <p:cNvPr id="3" name="Footer Placeholder 2"/>
          <p:cNvSpPr>
            <a:spLocks noGrp="1"/>
          </p:cNvSpPr>
          <p:nvPr>
            <p:ph type="ftr" sz="quarter" idx="11"/>
          </p:nvPr>
        </p:nvSpPr>
        <p:spPr/>
        <p:txBody>
          <a:bodyPr/>
          <a:lstStyle/>
          <a:p>
            <a:r>
              <a:rPr lang="en-US"/>
              <a:t>Presentation Title</a:t>
            </a:r>
          </a:p>
        </p:txBody>
      </p:sp>
      <p:sp>
        <p:nvSpPr>
          <p:cNvPr id="4" name="Slide Number Placeholder 3"/>
          <p:cNvSpPr>
            <a:spLocks noGrp="1"/>
          </p:cNvSpPr>
          <p:nvPr>
            <p:ph type="sldNum" sz="quarter" idx="12"/>
          </p:nvPr>
        </p:nvSpPr>
        <p:spPr/>
        <p:txBody>
          <a:bodyPr/>
          <a:lstStyle/>
          <a:p>
            <a:fld id="{07E84C11-2773-4B8E-A897-E24BAA9255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8435A7-CFF3-4957-AC73-1254FA202971}" type="datetime1">
              <a:rPr lang="en-US" smtClean="0"/>
              <a:t>26/04/2021</a:t>
            </a:fld>
            <a:endParaRPr lang="en-US"/>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07E84C11-2773-4B8E-A897-E24BAA9255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8CD0BC-CE5C-450A-B391-1A1F04E9E178}" type="datetime1">
              <a:rPr lang="en-US" smtClean="0"/>
              <a:t>26/04/2021</a:t>
            </a:fld>
            <a:endParaRPr lang="en-US"/>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07E84C11-2773-4B8E-A897-E24BAA9255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E89209-345A-44C8-83D6-A704F2601825}" type="datetime1">
              <a:rPr lang="en-US" smtClean="0"/>
              <a:t>26/04/2021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E84C11-2773-4B8E-A897-E24BAA9255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3" r:id="rId13"/>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73023E-4176-4DA4-A580-FCCA75C6E82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66C0CE-2444-4A40-8821-F0182F838F1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379607-E39B-4CEA-8A3C-DE696BC7426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3B03E83-FF65-458F-AE0C-54B380109A10}" type="datetime1">
              <a:rPr lang="en-US" smtClean="0"/>
              <a:t>26/04/2021</a:t>
            </a:fld>
            <a:endParaRPr lang="en-US"/>
          </a:p>
        </p:txBody>
      </p:sp>
      <p:sp>
        <p:nvSpPr>
          <p:cNvPr id="5" name="Footer Placeholder 4">
            <a:extLst>
              <a:ext uri="{FF2B5EF4-FFF2-40B4-BE49-F238E27FC236}">
                <a16:creationId xmlns:a16="http://schemas.microsoft.com/office/drawing/2014/main" id="{34808297-5496-4899-BAD7-DE83B465EA0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C01F1DA1-EEC3-4771-A8D3-B5F7E521E87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74353F-6713-4004-BF3F-E17F667CA589}" type="slidenum">
              <a:rPr lang="en-US" smtClean="0"/>
              <a:t>‹#›</a:t>
            </a:fld>
            <a:endParaRPr lang="en-US"/>
          </a:p>
        </p:txBody>
      </p:sp>
    </p:spTree>
    <p:extLst>
      <p:ext uri="{BB962C8B-B14F-4D97-AF65-F5344CB8AC3E}">
        <p14:creationId xmlns:p14="http://schemas.microsoft.com/office/powerpoint/2010/main" val="24858291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niche-a00c9.web.app/" TargetMode="External"/><Relationship Id="rId1" Type="http://schemas.openxmlformats.org/officeDocument/2006/relationships/slideLayout" Target="../slideLayouts/slideLayout7.xml"/><Relationship Id="rId4" Type="http://schemas.openxmlformats.org/officeDocument/2006/relationships/hyperlink" Target="https://youtu.be/KYjP2tXheyc"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Amal Jyothi College of Engineering | FIRST ENGINEERING COLLEGE in Kerala to  secure NAAC A grade. Engineering Admissions Kerala, KTU, Kerala Engineering  Admissions, admissions in engineering, APJ Abdul Kalam Technological  University,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7680" y="0"/>
            <a:ext cx="1036320" cy="10363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428992" y="1357298"/>
            <a:ext cx="1857388" cy="584775"/>
          </a:xfrm>
          <a:prstGeom prst="rect">
            <a:avLst/>
          </a:prstGeom>
          <a:noFill/>
        </p:spPr>
        <p:txBody>
          <a:bodyPr wrap="square" rtlCol="0">
            <a:spAutoFit/>
          </a:bodyPr>
          <a:lstStyle/>
          <a:p>
            <a:pPr algn="just"/>
            <a:r>
              <a:rPr lang="en-US" sz="3200" u="sng" dirty="0">
                <a:latin typeface="Times New Roman" pitchFamily="18" charset="0"/>
                <a:cs typeface="Times New Roman" pitchFamily="18" charset="0"/>
              </a:rPr>
              <a:t>NICHE</a:t>
            </a:r>
          </a:p>
        </p:txBody>
      </p:sp>
      <p:sp>
        <p:nvSpPr>
          <p:cNvPr id="7" name="TextBox 6"/>
          <p:cNvSpPr txBox="1"/>
          <p:nvPr/>
        </p:nvSpPr>
        <p:spPr>
          <a:xfrm>
            <a:off x="500035" y="2214554"/>
            <a:ext cx="7858180" cy="954107"/>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Combination  of  an  adapter  aided  with  </a:t>
            </a:r>
            <a:r>
              <a:rPr lang="en-US" sz="2800" dirty="0" err="1">
                <a:latin typeface="Times New Roman" pitchFamily="18" charset="0"/>
                <a:cs typeface="Times New Roman" pitchFamily="18" charset="0"/>
              </a:rPr>
              <a:t>IoT</a:t>
            </a:r>
            <a:r>
              <a:rPr lang="en-US" sz="2800" dirty="0">
                <a:latin typeface="Times New Roman" pitchFamily="18" charset="0"/>
                <a:cs typeface="Times New Roman" pitchFamily="18" charset="0"/>
              </a:rPr>
              <a:t>  and      which  can  be   controlled  by  an  app as well. </a:t>
            </a:r>
          </a:p>
        </p:txBody>
      </p:sp>
      <p:sp>
        <p:nvSpPr>
          <p:cNvPr id="8" name="TextBox 7"/>
          <p:cNvSpPr txBox="1"/>
          <p:nvPr/>
        </p:nvSpPr>
        <p:spPr>
          <a:xfrm>
            <a:off x="4286248" y="4071942"/>
            <a:ext cx="3714776" cy="2308324"/>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Presented  by;</a:t>
            </a:r>
          </a:p>
          <a:p>
            <a:pPr algn="just"/>
            <a:r>
              <a:rPr lang="en-US" sz="2400" dirty="0">
                <a:latin typeface="Times New Roman" pitchFamily="18" charset="0"/>
                <a:cs typeface="Times New Roman" pitchFamily="18" charset="0"/>
              </a:rPr>
              <a:t>     Joel  Siby        </a:t>
            </a:r>
          </a:p>
          <a:p>
            <a:pPr algn="just"/>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Jetin</a:t>
            </a:r>
            <a:r>
              <a:rPr lang="en-US" sz="2400" dirty="0">
                <a:latin typeface="Times New Roman" pitchFamily="18" charset="0"/>
                <a:cs typeface="Times New Roman" pitchFamily="18" charset="0"/>
              </a:rPr>
              <a:t>  Dan        </a:t>
            </a:r>
          </a:p>
          <a:p>
            <a:pPr algn="just"/>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Jilson</a:t>
            </a:r>
            <a:r>
              <a:rPr lang="en-US" sz="2400" dirty="0">
                <a:latin typeface="Times New Roman" pitchFamily="18" charset="0"/>
                <a:cs typeface="Times New Roman" pitchFamily="18" charset="0"/>
              </a:rPr>
              <a:t>  Jose      </a:t>
            </a:r>
          </a:p>
          <a:p>
            <a:pPr algn="just"/>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Daya</a:t>
            </a:r>
            <a:r>
              <a:rPr lang="en-US" sz="2400" dirty="0">
                <a:latin typeface="Times New Roman" pitchFamily="18" charset="0"/>
                <a:cs typeface="Times New Roman" pitchFamily="18" charset="0"/>
              </a:rPr>
              <a:t>  Rachel   </a:t>
            </a:r>
          </a:p>
          <a:p>
            <a:pPr algn="just"/>
            <a:endParaRPr lang="en-US" sz="2400" dirty="0">
              <a:latin typeface="Times New Roman" pitchFamily="18" charset="0"/>
              <a:cs typeface="Times New Roman" pitchFamily="18" charset="0"/>
            </a:endParaRPr>
          </a:p>
        </p:txBody>
      </p:sp>
      <p:sp>
        <p:nvSpPr>
          <p:cNvPr id="9" name="TextBox 8"/>
          <p:cNvSpPr txBox="1"/>
          <p:nvPr/>
        </p:nvSpPr>
        <p:spPr>
          <a:xfrm>
            <a:off x="4000496" y="6429396"/>
            <a:ext cx="601447" cy="307777"/>
          </a:xfrm>
          <a:prstGeom prst="rect">
            <a:avLst/>
          </a:prstGeom>
          <a:noFill/>
        </p:spPr>
        <p:txBody>
          <a:bodyPr wrap="none" rtlCol="0">
            <a:spAutoFit/>
          </a:bodyPr>
          <a:lstStyle/>
          <a:p>
            <a:r>
              <a:rPr lang="en-US" sz="1400" dirty="0">
                <a:solidFill>
                  <a:schemeClr val="bg1">
                    <a:lumMod val="50000"/>
                  </a:schemeClr>
                </a:solidFill>
              </a:rPr>
              <a:t>Niche</a:t>
            </a:r>
          </a:p>
        </p:txBody>
      </p:sp>
      <p:sp>
        <p:nvSpPr>
          <p:cNvPr id="3" name="Slide Number Placeholder 2">
            <a:extLst>
              <a:ext uri="{FF2B5EF4-FFF2-40B4-BE49-F238E27FC236}">
                <a16:creationId xmlns:a16="http://schemas.microsoft.com/office/drawing/2014/main" id="{D365C83A-CCD1-4DB1-B456-CA5DC48971C8}"/>
              </a:ext>
            </a:extLst>
          </p:cNvPr>
          <p:cNvSpPr>
            <a:spLocks noGrp="1"/>
          </p:cNvSpPr>
          <p:nvPr>
            <p:ph type="sldNum" sz="quarter" idx="12"/>
          </p:nvPr>
        </p:nvSpPr>
        <p:spPr/>
        <p:txBody>
          <a:bodyPr/>
          <a:lstStyle/>
          <a:p>
            <a:fld id="{07E84C11-2773-4B8E-A897-E24BAA925572}" type="slidenum">
              <a:rPr lang="en-US" smtClean="0"/>
              <a:pPr/>
              <a:t>1</a:t>
            </a:fld>
            <a:endParaRPr lang="en-US"/>
          </a:p>
        </p:txBody>
      </p:sp>
      <p:sp>
        <p:nvSpPr>
          <p:cNvPr id="2" name="Date Placeholder 1">
            <a:extLst>
              <a:ext uri="{FF2B5EF4-FFF2-40B4-BE49-F238E27FC236}">
                <a16:creationId xmlns:a16="http://schemas.microsoft.com/office/drawing/2014/main" id="{20DBB8E6-C676-4BCC-BA3C-2C0598F7D013}"/>
              </a:ext>
            </a:extLst>
          </p:cNvPr>
          <p:cNvSpPr>
            <a:spLocks noGrp="1"/>
          </p:cNvSpPr>
          <p:nvPr>
            <p:ph type="dt" sz="half" idx="10"/>
          </p:nvPr>
        </p:nvSpPr>
        <p:spPr/>
        <p:txBody>
          <a:bodyPr/>
          <a:lstStyle/>
          <a:p>
            <a:fld id="{553F8F4C-0BD8-48E1-8941-67BA580FDFD7}" type="datetime1">
              <a:rPr lang="en-US" smtClean="0"/>
              <a:t>26/04/2021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ECFA28B-18E2-4B64-960A-F882D474AF95}"/>
              </a:ext>
            </a:extLst>
          </p:cNvPr>
          <p:cNvPicPr>
            <a:picLocks noChangeAspect="1"/>
          </p:cNvPicPr>
          <p:nvPr/>
        </p:nvPicPr>
        <p:blipFill>
          <a:blip r:embed="rId2"/>
          <a:stretch>
            <a:fillRect/>
          </a:stretch>
        </p:blipFill>
        <p:spPr>
          <a:xfrm>
            <a:off x="1602637" y="1304376"/>
            <a:ext cx="5465387" cy="4249248"/>
          </a:xfrm>
          <a:prstGeom prst="rect">
            <a:avLst/>
          </a:prstGeom>
        </p:spPr>
      </p:pic>
      <p:sp>
        <p:nvSpPr>
          <p:cNvPr id="19" name="Rectangle 18">
            <a:extLst>
              <a:ext uri="{FF2B5EF4-FFF2-40B4-BE49-F238E27FC236}">
                <a16:creationId xmlns:a16="http://schemas.microsoft.com/office/drawing/2014/main" id="{7EA4DD87-70FB-46D2-8FB9-B680E189B8A9}"/>
              </a:ext>
            </a:extLst>
          </p:cNvPr>
          <p:cNvSpPr/>
          <p:nvPr/>
        </p:nvSpPr>
        <p:spPr>
          <a:xfrm>
            <a:off x="937726" y="2410797"/>
            <a:ext cx="6669056" cy="727788"/>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TextBox 19">
            <a:extLst>
              <a:ext uri="{FF2B5EF4-FFF2-40B4-BE49-F238E27FC236}">
                <a16:creationId xmlns:a16="http://schemas.microsoft.com/office/drawing/2014/main" id="{2DCDEBC1-FB31-4172-9251-BF03491A64A5}"/>
              </a:ext>
            </a:extLst>
          </p:cNvPr>
          <p:cNvSpPr txBox="1"/>
          <p:nvPr/>
        </p:nvSpPr>
        <p:spPr>
          <a:xfrm>
            <a:off x="394250" y="404664"/>
            <a:ext cx="7495200" cy="461665"/>
          </a:xfrm>
          <a:prstGeom prst="rect">
            <a:avLst/>
          </a:prstGeom>
          <a:noFill/>
        </p:spPr>
        <p:txBody>
          <a:bodyPr wrap="square" rtlCol="0">
            <a:spAutoFit/>
          </a:bodyPr>
          <a:lstStyle/>
          <a:p>
            <a:pPr algn="ctr"/>
            <a:r>
              <a:rPr lang="en-US" sz="2400" u="sng" dirty="0">
                <a:latin typeface="Times New Roman" panose="02020603050405020304" pitchFamily="18" charset="0"/>
                <a:cs typeface="Times New Roman" panose="02020603050405020304" pitchFamily="18" charset="0"/>
              </a:rPr>
              <a:t>Programming the ESP8266 module</a:t>
            </a:r>
          </a:p>
        </p:txBody>
      </p:sp>
      <p:sp>
        <p:nvSpPr>
          <p:cNvPr id="21" name="Arrow: Down 20">
            <a:extLst>
              <a:ext uri="{FF2B5EF4-FFF2-40B4-BE49-F238E27FC236}">
                <a16:creationId xmlns:a16="http://schemas.microsoft.com/office/drawing/2014/main" id="{FAD8BCC5-2704-40F0-9BD5-DF87C814890A}"/>
              </a:ext>
            </a:extLst>
          </p:cNvPr>
          <p:cNvSpPr/>
          <p:nvPr/>
        </p:nvSpPr>
        <p:spPr>
          <a:xfrm rot="7795335">
            <a:off x="7003567" y="3205426"/>
            <a:ext cx="128912" cy="852575"/>
          </a:xfrm>
          <a:prstGeom prst="downArrow">
            <a:avLst>
              <a:gd name="adj1" fmla="val 50000"/>
              <a:gd name="adj2" fmla="val 56094"/>
            </a:avLst>
          </a:prstGeom>
          <a:solidFill>
            <a:schemeClr val="accent4">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TextBox 21">
            <a:extLst>
              <a:ext uri="{FF2B5EF4-FFF2-40B4-BE49-F238E27FC236}">
                <a16:creationId xmlns:a16="http://schemas.microsoft.com/office/drawing/2014/main" id="{E22E31E4-E3A3-4686-9330-4F3676EB8DC3}"/>
              </a:ext>
            </a:extLst>
          </p:cNvPr>
          <p:cNvSpPr txBox="1"/>
          <p:nvPr/>
        </p:nvSpPr>
        <p:spPr>
          <a:xfrm>
            <a:off x="7413571" y="3829207"/>
            <a:ext cx="951761" cy="1131079"/>
          </a:xfrm>
          <a:prstGeom prst="rect">
            <a:avLst/>
          </a:prstGeom>
          <a:noFill/>
        </p:spPr>
        <p:txBody>
          <a:bodyPr wrap="square" rtlCol="0">
            <a:spAutoFit/>
          </a:bodyPr>
          <a:lstStyle/>
          <a:p>
            <a:r>
              <a:rPr lang="en-US" sz="1350" dirty="0"/>
              <a:t>To connect the ESP8266 module to firebase</a:t>
            </a:r>
          </a:p>
        </p:txBody>
      </p:sp>
      <p:sp>
        <p:nvSpPr>
          <p:cNvPr id="23" name="Arrow: Down 22">
            <a:extLst>
              <a:ext uri="{FF2B5EF4-FFF2-40B4-BE49-F238E27FC236}">
                <a16:creationId xmlns:a16="http://schemas.microsoft.com/office/drawing/2014/main" id="{D4C9B578-2E4B-4D13-A405-ED7D2FF3B365}"/>
              </a:ext>
            </a:extLst>
          </p:cNvPr>
          <p:cNvSpPr/>
          <p:nvPr/>
        </p:nvSpPr>
        <p:spPr>
          <a:xfrm rot="7795335">
            <a:off x="7003566" y="3212269"/>
            <a:ext cx="128912" cy="852575"/>
          </a:xfrm>
          <a:prstGeom prst="downArrow">
            <a:avLst>
              <a:gd name="adj1" fmla="val 50000"/>
              <a:gd name="adj2" fmla="val 56094"/>
            </a:avLst>
          </a:prstGeom>
          <a:solidFill>
            <a:schemeClr val="accent4">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TextBox 23">
            <a:extLst>
              <a:ext uri="{FF2B5EF4-FFF2-40B4-BE49-F238E27FC236}">
                <a16:creationId xmlns:a16="http://schemas.microsoft.com/office/drawing/2014/main" id="{8A944D75-94A0-4114-9A01-86BA8457A896}"/>
              </a:ext>
            </a:extLst>
          </p:cNvPr>
          <p:cNvSpPr txBox="1"/>
          <p:nvPr/>
        </p:nvSpPr>
        <p:spPr>
          <a:xfrm>
            <a:off x="7413570" y="3836050"/>
            <a:ext cx="951761" cy="1131079"/>
          </a:xfrm>
          <a:prstGeom prst="rect">
            <a:avLst/>
          </a:prstGeom>
          <a:noFill/>
        </p:spPr>
        <p:txBody>
          <a:bodyPr wrap="square" rtlCol="0">
            <a:spAutoFit/>
          </a:bodyPr>
          <a:lstStyle/>
          <a:p>
            <a:r>
              <a:rPr lang="en-US" sz="1350" dirty="0"/>
              <a:t>To connect the ESP8266 module to firebase</a:t>
            </a:r>
          </a:p>
        </p:txBody>
      </p:sp>
      <p:sp>
        <p:nvSpPr>
          <p:cNvPr id="25" name="Rectangle 24">
            <a:extLst>
              <a:ext uri="{FF2B5EF4-FFF2-40B4-BE49-F238E27FC236}">
                <a16:creationId xmlns:a16="http://schemas.microsoft.com/office/drawing/2014/main" id="{B0148D2D-2302-42AE-8C99-971F82AB5A9C}"/>
              </a:ext>
            </a:extLst>
          </p:cNvPr>
          <p:cNvSpPr/>
          <p:nvPr/>
        </p:nvSpPr>
        <p:spPr>
          <a:xfrm>
            <a:off x="7413570" y="3868293"/>
            <a:ext cx="1438268" cy="1315745"/>
          </a:xfrm>
          <a:prstGeom prst="rect">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 name="Picture 2" descr="Amal Jyothi College of Engineering | FIRST ENGINEERING COLLEGE in Kerala to  secure NAAC A grade. Engineering Admissions Kerala, KTU, Kerala Engineering  Admissions, admissions in engineering, APJ Abdul Kalam Technological  University, research">
            <a:extLst>
              <a:ext uri="{FF2B5EF4-FFF2-40B4-BE49-F238E27FC236}">
                <a16:creationId xmlns:a16="http://schemas.microsoft.com/office/drawing/2014/main" id="{A2BB5A03-4FB1-41CB-B458-760733D718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flipV="1">
            <a:off x="8072462" y="0"/>
            <a:ext cx="1071538" cy="107154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F4C4F444-9350-404A-97A2-C240E52D8EA4}"/>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10</a:t>
            </a:fld>
            <a:endParaRPr lang="en-US" dirty="0">
              <a:solidFill>
                <a:prstClr val="black">
                  <a:tint val="75000"/>
                </a:prstClr>
              </a:solidFill>
            </a:endParaRPr>
          </a:p>
        </p:txBody>
      </p:sp>
      <p:sp>
        <p:nvSpPr>
          <p:cNvPr id="3" name="Date Placeholder 2">
            <a:extLst>
              <a:ext uri="{FF2B5EF4-FFF2-40B4-BE49-F238E27FC236}">
                <a16:creationId xmlns:a16="http://schemas.microsoft.com/office/drawing/2014/main" id="{152B47EA-BF5A-4D22-B801-D4B4436A383B}"/>
              </a:ext>
            </a:extLst>
          </p:cNvPr>
          <p:cNvSpPr>
            <a:spLocks noGrp="1"/>
          </p:cNvSpPr>
          <p:nvPr>
            <p:ph type="dt" sz="half" idx="10"/>
          </p:nvPr>
        </p:nvSpPr>
        <p:spPr/>
        <p:txBody>
          <a:bodyPr/>
          <a:lstStyle/>
          <a:p>
            <a:pPr>
              <a:defRPr/>
            </a:pPr>
            <a:fld id="{BA5BD2EC-7BD2-4A0A-819B-5179C6FBEC58}" type="datetime1">
              <a:rPr lang="en-US" smtClean="0">
                <a:solidFill>
                  <a:prstClr val="black">
                    <a:tint val="75000"/>
                  </a:prstClr>
                </a:solidFill>
              </a:rPr>
              <a:t>26/04/2021</a:t>
            </a:fld>
            <a:endParaRPr lang="en-US" dirty="0">
              <a:solidFill>
                <a:prstClr val="black">
                  <a:tint val="75000"/>
                </a:prstClr>
              </a:solidFill>
            </a:endParaRPr>
          </a:p>
        </p:txBody>
      </p:sp>
    </p:spTree>
    <p:extLst>
      <p:ext uri="{BB962C8B-B14F-4D97-AF65-F5344CB8AC3E}">
        <p14:creationId xmlns:p14="http://schemas.microsoft.com/office/powerpoint/2010/main" val="1002193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827B5CD-6D8C-4355-8DC6-4F7B7413511F}"/>
              </a:ext>
            </a:extLst>
          </p:cNvPr>
          <p:cNvPicPr>
            <a:picLocks noChangeAspect="1"/>
          </p:cNvPicPr>
          <p:nvPr/>
        </p:nvPicPr>
        <p:blipFill>
          <a:blip r:embed="rId2"/>
          <a:stretch>
            <a:fillRect/>
          </a:stretch>
        </p:blipFill>
        <p:spPr>
          <a:xfrm>
            <a:off x="1371412" y="1457325"/>
            <a:ext cx="5793770" cy="3607593"/>
          </a:xfrm>
          <a:prstGeom prst="rect">
            <a:avLst/>
          </a:prstGeom>
        </p:spPr>
      </p:pic>
      <p:sp>
        <p:nvSpPr>
          <p:cNvPr id="11" name="Rectangle 10">
            <a:extLst>
              <a:ext uri="{FF2B5EF4-FFF2-40B4-BE49-F238E27FC236}">
                <a16:creationId xmlns:a16="http://schemas.microsoft.com/office/drawing/2014/main" id="{533B1ECC-341D-4D6F-B975-ABD0B009975C}"/>
              </a:ext>
            </a:extLst>
          </p:cNvPr>
          <p:cNvSpPr/>
          <p:nvPr/>
        </p:nvSpPr>
        <p:spPr>
          <a:xfrm>
            <a:off x="933768" y="3064669"/>
            <a:ext cx="6669056" cy="278606"/>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Arrow: Down 11">
            <a:extLst>
              <a:ext uri="{FF2B5EF4-FFF2-40B4-BE49-F238E27FC236}">
                <a16:creationId xmlns:a16="http://schemas.microsoft.com/office/drawing/2014/main" id="{187FEC20-7984-488B-A0D7-8C820D520B09}"/>
              </a:ext>
            </a:extLst>
          </p:cNvPr>
          <p:cNvSpPr/>
          <p:nvPr/>
        </p:nvSpPr>
        <p:spPr>
          <a:xfrm rot="7795335">
            <a:off x="7003566" y="3212269"/>
            <a:ext cx="128912" cy="852575"/>
          </a:xfrm>
          <a:prstGeom prst="downArrow">
            <a:avLst>
              <a:gd name="adj1" fmla="val 50000"/>
              <a:gd name="adj2" fmla="val 56094"/>
            </a:avLst>
          </a:prstGeom>
          <a:solidFill>
            <a:schemeClr val="accent4">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Box 12">
            <a:extLst>
              <a:ext uri="{FF2B5EF4-FFF2-40B4-BE49-F238E27FC236}">
                <a16:creationId xmlns:a16="http://schemas.microsoft.com/office/drawing/2014/main" id="{CC8213BC-2348-4886-9C48-552C372B825D}"/>
              </a:ext>
            </a:extLst>
          </p:cNvPr>
          <p:cNvSpPr txBox="1"/>
          <p:nvPr/>
        </p:nvSpPr>
        <p:spPr>
          <a:xfrm>
            <a:off x="7413570" y="3836050"/>
            <a:ext cx="951761" cy="1338828"/>
          </a:xfrm>
          <a:prstGeom prst="rect">
            <a:avLst/>
          </a:prstGeom>
          <a:noFill/>
        </p:spPr>
        <p:txBody>
          <a:bodyPr wrap="square" rtlCol="0">
            <a:spAutoFit/>
          </a:bodyPr>
          <a:lstStyle/>
          <a:p>
            <a:r>
              <a:rPr lang="en-US" sz="1350" dirty="0"/>
              <a:t>Name of the node module used in the firebase</a:t>
            </a:r>
          </a:p>
        </p:txBody>
      </p:sp>
      <p:sp>
        <p:nvSpPr>
          <p:cNvPr id="14" name="Rectangle 13">
            <a:extLst>
              <a:ext uri="{FF2B5EF4-FFF2-40B4-BE49-F238E27FC236}">
                <a16:creationId xmlns:a16="http://schemas.microsoft.com/office/drawing/2014/main" id="{7C2EA497-F54A-4EE8-BEDD-A78CE755D15E}"/>
              </a:ext>
            </a:extLst>
          </p:cNvPr>
          <p:cNvSpPr/>
          <p:nvPr/>
        </p:nvSpPr>
        <p:spPr>
          <a:xfrm>
            <a:off x="7308304" y="3910346"/>
            <a:ext cx="1438268" cy="1315745"/>
          </a:xfrm>
          <a:prstGeom prst="rect">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7" name="Picture 2" descr="Amal Jyothi College of Engineering | FIRST ENGINEERING COLLEGE in Kerala to  secure NAAC A grade. Engineering Admissions Kerala, KTU, Kerala Engineering  Admissions, admissions in engineering, APJ Abdul Kalam Technological  University, research">
            <a:extLst>
              <a:ext uri="{FF2B5EF4-FFF2-40B4-BE49-F238E27FC236}">
                <a16:creationId xmlns:a16="http://schemas.microsoft.com/office/drawing/2014/main" id="{9E191950-2CC3-4103-8FDE-CF3B3A8BC8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flipV="1">
            <a:off x="8072462" y="0"/>
            <a:ext cx="1071538" cy="107154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BB08AC4-E018-4C21-9BCF-40F4593A982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11</a:t>
            </a:fld>
            <a:endParaRPr lang="en-US" dirty="0">
              <a:solidFill>
                <a:prstClr val="black">
                  <a:tint val="75000"/>
                </a:prstClr>
              </a:solidFill>
            </a:endParaRPr>
          </a:p>
        </p:txBody>
      </p:sp>
      <p:sp>
        <p:nvSpPr>
          <p:cNvPr id="3" name="Date Placeholder 2">
            <a:extLst>
              <a:ext uri="{FF2B5EF4-FFF2-40B4-BE49-F238E27FC236}">
                <a16:creationId xmlns:a16="http://schemas.microsoft.com/office/drawing/2014/main" id="{1A4D1F85-2F5B-4A4C-B896-B601FE1BCB8B}"/>
              </a:ext>
            </a:extLst>
          </p:cNvPr>
          <p:cNvSpPr>
            <a:spLocks noGrp="1"/>
          </p:cNvSpPr>
          <p:nvPr>
            <p:ph type="dt" sz="half" idx="10"/>
          </p:nvPr>
        </p:nvSpPr>
        <p:spPr/>
        <p:txBody>
          <a:bodyPr/>
          <a:lstStyle/>
          <a:p>
            <a:pPr>
              <a:defRPr/>
            </a:pPr>
            <a:fld id="{20DCC9E7-2AFF-475D-8525-5451061BF4E1}" type="datetime1">
              <a:rPr lang="en-US" smtClean="0">
                <a:solidFill>
                  <a:prstClr val="black">
                    <a:tint val="75000"/>
                  </a:prstClr>
                </a:solidFill>
              </a:rPr>
              <a:t>26/04/2021</a:t>
            </a:fld>
            <a:endParaRPr lang="en-US" dirty="0">
              <a:solidFill>
                <a:prstClr val="black">
                  <a:tint val="75000"/>
                </a:prstClr>
              </a:solidFill>
            </a:endParaRPr>
          </a:p>
        </p:txBody>
      </p:sp>
    </p:spTree>
    <p:extLst>
      <p:ext uri="{BB962C8B-B14F-4D97-AF65-F5344CB8AC3E}">
        <p14:creationId xmlns:p14="http://schemas.microsoft.com/office/powerpoint/2010/main" val="674496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D5F4AF-3122-46E4-9A69-4B4AFDD8F3C3}"/>
              </a:ext>
            </a:extLst>
          </p:cNvPr>
          <p:cNvPicPr>
            <a:picLocks noChangeAspect="1"/>
          </p:cNvPicPr>
          <p:nvPr/>
        </p:nvPicPr>
        <p:blipFill>
          <a:blip r:embed="rId2"/>
          <a:stretch>
            <a:fillRect/>
          </a:stretch>
        </p:blipFill>
        <p:spPr>
          <a:xfrm>
            <a:off x="1691680" y="836712"/>
            <a:ext cx="5624623" cy="4104916"/>
          </a:xfrm>
          <a:prstGeom prst="rect">
            <a:avLst/>
          </a:prstGeom>
        </p:spPr>
      </p:pic>
      <p:sp>
        <p:nvSpPr>
          <p:cNvPr id="5" name="Oval 4">
            <a:extLst>
              <a:ext uri="{FF2B5EF4-FFF2-40B4-BE49-F238E27FC236}">
                <a16:creationId xmlns:a16="http://schemas.microsoft.com/office/drawing/2014/main" id="{8D50B66A-C510-419A-8340-FA78BDAAA040}"/>
              </a:ext>
            </a:extLst>
          </p:cNvPr>
          <p:cNvSpPr/>
          <p:nvPr/>
        </p:nvSpPr>
        <p:spPr>
          <a:xfrm>
            <a:off x="1827697" y="2009411"/>
            <a:ext cx="4270796" cy="2067099"/>
          </a:xfrm>
          <a:prstGeom prst="ellipse">
            <a:avLst/>
          </a:prstGeom>
          <a:solidFill>
            <a:schemeClr val="accent2">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Arrow: Down 6">
            <a:extLst>
              <a:ext uri="{FF2B5EF4-FFF2-40B4-BE49-F238E27FC236}">
                <a16:creationId xmlns:a16="http://schemas.microsoft.com/office/drawing/2014/main" id="{A6A7E82B-8AE6-457F-8F44-4B2732BB444D}"/>
              </a:ext>
            </a:extLst>
          </p:cNvPr>
          <p:cNvSpPr/>
          <p:nvPr/>
        </p:nvSpPr>
        <p:spPr>
          <a:xfrm rot="7795335">
            <a:off x="6052315" y="3648181"/>
            <a:ext cx="128912" cy="852575"/>
          </a:xfrm>
          <a:prstGeom prst="downArrow">
            <a:avLst>
              <a:gd name="adj1" fmla="val 50000"/>
              <a:gd name="adj2" fmla="val 56094"/>
            </a:avLst>
          </a:prstGeom>
          <a:solidFill>
            <a:schemeClr val="accent4">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extBox 7">
            <a:extLst>
              <a:ext uri="{FF2B5EF4-FFF2-40B4-BE49-F238E27FC236}">
                <a16:creationId xmlns:a16="http://schemas.microsoft.com/office/drawing/2014/main" id="{BF613F55-3A1D-4E71-A69E-6979A940AE1D}"/>
              </a:ext>
            </a:extLst>
          </p:cNvPr>
          <p:cNvSpPr txBox="1"/>
          <p:nvPr/>
        </p:nvSpPr>
        <p:spPr>
          <a:xfrm>
            <a:off x="6462319" y="4271963"/>
            <a:ext cx="2288775" cy="1131079"/>
          </a:xfrm>
          <a:prstGeom prst="rect">
            <a:avLst/>
          </a:prstGeom>
          <a:noFill/>
        </p:spPr>
        <p:txBody>
          <a:bodyPr wrap="square" rtlCol="0">
            <a:spAutoFit/>
          </a:bodyPr>
          <a:lstStyle/>
          <a:p>
            <a:r>
              <a:rPr lang="en-US" sz="1350" dirty="0"/>
              <a:t>We need to use these snippets in our </a:t>
            </a:r>
            <a:r>
              <a:rPr lang="en-US" sz="1350" dirty="0" err="1"/>
              <a:t>javascript</a:t>
            </a:r>
            <a:r>
              <a:rPr lang="en-US" sz="1350" dirty="0"/>
              <a:t> file so that our webapp can be connected with the esp8266module</a:t>
            </a:r>
          </a:p>
        </p:txBody>
      </p:sp>
      <p:sp>
        <p:nvSpPr>
          <p:cNvPr id="9" name="Rectangle 8">
            <a:extLst>
              <a:ext uri="{FF2B5EF4-FFF2-40B4-BE49-F238E27FC236}">
                <a16:creationId xmlns:a16="http://schemas.microsoft.com/office/drawing/2014/main" id="{5A83AA09-E38F-4867-846D-FB8BA1CE06FB}"/>
              </a:ext>
            </a:extLst>
          </p:cNvPr>
          <p:cNvSpPr/>
          <p:nvPr/>
        </p:nvSpPr>
        <p:spPr>
          <a:xfrm>
            <a:off x="6485062" y="4271963"/>
            <a:ext cx="2201738" cy="1200150"/>
          </a:xfrm>
          <a:prstGeom prst="rect">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24BBD18A-D32D-4C8E-A395-6C90A5A344D0}"/>
              </a:ext>
            </a:extLst>
          </p:cNvPr>
          <p:cNvSpPr txBox="1"/>
          <p:nvPr/>
        </p:nvSpPr>
        <p:spPr>
          <a:xfrm>
            <a:off x="242185" y="175243"/>
            <a:ext cx="7495200" cy="461665"/>
          </a:xfrm>
          <a:prstGeom prst="rect">
            <a:avLst/>
          </a:prstGeom>
          <a:noFill/>
        </p:spPr>
        <p:txBody>
          <a:bodyPr wrap="square" rtlCol="0">
            <a:spAutoFit/>
          </a:bodyPr>
          <a:lstStyle/>
          <a:p>
            <a:pPr algn="ctr"/>
            <a:r>
              <a:rPr lang="en-US" sz="2400" u="sng" dirty="0">
                <a:latin typeface="Times New Roman" panose="02020603050405020304" pitchFamily="18" charset="0"/>
                <a:cs typeface="Times New Roman" panose="02020603050405020304" pitchFamily="18" charset="0"/>
              </a:rPr>
              <a:t>Firebase snippets for our webapp</a:t>
            </a:r>
          </a:p>
        </p:txBody>
      </p:sp>
      <p:pic>
        <p:nvPicPr>
          <p:cNvPr id="11" name="Picture 2" descr="Amal Jyothi College of Engineering | FIRST ENGINEERING COLLEGE in Kerala to  secure NAAC A grade. Engineering Admissions Kerala, KTU, Kerala Engineering  Admissions, admissions in engineering, APJ Abdul Kalam Technological  University, research">
            <a:extLst>
              <a:ext uri="{FF2B5EF4-FFF2-40B4-BE49-F238E27FC236}">
                <a16:creationId xmlns:a16="http://schemas.microsoft.com/office/drawing/2014/main" id="{2227E5F3-34B0-4630-9074-C5E8FF2D8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flipV="1">
            <a:off x="8072462" y="0"/>
            <a:ext cx="1071538" cy="107154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5DEC6DE-D055-47AD-BDF2-0421D945377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12</a:t>
            </a:fld>
            <a:endParaRPr lang="en-US" dirty="0">
              <a:solidFill>
                <a:prstClr val="black">
                  <a:tint val="75000"/>
                </a:prstClr>
              </a:solidFill>
            </a:endParaRPr>
          </a:p>
        </p:txBody>
      </p:sp>
      <p:sp>
        <p:nvSpPr>
          <p:cNvPr id="3" name="Date Placeholder 2">
            <a:extLst>
              <a:ext uri="{FF2B5EF4-FFF2-40B4-BE49-F238E27FC236}">
                <a16:creationId xmlns:a16="http://schemas.microsoft.com/office/drawing/2014/main" id="{ADDBCF69-35E1-47C2-9C1F-8B51AA070080}"/>
              </a:ext>
            </a:extLst>
          </p:cNvPr>
          <p:cNvSpPr>
            <a:spLocks noGrp="1"/>
          </p:cNvSpPr>
          <p:nvPr>
            <p:ph type="dt" sz="half" idx="10"/>
          </p:nvPr>
        </p:nvSpPr>
        <p:spPr/>
        <p:txBody>
          <a:bodyPr/>
          <a:lstStyle/>
          <a:p>
            <a:pPr>
              <a:defRPr/>
            </a:pPr>
            <a:fld id="{66C5C78A-8D77-4433-AED1-29A68B8C6690}" type="datetime1">
              <a:rPr lang="en-US" smtClean="0">
                <a:solidFill>
                  <a:prstClr val="black">
                    <a:tint val="75000"/>
                  </a:prstClr>
                </a:solidFill>
              </a:rPr>
              <a:t>26/04/2021</a:t>
            </a:fld>
            <a:endParaRPr lang="en-US" dirty="0">
              <a:solidFill>
                <a:prstClr val="black">
                  <a:tint val="75000"/>
                </a:prstClr>
              </a:solidFill>
            </a:endParaRPr>
          </a:p>
        </p:txBody>
      </p:sp>
    </p:spTree>
    <p:extLst>
      <p:ext uri="{BB962C8B-B14F-4D97-AF65-F5344CB8AC3E}">
        <p14:creationId xmlns:p14="http://schemas.microsoft.com/office/powerpoint/2010/main" val="891113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그림 22">
            <a:extLst>
              <a:ext uri="{FF2B5EF4-FFF2-40B4-BE49-F238E27FC236}">
                <a16:creationId xmlns:a16="http://schemas.microsoft.com/office/drawing/2014/main" id="{A6620EF6-9892-4D46-9777-C0DD436F49FC}"/>
              </a:ext>
            </a:extLst>
          </p:cNvPr>
          <p:cNvPicPr>
            <a:picLocks noChangeAspect="1"/>
          </p:cNvPicPr>
          <p:nvPr/>
        </p:nvPicPr>
        <p:blipFill rotWithShape="1">
          <a:blip r:embed="rId2">
            <a:extLst>
              <a:ext uri="{28A0092B-C50C-407E-A947-70E740481C1C}">
                <a14:useLocalDpi xmlns:a14="http://schemas.microsoft.com/office/drawing/2010/main" val="0"/>
              </a:ext>
            </a:extLst>
          </a:blip>
          <a:srcRect r="5443"/>
          <a:stretch/>
        </p:blipFill>
        <p:spPr>
          <a:xfrm>
            <a:off x="2453368" y="1323975"/>
            <a:ext cx="6690632" cy="4210050"/>
          </a:xfrm>
          <a:prstGeom prst="rect">
            <a:avLst/>
          </a:prstGeom>
        </p:spPr>
      </p:pic>
      <p:pic>
        <p:nvPicPr>
          <p:cNvPr id="8" name="Picture Placeholder 2">
            <a:extLst>
              <a:ext uri="{FF2B5EF4-FFF2-40B4-BE49-F238E27FC236}">
                <a16:creationId xmlns:a16="http://schemas.microsoft.com/office/drawing/2014/main" id="{36051878-73AE-486C-B414-D04D8B7E45B5}"/>
              </a:ext>
            </a:extLst>
          </p:cNvPr>
          <p:cNvPicPr>
            <a:picLocks noChangeAspect="1"/>
          </p:cNvPicPr>
          <p:nvPr/>
        </p:nvPicPr>
        <p:blipFill>
          <a:blip r:embed="rId3" cstate="print">
            <a:extLst>
              <a:ext uri="{28A0092B-C50C-407E-A947-70E740481C1C}">
                <a14:useLocalDpi xmlns:a14="http://schemas.microsoft.com/office/drawing/2010/main" val="0"/>
              </a:ext>
            </a:extLst>
          </a:blip>
          <a:srcRect l="8725" r="8725"/>
          <a:stretch>
            <a:fillRect/>
          </a:stretch>
        </p:blipFill>
        <p:spPr>
          <a:xfrm>
            <a:off x="3444698" y="1363266"/>
            <a:ext cx="5059937" cy="3448050"/>
          </a:xfrm>
          <a:prstGeom prst="rect">
            <a:avLst/>
          </a:prstGeom>
        </p:spPr>
      </p:pic>
      <p:sp>
        <p:nvSpPr>
          <p:cNvPr id="2" name="TextBox 1">
            <a:extLst>
              <a:ext uri="{FF2B5EF4-FFF2-40B4-BE49-F238E27FC236}">
                <a16:creationId xmlns:a16="http://schemas.microsoft.com/office/drawing/2014/main" id="{648A7D9E-73C9-4510-B20F-9B23A45EB830}"/>
              </a:ext>
            </a:extLst>
          </p:cNvPr>
          <p:cNvSpPr txBox="1"/>
          <p:nvPr/>
        </p:nvSpPr>
        <p:spPr>
          <a:xfrm>
            <a:off x="755576" y="2590940"/>
            <a:ext cx="187633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Web-app</a:t>
            </a:r>
          </a:p>
        </p:txBody>
      </p:sp>
      <p:pic>
        <p:nvPicPr>
          <p:cNvPr id="5" name="Picture 2" descr="Amal Jyothi College of Engineering | FIRST ENGINEERING COLLEGE in Kerala to  secure NAAC A grade. Engineering Admissions Kerala, KTU, Kerala Engineering  Admissions, admissions in engineering, APJ Abdul Kalam Technological  University, research">
            <a:extLst>
              <a:ext uri="{FF2B5EF4-FFF2-40B4-BE49-F238E27FC236}">
                <a16:creationId xmlns:a16="http://schemas.microsoft.com/office/drawing/2014/main" id="{3D6731D0-8A2C-4491-9D13-3DB4A68C6F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flipV="1">
            <a:off x="8072462" y="0"/>
            <a:ext cx="1071538" cy="107154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E36775A3-6FAC-4331-9EF0-8B40747773E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13</a:t>
            </a:fld>
            <a:endParaRPr lang="en-US" dirty="0">
              <a:solidFill>
                <a:prstClr val="black">
                  <a:tint val="75000"/>
                </a:prstClr>
              </a:solidFill>
            </a:endParaRPr>
          </a:p>
        </p:txBody>
      </p:sp>
      <p:sp>
        <p:nvSpPr>
          <p:cNvPr id="4" name="Date Placeholder 3">
            <a:extLst>
              <a:ext uri="{FF2B5EF4-FFF2-40B4-BE49-F238E27FC236}">
                <a16:creationId xmlns:a16="http://schemas.microsoft.com/office/drawing/2014/main" id="{41A436A8-1992-4D90-AC19-25B93E755ABB}"/>
              </a:ext>
            </a:extLst>
          </p:cNvPr>
          <p:cNvSpPr>
            <a:spLocks noGrp="1"/>
          </p:cNvSpPr>
          <p:nvPr>
            <p:ph type="dt" sz="half" idx="10"/>
          </p:nvPr>
        </p:nvSpPr>
        <p:spPr/>
        <p:txBody>
          <a:bodyPr/>
          <a:lstStyle/>
          <a:p>
            <a:pPr>
              <a:defRPr/>
            </a:pPr>
            <a:fld id="{3A58D58F-C822-4FF4-AE57-14804747357F}" type="datetime1">
              <a:rPr lang="en-US" smtClean="0">
                <a:solidFill>
                  <a:prstClr val="black">
                    <a:tint val="75000"/>
                  </a:prstClr>
                </a:solidFill>
              </a:rPr>
              <a:t>26/04/2021</a:t>
            </a:fld>
            <a:endParaRPr lang="en-US" dirty="0">
              <a:solidFill>
                <a:prstClr val="black">
                  <a:tint val="75000"/>
                </a:prstClr>
              </a:solidFill>
            </a:endParaRPr>
          </a:p>
        </p:txBody>
      </p:sp>
    </p:spTree>
    <p:extLst>
      <p:ext uri="{BB962C8B-B14F-4D97-AF65-F5344CB8AC3E}">
        <p14:creationId xmlns:p14="http://schemas.microsoft.com/office/powerpoint/2010/main" val="1307827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그림 16">
            <a:extLst>
              <a:ext uri="{FF2B5EF4-FFF2-40B4-BE49-F238E27FC236}">
                <a16:creationId xmlns:a16="http://schemas.microsoft.com/office/drawing/2014/main" id="{4134138D-9B14-4CA6-A0AB-7531E78E7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1332" y="1361051"/>
            <a:ext cx="2615754" cy="4253259"/>
          </a:xfrm>
          <a:prstGeom prst="rect">
            <a:avLst/>
          </a:prstGeom>
        </p:spPr>
      </p:pic>
      <p:sp>
        <p:nvSpPr>
          <p:cNvPr id="18" name="TextBox 17">
            <a:extLst>
              <a:ext uri="{FF2B5EF4-FFF2-40B4-BE49-F238E27FC236}">
                <a16:creationId xmlns:a16="http://schemas.microsoft.com/office/drawing/2014/main" id="{037DCF2A-B256-4F53-8AA2-09E1E428630E}"/>
              </a:ext>
            </a:extLst>
          </p:cNvPr>
          <p:cNvSpPr txBox="1"/>
          <p:nvPr/>
        </p:nvSpPr>
        <p:spPr>
          <a:xfrm>
            <a:off x="2075041" y="3212976"/>
            <a:ext cx="3581109" cy="846386"/>
          </a:xfrm>
          <a:prstGeom prst="rect">
            <a:avLst/>
          </a:prstGeom>
          <a:noFill/>
        </p:spPr>
        <p:txBody>
          <a:bodyPr wrap="square" rtlCol="0" anchor="ctr" anchorCtr="0">
            <a:spAutoFit/>
          </a:bodyPr>
          <a:lstStyle>
            <a:defPPr>
              <a:defRPr lang="ko-KR"/>
            </a:defPPr>
            <a:lvl1pPr>
              <a:defRPr sz="4000" b="1">
                <a:latin typeface="+mj-lt"/>
                <a:cs typeface="Arial" panose="020B0604020202020204" pitchFamily="34" charset="0"/>
              </a:defRPr>
            </a:lvl1pPr>
          </a:lstStyle>
          <a:p>
            <a:r>
              <a:rPr lang="en-US" altLang="ko-KR" sz="2800" b="0" dirty="0"/>
              <a:t>ANDROID APP</a:t>
            </a:r>
          </a:p>
          <a:p>
            <a:endParaRPr lang="en-US" altLang="ko-KR" sz="2100" b="0" dirty="0">
              <a:solidFill>
                <a:schemeClr val="bg1"/>
              </a:solidFill>
            </a:endParaRPr>
          </a:p>
        </p:txBody>
      </p:sp>
      <p:pic>
        <p:nvPicPr>
          <p:cNvPr id="3" name="Picture Placeholder 2">
            <a:extLst>
              <a:ext uri="{FF2B5EF4-FFF2-40B4-BE49-F238E27FC236}">
                <a16:creationId xmlns:a16="http://schemas.microsoft.com/office/drawing/2014/main" id="{C95E0FAC-1B39-4FC9-857D-0FD41E84412F}"/>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491" r="491"/>
          <a:stretch/>
        </p:blipFill>
        <p:spPr>
          <a:xfrm>
            <a:off x="5990967" y="1460447"/>
            <a:ext cx="1840707" cy="4027717"/>
          </a:xfrm>
        </p:spPr>
      </p:pic>
      <p:pic>
        <p:nvPicPr>
          <p:cNvPr id="19" name="그림 18">
            <a:extLst>
              <a:ext uri="{FF2B5EF4-FFF2-40B4-BE49-F238E27FC236}">
                <a16:creationId xmlns:a16="http://schemas.microsoft.com/office/drawing/2014/main" id="{01CA2024-EC70-4847-818B-BD7AB487EA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1918" y="1458073"/>
            <a:ext cx="1158807" cy="148838"/>
          </a:xfrm>
          <a:prstGeom prst="rect">
            <a:avLst/>
          </a:prstGeom>
        </p:spPr>
      </p:pic>
      <p:pic>
        <p:nvPicPr>
          <p:cNvPr id="6" name="Picture 2" descr="Amal Jyothi College of Engineering | FIRST ENGINEERING COLLEGE in Kerala to  secure NAAC A grade. Engineering Admissions Kerala, KTU, Kerala Engineering  Admissions, admissions in engineering, APJ Abdul Kalam Technological  University, research">
            <a:extLst>
              <a:ext uri="{FF2B5EF4-FFF2-40B4-BE49-F238E27FC236}">
                <a16:creationId xmlns:a16="http://schemas.microsoft.com/office/drawing/2014/main" id="{A4AB60B3-1A8E-481A-B685-6E02070F95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flipV="1">
            <a:off x="8072462" y="0"/>
            <a:ext cx="1071538" cy="1071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969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82C761-339D-4EB7-889B-FD0D0FE3E6F7}"/>
              </a:ext>
            </a:extLst>
          </p:cNvPr>
          <p:cNvPicPr>
            <a:picLocks noChangeAspect="1"/>
          </p:cNvPicPr>
          <p:nvPr/>
        </p:nvPicPr>
        <p:blipFill>
          <a:blip r:embed="rId2"/>
          <a:stretch>
            <a:fillRect/>
          </a:stretch>
        </p:blipFill>
        <p:spPr>
          <a:xfrm>
            <a:off x="392906" y="1656404"/>
            <a:ext cx="8458200" cy="3122765"/>
          </a:xfrm>
          <a:prstGeom prst="rect">
            <a:avLst/>
          </a:prstGeom>
        </p:spPr>
      </p:pic>
      <p:sp>
        <p:nvSpPr>
          <p:cNvPr id="6" name="Rectangle 5">
            <a:extLst>
              <a:ext uri="{FF2B5EF4-FFF2-40B4-BE49-F238E27FC236}">
                <a16:creationId xmlns:a16="http://schemas.microsoft.com/office/drawing/2014/main" id="{C65019F2-3F3E-43F9-81FD-F838588B1303}"/>
              </a:ext>
            </a:extLst>
          </p:cNvPr>
          <p:cNvSpPr/>
          <p:nvPr/>
        </p:nvSpPr>
        <p:spPr>
          <a:xfrm>
            <a:off x="2571750" y="3864768"/>
            <a:ext cx="3607594" cy="800101"/>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 name="Picture 2" descr="Amal Jyothi College of Engineering | FIRST ENGINEERING COLLEGE in Kerala to  secure NAAC A grade. Engineering Admissions Kerala, KTU, Kerala Engineering  Admissions, admissions in engineering, APJ Abdul Kalam Technological  University, research">
            <a:extLst>
              <a:ext uri="{FF2B5EF4-FFF2-40B4-BE49-F238E27FC236}">
                <a16:creationId xmlns:a16="http://schemas.microsoft.com/office/drawing/2014/main" id="{A8057BC9-53D3-42EF-BC11-2DEAEA6CB0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flipV="1">
            <a:off x="8072462" y="0"/>
            <a:ext cx="1071538" cy="107154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45B494E-DD80-4834-804D-DD2AE436838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15</a:t>
            </a:fld>
            <a:endParaRPr lang="en-US" dirty="0">
              <a:solidFill>
                <a:prstClr val="black">
                  <a:tint val="75000"/>
                </a:prstClr>
              </a:solidFill>
            </a:endParaRPr>
          </a:p>
        </p:txBody>
      </p:sp>
      <p:sp>
        <p:nvSpPr>
          <p:cNvPr id="5" name="Date Placeholder 4">
            <a:extLst>
              <a:ext uri="{FF2B5EF4-FFF2-40B4-BE49-F238E27FC236}">
                <a16:creationId xmlns:a16="http://schemas.microsoft.com/office/drawing/2014/main" id="{2BCCD445-98CF-40F5-8662-3BCE9AE888A0}"/>
              </a:ext>
            </a:extLst>
          </p:cNvPr>
          <p:cNvSpPr>
            <a:spLocks noGrp="1"/>
          </p:cNvSpPr>
          <p:nvPr>
            <p:ph type="dt" sz="half" idx="10"/>
          </p:nvPr>
        </p:nvSpPr>
        <p:spPr/>
        <p:txBody>
          <a:bodyPr/>
          <a:lstStyle/>
          <a:p>
            <a:pPr>
              <a:defRPr/>
            </a:pPr>
            <a:fld id="{85FAE03D-697F-4A81-8A9C-E464116C3608}" type="datetime1">
              <a:rPr lang="en-US" smtClean="0">
                <a:solidFill>
                  <a:prstClr val="black">
                    <a:tint val="75000"/>
                  </a:prstClr>
                </a:solidFill>
              </a:rPr>
              <a:t>26/04/2021</a:t>
            </a:fld>
            <a:endParaRPr lang="en-US" dirty="0">
              <a:solidFill>
                <a:prstClr val="black">
                  <a:tint val="75000"/>
                </a:prstClr>
              </a:solidFill>
            </a:endParaRPr>
          </a:p>
        </p:txBody>
      </p:sp>
    </p:spTree>
    <p:extLst>
      <p:ext uri="{BB962C8B-B14F-4D97-AF65-F5344CB8AC3E}">
        <p14:creationId xmlns:p14="http://schemas.microsoft.com/office/powerpoint/2010/main" val="2941968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Amal Jyothi College of Engineering | FIRST ENGINEERING COLLEGE in Kerala to  secure NAAC A grade. Engineering Admissions Kerala, KTU, Kerala Engineering  Admissions, admissions in engineering, APJ Abdul Kalam Technological  University,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8072462" y="1"/>
            <a:ext cx="1071538" cy="107154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BC86EB9-28CD-4C87-AB18-94BEF51E9962}"/>
              </a:ext>
            </a:extLst>
          </p:cNvPr>
          <p:cNvPicPr/>
          <p:nvPr/>
        </p:nvPicPr>
        <p:blipFill>
          <a:blip r:embed="rId3">
            <a:extLst>
              <a:ext uri="{28A0092B-C50C-407E-A947-70E740481C1C}">
                <a14:useLocalDpi xmlns:a14="http://schemas.microsoft.com/office/drawing/2010/main" val="0"/>
              </a:ext>
            </a:extLst>
          </a:blip>
          <a:stretch>
            <a:fillRect/>
          </a:stretch>
        </p:blipFill>
        <p:spPr>
          <a:xfrm>
            <a:off x="285688" y="285728"/>
            <a:ext cx="7715336" cy="5851300"/>
          </a:xfrm>
          <a:prstGeom prst="rect">
            <a:avLst/>
          </a:prstGeom>
        </p:spPr>
      </p:pic>
      <p:sp>
        <p:nvSpPr>
          <p:cNvPr id="5" name="TextBox 4"/>
          <p:cNvSpPr txBox="1"/>
          <p:nvPr/>
        </p:nvSpPr>
        <p:spPr>
          <a:xfrm>
            <a:off x="4000496" y="6500834"/>
            <a:ext cx="721672" cy="307777"/>
          </a:xfrm>
          <a:prstGeom prst="rect">
            <a:avLst/>
          </a:prstGeom>
          <a:noFill/>
        </p:spPr>
        <p:txBody>
          <a:bodyPr wrap="square" rtlCol="0">
            <a:spAutoFit/>
          </a:bodyPr>
          <a:lstStyle/>
          <a:p>
            <a:r>
              <a:rPr lang="en-US" sz="1400" dirty="0">
                <a:solidFill>
                  <a:schemeClr val="bg1">
                    <a:lumMod val="50000"/>
                  </a:schemeClr>
                </a:solidFill>
              </a:rPr>
              <a:t>Niche</a:t>
            </a:r>
          </a:p>
        </p:txBody>
      </p:sp>
      <p:sp>
        <p:nvSpPr>
          <p:cNvPr id="7" name="TextBox 6"/>
          <p:cNvSpPr txBox="1"/>
          <p:nvPr/>
        </p:nvSpPr>
        <p:spPr>
          <a:xfrm>
            <a:off x="1285852" y="5929330"/>
            <a:ext cx="2162836" cy="369332"/>
          </a:xfrm>
          <a:prstGeom prst="rect">
            <a:avLst/>
          </a:prstGeom>
          <a:noFill/>
        </p:spPr>
        <p:txBody>
          <a:bodyPr wrap="none" rtlCol="0">
            <a:spAutoFit/>
          </a:bodyPr>
          <a:lstStyle/>
          <a:p>
            <a:r>
              <a:rPr lang="en-US" dirty="0"/>
              <a:t>Fig 2:  Block  diagram</a:t>
            </a:r>
          </a:p>
        </p:txBody>
      </p:sp>
      <p:sp>
        <p:nvSpPr>
          <p:cNvPr id="9" name="Slide Number Placeholder 8">
            <a:extLst>
              <a:ext uri="{FF2B5EF4-FFF2-40B4-BE49-F238E27FC236}">
                <a16:creationId xmlns:a16="http://schemas.microsoft.com/office/drawing/2014/main" id="{AF867CC4-4C05-4C05-BE19-FD939DD99A69}"/>
              </a:ext>
            </a:extLst>
          </p:cNvPr>
          <p:cNvSpPr>
            <a:spLocks noGrp="1"/>
          </p:cNvSpPr>
          <p:nvPr>
            <p:ph type="sldNum" sz="quarter" idx="12"/>
          </p:nvPr>
        </p:nvSpPr>
        <p:spPr/>
        <p:txBody>
          <a:bodyPr/>
          <a:lstStyle/>
          <a:p>
            <a:fld id="{07E84C11-2773-4B8E-A897-E24BAA925572}" type="slidenum">
              <a:rPr lang="en-US" smtClean="0"/>
              <a:pPr/>
              <a:t>16</a:t>
            </a:fld>
            <a:endParaRPr lang="en-US"/>
          </a:p>
        </p:txBody>
      </p:sp>
      <p:sp>
        <p:nvSpPr>
          <p:cNvPr id="6" name="Date Placeholder 5">
            <a:extLst>
              <a:ext uri="{FF2B5EF4-FFF2-40B4-BE49-F238E27FC236}">
                <a16:creationId xmlns:a16="http://schemas.microsoft.com/office/drawing/2014/main" id="{201DAF0B-862E-4FA4-B40F-70B97A9057EA}"/>
              </a:ext>
            </a:extLst>
          </p:cNvPr>
          <p:cNvSpPr>
            <a:spLocks noGrp="1"/>
          </p:cNvSpPr>
          <p:nvPr>
            <p:ph type="dt" sz="half" idx="10"/>
          </p:nvPr>
        </p:nvSpPr>
        <p:spPr/>
        <p:txBody>
          <a:bodyPr/>
          <a:lstStyle/>
          <a:p>
            <a:fld id="{2CFAA3C3-02BE-4175-8F03-51E554D9F132}" type="datetime1">
              <a:rPr lang="en-US" smtClean="0"/>
              <a:t>26/04/2021</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Amal Jyothi College of Engineering | FIRST ENGINEERING COLLEGE in Kerala to  secure NAAC A grade. Engineering Admissions Kerala, KTU, Kerala Engineering  Admissions, admissions in engineering, APJ Abdul Kalam Technological  University,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8072462" y="1"/>
            <a:ext cx="1071538" cy="107154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7483" b="12769"/>
          <a:stretch/>
        </p:blipFill>
        <p:spPr bwMode="auto">
          <a:xfrm>
            <a:off x="428596" y="1071546"/>
            <a:ext cx="7699401" cy="5486400"/>
          </a:xfrm>
          <a:prstGeom prst="rect">
            <a:avLst/>
          </a:prstGeom>
          <a:ln>
            <a:noFill/>
          </a:ln>
          <a:effectLst>
            <a:outerShdw blurRad="190500" algn="tl" rotWithShape="0">
              <a:srgbClr val="000000">
                <a:alpha val="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Connector 5"/>
          <p:cNvCxnSpPr/>
          <p:nvPr/>
        </p:nvCxnSpPr>
        <p:spPr>
          <a:xfrm>
            <a:off x="4929190" y="3571876"/>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5000628" y="3786190"/>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28926" y="4000504"/>
            <a:ext cx="228601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2000232" y="4929198"/>
            <a:ext cx="18573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928926" y="5857892"/>
            <a:ext cx="785818" cy="1588"/>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643174" y="428604"/>
            <a:ext cx="3114186" cy="461665"/>
          </a:xfrm>
          <a:prstGeom prst="rect">
            <a:avLst/>
          </a:prstGeom>
          <a:noFill/>
        </p:spPr>
        <p:txBody>
          <a:bodyPr wrap="none" rtlCol="0">
            <a:spAutoFit/>
          </a:bodyPr>
          <a:lstStyle/>
          <a:p>
            <a:pPr algn="just"/>
            <a:r>
              <a:rPr lang="en-US" sz="2400" u="sng" dirty="0">
                <a:latin typeface="Times New Roman" pitchFamily="18" charset="0"/>
                <a:cs typeface="Times New Roman" pitchFamily="18" charset="0"/>
              </a:rPr>
              <a:t>CIRCUIT   DIAGRAM</a:t>
            </a:r>
          </a:p>
        </p:txBody>
      </p:sp>
      <p:sp>
        <p:nvSpPr>
          <p:cNvPr id="28" name="TextBox 27"/>
          <p:cNvSpPr txBox="1"/>
          <p:nvPr/>
        </p:nvSpPr>
        <p:spPr>
          <a:xfrm>
            <a:off x="4143372" y="6572272"/>
            <a:ext cx="721672" cy="307777"/>
          </a:xfrm>
          <a:prstGeom prst="rect">
            <a:avLst/>
          </a:prstGeom>
          <a:noFill/>
        </p:spPr>
        <p:txBody>
          <a:bodyPr wrap="square" rtlCol="0">
            <a:spAutoFit/>
          </a:bodyPr>
          <a:lstStyle/>
          <a:p>
            <a:r>
              <a:rPr lang="en-US" sz="1400" dirty="0">
                <a:solidFill>
                  <a:schemeClr val="bg1">
                    <a:lumMod val="50000"/>
                  </a:schemeClr>
                </a:solidFill>
              </a:rPr>
              <a:t>Niche</a:t>
            </a:r>
          </a:p>
        </p:txBody>
      </p:sp>
      <p:sp>
        <p:nvSpPr>
          <p:cNvPr id="30" name="TextBox 29"/>
          <p:cNvSpPr txBox="1"/>
          <p:nvPr/>
        </p:nvSpPr>
        <p:spPr>
          <a:xfrm>
            <a:off x="785786" y="6286520"/>
            <a:ext cx="2231573" cy="369332"/>
          </a:xfrm>
          <a:prstGeom prst="rect">
            <a:avLst/>
          </a:prstGeom>
          <a:noFill/>
        </p:spPr>
        <p:txBody>
          <a:bodyPr wrap="none" rtlCol="0">
            <a:spAutoFit/>
          </a:bodyPr>
          <a:lstStyle/>
          <a:p>
            <a:r>
              <a:rPr lang="en-US" dirty="0"/>
              <a:t>Fig 3: Circuit  Diagram</a:t>
            </a:r>
          </a:p>
        </p:txBody>
      </p:sp>
      <p:sp>
        <p:nvSpPr>
          <p:cNvPr id="5" name="Slide Number Placeholder 4">
            <a:extLst>
              <a:ext uri="{FF2B5EF4-FFF2-40B4-BE49-F238E27FC236}">
                <a16:creationId xmlns:a16="http://schemas.microsoft.com/office/drawing/2014/main" id="{79FB951B-6032-4A75-B6B8-5FA56EFD42E1}"/>
              </a:ext>
            </a:extLst>
          </p:cNvPr>
          <p:cNvSpPr>
            <a:spLocks noGrp="1"/>
          </p:cNvSpPr>
          <p:nvPr>
            <p:ph type="sldNum" sz="quarter" idx="12"/>
          </p:nvPr>
        </p:nvSpPr>
        <p:spPr/>
        <p:txBody>
          <a:bodyPr/>
          <a:lstStyle/>
          <a:p>
            <a:fld id="{07E84C11-2773-4B8E-A897-E24BAA925572}" type="slidenum">
              <a:rPr lang="en-US" smtClean="0"/>
              <a:pPr/>
              <a:t>17</a:t>
            </a:fld>
            <a:endParaRPr lang="en-US"/>
          </a:p>
        </p:txBody>
      </p:sp>
      <p:sp>
        <p:nvSpPr>
          <p:cNvPr id="3" name="Date Placeholder 2">
            <a:extLst>
              <a:ext uri="{FF2B5EF4-FFF2-40B4-BE49-F238E27FC236}">
                <a16:creationId xmlns:a16="http://schemas.microsoft.com/office/drawing/2014/main" id="{40F6B228-FF1F-4F05-BEFB-EE87ABDBE433}"/>
              </a:ext>
            </a:extLst>
          </p:cNvPr>
          <p:cNvSpPr>
            <a:spLocks noGrp="1"/>
          </p:cNvSpPr>
          <p:nvPr>
            <p:ph type="dt" sz="half" idx="10"/>
          </p:nvPr>
        </p:nvSpPr>
        <p:spPr>
          <a:xfrm>
            <a:off x="96361" y="6424337"/>
            <a:ext cx="2133600" cy="365125"/>
          </a:xfrm>
        </p:spPr>
        <p:txBody>
          <a:bodyPr/>
          <a:lstStyle/>
          <a:p>
            <a:fld id="{B4CFC973-538F-4CC9-BF7F-F821D23287F2}" type="datetime1">
              <a:rPr lang="en-US" smtClean="0"/>
              <a:t>26/04/2021</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Amal Jyothi College of Engineering | FIRST ENGINEERING COLLEGE in Kerala to  secure NAAC A grade. Engineering Admissions Kerala, KTU, Kerala Engineering  Admissions, admissions in engineering, APJ Abdul Kalam Technological  University,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8072462" y="1"/>
            <a:ext cx="1071538" cy="10715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714744" y="404381"/>
            <a:ext cx="2491096" cy="461665"/>
          </a:xfrm>
          <a:prstGeom prst="rect">
            <a:avLst/>
          </a:prstGeom>
          <a:noFill/>
        </p:spPr>
        <p:txBody>
          <a:bodyPr wrap="square" rtlCol="0">
            <a:spAutoFit/>
          </a:bodyPr>
          <a:lstStyle/>
          <a:p>
            <a:pPr algn="just"/>
            <a:r>
              <a:rPr lang="en-US" sz="2400" u="sng" dirty="0">
                <a:latin typeface="Times New Roman" panose="02020603050405020304" pitchFamily="18" charset="0"/>
                <a:cs typeface="Times New Roman" panose="02020603050405020304" pitchFamily="18" charset="0"/>
              </a:rPr>
              <a:t>WORKING</a:t>
            </a:r>
          </a:p>
        </p:txBody>
      </p:sp>
      <p:sp>
        <p:nvSpPr>
          <p:cNvPr id="4" name="TextBox 3"/>
          <p:cNvSpPr txBox="1"/>
          <p:nvPr/>
        </p:nvSpPr>
        <p:spPr>
          <a:xfrm>
            <a:off x="357158" y="1000109"/>
            <a:ext cx="8359596" cy="5632311"/>
          </a:xfrm>
          <a:prstGeom prst="rect">
            <a:avLst/>
          </a:prstGeom>
          <a:noFill/>
        </p:spPr>
        <p:txBody>
          <a:bodyPr wrap="square" rtlCol="0">
            <a:spAutoFit/>
          </a:bodyPr>
          <a:lstStyle/>
          <a:p>
            <a:pPr algn="just">
              <a:buFont typeface="Arial" pitchFamily="34" charset="0"/>
              <a:buChar char="•"/>
            </a:pPr>
            <a:r>
              <a:rPr lang="en-US" sz="2000" dirty="0">
                <a:latin typeface="Times New Roman" pitchFamily="18" charset="0"/>
                <a:cs typeface="Times New Roman" pitchFamily="18" charset="0"/>
              </a:rPr>
              <a:t> Niche  convert  ordinary  devices and  appliances  into  smart ones. </a:t>
            </a:r>
          </a:p>
          <a:p>
            <a:pPr algn="just">
              <a:buFont typeface="Arial" pitchFamily="34" charset="0"/>
              <a:buChar char="•"/>
            </a:pPr>
            <a:r>
              <a:rPr lang="en-US" sz="2000" dirty="0">
                <a:latin typeface="Times New Roman" pitchFamily="18" charset="0"/>
                <a:cs typeface="Times New Roman" pitchFamily="18" charset="0"/>
              </a:rPr>
              <a:t> This  is  done by allowing you to control the power  supply to the appliance </a:t>
            </a:r>
          </a:p>
          <a:p>
            <a:pPr algn="just"/>
            <a:r>
              <a:rPr lang="en-US" sz="2000" dirty="0">
                <a:latin typeface="Times New Roman" pitchFamily="18" charset="0"/>
                <a:cs typeface="Times New Roman" pitchFamily="18" charset="0"/>
              </a:rPr>
              <a:t>  through an app or a  website.</a:t>
            </a:r>
          </a:p>
          <a:p>
            <a:pPr algn="just">
              <a:buFont typeface="Arial" pitchFamily="34" charset="0"/>
              <a:buChar char="•"/>
            </a:pPr>
            <a:r>
              <a:rPr lang="en-US" sz="2000" dirty="0">
                <a:latin typeface="Times New Roman" pitchFamily="18" charset="0"/>
                <a:cs typeface="Times New Roman" pitchFamily="18" charset="0"/>
              </a:rPr>
              <a:t> The  input  signal  from the supply is  220V AC supply.</a:t>
            </a:r>
          </a:p>
          <a:p>
            <a:pPr algn="just">
              <a:buFont typeface="Arial" pitchFamily="34" charset="0"/>
              <a:buChar char="•"/>
            </a:pPr>
            <a:r>
              <a:rPr lang="en-US" sz="2000" dirty="0">
                <a:latin typeface="Times New Roman" pitchFamily="18" charset="0"/>
                <a:cs typeface="Times New Roman" pitchFamily="18" charset="0"/>
              </a:rPr>
              <a:t> But the operating voltage of </a:t>
            </a:r>
            <a:r>
              <a:rPr lang="en-US" sz="2000" dirty="0" err="1">
                <a:latin typeface="Times New Roman" pitchFamily="18" charset="0"/>
                <a:cs typeface="Times New Roman" pitchFamily="18" charset="0"/>
              </a:rPr>
              <a:t>Nodemcu</a:t>
            </a:r>
            <a:r>
              <a:rPr lang="en-US" sz="2000" dirty="0">
                <a:latin typeface="Times New Roman" pitchFamily="18" charset="0"/>
                <a:cs typeface="Times New Roman" pitchFamily="18" charset="0"/>
              </a:rPr>
              <a:t> is 5V  DC.</a:t>
            </a:r>
          </a:p>
          <a:p>
            <a:pPr algn="just">
              <a:buFont typeface="Arial" pitchFamily="34" charset="0"/>
              <a:buChar char="•"/>
            </a:pPr>
            <a:r>
              <a:rPr lang="en-US" sz="2000" dirty="0">
                <a:latin typeface="Times New Roman" pitchFamily="18" charset="0"/>
                <a:cs typeface="Times New Roman" pitchFamily="18" charset="0"/>
              </a:rPr>
              <a:t> Therefore, we use a 220V AC to  5V DC converter to convert and attain the </a:t>
            </a:r>
          </a:p>
          <a:p>
            <a:pPr algn="just"/>
            <a:r>
              <a:rPr lang="en-US" sz="2000" dirty="0">
                <a:latin typeface="Times New Roman" pitchFamily="18" charset="0"/>
                <a:cs typeface="Times New Roman" pitchFamily="18" charset="0"/>
              </a:rPr>
              <a:t>   required output signal.</a:t>
            </a:r>
          </a:p>
          <a:p>
            <a:pPr algn="just">
              <a:buFont typeface="Arial" pitchFamily="34" charset="0"/>
              <a:buChar char="•"/>
            </a:pPr>
            <a:r>
              <a:rPr lang="en-US" sz="2000" dirty="0">
                <a:latin typeface="Times New Roman" pitchFamily="18" charset="0"/>
                <a:cs typeface="Times New Roman" pitchFamily="18" charset="0"/>
              </a:rPr>
              <a:t> 220 V AC  supply  is  converted to  12V  AC using  a 220/12V step down </a:t>
            </a:r>
          </a:p>
          <a:p>
            <a:pPr algn="just"/>
            <a:r>
              <a:rPr lang="en-US" sz="2000" dirty="0">
                <a:latin typeface="Times New Roman" pitchFamily="18" charset="0"/>
                <a:cs typeface="Times New Roman" pitchFamily="18" charset="0"/>
              </a:rPr>
              <a:t>   transformer. By rectification process 12V AC is converted to 12V  DC.</a:t>
            </a:r>
          </a:p>
          <a:p>
            <a:pPr algn="just">
              <a:buFont typeface="Arial" pitchFamily="34" charset="0"/>
              <a:buChar char="•"/>
            </a:pPr>
            <a:r>
              <a:rPr lang="en-US" sz="2000" dirty="0">
                <a:latin typeface="Times New Roman" pitchFamily="18" charset="0"/>
                <a:cs typeface="Times New Roman" pitchFamily="18" charset="0"/>
              </a:rPr>
              <a:t> Smoothening  process is done to obtain pure DC power. Then  the  12V  DC</a:t>
            </a:r>
          </a:p>
          <a:p>
            <a:pPr algn="just"/>
            <a:r>
              <a:rPr lang="en-US" sz="2000" dirty="0">
                <a:latin typeface="Times New Roman" pitchFamily="18" charset="0"/>
                <a:cs typeface="Times New Roman" pitchFamily="18" charset="0"/>
              </a:rPr>
              <a:t>   is  converted into 5V DC using  a  buck converter IC.</a:t>
            </a:r>
          </a:p>
          <a:p>
            <a:pPr algn="just">
              <a:buFont typeface="Arial" pitchFamily="34" charset="0"/>
              <a:buChar char="•"/>
            </a:pPr>
            <a:r>
              <a:rPr lang="en-US" sz="2000" dirty="0">
                <a:latin typeface="Times New Roman" pitchFamily="18" charset="0"/>
                <a:cs typeface="Times New Roman" pitchFamily="18" charset="0"/>
              </a:rPr>
              <a:t> The 5V supply  is hence provided between the Vin and ground which  helps to</a:t>
            </a:r>
          </a:p>
          <a:p>
            <a:pPr algn="just"/>
            <a:r>
              <a:rPr lang="en-US" sz="2000" dirty="0">
                <a:latin typeface="Times New Roman" pitchFamily="18" charset="0"/>
                <a:cs typeface="Times New Roman" pitchFamily="18" charset="0"/>
              </a:rPr>
              <a:t>   turn on  the  GPSO pins of the </a:t>
            </a:r>
            <a:r>
              <a:rPr lang="en-US" sz="2000" dirty="0" err="1">
                <a:latin typeface="Times New Roman" pitchFamily="18" charset="0"/>
                <a:cs typeface="Times New Roman" pitchFamily="18" charset="0"/>
              </a:rPr>
              <a:t>Nodemcu</a:t>
            </a:r>
            <a:r>
              <a:rPr lang="en-US" sz="2000" dirty="0">
                <a:latin typeface="Times New Roman" pitchFamily="18" charset="0"/>
                <a:cs typeface="Times New Roman" pitchFamily="18" charset="0"/>
              </a:rPr>
              <a:t>.</a:t>
            </a:r>
          </a:p>
          <a:p>
            <a:pPr algn="just">
              <a:buFont typeface="Arial" pitchFamily="34" charset="0"/>
              <a:buChar char="•"/>
            </a:pPr>
            <a:r>
              <a:rPr lang="en-US" sz="2000" dirty="0">
                <a:latin typeface="Times New Roman" pitchFamily="18" charset="0"/>
                <a:cs typeface="Times New Roman" pitchFamily="18" charset="0"/>
              </a:rPr>
              <a:t> Thus the </a:t>
            </a:r>
            <a:r>
              <a:rPr lang="en-US" sz="2000" dirty="0" err="1">
                <a:latin typeface="Times New Roman" pitchFamily="18" charset="0"/>
                <a:cs typeface="Times New Roman" pitchFamily="18" charset="0"/>
              </a:rPr>
              <a:t>Nodemcu</a:t>
            </a:r>
            <a:r>
              <a:rPr lang="en-US" sz="2000" dirty="0">
                <a:latin typeface="Times New Roman" pitchFamily="18" charset="0"/>
                <a:cs typeface="Times New Roman" pitchFamily="18" charset="0"/>
              </a:rPr>
              <a:t> attains power required to connect the </a:t>
            </a:r>
            <a:r>
              <a:rPr lang="en-US" sz="2000" dirty="0" err="1">
                <a:latin typeface="Times New Roman" pitchFamily="18" charset="0"/>
                <a:cs typeface="Times New Roman" pitchFamily="18" charset="0"/>
              </a:rPr>
              <a:t>wifi</a:t>
            </a:r>
            <a:r>
              <a:rPr lang="en-US" sz="2000" dirty="0">
                <a:latin typeface="Times New Roman" pitchFamily="18" charset="0"/>
                <a:cs typeface="Times New Roman" pitchFamily="18" charset="0"/>
              </a:rPr>
              <a:t> and firebase.</a:t>
            </a:r>
          </a:p>
          <a:p>
            <a:pPr algn="just">
              <a:buFont typeface="Arial" pitchFamily="34" charset="0"/>
              <a:buChar char="•"/>
            </a:pPr>
            <a:r>
              <a:rPr lang="en-US" sz="2000" dirty="0">
                <a:latin typeface="Times New Roman" pitchFamily="18" charset="0"/>
                <a:cs typeface="Times New Roman" pitchFamily="18" charset="0"/>
              </a:rPr>
              <a:t> Now as the connection  has  been established, the user can control the </a:t>
            </a:r>
          </a:p>
          <a:p>
            <a:pPr algn="just"/>
            <a:r>
              <a:rPr lang="en-US" sz="2000" dirty="0">
                <a:latin typeface="Times New Roman" pitchFamily="18" charset="0"/>
                <a:cs typeface="Times New Roman" pitchFamily="18" charset="0"/>
              </a:rPr>
              <a:t>   peripheral devices connected on any one of the GPSO pins using the app.</a:t>
            </a:r>
          </a:p>
          <a:p>
            <a:pPr algn="just"/>
            <a:r>
              <a:rPr lang="en-US" sz="2000" dirty="0">
                <a:latin typeface="Times New Roman" pitchFamily="18" charset="0"/>
                <a:cs typeface="Times New Roman" pitchFamily="18" charset="0"/>
              </a:rPr>
              <a:t> </a:t>
            </a:r>
          </a:p>
          <a:p>
            <a:pPr algn="just"/>
            <a:r>
              <a:rPr lang="en-US" sz="2000" dirty="0">
                <a:latin typeface="Times New Roman" pitchFamily="18" charset="0"/>
                <a:cs typeface="Times New Roman" pitchFamily="18" charset="0"/>
              </a:rPr>
              <a:t>      </a:t>
            </a:r>
          </a:p>
        </p:txBody>
      </p:sp>
      <p:sp>
        <p:nvSpPr>
          <p:cNvPr id="5" name="TextBox 4"/>
          <p:cNvSpPr txBox="1"/>
          <p:nvPr/>
        </p:nvSpPr>
        <p:spPr>
          <a:xfrm>
            <a:off x="357158" y="6572272"/>
            <a:ext cx="1053494" cy="307777"/>
          </a:xfrm>
          <a:prstGeom prst="rect">
            <a:avLst/>
          </a:prstGeom>
          <a:noFill/>
        </p:spPr>
        <p:txBody>
          <a:bodyPr wrap="none" rtlCol="0">
            <a:spAutoFit/>
          </a:bodyPr>
          <a:lstStyle/>
          <a:p>
            <a:r>
              <a:rPr lang="en-US" sz="1400" dirty="0">
                <a:solidFill>
                  <a:schemeClr val="bg1">
                    <a:lumMod val="50000"/>
                  </a:schemeClr>
                </a:solidFill>
              </a:rPr>
              <a:t>05/02/2021</a:t>
            </a:r>
          </a:p>
        </p:txBody>
      </p:sp>
      <p:sp>
        <p:nvSpPr>
          <p:cNvPr id="6" name="TextBox 5"/>
          <p:cNvSpPr txBox="1"/>
          <p:nvPr/>
        </p:nvSpPr>
        <p:spPr>
          <a:xfrm>
            <a:off x="3714744" y="6500834"/>
            <a:ext cx="721672" cy="307777"/>
          </a:xfrm>
          <a:prstGeom prst="rect">
            <a:avLst/>
          </a:prstGeom>
          <a:noFill/>
        </p:spPr>
        <p:txBody>
          <a:bodyPr wrap="square" rtlCol="0">
            <a:spAutoFit/>
          </a:bodyPr>
          <a:lstStyle/>
          <a:p>
            <a:r>
              <a:rPr lang="en-US" sz="1400" dirty="0">
                <a:solidFill>
                  <a:schemeClr val="bg1">
                    <a:lumMod val="50000"/>
                  </a:schemeClr>
                </a:solidFill>
              </a:rPr>
              <a:t>Niche</a:t>
            </a:r>
          </a:p>
        </p:txBody>
      </p:sp>
      <p:sp>
        <p:nvSpPr>
          <p:cNvPr id="9" name="Slide Number Placeholder 8">
            <a:extLst>
              <a:ext uri="{FF2B5EF4-FFF2-40B4-BE49-F238E27FC236}">
                <a16:creationId xmlns:a16="http://schemas.microsoft.com/office/drawing/2014/main" id="{40CA296B-8C4D-4E49-A8E3-C2CBF28BE4DC}"/>
              </a:ext>
            </a:extLst>
          </p:cNvPr>
          <p:cNvSpPr>
            <a:spLocks noGrp="1"/>
          </p:cNvSpPr>
          <p:nvPr>
            <p:ph type="sldNum" sz="quarter" idx="12"/>
          </p:nvPr>
        </p:nvSpPr>
        <p:spPr/>
        <p:txBody>
          <a:bodyPr/>
          <a:lstStyle/>
          <a:p>
            <a:fld id="{07E84C11-2773-4B8E-A897-E24BAA925572}" type="slidenum">
              <a:rPr lang="en-US" smtClean="0"/>
              <a:pPr/>
              <a:t>18</a:t>
            </a:fld>
            <a:endParaRPr lang="en-US"/>
          </a:p>
        </p:txBody>
      </p:sp>
      <p:sp>
        <p:nvSpPr>
          <p:cNvPr id="7" name="Date Placeholder 6">
            <a:extLst>
              <a:ext uri="{FF2B5EF4-FFF2-40B4-BE49-F238E27FC236}">
                <a16:creationId xmlns:a16="http://schemas.microsoft.com/office/drawing/2014/main" id="{6DDF8999-C1D3-4341-A54E-A14745A1C76B}"/>
              </a:ext>
            </a:extLst>
          </p:cNvPr>
          <p:cNvSpPr>
            <a:spLocks noGrp="1"/>
          </p:cNvSpPr>
          <p:nvPr>
            <p:ph type="dt" sz="half" idx="10"/>
          </p:nvPr>
        </p:nvSpPr>
        <p:spPr/>
        <p:txBody>
          <a:bodyPr/>
          <a:lstStyle/>
          <a:p>
            <a:fld id="{36765348-2BE7-4F57-95A0-EADBCC8239E9}" type="datetime1">
              <a:rPr lang="en-US" smtClean="0"/>
              <a:t>26/04/2021</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Amal Jyothi College of Engineering | FIRST ENGINEERING COLLEGE in Kerala to  secure NAAC A grade. Engineering Admissions Kerala, KTU, Kerala Engineering  Admissions, admissions in engineering, APJ Abdul Kalam Technological  University,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8072462" y="1"/>
            <a:ext cx="1071538" cy="10715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571604" y="428604"/>
            <a:ext cx="5866751" cy="461665"/>
          </a:xfrm>
          <a:prstGeom prst="rect">
            <a:avLst/>
          </a:prstGeom>
          <a:noFill/>
        </p:spPr>
        <p:txBody>
          <a:bodyPr wrap="square" rtlCol="0">
            <a:spAutoFit/>
          </a:bodyPr>
          <a:lstStyle/>
          <a:p>
            <a:pPr algn="just"/>
            <a:r>
              <a:rPr lang="en-US" sz="2400" u="sng" dirty="0">
                <a:latin typeface="Times New Roman" pitchFamily="18" charset="0"/>
                <a:cs typeface="Times New Roman" pitchFamily="18" charset="0"/>
              </a:rPr>
              <a:t>DIFFERENT  COMPONENTS  OF  NICHE</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t="409" b="409"/>
          <a:stretch/>
        </p:blipFill>
        <p:spPr bwMode="auto">
          <a:xfrm>
            <a:off x="0" y="1071546"/>
            <a:ext cx="9144000" cy="5786454"/>
          </a:xfrm>
          <a:prstGeom prst="rect">
            <a:avLst/>
          </a:prstGeom>
          <a:ln>
            <a:noFill/>
          </a:ln>
          <a:effectLst>
            <a:outerShdw blurRad="190500" algn="tl" rotWithShape="0">
              <a:srgbClr val="000000">
                <a:alpha val="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28596" y="5929330"/>
            <a:ext cx="2875595" cy="369332"/>
          </a:xfrm>
          <a:prstGeom prst="rect">
            <a:avLst/>
          </a:prstGeom>
          <a:noFill/>
        </p:spPr>
        <p:txBody>
          <a:bodyPr wrap="square" rtlCol="0">
            <a:spAutoFit/>
          </a:bodyPr>
          <a:lstStyle/>
          <a:p>
            <a:r>
              <a:rPr lang="en-US" dirty="0"/>
              <a:t>Fig 4: Components  of  Niche</a:t>
            </a:r>
          </a:p>
        </p:txBody>
      </p:sp>
      <p:sp>
        <p:nvSpPr>
          <p:cNvPr id="7" name="TextBox 6"/>
          <p:cNvSpPr txBox="1"/>
          <p:nvPr/>
        </p:nvSpPr>
        <p:spPr>
          <a:xfrm>
            <a:off x="3857620" y="6500834"/>
            <a:ext cx="721672" cy="307777"/>
          </a:xfrm>
          <a:prstGeom prst="rect">
            <a:avLst/>
          </a:prstGeom>
          <a:noFill/>
        </p:spPr>
        <p:txBody>
          <a:bodyPr wrap="square" rtlCol="0">
            <a:spAutoFit/>
          </a:bodyPr>
          <a:lstStyle/>
          <a:p>
            <a:r>
              <a:rPr lang="en-US" sz="1400" dirty="0">
                <a:solidFill>
                  <a:schemeClr val="bg1">
                    <a:lumMod val="50000"/>
                  </a:schemeClr>
                </a:solidFill>
              </a:rPr>
              <a:t>Niche</a:t>
            </a:r>
          </a:p>
        </p:txBody>
      </p:sp>
      <p:sp>
        <p:nvSpPr>
          <p:cNvPr id="10" name="Slide Number Placeholder 9">
            <a:extLst>
              <a:ext uri="{FF2B5EF4-FFF2-40B4-BE49-F238E27FC236}">
                <a16:creationId xmlns:a16="http://schemas.microsoft.com/office/drawing/2014/main" id="{FFFA98E7-46BA-4A08-8041-EF1FC3875B9D}"/>
              </a:ext>
            </a:extLst>
          </p:cNvPr>
          <p:cNvSpPr>
            <a:spLocks noGrp="1"/>
          </p:cNvSpPr>
          <p:nvPr>
            <p:ph type="sldNum" sz="quarter" idx="12"/>
          </p:nvPr>
        </p:nvSpPr>
        <p:spPr/>
        <p:txBody>
          <a:bodyPr/>
          <a:lstStyle/>
          <a:p>
            <a:fld id="{07E84C11-2773-4B8E-A897-E24BAA925572}" type="slidenum">
              <a:rPr lang="en-US" smtClean="0"/>
              <a:pPr/>
              <a:t>19</a:t>
            </a:fld>
            <a:endParaRPr lang="en-US"/>
          </a:p>
        </p:txBody>
      </p:sp>
      <p:sp>
        <p:nvSpPr>
          <p:cNvPr id="8" name="Date Placeholder 7">
            <a:extLst>
              <a:ext uri="{FF2B5EF4-FFF2-40B4-BE49-F238E27FC236}">
                <a16:creationId xmlns:a16="http://schemas.microsoft.com/office/drawing/2014/main" id="{55387ADC-73EB-41F1-99C1-6556F4D48E9B}"/>
              </a:ext>
            </a:extLst>
          </p:cNvPr>
          <p:cNvSpPr>
            <a:spLocks noGrp="1"/>
          </p:cNvSpPr>
          <p:nvPr>
            <p:ph type="dt" sz="half" idx="10"/>
          </p:nvPr>
        </p:nvSpPr>
        <p:spPr/>
        <p:txBody>
          <a:bodyPr/>
          <a:lstStyle/>
          <a:p>
            <a:fld id="{24A713B1-A42C-4631-9364-15FBBD9EA1FA}" type="datetime1">
              <a:rPr lang="en-US" smtClean="0"/>
              <a:t>26/04/2021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Amal Jyothi College of Engineering | FIRST ENGINEERING COLLEGE in Kerala to  secure NAAC A grade. Engineering Admissions Kerala, KTU, Kerala Engineering  Admissions, admissions in engineering, APJ Abdul Kalam Technological  University,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7680" y="0"/>
            <a:ext cx="1036320" cy="10363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071802" y="357166"/>
            <a:ext cx="2500330" cy="584775"/>
          </a:xfrm>
          <a:prstGeom prst="rect">
            <a:avLst/>
          </a:prstGeom>
          <a:noFill/>
        </p:spPr>
        <p:txBody>
          <a:bodyPr wrap="square" rtlCol="0">
            <a:spAutoFit/>
          </a:bodyPr>
          <a:lstStyle/>
          <a:p>
            <a:pPr algn="just"/>
            <a:r>
              <a:rPr lang="en-US" sz="3200" u="sng" dirty="0">
                <a:latin typeface="Times New Roman" pitchFamily="18" charset="0"/>
                <a:cs typeface="Times New Roman" pitchFamily="18" charset="0"/>
              </a:rPr>
              <a:t>CONTENTS</a:t>
            </a:r>
          </a:p>
        </p:txBody>
      </p:sp>
      <p:sp>
        <p:nvSpPr>
          <p:cNvPr id="4" name="TextBox 3"/>
          <p:cNvSpPr txBox="1"/>
          <p:nvPr/>
        </p:nvSpPr>
        <p:spPr>
          <a:xfrm>
            <a:off x="642910" y="928670"/>
            <a:ext cx="6143668" cy="5262979"/>
          </a:xfrm>
          <a:prstGeom prst="rect">
            <a:avLst/>
          </a:prstGeom>
          <a:noFill/>
        </p:spPr>
        <p:txBody>
          <a:bodyPr wrap="square" rtlCol="0">
            <a:spAutoFit/>
          </a:bodyPr>
          <a:lstStyle/>
          <a:p>
            <a:pPr algn="just">
              <a:buFont typeface="Arial" pitchFamily="34" charset="0"/>
              <a:buChar char="•"/>
            </a:pPr>
            <a:r>
              <a:rPr lang="en-US" sz="2400" dirty="0"/>
              <a:t>  </a:t>
            </a:r>
            <a:r>
              <a:rPr lang="en-US" sz="2400" dirty="0">
                <a:latin typeface="Times New Roman" pitchFamily="18" charset="0"/>
                <a:cs typeface="Times New Roman" pitchFamily="18" charset="0"/>
              </a:rPr>
              <a:t>Introduction</a:t>
            </a:r>
          </a:p>
          <a:p>
            <a:pPr algn="just">
              <a:buFont typeface="Arial" pitchFamily="34" charset="0"/>
              <a:buChar char="•"/>
            </a:pPr>
            <a:r>
              <a:rPr lang="en-US" sz="2400" dirty="0">
                <a:latin typeface="Times New Roman" pitchFamily="18" charset="0"/>
                <a:cs typeface="Times New Roman" pitchFamily="18" charset="0"/>
              </a:rPr>
              <a:t>  Motivation</a:t>
            </a:r>
          </a:p>
          <a:p>
            <a:pPr algn="just">
              <a:buFont typeface="Arial" pitchFamily="34" charset="0"/>
              <a:buChar char="•"/>
            </a:pPr>
            <a:r>
              <a:rPr lang="en-US" sz="2400" dirty="0">
                <a:latin typeface="Times New Roman" pitchFamily="18" charset="0"/>
                <a:cs typeface="Times New Roman" pitchFamily="18" charset="0"/>
              </a:rPr>
              <a:t>  Literature Review</a:t>
            </a:r>
          </a:p>
          <a:p>
            <a:pPr algn="just">
              <a:buFont typeface="Arial" pitchFamily="34" charset="0"/>
              <a:buChar char="•"/>
            </a:pPr>
            <a:r>
              <a:rPr lang="en-US" sz="2400" dirty="0">
                <a:latin typeface="Times New Roman" pitchFamily="18" charset="0"/>
                <a:cs typeface="Times New Roman" pitchFamily="18" charset="0"/>
              </a:rPr>
              <a:t>  Problem  Statement</a:t>
            </a:r>
          </a:p>
          <a:p>
            <a:pPr algn="just">
              <a:buFont typeface="Arial" pitchFamily="34" charset="0"/>
              <a:buChar char="•"/>
            </a:pPr>
            <a:r>
              <a:rPr lang="en-US" sz="2400" dirty="0">
                <a:latin typeface="Times New Roman" pitchFamily="18" charset="0"/>
                <a:cs typeface="Times New Roman" pitchFamily="18" charset="0"/>
              </a:rPr>
              <a:t>  Objective</a:t>
            </a:r>
          </a:p>
          <a:p>
            <a:pPr algn="just">
              <a:buFont typeface="Arial" pitchFamily="34" charset="0"/>
              <a:buChar char="•"/>
            </a:pPr>
            <a:r>
              <a:rPr lang="en-US" sz="2400" dirty="0">
                <a:latin typeface="Times New Roman" pitchFamily="18" charset="0"/>
                <a:cs typeface="Times New Roman" pitchFamily="18" charset="0"/>
              </a:rPr>
              <a:t>  Proposed system</a:t>
            </a:r>
          </a:p>
          <a:p>
            <a:pPr algn="just">
              <a:buFont typeface="Arial" pitchFamily="34" charset="0"/>
              <a:buChar char="•"/>
            </a:pPr>
            <a:r>
              <a:rPr lang="en-US" sz="2400" dirty="0">
                <a:latin typeface="Times New Roman" pitchFamily="18" charset="0"/>
                <a:cs typeface="Times New Roman" pitchFamily="18" charset="0"/>
              </a:rPr>
              <a:t>  Block Diagram</a:t>
            </a:r>
          </a:p>
          <a:p>
            <a:pPr algn="just">
              <a:buFont typeface="Arial" pitchFamily="34" charset="0"/>
              <a:buChar char="•"/>
            </a:pPr>
            <a:r>
              <a:rPr lang="en-US" sz="2400" dirty="0">
                <a:latin typeface="Times New Roman" pitchFamily="18" charset="0"/>
                <a:cs typeface="Times New Roman" pitchFamily="18" charset="0"/>
              </a:rPr>
              <a:t>  Circuit Diagram</a:t>
            </a:r>
          </a:p>
          <a:p>
            <a:pPr algn="just">
              <a:buFont typeface="Arial" pitchFamily="34" charset="0"/>
              <a:buChar char="•"/>
            </a:pPr>
            <a:r>
              <a:rPr lang="en-US" sz="2400" dirty="0">
                <a:latin typeface="Times New Roman" pitchFamily="18" charset="0"/>
                <a:cs typeface="Times New Roman" pitchFamily="18" charset="0"/>
              </a:rPr>
              <a:t>  Working</a:t>
            </a:r>
          </a:p>
          <a:p>
            <a:pPr algn="just">
              <a:buFont typeface="Arial" pitchFamily="34" charset="0"/>
              <a:buChar char="•"/>
            </a:pPr>
            <a:r>
              <a:rPr lang="en-US" sz="2400" dirty="0">
                <a:latin typeface="Times New Roman" pitchFamily="18" charset="0"/>
                <a:cs typeface="Times New Roman" pitchFamily="18" charset="0"/>
              </a:rPr>
              <a:t>  Different components of Niche</a:t>
            </a:r>
          </a:p>
          <a:p>
            <a:pPr algn="just">
              <a:buFont typeface="Arial" pitchFamily="34" charset="0"/>
              <a:buChar char="•"/>
            </a:pPr>
            <a:r>
              <a:rPr lang="en-US" sz="2400" dirty="0">
                <a:latin typeface="Times New Roman" pitchFamily="18" charset="0"/>
                <a:cs typeface="Times New Roman" pitchFamily="18" charset="0"/>
              </a:rPr>
              <a:t>  Specifications</a:t>
            </a:r>
          </a:p>
          <a:p>
            <a:pPr algn="just">
              <a:buFont typeface="Arial" pitchFamily="34" charset="0"/>
              <a:buChar char="•"/>
            </a:pPr>
            <a:r>
              <a:rPr lang="en-US" sz="2400" dirty="0">
                <a:latin typeface="Times New Roman" pitchFamily="18" charset="0"/>
                <a:cs typeface="Times New Roman" pitchFamily="18" charset="0"/>
              </a:rPr>
              <a:t>  Designs</a:t>
            </a:r>
          </a:p>
          <a:p>
            <a:pPr algn="just">
              <a:buFont typeface="Arial" pitchFamily="34" charset="0"/>
              <a:buChar char="•"/>
            </a:pPr>
            <a:r>
              <a:rPr lang="en-US" sz="2400" dirty="0">
                <a:latin typeface="Times New Roman" pitchFamily="18" charset="0"/>
                <a:cs typeface="Times New Roman" pitchFamily="18" charset="0"/>
              </a:rPr>
              <a:t>  SWOT  Analysis</a:t>
            </a:r>
          </a:p>
          <a:p>
            <a:pPr algn="just">
              <a:buFont typeface="Arial" pitchFamily="34" charset="0"/>
              <a:buChar char="•"/>
            </a:pPr>
            <a:r>
              <a:rPr lang="en-US" sz="2400" dirty="0">
                <a:latin typeface="Times New Roman" pitchFamily="18" charset="0"/>
                <a:cs typeface="Times New Roman" pitchFamily="18" charset="0"/>
              </a:rPr>
              <a:t>  Result  and  Conclusion</a:t>
            </a:r>
          </a:p>
        </p:txBody>
      </p:sp>
      <p:sp>
        <p:nvSpPr>
          <p:cNvPr id="6" name="TextBox 5"/>
          <p:cNvSpPr txBox="1"/>
          <p:nvPr/>
        </p:nvSpPr>
        <p:spPr>
          <a:xfrm>
            <a:off x="6715140" y="6357958"/>
            <a:ext cx="184731" cy="923330"/>
          </a:xfrm>
          <a:prstGeom prst="rect">
            <a:avLst/>
          </a:prstGeom>
          <a:noFill/>
        </p:spPr>
        <p:txBody>
          <a:bodyPr wrap="none" rtlCol="0">
            <a:spAutoFit/>
          </a:bodyPr>
          <a:lstStyle/>
          <a:p>
            <a:endParaRPr lang="en-US" dirty="0"/>
          </a:p>
          <a:p>
            <a:endParaRPr lang="en-US" dirty="0"/>
          </a:p>
          <a:p>
            <a:endParaRPr lang="en-US" dirty="0"/>
          </a:p>
        </p:txBody>
      </p:sp>
      <p:sp>
        <p:nvSpPr>
          <p:cNvPr id="9" name="TextBox 8"/>
          <p:cNvSpPr txBox="1"/>
          <p:nvPr/>
        </p:nvSpPr>
        <p:spPr>
          <a:xfrm>
            <a:off x="4000496" y="6429396"/>
            <a:ext cx="601447" cy="307777"/>
          </a:xfrm>
          <a:prstGeom prst="rect">
            <a:avLst/>
          </a:prstGeom>
          <a:noFill/>
        </p:spPr>
        <p:txBody>
          <a:bodyPr wrap="none" rtlCol="0">
            <a:spAutoFit/>
          </a:bodyPr>
          <a:lstStyle/>
          <a:p>
            <a:r>
              <a:rPr lang="en-US" sz="1400" dirty="0">
                <a:solidFill>
                  <a:schemeClr val="bg1">
                    <a:lumMod val="50000"/>
                  </a:schemeClr>
                </a:solidFill>
              </a:rPr>
              <a:t>Niche</a:t>
            </a:r>
          </a:p>
        </p:txBody>
      </p:sp>
      <p:sp>
        <p:nvSpPr>
          <p:cNvPr id="8" name="Slide Number Placeholder 7">
            <a:extLst>
              <a:ext uri="{FF2B5EF4-FFF2-40B4-BE49-F238E27FC236}">
                <a16:creationId xmlns:a16="http://schemas.microsoft.com/office/drawing/2014/main" id="{7D0CC078-491B-41DD-84A5-6014B8B0F8C8}"/>
              </a:ext>
            </a:extLst>
          </p:cNvPr>
          <p:cNvSpPr>
            <a:spLocks noGrp="1"/>
          </p:cNvSpPr>
          <p:nvPr>
            <p:ph type="sldNum" sz="quarter" idx="12"/>
          </p:nvPr>
        </p:nvSpPr>
        <p:spPr/>
        <p:txBody>
          <a:bodyPr/>
          <a:lstStyle/>
          <a:p>
            <a:fld id="{07E84C11-2773-4B8E-A897-E24BAA925572}" type="slidenum">
              <a:rPr lang="en-US" smtClean="0"/>
              <a:pPr/>
              <a:t>2</a:t>
            </a:fld>
            <a:endParaRPr lang="en-US"/>
          </a:p>
        </p:txBody>
      </p:sp>
      <p:sp>
        <p:nvSpPr>
          <p:cNvPr id="5" name="Date Placeholder 4">
            <a:extLst>
              <a:ext uri="{FF2B5EF4-FFF2-40B4-BE49-F238E27FC236}">
                <a16:creationId xmlns:a16="http://schemas.microsoft.com/office/drawing/2014/main" id="{530D8E86-6A1E-4C44-8EEE-0E47B559957A}"/>
              </a:ext>
            </a:extLst>
          </p:cNvPr>
          <p:cNvSpPr>
            <a:spLocks noGrp="1"/>
          </p:cNvSpPr>
          <p:nvPr>
            <p:ph type="dt" sz="half" idx="10"/>
          </p:nvPr>
        </p:nvSpPr>
        <p:spPr/>
        <p:txBody>
          <a:bodyPr/>
          <a:lstStyle/>
          <a:p>
            <a:fld id="{2D7243D9-B858-4502-8E6E-EE3D8FFFA735}" type="datetime1">
              <a:rPr lang="en-US" smtClean="0"/>
              <a:t>26/04/2021</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Amal Jyothi College of Engineering | FIRST ENGINEERING COLLEGE in Kerala to  secure NAAC A grade. Engineering Admissions Kerala, KTU, Kerala Engineering  Admissions, admissions in engineering, APJ Abdul Kalam Technological  University,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8072462" y="1"/>
            <a:ext cx="1071538" cy="10715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560086" y="251200"/>
            <a:ext cx="2082621" cy="461665"/>
          </a:xfrm>
          <a:prstGeom prst="rect">
            <a:avLst/>
          </a:prstGeom>
          <a:noFill/>
        </p:spPr>
        <p:txBody>
          <a:bodyPr wrap="none" rtlCol="0">
            <a:spAutoFit/>
          </a:bodyPr>
          <a:lstStyle/>
          <a:p>
            <a:pPr algn="just"/>
            <a:r>
              <a:rPr lang="en-US" sz="2400" u="sng" dirty="0">
                <a:latin typeface="Times New Roman" pitchFamily="18" charset="0"/>
                <a:cs typeface="Times New Roman" pitchFamily="18" charset="0"/>
              </a:rPr>
              <a:t>ESP8266 - 12E</a:t>
            </a:r>
          </a:p>
        </p:txBody>
      </p:sp>
      <p:sp>
        <p:nvSpPr>
          <p:cNvPr id="4" name="TextBox 3"/>
          <p:cNvSpPr txBox="1"/>
          <p:nvPr/>
        </p:nvSpPr>
        <p:spPr>
          <a:xfrm>
            <a:off x="285719" y="917912"/>
            <a:ext cx="8631354" cy="5940088"/>
          </a:xfrm>
          <a:prstGeom prst="rect">
            <a:avLst/>
          </a:prstGeom>
          <a:noFill/>
        </p:spPr>
        <p:txBody>
          <a:bodyPr wrap="square" rtlCol="0">
            <a:spAutoFit/>
          </a:bodyPr>
          <a:lstStyle/>
          <a:p>
            <a:pPr algn="just">
              <a:buFont typeface="Arial" pitchFamily="34" charset="0"/>
              <a:buChar char="•"/>
            </a:pPr>
            <a:r>
              <a:rPr lang="en-US" sz="2000" dirty="0">
                <a:latin typeface="Times New Roman" pitchFamily="18" charset="0"/>
                <a:cs typeface="Times New Roman" pitchFamily="18" charset="0"/>
              </a:rPr>
              <a:t> ESP8266 – 12E  is  a </a:t>
            </a:r>
            <a:r>
              <a:rPr lang="en-US" sz="2000" dirty="0" err="1">
                <a:latin typeface="Times New Roman" pitchFamily="18" charset="0"/>
                <a:cs typeface="Times New Roman" pitchFamily="18" charset="0"/>
              </a:rPr>
              <a:t>Wifi</a:t>
            </a:r>
            <a:r>
              <a:rPr lang="en-US" sz="2000" dirty="0">
                <a:latin typeface="Times New Roman" pitchFamily="18" charset="0"/>
                <a:cs typeface="Times New Roman" pitchFamily="18" charset="0"/>
              </a:rPr>
              <a:t>  module  that  works over  2.4 GHz  </a:t>
            </a:r>
            <a:r>
              <a:rPr lang="en-US" sz="2000" dirty="0" err="1">
                <a:latin typeface="Times New Roman" pitchFamily="18" charset="0"/>
                <a:cs typeface="Times New Roman" pitchFamily="18" charset="0"/>
              </a:rPr>
              <a:t>Wifi</a:t>
            </a:r>
            <a:r>
              <a:rPr lang="en-US" sz="2000" dirty="0">
                <a:latin typeface="Times New Roman" pitchFamily="18" charset="0"/>
                <a:cs typeface="Times New Roman" pitchFamily="18" charset="0"/>
              </a:rPr>
              <a:t>  spectrum.</a:t>
            </a:r>
          </a:p>
          <a:p>
            <a:pPr algn="just">
              <a:buFont typeface="Arial" pitchFamily="34" charset="0"/>
              <a:buChar char="•"/>
            </a:pPr>
            <a:r>
              <a:rPr lang="en-US" sz="2000" dirty="0">
                <a:latin typeface="Times New Roman" pitchFamily="18" charset="0"/>
                <a:cs typeface="Times New Roman" pitchFamily="18" charset="0"/>
              </a:rPr>
              <a:t> This  module can be programmed over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IDE so that  the connected </a:t>
            </a:r>
          </a:p>
          <a:p>
            <a:pPr algn="just"/>
            <a:r>
              <a:rPr lang="en-US" sz="2000" dirty="0">
                <a:latin typeface="Times New Roman" pitchFamily="18" charset="0"/>
                <a:cs typeface="Times New Roman" pitchFamily="18" charset="0"/>
              </a:rPr>
              <a:t>  peripherals  can  be controlled over </a:t>
            </a:r>
            <a:r>
              <a:rPr lang="en-US" sz="2000" dirty="0" err="1">
                <a:latin typeface="Times New Roman" pitchFamily="18" charset="0"/>
                <a:cs typeface="Times New Roman" pitchFamily="18" charset="0"/>
              </a:rPr>
              <a:t>Wifi</a:t>
            </a:r>
            <a:r>
              <a:rPr lang="en-US" sz="2000" dirty="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 The layout  of this board is based on a standard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hardware design with</a:t>
            </a:r>
          </a:p>
          <a:p>
            <a:pPr algn="just"/>
            <a:r>
              <a:rPr lang="en-US" sz="2000" dirty="0">
                <a:latin typeface="Times New Roman" pitchFamily="18" charset="0"/>
                <a:cs typeface="Times New Roman" pitchFamily="18" charset="0"/>
              </a:rPr>
              <a:t>  similar proportions to the Arduino UNO.</a:t>
            </a:r>
          </a:p>
          <a:p>
            <a:pPr algn="just"/>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 The development board also includes a USB to serial interface giving it the </a:t>
            </a:r>
          </a:p>
          <a:p>
            <a:pPr algn="just"/>
            <a:r>
              <a:rPr lang="en-US" sz="2000" dirty="0">
                <a:latin typeface="Times New Roman" pitchFamily="18" charset="0"/>
                <a:cs typeface="Times New Roman" pitchFamily="18" charset="0"/>
              </a:rPr>
              <a:t>  ability  to be connected and programmed directly  from the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Integrated </a:t>
            </a:r>
          </a:p>
          <a:p>
            <a:pPr algn="just"/>
            <a:r>
              <a:rPr lang="en-US" sz="2000" dirty="0">
                <a:latin typeface="Times New Roman" pitchFamily="18" charset="0"/>
                <a:cs typeface="Times New Roman" pitchFamily="18" charset="0"/>
              </a:rPr>
              <a:t>  Environment (IDE)  which  is freely available for  download from the </a:t>
            </a:r>
          </a:p>
          <a:p>
            <a:pPr algn="just"/>
            <a:r>
              <a:rPr lang="en-US" sz="2000" dirty="0">
                <a:latin typeface="Times New Roman" pitchFamily="18" charset="0"/>
                <a:cs typeface="Times New Roman" pitchFamily="18" charset="0"/>
              </a:rPr>
              <a:t>  Arduino  website.</a:t>
            </a:r>
          </a:p>
          <a:p>
            <a:pPr algn="just"/>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 Programming  the  ESP8266 – 12E via the IDE is then as  straight  forward  as</a:t>
            </a:r>
          </a:p>
          <a:p>
            <a:pPr algn="just"/>
            <a:r>
              <a:rPr lang="en-US" sz="2000" dirty="0">
                <a:latin typeface="Times New Roman" pitchFamily="18" charset="0"/>
                <a:cs typeface="Times New Roman" pitchFamily="18" charset="0"/>
              </a:rPr>
              <a:t>   programming any standard  Arduino development board.</a:t>
            </a:r>
          </a:p>
          <a:p>
            <a:pPr algn="just"/>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 Many  of the  default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commands will work  including  digital and </a:t>
            </a:r>
          </a:p>
          <a:p>
            <a:pPr algn="just"/>
            <a:r>
              <a:rPr lang="en-US" sz="2000" dirty="0">
                <a:latin typeface="Times New Roman" pitchFamily="18" charset="0"/>
                <a:cs typeface="Times New Roman" pitchFamily="18" charset="0"/>
              </a:rPr>
              <a:t>  analogue  pin functions. These examples  range from  simply  blinking  the </a:t>
            </a:r>
          </a:p>
          <a:p>
            <a:pPr algn="just"/>
            <a:r>
              <a:rPr lang="en-US" sz="2000" dirty="0">
                <a:latin typeface="Times New Roman" pitchFamily="18" charset="0"/>
                <a:cs typeface="Times New Roman" pitchFamily="18" charset="0"/>
              </a:rPr>
              <a:t>  LED to turning the  ESP8266 – 12E into a stand  alone server. </a:t>
            </a:r>
          </a:p>
          <a:p>
            <a:pPr algn="just"/>
            <a:r>
              <a:rPr lang="en-US" sz="2000" dirty="0">
                <a:latin typeface="Times New Roman" pitchFamily="18" charset="0"/>
                <a:cs typeface="Times New Roman" pitchFamily="18" charset="0"/>
              </a:rPr>
              <a:t>   </a:t>
            </a:r>
          </a:p>
        </p:txBody>
      </p:sp>
      <p:sp>
        <p:nvSpPr>
          <p:cNvPr id="6" name="TextBox 5"/>
          <p:cNvSpPr txBox="1"/>
          <p:nvPr/>
        </p:nvSpPr>
        <p:spPr>
          <a:xfrm>
            <a:off x="4286248" y="6429396"/>
            <a:ext cx="721672" cy="307777"/>
          </a:xfrm>
          <a:prstGeom prst="rect">
            <a:avLst/>
          </a:prstGeom>
          <a:noFill/>
        </p:spPr>
        <p:txBody>
          <a:bodyPr wrap="square" rtlCol="0">
            <a:spAutoFit/>
          </a:bodyPr>
          <a:lstStyle/>
          <a:p>
            <a:r>
              <a:rPr lang="en-US" sz="1400" dirty="0">
                <a:solidFill>
                  <a:schemeClr val="bg1">
                    <a:lumMod val="50000"/>
                  </a:schemeClr>
                </a:solidFill>
              </a:rPr>
              <a:t>Niche</a:t>
            </a:r>
          </a:p>
        </p:txBody>
      </p:sp>
      <p:sp>
        <p:nvSpPr>
          <p:cNvPr id="9" name="Slide Number Placeholder 8">
            <a:extLst>
              <a:ext uri="{FF2B5EF4-FFF2-40B4-BE49-F238E27FC236}">
                <a16:creationId xmlns:a16="http://schemas.microsoft.com/office/drawing/2014/main" id="{EF1AD1DA-A30C-4E56-918F-24B2B8651A6D}"/>
              </a:ext>
            </a:extLst>
          </p:cNvPr>
          <p:cNvSpPr>
            <a:spLocks noGrp="1"/>
          </p:cNvSpPr>
          <p:nvPr>
            <p:ph type="sldNum" sz="quarter" idx="12"/>
          </p:nvPr>
        </p:nvSpPr>
        <p:spPr/>
        <p:txBody>
          <a:bodyPr/>
          <a:lstStyle/>
          <a:p>
            <a:fld id="{07E84C11-2773-4B8E-A897-E24BAA925572}" type="slidenum">
              <a:rPr lang="en-US" smtClean="0"/>
              <a:pPr/>
              <a:t>20</a:t>
            </a:fld>
            <a:endParaRPr lang="en-US"/>
          </a:p>
        </p:txBody>
      </p:sp>
      <p:sp>
        <p:nvSpPr>
          <p:cNvPr id="7" name="Date Placeholder 6">
            <a:extLst>
              <a:ext uri="{FF2B5EF4-FFF2-40B4-BE49-F238E27FC236}">
                <a16:creationId xmlns:a16="http://schemas.microsoft.com/office/drawing/2014/main" id="{BC9D21D4-363A-4605-A9F9-E93343406E5D}"/>
              </a:ext>
            </a:extLst>
          </p:cNvPr>
          <p:cNvSpPr>
            <a:spLocks noGrp="1"/>
          </p:cNvSpPr>
          <p:nvPr>
            <p:ph type="dt" sz="half" idx="10"/>
          </p:nvPr>
        </p:nvSpPr>
        <p:spPr/>
        <p:txBody>
          <a:bodyPr/>
          <a:lstStyle/>
          <a:p>
            <a:fld id="{15D7EE77-41A6-44B5-95DC-8D3807EDEF4E}" type="datetime1">
              <a:rPr lang="en-US" smtClean="0"/>
              <a:t>26/04/2021</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Amal Jyothi College of Engineering | FIRST ENGINEERING COLLEGE in Kerala to  secure NAAC A grade. Engineering Admissions Kerala, KTU, Kerala Engineering  Admissions, admissions in engineering, APJ Abdul Kalam Technological  University,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8072462" y="1"/>
            <a:ext cx="1071538" cy="10715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571736" y="357166"/>
            <a:ext cx="2642455" cy="461665"/>
          </a:xfrm>
          <a:prstGeom prst="rect">
            <a:avLst/>
          </a:prstGeom>
          <a:noFill/>
        </p:spPr>
        <p:txBody>
          <a:bodyPr wrap="none" rtlCol="0">
            <a:spAutoFit/>
          </a:bodyPr>
          <a:lstStyle/>
          <a:p>
            <a:pPr algn="just"/>
            <a:r>
              <a:rPr lang="en-US" sz="2400" u="sng" dirty="0">
                <a:latin typeface="Times New Roman" pitchFamily="18" charset="0"/>
                <a:cs typeface="Times New Roman" pitchFamily="18" charset="0"/>
              </a:rPr>
              <a:t>RELAY  MODULE</a:t>
            </a:r>
          </a:p>
        </p:txBody>
      </p:sp>
      <p:sp>
        <p:nvSpPr>
          <p:cNvPr id="4" name="TextBox 3"/>
          <p:cNvSpPr txBox="1"/>
          <p:nvPr/>
        </p:nvSpPr>
        <p:spPr>
          <a:xfrm>
            <a:off x="285720" y="888800"/>
            <a:ext cx="8572560" cy="5324535"/>
          </a:xfrm>
          <a:prstGeom prst="rect">
            <a:avLst/>
          </a:prstGeom>
          <a:noFill/>
        </p:spPr>
        <p:txBody>
          <a:bodyPr wrap="square" rtlCol="0">
            <a:spAutoFit/>
          </a:bodyPr>
          <a:lstStyle/>
          <a:p>
            <a:pPr algn="just">
              <a:buFont typeface="Arial" pitchFamily="34" charset="0"/>
              <a:buChar char="•"/>
            </a:pPr>
            <a:r>
              <a:rPr lang="en-US" sz="2000" dirty="0">
                <a:latin typeface="Times New Roman" pitchFamily="18" charset="0"/>
                <a:cs typeface="Times New Roman" pitchFamily="18" charset="0"/>
              </a:rPr>
              <a:t> A  power  relay module  is an electrical switch  that is operated  by an </a:t>
            </a:r>
          </a:p>
          <a:p>
            <a:pPr algn="just"/>
            <a:r>
              <a:rPr lang="en-US" sz="2000" dirty="0">
                <a:latin typeface="Times New Roman" pitchFamily="18" charset="0"/>
                <a:cs typeface="Times New Roman" pitchFamily="18" charset="0"/>
              </a:rPr>
              <a:t>  electromagnet. The electromagnet is  activated  by a  separate  low  power</a:t>
            </a:r>
          </a:p>
          <a:p>
            <a:pPr algn="just"/>
            <a:r>
              <a:rPr lang="en-US" sz="2000" dirty="0">
                <a:latin typeface="Times New Roman" pitchFamily="18" charset="0"/>
                <a:cs typeface="Times New Roman" pitchFamily="18" charset="0"/>
              </a:rPr>
              <a:t>  signal  from a  microcontroller. </a:t>
            </a:r>
          </a:p>
          <a:p>
            <a:pPr algn="just"/>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 When activated, the  electromagnet pulls either to  open or close an electrical</a:t>
            </a:r>
          </a:p>
          <a:p>
            <a:pPr algn="just"/>
            <a:r>
              <a:rPr lang="en-US" sz="2000" dirty="0">
                <a:latin typeface="Times New Roman" pitchFamily="18" charset="0"/>
                <a:cs typeface="Times New Roman" pitchFamily="18" charset="0"/>
              </a:rPr>
              <a:t>  circuit.</a:t>
            </a:r>
          </a:p>
          <a:p>
            <a:pPr algn="just"/>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 When  an  electrical circuit is passed through a  coil, it generates  a magnetic </a:t>
            </a:r>
          </a:p>
          <a:p>
            <a:pPr algn="just"/>
            <a:r>
              <a:rPr lang="en-US" sz="2000" dirty="0">
                <a:latin typeface="Times New Roman" pitchFamily="18" charset="0"/>
                <a:cs typeface="Times New Roman" pitchFamily="18" charset="0"/>
              </a:rPr>
              <a:t>  field  that in turn  activates the armature.</a:t>
            </a:r>
          </a:p>
          <a:p>
            <a:pPr algn="just"/>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 The  movement of  the  movable contacts  makes or  breaks  a  connection </a:t>
            </a:r>
          </a:p>
          <a:p>
            <a:pPr algn="just"/>
            <a:r>
              <a:rPr lang="en-US" sz="2000" dirty="0">
                <a:latin typeface="Times New Roman" pitchFamily="18" charset="0"/>
                <a:cs typeface="Times New Roman" pitchFamily="18" charset="0"/>
              </a:rPr>
              <a:t>  with  the  fixed  contact. When  the  relay  is de-energized, the sets  of  contacts </a:t>
            </a:r>
          </a:p>
          <a:p>
            <a:pPr algn="just"/>
            <a:r>
              <a:rPr lang="en-US" sz="2000" dirty="0">
                <a:latin typeface="Times New Roman" pitchFamily="18" charset="0"/>
                <a:cs typeface="Times New Roman" pitchFamily="18" charset="0"/>
              </a:rPr>
              <a:t>  that  were closed, opens and breaks  the  connection.</a:t>
            </a:r>
          </a:p>
          <a:p>
            <a:pPr algn="just"/>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 This  force is usually  provided by a string, but  gravity can also be used in</a:t>
            </a:r>
          </a:p>
          <a:p>
            <a:pPr algn="just"/>
            <a:r>
              <a:rPr lang="en-US" sz="2000" dirty="0">
                <a:latin typeface="Times New Roman" pitchFamily="18" charset="0"/>
                <a:cs typeface="Times New Roman" pitchFamily="18" charset="0"/>
              </a:rPr>
              <a:t>   certain applications.</a:t>
            </a:r>
          </a:p>
          <a:p>
            <a:pPr algn="just">
              <a:buFont typeface="Arial" pitchFamily="34" charset="0"/>
              <a:buChar char="•"/>
            </a:pPr>
            <a:r>
              <a:rPr lang="en-US" sz="2000" dirty="0">
                <a:latin typeface="Times New Roman" pitchFamily="18" charset="0"/>
                <a:cs typeface="Times New Roman" pitchFamily="18" charset="0"/>
              </a:rPr>
              <a:t> More power relays are manufactured to operate quickly.  </a:t>
            </a:r>
          </a:p>
        </p:txBody>
      </p:sp>
      <p:sp>
        <p:nvSpPr>
          <p:cNvPr id="6" name="TextBox 5"/>
          <p:cNvSpPr txBox="1"/>
          <p:nvPr/>
        </p:nvSpPr>
        <p:spPr>
          <a:xfrm>
            <a:off x="4286248" y="6429396"/>
            <a:ext cx="721672" cy="307777"/>
          </a:xfrm>
          <a:prstGeom prst="rect">
            <a:avLst/>
          </a:prstGeom>
          <a:noFill/>
        </p:spPr>
        <p:txBody>
          <a:bodyPr wrap="square" rtlCol="0">
            <a:spAutoFit/>
          </a:bodyPr>
          <a:lstStyle/>
          <a:p>
            <a:r>
              <a:rPr lang="en-US" sz="1400" dirty="0">
                <a:solidFill>
                  <a:schemeClr val="bg1">
                    <a:lumMod val="50000"/>
                  </a:schemeClr>
                </a:solidFill>
              </a:rPr>
              <a:t>Niche</a:t>
            </a:r>
          </a:p>
        </p:txBody>
      </p:sp>
      <p:sp>
        <p:nvSpPr>
          <p:cNvPr id="9" name="Slide Number Placeholder 8">
            <a:extLst>
              <a:ext uri="{FF2B5EF4-FFF2-40B4-BE49-F238E27FC236}">
                <a16:creationId xmlns:a16="http://schemas.microsoft.com/office/drawing/2014/main" id="{E1F019E1-EC4B-4409-8D75-51912E4FB1A0}"/>
              </a:ext>
            </a:extLst>
          </p:cNvPr>
          <p:cNvSpPr>
            <a:spLocks noGrp="1"/>
          </p:cNvSpPr>
          <p:nvPr>
            <p:ph type="sldNum" sz="quarter" idx="12"/>
          </p:nvPr>
        </p:nvSpPr>
        <p:spPr/>
        <p:txBody>
          <a:bodyPr/>
          <a:lstStyle/>
          <a:p>
            <a:fld id="{07E84C11-2773-4B8E-A897-E24BAA925572}" type="slidenum">
              <a:rPr lang="en-US" smtClean="0"/>
              <a:pPr/>
              <a:t>21</a:t>
            </a:fld>
            <a:endParaRPr lang="en-US"/>
          </a:p>
        </p:txBody>
      </p:sp>
      <p:sp>
        <p:nvSpPr>
          <p:cNvPr id="7" name="Date Placeholder 6">
            <a:extLst>
              <a:ext uri="{FF2B5EF4-FFF2-40B4-BE49-F238E27FC236}">
                <a16:creationId xmlns:a16="http://schemas.microsoft.com/office/drawing/2014/main" id="{5B9C8FDF-FA51-4ED8-84AA-F2E86189F1B2}"/>
              </a:ext>
            </a:extLst>
          </p:cNvPr>
          <p:cNvSpPr>
            <a:spLocks noGrp="1"/>
          </p:cNvSpPr>
          <p:nvPr>
            <p:ph type="dt" sz="half" idx="10"/>
          </p:nvPr>
        </p:nvSpPr>
        <p:spPr/>
        <p:txBody>
          <a:bodyPr/>
          <a:lstStyle/>
          <a:p>
            <a:fld id="{080F519A-98C3-4248-B07B-903A5A845E59}" type="datetime1">
              <a:rPr lang="en-US" smtClean="0"/>
              <a:t>26/04/2021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Amal Jyothi College of Engineering | FIRST ENGINEERING COLLEGE in Kerala to  secure NAAC A grade. Engineering Admissions Kerala, KTU, Kerala Engineering  Admissions, admissions in engineering, APJ Abdul Kalam Technological  University,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8072462" y="1"/>
            <a:ext cx="1071538" cy="10715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14348" y="357166"/>
            <a:ext cx="6752811" cy="707886"/>
          </a:xfrm>
          <a:prstGeom prst="rect">
            <a:avLst/>
          </a:prstGeom>
          <a:noFill/>
        </p:spPr>
        <p:txBody>
          <a:bodyPr wrap="none" rtlCol="0">
            <a:spAutoFit/>
          </a:bodyPr>
          <a:lstStyle/>
          <a:p>
            <a:pPr algn="just"/>
            <a:r>
              <a:rPr lang="en-US" sz="2000" u="sng" dirty="0">
                <a:latin typeface="Times New Roman" pitchFamily="18" charset="0"/>
                <a:cs typeface="Times New Roman" pitchFamily="18" charset="0"/>
              </a:rPr>
              <a:t>ESP8266 – 12E works on 5V DC input,  hence the 220V AC has</a:t>
            </a:r>
          </a:p>
          <a:p>
            <a:pPr algn="just"/>
            <a:r>
              <a:rPr lang="en-US" sz="2000" dirty="0">
                <a:latin typeface="Times New Roman" pitchFamily="18" charset="0"/>
                <a:cs typeface="Times New Roman" pitchFamily="18" charset="0"/>
              </a:rPr>
              <a:t>            </a:t>
            </a:r>
            <a:r>
              <a:rPr lang="en-US" sz="2000" u="sng" dirty="0">
                <a:latin typeface="Times New Roman" pitchFamily="18" charset="0"/>
                <a:cs typeface="Times New Roman" pitchFamily="18" charset="0"/>
              </a:rPr>
              <a:t>to  be  converted  to  5V DC</a:t>
            </a:r>
            <a:r>
              <a:rPr lang="en-US" sz="2000" dirty="0">
                <a:latin typeface="Times New Roman" pitchFamily="18" charset="0"/>
                <a:cs typeface="Times New Roman" pitchFamily="18" charset="0"/>
              </a:rPr>
              <a:t>  </a:t>
            </a:r>
          </a:p>
        </p:txBody>
      </p:sp>
      <p:sp>
        <p:nvSpPr>
          <p:cNvPr id="4" name="TextBox 3"/>
          <p:cNvSpPr txBox="1"/>
          <p:nvPr/>
        </p:nvSpPr>
        <p:spPr>
          <a:xfrm>
            <a:off x="323528" y="1207078"/>
            <a:ext cx="8715436" cy="5601533"/>
          </a:xfrm>
          <a:prstGeom prst="rect">
            <a:avLst/>
          </a:prstGeom>
          <a:noFill/>
        </p:spPr>
        <p:txBody>
          <a:bodyPr wrap="square" rtlCol="0">
            <a:spAutoFit/>
          </a:bodyPr>
          <a:lstStyle/>
          <a:p>
            <a:pPr marL="342900" indent="-342900"/>
            <a:r>
              <a:rPr lang="en-US" dirty="0"/>
              <a:t> 1    </a:t>
            </a:r>
            <a:r>
              <a:rPr lang="en-US" sz="2000" u="sng" dirty="0">
                <a:latin typeface="Times New Roman" pitchFamily="18" charset="0"/>
                <a:cs typeface="Times New Roman" pitchFamily="18" charset="0"/>
              </a:rPr>
              <a:t>STEP DOWN  THE  VOLTAGE  LEVEL</a:t>
            </a:r>
          </a:p>
          <a:p>
            <a:pPr marL="342900" indent="-342900"/>
            <a:r>
              <a:rPr lang="en-US" sz="2000" dirty="0">
                <a:latin typeface="Times New Roman" pitchFamily="18" charset="0"/>
                <a:cs typeface="Times New Roman" pitchFamily="18" charset="0"/>
              </a:rPr>
              <a:t>      The  step  down  converters  are  used for converting  the high  voltage into      low  voltage. The converter  with  output  voltage  less than  the  input  voltage is called  as  step  down converter. 220V  AC  is converted  to 12V  AC  using step   down  transformer.</a:t>
            </a:r>
          </a:p>
          <a:p>
            <a:pPr marL="342900" indent="-342900"/>
            <a:endParaRPr lang="en-US" sz="2000" dirty="0">
              <a:latin typeface="Times New Roman" pitchFamily="18" charset="0"/>
              <a:cs typeface="Times New Roman" pitchFamily="18" charset="0"/>
            </a:endParaRPr>
          </a:p>
          <a:p>
            <a:pPr marL="457200" indent="-457200">
              <a:buAutoNum type="arabicPeriod" startAt="2"/>
            </a:pPr>
            <a:r>
              <a:rPr lang="en-US" sz="2000" u="sng" dirty="0">
                <a:latin typeface="Times New Roman" pitchFamily="18" charset="0"/>
                <a:cs typeface="Times New Roman" pitchFamily="18" charset="0"/>
              </a:rPr>
              <a:t>CONVERTING  AC  TO  DC</a:t>
            </a:r>
          </a:p>
          <a:p>
            <a:pPr marL="457200" indent="-457200"/>
            <a:r>
              <a:rPr lang="en-US" sz="2000" dirty="0">
                <a:latin typeface="Times New Roman" pitchFamily="18" charset="0"/>
                <a:cs typeface="Times New Roman" pitchFamily="18" charset="0"/>
              </a:rPr>
              <a:t>       SMPS (Switched mode power supply) is an electronic power supply that </a:t>
            </a:r>
          </a:p>
          <a:p>
            <a:pPr marL="457200" indent="-457200"/>
            <a:r>
              <a:rPr lang="en-US" sz="2000" dirty="0">
                <a:latin typeface="Times New Roman" pitchFamily="18" charset="0"/>
                <a:cs typeface="Times New Roman" pitchFamily="18" charset="0"/>
              </a:rPr>
              <a:t>       incorporates  a  switching  regulator to convert  electrical  power efficiently,</a:t>
            </a:r>
          </a:p>
          <a:p>
            <a:pPr marL="457200" indent="-457200"/>
            <a:r>
              <a:rPr lang="en-US" sz="2000" dirty="0">
                <a:latin typeface="Times New Roman" pitchFamily="18" charset="0"/>
                <a:cs typeface="Times New Roman" pitchFamily="18" charset="0"/>
              </a:rPr>
              <a:t>       SMPS transfers  power from  a DC or  AC source to  DC  loads.</a:t>
            </a:r>
          </a:p>
          <a:p>
            <a:pPr marL="457200" indent="-457200"/>
            <a:endParaRPr lang="en-US" sz="2000" dirty="0">
              <a:latin typeface="Times New Roman" pitchFamily="18" charset="0"/>
              <a:cs typeface="Times New Roman" pitchFamily="18" charset="0"/>
            </a:endParaRPr>
          </a:p>
          <a:p>
            <a:pPr marL="457200" indent="-457200">
              <a:buAutoNum type="arabicPeriod" startAt="3"/>
            </a:pPr>
            <a:r>
              <a:rPr lang="en-US" sz="2000" u="sng" dirty="0">
                <a:latin typeface="Times New Roman" pitchFamily="18" charset="0"/>
                <a:cs typeface="Times New Roman" pitchFamily="18" charset="0"/>
              </a:rPr>
              <a:t>SMOOTHING THE RIPPLES WITH FILTER  </a:t>
            </a:r>
          </a:p>
          <a:p>
            <a:pPr marL="457200" indent="-457200"/>
            <a:r>
              <a:rPr lang="en-US" sz="2000" dirty="0">
                <a:latin typeface="Times New Roman" pitchFamily="18" charset="0"/>
                <a:cs typeface="Times New Roman" pitchFamily="18" charset="0"/>
              </a:rPr>
              <a:t>        12V  DC can be regulated  into 5V DC using  a  step down converter, but </a:t>
            </a:r>
          </a:p>
          <a:p>
            <a:pPr marL="457200" indent="-457200"/>
            <a:r>
              <a:rPr lang="en-US" sz="2000" dirty="0">
                <a:latin typeface="Times New Roman" pitchFamily="18" charset="0"/>
                <a:cs typeface="Times New Roman" pitchFamily="18" charset="0"/>
              </a:rPr>
              <a:t>        before this it is required to obtain pure DC power. This pulsating  DC can</a:t>
            </a:r>
          </a:p>
          <a:p>
            <a:pPr marL="457200" indent="-457200"/>
            <a:r>
              <a:rPr lang="en-US" sz="2000" dirty="0">
                <a:latin typeface="Times New Roman" pitchFamily="18" charset="0"/>
                <a:cs typeface="Times New Roman" pitchFamily="18" charset="0"/>
              </a:rPr>
              <a:t>        be  filtered using an inductor  filter  or  a  resistor-capacitor-coupled filter</a:t>
            </a:r>
          </a:p>
          <a:p>
            <a:pPr marL="457200" indent="-457200"/>
            <a:r>
              <a:rPr lang="en-US" sz="2000" dirty="0">
                <a:latin typeface="Times New Roman" pitchFamily="18" charset="0"/>
                <a:cs typeface="Times New Roman" pitchFamily="18" charset="0"/>
              </a:rPr>
              <a:t>        for removing  the ripples.</a:t>
            </a:r>
          </a:p>
          <a:p>
            <a:pPr marL="342900" indent="-342900"/>
            <a:endParaRPr lang="en-US" sz="2000" u="sng" dirty="0">
              <a:latin typeface="Times New Roman" pitchFamily="18" charset="0"/>
              <a:cs typeface="Times New Roman" pitchFamily="18" charset="0"/>
            </a:endParaRPr>
          </a:p>
          <a:p>
            <a:pPr marL="342900" indent="-342900"/>
            <a:endParaRPr lang="en-US" dirty="0"/>
          </a:p>
        </p:txBody>
      </p:sp>
      <p:sp>
        <p:nvSpPr>
          <p:cNvPr id="5" name="TextBox 4"/>
          <p:cNvSpPr txBox="1"/>
          <p:nvPr/>
        </p:nvSpPr>
        <p:spPr>
          <a:xfrm>
            <a:off x="571472" y="6500834"/>
            <a:ext cx="1300356" cy="307777"/>
          </a:xfrm>
          <a:prstGeom prst="rect">
            <a:avLst/>
          </a:prstGeom>
          <a:noFill/>
        </p:spPr>
        <p:txBody>
          <a:bodyPr wrap="square" rtlCol="0">
            <a:spAutoFit/>
          </a:bodyPr>
          <a:lstStyle/>
          <a:p>
            <a:r>
              <a:rPr lang="en-US" sz="1400" dirty="0">
                <a:solidFill>
                  <a:schemeClr val="bg1">
                    <a:lumMod val="50000"/>
                  </a:schemeClr>
                </a:solidFill>
              </a:rPr>
              <a:t>05/02/2021</a:t>
            </a:r>
          </a:p>
        </p:txBody>
      </p:sp>
      <p:sp>
        <p:nvSpPr>
          <p:cNvPr id="6" name="TextBox 5"/>
          <p:cNvSpPr txBox="1"/>
          <p:nvPr/>
        </p:nvSpPr>
        <p:spPr>
          <a:xfrm>
            <a:off x="3857620" y="6429396"/>
            <a:ext cx="721672" cy="307777"/>
          </a:xfrm>
          <a:prstGeom prst="rect">
            <a:avLst/>
          </a:prstGeom>
          <a:noFill/>
        </p:spPr>
        <p:txBody>
          <a:bodyPr wrap="square" rtlCol="0">
            <a:spAutoFit/>
          </a:bodyPr>
          <a:lstStyle/>
          <a:p>
            <a:r>
              <a:rPr lang="en-US" sz="1400" dirty="0">
                <a:solidFill>
                  <a:schemeClr val="bg1">
                    <a:lumMod val="50000"/>
                  </a:schemeClr>
                </a:solidFill>
              </a:rPr>
              <a:t>Niche</a:t>
            </a:r>
          </a:p>
        </p:txBody>
      </p:sp>
      <p:sp>
        <p:nvSpPr>
          <p:cNvPr id="9" name="Slide Number Placeholder 8">
            <a:extLst>
              <a:ext uri="{FF2B5EF4-FFF2-40B4-BE49-F238E27FC236}">
                <a16:creationId xmlns:a16="http://schemas.microsoft.com/office/drawing/2014/main" id="{BC3E1407-D896-40F2-B7F3-45E01E314B97}"/>
              </a:ext>
            </a:extLst>
          </p:cNvPr>
          <p:cNvSpPr>
            <a:spLocks noGrp="1"/>
          </p:cNvSpPr>
          <p:nvPr>
            <p:ph type="sldNum" sz="quarter" idx="12"/>
          </p:nvPr>
        </p:nvSpPr>
        <p:spPr/>
        <p:txBody>
          <a:bodyPr/>
          <a:lstStyle/>
          <a:p>
            <a:fld id="{07E84C11-2773-4B8E-A897-E24BAA925572}" type="slidenum">
              <a:rPr lang="en-US" smtClean="0"/>
              <a:pPr/>
              <a:t>22</a:t>
            </a:fld>
            <a:endParaRPr lang="en-US"/>
          </a:p>
        </p:txBody>
      </p:sp>
      <p:sp>
        <p:nvSpPr>
          <p:cNvPr id="7" name="Date Placeholder 6">
            <a:extLst>
              <a:ext uri="{FF2B5EF4-FFF2-40B4-BE49-F238E27FC236}">
                <a16:creationId xmlns:a16="http://schemas.microsoft.com/office/drawing/2014/main" id="{258CBB4B-8DDF-4B9A-8680-072D3098F686}"/>
              </a:ext>
            </a:extLst>
          </p:cNvPr>
          <p:cNvSpPr>
            <a:spLocks noGrp="1"/>
          </p:cNvSpPr>
          <p:nvPr>
            <p:ph type="dt" sz="half" idx="10"/>
          </p:nvPr>
        </p:nvSpPr>
        <p:spPr/>
        <p:txBody>
          <a:bodyPr/>
          <a:lstStyle/>
          <a:p>
            <a:fld id="{AC2FADCA-A145-46CF-A8E5-88B0624F77B1}" type="datetime1">
              <a:rPr lang="en-US" smtClean="0"/>
              <a:t>26/04/2021</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Amal Jyothi College of Engineering | FIRST ENGINEERING COLLEGE in Kerala to  secure NAAC A grade. Engineering Admissions Kerala, KTU, Kerala Engineering  Admissions, admissions in engineering, APJ Abdul Kalam Technological  University,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8072462" y="1"/>
            <a:ext cx="1071538" cy="10715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28596" y="250560"/>
            <a:ext cx="7929618" cy="2554545"/>
          </a:xfrm>
          <a:prstGeom prst="rect">
            <a:avLst/>
          </a:prstGeom>
          <a:noFill/>
        </p:spPr>
        <p:txBody>
          <a:bodyPr wrap="square" rtlCol="0">
            <a:spAutoFit/>
          </a:bodyPr>
          <a:lstStyle/>
          <a:p>
            <a:pPr marL="457200" indent="-457200" algn="just">
              <a:buAutoNum type="arabicPeriod" startAt="4"/>
            </a:pPr>
            <a:r>
              <a:rPr lang="en-US" sz="2000" u="sng" dirty="0">
                <a:latin typeface="Times New Roman" pitchFamily="18" charset="0"/>
                <a:cs typeface="Times New Roman" pitchFamily="18" charset="0"/>
              </a:rPr>
              <a:t>REGULATING  12V  DC  INTO  5V DC</a:t>
            </a:r>
          </a:p>
          <a:p>
            <a:pPr marL="457200" indent="-457200" algn="just"/>
            <a:r>
              <a:rPr lang="en-US" sz="2000" dirty="0">
                <a:latin typeface="Times New Roman" pitchFamily="18" charset="0"/>
                <a:cs typeface="Times New Roman" pitchFamily="18" charset="0"/>
              </a:rPr>
              <a:t>    12V  DC voltage can be  stepped  down  to 5V  DC  using  a  DC step</a:t>
            </a:r>
          </a:p>
          <a:p>
            <a:pPr marL="457200" indent="-457200" algn="just"/>
            <a:r>
              <a:rPr lang="en-US" sz="2000" dirty="0">
                <a:latin typeface="Times New Roman" pitchFamily="18" charset="0"/>
                <a:cs typeface="Times New Roman" pitchFamily="18" charset="0"/>
              </a:rPr>
              <a:t>     down  converter  called  as voltage  regulator.</a:t>
            </a:r>
          </a:p>
          <a:p>
            <a:pPr marL="457200" indent="-457200" algn="just"/>
            <a:endParaRPr lang="en-US" sz="2000" dirty="0">
              <a:latin typeface="Times New Roman" pitchFamily="18" charset="0"/>
              <a:cs typeface="Times New Roman" pitchFamily="18" charset="0"/>
            </a:endParaRPr>
          </a:p>
          <a:p>
            <a:pPr marL="457200" indent="-457200" algn="just"/>
            <a:r>
              <a:rPr lang="en-US" sz="2000" dirty="0">
                <a:latin typeface="Times New Roman" pitchFamily="18" charset="0"/>
                <a:cs typeface="Times New Roman" pitchFamily="18" charset="0"/>
              </a:rPr>
              <a:t>All these  4 steps  are  done using  220V  AC  to 5V  DC  2A circuit  board </a:t>
            </a:r>
          </a:p>
          <a:p>
            <a:pPr marL="457200" indent="-457200" algn="just"/>
            <a:r>
              <a:rPr lang="en-US" sz="2000" dirty="0">
                <a:latin typeface="Times New Roman" pitchFamily="18" charset="0"/>
                <a:cs typeface="Times New Roman" pitchFamily="18" charset="0"/>
              </a:rPr>
              <a:t>SMPS  power supply  AC  DC  converter  module.</a:t>
            </a:r>
          </a:p>
          <a:p>
            <a:pPr marL="457200" indent="-457200" algn="just"/>
            <a:r>
              <a:rPr lang="en-US" sz="2000" dirty="0">
                <a:latin typeface="Times New Roman" pitchFamily="18" charset="0"/>
                <a:cs typeface="Times New Roman" pitchFamily="18" charset="0"/>
              </a:rPr>
              <a:t>    </a:t>
            </a:r>
          </a:p>
          <a:p>
            <a:pPr marL="457200" indent="-457200" algn="just"/>
            <a:endParaRPr lang="en-US" sz="2000" dirty="0">
              <a:latin typeface="Times New Roman" pitchFamily="18" charset="0"/>
              <a:cs typeface="Times New Roman" pitchFamily="18" charset="0"/>
            </a:endParaRPr>
          </a:p>
        </p:txBody>
      </p:sp>
      <p:pic>
        <p:nvPicPr>
          <p:cNvPr id="4" name="Picture 2" descr="Rectifier circuit to convert 220V AC to 5V DC. | Download Scientific Diagram"/>
          <p:cNvPicPr>
            <a:picLocks noChangeAspect="1" noChangeArrowheads="1"/>
          </p:cNvPicPr>
          <p:nvPr/>
        </p:nvPicPr>
        <p:blipFill>
          <a:blip r:embed="rId3"/>
          <a:srcRect/>
          <a:stretch>
            <a:fillRect/>
          </a:stretch>
        </p:blipFill>
        <p:spPr bwMode="auto">
          <a:xfrm>
            <a:off x="500034" y="2143116"/>
            <a:ext cx="7929618" cy="4071966"/>
          </a:xfrm>
          <a:prstGeom prst="rect">
            <a:avLst/>
          </a:prstGeom>
          <a:noFill/>
        </p:spPr>
      </p:pic>
      <p:sp>
        <p:nvSpPr>
          <p:cNvPr id="5" name="TextBox 4"/>
          <p:cNvSpPr txBox="1"/>
          <p:nvPr/>
        </p:nvSpPr>
        <p:spPr>
          <a:xfrm>
            <a:off x="428596" y="5929330"/>
            <a:ext cx="3929090" cy="369332"/>
          </a:xfrm>
          <a:prstGeom prst="rect">
            <a:avLst/>
          </a:prstGeom>
          <a:noFill/>
        </p:spPr>
        <p:txBody>
          <a:bodyPr wrap="square" rtlCol="0">
            <a:spAutoFit/>
          </a:bodyPr>
          <a:lstStyle/>
          <a:p>
            <a:r>
              <a:rPr lang="en-US" dirty="0">
                <a:latin typeface="Times New Roman" pitchFamily="18" charset="0"/>
                <a:cs typeface="Times New Roman" pitchFamily="18" charset="0"/>
              </a:rPr>
              <a:t>Fig 5: 220V  AC  to 5V  DC  converter</a:t>
            </a:r>
          </a:p>
        </p:txBody>
      </p:sp>
      <p:sp>
        <p:nvSpPr>
          <p:cNvPr id="7" name="TextBox 6"/>
          <p:cNvSpPr txBox="1"/>
          <p:nvPr/>
        </p:nvSpPr>
        <p:spPr>
          <a:xfrm>
            <a:off x="3714744" y="6572272"/>
            <a:ext cx="601447" cy="307777"/>
          </a:xfrm>
          <a:prstGeom prst="rect">
            <a:avLst/>
          </a:prstGeom>
          <a:noFill/>
        </p:spPr>
        <p:txBody>
          <a:bodyPr wrap="square" rtlCol="0">
            <a:spAutoFit/>
          </a:bodyPr>
          <a:lstStyle/>
          <a:p>
            <a:r>
              <a:rPr lang="en-US" sz="1400" dirty="0">
                <a:solidFill>
                  <a:schemeClr val="bg1">
                    <a:lumMod val="50000"/>
                  </a:schemeClr>
                </a:solidFill>
              </a:rPr>
              <a:t>Niche</a:t>
            </a:r>
          </a:p>
        </p:txBody>
      </p:sp>
      <p:sp>
        <p:nvSpPr>
          <p:cNvPr id="10" name="Slide Number Placeholder 9">
            <a:extLst>
              <a:ext uri="{FF2B5EF4-FFF2-40B4-BE49-F238E27FC236}">
                <a16:creationId xmlns:a16="http://schemas.microsoft.com/office/drawing/2014/main" id="{A97B55D6-7437-4F1F-B081-34A1E28CE9B0}"/>
              </a:ext>
            </a:extLst>
          </p:cNvPr>
          <p:cNvSpPr>
            <a:spLocks noGrp="1"/>
          </p:cNvSpPr>
          <p:nvPr>
            <p:ph type="sldNum" sz="quarter" idx="12"/>
          </p:nvPr>
        </p:nvSpPr>
        <p:spPr/>
        <p:txBody>
          <a:bodyPr/>
          <a:lstStyle/>
          <a:p>
            <a:fld id="{07E84C11-2773-4B8E-A897-E24BAA925572}" type="slidenum">
              <a:rPr lang="en-US" smtClean="0"/>
              <a:pPr/>
              <a:t>23</a:t>
            </a:fld>
            <a:endParaRPr lang="en-US"/>
          </a:p>
        </p:txBody>
      </p:sp>
      <p:sp>
        <p:nvSpPr>
          <p:cNvPr id="8" name="Date Placeholder 7">
            <a:extLst>
              <a:ext uri="{FF2B5EF4-FFF2-40B4-BE49-F238E27FC236}">
                <a16:creationId xmlns:a16="http://schemas.microsoft.com/office/drawing/2014/main" id="{CE1E202F-96FA-4BC6-A056-7EAE7519374E}"/>
              </a:ext>
            </a:extLst>
          </p:cNvPr>
          <p:cNvSpPr>
            <a:spLocks noGrp="1"/>
          </p:cNvSpPr>
          <p:nvPr>
            <p:ph type="dt" sz="half" idx="10"/>
          </p:nvPr>
        </p:nvSpPr>
        <p:spPr/>
        <p:txBody>
          <a:bodyPr/>
          <a:lstStyle/>
          <a:p>
            <a:fld id="{A32D8F8D-6417-42D7-BF47-F194176AAB41}" type="datetime1">
              <a:rPr lang="en-US" smtClean="0"/>
              <a:t>26/04/2021</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2" descr="Amal Jyothi College of Engineering | FIRST ENGINEERING COLLEGE in Kerala to  secure NAAC A grade. Engineering Admissions Kerala, KTU, Kerala Engineering  Admissions, admissions in engineering, APJ Abdul Kalam Technological  University,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8072462" y="1"/>
            <a:ext cx="1071538" cy="10715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428860" y="285728"/>
            <a:ext cx="2598340" cy="461665"/>
          </a:xfrm>
          <a:prstGeom prst="rect">
            <a:avLst/>
          </a:prstGeom>
          <a:noFill/>
        </p:spPr>
        <p:txBody>
          <a:bodyPr wrap="none" rtlCol="0">
            <a:spAutoFit/>
          </a:bodyPr>
          <a:lstStyle/>
          <a:p>
            <a:pPr algn="just"/>
            <a:r>
              <a:rPr lang="en-US" sz="2400" u="sng" dirty="0">
                <a:latin typeface="Times New Roman" pitchFamily="18" charset="0"/>
                <a:cs typeface="Times New Roman" pitchFamily="18" charset="0"/>
              </a:rPr>
              <a:t>SPECIFICATIONS</a:t>
            </a:r>
          </a:p>
        </p:txBody>
      </p:sp>
      <p:graphicFrame>
        <p:nvGraphicFramePr>
          <p:cNvPr id="7" name="Table 6"/>
          <p:cNvGraphicFramePr>
            <a:graphicFrameLocks noGrp="1"/>
          </p:cNvGraphicFramePr>
          <p:nvPr>
            <p:extLst>
              <p:ext uri="{D42A27DB-BD31-4B8C-83A1-F6EECF244321}">
                <p14:modId xmlns:p14="http://schemas.microsoft.com/office/powerpoint/2010/main" val="921665444"/>
              </p:ext>
            </p:extLst>
          </p:nvPr>
        </p:nvGraphicFramePr>
        <p:xfrm>
          <a:off x="0" y="1142984"/>
          <a:ext cx="9144000" cy="555201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500066">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2525972">
                <a:tc>
                  <a:txBody>
                    <a:bodyPr/>
                    <a:lstStyle/>
                    <a:p>
                      <a:endParaRPr lang="en-US" dirty="0"/>
                    </a:p>
                  </a:txBody>
                  <a:tcPr/>
                </a:tc>
                <a:tc>
                  <a:txBody>
                    <a:bodyPr/>
                    <a:lstStyle/>
                    <a:p>
                      <a:pPr algn="just">
                        <a:buFont typeface="Arial" pitchFamily="34" charset="0"/>
                        <a:buChar char="•"/>
                      </a:pPr>
                      <a:r>
                        <a:rPr lang="en-US" dirty="0"/>
                        <a:t>  802.11b/g/n</a:t>
                      </a:r>
                    </a:p>
                    <a:p>
                      <a:pPr algn="just">
                        <a:buFont typeface="Arial" pitchFamily="34" charset="0"/>
                        <a:buChar char="•"/>
                      </a:pPr>
                      <a:r>
                        <a:rPr lang="en-US" dirty="0"/>
                        <a:t>   Integrated</a:t>
                      </a:r>
                      <a:r>
                        <a:rPr lang="en-US" baseline="0" dirty="0"/>
                        <a:t> low power 32 bit MCU</a:t>
                      </a:r>
                    </a:p>
                    <a:p>
                      <a:pPr algn="just">
                        <a:buFont typeface="Arial" pitchFamily="34" charset="0"/>
                        <a:buChar char="•"/>
                      </a:pPr>
                      <a:r>
                        <a:rPr lang="en-US" baseline="0" dirty="0"/>
                        <a:t>  Operating temperature range: -40C- 125C</a:t>
                      </a:r>
                    </a:p>
                    <a:p>
                      <a:pPr algn="just">
                        <a:buFont typeface="Arial" pitchFamily="34" charset="0"/>
                        <a:buChar char="•"/>
                      </a:pPr>
                      <a:r>
                        <a:rPr lang="en-US" baseline="0" dirty="0"/>
                        <a:t>   Frequency range:2.4GHz- 2.5GHz</a:t>
                      </a:r>
                    </a:p>
                    <a:p>
                      <a:pPr algn="just">
                        <a:buFont typeface="Arial" pitchFamily="34" charset="0"/>
                        <a:buChar char="•"/>
                      </a:pPr>
                      <a:r>
                        <a:rPr lang="en-US" baseline="0" dirty="0"/>
                        <a:t>   Operating  voltage : 3-5V</a:t>
                      </a:r>
                    </a:p>
                    <a:p>
                      <a:pPr algn="just">
                        <a:buFont typeface="Arial" pitchFamily="34" charset="0"/>
                        <a:buChar char="•"/>
                      </a:pPr>
                      <a:r>
                        <a:rPr lang="en-US" baseline="0" dirty="0"/>
                        <a:t>   Supports antenna diversity.</a:t>
                      </a:r>
                    </a:p>
                    <a:p>
                      <a:pPr algn="just">
                        <a:buFont typeface="Arial" pitchFamily="34" charset="0"/>
                        <a:buChar char="•"/>
                      </a:pPr>
                      <a:r>
                        <a:rPr lang="en-US" baseline="0" dirty="0"/>
                        <a:t>   Network protocol: IPv4, TCP/UDP/HTTP/FT</a:t>
                      </a:r>
                    </a:p>
                    <a:p>
                      <a:pPr algn="just">
                        <a:buFont typeface="Arial" pitchFamily="34" charset="0"/>
                        <a:buChar char="•"/>
                      </a:pPr>
                      <a:r>
                        <a:rPr lang="en-US" baseline="0" dirty="0"/>
                        <a:t>    Support  WPA/WPA2  security</a:t>
                      </a:r>
                      <a:endParaRPr lang="en-US" dirty="0"/>
                    </a:p>
                  </a:txBody>
                  <a:tcPr/>
                </a:tc>
                <a:extLst>
                  <a:ext uri="{0D108BD9-81ED-4DB2-BD59-A6C34878D82A}">
                    <a16:rowId xmlns:a16="http://schemas.microsoft.com/office/drawing/2014/main" val="10001"/>
                  </a:ext>
                </a:extLst>
              </a:tr>
              <a:tr h="2525972">
                <a:tc>
                  <a:txBody>
                    <a:bodyPr/>
                    <a:lstStyle/>
                    <a:p>
                      <a:r>
                        <a:rPr lang="en-US" sz="2000" dirty="0">
                          <a:latin typeface="Times New Roman" pitchFamily="18" charset="0"/>
                          <a:cs typeface="Times New Roman" pitchFamily="18" charset="0"/>
                        </a:rPr>
                        <a:t>            Converter</a:t>
                      </a:r>
                    </a:p>
                  </a:txBody>
                  <a:tcPr/>
                </a:tc>
                <a:tc>
                  <a:txBody>
                    <a:bodyPr/>
                    <a:lstStyle/>
                    <a:p>
                      <a:pPr algn="just">
                        <a:buFont typeface="Arial" pitchFamily="34" charset="0"/>
                        <a:buChar char="•"/>
                      </a:pPr>
                      <a:r>
                        <a:rPr lang="en-US" dirty="0"/>
                        <a:t>   220V</a:t>
                      </a:r>
                      <a:r>
                        <a:rPr lang="en-US" baseline="0" dirty="0"/>
                        <a:t> to 5V  2A DC  converter</a:t>
                      </a:r>
                    </a:p>
                    <a:p>
                      <a:pPr algn="just">
                        <a:buFont typeface="Arial" pitchFamily="34" charset="0"/>
                        <a:buChar char="•"/>
                      </a:pPr>
                      <a:r>
                        <a:rPr lang="en-US" baseline="0" dirty="0"/>
                        <a:t>   Tiny  size  40*40*15mm thickness.</a:t>
                      </a:r>
                    </a:p>
                    <a:p>
                      <a:pPr algn="just">
                        <a:buFont typeface="Arial" pitchFamily="34" charset="0"/>
                        <a:buChar char="•"/>
                      </a:pPr>
                      <a:r>
                        <a:rPr lang="en-US" baseline="0" dirty="0"/>
                        <a:t>   High class component  and  PCB  with short</a:t>
                      </a:r>
                    </a:p>
                    <a:p>
                      <a:pPr algn="just">
                        <a:buFont typeface="Arial" pitchFamily="34" charset="0"/>
                        <a:buNone/>
                      </a:pPr>
                      <a:r>
                        <a:rPr lang="en-US" baseline="0" dirty="0"/>
                        <a:t>    circuit protection.</a:t>
                      </a:r>
                    </a:p>
                    <a:p>
                      <a:pPr algn="just">
                        <a:buFont typeface="Arial" pitchFamily="34" charset="0"/>
                        <a:buChar char="•"/>
                      </a:pPr>
                      <a:r>
                        <a:rPr lang="en-US" baseline="0" dirty="0"/>
                        <a:t>   IC and </a:t>
                      </a:r>
                      <a:r>
                        <a:rPr lang="en-US" baseline="0" dirty="0" err="1"/>
                        <a:t>opto</a:t>
                      </a:r>
                      <a:r>
                        <a:rPr lang="en-US" baseline="0" dirty="0"/>
                        <a:t> coupler based  voltage</a:t>
                      </a:r>
                    </a:p>
                    <a:p>
                      <a:pPr algn="just">
                        <a:buFont typeface="Arial" pitchFamily="34" charset="0"/>
                        <a:buNone/>
                      </a:pPr>
                      <a:r>
                        <a:rPr lang="en-US" baseline="0" dirty="0"/>
                        <a:t>     regulation. </a:t>
                      </a:r>
                    </a:p>
                    <a:p>
                      <a:pPr algn="just">
                        <a:buFont typeface="Arial" pitchFamily="34" charset="0"/>
                        <a:buChar char="•"/>
                      </a:pPr>
                      <a:r>
                        <a:rPr lang="en-US" baseline="0" dirty="0"/>
                        <a:t>   Best suitable for  </a:t>
                      </a:r>
                      <a:r>
                        <a:rPr lang="en-US" baseline="0" dirty="0" err="1"/>
                        <a:t>Nodemcu</a:t>
                      </a:r>
                      <a:r>
                        <a:rPr lang="en-US" baseline="0" dirty="0"/>
                        <a:t>,</a:t>
                      </a:r>
                    </a:p>
                    <a:p>
                      <a:pPr algn="just">
                        <a:buFont typeface="Arial" pitchFamily="34" charset="0"/>
                        <a:buNone/>
                      </a:pPr>
                      <a:r>
                        <a:rPr lang="en-US" baseline="0" dirty="0"/>
                        <a:t>     </a:t>
                      </a:r>
                      <a:r>
                        <a:rPr lang="en-US" baseline="0" dirty="0" err="1"/>
                        <a:t>bluetooth</a:t>
                      </a:r>
                      <a:r>
                        <a:rPr lang="en-US" baseline="0" dirty="0"/>
                        <a:t> ,</a:t>
                      </a:r>
                      <a:r>
                        <a:rPr lang="en-US" baseline="0" dirty="0" err="1"/>
                        <a:t>wifi</a:t>
                      </a:r>
                      <a:r>
                        <a:rPr lang="en-US" baseline="0" dirty="0"/>
                        <a:t>, mobile chargers.</a:t>
                      </a:r>
                      <a:endParaRPr lang="en-US" dirty="0"/>
                    </a:p>
                  </a:txBody>
                  <a:tcPr/>
                </a:tc>
                <a:extLst>
                  <a:ext uri="{0D108BD9-81ED-4DB2-BD59-A6C34878D82A}">
                    <a16:rowId xmlns:a16="http://schemas.microsoft.com/office/drawing/2014/main" val="10002"/>
                  </a:ext>
                </a:extLst>
              </a:tr>
            </a:tbl>
          </a:graphicData>
        </a:graphic>
      </p:graphicFrame>
      <p:sp>
        <p:nvSpPr>
          <p:cNvPr id="8" name="TextBox 7"/>
          <p:cNvSpPr txBox="1"/>
          <p:nvPr/>
        </p:nvSpPr>
        <p:spPr>
          <a:xfrm>
            <a:off x="1571604" y="1285860"/>
            <a:ext cx="1571264" cy="338554"/>
          </a:xfrm>
          <a:prstGeom prst="rect">
            <a:avLst/>
          </a:prstGeom>
          <a:noFill/>
        </p:spPr>
        <p:txBody>
          <a:bodyPr wrap="square" rtlCol="0">
            <a:spAutoFit/>
          </a:bodyPr>
          <a:lstStyle/>
          <a:p>
            <a:pPr algn="just"/>
            <a:r>
              <a:rPr lang="en-US" sz="1600" dirty="0">
                <a:latin typeface="Times New Roman" pitchFamily="18" charset="0"/>
                <a:cs typeface="Times New Roman" pitchFamily="18" charset="0"/>
              </a:rPr>
              <a:t>COMPONENTS</a:t>
            </a:r>
          </a:p>
        </p:txBody>
      </p:sp>
      <p:sp>
        <p:nvSpPr>
          <p:cNvPr id="9" name="TextBox 8"/>
          <p:cNvSpPr txBox="1"/>
          <p:nvPr/>
        </p:nvSpPr>
        <p:spPr>
          <a:xfrm>
            <a:off x="5429256" y="1285860"/>
            <a:ext cx="1788951" cy="338554"/>
          </a:xfrm>
          <a:prstGeom prst="rect">
            <a:avLst/>
          </a:prstGeom>
          <a:noFill/>
        </p:spPr>
        <p:txBody>
          <a:bodyPr wrap="square" rtlCol="0">
            <a:spAutoFit/>
          </a:bodyPr>
          <a:lstStyle/>
          <a:p>
            <a:r>
              <a:rPr lang="en-US" sz="1600" dirty="0">
                <a:latin typeface="Times New Roman" pitchFamily="18" charset="0"/>
                <a:cs typeface="Times New Roman" pitchFamily="18" charset="0"/>
              </a:rPr>
              <a:t>SPECIFICATIONS</a:t>
            </a:r>
          </a:p>
        </p:txBody>
      </p:sp>
      <p:sp>
        <p:nvSpPr>
          <p:cNvPr id="10" name="TextBox 9"/>
          <p:cNvSpPr txBox="1"/>
          <p:nvPr/>
        </p:nvSpPr>
        <p:spPr>
          <a:xfrm>
            <a:off x="642910" y="1785926"/>
            <a:ext cx="3290644" cy="400110"/>
          </a:xfrm>
          <a:prstGeom prst="rect">
            <a:avLst/>
          </a:prstGeom>
          <a:noFill/>
        </p:spPr>
        <p:txBody>
          <a:bodyPr wrap="square" rtlCol="0">
            <a:spAutoFit/>
          </a:bodyPr>
          <a:lstStyle/>
          <a:p>
            <a:pPr algn="just"/>
            <a:r>
              <a:rPr lang="en-US" sz="2000" dirty="0" err="1">
                <a:latin typeface="Times New Roman" pitchFamily="18" charset="0"/>
                <a:cs typeface="Times New Roman" pitchFamily="18" charset="0"/>
              </a:rPr>
              <a:t>Wifi</a:t>
            </a:r>
            <a:r>
              <a:rPr lang="en-US" sz="2000" dirty="0">
                <a:latin typeface="Times New Roman" pitchFamily="18" charset="0"/>
                <a:cs typeface="Times New Roman" pitchFamily="18" charset="0"/>
              </a:rPr>
              <a:t>  module (ESP8266 -12E)</a:t>
            </a:r>
          </a:p>
        </p:txBody>
      </p:sp>
      <p:pic>
        <p:nvPicPr>
          <p:cNvPr id="11" name="Picture 10">
            <a:extLst>
              <a:ext uri="{FF2B5EF4-FFF2-40B4-BE49-F238E27FC236}">
                <a16:creationId xmlns:a16="http://schemas.microsoft.com/office/drawing/2014/main" id="{4E60F79B-3354-3D40-AA6D-9FC389E40C87}"/>
              </a:ext>
            </a:extLst>
          </p:cNvPr>
          <p:cNvPicPr>
            <a:picLocks noChangeAspect="1"/>
          </p:cNvPicPr>
          <p:nvPr/>
        </p:nvPicPr>
        <p:blipFill>
          <a:blip r:embed="rId3">
            <a:extLst>
              <a:ext uri="{28A0092B-C50C-407E-A947-70E740481C1C}">
                <a14:useLocalDpi xmlns:a14="http://schemas.microsoft.com/office/drawing/2010/main" val="0"/>
              </a:ext>
            </a:extLst>
          </a:blip>
          <a:srcRect t="20506" b="19040"/>
          <a:stretch/>
        </p:blipFill>
        <p:spPr>
          <a:xfrm>
            <a:off x="500034" y="2285992"/>
            <a:ext cx="3914343" cy="1489165"/>
          </a:xfrm>
          <a:prstGeom prst="rect">
            <a:avLst/>
          </a:prstGeom>
          <a:ln>
            <a:noFill/>
          </a:ln>
          <a:effectLst>
            <a:outerShdw blurRad="50800" dist="50800" dir="5400000" sx="1000" sy="1000" algn="ctr" rotWithShape="0">
              <a:srgbClr val="000000">
                <a:alpha val="0"/>
              </a:srgbClr>
            </a:outerShdw>
          </a:effectLst>
        </p:spPr>
      </p:pic>
      <p:pic>
        <p:nvPicPr>
          <p:cNvPr id="12" name="Picture 11">
            <a:extLst>
              <a:ext uri="{FF2B5EF4-FFF2-40B4-BE49-F238E27FC236}">
                <a16:creationId xmlns:a16="http://schemas.microsoft.com/office/drawing/2014/main" id="{76BC66BD-60F2-8C4D-BD38-C8196FD0EE52}"/>
              </a:ext>
            </a:extLst>
          </p:cNvPr>
          <p:cNvPicPr>
            <a:picLocks noChangeAspect="1"/>
          </p:cNvPicPr>
          <p:nvPr/>
        </p:nvPicPr>
        <p:blipFill>
          <a:blip r:embed="rId4" cstate="print"/>
          <a:stretch>
            <a:fillRect/>
          </a:stretch>
        </p:blipFill>
        <p:spPr>
          <a:xfrm>
            <a:off x="428596" y="4572008"/>
            <a:ext cx="3286148" cy="2000240"/>
          </a:xfrm>
          <a:prstGeom prst="rect">
            <a:avLst/>
          </a:prstGeom>
          <a:ln>
            <a:noFill/>
          </a:ln>
          <a:effectLst/>
        </p:spPr>
      </p:pic>
      <p:sp>
        <p:nvSpPr>
          <p:cNvPr id="3" name="Slide Number Placeholder 2">
            <a:extLst>
              <a:ext uri="{FF2B5EF4-FFF2-40B4-BE49-F238E27FC236}">
                <a16:creationId xmlns:a16="http://schemas.microsoft.com/office/drawing/2014/main" id="{276AE2F9-FDE4-428D-A25E-9F70441E1CE6}"/>
              </a:ext>
            </a:extLst>
          </p:cNvPr>
          <p:cNvSpPr>
            <a:spLocks noGrp="1"/>
          </p:cNvSpPr>
          <p:nvPr>
            <p:ph type="sldNum" sz="quarter" idx="12"/>
          </p:nvPr>
        </p:nvSpPr>
        <p:spPr/>
        <p:txBody>
          <a:bodyPr/>
          <a:lstStyle/>
          <a:p>
            <a:fld id="{07E84C11-2773-4B8E-A897-E24BAA925572}" type="slidenum">
              <a:rPr lang="en-US" smtClean="0"/>
              <a:pPr/>
              <a:t>24</a:t>
            </a:fld>
            <a:endParaRPr lang="en-US"/>
          </a:p>
        </p:txBody>
      </p:sp>
      <p:sp>
        <p:nvSpPr>
          <p:cNvPr id="2" name="Date Placeholder 1">
            <a:extLst>
              <a:ext uri="{FF2B5EF4-FFF2-40B4-BE49-F238E27FC236}">
                <a16:creationId xmlns:a16="http://schemas.microsoft.com/office/drawing/2014/main" id="{9CF1E4E0-259F-485C-89E5-D9469ABFCA63}"/>
              </a:ext>
            </a:extLst>
          </p:cNvPr>
          <p:cNvSpPr>
            <a:spLocks noGrp="1"/>
          </p:cNvSpPr>
          <p:nvPr>
            <p:ph type="dt" sz="half" idx="10"/>
          </p:nvPr>
        </p:nvSpPr>
        <p:spPr/>
        <p:txBody>
          <a:bodyPr/>
          <a:lstStyle/>
          <a:p>
            <a:fld id="{0C79D319-87D4-423F-95AC-0E6A15F070DF}" type="datetime1">
              <a:rPr lang="en-US" smtClean="0"/>
              <a:t>26/04/2021</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Amal Jyothi College of Engineering | FIRST ENGINEERING COLLEGE in Kerala to  secure NAAC A grade. Engineering Admissions Kerala, KTU, Kerala Engineering  Admissions, admissions in engineering, APJ Abdul Kalam Technological  University,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8072462" y="1"/>
            <a:ext cx="1071538" cy="107154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nvGraphicFramePr>
        <p:xfrm>
          <a:off x="0" y="1071546"/>
          <a:ext cx="9144000" cy="578647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571506">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2928958">
                <a:tc>
                  <a:txBody>
                    <a:bodyPr/>
                    <a:lstStyle/>
                    <a:p>
                      <a:endParaRPr lang="en-US" dirty="0"/>
                    </a:p>
                  </a:txBody>
                  <a:tcPr/>
                </a:tc>
                <a:tc>
                  <a:txBody>
                    <a:bodyPr/>
                    <a:lstStyle/>
                    <a:p>
                      <a:pPr algn="just">
                        <a:buFont typeface="Arial" pitchFamily="34" charset="0"/>
                        <a:buChar char="•"/>
                      </a:pPr>
                      <a:r>
                        <a:rPr lang="en-US" dirty="0"/>
                        <a:t> Single</a:t>
                      </a:r>
                      <a:r>
                        <a:rPr lang="en-US" baseline="0" dirty="0"/>
                        <a:t>  Channel  relay.</a:t>
                      </a:r>
                    </a:p>
                    <a:p>
                      <a:pPr algn="just">
                        <a:buFont typeface="Arial" pitchFamily="34" charset="0"/>
                        <a:buChar char="•"/>
                      </a:pPr>
                      <a:r>
                        <a:rPr lang="en-US" baseline="0" dirty="0"/>
                        <a:t> Digital  output  controllable.</a:t>
                      </a:r>
                    </a:p>
                    <a:p>
                      <a:pPr algn="just">
                        <a:buFont typeface="Arial" pitchFamily="34" charset="0"/>
                        <a:buChar char="•"/>
                      </a:pPr>
                      <a:r>
                        <a:rPr lang="en-US" baseline="0" dirty="0"/>
                        <a:t> Compatible with any 5V microcontroller such</a:t>
                      </a:r>
                    </a:p>
                    <a:p>
                      <a:pPr algn="just">
                        <a:buFont typeface="Arial" pitchFamily="34" charset="0"/>
                        <a:buNone/>
                      </a:pPr>
                      <a:r>
                        <a:rPr lang="en-US" baseline="0" dirty="0"/>
                        <a:t>   as </a:t>
                      </a:r>
                      <a:r>
                        <a:rPr lang="en-US" baseline="0" dirty="0" err="1"/>
                        <a:t>Arduino</a:t>
                      </a:r>
                      <a:r>
                        <a:rPr lang="en-US" baseline="0" dirty="0"/>
                        <a:t>.</a:t>
                      </a:r>
                    </a:p>
                    <a:p>
                      <a:pPr algn="just">
                        <a:buFont typeface="Arial" pitchFamily="34" charset="0"/>
                        <a:buChar char="•"/>
                      </a:pPr>
                      <a:r>
                        <a:rPr lang="en-US" baseline="0" dirty="0"/>
                        <a:t> Rated current- through 10A (NO),  5A (NC)</a:t>
                      </a:r>
                    </a:p>
                    <a:p>
                      <a:pPr algn="just">
                        <a:buFont typeface="Arial" pitchFamily="34" charset="0"/>
                        <a:buChar char="•"/>
                      </a:pPr>
                      <a:r>
                        <a:rPr lang="en-US" baseline="0" dirty="0"/>
                        <a:t> Control  signal: TTL level</a:t>
                      </a:r>
                    </a:p>
                    <a:p>
                      <a:pPr algn="just">
                        <a:buFont typeface="Arial" pitchFamily="34" charset="0"/>
                        <a:buChar char="•"/>
                      </a:pPr>
                      <a:r>
                        <a:rPr lang="en-US" baseline="0" dirty="0"/>
                        <a:t> Maximum switching voltage:250V AC/30V DC</a:t>
                      </a:r>
                    </a:p>
                    <a:p>
                      <a:pPr algn="just">
                        <a:buFont typeface="Arial" pitchFamily="34" charset="0"/>
                        <a:buChar char="•"/>
                      </a:pPr>
                      <a:r>
                        <a:rPr lang="en-US" baseline="0" dirty="0"/>
                        <a:t> Maximum switching current: 10A</a:t>
                      </a:r>
                    </a:p>
                    <a:p>
                      <a:pPr algn="just">
                        <a:buFont typeface="Arial" pitchFamily="34" charset="0"/>
                        <a:buChar char="•"/>
                      </a:pPr>
                      <a:r>
                        <a:rPr lang="en-US" baseline="0" dirty="0"/>
                        <a:t> Size: 43mm*17mm*17mm  </a:t>
                      </a:r>
                      <a:endParaRPr lang="en-US" dirty="0"/>
                    </a:p>
                  </a:txBody>
                  <a:tcPr/>
                </a:tc>
                <a:extLst>
                  <a:ext uri="{0D108BD9-81ED-4DB2-BD59-A6C34878D82A}">
                    <a16:rowId xmlns:a16="http://schemas.microsoft.com/office/drawing/2014/main" val="10001"/>
                  </a:ext>
                </a:extLst>
              </a:tr>
              <a:tr h="92869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1357320">
                <a:tc>
                  <a:txBody>
                    <a:bodyPr/>
                    <a:lstStyle/>
                    <a:p>
                      <a:endParaRPr lang="en-US" dirty="0"/>
                    </a:p>
                  </a:txBody>
                  <a:tcPr/>
                </a:tc>
                <a:tc>
                  <a:txBody>
                    <a:bodyPr/>
                    <a:lstStyle/>
                    <a:p>
                      <a:pPr>
                        <a:buFont typeface="Arial" pitchFamily="34" charset="0"/>
                        <a:buNone/>
                      </a:pPr>
                      <a:endParaRPr lang="en-US" dirty="0"/>
                    </a:p>
                  </a:txBody>
                  <a:tcPr/>
                </a:tc>
                <a:extLst>
                  <a:ext uri="{0D108BD9-81ED-4DB2-BD59-A6C34878D82A}">
                    <a16:rowId xmlns:a16="http://schemas.microsoft.com/office/drawing/2014/main" val="10003"/>
                  </a:ext>
                </a:extLst>
              </a:tr>
            </a:tbl>
          </a:graphicData>
        </a:graphic>
      </p:graphicFrame>
      <p:sp>
        <p:nvSpPr>
          <p:cNvPr id="4" name="TextBox 3"/>
          <p:cNvSpPr txBox="1"/>
          <p:nvPr/>
        </p:nvSpPr>
        <p:spPr>
          <a:xfrm>
            <a:off x="2571736" y="571480"/>
            <a:ext cx="2786082" cy="461665"/>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SPECIFICATIONS</a:t>
            </a:r>
          </a:p>
        </p:txBody>
      </p:sp>
      <p:sp>
        <p:nvSpPr>
          <p:cNvPr id="5" name="TextBox 4"/>
          <p:cNvSpPr txBox="1"/>
          <p:nvPr/>
        </p:nvSpPr>
        <p:spPr>
          <a:xfrm>
            <a:off x="1071538" y="1214422"/>
            <a:ext cx="1927131" cy="400110"/>
          </a:xfrm>
          <a:prstGeom prst="rect">
            <a:avLst/>
          </a:prstGeom>
          <a:noFill/>
        </p:spPr>
        <p:txBody>
          <a:bodyPr wrap="square" rtlCol="0">
            <a:spAutoFit/>
          </a:bodyPr>
          <a:lstStyle/>
          <a:p>
            <a:r>
              <a:rPr lang="en-US" sz="2000" dirty="0">
                <a:latin typeface="Times New Roman" pitchFamily="18" charset="0"/>
                <a:cs typeface="Times New Roman" pitchFamily="18" charset="0"/>
              </a:rPr>
              <a:t>COMPONENTS</a:t>
            </a:r>
          </a:p>
        </p:txBody>
      </p:sp>
      <p:sp>
        <p:nvSpPr>
          <p:cNvPr id="6" name="TextBox 5"/>
          <p:cNvSpPr txBox="1"/>
          <p:nvPr/>
        </p:nvSpPr>
        <p:spPr>
          <a:xfrm>
            <a:off x="5643570" y="1214422"/>
            <a:ext cx="2196883" cy="400110"/>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SPECIFICATIONS</a:t>
            </a:r>
          </a:p>
        </p:txBody>
      </p:sp>
      <p:sp>
        <p:nvSpPr>
          <p:cNvPr id="7" name="TextBox 6"/>
          <p:cNvSpPr txBox="1"/>
          <p:nvPr/>
        </p:nvSpPr>
        <p:spPr>
          <a:xfrm>
            <a:off x="857224" y="2143116"/>
            <a:ext cx="1678665" cy="400110"/>
          </a:xfrm>
          <a:prstGeom prst="rect">
            <a:avLst/>
          </a:prstGeom>
          <a:noFill/>
        </p:spPr>
        <p:txBody>
          <a:bodyPr wrap="none" rtlCol="0">
            <a:spAutoFit/>
          </a:bodyPr>
          <a:lstStyle/>
          <a:p>
            <a:r>
              <a:rPr lang="en-US" sz="2000" dirty="0">
                <a:latin typeface="Times New Roman" pitchFamily="18" charset="0"/>
                <a:cs typeface="Times New Roman" pitchFamily="18" charset="0"/>
              </a:rPr>
              <a:t>Relay  module</a:t>
            </a:r>
          </a:p>
        </p:txBody>
      </p:sp>
      <p:sp>
        <p:nvSpPr>
          <p:cNvPr id="8" name="TextBox 7"/>
          <p:cNvSpPr txBox="1"/>
          <p:nvPr/>
        </p:nvSpPr>
        <p:spPr>
          <a:xfrm>
            <a:off x="1071538" y="5000636"/>
            <a:ext cx="1419941" cy="369332"/>
          </a:xfrm>
          <a:prstGeom prst="rect">
            <a:avLst/>
          </a:prstGeom>
          <a:noFill/>
        </p:spPr>
        <p:txBody>
          <a:bodyPr wrap="none" rtlCol="0">
            <a:spAutoFit/>
          </a:bodyPr>
          <a:lstStyle/>
          <a:p>
            <a:r>
              <a:rPr lang="en-US" dirty="0"/>
              <a:t>3  Pin  Socket</a:t>
            </a:r>
          </a:p>
        </p:txBody>
      </p:sp>
      <p:sp>
        <p:nvSpPr>
          <p:cNvPr id="9" name="TextBox 8"/>
          <p:cNvSpPr txBox="1"/>
          <p:nvPr/>
        </p:nvSpPr>
        <p:spPr>
          <a:xfrm>
            <a:off x="1214414" y="6000768"/>
            <a:ext cx="1103187" cy="369332"/>
          </a:xfrm>
          <a:prstGeom prst="rect">
            <a:avLst/>
          </a:prstGeom>
          <a:noFill/>
        </p:spPr>
        <p:txBody>
          <a:bodyPr wrap="none" rtlCol="0">
            <a:spAutoFit/>
          </a:bodyPr>
          <a:lstStyle/>
          <a:p>
            <a:r>
              <a:rPr lang="en-US" dirty="0"/>
              <a:t>3 Pin Plug</a:t>
            </a:r>
          </a:p>
        </p:txBody>
      </p:sp>
      <p:sp>
        <p:nvSpPr>
          <p:cNvPr id="10" name="TextBox 9"/>
          <p:cNvSpPr txBox="1"/>
          <p:nvPr/>
        </p:nvSpPr>
        <p:spPr>
          <a:xfrm>
            <a:off x="4714876" y="4929198"/>
            <a:ext cx="1968231" cy="369332"/>
          </a:xfrm>
          <a:prstGeom prst="rect">
            <a:avLst/>
          </a:prstGeom>
          <a:noFill/>
        </p:spPr>
        <p:txBody>
          <a:bodyPr wrap="none" rtlCol="0">
            <a:spAutoFit/>
          </a:bodyPr>
          <a:lstStyle/>
          <a:p>
            <a:pPr>
              <a:buFont typeface="Arial" pitchFamily="34" charset="0"/>
              <a:buChar char="•"/>
            </a:pPr>
            <a:r>
              <a:rPr lang="en-US" dirty="0"/>
              <a:t>  6A, 3 Pin  Socket </a:t>
            </a:r>
          </a:p>
        </p:txBody>
      </p:sp>
      <p:sp>
        <p:nvSpPr>
          <p:cNvPr id="11" name="TextBox 10"/>
          <p:cNvSpPr txBox="1"/>
          <p:nvPr/>
        </p:nvSpPr>
        <p:spPr>
          <a:xfrm>
            <a:off x="4786314" y="6143644"/>
            <a:ext cx="1604927" cy="369332"/>
          </a:xfrm>
          <a:prstGeom prst="rect">
            <a:avLst/>
          </a:prstGeom>
          <a:noFill/>
        </p:spPr>
        <p:txBody>
          <a:bodyPr wrap="none" rtlCol="0">
            <a:spAutoFit/>
          </a:bodyPr>
          <a:lstStyle/>
          <a:p>
            <a:pPr>
              <a:buFont typeface="Arial" pitchFamily="34" charset="0"/>
              <a:buChar char="•"/>
            </a:pPr>
            <a:r>
              <a:rPr lang="en-US" dirty="0"/>
              <a:t>  1 SQ MM*3C</a:t>
            </a: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l="14732" t="20582" r="18528" b="11628"/>
          <a:stretch/>
        </p:blipFill>
        <p:spPr bwMode="auto">
          <a:xfrm>
            <a:off x="642910" y="2643182"/>
            <a:ext cx="3214710" cy="1643074"/>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13">
            <a:extLst>
              <a:ext uri="{FF2B5EF4-FFF2-40B4-BE49-F238E27FC236}">
                <a16:creationId xmlns:a16="http://schemas.microsoft.com/office/drawing/2014/main" id="{1FD28DE6-D2E0-4FBA-94FA-050C98328CAF}"/>
              </a:ext>
            </a:extLst>
          </p:cNvPr>
          <p:cNvSpPr>
            <a:spLocks noGrp="1"/>
          </p:cNvSpPr>
          <p:nvPr>
            <p:ph type="sldNum" sz="quarter" idx="12"/>
          </p:nvPr>
        </p:nvSpPr>
        <p:spPr/>
        <p:txBody>
          <a:bodyPr/>
          <a:lstStyle/>
          <a:p>
            <a:fld id="{07E84C11-2773-4B8E-A897-E24BAA925572}" type="slidenum">
              <a:rPr lang="en-US" smtClean="0"/>
              <a:pPr/>
              <a:t>25</a:t>
            </a:fld>
            <a:endParaRPr lang="en-US"/>
          </a:p>
        </p:txBody>
      </p:sp>
      <p:sp>
        <p:nvSpPr>
          <p:cNvPr id="13" name="Date Placeholder 12">
            <a:extLst>
              <a:ext uri="{FF2B5EF4-FFF2-40B4-BE49-F238E27FC236}">
                <a16:creationId xmlns:a16="http://schemas.microsoft.com/office/drawing/2014/main" id="{44F93D33-303C-450B-8753-4D02916655C3}"/>
              </a:ext>
            </a:extLst>
          </p:cNvPr>
          <p:cNvSpPr>
            <a:spLocks noGrp="1"/>
          </p:cNvSpPr>
          <p:nvPr>
            <p:ph type="dt" sz="half" idx="10"/>
          </p:nvPr>
        </p:nvSpPr>
        <p:spPr/>
        <p:txBody>
          <a:bodyPr/>
          <a:lstStyle/>
          <a:p>
            <a:fld id="{4A69912B-C3B4-4869-838D-DD820EF89C2E}" type="datetime1">
              <a:rPr lang="en-US" smtClean="0"/>
              <a:t>26/04/2021</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Amal Jyothi College of Engineering | FIRST ENGINEERING COLLEGE in Kerala to  secure NAAC A grade. Engineering Admissions Kerala, KTU, Kerala Engineering  Admissions, admissions in engineering, APJ Abdul Kalam Technological  University,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8072462" y="1"/>
            <a:ext cx="1071538" cy="10715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357290" y="357166"/>
            <a:ext cx="4854983" cy="461665"/>
          </a:xfrm>
          <a:prstGeom prst="rect">
            <a:avLst/>
          </a:prstGeom>
          <a:noFill/>
        </p:spPr>
        <p:txBody>
          <a:bodyPr wrap="none" rtlCol="0">
            <a:spAutoFit/>
          </a:bodyPr>
          <a:lstStyle/>
          <a:p>
            <a:pPr algn="just"/>
            <a:r>
              <a:rPr lang="en-US" sz="2400" u="sng" dirty="0">
                <a:latin typeface="Times New Roman" pitchFamily="18" charset="0"/>
                <a:cs typeface="Times New Roman" pitchFamily="18" charset="0"/>
              </a:rPr>
              <a:t>DESIGN  OF  BUCK  CONVERTER</a:t>
            </a:r>
          </a:p>
        </p:txBody>
      </p:sp>
      <p:sp>
        <p:nvSpPr>
          <p:cNvPr id="4" name="TextBox 3"/>
          <p:cNvSpPr txBox="1"/>
          <p:nvPr/>
        </p:nvSpPr>
        <p:spPr>
          <a:xfrm>
            <a:off x="500034" y="1000108"/>
            <a:ext cx="2856872" cy="400110"/>
          </a:xfrm>
          <a:prstGeom prst="rect">
            <a:avLst/>
          </a:prstGeom>
          <a:noFill/>
        </p:spPr>
        <p:txBody>
          <a:bodyPr wrap="none" rtlCol="0">
            <a:spAutoFit/>
          </a:bodyPr>
          <a:lstStyle/>
          <a:p>
            <a:r>
              <a:rPr lang="en-US" sz="2000" u="sng" dirty="0">
                <a:latin typeface="Times New Roman" pitchFamily="18" charset="0"/>
                <a:cs typeface="Times New Roman" pitchFamily="18" charset="0"/>
              </a:rPr>
              <a:t>Design  of  inductor  filter</a:t>
            </a:r>
          </a:p>
        </p:txBody>
      </p:sp>
      <p:pic>
        <p:nvPicPr>
          <p:cNvPr id="1026" name="Picture 2"/>
          <p:cNvPicPr>
            <a:picLocks noChangeAspect="1" noChangeArrowheads="1"/>
          </p:cNvPicPr>
          <p:nvPr/>
        </p:nvPicPr>
        <p:blipFill>
          <a:blip r:embed="rId3"/>
          <a:srcRect/>
          <a:stretch>
            <a:fillRect/>
          </a:stretch>
        </p:blipFill>
        <p:spPr bwMode="auto">
          <a:xfrm>
            <a:off x="428596" y="1571612"/>
            <a:ext cx="8215370" cy="285752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071538" y="4500570"/>
            <a:ext cx="5857916" cy="2038352"/>
          </a:xfrm>
          <a:prstGeom prst="rect">
            <a:avLst/>
          </a:prstGeom>
          <a:noFill/>
          <a:ln w="9525">
            <a:noFill/>
            <a:miter lim="800000"/>
            <a:headEnd/>
            <a:tailEnd/>
          </a:ln>
          <a:effectLst/>
        </p:spPr>
      </p:pic>
      <p:sp>
        <p:nvSpPr>
          <p:cNvPr id="10" name="TextBox 9"/>
          <p:cNvSpPr txBox="1"/>
          <p:nvPr/>
        </p:nvSpPr>
        <p:spPr>
          <a:xfrm>
            <a:off x="3357554" y="6572272"/>
            <a:ext cx="721672" cy="307777"/>
          </a:xfrm>
          <a:prstGeom prst="rect">
            <a:avLst/>
          </a:prstGeom>
          <a:noFill/>
        </p:spPr>
        <p:txBody>
          <a:bodyPr wrap="square" rtlCol="0">
            <a:spAutoFit/>
          </a:bodyPr>
          <a:lstStyle/>
          <a:p>
            <a:r>
              <a:rPr lang="en-US" sz="1400" dirty="0">
                <a:solidFill>
                  <a:schemeClr val="bg1">
                    <a:lumMod val="50000"/>
                  </a:schemeClr>
                </a:solidFill>
              </a:rPr>
              <a:t>Niche</a:t>
            </a:r>
          </a:p>
        </p:txBody>
      </p:sp>
      <p:sp>
        <p:nvSpPr>
          <p:cNvPr id="6" name="Slide Number Placeholder 5">
            <a:extLst>
              <a:ext uri="{FF2B5EF4-FFF2-40B4-BE49-F238E27FC236}">
                <a16:creationId xmlns:a16="http://schemas.microsoft.com/office/drawing/2014/main" id="{A1445FA4-8A14-4878-82F9-782CE22E1DE3}"/>
              </a:ext>
            </a:extLst>
          </p:cNvPr>
          <p:cNvSpPr>
            <a:spLocks noGrp="1"/>
          </p:cNvSpPr>
          <p:nvPr>
            <p:ph type="sldNum" sz="quarter" idx="12"/>
          </p:nvPr>
        </p:nvSpPr>
        <p:spPr/>
        <p:txBody>
          <a:bodyPr/>
          <a:lstStyle/>
          <a:p>
            <a:fld id="{07E84C11-2773-4B8E-A897-E24BAA925572}" type="slidenum">
              <a:rPr lang="en-US" smtClean="0"/>
              <a:pPr/>
              <a:t>26</a:t>
            </a:fld>
            <a:endParaRPr lang="en-US"/>
          </a:p>
        </p:txBody>
      </p:sp>
      <p:sp>
        <p:nvSpPr>
          <p:cNvPr id="5" name="Date Placeholder 4">
            <a:extLst>
              <a:ext uri="{FF2B5EF4-FFF2-40B4-BE49-F238E27FC236}">
                <a16:creationId xmlns:a16="http://schemas.microsoft.com/office/drawing/2014/main" id="{DD4FBA7F-BF68-4F9F-BEB5-0BCEEFE5BA36}"/>
              </a:ext>
            </a:extLst>
          </p:cNvPr>
          <p:cNvSpPr>
            <a:spLocks noGrp="1"/>
          </p:cNvSpPr>
          <p:nvPr>
            <p:ph type="dt" sz="half" idx="10"/>
          </p:nvPr>
        </p:nvSpPr>
        <p:spPr/>
        <p:txBody>
          <a:bodyPr/>
          <a:lstStyle/>
          <a:p>
            <a:fld id="{D9594837-11F6-4FA1-93E8-1E1108A3D99E}" type="datetime1">
              <a:rPr lang="en-US" smtClean="0"/>
              <a:t>26/04/2021</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Amal Jyothi College of Engineering | FIRST ENGINEERING COLLEGE in Kerala to  secure NAAC A grade. Engineering Admissions Kerala, KTU, Kerala Engineering  Admissions, admissions in engineering, APJ Abdul Kalam Technological  University,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8072462" y="1"/>
            <a:ext cx="1071538" cy="107154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srcRect/>
          <a:stretch>
            <a:fillRect/>
          </a:stretch>
        </p:blipFill>
        <p:spPr bwMode="auto">
          <a:xfrm>
            <a:off x="4911027" y="1479027"/>
            <a:ext cx="3981453" cy="2886077"/>
          </a:xfrm>
          <a:prstGeom prst="rect">
            <a:avLst/>
          </a:prstGeom>
          <a:noFill/>
          <a:ln w="9525">
            <a:noFill/>
            <a:miter lim="800000"/>
            <a:headEnd/>
            <a:tailEnd/>
          </a:ln>
          <a:effectLst/>
        </p:spPr>
      </p:pic>
      <p:sp>
        <p:nvSpPr>
          <p:cNvPr id="4" name="TextBox 3"/>
          <p:cNvSpPr txBox="1"/>
          <p:nvPr/>
        </p:nvSpPr>
        <p:spPr>
          <a:xfrm>
            <a:off x="214282" y="285728"/>
            <a:ext cx="5232523" cy="2862322"/>
          </a:xfrm>
          <a:prstGeom prst="rect">
            <a:avLst/>
          </a:prstGeom>
          <a:noFill/>
        </p:spPr>
        <p:txBody>
          <a:bodyPr wrap="none" rtlCol="0">
            <a:spAutoFit/>
          </a:bodyPr>
          <a:lstStyle/>
          <a:p>
            <a:r>
              <a:rPr lang="en-US" sz="2000" dirty="0">
                <a:latin typeface="Times New Roman" pitchFamily="18" charset="0"/>
                <a:cs typeface="Times New Roman" pitchFamily="18" charset="0"/>
              </a:rPr>
              <a:t>Vin = 12V     Input  voltage</a:t>
            </a:r>
          </a:p>
          <a:p>
            <a:r>
              <a:rPr lang="en-US" sz="2000" dirty="0" err="1">
                <a:latin typeface="Times New Roman" pitchFamily="18" charset="0"/>
                <a:cs typeface="Times New Roman" pitchFamily="18" charset="0"/>
              </a:rPr>
              <a:t>Vout</a:t>
            </a:r>
            <a:r>
              <a:rPr lang="en-US" sz="2000" dirty="0">
                <a:latin typeface="Times New Roman" pitchFamily="18" charset="0"/>
                <a:cs typeface="Times New Roman" pitchFamily="18" charset="0"/>
              </a:rPr>
              <a:t> = 5V      Output  Voltage</a:t>
            </a:r>
          </a:p>
          <a:p>
            <a:r>
              <a:rPr lang="en-US" sz="2000" dirty="0" err="1">
                <a:latin typeface="Times New Roman" pitchFamily="18" charset="0"/>
                <a:cs typeface="Times New Roman" pitchFamily="18" charset="0"/>
              </a:rPr>
              <a:t>Iout</a:t>
            </a:r>
            <a:r>
              <a:rPr lang="en-US" sz="2000" dirty="0">
                <a:latin typeface="Times New Roman" pitchFamily="18" charset="0"/>
                <a:cs typeface="Times New Roman" pitchFamily="18" charset="0"/>
              </a:rPr>
              <a:t> =  2A      Output current</a:t>
            </a:r>
          </a:p>
          <a:p>
            <a:r>
              <a:rPr lang="en-US" sz="2000" dirty="0">
                <a:latin typeface="Times New Roman" pitchFamily="18" charset="0"/>
                <a:cs typeface="Times New Roman" pitchFamily="18" charset="0"/>
              </a:rPr>
              <a:t>R = 0.3          Output  Current  ripple ratio</a:t>
            </a:r>
          </a:p>
          <a:p>
            <a:r>
              <a:rPr lang="en-US" sz="2000" dirty="0" err="1">
                <a:latin typeface="Times New Roman" pitchFamily="18" charset="0"/>
                <a:cs typeface="Times New Roman" pitchFamily="18" charset="0"/>
              </a:rPr>
              <a:t>Vsw</a:t>
            </a:r>
            <a:r>
              <a:rPr lang="en-US" sz="2000" dirty="0">
                <a:latin typeface="Times New Roman" pitchFamily="18" charset="0"/>
                <a:cs typeface="Times New Roman" pitchFamily="18" charset="0"/>
              </a:rPr>
              <a:t> = 0.30   On state voltage drop of switching</a:t>
            </a:r>
          </a:p>
          <a:p>
            <a:r>
              <a:rPr lang="en-US" sz="2000" dirty="0">
                <a:latin typeface="Times New Roman" pitchFamily="18" charset="0"/>
                <a:cs typeface="Times New Roman" pitchFamily="18" charset="0"/>
              </a:rPr>
              <a:t>                      element Q1</a:t>
            </a:r>
          </a:p>
          <a:p>
            <a:r>
              <a:rPr lang="en-US" sz="2000" dirty="0" err="1">
                <a:latin typeface="Times New Roman" pitchFamily="18" charset="0"/>
                <a:cs typeface="Times New Roman" pitchFamily="18" charset="0"/>
              </a:rPr>
              <a:t>Vd</a:t>
            </a:r>
            <a:r>
              <a:rPr lang="en-US" sz="2000" dirty="0">
                <a:latin typeface="Times New Roman" pitchFamily="18" charset="0"/>
                <a:cs typeface="Times New Roman" pitchFamily="18" charset="0"/>
              </a:rPr>
              <a:t> = 0.26      Forward  Voltage drop of free</a:t>
            </a:r>
          </a:p>
          <a:p>
            <a:r>
              <a:rPr lang="en-US" sz="2000" dirty="0">
                <a:latin typeface="Times New Roman" pitchFamily="18" charset="0"/>
                <a:cs typeface="Times New Roman" pitchFamily="18" charset="0"/>
              </a:rPr>
              <a:t>                      wheeling  diode</a:t>
            </a:r>
          </a:p>
          <a:p>
            <a:r>
              <a:rPr lang="en-US" sz="2000" dirty="0" err="1">
                <a:latin typeface="Times New Roman" pitchFamily="18" charset="0"/>
                <a:cs typeface="Times New Roman" pitchFamily="18" charset="0"/>
              </a:rPr>
              <a:t>Fsw</a:t>
            </a:r>
            <a:r>
              <a:rPr lang="en-US" sz="2000" dirty="0">
                <a:latin typeface="Times New Roman" pitchFamily="18" charset="0"/>
                <a:cs typeface="Times New Roman" pitchFamily="18" charset="0"/>
              </a:rPr>
              <a:t> = 380kHz   Switching  frequency</a:t>
            </a:r>
          </a:p>
        </p:txBody>
      </p:sp>
      <p:sp>
        <p:nvSpPr>
          <p:cNvPr id="5" name="TextBox 4"/>
          <p:cNvSpPr txBox="1"/>
          <p:nvPr/>
        </p:nvSpPr>
        <p:spPr>
          <a:xfrm>
            <a:off x="357158" y="4500570"/>
            <a:ext cx="604781" cy="400110"/>
          </a:xfrm>
          <a:prstGeom prst="rect">
            <a:avLst/>
          </a:prstGeom>
          <a:noFill/>
        </p:spPr>
        <p:txBody>
          <a:bodyPr wrap="none" rtlCol="0">
            <a:spAutoFit/>
          </a:bodyPr>
          <a:lstStyle/>
          <a:p>
            <a:r>
              <a:rPr lang="en-US" sz="2000" dirty="0">
                <a:latin typeface="Times New Roman" pitchFamily="18" charset="0"/>
                <a:cs typeface="Times New Roman" pitchFamily="18" charset="0"/>
              </a:rPr>
              <a:t>L = </a:t>
            </a:r>
          </a:p>
        </p:txBody>
      </p:sp>
      <p:cxnSp>
        <p:nvCxnSpPr>
          <p:cNvPr id="7" name="Straight Connector 6"/>
          <p:cNvCxnSpPr>
            <a:stCxn id="5" idx="3"/>
          </p:cNvCxnSpPr>
          <p:nvPr/>
        </p:nvCxnSpPr>
        <p:spPr>
          <a:xfrm>
            <a:off x="961939" y="4700625"/>
            <a:ext cx="3895813" cy="14259"/>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00100" y="4286256"/>
            <a:ext cx="4357718" cy="400110"/>
          </a:xfrm>
          <a:prstGeom prst="rect">
            <a:avLst/>
          </a:prstGeom>
          <a:noFill/>
        </p:spPr>
        <p:txBody>
          <a:bodyPr wrap="square" rtlCol="0">
            <a:spAutoFit/>
          </a:bodyPr>
          <a:lstStyle/>
          <a:p>
            <a:r>
              <a:rPr lang="en-US" sz="2000" dirty="0">
                <a:latin typeface="Times New Roman" pitchFamily="18" charset="0"/>
                <a:cs typeface="Times New Roman" pitchFamily="18" charset="0"/>
              </a:rPr>
              <a:t>(12- 0.30-5) *  (0.26+ 5)</a:t>
            </a:r>
          </a:p>
        </p:txBody>
      </p:sp>
      <p:sp>
        <p:nvSpPr>
          <p:cNvPr id="11" name="TextBox 10"/>
          <p:cNvSpPr txBox="1"/>
          <p:nvPr/>
        </p:nvSpPr>
        <p:spPr>
          <a:xfrm>
            <a:off x="1071538" y="4786322"/>
            <a:ext cx="4429156" cy="400110"/>
          </a:xfrm>
          <a:prstGeom prst="rect">
            <a:avLst/>
          </a:prstGeom>
          <a:noFill/>
        </p:spPr>
        <p:txBody>
          <a:bodyPr wrap="square" rtlCol="0">
            <a:spAutoFit/>
          </a:bodyPr>
          <a:lstStyle/>
          <a:p>
            <a:r>
              <a:rPr lang="en-US" sz="2000" dirty="0">
                <a:latin typeface="Times New Roman" pitchFamily="18" charset="0"/>
                <a:cs typeface="Times New Roman" pitchFamily="18" charset="0"/>
              </a:rPr>
              <a:t>(12-0.30+ 0.26) * 380000 *0.3* 2</a:t>
            </a:r>
          </a:p>
        </p:txBody>
      </p:sp>
      <p:sp>
        <p:nvSpPr>
          <p:cNvPr id="15" name="TextBox 14"/>
          <p:cNvSpPr txBox="1"/>
          <p:nvPr/>
        </p:nvSpPr>
        <p:spPr>
          <a:xfrm>
            <a:off x="5000628" y="4500570"/>
            <a:ext cx="3071834" cy="461665"/>
          </a:xfrm>
          <a:prstGeom prst="rect">
            <a:avLst/>
          </a:prstGeom>
          <a:noFill/>
        </p:spPr>
        <p:txBody>
          <a:bodyPr wrap="square" rtlCol="0">
            <a:spAutoFit/>
          </a:bodyPr>
          <a:lstStyle/>
          <a:p>
            <a:r>
              <a:rPr lang="en-US" sz="2400" dirty="0">
                <a:latin typeface="Times New Roman" pitchFamily="18" charset="0"/>
                <a:cs typeface="Times New Roman" pitchFamily="18" charset="0"/>
              </a:rPr>
              <a:t>=       12.9 micro Henry</a:t>
            </a:r>
          </a:p>
        </p:txBody>
      </p:sp>
      <p:sp>
        <p:nvSpPr>
          <p:cNvPr id="16" name="TextBox 15"/>
          <p:cNvSpPr txBox="1"/>
          <p:nvPr/>
        </p:nvSpPr>
        <p:spPr>
          <a:xfrm>
            <a:off x="357158" y="5214950"/>
            <a:ext cx="8001056" cy="400110"/>
          </a:xfrm>
          <a:prstGeom prst="rect">
            <a:avLst/>
          </a:prstGeom>
          <a:noFill/>
        </p:spPr>
        <p:txBody>
          <a:bodyPr wrap="square" rtlCol="0">
            <a:spAutoFit/>
          </a:bodyPr>
          <a:lstStyle/>
          <a:p>
            <a:r>
              <a:rPr lang="en-US" sz="2000" dirty="0"/>
              <a:t>When output voltage is high,  L=  </a:t>
            </a:r>
          </a:p>
        </p:txBody>
      </p:sp>
      <p:cxnSp>
        <p:nvCxnSpPr>
          <p:cNvPr id="18" name="Straight Connector 17"/>
          <p:cNvCxnSpPr/>
          <p:nvPr/>
        </p:nvCxnSpPr>
        <p:spPr>
          <a:xfrm>
            <a:off x="4071934" y="5643578"/>
            <a:ext cx="250033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214810" y="5214950"/>
            <a:ext cx="1500198" cy="400110"/>
          </a:xfrm>
          <a:prstGeom prst="rect">
            <a:avLst/>
          </a:prstGeom>
          <a:noFill/>
        </p:spPr>
        <p:txBody>
          <a:bodyPr wrap="square" rtlCol="0">
            <a:spAutoFit/>
          </a:bodyPr>
          <a:lstStyle/>
          <a:p>
            <a:r>
              <a:rPr lang="en-US" sz="2000" dirty="0"/>
              <a:t>(12- 5)* 5</a:t>
            </a:r>
          </a:p>
        </p:txBody>
      </p:sp>
      <p:sp>
        <p:nvSpPr>
          <p:cNvPr id="24" name="TextBox 23"/>
          <p:cNvSpPr txBox="1"/>
          <p:nvPr/>
        </p:nvSpPr>
        <p:spPr>
          <a:xfrm>
            <a:off x="4286248" y="5715016"/>
            <a:ext cx="2502608" cy="400110"/>
          </a:xfrm>
          <a:prstGeom prst="rect">
            <a:avLst/>
          </a:prstGeom>
          <a:noFill/>
        </p:spPr>
        <p:txBody>
          <a:bodyPr wrap="square" rtlCol="0">
            <a:spAutoFit/>
          </a:bodyPr>
          <a:lstStyle/>
          <a:p>
            <a:r>
              <a:rPr lang="en-US" sz="2000" dirty="0"/>
              <a:t>12* 380000*0.3*2</a:t>
            </a:r>
          </a:p>
        </p:txBody>
      </p:sp>
      <p:sp>
        <p:nvSpPr>
          <p:cNvPr id="25" name="TextBox 24"/>
          <p:cNvSpPr txBox="1"/>
          <p:nvPr/>
        </p:nvSpPr>
        <p:spPr>
          <a:xfrm>
            <a:off x="6572264" y="5429264"/>
            <a:ext cx="3714776" cy="461665"/>
          </a:xfrm>
          <a:prstGeom prst="rect">
            <a:avLst/>
          </a:prstGeom>
          <a:noFill/>
        </p:spPr>
        <p:txBody>
          <a:bodyPr wrap="square" rtlCol="0">
            <a:spAutoFit/>
          </a:bodyPr>
          <a:lstStyle/>
          <a:p>
            <a:r>
              <a:rPr lang="en-US" sz="2400" dirty="0"/>
              <a:t>= 12.7 micro Henry</a:t>
            </a:r>
          </a:p>
        </p:txBody>
      </p:sp>
      <p:sp>
        <p:nvSpPr>
          <p:cNvPr id="28" name="TextBox 27"/>
          <p:cNvSpPr txBox="1"/>
          <p:nvPr/>
        </p:nvSpPr>
        <p:spPr>
          <a:xfrm>
            <a:off x="3643306" y="6429396"/>
            <a:ext cx="721672" cy="307777"/>
          </a:xfrm>
          <a:prstGeom prst="rect">
            <a:avLst/>
          </a:prstGeom>
          <a:noFill/>
        </p:spPr>
        <p:txBody>
          <a:bodyPr wrap="square" rtlCol="0">
            <a:spAutoFit/>
          </a:bodyPr>
          <a:lstStyle/>
          <a:p>
            <a:r>
              <a:rPr lang="en-US" sz="1400" dirty="0">
                <a:solidFill>
                  <a:schemeClr val="bg1">
                    <a:lumMod val="50000"/>
                  </a:schemeClr>
                </a:solidFill>
              </a:rPr>
              <a:t>Niche</a:t>
            </a:r>
          </a:p>
        </p:txBody>
      </p:sp>
      <p:sp>
        <p:nvSpPr>
          <p:cNvPr id="6" name="Slide Number Placeholder 5">
            <a:extLst>
              <a:ext uri="{FF2B5EF4-FFF2-40B4-BE49-F238E27FC236}">
                <a16:creationId xmlns:a16="http://schemas.microsoft.com/office/drawing/2014/main" id="{6CFC1BF7-63C4-44F6-9351-88A1EB691E41}"/>
              </a:ext>
            </a:extLst>
          </p:cNvPr>
          <p:cNvSpPr>
            <a:spLocks noGrp="1"/>
          </p:cNvSpPr>
          <p:nvPr>
            <p:ph type="sldNum" sz="quarter" idx="12"/>
          </p:nvPr>
        </p:nvSpPr>
        <p:spPr/>
        <p:txBody>
          <a:bodyPr/>
          <a:lstStyle/>
          <a:p>
            <a:fld id="{07E84C11-2773-4B8E-A897-E24BAA925572}" type="slidenum">
              <a:rPr lang="en-US" smtClean="0"/>
              <a:pPr/>
              <a:t>27</a:t>
            </a:fld>
            <a:endParaRPr lang="en-US"/>
          </a:p>
        </p:txBody>
      </p:sp>
      <p:sp>
        <p:nvSpPr>
          <p:cNvPr id="3" name="Date Placeholder 2">
            <a:extLst>
              <a:ext uri="{FF2B5EF4-FFF2-40B4-BE49-F238E27FC236}">
                <a16:creationId xmlns:a16="http://schemas.microsoft.com/office/drawing/2014/main" id="{BD24F922-EA56-4BD5-95B9-E39E463857F8}"/>
              </a:ext>
            </a:extLst>
          </p:cNvPr>
          <p:cNvSpPr>
            <a:spLocks noGrp="1"/>
          </p:cNvSpPr>
          <p:nvPr>
            <p:ph type="dt" sz="half" idx="10"/>
          </p:nvPr>
        </p:nvSpPr>
        <p:spPr/>
        <p:txBody>
          <a:bodyPr/>
          <a:lstStyle/>
          <a:p>
            <a:fld id="{04EACBCA-04AC-4DE1-B1CA-019D3E70A84C}" type="datetime1">
              <a:rPr lang="en-US" smtClean="0"/>
              <a:t>26/04/2021</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Amal Jyothi College of Engineering | FIRST ENGINEERING COLLEGE in Kerala to  secure NAAC A grade. Engineering Admissions Kerala, KTU, Kerala Engineering  Admissions, admissions in engineering, APJ Abdul Kalam Technological  University,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8072462" y="1"/>
            <a:ext cx="1071538" cy="107154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857620" y="6429396"/>
            <a:ext cx="721672" cy="307777"/>
          </a:xfrm>
          <a:prstGeom prst="rect">
            <a:avLst/>
          </a:prstGeom>
          <a:noFill/>
        </p:spPr>
        <p:txBody>
          <a:bodyPr wrap="square" rtlCol="0">
            <a:spAutoFit/>
          </a:bodyPr>
          <a:lstStyle/>
          <a:p>
            <a:r>
              <a:rPr lang="en-US" sz="1400" dirty="0">
                <a:solidFill>
                  <a:schemeClr val="bg1">
                    <a:lumMod val="50000"/>
                  </a:schemeClr>
                </a:solidFill>
              </a:rPr>
              <a:t>Niche</a:t>
            </a:r>
          </a:p>
        </p:txBody>
      </p:sp>
      <p:pic>
        <p:nvPicPr>
          <p:cNvPr id="1026" name="Picture 2"/>
          <p:cNvPicPr>
            <a:picLocks noChangeAspect="1" noChangeArrowheads="1"/>
          </p:cNvPicPr>
          <p:nvPr/>
        </p:nvPicPr>
        <p:blipFill>
          <a:blip r:embed="rId3"/>
          <a:srcRect/>
          <a:stretch>
            <a:fillRect/>
          </a:stretch>
        </p:blipFill>
        <p:spPr bwMode="auto">
          <a:xfrm>
            <a:off x="3500430" y="857232"/>
            <a:ext cx="4572032" cy="5053024"/>
          </a:xfrm>
          <a:prstGeom prst="rect">
            <a:avLst/>
          </a:prstGeom>
          <a:noFill/>
          <a:ln w="9525">
            <a:noFill/>
            <a:miter lim="800000"/>
            <a:headEnd/>
            <a:tailEnd/>
          </a:ln>
          <a:effectLst/>
        </p:spPr>
      </p:pic>
      <p:sp>
        <p:nvSpPr>
          <p:cNvPr id="12" name="TextBox 11"/>
          <p:cNvSpPr txBox="1"/>
          <p:nvPr/>
        </p:nvSpPr>
        <p:spPr>
          <a:xfrm>
            <a:off x="571472" y="428604"/>
            <a:ext cx="4421403" cy="461665"/>
          </a:xfrm>
          <a:prstGeom prst="rect">
            <a:avLst/>
          </a:prstGeom>
          <a:noFill/>
        </p:spPr>
        <p:txBody>
          <a:bodyPr wrap="none" rtlCol="0">
            <a:spAutoFit/>
          </a:bodyPr>
          <a:lstStyle/>
          <a:p>
            <a:r>
              <a:rPr lang="en-US" sz="2400" u="sng" dirty="0">
                <a:latin typeface="Times New Roman" pitchFamily="18" charset="0"/>
                <a:cs typeface="Times New Roman" pitchFamily="18" charset="0"/>
              </a:rPr>
              <a:t>DESIGN   OF  OUTER  CASING</a:t>
            </a:r>
          </a:p>
        </p:txBody>
      </p:sp>
      <p:sp>
        <p:nvSpPr>
          <p:cNvPr id="13" name="TextBox 12"/>
          <p:cNvSpPr txBox="1"/>
          <p:nvPr/>
        </p:nvSpPr>
        <p:spPr>
          <a:xfrm>
            <a:off x="642910" y="1785926"/>
            <a:ext cx="2703176" cy="1015663"/>
          </a:xfrm>
          <a:prstGeom prst="rect">
            <a:avLst/>
          </a:prstGeom>
          <a:noFill/>
        </p:spPr>
        <p:txBody>
          <a:bodyPr wrap="none" rtlCol="0">
            <a:spAutoFit/>
          </a:bodyPr>
          <a:lstStyle/>
          <a:p>
            <a:pPr>
              <a:buFont typeface="Arial" pitchFamily="34" charset="0"/>
              <a:buChar char="•"/>
            </a:pPr>
            <a:r>
              <a:rPr lang="en-US" sz="2000" dirty="0">
                <a:latin typeface="Times New Roman" pitchFamily="18" charset="0"/>
                <a:cs typeface="Times New Roman" pitchFamily="18" charset="0"/>
              </a:rPr>
              <a:t>  The  outer  casing  of  </a:t>
            </a:r>
          </a:p>
          <a:p>
            <a:r>
              <a:rPr lang="en-US" sz="2000" dirty="0">
                <a:latin typeface="Times New Roman" pitchFamily="18" charset="0"/>
                <a:cs typeface="Times New Roman" pitchFamily="18" charset="0"/>
              </a:rPr>
              <a:t>    niche  is made  up of  </a:t>
            </a:r>
          </a:p>
          <a:p>
            <a:r>
              <a:rPr lang="en-US" sz="2000" dirty="0">
                <a:latin typeface="Times New Roman" pitchFamily="18" charset="0"/>
                <a:cs typeface="Times New Roman" pitchFamily="18" charset="0"/>
              </a:rPr>
              <a:t>    plastic.</a:t>
            </a:r>
          </a:p>
        </p:txBody>
      </p:sp>
      <p:sp>
        <p:nvSpPr>
          <p:cNvPr id="14" name="TextBox 13"/>
          <p:cNvSpPr txBox="1"/>
          <p:nvPr/>
        </p:nvSpPr>
        <p:spPr>
          <a:xfrm>
            <a:off x="0" y="4929198"/>
            <a:ext cx="3997650" cy="923330"/>
          </a:xfrm>
          <a:prstGeom prst="rect">
            <a:avLst/>
          </a:prstGeom>
          <a:noFill/>
        </p:spPr>
        <p:txBody>
          <a:bodyPr wrap="square" rtlCol="0">
            <a:spAutoFit/>
          </a:bodyPr>
          <a:lstStyle/>
          <a:p>
            <a:r>
              <a:rPr lang="en-US" dirty="0"/>
              <a:t>LENGTH  OF OUTER CASING : 10 cm</a:t>
            </a:r>
          </a:p>
          <a:p>
            <a:r>
              <a:rPr lang="en-US" dirty="0"/>
              <a:t>BREADTH  OF  OUTER CASING: 4 cm</a:t>
            </a:r>
          </a:p>
          <a:p>
            <a:r>
              <a:rPr lang="en-US" dirty="0"/>
              <a:t>THICKNESS  OF  OUTER CASING:  3.5</a:t>
            </a:r>
          </a:p>
        </p:txBody>
      </p:sp>
      <p:sp>
        <p:nvSpPr>
          <p:cNvPr id="15" name="TextBox 14"/>
          <p:cNvSpPr txBox="1"/>
          <p:nvPr/>
        </p:nvSpPr>
        <p:spPr>
          <a:xfrm>
            <a:off x="5214942" y="6000768"/>
            <a:ext cx="3429024" cy="369332"/>
          </a:xfrm>
          <a:prstGeom prst="rect">
            <a:avLst/>
          </a:prstGeom>
          <a:noFill/>
        </p:spPr>
        <p:txBody>
          <a:bodyPr wrap="square" rtlCol="0">
            <a:spAutoFit/>
          </a:bodyPr>
          <a:lstStyle/>
          <a:p>
            <a:r>
              <a:rPr lang="en-US" dirty="0">
                <a:latin typeface="Times New Roman" pitchFamily="18" charset="0"/>
                <a:cs typeface="Times New Roman" pitchFamily="18" charset="0"/>
              </a:rPr>
              <a:t>Fig  6 :  Dimensions  of   product</a:t>
            </a:r>
          </a:p>
        </p:txBody>
      </p:sp>
      <p:sp>
        <p:nvSpPr>
          <p:cNvPr id="4" name="Slide Number Placeholder 3">
            <a:extLst>
              <a:ext uri="{FF2B5EF4-FFF2-40B4-BE49-F238E27FC236}">
                <a16:creationId xmlns:a16="http://schemas.microsoft.com/office/drawing/2014/main" id="{9756F69A-E400-4548-AFF8-CF52624F979C}"/>
              </a:ext>
            </a:extLst>
          </p:cNvPr>
          <p:cNvSpPr>
            <a:spLocks noGrp="1"/>
          </p:cNvSpPr>
          <p:nvPr>
            <p:ph type="sldNum" sz="quarter" idx="12"/>
          </p:nvPr>
        </p:nvSpPr>
        <p:spPr/>
        <p:txBody>
          <a:bodyPr/>
          <a:lstStyle/>
          <a:p>
            <a:fld id="{07E84C11-2773-4B8E-A897-E24BAA925572}" type="slidenum">
              <a:rPr lang="en-US" smtClean="0"/>
              <a:pPr/>
              <a:t>28</a:t>
            </a:fld>
            <a:endParaRPr lang="en-US"/>
          </a:p>
        </p:txBody>
      </p:sp>
      <p:sp>
        <p:nvSpPr>
          <p:cNvPr id="3" name="Date Placeholder 2">
            <a:extLst>
              <a:ext uri="{FF2B5EF4-FFF2-40B4-BE49-F238E27FC236}">
                <a16:creationId xmlns:a16="http://schemas.microsoft.com/office/drawing/2014/main" id="{FAE52F41-C55D-4F31-A875-2751C14FEC0E}"/>
              </a:ext>
            </a:extLst>
          </p:cNvPr>
          <p:cNvSpPr>
            <a:spLocks noGrp="1"/>
          </p:cNvSpPr>
          <p:nvPr>
            <p:ph type="dt" sz="half" idx="10"/>
          </p:nvPr>
        </p:nvSpPr>
        <p:spPr>
          <a:xfrm>
            <a:off x="323528" y="6329542"/>
            <a:ext cx="2133600" cy="365125"/>
          </a:xfrm>
        </p:spPr>
        <p:txBody>
          <a:bodyPr/>
          <a:lstStyle/>
          <a:p>
            <a:fld id="{3476D254-5B51-46FB-979D-F3122C247B23}" type="datetime1">
              <a:rPr lang="en-US" smtClean="0"/>
              <a:t>26/04/2021</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Amal Jyothi College of Engineering | FIRST ENGINEERING COLLEGE in Kerala to  secure NAAC A grade. Engineering Admissions Kerala, KTU, Kerala Engineering  Admissions, admissions in engineering, APJ Abdul Kalam Technological  University,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8072462" y="1"/>
            <a:ext cx="1071538" cy="107154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000364" y="357166"/>
            <a:ext cx="2621039" cy="461665"/>
          </a:xfrm>
          <a:prstGeom prst="rect">
            <a:avLst/>
          </a:prstGeom>
          <a:noFill/>
        </p:spPr>
        <p:txBody>
          <a:bodyPr wrap="none" rtlCol="0">
            <a:spAutoFit/>
          </a:bodyPr>
          <a:lstStyle/>
          <a:p>
            <a:pPr algn="just"/>
            <a:r>
              <a:rPr lang="en-US" sz="2400" u="sng" dirty="0">
                <a:latin typeface="Times New Roman" pitchFamily="18" charset="0"/>
                <a:cs typeface="Times New Roman" pitchFamily="18" charset="0"/>
              </a:rPr>
              <a:t>SAFETY  DESIGN</a:t>
            </a:r>
          </a:p>
        </p:txBody>
      </p:sp>
      <p:sp>
        <p:nvSpPr>
          <p:cNvPr id="8" name="TextBox 7"/>
          <p:cNvSpPr txBox="1"/>
          <p:nvPr/>
        </p:nvSpPr>
        <p:spPr>
          <a:xfrm>
            <a:off x="500034" y="1000108"/>
            <a:ext cx="2127505" cy="400110"/>
          </a:xfrm>
          <a:prstGeom prst="rect">
            <a:avLst/>
          </a:prstGeom>
          <a:noFill/>
        </p:spPr>
        <p:txBody>
          <a:bodyPr wrap="none" rtlCol="0">
            <a:spAutoFit/>
          </a:bodyPr>
          <a:lstStyle/>
          <a:p>
            <a:pPr algn="just"/>
            <a:r>
              <a:rPr lang="en-US" sz="2000" dirty="0">
                <a:latin typeface="Times New Roman" pitchFamily="18" charset="0"/>
                <a:cs typeface="Times New Roman" pitchFamily="18" charset="0"/>
              </a:rPr>
              <a:t>OUTER  CASING</a:t>
            </a:r>
          </a:p>
        </p:txBody>
      </p:sp>
      <p:sp>
        <p:nvSpPr>
          <p:cNvPr id="9" name="TextBox 8"/>
          <p:cNvSpPr txBox="1"/>
          <p:nvPr/>
        </p:nvSpPr>
        <p:spPr>
          <a:xfrm>
            <a:off x="285720" y="1500174"/>
            <a:ext cx="248786" cy="400110"/>
          </a:xfrm>
          <a:prstGeom prst="rect">
            <a:avLst/>
          </a:prstGeom>
          <a:noFill/>
        </p:spPr>
        <p:txBody>
          <a:bodyPr wrap="none" rtlCol="0">
            <a:spAutoFit/>
          </a:bodyPr>
          <a:lstStyle/>
          <a:p>
            <a:r>
              <a:rPr lang="en-US" sz="2000" dirty="0">
                <a:latin typeface="Times New Roman" pitchFamily="18" charset="0"/>
                <a:cs typeface="Times New Roman" pitchFamily="18" charset="0"/>
              </a:rPr>
              <a:t> </a:t>
            </a:r>
          </a:p>
        </p:txBody>
      </p:sp>
      <p:sp>
        <p:nvSpPr>
          <p:cNvPr id="10" name="TextBox 9"/>
          <p:cNvSpPr txBox="1"/>
          <p:nvPr/>
        </p:nvSpPr>
        <p:spPr>
          <a:xfrm>
            <a:off x="571472" y="1428736"/>
            <a:ext cx="6009910" cy="2308324"/>
          </a:xfrm>
          <a:prstGeom prst="rect">
            <a:avLst/>
          </a:prstGeom>
          <a:noFill/>
        </p:spPr>
        <p:txBody>
          <a:bodyPr wrap="square" rtlCol="0">
            <a:spAutoFit/>
          </a:bodyPr>
          <a:lstStyle/>
          <a:p>
            <a:pPr marL="342900" indent="-342900">
              <a:buFont typeface="+mj-lt"/>
              <a:buAutoNum type="arabicPeriod"/>
            </a:pPr>
            <a:r>
              <a:rPr lang="en-IN" dirty="0">
                <a:latin typeface="Times New Roman" pitchFamily="18" charset="0"/>
                <a:cs typeface="Times New Roman" pitchFamily="18" charset="0"/>
              </a:rPr>
              <a:t>Resistivity: 10</a:t>
            </a:r>
            <a:r>
              <a:rPr lang="en-IN" baseline="30000" dirty="0">
                <a:latin typeface="Times New Roman" pitchFamily="18" charset="0"/>
                <a:cs typeface="Times New Roman" pitchFamily="18" charset="0"/>
              </a:rPr>
              <a:t>10</a:t>
            </a:r>
            <a:r>
              <a:rPr lang="en-IN" dirty="0">
                <a:latin typeface="Times New Roman" pitchFamily="18" charset="0"/>
                <a:cs typeface="Times New Roman" pitchFamily="18" charset="0"/>
              </a:rPr>
              <a:t> ohm-cm to about </a:t>
            </a:r>
            <a:r>
              <a:rPr lang="en-IN" b="1" dirty="0">
                <a:latin typeface="Times New Roman" pitchFamily="18" charset="0"/>
                <a:cs typeface="Times New Roman" pitchFamily="18" charset="0"/>
              </a:rPr>
              <a:t>10</a:t>
            </a:r>
            <a:r>
              <a:rPr lang="en-IN" b="1" baseline="30000" dirty="0">
                <a:latin typeface="Times New Roman" pitchFamily="18" charset="0"/>
                <a:cs typeface="Times New Roman" pitchFamily="18" charset="0"/>
              </a:rPr>
              <a:t>19</a:t>
            </a:r>
            <a:r>
              <a:rPr lang="en-IN" dirty="0">
                <a:latin typeface="Times New Roman" pitchFamily="18" charset="0"/>
                <a:cs typeface="Times New Roman" pitchFamily="18" charset="0"/>
              </a:rPr>
              <a:t> ohm-cm</a:t>
            </a:r>
          </a:p>
          <a:p>
            <a:pPr marL="342900" indent="-342900">
              <a:buFont typeface="+mj-lt"/>
              <a:buAutoNum type="arabicPeriod"/>
            </a:pPr>
            <a:r>
              <a:rPr lang="en-IN" dirty="0">
                <a:latin typeface="Times New Roman" pitchFamily="18" charset="0"/>
                <a:cs typeface="Times New Roman" pitchFamily="18" charset="0"/>
              </a:rPr>
              <a:t>Dielectric  strength: 10kV/mm ~ 30kV/mm</a:t>
            </a:r>
          </a:p>
          <a:p>
            <a:pPr marL="342900" indent="-342900"/>
            <a:r>
              <a:rPr lang="en-IN" dirty="0">
                <a:latin typeface="Times New Roman" pitchFamily="18" charset="0"/>
                <a:cs typeface="Times New Roman" pitchFamily="18" charset="0"/>
              </a:rPr>
              <a:t>3.   Electric shock protection class: IEC Class II</a:t>
            </a:r>
          </a:p>
          <a:p>
            <a:pPr marL="342900" indent="-342900">
              <a:buAutoNum type="arabicPeriod" startAt="4"/>
            </a:pPr>
            <a:r>
              <a:rPr lang="en-IN" dirty="0">
                <a:latin typeface="Times New Roman" pitchFamily="18" charset="0"/>
                <a:cs typeface="Times New Roman" pitchFamily="18" charset="0"/>
              </a:rPr>
              <a:t>Operating temperature:</a:t>
            </a:r>
            <a:r>
              <a:rPr lang="en-US" dirty="0">
                <a:latin typeface="Times New Roman" pitchFamily="18" charset="0"/>
                <a:cs typeface="Times New Roman" pitchFamily="18" charset="0"/>
              </a:rPr>
              <a:t> 150° C ~ 300 ° C</a:t>
            </a:r>
          </a:p>
          <a:p>
            <a:pPr marL="342900" indent="-342900">
              <a:buAutoNum type="arabicPeriod" startAt="4"/>
            </a:pPr>
            <a:r>
              <a:rPr lang="en-US" dirty="0">
                <a:latin typeface="Times New Roman" pitchFamily="18" charset="0"/>
                <a:cs typeface="Times New Roman" pitchFamily="18" charset="0"/>
              </a:rPr>
              <a:t>Operating  humidity: 40%- 50%</a:t>
            </a:r>
          </a:p>
          <a:p>
            <a:pPr marL="342900" indent="-342900">
              <a:buAutoNum type="arabicPeriod" startAt="4"/>
            </a:pPr>
            <a:r>
              <a:rPr lang="en-US" dirty="0">
                <a:latin typeface="Times New Roman" pitchFamily="18" charset="0"/>
                <a:cs typeface="Times New Roman" pitchFamily="18" charset="0"/>
              </a:rPr>
              <a:t> High durability.</a:t>
            </a:r>
          </a:p>
          <a:p>
            <a:pPr marL="342900" indent="-342900">
              <a:buAutoNum type="arabicPeriod" startAt="4"/>
            </a:pPr>
            <a:r>
              <a:rPr lang="en-US" dirty="0">
                <a:latin typeface="Times New Roman" pitchFamily="18" charset="0"/>
                <a:cs typeface="Times New Roman" pitchFamily="18" charset="0"/>
              </a:rPr>
              <a:t> Specific gravity = 1.35- 1.45</a:t>
            </a:r>
          </a:p>
          <a:p>
            <a:pPr marL="342900" indent="-342900">
              <a:buAutoNum type="arabicPeriod" startAt="4"/>
            </a:pPr>
            <a:r>
              <a:rPr lang="en-US" dirty="0">
                <a:latin typeface="Times New Roman" pitchFamily="18" charset="0"/>
                <a:cs typeface="Times New Roman" pitchFamily="18" charset="0"/>
              </a:rPr>
              <a:t> Tensile Strength: 34-62 </a:t>
            </a:r>
            <a:r>
              <a:rPr lang="en-US" dirty="0" err="1">
                <a:latin typeface="Times New Roman" pitchFamily="18" charset="0"/>
                <a:cs typeface="Times New Roman" pitchFamily="18" charset="0"/>
              </a:rPr>
              <a:t>MPa</a:t>
            </a:r>
            <a:endParaRPr lang="en-US" dirty="0">
              <a:latin typeface="Times New Roman" pitchFamily="18" charset="0"/>
              <a:cs typeface="Times New Roman" pitchFamily="18" charset="0"/>
            </a:endParaRPr>
          </a:p>
        </p:txBody>
      </p:sp>
      <p:sp>
        <p:nvSpPr>
          <p:cNvPr id="11" name="TextBox 10"/>
          <p:cNvSpPr txBox="1"/>
          <p:nvPr/>
        </p:nvSpPr>
        <p:spPr>
          <a:xfrm>
            <a:off x="714348" y="4071942"/>
            <a:ext cx="2331016" cy="400110"/>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ESP8266 -  12E</a:t>
            </a:r>
          </a:p>
        </p:txBody>
      </p:sp>
      <p:sp>
        <p:nvSpPr>
          <p:cNvPr id="12" name="TextBox 11"/>
          <p:cNvSpPr txBox="1"/>
          <p:nvPr/>
        </p:nvSpPr>
        <p:spPr>
          <a:xfrm>
            <a:off x="642910" y="4500570"/>
            <a:ext cx="6410877" cy="1754326"/>
          </a:xfrm>
          <a:prstGeom prst="rect">
            <a:avLst/>
          </a:prstGeom>
          <a:noFill/>
        </p:spPr>
        <p:txBody>
          <a:bodyPr wrap="square" rtlCol="0">
            <a:spAutoFit/>
          </a:bodyPr>
          <a:lstStyle/>
          <a:p>
            <a:pPr marL="342900" indent="-342900">
              <a:buFont typeface="+mj-lt"/>
              <a:buAutoNum type="arabicPeriod"/>
            </a:pPr>
            <a:r>
              <a:rPr lang="en-US" dirty="0"/>
              <a:t> Security type: WEP/WPA-PSK/WPA2-PSK</a:t>
            </a:r>
          </a:p>
          <a:p>
            <a:pPr marL="342900" indent="-342900">
              <a:buFont typeface="+mj-lt"/>
              <a:buAutoNum type="arabicPeriod"/>
            </a:pPr>
            <a:r>
              <a:rPr lang="en-US" dirty="0"/>
              <a:t>Operating  Voltage: 3.3 V</a:t>
            </a:r>
          </a:p>
          <a:p>
            <a:pPr marL="342900" indent="-342900">
              <a:buFont typeface="+mj-lt"/>
              <a:buAutoNum type="arabicPeriod"/>
            </a:pPr>
            <a:r>
              <a:rPr lang="en-US" dirty="0"/>
              <a:t> Standby power consumption of &lt; 1.0mW</a:t>
            </a:r>
          </a:p>
          <a:p>
            <a:pPr marL="342900" indent="-342900">
              <a:buFont typeface="+mj-lt"/>
              <a:buAutoNum type="arabicPeriod"/>
            </a:pPr>
            <a:r>
              <a:rPr lang="en-US" dirty="0"/>
              <a:t> Operating temperature:  </a:t>
            </a:r>
            <a:r>
              <a:rPr lang="en-US" dirty="0">
                <a:latin typeface="Times New Roman" pitchFamily="18" charset="0"/>
                <a:cs typeface="Times New Roman" pitchFamily="18" charset="0"/>
              </a:rPr>
              <a:t>-40 ° C ~ 125 ° C</a:t>
            </a:r>
          </a:p>
          <a:p>
            <a:pPr marL="342900" indent="-342900">
              <a:buFont typeface="+mj-lt"/>
              <a:buAutoNum type="arabicPeriod"/>
            </a:pPr>
            <a:r>
              <a:rPr lang="en-US" dirty="0">
                <a:latin typeface="Times New Roman" pitchFamily="18" charset="0"/>
                <a:cs typeface="Times New Roman" pitchFamily="18" charset="0"/>
              </a:rPr>
              <a:t> Operating frequency: 2.4GHz-2.5GHz</a:t>
            </a:r>
          </a:p>
          <a:p>
            <a:pPr marL="342900" indent="-342900"/>
            <a:endParaRPr lang="en-US" dirty="0"/>
          </a:p>
        </p:txBody>
      </p:sp>
      <p:pic>
        <p:nvPicPr>
          <p:cNvPr id="13" name="Picture 12" descr="download.jpg"/>
          <p:cNvPicPr>
            <a:picLocks noChangeAspect="1"/>
          </p:cNvPicPr>
          <p:nvPr/>
        </p:nvPicPr>
        <p:blipFill>
          <a:blip r:embed="rId3"/>
          <a:stretch>
            <a:fillRect/>
          </a:stretch>
        </p:blipFill>
        <p:spPr>
          <a:xfrm>
            <a:off x="6581382" y="1597553"/>
            <a:ext cx="2019300" cy="2481264"/>
          </a:xfrm>
          <a:prstGeom prst="rect">
            <a:avLst/>
          </a:prstGeom>
          <a:solidFill>
            <a:srgbClr val="FFFFFF">
              <a:shade val="85000"/>
            </a:srgbClr>
          </a:solidFill>
          <a:ln w="190500" cap="rnd">
            <a:noFill/>
          </a:ln>
          <a:effectLst/>
          <a:scene3d>
            <a:camera prst="orthographicFront"/>
            <a:lightRig rig="twoPt" dir="t">
              <a:rot lat="0" lon="0" rev="7800000"/>
            </a:lightRig>
          </a:scene3d>
          <a:sp3d contourW="6350">
            <a:bevelT w="50800" h="16510"/>
            <a:contourClr>
              <a:srgbClr val="C0C0C0"/>
            </a:contourClr>
          </a:sp3d>
        </p:spPr>
      </p:pic>
      <p:sp>
        <p:nvSpPr>
          <p:cNvPr id="14" name="TextBox 13"/>
          <p:cNvSpPr txBox="1"/>
          <p:nvPr/>
        </p:nvSpPr>
        <p:spPr>
          <a:xfrm>
            <a:off x="5857884" y="4714884"/>
            <a:ext cx="3292785" cy="369332"/>
          </a:xfrm>
          <a:prstGeom prst="rect">
            <a:avLst/>
          </a:prstGeom>
          <a:noFill/>
        </p:spPr>
        <p:txBody>
          <a:bodyPr wrap="square" rtlCol="0">
            <a:spAutoFit/>
          </a:bodyPr>
          <a:lstStyle/>
          <a:p>
            <a:r>
              <a:rPr lang="en-US" dirty="0">
                <a:latin typeface="Times New Roman" pitchFamily="18" charset="0"/>
                <a:cs typeface="Times New Roman" pitchFamily="18" charset="0"/>
              </a:rPr>
              <a:t>Fig  7:  Design  of  outer  casing</a:t>
            </a:r>
          </a:p>
        </p:txBody>
      </p:sp>
      <p:sp>
        <p:nvSpPr>
          <p:cNvPr id="16" name="TextBox 15"/>
          <p:cNvSpPr txBox="1"/>
          <p:nvPr/>
        </p:nvSpPr>
        <p:spPr>
          <a:xfrm>
            <a:off x="4071934" y="6429396"/>
            <a:ext cx="721672" cy="307777"/>
          </a:xfrm>
          <a:prstGeom prst="rect">
            <a:avLst/>
          </a:prstGeom>
          <a:noFill/>
        </p:spPr>
        <p:txBody>
          <a:bodyPr wrap="square" rtlCol="0">
            <a:spAutoFit/>
          </a:bodyPr>
          <a:lstStyle/>
          <a:p>
            <a:r>
              <a:rPr lang="en-US" sz="1400" dirty="0">
                <a:solidFill>
                  <a:schemeClr val="bg1">
                    <a:lumMod val="50000"/>
                  </a:schemeClr>
                </a:solidFill>
              </a:rPr>
              <a:t>Niche</a:t>
            </a:r>
          </a:p>
        </p:txBody>
      </p:sp>
      <p:sp>
        <p:nvSpPr>
          <p:cNvPr id="4" name="Slide Number Placeholder 3">
            <a:extLst>
              <a:ext uri="{FF2B5EF4-FFF2-40B4-BE49-F238E27FC236}">
                <a16:creationId xmlns:a16="http://schemas.microsoft.com/office/drawing/2014/main" id="{151478A5-B604-40B5-8AD8-7FD6099DB6BF}"/>
              </a:ext>
            </a:extLst>
          </p:cNvPr>
          <p:cNvSpPr>
            <a:spLocks noGrp="1"/>
          </p:cNvSpPr>
          <p:nvPr>
            <p:ph type="sldNum" sz="quarter" idx="12"/>
          </p:nvPr>
        </p:nvSpPr>
        <p:spPr/>
        <p:txBody>
          <a:bodyPr/>
          <a:lstStyle/>
          <a:p>
            <a:fld id="{07E84C11-2773-4B8E-A897-E24BAA925572}" type="slidenum">
              <a:rPr lang="en-US" smtClean="0"/>
              <a:pPr/>
              <a:t>29</a:t>
            </a:fld>
            <a:endParaRPr lang="en-US"/>
          </a:p>
        </p:txBody>
      </p:sp>
      <p:sp>
        <p:nvSpPr>
          <p:cNvPr id="3" name="Date Placeholder 2">
            <a:extLst>
              <a:ext uri="{FF2B5EF4-FFF2-40B4-BE49-F238E27FC236}">
                <a16:creationId xmlns:a16="http://schemas.microsoft.com/office/drawing/2014/main" id="{E5953422-3A8B-4EA3-B4AB-E870710CCF66}"/>
              </a:ext>
            </a:extLst>
          </p:cNvPr>
          <p:cNvSpPr>
            <a:spLocks noGrp="1"/>
          </p:cNvSpPr>
          <p:nvPr>
            <p:ph type="dt" sz="half" idx="10"/>
          </p:nvPr>
        </p:nvSpPr>
        <p:spPr/>
        <p:txBody>
          <a:bodyPr/>
          <a:lstStyle/>
          <a:p>
            <a:fld id="{A4C8691B-1A35-4B02-AED7-EAA9AD763D78}" type="datetime1">
              <a:rPr lang="en-US" smtClean="0"/>
              <a:t>26/04/2021</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Amal Jyothi College of Engineering | FIRST ENGINEERING COLLEGE in Kerala to  secure NAAC A grade. Engineering Admissions Kerala, KTU, Kerala Engineering  Admissions, admissions in engineering, APJ Abdul Kalam Technological  University,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8072462" y="0"/>
            <a:ext cx="1071536" cy="107154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714612" y="571480"/>
            <a:ext cx="2512226" cy="461665"/>
          </a:xfrm>
          <a:prstGeom prst="rect">
            <a:avLst/>
          </a:prstGeom>
          <a:noFill/>
        </p:spPr>
        <p:txBody>
          <a:bodyPr wrap="none" rtlCol="0">
            <a:spAutoFit/>
          </a:bodyPr>
          <a:lstStyle/>
          <a:p>
            <a:r>
              <a:rPr lang="en-US" sz="2400" u="sng" dirty="0">
                <a:latin typeface="Times New Roman" pitchFamily="18" charset="0"/>
                <a:cs typeface="Times New Roman" pitchFamily="18" charset="0"/>
              </a:rPr>
              <a:t>INTRODUCTION</a:t>
            </a:r>
          </a:p>
        </p:txBody>
      </p:sp>
      <p:sp>
        <p:nvSpPr>
          <p:cNvPr id="5" name="TextBox 4"/>
          <p:cNvSpPr txBox="1"/>
          <p:nvPr/>
        </p:nvSpPr>
        <p:spPr>
          <a:xfrm>
            <a:off x="357158" y="1428736"/>
            <a:ext cx="8572560" cy="4154984"/>
          </a:xfrm>
          <a:prstGeom prst="rect">
            <a:avLst/>
          </a:prstGeom>
          <a:noFill/>
        </p:spPr>
        <p:txBody>
          <a:bodyPr wrap="square" rtlCol="0">
            <a:spAutoFit/>
          </a:bodyPr>
          <a:lstStyle/>
          <a:p>
            <a:pPr algn="just">
              <a:buFont typeface="Arial" pitchFamily="34" charset="0"/>
              <a:buChar char="•"/>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Niche is a  combination of  an  adapter controlled by a web app as well </a:t>
            </a:r>
          </a:p>
          <a:p>
            <a:pPr algn="just"/>
            <a:r>
              <a:rPr lang="en-US" sz="2000" dirty="0">
                <a:latin typeface="Times New Roman" pitchFamily="18" charset="0"/>
                <a:cs typeface="Times New Roman" pitchFamily="18" charset="0"/>
              </a:rPr>
              <a:t>  as an  android  app. </a:t>
            </a:r>
          </a:p>
          <a:p>
            <a:pPr algn="just">
              <a:buFont typeface="Arial" pitchFamily="34" charset="0"/>
              <a:buChar char="•"/>
            </a:pPr>
            <a:r>
              <a:rPr lang="en-US" sz="2000" dirty="0">
                <a:latin typeface="Times New Roman" pitchFamily="18" charset="0"/>
                <a:cs typeface="Times New Roman" pitchFamily="18" charset="0"/>
              </a:rPr>
              <a:t> The brain of the app is a firebase.</a:t>
            </a:r>
          </a:p>
          <a:p>
            <a:pPr algn="just">
              <a:buFont typeface="Arial" pitchFamily="34" charset="0"/>
              <a:buChar char="•"/>
            </a:pPr>
            <a:r>
              <a:rPr lang="en-US" sz="2000" dirty="0">
                <a:latin typeface="Times New Roman" pitchFamily="18" charset="0"/>
                <a:cs typeface="Times New Roman" pitchFamily="18" charset="0"/>
              </a:rPr>
              <a:t> The remotely controlled socket using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methods work particularly well </a:t>
            </a:r>
          </a:p>
          <a:p>
            <a:pPr algn="just"/>
            <a:r>
              <a:rPr lang="en-US" sz="2000" dirty="0">
                <a:latin typeface="Times New Roman" pitchFamily="18" charset="0"/>
                <a:cs typeface="Times New Roman" pitchFamily="18" charset="0"/>
              </a:rPr>
              <a:t>  with devices that have an ON/OFF switch  which can be kept in ON position.</a:t>
            </a:r>
          </a:p>
          <a:p>
            <a:pPr algn="just">
              <a:buFont typeface="Arial" pitchFamily="34" charset="0"/>
              <a:buChar char="•"/>
            </a:pPr>
            <a:r>
              <a:rPr lang="en-US" sz="2000" dirty="0">
                <a:latin typeface="Times New Roman" pitchFamily="18" charset="0"/>
                <a:cs typeface="Times New Roman" pitchFamily="18" charset="0"/>
              </a:rPr>
              <a:t> Niche is compatible with virtual assistants which can give you hands free</a:t>
            </a:r>
          </a:p>
          <a:p>
            <a:pPr algn="just"/>
            <a:r>
              <a:rPr lang="en-US" sz="2000" dirty="0">
                <a:latin typeface="Times New Roman" pitchFamily="18" charset="0"/>
                <a:cs typeface="Times New Roman" pitchFamily="18" charset="0"/>
              </a:rPr>
              <a:t>  voice control.</a:t>
            </a:r>
          </a:p>
          <a:p>
            <a:pPr algn="just">
              <a:buFont typeface="Arial" pitchFamily="34" charset="0"/>
              <a:buChar char="•"/>
            </a:pPr>
            <a:r>
              <a:rPr lang="en-US" sz="2000" dirty="0">
                <a:latin typeface="Times New Roman" pitchFamily="18" charset="0"/>
                <a:cs typeface="Times New Roman" pitchFamily="18" charset="0"/>
              </a:rPr>
              <a:t> It requires  a </a:t>
            </a:r>
            <a:r>
              <a:rPr lang="en-US" sz="2000" dirty="0" err="1">
                <a:latin typeface="Times New Roman" pitchFamily="18" charset="0"/>
                <a:cs typeface="Times New Roman" pitchFamily="18" charset="0"/>
              </a:rPr>
              <a:t>wifi</a:t>
            </a:r>
            <a:r>
              <a:rPr lang="en-US" sz="2000" dirty="0">
                <a:latin typeface="Times New Roman" pitchFamily="18" charset="0"/>
                <a:cs typeface="Times New Roman" pitchFamily="18" charset="0"/>
              </a:rPr>
              <a:t> connection of 2.4GHz to work.</a:t>
            </a:r>
          </a:p>
          <a:p>
            <a:pPr algn="just">
              <a:buFont typeface="Arial" pitchFamily="34" charset="0"/>
              <a:buChar char="•"/>
            </a:pPr>
            <a:r>
              <a:rPr lang="en-US" sz="2000" dirty="0">
                <a:latin typeface="Times New Roman" pitchFamily="18" charset="0"/>
                <a:cs typeface="Times New Roman" pitchFamily="18" charset="0"/>
              </a:rPr>
              <a:t> This can be used in outdoors for plug driven irrigation.</a:t>
            </a:r>
          </a:p>
          <a:p>
            <a:pPr algn="just">
              <a:buFont typeface="Arial" pitchFamily="34" charset="0"/>
              <a:buChar char="•"/>
            </a:pPr>
            <a:r>
              <a:rPr lang="en-US" sz="2000" dirty="0">
                <a:latin typeface="Times New Roman" pitchFamily="18" charset="0"/>
                <a:cs typeface="Times New Roman" pitchFamily="18" charset="0"/>
              </a:rPr>
              <a:t> This will be more effective due to their ability to give users more control </a:t>
            </a:r>
          </a:p>
          <a:p>
            <a:pPr algn="just"/>
            <a:r>
              <a:rPr lang="en-US" sz="2000" dirty="0">
                <a:latin typeface="Times New Roman" pitchFamily="18" charset="0"/>
                <a:cs typeface="Times New Roman" pitchFamily="18" charset="0"/>
              </a:rPr>
              <a:t>  over dumb devices.</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a:t>
            </a:r>
          </a:p>
        </p:txBody>
      </p:sp>
      <p:sp>
        <p:nvSpPr>
          <p:cNvPr id="8" name="TextBox 7"/>
          <p:cNvSpPr txBox="1"/>
          <p:nvPr/>
        </p:nvSpPr>
        <p:spPr>
          <a:xfrm>
            <a:off x="4000496" y="6357958"/>
            <a:ext cx="601447" cy="307777"/>
          </a:xfrm>
          <a:prstGeom prst="rect">
            <a:avLst/>
          </a:prstGeom>
          <a:noFill/>
        </p:spPr>
        <p:txBody>
          <a:bodyPr wrap="none" rtlCol="0">
            <a:spAutoFit/>
          </a:bodyPr>
          <a:lstStyle/>
          <a:p>
            <a:r>
              <a:rPr lang="en-US" sz="1400" dirty="0">
                <a:solidFill>
                  <a:schemeClr val="bg1">
                    <a:lumMod val="50000"/>
                  </a:schemeClr>
                </a:solidFill>
              </a:rPr>
              <a:t>Niche</a:t>
            </a:r>
          </a:p>
        </p:txBody>
      </p:sp>
      <p:sp>
        <p:nvSpPr>
          <p:cNvPr id="6" name="Slide Number Placeholder 5">
            <a:extLst>
              <a:ext uri="{FF2B5EF4-FFF2-40B4-BE49-F238E27FC236}">
                <a16:creationId xmlns:a16="http://schemas.microsoft.com/office/drawing/2014/main" id="{1A3CB975-9336-4E6A-BEEE-84818CD8347B}"/>
              </a:ext>
            </a:extLst>
          </p:cNvPr>
          <p:cNvSpPr>
            <a:spLocks noGrp="1"/>
          </p:cNvSpPr>
          <p:nvPr>
            <p:ph type="sldNum" sz="quarter" idx="12"/>
          </p:nvPr>
        </p:nvSpPr>
        <p:spPr/>
        <p:txBody>
          <a:bodyPr/>
          <a:lstStyle/>
          <a:p>
            <a:fld id="{07E84C11-2773-4B8E-A897-E24BAA925572}" type="slidenum">
              <a:rPr lang="en-US" smtClean="0"/>
              <a:pPr/>
              <a:t>3</a:t>
            </a:fld>
            <a:endParaRPr lang="en-US"/>
          </a:p>
        </p:txBody>
      </p:sp>
      <p:sp>
        <p:nvSpPr>
          <p:cNvPr id="3" name="Date Placeholder 2">
            <a:extLst>
              <a:ext uri="{FF2B5EF4-FFF2-40B4-BE49-F238E27FC236}">
                <a16:creationId xmlns:a16="http://schemas.microsoft.com/office/drawing/2014/main" id="{BB52D3F5-B0EB-4812-831D-5A6942C9EF8B}"/>
              </a:ext>
            </a:extLst>
          </p:cNvPr>
          <p:cNvSpPr>
            <a:spLocks noGrp="1"/>
          </p:cNvSpPr>
          <p:nvPr>
            <p:ph type="dt" sz="half" idx="10"/>
          </p:nvPr>
        </p:nvSpPr>
        <p:spPr>
          <a:xfrm>
            <a:off x="251520" y="6300610"/>
            <a:ext cx="2133600" cy="365125"/>
          </a:xfrm>
        </p:spPr>
        <p:txBody>
          <a:bodyPr/>
          <a:lstStyle/>
          <a:p>
            <a:fld id="{CDA141E2-D5CA-4063-9EE3-2F5EB2BE3E95}" type="datetime1">
              <a:rPr lang="en-US" smtClean="0"/>
              <a:t>26/04/2021</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Amal Jyothi College of Engineering | FIRST ENGINEERING COLLEGE in Kerala to  secure NAAC A grade. Engineering Admissions Kerala, KTU, Kerala Engineering  Admissions, admissions in engineering, APJ Abdul Kalam Technological  University,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8072462" y="1"/>
            <a:ext cx="1071538" cy="10715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D2171A9-A0AD-4635-BAC2-5783BFC48FA5}"/>
              </a:ext>
            </a:extLst>
          </p:cNvPr>
          <p:cNvSpPr txBox="1"/>
          <p:nvPr/>
        </p:nvSpPr>
        <p:spPr>
          <a:xfrm>
            <a:off x="416020" y="1728789"/>
            <a:ext cx="9144000" cy="3970318"/>
          </a:xfrm>
          <a:prstGeom prst="rect">
            <a:avLst/>
          </a:prstGeom>
          <a:noFill/>
        </p:spPr>
        <p:txBody>
          <a:bodyPr wrap="square" rtlCol="0">
            <a:spAutoFit/>
          </a:bodyPr>
          <a:lstStyle/>
          <a:p>
            <a:pPr marL="342900" indent="-342900">
              <a:buFont typeface="+mj-lt"/>
              <a:buAutoNum type="arabicPeriod"/>
            </a:pPr>
            <a:r>
              <a:rPr lang="en-GB" sz="2000" dirty="0">
                <a:latin typeface="Times New Roman" panose="02020603050405020304" pitchFamily="18" charset="0"/>
                <a:cs typeface="Times New Roman" panose="02020603050405020304" pitchFamily="18" charset="0"/>
              </a:rPr>
              <a:t>Start</a:t>
            </a:r>
          </a:p>
          <a:p>
            <a:pPr marL="342900" indent="-342900">
              <a:buFont typeface="+mj-lt"/>
              <a:buAutoNum type="arabicPeriod"/>
            </a:pPr>
            <a:r>
              <a:rPr lang="en-GB" sz="2000" dirty="0">
                <a:latin typeface="Times New Roman" panose="02020603050405020304" pitchFamily="18" charset="0"/>
                <a:cs typeface="Times New Roman" panose="02020603050405020304" pitchFamily="18" charset="0"/>
              </a:rPr>
              <a:t>Import the firebase library.</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Declare the variables for storing button status.</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Setting username and password of WIFI.</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Set database and auth key of firebase.</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Setting up digital write and also  begin WIFI connectivity.</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Connections to the firebase is established using </a:t>
            </a:r>
            <a:r>
              <a:rPr lang="en-IN" sz="2000" dirty="0" err="1">
                <a:latin typeface="Times New Roman" panose="02020603050405020304" pitchFamily="18" charset="0"/>
                <a:cs typeface="Times New Roman" panose="02020603050405020304" pitchFamily="18" charset="0"/>
              </a:rPr>
              <a:t>firebase.begin</a:t>
            </a:r>
            <a:r>
              <a:rPr lang="en-IN" sz="2000"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Setting up loop using digital write function, when the value is fetched from the firebase</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If the value received is 1 device is turned on else it is turned off.</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Continuing the loop.</a:t>
            </a:r>
          </a:p>
          <a:p>
            <a:pPr>
              <a:buClr>
                <a:schemeClr val="accent1"/>
              </a:buClr>
            </a:pPr>
            <a:endParaRPr lang="en-IN" sz="1400" dirty="0">
              <a:latin typeface="Times New Roman" panose="02020603050405020304" pitchFamily="18" charset="0"/>
              <a:cs typeface="Times New Roman" panose="02020603050405020304" pitchFamily="18" charset="0"/>
            </a:endParaRPr>
          </a:p>
          <a:p>
            <a:endParaRPr lang="en-IN" dirty="0"/>
          </a:p>
        </p:txBody>
      </p:sp>
      <p:sp>
        <p:nvSpPr>
          <p:cNvPr id="5" name="TextBox 4"/>
          <p:cNvSpPr txBox="1"/>
          <p:nvPr/>
        </p:nvSpPr>
        <p:spPr>
          <a:xfrm>
            <a:off x="3555535" y="697228"/>
            <a:ext cx="2032929" cy="461665"/>
          </a:xfrm>
          <a:prstGeom prst="rect">
            <a:avLst/>
          </a:prstGeom>
          <a:noFill/>
        </p:spPr>
        <p:txBody>
          <a:bodyPr wrap="none" rtlCol="0">
            <a:spAutoFit/>
          </a:bodyPr>
          <a:lstStyle/>
          <a:p>
            <a:r>
              <a:rPr lang="en-US" sz="2400" u="sng" dirty="0">
                <a:latin typeface="Times New Roman" pitchFamily="18" charset="0"/>
                <a:cs typeface="Times New Roman" pitchFamily="18" charset="0"/>
              </a:rPr>
              <a:t>ALGORITHM</a:t>
            </a:r>
          </a:p>
        </p:txBody>
      </p:sp>
      <p:sp>
        <p:nvSpPr>
          <p:cNvPr id="6" name="TextBox 5"/>
          <p:cNvSpPr txBox="1"/>
          <p:nvPr/>
        </p:nvSpPr>
        <p:spPr>
          <a:xfrm>
            <a:off x="642910" y="6500834"/>
            <a:ext cx="1300356" cy="307777"/>
          </a:xfrm>
          <a:prstGeom prst="rect">
            <a:avLst/>
          </a:prstGeom>
          <a:noFill/>
        </p:spPr>
        <p:txBody>
          <a:bodyPr wrap="square" rtlCol="0">
            <a:spAutoFit/>
          </a:bodyPr>
          <a:lstStyle/>
          <a:p>
            <a:r>
              <a:rPr lang="en-US" sz="1400" dirty="0">
                <a:solidFill>
                  <a:schemeClr val="bg1">
                    <a:lumMod val="50000"/>
                  </a:schemeClr>
                </a:solidFill>
              </a:rPr>
              <a:t>05/02/2021</a:t>
            </a:r>
          </a:p>
        </p:txBody>
      </p:sp>
      <p:sp>
        <p:nvSpPr>
          <p:cNvPr id="7" name="TextBox 6"/>
          <p:cNvSpPr txBox="1"/>
          <p:nvPr/>
        </p:nvSpPr>
        <p:spPr>
          <a:xfrm>
            <a:off x="3714744" y="6500834"/>
            <a:ext cx="857256" cy="307777"/>
          </a:xfrm>
          <a:prstGeom prst="rect">
            <a:avLst/>
          </a:prstGeom>
          <a:noFill/>
        </p:spPr>
        <p:txBody>
          <a:bodyPr wrap="square" rtlCol="0">
            <a:spAutoFit/>
          </a:bodyPr>
          <a:lstStyle/>
          <a:p>
            <a:r>
              <a:rPr lang="en-US" sz="1400" dirty="0">
                <a:solidFill>
                  <a:schemeClr val="bg1">
                    <a:lumMod val="50000"/>
                  </a:schemeClr>
                </a:solidFill>
              </a:rPr>
              <a:t>Niche</a:t>
            </a:r>
          </a:p>
        </p:txBody>
      </p:sp>
      <p:sp>
        <p:nvSpPr>
          <p:cNvPr id="9" name="Slide Number Placeholder 8">
            <a:extLst>
              <a:ext uri="{FF2B5EF4-FFF2-40B4-BE49-F238E27FC236}">
                <a16:creationId xmlns:a16="http://schemas.microsoft.com/office/drawing/2014/main" id="{D1C40415-D21C-4787-A7C0-843309D4B3A1}"/>
              </a:ext>
            </a:extLst>
          </p:cNvPr>
          <p:cNvSpPr>
            <a:spLocks noGrp="1"/>
          </p:cNvSpPr>
          <p:nvPr>
            <p:ph type="sldNum" sz="quarter" idx="12"/>
          </p:nvPr>
        </p:nvSpPr>
        <p:spPr/>
        <p:txBody>
          <a:bodyPr/>
          <a:lstStyle/>
          <a:p>
            <a:fld id="{07E84C11-2773-4B8E-A897-E24BAA925572}" type="slidenum">
              <a:rPr lang="en-US" smtClean="0"/>
              <a:pPr/>
              <a:t>30</a:t>
            </a:fld>
            <a:endParaRPr lang="en-US"/>
          </a:p>
        </p:txBody>
      </p:sp>
      <p:sp>
        <p:nvSpPr>
          <p:cNvPr id="3" name="Date Placeholder 2">
            <a:extLst>
              <a:ext uri="{FF2B5EF4-FFF2-40B4-BE49-F238E27FC236}">
                <a16:creationId xmlns:a16="http://schemas.microsoft.com/office/drawing/2014/main" id="{F6D68F94-8589-4B16-B7A2-EFE11AD6826B}"/>
              </a:ext>
            </a:extLst>
          </p:cNvPr>
          <p:cNvSpPr>
            <a:spLocks noGrp="1"/>
          </p:cNvSpPr>
          <p:nvPr>
            <p:ph type="dt" sz="half" idx="10"/>
          </p:nvPr>
        </p:nvSpPr>
        <p:spPr/>
        <p:txBody>
          <a:bodyPr/>
          <a:lstStyle/>
          <a:p>
            <a:fld id="{AD63175A-8C1B-46D8-9CDD-E594053DC72F}" type="datetime1">
              <a:rPr lang="en-US" smtClean="0"/>
              <a:t>26/04/2021</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44" name="Straight Arrow Connector 43">
            <a:extLst>
              <a:ext uri="{FF2B5EF4-FFF2-40B4-BE49-F238E27FC236}">
                <a16:creationId xmlns:a16="http://schemas.microsoft.com/office/drawing/2014/main" id="{F31B09A8-8E7F-4AC6-BDD6-6B4046094FD9}"/>
              </a:ext>
            </a:extLst>
          </p:cNvPr>
          <p:cNvCxnSpPr>
            <a:cxnSpLocks/>
            <a:stCxn id="31" idx="1"/>
            <a:endCxn id="41" idx="5"/>
          </p:cNvCxnSpPr>
          <p:nvPr/>
        </p:nvCxnSpPr>
        <p:spPr>
          <a:xfrm flipH="1">
            <a:off x="5292178" y="3956272"/>
            <a:ext cx="519386" cy="65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 name="Title 1">
            <a:extLst>
              <a:ext uri="{FF2B5EF4-FFF2-40B4-BE49-F238E27FC236}">
                <a16:creationId xmlns:a16="http://schemas.microsoft.com/office/drawing/2014/main" id="{0D1A373E-2319-4619-8E06-1CF20561A7DA}"/>
              </a:ext>
            </a:extLst>
          </p:cNvPr>
          <p:cNvSpPr>
            <a:spLocks noGrp="1"/>
          </p:cNvSpPr>
          <p:nvPr>
            <p:ph type="title"/>
          </p:nvPr>
        </p:nvSpPr>
        <p:spPr>
          <a:xfrm>
            <a:off x="624354" y="142369"/>
            <a:ext cx="7543800" cy="1088068"/>
          </a:xfrm>
        </p:spPr>
        <p:txBody>
          <a:bodyPr>
            <a:normAutofit/>
          </a:bodyPr>
          <a:lstStyle/>
          <a:p>
            <a:pPr algn="ctr"/>
            <a:r>
              <a:rPr lang="en-US" sz="2400" u="sng" dirty="0">
                <a:latin typeface="Times New Roman" panose="02020603050405020304" pitchFamily="18" charset="0"/>
                <a:cs typeface="Times New Roman" panose="02020603050405020304" pitchFamily="18" charset="0"/>
              </a:rPr>
              <a:t>FLOW CHART</a:t>
            </a:r>
            <a:endParaRPr lang="en-IN" sz="2400" u="sng" dirty="0">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F54604EE-3673-4581-88D5-0A7C0BEDBC0B}"/>
              </a:ext>
            </a:extLst>
          </p:cNvPr>
          <p:cNvSpPr/>
          <p:nvPr/>
        </p:nvSpPr>
        <p:spPr>
          <a:xfrm>
            <a:off x="1394026" y="1415012"/>
            <a:ext cx="983054" cy="448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latin typeface="Times New Roman" panose="02020603050405020304" pitchFamily="18" charset="0"/>
                <a:cs typeface="Times New Roman" panose="02020603050405020304" pitchFamily="18" charset="0"/>
              </a:rPr>
              <a:t>start</a:t>
            </a:r>
            <a:endParaRPr lang="en-IN" sz="1050" dirty="0">
              <a:solidFill>
                <a:prstClr val="white"/>
              </a:solidFill>
              <a:latin typeface="Times New Roman" panose="02020603050405020304" pitchFamily="18"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D809E1A0-18CE-4FE3-9C99-40AE026B5E74}"/>
              </a:ext>
            </a:extLst>
          </p:cNvPr>
          <p:cNvCxnSpPr>
            <a:cxnSpLocks/>
            <a:stCxn id="6" idx="4"/>
            <a:endCxn id="9" idx="1"/>
          </p:cNvCxnSpPr>
          <p:nvPr/>
        </p:nvCxnSpPr>
        <p:spPr>
          <a:xfrm>
            <a:off x="1885553" y="1863752"/>
            <a:ext cx="0" cy="1785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Flowchart: Data 8">
            <a:extLst>
              <a:ext uri="{FF2B5EF4-FFF2-40B4-BE49-F238E27FC236}">
                <a16:creationId xmlns:a16="http://schemas.microsoft.com/office/drawing/2014/main" id="{96577F1B-4A11-471F-98E7-C20280535CE8}"/>
              </a:ext>
            </a:extLst>
          </p:cNvPr>
          <p:cNvSpPr/>
          <p:nvPr/>
        </p:nvSpPr>
        <p:spPr>
          <a:xfrm>
            <a:off x="810299" y="2042263"/>
            <a:ext cx="2150508" cy="53235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latin typeface="Times New Roman" panose="02020603050405020304" pitchFamily="18" charset="0"/>
                <a:cs typeface="Times New Roman" panose="02020603050405020304" pitchFamily="18" charset="0"/>
              </a:rPr>
              <a:t>Import firebase library</a:t>
            </a:r>
            <a:endParaRPr lang="en-IN" sz="1050" dirty="0">
              <a:solidFill>
                <a:prstClr val="white"/>
              </a:solidFill>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1979D43E-C04E-4F2D-90FB-E2BFADD6BCEF}"/>
              </a:ext>
            </a:extLst>
          </p:cNvPr>
          <p:cNvCxnSpPr>
            <a:cxnSpLocks/>
            <a:stCxn id="9" idx="4"/>
            <a:endCxn id="12" idx="0"/>
          </p:cNvCxnSpPr>
          <p:nvPr/>
        </p:nvCxnSpPr>
        <p:spPr>
          <a:xfrm>
            <a:off x="1885553" y="2574613"/>
            <a:ext cx="6610" cy="2522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9F63DF2E-5A5B-452F-A3EB-F74834FB4C0F}"/>
              </a:ext>
            </a:extLst>
          </p:cNvPr>
          <p:cNvSpPr/>
          <p:nvPr/>
        </p:nvSpPr>
        <p:spPr>
          <a:xfrm>
            <a:off x="1394290" y="2826837"/>
            <a:ext cx="995745" cy="36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latin typeface="Times New Roman" panose="02020603050405020304" pitchFamily="18" charset="0"/>
                <a:cs typeface="Times New Roman" panose="02020603050405020304" pitchFamily="18" charset="0"/>
              </a:rPr>
              <a:t>Declare the </a:t>
            </a:r>
            <a:r>
              <a:rPr lang="en-US" sz="1050" dirty="0" err="1">
                <a:solidFill>
                  <a:prstClr val="white"/>
                </a:solidFill>
                <a:latin typeface="Times New Roman" panose="02020603050405020304" pitchFamily="18" charset="0"/>
                <a:cs typeface="Times New Roman" panose="02020603050405020304" pitchFamily="18" charset="0"/>
              </a:rPr>
              <a:t>i</a:t>
            </a:r>
            <a:r>
              <a:rPr lang="en-US" sz="1050" dirty="0">
                <a:solidFill>
                  <a:prstClr val="white"/>
                </a:solidFill>
                <a:latin typeface="Times New Roman" panose="02020603050405020304" pitchFamily="18" charset="0"/>
                <a:cs typeface="Times New Roman" panose="02020603050405020304" pitchFamily="18" charset="0"/>
              </a:rPr>
              <a:t>/p variables</a:t>
            </a:r>
            <a:endParaRPr lang="en-IN" sz="1050" dirty="0">
              <a:solidFill>
                <a:prstClr val="white"/>
              </a:solidFill>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07D0D186-A4C3-41B4-A040-03EDE0303BED}"/>
              </a:ext>
            </a:extLst>
          </p:cNvPr>
          <p:cNvCxnSpPr>
            <a:cxnSpLocks/>
            <a:stCxn id="12" idx="2"/>
            <a:endCxn id="19" idx="0"/>
          </p:cNvCxnSpPr>
          <p:nvPr/>
        </p:nvCxnSpPr>
        <p:spPr>
          <a:xfrm>
            <a:off x="1892163" y="3194516"/>
            <a:ext cx="6" cy="1953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Rectangle 18">
            <a:extLst>
              <a:ext uri="{FF2B5EF4-FFF2-40B4-BE49-F238E27FC236}">
                <a16:creationId xmlns:a16="http://schemas.microsoft.com/office/drawing/2014/main" id="{938E1115-1FBA-467D-BA54-633D2AF84265}"/>
              </a:ext>
            </a:extLst>
          </p:cNvPr>
          <p:cNvSpPr/>
          <p:nvPr/>
        </p:nvSpPr>
        <p:spPr>
          <a:xfrm>
            <a:off x="1394294" y="3389878"/>
            <a:ext cx="995750" cy="341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latin typeface="Times New Roman" panose="02020603050405020304" pitchFamily="18" charset="0"/>
                <a:cs typeface="Times New Roman" panose="02020603050405020304" pitchFamily="18" charset="0"/>
              </a:rPr>
              <a:t>Declare firebase</a:t>
            </a:r>
            <a:endParaRPr lang="en-IN" sz="1050" dirty="0">
              <a:solidFill>
                <a:prstClr val="white"/>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3B436882-72F9-4B96-BDFE-3A59869A9E1D}"/>
              </a:ext>
            </a:extLst>
          </p:cNvPr>
          <p:cNvSpPr/>
          <p:nvPr/>
        </p:nvSpPr>
        <p:spPr>
          <a:xfrm>
            <a:off x="1158436" y="3822029"/>
            <a:ext cx="1464917" cy="701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latin typeface="Times New Roman" panose="02020603050405020304" pitchFamily="18" charset="0"/>
                <a:cs typeface="Times New Roman" panose="02020603050405020304" pitchFamily="18" charset="0"/>
              </a:rPr>
              <a:t>Setup username &amp; password of </a:t>
            </a:r>
            <a:r>
              <a:rPr lang="en-US" sz="1050" dirty="0" err="1">
                <a:solidFill>
                  <a:prstClr val="white"/>
                </a:solidFill>
                <a:latin typeface="Times New Roman" panose="02020603050405020304" pitchFamily="18" charset="0"/>
                <a:cs typeface="Times New Roman" panose="02020603050405020304" pitchFamily="18" charset="0"/>
              </a:rPr>
              <a:t>wifi</a:t>
            </a:r>
            <a:endParaRPr lang="en-IN" sz="1050" dirty="0">
              <a:solidFill>
                <a:prstClr val="white"/>
              </a:solidFill>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E4FE5D42-7E1E-475D-93F5-D419DE6116BD}"/>
              </a:ext>
            </a:extLst>
          </p:cNvPr>
          <p:cNvSpPr/>
          <p:nvPr/>
        </p:nvSpPr>
        <p:spPr>
          <a:xfrm>
            <a:off x="1156907" y="4780911"/>
            <a:ext cx="1470518" cy="457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latin typeface="Times New Roman" panose="02020603050405020304" pitchFamily="18" charset="0"/>
                <a:cs typeface="Times New Roman" panose="02020603050405020304" pitchFamily="18" charset="0"/>
              </a:rPr>
              <a:t>Setup database &amp; auth key of firebase</a:t>
            </a:r>
            <a:endParaRPr lang="en-IN" sz="1050" dirty="0">
              <a:solidFill>
                <a:prstClr val="white"/>
              </a:solidFill>
              <a:latin typeface="Times New Roman" panose="02020603050405020304" pitchFamily="18" charset="0"/>
              <a:cs typeface="Times New Roman" panose="02020603050405020304" pitchFamily="18" charset="0"/>
            </a:endParaRPr>
          </a:p>
        </p:txBody>
      </p:sp>
      <p:cxnSp>
        <p:nvCxnSpPr>
          <p:cNvPr id="23" name="Straight Arrow Connector 22">
            <a:extLst>
              <a:ext uri="{FF2B5EF4-FFF2-40B4-BE49-F238E27FC236}">
                <a16:creationId xmlns:a16="http://schemas.microsoft.com/office/drawing/2014/main" id="{918D0EB4-5657-4646-A6DD-7AD8144FDA1B}"/>
              </a:ext>
            </a:extLst>
          </p:cNvPr>
          <p:cNvCxnSpPr>
            <a:cxnSpLocks/>
            <a:stCxn id="21" idx="2"/>
            <a:endCxn id="24" idx="0"/>
          </p:cNvCxnSpPr>
          <p:nvPr/>
        </p:nvCxnSpPr>
        <p:spPr>
          <a:xfrm flipH="1">
            <a:off x="1885553" y="5238672"/>
            <a:ext cx="6613" cy="2666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4" name="Oval 23">
            <a:extLst>
              <a:ext uri="{FF2B5EF4-FFF2-40B4-BE49-F238E27FC236}">
                <a16:creationId xmlns:a16="http://schemas.microsoft.com/office/drawing/2014/main" id="{11C4A6A5-5785-42E3-9BF7-CC6652805A7D}"/>
              </a:ext>
            </a:extLst>
          </p:cNvPr>
          <p:cNvSpPr/>
          <p:nvPr/>
        </p:nvSpPr>
        <p:spPr>
          <a:xfrm>
            <a:off x="1743067" y="5505359"/>
            <a:ext cx="284972" cy="354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dirty="0">
                <a:solidFill>
                  <a:prstClr val="white"/>
                </a:solidFill>
                <a:latin typeface="Calibri" panose="020F0502020204030204"/>
              </a:rPr>
              <a:t>A</a:t>
            </a:r>
          </a:p>
        </p:txBody>
      </p:sp>
      <p:sp>
        <p:nvSpPr>
          <p:cNvPr id="26" name="Oval 25">
            <a:extLst>
              <a:ext uri="{FF2B5EF4-FFF2-40B4-BE49-F238E27FC236}">
                <a16:creationId xmlns:a16="http://schemas.microsoft.com/office/drawing/2014/main" id="{02DC2FD8-9A36-4012-93BE-A482CEC5DB6B}"/>
              </a:ext>
            </a:extLst>
          </p:cNvPr>
          <p:cNvSpPr/>
          <p:nvPr/>
        </p:nvSpPr>
        <p:spPr>
          <a:xfrm>
            <a:off x="6390950" y="1185826"/>
            <a:ext cx="270787" cy="3399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dirty="0">
                <a:solidFill>
                  <a:prstClr val="white"/>
                </a:solidFill>
                <a:latin typeface="Calibri" panose="020F0502020204030204"/>
              </a:rPr>
              <a:t>A</a:t>
            </a:r>
            <a:endParaRPr lang="en-IN" dirty="0">
              <a:solidFill>
                <a:prstClr val="white"/>
              </a:solidFill>
              <a:latin typeface="Calibri" panose="020F0502020204030204"/>
            </a:endParaRPr>
          </a:p>
        </p:txBody>
      </p:sp>
      <p:cxnSp>
        <p:nvCxnSpPr>
          <p:cNvPr id="28" name="Straight Arrow Connector 27">
            <a:extLst>
              <a:ext uri="{FF2B5EF4-FFF2-40B4-BE49-F238E27FC236}">
                <a16:creationId xmlns:a16="http://schemas.microsoft.com/office/drawing/2014/main" id="{846263BB-A4B1-44F6-89F8-D3228F77A621}"/>
              </a:ext>
            </a:extLst>
          </p:cNvPr>
          <p:cNvCxnSpPr>
            <a:cxnSpLocks/>
            <a:stCxn id="26" idx="4"/>
            <a:endCxn id="29" idx="0"/>
          </p:cNvCxnSpPr>
          <p:nvPr/>
        </p:nvCxnSpPr>
        <p:spPr>
          <a:xfrm>
            <a:off x="6526344" y="1525818"/>
            <a:ext cx="1" cy="23459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9" name="Rectangle 28">
            <a:extLst>
              <a:ext uri="{FF2B5EF4-FFF2-40B4-BE49-F238E27FC236}">
                <a16:creationId xmlns:a16="http://schemas.microsoft.com/office/drawing/2014/main" id="{A6E18926-33AA-4A7B-9BCC-02E17831202B}"/>
              </a:ext>
            </a:extLst>
          </p:cNvPr>
          <p:cNvSpPr/>
          <p:nvPr/>
        </p:nvSpPr>
        <p:spPr>
          <a:xfrm>
            <a:off x="5749824" y="1760417"/>
            <a:ext cx="1553041" cy="4532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latin typeface="Times New Roman" panose="02020603050405020304" pitchFamily="18" charset="0"/>
                <a:cs typeface="Times New Roman" panose="02020603050405020304" pitchFamily="18" charset="0"/>
              </a:rPr>
              <a:t>Setup digital &amp; analog pin mode</a:t>
            </a:r>
            <a:endParaRPr lang="en-IN" sz="1050" dirty="0">
              <a:solidFill>
                <a:prstClr val="white"/>
              </a:solidFill>
              <a:latin typeface="Times New Roman" panose="02020603050405020304" pitchFamily="18" charset="0"/>
              <a:cs typeface="Times New Roman" panose="02020603050405020304" pitchFamily="18" charset="0"/>
            </a:endParaRPr>
          </a:p>
        </p:txBody>
      </p:sp>
      <p:sp>
        <p:nvSpPr>
          <p:cNvPr id="30" name="Flowchart: Data 29">
            <a:extLst>
              <a:ext uri="{FF2B5EF4-FFF2-40B4-BE49-F238E27FC236}">
                <a16:creationId xmlns:a16="http://schemas.microsoft.com/office/drawing/2014/main" id="{101F18E0-B779-4E8E-A59C-F9DCC2592911}"/>
              </a:ext>
            </a:extLst>
          </p:cNvPr>
          <p:cNvSpPr/>
          <p:nvPr/>
        </p:nvSpPr>
        <p:spPr>
          <a:xfrm>
            <a:off x="5749588" y="2517047"/>
            <a:ext cx="1580823" cy="6944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latin typeface="Times New Roman" panose="02020603050405020304" pitchFamily="18" charset="0"/>
                <a:cs typeface="Times New Roman" panose="02020603050405020304" pitchFamily="18" charset="0"/>
              </a:rPr>
              <a:t>Receive/send signal from/to firebase</a:t>
            </a:r>
            <a:endParaRPr lang="en-IN" sz="1050" dirty="0">
              <a:solidFill>
                <a:prstClr val="white"/>
              </a:solidFill>
              <a:latin typeface="Times New Roman" panose="02020603050405020304" pitchFamily="18" charset="0"/>
              <a:cs typeface="Times New Roman" panose="02020603050405020304" pitchFamily="18" charset="0"/>
            </a:endParaRPr>
          </a:p>
        </p:txBody>
      </p:sp>
      <p:sp>
        <p:nvSpPr>
          <p:cNvPr id="31" name="Diamond 30">
            <a:extLst>
              <a:ext uri="{FF2B5EF4-FFF2-40B4-BE49-F238E27FC236}">
                <a16:creationId xmlns:a16="http://schemas.microsoft.com/office/drawing/2014/main" id="{0EC7C037-FB79-46F6-AAC5-9F7270534C45}"/>
              </a:ext>
            </a:extLst>
          </p:cNvPr>
          <p:cNvSpPr/>
          <p:nvPr/>
        </p:nvSpPr>
        <p:spPr>
          <a:xfrm>
            <a:off x="5811564" y="3398143"/>
            <a:ext cx="1441543" cy="11162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latin typeface="Times New Roman" panose="02020603050405020304" pitchFamily="18" charset="0"/>
                <a:cs typeface="Times New Roman" panose="02020603050405020304" pitchFamily="18" charset="0"/>
              </a:rPr>
              <a:t>If signal is received </a:t>
            </a:r>
            <a:endParaRPr lang="en-IN" sz="1050" dirty="0">
              <a:solidFill>
                <a:prstClr val="white"/>
              </a:solidFill>
              <a:latin typeface="Times New Roman" panose="02020603050405020304" pitchFamily="18"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153E76CF-B34A-4A2B-B363-4D138B112D5F}"/>
              </a:ext>
            </a:extLst>
          </p:cNvPr>
          <p:cNvCxnSpPr>
            <a:cxnSpLocks/>
            <a:stCxn id="29" idx="2"/>
            <a:endCxn id="30" idx="1"/>
          </p:cNvCxnSpPr>
          <p:nvPr/>
        </p:nvCxnSpPr>
        <p:spPr>
          <a:xfrm>
            <a:off x="6526345" y="2213644"/>
            <a:ext cx="13655" cy="30340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7">
            <a:extLst>
              <a:ext uri="{FF2B5EF4-FFF2-40B4-BE49-F238E27FC236}">
                <a16:creationId xmlns:a16="http://schemas.microsoft.com/office/drawing/2014/main" id="{94E82635-E61E-463A-8B08-7EF5BB3AB319}"/>
              </a:ext>
            </a:extLst>
          </p:cNvPr>
          <p:cNvCxnSpPr>
            <a:cxnSpLocks/>
            <a:stCxn id="30" idx="4"/>
            <a:endCxn id="31" idx="0"/>
          </p:cNvCxnSpPr>
          <p:nvPr/>
        </p:nvCxnSpPr>
        <p:spPr>
          <a:xfrm flipH="1">
            <a:off x="6532336" y="3211447"/>
            <a:ext cx="7664" cy="1866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0" name="Straight Arrow Connector 39">
            <a:extLst>
              <a:ext uri="{FF2B5EF4-FFF2-40B4-BE49-F238E27FC236}">
                <a16:creationId xmlns:a16="http://schemas.microsoft.com/office/drawing/2014/main" id="{6AA73FD0-FD43-4D99-B986-6A11B08DF003}"/>
              </a:ext>
            </a:extLst>
          </p:cNvPr>
          <p:cNvCxnSpPr>
            <a:cxnSpLocks/>
            <a:stCxn id="31" idx="2"/>
          </p:cNvCxnSpPr>
          <p:nvPr/>
        </p:nvCxnSpPr>
        <p:spPr>
          <a:xfrm>
            <a:off x="6532336" y="4514400"/>
            <a:ext cx="8452" cy="8619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5" name="Flowchart: Data 44">
            <a:extLst>
              <a:ext uri="{FF2B5EF4-FFF2-40B4-BE49-F238E27FC236}">
                <a16:creationId xmlns:a16="http://schemas.microsoft.com/office/drawing/2014/main" id="{EE938D12-F962-4277-98B5-26E38742CF91}"/>
              </a:ext>
            </a:extLst>
          </p:cNvPr>
          <p:cNvSpPr/>
          <p:nvPr/>
        </p:nvSpPr>
        <p:spPr>
          <a:xfrm>
            <a:off x="7683030" y="3536179"/>
            <a:ext cx="1119905" cy="84018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latin typeface="Times New Roman" panose="02020603050405020304" pitchFamily="18" charset="0"/>
                <a:cs typeface="Times New Roman" panose="02020603050405020304" pitchFamily="18" charset="0"/>
              </a:rPr>
              <a:t>Adapter is turned ON</a:t>
            </a:r>
            <a:endParaRPr lang="en-IN" sz="1050" dirty="0">
              <a:solidFill>
                <a:prstClr val="white"/>
              </a:solidFill>
              <a:latin typeface="Times New Roman" panose="02020603050405020304" pitchFamily="18" charset="0"/>
              <a:cs typeface="Times New Roman" panose="02020603050405020304" pitchFamily="18" charset="0"/>
            </a:endParaRPr>
          </a:p>
        </p:txBody>
      </p:sp>
      <p:cxnSp>
        <p:nvCxnSpPr>
          <p:cNvPr id="47" name="Straight Arrow Connector 46">
            <a:extLst>
              <a:ext uri="{FF2B5EF4-FFF2-40B4-BE49-F238E27FC236}">
                <a16:creationId xmlns:a16="http://schemas.microsoft.com/office/drawing/2014/main" id="{4045FDEF-E35D-4942-BD8F-9FA8B6775C27}"/>
              </a:ext>
            </a:extLst>
          </p:cNvPr>
          <p:cNvCxnSpPr>
            <a:cxnSpLocks/>
            <a:stCxn id="31" idx="3"/>
            <a:endCxn id="45" idx="2"/>
          </p:cNvCxnSpPr>
          <p:nvPr/>
        </p:nvCxnSpPr>
        <p:spPr>
          <a:xfrm>
            <a:off x="7253107" y="3956272"/>
            <a:ext cx="54191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9" name="Rectangle 48">
            <a:extLst>
              <a:ext uri="{FF2B5EF4-FFF2-40B4-BE49-F238E27FC236}">
                <a16:creationId xmlns:a16="http://schemas.microsoft.com/office/drawing/2014/main" id="{75FC5E93-5C5C-4207-856E-F1CB7F751DAD}"/>
              </a:ext>
            </a:extLst>
          </p:cNvPr>
          <p:cNvSpPr/>
          <p:nvPr/>
        </p:nvSpPr>
        <p:spPr>
          <a:xfrm>
            <a:off x="7330411" y="3839738"/>
            <a:ext cx="334508" cy="233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685800"/>
            <a:r>
              <a:rPr lang="en-US" sz="1050" dirty="0">
                <a:solidFill>
                  <a:prstClr val="black"/>
                </a:solidFill>
                <a:latin typeface="Times New Roman" panose="02020603050405020304" pitchFamily="18" charset="0"/>
                <a:cs typeface="Times New Roman" panose="02020603050405020304" pitchFamily="18" charset="0"/>
              </a:rPr>
              <a:t>1</a:t>
            </a:r>
            <a:endParaRPr lang="en-IN" sz="1050" dirty="0">
              <a:solidFill>
                <a:prstClr val="black"/>
              </a:solidFill>
              <a:latin typeface="Times New Roman" panose="02020603050405020304" pitchFamily="18" charset="0"/>
              <a:cs typeface="Times New Roman" panose="02020603050405020304" pitchFamily="18" charset="0"/>
            </a:endParaRPr>
          </a:p>
        </p:txBody>
      </p:sp>
      <p:cxnSp>
        <p:nvCxnSpPr>
          <p:cNvPr id="51" name="Straight Arrow Connector 50">
            <a:extLst>
              <a:ext uri="{FF2B5EF4-FFF2-40B4-BE49-F238E27FC236}">
                <a16:creationId xmlns:a16="http://schemas.microsoft.com/office/drawing/2014/main" id="{55FB4177-FAEC-448F-9BBC-75921540C6B6}"/>
              </a:ext>
            </a:extLst>
          </p:cNvPr>
          <p:cNvCxnSpPr>
            <a:cxnSpLocks/>
            <a:stCxn id="45" idx="5"/>
          </p:cNvCxnSpPr>
          <p:nvPr/>
        </p:nvCxnSpPr>
        <p:spPr>
          <a:xfrm>
            <a:off x="8690945" y="3956272"/>
            <a:ext cx="275815" cy="1014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a:extLst>
              <a:ext uri="{FF2B5EF4-FFF2-40B4-BE49-F238E27FC236}">
                <a16:creationId xmlns:a16="http://schemas.microsoft.com/office/drawing/2014/main" id="{C24C9D18-063C-4E72-A906-36F391B3F2E4}"/>
              </a:ext>
            </a:extLst>
          </p:cNvPr>
          <p:cNvCxnSpPr>
            <a:cxnSpLocks/>
          </p:cNvCxnSpPr>
          <p:nvPr/>
        </p:nvCxnSpPr>
        <p:spPr>
          <a:xfrm>
            <a:off x="8956398" y="3936486"/>
            <a:ext cx="10362" cy="100744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5" name="Straight Arrow Connector 54">
            <a:extLst>
              <a:ext uri="{FF2B5EF4-FFF2-40B4-BE49-F238E27FC236}">
                <a16:creationId xmlns:a16="http://schemas.microsoft.com/office/drawing/2014/main" id="{91F0A560-AEAB-4787-A184-B1E9E44E02A7}"/>
              </a:ext>
            </a:extLst>
          </p:cNvPr>
          <p:cNvCxnSpPr>
            <a:cxnSpLocks/>
            <a:endCxn id="58" idx="3"/>
          </p:cNvCxnSpPr>
          <p:nvPr/>
        </p:nvCxnSpPr>
        <p:spPr>
          <a:xfrm flipH="1">
            <a:off x="8554599" y="4891710"/>
            <a:ext cx="389900" cy="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8" name="Rectangle 57">
            <a:extLst>
              <a:ext uri="{FF2B5EF4-FFF2-40B4-BE49-F238E27FC236}">
                <a16:creationId xmlns:a16="http://schemas.microsoft.com/office/drawing/2014/main" id="{33A3B041-CCBF-455D-A8D7-644C49CFD131}"/>
              </a:ext>
            </a:extLst>
          </p:cNvPr>
          <p:cNvSpPr/>
          <p:nvPr/>
        </p:nvSpPr>
        <p:spPr>
          <a:xfrm>
            <a:off x="7720405" y="4415782"/>
            <a:ext cx="834194" cy="951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latin typeface="Times New Roman" panose="02020603050405020304" pitchFamily="18" charset="0"/>
                <a:cs typeface="Times New Roman" panose="02020603050405020304" pitchFamily="18" charset="0"/>
              </a:rPr>
              <a:t>Appliance is turned ON</a:t>
            </a:r>
            <a:endParaRPr lang="en-IN" sz="1050" dirty="0">
              <a:solidFill>
                <a:prstClr val="white"/>
              </a:solidFill>
              <a:latin typeface="Times New Roman" panose="02020603050405020304" pitchFamily="18" charset="0"/>
              <a:cs typeface="Times New Roman" panose="02020603050405020304" pitchFamily="18" charset="0"/>
            </a:endParaRPr>
          </a:p>
        </p:txBody>
      </p:sp>
      <p:cxnSp>
        <p:nvCxnSpPr>
          <p:cNvPr id="70" name="Straight Arrow Connector 69">
            <a:extLst>
              <a:ext uri="{FF2B5EF4-FFF2-40B4-BE49-F238E27FC236}">
                <a16:creationId xmlns:a16="http://schemas.microsoft.com/office/drawing/2014/main" id="{0352B412-899B-4FC3-9B07-839C1E578E56}"/>
              </a:ext>
            </a:extLst>
          </p:cNvPr>
          <p:cNvCxnSpPr>
            <a:cxnSpLocks/>
            <a:stCxn id="19" idx="2"/>
            <a:endCxn id="20" idx="0"/>
          </p:cNvCxnSpPr>
          <p:nvPr/>
        </p:nvCxnSpPr>
        <p:spPr>
          <a:xfrm flipH="1">
            <a:off x="1890895" y="3731219"/>
            <a:ext cx="1274" cy="9081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2" name="Straight Arrow Connector 71">
            <a:extLst>
              <a:ext uri="{FF2B5EF4-FFF2-40B4-BE49-F238E27FC236}">
                <a16:creationId xmlns:a16="http://schemas.microsoft.com/office/drawing/2014/main" id="{A898D527-1B0C-4361-8079-471DA35AC7AB}"/>
              </a:ext>
            </a:extLst>
          </p:cNvPr>
          <p:cNvCxnSpPr>
            <a:cxnSpLocks/>
            <a:stCxn id="20" idx="2"/>
            <a:endCxn id="21" idx="0"/>
          </p:cNvCxnSpPr>
          <p:nvPr/>
        </p:nvCxnSpPr>
        <p:spPr>
          <a:xfrm>
            <a:off x="1890895" y="4523160"/>
            <a:ext cx="1271" cy="2577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1" name="Flowchart: Data 40">
            <a:extLst>
              <a:ext uri="{FF2B5EF4-FFF2-40B4-BE49-F238E27FC236}">
                <a16:creationId xmlns:a16="http://schemas.microsoft.com/office/drawing/2014/main" id="{0662DF88-09C7-4A12-82CA-DB94707BD8AE}"/>
              </a:ext>
            </a:extLst>
          </p:cNvPr>
          <p:cNvSpPr/>
          <p:nvPr/>
        </p:nvSpPr>
        <p:spPr>
          <a:xfrm>
            <a:off x="4284263" y="3542766"/>
            <a:ext cx="1119905" cy="84018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latin typeface="Times New Roman" panose="02020603050405020304" pitchFamily="18" charset="0"/>
                <a:cs typeface="Times New Roman" panose="02020603050405020304" pitchFamily="18" charset="0"/>
              </a:rPr>
              <a:t>Adapter is turned OFF</a:t>
            </a:r>
            <a:endParaRPr lang="en-IN" sz="1050" dirty="0">
              <a:solidFill>
                <a:prstClr val="white"/>
              </a:solidFill>
              <a:latin typeface="Times New Roman" panose="02020603050405020304" pitchFamily="18" charset="0"/>
              <a:cs typeface="Times New Roman" panose="02020603050405020304" pitchFamily="18" charset="0"/>
            </a:endParaRPr>
          </a:p>
        </p:txBody>
      </p:sp>
      <p:sp>
        <p:nvSpPr>
          <p:cNvPr id="43" name="Rectangle 42">
            <a:extLst>
              <a:ext uri="{FF2B5EF4-FFF2-40B4-BE49-F238E27FC236}">
                <a16:creationId xmlns:a16="http://schemas.microsoft.com/office/drawing/2014/main" id="{E38B65F8-15E1-4012-AF68-0CE0D86926B3}"/>
              </a:ext>
            </a:extLst>
          </p:cNvPr>
          <p:cNvSpPr/>
          <p:nvPr/>
        </p:nvSpPr>
        <p:spPr>
          <a:xfrm>
            <a:off x="5394298" y="3861936"/>
            <a:ext cx="334508" cy="233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685800"/>
            <a:r>
              <a:rPr lang="en-US" sz="1050" dirty="0">
                <a:solidFill>
                  <a:prstClr val="black"/>
                </a:solidFill>
                <a:latin typeface="Times New Roman" panose="02020603050405020304" pitchFamily="18" charset="0"/>
                <a:cs typeface="Times New Roman" panose="02020603050405020304" pitchFamily="18" charset="0"/>
              </a:rPr>
              <a:t>0</a:t>
            </a:r>
            <a:endParaRPr lang="en-IN" sz="1050" dirty="0">
              <a:solidFill>
                <a:prstClr val="black"/>
              </a:solidFill>
              <a:latin typeface="Times New Roman" panose="02020603050405020304" pitchFamily="18" charset="0"/>
              <a:cs typeface="Times New Roman" panose="02020603050405020304" pitchFamily="18" charset="0"/>
            </a:endParaRPr>
          </a:p>
        </p:txBody>
      </p:sp>
      <p:cxnSp>
        <p:nvCxnSpPr>
          <p:cNvPr id="46" name="Straight Arrow Connector 45">
            <a:extLst>
              <a:ext uri="{FF2B5EF4-FFF2-40B4-BE49-F238E27FC236}">
                <a16:creationId xmlns:a16="http://schemas.microsoft.com/office/drawing/2014/main" id="{AED33FBD-8136-4038-8C08-4ACBA574A169}"/>
              </a:ext>
            </a:extLst>
          </p:cNvPr>
          <p:cNvCxnSpPr>
            <a:cxnSpLocks/>
          </p:cNvCxnSpPr>
          <p:nvPr/>
        </p:nvCxnSpPr>
        <p:spPr>
          <a:xfrm>
            <a:off x="3951105" y="3903707"/>
            <a:ext cx="0" cy="101399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0" name="Rectangle 49">
            <a:extLst>
              <a:ext uri="{FF2B5EF4-FFF2-40B4-BE49-F238E27FC236}">
                <a16:creationId xmlns:a16="http://schemas.microsoft.com/office/drawing/2014/main" id="{6924BFF7-C8FB-46FA-9362-8D3AC13A091A}"/>
              </a:ext>
            </a:extLst>
          </p:cNvPr>
          <p:cNvSpPr/>
          <p:nvPr/>
        </p:nvSpPr>
        <p:spPr>
          <a:xfrm>
            <a:off x="4396254" y="4404244"/>
            <a:ext cx="653071" cy="835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latin typeface="Times New Roman" panose="02020603050405020304" pitchFamily="18" charset="0"/>
                <a:cs typeface="Times New Roman" panose="02020603050405020304" pitchFamily="18" charset="0"/>
              </a:rPr>
              <a:t>Appliance is turned OFF</a:t>
            </a:r>
            <a:endParaRPr lang="en-IN" sz="1050" dirty="0">
              <a:solidFill>
                <a:prstClr val="white"/>
              </a:solidFill>
              <a:latin typeface="Times New Roman" panose="02020603050405020304" pitchFamily="18" charset="0"/>
              <a:cs typeface="Times New Roman" panose="02020603050405020304" pitchFamily="18" charset="0"/>
            </a:endParaRPr>
          </a:p>
        </p:txBody>
      </p:sp>
      <p:cxnSp>
        <p:nvCxnSpPr>
          <p:cNvPr id="64" name="Straight Arrow Connector 63">
            <a:extLst>
              <a:ext uri="{FF2B5EF4-FFF2-40B4-BE49-F238E27FC236}">
                <a16:creationId xmlns:a16="http://schemas.microsoft.com/office/drawing/2014/main" id="{AF0A6691-911C-40CC-9214-C23A1B285209}"/>
              </a:ext>
            </a:extLst>
          </p:cNvPr>
          <p:cNvCxnSpPr>
            <a:cxnSpLocks/>
          </p:cNvCxnSpPr>
          <p:nvPr/>
        </p:nvCxnSpPr>
        <p:spPr>
          <a:xfrm>
            <a:off x="3951105" y="4856445"/>
            <a:ext cx="44514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9" name="Straight Arrow Connector 68">
            <a:extLst>
              <a:ext uri="{FF2B5EF4-FFF2-40B4-BE49-F238E27FC236}">
                <a16:creationId xmlns:a16="http://schemas.microsoft.com/office/drawing/2014/main" id="{72CB2AF9-3A00-4D8C-B76A-D37DE4D1FD6C}"/>
              </a:ext>
            </a:extLst>
          </p:cNvPr>
          <p:cNvCxnSpPr>
            <a:cxnSpLocks/>
          </p:cNvCxnSpPr>
          <p:nvPr/>
        </p:nvCxnSpPr>
        <p:spPr>
          <a:xfrm flipH="1">
            <a:off x="6526106" y="4836397"/>
            <a:ext cx="1206107" cy="191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1" name="Straight Arrow Connector 70">
            <a:extLst>
              <a:ext uri="{FF2B5EF4-FFF2-40B4-BE49-F238E27FC236}">
                <a16:creationId xmlns:a16="http://schemas.microsoft.com/office/drawing/2014/main" id="{E6B12061-6647-4EE2-BB2E-8A5B2BFB47BA}"/>
              </a:ext>
            </a:extLst>
          </p:cNvPr>
          <p:cNvCxnSpPr>
            <a:cxnSpLocks/>
            <a:stCxn id="50" idx="3"/>
          </p:cNvCxnSpPr>
          <p:nvPr/>
        </p:nvCxnSpPr>
        <p:spPr>
          <a:xfrm>
            <a:off x="5049325" y="4822049"/>
            <a:ext cx="1479896" cy="252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6" name="Straight Arrow Connector 75">
            <a:extLst>
              <a:ext uri="{FF2B5EF4-FFF2-40B4-BE49-F238E27FC236}">
                <a16:creationId xmlns:a16="http://schemas.microsoft.com/office/drawing/2014/main" id="{E083E0E8-163E-4329-A739-7F2DFA102FFE}"/>
              </a:ext>
            </a:extLst>
          </p:cNvPr>
          <p:cNvCxnSpPr>
            <a:cxnSpLocks/>
          </p:cNvCxnSpPr>
          <p:nvPr/>
        </p:nvCxnSpPr>
        <p:spPr>
          <a:xfrm flipH="1" flipV="1">
            <a:off x="3590702" y="5328057"/>
            <a:ext cx="2956315" cy="110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0" name="Straight Arrow Connector 79">
            <a:extLst>
              <a:ext uri="{FF2B5EF4-FFF2-40B4-BE49-F238E27FC236}">
                <a16:creationId xmlns:a16="http://schemas.microsoft.com/office/drawing/2014/main" id="{A39FDD97-2EE5-49DC-AFB1-B2977092F891}"/>
              </a:ext>
            </a:extLst>
          </p:cNvPr>
          <p:cNvCxnSpPr>
            <a:cxnSpLocks/>
          </p:cNvCxnSpPr>
          <p:nvPr/>
        </p:nvCxnSpPr>
        <p:spPr>
          <a:xfrm flipH="1" flipV="1">
            <a:off x="3580950" y="2874845"/>
            <a:ext cx="9750" cy="245321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5" name="Straight Arrow Connector 84">
            <a:extLst>
              <a:ext uri="{FF2B5EF4-FFF2-40B4-BE49-F238E27FC236}">
                <a16:creationId xmlns:a16="http://schemas.microsoft.com/office/drawing/2014/main" id="{CD300492-0311-49C5-A47F-B2FE3F5D138C}"/>
              </a:ext>
            </a:extLst>
          </p:cNvPr>
          <p:cNvCxnSpPr>
            <a:cxnSpLocks/>
            <a:endCxn id="30" idx="2"/>
          </p:cNvCxnSpPr>
          <p:nvPr/>
        </p:nvCxnSpPr>
        <p:spPr>
          <a:xfrm flipV="1">
            <a:off x="3580950" y="2864247"/>
            <a:ext cx="2326720" cy="105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8" name="Straight Arrow Connector 47">
            <a:extLst>
              <a:ext uri="{FF2B5EF4-FFF2-40B4-BE49-F238E27FC236}">
                <a16:creationId xmlns:a16="http://schemas.microsoft.com/office/drawing/2014/main" id="{04BB32B0-3C5D-4920-8EBA-8CCCECF9D598}"/>
              </a:ext>
            </a:extLst>
          </p:cNvPr>
          <p:cNvCxnSpPr>
            <a:cxnSpLocks/>
          </p:cNvCxnSpPr>
          <p:nvPr/>
        </p:nvCxnSpPr>
        <p:spPr>
          <a:xfrm flipH="1">
            <a:off x="3951105" y="3956270"/>
            <a:ext cx="43021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52" name="Picture 2" descr="Amal Jyothi College of Engineering | FIRST ENGINEERING COLLEGE in Kerala to  secure NAAC A grade. Engineering Admissions Kerala, KTU, Kerala Engineering  Admissions, admissions in engineering, APJ Abdul Kalam Technological  University, research">
            <a:extLst>
              <a:ext uri="{FF2B5EF4-FFF2-40B4-BE49-F238E27FC236}">
                <a16:creationId xmlns:a16="http://schemas.microsoft.com/office/drawing/2014/main" id="{0E6AC4ED-2CD1-455D-985A-8A5A28413E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8072462" y="0"/>
            <a:ext cx="1071538" cy="107154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28CE218F-0D8F-470C-9C71-D6376261269D}"/>
              </a:ext>
            </a:extLst>
          </p:cNvPr>
          <p:cNvSpPr>
            <a:spLocks noGrp="1"/>
          </p:cNvSpPr>
          <p:nvPr>
            <p:ph type="sldNum" sz="quarter" idx="12"/>
          </p:nvPr>
        </p:nvSpPr>
        <p:spPr/>
        <p:txBody>
          <a:bodyPr/>
          <a:lstStyle/>
          <a:p>
            <a:fld id="{3474353F-6713-4004-BF3F-E17F667CA589}" type="slidenum">
              <a:rPr lang="en-US" smtClean="0"/>
              <a:t>31</a:t>
            </a:fld>
            <a:endParaRPr lang="en-US"/>
          </a:p>
        </p:txBody>
      </p:sp>
      <p:sp>
        <p:nvSpPr>
          <p:cNvPr id="3" name="Date Placeholder 2">
            <a:extLst>
              <a:ext uri="{FF2B5EF4-FFF2-40B4-BE49-F238E27FC236}">
                <a16:creationId xmlns:a16="http://schemas.microsoft.com/office/drawing/2014/main" id="{D1540EE0-A629-441C-A765-811466C796ED}"/>
              </a:ext>
            </a:extLst>
          </p:cNvPr>
          <p:cNvSpPr>
            <a:spLocks noGrp="1"/>
          </p:cNvSpPr>
          <p:nvPr>
            <p:ph type="dt" sz="half" idx="10"/>
          </p:nvPr>
        </p:nvSpPr>
        <p:spPr/>
        <p:txBody>
          <a:bodyPr/>
          <a:lstStyle/>
          <a:p>
            <a:fld id="{1C03B048-031D-41F8-A7FA-9AB13F5B636D}" type="datetime1">
              <a:rPr lang="en-US" smtClean="0"/>
              <a:t>26/04/2021</a:t>
            </a:fld>
            <a:endParaRPr lang="en-US"/>
          </a:p>
        </p:txBody>
      </p:sp>
    </p:spTree>
    <p:extLst>
      <p:ext uri="{BB962C8B-B14F-4D97-AF65-F5344CB8AC3E}">
        <p14:creationId xmlns:p14="http://schemas.microsoft.com/office/powerpoint/2010/main" val="2583586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Amal Jyothi College of Engineering | FIRST ENGINEERING COLLEGE in Kerala to  secure NAAC A grade. Engineering Admissions Kerala, KTU, Kerala Engineering  Admissions, admissions in engineering, APJ Abdul Kalam Technological  University,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8072462" y="1"/>
            <a:ext cx="1071538" cy="10715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454258" y="520560"/>
            <a:ext cx="2235484" cy="461665"/>
          </a:xfrm>
          <a:prstGeom prst="rect">
            <a:avLst/>
          </a:prstGeom>
          <a:noFill/>
        </p:spPr>
        <p:txBody>
          <a:bodyPr wrap="none" rtlCol="0">
            <a:spAutoFit/>
          </a:bodyPr>
          <a:lstStyle/>
          <a:p>
            <a:r>
              <a:rPr lang="en-US" sz="2400" u="sng" dirty="0">
                <a:latin typeface="Times New Roman" pitchFamily="18" charset="0"/>
                <a:cs typeface="Times New Roman" pitchFamily="18" charset="0"/>
              </a:rPr>
              <a:t>PCB   LAYOUT</a:t>
            </a:r>
          </a:p>
        </p:txBody>
      </p:sp>
      <p:pic>
        <p:nvPicPr>
          <p:cNvPr id="4" name="Picture 3" descr="WhatsApp Image 2020-11-29 at 4.26.18 PM (1).jpeg"/>
          <p:cNvPicPr>
            <a:picLocks noChangeAspect="1"/>
          </p:cNvPicPr>
          <p:nvPr/>
        </p:nvPicPr>
        <p:blipFill>
          <a:blip r:embed="rId3"/>
          <a:stretch>
            <a:fillRect/>
          </a:stretch>
        </p:blipFill>
        <p:spPr>
          <a:xfrm>
            <a:off x="346653" y="1193527"/>
            <a:ext cx="4297355" cy="5118921"/>
          </a:xfrm>
          <a:prstGeom prst="rect">
            <a:avLst/>
          </a:prstGeom>
          <a:noFill/>
          <a:ln w="1905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descr="WhatsApp Image 2020-11-29 at 4.26.18 PM.jpeg"/>
          <p:cNvPicPr>
            <a:picLocks noChangeAspect="1"/>
          </p:cNvPicPr>
          <p:nvPr/>
        </p:nvPicPr>
        <p:blipFill>
          <a:blip r:embed="rId4"/>
          <a:stretch>
            <a:fillRect/>
          </a:stretch>
        </p:blipFill>
        <p:spPr bwMode="hidden">
          <a:xfrm>
            <a:off x="5076056" y="1193527"/>
            <a:ext cx="3750177" cy="5085024"/>
          </a:xfrm>
          <a:prstGeom prst="rect">
            <a:avLst/>
          </a:prstGeom>
          <a:noFill/>
          <a:ln w="19050" cap="sq">
            <a:solidFill>
              <a:schemeClr val="tx1"/>
            </a:solidFill>
            <a:prstDash val="solid"/>
            <a:miter lim="800000"/>
          </a:ln>
          <a:effectLst/>
        </p:spPr>
      </p:pic>
      <p:sp>
        <p:nvSpPr>
          <p:cNvPr id="7" name="Slide Number Placeholder 6">
            <a:extLst>
              <a:ext uri="{FF2B5EF4-FFF2-40B4-BE49-F238E27FC236}">
                <a16:creationId xmlns:a16="http://schemas.microsoft.com/office/drawing/2014/main" id="{AC4D7A1C-6AD8-470A-A3B7-83EBE7508851}"/>
              </a:ext>
            </a:extLst>
          </p:cNvPr>
          <p:cNvSpPr>
            <a:spLocks noGrp="1"/>
          </p:cNvSpPr>
          <p:nvPr>
            <p:ph type="sldNum" sz="quarter" idx="12"/>
          </p:nvPr>
        </p:nvSpPr>
        <p:spPr/>
        <p:txBody>
          <a:bodyPr/>
          <a:lstStyle/>
          <a:p>
            <a:fld id="{07E84C11-2773-4B8E-A897-E24BAA925572}" type="slidenum">
              <a:rPr lang="en-US" smtClean="0"/>
              <a:pPr/>
              <a:t>32</a:t>
            </a:fld>
            <a:endParaRPr lang="en-US"/>
          </a:p>
        </p:txBody>
      </p:sp>
      <p:sp>
        <p:nvSpPr>
          <p:cNvPr id="6" name="Date Placeholder 5">
            <a:extLst>
              <a:ext uri="{FF2B5EF4-FFF2-40B4-BE49-F238E27FC236}">
                <a16:creationId xmlns:a16="http://schemas.microsoft.com/office/drawing/2014/main" id="{53D41136-78F5-464F-A36F-49A760CB0AF4}"/>
              </a:ext>
            </a:extLst>
          </p:cNvPr>
          <p:cNvSpPr>
            <a:spLocks noGrp="1"/>
          </p:cNvSpPr>
          <p:nvPr>
            <p:ph type="dt" sz="half" idx="10"/>
          </p:nvPr>
        </p:nvSpPr>
        <p:spPr/>
        <p:txBody>
          <a:bodyPr/>
          <a:lstStyle/>
          <a:p>
            <a:fld id="{CB9F7B14-55EF-4DD0-983B-45197FE2EEF1}" type="datetime1">
              <a:rPr lang="en-US" smtClean="0"/>
              <a:t>26/04/2021</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Amal Jyothi College of Engineering | FIRST ENGINEERING COLLEGE in Kerala to  secure NAAC A grade. Engineering Admissions Kerala, KTU, Kerala Engineering  Admissions, admissions in engineering, APJ Abdul Kalam Technological  University,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8072462" y="1"/>
            <a:ext cx="1071538" cy="107154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srcRect/>
          <a:stretch>
            <a:fillRect/>
          </a:stretch>
        </p:blipFill>
        <p:spPr bwMode="auto">
          <a:xfrm>
            <a:off x="571472" y="1285860"/>
            <a:ext cx="7572428" cy="4929222"/>
          </a:xfrm>
          <a:prstGeom prst="rect">
            <a:avLst/>
          </a:prstGeom>
          <a:noFill/>
          <a:ln w="9525">
            <a:noFill/>
            <a:miter lim="800000"/>
            <a:headEnd/>
            <a:tailEnd/>
          </a:ln>
          <a:effectLst/>
        </p:spPr>
      </p:pic>
      <p:sp>
        <p:nvSpPr>
          <p:cNvPr id="5" name="Rectangle 4"/>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sz="1400" dirty="0"/>
          </a:p>
        </p:txBody>
      </p:sp>
      <p:pic>
        <p:nvPicPr>
          <p:cNvPr id="6" name="Picture 2"/>
          <p:cNvPicPr>
            <a:picLocks noChangeAspect="1" noChangeArrowheads="1"/>
          </p:cNvPicPr>
          <p:nvPr/>
        </p:nvPicPr>
        <p:blipFill>
          <a:blip r:embed="rId3"/>
          <a:srcRect/>
          <a:stretch>
            <a:fillRect/>
          </a:stretch>
        </p:blipFill>
        <p:spPr bwMode="auto">
          <a:xfrm>
            <a:off x="428596" y="857232"/>
            <a:ext cx="7429552" cy="4929222"/>
          </a:xfrm>
          <a:prstGeom prst="rect">
            <a:avLst/>
          </a:prstGeom>
          <a:noFill/>
          <a:ln w="9525">
            <a:noFill/>
            <a:miter lim="800000"/>
            <a:headEnd/>
            <a:tailEnd/>
          </a:ln>
          <a:effectLst/>
        </p:spPr>
      </p:pic>
      <p:pic>
        <p:nvPicPr>
          <p:cNvPr id="7" name="Picture 2" descr="Amal Jyothi College of Engineering | FIRST ENGINEERING COLLEGE in Kerala to  secure NAAC A grade. Engineering Admissions Kerala, KTU, Kerala Engineering  Admissions, admissions in engineering, APJ Abdul Kalam Technological  University,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8072462" y="0"/>
            <a:ext cx="1071538" cy="107154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357290" y="6072206"/>
            <a:ext cx="6000792" cy="5715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Times New Roman" pitchFamily="18" charset="0"/>
                <a:cs typeface="Times New Roman" pitchFamily="18" charset="0"/>
              </a:rPr>
              <a:t>Fig 8: Illustrates Top Copper of  PCB layout</a:t>
            </a:r>
          </a:p>
        </p:txBody>
      </p:sp>
      <p:sp>
        <p:nvSpPr>
          <p:cNvPr id="9" name="Slide Number Placeholder 8">
            <a:extLst>
              <a:ext uri="{FF2B5EF4-FFF2-40B4-BE49-F238E27FC236}">
                <a16:creationId xmlns:a16="http://schemas.microsoft.com/office/drawing/2014/main" id="{8F4FC7DA-233E-4299-8DBF-BFF126A453D0}"/>
              </a:ext>
            </a:extLst>
          </p:cNvPr>
          <p:cNvSpPr>
            <a:spLocks noGrp="1"/>
          </p:cNvSpPr>
          <p:nvPr>
            <p:ph type="sldNum" sz="quarter" idx="12"/>
          </p:nvPr>
        </p:nvSpPr>
        <p:spPr/>
        <p:txBody>
          <a:bodyPr/>
          <a:lstStyle/>
          <a:p>
            <a:fld id="{07E84C11-2773-4B8E-A897-E24BAA925572}" type="slidenum">
              <a:rPr lang="en-US" smtClean="0"/>
              <a:pPr/>
              <a:t>33</a:t>
            </a:fld>
            <a:endParaRPr lang="en-US"/>
          </a:p>
        </p:txBody>
      </p:sp>
      <p:sp>
        <p:nvSpPr>
          <p:cNvPr id="3" name="Date Placeholder 2">
            <a:extLst>
              <a:ext uri="{FF2B5EF4-FFF2-40B4-BE49-F238E27FC236}">
                <a16:creationId xmlns:a16="http://schemas.microsoft.com/office/drawing/2014/main" id="{786545BD-270F-4CBC-B4A1-93B1CADA171D}"/>
              </a:ext>
            </a:extLst>
          </p:cNvPr>
          <p:cNvSpPr>
            <a:spLocks noGrp="1"/>
          </p:cNvSpPr>
          <p:nvPr>
            <p:ph type="dt" sz="half" idx="10"/>
          </p:nvPr>
        </p:nvSpPr>
        <p:spPr/>
        <p:txBody>
          <a:bodyPr/>
          <a:lstStyle/>
          <a:p>
            <a:fld id="{114CEF63-47C9-476D-BD3A-414627EE8B0F}" type="datetime1">
              <a:rPr lang="en-US" smtClean="0"/>
              <a:t>26/04/2021</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24"/>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solidFill>
                  <a:schemeClr val="bg1">
                    <a:lumMod val="50000"/>
                  </a:schemeClr>
                </a:solidFill>
              </a:rPr>
              <a:t>05/02/2021</a:t>
            </a:r>
          </a:p>
        </p:txBody>
      </p:sp>
      <p:pic>
        <p:nvPicPr>
          <p:cNvPr id="3" name="Picture 2" descr="Amal Jyothi College of Engineering | FIRST ENGINEERING COLLEGE in Kerala to  secure NAAC A grade. Engineering Admissions Kerala, KTU, Kerala Engineering  Admissions, admissions in engineering, APJ Abdul Kalam Technological  University,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8072461" y="0"/>
            <a:ext cx="1071539" cy="107154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srcRect/>
          <a:stretch>
            <a:fillRect/>
          </a:stretch>
        </p:blipFill>
        <p:spPr bwMode="auto">
          <a:xfrm>
            <a:off x="428596" y="428604"/>
            <a:ext cx="7500990" cy="5391170"/>
          </a:xfrm>
          <a:prstGeom prst="rect">
            <a:avLst/>
          </a:prstGeom>
          <a:noFill/>
          <a:ln w="9525">
            <a:noFill/>
            <a:miter lim="800000"/>
            <a:headEnd/>
            <a:tailEnd/>
          </a:ln>
          <a:effectLst/>
        </p:spPr>
      </p:pic>
      <p:sp>
        <p:nvSpPr>
          <p:cNvPr id="6" name="Rectangle 5"/>
          <p:cNvSpPr/>
          <p:nvPr/>
        </p:nvSpPr>
        <p:spPr>
          <a:xfrm>
            <a:off x="1285852" y="6215082"/>
            <a:ext cx="6072230" cy="5000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Times New Roman" pitchFamily="18" charset="0"/>
                <a:cs typeface="Times New Roman" pitchFamily="18" charset="0"/>
              </a:rPr>
              <a:t>Fig 18:  Illustrates Bottom Copper of  PCB layout</a:t>
            </a:r>
          </a:p>
        </p:txBody>
      </p:sp>
      <p:sp>
        <p:nvSpPr>
          <p:cNvPr id="8" name="Slide Number Placeholder 7">
            <a:extLst>
              <a:ext uri="{FF2B5EF4-FFF2-40B4-BE49-F238E27FC236}">
                <a16:creationId xmlns:a16="http://schemas.microsoft.com/office/drawing/2014/main" id="{80D85767-579A-45C6-A28D-8400148EF4F3}"/>
              </a:ext>
            </a:extLst>
          </p:cNvPr>
          <p:cNvSpPr>
            <a:spLocks noGrp="1"/>
          </p:cNvSpPr>
          <p:nvPr>
            <p:ph type="sldNum" sz="quarter" idx="12"/>
          </p:nvPr>
        </p:nvSpPr>
        <p:spPr/>
        <p:txBody>
          <a:bodyPr/>
          <a:lstStyle/>
          <a:p>
            <a:fld id="{07E84C11-2773-4B8E-A897-E24BAA925572}" type="slidenum">
              <a:rPr lang="en-US" smtClean="0"/>
              <a:pPr/>
              <a:t>34</a:t>
            </a:fld>
            <a:endParaRPr lang="en-US"/>
          </a:p>
        </p:txBody>
      </p:sp>
      <p:sp>
        <p:nvSpPr>
          <p:cNvPr id="5" name="Date Placeholder 4">
            <a:extLst>
              <a:ext uri="{FF2B5EF4-FFF2-40B4-BE49-F238E27FC236}">
                <a16:creationId xmlns:a16="http://schemas.microsoft.com/office/drawing/2014/main" id="{77D6CE64-B0E5-4E57-B130-BEDCB2A96421}"/>
              </a:ext>
            </a:extLst>
          </p:cNvPr>
          <p:cNvSpPr>
            <a:spLocks noGrp="1"/>
          </p:cNvSpPr>
          <p:nvPr>
            <p:ph type="dt" sz="half" idx="10"/>
          </p:nvPr>
        </p:nvSpPr>
        <p:spPr/>
        <p:txBody>
          <a:bodyPr/>
          <a:lstStyle/>
          <a:p>
            <a:fld id="{2E85A69A-0453-4C6A-A00C-84DF257756F9}" type="datetime1">
              <a:rPr lang="en-US" smtClean="0"/>
              <a:t>26/04/2021</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90539110"/>
              </p:ext>
            </p:extLst>
          </p:nvPr>
        </p:nvGraphicFramePr>
        <p:xfrm>
          <a:off x="0" y="1142983"/>
          <a:ext cx="9144000" cy="477522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68411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684110">
                <a:tc>
                  <a:txBody>
                    <a:bodyPr/>
                    <a:lstStyle/>
                    <a:p>
                      <a:endParaRPr lang="en-US" dirty="0"/>
                    </a:p>
                  </a:txBody>
                  <a:tcPr/>
                </a:tc>
                <a:tc>
                  <a:txBody>
                    <a:bodyPr/>
                    <a:lstStyle/>
                    <a:p>
                      <a:pPr algn="ctr"/>
                      <a:r>
                        <a:rPr lang="en-US" dirty="0">
                          <a:latin typeface="Times New Roman" pitchFamily="18" charset="0"/>
                          <a:cs typeface="Times New Roman" pitchFamily="18" charset="0"/>
                        </a:rPr>
                        <a:t>  </a:t>
                      </a:r>
                    </a:p>
                  </a:txBody>
                  <a:tcPr/>
                </a:tc>
                <a:extLst>
                  <a:ext uri="{0D108BD9-81ED-4DB2-BD59-A6C34878D82A}">
                    <a16:rowId xmlns:a16="http://schemas.microsoft.com/office/drawing/2014/main" val="10001"/>
                  </a:ext>
                </a:extLst>
              </a:tr>
              <a:tr h="6102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     </a:t>
                      </a:r>
                    </a:p>
                    <a:p>
                      <a:r>
                        <a:rPr lang="en-US" sz="2000" dirty="0">
                          <a:latin typeface="Times New Roman" pitchFamily="18" charset="0"/>
                          <a:cs typeface="Times New Roman" pitchFamily="18" charset="0"/>
                        </a:rPr>
                        <a:t>     220V  AC  to  5V   DC  Converter </a:t>
                      </a:r>
                    </a:p>
                  </a:txBody>
                  <a:tcPr/>
                </a:tc>
                <a:tc>
                  <a:txBody>
                    <a:bodyPr/>
                    <a:lstStyle/>
                    <a:p>
                      <a:pPr algn="ctr"/>
                      <a:endParaRPr lang="en-US" dirty="0"/>
                    </a:p>
                  </a:txBody>
                  <a:tcPr/>
                </a:tc>
                <a:extLst>
                  <a:ext uri="{0D108BD9-81ED-4DB2-BD59-A6C34878D82A}">
                    <a16:rowId xmlns:a16="http://schemas.microsoft.com/office/drawing/2014/main" val="10002"/>
                  </a:ext>
                </a:extLst>
              </a:tr>
              <a:tr h="684110">
                <a:tc>
                  <a:txBody>
                    <a:bodyPr/>
                    <a:lstStyle/>
                    <a:p>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r h="684110">
                <a:tc>
                  <a:txBody>
                    <a:bodyPr/>
                    <a:lstStyle/>
                    <a:p>
                      <a:endParaRPr lang="en-US" dirty="0"/>
                    </a:p>
                  </a:txBody>
                  <a:tcPr/>
                </a:tc>
                <a:tc>
                  <a:txBody>
                    <a:bodyPr/>
                    <a:lstStyle/>
                    <a:p>
                      <a:pPr algn="ctr"/>
                      <a:endParaRPr lang="en-US" dirty="0"/>
                    </a:p>
                  </a:txBody>
                  <a:tcPr/>
                </a:tc>
                <a:extLst>
                  <a:ext uri="{0D108BD9-81ED-4DB2-BD59-A6C34878D82A}">
                    <a16:rowId xmlns:a16="http://schemas.microsoft.com/office/drawing/2014/main" val="10004"/>
                  </a:ext>
                </a:extLst>
              </a:tr>
              <a:tr h="684110">
                <a:tc>
                  <a:txBody>
                    <a:bodyPr/>
                    <a:lstStyle/>
                    <a:p>
                      <a:endParaRPr lang="en-US" dirty="0"/>
                    </a:p>
                  </a:txBody>
                  <a:tcPr/>
                </a:tc>
                <a:tc>
                  <a:txBody>
                    <a:bodyPr/>
                    <a:lstStyle/>
                    <a:p>
                      <a:pPr algn="ctr"/>
                      <a:endParaRPr lang="en-US" dirty="0"/>
                    </a:p>
                  </a:txBody>
                  <a:tcPr/>
                </a:tc>
                <a:extLst>
                  <a:ext uri="{0D108BD9-81ED-4DB2-BD59-A6C34878D82A}">
                    <a16:rowId xmlns:a16="http://schemas.microsoft.com/office/drawing/2014/main" val="10005"/>
                  </a:ext>
                </a:extLst>
              </a:tr>
              <a:tr h="684110">
                <a:tc>
                  <a:txBody>
                    <a:bodyPr/>
                    <a:lstStyle/>
                    <a:p>
                      <a:endParaRPr lang="en-US" dirty="0"/>
                    </a:p>
                  </a:txBody>
                  <a:tcPr/>
                </a:tc>
                <a:tc>
                  <a:txBody>
                    <a:bodyPr/>
                    <a:lstStyle/>
                    <a:p>
                      <a:pPr algn="ctr"/>
                      <a:endParaRPr lang="en-US" dirty="0"/>
                    </a:p>
                  </a:txBody>
                  <a:tcPr/>
                </a:tc>
                <a:extLst>
                  <a:ext uri="{0D108BD9-81ED-4DB2-BD59-A6C34878D82A}">
                    <a16:rowId xmlns:a16="http://schemas.microsoft.com/office/drawing/2014/main" val="10006"/>
                  </a:ext>
                </a:extLst>
              </a:tr>
            </a:tbl>
          </a:graphicData>
        </a:graphic>
      </p:graphicFrame>
      <p:sp>
        <p:nvSpPr>
          <p:cNvPr id="4" name="TextBox 3"/>
          <p:cNvSpPr txBox="1"/>
          <p:nvPr/>
        </p:nvSpPr>
        <p:spPr>
          <a:xfrm>
            <a:off x="3238447" y="354906"/>
            <a:ext cx="2673681" cy="461665"/>
          </a:xfrm>
          <a:prstGeom prst="rect">
            <a:avLst/>
          </a:prstGeom>
          <a:noFill/>
        </p:spPr>
        <p:txBody>
          <a:bodyPr wrap="none" rtlCol="0">
            <a:spAutoFit/>
          </a:bodyPr>
          <a:lstStyle/>
          <a:p>
            <a:r>
              <a:rPr lang="en-US" sz="2400" u="sng" dirty="0">
                <a:latin typeface="Times New Roman" pitchFamily="18" charset="0"/>
                <a:cs typeface="Times New Roman" pitchFamily="18" charset="0"/>
              </a:rPr>
              <a:t>COST   ANALYSIS</a:t>
            </a:r>
          </a:p>
        </p:txBody>
      </p:sp>
      <p:sp>
        <p:nvSpPr>
          <p:cNvPr id="5" name="TextBox 4"/>
          <p:cNvSpPr txBox="1"/>
          <p:nvPr/>
        </p:nvSpPr>
        <p:spPr>
          <a:xfrm>
            <a:off x="1380589" y="1262944"/>
            <a:ext cx="2143140" cy="400110"/>
          </a:xfrm>
          <a:prstGeom prst="rect">
            <a:avLst/>
          </a:prstGeom>
          <a:noFill/>
        </p:spPr>
        <p:txBody>
          <a:bodyPr wrap="square" rtlCol="0">
            <a:spAutoFit/>
          </a:bodyPr>
          <a:lstStyle/>
          <a:p>
            <a:r>
              <a:rPr lang="en-US" sz="2000" dirty="0">
                <a:latin typeface="Times New Roman" pitchFamily="18" charset="0"/>
                <a:cs typeface="Times New Roman" pitchFamily="18" charset="0"/>
              </a:rPr>
              <a:t>COMPONENTS</a:t>
            </a:r>
          </a:p>
        </p:txBody>
      </p:sp>
      <p:sp>
        <p:nvSpPr>
          <p:cNvPr id="6" name="TextBox 5"/>
          <p:cNvSpPr txBox="1"/>
          <p:nvPr/>
        </p:nvSpPr>
        <p:spPr>
          <a:xfrm>
            <a:off x="5851869" y="1245964"/>
            <a:ext cx="928694" cy="400110"/>
          </a:xfrm>
          <a:prstGeom prst="rect">
            <a:avLst/>
          </a:prstGeom>
          <a:noFill/>
        </p:spPr>
        <p:txBody>
          <a:bodyPr wrap="square" rtlCol="0">
            <a:spAutoFit/>
          </a:bodyPr>
          <a:lstStyle/>
          <a:p>
            <a:r>
              <a:rPr lang="en-US" sz="2000" dirty="0">
                <a:latin typeface="Times New Roman" pitchFamily="18" charset="0"/>
                <a:cs typeface="Times New Roman" pitchFamily="18" charset="0"/>
              </a:rPr>
              <a:t>COST</a:t>
            </a:r>
          </a:p>
        </p:txBody>
      </p:sp>
      <p:sp>
        <p:nvSpPr>
          <p:cNvPr id="7" name="TextBox 6"/>
          <p:cNvSpPr txBox="1"/>
          <p:nvPr/>
        </p:nvSpPr>
        <p:spPr>
          <a:xfrm>
            <a:off x="1357263" y="1946115"/>
            <a:ext cx="2143140" cy="400110"/>
          </a:xfrm>
          <a:prstGeom prst="rect">
            <a:avLst/>
          </a:prstGeom>
          <a:noFill/>
        </p:spPr>
        <p:txBody>
          <a:bodyPr wrap="square" rtlCol="0">
            <a:spAutoFit/>
          </a:bodyPr>
          <a:lstStyle/>
          <a:p>
            <a:r>
              <a:rPr lang="en-US" sz="2000" dirty="0">
                <a:latin typeface="Times New Roman" pitchFamily="18" charset="0"/>
                <a:cs typeface="Times New Roman" pitchFamily="18" charset="0"/>
              </a:rPr>
              <a:t>ESP8266 – 12E</a:t>
            </a:r>
          </a:p>
        </p:txBody>
      </p:sp>
      <p:sp>
        <p:nvSpPr>
          <p:cNvPr id="8" name="TextBox 7"/>
          <p:cNvSpPr txBox="1"/>
          <p:nvPr/>
        </p:nvSpPr>
        <p:spPr>
          <a:xfrm>
            <a:off x="5914448" y="2057718"/>
            <a:ext cx="857256" cy="400110"/>
          </a:xfrm>
          <a:prstGeom prst="rect">
            <a:avLst/>
          </a:prstGeom>
          <a:noFill/>
        </p:spPr>
        <p:txBody>
          <a:bodyPr wrap="square" rtlCol="0">
            <a:spAutoFit/>
          </a:bodyPr>
          <a:lstStyle/>
          <a:p>
            <a:r>
              <a:rPr lang="en-US" sz="2000" dirty="0">
                <a:latin typeface="Times New Roman" pitchFamily="18" charset="0"/>
                <a:cs typeface="Times New Roman" pitchFamily="18" charset="0"/>
              </a:rPr>
              <a:t>360/-</a:t>
            </a:r>
          </a:p>
        </p:txBody>
      </p:sp>
      <p:pic>
        <p:nvPicPr>
          <p:cNvPr id="9" name="Picture 2" descr="Amal Jyothi College of Engineering | FIRST ENGINEERING COLLEGE in Kerala to  secure NAAC A grade. Engineering Admissions Kerala, KTU, Kerala Engineering  Admissions, admissions in engineering, APJ Abdul Kalam Technological  University,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8072462" y="0"/>
            <a:ext cx="1071538" cy="107154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940152" y="2693601"/>
            <a:ext cx="752129" cy="400110"/>
          </a:xfrm>
          <a:prstGeom prst="rect">
            <a:avLst/>
          </a:prstGeom>
          <a:noFill/>
        </p:spPr>
        <p:txBody>
          <a:bodyPr wrap="square" rtlCol="0">
            <a:spAutoFit/>
          </a:bodyPr>
          <a:lstStyle/>
          <a:p>
            <a:r>
              <a:rPr lang="en-US" sz="2000" dirty="0">
                <a:latin typeface="Times New Roman" pitchFamily="18" charset="0"/>
                <a:cs typeface="Times New Roman" pitchFamily="18" charset="0"/>
              </a:rPr>
              <a:t>200/-</a:t>
            </a:r>
          </a:p>
        </p:txBody>
      </p:sp>
      <p:sp>
        <p:nvSpPr>
          <p:cNvPr id="11" name="TextBox 10"/>
          <p:cNvSpPr txBox="1"/>
          <p:nvPr/>
        </p:nvSpPr>
        <p:spPr>
          <a:xfrm>
            <a:off x="1357263" y="3343620"/>
            <a:ext cx="1928826" cy="400110"/>
          </a:xfrm>
          <a:prstGeom prst="rect">
            <a:avLst/>
          </a:prstGeom>
          <a:noFill/>
        </p:spPr>
        <p:txBody>
          <a:bodyPr wrap="square" rtlCol="0">
            <a:spAutoFit/>
          </a:bodyPr>
          <a:lstStyle/>
          <a:p>
            <a:r>
              <a:rPr lang="en-US" sz="2000" dirty="0">
                <a:latin typeface="Times New Roman" pitchFamily="18" charset="0"/>
                <a:cs typeface="Times New Roman" pitchFamily="18" charset="0"/>
              </a:rPr>
              <a:t>Relay  Module</a:t>
            </a:r>
          </a:p>
        </p:txBody>
      </p:sp>
      <p:sp>
        <p:nvSpPr>
          <p:cNvPr id="12" name="TextBox 11"/>
          <p:cNvSpPr txBox="1"/>
          <p:nvPr/>
        </p:nvSpPr>
        <p:spPr>
          <a:xfrm>
            <a:off x="5942384" y="3316833"/>
            <a:ext cx="910338" cy="400110"/>
          </a:xfrm>
          <a:prstGeom prst="rect">
            <a:avLst/>
          </a:prstGeom>
          <a:noFill/>
        </p:spPr>
        <p:txBody>
          <a:bodyPr wrap="square" rtlCol="0">
            <a:spAutoFit/>
          </a:bodyPr>
          <a:lstStyle/>
          <a:p>
            <a:r>
              <a:rPr lang="en-US" sz="2000" dirty="0">
                <a:latin typeface="Times New Roman" pitchFamily="18" charset="0"/>
                <a:cs typeface="Times New Roman" pitchFamily="18" charset="0"/>
              </a:rPr>
              <a:t>150/-</a:t>
            </a:r>
          </a:p>
        </p:txBody>
      </p:sp>
      <p:sp>
        <p:nvSpPr>
          <p:cNvPr id="13" name="TextBox 12"/>
          <p:cNvSpPr txBox="1"/>
          <p:nvPr/>
        </p:nvSpPr>
        <p:spPr>
          <a:xfrm>
            <a:off x="1357263" y="4056961"/>
            <a:ext cx="1735884" cy="420520"/>
          </a:xfrm>
          <a:prstGeom prst="rect">
            <a:avLst/>
          </a:prstGeom>
          <a:noFill/>
        </p:spPr>
        <p:txBody>
          <a:bodyPr wrap="square" rtlCol="0">
            <a:spAutoFit/>
          </a:bodyPr>
          <a:lstStyle/>
          <a:p>
            <a:r>
              <a:rPr lang="en-US" sz="2000" dirty="0">
                <a:latin typeface="Times New Roman" pitchFamily="18" charset="0"/>
                <a:cs typeface="Times New Roman" pitchFamily="18" charset="0"/>
              </a:rPr>
              <a:t>Jumper  wire</a:t>
            </a:r>
          </a:p>
        </p:txBody>
      </p:sp>
      <p:sp>
        <p:nvSpPr>
          <p:cNvPr id="14" name="TextBox 13"/>
          <p:cNvSpPr txBox="1"/>
          <p:nvPr/>
        </p:nvSpPr>
        <p:spPr>
          <a:xfrm>
            <a:off x="5914448" y="4086372"/>
            <a:ext cx="895005" cy="400110"/>
          </a:xfrm>
          <a:prstGeom prst="rect">
            <a:avLst/>
          </a:prstGeom>
          <a:noFill/>
        </p:spPr>
        <p:txBody>
          <a:bodyPr wrap="square" rtlCol="0">
            <a:spAutoFit/>
          </a:bodyPr>
          <a:lstStyle/>
          <a:p>
            <a:r>
              <a:rPr lang="en-US" sz="2000" dirty="0"/>
              <a:t>200/-</a:t>
            </a:r>
          </a:p>
        </p:txBody>
      </p:sp>
      <p:sp>
        <p:nvSpPr>
          <p:cNvPr id="15" name="TextBox 14"/>
          <p:cNvSpPr txBox="1"/>
          <p:nvPr/>
        </p:nvSpPr>
        <p:spPr>
          <a:xfrm>
            <a:off x="1325011" y="4646694"/>
            <a:ext cx="1935145" cy="400110"/>
          </a:xfrm>
          <a:prstGeom prst="rect">
            <a:avLst/>
          </a:prstGeom>
          <a:noFill/>
        </p:spPr>
        <p:txBody>
          <a:bodyPr wrap="none" rtlCol="0">
            <a:spAutoFit/>
          </a:bodyPr>
          <a:lstStyle/>
          <a:p>
            <a:r>
              <a:rPr lang="en-US" sz="2000" dirty="0">
                <a:latin typeface="Times New Roman" pitchFamily="18" charset="0"/>
                <a:cs typeface="Times New Roman" pitchFamily="18" charset="0"/>
              </a:rPr>
              <a:t>Plug  and  socket</a:t>
            </a:r>
          </a:p>
        </p:txBody>
      </p:sp>
      <p:sp>
        <p:nvSpPr>
          <p:cNvPr id="16" name="TextBox 15"/>
          <p:cNvSpPr txBox="1"/>
          <p:nvPr/>
        </p:nvSpPr>
        <p:spPr>
          <a:xfrm>
            <a:off x="5914448" y="4766290"/>
            <a:ext cx="1071570" cy="400110"/>
          </a:xfrm>
          <a:prstGeom prst="rect">
            <a:avLst/>
          </a:prstGeom>
          <a:noFill/>
        </p:spPr>
        <p:txBody>
          <a:bodyPr wrap="square" rtlCol="0">
            <a:spAutoFit/>
          </a:bodyPr>
          <a:lstStyle/>
          <a:p>
            <a:r>
              <a:rPr lang="en-US" sz="2000" dirty="0">
                <a:latin typeface="Times New Roman" pitchFamily="18" charset="0"/>
                <a:cs typeface="Times New Roman" pitchFamily="18" charset="0"/>
              </a:rPr>
              <a:t>90/-</a:t>
            </a:r>
          </a:p>
        </p:txBody>
      </p:sp>
      <p:sp>
        <p:nvSpPr>
          <p:cNvPr id="17" name="TextBox 16"/>
          <p:cNvSpPr txBox="1"/>
          <p:nvPr/>
        </p:nvSpPr>
        <p:spPr>
          <a:xfrm>
            <a:off x="1571604" y="5373216"/>
            <a:ext cx="1928799" cy="369332"/>
          </a:xfrm>
          <a:prstGeom prst="rect">
            <a:avLst/>
          </a:prstGeom>
          <a:noFill/>
        </p:spPr>
        <p:txBody>
          <a:bodyPr wrap="square" rtlCol="0">
            <a:spAutoFit/>
          </a:bodyPr>
          <a:lstStyle/>
          <a:p>
            <a:r>
              <a:rPr lang="en-US" dirty="0"/>
              <a:t>TOTAL  COST</a:t>
            </a:r>
          </a:p>
        </p:txBody>
      </p:sp>
      <p:sp>
        <p:nvSpPr>
          <p:cNvPr id="18" name="TextBox 17"/>
          <p:cNvSpPr txBox="1"/>
          <p:nvPr/>
        </p:nvSpPr>
        <p:spPr>
          <a:xfrm>
            <a:off x="5912128" y="5399236"/>
            <a:ext cx="1428760" cy="400110"/>
          </a:xfrm>
          <a:prstGeom prst="rect">
            <a:avLst/>
          </a:prstGeom>
          <a:noFill/>
        </p:spPr>
        <p:txBody>
          <a:bodyPr wrap="square" rtlCol="0">
            <a:spAutoFit/>
          </a:bodyPr>
          <a:lstStyle/>
          <a:p>
            <a:r>
              <a:rPr lang="en-US" sz="2000" dirty="0"/>
              <a:t>1000/-</a:t>
            </a:r>
          </a:p>
        </p:txBody>
      </p:sp>
      <p:sp>
        <p:nvSpPr>
          <p:cNvPr id="20" name="Slide Number Placeholder 19">
            <a:extLst>
              <a:ext uri="{FF2B5EF4-FFF2-40B4-BE49-F238E27FC236}">
                <a16:creationId xmlns:a16="http://schemas.microsoft.com/office/drawing/2014/main" id="{821B0F24-0330-4B9C-9965-9ED2A766CD8C}"/>
              </a:ext>
            </a:extLst>
          </p:cNvPr>
          <p:cNvSpPr>
            <a:spLocks noGrp="1"/>
          </p:cNvSpPr>
          <p:nvPr>
            <p:ph type="sldNum" sz="quarter" idx="12"/>
          </p:nvPr>
        </p:nvSpPr>
        <p:spPr/>
        <p:txBody>
          <a:bodyPr/>
          <a:lstStyle/>
          <a:p>
            <a:fld id="{07E84C11-2773-4B8E-A897-E24BAA925572}" type="slidenum">
              <a:rPr lang="en-US" smtClean="0"/>
              <a:pPr/>
              <a:t>35</a:t>
            </a:fld>
            <a:endParaRPr lang="en-US"/>
          </a:p>
        </p:txBody>
      </p:sp>
      <p:sp>
        <p:nvSpPr>
          <p:cNvPr id="3" name="Date Placeholder 2">
            <a:extLst>
              <a:ext uri="{FF2B5EF4-FFF2-40B4-BE49-F238E27FC236}">
                <a16:creationId xmlns:a16="http://schemas.microsoft.com/office/drawing/2014/main" id="{5B64F69D-A232-41A6-A7E7-8688B7F72BF2}"/>
              </a:ext>
            </a:extLst>
          </p:cNvPr>
          <p:cNvSpPr>
            <a:spLocks noGrp="1"/>
          </p:cNvSpPr>
          <p:nvPr>
            <p:ph type="dt" sz="half" idx="10"/>
          </p:nvPr>
        </p:nvSpPr>
        <p:spPr/>
        <p:txBody>
          <a:bodyPr/>
          <a:lstStyle/>
          <a:p>
            <a:fld id="{9A7A8EE1-A4BF-4E40-A3DA-4E9B39872BC9}" type="datetime1">
              <a:rPr lang="en-US" smtClean="0"/>
              <a:t>26/04/2021</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485160804"/>
              </p:ext>
            </p:extLst>
          </p:nvPr>
        </p:nvGraphicFramePr>
        <p:xfrm>
          <a:off x="0" y="1142984"/>
          <a:ext cx="9144000" cy="5405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3388999" y="188640"/>
            <a:ext cx="2681696" cy="461665"/>
          </a:xfrm>
          <a:prstGeom prst="rect">
            <a:avLst/>
          </a:prstGeom>
          <a:noFill/>
        </p:spPr>
        <p:txBody>
          <a:bodyPr wrap="none" rtlCol="0">
            <a:spAutoFit/>
          </a:bodyPr>
          <a:lstStyle/>
          <a:p>
            <a:r>
              <a:rPr lang="en-US" sz="2400" u="sng" dirty="0">
                <a:latin typeface="Times New Roman" pitchFamily="18" charset="0"/>
                <a:cs typeface="Times New Roman" pitchFamily="18" charset="0"/>
              </a:rPr>
              <a:t>SWOT  ANALYSIS</a:t>
            </a:r>
          </a:p>
        </p:txBody>
      </p:sp>
      <p:pic>
        <p:nvPicPr>
          <p:cNvPr id="5" name="Picture 2" descr="Amal Jyothi College of Engineering | FIRST ENGINEERING COLLEGE in Kerala to  secure NAAC A grade. Engineering Admissions Kerala, KTU, Kerala Engineering  Admissions, admissions in engineering, APJ Abdul Kalam Technological  University, research"/>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800000" flipV="1">
            <a:off x="8072462" y="0"/>
            <a:ext cx="1071538" cy="107154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429124" y="6572272"/>
            <a:ext cx="601447" cy="307777"/>
          </a:xfrm>
          <a:prstGeom prst="rect">
            <a:avLst/>
          </a:prstGeom>
          <a:noFill/>
        </p:spPr>
        <p:txBody>
          <a:bodyPr wrap="none" rtlCol="0">
            <a:spAutoFit/>
          </a:bodyPr>
          <a:lstStyle/>
          <a:p>
            <a:r>
              <a:rPr lang="en-US" sz="1400" dirty="0">
                <a:solidFill>
                  <a:schemeClr val="bg1">
                    <a:lumMod val="50000"/>
                  </a:schemeClr>
                </a:solidFill>
              </a:rPr>
              <a:t>Niche</a:t>
            </a:r>
          </a:p>
        </p:txBody>
      </p:sp>
      <p:sp>
        <p:nvSpPr>
          <p:cNvPr id="9" name="Slide Number Placeholder 8">
            <a:extLst>
              <a:ext uri="{FF2B5EF4-FFF2-40B4-BE49-F238E27FC236}">
                <a16:creationId xmlns:a16="http://schemas.microsoft.com/office/drawing/2014/main" id="{832B9D20-FC62-40F6-9A29-BC92C3108CB3}"/>
              </a:ext>
            </a:extLst>
          </p:cNvPr>
          <p:cNvSpPr>
            <a:spLocks noGrp="1"/>
          </p:cNvSpPr>
          <p:nvPr>
            <p:ph type="sldNum" sz="quarter" idx="12"/>
          </p:nvPr>
        </p:nvSpPr>
        <p:spPr/>
        <p:txBody>
          <a:bodyPr/>
          <a:lstStyle/>
          <a:p>
            <a:fld id="{07E84C11-2773-4B8E-A897-E24BAA925572}" type="slidenum">
              <a:rPr lang="en-US" smtClean="0"/>
              <a:pPr/>
              <a:t>36</a:t>
            </a:fld>
            <a:endParaRPr lang="en-US"/>
          </a:p>
        </p:txBody>
      </p:sp>
      <p:sp>
        <p:nvSpPr>
          <p:cNvPr id="2" name="Date Placeholder 1">
            <a:extLst>
              <a:ext uri="{FF2B5EF4-FFF2-40B4-BE49-F238E27FC236}">
                <a16:creationId xmlns:a16="http://schemas.microsoft.com/office/drawing/2014/main" id="{84875997-164B-4AFE-A05F-241E7CBF4345}"/>
              </a:ext>
            </a:extLst>
          </p:cNvPr>
          <p:cNvSpPr>
            <a:spLocks noGrp="1"/>
          </p:cNvSpPr>
          <p:nvPr>
            <p:ph type="dt" sz="half" idx="10"/>
          </p:nvPr>
        </p:nvSpPr>
        <p:spPr>
          <a:xfrm>
            <a:off x="425151" y="6437699"/>
            <a:ext cx="2133600" cy="365125"/>
          </a:xfrm>
        </p:spPr>
        <p:txBody>
          <a:bodyPr/>
          <a:lstStyle/>
          <a:p>
            <a:fld id="{24A598DF-610C-40F3-9D6F-F77AA5D7ACA0}" type="datetime1">
              <a:rPr lang="en-US" smtClean="0"/>
              <a:t>26/04/2021</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2787216" y="678982"/>
            <a:ext cx="4305064" cy="461665"/>
          </a:xfrm>
          <a:prstGeom prst="rect">
            <a:avLst/>
          </a:prstGeom>
          <a:noFill/>
        </p:spPr>
        <p:txBody>
          <a:bodyPr wrap="square" rtlCol="0">
            <a:spAutoFit/>
          </a:bodyPr>
          <a:lstStyle/>
          <a:p>
            <a:pPr algn="just"/>
            <a:r>
              <a:rPr lang="en-IN" sz="2400" u="sng" dirty="0">
                <a:latin typeface="Times New Roman" pitchFamily="18" charset="0"/>
                <a:cs typeface="Times New Roman" pitchFamily="18" charset="0"/>
              </a:rPr>
              <a:t>RESULT </a:t>
            </a:r>
            <a:r>
              <a:rPr lang="en-US" sz="2400" u="sng" dirty="0">
                <a:latin typeface="Times New Roman" pitchFamily="18" charset="0"/>
                <a:cs typeface="Times New Roman" pitchFamily="18" charset="0"/>
              </a:rPr>
              <a:t>AND </a:t>
            </a:r>
            <a:r>
              <a:rPr lang="en-IN" sz="2400" u="sng" dirty="0">
                <a:latin typeface="Times New Roman" pitchFamily="18" charset="0"/>
                <a:cs typeface="Times New Roman" pitchFamily="18" charset="0"/>
              </a:rPr>
              <a:t> </a:t>
            </a:r>
            <a:r>
              <a:rPr lang="en-US" sz="2400" u="sng" dirty="0">
                <a:latin typeface="Times New Roman" pitchFamily="18" charset="0"/>
                <a:cs typeface="Times New Roman" pitchFamily="18" charset="0"/>
              </a:rPr>
              <a:t>DISCUSSION</a:t>
            </a:r>
          </a:p>
        </p:txBody>
      </p:sp>
      <p:sp>
        <p:nvSpPr>
          <p:cNvPr id="3" name="TextBox 2"/>
          <p:cNvSpPr txBox="1"/>
          <p:nvPr/>
        </p:nvSpPr>
        <p:spPr>
          <a:xfrm>
            <a:off x="571472" y="1643050"/>
            <a:ext cx="8358246" cy="4801314"/>
          </a:xfrm>
          <a:prstGeom prst="rect">
            <a:avLst/>
          </a:prstGeom>
          <a:noFill/>
        </p:spPr>
        <p:txBody>
          <a:bodyPr wrap="square" rtlCol="0">
            <a:spAutoFit/>
          </a:bodyPr>
          <a:lstStyle/>
          <a:p>
            <a:pPr algn="just">
              <a:buFont typeface="Arial" pitchFamily="34" charset="0"/>
              <a:buChar char="•"/>
            </a:pPr>
            <a:r>
              <a:rPr lang="en-US" dirty="0">
                <a:latin typeface="Times New Roman" pitchFamily="18" charset="0"/>
                <a:cs typeface="Times New Roman" pitchFamily="18" charset="0"/>
              </a:rPr>
              <a:t>   The  switch  turns ON and  OFF  seamlessly when  pressed  for  whatever  purpose </a:t>
            </a:r>
          </a:p>
          <a:p>
            <a:pPr algn="just"/>
            <a:r>
              <a:rPr lang="en-US" dirty="0">
                <a:latin typeface="Times New Roman" pitchFamily="18" charset="0"/>
                <a:cs typeface="Times New Roman" pitchFamily="18" charset="0"/>
              </a:rPr>
              <a:t>     irrespective of  keypad or  smart phone which can connect  to  </a:t>
            </a:r>
            <a:r>
              <a:rPr lang="en-US" dirty="0" err="1">
                <a:latin typeface="Times New Roman" pitchFamily="18" charset="0"/>
                <a:cs typeface="Times New Roman" pitchFamily="18" charset="0"/>
              </a:rPr>
              <a:t>Wifi</a:t>
            </a:r>
            <a:r>
              <a:rPr lang="en-US" dirty="0">
                <a:latin typeface="Times New Roman" pitchFamily="18" charset="0"/>
                <a:cs typeface="Times New Roman" pitchFamily="18" charset="0"/>
              </a:rPr>
              <a:t>. It doesn’t </a:t>
            </a:r>
          </a:p>
          <a:p>
            <a:pPr algn="just"/>
            <a:r>
              <a:rPr lang="en-US" dirty="0">
                <a:latin typeface="Times New Roman" pitchFamily="18" charset="0"/>
                <a:cs typeface="Times New Roman" pitchFamily="18" charset="0"/>
              </a:rPr>
              <a:t>     depend  on the location and can be accessed  from anywhere.</a:t>
            </a:r>
          </a:p>
          <a:p>
            <a:pPr algn="just"/>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   It can be operated using Web app and Android app and has been tested several times.</a:t>
            </a:r>
          </a:p>
          <a:p>
            <a:pPr algn="just"/>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   The  user  will need to  use the product as an assistant between the device and the </a:t>
            </a:r>
          </a:p>
          <a:p>
            <a:pPr algn="just"/>
            <a:r>
              <a:rPr lang="en-US" dirty="0">
                <a:latin typeface="Times New Roman" pitchFamily="18" charset="0"/>
                <a:cs typeface="Times New Roman" pitchFamily="18" charset="0"/>
              </a:rPr>
              <a:t>     socket, however to control the product the user can access the app.</a:t>
            </a:r>
          </a:p>
          <a:p>
            <a:pPr algn="just"/>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   The working behind the  </a:t>
            </a:r>
            <a:r>
              <a:rPr lang="en-US" dirty="0" err="1">
                <a:latin typeface="Times New Roman" pitchFamily="18" charset="0"/>
                <a:cs typeface="Times New Roman" pitchFamily="18" charset="0"/>
              </a:rPr>
              <a:t>hardwares</a:t>
            </a:r>
            <a:r>
              <a:rPr lang="en-US" dirty="0">
                <a:latin typeface="Times New Roman" pitchFamily="18" charset="0"/>
                <a:cs typeface="Times New Roman" pitchFamily="18" charset="0"/>
              </a:rPr>
              <a:t> is that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module and the app are connected </a:t>
            </a:r>
          </a:p>
          <a:p>
            <a:pPr algn="just"/>
            <a:r>
              <a:rPr lang="en-US" dirty="0">
                <a:latin typeface="Times New Roman" pitchFamily="18" charset="0"/>
                <a:cs typeface="Times New Roman" pitchFamily="18" charset="0"/>
              </a:rPr>
              <a:t>     to  the firebase which  acts as a virtual switch.</a:t>
            </a:r>
          </a:p>
          <a:p>
            <a:pPr algn="just"/>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   So with the click of a button, we can make the device turned on or off  thereby </a:t>
            </a:r>
          </a:p>
          <a:p>
            <a:pPr algn="just"/>
            <a:r>
              <a:rPr lang="en-US" dirty="0">
                <a:latin typeface="Times New Roman" pitchFamily="18" charset="0"/>
                <a:cs typeface="Times New Roman" pitchFamily="18" charset="0"/>
              </a:rPr>
              <a:t>     controlling any  device connected to it0.</a:t>
            </a:r>
          </a:p>
          <a:p>
            <a:pPr algn="just"/>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   NICHE  helps us to improve and develop more and more sectors  of   home </a:t>
            </a:r>
          </a:p>
          <a:p>
            <a:pPr algn="just"/>
            <a:r>
              <a:rPr lang="en-US" dirty="0">
                <a:latin typeface="Times New Roman" pitchFamily="18" charset="0"/>
                <a:cs typeface="Times New Roman" pitchFamily="18" charset="0"/>
              </a:rPr>
              <a:t>     automation through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a:t>
            </a:r>
          </a:p>
        </p:txBody>
      </p:sp>
      <p:sp>
        <p:nvSpPr>
          <p:cNvPr id="4" name="Slide Number Placeholder 3">
            <a:extLst>
              <a:ext uri="{FF2B5EF4-FFF2-40B4-BE49-F238E27FC236}">
                <a16:creationId xmlns:a16="http://schemas.microsoft.com/office/drawing/2014/main" id="{B6F6ADD6-1497-442F-973E-86D14BB8B5A0}"/>
              </a:ext>
            </a:extLst>
          </p:cNvPr>
          <p:cNvSpPr>
            <a:spLocks noGrp="1"/>
          </p:cNvSpPr>
          <p:nvPr>
            <p:ph type="sldNum" sz="quarter" idx="12"/>
          </p:nvPr>
        </p:nvSpPr>
        <p:spPr/>
        <p:txBody>
          <a:bodyPr/>
          <a:lstStyle/>
          <a:p>
            <a:fld id="{99FA4587-CDD7-4BA8-A23F-D027F02D611F}" type="slidenum">
              <a:rPr lang="en-US" smtClean="0"/>
              <a:pPr/>
              <a:t>37</a:t>
            </a:fld>
            <a:endParaRPr lang="en-US" dirty="0"/>
          </a:p>
        </p:txBody>
      </p:sp>
      <p:pic>
        <p:nvPicPr>
          <p:cNvPr id="5" name="Picture 2" descr="Amal Jyothi College of Engineering | FIRST ENGINEERING COLLEGE in Kerala to  secure NAAC A grade. Engineering Admissions Kerala, KTU, Kerala Engineering  Admissions, admissions in engineering, APJ Abdul Kalam Technological  University, research">
            <a:extLst>
              <a:ext uri="{FF2B5EF4-FFF2-40B4-BE49-F238E27FC236}">
                <a16:creationId xmlns:a16="http://schemas.microsoft.com/office/drawing/2014/main" id="{6262E630-70A3-4277-8F60-8055B0BD4F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8072462" y="0"/>
            <a:ext cx="1071538" cy="1071545"/>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id="{7355B45B-013C-471D-8236-7C735CABA04E}"/>
              </a:ext>
            </a:extLst>
          </p:cNvPr>
          <p:cNvSpPr>
            <a:spLocks noGrp="1"/>
          </p:cNvSpPr>
          <p:nvPr>
            <p:ph type="dt" sz="half" idx="10"/>
          </p:nvPr>
        </p:nvSpPr>
        <p:spPr/>
        <p:txBody>
          <a:bodyPr/>
          <a:lstStyle/>
          <a:p>
            <a:fld id="{2188A3AE-5FF2-4ECB-97B9-2A82FB4082CC}" type="datetime1">
              <a:rPr lang="en-US" smtClean="0"/>
              <a:t>26/04/2021</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3297242" y="213327"/>
            <a:ext cx="2170787" cy="461665"/>
          </a:xfrm>
          <a:prstGeom prst="rect">
            <a:avLst/>
          </a:prstGeom>
          <a:noFill/>
        </p:spPr>
        <p:txBody>
          <a:bodyPr wrap="none" rtlCol="0" anchor="t">
            <a:spAutoFit/>
          </a:bodyPr>
          <a:lstStyle/>
          <a:p>
            <a:pPr algn="ctr"/>
            <a:r>
              <a:rPr lang="en-US" sz="2400" u="sng" dirty="0">
                <a:latin typeface="Times New Roman" pitchFamily="18" charset="0"/>
                <a:cs typeface="Times New Roman" pitchFamily="18" charset="0"/>
              </a:rPr>
              <a:t>CONCLUSION</a:t>
            </a:r>
          </a:p>
        </p:txBody>
      </p:sp>
      <p:sp>
        <p:nvSpPr>
          <p:cNvPr id="3" name="TextBox 2"/>
          <p:cNvSpPr txBox="1"/>
          <p:nvPr/>
        </p:nvSpPr>
        <p:spPr>
          <a:xfrm>
            <a:off x="785786" y="1214422"/>
            <a:ext cx="184731" cy="369332"/>
          </a:xfrm>
          <a:prstGeom prst="rect">
            <a:avLst/>
          </a:prstGeom>
          <a:noFill/>
        </p:spPr>
        <p:txBody>
          <a:bodyPr wrap="none" rtlCol="0">
            <a:spAutoFit/>
          </a:bodyPr>
          <a:lstStyle/>
          <a:p>
            <a:endParaRPr lang="en-US" dirty="0">
              <a:latin typeface="Times New Roman" pitchFamily="18" charset="0"/>
              <a:cs typeface="Times New Roman" pitchFamily="18" charset="0"/>
            </a:endParaRPr>
          </a:p>
        </p:txBody>
      </p:sp>
      <p:sp>
        <p:nvSpPr>
          <p:cNvPr id="4" name="Rectangle 3"/>
          <p:cNvSpPr/>
          <p:nvPr/>
        </p:nvSpPr>
        <p:spPr>
          <a:xfrm>
            <a:off x="385555" y="900620"/>
            <a:ext cx="8001056" cy="2816412"/>
          </a:xfrm>
          <a:prstGeom prst="rect">
            <a:avLst/>
          </a:prstGeom>
          <a:solidFill>
            <a:schemeClr val="bg1"/>
          </a:solidFill>
          <a:ln>
            <a:solidFill>
              <a:schemeClr val="bg1"/>
            </a:solidFill>
          </a:ln>
        </p:spPr>
        <p:txBody>
          <a:bodyPr wrap="square" anchor="ctr">
            <a:spAutoFit/>
          </a:bodyPr>
          <a:lstStyle/>
          <a:p>
            <a:pPr marL="285750" indent="-285750" algn="just">
              <a:lnSpc>
                <a:spcPct val="115000"/>
              </a:lnSpc>
              <a:spcAft>
                <a:spcPts val="1000"/>
              </a:spcAft>
              <a:buFont typeface="Arial" panose="020B0604020202020204" pitchFamily="34" charset="0"/>
              <a:buChar char="•"/>
            </a:pPr>
            <a:r>
              <a:rPr lang="en-IN" dirty="0">
                <a:solidFill>
                  <a:srgbClr val="000000"/>
                </a:solidFill>
                <a:latin typeface="Times New Roman" pitchFamily="18" charset="0"/>
                <a:ea typeface="Calibri" panose="020F0502020204030204" pitchFamily="34" charset="0"/>
                <a:cs typeface="Times New Roman" pitchFamily="18" charset="0"/>
              </a:rPr>
              <a:t>We developed an efficient technology to cope with the expensive and old methods of technology of home automation by cheaper and more reliable IOT methods. </a:t>
            </a:r>
          </a:p>
          <a:p>
            <a:pPr marL="285750" indent="-285750" algn="just">
              <a:lnSpc>
                <a:spcPct val="115000"/>
              </a:lnSpc>
              <a:spcAft>
                <a:spcPts val="1000"/>
              </a:spcAft>
              <a:buFont typeface="Arial" panose="020B0604020202020204" pitchFamily="34" charset="0"/>
              <a:buChar char="•"/>
            </a:pPr>
            <a:r>
              <a:rPr lang="en-IN" dirty="0">
                <a:solidFill>
                  <a:srgbClr val="000000"/>
                </a:solidFill>
                <a:latin typeface="Times New Roman" pitchFamily="18" charset="0"/>
                <a:ea typeface="Calibri" panose="020F0502020204030204" pitchFamily="34" charset="0"/>
                <a:cs typeface="Times New Roman" pitchFamily="18" charset="0"/>
              </a:rPr>
              <a:t>This could be further developed and used in much more developing home automation systems.</a:t>
            </a:r>
          </a:p>
          <a:p>
            <a:pPr algn="just">
              <a:lnSpc>
                <a:spcPct val="115000"/>
              </a:lnSpc>
              <a:spcAft>
                <a:spcPts val="1000"/>
              </a:spcAft>
            </a:pPr>
            <a:r>
              <a:rPr lang="en-IN" dirty="0">
                <a:solidFill>
                  <a:prstClr val="black"/>
                </a:solidFill>
                <a:latin typeface="Times New Roman" pitchFamily="18" charset="0"/>
                <a:cs typeface="Times New Roman" pitchFamily="18" charset="0"/>
              </a:rPr>
              <a:t>For More Information Do Check Our Website: </a:t>
            </a:r>
            <a:r>
              <a:rPr lang="en-IN" dirty="0">
                <a:solidFill>
                  <a:schemeClr val="accent2"/>
                </a:solidFill>
                <a:latin typeface="Times New Roman" pitchFamily="18" charset="0"/>
                <a:cs typeface="Times New Roman" pitchFamily="18" charset="0"/>
                <a:hlinkClick r:id="rId2"/>
              </a:rPr>
              <a:t>https://niche-a00c9.web.app</a:t>
            </a:r>
            <a:endParaRPr lang="en-IN" dirty="0">
              <a:solidFill>
                <a:schemeClr val="accent2"/>
              </a:solidFill>
              <a:latin typeface="Times New Roman" pitchFamily="18" charset="0"/>
              <a:cs typeface="Times New Roman" pitchFamily="18" charset="0"/>
            </a:endParaRPr>
          </a:p>
          <a:p>
            <a:pPr algn="just">
              <a:lnSpc>
                <a:spcPct val="115000"/>
              </a:lnSpc>
              <a:spcAft>
                <a:spcPts val="1000"/>
              </a:spcAft>
            </a:pPr>
            <a:r>
              <a:rPr lang="en-IN" dirty="0">
                <a:latin typeface="Times New Roman" pitchFamily="18" charset="0"/>
                <a:cs typeface="Times New Roman" pitchFamily="18" charset="0"/>
              </a:rPr>
              <a:t>And YouTube video </a:t>
            </a:r>
          </a:p>
          <a:p>
            <a:pPr algn="just">
              <a:lnSpc>
                <a:spcPct val="115000"/>
              </a:lnSpc>
              <a:spcAft>
                <a:spcPts val="1000"/>
              </a:spcAft>
            </a:pPr>
            <a:endParaRPr lang="en-US" dirty="0">
              <a:solidFill>
                <a:schemeClr val="accent2"/>
              </a:solidFill>
            </a:endParaRPr>
          </a:p>
        </p:txBody>
      </p:sp>
      <p:sp>
        <p:nvSpPr>
          <p:cNvPr id="6" name="TextBox 5"/>
          <p:cNvSpPr txBox="1"/>
          <p:nvPr/>
        </p:nvSpPr>
        <p:spPr>
          <a:xfrm>
            <a:off x="642910" y="3596548"/>
            <a:ext cx="2428892" cy="369332"/>
          </a:xfrm>
          <a:prstGeom prst="rect">
            <a:avLst/>
          </a:prstGeom>
          <a:noFill/>
        </p:spPr>
        <p:txBody>
          <a:bodyPr wrap="square" rtlCol="0">
            <a:spAutoFit/>
          </a:bodyPr>
          <a:lstStyle/>
          <a:p>
            <a:r>
              <a:rPr lang="en-US" b="1" dirty="0">
                <a:latin typeface="Times New Roman" pitchFamily="18" charset="0"/>
                <a:cs typeface="Times New Roman" pitchFamily="18" charset="0"/>
              </a:rPr>
              <a:t>ADVANTAGES</a:t>
            </a:r>
          </a:p>
        </p:txBody>
      </p:sp>
      <p:sp>
        <p:nvSpPr>
          <p:cNvPr id="7" name="TextBox 6"/>
          <p:cNvSpPr txBox="1"/>
          <p:nvPr/>
        </p:nvSpPr>
        <p:spPr>
          <a:xfrm>
            <a:off x="642910" y="4066966"/>
            <a:ext cx="3460716" cy="1477328"/>
          </a:xfrm>
          <a:prstGeom prst="rect">
            <a:avLst/>
          </a:prstGeom>
          <a:noFill/>
        </p:spPr>
        <p:txBody>
          <a:bodyPr wrap="square" rtlCol="0">
            <a:spAutoFit/>
          </a:bodyPr>
          <a:lstStyle/>
          <a:p>
            <a:pPr>
              <a:buFont typeface="Arial" pitchFamily="34" charset="0"/>
              <a:buChar char="•"/>
            </a:pPr>
            <a:r>
              <a:rPr lang="en-US" dirty="0">
                <a:latin typeface="Times New Roman" pitchFamily="18" charset="0"/>
                <a:cs typeface="Times New Roman" pitchFamily="18" charset="0"/>
              </a:rPr>
              <a:t> Energy efficient.</a:t>
            </a:r>
          </a:p>
          <a:p>
            <a:pPr>
              <a:buFont typeface="Arial" pitchFamily="34" charset="0"/>
              <a:buChar char="•"/>
            </a:pPr>
            <a:r>
              <a:rPr lang="en-US" dirty="0">
                <a:latin typeface="Times New Roman" pitchFamily="18" charset="0"/>
                <a:cs typeface="Times New Roman" pitchFamily="18" charset="0"/>
              </a:rPr>
              <a:t> Hands free convenience</a:t>
            </a:r>
          </a:p>
          <a:p>
            <a:pPr>
              <a:buFont typeface="Arial" pitchFamily="34" charset="0"/>
              <a:buChar char="•"/>
            </a:pPr>
            <a:r>
              <a:rPr lang="en-US" dirty="0">
                <a:latin typeface="Times New Roman" pitchFamily="18" charset="0"/>
                <a:cs typeface="Times New Roman" pitchFamily="18" charset="0"/>
              </a:rPr>
              <a:t> Enhanced security</a:t>
            </a:r>
          </a:p>
          <a:p>
            <a:pPr>
              <a:buFont typeface="Arial" pitchFamily="34" charset="0"/>
              <a:buChar char="•"/>
            </a:pPr>
            <a:r>
              <a:rPr lang="en-US" dirty="0">
                <a:latin typeface="Times New Roman" pitchFamily="18" charset="0"/>
                <a:cs typeface="Times New Roman" pitchFamily="18" charset="0"/>
              </a:rPr>
              <a:t> Saves time with automated task</a:t>
            </a:r>
          </a:p>
          <a:p>
            <a:pPr>
              <a:buFont typeface="Arial" pitchFamily="34" charset="0"/>
              <a:buChar char="•"/>
            </a:pPr>
            <a:r>
              <a:rPr lang="en-US" dirty="0">
                <a:latin typeface="Times New Roman" pitchFamily="18" charset="0"/>
                <a:cs typeface="Times New Roman" pitchFamily="18" charset="0"/>
              </a:rPr>
              <a:t> Environment friendly</a:t>
            </a:r>
          </a:p>
        </p:txBody>
      </p:sp>
      <p:sp>
        <p:nvSpPr>
          <p:cNvPr id="9" name="TextBox 8"/>
          <p:cNvSpPr txBox="1"/>
          <p:nvPr/>
        </p:nvSpPr>
        <p:spPr>
          <a:xfrm>
            <a:off x="5000628" y="3573016"/>
            <a:ext cx="2352656" cy="369332"/>
          </a:xfrm>
          <a:prstGeom prst="rect">
            <a:avLst/>
          </a:prstGeom>
          <a:noFill/>
        </p:spPr>
        <p:txBody>
          <a:bodyPr wrap="square" rtlCol="0">
            <a:spAutoFit/>
          </a:bodyPr>
          <a:lstStyle/>
          <a:p>
            <a:r>
              <a:rPr lang="en-US" b="1" dirty="0">
                <a:latin typeface="Times New Roman" pitchFamily="18" charset="0"/>
                <a:cs typeface="Times New Roman" pitchFamily="18" charset="0"/>
              </a:rPr>
              <a:t>DISADVANTAGES</a:t>
            </a:r>
          </a:p>
        </p:txBody>
      </p:sp>
      <p:sp>
        <p:nvSpPr>
          <p:cNvPr id="10" name="TextBox 9"/>
          <p:cNvSpPr txBox="1"/>
          <p:nvPr/>
        </p:nvSpPr>
        <p:spPr>
          <a:xfrm>
            <a:off x="5000628" y="4066966"/>
            <a:ext cx="3500462" cy="2308324"/>
          </a:xfrm>
          <a:prstGeom prst="rect">
            <a:avLst/>
          </a:prstGeom>
          <a:noFill/>
          <a:ln>
            <a:solidFill>
              <a:schemeClr val="bg1"/>
            </a:solidFill>
          </a:ln>
        </p:spPr>
        <p:txBody>
          <a:bodyPr wrap="square" rtlCol="0">
            <a:spAutoFit/>
          </a:bodyPr>
          <a:lstStyle/>
          <a:p>
            <a:pPr algn="just">
              <a:buFont typeface="Arial" pitchFamily="34" charset="0"/>
              <a:buChar char="•"/>
            </a:pPr>
            <a:r>
              <a:rPr lang="en-US" dirty="0"/>
              <a:t> Internet Reliance</a:t>
            </a:r>
          </a:p>
          <a:p>
            <a:pPr algn="just">
              <a:buFont typeface="Arial" pitchFamily="34" charset="0"/>
              <a:buChar char="•"/>
            </a:pPr>
            <a:r>
              <a:rPr lang="en-US" dirty="0"/>
              <a:t> Set up configuration</a:t>
            </a:r>
          </a:p>
          <a:p>
            <a:pPr algn="just">
              <a:buFont typeface="Arial" pitchFamily="34" charset="0"/>
              <a:buChar char="•"/>
            </a:pPr>
            <a:r>
              <a:rPr lang="en-US" dirty="0"/>
              <a:t> Power surges</a:t>
            </a:r>
          </a:p>
          <a:p>
            <a:pPr algn="just">
              <a:buFont typeface="Arial" pitchFamily="34" charset="0"/>
              <a:buChar char="•"/>
            </a:pPr>
            <a:r>
              <a:rPr lang="en-US" dirty="0"/>
              <a:t> In case of fault </a:t>
            </a:r>
            <a:r>
              <a:rPr lang="en-IN" dirty="0" err="1"/>
              <a:t>occuring</a:t>
            </a:r>
            <a:r>
              <a:rPr lang="en-US" dirty="0"/>
              <a:t>  </a:t>
            </a:r>
          </a:p>
          <a:p>
            <a:pPr algn="just"/>
            <a:r>
              <a:rPr lang="en-US" dirty="0"/>
              <a:t>   the device, it may be </a:t>
            </a:r>
          </a:p>
          <a:p>
            <a:pPr algn="just"/>
            <a:r>
              <a:rPr lang="en-US" dirty="0"/>
              <a:t>   difficult to recover for </a:t>
            </a:r>
          </a:p>
          <a:p>
            <a:pPr algn="just"/>
            <a:r>
              <a:rPr lang="en-US" dirty="0"/>
              <a:t>   those who are outside</a:t>
            </a:r>
          </a:p>
          <a:p>
            <a:pPr algn="just"/>
            <a:r>
              <a:rPr lang="en-US" dirty="0"/>
              <a:t>   India due to Security alert.</a:t>
            </a:r>
          </a:p>
        </p:txBody>
      </p:sp>
      <p:sp>
        <p:nvSpPr>
          <p:cNvPr id="5" name="Slide Number Placeholder 4">
            <a:extLst>
              <a:ext uri="{FF2B5EF4-FFF2-40B4-BE49-F238E27FC236}">
                <a16:creationId xmlns:a16="http://schemas.microsoft.com/office/drawing/2014/main" id="{2AA9DDAE-E05D-4742-8136-D2A61ED2F6A6}"/>
              </a:ext>
            </a:extLst>
          </p:cNvPr>
          <p:cNvSpPr>
            <a:spLocks noGrp="1"/>
          </p:cNvSpPr>
          <p:nvPr>
            <p:ph type="sldNum" sz="quarter" idx="12"/>
          </p:nvPr>
        </p:nvSpPr>
        <p:spPr/>
        <p:txBody>
          <a:bodyPr/>
          <a:lstStyle/>
          <a:p>
            <a:fld id="{99FA4587-CDD7-4BA8-A23F-D027F02D611F}" type="slidenum">
              <a:rPr lang="en-US" smtClean="0"/>
              <a:pPr/>
              <a:t>38</a:t>
            </a:fld>
            <a:endParaRPr lang="en-US" dirty="0"/>
          </a:p>
        </p:txBody>
      </p:sp>
      <p:pic>
        <p:nvPicPr>
          <p:cNvPr id="11" name="Picture 2" descr="Amal Jyothi College of Engineering | FIRST ENGINEERING COLLEGE in Kerala to  secure NAAC A grade. Engineering Admissions Kerala, KTU, Kerala Engineering  Admissions, admissions in engineering, APJ Abdul Kalam Technological  University, research">
            <a:extLst>
              <a:ext uri="{FF2B5EF4-FFF2-40B4-BE49-F238E27FC236}">
                <a16:creationId xmlns:a16="http://schemas.microsoft.com/office/drawing/2014/main" id="{34360AE9-1202-447F-B048-206E6E48D3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flipV="1">
            <a:off x="8072462" y="0"/>
            <a:ext cx="1071538" cy="107154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21267B-7CA2-4D14-8FDC-E11EA5E5A71D}"/>
              </a:ext>
            </a:extLst>
          </p:cNvPr>
          <p:cNvSpPr txBox="1"/>
          <p:nvPr/>
        </p:nvSpPr>
        <p:spPr>
          <a:xfrm>
            <a:off x="1553840" y="2915652"/>
            <a:ext cx="4572000" cy="369332"/>
          </a:xfrm>
          <a:prstGeom prst="rect">
            <a:avLst/>
          </a:prstGeom>
          <a:noFill/>
        </p:spPr>
        <p:txBody>
          <a:bodyPr wrap="square">
            <a:spAutoFit/>
          </a:bodyPr>
          <a:lstStyle/>
          <a:p>
            <a:pPr algn="ctr"/>
            <a:r>
              <a:rPr lang="en-US" dirty="0">
                <a:solidFill>
                  <a:srgbClr val="0000FF"/>
                </a:solidFill>
                <a:hlinkClick r:id="rId4">
                  <a:extLst>
                    <a:ext uri="{A12FA001-AC4F-418D-AE19-62706E023703}">
                      <ahyp:hlinkClr xmlns:ahyp="http://schemas.microsoft.com/office/drawing/2018/hyperlinkcolor" val="tx"/>
                    </a:ext>
                  </a:extLst>
                </a:hlinkClick>
              </a:rPr>
              <a:t>https://youtu.be/KYjP2tXheyc</a:t>
            </a:r>
            <a:endParaRPr lang="en-US" dirty="0">
              <a:solidFill>
                <a:srgbClr val="0000FF"/>
              </a:solidFill>
            </a:endParaRPr>
          </a:p>
        </p:txBody>
      </p:sp>
      <p:sp>
        <p:nvSpPr>
          <p:cNvPr id="8" name="Date Placeholder 7">
            <a:extLst>
              <a:ext uri="{FF2B5EF4-FFF2-40B4-BE49-F238E27FC236}">
                <a16:creationId xmlns:a16="http://schemas.microsoft.com/office/drawing/2014/main" id="{CD786C49-F0E8-43B8-9D5C-95539D767294}"/>
              </a:ext>
            </a:extLst>
          </p:cNvPr>
          <p:cNvSpPr>
            <a:spLocks noGrp="1"/>
          </p:cNvSpPr>
          <p:nvPr>
            <p:ph type="dt" sz="half" idx="10"/>
          </p:nvPr>
        </p:nvSpPr>
        <p:spPr/>
        <p:txBody>
          <a:bodyPr/>
          <a:lstStyle/>
          <a:p>
            <a:fld id="{4D9384DE-84D8-4311-88DE-A459C15A4C3C}" type="datetime1">
              <a:rPr lang="en-US" smtClean="0"/>
              <a:t>26/04/2021</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42910" y="928670"/>
            <a:ext cx="8215370" cy="458074"/>
          </a:xfrm>
          <a:prstGeom prst="rect">
            <a:avLst/>
          </a:prstGeom>
        </p:spPr>
        <p:txBody>
          <a:bodyPr wrap="square">
            <a:spAutoFit/>
          </a:bodyPr>
          <a:lstStyle/>
          <a:p>
            <a:pPr marL="342900" marR="0" lvl="0" indent="-342900" fontAlgn="base">
              <a:lnSpc>
                <a:spcPct val="150000"/>
              </a:lnSpc>
              <a:spcBef>
                <a:spcPts val="0"/>
              </a:spcBef>
              <a:spcAft>
                <a:spcPts val="0"/>
              </a:spcAft>
              <a:buClr>
                <a:srgbClr val="000000"/>
              </a:buClr>
              <a:buSzPts val="1200"/>
            </a:pPr>
            <a:r>
              <a:rPr lang="en-US"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p:txBody>
      </p:sp>
      <p:sp>
        <p:nvSpPr>
          <p:cNvPr id="4" name="TextBox 3"/>
          <p:cNvSpPr txBox="1"/>
          <p:nvPr/>
        </p:nvSpPr>
        <p:spPr>
          <a:xfrm>
            <a:off x="2899375" y="357166"/>
            <a:ext cx="2116285" cy="461665"/>
          </a:xfrm>
          <a:prstGeom prst="rect">
            <a:avLst/>
          </a:prstGeom>
          <a:noFill/>
        </p:spPr>
        <p:txBody>
          <a:bodyPr wrap="none" rtlCol="0">
            <a:spAutoFit/>
          </a:bodyPr>
          <a:lstStyle/>
          <a:p>
            <a:pPr algn="ctr"/>
            <a:r>
              <a:rPr lang="en-US" sz="2400" u="sng" dirty="0">
                <a:latin typeface="Times New Roman" pitchFamily="18" charset="0"/>
                <a:cs typeface="Times New Roman" pitchFamily="18" charset="0"/>
              </a:rPr>
              <a:t>REFERENCES</a:t>
            </a:r>
          </a:p>
        </p:txBody>
      </p:sp>
      <p:sp>
        <p:nvSpPr>
          <p:cNvPr id="5" name="Rectangle 4"/>
          <p:cNvSpPr/>
          <p:nvPr/>
        </p:nvSpPr>
        <p:spPr>
          <a:xfrm>
            <a:off x="178547" y="1386744"/>
            <a:ext cx="8429684" cy="5632311"/>
          </a:xfrm>
          <a:prstGeom prst="rect">
            <a:avLst/>
          </a:prstGeom>
        </p:spPr>
        <p:txBody>
          <a:bodyPr wrap="square" anchor="t">
            <a:spAutoFit/>
          </a:bodyPr>
          <a:lstStyle/>
          <a:p>
            <a:pPr algn="just"/>
            <a:r>
              <a:rPr lang="en-US" b="0" i="0" dirty="0">
                <a:solidFill>
                  <a:srgbClr val="222222"/>
                </a:solidFill>
                <a:effectLst/>
                <a:latin typeface="Times New Roman" panose="02020603050405020304" pitchFamily="18" charset="0"/>
                <a:cs typeface="Times New Roman" panose="02020603050405020304" pitchFamily="18" charset="0"/>
              </a:rPr>
              <a:t>[1] Taylor M, </a:t>
            </a:r>
            <a:r>
              <a:rPr lang="en-US" b="0" i="0" dirty="0" err="1">
                <a:solidFill>
                  <a:srgbClr val="222222"/>
                </a:solidFill>
                <a:effectLst/>
                <a:latin typeface="Times New Roman" panose="02020603050405020304" pitchFamily="18" charset="0"/>
                <a:cs typeface="Times New Roman" panose="02020603050405020304" pitchFamily="18" charset="0"/>
              </a:rPr>
              <a:t>Feygin</a:t>
            </a:r>
            <a:r>
              <a:rPr lang="en-US" b="0" i="0" dirty="0">
                <a:solidFill>
                  <a:srgbClr val="222222"/>
                </a:solidFill>
                <a:effectLst/>
                <a:latin typeface="Times New Roman" panose="02020603050405020304" pitchFamily="18" charset="0"/>
                <a:cs typeface="Times New Roman" panose="02020603050405020304" pitchFamily="18" charset="0"/>
              </a:rPr>
              <a:t> D, Nelson E, Peterson B, Ranganathan K, Byrd R, inventors;                 Becton Dickinson and Co, assignee. Smart adapter for infusion devices. United States patent US 10,398,852. 2019 Sep 3.</a:t>
            </a:r>
          </a:p>
          <a:p>
            <a:pPr algn="just"/>
            <a:endParaRPr lang="en-US" b="0" i="0" dirty="0">
              <a:solidFill>
                <a:srgbClr val="222222"/>
              </a:solidFill>
              <a:effectLst/>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[2] </a:t>
            </a:r>
            <a:r>
              <a:rPr lang="en-US" dirty="0" err="1">
                <a:effectLst/>
                <a:latin typeface="Times New Roman" panose="02020603050405020304" pitchFamily="18" charset="0"/>
                <a:cs typeface="Times New Roman" panose="02020603050405020304" pitchFamily="18" charset="0"/>
              </a:rPr>
              <a:t>Keles</a:t>
            </a:r>
            <a:r>
              <a:rPr lang="en-US" dirty="0">
                <a:effectLst/>
                <a:latin typeface="Times New Roman" panose="02020603050405020304" pitchFamily="18" charset="0"/>
                <a:cs typeface="Times New Roman" panose="02020603050405020304" pitchFamily="18" charset="0"/>
              </a:rPr>
              <a:t> C, </a:t>
            </a:r>
            <a:r>
              <a:rPr lang="en-US" dirty="0" err="1">
                <a:effectLst/>
                <a:latin typeface="Times New Roman" panose="02020603050405020304" pitchFamily="18" charset="0"/>
                <a:cs typeface="Times New Roman" panose="02020603050405020304" pitchFamily="18" charset="0"/>
              </a:rPr>
              <a:t>Karabiber</a:t>
            </a:r>
            <a:r>
              <a:rPr lang="en-US" dirty="0">
                <a:effectLst/>
                <a:latin typeface="Times New Roman" panose="02020603050405020304" pitchFamily="18" charset="0"/>
                <a:cs typeface="Times New Roman" panose="02020603050405020304" pitchFamily="18" charset="0"/>
              </a:rPr>
              <a:t> A, </a:t>
            </a:r>
            <a:r>
              <a:rPr lang="en-US" dirty="0" err="1">
                <a:effectLst/>
                <a:latin typeface="Times New Roman" panose="02020603050405020304" pitchFamily="18" charset="0"/>
                <a:cs typeface="Times New Roman" panose="02020603050405020304" pitchFamily="18" charset="0"/>
              </a:rPr>
              <a:t>Akcin</a:t>
            </a:r>
            <a:r>
              <a:rPr lang="en-US" dirty="0">
                <a:effectLst/>
                <a:latin typeface="Times New Roman" panose="02020603050405020304" pitchFamily="18" charset="0"/>
                <a:cs typeface="Times New Roman" panose="02020603050405020304" pitchFamily="18" charset="0"/>
              </a:rPr>
              <a:t> M, </a:t>
            </a:r>
            <a:r>
              <a:rPr lang="en-US" dirty="0" err="1">
                <a:effectLst/>
                <a:latin typeface="Times New Roman" panose="02020603050405020304" pitchFamily="18" charset="0"/>
                <a:cs typeface="Times New Roman" panose="02020603050405020304" pitchFamily="18" charset="0"/>
              </a:rPr>
              <a:t>Kaygusuz</a:t>
            </a:r>
            <a:r>
              <a:rPr lang="en-US" dirty="0">
                <a:effectLst/>
                <a:latin typeface="Times New Roman" panose="02020603050405020304" pitchFamily="18" charset="0"/>
                <a:cs typeface="Times New Roman" panose="02020603050405020304" pitchFamily="18" charset="0"/>
              </a:rPr>
              <a:t> A, </a:t>
            </a:r>
            <a:r>
              <a:rPr lang="en-US" dirty="0" err="1">
                <a:effectLst/>
                <a:latin typeface="Times New Roman" panose="02020603050405020304" pitchFamily="18" charset="0"/>
                <a:cs typeface="Times New Roman" panose="02020603050405020304" pitchFamily="18" charset="0"/>
              </a:rPr>
              <a:t>Alagoz</a:t>
            </a:r>
            <a:r>
              <a:rPr lang="en-US" dirty="0">
                <a:effectLst/>
                <a:latin typeface="Times New Roman" panose="02020603050405020304" pitchFamily="18" charset="0"/>
                <a:cs typeface="Times New Roman" panose="02020603050405020304" pitchFamily="18" charset="0"/>
              </a:rPr>
              <a:t> BB, Gul O. A smart building power management concept: Smart socket applications with DC distribution. International Journal of Electrical Power &amp; Energy Systems. 2015 Jan 1;64:679-88.</a:t>
            </a:r>
          </a:p>
          <a:p>
            <a:pPr algn="just"/>
            <a:endParaRPr lang="en-US" dirty="0">
              <a:effectLst/>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[3] </a:t>
            </a:r>
            <a:r>
              <a:rPr lang="en-US" b="0" i="0" dirty="0">
                <a:solidFill>
                  <a:srgbClr val="222222"/>
                </a:solidFill>
                <a:effectLst/>
                <a:latin typeface="Times New Roman" panose="02020603050405020304" pitchFamily="18" charset="0"/>
                <a:cs typeface="Times New Roman" panose="02020603050405020304" pitchFamily="18" charset="0"/>
              </a:rPr>
              <a:t>Blanco-</a:t>
            </a:r>
            <a:r>
              <a:rPr lang="en-US" b="0" i="0" dirty="0" err="1">
                <a:solidFill>
                  <a:srgbClr val="222222"/>
                </a:solidFill>
                <a:effectLst/>
                <a:latin typeface="Times New Roman" panose="02020603050405020304" pitchFamily="18" charset="0"/>
                <a:cs typeface="Times New Roman" panose="02020603050405020304" pitchFamily="18" charset="0"/>
              </a:rPr>
              <a:t>Novoa</a:t>
            </a:r>
            <a:r>
              <a:rPr lang="en-US" b="0" i="0" dirty="0">
                <a:solidFill>
                  <a:srgbClr val="222222"/>
                </a:solidFill>
                <a:effectLst/>
                <a:latin typeface="Times New Roman" panose="02020603050405020304" pitchFamily="18" charset="0"/>
                <a:cs typeface="Times New Roman" panose="02020603050405020304" pitchFamily="18" charset="0"/>
              </a:rPr>
              <a:t> Ó, Fernández-</a:t>
            </a:r>
            <a:r>
              <a:rPr lang="en-US" b="0" i="0" dirty="0" err="1">
                <a:solidFill>
                  <a:srgbClr val="222222"/>
                </a:solidFill>
                <a:effectLst/>
                <a:latin typeface="Times New Roman" panose="02020603050405020304" pitchFamily="18" charset="0"/>
                <a:cs typeface="Times New Roman" panose="02020603050405020304" pitchFamily="18" charset="0"/>
              </a:rPr>
              <a:t>Caramés</a:t>
            </a:r>
            <a:r>
              <a:rPr lang="en-US" b="0" i="0" dirty="0">
                <a:solidFill>
                  <a:srgbClr val="222222"/>
                </a:solidFill>
                <a:effectLst/>
                <a:latin typeface="Times New Roman" panose="02020603050405020304" pitchFamily="18" charset="0"/>
                <a:cs typeface="Times New Roman" panose="02020603050405020304" pitchFamily="18" charset="0"/>
              </a:rPr>
              <a:t> TM, Fraga-Lamas P, </a:t>
            </a:r>
            <a:r>
              <a:rPr lang="en-US" b="0" i="0" dirty="0" err="1">
                <a:solidFill>
                  <a:srgbClr val="222222"/>
                </a:solidFill>
                <a:effectLst/>
                <a:latin typeface="Times New Roman" panose="02020603050405020304" pitchFamily="18" charset="0"/>
                <a:cs typeface="Times New Roman" panose="02020603050405020304" pitchFamily="18" charset="0"/>
              </a:rPr>
              <a:t>Castedo</a:t>
            </a:r>
            <a:r>
              <a:rPr lang="en-US" b="0" i="0" dirty="0">
                <a:solidFill>
                  <a:srgbClr val="222222"/>
                </a:solidFill>
                <a:effectLst/>
                <a:latin typeface="Times New Roman" panose="02020603050405020304" pitchFamily="18" charset="0"/>
                <a:cs typeface="Times New Roman" panose="02020603050405020304" pitchFamily="18" charset="0"/>
              </a:rPr>
              <a:t> L. An electricity price-aware open-source smart socket for the internet of energy. Sensors. 2017 Mar;17(3):643.</a:t>
            </a:r>
          </a:p>
          <a:p>
            <a:pPr algn="just"/>
            <a:endParaRPr lang="en-US" dirty="0">
              <a:solidFill>
                <a:srgbClr val="222222"/>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[4] </a:t>
            </a:r>
            <a:r>
              <a:rPr lang="en-US" b="0" i="0" dirty="0">
                <a:solidFill>
                  <a:srgbClr val="222222"/>
                </a:solidFill>
                <a:effectLst/>
                <a:latin typeface="Times New Roman" panose="02020603050405020304" pitchFamily="18" charset="0"/>
                <a:cs typeface="Times New Roman" panose="02020603050405020304" pitchFamily="18" charset="0"/>
              </a:rPr>
              <a:t>Wang L, Peng D, Zhang T. Design of smart home system based on </a:t>
            </a:r>
            <a:r>
              <a:rPr lang="en-US" b="0" i="0" dirty="0" err="1">
                <a:solidFill>
                  <a:srgbClr val="222222"/>
                </a:solidFill>
                <a:effectLst/>
                <a:latin typeface="Times New Roman" panose="02020603050405020304" pitchFamily="18" charset="0"/>
                <a:cs typeface="Times New Roman" panose="02020603050405020304" pitchFamily="18" charset="0"/>
              </a:rPr>
              <a:t>WiFi</a:t>
            </a:r>
            <a:r>
              <a:rPr lang="en-US" b="0" i="0" dirty="0">
                <a:solidFill>
                  <a:srgbClr val="222222"/>
                </a:solidFill>
                <a:effectLst/>
                <a:latin typeface="Times New Roman" panose="02020603050405020304" pitchFamily="18" charset="0"/>
                <a:cs typeface="Times New Roman" panose="02020603050405020304" pitchFamily="18" charset="0"/>
              </a:rPr>
              <a:t> smart plug. Int. J. Smart Home. 2015 Jul;9(6):173-82.</a:t>
            </a:r>
            <a:endParaRPr lang="en-US" b="0" i="0" dirty="0">
              <a:solidFill>
                <a:srgbClr val="222222"/>
              </a:solidFill>
              <a:latin typeface="Times New Roman" panose="02020603050405020304" pitchFamily="18" charset="0"/>
              <a:cs typeface="Times New Roman" panose="02020603050405020304" pitchFamily="18" charset="0"/>
            </a:endParaRPr>
          </a:p>
          <a:p>
            <a:pPr algn="just"/>
            <a:endParaRPr lang="en-US" dirty="0">
              <a:effectLst/>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[5] </a:t>
            </a:r>
            <a:r>
              <a:rPr lang="en-US" b="0" i="0" dirty="0">
                <a:solidFill>
                  <a:srgbClr val="222222"/>
                </a:solidFill>
                <a:effectLst/>
                <a:latin typeface="Times New Roman" panose="02020603050405020304" pitchFamily="18" charset="0"/>
                <a:cs typeface="Times New Roman" panose="02020603050405020304" pitchFamily="18" charset="0"/>
              </a:rPr>
              <a:t>Tong YR, Li ZB. Design of intelligent socket based on </a:t>
            </a:r>
            <a:r>
              <a:rPr lang="en-US" b="0" i="0" dirty="0" err="1">
                <a:solidFill>
                  <a:srgbClr val="222222"/>
                </a:solidFill>
                <a:effectLst/>
                <a:latin typeface="Times New Roman" panose="02020603050405020304" pitchFamily="18" charset="0"/>
                <a:cs typeface="Times New Roman" panose="02020603050405020304" pitchFamily="18" charset="0"/>
              </a:rPr>
              <a:t>WiFi</a:t>
            </a:r>
            <a:r>
              <a:rPr lang="en-US" b="0" i="0" dirty="0">
                <a:solidFill>
                  <a:srgbClr val="222222"/>
                </a:solidFill>
                <a:effectLst/>
                <a:latin typeface="Times New Roman" panose="02020603050405020304" pitchFamily="18" charset="0"/>
                <a:cs typeface="Times New Roman" panose="02020603050405020304" pitchFamily="18" charset="0"/>
              </a:rPr>
              <a:t>. In2017 4th International Conference on Information Science and Control Engineering (ICISCE) 2017 Jul 21 (pp. 952-955). IEEE.</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7AFC84B-0FB9-44A0-AE0B-8A0D82681D0B}"/>
              </a:ext>
            </a:extLst>
          </p:cNvPr>
          <p:cNvSpPr>
            <a:spLocks noGrp="1"/>
          </p:cNvSpPr>
          <p:nvPr>
            <p:ph type="sldNum" sz="quarter" idx="12"/>
          </p:nvPr>
        </p:nvSpPr>
        <p:spPr/>
        <p:txBody>
          <a:bodyPr/>
          <a:lstStyle/>
          <a:p>
            <a:fld id="{99FA4587-CDD7-4BA8-A23F-D027F02D611F}" type="slidenum">
              <a:rPr lang="en-US" smtClean="0"/>
              <a:pPr/>
              <a:t>39</a:t>
            </a:fld>
            <a:endParaRPr lang="en-US" dirty="0"/>
          </a:p>
        </p:txBody>
      </p:sp>
      <p:pic>
        <p:nvPicPr>
          <p:cNvPr id="6" name="Picture 2" descr="Amal Jyothi College of Engineering | FIRST ENGINEERING COLLEGE in Kerala to  secure NAAC A grade. Engineering Admissions Kerala, KTU, Kerala Engineering  Admissions, admissions in engineering, APJ Abdul Kalam Technological  University, research">
            <a:extLst>
              <a:ext uri="{FF2B5EF4-FFF2-40B4-BE49-F238E27FC236}">
                <a16:creationId xmlns:a16="http://schemas.microsoft.com/office/drawing/2014/main" id="{679909B1-1088-40E4-9540-3C7DA838B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8072462" y="0"/>
            <a:ext cx="1071538" cy="107154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3">
            <a:extLst>
              <a:ext uri="{FF2B5EF4-FFF2-40B4-BE49-F238E27FC236}">
                <a16:creationId xmlns:a16="http://schemas.microsoft.com/office/drawing/2014/main" id="{EBFCCA0E-B3B7-4FF1-AF38-45A77F3FF465}"/>
              </a:ext>
            </a:extLst>
          </p:cNvPr>
          <p:cNvSpPr>
            <a:spLocks noChangeArrowheads="1"/>
          </p:cNvSpPr>
          <p:nvPr/>
        </p:nvSpPr>
        <p:spPr bwMode="auto">
          <a:xfrm>
            <a:off x="2412141" y="345863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Date Placeholder 6">
            <a:extLst>
              <a:ext uri="{FF2B5EF4-FFF2-40B4-BE49-F238E27FC236}">
                <a16:creationId xmlns:a16="http://schemas.microsoft.com/office/drawing/2014/main" id="{914B576B-72DB-4F94-BFF3-13F5D72A226B}"/>
              </a:ext>
            </a:extLst>
          </p:cNvPr>
          <p:cNvSpPr>
            <a:spLocks noGrp="1"/>
          </p:cNvSpPr>
          <p:nvPr>
            <p:ph type="dt" sz="half" idx="10"/>
          </p:nvPr>
        </p:nvSpPr>
        <p:spPr/>
        <p:txBody>
          <a:bodyPr/>
          <a:lstStyle/>
          <a:p>
            <a:fld id="{DD857D77-5A39-4FC7-982F-7ECB4AB87048}" type="datetime1">
              <a:rPr lang="en-US" smtClean="0"/>
              <a:t>26/04/2021</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Amal Jyothi College of Engineering | FIRST ENGINEERING COLLEGE in Kerala to  secure NAAC A grade. Engineering Admissions Kerala, KTU, Kerala Engineering  Admissions, admissions in engineering, APJ Abdul Kalam Technological  University,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8072462" y="1"/>
            <a:ext cx="1071538" cy="10715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071802" y="428604"/>
            <a:ext cx="2395656" cy="523220"/>
          </a:xfrm>
          <a:prstGeom prst="rect">
            <a:avLst/>
          </a:prstGeom>
          <a:noFill/>
        </p:spPr>
        <p:txBody>
          <a:bodyPr wrap="none" rtlCol="0">
            <a:spAutoFit/>
          </a:bodyPr>
          <a:lstStyle/>
          <a:p>
            <a:r>
              <a:rPr lang="en-US" sz="2800" u="sng" dirty="0">
                <a:latin typeface="Times New Roman" pitchFamily="18" charset="0"/>
                <a:cs typeface="Times New Roman" pitchFamily="18" charset="0"/>
              </a:rPr>
              <a:t>MOTIVATION</a:t>
            </a:r>
          </a:p>
        </p:txBody>
      </p:sp>
      <p:sp>
        <p:nvSpPr>
          <p:cNvPr id="5" name="TextBox 4"/>
          <p:cNvSpPr txBox="1"/>
          <p:nvPr/>
        </p:nvSpPr>
        <p:spPr>
          <a:xfrm>
            <a:off x="357158" y="1285860"/>
            <a:ext cx="8581613" cy="3231654"/>
          </a:xfrm>
          <a:prstGeom prst="rect">
            <a:avLst/>
          </a:prstGeom>
          <a:noFill/>
        </p:spPr>
        <p:txBody>
          <a:bodyPr wrap="square" rtlCol="0">
            <a:spAutoFit/>
          </a:bodyPr>
          <a:lstStyle/>
          <a:p>
            <a:pPr algn="just">
              <a:buFont typeface="Arial" pitchFamily="34" charset="0"/>
              <a:buChar char="•"/>
            </a:pPr>
            <a:r>
              <a:rPr lang="en-US" sz="2200" dirty="0"/>
              <a:t> </a:t>
            </a:r>
            <a:r>
              <a:rPr lang="en-US" sz="2000" dirty="0">
                <a:latin typeface="Times New Roman" pitchFamily="18" charset="0"/>
                <a:cs typeface="Times New Roman" pitchFamily="18" charset="0"/>
              </a:rPr>
              <a:t>The  concept of  digital  India  has been a key factor for our project.</a:t>
            </a:r>
          </a:p>
          <a:p>
            <a:pPr algn="just">
              <a:buFont typeface="Arial" pitchFamily="34" charset="0"/>
              <a:buChar char="•"/>
            </a:pPr>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 In  our day to day life, we all come across a busy schedule of  works</a:t>
            </a:r>
          </a:p>
          <a:p>
            <a:pPr algn="just"/>
            <a:r>
              <a:rPr lang="en-US" sz="2000" dirty="0">
                <a:latin typeface="Times New Roman" pitchFamily="18" charset="0"/>
                <a:cs typeface="Times New Roman" pitchFamily="18" charset="0"/>
              </a:rPr>
              <a:t>   therefore we doesn’t care about the electrical  </a:t>
            </a:r>
            <a:r>
              <a:rPr lang="en-US" sz="2000" dirty="0" err="1">
                <a:latin typeface="Times New Roman" pitchFamily="18" charset="0"/>
                <a:cs typeface="Times New Roman" pitchFamily="18" charset="0"/>
              </a:rPr>
              <a:t>equipments</a:t>
            </a:r>
            <a:r>
              <a:rPr lang="en-US" sz="2000" dirty="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 Electricity bills may rise up, as well as sometimes it may cause fire.</a:t>
            </a:r>
          </a:p>
          <a:p>
            <a:pPr algn="just">
              <a:buFont typeface="Arial" pitchFamily="34" charset="0"/>
              <a:buChar char="•"/>
            </a:pPr>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 As an electrical engineer it seems to be one of the important  matters.</a:t>
            </a:r>
          </a:p>
          <a:p>
            <a:pPr algn="just">
              <a:buFont typeface="Arial" pitchFamily="34" charset="0"/>
              <a:buChar char="•"/>
            </a:pPr>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 That is why we go for such a kind of home automation product</a:t>
            </a:r>
            <a:r>
              <a:rPr lang="en-US" sz="2200" dirty="0">
                <a:latin typeface="Times New Roman" pitchFamily="18" charset="0"/>
                <a:cs typeface="Times New Roman" pitchFamily="18" charset="0"/>
              </a:rPr>
              <a:t>.</a:t>
            </a:r>
          </a:p>
        </p:txBody>
      </p:sp>
      <p:sp>
        <p:nvSpPr>
          <p:cNvPr id="8" name="TextBox 7"/>
          <p:cNvSpPr txBox="1"/>
          <p:nvPr/>
        </p:nvSpPr>
        <p:spPr>
          <a:xfrm>
            <a:off x="4000496" y="6357958"/>
            <a:ext cx="601447" cy="307777"/>
          </a:xfrm>
          <a:prstGeom prst="rect">
            <a:avLst/>
          </a:prstGeom>
          <a:noFill/>
        </p:spPr>
        <p:txBody>
          <a:bodyPr wrap="none" rtlCol="0">
            <a:spAutoFit/>
          </a:bodyPr>
          <a:lstStyle/>
          <a:p>
            <a:r>
              <a:rPr lang="en-US" sz="1400" dirty="0">
                <a:solidFill>
                  <a:schemeClr val="bg1">
                    <a:lumMod val="50000"/>
                  </a:schemeClr>
                </a:solidFill>
              </a:rPr>
              <a:t>Niche</a:t>
            </a:r>
          </a:p>
        </p:txBody>
      </p:sp>
      <p:sp>
        <p:nvSpPr>
          <p:cNvPr id="7" name="Slide Number Placeholder 6">
            <a:extLst>
              <a:ext uri="{FF2B5EF4-FFF2-40B4-BE49-F238E27FC236}">
                <a16:creationId xmlns:a16="http://schemas.microsoft.com/office/drawing/2014/main" id="{8A46432B-5130-4FB3-947B-9691D37452F9}"/>
              </a:ext>
            </a:extLst>
          </p:cNvPr>
          <p:cNvSpPr>
            <a:spLocks noGrp="1"/>
          </p:cNvSpPr>
          <p:nvPr>
            <p:ph type="sldNum" sz="quarter" idx="12"/>
          </p:nvPr>
        </p:nvSpPr>
        <p:spPr/>
        <p:txBody>
          <a:bodyPr/>
          <a:lstStyle/>
          <a:p>
            <a:fld id="{07E84C11-2773-4B8E-A897-E24BAA925572}" type="slidenum">
              <a:rPr lang="en-US" smtClean="0"/>
              <a:pPr/>
              <a:t>4</a:t>
            </a:fld>
            <a:endParaRPr lang="en-US"/>
          </a:p>
        </p:txBody>
      </p:sp>
      <p:sp>
        <p:nvSpPr>
          <p:cNvPr id="4" name="Date Placeholder 3">
            <a:extLst>
              <a:ext uri="{FF2B5EF4-FFF2-40B4-BE49-F238E27FC236}">
                <a16:creationId xmlns:a16="http://schemas.microsoft.com/office/drawing/2014/main" id="{87E4A46B-DAAD-4E6A-B09E-0D27A5009CE9}"/>
              </a:ext>
            </a:extLst>
          </p:cNvPr>
          <p:cNvSpPr>
            <a:spLocks noGrp="1"/>
          </p:cNvSpPr>
          <p:nvPr>
            <p:ph type="dt" sz="half" idx="10"/>
          </p:nvPr>
        </p:nvSpPr>
        <p:spPr/>
        <p:txBody>
          <a:bodyPr/>
          <a:lstStyle/>
          <a:p>
            <a:fld id="{73F52CA0-DF13-4CCE-B055-3FCC2427A343}" type="datetime1">
              <a:rPr lang="en-US" smtClean="0"/>
              <a:t>26/04/2021</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Amal Jyothi College of Engineering | FIRST ENGINEERING COLLEGE in Kerala to  secure NAAC A grade. Engineering Admissions Kerala, KTU, Kerala Engineering  Admissions, admissions in engineering, APJ Abdul Kalam Technological  University,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8072462" y="1"/>
            <a:ext cx="1071538" cy="10715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585061" y="304941"/>
            <a:ext cx="3968139" cy="461665"/>
          </a:xfrm>
          <a:prstGeom prst="rect">
            <a:avLst/>
          </a:prstGeom>
          <a:noFill/>
        </p:spPr>
        <p:txBody>
          <a:bodyPr wrap="square" rtlCol="0">
            <a:spAutoFit/>
          </a:bodyPr>
          <a:lstStyle/>
          <a:p>
            <a:r>
              <a:rPr lang="en-US" sz="2400" u="sng" dirty="0">
                <a:latin typeface="Times New Roman" pitchFamily="18" charset="0"/>
                <a:cs typeface="Times New Roman" pitchFamily="18" charset="0"/>
              </a:rPr>
              <a:t>LITERATURE  REVIEW</a:t>
            </a:r>
          </a:p>
        </p:txBody>
      </p:sp>
      <p:sp>
        <p:nvSpPr>
          <p:cNvPr id="5" name="TextBox 4"/>
          <p:cNvSpPr txBox="1"/>
          <p:nvPr/>
        </p:nvSpPr>
        <p:spPr>
          <a:xfrm>
            <a:off x="335987" y="797085"/>
            <a:ext cx="8715544" cy="5940088"/>
          </a:xfrm>
          <a:prstGeom prst="rect">
            <a:avLst/>
          </a:prstGeom>
          <a:noFill/>
        </p:spPr>
        <p:txBody>
          <a:bodyPr wrap="square" rtlCol="0">
            <a:spAutoFit/>
          </a:bodyPr>
          <a:lstStyle/>
          <a:p>
            <a:pPr algn="just">
              <a:buFont typeface="Arial" pitchFamily="34" charset="0"/>
              <a:buChar char="•"/>
            </a:pPr>
            <a:r>
              <a:rPr lang="en-US" sz="2000" dirty="0">
                <a:latin typeface="Times New Roman" pitchFamily="18" charset="0"/>
                <a:cs typeface="Times New Roman" pitchFamily="18" charset="0"/>
              </a:rPr>
              <a:t> In  the paper, an intelligent energy control scheme, named the residence</a:t>
            </a:r>
          </a:p>
          <a:p>
            <a:pPr algn="just"/>
            <a:r>
              <a:rPr lang="en-US" sz="2000" dirty="0">
                <a:latin typeface="Times New Roman" pitchFamily="18" charset="0"/>
                <a:cs typeface="Times New Roman" pitchFamily="18" charset="0"/>
              </a:rPr>
              <a:t>  energy  control system (</a:t>
            </a:r>
            <a:r>
              <a:rPr lang="en-US" sz="2000" dirty="0" err="1">
                <a:latin typeface="Times New Roman" pitchFamily="18" charset="0"/>
                <a:cs typeface="Times New Roman" pitchFamily="18" charset="0"/>
              </a:rPr>
              <a:t>RECoS</a:t>
            </a:r>
            <a:r>
              <a:rPr lang="en-US" sz="2000" dirty="0">
                <a:latin typeface="Times New Roman" pitchFamily="18" charset="0"/>
                <a:cs typeface="Times New Roman" pitchFamily="18" charset="0"/>
              </a:rPr>
              <a:t>) has proposed, which is developed</a:t>
            </a:r>
          </a:p>
          <a:p>
            <a:pPr algn="just"/>
            <a:r>
              <a:rPr lang="en-US" sz="2000" dirty="0">
                <a:latin typeface="Times New Roman" pitchFamily="18" charset="0"/>
                <a:cs typeface="Times New Roman" pitchFamily="18" charset="0"/>
              </a:rPr>
              <a:t>  based  on wireless smart socket.</a:t>
            </a:r>
          </a:p>
          <a:p>
            <a:pPr algn="just"/>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 Internet of things technology helps to minimize energy consumption </a:t>
            </a:r>
          </a:p>
          <a:p>
            <a:pPr algn="just"/>
            <a:r>
              <a:rPr lang="en-US" sz="2000" dirty="0">
                <a:latin typeface="Times New Roman" pitchFamily="18" charset="0"/>
                <a:cs typeface="Times New Roman" pitchFamily="18" charset="0"/>
              </a:rPr>
              <a:t>  of  home appliances without  deploying  sensors.</a:t>
            </a:r>
          </a:p>
          <a:p>
            <a:pPr algn="just"/>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 The </a:t>
            </a:r>
            <a:r>
              <a:rPr lang="en-US" sz="2000" dirty="0" err="1">
                <a:latin typeface="Times New Roman" pitchFamily="18" charset="0"/>
                <a:cs typeface="Times New Roman" pitchFamily="18" charset="0"/>
              </a:rPr>
              <a:t>RECoS</a:t>
            </a:r>
            <a:r>
              <a:rPr lang="en-US" sz="2000" dirty="0">
                <a:latin typeface="Times New Roman" pitchFamily="18" charset="0"/>
                <a:cs typeface="Times New Roman" pitchFamily="18" charset="0"/>
              </a:rPr>
              <a:t> has 4 control modes, peak time control, energy time control,</a:t>
            </a:r>
          </a:p>
          <a:p>
            <a:pPr algn="just"/>
            <a:r>
              <a:rPr lang="en-US" sz="2000" dirty="0">
                <a:latin typeface="Times New Roman" pitchFamily="18" charset="0"/>
                <a:cs typeface="Times New Roman" pitchFamily="18" charset="0"/>
              </a:rPr>
              <a:t>  energy limit control and user control. The former  2 operated  for all</a:t>
            </a:r>
          </a:p>
          <a:p>
            <a:pPr algn="just"/>
            <a:r>
              <a:rPr lang="en-US" sz="2000" dirty="0">
                <a:latin typeface="Times New Roman" pitchFamily="18" charset="0"/>
                <a:cs typeface="Times New Roman" pitchFamily="18" charset="0"/>
              </a:rPr>
              <a:t>  smart sockets, aiming  to enhance the functionality of  energy control.</a:t>
            </a:r>
          </a:p>
          <a:p>
            <a:pPr algn="just"/>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The U.S patent No.4321593 issued to Ho illustrated  a TV having the </a:t>
            </a:r>
          </a:p>
          <a:p>
            <a:pPr algn="just"/>
            <a:r>
              <a:rPr lang="en-US" sz="2000" dirty="0">
                <a:latin typeface="Times New Roman" pitchFamily="18" charset="0"/>
                <a:cs typeface="Times New Roman" pitchFamily="18" charset="0"/>
              </a:rPr>
              <a:t>  build in view range monitoring device.</a:t>
            </a:r>
          </a:p>
          <a:p>
            <a:pPr algn="just"/>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 For most customers, there is no need for this function of TV screen.</a:t>
            </a:r>
          </a:p>
          <a:p>
            <a:pPr algn="just">
              <a:buFont typeface="Arial" pitchFamily="34" charset="0"/>
              <a:buChar char="•"/>
            </a:pPr>
            <a:r>
              <a:rPr lang="en-US" sz="2000" dirty="0">
                <a:latin typeface="Times New Roman" pitchFamily="18" charset="0"/>
                <a:cs typeface="Times New Roman" pitchFamily="18" charset="0"/>
              </a:rPr>
              <a:t> However the parent requires this function for only a short period of time.</a:t>
            </a:r>
          </a:p>
          <a:p>
            <a:pPr algn="just">
              <a:buFont typeface="Arial" pitchFamily="34" charset="0"/>
              <a:buChar char="•"/>
            </a:pPr>
            <a:r>
              <a:rPr lang="en-US" sz="2000" dirty="0">
                <a:latin typeface="Times New Roman" pitchFamily="18" charset="0"/>
                <a:cs typeface="Times New Roman" pitchFamily="18" charset="0"/>
              </a:rPr>
              <a:t> Therefore, they are not ready to buy a new TV screen.</a:t>
            </a:r>
          </a:p>
          <a:p>
            <a:pPr algn="just">
              <a:buFont typeface="Arial" pitchFamily="34" charset="0"/>
              <a:buChar char="•"/>
            </a:pPr>
            <a:r>
              <a:rPr lang="en-US" sz="2000" dirty="0">
                <a:latin typeface="Times New Roman" pitchFamily="18" charset="0"/>
                <a:cs typeface="Times New Roman" pitchFamily="18" charset="0"/>
              </a:rPr>
              <a:t>The add on smart socket adapter solves this problem. </a:t>
            </a:r>
          </a:p>
          <a:p>
            <a:pPr algn="just"/>
            <a:r>
              <a:rPr lang="en-US" sz="2000" dirty="0">
                <a:latin typeface="Times New Roman" pitchFamily="18" charset="0"/>
                <a:cs typeface="Times New Roman" pitchFamily="18" charset="0"/>
              </a:rPr>
              <a:t>      </a:t>
            </a:r>
          </a:p>
        </p:txBody>
      </p:sp>
      <p:sp>
        <p:nvSpPr>
          <p:cNvPr id="8" name="TextBox 7"/>
          <p:cNvSpPr txBox="1"/>
          <p:nvPr/>
        </p:nvSpPr>
        <p:spPr>
          <a:xfrm>
            <a:off x="3714744" y="6429396"/>
            <a:ext cx="721672" cy="307777"/>
          </a:xfrm>
          <a:prstGeom prst="rect">
            <a:avLst/>
          </a:prstGeom>
          <a:noFill/>
        </p:spPr>
        <p:txBody>
          <a:bodyPr wrap="square" rtlCol="0">
            <a:spAutoFit/>
          </a:bodyPr>
          <a:lstStyle/>
          <a:p>
            <a:r>
              <a:rPr lang="en-US" sz="1400" dirty="0">
                <a:solidFill>
                  <a:schemeClr val="bg1">
                    <a:lumMod val="50000"/>
                  </a:schemeClr>
                </a:solidFill>
              </a:rPr>
              <a:t>Niche</a:t>
            </a:r>
          </a:p>
        </p:txBody>
      </p:sp>
      <p:sp>
        <p:nvSpPr>
          <p:cNvPr id="6" name="Slide Number Placeholder 5">
            <a:extLst>
              <a:ext uri="{FF2B5EF4-FFF2-40B4-BE49-F238E27FC236}">
                <a16:creationId xmlns:a16="http://schemas.microsoft.com/office/drawing/2014/main" id="{6318A7C2-D96D-4109-A075-111DFEDFAB8E}"/>
              </a:ext>
            </a:extLst>
          </p:cNvPr>
          <p:cNvSpPr>
            <a:spLocks noGrp="1"/>
          </p:cNvSpPr>
          <p:nvPr>
            <p:ph type="sldNum" sz="quarter" idx="12"/>
          </p:nvPr>
        </p:nvSpPr>
        <p:spPr/>
        <p:txBody>
          <a:bodyPr/>
          <a:lstStyle/>
          <a:p>
            <a:fld id="{07E84C11-2773-4B8E-A897-E24BAA925572}" type="slidenum">
              <a:rPr lang="en-US" smtClean="0"/>
              <a:pPr/>
              <a:t>5</a:t>
            </a:fld>
            <a:endParaRPr lang="en-US"/>
          </a:p>
        </p:txBody>
      </p:sp>
      <p:sp>
        <p:nvSpPr>
          <p:cNvPr id="4" name="Date Placeholder 3">
            <a:extLst>
              <a:ext uri="{FF2B5EF4-FFF2-40B4-BE49-F238E27FC236}">
                <a16:creationId xmlns:a16="http://schemas.microsoft.com/office/drawing/2014/main" id="{A46A661B-8B3C-4B3F-8A47-F0A8FDAFFE59}"/>
              </a:ext>
            </a:extLst>
          </p:cNvPr>
          <p:cNvSpPr>
            <a:spLocks noGrp="1"/>
          </p:cNvSpPr>
          <p:nvPr>
            <p:ph type="dt" sz="half" idx="10"/>
          </p:nvPr>
        </p:nvSpPr>
        <p:spPr/>
        <p:txBody>
          <a:bodyPr/>
          <a:lstStyle/>
          <a:p>
            <a:fld id="{5E868B22-2FE7-4E4D-8DC7-E6EF7B3C8A0E}" type="datetime1">
              <a:rPr lang="en-US" smtClean="0"/>
              <a:t>26/04/2021</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357158" y="1500174"/>
            <a:ext cx="8358246" cy="3929090"/>
          </a:xfrm>
          <a:prstGeom prst="rect">
            <a:avLst/>
          </a:prstGeom>
          <a:noFill/>
          <a:ln w="9525">
            <a:noFill/>
            <a:miter lim="800000"/>
            <a:headEnd/>
            <a:tailEnd/>
          </a:ln>
          <a:effectLst/>
        </p:spPr>
      </p:pic>
      <p:sp>
        <p:nvSpPr>
          <p:cNvPr id="3" name="Rectangle 2"/>
          <p:cNvSpPr/>
          <p:nvPr/>
        </p:nvSpPr>
        <p:spPr>
          <a:xfrm>
            <a:off x="714348" y="6429397"/>
            <a:ext cx="1175322" cy="307777"/>
          </a:xfrm>
          <a:prstGeom prst="rect">
            <a:avLst/>
          </a:prstGeom>
        </p:spPr>
        <p:txBody>
          <a:bodyPr wrap="square">
            <a:spAutoFit/>
          </a:bodyPr>
          <a:lstStyle/>
          <a:p>
            <a:r>
              <a:rPr lang="en-US" sz="1400" dirty="0">
                <a:solidFill>
                  <a:schemeClr val="bg1">
                    <a:lumMod val="50000"/>
                  </a:schemeClr>
                </a:solidFill>
              </a:rPr>
              <a:t>05/02/2021</a:t>
            </a:r>
            <a:endParaRPr lang="en-US" sz="1400" dirty="0"/>
          </a:p>
        </p:txBody>
      </p:sp>
      <p:sp>
        <p:nvSpPr>
          <p:cNvPr id="4" name="TextBox 3"/>
          <p:cNvSpPr txBox="1"/>
          <p:nvPr/>
        </p:nvSpPr>
        <p:spPr>
          <a:xfrm>
            <a:off x="4000496" y="6429396"/>
            <a:ext cx="721672" cy="307777"/>
          </a:xfrm>
          <a:prstGeom prst="rect">
            <a:avLst/>
          </a:prstGeom>
          <a:noFill/>
        </p:spPr>
        <p:txBody>
          <a:bodyPr wrap="square" rtlCol="0">
            <a:spAutoFit/>
          </a:bodyPr>
          <a:lstStyle/>
          <a:p>
            <a:r>
              <a:rPr lang="en-US" sz="1400" dirty="0">
                <a:solidFill>
                  <a:schemeClr val="bg1">
                    <a:lumMod val="50000"/>
                  </a:schemeClr>
                </a:solidFill>
              </a:rPr>
              <a:t>Niche</a:t>
            </a:r>
          </a:p>
        </p:txBody>
      </p:sp>
      <p:sp>
        <p:nvSpPr>
          <p:cNvPr id="8" name="TextBox 7"/>
          <p:cNvSpPr txBox="1"/>
          <p:nvPr/>
        </p:nvSpPr>
        <p:spPr>
          <a:xfrm>
            <a:off x="1928794" y="428604"/>
            <a:ext cx="5643602" cy="461665"/>
          </a:xfrm>
          <a:prstGeom prst="rect">
            <a:avLst/>
          </a:prstGeom>
          <a:noFill/>
        </p:spPr>
        <p:txBody>
          <a:bodyPr wrap="square" rtlCol="0">
            <a:spAutoFit/>
          </a:bodyPr>
          <a:lstStyle/>
          <a:p>
            <a:r>
              <a:rPr lang="en-US" sz="2400" u="sng" dirty="0">
                <a:latin typeface="Times New Roman" pitchFamily="18" charset="0"/>
                <a:cs typeface="Times New Roman" pitchFamily="18" charset="0"/>
              </a:rPr>
              <a:t>LITERATURE  REVIEW</a:t>
            </a:r>
            <a:r>
              <a:rPr lang="en-US" sz="2400" dirty="0">
                <a:latin typeface="Times New Roman" pitchFamily="18" charset="0"/>
                <a:cs typeface="Times New Roman" pitchFamily="18" charset="0"/>
              </a:rPr>
              <a:t>  (cont’  d….)</a:t>
            </a:r>
          </a:p>
        </p:txBody>
      </p:sp>
      <p:pic>
        <p:nvPicPr>
          <p:cNvPr id="9" name="Picture 2" descr="Amal Jyothi College of Engineering | FIRST ENGINEERING COLLEGE in Kerala to  secure NAAC A grade. Engineering Admissions Kerala, KTU, Kerala Engineering  Admissions, admissions in engineering, APJ Abdul Kalam Technological  University, resear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flipV="1">
            <a:off x="8072462" y="1"/>
            <a:ext cx="1071538" cy="107154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56195107-0BA0-4883-80E3-7DFC9C3E2646}"/>
              </a:ext>
            </a:extLst>
          </p:cNvPr>
          <p:cNvSpPr>
            <a:spLocks noGrp="1"/>
          </p:cNvSpPr>
          <p:nvPr>
            <p:ph type="sldNum" sz="quarter" idx="12"/>
          </p:nvPr>
        </p:nvSpPr>
        <p:spPr/>
        <p:txBody>
          <a:bodyPr/>
          <a:lstStyle/>
          <a:p>
            <a:fld id="{07E84C11-2773-4B8E-A897-E24BAA925572}" type="slidenum">
              <a:rPr lang="en-US" smtClean="0"/>
              <a:pPr/>
              <a:t>6</a:t>
            </a:fld>
            <a:endParaRPr lang="en-US"/>
          </a:p>
        </p:txBody>
      </p:sp>
      <p:sp>
        <p:nvSpPr>
          <p:cNvPr id="5" name="Date Placeholder 4">
            <a:extLst>
              <a:ext uri="{FF2B5EF4-FFF2-40B4-BE49-F238E27FC236}">
                <a16:creationId xmlns:a16="http://schemas.microsoft.com/office/drawing/2014/main" id="{4AC0878C-DB28-4331-857E-3DE489444389}"/>
              </a:ext>
            </a:extLst>
          </p:cNvPr>
          <p:cNvSpPr>
            <a:spLocks noGrp="1"/>
          </p:cNvSpPr>
          <p:nvPr>
            <p:ph type="dt" sz="half" idx="10"/>
          </p:nvPr>
        </p:nvSpPr>
        <p:spPr/>
        <p:txBody>
          <a:bodyPr/>
          <a:lstStyle/>
          <a:p>
            <a:fld id="{2D1CD131-D34F-4032-8BAF-6761D7668F76}" type="datetime1">
              <a:rPr lang="en-US" smtClean="0"/>
              <a:t>26/04/2021</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2428860" y="357166"/>
            <a:ext cx="3562770" cy="461665"/>
          </a:xfrm>
          <a:prstGeom prst="rect">
            <a:avLst/>
          </a:prstGeom>
          <a:noFill/>
        </p:spPr>
        <p:txBody>
          <a:bodyPr wrap="none" rtlCol="0">
            <a:spAutoFit/>
          </a:bodyPr>
          <a:lstStyle/>
          <a:p>
            <a:r>
              <a:rPr lang="en-US" sz="2400" u="sng" dirty="0">
                <a:latin typeface="Times New Roman" pitchFamily="18" charset="0"/>
                <a:cs typeface="Times New Roman" pitchFamily="18" charset="0"/>
              </a:rPr>
              <a:t>PROBLEM  STATEMENT</a:t>
            </a:r>
          </a:p>
        </p:txBody>
      </p:sp>
      <p:pic>
        <p:nvPicPr>
          <p:cNvPr id="3" name="Picture 2" descr="Amal Jyothi College of Engineering | FIRST ENGINEERING COLLEGE in Kerala to  secure NAAC A grade. Engineering Admissions Kerala, KTU, Kerala Engineering  Admissions, admissions in engineering, APJ Abdul Kalam Technological  University,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8072462" y="1"/>
            <a:ext cx="1071538" cy="107154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929058" y="6500834"/>
            <a:ext cx="601447" cy="307777"/>
          </a:xfrm>
          <a:prstGeom prst="rect">
            <a:avLst/>
          </a:prstGeom>
          <a:noFill/>
        </p:spPr>
        <p:txBody>
          <a:bodyPr wrap="none" rtlCol="0">
            <a:spAutoFit/>
          </a:bodyPr>
          <a:lstStyle/>
          <a:p>
            <a:r>
              <a:rPr lang="en-US" sz="1400" dirty="0">
                <a:solidFill>
                  <a:schemeClr val="bg1">
                    <a:lumMod val="50000"/>
                  </a:schemeClr>
                </a:solidFill>
              </a:rPr>
              <a:t>Niche</a:t>
            </a:r>
          </a:p>
        </p:txBody>
      </p:sp>
      <p:sp>
        <p:nvSpPr>
          <p:cNvPr id="9" name="Slide Number Placeholder 8">
            <a:extLst>
              <a:ext uri="{FF2B5EF4-FFF2-40B4-BE49-F238E27FC236}">
                <a16:creationId xmlns:a16="http://schemas.microsoft.com/office/drawing/2014/main" id="{F5C973CB-A30C-4576-9227-1BF1A7A2FF4D}"/>
              </a:ext>
            </a:extLst>
          </p:cNvPr>
          <p:cNvSpPr>
            <a:spLocks noGrp="1"/>
          </p:cNvSpPr>
          <p:nvPr>
            <p:ph type="sldNum" sz="quarter" idx="12"/>
          </p:nvPr>
        </p:nvSpPr>
        <p:spPr/>
        <p:txBody>
          <a:bodyPr/>
          <a:lstStyle/>
          <a:p>
            <a:fld id="{07E84C11-2773-4B8E-A897-E24BAA925572}" type="slidenum">
              <a:rPr lang="en-US" smtClean="0"/>
              <a:pPr/>
              <a:t>7</a:t>
            </a:fld>
            <a:endParaRPr lang="en-US"/>
          </a:p>
        </p:txBody>
      </p:sp>
      <p:sp>
        <p:nvSpPr>
          <p:cNvPr id="11" name="TextBox 10">
            <a:extLst>
              <a:ext uri="{FF2B5EF4-FFF2-40B4-BE49-F238E27FC236}">
                <a16:creationId xmlns:a16="http://schemas.microsoft.com/office/drawing/2014/main" id="{830AFF46-680A-4EF4-A692-793AB2183C3B}"/>
              </a:ext>
            </a:extLst>
          </p:cNvPr>
          <p:cNvSpPr txBox="1"/>
          <p:nvPr/>
        </p:nvSpPr>
        <p:spPr>
          <a:xfrm>
            <a:off x="251520" y="1628800"/>
            <a:ext cx="8116686" cy="2246769"/>
          </a:xfrm>
          <a:prstGeom prst="rect">
            <a:avLst/>
          </a:prstGeom>
          <a:noFill/>
        </p:spPr>
        <p:txBody>
          <a:bodyPr wrap="square" rtlCol="0">
            <a:spAutoFit/>
          </a:bodyPr>
          <a:lstStyle/>
          <a:p>
            <a:pPr marL="342900" indent="-342900" algn="just">
              <a:buFont typeface="+mj-lt"/>
              <a:buAutoNum type="arabicPeriod"/>
            </a:pPr>
            <a:r>
              <a:rPr lang="en-US" sz="2000" dirty="0">
                <a:latin typeface="Times New Roman" pitchFamily="18" charset="0"/>
                <a:cs typeface="Times New Roman" pitchFamily="18" charset="0"/>
              </a:rPr>
              <a:t>How can we control any ordinary appliance ?</a:t>
            </a:r>
          </a:p>
          <a:p>
            <a:pPr marL="342900" indent="-342900" algn="just">
              <a:buFont typeface="+mj-lt"/>
              <a:buAutoNum type="arabicPeriod"/>
            </a:pPr>
            <a:endParaRPr lang="en-US" sz="2000" dirty="0">
              <a:latin typeface="Times New Roman" pitchFamily="18" charset="0"/>
              <a:cs typeface="Times New Roman" pitchFamily="18" charset="0"/>
            </a:endParaRPr>
          </a:p>
          <a:p>
            <a:pPr marL="342900" indent="-342900" algn="just">
              <a:buFont typeface="+mj-lt"/>
              <a:buAutoNum type="arabicPeriod"/>
            </a:pPr>
            <a:r>
              <a:rPr lang="en-US" sz="2000" dirty="0">
                <a:latin typeface="Times New Roman" pitchFamily="18" charset="0"/>
                <a:cs typeface="Times New Roman" pitchFamily="18" charset="0"/>
              </a:rPr>
              <a:t>Do we need to replace all the ordinary appliances with the smarter one?</a:t>
            </a:r>
          </a:p>
          <a:p>
            <a:pPr marL="342900" indent="-342900" algn="just">
              <a:buFont typeface="+mj-lt"/>
              <a:buAutoNum type="arabicPeriod"/>
            </a:pPr>
            <a:endParaRPr lang="en-US" sz="2000" dirty="0">
              <a:latin typeface="Times New Roman" pitchFamily="18" charset="0"/>
              <a:cs typeface="Times New Roman" pitchFamily="18" charset="0"/>
            </a:endParaRPr>
          </a:p>
          <a:p>
            <a:pPr marL="342900" indent="-342900" algn="just">
              <a:buFont typeface="+mj-lt"/>
              <a:buAutoNum type="arabicPeriod"/>
            </a:pPr>
            <a:r>
              <a:rPr lang="en-US" sz="2000" dirty="0">
                <a:latin typeface="Times New Roman" pitchFamily="18" charset="0"/>
                <a:cs typeface="Times New Roman" pitchFamily="18" charset="0"/>
              </a:rPr>
              <a:t>A system that is easy for a layman?</a:t>
            </a:r>
          </a:p>
          <a:p>
            <a:pPr marL="342900" indent="-342900" algn="just">
              <a:buFont typeface="+mj-lt"/>
              <a:buAutoNum type="arabicPeriod"/>
            </a:pPr>
            <a:endParaRPr lang="en-US" sz="2000" dirty="0">
              <a:latin typeface="Times New Roman" pitchFamily="18" charset="0"/>
              <a:cs typeface="Times New Roman" pitchFamily="18" charset="0"/>
            </a:endParaRPr>
          </a:p>
          <a:p>
            <a:pPr marL="342900" indent="-342900" algn="just">
              <a:buFont typeface="+mj-lt"/>
              <a:buAutoNum type="arabicPeriod"/>
            </a:pPr>
            <a:r>
              <a:rPr lang="en-US" sz="2000" dirty="0">
                <a:latin typeface="Times New Roman" pitchFamily="18" charset="0"/>
                <a:cs typeface="Times New Roman" pitchFamily="18" charset="0"/>
              </a:rPr>
              <a:t>Provide necessary safety?</a:t>
            </a:r>
          </a:p>
        </p:txBody>
      </p:sp>
      <p:sp>
        <p:nvSpPr>
          <p:cNvPr id="4" name="Date Placeholder 3">
            <a:extLst>
              <a:ext uri="{FF2B5EF4-FFF2-40B4-BE49-F238E27FC236}">
                <a16:creationId xmlns:a16="http://schemas.microsoft.com/office/drawing/2014/main" id="{286AA8AD-FFB5-48DD-B405-B373C2091847}"/>
              </a:ext>
            </a:extLst>
          </p:cNvPr>
          <p:cNvSpPr>
            <a:spLocks noGrp="1"/>
          </p:cNvSpPr>
          <p:nvPr>
            <p:ph type="dt" sz="half" idx="10"/>
          </p:nvPr>
        </p:nvSpPr>
        <p:spPr/>
        <p:txBody>
          <a:bodyPr/>
          <a:lstStyle/>
          <a:p>
            <a:fld id="{22E0EC16-1589-4657-AE4E-04D5352A8B20}" type="datetime1">
              <a:rPr lang="en-US" smtClean="0"/>
              <a:t>26/04/2021</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Amal Jyothi College of Engineering | FIRST ENGINEERING COLLEGE in Kerala to  secure NAAC A grade. Engineering Admissions Kerala, KTU, Kerala Engineering  Admissions, admissions in engineering, APJ Abdul Kalam Technological  University,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8072462" y="1"/>
            <a:ext cx="1071538" cy="10715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928926" y="357166"/>
            <a:ext cx="1826141" cy="461665"/>
          </a:xfrm>
          <a:prstGeom prst="rect">
            <a:avLst/>
          </a:prstGeom>
          <a:noFill/>
        </p:spPr>
        <p:txBody>
          <a:bodyPr wrap="square" rtlCol="0">
            <a:spAutoFit/>
          </a:bodyPr>
          <a:lstStyle/>
          <a:p>
            <a:r>
              <a:rPr lang="en-US" sz="2400" u="sng" dirty="0">
                <a:latin typeface="Times New Roman" pitchFamily="18" charset="0"/>
                <a:cs typeface="Times New Roman" pitchFamily="18" charset="0"/>
              </a:rPr>
              <a:t>OBJECTIVE</a:t>
            </a:r>
          </a:p>
        </p:txBody>
      </p:sp>
      <p:sp>
        <p:nvSpPr>
          <p:cNvPr id="4" name="TextBox 3"/>
          <p:cNvSpPr txBox="1"/>
          <p:nvPr/>
        </p:nvSpPr>
        <p:spPr>
          <a:xfrm>
            <a:off x="428596" y="1357298"/>
            <a:ext cx="8645148" cy="2862322"/>
          </a:xfrm>
          <a:prstGeom prst="rect">
            <a:avLst/>
          </a:prstGeom>
          <a:noFill/>
        </p:spPr>
        <p:txBody>
          <a:bodyPr wrap="square" rtlCol="0">
            <a:spAutoFit/>
          </a:bodyPr>
          <a:lstStyle/>
          <a:p>
            <a:pPr algn="just">
              <a:buFont typeface="Arial" pitchFamily="34" charset="0"/>
              <a:buChar char="•"/>
            </a:pPr>
            <a:r>
              <a:rPr lang="en-US" sz="2000" dirty="0">
                <a:latin typeface="Times New Roman" pitchFamily="18" charset="0"/>
                <a:cs typeface="Times New Roman" pitchFamily="18" charset="0"/>
              </a:rPr>
              <a:t>  To  make  the  power socket  more  user friendly  and  smart.</a:t>
            </a:r>
          </a:p>
          <a:p>
            <a:pPr algn="just">
              <a:buFont typeface="Arial" pitchFamily="34" charset="0"/>
              <a:buChar char="•"/>
            </a:pPr>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  To develop  a low cost power socket device.</a:t>
            </a:r>
          </a:p>
          <a:p>
            <a:pPr algn="just">
              <a:buFont typeface="Arial" pitchFamily="34" charset="0"/>
              <a:buChar char="•"/>
            </a:pPr>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  To  develop an IoT  based power socket to  control  the device attached to it.</a:t>
            </a:r>
          </a:p>
          <a:p>
            <a:pPr algn="just">
              <a:buFont typeface="Arial" pitchFamily="34" charset="0"/>
              <a:buChar char="•"/>
            </a:pPr>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  To  increase  the  efficiency  and  to cope with  the new  technologies of  IoT.</a:t>
            </a:r>
          </a:p>
          <a:p>
            <a:pPr algn="just">
              <a:buFont typeface="Arial" pitchFamily="34" charset="0"/>
              <a:buChar char="•"/>
            </a:pPr>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   Application in agricultural  sector to help farmers.   </a:t>
            </a:r>
          </a:p>
        </p:txBody>
      </p:sp>
      <p:sp>
        <p:nvSpPr>
          <p:cNvPr id="7" name="TextBox 6"/>
          <p:cNvSpPr txBox="1"/>
          <p:nvPr/>
        </p:nvSpPr>
        <p:spPr>
          <a:xfrm>
            <a:off x="4000496" y="6429396"/>
            <a:ext cx="721672" cy="307777"/>
          </a:xfrm>
          <a:prstGeom prst="rect">
            <a:avLst/>
          </a:prstGeom>
          <a:noFill/>
        </p:spPr>
        <p:txBody>
          <a:bodyPr wrap="square" rtlCol="0">
            <a:spAutoFit/>
          </a:bodyPr>
          <a:lstStyle/>
          <a:p>
            <a:r>
              <a:rPr lang="en-US" sz="1400" dirty="0">
                <a:solidFill>
                  <a:schemeClr val="bg1">
                    <a:lumMod val="50000"/>
                  </a:schemeClr>
                </a:solidFill>
              </a:rPr>
              <a:t>Niche</a:t>
            </a:r>
          </a:p>
        </p:txBody>
      </p:sp>
      <p:sp>
        <p:nvSpPr>
          <p:cNvPr id="9" name="Slide Number Placeholder 8">
            <a:extLst>
              <a:ext uri="{FF2B5EF4-FFF2-40B4-BE49-F238E27FC236}">
                <a16:creationId xmlns:a16="http://schemas.microsoft.com/office/drawing/2014/main" id="{50989335-ACD2-43B2-B557-2EBF91A4949F}"/>
              </a:ext>
            </a:extLst>
          </p:cNvPr>
          <p:cNvSpPr>
            <a:spLocks noGrp="1"/>
          </p:cNvSpPr>
          <p:nvPr>
            <p:ph type="sldNum" sz="quarter" idx="12"/>
          </p:nvPr>
        </p:nvSpPr>
        <p:spPr/>
        <p:txBody>
          <a:bodyPr/>
          <a:lstStyle/>
          <a:p>
            <a:fld id="{07E84C11-2773-4B8E-A897-E24BAA925572}" type="slidenum">
              <a:rPr lang="en-US" smtClean="0"/>
              <a:pPr/>
              <a:t>8</a:t>
            </a:fld>
            <a:endParaRPr lang="en-US"/>
          </a:p>
        </p:txBody>
      </p:sp>
      <p:sp>
        <p:nvSpPr>
          <p:cNvPr id="5" name="Date Placeholder 4">
            <a:extLst>
              <a:ext uri="{FF2B5EF4-FFF2-40B4-BE49-F238E27FC236}">
                <a16:creationId xmlns:a16="http://schemas.microsoft.com/office/drawing/2014/main" id="{E6869F28-AC5F-4907-AF74-A74F22E6F3AC}"/>
              </a:ext>
            </a:extLst>
          </p:cNvPr>
          <p:cNvSpPr>
            <a:spLocks noGrp="1"/>
          </p:cNvSpPr>
          <p:nvPr>
            <p:ph type="dt" sz="half" idx="10"/>
          </p:nvPr>
        </p:nvSpPr>
        <p:spPr/>
        <p:txBody>
          <a:bodyPr/>
          <a:lstStyle/>
          <a:p>
            <a:fld id="{FDA4A8ED-3755-44FA-A2DE-085CCCA68B0B}" type="datetime1">
              <a:rPr lang="en-US" smtClean="0"/>
              <a:t>26/04/2021</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Amal Jyothi College of Engineering | FIRST ENGINEERING COLLEGE in Kerala to  secure NAAC A grade. Engineering Admissions Kerala, KTU, Kerala Engineering  Admissions, admissions in engineering, APJ Abdul Kalam Technological  University,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8072462" y="1"/>
            <a:ext cx="1071538" cy="10715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714612" y="428604"/>
            <a:ext cx="3343697" cy="461665"/>
          </a:xfrm>
          <a:prstGeom prst="rect">
            <a:avLst/>
          </a:prstGeom>
          <a:noFill/>
        </p:spPr>
        <p:txBody>
          <a:bodyPr wrap="square" rtlCol="0">
            <a:spAutoFit/>
          </a:bodyPr>
          <a:lstStyle/>
          <a:p>
            <a:pPr algn="just"/>
            <a:r>
              <a:rPr lang="en-US" sz="2400" u="sng" dirty="0">
                <a:latin typeface="Times New Roman" pitchFamily="18" charset="0"/>
                <a:cs typeface="Times New Roman" pitchFamily="18" charset="0"/>
              </a:rPr>
              <a:t>PROPOSED  SYSTEM</a:t>
            </a:r>
          </a:p>
        </p:txBody>
      </p:sp>
      <p:sp>
        <p:nvSpPr>
          <p:cNvPr id="4" name="TextBox 3"/>
          <p:cNvSpPr txBox="1"/>
          <p:nvPr/>
        </p:nvSpPr>
        <p:spPr>
          <a:xfrm>
            <a:off x="449695" y="1031815"/>
            <a:ext cx="8143932" cy="5324535"/>
          </a:xfrm>
          <a:prstGeom prst="rect">
            <a:avLst/>
          </a:prstGeom>
          <a:noFill/>
        </p:spPr>
        <p:txBody>
          <a:bodyPr wrap="square" rtlCol="0">
            <a:spAutoFit/>
          </a:bodyPr>
          <a:lstStyle/>
          <a:p>
            <a:pPr algn="just">
              <a:buFont typeface="Arial" pitchFamily="34" charset="0"/>
              <a:buChar char="•"/>
            </a:pPr>
            <a:r>
              <a:rPr lang="en-US" sz="2000" dirty="0">
                <a:latin typeface="Times New Roman" pitchFamily="18" charset="0"/>
                <a:cs typeface="Times New Roman" pitchFamily="18" charset="0"/>
              </a:rPr>
              <a:t> In the  present  implementation, the product  niche  consists of  an  adapter,</a:t>
            </a:r>
          </a:p>
          <a:p>
            <a:pPr algn="just"/>
            <a:r>
              <a:rPr lang="en-US" sz="2000" dirty="0">
                <a:latin typeface="Times New Roman" pitchFamily="18" charset="0"/>
                <a:cs typeface="Times New Roman" pitchFamily="18" charset="0"/>
              </a:rPr>
              <a:t>  a cloud server, a wireless terminal, a web app, and an android app.</a:t>
            </a:r>
          </a:p>
          <a:p>
            <a:pPr algn="just"/>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 Smart  adapter  is electrically  connected  to  an  alternating  current (AC)</a:t>
            </a:r>
          </a:p>
          <a:p>
            <a:pPr algn="just"/>
            <a:r>
              <a:rPr lang="en-US" sz="2000" dirty="0">
                <a:latin typeface="Times New Roman" pitchFamily="18" charset="0"/>
                <a:cs typeface="Times New Roman" pitchFamily="18" charset="0"/>
              </a:rPr>
              <a:t>  power supply and to the electrical appliances, to control the electricity </a:t>
            </a:r>
          </a:p>
          <a:p>
            <a:pPr algn="just"/>
            <a:r>
              <a:rPr lang="en-US" sz="2000" dirty="0">
                <a:latin typeface="Times New Roman" pitchFamily="18" charset="0"/>
                <a:cs typeface="Times New Roman" pitchFamily="18" charset="0"/>
              </a:rPr>
              <a:t>  which  is  fed to the electrical appliances.</a:t>
            </a:r>
          </a:p>
          <a:p>
            <a:pPr algn="just"/>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 The  wireless  connection  is achieved by a </a:t>
            </a:r>
            <a:r>
              <a:rPr lang="en-US" sz="2000" dirty="0" err="1">
                <a:latin typeface="Times New Roman" pitchFamily="18" charset="0"/>
                <a:cs typeface="Times New Roman" pitchFamily="18" charset="0"/>
              </a:rPr>
              <a:t>Nodemcu</a:t>
            </a:r>
            <a:r>
              <a:rPr lang="en-US" sz="2000" dirty="0">
                <a:latin typeface="Times New Roman" pitchFamily="18" charset="0"/>
                <a:cs typeface="Times New Roman" pitchFamily="18" charset="0"/>
              </a:rPr>
              <a:t>  module  which is  an </a:t>
            </a:r>
          </a:p>
          <a:p>
            <a:pPr algn="just"/>
            <a:r>
              <a:rPr lang="en-US" sz="2000" dirty="0">
                <a:latin typeface="Times New Roman" pitchFamily="18" charset="0"/>
                <a:cs typeface="Times New Roman" pitchFamily="18" charset="0"/>
              </a:rPr>
              <a:t>   ESP8266  based  processor , this  module  helps  to  connect  the adapter</a:t>
            </a:r>
          </a:p>
          <a:p>
            <a:pPr algn="just"/>
            <a:r>
              <a:rPr lang="en-US" sz="2000" dirty="0">
                <a:latin typeface="Times New Roman" pitchFamily="18" charset="0"/>
                <a:cs typeface="Times New Roman" pitchFamily="18" charset="0"/>
              </a:rPr>
              <a:t>   to the cloud server.</a:t>
            </a:r>
          </a:p>
          <a:p>
            <a:pPr algn="just"/>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 To make a better  user  experience, a  web  app as well as an android  app</a:t>
            </a:r>
          </a:p>
          <a:p>
            <a:pPr algn="just"/>
            <a:r>
              <a:rPr lang="en-US" sz="2000" dirty="0">
                <a:latin typeface="Times New Roman" pitchFamily="18" charset="0"/>
                <a:cs typeface="Times New Roman" pitchFamily="18" charset="0"/>
              </a:rPr>
              <a:t>   is provided, the  user  can have  a  remote access to the adaptor and thus </a:t>
            </a:r>
          </a:p>
          <a:p>
            <a:pPr algn="just"/>
            <a:r>
              <a:rPr lang="en-US" sz="2000" dirty="0">
                <a:latin typeface="Times New Roman" pitchFamily="18" charset="0"/>
                <a:cs typeface="Times New Roman" pitchFamily="18" charset="0"/>
              </a:rPr>
              <a:t>   the  devices connected to it as well.</a:t>
            </a:r>
          </a:p>
          <a:p>
            <a:pPr algn="just"/>
            <a:r>
              <a:rPr lang="en-US" sz="2000" dirty="0">
                <a:latin typeface="Times New Roman" pitchFamily="18" charset="0"/>
                <a:cs typeface="Times New Roman" pitchFamily="18" charset="0"/>
              </a:rPr>
              <a:t> </a:t>
            </a:r>
          </a:p>
          <a:p>
            <a:pPr algn="just">
              <a:buFont typeface="Arial" pitchFamily="34" charset="0"/>
              <a:buChar char="•"/>
            </a:pPr>
            <a:r>
              <a:rPr lang="en-US" sz="2000" dirty="0">
                <a:latin typeface="Times New Roman" pitchFamily="18" charset="0"/>
                <a:cs typeface="Times New Roman" pitchFamily="18" charset="0"/>
              </a:rPr>
              <a:t> So the  user  need to  press the button  available on the app so as to turn the </a:t>
            </a:r>
          </a:p>
          <a:p>
            <a:pPr algn="just"/>
            <a:r>
              <a:rPr lang="en-US" sz="2000" dirty="0">
                <a:latin typeface="Times New Roman" pitchFamily="18" charset="0"/>
                <a:cs typeface="Times New Roman" pitchFamily="18" charset="0"/>
              </a:rPr>
              <a:t>   adapter on /off.   </a:t>
            </a:r>
          </a:p>
        </p:txBody>
      </p:sp>
      <p:sp>
        <p:nvSpPr>
          <p:cNvPr id="6" name="TextBox 5"/>
          <p:cNvSpPr txBox="1"/>
          <p:nvPr/>
        </p:nvSpPr>
        <p:spPr>
          <a:xfrm>
            <a:off x="4000496" y="6500834"/>
            <a:ext cx="721672" cy="307777"/>
          </a:xfrm>
          <a:prstGeom prst="rect">
            <a:avLst/>
          </a:prstGeom>
          <a:noFill/>
        </p:spPr>
        <p:txBody>
          <a:bodyPr wrap="square" rtlCol="0">
            <a:spAutoFit/>
          </a:bodyPr>
          <a:lstStyle/>
          <a:p>
            <a:r>
              <a:rPr lang="en-US" sz="1400" dirty="0">
                <a:solidFill>
                  <a:schemeClr val="bg1">
                    <a:lumMod val="50000"/>
                  </a:schemeClr>
                </a:solidFill>
              </a:rPr>
              <a:t>Niche</a:t>
            </a:r>
          </a:p>
        </p:txBody>
      </p:sp>
      <p:sp>
        <p:nvSpPr>
          <p:cNvPr id="9" name="Slide Number Placeholder 8">
            <a:extLst>
              <a:ext uri="{FF2B5EF4-FFF2-40B4-BE49-F238E27FC236}">
                <a16:creationId xmlns:a16="http://schemas.microsoft.com/office/drawing/2014/main" id="{A5D098B0-ED89-44C8-B494-DD44572B07D7}"/>
              </a:ext>
            </a:extLst>
          </p:cNvPr>
          <p:cNvSpPr>
            <a:spLocks noGrp="1"/>
          </p:cNvSpPr>
          <p:nvPr>
            <p:ph type="sldNum" sz="quarter" idx="12"/>
          </p:nvPr>
        </p:nvSpPr>
        <p:spPr/>
        <p:txBody>
          <a:bodyPr/>
          <a:lstStyle/>
          <a:p>
            <a:fld id="{07E84C11-2773-4B8E-A897-E24BAA925572}" type="slidenum">
              <a:rPr lang="en-US" smtClean="0"/>
              <a:pPr/>
              <a:t>9</a:t>
            </a:fld>
            <a:endParaRPr lang="en-US"/>
          </a:p>
        </p:txBody>
      </p:sp>
      <p:sp>
        <p:nvSpPr>
          <p:cNvPr id="7" name="Date Placeholder 6">
            <a:extLst>
              <a:ext uri="{FF2B5EF4-FFF2-40B4-BE49-F238E27FC236}">
                <a16:creationId xmlns:a16="http://schemas.microsoft.com/office/drawing/2014/main" id="{A455A619-8F4F-4316-A6F9-29E11BE2B71D}"/>
              </a:ext>
            </a:extLst>
          </p:cNvPr>
          <p:cNvSpPr>
            <a:spLocks noGrp="1"/>
          </p:cNvSpPr>
          <p:nvPr>
            <p:ph type="dt" sz="half" idx="10"/>
          </p:nvPr>
        </p:nvSpPr>
        <p:spPr/>
        <p:txBody>
          <a:bodyPr/>
          <a:lstStyle/>
          <a:p>
            <a:fld id="{C4BA5190-68B9-4147-A673-8D4DDCCF664D}" type="datetime1">
              <a:rPr lang="en-US" smtClean="0"/>
              <a:t>26/04/2021</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1025</TotalTime>
  <Words>2989</Words>
  <Application>Microsoft Office PowerPoint</Application>
  <PresentationFormat>On-screen Show (4:3)</PresentationFormat>
  <Paragraphs>530</Paragraphs>
  <Slides>39</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39</vt:i4>
      </vt:variant>
    </vt:vector>
  </HeadingPairs>
  <TitlesOfParts>
    <vt:vector size="45" baseType="lpstr">
      <vt:lpstr>Arial</vt:lpstr>
      <vt:lpstr>Calibri</vt:lpstr>
      <vt:lpstr>Calibri Light</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FLOW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KRUPA</dc:creator>
  <cp:lastModifiedBy>joel siby</cp:lastModifiedBy>
  <cp:revision>109</cp:revision>
  <dcterms:created xsi:type="dcterms:W3CDTF">2021-01-20T16:08:13Z</dcterms:created>
  <dcterms:modified xsi:type="dcterms:W3CDTF">2021-04-26T08:05:35Z</dcterms:modified>
</cp:coreProperties>
</file>