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6" r:id="rId2"/>
    <p:sldId id="287" r:id="rId3"/>
    <p:sldId id="260" r:id="rId4"/>
    <p:sldId id="261" r:id="rId5"/>
    <p:sldId id="262" r:id="rId6"/>
    <p:sldId id="263" r:id="rId7"/>
    <p:sldId id="264" r:id="rId8"/>
    <p:sldId id="278" r:id="rId9"/>
    <p:sldId id="279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5794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A0-4D08-B4CB-473E33CE814B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5A0-4D08-B4CB-473E33CE814B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5A0-4D08-B4CB-473E33CE814B}"/>
              </c:ext>
            </c:extLst>
          </c:dPt>
          <c:dPt>
            <c:idx val="3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5A0-4D08-B4CB-473E33CE814B}"/>
              </c:ext>
            </c:extLst>
          </c:dP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Part 1</c:v>
                      </c:pt>
                      <c:pt idx="1">
                        <c:v>Part 2</c:v>
                      </c:pt>
                      <c:pt idx="2">
                        <c:v>Part 3</c:v>
                      </c:pt>
                      <c:pt idx="3">
                        <c:v>Part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85A0-4D08-B4CB-473E33CE8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4/26/2021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467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0621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740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0534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802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41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9081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2613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974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title="Overlay Graphic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60370" y="3674372"/>
            <a:ext cx="5022591" cy="2728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/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8000">
        <p14:reveal/>
      </p:transition>
    </mc:Choice>
    <mc:Fallback>
      <p:transition spd="slow" advClick="0" advTm="8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8000">
        <p14:reveal/>
      </p:transition>
    </mc:Choice>
    <mc:Fallback>
      <p:transition spd="slow" advClick="0" advTm="8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8000">
        <p14:reveal/>
      </p:transition>
    </mc:Choice>
    <mc:Fallback>
      <p:transition spd="slow" advClick="0" advTm="8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8000">
        <p14:reveal/>
      </p:transition>
    </mc:Choice>
    <mc:Fallback>
      <p:transition spd="slow" advClick="0" advTm="8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8000">
        <p14:reveal/>
      </p:transition>
    </mc:Choice>
    <mc:Fallback>
      <p:transition spd="slow" advClick="0" advTm="8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8000">
        <p14:reveal/>
      </p:transition>
    </mc:Choice>
    <mc:Fallback>
      <p:transition spd="slow" advClick="0" advTm="8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 22" title="Overlay Graphic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6" name="Rectangle 25" title="Overlay Graphic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8000">
        <p14:reveal/>
      </p:transition>
    </mc:Choice>
    <mc:Fallback>
      <p:transition spd="slow" advClick="0" advTm="8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anchor="ctr"/>
          <a:lstStyle>
            <a:lvl1pPr marL="0" indent="0" algn="r">
              <a:buNone/>
              <a:defRPr i="1"/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 title="Overlay Graphic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Cover Title Graphic (Move me around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21" name="Group 20" descr="Cover Title Graphic (Move me around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6" name="Group 25" descr="Cover Title Graphic (Rotate me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8000">
        <p14:reveal/>
      </p:transition>
    </mc:Choice>
    <mc:Fallback>
      <p:transition spd="slow" advClick="0" advTm="8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8000">
        <p14:reveal/>
      </p:transition>
    </mc:Choice>
    <mc:Fallback>
      <p:transition spd="slow" advClick="0" advTm="8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anchor="ctr"/>
          <a:lstStyle>
            <a:lvl1pPr marL="0" indent="0" algn="l">
              <a:buNone/>
              <a:defRPr i="1"/>
            </a:lvl1pPr>
          </a:lstStyle>
          <a:p>
            <a:r>
              <a:rPr lang="en-US" noProof="0" dirty="0"/>
              <a:t>Insert or Drag &amp; Drop your Photo2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8000">
        <p14:reveal/>
      </p:transition>
    </mc:Choice>
    <mc:Fallback>
      <p:transition spd="slow" advClick="0" advTm="8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1682" y="1152000"/>
            <a:ext cx="10999767" cy="5039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8000">
        <p14:reveal/>
      </p:transition>
    </mc:Choice>
    <mc:Fallback>
      <p:transition spd="slow" advClick="0" advTm="8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8000">
        <p14:reveal/>
      </p:transition>
    </mc:Choice>
    <mc:Fallback>
      <p:transition spd="slow" advClick="0" advTm="8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1681" y="1152000"/>
            <a:ext cx="54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152525"/>
            <a:ext cx="5400000" cy="5038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8000">
        <p14:reveal/>
      </p:transition>
    </mc:Choice>
    <mc:Fallback>
      <p:transition spd="slow" advClick="0" advTm="8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1682" y="1152000"/>
            <a:ext cx="540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1682" y="1584000"/>
            <a:ext cx="5400000" cy="46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584325"/>
            <a:ext cx="5400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0318" y="1152525"/>
            <a:ext cx="5400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8000">
        <p14:reveal/>
      </p:transition>
    </mc:Choice>
    <mc:Fallback>
      <p:transition spd="slow" advClick="0" advTm="8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8000">
        <p14:reveal/>
      </p:transition>
    </mc:Choice>
    <mc:Fallback>
      <p:transition spd="slow" advClick="0" advTm="800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8000">
        <p14:reveal/>
      </p:transition>
    </mc:Choice>
    <mc:Fallback>
      <p:transition spd="slow" advClick="0" advTm="800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92700" y="1016000"/>
            <a:ext cx="6486481" cy="51089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8000">
        <p14:reveal/>
      </p:transition>
    </mc:Choice>
    <mc:Fallback>
      <p:transition spd="slow" advClick="0" advTm="800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8000">
        <p14:reveal/>
      </p:transition>
    </mc:Choice>
    <mc:Fallback>
      <p:transition spd="slow" advClick="0" advTm="8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8000">
        <p14:reveal/>
      </p:transition>
    </mc:Choice>
    <mc:Fallback>
      <p:transition spd="slow" advClick="0" advTm="8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8000">
        <p14:reveal/>
      </p:transition>
    </mc:Choice>
    <mc:Fallback>
      <p:transition spd="slow" advClick="0" advTm="8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8000">
        <p14:reveal/>
      </p:transition>
    </mc:Choice>
    <mc:Fallback>
      <p:transition spd="slow" advClick="0" advTm="8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 hasCustomPrompt="1"/>
          </p:nvPr>
        </p:nvSpPr>
        <p:spPr>
          <a:xfrm>
            <a:off x="890787" y="3639469"/>
            <a:ext cx="428329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8000">
        <p14:reveal/>
      </p:transition>
    </mc:Choice>
    <mc:Fallback>
      <p:transition spd="slow" advClick="0" advTm="8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8000">
        <p14:reveal/>
      </p:transition>
    </mc:Choice>
    <mc:Fallback>
      <p:transition spd="slow" advClick="0" advTm="8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8000">
        <p14:reveal/>
      </p:transition>
    </mc:Choice>
    <mc:Fallback>
      <p:transition spd="slow" advClick="0" advTm="8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8000">
        <p14:reveal/>
      </p:transition>
    </mc:Choice>
    <mc:Fallback>
      <p:transition spd="slow" advClick="0" advTm="8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mc:AlternateContent xmlns:mc="http://schemas.openxmlformats.org/markup-compatibility/2006">
    <mc:Choice xmlns:p14="http://schemas.microsoft.com/office/powerpoint/2010/main" Requires="p14">
      <p:transition spd="slow" advClick="0" advTm="8000">
        <p14:reveal/>
      </p:transition>
    </mc:Choice>
    <mc:Fallback>
      <p:transition spd="slow" advClick="0" advTm="8000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microsoft.com/office/2007/relationships/hdphoto" Target="../media/hdphoto2.wdp"/><Relationship Id="rId9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5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6.jpe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10" Type="http://schemas.openxmlformats.org/officeDocument/2006/relationships/image" Target="../media/image5.jpg"/><Relationship Id="rId4" Type="http://schemas.openxmlformats.org/officeDocument/2006/relationships/image" Target="../media/image17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10" Type="http://schemas.openxmlformats.org/officeDocument/2006/relationships/image" Target="../media/image5.jp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4.png"/><Relationship Id="rId7" Type="http://schemas.openxmlformats.org/officeDocument/2006/relationships/image" Target="../media/image31.png"/><Relationship Id="rId12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0.svg"/><Relationship Id="rId11" Type="http://schemas.openxmlformats.org/officeDocument/2006/relationships/chart" Target="../charts/chart1.xml"/><Relationship Id="rId5" Type="http://schemas.openxmlformats.org/officeDocument/2006/relationships/image" Target="../media/image29.png"/><Relationship Id="rId10" Type="http://schemas.openxmlformats.org/officeDocument/2006/relationships/image" Target="../media/image23.svg"/><Relationship Id="rId4" Type="http://schemas.openxmlformats.org/officeDocument/2006/relationships/image" Target="../media/image25.sv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igital signboard at night">
            <a:extLst>
              <a:ext uri="{FF2B5EF4-FFF2-40B4-BE49-F238E27FC236}">
                <a16:creationId xmlns:a16="http://schemas.microsoft.com/office/drawing/2014/main" id="{158A29DA-889A-405F-9EBC-17F0179D75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B8B412-7962-44AD-8293-75C5384B7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31800" y="3798356"/>
            <a:ext cx="5877235" cy="272074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ED47D5-16A1-40D1-96F9-393B255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5" y="107841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medicure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An APP THAT CAN BE PERSONALIZED FOR YOUR OWN MEDICAL AND HEALTH NEEDS.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85A67E-A75A-47A0-A846-3772FAE1B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78E4B4-24A5-4096-A3D1-F762B1F4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1B86F4D-9AF7-49E0-AEDA-AB23809D657B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8D72F0-ECB8-4873-A8F4-C15E2290E288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FF208F-FFDF-40EC-81E0-20313AC11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9BE1D-6457-4E8F-B887-C13222320C54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6FAD40-E4F7-473C-B6BB-05C6E57D7349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BD2E0D-D8D7-4940-9A82-1ACDAD32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658F5F-1D95-45C0-BA5E-84A608B4A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403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8000">
        <p14:reveal/>
      </p:transition>
    </mc:Choice>
    <mc:Fallback>
      <p:transition spd="slow" advClick="0" advTm="8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E32A17F-2099-4D5E-A4EC-AADCA9D7E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7530160-A714-49C8-85A0-932553905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INNOVATE AND LEAD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2CA365-4170-41B8-B4B3-7A2FA6DBD7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AJCE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E98117-0D60-4216-A28C-2B5048561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695CC3-3918-4156-8025-B08D8AF2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ontoso Logo">
            <a:extLst>
              <a:ext uri="{FF2B5EF4-FFF2-40B4-BE49-F238E27FC236}">
                <a16:creationId xmlns:a16="http://schemas.microsoft.com/office/drawing/2014/main" id="{5655EA27-FEF8-4A94-AC8E-99976366AE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132D90-BDAC-4073-B0E5-07A7BE485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User" title="Icon - Presenter Name">
            <a:extLst>
              <a:ext uri="{FF2B5EF4-FFF2-40B4-BE49-F238E27FC236}">
                <a16:creationId xmlns:a16="http://schemas.microsoft.com/office/drawing/2014/main" id="{3FD34FCD-807B-4BBC-8AFE-2162CCE29BE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black">
          <a:xfrm>
            <a:off x="11400284" y="5059754"/>
            <a:ext cx="218900" cy="218900"/>
          </a:xfrm>
          <a:prstGeom prst="rect">
            <a:avLst/>
          </a:prstGeom>
        </p:spPr>
      </p:pic>
      <p:pic>
        <p:nvPicPr>
          <p:cNvPr id="14" name="Graphic 13" descr="Smart Phone" title="Icon - Presenter Phone Number">
            <a:extLst>
              <a:ext uri="{FF2B5EF4-FFF2-40B4-BE49-F238E27FC236}">
                <a16:creationId xmlns:a16="http://schemas.microsoft.com/office/drawing/2014/main" id="{E51263B5-564A-401A-810D-0896F97EF0C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black">
          <a:xfrm>
            <a:off x="11400284" y="5468514"/>
            <a:ext cx="218900" cy="218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FE254CD-FE3F-4CBE-9057-6006A3369A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45609" y="72696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8000">
        <p14:reveal/>
      </p:transition>
    </mc:Choice>
    <mc:Fallback>
      <p:transition spd="slow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323" y="1439944"/>
            <a:ext cx="5167824" cy="1507898"/>
          </a:xfrm>
        </p:spPr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noProof="1"/>
              <a:t>This medical app can integrate with every hospitals and can be accessed by every doctors and patients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F620E7-F992-48DE-A308-0A6B4F1E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13B526-9255-484A-8176-C9CA7C769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90A46A1-19F4-478F-A9B1-84AD72D6D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0A209D6-847A-4FB1-95CC-EEC3EBCBD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692E72-0865-44D7-A065-B2F07C21C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8031D85-2D05-4250-9FA8-67974E8F794F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6840666-19AD-4885-B9E5-14BA5AA2B742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3978884-3B7C-4818-9C84-FCAF33C24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041" y="77194"/>
            <a:ext cx="2143039" cy="12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18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8000">
        <p14:reveal/>
      </p:transition>
    </mc:Choice>
    <mc:Fallback>
      <p:transition spd="slow" advClick="0" advTm="8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noProof="1"/>
              <a:t>By this app integrating with UIDAI adhaar or with another username each citizen can be accessed to this app regarding his/her age or financial status .</a:t>
            </a:r>
          </a:p>
          <a:p>
            <a:endParaRPr lang="en-US" noProof="1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F6F6-5846-4520-8EA6-DE53C5F0C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99827" y="846814"/>
            <a:ext cx="4025781" cy="2720745"/>
            <a:chOff x="7699827" y="846814"/>
            <a:chExt cx="4025781" cy="272074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83" y="2130391"/>
            <a:ext cx="5085650" cy="720000"/>
          </a:xfrm>
        </p:spPr>
        <p:txBody>
          <a:bodyPr/>
          <a:lstStyle/>
          <a:p>
            <a:r>
              <a:rPr lang="en-US" dirty="0"/>
              <a:t>for a mass community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8E5999-41DB-4E5F-9DDE-D1E2CCE36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4225" y="166303"/>
            <a:ext cx="1425980" cy="79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8000">
        <p14:reveal/>
      </p:transition>
    </mc:Choice>
    <mc:Fallback>
      <p:transition spd="slow" advClick="0" advTm="8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FOR ALL</a:t>
            </a:r>
          </a:p>
        </p:txBody>
      </p:sp>
      <p:pic>
        <p:nvPicPr>
          <p:cNvPr id="41" name="Picture Placeholder 40" descr="Downward trend">
            <a:extLst>
              <a:ext uri="{FF2B5EF4-FFF2-40B4-BE49-F238E27FC236}">
                <a16:creationId xmlns:a16="http://schemas.microsoft.com/office/drawing/2014/main" id="{B811075A-E743-458A-83DD-C9C3924D79D2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C44B71-63BE-418A-A82A-6440202620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4383" y="3971432"/>
            <a:ext cx="1620000" cy="720000"/>
          </a:xfrm>
        </p:spPr>
        <p:txBody>
          <a:bodyPr/>
          <a:lstStyle/>
          <a:p>
            <a:r>
              <a:rPr lang="en-US" dirty="0"/>
              <a:t>Decreasing the physical contact with hospitals and doctors for appointment in this pandemic </a:t>
            </a:r>
          </a:p>
        </p:txBody>
      </p:sp>
      <p:pic>
        <p:nvPicPr>
          <p:cNvPr id="43" name="Picture Placeholder 42" descr="Coins">
            <a:extLst>
              <a:ext uri="{FF2B5EF4-FFF2-40B4-BE49-F238E27FC236}">
                <a16:creationId xmlns:a16="http://schemas.microsoft.com/office/drawing/2014/main" id="{869A15CA-3DF8-417D-B9D8-F994D15851B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A64044E-682B-419B-AB70-118D0597C64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075241" y="4111987"/>
            <a:ext cx="1620000" cy="720000"/>
          </a:xfrm>
        </p:spPr>
        <p:txBody>
          <a:bodyPr/>
          <a:lstStyle/>
          <a:p>
            <a:r>
              <a:rPr lang="en-US" dirty="0"/>
              <a:t>Low or zero cost for taking appointments </a:t>
            </a:r>
          </a:p>
        </p:txBody>
      </p:sp>
      <p:pic>
        <p:nvPicPr>
          <p:cNvPr id="45" name="Picture Placeholder 44" descr="Handshake">
            <a:extLst>
              <a:ext uri="{FF2B5EF4-FFF2-40B4-BE49-F238E27FC236}">
                <a16:creationId xmlns:a16="http://schemas.microsoft.com/office/drawing/2014/main" id="{D18F8380-4F68-4979-BEC0-C897519AD437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357458-973E-473B-B43E-428D949A39C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246050" y="4004584"/>
            <a:ext cx="1620000" cy="720000"/>
          </a:xfrm>
        </p:spPr>
        <p:txBody>
          <a:bodyPr/>
          <a:lstStyle/>
          <a:p>
            <a:r>
              <a:rPr lang="en-US" dirty="0"/>
              <a:t>24x7 support </a:t>
            </a:r>
          </a:p>
        </p:txBody>
      </p:sp>
      <p:pic>
        <p:nvPicPr>
          <p:cNvPr id="47" name="Picture Placeholder 46" descr="Tag">
            <a:extLst>
              <a:ext uri="{FF2B5EF4-FFF2-40B4-BE49-F238E27FC236}">
                <a16:creationId xmlns:a16="http://schemas.microsoft.com/office/drawing/2014/main" id="{3B1C03DA-0209-4A1A-96AE-B3FF2B5F7533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0792B4-5A57-43A7-8C75-3B4261EE86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396883" y="3934306"/>
            <a:ext cx="1620000" cy="860555"/>
          </a:xfrm>
        </p:spPr>
        <p:txBody>
          <a:bodyPr/>
          <a:lstStyle/>
          <a:p>
            <a:r>
              <a:rPr lang="en-US" dirty="0"/>
              <a:t>Medical history and other data can be accessed from anywhere with an internet connection  </a:t>
            </a:r>
          </a:p>
        </p:txBody>
      </p:sp>
      <p:pic>
        <p:nvPicPr>
          <p:cNvPr id="49" name="Picture Placeholder 48" descr="Bar chart">
            <a:extLst>
              <a:ext uri="{FF2B5EF4-FFF2-40B4-BE49-F238E27FC236}">
                <a16:creationId xmlns:a16="http://schemas.microsoft.com/office/drawing/2014/main" id="{B216FC82-4CDA-4982-85CF-C693A432A28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FD8E4F9-1B84-4707-95BE-9EC53D7ACB9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527741" y="3934306"/>
            <a:ext cx="1620000" cy="720000"/>
          </a:xfrm>
        </p:spPr>
        <p:txBody>
          <a:bodyPr/>
          <a:lstStyle/>
          <a:p>
            <a:r>
              <a:rPr lang="en-US" dirty="0"/>
              <a:t>Mass community of doctors that are ready to help you out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79E495-0BD4-426B-909E-18FDE27BDE6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A147C3-0B81-4CD8-8489-B33930E7A66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46485" y="45399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8000">
        <p14:reveal/>
      </p:transition>
    </mc:Choice>
    <mc:Fallback>
      <p:transition spd="slow" advClick="0" advTm="8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Fibre optic wires">
            <a:extLst>
              <a:ext uri="{FF2B5EF4-FFF2-40B4-BE49-F238E27FC236}">
                <a16:creationId xmlns:a16="http://schemas.microsoft.com/office/drawing/2014/main" id="{B21FC1DB-B2B2-4AAC-9181-840F2A673C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6330" y="0"/>
            <a:ext cx="4993814" cy="6687111"/>
          </a:xfrm>
        </p:spPr>
      </p:pic>
      <p:pic>
        <p:nvPicPr>
          <p:cNvPr id="27" name="Picture Placeholder 26" descr="Teacher">
            <a:extLst>
              <a:ext uri="{FF2B5EF4-FFF2-40B4-BE49-F238E27FC236}">
                <a16:creationId xmlns:a16="http://schemas.microsoft.com/office/drawing/2014/main" id="{EF145220-68FE-4BC3-8DF6-074CABEAC09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F34C1-576F-4BF7-8C9C-D507F213AE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HOSPITALS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93992-F65E-48D7-971D-FA51E969BE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This app can be controlled by hospital officials for controlling and organizing their data</a:t>
            </a:r>
          </a:p>
        </p:txBody>
      </p:sp>
      <p:pic>
        <p:nvPicPr>
          <p:cNvPr id="29" name="Picture Placeholder 28" descr="Lecturer">
            <a:extLst>
              <a:ext uri="{FF2B5EF4-FFF2-40B4-BE49-F238E27FC236}">
                <a16:creationId xmlns:a16="http://schemas.microsoft.com/office/drawing/2014/main" id="{344FCB42-636B-4918-8866-D50ACA206D8C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B0B4A0-79F2-4CB5-BBB6-FEEBD846525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DOCTORS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10F29-B4A6-4A97-903D-F931D52ACA7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noProof="1"/>
              <a:t>Can be accessed by individual doctors for rearranging and organizing personal sessions and to manage the patient data</a:t>
            </a:r>
          </a:p>
          <a:p>
            <a:endParaRPr lang="en-US" dirty="0"/>
          </a:p>
        </p:txBody>
      </p:sp>
      <p:pic>
        <p:nvPicPr>
          <p:cNvPr id="31" name="Picture Placeholder 30" descr="Coins">
            <a:extLst>
              <a:ext uri="{FF2B5EF4-FFF2-40B4-BE49-F238E27FC236}">
                <a16:creationId xmlns:a16="http://schemas.microsoft.com/office/drawing/2014/main" id="{A1AA205C-54CC-4A28-9B43-520D5A97DD74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053976-DF5A-4CE2-94FB-5F70C9064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PEOPLE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256EF6-3CDE-4ADE-8753-BF5040E3C65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Each and every person can manage y their medical history , medication reminders and appointments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DD7E19-A58A-4644-8060-C6449F06E4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35865" y="17048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8000">
        <p14:reveal/>
      </p:transition>
    </mc:Choice>
    <mc:Fallback>
      <p:transition spd="slow" advClick="0" advTm="8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Placeholder 57" descr="Scientific experiment">
            <a:extLst>
              <a:ext uri="{FF2B5EF4-FFF2-40B4-BE49-F238E27FC236}">
                <a16:creationId xmlns:a16="http://schemas.microsoft.com/office/drawing/2014/main" id="{BAEF06B8-4E9A-492A-A9B8-2C7DB901FC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1" name="Picture Placeholder 30" descr="Bullseye">
            <a:extLst>
              <a:ext uri="{FF2B5EF4-FFF2-40B4-BE49-F238E27FC236}">
                <a16:creationId xmlns:a16="http://schemas.microsoft.com/office/drawing/2014/main" id="{146C3774-1A16-4CEA-B0D9-21F4D70DD683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BEF8A3-3B79-4A1D-83CE-3501D6E1EC5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SOS can be activated in emergency situations </a:t>
            </a:r>
          </a:p>
        </p:txBody>
      </p:sp>
      <p:pic>
        <p:nvPicPr>
          <p:cNvPr id="35" name="Picture Placeholder 34" descr="Network">
            <a:extLst>
              <a:ext uri="{FF2B5EF4-FFF2-40B4-BE49-F238E27FC236}">
                <a16:creationId xmlns:a16="http://schemas.microsoft.com/office/drawing/2014/main" id="{7AF56B60-D53D-40A4-82F9-B1DEB9644A3D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DE267D-5AD5-4C76-A976-43EDB64DB1F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TEST RESULTS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F58DB01-FA52-44DB-A820-8E4A194D9F8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Test results can be accessed from anywhere and can be shared to your doctor</a:t>
            </a:r>
          </a:p>
        </p:txBody>
      </p:sp>
      <p:pic>
        <p:nvPicPr>
          <p:cNvPr id="37" name="Picture Placeholder 36" descr="Megaphone">
            <a:extLst>
              <a:ext uri="{FF2B5EF4-FFF2-40B4-BE49-F238E27FC236}">
                <a16:creationId xmlns:a16="http://schemas.microsoft.com/office/drawing/2014/main" id="{1701A2E9-D331-4627-A32A-658F1BDB82EF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431BB-7E59-4D2E-B4E7-CA454CF90122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BDB9119-471A-487E-A021-8C733AC3C9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Emergency</a:t>
            </a:r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0FA4CECC-65CE-42A5-A430-CDFFA1EFA1F0}"/>
              </a:ext>
            </a:extLst>
          </p:cNvPr>
          <p:cNvPicPr>
            <a:picLocks noGrp="1" noChangeAspect="1"/>
          </p:cNvPicPr>
          <p:nvPr>
            <p:ph type="pic" sz="quarter" idx="53"/>
          </p:nvPr>
        </p:nvPicPr>
        <p:blipFill>
          <a:blip r:embed="rId10"/>
          <a:srcRect l="22071" r="22071"/>
          <a:stretch>
            <a:fillRect/>
          </a:stretch>
        </p:blipFill>
        <p:spPr/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9ACA8E1-529A-46F1-AF36-E91656C11A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08568" y="140434"/>
            <a:ext cx="3490527" cy="195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11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8000">
        <p14:reveal/>
      </p:transition>
    </mc:Choice>
    <mc:Fallback>
      <p:transition spd="slow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Keep in touch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D3532A8A-A0BF-4816-B1FF-73DFB4F6F5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Reminders and notifications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/>
        <p:txBody>
          <a:bodyPr/>
          <a:lstStyle/>
          <a:p>
            <a:r>
              <a:rPr lang="en-US" dirty="0"/>
              <a:t>You can add and customize your medications and time </a:t>
            </a:r>
          </a:p>
          <a:p>
            <a:r>
              <a:rPr lang="en-US" dirty="0"/>
              <a:t>This app will continuously keep you notified to have your medicines</a:t>
            </a:r>
          </a:p>
        </p:txBody>
      </p:sp>
      <p:pic>
        <p:nvPicPr>
          <p:cNvPr id="8" name="Picture Placeholder 7" descr="Picture of a laptop from the top">
            <a:extLst>
              <a:ext uri="{FF2B5EF4-FFF2-40B4-BE49-F238E27FC236}">
                <a16:creationId xmlns:a16="http://schemas.microsoft.com/office/drawing/2014/main" id="{F0CDEBE3-63F4-4845-BE8F-EF94E69657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5FB49F-6D3E-4AD4-94D9-06FE9448D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4225" y="0"/>
            <a:ext cx="1425980" cy="79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8000">
        <p14:reveal/>
      </p:transition>
    </mc:Choice>
    <mc:Fallback>
      <p:transition spd="slow" advClick="0" advTm="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BC95-9A61-42D6-889E-D19E72BE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A.I implementation </a:t>
            </a:r>
          </a:p>
        </p:txBody>
      </p:sp>
      <p:grpSp>
        <p:nvGrpSpPr>
          <p:cNvPr id="10" name="Group 9" title="Fund Category (Grouped)">
            <a:extLst>
              <a:ext uri="{FF2B5EF4-FFF2-40B4-BE49-F238E27FC236}">
                <a16:creationId xmlns:a16="http://schemas.microsoft.com/office/drawing/2014/main" id="{78FA785D-9264-466B-AEAA-8E2A8AC23BFF}"/>
              </a:ext>
            </a:extLst>
          </p:cNvPr>
          <p:cNvGrpSpPr/>
          <p:nvPr/>
        </p:nvGrpSpPr>
        <p:grpSpPr>
          <a:xfrm>
            <a:off x="1427098" y="1181313"/>
            <a:ext cx="2456706" cy="1634164"/>
            <a:chOff x="635303" y="993330"/>
            <a:chExt cx="2456706" cy="1634164"/>
          </a:xfrm>
        </p:grpSpPr>
        <p:sp>
          <p:nvSpPr>
            <p:cNvPr id="11" name="Text Placeholder 80">
              <a:extLst>
                <a:ext uri="{FF2B5EF4-FFF2-40B4-BE49-F238E27FC236}">
                  <a16:creationId xmlns:a16="http://schemas.microsoft.com/office/drawing/2014/main" id="{9C4D3443-BA55-4194-A10B-882214472236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910839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noProof="1">
                  <a:solidFill>
                    <a:schemeClr val="bg1"/>
                  </a:solidFill>
                </a:rPr>
                <a:t>Send your symptoms to this app and it’ll give you medications by reffering other people’s conversation with the doctors (if symptoms are not severe) </a:t>
              </a:r>
            </a:p>
          </p:txBody>
        </p:sp>
        <p:sp>
          <p:nvSpPr>
            <p:cNvPr id="12" name="Text Placeholder 80">
              <a:extLst>
                <a:ext uri="{FF2B5EF4-FFF2-40B4-BE49-F238E27FC236}">
                  <a16:creationId xmlns:a16="http://schemas.microsoft.com/office/drawing/2014/main" id="{4715C3E6-4EE7-4EA6-87A1-B6B0BA92431F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504110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bg1"/>
                  </a:solidFill>
                </a:rPr>
                <a:t>Send your symptoms </a:t>
              </a:r>
            </a:p>
          </p:txBody>
        </p:sp>
        <p:pic>
          <p:nvPicPr>
            <p:cNvPr id="13" name="Graphic 12" descr="Placeholder Icon&#10;Network">
              <a:extLst>
                <a:ext uri="{FF2B5EF4-FFF2-40B4-BE49-F238E27FC236}">
                  <a16:creationId xmlns:a16="http://schemas.microsoft.com/office/drawing/2014/main" id="{118AC668-E5B7-477C-BBB6-9FB87CCCB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75854" y="993330"/>
              <a:ext cx="516155" cy="516155"/>
            </a:xfrm>
            <a:prstGeom prst="rect">
              <a:avLst/>
            </a:prstGeom>
          </p:spPr>
        </p:pic>
      </p:grpSp>
      <p:grpSp>
        <p:nvGrpSpPr>
          <p:cNvPr id="18" name="Group 17" title="Fund Category (Grouped)">
            <a:extLst>
              <a:ext uri="{FF2B5EF4-FFF2-40B4-BE49-F238E27FC236}">
                <a16:creationId xmlns:a16="http://schemas.microsoft.com/office/drawing/2014/main" id="{990D619C-FBD3-434E-BFD3-36EFCE176C70}"/>
              </a:ext>
            </a:extLst>
          </p:cNvPr>
          <p:cNvGrpSpPr/>
          <p:nvPr/>
        </p:nvGrpSpPr>
        <p:grpSpPr>
          <a:xfrm>
            <a:off x="1290234" y="4578110"/>
            <a:ext cx="2646247" cy="1669940"/>
            <a:chOff x="428369" y="2759296"/>
            <a:chExt cx="2646247" cy="1669940"/>
          </a:xfrm>
        </p:grpSpPr>
        <p:sp>
          <p:nvSpPr>
            <p:cNvPr id="19" name="Text Placeholder 80">
              <a:extLst>
                <a:ext uri="{FF2B5EF4-FFF2-40B4-BE49-F238E27FC236}">
                  <a16:creationId xmlns:a16="http://schemas.microsoft.com/office/drawing/2014/main" id="{A6878129-A39E-41EB-9E23-2A32984D7CAC}"/>
                </a:ext>
              </a:extLst>
            </p:cNvPr>
            <p:cNvSpPr txBox="1">
              <a:spLocks/>
            </p:cNvSpPr>
            <p:nvPr/>
          </p:nvSpPr>
          <p:spPr>
            <a:xfrm>
              <a:off x="428369" y="3712581"/>
              <a:ext cx="2598328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noProof="1">
                  <a:solidFill>
                    <a:schemeClr val="bg1"/>
                  </a:solidFill>
                </a:rPr>
                <a:t>Select your categories and you’ll notified by tips like “drink water for healthy skin”  ,”it’s a nice day today how about running for 20mins” </a:t>
              </a:r>
            </a:p>
          </p:txBody>
        </p:sp>
        <p:sp>
          <p:nvSpPr>
            <p:cNvPr id="20" name="Text Placeholder 80">
              <a:extLst>
                <a:ext uri="{FF2B5EF4-FFF2-40B4-BE49-F238E27FC236}">
                  <a16:creationId xmlns:a16="http://schemas.microsoft.com/office/drawing/2014/main" id="{26769ACA-7442-4E40-A854-8DF89988D616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30585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21" name="Graphic 20" descr="Placeholder Icon&#10;Newspaper">
              <a:extLst>
                <a:ext uri="{FF2B5EF4-FFF2-40B4-BE49-F238E27FC236}">
                  <a16:creationId xmlns:a16="http://schemas.microsoft.com/office/drawing/2014/main" id="{08C706D0-602E-4E70-8D49-B7A3F8463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58461" y="2759296"/>
              <a:ext cx="516155" cy="516155"/>
            </a:xfrm>
            <a:prstGeom prst="rect">
              <a:avLst/>
            </a:prstGeom>
          </p:spPr>
        </p:pic>
      </p:grpSp>
      <p:grpSp>
        <p:nvGrpSpPr>
          <p:cNvPr id="14" name="Group 13" title="Fund Category (Grouped)">
            <a:extLst>
              <a:ext uri="{FF2B5EF4-FFF2-40B4-BE49-F238E27FC236}">
                <a16:creationId xmlns:a16="http://schemas.microsoft.com/office/drawing/2014/main" id="{B1EA58AE-DF29-4AFB-8B2D-5941C37C8B1C}"/>
              </a:ext>
            </a:extLst>
          </p:cNvPr>
          <p:cNvGrpSpPr/>
          <p:nvPr/>
        </p:nvGrpSpPr>
        <p:grpSpPr>
          <a:xfrm>
            <a:off x="8183841" y="1025022"/>
            <a:ext cx="2391394" cy="1657889"/>
            <a:chOff x="635303" y="4653927"/>
            <a:chExt cx="2391394" cy="1657889"/>
          </a:xfrm>
        </p:grpSpPr>
        <p:sp>
          <p:nvSpPr>
            <p:cNvPr id="15" name="Text Placeholder 80">
              <a:extLst>
                <a:ext uri="{FF2B5EF4-FFF2-40B4-BE49-F238E27FC236}">
                  <a16:creationId xmlns:a16="http://schemas.microsoft.com/office/drawing/2014/main" id="{5CC120CE-241B-46BF-81A1-D0E5864C86E8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595161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noProof="1">
                  <a:solidFill>
                    <a:schemeClr val="bg1"/>
                  </a:solidFill>
                </a:rPr>
                <a:t>Giving skin and body care advises based on  your past usage with the app</a:t>
              </a:r>
            </a:p>
          </p:txBody>
        </p:sp>
        <p:sp>
          <p:nvSpPr>
            <p:cNvPr id="16" name="Text Placeholder 80">
              <a:extLst>
                <a:ext uri="{FF2B5EF4-FFF2-40B4-BE49-F238E27FC236}">
                  <a16:creationId xmlns:a16="http://schemas.microsoft.com/office/drawing/2014/main" id="{2967B6E6-8BEF-4CB1-8225-6569B5BC6BEC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bg1"/>
                  </a:solidFill>
                </a:rPr>
                <a:t>Recommending </a:t>
              </a:r>
            </a:p>
          </p:txBody>
        </p:sp>
        <p:pic>
          <p:nvPicPr>
            <p:cNvPr id="17" name="Graphic 16" descr="Placeholder Icon&#10;Satellite">
              <a:extLst>
                <a:ext uri="{FF2B5EF4-FFF2-40B4-BE49-F238E27FC236}">
                  <a16:creationId xmlns:a16="http://schemas.microsoft.com/office/drawing/2014/main" id="{07C77A0A-D269-44E9-A32D-6A9CEC704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5303" y="4653927"/>
              <a:ext cx="516155" cy="516155"/>
            </a:xfrm>
            <a:prstGeom prst="rect">
              <a:avLst/>
            </a:prstGeom>
          </p:spPr>
        </p:pic>
      </p:grpSp>
      <p:grpSp>
        <p:nvGrpSpPr>
          <p:cNvPr id="6" name="Group 5" title="Fund Category (Grouped)">
            <a:extLst>
              <a:ext uri="{FF2B5EF4-FFF2-40B4-BE49-F238E27FC236}">
                <a16:creationId xmlns:a16="http://schemas.microsoft.com/office/drawing/2014/main" id="{059A3F79-6A32-438A-BEFD-DD7037DBEFCC}"/>
              </a:ext>
            </a:extLst>
          </p:cNvPr>
          <p:cNvGrpSpPr/>
          <p:nvPr/>
        </p:nvGrpSpPr>
        <p:grpSpPr>
          <a:xfrm>
            <a:off x="8183841" y="4448189"/>
            <a:ext cx="2778261" cy="1962347"/>
            <a:chOff x="8881417" y="2258575"/>
            <a:chExt cx="2778261" cy="1962347"/>
          </a:xfrm>
        </p:grpSpPr>
        <p:sp>
          <p:nvSpPr>
            <p:cNvPr id="7" name="Text Placeholder 80">
              <a:extLst>
                <a:ext uri="{FF2B5EF4-FFF2-40B4-BE49-F238E27FC236}">
                  <a16:creationId xmlns:a16="http://schemas.microsoft.com/office/drawing/2014/main" id="{7B15D9A6-030E-40B4-B9A4-32A3302EF94F}"/>
                </a:ext>
              </a:extLst>
            </p:cNvPr>
            <p:cNvSpPr txBox="1">
              <a:spLocks/>
            </p:cNvSpPr>
            <p:nvPr/>
          </p:nvSpPr>
          <p:spPr>
            <a:xfrm>
              <a:off x="8987805" y="3316332"/>
              <a:ext cx="2671873" cy="904590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noProof="1">
                  <a:solidFill>
                    <a:schemeClr val="bg1"/>
                  </a:solidFill>
                </a:rPr>
                <a:t>Based on your current location this app can show you nearest clinics and hospitals </a:t>
              </a:r>
            </a:p>
          </p:txBody>
        </p:sp>
        <p:sp>
          <p:nvSpPr>
            <p:cNvPr id="8" name="Text Placeholder 80">
              <a:extLst>
                <a:ext uri="{FF2B5EF4-FFF2-40B4-BE49-F238E27FC236}">
                  <a16:creationId xmlns:a16="http://schemas.microsoft.com/office/drawing/2014/main" id="{78127210-F620-4F8A-89B7-C0962F01ABC5}"/>
                </a:ext>
              </a:extLst>
            </p:cNvPr>
            <p:cNvSpPr txBox="1">
              <a:spLocks/>
            </p:cNvSpPr>
            <p:nvPr/>
          </p:nvSpPr>
          <p:spPr>
            <a:xfrm>
              <a:off x="8967861" y="2909603"/>
              <a:ext cx="2391393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bg1"/>
                  </a:solidFill>
                </a:rPr>
                <a:t>Find you a path</a:t>
              </a:r>
            </a:p>
          </p:txBody>
        </p:sp>
        <p:pic>
          <p:nvPicPr>
            <p:cNvPr id="9" name="Graphic 8" descr="Placeholder Icon&#10;Bullseye">
              <a:extLst>
                <a:ext uri="{FF2B5EF4-FFF2-40B4-BE49-F238E27FC236}">
                  <a16:creationId xmlns:a16="http://schemas.microsoft.com/office/drawing/2014/main" id="{EB5DF1D7-3FD9-42D6-BEE4-A0BE87154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81417" y="2258575"/>
              <a:ext cx="567771" cy="567771"/>
            </a:xfrm>
            <a:prstGeom prst="rect">
              <a:avLst/>
            </a:prstGeom>
          </p:spPr>
        </p:pic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55CD0478-9252-47FB-9703-B19F4329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56673" y="2252973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hart 4" title="Funding Chart">
            <a:extLst>
              <a:ext uri="{FF2B5EF4-FFF2-40B4-BE49-F238E27FC236}">
                <a16:creationId xmlns:a16="http://schemas.microsoft.com/office/drawing/2014/main" id="{6B5B5567-9EC0-4D32-9FDA-A396C361F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7953057"/>
              </p:ext>
            </p:extLst>
          </p:nvPr>
        </p:nvGraphicFramePr>
        <p:xfrm>
          <a:off x="4708857" y="2244534"/>
          <a:ext cx="2774286" cy="2737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9DAC4825-9A54-42A2-962A-529509E88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82870" y="1827903"/>
            <a:ext cx="959302" cy="369173"/>
            <a:chOff x="7082870" y="1827903"/>
            <a:chExt cx="959302" cy="369173"/>
          </a:xfrm>
        </p:grpSpPr>
        <p:grpSp>
          <p:nvGrpSpPr>
            <p:cNvPr id="22" name="Group 21" descr="Callout arrows&#10;">
              <a:extLst>
                <a:ext uri="{FF2B5EF4-FFF2-40B4-BE49-F238E27FC236}">
                  <a16:creationId xmlns:a16="http://schemas.microsoft.com/office/drawing/2014/main" id="{286F7A2F-659A-4006-8D19-8ED4E02D58D6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84E44BF-58C4-4DA8-B6B1-C9E9A39EB2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3AFC16D-113E-464A-BC6B-A0684D4FEE9D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52D9B15-BAD5-4589-9448-485063A71209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EA6190-6EC5-43F9-B1F3-CFD84A0B1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V="1">
            <a:off x="7082870" y="5066749"/>
            <a:ext cx="959302" cy="369173"/>
            <a:chOff x="7082870" y="1827903"/>
            <a:chExt cx="959302" cy="369173"/>
          </a:xfrm>
        </p:grpSpPr>
        <p:grpSp>
          <p:nvGrpSpPr>
            <p:cNvPr id="41" name="Group 40" descr="Callout arrows&#10;">
              <a:extLst>
                <a:ext uri="{FF2B5EF4-FFF2-40B4-BE49-F238E27FC236}">
                  <a16:creationId xmlns:a16="http://schemas.microsoft.com/office/drawing/2014/main" id="{66F2F9DE-5AA0-4D39-A6ED-143F9CE93555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60185B8-C077-4BA0-8860-920CFE0747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AF601F2-F361-47E6-AE42-E3EF48D83FB7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56B49CC-05C2-4BBD-B39E-15C55FE78A80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C9F581-3561-4AF1-B390-F754274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78480" y="1827903"/>
            <a:ext cx="959302" cy="369173"/>
            <a:chOff x="7082870" y="1827903"/>
            <a:chExt cx="959302" cy="369173"/>
          </a:xfrm>
        </p:grpSpPr>
        <p:grpSp>
          <p:nvGrpSpPr>
            <p:cNvPr id="46" name="Group 45" descr="Callout arrows&#10;">
              <a:extLst>
                <a:ext uri="{FF2B5EF4-FFF2-40B4-BE49-F238E27FC236}">
                  <a16:creationId xmlns:a16="http://schemas.microsoft.com/office/drawing/2014/main" id="{492B50D1-B419-43E7-A92D-38271989B5C0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66DF3B1-4CA4-46BB-993E-ADBC3C43B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C70BFDC-AC34-4AD2-9960-C2A33D486C39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C04D7A7-0079-418A-AC4E-6DFCC53AFA9E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55A3937-3310-466D-B857-84EEB74A8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4178480" y="5066749"/>
            <a:ext cx="959302" cy="369173"/>
            <a:chOff x="7082870" y="1827903"/>
            <a:chExt cx="959302" cy="369173"/>
          </a:xfrm>
        </p:grpSpPr>
        <p:grpSp>
          <p:nvGrpSpPr>
            <p:cNvPr id="51" name="Group 50" descr="Callout arrows&#10;">
              <a:extLst>
                <a:ext uri="{FF2B5EF4-FFF2-40B4-BE49-F238E27FC236}">
                  <a16:creationId xmlns:a16="http://schemas.microsoft.com/office/drawing/2014/main" id="{220B0A39-BA1C-4DFE-9E39-CCBDD1A596C4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B85D25C6-382E-4A5F-8399-A22D1C6388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860122E-3990-48D0-86B2-3056DC0DADE5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DB5B86-E839-4BE9-B171-006C5C5A04C6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70AE6-D9C2-4E1B-A376-A7A7DEE1E8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B9FC4-15EC-4F78-9F8A-C8CB74E8AAE9}"/>
              </a:ext>
            </a:extLst>
          </p:cNvPr>
          <p:cNvSpPr txBox="1"/>
          <p:nvPr/>
        </p:nvSpPr>
        <p:spPr>
          <a:xfrm>
            <a:off x="1530322" y="4893146"/>
            <a:ext cx="183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Tips and tricks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84FFB18-EE0F-447A-AECB-9EA44BB0FF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22888" y="17048"/>
            <a:ext cx="2170763" cy="121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73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8000">
        <p14:reveal/>
      </p:transition>
    </mc:Choice>
    <mc:Fallback>
      <p:transition spd="slow" advClick="0" advTm="8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4760C03-A974-4492-8BDC-3A3B1DA4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20200" y="1125275"/>
            <a:ext cx="2381250" cy="2335471"/>
            <a:chOff x="1952144" y="833521"/>
            <a:chExt cx="2846074" cy="27913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663A09-922C-4254-9D30-7A8E6E269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45C08B-B7E1-453E-BC2E-F22D7AC53DC5}"/>
                </a:ext>
              </a:extLst>
            </p:cNvPr>
            <p:cNvSpPr/>
            <p:nvPr userDrawn="1"/>
          </p:nvSpPr>
          <p:spPr>
            <a:xfrm>
              <a:off x="2172489" y="1005639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7A6E3CD-53B5-46DB-988D-203236BF22B0}"/>
                </a:ext>
              </a:extLst>
            </p:cNvPr>
            <p:cNvSpPr/>
            <p:nvPr userDrawn="1"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7E3E48F-4C52-4C35-B945-1A097E0030DC}"/>
                </a:ext>
              </a:extLst>
            </p:cNvPr>
            <p:cNvSpPr/>
            <p:nvPr userDrawn="1"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5E22542-B340-4287-91C8-BED785B735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085771" y="923049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Medicure</a:t>
            </a:r>
            <a:r>
              <a:rPr lang="en-US" dirty="0"/>
              <a:t>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C56582A-55F9-4B18-95E7-DD8795CF2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799" y="4608000"/>
            <a:ext cx="5548953" cy="1800000"/>
          </a:xfrm>
        </p:spPr>
        <p:txBody>
          <a:bodyPr/>
          <a:lstStyle/>
          <a:p>
            <a:r>
              <a:rPr lang="en-US" dirty="0"/>
              <a:t>Submitted by ‘Team Innovation and Lead’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noProof="1"/>
              <a:t>This is an medical and health app that is also your personal medical assistant that can always keep a track of your health conditions and keep you notified 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390BA-F9E5-4A53-AE84-CFF64715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709660-FB26-484A-9A60-5F118A028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4527" y="34637"/>
            <a:ext cx="1665677" cy="93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8000">
        <p14:reveal/>
      </p:transition>
    </mc:Choice>
    <mc:Fallback>
      <p:transition spd="slow" advClick="0" advTm="8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tem pitch deck.potx" id="{007A4A51-4FFC-4105-B3D8-61FC23843082}" vid="{F1F7DFAD-69C8-483C-AAF4-70218CA266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STEM pitch deck</Template>
  <TotalTime>85</TotalTime>
  <Words>380</Words>
  <Application>Microsoft Office PowerPoint</Application>
  <PresentationFormat>Widescreen</PresentationFormat>
  <Paragraphs>58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Times New Roman</vt:lpstr>
      <vt:lpstr>Office Theme</vt:lpstr>
      <vt:lpstr>medicure </vt:lpstr>
      <vt:lpstr>ABOUT</vt:lpstr>
      <vt:lpstr>for a mass community</vt:lpstr>
      <vt:lpstr>APP FOR ALL</vt:lpstr>
      <vt:lpstr>PowerPoint Presentation</vt:lpstr>
      <vt:lpstr>PowerPoint Presentation</vt:lpstr>
      <vt:lpstr>Keep in touch</vt:lpstr>
      <vt:lpstr>A.I implementation </vt:lpstr>
      <vt:lpstr>Medicure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medicure</dc:title>
  <dc:creator>Conquerer 1</dc:creator>
  <cp:lastModifiedBy>Conquerer 1</cp:lastModifiedBy>
  <cp:revision>9</cp:revision>
  <dcterms:created xsi:type="dcterms:W3CDTF">2021-04-26T05:26:49Z</dcterms:created>
  <dcterms:modified xsi:type="dcterms:W3CDTF">2021-04-26T06:52:20Z</dcterms:modified>
</cp:coreProperties>
</file>