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6576000" cy="27432000"/>
  <p:notesSz cx="7772400" cy="10058400"/>
  <p:defaultTextStyle>
    <a:defPPr>
      <a:defRPr lang="en-US"/>
    </a:defPPr>
    <a:lvl1pPr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anose="05000000000000000000" pitchFamily="2" charset="2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31800" indent="-215900"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anose="05000000000000000000" pitchFamily="2" charset="2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47700" indent="-215900"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anose="05000000000000000000" pitchFamily="2" charset="2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863600" indent="-215900"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anose="05000000000000000000" pitchFamily="2" charset="2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079500" indent="-215900"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anose="05000000000000000000" pitchFamily="2" charset="2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31900"/>
    <a:srgbClr val="007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65" autoAdjust="0"/>
  </p:normalViewPr>
  <p:slideViewPr>
    <p:cSldViewPr>
      <p:cViewPr>
        <p:scale>
          <a:sx n="20" d="100"/>
          <a:sy n="20" d="100"/>
        </p:scale>
        <p:origin x="1626" y="42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Nimbus Roman No9 L" pitchFamily="16" charset="0"/>
                <a:ea typeface="DejaVu Sans" charset="0"/>
                <a:cs typeface="DejaVu Sans" charset="0"/>
              </a:defRPr>
            </a:lvl1pPr>
          </a:lstStyle>
          <a:p>
            <a:endParaRPr lang="en-GB" alt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Nimbus Roman No9 L" pitchFamily="16" charset="0"/>
                <a:ea typeface="DejaVu Sans" charset="0"/>
                <a:cs typeface="DejaVu Sans" charset="0"/>
              </a:defRPr>
            </a:lvl1pPr>
          </a:lstStyle>
          <a:p>
            <a:endParaRPr lang="en-GB" alt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Nimbus Roman No9 L" pitchFamily="16" charset="0"/>
                <a:ea typeface="DejaVu Sans" charset="0"/>
                <a:cs typeface="DejaVu Sans" charset="0"/>
              </a:defRPr>
            </a:lvl1pPr>
          </a:lstStyle>
          <a:p>
            <a:endParaRPr lang="en-GB" alt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Nimbus Roman No9 L" pitchFamily="16" charset="0"/>
                <a:ea typeface="DejaVu Sans" charset="0"/>
                <a:cs typeface="DejaVu Sans" charset="0"/>
              </a:defRPr>
            </a:lvl1pPr>
          </a:lstStyle>
          <a:p>
            <a:fld id="{01889076-D8C7-4626-9869-BDA19F197835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179782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1D2EB9-80AE-42DD-A541-B315B56AF40F}" type="slidenum">
              <a:rPr lang="en-GB" altLang="en-US"/>
              <a:pPr/>
              <a:t>1</a:t>
            </a:fld>
            <a:endParaRPr lang="en-GB" altLang="en-US" dirty="0"/>
          </a:p>
        </p:txBody>
      </p:sp>
      <p:sp>
        <p:nvSpPr>
          <p:cNvPr id="40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2757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4489450"/>
            <a:ext cx="27432000" cy="95504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0"/>
            <a:ext cx="27432000" cy="66230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3707FCF-8FAE-4761-9C33-86B71CA67834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1973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F8DE586-3E57-4C6C-B087-B16AF88D34A5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75513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6013" y="1093788"/>
            <a:ext cx="8228012" cy="23426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3788"/>
            <a:ext cx="24534813" cy="23426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2BBA56C-D935-4D33-9239-DB9D369F1BC5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5599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DA95FAA-8DD9-4117-A68D-59893434E7EA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726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6838950"/>
            <a:ext cx="31546800" cy="11410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18357850"/>
            <a:ext cx="31546800" cy="60007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11501E5-3DEA-4069-ABC3-D58753D930C9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1878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18263"/>
            <a:ext cx="16381413" cy="18102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62613" y="6418263"/>
            <a:ext cx="16381412" cy="18102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447AEEC-8CF3-4A54-8F9F-3AB916C42AA7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1279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3" y="1460500"/>
            <a:ext cx="31546800" cy="5302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3" y="6724650"/>
            <a:ext cx="15473362" cy="3295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3" y="10020300"/>
            <a:ext cx="15473362" cy="14738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6724650"/>
            <a:ext cx="15549563" cy="3295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10020300"/>
            <a:ext cx="15549563" cy="14738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2F14321-AD32-4756-A56C-2FE8EDDE18EC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9621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F82ED00-0575-4DBF-89EE-3D6CC4FFBDEC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0811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E80CF50-5FEB-4A76-9C24-F0FA219E044C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3266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3" y="1828800"/>
            <a:ext cx="11796712" cy="6400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3" y="3949700"/>
            <a:ext cx="18516600" cy="194945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3" y="8229600"/>
            <a:ext cx="11796712" cy="152463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4839DD0-57C7-430E-9DF7-8098E3E06507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4817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3" y="1828800"/>
            <a:ext cx="11796712" cy="6400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49563" y="3949700"/>
            <a:ext cx="18516600" cy="19494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3" y="8229600"/>
            <a:ext cx="11796712" cy="152463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FB2A2FE-5169-4F73-8E67-E916038598BD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8651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93788"/>
            <a:ext cx="32915225" cy="457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6418263"/>
            <a:ext cx="32915225" cy="1810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the outline text format</a:t>
            </a:r>
          </a:p>
          <a:p>
            <a:pPr lvl="1"/>
            <a:r>
              <a:rPr lang="en-US" altLang="en-US" smtClean="0"/>
              <a:t>Second Outline Level</a:t>
            </a:r>
          </a:p>
          <a:p>
            <a:pPr lvl="2"/>
            <a:r>
              <a:rPr lang="en-US" altLang="en-US" smtClean="0"/>
              <a:t>Third Outline Level</a:t>
            </a:r>
          </a:p>
          <a:p>
            <a:pPr lvl="3"/>
            <a:r>
              <a:rPr lang="en-US" altLang="en-US" smtClean="0"/>
              <a:t>Fourth Outline Level</a:t>
            </a:r>
          </a:p>
          <a:p>
            <a:pPr lvl="4"/>
            <a:r>
              <a:rPr lang="en-US" altLang="en-US" smtClean="0"/>
              <a:t>Fifth Outline Level</a:t>
            </a:r>
          </a:p>
          <a:p>
            <a:pPr lvl="4"/>
            <a:r>
              <a:rPr lang="en-US" altLang="en-US" smtClean="0"/>
              <a:t>Sixth Outline Level</a:t>
            </a:r>
          </a:p>
          <a:p>
            <a:pPr lvl="4"/>
            <a:r>
              <a:rPr lang="en-US" altLang="en-US" smtClean="0"/>
              <a:t>Seventh Outline Level</a:t>
            </a:r>
          </a:p>
          <a:p>
            <a:pPr lvl="4"/>
            <a:r>
              <a:rPr lang="en-US" altLang="en-US" smtClean="0"/>
              <a:t>Eighth Outline Level</a:t>
            </a:r>
          </a:p>
          <a:p>
            <a:pPr lvl="4"/>
            <a:r>
              <a:rPr lang="en-US" altLang="en-US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Nimbus Roman No9 L" pitchFamily="16" charset="0"/>
                <a:ea typeface="+mn-ea"/>
                <a:cs typeface="+mn-cs"/>
              </a:defRPr>
            </a:lvl1pPr>
          </a:lstStyle>
          <a:p>
            <a:endParaRPr lang="en-GB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sz="1400">
                <a:solidFill>
                  <a:srgbClr val="000000"/>
                </a:solidFill>
                <a:latin typeface="Nimbus Roman No9 L" pitchFamily="16" charset="0"/>
                <a:ea typeface="+mn-ea"/>
                <a:cs typeface="+mn-cs"/>
              </a:defRPr>
            </a:lvl1pPr>
          </a:lstStyle>
          <a:p>
            <a:endParaRPr lang="en-GB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Nimbus Roman No9 L" pitchFamily="16" charset="0"/>
                <a:ea typeface="+mn-ea"/>
                <a:cs typeface="+mn-cs"/>
              </a:defRPr>
            </a:lvl1pPr>
          </a:lstStyle>
          <a:p>
            <a:fld id="{4F7739F6-29F3-4333-B0F6-D37C8A0966B4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4318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2pPr>
      <a:lvl3pPr marL="6477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3pPr>
      <a:lvl4pPr marL="8636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4pPr>
      <a:lvl5pPr marL="10795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5pPr>
      <a:lvl6pPr marL="15367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6pPr>
      <a:lvl7pPr marL="19939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7pPr>
      <a:lvl8pPr marL="24511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8pPr>
      <a:lvl9pPr marL="29083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9pPr>
    </p:titleStyle>
    <p:bodyStyle>
      <a:lvl1pPr marL="431800" indent="-323850" algn="l" defTabSz="457200" rtl="0" eaLnBrk="1" fontAlgn="base" hangingPunct="1">
        <a:lnSpc>
          <a:spcPct val="124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287338" algn="l" defTabSz="457200" rtl="0" eaLnBrk="1" fontAlgn="base" hangingPunct="1">
        <a:lnSpc>
          <a:spcPct val="124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295400" indent="-215900" algn="l" defTabSz="457200" rtl="0" eaLnBrk="1" fontAlgn="base" hangingPunct="1">
        <a:lnSpc>
          <a:spcPct val="124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727200" indent="-215900" algn="l" defTabSz="457200" rtl="0" eaLnBrk="1" fontAlgn="base" hangingPunct="1">
        <a:lnSpc>
          <a:spcPct val="124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159000" indent="-215900" algn="l" defTabSz="457200" rtl="0" eaLnBrk="1" fontAlgn="base" hangingPunct="1">
        <a:lnSpc>
          <a:spcPct val="12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200" y="912768"/>
            <a:ext cx="3342693" cy="175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014" y="475488"/>
            <a:ext cx="6816817" cy="38679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457200" y="457200"/>
            <a:ext cx="35661600" cy="26517600"/>
          </a:xfrm>
          <a:prstGeom prst="rect">
            <a:avLst/>
          </a:prstGeom>
          <a:noFill/>
          <a:ln w="254000" cap="flat" cmpd="sng" algn="ctr">
            <a:solidFill>
              <a:srgbClr val="D31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9940" y="4369238"/>
            <a:ext cx="10973869" cy="19861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en-US" sz="6000" b="1" dirty="0">
                <a:solidFill>
                  <a:srgbClr val="C00000"/>
                </a:solidFill>
              </a:rPr>
              <a:t>Introduction</a:t>
            </a:r>
            <a:endParaRPr lang="en-US" sz="5400" dirty="0"/>
          </a:p>
          <a:p>
            <a:r>
              <a:rPr lang="en-US" sz="4400" dirty="0" smtClean="0"/>
              <a:t>Yelp has been a popular website for people to review businesses, and get suggestions from other users on new businesses to discover. </a:t>
            </a:r>
          </a:p>
          <a:p>
            <a:endParaRPr lang="en-US" sz="5400" dirty="0"/>
          </a:p>
          <a:p>
            <a:pPr lvl="0"/>
            <a:r>
              <a:rPr lang="en-US" sz="5400" b="1" dirty="0" smtClean="0">
                <a:solidFill>
                  <a:srgbClr val="C00000"/>
                </a:solidFill>
              </a:rPr>
              <a:t>Goals</a:t>
            </a:r>
            <a:endParaRPr lang="en-US" sz="4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/>
              <a:t>Cluster businesses based on similarity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/>
              <a:t>Build a network graph of related users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/>
              <a:t>Build a recommendation system to suggest businesses to a given user &amp; suggest users who can be potential friends.</a:t>
            </a:r>
          </a:p>
          <a:p>
            <a:pPr lvl="0"/>
            <a:endParaRPr lang="en-US" sz="5400" b="1" dirty="0" smtClean="0">
              <a:solidFill>
                <a:srgbClr val="C00000"/>
              </a:solidFill>
            </a:endParaRPr>
          </a:p>
          <a:p>
            <a:pPr lvl="0"/>
            <a:r>
              <a:rPr lang="en-US" sz="5400" b="1" dirty="0" smtClean="0">
                <a:solidFill>
                  <a:srgbClr val="C00000"/>
                </a:solidFill>
              </a:rPr>
              <a:t>The dataset</a:t>
            </a:r>
            <a:endParaRPr lang="en-US" sz="4800" dirty="0"/>
          </a:p>
          <a:p>
            <a:r>
              <a:rPr lang="en-US" sz="4400" dirty="0" smtClean="0"/>
              <a:t>A large dataset of multiple cities was provided by Yelp as part of a challenge, we only gathered the information we felt are necessary for our project, these were: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Business related: </a:t>
            </a:r>
            <a:r>
              <a:rPr lang="en-US" sz="3600" dirty="0" err="1" smtClean="0"/>
              <a:t>business_id</a:t>
            </a:r>
            <a:r>
              <a:rPr lang="en-US" sz="3600" dirty="0" smtClean="0"/>
              <a:t>, name, address, attributes, check-in times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User related: </a:t>
            </a:r>
            <a:r>
              <a:rPr lang="en-US" sz="3600" dirty="0" err="1" smtClean="0"/>
              <a:t>User_id</a:t>
            </a:r>
            <a:r>
              <a:rPr lang="en-US" sz="3600" dirty="0" smtClean="0"/>
              <a:t>, current friends </a:t>
            </a:r>
            <a:r>
              <a:rPr lang="en-US" sz="3600" dirty="0" err="1" smtClean="0"/>
              <a:t>user_ids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Review related: </a:t>
            </a:r>
            <a:r>
              <a:rPr lang="en-US" sz="3600" dirty="0" err="1" smtClean="0"/>
              <a:t>User_id</a:t>
            </a:r>
            <a:r>
              <a:rPr lang="en-US" sz="3600" dirty="0" smtClean="0"/>
              <a:t>, </a:t>
            </a:r>
            <a:r>
              <a:rPr lang="en-US" sz="3600" dirty="0" err="1" smtClean="0"/>
              <a:t>business_id</a:t>
            </a:r>
            <a:r>
              <a:rPr lang="en-US" sz="3600" dirty="0" smtClean="0"/>
              <a:t>, rating.</a:t>
            </a:r>
            <a:endParaRPr lang="en-US" sz="4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2801600" y="4343400"/>
            <a:ext cx="11125200" cy="176100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en-US" sz="6600" b="1" dirty="0" smtClean="0">
                <a:solidFill>
                  <a:srgbClr val="C00000"/>
                </a:solidFill>
              </a:rPr>
              <a:t>Techniques &amp; results</a:t>
            </a:r>
            <a:endParaRPr lang="en-US" sz="6600" dirty="0">
              <a:solidFill>
                <a:srgbClr val="C00000"/>
              </a:solidFill>
            </a:endParaRPr>
          </a:p>
          <a:p>
            <a:pPr lvl="0"/>
            <a:r>
              <a:rPr lang="en-US" sz="4800" b="1" dirty="0">
                <a:solidFill>
                  <a:srgbClr val="C00000"/>
                </a:solidFill>
              </a:rPr>
              <a:t>I – Clustering businesses based on Check-in times</a:t>
            </a:r>
            <a:r>
              <a:rPr lang="en-US" sz="4800" b="1" dirty="0" smtClean="0">
                <a:solidFill>
                  <a:srgbClr val="C00000"/>
                </a:solidFill>
              </a:rPr>
              <a:t>:</a:t>
            </a:r>
          </a:p>
          <a:p>
            <a:endParaRPr lang="en-US" sz="6600" dirty="0"/>
          </a:p>
          <a:p>
            <a:endParaRPr lang="en-US" sz="6600" dirty="0"/>
          </a:p>
          <a:p>
            <a:endParaRPr lang="en-US" sz="6600" dirty="0"/>
          </a:p>
          <a:p>
            <a:r>
              <a:rPr lang="en-US" sz="4800" b="1" dirty="0" smtClean="0">
                <a:solidFill>
                  <a:srgbClr val="C00000"/>
                </a:solidFill>
              </a:rPr>
              <a:t>II – Creating a network of users:</a:t>
            </a:r>
          </a:p>
          <a:p>
            <a:endParaRPr lang="en-US" sz="6600" dirty="0" smtClean="0"/>
          </a:p>
          <a:p>
            <a:endParaRPr lang="en-US" sz="6600" dirty="0"/>
          </a:p>
          <a:p>
            <a:endParaRPr lang="en-US" sz="6600" dirty="0" smtClean="0"/>
          </a:p>
          <a:p>
            <a:endParaRPr lang="en-US" sz="6600" dirty="0"/>
          </a:p>
          <a:p>
            <a:endParaRPr lang="en-US" sz="6600" dirty="0" smtClean="0"/>
          </a:p>
          <a:p>
            <a:r>
              <a:rPr lang="en-US" sz="4800" b="1" dirty="0" smtClean="0">
                <a:solidFill>
                  <a:srgbClr val="C00000"/>
                </a:solidFill>
              </a:rPr>
              <a:t>III </a:t>
            </a:r>
            <a:r>
              <a:rPr lang="en-US" sz="4800" b="1" dirty="0">
                <a:solidFill>
                  <a:srgbClr val="C00000"/>
                </a:solidFill>
              </a:rPr>
              <a:t>– </a:t>
            </a:r>
            <a:r>
              <a:rPr lang="en-US" sz="4800" b="1" dirty="0" smtClean="0">
                <a:solidFill>
                  <a:srgbClr val="C00000"/>
                </a:solidFill>
              </a:rPr>
              <a:t>Recommending businesses:</a:t>
            </a:r>
            <a:endParaRPr lang="en-US" sz="4800" b="1" dirty="0">
              <a:solidFill>
                <a:srgbClr val="C00000"/>
              </a:solidFill>
            </a:endParaRPr>
          </a:p>
          <a:p>
            <a:endParaRPr lang="en-US" sz="6600" dirty="0"/>
          </a:p>
          <a:p>
            <a:endParaRPr lang="en-US" sz="6600" dirty="0"/>
          </a:p>
        </p:txBody>
      </p:sp>
      <p:sp>
        <p:nvSpPr>
          <p:cNvPr id="15" name="TextBox 14"/>
          <p:cNvSpPr txBox="1"/>
          <p:nvPr/>
        </p:nvSpPr>
        <p:spPr>
          <a:xfrm>
            <a:off x="1167300" y="25453936"/>
            <a:ext cx="12192000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>
                <a:latin typeface="Franklin Gothic Medium Cond" panose="020B0606030402020204" pitchFamily="34" charset="0"/>
              </a:rPr>
              <a:t>Renqing</a:t>
            </a:r>
            <a:r>
              <a:rPr lang="en-US" sz="6000" dirty="0" smtClean="0">
                <a:latin typeface="Franklin Gothic Medium Cond" panose="020B0606030402020204" pitchFamily="34" charset="0"/>
              </a:rPr>
              <a:t> Gao, Amal </a:t>
            </a:r>
            <a:r>
              <a:rPr lang="en-US" sz="6000" dirty="0" smtClean="0">
                <a:latin typeface="Franklin Gothic Medium Cond" panose="020B0606030402020204" pitchFamily="34" charset="0"/>
              </a:rPr>
              <a:t>Kadi</a:t>
            </a:r>
            <a:endParaRPr lang="en-US" sz="6000" dirty="0">
              <a:latin typeface="Franklin Gothic Medium Cond" panose="020B060603040202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12420600" y="4343400"/>
            <a:ext cx="0" cy="20090962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rgbClr val="D31900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>
            <a:off x="23926800" y="4369238"/>
            <a:ext cx="0" cy="20090962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rgbClr val="D31900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269" y="7369605"/>
            <a:ext cx="5090045" cy="363761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6977" y="7315200"/>
            <a:ext cx="5239820" cy="3429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9400" y="12115800"/>
            <a:ext cx="7791135" cy="490487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2795602" y="17075466"/>
            <a:ext cx="10756197" cy="1254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 graph network of 1664 users in Waterloo with 600K edges between them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24356047" y="4393301"/>
            <a:ext cx="11125200" cy="97479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en-US" sz="6600" b="1" dirty="0" smtClean="0">
                <a:solidFill>
                  <a:srgbClr val="C00000"/>
                </a:solidFill>
              </a:rPr>
              <a:t>Conclusion</a:t>
            </a:r>
          </a:p>
          <a:p>
            <a:r>
              <a:rPr lang="en-US" sz="4400" dirty="0" smtClean="0"/>
              <a:t>The conclusion</a:t>
            </a:r>
            <a:endParaRPr lang="en-US" sz="4400" dirty="0"/>
          </a:p>
          <a:p>
            <a:pPr lvl="0"/>
            <a:endParaRPr lang="en-US" sz="6600" b="1" dirty="0" smtClean="0">
              <a:solidFill>
                <a:srgbClr val="C00000"/>
              </a:solidFill>
            </a:endParaRPr>
          </a:p>
          <a:p>
            <a:pPr lvl="0"/>
            <a:endParaRPr lang="en-US" sz="6600" b="1" dirty="0">
              <a:solidFill>
                <a:srgbClr val="C00000"/>
              </a:solidFill>
            </a:endParaRPr>
          </a:p>
          <a:p>
            <a:pPr lvl="0"/>
            <a:endParaRPr lang="en-US" sz="6600" b="1" dirty="0" smtClean="0">
              <a:solidFill>
                <a:srgbClr val="C00000"/>
              </a:solidFill>
            </a:endParaRPr>
          </a:p>
          <a:p>
            <a:pPr lvl="0"/>
            <a:r>
              <a:rPr lang="en-US" sz="6600" b="1" dirty="0" smtClean="0">
                <a:solidFill>
                  <a:srgbClr val="C00000"/>
                </a:solidFill>
              </a:rPr>
              <a:t>Future Work</a:t>
            </a:r>
            <a:endParaRPr lang="en-US" sz="6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/>
              <a:t>With more computing resources we could build a larger network of more users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/>
              <a:t>Optimize the recommending model</a:t>
            </a:r>
            <a:endParaRPr lang="en-US" sz="6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12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anose="05000000000000000000" pitchFamily="2" charset="2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12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anose="05000000000000000000" pitchFamily="2" charset="2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poster_template_Powerpoint</Template>
  <TotalTime>591</TotalTime>
  <Words>189</Words>
  <Application>Microsoft Office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DejaVu Sans</vt:lpstr>
      <vt:lpstr>Franklin Gothic Medium Cond</vt:lpstr>
      <vt:lpstr>Nimbus Roman No9 L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Amal Kadi</dc:creator>
  <cp:lastModifiedBy>Amal Kadi</cp:lastModifiedBy>
  <cp:revision>74</cp:revision>
  <dcterms:created xsi:type="dcterms:W3CDTF">2015-04-29T20:24:04Z</dcterms:created>
  <dcterms:modified xsi:type="dcterms:W3CDTF">2016-04-24T19:37:46Z</dcterms:modified>
</cp:coreProperties>
</file>