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anose="05000000000000000000" pitchFamily="2" charset="2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1900"/>
    <a:srgbClr val="007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>
        <p:scale>
          <a:sx n="17" d="100"/>
          <a:sy n="17" d="100"/>
        </p:scale>
        <p:origin x="1986" y="4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DejaVu Sans" charset="0"/>
                <a:cs typeface="DejaVu Sans" charset="0"/>
              </a:defRPr>
            </a:lvl1pPr>
          </a:lstStyle>
          <a:p>
            <a:fld id="{01889076-D8C7-4626-9869-BDA19F19783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79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1D2EB9-80AE-42DD-A541-B315B56AF40F}" type="slidenum">
              <a:rPr lang="en-GB" altLang="en-US"/>
              <a:pPr/>
              <a:t>1</a:t>
            </a:fld>
            <a:endParaRPr lang="en-GB" altLang="en-US" dirty="0"/>
          </a:p>
        </p:txBody>
      </p:sp>
      <p:sp>
        <p:nvSpPr>
          <p:cNvPr id="4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27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3707FCF-8FAE-4761-9C33-86B71CA6783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97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8DE586-3E57-4C6C-B087-B16AF88D34A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51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BBA56C-D935-4D33-9239-DB9D369F1BC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59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A95FAA-8DD9-4117-A68D-59893434E7EA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726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11501E5-3DEA-4069-ABC3-D58753D930C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878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47AEEC-8CF3-4A54-8F9F-3AB916C42A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12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F14321-AD32-4756-A56C-2FE8EDDE18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962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82ED00-0575-4DBF-89EE-3D6CC4FFBDE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081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80CF50-5FEB-4A76-9C24-F0FA219E044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3266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839DD0-57C7-430E-9DF7-8098E3E0650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81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B2A2FE-5169-4F73-8E67-E916038598B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865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outline text format</a:t>
            </a:r>
          </a:p>
          <a:p>
            <a:pPr lvl="1"/>
            <a:r>
              <a:rPr lang="en-US" altLang="en-US" smtClean="0"/>
              <a:t>Second Outline Level</a:t>
            </a:r>
          </a:p>
          <a:p>
            <a:pPr lvl="2"/>
            <a:r>
              <a:rPr lang="en-US" altLang="en-US" smtClean="0"/>
              <a:t>Third Outline Level</a:t>
            </a:r>
          </a:p>
          <a:p>
            <a:pPr lvl="3"/>
            <a:r>
              <a:rPr lang="en-US" altLang="en-US" smtClean="0"/>
              <a:t>Fourth Outline Level</a:t>
            </a:r>
          </a:p>
          <a:p>
            <a:pPr lvl="4"/>
            <a:r>
              <a:rPr lang="en-US" altLang="en-US" smtClean="0"/>
              <a:t>Fifth Outline Level</a:t>
            </a:r>
          </a:p>
          <a:p>
            <a:pPr lvl="4"/>
            <a:r>
              <a:rPr lang="en-US" altLang="en-US" smtClean="0"/>
              <a:t>Sixth Outline Level</a:t>
            </a:r>
          </a:p>
          <a:p>
            <a:pPr lvl="4"/>
            <a:r>
              <a:rPr lang="en-US" altLang="en-US" smtClean="0"/>
              <a:t>Seventh Outline Level</a:t>
            </a:r>
          </a:p>
          <a:p>
            <a:pPr lvl="4"/>
            <a:r>
              <a:rPr lang="en-US" altLang="en-US" smtClean="0"/>
              <a:t>Eighth Outline Level</a:t>
            </a:r>
          </a:p>
          <a:p>
            <a:pPr lvl="4"/>
            <a:r>
              <a:rPr lang="en-US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pitchFamily="16" charset="0"/>
                <a:ea typeface="+mn-ea"/>
                <a:cs typeface="+mn-cs"/>
              </a:defRPr>
            </a:lvl1pPr>
          </a:lstStyle>
          <a:p>
            <a:fld id="{4F7739F6-29F3-4333-B0F6-D37C8A0966B4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0" y="912768"/>
            <a:ext cx="3342693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4" y="475488"/>
            <a:ext cx="6816817" cy="38679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57200" y="457200"/>
            <a:ext cx="35661600" cy="26517600"/>
          </a:xfrm>
          <a:prstGeom prst="rect">
            <a:avLst/>
          </a:prstGeom>
          <a:noFill/>
          <a:ln w="254000" cap="flat" cmpd="sng" algn="ctr">
            <a:solidFill>
              <a:srgbClr val="D31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940" y="4369238"/>
            <a:ext cx="10973869" cy="204336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>
                <a:solidFill>
                  <a:srgbClr val="C00000"/>
                </a:solidFill>
              </a:rPr>
              <a:t>Introduction</a:t>
            </a:r>
          </a:p>
          <a:p>
            <a:r>
              <a:rPr lang="en-US" sz="4400" dirty="0" smtClean="0"/>
              <a:t>Yelp has been a popular website for people to review businesses, and get suggestions from other users on new businesses to discover. </a:t>
            </a:r>
          </a:p>
          <a:p>
            <a:endParaRPr lang="en-US" sz="5400" dirty="0"/>
          </a:p>
          <a:p>
            <a:pPr lvl="0"/>
            <a:r>
              <a:rPr lang="en-US" sz="6600" b="1" dirty="0">
                <a:solidFill>
                  <a:srgbClr val="C00000"/>
                </a:solidFill>
              </a:rPr>
              <a:t>Goals</a:t>
            </a:r>
            <a:endParaRPr lang="en-US" sz="6600" b="1" dirty="0">
              <a:solidFill>
                <a:srgbClr val="C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Cluster businesses based on similarity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Build a network graph of related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Build a recommendation system to suggest businesses to a given user &amp; suggest users who can be potential </a:t>
            </a:r>
            <a:r>
              <a:rPr lang="en-US" sz="4400" dirty="0" smtClean="0"/>
              <a:t>friends</a:t>
            </a:r>
            <a:endParaRPr lang="en-US" sz="4400" dirty="0" smtClean="0"/>
          </a:p>
          <a:p>
            <a:pPr lvl="0"/>
            <a:endParaRPr lang="en-US" sz="5400" b="1" dirty="0" smtClean="0">
              <a:solidFill>
                <a:srgbClr val="C00000"/>
              </a:solidFill>
            </a:endParaRPr>
          </a:p>
          <a:p>
            <a:pPr lvl="0"/>
            <a:r>
              <a:rPr lang="en-US" sz="6600" b="1" dirty="0">
                <a:solidFill>
                  <a:srgbClr val="C00000"/>
                </a:solidFill>
              </a:rPr>
              <a:t>The dataset</a:t>
            </a:r>
            <a:endParaRPr lang="en-US" sz="6600" b="1" dirty="0">
              <a:solidFill>
                <a:srgbClr val="C00000"/>
              </a:solidFill>
            </a:endParaRPr>
          </a:p>
          <a:p>
            <a:r>
              <a:rPr lang="en-US" sz="4400" dirty="0" smtClean="0"/>
              <a:t>A large dataset of multiple cities was provided by Yelp as part of a challenge, we only gathered the information we felt are necessary for our project, these were: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Business related: </a:t>
            </a:r>
            <a:r>
              <a:rPr lang="en-US" sz="3600" dirty="0" err="1" smtClean="0"/>
              <a:t>business_id</a:t>
            </a:r>
            <a:r>
              <a:rPr lang="en-US" sz="3600" dirty="0" smtClean="0"/>
              <a:t>, name, address, attributes, check-in times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User related: </a:t>
            </a:r>
            <a:r>
              <a:rPr lang="en-US" sz="3600" dirty="0" err="1" smtClean="0"/>
              <a:t>User_id</a:t>
            </a:r>
            <a:r>
              <a:rPr lang="en-US" sz="3600" dirty="0" smtClean="0"/>
              <a:t>, current friends </a:t>
            </a:r>
            <a:r>
              <a:rPr lang="en-US" sz="3600" dirty="0" err="1" smtClean="0"/>
              <a:t>user_ids</a:t>
            </a:r>
            <a:r>
              <a:rPr lang="en-US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Review related: </a:t>
            </a:r>
            <a:r>
              <a:rPr lang="en-US" sz="3600" dirty="0" err="1" smtClean="0"/>
              <a:t>User_id</a:t>
            </a:r>
            <a:r>
              <a:rPr lang="en-US" sz="3600" dirty="0" smtClean="0"/>
              <a:t>, </a:t>
            </a:r>
            <a:r>
              <a:rPr lang="en-US" sz="3600" dirty="0" err="1" smtClean="0"/>
              <a:t>business_id</a:t>
            </a:r>
            <a:r>
              <a:rPr lang="en-US" sz="3600" dirty="0" smtClean="0"/>
              <a:t>, rating.</a:t>
            </a: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801600" y="4343400"/>
            <a:ext cx="11125200" cy="21808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Techniques &amp; results</a:t>
            </a:r>
            <a:endParaRPr lang="en-US" sz="6600" dirty="0" smtClean="0">
              <a:solidFill>
                <a:srgbClr val="C00000"/>
              </a:solidFill>
            </a:endParaRPr>
          </a:p>
          <a:p>
            <a:pPr lvl="0"/>
            <a:r>
              <a:rPr lang="en-US" sz="4800" b="1" dirty="0" smtClean="0">
                <a:solidFill>
                  <a:srgbClr val="C00000"/>
                </a:solidFill>
              </a:rPr>
              <a:t>I – Clustering businesses based on Check-in times:</a:t>
            </a:r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4800" b="1" dirty="0" smtClean="0">
                <a:solidFill>
                  <a:srgbClr val="C00000"/>
                </a:solidFill>
              </a:rPr>
              <a:t>II </a:t>
            </a:r>
            <a:r>
              <a:rPr lang="en-US" sz="4800" b="1" dirty="0" smtClean="0">
                <a:solidFill>
                  <a:srgbClr val="C00000"/>
                </a:solidFill>
              </a:rPr>
              <a:t>– Creating a network of users:</a:t>
            </a:r>
          </a:p>
          <a:p>
            <a:endParaRPr lang="en-US" sz="6600" dirty="0" smtClean="0"/>
          </a:p>
          <a:p>
            <a:endParaRPr lang="en-US" sz="6600" dirty="0"/>
          </a:p>
          <a:p>
            <a:endParaRPr lang="en-US" sz="6600" dirty="0" smtClean="0"/>
          </a:p>
          <a:p>
            <a:endParaRPr lang="en-US" sz="6600" dirty="0"/>
          </a:p>
          <a:p>
            <a:endParaRPr lang="en-US" sz="6600" dirty="0" smtClean="0"/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4800" b="1" dirty="0" smtClean="0">
                <a:solidFill>
                  <a:srgbClr val="C00000"/>
                </a:solidFill>
              </a:rPr>
              <a:t>III </a:t>
            </a:r>
            <a:r>
              <a:rPr lang="en-US" sz="4800" b="1" dirty="0">
                <a:solidFill>
                  <a:srgbClr val="C00000"/>
                </a:solidFill>
              </a:rPr>
              <a:t>– </a:t>
            </a:r>
            <a:r>
              <a:rPr lang="en-US" sz="4800" b="1" dirty="0" smtClean="0">
                <a:solidFill>
                  <a:srgbClr val="C00000"/>
                </a:solidFill>
              </a:rPr>
              <a:t>Recommending businesses</a:t>
            </a:r>
            <a:r>
              <a:rPr lang="en-US" sz="48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4400" dirty="0"/>
              <a:t>We got user-based </a:t>
            </a:r>
          </a:p>
          <a:p>
            <a:r>
              <a:rPr lang="en-US" sz="4400" dirty="0"/>
              <a:t>r</a:t>
            </a:r>
            <a:r>
              <a:rPr lang="en-US" sz="4400" dirty="0" smtClean="0"/>
              <a:t>ecommendation</a:t>
            </a:r>
          </a:p>
          <a:p>
            <a:r>
              <a:rPr lang="en-US" sz="4400" dirty="0" smtClean="0"/>
              <a:t>according to review </a:t>
            </a:r>
          </a:p>
          <a:p>
            <a:r>
              <a:rPr lang="en-US" sz="4400" dirty="0" smtClean="0"/>
              <a:t>history (in any given </a:t>
            </a:r>
          </a:p>
          <a:p>
            <a:r>
              <a:rPr lang="en-US" sz="4400" smtClean="0"/>
              <a:t>city).</a:t>
            </a:r>
            <a:endParaRPr lang="en-US" sz="6600" dirty="0"/>
          </a:p>
          <a:p>
            <a:endParaRPr lang="en-US" sz="6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67300" y="25453936"/>
            <a:ext cx="1219200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latin typeface="Franklin Gothic Medium Cond" panose="020B0606030402020204" pitchFamily="34" charset="0"/>
              </a:rPr>
              <a:t>Renqing</a:t>
            </a:r>
            <a:r>
              <a:rPr lang="en-US" sz="6000" dirty="0" smtClean="0">
                <a:latin typeface="Franklin Gothic Medium Cond" panose="020B0606030402020204" pitchFamily="34" charset="0"/>
              </a:rPr>
              <a:t> Gao, Amal Kadi</a:t>
            </a:r>
            <a:endParaRPr lang="en-US" sz="6000" dirty="0">
              <a:latin typeface="Franklin Gothic Medium Cond" panose="020B06060304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2420600" y="4343400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D31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23926800" y="4369238"/>
            <a:ext cx="0" cy="20090962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D319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269" y="7369605"/>
            <a:ext cx="5090045" cy="36376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977" y="7315200"/>
            <a:ext cx="5239820" cy="3429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865" y="12573000"/>
            <a:ext cx="7791135" cy="49048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829997" y="17590208"/>
            <a:ext cx="10756197" cy="125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graph network of 1664 users in Waterloo with 600K edges between them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356047" y="4267200"/>
            <a:ext cx="11125200" cy="206625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Evaluation</a:t>
            </a:r>
          </a:p>
          <a:p>
            <a:r>
              <a:rPr lang="en-US" sz="4400" dirty="0" smtClean="0"/>
              <a:t>To evaluate the recommendations we gave, we evaluated our rating prediction algorithm against the existing rating in our dataset. We used </a:t>
            </a:r>
            <a:r>
              <a:rPr lang="en-US" sz="4400" dirty="0"/>
              <a:t>root-mean-square error </a:t>
            </a:r>
            <a:r>
              <a:rPr lang="en-US" sz="4400" dirty="0" smtClean="0"/>
              <a:t>(RMSE) to compute the error and it was 1.2 which is pretty good.</a:t>
            </a:r>
            <a:endParaRPr lang="en-US" sz="4400" dirty="0"/>
          </a:p>
          <a:p>
            <a:pPr lvl="0"/>
            <a:endParaRPr lang="en-US" sz="6600" b="1" dirty="0">
              <a:solidFill>
                <a:srgbClr val="C00000"/>
              </a:solidFill>
            </a:endParaRPr>
          </a:p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Conclusion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r>
              <a:rPr lang="en-US" sz="4400" dirty="0" smtClean="0"/>
              <a:t>We implemented the recommending system according to the user’s review and their connection to other users. We also evaluated our recommending according to existed data using </a:t>
            </a:r>
            <a:r>
              <a:rPr lang="en-US" sz="4400" dirty="0"/>
              <a:t>root-mean-square </a:t>
            </a:r>
            <a:r>
              <a:rPr lang="en-US" sz="4400" dirty="0" smtClean="0"/>
              <a:t>error.  Our system could be used to recommend restaurants in different city and it could be used in travel website like TripAdvisor.</a:t>
            </a:r>
            <a:endParaRPr lang="en-US" sz="6600" b="1" dirty="0">
              <a:solidFill>
                <a:srgbClr val="C00000"/>
              </a:solidFill>
            </a:endParaRPr>
          </a:p>
          <a:p>
            <a:endParaRPr lang="en-US" sz="6600" b="1" dirty="0" smtClean="0">
              <a:solidFill>
                <a:srgbClr val="C00000"/>
              </a:solidFill>
            </a:endParaRPr>
          </a:p>
          <a:p>
            <a:pPr lvl="0"/>
            <a:r>
              <a:rPr lang="en-US" sz="6600" b="1" dirty="0" smtClean="0">
                <a:solidFill>
                  <a:srgbClr val="C00000"/>
                </a:solidFill>
              </a:rPr>
              <a:t>Future Work</a:t>
            </a:r>
            <a:endParaRPr lang="en-US" sz="6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With more computing resources we could build a larger network of more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Optimize the recommending </a:t>
            </a:r>
            <a:r>
              <a:rPr lang="en-US" sz="4400" dirty="0" smtClean="0"/>
              <a:t>model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91" y="22250400"/>
            <a:ext cx="2233918" cy="149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072" y="20180589"/>
            <a:ext cx="2009558" cy="2679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6" y="23040128"/>
            <a:ext cx="2607796" cy="1465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54" y="20096516"/>
            <a:ext cx="2262246" cy="16966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829997" y="10792593"/>
            <a:ext cx="10756197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 different clusters of average check-in time series</a:t>
            </a: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1040</TotalTime>
  <Words>214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DejaVu Sans</vt:lpstr>
      <vt:lpstr>Franklin Gothic Medium Cond</vt:lpstr>
      <vt:lpstr>Nimbus Roman No9 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Kadi</dc:creator>
  <cp:lastModifiedBy>Amal Kadi</cp:lastModifiedBy>
  <cp:revision>82</cp:revision>
  <dcterms:created xsi:type="dcterms:W3CDTF">2015-04-29T20:24:04Z</dcterms:created>
  <dcterms:modified xsi:type="dcterms:W3CDTF">2016-04-26T00:56:28Z</dcterms:modified>
</cp:coreProperties>
</file>