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1" r:id="rId4"/>
    <p:sldId id="262" r:id="rId5"/>
    <p:sldId id="260" r:id="rId6"/>
    <p:sldId id="265" r:id="rId7"/>
    <p:sldId id="257" r:id="rId8"/>
    <p:sldId id="259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87048"/>
  </p:normalViewPr>
  <p:slideViewPr>
    <p:cSldViewPr snapToGrid="0">
      <p:cViewPr varScale="1">
        <p:scale>
          <a:sx n="76" d="100"/>
          <a:sy n="76" d="100"/>
        </p:scale>
        <p:origin x="946" y="11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74BD-6C9C-42A1-BCAE-0FB40E777C65}" type="datetimeFigureOut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9CB6-6326-4FFF-9ABB-224F0730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74BD-6C9C-42A1-BCAE-0FB40E777C65}" type="datetimeFigureOut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9CB6-6326-4FFF-9ABB-224F0730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36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74BD-6C9C-42A1-BCAE-0FB40E777C65}" type="datetimeFigureOut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9CB6-6326-4FFF-9ABB-224F0730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89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359"/>
            <a:ext cx="12191999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1349" y="-2359"/>
            <a:ext cx="418018" cy="68575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1" y="1303020"/>
            <a:ext cx="12192000" cy="1165860"/>
          </a:xfrm>
          <a:prstGeom prst="rect">
            <a:avLst/>
          </a:prstGeom>
          <a:solidFill>
            <a:schemeClr val="bg2">
              <a:lumMod val="2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41349" y="1399856"/>
            <a:ext cx="10921064" cy="620683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bg1"/>
                </a:solidFill>
                <a:latin typeface="Adobe Clean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641349" y="1990492"/>
            <a:ext cx="10921064" cy="296235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100">
                <a:solidFill>
                  <a:schemeClr val="bg2">
                    <a:lumMod val="90000"/>
                  </a:schemeClr>
                </a:solidFill>
              </a:defRPr>
            </a:lvl1pPr>
            <a:lvl2pPr marL="544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03768" y="5757329"/>
            <a:ext cx="2525554" cy="68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63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/>
    </mc:Choice>
    <mc:Fallback xmlns="">
      <p:transition spd="slow" advClick="0" advTm="7000"/>
    </mc:Fallback>
  </mc:AlternateContent>
  <p:extLst mod="1">
    <p:ext uri="{DCECCB84-F9BA-43D5-87BE-67443E8EF086}">
      <p15:sldGuideLst xmlns:p15="http://schemas.microsoft.com/office/powerpoint/2012/main">
        <p15:guide id="1" pos="383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ay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1" y="0"/>
            <a:ext cx="12192000" cy="6858000"/>
          </a:xfrm>
          <a:prstGeom prst="rect">
            <a:avLst/>
          </a:prstGeom>
          <a:solidFill>
            <a:srgbClr val="5D676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825500"/>
            <a:endParaRPr lang="en-US" sz="3600">
              <a:solidFill>
                <a:srgbClr val="FFFFFF"/>
              </a:solidFill>
              <a:latin typeface="+mj-lt"/>
              <a:ea typeface="+mj-ea"/>
              <a:cs typeface="+mj-cs"/>
              <a:sym typeface="Helvetica Light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89370" y="2449524"/>
            <a:ext cx="1413256" cy="194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28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/>
    </mc:Choice>
    <mc:Fallback xmlns="">
      <p:transition spd="slow" advClick="0" advTm="7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74BD-6C9C-42A1-BCAE-0FB40E777C65}" type="datetimeFigureOut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9CB6-6326-4FFF-9ABB-224F0730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57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74BD-6C9C-42A1-BCAE-0FB40E777C65}" type="datetimeFigureOut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9CB6-6326-4FFF-9ABB-224F0730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18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74BD-6C9C-42A1-BCAE-0FB40E777C65}" type="datetimeFigureOut">
              <a:rPr lang="en-US" smtClean="0"/>
              <a:t>05-Jul-17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9CB6-6326-4FFF-9ABB-224F0730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39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74BD-6C9C-42A1-BCAE-0FB40E777C65}" type="datetimeFigureOut">
              <a:rPr lang="en-US" smtClean="0"/>
              <a:t>05-Jul-17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9CB6-6326-4FFF-9ABB-224F0730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16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74BD-6C9C-42A1-BCAE-0FB40E777C65}" type="datetimeFigureOut">
              <a:rPr lang="en-US" smtClean="0"/>
              <a:t>05-Jul-17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9CB6-6326-4FFF-9ABB-224F0730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74BD-6C9C-42A1-BCAE-0FB40E777C65}" type="datetimeFigureOut">
              <a:rPr lang="en-US" smtClean="0"/>
              <a:t>05-Jul-17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9CB6-6326-4FFF-9ABB-224F0730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7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74BD-6C9C-42A1-BCAE-0FB40E777C65}" type="datetimeFigureOut">
              <a:rPr lang="en-US" smtClean="0"/>
              <a:t>05-Jul-17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9CB6-6326-4FFF-9ABB-224F0730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68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74BD-6C9C-42A1-BCAE-0FB40E777C65}" type="datetimeFigureOut">
              <a:rPr lang="en-US" smtClean="0"/>
              <a:t>05-Jul-17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9CB6-6326-4FFF-9ABB-224F0730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78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C74BD-6C9C-42A1-BCAE-0FB40E777C65}" type="datetimeFigureOut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39CB6-6326-4FFF-9ABB-224F0730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8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tiff"/><Relationship Id="rId5" Type="http://schemas.openxmlformats.org/officeDocument/2006/relationships/image" Target="../media/image10.tiff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tif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tiff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emf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emf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Summit 2017 FSI Experience Area 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Experience Cloud and </a:t>
            </a:r>
            <a:r>
              <a:rPr lang="en-GB" dirty="0" err="1"/>
              <a:t>Alexa</a:t>
            </a:r>
            <a:r>
              <a:rPr lang="en-GB" dirty="0"/>
              <a:t> Skills Demo</a:t>
            </a:r>
          </a:p>
        </p:txBody>
      </p:sp>
    </p:spTree>
    <p:extLst>
      <p:ext uri="{BB962C8B-B14F-4D97-AF65-F5344CB8AC3E}">
        <p14:creationId xmlns:p14="http://schemas.microsoft.com/office/powerpoint/2010/main" val="289990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463" y="100467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Key points</a:t>
            </a:r>
          </a:p>
          <a:p>
            <a:r>
              <a:rPr lang="en-US" dirty="0"/>
              <a:t>AEM Content-as-a-Service driving Alexa Skill, but also applies to other technologies</a:t>
            </a:r>
          </a:p>
          <a:p>
            <a:r>
              <a:rPr lang="en-US" dirty="0" err="1"/>
              <a:t>Alexa</a:t>
            </a:r>
            <a:r>
              <a:rPr lang="en-US" dirty="0"/>
              <a:t> Skill collecting data about the interaction in Adobe Analytics</a:t>
            </a:r>
          </a:p>
          <a:p>
            <a:r>
              <a:rPr lang="en-US" dirty="0" err="1"/>
              <a:t>Alexa</a:t>
            </a:r>
            <a:r>
              <a:rPr lang="en-US" dirty="0"/>
              <a:t> Skill updating user profile in Audience Manager</a:t>
            </a:r>
          </a:p>
          <a:p>
            <a:r>
              <a:rPr lang="en-US" dirty="0" err="1"/>
              <a:t>Personalisation</a:t>
            </a:r>
            <a:r>
              <a:rPr lang="en-US" dirty="0"/>
              <a:t> across web/ mobile/ voice</a:t>
            </a:r>
          </a:p>
          <a:p>
            <a:endParaRPr lang="en-US" dirty="0"/>
          </a:p>
          <a:p>
            <a:r>
              <a:rPr lang="en-US" dirty="0"/>
              <a:t>Set up the app on your phone – see link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0864" y="128853"/>
            <a:ext cx="11579384" cy="593725"/>
          </a:xfrm>
        </p:spPr>
        <p:txBody>
          <a:bodyPr>
            <a:normAutofit fontScale="90000"/>
          </a:bodyPr>
          <a:lstStyle/>
          <a:p>
            <a:r>
              <a:rPr lang="en-US" dirty="0"/>
              <a:t>Experience Cloud </a:t>
            </a:r>
            <a:r>
              <a:rPr lang="en-US" dirty="0" err="1"/>
              <a:t>Alexa</a:t>
            </a:r>
            <a:r>
              <a:rPr lang="en-US" dirty="0"/>
              <a:t> Skill Integration</a:t>
            </a:r>
          </a:p>
        </p:txBody>
      </p:sp>
    </p:spTree>
    <p:extLst>
      <p:ext uri="{BB962C8B-B14F-4D97-AF65-F5344CB8AC3E}">
        <p14:creationId xmlns:p14="http://schemas.microsoft.com/office/powerpoint/2010/main" val="875100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0864" y="128853"/>
            <a:ext cx="11579384" cy="593725"/>
          </a:xfrm>
        </p:spPr>
        <p:txBody>
          <a:bodyPr>
            <a:normAutofit fontScale="90000"/>
          </a:bodyPr>
          <a:lstStyle/>
          <a:p>
            <a:r>
              <a:rPr lang="en-US" dirty="0"/>
              <a:t>Set up the demo</a:t>
            </a:r>
          </a:p>
        </p:txBody>
      </p:sp>
      <p:pic>
        <p:nvPicPr>
          <p:cNvPr id="2" name="Picture 1" descr="1-LogIn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7790" y="1579925"/>
            <a:ext cx="5443944" cy="33147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5224" y="4755292"/>
            <a:ext cx="5717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 in to AEM (admin / admin):</a:t>
            </a:r>
          </a:p>
          <a:p>
            <a:r>
              <a:rPr lang="en-US" dirty="0"/>
              <a:t>http://localhost:4503/libs/granite/core/content/</a:t>
            </a:r>
            <a:r>
              <a:rPr lang="en-US" dirty="0" err="1"/>
              <a:t>login.html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5223" y="1223674"/>
            <a:ext cx="4838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in a new Private/ Incognito browser window</a:t>
            </a:r>
          </a:p>
        </p:txBody>
      </p:sp>
      <p:pic>
        <p:nvPicPr>
          <p:cNvPr id="6" name="Picture 5" descr="2-RefreshID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7647" y="1579936"/>
            <a:ext cx="5469371" cy="33302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09071" y="4752789"/>
            <a:ext cx="57172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log in click Refresh ID for user Fred James – this</a:t>
            </a:r>
          </a:p>
          <a:p>
            <a:r>
              <a:rPr lang="en-US" dirty="0"/>
              <a:t>creates a new user profile in Audience Manager</a:t>
            </a:r>
          </a:p>
          <a:p>
            <a:r>
              <a:rPr lang="en-US" dirty="0"/>
              <a:t>http://localhost:4503/libs/granite/core/content/</a:t>
            </a:r>
            <a:r>
              <a:rPr lang="en-US" dirty="0" err="1"/>
              <a:t>login.html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563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-LaunchApp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2441" y="867431"/>
            <a:ext cx="657277" cy="1332102"/>
          </a:xfrm>
          <a:prstGeom prst="rect">
            <a:avLst/>
          </a:prstGeom>
        </p:spPr>
      </p:pic>
      <p:pic>
        <p:nvPicPr>
          <p:cNvPr id="5" name="Picture 4" descr="2-LoginToApp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2442" y="2617742"/>
            <a:ext cx="634348" cy="1285632"/>
          </a:xfrm>
          <a:prstGeom prst="rect">
            <a:avLst/>
          </a:prstGeom>
        </p:spPr>
      </p:pic>
      <p:pic>
        <p:nvPicPr>
          <p:cNvPr id="6" name="Picture 5" descr="3-DefaultOfferInApp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2440" y="4460988"/>
            <a:ext cx="576864" cy="1169129"/>
          </a:xfrm>
          <a:prstGeom prst="rect">
            <a:avLst/>
          </a:prstGeom>
        </p:spPr>
      </p:pic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130864" y="128853"/>
            <a:ext cx="11579384" cy="593725"/>
          </a:xfrm>
        </p:spPr>
        <p:txBody>
          <a:bodyPr>
            <a:normAutofit fontScale="90000"/>
          </a:bodyPr>
          <a:lstStyle/>
          <a:p>
            <a:r>
              <a:rPr lang="en-US" dirty="0"/>
              <a:t>Set up the demo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34528" y="1270143"/>
            <a:ext cx="2208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Launch emirates App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32060" y="2986973"/>
            <a:ext cx="1994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 in as Fred/ </a:t>
            </a:r>
            <a:r>
              <a:rPr lang="en-US" dirty="0" err="1"/>
              <a:t>fred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83131" y="4889682"/>
            <a:ext cx="8411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content presented in the app. This is </a:t>
            </a:r>
            <a:r>
              <a:rPr lang="en-US" dirty="0" err="1"/>
              <a:t>personalised</a:t>
            </a:r>
            <a:r>
              <a:rPr lang="en-US" dirty="0"/>
              <a:t> from Target based on profile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0083" y="2757147"/>
            <a:ext cx="556956" cy="10391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880083" y="4616276"/>
            <a:ext cx="482657" cy="85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638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4-LoginToFSIWebsite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3758" y="712514"/>
            <a:ext cx="3993911" cy="2431860"/>
          </a:xfrm>
          <a:prstGeom prst="rect">
            <a:avLst/>
          </a:prstGeom>
        </p:spPr>
      </p:pic>
      <p:pic>
        <p:nvPicPr>
          <p:cNvPr id="8" name="Picture 7" descr="5-FSIWebsite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0901" y="681533"/>
            <a:ext cx="3993911" cy="2431860"/>
          </a:xfrm>
          <a:prstGeom prst="rect">
            <a:avLst/>
          </a:prstGeom>
        </p:spPr>
      </p:pic>
      <p:pic>
        <p:nvPicPr>
          <p:cNvPr id="9" name="Picture 8" descr="6-CreditCardPageInWebsite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053" y="3562590"/>
            <a:ext cx="3993911" cy="2431860"/>
          </a:xfrm>
          <a:prstGeom prst="rect">
            <a:avLst/>
          </a:prstGeom>
        </p:spPr>
      </p:pic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130864" y="128853"/>
            <a:ext cx="11579384" cy="593725"/>
          </a:xfrm>
        </p:spPr>
        <p:txBody>
          <a:bodyPr>
            <a:normAutofit fontScale="90000"/>
          </a:bodyPr>
          <a:lstStyle/>
          <a:p>
            <a:r>
              <a:rPr lang="en-US" dirty="0"/>
              <a:t>The demo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7527" y="3051435"/>
            <a:ext cx="1994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 in as Fred/ </a:t>
            </a:r>
            <a:r>
              <a:rPr lang="en-US" dirty="0" err="1"/>
              <a:t>fred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4584101" y="1750314"/>
            <a:ext cx="1053104" cy="29430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4679" y="5881183"/>
            <a:ext cx="48519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on Credit Cards in navigation</a:t>
            </a:r>
          </a:p>
          <a:p>
            <a:r>
              <a:rPr lang="en-US" dirty="0"/>
              <a:t>(Fred’s profile in Audience Manager updated with</a:t>
            </a:r>
          </a:p>
          <a:p>
            <a:r>
              <a:rPr lang="en-US" dirty="0"/>
              <a:t>trait ‘</a:t>
            </a:r>
            <a:r>
              <a:rPr lang="en-US" dirty="0" err="1"/>
              <a:t>interestedincreditcard</a:t>
            </a:r>
            <a:r>
              <a:rPr lang="en-US" dirty="0"/>
              <a:t>’)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52880" y="3141876"/>
            <a:ext cx="125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 page</a:t>
            </a:r>
          </a:p>
        </p:txBody>
      </p:sp>
      <p:pic>
        <p:nvPicPr>
          <p:cNvPr id="16" name="Picture 15" descr="7-CreditCardOfferInApp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5310" y="3717494"/>
            <a:ext cx="1056955" cy="214212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375637" y="5878101"/>
            <a:ext cx="51951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 card offer displayed in app (updated profile for</a:t>
            </a:r>
          </a:p>
          <a:p>
            <a:r>
              <a:rPr lang="en-US" dirty="0"/>
              <a:t>Fred in AAM means he is now in credit card segment</a:t>
            </a:r>
          </a:p>
          <a:p>
            <a:r>
              <a:rPr lang="en-US" dirty="0"/>
              <a:t>and causes Target offer to be displayed)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4581634" y="4675342"/>
            <a:ext cx="1053104" cy="29430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67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864" y="722578"/>
            <a:ext cx="9144000" cy="5024846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This is the script:</a:t>
            </a:r>
          </a:p>
          <a:p>
            <a:pPr algn="l"/>
            <a:r>
              <a:rPr lang="en-US" sz="1600" b="1" dirty="0"/>
              <a:t>[Customer] Alexa, Launch </a:t>
            </a:r>
            <a:r>
              <a:rPr lang="en-US" sz="1600" b="1" dirty="0" err="1"/>
              <a:t>Malkins</a:t>
            </a:r>
            <a:endParaRPr lang="en-US" sz="1600" b="1" dirty="0">
              <a:solidFill>
                <a:srgbClr val="FF0000"/>
              </a:solidFill>
            </a:endParaRPr>
          </a:p>
          <a:p>
            <a:pPr algn="l"/>
            <a:r>
              <a:rPr lang="en-US" sz="1600" dirty="0"/>
              <a:t>[Alexa] Welcome to the </a:t>
            </a:r>
            <a:r>
              <a:rPr lang="en-US" sz="1600" dirty="0" err="1"/>
              <a:t>Malkins</a:t>
            </a:r>
            <a:endParaRPr lang="en-US" sz="1600" dirty="0"/>
          </a:p>
          <a:p>
            <a:pPr algn="l"/>
            <a:r>
              <a:rPr lang="en-US" sz="1600" b="1" dirty="0"/>
              <a:t>[Customer] Say hello to </a:t>
            </a:r>
            <a:r>
              <a:rPr lang="en-US" sz="1600" b="1" dirty="0">
                <a:solidFill>
                  <a:srgbClr val="FF0000"/>
                </a:solidFill>
              </a:rPr>
              <a:t>Alastair</a:t>
            </a:r>
          </a:p>
          <a:p>
            <a:pPr algn="l"/>
            <a:r>
              <a:rPr lang="en-US" sz="1600" dirty="0"/>
              <a:t>[Alexa] Hello Alastair, how are you today?</a:t>
            </a:r>
            <a:endParaRPr lang="en-US" sz="1600" b="1" dirty="0">
              <a:solidFill>
                <a:srgbClr val="C00000"/>
              </a:solidFill>
            </a:endParaRPr>
          </a:p>
          <a:p>
            <a:pPr algn="l"/>
            <a:r>
              <a:rPr lang="en-US" sz="1600" b="1" dirty="0"/>
              <a:t>[Customer] Send me an email</a:t>
            </a:r>
            <a:endParaRPr lang="en-US" sz="1600" b="1" dirty="0">
              <a:solidFill>
                <a:srgbClr val="C00000"/>
              </a:solidFill>
            </a:endParaRPr>
          </a:p>
          <a:p>
            <a:pPr algn="l"/>
            <a:r>
              <a:rPr lang="en-US" sz="1600" dirty="0"/>
              <a:t>[Alexa] An email has been sent</a:t>
            </a:r>
          </a:p>
          <a:p>
            <a:pPr algn="l"/>
            <a:endParaRPr lang="en-US" sz="1600" dirty="0"/>
          </a:p>
        </p:txBody>
      </p:sp>
      <p:pic>
        <p:nvPicPr>
          <p:cNvPr id="2" name="Picture 1" descr="AmazonEch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0609" y="526644"/>
            <a:ext cx="1554864" cy="2957656"/>
          </a:xfrm>
          <a:prstGeom prst="rect">
            <a:avLst/>
          </a:prstGeom>
        </p:spPr>
      </p:pic>
      <p:sp>
        <p:nvSpPr>
          <p:cNvPr id="4" name="Title 3"/>
          <p:cNvSpPr txBox="1">
            <a:spLocks/>
          </p:cNvSpPr>
          <p:nvPr/>
        </p:nvSpPr>
        <p:spPr>
          <a:xfrm>
            <a:off x="130864" y="128853"/>
            <a:ext cx="11579384" cy="5937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The demo</a:t>
            </a:r>
            <a:endParaRPr lang="en-US" dirty="0"/>
          </a:p>
        </p:txBody>
      </p:sp>
      <p:pic>
        <p:nvPicPr>
          <p:cNvPr id="5" name="Picture 4" descr="9-MortgageOfferInApp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8860" y="3411741"/>
            <a:ext cx="1678032" cy="34008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41823" y="3693831"/>
            <a:ext cx="1419236" cy="286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88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23520" y="2204849"/>
            <a:ext cx="525713" cy="526058"/>
          </a:xfrm>
          <a:prstGeom prst="ellipse">
            <a:avLst/>
          </a:prstGeom>
          <a:solidFill>
            <a:schemeClr val="bg1"/>
          </a:solidFill>
          <a:ln>
            <a:noFill/>
          </a:ln>
          <a:ex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67347" y="3397609"/>
            <a:ext cx="481886" cy="482203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67347" y="4422894"/>
            <a:ext cx="530352" cy="530350"/>
          </a:xfrm>
          <a:prstGeom prst="rect">
            <a:avLst/>
          </a:prstGeom>
        </p:spPr>
      </p:pic>
      <p:pic>
        <p:nvPicPr>
          <p:cNvPr id="8" name="Picture 21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08529" y="1038031"/>
            <a:ext cx="558716" cy="558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396257" y="-45793"/>
            <a:ext cx="4640233" cy="90962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787" tIns="50787" rIns="50787" bIns="50787" numCol="1" spcCol="38100" rtlCol="0" anchor="ctr">
            <a:spAutoFit/>
          </a:bodyPr>
          <a:lstStyle>
            <a:defPPr>
              <a:defRPr lang="en-US"/>
            </a:defPPr>
            <a:lvl1pPr marL="361950" marR="0" fontAlgn="auto" latinLnBrk="1" hangingPunct="0">
              <a:lnSpc>
                <a:spcPts val="6880"/>
              </a:lnSpc>
              <a:spcAft>
                <a:spcPts val="0"/>
              </a:spcAft>
              <a:buClrTx/>
              <a:buSzTx/>
              <a:buFontTx/>
              <a:buNone/>
              <a:defRPr sz="320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dobe Clean Light" charset="0"/>
                <a:ea typeface="Adobe Clean Light" charset="0"/>
                <a:cs typeface="Adobe Clean Light" charset="0"/>
              </a:defRPr>
            </a:lvl1pPr>
          </a:lstStyle>
          <a:p>
            <a:r>
              <a:rPr lang="en-US" sz="2800" b="1" dirty="0">
                <a:solidFill>
                  <a:schemeClr val="tx1"/>
                </a:solidFill>
                <a:sym typeface="Adobe Clean"/>
              </a:rPr>
              <a:t>Experience Cloud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32523" y="764233"/>
            <a:ext cx="3490783" cy="121056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787" tIns="50787" rIns="50787" bIns="50787" numCol="1" spcCol="38100" rtlCol="0" anchor="ctr">
            <a:spAutoFit/>
          </a:bodyPr>
          <a:lstStyle>
            <a:defPPr>
              <a:defRPr lang="en-US"/>
            </a:defPPr>
            <a:lvl1pPr marL="361950" marR="0" fontAlgn="auto" latinLnBrk="1" hangingPunct="0">
              <a:lnSpc>
                <a:spcPts val="6880"/>
              </a:lnSpc>
              <a:spcAft>
                <a:spcPts val="0"/>
              </a:spcAft>
              <a:buClrTx/>
              <a:buSzTx/>
              <a:buFontTx/>
              <a:buNone/>
              <a:defRPr sz="320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dobe Clean Light" charset="0"/>
                <a:ea typeface="Adobe Clean Light" charset="0"/>
                <a:cs typeface="Adobe Clean Light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sym typeface="Adobe Clean"/>
              </a:rPr>
              <a:t>Login</a:t>
            </a:r>
          </a:p>
          <a:p>
            <a:pPr>
              <a:lnSpc>
                <a:spcPct val="150000"/>
              </a:lnSpc>
            </a:pPr>
            <a:r>
              <a:rPr lang="en-GB" sz="1600" dirty="0">
                <a:solidFill>
                  <a:schemeClr val="tx1"/>
                </a:solidFill>
                <a:sym typeface="Adobe Clean"/>
              </a:rPr>
              <a:t>Content and Experience Fragments</a:t>
            </a:r>
          </a:p>
          <a:p>
            <a:pPr>
              <a:lnSpc>
                <a:spcPct val="150000"/>
              </a:lnSpc>
            </a:pPr>
            <a:r>
              <a:rPr lang="en-GB" sz="1600" dirty="0">
                <a:solidFill>
                  <a:schemeClr val="tx1"/>
                </a:solidFill>
                <a:sym typeface="Adobe Clean"/>
              </a:rPr>
              <a:t>Content As A Service</a:t>
            </a:r>
            <a:endParaRPr lang="en-US" sz="1600" dirty="0">
              <a:solidFill>
                <a:schemeClr val="tx1"/>
              </a:solidFill>
              <a:sym typeface="Adobe Cle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32523" y="2032007"/>
            <a:ext cx="3490783" cy="121056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787" tIns="50787" rIns="50787" bIns="50787" numCol="1" spcCol="38100" rtlCol="0" anchor="ctr">
            <a:spAutoFit/>
          </a:bodyPr>
          <a:lstStyle>
            <a:defPPr>
              <a:defRPr lang="en-US"/>
            </a:defPPr>
            <a:lvl1pPr marL="361950" marR="0" fontAlgn="auto" latinLnBrk="1" hangingPunct="0">
              <a:lnSpc>
                <a:spcPts val="6880"/>
              </a:lnSpc>
              <a:spcAft>
                <a:spcPts val="0"/>
              </a:spcAft>
              <a:buClrTx/>
              <a:buSzTx/>
              <a:buFontTx/>
              <a:buNone/>
              <a:defRPr sz="320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dobe Clean Light" charset="0"/>
                <a:ea typeface="Adobe Clean Light" charset="0"/>
                <a:cs typeface="Adobe Clean Light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GB" sz="1600" dirty="0">
                <a:solidFill>
                  <a:schemeClr val="tx1"/>
                </a:solidFill>
                <a:sym typeface="Adobe Clean"/>
              </a:rPr>
              <a:t>Track Intent names</a:t>
            </a:r>
          </a:p>
          <a:p>
            <a:pPr>
              <a:lnSpc>
                <a:spcPct val="150000"/>
              </a:lnSpc>
            </a:pPr>
            <a:r>
              <a:rPr lang="en-GB" sz="1600" dirty="0">
                <a:solidFill>
                  <a:schemeClr val="tx1"/>
                </a:solidFill>
                <a:sym typeface="Adobe Clean"/>
              </a:rPr>
              <a:t>Requests</a:t>
            </a:r>
          </a:p>
          <a:p>
            <a:pPr>
              <a:lnSpc>
                <a:spcPct val="150000"/>
              </a:lnSpc>
            </a:pPr>
            <a:r>
              <a:rPr lang="en-GB" sz="1600" dirty="0">
                <a:solidFill>
                  <a:schemeClr val="tx1"/>
                </a:solidFill>
                <a:sym typeface="Adobe Clean"/>
              </a:rPr>
              <a:t>Login</a:t>
            </a:r>
            <a:endParaRPr lang="en-US" sz="1600" dirty="0">
              <a:solidFill>
                <a:schemeClr val="tx1"/>
              </a:solidFill>
              <a:sym typeface="Adobe Cle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32523" y="3287316"/>
            <a:ext cx="3490783" cy="8412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787" tIns="50787" rIns="50787" bIns="50787" numCol="1" spcCol="38100" rtlCol="0" anchor="ctr">
            <a:spAutoFit/>
          </a:bodyPr>
          <a:lstStyle>
            <a:defPPr>
              <a:defRPr lang="en-US"/>
            </a:defPPr>
            <a:lvl1pPr marL="361950" marR="0" fontAlgn="auto" latinLnBrk="1" hangingPunct="0">
              <a:lnSpc>
                <a:spcPts val="6880"/>
              </a:lnSpc>
              <a:spcAft>
                <a:spcPts val="0"/>
              </a:spcAft>
              <a:buClrTx/>
              <a:buSzTx/>
              <a:buFontTx/>
              <a:buNone/>
              <a:defRPr sz="320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dobe Clean Light" charset="0"/>
                <a:ea typeface="Adobe Clean Light" charset="0"/>
                <a:cs typeface="Adobe Clean Light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GB" sz="1600" dirty="0">
                <a:solidFill>
                  <a:schemeClr val="tx1"/>
                </a:solidFill>
                <a:sym typeface="Adobe Clean"/>
              </a:rPr>
              <a:t>Experiences</a:t>
            </a:r>
          </a:p>
          <a:p>
            <a:pPr>
              <a:lnSpc>
                <a:spcPct val="150000"/>
              </a:lnSpc>
            </a:pPr>
            <a:r>
              <a:rPr lang="en-GB" sz="1600" dirty="0">
                <a:solidFill>
                  <a:schemeClr val="tx1"/>
                </a:solidFill>
                <a:sym typeface="Adobe Clean"/>
              </a:rPr>
              <a:t>Recommendations</a:t>
            </a:r>
            <a:endParaRPr lang="en-US" sz="1600" dirty="0">
              <a:solidFill>
                <a:schemeClr val="tx1"/>
              </a:solidFill>
              <a:sym typeface="Adobe Clea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00947" y="5367323"/>
            <a:ext cx="3490783" cy="4718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787" tIns="50787" rIns="50787" bIns="50787" numCol="1" spcCol="38100" rtlCol="0" anchor="ctr">
            <a:spAutoFit/>
          </a:bodyPr>
          <a:lstStyle>
            <a:defPPr>
              <a:defRPr lang="en-US"/>
            </a:defPPr>
            <a:lvl1pPr marL="361950" marR="0" fontAlgn="auto" latinLnBrk="1" hangingPunct="0">
              <a:lnSpc>
                <a:spcPts val="6880"/>
              </a:lnSpc>
              <a:spcAft>
                <a:spcPts val="0"/>
              </a:spcAft>
              <a:buClrTx/>
              <a:buSzTx/>
              <a:buFontTx/>
              <a:buNone/>
              <a:defRPr sz="320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dobe Clean Light" charset="0"/>
                <a:ea typeface="Adobe Clean Light" charset="0"/>
                <a:cs typeface="Adobe Clean Light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GB" sz="1600" dirty="0">
                <a:solidFill>
                  <a:schemeClr val="tx1"/>
                </a:solidFill>
                <a:sym typeface="Adobe Clean"/>
              </a:rPr>
              <a:t>Segments</a:t>
            </a:r>
            <a:endParaRPr lang="en-US" sz="1600" dirty="0">
              <a:solidFill>
                <a:schemeClr val="tx1"/>
              </a:solidFill>
              <a:sym typeface="Adobe Cle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75154" y="426478"/>
            <a:ext cx="1229893" cy="9874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787" tIns="50787" rIns="50787" bIns="50787" numCol="1" spcCol="38100" rtlCol="0" anchor="ctr">
            <a:spAutoFit/>
          </a:bodyPr>
          <a:lstStyle>
            <a:defPPr>
              <a:defRPr lang="en-US"/>
            </a:defPPr>
            <a:lvl1pPr marL="361950" marR="0" fontAlgn="auto" latinLnBrk="1" hangingPunct="0">
              <a:lnSpc>
                <a:spcPts val="6880"/>
              </a:lnSpc>
              <a:spcAft>
                <a:spcPts val="0"/>
              </a:spcAft>
              <a:buClrTx/>
              <a:buSzTx/>
              <a:buFontTx/>
              <a:buNone/>
              <a:defRPr sz="320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dobe Clean Light" charset="0"/>
                <a:ea typeface="Adobe Clean Light" charset="0"/>
                <a:cs typeface="Adobe Clean Light" charset="0"/>
              </a:defRPr>
            </a:lvl1pPr>
          </a:lstStyle>
          <a:p>
            <a:r>
              <a:rPr lang="en-US" sz="2800" b="1" dirty="0">
                <a:solidFill>
                  <a:schemeClr val="tx1"/>
                </a:solidFill>
                <a:sym typeface="Adobe Clean"/>
              </a:rPr>
              <a:t>AWS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2981" y="1216526"/>
            <a:ext cx="1970281" cy="134906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787" tIns="50787" rIns="50787" bIns="50787" numCol="1" spcCol="38100" rtlCol="0" anchor="ctr">
            <a:spAutoFit/>
          </a:bodyPr>
          <a:lstStyle>
            <a:defPPr>
              <a:defRPr lang="en-US"/>
            </a:defPPr>
            <a:lvl1pPr marL="361950" marR="0" fontAlgn="auto" latinLnBrk="1" hangingPunct="0">
              <a:lnSpc>
                <a:spcPts val="6880"/>
              </a:lnSpc>
              <a:spcAft>
                <a:spcPts val="0"/>
              </a:spcAft>
              <a:buClrTx/>
              <a:buSzTx/>
              <a:buFontTx/>
              <a:buNone/>
              <a:defRPr sz="320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dobe Clean Light" charset="0"/>
                <a:ea typeface="Adobe Clean Light" charset="0"/>
                <a:cs typeface="Adobe Clean Light" charset="0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GB" sz="1800" dirty="0">
                <a:solidFill>
                  <a:schemeClr val="tx1"/>
                </a:solidFill>
                <a:sym typeface="Adobe Clean"/>
              </a:rPr>
              <a:t>Lambda</a:t>
            </a:r>
          </a:p>
          <a:p>
            <a:pPr algn="r">
              <a:lnSpc>
                <a:spcPct val="150000"/>
              </a:lnSpc>
            </a:pPr>
            <a:r>
              <a:rPr lang="en-GB" sz="1800" dirty="0">
                <a:solidFill>
                  <a:schemeClr val="tx1"/>
                </a:solidFill>
                <a:sym typeface="Adobe Clean"/>
              </a:rPr>
              <a:t>Monitoring</a:t>
            </a:r>
          </a:p>
          <a:p>
            <a:pPr algn="r">
              <a:lnSpc>
                <a:spcPct val="150000"/>
              </a:lnSpc>
            </a:pPr>
            <a:r>
              <a:rPr lang="en-GB" sz="1800" dirty="0">
                <a:solidFill>
                  <a:schemeClr val="tx1"/>
                </a:solidFill>
                <a:sym typeface="Adobe Clean"/>
              </a:rPr>
              <a:t>Dynamo</a:t>
            </a:r>
            <a:endParaRPr lang="en-US" sz="1800" dirty="0">
              <a:solidFill>
                <a:schemeClr val="tx1"/>
              </a:solidFill>
              <a:sym typeface="Adobe Clean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67347" y="5367323"/>
            <a:ext cx="514889" cy="53437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100946" y="4267454"/>
            <a:ext cx="3490783" cy="8412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787" tIns="50787" rIns="50787" bIns="50787" numCol="1" spcCol="38100" rtlCol="0" anchor="ctr">
            <a:spAutoFit/>
          </a:bodyPr>
          <a:lstStyle>
            <a:defPPr>
              <a:defRPr lang="en-US"/>
            </a:defPPr>
            <a:lvl1pPr marL="361950" marR="0" fontAlgn="auto" latinLnBrk="1" hangingPunct="0">
              <a:lnSpc>
                <a:spcPts val="6880"/>
              </a:lnSpc>
              <a:spcAft>
                <a:spcPts val="0"/>
              </a:spcAft>
              <a:buClrTx/>
              <a:buSzTx/>
              <a:buFontTx/>
              <a:buNone/>
              <a:defRPr sz="320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dobe Clean Light" charset="0"/>
                <a:ea typeface="Adobe Clean Light" charset="0"/>
                <a:cs typeface="Adobe Clean Light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GB" sz="1600" dirty="0">
                <a:solidFill>
                  <a:schemeClr val="tx1"/>
                </a:solidFill>
                <a:sym typeface="Adobe Clean"/>
              </a:rPr>
              <a:t>Email</a:t>
            </a:r>
          </a:p>
          <a:p>
            <a:pPr>
              <a:lnSpc>
                <a:spcPct val="150000"/>
              </a:lnSpc>
            </a:pPr>
            <a:r>
              <a:rPr lang="en-GB" sz="1600" dirty="0">
                <a:solidFill>
                  <a:schemeClr val="tx1"/>
                </a:solidFill>
                <a:sym typeface="Adobe Clean"/>
              </a:rPr>
              <a:t>Push Notifications</a:t>
            </a:r>
            <a:endParaRPr lang="en-US" sz="1600" dirty="0">
              <a:solidFill>
                <a:schemeClr val="tx1"/>
              </a:solidFill>
              <a:sym typeface="Adobe Clean"/>
            </a:endParaRPr>
          </a:p>
        </p:txBody>
      </p:sp>
      <p:pic>
        <p:nvPicPr>
          <p:cNvPr id="17" name="Picture 16" descr="AmazonEcho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21286" y="1301131"/>
            <a:ext cx="1213305" cy="2307943"/>
          </a:xfrm>
          <a:prstGeom prst="rect">
            <a:avLst/>
          </a:prstGeom>
        </p:spPr>
      </p:pic>
      <p:sp>
        <p:nvSpPr>
          <p:cNvPr id="21" name="Title 3"/>
          <p:cNvSpPr>
            <a:spLocks noGrp="1"/>
          </p:cNvSpPr>
          <p:nvPr>
            <p:ph type="title"/>
          </p:nvPr>
        </p:nvSpPr>
        <p:spPr>
          <a:xfrm>
            <a:off x="146351" y="97873"/>
            <a:ext cx="5862536" cy="593725"/>
          </a:xfrm>
        </p:spPr>
        <p:txBody>
          <a:bodyPr>
            <a:normAutofit fontScale="90000"/>
          </a:bodyPr>
          <a:lstStyle/>
          <a:p>
            <a:r>
              <a:rPr lang="en-US" dirty="0"/>
              <a:t>What’s happening where?</a:t>
            </a:r>
          </a:p>
        </p:txBody>
      </p:sp>
      <p:pic>
        <p:nvPicPr>
          <p:cNvPr id="22" name="Picture 21" descr="9-MortgageOfferInApp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21394" y="1456017"/>
            <a:ext cx="886599" cy="1796868"/>
          </a:xfrm>
          <a:prstGeom prst="rect">
            <a:avLst/>
          </a:prstGeom>
        </p:spPr>
      </p:pic>
      <p:pic>
        <p:nvPicPr>
          <p:cNvPr id="23" name="Picture 22" descr="6-CreditCardPageInWebsite.png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22126" y="3717484"/>
            <a:ext cx="2340395" cy="1425047"/>
          </a:xfrm>
          <a:prstGeom prst="rect">
            <a:avLst/>
          </a:prstGeom>
        </p:spPr>
      </p:pic>
      <p:pic>
        <p:nvPicPr>
          <p:cNvPr id="20" name="Picture 19" descr="9-MortgageOfferInApp.png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36543" y="1273512"/>
            <a:ext cx="1046231" cy="212039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8960" y="1395971"/>
            <a:ext cx="884875" cy="178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48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Picture 187" descr="AmazonEcho-small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409" y="1856251"/>
            <a:ext cx="756183" cy="1440529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7496477" y="1776896"/>
            <a:ext cx="4431517" cy="3588499"/>
            <a:chOff x="7496840" y="1776464"/>
            <a:chExt cx="4432671" cy="3589433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8948487" y="1776464"/>
              <a:ext cx="0" cy="1958835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bject 147"/>
            <p:cNvSpPr/>
            <p:nvPr/>
          </p:nvSpPr>
          <p:spPr>
            <a:xfrm>
              <a:off x="7532603" y="3747491"/>
              <a:ext cx="2073752" cy="917578"/>
            </a:xfrm>
            <a:custGeom>
              <a:avLst/>
              <a:gdLst/>
              <a:ahLst/>
              <a:cxnLst/>
              <a:rect l="l" t="t" r="r" b="b"/>
              <a:pathLst>
                <a:path w="1701800" h="508000">
                  <a:moveTo>
                    <a:pt x="1701800" y="508000"/>
                  </a:moveTo>
                  <a:lnTo>
                    <a:pt x="0" y="508000"/>
                  </a:lnTo>
                  <a:lnTo>
                    <a:pt x="0" y="0"/>
                  </a:lnTo>
                  <a:lnTo>
                    <a:pt x="1701800" y="0"/>
                  </a:lnTo>
                  <a:lnTo>
                    <a:pt x="1701800" y="508000"/>
                  </a:lnTo>
                  <a:close/>
                </a:path>
              </a:pathLst>
            </a:custGeom>
            <a:solidFill>
              <a:srgbClr val="DBDBDB"/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sz="2398">
                <a:solidFill>
                  <a:srgbClr val="00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0529404" y="4571725"/>
              <a:ext cx="1400107" cy="491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6925" marR="6770" algn="ctr">
                <a:lnSpc>
                  <a:spcPct val="101299"/>
                </a:lnSpc>
                <a:spcBef>
                  <a:spcPts val="227"/>
                </a:spcBef>
              </a:pPr>
              <a:r>
                <a:rPr lang="en-US" sz="1200" dirty="0">
                  <a:solidFill>
                    <a:srgbClr val="444444"/>
                  </a:solidFill>
                  <a:cs typeface="Adobe Clean Light"/>
                </a:rPr>
                <a:t>Email,</a:t>
              </a:r>
              <a:r>
                <a:rPr lang="en-US" sz="1200" spc="-20" dirty="0">
                  <a:solidFill>
                    <a:srgbClr val="444444"/>
                  </a:solidFill>
                  <a:cs typeface="Adobe Clean Light"/>
                </a:rPr>
                <a:t> </a:t>
              </a:r>
              <a:r>
                <a:rPr lang="en-US" sz="1200" dirty="0">
                  <a:solidFill>
                    <a:srgbClr val="444444"/>
                  </a:solidFill>
                  <a:cs typeface="Adobe Clean Light"/>
                </a:rPr>
                <a:t>Call</a:t>
              </a:r>
              <a:r>
                <a:rPr lang="en-US" sz="1200" spc="-20" dirty="0">
                  <a:solidFill>
                    <a:srgbClr val="444444"/>
                  </a:solidFill>
                  <a:cs typeface="Adobe Clean Light"/>
                </a:rPr>
                <a:t> </a:t>
              </a:r>
              <a:r>
                <a:rPr lang="en-US" sz="1200" dirty="0">
                  <a:solidFill>
                    <a:srgbClr val="444444"/>
                  </a:solidFill>
                  <a:cs typeface="Adobe Clean Light"/>
                </a:rPr>
                <a:t>Center, </a:t>
              </a:r>
            </a:p>
            <a:p>
              <a:pPr marL="16925" marR="6770" algn="ctr">
                <a:lnSpc>
                  <a:spcPct val="101299"/>
                </a:lnSpc>
                <a:spcBef>
                  <a:spcPts val="227"/>
                </a:spcBef>
              </a:pPr>
              <a:r>
                <a:rPr lang="en-US" sz="1200" dirty="0">
                  <a:solidFill>
                    <a:srgbClr val="444444"/>
                  </a:solidFill>
                  <a:cs typeface="Adobe Clean Light"/>
                </a:rPr>
                <a:t>Kiosk</a:t>
              </a:r>
              <a:endParaRPr lang="en-US" sz="1200" dirty="0">
                <a:solidFill>
                  <a:srgbClr val="000000"/>
                </a:solidFill>
                <a:cs typeface="Adobe Clean Light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683992" y="4273426"/>
              <a:ext cx="940075" cy="303717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>
            <a:xfrm flipH="1">
              <a:off x="9607978" y="4439255"/>
              <a:ext cx="1041712" cy="0"/>
            </a:xfrm>
            <a:prstGeom prst="straightConnector1">
              <a:avLst/>
            </a:prstGeom>
            <a:ln w="22225">
              <a:solidFill>
                <a:schemeClr val="accent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bject 205"/>
            <p:cNvSpPr txBox="1"/>
            <p:nvPr/>
          </p:nvSpPr>
          <p:spPr>
            <a:xfrm rot="5400000" flipH="1">
              <a:off x="9964006" y="4064858"/>
              <a:ext cx="215500" cy="636609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6925" algn="ctr"/>
              <a:r>
                <a:rPr sz="1400" baseline="35714" dirty="0">
                  <a:solidFill>
                    <a:srgbClr val="444444"/>
                  </a:solidFill>
                  <a:latin typeface="Adobe Clean Light"/>
                  <a:cs typeface="Adobe Clean Light"/>
                </a:rPr>
                <a:t>Messages</a:t>
              </a:r>
              <a:endParaRPr sz="1200" dirty="0">
                <a:solidFill>
                  <a:srgbClr val="000000"/>
                </a:solidFill>
                <a:latin typeface="Adobe Clean Light"/>
                <a:cs typeface="Adobe Clean Light"/>
              </a:endParaRPr>
            </a:p>
          </p:txBody>
        </p:sp>
        <p:sp>
          <p:nvSpPr>
            <p:cNvPr id="11" name="object 18"/>
            <p:cNvSpPr txBox="1"/>
            <p:nvPr/>
          </p:nvSpPr>
          <p:spPr>
            <a:xfrm>
              <a:off x="7653135" y="3583840"/>
              <a:ext cx="1220419" cy="1385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6925" algn="r"/>
              <a:r>
                <a:rPr lang="en-US" sz="900" dirty="0">
                  <a:solidFill>
                    <a:srgbClr val="444444"/>
                  </a:solidFill>
                  <a:latin typeface="Adobe Clean Light"/>
                  <a:cs typeface="Adobe Clean Light"/>
                </a:rPr>
                <a:t>Images, </a:t>
              </a:r>
              <a:r>
                <a:rPr sz="900" dirty="0">
                  <a:solidFill>
                    <a:srgbClr val="444444"/>
                  </a:solidFill>
                  <a:latin typeface="Adobe Clean Light"/>
                  <a:cs typeface="Adobe Clean Light"/>
                </a:rPr>
                <a:t>Email</a:t>
              </a:r>
              <a:r>
                <a:rPr sz="900" spc="-133" dirty="0">
                  <a:solidFill>
                    <a:srgbClr val="444444"/>
                  </a:solidFill>
                  <a:latin typeface="Adobe Clean Light"/>
                  <a:cs typeface="Adobe Clean Light"/>
                </a:rPr>
                <a:t> </a:t>
              </a:r>
              <a:r>
                <a:rPr lang="en-US" sz="900" spc="-133" dirty="0">
                  <a:solidFill>
                    <a:srgbClr val="444444"/>
                  </a:solidFill>
                  <a:latin typeface="Adobe Clean Light"/>
                  <a:cs typeface="Adobe Clean Light"/>
                </a:rPr>
                <a:t> </a:t>
              </a:r>
              <a:r>
                <a:rPr sz="900" dirty="0">
                  <a:solidFill>
                    <a:srgbClr val="444444"/>
                  </a:solidFill>
                  <a:latin typeface="Adobe Clean Light"/>
                  <a:cs typeface="Adobe Clean Light"/>
                </a:rPr>
                <a:t>Template</a:t>
              </a:r>
              <a:r>
                <a:rPr lang="en-US" sz="900" dirty="0">
                  <a:solidFill>
                    <a:srgbClr val="444444"/>
                  </a:solidFill>
                  <a:latin typeface="Adobe Clean Light"/>
                  <a:cs typeface="Adobe Clean Light"/>
                </a:rPr>
                <a:t>s</a:t>
              </a:r>
              <a:endParaRPr sz="900" dirty="0">
                <a:solidFill>
                  <a:srgbClr val="000000"/>
                </a:solidFill>
                <a:latin typeface="Adobe Clean Light"/>
                <a:cs typeface="Adobe Clean Light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8018251" y="3728780"/>
              <a:ext cx="1572779" cy="652045"/>
              <a:chOff x="8042789" y="3754907"/>
              <a:chExt cx="1572779" cy="652045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8042789" y="4070876"/>
                <a:ext cx="1572779" cy="3360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87279" marR="6770" indent="-171408">
                  <a:lnSpc>
                    <a:spcPts val="906"/>
                  </a:lnSpc>
                  <a:spcBef>
                    <a:spcPts val="73"/>
                  </a:spcBef>
                  <a:buFont typeface="Arial" panose="020B0604020202020204" pitchFamily="34" charset="0"/>
                  <a:buChar char="•"/>
                  <a:tabLst>
                    <a:tab pos="77854" algn="l"/>
                  </a:tabLst>
                </a:pPr>
                <a:r>
                  <a:rPr lang="en-US" sz="900" dirty="0">
                    <a:cs typeface="Adobe Clean Light"/>
                  </a:rPr>
                  <a:t>Contact Management</a:t>
                </a:r>
              </a:p>
              <a:p>
                <a:pPr marL="187279" marR="6770" indent="-171408">
                  <a:lnSpc>
                    <a:spcPts val="906"/>
                  </a:lnSpc>
                  <a:spcBef>
                    <a:spcPts val="73"/>
                  </a:spcBef>
                  <a:buFont typeface="Arial" panose="020B0604020202020204" pitchFamily="34" charset="0"/>
                  <a:buChar char="•"/>
                  <a:tabLst>
                    <a:tab pos="77854" algn="l"/>
                  </a:tabLst>
                </a:pPr>
                <a:r>
                  <a:rPr lang="en-US" sz="900" dirty="0">
                    <a:cs typeface="Adobe Clean Light"/>
                  </a:rPr>
                  <a:t>Offer Management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042789" y="3754907"/>
                <a:ext cx="942811" cy="3078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Campaign</a:t>
                </a:r>
              </a:p>
            </p:txBody>
          </p:sp>
        </p:grpSp>
        <p:pic>
          <p:nvPicPr>
            <p:cNvPr id="13" name="Picture 12" descr="mc_campaign_noshadow_128.png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96840" y="3712593"/>
              <a:ext cx="595490" cy="595490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/>
            <p:nvPr/>
          </p:nvCxnSpPr>
          <p:spPr>
            <a:xfrm flipV="1">
              <a:off x="9284104" y="4665069"/>
              <a:ext cx="0" cy="700828"/>
            </a:xfrm>
            <a:prstGeom prst="straightConnector1">
              <a:avLst/>
            </a:prstGeom>
            <a:ln w="22225">
              <a:solidFill>
                <a:schemeClr val="bg1">
                  <a:lumMod val="75000"/>
                </a:schemeClr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7866178" y="4665070"/>
              <a:ext cx="0" cy="700827"/>
            </a:xfrm>
            <a:prstGeom prst="straightConnector1">
              <a:avLst/>
            </a:prstGeom>
            <a:ln w="22225">
              <a:solidFill>
                <a:srgbClr val="65CBC9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bject 164"/>
            <p:cNvSpPr txBox="1"/>
            <p:nvPr/>
          </p:nvSpPr>
          <p:spPr>
            <a:xfrm>
              <a:off x="7914239" y="4946257"/>
              <a:ext cx="818513" cy="14360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6925"/>
              <a:r>
                <a:rPr sz="933" dirty="0">
                  <a:solidFill>
                    <a:srgbClr val="000000"/>
                  </a:solidFill>
                  <a:latin typeface="Adobe Clean Light"/>
                  <a:cs typeface="Adobe Clean Light"/>
                </a:rPr>
                <a:t>Profile</a:t>
              </a:r>
              <a:r>
                <a:rPr sz="933" spc="-40" dirty="0">
                  <a:solidFill>
                    <a:srgbClr val="000000"/>
                  </a:solidFill>
                  <a:latin typeface="Adobe Clean Light"/>
                  <a:cs typeface="Adobe Clean Light"/>
                </a:rPr>
                <a:t> </a:t>
              </a:r>
              <a:r>
                <a:rPr sz="933" spc="-7" dirty="0">
                  <a:solidFill>
                    <a:srgbClr val="000000"/>
                  </a:solidFill>
                  <a:latin typeface="Adobe Clean Light"/>
                  <a:cs typeface="Adobe Clean Light"/>
                </a:rPr>
                <a:t>Attributes</a:t>
              </a:r>
              <a:endParaRPr sz="933" dirty="0">
                <a:solidFill>
                  <a:srgbClr val="000000"/>
                </a:solidFill>
                <a:latin typeface="Adobe Clean Light"/>
                <a:cs typeface="Adobe Clean Light"/>
              </a:endParaRPr>
            </a:p>
          </p:txBody>
        </p:sp>
        <p:sp>
          <p:nvSpPr>
            <p:cNvPr id="17" name="object 168"/>
            <p:cNvSpPr txBox="1"/>
            <p:nvPr/>
          </p:nvSpPr>
          <p:spPr>
            <a:xfrm>
              <a:off x="8979155" y="4722642"/>
              <a:ext cx="252241" cy="14360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6925"/>
              <a:r>
                <a:rPr sz="933" dirty="0">
                  <a:solidFill>
                    <a:srgbClr val="444444"/>
                  </a:solidFill>
                  <a:latin typeface="Adobe Clean Light"/>
                  <a:cs typeface="Adobe Clean Light"/>
                </a:rPr>
                <a:t>Data</a:t>
              </a:r>
              <a:endParaRPr sz="933" dirty="0">
                <a:solidFill>
                  <a:srgbClr val="000000"/>
                </a:solidFill>
                <a:latin typeface="Adobe Clean Light"/>
                <a:cs typeface="Adobe Clean Light"/>
              </a:endParaRPr>
            </a:p>
          </p:txBody>
        </p:sp>
      </p:grpSp>
      <p:sp>
        <p:nvSpPr>
          <p:cNvPr id="21" name="object 16"/>
          <p:cNvSpPr txBox="1"/>
          <p:nvPr/>
        </p:nvSpPr>
        <p:spPr>
          <a:xfrm>
            <a:off x="9184203" y="1967235"/>
            <a:ext cx="369801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25"/>
            <a:r>
              <a:rPr sz="900" dirty="0">
                <a:solidFill>
                  <a:srgbClr val="444444"/>
                </a:solidFill>
                <a:latin typeface="Adobe Clean Light"/>
                <a:cs typeface="Adobe Clean Light"/>
              </a:rPr>
              <a:t>Images</a:t>
            </a:r>
            <a:endParaRPr sz="900" dirty="0">
              <a:solidFill>
                <a:srgbClr val="000000"/>
              </a:solidFill>
              <a:latin typeface="Adobe Clean Light"/>
              <a:cs typeface="Adobe Clean Light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8003840" y="1748507"/>
            <a:ext cx="0" cy="64393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9158423" y="1778734"/>
            <a:ext cx="0" cy="62640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bject 15"/>
          <p:cNvSpPr txBox="1"/>
          <p:nvPr/>
        </p:nvSpPr>
        <p:spPr>
          <a:xfrm>
            <a:off x="8028481" y="2004126"/>
            <a:ext cx="676981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25" marR="6770">
              <a:lnSpc>
                <a:spcPts val="906"/>
              </a:lnSpc>
            </a:pPr>
            <a:r>
              <a:rPr sz="900" dirty="0">
                <a:solidFill>
                  <a:srgbClr val="444444"/>
                </a:solidFill>
                <a:latin typeface="Adobe Clean Light"/>
                <a:cs typeface="Adobe Clean Light"/>
              </a:rPr>
              <a:t>Author  Configuration</a:t>
            </a:r>
            <a:endParaRPr sz="900" dirty="0">
              <a:solidFill>
                <a:srgbClr val="000000"/>
              </a:solidFill>
              <a:latin typeface="Adobe Clean Light"/>
              <a:cs typeface="Adobe Clean Ligh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403405" y="164127"/>
            <a:ext cx="1251056" cy="4574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12407" marR="6770" indent="-196330" algn="ctr">
              <a:lnSpc>
                <a:spcPts val="1066"/>
              </a:lnSpc>
              <a:spcBef>
                <a:spcPts val="653"/>
              </a:spcBef>
            </a:pPr>
            <a:r>
              <a:rPr lang="en-US" sz="1200" dirty="0">
                <a:solidFill>
                  <a:srgbClr val="000000"/>
                </a:solidFill>
                <a:cs typeface="Adobe Clean Light"/>
              </a:rPr>
              <a:t>Site, </a:t>
            </a:r>
            <a:r>
              <a:rPr lang="en-US" sz="1200" spc="7" dirty="0">
                <a:solidFill>
                  <a:srgbClr val="000000"/>
                </a:solidFill>
                <a:cs typeface="Adobe Clean Light"/>
              </a:rPr>
              <a:t>Mobile</a:t>
            </a:r>
            <a:r>
              <a:rPr lang="en-US" sz="1200" spc="-107" dirty="0">
                <a:solidFill>
                  <a:srgbClr val="000000"/>
                </a:solidFill>
                <a:cs typeface="Adobe Clean Light"/>
              </a:rPr>
              <a:t> </a:t>
            </a:r>
            <a:r>
              <a:rPr lang="en-US" sz="1200" spc="7" dirty="0">
                <a:solidFill>
                  <a:srgbClr val="000000"/>
                </a:solidFill>
                <a:cs typeface="Adobe Clean Light"/>
              </a:rPr>
              <a:t>App,</a:t>
            </a:r>
          </a:p>
          <a:p>
            <a:pPr marL="212407" marR="6770" indent="-196330" algn="ctr">
              <a:lnSpc>
                <a:spcPts val="1066"/>
              </a:lnSpc>
              <a:spcBef>
                <a:spcPts val="653"/>
              </a:spcBef>
            </a:pPr>
            <a:r>
              <a:rPr lang="en-US" sz="1200" spc="7" dirty="0">
                <a:solidFill>
                  <a:srgbClr val="000000"/>
                </a:solidFill>
                <a:cs typeface="Adobe Clean Light"/>
              </a:rPr>
              <a:t> </a:t>
            </a:r>
            <a:r>
              <a:rPr lang="en-US" sz="1200" dirty="0" err="1">
                <a:solidFill>
                  <a:srgbClr val="000000"/>
                </a:solidFill>
                <a:cs typeface="Adobe Clean Light"/>
              </a:rPr>
              <a:t>Alexa</a:t>
            </a:r>
            <a:endParaRPr lang="en-US" sz="1200" dirty="0">
              <a:solidFill>
                <a:srgbClr val="000000"/>
              </a:solidFill>
              <a:cs typeface="Adobe Clean Light"/>
            </a:endParaRPr>
          </a:p>
        </p:txBody>
      </p:sp>
      <p:cxnSp>
        <p:nvCxnSpPr>
          <p:cNvPr id="27" name="Elbow Connector 26"/>
          <p:cNvCxnSpPr/>
          <p:nvPr/>
        </p:nvCxnSpPr>
        <p:spPr>
          <a:xfrm flipV="1">
            <a:off x="9612866" y="1894361"/>
            <a:ext cx="841065" cy="837116"/>
          </a:xfrm>
          <a:prstGeom prst="bentConnector3">
            <a:avLst>
              <a:gd name="adj1" fmla="val 40119"/>
            </a:avLst>
          </a:prstGeom>
          <a:ln w="22225">
            <a:solidFill>
              <a:schemeClr val="accent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bject 17"/>
          <p:cNvSpPr txBox="1"/>
          <p:nvPr/>
        </p:nvSpPr>
        <p:spPr>
          <a:xfrm>
            <a:off x="9697113" y="2740622"/>
            <a:ext cx="747217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25" algn="ctr"/>
            <a:r>
              <a:rPr sz="900" dirty="0">
                <a:solidFill>
                  <a:srgbClr val="444444"/>
                </a:solidFill>
                <a:latin typeface="Adobe Clean Light"/>
                <a:cs typeface="Adobe Clean Light"/>
              </a:rPr>
              <a:t>Personalization</a:t>
            </a:r>
            <a:endParaRPr sz="900" dirty="0">
              <a:solidFill>
                <a:srgbClr val="000000"/>
              </a:solidFill>
              <a:latin typeface="Adobe Clean Light"/>
              <a:cs typeface="Adobe Clean Light"/>
            </a:endParaRPr>
          </a:p>
        </p:txBody>
      </p:sp>
      <p:sp>
        <p:nvSpPr>
          <p:cNvPr id="29" name="object 57"/>
          <p:cNvSpPr txBox="1"/>
          <p:nvPr/>
        </p:nvSpPr>
        <p:spPr>
          <a:xfrm>
            <a:off x="9675248" y="1110329"/>
            <a:ext cx="797144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25" algn="ctr"/>
            <a:r>
              <a:rPr sz="900" dirty="0">
                <a:solidFill>
                  <a:srgbClr val="444444"/>
                </a:solidFill>
                <a:latin typeface="Adobe Clean Light"/>
                <a:cs typeface="Adobe Clean Light"/>
              </a:rPr>
              <a:t>Individualization</a:t>
            </a:r>
            <a:endParaRPr sz="900" dirty="0">
              <a:solidFill>
                <a:srgbClr val="000000"/>
              </a:solidFill>
              <a:latin typeface="Adobe Clean Light"/>
              <a:cs typeface="Adobe Clean Light"/>
            </a:endParaRPr>
          </a:p>
        </p:txBody>
      </p:sp>
      <p:cxnSp>
        <p:nvCxnSpPr>
          <p:cNvPr id="30" name="Elbow Connector 29"/>
          <p:cNvCxnSpPr/>
          <p:nvPr/>
        </p:nvCxnSpPr>
        <p:spPr>
          <a:xfrm>
            <a:off x="9607062" y="1340446"/>
            <a:ext cx="1078845" cy="22635"/>
          </a:xfrm>
          <a:prstGeom prst="straightConnector1">
            <a:avLst/>
          </a:prstGeom>
          <a:ln w="22225">
            <a:solidFill>
              <a:schemeClr val="accent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1919946" y="2147290"/>
            <a:ext cx="7695570" cy="1243686"/>
            <a:chOff x="1918858" y="2146955"/>
            <a:chExt cx="7697574" cy="1244009"/>
          </a:xfrm>
        </p:grpSpPr>
        <p:sp>
          <p:nvSpPr>
            <p:cNvPr id="32" name="object 157"/>
            <p:cNvSpPr/>
            <p:nvPr/>
          </p:nvSpPr>
          <p:spPr>
            <a:xfrm>
              <a:off x="1918858" y="2146955"/>
              <a:ext cx="5788448" cy="78444"/>
            </a:xfrm>
            <a:custGeom>
              <a:avLst/>
              <a:gdLst/>
              <a:ahLst/>
              <a:cxnLst/>
              <a:rect l="l" t="t" r="r" b="b"/>
              <a:pathLst>
                <a:path w="5619750" h="133350">
                  <a:moveTo>
                    <a:pt x="0" y="0"/>
                  </a:moveTo>
                  <a:lnTo>
                    <a:pt x="5619750" y="0"/>
                  </a:lnTo>
                  <a:lnTo>
                    <a:pt x="5619750" y="133350"/>
                  </a:lnTo>
                </a:path>
              </a:pathLst>
            </a:custGeom>
            <a:ln w="22225">
              <a:solidFill>
                <a:srgbClr val="BFBFBF"/>
              </a:solidFill>
              <a:headEnd w="lg" len="lg"/>
            </a:ln>
          </p:spPr>
          <p:txBody>
            <a:bodyPr wrap="square" lIns="0" tIns="0" rIns="0" bIns="0" rtlCol="0"/>
            <a:lstStyle/>
            <a:p>
              <a:endParaRPr sz="2398">
                <a:solidFill>
                  <a:srgbClr val="000000"/>
                </a:solidFill>
              </a:endParaRPr>
            </a:p>
          </p:txBody>
        </p:sp>
        <p:sp>
          <p:nvSpPr>
            <p:cNvPr id="33" name="object 146"/>
            <p:cNvSpPr/>
            <p:nvPr/>
          </p:nvSpPr>
          <p:spPr>
            <a:xfrm>
              <a:off x="7534964" y="2385124"/>
              <a:ext cx="2075688" cy="1005840"/>
            </a:xfrm>
            <a:custGeom>
              <a:avLst/>
              <a:gdLst/>
              <a:ahLst/>
              <a:cxnLst/>
              <a:rect l="l" t="t" r="r" b="b"/>
              <a:pathLst>
                <a:path w="1701800" h="656589">
                  <a:moveTo>
                    <a:pt x="1701800" y="656170"/>
                  </a:moveTo>
                  <a:lnTo>
                    <a:pt x="0" y="656170"/>
                  </a:lnTo>
                  <a:lnTo>
                    <a:pt x="0" y="0"/>
                  </a:lnTo>
                  <a:lnTo>
                    <a:pt x="1701800" y="0"/>
                  </a:lnTo>
                  <a:lnTo>
                    <a:pt x="1701800" y="656170"/>
                  </a:lnTo>
                  <a:close/>
                </a:path>
              </a:pathLst>
            </a:custGeom>
            <a:solidFill>
              <a:srgbClr val="DBDBDB"/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sz="2398">
                <a:solidFill>
                  <a:srgbClr val="000000"/>
                </a:solidFill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6868082" y="2663057"/>
              <a:ext cx="643648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 flipV="1">
              <a:off x="7707710" y="2146955"/>
              <a:ext cx="1" cy="237302"/>
            </a:xfrm>
            <a:prstGeom prst="straightConnector1">
              <a:avLst/>
            </a:prstGeom>
            <a:ln w="22225">
              <a:solidFill>
                <a:srgbClr val="BFBFBF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bject 83"/>
            <p:cNvSpPr txBox="1"/>
            <p:nvPr/>
          </p:nvSpPr>
          <p:spPr>
            <a:xfrm>
              <a:off x="6919738" y="2483715"/>
              <a:ext cx="498557" cy="11544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6925" algn="ctr">
                <a:lnSpc>
                  <a:spcPts val="933"/>
                </a:lnSpc>
              </a:pPr>
              <a:r>
                <a:rPr sz="900" dirty="0">
                  <a:solidFill>
                    <a:srgbClr val="444444"/>
                  </a:solidFill>
                  <a:latin typeface="Adobe Clean Light"/>
                  <a:cs typeface="Adobe Clean Light"/>
                </a:rPr>
                <a:t>Segments</a:t>
              </a:r>
              <a:r>
                <a:rPr sz="900" u="sng" dirty="0">
                  <a:solidFill>
                    <a:srgbClr val="DBDBDB"/>
                  </a:solidFill>
                  <a:latin typeface="Adobe Clean Light"/>
                  <a:cs typeface="Adobe Clean Light"/>
                </a:rPr>
                <a:t> </a:t>
              </a:r>
              <a:endParaRPr sz="900" dirty="0">
                <a:solidFill>
                  <a:srgbClr val="DBDBDB"/>
                </a:solidFill>
                <a:latin typeface="Adobe Clean Light"/>
                <a:cs typeface="Adobe Clean Light"/>
              </a:endParaRPr>
            </a:p>
          </p:txBody>
        </p:sp>
        <p:sp>
          <p:nvSpPr>
            <p:cNvPr id="37" name="object 83"/>
            <p:cNvSpPr txBox="1"/>
            <p:nvPr/>
          </p:nvSpPr>
          <p:spPr>
            <a:xfrm>
              <a:off x="6919738" y="2884539"/>
              <a:ext cx="498557" cy="11544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6925" algn="ctr">
                <a:lnSpc>
                  <a:spcPts val="933"/>
                </a:lnSpc>
              </a:pPr>
              <a:r>
                <a:rPr lang="en-US" sz="900" dirty="0">
                  <a:solidFill>
                    <a:srgbClr val="444444"/>
                  </a:solidFill>
                  <a:latin typeface="Adobe Clean Light"/>
                  <a:cs typeface="Adobe Clean Light"/>
                </a:rPr>
                <a:t>Attributes</a:t>
              </a:r>
              <a:endParaRPr sz="900" dirty="0">
                <a:solidFill>
                  <a:srgbClr val="444444"/>
                </a:solidFill>
                <a:latin typeface="Adobe Clean Light"/>
                <a:cs typeface="Adobe Clean Light"/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8031777" y="2358052"/>
              <a:ext cx="1584655" cy="1025545"/>
              <a:chOff x="8056315" y="2384178"/>
              <a:chExt cx="1584655" cy="102554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8060906" y="2701653"/>
                <a:ext cx="1580064" cy="7080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87279" marR="6770" indent="-171408">
                  <a:lnSpc>
                    <a:spcPts val="906"/>
                  </a:lnSpc>
                  <a:spcBef>
                    <a:spcPts val="73"/>
                  </a:spcBef>
                  <a:buFont typeface="Arial" panose="020B0604020202020204" pitchFamily="34" charset="0"/>
                  <a:buChar char="•"/>
                  <a:tabLst>
                    <a:tab pos="77854" algn="l"/>
                  </a:tabLst>
                </a:pPr>
                <a:r>
                  <a:rPr lang="en-US" sz="900" dirty="0">
                    <a:cs typeface="Adobe Clean Light"/>
                  </a:rPr>
                  <a:t>Web/Mobile Personalization</a:t>
                </a:r>
              </a:p>
              <a:p>
                <a:pPr marL="187279" marR="6770" indent="-171408">
                  <a:lnSpc>
                    <a:spcPts val="906"/>
                  </a:lnSpc>
                  <a:spcBef>
                    <a:spcPts val="73"/>
                  </a:spcBef>
                  <a:buFont typeface="Arial" panose="020B0604020202020204" pitchFamily="34" charset="0"/>
                  <a:buChar char="•"/>
                  <a:tabLst>
                    <a:tab pos="77854" algn="l"/>
                  </a:tabLst>
                </a:pPr>
                <a:r>
                  <a:rPr lang="en-US" sz="900" dirty="0">
                    <a:cs typeface="Adobe Clean Light"/>
                  </a:rPr>
                  <a:t>Behavioral Targeting</a:t>
                </a:r>
              </a:p>
              <a:p>
                <a:pPr marL="187279" marR="6770" indent="-171408">
                  <a:lnSpc>
                    <a:spcPts val="906"/>
                  </a:lnSpc>
                  <a:spcBef>
                    <a:spcPts val="73"/>
                  </a:spcBef>
                  <a:buFont typeface="Arial" panose="020B0604020202020204" pitchFamily="34" charset="0"/>
                  <a:buChar char="•"/>
                  <a:tabLst>
                    <a:tab pos="77854" algn="l"/>
                  </a:tabLst>
                </a:pPr>
                <a:r>
                  <a:rPr lang="en-US" sz="900" dirty="0">
                    <a:cs typeface="Adobe Clean Light"/>
                  </a:rPr>
                  <a:t>A/B Testing</a:t>
                </a:r>
              </a:p>
              <a:p>
                <a:pPr marL="187279" marR="6770" indent="-171408">
                  <a:lnSpc>
                    <a:spcPts val="906"/>
                  </a:lnSpc>
                  <a:spcBef>
                    <a:spcPts val="73"/>
                  </a:spcBef>
                  <a:buFont typeface="Arial" panose="020B0604020202020204" pitchFamily="34" charset="0"/>
                  <a:buChar char="•"/>
                  <a:tabLst>
                    <a:tab pos="77854" algn="l"/>
                  </a:tabLst>
                </a:pPr>
                <a:r>
                  <a:rPr lang="en-US" sz="900" dirty="0">
                    <a:cs typeface="Adobe Clean Light"/>
                  </a:rPr>
                  <a:t>Recommendations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8056315" y="2384178"/>
                <a:ext cx="655350" cy="3078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Target</a:t>
                </a:r>
              </a:p>
            </p:txBody>
          </p:sp>
        </p:grpSp>
        <p:pic>
          <p:nvPicPr>
            <p:cNvPr id="39" name="Picture 38" descr="mc_target_noshadow_128.png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500571" y="2353564"/>
              <a:ext cx="592003" cy="592003"/>
            </a:xfrm>
            <a:prstGeom prst="rect">
              <a:avLst/>
            </a:prstGeom>
          </p:spPr>
        </p:pic>
        <p:cxnSp>
          <p:nvCxnSpPr>
            <p:cNvPr id="40" name="Straight Arrow Connector 39"/>
            <p:cNvCxnSpPr/>
            <p:nvPr/>
          </p:nvCxnSpPr>
          <p:spPr>
            <a:xfrm>
              <a:off x="6868082" y="3079916"/>
              <a:ext cx="643648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3177" y="3267434"/>
            <a:ext cx="12185651" cy="2978032"/>
            <a:chOff x="1588" y="3267392"/>
            <a:chExt cx="12188825" cy="2978808"/>
          </a:xfrm>
        </p:grpSpPr>
        <p:cxnSp>
          <p:nvCxnSpPr>
            <p:cNvPr id="44" name="Straight Arrow Connector 43"/>
            <p:cNvCxnSpPr/>
            <p:nvPr/>
          </p:nvCxnSpPr>
          <p:spPr>
            <a:xfrm flipH="1" flipV="1">
              <a:off x="3941597" y="3267392"/>
              <a:ext cx="0" cy="2104708"/>
            </a:xfrm>
            <a:prstGeom prst="straightConnector1">
              <a:avLst/>
            </a:prstGeom>
            <a:ln w="22225">
              <a:solidFill>
                <a:schemeClr val="bg1">
                  <a:lumMod val="75000"/>
                </a:schemeClr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bject 176"/>
            <p:cNvSpPr txBox="1"/>
            <p:nvPr/>
          </p:nvSpPr>
          <p:spPr>
            <a:xfrm>
              <a:off x="3983665" y="3488939"/>
              <a:ext cx="498557" cy="1385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6925"/>
              <a:r>
                <a:rPr lang="en-US" sz="900" dirty="0">
                  <a:solidFill>
                    <a:srgbClr val="444444"/>
                  </a:solidFill>
                  <a:latin typeface="Adobe Clean Light"/>
                  <a:cs typeface="Adobe Clean Light"/>
                </a:rPr>
                <a:t>Data</a:t>
              </a:r>
              <a:endParaRPr sz="900" dirty="0">
                <a:solidFill>
                  <a:srgbClr val="000000"/>
                </a:solidFill>
                <a:latin typeface="Adobe Clean Light"/>
                <a:cs typeface="Adobe Clean Light"/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1588" y="5168521"/>
              <a:ext cx="12188825" cy="0"/>
            </a:xfrm>
            <a:prstGeom prst="line">
              <a:avLst/>
            </a:prstGeom>
            <a:ln w="28575">
              <a:solidFill>
                <a:srgbClr val="64CAC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5842896" y="4639052"/>
              <a:ext cx="0" cy="733048"/>
            </a:xfrm>
            <a:prstGeom prst="straightConnector1">
              <a:avLst/>
            </a:prstGeom>
            <a:ln w="22225">
              <a:solidFill>
                <a:srgbClr val="65CBC9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/>
            <p:cNvGrpSpPr/>
            <p:nvPr/>
          </p:nvGrpSpPr>
          <p:grpSpPr>
            <a:xfrm>
              <a:off x="2464723" y="5365896"/>
              <a:ext cx="7262557" cy="880304"/>
              <a:chOff x="2463134" y="5365896"/>
              <a:chExt cx="7262557" cy="880304"/>
            </a:xfrm>
          </p:grpSpPr>
          <p:sp>
            <p:nvSpPr>
              <p:cNvPr id="50" name="object 10"/>
              <p:cNvSpPr/>
              <p:nvPr/>
            </p:nvSpPr>
            <p:spPr>
              <a:xfrm>
                <a:off x="2463134" y="5365896"/>
                <a:ext cx="7262557" cy="880304"/>
              </a:xfrm>
              <a:custGeom>
                <a:avLst/>
                <a:gdLst/>
                <a:ahLst/>
                <a:cxnLst/>
                <a:rect l="l" t="t" r="r" b="b"/>
                <a:pathLst>
                  <a:path w="3877945" h="660400">
                    <a:moveTo>
                      <a:pt x="3877729" y="660400"/>
                    </a:moveTo>
                    <a:lnTo>
                      <a:pt x="0" y="660400"/>
                    </a:lnTo>
                    <a:lnTo>
                      <a:pt x="0" y="0"/>
                    </a:lnTo>
                    <a:lnTo>
                      <a:pt x="3877729" y="0"/>
                    </a:lnTo>
                    <a:lnTo>
                      <a:pt x="3877729" y="66040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  <a:alpha val="38000"/>
                </a:schemeClr>
              </a:solidFill>
              <a:ln w="22225">
                <a:solidFill>
                  <a:srgbClr val="64CAC8"/>
                </a:solidFill>
              </a:ln>
            </p:spPr>
            <p:txBody>
              <a:bodyPr wrap="square" lIns="0" tIns="0" rIns="0" bIns="0" rtlCol="0"/>
              <a:lstStyle/>
              <a:p>
                <a:endParaRPr sz="2398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object 43"/>
              <p:cNvSpPr txBox="1"/>
              <p:nvPr/>
            </p:nvSpPr>
            <p:spPr>
              <a:xfrm>
                <a:off x="3983905" y="5554423"/>
                <a:ext cx="1187125" cy="525922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32157">
                  <a:lnSpc>
                    <a:spcPts val="1306"/>
                  </a:lnSpc>
                </a:pPr>
                <a:r>
                  <a:rPr sz="1200" spc="7" dirty="0">
                    <a:latin typeface="Adobe Clean" panose="020B0503020404020204" pitchFamily="34" charset="0"/>
                    <a:cs typeface="Adobe Clean Light"/>
                  </a:rPr>
                  <a:t>Data </a:t>
                </a:r>
                <a:r>
                  <a:rPr sz="1200" dirty="0">
                    <a:latin typeface="Adobe Clean" panose="020B0503020404020204" pitchFamily="34" charset="0"/>
                    <a:cs typeface="Adobe Clean Light"/>
                  </a:rPr>
                  <a:t>as </a:t>
                </a:r>
                <a:r>
                  <a:rPr sz="1200" spc="7" dirty="0">
                    <a:latin typeface="Adobe Clean" panose="020B0503020404020204" pitchFamily="34" charset="0"/>
                    <a:cs typeface="Adobe Clean Light"/>
                  </a:rPr>
                  <a:t>a</a:t>
                </a:r>
                <a:r>
                  <a:rPr sz="1200" spc="-87" dirty="0">
                    <a:latin typeface="Adobe Clean" panose="020B0503020404020204" pitchFamily="34" charset="0"/>
                    <a:cs typeface="Adobe Clean Light"/>
                  </a:rPr>
                  <a:t> </a:t>
                </a:r>
                <a:r>
                  <a:rPr sz="1200" dirty="0">
                    <a:latin typeface="Adobe Clean" panose="020B0503020404020204" pitchFamily="34" charset="0"/>
                    <a:cs typeface="Adobe Clean Light"/>
                  </a:rPr>
                  <a:t>service</a:t>
                </a:r>
              </a:p>
              <a:p>
                <a:pPr marL="228543" indent="-228543">
                  <a:lnSpc>
                    <a:spcPts val="880"/>
                  </a:lnSpc>
                  <a:buFont typeface="Arial" panose="020B0604020202020204" pitchFamily="34" charset="0"/>
                  <a:buChar char="•"/>
                  <a:tabLst>
                    <a:tab pos="60930" algn="l"/>
                  </a:tabLst>
                </a:pPr>
                <a:r>
                  <a:rPr sz="900" dirty="0">
                    <a:cs typeface="Adobe Clean Light"/>
                  </a:rPr>
                  <a:t>Data</a:t>
                </a:r>
                <a:r>
                  <a:rPr sz="900" spc="-133" dirty="0">
                    <a:cs typeface="Adobe Clean Light"/>
                  </a:rPr>
                  <a:t> </a:t>
                </a:r>
                <a:r>
                  <a:rPr sz="900" dirty="0">
                    <a:cs typeface="Adobe Clean Light"/>
                  </a:rPr>
                  <a:t>Aggregation</a:t>
                </a:r>
              </a:p>
              <a:p>
                <a:pPr marL="228543" indent="-228543">
                  <a:lnSpc>
                    <a:spcPts val="913"/>
                  </a:lnSpc>
                  <a:buFont typeface="Arial" panose="020B0604020202020204" pitchFamily="34" charset="0"/>
                  <a:buChar char="•"/>
                  <a:tabLst>
                    <a:tab pos="60930" algn="l"/>
                  </a:tabLst>
                </a:pPr>
                <a:r>
                  <a:rPr sz="900" dirty="0">
                    <a:cs typeface="Adobe Clean Light"/>
                  </a:rPr>
                  <a:t>Data</a:t>
                </a:r>
                <a:r>
                  <a:rPr sz="900" spc="-133" dirty="0">
                    <a:cs typeface="Adobe Clean Light"/>
                  </a:rPr>
                  <a:t> </a:t>
                </a:r>
                <a:r>
                  <a:rPr sz="900" dirty="0">
                    <a:cs typeface="Adobe Clean Light"/>
                  </a:rPr>
                  <a:t>Modeling</a:t>
                </a:r>
              </a:p>
              <a:p>
                <a:pPr marL="228543" indent="-228543">
                  <a:lnSpc>
                    <a:spcPts val="1013"/>
                  </a:lnSpc>
                  <a:buFont typeface="Arial" panose="020B0604020202020204" pitchFamily="34" charset="0"/>
                  <a:buChar char="•"/>
                  <a:tabLst>
                    <a:tab pos="60930" algn="l"/>
                  </a:tabLst>
                </a:pPr>
                <a:r>
                  <a:rPr sz="900" dirty="0">
                    <a:cs typeface="Adobe Clean Light"/>
                  </a:rPr>
                  <a:t>Lead</a:t>
                </a:r>
                <a:r>
                  <a:rPr sz="900" spc="-133" dirty="0">
                    <a:cs typeface="Adobe Clean Light"/>
                  </a:rPr>
                  <a:t> </a:t>
                </a:r>
                <a:r>
                  <a:rPr sz="900" dirty="0">
                    <a:cs typeface="Adobe Clean Light"/>
                  </a:rPr>
                  <a:t>Scoring</a:t>
                </a:r>
              </a:p>
            </p:txBody>
          </p:sp>
          <p:sp>
            <p:nvSpPr>
              <p:cNvPr id="52" name="object 46"/>
              <p:cNvSpPr/>
              <p:nvPr/>
            </p:nvSpPr>
            <p:spPr>
              <a:xfrm>
                <a:off x="3441100" y="5578912"/>
                <a:ext cx="458774" cy="480781"/>
              </a:xfrm>
              <a:custGeom>
                <a:avLst/>
                <a:gdLst/>
                <a:ahLst/>
                <a:cxnLst/>
                <a:rect l="l" t="t" r="r" b="b"/>
                <a:pathLst>
                  <a:path w="344170" h="360679">
                    <a:moveTo>
                      <a:pt x="343712" y="360476"/>
                    </a:moveTo>
                    <a:lnTo>
                      <a:pt x="0" y="360476"/>
                    </a:lnTo>
                    <a:lnTo>
                      <a:pt x="0" y="0"/>
                    </a:lnTo>
                    <a:lnTo>
                      <a:pt x="343712" y="0"/>
                    </a:lnTo>
                    <a:lnTo>
                      <a:pt x="343712" y="360476"/>
                    </a:lnTo>
                    <a:close/>
                  </a:path>
                </a:pathLst>
              </a:custGeom>
              <a:ln w="10464">
                <a:solidFill>
                  <a:srgbClr val="64CAC8"/>
                </a:solidFill>
              </a:ln>
            </p:spPr>
            <p:txBody>
              <a:bodyPr wrap="square" lIns="0" tIns="0" rIns="0" bIns="0" rtlCol="0"/>
              <a:lstStyle/>
              <a:p>
                <a:endParaRPr sz="2398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object 47"/>
              <p:cNvSpPr/>
              <p:nvPr/>
            </p:nvSpPr>
            <p:spPr>
              <a:xfrm>
                <a:off x="3439528" y="5701652"/>
                <a:ext cx="457081" cy="0"/>
              </a:xfrm>
              <a:custGeom>
                <a:avLst/>
                <a:gdLst/>
                <a:ahLst/>
                <a:cxnLst/>
                <a:rect l="l" t="t" r="r" b="b"/>
                <a:pathLst>
                  <a:path w="342900">
                    <a:moveTo>
                      <a:pt x="0" y="0"/>
                    </a:moveTo>
                    <a:lnTo>
                      <a:pt x="342900" y="0"/>
                    </a:lnTo>
                  </a:path>
                </a:pathLst>
              </a:custGeom>
              <a:ln w="12700">
                <a:solidFill>
                  <a:srgbClr val="64CAC8"/>
                </a:solidFill>
              </a:ln>
            </p:spPr>
            <p:txBody>
              <a:bodyPr wrap="square" lIns="0" tIns="0" rIns="0" bIns="0" rtlCol="0"/>
              <a:lstStyle/>
              <a:p>
                <a:endParaRPr sz="2398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object 48"/>
              <p:cNvSpPr/>
              <p:nvPr/>
            </p:nvSpPr>
            <p:spPr>
              <a:xfrm>
                <a:off x="3439528" y="5820155"/>
                <a:ext cx="457081" cy="0"/>
              </a:xfrm>
              <a:custGeom>
                <a:avLst/>
                <a:gdLst/>
                <a:ahLst/>
                <a:cxnLst/>
                <a:rect l="l" t="t" r="r" b="b"/>
                <a:pathLst>
                  <a:path w="342900">
                    <a:moveTo>
                      <a:pt x="0" y="0"/>
                    </a:moveTo>
                    <a:lnTo>
                      <a:pt x="342900" y="0"/>
                    </a:lnTo>
                  </a:path>
                </a:pathLst>
              </a:custGeom>
              <a:ln w="12700">
                <a:solidFill>
                  <a:srgbClr val="64CAC8"/>
                </a:solidFill>
              </a:ln>
            </p:spPr>
            <p:txBody>
              <a:bodyPr wrap="square" lIns="0" tIns="0" rIns="0" bIns="0" rtlCol="0"/>
              <a:lstStyle/>
              <a:p>
                <a:endParaRPr sz="2398">
                  <a:solidFill>
                    <a:srgbClr val="000000"/>
                  </a:solidFill>
                </a:endParaRPr>
              </a:p>
            </p:txBody>
          </p:sp>
          <p:sp>
            <p:nvSpPr>
              <p:cNvPr id="55" name="object 49"/>
              <p:cNvSpPr/>
              <p:nvPr/>
            </p:nvSpPr>
            <p:spPr>
              <a:xfrm>
                <a:off x="3439528" y="5938657"/>
                <a:ext cx="457081" cy="0"/>
              </a:xfrm>
              <a:custGeom>
                <a:avLst/>
                <a:gdLst/>
                <a:ahLst/>
                <a:cxnLst/>
                <a:rect l="l" t="t" r="r" b="b"/>
                <a:pathLst>
                  <a:path w="342900">
                    <a:moveTo>
                      <a:pt x="0" y="0"/>
                    </a:moveTo>
                    <a:lnTo>
                      <a:pt x="342900" y="0"/>
                    </a:lnTo>
                  </a:path>
                </a:pathLst>
              </a:custGeom>
              <a:ln w="12700">
                <a:solidFill>
                  <a:srgbClr val="64CAC8"/>
                </a:solidFill>
              </a:ln>
            </p:spPr>
            <p:txBody>
              <a:bodyPr wrap="square" lIns="0" tIns="0" rIns="0" bIns="0" rtlCol="0"/>
              <a:lstStyle/>
              <a:p>
                <a:endParaRPr sz="2398">
                  <a:solidFill>
                    <a:srgbClr val="000000"/>
                  </a:solidFill>
                </a:endParaRPr>
              </a:p>
            </p:txBody>
          </p:sp>
          <p:sp>
            <p:nvSpPr>
              <p:cNvPr id="56" name="object 50"/>
              <p:cNvSpPr/>
              <p:nvPr/>
            </p:nvSpPr>
            <p:spPr>
              <a:xfrm>
                <a:off x="3480976" y="5624324"/>
                <a:ext cx="44862" cy="44862"/>
              </a:xfrm>
              <a:custGeom>
                <a:avLst/>
                <a:gdLst/>
                <a:ahLst/>
                <a:cxnLst/>
                <a:rect l="l" t="t" r="r" b="b"/>
                <a:pathLst>
                  <a:path w="33654" h="33654">
                    <a:moveTo>
                      <a:pt x="33527" y="16763"/>
                    </a:moveTo>
                    <a:lnTo>
                      <a:pt x="33527" y="26022"/>
                    </a:lnTo>
                    <a:lnTo>
                      <a:pt x="26022" y="33527"/>
                    </a:lnTo>
                    <a:lnTo>
                      <a:pt x="16763" y="33527"/>
                    </a:lnTo>
                    <a:lnTo>
                      <a:pt x="7505" y="33527"/>
                    </a:lnTo>
                    <a:lnTo>
                      <a:pt x="0" y="26022"/>
                    </a:lnTo>
                    <a:lnTo>
                      <a:pt x="0" y="16763"/>
                    </a:lnTo>
                    <a:lnTo>
                      <a:pt x="0" y="7505"/>
                    </a:lnTo>
                    <a:lnTo>
                      <a:pt x="7505" y="0"/>
                    </a:lnTo>
                    <a:lnTo>
                      <a:pt x="16763" y="0"/>
                    </a:lnTo>
                    <a:lnTo>
                      <a:pt x="26022" y="0"/>
                    </a:lnTo>
                    <a:lnTo>
                      <a:pt x="33527" y="7505"/>
                    </a:lnTo>
                    <a:lnTo>
                      <a:pt x="33527" y="16763"/>
                    </a:lnTo>
                    <a:close/>
                  </a:path>
                </a:pathLst>
              </a:custGeom>
              <a:ln w="10464">
                <a:solidFill>
                  <a:srgbClr val="64CAC8"/>
                </a:solidFill>
              </a:ln>
            </p:spPr>
            <p:txBody>
              <a:bodyPr wrap="square" lIns="0" tIns="0" rIns="0" bIns="0" rtlCol="0"/>
              <a:lstStyle/>
              <a:p>
                <a:endParaRPr sz="2398">
                  <a:solidFill>
                    <a:srgbClr val="000000"/>
                  </a:solidFill>
                </a:endParaRPr>
              </a:p>
            </p:txBody>
          </p:sp>
          <p:sp>
            <p:nvSpPr>
              <p:cNvPr id="57" name="object 51"/>
              <p:cNvSpPr/>
              <p:nvPr/>
            </p:nvSpPr>
            <p:spPr>
              <a:xfrm>
                <a:off x="3478358" y="5739519"/>
                <a:ext cx="44862" cy="44862"/>
              </a:xfrm>
              <a:custGeom>
                <a:avLst/>
                <a:gdLst/>
                <a:ahLst/>
                <a:cxnLst/>
                <a:rect l="l" t="t" r="r" b="b"/>
                <a:pathLst>
                  <a:path w="33654" h="33654">
                    <a:moveTo>
                      <a:pt x="33527" y="16763"/>
                    </a:moveTo>
                    <a:lnTo>
                      <a:pt x="33527" y="26022"/>
                    </a:lnTo>
                    <a:lnTo>
                      <a:pt x="26022" y="33527"/>
                    </a:lnTo>
                    <a:lnTo>
                      <a:pt x="16763" y="33527"/>
                    </a:lnTo>
                    <a:lnTo>
                      <a:pt x="7505" y="33527"/>
                    </a:lnTo>
                    <a:lnTo>
                      <a:pt x="0" y="26022"/>
                    </a:lnTo>
                    <a:lnTo>
                      <a:pt x="0" y="16763"/>
                    </a:lnTo>
                    <a:lnTo>
                      <a:pt x="0" y="7505"/>
                    </a:lnTo>
                    <a:lnTo>
                      <a:pt x="7505" y="0"/>
                    </a:lnTo>
                    <a:lnTo>
                      <a:pt x="16763" y="0"/>
                    </a:lnTo>
                    <a:lnTo>
                      <a:pt x="26022" y="0"/>
                    </a:lnTo>
                    <a:lnTo>
                      <a:pt x="33527" y="7505"/>
                    </a:lnTo>
                    <a:lnTo>
                      <a:pt x="33527" y="16763"/>
                    </a:lnTo>
                    <a:close/>
                  </a:path>
                </a:pathLst>
              </a:custGeom>
              <a:ln w="10464">
                <a:solidFill>
                  <a:srgbClr val="64CAC8"/>
                </a:solidFill>
              </a:ln>
            </p:spPr>
            <p:txBody>
              <a:bodyPr wrap="square" lIns="0" tIns="0" rIns="0" bIns="0" rtlCol="0"/>
              <a:lstStyle/>
              <a:p>
                <a:endParaRPr sz="2398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object 52"/>
              <p:cNvSpPr/>
              <p:nvPr/>
            </p:nvSpPr>
            <p:spPr>
              <a:xfrm>
                <a:off x="3478358" y="5854714"/>
                <a:ext cx="44862" cy="44862"/>
              </a:xfrm>
              <a:custGeom>
                <a:avLst/>
                <a:gdLst/>
                <a:ahLst/>
                <a:cxnLst/>
                <a:rect l="l" t="t" r="r" b="b"/>
                <a:pathLst>
                  <a:path w="33654" h="33654">
                    <a:moveTo>
                      <a:pt x="33527" y="16763"/>
                    </a:moveTo>
                    <a:lnTo>
                      <a:pt x="33527" y="26022"/>
                    </a:lnTo>
                    <a:lnTo>
                      <a:pt x="26022" y="33527"/>
                    </a:lnTo>
                    <a:lnTo>
                      <a:pt x="16763" y="33527"/>
                    </a:lnTo>
                    <a:lnTo>
                      <a:pt x="7505" y="33527"/>
                    </a:lnTo>
                    <a:lnTo>
                      <a:pt x="0" y="26022"/>
                    </a:lnTo>
                    <a:lnTo>
                      <a:pt x="0" y="16763"/>
                    </a:lnTo>
                    <a:lnTo>
                      <a:pt x="0" y="7505"/>
                    </a:lnTo>
                    <a:lnTo>
                      <a:pt x="7505" y="0"/>
                    </a:lnTo>
                    <a:lnTo>
                      <a:pt x="16763" y="0"/>
                    </a:lnTo>
                    <a:lnTo>
                      <a:pt x="26022" y="0"/>
                    </a:lnTo>
                    <a:lnTo>
                      <a:pt x="33527" y="7505"/>
                    </a:lnTo>
                    <a:lnTo>
                      <a:pt x="33527" y="16763"/>
                    </a:lnTo>
                    <a:close/>
                  </a:path>
                </a:pathLst>
              </a:custGeom>
              <a:ln w="10464">
                <a:solidFill>
                  <a:srgbClr val="64CAC8"/>
                </a:solidFill>
              </a:ln>
            </p:spPr>
            <p:txBody>
              <a:bodyPr wrap="square" lIns="0" tIns="0" rIns="0" bIns="0" rtlCol="0"/>
              <a:lstStyle/>
              <a:p>
                <a:endParaRPr sz="2398">
                  <a:solidFill>
                    <a:srgbClr val="000000"/>
                  </a:solidFill>
                </a:endParaRPr>
              </a:p>
            </p:txBody>
          </p:sp>
          <p:sp>
            <p:nvSpPr>
              <p:cNvPr id="59" name="object 53"/>
              <p:cNvSpPr/>
              <p:nvPr/>
            </p:nvSpPr>
            <p:spPr>
              <a:xfrm>
                <a:off x="3478358" y="5969911"/>
                <a:ext cx="44862" cy="44862"/>
              </a:xfrm>
              <a:custGeom>
                <a:avLst/>
                <a:gdLst/>
                <a:ahLst/>
                <a:cxnLst/>
                <a:rect l="l" t="t" r="r" b="b"/>
                <a:pathLst>
                  <a:path w="33654" h="33654">
                    <a:moveTo>
                      <a:pt x="33527" y="16763"/>
                    </a:moveTo>
                    <a:lnTo>
                      <a:pt x="33527" y="26022"/>
                    </a:lnTo>
                    <a:lnTo>
                      <a:pt x="26022" y="33527"/>
                    </a:lnTo>
                    <a:lnTo>
                      <a:pt x="16763" y="33527"/>
                    </a:lnTo>
                    <a:lnTo>
                      <a:pt x="7505" y="33527"/>
                    </a:lnTo>
                    <a:lnTo>
                      <a:pt x="0" y="26022"/>
                    </a:lnTo>
                    <a:lnTo>
                      <a:pt x="0" y="16763"/>
                    </a:lnTo>
                    <a:lnTo>
                      <a:pt x="0" y="7505"/>
                    </a:lnTo>
                    <a:lnTo>
                      <a:pt x="7505" y="0"/>
                    </a:lnTo>
                    <a:lnTo>
                      <a:pt x="16763" y="0"/>
                    </a:lnTo>
                    <a:lnTo>
                      <a:pt x="26022" y="0"/>
                    </a:lnTo>
                    <a:lnTo>
                      <a:pt x="33527" y="7505"/>
                    </a:lnTo>
                    <a:lnTo>
                      <a:pt x="33527" y="16763"/>
                    </a:lnTo>
                    <a:close/>
                  </a:path>
                </a:pathLst>
              </a:custGeom>
              <a:ln w="10464">
                <a:solidFill>
                  <a:srgbClr val="64CAC8"/>
                </a:solidFill>
              </a:ln>
            </p:spPr>
            <p:txBody>
              <a:bodyPr wrap="square" lIns="0" tIns="0" rIns="0" bIns="0" rtlCol="0"/>
              <a:lstStyle/>
              <a:p>
                <a:endParaRPr sz="2398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object 54"/>
              <p:cNvSpPr/>
              <p:nvPr/>
            </p:nvSpPr>
            <p:spPr>
              <a:xfrm>
                <a:off x="5786977" y="5583145"/>
                <a:ext cx="395290" cy="395290"/>
              </a:xfrm>
              <a:custGeom>
                <a:avLst/>
                <a:gdLst/>
                <a:ahLst/>
                <a:cxnLst/>
                <a:rect l="l" t="t" r="r" b="b"/>
                <a:pathLst>
                  <a:path w="296545" h="296545">
                    <a:moveTo>
                      <a:pt x="296329" y="148170"/>
                    </a:moveTo>
                    <a:lnTo>
                      <a:pt x="288774" y="195001"/>
                    </a:lnTo>
                    <a:lnTo>
                      <a:pt x="267738" y="235675"/>
                    </a:lnTo>
                    <a:lnTo>
                      <a:pt x="235663" y="267751"/>
                    </a:lnTo>
                    <a:lnTo>
                      <a:pt x="194989" y="288787"/>
                    </a:lnTo>
                    <a:lnTo>
                      <a:pt x="148158" y="296341"/>
                    </a:lnTo>
                    <a:lnTo>
                      <a:pt x="101328" y="288787"/>
                    </a:lnTo>
                    <a:lnTo>
                      <a:pt x="60657" y="267751"/>
                    </a:lnTo>
                    <a:lnTo>
                      <a:pt x="28585" y="235675"/>
                    </a:lnTo>
                    <a:lnTo>
                      <a:pt x="7553" y="195001"/>
                    </a:lnTo>
                    <a:lnTo>
                      <a:pt x="0" y="148170"/>
                    </a:lnTo>
                    <a:lnTo>
                      <a:pt x="7553" y="101339"/>
                    </a:lnTo>
                    <a:lnTo>
                      <a:pt x="28585" y="60665"/>
                    </a:lnTo>
                    <a:lnTo>
                      <a:pt x="60657" y="28590"/>
                    </a:lnTo>
                    <a:lnTo>
                      <a:pt x="101328" y="7554"/>
                    </a:lnTo>
                    <a:lnTo>
                      <a:pt x="148158" y="0"/>
                    </a:lnTo>
                    <a:lnTo>
                      <a:pt x="194989" y="7554"/>
                    </a:lnTo>
                    <a:lnTo>
                      <a:pt x="235663" y="28590"/>
                    </a:lnTo>
                    <a:lnTo>
                      <a:pt x="267738" y="60665"/>
                    </a:lnTo>
                    <a:lnTo>
                      <a:pt x="288774" y="101339"/>
                    </a:lnTo>
                    <a:lnTo>
                      <a:pt x="296329" y="148170"/>
                    </a:lnTo>
                    <a:close/>
                  </a:path>
                </a:pathLst>
              </a:custGeom>
              <a:ln w="12699">
                <a:solidFill>
                  <a:srgbClr val="64CAC8"/>
                </a:solidFill>
              </a:ln>
            </p:spPr>
            <p:txBody>
              <a:bodyPr wrap="square" lIns="0" tIns="0" rIns="0" bIns="0" rtlCol="0"/>
              <a:lstStyle/>
              <a:p>
                <a:endParaRPr sz="2398">
                  <a:solidFill>
                    <a:srgbClr val="000000"/>
                  </a:solidFill>
                </a:endParaRPr>
              </a:p>
            </p:txBody>
          </p:sp>
          <p:sp>
            <p:nvSpPr>
              <p:cNvPr id="61" name="object 55"/>
              <p:cNvSpPr/>
              <p:nvPr/>
            </p:nvSpPr>
            <p:spPr>
              <a:xfrm>
                <a:off x="6125551" y="5921728"/>
                <a:ext cx="169289" cy="16928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7000">
                    <a:moveTo>
                      <a:pt x="0" y="0"/>
                    </a:moveTo>
                    <a:lnTo>
                      <a:pt x="127000" y="127000"/>
                    </a:lnTo>
                  </a:path>
                </a:pathLst>
              </a:custGeom>
              <a:ln w="12700">
                <a:solidFill>
                  <a:srgbClr val="64CAC8"/>
                </a:solidFill>
              </a:ln>
            </p:spPr>
            <p:txBody>
              <a:bodyPr wrap="square" lIns="0" tIns="0" rIns="0" bIns="0" rtlCol="0"/>
              <a:lstStyle/>
              <a:p>
                <a:endParaRPr sz="2398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object 56"/>
              <p:cNvSpPr txBox="1"/>
              <p:nvPr/>
            </p:nvSpPr>
            <p:spPr>
              <a:xfrm>
                <a:off x="5841851" y="5677141"/>
                <a:ext cx="303875" cy="205237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5077">
                  <a:lnSpc>
                    <a:spcPts val="833"/>
                  </a:lnSpc>
                </a:pPr>
                <a:r>
                  <a:rPr sz="667" spc="13" dirty="0">
                    <a:solidFill>
                      <a:srgbClr val="64CAC8"/>
                    </a:solidFill>
                    <a:latin typeface="Myriad Pro"/>
                    <a:cs typeface="Myriad Pro"/>
                  </a:rPr>
                  <a:t>101010</a:t>
                </a:r>
                <a:endParaRPr sz="667" dirty="0">
                  <a:solidFill>
                    <a:srgbClr val="000000"/>
                  </a:solidFill>
                  <a:latin typeface="Myriad Pro"/>
                  <a:cs typeface="Myriad Pro"/>
                </a:endParaRPr>
              </a:p>
              <a:p>
                <a:pPr>
                  <a:lnSpc>
                    <a:spcPts val="833"/>
                  </a:lnSpc>
                </a:pPr>
                <a:r>
                  <a:rPr sz="667" spc="13" dirty="0">
                    <a:solidFill>
                      <a:srgbClr val="64CAC8"/>
                    </a:solidFill>
                    <a:latin typeface="Myriad Pro"/>
                    <a:cs typeface="Myriad Pro"/>
                  </a:rPr>
                  <a:t>101010</a:t>
                </a:r>
                <a:endParaRPr sz="667" dirty="0">
                  <a:solidFill>
                    <a:srgbClr val="000000"/>
                  </a:solidFill>
                  <a:latin typeface="Myriad Pro"/>
                  <a:cs typeface="Myriad Pro"/>
                </a:endParaRPr>
              </a:p>
            </p:txBody>
          </p:sp>
          <p:grpSp>
            <p:nvGrpSpPr>
              <p:cNvPr id="63" name="Group 62"/>
              <p:cNvGrpSpPr/>
              <p:nvPr/>
            </p:nvGrpSpPr>
            <p:grpSpPr>
              <a:xfrm>
                <a:off x="6367795" y="5554422"/>
                <a:ext cx="2404953" cy="582363"/>
                <a:chOff x="6332959" y="5554422"/>
                <a:chExt cx="2404953" cy="582363"/>
              </a:xfrm>
            </p:grpSpPr>
            <p:sp>
              <p:nvSpPr>
                <p:cNvPr id="64" name="object 44"/>
                <p:cNvSpPr txBox="1"/>
                <p:nvPr/>
              </p:nvSpPr>
              <p:spPr>
                <a:xfrm>
                  <a:off x="6332959" y="5554422"/>
                  <a:ext cx="1226066" cy="582363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spAutoFit/>
                </a:bodyPr>
                <a:lstStyle/>
                <a:p>
                  <a:pPr>
                    <a:lnSpc>
                      <a:spcPts val="1306"/>
                    </a:lnSpc>
                    <a:tabLst>
                      <a:tab pos="1213513" algn="l"/>
                    </a:tabLst>
                  </a:pPr>
                  <a:r>
                    <a:rPr sz="1200" spc="7" dirty="0">
                      <a:latin typeface="Adobe Clean" panose="020B0503020404020204" pitchFamily="34" charset="0"/>
                      <a:cs typeface="Adobe Clean Light"/>
                    </a:rPr>
                    <a:t>Customer</a:t>
                  </a:r>
                  <a:r>
                    <a:rPr sz="1200" dirty="0">
                      <a:latin typeface="Adobe Clean" panose="020B0503020404020204" pitchFamily="34" charset="0"/>
                      <a:cs typeface="Adobe Clean Light"/>
                    </a:rPr>
                    <a:t> </a:t>
                  </a:r>
                  <a:r>
                    <a:rPr sz="1200" spc="7" dirty="0">
                      <a:latin typeface="Adobe Clean" panose="020B0503020404020204" pitchFamily="34" charset="0"/>
                      <a:cs typeface="Adobe Clean Light"/>
                    </a:rPr>
                    <a:t>Data</a:t>
                  </a:r>
                  <a:endParaRPr lang="en-US" sz="1200" spc="7" dirty="0">
                    <a:latin typeface="Adobe Clean" panose="020B0503020404020204" pitchFamily="34" charset="0"/>
                    <a:cs typeface="Adobe Clean Light"/>
                  </a:endParaRPr>
                </a:p>
                <a:p>
                  <a:pPr marL="171408" indent="-171408">
                    <a:buFont typeface="Arial" panose="020B0604020202020204" pitchFamily="34" charset="0"/>
                    <a:buChar char="•"/>
                    <a:tabLst>
                      <a:tab pos="1213513" algn="l"/>
                    </a:tabLst>
                  </a:pPr>
                  <a:r>
                    <a:rPr lang="en-US" sz="900" spc="7" dirty="0">
                      <a:cs typeface="Adobe Clean Light"/>
                    </a:rPr>
                    <a:t>EDW</a:t>
                  </a:r>
                </a:p>
                <a:p>
                  <a:pPr marL="171408" indent="-171408">
                    <a:buFont typeface="Arial" panose="020B0604020202020204" pitchFamily="34" charset="0"/>
                    <a:buChar char="•"/>
                    <a:tabLst>
                      <a:tab pos="1213513" algn="l"/>
                    </a:tabLst>
                  </a:pPr>
                  <a:r>
                    <a:rPr lang="en-US" sz="900" spc="7" dirty="0">
                      <a:cs typeface="Adobe Clean Light"/>
                    </a:rPr>
                    <a:t>CRM</a:t>
                  </a:r>
                </a:p>
                <a:p>
                  <a:pPr marL="171408" indent="-171408">
                    <a:buFont typeface="Arial" panose="020B0604020202020204" pitchFamily="34" charset="0"/>
                    <a:buChar char="•"/>
                    <a:tabLst>
                      <a:tab pos="1213513" algn="l"/>
                    </a:tabLst>
                  </a:pPr>
                  <a:r>
                    <a:rPr lang="en-US" sz="900" spc="7" dirty="0">
                      <a:cs typeface="Adobe Clean Light"/>
                    </a:rPr>
                    <a:t>Opt-In Preferences</a:t>
                  </a:r>
                  <a:endParaRPr sz="900" dirty="0">
                    <a:cs typeface="Adobe Clean Light"/>
                  </a:endParaRPr>
                </a:p>
              </p:txBody>
            </p:sp>
            <p:sp>
              <p:nvSpPr>
                <p:cNvPr id="65" name="object 44"/>
                <p:cNvSpPr txBox="1"/>
                <p:nvPr/>
              </p:nvSpPr>
              <p:spPr>
                <a:xfrm>
                  <a:off x="7546633" y="5610849"/>
                  <a:ext cx="1191279" cy="525922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spAutoFit/>
                </a:bodyPr>
                <a:lstStyle/>
                <a:p>
                  <a:pPr marL="171408" indent="-171408">
                    <a:lnSpc>
                      <a:spcPts val="1306"/>
                    </a:lnSpc>
                    <a:buFont typeface="Arial" panose="020B0604020202020204" pitchFamily="34" charset="0"/>
                    <a:buChar char="•"/>
                    <a:tabLst>
                      <a:tab pos="1213513" algn="l"/>
                    </a:tabLst>
                  </a:pPr>
                  <a:r>
                    <a:rPr lang="en-US" sz="900" spc="7" dirty="0">
                      <a:cs typeface="Adobe Clean Light"/>
                    </a:rPr>
                    <a:t>Pr</a:t>
                  </a:r>
                  <a:r>
                    <a:rPr sz="900" dirty="0">
                      <a:cs typeface="Adobe Clean Light"/>
                    </a:rPr>
                    <a:t>oducts</a:t>
                  </a:r>
                </a:p>
                <a:p>
                  <a:pPr marL="172254" indent="-171408">
                    <a:lnSpc>
                      <a:spcPts val="880"/>
                    </a:lnSpc>
                    <a:buFont typeface="Arial" panose="020B0604020202020204" pitchFamily="34" charset="0"/>
                    <a:buChar char="•"/>
                    <a:tabLst>
                      <a:tab pos="61775" algn="l"/>
                      <a:tab pos="1213513" algn="l"/>
                    </a:tabLst>
                  </a:pPr>
                  <a:r>
                    <a:rPr sz="900" dirty="0">
                      <a:cs typeface="Adobe Clean Light"/>
                    </a:rPr>
                    <a:t>Customer</a:t>
                  </a:r>
                  <a:r>
                    <a:rPr sz="900" spc="-73" dirty="0">
                      <a:cs typeface="Adobe Clean Light"/>
                    </a:rPr>
                    <a:t> </a:t>
                  </a:r>
                  <a:r>
                    <a:rPr sz="900" spc="-7" dirty="0">
                      <a:cs typeface="Adobe Clean Light"/>
                    </a:rPr>
                    <a:t>Attributes</a:t>
                  </a:r>
                  <a:endParaRPr sz="900" dirty="0">
                    <a:cs typeface="Adobe Clean Light"/>
                  </a:endParaRPr>
                </a:p>
                <a:p>
                  <a:pPr marL="172254" indent="-171408">
                    <a:lnSpc>
                      <a:spcPts val="913"/>
                    </a:lnSpc>
                    <a:buFont typeface="Arial" panose="020B0604020202020204" pitchFamily="34" charset="0"/>
                    <a:buChar char="•"/>
                    <a:tabLst>
                      <a:tab pos="61775" algn="l"/>
                      <a:tab pos="1213513" algn="l"/>
                    </a:tabLst>
                  </a:pPr>
                  <a:r>
                    <a:rPr sz="900" dirty="0">
                      <a:cs typeface="Adobe Clean Light"/>
                    </a:rPr>
                    <a:t>Models</a:t>
                  </a:r>
                </a:p>
                <a:p>
                  <a:pPr marL="172254" indent="-171408">
                    <a:lnSpc>
                      <a:spcPts val="1013"/>
                    </a:lnSpc>
                    <a:buFont typeface="Arial" panose="020B0604020202020204" pitchFamily="34" charset="0"/>
                    <a:buChar char="•"/>
                    <a:tabLst>
                      <a:tab pos="61775" algn="l"/>
                      <a:tab pos="1213513" algn="l"/>
                    </a:tabLst>
                  </a:pPr>
                  <a:r>
                    <a:rPr sz="900" dirty="0">
                      <a:cs typeface="Adobe Clean Light"/>
                    </a:rPr>
                    <a:t>Enriched</a:t>
                  </a:r>
                  <a:r>
                    <a:rPr sz="900" spc="-133" dirty="0">
                      <a:cs typeface="Adobe Clean Light"/>
                    </a:rPr>
                    <a:t> </a:t>
                  </a:r>
                  <a:r>
                    <a:rPr sz="900" dirty="0">
                      <a:cs typeface="Adobe Clean Light"/>
                    </a:rPr>
                    <a:t>Data</a:t>
                  </a:r>
                </a:p>
              </p:txBody>
            </p:sp>
          </p:grpSp>
        </p:grpSp>
        <p:sp>
          <p:nvSpPr>
            <p:cNvPr id="49" name="object 45"/>
            <p:cNvSpPr txBox="1"/>
            <p:nvPr/>
          </p:nvSpPr>
          <p:spPr>
            <a:xfrm>
              <a:off x="5885841" y="4760149"/>
              <a:ext cx="818513" cy="28720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6925" algn="ctr"/>
              <a:r>
                <a:rPr sz="933" dirty="0">
                  <a:solidFill>
                    <a:srgbClr val="C00000"/>
                  </a:solidFill>
                  <a:latin typeface="Adobe Clean Light"/>
                  <a:cs typeface="Adobe Clean Light"/>
                </a:rPr>
                <a:t>Profile</a:t>
              </a:r>
              <a:r>
                <a:rPr sz="933" spc="-40" dirty="0">
                  <a:solidFill>
                    <a:srgbClr val="C00000"/>
                  </a:solidFill>
                  <a:latin typeface="Adobe Clean Light"/>
                  <a:cs typeface="Adobe Clean Light"/>
                </a:rPr>
                <a:t> </a:t>
              </a:r>
              <a:r>
                <a:rPr sz="933" spc="-7" dirty="0">
                  <a:solidFill>
                    <a:srgbClr val="C00000"/>
                  </a:solidFill>
                  <a:latin typeface="Adobe Clean Light"/>
                  <a:cs typeface="Adobe Clean Light"/>
                </a:rPr>
                <a:t>Attributes</a:t>
              </a:r>
              <a:endParaRPr lang="en-US" sz="933" spc="-7" dirty="0">
                <a:solidFill>
                  <a:srgbClr val="C00000"/>
                </a:solidFill>
                <a:latin typeface="Adobe Clean Light"/>
                <a:cs typeface="Adobe Clean Light"/>
              </a:endParaRPr>
            </a:p>
            <a:p>
              <a:pPr marL="16925" algn="ctr"/>
              <a:r>
                <a:rPr lang="en-US" sz="933" spc="-7" dirty="0">
                  <a:solidFill>
                    <a:srgbClr val="C00000"/>
                  </a:solidFill>
                  <a:latin typeface="Adobe Clean Light"/>
                  <a:cs typeface="Adobe Clean Light"/>
                </a:rPr>
                <a:t>(Anonymized)</a:t>
              </a:r>
              <a:endParaRPr sz="933" dirty="0">
                <a:solidFill>
                  <a:srgbClr val="C00000"/>
                </a:solidFill>
                <a:latin typeface="Adobe Clean Light"/>
                <a:cs typeface="Adobe Clean Light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2053486" y="2136196"/>
            <a:ext cx="4816892" cy="2528553"/>
            <a:chOff x="2052433" y="2135857"/>
            <a:chExt cx="4818146" cy="2529212"/>
          </a:xfrm>
        </p:grpSpPr>
        <p:sp>
          <p:nvSpPr>
            <p:cNvPr id="67" name="object 182"/>
            <p:cNvSpPr txBox="1"/>
            <p:nvPr/>
          </p:nvSpPr>
          <p:spPr>
            <a:xfrm>
              <a:off x="4405823" y="2871716"/>
              <a:ext cx="583201" cy="12827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lnSpc>
                  <a:spcPts val="1013"/>
                </a:lnSpc>
              </a:pPr>
              <a:r>
                <a:rPr sz="900" spc="-20" dirty="0">
                  <a:solidFill>
                    <a:srgbClr val="444444"/>
                  </a:solidFill>
                  <a:latin typeface="Adobe Clean Light"/>
                  <a:cs typeface="Adobe Clean Light"/>
                </a:rPr>
                <a:t>Attribute</a:t>
              </a:r>
              <a:r>
                <a:rPr lang="en-US" sz="900" spc="-20" dirty="0">
                  <a:solidFill>
                    <a:srgbClr val="444444"/>
                  </a:solidFill>
                  <a:latin typeface="Adobe Clean Light"/>
                  <a:cs typeface="Adobe Clean Light"/>
                </a:rPr>
                <a:t>s</a:t>
              </a:r>
              <a:endParaRPr sz="900" dirty="0">
                <a:solidFill>
                  <a:srgbClr val="000000"/>
                </a:solidFill>
                <a:latin typeface="Adobe Clean Light"/>
                <a:cs typeface="Adobe Clean Light"/>
              </a:endParaRP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4395657" y="2135857"/>
              <a:ext cx="2474922" cy="2529212"/>
              <a:chOff x="4395657" y="2135857"/>
              <a:chExt cx="2474922" cy="2529212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4395657" y="2135857"/>
                <a:ext cx="2474922" cy="2529212"/>
                <a:chOff x="4395657" y="2135857"/>
                <a:chExt cx="2474922" cy="2529212"/>
              </a:xfrm>
            </p:grpSpPr>
            <p:sp>
              <p:nvSpPr>
                <p:cNvPr id="72" name="object 146"/>
                <p:cNvSpPr/>
                <p:nvPr/>
              </p:nvSpPr>
              <p:spPr>
                <a:xfrm>
                  <a:off x="5065892" y="2402543"/>
                  <a:ext cx="1804687" cy="2262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1800" h="656589">
                      <a:moveTo>
                        <a:pt x="1701800" y="656170"/>
                      </a:moveTo>
                      <a:lnTo>
                        <a:pt x="0" y="656170"/>
                      </a:lnTo>
                      <a:lnTo>
                        <a:pt x="0" y="0"/>
                      </a:lnTo>
                      <a:lnTo>
                        <a:pt x="1701800" y="0"/>
                      </a:lnTo>
                      <a:lnTo>
                        <a:pt x="1701800" y="656170"/>
                      </a:lnTo>
                      <a:close/>
                    </a:path>
                  </a:pathLst>
                </a:custGeom>
                <a:solidFill>
                  <a:srgbClr val="DBDBDB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398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73" name="Straight Arrow Connector 72"/>
                <p:cNvCxnSpPr/>
                <p:nvPr/>
              </p:nvCxnSpPr>
              <p:spPr>
                <a:xfrm>
                  <a:off x="4395657" y="2632031"/>
                  <a:ext cx="643648" cy="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/>
                <p:cNvCxnSpPr/>
                <p:nvPr/>
              </p:nvCxnSpPr>
              <p:spPr>
                <a:xfrm flipV="1">
                  <a:off x="5271891" y="2135857"/>
                  <a:ext cx="0" cy="252072"/>
                </a:xfrm>
                <a:prstGeom prst="straightConnector1">
                  <a:avLst/>
                </a:prstGeom>
                <a:ln w="22225">
                  <a:solidFill>
                    <a:srgbClr val="BFBFBF"/>
                  </a:solidFill>
                  <a:headEnd type="triangl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object 176"/>
                <p:cNvSpPr txBox="1"/>
                <p:nvPr/>
              </p:nvSpPr>
              <p:spPr>
                <a:xfrm>
                  <a:off x="4448145" y="2464666"/>
                  <a:ext cx="498557" cy="138535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spAutoFit/>
                </a:bodyPr>
                <a:lstStyle/>
                <a:p>
                  <a:pPr marL="16925" algn="ctr"/>
                  <a:r>
                    <a:rPr sz="900" dirty="0">
                      <a:solidFill>
                        <a:srgbClr val="444444"/>
                      </a:solidFill>
                      <a:latin typeface="Adobe Clean Light"/>
                      <a:cs typeface="Adobe Clean Light"/>
                    </a:rPr>
                    <a:t>Segments</a:t>
                  </a:r>
                  <a:endParaRPr sz="900" dirty="0">
                    <a:solidFill>
                      <a:srgbClr val="000000"/>
                    </a:solidFill>
                    <a:latin typeface="Adobe Clean Light"/>
                    <a:cs typeface="Adobe Clean Light"/>
                  </a:endParaRPr>
                </a:p>
              </p:txBody>
            </p:sp>
            <p:grpSp>
              <p:nvGrpSpPr>
                <p:cNvPr id="76" name="Group 75"/>
                <p:cNvGrpSpPr/>
                <p:nvPr/>
              </p:nvGrpSpPr>
              <p:grpSpPr>
                <a:xfrm>
                  <a:off x="5565401" y="2409802"/>
                  <a:ext cx="1279051" cy="1033389"/>
                  <a:chOff x="5589939" y="2435928"/>
                  <a:chExt cx="1279051" cy="1033389"/>
                </a:xfrm>
              </p:grpSpPr>
              <p:sp>
                <p:nvSpPr>
                  <p:cNvPr id="84" name="Rectangle 83"/>
                  <p:cNvSpPr/>
                  <p:nvPr/>
                </p:nvSpPr>
                <p:spPr>
                  <a:xfrm>
                    <a:off x="5589940" y="3017793"/>
                    <a:ext cx="1279050" cy="45152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marL="187279" marR="6770" indent="-171408">
                      <a:lnSpc>
                        <a:spcPts val="906"/>
                      </a:lnSpc>
                      <a:spcBef>
                        <a:spcPts val="73"/>
                      </a:spcBef>
                      <a:buFont typeface="Arial" panose="020B0604020202020204" pitchFamily="34" charset="0"/>
                      <a:buChar char="•"/>
                      <a:tabLst>
                        <a:tab pos="77854" algn="l"/>
                      </a:tabLst>
                    </a:pPr>
                    <a:r>
                      <a:rPr lang="en-US" sz="900" dirty="0">
                        <a:cs typeface="Adobe Clean Light"/>
                      </a:rPr>
                      <a:t>MC Segment Sharing</a:t>
                    </a:r>
                  </a:p>
                  <a:p>
                    <a:pPr marL="187279" marR="6770" indent="-171408">
                      <a:lnSpc>
                        <a:spcPts val="906"/>
                      </a:lnSpc>
                      <a:spcBef>
                        <a:spcPts val="73"/>
                      </a:spcBef>
                      <a:buFont typeface="Arial" panose="020B0604020202020204" pitchFamily="34" charset="0"/>
                      <a:buChar char="•"/>
                      <a:tabLst>
                        <a:tab pos="77854" algn="l"/>
                      </a:tabLst>
                    </a:pPr>
                    <a:r>
                      <a:rPr lang="en-US" sz="900" dirty="0">
                        <a:cs typeface="Adobe Clean Light"/>
                      </a:rPr>
                      <a:t>CRM Attributes</a:t>
                    </a:r>
                  </a:p>
                </p:txBody>
              </p:sp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5589939" y="2435928"/>
                    <a:ext cx="1187148" cy="4258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1300"/>
                      </a:lnSpc>
                    </a:pPr>
                    <a:r>
                      <a:rPr lang="en-US" sz="1400" dirty="0"/>
                      <a:t>People</a:t>
                    </a:r>
                  </a:p>
                  <a:p>
                    <a:pPr>
                      <a:lnSpc>
                        <a:spcPts val="1300"/>
                      </a:lnSpc>
                    </a:pPr>
                    <a:r>
                      <a:rPr lang="en-US" sz="1400" dirty="0"/>
                      <a:t>Core Service</a:t>
                    </a:r>
                  </a:p>
                </p:txBody>
              </p:sp>
            </p:grpSp>
            <p:grpSp>
              <p:nvGrpSpPr>
                <p:cNvPr id="77" name="Group 76"/>
                <p:cNvGrpSpPr/>
                <p:nvPr/>
              </p:nvGrpSpPr>
              <p:grpSpPr>
                <a:xfrm>
                  <a:off x="5124881" y="2452626"/>
                  <a:ext cx="477847" cy="474440"/>
                  <a:chOff x="5073685" y="2694818"/>
                  <a:chExt cx="477847" cy="474440"/>
                </a:xfrm>
              </p:grpSpPr>
              <p:sp>
                <p:nvSpPr>
                  <p:cNvPr id="78" name="object 77"/>
                  <p:cNvSpPr/>
                  <p:nvPr/>
                </p:nvSpPr>
                <p:spPr>
                  <a:xfrm>
                    <a:off x="5073685" y="2694818"/>
                    <a:ext cx="477847" cy="474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160" h="391160">
                        <a:moveTo>
                          <a:pt x="195529" y="0"/>
                        </a:moveTo>
                        <a:lnTo>
                          <a:pt x="150696" y="5163"/>
                        </a:lnTo>
                        <a:lnTo>
                          <a:pt x="109540" y="19871"/>
                        </a:lnTo>
                        <a:lnTo>
                          <a:pt x="73235" y="42950"/>
                        </a:lnTo>
                        <a:lnTo>
                          <a:pt x="42955" y="73227"/>
                        </a:lnTo>
                        <a:lnTo>
                          <a:pt x="19873" y="109530"/>
                        </a:lnTo>
                        <a:lnTo>
                          <a:pt x="5164" y="150684"/>
                        </a:lnTo>
                        <a:lnTo>
                          <a:pt x="0" y="195516"/>
                        </a:lnTo>
                        <a:lnTo>
                          <a:pt x="5164" y="240348"/>
                        </a:lnTo>
                        <a:lnTo>
                          <a:pt x="19873" y="281502"/>
                        </a:lnTo>
                        <a:lnTo>
                          <a:pt x="42955" y="317805"/>
                        </a:lnTo>
                        <a:lnTo>
                          <a:pt x="73235" y="348082"/>
                        </a:lnTo>
                        <a:lnTo>
                          <a:pt x="109540" y="371161"/>
                        </a:lnTo>
                        <a:lnTo>
                          <a:pt x="150696" y="385869"/>
                        </a:lnTo>
                        <a:lnTo>
                          <a:pt x="195529" y="391033"/>
                        </a:lnTo>
                        <a:lnTo>
                          <a:pt x="240357" y="385869"/>
                        </a:lnTo>
                        <a:lnTo>
                          <a:pt x="281510" y="371161"/>
                        </a:lnTo>
                        <a:lnTo>
                          <a:pt x="317812" y="348082"/>
                        </a:lnTo>
                        <a:lnTo>
                          <a:pt x="348091" y="317805"/>
                        </a:lnTo>
                        <a:lnTo>
                          <a:pt x="371172" y="281502"/>
                        </a:lnTo>
                        <a:lnTo>
                          <a:pt x="385881" y="240348"/>
                        </a:lnTo>
                        <a:lnTo>
                          <a:pt x="391045" y="195516"/>
                        </a:lnTo>
                        <a:lnTo>
                          <a:pt x="385881" y="150684"/>
                        </a:lnTo>
                        <a:lnTo>
                          <a:pt x="371172" y="109530"/>
                        </a:lnTo>
                        <a:lnTo>
                          <a:pt x="348091" y="73227"/>
                        </a:lnTo>
                        <a:lnTo>
                          <a:pt x="317812" y="42950"/>
                        </a:lnTo>
                        <a:lnTo>
                          <a:pt x="281510" y="19871"/>
                        </a:lnTo>
                        <a:lnTo>
                          <a:pt x="240357" y="5163"/>
                        </a:lnTo>
                        <a:lnTo>
                          <a:pt x="195529" y="0"/>
                        </a:lnTo>
                        <a:close/>
                      </a:path>
                    </a:pathLst>
                  </a:custGeom>
                  <a:solidFill>
                    <a:srgbClr val="00A3E3"/>
                  </a:solidFill>
                </p:spPr>
                <p:txBody>
                  <a:bodyPr wrap="square" lIns="0" tIns="0" rIns="0" bIns="0" rtlCol="0"/>
                  <a:lstStyle/>
                  <a:p>
                    <a:endParaRPr sz="2398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79" name="object 78"/>
                  <p:cNvSpPr/>
                  <p:nvPr/>
                </p:nvSpPr>
                <p:spPr>
                  <a:xfrm>
                    <a:off x="5121424" y="2796944"/>
                    <a:ext cx="238698" cy="2353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070" h="176530">
                        <a:moveTo>
                          <a:pt x="55168" y="56325"/>
                        </a:moveTo>
                        <a:lnTo>
                          <a:pt x="51358" y="57087"/>
                        </a:lnTo>
                        <a:lnTo>
                          <a:pt x="51727" y="60135"/>
                        </a:lnTo>
                        <a:lnTo>
                          <a:pt x="52108" y="63196"/>
                        </a:lnTo>
                        <a:lnTo>
                          <a:pt x="56883" y="81712"/>
                        </a:lnTo>
                        <a:lnTo>
                          <a:pt x="58216" y="81712"/>
                        </a:lnTo>
                        <a:lnTo>
                          <a:pt x="61467" y="81712"/>
                        </a:lnTo>
                        <a:lnTo>
                          <a:pt x="61848" y="99086"/>
                        </a:lnTo>
                        <a:lnTo>
                          <a:pt x="68529" y="100229"/>
                        </a:lnTo>
                        <a:lnTo>
                          <a:pt x="68529" y="106909"/>
                        </a:lnTo>
                        <a:lnTo>
                          <a:pt x="63157" y="105766"/>
                        </a:lnTo>
                        <a:lnTo>
                          <a:pt x="60121" y="110719"/>
                        </a:lnTo>
                        <a:lnTo>
                          <a:pt x="57073" y="115685"/>
                        </a:lnTo>
                        <a:lnTo>
                          <a:pt x="53822" y="119508"/>
                        </a:lnTo>
                        <a:lnTo>
                          <a:pt x="35305" y="127732"/>
                        </a:lnTo>
                        <a:lnTo>
                          <a:pt x="25177" y="132341"/>
                        </a:lnTo>
                        <a:lnTo>
                          <a:pt x="19879" y="135017"/>
                        </a:lnTo>
                        <a:lnTo>
                          <a:pt x="15849" y="137440"/>
                        </a:lnTo>
                        <a:lnTo>
                          <a:pt x="9740" y="141263"/>
                        </a:lnTo>
                        <a:lnTo>
                          <a:pt x="3822" y="140882"/>
                        </a:lnTo>
                        <a:lnTo>
                          <a:pt x="1917" y="154623"/>
                        </a:lnTo>
                        <a:lnTo>
                          <a:pt x="0" y="168365"/>
                        </a:lnTo>
                        <a:lnTo>
                          <a:pt x="0" y="176200"/>
                        </a:lnTo>
                        <a:lnTo>
                          <a:pt x="101168" y="176200"/>
                        </a:lnTo>
                        <a:lnTo>
                          <a:pt x="178714" y="176200"/>
                        </a:lnTo>
                        <a:lnTo>
                          <a:pt x="178375" y="163735"/>
                        </a:lnTo>
                        <a:lnTo>
                          <a:pt x="154660" y="132144"/>
                        </a:lnTo>
                        <a:lnTo>
                          <a:pt x="143693" y="128236"/>
                        </a:lnTo>
                        <a:lnTo>
                          <a:pt x="133999" y="123292"/>
                        </a:lnTo>
                        <a:lnTo>
                          <a:pt x="126583" y="118482"/>
                        </a:lnTo>
                        <a:lnTo>
                          <a:pt x="122453" y="114974"/>
                        </a:lnTo>
                        <a:lnTo>
                          <a:pt x="119583" y="111672"/>
                        </a:lnTo>
                        <a:lnTo>
                          <a:pt x="116014" y="106528"/>
                        </a:lnTo>
                        <a:lnTo>
                          <a:pt x="112280" y="106096"/>
                        </a:lnTo>
                        <a:lnTo>
                          <a:pt x="112280" y="100508"/>
                        </a:lnTo>
                        <a:lnTo>
                          <a:pt x="118300" y="100801"/>
                        </a:lnTo>
                        <a:lnTo>
                          <a:pt x="118148" y="82335"/>
                        </a:lnTo>
                        <a:lnTo>
                          <a:pt x="122021" y="84913"/>
                        </a:lnTo>
                        <a:lnTo>
                          <a:pt x="124459" y="77179"/>
                        </a:lnTo>
                        <a:lnTo>
                          <a:pt x="126438" y="70523"/>
                        </a:lnTo>
                        <a:lnTo>
                          <a:pt x="128036" y="63494"/>
                        </a:lnTo>
                        <a:lnTo>
                          <a:pt x="128237" y="58094"/>
                        </a:lnTo>
                        <a:lnTo>
                          <a:pt x="126022" y="56325"/>
                        </a:lnTo>
                        <a:lnTo>
                          <a:pt x="127090" y="48735"/>
                        </a:lnTo>
                        <a:lnTo>
                          <a:pt x="127566" y="43560"/>
                        </a:lnTo>
                        <a:lnTo>
                          <a:pt x="127559" y="38421"/>
                        </a:lnTo>
                        <a:lnTo>
                          <a:pt x="127177" y="30938"/>
                        </a:lnTo>
                        <a:lnTo>
                          <a:pt x="95542" y="13"/>
                        </a:lnTo>
                        <a:lnTo>
                          <a:pt x="82455" y="0"/>
                        </a:lnTo>
                        <a:lnTo>
                          <a:pt x="73205" y="3312"/>
                        </a:lnTo>
                        <a:lnTo>
                          <a:pt x="67713" y="7268"/>
                        </a:lnTo>
                        <a:lnTo>
                          <a:pt x="65900" y="9183"/>
                        </a:lnTo>
                        <a:lnTo>
                          <a:pt x="57886" y="8611"/>
                        </a:lnTo>
                        <a:lnTo>
                          <a:pt x="53733" y="16765"/>
                        </a:lnTo>
                        <a:lnTo>
                          <a:pt x="51923" y="25552"/>
                        </a:lnTo>
                        <a:lnTo>
                          <a:pt x="52141" y="37369"/>
                        </a:lnTo>
                        <a:lnTo>
                          <a:pt x="53514" y="48774"/>
                        </a:lnTo>
                        <a:lnTo>
                          <a:pt x="55168" y="56325"/>
                        </a:lnTo>
                        <a:close/>
                      </a:path>
                    </a:pathLst>
                  </a:custGeom>
                  <a:ln w="9220">
                    <a:solidFill>
                      <a:srgbClr val="FFFFF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2398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0" name="object 79"/>
                  <p:cNvSpPr/>
                  <p:nvPr/>
                </p:nvSpPr>
                <p:spPr>
                  <a:xfrm>
                    <a:off x="5297183" y="2796342"/>
                    <a:ext cx="144742" cy="1506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585" h="113030">
                        <a:moveTo>
                          <a:pt x="59410" y="1189"/>
                        </a:moveTo>
                        <a:lnTo>
                          <a:pt x="46728" y="0"/>
                        </a:lnTo>
                        <a:lnTo>
                          <a:pt x="39011" y="435"/>
                        </a:lnTo>
                        <a:lnTo>
                          <a:pt x="33118" y="3245"/>
                        </a:lnTo>
                        <a:lnTo>
                          <a:pt x="25907" y="9177"/>
                        </a:lnTo>
                        <a:lnTo>
                          <a:pt x="18953" y="17864"/>
                        </a:lnTo>
                        <a:lnTo>
                          <a:pt x="15392" y="28267"/>
                        </a:lnTo>
                        <a:lnTo>
                          <a:pt x="14460" y="40130"/>
                        </a:lnTo>
                        <a:lnTo>
                          <a:pt x="15392" y="53196"/>
                        </a:lnTo>
                        <a:lnTo>
                          <a:pt x="9931" y="53780"/>
                        </a:lnTo>
                        <a:lnTo>
                          <a:pt x="10134" y="60993"/>
                        </a:lnTo>
                        <a:lnTo>
                          <a:pt x="10325" y="68194"/>
                        </a:lnTo>
                        <a:lnTo>
                          <a:pt x="15976" y="75014"/>
                        </a:lnTo>
                        <a:lnTo>
                          <a:pt x="17538" y="76970"/>
                        </a:lnTo>
                        <a:lnTo>
                          <a:pt x="17971" y="81509"/>
                        </a:lnTo>
                        <a:lnTo>
                          <a:pt x="16070" y="90067"/>
                        </a:lnTo>
                        <a:lnTo>
                          <a:pt x="10518" y="99430"/>
                        </a:lnTo>
                        <a:lnTo>
                          <a:pt x="0" y="106383"/>
                        </a:lnTo>
                        <a:lnTo>
                          <a:pt x="13631" y="111249"/>
                        </a:lnTo>
                        <a:lnTo>
                          <a:pt x="22091" y="112444"/>
                        </a:lnTo>
                        <a:lnTo>
                          <a:pt x="28903" y="109587"/>
                        </a:lnTo>
                        <a:lnTo>
                          <a:pt x="37591" y="102294"/>
                        </a:lnTo>
                        <a:lnTo>
                          <a:pt x="43827" y="108517"/>
                        </a:lnTo>
                        <a:lnTo>
                          <a:pt x="52793" y="109304"/>
                        </a:lnTo>
                        <a:lnTo>
                          <a:pt x="61760" y="110079"/>
                        </a:lnTo>
                        <a:lnTo>
                          <a:pt x="69151" y="102675"/>
                        </a:lnTo>
                        <a:lnTo>
                          <a:pt x="77764" y="110067"/>
                        </a:lnTo>
                        <a:lnTo>
                          <a:pt x="84713" y="112857"/>
                        </a:lnTo>
                        <a:lnTo>
                          <a:pt x="93670" y="111337"/>
                        </a:lnTo>
                        <a:lnTo>
                          <a:pt x="108305" y="105799"/>
                        </a:lnTo>
                        <a:lnTo>
                          <a:pt x="99936" y="104046"/>
                        </a:lnTo>
                        <a:lnTo>
                          <a:pt x="95453" y="97811"/>
                        </a:lnTo>
                        <a:lnTo>
                          <a:pt x="90970" y="91575"/>
                        </a:lnTo>
                        <a:lnTo>
                          <a:pt x="90195" y="77554"/>
                        </a:lnTo>
                        <a:lnTo>
                          <a:pt x="90385" y="76970"/>
                        </a:lnTo>
                        <a:lnTo>
                          <a:pt x="90589" y="76386"/>
                        </a:lnTo>
                        <a:lnTo>
                          <a:pt x="95059" y="72284"/>
                        </a:lnTo>
                        <a:lnTo>
                          <a:pt x="97396" y="65477"/>
                        </a:lnTo>
                        <a:lnTo>
                          <a:pt x="99733" y="58657"/>
                        </a:lnTo>
                        <a:lnTo>
                          <a:pt x="96812" y="52421"/>
                        </a:lnTo>
                        <a:lnTo>
                          <a:pt x="91947" y="52815"/>
                        </a:lnTo>
                        <a:lnTo>
                          <a:pt x="99654" y="25926"/>
                        </a:lnTo>
                        <a:lnTo>
                          <a:pt x="98865" y="12121"/>
                        </a:lnTo>
                      </a:path>
                    </a:pathLst>
                  </a:custGeom>
                  <a:ln w="9220">
                    <a:solidFill>
                      <a:srgbClr val="FFFFF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2398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1" name="object 80"/>
                  <p:cNvSpPr/>
                  <p:nvPr/>
                </p:nvSpPr>
                <p:spPr>
                  <a:xfrm>
                    <a:off x="5376376" y="2797928"/>
                    <a:ext cx="52480" cy="143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370" h="10794">
                        <a:moveTo>
                          <a:pt x="39060" y="10202"/>
                        </a:moveTo>
                        <a:lnTo>
                          <a:pt x="27025" y="3764"/>
                        </a:lnTo>
                        <a:lnTo>
                          <a:pt x="0" y="0"/>
                        </a:lnTo>
                      </a:path>
                    </a:pathLst>
                  </a:custGeom>
                  <a:ln w="9220">
                    <a:solidFill>
                      <a:srgbClr val="FFFFF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2398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2" name="object 81"/>
                  <p:cNvSpPr/>
                  <p:nvPr/>
                </p:nvSpPr>
                <p:spPr>
                  <a:xfrm>
                    <a:off x="5323340" y="2939760"/>
                    <a:ext cx="11850" cy="126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89" h="9525">
                        <a:moveTo>
                          <a:pt x="8704" y="0"/>
                        </a:moveTo>
                        <a:lnTo>
                          <a:pt x="7066" y="6578"/>
                        </a:lnTo>
                        <a:lnTo>
                          <a:pt x="246" y="8915"/>
                        </a:lnTo>
                        <a:lnTo>
                          <a:pt x="0" y="8986"/>
                        </a:lnTo>
                      </a:path>
                    </a:pathLst>
                  </a:custGeom>
                  <a:ln w="9220">
                    <a:solidFill>
                      <a:srgbClr val="FFFFF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2398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3" name="object 82"/>
                  <p:cNvSpPr/>
                  <p:nvPr/>
                </p:nvSpPr>
                <p:spPr>
                  <a:xfrm>
                    <a:off x="5378888" y="2938525"/>
                    <a:ext cx="104113" cy="922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104" h="69214">
                        <a:moveTo>
                          <a:pt x="0" y="68897"/>
                        </a:moveTo>
                        <a:lnTo>
                          <a:pt x="73509" y="68897"/>
                        </a:lnTo>
                        <a:lnTo>
                          <a:pt x="77146" y="54935"/>
                        </a:lnTo>
                        <a:lnTo>
                          <a:pt x="77789" y="46304"/>
                        </a:lnTo>
                        <a:lnTo>
                          <a:pt x="74927" y="39425"/>
                        </a:lnTo>
                        <a:lnTo>
                          <a:pt x="42745" y="14760"/>
                        </a:lnTo>
                        <a:lnTo>
                          <a:pt x="24805" y="9067"/>
                        </a:lnTo>
                        <a:lnTo>
                          <a:pt x="14480" y="5753"/>
                        </a:lnTo>
                        <a:lnTo>
                          <a:pt x="14530" y="0"/>
                        </a:lnTo>
                      </a:path>
                    </a:pathLst>
                  </a:custGeom>
                  <a:ln w="9220">
                    <a:solidFill>
                      <a:srgbClr val="FFFFF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2398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cxnSp>
            <p:nvCxnSpPr>
              <p:cNvPr id="71" name="Straight Arrow Connector 70"/>
              <p:cNvCxnSpPr/>
              <p:nvPr/>
            </p:nvCxnSpPr>
            <p:spPr>
              <a:xfrm>
                <a:off x="4395658" y="3080621"/>
                <a:ext cx="660649" cy="0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9" name="Straight Arrow Connector 68"/>
            <p:cNvCxnSpPr/>
            <p:nvPr/>
          </p:nvCxnSpPr>
          <p:spPr>
            <a:xfrm flipH="1">
              <a:off x="2052433" y="2148363"/>
              <a:ext cx="3219458" cy="0"/>
            </a:xfrm>
            <a:prstGeom prst="straightConnector1">
              <a:avLst/>
            </a:prstGeom>
            <a:ln w="22225">
              <a:solidFill>
                <a:srgbClr val="BFBFB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Arrow Connector 86"/>
          <p:cNvCxnSpPr/>
          <p:nvPr/>
        </p:nvCxnSpPr>
        <p:spPr>
          <a:xfrm flipH="1">
            <a:off x="1960041" y="2148796"/>
            <a:ext cx="616991" cy="0"/>
          </a:xfrm>
          <a:prstGeom prst="straightConnector1">
            <a:avLst/>
          </a:prstGeom>
          <a:ln w="22225">
            <a:solidFill>
              <a:srgbClr val="BFBFB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bject 146"/>
          <p:cNvSpPr/>
          <p:nvPr/>
        </p:nvSpPr>
        <p:spPr>
          <a:xfrm>
            <a:off x="2349073" y="2392440"/>
            <a:ext cx="2053927" cy="1058313"/>
          </a:xfrm>
          <a:custGeom>
            <a:avLst/>
            <a:gdLst/>
            <a:ahLst/>
            <a:cxnLst/>
            <a:rect l="l" t="t" r="r" b="b"/>
            <a:pathLst>
              <a:path w="1701800" h="656589">
                <a:moveTo>
                  <a:pt x="1701800" y="656170"/>
                </a:moveTo>
                <a:lnTo>
                  <a:pt x="0" y="656170"/>
                </a:lnTo>
                <a:lnTo>
                  <a:pt x="0" y="0"/>
                </a:lnTo>
                <a:lnTo>
                  <a:pt x="1701800" y="0"/>
                </a:lnTo>
                <a:lnTo>
                  <a:pt x="1701800" y="656170"/>
                </a:lnTo>
                <a:close/>
              </a:path>
            </a:pathLst>
          </a:custGeom>
          <a:solidFill>
            <a:srgbClr val="DBDBDB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lIns="0" tIns="0" rIns="0" bIns="0" rtlCol="0"/>
          <a:lstStyle/>
          <a:p>
            <a:endParaRPr sz="2398">
              <a:solidFill>
                <a:srgbClr val="000000"/>
              </a:solidFill>
            </a:endParaRPr>
          </a:p>
        </p:txBody>
      </p:sp>
      <p:sp>
        <p:nvSpPr>
          <p:cNvPr id="89" name="object 157"/>
          <p:cNvSpPr/>
          <p:nvPr/>
        </p:nvSpPr>
        <p:spPr>
          <a:xfrm>
            <a:off x="1695629" y="2133847"/>
            <a:ext cx="240428" cy="103023"/>
          </a:xfrm>
          <a:custGeom>
            <a:avLst/>
            <a:gdLst/>
            <a:ahLst/>
            <a:cxnLst/>
            <a:rect l="l" t="t" r="r" b="b"/>
            <a:pathLst>
              <a:path w="5619750" h="133350">
                <a:moveTo>
                  <a:pt x="0" y="0"/>
                </a:moveTo>
                <a:lnTo>
                  <a:pt x="5619750" y="0"/>
                </a:lnTo>
                <a:lnTo>
                  <a:pt x="5619750" y="133350"/>
                </a:lnTo>
              </a:path>
            </a:pathLst>
          </a:custGeom>
          <a:ln w="22225">
            <a:solidFill>
              <a:srgbClr val="00A3E3"/>
            </a:solidFill>
            <a:headEnd w="lg" len="lg"/>
          </a:ln>
        </p:spPr>
        <p:txBody>
          <a:bodyPr wrap="square" lIns="0" tIns="0" rIns="0" bIns="0" rtlCol="0"/>
          <a:lstStyle/>
          <a:p>
            <a:endParaRPr sz="2398">
              <a:solidFill>
                <a:srgbClr val="000000"/>
              </a:solidFill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 flipH="1" flipV="1">
            <a:off x="2577033" y="2136196"/>
            <a:ext cx="0" cy="252005"/>
          </a:xfrm>
          <a:prstGeom prst="straightConnector1">
            <a:avLst/>
          </a:prstGeom>
          <a:ln w="22225">
            <a:solidFill>
              <a:srgbClr val="BFBFBF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1646665" y="1649998"/>
            <a:ext cx="1715160" cy="271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13"/>
              </a:lnSpc>
              <a:spcBef>
                <a:spcPts val="900"/>
              </a:spcBef>
            </a:pPr>
            <a:r>
              <a:rPr lang="en-US" sz="1200" b="1" dirty="0">
                <a:solidFill>
                  <a:srgbClr val="444444"/>
                </a:solidFill>
                <a:cs typeface="Adobe Clean Light"/>
              </a:rPr>
              <a:t>Activation Core Service</a:t>
            </a:r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9612" y="2086725"/>
            <a:ext cx="441966" cy="441852"/>
          </a:xfrm>
          <a:prstGeom prst="rect">
            <a:avLst/>
          </a:prstGeom>
        </p:spPr>
      </p:pic>
      <p:sp>
        <p:nvSpPr>
          <p:cNvPr id="93" name="object 11"/>
          <p:cNvSpPr txBox="1"/>
          <p:nvPr/>
        </p:nvSpPr>
        <p:spPr>
          <a:xfrm>
            <a:off x="2815369" y="1975896"/>
            <a:ext cx="235251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25" algn="ctr"/>
            <a:r>
              <a:rPr sz="900" dirty="0">
                <a:solidFill>
                  <a:srgbClr val="444444"/>
                </a:solidFill>
                <a:latin typeface="Adobe Clean Light"/>
                <a:cs typeface="Adobe Clean Light"/>
              </a:rPr>
              <a:t>(RT)</a:t>
            </a:r>
            <a:endParaRPr sz="900" dirty="0">
              <a:solidFill>
                <a:srgbClr val="000000"/>
              </a:solidFill>
              <a:latin typeface="Adobe Clean Light"/>
              <a:cs typeface="Adobe Clean Light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2836763" y="2378776"/>
            <a:ext cx="1524554" cy="896051"/>
            <a:chOff x="2860450" y="2404628"/>
            <a:chExt cx="1524951" cy="896284"/>
          </a:xfrm>
        </p:grpSpPr>
        <p:sp>
          <p:nvSpPr>
            <p:cNvPr id="103" name="Rectangle 102"/>
            <p:cNvSpPr/>
            <p:nvPr/>
          </p:nvSpPr>
          <p:spPr>
            <a:xfrm>
              <a:off x="2860450" y="2721115"/>
              <a:ext cx="1524951" cy="5797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4582" marR="6770" indent="-174582">
                <a:lnSpc>
                  <a:spcPts val="906"/>
                </a:lnSpc>
                <a:spcBef>
                  <a:spcPts val="73"/>
                </a:spcBef>
                <a:buFont typeface="Arial" panose="020B0604020202020204" pitchFamily="34" charset="0"/>
                <a:buChar char="•"/>
                <a:tabLst>
                  <a:tab pos="77854" algn="l"/>
                </a:tabLst>
              </a:pPr>
              <a:r>
                <a:rPr lang="en-US" sz="900" dirty="0">
                  <a:cs typeface="Adobe Clean Light"/>
                </a:rPr>
                <a:t>Behavior &amp; </a:t>
              </a:r>
              <a:r>
                <a:rPr lang="en-US" sz="900" spc="-133" dirty="0">
                  <a:cs typeface="Adobe Clean Light"/>
                </a:rPr>
                <a:t> </a:t>
              </a:r>
              <a:r>
                <a:rPr lang="en-US" sz="900" dirty="0">
                  <a:cs typeface="Adobe Clean Light"/>
                </a:rPr>
                <a:t>Segmentation</a:t>
              </a:r>
            </a:p>
            <a:p>
              <a:pPr marL="174582" marR="6770" indent="-174582">
                <a:lnSpc>
                  <a:spcPts val="906"/>
                </a:lnSpc>
                <a:spcBef>
                  <a:spcPts val="73"/>
                </a:spcBef>
                <a:buFont typeface="Arial" panose="020B0604020202020204" pitchFamily="34" charset="0"/>
                <a:buChar char="•"/>
                <a:tabLst>
                  <a:tab pos="77854" algn="l"/>
                </a:tabLst>
              </a:pPr>
              <a:r>
                <a:rPr lang="en-US" sz="900" dirty="0">
                  <a:cs typeface="Adobe Clean Light"/>
                </a:rPr>
                <a:t>Analytics</a:t>
              </a:r>
            </a:p>
            <a:p>
              <a:pPr marL="174582" marR="6770" indent="-174582">
                <a:lnSpc>
                  <a:spcPts val="906"/>
                </a:lnSpc>
                <a:spcBef>
                  <a:spcPts val="73"/>
                </a:spcBef>
                <a:buFont typeface="Arial" panose="020B0604020202020204" pitchFamily="34" charset="0"/>
                <a:buChar char="•"/>
                <a:tabLst>
                  <a:tab pos="77854" algn="l"/>
                </a:tabLst>
              </a:pPr>
              <a:r>
                <a:rPr lang="en-US" sz="900" dirty="0">
                  <a:cs typeface="Adobe Clean Light"/>
                </a:rPr>
                <a:t>Historical</a:t>
              </a:r>
              <a:r>
                <a:rPr lang="en-US" sz="900" spc="-133" dirty="0">
                  <a:cs typeface="Adobe Clean Light"/>
                </a:rPr>
                <a:t> </a:t>
              </a:r>
              <a:r>
                <a:rPr lang="en-US" sz="900" dirty="0">
                  <a:cs typeface="Adobe Clean Light"/>
                </a:rPr>
                <a:t>Segmentation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860450" y="2404628"/>
              <a:ext cx="832496" cy="30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Analytics</a:t>
              </a:r>
            </a:p>
          </p:txBody>
        </p:sp>
      </p:grpSp>
      <p:pic>
        <p:nvPicPr>
          <p:cNvPr id="95" name="Picture 94" descr="mc_analytics_noshadow_128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18039" y="2363184"/>
            <a:ext cx="590793" cy="590793"/>
          </a:xfrm>
          <a:prstGeom prst="rect">
            <a:avLst/>
          </a:prstGeom>
        </p:spPr>
      </p:pic>
      <p:sp>
        <p:nvSpPr>
          <p:cNvPr id="97" name="object 89"/>
          <p:cNvSpPr/>
          <p:nvPr/>
        </p:nvSpPr>
        <p:spPr>
          <a:xfrm>
            <a:off x="1413684" y="2048351"/>
            <a:ext cx="272229" cy="1137766"/>
          </a:xfrm>
          <a:custGeom>
            <a:avLst/>
            <a:gdLst/>
            <a:ahLst/>
            <a:cxnLst/>
            <a:rect l="l" t="t" r="r" b="b"/>
            <a:pathLst>
              <a:path w="107950" h="1371600">
                <a:moveTo>
                  <a:pt x="12700" y="0"/>
                </a:moveTo>
                <a:lnTo>
                  <a:pt x="107950" y="0"/>
                </a:lnTo>
                <a:lnTo>
                  <a:pt x="107950" y="1371600"/>
                </a:lnTo>
                <a:lnTo>
                  <a:pt x="0" y="1371600"/>
                </a:lnTo>
              </a:path>
            </a:pathLst>
          </a:custGeom>
          <a:ln w="22225">
            <a:solidFill>
              <a:srgbClr val="00A2E2"/>
            </a:solidFill>
          </a:ln>
        </p:spPr>
        <p:txBody>
          <a:bodyPr wrap="square" lIns="0" tIns="0" rIns="0" bIns="0" rtlCol="0"/>
          <a:lstStyle/>
          <a:p>
            <a:endParaRPr sz="2398">
              <a:solidFill>
                <a:srgbClr val="000000"/>
              </a:solidFill>
            </a:endParaRPr>
          </a:p>
        </p:txBody>
      </p:sp>
      <p:sp>
        <p:nvSpPr>
          <p:cNvPr id="98" name="object 180"/>
          <p:cNvSpPr/>
          <p:nvPr/>
        </p:nvSpPr>
        <p:spPr>
          <a:xfrm>
            <a:off x="1636222" y="2082011"/>
            <a:ext cx="97486" cy="97486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800" y="0"/>
                </a:moveTo>
                <a:lnTo>
                  <a:pt x="31027" y="3992"/>
                </a:lnTo>
                <a:lnTo>
                  <a:pt x="14879" y="14879"/>
                </a:lnTo>
                <a:lnTo>
                  <a:pt x="3992" y="31027"/>
                </a:lnTo>
                <a:lnTo>
                  <a:pt x="0" y="50800"/>
                </a:lnTo>
                <a:lnTo>
                  <a:pt x="3992" y="70572"/>
                </a:lnTo>
                <a:lnTo>
                  <a:pt x="14879" y="86720"/>
                </a:lnTo>
                <a:lnTo>
                  <a:pt x="31027" y="97607"/>
                </a:lnTo>
                <a:lnTo>
                  <a:pt x="50800" y="101600"/>
                </a:lnTo>
                <a:lnTo>
                  <a:pt x="70572" y="97607"/>
                </a:lnTo>
                <a:lnTo>
                  <a:pt x="86720" y="86720"/>
                </a:lnTo>
                <a:lnTo>
                  <a:pt x="97607" y="70572"/>
                </a:lnTo>
                <a:lnTo>
                  <a:pt x="101600" y="50800"/>
                </a:lnTo>
                <a:lnTo>
                  <a:pt x="97607" y="31027"/>
                </a:lnTo>
                <a:lnTo>
                  <a:pt x="86720" y="14879"/>
                </a:lnTo>
                <a:lnTo>
                  <a:pt x="70572" y="3992"/>
                </a:lnTo>
                <a:lnTo>
                  <a:pt x="50800" y="0"/>
                </a:lnTo>
                <a:close/>
              </a:path>
            </a:pathLst>
          </a:custGeom>
          <a:solidFill>
            <a:srgbClr val="00A3E3"/>
          </a:solidFill>
        </p:spPr>
        <p:txBody>
          <a:bodyPr wrap="square" lIns="0" tIns="0" rIns="0" bIns="0" rtlCol="0"/>
          <a:lstStyle/>
          <a:p>
            <a:endParaRPr sz="2398">
              <a:solidFill>
                <a:srgbClr val="000000"/>
              </a:solidFill>
            </a:endParaRPr>
          </a:p>
        </p:txBody>
      </p:sp>
      <p:sp>
        <p:nvSpPr>
          <p:cNvPr id="105" name="object 146"/>
          <p:cNvSpPr/>
          <p:nvPr/>
        </p:nvSpPr>
        <p:spPr>
          <a:xfrm>
            <a:off x="5735518" y="916324"/>
            <a:ext cx="3871548" cy="1036565"/>
          </a:xfrm>
          <a:custGeom>
            <a:avLst/>
            <a:gdLst/>
            <a:ahLst/>
            <a:cxnLst/>
            <a:rect l="l" t="t" r="r" b="b"/>
            <a:pathLst>
              <a:path w="1701800" h="656589">
                <a:moveTo>
                  <a:pt x="1701800" y="656170"/>
                </a:moveTo>
                <a:lnTo>
                  <a:pt x="0" y="656170"/>
                </a:lnTo>
                <a:lnTo>
                  <a:pt x="0" y="0"/>
                </a:lnTo>
                <a:lnTo>
                  <a:pt x="1701800" y="0"/>
                </a:lnTo>
                <a:lnTo>
                  <a:pt x="1701800" y="656170"/>
                </a:lnTo>
                <a:close/>
              </a:path>
            </a:pathLst>
          </a:custGeom>
          <a:solidFill>
            <a:srgbClr val="DBDBDB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lIns="0" tIns="0" rIns="0" bIns="0" rtlCol="0"/>
          <a:lstStyle/>
          <a:p>
            <a:endParaRPr sz="2398">
              <a:solidFill>
                <a:srgbClr val="000000"/>
              </a:solidFill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6206565" y="901363"/>
            <a:ext cx="2319376" cy="1038804"/>
            <a:chOff x="6231131" y="926829"/>
            <a:chExt cx="2319980" cy="1039074"/>
          </a:xfrm>
        </p:grpSpPr>
        <p:sp>
          <p:nvSpPr>
            <p:cNvPr id="107" name="Rectangle 106"/>
            <p:cNvSpPr/>
            <p:nvPr/>
          </p:nvSpPr>
          <p:spPr>
            <a:xfrm>
              <a:off x="6231131" y="1245006"/>
              <a:ext cx="2319980" cy="7208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87279" marR="6770" indent="-171408">
                <a:lnSpc>
                  <a:spcPts val="906"/>
                </a:lnSpc>
                <a:spcBef>
                  <a:spcPts val="73"/>
                </a:spcBef>
                <a:buFont typeface="Arial" panose="020B0604020202020204" pitchFamily="34" charset="0"/>
                <a:buChar char="•"/>
                <a:tabLst>
                  <a:tab pos="77854" algn="l"/>
                </a:tabLst>
              </a:pPr>
              <a:r>
                <a:rPr lang="en-US" sz="900" dirty="0">
                  <a:cs typeface="Adobe Clean Light"/>
                </a:rPr>
                <a:t>Content and Digital Asset Management </a:t>
              </a:r>
            </a:p>
            <a:p>
              <a:pPr marL="187279" marR="6770" indent="-171408">
                <a:lnSpc>
                  <a:spcPts val="906"/>
                </a:lnSpc>
                <a:spcBef>
                  <a:spcPts val="73"/>
                </a:spcBef>
                <a:buFont typeface="Arial" panose="020B0604020202020204" pitchFamily="34" charset="0"/>
                <a:buChar char="•"/>
                <a:tabLst>
                  <a:tab pos="77854" algn="l"/>
                </a:tabLst>
              </a:pPr>
              <a:r>
                <a:rPr lang="en-US" sz="900" dirty="0">
                  <a:cs typeface="Adobe Clean Light"/>
                </a:rPr>
                <a:t>Template  Creation and Publication </a:t>
              </a:r>
            </a:p>
            <a:p>
              <a:pPr marL="187279" marR="6770" indent="-171408">
                <a:lnSpc>
                  <a:spcPts val="906"/>
                </a:lnSpc>
                <a:spcBef>
                  <a:spcPts val="73"/>
                </a:spcBef>
                <a:buFont typeface="Arial" panose="020B0604020202020204" pitchFamily="34" charset="0"/>
                <a:buChar char="•"/>
                <a:tabLst>
                  <a:tab pos="77854" algn="l"/>
                </a:tabLst>
              </a:pPr>
              <a:r>
                <a:rPr lang="en-US" sz="900" dirty="0">
                  <a:cs typeface="Adobe Clean Light"/>
                </a:rPr>
                <a:t>Content Authoring</a:t>
              </a:r>
            </a:p>
            <a:p>
              <a:pPr marL="187279" marR="6770" indent="-171408">
                <a:lnSpc>
                  <a:spcPts val="906"/>
                </a:lnSpc>
                <a:spcBef>
                  <a:spcPts val="73"/>
                </a:spcBef>
                <a:buFont typeface="Arial" panose="020B0604020202020204" pitchFamily="34" charset="0"/>
                <a:buChar char="•"/>
                <a:tabLst>
                  <a:tab pos="77854" algn="l"/>
                </a:tabLst>
              </a:pPr>
              <a:r>
                <a:rPr lang="en-US" sz="900" dirty="0">
                  <a:cs typeface="Adobe Clean Light"/>
                </a:rPr>
                <a:t>Analytics Essentials</a:t>
              </a:r>
            </a:p>
            <a:p>
              <a:pPr marL="187279" marR="6770" indent="-171408">
                <a:lnSpc>
                  <a:spcPts val="906"/>
                </a:lnSpc>
                <a:spcBef>
                  <a:spcPts val="73"/>
                </a:spcBef>
                <a:buFont typeface="Arial" panose="020B0604020202020204" pitchFamily="34" charset="0"/>
                <a:buChar char="•"/>
                <a:tabLst>
                  <a:tab pos="77854" algn="l"/>
                </a:tabLst>
              </a:pPr>
              <a:r>
                <a:rPr lang="en-US" sz="900" dirty="0">
                  <a:cs typeface="Adobe Clean Light"/>
                </a:rPr>
                <a:t>Experience Targeting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231131" y="926829"/>
              <a:ext cx="1728487" cy="30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Experience Manager</a:t>
              </a:r>
            </a:p>
          </p:txBody>
        </p:sp>
      </p:grpSp>
      <p:pic>
        <p:nvPicPr>
          <p:cNvPr id="109" name="Picture 108" descr="mc_experiencemanager_128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02793" y="885293"/>
            <a:ext cx="560540" cy="560541"/>
          </a:xfrm>
          <a:prstGeom prst="rect">
            <a:avLst/>
          </a:prstGeom>
        </p:spPr>
      </p:pic>
      <p:grpSp>
        <p:nvGrpSpPr>
          <p:cNvPr id="110" name="Group 109"/>
          <p:cNvGrpSpPr/>
          <p:nvPr/>
        </p:nvGrpSpPr>
        <p:grpSpPr>
          <a:xfrm>
            <a:off x="8296724" y="1103327"/>
            <a:ext cx="1316971" cy="860674"/>
            <a:chOff x="8295707" y="1102720"/>
            <a:chExt cx="1317314" cy="860897"/>
          </a:xfrm>
        </p:grpSpPr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37912" y="1102720"/>
              <a:ext cx="432905" cy="432905"/>
            </a:xfrm>
            <a:prstGeom prst="rect">
              <a:avLst/>
            </a:prstGeom>
          </p:spPr>
        </p:pic>
        <p:sp>
          <p:nvSpPr>
            <p:cNvPr id="112" name="Rectangle 111"/>
            <p:cNvSpPr/>
            <p:nvPr/>
          </p:nvSpPr>
          <p:spPr>
            <a:xfrm>
              <a:off x="8295707" y="1512094"/>
              <a:ext cx="1317314" cy="4515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413"/>
                </a:lnSpc>
                <a:spcBef>
                  <a:spcPts val="900"/>
                </a:spcBef>
              </a:pPr>
              <a:r>
                <a:rPr lang="en-US" sz="1400" dirty="0">
                  <a:cs typeface="Adobe Clean Light"/>
                </a:rPr>
                <a:t>Assets Core Service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450817" y="3046070"/>
            <a:ext cx="11241314" cy="1657548"/>
            <a:chOff x="449347" y="3045969"/>
            <a:chExt cx="11244242" cy="1657979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5065892" y="3515174"/>
              <a:ext cx="1804686" cy="0"/>
            </a:xfrm>
            <a:prstGeom prst="line">
              <a:avLst/>
            </a:prstGeom>
            <a:ln>
              <a:solidFill>
                <a:srgbClr val="002060">
                  <a:alpha val="31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object 205"/>
            <p:cNvSpPr txBox="1"/>
            <p:nvPr/>
          </p:nvSpPr>
          <p:spPr>
            <a:xfrm>
              <a:off x="10663600" y="3692602"/>
              <a:ext cx="1029989" cy="18471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6925" algn="ctr"/>
              <a:r>
                <a:rPr sz="1200" spc="7" dirty="0">
                  <a:solidFill>
                    <a:srgbClr val="444444"/>
                  </a:solidFill>
                  <a:cs typeface="Adobe Clean Light"/>
                </a:rPr>
                <a:t>Ad</a:t>
              </a:r>
              <a:r>
                <a:rPr sz="1200" spc="-93" dirty="0">
                  <a:solidFill>
                    <a:srgbClr val="444444"/>
                  </a:solidFill>
                  <a:cs typeface="Adobe Clean Light"/>
                </a:rPr>
                <a:t> </a:t>
              </a:r>
              <a:r>
                <a:rPr sz="1200" spc="7" dirty="0">
                  <a:solidFill>
                    <a:srgbClr val="444444"/>
                  </a:solidFill>
                  <a:cs typeface="Adobe Clean Light"/>
                </a:rPr>
                <a:t>Networks</a:t>
              </a:r>
              <a:endParaRPr sz="1200" dirty="0">
                <a:solidFill>
                  <a:srgbClr val="000000"/>
                </a:solidFill>
                <a:cs typeface="Adobe Clean Light"/>
              </a:endParaRPr>
            </a:p>
          </p:txBody>
        </p:sp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839893" y="3045969"/>
              <a:ext cx="677402" cy="614143"/>
            </a:xfrm>
            <a:prstGeom prst="rect">
              <a:avLst/>
            </a:prstGeom>
          </p:spPr>
        </p:pic>
        <p:cxnSp>
          <p:nvCxnSpPr>
            <p:cNvPr id="117" name="Straight Arrow Connector 116"/>
            <p:cNvCxnSpPr/>
            <p:nvPr/>
          </p:nvCxnSpPr>
          <p:spPr>
            <a:xfrm>
              <a:off x="6868082" y="3978938"/>
              <a:ext cx="643648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flipH="1">
              <a:off x="6870578" y="3484082"/>
              <a:ext cx="3817360" cy="0"/>
            </a:xfrm>
            <a:prstGeom prst="straightConnector1">
              <a:avLst/>
            </a:prstGeom>
            <a:ln w="22225">
              <a:solidFill>
                <a:schemeClr val="accent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 flipH="1">
              <a:off x="1690474" y="4076899"/>
              <a:ext cx="3375418" cy="0"/>
            </a:xfrm>
            <a:prstGeom prst="straightConnector1">
              <a:avLst/>
            </a:prstGeom>
            <a:ln w="22225">
              <a:solidFill>
                <a:srgbClr val="BFBFBF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Group 119"/>
            <p:cNvGrpSpPr/>
            <p:nvPr/>
          </p:nvGrpSpPr>
          <p:grpSpPr>
            <a:xfrm>
              <a:off x="449347" y="3653984"/>
              <a:ext cx="1186716" cy="983070"/>
              <a:chOff x="291887" y="3486150"/>
              <a:chExt cx="890269" cy="737494"/>
            </a:xfrm>
          </p:grpSpPr>
          <p:sp>
            <p:nvSpPr>
              <p:cNvPr id="130" name="object 69"/>
              <p:cNvSpPr txBox="1"/>
              <p:nvPr/>
            </p:nvSpPr>
            <p:spPr>
              <a:xfrm>
                <a:off x="291887" y="3946501"/>
                <a:ext cx="890269" cy="277143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6925" algn="ctr"/>
                <a:r>
                  <a:rPr lang="en-US" sz="1200" spc="7" dirty="0">
                    <a:solidFill>
                      <a:srgbClr val="444444"/>
                    </a:solidFill>
                    <a:cs typeface="Adobe Clean Light"/>
                  </a:rPr>
                  <a:t>2</a:t>
                </a:r>
                <a:r>
                  <a:rPr lang="en-US" sz="1200" spc="7" baseline="30000" dirty="0">
                    <a:solidFill>
                      <a:srgbClr val="444444"/>
                    </a:solidFill>
                    <a:cs typeface="Adobe Clean Light"/>
                  </a:rPr>
                  <a:t>nd</a:t>
                </a:r>
                <a:r>
                  <a:rPr lang="en-US" sz="1200" spc="7" dirty="0">
                    <a:solidFill>
                      <a:srgbClr val="444444"/>
                    </a:solidFill>
                    <a:cs typeface="Adobe Clean Light"/>
                  </a:rPr>
                  <a:t> &amp; </a:t>
                </a:r>
                <a:r>
                  <a:rPr sz="1200" spc="7" dirty="0">
                    <a:solidFill>
                      <a:srgbClr val="444444"/>
                    </a:solidFill>
                    <a:cs typeface="Adobe Clean Light"/>
                  </a:rPr>
                  <a:t>3</a:t>
                </a:r>
                <a:r>
                  <a:rPr lang="en-US" sz="1200" spc="7" baseline="30000" dirty="0">
                    <a:solidFill>
                      <a:srgbClr val="444444"/>
                    </a:solidFill>
                    <a:cs typeface="Adobe Clean Light"/>
                  </a:rPr>
                  <a:t>rd</a:t>
                </a:r>
                <a:r>
                  <a:rPr lang="en-US" sz="1200" spc="7" dirty="0">
                    <a:solidFill>
                      <a:srgbClr val="444444"/>
                    </a:solidFill>
                    <a:cs typeface="Adobe Clean Light"/>
                  </a:rPr>
                  <a:t> </a:t>
                </a:r>
                <a:r>
                  <a:rPr sz="1200" spc="7" dirty="0">
                    <a:solidFill>
                      <a:srgbClr val="444444"/>
                    </a:solidFill>
                    <a:cs typeface="Adobe Clean Light"/>
                  </a:rPr>
                  <a:t>PARTY</a:t>
                </a:r>
                <a:r>
                  <a:rPr sz="1200" spc="-113" dirty="0">
                    <a:solidFill>
                      <a:srgbClr val="444444"/>
                    </a:solidFill>
                    <a:cs typeface="Adobe Clean Light"/>
                  </a:rPr>
                  <a:t> </a:t>
                </a:r>
                <a:r>
                  <a:rPr sz="1200" spc="7" dirty="0">
                    <a:solidFill>
                      <a:srgbClr val="444444"/>
                    </a:solidFill>
                    <a:cs typeface="Adobe Clean Light"/>
                  </a:rPr>
                  <a:t>DATA</a:t>
                </a:r>
                <a:endParaRPr sz="1200" dirty="0">
                  <a:solidFill>
                    <a:srgbClr val="000000"/>
                  </a:solidFill>
                  <a:cs typeface="Adobe Clean Light"/>
                </a:endParaRPr>
              </a:p>
            </p:txBody>
          </p:sp>
          <p:grpSp>
            <p:nvGrpSpPr>
              <p:cNvPr id="131" name="Group 130"/>
              <p:cNvGrpSpPr/>
              <p:nvPr/>
            </p:nvGrpSpPr>
            <p:grpSpPr>
              <a:xfrm>
                <a:off x="534375" y="3486150"/>
                <a:ext cx="393192" cy="393192"/>
                <a:chOff x="534375" y="3486150"/>
                <a:chExt cx="393192" cy="393192"/>
              </a:xfrm>
            </p:grpSpPr>
            <p:sp>
              <p:nvSpPr>
                <p:cNvPr id="132" name="object 68"/>
                <p:cNvSpPr/>
                <p:nvPr/>
              </p:nvSpPr>
              <p:spPr>
                <a:xfrm>
                  <a:off x="534375" y="3486150"/>
                  <a:ext cx="393192" cy="393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650" h="628650">
                      <a:moveTo>
                        <a:pt x="314325" y="0"/>
                      </a:moveTo>
                      <a:lnTo>
                        <a:pt x="267876" y="3408"/>
                      </a:lnTo>
                      <a:lnTo>
                        <a:pt x="223544" y="13308"/>
                      </a:lnTo>
                      <a:lnTo>
                        <a:pt x="181813" y="29214"/>
                      </a:lnTo>
                      <a:lnTo>
                        <a:pt x="143172" y="50639"/>
                      </a:lnTo>
                      <a:lnTo>
                        <a:pt x="108104" y="77098"/>
                      </a:lnTo>
                      <a:lnTo>
                        <a:pt x="77098" y="108104"/>
                      </a:lnTo>
                      <a:lnTo>
                        <a:pt x="50639" y="143172"/>
                      </a:lnTo>
                      <a:lnTo>
                        <a:pt x="29214" y="181813"/>
                      </a:lnTo>
                      <a:lnTo>
                        <a:pt x="13308" y="223544"/>
                      </a:lnTo>
                      <a:lnTo>
                        <a:pt x="3408" y="267876"/>
                      </a:lnTo>
                      <a:lnTo>
                        <a:pt x="0" y="314325"/>
                      </a:lnTo>
                      <a:lnTo>
                        <a:pt x="3408" y="360773"/>
                      </a:lnTo>
                      <a:lnTo>
                        <a:pt x="13308" y="405105"/>
                      </a:lnTo>
                      <a:lnTo>
                        <a:pt x="29214" y="446836"/>
                      </a:lnTo>
                      <a:lnTo>
                        <a:pt x="50639" y="485477"/>
                      </a:lnTo>
                      <a:lnTo>
                        <a:pt x="77098" y="520545"/>
                      </a:lnTo>
                      <a:lnTo>
                        <a:pt x="108104" y="551551"/>
                      </a:lnTo>
                      <a:lnTo>
                        <a:pt x="143172" y="578010"/>
                      </a:lnTo>
                      <a:lnTo>
                        <a:pt x="181813" y="599435"/>
                      </a:lnTo>
                      <a:lnTo>
                        <a:pt x="223544" y="615341"/>
                      </a:lnTo>
                      <a:lnTo>
                        <a:pt x="267876" y="625241"/>
                      </a:lnTo>
                      <a:lnTo>
                        <a:pt x="314325" y="628650"/>
                      </a:lnTo>
                      <a:lnTo>
                        <a:pt x="360773" y="625241"/>
                      </a:lnTo>
                      <a:lnTo>
                        <a:pt x="405105" y="615341"/>
                      </a:lnTo>
                      <a:lnTo>
                        <a:pt x="446836" y="599435"/>
                      </a:lnTo>
                      <a:lnTo>
                        <a:pt x="485477" y="578010"/>
                      </a:lnTo>
                      <a:lnTo>
                        <a:pt x="520545" y="551551"/>
                      </a:lnTo>
                      <a:lnTo>
                        <a:pt x="551551" y="520545"/>
                      </a:lnTo>
                      <a:lnTo>
                        <a:pt x="578010" y="485477"/>
                      </a:lnTo>
                      <a:lnTo>
                        <a:pt x="599435" y="446836"/>
                      </a:lnTo>
                      <a:lnTo>
                        <a:pt x="615341" y="405105"/>
                      </a:lnTo>
                      <a:lnTo>
                        <a:pt x="625241" y="360773"/>
                      </a:lnTo>
                      <a:lnTo>
                        <a:pt x="628650" y="314325"/>
                      </a:lnTo>
                      <a:lnTo>
                        <a:pt x="625241" y="267876"/>
                      </a:lnTo>
                      <a:lnTo>
                        <a:pt x="615341" y="223544"/>
                      </a:lnTo>
                      <a:lnTo>
                        <a:pt x="599435" y="181813"/>
                      </a:lnTo>
                      <a:lnTo>
                        <a:pt x="578010" y="143172"/>
                      </a:lnTo>
                      <a:lnTo>
                        <a:pt x="551551" y="108104"/>
                      </a:lnTo>
                      <a:lnTo>
                        <a:pt x="520545" y="77098"/>
                      </a:lnTo>
                      <a:lnTo>
                        <a:pt x="485477" y="50639"/>
                      </a:lnTo>
                      <a:lnTo>
                        <a:pt x="446836" y="29214"/>
                      </a:lnTo>
                      <a:lnTo>
                        <a:pt x="405105" y="13308"/>
                      </a:lnTo>
                      <a:lnTo>
                        <a:pt x="360773" y="3408"/>
                      </a:lnTo>
                      <a:lnTo>
                        <a:pt x="314325" y="0"/>
                      </a:lnTo>
                      <a:close/>
                    </a:path>
                  </a:pathLst>
                </a:custGeom>
                <a:solidFill>
                  <a:srgbClr val="714B9F"/>
                </a:solidFill>
              </p:spPr>
              <p:txBody>
                <a:bodyPr wrap="square" lIns="0" tIns="0" rIns="0" bIns="0" rtlCol="0"/>
                <a:lstStyle/>
                <a:p>
                  <a:endParaRPr sz="2398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33" name="Group 132"/>
                <p:cNvGrpSpPr/>
                <p:nvPr/>
              </p:nvGrpSpPr>
              <p:grpSpPr>
                <a:xfrm>
                  <a:off x="551784" y="3564050"/>
                  <a:ext cx="362035" cy="226287"/>
                  <a:chOff x="537630" y="3519408"/>
                  <a:chExt cx="433459" cy="270930"/>
                </a:xfrm>
              </p:grpSpPr>
              <p:sp>
                <p:nvSpPr>
                  <p:cNvPr id="134" name="object 104"/>
                  <p:cNvSpPr/>
                  <p:nvPr/>
                </p:nvSpPr>
                <p:spPr>
                  <a:xfrm>
                    <a:off x="706680" y="3790338"/>
                    <a:ext cx="1028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870">
                        <a:moveTo>
                          <a:pt x="0" y="0"/>
                        </a:moveTo>
                        <a:lnTo>
                          <a:pt x="102844" y="0"/>
                        </a:lnTo>
                      </a:path>
                    </a:pathLst>
                  </a:custGeom>
                  <a:ln w="7619">
                    <a:solidFill>
                      <a:srgbClr val="FFFFF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2398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35" name="object 105"/>
                  <p:cNvSpPr/>
                  <p:nvPr/>
                </p:nvSpPr>
                <p:spPr>
                  <a:xfrm>
                    <a:off x="706680" y="3782717"/>
                    <a:ext cx="76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20">
                        <a:moveTo>
                          <a:pt x="0" y="0"/>
                        </a:moveTo>
                        <a:lnTo>
                          <a:pt x="7099" y="0"/>
                        </a:lnTo>
                      </a:path>
                    </a:pathLst>
                  </a:custGeom>
                  <a:ln w="7620">
                    <a:solidFill>
                      <a:srgbClr val="FFFFF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2398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36" name="object 106"/>
                  <p:cNvSpPr/>
                  <p:nvPr/>
                </p:nvSpPr>
                <p:spPr>
                  <a:xfrm>
                    <a:off x="706680" y="3775732"/>
                    <a:ext cx="1028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870">
                        <a:moveTo>
                          <a:pt x="0" y="0"/>
                        </a:moveTo>
                        <a:lnTo>
                          <a:pt x="102844" y="0"/>
                        </a:lnTo>
                      </a:path>
                    </a:pathLst>
                  </a:custGeom>
                  <a:ln w="6350">
                    <a:solidFill>
                      <a:srgbClr val="FFFFF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2398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37" name="object 107"/>
                  <p:cNvSpPr/>
                  <p:nvPr/>
                </p:nvSpPr>
                <p:spPr>
                  <a:xfrm>
                    <a:off x="802438" y="3783035"/>
                    <a:ext cx="76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20">
                        <a:moveTo>
                          <a:pt x="0" y="0"/>
                        </a:moveTo>
                        <a:lnTo>
                          <a:pt x="7086" y="0"/>
                        </a:lnTo>
                      </a:path>
                    </a:pathLst>
                  </a:custGeom>
                  <a:ln w="7086">
                    <a:solidFill>
                      <a:srgbClr val="FFFFF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2398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38" name="object 108"/>
                  <p:cNvSpPr/>
                  <p:nvPr/>
                </p:nvSpPr>
                <p:spPr>
                  <a:xfrm>
                    <a:off x="720865" y="3765299"/>
                    <a:ext cx="76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20">
                        <a:moveTo>
                          <a:pt x="0" y="0"/>
                        </a:moveTo>
                        <a:lnTo>
                          <a:pt x="7099" y="0"/>
                        </a:lnTo>
                      </a:path>
                    </a:pathLst>
                  </a:custGeom>
                  <a:ln w="14185">
                    <a:solidFill>
                      <a:srgbClr val="FFFFF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2398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39" name="object 109"/>
                  <p:cNvSpPr/>
                  <p:nvPr/>
                </p:nvSpPr>
                <p:spPr>
                  <a:xfrm>
                    <a:off x="784708" y="3765299"/>
                    <a:ext cx="76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20">
                        <a:moveTo>
                          <a:pt x="0" y="0"/>
                        </a:moveTo>
                        <a:lnTo>
                          <a:pt x="7086" y="0"/>
                        </a:lnTo>
                      </a:path>
                    </a:pathLst>
                  </a:custGeom>
                  <a:ln w="14185">
                    <a:solidFill>
                      <a:srgbClr val="FFFFF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2398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40" name="object 110"/>
                  <p:cNvSpPr/>
                  <p:nvPr/>
                </p:nvSpPr>
                <p:spPr>
                  <a:xfrm>
                    <a:off x="642837" y="3754777"/>
                    <a:ext cx="227329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7330">
                        <a:moveTo>
                          <a:pt x="0" y="0"/>
                        </a:moveTo>
                        <a:lnTo>
                          <a:pt x="226987" y="0"/>
                        </a:lnTo>
                      </a:path>
                    </a:pathLst>
                  </a:custGeom>
                  <a:ln w="7620">
                    <a:solidFill>
                      <a:srgbClr val="FFFFF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2398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41" name="object 111"/>
                  <p:cNvSpPr/>
                  <p:nvPr/>
                </p:nvSpPr>
                <p:spPr>
                  <a:xfrm>
                    <a:off x="646386" y="3616347"/>
                    <a:ext cx="0" cy="1346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34620">
                        <a:moveTo>
                          <a:pt x="0" y="0"/>
                        </a:moveTo>
                        <a:lnTo>
                          <a:pt x="0" y="134619"/>
                        </a:lnTo>
                      </a:path>
                    </a:pathLst>
                  </a:custGeom>
                  <a:ln w="7099">
                    <a:solidFill>
                      <a:srgbClr val="FFFFF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2398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42" name="object 112"/>
                  <p:cNvSpPr/>
                  <p:nvPr/>
                </p:nvSpPr>
                <p:spPr>
                  <a:xfrm>
                    <a:off x="642837" y="3612538"/>
                    <a:ext cx="227329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7330">
                        <a:moveTo>
                          <a:pt x="0" y="0"/>
                        </a:moveTo>
                        <a:lnTo>
                          <a:pt x="226987" y="0"/>
                        </a:lnTo>
                      </a:path>
                    </a:pathLst>
                  </a:custGeom>
                  <a:ln w="7619">
                    <a:solidFill>
                      <a:srgbClr val="FFFFF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2398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43" name="object 113"/>
                  <p:cNvSpPr/>
                  <p:nvPr/>
                </p:nvSpPr>
                <p:spPr>
                  <a:xfrm>
                    <a:off x="866274" y="3616347"/>
                    <a:ext cx="0" cy="1352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35254">
                        <a:moveTo>
                          <a:pt x="0" y="0"/>
                        </a:moveTo>
                        <a:lnTo>
                          <a:pt x="0" y="134772"/>
                        </a:lnTo>
                      </a:path>
                    </a:pathLst>
                  </a:custGeom>
                  <a:ln w="7099">
                    <a:solidFill>
                      <a:srgbClr val="FFFFF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2398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44" name="object 114"/>
                  <p:cNvSpPr/>
                  <p:nvPr/>
                </p:nvSpPr>
                <p:spPr>
                  <a:xfrm>
                    <a:off x="660577" y="3736975"/>
                    <a:ext cx="1917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1769">
                        <a:moveTo>
                          <a:pt x="0" y="0"/>
                        </a:moveTo>
                        <a:lnTo>
                          <a:pt x="191515" y="0"/>
                        </a:lnTo>
                      </a:path>
                    </a:pathLst>
                  </a:custGeom>
                  <a:ln w="7620">
                    <a:solidFill>
                      <a:srgbClr val="FFFFF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2398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45" name="object 115"/>
                  <p:cNvSpPr/>
                  <p:nvPr/>
                </p:nvSpPr>
                <p:spPr>
                  <a:xfrm>
                    <a:off x="664121" y="3634104"/>
                    <a:ext cx="0" cy="990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99060">
                        <a:moveTo>
                          <a:pt x="0" y="0"/>
                        </a:moveTo>
                        <a:lnTo>
                          <a:pt x="0" y="99060"/>
                        </a:lnTo>
                      </a:path>
                    </a:pathLst>
                  </a:custGeom>
                  <a:ln w="7086">
                    <a:solidFill>
                      <a:srgbClr val="FFFFF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2398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46" name="object 116"/>
                  <p:cNvSpPr/>
                  <p:nvPr/>
                </p:nvSpPr>
                <p:spPr>
                  <a:xfrm>
                    <a:off x="660577" y="3630295"/>
                    <a:ext cx="1917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1769">
                        <a:moveTo>
                          <a:pt x="0" y="0"/>
                        </a:moveTo>
                        <a:lnTo>
                          <a:pt x="191515" y="0"/>
                        </a:lnTo>
                      </a:path>
                    </a:pathLst>
                  </a:custGeom>
                  <a:ln w="7619">
                    <a:solidFill>
                      <a:srgbClr val="FFFFF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2398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47" name="object 117"/>
                  <p:cNvSpPr/>
                  <p:nvPr/>
                </p:nvSpPr>
                <p:spPr>
                  <a:xfrm>
                    <a:off x="848544" y="3634079"/>
                    <a:ext cx="0" cy="996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99695">
                        <a:moveTo>
                          <a:pt x="0" y="0"/>
                        </a:moveTo>
                        <a:lnTo>
                          <a:pt x="0" y="99301"/>
                        </a:lnTo>
                      </a:path>
                    </a:pathLst>
                  </a:custGeom>
                  <a:ln w="7099">
                    <a:solidFill>
                      <a:srgbClr val="FFFFF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2398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48" name="object 118"/>
                  <p:cNvSpPr/>
                  <p:nvPr/>
                </p:nvSpPr>
                <p:spPr>
                  <a:xfrm>
                    <a:off x="882824" y="3649445"/>
                    <a:ext cx="88265" cy="774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265" h="77470">
                        <a:moveTo>
                          <a:pt x="83604" y="0"/>
                        </a:moveTo>
                        <a:lnTo>
                          <a:pt x="4216" y="0"/>
                        </a:lnTo>
                        <a:lnTo>
                          <a:pt x="0" y="4229"/>
                        </a:lnTo>
                        <a:lnTo>
                          <a:pt x="0" y="72618"/>
                        </a:lnTo>
                        <a:lnTo>
                          <a:pt x="4216" y="76847"/>
                        </a:lnTo>
                        <a:lnTo>
                          <a:pt x="83604" y="76847"/>
                        </a:lnTo>
                        <a:lnTo>
                          <a:pt x="86731" y="73710"/>
                        </a:lnTo>
                        <a:lnTo>
                          <a:pt x="5956" y="73710"/>
                        </a:lnTo>
                        <a:lnTo>
                          <a:pt x="3136" y="70891"/>
                        </a:lnTo>
                        <a:lnTo>
                          <a:pt x="3136" y="21958"/>
                        </a:lnTo>
                        <a:lnTo>
                          <a:pt x="87820" y="21958"/>
                        </a:lnTo>
                        <a:lnTo>
                          <a:pt x="87820" y="18821"/>
                        </a:lnTo>
                        <a:lnTo>
                          <a:pt x="3136" y="18821"/>
                        </a:lnTo>
                        <a:lnTo>
                          <a:pt x="3136" y="5956"/>
                        </a:lnTo>
                        <a:lnTo>
                          <a:pt x="5956" y="3136"/>
                        </a:lnTo>
                        <a:lnTo>
                          <a:pt x="86731" y="3136"/>
                        </a:lnTo>
                        <a:lnTo>
                          <a:pt x="83604" y="0"/>
                        </a:lnTo>
                        <a:close/>
                      </a:path>
                      <a:path w="88265" h="77470">
                        <a:moveTo>
                          <a:pt x="87820" y="21958"/>
                        </a:moveTo>
                        <a:lnTo>
                          <a:pt x="84683" y="21958"/>
                        </a:lnTo>
                        <a:lnTo>
                          <a:pt x="84683" y="70891"/>
                        </a:lnTo>
                        <a:lnTo>
                          <a:pt x="81876" y="73710"/>
                        </a:lnTo>
                        <a:lnTo>
                          <a:pt x="86731" y="73710"/>
                        </a:lnTo>
                        <a:lnTo>
                          <a:pt x="87820" y="72618"/>
                        </a:lnTo>
                        <a:lnTo>
                          <a:pt x="87820" y="21958"/>
                        </a:lnTo>
                        <a:close/>
                      </a:path>
                      <a:path w="88265" h="77470">
                        <a:moveTo>
                          <a:pt x="86731" y="3136"/>
                        </a:moveTo>
                        <a:lnTo>
                          <a:pt x="81876" y="3136"/>
                        </a:lnTo>
                        <a:lnTo>
                          <a:pt x="84683" y="5956"/>
                        </a:lnTo>
                        <a:lnTo>
                          <a:pt x="84683" y="18821"/>
                        </a:lnTo>
                        <a:lnTo>
                          <a:pt x="87820" y="18821"/>
                        </a:lnTo>
                        <a:lnTo>
                          <a:pt x="87820" y="4229"/>
                        </a:lnTo>
                        <a:lnTo>
                          <a:pt x="86731" y="313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</p:spPr>
                <p:txBody>
                  <a:bodyPr wrap="square" lIns="0" tIns="0" rIns="0" bIns="0" rtlCol="0"/>
                  <a:lstStyle/>
                  <a:p>
                    <a:endParaRPr sz="2398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49" name="object 119"/>
                  <p:cNvSpPr/>
                  <p:nvPr/>
                </p:nvSpPr>
                <p:spPr>
                  <a:xfrm>
                    <a:off x="895375" y="3685520"/>
                    <a:ext cx="266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669">
                        <a:moveTo>
                          <a:pt x="0" y="0"/>
                        </a:moveTo>
                        <a:lnTo>
                          <a:pt x="26657" y="0"/>
                        </a:lnTo>
                      </a:path>
                    </a:pathLst>
                  </a:custGeom>
                  <a:ln w="3175">
                    <a:solidFill>
                      <a:srgbClr val="FFFFF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2398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50" name="object 120"/>
                  <p:cNvSpPr/>
                  <p:nvPr/>
                </p:nvSpPr>
                <p:spPr>
                  <a:xfrm>
                    <a:off x="895375" y="3696493"/>
                    <a:ext cx="266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669">
                        <a:moveTo>
                          <a:pt x="0" y="0"/>
                        </a:moveTo>
                        <a:lnTo>
                          <a:pt x="26657" y="0"/>
                        </a:lnTo>
                      </a:path>
                    </a:pathLst>
                  </a:custGeom>
                  <a:ln w="3175">
                    <a:solidFill>
                      <a:srgbClr val="FFFFF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2398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51" name="object 121"/>
                  <p:cNvSpPr/>
                  <p:nvPr/>
                </p:nvSpPr>
                <p:spPr>
                  <a:xfrm>
                    <a:off x="895375" y="3707466"/>
                    <a:ext cx="266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669">
                        <a:moveTo>
                          <a:pt x="0" y="0"/>
                        </a:moveTo>
                        <a:lnTo>
                          <a:pt x="26657" y="0"/>
                        </a:lnTo>
                      </a:path>
                    </a:pathLst>
                  </a:custGeom>
                  <a:ln w="3175">
                    <a:solidFill>
                      <a:srgbClr val="FFFFF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2398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52" name="object 122"/>
                  <p:cNvSpPr/>
                  <p:nvPr/>
                </p:nvSpPr>
                <p:spPr>
                  <a:xfrm>
                    <a:off x="929868" y="3683952"/>
                    <a:ext cx="28575" cy="26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575" h="26670">
                        <a:moveTo>
                          <a:pt x="28232" y="0"/>
                        </a:moveTo>
                        <a:lnTo>
                          <a:pt x="0" y="0"/>
                        </a:lnTo>
                        <a:lnTo>
                          <a:pt x="0" y="26657"/>
                        </a:lnTo>
                        <a:lnTo>
                          <a:pt x="28232" y="26657"/>
                        </a:lnTo>
                        <a:lnTo>
                          <a:pt x="28232" y="23520"/>
                        </a:lnTo>
                        <a:lnTo>
                          <a:pt x="3136" y="23520"/>
                        </a:lnTo>
                        <a:lnTo>
                          <a:pt x="3136" y="3136"/>
                        </a:lnTo>
                        <a:lnTo>
                          <a:pt x="28232" y="3136"/>
                        </a:lnTo>
                        <a:lnTo>
                          <a:pt x="28232" y="0"/>
                        </a:lnTo>
                        <a:close/>
                      </a:path>
                      <a:path w="28575" h="26670">
                        <a:moveTo>
                          <a:pt x="28232" y="3136"/>
                        </a:moveTo>
                        <a:lnTo>
                          <a:pt x="25095" y="3136"/>
                        </a:lnTo>
                        <a:lnTo>
                          <a:pt x="25095" y="23520"/>
                        </a:lnTo>
                        <a:lnTo>
                          <a:pt x="28232" y="23520"/>
                        </a:lnTo>
                        <a:lnTo>
                          <a:pt x="28232" y="313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</p:spPr>
                <p:txBody>
                  <a:bodyPr wrap="square" lIns="0" tIns="0" rIns="0" bIns="0" rtlCol="0"/>
                  <a:lstStyle/>
                  <a:p>
                    <a:endParaRPr sz="2398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53" name="object 123"/>
                  <p:cNvSpPr/>
                  <p:nvPr/>
                </p:nvSpPr>
                <p:spPr>
                  <a:xfrm>
                    <a:off x="890663" y="3659644"/>
                    <a:ext cx="508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80">
                        <a:moveTo>
                          <a:pt x="0" y="0"/>
                        </a:moveTo>
                        <a:lnTo>
                          <a:pt x="4699" y="0"/>
                        </a:lnTo>
                      </a:path>
                    </a:pathLst>
                  </a:custGeom>
                  <a:ln w="4699">
                    <a:solidFill>
                      <a:srgbClr val="FFFFF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2398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54" name="object 124"/>
                  <p:cNvSpPr/>
                  <p:nvPr/>
                </p:nvSpPr>
                <p:spPr>
                  <a:xfrm>
                    <a:off x="898512" y="3659644"/>
                    <a:ext cx="508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80">
                        <a:moveTo>
                          <a:pt x="0" y="0"/>
                        </a:moveTo>
                        <a:lnTo>
                          <a:pt x="4699" y="0"/>
                        </a:lnTo>
                      </a:path>
                    </a:pathLst>
                  </a:custGeom>
                  <a:ln w="4699">
                    <a:solidFill>
                      <a:srgbClr val="FFFFF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2398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55" name="object 125"/>
                  <p:cNvSpPr/>
                  <p:nvPr/>
                </p:nvSpPr>
                <p:spPr>
                  <a:xfrm>
                    <a:off x="906348" y="3659644"/>
                    <a:ext cx="508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80">
                        <a:moveTo>
                          <a:pt x="0" y="0"/>
                        </a:moveTo>
                        <a:lnTo>
                          <a:pt x="4699" y="0"/>
                        </a:lnTo>
                      </a:path>
                    </a:pathLst>
                  </a:custGeom>
                  <a:ln w="4699">
                    <a:solidFill>
                      <a:srgbClr val="FFFFF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2398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56" name="object 126"/>
                  <p:cNvSpPr/>
                  <p:nvPr/>
                </p:nvSpPr>
                <p:spPr>
                  <a:xfrm>
                    <a:off x="537630" y="3648262"/>
                    <a:ext cx="88265" cy="774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265" h="77470">
                        <a:moveTo>
                          <a:pt x="83604" y="0"/>
                        </a:moveTo>
                        <a:lnTo>
                          <a:pt x="4216" y="0"/>
                        </a:lnTo>
                        <a:lnTo>
                          <a:pt x="0" y="4229"/>
                        </a:lnTo>
                        <a:lnTo>
                          <a:pt x="0" y="72618"/>
                        </a:lnTo>
                        <a:lnTo>
                          <a:pt x="4216" y="76847"/>
                        </a:lnTo>
                        <a:lnTo>
                          <a:pt x="83604" y="76847"/>
                        </a:lnTo>
                        <a:lnTo>
                          <a:pt x="86731" y="73710"/>
                        </a:lnTo>
                        <a:lnTo>
                          <a:pt x="5956" y="73710"/>
                        </a:lnTo>
                        <a:lnTo>
                          <a:pt x="3136" y="70891"/>
                        </a:lnTo>
                        <a:lnTo>
                          <a:pt x="3136" y="21958"/>
                        </a:lnTo>
                        <a:lnTo>
                          <a:pt x="87820" y="21958"/>
                        </a:lnTo>
                        <a:lnTo>
                          <a:pt x="87820" y="18821"/>
                        </a:lnTo>
                        <a:lnTo>
                          <a:pt x="3136" y="18821"/>
                        </a:lnTo>
                        <a:lnTo>
                          <a:pt x="3136" y="5956"/>
                        </a:lnTo>
                        <a:lnTo>
                          <a:pt x="5956" y="3136"/>
                        </a:lnTo>
                        <a:lnTo>
                          <a:pt x="86731" y="3136"/>
                        </a:lnTo>
                        <a:lnTo>
                          <a:pt x="83604" y="0"/>
                        </a:lnTo>
                        <a:close/>
                      </a:path>
                      <a:path w="88265" h="77470">
                        <a:moveTo>
                          <a:pt x="87820" y="21958"/>
                        </a:moveTo>
                        <a:lnTo>
                          <a:pt x="84683" y="21958"/>
                        </a:lnTo>
                        <a:lnTo>
                          <a:pt x="84683" y="70891"/>
                        </a:lnTo>
                        <a:lnTo>
                          <a:pt x="81864" y="73710"/>
                        </a:lnTo>
                        <a:lnTo>
                          <a:pt x="86731" y="73710"/>
                        </a:lnTo>
                        <a:lnTo>
                          <a:pt x="87820" y="72618"/>
                        </a:lnTo>
                        <a:lnTo>
                          <a:pt x="87820" y="21958"/>
                        </a:lnTo>
                        <a:close/>
                      </a:path>
                      <a:path w="88265" h="77470">
                        <a:moveTo>
                          <a:pt x="86731" y="3136"/>
                        </a:moveTo>
                        <a:lnTo>
                          <a:pt x="81864" y="3136"/>
                        </a:lnTo>
                        <a:lnTo>
                          <a:pt x="84683" y="5956"/>
                        </a:lnTo>
                        <a:lnTo>
                          <a:pt x="84683" y="18821"/>
                        </a:lnTo>
                        <a:lnTo>
                          <a:pt x="87820" y="18821"/>
                        </a:lnTo>
                        <a:lnTo>
                          <a:pt x="87820" y="4229"/>
                        </a:lnTo>
                        <a:lnTo>
                          <a:pt x="86731" y="313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</p:spPr>
                <p:txBody>
                  <a:bodyPr wrap="square" lIns="0" tIns="0" rIns="0" bIns="0" rtlCol="0"/>
                  <a:lstStyle/>
                  <a:p>
                    <a:endParaRPr sz="2398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57" name="object 127"/>
                  <p:cNvSpPr/>
                  <p:nvPr/>
                </p:nvSpPr>
                <p:spPr>
                  <a:xfrm>
                    <a:off x="550176" y="3684339"/>
                    <a:ext cx="266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670">
                        <a:moveTo>
                          <a:pt x="0" y="0"/>
                        </a:moveTo>
                        <a:lnTo>
                          <a:pt x="26657" y="0"/>
                        </a:lnTo>
                      </a:path>
                    </a:pathLst>
                  </a:custGeom>
                  <a:ln w="3175">
                    <a:solidFill>
                      <a:srgbClr val="FFFFF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2398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58" name="object 128"/>
                  <p:cNvSpPr/>
                  <p:nvPr/>
                </p:nvSpPr>
                <p:spPr>
                  <a:xfrm>
                    <a:off x="550176" y="3695312"/>
                    <a:ext cx="266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670">
                        <a:moveTo>
                          <a:pt x="0" y="0"/>
                        </a:moveTo>
                        <a:lnTo>
                          <a:pt x="26657" y="0"/>
                        </a:lnTo>
                      </a:path>
                    </a:pathLst>
                  </a:custGeom>
                  <a:ln w="3175">
                    <a:solidFill>
                      <a:srgbClr val="FFFFF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2398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59" name="object 129"/>
                  <p:cNvSpPr/>
                  <p:nvPr/>
                </p:nvSpPr>
                <p:spPr>
                  <a:xfrm>
                    <a:off x="550176" y="3706285"/>
                    <a:ext cx="266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670">
                        <a:moveTo>
                          <a:pt x="0" y="0"/>
                        </a:moveTo>
                        <a:lnTo>
                          <a:pt x="26657" y="0"/>
                        </a:lnTo>
                      </a:path>
                    </a:pathLst>
                  </a:custGeom>
                  <a:ln w="3175">
                    <a:solidFill>
                      <a:srgbClr val="FFFFF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2398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0" name="object 130"/>
                  <p:cNvSpPr/>
                  <p:nvPr/>
                </p:nvSpPr>
                <p:spPr>
                  <a:xfrm>
                    <a:off x="584669" y="3682771"/>
                    <a:ext cx="28575" cy="26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575" h="26670">
                        <a:moveTo>
                          <a:pt x="28232" y="0"/>
                        </a:moveTo>
                        <a:lnTo>
                          <a:pt x="0" y="0"/>
                        </a:lnTo>
                        <a:lnTo>
                          <a:pt x="0" y="26657"/>
                        </a:lnTo>
                        <a:lnTo>
                          <a:pt x="28232" y="26657"/>
                        </a:lnTo>
                        <a:lnTo>
                          <a:pt x="28232" y="23520"/>
                        </a:lnTo>
                        <a:lnTo>
                          <a:pt x="3136" y="23520"/>
                        </a:lnTo>
                        <a:lnTo>
                          <a:pt x="3136" y="3136"/>
                        </a:lnTo>
                        <a:lnTo>
                          <a:pt x="28232" y="3136"/>
                        </a:lnTo>
                        <a:lnTo>
                          <a:pt x="28232" y="0"/>
                        </a:lnTo>
                        <a:close/>
                      </a:path>
                      <a:path w="28575" h="26670">
                        <a:moveTo>
                          <a:pt x="28232" y="3136"/>
                        </a:moveTo>
                        <a:lnTo>
                          <a:pt x="25095" y="3136"/>
                        </a:lnTo>
                        <a:lnTo>
                          <a:pt x="25095" y="23520"/>
                        </a:lnTo>
                        <a:lnTo>
                          <a:pt x="28232" y="23520"/>
                        </a:lnTo>
                        <a:lnTo>
                          <a:pt x="28232" y="313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</p:spPr>
                <p:txBody>
                  <a:bodyPr wrap="square" lIns="0" tIns="0" rIns="0" bIns="0" rtlCol="0"/>
                  <a:lstStyle/>
                  <a:p>
                    <a:endParaRPr sz="2398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1" name="object 131"/>
                  <p:cNvSpPr/>
                  <p:nvPr/>
                </p:nvSpPr>
                <p:spPr>
                  <a:xfrm>
                    <a:off x="545477" y="3658463"/>
                    <a:ext cx="508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79">
                        <a:moveTo>
                          <a:pt x="0" y="0"/>
                        </a:moveTo>
                        <a:lnTo>
                          <a:pt x="4698" y="0"/>
                        </a:lnTo>
                      </a:path>
                    </a:pathLst>
                  </a:custGeom>
                  <a:ln w="4699">
                    <a:solidFill>
                      <a:srgbClr val="FFFFF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2398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2" name="object 132"/>
                  <p:cNvSpPr/>
                  <p:nvPr/>
                </p:nvSpPr>
                <p:spPr>
                  <a:xfrm>
                    <a:off x="553313" y="3658463"/>
                    <a:ext cx="508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79">
                        <a:moveTo>
                          <a:pt x="0" y="0"/>
                        </a:moveTo>
                        <a:lnTo>
                          <a:pt x="4698" y="0"/>
                        </a:lnTo>
                      </a:path>
                    </a:pathLst>
                  </a:custGeom>
                  <a:ln w="4699">
                    <a:solidFill>
                      <a:srgbClr val="FFFFF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2398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3" name="object 133"/>
                  <p:cNvSpPr/>
                  <p:nvPr/>
                </p:nvSpPr>
                <p:spPr>
                  <a:xfrm>
                    <a:off x="561149" y="3658463"/>
                    <a:ext cx="508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79">
                        <a:moveTo>
                          <a:pt x="0" y="0"/>
                        </a:moveTo>
                        <a:lnTo>
                          <a:pt x="4698" y="0"/>
                        </a:lnTo>
                      </a:path>
                    </a:pathLst>
                  </a:custGeom>
                  <a:ln w="4699">
                    <a:solidFill>
                      <a:srgbClr val="FFFFF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2398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4" name="object 134"/>
                  <p:cNvSpPr/>
                  <p:nvPr/>
                </p:nvSpPr>
                <p:spPr>
                  <a:xfrm>
                    <a:off x="714955" y="3519408"/>
                    <a:ext cx="88265" cy="768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265" h="76835">
                        <a:moveTo>
                          <a:pt x="83604" y="0"/>
                        </a:moveTo>
                        <a:lnTo>
                          <a:pt x="4216" y="0"/>
                        </a:lnTo>
                        <a:lnTo>
                          <a:pt x="0" y="4216"/>
                        </a:lnTo>
                        <a:lnTo>
                          <a:pt x="0" y="72618"/>
                        </a:lnTo>
                        <a:lnTo>
                          <a:pt x="4216" y="76835"/>
                        </a:lnTo>
                        <a:lnTo>
                          <a:pt x="83604" y="76835"/>
                        </a:lnTo>
                        <a:lnTo>
                          <a:pt x="86728" y="73710"/>
                        </a:lnTo>
                        <a:lnTo>
                          <a:pt x="5956" y="73710"/>
                        </a:lnTo>
                        <a:lnTo>
                          <a:pt x="3136" y="70891"/>
                        </a:lnTo>
                        <a:lnTo>
                          <a:pt x="3136" y="21958"/>
                        </a:lnTo>
                        <a:lnTo>
                          <a:pt x="87820" y="21958"/>
                        </a:lnTo>
                        <a:lnTo>
                          <a:pt x="87820" y="18821"/>
                        </a:lnTo>
                        <a:lnTo>
                          <a:pt x="3136" y="18821"/>
                        </a:lnTo>
                        <a:lnTo>
                          <a:pt x="3136" y="5956"/>
                        </a:lnTo>
                        <a:lnTo>
                          <a:pt x="5956" y="3136"/>
                        </a:lnTo>
                        <a:lnTo>
                          <a:pt x="86741" y="3136"/>
                        </a:lnTo>
                        <a:lnTo>
                          <a:pt x="83604" y="0"/>
                        </a:lnTo>
                        <a:close/>
                      </a:path>
                      <a:path w="88265" h="76835">
                        <a:moveTo>
                          <a:pt x="87820" y="21958"/>
                        </a:moveTo>
                        <a:lnTo>
                          <a:pt x="84683" y="21958"/>
                        </a:lnTo>
                        <a:lnTo>
                          <a:pt x="84683" y="70891"/>
                        </a:lnTo>
                        <a:lnTo>
                          <a:pt x="81876" y="73710"/>
                        </a:lnTo>
                        <a:lnTo>
                          <a:pt x="86728" y="73710"/>
                        </a:lnTo>
                        <a:lnTo>
                          <a:pt x="87820" y="72618"/>
                        </a:lnTo>
                        <a:lnTo>
                          <a:pt x="87820" y="21958"/>
                        </a:lnTo>
                        <a:close/>
                      </a:path>
                      <a:path w="88265" h="76835">
                        <a:moveTo>
                          <a:pt x="86741" y="3136"/>
                        </a:moveTo>
                        <a:lnTo>
                          <a:pt x="81876" y="3136"/>
                        </a:lnTo>
                        <a:lnTo>
                          <a:pt x="84683" y="5956"/>
                        </a:lnTo>
                        <a:lnTo>
                          <a:pt x="84683" y="18821"/>
                        </a:lnTo>
                        <a:lnTo>
                          <a:pt x="87820" y="18821"/>
                        </a:lnTo>
                        <a:lnTo>
                          <a:pt x="87820" y="4216"/>
                        </a:lnTo>
                        <a:lnTo>
                          <a:pt x="86741" y="313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</p:spPr>
                <p:txBody>
                  <a:bodyPr wrap="square" lIns="0" tIns="0" rIns="0" bIns="0" rtlCol="0"/>
                  <a:lstStyle/>
                  <a:p>
                    <a:endParaRPr sz="2398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5" name="object 135"/>
                  <p:cNvSpPr/>
                  <p:nvPr/>
                </p:nvSpPr>
                <p:spPr>
                  <a:xfrm>
                    <a:off x="727506" y="3555472"/>
                    <a:ext cx="266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670">
                        <a:moveTo>
                          <a:pt x="0" y="0"/>
                        </a:moveTo>
                        <a:lnTo>
                          <a:pt x="26657" y="0"/>
                        </a:lnTo>
                      </a:path>
                    </a:pathLst>
                  </a:custGeom>
                  <a:ln w="3175">
                    <a:solidFill>
                      <a:srgbClr val="FFFFF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2398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6" name="object 136"/>
                  <p:cNvSpPr/>
                  <p:nvPr/>
                </p:nvSpPr>
                <p:spPr>
                  <a:xfrm>
                    <a:off x="727506" y="3566458"/>
                    <a:ext cx="266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670">
                        <a:moveTo>
                          <a:pt x="0" y="0"/>
                        </a:moveTo>
                        <a:lnTo>
                          <a:pt x="26657" y="0"/>
                        </a:lnTo>
                      </a:path>
                    </a:pathLst>
                  </a:custGeom>
                  <a:ln w="3175">
                    <a:solidFill>
                      <a:srgbClr val="FFFFF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2398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7" name="object 137"/>
                  <p:cNvSpPr/>
                  <p:nvPr/>
                </p:nvSpPr>
                <p:spPr>
                  <a:xfrm>
                    <a:off x="727506" y="3577431"/>
                    <a:ext cx="266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670">
                        <a:moveTo>
                          <a:pt x="0" y="0"/>
                        </a:moveTo>
                        <a:lnTo>
                          <a:pt x="26657" y="0"/>
                        </a:lnTo>
                      </a:path>
                    </a:pathLst>
                  </a:custGeom>
                  <a:ln w="3175">
                    <a:solidFill>
                      <a:srgbClr val="FFFFF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2398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8" name="object 138"/>
                  <p:cNvSpPr/>
                  <p:nvPr/>
                </p:nvSpPr>
                <p:spPr>
                  <a:xfrm>
                    <a:off x="762000" y="3553904"/>
                    <a:ext cx="28575" cy="26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575" h="26670">
                        <a:moveTo>
                          <a:pt x="28232" y="0"/>
                        </a:moveTo>
                        <a:lnTo>
                          <a:pt x="0" y="0"/>
                        </a:lnTo>
                        <a:lnTo>
                          <a:pt x="0" y="26657"/>
                        </a:lnTo>
                        <a:lnTo>
                          <a:pt x="28232" y="26657"/>
                        </a:lnTo>
                        <a:lnTo>
                          <a:pt x="28232" y="23533"/>
                        </a:lnTo>
                        <a:lnTo>
                          <a:pt x="3136" y="23533"/>
                        </a:lnTo>
                        <a:lnTo>
                          <a:pt x="3136" y="3149"/>
                        </a:lnTo>
                        <a:lnTo>
                          <a:pt x="28232" y="3149"/>
                        </a:lnTo>
                        <a:lnTo>
                          <a:pt x="28232" y="0"/>
                        </a:lnTo>
                        <a:close/>
                      </a:path>
                      <a:path w="28575" h="26670">
                        <a:moveTo>
                          <a:pt x="28232" y="3149"/>
                        </a:moveTo>
                        <a:lnTo>
                          <a:pt x="25095" y="3149"/>
                        </a:lnTo>
                        <a:lnTo>
                          <a:pt x="25095" y="23533"/>
                        </a:lnTo>
                        <a:lnTo>
                          <a:pt x="28232" y="23533"/>
                        </a:lnTo>
                        <a:lnTo>
                          <a:pt x="28232" y="314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</p:spPr>
                <p:txBody>
                  <a:bodyPr wrap="square" lIns="0" tIns="0" rIns="0" bIns="0" rtlCol="0"/>
                  <a:lstStyle/>
                  <a:p>
                    <a:endParaRPr sz="2398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9" name="object 139"/>
                  <p:cNvSpPr/>
                  <p:nvPr/>
                </p:nvSpPr>
                <p:spPr>
                  <a:xfrm>
                    <a:off x="722807" y="3529596"/>
                    <a:ext cx="508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79">
                        <a:moveTo>
                          <a:pt x="0" y="0"/>
                        </a:moveTo>
                        <a:lnTo>
                          <a:pt x="4698" y="0"/>
                        </a:lnTo>
                      </a:path>
                    </a:pathLst>
                  </a:custGeom>
                  <a:ln w="4699">
                    <a:solidFill>
                      <a:srgbClr val="FFFFF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2398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70" name="object 140"/>
                  <p:cNvSpPr/>
                  <p:nvPr/>
                </p:nvSpPr>
                <p:spPr>
                  <a:xfrm>
                    <a:off x="730643" y="3529596"/>
                    <a:ext cx="508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79">
                        <a:moveTo>
                          <a:pt x="0" y="0"/>
                        </a:moveTo>
                        <a:lnTo>
                          <a:pt x="4698" y="0"/>
                        </a:lnTo>
                      </a:path>
                    </a:pathLst>
                  </a:custGeom>
                  <a:ln w="4699">
                    <a:solidFill>
                      <a:srgbClr val="FFFFF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2398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71" name="object 141"/>
                  <p:cNvSpPr/>
                  <p:nvPr/>
                </p:nvSpPr>
                <p:spPr>
                  <a:xfrm>
                    <a:off x="738479" y="3529596"/>
                    <a:ext cx="508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79">
                        <a:moveTo>
                          <a:pt x="0" y="0"/>
                        </a:moveTo>
                        <a:lnTo>
                          <a:pt x="4698" y="0"/>
                        </a:lnTo>
                      </a:path>
                    </a:pathLst>
                  </a:custGeom>
                  <a:ln w="4699">
                    <a:solidFill>
                      <a:srgbClr val="FFFFF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2398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72" name="object 142"/>
                  <p:cNvSpPr/>
                  <p:nvPr/>
                </p:nvSpPr>
                <p:spPr>
                  <a:xfrm>
                    <a:off x="729940" y="3664113"/>
                    <a:ext cx="56515" cy="400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515" h="40004">
                        <a:moveTo>
                          <a:pt x="5499" y="13398"/>
                        </a:moveTo>
                        <a:lnTo>
                          <a:pt x="0" y="17868"/>
                        </a:lnTo>
                        <a:lnTo>
                          <a:pt x="17716" y="39687"/>
                        </a:lnTo>
                        <a:lnTo>
                          <a:pt x="29117" y="29425"/>
                        </a:lnTo>
                        <a:lnTo>
                          <a:pt x="18516" y="29425"/>
                        </a:lnTo>
                        <a:lnTo>
                          <a:pt x="5499" y="13398"/>
                        </a:lnTo>
                        <a:close/>
                      </a:path>
                      <a:path w="56515" h="40004">
                        <a:moveTo>
                          <a:pt x="51206" y="0"/>
                        </a:moveTo>
                        <a:lnTo>
                          <a:pt x="18516" y="29425"/>
                        </a:lnTo>
                        <a:lnTo>
                          <a:pt x="29117" y="29425"/>
                        </a:lnTo>
                        <a:lnTo>
                          <a:pt x="55956" y="5270"/>
                        </a:lnTo>
                        <a:lnTo>
                          <a:pt x="51206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</p:spPr>
                <p:txBody>
                  <a:bodyPr wrap="square" lIns="0" tIns="0" rIns="0" bIns="0" rtlCol="0"/>
                  <a:lstStyle/>
                  <a:p>
                    <a:endParaRPr sz="2398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73" name="object 143"/>
                  <p:cNvSpPr/>
                  <p:nvPr/>
                </p:nvSpPr>
                <p:spPr>
                  <a:xfrm>
                    <a:off x="569550" y="3729358"/>
                    <a:ext cx="51435" cy="361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434" h="36195">
                        <a:moveTo>
                          <a:pt x="34518" y="0"/>
                        </a:moveTo>
                        <a:lnTo>
                          <a:pt x="29311" y="4813"/>
                        </a:lnTo>
                        <a:lnTo>
                          <a:pt x="37312" y="13474"/>
                        </a:lnTo>
                        <a:lnTo>
                          <a:pt x="0" y="13474"/>
                        </a:lnTo>
                        <a:lnTo>
                          <a:pt x="0" y="20573"/>
                        </a:lnTo>
                        <a:lnTo>
                          <a:pt x="38684" y="20573"/>
                        </a:lnTo>
                        <a:lnTo>
                          <a:pt x="28727" y="31330"/>
                        </a:lnTo>
                        <a:lnTo>
                          <a:pt x="33934" y="36144"/>
                        </a:lnTo>
                        <a:lnTo>
                          <a:pt x="50927" y="17779"/>
                        </a:lnTo>
                        <a:lnTo>
                          <a:pt x="34518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</p:spPr>
                <p:txBody>
                  <a:bodyPr wrap="square" lIns="0" tIns="0" rIns="0" bIns="0" rtlCol="0"/>
                  <a:lstStyle/>
                  <a:p>
                    <a:endParaRPr sz="2398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74" name="object 144"/>
                  <p:cNvSpPr/>
                  <p:nvPr/>
                </p:nvSpPr>
                <p:spPr>
                  <a:xfrm>
                    <a:off x="880353" y="3732904"/>
                    <a:ext cx="51435" cy="361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434" h="36195">
                        <a:moveTo>
                          <a:pt x="16421" y="0"/>
                        </a:moveTo>
                        <a:lnTo>
                          <a:pt x="0" y="17780"/>
                        </a:lnTo>
                        <a:lnTo>
                          <a:pt x="17005" y="36144"/>
                        </a:lnTo>
                        <a:lnTo>
                          <a:pt x="22212" y="31330"/>
                        </a:lnTo>
                        <a:lnTo>
                          <a:pt x="12255" y="20574"/>
                        </a:lnTo>
                        <a:lnTo>
                          <a:pt x="50939" y="20574"/>
                        </a:lnTo>
                        <a:lnTo>
                          <a:pt x="50939" y="13474"/>
                        </a:lnTo>
                        <a:lnTo>
                          <a:pt x="13627" y="13474"/>
                        </a:lnTo>
                        <a:lnTo>
                          <a:pt x="21628" y="4813"/>
                        </a:lnTo>
                        <a:lnTo>
                          <a:pt x="16421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</p:spPr>
                <p:txBody>
                  <a:bodyPr wrap="square" lIns="0" tIns="0" rIns="0" bIns="0" rtlCol="0"/>
                  <a:lstStyle/>
                  <a:p>
                    <a:endParaRPr sz="2398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75" name="object 145"/>
                  <p:cNvSpPr/>
                  <p:nvPr/>
                </p:nvSpPr>
                <p:spPr>
                  <a:xfrm>
                    <a:off x="805052" y="3547785"/>
                    <a:ext cx="36195" cy="50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94" h="50800">
                        <a:moveTo>
                          <a:pt x="4813" y="28574"/>
                        </a:moveTo>
                        <a:lnTo>
                          <a:pt x="0" y="33794"/>
                        </a:lnTo>
                        <a:lnTo>
                          <a:pt x="17780" y="50203"/>
                        </a:lnTo>
                        <a:lnTo>
                          <a:pt x="30287" y="38620"/>
                        </a:lnTo>
                        <a:lnTo>
                          <a:pt x="19850" y="38620"/>
                        </a:lnTo>
                        <a:lnTo>
                          <a:pt x="19850" y="35915"/>
                        </a:lnTo>
                        <a:lnTo>
                          <a:pt x="12750" y="35915"/>
                        </a:lnTo>
                        <a:lnTo>
                          <a:pt x="4813" y="28574"/>
                        </a:lnTo>
                        <a:close/>
                      </a:path>
                      <a:path w="36194" h="50800">
                        <a:moveTo>
                          <a:pt x="31330" y="27990"/>
                        </a:moveTo>
                        <a:lnTo>
                          <a:pt x="19850" y="38620"/>
                        </a:lnTo>
                        <a:lnTo>
                          <a:pt x="30287" y="38620"/>
                        </a:lnTo>
                        <a:lnTo>
                          <a:pt x="36144" y="33197"/>
                        </a:lnTo>
                        <a:lnTo>
                          <a:pt x="31330" y="27990"/>
                        </a:lnTo>
                        <a:close/>
                      </a:path>
                      <a:path w="36194" h="50800">
                        <a:moveTo>
                          <a:pt x="19850" y="0"/>
                        </a:moveTo>
                        <a:lnTo>
                          <a:pt x="12750" y="0"/>
                        </a:lnTo>
                        <a:lnTo>
                          <a:pt x="12750" y="35915"/>
                        </a:lnTo>
                        <a:lnTo>
                          <a:pt x="19850" y="35915"/>
                        </a:lnTo>
                        <a:lnTo>
                          <a:pt x="1985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</p:spPr>
                <p:txBody>
                  <a:bodyPr wrap="square" lIns="0" tIns="0" rIns="0" bIns="0" rtlCol="0"/>
                  <a:lstStyle/>
                  <a:p>
                    <a:endParaRPr sz="2398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sp>
          <p:nvSpPr>
            <p:cNvPr id="121" name="object 89"/>
            <p:cNvSpPr/>
            <p:nvPr/>
          </p:nvSpPr>
          <p:spPr>
            <a:xfrm>
              <a:off x="1418174" y="3565886"/>
              <a:ext cx="272300" cy="1138062"/>
            </a:xfrm>
            <a:custGeom>
              <a:avLst/>
              <a:gdLst/>
              <a:ahLst/>
              <a:cxnLst/>
              <a:rect l="l" t="t" r="r" b="b"/>
              <a:pathLst>
                <a:path w="107950" h="1371600">
                  <a:moveTo>
                    <a:pt x="12700" y="0"/>
                  </a:moveTo>
                  <a:lnTo>
                    <a:pt x="107950" y="0"/>
                  </a:lnTo>
                  <a:lnTo>
                    <a:pt x="107950" y="1371600"/>
                  </a:lnTo>
                  <a:lnTo>
                    <a:pt x="0" y="1371600"/>
                  </a:lnTo>
                </a:path>
              </a:pathLst>
            </a:custGeom>
            <a:ln w="22225">
              <a:solidFill>
                <a:schemeClr val="accent3"/>
              </a:solidFill>
            </a:ln>
          </p:spPr>
          <p:txBody>
            <a:bodyPr wrap="square" lIns="0" tIns="0" rIns="0" bIns="0" rtlCol="0"/>
            <a:lstStyle/>
            <a:p>
              <a:endParaRPr sz="2398">
                <a:solidFill>
                  <a:srgbClr val="000000"/>
                </a:solidFill>
              </a:endParaRPr>
            </a:p>
          </p:txBody>
        </p:sp>
        <p:sp>
          <p:nvSpPr>
            <p:cNvPr id="122" name="object 180"/>
            <p:cNvSpPr/>
            <p:nvPr/>
          </p:nvSpPr>
          <p:spPr>
            <a:xfrm>
              <a:off x="1632143" y="4024642"/>
              <a:ext cx="97511" cy="97511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31027" y="3992"/>
                  </a:lnTo>
                  <a:lnTo>
                    <a:pt x="14879" y="14879"/>
                  </a:lnTo>
                  <a:lnTo>
                    <a:pt x="3992" y="31027"/>
                  </a:lnTo>
                  <a:lnTo>
                    <a:pt x="0" y="50800"/>
                  </a:lnTo>
                  <a:lnTo>
                    <a:pt x="3992" y="70572"/>
                  </a:lnTo>
                  <a:lnTo>
                    <a:pt x="14879" y="86720"/>
                  </a:lnTo>
                  <a:lnTo>
                    <a:pt x="31027" y="97607"/>
                  </a:lnTo>
                  <a:lnTo>
                    <a:pt x="50800" y="101600"/>
                  </a:lnTo>
                  <a:lnTo>
                    <a:pt x="70572" y="97607"/>
                  </a:lnTo>
                  <a:lnTo>
                    <a:pt x="86720" y="86720"/>
                  </a:lnTo>
                  <a:lnTo>
                    <a:pt x="97607" y="70572"/>
                  </a:lnTo>
                  <a:lnTo>
                    <a:pt x="101600" y="50800"/>
                  </a:lnTo>
                  <a:lnTo>
                    <a:pt x="97607" y="31027"/>
                  </a:lnTo>
                  <a:lnTo>
                    <a:pt x="86720" y="14879"/>
                  </a:lnTo>
                  <a:lnTo>
                    <a:pt x="70572" y="3992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714B9F"/>
            </a:solidFill>
          </p:spPr>
          <p:txBody>
            <a:bodyPr wrap="square" lIns="0" tIns="0" rIns="0" bIns="0" rtlCol="0"/>
            <a:lstStyle/>
            <a:p>
              <a:endParaRPr sz="2398">
                <a:solidFill>
                  <a:srgbClr val="000000"/>
                </a:solidFill>
              </a:endParaRPr>
            </a:p>
          </p:txBody>
        </p:sp>
        <p:sp>
          <p:nvSpPr>
            <p:cNvPr id="123" name="object 12"/>
            <p:cNvSpPr txBox="1"/>
            <p:nvPr/>
          </p:nvSpPr>
          <p:spPr>
            <a:xfrm>
              <a:off x="3060767" y="3926171"/>
              <a:ext cx="634835" cy="1385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6925" algn="ctr"/>
              <a:r>
                <a:rPr sz="900" dirty="0">
                  <a:solidFill>
                    <a:srgbClr val="444444"/>
                  </a:solidFill>
                  <a:latin typeface="Adobe Clean Light"/>
                  <a:cs typeface="Adobe Clean Light"/>
                </a:rPr>
                <a:t>(RT &amp;</a:t>
              </a:r>
              <a:r>
                <a:rPr lang="en-US" sz="900" spc="-133" dirty="0">
                  <a:solidFill>
                    <a:srgbClr val="444444"/>
                  </a:solidFill>
                  <a:latin typeface="Adobe Clean Light"/>
                  <a:cs typeface="Adobe Clean Light"/>
                </a:rPr>
                <a:t>  </a:t>
              </a:r>
              <a:r>
                <a:rPr sz="900" dirty="0">
                  <a:solidFill>
                    <a:srgbClr val="444444"/>
                  </a:solidFill>
                  <a:latin typeface="Adobe Clean Light"/>
                  <a:cs typeface="Adobe Clean Light"/>
                </a:rPr>
                <a:t>Batch)</a:t>
              </a:r>
              <a:endParaRPr sz="900" dirty="0">
                <a:solidFill>
                  <a:srgbClr val="000000"/>
                </a:solidFill>
                <a:latin typeface="Adobe Clean Light"/>
                <a:cs typeface="Adobe Clean Light"/>
              </a:endParaRPr>
            </a:p>
          </p:txBody>
        </p:sp>
        <p:sp>
          <p:nvSpPr>
            <p:cNvPr id="124" name="object 17"/>
            <p:cNvSpPr txBox="1"/>
            <p:nvPr/>
          </p:nvSpPr>
          <p:spPr>
            <a:xfrm>
              <a:off x="9698052" y="3310997"/>
              <a:ext cx="747412" cy="1385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6925" algn="ctr"/>
              <a:r>
                <a:rPr lang="en-US" sz="900" dirty="0">
                  <a:solidFill>
                    <a:srgbClr val="444444"/>
                  </a:solidFill>
                  <a:latin typeface="Adobe Clean Light"/>
                  <a:cs typeface="Adobe Clean Light"/>
                </a:rPr>
                <a:t>Segments</a:t>
              </a:r>
              <a:endParaRPr sz="900" dirty="0">
                <a:solidFill>
                  <a:srgbClr val="000000"/>
                </a:solidFill>
                <a:latin typeface="Adobe Clean Light"/>
                <a:cs typeface="Adobe Clean Light"/>
              </a:endParaRPr>
            </a:p>
          </p:txBody>
        </p:sp>
        <p:sp>
          <p:nvSpPr>
            <p:cNvPr id="125" name="object 176"/>
            <p:cNvSpPr txBox="1"/>
            <p:nvPr/>
          </p:nvSpPr>
          <p:spPr>
            <a:xfrm>
              <a:off x="6932863" y="4014487"/>
              <a:ext cx="498557" cy="28720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6925" algn="ctr"/>
              <a:r>
                <a:rPr sz="933" dirty="0">
                  <a:solidFill>
                    <a:srgbClr val="C00000"/>
                  </a:solidFill>
                  <a:latin typeface="Adobe Clean Light"/>
                  <a:cs typeface="Adobe Clean Light"/>
                </a:rPr>
                <a:t>Segments</a:t>
              </a:r>
              <a:endParaRPr lang="en-US" sz="933" dirty="0">
                <a:solidFill>
                  <a:srgbClr val="C00000"/>
                </a:solidFill>
                <a:latin typeface="Adobe Clean Light"/>
                <a:cs typeface="Adobe Clean Light"/>
              </a:endParaRPr>
            </a:p>
            <a:p>
              <a:pPr marL="16925" algn="ctr"/>
              <a:r>
                <a:rPr lang="en-US" sz="933" dirty="0">
                  <a:solidFill>
                    <a:srgbClr val="C00000"/>
                  </a:solidFill>
                  <a:latin typeface="Adobe Clean Light"/>
                  <a:cs typeface="Adobe Clean Light"/>
                </a:rPr>
                <a:t>(Privacy)</a:t>
              </a:r>
              <a:endParaRPr sz="933" dirty="0">
                <a:solidFill>
                  <a:srgbClr val="C00000"/>
                </a:solidFill>
                <a:latin typeface="Adobe Clean Light"/>
                <a:cs typeface="Adobe Clean Light"/>
              </a:endParaRPr>
            </a:p>
          </p:txBody>
        </p:sp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53343" y="3502388"/>
              <a:ext cx="513771" cy="513771"/>
            </a:xfrm>
            <a:prstGeom prst="rect">
              <a:avLst/>
            </a:prstGeom>
          </p:spPr>
        </p:pic>
        <p:grpSp>
          <p:nvGrpSpPr>
            <p:cNvPr id="127" name="Group 126"/>
            <p:cNvGrpSpPr/>
            <p:nvPr/>
          </p:nvGrpSpPr>
          <p:grpSpPr>
            <a:xfrm>
              <a:off x="5560529" y="3528420"/>
              <a:ext cx="1279051" cy="1120346"/>
              <a:chOff x="5650902" y="2444637"/>
              <a:chExt cx="1279051" cy="1120346"/>
            </a:xfrm>
          </p:grpSpPr>
          <p:sp>
            <p:nvSpPr>
              <p:cNvPr id="128" name="Rectangle 127"/>
              <p:cNvSpPr/>
              <p:nvPr/>
            </p:nvSpPr>
            <p:spPr>
              <a:xfrm>
                <a:off x="5650903" y="2869740"/>
                <a:ext cx="1279050" cy="6952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87279" marR="6770" indent="-171408">
                  <a:lnSpc>
                    <a:spcPts val="906"/>
                  </a:lnSpc>
                  <a:spcBef>
                    <a:spcPts val="73"/>
                  </a:spcBef>
                  <a:buFont typeface="Arial" panose="020B0604020202020204" pitchFamily="34" charset="0"/>
                  <a:buChar char="•"/>
                  <a:tabLst>
                    <a:tab pos="77854" algn="l"/>
                  </a:tabLst>
                </a:pPr>
                <a:r>
                  <a:rPr lang="en-US" sz="900" dirty="0">
                    <a:cs typeface="Adobe Clean Light"/>
                  </a:rPr>
                  <a:t>Data Portability &amp; Syndication</a:t>
                </a:r>
              </a:p>
              <a:p>
                <a:pPr marL="187279" marR="6770" indent="-171408">
                  <a:lnSpc>
                    <a:spcPts val="906"/>
                  </a:lnSpc>
                  <a:spcBef>
                    <a:spcPts val="73"/>
                  </a:spcBef>
                  <a:buFont typeface="Arial" panose="020B0604020202020204" pitchFamily="34" charset="0"/>
                  <a:buChar char="•"/>
                  <a:tabLst>
                    <a:tab pos="77854" algn="l"/>
                  </a:tabLst>
                </a:pPr>
                <a:r>
                  <a:rPr lang="en-US" sz="900" dirty="0">
                    <a:cs typeface="Adobe Clean Light"/>
                  </a:rPr>
                  <a:t>Look Alike Modeling</a:t>
                </a:r>
              </a:p>
              <a:p>
                <a:pPr marL="187279" marR="6770" indent="-171408">
                  <a:lnSpc>
                    <a:spcPts val="906"/>
                  </a:lnSpc>
                  <a:spcBef>
                    <a:spcPts val="73"/>
                  </a:spcBef>
                  <a:buFont typeface="Arial" panose="020B0604020202020204" pitchFamily="34" charset="0"/>
                  <a:buChar char="•"/>
                  <a:tabLst>
                    <a:tab pos="77854" algn="l"/>
                  </a:tabLst>
                </a:pPr>
                <a:r>
                  <a:rPr lang="en-US" sz="900" dirty="0">
                    <a:cs typeface="Adobe Clean Light"/>
                  </a:rPr>
                  <a:t>3</a:t>
                </a:r>
                <a:r>
                  <a:rPr lang="en-US" sz="900" baseline="30000" dirty="0">
                    <a:cs typeface="Adobe Clean Light"/>
                  </a:rPr>
                  <a:t>rd</a:t>
                </a:r>
                <a:r>
                  <a:rPr lang="en-US" sz="900" dirty="0">
                    <a:cs typeface="Adobe Clean Light"/>
                  </a:rPr>
                  <a:t> Party Data</a:t>
                </a: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5650902" y="2444637"/>
                <a:ext cx="1187148" cy="425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300"/>
                  </a:lnSpc>
                </a:pPr>
                <a:r>
                  <a:rPr lang="en-US" sz="1400" dirty="0"/>
                  <a:t>Audience Manager</a:t>
                </a:r>
              </a:p>
            </p:txBody>
          </p:sp>
        </p:grpSp>
      </p:grpSp>
      <p:sp>
        <p:nvSpPr>
          <p:cNvPr id="176" name="Title 3"/>
          <p:cNvSpPr>
            <a:spLocks noGrp="1"/>
          </p:cNvSpPr>
          <p:nvPr>
            <p:ph type="title"/>
          </p:nvPr>
        </p:nvSpPr>
        <p:spPr>
          <a:xfrm>
            <a:off x="146351" y="97873"/>
            <a:ext cx="11579384" cy="59372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Alexa</a:t>
            </a:r>
            <a:r>
              <a:rPr lang="en-US" dirty="0"/>
              <a:t> Skill Integration with Experience Cloud</a:t>
            </a:r>
          </a:p>
        </p:txBody>
      </p:sp>
      <p:pic>
        <p:nvPicPr>
          <p:cNvPr id="187" name="Picture 186" descr="AmazonEcho-small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36074" y="650561"/>
            <a:ext cx="756183" cy="1440529"/>
          </a:xfrm>
          <a:prstGeom prst="rect">
            <a:avLst/>
          </a:prstGeom>
        </p:spPr>
      </p:pic>
      <p:pic>
        <p:nvPicPr>
          <p:cNvPr id="177" name="Picture 176" descr="9-MortgageOfferInApp.pn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09938" y="774477"/>
            <a:ext cx="527350" cy="1068779"/>
          </a:xfrm>
          <a:prstGeom prst="rect">
            <a:avLst/>
          </a:prstGeom>
        </p:spPr>
      </p:pic>
      <p:pic>
        <p:nvPicPr>
          <p:cNvPr id="178" name="Picture 177" descr="9-MortgageOfferInApp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4386" y="1889727"/>
            <a:ext cx="344559" cy="698317"/>
          </a:xfrm>
          <a:prstGeom prst="rect">
            <a:avLst/>
          </a:prstGeom>
        </p:spPr>
      </p:pic>
      <p:pic>
        <p:nvPicPr>
          <p:cNvPr id="179" name="Picture 178" descr="6-CreditCardPageInWebsite.png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711" y="2679685"/>
            <a:ext cx="700024" cy="426239"/>
          </a:xfrm>
          <a:prstGeom prst="rect">
            <a:avLst/>
          </a:prstGeom>
        </p:spPr>
      </p:pic>
      <p:pic>
        <p:nvPicPr>
          <p:cNvPr id="180" name="Picture 179" descr="6-CreditCardPageInWebsite.png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6684" y="2091082"/>
            <a:ext cx="1118168" cy="68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81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347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/>
    </mc:Choice>
    <mc:Fallback xmlns="">
      <p:transition spd="slow" advClick="0" advTm="7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9657</TotalTime>
  <Words>469</Words>
  <Application>Microsoft Office PowerPoint</Application>
  <PresentationFormat>Widescreen</PresentationFormat>
  <Paragraphs>124</Paragraphs>
  <Slides>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Adobe Clean</vt:lpstr>
      <vt:lpstr>Adobe Clean Light</vt:lpstr>
      <vt:lpstr>Arial</vt:lpstr>
      <vt:lpstr>Calibri</vt:lpstr>
      <vt:lpstr>Calibri Light</vt:lpstr>
      <vt:lpstr>Helvetica Light</vt:lpstr>
      <vt:lpstr>Myriad Pro</vt:lpstr>
      <vt:lpstr>Office Theme</vt:lpstr>
      <vt:lpstr>Summit 2017 FSI Experience Area Demo</vt:lpstr>
      <vt:lpstr>Experience Cloud Alexa Skill Integration</vt:lpstr>
      <vt:lpstr>Set up the demo</vt:lpstr>
      <vt:lpstr>Set up the demo</vt:lpstr>
      <vt:lpstr>The demo</vt:lpstr>
      <vt:lpstr>PowerPoint Presentation</vt:lpstr>
      <vt:lpstr>What’s happening where?</vt:lpstr>
      <vt:lpstr>Alexa Skill Integration with Experience Cloud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Alastair Malkin</dc:creator>
  <cp:lastModifiedBy>Alastair Malkin</cp:lastModifiedBy>
  <cp:revision>54</cp:revision>
  <dcterms:created xsi:type="dcterms:W3CDTF">2017-04-25T05:15:40Z</dcterms:created>
  <dcterms:modified xsi:type="dcterms:W3CDTF">2017-07-05T14:11:15Z</dcterms:modified>
</cp:coreProperties>
</file>