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97" r:id="rId2"/>
    <p:sldId id="34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5" r:id="rId47"/>
    <p:sldId id="256" r:id="rId48"/>
    <p:sldId id="257" r:id="rId49"/>
    <p:sldId id="258" r:id="rId50"/>
    <p:sldId id="259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2" r:id="rId83"/>
    <p:sldId id="293" r:id="rId84"/>
    <p:sldId id="29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3851F-92BE-47D1-87C0-154AEEA880A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1E9BF-527C-406E-BA16-0DEE38E4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Alternative is to generate everything up to edit distance k and then intersect.  Fine for distance 1; okay for distance 2. This is generally enough (Norvig).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5BFF08-67C2-46A9-93D4-D2BB79CD0670}" type="slidenum">
              <a:rPr kumimoji="0" lang="en-US" altLang="en-US">
                <a:latin typeface="Lucida Sans" panose="020B060203050402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7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7970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86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6837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6391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01580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24646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7998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8197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1767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594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1E9BF-527C-406E-BA16-0DEE38E4CF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6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15772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62441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04196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38442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00838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34399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32282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05012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63921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3738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28481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93320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40651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07275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30512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16993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257051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78250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608551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36888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7045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24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3940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3683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7568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890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0702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45685" y="1981201"/>
            <a:ext cx="3012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FBFCFF"/>
                </a:solidFill>
                <a:latin typeface="Calibri" panose="020F0502020204030204" pitchFamily="34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107018" y="2590801"/>
            <a:ext cx="5644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4800" b="1">
                <a:solidFill>
                  <a:srgbClr val="139CB7"/>
                </a:solidFill>
                <a:latin typeface="Calibri" panose="020F0502020204030204" pitchFamily="34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4A5EF725-569E-436D-A8FE-C98DE53EC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D7AB-ABB2-44C1-ADE8-9A330F913473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963B-A69C-494D-856A-001F077D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demic.com/9-word-cloud-generators-that-arent-wordle/" TargetMode="External"/><Relationship Id="rId2" Type="http://schemas.openxmlformats.org/officeDocument/2006/relationships/hyperlink" Target="http://tagcrow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park.com/ld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Lecture week 2: Dictionaries and tolerant retrieval</a:t>
            </a:r>
          </a:p>
        </p:txBody>
      </p:sp>
    </p:spTree>
    <p:extLst>
      <p:ext uri="{BB962C8B-B14F-4D97-AF65-F5344CB8AC3E}">
        <p14:creationId xmlns:p14="http://schemas.microsoft.com/office/powerpoint/2010/main" val="6135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Simplest: binary tree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More usual: B-trees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Trees require a standard ordering of characters and hence strings … but we typically have one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Solves the prefix problem (terms starting with </a:t>
            </a:r>
            <a:r>
              <a:rPr lang="en-US" altLang="en-US" i="1" smtClean="0">
                <a:ea typeface="ＭＳ Ｐゴシック" panose="020B0600070205080204" pitchFamily="34" charset="-128"/>
              </a:rPr>
              <a:t>hyp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Slower: O(log </a:t>
            </a:r>
            <a:r>
              <a:rPr lang="en-US" altLang="en-US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)  [and this requires </a:t>
            </a:r>
            <a:r>
              <a:rPr lang="en-US" altLang="en-US" i="1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balanced</a:t>
            </a:r>
            <a:r>
              <a:rPr lang="en-US" altLang="en-US" smtClean="0">
                <a:ea typeface="ＭＳ Ｐゴシック" panose="020B0600070205080204" pitchFamily="34" charset="-128"/>
              </a:rPr>
              <a:t> tree]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Rebalancing binary trees is expensive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B-trees mitigate the rebalancing problem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3C5FC9-1491-4A61-B7C4-04489A3A67C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Wild-card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987709-6C99-423A-947B-BABA89F8CC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Wild-card queries: *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mon*:</a:t>
            </a:r>
            <a:r>
              <a:rPr lang="en-US" altLang="en-US" smtClean="0">
                <a:ea typeface="ＭＳ Ｐゴシック" panose="020B0600070205080204" pitchFamily="34" charset="-128"/>
              </a:rPr>
              <a:t> find all docs containing any word beginning with “mon”.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Easy with binary tree (or B-tree) lexicon: retrieve all words in range: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mon </a:t>
            </a:r>
            <a:r>
              <a:rPr lang="en-US" altLang="en-US" b="1" i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≤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w &lt; moo</a:t>
            </a:r>
          </a:p>
          <a:p>
            <a:pPr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*mon: </a:t>
            </a:r>
            <a:r>
              <a:rPr lang="en-US" altLang="en-US" smtClean="0">
                <a:ea typeface="ＭＳ Ｐゴシック" panose="020B0600070205080204" pitchFamily="34" charset="-128"/>
              </a:rPr>
              <a:t>find words ending in “mon”: harder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Maintain an additional B-tree for terms </a:t>
            </a:r>
            <a:r>
              <a:rPr lang="en-US" altLang="en-US" i="1" smtClean="0">
                <a:ea typeface="ＭＳ Ｐゴシック" panose="020B0600070205080204" pitchFamily="34" charset="-128"/>
              </a:rPr>
              <a:t>backwards.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Can retrieve all words in range: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nom </a:t>
            </a:r>
            <a:r>
              <a:rPr lang="en-US" altLang="en-US" b="1" i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≤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w &lt; non</a:t>
            </a:r>
            <a:r>
              <a:rPr lang="en-US" altLang="en-US" i="1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65668" name="Text Box 4"/>
          <p:cNvSpPr txBox="1">
            <a:spLocks noChangeArrowheads="1"/>
          </p:cNvSpPr>
          <p:nvPr/>
        </p:nvSpPr>
        <p:spPr bwMode="auto">
          <a:xfrm>
            <a:off x="2041525" y="5370514"/>
            <a:ext cx="800732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Exercise: from this, how can we enumerate all terms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meeting the wild-card query </a:t>
            </a:r>
            <a:r>
              <a:rPr lang="en-US" altLang="en-US" sz="2400" b="1" i="1">
                <a:latin typeface="Lucida Sans" panose="020B0602030504020204" pitchFamily="34" charset="0"/>
              </a:rPr>
              <a:t>pro*cent</a:t>
            </a:r>
            <a:r>
              <a:rPr lang="en-US" altLang="en-US" sz="2400" i="1">
                <a:latin typeface="Lucida Sans" panose="020B0602030504020204" pitchFamily="34" charset="0"/>
              </a:rPr>
              <a:t> </a:t>
            </a:r>
            <a:r>
              <a:rPr lang="en-US" altLang="en-US" sz="2400">
                <a:latin typeface="Lucida Sans" panose="020B0602030504020204" pitchFamily="34" charset="0"/>
              </a:rPr>
              <a:t>?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4406B8-226A-45B0-B0E2-2B2B8464504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At this point, we have an enumeration of all terms in the dictionary that match the wild-card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still have to look up the postings for each enumerated term.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consider the query: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se*ate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fil*er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This may result in the execution of many Boolean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smtClean="0">
                <a:ea typeface="ＭＳ Ｐゴシック" panose="020B0600070205080204" pitchFamily="34" charset="-128"/>
              </a:rPr>
              <a:t> queries.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36494B-25D9-4A9D-9EBE-44634E30ED8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B-trees handle *’s at the end of a query term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handle *’s in the middle of query term?</a:t>
            </a:r>
          </a:p>
          <a:p>
            <a:pPr lvl="1"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co*tion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could look up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co*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*tion</a:t>
            </a:r>
            <a:r>
              <a:rPr lang="en-US" altLang="en-US" smtClean="0">
                <a:ea typeface="ＭＳ Ｐゴシック" panose="020B0600070205080204" pitchFamily="34" charset="-128"/>
              </a:rPr>
              <a:t> in a B-tree and intersect the two term sets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Expensive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solution: transform wild-card queries so that the *’s occur at the end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gives rise to the </a:t>
            </a:r>
            <a:r>
              <a:rPr lang="en-US" altLang="en-US" b="1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Permuterm</a:t>
            </a:r>
            <a:r>
              <a:rPr lang="en-US" altLang="en-US" smtClean="0">
                <a:ea typeface="ＭＳ Ｐゴシック" panose="020B0600070205080204" pitchFamily="34" charset="-128"/>
              </a:rPr>
              <a:t> Index.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9161F1-DBD4-4A86-89BA-2D011C12EF6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For term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hello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index under:</a:t>
            </a:r>
          </a:p>
          <a:p>
            <a:pPr lvl="1" eaLnBrk="1" hangingPunct="1"/>
            <a:r>
              <a:rPr lang="en-US" altLang="en-US" b="1" i="1" dirty="0" smtClean="0">
                <a:ea typeface="ＭＳ Ｐゴシック" panose="020B0600070205080204" pitchFamily="34" charset="-128"/>
              </a:rPr>
              <a:t>hello$,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ello$h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llo$he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lo$hel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o$hell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, $hello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where $ is a special symbol.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3.2.1</a:t>
            </a:r>
          </a:p>
        </p:txBody>
      </p:sp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8996EF-99EF-4DA0-8BB3-6C50E1C291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Permuterm query processing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Rotate query wild-card to the right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Now use B-tree lookup as before.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Permuterm problem: </a:t>
            </a: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≈</a:t>
            </a:r>
            <a:r>
              <a:rPr lang="en-US" altLang="en-US" i="1" smtClean="0">
                <a:ea typeface="ＭＳ Ｐゴシック" panose="020B0600070205080204" pitchFamily="34" charset="-128"/>
              </a:rPr>
              <a:t> quadruples lexicon size</a:t>
            </a:r>
          </a:p>
        </p:txBody>
      </p:sp>
      <p:sp>
        <p:nvSpPr>
          <p:cNvPr id="26628" name="AutoShape 1028"/>
          <p:cNvSpPr>
            <a:spLocks noChangeArrowheads="1"/>
          </p:cNvSpPr>
          <p:nvPr/>
        </p:nvSpPr>
        <p:spPr bwMode="auto">
          <a:xfrm>
            <a:off x="4255366" y="3180358"/>
            <a:ext cx="5205271" cy="689372"/>
          </a:xfrm>
          <a:prstGeom prst="upArrowCallout">
            <a:avLst>
              <a:gd name="adj1" fmla="val 198900"/>
              <a:gd name="adj2" fmla="val 1989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Empirical observation for English.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3.2.1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1446A0-CEDA-4FBE-B778-A04420ACC96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Bigram (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-gram) indexes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Enumerate all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-grams (sequence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chars) occurring in any term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e.g.,</a:t>
            </a:r>
            <a:r>
              <a:rPr lang="en-US" altLang="en-US" smtClean="0">
                <a:ea typeface="ＭＳ Ｐゴシック" panose="020B0600070205080204" pitchFamily="34" charset="-128"/>
              </a:rPr>
              <a:t> from text “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April is the cruelest month</a:t>
            </a:r>
            <a:r>
              <a:rPr lang="en-US" altLang="en-US" smtClean="0">
                <a:ea typeface="ＭＳ Ｐゴシック" panose="020B0600070205080204" pitchFamily="34" charset="-128"/>
              </a:rPr>
              <a:t>” we get the 2-grams (</a:t>
            </a:r>
            <a:r>
              <a:rPr lang="en-US" altLang="en-US" i="1" smtClean="0">
                <a:ea typeface="ＭＳ Ｐゴシック" panose="020B0600070205080204" pitchFamily="34" charset="-128"/>
              </a:rPr>
              <a:t>bigrams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$ is a special word boundary symbol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Maintain a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second</a:t>
            </a:r>
            <a:r>
              <a:rPr lang="en-US" altLang="en-US" smtClean="0">
                <a:ea typeface="ＭＳ Ｐゴシック" panose="020B0600070205080204" pitchFamily="34" charset="-128"/>
              </a:rPr>
              <a:t> inverted index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from bigrams to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dictionary terms</a:t>
            </a:r>
            <a:r>
              <a:rPr lang="en-US" altLang="en-US" smtClean="0">
                <a:ea typeface="ＭＳ Ｐゴシック" panose="020B0600070205080204" pitchFamily="34" charset="-128"/>
              </a:rPr>
              <a:t> that match each bigram.</a:t>
            </a:r>
            <a:endParaRPr lang="en-US" altLang="en-US" i="1" u="sng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770188" y="3733801"/>
            <a:ext cx="6654386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$a,ap,pr,ri,il,l$,$i,is,s$,$t,th,he,e$,$c,cr,ru,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ue,el,le,es,st,t$, $m,mo,on,nt,h$</a:t>
            </a:r>
            <a:endParaRPr lang="en-US" altLang="en-US" sz="2400" i="1">
              <a:latin typeface="Lucida Sans" panose="020B0602030504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550E70-2CCB-498A-AE8E-2FB465C54A6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Bigram index example</a:t>
            </a:r>
          </a:p>
        </p:txBody>
      </p:sp>
      <p:sp>
        <p:nvSpPr>
          <p:cNvPr id="28675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-gram index finds </a:t>
            </a:r>
            <a:r>
              <a:rPr lang="en-US" altLang="en-US" i="1" smtClean="0">
                <a:ea typeface="ＭＳ Ｐゴシック" panose="020B0600070205080204" pitchFamily="34" charset="-128"/>
              </a:rPr>
              <a:t>terms</a:t>
            </a:r>
            <a:r>
              <a:rPr lang="en-US" altLang="en-US" smtClean="0">
                <a:ea typeface="ＭＳ Ｐゴシック" panose="020B0600070205080204" pitchFamily="34" charset="-128"/>
              </a:rPr>
              <a:t> based on a query consisting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k-</a:t>
            </a:r>
            <a:r>
              <a:rPr lang="en-US" altLang="en-US" smtClean="0">
                <a:ea typeface="ＭＳ Ｐゴシック" panose="020B0600070205080204" pitchFamily="34" charset="-128"/>
              </a:rPr>
              <a:t>grams (here </a:t>
            </a:r>
            <a:r>
              <a:rPr lang="en-US" altLang="en-US" i="1" smtClean="0">
                <a:ea typeface="ＭＳ Ｐゴシック" panose="020B0600070205080204" pitchFamily="34" charset="-128"/>
              </a:rPr>
              <a:t>k=</a:t>
            </a:r>
            <a:r>
              <a:rPr lang="en-US" altLang="en-US" smtClean="0">
                <a:ea typeface="ＭＳ Ｐゴシック" panose="020B0600070205080204" pitchFamily="34" charset="-128"/>
              </a:rPr>
              <a:t>2).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763838" y="3657601"/>
            <a:ext cx="6799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mo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763838" y="4191001"/>
            <a:ext cx="58381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on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3581401" y="3557470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3581401" y="4090870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821239" y="3657601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among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2763838" y="3038476"/>
            <a:ext cx="68640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$m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3581401" y="2947870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4806951" y="3038476"/>
            <a:ext cx="100860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mace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4806951" y="4257676"/>
            <a:ext cx="106792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along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6400800" y="3657601"/>
            <a:ext cx="15872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amortize</a:t>
            </a:r>
          </a:p>
        </p:txBody>
      </p:sp>
      <p:cxnSp>
        <p:nvCxnSpPr>
          <p:cNvPr id="28686" name="AutoShape 13"/>
          <p:cNvCxnSpPr>
            <a:cxnSpLocks noChangeShapeType="1"/>
            <a:stCxn id="28680" idx="3"/>
            <a:endCxn id="28685" idx="1"/>
          </p:cNvCxnSpPr>
          <p:nvPr/>
        </p:nvCxnSpPr>
        <p:spPr bwMode="auto">
          <a:xfrm>
            <a:off x="6087932" y="3888433"/>
            <a:ext cx="31286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6230938" y="3038476"/>
            <a:ext cx="14542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madden</a:t>
            </a:r>
          </a:p>
        </p:txBody>
      </p:sp>
      <p:cxnSp>
        <p:nvCxnSpPr>
          <p:cNvPr id="28688" name="AutoShape 15"/>
          <p:cNvCxnSpPr>
            <a:cxnSpLocks noChangeShapeType="1"/>
            <a:stCxn id="28683" idx="3"/>
            <a:endCxn id="28687" idx="1"/>
          </p:cNvCxnSpPr>
          <p:nvPr/>
        </p:nvCxnSpPr>
        <p:spPr bwMode="auto">
          <a:xfrm>
            <a:off x="5815560" y="3269308"/>
            <a:ext cx="4153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7620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79248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76200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6407151" y="4257676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among</a:t>
            </a:r>
          </a:p>
        </p:txBody>
      </p:sp>
      <p:cxnSp>
        <p:nvCxnSpPr>
          <p:cNvPr id="28693" name="AutoShape 20"/>
          <p:cNvCxnSpPr>
            <a:cxnSpLocks noChangeShapeType="1"/>
            <a:stCxn id="28684" idx="3"/>
            <a:endCxn id="28692" idx="1"/>
          </p:cNvCxnSpPr>
          <p:nvPr/>
        </p:nvCxnSpPr>
        <p:spPr bwMode="auto">
          <a:xfrm>
            <a:off x="5874872" y="4488508"/>
            <a:ext cx="5322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869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E6ABB-6CDF-4920-988B-1AFF077CDB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Processing wild-cards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mon*</a:t>
            </a:r>
            <a:r>
              <a:rPr lang="en-US" altLang="en-US" smtClean="0">
                <a:ea typeface="ＭＳ Ｐゴシック" panose="020B0600070205080204" pitchFamily="34" charset="-128"/>
              </a:rPr>
              <a:t> can now be run as</a:t>
            </a:r>
          </a:p>
          <a:p>
            <a:pPr lvl="1" eaLnBrk="1" hangingPunct="1"/>
            <a:r>
              <a:rPr lang="en-US" altLang="en-US" b="1" i="1" smtClean="0">
                <a:ea typeface="ＭＳ Ｐゴシック" panose="020B0600070205080204" pitchFamily="34" charset="-128"/>
              </a:rPr>
              <a:t>$m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mo </a:t>
            </a:r>
            <a:r>
              <a:rPr lang="en-US" altLang="en-US" i="1" smtClean="0">
                <a:ea typeface="ＭＳ Ｐゴシック" panose="020B0600070205080204" pitchFamily="34" charset="-128"/>
              </a:rPr>
              <a:t>AND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Gets terms that match AND version of our wildcard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we’d enumerate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moon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Must post-filter these terms against query.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Surviving enumerated terms are then looked up in the term-document inverted index.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Fast, space efficient (compared to permuterm).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 flipV="1">
            <a:off x="5562600" y="2438400"/>
            <a:ext cx="14478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3.2.2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5C5D1-66A4-4087-8A93-2806A746B90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http://www.wordle.net/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://tagcrowd.com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http://www.edudemic.com/9-word-cloud-generators-that-arent-wordle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Spelling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9EDEE9-71F3-4DDA-9BF8-3B878AEE133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Spell correction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principal uses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Correcting document(s) being indexed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Correcting user queries to retrieve “right” answers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main flavors: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Check each word on its own for misspelling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Will not catch typos resulting in correctly spelled words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 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form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Context-sensitive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Look at surrounding words, 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I 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form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 to Narita.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4B745B-27AD-4896-8F45-46A53E41DAB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Document correction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Especially needed for OCR’ed documents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Correction algorithms are tuned for this: rn/m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use domain-specific knowledge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OCR can confuse O and D more often than it would confuse O and I (adjacent on the QWERTY keyboard, so more likely interchanged in typing).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also: web pages and even printed material have typos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Goal: the dictionary contains fewer misspellings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often we don’t change the documents and instead fix the query-document mapping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5FD66-E559-4656-9007-778FEEA9DF1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mis-spellings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Our principal focus here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the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Alanis Morisett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either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Retrieve documents indexed by the correct spelling, OR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Return several suggested alternative queries with the correct spelling</a:t>
            </a:r>
          </a:p>
          <a:p>
            <a:pPr lvl="2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Did you mean … ?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E07CD6-E10C-4264-9CAA-94E0D6CB109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Fundamental premise – there is a lexicon from which the correct spellings come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basic choices for this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standard lexicon such as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Webster’s English Dictionary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An “industry-specific” lexicon – hand-maintained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lexicon of the indexed corpus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all words on the web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names, acronyms etc.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(Including the mis-spellings)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3.3.2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652485-B54E-48EC-914A-2524A56EF59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a lexicon and a character sequence Q, return the words in the lexicon closest to Q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What’s “closest”?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We’ll study several alternatives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Edit distance (Levenshtein distance)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Weighted edit distance</a:t>
            </a:r>
          </a:p>
          <a:p>
            <a:pPr lvl="1"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3.3.2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CA0816-05DE-41DF-AE6F-5DABDD1801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Edit distance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two strings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the minimum number of operations to convert one to the other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Operations are typically character-level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Insert, Delete, Replace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, (Transposition)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the edit distance 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dof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dog</a:t>
            </a:r>
            <a:r>
              <a:rPr lang="en-US" altLang="en-US" smtClean="0">
                <a:ea typeface="ＭＳ Ｐゴシック" panose="020B0600070205080204" pitchFamily="34" charset="-128"/>
              </a:rPr>
              <a:t> is 1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cat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act</a:t>
            </a:r>
            <a:r>
              <a:rPr lang="en-US" altLang="en-US" smtClean="0">
                <a:ea typeface="ＭＳ Ｐゴシック" panose="020B0600070205080204" pitchFamily="34" charset="-128"/>
              </a:rPr>
              <a:t> is 2	 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  (Just 1 with transpose.)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cat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dog</a:t>
            </a:r>
            <a:r>
              <a:rPr lang="en-US" altLang="en-US" smtClean="0">
                <a:ea typeface="ＭＳ Ｐゴシック" panose="020B0600070205080204" pitchFamily="34" charset="-128"/>
              </a:rPr>
              <a:t> is 3.	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Generally found by dynamic programming.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See </a:t>
            </a:r>
            <a:r>
              <a:rPr lang="en-US" altLang="en-US" smtClean="0">
                <a:ea typeface="ＭＳ Ｐゴシック" panose="020B0600070205080204" pitchFamily="34" charset="-128"/>
                <a:hlinkClick r:id="rId2"/>
              </a:rPr>
              <a:t>http://www.merriampark.com/ld.htm</a:t>
            </a:r>
            <a:r>
              <a:rPr lang="en-US" altLang="en-US" smtClean="0">
                <a:ea typeface="ＭＳ Ｐゴシック" panose="020B0600070205080204" pitchFamily="34" charset="-128"/>
              </a:rPr>
              <a:t> for a nice example plus an applet.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3.3.3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BF9863-2D36-4090-84A0-4163CD94E6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Weighted edit distance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As above, but the weight of an operation depends on the character(s) involved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Meant to capture OCR or keyboard errors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 more likely to be mis-typed as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than as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q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Therefore, replacing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</a:t>
            </a:r>
            <a:r>
              <a:rPr lang="en-US" altLang="en-US" smtClean="0">
                <a:ea typeface="ＭＳ Ｐゴシック" panose="020B0600070205080204" pitchFamily="34" charset="-128"/>
              </a:rPr>
              <a:t> by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is a smaller edit distance than by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q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may be formulated as a probability model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Requires weight matrix as input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Modify dynamic programming to handle weights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3.3.3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A21130-12EB-442D-970B-8E123ACC6A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Using edit distances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query, first enumerate all character sequences within a preset (weighted) edit distance (e.g., 2)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Intersect this set with list of “correct” words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Show terms you found to user as suggestions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Alternatively,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look up all possible corrections in our inverted index and return all docs … slow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run with a single most likely correction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alternatives disempower the user, but save a round of interaction with the user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96BFBE-9D0B-4393-B752-06FC307A644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Edit distance to all dictionary terms?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Given a (mis-spelled) query – do we compute its edit distance to every dictionary term?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Expensive and slow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Alternative?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do we cut the set of candidate dictionary terms?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possibility is to use </a:t>
            </a:r>
            <a:r>
              <a:rPr lang="en-US" altLang="en-US" i="1" smtClean="0">
                <a:ea typeface="ＭＳ Ｐゴシック" panose="020B0600070205080204" pitchFamily="34" charset="-128"/>
              </a:rPr>
              <a:t>n-</a:t>
            </a:r>
            <a:r>
              <a:rPr lang="en-US" altLang="en-US" smtClean="0">
                <a:ea typeface="ＭＳ Ｐゴシック" panose="020B0600070205080204" pitchFamily="34" charset="-128"/>
              </a:rPr>
              <a:t>gram overlap for this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can also be used by itself for spelling correction.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2A1B9-A6EA-4154-B526-DE0E5A4180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lecture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Dictionary data structures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“Tolerant” retrieval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Wild-card queries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Spelling correction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Soundex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Ch. 3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984C21-0EA7-4CCB-94DB-605369691C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Enumerate all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 in the query string as well as in the lexicon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 index (recall wild-card search) to retrieve all lexicon terms matching any of the query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Threshold by number of matching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-grams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Variants – weight by keyboard layout, etc.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9D6DB5-B650-46BF-B41D-EA5E7F08383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with trigrams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Suppose the text is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november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Trigrams 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nov, ove, vem,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emb, mbe, ber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query is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december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Trigrams 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dec, ece, cem,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emb, mbe, ber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3 trigrams overlap (of 6 in each term)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turn this into a normalized measure of overlap?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901540" y="2169226"/>
            <a:ext cx="2057400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B8BB6-E850-4A41-8A24-F0520A7059F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option – Jaccard coefficient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commonly-used measure of overlap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Let </a:t>
            </a:r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be two sets; then the J.C. is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Equals 1 when </a:t>
            </a:r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have the same elements and zero when they are disjoint</a:t>
            </a:r>
          </a:p>
          <a:p>
            <a:pPr eaLnBrk="1" hangingPunct="1"/>
            <a:r>
              <a:rPr lang="en-US" altLang="en-US" i="1" smtClean="0"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don’t have to be of the same size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Always assigns a number between 0 and 1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Now threshold to decide if you have a match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E.g., if J.C. &gt; 0.8, declare a match 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4419601" y="2895601"/>
          <a:ext cx="27352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977476" imgH="253890" progId="Equation.3">
                  <p:embed/>
                </p:oleObj>
              </mc:Choice>
              <mc:Fallback>
                <p:oleObj name="Equation" r:id="rId3" imgW="97747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2895601"/>
                        <a:ext cx="27352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69286D-B1E2-4AAC-B257-3EECF1ADD78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3"/>
          <p:cNvSpPr txBox="1">
            <a:spLocks noChangeArrowheads="1"/>
          </p:cNvSpPr>
          <p:nvPr/>
        </p:nvSpPr>
        <p:spPr bwMode="auto">
          <a:xfrm>
            <a:off x="6261101" y="3810001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lore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248400" y="3810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248400" y="38100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5" name="Text Box 11"/>
          <p:cNvSpPr txBox="1">
            <a:spLocks noChangeArrowheads="1"/>
          </p:cNvSpPr>
          <p:nvPr/>
        </p:nvSpPr>
        <p:spPr bwMode="auto">
          <a:xfrm>
            <a:off x="6240464" y="3276601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lore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248400" y="3276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248400" y="32766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Matching trigrams</a:t>
            </a:r>
          </a:p>
        </p:txBody>
      </p:sp>
      <p:sp>
        <p:nvSpPr>
          <p:cNvPr id="460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the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lord</a:t>
            </a:r>
            <a:r>
              <a:rPr lang="en-US" altLang="en-US" smtClean="0">
                <a:ea typeface="ＭＳ Ｐゴシック" panose="020B0600070205080204" pitchFamily="34" charset="-128"/>
              </a:rPr>
              <a:t> – we wish to identify words matching 2 of its 3 bigrams (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lo, or, rd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3116263" y="3267076"/>
            <a:ext cx="48122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lo</a:t>
            </a:r>
          </a:p>
        </p:txBody>
      </p:sp>
      <p:sp>
        <p:nvSpPr>
          <p:cNvPr id="46091" name="Text Box 5"/>
          <p:cNvSpPr txBox="1">
            <a:spLocks noChangeArrowheads="1"/>
          </p:cNvSpPr>
          <p:nvPr/>
        </p:nvSpPr>
        <p:spPr bwMode="auto">
          <a:xfrm>
            <a:off x="3116264" y="3800476"/>
            <a:ext cx="52129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or</a:t>
            </a:r>
          </a:p>
        </p:txBody>
      </p:sp>
      <p:sp>
        <p:nvSpPr>
          <p:cNvPr id="46092" name="Text Box 6"/>
          <p:cNvSpPr txBox="1">
            <a:spLocks noChangeArrowheads="1"/>
          </p:cNvSpPr>
          <p:nvPr/>
        </p:nvSpPr>
        <p:spPr bwMode="auto">
          <a:xfrm>
            <a:off x="3116264" y="4333876"/>
            <a:ext cx="52770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rd</a:t>
            </a:r>
          </a:p>
        </p:txBody>
      </p:sp>
      <p:sp>
        <p:nvSpPr>
          <p:cNvPr id="46093" name="AutoShape 7"/>
          <p:cNvSpPr>
            <a:spLocks noChangeArrowheads="1"/>
          </p:cNvSpPr>
          <p:nvPr/>
        </p:nvSpPr>
        <p:spPr bwMode="auto">
          <a:xfrm>
            <a:off x="3649664" y="3166945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4" name="AutoShape 8"/>
          <p:cNvSpPr>
            <a:spLocks noChangeArrowheads="1"/>
          </p:cNvSpPr>
          <p:nvPr/>
        </p:nvSpPr>
        <p:spPr bwMode="auto">
          <a:xfrm>
            <a:off x="3649664" y="3700345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5" name="AutoShape 9"/>
          <p:cNvSpPr>
            <a:spLocks noChangeArrowheads="1"/>
          </p:cNvSpPr>
          <p:nvPr/>
        </p:nvSpPr>
        <p:spPr bwMode="auto">
          <a:xfrm>
            <a:off x="3649664" y="4233745"/>
            <a:ext cx="256193" cy="7336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6" name="Text Box 10"/>
          <p:cNvSpPr txBox="1">
            <a:spLocks noChangeArrowheads="1"/>
          </p:cNvSpPr>
          <p:nvPr/>
        </p:nvSpPr>
        <p:spPr bwMode="auto">
          <a:xfrm>
            <a:off x="4876801" y="3276601"/>
            <a:ext cx="104547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alone</a:t>
            </a:r>
          </a:p>
        </p:txBody>
      </p:sp>
      <p:sp>
        <p:nvSpPr>
          <p:cNvPr id="46097" name="Text Box 12"/>
          <p:cNvSpPr txBox="1">
            <a:spLocks noChangeArrowheads="1"/>
          </p:cNvSpPr>
          <p:nvPr/>
        </p:nvSpPr>
        <p:spPr bwMode="auto">
          <a:xfrm>
            <a:off x="7535864" y="3276601"/>
            <a:ext cx="98296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sloth</a:t>
            </a:r>
          </a:p>
        </p:txBody>
      </p:sp>
      <p:sp>
        <p:nvSpPr>
          <p:cNvPr id="46098" name="Text Box 14"/>
          <p:cNvSpPr txBox="1">
            <a:spLocks noChangeArrowheads="1"/>
          </p:cNvSpPr>
          <p:nvPr/>
        </p:nvSpPr>
        <p:spPr bwMode="auto">
          <a:xfrm>
            <a:off x="7535863" y="3810001"/>
            <a:ext cx="13260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morbid</a:t>
            </a:r>
          </a:p>
        </p:txBody>
      </p:sp>
      <p:sp>
        <p:nvSpPr>
          <p:cNvPr id="46099" name="Text Box 15"/>
          <p:cNvSpPr txBox="1">
            <a:spLocks noChangeArrowheads="1"/>
          </p:cNvSpPr>
          <p:nvPr/>
        </p:nvSpPr>
        <p:spPr bwMode="auto">
          <a:xfrm>
            <a:off x="6316663" y="4400551"/>
            <a:ext cx="12490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border</a:t>
            </a:r>
          </a:p>
        </p:txBody>
      </p:sp>
      <p:sp>
        <p:nvSpPr>
          <p:cNvPr id="46100" name="Text Box 16"/>
          <p:cNvSpPr txBox="1">
            <a:spLocks noChangeArrowheads="1"/>
          </p:cNvSpPr>
          <p:nvPr/>
        </p:nvSpPr>
        <p:spPr bwMode="auto">
          <a:xfrm>
            <a:off x="7694614" y="4400551"/>
            <a:ext cx="8723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card</a:t>
            </a:r>
          </a:p>
        </p:txBody>
      </p:sp>
      <p:cxnSp>
        <p:nvCxnSpPr>
          <p:cNvPr id="46101" name="AutoShape 17"/>
          <p:cNvCxnSpPr>
            <a:cxnSpLocks noChangeShapeType="1"/>
            <a:stCxn id="46096" idx="3"/>
            <a:endCxn id="46085" idx="1"/>
          </p:cNvCxnSpPr>
          <p:nvPr/>
        </p:nvCxnSpPr>
        <p:spPr bwMode="auto">
          <a:xfrm>
            <a:off x="5922279" y="3507433"/>
            <a:ext cx="318184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2" name="Text Box 18"/>
          <p:cNvSpPr txBox="1">
            <a:spLocks noChangeArrowheads="1"/>
          </p:cNvSpPr>
          <p:nvPr/>
        </p:nvSpPr>
        <p:spPr bwMode="auto">
          <a:xfrm>
            <a:off x="4868863" y="3810001"/>
            <a:ext cx="12490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border</a:t>
            </a:r>
          </a:p>
        </p:txBody>
      </p:sp>
      <p:cxnSp>
        <p:nvCxnSpPr>
          <p:cNvPr id="46103" name="AutoShape 19"/>
          <p:cNvCxnSpPr>
            <a:cxnSpLocks noChangeShapeType="1"/>
            <a:stCxn id="46102" idx="3"/>
            <a:endCxn id="46082" idx="1"/>
          </p:cNvCxnSpPr>
          <p:nvPr/>
        </p:nvCxnSpPr>
        <p:spPr bwMode="auto">
          <a:xfrm>
            <a:off x="6117924" y="4040833"/>
            <a:ext cx="143177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0"/>
          <p:cNvCxnSpPr>
            <a:cxnSpLocks noChangeShapeType="1"/>
            <a:stCxn id="46082" idx="3"/>
            <a:endCxn id="46098" idx="1"/>
          </p:cNvCxnSpPr>
          <p:nvPr/>
        </p:nvCxnSpPr>
        <p:spPr bwMode="auto">
          <a:xfrm flipV="1">
            <a:off x="7121525" y="4040833"/>
            <a:ext cx="414338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1"/>
          <p:cNvCxnSpPr>
            <a:cxnSpLocks noChangeShapeType="1"/>
            <a:stCxn id="46099" idx="3"/>
            <a:endCxn id="46100" idx="1"/>
          </p:cNvCxnSpPr>
          <p:nvPr/>
        </p:nvCxnSpPr>
        <p:spPr bwMode="auto">
          <a:xfrm>
            <a:off x="7565723" y="4631383"/>
            <a:ext cx="128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2"/>
          <p:cNvCxnSpPr>
            <a:cxnSpLocks noChangeShapeType="1"/>
            <a:stCxn id="46085" idx="3"/>
            <a:endCxn id="46097" idx="1"/>
          </p:cNvCxnSpPr>
          <p:nvPr/>
        </p:nvCxnSpPr>
        <p:spPr bwMode="auto">
          <a:xfrm flipV="1">
            <a:off x="7100889" y="3507433"/>
            <a:ext cx="434975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Text Box 23"/>
          <p:cNvSpPr txBox="1">
            <a:spLocks noChangeArrowheads="1"/>
          </p:cNvSpPr>
          <p:nvPr/>
        </p:nvSpPr>
        <p:spPr bwMode="auto">
          <a:xfrm>
            <a:off x="4868863" y="4410076"/>
            <a:ext cx="1217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>
                <a:latin typeface="Lucida Sans" panose="020B0602030504020204" pitchFamily="34" charset="0"/>
              </a:rPr>
              <a:t>ardent</a:t>
            </a:r>
          </a:p>
        </p:txBody>
      </p:sp>
      <p:cxnSp>
        <p:nvCxnSpPr>
          <p:cNvPr id="46108" name="AutoShape 24"/>
          <p:cNvCxnSpPr>
            <a:cxnSpLocks noChangeShapeType="1"/>
            <a:stCxn id="46107" idx="3"/>
            <a:endCxn id="46099" idx="1"/>
          </p:cNvCxnSpPr>
          <p:nvPr/>
        </p:nvCxnSpPr>
        <p:spPr bwMode="auto">
          <a:xfrm flipV="1">
            <a:off x="6085863" y="4631384"/>
            <a:ext cx="2308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9" name="AutoShape 36"/>
          <p:cNvSpPr>
            <a:spLocks noChangeArrowheads="1"/>
          </p:cNvSpPr>
          <p:nvPr/>
        </p:nvSpPr>
        <p:spPr bwMode="auto">
          <a:xfrm>
            <a:off x="2479935" y="5274271"/>
            <a:ext cx="6971780" cy="689372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Standard postings “merge” will enumerate … </a:t>
            </a:r>
          </a:p>
        </p:txBody>
      </p:sp>
      <p:sp>
        <p:nvSpPr>
          <p:cNvPr id="1339429" name="Text Box 37"/>
          <p:cNvSpPr txBox="1">
            <a:spLocks noChangeArrowheads="1"/>
          </p:cNvSpPr>
          <p:nvPr/>
        </p:nvSpPr>
        <p:spPr bwMode="auto">
          <a:xfrm>
            <a:off x="2422526" y="6096000"/>
            <a:ext cx="747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Adapt this to using Jaccard (or another) measure.</a:t>
            </a:r>
          </a:p>
        </p:txBody>
      </p:sp>
      <p:sp>
        <p:nvSpPr>
          <p:cNvPr id="46111" name="TextBox 37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3.3.4</a:t>
            </a:r>
          </a:p>
        </p:txBody>
      </p:sp>
      <p:sp>
        <p:nvSpPr>
          <p:cNvPr id="46112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96770A-20D8-4178-BF94-C38275DE3EC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876800" y="3276600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876800" y="3810000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768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3246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543800" y="3276600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543800" y="3810000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696200" y="4419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876800" y="3810000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324600" y="4419600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2" grpId="0" animBg="1"/>
      <p:bldP spid="43" grpId="0" animBg="1"/>
      <p:bldP spid="43" grpId="1" animBg="1"/>
      <p:bldP spid="51" grpId="0" animBg="1"/>
      <p:bldP spid="1339429" grpId="0" autoUpdateAnimBg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Context-sensitive spell correction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Text: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I 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from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 to Narita.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the phrase query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“flew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form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Heathrow”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We’d like to respond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Did you mean “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flew from Heathrow</a:t>
            </a:r>
            <a:r>
              <a:rPr lang="en-US" altLang="en-US" smtClean="0">
                <a:ea typeface="ＭＳ Ｐゴシック" panose="020B0600070205080204" pitchFamily="34" charset="-128"/>
              </a:rPr>
              <a:t>”?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because no docs matched the query phrase.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719DC5-B55B-4A1F-888A-98A16B334F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Context-sensitive correction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Need surrounding context to catch this.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First idea: retrieve dictionary terms close (in weighted edit distance) to each query term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Now try all possible resulting phrases with one word “fixed”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anose="020B0600070205080204" pitchFamily="34" charset="-128"/>
              </a:rPr>
              <a:t>flew from heathrow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anose="020B0600070205080204" pitchFamily="34" charset="-128"/>
              </a:rPr>
              <a:t>fled form heathrow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anose="020B0600070205080204" pitchFamily="34" charset="-128"/>
              </a:rPr>
              <a:t>flea form heathrow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anose="020B0600070205080204" pitchFamily="34" charset="-128"/>
              </a:rPr>
              <a:t>Hit-based spelling correction: </a:t>
            </a:r>
            <a:r>
              <a:rPr lang="en-US" altLang="en-US" smtClean="0">
                <a:ea typeface="ＭＳ Ｐゴシック" panose="020B0600070205080204" pitchFamily="34" charset="-128"/>
              </a:rPr>
              <a:t>Suggest the alternative that has lots of hits.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3B159F-E984-4D6E-BF62-3BD3759AC0E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Suppose that for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“flew </a:t>
            </a:r>
            <a:r>
              <a:rPr lang="en-US" altLang="en-US" b="1" i="1" u="sng" smtClean="0">
                <a:ea typeface="ＭＳ Ｐゴシック" panose="020B0600070205080204" pitchFamily="34" charset="-128"/>
              </a:rPr>
              <a:t>form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Heathrow” </a:t>
            </a:r>
            <a:r>
              <a:rPr lang="en-US" altLang="en-US" smtClean="0">
                <a:ea typeface="ＭＳ Ｐゴシック" panose="020B0600070205080204" pitchFamily="34" charset="-128"/>
              </a:rPr>
              <a:t> we have 7 alternatives for flew, 19 for form and 3 for heathrow.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How many “corrected” phrases will we enumerate in this scheme?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E5F64C-F562-4515-87FB-AE2BB115978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Another approach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Break phrase query into a conjunction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biwords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Look for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biwords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that need only one term corrected.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Enumerate only phrases containing “common”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biwords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E16BEA-F565-4003-B9EC-E58A601BE3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General issues in spell correction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We enumerate multiple alternatives for “Did you mean?”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Need to figure out which to present to the user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alternative hitting most docs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Query log analysis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More generally, rank alternatives probabilistically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	argmax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corr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smtClean="0">
                <a:ea typeface="ＭＳ Ｐゴシック" panose="020B0600070205080204" pitchFamily="34" charset="-128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</a:rPr>
              <a:t>corr </a:t>
            </a:r>
            <a:r>
              <a:rPr lang="en-US" altLang="en-US" smtClean="0">
                <a:ea typeface="ＭＳ Ｐゴシック" panose="020B0600070205080204" pitchFamily="34" charset="-128"/>
              </a:rPr>
              <a:t>| </a:t>
            </a:r>
            <a:r>
              <a:rPr lang="en-US" altLang="en-US" i="1" smtClean="0">
                <a:ea typeface="ＭＳ Ｐゴシック" panose="020B0600070205080204" pitchFamily="34" charset="-128"/>
              </a:rPr>
              <a:t>query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Bayes rule, this is equivalent to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		argmax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corr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smtClean="0">
                <a:ea typeface="ＭＳ Ｐゴシック" panose="020B0600070205080204" pitchFamily="34" charset="-128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</a:rPr>
              <a:t>query </a:t>
            </a:r>
            <a:r>
              <a:rPr lang="en-US" altLang="en-US" smtClean="0">
                <a:ea typeface="ＭＳ Ｐゴシック" panose="020B0600070205080204" pitchFamily="34" charset="-128"/>
              </a:rPr>
              <a:t>| </a:t>
            </a:r>
            <a:r>
              <a:rPr lang="en-US" altLang="en-US" i="1" smtClean="0">
                <a:ea typeface="ＭＳ Ｐゴシック" panose="020B0600070205080204" pitchFamily="34" charset="-128"/>
              </a:rPr>
              <a:t>corr</a:t>
            </a:r>
            <a:r>
              <a:rPr lang="en-US" altLang="en-US" smtClean="0">
                <a:ea typeface="ＭＳ Ｐゴシック" panose="020B0600070205080204" pitchFamily="34" charset="-128"/>
              </a:rPr>
              <a:t>) *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smtClean="0">
                <a:ea typeface="ＭＳ Ｐゴシック" panose="020B0600070205080204" pitchFamily="34" charset="-128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</a:rPr>
              <a:t>corr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3.3.5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F85C11-6C03-4697-8546-2F03A1CB6A6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6096000"/>
            <a:ext cx="1919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Lucida Sans" panose="020B0602030504020204" pitchFamily="34" charset="0"/>
              </a:rPr>
              <a:t>Noisy channel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43650" y="6096000"/>
            <a:ext cx="224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Lucida Sans" panose="020B0602030504020204" pitchFamily="34" charset="0"/>
              </a:rPr>
              <a:t>Language model</a:t>
            </a:r>
          </a:p>
        </p:txBody>
      </p:sp>
      <p:cxnSp>
        <p:nvCxnSpPr>
          <p:cNvPr id="9" name="Straight Arrow Connector 8"/>
          <p:cNvCxnSpPr>
            <a:cxnSpLocks noChangeShapeType="1"/>
            <a:stCxn id="6" idx="0"/>
          </p:cNvCxnSpPr>
          <p:nvPr/>
        </p:nvCxnSpPr>
        <p:spPr bwMode="auto">
          <a:xfrm rot="5400000" flipH="1" flipV="1">
            <a:off x="4861719" y="5471319"/>
            <a:ext cx="381000" cy="8683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7200900" y="5753100"/>
            <a:ext cx="381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90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Soundex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39906B-6414-4369-AD63-B917A2B69B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Dictionary data structures for inverted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dictionary data structure stores the term vocabulary, document frequency, pointers to each postings list …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 in what data structure?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97214"/>
            <a:ext cx="8382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43FF79-0495-472D-B76C-3EE7260D146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Class of heuristics to expand a query into </a:t>
            </a:r>
            <a:r>
              <a:rPr lang="en-US" altLang="en-US" dirty="0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phonetic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equivalents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Language specific – mainly for names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E.g.,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chebyshev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b="1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tchebycheff</a:t>
            </a:r>
            <a:endParaRPr lang="en-US" altLang="en-US" b="1" i="1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Invented for the U.S. census … in 1918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BEA515-2733-4484-A367-2359866E86A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 – typical algorithm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Turn every token to be indexed into a 4-character reduced form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Do the same with query terms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Build and search an index on the reduced forms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(when the query calls for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soundex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match)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u="sng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http://www.creativyst.com/Doc/Articles/SoundEx1/SoundEx1.htm#Top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8EE76E-9CA3-4AA3-B4B2-662743D1A4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 – typical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Retain the first letter of the word. 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Change all occurrences of the following letters to '0' (zero):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  'A', E', 'I', 'O', 'U', 'H', 'W', 'Y'. 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Change letters to digits as follows: </a:t>
            </a: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B, F, P, V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1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C, G, J, K, Q, S, X, Z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2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D,T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3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L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4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M, N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5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/>
            <a:r>
              <a:rPr lang="en-US" altLang="en-US" smtClean="0">
                <a:ea typeface="ＭＳ Ｐゴシック" panose="020B0600070205080204" pitchFamily="34" charset="-128"/>
              </a:rPr>
              <a:t>R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6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B8A745-7086-4A45-98B9-83EEC7D629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 continued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ＭＳ Ｐゴシック" panose="020B0600070205080204" pitchFamily="34" charset="-128"/>
              </a:rPr>
              <a:t>Remove all pairs of consecutive digits.</a:t>
            </a:r>
          </a:p>
          <a:p>
            <a:pPr marL="495300" indent="-495300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ＭＳ Ｐゴシック" panose="020B0600070205080204" pitchFamily="34" charset="-128"/>
              </a:rPr>
              <a:t>Remove all zeros from the resulting string.</a:t>
            </a:r>
          </a:p>
          <a:p>
            <a:pPr marL="495300" indent="-495300">
              <a:buFont typeface="Wingdings" panose="05000000000000000000" pitchFamily="2" charset="2"/>
              <a:buAutoNum type="arabicPeriod" startAt="4"/>
            </a:pPr>
            <a:r>
              <a:rPr lang="en-US" altLang="en-US" smtClean="0">
                <a:ea typeface="ＭＳ Ｐゴシック" panose="020B0600070205080204" pitchFamily="34" charset="-128"/>
              </a:rPr>
              <a:t>Pad the resulting string with trailing zeros and return the first four positions, which will be of the form &lt;uppercase letter&gt; &lt;digit&gt; &lt;digit&gt; &lt;digit&gt;. </a:t>
            </a:r>
          </a:p>
          <a:p>
            <a:pPr marL="495300" indent="-495300"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495300" indent="-49530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Herman</a:t>
            </a:r>
            <a:r>
              <a:rPr lang="en-US" altLang="en-US" smtClean="0">
                <a:ea typeface="ＭＳ Ｐゴシック" panose="020B0600070205080204" pitchFamily="34" charset="-128"/>
              </a:rPr>
              <a:t> becomes H655.</a:t>
            </a:r>
          </a:p>
          <a:p>
            <a:pPr marL="495300" indent="-495300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2701202" y="5542558"/>
            <a:ext cx="6026010" cy="689372"/>
          </a:xfrm>
          <a:prstGeom prst="upArrowCallout">
            <a:avLst>
              <a:gd name="adj1" fmla="val 227200"/>
              <a:gd name="adj2" fmla="val 2272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Will </a:t>
            </a:r>
            <a:r>
              <a:rPr lang="en-US" altLang="en-US" sz="2400" b="1" i="1">
                <a:latin typeface="Lucida Sans" panose="020B0602030504020204" pitchFamily="34" charset="0"/>
              </a:rPr>
              <a:t>hermann</a:t>
            </a:r>
            <a:r>
              <a:rPr lang="en-US" altLang="en-US" sz="2400">
                <a:latin typeface="Lucida Sans" panose="020B0602030504020204" pitchFamily="34" charset="0"/>
              </a:rPr>
              <a:t> generate the same code?</a:t>
            </a: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B08CF9-0219-46EE-8C5C-349716D1B1D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Soundex is the classic algorithm, provided by most databases (Oracle, Microsoft, …)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useful is soundex?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Not very – for information retrieval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Okay for “high recall” tasks (e.g., Interpol), though biased to names of certain nationalities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Zobel and Dart (1996) show that other algorithms for phonetic matching perform much better in the context of IR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3.4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39E84A-3424-41E1-B583-485DCC18C0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queries can we process?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have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Positional inverted index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Wild-card index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Spell-correction</a:t>
            </a:r>
          </a:p>
          <a:p>
            <a:pPr lvl="1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Soundex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2AA0E2-8346-483B-B693-FC2D74E9774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Scoring, Term Weighting, and 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729768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Binary </a:t>
            </a:r>
            <a:r>
              <a:rPr lang="de-DE" sz="3600" dirty="0" err="1">
                <a:latin typeface="+mj-lt"/>
              </a:rPr>
              <a:t>incidence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matrix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+mj-lt"/>
              </a:rPr>
              <a:t>	Each document is represented as a binary vector ∈ {0, 1}</a:t>
            </a:r>
            <a:r>
              <a:rPr lang="en-US" baseline="30000" dirty="0">
                <a:latin typeface="+mj-lt"/>
              </a:rPr>
              <a:t>|V|.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8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6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Binary </a:t>
            </a:r>
            <a:r>
              <a:rPr lang="de-DE" sz="3600" dirty="0" err="1">
                <a:latin typeface="+mj-lt"/>
              </a:rPr>
              <a:t>incidence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matrix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+mj-lt"/>
              </a:rPr>
              <a:t>     Each document is now represented as a count vector ∈ N</a:t>
            </a:r>
            <a:r>
              <a:rPr lang="en-US" baseline="30000" dirty="0">
                <a:latin typeface="+mj-lt"/>
              </a:rPr>
              <a:t>|</a:t>
            </a:r>
            <a:r>
              <a:rPr lang="en-US" i="1" baseline="30000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8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83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Bag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of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words</a:t>
            </a:r>
            <a:r>
              <a:rPr lang="de-DE" sz="3600" dirty="0">
                <a:latin typeface="+mj-lt"/>
              </a:rPr>
              <a:t>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8573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do not consider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dirty="0">
                <a:latin typeface="+mj-lt"/>
              </a:rPr>
              <a:t> of words in a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>
                <a:latin typeface="+mj-lt"/>
              </a:rPr>
              <a:t>John is quicker than Mary and Mary is quicker than John </a:t>
            </a:r>
            <a:r>
              <a:rPr lang="en-US" dirty="0">
                <a:latin typeface="+mj-lt"/>
              </a:rPr>
              <a:t>are </a:t>
            </a:r>
            <a:r>
              <a:rPr lang="de-DE" dirty="0" err="1">
                <a:latin typeface="+mj-lt"/>
              </a:rPr>
              <a:t>represented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same </a:t>
            </a:r>
            <a:r>
              <a:rPr lang="de-DE" dirty="0" err="1">
                <a:latin typeface="+mj-lt"/>
              </a:rPr>
              <a:t>way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This is called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bag of words model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 a sense, this is a step back: The positional index was able to distinguish these two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will look at “recovering” positional information later in  </a:t>
            </a:r>
            <a:r>
              <a:rPr lang="de-DE" dirty="0" err="1">
                <a:latin typeface="+mj-lt"/>
              </a:rPr>
              <a:t>this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course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For now: bag of words model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0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naïve dictionary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An array of struct: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char[20]   int                   Postings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</a:t>
            </a:r>
            <a:r>
              <a:rPr lang="en-US" altLang="en-US" sz="2400">
                <a:solidFill>
                  <a:srgbClr val="00A000"/>
                </a:solidFill>
                <a:ea typeface="ＭＳ Ｐゴシック" panose="020B0600070205080204" pitchFamily="34" charset="-128"/>
              </a:rPr>
              <a:t>20 bytes   4/8 bytes        4/8 bytes  </a:t>
            </a:r>
          </a:p>
          <a:p>
            <a:pPr eaLnBrk="1" hangingPunct="1"/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store a dictionary in memory efficiently?</a:t>
            </a:r>
          </a:p>
          <a:p>
            <a:pPr eaLnBrk="1" hangingPunct="1"/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quickly look up elements at query time?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98" y="1870075"/>
            <a:ext cx="5638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F461BE-18E4-428C-8D7F-839284BF56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Term </a:t>
            </a:r>
            <a:r>
              <a:rPr lang="de-DE" sz="3600" dirty="0" err="1">
                <a:latin typeface="+mj-lt"/>
              </a:rPr>
              <a:t>frequency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tf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term frequency </a:t>
            </a:r>
            <a:r>
              <a:rPr lang="en-US" dirty="0" err="1">
                <a:latin typeface="+mj-lt"/>
              </a:rPr>
              <a:t>tf</a:t>
            </a:r>
            <a:r>
              <a:rPr lang="en-US" i="1" baseline="-25000" dirty="0" err="1">
                <a:latin typeface="+mj-lt"/>
              </a:rPr>
              <a:t>t,d</a:t>
            </a:r>
            <a:r>
              <a:rPr lang="en-US" dirty="0">
                <a:latin typeface="+mj-lt"/>
              </a:rPr>
              <a:t> of term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 in document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 is defined as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number of times that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occurs in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d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want to use </a:t>
            </a:r>
            <a:r>
              <a:rPr lang="en-US" dirty="0" err="1">
                <a:latin typeface="+mj-lt"/>
              </a:rPr>
              <a:t>tf</a:t>
            </a:r>
            <a:r>
              <a:rPr lang="en-US" dirty="0">
                <a:latin typeface="+mj-lt"/>
              </a:rPr>
              <a:t> when computing query-document match </a:t>
            </a:r>
            <a:r>
              <a:rPr lang="de-DE" dirty="0" err="1">
                <a:latin typeface="+mj-lt"/>
              </a:rPr>
              <a:t>scores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But </a:t>
            </a: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Raw term frequency is not what we want because: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document with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= 10 </a:t>
            </a:r>
            <a:r>
              <a:rPr lang="en-US" dirty="0">
                <a:latin typeface="+mj-lt"/>
              </a:rPr>
              <a:t>occurrences of the term is more relevant than a document with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= 1</a:t>
            </a:r>
            <a:r>
              <a:rPr lang="en-US" dirty="0">
                <a:latin typeface="+mj-lt"/>
              </a:rPr>
              <a:t> occurrence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But not 10 times more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Relevance does not increase proportionally with term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0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latin typeface="+mj-lt"/>
              </a:rPr>
              <a:t>Instead of raw frequency: Log frequency weighting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571612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log frequency weight of term t in d is defined as follows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tf</a:t>
            </a:r>
            <a:r>
              <a:rPr lang="de-DE" i="1" baseline="-25000" dirty="0">
                <a:latin typeface="+mj-lt"/>
              </a:rPr>
              <a:t>t,d</a:t>
            </a:r>
            <a:r>
              <a:rPr lang="de-DE" dirty="0">
                <a:latin typeface="+mj-lt"/>
              </a:rPr>
              <a:t> → w</a:t>
            </a:r>
            <a:r>
              <a:rPr lang="de-DE" i="1" baseline="-25000" dirty="0">
                <a:latin typeface="+mj-lt"/>
              </a:rPr>
              <a:t>t,d</a:t>
            </a:r>
            <a:r>
              <a:rPr lang="de-DE" dirty="0">
                <a:latin typeface="+mj-lt"/>
              </a:rPr>
              <a:t> :   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0 → 0, 1 → 1, 2 → 1.3, 10 → 2, 1000 → 4,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Score for a document-query pair: sum over terms t in both </a:t>
            </a:r>
            <a:r>
              <a:rPr lang="en-US" i="1" dirty="0">
                <a:latin typeface="+mj-lt"/>
              </a:rPr>
              <a:t>q</a:t>
            </a:r>
            <a:r>
              <a:rPr lang="en-US" dirty="0">
                <a:latin typeface="+mj-lt"/>
              </a:rPr>
              <a:t>                                                                                                    </a:t>
            </a:r>
            <a:r>
              <a:rPr lang="de-DE" dirty="0">
                <a:latin typeface="+mj-lt"/>
              </a:rPr>
              <a:t>and </a:t>
            </a:r>
            <a:r>
              <a:rPr lang="de-DE" i="1" dirty="0">
                <a:latin typeface="+mj-lt"/>
              </a:rPr>
              <a:t>d</a:t>
            </a:r>
            <a:r>
              <a:rPr lang="de-DE" dirty="0">
                <a:latin typeface="+mj-lt"/>
              </a:rPr>
              <a:t>: </a:t>
            </a:r>
            <a:r>
              <a:rPr lang="de-DE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tf</a:t>
            </a:r>
            <a:r>
              <a:rPr lang="en-US" dirty="0">
                <a:latin typeface="+mj-lt"/>
              </a:rPr>
              <a:t>-matching-score(</a:t>
            </a:r>
            <a:r>
              <a:rPr lang="en-US" i="1" dirty="0">
                <a:latin typeface="+mj-lt"/>
              </a:rPr>
              <a:t>q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) =     </a:t>
            </a:r>
            <a:r>
              <a:rPr lang="en-US" i="1" baseline="-25000" dirty="0" err="1">
                <a:latin typeface="+mj-lt"/>
              </a:rPr>
              <a:t>t</a:t>
            </a:r>
            <a:r>
              <a:rPr lang="en-US" baseline="-25000" dirty="0" err="1">
                <a:latin typeface="+mj-lt"/>
              </a:rPr>
              <a:t>∈</a:t>
            </a:r>
            <a:r>
              <a:rPr lang="en-US" i="1" baseline="-25000" dirty="0" err="1">
                <a:latin typeface="+mj-lt"/>
              </a:rPr>
              <a:t>q</a:t>
            </a:r>
            <a:r>
              <a:rPr lang="en-US" baseline="-25000" dirty="0" err="1">
                <a:latin typeface="+mj-lt"/>
              </a:rPr>
              <a:t>∩</a:t>
            </a:r>
            <a:r>
              <a:rPr lang="en-US" i="1" baseline="-25000" dirty="0" err="1">
                <a:latin typeface="+mj-lt"/>
              </a:rPr>
              <a:t>d</a:t>
            </a:r>
            <a:r>
              <a:rPr lang="en-US" i="1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(1 + log </a:t>
            </a:r>
            <a:r>
              <a:rPr lang="en-US" dirty="0" err="1">
                <a:latin typeface="+mj-lt"/>
              </a:rPr>
              <a:t>tf</a:t>
            </a:r>
            <a:r>
              <a:rPr lang="en-US" i="1" baseline="-25000" dirty="0" err="1">
                <a:latin typeface="+mj-lt"/>
              </a:rPr>
              <a:t>t</a:t>
            </a:r>
            <a:r>
              <a:rPr lang="en-US" baseline="-25000" dirty="0" err="1">
                <a:latin typeface="+mj-lt"/>
              </a:rPr>
              <a:t>,</a:t>
            </a:r>
            <a:r>
              <a:rPr lang="en-US" i="1" baseline="-25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score is 0 if none of the query terms is present in the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" name="Picture 7" descr="6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034" y="2086829"/>
            <a:ext cx="5189999" cy="900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68963"/>
              </p:ext>
            </p:extLst>
          </p:nvPr>
        </p:nvGraphicFramePr>
        <p:xfrm>
          <a:off x="5156549" y="3599161"/>
          <a:ext cx="5382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ergelijking" r:id="rId5" imgW="291960" imgH="253800" progId="Equation.3">
                  <p:embed/>
                </p:oleObj>
              </mc:Choice>
              <mc:Fallback>
                <p:oleObj name="Vergelijking" r:id="rId5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549" y="3599161"/>
                        <a:ext cx="538200" cy="46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325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Frequency in document vs. frequency in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 addition, to term frequency (the frequency of the term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.we also want to use the frequency of the term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 the collection</a:t>
            </a:r>
            <a:r>
              <a:rPr lang="en-US" dirty="0">
                <a:latin typeface="+mj-lt"/>
              </a:rPr>
              <a:t> for weighting and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Desired weight for rare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Rare terms are more informative than frequent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Consider a term in the query that is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rare </a:t>
            </a:r>
            <a:r>
              <a:rPr lang="en-US" dirty="0">
                <a:latin typeface="+mj-lt"/>
              </a:rPr>
              <a:t>in the collection </a:t>
            </a:r>
            <a:r>
              <a:rPr lang="de-DE" dirty="0">
                <a:latin typeface="+mj-lt"/>
              </a:rPr>
              <a:t>(e.g., </a:t>
            </a:r>
            <a:r>
              <a:rPr lang="de-DE" sz="2200" dirty="0">
                <a:latin typeface="+mj-lt"/>
              </a:rPr>
              <a:t>ARACHNOCENTRIC</a:t>
            </a:r>
            <a:r>
              <a:rPr lang="de-DE" dirty="0"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document containing this term is very likely to be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→ 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>
                <a:latin typeface="+mj-lt"/>
              </a:rPr>
              <a:t>like</a:t>
            </a:r>
            <a:r>
              <a:rPr lang="en-US" sz="2200" dirty="0">
                <a:latin typeface="+mj-lt"/>
              </a:rPr>
              <a:t> </a:t>
            </a:r>
            <a:r>
              <a:rPr lang="de-DE" sz="2200" dirty="0">
                <a:latin typeface="+mj-lt"/>
              </a:rPr>
              <a:t>ARACHNOCENTRIC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6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Desired weight for frequent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Frequent terms are less informative than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Consider a term in the query that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frequent</a:t>
            </a:r>
            <a:r>
              <a:rPr lang="en-US" dirty="0">
                <a:latin typeface="+mj-lt"/>
              </a:rPr>
              <a:t> in the collection </a:t>
            </a:r>
            <a:r>
              <a:rPr lang="de-DE" dirty="0">
                <a:latin typeface="+mj-lt"/>
              </a:rPr>
              <a:t>(e.g., </a:t>
            </a:r>
            <a:r>
              <a:rPr lang="en-US" sz="2200" dirty="0">
                <a:latin typeface="+mj-lt"/>
              </a:rPr>
              <a:t>GOOD, INCREASE, LINE</a:t>
            </a:r>
            <a:r>
              <a:rPr lang="de-DE" dirty="0"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document containing this term is more likely to be relevant than a document that doesn’t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but words like </a:t>
            </a:r>
            <a:r>
              <a:rPr lang="en-US" sz="2200" dirty="0">
                <a:latin typeface="+mj-lt"/>
              </a:rPr>
              <a:t>GOOD, INCREASE </a:t>
            </a:r>
            <a:r>
              <a:rPr lang="en-US" dirty="0">
                <a:latin typeface="+mj-lt"/>
              </a:rPr>
              <a:t>and </a:t>
            </a:r>
            <a:r>
              <a:rPr lang="en-US" sz="2200" dirty="0">
                <a:latin typeface="+mj-lt"/>
              </a:rPr>
              <a:t>LINE</a:t>
            </a:r>
            <a:r>
              <a:rPr lang="en-US" dirty="0">
                <a:latin typeface="+mj-lt"/>
              </a:rPr>
              <a:t> are not sure </a:t>
            </a:r>
            <a:r>
              <a:rPr lang="de-DE" dirty="0" err="1">
                <a:latin typeface="+mj-lt"/>
              </a:rPr>
              <a:t>indicators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relevance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→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For frequent terms </a:t>
            </a:r>
            <a:r>
              <a:rPr lang="en-US" dirty="0">
                <a:latin typeface="+mj-lt"/>
              </a:rPr>
              <a:t>like </a:t>
            </a:r>
            <a:r>
              <a:rPr lang="en-US" sz="2200" dirty="0">
                <a:latin typeface="+mj-lt"/>
              </a:rPr>
              <a:t>GOOD, INCREASE </a:t>
            </a:r>
            <a:r>
              <a:rPr lang="en-US" dirty="0">
                <a:latin typeface="+mj-lt"/>
              </a:rPr>
              <a:t>and </a:t>
            </a:r>
            <a:r>
              <a:rPr lang="en-US" sz="2200" dirty="0">
                <a:latin typeface="+mj-lt"/>
              </a:rPr>
              <a:t>LINE</a:t>
            </a:r>
            <a:r>
              <a:rPr lang="en-US" dirty="0">
                <a:latin typeface="+mj-lt"/>
              </a:rPr>
              <a:t>, we </a:t>
            </a:r>
            <a:r>
              <a:rPr lang="de-DE" dirty="0" err="1">
                <a:latin typeface="+mj-lt"/>
              </a:rPr>
              <a:t>want</a:t>
            </a:r>
            <a:r>
              <a:rPr lang="de-DE" dirty="0">
                <a:latin typeface="+mj-lt"/>
              </a:rPr>
              <a:t> positive </a:t>
            </a:r>
            <a:r>
              <a:rPr lang="de-DE" dirty="0" err="1">
                <a:latin typeface="+mj-lt"/>
              </a:rPr>
              <a:t>weights</a:t>
            </a:r>
            <a:r>
              <a:rPr lang="de-DE" dirty="0"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but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lower weights </a:t>
            </a:r>
            <a:r>
              <a:rPr lang="en-US" dirty="0">
                <a:latin typeface="+mj-lt"/>
              </a:rPr>
              <a:t>than for rare terms.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3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Document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frequency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8573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>
                <a:latin typeface="+mj-lt"/>
              </a:rPr>
              <a:t>like </a:t>
            </a:r>
            <a:r>
              <a:rPr lang="en-US" sz="2200" dirty="0">
                <a:latin typeface="+mj-lt"/>
              </a:rPr>
              <a:t>ARACHNOCENTRIC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 (positive) weights for frequent words </a:t>
            </a:r>
            <a:r>
              <a:rPr lang="en-US" dirty="0">
                <a:latin typeface="+mj-lt"/>
              </a:rPr>
              <a:t>like </a:t>
            </a:r>
            <a:r>
              <a:rPr lang="en-US" sz="2200" dirty="0">
                <a:latin typeface="+mj-lt"/>
              </a:rPr>
              <a:t>GOOD, INCREASE </a:t>
            </a:r>
            <a:r>
              <a:rPr lang="en-US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LINE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will use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document frequency </a:t>
            </a:r>
            <a:r>
              <a:rPr lang="en-US" dirty="0">
                <a:latin typeface="+mj-lt"/>
              </a:rPr>
              <a:t>to factor this into computing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matching</a:t>
            </a:r>
            <a:r>
              <a:rPr lang="de-DE" dirty="0">
                <a:latin typeface="+mj-lt"/>
              </a:rPr>
              <a:t> score.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document frequency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the number of documents in the collection that the term occurs in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idf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weight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df</a:t>
            </a:r>
            <a:r>
              <a:rPr lang="en-US" i="1" baseline="-25000" dirty="0" err="1">
                <a:latin typeface="+mj-lt"/>
              </a:rPr>
              <a:t>t</a:t>
            </a:r>
            <a:r>
              <a:rPr lang="en-US" dirty="0">
                <a:latin typeface="+mj-lt"/>
              </a:rPr>
              <a:t> is the document frequency, the number of documents that</a:t>
            </a:r>
            <a:r>
              <a:rPr lang="en-US" i="1" dirty="0">
                <a:latin typeface="+mj-lt"/>
              </a:rPr>
              <a:t> </a:t>
            </a:r>
            <a:r>
              <a:rPr lang="de-DE" i="1" dirty="0">
                <a:latin typeface="+mj-lt"/>
              </a:rPr>
              <a:t>t </a:t>
            </a:r>
            <a:r>
              <a:rPr lang="de-DE" dirty="0" err="1">
                <a:latin typeface="+mj-lt"/>
              </a:rPr>
              <a:t>occurs</a:t>
            </a:r>
            <a:r>
              <a:rPr lang="de-DE" dirty="0"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df</a:t>
            </a:r>
            <a:r>
              <a:rPr lang="en-US" i="1" baseline="-25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is an inverse measure of the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of term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We define the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is the number of documents in the collection.)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is a measure of the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>
                <a:latin typeface="+mj-lt"/>
              </a:rPr>
              <a:t>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[log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df</a:t>
            </a:r>
            <a:r>
              <a:rPr lang="en-US" i="1" baseline="-25000" dirty="0" err="1">
                <a:latin typeface="+mj-lt"/>
              </a:rPr>
              <a:t>t</a:t>
            </a:r>
            <a:r>
              <a:rPr lang="en-US" dirty="0">
                <a:latin typeface="+mj-lt"/>
              </a:rPr>
              <a:t> ] instead of [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df</a:t>
            </a:r>
            <a:r>
              <a:rPr lang="en-US" i="1" baseline="-25000" dirty="0" err="1">
                <a:latin typeface="+mj-lt"/>
              </a:rPr>
              <a:t>t</a:t>
            </a:r>
            <a:r>
              <a:rPr lang="en-US" dirty="0">
                <a:latin typeface="+mj-lt"/>
              </a:rPr>
              <a:t> ] to “dampen” the effect of </a:t>
            </a:r>
            <a:r>
              <a:rPr lang="en-US" dirty="0" err="1">
                <a:latin typeface="+mj-lt"/>
              </a:rPr>
              <a:t>idf</a:t>
            </a:r>
            <a:endParaRPr lang="en-US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Note that we use the log transformation for both term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8" name="Picture 7" descr="6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63" y="2615298"/>
            <a:ext cx="2155653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Examples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for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idf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idf</a:t>
            </a:r>
            <a:r>
              <a:rPr lang="en-US" i="1" baseline="-25000" dirty="0" err="1">
                <a:solidFill>
                  <a:srgbClr val="00B050"/>
                </a:solidFill>
                <a:latin typeface="+mj-lt"/>
              </a:rPr>
              <a:t>t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using the formula:</a:t>
            </a: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24100" y="2258692"/>
          <a:ext cx="5072098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1754214"/>
                <a:gridCol w="12858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b="0" kern="1200" baseline="0" dirty="0" err="1" smtClean="0"/>
                        <a:t>term</a:t>
                      </a:r>
                      <a:endParaRPr lang="de-DE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idf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kern="1200" baseline="0" dirty="0" err="1" smtClean="0"/>
                        <a:t>calpurnia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animal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sunday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fly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under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the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100</a:t>
                      </a:r>
                    </a:p>
                    <a:p>
                      <a:pPr algn="r" rtl="0"/>
                      <a:r>
                        <a:rPr lang="de-DE" sz="2400" dirty="0" smtClean="0"/>
                        <a:t>1000</a:t>
                      </a:r>
                    </a:p>
                    <a:p>
                      <a:pPr algn="r" rtl="0"/>
                      <a:r>
                        <a:rPr lang="de-DE" sz="2400" dirty="0" smtClean="0"/>
                        <a:t>10,000</a:t>
                      </a:r>
                    </a:p>
                    <a:p>
                      <a:pPr algn="r" rtl="0"/>
                      <a:r>
                        <a:rPr lang="de-DE" sz="2400" dirty="0" smtClean="0"/>
                        <a:t>100,000</a:t>
                      </a:r>
                    </a:p>
                    <a:p>
                      <a:pPr algn="r" rtl="0"/>
                      <a:r>
                        <a:rPr lang="de-DE" sz="2400" dirty="0" smtClean="0"/>
                        <a:t>1,000,000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6</a:t>
                      </a:r>
                    </a:p>
                    <a:p>
                      <a:pPr algn="r" rtl="0"/>
                      <a:r>
                        <a:rPr lang="de-DE" sz="2400" dirty="0" smtClean="0"/>
                        <a:t>4</a:t>
                      </a:r>
                    </a:p>
                    <a:p>
                      <a:pPr algn="r" rtl="0"/>
                      <a:r>
                        <a:rPr lang="de-DE" sz="2400" dirty="0" smtClean="0"/>
                        <a:t>3</a:t>
                      </a:r>
                    </a:p>
                    <a:p>
                      <a:pPr algn="r" rtl="0"/>
                      <a:r>
                        <a:rPr lang="de-DE" sz="2400" dirty="0" smtClean="0"/>
                        <a:t>2</a:t>
                      </a:r>
                    </a:p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20" y="1571612"/>
            <a:ext cx="2558514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Effect of </a:t>
            </a:r>
            <a:r>
              <a:rPr lang="en-US" sz="3600" dirty="0" err="1">
                <a:latin typeface="+mj-lt"/>
              </a:rPr>
              <a:t>idf</a:t>
            </a:r>
            <a:r>
              <a:rPr lang="en-US" sz="3600" dirty="0">
                <a:latin typeface="+mj-lt"/>
              </a:rPr>
              <a:t> on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 affects the ranking of documents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queries with at least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For example, in the query “</a:t>
            </a:r>
            <a:r>
              <a:rPr lang="en-US" dirty="0" err="1">
                <a:latin typeface="+mj-lt"/>
              </a:rPr>
              <a:t>arachnocentric</a:t>
            </a:r>
            <a:r>
              <a:rPr lang="en-US" dirty="0">
                <a:latin typeface="+mj-lt"/>
              </a:rPr>
              <a:t> line”, </a:t>
            </a: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 weighting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>
                <a:latin typeface="+mj-lt"/>
              </a:rPr>
              <a:t> the relative weight of </a:t>
            </a:r>
            <a:r>
              <a:rPr lang="en-US" sz="2200" dirty="0">
                <a:latin typeface="+mj-lt"/>
              </a:rPr>
              <a:t>ARACHNOCENTRIC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decreases</a:t>
            </a:r>
            <a:r>
              <a:rPr lang="en-US" dirty="0">
                <a:latin typeface="+mj-lt"/>
              </a:rPr>
              <a:t> the relative weight of </a:t>
            </a:r>
            <a:r>
              <a:rPr lang="en-US" sz="2200" dirty="0">
                <a:latin typeface="+mj-lt"/>
              </a:rPr>
              <a:t>LINE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 has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little effect </a:t>
            </a:r>
            <a:r>
              <a:rPr lang="en-US" dirty="0">
                <a:latin typeface="+mj-lt"/>
              </a:rPr>
              <a:t>on ranking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one-term queries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3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>
                <a:latin typeface="+mj-lt"/>
              </a:rPr>
              <a:t>Collection</a:t>
            </a:r>
            <a:r>
              <a:rPr lang="de-DE" sz="3400" dirty="0">
                <a:latin typeface="+mj-lt"/>
              </a:rPr>
              <a:t> </a:t>
            </a:r>
            <a:r>
              <a:rPr lang="de-DE" sz="3400" dirty="0" err="1">
                <a:latin typeface="+mj-lt"/>
              </a:rPr>
              <a:t>frequency</a:t>
            </a:r>
            <a:r>
              <a:rPr lang="de-DE" sz="3400" dirty="0">
                <a:latin typeface="+mj-lt"/>
              </a:rPr>
              <a:t> vs. </a:t>
            </a:r>
            <a:r>
              <a:rPr lang="de-DE" sz="3400" dirty="0" err="1">
                <a:latin typeface="+mj-lt"/>
              </a:rPr>
              <a:t>Document</a:t>
            </a:r>
            <a:r>
              <a:rPr lang="de-DE" sz="3400" dirty="0">
                <a:latin typeface="+mj-lt"/>
              </a:rPr>
              <a:t> </a:t>
            </a:r>
            <a:r>
              <a:rPr lang="de-DE" sz="3400" dirty="0" err="1">
                <a:latin typeface="+mj-lt"/>
              </a:rPr>
              <a:t>frequency</a:t>
            </a:r>
            <a:endParaRPr lang="en-US" sz="34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3071810"/>
            <a:ext cx="8286808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Collection frequency of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: number of tokens of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 in the </a:t>
            </a:r>
            <a:r>
              <a:rPr lang="de-DE" dirty="0" err="1">
                <a:latin typeface="+mj-lt"/>
              </a:rPr>
              <a:t>collection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Document frequency of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: number of documents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 occurs in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these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numbers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Which word is a better search term (and should get a higher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weight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This example suggests that </a:t>
            </a:r>
            <a:r>
              <a:rPr lang="en-US" dirty="0" err="1">
                <a:latin typeface="+mj-lt"/>
              </a:rPr>
              <a:t>df</a:t>
            </a:r>
            <a:r>
              <a:rPr lang="en-US" dirty="0">
                <a:latin typeface="+mj-lt"/>
              </a:rPr>
              <a:t> (and </a:t>
            </a: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) is better for weighting </a:t>
            </a:r>
            <a:r>
              <a:rPr lang="de-DE" dirty="0" err="1">
                <a:latin typeface="+mj-lt"/>
              </a:rPr>
              <a:t>than</a:t>
            </a:r>
            <a:r>
              <a:rPr lang="de-DE" dirty="0">
                <a:latin typeface="+mj-lt"/>
              </a:rPr>
              <a:t> cf (</a:t>
            </a:r>
            <a:r>
              <a:rPr lang="de-DE" dirty="0" err="1">
                <a:latin typeface="+mj-lt"/>
              </a:rPr>
              <a:t>and</a:t>
            </a:r>
            <a:r>
              <a:rPr lang="de-DE" dirty="0">
                <a:latin typeface="+mj-lt"/>
              </a:rPr>
              <a:t> “</a:t>
            </a:r>
            <a:r>
              <a:rPr lang="de-DE" dirty="0" err="1">
                <a:latin typeface="+mj-lt"/>
              </a:rPr>
              <a:t>icf</a:t>
            </a:r>
            <a:r>
              <a:rPr lang="de-DE" dirty="0">
                <a:latin typeface="+mj-lt"/>
              </a:rPr>
              <a:t>”).</a:t>
            </a: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81225" y="1615750"/>
          <a:ext cx="7643865" cy="1418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2727"/>
                <a:gridCol w="2547955"/>
                <a:gridCol w="3443183"/>
              </a:tblGrid>
              <a:tr h="656592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word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collection</a:t>
                      </a:r>
                      <a:r>
                        <a:rPr lang="de-DE" sz="2200" b="0" baseline="0" dirty="0" smtClean="0"/>
                        <a:t> </a:t>
                      </a:r>
                      <a:r>
                        <a:rPr lang="de-DE" sz="2200" b="0" baseline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document</a:t>
                      </a:r>
                      <a:r>
                        <a:rPr lang="de-DE" sz="2200" b="0" dirty="0" smtClean="0"/>
                        <a:t>  </a:t>
                      </a:r>
                      <a:r>
                        <a:rPr lang="de-DE" sz="2200" b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INSURANCE</a:t>
                      </a:r>
                    </a:p>
                    <a:p>
                      <a:r>
                        <a:rPr lang="de-DE" sz="2200" dirty="0" smtClean="0"/>
                        <a:t>TRY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10440</a:t>
                      </a:r>
                    </a:p>
                    <a:p>
                      <a:pPr algn="r"/>
                      <a:r>
                        <a:rPr lang="de-DE" sz="2200" dirty="0" smtClean="0"/>
                        <a:t>10422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3997</a:t>
                      </a:r>
                    </a:p>
                    <a:p>
                      <a:pPr algn="r"/>
                      <a:r>
                        <a:rPr lang="de-DE" sz="2200" dirty="0" smtClean="0"/>
                        <a:t>8760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505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Dictionary data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main choices: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Hashtables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Some IR systems use hashtables, some trees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05CA6-D118-4879-9539-5F86841707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tf-idf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weighting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weight of a term is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1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tf-weight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idf-weight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Best known weighting scheme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Note: the “-” in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is a hyphen, not a minus sign!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Alternative </a:t>
            </a:r>
            <a:r>
              <a:rPr lang="de-DE" dirty="0" err="1">
                <a:latin typeface="+mj-lt"/>
              </a:rPr>
              <a:t>names</a:t>
            </a:r>
            <a:r>
              <a:rPr lang="de-DE" dirty="0">
                <a:latin typeface="+mj-lt"/>
              </a:rPr>
              <a:t>: tf.idf, </a:t>
            </a:r>
            <a:r>
              <a:rPr lang="de-DE" dirty="0" err="1">
                <a:latin typeface="+mj-lt"/>
              </a:rPr>
              <a:t>tf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idf</a:t>
            </a: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9" name="Picture 8" descr="6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78674"/>
            <a:ext cx="396000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Summary</a:t>
            </a:r>
            <a:r>
              <a:rPr lang="de-DE" sz="3600" dirty="0">
                <a:latin typeface="+mj-lt"/>
              </a:rPr>
              <a:t>: </a:t>
            </a:r>
            <a:r>
              <a:rPr lang="de-DE" sz="3600" dirty="0" err="1">
                <a:latin typeface="+mj-lt"/>
              </a:rPr>
              <a:t>tf-idf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00024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Assign a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weight for each term t in each document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tf-idf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</a:t>
            </a:r>
            <a:r>
              <a:rPr lang="de-DE" dirty="0"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. . . increases with the number of occurrences within a </a:t>
            </a:r>
            <a:r>
              <a:rPr lang="de-DE" sz="2200" dirty="0" err="1">
                <a:latin typeface="+mj-lt"/>
              </a:rPr>
              <a:t>document</a:t>
            </a:r>
            <a:r>
              <a:rPr lang="de-DE" sz="2200" dirty="0">
                <a:latin typeface="+mj-lt"/>
              </a:rPr>
              <a:t>. (</a:t>
            </a:r>
            <a:r>
              <a:rPr lang="de-DE" sz="2200" dirty="0" err="1">
                <a:latin typeface="+mj-lt"/>
              </a:rPr>
              <a:t>term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frequency</a:t>
            </a:r>
            <a:r>
              <a:rPr lang="de-DE" sz="2200" dirty="0"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. . . increases with the rarity of the term in the collection. </a:t>
            </a:r>
            <a:r>
              <a:rPr lang="de-DE" sz="2200" dirty="0">
                <a:latin typeface="+mj-lt"/>
              </a:rPr>
              <a:t>(inverse </a:t>
            </a:r>
            <a:r>
              <a:rPr lang="de-DE" sz="2200" dirty="0" err="1">
                <a:latin typeface="+mj-lt"/>
              </a:rPr>
              <a:t>document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frequency</a:t>
            </a:r>
            <a:r>
              <a:rPr lang="de-DE" sz="2200" dirty="0"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8" name="Picture 7" descr="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45" y="2341807"/>
            <a:ext cx="3647366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50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738313" y="104776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62114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Binary </a:t>
            </a:r>
            <a:r>
              <a:rPr lang="de-DE" sz="3600" dirty="0" err="1">
                <a:latin typeface="+mj-lt"/>
              </a:rPr>
              <a:t>incidence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matrix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+mj-lt"/>
              </a:rPr>
              <a:t>	Each document is represented as a binary vector ∈ {0, 1}</a:t>
            </a:r>
            <a:r>
              <a:rPr lang="en-US" baseline="30000" dirty="0">
                <a:latin typeface="+mj-lt"/>
              </a:rPr>
              <a:t>|</a:t>
            </a:r>
            <a:r>
              <a:rPr lang="en-US" i="1" baseline="30000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8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4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Count </a:t>
            </a:r>
            <a:r>
              <a:rPr lang="de-DE" sz="3600" dirty="0" err="1">
                <a:latin typeface="+mj-lt"/>
              </a:rPr>
              <a:t>matrix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+mj-lt"/>
              </a:rPr>
              <a:t>     Each document is now represented as a count vector ∈ N</a:t>
            </a:r>
            <a:r>
              <a:rPr lang="en-US" baseline="30000" dirty="0">
                <a:latin typeface="+mj-lt"/>
              </a:rPr>
              <a:t>|</a:t>
            </a:r>
            <a:r>
              <a:rPr lang="en-US" i="1" baseline="30000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8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883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Binary → </a:t>
            </a:r>
            <a:r>
              <a:rPr lang="de-DE" sz="3600" dirty="0" err="1">
                <a:latin typeface="+mj-lt"/>
              </a:rPr>
              <a:t>count</a:t>
            </a:r>
            <a:r>
              <a:rPr lang="de-DE" sz="3600" dirty="0">
                <a:latin typeface="+mj-lt"/>
              </a:rPr>
              <a:t> → </a:t>
            </a:r>
            <a:r>
              <a:rPr lang="de-DE" sz="3600" dirty="0" err="1">
                <a:latin typeface="+mj-lt"/>
              </a:rPr>
              <a:t>weight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matrix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8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+mj-lt"/>
              </a:rPr>
              <a:t>	Each document is now represented as a real-valued vector of </a:t>
            </a:r>
            <a:r>
              <a:rPr lang="en-US" dirty="0" err="1" smtClean="0">
                <a:latin typeface="+mj-lt"/>
              </a:rPr>
              <a:t>tfidf</a:t>
            </a:r>
            <a:r>
              <a:rPr lang="en-US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weights</a:t>
            </a:r>
            <a:r>
              <a:rPr lang="de-DE" dirty="0">
                <a:latin typeface="+mj-lt"/>
              </a:rPr>
              <a:t> </a:t>
            </a:r>
            <a:r>
              <a:rPr lang="en-US" dirty="0">
                <a:latin typeface="+mj-lt"/>
              </a:rPr>
              <a:t>∈ R</a:t>
            </a:r>
            <a:r>
              <a:rPr lang="en-US" baseline="30000" dirty="0">
                <a:latin typeface="+mj-lt"/>
              </a:rPr>
              <a:t>|</a:t>
            </a:r>
            <a:r>
              <a:rPr lang="en-US" i="1" baseline="30000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8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1.21</a:t>
                      </a:r>
                    </a:p>
                    <a:p>
                      <a:pPr algn="r"/>
                      <a:r>
                        <a:rPr lang="de-DE" dirty="0" smtClean="0"/>
                        <a:t>8.59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2.85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1.37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3.18</a:t>
                      </a:r>
                    </a:p>
                    <a:p>
                      <a:pPr algn="r"/>
                      <a:r>
                        <a:rPr lang="de-DE" dirty="0" smtClean="0"/>
                        <a:t>6.10</a:t>
                      </a:r>
                    </a:p>
                    <a:p>
                      <a:pPr algn="r"/>
                      <a:r>
                        <a:rPr lang="de-DE" dirty="0" smtClean="0"/>
                        <a:t>2.54</a:t>
                      </a:r>
                    </a:p>
                    <a:p>
                      <a:pPr algn="r"/>
                      <a:r>
                        <a:rPr lang="de-DE" dirty="0" smtClean="0"/>
                        <a:t>1.54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1.90</a:t>
                      </a:r>
                    </a:p>
                    <a:p>
                      <a:pPr algn="r"/>
                      <a:r>
                        <a:rPr lang="de-DE" dirty="0" smtClean="0"/>
                        <a:t>0.11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1.0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0.12</a:t>
                      </a:r>
                    </a:p>
                    <a:p>
                      <a:pPr algn="r"/>
                      <a:r>
                        <a:rPr lang="de-DE" dirty="0" smtClean="0"/>
                        <a:t>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0.35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0.88</a:t>
                      </a:r>
                    </a:p>
                    <a:p>
                      <a:pPr algn="r"/>
                      <a:r>
                        <a:rPr lang="de-DE" dirty="0" smtClean="0"/>
                        <a:t>1.95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41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Documents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as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vectors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185736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document is now represented as a real-valued vector of </a:t>
            </a:r>
            <a:r>
              <a:rPr lang="de-DE" dirty="0" err="1">
                <a:latin typeface="+mj-lt"/>
              </a:rPr>
              <a:t>tf-idf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weights</a:t>
            </a:r>
            <a:r>
              <a:rPr lang="de-DE" dirty="0">
                <a:latin typeface="+mj-lt"/>
              </a:rPr>
              <a:t> ∈ R</a:t>
            </a:r>
            <a:r>
              <a:rPr lang="de-DE" baseline="30000" dirty="0">
                <a:latin typeface="+mj-lt"/>
              </a:rPr>
              <a:t>|</a:t>
            </a:r>
            <a:r>
              <a:rPr lang="de-DE" i="1" baseline="30000" dirty="0">
                <a:latin typeface="+mj-lt"/>
              </a:rPr>
              <a:t>V</a:t>
            </a:r>
            <a:r>
              <a:rPr lang="de-DE" baseline="30000" dirty="0">
                <a:latin typeface="+mj-lt"/>
              </a:rPr>
              <a:t>|.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So we have a |</a:t>
            </a:r>
            <a:r>
              <a:rPr lang="en-US" i="1" dirty="0">
                <a:latin typeface="+mj-lt"/>
              </a:rPr>
              <a:t>V</a:t>
            </a:r>
            <a:r>
              <a:rPr lang="en-US" dirty="0">
                <a:latin typeface="+mj-lt"/>
              </a:rPr>
              <a:t>|-dimensional real-valued vector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Terms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axes</a:t>
            </a:r>
            <a:r>
              <a:rPr lang="en-US" dirty="0">
                <a:latin typeface="+mj-lt"/>
              </a:rPr>
              <a:t> of the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Documents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points</a:t>
            </a:r>
            <a:r>
              <a:rPr lang="en-US" dirty="0">
                <a:latin typeface="+mj-lt"/>
              </a:rPr>
              <a:t> 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vectors</a:t>
            </a:r>
            <a:r>
              <a:rPr lang="en-US" dirty="0">
                <a:latin typeface="+mj-lt"/>
              </a:rPr>
              <a:t> in this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Very high-dimensional: tens of millions of dimensions when you apply this to web search engines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Each vector is very sparse - most entries are zero.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9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Queries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as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vectors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Key idea 1: do the same for queries: represent them as vectors in the high-dimensional space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Key idea 2: Rank documents according to their proximity to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query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proximity</a:t>
            </a:r>
            <a:r>
              <a:rPr lang="de-DE" dirty="0">
                <a:latin typeface="+mj-lt"/>
              </a:rPr>
              <a:t> = </a:t>
            </a:r>
            <a:r>
              <a:rPr lang="de-DE" dirty="0" err="1">
                <a:latin typeface="+mj-lt"/>
              </a:rPr>
              <a:t>similarity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proximity</a:t>
            </a:r>
            <a:r>
              <a:rPr lang="de-DE" dirty="0">
                <a:latin typeface="+mj-lt"/>
              </a:rPr>
              <a:t> ≈ negative </a:t>
            </a:r>
            <a:r>
              <a:rPr lang="de-DE" dirty="0" err="1">
                <a:latin typeface="+mj-lt"/>
              </a:rPr>
              <a:t>distance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Recall: We’re doing this because we want to get away from the you’re-either-in-or-out, feast-or-famine Boolean model.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Instead: rank relevant documents higher than </a:t>
            </a:r>
            <a:r>
              <a:rPr lang="en-US" dirty="0" err="1">
                <a:latin typeface="+mj-lt"/>
              </a:rPr>
              <a:t>nonrelevant</a:t>
            </a:r>
            <a:r>
              <a:rPr lang="en-US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documents</a:t>
            </a: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0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How do we formalize vector space similarity?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First cut: (negative) distance between two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( = distance between the end points of the two vectors)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latin typeface="+mj-lt"/>
              </a:rPr>
              <a:t>Euclidean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distance</a:t>
            </a:r>
            <a:r>
              <a:rPr lang="de-DE" dirty="0"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Euclidean distance is a bad idea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because Euclidean distance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dirty="0">
                <a:latin typeface="+mj-lt"/>
              </a:rPr>
              <a:t> for vectors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of different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lengths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>
                <a:latin typeface="+mj-lt"/>
              </a:rPr>
              <a:t>The </a:t>
            </a:r>
            <a:r>
              <a:rPr lang="de-DE" sz="2200" dirty="0" err="1">
                <a:latin typeface="+mj-lt"/>
              </a:rPr>
              <a:t>Euclidean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distance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of</a:t>
            </a:r>
            <a:r>
              <a:rPr lang="de-DE" sz="2200" dirty="0">
                <a:latin typeface="+mj-lt"/>
              </a:rPr>
              <a:t>      </a:t>
            </a:r>
            <a:r>
              <a:rPr lang="en-US" sz="2200" dirty="0">
                <a:latin typeface="+mj-lt"/>
              </a:rPr>
              <a:t>and       is large although the distribution of terms in the query </a:t>
            </a:r>
            <a:r>
              <a:rPr lang="en-US" sz="2200" i="1" dirty="0">
                <a:latin typeface="+mj-lt"/>
              </a:rPr>
              <a:t>q</a:t>
            </a:r>
          </a:p>
          <a:p>
            <a:r>
              <a:rPr lang="en-US" sz="2200" dirty="0">
                <a:latin typeface="+mj-lt"/>
              </a:rPr>
              <a:t>and the distribution of terms in the document </a:t>
            </a:r>
            <a:r>
              <a:rPr lang="en-US" sz="2200" i="1" dirty="0">
                <a:latin typeface="+mj-lt"/>
              </a:rPr>
              <a:t>d</a:t>
            </a:r>
            <a:r>
              <a:rPr lang="en-US" sz="2200" baseline="-25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 are very similar.</a:t>
            </a:r>
          </a:p>
          <a:p>
            <a:r>
              <a:rPr lang="en-US" sz="2200" dirty="0">
                <a:solidFill>
                  <a:srgbClr val="00B050"/>
                </a:solidFill>
                <a:latin typeface="+mj-lt"/>
              </a:rPr>
              <a:t>Questions about basic vector space setup?</a:t>
            </a:r>
            <a:endParaRPr lang="de-DE" sz="2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1500175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70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73" y="5140702"/>
            <a:ext cx="2699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2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Each vocabulary term is hashed to an integer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(We assume you’ve seen hashtables before)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Lookup is faster than for a tree: O(1)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 easy way to find minor variants: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judgment/judgement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No prefix search		</a:t>
            </a:r>
            <a:r>
              <a:rPr lang="en-US" altLang="en-US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[tolerant  retrieval]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vocabulary keeps growing, need to occasionally do the expensive operation of rehashing </a:t>
            </a:r>
            <a:r>
              <a:rPr lang="en-US" altLang="en-US" i="1" smtClean="0">
                <a:ea typeface="ＭＳ Ｐゴシック" panose="020B0600070205080204" pitchFamily="34" charset="-128"/>
              </a:rPr>
              <a:t>everything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F0B584-B713-4234-9D29-251392238C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Use angle instead of distance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Rank documents according to angle with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Thought experiment: take a document d and append it to itself. Call this document </a:t>
            </a:r>
            <a:r>
              <a:rPr lang="en-US" i="1" dirty="0">
                <a:latin typeface="+mj-lt"/>
              </a:rPr>
              <a:t>d′</a:t>
            </a:r>
            <a:r>
              <a:rPr lang="en-US" dirty="0">
                <a:latin typeface="+mj-lt"/>
              </a:rPr>
              <a:t>. </a:t>
            </a:r>
            <a:r>
              <a:rPr lang="en-US" i="1" dirty="0">
                <a:latin typeface="+mj-lt"/>
              </a:rPr>
              <a:t>d′ </a:t>
            </a:r>
            <a:r>
              <a:rPr lang="en-US" dirty="0">
                <a:latin typeface="+mj-lt"/>
              </a:rPr>
              <a:t>is twice as long as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“Semantically”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 and </a:t>
            </a:r>
            <a:r>
              <a:rPr lang="en-US" i="1" dirty="0">
                <a:latin typeface="+mj-lt"/>
              </a:rPr>
              <a:t>d′</a:t>
            </a:r>
            <a:r>
              <a:rPr lang="en-US" dirty="0">
                <a:latin typeface="+mj-lt"/>
              </a:rPr>
              <a:t> have the same content.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angle between the two documents is 0, corresponding to </a:t>
            </a:r>
            <a:r>
              <a:rPr lang="de-DE" dirty="0">
                <a:latin typeface="+mj-lt"/>
              </a:rPr>
              <a:t>maximal </a:t>
            </a:r>
            <a:r>
              <a:rPr lang="de-DE" dirty="0" err="1">
                <a:latin typeface="+mj-lt"/>
              </a:rPr>
              <a:t>similarity</a:t>
            </a:r>
            <a:r>
              <a:rPr lang="de-DE" dirty="0"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even though the Euclidean distance between the two documents can be quite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3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From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angles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cosines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following two notions are equivalent.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Rank documents according to the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angle</a:t>
            </a:r>
            <a:r>
              <a:rPr lang="en-US" sz="2200" dirty="0">
                <a:latin typeface="+mj-lt"/>
              </a:rPr>
              <a:t> between query and </a:t>
            </a:r>
            <a:r>
              <a:rPr lang="de-DE" sz="2200" dirty="0" err="1">
                <a:latin typeface="+mj-lt"/>
              </a:rPr>
              <a:t>document</a:t>
            </a:r>
            <a:r>
              <a:rPr lang="de-DE" sz="2200" dirty="0">
                <a:latin typeface="+mj-lt"/>
              </a:rPr>
              <a:t> in </a:t>
            </a:r>
            <a:r>
              <a:rPr lang="de-DE" sz="2200" dirty="0" err="1">
                <a:latin typeface="+mj-lt"/>
              </a:rPr>
              <a:t>decreasing</a:t>
            </a:r>
            <a:r>
              <a:rPr lang="de-DE" sz="2200" dirty="0">
                <a:latin typeface="+mj-lt"/>
              </a:rPr>
              <a:t> order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latin typeface="+mj-lt"/>
              </a:rPr>
              <a:t>Rank </a:t>
            </a:r>
            <a:r>
              <a:rPr lang="de-DE" sz="2200" dirty="0" err="1">
                <a:latin typeface="+mj-lt"/>
              </a:rPr>
              <a:t>documents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according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to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+mj-lt"/>
              </a:rPr>
              <a:t>cosine</a:t>
            </a:r>
            <a:r>
              <a:rPr lang="de-DE" sz="2200" dirty="0">
                <a:latin typeface="+mj-lt"/>
              </a:rPr>
              <a:t>(</a:t>
            </a:r>
            <a:r>
              <a:rPr lang="de-DE" sz="2200" dirty="0" err="1">
                <a:latin typeface="+mj-lt"/>
              </a:rPr>
              <a:t>query,document</a:t>
            </a:r>
            <a:r>
              <a:rPr lang="de-DE" sz="2200" dirty="0">
                <a:latin typeface="+mj-lt"/>
              </a:rPr>
              <a:t>) in </a:t>
            </a:r>
            <a:r>
              <a:rPr lang="de-DE" sz="2200" dirty="0" err="1">
                <a:latin typeface="+mj-lt"/>
              </a:rPr>
              <a:t>increasing</a:t>
            </a:r>
            <a:r>
              <a:rPr lang="de-DE" sz="2200" dirty="0">
                <a:latin typeface="+mj-lt"/>
              </a:rPr>
              <a:t> order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Cosine is a monotonically decreasing function of the angle for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interval</a:t>
            </a:r>
            <a:r>
              <a:rPr lang="de-DE" dirty="0">
                <a:latin typeface="+mj-lt"/>
              </a:rPr>
              <a:t> [0</a:t>
            </a:r>
            <a:r>
              <a:rPr lang="de-DE" baseline="30000" dirty="0">
                <a:latin typeface="+mj-lt"/>
              </a:rPr>
              <a:t>◦</a:t>
            </a:r>
            <a:r>
              <a:rPr lang="de-DE" dirty="0">
                <a:latin typeface="+mj-lt"/>
              </a:rPr>
              <a:t>, 180</a:t>
            </a:r>
            <a:r>
              <a:rPr lang="de-DE" baseline="30000" dirty="0">
                <a:latin typeface="+mj-lt"/>
              </a:rPr>
              <a:t>◦</a:t>
            </a:r>
            <a:r>
              <a:rPr lang="de-DE" dirty="0"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5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8" name="Picture 7" descr="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11" y="2000240"/>
            <a:ext cx="6274591" cy="3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Length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normalization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1500174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How do we compute the cosine?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 vector can be (length-) normalized by dividing each of its components by its length – here we use the </a:t>
            </a:r>
            <a:r>
              <a:rPr lang="en-US" i="1" dirty="0">
                <a:latin typeface="+mj-lt"/>
              </a:rPr>
              <a:t>L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This maps vectors onto the unit sphere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. . . since after normalization: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As a result, longer documents and shorter documents have weights of the same order of magnitude.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Effect on the two documents 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 and </a:t>
            </a:r>
            <a:r>
              <a:rPr lang="en-US" i="1" dirty="0">
                <a:latin typeface="+mj-lt"/>
              </a:rPr>
              <a:t>d′ 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 appended to itself) from earlier slide: they have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identical vectors </a:t>
            </a:r>
            <a:r>
              <a:rPr lang="en-US" dirty="0">
                <a:latin typeface="+mj-lt"/>
              </a:rPr>
              <a:t>after </a:t>
            </a:r>
            <a:r>
              <a:rPr lang="de-DE" dirty="0" err="1">
                <a:latin typeface="+mj-lt"/>
              </a:rPr>
              <a:t>length-normalization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8" name="Picture 7" descr="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76" y="2389980"/>
            <a:ext cx="2294999" cy="612000"/>
          </a:xfrm>
          <a:prstGeom prst="rect">
            <a:avLst/>
          </a:prstGeom>
        </p:spPr>
      </p:pic>
      <p:pic>
        <p:nvPicPr>
          <p:cNvPr id="9" name="Picture 8" descr="6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399" y="3086104"/>
            <a:ext cx="300560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1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Cosine similarity between query and document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3429000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latin typeface="+mj-lt"/>
              </a:rPr>
              <a:t>q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is the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weight of term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latin typeface="+mj-lt"/>
              </a:rPr>
              <a:t>d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the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weight of term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is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cosine similarity </a:t>
            </a:r>
            <a:r>
              <a:rPr lang="en-US" dirty="0">
                <a:latin typeface="+mj-lt"/>
              </a:rPr>
              <a:t>of      and      . . . . . . or, equivalently, the cosine of the angle between      and </a:t>
            </a: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10" name="Picture 9" descr="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00" y="1884934"/>
            <a:ext cx="6645180" cy="1080000"/>
          </a:xfrm>
          <a:prstGeom prst="rect">
            <a:avLst/>
          </a:prstGeom>
        </p:spPr>
      </p:pic>
      <p:pic>
        <p:nvPicPr>
          <p:cNvPr id="13" name="Picture 12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84" y="4086071"/>
            <a:ext cx="317031" cy="468000"/>
          </a:xfrm>
          <a:prstGeom prst="rect">
            <a:avLst/>
          </a:prstGeom>
        </p:spPr>
      </p:pic>
      <p:pic>
        <p:nvPicPr>
          <p:cNvPr id="14" name="Picture 13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72" y="4476950"/>
            <a:ext cx="317031" cy="468000"/>
          </a:xfrm>
          <a:prstGeom prst="rect">
            <a:avLst/>
          </a:prstGeom>
        </p:spPr>
      </p:pic>
      <p:pic>
        <p:nvPicPr>
          <p:cNvPr id="16" name="Picture 15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317" y="4458950"/>
            <a:ext cx="366547" cy="504000"/>
          </a:xfrm>
          <a:prstGeom prst="rect">
            <a:avLst/>
          </a:prstGeom>
        </p:spPr>
      </p:pic>
      <p:pic>
        <p:nvPicPr>
          <p:cNvPr id="17" name="Picture 16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773" y="4086071"/>
            <a:ext cx="34036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for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normalized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vectors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For normalized vectors, the cosine is equivalent to the dot </a:t>
            </a:r>
            <a:r>
              <a:rPr lang="de-DE" dirty="0" err="1">
                <a:latin typeface="+mj-lt"/>
              </a:rPr>
              <a:t>product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scalar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product</a:t>
            </a:r>
            <a:r>
              <a:rPr lang="de-DE" dirty="0"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(if      and       are length-normalized).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33" y="3712525"/>
            <a:ext cx="317031" cy="468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00" y="3694525"/>
            <a:ext cx="388803" cy="504000"/>
          </a:xfrm>
          <a:prstGeom prst="rect">
            <a:avLst/>
          </a:prstGeom>
        </p:spPr>
      </p:pic>
      <p:pic>
        <p:nvPicPr>
          <p:cNvPr id="29" name="Picture 28" descr="6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793" y="3130562"/>
            <a:ext cx="436764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6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similarity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illustrated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8" name="Picture 7" descr="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38" y="1928802"/>
            <a:ext cx="5160694" cy="38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9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: </a:t>
            </a:r>
            <a:r>
              <a:rPr lang="de-DE" sz="3600" dirty="0" err="1">
                <a:latin typeface="+mj-lt"/>
              </a:rPr>
              <a:t>Example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81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latin typeface="+mj-lt"/>
              </a:rPr>
              <a:t>                                                          </a:t>
            </a:r>
            <a:r>
              <a:rPr lang="de-DE" dirty="0" err="1">
                <a:latin typeface="+mj-lt"/>
              </a:rPr>
              <a:t>term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frequencies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counts</a:t>
            </a:r>
            <a:r>
              <a:rPr lang="de-DE" dirty="0">
                <a:latin typeface="+mj-lt"/>
              </a:rPr>
              <a:t>)</a:t>
            </a:r>
          </a:p>
          <a:p>
            <a:endParaRPr lang="de-DE" dirty="0">
              <a:latin typeface="+mj-lt"/>
            </a:endParaRPr>
          </a:p>
          <a:p>
            <a:pPr lvl="1"/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latin typeface="+mj-lt"/>
              </a:rPr>
              <a:t>these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novels</a:t>
            </a:r>
            <a:r>
              <a:rPr lang="de-DE" dirty="0">
                <a:latin typeface="+mj-lt"/>
              </a:rPr>
              <a:t>? </a:t>
            </a:r>
            <a:r>
              <a:rPr lang="de-DE" dirty="0" err="1">
                <a:latin typeface="+mj-lt"/>
              </a:rPr>
              <a:t>SaS</a:t>
            </a:r>
            <a:r>
              <a:rPr lang="de-DE" dirty="0">
                <a:latin typeface="+mj-lt"/>
              </a:rPr>
              <a:t>:</a:t>
            </a:r>
          </a:p>
          <a:p>
            <a:pPr lvl="1"/>
            <a:r>
              <a:rPr lang="de-DE" dirty="0">
                <a:latin typeface="+mj-lt"/>
              </a:rPr>
              <a:t>Sense </a:t>
            </a:r>
            <a:r>
              <a:rPr lang="de-DE" dirty="0" err="1">
                <a:latin typeface="+mj-lt"/>
              </a:rPr>
              <a:t>and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latin typeface="+mj-lt"/>
              </a:rPr>
              <a:t>Sensibility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PaP</a:t>
            </a:r>
            <a:r>
              <a:rPr lang="de-DE" dirty="0">
                <a:latin typeface="+mj-lt"/>
              </a:rPr>
              <a:t>:</a:t>
            </a:r>
          </a:p>
          <a:p>
            <a:pPr lvl="1"/>
            <a:r>
              <a:rPr lang="de-DE" dirty="0">
                <a:latin typeface="+mj-lt"/>
              </a:rPr>
              <a:t>Pride </a:t>
            </a:r>
            <a:r>
              <a:rPr lang="de-DE" dirty="0" err="1">
                <a:latin typeface="+mj-lt"/>
              </a:rPr>
              <a:t>and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latin typeface="+mj-lt"/>
              </a:rPr>
              <a:t>Prejudice</a:t>
            </a:r>
            <a:r>
              <a:rPr lang="de-DE" dirty="0">
                <a:latin typeface="+mj-lt"/>
              </a:rPr>
              <a:t> WH:</a:t>
            </a:r>
          </a:p>
          <a:p>
            <a:pPr lvl="1"/>
            <a:r>
              <a:rPr lang="de-DE" dirty="0">
                <a:latin typeface="+mj-lt"/>
              </a:rPr>
              <a:t>Wuthering</a:t>
            </a:r>
          </a:p>
          <a:p>
            <a:pPr lvl="1"/>
            <a:r>
              <a:rPr lang="de-DE" dirty="0">
                <a:latin typeface="+mj-lt"/>
              </a:rPr>
              <a:t>Heights</a:t>
            </a: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10182" y="2417452"/>
          <a:ext cx="464343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50"/>
                <a:gridCol w="928694"/>
                <a:gridCol w="1071570"/>
                <a:gridCol w="857224"/>
              </a:tblGrid>
              <a:tr h="356725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1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: </a:t>
            </a:r>
            <a:r>
              <a:rPr lang="de-DE" sz="3600" dirty="0" err="1">
                <a:latin typeface="+mj-lt"/>
              </a:rPr>
              <a:t>Example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81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latin typeface="+mj-lt"/>
              </a:rPr>
              <a:t>         </a:t>
            </a:r>
            <a:r>
              <a:rPr lang="de-DE" dirty="0" err="1">
                <a:latin typeface="+mj-lt"/>
              </a:rPr>
              <a:t>term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frequencies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counts</a:t>
            </a:r>
            <a:r>
              <a:rPr lang="de-DE" dirty="0">
                <a:latin typeface="+mj-lt"/>
              </a:rPr>
              <a:t>)               log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weighting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  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       </a:t>
            </a:r>
            <a:r>
              <a:rPr lang="de-DE" dirty="0">
                <a:latin typeface="+mj-lt"/>
              </a:rPr>
              <a:t>(To simplify this example, we don</a:t>
            </a:r>
            <a:r>
              <a:rPr lang="de-DE" baseline="30000" dirty="0">
                <a:latin typeface="Calibri"/>
                <a:cs typeface="Calibri"/>
              </a:rPr>
              <a:t>'</a:t>
            </a:r>
            <a:r>
              <a:rPr lang="de-DE" dirty="0">
                <a:latin typeface="+mj-lt"/>
              </a:rPr>
              <a:t>t do idf weighting.)</a:t>
            </a:r>
          </a:p>
          <a:p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67439" y="2417452"/>
          <a:ext cx="4214841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928694"/>
                <a:gridCol w="785818"/>
                <a:gridCol w="85725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3.06</a:t>
                      </a:r>
                    </a:p>
                    <a:p>
                      <a:pPr algn="r"/>
                      <a:r>
                        <a:rPr lang="de-DE" sz="2400" dirty="0" smtClean="0"/>
                        <a:t>2.0</a:t>
                      </a:r>
                    </a:p>
                    <a:p>
                      <a:pPr algn="r"/>
                      <a:r>
                        <a:rPr lang="de-DE" sz="2400" dirty="0" smtClean="0"/>
                        <a:t>1.30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2.76</a:t>
                      </a:r>
                    </a:p>
                    <a:p>
                      <a:pPr algn="r"/>
                      <a:r>
                        <a:rPr lang="de-DE" sz="2400" dirty="0" smtClean="0"/>
                        <a:t>1.85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2.30</a:t>
                      </a:r>
                    </a:p>
                    <a:p>
                      <a:pPr algn="r"/>
                      <a:r>
                        <a:rPr lang="de-DE" sz="2400" dirty="0" smtClean="0"/>
                        <a:t>2.04</a:t>
                      </a:r>
                    </a:p>
                    <a:p>
                      <a:pPr algn="r"/>
                      <a:r>
                        <a:rPr lang="de-DE" sz="2400" dirty="0" smtClean="0"/>
                        <a:t>1.78</a:t>
                      </a:r>
                    </a:p>
                    <a:p>
                      <a:pPr algn="r"/>
                      <a:r>
                        <a:rPr lang="de-DE" sz="2400" dirty="0" smtClean="0"/>
                        <a:t>2.58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09786" y="2428868"/>
          <a:ext cx="371477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714380"/>
                <a:gridCol w="642942"/>
                <a:gridCol w="714380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: </a:t>
            </a:r>
            <a:r>
              <a:rPr lang="de-DE" sz="3600" dirty="0" err="1">
                <a:latin typeface="+mj-lt"/>
              </a:rPr>
              <a:t>Example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81158" y="1714488"/>
            <a:ext cx="850112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latin typeface="+mj-lt"/>
              </a:rPr>
              <a:t>   log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weighting</a:t>
            </a:r>
            <a:r>
              <a:rPr lang="de-DE" dirty="0">
                <a:latin typeface="+mj-lt"/>
              </a:rPr>
              <a:t>                     log </a:t>
            </a:r>
            <a:r>
              <a:rPr lang="de-DE" dirty="0" err="1">
                <a:latin typeface="+mj-lt"/>
              </a:rPr>
              <a:t>frequency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weighting</a:t>
            </a:r>
            <a:r>
              <a:rPr lang="de-DE" dirty="0">
                <a:latin typeface="+mj-lt"/>
              </a:rPr>
              <a:t> &amp;</a:t>
            </a:r>
          </a:p>
          <a:p>
            <a:r>
              <a:rPr lang="de-DE" dirty="0">
                <a:latin typeface="+mj-lt"/>
              </a:rPr>
              <a:t>                                                                        </a:t>
            </a:r>
            <a:r>
              <a:rPr lang="de-DE" dirty="0" err="1">
                <a:latin typeface="+mj-lt"/>
              </a:rPr>
              <a:t>cosine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normalization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          </a:t>
            </a:r>
          </a:p>
          <a:p>
            <a:endParaRPr lang="de-DE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1159" y="2417452"/>
          <a:ext cx="400052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714380"/>
                <a:gridCol w="857256"/>
                <a:gridCol w="785819"/>
              </a:tblGrid>
              <a:tr h="486697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8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3.06</a:t>
                      </a:r>
                    </a:p>
                    <a:p>
                      <a:pPr algn="r"/>
                      <a:r>
                        <a:rPr lang="de-DE" sz="2200" dirty="0" smtClean="0"/>
                        <a:t>2.0</a:t>
                      </a:r>
                    </a:p>
                    <a:p>
                      <a:pPr algn="r"/>
                      <a:r>
                        <a:rPr lang="de-DE" sz="2200" dirty="0" smtClean="0"/>
                        <a:t>1.30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2.76</a:t>
                      </a:r>
                    </a:p>
                    <a:p>
                      <a:pPr algn="r"/>
                      <a:r>
                        <a:rPr lang="de-DE" sz="2200" dirty="0" smtClean="0"/>
                        <a:t>1.85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2.30</a:t>
                      </a:r>
                    </a:p>
                    <a:p>
                      <a:pPr algn="r"/>
                      <a:r>
                        <a:rPr lang="de-DE" sz="2200" dirty="0" smtClean="0"/>
                        <a:t>2.04</a:t>
                      </a:r>
                    </a:p>
                    <a:p>
                      <a:pPr algn="r"/>
                      <a:r>
                        <a:rPr lang="de-DE" sz="2200" dirty="0" smtClean="0"/>
                        <a:t>1.78</a:t>
                      </a:r>
                    </a:p>
                    <a:p>
                      <a:pPr algn="r"/>
                      <a:r>
                        <a:rPr lang="de-DE" sz="2200" dirty="0" smtClean="0"/>
                        <a:t>2.58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24563" y="2467934"/>
          <a:ext cx="4357718" cy="1889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928694"/>
                <a:gridCol w="857256"/>
                <a:gridCol w="92869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0.789</a:t>
                      </a:r>
                    </a:p>
                    <a:p>
                      <a:pPr algn="r"/>
                      <a:r>
                        <a:rPr lang="de-DE" sz="2200" dirty="0" smtClean="0"/>
                        <a:t>0.515</a:t>
                      </a:r>
                    </a:p>
                    <a:p>
                      <a:pPr algn="r"/>
                      <a:r>
                        <a:rPr lang="de-DE" sz="2200" dirty="0" smtClean="0"/>
                        <a:t>0.335</a:t>
                      </a:r>
                    </a:p>
                    <a:p>
                      <a:pPr algn="r"/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0.832</a:t>
                      </a:r>
                    </a:p>
                    <a:p>
                      <a:r>
                        <a:rPr lang="de-DE" sz="2200" dirty="0" smtClean="0"/>
                        <a:t>0.555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0.524</a:t>
                      </a:r>
                    </a:p>
                    <a:p>
                      <a:r>
                        <a:rPr lang="de-DE" sz="2200" dirty="0" smtClean="0"/>
                        <a:t>0.465</a:t>
                      </a:r>
                    </a:p>
                    <a:p>
                      <a:r>
                        <a:rPr lang="de-DE" sz="2200" dirty="0" smtClean="0"/>
                        <a:t>0.405</a:t>
                      </a:r>
                    </a:p>
                    <a:p>
                      <a:r>
                        <a:rPr lang="de-DE" sz="2200" dirty="0" smtClean="0"/>
                        <a:t>0.588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52596" y="4429132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latin typeface="+mj-lt"/>
              </a:rPr>
              <a:t>Normalization example:“AFFECTION“ </a:t>
            </a:r>
            <a:r>
              <a:rPr lang="de-DE" smtClean="0">
                <a:latin typeface="+mj-lt"/>
              </a:rPr>
              <a:t>– 3.06/sqrt(3.06^2+2^2+1.3^2)</a:t>
            </a:r>
            <a:endParaRPr lang="de-DE" dirty="0" smtClean="0"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latin typeface="+mj-lt"/>
              </a:rPr>
              <a:t>cos(SaS,PaP</a:t>
            </a:r>
            <a:r>
              <a:rPr lang="de-DE" dirty="0">
                <a:latin typeface="+mj-lt"/>
              </a:rPr>
              <a:t>) ≈ </a:t>
            </a:r>
            <a:r>
              <a:rPr lang="de-DE" dirty="0" smtClean="0">
                <a:latin typeface="+mj-lt"/>
              </a:rPr>
              <a:t>  </a:t>
            </a:r>
            <a:r>
              <a:rPr lang="de-DE" dirty="0">
                <a:latin typeface="+mj-lt"/>
              </a:rPr>
              <a:t>0.789 ∗ 0.832 + 0.515 ∗ 0.555 + 0.335 ∗ 0.0 + 0.0 ∗ 0.0 ≈ 0.94.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cos(</a:t>
            </a:r>
            <a:r>
              <a:rPr lang="de-DE" dirty="0" err="1">
                <a:latin typeface="+mj-lt"/>
              </a:rPr>
              <a:t>SaS,WH</a:t>
            </a:r>
            <a:r>
              <a:rPr lang="de-DE" dirty="0">
                <a:latin typeface="+mj-lt"/>
              </a:rPr>
              <a:t>) ≈ 0.79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latin typeface="+mj-lt"/>
              </a:rPr>
              <a:t>cos(</a:t>
            </a:r>
            <a:r>
              <a:rPr lang="de-DE" dirty="0" err="1">
                <a:latin typeface="+mj-lt"/>
              </a:rPr>
              <a:t>PaP,WH</a:t>
            </a:r>
            <a:r>
              <a:rPr lang="de-DE" dirty="0">
                <a:latin typeface="+mj-lt"/>
              </a:rPr>
              <a:t>) ≈ 0.69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Why do we have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SaS,PaP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) &gt;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(SAS,WH)?</a:t>
            </a:r>
            <a:endParaRPr lang="de-DE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963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791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Root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7848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733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8534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4267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3200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0" name="Oval 10"/>
          <p:cNvSpPr>
            <a:spLocks noChangeArrowheads="1"/>
          </p:cNvSpPr>
          <p:nvPr/>
        </p:nvSpPr>
        <p:spPr bwMode="auto">
          <a:xfrm>
            <a:off x="7239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41" name="AutoShape 12"/>
          <p:cNvCxnSpPr>
            <a:cxnSpLocks noChangeShapeType="1"/>
            <a:stCxn id="18434" idx="3"/>
            <a:endCxn id="18436" idx="0"/>
          </p:cNvCxnSpPr>
          <p:nvPr/>
        </p:nvCxnSpPr>
        <p:spPr bwMode="auto">
          <a:xfrm flipH="1">
            <a:off x="3962401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4"/>
          <p:cNvCxnSpPr>
            <a:cxnSpLocks noChangeShapeType="1"/>
            <a:stCxn id="18434" idx="5"/>
            <a:endCxn id="18435" idx="0"/>
          </p:cNvCxnSpPr>
          <p:nvPr/>
        </p:nvCxnSpPr>
        <p:spPr bwMode="auto">
          <a:xfrm>
            <a:off x="6181726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5"/>
          <p:cNvCxnSpPr>
            <a:cxnSpLocks noChangeShapeType="1"/>
            <a:stCxn id="18436" idx="3"/>
            <a:endCxn id="18439" idx="0"/>
          </p:cNvCxnSpPr>
          <p:nvPr/>
        </p:nvCxnSpPr>
        <p:spPr bwMode="auto">
          <a:xfrm flipH="1">
            <a:off x="3429001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6"/>
          <p:cNvCxnSpPr>
            <a:cxnSpLocks noChangeShapeType="1"/>
            <a:stCxn id="18436" idx="5"/>
            <a:endCxn id="18438" idx="0"/>
          </p:cNvCxnSpPr>
          <p:nvPr/>
        </p:nvCxnSpPr>
        <p:spPr bwMode="auto">
          <a:xfrm>
            <a:off x="4124326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7"/>
          <p:cNvCxnSpPr>
            <a:cxnSpLocks noChangeShapeType="1"/>
            <a:stCxn id="18435" idx="3"/>
            <a:endCxn id="18440" idx="0"/>
          </p:cNvCxnSpPr>
          <p:nvPr/>
        </p:nvCxnSpPr>
        <p:spPr bwMode="auto">
          <a:xfrm flipH="1">
            <a:off x="7467601" y="2763839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8"/>
          <p:cNvCxnSpPr>
            <a:cxnSpLocks noChangeShapeType="1"/>
            <a:stCxn id="18435" idx="5"/>
            <a:endCxn id="18437" idx="0"/>
          </p:cNvCxnSpPr>
          <p:nvPr/>
        </p:nvCxnSpPr>
        <p:spPr bwMode="auto">
          <a:xfrm>
            <a:off x="8239126" y="2763839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Oval 21"/>
          <p:cNvSpPr>
            <a:spLocks noChangeArrowheads="1"/>
          </p:cNvSpPr>
          <p:nvPr/>
        </p:nvSpPr>
        <p:spPr bwMode="auto">
          <a:xfrm>
            <a:off x="2133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8" name="Oval 22"/>
          <p:cNvSpPr>
            <a:spLocks noChangeArrowheads="1"/>
          </p:cNvSpPr>
          <p:nvPr/>
        </p:nvSpPr>
        <p:spPr bwMode="auto">
          <a:xfrm>
            <a:off x="2667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49" name="Oval 23"/>
          <p:cNvSpPr>
            <a:spLocks noChangeArrowheads="1"/>
          </p:cNvSpPr>
          <p:nvPr/>
        </p:nvSpPr>
        <p:spPr bwMode="auto">
          <a:xfrm>
            <a:off x="1600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50" name="AutoShape 24"/>
          <p:cNvCxnSpPr>
            <a:cxnSpLocks noChangeShapeType="1"/>
            <a:stCxn id="18447" idx="3"/>
            <a:endCxn id="18449" idx="0"/>
          </p:cNvCxnSpPr>
          <p:nvPr/>
        </p:nvCxnSpPr>
        <p:spPr bwMode="auto">
          <a:xfrm flipH="1">
            <a:off x="18288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5"/>
          <p:cNvCxnSpPr>
            <a:cxnSpLocks noChangeShapeType="1"/>
            <a:stCxn id="18447" idx="5"/>
            <a:endCxn id="18448" idx="0"/>
          </p:cNvCxnSpPr>
          <p:nvPr/>
        </p:nvCxnSpPr>
        <p:spPr bwMode="auto">
          <a:xfrm>
            <a:off x="25241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26"/>
          <p:cNvSpPr>
            <a:spLocks noChangeArrowheads="1"/>
          </p:cNvSpPr>
          <p:nvPr/>
        </p:nvSpPr>
        <p:spPr bwMode="auto">
          <a:xfrm>
            <a:off x="3810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3" name="Oval 27"/>
          <p:cNvSpPr>
            <a:spLocks noChangeArrowheads="1"/>
          </p:cNvSpPr>
          <p:nvPr/>
        </p:nvSpPr>
        <p:spPr bwMode="auto">
          <a:xfrm>
            <a:off x="4343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4" name="Oval 28"/>
          <p:cNvSpPr>
            <a:spLocks noChangeArrowheads="1"/>
          </p:cNvSpPr>
          <p:nvPr/>
        </p:nvSpPr>
        <p:spPr bwMode="auto">
          <a:xfrm>
            <a:off x="3276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55" name="AutoShape 29"/>
          <p:cNvCxnSpPr>
            <a:cxnSpLocks noChangeShapeType="1"/>
            <a:stCxn id="18452" idx="3"/>
            <a:endCxn id="18454" idx="0"/>
          </p:cNvCxnSpPr>
          <p:nvPr/>
        </p:nvCxnSpPr>
        <p:spPr bwMode="auto">
          <a:xfrm flipH="1">
            <a:off x="35052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30"/>
          <p:cNvCxnSpPr>
            <a:cxnSpLocks noChangeShapeType="1"/>
            <a:stCxn id="18452" idx="5"/>
            <a:endCxn id="18453" idx="0"/>
          </p:cNvCxnSpPr>
          <p:nvPr/>
        </p:nvCxnSpPr>
        <p:spPr bwMode="auto">
          <a:xfrm>
            <a:off x="42005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31"/>
          <p:cNvSpPr>
            <a:spLocks noChangeArrowheads="1"/>
          </p:cNvSpPr>
          <p:nvPr/>
        </p:nvSpPr>
        <p:spPr bwMode="auto">
          <a:xfrm>
            <a:off x="7924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8" name="Oval 32"/>
          <p:cNvSpPr>
            <a:spLocks noChangeArrowheads="1"/>
          </p:cNvSpPr>
          <p:nvPr/>
        </p:nvSpPr>
        <p:spPr bwMode="auto">
          <a:xfrm>
            <a:off x="8458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>
            <a:off x="7391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60" name="AutoShape 34"/>
          <p:cNvCxnSpPr>
            <a:cxnSpLocks noChangeShapeType="1"/>
            <a:stCxn id="18457" idx="3"/>
            <a:endCxn id="18459" idx="0"/>
          </p:cNvCxnSpPr>
          <p:nvPr/>
        </p:nvCxnSpPr>
        <p:spPr bwMode="auto">
          <a:xfrm flipH="1">
            <a:off x="76200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5"/>
          <p:cNvCxnSpPr>
            <a:cxnSpLocks noChangeShapeType="1"/>
            <a:stCxn id="18457" idx="5"/>
            <a:endCxn id="18458" idx="0"/>
          </p:cNvCxnSpPr>
          <p:nvPr/>
        </p:nvCxnSpPr>
        <p:spPr bwMode="auto">
          <a:xfrm>
            <a:off x="83153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36"/>
          <p:cNvSpPr>
            <a:spLocks noChangeArrowheads="1"/>
          </p:cNvSpPr>
          <p:nvPr/>
        </p:nvSpPr>
        <p:spPr bwMode="auto">
          <a:xfrm>
            <a:off x="9601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>
            <a:off x="10134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>
            <a:off x="9067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8465" name="AutoShape 39"/>
          <p:cNvCxnSpPr>
            <a:cxnSpLocks noChangeShapeType="1"/>
            <a:stCxn id="18462" idx="3"/>
            <a:endCxn id="18464" idx="0"/>
          </p:cNvCxnSpPr>
          <p:nvPr/>
        </p:nvCxnSpPr>
        <p:spPr bwMode="auto">
          <a:xfrm flipH="1">
            <a:off x="92964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40"/>
          <p:cNvCxnSpPr>
            <a:cxnSpLocks noChangeShapeType="1"/>
            <a:stCxn id="18462" idx="5"/>
            <a:endCxn id="18463" idx="0"/>
          </p:cNvCxnSpPr>
          <p:nvPr/>
        </p:nvCxnSpPr>
        <p:spPr bwMode="auto">
          <a:xfrm>
            <a:off x="99917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Text Box 41"/>
          <p:cNvSpPr txBox="1">
            <a:spLocks noChangeArrowheads="1"/>
          </p:cNvSpPr>
          <p:nvPr/>
        </p:nvSpPr>
        <p:spPr bwMode="auto">
          <a:xfrm>
            <a:off x="5029200" y="1671638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a-m</a:t>
            </a:r>
          </a:p>
        </p:txBody>
      </p:sp>
      <p:sp>
        <p:nvSpPr>
          <p:cNvPr id="18468" name="Text Box 42"/>
          <p:cNvSpPr txBox="1">
            <a:spLocks noChangeArrowheads="1"/>
          </p:cNvSpPr>
          <p:nvPr/>
        </p:nvSpPr>
        <p:spPr bwMode="auto">
          <a:xfrm>
            <a:off x="6477001" y="167640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n-z</a:t>
            </a:r>
          </a:p>
        </p:txBody>
      </p:sp>
      <p:sp>
        <p:nvSpPr>
          <p:cNvPr id="18469" name="Oval 44"/>
          <p:cNvSpPr>
            <a:spLocks noChangeAspect="1" noChangeArrowheads="1"/>
          </p:cNvSpPr>
          <p:nvPr/>
        </p:nvSpPr>
        <p:spPr bwMode="auto">
          <a:xfrm>
            <a:off x="55626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0" name="Oval 45"/>
          <p:cNvSpPr>
            <a:spLocks noChangeAspect="1" noChangeArrowheads="1"/>
          </p:cNvSpPr>
          <p:nvPr/>
        </p:nvSpPr>
        <p:spPr bwMode="auto">
          <a:xfrm>
            <a:off x="57912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1" name="Oval 46"/>
          <p:cNvSpPr>
            <a:spLocks noChangeAspect="1" noChangeArrowheads="1"/>
          </p:cNvSpPr>
          <p:nvPr/>
        </p:nvSpPr>
        <p:spPr bwMode="auto">
          <a:xfrm>
            <a:off x="60198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2" name="Oval 47"/>
          <p:cNvSpPr>
            <a:spLocks noChangeAspect="1" noChangeArrowheads="1"/>
          </p:cNvSpPr>
          <p:nvPr/>
        </p:nvSpPr>
        <p:spPr bwMode="auto">
          <a:xfrm>
            <a:off x="62484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8473" name="Text Box 53"/>
          <p:cNvSpPr txBox="1">
            <a:spLocks noChangeArrowheads="1"/>
          </p:cNvSpPr>
          <p:nvPr/>
        </p:nvSpPr>
        <p:spPr bwMode="auto">
          <a:xfrm>
            <a:off x="2971800" y="2798763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a-hu</a:t>
            </a:r>
          </a:p>
        </p:txBody>
      </p:sp>
      <p:sp>
        <p:nvSpPr>
          <p:cNvPr id="18474" name="Text Box 54"/>
          <p:cNvSpPr txBox="1">
            <a:spLocks noChangeArrowheads="1"/>
          </p:cNvSpPr>
          <p:nvPr/>
        </p:nvSpPr>
        <p:spPr bwMode="auto">
          <a:xfrm>
            <a:off x="4286251" y="2798763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hy-m</a:t>
            </a:r>
          </a:p>
        </p:txBody>
      </p:sp>
      <p:sp>
        <p:nvSpPr>
          <p:cNvPr id="18475" name="Text Box 55"/>
          <p:cNvSpPr txBox="1">
            <a:spLocks noChangeArrowheads="1"/>
          </p:cNvSpPr>
          <p:nvPr/>
        </p:nvSpPr>
        <p:spPr bwMode="auto">
          <a:xfrm>
            <a:off x="6983413" y="2798763"/>
            <a:ext cx="609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n-sh</a:t>
            </a:r>
          </a:p>
        </p:txBody>
      </p:sp>
      <p:sp>
        <p:nvSpPr>
          <p:cNvPr id="18476" name="Text Box 56"/>
          <p:cNvSpPr txBox="1">
            <a:spLocks noChangeArrowheads="1"/>
          </p:cNvSpPr>
          <p:nvPr/>
        </p:nvSpPr>
        <p:spPr bwMode="auto">
          <a:xfrm>
            <a:off x="8564563" y="2798763"/>
            <a:ext cx="5325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si-z</a:t>
            </a:r>
          </a:p>
        </p:txBody>
      </p:sp>
      <p:sp>
        <p:nvSpPr>
          <p:cNvPr id="18477" name="Text Box 57"/>
          <p:cNvSpPr txBox="1">
            <a:spLocks noChangeArrowheads="1"/>
          </p:cNvSpPr>
          <p:nvPr/>
        </p:nvSpPr>
        <p:spPr bwMode="auto">
          <a:xfrm rot="-4200000">
            <a:off x="1235075" y="6319838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49" charset="0"/>
              </a:rPr>
              <a:t>aardvark</a:t>
            </a:r>
          </a:p>
        </p:txBody>
      </p:sp>
      <p:sp>
        <p:nvSpPr>
          <p:cNvPr id="18478" name="Text Box 58"/>
          <p:cNvSpPr txBox="1">
            <a:spLocks noChangeArrowheads="1"/>
          </p:cNvSpPr>
          <p:nvPr/>
        </p:nvSpPr>
        <p:spPr bwMode="auto">
          <a:xfrm rot="-4200000">
            <a:off x="4012407" y="6266657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49" charset="0"/>
              </a:rPr>
              <a:t>huygens</a:t>
            </a:r>
          </a:p>
        </p:txBody>
      </p:sp>
      <p:sp>
        <p:nvSpPr>
          <p:cNvPr id="18479" name="Line 59"/>
          <p:cNvSpPr>
            <a:spLocks noChangeShapeType="1"/>
          </p:cNvSpPr>
          <p:nvPr/>
        </p:nvSpPr>
        <p:spPr bwMode="auto">
          <a:xfrm flipH="1">
            <a:off x="2895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60"/>
          <p:cNvSpPr>
            <a:spLocks noChangeShapeType="1"/>
          </p:cNvSpPr>
          <p:nvPr/>
        </p:nvSpPr>
        <p:spPr bwMode="auto">
          <a:xfrm>
            <a:off x="3581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Text Box 61"/>
          <p:cNvSpPr txBox="1">
            <a:spLocks noChangeArrowheads="1"/>
          </p:cNvSpPr>
          <p:nvPr/>
        </p:nvSpPr>
        <p:spPr bwMode="auto">
          <a:xfrm rot="-4200000">
            <a:off x="6884988" y="6213476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49" charset="0"/>
              </a:rPr>
              <a:t>sickle</a:t>
            </a:r>
          </a:p>
        </p:txBody>
      </p:sp>
      <p:sp>
        <p:nvSpPr>
          <p:cNvPr id="18482" name="Text Box 62"/>
          <p:cNvSpPr txBox="1">
            <a:spLocks noChangeArrowheads="1"/>
          </p:cNvSpPr>
          <p:nvPr/>
        </p:nvSpPr>
        <p:spPr bwMode="auto">
          <a:xfrm rot="-4200000">
            <a:off x="9987757" y="616029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 pitchFamily="49" charset="0"/>
              </a:rPr>
              <a:t>zygot</a:t>
            </a:r>
          </a:p>
        </p:txBody>
      </p:sp>
      <p:sp>
        <p:nvSpPr>
          <p:cNvPr id="18483" name="Line 63"/>
          <p:cNvSpPr>
            <a:spLocks noChangeShapeType="1"/>
          </p:cNvSpPr>
          <p:nvPr/>
        </p:nvSpPr>
        <p:spPr bwMode="auto">
          <a:xfrm flipH="1">
            <a:off x="8305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64"/>
          <p:cNvSpPr>
            <a:spLocks noChangeShapeType="1"/>
          </p:cNvSpPr>
          <p:nvPr/>
        </p:nvSpPr>
        <p:spPr bwMode="auto">
          <a:xfrm>
            <a:off x="8991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Tree: binary tree</a:t>
            </a:r>
          </a:p>
        </p:txBody>
      </p:sp>
      <p:sp>
        <p:nvSpPr>
          <p:cNvPr id="18486" name="TextBox 53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8487" name="Slide Number Placeholder 5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EBC9BA-AAF8-4468-982F-B2EE2F6EB5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Computing </a:t>
            </a:r>
            <a:r>
              <a:rPr lang="de-DE" sz="3600" dirty="0" err="1">
                <a:latin typeface="+mj-lt"/>
              </a:rPr>
              <a:t>the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cosine</a:t>
            </a:r>
            <a:r>
              <a:rPr lang="de-DE" sz="3600" dirty="0">
                <a:latin typeface="+mj-lt"/>
              </a:rPr>
              <a:t> score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10" name="Picture 9" descr="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1785926"/>
            <a:ext cx="6166419" cy="4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Components </a:t>
            </a:r>
            <a:r>
              <a:rPr lang="de-DE" sz="3600" dirty="0" err="1">
                <a:latin typeface="+mj-lt"/>
              </a:rPr>
              <a:t>of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tf-idf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weighting</a:t>
            </a:r>
            <a:endParaRPr lang="de-DE" sz="3600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82" y="2143118"/>
            <a:ext cx="8728422" cy="34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4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tf-idf example</a:t>
            </a:r>
            <a:r>
              <a:rPr lang="de-DE" sz="3600" dirty="0" smtClean="0">
                <a:latin typeface="+mj-lt"/>
              </a:rPr>
              <a:t>: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524000" y="1428736"/>
            <a:ext cx="91440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>
                <a:latin typeface="+mj-lt"/>
              </a:rPr>
              <a:t>Query: “</a:t>
            </a:r>
            <a:r>
              <a:rPr lang="de-DE" sz="2200" dirty="0" err="1">
                <a:latin typeface="+mj-lt"/>
              </a:rPr>
              <a:t>best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car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insurance</a:t>
            </a:r>
            <a:r>
              <a:rPr lang="de-DE" sz="2200" dirty="0">
                <a:latin typeface="+mj-lt"/>
              </a:rPr>
              <a:t>”. </a:t>
            </a:r>
            <a:r>
              <a:rPr lang="de-DE" sz="2200" dirty="0" err="1">
                <a:latin typeface="+mj-lt"/>
              </a:rPr>
              <a:t>Document</a:t>
            </a:r>
            <a:r>
              <a:rPr lang="de-DE" sz="2200" dirty="0">
                <a:latin typeface="+mj-lt"/>
              </a:rPr>
              <a:t>: “</a:t>
            </a:r>
            <a:r>
              <a:rPr lang="de-DE" sz="2200" dirty="0" err="1">
                <a:latin typeface="+mj-lt"/>
              </a:rPr>
              <a:t>car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insurance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auto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insurance</a:t>
            </a:r>
            <a:r>
              <a:rPr lang="de-DE" sz="2200" dirty="0">
                <a:latin typeface="+mj-lt"/>
              </a:rPr>
              <a:t>”.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8" name="Picture 7" descr="66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4" y="1802406"/>
            <a:ext cx="8643966" cy="1698033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81158" y="3357562"/>
            <a:ext cx="8939242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dirty="0">
                <a:latin typeface="+mj-lt"/>
              </a:rPr>
              <a:t>Key to columns: </a:t>
            </a:r>
            <a:r>
              <a:rPr lang="en-US" sz="2200" dirty="0" err="1">
                <a:latin typeface="+mj-lt"/>
              </a:rPr>
              <a:t>tf</a:t>
            </a:r>
            <a:r>
              <a:rPr lang="en-US" sz="2200" dirty="0">
                <a:latin typeface="+mj-lt"/>
              </a:rPr>
              <a:t>-raw: raw (</a:t>
            </a:r>
            <a:r>
              <a:rPr lang="en-US" sz="2200" dirty="0" err="1">
                <a:latin typeface="+mj-lt"/>
              </a:rPr>
              <a:t>unweighted</a:t>
            </a:r>
            <a:r>
              <a:rPr lang="en-US" sz="2200" dirty="0">
                <a:latin typeface="+mj-lt"/>
              </a:rPr>
              <a:t>) term frequency, </a:t>
            </a:r>
            <a:r>
              <a:rPr lang="en-US" sz="2200" dirty="0" err="1">
                <a:latin typeface="+mj-lt"/>
              </a:rPr>
              <a:t>tf-wght</a:t>
            </a:r>
            <a:r>
              <a:rPr lang="en-US" sz="2200" dirty="0">
                <a:latin typeface="+mj-lt"/>
              </a:rPr>
              <a:t>: logarithmically weighted term frequency, </a:t>
            </a:r>
            <a:r>
              <a:rPr lang="en-US" sz="2200" dirty="0" err="1">
                <a:latin typeface="+mj-lt"/>
              </a:rPr>
              <a:t>df</a:t>
            </a:r>
            <a:r>
              <a:rPr lang="en-US" sz="2200" dirty="0">
                <a:latin typeface="+mj-lt"/>
              </a:rPr>
              <a:t>: document frequency, </a:t>
            </a:r>
            <a:r>
              <a:rPr lang="en-US" sz="2200" dirty="0" err="1">
                <a:latin typeface="+mj-lt"/>
              </a:rPr>
              <a:t>idf</a:t>
            </a:r>
            <a:r>
              <a:rPr lang="en-US" sz="2200" dirty="0">
                <a:latin typeface="+mj-lt"/>
              </a:rPr>
              <a:t>: inverse document frequency, weight: the final weight of the term in the query or document, </a:t>
            </a:r>
            <a:r>
              <a:rPr lang="en-US" sz="2200" dirty="0" err="1">
                <a:latin typeface="+mj-lt"/>
              </a:rPr>
              <a:t>n’lized</a:t>
            </a:r>
            <a:r>
              <a:rPr lang="en-US" sz="2200" dirty="0">
                <a:latin typeface="+mj-lt"/>
              </a:rPr>
              <a:t>: document weights after cosine normalization, product: the product of final query weight and final document weight</a:t>
            </a:r>
          </a:p>
          <a:p>
            <a:endParaRPr lang="de-DE" sz="2200" dirty="0">
              <a:latin typeface="+mj-lt"/>
            </a:endParaRPr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82" y="5000636"/>
            <a:ext cx="3182402" cy="46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81158" y="5447758"/>
            <a:ext cx="8429684" cy="112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latin typeface="+mj-lt"/>
              </a:rPr>
              <a:t>1/1.92 ≈ 0.52</a:t>
            </a:r>
          </a:p>
          <a:p>
            <a:r>
              <a:rPr lang="en-US" sz="2200" dirty="0">
                <a:latin typeface="+mj-lt"/>
              </a:rPr>
              <a:t>1.3/1.92 ≈ 0.68 Final similarity score between query and</a:t>
            </a:r>
          </a:p>
          <a:p>
            <a:r>
              <a:rPr lang="de-DE" sz="2200" dirty="0">
                <a:latin typeface="+mj-lt"/>
              </a:rPr>
              <a:t>document:        </a:t>
            </a:r>
            <a:r>
              <a:rPr lang="de-DE" sz="2200" i="1" baseline="-25000" dirty="0">
                <a:latin typeface="+mj-lt"/>
              </a:rPr>
              <a:t>i </a:t>
            </a:r>
            <a:r>
              <a:rPr lang="de-DE" sz="2200" i="1" dirty="0">
                <a:latin typeface="+mj-lt"/>
              </a:rPr>
              <a:t>w</a:t>
            </a:r>
            <a:r>
              <a:rPr lang="de-DE" sz="2200" i="1" baseline="-25000" dirty="0">
                <a:latin typeface="+mj-lt"/>
              </a:rPr>
              <a:t>qi</a:t>
            </a:r>
            <a:r>
              <a:rPr lang="de-DE" sz="2200" i="1" dirty="0">
                <a:latin typeface="+mj-lt"/>
              </a:rPr>
              <a:t> · w</a:t>
            </a:r>
            <a:r>
              <a:rPr lang="de-DE" sz="2200" i="1" baseline="-25000" dirty="0">
                <a:latin typeface="+mj-lt"/>
              </a:rPr>
              <a:t>di</a:t>
            </a:r>
            <a:r>
              <a:rPr lang="de-DE" sz="2200" i="1" dirty="0">
                <a:latin typeface="+mj-lt"/>
              </a:rPr>
              <a:t> </a:t>
            </a:r>
            <a:r>
              <a:rPr lang="de-DE" sz="2200" dirty="0">
                <a:latin typeface="+mj-lt"/>
              </a:rPr>
              <a:t>= 0 + 0 + 1.04 + 2.04 = </a:t>
            </a:r>
            <a:r>
              <a:rPr lang="de-DE" sz="2200" dirty="0" smtClean="0">
                <a:latin typeface="+mj-lt"/>
              </a:rPr>
              <a:t>3.08</a:t>
            </a:r>
            <a:endParaRPr lang="de-DE" sz="2200" dirty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381356" y="6140834"/>
          <a:ext cx="41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ergelijking" r:id="rId6" imgW="291960" imgH="253800" progId="Equation.3">
                  <p:embed/>
                </p:oleObj>
              </mc:Choice>
              <mc:Fallback>
                <p:oleObj name="Vergelijking" r:id="rId6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56" y="6140834"/>
                        <a:ext cx="41400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065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latin typeface="+mj-lt"/>
              </a:rPr>
              <a:t>Summary: Ranked retrieval in the vector space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285992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Represent the query as a weighted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Represent each document as a weighted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Compute the cosine similarity between the query vector and </a:t>
            </a:r>
            <a:r>
              <a:rPr lang="de-DE" dirty="0" err="1">
                <a:latin typeface="+mj-lt"/>
              </a:rPr>
              <a:t>each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document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vector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Rank documents with respect to the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Return the top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(e.g.,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= 10) to the user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5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09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latin typeface="+mj-lt"/>
              </a:rPr>
              <a:t>Take-</a:t>
            </a:r>
            <a:r>
              <a:rPr lang="de-DE" sz="3600" dirty="0" err="1">
                <a:latin typeface="+mj-lt"/>
              </a:rPr>
              <a:t>away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today</a:t>
            </a:r>
            <a:endParaRPr lang="de-DE" sz="3600" dirty="0"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Term frequency</a:t>
            </a:r>
            <a:r>
              <a:rPr lang="en-US" dirty="0">
                <a:latin typeface="+mj-lt"/>
              </a:rPr>
              <a:t>: 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ranking</a:t>
            </a:r>
            <a:r>
              <a:rPr lang="en-US" dirty="0">
                <a:latin typeface="+mj-lt"/>
              </a:rPr>
              <a:t>: 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Vector space model</a:t>
            </a:r>
            <a:r>
              <a:rPr lang="en-US" dirty="0">
                <a:latin typeface="+mj-lt"/>
              </a:rPr>
              <a:t>: One of the most important formal models for information retrieval (along with Boolean and </a:t>
            </a:r>
            <a:r>
              <a:rPr lang="de-DE" dirty="0" err="1">
                <a:latin typeface="+mj-lt"/>
              </a:rPr>
              <a:t>probabilistic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models</a:t>
            </a:r>
            <a:r>
              <a:rPr lang="de-DE" dirty="0"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0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4"/>
          <p:cNvSpPr>
            <a:spLocks noChangeArrowheads="1"/>
          </p:cNvSpPr>
          <p:nvPr/>
        </p:nvSpPr>
        <p:spPr bwMode="auto">
          <a:xfrm>
            <a:off x="5334000" y="1905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59" name="Oval 5"/>
          <p:cNvSpPr>
            <a:spLocks noChangeArrowheads="1"/>
          </p:cNvSpPr>
          <p:nvPr/>
        </p:nvSpPr>
        <p:spPr bwMode="auto">
          <a:xfrm>
            <a:off x="78486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1" name="Oval 7"/>
          <p:cNvSpPr>
            <a:spLocks noChangeArrowheads="1"/>
          </p:cNvSpPr>
          <p:nvPr/>
        </p:nvSpPr>
        <p:spPr bwMode="auto">
          <a:xfrm>
            <a:off x="4191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3" name="Oval 9"/>
          <p:cNvSpPr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 rot="-5400000">
            <a:off x="5334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6" name="Oval 12"/>
          <p:cNvSpPr>
            <a:spLocks noChangeArrowheads="1"/>
          </p:cNvSpPr>
          <p:nvPr/>
        </p:nvSpPr>
        <p:spPr bwMode="auto">
          <a:xfrm>
            <a:off x="58674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sp>
        <p:nvSpPr>
          <p:cNvPr id="19467" name="Oval 13"/>
          <p:cNvSpPr>
            <a:spLocks noChangeArrowheads="1"/>
          </p:cNvSpPr>
          <p:nvPr/>
        </p:nvSpPr>
        <p:spPr bwMode="auto">
          <a:xfrm>
            <a:off x="87630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0"/>
            </a:endParaRPr>
          </a:p>
        </p:txBody>
      </p:sp>
      <p:cxnSp>
        <p:nvCxnSpPr>
          <p:cNvPr id="19468" name="AutoShape 14"/>
          <p:cNvCxnSpPr>
            <a:cxnSpLocks noChangeShapeType="1"/>
            <a:stCxn id="19458" idx="3"/>
            <a:endCxn id="19461" idx="0"/>
          </p:cNvCxnSpPr>
          <p:nvPr/>
        </p:nvCxnSpPr>
        <p:spPr bwMode="auto">
          <a:xfrm flipH="1">
            <a:off x="4419601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5"/>
          <p:cNvCxnSpPr>
            <a:cxnSpLocks noChangeShapeType="1"/>
            <a:stCxn id="19458" idx="4"/>
            <a:endCxn id="19464" idx="6"/>
          </p:cNvCxnSpPr>
          <p:nvPr/>
        </p:nvCxnSpPr>
        <p:spPr bwMode="auto">
          <a:xfrm>
            <a:off x="55626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6"/>
          <p:cNvCxnSpPr>
            <a:cxnSpLocks noChangeShapeType="1"/>
            <a:stCxn id="19458" idx="5"/>
            <a:endCxn id="19460" idx="0"/>
          </p:cNvCxnSpPr>
          <p:nvPr/>
        </p:nvCxnSpPr>
        <p:spPr bwMode="auto">
          <a:xfrm>
            <a:off x="5724526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ShapeType="1"/>
            <a:stCxn id="19461" idx="3"/>
            <a:endCxn id="19465" idx="0"/>
          </p:cNvCxnSpPr>
          <p:nvPr/>
        </p:nvCxnSpPr>
        <p:spPr bwMode="auto">
          <a:xfrm flipH="1">
            <a:off x="3810001" y="3209926"/>
            <a:ext cx="4476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8"/>
          <p:cNvCxnSpPr>
            <a:cxnSpLocks noChangeShapeType="1"/>
            <a:stCxn id="19461" idx="5"/>
            <a:endCxn id="19463" idx="0"/>
          </p:cNvCxnSpPr>
          <p:nvPr/>
        </p:nvCxnSpPr>
        <p:spPr bwMode="auto">
          <a:xfrm>
            <a:off x="4581526" y="3209926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9"/>
          <p:cNvCxnSpPr>
            <a:cxnSpLocks noChangeShapeType="1"/>
            <a:stCxn id="19460" idx="3"/>
            <a:endCxn id="19466" idx="0"/>
          </p:cNvCxnSpPr>
          <p:nvPr/>
        </p:nvCxnSpPr>
        <p:spPr bwMode="auto">
          <a:xfrm flipH="1">
            <a:off x="6096001" y="3209926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0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6705600" y="3276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1"/>
          <p:cNvCxnSpPr>
            <a:cxnSpLocks noChangeShapeType="1"/>
            <a:stCxn id="19460" idx="5"/>
            <a:endCxn id="19459" idx="0"/>
          </p:cNvCxnSpPr>
          <p:nvPr/>
        </p:nvCxnSpPr>
        <p:spPr bwMode="auto">
          <a:xfrm>
            <a:off x="6867526" y="3209926"/>
            <a:ext cx="1209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2"/>
          <p:cNvCxnSpPr>
            <a:cxnSpLocks noChangeShapeType="1"/>
            <a:stCxn id="19460" idx="6"/>
            <a:endCxn id="19467" idx="0"/>
          </p:cNvCxnSpPr>
          <p:nvPr/>
        </p:nvCxnSpPr>
        <p:spPr bwMode="auto">
          <a:xfrm>
            <a:off x="6934200" y="3048000"/>
            <a:ext cx="2057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Tree: B-tree</a:t>
            </a:r>
          </a:p>
        </p:txBody>
      </p:sp>
      <p:sp>
        <p:nvSpPr>
          <p:cNvPr id="19478" name="Content Placeholder 21"/>
          <p:cNvSpPr>
            <a:spLocks noGrp="1"/>
          </p:cNvSpPr>
          <p:nvPr>
            <p:ph idx="1"/>
          </p:nvPr>
        </p:nvSpPr>
        <p:spPr>
          <a:xfrm>
            <a:off x="2209800" y="5257800"/>
            <a:ext cx="7772400" cy="1371600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SzPct val="60000"/>
            </a:pPr>
            <a:r>
              <a:rPr lang="en-US" altLang="en-US" smtClean="0">
                <a:ea typeface="ＭＳ Ｐゴシック" panose="020B0600070205080204" pitchFamily="34" charset="-128"/>
              </a:rPr>
              <a:t>Definition: Every internal nodel has a number of children in the interval [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smtClean="0">
                <a:ea typeface="ＭＳ Ｐゴシック" panose="020B0600070205080204" pitchFamily="34" charset="-128"/>
              </a:rPr>
              <a:t>,</a:t>
            </a:r>
            <a:r>
              <a:rPr lang="en-US" altLang="en-US" i="1" smtClean="0">
                <a:ea typeface="ＭＳ Ｐゴシック" panose="020B0600070205080204" pitchFamily="34" charset="-128"/>
              </a:rPr>
              <a:t>b</a:t>
            </a:r>
            <a:r>
              <a:rPr lang="en-US" altLang="en-US" smtClean="0">
                <a:ea typeface="ＭＳ Ｐゴシック" panose="020B0600070205080204" pitchFamily="34" charset="-128"/>
              </a:rPr>
              <a:t>] where </a:t>
            </a:r>
            <a:r>
              <a:rPr lang="en-US" altLang="en-US" i="1" smtClean="0">
                <a:ea typeface="ＭＳ Ｐゴシック" panose="020B0600070205080204" pitchFamily="34" charset="-128"/>
              </a:rPr>
              <a:t>a, b</a:t>
            </a:r>
            <a:r>
              <a:rPr lang="en-US" altLang="en-US" smtClean="0">
                <a:ea typeface="ＭＳ Ｐゴシック" panose="020B0600070205080204" pitchFamily="34" charset="-128"/>
              </a:rPr>
              <a:t> are appropriate natural numbers, e.g., [2,4].</a:t>
            </a:r>
          </a:p>
        </p:txBody>
      </p:sp>
      <p:sp>
        <p:nvSpPr>
          <p:cNvPr id="19479" name="Text Box 53"/>
          <p:cNvSpPr txBox="1">
            <a:spLocks noChangeArrowheads="1"/>
          </p:cNvSpPr>
          <p:nvPr/>
        </p:nvSpPr>
        <p:spPr bwMode="auto">
          <a:xfrm>
            <a:off x="4362450" y="22098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a-hu</a:t>
            </a:r>
          </a:p>
        </p:txBody>
      </p:sp>
      <p:sp>
        <p:nvSpPr>
          <p:cNvPr id="19480" name="Text Box 54"/>
          <p:cNvSpPr txBox="1">
            <a:spLocks noChangeArrowheads="1"/>
          </p:cNvSpPr>
          <p:nvPr/>
        </p:nvSpPr>
        <p:spPr bwMode="auto">
          <a:xfrm>
            <a:off x="4953001" y="2406650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hy-m</a:t>
            </a:r>
          </a:p>
        </p:txBody>
      </p:sp>
      <p:sp>
        <p:nvSpPr>
          <p:cNvPr id="19481" name="Text Box 42"/>
          <p:cNvSpPr txBox="1">
            <a:spLocks noChangeArrowheads="1"/>
          </p:cNvSpPr>
          <p:nvPr/>
        </p:nvSpPr>
        <p:spPr bwMode="auto">
          <a:xfrm>
            <a:off x="6019801" y="217805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Lucida Sans" panose="020B0602030504020204" pitchFamily="34" charset="0"/>
              </a:rPr>
              <a:t>n-z</a:t>
            </a:r>
          </a:p>
        </p:txBody>
      </p:sp>
      <p:sp>
        <p:nvSpPr>
          <p:cNvPr id="19482" name="TextBox 25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</a:rPr>
              <a:t>Sec. 3.1</a:t>
            </a:r>
          </a:p>
        </p:txBody>
      </p:sp>
      <p:sp>
        <p:nvSpPr>
          <p:cNvPr id="19483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507D4D-1548-4A98-9F90-026487F4972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4508</Words>
  <Application>Microsoft Office PowerPoint</Application>
  <PresentationFormat>Widescreen</PresentationFormat>
  <Paragraphs>1133</Paragraphs>
  <Slides>84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7" baseType="lpstr">
      <vt:lpstr>Arial Unicode MS</vt:lpstr>
      <vt:lpstr>MS PGothic</vt:lpstr>
      <vt:lpstr>Arial</vt:lpstr>
      <vt:lpstr>Calibri</vt:lpstr>
      <vt:lpstr>Calibri Light</vt:lpstr>
      <vt:lpstr>Courier</vt:lpstr>
      <vt:lpstr>Lucida Sans</vt:lpstr>
      <vt:lpstr>Symbol</vt:lpstr>
      <vt:lpstr>Times New Roman</vt:lpstr>
      <vt:lpstr>Wingdings</vt:lpstr>
      <vt:lpstr>Office Theme</vt:lpstr>
      <vt:lpstr>Equation</vt:lpstr>
      <vt:lpstr>Vergelijking</vt:lpstr>
      <vt:lpstr>PowerPoint Presentation</vt:lpstr>
      <vt:lpstr>Word Cloud</vt:lpstr>
      <vt:lpstr>This lecture</vt:lpstr>
      <vt:lpstr>Dictionary data structures for inverted indexes</vt:lpstr>
      <vt:lpstr>A naïve dictionary</vt:lpstr>
      <vt:lpstr>Dictionary data structures</vt:lpstr>
      <vt:lpstr>Hashtables</vt:lpstr>
      <vt:lpstr>Tree: binary tree</vt:lpstr>
      <vt:lpstr>Tree: B-tree</vt:lpstr>
      <vt:lpstr>Trees</vt:lpstr>
      <vt:lpstr>Wild-card queries</vt:lpstr>
      <vt:lpstr>Wild-card queries: *</vt:lpstr>
      <vt:lpstr>Query processing</vt:lpstr>
      <vt:lpstr>B-trees handle *’s at the end of a query term</vt:lpstr>
      <vt:lpstr>Permuterm index</vt:lpstr>
      <vt:lpstr>Permuterm query processing</vt:lpstr>
      <vt:lpstr>Bigram (k-gram) indexes</vt:lpstr>
      <vt:lpstr>Bigram index example</vt:lpstr>
      <vt:lpstr>Processing wild-cards</vt:lpstr>
      <vt:lpstr>Spelling correction</vt:lpstr>
      <vt:lpstr>Spell correction</vt:lpstr>
      <vt:lpstr>Document correction</vt:lpstr>
      <vt:lpstr>Query mis-spellings</vt:lpstr>
      <vt:lpstr>Isolated word correction</vt:lpstr>
      <vt:lpstr>Isolated word correction</vt:lpstr>
      <vt:lpstr>Edit distance</vt:lpstr>
      <vt:lpstr>Weighted edit distance</vt:lpstr>
      <vt:lpstr>Using edit distances</vt:lpstr>
      <vt:lpstr>Edit distance to all dictionary terms?</vt:lpstr>
      <vt:lpstr>n-gram overlap</vt:lpstr>
      <vt:lpstr>Example with trigrams</vt:lpstr>
      <vt:lpstr>One option – Jaccard coefficient</vt:lpstr>
      <vt:lpstr>Matching trigrams</vt:lpstr>
      <vt:lpstr>Context-sensitive spell correction</vt:lpstr>
      <vt:lpstr>Context-sensitive correction</vt:lpstr>
      <vt:lpstr>Exercise</vt:lpstr>
      <vt:lpstr>Another approach</vt:lpstr>
      <vt:lpstr>General issues in spell correction</vt:lpstr>
      <vt:lpstr>Soundex</vt:lpstr>
      <vt:lpstr>Soundex</vt:lpstr>
      <vt:lpstr>Soundex – typical algorithm</vt:lpstr>
      <vt:lpstr>Soundex – typical algorithm</vt:lpstr>
      <vt:lpstr>Soundex continued</vt:lpstr>
      <vt:lpstr>Soundex</vt:lpstr>
      <vt:lpstr>What queries can we process?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Dingding Wang</dc:creator>
  <cp:lastModifiedBy>Dingding Wang</cp:lastModifiedBy>
  <cp:revision>16</cp:revision>
  <dcterms:created xsi:type="dcterms:W3CDTF">2015-08-19T15:08:09Z</dcterms:created>
  <dcterms:modified xsi:type="dcterms:W3CDTF">2016-10-11T14:32:48Z</dcterms:modified>
</cp:coreProperties>
</file>