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29"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5"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02706-DF2F-4770-8321-69883A32C998}" type="datetimeFigureOut">
              <a:rPr lang="en-US" smtClean="0"/>
              <a:t>9/8/2016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4B6A9-BE5B-4B5C-9380-C9A534F4748A}" type="slidenum">
              <a:rPr lang="en-US" smtClean="0"/>
              <a:t>‹#›</a:t>
            </a:fld>
            <a:endParaRPr lang="en-US"/>
          </a:p>
        </p:txBody>
      </p:sp>
    </p:spTree>
    <p:extLst>
      <p:ext uri="{BB962C8B-B14F-4D97-AF65-F5344CB8AC3E}">
        <p14:creationId xmlns:p14="http://schemas.microsoft.com/office/powerpoint/2010/main" val="6531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94A7D79-94EB-469C-A068-5AB933CB05EA}" type="slidenum">
              <a:rPr lang="en-US" altLang="en-US"/>
              <a:pPr/>
              <a:t>2</a:t>
            </a:fld>
            <a:endParaRPr lang="en-US" altLang="en-US"/>
          </a:p>
        </p:txBody>
      </p:sp>
      <p:sp>
        <p:nvSpPr>
          <p:cNvPr id="7680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802"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40868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6334CFB-6FE4-4D27-AEBB-39874EAC6BF5}" type="slidenum">
              <a:rPr lang="en-US" altLang="en-US"/>
              <a:pPr/>
              <a:t>11</a:t>
            </a:fld>
            <a:endParaRPr lang="en-US" altLang="en-US"/>
          </a:p>
        </p:txBody>
      </p:sp>
      <p:sp>
        <p:nvSpPr>
          <p:cNvPr id="8601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9704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2AE93BC-712D-45DA-8218-BAF42C1D8730}" type="slidenum">
              <a:rPr lang="en-US" altLang="en-US"/>
              <a:pPr/>
              <a:t>12</a:t>
            </a:fld>
            <a:endParaRPr lang="en-US" altLang="en-US"/>
          </a:p>
        </p:txBody>
      </p:sp>
      <p:sp>
        <p:nvSpPr>
          <p:cNvPr id="8704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9551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8A63E6E-D229-4D7F-A4C1-B7A20AE702EE}" type="slidenum">
              <a:rPr lang="en-US" altLang="en-US"/>
              <a:pPr/>
              <a:t>13</a:t>
            </a:fld>
            <a:endParaRPr lang="en-US" altLang="en-US"/>
          </a:p>
        </p:txBody>
      </p:sp>
      <p:sp>
        <p:nvSpPr>
          <p:cNvPr id="880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7041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9B08D58-E7E9-4928-954C-7B435624FF22}" type="slidenum">
              <a:rPr lang="en-US" altLang="en-US"/>
              <a:pPr/>
              <a:t>14</a:t>
            </a:fld>
            <a:endParaRPr lang="en-US" altLang="en-US"/>
          </a:p>
        </p:txBody>
      </p:sp>
      <p:sp>
        <p:nvSpPr>
          <p:cNvPr id="890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0"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80437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46BEFB-4A50-41FD-824C-6AFB07C0E5B2}" type="slidenum">
              <a:rPr lang="en-US" altLang="en-US"/>
              <a:pPr/>
              <a:t>15</a:t>
            </a:fld>
            <a:endParaRPr lang="en-US" altLang="en-US"/>
          </a:p>
        </p:txBody>
      </p:sp>
      <p:sp>
        <p:nvSpPr>
          <p:cNvPr id="901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14"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128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89D25E8-BB8A-4B7F-A262-947E2133EE17}" type="slidenum">
              <a:rPr lang="en-US" altLang="en-US"/>
              <a:pPr/>
              <a:t>16</a:t>
            </a:fld>
            <a:endParaRPr lang="en-US" altLang="en-US"/>
          </a:p>
        </p:txBody>
      </p:sp>
      <p:sp>
        <p:nvSpPr>
          <p:cNvPr id="9113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38"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8073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EEDA3A-7E6F-4B2A-9E82-8E077768E090}" type="slidenum">
              <a:rPr lang="en-US" altLang="en-US"/>
              <a:pPr/>
              <a:t>17</a:t>
            </a:fld>
            <a:endParaRPr lang="en-US" altLang="en-US"/>
          </a:p>
        </p:txBody>
      </p:sp>
      <p:sp>
        <p:nvSpPr>
          <p:cNvPr id="921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2"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6006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58B1D18-C5AA-4B6C-B6D0-A4211831C028}" type="slidenum">
              <a:rPr lang="en-US" altLang="en-US"/>
              <a:pPr/>
              <a:t>18</a:t>
            </a:fld>
            <a:endParaRPr lang="en-US" altLang="en-US"/>
          </a:p>
        </p:txBody>
      </p:sp>
      <p:sp>
        <p:nvSpPr>
          <p:cNvPr id="9420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210"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42863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89243F8-C086-440B-A880-8828D1C0A305}" type="slidenum">
              <a:rPr lang="en-US" altLang="en-US"/>
              <a:pPr/>
              <a:t>19</a:t>
            </a:fld>
            <a:endParaRPr lang="en-US" altLang="en-US"/>
          </a:p>
        </p:txBody>
      </p:sp>
      <p:sp>
        <p:nvSpPr>
          <p:cNvPr id="9523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234"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1129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9AFE6C7-DBBE-4E91-A130-30FEAB8FD1AF}" type="slidenum">
              <a:rPr lang="en-US" altLang="en-US"/>
              <a:pPr/>
              <a:t>20</a:t>
            </a:fld>
            <a:endParaRPr lang="en-US" altLang="en-US"/>
          </a:p>
        </p:txBody>
      </p:sp>
      <p:sp>
        <p:nvSpPr>
          <p:cNvPr id="9625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258"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054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6F68D1F-E4FF-4E14-8115-88E78D3878B7}" type="slidenum">
              <a:rPr lang="en-US" altLang="en-US"/>
              <a:pPr/>
              <a:t>3</a:t>
            </a:fld>
            <a:endParaRPr lang="en-US" altLang="en-US"/>
          </a:p>
        </p:txBody>
      </p:sp>
      <p:sp>
        <p:nvSpPr>
          <p:cNvPr id="7782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826"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32276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D8620BC-1349-46BA-9AEC-8C4E9007474B}" type="slidenum">
              <a:rPr lang="en-US" altLang="en-US"/>
              <a:pPr/>
              <a:t>21</a:t>
            </a:fld>
            <a:endParaRPr lang="en-US" altLang="en-US"/>
          </a:p>
        </p:txBody>
      </p:sp>
      <p:sp>
        <p:nvSpPr>
          <p:cNvPr id="9728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282"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54176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62C93D-3FAD-4EDD-90AD-BF5B82E1D5BF}" type="slidenum">
              <a:rPr lang="en-US" altLang="en-US"/>
              <a:pPr/>
              <a:t>22</a:t>
            </a:fld>
            <a:endParaRPr lang="en-US" altLang="en-US"/>
          </a:p>
        </p:txBody>
      </p:sp>
      <p:sp>
        <p:nvSpPr>
          <p:cNvPr id="9830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8306"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7366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C13023F-776B-4E0C-B9B9-BCC63063BAB8}" type="slidenum">
              <a:rPr lang="en-US" altLang="en-US"/>
              <a:pPr/>
              <a:t>23</a:t>
            </a:fld>
            <a:endParaRPr lang="en-US" altLang="en-US"/>
          </a:p>
        </p:txBody>
      </p:sp>
      <p:sp>
        <p:nvSpPr>
          <p:cNvPr id="9932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3474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6304E2-232B-4FD5-808A-18B1452BF485}" type="slidenum">
              <a:rPr lang="en-US" altLang="en-US"/>
              <a:pPr/>
              <a:t>24</a:t>
            </a:fld>
            <a:endParaRPr lang="en-US" altLang="en-US"/>
          </a:p>
        </p:txBody>
      </p:sp>
      <p:sp>
        <p:nvSpPr>
          <p:cNvPr id="1013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37173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AEC77A-5505-47E9-97F7-7983A6234588}" type="slidenum">
              <a:rPr lang="en-US" altLang="en-US"/>
              <a:pPr/>
              <a:t>25</a:t>
            </a:fld>
            <a:endParaRPr lang="en-US" altLang="en-US"/>
          </a:p>
        </p:txBody>
      </p:sp>
      <p:sp>
        <p:nvSpPr>
          <p:cNvPr id="1024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0060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64E309-6149-437B-B15E-0521898C0F17}" type="slidenum">
              <a:rPr lang="en-US" altLang="en-US"/>
              <a:pPr/>
              <a:t>26</a:t>
            </a:fld>
            <a:endParaRPr lang="en-US" altLang="en-US"/>
          </a:p>
        </p:txBody>
      </p:sp>
      <p:sp>
        <p:nvSpPr>
          <p:cNvPr id="10342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26"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23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DB84EC5-1881-4D97-B30F-D1E343D274F9}" type="slidenum">
              <a:rPr lang="en-US" altLang="en-US"/>
              <a:pPr/>
              <a:t>27</a:t>
            </a:fld>
            <a:endParaRPr lang="en-US" altLang="en-US"/>
          </a:p>
        </p:txBody>
      </p:sp>
      <p:sp>
        <p:nvSpPr>
          <p:cNvPr id="10547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7156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4B6A9-BE5B-4B5C-9380-C9A534F4748A}" type="slidenum">
              <a:rPr lang="en-US" smtClean="0"/>
              <a:t>33</a:t>
            </a:fld>
            <a:endParaRPr lang="en-US"/>
          </a:p>
        </p:txBody>
      </p:sp>
    </p:spTree>
    <p:extLst>
      <p:ext uri="{BB962C8B-B14F-4D97-AF65-F5344CB8AC3E}">
        <p14:creationId xmlns:p14="http://schemas.microsoft.com/office/powerpoint/2010/main" val="3786013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65220C-3353-49E5-8E99-0D498E66F232}" type="slidenum">
              <a:rPr lang="en-US" altLang="en-US"/>
              <a:pPr/>
              <a:t>37</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03391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B7F0A2-82BE-4B99-93C5-5A31F948E159}" type="slidenum">
              <a:rPr lang="en-US" altLang="en-US"/>
              <a:pPr/>
              <a:t>49</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03095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653BB02-2F59-4EC8-8E23-4BB1167D2511}" type="slidenum">
              <a:rPr lang="en-US" altLang="en-US"/>
              <a:pPr/>
              <a:t>4</a:t>
            </a:fld>
            <a:endParaRPr lang="en-US" altLang="en-US"/>
          </a:p>
        </p:txBody>
      </p:sp>
      <p:sp>
        <p:nvSpPr>
          <p:cNvPr id="7884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850" name="Rectangle 2"/>
          <p:cNvSpPr txBox="1">
            <a:spLocks noGrp="1" noChangeArrowheads="1"/>
          </p:cNvSpPr>
          <p:nvPr>
            <p:ph type="body"/>
          </p:nvPr>
        </p:nvSpPr>
        <p:spPr bwMode="auto">
          <a:xfrm>
            <a:off x="914400" y="4343400"/>
            <a:ext cx="5029200" cy="412432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73634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FC58CB-21BB-4E77-9E16-707748796599}" type="slidenum">
              <a:rPr lang="en-US" altLang="en-US"/>
              <a:pPr/>
              <a:t>59</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8419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97EBA47-EC19-47B9-8E74-0200B4F2A673}" type="slidenum">
              <a:rPr lang="en-US" altLang="en-US"/>
              <a:pPr/>
              <a:t>5</a:t>
            </a:fld>
            <a:endParaRPr lang="en-US" altLang="en-US"/>
          </a:p>
        </p:txBody>
      </p:sp>
      <p:sp>
        <p:nvSpPr>
          <p:cNvPr id="7987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19979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03C153-D1ED-4198-A8F7-11540C9DF846}" type="slidenum">
              <a:rPr lang="en-US" altLang="en-US"/>
              <a:pPr/>
              <a:t>6</a:t>
            </a:fld>
            <a:endParaRPr lang="en-US" altLang="en-US"/>
          </a:p>
        </p:txBody>
      </p:sp>
      <p:sp>
        <p:nvSpPr>
          <p:cNvPr id="8089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66560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A2CF1AC-5549-4870-BA95-A351BE692D68}" type="slidenum">
              <a:rPr lang="en-US" altLang="en-US"/>
              <a:pPr/>
              <a:t>7</a:t>
            </a:fld>
            <a:endParaRPr lang="en-US" altLang="en-US"/>
          </a:p>
        </p:txBody>
      </p:sp>
      <p:sp>
        <p:nvSpPr>
          <p:cNvPr id="8192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0164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1F2562-5D24-4A11-99B1-EAEE06C4F498}" type="slidenum">
              <a:rPr lang="en-US" altLang="en-US"/>
              <a:pPr/>
              <a:t>8</a:t>
            </a:fld>
            <a:endParaRPr lang="en-US" altLang="en-US"/>
          </a:p>
        </p:txBody>
      </p:sp>
      <p:sp>
        <p:nvSpPr>
          <p:cNvPr id="8294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39582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5448670-EE56-452F-8048-1A1A7EAF5CC3}" type="slidenum">
              <a:rPr lang="en-US" altLang="en-US"/>
              <a:pPr/>
              <a:t>9</a:t>
            </a:fld>
            <a:endParaRPr lang="en-US" altLang="en-US"/>
          </a:p>
        </p:txBody>
      </p:sp>
      <p:sp>
        <p:nvSpPr>
          <p:cNvPr id="8396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3558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DB39FB-8604-4CAD-8C40-7365FD146B39}" type="slidenum">
              <a:rPr lang="en-US" altLang="en-US"/>
              <a:pPr/>
              <a:t>10</a:t>
            </a:fld>
            <a:endParaRPr lang="en-US" altLang="en-US"/>
          </a:p>
        </p:txBody>
      </p:sp>
      <p:sp>
        <p:nvSpPr>
          <p:cNvPr id="8499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5823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255232-F25A-4A5F-BE49-B6334161CB24}"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93045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55232-F25A-4A5F-BE49-B6334161CB24}"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187401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55232-F25A-4A5F-BE49-B6334161CB24}"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47405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bg>
      <p:bgPr>
        <a:solidFill>
          <a:srgbClr val="233337"/>
        </a:solidFill>
        <a:effectLst/>
      </p:bgPr>
    </p:bg>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1445686" y="1981203"/>
            <a:ext cx="23028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sz="2700">
                <a:solidFill>
                  <a:srgbClr val="FBFCFF"/>
                </a:solidFill>
                <a:ea typeface="Arial Unicode MS" panose="020B0604020202020204" pitchFamily="34" charset="-128"/>
                <a:cs typeface="Arial Unicode MS" panose="020B0604020202020204" pitchFamily="34" charset="-128"/>
              </a:rPr>
              <a:t>Introduction to</a:t>
            </a:r>
          </a:p>
        </p:txBody>
      </p:sp>
      <p:sp>
        <p:nvSpPr>
          <p:cNvPr id="5" name="Rectangle 4"/>
          <p:cNvSpPr/>
          <p:nvPr/>
        </p:nvSpPr>
        <p:spPr>
          <a:xfrm>
            <a:off x="0" y="0"/>
            <a:ext cx="12192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solidFill>
                <a:srgbClr val="FFFFFF"/>
              </a:solidFill>
              <a:ea typeface="Arial Unicode MS" charset="0"/>
              <a:cs typeface="Arial Unicode MS" charset="0"/>
            </a:endParaRPr>
          </a:p>
        </p:txBody>
      </p:sp>
      <p:sp>
        <p:nvSpPr>
          <p:cNvPr id="6" name="Rectangle 8"/>
          <p:cNvSpPr>
            <a:spLocks noChangeArrowheads="1"/>
          </p:cNvSpPr>
          <p:nvPr/>
        </p:nvSpPr>
        <p:spPr bwMode="auto">
          <a:xfrm>
            <a:off x="1107019" y="2590803"/>
            <a:ext cx="42813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sz="3600" b="1">
                <a:solidFill>
                  <a:srgbClr val="139CB7"/>
                </a:solidFill>
                <a:ea typeface="Arial Unicode MS" panose="020B0604020202020204" pitchFamily="34" charset="-128"/>
                <a:cs typeface="Arial Unicode MS" panose="020B0604020202020204" pitchFamily="34" charset="-128"/>
              </a:rPr>
              <a:t>Information Retrieval</a:t>
            </a:r>
          </a:p>
        </p:txBody>
      </p:sp>
      <p:sp>
        <p:nvSpPr>
          <p:cNvPr id="3" name="Subtitle 2"/>
          <p:cNvSpPr>
            <a:spLocks noGrp="1"/>
          </p:cNvSpPr>
          <p:nvPr>
            <p:ph type="subTitle" idx="1"/>
          </p:nvPr>
        </p:nvSpPr>
        <p:spPr>
          <a:xfrm>
            <a:off x="1828800" y="3886200"/>
            <a:ext cx="8534400" cy="2362200"/>
          </a:xfrm>
        </p:spPr>
        <p:txBody>
          <a:bodyPr/>
          <a:lstStyle>
            <a:lvl1pPr marL="0" indent="0" algn="ctr">
              <a:buNone/>
              <a:defRPr>
                <a:solidFill>
                  <a:srgbClr val="437085"/>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p:cNvSpPr>
            <a:spLocks noGrp="1"/>
          </p:cNvSpPr>
          <p:nvPr>
            <p:ph type="ftr" sz="quarter" idx="11"/>
          </p:nvPr>
        </p:nvSpPr>
        <p:spPr/>
        <p:txBody>
          <a:bodyPr/>
          <a:lstStyle>
            <a:lvl1pPr>
              <a:defRPr>
                <a:solidFill>
                  <a:srgbClr val="437085"/>
                </a:solidFill>
              </a:defRPr>
            </a:lvl1pPr>
          </a:lstStyle>
          <a:p>
            <a:pPr>
              <a:defRPr/>
            </a:pPr>
            <a:endParaRPr lang="en-US"/>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2B2637B1-D771-4BEC-AC37-64AB67AA22FB}" type="slidenum">
              <a:rPr lang="en-US" altLang="en-US"/>
              <a:pPr/>
              <a:t>‹#›</a:t>
            </a:fld>
            <a:endParaRPr lang="en-US" altLang="en-US"/>
          </a:p>
        </p:txBody>
      </p:sp>
    </p:spTree>
    <p:extLst>
      <p:ext uri="{BB962C8B-B14F-4D97-AF65-F5344CB8AC3E}">
        <p14:creationId xmlns:p14="http://schemas.microsoft.com/office/powerpoint/2010/main" val="15279597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55232-F25A-4A5F-BE49-B6334161CB24}"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142977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55232-F25A-4A5F-BE49-B6334161CB24}"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283654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255232-F25A-4A5F-BE49-B6334161CB24}"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137828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255232-F25A-4A5F-BE49-B6334161CB24}" type="datetimeFigureOut">
              <a:rPr lang="en-US" smtClean="0"/>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424996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255232-F25A-4A5F-BE49-B6334161CB24}" type="datetimeFigureOut">
              <a:rPr lang="en-US" smtClean="0"/>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416861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5232-F25A-4A5F-BE49-B6334161CB24}" type="datetimeFigureOut">
              <a:rPr lang="en-US" smtClean="0"/>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107458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5232-F25A-4A5F-BE49-B6334161CB24}"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360504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5232-F25A-4A5F-BE49-B6334161CB24}"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0496C-BC4F-40C1-B802-11AA6CC0E045}" type="slidenum">
              <a:rPr lang="en-US" smtClean="0"/>
              <a:t>‹#›</a:t>
            </a:fld>
            <a:endParaRPr lang="en-US"/>
          </a:p>
        </p:txBody>
      </p:sp>
    </p:spTree>
    <p:extLst>
      <p:ext uri="{BB962C8B-B14F-4D97-AF65-F5344CB8AC3E}">
        <p14:creationId xmlns:p14="http://schemas.microsoft.com/office/powerpoint/2010/main" val="230338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55232-F25A-4A5F-BE49-B6334161CB24}" type="datetimeFigureOut">
              <a:rPr lang="en-US" smtClean="0"/>
              <a:t>9/8/2016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0496C-BC4F-40C1-B802-11AA6CC0E045}" type="slidenum">
              <a:rPr lang="en-US" smtClean="0"/>
              <a:t>‹#›</a:t>
            </a:fld>
            <a:endParaRPr lang="en-US"/>
          </a:p>
        </p:txBody>
      </p:sp>
    </p:spTree>
    <p:extLst>
      <p:ext uri="{BB962C8B-B14F-4D97-AF65-F5344CB8AC3E}">
        <p14:creationId xmlns:p14="http://schemas.microsoft.com/office/powerpoint/2010/main" val="124784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utenberg.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nltk.googlecode.com/svn/trunk/nltk_data/index.xml" TargetMode="External"/><Relationship Id="rId2" Type="http://schemas.openxmlformats.org/officeDocument/2006/relationships/hyperlink" Target="http://www.nltk.or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nltk.googlecode.com/svn/trunk/doc/book/ch02.html#tab-corpor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ordnet.princeton.edu/"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verbs.colorado.edu/~mpalmer/projects/verbnet.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verbs.colorado.edu/~mpalmer/projects/verbnet.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framenet.icsi.berkeley.edu/"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verbs.colorado.edu/~mpalmer/Ling7800/WN-BioWN.pdf" TargetMode="External"/><Relationship Id="rId2" Type="http://schemas.openxmlformats.org/officeDocument/2006/relationships/hyperlink" Target="http://www.nlm.nih.gov/mesh/"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a:spLocks noGrp="1" noChangeArrowheads="1"/>
          </p:cNvSpPr>
          <p:nvPr>
            <p:ph type="subTitle" idx="1"/>
          </p:nvPr>
        </p:nvSpPr>
        <p:spPr>
          <a:xfrm>
            <a:off x="3467100" y="3771900"/>
            <a:ext cx="5257800" cy="1771650"/>
          </a:xfrm>
        </p:spPr>
        <p:txBody>
          <a:bodyPr/>
          <a:lstStyle/>
          <a:p>
            <a:r>
              <a:rPr lang="en-US" altLang="en-US" dirty="0" smtClean="0">
                <a:ea typeface="ＭＳ Ｐゴシック" panose="020B0600070205080204" pitchFamily="34" charset="-128"/>
              </a:rPr>
              <a:t>Semantic Similarity using WordNet</a:t>
            </a:r>
          </a:p>
        </p:txBody>
      </p:sp>
    </p:spTree>
    <p:extLst>
      <p:ext uri="{BB962C8B-B14F-4D97-AF65-F5344CB8AC3E}">
        <p14:creationId xmlns:p14="http://schemas.microsoft.com/office/powerpoint/2010/main" val="340651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09800" y="654050"/>
            <a:ext cx="7772400" cy="1143000"/>
          </a:xfrm>
          <a:ln/>
        </p:spPr>
        <p:txBody>
          <a:bodyPr vert="horz" lIns="0" tIns="0" rIns="0" bIns="0" rtlCol="0" anchor="ctr">
            <a:normAutofit/>
          </a:bodyPr>
          <a:lstStyle/>
          <a:p>
            <a:endParaRPr lang="en-US" altLang="en-US"/>
          </a:p>
        </p:txBody>
      </p:sp>
      <p:sp>
        <p:nvSpPr>
          <p:cNvPr id="12290" name="Rectangle 2"/>
          <p:cNvSpPr>
            <a:spLocks noGrp="1" noChangeArrowheads="1"/>
          </p:cNvSpPr>
          <p:nvPr>
            <p:ph type="body" idx="1"/>
          </p:nvPr>
        </p:nvSpPr>
        <p:spPr>
          <a:xfrm>
            <a:off x="2209800" y="1981201"/>
            <a:ext cx="7772400" cy="5053013"/>
          </a:xfrm>
          <a:ln/>
        </p:spPr>
        <p:txBody>
          <a:bodyPr/>
          <a:lstStyle/>
          <a:p>
            <a:pPr>
              <a:spcBef>
                <a:spcPts val="700"/>
              </a:spcBef>
              <a:buNone/>
            </a:pPr>
            <a:r>
              <a:rPr lang="en-US" altLang="en-US"/>
              <a:t>Collins’ &amp; Quillian’s results are subject to criticism (reaction time to statements like “do canaries move?” are influenced by prototypicality, word frequency, uneven semantic distance across levels)</a:t>
            </a:r>
            <a:r>
              <a:rPr lang="ar-SA" altLang="en-US">
                <a:cs typeface="Arial" panose="020B0604020202020204" pitchFamily="34" charset="0"/>
              </a:rPr>
              <a:t>‏</a:t>
            </a:r>
            <a:endParaRPr lang="en-US" altLang="en-US"/>
          </a:p>
          <a:p>
            <a:pPr>
              <a:spcBef>
                <a:spcPts val="700"/>
              </a:spcBef>
              <a:buNone/>
            </a:pPr>
            <a:r>
              <a:rPr lang="en-US" altLang="en-US"/>
              <a:t>But other evidence from psychological experiments confirms that humans organize knowledge about words and concept by means of meaningful relations</a:t>
            </a:r>
          </a:p>
          <a:p>
            <a:pPr>
              <a:spcBef>
                <a:spcPts val="700"/>
              </a:spcBef>
              <a:buNone/>
            </a:pPr>
            <a:r>
              <a:rPr lang="en-US" altLang="en-US"/>
              <a:t>Access to one concepts activates related concepts in an outward spreading (radial) fashion</a:t>
            </a:r>
          </a:p>
          <a:p>
            <a:pPr>
              <a:spcBef>
                <a:spcPts val="700"/>
              </a:spcBef>
              <a:buNone/>
            </a:pPr>
            <a:endParaRPr lang="en-US" altLang="en-US"/>
          </a:p>
          <a:p>
            <a:pPr>
              <a:spcBef>
                <a:spcPts val="700"/>
              </a:spcBef>
              <a:buNone/>
            </a:pPr>
            <a:endParaRPr lang="en-US" altLang="en-US"/>
          </a:p>
        </p:txBody>
      </p:sp>
    </p:spTree>
    <p:extLst>
      <p:ext uri="{BB962C8B-B14F-4D97-AF65-F5344CB8AC3E}">
        <p14:creationId xmlns:p14="http://schemas.microsoft.com/office/powerpoint/2010/main" val="19613959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A bit of history</a:t>
            </a:r>
          </a:p>
        </p:txBody>
      </p:sp>
      <p:sp>
        <p:nvSpPr>
          <p:cNvPr id="13314" name="Rectangle 2"/>
          <p:cNvSpPr>
            <a:spLocks noGrp="1" noChangeArrowheads="1"/>
          </p:cNvSpPr>
          <p:nvPr>
            <p:ph type="body" idx="1"/>
          </p:nvPr>
        </p:nvSpPr>
        <p:spPr>
          <a:xfrm>
            <a:off x="2209800" y="1981200"/>
            <a:ext cx="7772400" cy="4114800"/>
          </a:xfrm>
          <a:ln/>
        </p:spPr>
        <p:txBody>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But the idea inspired WordNet (1986), which asked:</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Can most/all of the lexicon be represented as a semantic network where words are interlinked by meaning? </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If so, the result would be a semantic network (a graph)</a:t>
            </a:r>
            <a:r>
              <a:rPr lang="ar-SA" altLang="en-US" sz="2400">
                <a:cs typeface="Arial" panose="020B0604020202020204" pitchFamily="34" charset="0"/>
              </a:rPr>
              <a:t>‏</a:t>
            </a:r>
            <a:endParaRPr lang="en-US" altLang="en-US" sz="2400"/>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Tree>
    <p:extLst>
      <p:ext uri="{BB962C8B-B14F-4D97-AF65-F5344CB8AC3E}">
        <p14:creationId xmlns:p14="http://schemas.microsoft.com/office/powerpoint/2010/main" val="32885070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WordNet</a:t>
            </a:r>
          </a:p>
        </p:txBody>
      </p:sp>
      <p:sp>
        <p:nvSpPr>
          <p:cNvPr id="14338" name="Rectangle 2"/>
          <p:cNvSpPr>
            <a:spLocks noGrp="1" noChangeArrowheads="1"/>
          </p:cNvSpPr>
          <p:nvPr>
            <p:ph type="body" idx="1"/>
          </p:nvPr>
        </p:nvSpPr>
        <p:spPr>
          <a:xfrm>
            <a:off x="2209800" y="1981200"/>
            <a:ext cx="7772400" cy="41148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If the (English) lexicon can be represented as a semantic network, which are the relations that connect the nodes? </a:t>
            </a:r>
          </a:p>
        </p:txBody>
      </p:sp>
    </p:spTree>
    <p:extLst>
      <p:ext uri="{BB962C8B-B14F-4D97-AF65-F5344CB8AC3E}">
        <p14:creationId xmlns:p14="http://schemas.microsoft.com/office/powerpoint/2010/main" val="31722450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Whence the relations?</a:t>
            </a:r>
          </a:p>
        </p:txBody>
      </p:sp>
      <p:sp>
        <p:nvSpPr>
          <p:cNvPr id="15362" name="Rectangle 2"/>
          <p:cNvSpPr>
            <a:spLocks noGrp="1" noChangeArrowheads="1"/>
          </p:cNvSpPr>
          <p:nvPr>
            <p:ph type="body" idx="1"/>
          </p:nvPr>
        </p:nvSpPr>
        <p:spPr>
          <a:xfrm>
            <a:off x="2209800" y="1981201"/>
            <a:ext cx="7772400" cy="4397375"/>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Inspection of association norms</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stimulus: </a:t>
            </a:r>
            <a:r>
              <a:rPr lang="en-US" altLang="en-US" sz="2400" i="1"/>
              <a:t>hand  </a:t>
            </a:r>
            <a:r>
              <a:rPr lang="en-US" altLang="en-US" sz="2400"/>
              <a:t>reponse:</a:t>
            </a:r>
            <a:r>
              <a:rPr lang="en-US" altLang="en-US" sz="2400" i="1"/>
              <a:t> finger, arm</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Classical ontology (Aristotle): IS-A (maple-tree), </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HAS-A (maple-leaves)</a:t>
            </a:r>
            <a:r>
              <a:rPr lang="ar-SA" altLang="en-US" sz="2400">
                <a:cs typeface="Arial" panose="020B0604020202020204" pitchFamily="34" charset="0"/>
              </a:rPr>
              <a:t>‏</a:t>
            </a:r>
            <a:endParaRPr lang="en-US" altLang="en-US" sz="240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Co-occurrence</a:t>
            </a:r>
            <a:r>
              <a:rPr lang="en-US" altLang="en-US" sz="2400" i="1"/>
              <a:t> </a:t>
            </a:r>
            <a:r>
              <a:rPr lang="en-US" altLang="en-US" sz="2400"/>
              <a:t>patterns in texts</a:t>
            </a:r>
            <a:r>
              <a:rPr lang="en-US" altLang="en-US" sz="2400" i="1"/>
              <a:t> </a:t>
            </a:r>
            <a:r>
              <a:rPr lang="en-US" altLang="en-US" sz="2400"/>
              <a:t>(meaningfully related words are used together)</a:t>
            </a:r>
            <a:r>
              <a:rPr lang="ar-SA" altLang="en-US" sz="2400">
                <a:cs typeface="Arial" panose="020B0604020202020204" pitchFamily="34" charset="0"/>
              </a:rPr>
              <a:t>‏</a:t>
            </a:r>
            <a:endParaRPr lang="en-US" altLang="en-US" sz="240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p:txBody>
      </p:sp>
    </p:spTree>
    <p:extLst>
      <p:ext uri="{BB962C8B-B14F-4D97-AF65-F5344CB8AC3E}">
        <p14:creationId xmlns:p14="http://schemas.microsoft.com/office/powerpoint/2010/main" val="854034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Relations:Synonymy</a:t>
            </a:r>
          </a:p>
        </p:txBody>
      </p:sp>
      <p:sp>
        <p:nvSpPr>
          <p:cNvPr id="16386" name="Rectangle 2"/>
          <p:cNvSpPr>
            <a:spLocks noGrp="1" noChangeArrowheads="1"/>
          </p:cNvSpPr>
          <p:nvPr>
            <p:ph type="body" idx="1"/>
          </p:nvPr>
        </p:nvSpPr>
        <p:spPr>
          <a:xfrm>
            <a:off x="2209800" y="1981200"/>
            <a:ext cx="7772400" cy="4114800"/>
          </a:xfrm>
          <a:ln/>
        </p:spPr>
        <p:txBody>
          <a:bodyPr/>
          <a:lstStyle/>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One concept is expressed by several different word forms:</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{beat, hit, strike}</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{car, motorcar, auto, automobile}</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big, large}</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Synonymy = one:many mapping of meaning and form</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p>
        </p:txBody>
      </p:sp>
    </p:spTree>
    <p:extLst>
      <p:ext uri="{BB962C8B-B14F-4D97-AF65-F5344CB8AC3E}">
        <p14:creationId xmlns:p14="http://schemas.microsoft.com/office/powerpoint/2010/main" val="1759878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 Synonymy in WordNet</a:t>
            </a:r>
          </a:p>
        </p:txBody>
      </p:sp>
      <p:sp>
        <p:nvSpPr>
          <p:cNvPr id="17410" name="Rectangle 2"/>
          <p:cNvSpPr>
            <a:spLocks noGrp="1" noChangeArrowheads="1"/>
          </p:cNvSpPr>
          <p:nvPr>
            <p:ph type="body" idx="1"/>
          </p:nvPr>
        </p:nvSpPr>
        <p:spPr>
          <a:xfrm>
            <a:off x="2209800" y="1981200"/>
            <a:ext cx="7772400" cy="4114800"/>
          </a:xfrm>
          <a:ln/>
        </p:spPr>
        <p:txBody>
          <a:bodyPr/>
          <a:lstStyle/>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WordNet groups (roughly) synonymous, denotationally equivalent, words into unordered sets of synonyms (“synsets”)</a:t>
            </a:r>
            <a:r>
              <a:rPr lang="ar-SA" altLang="en-US">
                <a:cs typeface="Arial" panose="020B0604020202020204" pitchFamily="34" charset="0"/>
              </a:rPr>
              <a:t>‏</a:t>
            </a: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hit, beat, strike</a:t>
            </a:r>
            <a:r>
              <a:rPr lang="en-US" altLang="en-US"/>
              <a:t>}</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big, large</a:t>
            </a:r>
            <a:r>
              <a:rPr lang="en-US" altLang="en-US"/>
              <a:t>}</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queue, line</a:t>
            </a:r>
            <a:r>
              <a:rPr lang="en-US" altLang="en-US"/>
              <a:t>}</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Each synset expresses a distinct meaning/concept </a:t>
            </a:r>
          </a:p>
        </p:txBody>
      </p:sp>
    </p:spTree>
    <p:extLst>
      <p:ext uri="{BB962C8B-B14F-4D97-AF65-F5344CB8AC3E}">
        <p14:creationId xmlns:p14="http://schemas.microsoft.com/office/powerpoint/2010/main" val="2708137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 Polysemy</a:t>
            </a:r>
          </a:p>
        </p:txBody>
      </p:sp>
      <p:sp>
        <p:nvSpPr>
          <p:cNvPr id="18434" name="Rectangle 2"/>
          <p:cNvSpPr>
            <a:spLocks noGrp="1" noChangeArrowheads="1"/>
          </p:cNvSpPr>
          <p:nvPr>
            <p:ph type="body" idx="1"/>
          </p:nvPr>
        </p:nvSpPr>
        <p:spPr>
          <a:xfrm>
            <a:off x="2209800" y="1524001"/>
            <a:ext cx="7772400" cy="5699125"/>
          </a:xfrm>
          <a:ln/>
        </p:spPr>
        <p:txBody>
          <a:bodyPr>
            <a:normAutofit lnSpcReduction="10000"/>
          </a:bodyPr>
          <a:lstStyle/>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One word form expresses multiple meanings</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Polysemy = one:many mapping of form and meaning</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tabular_array}</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piece_of_furniture}</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mesa}</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postpone}</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Note: the most frequent word forms are the most polysemous!</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a:t>
            </a:r>
          </a:p>
        </p:txBody>
      </p:sp>
    </p:spTree>
    <p:extLst>
      <p:ext uri="{BB962C8B-B14F-4D97-AF65-F5344CB8AC3E}">
        <p14:creationId xmlns:p14="http://schemas.microsoft.com/office/powerpoint/2010/main" val="3745068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Polysemy in WordNet</a:t>
            </a:r>
          </a:p>
        </p:txBody>
      </p:sp>
      <p:sp>
        <p:nvSpPr>
          <p:cNvPr id="19458" name="Rectangle 2"/>
          <p:cNvSpPr>
            <a:spLocks noGrp="1" noChangeArrowheads="1"/>
          </p:cNvSpPr>
          <p:nvPr>
            <p:ph type="body" idx="1"/>
          </p:nvPr>
        </p:nvSpPr>
        <p:spPr>
          <a:xfrm>
            <a:off x="2133600" y="1981200"/>
            <a:ext cx="7848600" cy="44196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 word form that appears in </a:t>
            </a:r>
            <a:r>
              <a:rPr lang="en-US" altLang="en-US" i="1"/>
              <a:t>n</a:t>
            </a:r>
            <a:r>
              <a:rPr lang="en-US" altLang="en-US"/>
              <a:t> synsets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is </a:t>
            </a:r>
            <a:r>
              <a:rPr lang="en-US" altLang="en-US" i="1"/>
              <a:t>n</a:t>
            </a:r>
            <a:r>
              <a:rPr lang="en-US" altLang="en-US"/>
              <a:t>-fold polysemous</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tabular_array}</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piece_of_furniture}</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mesa}</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t>
            </a:r>
            <a:r>
              <a:rPr lang="en-US" altLang="en-US" i="1"/>
              <a:t>table</a:t>
            </a:r>
            <a:r>
              <a:rPr lang="en-US" altLang="en-US"/>
              <a:t>, postpone}</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a:t>table</a:t>
            </a:r>
            <a:r>
              <a:rPr lang="en-US" altLang="en-US"/>
              <a:t> is fourfold polysemous/has four senses</a:t>
            </a:r>
          </a:p>
        </p:txBody>
      </p:sp>
    </p:spTree>
    <p:extLst>
      <p:ext uri="{BB962C8B-B14F-4D97-AF65-F5344CB8AC3E}">
        <p14:creationId xmlns:p14="http://schemas.microsoft.com/office/powerpoint/2010/main" val="363131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The “Net” part of WordNet</a:t>
            </a:r>
          </a:p>
        </p:txBody>
      </p:sp>
      <p:sp>
        <p:nvSpPr>
          <p:cNvPr id="21506" name="Rectangle 2"/>
          <p:cNvSpPr>
            <a:spLocks noGrp="1" noChangeArrowheads="1"/>
          </p:cNvSpPr>
          <p:nvPr>
            <p:ph type="body" idx="1"/>
          </p:nvPr>
        </p:nvSpPr>
        <p:spPr>
          <a:xfrm>
            <a:off x="2209800" y="1981200"/>
            <a:ext cx="7772400" cy="41148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Synsets arethe building block of the network</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Synsets are interconnected via relations</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Bi-directional arcs express semantic relations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Result: large semantic network (graph)</a:t>
            </a:r>
            <a:r>
              <a:rPr lang="ar-SA" altLang="en-US">
                <a:cs typeface="Arial" panose="020B0604020202020204" pitchFamily="34" charset="0"/>
              </a:rPr>
              <a:t>‏</a:t>
            </a:r>
            <a:endParaRPr lang="en-US" altLang="en-US"/>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Tree>
    <p:extLst>
      <p:ext uri="{BB962C8B-B14F-4D97-AF65-F5344CB8AC3E}">
        <p14:creationId xmlns:p14="http://schemas.microsoft.com/office/powerpoint/2010/main" val="33445438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Hypo-/hypernymy relates noun synsets</a:t>
            </a:r>
          </a:p>
        </p:txBody>
      </p:sp>
      <p:sp>
        <p:nvSpPr>
          <p:cNvPr id="22530" name="Rectangle 2"/>
          <p:cNvSpPr>
            <a:spLocks noGrp="1" noChangeArrowheads="1"/>
          </p:cNvSpPr>
          <p:nvPr>
            <p:ph type="body" idx="1"/>
          </p:nvPr>
        </p:nvSpPr>
        <p:spPr>
          <a:xfrm>
            <a:off x="2209800" y="1981200"/>
            <a:ext cx="7772400" cy="4114800"/>
          </a:xfrm>
          <a:ln/>
        </p:spPr>
        <p:txBody>
          <a:bodyPr/>
          <a:lstStyle/>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Relates  more/less general concepts</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Creates hierarchies, or “trees”</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                       </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                        {vehicle}</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                            /    \</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  {car, automobile}     {bicycle, bike}</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        /                 \                  \</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    {convertible}  {SUV}  {mountain bike}</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800"/>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“A car is is a kind of vehicle” &lt;=&gt;“The class of vehicles includes cars, bikes”</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Hierarchies can have up to 16 levels</a:t>
            </a:r>
          </a:p>
          <a:p>
            <a:pPr>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800"/>
          </a:p>
        </p:txBody>
      </p:sp>
    </p:spTree>
    <p:extLst>
      <p:ext uri="{BB962C8B-B14F-4D97-AF65-F5344CB8AC3E}">
        <p14:creationId xmlns:p14="http://schemas.microsoft.com/office/powerpoint/2010/main" val="16244261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WordNet</a:t>
            </a:r>
          </a:p>
        </p:txBody>
      </p:sp>
      <p:sp>
        <p:nvSpPr>
          <p:cNvPr id="4098" name="Rectangle 2"/>
          <p:cNvSpPr>
            <a:spLocks noGrp="1" noChangeArrowheads="1"/>
          </p:cNvSpPr>
          <p:nvPr>
            <p:ph type="body" idx="1"/>
          </p:nvPr>
        </p:nvSpPr>
        <p:spPr>
          <a:xfrm>
            <a:off x="2209800" y="1600200"/>
            <a:ext cx="7772400" cy="449580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What is WordNet and why is it interesting/useful?</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A bit of history</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WordNet for natural language processing/word sense disambiguation</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p:txBody>
      </p:sp>
    </p:spTree>
    <p:extLst>
      <p:ext uri="{BB962C8B-B14F-4D97-AF65-F5344CB8AC3E}">
        <p14:creationId xmlns:p14="http://schemas.microsoft.com/office/powerpoint/2010/main" val="16191618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Hyponymy </a:t>
            </a:r>
          </a:p>
        </p:txBody>
      </p:sp>
      <p:sp>
        <p:nvSpPr>
          <p:cNvPr id="23554" name="Rectangle 2"/>
          <p:cNvSpPr>
            <a:spLocks noGrp="1" noChangeArrowheads="1"/>
          </p:cNvSpPr>
          <p:nvPr>
            <p:ph type="body" idx="1"/>
          </p:nvPr>
        </p:nvSpPr>
        <p:spPr>
          <a:xfrm>
            <a:off x="2209800" y="1981200"/>
            <a:ext cx="7772400" cy="4114800"/>
          </a:xfrm>
          <a:ln/>
        </p:spPr>
        <p:txBody>
          <a:bodyPr/>
          <a:lstStyle/>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Transitivity: </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i="1"/>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a:t>A car is a kind of vehicle</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a:t>An SUV is a kind of car</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a:t>=&gt; An SUV is a kind of vehicle</a:t>
            </a:r>
          </a:p>
        </p:txBody>
      </p:sp>
    </p:spTree>
    <p:extLst>
      <p:ext uri="{BB962C8B-B14F-4D97-AF65-F5344CB8AC3E}">
        <p14:creationId xmlns:p14="http://schemas.microsoft.com/office/powerpoint/2010/main" val="16640261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Meronymy/holonymy</a:t>
            </a:r>
            <a:br>
              <a:rPr lang="en-US" altLang="en-US"/>
            </a:br>
            <a:r>
              <a:rPr lang="en-US" altLang="en-US"/>
              <a:t>(part-whole relation)</a:t>
            </a:r>
            <a:r>
              <a:rPr lang="ar-SA" altLang="en-US">
                <a:cs typeface="Arial" panose="020B0604020202020204" pitchFamily="34" charset="0"/>
              </a:rPr>
              <a:t>‏</a:t>
            </a:r>
            <a:endParaRPr lang="en-US" altLang="en-US"/>
          </a:p>
        </p:txBody>
      </p:sp>
      <p:sp>
        <p:nvSpPr>
          <p:cNvPr id="24578" name="Rectangle 2"/>
          <p:cNvSpPr>
            <a:spLocks noGrp="1" noChangeArrowheads="1"/>
          </p:cNvSpPr>
          <p:nvPr>
            <p:ph type="body" idx="1"/>
          </p:nvPr>
        </p:nvSpPr>
        <p:spPr>
          <a:xfrm>
            <a:off x="2209800" y="1981200"/>
            <a:ext cx="7772400" cy="4114800"/>
          </a:xfrm>
          <a:ln/>
        </p:spPr>
        <p:txBody>
          <a:bodyPr/>
          <a:lstStyle/>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{car, automobile}</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{engine}</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          \</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        {spark plug} {cylinder}</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“An engine has spark plugs” </a:t>
            </a:r>
          </a:p>
          <a:p>
            <a:pPr>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“Spark plus and cylinders are parts of an engine”</a:t>
            </a:r>
          </a:p>
          <a:p>
            <a:pPr lvl="4">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Tree>
    <p:extLst>
      <p:ext uri="{BB962C8B-B14F-4D97-AF65-F5344CB8AC3E}">
        <p14:creationId xmlns:p14="http://schemas.microsoft.com/office/powerpoint/2010/main" val="690727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Meronymy/Holonymy</a:t>
            </a:r>
          </a:p>
        </p:txBody>
      </p:sp>
      <p:sp>
        <p:nvSpPr>
          <p:cNvPr id="25602" name="Rectangle 2"/>
          <p:cNvSpPr>
            <a:spLocks noGrp="1" noChangeArrowheads="1"/>
          </p:cNvSpPr>
          <p:nvPr>
            <p:ph type="body" idx="1"/>
          </p:nvPr>
        </p:nvSpPr>
        <p:spPr>
          <a:xfrm>
            <a:off x="2209800" y="1981200"/>
            <a:ext cx="7772400" cy="4114800"/>
          </a:xfrm>
          <a:ln/>
        </p:spPr>
        <p:txBody>
          <a:bodyPr/>
          <a:lstStyle/>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Inheritance:</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a:t>A finger is part of a hand </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a:t>A hand is part of an arm</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a:t>An arm is part of a body</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a:t>=&gt;a finger is part of a body </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lvl="4">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p:txBody>
      </p:sp>
    </p:spTree>
    <p:extLst>
      <p:ext uri="{BB962C8B-B14F-4D97-AF65-F5344CB8AC3E}">
        <p14:creationId xmlns:p14="http://schemas.microsoft.com/office/powerpoint/2010/main" val="1646003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Structure of WordNet (Nouns)</a:t>
            </a:r>
            <a:r>
              <a:rPr lang="ar-SA" altLang="en-US">
                <a:cs typeface="Arial" panose="020B0604020202020204" pitchFamily="34" charset="0"/>
              </a:rPr>
              <a:t>‏</a:t>
            </a:r>
            <a:endParaRPr lang="en-GB" altLang="en-US"/>
          </a:p>
        </p:txBody>
      </p:sp>
      <p:graphicFrame>
        <p:nvGraphicFramePr>
          <p:cNvPr id="26626" name="Object 2"/>
          <p:cNvGraphicFramePr>
            <a:graphicFrameLocks noChangeAspect="1"/>
          </p:cNvGraphicFramePr>
          <p:nvPr/>
        </p:nvGraphicFramePr>
        <p:xfrm>
          <a:off x="1676400" y="1700213"/>
          <a:ext cx="8839200" cy="4608512"/>
        </p:xfrm>
        <a:graphic>
          <a:graphicData uri="http://schemas.openxmlformats.org/presentationml/2006/ole">
            <mc:AlternateContent xmlns:mc="http://schemas.openxmlformats.org/markup-compatibility/2006">
              <mc:Choice xmlns:v="urn:schemas-microsoft-com:vml" Requires="v">
                <p:oleObj spid="_x0000_s1032" r:id="rId4" imgW="7639560" imgH="3145320" progId="">
                  <p:embed/>
                </p:oleObj>
              </mc:Choice>
              <mc:Fallback>
                <p:oleObj r:id="rId4" imgW="7639560" imgH="3145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700213"/>
                        <a:ext cx="8839200" cy="46085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096219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2209800" y="654050"/>
            <a:ext cx="7772400" cy="1143000"/>
          </a:xfrm>
          <a:ln/>
        </p:spPr>
        <p:txBody>
          <a:bodyPr vert="horz" lIns="0" tIns="0" rIns="0" bIns="0" rtlCol="0" anchor="ctr">
            <a:normAutofit/>
          </a:bodyPr>
          <a:lstStyle/>
          <a:p>
            <a:endParaRPr lang="en-US" altLang="en-US"/>
          </a:p>
        </p:txBody>
      </p:sp>
      <p:sp>
        <p:nvSpPr>
          <p:cNvPr id="28674" name="Rectangle 2"/>
          <p:cNvSpPr>
            <a:spLocks noGrp="1" noChangeArrowheads="1"/>
          </p:cNvSpPr>
          <p:nvPr>
            <p:ph type="body" idx="1"/>
          </p:nvPr>
        </p:nvSpPr>
        <p:spPr>
          <a:xfrm>
            <a:off x="2209800" y="1981200"/>
            <a:ext cx="7772400" cy="4114800"/>
          </a:xfrm>
          <a:ln/>
        </p:spPr>
        <p:txBody>
          <a:bodyPr vert="horz" lIns="0" tIns="0" rIns="0" bIns="0" rtlCol="0">
            <a:normAutofit/>
          </a:bodyPr>
          <a:lstStyle/>
          <a:p>
            <a:endParaRPr lang="en-US" altLang="en-US"/>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33400"/>
            <a:ext cx="7772400" cy="1005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57804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2209800" y="463550"/>
            <a:ext cx="7772400" cy="1435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WordNet for Natural Language Processing</a:t>
            </a:r>
          </a:p>
        </p:txBody>
      </p:sp>
      <p:sp>
        <p:nvSpPr>
          <p:cNvPr id="29698" name="Rectangle 2"/>
          <p:cNvSpPr>
            <a:spLocks noGrp="1" noChangeArrowheads="1"/>
          </p:cNvSpPr>
          <p:nvPr>
            <p:ph type="body" idx="1"/>
          </p:nvPr>
        </p:nvSpPr>
        <p:spPr>
          <a:xfrm>
            <a:off x="2209800" y="1981200"/>
            <a:ext cx="7772400" cy="41148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Challenge: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get a computer to “understand” language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Information retrieval</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Text mining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Document sorting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Machine translation</a:t>
            </a:r>
          </a:p>
        </p:txBody>
      </p:sp>
    </p:spTree>
    <p:extLst>
      <p:ext uri="{BB962C8B-B14F-4D97-AF65-F5344CB8AC3E}">
        <p14:creationId xmlns:p14="http://schemas.microsoft.com/office/powerpoint/2010/main" val="4728045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Natural  Language Processing</a:t>
            </a:r>
          </a:p>
        </p:txBody>
      </p:sp>
      <p:sp>
        <p:nvSpPr>
          <p:cNvPr id="30722" name="Rectangle 2"/>
          <p:cNvSpPr>
            <a:spLocks noGrp="1" noChangeArrowheads="1"/>
          </p:cNvSpPr>
          <p:nvPr>
            <p:ph type="body" idx="1"/>
          </p:nvPr>
        </p:nvSpPr>
        <p:spPr>
          <a:xfrm>
            <a:off x="2209800" y="1828800"/>
            <a:ext cx="7620000" cy="4876800"/>
          </a:xfrm>
          <a:ln/>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Stemming, parsing currently at &gt;90% accuracy level </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Word sense discrimination (lexical disambiguation) still a major hurdle for successful NLP</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Which sense is intended by the writer (relative to a dictionary)?</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Best systems: ~60% precision, ~60% recall (but human inter-annotator agreement isn’t perfect, either!)</a:t>
            </a:r>
            <a:r>
              <a:rPr lang="ar-SA" altLang="en-US">
                <a:cs typeface="Arial" panose="020B0604020202020204" pitchFamily="34" charset="0"/>
              </a:rPr>
              <a:t>‏</a:t>
            </a: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Tree>
    <p:extLst>
      <p:ext uri="{BB962C8B-B14F-4D97-AF65-F5344CB8AC3E}">
        <p14:creationId xmlns:p14="http://schemas.microsoft.com/office/powerpoint/2010/main" val="31447674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Knowledge in text</a:t>
            </a:r>
          </a:p>
        </p:txBody>
      </p:sp>
      <p:sp>
        <p:nvSpPr>
          <p:cNvPr id="32770" name="Rectangle 2"/>
          <p:cNvSpPr>
            <a:spLocks noGrp="1" noChangeArrowheads="1"/>
          </p:cNvSpPr>
          <p:nvPr>
            <p:ph type="body" idx="1"/>
          </p:nvPr>
        </p:nvSpPr>
        <p:spPr>
          <a:xfrm>
            <a:off x="2209800" y="1981200"/>
            <a:ext cx="7772400" cy="41148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Human language users routinely derive knowledge from text that is NOT expressed on the surface</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Perhaps more knowledge is unexpressed than overtly expressed on the surface</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Grasser (1981) estimates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explicit:implicit info = 1:8</a:t>
            </a:r>
          </a:p>
        </p:txBody>
      </p:sp>
    </p:spTree>
    <p:extLst>
      <p:ext uri="{BB962C8B-B14F-4D97-AF65-F5344CB8AC3E}">
        <p14:creationId xmlns:p14="http://schemas.microsoft.com/office/powerpoint/2010/main" val="33544539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0" y="457200"/>
            <a:ext cx="7696200" cy="914400"/>
          </a:xfrm>
        </p:spPr>
        <p:txBody>
          <a:bodyPr/>
          <a:lstStyle/>
          <a:p>
            <a:r>
              <a:rPr lang="en-US" altLang="zh-CN" dirty="0" smtClean="0">
                <a:solidFill>
                  <a:schemeClr val="tx1"/>
                </a:solidFill>
              </a:rPr>
              <a:t>Similarity </a:t>
            </a:r>
            <a:r>
              <a:rPr lang="en-US" altLang="zh-CN" dirty="0" smtClean="0">
                <a:solidFill>
                  <a:schemeClr val="tx1"/>
                </a:solidFill>
              </a:rPr>
              <a:t>Measurement</a:t>
            </a:r>
            <a:endParaRPr lang="en-US" altLang="zh-CN" dirty="0">
              <a:solidFill>
                <a:schemeClr val="tx1"/>
              </a:solidFill>
            </a:endParaRPr>
          </a:p>
        </p:txBody>
      </p:sp>
      <p:sp>
        <p:nvSpPr>
          <p:cNvPr id="9219" name="Rectangle 3"/>
          <p:cNvSpPr>
            <a:spLocks noGrp="1" noChangeArrowheads="1"/>
          </p:cNvSpPr>
          <p:nvPr>
            <p:ph type="body" idx="1"/>
          </p:nvPr>
        </p:nvSpPr>
        <p:spPr>
          <a:xfrm>
            <a:off x="2057400" y="1600200"/>
            <a:ext cx="8382000" cy="4648200"/>
          </a:xfrm>
        </p:spPr>
        <p:txBody>
          <a:bodyPr/>
          <a:lstStyle/>
          <a:p>
            <a:pPr>
              <a:buFont typeface="Wingdings" panose="05000000000000000000" pitchFamily="2" charset="2"/>
              <a:buNone/>
            </a:pPr>
            <a:endParaRPr lang="en-US" altLang="zh-CN" dirty="0"/>
          </a:p>
          <a:p>
            <a:pPr>
              <a:buFont typeface="Wingdings" panose="05000000000000000000" pitchFamily="2" charset="2"/>
              <a:buNone/>
            </a:pPr>
            <a:r>
              <a:rPr lang="en-US" altLang="zh-CN" dirty="0"/>
              <a:t>WordNet::Similarity is a software package that can</a:t>
            </a:r>
          </a:p>
          <a:p>
            <a:pPr>
              <a:buFont typeface="Wingdings" panose="05000000000000000000" pitchFamily="2" charset="2"/>
              <a:buNone/>
            </a:pPr>
            <a:r>
              <a:rPr lang="en-US" altLang="zh-CN" dirty="0"/>
              <a:t>make it possible to measure the semantic similarity</a:t>
            </a:r>
          </a:p>
          <a:p>
            <a:pPr>
              <a:buFont typeface="Wingdings" panose="05000000000000000000" pitchFamily="2" charset="2"/>
              <a:buNone/>
            </a:pPr>
            <a:r>
              <a:rPr lang="en-US" altLang="zh-CN" dirty="0"/>
              <a:t>and relatedness between a pair of concepts.</a:t>
            </a:r>
          </a:p>
          <a:p>
            <a:pPr>
              <a:buFont typeface="Wingdings" panose="05000000000000000000" pitchFamily="2" charset="2"/>
              <a:buNone/>
            </a:pPr>
            <a:r>
              <a:rPr lang="en-US" altLang="zh-CN" dirty="0"/>
              <a:t> </a:t>
            </a:r>
          </a:p>
          <a:p>
            <a:pPr>
              <a:buFont typeface="Wingdings" panose="05000000000000000000" pitchFamily="2" charset="2"/>
              <a:buNone/>
            </a:pPr>
            <a:endParaRPr lang="en-US" altLang="zh-CN" dirty="0"/>
          </a:p>
        </p:txBody>
      </p:sp>
    </p:spTree>
    <p:extLst>
      <p:ext uri="{BB962C8B-B14F-4D97-AF65-F5344CB8AC3E}">
        <p14:creationId xmlns:p14="http://schemas.microsoft.com/office/powerpoint/2010/main" val="2484454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0" y="457200"/>
            <a:ext cx="7696200" cy="914400"/>
          </a:xfrm>
        </p:spPr>
        <p:txBody>
          <a:bodyPr/>
          <a:lstStyle/>
          <a:p>
            <a:r>
              <a:rPr lang="en-US" altLang="zh-CN">
                <a:solidFill>
                  <a:schemeClr val="tx1"/>
                </a:solidFill>
              </a:rPr>
              <a:t>Measures of Similarity</a:t>
            </a:r>
          </a:p>
        </p:txBody>
      </p:sp>
      <p:sp>
        <p:nvSpPr>
          <p:cNvPr id="11267" name="Rectangle 3"/>
          <p:cNvSpPr>
            <a:spLocks noGrp="1" noChangeArrowheads="1"/>
          </p:cNvSpPr>
          <p:nvPr>
            <p:ph type="body" idx="1"/>
          </p:nvPr>
        </p:nvSpPr>
        <p:spPr>
          <a:xfrm>
            <a:off x="2057400" y="1524000"/>
            <a:ext cx="8153400" cy="4267200"/>
          </a:xfrm>
        </p:spPr>
        <p:txBody>
          <a:bodyPr/>
          <a:lstStyle/>
          <a:p>
            <a:endParaRPr lang="en-US" altLang="zh-CN" b="1" i="1" dirty="0">
              <a:effectLst>
                <a:outerShdw blurRad="38100" dist="38100" dir="2700000" algn="tl">
                  <a:srgbClr val="000000"/>
                </a:outerShdw>
              </a:effectLst>
            </a:endParaRPr>
          </a:p>
          <a:p>
            <a:r>
              <a:rPr lang="en-US" altLang="zh-CN" b="1" i="1" dirty="0">
                <a:effectLst>
                  <a:outerShdw blurRad="38100" dist="38100" dir="2700000" algn="tl">
                    <a:srgbClr val="000000"/>
                  </a:outerShdw>
                </a:effectLst>
              </a:rPr>
              <a:t> </a:t>
            </a:r>
            <a:r>
              <a:rPr lang="en-US" altLang="zh-CN" b="1" i="1" dirty="0">
                <a:solidFill>
                  <a:srgbClr val="FF0000"/>
                </a:solidFill>
                <a:effectLst>
                  <a:outerShdw blurRad="38100" dist="38100" dir="2700000" algn="tl">
                    <a:srgbClr val="000000"/>
                  </a:outerShdw>
                </a:effectLst>
                <a:hlinkClick r:id="rId2" action="ppaction://hlinksldjump"/>
              </a:rPr>
              <a:t>Is-a</a:t>
            </a:r>
            <a:r>
              <a:rPr lang="en-US" altLang="zh-CN" dirty="0">
                <a:hlinkClick r:id="rId2" action="ppaction://hlinksldjump"/>
              </a:rPr>
              <a:t> hierarchy</a:t>
            </a:r>
            <a:endParaRPr lang="en-US" altLang="zh-CN" dirty="0"/>
          </a:p>
          <a:p>
            <a:pPr>
              <a:buFont typeface="Wingdings" panose="05000000000000000000" pitchFamily="2" charset="2"/>
              <a:buNone/>
            </a:pPr>
            <a:endParaRPr lang="en-US" altLang="zh-CN" dirty="0"/>
          </a:p>
          <a:p>
            <a:r>
              <a:rPr lang="en-US" altLang="zh-CN" dirty="0">
                <a:hlinkClick r:id="rId3" action="ppaction://hlinksldjump"/>
              </a:rPr>
              <a:t>Similarity</a:t>
            </a:r>
            <a:endParaRPr lang="en-US" altLang="zh-CN" dirty="0"/>
          </a:p>
          <a:p>
            <a:pPr marL="0" indent="0">
              <a:buNone/>
            </a:pPr>
            <a:endParaRPr lang="en-US" altLang="zh-CN" dirty="0"/>
          </a:p>
          <a:p>
            <a:r>
              <a:rPr lang="en-US" altLang="zh-CN" dirty="0"/>
              <a:t> </a:t>
            </a:r>
            <a:r>
              <a:rPr lang="en-US" altLang="zh-CN" dirty="0">
                <a:hlinkClick r:id="rId4" action="ppaction://hlinksldjump"/>
              </a:rPr>
              <a:t>Limitation</a:t>
            </a:r>
            <a:endParaRPr lang="en-US" altLang="zh-CN" dirty="0"/>
          </a:p>
        </p:txBody>
      </p:sp>
    </p:spTree>
    <p:extLst>
      <p:ext uri="{BB962C8B-B14F-4D97-AF65-F5344CB8AC3E}">
        <p14:creationId xmlns:p14="http://schemas.microsoft.com/office/powerpoint/2010/main" val="2597630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What is WordNet?</a:t>
            </a:r>
          </a:p>
        </p:txBody>
      </p:sp>
      <p:sp>
        <p:nvSpPr>
          <p:cNvPr id="5122" name="Rectangle 2"/>
          <p:cNvSpPr>
            <a:spLocks noGrp="1" noChangeArrowheads="1"/>
          </p:cNvSpPr>
          <p:nvPr>
            <p:ph type="body" idx="1"/>
          </p:nvPr>
        </p:nvSpPr>
        <p:spPr>
          <a:xfrm>
            <a:off x="2057400" y="1828800"/>
            <a:ext cx="7924800" cy="502920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A large lexical database, or “electronic dictionary,” developed and maintained at Princeton University</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http://wordnet.princeton.edu</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Includes most English nouns, verbs, adjectives, adverbs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Electronic format makes it amenable to automatic manipulation</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Used in many Natural Language Processing  applications (information retrieval, text mining,  question answering, machine translation, AI/reasoning,...)</a:t>
            </a:r>
            <a:r>
              <a:rPr lang="ar-SA" altLang="en-US" sz="2400">
                <a:cs typeface="Arial" panose="020B0604020202020204" pitchFamily="34" charset="0"/>
              </a:rPr>
              <a:t>‏</a:t>
            </a:r>
            <a:endParaRPr lang="en-US" altLang="en-US" sz="240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Wordnets are built for many languages (including Danish!)</a:t>
            </a:r>
            <a:r>
              <a:rPr lang="ar-SA" altLang="en-US" sz="2400">
                <a:cs typeface="Arial" panose="020B0604020202020204" pitchFamily="34" charset="0"/>
              </a:rPr>
              <a:t>‏</a:t>
            </a:r>
            <a:endParaRPr lang="en-US" altLang="en-US" sz="2400"/>
          </a:p>
        </p:txBody>
      </p:sp>
    </p:spTree>
    <p:extLst>
      <p:ext uri="{BB962C8B-B14F-4D97-AF65-F5344CB8AC3E}">
        <p14:creationId xmlns:p14="http://schemas.microsoft.com/office/powerpoint/2010/main" val="28055466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57400" y="609600"/>
            <a:ext cx="7696200" cy="914400"/>
          </a:xfrm>
        </p:spPr>
        <p:txBody>
          <a:bodyPr/>
          <a:lstStyle/>
          <a:p>
            <a:r>
              <a:rPr lang="en-US" altLang="zh-CN" b="0" i="1">
                <a:solidFill>
                  <a:srgbClr val="FF0000"/>
                </a:solidFill>
                <a:effectLst>
                  <a:outerShdw blurRad="38100" dist="38100" dir="2700000" algn="tl">
                    <a:srgbClr val="000000"/>
                  </a:outerShdw>
                </a:effectLst>
              </a:rPr>
              <a:t>Is-a</a:t>
            </a:r>
            <a:r>
              <a:rPr lang="en-US" altLang="zh-CN"/>
              <a:t> </a:t>
            </a:r>
            <a:r>
              <a:rPr lang="en-US" altLang="zh-CN">
                <a:solidFill>
                  <a:schemeClr val="tx1"/>
                </a:solidFill>
              </a:rPr>
              <a:t>hierarchy</a:t>
            </a:r>
          </a:p>
        </p:txBody>
      </p:sp>
      <p:sp>
        <p:nvSpPr>
          <p:cNvPr id="16387" name="Rectangle 3"/>
          <p:cNvSpPr>
            <a:spLocks noGrp="1" noChangeArrowheads="1"/>
          </p:cNvSpPr>
          <p:nvPr>
            <p:ph type="body" idx="1"/>
          </p:nvPr>
        </p:nvSpPr>
        <p:spPr>
          <a:xfrm>
            <a:off x="1828800" y="1828800"/>
            <a:ext cx="8382000" cy="4343400"/>
          </a:xfrm>
        </p:spPr>
        <p:txBody>
          <a:bodyPr/>
          <a:lstStyle/>
          <a:p>
            <a:pPr>
              <a:buFont typeface="Wingdings" panose="05000000000000000000" pitchFamily="2" charset="2"/>
              <a:buNone/>
            </a:pPr>
            <a:r>
              <a:rPr lang="en-US" altLang="zh-CN" i="1"/>
              <a:t>Measures of similarity</a:t>
            </a:r>
            <a:r>
              <a:rPr lang="en-US" altLang="zh-CN"/>
              <a:t> use information found in an</a:t>
            </a:r>
          </a:p>
          <a:p>
            <a:pPr>
              <a:buFont typeface="Wingdings" panose="05000000000000000000" pitchFamily="2" charset="2"/>
              <a:buNone/>
            </a:pPr>
            <a:r>
              <a:rPr lang="en-US" altLang="zh-CN">
                <a:solidFill>
                  <a:srgbClr val="FF0000"/>
                </a:solidFill>
              </a:rPr>
              <a:t>Is-a </a:t>
            </a:r>
            <a:r>
              <a:rPr lang="en-US" altLang="zh-CN"/>
              <a:t>hierarchy of concepts. And nouns and verbs</a:t>
            </a:r>
          </a:p>
          <a:p>
            <a:pPr>
              <a:buFont typeface="Wingdings" panose="05000000000000000000" pitchFamily="2" charset="2"/>
              <a:buNone/>
            </a:pPr>
            <a:r>
              <a:rPr lang="en-US" altLang="zh-CN"/>
              <a:t>are organized into hierarchies of </a:t>
            </a:r>
            <a:r>
              <a:rPr lang="en-US" altLang="zh-CN">
                <a:solidFill>
                  <a:srgbClr val="FF0000"/>
                </a:solidFill>
              </a:rPr>
              <a:t>Is-a</a:t>
            </a:r>
            <a:r>
              <a:rPr lang="en-US" altLang="zh-CN"/>
              <a:t> relations.</a:t>
            </a:r>
            <a:endParaRPr lang="en-US" altLang="zh-CN">
              <a:solidFill>
                <a:srgbClr val="FF0000"/>
              </a:solidFill>
            </a:endParaRPr>
          </a:p>
        </p:txBody>
      </p:sp>
    </p:spTree>
    <p:extLst>
      <p:ext uri="{BB962C8B-B14F-4D97-AF65-F5344CB8AC3E}">
        <p14:creationId xmlns:p14="http://schemas.microsoft.com/office/powerpoint/2010/main" val="1862735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57400" y="609600"/>
            <a:ext cx="7696200" cy="914400"/>
          </a:xfrm>
        </p:spPr>
        <p:txBody>
          <a:bodyPr/>
          <a:lstStyle/>
          <a:p>
            <a:r>
              <a:rPr lang="en-US" altLang="zh-CN">
                <a:solidFill>
                  <a:schemeClr val="tx1"/>
                </a:solidFill>
              </a:rPr>
              <a:t>Similarity</a:t>
            </a:r>
          </a:p>
        </p:txBody>
      </p:sp>
      <p:sp>
        <p:nvSpPr>
          <p:cNvPr id="18435" name="Rectangle 3"/>
          <p:cNvSpPr>
            <a:spLocks noGrp="1" noChangeArrowheads="1"/>
          </p:cNvSpPr>
          <p:nvPr>
            <p:ph type="body" idx="1"/>
          </p:nvPr>
        </p:nvSpPr>
        <p:spPr>
          <a:xfrm>
            <a:off x="1828800" y="1676400"/>
            <a:ext cx="8610600" cy="4876800"/>
          </a:xfrm>
        </p:spPr>
        <p:txBody>
          <a:bodyPr/>
          <a:lstStyle/>
          <a:p>
            <a:pPr>
              <a:buFont typeface="Wingdings" panose="05000000000000000000" pitchFamily="2" charset="2"/>
              <a:buNone/>
            </a:pPr>
            <a:r>
              <a:rPr lang="en-US" altLang="zh-CN"/>
              <a:t>We can use measures of similarity to quantify how</a:t>
            </a:r>
          </a:p>
          <a:p>
            <a:pPr>
              <a:buFont typeface="Wingdings" panose="05000000000000000000" pitchFamily="2" charset="2"/>
              <a:buNone/>
            </a:pPr>
            <a:r>
              <a:rPr lang="en-US" altLang="zh-CN"/>
              <a:t>much concept A is like concept B.</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3758416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57400" y="609600"/>
            <a:ext cx="7696200" cy="914400"/>
          </a:xfrm>
        </p:spPr>
        <p:txBody>
          <a:bodyPr/>
          <a:lstStyle/>
          <a:p>
            <a:r>
              <a:rPr lang="en-US" altLang="zh-CN" b="0"/>
              <a:t>Limitation</a:t>
            </a:r>
          </a:p>
        </p:txBody>
      </p:sp>
      <p:sp>
        <p:nvSpPr>
          <p:cNvPr id="17411" name="Rectangle 3"/>
          <p:cNvSpPr>
            <a:spLocks noGrp="1" noChangeArrowheads="1"/>
          </p:cNvSpPr>
          <p:nvPr>
            <p:ph type="body" idx="1"/>
          </p:nvPr>
        </p:nvSpPr>
        <p:spPr>
          <a:xfrm>
            <a:off x="1828800" y="1828800"/>
            <a:ext cx="8534400" cy="4419600"/>
          </a:xfrm>
        </p:spPr>
        <p:txBody>
          <a:bodyPr/>
          <a:lstStyle/>
          <a:p>
            <a:pPr>
              <a:buFont typeface="Wingdings" panose="05000000000000000000" pitchFamily="2" charset="2"/>
              <a:buNone/>
            </a:pPr>
            <a:r>
              <a:rPr lang="en-US" altLang="zh-CN">
                <a:solidFill>
                  <a:srgbClr val="FF0000"/>
                </a:solidFill>
              </a:rPr>
              <a:t>Is-a</a:t>
            </a:r>
            <a:r>
              <a:rPr lang="en-US" altLang="zh-CN"/>
              <a:t> relations in WordNet do not cross part of speech</a:t>
            </a:r>
          </a:p>
          <a:p>
            <a:pPr>
              <a:buFont typeface="Wingdings" panose="05000000000000000000" pitchFamily="2" charset="2"/>
              <a:buNone/>
            </a:pPr>
            <a:r>
              <a:rPr lang="en-US" altLang="zh-CN"/>
              <a:t>boundaries, so similarity measures are limited to</a:t>
            </a:r>
          </a:p>
          <a:p>
            <a:pPr>
              <a:buFont typeface="Wingdings" panose="05000000000000000000" pitchFamily="2" charset="2"/>
              <a:buNone/>
            </a:pPr>
            <a:r>
              <a:rPr lang="en-US" altLang="zh-CN"/>
              <a:t>making judgments between noun pairs (e.g. cat and</a:t>
            </a:r>
          </a:p>
          <a:p>
            <a:pPr>
              <a:buFont typeface="Wingdings" panose="05000000000000000000" pitchFamily="2" charset="2"/>
              <a:buNone/>
            </a:pPr>
            <a:r>
              <a:rPr lang="en-US" altLang="zh-CN"/>
              <a:t>dog) and verb pairs ( e.g. run and walk).</a:t>
            </a:r>
          </a:p>
          <a:p>
            <a:pPr>
              <a:buFont typeface="Wingdings" panose="05000000000000000000" pitchFamily="2" charset="2"/>
              <a:buNone/>
            </a:pPr>
            <a:endParaRPr lang="en-US" altLang="zh-CN"/>
          </a:p>
          <a:p>
            <a:pPr>
              <a:buFont typeface="Wingdings" panose="05000000000000000000" pitchFamily="2" charset="2"/>
              <a:buNone/>
            </a:pPr>
            <a:r>
              <a:rPr lang="en-US" altLang="zh-CN"/>
              <a:t>While WordNet also includes adjectives and adverbs,</a:t>
            </a:r>
          </a:p>
          <a:p>
            <a:pPr>
              <a:buFont typeface="Wingdings" panose="05000000000000000000" pitchFamily="2" charset="2"/>
              <a:buNone/>
            </a:pPr>
            <a:r>
              <a:rPr lang="en-US" altLang="zh-CN"/>
              <a:t>that are not organized into  </a:t>
            </a:r>
            <a:r>
              <a:rPr lang="en-US" altLang="zh-CN">
                <a:solidFill>
                  <a:srgbClr val="FF0000"/>
                </a:solidFill>
              </a:rPr>
              <a:t>Is-a</a:t>
            </a:r>
            <a:r>
              <a:rPr lang="en-US" altLang="zh-CN"/>
              <a:t> hierarchies, so</a:t>
            </a:r>
          </a:p>
          <a:p>
            <a:pPr>
              <a:buFont typeface="Wingdings" panose="05000000000000000000" pitchFamily="2" charset="2"/>
              <a:buNone/>
            </a:pPr>
            <a:r>
              <a:rPr lang="en-US" altLang="zh-CN"/>
              <a:t>similarity measures can not be applied.</a:t>
            </a:r>
          </a:p>
        </p:txBody>
      </p:sp>
    </p:spTree>
    <p:extLst>
      <p:ext uri="{BB962C8B-B14F-4D97-AF65-F5344CB8AC3E}">
        <p14:creationId xmlns:p14="http://schemas.microsoft.com/office/powerpoint/2010/main" val="104976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https://wordnet.princeton.edu/</a:t>
            </a:r>
          </a:p>
          <a:p>
            <a:r>
              <a:rPr lang="en-US" dirty="0" smtClean="0"/>
              <a:t>http://wordnetweb.princeton.edu/perl/webwn?s=DEMO</a:t>
            </a:r>
          </a:p>
          <a:p>
            <a:r>
              <a:rPr lang="en-US" dirty="0" smtClean="0"/>
              <a:t>http://ws4jdemo.appspot.com/</a:t>
            </a:r>
            <a:endParaRPr lang="en-US" dirty="0"/>
          </a:p>
        </p:txBody>
      </p:sp>
    </p:spTree>
    <p:extLst>
      <p:ext uri="{BB962C8B-B14F-4D97-AF65-F5344CB8AC3E}">
        <p14:creationId xmlns:p14="http://schemas.microsoft.com/office/powerpoint/2010/main" val="3090678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a:spLocks noGrp="1" noChangeArrowheads="1"/>
          </p:cNvSpPr>
          <p:nvPr>
            <p:ph type="subTitle" idx="1"/>
          </p:nvPr>
        </p:nvSpPr>
        <p:spPr>
          <a:xfrm>
            <a:off x="3467100" y="3771900"/>
            <a:ext cx="5257800" cy="1771650"/>
          </a:xfrm>
        </p:spPr>
        <p:txBody>
          <a:bodyPr/>
          <a:lstStyle/>
          <a:p>
            <a:r>
              <a:rPr lang="en-US" dirty="0"/>
              <a:t>NLTK Corpora</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279175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BC3A05-9779-4A70-8369-DE6ADE8A3944}" type="slidenum">
              <a:rPr lang="en-US" altLang="en-US"/>
              <a:pPr/>
              <a:t>35</a:t>
            </a:fld>
            <a:endParaRPr lang="en-US" altLang="en-US"/>
          </a:p>
        </p:txBody>
      </p:sp>
      <p:sp>
        <p:nvSpPr>
          <p:cNvPr id="7171" name="Rectangle 2"/>
          <p:cNvSpPr>
            <a:spLocks noGrp="1" noChangeArrowheads="1"/>
          </p:cNvSpPr>
          <p:nvPr>
            <p:ph type="title"/>
          </p:nvPr>
        </p:nvSpPr>
        <p:spPr/>
        <p:txBody>
          <a:bodyPr/>
          <a:lstStyle/>
          <a:p>
            <a:pPr eaLnBrk="1" hangingPunct="1"/>
            <a:r>
              <a:rPr lang="en-US" altLang="en-US" smtClean="0">
                <a:solidFill>
                  <a:schemeClr val="accent2"/>
                </a:solidFill>
              </a:rPr>
              <a:t>Corpora</a:t>
            </a:r>
          </a:p>
        </p:txBody>
      </p:sp>
      <p:sp>
        <p:nvSpPr>
          <p:cNvPr id="7172" name="Rectangle 3"/>
          <p:cNvSpPr>
            <a:spLocks noGrp="1" noChangeArrowheads="1"/>
          </p:cNvSpPr>
          <p:nvPr>
            <p:ph type="body" idx="1"/>
          </p:nvPr>
        </p:nvSpPr>
        <p:spPr>
          <a:xfrm>
            <a:off x="1981200" y="1600200"/>
            <a:ext cx="8229600" cy="4495800"/>
          </a:xfrm>
        </p:spPr>
        <p:txBody>
          <a:bodyPr/>
          <a:lstStyle/>
          <a:p>
            <a:pPr eaLnBrk="1" hangingPunct="1">
              <a:lnSpc>
                <a:spcPct val="80000"/>
              </a:lnSpc>
            </a:pPr>
            <a:r>
              <a:rPr lang="en-US" altLang="en-US" sz="2400"/>
              <a:t>A text corpus is a large, structured collection of texts. </a:t>
            </a:r>
          </a:p>
          <a:p>
            <a:pPr lvl="1" eaLnBrk="1" hangingPunct="1">
              <a:lnSpc>
                <a:spcPct val="80000"/>
              </a:lnSpc>
            </a:pPr>
            <a:r>
              <a:rPr lang="en-US" altLang="en-US" sz="2000"/>
              <a:t>NLTK comes with many corpora</a:t>
            </a:r>
          </a:p>
          <a:p>
            <a:pPr eaLnBrk="1" hangingPunct="1">
              <a:lnSpc>
                <a:spcPct val="80000"/>
              </a:lnSpc>
            </a:pPr>
            <a:endParaRPr lang="en-US" altLang="en-US" sz="2400"/>
          </a:p>
          <a:p>
            <a:pPr eaLnBrk="1" hangingPunct="1">
              <a:lnSpc>
                <a:spcPct val="80000"/>
              </a:lnSpc>
            </a:pPr>
            <a:r>
              <a:rPr lang="en-US" altLang="en-US" sz="2400"/>
              <a:t>The Open Language Archives Community (OLAC) provides an infrastructure for documenting and discovering language resource</a:t>
            </a:r>
          </a:p>
          <a:p>
            <a:pPr lvl="1" eaLnBrk="1" hangingPunct="1">
              <a:lnSpc>
                <a:spcPct val="80000"/>
              </a:lnSpc>
            </a:pPr>
            <a:r>
              <a:rPr lang="en-US" altLang="en-US" sz="2000"/>
              <a:t>OLAC is an international partnership of institutions and individuals who are creating a worldwide virtual library of language resources by: </a:t>
            </a:r>
          </a:p>
          <a:p>
            <a:pPr lvl="2" eaLnBrk="1" hangingPunct="1">
              <a:lnSpc>
                <a:spcPct val="80000"/>
              </a:lnSpc>
            </a:pPr>
            <a:r>
              <a:rPr lang="en-US" altLang="en-US" sz="1800"/>
              <a:t>(i) developing consensus on best current practice for the digital archiving of language resources, and </a:t>
            </a:r>
          </a:p>
          <a:p>
            <a:pPr lvl="2" eaLnBrk="1" hangingPunct="1">
              <a:lnSpc>
                <a:spcPct val="80000"/>
              </a:lnSpc>
            </a:pPr>
            <a:r>
              <a:rPr lang="en-US" altLang="en-US" sz="1800"/>
              <a:t>(ii) developing a network of interoperating repositories and services for housing and accessing such resources.</a:t>
            </a:r>
          </a:p>
          <a:p>
            <a:pPr lvl="1" eaLnBrk="1" hangingPunct="1">
              <a:lnSpc>
                <a:spcPct val="80000"/>
              </a:lnSpc>
            </a:pPr>
            <a:r>
              <a:rPr lang="en-US" altLang="en-US" sz="2000"/>
              <a:t>http://www.language-archives.org/</a:t>
            </a:r>
          </a:p>
        </p:txBody>
      </p:sp>
    </p:spTree>
    <p:extLst>
      <p:ext uri="{BB962C8B-B14F-4D97-AF65-F5344CB8AC3E}">
        <p14:creationId xmlns:p14="http://schemas.microsoft.com/office/powerpoint/2010/main" val="2744122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731A81-ACA4-43CE-B40D-59CD4BB68F38}" type="slidenum">
              <a:rPr lang="en-US" altLang="en-US"/>
              <a:pPr/>
              <a:t>36</a:t>
            </a:fld>
            <a:endParaRPr lang="en-US" altLang="en-US"/>
          </a:p>
        </p:txBody>
      </p:sp>
      <p:sp>
        <p:nvSpPr>
          <p:cNvPr id="8195" name="Rectangle 2"/>
          <p:cNvSpPr>
            <a:spLocks noGrp="1" noChangeArrowheads="1"/>
          </p:cNvSpPr>
          <p:nvPr>
            <p:ph type="title"/>
          </p:nvPr>
        </p:nvSpPr>
        <p:spPr>
          <a:xfrm>
            <a:off x="1981200" y="0"/>
            <a:ext cx="8229600" cy="1143000"/>
          </a:xfrm>
        </p:spPr>
        <p:txBody>
          <a:bodyPr/>
          <a:lstStyle/>
          <a:p>
            <a:pPr eaLnBrk="1" hangingPunct="1"/>
            <a:r>
              <a:rPr lang="en-US" altLang="en-US" smtClean="0">
                <a:solidFill>
                  <a:schemeClr val="accent2"/>
                </a:solidFill>
              </a:rPr>
              <a:t>NLTK Corpora</a:t>
            </a:r>
          </a:p>
        </p:txBody>
      </p:sp>
      <p:sp>
        <p:nvSpPr>
          <p:cNvPr id="8196" name="Rectangle 3"/>
          <p:cNvSpPr>
            <a:spLocks noGrp="1" noChangeArrowheads="1"/>
          </p:cNvSpPr>
          <p:nvPr>
            <p:ph type="body" idx="1"/>
          </p:nvPr>
        </p:nvSpPr>
        <p:spPr>
          <a:xfrm>
            <a:off x="1905000" y="1066801"/>
            <a:ext cx="8229600" cy="4525963"/>
          </a:xfrm>
        </p:spPr>
        <p:txBody>
          <a:bodyPr/>
          <a:lstStyle/>
          <a:p>
            <a:pPr eaLnBrk="1" hangingPunct="1"/>
            <a:r>
              <a:rPr lang="en-US" altLang="en-US" b="1" smtClean="0"/>
              <a:t>Gutenberg Corpus</a:t>
            </a:r>
          </a:p>
          <a:p>
            <a:pPr lvl="1" eaLnBrk="1" hangingPunct="1"/>
            <a:r>
              <a:rPr lang="en-US" altLang="en-US"/>
              <a:t>NLTK includes a small selection of texts from the Project Gutenberg electronic text archive (</a:t>
            </a:r>
            <a:r>
              <a:rPr lang="en-US" altLang="en-US">
                <a:hlinkClick r:id="rId2"/>
              </a:rPr>
              <a:t>http://www.gutenberg.org</a:t>
            </a:r>
            <a:r>
              <a:rPr lang="en-US" altLang="en-US"/>
              <a:t>), which contains some 25,000 free electronic books, and represents established literature </a:t>
            </a:r>
          </a:p>
          <a:p>
            <a:pPr lvl="1" eaLnBrk="1" hangingPunct="1"/>
            <a:r>
              <a:rPr lang="en-US" altLang="en-US"/>
              <a:t>NLTK: we load the NLTK package, then ask to see the file identifiers in this corpus</a:t>
            </a:r>
          </a:p>
          <a:p>
            <a:pPr eaLnBrk="1" hangingPunct="1"/>
            <a:endParaRPr lang="en-US" altLang="en-US" sz="2400"/>
          </a:p>
        </p:txBody>
      </p:sp>
      <p:pic>
        <p:nvPicPr>
          <p:cNvPr id="192516" name="Picture 4" descr="Sna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4648200"/>
            <a:ext cx="898525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028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4597A6-B4C5-4BCB-B300-9DE5828555E6}" type="slidenum">
              <a:rPr lang="en-US" altLang="en-US"/>
              <a:pPr/>
              <a:t>37</a:t>
            </a:fld>
            <a:endParaRPr lang="en-US" altLang="en-US"/>
          </a:p>
        </p:txBody>
      </p:sp>
      <p:sp>
        <p:nvSpPr>
          <p:cNvPr id="9219" name="Rectangle 2"/>
          <p:cNvSpPr>
            <a:spLocks noGrp="1" noChangeArrowheads="1"/>
          </p:cNvSpPr>
          <p:nvPr>
            <p:ph type="title"/>
          </p:nvPr>
        </p:nvSpPr>
        <p:spPr>
          <a:xfrm>
            <a:off x="1905000" y="0"/>
            <a:ext cx="8229600" cy="1143000"/>
          </a:xfrm>
        </p:spPr>
        <p:txBody>
          <a:bodyPr/>
          <a:lstStyle/>
          <a:p>
            <a:pPr eaLnBrk="1" hangingPunct="1"/>
            <a:r>
              <a:rPr lang="en-US" altLang="en-US" smtClean="0">
                <a:solidFill>
                  <a:schemeClr val="accent2"/>
                </a:solidFill>
              </a:rPr>
              <a:t>NLTK Corpora</a:t>
            </a:r>
          </a:p>
        </p:txBody>
      </p:sp>
      <p:sp>
        <p:nvSpPr>
          <p:cNvPr id="9220" name="Rectangle 3"/>
          <p:cNvSpPr>
            <a:spLocks noGrp="1" noChangeArrowheads="1"/>
          </p:cNvSpPr>
          <p:nvPr>
            <p:ph type="body" idx="1"/>
          </p:nvPr>
        </p:nvSpPr>
        <p:spPr>
          <a:xfrm>
            <a:off x="1905000" y="914400"/>
            <a:ext cx="8229600" cy="1219200"/>
          </a:xfrm>
        </p:spPr>
        <p:txBody>
          <a:bodyPr/>
          <a:lstStyle/>
          <a:p>
            <a:pPr eaLnBrk="1" hangingPunct="1">
              <a:lnSpc>
                <a:spcPct val="80000"/>
              </a:lnSpc>
            </a:pPr>
            <a:r>
              <a:rPr lang="en-US" altLang="en-US" sz="2000"/>
              <a:t>Analyze the corpus!</a:t>
            </a:r>
          </a:p>
          <a:p>
            <a:pPr lvl="1" eaLnBrk="1" hangingPunct="1">
              <a:lnSpc>
                <a:spcPct val="80000"/>
              </a:lnSpc>
            </a:pPr>
            <a:r>
              <a:rPr lang="en-US" altLang="en-US" sz="2000"/>
              <a:t>Example: words(), raw(), and sents()</a:t>
            </a:r>
          </a:p>
          <a:p>
            <a:pPr lvl="1" eaLnBrk="1" hangingPunct="1">
              <a:lnSpc>
                <a:spcPct val="80000"/>
              </a:lnSpc>
            </a:pPr>
            <a:r>
              <a:rPr lang="en-US" altLang="en-US" sz="2000"/>
              <a:t>But also Conditional Frequency Distributions, Plotting and Tabulating Distributions </a:t>
            </a:r>
          </a:p>
        </p:txBody>
      </p:sp>
      <p:pic>
        <p:nvPicPr>
          <p:cNvPr id="9221" name="Picture 4" descr="Sna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349500"/>
            <a:ext cx="8637588"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273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1D6C60-221D-46F9-85F8-0AB6C25189D7}" type="slidenum">
              <a:rPr lang="en-US" altLang="en-US"/>
              <a:pPr/>
              <a:t>38</a:t>
            </a:fld>
            <a:endParaRPr lang="en-US" altLang="en-US"/>
          </a:p>
        </p:txBody>
      </p:sp>
      <p:sp>
        <p:nvSpPr>
          <p:cNvPr id="11267" name="Rectangle 2"/>
          <p:cNvSpPr>
            <a:spLocks noGrp="1" noChangeArrowheads="1"/>
          </p:cNvSpPr>
          <p:nvPr>
            <p:ph type="title"/>
          </p:nvPr>
        </p:nvSpPr>
        <p:spPr/>
        <p:txBody>
          <a:bodyPr/>
          <a:lstStyle/>
          <a:p>
            <a:pPr eaLnBrk="1" hangingPunct="1"/>
            <a:r>
              <a:rPr lang="en-US" altLang="en-US" smtClean="0">
                <a:solidFill>
                  <a:schemeClr val="accent2"/>
                </a:solidFill>
              </a:rPr>
              <a:t>Web and Chat Text</a:t>
            </a:r>
          </a:p>
        </p:txBody>
      </p:sp>
      <p:sp>
        <p:nvSpPr>
          <p:cNvPr id="11268" name="Rectangle 3"/>
          <p:cNvSpPr>
            <a:spLocks noGrp="1" noChangeArrowheads="1"/>
          </p:cNvSpPr>
          <p:nvPr>
            <p:ph type="body" idx="1"/>
          </p:nvPr>
        </p:nvSpPr>
        <p:spPr/>
        <p:txBody>
          <a:bodyPr/>
          <a:lstStyle/>
          <a:p>
            <a:pPr eaLnBrk="1" hangingPunct="1"/>
            <a:r>
              <a:rPr lang="en-US" altLang="en-US" sz="2400"/>
              <a:t>NLTK contains less formal language as well; it’s small collection of web text includes content from a Firefox discussion forum, conversations overheard in New York, the movie script of </a:t>
            </a:r>
            <a:r>
              <a:rPr lang="en-US" altLang="en-US" sz="2400" i="1"/>
              <a:t>Pirates of the Carribean</a:t>
            </a:r>
            <a:r>
              <a:rPr lang="en-US" altLang="en-US" sz="2400"/>
              <a:t>, personal advertisements, and wine reviews:</a:t>
            </a:r>
          </a:p>
        </p:txBody>
      </p:sp>
      <p:pic>
        <p:nvPicPr>
          <p:cNvPr id="187396" name="Picture 4" descr="Sn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3505201"/>
            <a:ext cx="8520113"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397" name="Rectangle 5"/>
          <p:cNvSpPr>
            <a:spLocks noChangeArrowheads="1"/>
          </p:cNvSpPr>
          <p:nvPr/>
        </p:nvSpPr>
        <p:spPr bwMode="auto">
          <a:xfrm>
            <a:off x="1981200" y="56388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There is also a corpus of instant messaging chat sessions with over 10,000 posts</a:t>
            </a:r>
            <a:r>
              <a:rPr lang="en-US" altLang="en-US"/>
              <a:t> </a:t>
            </a:r>
          </a:p>
        </p:txBody>
      </p:sp>
    </p:spTree>
    <p:extLst>
      <p:ext uri="{BB962C8B-B14F-4D97-AF65-F5344CB8AC3E}">
        <p14:creationId xmlns:p14="http://schemas.microsoft.com/office/powerpoint/2010/main" val="186617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DC0E2B-5C52-4E56-ACA1-C0264159371C}" type="slidenum">
              <a:rPr lang="en-US" altLang="en-US"/>
              <a:pPr/>
              <a:t>39</a:t>
            </a:fld>
            <a:endParaRPr lang="en-US" altLang="en-US"/>
          </a:p>
        </p:txBody>
      </p:sp>
      <p:sp>
        <p:nvSpPr>
          <p:cNvPr id="12291" name="Rectangle 2"/>
          <p:cNvSpPr>
            <a:spLocks noGrp="1" noChangeArrowheads="1"/>
          </p:cNvSpPr>
          <p:nvPr>
            <p:ph type="title"/>
          </p:nvPr>
        </p:nvSpPr>
        <p:spPr/>
        <p:txBody>
          <a:bodyPr/>
          <a:lstStyle/>
          <a:p>
            <a:pPr eaLnBrk="1" hangingPunct="1"/>
            <a:r>
              <a:rPr lang="en-US" altLang="en-US" smtClean="0">
                <a:solidFill>
                  <a:schemeClr val="accent2"/>
                </a:solidFill>
              </a:rPr>
              <a:t>Annotated Text Corpora</a:t>
            </a:r>
          </a:p>
        </p:txBody>
      </p:sp>
      <p:sp>
        <p:nvSpPr>
          <p:cNvPr id="12292" name="Rectangle 3"/>
          <p:cNvSpPr>
            <a:spLocks noGrp="1" noChangeArrowheads="1"/>
          </p:cNvSpPr>
          <p:nvPr>
            <p:ph type="body" idx="1"/>
          </p:nvPr>
        </p:nvSpPr>
        <p:spPr>
          <a:xfrm>
            <a:off x="1981200" y="1600200"/>
            <a:ext cx="8229600" cy="4876800"/>
          </a:xfrm>
        </p:spPr>
        <p:txBody>
          <a:bodyPr/>
          <a:lstStyle/>
          <a:p>
            <a:pPr eaLnBrk="1" hangingPunct="1">
              <a:lnSpc>
                <a:spcPct val="80000"/>
              </a:lnSpc>
            </a:pPr>
            <a:r>
              <a:rPr lang="en-US" altLang="en-US" dirty="0"/>
              <a:t>Many text corpora contain linguistic annotations, representing genres, POS tags, named entities, syntactic structures, semantic roles, and so forth. </a:t>
            </a:r>
          </a:p>
          <a:p>
            <a:pPr eaLnBrk="1" hangingPunct="1">
              <a:lnSpc>
                <a:spcPct val="80000"/>
              </a:lnSpc>
            </a:pPr>
            <a:r>
              <a:rPr lang="en-US" altLang="en-US" dirty="0"/>
              <a:t>Not part of the text in the file; it explains something of the structure and/or semantics of text</a:t>
            </a:r>
          </a:p>
          <a:p>
            <a:pPr eaLnBrk="1" hangingPunct="1">
              <a:lnSpc>
                <a:spcPct val="80000"/>
              </a:lnSpc>
            </a:pPr>
            <a:r>
              <a:rPr lang="en-US" altLang="en-US" dirty="0"/>
              <a:t>NLTK provides convenient ways to access several of these corpora</a:t>
            </a:r>
          </a:p>
          <a:p>
            <a:pPr lvl="1" eaLnBrk="1" hangingPunct="1">
              <a:lnSpc>
                <a:spcPct val="80000"/>
              </a:lnSpc>
            </a:pPr>
            <a:r>
              <a:rPr lang="en-US" altLang="en-US" dirty="0">
                <a:hlinkClick r:id="rId2"/>
              </a:rPr>
              <a:t>http://www.nltk.org/data</a:t>
            </a:r>
            <a:endParaRPr lang="en-US" altLang="en-US" dirty="0"/>
          </a:p>
          <a:p>
            <a:pPr lvl="1" eaLnBrk="1" hangingPunct="1">
              <a:lnSpc>
                <a:spcPct val="80000"/>
              </a:lnSpc>
            </a:pPr>
            <a:r>
              <a:rPr lang="en-US" altLang="en-US" dirty="0">
                <a:hlinkClick r:id="rId3"/>
              </a:rPr>
              <a:t>http://nltk.googlecode.com/svn/trunk/nltk_data/index.xml</a:t>
            </a:r>
            <a:r>
              <a:rPr lang="en-US" altLang="en-US" dirty="0"/>
              <a:t> </a:t>
            </a:r>
          </a:p>
          <a:p>
            <a:pPr lvl="1" eaLnBrk="1" hangingPunct="1">
              <a:lnSpc>
                <a:spcPct val="80000"/>
              </a:lnSpc>
            </a:pPr>
            <a:r>
              <a:rPr lang="en-US" altLang="en-US" dirty="0"/>
              <a:t>Have a look!</a:t>
            </a:r>
          </a:p>
        </p:txBody>
      </p:sp>
    </p:spTree>
    <p:extLst>
      <p:ext uri="{BB962C8B-B14F-4D97-AF65-F5344CB8AC3E}">
        <p14:creationId xmlns:p14="http://schemas.microsoft.com/office/powerpoint/2010/main" val="2409132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What’s special about WordNet? </a:t>
            </a:r>
          </a:p>
        </p:txBody>
      </p:sp>
      <p:sp>
        <p:nvSpPr>
          <p:cNvPr id="6146" name="Rectangle 2"/>
          <p:cNvSpPr>
            <a:spLocks noGrp="1" noChangeArrowheads="1"/>
          </p:cNvSpPr>
          <p:nvPr>
            <p:ph type="body" idx="1"/>
          </p:nvPr>
        </p:nvSpPr>
        <p:spPr>
          <a:xfrm>
            <a:off x="1905000" y="1524000"/>
            <a:ext cx="8001000" cy="502920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Traditional paper dictionaries are organized alphabetically: words that are found together (on the same page) are not related by </a:t>
            </a:r>
            <a:r>
              <a:rPr lang="en-US" altLang="en-US" sz="2400" i="1"/>
              <a:t>meaning</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WordNet is organized by meaning: words in close proximity are semantically similar</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Human users and computers can browse WordNet and find words that are meaningfully related to their queries (somewhat like in a hyperdimensional thesaurus)</a:t>
            </a:r>
            <a:r>
              <a:rPr lang="ar-SA" altLang="en-US" sz="2400">
                <a:cs typeface="Arial" panose="020B0604020202020204" pitchFamily="34" charset="0"/>
              </a:rPr>
              <a:t>‏</a:t>
            </a:r>
            <a:endParaRPr lang="en-US" altLang="en-US" sz="240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Meaning similiarity can be measured and quantified to support Natural Language Understanding</a:t>
            </a: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p:txBody>
      </p:sp>
    </p:spTree>
    <p:extLst>
      <p:ext uri="{BB962C8B-B14F-4D97-AF65-F5344CB8AC3E}">
        <p14:creationId xmlns:p14="http://schemas.microsoft.com/office/powerpoint/2010/main" val="2619580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BB9FE5-FF30-45CA-BC15-13BAEE4C9513}" type="slidenum">
              <a:rPr lang="en-US" altLang="en-US"/>
              <a:pPr/>
              <a:t>40</a:t>
            </a:fld>
            <a:endParaRPr lang="en-US" altLang="en-US"/>
          </a:p>
        </p:txBody>
      </p:sp>
      <p:sp>
        <p:nvSpPr>
          <p:cNvPr id="13315" name="Rectangle 2"/>
          <p:cNvSpPr>
            <a:spLocks noGrp="1" noChangeArrowheads="1"/>
          </p:cNvSpPr>
          <p:nvPr>
            <p:ph type="title"/>
          </p:nvPr>
        </p:nvSpPr>
        <p:spPr/>
        <p:txBody>
          <a:bodyPr/>
          <a:lstStyle/>
          <a:p>
            <a:pPr eaLnBrk="1" hangingPunct="1"/>
            <a:r>
              <a:rPr lang="en-US" altLang="en-US" smtClean="0">
                <a:solidFill>
                  <a:schemeClr val="accent2"/>
                </a:solidFill>
              </a:rPr>
              <a:t>Annotated Text Corpora</a:t>
            </a:r>
          </a:p>
        </p:txBody>
      </p:sp>
      <p:sp>
        <p:nvSpPr>
          <p:cNvPr id="13316" name="Rectangle 3"/>
          <p:cNvSpPr>
            <a:spLocks noGrp="1" noChangeArrowheads="1"/>
          </p:cNvSpPr>
          <p:nvPr>
            <p:ph type="body" idx="1"/>
          </p:nvPr>
        </p:nvSpPr>
        <p:spPr>
          <a:xfrm>
            <a:off x="2057400" y="1600201"/>
            <a:ext cx="8382000" cy="4525963"/>
          </a:xfrm>
        </p:spPr>
        <p:txBody>
          <a:bodyPr/>
          <a:lstStyle/>
          <a:p>
            <a:pPr eaLnBrk="1" hangingPunct="1">
              <a:lnSpc>
                <a:spcPct val="80000"/>
              </a:lnSpc>
            </a:pPr>
            <a:r>
              <a:rPr lang="en-US" altLang="en-US"/>
              <a:t>Grammar annotation</a:t>
            </a:r>
          </a:p>
          <a:p>
            <a:pPr eaLnBrk="1" hangingPunct="1">
              <a:lnSpc>
                <a:spcPct val="80000"/>
              </a:lnSpc>
            </a:pPr>
            <a:r>
              <a:rPr lang="en-US" altLang="en-US"/>
              <a:t>Semantic annotation</a:t>
            </a:r>
          </a:p>
          <a:p>
            <a:pPr lvl="1" eaLnBrk="1" hangingPunct="1">
              <a:lnSpc>
                <a:spcPct val="80000"/>
              </a:lnSpc>
            </a:pPr>
            <a:r>
              <a:rPr lang="en-US" altLang="en-US"/>
              <a:t>See </a:t>
            </a:r>
            <a:r>
              <a:rPr lang="en-US" altLang="en-US">
                <a:hlinkClick r:id="rId2"/>
              </a:rPr>
              <a:t>Table 2 </a:t>
            </a:r>
            <a:r>
              <a:rPr lang="en-US" altLang="en-US"/>
              <a:t>NLTK book for more examples and pointers)</a:t>
            </a:r>
          </a:p>
          <a:p>
            <a:pPr eaLnBrk="1" hangingPunct="1">
              <a:lnSpc>
                <a:spcPct val="80000"/>
              </a:lnSpc>
            </a:pPr>
            <a:r>
              <a:rPr lang="en-US" altLang="en-US"/>
              <a:t>Lower level annotation</a:t>
            </a:r>
          </a:p>
          <a:p>
            <a:pPr lvl="1" eaLnBrk="1" hangingPunct="1">
              <a:lnSpc>
                <a:spcPct val="80000"/>
              </a:lnSpc>
            </a:pPr>
            <a:r>
              <a:rPr lang="en-US" altLang="en-US"/>
              <a:t>Word tokenization</a:t>
            </a:r>
          </a:p>
          <a:p>
            <a:pPr lvl="1" eaLnBrk="1" hangingPunct="1">
              <a:lnSpc>
                <a:spcPct val="80000"/>
              </a:lnSpc>
            </a:pPr>
            <a:r>
              <a:rPr lang="en-US" altLang="en-US"/>
              <a:t>Sentence Segmentation </a:t>
            </a:r>
          </a:p>
          <a:p>
            <a:pPr lvl="2" eaLnBrk="1" hangingPunct="1">
              <a:lnSpc>
                <a:spcPct val="80000"/>
              </a:lnSpc>
            </a:pPr>
            <a:r>
              <a:rPr lang="en-US" altLang="en-US"/>
              <a:t>Some corpora use explicit annotations to mark sentence segmentation. </a:t>
            </a:r>
          </a:p>
          <a:p>
            <a:pPr lvl="1" eaLnBrk="1" hangingPunct="1">
              <a:lnSpc>
                <a:spcPct val="80000"/>
              </a:lnSpc>
            </a:pPr>
            <a:r>
              <a:rPr lang="en-US" altLang="en-US"/>
              <a:t>Paragraph Segmentation: </a:t>
            </a:r>
          </a:p>
          <a:p>
            <a:pPr lvl="2" eaLnBrk="1" hangingPunct="1">
              <a:lnSpc>
                <a:spcPct val="80000"/>
              </a:lnSpc>
            </a:pPr>
            <a:r>
              <a:rPr lang="en-US" altLang="en-US"/>
              <a:t>Paragraphs and other structural elements (headings, chapters, etc.) may be explicitly annotated. </a:t>
            </a:r>
          </a:p>
        </p:txBody>
      </p:sp>
    </p:spTree>
    <p:extLst>
      <p:ext uri="{BB962C8B-B14F-4D97-AF65-F5344CB8AC3E}">
        <p14:creationId xmlns:p14="http://schemas.microsoft.com/office/powerpoint/2010/main" val="3784398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94193-2481-4F88-9A1C-F52EB64A3259}" type="slidenum">
              <a:rPr lang="en-US" altLang="en-US"/>
              <a:pPr/>
              <a:t>41</a:t>
            </a:fld>
            <a:endParaRPr lang="en-US" altLang="en-US"/>
          </a:p>
        </p:txBody>
      </p:sp>
      <p:sp>
        <p:nvSpPr>
          <p:cNvPr id="14339" name="Rectangle 2"/>
          <p:cNvSpPr>
            <a:spLocks noGrp="1" noChangeArrowheads="1"/>
          </p:cNvSpPr>
          <p:nvPr>
            <p:ph type="title"/>
          </p:nvPr>
        </p:nvSpPr>
        <p:spPr/>
        <p:txBody>
          <a:bodyPr/>
          <a:lstStyle/>
          <a:p>
            <a:pPr eaLnBrk="1" hangingPunct="1"/>
            <a:r>
              <a:rPr lang="en-US" altLang="en-US" smtClean="0">
                <a:solidFill>
                  <a:schemeClr val="accent2"/>
                </a:solidFill>
              </a:rPr>
              <a:t>Annotated Text Corpora</a:t>
            </a:r>
          </a:p>
        </p:txBody>
      </p:sp>
      <p:sp>
        <p:nvSpPr>
          <p:cNvPr id="14340" name="Rectangle 3"/>
          <p:cNvSpPr>
            <a:spLocks noGrp="1" noChangeArrowheads="1"/>
          </p:cNvSpPr>
          <p:nvPr>
            <p:ph type="body" idx="1"/>
          </p:nvPr>
        </p:nvSpPr>
        <p:spPr>
          <a:xfrm>
            <a:off x="1524000" y="1600200"/>
            <a:ext cx="9144000" cy="5105400"/>
          </a:xfrm>
        </p:spPr>
        <p:txBody>
          <a:bodyPr/>
          <a:lstStyle/>
          <a:p>
            <a:pPr eaLnBrk="1" hangingPunct="1">
              <a:lnSpc>
                <a:spcPct val="90000"/>
              </a:lnSpc>
            </a:pPr>
            <a:r>
              <a:rPr lang="en-US" altLang="en-US" sz="2400">
                <a:solidFill>
                  <a:schemeClr val="accent2"/>
                </a:solidFill>
              </a:rPr>
              <a:t>Grammar annotation </a:t>
            </a:r>
          </a:p>
          <a:p>
            <a:pPr lvl="1" eaLnBrk="1" hangingPunct="1">
              <a:lnSpc>
                <a:spcPct val="90000"/>
              </a:lnSpc>
            </a:pPr>
            <a:r>
              <a:rPr lang="en-US" altLang="en-US" sz="2000" b="1"/>
              <a:t>Part-of-speech tags</a:t>
            </a:r>
            <a:r>
              <a:rPr lang="en-US" altLang="en-US" sz="2000"/>
              <a:t> (POS): cat:NN, go: VB, and: DT etc.</a:t>
            </a:r>
          </a:p>
          <a:p>
            <a:pPr lvl="2" eaLnBrk="1" hangingPunct="1">
              <a:lnSpc>
                <a:spcPct val="90000"/>
              </a:lnSpc>
            </a:pPr>
            <a:r>
              <a:rPr lang="en-US" altLang="en-US" sz="1800"/>
              <a:t>Next class</a:t>
            </a:r>
          </a:p>
          <a:p>
            <a:pPr lvl="3" eaLnBrk="1" hangingPunct="1">
              <a:lnSpc>
                <a:spcPct val="90000"/>
              </a:lnSpc>
            </a:pPr>
            <a:r>
              <a:rPr lang="en-US" altLang="en-US" sz="1600"/>
              <a:t>CoNLL 2000 Chunking Data, Brown Corpus etc.</a:t>
            </a:r>
          </a:p>
          <a:p>
            <a:pPr lvl="1" eaLnBrk="1" hangingPunct="1">
              <a:lnSpc>
                <a:spcPct val="90000"/>
              </a:lnSpc>
            </a:pPr>
            <a:r>
              <a:rPr lang="en-US" altLang="en-US" sz="2000" b="1"/>
              <a:t>Parses</a:t>
            </a:r>
          </a:p>
          <a:p>
            <a:pPr lvl="2" eaLnBrk="1" hangingPunct="1">
              <a:lnSpc>
                <a:spcPct val="90000"/>
              </a:lnSpc>
            </a:pPr>
            <a:r>
              <a:rPr lang="en-US" altLang="en-US" sz="1800"/>
              <a:t>Dependency Treebanks, CoNLL 2007,  CESS Treebanks, Penn Treebank   </a:t>
            </a:r>
          </a:p>
          <a:p>
            <a:pPr lvl="1" eaLnBrk="1" hangingPunct="1">
              <a:lnSpc>
                <a:spcPct val="90000"/>
              </a:lnSpc>
            </a:pPr>
            <a:endParaRPr lang="en-US" altLang="en-US" sz="2000" b="1"/>
          </a:p>
          <a:p>
            <a:pPr lvl="1" eaLnBrk="1" hangingPunct="1">
              <a:lnSpc>
                <a:spcPct val="90000"/>
              </a:lnSpc>
            </a:pPr>
            <a:endParaRPr lang="en-US" altLang="en-US" sz="2000" b="1"/>
          </a:p>
          <a:p>
            <a:pPr lvl="1" eaLnBrk="1" hangingPunct="1">
              <a:lnSpc>
                <a:spcPct val="90000"/>
              </a:lnSpc>
            </a:pPr>
            <a:endParaRPr lang="en-US" altLang="en-US" sz="2000" b="1"/>
          </a:p>
          <a:p>
            <a:pPr lvl="1" eaLnBrk="1" hangingPunct="1">
              <a:lnSpc>
                <a:spcPct val="90000"/>
              </a:lnSpc>
            </a:pPr>
            <a:endParaRPr lang="en-US" altLang="en-US" sz="2000" b="1"/>
          </a:p>
          <a:p>
            <a:pPr lvl="1" eaLnBrk="1" hangingPunct="1">
              <a:lnSpc>
                <a:spcPct val="90000"/>
              </a:lnSpc>
            </a:pPr>
            <a:r>
              <a:rPr lang="en-US" altLang="en-US" sz="2000" b="1"/>
              <a:t>Chunks</a:t>
            </a:r>
            <a:r>
              <a:rPr lang="en-US" altLang="en-US" sz="2000"/>
              <a:t>: Text chunking consists of dividing a text in syntactically correlated parts of words. Text chunking is an intermediate step towards full parsing.</a:t>
            </a:r>
          </a:p>
          <a:p>
            <a:pPr lvl="2" eaLnBrk="1" hangingPunct="1">
              <a:lnSpc>
                <a:spcPct val="90000"/>
              </a:lnSpc>
            </a:pPr>
            <a:r>
              <a:rPr lang="en-US" altLang="en-US" sz="1800"/>
              <a:t>For example : </a:t>
            </a:r>
            <a:r>
              <a:rPr lang="en-US" altLang="en-US" sz="1200">
                <a:latin typeface="Courier New" panose="02070309020205020404" pitchFamily="49" charset="0"/>
              </a:rPr>
              <a:t>[NP new art critics] [VP write] [NP reviews] [PP with computers]</a:t>
            </a:r>
          </a:p>
          <a:p>
            <a:pPr lvl="2" eaLnBrk="1" hangingPunct="1">
              <a:lnSpc>
                <a:spcPct val="90000"/>
              </a:lnSpc>
            </a:pPr>
            <a:r>
              <a:rPr lang="en-US" altLang="en-US" sz="1800"/>
              <a:t>CoNLL 2000 Chunking Data </a:t>
            </a:r>
          </a:p>
          <a:p>
            <a:pPr eaLnBrk="1" hangingPunct="1">
              <a:lnSpc>
                <a:spcPct val="90000"/>
              </a:lnSpc>
              <a:buFontTx/>
              <a:buNone/>
            </a:pPr>
            <a:endParaRPr lang="en-US" altLang="en-US" sz="2400"/>
          </a:p>
        </p:txBody>
      </p:sp>
      <p:pic>
        <p:nvPicPr>
          <p:cNvPr id="14341" name="Picture 5" descr="par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1" y="3581401"/>
            <a:ext cx="22209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5749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3E23485-9D1B-4A48-86D7-53FE125CBB48}" type="slidenum">
              <a:rPr lang="en-US" altLang="en-US"/>
              <a:pPr/>
              <a:t>42</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mtClean="0">
                <a:solidFill>
                  <a:schemeClr val="accent2"/>
                </a:solidFill>
              </a:rPr>
              <a:t>Annotated Text Corpora</a:t>
            </a:r>
          </a:p>
        </p:txBody>
      </p:sp>
      <p:sp>
        <p:nvSpPr>
          <p:cNvPr id="15364" name="Rectangle 3"/>
          <p:cNvSpPr>
            <a:spLocks noGrp="1" noChangeArrowheads="1"/>
          </p:cNvSpPr>
          <p:nvPr>
            <p:ph type="body" idx="1"/>
          </p:nvPr>
        </p:nvSpPr>
        <p:spPr>
          <a:xfrm>
            <a:off x="1524000" y="1600200"/>
            <a:ext cx="9144000" cy="5257800"/>
          </a:xfrm>
        </p:spPr>
        <p:txBody>
          <a:bodyPr>
            <a:normAutofit lnSpcReduction="10000"/>
          </a:bodyPr>
          <a:lstStyle/>
          <a:p>
            <a:pPr eaLnBrk="1" hangingPunct="1">
              <a:lnSpc>
                <a:spcPct val="80000"/>
              </a:lnSpc>
            </a:pPr>
            <a:r>
              <a:rPr lang="en-US" altLang="en-US" sz="2000">
                <a:solidFill>
                  <a:schemeClr val="accent2"/>
                </a:solidFill>
              </a:rPr>
              <a:t>Semantic annotation</a:t>
            </a:r>
          </a:p>
          <a:p>
            <a:pPr lvl="1" eaLnBrk="1" hangingPunct="1">
              <a:lnSpc>
                <a:spcPct val="80000"/>
              </a:lnSpc>
            </a:pPr>
            <a:r>
              <a:rPr lang="en-US" altLang="en-US" sz="1800"/>
              <a:t>Genres</a:t>
            </a:r>
          </a:p>
          <a:p>
            <a:pPr lvl="2" eaLnBrk="1" hangingPunct="1">
              <a:lnSpc>
                <a:spcPct val="80000"/>
              </a:lnSpc>
            </a:pPr>
            <a:r>
              <a:rPr lang="en-US" altLang="en-US" sz="1600"/>
              <a:t>Brown</a:t>
            </a:r>
          </a:p>
          <a:p>
            <a:pPr lvl="1" eaLnBrk="1" hangingPunct="1">
              <a:lnSpc>
                <a:spcPct val="80000"/>
              </a:lnSpc>
            </a:pPr>
            <a:r>
              <a:rPr lang="en-US" altLang="en-US" sz="1800"/>
              <a:t>Topics </a:t>
            </a:r>
          </a:p>
          <a:p>
            <a:pPr lvl="2" eaLnBrk="1" hangingPunct="1">
              <a:lnSpc>
                <a:spcPct val="80000"/>
              </a:lnSpc>
            </a:pPr>
            <a:r>
              <a:rPr lang="en-US" altLang="en-US" sz="1600"/>
              <a:t>Reuters Corpus</a:t>
            </a:r>
          </a:p>
          <a:p>
            <a:pPr lvl="1" eaLnBrk="1" hangingPunct="1">
              <a:lnSpc>
                <a:spcPct val="80000"/>
              </a:lnSpc>
            </a:pPr>
            <a:r>
              <a:rPr lang="en-US" altLang="en-US" sz="1800"/>
              <a:t>Named Entities</a:t>
            </a:r>
          </a:p>
          <a:p>
            <a:pPr lvl="2" eaLnBrk="1" hangingPunct="1">
              <a:lnSpc>
                <a:spcPct val="80000"/>
              </a:lnSpc>
            </a:pPr>
            <a:r>
              <a:rPr lang="en-US" altLang="en-US" sz="1600"/>
              <a:t>CoNLL 2002 Named Entity</a:t>
            </a:r>
          </a:p>
          <a:p>
            <a:pPr lvl="2" eaLnBrk="1" hangingPunct="1">
              <a:lnSpc>
                <a:spcPct val="80000"/>
              </a:lnSpc>
            </a:pPr>
            <a:r>
              <a:rPr lang="en-US" altLang="en-US" sz="1600"/>
              <a:t>Example: </a:t>
            </a:r>
            <a:r>
              <a:rPr lang="en-US" altLang="en-US" sz="1600">
                <a:latin typeface="Courier New" panose="02070309020205020404" pitchFamily="49" charset="0"/>
              </a:rPr>
              <a:t>[</a:t>
            </a:r>
            <a:r>
              <a:rPr lang="en-US" altLang="en-US" sz="1600" b="1">
                <a:latin typeface="Courier New" panose="02070309020205020404" pitchFamily="49" charset="0"/>
              </a:rPr>
              <a:t>PER</a:t>
            </a:r>
            <a:r>
              <a:rPr lang="en-US" altLang="en-US" sz="1600">
                <a:latin typeface="Courier New" panose="02070309020205020404" pitchFamily="49" charset="0"/>
              </a:rPr>
              <a:t> Wol] , currently a journalist in [</a:t>
            </a:r>
            <a:r>
              <a:rPr lang="en-US" altLang="en-US" sz="1600" b="1">
                <a:latin typeface="Courier New" panose="02070309020205020404" pitchFamily="49" charset="0"/>
              </a:rPr>
              <a:t>LOC</a:t>
            </a:r>
            <a:r>
              <a:rPr lang="en-US" altLang="en-US" sz="1600">
                <a:latin typeface="Courier New" panose="02070309020205020404" pitchFamily="49" charset="0"/>
              </a:rPr>
              <a:t> Argentina] , played with [</a:t>
            </a:r>
            <a:r>
              <a:rPr lang="en-US" altLang="en-US" sz="1600" b="1">
                <a:latin typeface="Courier New" panose="02070309020205020404" pitchFamily="49" charset="0"/>
              </a:rPr>
              <a:t>PER</a:t>
            </a:r>
            <a:r>
              <a:rPr lang="en-US" altLang="en-US" sz="1600">
                <a:latin typeface="Courier New" panose="02070309020205020404" pitchFamily="49" charset="0"/>
              </a:rPr>
              <a:t> Del Bosque] in the nal years of the seventies in [</a:t>
            </a:r>
            <a:r>
              <a:rPr lang="en-US" altLang="en-US" sz="1600" b="1">
                <a:latin typeface="Courier New" panose="02070309020205020404" pitchFamily="49" charset="0"/>
              </a:rPr>
              <a:t>ORG</a:t>
            </a:r>
            <a:r>
              <a:rPr lang="en-US" altLang="en-US" sz="1600">
                <a:latin typeface="Courier New" panose="02070309020205020404" pitchFamily="49" charset="0"/>
              </a:rPr>
              <a:t> Real Madrid] </a:t>
            </a:r>
          </a:p>
          <a:p>
            <a:pPr lvl="1" eaLnBrk="1" hangingPunct="1">
              <a:lnSpc>
                <a:spcPct val="80000"/>
              </a:lnSpc>
            </a:pPr>
            <a:r>
              <a:rPr lang="en-US" altLang="en-US" sz="1800"/>
              <a:t>Sentiment polarity</a:t>
            </a:r>
          </a:p>
          <a:p>
            <a:pPr lvl="2" eaLnBrk="1" hangingPunct="1">
              <a:lnSpc>
                <a:spcPct val="80000"/>
              </a:lnSpc>
            </a:pPr>
            <a:r>
              <a:rPr lang="en-US" altLang="en-US" sz="1600"/>
              <a:t>Movie Reviews </a:t>
            </a:r>
          </a:p>
          <a:p>
            <a:pPr lvl="1" eaLnBrk="1" hangingPunct="1">
              <a:lnSpc>
                <a:spcPct val="80000"/>
              </a:lnSpc>
            </a:pPr>
            <a:r>
              <a:rPr lang="en-US" altLang="en-US" sz="1800"/>
              <a:t>Author</a:t>
            </a:r>
          </a:p>
          <a:p>
            <a:pPr lvl="1" eaLnBrk="1" hangingPunct="1">
              <a:lnSpc>
                <a:spcPct val="80000"/>
              </a:lnSpc>
            </a:pPr>
            <a:r>
              <a:rPr lang="en-US" altLang="en-US" sz="1800"/>
              <a:t>Language</a:t>
            </a:r>
          </a:p>
          <a:p>
            <a:pPr lvl="1" eaLnBrk="1" hangingPunct="1">
              <a:lnSpc>
                <a:spcPct val="80000"/>
              </a:lnSpc>
            </a:pPr>
            <a:r>
              <a:rPr lang="en-US" altLang="en-US" sz="1800"/>
              <a:t>Word senses</a:t>
            </a:r>
          </a:p>
          <a:p>
            <a:pPr lvl="2" eaLnBrk="1" hangingPunct="1">
              <a:lnSpc>
                <a:spcPct val="80000"/>
              </a:lnSpc>
            </a:pPr>
            <a:r>
              <a:rPr lang="en-US" altLang="en-US" sz="1600"/>
              <a:t>SEMCOR, Senseval 2 Corpus </a:t>
            </a:r>
          </a:p>
          <a:p>
            <a:pPr lvl="1" eaLnBrk="1" hangingPunct="1">
              <a:lnSpc>
                <a:spcPct val="80000"/>
              </a:lnSpc>
            </a:pPr>
            <a:r>
              <a:rPr lang="en-US" altLang="en-US" sz="1800"/>
              <a:t>Verb frames (eg. VerbNet)</a:t>
            </a:r>
          </a:p>
          <a:p>
            <a:pPr lvl="1" eaLnBrk="1" hangingPunct="1">
              <a:lnSpc>
                <a:spcPct val="80000"/>
              </a:lnSpc>
            </a:pPr>
            <a:r>
              <a:rPr lang="en-US" altLang="en-US" sz="1800"/>
              <a:t>Frames (eg. FrameNet)</a:t>
            </a:r>
          </a:p>
          <a:p>
            <a:pPr lvl="1" eaLnBrk="1" hangingPunct="1">
              <a:lnSpc>
                <a:spcPct val="80000"/>
              </a:lnSpc>
            </a:pPr>
            <a:r>
              <a:rPr lang="en-US" altLang="en-US" sz="1800"/>
              <a:t>Coreference annotations </a:t>
            </a:r>
          </a:p>
          <a:p>
            <a:pPr lvl="1" eaLnBrk="1" hangingPunct="1">
              <a:lnSpc>
                <a:spcPct val="80000"/>
              </a:lnSpc>
            </a:pPr>
            <a:r>
              <a:rPr lang="en-US" altLang="en-US" sz="1800"/>
              <a:t>Dialogue and Discourse: dialogue act tags, rhetorical structure </a:t>
            </a:r>
          </a:p>
        </p:txBody>
      </p:sp>
    </p:spTree>
    <p:extLst>
      <p:ext uri="{BB962C8B-B14F-4D97-AF65-F5344CB8AC3E}">
        <p14:creationId xmlns:p14="http://schemas.microsoft.com/office/powerpoint/2010/main" val="3201535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40C11A-80B8-4477-9329-26D5FFD44E09}" type="slidenum">
              <a:rPr lang="en-US" altLang="en-US"/>
              <a:pPr/>
              <a:t>43</a:t>
            </a:fld>
            <a:endParaRPr lang="en-US" altLang="en-US"/>
          </a:p>
        </p:txBody>
      </p:sp>
      <p:sp>
        <p:nvSpPr>
          <p:cNvPr id="16387" name="Rectangle 2"/>
          <p:cNvSpPr>
            <a:spLocks noGrp="1" noChangeArrowheads="1"/>
          </p:cNvSpPr>
          <p:nvPr>
            <p:ph type="title"/>
          </p:nvPr>
        </p:nvSpPr>
        <p:spPr/>
        <p:txBody>
          <a:bodyPr/>
          <a:lstStyle/>
          <a:p>
            <a:pPr eaLnBrk="1" hangingPunct="1"/>
            <a:r>
              <a:rPr lang="en-US" altLang="en-US" smtClean="0">
                <a:solidFill>
                  <a:schemeClr val="accent2"/>
                </a:solidFill>
              </a:rPr>
              <a:t>Brown Corpus</a:t>
            </a:r>
          </a:p>
        </p:txBody>
      </p:sp>
      <p:sp>
        <p:nvSpPr>
          <p:cNvPr id="16388" name="Rectangle 3"/>
          <p:cNvSpPr>
            <a:spLocks noGrp="1" noChangeArrowheads="1"/>
          </p:cNvSpPr>
          <p:nvPr>
            <p:ph type="body" idx="1"/>
          </p:nvPr>
        </p:nvSpPr>
        <p:spPr/>
        <p:txBody>
          <a:bodyPr/>
          <a:lstStyle/>
          <a:p>
            <a:pPr eaLnBrk="1" hangingPunct="1"/>
            <a:r>
              <a:rPr lang="en-US" altLang="en-US" smtClean="0"/>
              <a:t>The Brown Corpus was the first million-word electronic corpus of English, created in 1961 at Brown University. This corpus contains text from 500 sources, and the sources have been categorized by genre, such as </a:t>
            </a:r>
            <a:r>
              <a:rPr lang="en-US" altLang="en-US" i="1" smtClean="0"/>
              <a:t>news</a:t>
            </a:r>
            <a:r>
              <a:rPr lang="en-US" altLang="en-US" smtClean="0"/>
              <a:t>, </a:t>
            </a:r>
            <a:r>
              <a:rPr lang="en-US" altLang="en-US" i="1" smtClean="0"/>
              <a:t>editorial</a:t>
            </a:r>
            <a:r>
              <a:rPr lang="en-US" altLang="en-US" smtClean="0"/>
              <a:t>, and so on. </a:t>
            </a:r>
          </a:p>
        </p:txBody>
      </p:sp>
    </p:spTree>
    <p:extLst>
      <p:ext uri="{BB962C8B-B14F-4D97-AF65-F5344CB8AC3E}">
        <p14:creationId xmlns:p14="http://schemas.microsoft.com/office/powerpoint/2010/main" val="2769958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D91A68-740D-4B42-81BE-70EA459917C6}" type="slidenum">
              <a:rPr lang="en-US" altLang="en-US"/>
              <a:pPr/>
              <a:t>44</a:t>
            </a:fld>
            <a:endParaRPr lang="en-US" altLang="en-US"/>
          </a:p>
        </p:txBody>
      </p:sp>
      <p:sp>
        <p:nvSpPr>
          <p:cNvPr id="17411" name="Rectangle 2"/>
          <p:cNvSpPr>
            <a:spLocks noGrp="1" noChangeArrowheads="1"/>
          </p:cNvSpPr>
          <p:nvPr>
            <p:ph type="title"/>
          </p:nvPr>
        </p:nvSpPr>
        <p:spPr/>
        <p:txBody>
          <a:bodyPr/>
          <a:lstStyle/>
          <a:p>
            <a:pPr eaLnBrk="1" hangingPunct="1"/>
            <a:r>
              <a:rPr lang="en-US" altLang="en-US" smtClean="0">
                <a:solidFill>
                  <a:schemeClr val="accent2"/>
                </a:solidFill>
              </a:rPr>
              <a:t>Brown Corpus</a:t>
            </a:r>
          </a:p>
        </p:txBody>
      </p:sp>
      <p:sp>
        <p:nvSpPr>
          <p:cNvPr id="17412" name="Rectangle 3"/>
          <p:cNvSpPr>
            <a:spLocks noGrp="1" noChangeArrowheads="1"/>
          </p:cNvSpPr>
          <p:nvPr>
            <p:ph type="body" idx="1"/>
          </p:nvPr>
        </p:nvSpPr>
        <p:spPr>
          <a:xfrm>
            <a:off x="2057400" y="5867400"/>
            <a:ext cx="8229600" cy="762000"/>
          </a:xfrm>
        </p:spPr>
        <p:txBody>
          <a:bodyPr>
            <a:normAutofit lnSpcReduction="10000"/>
          </a:bodyPr>
          <a:lstStyle/>
          <a:p>
            <a:pPr eaLnBrk="1" hangingPunct="1">
              <a:lnSpc>
                <a:spcPct val="90000"/>
              </a:lnSpc>
            </a:pPr>
            <a:r>
              <a:rPr lang="en-US" altLang="en-US" sz="2000"/>
              <a:t>An example of each genre for the Brown Corpus</a:t>
            </a:r>
          </a:p>
          <a:p>
            <a:pPr eaLnBrk="1" hangingPunct="1">
              <a:lnSpc>
                <a:spcPct val="90000"/>
              </a:lnSpc>
            </a:pPr>
            <a:r>
              <a:rPr lang="en-US" altLang="en-US" sz="2000"/>
              <a:t>(for a complete list, see http://icame.uib.no/brown/bcm-los.html) </a:t>
            </a:r>
          </a:p>
          <a:p>
            <a:pPr eaLnBrk="1" hangingPunct="1">
              <a:lnSpc>
                <a:spcPct val="90000"/>
              </a:lnSpc>
            </a:pPr>
            <a:endParaRPr lang="en-US" altLang="en-US" sz="2000"/>
          </a:p>
        </p:txBody>
      </p:sp>
      <p:pic>
        <p:nvPicPr>
          <p:cNvPr id="17413" name="Picture 4" descr="Sn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4" y="1371600"/>
            <a:ext cx="8885237"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828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3D9C92-2AEE-465E-B95B-D305459CDDC7}" type="slidenum">
              <a:rPr lang="en-US" altLang="en-US"/>
              <a:pPr/>
              <a:t>45</a:t>
            </a:fld>
            <a:endParaRPr lang="en-US" altLang="en-US"/>
          </a:p>
        </p:txBody>
      </p:sp>
      <p:sp>
        <p:nvSpPr>
          <p:cNvPr id="18435" name="Rectangle 2"/>
          <p:cNvSpPr>
            <a:spLocks noGrp="1" noChangeArrowheads="1"/>
          </p:cNvSpPr>
          <p:nvPr>
            <p:ph type="title"/>
          </p:nvPr>
        </p:nvSpPr>
        <p:spPr/>
        <p:txBody>
          <a:bodyPr/>
          <a:lstStyle/>
          <a:p>
            <a:pPr eaLnBrk="1" hangingPunct="1"/>
            <a:r>
              <a:rPr lang="en-US" altLang="en-US" smtClean="0">
                <a:solidFill>
                  <a:schemeClr val="accent2"/>
                </a:solidFill>
              </a:rPr>
              <a:t>Brown Corpus</a:t>
            </a:r>
          </a:p>
        </p:txBody>
      </p:sp>
      <p:sp>
        <p:nvSpPr>
          <p:cNvPr id="18436" name="Rectangle 3"/>
          <p:cNvSpPr>
            <a:spLocks noGrp="1" noChangeArrowheads="1"/>
          </p:cNvSpPr>
          <p:nvPr>
            <p:ph type="body" idx="1"/>
          </p:nvPr>
        </p:nvSpPr>
        <p:spPr/>
        <p:txBody>
          <a:bodyPr/>
          <a:lstStyle/>
          <a:p>
            <a:pPr eaLnBrk="1" hangingPunct="1"/>
            <a:r>
              <a:rPr lang="en-US" altLang="en-US"/>
              <a:t>The Brown Corpus is a convenient resource for studying systematic differences between genres, a kind of linguistic inquiry known as </a:t>
            </a:r>
            <a:r>
              <a:rPr lang="en-US" altLang="en-US" b="1"/>
              <a:t>stylistics</a:t>
            </a:r>
            <a:r>
              <a:rPr lang="en-US" altLang="en-US"/>
              <a:t>.</a:t>
            </a:r>
          </a:p>
          <a:p>
            <a:pPr eaLnBrk="1" hangingPunct="1"/>
            <a:r>
              <a:rPr lang="en-US" altLang="en-US"/>
              <a:t>For example, we can compare genres in their usage of modal verbs:</a:t>
            </a:r>
          </a:p>
          <a:p>
            <a:pPr eaLnBrk="1" hangingPunct="1">
              <a:buFontTx/>
              <a:buNone/>
            </a:pPr>
            <a:endParaRPr lang="en-US" altLang="en-US"/>
          </a:p>
        </p:txBody>
      </p:sp>
      <p:pic>
        <p:nvPicPr>
          <p:cNvPr id="18437" name="Picture 4" descr="Sna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5" y="4114800"/>
            <a:ext cx="54943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5"/>
          <p:cNvSpPr txBox="1">
            <a:spLocks noChangeArrowheads="1"/>
          </p:cNvSpPr>
          <p:nvPr/>
        </p:nvSpPr>
        <p:spPr bwMode="auto">
          <a:xfrm>
            <a:off x="3276600" y="5791200"/>
            <a:ext cx="5818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conditional frequency distributions of modal verbs conditioned on genre </a:t>
            </a:r>
          </a:p>
        </p:txBody>
      </p:sp>
    </p:spTree>
    <p:extLst>
      <p:ext uri="{BB962C8B-B14F-4D97-AF65-F5344CB8AC3E}">
        <p14:creationId xmlns:p14="http://schemas.microsoft.com/office/powerpoint/2010/main" val="16357795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C2E248-646A-4187-82C7-2BA8A2AD6FB1}" type="slidenum">
              <a:rPr lang="en-US" altLang="en-US"/>
              <a:pPr/>
              <a:t>46</a:t>
            </a:fld>
            <a:endParaRPr lang="en-US" altLang="en-US"/>
          </a:p>
        </p:txBody>
      </p:sp>
      <p:sp>
        <p:nvSpPr>
          <p:cNvPr id="19459" name="Rectangle 2"/>
          <p:cNvSpPr>
            <a:spLocks noGrp="1" noChangeArrowheads="1"/>
          </p:cNvSpPr>
          <p:nvPr>
            <p:ph type="title"/>
          </p:nvPr>
        </p:nvSpPr>
        <p:spPr/>
        <p:txBody>
          <a:bodyPr/>
          <a:lstStyle/>
          <a:p>
            <a:pPr eaLnBrk="1" hangingPunct="1"/>
            <a:r>
              <a:rPr lang="en-US" altLang="en-US" smtClean="0">
                <a:solidFill>
                  <a:schemeClr val="accent2"/>
                </a:solidFill>
              </a:rPr>
              <a:t>Reuters Corpus</a:t>
            </a:r>
          </a:p>
        </p:txBody>
      </p:sp>
      <p:sp>
        <p:nvSpPr>
          <p:cNvPr id="19460" name="Rectangle 3"/>
          <p:cNvSpPr>
            <a:spLocks noGrp="1" noChangeArrowheads="1"/>
          </p:cNvSpPr>
          <p:nvPr>
            <p:ph type="body" idx="1"/>
          </p:nvPr>
        </p:nvSpPr>
        <p:spPr/>
        <p:txBody>
          <a:bodyPr/>
          <a:lstStyle/>
          <a:p>
            <a:pPr eaLnBrk="1" hangingPunct="1"/>
            <a:r>
              <a:rPr lang="en-US" altLang="en-US"/>
              <a:t>The Reuters Corpus contains 10,788 news documents totaling 1.3 million words. </a:t>
            </a:r>
          </a:p>
          <a:p>
            <a:pPr eaLnBrk="1" hangingPunct="1"/>
            <a:r>
              <a:rPr lang="en-US" altLang="en-US"/>
              <a:t>The documents have been classified into 90 topics, and grouped into two sets, called "training" and "test“</a:t>
            </a:r>
          </a:p>
          <a:p>
            <a:pPr lvl="1" eaLnBrk="1" hangingPunct="1"/>
            <a:r>
              <a:rPr lang="en-US" altLang="en-US"/>
              <a:t>This split is for training and testing algorithms that automatically detect the topic of a document</a:t>
            </a:r>
          </a:p>
          <a:p>
            <a:pPr lvl="1" eaLnBrk="1" hangingPunct="1"/>
            <a:r>
              <a:rPr lang="en-US" altLang="en-US"/>
              <a:t>Unlike the Brown Corpus, categories in the Reuters corpus overlap with each other, simply because a news story often covers multiple topics. </a:t>
            </a:r>
          </a:p>
        </p:txBody>
      </p:sp>
    </p:spTree>
    <p:extLst>
      <p:ext uri="{BB962C8B-B14F-4D97-AF65-F5344CB8AC3E}">
        <p14:creationId xmlns:p14="http://schemas.microsoft.com/office/powerpoint/2010/main" val="1267035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77CEE2-B9B8-433A-ADE5-A7A2E30BD4E5}" type="slidenum">
              <a:rPr lang="en-US" altLang="en-US"/>
              <a:pPr/>
              <a:t>47</a:t>
            </a:fld>
            <a:endParaRPr lang="en-US" altLang="en-US"/>
          </a:p>
        </p:txBody>
      </p:sp>
      <p:sp>
        <p:nvSpPr>
          <p:cNvPr id="20483" name="Rectangle 2"/>
          <p:cNvSpPr>
            <a:spLocks noGrp="1" noChangeArrowheads="1"/>
          </p:cNvSpPr>
          <p:nvPr>
            <p:ph type="title"/>
          </p:nvPr>
        </p:nvSpPr>
        <p:spPr>
          <a:xfrm>
            <a:off x="1981200" y="0"/>
            <a:ext cx="8229600" cy="1143000"/>
          </a:xfrm>
        </p:spPr>
        <p:txBody>
          <a:bodyPr/>
          <a:lstStyle/>
          <a:p>
            <a:pPr eaLnBrk="1" hangingPunct="1"/>
            <a:r>
              <a:rPr lang="en-US" altLang="en-US" smtClean="0">
                <a:solidFill>
                  <a:schemeClr val="accent2"/>
                </a:solidFill>
              </a:rPr>
              <a:t>Text Corpus Structure</a:t>
            </a:r>
          </a:p>
        </p:txBody>
      </p:sp>
      <p:sp>
        <p:nvSpPr>
          <p:cNvPr id="20484" name="Rectangle 3"/>
          <p:cNvSpPr>
            <a:spLocks noGrp="1" noChangeArrowheads="1"/>
          </p:cNvSpPr>
          <p:nvPr>
            <p:ph type="body" idx="1"/>
          </p:nvPr>
        </p:nvSpPr>
        <p:spPr>
          <a:xfrm>
            <a:off x="1981200" y="1143001"/>
            <a:ext cx="8305800" cy="4525963"/>
          </a:xfrm>
        </p:spPr>
        <p:txBody>
          <a:bodyPr/>
          <a:lstStyle/>
          <a:p>
            <a:pPr eaLnBrk="1" hangingPunct="1">
              <a:lnSpc>
                <a:spcPct val="80000"/>
              </a:lnSpc>
            </a:pPr>
            <a:r>
              <a:rPr lang="en-US" altLang="en-US" sz="2600"/>
              <a:t>The simplest kind lacks any structure (i.e annotation): it is just a collection of texts (Gutenberg, web text)</a:t>
            </a:r>
          </a:p>
          <a:p>
            <a:pPr eaLnBrk="1" hangingPunct="1">
              <a:lnSpc>
                <a:spcPct val="80000"/>
              </a:lnSpc>
            </a:pPr>
            <a:r>
              <a:rPr lang="en-US" altLang="en-US" sz="2600"/>
              <a:t>Often, texts are grouped into categories that might correspond to genre, source, author, language, etc. (Brown)</a:t>
            </a:r>
          </a:p>
          <a:p>
            <a:pPr eaLnBrk="1" hangingPunct="1">
              <a:lnSpc>
                <a:spcPct val="80000"/>
              </a:lnSpc>
            </a:pPr>
            <a:r>
              <a:rPr lang="en-US" altLang="en-US" sz="2600"/>
              <a:t>Sometimes these categories overlap, notably in the case of topical categories as a text can be relevant to more than one topic. (Reuters)</a:t>
            </a:r>
          </a:p>
          <a:p>
            <a:pPr eaLnBrk="1" hangingPunct="1">
              <a:lnSpc>
                <a:spcPct val="80000"/>
              </a:lnSpc>
            </a:pPr>
            <a:r>
              <a:rPr lang="en-US" altLang="en-US" sz="2600"/>
              <a:t>Occasionally, text collections have temporal structure (news collections, Inaugural Address Corpus)</a:t>
            </a:r>
          </a:p>
          <a:p>
            <a:pPr eaLnBrk="1" hangingPunct="1">
              <a:lnSpc>
                <a:spcPct val="80000"/>
              </a:lnSpc>
            </a:pPr>
            <a:endParaRPr lang="en-US" altLang="en-US" sz="2600"/>
          </a:p>
        </p:txBody>
      </p:sp>
      <p:pic>
        <p:nvPicPr>
          <p:cNvPr id="20485" name="Picture 5" descr="Sna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5175250"/>
            <a:ext cx="7523163"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422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0BFF74-B16F-4A85-BABE-BB06AB1EAC4E}" type="slidenum">
              <a:rPr lang="en-US" altLang="en-US"/>
              <a:pPr/>
              <a:t>48</a:t>
            </a:fld>
            <a:endParaRPr lang="en-US" altLang="en-US"/>
          </a:p>
        </p:txBody>
      </p:sp>
      <p:sp>
        <p:nvSpPr>
          <p:cNvPr id="27651" name="Rectangle 2"/>
          <p:cNvSpPr>
            <a:spLocks noGrp="1" noChangeArrowheads="1"/>
          </p:cNvSpPr>
          <p:nvPr>
            <p:ph type="title"/>
          </p:nvPr>
        </p:nvSpPr>
        <p:spPr/>
        <p:txBody>
          <a:bodyPr/>
          <a:lstStyle/>
          <a:p>
            <a:pPr eaLnBrk="1" hangingPunct="1"/>
            <a:r>
              <a:rPr lang="en-US" altLang="en-US" smtClean="0">
                <a:solidFill>
                  <a:schemeClr val="accent2"/>
                </a:solidFill>
              </a:rPr>
              <a:t>Lexical Resources in NLTK</a:t>
            </a:r>
          </a:p>
        </p:txBody>
      </p:sp>
      <p:sp>
        <p:nvSpPr>
          <p:cNvPr id="27652" name="Rectangle 3"/>
          <p:cNvSpPr>
            <a:spLocks noGrp="1" noChangeArrowheads="1"/>
          </p:cNvSpPr>
          <p:nvPr>
            <p:ph type="body" idx="1"/>
          </p:nvPr>
        </p:nvSpPr>
        <p:spPr>
          <a:xfrm>
            <a:off x="1752600" y="1600201"/>
            <a:ext cx="8915400" cy="4525963"/>
          </a:xfrm>
        </p:spPr>
        <p:txBody>
          <a:bodyPr/>
          <a:lstStyle/>
          <a:p>
            <a:pPr eaLnBrk="1" hangingPunct="1"/>
            <a:r>
              <a:rPr lang="en-US" altLang="en-US"/>
              <a:t>NLTK includes some corpora that are nothing more than </a:t>
            </a:r>
            <a:r>
              <a:rPr lang="en-US" altLang="en-US" b="1"/>
              <a:t>wordlists</a:t>
            </a:r>
            <a:r>
              <a:rPr lang="en-US" altLang="en-US"/>
              <a:t> (eg the Words Corpus)</a:t>
            </a:r>
          </a:p>
          <a:p>
            <a:pPr eaLnBrk="1" hangingPunct="1"/>
            <a:r>
              <a:rPr lang="en-US" altLang="en-US"/>
              <a:t>What can they be useful for?</a:t>
            </a:r>
          </a:p>
          <a:p>
            <a:pPr eaLnBrk="1" hangingPunct="1"/>
            <a:r>
              <a:rPr lang="en-US" altLang="en-US"/>
              <a:t>There is also a corpus of </a:t>
            </a:r>
            <a:r>
              <a:rPr lang="en-US" altLang="en-US" b="1"/>
              <a:t>stopwords</a:t>
            </a:r>
            <a:r>
              <a:rPr lang="en-US" altLang="en-US"/>
              <a:t>, that is, high-frequency words like </a:t>
            </a:r>
            <a:r>
              <a:rPr lang="en-US" altLang="en-US" i="1"/>
              <a:t>the</a:t>
            </a:r>
            <a:r>
              <a:rPr lang="en-US" altLang="en-US"/>
              <a:t>, </a:t>
            </a:r>
            <a:r>
              <a:rPr lang="en-US" altLang="en-US" i="1"/>
              <a:t>to</a:t>
            </a:r>
            <a:r>
              <a:rPr lang="en-US" altLang="en-US"/>
              <a:t> and </a:t>
            </a:r>
            <a:r>
              <a:rPr lang="en-US" altLang="en-US" i="1"/>
              <a:t>also</a:t>
            </a:r>
            <a:r>
              <a:rPr lang="en-US" altLang="en-US"/>
              <a:t> that we sometimes want to filter out of a document before further processing. </a:t>
            </a:r>
          </a:p>
          <a:p>
            <a:pPr lvl="1" eaLnBrk="1" hangingPunct="1"/>
            <a:r>
              <a:rPr lang="en-US" altLang="en-US"/>
              <a:t>Stopwords usually have little lexical content, and their presence in a text fails to distinguish it from other texts.</a:t>
            </a:r>
          </a:p>
          <a:p>
            <a:pPr eaLnBrk="1" hangingPunct="1"/>
            <a:endParaRPr lang="en-US" altLang="en-US"/>
          </a:p>
        </p:txBody>
      </p:sp>
      <p:pic>
        <p:nvPicPr>
          <p:cNvPr id="27653" name="Picture 4" descr="Sn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791201"/>
            <a:ext cx="66675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052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DD7A9F-90C3-40D6-BCBD-E4AA842137DE}" type="slidenum">
              <a:rPr lang="en-US" altLang="en-US"/>
              <a:pPr/>
              <a:t>49</a:t>
            </a:fld>
            <a:endParaRPr lang="en-US" altLang="en-US"/>
          </a:p>
        </p:txBody>
      </p:sp>
      <p:sp>
        <p:nvSpPr>
          <p:cNvPr id="28675" name="Rectangle 2"/>
          <p:cNvSpPr>
            <a:spLocks noGrp="1" noChangeArrowheads="1"/>
          </p:cNvSpPr>
          <p:nvPr>
            <p:ph type="title"/>
          </p:nvPr>
        </p:nvSpPr>
        <p:spPr/>
        <p:txBody>
          <a:bodyPr/>
          <a:lstStyle/>
          <a:p>
            <a:pPr eaLnBrk="1" hangingPunct="1"/>
            <a:r>
              <a:rPr lang="en-US" altLang="en-US" dirty="0" smtClean="0">
                <a:solidFill>
                  <a:schemeClr val="accent2"/>
                </a:solidFill>
              </a:rPr>
              <a:t>WordNet in NLTK</a:t>
            </a:r>
          </a:p>
        </p:txBody>
      </p:sp>
      <p:sp>
        <p:nvSpPr>
          <p:cNvPr id="28676" name="Rectangle 3"/>
          <p:cNvSpPr>
            <a:spLocks noGrp="1" noChangeArrowheads="1"/>
          </p:cNvSpPr>
          <p:nvPr>
            <p:ph type="body" idx="1"/>
          </p:nvPr>
        </p:nvSpPr>
        <p:spPr>
          <a:xfrm>
            <a:off x="1981200" y="1219201"/>
            <a:ext cx="8229600" cy="4906963"/>
          </a:xfrm>
        </p:spPr>
        <p:txBody>
          <a:bodyPr/>
          <a:lstStyle/>
          <a:p>
            <a:pPr eaLnBrk="1" hangingPunct="1">
              <a:lnSpc>
                <a:spcPct val="80000"/>
              </a:lnSpc>
            </a:pPr>
            <a:r>
              <a:rPr lang="en-US" altLang="en-US" sz="1600">
                <a:hlinkClick r:id="rId3"/>
              </a:rPr>
              <a:t>WorldNet </a:t>
            </a:r>
            <a:r>
              <a:rPr lang="en-US" altLang="en-US" sz="1600"/>
              <a:t>is a semantically-oriented dictionary of English, similar to a traditional thesaurus but with a richer structure.</a:t>
            </a:r>
          </a:p>
          <a:p>
            <a:pPr eaLnBrk="1" hangingPunct="1">
              <a:lnSpc>
                <a:spcPct val="80000"/>
              </a:lnSpc>
            </a:pPr>
            <a:r>
              <a:rPr lang="en-US" altLang="en-US" sz="1600"/>
              <a:t>WordNet® is a large lexical database of English. Nouns, verbs, adjectives and adverbs are grouped into sets of cognitive synonyms (synsets), each expressing a distinct concept*. </a:t>
            </a:r>
          </a:p>
          <a:p>
            <a:pPr eaLnBrk="1" hangingPunct="1">
              <a:lnSpc>
                <a:spcPct val="80000"/>
              </a:lnSpc>
            </a:pPr>
            <a:r>
              <a:rPr lang="en-US" altLang="en-US" sz="1600"/>
              <a:t>Synsets are interlinked by means of conceptual-semantic and lexical relations. The resulting network of meaningfully related words and concepts can be navigated with the browser. </a:t>
            </a:r>
          </a:p>
          <a:p>
            <a:pPr eaLnBrk="1" hangingPunct="1">
              <a:lnSpc>
                <a:spcPct val="80000"/>
              </a:lnSpc>
            </a:pPr>
            <a:r>
              <a:rPr lang="en-US" altLang="en-US" sz="1600"/>
              <a:t>WordNet is also freely and publicly available for download. </a:t>
            </a:r>
          </a:p>
          <a:p>
            <a:pPr eaLnBrk="1" hangingPunct="1">
              <a:lnSpc>
                <a:spcPct val="80000"/>
              </a:lnSpc>
            </a:pPr>
            <a:r>
              <a:rPr lang="en-US" altLang="en-US" sz="1600"/>
              <a:t>WordNet's structure makes it a useful tool for computational linguistics and natural language processing. </a:t>
            </a:r>
          </a:p>
          <a:p>
            <a:pPr eaLnBrk="1" hangingPunct="1">
              <a:lnSpc>
                <a:spcPct val="80000"/>
              </a:lnSpc>
            </a:pPr>
            <a:endParaRPr lang="en-US" altLang="en-US" sz="1600"/>
          </a:p>
          <a:p>
            <a:pPr eaLnBrk="1" hangingPunct="1">
              <a:lnSpc>
                <a:spcPct val="80000"/>
              </a:lnSpc>
            </a:pPr>
            <a:r>
              <a:rPr lang="en-US" altLang="en-US" sz="1600"/>
              <a:t>NLTK includes the English WordNet, with 155,287 words and 117,659 synonym sets. </a:t>
            </a:r>
          </a:p>
          <a:p>
            <a:pPr eaLnBrk="1" hangingPunct="1">
              <a:lnSpc>
                <a:spcPct val="80000"/>
              </a:lnSpc>
            </a:pPr>
            <a:endParaRPr lang="en-US" altLang="en-US" sz="1600"/>
          </a:p>
          <a:p>
            <a:pPr eaLnBrk="1" hangingPunct="1">
              <a:lnSpc>
                <a:spcPct val="80000"/>
              </a:lnSpc>
            </a:pPr>
            <a:r>
              <a:rPr lang="en-US" altLang="en-US" sz="1600" b="1"/>
              <a:t>Senses and Synonyms</a:t>
            </a:r>
          </a:p>
          <a:p>
            <a:pPr lvl="1" eaLnBrk="1" hangingPunct="1">
              <a:lnSpc>
                <a:spcPct val="80000"/>
              </a:lnSpc>
            </a:pPr>
            <a:r>
              <a:rPr lang="en-US" altLang="en-US" sz="1400"/>
              <a:t>Consider the 2 sentences:</a:t>
            </a:r>
          </a:p>
          <a:p>
            <a:pPr lvl="2" eaLnBrk="1" hangingPunct="1">
              <a:lnSpc>
                <a:spcPct val="80000"/>
              </a:lnSpc>
            </a:pPr>
            <a:r>
              <a:rPr lang="en-US" altLang="en-US" sz="1200" i="1"/>
              <a:t>Benz is credited with the invention of the motorcar</a:t>
            </a:r>
          </a:p>
          <a:p>
            <a:pPr lvl="2" eaLnBrk="1" hangingPunct="1">
              <a:lnSpc>
                <a:spcPct val="80000"/>
              </a:lnSpc>
            </a:pPr>
            <a:r>
              <a:rPr lang="en-US" altLang="en-US" sz="1200" i="1"/>
              <a:t>Benz is credited with the invention of the automobile</a:t>
            </a:r>
            <a:r>
              <a:rPr lang="en-US" altLang="en-US" sz="1200"/>
              <a:t>.</a:t>
            </a:r>
          </a:p>
          <a:p>
            <a:pPr lvl="1" eaLnBrk="1" hangingPunct="1">
              <a:lnSpc>
                <a:spcPct val="80000"/>
              </a:lnSpc>
            </a:pPr>
            <a:r>
              <a:rPr lang="en-US" altLang="en-US" sz="1400" i="1"/>
              <a:t>motorcar</a:t>
            </a:r>
            <a:r>
              <a:rPr lang="en-US" altLang="en-US" sz="1400"/>
              <a:t> and </a:t>
            </a:r>
            <a:r>
              <a:rPr lang="en-US" altLang="en-US" sz="1400" i="1"/>
              <a:t>automobile</a:t>
            </a:r>
            <a:r>
              <a:rPr lang="en-US" altLang="en-US" sz="1400"/>
              <a:t> have the same meaning, i.e. they are </a:t>
            </a:r>
            <a:r>
              <a:rPr lang="en-US" altLang="en-US" sz="1400" b="1"/>
              <a:t>synonyms</a:t>
            </a:r>
            <a:r>
              <a:rPr lang="en-US" altLang="en-US" sz="1400"/>
              <a:t>. </a:t>
            </a:r>
          </a:p>
          <a:p>
            <a:pPr lvl="1" eaLnBrk="1" hangingPunct="1">
              <a:lnSpc>
                <a:spcPct val="80000"/>
              </a:lnSpc>
              <a:buFontTx/>
              <a:buNone/>
            </a:pPr>
            <a:endParaRPr lang="en-US" altLang="en-US" sz="1400"/>
          </a:p>
        </p:txBody>
      </p:sp>
      <p:sp>
        <p:nvSpPr>
          <p:cNvPr id="28677" name="Text Box 4"/>
          <p:cNvSpPr txBox="1">
            <a:spLocks noChangeArrowheads="1"/>
          </p:cNvSpPr>
          <p:nvPr/>
        </p:nvSpPr>
        <p:spPr bwMode="auto">
          <a:xfrm>
            <a:off x="6248400" y="6324601"/>
            <a:ext cx="325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a:t>
            </a:r>
            <a:r>
              <a:rPr lang="en-US" altLang="en-US" sz="1600"/>
              <a:t>Adapted from </a:t>
            </a:r>
            <a:r>
              <a:rPr lang="en-US" altLang="en-US" sz="1600">
                <a:hlinkClick r:id="rId3"/>
              </a:rPr>
              <a:t>WorldNet Website</a:t>
            </a:r>
            <a:endParaRPr lang="en-US" altLang="en-US" sz="1600"/>
          </a:p>
        </p:txBody>
      </p:sp>
    </p:spTree>
    <p:extLst>
      <p:ext uri="{BB962C8B-B14F-4D97-AF65-F5344CB8AC3E}">
        <p14:creationId xmlns:p14="http://schemas.microsoft.com/office/powerpoint/2010/main" val="60848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A bit of history</a:t>
            </a:r>
          </a:p>
        </p:txBody>
      </p:sp>
      <p:sp>
        <p:nvSpPr>
          <p:cNvPr id="7170" name="Rectangle 2"/>
          <p:cNvSpPr>
            <a:spLocks noGrp="1" noChangeArrowheads="1"/>
          </p:cNvSpPr>
          <p:nvPr>
            <p:ph type="body" idx="1"/>
          </p:nvPr>
        </p:nvSpPr>
        <p:spPr>
          <a:xfrm>
            <a:off x="2209800" y="1981200"/>
            <a:ext cx="7772400" cy="4114800"/>
          </a:xfrm>
          <a:ln/>
        </p:spPr>
        <p:txBody>
          <a:bodyPr/>
          <a:lstStyle/>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Research in Artificial Intelligence (AI):</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How do humans store and access knowledge about concept?</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Hypothesis: concepts are interconnected via meaningful relations</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Knowledge about concepts is huge--must be stored in an efficient and economic fashion</a:t>
            </a:r>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Tree>
    <p:extLst>
      <p:ext uri="{BB962C8B-B14F-4D97-AF65-F5344CB8AC3E}">
        <p14:creationId xmlns:p14="http://schemas.microsoft.com/office/powerpoint/2010/main" val="3132560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D9095B-A3CD-488B-825B-0F4C6E263153}" type="slidenum">
              <a:rPr lang="en-US" altLang="en-US"/>
              <a:pPr/>
              <a:t>50</a:t>
            </a:fld>
            <a:endParaRPr lang="en-US" altLang="en-US"/>
          </a:p>
        </p:txBody>
      </p:sp>
      <p:sp>
        <p:nvSpPr>
          <p:cNvPr id="30723" name="Rectangle 2"/>
          <p:cNvSpPr>
            <a:spLocks noGrp="1" noChangeArrowheads="1"/>
          </p:cNvSpPr>
          <p:nvPr>
            <p:ph type="title"/>
          </p:nvPr>
        </p:nvSpPr>
        <p:spPr/>
        <p:txBody>
          <a:bodyPr/>
          <a:lstStyle/>
          <a:p>
            <a:pPr eaLnBrk="1" hangingPunct="1"/>
            <a:r>
              <a:rPr lang="en-US" altLang="en-US" smtClean="0">
                <a:solidFill>
                  <a:schemeClr val="accent2"/>
                </a:solidFill>
              </a:rPr>
              <a:t>WordNet</a:t>
            </a:r>
          </a:p>
        </p:txBody>
      </p:sp>
      <p:sp>
        <p:nvSpPr>
          <p:cNvPr id="30724" name="Rectangle 3"/>
          <p:cNvSpPr>
            <a:spLocks noGrp="1" noChangeArrowheads="1"/>
          </p:cNvSpPr>
          <p:nvPr>
            <p:ph type="body" idx="1"/>
          </p:nvPr>
        </p:nvSpPr>
        <p:spPr>
          <a:xfrm>
            <a:off x="1905000" y="1143000"/>
            <a:ext cx="8229600" cy="1143000"/>
          </a:xfrm>
        </p:spPr>
        <p:txBody>
          <a:bodyPr/>
          <a:lstStyle/>
          <a:p>
            <a:pPr eaLnBrk="1" hangingPunct="1"/>
            <a:r>
              <a:rPr lang="en-US" altLang="en-US" sz="2400"/>
              <a:t>We can explore these words with the help of WordNet:</a:t>
            </a:r>
          </a:p>
          <a:p>
            <a:pPr eaLnBrk="1" hangingPunct="1"/>
            <a:endParaRPr lang="en-US" altLang="en-US" sz="2400"/>
          </a:p>
        </p:txBody>
      </p:sp>
      <p:pic>
        <p:nvPicPr>
          <p:cNvPr id="30725" name="Picture 6" descr="Sn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752600"/>
            <a:ext cx="3695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descr="Sna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4" y="4267200"/>
            <a:ext cx="43338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8" descr="Snap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4" y="5867401"/>
            <a:ext cx="71151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9"/>
          <p:cNvSpPr>
            <a:spLocks noChangeArrowheads="1"/>
          </p:cNvSpPr>
          <p:nvPr/>
        </p:nvSpPr>
        <p:spPr bwMode="auto">
          <a:xfrm>
            <a:off x="1905000" y="2514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Thus, </a:t>
            </a:r>
            <a:r>
              <a:rPr lang="en-US" altLang="en-US" sz="2400" i="1"/>
              <a:t>motorcar</a:t>
            </a:r>
            <a:r>
              <a:rPr lang="en-US" altLang="en-US" sz="2400"/>
              <a:t> has just one possible meaning and it is identified as car.n.01, the first noun sense of </a:t>
            </a:r>
            <a:r>
              <a:rPr lang="en-US" altLang="en-US" sz="2400" i="1"/>
              <a:t>car</a:t>
            </a:r>
            <a:r>
              <a:rPr lang="en-US" altLang="en-US" sz="2400"/>
              <a:t>. </a:t>
            </a:r>
          </a:p>
          <a:p>
            <a:pPr eaLnBrk="1" hangingPunct="1"/>
            <a:r>
              <a:rPr lang="en-US" altLang="en-US" sz="2400"/>
              <a:t>The entity car.n.01 is called a </a:t>
            </a:r>
            <a:r>
              <a:rPr lang="en-US" altLang="en-US" sz="2400" b="1"/>
              <a:t>synset</a:t>
            </a:r>
            <a:r>
              <a:rPr lang="en-US" altLang="en-US" sz="2400"/>
              <a:t>, or "synonym set", a collection of synonymous words (or "lemmas"):</a:t>
            </a:r>
          </a:p>
          <a:p>
            <a:pPr eaLnBrk="1" hangingPunct="1"/>
            <a:endParaRPr lang="en-US" altLang="en-US" sz="2400"/>
          </a:p>
        </p:txBody>
      </p:sp>
      <p:sp>
        <p:nvSpPr>
          <p:cNvPr id="30729" name="Rectangle 10"/>
          <p:cNvSpPr>
            <a:spLocks noChangeArrowheads="1"/>
          </p:cNvSpPr>
          <p:nvPr/>
        </p:nvSpPr>
        <p:spPr bwMode="auto">
          <a:xfrm>
            <a:off x="2057400" y="50292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Synsets also come with a prose definition and some example sentences: </a:t>
            </a:r>
          </a:p>
          <a:p>
            <a:pPr eaLnBrk="1" hangingPunct="1"/>
            <a:endParaRPr lang="en-US" altLang="en-US" sz="2400"/>
          </a:p>
        </p:txBody>
      </p:sp>
    </p:spTree>
    <p:extLst>
      <p:ext uri="{BB962C8B-B14F-4D97-AF65-F5344CB8AC3E}">
        <p14:creationId xmlns:p14="http://schemas.microsoft.com/office/powerpoint/2010/main" val="356450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748A6F-5A9E-4151-80D9-7A0B795417B8}" type="slidenum">
              <a:rPr lang="en-US" altLang="en-US"/>
              <a:pPr/>
              <a:t>51</a:t>
            </a:fld>
            <a:endParaRPr lang="en-US" altLang="en-US"/>
          </a:p>
        </p:txBody>
      </p:sp>
      <p:sp>
        <p:nvSpPr>
          <p:cNvPr id="31747" name="Rectangle 2"/>
          <p:cNvSpPr>
            <a:spLocks noGrp="1" noChangeArrowheads="1"/>
          </p:cNvSpPr>
          <p:nvPr>
            <p:ph type="title"/>
          </p:nvPr>
        </p:nvSpPr>
        <p:spPr/>
        <p:txBody>
          <a:bodyPr/>
          <a:lstStyle/>
          <a:p>
            <a:pPr eaLnBrk="1" hangingPunct="1"/>
            <a:r>
              <a:rPr lang="en-US" altLang="en-US" smtClean="0">
                <a:solidFill>
                  <a:schemeClr val="accent2"/>
                </a:solidFill>
              </a:rPr>
              <a:t>WordNet</a:t>
            </a:r>
          </a:p>
        </p:txBody>
      </p:sp>
      <p:pic>
        <p:nvPicPr>
          <p:cNvPr id="31748" name="Picture 4" descr="Snap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90801" y="3200401"/>
            <a:ext cx="6448425" cy="176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Rectangle 5"/>
          <p:cNvSpPr>
            <a:spLocks noChangeArrowheads="1"/>
          </p:cNvSpPr>
          <p:nvPr/>
        </p:nvSpPr>
        <p:spPr bwMode="auto">
          <a:xfrm>
            <a:off x="1905000" y="1752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Unlike the words </a:t>
            </a:r>
            <a:r>
              <a:rPr lang="en-US" altLang="en-US" sz="2400" i="1"/>
              <a:t>automobile</a:t>
            </a:r>
            <a:r>
              <a:rPr lang="en-US" altLang="en-US" sz="2400"/>
              <a:t> and </a:t>
            </a:r>
            <a:r>
              <a:rPr lang="en-US" altLang="en-US" sz="2400" i="1"/>
              <a:t>motorcar</a:t>
            </a:r>
            <a:r>
              <a:rPr lang="en-US" altLang="en-US" sz="2400"/>
              <a:t>, which are unambiguous and have one synset, the word </a:t>
            </a:r>
            <a:r>
              <a:rPr lang="en-US" altLang="en-US" sz="2400" i="1"/>
              <a:t>car</a:t>
            </a:r>
            <a:r>
              <a:rPr lang="en-US" altLang="en-US" sz="2400"/>
              <a:t> is ambiguous, having five synsets:</a:t>
            </a:r>
          </a:p>
        </p:txBody>
      </p:sp>
    </p:spTree>
    <p:extLst>
      <p:ext uri="{BB962C8B-B14F-4D97-AF65-F5344CB8AC3E}">
        <p14:creationId xmlns:p14="http://schemas.microsoft.com/office/powerpoint/2010/main" val="4023030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908818-60C5-432D-B4E1-CDB1A38AB009}" type="slidenum">
              <a:rPr lang="en-US" altLang="en-US"/>
              <a:pPr/>
              <a:t>52</a:t>
            </a:fld>
            <a:endParaRPr lang="en-US" altLang="en-US"/>
          </a:p>
        </p:txBody>
      </p:sp>
      <p:sp>
        <p:nvSpPr>
          <p:cNvPr id="32771" name="Rectangle 2"/>
          <p:cNvSpPr>
            <a:spLocks noGrp="1" noChangeArrowheads="1"/>
          </p:cNvSpPr>
          <p:nvPr>
            <p:ph type="title"/>
          </p:nvPr>
        </p:nvSpPr>
        <p:spPr/>
        <p:txBody>
          <a:bodyPr/>
          <a:lstStyle/>
          <a:p>
            <a:pPr eaLnBrk="1" hangingPunct="1"/>
            <a:r>
              <a:rPr lang="en-US" altLang="en-US" smtClean="0">
                <a:solidFill>
                  <a:schemeClr val="accent2"/>
                </a:solidFill>
              </a:rPr>
              <a:t>The WordNet Hierarchy</a:t>
            </a:r>
          </a:p>
        </p:txBody>
      </p:sp>
      <p:sp>
        <p:nvSpPr>
          <p:cNvPr id="32772" name="Rectangle 3"/>
          <p:cNvSpPr>
            <a:spLocks noGrp="1" noChangeArrowheads="1"/>
          </p:cNvSpPr>
          <p:nvPr>
            <p:ph type="body" idx="1"/>
          </p:nvPr>
        </p:nvSpPr>
        <p:spPr/>
        <p:txBody>
          <a:bodyPr/>
          <a:lstStyle/>
          <a:p>
            <a:pPr eaLnBrk="1" hangingPunct="1">
              <a:lnSpc>
                <a:spcPct val="90000"/>
              </a:lnSpc>
            </a:pPr>
            <a:r>
              <a:rPr lang="en-US" altLang="en-US"/>
              <a:t>WordNet synsets correspond to abstract concepts, and they don't always have corresponding words in English. </a:t>
            </a:r>
          </a:p>
          <a:p>
            <a:pPr eaLnBrk="1" hangingPunct="1">
              <a:lnSpc>
                <a:spcPct val="90000"/>
              </a:lnSpc>
            </a:pPr>
            <a:r>
              <a:rPr lang="en-US" altLang="en-US"/>
              <a:t>These concepts are linked together in a hierarchy. Some concepts are very general, such as </a:t>
            </a:r>
            <a:r>
              <a:rPr lang="en-US" altLang="en-US" i="1"/>
              <a:t>Entity</a:t>
            </a:r>
            <a:r>
              <a:rPr lang="en-US" altLang="en-US"/>
              <a:t>, </a:t>
            </a:r>
            <a:r>
              <a:rPr lang="en-US" altLang="en-US" i="1"/>
              <a:t>State</a:t>
            </a:r>
            <a:r>
              <a:rPr lang="en-US" altLang="en-US"/>
              <a:t>, </a:t>
            </a:r>
            <a:r>
              <a:rPr lang="en-US" altLang="en-US" i="1"/>
              <a:t>Event</a:t>
            </a:r>
            <a:r>
              <a:rPr lang="en-US" altLang="en-US"/>
              <a:t> — these are called unique beginners or root synsets. </a:t>
            </a:r>
          </a:p>
          <a:p>
            <a:pPr eaLnBrk="1" hangingPunct="1">
              <a:lnSpc>
                <a:spcPct val="90000"/>
              </a:lnSpc>
            </a:pPr>
            <a:r>
              <a:rPr lang="en-US" altLang="en-US"/>
              <a:t>Others, such as </a:t>
            </a:r>
            <a:r>
              <a:rPr lang="en-US" altLang="en-US" i="1"/>
              <a:t>gas guzzler</a:t>
            </a:r>
            <a:r>
              <a:rPr lang="en-US" altLang="en-US"/>
              <a:t> and </a:t>
            </a:r>
            <a:r>
              <a:rPr lang="en-US" altLang="en-US" i="1"/>
              <a:t>hatchback</a:t>
            </a:r>
            <a:r>
              <a:rPr lang="en-US" altLang="en-US"/>
              <a:t>, are much more specific. A small portion of a concept hierarchy is illustrated in </a:t>
            </a:r>
            <a:r>
              <a:rPr lang="en-US" altLang="en-US">
                <a:hlinkClick r:id="" action="ppaction://noaction"/>
              </a:rPr>
              <a:t>Figure 2.11</a:t>
            </a:r>
            <a:r>
              <a:rPr lang="en-US" altLang="en-US"/>
              <a:t>.</a:t>
            </a:r>
          </a:p>
          <a:p>
            <a:pPr eaLnBrk="1" hangingPunct="1">
              <a:lnSpc>
                <a:spcPct val="90000"/>
              </a:lnSpc>
            </a:pPr>
            <a:endParaRPr lang="en-US" altLang="en-US"/>
          </a:p>
        </p:txBody>
      </p:sp>
    </p:spTree>
    <p:extLst>
      <p:ext uri="{BB962C8B-B14F-4D97-AF65-F5344CB8AC3E}">
        <p14:creationId xmlns:p14="http://schemas.microsoft.com/office/powerpoint/2010/main" val="837459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4B4CEA-DD1D-43E4-8DD4-76893269B6F4}" type="slidenum">
              <a:rPr lang="en-US" altLang="en-US"/>
              <a:pPr/>
              <a:t>53</a:t>
            </a:fld>
            <a:endParaRPr lang="en-US" altLang="en-US"/>
          </a:p>
        </p:txBody>
      </p:sp>
      <p:sp>
        <p:nvSpPr>
          <p:cNvPr id="33795" name="Rectangle 2"/>
          <p:cNvSpPr>
            <a:spLocks noGrp="1" noChangeArrowheads="1"/>
          </p:cNvSpPr>
          <p:nvPr>
            <p:ph type="title"/>
          </p:nvPr>
        </p:nvSpPr>
        <p:spPr/>
        <p:txBody>
          <a:bodyPr/>
          <a:lstStyle/>
          <a:p>
            <a:pPr eaLnBrk="1" hangingPunct="1"/>
            <a:r>
              <a:rPr lang="en-US" altLang="en-US" smtClean="0">
                <a:solidFill>
                  <a:schemeClr val="accent2"/>
                </a:solidFill>
              </a:rPr>
              <a:t>The WordNet Hierarchy</a:t>
            </a:r>
          </a:p>
        </p:txBody>
      </p:sp>
      <p:sp>
        <p:nvSpPr>
          <p:cNvPr id="33796" name="Rectangle 3"/>
          <p:cNvSpPr>
            <a:spLocks noGrp="1" noChangeArrowheads="1"/>
          </p:cNvSpPr>
          <p:nvPr>
            <p:ph type="body" idx="1"/>
          </p:nvPr>
        </p:nvSpPr>
        <p:spPr>
          <a:xfrm>
            <a:off x="1981200" y="1600200"/>
            <a:ext cx="8229600" cy="1600200"/>
          </a:xfrm>
        </p:spPr>
        <p:txBody>
          <a:bodyPr/>
          <a:lstStyle/>
          <a:p>
            <a:pPr eaLnBrk="1" hangingPunct="1">
              <a:lnSpc>
                <a:spcPct val="90000"/>
              </a:lnSpc>
            </a:pPr>
            <a:r>
              <a:rPr lang="en-US" altLang="en-US" sz="2400"/>
              <a:t>It’s very easy to navigate between concepts. For example, given a concept like </a:t>
            </a:r>
            <a:r>
              <a:rPr lang="en-US" altLang="en-US" sz="2400" i="1"/>
              <a:t>motorcar</a:t>
            </a:r>
            <a:r>
              <a:rPr lang="en-US" altLang="en-US" sz="2400"/>
              <a:t>, we can look at the concepts that are more specific; the (immediate) </a:t>
            </a:r>
            <a:r>
              <a:rPr lang="en-US" altLang="en-US" sz="2400" b="1"/>
              <a:t>hyponyms</a:t>
            </a:r>
            <a:r>
              <a:rPr lang="en-US" altLang="en-US" sz="2400"/>
              <a:t>.</a:t>
            </a:r>
          </a:p>
          <a:p>
            <a:pPr eaLnBrk="1" hangingPunct="1">
              <a:lnSpc>
                <a:spcPct val="90000"/>
              </a:lnSpc>
            </a:pPr>
            <a:endParaRPr lang="en-US" altLang="en-US" sz="2400"/>
          </a:p>
        </p:txBody>
      </p:sp>
      <p:pic>
        <p:nvPicPr>
          <p:cNvPr id="33797" name="Picture 4" descr="Snap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6" y="3886201"/>
            <a:ext cx="43148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descr="Snap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1"/>
            <a:ext cx="536575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3432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429F1E-EF8C-404E-B7A9-CD32F6D7231D}" type="slidenum">
              <a:rPr lang="en-US" altLang="en-US"/>
              <a:pPr/>
              <a:t>54</a:t>
            </a:fld>
            <a:endParaRPr lang="en-US" altLang="en-US"/>
          </a:p>
        </p:txBody>
      </p:sp>
      <p:sp>
        <p:nvSpPr>
          <p:cNvPr id="34819" name="Rectangle 2"/>
          <p:cNvSpPr>
            <a:spLocks noGrp="1" noChangeArrowheads="1"/>
          </p:cNvSpPr>
          <p:nvPr>
            <p:ph type="title"/>
          </p:nvPr>
        </p:nvSpPr>
        <p:spPr/>
        <p:txBody>
          <a:bodyPr/>
          <a:lstStyle/>
          <a:p>
            <a:pPr eaLnBrk="1" hangingPunct="1"/>
            <a:r>
              <a:rPr lang="en-US" altLang="en-US" smtClean="0">
                <a:solidFill>
                  <a:schemeClr val="accent2"/>
                </a:solidFill>
              </a:rPr>
              <a:t>The WordNet Hierarchy</a:t>
            </a:r>
          </a:p>
        </p:txBody>
      </p:sp>
      <p:sp>
        <p:nvSpPr>
          <p:cNvPr id="34820" name="Rectangle 3"/>
          <p:cNvSpPr>
            <a:spLocks noGrp="1" noChangeArrowheads="1"/>
          </p:cNvSpPr>
          <p:nvPr>
            <p:ph type="body" idx="1"/>
          </p:nvPr>
        </p:nvSpPr>
        <p:spPr>
          <a:xfrm>
            <a:off x="1981200" y="1600200"/>
            <a:ext cx="8229600" cy="1600200"/>
          </a:xfrm>
        </p:spPr>
        <p:txBody>
          <a:bodyPr/>
          <a:lstStyle/>
          <a:p>
            <a:pPr eaLnBrk="1" hangingPunct="1">
              <a:lnSpc>
                <a:spcPct val="80000"/>
              </a:lnSpc>
            </a:pPr>
            <a:r>
              <a:rPr lang="en-US" altLang="en-US" sz="2000"/>
              <a:t>We can also navigate up the hierarchy by visiting hypernyms. Some words have multiple paths, because they can be classified in more than one way. There are two paths between car.n.01 and entity.n.01 because wheeled_vehicle.n.01 can be classified as both a vehicle and a container.</a:t>
            </a:r>
          </a:p>
        </p:txBody>
      </p:sp>
      <p:pic>
        <p:nvPicPr>
          <p:cNvPr id="34821" name="Picture 6" descr="Snap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24200"/>
            <a:ext cx="71628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8"/>
          <p:cNvSpPr>
            <a:spLocks noChangeArrowheads="1"/>
          </p:cNvSpPr>
          <p:nvPr/>
        </p:nvSpPr>
        <p:spPr bwMode="auto">
          <a:xfrm>
            <a:off x="2209800" y="5486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sz="2400"/>
              <a:t>Hypernyms and hyponyms are called </a:t>
            </a:r>
            <a:r>
              <a:rPr lang="en-US" altLang="en-US" sz="2400" b="1"/>
              <a:t>lexical relations</a:t>
            </a:r>
            <a:r>
              <a:rPr lang="en-US" altLang="en-US" sz="2400"/>
              <a:t> because they relate one synset to another. These two relations navigate up and down the "is-a" hierarchy.</a:t>
            </a:r>
          </a:p>
        </p:txBody>
      </p:sp>
    </p:spTree>
    <p:extLst>
      <p:ext uri="{BB962C8B-B14F-4D97-AF65-F5344CB8AC3E}">
        <p14:creationId xmlns:p14="http://schemas.microsoft.com/office/powerpoint/2010/main" val="7900818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B21B75-0D85-40D6-88DA-AC6D2DEE0712}" type="slidenum">
              <a:rPr lang="en-US" altLang="en-US"/>
              <a:pPr/>
              <a:t>55</a:t>
            </a:fld>
            <a:endParaRPr lang="en-US" altLang="en-US"/>
          </a:p>
        </p:txBody>
      </p:sp>
      <p:sp>
        <p:nvSpPr>
          <p:cNvPr id="35843" name="Rectangle 2"/>
          <p:cNvSpPr>
            <a:spLocks noGrp="1" noChangeArrowheads="1"/>
          </p:cNvSpPr>
          <p:nvPr>
            <p:ph type="title"/>
          </p:nvPr>
        </p:nvSpPr>
        <p:spPr/>
        <p:txBody>
          <a:bodyPr/>
          <a:lstStyle/>
          <a:p>
            <a:pPr eaLnBrk="1" hangingPunct="1"/>
            <a:r>
              <a:rPr lang="en-US" altLang="en-US" sz="4000">
                <a:solidFill>
                  <a:schemeClr val="accent2"/>
                </a:solidFill>
              </a:rPr>
              <a:t>WordNet: More Lexical Relations</a:t>
            </a:r>
          </a:p>
        </p:txBody>
      </p:sp>
      <p:sp>
        <p:nvSpPr>
          <p:cNvPr id="35844" name="Rectangle 3"/>
          <p:cNvSpPr>
            <a:spLocks noGrp="1" noChangeArrowheads="1"/>
          </p:cNvSpPr>
          <p:nvPr>
            <p:ph type="body" idx="1"/>
          </p:nvPr>
        </p:nvSpPr>
        <p:spPr>
          <a:xfrm>
            <a:off x="1905000" y="1219201"/>
            <a:ext cx="8534400" cy="4525963"/>
          </a:xfrm>
        </p:spPr>
        <p:txBody>
          <a:bodyPr/>
          <a:lstStyle/>
          <a:p>
            <a:pPr eaLnBrk="1" hangingPunct="1"/>
            <a:r>
              <a:rPr lang="en-US" altLang="en-US"/>
              <a:t>Another important way to navigate the WordNet network is from items to their components (</a:t>
            </a:r>
            <a:r>
              <a:rPr lang="en-US" altLang="en-US" b="1"/>
              <a:t>meronyms</a:t>
            </a:r>
            <a:r>
              <a:rPr lang="en-US" altLang="en-US"/>
              <a:t>) or to the things they are contained in (</a:t>
            </a:r>
            <a:r>
              <a:rPr lang="en-US" altLang="en-US" b="1"/>
              <a:t>holonyms</a:t>
            </a:r>
            <a:r>
              <a:rPr lang="en-US" altLang="en-US"/>
              <a:t>). </a:t>
            </a:r>
          </a:p>
          <a:p>
            <a:pPr lvl="1" eaLnBrk="1" hangingPunct="1"/>
            <a:r>
              <a:rPr lang="en-US" altLang="en-US"/>
              <a:t>For example, the parts of a </a:t>
            </a:r>
            <a:r>
              <a:rPr lang="en-US" altLang="en-US" i="1"/>
              <a:t>tree</a:t>
            </a:r>
            <a:r>
              <a:rPr lang="en-US" altLang="en-US"/>
              <a:t> are its </a:t>
            </a:r>
            <a:r>
              <a:rPr lang="en-US" altLang="en-US" i="1"/>
              <a:t>trunk</a:t>
            </a:r>
            <a:r>
              <a:rPr lang="en-US" altLang="en-US"/>
              <a:t>, </a:t>
            </a:r>
            <a:r>
              <a:rPr lang="en-US" altLang="en-US" i="1"/>
              <a:t>crown</a:t>
            </a:r>
            <a:r>
              <a:rPr lang="en-US" altLang="en-US"/>
              <a:t>, and so on; the </a:t>
            </a:r>
            <a:r>
              <a:rPr lang="en-US" altLang="en-US" sz="2000">
                <a:latin typeface="Courier New" panose="02070309020205020404" pitchFamily="49" charset="0"/>
              </a:rPr>
              <a:t>part_meronyms()</a:t>
            </a:r>
            <a:r>
              <a:rPr lang="en-US" altLang="en-US"/>
              <a:t> </a:t>
            </a:r>
          </a:p>
          <a:p>
            <a:pPr lvl="1" eaLnBrk="1" hangingPunct="1"/>
            <a:r>
              <a:rPr lang="en-US" altLang="en-US"/>
              <a:t>The </a:t>
            </a:r>
            <a:r>
              <a:rPr lang="en-US" altLang="en-US" i="1"/>
              <a:t>substance</a:t>
            </a:r>
            <a:r>
              <a:rPr lang="en-US" altLang="en-US"/>
              <a:t> a tree is made of includes </a:t>
            </a:r>
            <a:r>
              <a:rPr lang="en-US" altLang="en-US" i="1"/>
              <a:t>heartwood</a:t>
            </a:r>
            <a:r>
              <a:rPr lang="en-US" altLang="en-US"/>
              <a:t> and </a:t>
            </a:r>
            <a:r>
              <a:rPr lang="en-US" altLang="en-US" i="1"/>
              <a:t>sapwood</a:t>
            </a:r>
            <a:r>
              <a:rPr lang="en-US" altLang="en-US"/>
              <a:t>; the </a:t>
            </a:r>
            <a:r>
              <a:rPr lang="en-US" altLang="en-US" sz="2000">
                <a:latin typeface="Courier New" panose="02070309020205020404" pitchFamily="49" charset="0"/>
              </a:rPr>
              <a:t>substance_meronyms()</a:t>
            </a:r>
          </a:p>
          <a:p>
            <a:pPr lvl="1" eaLnBrk="1" hangingPunct="1"/>
            <a:r>
              <a:rPr lang="en-US" altLang="en-US"/>
              <a:t>A collection of trees forms a </a:t>
            </a:r>
            <a:r>
              <a:rPr lang="en-US" altLang="en-US" i="1"/>
              <a:t>forest</a:t>
            </a:r>
            <a:r>
              <a:rPr lang="en-US" altLang="en-US"/>
              <a:t>; the </a:t>
            </a:r>
            <a:r>
              <a:rPr lang="en-US" altLang="en-US" sz="2000">
                <a:latin typeface="Courier New" panose="02070309020205020404" pitchFamily="49" charset="0"/>
              </a:rPr>
              <a:t>member_holonyms()</a:t>
            </a:r>
          </a:p>
          <a:p>
            <a:pPr lvl="1" eaLnBrk="1" hangingPunct="1"/>
            <a:endParaRPr lang="en-US" altLang="en-US"/>
          </a:p>
          <a:p>
            <a:pPr eaLnBrk="1" hangingPunct="1"/>
            <a:endParaRPr lang="en-US" altLang="en-US"/>
          </a:p>
        </p:txBody>
      </p:sp>
      <p:pic>
        <p:nvPicPr>
          <p:cNvPr id="35845" name="Picture 4" descr="Snap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5486401"/>
            <a:ext cx="54006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0093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1E71B0-82E5-4DB8-ACA8-22D25A8220BB}" type="slidenum">
              <a:rPr lang="en-US" altLang="en-US"/>
              <a:pPr/>
              <a:t>56</a:t>
            </a:fld>
            <a:endParaRPr lang="en-US" altLang="en-US"/>
          </a:p>
        </p:txBody>
      </p:sp>
      <p:sp>
        <p:nvSpPr>
          <p:cNvPr id="36867" name="Rectangle 2"/>
          <p:cNvSpPr>
            <a:spLocks noGrp="1" noChangeArrowheads="1"/>
          </p:cNvSpPr>
          <p:nvPr>
            <p:ph type="title"/>
          </p:nvPr>
        </p:nvSpPr>
        <p:spPr/>
        <p:txBody>
          <a:bodyPr/>
          <a:lstStyle/>
          <a:p>
            <a:pPr eaLnBrk="1" hangingPunct="1"/>
            <a:r>
              <a:rPr lang="en-US" altLang="en-US" sz="4000">
                <a:solidFill>
                  <a:schemeClr val="accent2"/>
                </a:solidFill>
              </a:rPr>
              <a:t>WordNet: More Lexical Relations</a:t>
            </a:r>
          </a:p>
        </p:txBody>
      </p:sp>
      <p:sp>
        <p:nvSpPr>
          <p:cNvPr id="36868" name="Rectangle 3"/>
          <p:cNvSpPr>
            <a:spLocks noGrp="1" noChangeArrowheads="1"/>
          </p:cNvSpPr>
          <p:nvPr>
            <p:ph type="body" idx="1"/>
          </p:nvPr>
        </p:nvSpPr>
        <p:spPr/>
        <p:txBody>
          <a:bodyPr/>
          <a:lstStyle/>
          <a:p>
            <a:pPr eaLnBrk="1" hangingPunct="1"/>
            <a:endParaRPr lang="en-US" altLang="en-US" smtClean="0"/>
          </a:p>
          <a:p>
            <a:pPr eaLnBrk="1" hangingPunct="1"/>
            <a:endParaRPr lang="en-US" altLang="en-US" smtClean="0"/>
          </a:p>
        </p:txBody>
      </p:sp>
      <p:sp>
        <p:nvSpPr>
          <p:cNvPr id="36869" name="Rectangle 5"/>
          <p:cNvSpPr>
            <a:spLocks noChangeArrowheads="1"/>
          </p:cNvSpPr>
          <p:nvPr/>
        </p:nvSpPr>
        <p:spPr bwMode="auto">
          <a:xfrm>
            <a:off x="1905000" y="1219201"/>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Some lexical relationships hold between lemmas, e.g., </a:t>
            </a:r>
            <a:r>
              <a:rPr lang="en-US" altLang="en-US" sz="2400" b="1"/>
              <a:t>antonymy</a:t>
            </a:r>
            <a:r>
              <a:rPr lang="en-US" altLang="en-US"/>
              <a:t>:</a:t>
            </a:r>
            <a:endParaRPr lang="en-US" altLang="en-US" sz="2800"/>
          </a:p>
          <a:p>
            <a:pPr lvl="1" eaLnBrk="1" hangingPunct="1"/>
            <a:endParaRPr lang="en-US" altLang="en-US" sz="2400"/>
          </a:p>
          <a:p>
            <a:pPr eaLnBrk="1" hangingPunct="1"/>
            <a:endParaRPr lang="en-US" altLang="en-US" sz="2800"/>
          </a:p>
        </p:txBody>
      </p:sp>
      <p:pic>
        <p:nvPicPr>
          <p:cNvPr id="36870" name="Picture 7" descr="Sn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09801"/>
            <a:ext cx="63627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8"/>
          <p:cNvSpPr>
            <a:spLocks noChangeArrowheads="1"/>
          </p:cNvSpPr>
          <p:nvPr/>
        </p:nvSpPr>
        <p:spPr bwMode="auto">
          <a:xfrm>
            <a:off x="1981200" y="38100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There are also relationships between verbs. For example, the act of </a:t>
            </a:r>
            <a:r>
              <a:rPr lang="en-US" altLang="en-US" sz="2400" i="1"/>
              <a:t>walking</a:t>
            </a:r>
            <a:r>
              <a:rPr lang="en-US" altLang="en-US" sz="2400"/>
              <a:t> involves the act of </a:t>
            </a:r>
            <a:r>
              <a:rPr lang="en-US" altLang="en-US" sz="2400" i="1"/>
              <a:t>stepping</a:t>
            </a:r>
            <a:r>
              <a:rPr lang="en-US" altLang="en-US" sz="2400"/>
              <a:t>, so walking </a:t>
            </a:r>
            <a:r>
              <a:rPr lang="en-US" altLang="en-US" sz="2400" b="1"/>
              <a:t>entails</a:t>
            </a:r>
            <a:r>
              <a:rPr lang="en-US" altLang="en-US" sz="2400"/>
              <a:t> stepping. Some verbs have multiple entailments:</a:t>
            </a:r>
          </a:p>
        </p:txBody>
      </p:sp>
      <p:pic>
        <p:nvPicPr>
          <p:cNvPr id="36872" name="Picture 9" descr="Sna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334000"/>
            <a:ext cx="50736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2248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F691B3-E419-4016-955B-E22004618D96}" type="slidenum">
              <a:rPr lang="en-US" altLang="en-US"/>
              <a:pPr/>
              <a:t>57</a:t>
            </a:fld>
            <a:endParaRPr lang="en-US" altLang="en-US"/>
          </a:p>
        </p:txBody>
      </p:sp>
      <p:sp>
        <p:nvSpPr>
          <p:cNvPr id="37891" name="Rectangle 2"/>
          <p:cNvSpPr>
            <a:spLocks noGrp="1" noChangeArrowheads="1"/>
          </p:cNvSpPr>
          <p:nvPr>
            <p:ph type="title"/>
          </p:nvPr>
        </p:nvSpPr>
        <p:spPr/>
        <p:txBody>
          <a:bodyPr/>
          <a:lstStyle/>
          <a:p>
            <a:pPr eaLnBrk="1" hangingPunct="1"/>
            <a:r>
              <a:rPr lang="en-US" altLang="en-US" smtClean="0">
                <a:solidFill>
                  <a:schemeClr val="accent2"/>
                </a:solidFill>
              </a:rPr>
              <a:t>WordNet: Semantic Similarity</a:t>
            </a:r>
          </a:p>
        </p:txBody>
      </p:sp>
      <p:sp>
        <p:nvSpPr>
          <p:cNvPr id="37892" name="Rectangle 3"/>
          <p:cNvSpPr>
            <a:spLocks noGrp="1" noChangeArrowheads="1"/>
          </p:cNvSpPr>
          <p:nvPr>
            <p:ph type="body" idx="1"/>
          </p:nvPr>
        </p:nvSpPr>
        <p:spPr/>
        <p:txBody>
          <a:bodyPr/>
          <a:lstStyle/>
          <a:p>
            <a:pPr eaLnBrk="1" hangingPunct="1"/>
            <a:r>
              <a:rPr lang="en-US" altLang="en-US"/>
              <a:t>Knowing which words are semantically related is useful for indexing a collection of texts, so that a search for a general term like </a:t>
            </a:r>
            <a:r>
              <a:rPr lang="en-US" altLang="en-US" i="1"/>
              <a:t>vehicle</a:t>
            </a:r>
            <a:r>
              <a:rPr lang="en-US" altLang="en-US"/>
              <a:t> will match documents containing specific terms like </a:t>
            </a:r>
            <a:r>
              <a:rPr lang="en-US" altLang="en-US" i="1"/>
              <a:t>limousine</a:t>
            </a:r>
            <a:r>
              <a:rPr lang="en-US" altLang="en-US"/>
              <a:t>.</a:t>
            </a:r>
          </a:p>
          <a:p>
            <a:pPr eaLnBrk="1" hangingPunct="1"/>
            <a:r>
              <a:rPr lang="en-US" altLang="en-US"/>
              <a:t>Two synsets linked to the same root may have several hypernyms in common. If two synsets share a very specific hypernym — one that is low down in the hypernym hierarchy — they must be closely related.</a:t>
            </a:r>
          </a:p>
          <a:p>
            <a:pPr eaLnBrk="1" hangingPunct="1"/>
            <a:endParaRPr lang="en-US" altLang="en-US"/>
          </a:p>
        </p:txBody>
      </p:sp>
    </p:spTree>
    <p:extLst>
      <p:ext uri="{BB962C8B-B14F-4D97-AF65-F5344CB8AC3E}">
        <p14:creationId xmlns:p14="http://schemas.microsoft.com/office/powerpoint/2010/main" val="36017584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EA6E09-CA06-46F3-92F5-E0C391148539}" type="slidenum">
              <a:rPr lang="en-US" altLang="en-US"/>
              <a:pPr/>
              <a:t>58</a:t>
            </a:fld>
            <a:endParaRPr lang="en-US" altLang="en-US"/>
          </a:p>
        </p:txBody>
      </p:sp>
      <p:sp>
        <p:nvSpPr>
          <p:cNvPr id="38915" name="Rectangle 2"/>
          <p:cNvSpPr>
            <a:spLocks noGrp="1" noChangeArrowheads="1"/>
          </p:cNvSpPr>
          <p:nvPr>
            <p:ph type="title"/>
          </p:nvPr>
        </p:nvSpPr>
        <p:spPr/>
        <p:txBody>
          <a:bodyPr/>
          <a:lstStyle/>
          <a:p>
            <a:pPr eaLnBrk="1" hangingPunct="1"/>
            <a:r>
              <a:rPr lang="en-US" altLang="en-US" smtClean="0">
                <a:solidFill>
                  <a:schemeClr val="accent2"/>
                </a:solidFill>
              </a:rPr>
              <a:t>WordNet: Semantic Similarity</a:t>
            </a:r>
          </a:p>
        </p:txBody>
      </p:sp>
      <p:sp>
        <p:nvSpPr>
          <p:cNvPr id="38916" name="Rectangle 3"/>
          <p:cNvSpPr>
            <a:spLocks noGrp="1" noChangeArrowheads="1"/>
          </p:cNvSpPr>
          <p:nvPr>
            <p:ph type="body" idx="1"/>
          </p:nvPr>
        </p:nvSpPr>
        <p:spPr>
          <a:xfrm>
            <a:off x="1981200" y="3733800"/>
            <a:ext cx="8229600" cy="1524000"/>
          </a:xfrm>
        </p:spPr>
        <p:txBody>
          <a:bodyPr/>
          <a:lstStyle/>
          <a:p>
            <a:pPr eaLnBrk="1" hangingPunct="1">
              <a:lnSpc>
                <a:spcPct val="90000"/>
              </a:lnSpc>
            </a:pPr>
            <a:r>
              <a:rPr lang="en-US" altLang="en-US" sz="2000"/>
              <a:t>Of course we know that </a:t>
            </a:r>
            <a:r>
              <a:rPr lang="en-US" altLang="en-US" sz="2000" i="1"/>
              <a:t>whale</a:t>
            </a:r>
            <a:r>
              <a:rPr lang="en-US" altLang="en-US" sz="2000"/>
              <a:t> is very specific (and </a:t>
            </a:r>
            <a:r>
              <a:rPr lang="en-US" altLang="en-US" sz="2000" i="1"/>
              <a:t>baleen whale</a:t>
            </a:r>
            <a:r>
              <a:rPr lang="en-US" altLang="en-US" sz="2000"/>
              <a:t> even more so), while </a:t>
            </a:r>
            <a:r>
              <a:rPr lang="en-US" altLang="en-US" sz="2000" i="1"/>
              <a:t>vertebrate</a:t>
            </a:r>
            <a:r>
              <a:rPr lang="en-US" altLang="en-US" sz="2000"/>
              <a:t> is more general and </a:t>
            </a:r>
            <a:r>
              <a:rPr lang="en-US" altLang="en-US" sz="2000" i="1"/>
              <a:t>entity</a:t>
            </a:r>
            <a:r>
              <a:rPr lang="en-US" altLang="en-US" sz="2000"/>
              <a:t> is completely general. We can quantify this concept of generality by looking up the depth of each synset:</a:t>
            </a:r>
          </a:p>
        </p:txBody>
      </p:sp>
      <p:pic>
        <p:nvPicPr>
          <p:cNvPr id="38917" name="Picture 5" descr="Sna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613" y="1219200"/>
            <a:ext cx="4424362"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descr="Sna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089" y="5257800"/>
            <a:ext cx="444182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0525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F5601E-5FB4-40C4-BF65-6E25A6E858F1}" type="slidenum">
              <a:rPr lang="en-US" altLang="en-US"/>
              <a:pPr/>
              <a:t>59</a:t>
            </a:fld>
            <a:endParaRPr lang="en-US" altLang="en-US"/>
          </a:p>
        </p:txBody>
      </p:sp>
      <p:sp>
        <p:nvSpPr>
          <p:cNvPr id="39939" name="Rectangle 2"/>
          <p:cNvSpPr>
            <a:spLocks noGrp="1" noChangeArrowheads="1"/>
          </p:cNvSpPr>
          <p:nvPr>
            <p:ph type="title"/>
          </p:nvPr>
        </p:nvSpPr>
        <p:spPr/>
        <p:txBody>
          <a:bodyPr/>
          <a:lstStyle/>
          <a:p>
            <a:pPr eaLnBrk="1" hangingPunct="1"/>
            <a:r>
              <a:rPr lang="en-US" altLang="en-US" smtClean="0">
                <a:solidFill>
                  <a:schemeClr val="accent2"/>
                </a:solidFill>
              </a:rPr>
              <a:t>WordNet: Semantic Similarity</a:t>
            </a:r>
          </a:p>
        </p:txBody>
      </p:sp>
      <p:sp>
        <p:nvSpPr>
          <p:cNvPr id="39940" name="Rectangle 3"/>
          <p:cNvSpPr>
            <a:spLocks noGrp="1" noChangeArrowheads="1"/>
          </p:cNvSpPr>
          <p:nvPr>
            <p:ph type="body" idx="1"/>
          </p:nvPr>
        </p:nvSpPr>
        <p:spPr>
          <a:xfrm>
            <a:off x="1981200" y="1600200"/>
            <a:ext cx="8229600" cy="1600200"/>
          </a:xfrm>
        </p:spPr>
        <p:txBody>
          <a:bodyPr/>
          <a:lstStyle/>
          <a:p>
            <a:pPr eaLnBrk="1" hangingPunct="1"/>
            <a:r>
              <a:rPr lang="en-US" altLang="en-US" sz="2000"/>
              <a:t>Similarity measures have been defined over the collection of WordNet synsets which incorporate the above insight. For example, path_similarity assigns a score in the range 0–1 based on the shortest path that connects the concepts in the hypernym hierarchy</a:t>
            </a:r>
          </a:p>
        </p:txBody>
      </p:sp>
      <p:pic>
        <p:nvPicPr>
          <p:cNvPr id="39941" name="Picture 5" descr="Snap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3276601"/>
            <a:ext cx="356552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6"/>
          <p:cNvSpPr>
            <a:spLocks noChangeArrowheads="1"/>
          </p:cNvSpPr>
          <p:nvPr/>
        </p:nvSpPr>
        <p:spPr bwMode="auto">
          <a:xfrm>
            <a:off x="1981200" y="51054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000"/>
              <a:t>The numbers don’t mean much, but they decrease as we move away from the semantic space of sea creatures to inanimate objects. </a:t>
            </a:r>
          </a:p>
        </p:txBody>
      </p:sp>
    </p:spTree>
    <p:extLst>
      <p:ext uri="{BB962C8B-B14F-4D97-AF65-F5344CB8AC3E}">
        <p14:creationId xmlns:p14="http://schemas.microsoft.com/office/powerpoint/2010/main" val="279004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A bit of history</a:t>
            </a:r>
          </a:p>
        </p:txBody>
      </p:sp>
      <p:sp>
        <p:nvSpPr>
          <p:cNvPr id="8194" name="Rectangle 2"/>
          <p:cNvSpPr>
            <a:spLocks noGrp="1" noChangeArrowheads="1"/>
          </p:cNvSpPr>
          <p:nvPr>
            <p:ph type="body" idx="1"/>
          </p:nvPr>
        </p:nvSpPr>
        <p:spPr>
          <a:xfrm>
            <a:off x="2209800" y="1981200"/>
            <a:ext cx="7772400" cy="41148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Knowledge about concepts is computed “on the fly” via access to general concepts</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E.g., we know that “canaries fly” because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“birds fly” and “canaries are a kind of bird”</a:t>
            </a:r>
          </a:p>
        </p:txBody>
      </p:sp>
    </p:spTree>
    <p:extLst>
      <p:ext uri="{BB962C8B-B14F-4D97-AF65-F5344CB8AC3E}">
        <p14:creationId xmlns:p14="http://schemas.microsoft.com/office/powerpoint/2010/main" val="7125010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9B160A-851C-40D4-AA90-DE0AD7117E3F}" type="slidenum">
              <a:rPr lang="en-US" altLang="en-US"/>
              <a:pPr/>
              <a:t>60</a:t>
            </a:fld>
            <a:endParaRPr lang="en-US" altLang="en-US"/>
          </a:p>
        </p:txBody>
      </p:sp>
      <p:sp>
        <p:nvSpPr>
          <p:cNvPr id="41987" name="Rectangle 2"/>
          <p:cNvSpPr>
            <a:spLocks noGrp="1" noChangeArrowheads="1"/>
          </p:cNvSpPr>
          <p:nvPr>
            <p:ph type="title"/>
          </p:nvPr>
        </p:nvSpPr>
        <p:spPr/>
        <p:txBody>
          <a:bodyPr/>
          <a:lstStyle/>
          <a:p>
            <a:pPr eaLnBrk="1" hangingPunct="1"/>
            <a:r>
              <a:rPr lang="en-US" altLang="en-US" smtClean="0">
                <a:solidFill>
                  <a:schemeClr val="accent2"/>
                </a:solidFill>
              </a:rPr>
              <a:t>VerbNet: A Verb Lexicon</a:t>
            </a:r>
          </a:p>
        </p:txBody>
      </p:sp>
      <p:sp>
        <p:nvSpPr>
          <p:cNvPr id="41988" name="Rectangle 3"/>
          <p:cNvSpPr>
            <a:spLocks noGrp="1" noChangeArrowheads="1"/>
          </p:cNvSpPr>
          <p:nvPr>
            <p:ph type="body" idx="1"/>
          </p:nvPr>
        </p:nvSpPr>
        <p:spPr/>
        <p:txBody>
          <a:bodyPr/>
          <a:lstStyle/>
          <a:p>
            <a:pPr eaLnBrk="1" hangingPunct="1">
              <a:lnSpc>
                <a:spcPct val="90000"/>
              </a:lnSpc>
            </a:pPr>
            <a:r>
              <a:rPr lang="en-US" altLang="en-US" smtClean="0"/>
              <a:t>VerbNet, a hierarhical verb lexicon linked to WordNet. It can be accessed with nltk.corpus.verbnet. </a:t>
            </a:r>
          </a:p>
          <a:p>
            <a:pPr eaLnBrk="1" hangingPunct="1">
              <a:lnSpc>
                <a:spcPct val="90000"/>
              </a:lnSpc>
            </a:pPr>
            <a:r>
              <a:rPr lang="en-US" altLang="en-US" smtClean="0"/>
              <a:t>*VerbNet is the largest on-line verb lexicon currently available for English. </a:t>
            </a:r>
          </a:p>
          <a:p>
            <a:pPr eaLnBrk="1" hangingPunct="1">
              <a:lnSpc>
                <a:spcPct val="90000"/>
              </a:lnSpc>
            </a:pPr>
            <a:r>
              <a:rPr lang="en-US" altLang="en-US" smtClean="0"/>
              <a:t>It is a hierarchical domain-independent, broad-coverage verb lexicon with mappings to other lexical resources such as WordNet and FrameNet.</a:t>
            </a:r>
          </a:p>
        </p:txBody>
      </p:sp>
      <p:sp>
        <p:nvSpPr>
          <p:cNvPr id="41989" name="Text Box 4"/>
          <p:cNvSpPr txBox="1">
            <a:spLocks noChangeArrowheads="1"/>
          </p:cNvSpPr>
          <p:nvPr/>
        </p:nvSpPr>
        <p:spPr bwMode="auto">
          <a:xfrm>
            <a:off x="6248400" y="6491288"/>
            <a:ext cx="351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Adapted from </a:t>
            </a:r>
            <a:r>
              <a:rPr lang="en-US" altLang="en-US">
                <a:hlinkClick r:id="rId2"/>
              </a:rPr>
              <a:t>VerbNet website </a:t>
            </a:r>
            <a:endParaRPr lang="en-US" altLang="en-US"/>
          </a:p>
        </p:txBody>
      </p:sp>
    </p:spTree>
    <p:extLst>
      <p:ext uri="{BB962C8B-B14F-4D97-AF65-F5344CB8AC3E}">
        <p14:creationId xmlns:p14="http://schemas.microsoft.com/office/powerpoint/2010/main" val="5392543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ED752E-5CEB-4A87-B854-4A1223600F41}" type="slidenum">
              <a:rPr lang="en-US" altLang="en-US"/>
              <a:pPr/>
              <a:t>61</a:t>
            </a:fld>
            <a:endParaRPr lang="en-US" altLang="en-US"/>
          </a:p>
        </p:txBody>
      </p:sp>
      <p:sp>
        <p:nvSpPr>
          <p:cNvPr id="43011" name="Rectangle 2"/>
          <p:cNvSpPr>
            <a:spLocks noGrp="1" noChangeArrowheads="1"/>
          </p:cNvSpPr>
          <p:nvPr>
            <p:ph type="title"/>
          </p:nvPr>
        </p:nvSpPr>
        <p:spPr>
          <a:xfrm>
            <a:off x="1905000" y="0"/>
            <a:ext cx="8229600" cy="1143000"/>
          </a:xfrm>
        </p:spPr>
        <p:txBody>
          <a:bodyPr/>
          <a:lstStyle/>
          <a:p>
            <a:pPr eaLnBrk="1" hangingPunct="1"/>
            <a:r>
              <a:rPr lang="en-US" altLang="en-US" smtClean="0">
                <a:solidFill>
                  <a:schemeClr val="accent2"/>
                </a:solidFill>
              </a:rPr>
              <a:t>VerbNet: A Verb Lexicon</a:t>
            </a:r>
          </a:p>
        </p:txBody>
      </p:sp>
      <p:sp>
        <p:nvSpPr>
          <p:cNvPr id="43012" name="Rectangle 3"/>
          <p:cNvSpPr>
            <a:spLocks noGrp="1" noChangeArrowheads="1"/>
          </p:cNvSpPr>
          <p:nvPr>
            <p:ph type="body" idx="1"/>
          </p:nvPr>
        </p:nvSpPr>
        <p:spPr>
          <a:xfrm>
            <a:off x="1905000" y="1143001"/>
            <a:ext cx="8229600" cy="4525963"/>
          </a:xfrm>
        </p:spPr>
        <p:txBody>
          <a:bodyPr/>
          <a:lstStyle/>
          <a:p>
            <a:pPr eaLnBrk="1" hangingPunct="1">
              <a:lnSpc>
                <a:spcPct val="80000"/>
              </a:lnSpc>
            </a:pPr>
            <a:r>
              <a:rPr lang="en-US" altLang="en-US" sz="2000"/>
              <a:t>Each VerbNet class contains a set of syntactic descriptions, depicting the possible surface realizations of the argument structure for constructions such as transitive, intransitive, prepositional phrases, etc.</a:t>
            </a:r>
          </a:p>
          <a:p>
            <a:pPr eaLnBrk="1" hangingPunct="1">
              <a:lnSpc>
                <a:spcPct val="80000"/>
              </a:lnSpc>
            </a:pPr>
            <a:r>
              <a:rPr lang="en-US" altLang="en-US" sz="2000"/>
              <a:t>Semantic restrictions (such as animate, human, organization) are used to constrain the types of thematic roles allowed by the arguments</a:t>
            </a:r>
          </a:p>
          <a:p>
            <a:pPr eaLnBrk="1" hangingPunct="1">
              <a:lnSpc>
                <a:spcPct val="80000"/>
              </a:lnSpc>
            </a:pPr>
            <a:r>
              <a:rPr lang="en-US" altLang="en-US" sz="2000"/>
              <a:t>Syntactic frames may also be constrained in terms of which prepositions are allowed. </a:t>
            </a:r>
          </a:p>
          <a:p>
            <a:pPr eaLnBrk="1" hangingPunct="1">
              <a:lnSpc>
                <a:spcPct val="80000"/>
              </a:lnSpc>
            </a:pPr>
            <a:r>
              <a:rPr lang="en-US" altLang="en-US" sz="2000"/>
              <a:t>Each frame is associated with explicit semantic information</a:t>
            </a:r>
          </a:p>
        </p:txBody>
      </p:sp>
      <p:sp>
        <p:nvSpPr>
          <p:cNvPr id="43013" name="Text Box 4"/>
          <p:cNvSpPr txBox="1">
            <a:spLocks noChangeArrowheads="1"/>
          </p:cNvSpPr>
          <p:nvPr/>
        </p:nvSpPr>
        <p:spPr bwMode="auto">
          <a:xfrm>
            <a:off x="6248400" y="6491288"/>
            <a:ext cx="351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Adapted from </a:t>
            </a:r>
            <a:r>
              <a:rPr lang="en-US" altLang="en-US">
                <a:hlinkClick r:id="rId2"/>
              </a:rPr>
              <a:t>VerbNet website </a:t>
            </a:r>
            <a:endParaRPr lang="en-US" altLang="en-US"/>
          </a:p>
        </p:txBody>
      </p:sp>
      <p:sp>
        <p:nvSpPr>
          <p:cNvPr id="43014" name="Rectangle 5"/>
          <p:cNvSpPr>
            <a:spLocks noChangeArrowheads="1"/>
          </p:cNvSpPr>
          <p:nvPr/>
        </p:nvSpPr>
        <p:spPr bwMode="auto">
          <a:xfrm>
            <a:off x="2974975" y="579120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buFontTx/>
              <a:buNone/>
            </a:pPr>
            <a:r>
              <a:rPr lang="en-US" altLang="en-US" sz="1600"/>
              <a:t>A complete entry for a frame in VerbNet class Hit-18.1</a:t>
            </a:r>
            <a:r>
              <a:rPr lang="en-US" altLang="en-US" sz="2000"/>
              <a:t> </a:t>
            </a:r>
          </a:p>
        </p:txBody>
      </p:sp>
      <p:pic>
        <p:nvPicPr>
          <p:cNvPr id="43015" name="Picture 6" descr="Snap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176" y="3581401"/>
            <a:ext cx="91408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0004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20294DB-20D9-4134-862D-C742A834120D}" type="slidenum">
              <a:rPr lang="en-US" altLang="en-US"/>
              <a:pPr/>
              <a:t>62</a:t>
            </a:fld>
            <a:endParaRPr lang="en-US" altLang="en-US"/>
          </a:p>
        </p:txBody>
      </p:sp>
      <p:sp>
        <p:nvSpPr>
          <p:cNvPr id="44035" name="Rectangle 2"/>
          <p:cNvSpPr>
            <a:spLocks noGrp="1" noChangeArrowheads="1"/>
          </p:cNvSpPr>
          <p:nvPr>
            <p:ph type="title"/>
          </p:nvPr>
        </p:nvSpPr>
        <p:spPr>
          <a:xfrm>
            <a:off x="1981200" y="0"/>
            <a:ext cx="8229600" cy="1143000"/>
          </a:xfrm>
        </p:spPr>
        <p:txBody>
          <a:bodyPr/>
          <a:lstStyle/>
          <a:p>
            <a:pPr eaLnBrk="1" hangingPunct="1"/>
            <a:r>
              <a:rPr lang="en-US" altLang="en-US" smtClean="0">
                <a:solidFill>
                  <a:schemeClr val="accent2"/>
                </a:solidFill>
              </a:rPr>
              <a:t>VerbNet: A Verb Lexicon</a:t>
            </a:r>
          </a:p>
        </p:txBody>
      </p:sp>
      <p:sp>
        <p:nvSpPr>
          <p:cNvPr id="44036" name="Rectangle 4"/>
          <p:cNvSpPr>
            <a:spLocks noChangeArrowheads="1"/>
          </p:cNvSpPr>
          <p:nvPr/>
        </p:nvSpPr>
        <p:spPr bwMode="auto">
          <a:xfrm>
            <a:off x="1981200" y="9144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a:t>Each verb argument is assigned one (usually unique) thematic role within the class.</a:t>
            </a:r>
          </a:p>
        </p:txBody>
      </p:sp>
      <p:pic>
        <p:nvPicPr>
          <p:cNvPr id="44037" name="Picture 6" descr="Snap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743076"/>
            <a:ext cx="804862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281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9018E9-CB44-4350-9F94-64E0A64F2BE8}" type="slidenum">
              <a:rPr lang="en-US" altLang="en-US"/>
              <a:pPr/>
              <a:t>63</a:t>
            </a:fld>
            <a:endParaRPr lang="en-US" altLang="en-US"/>
          </a:p>
        </p:txBody>
      </p:sp>
      <p:sp>
        <p:nvSpPr>
          <p:cNvPr id="45059" name="Rectangle 2"/>
          <p:cNvSpPr>
            <a:spLocks noGrp="1" noChangeArrowheads="1"/>
          </p:cNvSpPr>
          <p:nvPr>
            <p:ph type="title"/>
          </p:nvPr>
        </p:nvSpPr>
        <p:spPr/>
        <p:txBody>
          <a:bodyPr/>
          <a:lstStyle/>
          <a:p>
            <a:pPr eaLnBrk="1" hangingPunct="1"/>
            <a:r>
              <a:rPr lang="en-US" altLang="en-US" smtClean="0">
                <a:solidFill>
                  <a:schemeClr val="accent2"/>
                </a:solidFill>
              </a:rPr>
              <a:t>Frame Semantics &amp; FrameNet</a:t>
            </a:r>
          </a:p>
        </p:txBody>
      </p:sp>
      <p:sp>
        <p:nvSpPr>
          <p:cNvPr id="45060" name="Rectangle 3"/>
          <p:cNvSpPr>
            <a:spLocks noGrp="1" noChangeArrowheads="1"/>
          </p:cNvSpPr>
          <p:nvPr>
            <p:ph type="body" idx="1"/>
          </p:nvPr>
        </p:nvSpPr>
        <p:spPr/>
        <p:txBody>
          <a:bodyPr/>
          <a:lstStyle/>
          <a:p>
            <a:pPr eaLnBrk="1" hangingPunct="1">
              <a:lnSpc>
                <a:spcPct val="80000"/>
              </a:lnSpc>
            </a:pPr>
            <a:r>
              <a:rPr lang="en-US" altLang="en-US" sz="1800" b="1"/>
              <a:t>Frame semantics</a:t>
            </a:r>
            <a:r>
              <a:rPr lang="en-US" altLang="en-US" sz="1800"/>
              <a:t> is a theory that relates linguistic semantics to encyclopaedic knowledge developed by Charles J. Fillmore</a:t>
            </a:r>
          </a:p>
          <a:p>
            <a:pPr eaLnBrk="1" hangingPunct="1">
              <a:lnSpc>
                <a:spcPct val="80000"/>
              </a:lnSpc>
            </a:pPr>
            <a:r>
              <a:rPr lang="en-US" altLang="en-US" sz="1800"/>
              <a:t>The basic idea is that one cannot understand the meaning of a single word without access to all the essential knowledge that relates to that word. </a:t>
            </a:r>
          </a:p>
          <a:p>
            <a:pPr lvl="1" eaLnBrk="1" hangingPunct="1">
              <a:lnSpc>
                <a:spcPct val="80000"/>
              </a:lnSpc>
            </a:pPr>
            <a:r>
              <a:rPr lang="en-US" altLang="en-US" sz="1600"/>
              <a:t>For example, one would not be able to understand the word "sell" without knowing anything about the situation of commercial transfer, which also involves, among other things, a seller, a buyer, goods, money, the relation between the money and the goods, the relations between the seller and the goods and the money, and so on.</a:t>
            </a:r>
          </a:p>
          <a:p>
            <a:pPr eaLnBrk="1" hangingPunct="1">
              <a:lnSpc>
                <a:spcPct val="80000"/>
              </a:lnSpc>
            </a:pPr>
            <a:r>
              <a:rPr lang="en-US" altLang="en-US" sz="1800"/>
              <a:t>Thus, a word activates, or evokes, a frame of semantic knowledge relating to the specific concept it refers to</a:t>
            </a:r>
          </a:p>
          <a:p>
            <a:pPr eaLnBrk="1" hangingPunct="1">
              <a:lnSpc>
                <a:spcPct val="80000"/>
              </a:lnSpc>
            </a:pPr>
            <a:r>
              <a:rPr lang="en-US" altLang="en-US" sz="1800"/>
              <a:t>A semantic frame is defined as a coherent structure of related concepts that are related such that without knowledge of all of them, one does not have complete knowledge of one of the either.</a:t>
            </a:r>
          </a:p>
          <a:p>
            <a:pPr eaLnBrk="1" hangingPunct="1">
              <a:lnSpc>
                <a:spcPct val="80000"/>
              </a:lnSpc>
            </a:pPr>
            <a:r>
              <a:rPr lang="en-US" altLang="en-US" sz="1800"/>
              <a:t>Words not only highlight individual concepts, but also specify a certain perspective in which the frame is viewed. For example "sell" views the situation from the perspective of the seller and "buy" from the perspective of the buyer. </a:t>
            </a:r>
          </a:p>
        </p:txBody>
      </p:sp>
    </p:spTree>
    <p:extLst>
      <p:ext uri="{BB962C8B-B14F-4D97-AF65-F5344CB8AC3E}">
        <p14:creationId xmlns:p14="http://schemas.microsoft.com/office/powerpoint/2010/main" val="7901581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B08B34-62F1-4FFE-9064-8B9B18BDAB80}" type="slidenum">
              <a:rPr lang="en-US" altLang="en-US"/>
              <a:pPr/>
              <a:t>64</a:t>
            </a:fld>
            <a:endParaRPr lang="en-US" altLang="en-US"/>
          </a:p>
        </p:txBody>
      </p:sp>
      <p:sp>
        <p:nvSpPr>
          <p:cNvPr id="46083" name="Rectangle 2"/>
          <p:cNvSpPr>
            <a:spLocks noGrp="1" noChangeArrowheads="1"/>
          </p:cNvSpPr>
          <p:nvPr>
            <p:ph type="title"/>
          </p:nvPr>
        </p:nvSpPr>
        <p:spPr/>
        <p:txBody>
          <a:bodyPr/>
          <a:lstStyle/>
          <a:p>
            <a:pPr eaLnBrk="1" hangingPunct="1"/>
            <a:r>
              <a:rPr lang="en-US" altLang="en-US" smtClean="0">
                <a:solidFill>
                  <a:schemeClr val="accent2"/>
                </a:solidFill>
              </a:rPr>
              <a:t>FrameNet</a:t>
            </a:r>
          </a:p>
        </p:txBody>
      </p:sp>
      <p:sp>
        <p:nvSpPr>
          <p:cNvPr id="46084" name="Rectangle 3"/>
          <p:cNvSpPr>
            <a:spLocks noGrp="1" noChangeArrowheads="1"/>
          </p:cNvSpPr>
          <p:nvPr>
            <p:ph type="body" idx="1"/>
          </p:nvPr>
        </p:nvSpPr>
        <p:spPr/>
        <p:txBody>
          <a:bodyPr/>
          <a:lstStyle/>
          <a:p>
            <a:pPr eaLnBrk="1" hangingPunct="1"/>
            <a:r>
              <a:rPr lang="en-US" altLang="en-US" smtClean="0"/>
              <a:t>Project housed at the International Computer Science Institute (ICSI) in Berkeley, California which produces an electronic resource based on semantic frames. 	</a:t>
            </a:r>
            <a:r>
              <a:rPr lang="en-US" altLang="en-US" smtClean="0">
                <a:hlinkClick r:id="rId2"/>
              </a:rPr>
              <a:t>http://framenet.icsi.berkeley.edu/</a:t>
            </a:r>
            <a:endParaRPr lang="en-US" altLang="en-US" smtClean="0"/>
          </a:p>
          <a:p>
            <a:pPr lvl="1" eaLnBrk="1" hangingPunct="1"/>
            <a:r>
              <a:rPr lang="en-US" altLang="en-US" smtClean="0"/>
              <a:t>11,600 lexical units, in more than 960 semantic frames, exemplified in more than 150,000 annotated sentences. s</a:t>
            </a:r>
          </a:p>
        </p:txBody>
      </p:sp>
    </p:spTree>
    <p:extLst>
      <p:ext uri="{BB962C8B-B14F-4D97-AF65-F5344CB8AC3E}">
        <p14:creationId xmlns:p14="http://schemas.microsoft.com/office/powerpoint/2010/main" val="617161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DE8DCC-982B-4B55-91E4-79DF475A2DB6}" type="slidenum">
              <a:rPr lang="en-US" altLang="en-US"/>
              <a:pPr/>
              <a:t>65</a:t>
            </a:fld>
            <a:endParaRPr lang="en-US" altLang="en-US"/>
          </a:p>
        </p:txBody>
      </p:sp>
      <p:sp>
        <p:nvSpPr>
          <p:cNvPr id="47107" name="Rectangle 2"/>
          <p:cNvSpPr>
            <a:spLocks noGrp="1" noChangeArrowheads="1"/>
          </p:cNvSpPr>
          <p:nvPr>
            <p:ph type="title"/>
          </p:nvPr>
        </p:nvSpPr>
        <p:spPr/>
        <p:txBody>
          <a:bodyPr/>
          <a:lstStyle/>
          <a:p>
            <a:pPr eaLnBrk="1" hangingPunct="1"/>
            <a:r>
              <a:rPr lang="en-US" altLang="en-US" smtClean="0">
                <a:solidFill>
                  <a:schemeClr val="accent2"/>
                </a:solidFill>
              </a:rPr>
              <a:t>FrameNet</a:t>
            </a:r>
          </a:p>
        </p:txBody>
      </p:sp>
      <p:sp>
        <p:nvSpPr>
          <p:cNvPr id="47108" name="Rectangle 3"/>
          <p:cNvSpPr>
            <a:spLocks noGrp="1" noChangeArrowheads="1"/>
          </p:cNvSpPr>
          <p:nvPr>
            <p:ph type="body" idx="1"/>
          </p:nvPr>
        </p:nvSpPr>
        <p:spPr/>
        <p:txBody>
          <a:bodyPr/>
          <a:lstStyle/>
          <a:p>
            <a:pPr eaLnBrk="1" hangingPunct="1"/>
            <a:endParaRPr lang="en-US" altLang="en-US" smtClean="0"/>
          </a:p>
        </p:txBody>
      </p:sp>
      <p:pic>
        <p:nvPicPr>
          <p:cNvPr id="47109" name="Picture 4" descr="Snap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4764"/>
            <a:ext cx="86106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697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BB7863-3FF5-4F73-AE4E-222D7EC83FF3}" type="slidenum">
              <a:rPr lang="en-US" altLang="en-US"/>
              <a:pPr/>
              <a:t>66</a:t>
            </a:fld>
            <a:endParaRPr lang="en-US" altLang="en-US"/>
          </a:p>
        </p:txBody>
      </p:sp>
      <p:sp>
        <p:nvSpPr>
          <p:cNvPr id="48131" name="Rectangle 2"/>
          <p:cNvSpPr>
            <a:spLocks noGrp="1" noChangeArrowheads="1"/>
          </p:cNvSpPr>
          <p:nvPr>
            <p:ph type="title"/>
          </p:nvPr>
        </p:nvSpPr>
        <p:spPr/>
        <p:txBody>
          <a:bodyPr/>
          <a:lstStyle/>
          <a:p>
            <a:pPr eaLnBrk="1" hangingPunct="1"/>
            <a:endParaRPr lang="en-US" altLang="en-US" smtClean="0"/>
          </a:p>
        </p:txBody>
      </p:sp>
      <p:sp>
        <p:nvSpPr>
          <p:cNvPr id="48132" name="Rectangle 3"/>
          <p:cNvSpPr>
            <a:spLocks noGrp="1" noChangeArrowheads="1"/>
          </p:cNvSpPr>
          <p:nvPr>
            <p:ph type="body" idx="1"/>
          </p:nvPr>
        </p:nvSpPr>
        <p:spPr/>
        <p:txBody>
          <a:bodyPr/>
          <a:lstStyle/>
          <a:p>
            <a:pPr eaLnBrk="1" hangingPunct="1"/>
            <a:endParaRPr lang="en-US" altLang="en-US" smtClean="0"/>
          </a:p>
        </p:txBody>
      </p:sp>
      <p:pic>
        <p:nvPicPr>
          <p:cNvPr id="48133" name="Picture 4" descr="Snap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
            <a:ext cx="6400800" cy="782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9399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B9E0CD-E464-40D0-8CEC-1A026F6113E0}" type="slidenum">
              <a:rPr lang="en-US" altLang="en-US"/>
              <a:pPr/>
              <a:t>67</a:t>
            </a:fld>
            <a:endParaRPr lang="en-US" altLang="en-US"/>
          </a:p>
        </p:txBody>
      </p:sp>
      <p:sp>
        <p:nvSpPr>
          <p:cNvPr id="49155" name="Rectangle 2"/>
          <p:cNvSpPr>
            <a:spLocks noGrp="1" noChangeArrowheads="1"/>
          </p:cNvSpPr>
          <p:nvPr>
            <p:ph type="title"/>
          </p:nvPr>
        </p:nvSpPr>
        <p:spPr/>
        <p:txBody>
          <a:bodyPr/>
          <a:lstStyle/>
          <a:p>
            <a:pPr eaLnBrk="1" hangingPunct="1"/>
            <a:endParaRPr lang="en-US" altLang="en-US" smtClean="0"/>
          </a:p>
        </p:txBody>
      </p:sp>
      <p:sp>
        <p:nvSpPr>
          <p:cNvPr id="49156" name="Rectangle 3"/>
          <p:cNvSpPr>
            <a:spLocks noGrp="1" noChangeArrowheads="1"/>
          </p:cNvSpPr>
          <p:nvPr>
            <p:ph type="body" idx="1"/>
          </p:nvPr>
        </p:nvSpPr>
        <p:spPr/>
        <p:txBody>
          <a:bodyPr/>
          <a:lstStyle/>
          <a:p>
            <a:pPr eaLnBrk="1" hangingPunct="1"/>
            <a:endParaRPr lang="en-US" altLang="en-US" smtClean="0"/>
          </a:p>
        </p:txBody>
      </p:sp>
      <p:pic>
        <p:nvPicPr>
          <p:cNvPr id="49157" name="Picture 4" descr="Snap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52400"/>
            <a:ext cx="8334375"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8403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C29182-69AE-4397-AA63-22FFD99643C0}" type="slidenum">
              <a:rPr lang="en-US" altLang="en-US"/>
              <a:pPr/>
              <a:t>68</a:t>
            </a:fld>
            <a:endParaRPr lang="en-US" altLang="en-US"/>
          </a:p>
        </p:txBody>
      </p:sp>
      <p:sp>
        <p:nvSpPr>
          <p:cNvPr id="50179" name="Rectangle 2"/>
          <p:cNvSpPr>
            <a:spLocks noGrp="1" noChangeArrowheads="1"/>
          </p:cNvSpPr>
          <p:nvPr>
            <p:ph type="title"/>
          </p:nvPr>
        </p:nvSpPr>
        <p:spPr/>
        <p:txBody>
          <a:bodyPr/>
          <a:lstStyle/>
          <a:p>
            <a:pPr eaLnBrk="1" hangingPunct="1"/>
            <a:r>
              <a:rPr lang="en-US" altLang="en-US" smtClean="0">
                <a:solidFill>
                  <a:schemeClr val="accent2"/>
                </a:solidFill>
              </a:rPr>
              <a:t>Domain specific: MeSH</a:t>
            </a:r>
          </a:p>
        </p:txBody>
      </p:sp>
      <p:sp>
        <p:nvSpPr>
          <p:cNvPr id="50180" name="Rectangle 3"/>
          <p:cNvSpPr>
            <a:spLocks noGrp="1" noChangeArrowheads="1"/>
          </p:cNvSpPr>
          <p:nvPr>
            <p:ph type="body" idx="1"/>
          </p:nvPr>
        </p:nvSpPr>
        <p:spPr>
          <a:xfrm>
            <a:off x="1981200" y="1600200"/>
            <a:ext cx="8229600" cy="5105400"/>
          </a:xfrm>
        </p:spPr>
        <p:txBody>
          <a:bodyPr/>
          <a:lstStyle/>
          <a:p>
            <a:pPr eaLnBrk="1" hangingPunct="1">
              <a:lnSpc>
                <a:spcPct val="80000"/>
              </a:lnSpc>
            </a:pPr>
            <a:r>
              <a:rPr lang="en-US" altLang="en-US" sz="2000">
                <a:hlinkClick r:id="rId2"/>
              </a:rPr>
              <a:t>MeSH </a:t>
            </a:r>
            <a:r>
              <a:rPr lang="en-US" altLang="en-US" sz="2000"/>
              <a:t>(Medical Subject Headings)12 is the National Library of Medicine’s controlled vocabulary thesaurus; it consists of set of main terms arranged in a hierarchical structure. </a:t>
            </a:r>
          </a:p>
          <a:p>
            <a:pPr eaLnBrk="1" hangingPunct="1">
              <a:lnSpc>
                <a:spcPct val="80000"/>
              </a:lnSpc>
            </a:pPr>
            <a:r>
              <a:rPr lang="en-US" altLang="en-US" sz="2000"/>
              <a:t>There are 15 main sub-hierarchies (trees), each corresponding to a major branch of medical terminology. </a:t>
            </a:r>
          </a:p>
          <a:p>
            <a:pPr lvl="1" eaLnBrk="1" hangingPunct="1">
              <a:lnSpc>
                <a:spcPct val="80000"/>
              </a:lnSpc>
            </a:pPr>
            <a:r>
              <a:rPr lang="en-US" altLang="en-US" sz="1800"/>
              <a:t>For example, tree A corresponds to Anatomy, tree B to Organisms, tree C to Diseases and so on. </a:t>
            </a:r>
          </a:p>
          <a:p>
            <a:pPr lvl="1" eaLnBrk="1" hangingPunct="1">
              <a:lnSpc>
                <a:spcPct val="80000"/>
              </a:lnSpc>
            </a:pPr>
            <a:r>
              <a:rPr lang="en-US" altLang="en-US" sz="1800"/>
              <a:t>Every branch has several sub-branches; Anatomy, for example, consists of Body Regions (A01), Musculoskeletal System (A02), Digestive System (A03) etc. </a:t>
            </a:r>
          </a:p>
          <a:p>
            <a:pPr eaLnBrk="1" hangingPunct="1">
              <a:lnSpc>
                <a:spcPct val="80000"/>
              </a:lnSpc>
            </a:pPr>
            <a:r>
              <a:rPr lang="en-US" altLang="en-US" sz="2000"/>
              <a:t>MeSH Applications</a:t>
            </a:r>
          </a:p>
          <a:p>
            <a:pPr lvl="1" eaLnBrk="1" hangingPunct="1">
              <a:lnSpc>
                <a:spcPct val="80000"/>
              </a:lnSpc>
            </a:pPr>
            <a:r>
              <a:rPr lang="en-US" altLang="en-US" sz="1800"/>
              <a:t>MeSH is used for indexing articles from biomedical journals. It is also used for databases that includes cataloging of books, documents, and audiovisuals. Each bibliographic reference is associated with a set of MeSH terms that describe the content of the item. </a:t>
            </a:r>
          </a:p>
          <a:p>
            <a:pPr lvl="2" eaLnBrk="1" hangingPunct="1">
              <a:lnSpc>
                <a:spcPct val="80000"/>
              </a:lnSpc>
            </a:pPr>
            <a:r>
              <a:rPr lang="en-US" altLang="en-US" sz="1600"/>
              <a:t>Mainly done  by hand</a:t>
            </a:r>
          </a:p>
          <a:p>
            <a:pPr lvl="1" eaLnBrk="1" hangingPunct="1">
              <a:lnSpc>
                <a:spcPct val="80000"/>
              </a:lnSpc>
            </a:pPr>
            <a:r>
              <a:rPr lang="en-US" altLang="en-US" sz="1800"/>
              <a:t>Search queries use MeSH vocabulary to find items on a desired topic.</a:t>
            </a:r>
          </a:p>
          <a:p>
            <a:pPr eaLnBrk="1" hangingPunct="1">
              <a:lnSpc>
                <a:spcPct val="80000"/>
              </a:lnSpc>
            </a:pPr>
            <a:r>
              <a:rPr lang="en-US" altLang="en-US" sz="2000"/>
              <a:t>(See also </a:t>
            </a:r>
            <a:r>
              <a:rPr lang="en-US" altLang="en-US" sz="2000">
                <a:hlinkClick r:id="rId3"/>
              </a:rPr>
              <a:t>Medical WordNet</a:t>
            </a:r>
            <a:r>
              <a:rPr lang="en-US" altLang="en-US" sz="2000"/>
              <a:t>)</a:t>
            </a:r>
          </a:p>
        </p:txBody>
      </p:sp>
    </p:spTree>
    <p:extLst>
      <p:ext uri="{BB962C8B-B14F-4D97-AF65-F5344CB8AC3E}">
        <p14:creationId xmlns:p14="http://schemas.microsoft.com/office/powerpoint/2010/main" val="19306705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A69AA5-705F-4DB2-A849-661EACB4EEFD}" type="slidenum">
              <a:rPr lang="en-US" altLang="en-US"/>
              <a:pPr/>
              <a:t>69</a:t>
            </a:fld>
            <a:endParaRPr lang="en-US" altLang="en-US"/>
          </a:p>
        </p:txBody>
      </p:sp>
      <p:sp>
        <p:nvSpPr>
          <p:cNvPr id="51203" name="Rectangle 2"/>
          <p:cNvSpPr>
            <a:spLocks noGrp="1" noChangeArrowheads="1"/>
          </p:cNvSpPr>
          <p:nvPr>
            <p:ph type="title"/>
          </p:nvPr>
        </p:nvSpPr>
        <p:spPr/>
        <p:txBody>
          <a:bodyPr/>
          <a:lstStyle/>
          <a:p>
            <a:pPr eaLnBrk="1" hangingPunct="1"/>
            <a:endParaRPr lang="en-US" altLang="en-US" smtClean="0"/>
          </a:p>
        </p:txBody>
      </p:sp>
      <p:sp>
        <p:nvSpPr>
          <p:cNvPr id="51204" name="Rectangle 3"/>
          <p:cNvSpPr>
            <a:spLocks noGrp="1" noChangeArrowheads="1"/>
          </p:cNvSpPr>
          <p:nvPr>
            <p:ph type="body" idx="1"/>
          </p:nvPr>
        </p:nvSpPr>
        <p:spPr/>
        <p:txBody>
          <a:bodyPr/>
          <a:lstStyle/>
          <a:p>
            <a:pPr eaLnBrk="1" hangingPunct="1"/>
            <a:endParaRPr lang="en-US" altLang="en-US" smtClean="0"/>
          </a:p>
        </p:txBody>
      </p:sp>
      <p:pic>
        <p:nvPicPr>
          <p:cNvPr id="51205" name="Picture 4" descr="Snap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52401"/>
            <a:ext cx="5876925"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511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09800" y="6096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A simple picture</a:t>
            </a:r>
          </a:p>
        </p:txBody>
      </p:sp>
      <p:sp>
        <p:nvSpPr>
          <p:cNvPr id="9218" name="Rectangle 2"/>
          <p:cNvSpPr>
            <a:spLocks noGrp="1" noChangeArrowheads="1"/>
          </p:cNvSpPr>
          <p:nvPr>
            <p:ph type="body" idx="1"/>
          </p:nvPr>
        </p:nvSpPr>
        <p:spPr>
          <a:xfrm>
            <a:off x="2209800" y="1981200"/>
            <a:ext cx="7772400" cy="4114800"/>
          </a:xfrm>
          <a:ln/>
        </p:spPr>
        <p:txBody>
          <a:bodyPr/>
          <a:lstStyle/>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animal (animate, breathes, has heart,...)</a:t>
            </a:r>
            <a:r>
              <a:rPr lang="ar-SA" altLang="en-US">
                <a:cs typeface="Arial" panose="020B0604020202020204" pitchFamily="34" charset="0"/>
              </a:rPr>
              <a:t>‏</a:t>
            </a:r>
            <a:endParaRPr lang="en-US" altLang="en-US"/>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bird (has feathers, flies,..)</a:t>
            </a:r>
            <a:r>
              <a:rPr lang="ar-SA" altLang="en-US">
                <a:cs typeface="Arial" panose="020B0604020202020204" pitchFamily="34" charset="0"/>
              </a:rPr>
              <a:t>‏</a:t>
            </a:r>
            <a:endParaRPr lang="en-US" altLang="en-US"/>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canary (yellow, sings nicely,..)</a:t>
            </a:r>
            <a:r>
              <a:rPr lang="ar-SA" altLang="en-US">
                <a:cs typeface="Arial" panose="020B0604020202020204" pitchFamily="34" charset="0"/>
              </a:rPr>
              <a:t>‏</a:t>
            </a:r>
            <a:endParaRPr lang="en-US" altLang="en-US"/>
          </a:p>
          <a:p>
            <a:pP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a:t>
            </a:r>
          </a:p>
        </p:txBody>
      </p:sp>
    </p:spTree>
    <p:extLst>
      <p:ext uri="{BB962C8B-B14F-4D97-AF65-F5344CB8AC3E}">
        <p14:creationId xmlns:p14="http://schemas.microsoft.com/office/powerpoint/2010/main" val="32154346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8741F2-3658-4025-B185-25992C818426}" type="slidenum">
              <a:rPr lang="en-US" altLang="en-US"/>
              <a:pPr/>
              <a:t>70</a:t>
            </a:fld>
            <a:endParaRPr lang="en-US" altLang="en-US"/>
          </a:p>
        </p:txBody>
      </p:sp>
      <p:sp>
        <p:nvSpPr>
          <p:cNvPr id="53251" name="Rectangle 2"/>
          <p:cNvSpPr>
            <a:spLocks noGrp="1" noChangeArrowheads="1"/>
          </p:cNvSpPr>
          <p:nvPr>
            <p:ph type="title"/>
          </p:nvPr>
        </p:nvSpPr>
        <p:spPr/>
        <p:txBody>
          <a:bodyPr/>
          <a:lstStyle/>
          <a:p>
            <a:pPr eaLnBrk="1" hangingPunct="1"/>
            <a:r>
              <a:rPr lang="en-US" altLang="en-US" smtClean="0">
                <a:solidFill>
                  <a:schemeClr val="accent2"/>
                </a:solidFill>
              </a:rPr>
              <a:t>Corpus creation</a:t>
            </a:r>
          </a:p>
        </p:txBody>
      </p:sp>
      <p:sp>
        <p:nvSpPr>
          <p:cNvPr id="53252" name="Rectangle 3"/>
          <p:cNvSpPr>
            <a:spLocks noGrp="1" noChangeArrowheads="1"/>
          </p:cNvSpPr>
          <p:nvPr>
            <p:ph type="body" idx="1"/>
          </p:nvPr>
        </p:nvSpPr>
        <p:spPr/>
        <p:txBody>
          <a:bodyPr/>
          <a:lstStyle/>
          <a:p>
            <a:pPr eaLnBrk="1" hangingPunct="1"/>
            <a:r>
              <a:rPr lang="en-US" altLang="en-US" smtClean="0"/>
              <a:t>How do we design a new language resource and ensure that its coverage, balance, and documentation support a wide range of uses? </a:t>
            </a:r>
          </a:p>
          <a:p>
            <a:pPr eaLnBrk="1" hangingPunct="1"/>
            <a:r>
              <a:rPr lang="en-US" altLang="en-US" smtClean="0"/>
              <a:t>What is a good way to document the existence of a resource we have created so that others can easily find it?</a:t>
            </a:r>
          </a:p>
          <a:p>
            <a:pPr eaLnBrk="1" hangingPunct="1"/>
            <a:r>
              <a:rPr lang="en-US" altLang="en-US" smtClean="0"/>
              <a:t>Issues on annotations </a:t>
            </a:r>
          </a:p>
        </p:txBody>
      </p:sp>
    </p:spTree>
    <p:extLst>
      <p:ext uri="{BB962C8B-B14F-4D97-AF65-F5344CB8AC3E}">
        <p14:creationId xmlns:p14="http://schemas.microsoft.com/office/powerpoint/2010/main" val="14722123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61FCC3-7C94-4CC7-918B-033F5D97AC43}" type="slidenum">
              <a:rPr lang="en-US" altLang="en-US"/>
              <a:pPr/>
              <a:t>71</a:t>
            </a:fld>
            <a:endParaRPr lang="en-US" altLang="en-US"/>
          </a:p>
        </p:txBody>
      </p:sp>
      <p:sp>
        <p:nvSpPr>
          <p:cNvPr id="54275" name="Rectangle 2"/>
          <p:cNvSpPr>
            <a:spLocks noGrp="1" noChangeArrowheads="1"/>
          </p:cNvSpPr>
          <p:nvPr>
            <p:ph type="title"/>
          </p:nvPr>
        </p:nvSpPr>
        <p:spPr/>
        <p:txBody>
          <a:bodyPr/>
          <a:lstStyle/>
          <a:p>
            <a:pPr eaLnBrk="1" hangingPunct="1"/>
            <a:r>
              <a:rPr lang="en-US" altLang="en-US" smtClean="0">
                <a:solidFill>
                  <a:schemeClr val="accent2"/>
                </a:solidFill>
              </a:rPr>
              <a:t>Notable Design Features</a:t>
            </a:r>
          </a:p>
        </p:txBody>
      </p:sp>
      <p:sp>
        <p:nvSpPr>
          <p:cNvPr id="54276" name="Rectangle 3"/>
          <p:cNvSpPr>
            <a:spLocks noGrp="1" noChangeArrowheads="1"/>
          </p:cNvSpPr>
          <p:nvPr>
            <p:ph type="body" idx="1"/>
          </p:nvPr>
        </p:nvSpPr>
        <p:spPr/>
        <p:txBody>
          <a:bodyPr/>
          <a:lstStyle/>
          <a:p>
            <a:pPr eaLnBrk="1" hangingPunct="1">
              <a:lnSpc>
                <a:spcPct val="80000"/>
              </a:lnSpc>
            </a:pPr>
            <a:r>
              <a:rPr lang="en-US" altLang="en-US" sz="2000"/>
              <a:t>Balance across multiple dimensions of variation, for coverage</a:t>
            </a:r>
          </a:p>
          <a:p>
            <a:pPr lvl="1" eaLnBrk="1" hangingPunct="1">
              <a:lnSpc>
                <a:spcPct val="80000"/>
              </a:lnSpc>
            </a:pPr>
            <a:r>
              <a:rPr lang="en-US" altLang="en-US" sz="1800"/>
              <a:t>Corpus development involves a balance between capturing a representative sample of language usage across multiple dimensions, and capturing enough material from any one source or genre to be useful</a:t>
            </a:r>
          </a:p>
          <a:p>
            <a:pPr eaLnBrk="1" hangingPunct="1">
              <a:lnSpc>
                <a:spcPct val="80000"/>
              </a:lnSpc>
            </a:pPr>
            <a:r>
              <a:rPr lang="en-US" altLang="en-US" sz="2000"/>
              <a:t>A corpus may be annotated at many different linguistic levels, including morphological, syntactic, and discourse levels. </a:t>
            </a:r>
          </a:p>
          <a:p>
            <a:pPr lvl="1" eaLnBrk="1" hangingPunct="1">
              <a:lnSpc>
                <a:spcPct val="80000"/>
              </a:lnSpc>
            </a:pPr>
            <a:r>
              <a:rPr lang="en-US" altLang="en-US" sz="1800"/>
              <a:t>Even at a given level there may be different labeling schemes or even disagreement amongst annotators, such that we want to represent multiple versions. </a:t>
            </a:r>
          </a:p>
          <a:p>
            <a:pPr eaLnBrk="1" hangingPunct="1">
              <a:lnSpc>
                <a:spcPct val="80000"/>
              </a:lnSpc>
            </a:pPr>
            <a:r>
              <a:rPr lang="en-US" altLang="en-US" sz="2000"/>
              <a:t>Sharp division between the original linguistic event, and the annotations of that event. </a:t>
            </a:r>
          </a:p>
          <a:p>
            <a:pPr lvl="1" eaLnBrk="1" hangingPunct="1">
              <a:lnSpc>
                <a:spcPct val="80000"/>
              </a:lnSpc>
            </a:pPr>
            <a:r>
              <a:rPr lang="en-US" altLang="en-US" sz="1800"/>
              <a:t>The original text usually has an external source, and is considered to be an immutable artifact. Any transformations of that artifact which involve human judgment — even something as simple as tokenization — are subject to later revision, thus it is important to retain the source material in a form that is as close to the original as possible.</a:t>
            </a:r>
          </a:p>
        </p:txBody>
      </p:sp>
    </p:spTree>
    <p:extLst>
      <p:ext uri="{BB962C8B-B14F-4D97-AF65-F5344CB8AC3E}">
        <p14:creationId xmlns:p14="http://schemas.microsoft.com/office/powerpoint/2010/main" val="32585512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89570C-B2D8-4160-94D1-F27681E3A7C1}" type="slidenum">
              <a:rPr lang="en-US" altLang="en-US"/>
              <a:pPr/>
              <a:t>72</a:t>
            </a:fld>
            <a:endParaRPr lang="en-US" altLang="en-US"/>
          </a:p>
        </p:txBody>
      </p:sp>
      <p:sp>
        <p:nvSpPr>
          <p:cNvPr id="55299" name="Rectangle 2"/>
          <p:cNvSpPr>
            <a:spLocks noGrp="1" noChangeArrowheads="1"/>
          </p:cNvSpPr>
          <p:nvPr>
            <p:ph type="title"/>
          </p:nvPr>
        </p:nvSpPr>
        <p:spPr/>
        <p:txBody>
          <a:bodyPr/>
          <a:lstStyle/>
          <a:p>
            <a:pPr eaLnBrk="1" hangingPunct="1"/>
            <a:r>
              <a:rPr lang="en-US" altLang="en-US" smtClean="0">
                <a:solidFill>
                  <a:schemeClr val="accent2"/>
                </a:solidFill>
              </a:rPr>
              <a:t>The Life-Cycle of a Corpus</a:t>
            </a:r>
            <a:r>
              <a:rPr lang="en-US" altLang="en-US" smtClean="0"/>
              <a:t> </a:t>
            </a:r>
          </a:p>
        </p:txBody>
      </p:sp>
      <p:sp>
        <p:nvSpPr>
          <p:cNvPr id="55300" name="Rectangle 3"/>
          <p:cNvSpPr>
            <a:spLocks noGrp="1" noChangeArrowheads="1"/>
          </p:cNvSpPr>
          <p:nvPr>
            <p:ph type="body" idx="1"/>
          </p:nvPr>
        </p:nvSpPr>
        <p:spPr>
          <a:xfrm>
            <a:off x="1981200" y="1600200"/>
            <a:ext cx="8229600" cy="5029200"/>
          </a:xfrm>
        </p:spPr>
        <p:txBody>
          <a:bodyPr>
            <a:normAutofit lnSpcReduction="10000"/>
          </a:bodyPr>
          <a:lstStyle/>
          <a:p>
            <a:pPr eaLnBrk="1" hangingPunct="1">
              <a:lnSpc>
                <a:spcPct val="80000"/>
              </a:lnSpc>
            </a:pPr>
            <a:r>
              <a:rPr lang="en-US" altLang="en-US" sz="1600"/>
              <a:t>Corpora are not born fully-formed, but involve careful preparation and input from many people over an extended period. </a:t>
            </a:r>
          </a:p>
          <a:p>
            <a:pPr eaLnBrk="1" hangingPunct="1">
              <a:lnSpc>
                <a:spcPct val="80000"/>
              </a:lnSpc>
            </a:pPr>
            <a:r>
              <a:rPr lang="en-US" altLang="en-US" sz="1600"/>
              <a:t>The lifecycle of a corpus includes data collection, annotation, quality control, and publication.</a:t>
            </a:r>
          </a:p>
          <a:p>
            <a:pPr eaLnBrk="1" hangingPunct="1">
              <a:lnSpc>
                <a:spcPct val="80000"/>
              </a:lnSpc>
            </a:pPr>
            <a:r>
              <a:rPr lang="en-US" altLang="en-US" sz="1600"/>
              <a:t>Because of the scale and complexity of the task, large corpora may take years to prepare, and involve tens or hundreds of person-years of effort.</a:t>
            </a:r>
          </a:p>
          <a:p>
            <a:pPr eaLnBrk="1" hangingPunct="1">
              <a:lnSpc>
                <a:spcPct val="80000"/>
              </a:lnSpc>
            </a:pPr>
            <a:endParaRPr lang="en-US" altLang="en-US" sz="1600"/>
          </a:p>
          <a:p>
            <a:pPr eaLnBrk="1" hangingPunct="1">
              <a:lnSpc>
                <a:spcPct val="80000"/>
              </a:lnSpc>
            </a:pPr>
            <a:r>
              <a:rPr lang="en-US" altLang="en-US" sz="1600" b="1"/>
              <a:t>Data collection:</a:t>
            </a:r>
            <a:r>
              <a:rPr lang="en-US" altLang="en-US" sz="1600"/>
              <a:t> raw data needs to be collected, cleaned up, documented, and stored in a systematic structure. </a:t>
            </a:r>
          </a:p>
          <a:p>
            <a:pPr eaLnBrk="1" hangingPunct="1">
              <a:lnSpc>
                <a:spcPct val="80000"/>
              </a:lnSpc>
            </a:pPr>
            <a:r>
              <a:rPr lang="en-US" altLang="en-US" sz="1600" b="1"/>
              <a:t>Annotation :</a:t>
            </a:r>
            <a:r>
              <a:rPr lang="en-US" altLang="en-US" sz="1600"/>
              <a:t> Various layers of annotation might be applied, some requiring specialized knowledge of the morphology or syntax of the language.</a:t>
            </a:r>
          </a:p>
          <a:p>
            <a:pPr eaLnBrk="1" hangingPunct="1">
              <a:lnSpc>
                <a:spcPct val="80000"/>
              </a:lnSpc>
            </a:pPr>
            <a:r>
              <a:rPr lang="en-US" altLang="en-US" sz="1600" b="1"/>
              <a:t>Quality control</a:t>
            </a:r>
            <a:r>
              <a:rPr lang="en-US" altLang="en-US" sz="1600"/>
              <a:t> procedures can be put in place to find inconsistencies in the annotations, and to ensure the highest possible level of inter-annotator agreement.</a:t>
            </a:r>
          </a:p>
          <a:p>
            <a:pPr lvl="1" eaLnBrk="1" hangingPunct="1">
              <a:lnSpc>
                <a:spcPct val="80000"/>
              </a:lnSpc>
            </a:pPr>
            <a:r>
              <a:rPr lang="en-US" altLang="en-US" sz="1400"/>
              <a:t>How consistently can a group of annotators perform? We can easily measure consistency by having a portion of the source material independently annotated by two people. This may reveal shortcomings in the guidelines or differing abilities with the annotation task. In cases where quality is paramount, the entire corpus can be annotated twice, and any inconsistencies adjudicated by an expert.</a:t>
            </a:r>
          </a:p>
          <a:p>
            <a:pPr lvl="1" eaLnBrk="1" hangingPunct="1">
              <a:lnSpc>
                <a:spcPct val="80000"/>
              </a:lnSpc>
            </a:pPr>
            <a:r>
              <a:rPr lang="en-US" altLang="en-US" sz="1400"/>
              <a:t>It is considered best practice to report the inter-annotator agreement that was achieved for a corpus (e.g. by double-annotating 10% of the corpus). This score serves as a helpful upper bound on the expected performance of any automatic system that is trained on this corpus. </a:t>
            </a:r>
          </a:p>
          <a:p>
            <a:pPr lvl="2" eaLnBrk="1" hangingPunct="1">
              <a:lnSpc>
                <a:spcPct val="80000"/>
              </a:lnSpc>
            </a:pPr>
            <a:r>
              <a:rPr lang="en-US" altLang="en-US" sz="1200"/>
              <a:t>The </a:t>
            </a:r>
            <a:r>
              <a:rPr lang="en-US" altLang="en-US" sz="1200" b="1"/>
              <a:t>Kappa</a:t>
            </a:r>
            <a:r>
              <a:rPr lang="en-US" altLang="en-US" sz="1200"/>
              <a:t> coefficient K measures agreement between two people making category judgments  </a:t>
            </a:r>
          </a:p>
          <a:p>
            <a:pPr eaLnBrk="1" hangingPunct="1">
              <a:lnSpc>
                <a:spcPct val="80000"/>
              </a:lnSpc>
            </a:pPr>
            <a:r>
              <a:rPr lang="en-US" altLang="en-US" sz="1600" b="1"/>
              <a:t>Publication. </a:t>
            </a:r>
            <a:r>
              <a:rPr lang="en-US" altLang="en-US" sz="1600"/>
              <a:t>The lifecycle continues after publication as the corpus is modified and enriched during the course of research. </a:t>
            </a:r>
            <a:endParaRPr lang="en-US" altLang="en-US" sz="1600" b="1"/>
          </a:p>
        </p:txBody>
      </p:sp>
    </p:spTree>
    <p:extLst>
      <p:ext uri="{BB962C8B-B14F-4D97-AF65-F5344CB8AC3E}">
        <p14:creationId xmlns:p14="http://schemas.microsoft.com/office/powerpoint/2010/main" val="388449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09800" y="654050"/>
            <a:ext cx="7772400" cy="1143000"/>
          </a:xfrm>
          <a:ln/>
        </p:spPr>
        <p:txBody>
          <a:bodyPr vert="horz" lIns="0" tIns="0" rIns="0" bIns="0" rtlCol="0" anchor="ctr">
            <a:normAutofit/>
          </a:bodyPr>
          <a:lstStyle/>
          <a:p>
            <a:endParaRPr lang="en-US" altLang="en-US"/>
          </a:p>
        </p:txBody>
      </p:sp>
      <p:sp>
        <p:nvSpPr>
          <p:cNvPr id="10242" name="Rectangle 2"/>
          <p:cNvSpPr>
            <a:spLocks noGrp="1" noChangeArrowheads="1"/>
          </p:cNvSpPr>
          <p:nvPr>
            <p:ph type="body" idx="1"/>
          </p:nvPr>
        </p:nvSpPr>
        <p:spPr>
          <a:xfrm>
            <a:off x="2209800" y="1981200"/>
            <a:ext cx="7772400" cy="4114800"/>
          </a:xfrm>
          <a:ln/>
        </p:spPr>
        <p:txBody>
          <a:bodyPr/>
          <a:lstStyle/>
          <a:p>
            <a:pPr>
              <a:lnSpc>
                <a:spcPct val="90000"/>
              </a:lnSpc>
              <a:buFont typeface="Times New Roman" panose="02020603050405020304" pitchFamily="18" charset="0"/>
              <a:buNone/>
            </a:pPr>
            <a:r>
              <a:rPr lang="en-US" altLang="en-US"/>
              <a:t>Knowledge is stored at the highest possible node and inherited by lower (more specific) concepts rather than being multiply stored</a:t>
            </a:r>
          </a:p>
          <a:p>
            <a:pPr>
              <a:lnSpc>
                <a:spcPct val="90000"/>
              </a:lnSpc>
              <a:buFont typeface="Times New Roman" panose="02020603050405020304" pitchFamily="18" charset="0"/>
              <a:buNone/>
            </a:pPr>
            <a:endParaRPr lang="en-US" altLang="en-US"/>
          </a:p>
          <a:p>
            <a:pPr>
              <a:lnSpc>
                <a:spcPct val="90000"/>
              </a:lnSpc>
              <a:buFont typeface="Times New Roman" panose="02020603050405020304" pitchFamily="18" charset="0"/>
              <a:buNone/>
            </a:pPr>
            <a:r>
              <a:rPr lang="en-US" altLang="en-US"/>
              <a:t>Collins &amp; Quillian (1969) measured reaction times to statements involving knowledge distributed across different “levels” </a:t>
            </a:r>
          </a:p>
        </p:txBody>
      </p:sp>
    </p:spTree>
    <p:extLst>
      <p:ext uri="{BB962C8B-B14F-4D97-AF65-F5344CB8AC3E}">
        <p14:creationId xmlns:p14="http://schemas.microsoft.com/office/powerpoint/2010/main" val="27009115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09800" y="654050"/>
            <a:ext cx="7772400" cy="1143000"/>
          </a:xfrm>
          <a:ln/>
        </p:spPr>
        <p:txBody>
          <a:bodyPr vert="horz" lIns="0" tIns="0" rIns="0" bIns="0" rtlCol="0" anchor="ctr">
            <a:normAutofit/>
          </a:bodyPr>
          <a:lstStyle/>
          <a:p>
            <a:endParaRPr lang="en-US" altLang="en-US"/>
          </a:p>
        </p:txBody>
      </p:sp>
      <p:sp>
        <p:nvSpPr>
          <p:cNvPr id="11266" name="Rectangle 2"/>
          <p:cNvSpPr>
            <a:spLocks noGrp="1" noChangeArrowheads="1"/>
          </p:cNvSpPr>
          <p:nvPr>
            <p:ph type="body" idx="1"/>
          </p:nvPr>
        </p:nvSpPr>
        <p:spPr>
          <a:xfrm>
            <a:off x="2209800" y="1981200"/>
            <a:ext cx="7772400" cy="4114800"/>
          </a:xfrm>
          <a:ln/>
        </p:spPr>
        <p:txBody>
          <a:bodyPr/>
          <a:lstStyle/>
          <a:p>
            <a:pPr>
              <a:buFont typeface="Times New Roman" panose="02020603050405020304" pitchFamily="18" charset="0"/>
              <a:buNone/>
            </a:pPr>
            <a:r>
              <a:rPr lang="en-US" altLang="en-US"/>
              <a:t>Do birds fly? </a:t>
            </a:r>
          </a:p>
          <a:p>
            <a:pPr>
              <a:buFont typeface="Times New Roman" panose="02020603050405020304" pitchFamily="18" charset="0"/>
              <a:buNone/>
            </a:pPr>
            <a:r>
              <a:rPr lang="en-US" altLang="en-US"/>
              <a:t>--short RT</a:t>
            </a:r>
          </a:p>
          <a:p>
            <a:pPr>
              <a:buFont typeface="Times New Roman" panose="02020603050405020304" pitchFamily="18" charset="0"/>
              <a:buNone/>
            </a:pPr>
            <a:r>
              <a:rPr lang="en-US" altLang="en-US"/>
              <a:t>Do canaries fly? </a:t>
            </a:r>
          </a:p>
          <a:p>
            <a:pPr>
              <a:buFont typeface="Times New Roman" panose="02020603050405020304" pitchFamily="18" charset="0"/>
              <a:buNone/>
            </a:pPr>
            <a:r>
              <a:rPr lang="en-US" altLang="en-US"/>
              <a:t>--longer RT</a:t>
            </a:r>
          </a:p>
          <a:p>
            <a:pPr>
              <a:buFont typeface="Times New Roman" panose="02020603050405020304" pitchFamily="18" charset="0"/>
              <a:buNone/>
            </a:pPr>
            <a:r>
              <a:rPr lang="en-US" altLang="en-US"/>
              <a:t>Do canaries have a heart?</a:t>
            </a:r>
          </a:p>
          <a:p>
            <a:pPr>
              <a:buFont typeface="Times New Roman" panose="02020603050405020304" pitchFamily="18" charset="0"/>
              <a:buNone/>
            </a:pPr>
            <a:r>
              <a:rPr lang="en-US" altLang="en-US"/>
              <a:t>--even longer RT</a:t>
            </a:r>
          </a:p>
        </p:txBody>
      </p:sp>
    </p:spTree>
    <p:extLst>
      <p:ext uri="{BB962C8B-B14F-4D97-AF65-F5344CB8AC3E}">
        <p14:creationId xmlns:p14="http://schemas.microsoft.com/office/powerpoint/2010/main" val="14908503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4102</Words>
  <Application>Microsoft Office PowerPoint</Application>
  <PresentationFormat>Widescreen</PresentationFormat>
  <Paragraphs>462</Paragraphs>
  <Slides>72</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72</vt:i4>
      </vt:variant>
    </vt:vector>
  </HeadingPairs>
  <TitlesOfParts>
    <vt:vector size="82" baseType="lpstr">
      <vt:lpstr>Arial Unicode MS</vt:lpstr>
      <vt:lpstr>ＭＳ Ｐゴシック</vt:lpstr>
      <vt:lpstr>宋体</vt:lpstr>
      <vt:lpstr>Arial</vt:lpstr>
      <vt:lpstr>Calibri</vt:lpstr>
      <vt:lpstr>Calibri Light</vt:lpstr>
      <vt:lpstr>Courier New</vt:lpstr>
      <vt:lpstr>Times New Roman</vt:lpstr>
      <vt:lpstr>Wingdings</vt:lpstr>
      <vt:lpstr>Office Theme</vt:lpstr>
      <vt:lpstr>PowerPoint Presentation</vt:lpstr>
      <vt:lpstr>WordNet</vt:lpstr>
      <vt:lpstr>What is WordNet?</vt:lpstr>
      <vt:lpstr>What’s special about WordNet? </vt:lpstr>
      <vt:lpstr>A bit of history</vt:lpstr>
      <vt:lpstr>A bit of history</vt:lpstr>
      <vt:lpstr>A simple picture</vt:lpstr>
      <vt:lpstr>PowerPoint Presentation</vt:lpstr>
      <vt:lpstr>PowerPoint Presentation</vt:lpstr>
      <vt:lpstr>PowerPoint Presentation</vt:lpstr>
      <vt:lpstr>A bit of history</vt:lpstr>
      <vt:lpstr>WordNet</vt:lpstr>
      <vt:lpstr>Whence the relations?</vt:lpstr>
      <vt:lpstr>Relations:Synonymy</vt:lpstr>
      <vt:lpstr> Synonymy in WordNet</vt:lpstr>
      <vt:lpstr> Polysemy</vt:lpstr>
      <vt:lpstr>Polysemy in WordNet</vt:lpstr>
      <vt:lpstr>The “Net” part of WordNet</vt:lpstr>
      <vt:lpstr>Hypo-/hypernymy relates noun synsets</vt:lpstr>
      <vt:lpstr>Hyponymy </vt:lpstr>
      <vt:lpstr>Meronymy/holonymy (part-whole relation)‏</vt:lpstr>
      <vt:lpstr>Meronymy/Holonymy</vt:lpstr>
      <vt:lpstr>Structure of WordNet (Nouns)‏</vt:lpstr>
      <vt:lpstr>PowerPoint Presentation</vt:lpstr>
      <vt:lpstr>WordNet for Natural Language Processing</vt:lpstr>
      <vt:lpstr>Natural  Language Processing</vt:lpstr>
      <vt:lpstr>Knowledge in text</vt:lpstr>
      <vt:lpstr>Similarity Measurement</vt:lpstr>
      <vt:lpstr>Measures of Similarity</vt:lpstr>
      <vt:lpstr>Is-a hierarchy</vt:lpstr>
      <vt:lpstr>Similarity</vt:lpstr>
      <vt:lpstr>Limitation</vt:lpstr>
      <vt:lpstr>Resources:</vt:lpstr>
      <vt:lpstr>PowerPoint Presentation</vt:lpstr>
      <vt:lpstr>Corpora</vt:lpstr>
      <vt:lpstr>NLTK Corpora</vt:lpstr>
      <vt:lpstr>NLTK Corpora</vt:lpstr>
      <vt:lpstr>Web and Chat Text</vt:lpstr>
      <vt:lpstr>Annotated Text Corpora</vt:lpstr>
      <vt:lpstr>Annotated Text Corpora</vt:lpstr>
      <vt:lpstr>Annotated Text Corpora</vt:lpstr>
      <vt:lpstr>Annotated Text Corpora</vt:lpstr>
      <vt:lpstr>Brown Corpus</vt:lpstr>
      <vt:lpstr>Brown Corpus</vt:lpstr>
      <vt:lpstr>Brown Corpus</vt:lpstr>
      <vt:lpstr>Reuters Corpus</vt:lpstr>
      <vt:lpstr>Text Corpus Structure</vt:lpstr>
      <vt:lpstr>Lexical Resources in NLTK</vt:lpstr>
      <vt:lpstr>WordNet in NLTK</vt:lpstr>
      <vt:lpstr>WordNet</vt:lpstr>
      <vt:lpstr>WordNet</vt:lpstr>
      <vt:lpstr>The WordNet Hierarchy</vt:lpstr>
      <vt:lpstr>The WordNet Hierarchy</vt:lpstr>
      <vt:lpstr>The WordNet Hierarchy</vt:lpstr>
      <vt:lpstr>WordNet: More Lexical Relations</vt:lpstr>
      <vt:lpstr>WordNet: More Lexical Relations</vt:lpstr>
      <vt:lpstr>WordNet: Semantic Similarity</vt:lpstr>
      <vt:lpstr>WordNet: Semantic Similarity</vt:lpstr>
      <vt:lpstr>WordNet: Semantic Similarity</vt:lpstr>
      <vt:lpstr>VerbNet: A Verb Lexicon</vt:lpstr>
      <vt:lpstr>VerbNet: A Verb Lexicon</vt:lpstr>
      <vt:lpstr>VerbNet: A Verb Lexicon</vt:lpstr>
      <vt:lpstr>Frame Semantics &amp; FrameNet</vt:lpstr>
      <vt:lpstr>FrameNet</vt:lpstr>
      <vt:lpstr>FrameNet</vt:lpstr>
      <vt:lpstr>PowerPoint Presentation</vt:lpstr>
      <vt:lpstr>PowerPoint Presentation</vt:lpstr>
      <vt:lpstr>Domain specific: MeSH</vt:lpstr>
      <vt:lpstr>PowerPoint Presentation</vt:lpstr>
      <vt:lpstr>Corpus creation</vt:lpstr>
      <vt:lpstr>Notable Design Features</vt:lpstr>
      <vt:lpstr>The Life-Cycle of a Corpus </vt:lpstr>
    </vt:vector>
  </TitlesOfParts>
  <Company>COE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Dingding Wang</dc:creator>
  <cp:lastModifiedBy>Dingding Wang</cp:lastModifiedBy>
  <cp:revision>7</cp:revision>
  <dcterms:created xsi:type="dcterms:W3CDTF">2015-08-26T16:32:13Z</dcterms:created>
  <dcterms:modified xsi:type="dcterms:W3CDTF">2016-09-08T14:04:19Z</dcterms:modified>
</cp:coreProperties>
</file>