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7" r:id="rId2"/>
    <p:sldId id="417" r:id="rId3"/>
    <p:sldId id="418" r:id="rId4"/>
    <p:sldId id="372" r:id="rId5"/>
    <p:sldId id="371" r:id="rId6"/>
    <p:sldId id="409" r:id="rId7"/>
    <p:sldId id="370" r:id="rId8"/>
    <p:sldId id="433" r:id="rId9"/>
    <p:sldId id="405" r:id="rId10"/>
    <p:sldId id="415" r:id="rId11"/>
    <p:sldId id="429" r:id="rId12"/>
    <p:sldId id="410" r:id="rId13"/>
    <p:sldId id="430" r:id="rId14"/>
    <p:sldId id="412" r:id="rId15"/>
    <p:sldId id="413" r:id="rId16"/>
    <p:sldId id="414" r:id="rId17"/>
    <p:sldId id="422" r:id="rId18"/>
    <p:sldId id="264" r:id="rId19"/>
    <p:sldId id="403" r:id="rId20"/>
    <p:sldId id="295" r:id="rId21"/>
    <p:sldId id="294" r:id="rId22"/>
    <p:sldId id="431" r:id="rId23"/>
    <p:sldId id="432" r:id="rId24"/>
    <p:sldId id="265" r:id="rId25"/>
    <p:sldId id="266" r:id="rId26"/>
    <p:sldId id="267" r:id="rId27"/>
    <p:sldId id="268" r:id="rId28"/>
    <p:sldId id="269" r:id="rId29"/>
    <p:sldId id="426" r:id="rId30"/>
    <p:sldId id="424" r:id="rId31"/>
    <p:sldId id="270" r:id="rId32"/>
    <p:sldId id="289" r:id="rId33"/>
    <p:sldId id="399" r:id="rId34"/>
    <p:sldId id="387" r:id="rId35"/>
    <p:sldId id="291" r:id="rId36"/>
    <p:sldId id="292" r:id="rId37"/>
    <p:sldId id="293" r:id="rId38"/>
    <p:sldId id="419" r:id="rId39"/>
    <p:sldId id="420" r:id="rId40"/>
    <p:sldId id="434" r:id="rId41"/>
    <p:sldId id="274" r:id="rId42"/>
    <p:sldId id="379" r:id="rId43"/>
    <p:sldId id="278" r:id="rId44"/>
    <p:sldId id="381" r:id="rId45"/>
    <p:sldId id="279" r:id="rId46"/>
    <p:sldId id="437" r:id="rId47"/>
    <p:sldId id="380" r:id="rId48"/>
    <p:sldId id="280" r:id="rId49"/>
    <p:sldId id="281" r:id="rId50"/>
    <p:sldId id="297" r:id="rId51"/>
    <p:sldId id="388" r:id="rId52"/>
    <p:sldId id="435" r:id="rId53"/>
    <p:sldId id="284" r:id="rId54"/>
    <p:sldId id="298" r:id="rId55"/>
    <p:sldId id="299" r:id="rId56"/>
    <p:sldId id="300" r:id="rId57"/>
    <p:sldId id="301" r:id="rId58"/>
    <p:sldId id="302" r:id="rId59"/>
    <p:sldId id="303" r:id="rId60"/>
    <p:sldId id="304" r:id="rId61"/>
    <p:sldId id="305"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90" r:id="rId79"/>
    <p:sldId id="391" r:id="rId80"/>
    <p:sldId id="416" r:id="rId81"/>
    <p:sldId id="326" r:id="rId82"/>
    <p:sldId id="389"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447" r:id="rId96"/>
    <p:sldId id="448" r:id="rId97"/>
    <p:sldId id="450" r:id="rId98"/>
    <p:sldId id="451" r:id="rId99"/>
    <p:sldId id="339" r:id="rId100"/>
    <p:sldId id="342" r:id="rId101"/>
    <p:sldId id="452" r:id="rId102"/>
    <p:sldId id="343" r:id="rId103"/>
    <p:sldId id="344" r:id="rId104"/>
    <p:sldId id="345" r:id="rId105"/>
    <p:sldId id="346" r:id="rId106"/>
    <p:sldId id="347" r:id="rId107"/>
    <p:sldId id="348" r:id="rId108"/>
    <p:sldId id="349" r:id="rId109"/>
    <p:sldId id="350" r:id="rId110"/>
    <p:sldId id="351" r:id="rId111"/>
    <p:sldId id="368" r:id="rId112"/>
    <p:sldId id="440" r:id="rId113"/>
    <p:sldId id="446" r:id="rId114"/>
    <p:sldId id="441" r:id="rId115"/>
    <p:sldId id="442" r:id="rId116"/>
    <p:sldId id="443" r:id="rId117"/>
    <p:sldId id="444" r:id="rId118"/>
    <p:sldId id="439" r:id="rId119"/>
    <p:sldId id="393" r:id="rId120"/>
    <p:sldId id="436"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autoAdjust="0"/>
    <p:restoredTop sz="96499" autoAdjust="0"/>
  </p:normalViewPr>
  <p:slideViewPr>
    <p:cSldViewPr>
      <p:cViewPr varScale="1">
        <p:scale>
          <a:sx n="67" d="100"/>
          <a:sy n="67" d="100"/>
        </p:scale>
        <p:origin x="132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7518F-6755-4E8C-B5BE-135E3F2227C8}" type="datetimeFigureOut">
              <a:rPr lang="en-US" smtClean="0"/>
              <a:pPr/>
              <a:t>8/28/2017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836A5-5721-4D44-97D0-918F7DE43024}" type="slidenum">
              <a:rPr lang="en-US" smtClean="0"/>
              <a:pPr/>
              <a:t>‹#›</a:t>
            </a:fld>
            <a:endParaRPr lang="en-US"/>
          </a:p>
        </p:txBody>
      </p:sp>
    </p:spTree>
    <p:extLst>
      <p:ext uri="{BB962C8B-B14F-4D97-AF65-F5344CB8AC3E}">
        <p14:creationId xmlns:p14="http://schemas.microsoft.com/office/powerpoint/2010/main" val="82492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p>
            <a:fld id="{5A15E37E-BAD0-44B8-A438-D6E032DFC361}" type="slidenum">
              <a:rPr lang="en-US" smtClean="0">
                <a:latin typeface="Times New Roman" pitchFamily="18" charset="0"/>
              </a:rPr>
              <a:pPr/>
              <a:t>1</a:t>
            </a:fld>
            <a:endParaRPr lang="en-US" smtClean="0">
              <a:latin typeface="Times New Roman" pitchFamily="18" charset="0"/>
            </a:endParaRPr>
          </a:p>
        </p:txBody>
      </p:sp>
      <p:sp>
        <p:nvSpPr>
          <p:cNvPr id="799747" name="Rectangle 2"/>
          <p:cNvSpPr>
            <a:spLocks noGrp="1" noRot="1" noChangeAspect="1" noChangeArrowheads="1" noTextEdit="1"/>
          </p:cNvSpPr>
          <p:nvPr>
            <p:ph type="sldImg"/>
          </p:nvPr>
        </p:nvSpPr>
        <p:spPr>
          <a:ln/>
        </p:spPr>
      </p:sp>
      <p:sp>
        <p:nvSpPr>
          <p:cNvPr id="799748" name="Rectangle 3"/>
          <p:cNvSpPr>
            <a:spLocks noGrp="1" noChangeArrowheads="1"/>
          </p:cNvSpPr>
          <p:nvPr>
            <p:ph type="body" idx="1"/>
          </p:nvPr>
        </p:nvSpPr>
        <p:spPr>
          <a:noFill/>
          <a:ln/>
        </p:spPr>
        <p:txBody>
          <a:bodyPr/>
          <a:lstStyle/>
          <a:p>
            <a:r>
              <a:rPr lang="en-US" smtClean="0">
                <a:latin typeface="Times New Roman" pitchFamily="18" charset="0"/>
              </a:rPr>
              <a:t>Dr. Fernandez is a  Professor of Computer Science and Engineering at Florida Atlantic University, Boca Raton, FL.</a:t>
            </a:r>
          </a:p>
          <a:p>
            <a:endParaRPr lang="en-US" smtClean="0">
              <a:latin typeface="Times New Roman" pitchFamily="18" charset="0"/>
            </a:endParaRPr>
          </a:p>
          <a:p>
            <a:r>
              <a:rPr lang="en-US" smtClean="0">
                <a:latin typeface="Times New Roman" pitchFamily="18" charset="0"/>
              </a:rPr>
              <a:t>He has a MSEE  from Purdue University  and  a Ph.D. in Computer Science from UCLA.</a:t>
            </a:r>
          </a:p>
          <a:p>
            <a:endParaRPr lang="en-US" smtClean="0">
              <a:latin typeface="Times New Roman" pitchFamily="18" charset="0"/>
            </a:endParaRPr>
          </a:p>
          <a:p>
            <a:r>
              <a:rPr lang="en-US" smtClean="0">
                <a:latin typeface="Times New Roman" pitchFamily="18" charset="0"/>
              </a:rPr>
              <a:t>He is the author of one of the first books published on database security and has written  numerous papers on different aspects of security. He has also published a good number of papers on object-oriented design and fault-tolerant systems.</a:t>
            </a:r>
          </a:p>
          <a:p>
            <a:endParaRPr lang="en-US" smtClean="0">
              <a:latin typeface="Times New Roman" pitchFamily="18" charset="0"/>
            </a:endParaRPr>
          </a:p>
          <a:p>
            <a:r>
              <a:rPr lang="en-US" smtClean="0">
                <a:latin typeface="Times New Roman" pitchFamily="18" charset="0"/>
              </a:rPr>
              <a:t>He has been a consultant for many companies, including IBM, Siemens, Harris, Motorola, and others.</a:t>
            </a:r>
          </a:p>
        </p:txBody>
      </p:sp>
    </p:spTree>
    <p:extLst>
      <p:ext uri="{BB962C8B-B14F-4D97-AF65-F5344CB8AC3E}">
        <p14:creationId xmlns:p14="http://schemas.microsoft.com/office/powerpoint/2010/main" val="106178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a:spLocks noGrp="1" noChangeArrowheads="1"/>
          </p:cNvSpPr>
          <p:nvPr>
            <p:ph type="sldNum" sz="quarter" idx="5"/>
          </p:nvPr>
        </p:nvSpPr>
        <p:spPr>
          <a:noFill/>
        </p:spPr>
        <p:txBody>
          <a:bodyPr/>
          <a:lstStyle/>
          <a:p>
            <a:fld id="{530FEFD0-C6AC-4F06-B6EE-2CB246F8BEF7}" type="slidenum">
              <a:rPr lang="en-US">
                <a:solidFill>
                  <a:prstClr val="black"/>
                </a:solidFill>
                <a:latin typeface="Times New Roman" pitchFamily="18" charset="0"/>
              </a:rPr>
              <a:pPr/>
              <a:t>64</a:t>
            </a:fld>
            <a:endParaRPr lang="en-US">
              <a:solidFill>
                <a:prstClr val="black"/>
              </a:solidFill>
              <a:latin typeface="Times New Roman" pitchFamily="18" charset="0"/>
            </a:endParaRPr>
          </a:p>
        </p:txBody>
      </p:sp>
      <p:sp>
        <p:nvSpPr>
          <p:cNvPr id="805891" name="Rectangle 2"/>
          <p:cNvSpPr>
            <a:spLocks noGrp="1" noRot="1" noChangeAspect="1" noChangeArrowheads="1" noTextEdit="1"/>
          </p:cNvSpPr>
          <p:nvPr>
            <p:ph type="sldImg"/>
          </p:nvPr>
        </p:nvSpPr>
        <p:spPr>
          <a:ln/>
        </p:spPr>
      </p:sp>
      <p:sp>
        <p:nvSpPr>
          <p:cNvPr id="805892" name="Rectangle 3"/>
          <p:cNvSpPr>
            <a:spLocks noGrp="1" noChangeArrowheads="1"/>
          </p:cNvSpPr>
          <p:nvPr>
            <p:ph type="body" idx="1"/>
          </p:nvPr>
        </p:nvSpPr>
        <p:spPr>
          <a:noFill/>
          <a:ln/>
        </p:spPr>
        <p:txBody>
          <a:bodyPr/>
          <a:lstStyle/>
          <a:p>
            <a:r>
              <a:rPr lang="en-US" smtClean="0">
                <a:latin typeface="Times New Roman" pitchFamily="18" charset="0"/>
              </a:rPr>
              <a:t>The  way of accessing information has changed :</a:t>
            </a:r>
          </a:p>
          <a:p>
            <a:endParaRPr lang="en-US" smtClean="0">
              <a:latin typeface="Times New Roman" pitchFamily="18" charset="0"/>
            </a:endParaRPr>
          </a:p>
          <a:p>
            <a:r>
              <a:rPr lang="en-US" smtClean="0">
                <a:latin typeface="Times New Roman" pitchFamily="18" charset="0"/>
              </a:rPr>
              <a:t>Documents or other types of content can be downloaded from anywhere in the web</a:t>
            </a:r>
          </a:p>
          <a:p>
            <a:endParaRPr lang="en-US" smtClean="0">
              <a:latin typeface="Times New Roman" pitchFamily="18" charset="0"/>
            </a:endParaRPr>
          </a:p>
          <a:p>
            <a:r>
              <a:rPr lang="en-US" smtClean="0">
                <a:latin typeface="Times New Roman" pitchFamily="18" charset="0"/>
              </a:rPr>
              <a:t>Documents  have a large variety, they come from anywhere: home PCs, corporate DBMSs, ...</a:t>
            </a:r>
          </a:p>
        </p:txBody>
      </p:sp>
    </p:spTree>
    <p:extLst>
      <p:ext uri="{BB962C8B-B14F-4D97-AF65-F5344CB8AC3E}">
        <p14:creationId xmlns:p14="http://schemas.microsoft.com/office/powerpoint/2010/main" val="3112207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7"/>
          <p:cNvSpPr>
            <a:spLocks noGrp="1" noChangeArrowheads="1"/>
          </p:cNvSpPr>
          <p:nvPr>
            <p:ph type="sldNum" sz="quarter" idx="5"/>
          </p:nvPr>
        </p:nvSpPr>
        <p:spPr>
          <a:noFill/>
        </p:spPr>
        <p:txBody>
          <a:bodyPr/>
          <a:lstStyle/>
          <a:p>
            <a:fld id="{D3D41822-C5BE-40C2-9F58-B1CFE202B012}" type="slidenum">
              <a:rPr lang="en-US">
                <a:solidFill>
                  <a:prstClr val="black"/>
                </a:solidFill>
                <a:latin typeface="Times New Roman" pitchFamily="18" charset="0"/>
              </a:rPr>
              <a:pPr/>
              <a:t>65</a:t>
            </a:fld>
            <a:endParaRPr lang="en-US">
              <a:solidFill>
                <a:prstClr val="black"/>
              </a:solidFill>
              <a:latin typeface="Times New Roman" pitchFamily="18" charset="0"/>
            </a:endParaRPr>
          </a:p>
        </p:txBody>
      </p:sp>
      <p:sp>
        <p:nvSpPr>
          <p:cNvPr id="806915" name="Rectangle 2"/>
          <p:cNvSpPr>
            <a:spLocks noGrp="1" noRot="1" noChangeAspect="1" noChangeArrowheads="1" noTextEdit="1"/>
          </p:cNvSpPr>
          <p:nvPr>
            <p:ph type="sldImg"/>
          </p:nvPr>
        </p:nvSpPr>
        <p:spPr>
          <a:ln/>
        </p:spPr>
      </p:sp>
      <p:sp>
        <p:nvSpPr>
          <p:cNvPr id="806916" name="Rectangle 3"/>
          <p:cNvSpPr>
            <a:spLocks noGrp="1" noChangeArrowheads="1"/>
          </p:cNvSpPr>
          <p:nvPr>
            <p:ph type="body" idx="1"/>
          </p:nvPr>
        </p:nvSpPr>
        <p:spPr>
          <a:noFill/>
          <a:ln/>
        </p:spPr>
        <p:txBody>
          <a:bodyPr/>
          <a:lstStyle/>
          <a:p>
            <a:r>
              <a:rPr lang="en-US" smtClean="0">
                <a:latin typeface="Times New Roman" pitchFamily="18" charset="0"/>
              </a:rPr>
              <a:t>Corporations have changed their was of doing busines. Not all of these are the result of the Internet but the Internet makes easier these ways of operating .</a:t>
            </a:r>
          </a:p>
          <a:p>
            <a:endParaRPr lang="en-US" smtClean="0">
              <a:latin typeface="Times New Roman" pitchFamily="18" charset="0"/>
            </a:endParaRPr>
          </a:p>
          <a:p>
            <a:r>
              <a:rPr lang="en-US" smtClean="0">
                <a:latin typeface="Times New Roman" pitchFamily="18" charset="0"/>
              </a:rPr>
              <a:t>Employees on the road can access (read and write) corporate databases</a:t>
            </a:r>
          </a:p>
          <a:p>
            <a:endParaRPr lang="en-US" smtClean="0">
              <a:latin typeface="Times New Roman" pitchFamily="18" charset="0"/>
            </a:endParaRPr>
          </a:p>
          <a:p>
            <a:r>
              <a:rPr lang="en-US" smtClean="0">
                <a:latin typeface="Times New Roman" pitchFamily="18" charset="0"/>
              </a:rPr>
              <a:t>A company may work on partnership in some business with one of its competitors.</a:t>
            </a:r>
          </a:p>
          <a:p>
            <a:endParaRPr lang="en-US" smtClean="0">
              <a:latin typeface="Times New Roman" pitchFamily="18" charset="0"/>
            </a:endParaRPr>
          </a:p>
          <a:p>
            <a:r>
              <a:rPr lang="en-US" smtClean="0">
                <a:latin typeface="Times New Roman" pitchFamily="18" charset="0"/>
              </a:rPr>
              <a:t>Customers want to see the status of their orders</a:t>
            </a:r>
          </a:p>
          <a:p>
            <a:endParaRPr lang="en-US" smtClean="0">
              <a:latin typeface="Times New Roman" pitchFamily="18" charset="0"/>
            </a:endParaRPr>
          </a:p>
          <a:p>
            <a:r>
              <a:rPr lang="en-US" smtClean="0">
                <a:latin typeface="Times New Roman" pitchFamily="18" charset="0"/>
              </a:rPr>
              <a:t>A company may have subsidiaries in many countries with different standards and laws</a:t>
            </a:r>
          </a:p>
          <a:p>
            <a:endParaRPr lang="en-US" smtClean="0">
              <a:latin typeface="Times New Roman" pitchFamily="18" charset="0"/>
            </a:endParaRPr>
          </a:p>
          <a:p>
            <a:r>
              <a:rPr lang="en-US" smtClean="0">
                <a:latin typeface="Times New Roman" pitchFamily="18" charset="0"/>
              </a:rPr>
              <a:t>Increasing use of contractors</a:t>
            </a:r>
          </a:p>
          <a:p>
            <a:endParaRPr lang="en-US" smtClean="0">
              <a:latin typeface="Times New Roman" pitchFamily="18" charset="0"/>
            </a:endParaRPr>
          </a:p>
          <a:p>
            <a:endParaRPr lang="en-US" smtClean="0">
              <a:latin typeface="Times New Roman" pitchFamily="18" charset="0"/>
            </a:endParaRPr>
          </a:p>
        </p:txBody>
      </p:sp>
    </p:spTree>
    <p:extLst>
      <p:ext uri="{BB962C8B-B14F-4D97-AF65-F5344CB8AC3E}">
        <p14:creationId xmlns:p14="http://schemas.microsoft.com/office/powerpoint/2010/main" val="364283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a:noFill/>
        </p:spPr>
        <p:txBody>
          <a:bodyPr/>
          <a:lstStyle/>
          <a:p>
            <a:fld id="{59A60257-C773-484F-9B11-98BE3A07DB38}" type="slidenum">
              <a:rPr lang="en-US">
                <a:solidFill>
                  <a:prstClr val="black"/>
                </a:solidFill>
                <a:latin typeface="Times New Roman" pitchFamily="18" charset="0"/>
              </a:rPr>
              <a:pPr/>
              <a:t>66</a:t>
            </a:fld>
            <a:endParaRPr lang="en-US">
              <a:solidFill>
                <a:prstClr val="black"/>
              </a:solidFill>
              <a:latin typeface="Times New Roman" pitchFamily="18" charset="0"/>
            </a:endParaRPr>
          </a:p>
        </p:txBody>
      </p:sp>
      <p:sp>
        <p:nvSpPr>
          <p:cNvPr id="807939" name="Rectangle 2"/>
          <p:cNvSpPr>
            <a:spLocks noGrp="1" noRot="1" noChangeAspect="1" noChangeArrowheads="1" noTextEdit="1"/>
          </p:cNvSpPr>
          <p:nvPr>
            <p:ph type="sldImg"/>
          </p:nvPr>
        </p:nvSpPr>
        <p:spPr>
          <a:ln/>
        </p:spPr>
      </p:sp>
      <p:sp>
        <p:nvSpPr>
          <p:cNvPr id="807940" name="Rectangle 3"/>
          <p:cNvSpPr>
            <a:spLocks noGrp="1" noChangeArrowheads="1"/>
          </p:cNvSpPr>
          <p:nvPr>
            <p:ph type="body" idx="1"/>
          </p:nvPr>
        </p:nvSpPr>
        <p:spPr>
          <a:noFill/>
          <a:ln/>
        </p:spPr>
        <p:txBody>
          <a:bodyPr/>
          <a:lstStyle/>
          <a:p>
            <a:r>
              <a:rPr lang="en-US" smtClean="0">
                <a:latin typeface="Times New Roman" pitchFamily="18" charset="0"/>
              </a:rPr>
              <a:t>Some of these activities could not be done without the Internet, others can now be done better.</a:t>
            </a:r>
          </a:p>
          <a:p>
            <a:endParaRPr lang="en-US" smtClean="0">
              <a:latin typeface="Times New Roman" pitchFamily="18" charset="0"/>
            </a:endParaRPr>
          </a:p>
          <a:p>
            <a:r>
              <a:rPr lang="en-US" smtClean="0">
                <a:latin typeface="Times New Roman" pitchFamily="18" charset="0"/>
              </a:rPr>
              <a:t>Remote conferencing with access to images,  animation, …</a:t>
            </a:r>
          </a:p>
          <a:p>
            <a:endParaRPr lang="en-US" smtClean="0">
              <a:latin typeface="Times New Roman" pitchFamily="18" charset="0"/>
            </a:endParaRPr>
          </a:p>
          <a:p>
            <a:r>
              <a:rPr lang="en-US" smtClean="0">
                <a:latin typeface="Times New Roman" pitchFamily="18" charset="0"/>
              </a:rPr>
              <a:t>Remote course taking  is becoming popular : assignments posted in the web</a:t>
            </a:r>
          </a:p>
          <a:p>
            <a:endParaRPr lang="en-US" smtClean="0">
              <a:latin typeface="Times New Roman" pitchFamily="18" charset="0"/>
            </a:endParaRPr>
          </a:p>
          <a:p>
            <a:r>
              <a:rPr lang="en-US" smtClean="0">
                <a:latin typeface="Times New Roman" pitchFamily="18" charset="0"/>
              </a:rPr>
              <a:t>Cooperative work:  I can write papers with people in other countries</a:t>
            </a:r>
          </a:p>
          <a:p>
            <a:endParaRPr lang="en-US" smtClean="0">
              <a:latin typeface="Times New Roman" pitchFamily="18" charset="0"/>
            </a:endParaRPr>
          </a:p>
          <a:p>
            <a:r>
              <a:rPr lang="en-US" smtClean="0">
                <a:latin typeface="Times New Roman" pitchFamily="18" charset="0"/>
              </a:rPr>
              <a:t>Shopping is taking flight this Christmas season</a:t>
            </a:r>
          </a:p>
        </p:txBody>
      </p:sp>
    </p:spTree>
    <p:extLst>
      <p:ext uri="{BB962C8B-B14F-4D97-AF65-F5344CB8AC3E}">
        <p14:creationId xmlns:p14="http://schemas.microsoft.com/office/powerpoint/2010/main" val="409477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a:spLocks noGrp="1" noChangeArrowheads="1"/>
          </p:cNvSpPr>
          <p:nvPr>
            <p:ph type="sldNum" sz="quarter" idx="5"/>
          </p:nvPr>
        </p:nvSpPr>
        <p:spPr>
          <a:noFill/>
        </p:spPr>
        <p:txBody>
          <a:bodyPr/>
          <a:lstStyle/>
          <a:p>
            <a:fld id="{C0B6D036-C72D-4927-AAD4-9F3DEA320D5A}" type="slidenum">
              <a:rPr lang="en-US">
                <a:solidFill>
                  <a:prstClr val="black"/>
                </a:solidFill>
                <a:latin typeface="Times New Roman" pitchFamily="18" charset="0"/>
              </a:rPr>
              <a:pPr/>
              <a:t>67</a:t>
            </a:fld>
            <a:endParaRPr lang="en-US">
              <a:solidFill>
                <a:prstClr val="black"/>
              </a:solidFill>
              <a:latin typeface="Times New Roman" pitchFamily="18" charset="0"/>
            </a:endParaRPr>
          </a:p>
        </p:txBody>
      </p:sp>
      <p:sp>
        <p:nvSpPr>
          <p:cNvPr id="808963" name="Rectangle 2"/>
          <p:cNvSpPr>
            <a:spLocks noGrp="1" noRot="1" noChangeAspect="1" noChangeArrowheads="1" noTextEdit="1"/>
          </p:cNvSpPr>
          <p:nvPr>
            <p:ph type="sldImg"/>
          </p:nvPr>
        </p:nvSpPr>
        <p:spPr>
          <a:ln/>
        </p:spPr>
      </p:sp>
      <p:sp>
        <p:nvSpPr>
          <p:cNvPr id="808964" name="Rectangle 3"/>
          <p:cNvSpPr>
            <a:spLocks noGrp="1" noChangeArrowheads="1"/>
          </p:cNvSpPr>
          <p:nvPr>
            <p:ph type="body" idx="1"/>
          </p:nvPr>
        </p:nvSpPr>
        <p:spPr>
          <a:noFill/>
          <a:ln/>
        </p:spPr>
        <p:txBody>
          <a:bodyPr/>
          <a:lstStyle/>
          <a:p>
            <a:r>
              <a:rPr lang="en-US" smtClean="0">
                <a:latin typeface="Times New Roman" pitchFamily="18" charset="0"/>
              </a:rPr>
              <a:t>Health-providing  institutions and insurance companies have extended their reach.</a:t>
            </a:r>
          </a:p>
          <a:p>
            <a:endParaRPr lang="en-US" smtClean="0">
              <a:latin typeface="Times New Roman" pitchFamily="18" charset="0"/>
            </a:endParaRPr>
          </a:p>
          <a:p>
            <a:r>
              <a:rPr lang="en-US" smtClean="0">
                <a:latin typeface="Times New Roman" pitchFamily="18" charset="0"/>
              </a:rPr>
              <a:t>A user can access his insurance information  and get enrolled in different programs online, can check staus of his claims, .benefits limits and restrictions,…</a:t>
            </a:r>
          </a:p>
          <a:p>
            <a:endParaRPr lang="en-US" smtClean="0">
              <a:latin typeface="Times New Roman" pitchFamily="18" charset="0"/>
            </a:endParaRPr>
          </a:p>
          <a:p>
            <a:r>
              <a:rPr lang="en-US" smtClean="0">
                <a:latin typeface="Times New Roman" pitchFamily="18" charset="0"/>
              </a:rPr>
              <a:t>Some medical labs are putting  exam results online </a:t>
            </a:r>
          </a:p>
          <a:p>
            <a:endParaRPr lang="en-US" smtClean="0">
              <a:latin typeface="Times New Roman" pitchFamily="18" charset="0"/>
            </a:endParaRPr>
          </a:p>
          <a:p>
            <a:r>
              <a:rPr lang="en-US" smtClean="0">
                <a:latin typeface="Times New Roman" pitchFamily="18" charset="0"/>
              </a:rPr>
              <a:t>Patients can put their records in the Internet and if they are traveling a  doctor in another country  can  access  them in seconds.</a:t>
            </a:r>
          </a:p>
        </p:txBody>
      </p:sp>
    </p:spTree>
    <p:extLst>
      <p:ext uri="{BB962C8B-B14F-4D97-AF65-F5344CB8AC3E}">
        <p14:creationId xmlns:p14="http://schemas.microsoft.com/office/powerpoint/2010/main" val="186756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C4F39-59A0-4E48-AD3F-577D8D6B8E13}" type="slidenum">
              <a:rPr lang="en-US"/>
              <a:pPr/>
              <a:t>12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666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A9FD8-59A3-4E20-BBBB-8E5930B3EAC4}"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768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0E701-D1B3-45BF-A35E-D5DFF2685752}" type="slidenum">
              <a:rPr lang="en-US"/>
              <a:pPr/>
              <a:t>14</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179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34</a:t>
            </a:fld>
            <a:endParaRPr lang="en-US" altLang="en-US"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Without institution policies security is hopeless. In that case security will become a series of patches and isolated measures with enormous holes in between.</a:t>
            </a:r>
          </a:p>
          <a:p>
            <a:endParaRPr lang="en-US" altLang="en-US" smtClean="0">
              <a:latin typeface="Times New Roman" pitchFamily="18" charset="0"/>
            </a:endParaRPr>
          </a:p>
          <a:p>
            <a:r>
              <a:rPr lang="en-US" altLang="en-US" smtClean="0">
                <a:latin typeface="Times New Roman" pitchFamily="18" charset="0"/>
              </a:rPr>
              <a:t>This is the case of many places now.</a:t>
            </a:r>
          </a:p>
        </p:txBody>
      </p:sp>
    </p:spTree>
    <p:extLst>
      <p:ext uri="{BB962C8B-B14F-4D97-AF65-F5344CB8AC3E}">
        <p14:creationId xmlns:p14="http://schemas.microsoft.com/office/powerpoint/2010/main" val="45462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a:spLocks noGrp="1" noChangeArrowheads="1"/>
          </p:cNvSpPr>
          <p:nvPr>
            <p:ph type="sldNum" sz="quarter" idx="5"/>
          </p:nvPr>
        </p:nvSpPr>
        <p:spPr>
          <a:noFill/>
        </p:spPr>
        <p:txBody>
          <a:bodyPr/>
          <a:lstStyle/>
          <a:p>
            <a:fld id="{FE87F79C-35E8-4176-A6FB-8605316AA115}" type="slidenum">
              <a:rPr lang="en-US">
                <a:solidFill>
                  <a:prstClr val="black"/>
                </a:solidFill>
                <a:latin typeface="Times New Roman" pitchFamily="18" charset="0"/>
              </a:rPr>
              <a:pPr/>
              <a:t>59</a:t>
            </a:fld>
            <a:endParaRPr lang="en-US">
              <a:solidFill>
                <a:prstClr val="black"/>
              </a:solidFill>
              <a:latin typeface="Times New Roman" pitchFamily="18" charset="0"/>
            </a:endParaRPr>
          </a:p>
        </p:txBody>
      </p:sp>
      <p:sp>
        <p:nvSpPr>
          <p:cNvPr id="800771" name="Rectangle 2"/>
          <p:cNvSpPr>
            <a:spLocks noGrp="1" noRot="1" noChangeAspect="1" noChangeArrowheads="1" noTextEdit="1"/>
          </p:cNvSpPr>
          <p:nvPr>
            <p:ph type="sldImg"/>
          </p:nvPr>
        </p:nvSpPr>
        <p:spPr>
          <a:ln/>
        </p:spPr>
      </p:sp>
      <p:sp>
        <p:nvSpPr>
          <p:cNvPr id="800772" name="Rectangle 3"/>
          <p:cNvSpPr>
            <a:spLocks noGrp="1" noChangeArrowheads="1"/>
          </p:cNvSpPr>
          <p:nvPr>
            <p:ph type="body" idx="1"/>
          </p:nvPr>
        </p:nvSpPr>
        <p:spPr>
          <a:noFill/>
          <a:ln/>
        </p:spPr>
        <p:txBody>
          <a:bodyPr/>
          <a:lstStyle/>
          <a:p>
            <a:r>
              <a:rPr lang="en-US" smtClean="0">
                <a:latin typeface="Times New Roman" pitchFamily="18" charset="0"/>
              </a:rPr>
              <a:t>The architectural structure of the web is also relatively simple:</a:t>
            </a:r>
          </a:p>
          <a:p>
            <a:endParaRPr lang="en-US" smtClean="0">
              <a:latin typeface="Times New Roman" pitchFamily="18" charset="0"/>
            </a:endParaRPr>
          </a:p>
          <a:p>
            <a:r>
              <a:rPr lang="en-US" smtClean="0">
                <a:latin typeface="Times New Roman" pitchFamily="18" charset="0"/>
              </a:rPr>
              <a:t>Browsers:  simple and standardized user interfaces</a:t>
            </a:r>
          </a:p>
          <a:p>
            <a:endParaRPr lang="en-US" smtClean="0">
              <a:latin typeface="Times New Roman" pitchFamily="18" charset="0"/>
            </a:endParaRPr>
          </a:p>
          <a:p>
            <a:r>
              <a:rPr lang="en-US" smtClean="0">
                <a:latin typeface="Times New Roman" pitchFamily="18" charset="0"/>
              </a:rPr>
              <a:t>Servers -- Combinations of hardware and software to service requests for pages</a:t>
            </a:r>
          </a:p>
          <a:p>
            <a:endParaRPr lang="en-US" smtClean="0">
              <a:latin typeface="Times New Roman" pitchFamily="18" charset="0"/>
            </a:endParaRPr>
          </a:p>
          <a:p>
            <a:r>
              <a:rPr lang="en-US" smtClean="0">
                <a:latin typeface="Times New Roman" pitchFamily="18" charset="0"/>
              </a:rPr>
              <a:t>Documents stored in files or DBMSs (Database Management Systems)-- In fact, we can see the whole corporate database as information that can be incorporated in web documents</a:t>
            </a:r>
          </a:p>
        </p:txBody>
      </p:sp>
    </p:spTree>
    <p:extLst>
      <p:ext uri="{BB962C8B-B14F-4D97-AF65-F5344CB8AC3E}">
        <p14:creationId xmlns:p14="http://schemas.microsoft.com/office/powerpoint/2010/main" val="56631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a:spLocks noGrp="1" noChangeArrowheads="1"/>
          </p:cNvSpPr>
          <p:nvPr>
            <p:ph type="sldNum" sz="quarter" idx="5"/>
          </p:nvPr>
        </p:nvSpPr>
        <p:spPr>
          <a:noFill/>
        </p:spPr>
        <p:txBody>
          <a:bodyPr/>
          <a:lstStyle/>
          <a:p>
            <a:fld id="{4A2B6B7B-6283-482F-A881-E3B70C33DA17}" type="slidenum">
              <a:rPr lang="en-US">
                <a:solidFill>
                  <a:prstClr val="black"/>
                </a:solidFill>
                <a:latin typeface="Times New Roman" pitchFamily="18" charset="0"/>
              </a:rPr>
              <a:pPr/>
              <a:t>60</a:t>
            </a:fld>
            <a:endParaRPr lang="en-US">
              <a:solidFill>
                <a:prstClr val="black"/>
              </a:solidFill>
              <a:latin typeface="Times New Roman" pitchFamily="18" charset="0"/>
            </a:endParaRPr>
          </a:p>
        </p:txBody>
      </p:sp>
      <p:sp>
        <p:nvSpPr>
          <p:cNvPr id="801795" name="Rectangle 2"/>
          <p:cNvSpPr>
            <a:spLocks noGrp="1" noRot="1" noChangeAspect="1" noChangeArrowheads="1" noTextEdit="1"/>
          </p:cNvSpPr>
          <p:nvPr>
            <p:ph type="sldImg"/>
          </p:nvPr>
        </p:nvSpPr>
        <p:spPr>
          <a:ln/>
        </p:spPr>
      </p:sp>
      <p:sp>
        <p:nvSpPr>
          <p:cNvPr id="801796" name="Rectangle 3"/>
          <p:cNvSpPr>
            <a:spLocks noGrp="1" noChangeArrowheads="1"/>
          </p:cNvSpPr>
          <p:nvPr>
            <p:ph type="body" idx="1"/>
          </p:nvPr>
        </p:nvSpPr>
        <p:spPr>
          <a:noFill/>
          <a:ln/>
        </p:spPr>
        <p:txBody>
          <a:bodyPr/>
          <a:lstStyle/>
          <a:p>
            <a:r>
              <a:rPr lang="en-US" smtClean="0">
                <a:latin typeface="Times New Roman" pitchFamily="18" charset="0"/>
              </a:rPr>
              <a:t>This is the basic functional  architecture. </a:t>
            </a:r>
          </a:p>
          <a:p>
            <a:r>
              <a:rPr lang="en-US" smtClean="0">
                <a:latin typeface="Times New Roman" pitchFamily="18" charset="0"/>
              </a:rPr>
              <a:t>The web browser represents the client side.</a:t>
            </a:r>
          </a:p>
          <a:p>
            <a:r>
              <a:rPr lang="en-US" smtClean="0">
                <a:latin typeface="Times New Roman" pitchFamily="18" charset="0"/>
              </a:rPr>
              <a:t>The web server is the server side and accepts requests for pages. </a:t>
            </a:r>
          </a:p>
          <a:p>
            <a:r>
              <a:rPr lang="en-US" smtClean="0">
                <a:latin typeface="Times New Roman" pitchFamily="18" charset="0"/>
              </a:rPr>
              <a:t>The HTTP protocol is a basic protocol  for transmission of pages</a:t>
            </a:r>
          </a:p>
          <a:p>
            <a:r>
              <a:rPr lang="en-US" smtClean="0">
                <a:latin typeface="Times New Roman" pitchFamily="18" charset="0"/>
              </a:rPr>
              <a:t>The pages may reside on files or in database  management systems</a:t>
            </a:r>
          </a:p>
        </p:txBody>
      </p:sp>
    </p:spTree>
    <p:extLst>
      <p:ext uri="{BB962C8B-B14F-4D97-AF65-F5344CB8AC3E}">
        <p14:creationId xmlns:p14="http://schemas.microsoft.com/office/powerpoint/2010/main" val="354460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7"/>
          <p:cNvSpPr>
            <a:spLocks noGrp="1" noChangeArrowheads="1"/>
          </p:cNvSpPr>
          <p:nvPr>
            <p:ph type="sldNum" sz="quarter" idx="5"/>
          </p:nvPr>
        </p:nvSpPr>
        <p:spPr>
          <a:noFill/>
        </p:spPr>
        <p:txBody>
          <a:bodyPr/>
          <a:lstStyle/>
          <a:p>
            <a:fld id="{8E3D4B7D-9D33-498B-9684-18630C14E027}" type="slidenum">
              <a:rPr lang="en-US">
                <a:solidFill>
                  <a:prstClr val="black"/>
                </a:solidFill>
                <a:latin typeface="Times New Roman" pitchFamily="18" charset="0"/>
              </a:rPr>
              <a:pPr/>
              <a:t>61</a:t>
            </a:fld>
            <a:endParaRPr lang="en-US">
              <a:solidFill>
                <a:prstClr val="black"/>
              </a:solidFill>
              <a:latin typeface="Times New Roman" pitchFamily="18" charset="0"/>
            </a:endParaRPr>
          </a:p>
        </p:txBody>
      </p:sp>
      <p:sp>
        <p:nvSpPr>
          <p:cNvPr id="802819" name="Rectangle 2"/>
          <p:cNvSpPr>
            <a:spLocks noGrp="1" noRot="1" noChangeAspect="1" noChangeArrowheads="1" noTextEdit="1"/>
          </p:cNvSpPr>
          <p:nvPr>
            <p:ph type="sldImg"/>
          </p:nvPr>
        </p:nvSpPr>
        <p:spPr>
          <a:ln/>
        </p:spPr>
      </p:sp>
      <p:sp>
        <p:nvSpPr>
          <p:cNvPr id="802820" name="Rectangle 3"/>
          <p:cNvSpPr>
            <a:spLocks noGrp="1" noChangeArrowheads="1"/>
          </p:cNvSpPr>
          <p:nvPr>
            <p:ph type="body" idx="1"/>
          </p:nvPr>
        </p:nvSpPr>
        <p:spPr>
          <a:noFill/>
          <a:ln/>
        </p:spPr>
        <p:txBody>
          <a:bodyPr/>
          <a:lstStyle/>
          <a:p>
            <a:r>
              <a:rPr lang="en-US" smtClean="0">
                <a:latin typeface="Times New Roman" pitchFamily="18" charset="0"/>
              </a:rPr>
              <a:t>Documents can include links to other documents (hypertext) and different types of media (multimedia)</a:t>
            </a:r>
          </a:p>
          <a:p>
            <a:endParaRPr lang="en-US" smtClean="0">
              <a:latin typeface="Times New Roman" pitchFamily="18" charset="0"/>
            </a:endParaRPr>
          </a:p>
          <a:p>
            <a:r>
              <a:rPr lang="en-US" smtClean="0">
                <a:latin typeface="Times New Roman" pitchFamily="18" charset="0"/>
              </a:rPr>
              <a:t>Passive documents are pages that include only  text or images</a:t>
            </a:r>
          </a:p>
          <a:p>
            <a:endParaRPr lang="en-US" smtClean="0">
              <a:latin typeface="Times New Roman" pitchFamily="18" charset="0"/>
            </a:endParaRPr>
          </a:p>
          <a:p>
            <a:r>
              <a:rPr lang="en-US" smtClean="0">
                <a:latin typeface="Times New Roman" pitchFamily="18" charset="0"/>
              </a:rPr>
              <a:t>Active documents incorporate exceuting programs and can display animation, perform calculations, etc.</a:t>
            </a:r>
          </a:p>
          <a:p>
            <a:endParaRPr lang="en-US" smtClean="0">
              <a:latin typeface="Times New Roman" pitchFamily="18" charset="0"/>
            </a:endParaRPr>
          </a:p>
          <a:p>
            <a:r>
              <a:rPr lang="en-US" smtClean="0">
                <a:latin typeface="Times New Roman" pitchFamily="18" charset="0"/>
              </a:rPr>
              <a:t>Fixed pages have a predefined structure</a:t>
            </a:r>
          </a:p>
          <a:p>
            <a:endParaRPr lang="en-US" smtClean="0">
              <a:latin typeface="Times New Roman" pitchFamily="18" charset="0"/>
            </a:endParaRPr>
          </a:p>
          <a:p>
            <a:r>
              <a:rPr lang="en-US" smtClean="0">
                <a:latin typeface="Times New Roman" pitchFamily="18" charset="0"/>
              </a:rPr>
              <a:t>Dynamic pages are variable and contain variable information</a:t>
            </a:r>
          </a:p>
        </p:txBody>
      </p:sp>
    </p:spTree>
    <p:extLst>
      <p:ext uri="{BB962C8B-B14F-4D97-AF65-F5344CB8AC3E}">
        <p14:creationId xmlns:p14="http://schemas.microsoft.com/office/powerpoint/2010/main" val="189648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a:spLocks noGrp="1" noChangeArrowheads="1"/>
          </p:cNvSpPr>
          <p:nvPr>
            <p:ph type="sldNum" sz="quarter" idx="5"/>
          </p:nvPr>
        </p:nvSpPr>
        <p:spPr>
          <a:noFill/>
        </p:spPr>
        <p:txBody>
          <a:bodyPr/>
          <a:lstStyle/>
          <a:p>
            <a:fld id="{3CD07204-B777-451B-B399-59A04674B513}" type="slidenum">
              <a:rPr lang="en-US">
                <a:solidFill>
                  <a:prstClr val="black"/>
                </a:solidFill>
                <a:latin typeface="Times New Roman" pitchFamily="18" charset="0"/>
              </a:rPr>
              <a:pPr/>
              <a:t>63</a:t>
            </a:fld>
            <a:endParaRPr lang="en-US">
              <a:solidFill>
                <a:prstClr val="black"/>
              </a:solidFill>
              <a:latin typeface="Times New Roman" pitchFamily="18" charset="0"/>
            </a:endParaRPr>
          </a:p>
        </p:txBody>
      </p:sp>
      <p:sp>
        <p:nvSpPr>
          <p:cNvPr id="804867" name="Rectangle 2"/>
          <p:cNvSpPr>
            <a:spLocks noGrp="1" noRot="1" noChangeAspect="1" noChangeArrowheads="1" noTextEdit="1"/>
          </p:cNvSpPr>
          <p:nvPr>
            <p:ph type="sldImg"/>
          </p:nvPr>
        </p:nvSpPr>
        <p:spPr>
          <a:ln/>
        </p:spPr>
      </p:sp>
      <p:sp>
        <p:nvSpPr>
          <p:cNvPr id="804868" name="Rectangle 3"/>
          <p:cNvSpPr>
            <a:spLocks noGrp="1" noChangeArrowheads="1"/>
          </p:cNvSpPr>
          <p:nvPr>
            <p:ph type="body" idx="1"/>
          </p:nvPr>
        </p:nvSpPr>
        <p:spPr>
          <a:noFill/>
          <a:ln/>
        </p:spPr>
        <p:txBody>
          <a:bodyPr/>
          <a:lstStyle/>
          <a:p>
            <a:endParaRPr lang="en-US" smtClean="0">
              <a:latin typeface="Times New Roman" pitchFamily="18" charset="0"/>
            </a:endParaRPr>
          </a:p>
          <a:p>
            <a:r>
              <a:rPr lang="en-US" smtClean="0">
                <a:latin typeface="Times New Roman" pitchFamily="18" charset="0"/>
              </a:rPr>
              <a:t>Not many countries are left without access to the Internet</a:t>
            </a:r>
          </a:p>
          <a:p>
            <a:endParaRPr lang="en-US" smtClean="0">
              <a:latin typeface="Times New Roman" pitchFamily="18" charset="0"/>
            </a:endParaRPr>
          </a:p>
          <a:p>
            <a:r>
              <a:rPr lang="en-US" smtClean="0">
                <a:latin typeface="Times New Roman" pitchFamily="18" charset="0"/>
              </a:rPr>
              <a:t>If you  spend  the rest of your life surfing the web you could not even look at all the pages</a:t>
            </a:r>
          </a:p>
          <a:p>
            <a:endParaRPr lang="en-US" smtClean="0">
              <a:latin typeface="Times New Roman" pitchFamily="18" charset="0"/>
            </a:endParaRPr>
          </a:p>
          <a:p>
            <a:r>
              <a:rPr lang="en-US" smtClean="0">
                <a:latin typeface="Times New Roman" pitchFamily="18" charset="0"/>
              </a:rPr>
              <a:t>The Internet has had a profound effect on the way we use information</a:t>
            </a:r>
          </a:p>
          <a:p>
            <a:endParaRPr lang="en-US" smtClean="0">
              <a:latin typeface="Times New Roman" pitchFamily="18" charset="0"/>
            </a:endParaRPr>
          </a:p>
          <a:p>
            <a:r>
              <a:rPr lang="en-US" smtClean="0">
                <a:latin typeface="Times New Roman" pitchFamily="18" charset="0"/>
              </a:rPr>
              <a:t>Enormous impact on business</a:t>
            </a:r>
          </a:p>
          <a:p>
            <a:endParaRPr lang="en-US" smtClean="0">
              <a:latin typeface="Times New Roman" pitchFamily="18" charset="0"/>
            </a:endParaRPr>
          </a:p>
          <a:p>
            <a:r>
              <a:rPr lang="en-US" smtClean="0">
                <a:latin typeface="Times New Roman" pitchFamily="18" charset="0"/>
              </a:rPr>
              <a:t>New activities, not possible before and old activities performed in a better way</a:t>
            </a:r>
          </a:p>
          <a:p>
            <a:endParaRPr lang="en-US" smtClean="0">
              <a:latin typeface="Times New Roman" pitchFamily="18" charset="0"/>
            </a:endParaRPr>
          </a:p>
          <a:p>
            <a:r>
              <a:rPr lang="en-US" smtClean="0">
                <a:latin typeface="Times New Roman" pitchFamily="18" charset="0"/>
              </a:rPr>
              <a:t>Different and more complex system architectures</a:t>
            </a:r>
          </a:p>
        </p:txBody>
      </p:sp>
    </p:spTree>
    <p:extLst>
      <p:ext uri="{BB962C8B-B14F-4D97-AF65-F5344CB8AC3E}">
        <p14:creationId xmlns:p14="http://schemas.microsoft.com/office/powerpoint/2010/main" val="135742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CDC452-0EF3-4617-BA0C-9068523DA446}" type="datetimeFigureOut">
              <a:rPr lang="en-US" smtClean="0"/>
              <a:pPr/>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DC452-0EF3-4617-BA0C-9068523DA446}" type="datetimeFigureOut">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CDC452-0EF3-4617-BA0C-9068523DA446}" type="datetimeFigureOut">
              <a:rPr lang="en-US" smtClean="0"/>
              <a:pPr/>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CDC452-0EF3-4617-BA0C-9068523DA446}" type="datetimeFigureOut">
              <a:rPr lang="en-US" smtClean="0"/>
              <a:pPr/>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C452-0EF3-4617-BA0C-9068523DA446}" type="datetimeFigureOut">
              <a:rPr lang="en-US" smtClean="0"/>
              <a:pPr/>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DC452-0EF3-4617-BA0C-9068523DA446}" type="datetimeFigureOut">
              <a:rPr lang="en-US" smtClean="0"/>
              <a:pPr/>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A2E34-FD6E-4520-AE69-F8F6582120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ed@cse.fau.edu"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money.usnews.com/careers/best-jobs/rankings/best-technology-jobs" TargetMode="External"/><Relationship Id="rId2" Type="http://schemas.openxmlformats.org/officeDocument/2006/relationships/hyperlink" Target="http://money.usnews.com/careers/best-jobs/information-security-analyst" TargetMode="External"/><Relationship Id="rId1" Type="http://schemas.openxmlformats.org/officeDocument/2006/relationships/slideLayout" Target="../slideLayouts/slideLayout2.xml"/><Relationship Id="rId4" Type="http://schemas.openxmlformats.org/officeDocument/2006/relationships/hyperlink" Target="http://www.cybersecurityventures.com/jobs" TargetMode="External"/></Relationships>
</file>

<file path=ppt/slides/_rels/slide10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www.cse.fau.edu/~ed/Ch3Policies.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www.vanityfair.com/hollywood/2015/02/sony-hacking-seth-rogen-evan-goldberg" TargetMode="External"/><Relationship Id="rId2" Type="http://schemas.openxmlformats.org/officeDocument/2006/relationships/hyperlink" Target="http://en.wikipedia.org/wiki/Sony_Pictures_Entertainment_hack"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pPr eaLnBrk="0" hangingPunct="0"/>
            <a:fld id="{7C989EBA-91F5-4022-AFE4-E55B9694F03F}" type="datetime1">
              <a:rPr lang="en-US" smtClean="0"/>
              <a:pPr eaLnBrk="0" hangingPunct="0"/>
              <a:t>8/28/2017</a:t>
            </a:fld>
            <a:endParaRPr lang="en-US" smtClean="0"/>
          </a:p>
        </p:txBody>
      </p:sp>
      <p:sp>
        <p:nvSpPr>
          <p:cNvPr id="34819" name="Slide Number Placeholder 5"/>
          <p:cNvSpPr>
            <a:spLocks noGrp="1"/>
          </p:cNvSpPr>
          <p:nvPr>
            <p:ph type="sldNum" sz="quarter" idx="12"/>
          </p:nvPr>
        </p:nvSpPr>
        <p:spPr>
          <a:noFill/>
        </p:spPr>
        <p:txBody>
          <a:bodyPr/>
          <a:lstStyle/>
          <a:p>
            <a:pPr eaLnBrk="0" hangingPunct="0"/>
            <a:fld id="{6F4758E1-1750-499D-911D-F65736218D7D}" type="slidenum">
              <a:rPr lang="en-US" smtClean="0"/>
              <a:pPr eaLnBrk="0" hangingPunct="0"/>
              <a:t>1</a:t>
            </a:fld>
            <a:endParaRPr lang="en-US" smtClean="0"/>
          </a:p>
        </p:txBody>
      </p:sp>
      <p:sp>
        <p:nvSpPr>
          <p:cNvPr id="34820" name="Rectangle 2"/>
          <p:cNvSpPr>
            <a:spLocks noGrp="1" noChangeArrowheads="1"/>
          </p:cNvSpPr>
          <p:nvPr>
            <p:ph type="ctrTitle" idx="4294967295"/>
          </p:nvPr>
        </p:nvSpPr>
        <p:spPr>
          <a:xfrm>
            <a:off x="685800" y="2286000"/>
            <a:ext cx="7772400" cy="1143000"/>
          </a:xfrm>
        </p:spPr>
        <p:txBody>
          <a:bodyPr>
            <a:normAutofit fontScale="90000"/>
          </a:bodyPr>
          <a:lstStyle/>
          <a:p>
            <a:r>
              <a:rPr lang="en-US" dirty="0" smtClean="0"/>
              <a:t> </a:t>
            </a:r>
            <a:r>
              <a:rPr lang="en-US" b="1" dirty="0" smtClean="0"/>
              <a:t> </a:t>
            </a:r>
            <a:r>
              <a:rPr lang="en-US" b="1" dirty="0"/>
              <a:t>COMPUTER DATA SECURITY</a:t>
            </a:r>
            <a:r>
              <a:rPr lang="en-US" dirty="0"/>
              <a:t> </a:t>
            </a:r>
            <a:r>
              <a:rPr lang="en-US" dirty="0" smtClean="0"/>
              <a:t/>
            </a:r>
            <a:br>
              <a:rPr lang="en-US" dirty="0" smtClean="0"/>
            </a:br>
            <a:r>
              <a:rPr lang="en-US" dirty="0" smtClean="0"/>
              <a:t>     Fall 2017</a:t>
            </a:r>
          </a:p>
        </p:txBody>
      </p:sp>
      <p:sp>
        <p:nvSpPr>
          <p:cNvPr id="34821" name="Rectangle 3"/>
          <p:cNvSpPr>
            <a:spLocks noGrp="1" noChangeArrowheads="1"/>
          </p:cNvSpPr>
          <p:nvPr>
            <p:ph type="subTitle" idx="4294967295"/>
          </p:nvPr>
        </p:nvSpPr>
        <p:spPr>
          <a:xfrm>
            <a:off x="1371600" y="3722688"/>
            <a:ext cx="6400800" cy="1882775"/>
          </a:xfrm>
        </p:spPr>
        <p:txBody>
          <a:bodyPr>
            <a:normAutofit fontScale="92500" lnSpcReduction="20000"/>
          </a:bodyPr>
          <a:lstStyle/>
          <a:p>
            <a:pPr marL="0" indent="0" algn="ctr" eaLnBrk="1" hangingPunct="1">
              <a:buFontTx/>
              <a:buNone/>
            </a:pPr>
            <a:r>
              <a:rPr lang="en-US" dirty="0" smtClean="0"/>
              <a:t>Dr. Eduardo B. Fernandez</a:t>
            </a:r>
          </a:p>
          <a:p>
            <a:pPr marL="0" indent="0" algn="ctr" eaLnBrk="1" hangingPunct="1">
              <a:buFontTx/>
              <a:buNone/>
            </a:pPr>
            <a:r>
              <a:rPr lang="en-US" sz="2400" dirty="0" smtClean="0"/>
              <a:t>Dept. of Computer Science and Eng.</a:t>
            </a:r>
          </a:p>
          <a:p>
            <a:pPr marL="0" indent="0" algn="ctr" eaLnBrk="1" hangingPunct="1">
              <a:buFontTx/>
              <a:buNone/>
            </a:pPr>
            <a:r>
              <a:rPr lang="en-US" sz="2400" dirty="0" smtClean="0"/>
              <a:t>Florida Atlantic University</a:t>
            </a:r>
          </a:p>
          <a:p>
            <a:pPr marL="0" indent="0" algn="ctr" eaLnBrk="1" hangingPunct="1">
              <a:buFontTx/>
              <a:buNone/>
            </a:pPr>
            <a:r>
              <a:rPr lang="en-US" sz="2400" dirty="0" smtClean="0">
                <a:hlinkClick r:id="rId3"/>
              </a:rPr>
              <a:t>http://faculty.eng.fau.edu/fernande/</a:t>
            </a:r>
            <a:endParaRPr lang="en-US" sz="2400" dirty="0" smtClean="0"/>
          </a:p>
          <a:p>
            <a:pPr marL="0" indent="0" algn="ctr" eaLnBrk="1" hangingPunct="1">
              <a:buFontTx/>
              <a:buNone/>
            </a:pPr>
            <a:r>
              <a:rPr lang="en-US" sz="2400" dirty="0" smtClean="0">
                <a:hlinkClick r:id="rId4"/>
              </a:rPr>
              <a:t>ed@cse.fau.edu</a:t>
            </a:r>
            <a:r>
              <a:rPr lang="en-US" sz="2400" dirty="0" smtClean="0"/>
              <a:t>     </a:t>
            </a:r>
            <a:endParaRPr lang="en-US" dirty="0" smtClean="0"/>
          </a:p>
        </p:txBody>
      </p:sp>
    </p:spTree>
  </p:cSld>
  <p:clrMapOvr>
    <a:masterClrMapping/>
  </p:clrMapOvr>
  <p:transition advTm="3371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Careers in security</a:t>
            </a:r>
            <a:endParaRPr lang="en-US" dirty="0"/>
          </a:p>
        </p:txBody>
      </p:sp>
      <p:sp>
        <p:nvSpPr>
          <p:cNvPr id="3" name="Content Placeholder 2"/>
          <p:cNvSpPr>
            <a:spLocks noGrp="1"/>
          </p:cNvSpPr>
          <p:nvPr>
            <p:ph idx="1"/>
          </p:nvPr>
        </p:nvSpPr>
        <p:spPr/>
        <p:txBody>
          <a:bodyPr>
            <a:normAutofit fontScale="70000" lnSpcReduction="20000"/>
          </a:bodyPr>
          <a:lstStyle/>
          <a:p>
            <a:r>
              <a:rPr lang="en-US" i="1" dirty="0"/>
              <a:t>U.S. News and World Report</a:t>
            </a:r>
            <a:r>
              <a:rPr lang="en-US" dirty="0"/>
              <a:t> ranked a </a:t>
            </a:r>
            <a:r>
              <a:rPr lang="en-US" dirty="0">
                <a:hlinkClick r:id="rId2"/>
              </a:rPr>
              <a:t>career in information security </a:t>
            </a:r>
            <a:r>
              <a:rPr lang="en-US" dirty="0" smtClean="0"/>
              <a:t>seventh </a:t>
            </a:r>
            <a:r>
              <a:rPr lang="en-US" dirty="0"/>
              <a:t>on its list of the </a:t>
            </a:r>
            <a:r>
              <a:rPr lang="en-US" dirty="0">
                <a:hlinkClick r:id="rId3"/>
              </a:rPr>
              <a:t>10 best technology jobs for 2017</a:t>
            </a:r>
            <a:r>
              <a:rPr lang="en-US" dirty="0"/>
              <a:t>. The Bureau of Labor Statistics expects this profession to grow at a rate of 18 percent through 2024. The median annual salary for these positions is $90,000, with jobs in the 75th percentile in tech hubs, including San Francisco and New York City, paying between $115,000 and $140,000 or more</a:t>
            </a:r>
            <a:r>
              <a:rPr lang="en-US" dirty="0" smtClean="0"/>
              <a:t>.</a:t>
            </a:r>
          </a:p>
          <a:p>
            <a:r>
              <a:rPr lang="en-US" dirty="0"/>
              <a:t>The Cisco 2014 Annual Security Report warned that the worldwide shortage of cybersecurity professionals was at 1 million openings. Cybersecurity Ventures predicts there will be </a:t>
            </a:r>
            <a:r>
              <a:rPr lang="en-US" dirty="0">
                <a:hlinkClick r:id="rId4"/>
              </a:rPr>
              <a:t>3.5 million unfilled cybersecurity jobs globally by 2021</a:t>
            </a:r>
            <a:r>
              <a:rPr lang="en-US" dirty="0"/>
              <a:t> (and a zero-percent unemployment rate)—driven by cyber attacks and data breaches, which are growing in frequency and sophistication.</a:t>
            </a:r>
          </a:p>
        </p:txBody>
      </p:sp>
    </p:spTree>
    <p:extLst>
      <p:ext uri="{BB962C8B-B14F-4D97-AF65-F5344CB8AC3E}">
        <p14:creationId xmlns:p14="http://schemas.microsoft.com/office/powerpoint/2010/main" val="19926593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5"/>
          <p:cNvPicPr>
            <a:picLocks noChangeAspect="1" noChangeArrowheads="1"/>
          </p:cNvPicPr>
          <p:nvPr/>
        </p:nvPicPr>
        <p:blipFill>
          <a:blip r:embed="rId2" cstate="print"/>
          <a:srcRect/>
          <a:stretch>
            <a:fillRect/>
          </a:stretch>
        </p:blipFill>
        <p:spPr bwMode="auto">
          <a:xfrm>
            <a:off x="1752600" y="609600"/>
            <a:ext cx="5715000" cy="5791200"/>
          </a:xfrm>
          <a:prstGeom prst="rect">
            <a:avLst/>
          </a:prstGeom>
          <a:noFill/>
          <a:ln w="9525">
            <a:noFill/>
            <a:miter lim="800000"/>
            <a:headEnd/>
            <a:tailEnd/>
          </a:ln>
        </p:spPr>
      </p:pic>
    </p:spTree>
    <p:extLst>
      <p:ext uri="{BB962C8B-B14F-4D97-AF65-F5344CB8AC3E}">
        <p14:creationId xmlns:p14="http://schemas.microsoft.com/office/powerpoint/2010/main" val="16075416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p:cNvSpPr>
            <a:spLocks noGrp="1"/>
          </p:cNvSpPr>
          <p:nvPr>
            <p:ph type="title"/>
          </p:nvPr>
        </p:nvSpPr>
        <p:spPr/>
        <p:txBody>
          <a:bodyPr/>
          <a:lstStyle/>
          <a:p>
            <a:r>
              <a:rPr lang="en-US" altLang="en-US" smtClean="0"/>
              <a:t>Security layers</a:t>
            </a:r>
          </a:p>
        </p:txBody>
      </p:sp>
      <p:pic>
        <p:nvPicPr>
          <p:cNvPr id="411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306" y="2869406"/>
            <a:ext cx="195738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6736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1"/>
          <p:cNvSpPr>
            <a:spLocks noGrp="1"/>
          </p:cNvSpPr>
          <p:nvPr>
            <p:ph type="dt" sz="quarter" idx="10"/>
          </p:nvPr>
        </p:nvSpPr>
        <p:spPr>
          <a:noFill/>
        </p:spPr>
        <p:txBody>
          <a:bodyPr/>
          <a:lstStyle/>
          <a:p>
            <a:pPr eaLnBrk="0" hangingPunct="0"/>
            <a:fld id="{C7E95359-366E-479A-B750-3A021F5C7E6A}" type="datetime1">
              <a:rPr lang="en-US" smtClean="0">
                <a:solidFill>
                  <a:srgbClr val="000000"/>
                </a:solidFill>
              </a:rPr>
              <a:pPr eaLnBrk="0" hangingPunct="0"/>
              <a:t>8/28/2017</a:t>
            </a:fld>
            <a:endParaRPr lang="en-US" smtClean="0">
              <a:solidFill>
                <a:srgbClr val="000000"/>
              </a:solidFill>
            </a:endParaRPr>
          </a:p>
        </p:txBody>
      </p:sp>
      <p:sp>
        <p:nvSpPr>
          <p:cNvPr id="108547" name="Slide Number Placeholder 3"/>
          <p:cNvSpPr>
            <a:spLocks noGrp="1"/>
          </p:cNvSpPr>
          <p:nvPr>
            <p:ph type="sldNum" sz="quarter" idx="12"/>
          </p:nvPr>
        </p:nvSpPr>
        <p:spPr>
          <a:noFill/>
        </p:spPr>
        <p:txBody>
          <a:bodyPr/>
          <a:lstStyle/>
          <a:p>
            <a:pPr eaLnBrk="0" hangingPunct="0"/>
            <a:fld id="{C1396AF4-A246-437F-846A-190B21DCBFA6}" type="slidenum">
              <a:rPr lang="en-US" smtClean="0">
                <a:solidFill>
                  <a:srgbClr val="000000"/>
                </a:solidFill>
              </a:rPr>
              <a:pPr eaLnBrk="0" hangingPunct="0"/>
              <a:t>102</a:t>
            </a:fld>
            <a:endParaRPr lang="en-US" smtClean="0">
              <a:solidFill>
                <a:srgbClr val="000000"/>
              </a:solidFill>
            </a:endParaRPr>
          </a:p>
        </p:txBody>
      </p:sp>
      <p:sp>
        <p:nvSpPr>
          <p:cNvPr id="108548"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smtClean="0">
                <a:solidFill>
                  <a:srgbClr val="000000"/>
                </a:solidFill>
                <a:latin typeface="Times New Roman" pitchFamily="18" charset="0"/>
              </a:rPr>
              <a:t>Some common types </a:t>
            </a:r>
            <a:r>
              <a:rPr lang="en-US" sz="4400" dirty="0">
                <a:solidFill>
                  <a:srgbClr val="000000"/>
                </a:solidFill>
                <a:latin typeface="Times New Roman" pitchFamily="18" charset="0"/>
              </a:rPr>
              <a:t>of attacks</a:t>
            </a:r>
          </a:p>
        </p:txBody>
      </p:sp>
      <p:sp>
        <p:nvSpPr>
          <p:cNvPr id="108549"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Viruses and worms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site defacing and hijacking</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Distributed Denial of Service (DDoS)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Illegal database access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Identity-related attacks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Cyberterrorism</a:t>
            </a:r>
          </a:p>
        </p:txBody>
      </p:sp>
    </p:spTree>
    <p:extLst>
      <p:ext uri="{BB962C8B-B14F-4D97-AF65-F5344CB8AC3E}">
        <p14:creationId xmlns:p14="http://schemas.microsoft.com/office/powerpoint/2010/main" val="13285105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1"/>
          <p:cNvSpPr>
            <a:spLocks noGrp="1"/>
          </p:cNvSpPr>
          <p:nvPr>
            <p:ph type="dt" sz="quarter" idx="10"/>
          </p:nvPr>
        </p:nvSpPr>
        <p:spPr>
          <a:noFill/>
        </p:spPr>
        <p:txBody>
          <a:bodyPr/>
          <a:lstStyle/>
          <a:p>
            <a:pPr eaLnBrk="0" hangingPunct="0"/>
            <a:fld id="{D0A0A81A-180F-42B7-8746-D00FD55D817E}" type="datetime1">
              <a:rPr lang="en-US" smtClean="0">
                <a:solidFill>
                  <a:srgbClr val="000000"/>
                </a:solidFill>
              </a:rPr>
              <a:pPr eaLnBrk="0" hangingPunct="0"/>
              <a:t>8/28/2017</a:t>
            </a:fld>
            <a:endParaRPr lang="en-US" smtClean="0">
              <a:solidFill>
                <a:srgbClr val="000000"/>
              </a:solidFill>
            </a:endParaRPr>
          </a:p>
        </p:txBody>
      </p:sp>
      <p:sp>
        <p:nvSpPr>
          <p:cNvPr id="109571" name="Slide Number Placeholder 3"/>
          <p:cNvSpPr>
            <a:spLocks noGrp="1"/>
          </p:cNvSpPr>
          <p:nvPr>
            <p:ph type="sldNum" sz="quarter" idx="12"/>
          </p:nvPr>
        </p:nvSpPr>
        <p:spPr>
          <a:noFill/>
        </p:spPr>
        <p:txBody>
          <a:bodyPr/>
          <a:lstStyle/>
          <a:p>
            <a:pPr eaLnBrk="0" hangingPunct="0"/>
            <a:fld id="{C3D951BA-72B2-4FC6-9B56-5750022616EB}" type="slidenum">
              <a:rPr lang="en-US" smtClean="0">
                <a:solidFill>
                  <a:srgbClr val="000000"/>
                </a:solidFill>
              </a:rPr>
              <a:pPr eaLnBrk="0" hangingPunct="0"/>
              <a:t>103</a:t>
            </a:fld>
            <a:endParaRPr lang="en-US" smtClean="0">
              <a:solidFill>
                <a:srgbClr val="000000"/>
              </a:solidFill>
            </a:endParaRPr>
          </a:p>
        </p:txBody>
      </p:sp>
      <p:sp>
        <p:nvSpPr>
          <p:cNvPr id="10957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Web site defacing and hijacking</a:t>
            </a:r>
          </a:p>
        </p:txBody>
      </p:sp>
      <p:sp>
        <p:nvSpPr>
          <p:cNvPr id="109573"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Alteration of the web pages of some institution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Visitors may be hijacked to other sites, sometimes impostor sites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Political motivation or lucre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Take advantage of web server weaknesses, e.g., CGI scripts or lack of isolation of pages; also through OS</a:t>
            </a:r>
          </a:p>
        </p:txBody>
      </p:sp>
    </p:spTree>
    <p:extLst>
      <p:ext uri="{BB962C8B-B14F-4D97-AF65-F5344CB8AC3E}">
        <p14:creationId xmlns:p14="http://schemas.microsoft.com/office/powerpoint/2010/main" val="19042454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pPr eaLnBrk="0" hangingPunct="0"/>
            <a:fld id="{9F931008-C88D-40FB-92AC-2AF2E6C77405}" type="datetime1">
              <a:rPr lang="en-US" smtClean="0">
                <a:solidFill>
                  <a:srgbClr val="000000"/>
                </a:solidFill>
              </a:rPr>
              <a:pPr eaLnBrk="0" hangingPunct="0"/>
              <a:t>8/28/2017</a:t>
            </a:fld>
            <a:endParaRPr lang="en-US" smtClean="0">
              <a:solidFill>
                <a:srgbClr val="000000"/>
              </a:solidFill>
            </a:endParaRPr>
          </a:p>
        </p:txBody>
      </p:sp>
      <p:sp>
        <p:nvSpPr>
          <p:cNvPr id="110595" name="Slide Number Placeholder 3"/>
          <p:cNvSpPr>
            <a:spLocks noGrp="1"/>
          </p:cNvSpPr>
          <p:nvPr>
            <p:ph type="sldNum" sz="quarter" idx="12"/>
          </p:nvPr>
        </p:nvSpPr>
        <p:spPr>
          <a:noFill/>
        </p:spPr>
        <p:txBody>
          <a:bodyPr/>
          <a:lstStyle/>
          <a:p>
            <a:pPr eaLnBrk="0" hangingPunct="0"/>
            <a:fld id="{C57C9F02-44A9-4027-BEC9-EB514FCBA317}" type="slidenum">
              <a:rPr lang="en-US" smtClean="0">
                <a:solidFill>
                  <a:srgbClr val="000000"/>
                </a:solidFill>
              </a:rPr>
              <a:pPr eaLnBrk="0" hangingPunct="0"/>
              <a:t>104</a:t>
            </a:fld>
            <a:endParaRPr lang="en-US" smtClean="0">
              <a:solidFill>
                <a:srgbClr val="000000"/>
              </a:solidFill>
            </a:endParaRPr>
          </a:p>
        </p:txBody>
      </p:sp>
      <p:sp>
        <p:nvSpPr>
          <p:cNvPr id="11059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Dist. Denial of Service</a:t>
            </a:r>
          </a:p>
        </p:txBody>
      </p:sp>
      <p:sp>
        <p:nvSpPr>
          <p:cNvPr id="11059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Multiplication of messages towards some site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Requires previously inserted software by perpetrator (slaves), activated together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 site may become inaccessible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Political motivation or vandalism</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Uses flaws or features of network protocols and OS flaws</a:t>
            </a:r>
          </a:p>
        </p:txBody>
      </p:sp>
    </p:spTree>
    <p:extLst>
      <p:ext uri="{BB962C8B-B14F-4D97-AF65-F5344CB8AC3E}">
        <p14:creationId xmlns:p14="http://schemas.microsoft.com/office/powerpoint/2010/main" val="5129188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1"/>
          <p:cNvSpPr>
            <a:spLocks noGrp="1"/>
          </p:cNvSpPr>
          <p:nvPr>
            <p:ph type="dt" sz="quarter" idx="10"/>
          </p:nvPr>
        </p:nvSpPr>
        <p:spPr>
          <a:noFill/>
        </p:spPr>
        <p:txBody>
          <a:bodyPr/>
          <a:lstStyle/>
          <a:p>
            <a:pPr eaLnBrk="0" hangingPunct="0"/>
            <a:fld id="{82594677-DB6F-4CC0-BFC8-FBB082A2E46A}" type="datetime1">
              <a:rPr lang="en-US" smtClean="0">
                <a:solidFill>
                  <a:srgbClr val="000000"/>
                </a:solidFill>
              </a:rPr>
              <a:pPr eaLnBrk="0" hangingPunct="0"/>
              <a:t>8/28/2017</a:t>
            </a:fld>
            <a:endParaRPr lang="en-US" smtClean="0">
              <a:solidFill>
                <a:srgbClr val="000000"/>
              </a:solidFill>
            </a:endParaRPr>
          </a:p>
        </p:txBody>
      </p:sp>
      <p:sp>
        <p:nvSpPr>
          <p:cNvPr id="111619" name="Slide Number Placeholder 3"/>
          <p:cNvSpPr>
            <a:spLocks noGrp="1"/>
          </p:cNvSpPr>
          <p:nvPr>
            <p:ph type="sldNum" sz="quarter" idx="12"/>
          </p:nvPr>
        </p:nvSpPr>
        <p:spPr>
          <a:noFill/>
        </p:spPr>
        <p:txBody>
          <a:bodyPr/>
          <a:lstStyle/>
          <a:p>
            <a:pPr eaLnBrk="0" hangingPunct="0"/>
            <a:fld id="{088ECCBD-C086-4E8E-8B1E-A2BD64A455D2}" type="slidenum">
              <a:rPr lang="en-US" smtClean="0">
                <a:solidFill>
                  <a:srgbClr val="000000"/>
                </a:solidFill>
              </a:rPr>
              <a:pPr eaLnBrk="0" hangingPunct="0"/>
              <a:t>105</a:t>
            </a:fld>
            <a:endParaRPr lang="en-US" smtClean="0">
              <a:solidFill>
                <a:srgbClr val="000000"/>
              </a:solidFill>
            </a:endParaRPr>
          </a:p>
        </p:txBody>
      </p:sp>
      <p:sp>
        <p:nvSpPr>
          <p:cNvPr id="11162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smtClean="0">
                <a:solidFill>
                  <a:srgbClr val="000000"/>
                </a:solidFill>
                <a:latin typeface="Times New Roman" pitchFamily="18" charset="0"/>
              </a:rPr>
              <a:t>Unauthorized </a:t>
            </a:r>
            <a:r>
              <a:rPr lang="en-US" sz="4400" dirty="0">
                <a:solidFill>
                  <a:srgbClr val="000000"/>
                </a:solidFill>
                <a:latin typeface="Times New Roman" pitchFamily="18" charset="0"/>
              </a:rPr>
              <a:t>database access</a:t>
            </a:r>
          </a:p>
        </p:txBody>
      </p:sp>
      <p:sp>
        <p:nvSpPr>
          <p:cNvPr id="111621"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Illegal access to web-connected databases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Stealing of information, e.g., credit card numbers.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Economic reasons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Exploit poor database authorization, implementation, or alternate routes</a:t>
            </a:r>
          </a:p>
        </p:txBody>
      </p:sp>
    </p:spTree>
    <p:extLst>
      <p:ext uri="{BB962C8B-B14F-4D97-AF65-F5344CB8AC3E}">
        <p14:creationId xmlns:p14="http://schemas.microsoft.com/office/powerpoint/2010/main" val="39424858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p>
            <a:pPr eaLnBrk="0" hangingPunct="0"/>
            <a:fld id="{5F7D9868-EA11-4305-A4E5-B7637212248C}" type="datetime1">
              <a:rPr lang="en-US" smtClean="0">
                <a:solidFill>
                  <a:srgbClr val="000000"/>
                </a:solidFill>
              </a:rPr>
              <a:pPr eaLnBrk="0" hangingPunct="0"/>
              <a:t>8/28/2017</a:t>
            </a:fld>
            <a:endParaRPr lang="en-US" smtClean="0">
              <a:solidFill>
                <a:srgbClr val="000000"/>
              </a:solidFill>
            </a:endParaRPr>
          </a:p>
        </p:txBody>
      </p:sp>
      <p:sp>
        <p:nvSpPr>
          <p:cNvPr id="112643" name="Slide Number Placeholder 5"/>
          <p:cNvSpPr>
            <a:spLocks noGrp="1"/>
          </p:cNvSpPr>
          <p:nvPr>
            <p:ph type="sldNum" sz="quarter" idx="12"/>
          </p:nvPr>
        </p:nvSpPr>
        <p:spPr>
          <a:noFill/>
        </p:spPr>
        <p:txBody>
          <a:bodyPr/>
          <a:lstStyle/>
          <a:p>
            <a:pPr eaLnBrk="0" hangingPunct="0"/>
            <a:fld id="{393C3998-29BD-4735-AE73-F88D87B13AAA}" type="slidenum">
              <a:rPr lang="en-US" smtClean="0">
                <a:solidFill>
                  <a:srgbClr val="000000"/>
                </a:solidFill>
              </a:rPr>
              <a:pPr eaLnBrk="0" hangingPunct="0"/>
              <a:t>106</a:t>
            </a:fld>
            <a:endParaRPr lang="en-US" smtClean="0">
              <a:solidFill>
                <a:srgbClr val="000000"/>
              </a:solidFill>
            </a:endParaRPr>
          </a:p>
        </p:txBody>
      </p:sp>
      <p:sp>
        <p:nvSpPr>
          <p:cNvPr id="112644" name="Rectangle 2"/>
          <p:cNvSpPr>
            <a:spLocks noGrp="1" noChangeArrowheads="1"/>
          </p:cNvSpPr>
          <p:nvPr>
            <p:ph type="title" idx="4294967295"/>
          </p:nvPr>
        </p:nvSpPr>
        <p:spPr/>
        <p:txBody>
          <a:bodyPr/>
          <a:lstStyle/>
          <a:p>
            <a:pPr eaLnBrk="1" hangingPunct="1"/>
            <a:r>
              <a:rPr lang="en-US" smtClean="0"/>
              <a:t>Identity-related attacks</a:t>
            </a:r>
          </a:p>
        </p:txBody>
      </p:sp>
      <p:sp>
        <p:nvSpPr>
          <p:cNvPr id="112645" name="Rectangle 3"/>
          <p:cNvSpPr>
            <a:spLocks noGrp="1" noChangeArrowheads="1"/>
          </p:cNvSpPr>
          <p:nvPr>
            <p:ph type="body" idx="4294967295"/>
          </p:nvPr>
        </p:nvSpPr>
        <p:spPr/>
        <p:txBody>
          <a:bodyPr/>
          <a:lstStyle/>
          <a:p>
            <a:pPr eaLnBrk="1" hangingPunct="1"/>
            <a:r>
              <a:rPr lang="en-US" dirty="0" smtClean="0"/>
              <a:t>Assume somebody’s identity to buy goods</a:t>
            </a:r>
          </a:p>
          <a:p>
            <a:pPr eaLnBrk="1" hangingPunct="1"/>
            <a:r>
              <a:rPr lang="en-US" dirty="0" smtClean="0"/>
              <a:t>Defamation—false information about somebody</a:t>
            </a:r>
          </a:p>
          <a:p>
            <a:pPr eaLnBrk="1" hangingPunct="1"/>
            <a:r>
              <a:rPr lang="en-US" dirty="0" smtClean="0"/>
              <a:t>May be the result of phishing or from compromising a database</a:t>
            </a:r>
          </a:p>
          <a:p>
            <a:pPr eaLnBrk="1" hangingPunct="1"/>
            <a:r>
              <a:rPr lang="en-US" dirty="0" smtClean="0"/>
              <a:t>One of the most common attacks</a:t>
            </a:r>
          </a:p>
          <a:p>
            <a:pPr eaLnBrk="1" hangingPunct="1"/>
            <a:r>
              <a:rPr lang="en-US" dirty="0" smtClean="0"/>
              <a:t>Not always computer based (garbage scavenging is common)</a:t>
            </a:r>
          </a:p>
        </p:txBody>
      </p:sp>
    </p:spTree>
    <p:extLst>
      <p:ext uri="{BB962C8B-B14F-4D97-AF65-F5344CB8AC3E}">
        <p14:creationId xmlns:p14="http://schemas.microsoft.com/office/powerpoint/2010/main" val="30895921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1"/>
          <p:cNvSpPr>
            <a:spLocks noGrp="1"/>
          </p:cNvSpPr>
          <p:nvPr>
            <p:ph type="dt" sz="quarter" idx="10"/>
          </p:nvPr>
        </p:nvSpPr>
        <p:spPr>
          <a:noFill/>
        </p:spPr>
        <p:txBody>
          <a:bodyPr/>
          <a:lstStyle/>
          <a:p>
            <a:pPr eaLnBrk="0" hangingPunct="0"/>
            <a:fld id="{C747BEE8-3539-4F1F-BBBB-7817D819DF84}" type="datetime1">
              <a:rPr lang="en-US" smtClean="0">
                <a:solidFill>
                  <a:srgbClr val="000000"/>
                </a:solidFill>
              </a:rPr>
              <a:pPr eaLnBrk="0" hangingPunct="0"/>
              <a:t>8/28/2017</a:t>
            </a:fld>
            <a:endParaRPr lang="en-US" smtClean="0">
              <a:solidFill>
                <a:srgbClr val="000000"/>
              </a:solidFill>
            </a:endParaRPr>
          </a:p>
        </p:txBody>
      </p:sp>
      <p:sp>
        <p:nvSpPr>
          <p:cNvPr id="113667" name="Slide Number Placeholder 3"/>
          <p:cNvSpPr>
            <a:spLocks noGrp="1"/>
          </p:cNvSpPr>
          <p:nvPr>
            <p:ph type="sldNum" sz="quarter" idx="12"/>
          </p:nvPr>
        </p:nvSpPr>
        <p:spPr>
          <a:noFill/>
        </p:spPr>
        <p:txBody>
          <a:bodyPr/>
          <a:lstStyle/>
          <a:p>
            <a:pPr eaLnBrk="0" hangingPunct="0"/>
            <a:fld id="{EE6EA345-D421-4E7B-BCB7-9C268F34BE73}" type="slidenum">
              <a:rPr lang="en-US" smtClean="0">
                <a:solidFill>
                  <a:srgbClr val="000000"/>
                </a:solidFill>
              </a:rPr>
              <a:pPr eaLnBrk="0" hangingPunct="0"/>
              <a:t>107</a:t>
            </a:fld>
            <a:endParaRPr lang="en-US" smtClean="0">
              <a:solidFill>
                <a:srgbClr val="000000"/>
              </a:solidFill>
            </a:endParaRPr>
          </a:p>
        </p:txBody>
      </p:sp>
      <p:sp>
        <p:nvSpPr>
          <p:cNvPr id="113668"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Cyberwar and terrorism</a:t>
            </a:r>
          </a:p>
        </p:txBody>
      </p:sp>
      <p:sp>
        <p:nvSpPr>
          <p:cNvPr id="113669"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Massive attack to the computer systems of some country or institution or to the Internet itself</a:t>
            </a:r>
          </a:p>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Carried out by organized groups or a government</a:t>
            </a:r>
          </a:p>
          <a:p>
            <a:pPr marL="342900" indent="-342900" eaLnBrk="0" fontAlgn="base" hangingPunct="0">
              <a:spcBef>
                <a:spcPct val="20000"/>
              </a:spcBef>
              <a:spcAft>
                <a:spcPct val="0"/>
              </a:spcAft>
              <a:buFontTx/>
              <a:buChar char="•"/>
            </a:pPr>
            <a:r>
              <a:rPr lang="en-US" sz="3200" dirty="0" smtClean="0">
                <a:solidFill>
                  <a:srgbClr val="000000"/>
                </a:solidFill>
                <a:latin typeface="Times New Roman" pitchFamily="18" charset="0"/>
              </a:rPr>
              <a:t>May use </a:t>
            </a:r>
            <a:r>
              <a:rPr lang="en-US" sz="3200" dirty="0">
                <a:solidFill>
                  <a:srgbClr val="000000"/>
                </a:solidFill>
                <a:latin typeface="Times New Roman" pitchFamily="18" charset="0"/>
              </a:rPr>
              <a:t>all the other </a:t>
            </a:r>
            <a:r>
              <a:rPr lang="en-US" sz="3200" dirty="0" smtClean="0">
                <a:solidFill>
                  <a:srgbClr val="000000"/>
                </a:solidFill>
                <a:latin typeface="Times New Roman" pitchFamily="18" charset="0"/>
              </a:rPr>
              <a:t>attacks or ad hoc attacks</a:t>
            </a:r>
            <a:endParaRPr lang="en-US" sz="3200" dirty="0">
              <a:solidFill>
                <a:srgbClr val="000000"/>
              </a:solidFill>
              <a:latin typeface="Times New Roman" pitchFamily="18" charset="0"/>
            </a:endParaRPr>
          </a:p>
        </p:txBody>
      </p:sp>
    </p:spTree>
    <p:extLst>
      <p:ext uri="{BB962C8B-B14F-4D97-AF65-F5344CB8AC3E}">
        <p14:creationId xmlns:p14="http://schemas.microsoft.com/office/powerpoint/2010/main" val="8629928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Stuxnet</a:t>
            </a:r>
          </a:p>
        </p:txBody>
      </p:sp>
      <p:sp>
        <p:nvSpPr>
          <p:cNvPr id="114691" name="Rectangle 5"/>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FontTx/>
              <a:buChar char="•"/>
            </a:pPr>
            <a:r>
              <a:rPr lang="en-US" sz="2000" b="1" i="1" dirty="0">
                <a:solidFill>
                  <a:srgbClr val="000000"/>
                </a:solidFill>
              </a:rPr>
              <a:t>The </a:t>
            </a:r>
            <a:r>
              <a:rPr lang="en-US" sz="2000" b="1" i="1" dirty="0" err="1">
                <a:solidFill>
                  <a:srgbClr val="000000"/>
                </a:solidFill>
              </a:rPr>
              <a:t>Stuxnet</a:t>
            </a:r>
            <a:r>
              <a:rPr lang="en-US" sz="2000" b="1" i="1" dirty="0">
                <a:solidFill>
                  <a:srgbClr val="000000"/>
                </a:solidFill>
              </a:rPr>
              <a:t> worm that disrupted Iran's ability to enrich uranium into bomb-grade nuclear fuel was jointly created by Israel and the U.S., </a:t>
            </a:r>
            <a:r>
              <a:rPr lang="en-US" sz="2000" b="1" i="1" dirty="0" smtClean="0">
                <a:solidFill>
                  <a:srgbClr val="000000"/>
                </a:solidFill>
              </a:rPr>
              <a:t>according to the </a:t>
            </a:r>
            <a:r>
              <a:rPr lang="en-US" sz="2000" b="1" i="1" dirty="0">
                <a:solidFill>
                  <a:srgbClr val="000000"/>
                </a:solidFill>
              </a:rPr>
              <a:t>New York </a:t>
            </a:r>
            <a:r>
              <a:rPr lang="en-US" sz="2000" b="1" i="1" dirty="0" smtClean="0">
                <a:solidFill>
                  <a:srgbClr val="000000"/>
                </a:solidFill>
              </a:rPr>
              <a:t>Times. </a:t>
            </a:r>
            <a:endParaRPr lang="en-US" sz="2000" b="1" i="1" dirty="0">
              <a:solidFill>
                <a:srgbClr val="000000"/>
              </a:solidFill>
            </a:endParaRPr>
          </a:p>
          <a:p>
            <a:pPr marL="342900" indent="-342900" fontAlgn="base">
              <a:lnSpc>
                <a:spcPct val="90000"/>
              </a:lnSpc>
              <a:spcBef>
                <a:spcPct val="20000"/>
              </a:spcBef>
              <a:spcAft>
                <a:spcPct val="0"/>
              </a:spcAft>
              <a:buFontTx/>
              <a:buChar char="•"/>
            </a:pPr>
            <a:r>
              <a:rPr lang="en-US" sz="2000" b="1" i="1" dirty="0">
                <a:solidFill>
                  <a:srgbClr val="000000"/>
                </a:solidFill>
              </a:rPr>
              <a:t>The NYT claimed that Israel's covert nuclear facility at </a:t>
            </a:r>
            <a:r>
              <a:rPr lang="en-US" sz="2000" b="1" i="1" dirty="0" err="1">
                <a:solidFill>
                  <a:srgbClr val="000000"/>
                </a:solidFill>
              </a:rPr>
              <a:t>Dimona</a:t>
            </a:r>
            <a:r>
              <a:rPr lang="en-US" sz="2000" b="1" i="1" dirty="0">
                <a:solidFill>
                  <a:srgbClr val="000000"/>
                </a:solidFill>
              </a:rPr>
              <a:t> was used to test the worm's effectiveness on centrifuges like the ones Iran employs at its </a:t>
            </a:r>
            <a:r>
              <a:rPr lang="en-US" sz="2000" b="1" i="1" dirty="0" err="1">
                <a:solidFill>
                  <a:srgbClr val="000000"/>
                </a:solidFill>
              </a:rPr>
              <a:t>Natanz</a:t>
            </a:r>
            <a:r>
              <a:rPr lang="en-US" sz="2000" b="1" i="1" dirty="0">
                <a:solidFill>
                  <a:srgbClr val="000000"/>
                </a:solidFill>
              </a:rPr>
              <a:t> complex, which has been plagued by technical problems. </a:t>
            </a:r>
          </a:p>
          <a:p>
            <a:pPr marL="342900" indent="-342900" fontAlgn="base">
              <a:lnSpc>
                <a:spcPct val="90000"/>
              </a:lnSpc>
              <a:spcBef>
                <a:spcPct val="20000"/>
              </a:spcBef>
              <a:spcAft>
                <a:spcPct val="0"/>
              </a:spcAft>
              <a:buFontTx/>
              <a:buChar char="•"/>
            </a:pPr>
            <a:r>
              <a:rPr lang="en-US" sz="2000" b="1" i="1" dirty="0" err="1" smtClean="0">
                <a:solidFill>
                  <a:srgbClr val="000000"/>
                </a:solidFill>
              </a:rPr>
              <a:t>Stuxnet</a:t>
            </a:r>
            <a:r>
              <a:rPr lang="en-US" sz="2000" b="1" i="1" dirty="0">
                <a:solidFill>
                  <a:srgbClr val="000000"/>
                </a:solidFill>
              </a:rPr>
              <a:t>, which first came to light in June 2010 but may have been aimed at Iran as early as mid-2009, has been extensively analyzed by security researchers, most notably </a:t>
            </a:r>
            <a:r>
              <a:rPr lang="en-US" sz="2000" b="1" i="1" dirty="0" smtClean="0">
                <a:solidFill>
                  <a:srgbClr val="000000"/>
                </a:solidFill>
              </a:rPr>
              <a:t>by </a:t>
            </a:r>
            <a:r>
              <a:rPr lang="en-US" sz="2000" b="1" i="1" dirty="0">
                <a:solidFill>
                  <a:srgbClr val="000000"/>
                </a:solidFill>
              </a:rPr>
              <a:t>Symantec, and by Ralph </a:t>
            </a:r>
            <a:r>
              <a:rPr lang="en-US" sz="2000" b="1" i="1" dirty="0" err="1">
                <a:solidFill>
                  <a:srgbClr val="000000"/>
                </a:solidFill>
              </a:rPr>
              <a:t>Langner</a:t>
            </a:r>
            <a:r>
              <a:rPr lang="en-US" sz="2000" b="1" i="1" dirty="0">
                <a:solidFill>
                  <a:srgbClr val="000000"/>
                </a:solidFill>
              </a:rPr>
              <a:t> of the German firm </a:t>
            </a:r>
            <a:r>
              <a:rPr lang="en-US" sz="2000" b="1" i="1" dirty="0" err="1">
                <a:solidFill>
                  <a:srgbClr val="000000"/>
                </a:solidFill>
              </a:rPr>
              <a:t>Langner</a:t>
            </a:r>
            <a:r>
              <a:rPr lang="en-US" sz="2000" b="1" i="1" dirty="0">
                <a:solidFill>
                  <a:srgbClr val="000000"/>
                </a:solidFill>
              </a:rPr>
              <a:t> Communications GmbH. </a:t>
            </a:r>
            <a:endParaRPr lang="en-US" sz="2000" b="1" i="1" dirty="0" smtClean="0">
              <a:solidFill>
                <a:srgbClr val="000000"/>
              </a:solidFill>
            </a:endParaRPr>
          </a:p>
          <a:p>
            <a:pPr marL="342900" indent="-342900" fontAlgn="base">
              <a:lnSpc>
                <a:spcPct val="90000"/>
              </a:lnSpc>
              <a:spcBef>
                <a:spcPct val="20000"/>
              </a:spcBef>
              <a:spcAft>
                <a:spcPct val="0"/>
              </a:spcAft>
              <a:buFontTx/>
              <a:buChar char="•"/>
            </a:pPr>
            <a:r>
              <a:rPr lang="en-US" sz="2000" b="1" i="1" dirty="0" smtClean="0">
                <a:solidFill>
                  <a:srgbClr val="000000"/>
                </a:solidFill>
              </a:rPr>
              <a:t>It was the first example of a cyber-attack doing real damage to a physical system</a:t>
            </a:r>
            <a:endParaRPr lang="en-US" sz="2000" b="1" i="1" dirty="0">
              <a:solidFill>
                <a:srgbClr val="000000"/>
              </a:solidFill>
            </a:endParaRPr>
          </a:p>
        </p:txBody>
      </p:sp>
    </p:spTree>
    <p:extLst>
      <p:ext uri="{BB962C8B-B14F-4D97-AF65-F5344CB8AC3E}">
        <p14:creationId xmlns:p14="http://schemas.microsoft.com/office/powerpoint/2010/main" val="14323514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Highway traffic disruption</a:t>
            </a:r>
          </a:p>
        </p:txBody>
      </p:sp>
      <p:sp>
        <p:nvSpPr>
          <p:cNvPr id="115715" name="Rectangle 5"/>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lnSpc>
                <a:spcPct val="80000"/>
              </a:lnSpc>
              <a:spcBef>
                <a:spcPct val="20000"/>
              </a:spcBef>
              <a:spcAft>
                <a:spcPct val="0"/>
              </a:spcAft>
              <a:buFontTx/>
              <a:buChar char="•"/>
            </a:pPr>
            <a:r>
              <a:rPr lang="en-US" b="1" i="1" dirty="0">
                <a:solidFill>
                  <a:srgbClr val="000000"/>
                </a:solidFill>
              </a:rPr>
              <a:t>Weaknesses in 802.11p vehicular wireless networks could make them targets for terrorists seeking to wreak havoc on the nation's highways, according to a briefing scheduled </a:t>
            </a:r>
            <a:r>
              <a:rPr lang="en-US" b="1" i="1" dirty="0" smtClean="0">
                <a:solidFill>
                  <a:srgbClr val="000000"/>
                </a:solidFill>
              </a:rPr>
              <a:t>the </a:t>
            </a:r>
            <a:r>
              <a:rPr lang="en-US" b="1" i="1" dirty="0">
                <a:solidFill>
                  <a:srgbClr val="000000"/>
                </a:solidFill>
              </a:rPr>
              <a:t>Black Hat DC conference </a:t>
            </a:r>
            <a:r>
              <a:rPr lang="en-US" b="1" i="1" dirty="0" smtClean="0">
                <a:solidFill>
                  <a:srgbClr val="000000"/>
                </a:solidFill>
              </a:rPr>
              <a:t>of 2012</a:t>
            </a:r>
            <a:endParaRPr lang="en-US" b="1" i="1" dirty="0">
              <a:solidFill>
                <a:srgbClr val="000000"/>
              </a:solidFill>
            </a:endParaRPr>
          </a:p>
          <a:p>
            <a:pPr marL="342900" indent="-342900" fontAlgn="base">
              <a:lnSpc>
                <a:spcPct val="80000"/>
              </a:lnSpc>
              <a:spcBef>
                <a:spcPct val="20000"/>
              </a:spcBef>
              <a:spcAft>
                <a:spcPct val="0"/>
              </a:spcAft>
              <a:buFontTx/>
              <a:buChar char="•"/>
            </a:pPr>
            <a:r>
              <a:rPr lang="en-US" b="1" i="1" dirty="0">
                <a:solidFill>
                  <a:srgbClr val="000000"/>
                </a:solidFill>
              </a:rPr>
              <a:t>The technology, commonly used for electronic toll collection, will someday be used for controlling traffic flow and warning drivers of highway dangers – a system that could be exploited if not implemented properly, says Rob </a:t>
            </a:r>
            <a:r>
              <a:rPr lang="en-US" b="1" i="1" dirty="0" err="1">
                <a:solidFill>
                  <a:srgbClr val="000000"/>
                </a:solidFill>
              </a:rPr>
              <a:t>Havelt</a:t>
            </a:r>
            <a:r>
              <a:rPr lang="en-US" b="1" i="1" dirty="0">
                <a:solidFill>
                  <a:srgbClr val="000000"/>
                </a:solidFill>
              </a:rPr>
              <a:t>, director of penetration testing at security vendor </a:t>
            </a:r>
            <a:r>
              <a:rPr lang="en-US" b="1" i="1" dirty="0" err="1">
                <a:solidFill>
                  <a:srgbClr val="000000"/>
                </a:solidFill>
              </a:rPr>
              <a:t>Trustwave's</a:t>
            </a:r>
            <a:r>
              <a:rPr lang="en-US" b="1" i="1" dirty="0">
                <a:solidFill>
                  <a:srgbClr val="000000"/>
                </a:solidFill>
              </a:rPr>
              <a:t> </a:t>
            </a:r>
            <a:r>
              <a:rPr lang="en-US" b="1" i="1" dirty="0" err="1">
                <a:solidFill>
                  <a:srgbClr val="000000"/>
                </a:solidFill>
              </a:rPr>
              <a:t>SpiderLabs</a:t>
            </a:r>
            <a:r>
              <a:rPr lang="en-US" b="1" i="1" dirty="0">
                <a:solidFill>
                  <a:srgbClr val="000000"/>
                </a:solidFill>
              </a:rPr>
              <a:t>, who will co-present a briefing called "Hacking the Fast Lane: Security Issues with 802.11p, DSRC and WAVE". </a:t>
            </a:r>
          </a:p>
          <a:p>
            <a:pPr marL="342900" indent="-342900" fontAlgn="base">
              <a:lnSpc>
                <a:spcPct val="80000"/>
              </a:lnSpc>
              <a:spcBef>
                <a:spcPct val="20000"/>
              </a:spcBef>
              <a:spcAft>
                <a:spcPct val="0"/>
              </a:spcAft>
              <a:buFontTx/>
              <a:buChar char="•"/>
            </a:pPr>
            <a:r>
              <a:rPr lang="en-US" b="1" i="1" dirty="0">
                <a:solidFill>
                  <a:srgbClr val="000000"/>
                </a:solidFill>
              </a:rPr>
              <a:t>"It would make killing a lot of people easy," he says of 802.11p systems for traffic control that aren't designed and deployed with an eye toward security. The standard itself is secure, he says, but systems using it are complex and that can lead to insecurity. </a:t>
            </a:r>
          </a:p>
          <a:p>
            <a:pPr marL="342900" indent="-342900" fontAlgn="base">
              <a:lnSpc>
                <a:spcPct val="80000"/>
              </a:lnSpc>
              <a:spcBef>
                <a:spcPct val="20000"/>
              </a:spcBef>
              <a:spcAft>
                <a:spcPct val="0"/>
              </a:spcAft>
              <a:buFontTx/>
              <a:buChar char="•"/>
            </a:pPr>
            <a:r>
              <a:rPr lang="en-US" b="1" i="1" dirty="0">
                <a:solidFill>
                  <a:srgbClr val="000000"/>
                </a:solidFill>
              </a:rPr>
              <a:t>For instance, one role of these systems is to warn drivers of potential hazards in the road ahead. If the system is hacked and this information is false, that could lead to drivers reacting in dangerous ways that could cause pileups and traffic jams, he says. </a:t>
            </a:r>
          </a:p>
        </p:txBody>
      </p:sp>
    </p:spTree>
    <p:extLst>
      <p:ext uri="{BB962C8B-B14F-4D97-AF65-F5344CB8AC3E}">
        <p14:creationId xmlns:p14="http://schemas.microsoft.com/office/powerpoint/2010/main" val="2186694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Salaries for 2016</a:t>
            </a:r>
            <a:endParaRPr lang="en-US" dirty="0"/>
          </a:p>
        </p:txBody>
      </p:sp>
      <p:graphicFrame>
        <p:nvGraphicFramePr>
          <p:cNvPr id="5" name="Table 4"/>
          <p:cNvGraphicFramePr>
            <a:graphicFrameLocks noGrp="1"/>
          </p:cNvGraphicFramePr>
          <p:nvPr>
            <p:extLst/>
          </p:nvPr>
        </p:nvGraphicFramePr>
        <p:xfrm>
          <a:off x="628650" y="2125268"/>
          <a:ext cx="7886700" cy="3199721"/>
        </p:xfrm>
        <a:graphic>
          <a:graphicData uri="http://schemas.openxmlformats.org/drawingml/2006/table">
            <a:tbl>
              <a:tblPr/>
              <a:tblGrid>
                <a:gridCol w="2628900"/>
                <a:gridCol w="2628900"/>
                <a:gridCol w="2628900"/>
              </a:tblGrid>
              <a:tr h="252091">
                <a:tc>
                  <a:txBody>
                    <a:bodyPr/>
                    <a:lstStyle/>
                    <a:p>
                      <a:r>
                        <a:rPr lang="en-US" sz="1400" dirty="0"/>
                        <a:t>Title</a:t>
                      </a:r>
                    </a:p>
                  </a:txBody>
                  <a:tcPr marL="0" marR="0" marT="0" marB="0" anchor="ctr">
                    <a:lnL>
                      <a:noFill/>
                    </a:lnL>
                    <a:lnR>
                      <a:noFill/>
                    </a:lnR>
                    <a:lnT>
                      <a:noFill/>
                    </a:lnT>
                    <a:lnB>
                      <a:noFill/>
                    </a:lnB>
                  </a:tcPr>
                </a:tc>
                <a:tc>
                  <a:txBody>
                    <a:bodyPr/>
                    <a:lstStyle/>
                    <a:p>
                      <a:r>
                        <a:rPr lang="en-US" sz="1400"/>
                        <a:t>2015</a:t>
                      </a:r>
                    </a:p>
                  </a:txBody>
                  <a:tcPr marL="0" marR="0" marT="0" marB="0" anchor="ctr">
                    <a:lnL>
                      <a:noFill/>
                    </a:lnL>
                    <a:lnR>
                      <a:noFill/>
                    </a:lnR>
                    <a:lnT>
                      <a:noFill/>
                    </a:lnT>
                    <a:lnB>
                      <a:noFill/>
                    </a:lnB>
                  </a:tcPr>
                </a:tc>
                <a:tc>
                  <a:txBody>
                    <a:bodyPr/>
                    <a:lstStyle/>
                    <a:p>
                      <a:r>
                        <a:rPr lang="en-US" sz="1400"/>
                        <a:t>2016</a:t>
                      </a:r>
                    </a:p>
                  </a:txBody>
                  <a:tcPr marL="0" marR="0" marT="0" marB="0" anchor="ctr">
                    <a:lnL>
                      <a:noFill/>
                    </a:lnL>
                    <a:lnR>
                      <a:noFill/>
                    </a:lnR>
                    <a:lnT>
                      <a:noFill/>
                    </a:lnT>
                    <a:lnB>
                      <a:noFill/>
                    </a:lnB>
                  </a:tcPr>
                </a:tc>
              </a:tr>
              <a:tr h="411480">
                <a:tc>
                  <a:txBody>
                    <a:bodyPr/>
                    <a:lstStyle/>
                    <a:p>
                      <a:r>
                        <a:rPr lang="en-US" sz="1400"/>
                        <a:t>CSO</a:t>
                      </a:r>
                    </a:p>
                  </a:txBody>
                  <a:tcPr marL="0" marR="0" marT="0" marB="0" anchor="ctr">
                    <a:lnL>
                      <a:noFill/>
                    </a:lnL>
                    <a:lnR>
                      <a:noFill/>
                    </a:lnR>
                    <a:lnT>
                      <a:noFill/>
                    </a:lnT>
                    <a:lnB>
                      <a:noFill/>
                    </a:lnB>
                  </a:tcPr>
                </a:tc>
                <a:tc>
                  <a:txBody>
                    <a:bodyPr/>
                    <a:lstStyle/>
                    <a:p>
                      <a:r>
                        <a:rPr lang="en-US" sz="1400"/>
                        <a:t>$134,250-$204,750</a:t>
                      </a:r>
                    </a:p>
                  </a:txBody>
                  <a:tcPr marL="0" marR="0" marT="0" marB="0" anchor="ctr">
                    <a:lnL>
                      <a:noFill/>
                    </a:lnL>
                    <a:lnR>
                      <a:noFill/>
                    </a:lnR>
                    <a:lnT>
                      <a:noFill/>
                    </a:lnT>
                    <a:lnB>
                      <a:noFill/>
                    </a:lnB>
                  </a:tcPr>
                </a:tc>
                <a:tc>
                  <a:txBody>
                    <a:bodyPr/>
                    <a:lstStyle/>
                    <a:p>
                      <a:r>
                        <a:rPr lang="en-US" sz="1400" dirty="0"/>
                        <a:t>$140,250-$</a:t>
                      </a:r>
                      <a:r>
                        <a:rPr lang="en-US" sz="1400" dirty="0" smtClean="0"/>
                        <a:t>222,500</a:t>
                      </a:r>
                    </a:p>
                    <a:p>
                      <a:endParaRPr lang="en-US" sz="1400" dirty="0"/>
                    </a:p>
                  </a:txBody>
                  <a:tcPr marL="0" marR="0" marT="0" marB="0" anchor="ctr">
                    <a:lnL>
                      <a:noFill/>
                    </a:lnL>
                    <a:lnR>
                      <a:noFill/>
                    </a:lnR>
                    <a:lnT>
                      <a:noFill/>
                    </a:lnT>
                    <a:lnB>
                      <a:noFill/>
                    </a:lnB>
                  </a:tcPr>
                </a:tc>
              </a:tr>
              <a:tr h="252091">
                <a:tc>
                  <a:txBody>
                    <a:bodyPr/>
                    <a:lstStyle/>
                    <a:p>
                      <a:r>
                        <a:rPr lang="en-US" sz="1400" dirty="0"/>
                        <a:t>Data Security Analyst</a:t>
                      </a:r>
                    </a:p>
                  </a:txBody>
                  <a:tcPr marL="0" marR="0" marT="0" marB="0" anchor="ctr">
                    <a:lnL>
                      <a:noFill/>
                    </a:lnL>
                    <a:lnR>
                      <a:noFill/>
                    </a:lnR>
                    <a:lnT>
                      <a:noFill/>
                    </a:lnT>
                    <a:lnB>
                      <a:noFill/>
                    </a:lnB>
                  </a:tcPr>
                </a:tc>
                <a:tc>
                  <a:txBody>
                    <a:bodyPr/>
                    <a:lstStyle/>
                    <a:p>
                      <a:r>
                        <a:rPr lang="en-US" sz="1400"/>
                        <a:t>$106,250-$149,000</a:t>
                      </a:r>
                    </a:p>
                  </a:txBody>
                  <a:tcPr marL="0" marR="0" marT="0" marB="0" anchor="ctr">
                    <a:lnL>
                      <a:noFill/>
                    </a:lnL>
                    <a:lnR>
                      <a:noFill/>
                    </a:lnR>
                    <a:lnT>
                      <a:noFill/>
                    </a:lnT>
                    <a:lnB>
                      <a:noFill/>
                    </a:lnB>
                  </a:tcPr>
                </a:tc>
                <a:tc>
                  <a:txBody>
                    <a:bodyPr/>
                    <a:lstStyle/>
                    <a:p>
                      <a:r>
                        <a:rPr lang="en-US" sz="1400"/>
                        <a:t>$113,500-$160,000</a:t>
                      </a:r>
                    </a:p>
                  </a:txBody>
                  <a:tcPr marL="0" marR="0" marT="0" marB="0" anchor="ctr">
                    <a:lnL>
                      <a:noFill/>
                    </a:lnL>
                    <a:lnR>
                      <a:noFill/>
                    </a:lnR>
                    <a:lnT>
                      <a:noFill/>
                    </a:lnT>
                    <a:lnB>
                      <a:noFill/>
                    </a:lnB>
                  </a:tcPr>
                </a:tc>
              </a:tr>
              <a:tr h="252091">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r>
              <a:tr h="252091">
                <a:tc>
                  <a:txBody>
                    <a:bodyPr/>
                    <a:lstStyle/>
                    <a:p>
                      <a:r>
                        <a:rPr lang="en-US" sz="1400"/>
                        <a:t>Systems Security Administrator</a:t>
                      </a:r>
                    </a:p>
                  </a:txBody>
                  <a:tcPr marL="0" marR="0" marT="0" marB="0" anchor="ctr">
                    <a:lnL>
                      <a:noFill/>
                    </a:lnL>
                    <a:lnR>
                      <a:noFill/>
                    </a:lnR>
                    <a:lnT>
                      <a:noFill/>
                    </a:lnT>
                    <a:lnB>
                      <a:noFill/>
                    </a:lnB>
                  </a:tcPr>
                </a:tc>
                <a:tc>
                  <a:txBody>
                    <a:bodyPr/>
                    <a:lstStyle/>
                    <a:p>
                      <a:r>
                        <a:rPr lang="en-US" sz="1400"/>
                        <a:t>$100,000-$14,0250</a:t>
                      </a:r>
                    </a:p>
                  </a:txBody>
                  <a:tcPr marL="0" marR="0" marT="0" marB="0" anchor="ctr">
                    <a:lnL>
                      <a:noFill/>
                    </a:lnL>
                    <a:lnR>
                      <a:noFill/>
                    </a:lnR>
                    <a:lnT>
                      <a:noFill/>
                    </a:lnT>
                    <a:lnB>
                      <a:noFill/>
                    </a:lnB>
                  </a:tcPr>
                </a:tc>
                <a:tc>
                  <a:txBody>
                    <a:bodyPr/>
                    <a:lstStyle/>
                    <a:p>
                      <a:r>
                        <a:rPr lang="en-US" sz="1400"/>
                        <a:t>$105,500-$149,500</a:t>
                      </a:r>
                    </a:p>
                  </a:txBody>
                  <a:tcPr marL="0" marR="0" marT="0" marB="0" anchor="ctr">
                    <a:lnL>
                      <a:noFill/>
                    </a:lnL>
                    <a:lnR>
                      <a:noFill/>
                    </a:lnR>
                    <a:lnT>
                      <a:noFill/>
                    </a:lnT>
                    <a:lnB>
                      <a:noFill/>
                    </a:lnB>
                  </a:tcPr>
                </a:tc>
              </a:tr>
              <a:tr h="252091">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r>
              <a:tr h="252091">
                <a:tc>
                  <a:txBody>
                    <a:bodyPr/>
                    <a:lstStyle/>
                    <a:p>
                      <a:r>
                        <a:rPr lang="en-US" sz="1400"/>
                        <a:t>Network Security Administrator</a:t>
                      </a:r>
                    </a:p>
                  </a:txBody>
                  <a:tcPr marL="0" marR="0" marT="0" marB="0" anchor="ctr">
                    <a:lnL>
                      <a:noFill/>
                    </a:lnL>
                    <a:lnR>
                      <a:noFill/>
                    </a:lnR>
                    <a:lnT>
                      <a:noFill/>
                    </a:lnT>
                    <a:lnB>
                      <a:noFill/>
                    </a:lnB>
                  </a:tcPr>
                </a:tc>
                <a:tc>
                  <a:txBody>
                    <a:bodyPr/>
                    <a:lstStyle/>
                    <a:p>
                      <a:r>
                        <a:rPr lang="en-US" sz="1400"/>
                        <a:t>$99,250-$138,500</a:t>
                      </a:r>
                    </a:p>
                  </a:txBody>
                  <a:tcPr marL="0" marR="0" marT="0" marB="0" anchor="ctr">
                    <a:lnL>
                      <a:noFill/>
                    </a:lnL>
                    <a:lnR>
                      <a:noFill/>
                    </a:lnR>
                    <a:lnT>
                      <a:noFill/>
                    </a:lnT>
                    <a:lnB>
                      <a:noFill/>
                    </a:lnB>
                  </a:tcPr>
                </a:tc>
                <a:tc>
                  <a:txBody>
                    <a:bodyPr/>
                    <a:lstStyle/>
                    <a:p>
                      <a:r>
                        <a:rPr lang="en-US" sz="1400"/>
                        <a:t>$103,250-$147,000</a:t>
                      </a:r>
                    </a:p>
                  </a:txBody>
                  <a:tcPr marL="0" marR="0" marT="0" marB="0" anchor="ctr">
                    <a:lnL>
                      <a:noFill/>
                    </a:lnL>
                    <a:lnR>
                      <a:noFill/>
                    </a:lnR>
                    <a:lnT>
                      <a:noFill/>
                    </a:lnT>
                    <a:lnB>
                      <a:noFill/>
                    </a:lnB>
                  </a:tcPr>
                </a:tc>
              </a:tr>
              <a:tr h="252091">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r>
              <a:tr h="252091">
                <a:tc>
                  <a:txBody>
                    <a:bodyPr/>
                    <a:lstStyle/>
                    <a:p>
                      <a:r>
                        <a:rPr lang="en-US" sz="1400"/>
                        <a:t>Network Security Engineer</a:t>
                      </a:r>
                    </a:p>
                  </a:txBody>
                  <a:tcPr marL="0" marR="0" marT="0" marB="0" anchor="ctr">
                    <a:lnL>
                      <a:noFill/>
                    </a:lnL>
                    <a:lnR>
                      <a:noFill/>
                    </a:lnR>
                    <a:lnT>
                      <a:noFill/>
                    </a:lnT>
                    <a:lnB>
                      <a:noFill/>
                    </a:lnB>
                  </a:tcPr>
                </a:tc>
                <a:tc>
                  <a:txBody>
                    <a:bodyPr/>
                    <a:lstStyle/>
                    <a:p>
                      <a:r>
                        <a:rPr lang="en-US" sz="1400"/>
                        <a:t>$105,000-$141,500</a:t>
                      </a:r>
                    </a:p>
                  </a:txBody>
                  <a:tcPr marL="0" marR="0" marT="0" marB="0" anchor="ctr">
                    <a:lnL>
                      <a:noFill/>
                    </a:lnL>
                    <a:lnR>
                      <a:noFill/>
                    </a:lnR>
                    <a:lnT>
                      <a:noFill/>
                    </a:lnT>
                    <a:lnB>
                      <a:noFill/>
                    </a:lnB>
                  </a:tcPr>
                </a:tc>
                <a:tc>
                  <a:txBody>
                    <a:bodyPr/>
                    <a:lstStyle/>
                    <a:p>
                      <a:r>
                        <a:rPr lang="en-US" sz="1400"/>
                        <a:t>$110,250-$152,750</a:t>
                      </a:r>
                    </a:p>
                  </a:txBody>
                  <a:tcPr marL="0" marR="0" marT="0" marB="0" anchor="ctr">
                    <a:lnL>
                      <a:noFill/>
                    </a:lnL>
                    <a:lnR>
                      <a:noFill/>
                    </a:lnR>
                    <a:lnT>
                      <a:noFill/>
                    </a:lnT>
                    <a:lnB>
                      <a:noFill/>
                    </a:lnB>
                  </a:tcPr>
                </a:tc>
              </a:tr>
              <a:tr h="252091">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r>
              <a:tr h="504182">
                <a:tc>
                  <a:txBody>
                    <a:bodyPr/>
                    <a:lstStyle/>
                    <a:p>
                      <a:r>
                        <a:rPr lang="en-US" sz="1400" dirty="0"/>
                        <a:t>Information Systems Security Manager</a:t>
                      </a:r>
                    </a:p>
                  </a:txBody>
                  <a:tcPr marL="0" marR="0" marT="0" marB="0" anchor="ctr">
                    <a:lnL>
                      <a:noFill/>
                    </a:lnL>
                    <a:lnR>
                      <a:noFill/>
                    </a:lnR>
                    <a:lnT>
                      <a:noFill/>
                    </a:lnT>
                    <a:lnB>
                      <a:noFill/>
                    </a:lnB>
                  </a:tcPr>
                </a:tc>
                <a:tc>
                  <a:txBody>
                    <a:bodyPr/>
                    <a:lstStyle/>
                    <a:p>
                      <a:r>
                        <a:rPr lang="en-US" sz="1400"/>
                        <a:t>$122,250-$171,250</a:t>
                      </a:r>
                    </a:p>
                  </a:txBody>
                  <a:tcPr marL="0" marR="0" marT="0" marB="0" anchor="ctr">
                    <a:lnL>
                      <a:noFill/>
                    </a:lnL>
                    <a:lnR>
                      <a:noFill/>
                    </a:lnR>
                    <a:lnT>
                      <a:noFill/>
                    </a:lnT>
                    <a:lnB>
                      <a:noFill/>
                    </a:lnB>
                  </a:tcPr>
                </a:tc>
                <a:tc>
                  <a:txBody>
                    <a:bodyPr/>
                    <a:lstStyle/>
                    <a:p>
                      <a:r>
                        <a:rPr lang="en-US" sz="1400" dirty="0"/>
                        <a:t>$129,750-$182,000</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1034954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1"/>
          <p:cNvSpPr>
            <a:spLocks noGrp="1"/>
          </p:cNvSpPr>
          <p:nvPr>
            <p:ph type="dt" sz="quarter" idx="10"/>
          </p:nvPr>
        </p:nvSpPr>
        <p:spPr>
          <a:noFill/>
        </p:spPr>
        <p:txBody>
          <a:bodyPr/>
          <a:lstStyle/>
          <a:p>
            <a:pPr eaLnBrk="0" hangingPunct="0"/>
            <a:fld id="{FC315F88-E273-4982-B068-5BDB346F9811}" type="datetime1">
              <a:rPr lang="en-US" smtClean="0">
                <a:solidFill>
                  <a:srgbClr val="000000"/>
                </a:solidFill>
              </a:rPr>
              <a:pPr eaLnBrk="0" hangingPunct="0"/>
              <a:t>8/28/2017</a:t>
            </a:fld>
            <a:endParaRPr lang="en-US" smtClean="0">
              <a:solidFill>
                <a:srgbClr val="000000"/>
              </a:solidFill>
            </a:endParaRPr>
          </a:p>
        </p:txBody>
      </p:sp>
      <p:sp>
        <p:nvSpPr>
          <p:cNvPr id="116739" name="Slide Number Placeholder 3"/>
          <p:cNvSpPr>
            <a:spLocks noGrp="1"/>
          </p:cNvSpPr>
          <p:nvPr>
            <p:ph type="sldNum" sz="quarter" idx="12"/>
          </p:nvPr>
        </p:nvSpPr>
        <p:spPr>
          <a:noFill/>
        </p:spPr>
        <p:txBody>
          <a:bodyPr/>
          <a:lstStyle/>
          <a:p>
            <a:pPr eaLnBrk="0" hangingPunct="0"/>
            <a:fld id="{764FA701-1A67-440F-B495-F589CBA648A7}" type="slidenum">
              <a:rPr lang="en-US" smtClean="0">
                <a:solidFill>
                  <a:srgbClr val="000000"/>
                </a:solidFill>
              </a:rPr>
              <a:pPr eaLnBrk="0" hangingPunct="0"/>
              <a:t>110</a:t>
            </a:fld>
            <a:endParaRPr lang="en-US" smtClean="0">
              <a:solidFill>
                <a:srgbClr val="000000"/>
              </a:solidFill>
            </a:endParaRPr>
          </a:p>
        </p:txBody>
      </p:sp>
      <p:pic>
        <p:nvPicPr>
          <p:cNvPr id="116740" name="Picture 2"/>
          <p:cNvPicPr>
            <a:picLocks noChangeAspect="1" noChangeArrowheads="1"/>
          </p:cNvPicPr>
          <p:nvPr/>
        </p:nvPicPr>
        <p:blipFill>
          <a:blip r:embed="rId2" cstate="print"/>
          <a:srcRect/>
          <a:stretch>
            <a:fillRect/>
          </a:stretch>
        </p:blipFill>
        <p:spPr bwMode="auto">
          <a:xfrm>
            <a:off x="862013" y="71438"/>
            <a:ext cx="7423150" cy="6711950"/>
          </a:xfrm>
          <a:prstGeom prst="rect">
            <a:avLst/>
          </a:prstGeom>
          <a:noFill/>
          <a:ln w="9525">
            <a:noFill/>
            <a:miter lim="800000"/>
            <a:headEnd/>
            <a:tailEnd/>
          </a:ln>
        </p:spPr>
      </p:pic>
    </p:spTree>
    <p:extLst>
      <p:ext uri="{BB962C8B-B14F-4D97-AF65-F5344CB8AC3E}">
        <p14:creationId xmlns:p14="http://schemas.microsoft.com/office/powerpoint/2010/main" val="28150373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Security-oriented groups</a:t>
            </a:r>
            <a:endParaRPr lang="en-US" dirty="0"/>
          </a:p>
        </p:txBody>
      </p:sp>
      <p:sp>
        <p:nvSpPr>
          <p:cNvPr id="4" name="Rectangle 1"/>
          <p:cNvSpPr>
            <a:spLocks noGrp="1" noChangeArrowheads="1"/>
          </p:cNvSpPr>
          <p:nvPr>
            <p:ph idx="1"/>
          </p:nvPr>
        </p:nvSpPr>
        <p:spPr bwMode="auto">
          <a:xfrm>
            <a:off x="489065" y="2064604"/>
            <a:ext cx="858440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Trusted Computing Group (TCG</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is an industry group that defines standards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for software and hardware products [</a:t>
            </a:r>
            <a:r>
              <a:rPr kumimoji="0" lang="en-US" altLang="en-US" sz="18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tcp</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TCG includes over 190 companies.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Their first push is towards hardware-based security, a controversial approach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(see Chapter 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Center for Internet Security (CIS</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has developed a set of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benchmarks for operating systems [cis].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Forum of Incident Response and Security Teams (FIRST</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is an international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consortium of computer incident response  and security teams who work together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to handle and prevent incidents [fir].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Information Technology-Information Sharing and Analysis Center (IT-ISAC)</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an alliance of several companies  to share information about product security [</a:t>
            </a:r>
            <a:r>
              <a:rPr kumimoji="0" lang="en-US" altLang="en-US" sz="18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iti</a:t>
            </a:r>
            <a:r>
              <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35194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UML and patterns?</a:t>
            </a:r>
            <a:endParaRPr lang="en-US" dirty="0"/>
          </a:p>
        </p:txBody>
      </p:sp>
      <p:sp>
        <p:nvSpPr>
          <p:cNvPr id="3" name="Content Placeholder 2"/>
          <p:cNvSpPr>
            <a:spLocks noGrp="1"/>
          </p:cNvSpPr>
          <p:nvPr>
            <p:ph idx="1"/>
          </p:nvPr>
        </p:nvSpPr>
        <p:spPr/>
        <p:txBody>
          <a:bodyPr/>
          <a:lstStyle/>
          <a:p>
            <a:r>
              <a:rPr lang="en-US" sz="2400" dirty="0" smtClean="0"/>
              <a:t>We need to describe architectures and configurations</a:t>
            </a:r>
          </a:p>
          <a:p>
            <a:r>
              <a:rPr lang="en-US" sz="2400" dirty="0" smtClean="0"/>
              <a:t>Block diagrams are imprecise</a:t>
            </a:r>
          </a:p>
          <a:p>
            <a:r>
              <a:rPr lang="en-US" sz="2400" dirty="0" smtClean="0"/>
              <a:t>Formal descriptions are an overkill, design is not a mathematical discipline</a:t>
            </a:r>
          </a:p>
          <a:p>
            <a:r>
              <a:rPr lang="en-US" sz="2400" dirty="0" smtClean="0"/>
              <a:t>UML is a good compromise; it is intuitive (graphical) and semi-formal</a:t>
            </a:r>
          </a:p>
          <a:p>
            <a:r>
              <a:rPr lang="en-US" sz="2400" dirty="0" smtClean="0"/>
              <a:t>It is also an standard and many developers use it</a:t>
            </a:r>
          </a:p>
          <a:p>
            <a:r>
              <a:rPr lang="en-US" sz="2400" dirty="0" smtClean="0"/>
              <a:t>The most convenient way to describe and design architectures is by the use of patterns</a:t>
            </a:r>
          </a:p>
          <a:p>
            <a:endParaRPr lang="en-US" sz="2400" dirty="0"/>
          </a:p>
        </p:txBody>
      </p:sp>
    </p:spTree>
    <p:extLst>
      <p:ext uri="{BB962C8B-B14F-4D97-AF65-F5344CB8AC3E}">
        <p14:creationId xmlns:p14="http://schemas.microsoft.com/office/powerpoint/2010/main" val="29194537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1"/>
          <p:cNvSpPr>
            <a:spLocks noGrp="1"/>
          </p:cNvSpPr>
          <p:nvPr>
            <p:ph type="dt" sz="quarter" idx="10"/>
          </p:nvPr>
        </p:nvSpPr>
        <p:spPr>
          <a:noFill/>
        </p:spPr>
        <p:txBody>
          <a:bodyPr/>
          <a:lstStyle/>
          <a:p>
            <a:pPr eaLnBrk="0" hangingPunct="0"/>
            <a:fld id="{54FCCEB6-EE3A-4DF8-83C8-359BFBF3271B}" type="datetime1">
              <a:rPr lang="en-US" smtClean="0">
                <a:solidFill>
                  <a:srgbClr val="000000"/>
                </a:solidFill>
              </a:rPr>
              <a:pPr eaLnBrk="0" hangingPunct="0"/>
              <a:t>8/28/2017</a:t>
            </a:fld>
            <a:endParaRPr lang="en-US" smtClean="0">
              <a:solidFill>
                <a:srgbClr val="000000"/>
              </a:solidFill>
            </a:endParaRPr>
          </a:p>
        </p:txBody>
      </p:sp>
      <p:sp>
        <p:nvSpPr>
          <p:cNvPr id="90115" name="Slide Number Placeholder 3"/>
          <p:cNvSpPr>
            <a:spLocks noGrp="1"/>
          </p:cNvSpPr>
          <p:nvPr>
            <p:ph type="sldNum" sz="quarter" idx="12"/>
          </p:nvPr>
        </p:nvSpPr>
        <p:spPr>
          <a:noFill/>
        </p:spPr>
        <p:txBody>
          <a:bodyPr/>
          <a:lstStyle/>
          <a:p>
            <a:pPr eaLnBrk="0" hangingPunct="0"/>
            <a:fld id="{D931D1E7-0416-4B6B-A1DB-B8A5BD6A31C1}" type="slidenum">
              <a:rPr lang="en-US" smtClean="0">
                <a:solidFill>
                  <a:srgbClr val="000000"/>
                </a:solidFill>
              </a:rPr>
              <a:pPr eaLnBrk="0" hangingPunct="0"/>
              <a:t>113</a:t>
            </a:fld>
            <a:endParaRPr lang="en-US" smtClean="0">
              <a:solidFill>
                <a:srgbClr val="000000"/>
              </a:solidFill>
            </a:endParaRPr>
          </a:p>
        </p:txBody>
      </p:sp>
      <p:sp>
        <p:nvSpPr>
          <p:cNvPr id="9011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OO and UML</a:t>
            </a:r>
          </a:p>
        </p:txBody>
      </p:sp>
      <p:sp>
        <p:nvSpPr>
          <p:cNvPr id="9011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UML is an object-oriented language for specifying, constructing, visualizing, and documenting a software design.</a:t>
            </a:r>
          </a:p>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Basically a notation and its corresponding </a:t>
            </a:r>
            <a:r>
              <a:rPr lang="en-US" sz="3200" dirty="0" smtClean="0">
                <a:solidFill>
                  <a:srgbClr val="000000"/>
                </a:solidFill>
                <a:latin typeface="Times New Roman" pitchFamily="18" charset="0"/>
              </a:rPr>
              <a:t>meaning, </a:t>
            </a:r>
            <a:r>
              <a:rPr lang="en-US" sz="3200" dirty="0">
                <a:solidFill>
                  <a:srgbClr val="000000"/>
                </a:solidFill>
                <a:latin typeface="Times New Roman" pitchFamily="18" charset="0"/>
              </a:rPr>
              <a:t>not a process.</a:t>
            </a:r>
          </a:p>
          <a:p>
            <a:pPr marL="342900" indent="-342900" eaLnBrk="0" fontAlgn="base" hangingPunct="0">
              <a:spcBef>
                <a:spcPct val="20000"/>
              </a:spcBef>
              <a:spcAft>
                <a:spcPct val="0"/>
              </a:spcAft>
              <a:buFontTx/>
              <a:buChar char="•"/>
            </a:pPr>
            <a:r>
              <a:rPr lang="en-US" sz="3200" dirty="0" smtClean="0">
                <a:solidFill>
                  <a:srgbClr val="000000"/>
                </a:solidFill>
                <a:latin typeface="Times New Roman" pitchFamily="18" charset="0"/>
              </a:rPr>
              <a:t>Object Management Group (OMG) </a:t>
            </a:r>
            <a:r>
              <a:rPr lang="en-US" sz="3200" dirty="0">
                <a:solidFill>
                  <a:srgbClr val="000000"/>
                </a:solidFill>
                <a:latin typeface="Times New Roman" pitchFamily="18" charset="0"/>
              </a:rPr>
              <a:t>standard  (</a:t>
            </a:r>
            <a:r>
              <a:rPr lang="en-US" sz="3200" dirty="0">
                <a:solidFill>
                  <a:srgbClr val="000000"/>
                </a:solidFill>
                <a:latin typeface="Times New Roman" pitchFamily="18" charset="0"/>
                <a:hlinkClick r:id="rId2"/>
              </a:rPr>
              <a:t>www.omg.org</a:t>
            </a:r>
            <a:r>
              <a:rPr lang="en-US" sz="3200" dirty="0" smtClean="0">
                <a:solidFill>
                  <a:srgbClr val="000000"/>
                </a:solidFill>
                <a:latin typeface="Times New Roman" pitchFamily="18" charset="0"/>
              </a:rPr>
              <a:t>)</a:t>
            </a:r>
          </a:p>
          <a:p>
            <a:pPr eaLnBrk="0" fontAlgn="base" hangingPunct="0">
              <a:spcBef>
                <a:spcPct val="20000"/>
              </a:spcBef>
              <a:spcAft>
                <a:spcPct val="0"/>
              </a:spcAft>
            </a:pPr>
            <a:endParaRPr lang="en-US" sz="3200" dirty="0">
              <a:solidFill>
                <a:srgbClr val="000000"/>
              </a:solidFill>
              <a:latin typeface="Times New Roman" pitchFamily="18" charset="0"/>
            </a:endParaRPr>
          </a:p>
        </p:txBody>
      </p:sp>
    </p:spTree>
    <p:extLst>
      <p:ext uri="{BB962C8B-B14F-4D97-AF65-F5344CB8AC3E}">
        <p14:creationId xmlns:p14="http://schemas.microsoft.com/office/powerpoint/2010/main" val="27199412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ChangeArrowheads="1"/>
          </p:cNvSpPr>
          <p:nvPr/>
        </p:nvSpPr>
        <p:spPr bwMode="auto">
          <a:xfrm>
            <a:off x="838200" y="3810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a:solidFill>
                  <a:srgbClr val="1F497D"/>
                </a:solidFill>
              </a:rPr>
              <a:t>Patterns</a:t>
            </a:r>
          </a:p>
        </p:txBody>
      </p:sp>
      <p:sp>
        <p:nvSpPr>
          <p:cNvPr id="20482" name="Rectangle 5"/>
          <p:cNvSpPr>
            <a:spLocks noChangeArrowheads="1"/>
          </p:cNvSpPr>
          <p:nvPr/>
        </p:nvSpPr>
        <p:spPr bwMode="auto">
          <a:xfrm>
            <a:off x="838200" y="15240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b="1" i="1">
                <a:solidFill>
                  <a:prstClr val="black"/>
                </a:solidFill>
              </a:rPr>
              <a:t>A pattern is a solution to a recurrent problem in a specific context</a:t>
            </a:r>
          </a:p>
          <a:p>
            <a:pPr marL="342900" indent="-342900" eaLnBrk="0" fontAlgn="base" hangingPunct="0">
              <a:spcBef>
                <a:spcPct val="20000"/>
              </a:spcBef>
              <a:spcAft>
                <a:spcPct val="0"/>
              </a:spcAft>
              <a:buFontTx/>
              <a:buChar char="•"/>
            </a:pPr>
            <a:r>
              <a:rPr lang="en-US" sz="2800" b="1" i="1">
                <a:solidFill>
                  <a:prstClr val="black"/>
                </a:solidFill>
              </a:rPr>
              <a:t>Idea comes from architecture of buildings (C. Alexander)</a:t>
            </a:r>
          </a:p>
          <a:p>
            <a:pPr marL="342900" indent="-342900" eaLnBrk="0" fontAlgn="base" hangingPunct="0">
              <a:spcBef>
                <a:spcPct val="20000"/>
              </a:spcBef>
              <a:spcAft>
                <a:spcPct val="0"/>
              </a:spcAft>
              <a:buFontTx/>
              <a:buChar char="•"/>
            </a:pPr>
            <a:r>
              <a:rPr lang="en-US" sz="2800" b="1" i="1">
                <a:solidFill>
                  <a:prstClr val="black"/>
                </a:solidFill>
              </a:rPr>
              <a:t>Applied initially to software and then extended to other domains</a:t>
            </a:r>
          </a:p>
          <a:p>
            <a:pPr marL="342900" indent="-342900" eaLnBrk="0" fontAlgn="base" hangingPunct="0">
              <a:spcBef>
                <a:spcPct val="20000"/>
              </a:spcBef>
              <a:spcAft>
                <a:spcPct val="0"/>
              </a:spcAft>
              <a:buFontTx/>
              <a:buChar char="•"/>
            </a:pPr>
            <a:r>
              <a:rPr lang="en-US" sz="2800" b="1" i="1">
                <a:solidFill>
                  <a:prstClr val="black"/>
                </a:solidFill>
              </a:rPr>
              <a:t> Appeared in 1994 and are slowly being accepted by industry</a:t>
            </a:r>
          </a:p>
        </p:txBody>
      </p:sp>
    </p:spTree>
    <p:extLst>
      <p:ext uri="{BB962C8B-B14F-4D97-AF65-F5344CB8AC3E}">
        <p14:creationId xmlns:p14="http://schemas.microsoft.com/office/powerpoint/2010/main" val="27792198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28600"/>
            <a:ext cx="7772400" cy="1143000"/>
          </a:xfrm>
          <a:prstGeom prst="rect">
            <a:avLst/>
          </a:prstGeom>
        </p:spPr>
        <p:txBody>
          <a:bodyPr/>
          <a:lstStyle/>
          <a:p>
            <a:pPr algn="ctr">
              <a:spcBef>
                <a:spcPct val="0"/>
              </a:spcBef>
              <a:defRPr/>
            </a:pPr>
            <a:r>
              <a:rPr lang="en-US" sz="4400">
                <a:solidFill>
                  <a:prstClr val="black"/>
                </a:solidFill>
              </a:rPr>
              <a:t>Value of patterns</a:t>
            </a:r>
          </a:p>
        </p:txBody>
      </p:sp>
      <p:sp>
        <p:nvSpPr>
          <p:cNvPr id="21506" name="Content Placeholder 2"/>
          <p:cNvSpPr txBox="1">
            <a:spLocks/>
          </p:cNvSpPr>
          <p:nvPr/>
        </p:nvSpPr>
        <p:spPr bwMode="auto">
          <a:xfrm>
            <a:off x="685800" y="1371600"/>
            <a:ext cx="7772400" cy="4800600"/>
          </a:xfrm>
          <a:prstGeom prst="rect">
            <a:avLst/>
          </a:prstGeom>
          <a:noFill/>
          <a:ln w="9525">
            <a:noFill/>
            <a:miter lim="800000"/>
            <a:headEnd/>
            <a:tailEnd/>
          </a:ln>
        </p:spPr>
        <p:txBody>
          <a:bodyPr/>
          <a:lstStyle/>
          <a:p>
            <a:pPr marL="342900" indent="-342900" fontAlgn="base">
              <a:spcBef>
                <a:spcPct val="20000"/>
              </a:spcBef>
              <a:spcAft>
                <a:spcPct val="0"/>
              </a:spcAft>
              <a:buFont typeface="Arial" charset="0"/>
              <a:buChar char="•"/>
            </a:pPr>
            <a:r>
              <a:rPr lang="en-US" sz="2000" dirty="0">
                <a:solidFill>
                  <a:prstClr val="black"/>
                </a:solidFill>
              </a:rPr>
              <a:t>A pattern addresses a recurring design problem that appears in some design step and provides a solution for it. Encapsulate experience and knowledge of designers (best practices)</a:t>
            </a:r>
          </a:p>
          <a:p>
            <a:pPr marL="342900" indent="-342900" fontAlgn="base">
              <a:spcBef>
                <a:spcPct val="20000"/>
              </a:spcBef>
              <a:spcAft>
                <a:spcPct val="0"/>
              </a:spcAft>
              <a:buFont typeface="Arial" charset="0"/>
              <a:buChar char="•"/>
            </a:pPr>
            <a:r>
              <a:rPr lang="en-US" sz="2000" dirty="0">
                <a:solidFill>
                  <a:prstClr val="black"/>
                </a:solidFill>
              </a:rPr>
              <a:t>Patterns can be used to document design experience and specific design decisions.</a:t>
            </a:r>
          </a:p>
          <a:p>
            <a:pPr marL="342900" indent="-342900" fontAlgn="base">
              <a:spcBef>
                <a:spcPct val="20000"/>
              </a:spcBef>
              <a:spcAft>
                <a:spcPct val="0"/>
              </a:spcAft>
              <a:buFont typeface="Arial" charset="0"/>
              <a:buChar char="•"/>
            </a:pPr>
            <a:r>
              <a:rPr lang="en-US" sz="2000" dirty="0">
                <a:solidFill>
                  <a:prstClr val="black"/>
                </a:solidFill>
              </a:rPr>
              <a:t>Patterns are concerned with sets of classes, above the abstractions presented by classes or objects, so they provide a larger unit of reuse.</a:t>
            </a:r>
          </a:p>
          <a:p>
            <a:pPr marL="342900" indent="-342900" fontAlgn="base">
              <a:spcBef>
                <a:spcPct val="20000"/>
              </a:spcBef>
              <a:spcAft>
                <a:spcPct val="0"/>
              </a:spcAft>
              <a:buFont typeface="Arial" charset="0"/>
              <a:buChar char="•"/>
            </a:pPr>
            <a:r>
              <a:rPr lang="en-US" sz="2000" dirty="0">
                <a:solidFill>
                  <a:prstClr val="black"/>
                </a:solidFill>
              </a:rPr>
              <a:t>Patterns provide a communication vocabulary for designers.</a:t>
            </a:r>
          </a:p>
          <a:p>
            <a:pPr marL="342900" indent="-342900" fontAlgn="base">
              <a:spcBef>
                <a:spcPct val="20000"/>
              </a:spcBef>
              <a:spcAft>
                <a:spcPct val="0"/>
              </a:spcAft>
              <a:buFont typeface="Arial" charset="0"/>
              <a:buChar char="•"/>
            </a:pPr>
            <a:r>
              <a:rPr lang="en-US" sz="2000" dirty="0">
                <a:solidFill>
                  <a:prstClr val="black"/>
                </a:solidFill>
              </a:rPr>
              <a:t>Good to describe systems and to handle </a:t>
            </a:r>
            <a:r>
              <a:rPr lang="en-US" sz="2000" dirty="0" smtClean="0">
                <a:solidFill>
                  <a:prstClr val="black"/>
                </a:solidFill>
              </a:rPr>
              <a:t>complexity</a:t>
            </a:r>
          </a:p>
          <a:p>
            <a:pPr marL="342900" indent="-342900" fontAlgn="base">
              <a:spcBef>
                <a:spcPct val="20000"/>
              </a:spcBef>
              <a:spcAft>
                <a:spcPct val="0"/>
              </a:spcAft>
              <a:buFont typeface="Arial" charset="0"/>
              <a:buChar char="•"/>
            </a:pPr>
            <a:r>
              <a:rPr lang="en-US" altLang="en-US" sz="2000" dirty="0" smtClean="0"/>
              <a:t>Patterns </a:t>
            </a:r>
            <a:r>
              <a:rPr lang="en-US" altLang="en-US" sz="2000" dirty="0"/>
              <a:t>can be used to evaluate existing designs. We can see if a product we are considering has features we consider important.</a:t>
            </a:r>
          </a:p>
          <a:p>
            <a:endParaRPr lang="en-US" altLang="en-US" sz="2400" dirty="0"/>
          </a:p>
          <a:p>
            <a:pPr marL="342900" indent="-342900" fontAlgn="base">
              <a:spcBef>
                <a:spcPct val="20000"/>
              </a:spcBef>
              <a:spcAft>
                <a:spcPct val="0"/>
              </a:spcAft>
              <a:buFont typeface="Arial" charset="0"/>
              <a:buChar char="•"/>
            </a:pPr>
            <a:endParaRPr lang="en-US" sz="2400" dirty="0">
              <a:solidFill>
                <a:prstClr val="black"/>
              </a:solidFill>
            </a:endParaRPr>
          </a:p>
          <a:p>
            <a:pPr marL="342900" indent="-342900" fontAlgn="base">
              <a:spcBef>
                <a:spcPct val="20000"/>
              </a:spcBef>
              <a:spcAft>
                <a:spcPct val="0"/>
              </a:spcAft>
              <a:buFont typeface="Arial" charset="0"/>
              <a:buChar char="•"/>
            </a:pPr>
            <a:endParaRPr lang="en-US" sz="3200" dirty="0">
              <a:solidFill>
                <a:prstClr val="black"/>
              </a:solidFill>
            </a:endParaRPr>
          </a:p>
        </p:txBody>
      </p:sp>
    </p:spTree>
    <p:extLst>
      <p:ext uri="{BB962C8B-B14F-4D97-AF65-F5344CB8AC3E}">
        <p14:creationId xmlns:p14="http://schemas.microsoft.com/office/powerpoint/2010/main" val="38176303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conferences</a:t>
            </a:r>
            <a:endParaRPr lang="en-US" dirty="0"/>
          </a:p>
        </p:txBody>
      </p:sp>
      <p:sp>
        <p:nvSpPr>
          <p:cNvPr id="3" name="Content Placeholder 2"/>
          <p:cNvSpPr>
            <a:spLocks noGrp="1"/>
          </p:cNvSpPr>
          <p:nvPr>
            <p:ph idx="1"/>
          </p:nvPr>
        </p:nvSpPr>
        <p:spPr/>
        <p:txBody>
          <a:bodyPr/>
          <a:lstStyle/>
          <a:p>
            <a:r>
              <a:rPr lang="en-US" dirty="0" smtClean="0"/>
              <a:t>Pattern Languages of Programs (</a:t>
            </a:r>
            <a:r>
              <a:rPr lang="en-US" dirty="0" err="1" smtClean="0"/>
              <a:t>PLoP</a:t>
            </a:r>
            <a:r>
              <a:rPr lang="en-US" dirty="0" smtClean="0"/>
              <a:t>). U of Illinois, USA</a:t>
            </a:r>
          </a:p>
          <a:p>
            <a:r>
              <a:rPr lang="en-US" dirty="0" err="1" smtClean="0"/>
              <a:t>EuroPLoP</a:t>
            </a:r>
            <a:r>
              <a:rPr lang="en-US" dirty="0" smtClean="0"/>
              <a:t> –</a:t>
            </a:r>
            <a:r>
              <a:rPr lang="en-US" dirty="0" err="1" smtClean="0"/>
              <a:t>Irsee</a:t>
            </a:r>
            <a:r>
              <a:rPr lang="en-US" dirty="0" smtClean="0"/>
              <a:t>, Bavaria, Germany</a:t>
            </a:r>
          </a:p>
          <a:p>
            <a:r>
              <a:rPr lang="en-US" dirty="0" err="1" smtClean="0"/>
              <a:t>AsianPLoP</a:t>
            </a:r>
            <a:r>
              <a:rPr lang="en-US" dirty="0" smtClean="0"/>
              <a:t>—NII and </a:t>
            </a:r>
            <a:r>
              <a:rPr lang="en-US" dirty="0" err="1" smtClean="0"/>
              <a:t>Waseda</a:t>
            </a:r>
            <a:r>
              <a:rPr lang="en-US" dirty="0" smtClean="0"/>
              <a:t> University, Tokyo, Japan</a:t>
            </a:r>
          </a:p>
          <a:p>
            <a:r>
              <a:rPr lang="en-US" dirty="0" smtClean="0"/>
              <a:t>Latin American </a:t>
            </a:r>
            <a:r>
              <a:rPr lang="en-US" dirty="0" err="1" smtClean="0"/>
              <a:t>PLoP</a:t>
            </a:r>
            <a:r>
              <a:rPr lang="en-US" dirty="0" smtClean="0"/>
              <a:t>— </a:t>
            </a:r>
            <a:r>
              <a:rPr lang="en-US" dirty="0" err="1" smtClean="0"/>
              <a:t>Brasil</a:t>
            </a:r>
            <a:r>
              <a:rPr lang="en-US" dirty="0" smtClean="0"/>
              <a:t>/Argentina</a:t>
            </a:r>
          </a:p>
          <a:p>
            <a:r>
              <a:rPr lang="en-US" dirty="0" err="1" smtClean="0"/>
              <a:t>GuruPLoP</a:t>
            </a:r>
            <a:r>
              <a:rPr lang="en-US" dirty="0" smtClean="0"/>
              <a:t>—India</a:t>
            </a:r>
          </a:p>
          <a:p>
            <a:r>
              <a:rPr lang="en-US" dirty="0" err="1" smtClean="0"/>
              <a:t>VikingPLoP</a:t>
            </a:r>
            <a:r>
              <a:rPr lang="en-US" dirty="0" smtClean="0"/>
              <a:t>—Scandinavia or North Europe</a:t>
            </a:r>
          </a:p>
        </p:txBody>
      </p:sp>
    </p:spTree>
    <p:extLst>
      <p:ext uri="{BB962C8B-B14F-4D97-AF65-F5344CB8AC3E}">
        <p14:creationId xmlns:p14="http://schemas.microsoft.com/office/powerpoint/2010/main" val="164286449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patterns</a:t>
            </a:r>
            <a:endParaRPr lang="en-US" dirty="0"/>
          </a:p>
        </p:txBody>
      </p:sp>
      <p:sp>
        <p:nvSpPr>
          <p:cNvPr id="3" name="Content Placeholder 2"/>
          <p:cNvSpPr>
            <a:spLocks noGrp="1"/>
          </p:cNvSpPr>
          <p:nvPr>
            <p:ph idx="1"/>
          </p:nvPr>
        </p:nvSpPr>
        <p:spPr/>
        <p:txBody>
          <a:bodyPr/>
          <a:lstStyle/>
          <a:p>
            <a:r>
              <a:rPr lang="en-US" sz="2400" b="1" dirty="0" smtClean="0"/>
              <a:t>Design patterns</a:t>
            </a:r>
            <a:r>
              <a:rPr lang="en-US" sz="2400" dirty="0" smtClean="0"/>
              <a:t>—the most common. Describe how to improve code</a:t>
            </a:r>
          </a:p>
          <a:p>
            <a:r>
              <a:rPr lang="en-US" sz="2400" b="1" dirty="0" smtClean="0"/>
              <a:t>Architectural patterns</a:t>
            </a:r>
            <a:r>
              <a:rPr lang="en-US" sz="2400" dirty="0" smtClean="0"/>
              <a:t>—best practices for architectures</a:t>
            </a:r>
          </a:p>
          <a:p>
            <a:r>
              <a:rPr lang="en-US" sz="2400" b="1" dirty="0" smtClean="0"/>
              <a:t>Analysis patterns </a:t>
            </a:r>
            <a:r>
              <a:rPr lang="en-US" sz="2400" dirty="0" smtClean="0"/>
              <a:t>–describe semantic conceptual models </a:t>
            </a:r>
          </a:p>
          <a:p>
            <a:r>
              <a:rPr lang="en-US" sz="2400" b="1" dirty="0" smtClean="0"/>
              <a:t>Security patterns</a:t>
            </a:r>
            <a:r>
              <a:rPr lang="en-US" sz="2400" dirty="0" smtClean="0"/>
              <a:t>—solutions to security problems</a:t>
            </a:r>
          </a:p>
          <a:p>
            <a:r>
              <a:rPr lang="en-US" sz="2400" b="1" dirty="0" smtClean="0"/>
              <a:t>Misuse patterns</a:t>
            </a:r>
            <a:r>
              <a:rPr lang="en-US" sz="2400" dirty="0" smtClean="0"/>
              <a:t>—how an attack is performed</a:t>
            </a:r>
          </a:p>
          <a:p>
            <a:r>
              <a:rPr lang="en-US" sz="2400" b="1" dirty="0" smtClean="0"/>
              <a:t>Reliability, safety, and availability </a:t>
            </a:r>
            <a:r>
              <a:rPr lang="en-US" sz="2400" dirty="0" smtClean="0"/>
              <a:t>patterns</a:t>
            </a:r>
          </a:p>
          <a:p>
            <a:r>
              <a:rPr lang="en-US" sz="2400" b="1" dirty="0" smtClean="0"/>
              <a:t>Organizational patterns</a:t>
            </a:r>
            <a:r>
              <a:rPr lang="en-US" sz="2400" dirty="0" smtClean="0"/>
              <a:t>—how to teach a course, how to organize a company,…</a:t>
            </a:r>
            <a:endParaRPr lang="en-US" sz="2400" dirty="0"/>
          </a:p>
        </p:txBody>
      </p:sp>
    </p:spTree>
    <p:extLst>
      <p:ext uri="{BB962C8B-B14F-4D97-AF65-F5344CB8AC3E}">
        <p14:creationId xmlns:p14="http://schemas.microsoft.com/office/powerpoint/2010/main" val="6969359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and companies</a:t>
            </a:r>
            <a:endParaRPr lang="en-US" dirty="0"/>
          </a:p>
        </p:txBody>
      </p:sp>
      <p:sp>
        <p:nvSpPr>
          <p:cNvPr id="3" name="Content Placeholder 2"/>
          <p:cNvSpPr>
            <a:spLocks noGrp="1"/>
          </p:cNvSpPr>
          <p:nvPr>
            <p:ph idx="1"/>
          </p:nvPr>
        </p:nvSpPr>
        <p:spPr/>
        <p:txBody>
          <a:bodyPr/>
          <a:lstStyle/>
          <a:p>
            <a:r>
              <a:rPr lang="en-US" dirty="0" smtClean="0"/>
              <a:t>I will mention specific products and companies but this is </a:t>
            </a:r>
            <a:r>
              <a:rPr lang="en-US" b="1" dirty="0" smtClean="0"/>
              <a:t>not an endorsement or recommendation</a:t>
            </a:r>
          </a:p>
          <a:p>
            <a:r>
              <a:rPr lang="en-US" dirty="0" smtClean="0"/>
              <a:t>Products are shown to see what is available and to illustrate features</a:t>
            </a:r>
          </a:p>
          <a:p>
            <a:r>
              <a:rPr lang="en-US" dirty="0" smtClean="0"/>
              <a:t>In fact, some products or companies may not be around anymore and many new ones are appearing </a:t>
            </a:r>
            <a:endParaRPr lang="en-US" dirty="0"/>
          </a:p>
        </p:txBody>
      </p:sp>
    </p:spTree>
    <p:extLst>
      <p:ext uri="{BB962C8B-B14F-4D97-AF65-F5344CB8AC3E}">
        <p14:creationId xmlns:p14="http://schemas.microsoft.com/office/powerpoint/2010/main" val="127046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textbooks</a:t>
            </a:r>
            <a:endParaRPr lang="en-US" dirty="0"/>
          </a:p>
        </p:txBody>
      </p:sp>
      <p:sp>
        <p:nvSpPr>
          <p:cNvPr id="3" name="Content Placeholder 2"/>
          <p:cNvSpPr>
            <a:spLocks noGrp="1"/>
          </p:cNvSpPr>
          <p:nvPr>
            <p:ph idx="1"/>
          </p:nvPr>
        </p:nvSpPr>
        <p:spPr/>
        <p:txBody>
          <a:bodyPr>
            <a:normAutofit/>
          </a:bodyPr>
          <a:lstStyle/>
          <a:p>
            <a:r>
              <a:rPr lang="en-US" dirty="0"/>
              <a:t>[And08] R. Anderson, </a:t>
            </a:r>
            <a:r>
              <a:rPr lang="en-US" i="1" dirty="0"/>
              <a:t>Security Engineering (2</a:t>
            </a:r>
            <a:r>
              <a:rPr lang="en-US" i="1" baseline="30000" dirty="0"/>
              <a:t>nd</a:t>
            </a:r>
            <a:r>
              <a:rPr lang="en-US" i="1" dirty="0"/>
              <a:t>. Ed.)</a:t>
            </a:r>
            <a:r>
              <a:rPr lang="en-US" dirty="0"/>
              <a:t>, Wiley, 2008.</a:t>
            </a:r>
          </a:p>
          <a:p>
            <a:r>
              <a:rPr lang="en-US" dirty="0" smtClean="0"/>
              <a:t>[</a:t>
            </a:r>
            <a:r>
              <a:rPr lang="en-US" dirty="0"/>
              <a:t>Bis03] M. Bishop, </a:t>
            </a:r>
            <a:r>
              <a:rPr lang="en-US" i="1" dirty="0"/>
              <a:t>Computer Security: Art and science</a:t>
            </a:r>
            <a:r>
              <a:rPr lang="en-US" dirty="0"/>
              <a:t>, Addison-Wesley 2003.</a:t>
            </a:r>
          </a:p>
          <a:p>
            <a:r>
              <a:rPr lang="en-US" dirty="0" smtClean="0"/>
              <a:t>[Gol11] </a:t>
            </a:r>
            <a:r>
              <a:rPr lang="en-US" dirty="0"/>
              <a:t>D. </a:t>
            </a:r>
            <a:r>
              <a:rPr lang="en-US" dirty="0" err="1"/>
              <a:t>Gollmann</a:t>
            </a:r>
            <a:r>
              <a:rPr lang="en-US" dirty="0"/>
              <a:t>, </a:t>
            </a:r>
            <a:r>
              <a:rPr lang="en-US" i="1" dirty="0"/>
              <a:t>Computer security </a:t>
            </a:r>
            <a:r>
              <a:rPr lang="en-US" i="1" dirty="0" smtClean="0"/>
              <a:t>(3</a:t>
            </a:r>
            <a:r>
              <a:rPr lang="en-US" i="1" baseline="30000" dirty="0" smtClean="0"/>
              <a:t>rd</a:t>
            </a:r>
            <a:r>
              <a:rPr lang="en-US" i="1" dirty="0" smtClean="0"/>
              <a:t> </a:t>
            </a:r>
            <a:r>
              <a:rPr lang="en-US" i="1" dirty="0"/>
              <a:t>Ed.)</a:t>
            </a:r>
            <a:r>
              <a:rPr lang="en-US" dirty="0"/>
              <a:t>, Wiley, </a:t>
            </a:r>
            <a:r>
              <a:rPr lang="en-US" dirty="0" smtClean="0"/>
              <a:t>2011.</a:t>
            </a:r>
            <a:endParaRPr lang="en-US" dirty="0"/>
          </a:p>
          <a:p>
            <a:r>
              <a:rPr lang="en-US" dirty="0" smtClean="0"/>
              <a:t>[Pfl15] </a:t>
            </a:r>
            <a:r>
              <a:rPr lang="en-US" dirty="0" err="1" smtClean="0"/>
              <a:t>C.P.Pfleeger</a:t>
            </a:r>
            <a:r>
              <a:rPr lang="en-US" dirty="0"/>
              <a:t>, </a:t>
            </a:r>
            <a:r>
              <a:rPr lang="en-US" dirty="0" smtClean="0"/>
              <a:t>S.L. </a:t>
            </a:r>
            <a:r>
              <a:rPr lang="en-US" dirty="0" err="1" smtClean="0"/>
              <a:t>Pfleeger</a:t>
            </a:r>
            <a:r>
              <a:rPr lang="en-US" dirty="0" smtClean="0"/>
              <a:t>, J. Margulies, </a:t>
            </a:r>
            <a:r>
              <a:rPr lang="en-US" i="1" dirty="0" smtClean="0"/>
              <a:t>Security </a:t>
            </a:r>
            <a:r>
              <a:rPr lang="en-US" i="1" dirty="0"/>
              <a:t>in computing, </a:t>
            </a:r>
            <a:r>
              <a:rPr lang="en-US" i="1" dirty="0" smtClean="0"/>
              <a:t>5th </a:t>
            </a:r>
            <a:r>
              <a:rPr lang="en-US" dirty="0" smtClean="0"/>
              <a:t> </a:t>
            </a:r>
            <a:r>
              <a:rPr lang="en-US" i="1" dirty="0"/>
              <a:t>Ed</a:t>
            </a:r>
            <a:r>
              <a:rPr lang="en-US" dirty="0"/>
              <a:t>., </a:t>
            </a:r>
            <a:r>
              <a:rPr lang="en-US" dirty="0" smtClean="0"/>
              <a:t>Pierson, 2015.</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255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3517FC94-5601-4EC5-B222-5493AF86B06A}" type="slidenum">
              <a:rPr lang="en-US"/>
              <a:pPr/>
              <a:t>12</a:t>
            </a:fld>
            <a:endParaRPr lang="en-US"/>
          </a:p>
        </p:txBody>
      </p:sp>
      <p:sp>
        <p:nvSpPr>
          <p:cNvPr id="4098" name="Rectangle 2"/>
          <p:cNvSpPr>
            <a:spLocks noGrp="1" noChangeArrowheads="1"/>
          </p:cNvSpPr>
          <p:nvPr>
            <p:ph type="title"/>
          </p:nvPr>
        </p:nvSpPr>
        <p:spPr/>
        <p:txBody>
          <a:bodyPr/>
          <a:lstStyle/>
          <a:p>
            <a:r>
              <a:rPr lang="en-US" dirty="0" smtClean="0"/>
              <a:t>The </a:t>
            </a:r>
            <a:r>
              <a:rPr lang="en-US" dirty="0"/>
              <a:t>Nature of Software...</a:t>
            </a:r>
          </a:p>
        </p:txBody>
      </p:sp>
      <p:sp>
        <p:nvSpPr>
          <p:cNvPr id="4099" name="Rectangle 3"/>
          <p:cNvSpPr>
            <a:spLocks noGrp="1" noChangeArrowheads="1"/>
          </p:cNvSpPr>
          <p:nvPr>
            <p:ph type="body" idx="1"/>
          </p:nvPr>
        </p:nvSpPr>
        <p:spPr/>
        <p:txBody>
          <a:bodyPr/>
          <a:lstStyle/>
          <a:p>
            <a:r>
              <a:rPr lang="en-US"/>
              <a:t>Software is intangible</a:t>
            </a:r>
          </a:p>
          <a:p>
            <a:pPr lvl="1"/>
            <a:r>
              <a:rPr lang="en-US"/>
              <a:t>Hard to understand development effort</a:t>
            </a:r>
          </a:p>
          <a:p>
            <a:r>
              <a:rPr lang="en-US"/>
              <a:t>Software is easy to reproduce</a:t>
            </a:r>
          </a:p>
          <a:p>
            <a:pPr lvl="1"/>
            <a:r>
              <a:rPr lang="en-US"/>
              <a:t>Cost is in its </a:t>
            </a:r>
            <a:r>
              <a:rPr lang="en-US" i="1"/>
              <a:t>development</a:t>
            </a:r>
            <a:endParaRPr lang="en-US"/>
          </a:p>
          <a:p>
            <a:pPr lvl="2"/>
            <a:r>
              <a:rPr lang="en-US"/>
              <a:t>in other engineering products, manufacturing is the costly stage</a:t>
            </a:r>
          </a:p>
          <a:p>
            <a:r>
              <a:rPr lang="en-US"/>
              <a:t>The industry is labor-intensive</a:t>
            </a:r>
          </a:p>
          <a:p>
            <a:pPr lvl="1"/>
            <a:r>
              <a:rPr lang="en-US"/>
              <a:t>Hard to automate</a:t>
            </a:r>
          </a:p>
        </p:txBody>
      </p:sp>
    </p:spTree>
    <p:extLst>
      <p:ext uri="{BB962C8B-B14F-4D97-AF65-F5344CB8AC3E}">
        <p14:creationId xmlns:p14="http://schemas.microsoft.com/office/powerpoint/2010/main" val="9902569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t>
            </a:r>
            <a:r>
              <a:rPr lang="en-US" dirty="0" smtClean="0"/>
              <a:t>books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[Bus96] F. </a:t>
            </a:r>
            <a:r>
              <a:rPr lang="en-US" dirty="0" err="1"/>
              <a:t>Buschmann</a:t>
            </a:r>
            <a:r>
              <a:rPr lang="en-US" dirty="0"/>
              <a:t>, R. </a:t>
            </a:r>
            <a:r>
              <a:rPr lang="en-US" dirty="0" err="1"/>
              <a:t>Meunier</a:t>
            </a:r>
            <a:r>
              <a:rPr lang="en-US" dirty="0"/>
              <a:t>, H. Rohnert, P. </a:t>
            </a:r>
            <a:r>
              <a:rPr lang="en-US" dirty="0" err="1"/>
              <a:t>Sommerland</a:t>
            </a:r>
            <a:r>
              <a:rPr lang="en-US" dirty="0"/>
              <a:t>, and M. </a:t>
            </a:r>
            <a:r>
              <a:rPr lang="en-US" dirty="0" err="1"/>
              <a:t>Stal</a:t>
            </a:r>
            <a:r>
              <a:rPr lang="en-US" dirty="0"/>
              <a:t>.</a:t>
            </a:r>
            <a:r>
              <a:rPr lang="en-US" i="1" dirty="0"/>
              <a:t>, Pattern- oriented software architecture</a:t>
            </a:r>
            <a:r>
              <a:rPr lang="en-US" dirty="0"/>
              <a:t>, Wiley 1996</a:t>
            </a:r>
            <a:r>
              <a:rPr lang="en-US" dirty="0" smtClean="0"/>
              <a:t>.</a:t>
            </a:r>
          </a:p>
          <a:p>
            <a:r>
              <a:rPr lang="en-US" dirty="0" smtClean="0"/>
              <a:t>[Fer13] </a:t>
            </a:r>
            <a:r>
              <a:rPr lang="en-US" dirty="0" err="1" smtClean="0"/>
              <a:t>E.B.Fernandez</a:t>
            </a:r>
            <a:r>
              <a:rPr lang="en-US" dirty="0"/>
              <a:t>, “</a:t>
            </a:r>
            <a:r>
              <a:rPr lang="en-US" i="1" dirty="0"/>
              <a:t>Security patterns in practice: Building secure architectures using software patterns</a:t>
            </a:r>
            <a:r>
              <a:rPr lang="en-US" dirty="0"/>
              <a:t>”, Wiley Series on Software Design Patterns, 2013</a:t>
            </a:r>
            <a:r>
              <a:rPr lang="en-US" dirty="0" smtClean="0"/>
              <a:t>.</a:t>
            </a:r>
          </a:p>
          <a:p>
            <a:r>
              <a:rPr lang="en-US" dirty="0" smtClean="0"/>
              <a:t>[Gam94] E</a:t>
            </a:r>
            <a:r>
              <a:rPr lang="en-US" dirty="0"/>
              <a:t>. Gamma, R. Helm, R. Johnson, J. </a:t>
            </a:r>
            <a:r>
              <a:rPr lang="en-US" dirty="0" err="1"/>
              <a:t>Vlissides</a:t>
            </a:r>
            <a:r>
              <a:rPr lang="en-US" dirty="0"/>
              <a:t>. </a:t>
            </a:r>
            <a:r>
              <a:rPr lang="en-US" i="1" dirty="0"/>
              <a:t>Design Patterns: Elements of Reusable Object-Oriented Software</a:t>
            </a:r>
            <a:r>
              <a:rPr lang="en-US" dirty="0"/>
              <a:t>, Addison-Wesley, Boston, Mass., 1994</a:t>
            </a:r>
          </a:p>
          <a:p>
            <a:r>
              <a:rPr lang="en-US" dirty="0" smtClean="0"/>
              <a:t>[</a:t>
            </a:r>
            <a:r>
              <a:rPr lang="en-US" dirty="0"/>
              <a:t>Sch06]  M. Schumacher, E. </a:t>
            </a:r>
            <a:r>
              <a:rPr lang="en-US" dirty="0" err="1"/>
              <a:t>B.Fernandez</a:t>
            </a:r>
            <a:r>
              <a:rPr lang="en-US" dirty="0"/>
              <a:t>, D. </a:t>
            </a:r>
            <a:r>
              <a:rPr lang="en-US" dirty="0" err="1"/>
              <a:t>Hybertson</a:t>
            </a:r>
            <a:r>
              <a:rPr lang="en-US" dirty="0"/>
              <a:t>,  F. </a:t>
            </a:r>
            <a:r>
              <a:rPr lang="en-US" dirty="0" err="1"/>
              <a:t>Buschmann</a:t>
            </a:r>
            <a:r>
              <a:rPr lang="en-US" dirty="0"/>
              <a:t>, and P. </a:t>
            </a:r>
            <a:r>
              <a:rPr lang="en-US" dirty="0" err="1"/>
              <a:t>Sommerlad</a:t>
            </a:r>
            <a:r>
              <a:rPr lang="en-US" dirty="0"/>
              <a:t>, </a:t>
            </a:r>
            <a:r>
              <a:rPr lang="en-US" i="1" dirty="0"/>
              <a:t>Security Patterns: Integrating security and systems engineering", </a:t>
            </a:r>
            <a:r>
              <a:rPr lang="en-US" dirty="0"/>
              <a:t> Wiley Series on Software Design Patterns, </a:t>
            </a:r>
            <a:r>
              <a:rPr lang="en-US" dirty="0" smtClean="0"/>
              <a:t> </a:t>
            </a:r>
            <a:r>
              <a:rPr lang="en-US" dirty="0"/>
              <a:t>2006.</a:t>
            </a:r>
          </a:p>
          <a:p>
            <a:endParaRPr lang="en-US" dirty="0"/>
          </a:p>
          <a:p>
            <a:endParaRPr lang="en-US" dirty="0"/>
          </a:p>
        </p:txBody>
      </p:sp>
    </p:spTree>
    <p:extLst>
      <p:ext uri="{BB962C8B-B14F-4D97-AF65-F5344CB8AC3E}">
        <p14:creationId xmlns:p14="http://schemas.microsoft.com/office/powerpoint/2010/main" val="6812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3FB45298-B03E-4387-ADED-07A9ECCB2AA7}" type="slidenum">
              <a:rPr lang="en-US"/>
              <a:pPr/>
              <a:t>13</a:t>
            </a:fld>
            <a:endParaRPr lang="en-US"/>
          </a:p>
        </p:txBody>
      </p:sp>
      <p:sp>
        <p:nvSpPr>
          <p:cNvPr id="11266" name="Rectangle 2"/>
          <p:cNvSpPr>
            <a:spLocks noGrp="1" noChangeArrowheads="1"/>
          </p:cNvSpPr>
          <p:nvPr>
            <p:ph type="title"/>
          </p:nvPr>
        </p:nvSpPr>
        <p:spPr/>
        <p:txBody>
          <a:bodyPr/>
          <a:lstStyle/>
          <a:p>
            <a:r>
              <a:rPr lang="en-US" dirty="0"/>
              <a:t>The Nature of Software ...</a:t>
            </a:r>
          </a:p>
        </p:txBody>
      </p:sp>
      <p:sp>
        <p:nvSpPr>
          <p:cNvPr id="11267" name="Rectangle 3"/>
          <p:cNvSpPr>
            <a:spLocks noGrp="1" noChangeArrowheads="1"/>
          </p:cNvSpPr>
          <p:nvPr>
            <p:ph type="body" idx="1"/>
          </p:nvPr>
        </p:nvSpPr>
        <p:spPr/>
        <p:txBody>
          <a:bodyPr>
            <a:normAutofit fontScale="85000" lnSpcReduction="10000"/>
          </a:bodyPr>
          <a:lstStyle/>
          <a:p>
            <a:r>
              <a:rPr lang="en-US" dirty="0"/>
              <a:t>Untrained people can hack something together</a:t>
            </a:r>
          </a:p>
          <a:p>
            <a:pPr lvl="1"/>
            <a:r>
              <a:rPr lang="en-US" dirty="0" smtClean="0"/>
              <a:t>There are many kits to build apps with little knowledge</a:t>
            </a:r>
          </a:p>
          <a:p>
            <a:pPr lvl="1"/>
            <a:r>
              <a:rPr lang="en-US" dirty="0" smtClean="0"/>
              <a:t>One-week coding courses are common</a:t>
            </a:r>
          </a:p>
          <a:p>
            <a:pPr lvl="1"/>
            <a:r>
              <a:rPr lang="en-US" dirty="0" smtClean="0"/>
              <a:t>Quality </a:t>
            </a:r>
            <a:r>
              <a:rPr lang="en-US" dirty="0"/>
              <a:t>problems are hard to notice</a:t>
            </a:r>
          </a:p>
          <a:p>
            <a:r>
              <a:rPr lang="en-US" dirty="0"/>
              <a:t>Software is easy to modify</a:t>
            </a:r>
          </a:p>
          <a:p>
            <a:pPr lvl="1"/>
            <a:r>
              <a:rPr lang="en-US" dirty="0"/>
              <a:t>People make changes without fully understanding </a:t>
            </a:r>
            <a:r>
              <a:rPr lang="en-US" dirty="0" smtClean="0"/>
              <a:t>them</a:t>
            </a:r>
            <a:endParaRPr lang="en-US" dirty="0"/>
          </a:p>
          <a:p>
            <a:r>
              <a:rPr lang="en-US" dirty="0"/>
              <a:t>Software does not ‘wear out’</a:t>
            </a:r>
          </a:p>
          <a:p>
            <a:pPr lvl="1"/>
            <a:r>
              <a:rPr lang="en-US" dirty="0"/>
              <a:t>It </a:t>
            </a:r>
            <a:r>
              <a:rPr lang="en-US" i="1" dirty="0"/>
              <a:t>deteriorates</a:t>
            </a:r>
            <a:r>
              <a:rPr lang="en-US" dirty="0"/>
              <a:t> </a:t>
            </a:r>
            <a:r>
              <a:rPr lang="en-US" dirty="0" smtClean="0"/>
              <a:t>(erodes) by </a:t>
            </a:r>
            <a:r>
              <a:rPr lang="en-US" dirty="0"/>
              <a:t>having its design changed:</a:t>
            </a:r>
          </a:p>
          <a:p>
            <a:pPr lvl="2"/>
            <a:r>
              <a:rPr lang="en-US" dirty="0"/>
              <a:t>erroneously, or</a:t>
            </a:r>
          </a:p>
          <a:p>
            <a:pPr lvl="2"/>
            <a:r>
              <a:rPr lang="en-US" dirty="0"/>
              <a:t>in ways that were not anticipated, thus making it </a:t>
            </a:r>
            <a:r>
              <a:rPr lang="en-US" dirty="0" smtClean="0"/>
              <a:t>more complex or less secure</a:t>
            </a:r>
            <a:endParaRPr lang="en-US" dirty="0"/>
          </a:p>
          <a:p>
            <a:pPr lvl="2"/>
            <a:endParaRPr lang="en-US" dirty="0"/>
          </a:p>
        </p:txBody>
      </p:sp>
    </p:spTree>
    <p:extLst>
      <p:ext uri="{BB962C8B-B14F-4D97-AF65-F5344CB8AC3E}">
        <p14:creationId xmlns:p14="http://schemas.microsoft.com/office/powerpoint/2010/main" val="428899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Lethbridge/Laganière 2005</a:t>
            </a:r>
          </a:p>
        </p:txBody>
      </p:sp>
      <p:sp>
        <p:nvSpPr>
          <p:cNvPr id="5" name="Footer Placeholder 4"/>
          <p:cNvSpPr>
            <a:spLocks noGrp="1"/>
          </p:cNvSpPr>
          <p:nvPr>
            <p:ph type="ftr" sz="quarter" idx="11"/>
          </p:nvPr>
        </p:nvSpPr>
        <p:spPr/>
        <p:txBody>
          <a:bodyPr/>
          <a:lstStyle/>
          <a:p>
            <a:r>
              <a:rPr lang="en-US"/>
              <a:t>Chapter 1: Software and Software Engineering</a:t>
            </a:r>
          </a:p>
        </p:txBody>
      </p:sp>
      <p:sp>
        <p:nvSpPr>
          <p:cNvPr id="6" name="Slide Number Placeholder 5"/>
          <p:cNvSpPr>
            <a:spLocks noGrp="1"/>
          </p:cNvSpPr>
          <p:nvPr>
            <p:ph type="sldNum" sz="quarter" idx="12"/>
          </p:nvPr>
        </p:nvSpPr>
        <p:spPr/>
        <p:txBody>
          <a:bodyPr/>
          <a:lstStyle/>
          <a:p>
            <a:fld id="{C88597CB-B36F-47DA-A798-110904DD09E0}" type="slidenum">
              <a:rPr lang="en-US"/>
              <a:pPr/>
              <a:t>14</a:t>
            </a:fld>
            <a:endParaRPr lang="en-US"/>
          </a:p>
        </p:txBody>
      </p:sp>
      <p:sp>
        <p:nvSpPr>
          <p:cNvPr id="6146" name="Rectangle 2"/>
          <p:cNvSpPr>
            <a:spLocks noGrp="1" noChangeArrowheads="1"/>
          </p:cNvSpPr>
          <p:nvPr>
            <p:ph type="title"/>
          </p:nvPr>
        </p:nvSpPr>
        <p:spPr/>
        <p:txBody>
          <a:bodyPr/>
          <a:lstStyle/>
          <a:p>
            <a:r>
              <a:rPr lang="en-US"/>
              <a:t>The Nature of Software</a:t>
            </a:r>
          </a:p>
        </p:txBody>
      </p:sp>
      <p:sp>
        <p:nvSpPr>
          <p:cNvPr id="6147" name="Rectangle 3"/>
          <p:cNvSpPr>
            <a:spLocks noGrp="1" noChangeArrowheads="1"/>
          </p:cNvSpPr>
          <p:nvPr>
            <p:ph type="body" idx="1"/>
          </p:nvPr>
        </p:nvSpPr>
        <p:spPr/>
        <p:txBody>
          <a:bodyPr/>
          <a:lstStyle/>
          <a:p>
            <a:r>
              <a:rPr lang="en-US" dirty="0"/>
              <a:t>Conclusions</a:t>
            </a:r>
          </a:p>
          <a:p>
            <a:pPr lvl="1"/>
            <a:r>
              <a:rPr lang="en-US" dirty="0"/>
              <a:t>Much software has poor design and is getting worse</a:t>
            </a:r>
          </a:p>
          <a:p>
            <a:pPr lvl="1"/>
            <a:r>
              <a:rPr lang="en-US" dirty="0"/>
              <a:t>Demand for software is high and </a:t>
            </a:r>
            <a:r>
              <a:rPr lang="en-US" dirty="0" smtClean="0"/>
              <a:t>rising</a:t>
            </a:r>
          </a:p>
          <a:p>
            <a:pPr lvl="1"/>
            <a:r>
              <a:rPr lang="en-US" dirty="0" smtClean="0"/>
              <a:t>Software complexity is increasing</a:t>
            </a:r>
            <a:endParaRPr lang="en-US" dirty="0"/>
          </a:p>
          <a:p>
            <a:pPr lvl="1"/>
            <a:r>
              <a:rPr lang="en-US" dirty="0"/>
              <a:t>We are in a perpetual ‘software crisis’</a:t>
            </a:r>
          </a:p>
          <a:p>
            <a:pPr lvl="1"/>
            <a:r>
              <a:rPr lang="en-US" dirty="0"/>
              <a:t>We have to learn to ‘engineer’ </a:t>
            </a:r>
            <a:r>
              <a:rPr lang="en-US" dirty="0" smtClean="0"/>
              <a:t>software</a:t>
            </a:r>
          </a:p>
          <a:p>
            <a:pPr lvl="1"/>
            <a:r>
              <a:rPr lang="en-US" dirty="0" smtClean="0"/>
              <a:t>An important aspect to engineer is security</a:t>
            </a:r>
            <a:endParaRPr lang="en-US" dirty="0"/>
          </a:p>
        </p:txBody>
      </p:sp>
    </p:spTree>
    <p:extLst>
      <p:ext uri="{BB962C8B-B14F-4D97-AF65-F5344CB8AC3E}">
        <p14:creationId xmlns:p14="http://schemas.microsoft.com/office/powerpoint/2010/main" val="147255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complexity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Embedded systems</a:t>
            </a:r>
          </a:p>
          <a:p>
            <a:r>
              <a:rPr lang="en-US" dirty="0"/>
              <a:t>The average device now has one million lines of code, and that number is doubling every two years.</a:t>
            </a:r>
          </a:p>
          <a:p>
            <a:pPr marL="0" indent="0">
              <a:buNone/>
            </a:pPr>
            <a:r>
              <a:rPr lang="en-US" b="1" dirty="0"/>
              <a:t>Aerospace</a:t>
            </a:r>
          </a:p>
          <a:p>
            <a:r>
              <a:rPr lang="en-US" dirty="0"/>
              <a:t>A modern passenger jet, such as a Boeing 777, </a:t>
            </a:r>
            <a:r>
              <a:rPr lang="en-US" dirty="0" smtClean="0"/>
              <a:t>uses about </a:t>
            </a:r>
            <a:r>
              <a:rPr lang="en-US" dirty="0"/>
              <a:t>4 million lines of code. Older planes such as a Boeing 747 had only 400,000 lines of code</a:t>
            </a:r>
            <a:r>
              <a:rPr lang="en-US" dirty="0" smtClean="0"/>
              <a:t>. </a:t>
            </a:r>
            <a:r>
              <a:rPr lang="en-US" dirty="0"/>
              <a:t> </a:t>
            </a:r>
          </a:p>
          <a:p>
            <a:r>
              <a:rPr lang="en-US" dirty="0" smtClean="0"/>
              <a:t>A car uses 30-50 electronic </a:t>
            </a:r>
            <a:r>
              <a:rPr lang="en-US" dirty="0"/>
              <a:t>control units (ECUs) that </a:t>
            </a:r>
            <a:r>
              <a:rPr lang="en-US" dirty="0" smtClean="0"/>
              <a:t>altogether include  </a:t>
            </a:r>
            <a:r>
              <a:rPr lang="en-US" dirty="0"/>
              <a:t>as much as </a:t>
            </a:r>
            <a:r>
              <a:rPr lang="en-US" dirty="0" smtClean="0"/>
              <a:t>100  M </a:t>
            </a:r>
            <a:r>
              <a:rPr lang="en-US" dirty="0"/>
              <a:t>lines of code</a:t>
            </a:r>
            <a:r>
              <a:rPr lang="en-US" dirty="0" smtClean="0"/>
              <a:t>.</a:t>
            </a:r>
            <a:endParaRPr lang="en-US" dirty="0"/>
          </a:p>
        </p:txBody>
      </p:sp>
    </p:spTree>
    <p:extLst>
      <p:ext uri="{BB962C8B-B14F-4D97-AF65-F5344CB8AC3E}">
        <p14:creationId xmlns:p14="http://schemas.microsoft.com/office/powerpoint/2010/main" val="323387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2403" y="1828800"/>
            <a:ext cx="4979194" cy="3200400"/>
          </a:xfrm>
          <a:prstGeom prst="rect">
            <a:avLst/>
          </a:prstGeom>
        </p:spPr>
      </p:pic>
      <p:sp>
        <p:nvSpPr>
          <p:cNvPr id="3" name="Title 2"/>
          <p:cNvSpPr>
            <a:spLocks noGrp="1"/>
          </p:cNvSpPr>
          <p:nvPr>
            <p:ph type="title"/>
          </p:nvPr>
        </p:nvSpPr>
        <p:spPr/>
        <p:txBody>
          <a:bodyPr>
            <a:normAutofit/>
          </a:bodyPr>
          <a:lstStyle/>
          <a:p>
            <a:r>
              <a:rPr lang="en-US" sz="2400" dirty="0"/>
              <a:t>Code size</a:t>
            </a:r>
            <a:br>
              <a:rPr lang="en-US" sz="2400" dirty="0"/>
            </a:br>
            <a:r>
              <a:rPr lang="en-US" sz="1500" dirty="0"/>
              <a:t/>
            </a:r>
            <a:br>
              <a:rPr lang="en-US" sz="1500" dirty="0"/>
            </a:br>
            <a:r>
              <a:rPr lang="en-US" sz="1500" dirty="0"/>
              <a:t>https://www.linkedin.com/pulse/20140626152045-3625632-car-software-100m-lines-of-code-and-counting</a:t>
            </a:r>
          </a:p>
        </p:txBody>
      </p:sp>
    </p:spTree>
    <p:extLst>
      <p:ext uri="{BB962C8B-B14F-4D97-AF65-F5344CB8AC3E}">
        <p14:creationId xmlns:p14="http://schemas.microsoft.com/office/powerpoint/2010/main" val="67924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8022" y="2425303"/>
            <a:ext cx="6507956" cy="2007394"/>
          </a:xfrm>
          <a:prstGeom prst="rect">
            <a:avLst/>
          </a:prstGeom>
        </p:spPr>
      </p:pic>
    </p:spTree>
    <p:extLst>
      <p:ext uri="{BB962C8B-B14F-4D97-AF65-F5344CB8AC3E}">
        <p14:creationId xmlns:p14="http://schemas.microsoft.com/office/powerpoint/2010/main" val="43906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p>
            <a:pPr eaLnBrk="0" hangingPunct="0"/>
            <a:fld id="{42A248CF-FCEC-4D0C-9B8B-647A896EA21B}" type="datetime1">
              <a:rPr lang="en-US" smtClean="0"/>
              <a:pPr eaLnBrk="0" hangingPunct="0"/>
              <a:t>8/28/2017</a:t>
            </a:fld>
            <a:endParaRPr lang="en-US" smtClean="0"/>
          </a:p>
        </p:txBody>
      </p:sp>
      <p:sp>
        <p:nvSpPr>
          <p:cNvPr id="43011" name="Slide Number Placeholder 3"/>
          <p:cNvSpPr>
            <a:spLocks noGrp="1"/>
          </p:cNvSpPr>
          <p:nvPr>
            <p:ph type="sldNum" sz="quarter" idx="12"/>
          </p:nvPr>
        </p:nvSpPr>
        <p:spPr>
          <a:xfrm>
            <a:off x="6705600" y="6356350"/>
            <a:ext cx="2133600" cy="365125"/>
          </a:xfrm>
          <a:noFill/>
        </p:spPr>
        <p:txBody>
          <a:bodyPr/>
          <a:lstStyle/>
          <a:p>
            <a:pPr eaLnBrk="0" hangingPunct="0"/>
            <a:fld id="{DC55F9D9-13D4-4C1D-A368-75CB5614A938}" type="slidenum">
              <a:rPr lang="en-US" smtClean="0"/>
              <a:pPr eaLnBrk="0" hangingPunct="0"/>
              <a:t>18</a:t>
            </a:fld>
            <a:endParaRPr lang="en-US" smtClean="0"/>
          </a:p>
        </p:txBody>
      </p:sp>
      <p:sp>
        <p:nvSpPr>
          <p:cNvPr id="4301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accent2"/>
                </a:solidFill>
                <a:latin typeface="Script"/>
              </a:rPr>
              <a:t>About this course       </a:t>
            </a:r>
          </a:p>
        </p:txBody>
      </p:sp>
      <p:sp>
        <p:nvSpPr>
          <p:cNvPr id="43013"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400" dirty="0">
                <a:latin typeface="Times New Roman" pitchFamily="18" charset="0"/>
              </a:rPr>
              <a:t>Its objective is to provide a conceptual overview, how attacks and defenses relate to the system architecture (holistic view)</a:t>
            </a:r>
          </a:p>
          <a:p>
            <a:pPr marL="342900" indent="-342900">
              <a:spcBef>
                <a:spcPct val="20000"/>
              </a:spcBef>
              <a:buFontTx/>
              <a:buChar char="•"/>
            </a:pPr>
            <a:r>
              <a:rPr lang="en-US" sz="2400" dirty="0">
                <a:latin typeface="Times New Roman" pitchFamily="18" charset="0"/>
              </a:rPr>
              <a:t>The Internet is complex, is evolving rapidly, and global understanding is fundamental for security</a:t>
            </a:r>
          </a:p>
          <a:p>
            <a:pPr marL="342900" indent="-342900">
              <a:spcBef>
                <a:spcPct val="20000"/>
              </a:spcBef>
              <a:buFontTx/>
              <a:buChar char="•"/>
            </a:pPr>
            <a:r>
              <a:rPr lang="en-US" sz="2400" dirty="0">
                <a:latin typeface="Times New Roman" pitchFamily="18" charset="0"/>
              </a:rPr>
              <a:t>Emphasis on important new developments: web services, clouds, wireless systems, standards, patterns </a:t>
            </a:r>
          </a:p>
          <a:p>
            <a:pPr marL="342900" indent="-342900">
              <a:spcBef>
                <a:spcPct val="20000"/>
              </a:spcBef>
              <a:buFontTx/>
              <a:buChar char="•"/>
            </a:pPr>
            <a:r>
              <a:rPr lang="en-US" sz="2400" dirty="0">
                <a:latin typeface="Times New Roman" pitchFamily="18" charset="0"/>
              </a:rPr>
              <a:t>An engineering, not theoretical, approach.</a:t>
            </a:r>
          </a:p>
          <a:p>
            <a:pPr marL="342900" indent="-342900">
              <a:spcBef>
                <a:spcPct val="20000"/>
              </a:spcBef>
              <a:buFontTx/>
              <a:buChar char="•"/>
            </a:pPr>
            <a:r>
              <a:rPr lang="en-US" sz="2400" dirty="0">
                <a:latin typeface="Times New Roman" pitchFamily="18" charset="0"/>
              </a:rPr>
              <a:t>Use of </a:t>
            </a:r>
            <a:r>
              <a:rPr lang="en-US" sz="2400" dirty="0" smtClean="0">
                <a:latin typeface="Times New Roman" pitchFamily="18" charset="0"/>
              </a:rPr>
              <a:t>patterns and UML to provide precision</a:t>
            </a:r>
            <a:endParaRPr lang="en-US" sz="2400" dirty="0">
              <a:latin typeface="Times New Roman" pitchFamily="18" charset="0"/>
            </a:endParaRPr>
          </a:p>
        </p:txBody>
      </p:sp>
    </p:spTree>
  </p:cSld>
  <p:clrMapOvr>
    <a:masterClrMapping/>
  </p:clrMapOvr>
  <p:transition advTm="12731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Cybersecurity? </a:t>
            </a:r>
            <a:endParaRPr lang="en-US" dirty="0"/>
          </a:p>
        </p:txBody>
      </p:sp>
      <p:sp>
        <p:nvSpPr>
          <p:cNvPr id="3" name="Content Placeholder 2"/>
          <p:cNvSpPr>
            <a:spLocks noGrp="1"/>
          </p:cNvSpPr>
          <p:nvPr>
            <p:ph idx="1"/>
          </p:nvPr>
        </p:nvSpPr>
        <p:spPr/>
        <p:txBody>
          <a:bodyPr/>
          <a:lstStyle/>
          <a:p>
            <a:r>
              <a:rPr lang="en-US" dirty="0" smtClean="0"/>
              <a:t>A new name for old concepts, but yes, it is.</a:t>
            </a:r>
          </a:p>
          <a:p>
            <a:r>
              <a:rPr lang="en-US" dirty="0" smtClean="0"/>
              <a:t>The idea is to make security more holistic, not focusing on specific mechanisms</a:t>
            </a:r>
          </a:p>
          <a:p>
            <a:r>
              <a:rPr lang="en-US" dirty="0" smtClean="0"/>
              <a:t>Architecture-oriented or model-oriented security</a:t>
            </a:r>
          </a:p>
          <a:p>
            <a:r>
              <a:rPr lang="en-US" dirty="0" smtClean="0"/>
              <a:t>This course has had that orientation for a long time</a:t>
            </a:r>
          </a:p>
        </p:txBody>
      </p:sp>
    </p:spTree>
    <p:extLst>
      <p:ext uri="{BB962C8B-B14F-4D97-AF65-F5344CB8AC3E}">
        <p14:creationId xmlns:p14="http://schemas.microsoft.com/office/powerpoint/2010/main" val="411558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value of information</a:t>
            </a:r>
            <a:br>
              <a:rPr lang="en-US" b="1" dirty="0"/>
            </a:br>
            <a:endParaRPr lang="en-US" dirty="0"/>
          </a:p>
        </p:txBody>
      </p:sp>
      <p:sp>
        <p:nvSpPr>
          <p:cNvPr id="3" name="Content Placeholder 2"/>
          <p:cNvSpPr>
            <a:spLocks noGrp="1"/>
          </p:cNvSpPr>
          <p:nvPr>
            <p:ph idx="1"/>
          </p:nvPr>
        </p:nvSpPr>
        <p:spPr/>
        <p:txBody>
          <a:bodyPr>
            <a:normAutofit fontScale="40000" lnSpcReduction="20000"/>
          </a:bodyPr>
          <a:lstStyle/>
          <a:p>
            <a:r>
              <a:rPr lang="en-US" sz="5000" dirty="0" smtClean="0"/>
              <a:t>We </a:t>
            </a:r>
            <a:r>
              <a:rPr lang="en-US" sz="5000" dirty="0"/>
              <a:t>depend heavily on computers; most of the devices that make our life safe and convenient, e.g. cell phones, vehicle controls, and building controls, use some type of </a:t>
            </a:r>
            <a:r>
              <a:rPr lang="en-US" sz="5000" dirty="0" smtClean="0"/>
              <a:t>software</a:t>
            </a:r>
          </a:p>
          <a:p>
            <a:r>
              <a:rPr lang="en-US" sz="5000" dirty="0" smtClean="0"/>
              <a:t>We </a:t>
            </a:r>
            <a:r>
              <a:rPr lang="en-US" sz="5000" dirty="0"/>
              <a:t>also rely on institutions, public or private; we are born in hospitals, then go to schools, join clubs, get jobs in the government or private businesses, get married at some church or public office, travel using some agency, etc. All these institutions use computerized information, a good part of which is about us. </a:t>
            </a:r>
            <a:endParaRPr lang="en-US" sz="5000" dirty="0" smtClean="0"/>
          </a:p>
          <a:p>
            <a:r>
              <a:rPr lang="en-US" sz="5000" dirty="0" smtClean="0"/>
              <a:t>In </a:t>
            </a:r>
            <a:r>
              <a:rPr lang="en-US" sz="5000" dirty="0"/>
              <a:t>general, the data of an institution has great value; it may represent customers, orders, bills, business plans, course grades, etc. </a:t>
            </a:r>
            <a:endParaRPr lang="en-US" sz="5000" dirty="0" smtClean="0"/>
          </a:p>
          <a:p>
            <a:r>
              <a:rPr lang="en-US" sz="5000" dirty="0" smtClean="0"/>
              <a:t>For </a:t>
            </a:r>
            <a:r>
              <a:rPr lang="en-US" sz="5000" dirty="0"/>
              <a:t>example, data corruption in a hospital may result in patients getting the wrong medication, leakage of military information could endanger an army in war, and erroneous aircraft maintenance information could compromise passenger safety. </a:t>
            </a:r>
            <a:endParaRPr lang="en-US" sz="5000" dirty="0" smtClean="0"/>
          </a:p>
          <a:p>
            <a:pPr marL="0" indent="0">
              <a:buNone/>
            </a:pPr>
            <a:endParaRPr lang="en-US" dirty="0"/>
          </a:p>
        </p:txBody>
      </p:sp>
    </p:spTree>
    <p:extLst>
      <p:ext uri="{BB962C8B-B14F-4D97-AF65-F5344CB8AC3E}">
        <p14:creationId xmlns:p14="http://schemas.microsoft.com/office/powerpoint/2010/main" val="232315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security thinking</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Analysis</a:t>
            </a:r>
            <a:r>
              <a:rPr lang="en-US" dirty="0" smtClean="0"/>
              <a:t> to understand the complete picture, look at a combination of specific components—architectural view—and see the resultant effect on security </a:t>
            </a:r>
          </a:p>
          <a:p>
            <a:r>
              <a:rPr lang="en-US" b="1" dirty="0" smtClean="0"/>
              <a:t>Synthesis:</a:t>
            </a:r>
            <a:r>
              <a:rPr lang="en-US" dirty="0" smtClean="0"/>
              <a:t> what should we add or change in a system to get a given degree of security; how to build secure systems.</a:t>
            </a:r>
          </a:p>
          <a:p>
            <a:r>
              <a:rPr lang="en-US" dirty="0" smtClean="0"/>
              <a:t>No blind application of rules</a:t>
            </a:r>
          </a:p>
          <a:p>
            <a:r>
              <a:rPr lang="en-US" dirty="0" smtClean="0"/>
              <a:t>Design-oriented problems do not have algorithms or unique solutions</a:t>
            </a:r>
          </a:p>
          <a:p>
            <a:r>
              <a:rPr lang="en-US" dirty="0" smtClean="0"/>
              <a:t>Decisions are based on experience and knowledge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(similar) opinion</a:t>
            </a:r>
            <a:endParaRPr lang="en-US" dirty="0"/>
          </a:p>
        </p:txBody>
      </p:sp>
      <p:sp>
        <p:nvSpPr>
          <p:cNvPr id="3" name="Content Placeholder 2"/>
          <p:cNvSpPr>
            <a:spLocks noGrp="1"/>
          </p:cNvSpPr>
          <p:nvPr>
            <p:ph idx="1"/>
          </p:nvPr>
        </p:nvSpPr>
        <p:spPr/>
        <p:txBody>
          <a:bodyPr/>
          <a:lstStyle/>
          <a:p>
            <a:r>
              <a:rPr lang="en-US" dirty="0" smtClean="0"/>
              <a:t>The mantra of any good security engineer is: “Security is  not a product, but a process. </a:t>
            </a:r>
          </a:p>
          <a:p>
            <a:pPr>
              <a:buNone/>
            </a:pPr>
            <a:r>
              <a:rPr lang="en-US" dirty="0" smtClean="0"/>
              <a:t>    It's more than designing strong cryptography into a system; it's designing the entire </a:t>
            </a:r>
          </a:p>
          <a:p>
            <a:pPr>
              <a:buNone/>
            </a:pPr>
            <a:r>
              <a:rPr lang="en-US" dirty="0" smtClean="0"/>
              <a:t>    system such that all security measures, including cryptography, work together. “</a:t>
            </a:r>
          </a:p>
          <a:p>
            <a:pPr>
              <a:buNone/>
            </a:pPr>
            <a:r>
              <a:rPr lang="en-US" dirty="0" smtClean="0"/>
              <a:t>                                              – Bruce </a:t>
            </a:r>
            <a:r>
              <a:rPr lang="en-US" dirty="0" err="1" smtClean="0"/>
              <a:t>Schneier</a:t>
            </a:r>
            <a:r>
              <a:rPr lang="en-US" dirty="0" smtClean="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Becoming a security expert</a:t>
            </a:r>
            <a:br>
              <a:rPr lang="en-US" dirty="0" smtClean="0"/>
            </a:br>
            <a:r>
              <a:rPr lang="en-US" sz="2325" dirty="0"/>
              <a:t>Michael Howard, Security Program Mgr., Microsoft</a:t>
            </a:r>
          </a:p>
        </p:txBody>
      </p:sp>
      <p:sp>
        <p:nvSpPr>
          <p:cNvPr id="3" name="Content Placeholder 2"/>
          <p:cNvSpPr>
            <a:spLocks noGrp="1"/>
          </p:cNvSpPr>
          <p:nvPr>
            <p:ph idx="1"/>
          </p:nvPr>
        </p:nvSpPr>
        <p:spPr/>
        <p:txBody>
          <a:bodyPr>
            <a:normAutofit fontScale="85000" lnSpcReduction="10000"/>
          </a:bodyPr>
          <a:lstStyle/>
          <a:p>
            <a:r>
              <a:rPr lang="en-US" dirty="0" smtClean="0"/>
              <a:t>IEEE Sec. &amp; Privacy, Jan/Feb 2007</a:t>
            </a:r>
          </a:p>
          <a:p>
            <a:r>
              <a:rPr lang="en-US" dirty="0" smtClean="0"/>
              <a:t>Few people understand how to build secure systems</a:t>
            </a:r>
          </a:p>
          <a:p>
            <a:r>
              <a:rPr lang="en-US" dirty="0" smtClean="0"/>
              <a:t>You should understand threats</a:t>
            </a:r>
          </a:p>
          <a:p>
            <a:r>
              <a:rPr lang="en-US" dirty="0" smtClean="0"/>
              <a:t>Defenders must defend all points; attackers can probe for unknown vulnerabilities and choose the weakest ones</a:t>
            </a:r>
          </a:p>
          <a:p>
            <a:r>
              <a:rPr lang="en-US" dirty="0" smtClean="0"/>
              <a:t>Look first for design vulnerabilities and build defenses in the design</a:t>
            </a:r>
          </a:p>
          <a:p>
            <a:r>
              <a:rPr lang="en-US" dirty="0" smtClean="0"/>
              <a:t>Apply design principles</a:t>
            </a:r>
          </a:p>
          <a:p>
            <a:r>
              <a:rPr lang="en-US" dirty="0" smtClean="0"/>
              <a:t>Never trust input</a:t>
            </a:r>
          </a:p>
          <a:p>
            <a:endParaRPr lang="en-US" dirty="0" smtClean="0"/>
          </a:p>
          <a:p>
            <a:endParaRPr lang="en-US" dirty="0" smtClean="0"/>
          </a:p>
          <a:p>
            <a:endParaRPr lang="en-US" dirty="0"/>
          </a:p>
        </p:txBody>
      </p:sp>
    </p:spTree>
    <p:extLst>
      <p:ext uri="{BB962C8B-B14F-4D97-AF65-F5344CB8AC3E}">
        <p14:creationId xmlns:p14="http://schemas.microsoft.com/office/powerpoint/2010/main" val="876815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p:txBody>
          <a:bodyPr/>
          <a:lstStyle/>
          <a:p>
            <a:r>
              <a:rPr lang="en-US" altLang="en-US" smtClean="0"/>
              <a:t>Can we measure security?</a:t>
            </a:r>
          </a:p>
        </p:txBody>
      </p:sp>
      <p:sp>
        <p:nvSpPr>
          <p:cNvPr id="175107" name="Content Placeholder 2"/>
          <p:cNvSpPr>
            <a:spLocks noGrp="1"/>
          </p:cNvSpPr>
          <p:nvPr>
            <p:ph idx="1"/>
          </p:nvPr>
        </p:nvSpPr>
        <p:spPr/>
        <p:txBody>
          <a:bodyPr>
            <a:normAutofit fontScale="92500" lnSpcReduction="20000"/>
          </a:bodyPr>
          <a:lstStyle/>
          <a:p>
            <a:r>
              <a:rPr lang="en-US" altLang="en-US" dirty="0" smtClean="0"/>
              <a:t>There is no absolute or quantitative measure of security, we can just find qualitative measures. </a:t>
            </a:r>
          </a:p>
          <a:p>
            <a:r>
              <a:rPr lang="en-US" altLang="en-US" dirty="0" smtClean="0"/>
              <a:t>If we can enumerate threats systematically and we can show that all are stopped or mitigated, we consider a system secure. That is our measure of security.</a:t>
            </a:r>
          </a:p>
          <a:p>
            <a:r>
              <a:rPr lang="en-US" altLang="en-US" dirty="0" smtClean="0"/>
              <a:t>We can never say that a system is 100% secure but we can make the work factor for the attacker very high.</a:t>
            </a:r>
          </a:p>
          <a:p>
            <a:r>
              <a:rPr lang="en-US" altLang="en-US" dirty="0" smtClean="0"/>
              <a:t>The </a:t>
            </a:r>
            <a:r>
              <a:rPr lang="en-US" altLang="en-US" b="1" dirty="0" smtClean="0"/>
              <a:t>attack surface </a:t>
            </a:r>
            <a:r>
              <a:rPr lang="en-US" altLang="en-US" dirty="0" smtClean="0"/>
              <a:t>measures the points and ways to attack a system; we can reduce it considerably. </a:t>
            </a:r>
          </a:p>
        </p:txBody>
      </p:sp>
    </p:spTree>
    <p:extLst>
      <p:ext uri="{BB962C8B-B14F-4D97-AF65-F5344CB8AC3E}">
        <p14:creationId xmlns:p14="http://schemas.microsoft.com/office/powerpoint/2010/main" val="3453506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p>
            <a:pPr eaLnBrk="0" hangingPunct="0"/>
            <a:fld id="{B06A2C22-FDF9-4B1A-A616-646335A211D7}" type="datetime1">
              <a:rPr lang="en-US" smtClean="0"/>
              <a:pPr eaLnBrk="0" hangingPunct="0"/>
              <a:t>8/28/2017</a:t>
            </a:fld>
            <a:endParaRPr lang="en-US" smtClean="0"/>
          </a:p>
        </p:txBody>
      </p:sp>
      <p:sp>
        <p:nvSpPr>
          <p:cNvPr id="44035" name="Slide Number Placeholder 3"/>
          <p:cNvSpPr>
            <a:spLocks noGrp="1"/>
          </p:cNvSpPr>
          <p:nvPr>
            <p:ph type="sldNum" sz="quarter" idx="12"/>
          </p:nvPr>
        </p:nvSpPr>
        <p:spPr>
          <a:noFill/>
        </p:spPr>
        <p:txBody>
          <a:bodyPr/>
          <a:lstStyle/>
          <a:p>
            <a:pPr eaLnBrk="0" hangingPunct="0"/>
            <a:fld id="{5117763F-9487-4F58-BA7F-E1D635DF3C78}" type="slidenum">
              <a:rPr lang="en-US" smtClean="0"/>
              <a:pPr eaLnBrk="0" hangingPunct="0"/>
              <a:t>24</a:t>
            </a:fld>
            <a:endParaRPr lang="en-US" smtClean="0"/>
          </a:p>
        </p:txBody>
      </p:sp>
      <p:sp>
        <p:nvSpPr>
          <p:cNvPr id="4403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accent2"/>
                </a:solidFill>
                <a:latin typeface="Script"/>
              </a:rPr>
              <a:t>About me</a:t>
            </a:r>
            <a:endParaRPr lang="en-US" sz="4400">
              <a:solidFill>
                <a:schemeClr val="tx2"/>
              </a:solidFill>
              <a:latin typeface="Times New Roman" pitchFamily="18" charset="0"/>
            </a:endParaRPr>
          </a:p>
        </p:txBody>
      </p:sp>
      <p:sp>
        <p:nvSpPr>
          <p:cNvPr id="4403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400" dirty="0" smtClean="0">
                <a:latin typeface="Times New Roman" pitchFamily="18" charset="0"/>
              </a:rPr>
              <a:t>Eduardo B. Fernandez (Eduardo Fernandez </a:t>
            </a:r>
            <a:r>
              <a:rPr lang="en-US" sz="2400" dirty="0" err="1" smtClean="0">
                <a:latin typeface="Times New Roman" pitchFamily="18" charset="0"/>
              </a:rPr>
              <a:t>Buglioni</a:t>
            </a:r>
            <a:r>
              <a:rPr lang="en-US" sz="2400" dirty="0" smtClean="0">
                <a:latin typeface="Times New Roman" pitchFamily="18" charset="0"/>
              </a:rPr>
              <a:t>)</a:t>
            </a:r>
          </a:p>
          <a:p>
            <a:pPr marL="342900" indent="-342900">
              <a:spcBef>
                <a:spcPct val="20000"/>
              </a:spcBef>
              <a:buFontTx/>
              <a:buChar char="•"/>
            </a:pPr>
            <a:r>
              <a:rPr lang="en-US" sz="2400" dirty="0" smtClean="0">
                <a:latin typeface="Times New Roman" pitchFamily="18" charset="0"/>
              </a:rPr>
              <a:t>Professor </a:t>
            </a:r>
            <a:r>
              <a:rPr lang="en-US" sz="2400" dirty="0">
                <a:latin typeface="Times New Roman" pitchFamily="18" charset="0"/>
              </a:rPr>
              <a:t>of Computer Science at Florida Atlantic University, Boca Raton, FL., USA</a:t>
            </a:r>
          </a:p>
          <a:p>
            <a:pPr marL="342900" indent="-342900">
              <a:spcBef>
                <a:spcPct val="20000"/>
              </a:spcBef>
              <a:buFontTx/>
              <a:buChar char="•"/>
            </a:pPr>
            <a:r>
              <a:rPr lang="en-US" sz="2400" dirty="0">
                <a:latin typeface="Times New Roman" pitchFamily="18" charset="0"/>
              </a:rPr>
              <a:t>Worked at IBM for 8 years (L.A. Scientific Center).</a:t>
            </a:r>
          </a:p>
          <a:p>
            <a:pPr marL="342900" indent="-342900">
              <a:spcBef>
                <a:spcPct val="20000"/>
              </a:spcBef>
              <a:buFontTx/>
              <a:buChar char="•"/>
            </a:pPr>
            <a:r>
              <a:rPr lang="en-US" sz="2400" dirty="0">
                <a:latin typeface="Times New Roman" pitchFamily="18" charset="0"/>
              </a:rPr>
              <a:t>Wrote the first book on database security (Addison-Wesley, 1981) and two books on security </a:t>
            </a:r>
            <a:r>
              <a:rPr lang="en-US" sz="2400" dirty="0" smtClean="0">
                <a:latin typeface="Times New Roman" pitchFamily="18" charset="0"/>
              </a:rPr>
              <a:t>patterns (2006 and 2013) </a:t>
            </a:r>
            <a:endParaRPr lang="en-US" sz="2400" dirty="0">
              <a:latin typeface="Times New Roman" pitchFamily="18" charset="0"/>
            </a:endParaRPr>
          </a:p>
          <a:p>
            <a:pPr marL="342900" indent="-342900">
              <a:spcBef>
                <a:spcPct val="20000"/>
              </a:spcBef>
              <a:buFontTx/>
              <a:buChar char="•"/>
            </a:pPr>
            <a:r>
              <a:rPr lang="en-US" sz="2400" dirty="0">
                <a:latin typeface="Times New Roman" pitchFamily="18" charset="0"/>
              </a:rPr>
              <a:t>Author of many research </a:t>
            </a:r>
            <a:r>
              <a:rPr lang="en-US" sz="2400" dirty="0" smtClean="0">
                <a:latin typeface="Times New Roman" pitchFamily="18" charset="0"/>
              </a:rPr>
              <a:t>papers, (Google Scholar h-index 35, i10index 110)</a:t>
            </a:r>
            <a:endParaRPr lang="en-US" sz="2400" dirty="0">
              <a:latin typeface="Times New Roman" pitchFamily="18" charset="0"/>
            </a:endParaRPr>
          </a:p>
          <a:p>
            <a:pPr marL="342900" indent="-342900">
              <a:spcBef>
                <a:spcPct val="20000"/>
              </a:spcBef>
              <a:buFontTx/>
              <a:buChar char="•"/>
            </a:pPr>
            <a:r>
              <a:rPr lang="en-US" sz="2400" dirty="0">
                <a:latin typeface="Times New Roman" pitchFamily="18" charset="0"/>
              </a:rPr>
              <a:t>Consultant to IBM, Siemens, Lucent</a:t>
            </a:r>
            <a:r>
              <a:rPr lang="en-US" sz="2400" dirty="0" smtClean="0">
                <a:latin typeface="Times New Roman" pitchFamily="18" charset="0"/>
              </a:rPr>
              <a:t>, Huawei,…</a:t>
            </a:r>
            <a:endParaRPr lang="en-US" sz="2400" dirty="0">
              <a:latin typeface="Times New Roman" pitchFamily="18" charset="0"/>
            </a:endParaRPr>
          </a:p>
        </p:txBody>
      </p:sp>
    </p:spTree>
  </p:cSld>
  <p:clrMapOvr>
    <a:masterClrMapping/>
  </p:clrMapOvr>
  <p:transition advTm="3985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a:spLocks noGrp="1"/>
          </p:cNvSpPr>
          <p:nvPr>
            <p:ph type="dt" sz="quarter" idx="10"/>
          </p:nvPr>
        </p:nvSpPr>
        <p:spPr>
          <a:noFill/>
        </p:spPr>
        <p:txBody>
          <a:bodyPr/>
          <a:lstStyle/>
          <a:p>
            <a:pPr eaLnBrk="0" hangingPunct="0"/>
            <a:fld id="{1B330AE0-F668-46C0-8737-BFAEA0A02E42}" type="datetime1">
              <a:rPr lang="en-US" smtClean="0"/>
              <a:pPr eaLnBrk="0" hangingPunct="0"/>
              <a:t>8/28/2017</a:t>
            </a:fld>
            <a:endParaRPr lang="en-US" smtClean="0"/>
          </a:p>
        </p:txBody>
      </p:sp>
      <p:sp>
        <p:nvSpPr>
          <p:cNvPr id="1028" name="Slide Number Placeholder 3"/>
          <p:cNvSpPr>
            <a:spLocks noGrp="1"/>
          </p:cNvSpPr>
          <p:nvPr>
            <p:ph type="sldNum" sz="quarter" idx="12"/>
          </p:nvPr>
        </p:nvSpPr>
        <p:spPr>
          <a:noFill/>
        </p:spPr>
        <p:txBody>
          <a:bodyPr/>
          <a:lstStyle/>
          <a:p>
            <a:pPr eaLnBrk="0" hangingPunct="0"/>
            <a:fld id="{C1319AFD-E93F-4284-BB6B-A842C91FB466}" type="slidenum">
              <a:rPr lang="en-US" smtClean="0"/>
              <a:pPr eaLnBrk="0" hangingPunct="0"/>
              <a:t>25</a:t>
            </a:fld>
            <a:endParaRPr lang="en-US" smtClean="0"/>
          </a:p>
        </p:txBody>
      </p:sp>
      <p:graphicFrame>
        <p:nvGraphicFramePr>
          <p:cNvPr id="1026" name="Object 4"/>
          <p:cNvGraphicFramePr>
            <a:graphicFrameLocks noChangeAspect="1"/>
          </p:cNvGraphicFramePr>
          <p:nvPr/>
        </p:nvGraphicFramePr>
        <p:xfrm>
          <a:off x="2085975" y="177800"/>
          <a:ext cx="4972050" cy="6503988"/>
        </p:xfrm>
        <a:graphic>
          <a:graphicData uri="http://schemas.openxmlformats.org/presentationml/2006/ole">
            <mc:AlternateContent xmlns:mc="http://schemas.openxmlformats.org/markup-compatibility/2006">
              <mc:Choice xmlns:v="urn:schemas-microsoft-com:vml" Requires="v">
                <p:oleObj spid="_x0000_s1276" name="Acrobat Document" r:id="rId3" imgW="4971429" imgH="6504762" progId="AcroExch.Document.7">
                  <p:embed/>
                </p:oleObj>
              </mc:Choice>
              <mc:Fallback>
                <p:oleObj name="Acrobat Document" r:id="rId3" imgW="4971429" imgH="6504762" progId="AcroExch.Document.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77800"/>
                        <a:ext cx="4972050" cy="650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2647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2005013" y="176213"/>
          <a:ext cx="5133975" cy="6505575"/>
        </p:xfrm>
        <a:graphic>
          <a:graphicData uri="http://schemas.openxmlformats.org/presentationml/2006/ole">
            <mc:AlternateContent xmlns:mc="http://schemas.openxmlformats.org/markup-compatibility/2006">
              <mc:Choice xmlns:v="urn:schemas-microsoft-com:vml" Requires="v">
                <p:oleObj spid="_x0000_s2300" name="Acrobat Document" r:id="rId3" imgW="4851000" imgH="6147000" progId="AcroExch.Document.7">
                  <p:embed/>
                </p:oleObj>
              </mc:Choice>
              <mc:Fallback>
                <p:oleObj name="Acrobat Document" r:id="rId3" imgW="4851000" imgH="6147000" progId="AcroExch.Document.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76213"/>
                        <a:ext cx="5133975"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3015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Course details I</a:t>
            </a:r>
          </a:p>
        </p:txBody>
      </p:sp>
      <p:sp>
        <p:nvSpPr>
          <p:cNvPr id="45059" name="Rectangle 3"/>
          <p:cNvSpPr>
            <a:spLocks noGrp="1" noChangeArrowheads="1"/>
          </p:cNvSpPr>
          <p:nvPr>
            <p:ph type="body" idx="1"/>
          </p:nvPr>
        </p:nvSpPr>
        <p:spPr/>
        <p:txBody>
          <a:bodyPr>
            <a:normAutofit fontScale="85000" lnSpcReduction="10000"/>
          </a:bodyPr>
          <a:lstStyle/>
          <a:p>
            <a:pPr eaLnBrk="1" hangingPunct="1">
              <a:lnSpc>
                <a:spcPct val="90000"/>
              </a:lnSpc>
            </a:pPr>
            <a:r>
              <a:rPr lang="en-US" b="1" dirty="0" smtClean="0"/>
              <a:t>Prerequisite:</a:t>
            </a:r>
            <a:r>
              <a:rPr lang="en-US" dirty="0" smtClean="0"/>
              <a:t>  general background on operating systems, architecture, and languages.  Some UML</a:t>
            </a:r>
          </a:p>
          <a:p>
            <a:pPr eaLnBrk="1" hangingPunct="1">
              <a:lnSpc>
                <a:spcPct val="90000"/>
              </a:lnSpc>
            </a:pPr>
            <a:r>
              <a:rPr lang="en-US" b="1" dirty="0" smtClean="0"/>
              <a:t>Content</a:t>
            </a:r>
            <a:r>
              <a:rPr lang="en-US" dirty="0" smtClean="0"/>
              <a:t>: Overview of technical aspects of  data security with emphasis on the Internet and distributed systems. Attacks and defenses. The design of  secure systems. Use of security patterns.</a:t>
            </a:r>
          </a:p>
          <a:p>
            <a:pPr eaLnBrk="1" hangingPunct="1">
              <a:lnSpc>
                <a:spcPct val="90000"/>
              </a:lnSpc>
            </a:pPr>
            <a:r>
              <a:rPr lang="en-US" b="1" dirty="0" smtClean="0"/>
              <a:t>Textbooks:</a:t>
            </a:r>
            <a:r>
              <a:rPr lang="en-US" dirty="0" smtClean="0"/>
              <a:t>  </a:t>
            </a:r>
            <a:r>
              <a:rPr lang="en-US" dirty="0" err="1" smtClean="0"/>
              <a:t>E.B.Fernandez</a:t>
            </a:r>
            <a:r>
              <a:rPr lang="en-US" dirty="0" smtClean="0"/>
              <a:t>, The Design of Secure Systems (class notes) </a:t>
            </a:r>
          </a:p>
          <a:p>
            <a:pPr eaLnBrk="1" hangingPunct="1">
              <a:lnSpc>
                <a:spcPct val="90000"/>
              </a:lnSpc>
            </a:pPr>
            <a:r>
              <a:rPr lang="en-US" dirty="0" smtClean="0"/>
              <a:t>Slides, papers, and notes in Canvas.</a:t>
            </a:r>
          </a:p>
          <a:p>
            <a:pPr marL="0" indent="0">
              <a:buNone/>
            </a:pPr>
            <a:r>
              <a:rPr lang="en-US" dirty="0" smtClean="0"/>
              <a:t>    Reference: W</a:t>
            </a:r>
            <a:r>
              <a:rPr lang="en-US" dirty="0"/>
              <a:t>. Stallings and L. Brown, </a:t>
            </a:r>
            <a:r>
              <a:rPr lang="en-US" i="1" dirty="0"/>
              <a:t>Computer security: </a:t>
            </a:r>
            <a:r>
              <a:rPr lang="en-US" i="1" dirty="0" smtClean="0"/>
              <a:t>Principles </a:t>
            </a:r>
            <a:r>
              <a:rPr lang="en-US" i="1" dirty="0"/>
              <a:t>and </a:t>
            </a:r>
            <a:r>
              <a:rPr lang="en-US" i="1" dirty="0" smtClean="0"/>
              <a:t>practice (3</a:t>
            </a:r>
            <a:r>
              <a:rPr lang="en-US" i="1" baseline="30000" dirty="0" smtClean="0"/>
              <a:t>rd</a:t>
            </a:r>
            <a:r>
              <a:rPr lang="en-US" i="1" dirty="0" smtClean="0"/>
              <a:t>. Ed.)</a:t>
            </a:r>
            <a:r>
              <a:rPr lang="en-US" dirty="0" smtClean="0"/>
              <a:t>,  </a:t>
            </a:r>
            <a:r>
              <a:rPr lang="en-US" dirty="0"/>
              <a:t>Prentice Hall 2015.</a:t>
            </a:r>
          </a:p>
          <a:p>
            <a:pPr marL="0" indent="0">
              <a:buNone/>
            </a:pPr>
            <a:endParaRPr lang="en-US" dirty="0"/>
          </a:p>
        </p:txBody>
      </p:sp>
    </p:spTree>
  </p:cSld>
  <p:clrMapOvr>
    <a:masterClrMapping/>
  </p:clrMapOvr>
  <p:transition advTm="18711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Course details II</a:t>
            </a:r>
          </a:p>
        </p:txBody>
      </p:sp>
      <p:sp>
        <p:nvSpPr>
          <p:cNvPr id="46083" name="Rectangle 3"/>
          <p:cNvSpPr>
            <a:spLocks noGrp="1" noChangeArrowheads="1"/>
          </p:cNvSpPr>
          <p:nvPr>
            <p:ph type="body" idx="1"/>
          </p:nvPr>
        </p:nvSpPr>
        <p:spPr/>
        <p:txBody>
          <a:bodyPr/>
          <a:lstStyle/>
          <a:p>
            <a:pPr eaLnBrk="1" hangingPunct="1"/>
            <a:r>
              <a:rPr lang="fr-FR" sz="2400" b="1" dirty="0" smtClean="0"/>
              <a:t>E-mail: </a:t>
            </a:r>
            <a:r>
              <a:rPr lang="fr-FR" sz="2400" dirty="0" smtClean="0"/>
              <a:t> fernande@fau.edu </a:t>
            </a:r>
          </a:p>
          <a:p>
            <a:r>
              <a:rPr lang="fr-FR" sz="2400" b="1" dirty="0" smtClean="0"/>
              <a:t>Web page:</a:t>
            </a:r>
            <a:r>
              <a:rPr lang="fr-FR" sz="2400" dirty="0" smtClean="0"/>
              <a:t>  http</a:t>
            </a:r>
            <a:r>
              <a:rPr lang="fr-FR" sz="2400" dirty="0"/>
              <a:t>://faculty.eng.fau.edu/fernande/</a:t>
            </a:r>
          </a:p>
          <a:p>
            <a:pPr eaLnBrk="1" hangingPunct="1"/>
            <a:r>
              <a:rPr lang="en-US" sz="2400" b="1" dirty="0" smtClean="0"/>
              <a:t>Office Telephone:</a:t>
            </a:r>
            <a:r>
              <a:rPr lang="en-US" sz="2400" dirty="0" smtClean="0"/>
              <a:t>  561 297 3466  (only for emergencies)   </a:t>
            </a:r>
          </a:p>
          <a:p>
            <a:pPr eaLnBrk="1" hangingPunct="1"/>
            <a:r>
              <a:rPr lang="en-US" sz="2400" b="1" dirty="0" smtClean="0"/>
              <a:t>Goals: </a:t>
            </a:r>
            <a:r>
              <a:rPr lang="en-US" sz="2400" dirty="0" smtClean="0"/>
              <a:t>Analysis of </a:t>
            </a:r>
            <a:r>
              <a:rPr lang="en-US" sz="2400" b="1" dirty="0" smtClean="0"/>
              <a:t>s</a:t>
            </a:r>
            <a:r>
              <a:rPr lang="en-US" sz="2400" dirty="0" smtClean="0"/>
              <a:t>ecurity problems in the combination of the Internet with Intranets.  Need to protect all architectural levels. Understanding of how to coordinate hardware and software to provide protection against internal and external attacks.</a:t>
            </a:r>
          </a:p>
          <a:p>
            <a:pPr eaLnBrk="1" hangingPunct="1"/>
            <a:r>
              <a:rPr lang="en-US" sz="2400" b="1" dirty="0" smtClean="0"/>
              <a:t>Grading:</a:t>
            </a:r>
            <a:r>
              <a:rPr lang="en-US" sz="2400" dirty="0" smtClean="0"/>
              <a:t>  Take-home Assignments (3) 45% </a:t>
            </a:r>
          </a:p>
          <a:p>
            <a:pPr eaLnBrk="1" hangingPunct="1">
              <a:buFontTx/>
              <a:buNone/>
            </a:pPr>
            <a:r>
              <a:rPr lang="en-US" sz="2400" dirty="0" smtClean="0"/>
              <a:t>                       Take-home Final Exam 55% </a:t>
            </a:r>
          </a:p>
          <a:p>
            <a:pPr eaLnBrk="1" hangingPunct="1">
              <a:buFontTx/>
              <a:buNone/>
            </a:pPr>
            <a:endParaRPr lang="en-US" sz="2000" dirty="0" smtClean="0"/>
          </a:p>
        </p:txBody>
      </p:sp>
    </p:spTree>
  </p:cSld>
  <p:clrMapOvr>
    <a:masterClrMapping/>
  </p:clrMapOvr>
  <p:transition advTm="12022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(old)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 Is </a:t>
            </a:r>
            <a:r>
              <a:rPr lang="en-US" dirty="0"/>
              <a:t>a high level of Internet anonymity a good thing? Discuss its advantages and disadvantages.</a:t>
            </a:r>
          </a:p>
          <a:p>
            <a:endParaRPr lang="en-US" dirty="0"/>
          </a:p>
          <a:p>
            <a:pPr marL="0" indent="0">
              <a:buNone/>
            </a:pPr>
            <a:r>
              <a:rPr lang="en-US" dirty="0" smtClean="0"/>
              <a:t>2) A </a:t>
            </a:r>
            <a:r>
              <a:rPr lang="en-US" dirty="0"/>
              <a:t>computer system doesn’t perform authentication. However, it performs Authorization (assume it works properly). What kinds of general security attacks are possible here? Consider also the effect of having or not having logging. By general, we mean not tied to some implementation.</a:t>
            </a:r>
          </a:p>
          <a:p>
            <a:endParaRPr lang="en-US" dirty="0"/>
          </a:p>
          <a:p>
            <a:pPr marL="0" indent="0">
              <a:buNone/>
            </a:pPr>
            <a:r>
              <a:rPr lang="en-US" dirty="0" smtClean="0"/>
              <a:t>3) Draw </a:t>
            </a:r>
            <a:r>
              <a:rPr lang="en-US" dirty="0"/>
              <a:t>a sequence diagram to describe the recent Sony attacks. Find information in the Internet and indicate your sources (references). </a:t>
            </a:r>
          </a:p>
          <a:p>
            <a:endParaRPr lang="en-US" dirty="0"/>
          </a:p>
        </p:txBody>
      </p:sp>
    </p:spTree>
    <p:extLst>
      <p:ext uri="{BB962C8B-B14F-4D97-AF65-F5344CB8AC3E}">
        <p14:creationId xmlns:p14="http://schemas.microsoft.com/office/powerpoint/2010/main" val="371852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security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and other resources are </a:t>
            </a:r>
            <a:r>
              <a:rPr lang="en-US" i="1" dirty="0"/>
              <a:t>assets, </a:t>
            </a:r>
            <a:r>
              <a:rPr lang="en-US" dirty="0"/>
              <a:t>items that have value for us</a:t>
            </a:r>
            <a:r>
              <a:rPr lang="en-US" i="1" dirty="0"/>
              <a:t>; </a:t>
            </a:r>
            <a:r>
              <a:rPr lang="en-US" b="1" dirty="0"/>
              <a:t>security</a:t>
            </a:r>
            <a:r>
              <a:rPr lang="en-US" dirty="0"/>
              <a:t> is the protection of these assets, including enterprise and individual information.</a:t>
            </a:r>
          </a:p>
          <a:p>
            <a:r>
              <a:rPr lang="en-US" dirty="0" smtClean="0"/>
              <a:t>We </a:t>
            </a:r>
            <a:r>
              <a:rPr lang="en-US" dirty="0"/>
              <a:t>need this protection because there are people who intentionally try to access or modify information either for their own gain, for political purposes, or for the sake of </a:t>
            </a:r>
            <a:r>
              <a:rPr lang="en-US" dirty="0" smtClean="0"/>
              <a:t>disruption</a:t>
            </a:r>
          </a:p>
          <a:p>
            <a:r>
              <a:rPr lang="en-US" dirty="0" smtClean="0"/>
              <a:t>In </a:t>
            </a:r>
            <a:r>
              <a:rPr lang="en-US" dirty="0"/>
              <a:t>addition to the direct monetary cost there may be losses of productivity, and even endangering of </a:t>
            </a:r>
            <a:r>
              <a:rPr lang="en-US" dirty="0" smtClean="0"/>
              <a:t>lives</a:t>
            </a:r>
          </a:p>
        </p:txBody>
      </p:sp>
    </p:spTree>
    <p:extLst>
      <p:ext uri="{BB962C8B-B14F-4D97-AF65-F5344CB8AC3E}">
        <p14:creationId xmlns:p14="http://schemas.microsoft.com/office/powerpoint/2010/main" val="1015516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Old Assignment 2 </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US" dirty="0"/>
              <a:t>If we add layers to a microkernel we can assign servers to different layers. Indicate:</a:t>
            </a:r>
          </a:p>
          <a:p>
            <a:pPr marL="0" lvl="0" indent="0">
              <a:buNone/>
            </a:pPr>
            <a:r>
              <a:rPr lang="en-US" dirty="0"/>
              <a:t>            The advantages of this approach</a:t>
            </a:r>
          </a:p>
          <a:p>
            <a:pPr marL="0" lvl="0" indent="0">
              <a:buNone/>
            </a:pPr>
            <a:r>
              <a:rPr lang="en-US" dirty="0"/>
              <a:t>            The disadvantages of the approach</a:t>
            </a:r>
          </a:p>
          <a:p>
            <a:pPr marL="0" lvl="0" indent="0">
              <a:buNone/>
            </a:pPr>
            <a:r>
              <a:rPr lang="en-US" dirty="0"/>
              <a:t>             Modify the class diagram of the microkernel to include the </a:t>
            </a:r>
            <a:endParaRPr lang="en-US" dirty="0" smtClean="0"/>
          </a:p>
          <a:p>
            <a:pPr marL="0" lvl="0" indent="0">
              <a:buNone/>
            </a:pPr>
            <a:r>
              <a:rPr lang="en-US" dirty="0"/>
              <a:t> </a:t>
            </a:r>
            <a:r>
              <a:rPr lang="en-US" dirty="0" smtClean="0"/>
              <a:t>            concept </a:t>
            </a:r>
            <a:r>
              <a:rPr lang="en-US" dirty="0"/>
              <a:t>of </a:t>
            </a:r>
            <a:r>
              <a:rPr lang="en-US" dirty="0" smtClean="0"/>
              <a:t>  layers</a:t>
            </a:r>
            <a:r>
              <a:rPr lang="en-US" dirty="0"/>
              <a:t>. </a:t>
            </a:r>
          </a:p>
          <a:p>
            <a:pPr marL="514350" indent="-514350">
              <a:buFont typeface="+mj-lt"/>
              <a:buAutoNum type="arabicPeriod"/>
            </a:pPr>
            <a:endParaRPr lang="en-US" dirty="0"/>
          </a:p>
          <a:p>
            <a:pPr marL="0" lvl="0" indent="0">
              <a:buNone/>
            </a:pPr>
            <a:r>
              <a:rPr lang="en-US" dirty="0" smtClean="0"/>
              <a:t>2.      Indicate </a:t>
            </a:r>
            <a:r>
              <a:rPr lang="en-US" dirty="0"/>
              <a:t>the advantages and disadvantages of using public key certificates. Find three commercial systems where certificates are used to perform authentication. </a:t>
            </a:r>
            <a:r>
              <a:rPr lang="en-US" dirty="0" smtClean="0"/>
              <a:t> Give References. </a:t>
            </a:r>
            <a:endParaRPr lang="en-US" dirty="0"/>
          </a:p>
          <a:p>
            <a:pPr marL="0" indent="0">
              <a:buNone/>
            </a:pPr>
            <a:endParaRPr lang="en-US" dirty="0"/>
          </a:p>
          <a:p>
            <a:pPr marL="0" lvl="0" indent="0">
              <a:buNone/>
            </a:pPr>
            <a:r>
              <a:rPr lang="en-US" dirty="0" smtClean="0"/>
              <a:t>3. The </a:t>
            </a:r>
            <a:r>
              <a:rPr lang="en-US" dirty="0"/>
              <a:t>diagram of the Virtual Vault in slide 119 of Chapter 4 shows 4 partitions: Inside, Outside, System, and System Hi. Use a multilevel access control model for secrecy (Chapter 2) to protect the components shown in the diagram. For example, an attacker should not be able to deface the web pages or overwrite the audit trail. </a:t>
            </a:r>
            <a:r>
              <a:rPr lang="en-US" dirty="0" smtClean="0"/>
              <a:t>(Assume that the Outside partition can be compromised and prevent the attacker to harm the other partitions). </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63230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Objectives</a:t>
            </a:r>
          </a:p>
        </p:txBody>
      </p:sp>
      <p:sp>
        <p:nvSpPr>
          <p:cNvPr id="47107" name="Rectangle 3"/>
          <p:cNvSpPr>
            <a:spLocks noGrp="1" noChangeArrowheads="1"/>
          </p:cNvSpPr>
          <p:nvPr>
            <p:ph type="body" idx="1"/>
          </p:nvPr>
        </p:nvSpPr>
        <p:spPr/>
        <p:txBody>
          <a:bodyPr>
            <a:normAutofit fontScale="92500" lnSpcReduction="20000"/>
          </a:bodyPr>
          <a:lstStyle/>
          <a:p>
            <a:r>
              <a:rPr lang="en-US" sz="2000" dirty="0"/>
              <a:t>Understanding of the security problems introduced in the combination of the Internet with Intranets, mobile </a:t>
            </a:r>
            <a:r>
              <a:rPr lang="en-US" sz="2000" dirty="0" smtClean="0"/>
              <a:t>devices, </a:t>
            </a:r>
            <a:r>
              <a:rPr lang="en-US" sz="2000" dirty="0"/>
              <a:t>and sensors. </a:t>
            </a:r>
          </a:p>
          <a:p>
            <a:pPr>
              <a:buNone/>
            </a:pPr>
            <a:endParaRPr lang="en-US" sz="2000" dirty="0"/>
          </a:p>
          <a:p>
            <a:r>
              <a:rPr lang="en-US" sz="2000" dirty="0"/>
              <a:t>Understanding of how all aspects of a computer system contribute to security.</a:t>
            </a:r>
          </a:p>
          <a:p>
            <a:pPr>
              <a:buNone/>
            </a:pPr>
            <a:endParaRPr lang="en-US" sz="2000" dirty="0"/>
          </a:p>
          <a:p>
            <a:r>
              <a:rPr lang="en-US" sz="2000" dirty="0"/>
              <a:t>Providing a perspective on how a variety of mechanisms should work together to defend a system</a:t>
            </a:r>
          </a:p>
          <a:p>
            <a:pPr>
              <a:buNone/>
            </a:pPr>
            <a:r>
              <a:rPr lang="en-US" sz="2000" dirty="0"/>
              <a:t> </a:t>
            </a:r>
          </a:p>
          <a:p>
            <a:r>
              <a:rPr lang="en-US" sz="2000" dirty="0"/>
              <a:t>Developing ability to evaluate and compare diverse systems or mechanisms with respect to their security.</a:t>
            </a:r>
          </a:p>
          <a:p>
            <a:endParaRPr lang="en-US" sz="2000" dirty="0"/>
          </a:p>
          <a:p>
            <a:r>
              <a:rPr lang="en-US" sz="2000" dirty="0"/>
              <a:t>Basic understanding of the theoretical and conceptual aspects that are needed to build secure systems</a:t>
            </a:r>
          </a:p>
          <a:p>
            <a:pPr>
              <a:buNone/>
            </a:pPr>
            <a:r>
              <a:rPr lang="en-US" sz="2000" dirty="0"/>
              <a:t> </a:t>
            </a:r>
          </a:p>
          <a:p>
            <a:r>
              <a:rPr lang="en-US" sz="2000" dirty="0" smtClean="0"/>
              <a:t>Critical discussion of socio-technical aspects of security</a:t>
            </a:r>
            <a:endParaRPr lang="en-US" sz="2000" dirty="0"/>
          </a:p>
          <a:p>
            <a:pPr eaLnBrk="1" hangingPunct="1">
              <a:lnSpc>
                <a:spcPct val="90000"/>
              </a:lnSpc>
            </a:pPr>
            <a:endParaRPr lang="en-US" sz="2000" dirty="0" smtClean="0"/>
          </a:p>
        </p:txBody>
      </p:sp>
    </p:spTree>
  </p:cSld>
  <p:clrMapOvr>
    <a:masterClrMapping/>
  </p:clrMapOvr>
  <p:transition advTm="17778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p:spPr>
        <p:txBody>
          <a:bodyPr/>
          <a:lstStyle/>
          <a:p>
            <a:fld id="{F4E7F257-E46F-461B-A9C7-38AD4FBF2D8F}" type="datetime1">
              <a:rPr lang="en-US" smtClean="0"/>
              <a:pPr/>
              <a:t>8/28/2017</a:t>
            </a:fld>
            <a:endParaRPr lang="en-US" smtClean="0"/>
          </a:p>
        </p:txBody>
      </p:sp>
      <p:sp>
        <p:nvSpPr>
          <p:cNvPr id="22531" name="Slide Number Placeholder 4"/>
          <p:cNvSpPr>
            <a:spLocks noGrp="1"/>
          </p:cNvSpPr>
          <p:nvPr>
            <p:ph type="sldNum" sz="quarter" idx="12"/>
          </p:nvPr>
        </p:nvSpPr>
        <p:spPr>
          <a:noFill/>
        </p:spPr>
        <p:txBody>
          <a:bodyPr/>
          <a:lstStyle/>
          <a:p>
            <a:fld id="{E6542F18-D684-4ED2-AC9C-70E5079594B9}" type="slidenum">
              <a:rPr lang="en-US" smtClean="0"/>
              <a:pPr/>
              <a:t>32</a:t>
            </a:fld>
            <a:endParaRPr lang="en-US" smtClean="0"/>
          </a:p>
        </p:txBody>
      </p:sp>
      <p:sp>
        <p:nvSpPr>
          <p:cNvPr id="4" name="Rectangle 4"/>
          <p:cNvSpPr txBox="1">
            <a:spLocks noChangeArrowheads="1"/>
          </p:cNvSpPr>
          <p:nvPr/>
        </p:nvSpPr>
        <p:spPr>
          <a:xfrm>
            <a:off x="685800" y="609600"/>
            <a:ext cx="7772400" cy="914400"/>
          </a:xfrm>
          <a:prstGeom prst="rect">
            <a:avLst/>
          </a:prstGeom>
        </p:spPr>
        <p:txBody>
          <a:bodyPr/>
          <a:lstStyle/>
          <a:p>
            <a:pPr marL="342900" indent="-342900" algn="ctr" defTabSz="-13873163" eaLnBrk="0" hangingPunct="0">
              <a:defRPr/>
            </a:pPr>
            <a:r>
              <a:rPr lang="en-US" sz="3600" b="1" kern="0">
                <a:solidFill>
                  <a:schemeClr val="tx2"/>
                </a:solidFill>
                <a:latin typeface="+mj-lt"/>
                <a:ea typeface="+mj-ea"/>
                <a:cs typeface="+mj-cs"/>
              </a:rPr>
              <a:t>Approaches to security</a:t>
            </a:r>
          </a:p>
        </p:txBody>
      </p:sp>
      <p:sp>
        <p:nvSpPr>
          <p:cNvPr id="22533" name="AutoShape 5"/>
          <p:cNvSpPr>
            <a:spLocks noChangeArrowheads="1"/>
          </p:cNvSpPr>
          <p:nvPr/>
        </p:nvSpPr>
        <p:spPr bwMode="auto">
          <a:xfrm>
            <a:off x="5221288" y="2224088"/>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4" name="AutoShape 6"/>
          <p:cNvSpPr>
            <a:spLocks noChangeArrowheads="1"/>
          </p:cNvSpPr>
          <p:nvPr/>
        </p:nvSpPr>
        <p:spPr bwMode="auto">
          <a:xfrm>
            <a:off x="6410325" y="3052763"/>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5" name="Oval 7"/>
          <p:cNvSpPr>
            <a:spLocks noChangeArrowheads="1"/>
          </p:cNvSpPr>
          <p:nvPr/>
        </p:nvSpPr>
        <p:spPr bwMode="auto">
          <a:xfrm>
            <a:off x="4754563" y="2667000"/>
            <a:ext cx="1828800" cy="1371600"/>
          </a:xfrm>
          <a:prstGeom prst="ellipse">
            <a:avLst/>
          </a:prstGeom>
          <a:solidFill>
            <a:srgbClr val="FFFF00"/>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UML/OCL </a:t>
            </a:r>
            <a:r>
              <a:rPr lang="en-US" sz="1200" dirty="0">
                <a:solidFill>
                  <a:srgbClr val="FFFF00"/>
                </a:solidFill>
                <a:ea typeface="Arial Unicode MS" pitchFamily="34" charset="-128"/>
                <a:cs typeface="Arial Unicode MS" pitchFamily="34" charset="-128"/>
              </a:rPr>
              <a:t>models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Security patterns</a:t>
            </a:r>
          </a:p>
        </p:txBody>
      </p:sp>
      <p:sp>
        <p:nvSpPr>
          <p:cNvPr id="22536" name="Oval 8"/>
          <p:cNvSpPr>
            <a:spLocks noChangeArrowheads="1"/>
          </p:cNvSpPr>
          <p:nvPr/>
        </p:nvSpPr>
        <p:spPr bwMode="auto">
          <a:xfrm>
            <a:off x="3565525" y="1839913"/>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a:solidFill>
                  <a:srgbClr val="000000"/>
                </a:solidFill>
                <a:ea typeface="Arial Unicode MS" pitchFamily="34" charset="-128"/>
                <a:cs typeface="Arial Unicode MS" pitchFamily="34" charset="-128"/>
              </a:rPr>
              <a:t>Formal Models and cryptography</a:t>
            </a:r>
          </a:p>
        </p:txBody>
      </p:sp>
      <p:sp>
        <p:nvSpPr>
          <p:cNvPr id="22537" name="Oval 9"/>
          <p:cNvSpPr>
            <a:spLocks noChangeArrowheads="1"/>
          </p:cNvSpPr>
          <p:nvPr/>
        </p:nvSpPr>
        <p:spPr bwMode="auto">
          <a:xfrm>
            <a:off x="3565525" y="1839913"/>
            <a:ext cx="1828800" cy="1371600"/>
          </a:xfrm>
          <a:prstGeom prst="ellipse">
            <a:avLst/>
          </a:prstGeom>
          <a:noFill/>
          <a:ln w="9525">
            <a:solidFill>
              <a:srgbClr val="000000"/>
            </a:solidFill>
            <a:round/>
            <a:headEnd/>
            <a:tailEnd/>
          </a:ln>
        </p:spPr>
        <p:txBody>
          <a:bodyPr wrap="none" anchor="ctr"/>
          <a:lstStyle/>
          <a:p>
            <a:endParaRPr lang="en-US"/>
          </a:p>
        </p:txBody>
      </p:sp>
      <p:sp>
        <p:nvSpPr>
          <p:cNvPr id="22538" name="AutoShape 10"/>
          <p:cNvSpPr>
            <a:spLocks noChangeArrowheads="1"/>
          </p:cNvSpPr>
          <p:nvPr/>
        </p:nvSpPr>
        <p:spPr bwMode="auto">
          <a:xfrm>
            <a:off x="6750050" y="4738688"/>
            <a:ext cx="228600" cy="457200"/>
          </a:xfrm>
          <a:prstGeom prst="downArrow">
            <a:avLst>
              <a:gd name="adj1" fmla="val 50000"/>
              <a:gd name="adj2" fmla="val 50000"/>
            </a:avLst>
          </a:prstGeom>
          <a:noFill/>
          <a:ln w="9525">
            <a:solidFill>
              <a:srgbClr val="000000"/>
            </a:solidFill>
            <a:round/>
            <a:headEnd/>
            <a:tailEnd/>
          </a:ln>
        </p:spPr>
        <p:txBody>
          <a:bodyPr wrap="none" anchor="ctr"/>
          <a:lstStyle/>
          <a:p>
            <a:endParaRPr lang="en-US"/>
          </a:p>
        </p:txBody>
      </p:sp>
      <p:sp>
        <p:nvSpPr>
          <p:cNvPr id="22539" name="Oval 11"/>
          <p:cNvSpPr>
            <a:spLocks noChangeArrowheads="1"/>
          </p:cNvSpPr>
          <p:nvPr/>
        </p:nvSpPr>
        <p:spPr bwMode="auto">
          <a:xfrm>
            <a:off x="5942013" y="3495675"/>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endParaRPr lang="en-US" sz="1200" dirty="0">
              <a:solidFill>
                <a:srgbClr val="000000"/>
              </a:solidFill>
              <a:ea typeface="Arial Unicode MS" pitchFamily="34" charset="-128"/>
              <a:cs typeface="Arial Unicode MS" pitchFamily="34" charset="-128"/>
            </a:endParaRP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Vulnerability analysis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Code examination</a:t>
            </a:r>
          </a:p>
        </p:txBody>
      </p:sp>
      <p:sp>
        <p:nvSpPr>
          <p:cNvPr id="22540" name="Oval 12"/>
          <p:cNvSpPr>
            <a:spLocks noChangeArrowheads="1"/>
          </p:cNvSpPr>
          <p:nvPr/>
        </p:nvSpPr>
        <p:spPr bwMode="auto">
          <a:xfrm>
            <a:off x="4754563" y="2667000"/>
            <a:ext cx="1828800" cy="1371600"/>
          </a:xfrm>
          <a:prstGeom prst="ellipse">
            <a:avLst/>
          </a:prstGeom>
          <a:noFill/>
          <a:ln w="9525">
            <a:solidFill>
              <a:srgbClr val="000000"/>
            </a:solidFill>
            <a:round/>
            <a:headEnd/>
            <a:tailEnd/>
          </a:ln>
        </p:spPr>
        <p:txBody>
          <a:bodyPr wrap="none" anchor="ctr"/>
          <a:lstStyle/>
          <a:p>
            <a:endParaRPr lang="en-US"/>
          </a:p>
        </p:txBody>
      </p:sp>
      <p:sp>
        <p:nvSpPr>
          <p:cNvPr id="22541" name="AutoShape 13"/>
          <p:cNvSpPr>
            <a:spLocks noChangeArrowheads="1"/>
          </p:cNvSpPr>
          <p:nvPr/>
        </p:nvSpPr>
        <p:spPr bwMode="auto">
          <a:xfrm>
            <a:off x="2830513" y="2408238"/>
            <a:ext cx="577850" cy="228600"/>
          </a:xfrm>
          <a:prstGeom prst="rightArrow">
            <a:avLst>
              <a:gd name="adj1" fmla="val 50000"/>
              <a:gd name="adj2" fmla="val 63194"/>
            </a:avLst>
          </a:prstGeom>
          <a:noFill/>
          <a:ln w="9525">
            <a:solidFill>
              <a:srgbClr val="000000"/>
            </a:solidFill>
            <a:round/>
            <a:headEnd/>
            <a:tailEnd/>
          </a:ln>
        </p:spPr>
        <p:txBody>
          <a:bodyPr wrap="none" anchor="ctr"/>
          <a:lstStyle/>
          <a:p>
            <a:pPr algn="ctr">
              <a:lnSpc>
                <a:spcPct val="93000"/>
              </a:lnSpc>
              <a:buClr>
                <a:srgbClr val="000000"/>
              </a:buClr>
              <a:buSzPct val="100000"/>
              <a:buFont typeface="Times New Roman" pitchFamily="18" charset="0"/>
              <a:buNone/>
            </a:pPr>
            <a:endParaRPr lang="en-US">
              <a:solidFill>
                <a:srgbClr val="FFFF66"/>
              </a:solidFill>
              <a:ea typeface="Arial Unicode MS" pitchFamily="34" charset="-128"/>
              <a:cs typeface="Arial Unicode MS" pitchFamily="34" charset="-128"/>
            </a:endParaRPr>
          </a:p>
        </p:txBody>
      </p:sp>
      <p:sp>
        <p:nvSpPr>
          <p:cNvPr id="22542" name="Text Box 14"/>
          <p:cNvSpPr txBox="1">
            <a:spLocks noChangeArrowheads="1"/>
          </p:cNvSpPr>
          <p:nvPr/>
        </p:nvSpPr>
        <p:spPr bwMode="auto">
          <a:xfrm>
            <a:off x="1624013" y="2224088"/>
            <a:ext cx="1335087" cy="68580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Theoretical</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Analysis of</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3" name="AutoShape 15"/>
          <p:cNvSpPr>
            <a:spLocks noChangeArrowheads="1"/>
          </p:cNvSpPr>
          <p:nvPr/>
        </p:nvSpPr>
        <p:spPr bwMode="auto">
          <a:xfrm>
            <a:off x="4033838" y="3375025"/>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4" name="Text Box 16"/>
          <p:cNvSpPr txBox="1">
            <a:spLocks noChangeArrowheads="1"/>
          </p:cNvSpPr>
          <p:nvPr/>
        </p:nvSpPr>
        <p:spPr bwMode="auto">
          <a:xfrm>
            <a:off x="2884488" y="3268663"/>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Model-driven</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5" name="AutoShape 17"/>
          <p:cNvSpPr>
            <a:spLocks noChangeArrowheads="1"/>
          </p:cNvSpPr>
          <p:nvPr/>
        </p:nvSpPr>
        <p:spPr bwMode="auto">
          <a:xfrm>
            <a:off x="5222875" y="4203700"/>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6" name="Text Box 18"/>
          <p:cNvSpPr txBox="1">
            <a:spLocks noChangeArrowheads="1"/>
          </p:cNvSpPr>
          <p:nvPr/>
        </p:nvSpPr>
        <p:spPr bwMode="auto">
          <a:xfrm>
            <a:off x="4071938" y="4095750"/>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Code-based</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7" name="Text Box 19"/>
          <p:cNvSpPr txBox="1">
            <a:spLocks noChangeArrowheads="1"/>
          </p:cNvSpPr>
          <p:nvPr/>
        </p:nvSpPr>
        <p:spPr bwMode="auto">
          <a:xfrm>
            <a:off x="6421438" y="5268913"/>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8" name="Text Box 20"/>
          <p:cNvSpPr txBox="1">
            <a:spLocks noChangeArrowheads="1"/>
          </p:cNvSpPr>
          <p:nvPr/>
        </p:nvSpPr>
        <p:spPr bwMode="auto">
          <a:xfrm>
            <a:off x="7070725" y="3046413"/>
            <a:ext cx="1001713"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9" name="Text Box 21"/>
          <p:cNvSpPr txBox="1">
            <a:spLocks noChangeArrowheads="1"/>
          </p:cNvSpPr>
          <p:nvPr/>
        </p:nvSpPr>
        <p:spPr bwMode="auto">
          <a:xfrm>
            <a:off x="5907088" y="2209800"/>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Verification</a:t>
            </a:r>
          </a:p>
        </p:txBody>
      </p:sp>
    </p:spTree>
  </p:cSld>
  <p:clrMapOvr>
    <a:masterClrMapping/>
  </p:clrMapOvr>
  <p:transition advTm="15958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altLang="en-US" smtClean="0"/>
              <a:t>Approaches to security</a:t>
            </a:r>
          </a:p>
        </p:txBody>
      </p:sp>
      <p:sp>
        <p:nvSpPr>
          <p:cNvPr id="3" name="Content Placeholder 2"/>
          <p:cNvSpPr>
            <a:spLocks noGrp="1"/>
          </p:cNvSpPr>
          <p:nvPr>
            <p:ph idx="1"/>
          </p:nvPr>
        </p:nvSpPr>
        <p:spPr/>
        <p:txBody>
          <a:bodyPr>
            <a:normAutofit fontScale="77500" lnSpcReduction="20000"/>
          </a:bodyPr>
          <a:lstStyle/>
          <a:p>
            <a:pPr>
              <a:defRPr/>
            </a:pPr>
            <a:r>
              <a:rPr lang="en-US" b="1" dirty="0"/>
              <a:t>Theoretical models </a:t>
            </a:r>
            <a:r>
              <a:rPr lang="en-US" dirty="0" smtClean="0"/>
              <a:t>using</a:t>
            </a:r>
            <a:r>
              <a:rPr lang="en-US" b="1" dirty="0" smtClean="0"/>
              <a:t> </a:t>
            </a:r>
            <a:r>
              <a:rPr lang="en-US" dirty="0" smtClean="0"/>
              <a:t>model </a:t>
            </a:r>
            <a:r>
              <a:rPr lang="en-US" dirty="0"/>
              <a:t>checking do not prove security because they make many assumptions which may not be true in practice</a:t>
            </a:r>
            <a:r>
              <a:rPr lang="en-US" dirty="0" smtClean="0"/>
              <a:t>. Limited in size.</a:t>
            </a:r>
            <a:endParaRPr lang="en-US" dirty="0"/>
          </a:p>
          <a:p>
            <a:pPr>
              <a:defRPr/>
            </a:pPr>
            <a:r>
              <a:rPr lang="en-US" b="1" dirty="0"/>
              <a:t>Cryptographic methods </a:t>
            </a:r>
            <a:r>
              <a:rPr lang="en-US" dirty="0"/>
              <a:t>are effective but only for specific aspects: system or message authentication, secure transmission of messages, storage protection. They cannot stop attacks based on code or system flaws.</a:t>
            </a:r>
          </a:p>
          <a:p>
            <a:pPr>
              <a:defRPr/>
            </a:pPr>
            <a:r>
              <a:rPr lang="en-US" b="1" dirty="0"/>
              <a:t>Code-based methods </a:t>
            </a:r>
            <a:r>
              <a:rPr lang="en-US" dirty="0"/>
              <a:t>cannot find all vulnerabilities and many attacks exploit system interactions, not code flaws. </a:t>
            </a:r>
          </a:p>
          <a:p>
            <a:pPr>
              <a:defRPr/>
            </a:pPr>
            <a:r>
              <a:rPr lang="en-US" b="1" dirty="0"/>
              <a:t>Model-based security </a:t>
            </a:r>
            <a:r>
              <a:rPr lang="en-US" dirty="0"/>
              <a:t>builds a strong structure where parts of the system may be compromised but the essential parts of the system can be </a:t>
            </a:r>
            <a:r>
              <a:rPr lang="en-US" dirty="0" smtClean="0"/>
              <a:t>protected.</a:t>
            </a:r>
            <a:endParaRPr lang="en-US" dirty="0"/>
          </a:p>
          <a:p>
            <a:pPr>
              <a:defRPr/>
            </a:pPr>
            <a:endParaRPr lang="en-US" dirty="0"/>
          </a:p>
        </p:txBody>
      </p:sp>
    </p:spTree>
    <p:extLst>
      <p:ext uri="{BB962C8B-B14F-4D97-AF65-F5344CB8AC3E}">
        <p14:creationId xmlns:p14="http://schemas.microsoft.com/office/powerpoint/2010/main" val="4196719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8/28/2017</a:t>
            </a:fld>
            <a:endParaRPr lang="en-US" altLang="en-US" smtClean="0">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34</a:t>
            </a:fld>
            <a:endParaRPr lang="en-US" altLang="en-US" smtClean="0">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Need for a holistic view</a:t>
            </a:r>
          </a:p>
        </p:txBody>
      </p:sp>
      <p:sp>
        <p:nvSpPr>
          <p:cNvPr id="117765" name="Rectangle 3"/>
          <p:cNvSpPr>
            <a:spLocks noGrp="1" noChangeArrowheads="1"/>
          </p:cNvSpPr>
          <p:nvPr>
            <p:ph type="body" idx="4294967295"/>
          </p:nvPr>
        </p:nvSpPr>
        <p:spPr/>
        <p:txBody>
          <a:bodyPr>
            <a:normAutofit fontScale="92500" lnSpcReduction="10000"/>
          </a:bodyPr>
          <a:lstStyle/>
          <a:p>
            <a:pPr eaLnBrk="1" hangingPunct="1"/>
            <a:r>
              <a:rPr lang="en-US" altLang="en-US" b="1" dirty="0" smtClean="0"/>
              <a:t>Need for a holistic view</a:t>
            </a:r>
            <a:r>
              <a:rPr lang="en-US" altLang="en-US" dirty="0" smtClean="0"/>
              <a:t>, not disjoint pieces. Disjoint mechanisms cannot prevent threat that are combinations of legal actions</a:t>
            </a:r>
          </a:p>
          <a:p>
            <a:pPr eaLnBrk="1" hangingPunct="1"/>
            <a:r>
              <a:rPr lang="en-US" altLang="en-US" dirty="0" smtClean="0"/>
              <a:t>Security should be based on institution policies</a:t>
            </a:r>
          </a:p>
          <a:p>
            <a:pPr eaLnBrk="1" hangingPunct="1"/>
            <a:r>
              <a:rPr lang="en-US" altLang="en-US" dirty="0" smtClean="0"/>
              <a:t>Methods based on local system protection, e.g., cryptography , are very important to enforce the high-level restrictions but are not enough to provide systems security.</a:t>
            </a:r>
          </a:p>
          <a:p>
            <a:pPr eaLnBrk="1" hangingPunct="1"/>
            <a:r>
              <a:rPr lang="en-US" altLang="en-US" dirty="0" smtClean="0"/>
              <a:t>Code-based security is incomplete, security is a systems problem</a:t>
            </a:r>
          </a:p>
        </p:txBody>
      </p:sp>
    </p:spTree>
    <p:extLst>
      <p:ext uri="{BB962C8B-B14F-4D97-AF65-F5344CB8AC3E}">
        <p14:creationId xmlns:p14="http://schemas.microsoft.com/office/powerpoint/2010/main" val="2531394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77500" lnSpcReduction="20000"/>
          </a:bodyPr>
          <a:lstStyle/>
          <a:p>
            <a:pPr>
              <a:spcBef>
                <a:spcPts val="0"/>
              </a:spcBef>
              <a:buNone/>
            </a:pPr>
            <a:r>
              <a:rPr lang="en-US" b="1" dirty="0" smtClean="0"/>
              <a:t>      1. </a:t>
            </a:r>
            <a:r>
              <a:rPr lang="en-US" b="1" dirty="0" smtClean="0">
                <a:cs typeface="Arial" pitchFamily="34" charset="0"/>
              </a:rPr>
              <a:t>Introduction</a:t>
            </a:r>
            <a:r>
              <a:rPr lang="en-US" dirty="0">
                <a:cs typeface="Arial" pitchFamily="34" charset="0"/>
              </a:rPr>
              <a:t>:   Motivation and definitions. Internet and Intranet-- Structure, growth, </a:t>
            </a:r>
            <a:r>
              <a:rPr lang="en-US" dirty="0" smtClean="0">
                <a:cs typeface="Arial" pitchFamily="34" charset="0"/>
              </a:rPr>
              <a:t>possibilities</a:t>
            </a:r>
            <a:r>
              <a:rPr lang="en-US" dirty="0">
                <a:cs typeface="Arial" pitchFamily="34" charset="0"/>
              </a:rPr>
              <a:t>. Environment for security. Effect of new technologies. Related </a:t>
            </a:r>
            <a:r>
              <a:rPr lang="en-US" dirty="0" smtClean="0">
                <a:cs typeface="Arial" pitchFamily="34" charset="0"/>
              </a:rPr>
              <a:t>subjects.  </a:t>
            </a:r>
            <a:r>
              <a:rPr lang="en-US" dirty="0">
                <a:cs typeface="Arial" pitchFamily="34" charset="0"/>
              </a:rPr>
              <a:t>The Internet and its threats.  Vulnerabilities and threats: Viruses, worms, denial of </a:t>
            </a:r>
            <a:r>
              <a:rPr lang="en-US" dirty="0" smtClean="0">
                <a:cs typeface="Arial" pitchFamily="34" charset="0"/>
              </a:rPr>
              <a:t> service</a:t>
            </a:r>
            <a:r>
              <a:rPr lang="en-US" dirty="0">
                <a:cs typeface="Arial" pitchFamily="34" charset="0"/>
              </a:rPr>
              <a:t>, attackers</a:t>
            </a:r>
            <a:r>
              <a:rPr lang="en-US" dirty="0" smtClean="0">
                <a:cs typeface="Arial" pitchFamily="34" charset="0"/>
              </a:rPr>
              <a:t>. </a:t>
            </a:r>
          </a:p>
          <a:p>
            <a:pPr>
              <a:spcBef>
                <a:spcPts val="0"/>
              </a:spcBef>
              <a:buNone/>
            </a:pPr>
            <a:r>
              <a:rPr lang="en-US" dirty="0">
                <a:cs typeface="Arial" pitchFamily="34" charset="0"/>
              </a:rPr>
              <a:t/>
            </a:r>
            <a:br>
              <a:rPr lang="en-US" dirty="0">
                <a:cs typeface="Arial" pitchFamily="34" charset="0"/>
              </a:rPr>
            </a:br>
            <a:r>
              <a:rPr lang="en-US" dirty="0">
                <a:cs typeface="Arial" pitchFamily="34" charset="0"/>
              </a:rPr>
              <a:t>2.</a:t>
            </a:r>
            <a:r>
              <a:rPr lang="en-US" u="sng" dirty="0">
                <a:cs typeface="Arial" pitchFamily="34" charset="0"/>
                <a:hlinkClick r:id="rId2"/>
              </a:rPr>
              <a:t> </a:t>
            </a:r>
            <a:r>
              <a:rPr lang="en-US" b="1" dirty="0">
                <a:cs typeface="Arial" pitchFamily="34" charset="0"/>
              </a:rPr>
              <a:t>Security policies and models</a:t>
            </a:r>
            <a:r>
              <a:rPr lang="en-US" dirty="0">
                <a:cs typeface="Arial" pitchFamily="34" charset="0"/>
              </a:rPr>
              <a:t>:  Institution, legislation, and privacy policies. </a:t>
            </a:r>
            <a:r>
              <a:rPr lang="en-US" dirty="0" smtClean="0">
                <a:cs typeface="Arial" pitchFamily="34" charset="0"/>
              </a:rPr>
              <a:t> Compliance</a:t>
            </a:r>
            <a:r>
              <a:rPr lang="en-US" dirty="0">
                <a:cs typeface="Arial" pitchFamily="34" charset="0"/>
              </a:rPr>
              <a:t>. Forensic policies.  Security models: Access matrix, multilevel, </a:t>
            </a:r>
            <a:r>
              <a:rPr lang="en-US" dirty="0" smtClean="0">
                <a:cs typeface="Arial" pitchFamily="34" charset="0"/>
              </a:rPr>
              <a:t>mandatory</a:t>
            </a:r>
            <a:r>
              <a:rPr lang="en-US" dirty="0">
                <a:cs typeface="Arial" pitchFamily="34" charset="0"/>
              </a:rPr>
              <a:t>, discretionary  models. Role-Based Access Control. Patterns for models</a:t>
            </a:r>
            <a:r>
              <a:rPr lang="en-US" dirty="0" smtClean="0">
                <a:cs typeface="Arial" pitchFamily="34" charset="0"/>
              </a:rPr>
              <a:t>.</a:t>
            </a:r>
          </a:p>
          <a:p>
            <a:pPr>
              <a:spcBef>
                <a:spcPts val="0"/>
              </a:spcBef>
              <a:buNone/>
            </a:pPr>
            <a:r>
              <a:rPr lang="en-US" dirty="0">
                <a:cs typeface="Arial" pitchFamily="34" charset="0"/>
              </a:rPr>
              <a:t/>
            </a:r>
            <a:br>
              <a:rPr lang="en-US" dirty="0">
                <a:cs typeface="Arial" pitchFamily="34" charset="0"/>
              </a:rPr>
            </a:br>
            <a:endParaRPr lang="en-US" dirty="0" smtClean="0">
              <a:cs typeface="Arial" pitchFamily="34" charset="0"/>
            </a:endParaRPr>
          </a:p>
        </p:txBody>
      </p:sp>
    </p:spTree>
  </p:cSld>
  <p:clrMapOvr>
    <a:masterClrMapping/>
  </p:clrMapOvr>
  <p:transition advTm="24742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II</a:t>
            </a:r>
            <a:endParaRPr lang="en-US" dirty="0"/>
          </a:p>
        </p:txBody>
      </p:sp>
      <p:sp>
        <p:nvSpPr>
          <p:cNvPr id="3" name="Content Placeholder 2"/>
          <p:cNvSpPr>
            <a:spLocks noGrp="1"/>
          </p:cNvSpPr>
          <p:nvPr>
            <p:ph idx="1"/>
          </p:nvPr>
        </p:nvSpPr>
        <p:spPr/>
        <p:txBody>
          <a:bodyPr>
            <a:normAutofit fontScale="92500" lnSpcReduction="20000"/>
          </a:bodyPr>
          <a:lstStyle/>
          <a:p>
            <a:pPr>
              <a:spcBef>
                <a:spcPts val="0"/>
              </a:spcBef>
              <a:buNone/>
            </a:pPr>
            <a:r>
              <a:rPr lang="en-US" dirty="0" smtClean="0"/>
              <a:t>    </a:t>
            </a:r>
            <a:r>
              <a:rPr lang="en-US" sz="2000" dirty="0" smtClean="0">
                <a:cs typeface="Arial" pitchFamily="34" charset="0"/>
              </a:rPr>
              <a:t/>
            </a:r>
            <a:br>
              <a:rPr lang="en-US" sz="2000" dirty="0" smtClean="0">
                <a:cs typeface="Arial" pitchFamily="34" charset="0"/>
              </a:rPr>
            </a:br>
            <a:r>
              <a:rPr lang="en-US" sz="2000" dirty="0" smtClean="0">
                <a:cs typeface="Arial" pitchFamily="34" charset="0"/>
              </a:rPr>
              <a:t>4</a:t>
            </a:r>
            <a:r>
              <a:rPr lang="en-US" sz="2000" b="1" dirty="0" smtClean="0">
                <a:cs typeface="Arial" pitchFamily="34" charset="0"/>
              </a:rPr>
              <a:t>. </a:t>
            </a:r>
            <a:r>
              <a:rPr lang="en-US" sz="2400" b="1" dirty="0" smtClean="0">
                <a:cs typeface="Arial" pitchFamily="34" charset="0"/>
              </a:rPr>
              <a:t>Security in hardware and operating systems</a:t>
            </a:r>
            <a:r>
              <a:rPr lang="en-US" sz="2400" dirty="0" smtClean="0">
                <a:cs typeface="Arial" pitchFamily="34" charset="0"/>
              </a:rPr>
              <a:t>:  Effect of hardware on security. Process and memory protection (modes, rings). Virtualization.  Vulnerabilities. Unix, </a:t>
            </a:r>
            <a:r>
              <a:rPr lang="en-US" sz="2400" dirty="0" err="1" smtClean="0">
                <a:cs typeface="Arial" pitchFamily="34" charset="0"/>
              </a:rPr>
              <a:t>Linux,Windows</a:t>
            </a:r>
            <a:r>
              <a:rPr lang="en-US" sz="2400" dirty="0" smtClean="0">
                <a:cs typeface="Arial" pitchFamily="34" charset="0"/>
              </a:rPr>
              <a:t>. Hardened operating systems. Authentication. </a:t>
            </a:r>
          </a:p>
          <a:p>
            <a:pPr>
              <a:spcBef>
                <a:spcPts val="0"/>
              </a:spcBef>
              <a:buNone/>
            </a:pPr>
            <a:endParaRPr lang="en-US" sz="2400" dirty="0" smtClean="0">
              <a:cs typeface="Arial" pitchFamily="34" charset="0"/>
            </a:endParaRPr>
          </a:p>
          <a:p>
            <a:pPr>
              <a:buNone/>
            </a:pPr>
            <a:r>
              <a:rPr lang="en-US" sz="2400" dirty="0" smtClean="0"/>
              <a:t>      5.  </a:t>
            </a:r>
            <a:r>
              <a:rPr lang="en-US" sz="2400" b="1" dirty="0" smtClean="0"/>
              <a:t>Program and application security</a:t>
            </a:r>
            <a:r>
              <a:rPr lang="en-US" sz="2400" dirty="0" smtClean="0"/>
              <a:t>: Malicious software: Trojan horses, Viruses, and worms, the buffer overflow problem.  Security in languages and components.</a:t>
            </a:r>
          </a:p>
          <a:p>
            <a:pPr>
              <a:buNone/>
            </a:pPr>
            <a:endParaRPr lang="en-US" sz="2400" dirty="0" smtClean="0"/>
          </a:p>
          <a:p>
            <a:pPr>
              <a:buNone/>
            </a:pPr>
            <a:r>
              <a:rPr lang="en-US" sz="2400" b="1" dirty="0" smtClean="0"/>
              <a:t>      6. Database </a:t>
            </a:r>
            <a:r>
              <a:rPr lang="en-US" sz="2400" b="1" dirty="0"/>
              <a:t>security</a:t>
            </a:r>
            <a:r>
              <a:rPr lang="en-US" sz="2400" dirty="0"/>
              <a:t>:  Using views for authorization in relational databases. </a:t>
            </a:r>
            <a:r>
              <a:rPr lang="en-US" sz="2400" dirty="0" smtClean="0"/>
              <a:t>Authorization </a:t>
            </a:r>
            <a:r>
              <a:rPr lang="en-US" sz="2400" dirty="0"/>
              <a:t>systems in Oracle and  similar systems.  SQL injection and other attacks</a:t>
            </a:r>
            <a:r>
              <a:rPr lang="en-US" sz="2400" dirty="0" smtClean="0"/>
              <a:t>.   </a:t>
            </a:r>
            <a:r>
              <a:rPr lang="en-US" sz="2400" dirty="0" err="1"/>
              <a:t>NoSQL</a:t>
            </a:r>
            <a:r>
              <a:rPr lang="en-US" sz="2400" dirty="0"/>
              <a:t> databases. Data intensive systems security.</a:t>
            </a:r>
            <a:br>
              <a:rPr lang="en-US" sz="2400" dirty="0"/>
            </a:br>
            <a:endParaRPr lang="en-US" sz="2400" dirty="0" smtClean="0"/>
          </a:p>
          <a:p>
            <a:endParaRPr lang="en-US" dirty="0"/>
          </a:p>
        </p:txBody>
      </p:sp>
    </p:spTree>
  </p:cSld>
  <p:clrMapOvr>
    <a:masterClrMapping/>
  </p:clrMapOvr>
  <p:transition advTm="17451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III</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7.  </a:t>
            </a:r>
            <a:r>
              <a:rPr lang="en-US" b="1" dirty="0"/>
              <a:t>Network Security</a:t>
            </a:r>
            <a:r>
              <a:rPr lang="en-US" dirty="0"/>
              <a:t>:   Attacks. Secure layers. SSL, Kerberos, VPNs, </a:t>
            </a:r>
            <a:r>
              <a:rPr lang="en-US" dirty="0" smtClean="0"/>
              <a:t>Firewalls</a:t>
            </a:r>
            <a:r>
              <a:rPr lang="en-US" dirty="0"/>
              <a:t>. Intrusion Detection. Wireless systems, smart phones and tablets</a:t>
            </a:r>
            <a:r>
              <a:rPr lang="en-US" dirty="0" smtClean="0"/>
              <a:t>.</a:t>
            </a:r>
          </a:p>
          <a:p>
            <a:pPr>
              <a:buNone/>
            </a:pPr>
            <a:r>
              <a:rPr lang="en-US" dirty="0"/>
              <a:t/>
            </a:r>
            <a:br>
              <a:rPr lang="en-US" dirty="0"/>
            </a:br>
            <a:r>
              <a:rPr lang="en-US" dirty="0"/>
              <a:t>8. </a:t>
            </a:r>
            <a:r>
              <a:rPr lang="en-US" b="1" dirty="0"/>
              <a:t>Distributed systems</a:t>
            </a:r>
            <a:r>
              <a:rPr lang="en-US" dirty="0"/>
              <a:t>:  Web security, Cross-scripting attacks. Security in Web Services </a:t>
            </a:r>
            <a:r>
              <a:rPr lang="en-US" dirty="0" smtClean="0"/>
              <a:t>and </a:t>
            </a:r>
            <a:r>
              <a:rPr lang="en-US" dirty="0"/>
              <a:t>in cloud computing. </a:t>
            </a:r>
            <a:endParaRPr lang="en-US" dirty="0" smtClean="0"/>
          </a:p>
          <a:p>
            <a:pPr>
              <a:buNone/>
            </a:pPr>
            <a:r>
              <a:rPr lang="en-US" dirty="0" smtClean="0"/>
              <a:t>     The Internet of Things.</a:t>
            </a:r>
          </a:p>
          <a:p>
            <a:pPr>
              <a:buNone/>
            </a:pPr>
            <a:endParaRPr lang="en-US" dirty="0"/>
          </a:p>
          <a:p>
            <a:pPr>
              <a:buNone/>
            </a:pPr>
            <a:r>
              <a:rPr lang="en-US" dirty="0" smtClean="0"/>
              <a:t>     9</a:t>
            </a:r>
            <a:r>
              <a:rPr lang="en-US" dirty="0"/>
              <a:t>. </a:t>
            </a:r>
            <a:r>
              <a:rPr lang="en-US" b="1" dirty="0"/>
              <a:t>Developing secure software and systems</a:t>
            </a:r>
            <a:r>
              <a:rPr lang="en-US" dirty="0"/>
              <a:t>:  Secure system design methodology. Use </a:t>
            </a:r>
            <a:r>
              <a:rPr lang="en-US" dirty="0" smtClean="0"/>
              <a:t>of </a:t>
            </a:r>
            <a:r>
              <a:rPr lang="en-US" dirty="0"/>
              <a:t>patterns. Formal methods, model checking. Code-based secure lifecycles. </a:t>
            </a:r>
            <a:endParaRPr lang="en-US" dirty="0" smtClean="0"/>
          </a:p>
          <a:p>
            <a:pPr>
              <a:buNone/>
            </a:pPr>
            <a:r>
              <a:rPr lang="en-US" dirty="0" smtClean="0"/>
              <a:t>     </a:t>
            </a:r>
            <a:r>
              <a:rPr lang="en-US" dirty="0"/>
              <a:t>Evaluation of security.</a:t>
            </a:r>
            <a:br>
              <a:rPr lang="en-US" dirty="0"/>
            </a:br>
            <a:endParaRPr lang="en-US" dirty="0"/>
          </a:p>
        </p:txBody>
      </p:sp>
    </p:spTree>
  </p:cSld>
  <p:clrMapOvr>
    <a:masterClrMapping/>
  </p:clrMapOvr>
  <p:transition advTm="14412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Systems Research Group</a:t>
            </a:r>
            <a:endParaRPr lang="en-US" dirty="0"/>
          </a:p>
        </p:txBody>
      </p:sp>
      <p:sp>
        <p:nvSpPr>
          <p:cNvPr id="3" name="Content Placeholder 2"/>
          <p:cNvSpPr>
            <a:spLocks noGrp="1"/>
          </p:cNvSpPr>
          <p:nvPr>
            <p:ph idx="1"/>
          </p:nvPr>
        </p:nvSpPr>
        <p:spPr/>
        <p:txBody>
          <a:bodyPr/>
          <a:lstStyle/>
          <a:p>
            <a:r>
              <a:rPr lang="en-US" dirty="0" smtClean="0"/>
              <a:t>We meet once a week to present our work or to hear visitors. </a:t>
            </a:r>
          </a:p>
          <a:p>
            <a:r>
              <a:rPr lang="en-US" dirty="0" smtClean="0"/>
              <a:t>In EE405 on Thursdays at noon, unless  otherwise indicated. </a:t>
            </a:r>
          </a:p>
          <a:p>
            <a:r>
              <a:rPr lang="en-US" dirty="0" smtClean="0"/>
              <a:t>If interested send me your name to put you in our mailing list. </a:t>
            </a:r>
          </a:p>
          <a:p>
            <a:r>
              <a:rPr lang="en-US" dirty="0" smtClean="0"/>
              <a:t>We produce theses and write papers</a:t>
            </a:r>
            <a:endParaRPr lang="en-US" dirty="0"/>
          </a:p>
        </p:txBody>
      </p:sp>
    </p:spTree>
    <p:extLst>
      <p:ext uri="{BB962C8B-B14F-4D97-AF65-F5344CB8AC3E}">
        <p14:creationId xmlns:p14="http://schemas.microsoft.com/office/powerpoint/2010/main" val="3815646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during the semester</a:t>
            </a:r>
            <a:endParaRPr lang="en-US" dirty="0"/>
          </a:p>
        </p:txBody>
      </p:sp>
      <p:sp>
        <p:nvSpPr>
          <p:cNvPr id="3" name="Content Placeholder 2"/>
          <p:cNvSpPr>
            <a:spLocks noGrp="1"/>
          </p:cNvSpPr>
          <p:nvPr>
            <p:ph idx="1"/>
          </p:nvPr>
        </p:nvSpPr>
        <p:spPr/>
        <p:txBody>
          <a:bodyPr>
            <a:normAutofit fontScale="92500"/>
          </a:bodyPr>
          <a:lstStyle/>
          <a:p>
            <a:r>
              <a:rPr lang="en-US" dirty="0" smtClean="0"/>
              <a:t>Because of my research activities I must travel</a:t>
            </a:r>
          </a:p>
          <a:p>
            <a:r>
              <a:rPr lang="en-US" dirty="0" smtClean="0"/>
              <a:t>A professor who does not do research or consulting cannot be effective to teach modern technologies which change constantly, especially graduate courses</a:t>
            </a:r>
          </a:p>
          <a:p>
            <a:r>
              <a:rPr lang="en-US" dirty="0" smtClean="0"/>
              <a:t>To be missed: One class in September, one class in October, and two classes in November</a:t>
            </a:r>
          </a:p>
          <a:p>
            <a:r>
              <a:rPr lang="en-US" dirty="0" smtClean="0"/>
              <a:t>My PhD students Madiha </a:t>
            </a:r>
            <a:r>
              <a:rPr lang="en-US" dirty="0" err="1" smtClean="0"/>
              <a:t>Haider</a:t>
            </a:r>
            <a:r>
              <a:rPr lang="en-US" dirty="0"/>
              <a:t> </a:t>
            </a:r>
            <a:r>
              <a:rPr lang="en-US" dirty="0" smtClean="0"/>
              <a:t>and Virginia Romero will replace me during the times I travel</a:t>
            </a:r>
            <a:endParaRPr lang="en-US" dirty="0"/>
          </a:p>
        </p:txBody>
      </p:sp>
    </p:spTree>
    <p:extLst>
      <p:ext uri="{BB962C8B-B14F-4D97-AF65-F5344CB8AC3E}">
        <p14:creationId xmlns:p14="http://schemas.microsoft.com/office/powerpoint/2010/main" val="380768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problem?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Almost every week we have a major security incident</a:t>
            </a:r>
            <a:r>
              <a:rPr lang="en-US" dirty="0" smtClean="0"/>
              <a:t>.</a:t>
            </a:r>
          </a:p>
          <a:p>
            <a:r>
              <a:rPr lang="en-US" dirty="0" smtClean="0"/>
              <a:t>Companies:  Target, Sony (twice), Home Depot, Goodwill, JP Morgan, Chick-fil-A, Neiman Marcus, Yahoo,…</a:t>
            </a:r>
          </a:p>
          <a:p>
            <a:r>
              <a:rPr lang="en-US" dirty="0" smtClean="0"/>
              <a:t>Government: IRS, DOE, OPM, US presidential campaign…</a:t>
            </a:r>
          </a:p>
          <a:p>
            <a:r>
              <a:rPr lang="en-US" dirty="0" smtClean="0"/>
              <a:t>Physical systems: </a:t>
            </a:r>
            <a:r>
              <a:rPr lang="en-US" dirty="0" err="1" smtClean="0"/>
              <a:t>Stuxnet</a:t>
            </a:r>
            <a:r>
              <a:rPr lang="en-US" dirty="0" smtClean="0"/>
              <a:t> (Iran), German steel mill, Aramco,…</a:t>
            </a:r>
          </a:p>
          <a:p>
            <a:r>
              <a:rPr lang="en-US" dirty="0" smtClean="0"/>
              <a:t>Medical systems: several, e.g. Anthem</a:t>
            </a:r>
          </a:p>
          <a:p>
            <a:r>
              <a:rPr lang="en-US" dirty="0" smtClean="0"/>
              <a:t>Point of sale: Target, Michaels, Home Depot, …</a:t>
            </a:r>
            <a:endParaRPr lang="en-US" dirty="0"/>
          </a:p>
          <a:p>
            <a:endParaRPr lang="en-US" dirty="0"/>
          </a:p>
        </p:txBody>
      </p:sp>
    </p:spTree>
    <p:extLst>
      <p:ext uri="{BB962C8B-B14F-4D97-AF65-F5344CB8AC3E}">
        <p14:creationId xmlns:p14="http://schemas.microsoft.com/office/powerpoint/2010/main" val="10685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0788"/>
            <a:ext cx="6096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09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pPr eaLnBrk="0" hangingPunct="0"/>
            <a:fld id="{66BFA3F9-1743-43E6-9D07-5E97AB10439B}" type="datetime1">
              <a:rPr lang="en-US" smtClean="0"/>
              <a:pPr eaLnBrk="0" hangingPunct="0"/>
              <a:t>8/28/2017</a:t>
            </a:fld>
            <a:endParaRPr lang="en-US" smtClean="0"/>
          </a:p>
        </p:txBody>
      </p:sp>
      <p:sp>
        <p:nvSpPr>
          <p:cNvPr id="52227" name="Slide Number Placeholder 5"/>
          <p:cNvSpPr>
            <a:spLocks noGrp="1"/>
          </p:cNvSpPr>
          <p:nvPr>
            <p:ph type="sldNum" sz="quarter" idx="12"/>
          </p:nvPr>
        </p:nvSpPr>
        <p:spPr>
          <a:noFill/>
        </p:spPr>
        <p:txBody>
          <a:bodyPr/>
          <a:lstStyle/>
          <a:p>
            <a:pPr eaLnBrk="0" hangingPunct="0"/>
            <a:fld id="{84F5A7FB-E0CF-4691-B21C-90DA37DA9AA3}" type="slidenum">
              <a:rPr lang="en-US" smtClean="0"/>
              <a:pPr eaLnBrk="0" hangingPunct="0"/>
              <a:t>41</a:t>
            </a:fld>
            <a:endParaRPr lang="en-US" smtClean="0"/>
          </a:p>
        </p:txBody>
      </p:sp>
      <p:sp>
        <p:nvSpPr>
          <p:cNvPr id="52228" name="Rectangle 2"/>
          <p:cNvSpPr>
            <a:spLocks noGrp="1" noChangeArrowheads="1"/>
          </p:cNvSpPr>
          <p:nvPr>
            <p:ph type="title" idx="4294967295"/>
          </p:nvPr>
        </p:nvSpPr>
        <p:spPr/>
        <p:txBody>
          <a:bodyPr/>
          <a:lstStyle/>
          <a:p>
            <a:pPr eaLnBrk="1" hangingPunct="1"/>
            <a:r>
              <a:rPr lang="en-US" smtClean="0"/>
              <a:t>Value of information</a:t>
            </a:r>
          </a:p>
        </p:txBody>
      </p:sp>
      <p:sp>
        <p:nvSpPr>
          <p:cNvPr id="52229" name="Rectangle 3"/>
          <p:cNvSpPr>
            <a:spLocks noGrp="1" noChangeArrowheads="1"/>
          </p:cNvSpPr>
          <p:nvPr>
            <p:ph type="body" idx="4294967295"/>
          </p:nvPr>
        </p:nvSpPr>
        <p:spPr/>
        <p:txBody>
          <a:bodyPr/>
          <a:lstStyle/>
          <a:p>
            <a:pPr eaLnBrk="1" hangingPunct="1"/>
            <a:r>
              <a:rPr lang="en-US" dirty="0" smtClean="0"/>
              <a:t>We rely on information for our credit, health, professional work, business, education,…</a:t>
            </a:r>
          </a:p>
          <a:p>
            <a:pPr eaLnBrk="1" hangingPunct="1"/>
            <a:r>
              <a:rPr lang="en-US" dirty="0" smtClean="0"/>
              <a:t>Data is valuable for individuals and institutions</a:t>
            </a:r>
          </a:p>
          <a:p>
            <a:pPr eaLnBrk="1" hangingPunct="1"/>
            <a:r>
              <a:rPr lang="en-US" dirty="0" smtClean="0"/>
              <a:t>This value attracts criminals, terrorists, and vandals</a:t>
            </a:r>
          </a:p>
          <a:p>
            <a:pPr eaLnBrk="1" hangingPunct="1"/>
            <a:r>
              <a:rPr lang="en-US" dirty="0" smtClean="0"/>
              <a:t>Unauthorized access (reading, modification, or destruction) to information can produce all kinds of serious problems</a:t>
            </a:r>
          </a:p>
        </p:txBody>
      </p:sp>
    </p:spTree>
  </p:cSld>
  <p:clrMapOvr>
    <a:masterClrMapping/>
  </p:clrMapOvr>
  <p:transition advTm="12998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8/28/2017</a:t>
            </a:fld>
            <a:endParaRPr lang="en-US" smtClean="0"/>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42</a:t>
            </a:fld>
            <a:endParaRPr lang="en-US" smtClean="0"/>
          </a:p>
        </p:txBody>
      </p:sp>
      <p:sp>
        <p:nvSpPr>
          <p:cNvPr id="61444" name="Rectangle 2"/>
          <p:cNvSpPr>
            <a:spLocks noGrp="1" noChangeArrowheads="1"/>
          </p:cNvSpPr>
          <p:nvPr>
            <p:ph type="title" idx="4294967295"/>
          </p:nvPr>
        </p:nvSpPr>
        <p:spPr/>
        <p:txBody>
          <a:bodyPr/>
          <a:lstStyle/>
          <a:p>
            <a:pPr eaLnBrk="1" hangingPunct="1"/>
            <a:r>
              <a:rPr lang="en-US" sz="3200" dirty="0" smtClean="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sz="2800" b="1" dirty="0" smtClean="0"/>
              <a:t>Unauthorized</a:t>
            </a:r>
            <a:r>
              <a:rPr lang="en-US" sz="2800" dirty="0" smtClean="0"/>
              <a:t> </a:t>
            </a:r>
            <a:r>
              <a:rPr lang="en-US" sz="2800" b="1" dirty="0" smtClean="0"/>
              <a:t>data disclosure </a:t>
            </a:r>
            <a:r>
              <a:rPr lang="en-US" sz="2800" dirty="0" smtClean="0"/>
              <a:t>(confidentiality or secrecy). </a:t>
            </a:r>
          </a:p>
          <a:p>
            <a:pPr>
              <a:lnSpc>
                <a:spcPct val="80000"/>
              </a:lnSpc>
            </a:pPr>
            <a:r>
              <a:rPr lang="en-US" sz="2800" b="1" dirty="0" smtClean="0"/>
              <a:t>Unauthorized data modification </a:t>
            </a:r>
            <a:r>
              <a:rPr lang="en-US" sz="2800" dirty="0" smtClean="0"/>
              <a:t>(integrity). May result in inconsistencies or erroneous data. Data destruction may bring all kinds of losses.</a:t>
            </a:r>
          </a:p>
          <a:p>
            <a:pPr>
              <a:lnSpc>
                <a:spcPct val="80000"/>
              </a:lnSpc>
            </a:pPr>
            <a:r>
              <a:rPr lang="en-US" sz="2800" b="1" dirty="0" smtClean="0"/>
              <a:t>Denial of service—</a:t>
            </a:r>
            <a:r>
              <a:rPr lang="en-US" sz="2800" dirty="0" smtClean="0"/>
              <a:t>Users or other systems may prevent the legitimate users from using their system. Denial of service is an attack on the </a:t>
            </a:r>
            <a:r>
              <a:rPr lang="en-US" sz="2800" b="1" dirty="0" smtClean="0"/>
              <a:t>availability</a:t>
            </a:r>
            <a:r>
              <a:rPr lang="en-US" sz="2800" dirty="0" smtClean="0"/>
              <a:t> of the system.</a:t>
            </a:r>
          </a:p>
          <a:p>
            <a:pPr>
              <a:lnSpc>
                <a:spcPct val="80000"/>
              </a:lnSpc>
            </a:pPr>
            <a:r>
              <a:rPr lang="en-US" sz="2800" b="1" dirty="0" smtClean="0"/>
              <a:t>Lack of accountability</a:t>
            </a:r>
            <a:r>
              <a:rPr lang="en-US" sz="2800" dirty="0" smtClean="0"/>
              <a:t>—Users should be responsible for their actions and should not be able to deny what they have done (non-repudiation). </a:t>
            </a:r>
          </a:p>
        </p:txBody>
      </p:sp>
    </p:spTree>
    <p:extLst>
      <p:ext uri="{BB962C8B-B14F-4D97-AF65-F5344CB8AC3E}">
        <p14:creationId xmlns:p14="http://schemas.microsoft.com/office/powerpoint/2010/main" val="1412688911"/>
      </p:ext>
    </p:extLst>
  </p:cSld>
  <p:clrMapOvr>
    <a:masterClrMapping/>
  </p:clrMapOvr>
  <p:transition advTm="5817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1"/>
          <p:cNvSpPr>
            <a:spLocks noGrp="1"/>
          </p:cNvSpPr>
          <p:nvPr>
            <p:ph type="dt" sz="quarter" idx="10"/>
          </p:nvPr>
        </p:nvSpPr>
        <p:spPr>
          <a:noFill/>
        </p:spPr>
        <p:txBody>
          <a:bodyPr/>
          <a:lstStyle/>
          <a:p>
            <a:pPr eaLnBrk="0" hangingPunct="0"/>
            <a:fld id="{3AD94E91-6B33-48AB-B2BF-CA2B2C22B6FE}" type="datetime1">
              <a:rPr lang="en-US" smtClean="0"/>
              <a:pPr eaLnBrk="0" hangingPunct="0"/>
              <a:t>8/28/2017</a:t>
            </a:fld>
            <a:endParaRPr lang="en-US" smtClean="0"/>
          </a:p>
        </p:txBody>
      </p:sp>
      <p:sp>
        <p:nvSpPr>
          <p:cNvPr id="56323" name="Slide Number Placeholder 3"/>
          <p:cNvSpPr>
            <a:spLocks noGrp="1"/>
          </p:cNvSpPr>
          <p:nvPr>
            <p:ph type="sldNum" sz="quarter" idx="12"/>
          </p:nvPr>
        </p:nvSpPr>
        <p:spPr>
          <a:noFill/>
        </p:spPr>
        <p:txBody>
          <a:bodyPr/>
          <a:lstStyle/>
          <a:p>
            <a:pPr eaLnBrk="0" hangingPunct="0"/>
            <a:fld id="{FBB300DF-B025-41AE-85B0-884A84A5BF06}" type="slidenum">
              <a:rPr lang="en-US" smtClean="0"/>
              <a:pPr eaLnBrk="0" hangingPunct="0"/>
              <a:t>43</a:t>
            </a:fld>
            <a:endParaRPr lang="en-US" smtClean="0"/>
          </a:p>
        </p:txBody>
      </p:sp>
      <p:sp>
        <p:nvSpPr>
          <p:cNvPr id="56324"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The meaning of security</a:t>
            </a:r>
          </a:p>
        </p:txBody>
      </p:sp>
      <p:sp>
        <p:nvSpPr>
          <p:cNvPr id="56325"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dirty="0">
                <a:latin typeface="Times New Roman" pitchFamily="18" charset="0"/>
              </a:rPr>
              <a:t>Security implies providing these objectives in the presence of attacks </a:t>
            </a:r>
          </a:p>
          <a:p>
            <a:pPr marL="342900" indent="-342900">
              <a:spcBef>
                <a:spcPct val="20000"/>
              </a:spcBef>
              <a:buFontTx/>
              <a:buChar char="•"/>
            </a:pPr>
            <a:r>
              <a:rPr lang="en-US" sz="3200" dirty="0">
                <a:latin typeface="Times New Roman" pitchFamily="18" charset="0"/>
              </a:rPr>
              <a:t>Security requires technical, managerial, and physical countermeasures </a:t>
            </a:r>
          </a:p>
          <a:p>
            <a:pPr marL="342900" indent="-342900">
              <a:spcBef>
                <a:spcPct val="20000"/>
              </a:spcBef>
              <a:buFontTx/>
              <a:buChar char="•"/>
            </a:pPr>
            <a:r>
              <a:rPr lang="en-US" sz="3200" dirty="0">
                <a:latin typeface="Times New Roman" pitchFamily="18" charset="0"/>
              </a:rPr>
              <a:t>We only consider technical aspects here </a:t>
            </a:r>
          </a:p>
          <a:p>
            <a:pPr marL="342900" indent="-342900">
              <a:spcBef>
                <a:spcPct val="20000"/>
              </a:spcBef>
              <a:buFontTx/>
              <a:buChar char="•"/>
            </a:pPr>
            <a:r>
              <a:rPr lang="en-US" sz="3200" dirty="0">
                <a:latin typeface="Times New Roman" pitchFamily="18" charset="0"/>
              </a:rPr>
              <a:t>A related aspect is </a:t>
            </a:r>
            <a:r>
              <a:rPr lang="en-US" sz="3200" b="1" dirty="0">
                <a:latin typeface="Times New Roman" pitchFamily="18" charset="0"/>
              </a:rPr>
              <a:t>privacy</a:t>
            </a:r>
            <a:r>
              <a:rPr lang="en-US" sz="3200" dirty="0">
                <a:latin typeface="Times New Roman" pitchFamily="18" charset="0"/>
              </a:rPr>
              <a:t>, a legal and ethics concern</a:t>
            </a:r>
          </a:p>
        </p:txBody>
      </p:sp>
    </p:spTree>
  </p:cSld>
  <p:clrMapOvr>
    <a:masterClrMapping/>
  </p:clrMapOvr>
  <p:transition advTm="763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Attacks and defenses</a:t>
            </a:r>
          </a:p>
        </p:txBody>
      </p:sp>
      <p:sp>
        <p:nvSpPr>
          <p:cNvPr id="55299" name="Rectangle 3"/>
          <p:cNvSpPr>
            <a:spLocks noGrp="1" noChangeArrowheads="1"/>
          </p:cNvSpPr>
          <p:nvPr>
            <p:ph type="body" idx="1"/>
          </p:nvPr>
        </p:nvSpPr>
        <p:spPr/>
        <p:txBody>
          <a:bodyPr>
            <a:noAutofit/>
          </a:bodyPr>
          <a:lstStyle/>
          <a:p>
            <a:pPr eaLnBrk="1" hangingPunct="1">
              <a:lnSpc>
                <a:spcPct val="80000"/>
              </a:lnSpc>
              <a:buNone/>
            </a:pPr>
            <a:r>
              <a:rPr lang="en-US" sz="2000" dirty="0" smtClean="0"/>
              <a:t>The generic attacks are realized in two basic ways: by </a:t>
            </a:r>
            <a:r>
              <a:rPr lang="en-US" sz="2000" b="1" dirty="0" smtClean="0"/>
              <a:t>direct attacks </a:t>
            </a:r>
            <a:r>
              <a:rPr lang="en-US" sz="2000" dirty="0" smtClean="0"/>
              <a:t>from a person trying to exploit a vulnerability or flaw in the system, or using </a:t>
            </a:r>
            <a:r>
              <a:rPr lang="en-US" sz="2000" b="1" dirty="0" smtClean="0"/>
              <a:t>malware</a:t>
            </a:r>
            <a:r>
              <a:rPr lang="en-US" sz="2000" dirty="0" smtClean="0"/>
              <a:t>, software that contains code that exploits one or more of these flaws</a:t>
            </a:r>
          </a:p>
          <a:p>
            <a:pPr>
              <a:lnSpc>
                <a:spcPct val="80000"/>
              </a:lnSpc>
              <a:buNone/>
            </a:pPr>
            <a:endParaRPr lang="en-US" sz="2000" dirty="0" smtClean="0"/>
          </a:p>
          <a:p>
            <a:pPr eaLnBrk="1" hangingPunct="1">
              <a:lnSpc>
                <a:spcPct val="80000"/>
              </a:lnSpc>
              <a:buNone/>
            </a:pPr>
            <a:r>
              <a:rPr lang="en-US" sz="2000" dirty="0" smtClean="0"/>
              <a:t>Security defenses may operate in one or more of three modes and we need to combine them:</a:t>
            </a:r>
          </a:p>
          <a:p>
            <a:pPr>
              <a:lnSpc>
                <a:spcPct val="80000"/>
              </a:lnSpc>
            </a:pPr>
            <a:r>
              <a:rPr lang="en-US" sz="2000" dirty="0" smtClean="0"/>
              <a:t>  </a:t>
            </a:r>
            <a:r>
              <a:rPr lang="en-US" sz="2000" b="1" dirty="0" smtClean="0"/>
              <a:t>Prevent or mitigate </a:t>
            </a:r>
            <a:r>
              <a:rPr lang="en-US" sz="2000" dirty="0" smtClean="0"/>
              <a:t>an attack. Prevention means completely stopping the attack while mitigation implies partial defense or reducing its effects</a:t>
            </a:r>
          </a:p>
          <a:p>
            <a:pPr>
              <a:lnSpc>
                <a:spcPct val="80000"/>
              </a:lnSpc>
            </a:pPr>
            <a:r>
              <a:rPr lang="en-US" sz="2000" dirty="0" smtClean="0"/>
              <a:t>   If we cannot stop or mitigate the attack, at least we should be able to know that an attack is happening, i.e., we should </a:t>
            </a:r>
            <a:r>
              <a:rPr lang="en-US" sz="2000" b="1" dirty="0" smtClean="0"/>
              <a:t>detect the attack</a:t>
            </a:r>
            <a:r>
              <a:rPr lang="en-US" sz="2000" dirty="0" smtClean="0">
                <a:solidFill>
                  <a:schemeClr val="accent2"/>
                </a:solidFill>
              </a:rPr>
              <a:t>.</a:t>
            </a:r>
            <a:r>
              <a:rPr lang="en-US" sz="2000" dirty="0" smtClean="0"/>
              <a:t> Detection is also useful to stop an attack because it can alert other mechanisms to take action</a:t>
            </a:r>
          </a:p>
          <a:p>
            <a:pPr>
              <a:lnSpc>
                <a:spcPct val="80000"/>
              </a:lnSpc>
            </a:pPr>
            <a:r>
              <a:rPr lang="en-US" sz="2000" dirty="0" smtClean="0"/>
              <a:t>   After the attack has happened we need to have ways to </a:t>
            </a:r>
            <a:r>
              <a:rPr lang="en-US" sz="2000" b="1" dirty="0" smtClean="0"/>
              <a:t>recover</a:t>
            </a:r>
            <a:r>
              <a:rPr lang="en-US" sz="2000" dirty="0" smtClean="0"/>
              <a:t> from its effects and </a:t>
            </a:r>
            <a:r>
              <a:rPr lang="en-US" sz="2000" b="1" dirty="0" smtClean="0"/>
              <a:t>analyze it </a:t>
            </a:r>
            <a:r>
              <a:rPr lang="en-US" sz="2000" dirty="0" smtClean="0"/>
              <a:t>so we can improve the system</a:t>
            </a:r>
          </a:p>
        </p:txBody>
      </p:sp>
    </p:spTree>
    <p:extLst>
      <p:ext uri="{BB962C8B-B14F-4D97-AF65-F5344CB8AC3E}">
        <p14:creationId xmlns:p14="http://schemas.microsoft.com/office/powerpoint/2010/main" val="3258250753"/>
      </p:ext>
    </p:extLst>
  </p:cSld>
  <p:clrMapOvr>
    <a:masterClrMapping/>
  </p:clrMapOvr>
  <p:transition advTm="17631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Countermeasures (defenses)</a:t>
            </a:r>
          </a:p>
        </p:txBody>
      </p:sp>
      <p:sp>
        <p:nvSpPr>
          <p:cNvPr id="57347" name="Rectangle 3"/>
          <p:cNvSpPr>
            <a:spLocks noGrp="1" noChangeArrowheads="1"/>
          </p:cNvSpPr>
          <p:nvPr>
            <p:ph type="body" idx="1"/>
          </p:nvPr>
        </p:nvSpPr>
        <p:spPr/>
        <p:txBody>
          <a:bodyPr>
            <a:noAutofit/>
          </a:bodyPr>
          <a:lstStyle/>
          <a:p>
            <a:pPr eaLnBrk="1" hangingPunct="1">
              <a:lnSpc>
                <a:spcPct val="80000"/>
              </a:lnSpc>
            </a:pPr>
            <a:r>
              <a:rPr lang="en-US" sz="2800" b="1" i="0" dirty="0" smtClean="0">
                <a:solidFill>
                  <a:schemeClr val="accent2"/>
                </a:solidFill>
              </a:rPr>
              <a:t>Identification and Authentication (I&amp;A</a:t>
            </a:r>
            <a:r>
              <a:rPr lang="en-US" sz="2800" b="1" i="0" dirty="0" smtClean="0"/>
              <a:t>)—</a:t>
            </a:r>
            <a:r>
              <a:rPr lang="en-US" sz="2800" dirty="0" smtClean="0"/>
              <a:t>Identification is a user or system action where the user provides an identity. Authentication implies some proof that a user or system is the one he/she/it claims to be. The result of authentication may be a set of credentials, which later can be used to prove identity and may describe some attributes of the authenticated entity (See Chapter 3). </a:t>
            </a:r>
          </a:p>
          <a:p>
            <a:pPr eaLnBrk="1" hangingPunct="1">
              <a:lnSpc>
                <a:spcPct val="80000"/>
              </a:lnSpc>
            </a:pPr>
            <a:r>
              <a:rPr lang="en-US" sz="2800" b="1" i="0" dirty="0" smtClean="0">
                <a:solidFill>
                  <a:schemeClr val="accent2"/>
                </a:solidFill>
              </a:rPr>
              <a:t>Authorization and Access control (A &amp; A</a:t>
            </a:r>
            <a:r>
              <a:rPr lang="en-US" sz="2800" b="0" i="0" dirty="0" smtClean="0">
                <a:solidFill>
                  <a:schemeClr val="accent2"/>
                </a:solidFill>
              </a:rPr>
              <a:t>)—</a:t>
            </a:r>
            <a:r>
              <a:rPr lang="en-US" sz="2800" dirty="0" smtClean="0"/>
              <a:t>Authorization defines permitted access to resources depending on the </a:t>
            </a:r>
            <a:r>
              <a:rPr lang="en-US" sz="2800" dirty="0" err="1" smtClean="0"/>
              <a:t>accessor</a:t>
            </a:r>
            <a:r>
              <a:rPr lang="en-US" sz="2800" dirty="0" smtClean="0"/>
              <a:t> (user, executing process), the resource being accessed, and the intended use of the resource. Access control enforces the permitted accesses  (See Chapter 2).</a:t>
            </a:r>
          </a:p>
          <a:p>
            <a:pPr marL="0" indent="0" eaLnBrk="1" hangingPunct="1">
              <a:lnSpc>
                <a:spcPct val="80000"/>
              </a:lnSpc>
              <a:buNone/>
            </a:pPr>
            <a:endParaRPr lang="en-US" sz="2800" dirty="0" smtClean="0"/>
          </a:p>
          <a:p>
            <a:pPr marL="0" indent="0" eaLnBrk="1" hangingPunct="1">
              <a:lnSpc>
                <a:spcPct val="80000"/>
              </a:lnSpc>
              <a:buNone/>
            </a:pPr>
            <a:endParaRPr lang="en-US" sz="2800" dirty="0" smtClean="0"/>
          </a:p>
        </p:txBody>
      </p:sp>
    </p:spTree>
  </p:cSld>
  <p:clrMapOvr>
    <a:masterClrMapping/>
  </p:clrMapOvr>
  <p:transition advTm="38353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 II</a:t>
            </a:r>
            <a:endParaRPr lang="en-US"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US" b="1" dirty="0">
                <a:solidFill>
                  <a:schemeClr val="accent2"/>
                </a:solidFill>
              </a:rPr>
              <a:t>Logging and Auditing (L&amp;A</a:t>
            </a:r>
            <a:r>
              <a:rPr lang="en-US" dirty="0">
                <a:solidFill>
                  <a:schemeClr val="accent2"/>
                </a:solidFill>
              </a:rPr>
              <a:t>)—</a:t>
            </a:r>
            <a:r>
              <a:rPr lang="en-US" dirty="0"/>
              <a:t>Implies keeping a log of actions that may be relevant for security. These functions can be used to collect evidence for prosecution (forensics) and to improve the system by analyzing why the attack succeeded.</a:t>
            </a:r>
          </a:p>
          <a:p>
            <a:pPr>
              <a:lnSpc>
                <a:spcPct val="80000"/>
              </a:lnSpc>
            </a:pPr>
            <a:r>
              <a:rPr lang="en-US" b="1" dirty="0">
                <a:solidFill>
                  <a:schemeClr val="accent2"/>
                </a:solidFill>
              </a:rPr>
              <a:t>Hiding of information</a:t>
            </a:r>
            <a:r>
              <a:rPr lang="en-US" dirty="0">
                <a:solidFill>
                  <a:schemeClr val="accent2"/>
                </a:solidFill>
              </a:rPr>
              <a:t>—It </a:t>
            </a:r>
            <a:r>
              <a:rPr lang="en-US" dirty="0"/>
              <a:t>is usually performed by the use of cryptography but steganography is another </a:t>
            </a:r>
            <a:r>
              <a:rPr lang="en-US" dirty="0" err="1"/>
              <a:t>option.The</a:t>
            </a:r>
            <a:r>
              <a:rPr lang="en-US" dirty="0"/>
              <a:t> idea is to hide the information in order to protect </a:t>
            </a:r>
            <a:r>
              <a:rPr lang="en-US" dirty="0" smtClean="0"/>
              <a:t>it </a:t>
            </a:r>
            <a:r>
              <a:rPr lang="en-US" dirty="0"/>
              <a:t>( Chapter 3). </a:t>
            </a:r>
          </a:p>
          <a:p>
            <a:pPr>
              <a:lnSpc>
                <a:spcPct val="80000"/>
              </a:lnSpc>
            </a:pPr>
            <a:r>
              <a:rPr lang="en-US" b="1" dirty="0">
                <a:solidFill>
                  <a:schemeClr val="accent2"/>
                </a:solidFill>
              </a:rPr>
              <a:t>Intrusion detection</a:t>
            </a:r>
            <a:r>
              <a:rPr lang="en-US" dirty="0"/>
              <a:t>—Intrusion Detection Systems (IDS) alert the system when an intruder is trying to attack the system (Chapter 7). </a:t>
            </a:r>
            <a:r>
              <a:rPr lang="en-US" dirty="0" smtClean="0"/>
              <a:t>Alternatively, they </a:t>
            </a:r>
            <a:r>
              <a:rPr lang="en-US" dirty="0"/>
              <a:t>detect if an attack has happened (antivirus). Enhanced by big data and analytics. May include </a:t>
            </a:r>
            <a:r>
              <a:rPr lang="en-US" dirty="0" smtClean="0"/>
              <a:t>deception.</a:t>
            </a:r>
            <a:endParaRPr lang="en-US" dirty="0"/>
          </a:p>
        </p:txBody>
      </p:sp>
    </p:spTree>
    <p:extLst>
      <p:ext uri="{BB962C8B-B14F-4D97-AF65-F5344CB8AC3E}">
        <p14:creationId xmlns:p14="http://schemas.microsoft.com/office/powerpoint/2010/main" val="7395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1"/>
          <p:cNvSpPr>
            <a:spLocks noGrp="1"/>
          </p:cNvSpPr>
          <p:nvPr>
            <p:ph type="dt" sz="quarter" idx="10"/>
          </p:nvPr>
        </p:nvSpPr>
        <p:spPr>
          <a:noFill/>
        </p:spPr>
        <p:txBody>
          <a:bodyPr/>
          <a:lstStyle/>
          <a:p>
            <a:pPr eaLnBrk="0" hangingPunct="0"/>
            <a:fld id="{3DB2537E-E350-4F1D-83B7-0DEC291689B4}" type="datetime1">
              <a:rPr lang="en-US" smtClean="0"/>
              <a:pPr eaLnBrk="0" hangingPunct="0"/>
              <a:t>8/28/2017</a:t>
            </a:fld>
            <a:endParaRPr lang="en-US" smtClean="0"/>
          </a:p>
        </p:txBody>
      </p:sp>
      <p:sp>
        <p:nvSpPr>
          <p:cNvPr id="60419" name="Slide Number Placeholder 2"/>
          <p:cNvSpPr>
            <a:spLocks noGrp="1"/>
          </p:cNvSpPr>
          <p:nvPr>
            <p:ph type="sldNum" sz="quarter" idx="12"/>
          </p:nvPr>
        </p:nvSpPr>
        <p:spPr>
          <a:noFill/>
        </p:spPr>
        <p:txBody>
          <a:bodyPr/>
          <a:lstStyle/>
          <a:p>
            <a:pPr eaLnBrk="0" hangingPunct="0"/>
            <a:fld id="{4D71C29D-304E-46E9-8749-A190E47D45C3}" type="slidenum">
              <a:rPr lang="en-US" smtClean="0"/>
              <a:pPr eaLnBrk="0" hangingPunct="0"/>
              <a:t>47</a:t>
            </a:fld>
            <a:endParaRPr lang="en-US" smtClean="0"/>
          </a:p>
        </p:txBody>
      </p:sp>
      <p:sp>
        <p:nvSpPr>
          <p:cNvPr id="60420"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3600" b="1" dirty="0">
                <a:solidFill>
                  <a:schemeClr val="tx2"/>
                </a:solidFill>
                <a:latin typeface="Times New Roman" pitchFamily="18" charset="0"/>
              </a:rPr>
              <a:t>Basic </a:t>
            </a:r>
            <a:r>
              <a:rPr lang="en-US" sz="3600" b="1" dirty="0" smtClean="0">
                <a:solidFill>
                  <a:schemeClr val="tx2"/>
                </a:solidFill>
                <a:latin typeface="Times New Roman" pitchFamily="18" charset="0"/>
              </a:rPr>
              <a:t>security </a:t>
            </a:r>
            <a:r>
              <a:rPr lang="en-US" sz="3600" b="1" dirty="0">
                <a:solidFill>
                  <a:schemeClr val="tx2"/>
                </a:solidFill>
                <a:latin typeface="Times New Roman" pitchFamily="18" charset="0"/>
              </a:rPr>
              <a:t>architecture         </a:t>
            </a:r>
          </a:p>
        </p:txBody>
      </p:sp>
      <p:sp>
        <p:nvSpPr>
          <p:cNvPr id="60421"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Times New Roman" pitchFamily="18" charset="0"/>
              </a:rPr>
              <a:t>Authentication  must happen first</a:t>
            </a:r>
          </a:p>
          <a:p>
            <a:pPr marL="342900" indent="-342900">
              <a:lnSpc>
                <a:spcPct val="90000"/>
              </a:lnSpc>
              <a:spcBef>
                <a:spcPct val="20000"/>
              </a:spcBef>
              <a:buFontTx/>
              <a:buChar char="•"/>
            </a:pPr>
            <a:r>
              <a:rPr lang="en-US" sz="2400" dirty="0">
                <a:latin typeface="Times New Roman" pitchFamily="18" charset="0"/>
              </a:rPr>
              <a:t>Authorization rules define what is allowed or not allowed (who can see what and how)</a:t>
            </a:r>
          </a:p>
          <a:p>
            <a:pPr marL="342900" indent="-342900">
              <a:lnSpc>
                <a:spcPct val="90000"/>
              </a:lnSpc>
              <a:spcBef>
                <a:spcPct val="20000"/>
              </a:spcBef>
              <a:buFontTx/>
              <a:buChar char="•"/>
            </a:pPr>
            <a:r>
              <a:rPr lang="en-US" sz="2400" dirty="0">
                <a:latin typeface="Times New Roman" pitchFamily="18" charset="0"/>
              </a:rPr>
              <a:t>Lower  architectural levels enforce authentication and </a:t>
            </a:r>
            <a:r>
              <a:rPr lang="en-US" sz="2400" dirty="0" smtClean="0">
                <a:latin typeface="Times New Roman" pitchFamily="18" charset="0"/>
              </a:rPr>
              <a:t>authorization (assurance)</a:t>
            </a:r>
            <a:endParaRPr lang="en-US" sz="2400" dirty="0">
              <a:latin typeface="Times New Roman" pitchFamily="18" charset="0"/>
            </a:endParaRPr>
          </a:p>
          <a:p>
            <a:pPr marL="342900" indent="-342900">
              <a:lnSpc>
                <a:spcPct val="90000"/>
              </a:lnSpc>
              <a:spcBef>
                <a:spcPct val="20000"/>
              </a:spcBef>
              <a:buFontTx/>
              <a:buChar char="•"/>
            </a:pPr>
            <a:r>
              <a:rPr lang="en-US" sz="2400" dirty="0">
                <a:latin typeface="Times New Roman" pitchFamily="18" charset="0"/>
              </a:rPr>
              <a:t>Cryptography protects communications,  stored data, and provides non-repudiation and authentication</a:t>
            </a:r>
          </a:p>
          <a:p>
            <a:pPr marL="342900" indent="-342900">
              <a:lnSpc>
                <a:spcPct val="90000"/>
              </a:lnSpc>
              <a:spcBef>
                <a:spcPct val="20000"/>
              </a:spcBef>
              <a:buFontTx/>
              <a:buChar char="•"/>
            </a:pPr>
            <a:r>
              <a:rPr lang="en-US" sz="2400" dirty="0">
                <a:latin typeface="Times New Roman" pitchFamily="18" charset="0"/>
              </a:rPr>
              <a:t>Logging for future auditing</a:t>
            </a:r>
          </a:p>
          <a:p>
            <a:pPr marL="342900" indent="-342900">
              <a:lnSpc>
                <a:spcPct val="90000"/>
              </a:lnSpc>
              <a:spcBef>
                <a:spcPct val="20000"/>
              </a:spcBef>
            </a:pPr>
            <a:r>
              <a:rPr lang="en-US" sz="2400" dirty="0" smtClean="0">
                <a:latin typeface="Times New Roman" pitchFamily="18" charset="0"/>
              </a:rPr>
              <a:t>You have to </a:t>
            </a:r>
            <a:r>
              <a:rPr lang="en-US" sz="2400" dirty="0">
                <a:latin typeface="Times New Roman" pitchFamily="18" charset="0"/>
              </a:rPr>
              <a:t>know where to apply these mechanisms</a:t>
            </a:r>
          </a:p>
          <a:p>
            <a:pPr marL="342900" indent="-342900">
              <a:lnSpc>
                <a:spcPct val="90000"/>
              </a:lnSpc>
              <a:spcBef>
                <a:spcPct val="20000"/>
              </a:spcBef>
            </a:pPr>
            <a:r>
              <a:rPr lang="en-US" sz="2400" dirty="0">
                <a:latin typeface="Times New Roman" pitchFamily="18" charset="0"/>
              </a:rPr>
              <a:t>Too much is expensive and slow; too little is insecure</a:t>
            </a:r>
          </a:p>
          <a:p>
            <a:pPr marL="342900" indent="-342900">
              <a:lnSpc>
                <a:spcPct val="90000"/>
              </a:lnSpc>
              <a:spcBef>
                <a:spcPct val="20000"/>
              </a:spcBef>
              <a:buFontTx/>
              <a:buChar char="•"/>
            </a:pPr>
            <a:endParaRPr lang="en-US" sz="2800" b="1" i="1" dirty="0">
              <a:latin typeface="Times New Roman" pitchFamily="18" charset="0"/>
            </a:endParaRPr>
          </a:p>
        </p:txBody>
      </p:sp>
    </p:spTree>
    <p:extLst>
      <p:ext uri="{BB962C8B-B14F-4D97-AF65-F5344CB8AC3E}">
        <p14:creationId xmlns:p14="http://schemas.microsoft.com/office/powerpoint/2010/main" val="4174164365"/>
      </p:ext>
    </p:extLst>
  </p:cSld>
  <p:clrMapOvr>
    <a:masterClrMapping/>
  </p:clrMapOvr>
  <p:transition advTm="21127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Related aspects</a:t>
            </a:r>
          </a:p>
        </p:txBody>
      </p:sp>
      <p:sp>
        <p:nvSpPr>
          <p:cNvPr id="58371" name="Rectangle 3"/>
          <p:cNvSpPr>
            <a:spLocks noGrp="1" noChangeArrowheads="1"/>
          </p:cNvSpPr>
          <p:nvPr>
            <p:ph type="body" idx="1"/>
          </p:nvPr>
        </p:nvSpPr>
        <p:spPr/>
        <p:txBody>
          <a:bodyPr>
            <a:normAutofit/>
          </a:bodyPr>
          <a:lstStyle/>
          <a:p>
            <a:pPr eaLnBrk="1" hangingPunct="1">
              <a:lnSpc>
                <a:spcPct val="80000"/>
              </a:lnSpc>
            </a:pPr>
            <a:r>
              <a:rPr lang="en-US" sz="2400" b="1" i="0" dirty="0" smtClean="0">
                <a:solidFill>
                  <a:schemeClr val="accent2"/>
                </a:solidFill>
              </a:rPr>
              <a:t>Assurance</a:t>
            </a:r>
            <a:r>
              <a:rPr lang="en-US" sz="2400" b="0" i="0" dirty="0" smtClean="0"/>
              <a:t> </a:t>
            </a:r>
            <a:r>
              <a:rPr lang="en-US" sz="2400" dirty="0" smtClean="0"/>
              <a:t>is a measure of the trust we put on a system as being able to provide the required degree of security</a:t>
            </a:r>
          </a:p>
          <a:p>
            <a:pPr eaLnBrk="1" hangingPunct="1">
              <a:lnSpc>
                <a:spcPct val="80000"/>
              </a:lnSpc>
            </a:pPr>
            <a:r>
              <a:rPr lang="en-US" sz="2400" b="1" i="0" dirty="0" smtClean="0">
                <a:solidFill>
                  <a:schemeClr val="accent2"/>
                </a:solidFill>
              </a:rPr>
              <a:t>Risk anal</a:t>
            </a:r>
            <a:r>
              <a:rPr lang="en-US" sz="2400" b="1" dirty="0" smtClean="0">
                <a:solidFill>
                  <a:schemeClr val="accent2"/>
                </a:solidFill>
              </a:rPr>
              <a:t>ysis</a:t>
            </a:r>
            <a:r>
              <a:rPr lang="en-US" sz="2400" b="1" dirty="0" smtClean="0"/>
              <a:t> </a:t>
            </a:r>
            <a:r>
              <a:rPr lang="en-US" sz="2400" dirty="0" smtClean="0"/>
              <a:t>is the study of possible attacks and their impact in terms of money and time. We need it to perform some risk analysis in order to decide on the investment on systems and personnel to provide security. We need to enumerate the threats to the system to know how much effort and money we should invest to make the system secure</a:t>
            </a:r>
          </a:p>
          <a:p>
            <a:pPr eaLnBrk="1" hangingPunct="1">
              <a:lnSpc>
                <a:spcPct val="80000"/>
              </a:lnSpc>
            </a:pPr>
            <a:r>
              <a:rPr lang="en-US" sz="2400" b="1" i="0" dirty="0" smtClean="0">
                <a:solidFill>
                  <a:schemeClr val="accent2"/>
                </a:solidFill>
              </a:rPr>
              <a:t>Governance</a:t>
            </a:r>
            <a:r>
              <a:rPr lang="en-US" sz="2400" dirty="0" smtClean="0"/>
              <a:t>  refers to the responsibilities of the institution directors to define policies and regulations to handle their information.  Typically, directors focus on increasing the value of their assets but don’t pay much attention to their security. According to statistics, more than 50% of the businesses in the world spend 5% or less in their security budget.</a:t>
            </a:r>
          </a:p>
        </p:txBody>
      </p:sp>
    </p:spTree>
  </p:cSld>
  <p:clrMapOvr>
    <a:masterClrMapping/>
  </p:clrMapOvr>
  <p:transition advTm="19844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pPr eaLnBrk="0" hangingPunct="0"/>
            <a:fld id="{708EA0FC-3A9D-47E3-A5F7-4091F096AB69}" type="datetime1">
              <a:rPr lang="en-US" smtClean="0"/>
              <a:pPr eaLnBrk="0" hangingPunct="0"/>
              <a:t>8/28/2017</a:t>
            </a:fld>
            <a:endParaRPr lang="en-US" smtClean="0"/>
          </a:p>
        </p:txBody>
      </p:sp>
      <p:sp>
        <p:nvSpPr>
          <p:cNvPr id="59395" name="Slide Number Placeholder 5"/>
          <p:cNvSpPr>
            <a:spLocks noGrp="1"/>
          </p:cNvSpPr>
          <p:nvPr>
            <p:ph type="sldNum" sz="quarter" idx="12"/>
          </p:nvPr>
        </p:nvSpPr>
        <p:spPr>
          <a:noFill/>
        </p:spPr>
        <p:txBody>
          <a:bodyPr/>
          <a:lstStyle/>
          <a:p>
            <a:pPr eaLnBrk="0" hangingPunct="0"/>
            <a:fld id="{CB30CA4E-99EE-4E36-A8F2-0F9074FB03D9}" type="slidenum">
              <a:rPr lang="en-US" smtClean="0"/>
              <a:pPr eaLnBrk="0" hangingPunct="0"/>
              <a:t>49</a:t>
            </a:fld>
            <a:endParaRPr lang="en-US" smtClean="0"/>
          </a:p>
        </p:txBody>
      </p:sp>
      <p:sp>
        <p:nvSpPr>
          <p:cNvPr id="4" name="Rectangle 2"/>
          <p:cNvSpPr txBox="1">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1" hangingPunct="1">
              <a:defRPr/>
            </a:pPr>
            <a:r>
              <a:rPr lang="en-US" sz="3600" b="1" kern="0" dirty="0" smtClean="0">
                <a:solidFill>
                  <a:schemeClr val="tx2"/>
                </a:solidFill>
                <a:latin typeface="+mj-lt"/>
                <a:ea typeface="+mj-ea"/>
                <a:cs typeface="+mj-cs"/>
              </a:rPr>
              <a:t>More Related </a:t>
            </a:r>
            <a:r>
              <a:rPr lang="en-US" sz="3600" b="1" kern="0" dirty="0">
                <a:solidFill>
                  <a:schemeClr val="tx2"/>
                </a:solidFill>
                <a:latin typeface="+mj-lt"/>
                <a:ea typeface="+mj-ea"/>
                <a:cs typeface="+mj-cs"/>
              </a:rPr>
              <a:t>topics</a:t>
            </a:r>
          </a:p>
        </p:txBody>
      </p:sp>
      <p:sp>
        <p:nvSpPr>
          <p:cNvPr id="5" name="Rectangle 3"/>
          <p:cNvSpPr txBox="1">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1" i="1" kern="0" dirty="0">
                <a:solidFill>
                  <a:schemeClr val="accent1"/>
                </a:solidFill>
                <a:latin typeface="+mn-lt"/>
              </a:rPr>
              <a:t>Reliability and fault tolerance</a:t>
            </a:r>
            <a:r>
              <a:rPr lang="en-US" sz="2800" b="1" i="1" kern="0" dirty="0">
                <a:latin typeface="+mn-lt"/>
              </a:rPr>
              <a:t>—Controlling the effect  of accidental errors</a:t>
            </a:r>
          </a:p>
          <a:p>
            <a:pPr marL="342900" indent="-342900" eaLnBrk="1" hangingPunct="1">
              <a:spcBef>
                <a:spcPct val="20000"/>
              </a:spcBef>
              <a:buFontTx/>
              <a:buChar char="•"/>
              <a:defRPr/>
            </a:pPr>
            <a:r>
              <a:rPr lang="en-US" sz="2800" b="1" i="1" kern="0" dirty="0">
                <a:solidFill>
                  <a:schemeClr val="accent1"/>
                </a:solidFill>
                <a:latin typeface="+mn-lt"/>
              </a:rPr>
              <a:t>Dependability</a:t>
            </a:r>
            <a:r>
              <a:rPr lang="en-US" sz="2800" b="1" i="1" kern="0" dirty="0">
                <a:latin typeface="+mn-lt"/>
              </a:rPr>
              <a:t>—confidence that the system will follow its specifications</a:t>
            </a:r>
          </a:p>
          <a:p>
            <a:pPr marL="342900" indent="-342900" eaLnBrk="1" hangingPunct="1">
              <a:spcBef>
                <a:spcPct val="20000"/>
              </a:spcBef>
              <a:buFontTx/>
              <a:buChar char="•"/>
              <a:defRPr/>
            </a:pPr>
            <a:r>
              <a:rPr lang="en-US" sz="2800" b="1" i="1" kern="0" dirty="0">
                <a:solidFill>
                  <a:schemeClr val="accent1"/>
                </a:solidFill>
                <a:latin typeface="+mn-lt"/>
              </a:rPr>
              <a:t>Survivability</a:t>
            </a:r>
            <a:r>
              <a:rPr lang="en-US" sz="2800" b="1" i="1" kern="0" dirty="0">
                <a:latin typeface="+mn-lt"/>
              </a:rPr>
              <a:t>—ability to provide service in the presence of disruptions</a:t>
            </a:r>
          </a:p>
          <a:p>
            <a:pPr marL="342900" indent="-342900" eaLnBrk="1" hangingPunct="1">
              <a:spcBef>
                <a:spcPct val="20000"/>
              </a:spcBef>
              <a:buFontTx/>
              <a:buChar char="•"/>
              <a:defRPr/>
            </a:pPr>
            <a:r>
              <a:rPr lang="en-US" sz="2800" b="1" i="1" kern="0" dirty="0">
                <a:solidFill>
                  <a:schemeClr val="accent1"/>
                </a:solidFill>
                <a:latin typeface="+mn-lt"/>
              </a:rPr>
              <a:t>Privacy</a:t>
            </a:r>
            <a:r>
              <a:rPr lang="en-US" sz="2800" b="1" i="1" kern="0" dirty="0">
                <a:latin typeface="+mn-lt"/>
              </a:rPr>
              <a:t>—an individual right, not a technical </a:t>
            </a:r>
            <a:r>
              <a:rPr lang="en-US" sz="2800" b="1" i="1" kern="0" dirty="0" smtClean="0">
                <a:latin typeface="+mn-lt"/>
              </a:rPr>
              <a:t>issue, although its protection is usually done by technical means</a:t>
            </a:r>
            <a:endParaRPr lang="en-US" sz="2800" b="1" i="1" kern="0" dirty="0">
              <a:latin typeface="+mn-lt"/>
            </a:endParaRPr>
          </a:p>
          <a:p>
            <a:pPr marL="342900" indent="-342900" eaLnBrk="1" hangingPunct="1">
              <a:spcBef>
                <a:spcPct val="20000"/>
              </a:spcBef>
              <a:buFontTx/>
              <a:buChar char="•"/>
              <a:defRPr/>
            </a:pPr>
            <a:endParaRPr lang="en-US" sz="2800" b="1" i="1" kern="0" dirty="0">
              <a:latin typeface="+mn-lt"/>
            </a:endParaRPr>
          </a:p>
        </p:txBody>
      </p:sp>
    </p:spTree>
  </p:cSld>
  <p:clrMapOvr>
    <a:masterClrMapping/>
  </p:clrMapOvr>
  <p:transition advTm="1734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Attacks to medical devices</a:t>
            </a:r>
            <a:r>
              <a:rPr lang="en-US" sz="1600" dirty="0" smtClean="0"/>
              <a:t/>
            </a:r>
            <a:br>
              <a:rPr lang="en-US" sz="1600" dirty="0" smtClean="0"/>
            </a:br>
            <a:r>
              <a:rPr lang="en-US" sz="1600" dirty="0" smtClean="0"/>
              <a:t>http</a:t>
            </a:r>
            <a:r>
              <a:rPr lang="en-US" sz="1600" dirty="0"/>
              <a:t>://www.healthcareinfosecurity.com/medical-device-hacks-dangers-a-7464/op-1</a:t>
            </a:r>
          </a:p>
        </p:txBody>
      </p:sp>
      <p:sp>
        <p:nvSpPr>
          <p:cNvPr id="3" name="Content Placeholder 2"/>
          <p:cNvSpPr>
            <a:spLocks noGrp="1"/>
          </p:cNvSpPr>
          <p:nvPr>
            <p:ph idx="1"/>
          </p:nvPr>
        </p:nvSpPr>
        <p:spPr/>
        <p:txBody>
          <a:bodyPr>
            <a:normAutofit fontScale="70000" lnSpcReduction="20000"/>
          </a:bodyPr>
          <a:lstStyle/>
          <a:p>
            <a:r>
              <a:rPr lang="en-US" dirty="0"/>
              <a:t>It's only a matter of time before a patient is killed or injured due to a targeted cyber-attack against </a:t>
            </a:r>
            <a:r>
              <a:rPr lang="en-US" dirty="0" smtClean="0"/>
              <a:t>a medical device</a:t>
            </a:r>
            <a:r>
              <a:rPr lang="en-US" dirty="0"/>
              <a:t> - or even as the result of an unintentional cyber vulnerability. </a:t>
            </a:r>
            <a:r>
              <a:rPr lang="en-US" dirty="0" smtClean="0"/>
              <a:t>A warning </a:t>
            </a:r>
            <a:r>
              <a:rPr lang="en-US" dirty="0"/>
              <a:t>from experts participating in a medical device cybersecurity workshop hosted by the Food and Drug Administration on Oct. </a:t>
            </a:r>
            <a:r>
              <a:rPr lang="en-US" dirty="0" smtClean="0"/>
              <a:t>21, 2016.</a:t>
            </a:r>
          </a:p>
          <a:p>
            <a:r>
              <a:rPr lang="en-US" dirty="0" smtClean="0"/>
              <a:t>Remotely tampering </a:t>
            </a:r>
            <a:r>
              <a:rPr lang="en-US" dirty="0"/>
              <a:t>with a Web-enabled implanted medical device, such as a pacemaker, has the potential to be as deadly as using a gun in an assassination attempt, says Jason Lay, manager of </a:t>
            </a:r>
            <a:r>
              <a:rPr lang="en-US" dirty="0" err="1"/>
              <a:t>cyberthreat</a:t>
            </a:r>
            <a:r>
              <a:rPr lang="en-US" dirty="0"/>
              <a:t> information at the U.S. Department of Health and Human Services. "We know this possibility is very real</a:t>
            </a:r>
            <a:r>
              <a:rPr lang="en-US" dirty="0" smtClean="0"/>
              <a:t>.“</a:t>
            </a:r>
          </a:p>
          <a:p>
            <a:r>
              <a:rPr lang="en-US" dirty="0"/>
              <a:t>In addition to potential premeditated murder scenarios, patients could be harmed in other circumstances, such as a cybersecurity attack by a nation state on an unprotected medical device that's used as an entry point to steal an academic medical center's intellectual </a:t>
            </a:r>
            <a:r>
              <a:rPr lang="en-US" dirty="0" smtClean="0"/>
              <a:t>property.</a:t>
            </a:r>
            <a:endParaRPr lang="en-US" dirty="0"/>
          </a:p>
        </p:txBody>
      </p:sp>
    </p:spTree>
    <p:extLst>
      <p:ext uri="{BB962C8B-B14F-4D97-AF65-F5344CB8AC3E}">
        <p14:creationId xmlns:p14="http://schemas.microsoft.com/office/powerpoint/2010/main" val="2193545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issues</a:t>
            </a:r>
            <a:endParaRPr lang="en-US" dirty="0"/>
          </a:p>
        </p:txBody>
      </p:sp>
      <p:sp>
        <p:nvSpPr>
          <p:cNvPr id="3" name="Content Placeholder 2"/>
          <p:cNvSpPr>
            <a:spLocks noGrp="1"/>
          </p:cNvSpPr>
          <p:nvPr>
            <p:ph idx="1"/>
          </p:nvPr>
        </p:nvSpPr>
        <p:spPr/>
        <p:txBody>
          <a:bodyPr/>
          <a:lstStyle/>
          <a:p>
            <a:r>
              <a:rPr lang="en-US" dirty="0" smtClean="0"/>
              <a:t>Ethical aspects</a:t>
            </a:r>
          </a:p>
          <a:p>
            <a:r>
              <a:rPr lang="en-US" dirty="0" smtClean="0"/>
              <a:t>Balancing security with privacy</a:t>
            </a:r>
          </a:p>
          <a:p>
            <a:r>
              <a:rPr lang="en-US" dirty="0" smtClean="0"/>
              <a:t>The threat of data mining</a:t>
            </a:r>
          </a:p>
          <a:p>
            <a:r>
              <a:rPr lang="en-US" dirty="0" smtClean="0"/>
              <a:t>Is open-source code more secure?</a:t>
            </a:r>
          </a:p>
          <a:p>
            <a:r>
              <a:rPr lang="en-US" dirty="0" smtClean="0"/>
              <a:t>Should we hire hackers?</a:t>
            </a:r>
          </a:p>
          <a:p>
            <a:r>
              <a:rPr lang="en-US" dirty="0" smtClean="0"/>
              <a:t>Cyberwar threats</a:t>
            </a:r>
            <a:endParaRPr lang="en-US" dirty="0"/>
          </a:p>
        </p:txBody>
      </p:sp>
    </p:spTree>
    <p:extLst>
      <p:ext uri="{BB962C8B-B14F-4D97-AF65-F5344CB8AC3E}">
        <p14:creationId xmlns:p14="http://schemas.microsoft.com/office/powerpoint/2010/main" val="14169183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16D8A057-379A-4F41-83F1-2F4E530DE168}" type="datetime1">
              <a:rPr lang="en-US" altLang="en-US" smtClean="0">
                <a:latin typeface="Times New Roman" pitchFamily="18" charset="0"/>
              </a:rPr>
              <a:pPr eaLnBrk="0" hangingPunct="0"/>
              <a:t>8/28/2017</a:t>
            </a:fld>
            <a:endParaRPr lang="en-US" altLang="en-US" smtClean="0">
              <a:latin typeface="Times New Roman" pitchFamily="18" charset="0"/>
            </a:endParaRP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CFFC7278-3462-407B-9C54-BDF8715580E1}" type="slidenum">
              <a:rPr lang="en-US" altLang="en-US" smtClean="0">
                <a:latin typeface="Times New Roman" pitchFamily="18" charset="0"/>
              </a:rPr>
              <a:pPr eaLnBrk="0" hangingPunct="0"/>
              <a:t>51</a:t>
            </a:fld>
            <a:endParaRPr lang="en-US" altLang="en-US" smtClean="0">
              <a:latin typeface="Times New Roman" pitchFamily="18" charset="0"/>
            </a:endParaRPr>
          </a:p>
        </p:txBody>
      </p:sp>
      <p:sp>
        <p:nvSpPr>
          <p:cNvPr id="56324" name="Rectangle 2"/>
          <p:cNvSpPr>
            <a:spLocks noGrp="1" noChangeArrowheads="1"/>
          </p:cNvSpPr>
          <p:nvPr>
            <p:ph type="title" idx="4294967295"/>
          </p:nvPr>
        </p:nvSpPr>
        <p:spPr/>
        <p:txBody>
          <a:bodyPr/>
          <a:lstStyle/>
          <a:p>
            <a:pPr eaLnBrk="1" hangingPunct="1"/>
            <a:r>
              <a:rPr lang="en-US" altLang="en-US" sz="3200" smtClean="0"/>
              <a:t>Some causes for the security problem</a:t>
            </a:r>
          </a:p>
        </p:txBody>
      </p:sp>
      <p:sp>
        <p:nvSpPr>
          <p:cNvPr id="56325" name="Rectangle 3"/>
          <p:cNvSpPr>
            <a:spLocks noGrp="1" noChangeArrowheads="1"/>
          </p:cNvSpPr>
          <p:nvPr>
            <p:ph type="body" idx="4294967295"/>
          </p:nvPr>
        </p:nvSpPr>
        <p:spPr/>
        <p:txBody>
          <a:bodyPr/>
          <a:lstStyle/>
          <a:p>
            <a:pPr eaLnBrk="1" hangingPunct="1">
              <a:lnSpc>
                <a:spcPct val="80000"/>
              </a:lnSpc>
            </a:pPr>
            <a:r>
              <a:rPr lang="en-US" altLang="en-US" sz="1800" dirty="0" smtClean="0"/>
              <a:t>No use of good software development methodologies, e.g. no object-oriented programming.  Emphasis on fast methods. Bad quality code.</a:t>
            </a:r>
          </a:p>
          <a:p>
            <a:pPr eaLnBrk="1" hangingPunct="1">
              <a:lnSpc>
                <a:spcPct val="80000"/>
              </a:lnSpc>
            </a:pPr>
            <a:r>
              <a:rPr lang="en-US" altLang="en-US" sz="1800" dirty="0" smtClean="0"/>
              <a:t>Lack of modularity. Systems that cannot be decomposed as a marketing strategy. These systems lack well-defined interfaces. </a:t>
            </a:r>
          </a:p>
          <a:p>
            <a:pPr eaLnBrk="1" hangingPunct="1">
              <a:lnSpc>
                <a:spcPct val="80000"/>
              </a:lnSpc>
            </a:pPr>
            <a:r>
              <a:rPr lang="en-US" altLang="en-US" sz="1800" dirty="0" smtClean="0"/>
              <a:t>No use of secure system design principles.  The approach to develop secure code in many places  is to look for specific vulnerabilities in the code, a very difficult task. </a:t>
            </a:r>
          </a:p>
          <a:p>
            <a:pPr eaLnBrk="1" hangingPunct="1">
              <a:lnSpc>
                <a:spcPct val="80000"/>
              </a:lnSpc>
            </a:pPr>
            <a:r>
              <a:rPr lang="en-US" altLang="en-US" sz="1800" dirty="0" smtClean="0"/>
              <a:t>Correction by patching. When a vulnerability is detected, the vendor issues a patch to stop it. This has the side effects of disturbing the execution of current applications and possibly creating new vulnerabilities. </a:t>
            </a:r>
          </a:p>
          <a:p>
            <a:pPr eaLnBrk="1" hangingPunct="1">
              <a:lnSpc>
                <a:spcPct val="80000"/>
              </a:lnSpc>
            </a:pPr>
            <a:r>
              <a:rPr lang="en-US" altLang="en-US" sz="1800" dirty="0" smtClean="0"/>
              <a:t>Unnecessary complexity. Systems are built with more functions that are needed for most applications. Bloatware.</a:t>
            </a:r>
          </a:p>
          <a:p>
            <a:pPr eaLnBrk="1" hangingPunct="1">
              <a:lnSpc>
                <a:spcPct val="80000"/>
              </a:lnSpc>
            </a:pPr>
            <a:r>
              <a:rPr lang="en-US" altLang="en-US" sz="1800" dirty="0"/>
              <a:t>O</a:t>
            </a:r>
            <a:r>
              <a:rPr lang="en-US" altLang="en-US" sz="1800" dirty="0" smtClean="0"/>
              <a:t>utsourcing. To reduce costs many companies outsource code development and maintenance to other companies, usually in countries with lower salaries.</a:t>
            </a:r>
          </a:p>
          <a:p>
            <a:pPr eaLnBrk="1" hangingPunct="1">
              <a:lnSpc>
                <a:spcPct val="80000"/>
              </a:lnSpc>
            </a:pPr>
            <a:r>
              <a:rPr lang="en-US" altLang="en-US" sz="1800" dirty="0" smtClean="0"/>
              <a:t>No sanctions against companies that expose customers’ data</a:t>
            </a:r>
          </a:p>
          <a:p>
            <a:pPr eaLnBrk="1" hangingPunct="1">
              <a:lnSpc>
                <a:spcPct val="80000"/>
              </a:lnSpc>
            </a:pPr>
            <a:r>
              <a:rPr lang="en-US" altLang="en-US" sz="1800" dirty="0" smtClean="0"/>
              <a:t>Myths and misconceptions about security. </a:t>
            </a:r>
          </a:p>
        </p:txBody>
      </p:sp>
    </p:spTree>
    <p:extLst>
      <p:ext uri="{BB962C8B-B14F-4D97-AF65-F5344CB8AC3E}">
        <p14:creationId xmlns:p14="http://schemas.microsoft.com/office/powerpoint/2010/main" val="1811501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a:xfrm>
            <a:off x="685800" y="152400"/>
            <a:ext cx="7772400" cy="1143000"/>
          </a:xfrm>
        </p:spPr>
        <p:txBody>
          <a:bodyPr>
            <a:normAutofit fontScale="90000"/>
          </a:bodyPr>
          <a:lstStyle/>
          <a:p>
            <a:r>
              <a:rPr lang="en-US" altLang="en-US" smtClean="0"/>
              <a:t>Bloatware</a:t>
            </a:r>
            <a:br>
              <a:rPr lang="en-US" altLang="en-US" smtClean="0"/>
            </a:br>
            <a:r>
              <a:rPr lang="en-US" altLang="en-US" sz="2800" smtClean="0"/>
              <a:t>P. McDaniel, </a:t>
            </a:r>
            <a:r>
              <a:rPr lang="en-US" altLang="en-US" sz="2000" smtClean="0"/>
              <a:t>Computingnow.computer.org</a:t>
            </a:r>
          </a:p>
        </p:txBody>
      </p:sp>
      <p:sp>
        <p:nvSpPr>
          <p:cNvPr id="185347" name="Content Placeholder 2"/>
          <p:cNvSpPr>
            <a:spLocks noGrp="1"/>
          </p:cNvSpPr>
          <p:nvPr>
            <p:ph idx="1"/>
          </p:nvPr>
        </p:nvSpPr>
        <p:spPr/>
        <p:txBody>
          <a:bodyPr>
            <a:normAutofit fontScale="92500"/>
          </a:bodyPr>
          <a:lstStyle/>
          <a:p>
            <a:r>
              <a:rPr lang="en-US" altLang="en-US" sz="2400" dirty="0" smtClean="0"/>
              <a:t>Smart phones come now with over 60 apps.,  which cannot be deleted   (</a:t>
            </a:r>
            <a:r>
              <a:rPr lang="en-US" altLang="en-US" sz="2400" dirty="0" err="1" smtClean="0"/>
              <a:t>bloatware</a:t>
            </a:r>
            <a:r>
              <a:rPr lang="en-US" altLang="en-US" sz="2400" dirty="0" smtClean="0"/>
              <a:t>)</a:t>
            </a:r>
          </a:p>
          <a:p>
            <a:r>
              <a:rPr lang="en-US" altLang="en-US" sz="2400" dirty="0" smtClean="0"/>
              <a:t>These applications affect the system negatively even if not used</a:t>
            </a:r>
          </a:p>
          <a:p>
            <a:r>
              <a:rPr lang="en-US" altLang="en-US" sz="2400" dirty="0" smtClean="0"/>
              <a:t>Some applications constantly poll or update data running background processes</a:t>
            </a:r>
          </a:p>
          <a:p>
            <a:r>
              <a:rPr lang="en-US" altLang="en-US" sz="2400" dirty="0" smtClean="0"/>
              <a:t>Privacy effect:  spyware, track user location</a:t>
            </a:r>
          </a:p>
          <a:p>
            <a:r>
              <a:rPr lang="en-US" altLang="en-US" sz="2400" dirty="0" smtClean="0"/>
              <a:t>Security effect: more code to attack</a:t>
            </a:r>
          </a:p>
          <a:p>
            <a:r>
              <a:rPr lang="en-US" altLang="en-US" sz="2400" dirty="0" smtClean="0"/>
              <a:t>The practice is not new, Windows uses this approach</a:t>
            </a:r>
          </a:p>
          <a:p>
            <a:r>
              <a:rPr lang="en-US" altLang="en-US" sz="2400" dirty="0" smtClean="0"/>
              <a:t>Application developers pay the phone companies to put their apps in the phones</a:t>
            </a:r>
          </a:p>
          <a:p>
            <a:r>
              <a:rPr lang="en-US" altLang="en-US" sz="2400" dirty="0" smtClean="0"/>
              <a:t>Lenovo is putting this software in the PC microcode (firmware)</a:t>
            </a:r>
          </a:p>
        </p:txBody>
      </p:sp>
    </p:spTree>
    <p:extLst>
      <p:ext uri="{BB962C8B-B14F-4D97-AF65-F5344CB8AC3E}">
        <p14:creationId xmlns:p14="http://schemas.microsoft.com/office/powerpoint/2010/main" val="299791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pPr eaLnBrk="0" hangingPunct="0"/>
            <a:fld id="{92683A4E-D97D-468B-87B8-B46BA640D044}" type="datetime1">
              <a:rPr lang="en-US" smtClean="0"/>
              <a:pPr eaLnBrk="0" hangingPunct="0"/>
              <a:t>8/28/2017</a:t>
            </a:fld>
            <a:endParaRPr lang="en-US" smtClean="0"/>
          </a:p>
        </p:txBody>
      </p:sp>
      <p:sp>
        <p:nvSpPr>
          <p:cNvPr id="62467" name="Slide Number Placeholder 5"/>
          <p:cNvSpPr>
            <a:spLocks noGrp="1"/>
          </p:cNvSpPr>
          <p:nvPr>
            <p:ph type="sldNum" sz="quarter" idx="12"/>
          </p:nvPr>
        </p:nvSpPr>
        <p:spPr>
          <a:noFill/>
        </p:spPr>
        <p:txBody>
          <a:bodyPr/>
          <a:lstStyle/>
          <a:p>
            <a:pPr eaLnBrk="0" hangingPunct="0"/>
            <a:fld id="{95584F40-5161-4752-85D0-1572759D691D}" type="slidenum">
              <a:rPr lang="en-US" smtClean="0"/>
              <a:pPr eaLnBrk="0" hangingPunct="0"/>
              <a:t>53</a:t>
            </a:fld>
            <a:endParaRPr lang="en-US" smtClean="0"/>
          </a:p>
        </p:txBody>
      </p:sp>
      <p:sp>
        <p:nvSpPr>
          <p:cNvPr id="62468" name="Rectangle 2"/>
          <p:cNvSpPr>
            <a:spLocks noGrp="1" noChangeArrowheads="1"/>
          </p:cNvSpPr>
          <p:nvPr>
            <p:ph type="title" idx="4294967295"/>
          </p:nvPr>
        </p:nvSpPr>
        <p:spPr/>
        <p:txBody>
          <a:bodyPr/>
          <a:lstStyle/>
          <a:p>
            <a:pPr eaLnBrk="1" hangingPunct="1"/>
            <a:r>
              <a:rPr lang="en-US" smtClean="0"/>
              <a:t>Some misconceptions               </a:t>
            </a:r>
          </a:p>
        </p:txBody>
      </p:sp>
      <p:sp>
        <p:nvSpPr>
          <p:cNvPr id="62469" name="Rectangle 3"/>
          <p:cNvSpPr>
            <a:spLocks noGrp="1" noChangeArrowheads="1"/>
          </p:cNvSpPr>
          <p:nvPr>
            <p:ph type="body" idx="4294967295"/>
          </p:nvPr>
        </p:nvSpPr>
        <p:spPr/>
        <p:txBody>
          <a:bodyPr/>
          <a:lstStyle/>
          <a:p>
            <a:pPr eaLnBrk="1" hangingPunct="1"/>
            <a:r>
              <a:rPr lang="en-US" dirty="0" smtClean="0"/>
              <a:t>It is the user’s fault</a:t>
            </a:r>
          </a:p>
          <a:p>
            <a:pPr eaLnBrk="1" hangingPunct="1"/>
            <a:r>
              <a:rPr lang="en-US" dirty="0" smtClean="0"/>
              <a:t>It is the security administrator’s fault</a:t>
            </a:r>
          </a:p>
          <a:p>
            <a:pPr eaLnBrk="1" hangingPunct="1"/>
            <a:r>
              <a:rPr lang="en-US" dirty="0" smtClean="0"/>
              <a:t>Attackers are all outside</a:t>
            </a:r>
          </a:p>
          <a:p>
            <a:pPr eaLnBrk="1" hangingPunct="1"/>
            <a:r>
              <a:rPr lang="en-US" dirty="0" smtClean="0"/>
              <a:t>Cryptography and firewalls are enough</a:t>
            </a:r>
          </a:p>
          <a:p>
            <a:pPr eaLnBrk="1" hangingPunct="1"/>
            <a:r>
              <a:rPr lang="en-US" dirty="0" smtClean="0"/>
              <a:t>Patches for your system will solve the problem</a:t>
            </a:r>
          </a:p>
          <a:p>
            <a:pPr eaLnBrk="1" hangingPunct="1"/>
            <a:endParaRPr lang="en-US" dirty="0" smtClean="0"/>
          </a:p>
          <a:p>
            <a:pPr eaLnBrk="1" hangingPunct="1"/>
            <a:r>
              <a:rPr lang="en-US" dirty="0" smtClean="0"/>
              <a:t>See </a:t>
            </a:r>
            <a:r>
              <a:rPr lang="en-US" dirty="0" err="1" smtClean="0"/>
              <a:t>Oppliger</a:t>
            </a:r>
            <a:r>
              <a:rPr lang="en-US" dirty="0" smtClean="0"/>
              <a:t>, IEEE Computer June 2012.</a:t>
            </a:r>
          </a:p>
        </p:txBody>
      </p:sp>
    </p:spTree>
  </p:cSld>
  <p:clrMapOvr>
    <a:masterClrMapping/>
  </p:clrMapOvr>
  <p:transition advTm="12206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pPr eaLnBrk="0" hangingPunct="0"/>
            <a:fld id="{8A8AACE4-D818-475F-8CD6-D815D094382A}" type="datetime1">
              <a:rPr lang="en-US" smtClean="0">
                <a:solidFill>
                  <a:srgbClr val="000000"/>
                </a:solidFill>
              </a:rPr>
              <a:pPr eaLnBrk="0" hangingPunct="0"/>
              <a:t>8/28/2017</a:t>
            </a:fld>
            <a:endParaRPr lang="en-US" smtClean="0">
              <a:solidFill>
                <a:srgbClr val="000000"/>
              </a:solidFill>
            </a:endParaRPr>
          </a:p>
        </p:txBody>
      </p:sp>
      <p:sp>
        <p:nvSpPr>
          <p:cNvPr id="63491" name="Slide Number Placeholder 5"/>
          <p:cNvSpPr>
            <a:spLocks noGrp="1"/>
          </p:cNvSpPr>
          <p:nvPr>
            <p:ph type="sldNum" sz="quarter" idx="12"/>
          </p:nvPr>
        </p:nvSpPr>
        <p:spPr>
          <a:noFill/>
        </p:spPr>
        <p:txBody>
          <a:bodyPr/>
          <a:lstStyle/>
          <a:p>
            <a:pPr eaLnBrk="0" hangingPunct="0"/>
            <a:fld id="{53233C47-05B3-44A1-A92B-FFAB2B465ACE}" type="slidenum">
              <a:rPr lang="en-US" smtClean="0">
                <a:solidFill>
                  <a:srgbClr val="000000"/>
                </a:solidFill>
              </a:rPr>
              <a:pPr eaLnBrk="0" hangingPunct="0"/>
              <a:t>54</a:t>
            </a:fld>
            <a:endParaRPr lang="en-US" smtClean="0">
              <a:solidFill>
                <a:srgbClr val="000000"/>
              </a:solidFill>
            </a:endParaRPr>
          </a:p>
        </p:txBody>
      </p:sp>
      <p:sp>
        <p:nvSpPr>
          <p:cNvPr id="63492" name="Rectangle 1026"/>
          <p:cNvSpPr>
            <a:spLocks noGrp="1" noChangeArrowheads="1"/>
          </p:cNvSpPr>
          <p:nvPr>
            <p:ph type="title" idx="4294967295"/>
          </p:nvPr>
        </p:nvSpPr>
        <p:spPr/>
        <p:txBody>
          <a:bodyPr/>
          <a:lstStyle/>
          <a:p>
            <a:pPr eaLnBrk="1" hangingPunct="1"/>
            <a:r>
              <a:rPr lang="en-US" smtClean="0"/>
              <a:t>Distributed systems</a:t>
            </a:r>
          </a:p>
        </p:txBody>
      </p:sp>
      <p:sp>
        <p:nvSpPr>
          <p:cNvPr id="63493" name="Rectangle 1027"/>
          <p:cNvSpPr>
            <a:spLocks noGrp="1" noChangeArrowheads="1"/>
          </p:cNvSpPr>
          <p:nvPr>
            <p:ph type="body" idx="4294967295"/>
          </p:nvPr>
        </p:nvSpPr>
        <p:spPr/>
        <p:txBody>
          <a:bodyPr/>
          <a:lstStyle/>
          <a:p>
            <a:pPr algn="just" eaLnBrk="1" hangingPunct="1">
              <a:lnSpc>
                <a:spcPct val="90000"/>
              </a:lnSpc>
            </a:pPr>
            <a:r>
              <a:rPr lang="en-US" sz="2400" smtClean="0">
                <a:cs typeface="Times New Roman" pitchFamily="18" charset="0"/>
              </a:rPr>
              <a:t>A distributed system contains autonomous computational units that interact (interoperate) with each other through messages and are connected through some type of network.</a:t>
            </a:r>
          </a:p>
          <a:p>
            <a:pPr eaLnBrk="1" hangingPunct="1">
              <a:lnSpc>
                <a:spcPct val="90000"/>
              </a:lnSpc>
            </a:pPr>
            <a:r>
              <a:rPr lang="en-US" sz="2400" smtClean="0">
                <a:cs typeface="Times New Roman" pitchFamily="18" charset="0"/>
              </a:rPr>
              <a:t>Why are distributed systems important? Most practical information and control systems are distributed systems. Examples: the Internet, intranets in companies, wireless networks, aircraft control systems, distributed databases, and distributed file servers</a:t>
            </a:r>
            <a:r>
              <a:rPr lang="en-US" sz="2400" smtClean="0"/>
              <a:t> </a:t>
            </a:r>
          </a:p>
        </p:txBody>
      </p:sp>
    </p:spTree>
    <p:extLst>
      <p:ext uri="{BB962C8B-B14F-4D97-AF65-F5344CB8AC3E}">
        <p14:creationId xmlns:p14="http://schemas.microsoft.com/office/powerpoint/2010/main" val="2197463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pPr eaLnBrk="0" hangingPunct="0"/>
            <a:fld id="{99F88517-5B80-4A8D-9CD9-767BCB58431E}" type="datetime1">
              <a:rPr lang="en-US" smtClean="0">
                <a:solidFill>
                  <a:srgbClr val="000000"/>
                </a:solidFill>
              </a:rPr>
              <a:pPr eaLnBrk="0" hangingPunct="0"/>
              <a:t>8/28/2017</a:t>
            </a:fld>
            <a:endParaRPr lang="en-US" smtClean="0">
              <a:solidFill>
                <a:srgbClr val="000000"/>
              </a:solidFill>
            </a:endParaRPr>
          </a:p>
        </p:txBody>
      </p:sp>
      <p:sp>
        <p:nvSpPr>
          <p:cNvPr id="64515" name="Slide Number Placeholder 5"/>
          <p:cNvSpPr>
            <a:spLocks noGrp="1"/>
          </p:cNvSpPr>
          <p:nvPr>
            <p:ph type="sldNum" sz="quarter" idx="12"/>
          </p:nvPr>
        </p:nvSpPr>
        <p:spPr>
          <a:noFill/>
        </p:spPr>
        <p:txBody>
          <a:bodyPr/>
          <a:lstStyle/>
          <a:p>
            <a:pPr eaLnBrk="0" hangingPunct="0"/>
            <a:fld id="{DB643F29-8BC7-4139-8511-BC88842D7062}" type="slidenum">
              <a:rPr lang="en-US" smtClean="0">
                <a:solidFill>
                  <a:srgbClr val="000000"/>
                </a:solidFill>
              </a:rPr>
              <a:pPr eaLnBrk="0" hangingPunct="0"/>
              <a:t>55</a:t>
            </a:fld>
            <a:endParaRPr lang="en-US" smtClean="0">
              <a:solidFill>
                <a:srgbClr val="000000"/>
              </a:solidFill>
            </a:endParaRPr>
          </a:p>
        </p:txBody>
      </p:sp>
      <p:sp>
        <p:nvSpPr>
          <p:cNvPr id="64516" name="Rectangle 2"/>
          <p:cNvSpPr>
            <a:spLocks noGrp="1" noChangeArrowheads="1"/>
          </p:cNvSpPr>
          <p:nvPr>
            <p:ph type="title" idx="4294967295"/>
          </p:nvPr>
        </p:nvSpPr>
        <p:spPr/>
        <p:txBody>
          <a:bodyPr/>
          <a:lstStyle/>
          <a:p>
            <a:pPr eaLnBrk="1" hangingPunct="1"/>
            <a:r>
              <a:rPr lang="en-US" smtClean="0"/>
              <a:t>Architectures</a:t>
            </a:r>
          </a:p>
        </p:txBody>
      </p:sp>
      <p:sp>
        <p:nvSpPr>
          <p:cNvPr id="64517" name="Rectangle 3"/>
          <p:cNvSpPr>
            <a:spLocks noGrp="1" noChangeArrowheads="1"/>
          </p:cNvSpPr>
          <p:nvPr>
            <p:ph type="body" idx="4294967295"/>
          </p:nvPr>
        </p:nvSpPr>
        <p:spPr/>
        <p:txBody>
          <a:bodyPr/>
          <a:lstStyle/>
          <a:p>
            <a:pPr algn="just" eaLnBrk="1" hangingPunct="1">
              <a:lnSpc>
                <a:spcPct val="90000"/>
              </a:lnSpc>
            </a:pPr>
            <a:r>
              <a:rPr lang="en-US" sz="2400" smtClean="0">
                <a:cs typeface="Times New Roman" pitchFamily="18" charset="0"/>
              </a:rPr>
              <a:t>The architecture of a system defines the system in terms of components (units) and of interactions between these units. Architecture includes: system topology and organization, decomposition into components, assignment of functionality to components, component interactions, system properties (nonfunctional requirements, e.g. performance, security), correspondence between requirements and units.</a:t>
            </a:r>
          </a:p>
          <a:p>
            <a:pPr algn="just" eaLnBrk="1" hangingPunct="1">
              <a:lnSpc>
                <a:spcPct val="90000"/>
              </a:lnSpc>
            </a:pPr>
            <a:r>
              <a:rPr lang="en-US" sz="2400" smtClean="0">
                <a:cs typeface="Times New Roman" pitchFamily="18" charset="0"/>
              </a:rPr>
              <a:t>The architecture of a system is a basic determinant of its security; code flaws can be corrected or patched, architectural deficiencies cannot.</a:t>
            </a:r>
          </a:p>
        </p:txBody>
      </p:sp>
    </p:spTree>
    <p:extLst>
      <p:ext uri="{BB962C8B-B14F-4D97-AF65-F5344CB8AC3E}">
        <p14:creationId xmlns:p14="http://schemas.microsoft.com/office/powerpoint/2010/main" val="4254452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1"/>
          <p:cNvSpPr>
            <a:spLocks noGrp="1"/>
          </p:cNvSpPr>
          <p:nvPr>
            <p:ph type="dt" sz="quarter" idx="10"/>
          </p:nvPr>
        </p:nvSpPr>
        <p:spPr>
          <a:noFill/>
        </p:spPr>
        <p:txBody>
          <a:bodyPr/>
          <a:lstStyle/>
          <a:p>
            <a:pPr eaLnBrk="0" hangingPunct="0"/>
            <a:fld id="{3CE05503-5BB1-4D01-B7C5-B0374C6B42EE}" type="datetime1">
              <a:rPr lang="en-US" smtClean="0">
                <a:solidFill>
                  <a:srgbClr val="000000"/>
                </a:solidFill>
              </a:rPr>
              <a:pPr eaLnBrk="0" hangingPunct="0"/>
              <a:t>8/28/2017</a:t>
            </a:fld>
            <a:endParaRPr lang="en-US" smtClean="0">
              <a:solidFill>
                <a:srgbClr val="000000"/>
              </a:solidFill>
            </a:endParaRPr>
          </a:p>
        </p:txBody>
      </p:sp>
      <p:sp>
        <p:nvSpPr>
          <p:cNvPr id="65539" name="Slide Number Placeholder 2"/>
          <p:cNvSpPr>
            <a:spLocks noGrp="1"/>
          </p:cNvSpPr>
          <p:nvPr>
            <p:ph type="sldNum" sz="quarter" idx="12"/>
          </p:nvPr>
        </p:nvSpPr>
        <p:spPr>
          <a:noFill/>
        </p:spPr>
        <p:txBody>
          <a:bodyPr/>
          <a:lstStyle/>
          <a:p>
            <a:pPr eaLnBrk="0" hangingPunct="0"/>
            <a:fld id="{FA3FE85D-A3DE-4A52-AF61-83898BCBAADF}" type="slidenum">
              <a:rPr lang="en-US" smtClean="0">
                <a:solidFill>
                  <a:srgbClr val="000000"/>
                </a:solidFill>
              </a:rPr>
              <a:pPr eaLnBrk="0" hangingPunct="0"/>
              <a:t>56</a:t>
            </a:fld>
            <a:endParaRPr lang="en-US" smtClean="0">
              <a:solidFill>
                <a:srgbClr val="000000"/>
              </a:solidFill>
            </a:endParaRPr>
          </a:p>
        </p:txBody>
      </p:sp>
      <p:sp>
        <p:nvSpPr>
          <p:cNvPr id="65540"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a:solidFill>
                  <a:srgbClr val="000000"/>
                </a:solidFill>
                <a:latin typeface="Times New Roman" pitchFamily="18" charset="0"/>
              </a:rPr>
              <a:t>Security environments or contexts</a:t>
            </a:r>
          </a:p>
        </p:txBody>
      </p:sp>
      <p:sp>
        <p:nvSpPr>
          <p:cNvPr id="65541"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Early systems were isolated and single user --few security problems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Mainframes brought many users but we knew them (registered)—complexity and attacks increased</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Distributed systems increased the problem by scattering the users</a:t>
            </a:r>
          </a:p>
        </p:txBody>
      </p:sp>
    </p:spTree>
    <p:extLst>
      <p:ext uri="{BB962C8B-B14F-4D97-AF65-F5344CB8AC3E}">
        <p14:creationId xmlns:p14="http://schemas.microsoft.com/office/powerpoint/2010/main" val="17497993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1"/>
          <p:cNvSpPr>
            <a:spLocks noGrp="1"/>
          </p:cNvSpPr>
          <p:nvPr>
            <p:ph type="dt" sz="quarter" idx="10"/>
          </p:nvPr>
        </p:nvSpPr>
        <p:spPr>
          <a:noFill/>
        </p:spPr>
        <p:txBody>
          <a:bodyPr/>
          <a:lstStyle/>
          <a:p>
            <a:pPr eaLnBrk="0" hangingPunct="0"/>
            <a:fld id="{6C4826E6-70CE-4AE7-BFBA-54EE31A4D2D8}" type="datetime1">
              <a:rPr lang="en-US" smtClean="0">
                <a:solidFill>
                  <a:srgbClr val="000000"/>
                </a:solidFill>
              </a:rPr>
              <a:pPr eaLnBrk="0" hangingPunct="0"/>
              <a:t>8/28/2017</a:t>
            </a:fld>
            <a:endParaRPr lang="en-US" smtClean="0">
              <a:solidFill>
                <a:srgbClr val="000000"/>
              </a:solidFill>
            </a:endParaRPr>
          </a:p>
        </p:txBody>
      </p:sp>
      <p:sp>
        <p:nvSpPr>
          <p:cNvPr id="66563" name="Slide Number Placeholder 2"/>
          <p:cNvSpPr>
            <a:spLocks noGrp="1"/>
          </p:cNvSpPr>
          <p:nvPr>
            <p:ph type="sldNum" sz="quarter" idx="12"/>
          </p:nvPr>
        </p:nvSpPr>
        <p:spPr>
          <a:noFill/>
        </p:spPr>
        <p:txBody>
          <a:bodyPr/>
          <a:lstStyle/>
          <a:p>
            <a:pPr eaLnBrk="0" hangingPunct="0"/>
            <a:fld id="{A16DCD29-1F9E-40E9-8C8A-FE9BEC0D91FD}" type="slidenum">
              <a:rPr lang="en-US" smtClean="0">
                <a:solidFill>
                  <a:srgbClr val="000000"/>
                </a:solidFill>
              </a:rPr>
              <a:pPr eaLnBrk="0" hangingPunct="0"/>
              <a:t>57</a:t>
            </a:fld>
            <a:endParaRPr lang="en-US" smtClean="0">
              <a:solidFill>
                <a:srgbClr val="000000"/>
              </a:solidFill>
            </a:endParaRPr>
          </a:p>
        </p:txBody>
      </p:sp>
      <p:sp>
        <p:nvSpPr>
          <p:cNvPr id="4" name="Rectangle 2"/>
          <p:cNvSpPr txBox="1">
            <a:spLocks noChangeArrowheads="1"/>
          </p:cNvSpPr>
          <p:nvPr/>
        </p:nvSpPr>
        <p:spPr>
          <a:xfrm>
            <a:off x="685800" y="228600"/>
            <a:ext cx="7772400" cy="1143000"/>
          </a:xfrm>
          <a:prstGeom prst="rect">
            <a:avLst/>
          </a:prstGeom>
        </p:spPr>
        <p:txBody>
          <a:bodyPr/>
          <a:lstStyle/>
          <a:p>
            <a:pPr algn="ctr" eaLnBrk="0" fontAlgn="base" hangingPunct="0">
              <a:spcBef>
                <a:spcPct val="0"/>
              </a:spcBef>
              <a:spcAft>
                <a:spcPct val="0"/>
              </a:spcAft>
              <a:defRPr/>
            </a:pPr>
            <a:r>
              <a:rPr lang="en-US" sz="4400" kern="0">
                <a:solidFill>
                  <a:srgbClr val="000000"/>
                </a:solidFill>
              </a:rPr>
              <a:t>Environments II</a:t>
            </a:r>
          </a:p>
        </p:txBody>
      </p:sp>
      <p:sp>
        <p:nvSpPr>
          <p:cNvPr id="5" name="Rectangle 3"/>
          <p:cNvSpPr txBox="1">
            <a:spLocks noChangeArrowheads="1"/>
          </p:cNvSpPr>
          <p:nvPr/>
        </p:nvSpPr>
        <p:spPr>
          <a:xfrm>
            <a:off x="685800" y="1371600"/>
            <a:ext cx="7772400" cy="4800600"/>
          </a:xfrm>
          <a:prstGeom prst="rect">
            <a:avLst/>
          </a:prstGeom>
        </p:spPr>
        <p:txBody>
          <a:bodyPr/>
          <a:lstStyle/>
          <a:p>
            <a:pPr marL="342900" indent="-342900" eaLnBrk="0" fontAlgn="base" hangingPunct="0">
              <a:spcBef>
                <a:spcPct val="20000"/>
              </a:spcBef>
              <a:spcAft>
                <a:spcPct val="0"/>
              </a:spcAft>
              <a:buFontTx/>
              <a:buChar char="•"/>
              <a:defRPr/>
            </a:pPr>
            <a:r>
              <a:rPr lang="en-US" sz="3200" kern="0">
                <a:solidFill>
                  <a:srgbClr val="000000"/>
                </a:solidFill>
              </a:rPr>
              <a:t>The Internet opened up our systems to unknown users—exponential growth in attacks</a:t>
            </a:r>
          </a:p>
          <a:p>
            <a:pPr marL="342900" indent="-342900" eaLnBrk="0" fontAlgn="base" hangingPunct="0">
              <a:spcBef>
                <a:spcPct val="20000"/>
              </a:spcBef>
              <a:spcAft>
                <a:spcPct val="0"/>
              </a:spcAft>
              <a:buFontTx/>
              <a:buChar char="•"/>
              <a:defRPr/>
            </a:pPr>
            <a:r>
              <a:rPr lang="en-US" sz="3200" kern="0">
                <a:solidFill>
                  <a:srgbClr val="000000"/>
                </a:solidFill>
              </a:rPr>
              <a:t>Wireless devices increase the problem because of their number and ubiquity</a:t>
            </a:r>
          </a:p>
          <a:p>
            <a:pPr marL="342900" indent="-342900" eaLnBrk="0" fontAlgn="base" hangingPunct="0">
              <a:spcBef>
                <a:spcPct val="20000"/>
              </a:spcBef>
              <a:spcAft>
                <a:spcPct val="0"/>
              </a:spcAft>
              <a:buFontTx/>
              <a:buChar char="•"/>
              <a:defRPr/>
            </a:pPr>
            <a:r>
              <a:rPr lang="en-US" sz="3200" kern="0">
                <a:solidFill>
                  <a:srgbClr val="000000"/>
                </a:solidFill>
              </a:rPr>
              <a:t>The widespread use of sensors will make security even worse</a:t>
            </a:r>
          </a:p>
          <a:p>
            <a:pPr marL="342900" indent="-342900" eaLnBrk="0" fontAlgn="base" hangingPunct="0">
              <a:spcBef>
                <a:spcPct val="20000"/>
              </a:spcBef>
              <a:spcAft>
                <a:spcPct val="0"/>
              </a:spcAft>
              <a:buFontTx/>
              <a:buChar char="•"/>
              <a:defRPr/>
            </a:pPr>
            <a:endParaRPr lang="en-US" sz="3200" kern="0">
              <a:solidFill>
                <a:srgbClr val="000000"/>
              </a:solidFill>
            </a:endParaRPr>
          </a:p>
        </p:txBody>
      </p:sp>
    </p:spTree>
    <p:extLst>
      <p:ext uri="{BB962C8B-B14F-4D97-AF65-F5344CB8AC3E}">
        <p14:creationId xmlns:p14="http://schemas.microsoft.com/office/powerpoint/2010/main" val="15050784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txBox="1">
            <a:spLocks noGrp="1"/>
          </p:cNvSpPr>
          <p:nvPr/>
        </p:nvSpPr>
        <p:spPr bwMode="auto">
          <a:xfrm>
            <a:off x="685800" y="6248400"/>
            <a:ext cx="1905000" cy="457200"/>
          </a:xfrm>
          <a:prstGeom prst="rect">
            <a:avLst/>
          </a:prstGeom>
          <a:noFill/>
          <a:ln w="9525">
            <a:noFill/>
            <a:miter lim="800000"/>
            <a:headEnd/>
            <a:tailEnd/>
          </a:ln>
        </p:spPr>
        <p:txBody>
          <a:bodyPr/>
          <a:lstStyle/>
          <a:p>
            <a:pPr eaLnBrk="0" fontAlgn="base" hangingPunct="0">
              <a:spcBef>
                <a:spcPct val="0"/>
              </a:spcBef>
              <a:spcAft>
                <a:spcPct val="0"/>
              </a:spcAft>
            </a:pPr>
            <a:fld id="{BED72170-1C5F-4AE3-9EB6-8BE294248BF9}" type="datetime1">
              <a:rPr lang="en-US" sz="1400">
                <a:solidFill>
                  <a:srgbClr val="000000"/>
                </a:solidFill>
                <a:latin typeface="Times New Roman" pitchFamily="18" charset="0"/>
              </a:rPr>
              <a:pPr eaLnBrk="0" fontAlgn="base" hangingPunct="0">
                <a:spcBef>
                  <a:spcPct val="0"/>
                </a:spcBef>
                <a:spcAft>
                  <a:spcPct val="0"/>
                </a:spcAft>
              </a:pPr>
              <a:t>8/28/2017</a:t>
            </a:fld>
            <a:endParaRPr lang="en-US" sz="1400">
              <a:solidFill>
                <a:srgbClr val="000000"/>
              </a:solidFill>
              <a:latin typeface="Times New Roman" pitchFamily="18" charset="0"/>
            </a:endParaRPr>
          </a:p>
        </p:txBody>
      </p:sp>
      <p:sp>
        <p:nvSpPr>
          <p:cNvPr id="675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23121112-B8AB-4BD4-B593-77F681E8041C}" type="slidenum">
              <a:rPr lang="en-US" sz="1400">
                <a:solidFill>
                  <a:srgbClr val="000000"/>
                </a:solidFill>
                <a:latin typeface="Times New Roman" pitchFamily="18" charset="0"/>
              </a:rPr>
              <a:pPr algn="r" eaLnBrk="0" fontAlgn="base" hangingPunct="0">
                <a:spcBef>
                  <a:spcPct val="0"/>
                </a:spcBef>
                <a:spcAft>
                  <a:spcPct val="0"/>
                </a:spcAft>
              </a:pPr>
              <a:t>58</a:t>
            </a:fld>
            <a:endParaRPr lang="en-US" sz="1400">
              <a:solidFill>
                <a:srgbClr val="000000"/>
              </a:solidFill>
              <a:latin typeface="Times New Roman" pitchFamily="18" charset="0"/>
            </a:endParaRPr>
          </a:p>
        </p:txBody>
      </p:sp>
      <p:sp>
        <p:nvSpPr>
          <p:cNvPr id="67588"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The web (WWW)</a:t>
            </a:r>
          </a:p>
        </p:txBody>
      </p:sp>
      <p:sp>
        <p:nvSpPr>
          <p:cNvPr id="67589" name="Rectangle 3"/>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2800" i="1" dirty="0">
                <a:solidFill>
                  <a:schemeClr val="accent1"/>
                </a:solidFill>
              </a:rPr>
              <a:t>Universal Resource Locators </a:t>
            </a:r>
            <a:r>
              <a:rPr lang="en-US" sz="2800" i="1" dirty="0">
                <a:solidFill>
                  <a:srgbClr val="000000"/>
                </a:solidFill>
              </a:rPr>
              <a:t>(URLs) for addressing and linking </a:t>
            </a:r>
          </a:p>
          <a:p>
            <a:pPr marL="342900" indent="-342900" fontAlgn="base">
              <a:spcBef>
                <a:spcPct val="20000"/>
              </a:spcBef>
              <a:spcAft>
                <a:spcPct val="0"/>
              </a:spcAft>
              <a:buFontTx/>
              <a:buChar char="•"/>
            </a:pPr>
            <a:r>
              <a:rPr lang="en-US" sz="2800" i="1" dirty="0">
                <a:solidFill>
                  <a:schemeClr val="accent1"/>
                </a:solidFill>
              </a:rPr>
              <a:t>Hypertext Markup Language </a:t>
            </a:r>
            <a:r>
              <a:rPr lang="en-US" sz="2800" i="1" dirty="0">
                <a:solidFill>
                  <a:srgbClr val="000000"/>
                </a:solidFill>
              </a:rPr>
              <a:t>(HTML) for information </a:t>
            </a:r>
          </a:p>
          <a:p>
            <a:pPr marL="342900" indent="-342900" fontAlgn="base">
              <a:spcBef>
                <a:spcPct val="20000"/>
              </a:spcBef>
              <a:spcAft>
                <a:spcPct val="0"/>
              </a:spcAft>
              <a:buFontTx/>
              <a:buChar char="•"/>
            </a:pPr>
            <a:r>
              <a:rPr lang="en-US" sz="2800" i="1" dirty="0">
                <a:solidFill>
                  <a:schemeClr val="accent1"/>
                </a:solidFill>
              </a:rPr>
              <a:t>Hypertext Transfer P</a:t>
            </a:r>
            <a:r>
              <a:rPr lang="en-US" sz="2800" i="1" dirty="0">
                <a:solidFill>
                  <a:srgbClr val="000000"/>
                </a:solidFill>
              </a:rPr>
              <a:t>rotocol (HTTP) for information transfer (client/server model)</a:t>
            </a:r>
          </a:p>
        </p:txBody>
      </p:sp>
    </p:spTree>
    <p:extLst>
      <p:ext uri="{BB962C8B-B14F-4D97-AF65-F5344CB8AC3E}">
        <p14:creationId xmlns:p14="http://schemas.microsoft.com/office/powerpoint/2010/main" val="2644098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pPr eaLnBrk="0" hangingPunct="0"/>
            <a:fld id="{02F580B7-BA35-40A9-8A6A-AC34DF4C0A52}" type="datetime1">
              <a:rPr lang="en-US" smtClean="0">
                <a:solidFill>
                  <a:srgbClr val="000000"/>
                </a:solidFill>
              </a:rPr>
              <a:pPr eaLnBrk="0" hangingPunct="0"/>
              <a:t>8/28/2017</a:t>
            </a:fld>
            <a:endParaRPr lang="en-US" smtClean="0">
              <a:solidFill>
                <a:srgbClr val="000000"/>
              </a:solidFill>
            </a:endParaRPr>
          </a:p>
        </p:txBody>
      </p:sp>
      <p:sp>
        <p:nvSpPr>
          <p:cNvPr id="68611" name="Slide Number Placeholder 5"/>
          <p:cNvSpPr>
            <a:spLocks noGrp="1"/>
          </p:cNvSpPr>
          <p:nvPr>
            <p:ph type="sldNum" sz="quarter" idx="12"/>
          </p:nvPr>
        </p:nvSpPr>
        <p:spPr>
          <a:noFill/>
        </p:spPr>
        <p:txBody>
          <a:bodyPr/>
          <a:lstStyle/>
          <a:p>
            <a:pPr eaLnBrk="0" hangingPunct="0"/>
            <a:fld id="{D1CF572C-6C56-46BE-A52F-6E00E38AD2F8}" type="slidenum">
              <a:rPr lang="en-US" smtClean="0">
                <a:solidFill>
                  <a:srgbClr val="000000"/>
                </a:solidFill>
              </a:rPr>
              <a:pPr eaLnBrk="0" hangingPunct="0"/>
              <a:t>59</a:t>
            </a:fld>
            <a:endParaRPr lang="en-US" smtClean="0">
              <a:solidFill>
                <a:srgbClr val="000000"/>
              </a:solidFill>
            </a:endParaRPr>
          </a:p>
        </p:txBody>
      </p:sp>
      <p:sp>
        <p:nvSpPr>
          <p:cNvPr id="68612" name="Rectangle 1026"/>
          <p:cNvSpPr>
            <a:spLocks noGrp="1" noChangeArrowheads="1"/>
          </p:cNvSpPr>
          <p:nvPr>
            <p:ph type="title" idx="4294967295"/>
          </p:nvPr>
        </p:nvSpPr>
        <p:spPr/>
        <p:txBody>
          <a:bodyPr/>
          <a:lstStyle/>
          <a:p>
            <a:pPr eaLnBrk="1" hangingPunct="1"/>
            <a:r>
              <a:rPr lang="en-US" smtClean="0"/>
              <a:t>Basic Architectural components</a:t>
            </a:r>
          </a:p>
        </p:txBody>
      </p:sp>
      <p:sp>
        <p:nvSpPr>
          <p:cNvPr id="68613" name="Rectangle 1027"/>
          <p:cNvSpPr>
            <a:spLocks noGrp="1" noChangeArrowheads="1"/>
          </p:cNvSpPr>
          <p:nvPr>
            <p:ph type="body" idx="4294967295"/>
          </p:nvPr>
        </p:nvSpPr>
        <p:spPr/>
        <p:txBody>
          <a:bodyPr/>
          <a:lstStyle/>
          <a:p>
            <a:pPr eaLnBrk="1" hangingPunct="1"/>
            <a:r>
              <a:rPr lang="en-US" smtClean="0"/>
              <a:t>Web browsers -- can request HTML documents, provide URL caching , support directories</a:t>
            </a:r>
          </a:p>
          <a:p>
            <a:pPr eaLnBrk="1" hangingPunct="1"/>
            <a:r>
              <a:rPr lang="en-US" smtClean="0"/>
              <a:t>Web servers -- receive user requests , find and return documents</a:t>
            </a:r>
          </a:p>
          <a:p>
            <a:pPr eaLnBrk="1" hangingPunct="1"/>
            <a:r>
              <a:rPr lang="en-US" smtClean="0"/>
              <a:t>Files or DBMS store documents</a:t>
            </a:r>
          </a:p>
          <a:p>
            <a:pPr eaLnBrk="1" hangingPunct="1"/>
            <a:r>
              <a:rPr lang="en-US" smtClean="0"/>
              <a:t>Documents -- pages or sets of pages </a:t>
            </a:r>
          </a:p>
        </p:txBody>
      </p:sp>
    </p:spTree>
    <p:extLst>
      <p:ext uri="{BB962C8B-B14F-4D97-AF65-F5344CB8AC3E}">
        <p14:creationId xmlns:p14="http://schemas.microsoft.com/office/powerpoint/2010/main" val="301861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Misinformation state attacks 2016-17</a:t>
            </a:r>
            <a:endParaRPr lang="en-US" dirty="0"/>
          </a:p>
        </p:txBody>
      </p:sp>
      <p:sp>
        <p:nvSpPr>
          <p:cNvPr id="3" name="Content Placeholder 2"/>
          <p:cNvSpPr>
            <a:spLocks noGrp="1"/>
          </p:cNvSpPr>
          <p:nvPr>
            <p:ph idx="1"/>
          </p:nvPr>
        </p:nvSpPr>
        <p:spPr/>
        <p:txBody>
          <a:bodyPr/>
          <a:lstStyle/>
          <a:p>
            <a:r>
              <a:rPr lang="en-US" dirty="0" smtClean="0"/>
              <a:t>Russia and the US Elections</a:t>
            </a:r>
          </a:p>
          <a:p>
            <a:r>
              <a:rPr lang="en-US" dirty="0" smtClean="0"/>
              <a:t>United Arab Emirates against </a:t>
            </a:r>
            <a:r>
              <a:rPr lang="en-US" dirty="0" err="1" smtClean="0"/>
              <a:t>Quatar</a:t>
            </a:r>
            <a:r>
              <a:rPr lang="en-US" dirty="0" smtClean="0"/>
              <a:t>--</a:t>
            </a:r>
            <a:r>
              <a:rPr lang="en-US" dirty="0"/>
              <a:t>UAE planted false declarations of the </a:t>
            </a:r>
            <a:r>
              <a:rPr lang="en-US" dirty="0" err="1"/>
              <a:t>Quatari</a:t>
            </a:r>
            <a:r>
              <a:rPr lang="en-US" dirty="0"/>
              <a:t> ruler praising Iran and Israel</a:t>
            </a:r>
          </a:p>
          <a:p>
            <a:r>
              <a:rPr lang="en-US" dirty="0" smtClean="0"/>
              <a:t>India accused Pakistan of inciting violence</a:t>
            </a:r>
          </a:p>
          <a:p>
            <a:r>
              <a:rPr lang="en-US" dirty="0" smtClean="0"/>
              <a:t>Vietnam and </a:t>
            </a:r>
            <a:r>
              <a:rPr lang="en-US" dirty="0" err="1" smtClean="0"/>
              <a:t>Philipines</a:t>
            </a:r>
            <a:endParaRPr lang="en-US" dirty="0" smtClean="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05578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p:spPr>
        <p:txBody>
          <a:bodyPr/>
          <a:lstStyle/>
          <a:p>
            <a:pPr eaLnBrk="0" hangingPunct="0"/>
            <a:fld id="{81CC2C8C-318D-4F5E-A05B-55556C267BC7}" type="datetime1">
              <a:rPr lang="en-US" smtClean="0">
                <a:solidFill>
                  <a:srgbClr val="000000"/>
                </a:solidFill>
              </a:rPr>
              <a:pPr eaLnBrk="0" hangingPunct="0"/>
              <a:t>8/28/2017</a:t>
            </a:fld>
            <a:endParaRPr lang="en-US" smtClean="0">
              <a:solidFill>
                <a:srgbClr val="000000"/>
              </a:solidFill>
            </a:endParaRPr>
          </a:p>
        </p:txBody>
      </p:sp>
      <p:sp>
        <p:nvSpPr>
          <p:cNvPr id="69635" name="Slide Number Placeholder 4"/>
          <p:cNvSpPr>
            <a:spLocks noGrp="1"/>
          </p:cNvSpPr>
          <p:nvPr>
            <p:ph type="sldNum" sz="quarter" idx="12"/>
          </p:nvPr>
        </p:nvSpPr>
        <p:spPr>
          <a:noFill/>
        </p:spPr>
        <p:txBody>
          <a:bodyPr/>
          <a:lstStyle/>
          <a:p>
            <a:pPr eaLnBrk="0" hangingPunct="0"/>
            <a:fld id="{6874073F-A9AF-4E3A-878D-7E835DF086CA}" type="slidenum">
              <a:rPr lang="en-US" smtClean="0">
                <a:solidFill>
                  <a:srgbClr val="000000"/>
                </a:solidFill>
              </a:rPr>
              <a:pPr eaLnBrk="0" hangingPunct="0"/>
              <a:t>60</a:t>
            </a:fld>
            <a:endParaRPr lang="en-US" smtClean="0">
              <a:solidFill>
                <a:srgbClr val="000000"/>
              </a:solidFill>
            </a:endParaRPr>
          </a:p>
        </p:txBody>
      </p:sp>
      <p:sp>
        <p:nvSpPr>
          <p:cNvPr id="69636" name="Rectangle 2"/>
          <p:cNvSpPr>
            <a:spLocks noGrp="1" noChangeArrowheads="1"/>
          </p:cNvSpPr>
          <p:nvPr>
            <p:ph type="title" idx="4294967295"/>
          </p:nvPr>
        </p:nvSpPr>
        <p:spPr/>
        <p:txBody>
          <a:bodyPr/>
          <a:lstStyle/>
          <a:p>
            <a:pPr eaLnBrk="1" hangingPunct="1"/>
            <a:r>
              <a:rPr lang="en-US" smtClean="0"/>
              <a:t>Basic Internet architecture</a:t>
            </a:r>
          </a:p>
        </p:txBody>
      </p:sp>
      <p:sp>
        <p:nvSpPr>
          <p:cNvPr id="69637" name="Rectangle 3"/>
          <p:cNvSpPr>
            <a:spLocks noChangeArrowheads="1"/>
          </p:cNvSpPr>
          <p:nvPr/>
        </p:nvSpPr>
        <p:spPr bwMode="auto">
          <a:xfrm>
            <a:off x="2438400" y="2895600"/>
            <a:ext cx="1143000" cy="1752600"/>
          </a:xfrm>
          <a:prstGeom prst="rect">
            <a:avLst/>
          </a:prstGeom>
          <a:no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a:solidFill>
                <a:srgbClr val="000000"/>
              </a:solidFill>
              <a:latin typeface="Times New Roman" pitchFamily="18" charset="0"/>
            </a:endParaRPr>
          </a:p>
        </p:txBody>
      </p:sp>
      <p:sp>
        <p:nvSpPr>
          <p:cNvPr id="69638" name="Rectangle 4"/>
          <p:cNvSpPr>
            <a:spLocks noChangeArrowheads="1"/>
          </p:cNvSpPr>
          <p:nvPr/>
        </p:nvSpPr>
        <p:spPr bwMode="auto">
          <a:xfrm>
            <a:off x="5105400" y="2895600"/>
            <a:ext cx="1143000" cy="1752600"/>
          </a:xfrm>
          <a:prstGeom prst="rect">
            <a:avLst/>
          </a:prstGeom>
          <a:no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a:solidFill>
                <a:srgbClr val="000000"/>
              </a:solidFill>
              <a:latin typeface="Times New Roman" pitchFamily="18" charset="0"/>
            </a:endParaRPr>
          </a:p>
        </p:txBody>
      </p:sp>
      <p:sp>
        <p:nvSpPr>
          <p:cNvPr id="69639" name="Text Box 6"/>
          <p:cNvSpPr txBox="1">
            <a:spLocks noChangeArrowheads="1"/>
          </p:cNvSpPr>
          <p:nvPr/>
        </p:nvSpPr>
        <p:spPr bwMode="auto">
          <a:xfrm>
            <a:off x="2574925" y="3109913"/>
            <a:ext cx="987425" cy="8255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Web</a:t>
            </a:r>
          </a:p>
          <a:p>
            <a:pPr eaLnBrk="0" fontAlgn="base" hangingPunct="0">
              <a:spcBef>
                <a:spcPct val="0"/>
              </a:spcBef>
              <a:spcAft>
                <a:spcPct val="0"/>
              </a:spcAft>
            </a:pPr>
            <a:r>
              <a:rPr lang="en-US" sz="1600">
                <a:solidFill>
                  <a:srgbClr val="000000"/>
                </a:solidFill>
                <a:latin typeface="Times New Roman" pitchFamily="18" charset="0"/>
              </a:rPr>
              <a:t>browser’s</a:t>
            </a:r>
          </a:p>
          <a:p>
            <a:pPr eaLnBrk="0" fontAlgn="base" hangingPunct="0">
              <a:spcBef>
                <a:spcPct val="0"/>
              </a:spcBef>
              <a:spcAft>
                <a:spcPct val="0"/>
              </a:spcAft>
            </a:pPr>
            <a:r>
              <a:rPr lang="en-US" sz="1600">
                <a:solidFill>
                  <a:srgbClr val="000000"/>
                </a:solidFill>
                <a:latin typeface="Times New Roman" pitchFamily="18" charset="0"/>
              </a:rPr>
              <a:t>HTML</a:t>
            </a:r>
            <a:endParaRPr lang="en-US" sz="2400">
              <a:solidFill>
                <a:srgbClr val="000000"/>
              </a:solidFill>
              <a:latin typeface="Times New Roman" pitchFamily="18" charset="0"/>
            </a:endParaRPr>
          </a:p>
        </p:txBody>
      </p:sp>
      <p:sp>
        <p:nvSpPr>
          <p:cNvPr id="69640" name="Text Box 8"/>
          <p:cNvSpPr txBox="1">
            <a:spLocks noChangeArrowheads="1"/>
          </p:cNvSpPr>
          <p:nvPr/>
        </p:nvSpPr>
        <p:spPr bwMode="auto">
          <a:xfrm>
            <a:off x="5165725" y="3033713"/>
            <a:ext cx="762000" cy="58102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Web</a:t>
            </a:r>
          </a:p>
          <a:p>
            <a:pPr eaLnBrk="0" fontAlgn="base" hangingPunct="0">
              <a:spcBef>
                <a:spcPct val="0"/>
              </a:spcBef>
              <a:spcAft>
                <a:spcPct val="0"/>
              </a:spcAft>
            </a:pPr>
            <a:r>
              <a:rPr lang="en-US" sz="1600">
                <a:solidFill>
                  <a:srgbClr val="000000"/>
                </a:solidFill>
                <a:latin typeface="Times New Roman" pitchFamily="18" charset="0"/>
              </a:rPr>
              <a:t>servers</a:t>
            </a:r>
            <a:endParaRPr lang="en-US" sz="2400">
              <a:solidFill>
                <a:srgbClr val="000000"/>
              </a:solidFill>
              <a:latin typeface="Times New Roman" pitchFamily="18" charset="0"/>
            </a:endParaRPr>
          </a:p>
        </p:txBody>
      </p:sp>
      <p:sp>
        <p:nvSpPr>
          <p:cNvPr id="69641" name="Text Box 10"/>
          <p:cNvSpPr txBox="1">
            <a:spLocks noChangeArrowheads="1"/>
          </p:cNvSpPr>
          <p:nvPr/>
        </p:nvSpPr>
        <p:spPr bwMode="auto">
          <a:xfrm>
            <a:off x="4038600" y="3429000"/>
            <a:ext cx="627063" cy="3048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400">
                <a:solidFill>
                  <a:srgbClr val="000000"/>
                </a:solidFill>
                <a:latin typeface="Times New Roman" pitchFamily="18" charset="0"/>
              </a:rPr>
              <a:t>HTTP</a:t>
            </a:r>
            <a:endParaRPr lang="en-US" sz="2400">
              <a:solidFill>
                <a:srgbClr val="000000"/>
              </a:solidFill>
              <a:latin typeface="Times New Roman" pitchFamily="18" charset="0"/>
            </a:endParaRPr>
          </a:p>
        </p:txBody>
      </p:sp>
      <p:sp>
        <p:nvSpPr>
          <p:cNvPr id="69642" name="Line 11"/>
          <p:cNvSpPr>
            <a:spLocks noChangeShapeType="1"/>
          </p:cNvSpPr>
          <p:nvPr/>
        </p:nvSpPr>
        <p:spPr bwMode="auto">
          <a:xfrm>
            <a:off x="6705600" y="2209800"/>
            <a:ext cx="0" cy="32004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3" name="AutoShape 12"/>
          <p:cNvSpPr>
            <a:spLocks noChangeArrowheads="1"/>
          </p:cNvSpPr>
          <p:nvPr/>
        </p:nvSpPr>
        <p:spPr bwMode="auto">
          <a:xfrm>
            <a:off x="7162800" y="2514600"/>
            <a:ext cx="457200" cy="533400"/>
          </a:xfrm>
          <a:prstGeom prst="can">
            <a:avLst>
              <a:gd name="adj" fmla="val 29167"/>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69644" name="AutoShape 13"/>
          <p:cNvSpPr>
            <a:spLocks noChangeArrowheads="1"/>
          </p:cNvSpPr>
          <p:nvPr/>
        </p:nvSpPr>
        <p:spPr bwMode="auto">
          <a:xfrm>
            <a:off x="7162800" y="3886200"/>
            <a:ext cx="457200" cy="533400"/>
          </a:xfrm>
          <a:prstGeom prst="can">
            <a:avLst>
              <a:gd name="adj" fmla="val 29167"/>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69645" name="Line 14"/>
          <p:cNvSpPr>
            <a:spLocks noChangeShapeType="1"/>
          </p:cNvSpPr>
          <p:nvPr/>
        </p:nvSpPr>
        <p:spPr bwMode="auto">
          <a:xfrm>
            <a:off x="7391400" y="3200400"/>
            <a:ext cx="0" cy="4572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6" name="Line 15"/>
          <p:cNvSpPr>
            <a:spLocks noChangeShapeType="1"/>
          </p:cNvSpPr>
          <p:nvPr/>
        </p:nvSpPr>
        <p:spPr bwMode="auto">
          <a:xfrm>
            <a:off x="7391400" y="4648200"/>
            <a:ext cx="0" cy="4572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7" name="Line 16"/>
          <p:cNvSpPr>
            <a:spLocks noChangeShapeType="1"/>
          </p:cNvSpPr>
          <p:nvPr/>
        </p:nvSpPr>
        <p:spPr bwMode="auto">
          <a:xfrm>
            <a:off x="6705600" y="2819400"/>
            <a:ext cx="4572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8" name="Line 17"/>
          <p:cNvSpPr>
            <a:spLocks noChangeShapeType="1"/>
          </p:cNvSpPr>
          <p:nvPr/>
        </p:nvSpPr>
        <p:spPr bwMode="auto">
          <a:xfrm>
            <a:off x="6248400" y="4191000"/>
            <a:ext cx="9144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9" name="Text Box 18"/>
          <p:cNvSpPr txBox="1">
            <a:spLocks noChangeArrowheads="1"/>
          </p:cNvSpPr>
          <p:nvPr/>
        </p:nvSpPr>
        <p:spPr bwMode="auto">
          <a:xfrm>
            <a:off x="7086600" y="2133600"/>
            <a:ext cx="520700" cy="3048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400">
                <a:solidFill>
                  <a:srgbClr val="000000"/>
                </a:solidFill>
                <a:latin typeface="Times New Roman" pitchFamily="18" charset="0"/>
              </a:rPr>
              <a:t>Data</a:t>
            </a:r>
            <a:endParaRPr lang="en-US" sz="2400">
              <a:solidFill>
                <a:srgbClr val="000000"/>
              </a:solidFill>
              <a:latin typeface="Times New Roman" pitchFamily="18" charset="0"/>
            </a:endParaRPr>
          </a:p>
        </p:txBody>
      </p:sp>
      <p:sp>
        <p:nvSpPr>
          <p:cNvPr id="69650" name="Line 19"/>
          <p:cNvSpPr>
            <a:spLocks noChangeShapeType="1"/>
          </p:cNvSpPr>
          <p:nvPr/>
        </p:nvSpPr>
        <p:spPr bwMode="auto">
          <a:xfrm>
            <a:off x="3581400" y="3733800"/>
            <a:ext cx="15240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1" name="Line 20"/>
          <p:cNvSpPr>
            <a:spLocks noChangeShapeType="1"/>
          </p:cNvSpPr>
          <p:nvPr/>
        </p:nvSpPr>
        <p:spPr bwMode="auto">
          <a:xfrm>
            <a:off x="1600200" y="2819400"/>
            <a:ext cx="838200" cy="3810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2" name="Line 21"/>
          <p:cNvSpPr>
            <a:spLocks noChangeShapeType="1"/>
          </p:cNvSpPr>
          <p:nvPr/>
        </p:nvSpPr>
        <p:spPr bwMode="auto">
          <a:xfrm flipV="1">
            <a:off x="1600200" y="4267200"/>
            <a:ext cx="838200" cy="5334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3" name="Freeform 40"/>
          <p:cNvSpPr>
            <a:spLocks/>
          </p:cNvSpPr>
          <p:nvPr/>
        </p:nvSpPr>
        <p:spPr bwMode="auto">
          <a:xfrm>
            <a:off x="1241425" y="2667000"/>
            <a:ext cx="363538" cy="330200"/>
          </a:xfrm>
          <a:custGeom>
            <a:avLst/>
            <a:gdLst>
              <a:gd name="T0" fmla="*/ 2147483647 w 229"/>
              <a:gd name="T1" fmla="*/ 0 h 208"/>
              <a:gd name="T2" fmla="*/ 2147483647 w 229"/>
              <a:gd name="T3" fmla="*/ 2147483647 h 208"/>
              <a:gd name="T4" fmla="*/ 2147483647 w 229"/>
              <a:gd name="T5" fmla="*/ 2147483647 h 208"/>
              <a:gd name="T6" fmla="*/ 2147483647 w 229"/>
              <a:gd name="T7" fmla="*/ 2147483647 h 208"/>
              <a:gd name="T8" fmla="*/ 2147483647 w 229"/>
              <a:gd name="T9" fmla="*/ 2147483647 h 208"/>
              <a:gd name="T10" fmla="*/ 2147483647 w 229"/>
              <a:gd name="T11" fmla="*/ 2147483647 h 208"/>
              <a:gd name="T12" fmla="*/ 2147483647 w 229"/>
              <a:gd name="T13" fmla="*/ 2147483647 h 208"/>
              <a:gd name="T14" fmla="*/ 2147483647 w 229"/>
              <a:gd name="T15" fmla="*/ 2147483647 h 208"/>
              <a:gd name="T16" fmla="*/ 2147483647 w 229"/>
              <a:gd name="T17" fmla="*/ 2147483647 h 208"/>
              <a:gd name="T18" fmla="*/ 2147483647 w 229"/>
              <a:gd name="T19" fmla="*/ 2147483647 h 208"/>
              <a:gd name="T20" fmla="*/ 2147483647 w 229"/>
              <a:gd name="T21" fmla="*/ 2147483647 h 208"/>
              <a:gd name="T22" fmla="*/ 2147483647 w 229"/>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9"/>
              <a:gd name="T37" fmla="*/ 0 h 208"/>
              <a:gd name="T38" fmla="*/ 229 w 229"/>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9" h="208">
                <a:moveTo>
                  <a:pt x="202" y="0"/>
                </a:moveTo>
                <a:cubicBezTo>
                  <a:pt x="132" y="19"/>
                  <a:pt x="121" y="34"/>
                  <a:pt x="98" y="104"/>
                </a:cubicBezTo>
                <a:cubicBezTo>
                  <a:pt x="95" y="114"/>
                  <a:pt x="78" y="108"/>
                  <a:pt x="68" y="111"/>
                </a:cubicBezTo>
                <a:cubicBezTo>
                  <a:pt x="43" y="118"/>
                  <a:pt x="46" y="119"/>
                  <a:pt x="24" y="134"/>
                </a:cubicBezTo>
                <a:cubicBezTo>
                  <a:pt x="22" y="141"/>
                  <a:pt x="20" y="149"/>
                  <a:pt x="17" y="156"/>
                </a:cubicBezTo>
                <a:cubicBezTo>
                  <a:pt x="13" y="164"/>
                  <a:pt x="0" y="169"/>
                  <a:pt x="2" y="178"/>
                </a:cubicBezTo>
                <a:cubicBezTo>
                  <a:pt x="4" y="189"/>
                  <a:pt x="38" y="198"/>
                  <a:pt x="46" y="200"/>
                </a:cubicBezTo>
                <a:cubicBezTo>
                  <a:pt x="103" y="198"/>
                  <a:pt x="162" y="208"/>
                  <a:pt x="217" y="193"/>
                </a:cubicBezTo>
                <a:cubicBezTo>
                  <a:pt x="229" y="190"/>
                  <a:pt x="209" y="169"/>
                  <a:pt x="209" y="156"/>
                </a:cubicBezTo>
                <a:cubicBezTo>
                  <a:pt x="209" y="114"/>
                  <a:pt x="213" y="72"/>
                  <a:pt x="217" y="30"/>
                </a:cubicBezTo>
                <a:cubicBezTo>
                  <a:pt x="218" y="22"/>
                  <a:pt x="227" y="15"/>
                  <a:pt x="224" y="8"/>
                </a:cubicBezTo>
                <a:cubicBezTo>
                  <a:pt x="221" y="1"/>
                  <a:pt x="209" y="3"/>
                  <a:pt x="202" y="0"/>
                </a:cubicBezTo>
                <a:close/>
              </a:path>
            </a:pathLst>
          </a:cu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4" name="Freeform 45"/>
          <p:cNvSpPr>
            <a:spLocks/>
          </p:cNvSpPr>
          <p:nvPr/>
        </p:nvSpPr>
        <p:spPr bwMode="auto">
          <a:xfrm>
            <a:off x="1241425" y="4648200"/>
            <a:ext cx="363538" cy="330200"/>
          </a:xfrm>
          <a:custGeom>
            <a:avLst/>
            <a:gdLst>
              <a:gd name="T0" fmla="*/ 2147483647 w 229"/>
              <a:gd name="T1" fmla="*/ 0 h 208"/>
              <a:gd name="T2" fmla="*/ 2147483647 w 229"/>
              <a:gd name="T3" fmla="*/ 2147483647 h 208"/>
              <a:gd name="T4" fmla="*/ 2147483647 w 229"/>
              <a:gd name="T5" fmla="*/ 2147483647 h 208"/>
              <a:gd name="T6" fmla="*/ 2147483647 w 229"/>
              <a:gd name="T7" fmla="*/ 2147483647 h 208"/>
              <a:gd name="T8" fmla="*/ 2147483647 w 229"/>
              <a:gd name="T9" fmla="*/ 2147483647 h 208"/>
              <a:gd name="T10" fmla="*/ 2147483647 w 229"/>
              <a:gd name="T11" fmla="*/ 2147483647 h 208"/>
              <a:gd name="T12" fmla="*/ 2147483647 w 229"/>
              <a:gd name="T13" fmla="*/ 2147483647 h 208"/>
              <a:gd name="T14" fmla="*/ 2147483647 w 229"/>
              <a:gd name="T15" fmla="*/ 2147483647 h 208"/>
              <a:gd name="T16" fmla="*/ 2147483647 w 229"/>
              <a:gd name="T17" fmla="*/ 2147483647 h 208"/>
              <a:gd name="T18" fmla="*/ 2147483647 w 229"/>
              <a:gd name="T19" fmla="*/ 2147483647 h 208"/>
              <a:gd name="T20" fmla="*/ 2147483647 w 229"/>
              <a:gd name="T21" fmla="*/ 2147483647 h 208"/>
              <a:gd name="T22" fmla="*/ 2147483647 w 229"/>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9"/>
              <a:gd name="T37" fmla="*/ 0 h 208"/>
              <a:gd name="T38" fmla="*/ 229 w 229"/>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9" h="208">
                <a:moveTo>
                  <a:pt x="202" y="0"/>
                </a:moveTo>
                <a:cubicBezTo>
                  <a:pt x="132" y="19"/>
                  <a:pt x="121" y="34"/>
                  <a:pt x="98" y="104"/>
                </a:cubicBezTo>
                <a:cubicBezTo>
                  <a:pt x="95" y="114"/>
                  <a:pt x="78" y="108"/>
                  <a:pt x="68" y="111"/>
                </a:cubicBezTo>
                <a:cubicBezTo>
                  <a:pt x="43" y="118"/>
                  <a:pt x="46" y="119"/>
                  <a:pt x="24" y="134"/>
                </a:cubicBezTo>
                <a:cubicBezTo>
                  <a:pt x="22" y="141"/>
                  <a:pt x="20" y="149"/>
                  <a:pt x="17" y="156"/>
                </a:cubicBezTo>
                <a:cubicBezTo>
                  <a:pt x="13" y="164"/>
                  <a:pt x="0" y="169"/>
                  <a:pt x="2" y="178"/>
                </a:cubicBezTo>
                <a:cubicBezTo>
                  <a:pt x="4" y="189"/>
                  <a:pt x="38" y="198"/>
                  <a:pt x="46" y="200"/>
                </a:cubicBezTo>
                <a:cubicBezTo>
                  <a:pt x="103" y="198"/>
                  <a:pt x="162" y="208"/>
                  <a:pt x="217" y="193"/>
                </a:cubicBezTo>
                <a:cubicBezTo>
                  <a:pt x="229" y="190"/>
                  <a:pt x="209" y="169"/>
                  <a:pt x="209" y="156"/>
                </a:cubicBezTo>
                <a:cubicBezTo>
                  <a:pt x="209" y="114"/>
                  <a:pt x="213" y="72"/>
                  <a:pt x="217" y="30"/>
                </a:cubicBezTo>
                <a:cubicBezTo>
                  <a:pt x="218" y="22"/>
                  <a:pt x="227" y="15"/>
                  <a:pt x="224" y="8"/>
                </a:cubicBezTo>
                <a:cubicBezTo>
                  <a:pt x="221" y="1"/>
                  <a:pt x="209" y="3"/>
                  <a:pt x="202" y="0"/>
                </a:cubicBezTo>
                <a:close/>
              </a:path>
            </a:pathLst>
          </a:cu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5" name="Line 46"/>
          <p:cNvSpPr>
            <a:spLocks noChangeShapeType="1"/>
          </p:cNvSpPr>
          <p:nvPr/>
        </p:nvSpPr>
        <p:spPr bwMode="auto">
          <a:xfrm>
            <a:off x="1447800" y="3200400"/>
            <a:ext cx="0" cy="5334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6" name="Text Box 47"/>
          <p:cNvSpPr txBox="1">
            <a:spLocks noChangeArrowheads="1"/>
          </p:cNvSpPr>
          <p:nvPr/>
        </p:nvSpPr>
        <p:spPr bwMode="auto">
          <a:xfrm>
            <a:off x="1127125" y="3795713"/>
            <a:ext cx="603250" cy="3365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users</a:t>
            </a:r>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3052007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pPr eaLnBrk="0" hangingPunct="0"/>
            <a:fld id="{8D8066D8-87A3-4244-AE84-3609AB2956B2}" type="datetime1">
              <a:rPr lang="en-US" smtClean="0">
                <a:solidFill>
                  <a:srgbClr val="000000"/>
                </a:solidFill>
              </a:rPr>
              <a:pPr eaLnBrk="0" hangingPunct="0"/>
              <a:t>8/28/2017</a:t>
            </a:fld>
            <a:endParaRPr lang="en-US" smtClean="0">
              <a:solidFill>
                <a:srgbClr val="000000"/>
              </a:solidFill>
            </a:endParaRPr>
          </a:p>
        </p:txBody>
      </p:sp>
      <p:sp>
        <p:nvSpPr>
          <p:cNvPr id="70659" name="Slide Number Placeholder 5"/>
          <p:cNvSpPr>
            <a:spLocks noGrp="1"/>
          </p:cNvSpPr>
          <p:nvPr>
            <p:ph type="sldNum" sz="quarter" idx="12"/>
          </p:nvPr>
        </p:nvSpPr>
        <p:spPr>
          <a:noFill/>
        </p:spPr>
        <p:txBody>
          <a:bodyPr/>
          <a:lstStyle/>
          <a:p>
            <a:pPr eaLnBrk="0" hangingPunct="0"/>
            <a:fld id="{E7852691-9174-46CF-BB42-0A5498744A37}" type="slidenum">
              <a:rPr lang="en-US" smtClean="0">
                <a:solidFill>
                  <a:srgbClr val="000000"/>
                </a:solidFill>
              </a:rPr>
              <a:pPr eaLnBrk="0" hangingPunct="0"/>
              <a:t>61</a:t>
            </a:fld>
            <a:endParaRPr lang="en-US" smtClean="0">
              <a:solidFill>
                <a:srgbClr val="000000"/>
              </a:solidFill>
            </a:endParaRPr>
          </a:p>
        </p:txBody>
      </p:sp>
      <p:sp>
        <p:nvSpPr>
          <p:cNvPr id="70660" name="Rectangle 2"/>
          <p:cNvSpPr>
            <a:spLocks noGrp="1" noChangeArrowheads="1"/>
          </p:cNvSpPr>
          <p:nvPr>
            <p:ph type="title" idx="4294967295"/>
          </p:nvPr>
        </p:nvSpPr>
        <p:spPr/>
        <p:txBody>
          <a:bodyPr/>
          <a:lstStyle/>
          <a:p>
            <a:pPr eaLnBrk="1" hangingPunct="1"/>
            <a:r>
              <a:rPr lang="en-US" smtClean="0"/>
              <a:t>Web documents</a:t>
            </a:r>
          </a:p>
        </p:txBody>
      </p:sp>
      <p:sp>
        <p:nvSpPr>
          <p:cNvPr id="70661" name="Rectangle 3"/>
          <p:cNvSpPr>
            <a:spLocks noGrp="1" noChangeArrowheads="1"/>
          </p:cNvSpPr>
          <p:nvPr>
            <p:ph type="body" idx="4294967295"/>
          </p:nvPr>
        </p:nvSpPr>
        <p:spPr/>
        <p:txBody>
          <a:bodyPr/>
          <a:lstStyle/>
          <a:p>
            <a:pPr eaLnBrk="1" hangingPunct="1"/>
            <a:r>
              <a:rPr lang="en-US" smtClean="0"/>
              <a:t>Hypertext /multimedia </a:t>
            </a:r>
          </a:p>
          <a:p>
            <a:pPr eaLnBrk="1" hangingPunct="1"/>
            <a:r>
              <a:rPr lang="en-US" smtClean="0"/>
              <a:t>Passive  or active  (contain links to programs)</a:t>
            </a:r>
          </a:p>
          <a:p>
            <a:pPr eaLnBrk="1" hangingPunct="1"/>
            <a:r>
              <a:rPr lang="en-US" smtClean="0"/>
              <a:t>Fixed or dynamic (assembled on request)</a:t>
            </a:r>
          </a:p>
          <a:p>
            <a:pPr eaLnBrk="1" hangingPunct="1"/>
            <a:r>
              <a:rPr lang="en-US" smtClean="0"/>
              <a:t>Potentially all institution data can be considered  documents</a:t>
            </a:r>
          </a:p>
        </p:txBody>
      </p:sp>
    </p:spTree>
    <p:extLst>
      <p:ext uri="{BB962C8B-B14F-4D97-AF65-F5344CB8AC3E}">
        <p14:creationId xmlns:p14="http://schemas.microsoft.com/office/powerpoint/2010/main" val="34088159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pPr eaLnBrk="0" hangingPunct="0"/>
            <a:fld id="{BDB8135D-9778-4A31-B4CF-324AC6256282}" type="datetime1">
              <a:rPr lang="en-US" smtClean="0">
                <a:solidFill>
                  <a:srgbClr val="000000"/>
                </a:solidFill>
              </a:rPr>
              <a:pPr eaLnBrk="0" hangingPunct="0"/>
              <a:t>8/28/2017</a:t>
            </a:fld>
            <a:endParaRPr lang="en-US" smtClean="0">
              <a:solidFill>
                <a:srgbClr val="000000"/>
              </a:solidFill>
            </a:endParaRPr>
          </a:p>
        </p:txBody>
      </p:sp>
      <p:sp>
        <p:nvSpPr>
          <p:cNvPr id="72707" name="Slide Number Placeholder 5"/>
          <p:cNvSpPr>
            <a:spLocks noGrp="1"/>
          </p:cNvSpPr>
          <p:nvPr>
            <p:ph type="sldNum" sz="quarter" idx="12"/>
          </p:nvPr>
        </p:nvSpPr>
        <p:spPr>
          <a:noFill/>
        </p:spPr>
        <p:txBody>
          <a:bodyPr/>
          <a:lstStyle/>
          <a:p>
            <a:pPr eaLnBrk="0" hangingPunct="0"/>
            <a:fld id="{9B2E69C5-94AE-4745-8617-5946DDE469F9}" type="slidenum">
              <a:rPr lang="en-US" smtClean="0">
                <a:solidFill>
                  <a:srgbClr val="000000"/>
                </a:solidFill>
              </a:rPr>
              <a:pPr eaLnBrk="0" hangingPunct="0"/>
              <a:t>62</a:t>
            </a:fld>
            <a:endParaRPr lang="en-US" smtClean="0">
              <a:solidFill>
                <a:srgbClr val="000000"/>
              </a:solidFill>
            </a:endParaRPr>
          </a:p>
        </p:txBody>
      </p:sp>
      <p:sp>
        <p:nvSpPr>
          <p:cNvPr id="72708" name="Rectangle 1026"/>
          <p:cNvSpPr>
            <a:spLocks noGrp="1" noChangeArrowheads="1"/>
          </p:cNvSpPr>
          <p:nvPr>
            <p:ph type="title" idx="4294967295"/>
          </p:nvPr>
        </p:nvSpPr>
        <p:spPr/>
        <p:txBody>
          <a:bodyPr/>
          <a:lstStyle/>
          <a:p>
            <a:pPr eaLnBrk="1" hangingPunct="1"/>
            <a:r>
              <a:rPr lang="en-US" smtClean="0"/>
              <a:t>XML</a:t>
            </a:r>
          </a:p>
        </p:txBody>
      </p:sp>
      <p:sp>
        <p:nvSpPr>
          <p:cNvPr id="72709" name="Rectangle 1027"/>
          <p:cNvSpPr>
            <a:spLocks noGrp="1" noChangeArrowheads="1"/>
          </p:cNvSpPr>
          <p:nvPr>
            <p:ph type="body" idx="4294967295"/>
          </p:nvPr>
        </p:nvSpPr>
        <p:spPr/>
        <p:txBody>
          <a:bodyPr/>
          <a:lstStyle/>
          <a:p>
            <a:pPr algn="just" eaLnBrk="1" hangingPunct="1"/>
            <a:r>
              <a:rPr lang="en-US" smtClean="0">
                <a:cs typeface="Times New Roman" pitchFamily="18" charset="0"/>
              </a:rPr>
              <a:t>XML is a metalanguage to define the meaning and structure of documents. A subset of  SGML (Standard Generalized Markup Language). Basic ideas: use tags in data items to define their meaning, relate data items through nesting and references.</a:t>
            </a:r>
          </a:p>
          <a:p>
            <a:pPr eaLnBrk="1" hangingPunct="1">
              <a:buFontTx/>
              <a:buNone/>
            </a:pPr>
            <a:endParaRPr lang="en-US" smtClean="0"/>
          </a:p>
        </p:txBody>
      </p:sp>
    </p:spTree>
    <p:extLst>
      <p:ext uri="{BB962C8B-B14F-4D97-AF65-F5344CB8AC3E}">
        <p14:creationId xmlns:p14="http://schemas.microsoft.com/office/powerpoint/2010/main" val="36923000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pPr eaLnBrk="0" hangingPunct="0"/>
            <a:fld id="{9CFCC019-88E1-4C62-9C7C-D741DE8399C2}" type="datetime1">
              <a:rPr lang="en-US" smtClean="0">
                <a:solidFill>
                  <a:srgbClr val="000000"/>
                </a:solidFill>
              </a:rPr>
              <a:pPr eaLnBrk="0" hangingPunct="0"/>
              <a:t>8/28/2017</a:t>
            </a:fld>
            <a:endParaRPr lang="en-US" smtClean="0">
              <a:solidFill>
                <a:srgbClr val="000000"/>
              </a:solidFill>
            </a:endParaRPr>
          </a:p>
        </p:txBody>
      </p:sp>
      <p:sp>
        <p:nvSpPr>
          <p:cNvPr id="73731" name="Slide Number Placeholder 5"/>
          <p:cNvSpPr>
            <a:spLocks noGrp="1"/>
          </p:cNvSpPr>
          <p:nvPr>
            <p:ph type="sldNum" sz="quarter" idx="12"/>
          </p:nvPr>
        </p:nvSpPr>
        <p:spPr>
          <a:noFill/>
        </p:spPr>
        <p:txBody>
          <a:bodyPr/>
          <a:lstStyle/>
          <a:p>
            <a:pPr eaLnBrk="0" hangingPunct="0"/>
            <a:fld id="{E3E99706-0F4D-4215-BF00-43A3F5C7367B}" type="slidenum">
              <a:rPr lang="en-US" smtClean="0">
                <a:solidFill>
                  <a:srgbClr val="000000"/>
                </a:solidFill>
              </a:rPr>
              <a:pPr eaLnBrk="0" hangingPunct="0"/>
              <a:t>63</a:t>
            </a:fld>
            <a:endParaRPr lang="en-US" smtClean="0">
              <a:solidFill>
                <a:srgbClr val="000000"/>
              </a:solidFill>
            </a:endParaRPr>
          </a:p>
        </p:txBody>
      </p:sp>
      <p:sp>
        <p:nvSpPr>
          <p:cNvPr id="73732" name="Rectangle 2"/>
          <p:cNvSpPr>
            <a:spLocks noGrp="1" noChangeArrowheads="1"/>
          </p:cNvSpPr>
          <p:nvPr>
            <p:ph type="title" idx="4294967295"/>
          </p:nvPr>
        </p:nvSpPr>
        <p:spPr/>
        <p:txBody>
          <a:bodyPr/>
          <a:lstStyle/>
          <a:p>
            <a:pPr eaLnBrk="1" hangingPunct="1"/>
            <a:r>
              <a:rPr lang="en-US" smtClean="0"/>
              <a:t>Internet impact </a:t>
            </a:r>
          </a:p>
        </p:txBody>
      </p:sp>
      <p:sp>
        <p:nvSpPr>
          <p:cNvPr id="73733" name="Rectangle 3"/>
          <p:cNvSpPr>
            <a:spLocks noGrp="1" noChangeArrowheads="1"/>
          </p:cNvSpPr>
          <p:nvPr>
            <p:ph type="body" idx="4294967295"/>
          </p:nvPr>
        </p:nvSpPr>
        <p:spPr/>
        <p:txBody>
          <a:bodyPr/>
          <a:lstStyle/>
          <a:p>
            <a:pPr eaLnBrk="1" hangingPunct="1"/>
            <a:r>
              <a:rPr lang="en-US" smtClean="0"/>
              <a:t>Used practically everywhere in the world</a:t>
            </a:r>
          </a:p>
          <a:p>
            <a:pPr eaLnBrk="1" hangingPunct="1"/>
            <a:r>
              <a:rPr lang="en-US" smtClean="0"/>
              <a:t>More than 300 million pages</a:t>
            </a:r>
          </a:p>
          <a:p>
            <a:pPr eaLnBrk="1" hangingPunct="1"/>
            <a:r>
              <a:rPr lang="en-US" smtClean="0"/>
              <a:t>Changes in information  access  and dissemination</a:t>
            </a:r>
          </a:p>
          <a:p>
            <a:pPr eaLnBrk="1" hangingPunct="1"/>
            <a:r>
              <a:rPr lang="en-US" smtClean="0"/>
              <a:t>New ways of institution operation</a:t>
            </a:r>
          </a:p>
          <a:p>
            <a:pPr eaLnBrk="1" hangingPunct="1"/>
            <a:r>
              <a:rPr lang="en-US" smtClean="0"/>
              <a:t>New user activities </a:t>
            </a:r>
          </a:p>
          <a:p>
            <a:pPr eaLnBrk="1" hangingPunct="1"/>
            <a:r>
              <a:rPr lang="en-US" smtClean="0"/>
              <a:t>New architectures </a:t>
            </a:r>
          </a:p>
          <a:p>
            <a:pPr eaLnBrk="1" hangingPunct="1"/>
            <a:endParaRPr lang="en-US" smtClean="0"/>
          </a:p>
        </p:txBody>
      </p:sp>
    </p:spTree>
    <p:extLst>
      <p:ext uri="{BB962C8B-B14F-4D97-AF65-F5344CB8AC3E}">
        <p14:creationId xmlns:p14="http://schemas.microsoft.com/office/powerpoint/2010/main" val="18024625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pPr eaLnBrk="0" hangingPunct="0"/>
            <a:fld id="{E9B8ADD0-EE94-4707-9B16-D7003DF33EDE}" type="datetime1">
              <a:rPr lang="en-US" smtClean="0">
                <a:solidFill>
                  <a:srgbClr val="000000"/>
                </a:solidFill>
              </a:rPr>
              <a:pPr eaLnBrk="0" hangingPunct="0"/>
              <a:t>8/28/2017</a:t>
            </a:fld>
            <a:endParaRPr lang="en-US" smtClean="0">
              <a:solidFill>
                <a:srgbClr val="000000"/>
              </a:solidFill>
            </a:endParaRPr>
          </a:p>
        </p:txBody>
      </p:sp>
      <p:sp>
        <p:nvSpPr>
          <p:cNvPr id="74755" name="Slide Number Placeholder 5"/>
          <p:cNvSpPr>
            <a:spLocks noGrp="1"/>
          </p:cNvSpPr>
          <p:nvPr>
            <p:ph type="sldNum" sz="quarter" idx="12"/>
          </p:nvPr>
        </p:nvSpPr>
        <p:spPr>
          <a:noFill/>
        </p:spPr>
        <p:txBody>
          <a:bodyPr/>
          <a:lstStyle/>
          <a:p>
            <a:pPr eaLnBrk="0" hangingPunct="0"/>
            <a:fld id="{A1934E3E-DF5A-4DCC-8AB6-D0D838700AD0}" type="slidenum">
              <a:rPr lang="en-US" smtClean="0">
                <a:solidFill>
                  <a:srgbClr val="000000"/>
                </a:solidFill>
              </a:rPr>
              <a:pPr eaLnBrk="0" hangingPunct="0"/>
              <a:t>64</a:t>
            </a:fld>
            <a:endParaRPr lang="en-US" smtClean="0">
              <a:solidFill>
                <a:srgbClr val="000000"/>
              </a:solidFill>
            </a:endParaRPr>
          </a:p>
        </p:txBody>
      </p:sp>
      <p:sp>
        <p:nvSpPr>
          <p:cNvPr id="74756" name="Rectangle 2"/>
          <p:cNvSpPr>
            <a:spLocks noGrp="1" noChangeArrowheads="1"/>
          </p:cNvSpPr>
          <p:nvPr>
            <p:ph type="title" idx="4294967295"/>
          </p:nvPr>
        </p:nvSpPr>
        <p:spPr/>
        <p:txBody>
          <a:bodyPr/>
          <a:lstStyle/>
          <a:p>
            <a:pPr eaLnBrk="1" hangingPunct="1"/>
            <a:r>
              <a:rPr lang="en-US" smtClean="0"/>
              <a:t>Changes in information access</a:t>
            </a:r>
          </a:p>
        </p:txBody>
      </p:sp>
      <p:sp>
        <p:nvSpPr>
          <p:cNvPr id="74757" name="Rectangle 3"/>
          <p:cNvSpPr>
            <a:spLocks noGrp="1" noChangeArrowheads="1"/>
          </p:cNvSpPr>
          <p:nvPr>
            <p:ph type="body" idx="4294967295"/>
          </p:nvPr>
        </p:nvSpPr>
        <p:spPr>
          <a:xfrm>
            <a:off x="990600" y="2057400"/>
            <a:ext cx="7772400" cy="4114800"/>
          </a:xfrm>
        </p:spPr>
        <p:txBody>
          <a:bodyPr/>
          <a:lstStyle/>
          <a:p>
            <a:pPr eaLnBrk="1" hangingPunct="1"/>
            <a:r>
              <a:rPr lang="en-US" smtClean="0"/>
              <a:t>Larger variety of data :  hypermedia documents, applets, components,  relational databases, OO databases, …</a:t>
            </a:r>
          </a:p>
          <a:p>
            <a:pPr eaLnBrk="1" hangingPunct="1"/>
            <a:r>
              <a:rPr lang="en-US" smtClean="0"/>
              <a:t>New ways of accessing :  direct downloading of content, remote forms filling, remote updates,...</a:t>
            </a:r>
          </a:p>
        </p:txBody>
      </p:sp>
    </p:spTree>
    <p:extLst>
      <p:ext uri="{BB962C8B-B14F-4D97-AF65-F5344CB8AC3E}">
        <p14:creationId xmlns:p14="http://schemas.microsoft.com/office/powerpoint/2010/main" val="3015770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pPr eaLnBrk="0" hangingPunct="0"/>
            <a:fld id="{284EF546-80CA-45CD-818A-6E1DF7CB00EB}" type="datetime1">
              <a:rPr lang="en-US" smtClean="0">
                <a:solidFill>
                  <a:srgbClr val="000000"/>
                </a:solidFill>
              </a:rPr>
              <a:pPr eaLnBrk="0" hangingPunct="0"/>
              <a:t>8/28/2017</a:t>
            </a:fld>
            <a:endParaRPr lang="en-US" smtClean="0">
              <a:solidFill>
                <a:srgbClr val="000000"/>
              </a:solidFill>
            </a:endParaRPr>
          </a:p>
        </p:txBody>
      </p:sp>
      <p:sp>
        <p:nvSpPr>
          <p:cNvPr id="75779" name="Slide Number Placeholder 5"/>
          <p:cNvSpPr>
            <a:spLocks noGrp="1"/>
          </p:cNvSpPr>
          <p:nvPr>
            <p:ph type="sldNum" sz="quarter" idx="12"/>
          </p:nvPr>
        </p:nvSpPr>
        <p:spPr>
          <a:noFill/>
        </p:spPr>
        <p:txBody>
          <a:bodyPr/>
          <a:lstStyle/>
          <a:p>
            <a:pPr eaLnBrk="0" hangingPunct="0"/>
            <a:fld id="{AC7B4484-D6DA-4793-A85F-3FCDA4D6B579}" type="slidenum">
              <a:rPr lang="en-US" smtClean="0">
                <a:solidFill>
                  <a:srgbClr val="000000"/>
                </a:solidFill>
              </a:rPr>
              <a:pPr eaLnBrk="0" hangingPunct="0"/>
              <a:t>65</a:t>
            </a:fld>
            <a:endParaRPr lang="en-US" smtClean="0">
              <a:solidFill>
                <a:srgbClr val="000000"/>
              </a:solidFill>
            </a:endParaRPr>
          </a:p>
        </p:txBody>
      </p:sp>
      <p:sp>
        <p:nvSpPr>
          <p:cNvPr id="75780" name="Rectangle 2"/>
          <p:cNvSpPr>
            <a:spLocks noGrp="1" noChangeArrowheads="1"/>
          </p:cNvSpPr>
          <p:nvPr>
            <p:ph type="title" idx="4294967295"/>
          </p:nvPr>
        </p:nvSpPr>
        <p:spPr/>
        <p:txBody>
          <a:bodyPr/>
          <a:lstStyle/>
          <a:p>
            <a:pPr eaLnBrk="1" hangingPunct="1"/>
            <a:r>
              <a:rPr lang="en-US" smtClean="0"/>
              <a:t>New ways of operating </a:t>
            </a:r>
          </a:p>
        </p:txBody>
      </p:sp>
      <p:sp>
        <p:nvSpPr>
          <p:cNvPr id="75781" name="Rectangle 3"/>
          <p:cNvSpPr>
            <a:spLocks noGrp="1" noChangeArrowheads="1"/>
          </p:cNvSpPr>
          <p:nvPr>
            <p:ph type="body" idx="4294967295"/>
          </p:nvPr>
        </p:nvSpPr>
        <p:spPr/>
        <p:txBody>
          <a:bodyPr/>
          <a:lstStyle/>
          <a:p>
            <a:pPr eaLnBrk="1" hangingPunct="1"/>
            <a:r>
              <a:rPr lang="en-US" smtClean="0"/>
              <a:t>Mobile employees</a:t>
            </a:r>
          </a:p>
          <a:p>
            <a:pPr eaLnBrk="1" hangingPunct="1"/>
            <a:r>
              <a:rPr lang="en-US" smtClean="0"/>
              <a:t>Partners</a:t>
            </a:r>
          </a:p>
          <a:p>
            <a:pPr eaLnBrk="1" hangingPunct="1"/>
            <a:r>
              <a:rPr lang="en-US" smtClean="0"/>
              <a:t>Customer access to products, orders,…</a:t>
            </a:r>
          </a:p>
          <a:p>
            <a:pPr eaLnBrk="1" hangingPunct="1"/>
            <a:r>
              <a:rPr lang="en-US" smtClean="0"/>
              <a:t>Global business </a:t>
            </a:r>
          </a:p>
          <a:p>
            <a:pPr eaLnBrk="1" hangingPunct="1"/>
            <a:r>
              <a:rPr lang="en-US" smtClean="0"/>
              <a:t>Contractors</a:t>
            </a:r>
          </a:p>
        </p:txBody>
      </p:sp>
    </p:spTree>
    <p:extLst>
      <p:ext uri="{BB962C8B-B14F-4D97-AF65-F5344CB8AC3E}">
        <p14:creationId xmlns:p14="http://schemas.microsoft.com/office/powerpoint/2010/main" val="1003728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p>
            <a:pPr eaLnBrk="0" hangingPunct="0"/>
            <a:fld id="{5AE13BA3-542A-4AC1-AAA8-A2D166B97A2B}" type="datetime1">
              <a:rPr lang="en-US" smtClean="0">
                <a:solidFill>
                  <a:srgbClr val="000000"/>
                </a:solidFill>
              </a:rPr>
              <a:pPr eaLnBrk="0" hangingPunct="0"/>
              <a:t>8/28/2017</a:t>
            </a:fld>
            <a:endParaRPr lang="en-US" smtClean="0">
              <a:solidFill>
                <a:srgbClr val="000000"/>
              </a:solidFill>
            </a:endParaRPr>
          </a:p>
        </p:txBody>
      </p:sp>
      <p:sp>
        <p:nvSpPr>
          <p:cNvPr id="76803" name="Slide Number Placeholder 5"/>
          <p:cNvSpPr>
            <a:spLocks noGrp="1"/>
          </p:cNvSpPr>
          <p:nvPr>
            <p:ph type="sldNum" sz="quarter" idx="12"/>
          </p:nvPr>
        </p:nvSpPr>
        <p:spPr>
          <a:noFill/>
        </p:spPr>
        <p:txBody>
          <a:bodyPr/>
          <a:lstStyle/>
          <a:p>
            <a:pPr eaLnBrk="0" hangingPunct="0"/>
            <a:fld id="{DB07F08F-C787-43DA-B706-B409EA80B074}" type="slidenum">
              <a:rPr lang="en-US" smtClean="0">
                <a:solidFill>
                  <a:srgbClr val="000000"/>
                </a:solidFill>
              </a:rPr>
              <a:pPr eaLnBrk="0" hangingPunct="0"/>
              <a:t>66</a:t>
            </a:fld>
            <a:endParaRPr lang="en-US" smtClean="0">
              <a:solidFill>
                <a:srgbClr val="000000"/>
              </a:solidFill>
            </a:endParaRPr>
          </a:p>
        </p:txBody>
      </p:sp>
      <p:sp>
        <p:nvSpPr>
          <p:cNvPr id="76804" name="Rectangle 2"/>
          <p:cNvSpPr>
            <a:spLocks noGrp="1" noChangeArrowheads="1"/>
          </p:cNvSpPr>
          <p:nvPr>
            <p:ph type="title" idx="4294967295"/>
          </p:nvPr>
        </p:nvSpPr>
        <p:spPr/>
        <p:txBody>
          <a:bodyPr/>
          <a:lstStyle/>
          <a:p>
            <a:pPr eaLnBrk="1" hangingPunct="1"/>
            <a:r>
              <a:rPr lang="en-US" smtClean="0"/>
              <a:t>New user activities</a:t>
            </a:r>
          </a:p>
        </p:txBody>
      </p:sp>
      <p:sp>
        <p:nvSpPr>
          <p:cNvPr id="76805" name="Rectangle 3"/>
          <p:cNvSpPr>
            <a:spLocks noGrp="1" noChangeArrowheads="1"/>
          </p:cNvSpPr>
          <p:nvPr>
            <p:ph type="body" idx="4294967295"/>
          </p:nvPr>
        </p:nvSpPr>
        <p:spPr/>
        <p:txBody>
          <a:bodyPr/>
          <a:lstStyle/>
          <a:p>
            <a:pPr eaLnBrk="1" hangingPunct="1"/>
            <a:r>
              <a:rPr lang="en-US" smtClean="0"/>
              <a:t>Remote conferencing</a:t>
            </a:r>
          </a:p>
          <a:p>
            <a:pPr eaLnBrk="1" hangingPunct="1"/>
            <a:r>
              <a:rPr lang="en-US" smtClean="0"/>
              <a:t>Remote course taking</a:t>
            </a:r>
          </a:p>
          <a:p>
            <a:pPr eaLnBrk="1" hangingPunct="1"/>
            <a:r>
              <a:rPr lang="en-US" smtClean="0"/>
              <a:t>Cooperative work</a:t>
            </a:r>
          </a:p>
          <a:p>
            <a:pPr eaLnBrk="1" hangingPunct="1"/>
            <a:r>
              <a:rPr lang="en-US" smtClean="0"/>
              <a:t>Web shopping</a:t>
            </a:r>
          </a:p>
          <a:p>
            <a:pPr eaLnBrk="1" hangingPunct="1"/>
            <a:r>
              <a:rPr lang="en-US" smtClean="0"/>
              <a:t>Scheduling of activities</a:t>
            </a:r>
          </a:p>
          <a:p>
            <a:pPr eaLnBrk="1" hangingPunct="1"/>
            <a:r>
              <a:rPr lang="en-US" smtClean="0"/>
              <a:t>Synchronization of mobile users with business activities</a:t>
            </a:r>
          </a:p>
        </p:txBody>
      </p:sp>
    </p:spTree>
    <p:extLst>
      <p:ext uri="{BB962C8B-B14F-4D97-AF65-F5344CB8AC3E}">
        <p14:creationId xmlns:p14="http://schemas.microsoft.com/office/powerpoint/2010/main" val="4028965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pPr eaLnBrk="0" hangingPunct="0"/>
            <a:fld id="{4B6A9FF5-ECBC-44DF-87E0-BA8E2296B6CD}" type="datetime1">
              <a:rPr lang="en-US" smtClean="0">
                <a:solidFill>
                  <a:srgbClr val="000000"/>
                </a:solidFill>
              </a:rPr>
              <a:pPr eaLnBrk="0" hangingPunct="0"/>
              <a:t>8/28/2017</a:t>
            </a:fld>
            <a:endParaRPr lang="en-US" smtClean="0">
              <a:solidFill>
                <a:srgbClr val="000000"/>
              </a:solidFill>
            </a:endParaRPr>
          </a:p>
        </p:txBody>
      </p:sp>
      <p:sp>
        <p:nvSpPr>
          <p:cNvPr id="77827" name="Slide Number Placeholder 5"/>
          <p:cNvSpPr>
            <a:spLocks noGrp="1"/>
          </p:cNvSpPr>
          <p:nvPr>
            <p:ph type="sldNum" sz="quarter" idx="12"/>
          </p:nvPr>
        </p:nvSpPr>
        <p:spPr>
          <a:noFill/>
        </p:spPr>
        <p:txBody>
          <a:bodyPr/>
          <a:lstStyle/>
          <a:p>
            <a:pPr eaLnBrk="0" hangingPunct="0"/>
            <a:fld id="{DBE0F1AF-EFD9-4596-B741-FC345897D81C}" type="slidenum">
              <a:rPr lang="en-US" smtClean="0">
                <a:solidFill>
                  <a:srgbClr val="000000"/>
                </a:solidFill>
              </a:rPr>
              <a:pPr eaLnBrk="0" hangingPunct="0"/>
              <a:t>67</a:t>
            </a:fld>
            <a:endParaRPr lang="en-US" smtClean="0">
              <a:solidFill>
                <a:srgbClr val="000000"/>
              </a:solidFill>
            </a:endParaRPr>
          </a:p>
        </p:txBody>
      </p:sp>
      <p:sp>
        <p:nvSpPr>
          <p:cNvPr id="77828" name="Rectangle 1026"/>
          <p:cNvSpPr>
            <a:spLocks noGrp="1" noChangeArrowheads="1"/>
          </p:cNvSpPr>
          <p:nvPr>
            <p:ph type="title" idx="4294967295"/>
          </p:nvPr>
        </p:nvSpPr>
        <p:spPr/>
        <p:txBody>
          <a:bodyPr/>
          <a:lstStyle/>
          <a:p>
            <a:pPr eaLnBrk="1" hangingPunct="1"/>
            <a:r>
              <a:rPr lang="en-US" smtClean="0"/>
              <a:t>Hospitals on line</a:t>
            </a:r>
          </a:p>
        </p:txBody>
      </p:sp>
      <p:sp>
        <p:nvSpPr>
          <p:cNvPr id="77829" name="Rectangle 1027"/>
          <p:cNvSpPr>
            <a:spLocks noGrp="1" noChangeArrowheads="1"/>
          </p:cNvSpPr>
          <p:nvPr>
            <p:ph type="body" idx="4294967295"/>
          </p:nvPr>
        </p:nvSpPr>
        <p:spPr/>
        <p:txBody>
          <a:bodyPr/>
          <a:lstStyle/>
          <a:p>
            <a:pPr eaLnBrk="1" hangingPunct="1"/>
            <a:r>
              <a:rPr lang="en-US" smtClean="0"/>
              <a:t>Insurance companies -- enroll patients on line, status of claims, benefits information</a:t>
            </a:r>
          </a:p>
          <a:p>
            <a:pPr eaLnBrk="1" hangingPunct="1"/>
            <a:r>
              <a:rPr lang="en-US" smtClean="0"/>
              <a:t>Medical labs -- laboratory results</a:t>
            </a:r>
          </a:p>
          <a:p>
            <a:pPr eaLnBrk="1" hangingPunct="1"/>
            <a:r>
              <a:rPr lang="en-US" smtClean="0"/>
              <a:t>Doctors -- advice to patients, consult with other doctors</a:t>
            </a:r>
          </a:p>
          <a:p>
            <a:pPr eaLnBrk="1" hangingPunct="1"/>
            <a:r>
              <a:rPr lang="en-US" smtClean="0"/>
              <a:t>Records on line--patients can access their records</a:t>
            </a:r>
          </a:p>
        </p:txBody>
      </p:sp>
    </p:spTree>
    <p:extLst>
      <p:ext uri="{BB962C8B-B14F-4D97-AF65-F5344CB8AC3E}">
        <p14:creationId xmlns:p14="http://schemas.microsoft.com/office/powerpoint/2010/main" val="17486582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1"/>
          <p:cNvSpPr>
            <a:spLocks noGrp="1"/>
          </p:cNvSpPr>
          <p:nvPr>
            <p:ph type="dt" sz="quarter" idx="10"/>
          </p:nvPr>
        </p:nvSpPr>
        <p:spPr>
          <a:noFill/>
        </p:spPr>
        <p:txBody>
          <a:bodyPr/>
          <a:lstStyle/>
          <a:p>
            <a:pPr eaLnBrk="0" hangingPunct="0"/>
            <a:fld id="{52632A4A-2648-4F60-8BD2-D9D15590AB2F}" type="datetime1">
              <a:rPr lang="en-US" smtClean="0">
                <a:solidFill>
                  <a:srgbClr val="000000"/>
                </a:solidFill>
              </a:rPr>
              <a:pPr eaLnBrk="0" hangingPunct="0"/>
              <a:t>8/28/2017</a:t>
            </a:fld>
            <a:endParaRPr lang="en-US" smtClean="0">
              <a:solidFill>
                <a:srgbClr val="000000"/>
              </a:solidFill>
            </a:endParaRPr>
          </a:p>
        </p:txBody>
      </p:sp>
      <p:sp>
        <p:nvSpPr>
          <p:cNvPr id="78851" name="Slide Number Placeholder 3"/>
          <p:cNvSpPr>
            <a:spLocks noGrp="1"/>
          </p:cNvSpPr>
          <p:nvPr>
            <p:ph type="sldNum" sz="quarter" idx="12"/>
          </p:nvPr>
        </p:nvSpPr>
        <p:spPr>
          <a:noFill/>
        </p:spPr>
        <p:txBody>
          <a:bodyPr/>
          <a:lstStyle/>
          <a:p>
            <a:pPr eaLnBrk="0" hangingPunct="0"/>
            <a:fld id="{8071148F-9FF2-41E8-942E-BEF954FCD31F}" type="slidenum">
              <a:rPr lang="en-US" smtClean="0">
                <a:solidFill>
                  <a:srgbClr val="000000"/>
                </a:solidFill>
              </a:rPr>
              <a:pPr eaLnBrk="0" hangingPunct="0"/>
              <a:t>68</a:t>
            </a:fld>
            <a:endParaRPr lang="en-US" smtClean="0">
              <a:solidFill>
                <a:srgbClr val="000000"/>
              </a:solidFill>
            </a:endParaRPr>
          </a:p>
        </p:txBody>
      </p:sp>
      <p:pic>
        <p:nvPicPr>
          <p:cNvPr id="78852" name="Picture 2"/>
          <p:cNvPicPr>
            <a:picLocks noChangeAspect="1" noChangeArrowheads="1"/>
          </p:cNvPicPr>
          <p:nvPr/>
        </p:nvPicPr>
        <p:blipFill>
          <a:blip r:embed="rId2" cstate="print"/>
          <a:srcRect/>
          <a:stretch>
            <a:fillRect/>
          </a:stretch>
        </p:blipFill>
        <p:spPr bwMode="auto">
          <a:xfrm>
            <a:off x="682625" y="914400"/>
            <a:ext cx="7778750" cy="5029200"/>
          </a:xfrm>
          <a:prstGeom prst="rect">
            <a:avLst/>
          </a:prstGeom>
          <a:noFill/>
          <a:ln w="9525">
            <a:noFill/>
            <a:miter lim="800000"/>
            <a:headEnd/>
            <a:tailEnd/>
          </a:ln>
        </p:spPr>
      </p:pic>
    </p:spTree>
    <p:extLst>
      <p:ext uri="{BB962C8B-B14F-4D97-AF65-F5344CB8AC3E}">
        <p14:creationId xmlns:p14="http://schemas.microsoft.com/office/powerpoint/2010/main" val="27015254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1"/>
          <p:cNvSpPr>
            <a:spLocks noGrp="1"/>
          </p:cNvSpPr>
          <p:nvPr>
            <p:ph type="dt" sz="quarter" idx="10"/>
          </p:nvPr>
        </p:nvSpPr>
        <p:spPr>
          <a:noFill/>
        </p:spPr>
        <p:txBody>
          <a:bodyPr/>
          <a:lstStyle/>
          <a:p>
            <a:pPr eaLnBrk="0" hangingPunct="0"/>
            <a:fld id="{36B41937-036A-420F-B9C9-F571D053BDAB}" type="datetime1">
              <a:rPr lang="en-US" smtClean="0">
                <a:solidFill>
                  <a:srgbClr val="000000"/>
                </a:solidFill>
              </a:rPr>
              <a:pPr eaLnBrk="0" hangingPunct="0"/>
              <a:t>8/28/2017</a:t>
            </a:fld>
            <a:endParaRPr lang="en-US" smtClean="0">
              <a:solidFill>
                <a:srgbClr val="000000"/>
              </a:solidFill>
            </a:endParaRPr>
          </a:p>
        </p:txBody>
      </p:sp>
      <p:sp>
        <p:nvSpPr>
          <p:cNvPr id="79875" name="Slide Number Placeholder 3"/>
          <p:cNvSpPr>
            <a:spLocks noGrp="1"/>
          </p:cNvSpPr>
          <p:nvPr>
            <p:ph type="sldNum" sz="quarter" idx="12"/>
          </p:nvPr>
        </p:nvSpPr>
        <p:spPr>
          <a:noFill/>
        </p:spPr>
        <p:txBody>
          <a:bodyPr/>
          <a:lstStyle/>
          <a:p>
            <a:pPr eaLnBrk="0" hangingPunct="0"/>
            <a:fld id="{B1BDBD34-B7EE-4947-B71E-7B124F61FAAC}" type="slidenum">
              <a:rPr lang="en-US" smtClean="0">
                <a:solidFill>
                  <a:srgbClr val="000000"/>
                </a:solidFill>
              </a:rPr>
              <a:pPr eaLnBrk="0" hangingPunct="0"/>
              <a:t>69</a:t>
            </a:fld>
            <a:endParaRPr lang="en-US" smtClean="0">
              <a:solidFill>
                <a:srgbClr val="000000"/>
              </a:solidFill>
            </a:endParaRPr>
          </a:p>
        </p:txBody>
      </p:sp>
      <p:pic>
        <p:nvPicPr>
          <p:cNvPr id="79876" name="Picture 2"/>
          <p:cNvPicPr>
            <a:picLocks noChangeAspect="1" noChangeArrowheads="1"/>
          </p:cNvPicPr>
          <p:nvPr/>
        </p:nvPicPr>
        <p:blipFill>
          <a:blip r:embed="rId2" cstate="print"/>
          <a:srcRect/>
          <a:stretch>
            <a:fillRect/>
          </a:stretch>
        </p:blipFill>
        <p:spPr bwMode="auto">
          <a:xfrm>
            <a:off x="419100" y="304800"/>
            <a:ext cx="8305800" cy="6248400"/>
          </a:xfrm>
          <a:prstGeom prst="rect">
            <a:avLst/>
          </a:prstGeom>
          <a:noFill/>
          <a:ln w="9525">
            <a:noFill/>
            <a:miter lim="800000"/>
            <a:headEnd/>
            <a:tailEnd/>
          </a:ln>
        </p:spPr>
      </p:pic>
    </p:spTree>
    <p:extLst>
      <p:ext uri="{BB962C8B-B14F-4D97-AF65-F5344CB8AC3E}">
        <p14:creationId xmlns:p14="http://schemas.microsoft.com/office/powerpoint/2010/main" val="54844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 to German </a:t>
            </a:r>
            <a:r>
              <a:rPr lang="en-US" dirty="0"/>
              <a:t>steel mill</a:t>
            </a:r>
            <a:br>
              <a:rPr lang="en-US" dirty="0"/>
            </a:br>
            <a:r>
              <a:rPr lang="en-US" sz="1600" dirty="0"/>
              <a:t>http://www.theregister.co.uk/2014/12/22/hackers_pop_german_steel_mill_wreck_furnace/</a:t>
            </a:r>
          </a:p>
        </p:txBody>
      </p:sp>
      <p:sp>
        <p:nvSpPr>
          <p:cNvPr id="3" name="Content Placeholder 2"/>
          <p:cNvSpPr>
            <a:spLocks noGrp="1"/>
          </p:cNvSpPr>
          <p:nvPr>
            <p:ph idx="1"/>
          </p:nvPr>
        </p:nvSpPr>
        <p:spPr/>
        <p:txBody>
          <a:bodyPr>
            <a:normAutofit fontScale="70000" lnSpcReduction="20000"/>
          </a:bodyPr>
          <a:lstStyle/>
          <a:p>
            <a:r>
              <a:rPr lang="en-US" dirty="0" smtClean="0"/>
              <a:t>Hackers </a:t>
            </a:r>
            <a:r>
              <a:rPr lang="en-US" dirty="0"/>
              <a:t>have caused "serious damage" after breaching a German steel mill and wrecking one of its blast furnaces.</a:t>
            </a:r>
          </a:p>
          <a:p>
            <a:r>
              <a:rPr lang="en-US" dirty="0"/>
              <a:t>The hack of the unnamed </a:t>
            </a:r>
            <a:r>
              <a:rPr lang="en-US" dirty="0" smtClean="0"/>
              <a:t>mill </a:t>
            </a:r>
            <a:r>
              <a:rPr lang="en-US" dirty="0"/>
              <a:t>was pulled off after a victim fell for a phishing email.</a:t>
            </a:r>
          </a:p>
          <a:p>
            <a:r>
              <a:rPr lang="en-US" dirty="0"/>
              <a:t>Hackers then pivoted to the production network, a feat that should not be possible according to best practice that requires separation between industrial control systems and the public internet.</a:t>
            </a:r>
          </a:p>
          <a:p>
            <a:r>
              <a:rPr lang="en-US" dirty="0"/>
              <a:t>"The result was that a blast furnace could be shut </a:t>
            </a:r>
            <a:r>
              <a:rPr lang="en-US" dirty="0" smtClean="0"/>
              <a:t>down“</a:t>
            </a:r>
          </a:p>
          <a:p>
            <a:r>
              <a:rPr lang="en-US" dirty="0"/>
              <a:t>"The attackers were knowledgeable in conventional IT security and had extensive knowledge of applied control and production processes</a:t>
            </a:r>
            <a:r>
              <a:rPr lang="en-US" dirty="0" smtClean="0"/>
              <a:t>.“</a:t>
            </a:r>
          </a:p>
          <a:p>
            <a:r>
              <a:rPr lang="en-US" dirty="0"/>
              <a:t>The attacks likely demonstrated the mill had not employed </a:t>
            </a:r>
            <a:r>
              <a:rPr lang="en-US" b="1" dirty="0"/>
              <a:t>sufficient separation of internet-facing and critical production networks.</a:t>
            </a:r>
          </a:p>
        </p:txBody>
      </p:sp>
    </p:spTree>
    <p:extLst>
      <p:ext uri="{BB962C8B-B14F-4D97-AF65-F5344CB8AC3E}">
        <p14:creationId xmlns:p14="http://schemas.microsoft.com/office/powerpoint/2010/main" val="26637958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p>
            <a:pPr eaLnBrk="0" hangingPunct="0"/>
            <a:fld id="{C3F20E6E-D207-4822-ABF5-041B6ABB90C1}" type="datetime1">
              <a:rPr lang="en-US" smtClean="0">
                <a:solidFill>
                  <a:srgbClr val="000000"/>
                </a:solidFill>
              </a:rPr>
              <a:pPr eaLnBrk="0" hangingPunct="0"/>
              <a:t>8/28/2017</a:t>
            </a:fld>
            <a:endParaRPr lang="en-US" smtClean="0">
              <a:solidFill>
                <a:srgbClr val="000000"/>
              </a:solidFill>
            </a:endParaRPr>
          </a:p>
        </p:txBody>
      </p:sp>
      <p:sp>
        <p:nvSpPr>
          <p:cNvPr id="80899" name="Slide Number Placeholder 5"/>
          <p:cNvSpPr>
            <a:spLocks noGrp="1"/>
          </p:cNvSpPr>
          <p:nvPr>
            <p:ph type="sldNum" sz="quarter" idx="12"/>
          </p:nvPr>
        </p:nvSpPr>
        <p:spPr>
          <a:noFill/>
        </p:spPr>
        <p:txBody>
          <a:bodyPr/>
          <a:lstStyle/>
          <a:p>
            <a:pPr eaLnBrk="0" hangingPunct="0"/>
            <a:fld id="{1F11F207-8C4A-4509-92B4-268D3FE8EFE6}" type="slidenum">
              <a:rPr lang="en-US" smtClean="0">
                <a:solidFill>
                  <a:srgbClr val="000000"/>
                </a:solidFill>
              </a:rPr>
              <a:pPr eaLnBrk="0" hangingPunct="0"/>
              <a:t>70</a:t>
            </a:fld>
            <a:endParaRPr lang="en-US" smtClean="0">
              <a:solidFill>
                <a:srgbClr val="000000"/>
              </a:solidFill>
            </a:endParaRPr>
          </a:p>
        </p:txBody>
      </p:sp>
      <p:sp>
        <p:nvSpPr>
          <p:cNvPr id="80900" name="Rectangle 5"/>
          <p:cNvSpPr>
            <a:spLocks noGrp="1" noChangeArrowheads="1"/>
          </p:cNvSpPr>
          <p:nvPr>
            <p:ph type="title" idx="4294967295"/>
          </p:nvPr>
        </p:nvSpPr>
        <p:spPr/>
        <p:txBody>
          <a:bodyPr/>
          <a:lstStyle/>
          <a:p>
            <a:pPr eaLnBrk="1" hangingPunct="1"/>
            <a:r>
              <a:rPr lang="en-US" smtClean="0"/>
              <a:t>Enterprise architectures</a:t>
            </a:r>
          </a:p>
        </p:txBody>
      </p:sp>
      <p:pic>
        <p:nvPicPr>
          <p:cNvPr id="80901" name="Picture 6"/>
          <p:cNvPicPr>
            <a:picLocks noGrp="1" noChangeAspect="1" noChangeArrowheads="1"/>
          </p:cNvPicPr>
          <p:nvPr>
            <p:ph idx="4294967295"/>
          </p:nvPr>
        </p:nvPicPr>
        <p:blipFill>
          <a:blip r:embed="rId2" cstate="print"/>
          <a:srcRect/>
          <a:stretch>
            <a:fillRect/>
          </a:stretch>
        </p:blipFill>
        <p:spPr>
          <a:xfrm>
            <a:off x="1149350" y="1676400"/>
            <a:ext cx="6843713" cy="4419600"/>
          </a:xfrm>
          <a:noFill/>
        </p:spPr>
      </p:pic>
    </p:spTree>
    <p:extLst>
      <p:ext uri="{BB962C8B-B14F-4D97-AF65-F5344CB8AC3E}">
        <p14:creationId xmlns:p14="http://schemas.microsoft.com/office/powerpoint/2010/main" val="24438351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pPr eaLnBrk="0" hangingPunct="0"/>
            <a:fld id="{DEFB9DB1-B8B5-47DC-B80D-C0E45E588EE3}" type="datetime1">
              <a:rPr lang="en-US" smtClean="0">
                <a:solidFill>
                  <a:srgbClr val="000000"/>
                </a:solidFill>
              </a:rPr>
              <a:pPr eaLnBrk="0" hangingPunct="0"/>
              <a:t>8/28/2017</a:t>
            </a:fld>
            <a:endParaRPr lang="en-US" smtClean="0">
              <a:solidFill>
                <a:srgbClr val="000000"/>
              </a:solidFill>
            </a:endParaRPr>
          </a:p>
        </p:txBody>
      </p:sp>
      <p:sp>
        <p:nvSpPr>
          <p:cNvPr id="81923" name="Slide Number Placeholder 5"/>
          <p:cNvSpPr>
            <a:spLocks noGrp="1"/>
          </p:cNvSpPr>
          <p:nvPr>
            <p:ph type="sldNum" sz="quarter" idx="12"/>
          </p:nvPr>
        </p:nvSpPr>
        <p:spPr>
          <a:noFill/>
        </p:spPr>
        <p:txBody>
          <a:bodyPr/>
          <a:lstStyle/>
          <a:p>
            <a:pPr eaLnBrk="0" hangingPunct="0"/>
            <a:fld id="{1CEA917E-3886-4CC3-8CA8-38B8BA1CBD92}" type="slidenum">
              <a:rPr lang="en-US" smtClean="0">
                <a:solidFill>
                  <a:srgbClr val="000000"/>
                </a:solidFill>
              </a:rPr>
              <a:pPr eaLnBrk="0" hangingPunct="0"/>
              <a:t>71</a:t>
            </a:fld>
            <a:endParaRPr lang="en-US" smtClean="0">
              <a:solidFill>
                <a:srgbClr val="000000"/>
              </a:solidFill>
            </a:endParaRPr>
          </a:p>
        </p:txBody>
      </p:sp>
      <p:sp>
        <p:nvSpPr>
          <p:cNvPr id="81924" name="Rectangle 1026"/>
          <p:cNvSpPr>
            <a:spLocks noGrp="1" noChangeArrowheads="1"/>
          </p:cNvSpPr>
          <p:nvPr>
            <p:ph type="title" idx="4294967295"/>
          </p:nvPr>
        </p:nvSpPr>
        <p:spPr/>
        <p:txBody>
          <a:bodyPr/>
          <a:lstStyle/>
          <a:p>
            <a:pPr eaLnBrk="1" hangingPunct="1"/>
            <a:r>
              <a:rPr lang="en-US" smtClean="0"/>
              <a:t>Components             </a:t>
            </a:r>
          </a:p>
        </p:txBody>
      </p:sp>
      <p:sp>
        <p:nvSpPr>
          <p:cNvPr id="81925" name="Rectangle 1027"/>
          <p:cNvSpPr>
            <a:spLocks noGrp="1" noChangeArrowheads="1"/>
          </p:cNvSpPr>
          <p:nvPr>
            <p:ph type="body" idx="4294967295"/>
          </p:nvPr>
        </p:nvSpPr>
        <p:spPr/>
        <p:txBody>
          <a:bodyPr/>
          <a:lstStyle/>
          <a:p>
            <a:pPr eaLnBrk="1" hangingPunct="1"/>
            <a:r>
              <a:rPr lang="en-US" sz="2400" smtClean="0"/>
              <a:t>There is no consensus in its definition. In some views, a component is a unit of independent deployment, a unit of third party composition, and has no persistent state  </a:t>
            </a:r>
          </a:p>
          <a:p>
            <a:pPr eaLnBrk="1" hangingPunct="1"/>
            <a:r>
              <a:rPr lang="en-US" sz="2400" smtClean="0"/>
              <a:t>Other definitions add contractually specified interfaces. Others say it must have state</a:t>
            </a:r>
          </a:p>
          <a:p>
            <a:pPr eaLnBrk="1" hangingPunct="1"/>
            <a:r>
              <a:rPr lang="en-US" sz="2400" smtClean="0"/>
              <a:t>Require specific supporting frameworks</a:t>
            </a:r>
          </a:p>
          <a:p>
            <a:pPr eaLnBrk="1" hangingPunct="1"/>
            <a:r>
              <a:rPr lang="en-US" sz="2400" smtClean="0"/>
              <a:t>Examples: J2EE, .NET, CORBA</a:t>
            </a:r>
          </a:p>
        </p:txBody>
      </p:sp>
    </p:spTree>
    <p:extLst>
      <p:ext uri="{BB962C8B-B14F-4D97-AF65-F5344CB8AC3E}">
        <p14:creationId xmlns:p14="http://schemas.microsoft.com/office/powerpoint/2010/main" val="19172521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pPr eaLnBrk="0" hangingPunct="0"/>
            <a:fld id="{07E51E08-E72C-4497-B768-31E8982DB9E0}" type="datetime1">
              <a:rPr lang="en-US" smtClean="0">
                <a:solidFill>
                  <a:srgbClr val="000000"/>
                </a:solidFill>
              </a:rPr>
              <a:pPr eaLnBrk="0" hangingPunct="0"/>
              <a:t>8/28/2017</a:t>
            </a:fld>
            <a:endParaRPr lang="en-US" smtClean="0">
              <a:solidFill>
                <a:srgbClr val="000000"/>
              </a:solidFill>
            </a:endParaRPr>
          </a:p>
        </p:txBody>
      </p:sp>
      <p:sp>
        <p:nvSpPr>
          <p:cNvPr id="82947" name="Slide Number Placeholder 5"/>
          <p:cNvSpPr>
            <a:spLocks noGrp="1"/>
          </p:cNvSpPr>
          <p:nvPr>
            <p:ph type="sldNum" sz="quarter" idx="12"/>
          </p:nvPr>
        </p:nvSpPr>
        <p:spPr>
          <a:noFill/>
        </p:spPr>
        <p:txBody>
          <a:bodyPr/>
          <a:lstStyle/>
          <a:p>
            <a:pPr eaLnBrk="0" hangingPunct="0"/>
            <a:fld id="{9DF0DEE0-907A-475C-A18B-A02F94AB2B37}" type="slidenum">
              <a:rPr lang="en-US" smtClean="0">
                <a:solidFill>
                  <a:srgbClr val="000000"/>
                </a:solidFill>
              </a:rPr>
              <a:pPr eaLnBrk="0" hangingPunct="0"/>
              <a:t>72</a:t>
            </a:fld>
            <a:endParaRPr lang="en-US" smtClean="0">
              <a:solidFill>
                <a:srgbClr val="000000"/>
              </a:solidFill>
            </a:endParaRPr>
          </a:p>
        </p:txBody>
      </p:sp>
      <p:sp>
        <p:nvSpPr>
          <p:cNvPr id="82948" name="Rectangle 2"/>
          <p:cNvSpPr>
            <a:spLocks noGrp="1" noChangeArrowheads="1"/>
          </p:cNvSpPr>
          <p:nvPr>
            <p:ph type="title" idx="4294967295"/>
          </p:nvPr>
        </p:nvSpPr>
        <p:spPr/>
        <p:txBody>
          <a:bodyPr/>
          <a:lstStyle/>
          <a:p>
            <a:pPr eaLnBrk="1" hangingPunct="1"/>
            <a:r>
              <a:rPr lang="en-US" smtClean="0"/>
              <a:t>Web Services            </a:t>
            </a:r>
          </a:p>
        </p:txBody>
      </p:sp>
      <p:sp>
        <p:nvSpPr>
          <p:cNvPr id="82949" name="Rectangle 3"/>
          <p:cNvSpPr>
            <a:spLocks noGrp="1" noChangeArrowheads="1"/>
          </p:cNvSpPr>
          <p:nvPr>
            <p:ph type="body" idx="4294967295"/>
          </p:nvPr>
        </p:nvSpPr>
        <p:spPr/>
        <p:txBody>
          <a:bodyPr/>
          <a:lstStyle/>
          <a:p>
            <a:pPr eaLnBrk="1" hangingPunct="1"/>
            <a:r>
              <a:rPr lang="en-US" smtClean="0"/>
              <a:t>A Web Service is a type of component that is available on the web and can be incorporated in applications or used as a standalone service</a:t>
            </a:r>
          </a:p>
          <a:p>
            <a:pPr eaLnBrk="1" hangingPunct="1"/>
            <a:r>
              <a:rPr lang="en-US" smtClean="0"/>
              <a:t>Require a standard supporting framework</a:t>
            </a:r>
          </a:p>
          <a:p>
            <a:pPr eaLnBrk="1" hangingPunct="1"/>
            <a:r>
              <a:rPr lang="en-US" smtClean="0"/>
              <a:t>The web is becoming a marketplace of web services</a:t>
            </a:r>
          </a:p>
          <a:p>
            <a:pPr eaLnBrk="1" hangingPunct="1"/>
            <a:endParaRPr lang="en-US" smtClean="0"/>
          </a:p>
        </p:txBody>
      </p:sp>
    </p:spTree>
    <p:extLst>
      <p:ext uri="{BB962C8B-B14F-4D97-AF65-F5344CB8AC3E}">
        <p14:creationId xmlns:p14="http://schemas.microsoft.com/office/powerpoint/2010/main" val="31338583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1"/>
          <p:cNvSpPr>
            <a:spLocks noGrp="1"/>
          </p:cNvSpPr>
          <p:nvPr>
            <p:ph type="dt" sz="quarter" idx="10"/>
          </p:nvPr>
        </p:nvSpPr>
        <p:spPr>
          <a:noFill/>
        </p:spPr>
        <p:txBody>
          <a:bodyPr/>
          <a:lstStyle/>
          <a:p>
            <a:pPr eaLnBrk="0" hangingPunct="0"/>
            <a:fld id="{9530D8A0-A2DC-4EBE-816B-F7A720B9E078}" type="datetime1">
              <a:rPr lang="en-US" smtClean="0">
                <a:solidFill>
                  <a:srgbClr val="000000"/>
                </a:solidFill>
              </a:rPr>
              <a:pPr eaLnBrk="0" hangingPunct="0"/>
              <a:t>8/28/2017</a:t>
            </a:fld>
            <a:endParaRPr lang="en-US" smtClean="0">
              <a:solidFill>
                <a:srgbClr val="000000"/>
              </a:solidFill>
            </a:endParaRPr>
          </a:p>
        </p:txBody>
      </p:sp>
      <p:sp>
        <p:nvSpPr>
          <p:cNvPr id="83971" name="Slide Number Placeholder 3"/>
          <p:cNvSpPr>
            <a:spLocks noGrp="1"/>
          </p:cNvSpPr>
          <p:nvPr>
            <p:ph type="sldNum" sz="quarter" idx="12"/>
          </p:nvPr>
        </p:nvSpPr>
        <p:spPr>
          <a:noFill/>
        </p:spPr>
        <p:txBody>
          <a:bodyPr/>
          <a:lstStyle/>
          <a:p>
            <a:pPr eaLnBrk="0" hangingPunct="0"/>
            <a:fld id="{89EDD1DC-AFA7-4682-829F-E462636CA368}" type="slidenum">
              <a:rPr lang="en-US" smtClean="0">
                <a:solidFill>
                  <a:srgbClr val="000000"/>
                </a:solidFill>
              </a:rPr>
              <a:pPr eaLnBrk="0" hangingPunct="0"/>
              <a:t>73</a:t>
            </a:fld>
            <a:endParaRPr lang="en-US" smtClean="0">
              <a:solidFill>
                <a:srgbClr val="000000"/>
              </a:solidFill>
            </a:endParaRPr>
          </a:p>
        </p:txBody>
      </p:sp>
      <p:pic>
        <p:nvPicPr>
          <p:cNvPr id="83972" name="Picture 6"/>
          <p:cNvPicPr>
            <a:picLocks noChangeAspect="1" noChangeArrowheads="1"/>
          </p:cNvPicPr>
          <p:nvPr/>
        </p:nvPicPr>
        <p:blipFill>
          <a:blip r:embed="rId2" cstate="print"/>
          <a:srcRect/>
          <a:stretch>
            <a:fillRect/>
          </a:stretch>
        </p:blipFill>
        <p:spPr bwMode="auto">
          <a:xfrm>
            <a:off x="1143000" y="1524000"/>
            <a:ext cx="6934200" cy="4572000"/>
          </a:xfrm>
          <a:prstGeom prst="rect">
            <a:avLst/>
          </a:prstGeom>
          <a:noFill/>
          <a:ln w="9525">
            <a:noFill/>
            <a:miter lim="800000"/>
            <a:headEnd/>
            <a:tailEnd/>
          </a:ln>
        </p:spPr>
      </p:pic>
    </p:spTree>
    <p:extLst>
      <p:ext uri="{BB962C8B-B14F-4D97-AF65-F5344CB8AC3E}">
        <p14:creationId xmlns:p14="http://schemas.microsoft.com/office/powerpoint/2010/main" val="13169292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1"/>
          <p:cNvSpPr>
            <a:spLocks noGrp="1"/>
          </p:cNvSpPr>
          <p:nvPr>
            <p:ph type="dt" sz="quarter" idx="10"/>
          </p:nvPr>
        </p:nvSpPr>
        <p:spPr>
          <a:noFill/>
        </p:spPr>
        <p:txBody>
          <a:bodyPr/>
          <a:lstStyle/>
          <a:p>
            <a:pPr eaLnBrk="0" hangingPunct="0"/>
            <a:fld id="{72B3927C-B164-41EC-9BF8-3587DF778876}" type="datetime1">
              <a:rPr lang="en-US" smtClean="0">
                <a:solidFill>
                  <a:srgbClr val="000000"/>
                </a:solidFill>
              </a:rPr>
              <a:pPr eaLnBrk="0" hangingPunct="0"/>
              <a:t>8/28/2017</a:t>
            </a:fld>
            <a:endParaRPr lang="en-US" smtClean="0">
              <a:solidFill>
                <a:srgbClr val="000000"/>
              </a:solidFill>
            </a:endParaRPr>
          </a:p>
        </p:txBody>
      </p:sp>
      <p:sp>
        <p:nvSpPr>
          <p:cNvPr id="84995" name="Slide Number Placeholder 3"/>
          <p:cNvSpPr>
            <a:spLocks noGrp="1"/>
          </p:cNvSpPr>
          <p:nvPr>
            <p:ph type="sldNum" sz="quarter" idx="12"/>
          </p:nvPr>
        </p:nvSpPr>
        <p:spPr>
          <a:noFill/>
        </p:spPr>
        <p:txBody>
          <a:bodyPr/>
          <a:lstStyle/>
          <a:p>
            <a:pPr eaLnBrk="0" hangingPunct="0"/>
            <a:fld id="{8C10AF09-72F7-4113-A64F-E63EE5E77CF4}" type="slidenum">
              <a:rPr lang="en-US" smtClean="0">
                <a:solidFill>
                  <a:srgbClr val="000000"/>
                </a:solidFill>
              </a:rPr>
              <a:pPr eaLnBrk="0" hangingPunct="0"/>
              <a:t>74</a:t>
            </a:fld>
            <a:endParaRPr lang="en-US" smtClean="0">
              <a:solidFill>
                <a:srgbClr val="000000"/>
              </a:solidFill>
            </a:endParaRPr>
          </a:p>
        </p:txBody>
      </p:sp>
      <p:sp>
        <p:nvSpPr>
          <p:cNvPr id="8499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Architectures</a:t>
            </a:r>
          </a:p>
        </p:txBody>
      </p:sp>
      <p:sp>
        <p:nvSpPr>
          <p:cNvPr id="8499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services (eServices) are a part of the application layer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services are built out of XML, a lower-level data layer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 SOAP layer is used for XML message transmission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Internet layers and web server layers provide support for these layers</a:t>
            </a:r>
          </a:p>
        </p:txBody>
      </p:sp>
    </p:spTree>
    <p:extLst>
      <p:ext uri="{BB962C8B-B14F-4D97-AF65-F5344CB8AC3E}">
        <p14:creationId xmlns:p14="http://schemas.microsoft.com/office/powerpoint/2010/main" val="12712198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1"/>
          <p:cNvSpPr>
            <a:spLocks noGrp="1"/>
          </p:cNvSpPr>
          <p:nvPr>
            <p:ph type="dt" sz="quarter" idx="10"/>
          </p:nvPr>
        </p:nvSpPr>
        <p:spPr>
          <a:noFill/>
        </p:spPr>
        <p:txBody>
          <a:bodyPr/>
          <a:lstStyle/>
          <a:p>
            <a:pPr eaLnBrk="0" hangingPunct="0"/>
            <a:fld id="{710C9365-2B35-4FCB-B4D4-0BFA8841DEBB}" type="datetime1">
              <a:rPr lang="en-US" smtClean="0">
                <a:solidFill>
                  <a:srgbClr val="000000"/>
                </a:solidFill>
              </a:rPr>
              <a:pPr eaLnBrk="0" hangingPunct="0"/>
              <a:t>8/28/2017</a:t>
            </a:fld>
            <a:endParaRPr lang="en-US" smtClean="0">
              <a:solidFill>
                <a:srgbClr val="000000"/>
              </a:solidFill>
            </a:endParaRPr>
          </a:p>
        </p:txBody>
      </p:sp>
      <p:sp>
        <p:nvSpPr>
          <p:cNvPr id="86019" name="Slide Number Placeholder 3"/>
          <p:cNvSpPr>
            <a:spLocks noGrp="1"/>
          </p:cNvSpPr>
          <p:nvPr>
            <p:ph type="sldNum" sz="quarter" idx="12"/>
          </p:nvPr>
        </p:nvSpPr>
        <p:spPr>
          <a:noFill/>
        </p:spPr>
        <p:txBody>
          <a:bodyPr/>
          <a:lstStyle/>
          <a:p>
            <a:pPr eaLnBrk="0" hangingPunct="0"/>
            <a:fld id="{8018004E-EB8C-4715-9172-C7180FF07B28}" type="slidenum">
              <a:rPr lang="en-US" smtClean="0">
                <a:solidFill>
                  <a:srgbClr val="000000"/>
                </a:solidFill>
              </a:rPr>
              <a:pPr eaLnBrk="0" hangingPunct="0"/>
              <a:t>75</a:t>
            </a:fld>
            <a:endParaRPr lang="en-US" smtClean="0">
              <a:solidFill>
                <a:srgbClr val="000000"/>
              </a:solidFill>
            </a:endParaRPr>
          </a:p>
        </p:txBody>
      </p:sp>
      <p:pic>
        <p:nvPicPr>
          <p:cNvPr id="86020" name="Picture 3"/>
          <p:cNvPicPr>
            <a:picLocks noChangeAspect="1" noChangeArrowheads="1"/>
          </p:cNvPicPr>
          <p:nvPr/>
        </p:nvPicPr>
        <p:blipFill>
          <a:blip r:embed="rId2" cstate="print"/>
          <a:srcRect/>
          <a:stretch>
            <a:fillRect/>
          </a:stretch>
        </p:blipFill>
        <p:spPr bwMode="auto">
          <a:xfrm>
            <a:off x="1714500" y="1328738"/>
            <a:ext cx="5715000" cy="4200525"/>
          </a:xfrm>
          <a:prstGeom prst="rect">
            <a:avLst/>
          </a:prstGeom>
          <a:noFill/>
          <a:ln w="9525">
            <a:noFill/>
            <a:miter lim="800000"/>
            <a:headEnd/>
            <a:tailEnd/>
          </a:ln>
        </p:spPr>
      </p:pic>
    </p:spTree>
    <p:extLst>
      <p:ext uri="{BB962C8B-B14F-4D97-AF65-F5344CB8AC3E}">
        <p14:creationId xmlns:p14="http://schemas.microsoft.com/office/powerpoint/2010/main" val="9058310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Changes I</a:t>
            </a:r>
          </a:p>
        </p:txBody>
      </p:sp>
      <p:sp>
        <p:nvSpPr>
          <p:cNvPr id="3" name="Content Placeholder 2"/>
          <p:cNvSpPr>
            <a:spLocks noGrp="1"/>
          </p:cNvSpPr>
          <p:nvPr>
            <p:ph idx="1"/>
          </p:nvPr>
        </p:nvSpPr>
        <p:spPr/>
        <p:txBody>
          <a:bodyPr/>
          <a:lstStyle/>
          <a:p>
            <a:pPr marL="0" indent="0">
              <a:buFontTx/>
              <a:buNone/>
              <a:defRPr/>
            </a:pPr>
            <a:r>
              <a:rPr lang="en-US" sz="1600" b="1" dirty="0" smtClean="0"/>
              <a:t>Sensors</a:t>
            </a:r>
          </a:p>
          <a:p>
            <a:pPr>
              <a:defRPr/>
            </a:pPr>
            <a:r>
              <a:rPr lang="en-US" sz="1600" dirty="0" smtClean="0"/>
              <a:t>Sensors can be used to detect fires, flooding, burglaries, and many other events. Some use RFID devices, others are more elaborate. They introduce many useful functions but also new security problems such as repeated interrogations to provoke battery drainage. RFIDs are low-cost sensors. They are very useful to keep track of inventory and locate physical items and many companies are starting to use them. They can also be used for automatic tolls in highways and in implanted medical devices. They bring up, however, serious privacy and other security issues.</a:t>
            </a:r>
          </a:p>
          <a:p>
            <a:pPr marL="0" indent="0">
              <a:buFontTx/>
              <a:buNone/>
              <a:defRPr/>
            </a:pPr>
            <a:r>
              <a:rPr lang="en-US" sz="1600" dirty="0"/>
              <a:t> </a:t>
            </a:r>
          </a:p>
          <a:p>
            <a:pPr marL="0" indent="0">
              <a:buFontTx/>
              <a:buNone/>
              <a:defRPr/>
            </a:pPr>
            <a:r>
              <a:rPr lang="en-US" sz="1600" b="1" dirty="0"/>
              <a:t>Peer-To-Peer systems (P2P)</a:t>
            </a:r>
          </a:p>
          <a:p>
            <a:pPr>
              <a:defRPr/>
            </a:pPr>
            <a:r>
              <a:rPr lang="en-US" sz="1600" dirty="0"/>
              <a:t>P2P systems are based on the idea of systems without predefined roles that send or receive information from each other. They use bidirectional web services, grid computing, or similar approaches. In a P2P system all the nodes are able to find and consume, or offering and fulfilling information and processing services.</a:t>
            </a:r>
          </a:p>
          <a:p>
            <a:pPr marL="0" indent="0">
              <a:buFontTx/>
              <a:buNone/>
              <a:defRPr/>
            </a:pPr>
            <a:r>
              <a:rPr lang="en-US" sz="1600" dirty="0"/>
              <a:t> </a:t>
            </a:r>
          </a:p>
        </p:txBody>
      </p:sp>
    </p:spTree>
    <p:extLst>
      <p:ext uri="{BB962C8B-B14F-4D97-AF65-F5344CB8AC3E}">
        <p14:creationId xmlns:p14="http://schemas.microsoft.com/office/powerpoint/2010/main" val="19147245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Changes II</a:t>
            </a:r>
          </a:p>
        </p:txBody>
      </p:sp>
      <p:sp>
        <p:nvSpPr>
          <p:cNvPr id="3" name="Content Placeholder 2"/>
          <p:cNvSpPr>
            <a:spLocks noGrp="1"/>
          </p:cNvSpPr>
          <p:nvPr>
            <p:ph idx="1"/>
          </p:nvPr>
        </p:nvSpPr>
        <p:spPr/>
        <p:txBody>
          <a:bodyPr>
            <a:normAutofit fontScale="92500" lnSpcReduction="20000"/>
          </a:bodyPr>
          <a:lstStyle/>
          <a:p>
            <a:pPr marL="0" indent="0">
              <a:buFontTx/>
              <a:buNone/>
              <a:defRPr/>
            </a:pPr>
            <a:r>
              <a:rPr lang="en-US" sz="1800" b="1" dirty="0"/>
              <a:t>Portable devices</a:t>
            </a:r>
          </a:p>
          <a:p>
            <a:pPr>
              <a:defRPr/>
            </a:pPr>
            <a:r>
              <a:rPr lang="en-US" sz="1800" dirty="0"/>
              <a:t>These include cellular phones, PDAs, laptops, even iPods. They are usually wireless and in number they surpass by far the traditional computer systems. All these devices can be sources of vulnerabilities and malware specially oriented to them has started to appear. Their loss or theft provides a new source of attacks. The wireless medium in itself provides new ways to attack the systems. Because their location can be tracked there are also new privacy </a:t>
            </a:r>
            <a:r>
              <a:rPr lang="en-US" sz="1800" dirty="0" smtClean="0"/>
              <a:t>concerns.</a:t>
            </a:r>
            <a:endParaRPr lang="en-US" sz="1800" dirty="0"/>
          </a:p>
          <a:p>
            <a:pPr marL="0" indent="0">
              <a:buFontTx/>
              <a:buNone/>
              <a:defRPr/>
            </a:pPr>
            <a:r>
              <a:rPr lang="en-US" sz="1800" b="1" dirty="0" smtClean="0"/>
              <a:t>Embedded </a:t>
            </a:r>
            <a:r>
              <a:rPr lang="en-US" sz="1800" b="1" dirty="0"/>
              <a:t>systems</a:t>
            </a:r>
          </a:p>
          <a:p>
            <a:pPr>
              <a:defRPr/>
            </a:pPr>
            <a:r>
              <a:rPr lang="en-US" sz="1800" dirty="0" smtClean="0"/>
              <a:t>A </a:t>
            </a:r>
            <a:r>
              <a:rPr lang="en-US" sz="1800" dirty="0"/>
              <a:t>computer system which is part of a larger system to which it adds some intelligence. Examples are computers in cars, cell phones, airplanes, washing machines, and voltage controllers in power transmission lines. They introduce new attacks such as attacks that disrupt system timing [Koo04]. </a:t>
            </a:r>
            <a:endParaRPr lang="en-US" sz="1800" dirty="0" smtClean="0"/>
          </a:p>
          <a:p>
            <a:pPr marL="0" indent="0">
              <a:buNone/>
              <a:defRPr/>
            </a:pPr>
            <a:r>
              <a:rPr lang="en-US" sz="1800" b="1" i="1" dirty="0"/>
              <a:t>Cyber-physical </a:t>
            </a:r>
            <a:r>
              <a:rPr lang="en-US" sz="1800" b="1" i="1" dirty="0" smtClean="0"/>
              <a:t>systems</a:t>
            </a:r>
            <a:endParaRPr lang="en-US" sz="1800" i="1" dirty="0" smtClean="0"/>
          </a:p>
          <a:p>
            <a:pPr marL="365760" indent="0">
              <a:buNone/>
              <a:defRPr/>
            </a:pPr>
            <a:r>
              <a:rPr lang="en-US" sz="1800" dirty="0" smtClean="0"/>
              <a:t>A </a:t>
            </a:r>
            <a:r>
              <a:rPr lang="en-US" sz="1800" dirty="0"/>
              <a:t>cyber-physical system (CPS) integrates computing and communication capabilities with the monitoring and control of entities in the physical world. Such control systems are normally distributed, real-time, and usually include embedded devices, sensors, and wireless links </a:t>
            </a:r>
          </a:p>
          <a:p>
            <a:pPr marL="0" indent="0">
              <a:buNone/>
              <a:defRPr/>
            </a:pPr>
            <a:endParaRPr lang="en-US" sz="1800" dirty="0"/>
          </a:p>
          <a:p>
            <a:pPr marL="0" indent="0">
              <a:buNone/>
              <a:defRPr/>
            </a:pPr>
            <a:r>
              <a:rPr lang="en-US" sz="1800" dirty="0"/>
              <a:t> </a:t>
            </a:r>
          </a:p>
          <a:p>
            <a:pPr>
              <a:defRPr/>
            </a:pPr>
            <a:endParaRPr lang="en-US" sz="1600" dirty="0"/>
          </a:p>
        </p:txBody>
      </p:sp>
    </p:spTree>
    <p:extLst>
      <p:ext uri="{BB962C8B-B14F-4D97-AF65-F5344CB8AC3E}">
        <p14:creationId xmlns:p14="http://schemas.microsoft.com/office/powerpoint/2010/main" val="19344125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III</a:t>
            </a:r>
            <a:endParaRPr lang="en-US" dirty="0"/>
          </a:p>
        </p:txBody>
      </p:sp>
      <p:sp>
        <p:nvSpPr>
          <p:cNvPr id="3" name="Content Placeholder 2"/>
          <p:cNvSpPr>
            <a:spLocks noGrp="1"/>
          </p:cNvSpPr>
          <p:nvPr>
            <p:ph idx="1"/>
          </p:nvPr>
        </p:nvSpPr>
        <p:spPr/>
        <p:txBody>
          <a:bodyPr>
            <a:normAutofit/>
          </a:bodyPr>
          <a:lstStyle/>
          <a:p>
            <a:r>
              <a:rPr lang="en-US" sz="2400" b="1" i="1" dirty="0" smtClean="0"/>
              <a:t>The </a:t>
            </a:r>
            <a:r>
              <a:rPr lang="en-US" sz="2400" b="1" i="1" dirty="0"/>
              <a:t>Internet of Things (</a:t>
            </a:r>
            <a:r>
              <a:rPr lang="en-US" sz="2400" b="1" i="1" dirty="0" err="1"/>
              <a:t>IoT</a:t>
            </a:r>
            <a:r>
              <a:rPr lang="en-US" sz="2400" b="1" i="1" dirty="0" smtClean="0"/>
              <a:t>)--</a:t>
            </a:r>
            <a:r>
              <a:rPr lang="en-US" sz="2400" dirty="0"/>
              <a:t>the interconnection </a:t>
            </a:r>
            <a:r>
              <a:rPr lang="en-US" sz="2400" dirty="0" smtClean="0"/>
              <a:t>through the Internet of </a:t>
            </a:r>
            <a:r>
              <a:rPr lang="en-US" sz="2400" dirty="0"/>
              <a:t>uniquely identifiable </a:t>
            </a:r>
            <a:r>
              <a:rPr lang="en-US" sz="2400" dirty="0" smtClean="0"/>
              <a:t>and addressable embedded devices. A  thing </a:t>
            </a:r>
            <a:r>
              <a:rPr lang="en-US" sz="2400" dirty="0"/>
              <a:t>can be a </a:t>
            </a:r>
            <a:r>
              <a:rPr lang="en-US" sz="2400" dirty="0" smtClean="0"/>
              <a:t>washing machine, a person </a:t>
            </a:r>
            <a:r>
              <a:rPr lang="en-US" sz="2400" dirty="0"/>
              <a:t>with a heart </a:t>
            </a:r>
            <a:r>
              <a:rPr lang="en-US" sz="2400" dirty="0" smtClean="0"/>
              <a:t>monitor, </a:t>
            </a:r>
            <a:r>
              <a:rPr lang="en-US" sz="2400" dirty="0"/>
              <a:t>a farm animal with a </a:t>
            </a:r>
            <a:r>
              <a:rPr lang="en-US" sz="2400" dirty="0" smtClean="0"/>
              <a:t>biochip, </a:t>
            </a:r>
            <a:r>
              <a:rPr lang="en-US" sz="2400" dirty="0"/>
              <a:t>an automobile that has built-in </a:t>
            </a:r>
            <a:r>
              <a:rPr lang="en-US" sz="2400" dirty="0" smtClean="0"/>
              <a:t>sensors</a:t>
            </a:r>
            <a:r>
              <a:rPr lang="en-US" sz="2400" dirty="0"/>
              <a:t> to alert the driver when tire pressure is low -- or any other natural or man-made object that can be assigned an </a:t>
            </a:r>
            <a:r>
              <a:rPr lang="en-US" sz="2400" dirty="0" smtClean="0"/>
              <a:t>IP address</a:t>
            </a:r>
            <a:r>
              <a:rPr lang="en-US" sz="2400" dirty="0"/>
              <a:t> and provided with the ability to transfer data over a network. </a:t>
            </a:r>
            <a:endParaRPr lang="en-US" sz="2400" dirty="0" smtClean="0"/>
          </a:p>
          <a:p>
            <a:r>
              <a:rPr lang="en-US" sz="2400" b="1" i="1" dirty="0" smtClean="0"/>
              <a:t>Machine to Machine Communication (M2M)</a:t>
            </a:r>
            <a:r>
              <a:rPr lang="en-US" sz="2400" i="1" dirty="0" smtClean="0"/>
              <a:t>--</a:t>
            </a:r>
            <a:r>
              <a:rPr lang="en-US" sz="2400" dirty="0"/>
              <a:t>technologies that allow both wireless and wired systems to communicate with other devices of the same </a:t>
            </a:r>
            <a:r>
              <a:rPr lang="en-US" sz="2400" dirty="0" smtClean="0"/>
              <a:t>type</a:t>
            </a:r>
            <a:endParaRPr lang="en-US" sz="2400" i="1" dirty="0"/>
          </a:p>
        </p:txBody>
      </p:sp>
    </p:spTree>
    <p:extLst>
      <p:ext uri="{BB962C8B-B14F-4D97-AF65-F5344CB8AC3E}">
        <p14:creationId xmlns:p14="http://schemas.microsoft.com/office/powerpoint/2010/main" val="25328999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t>Changes IV</a:t>
            </a:r>
          </a:p>
        </p:txBody>
      </p:sp>
      <p:sp>
        <p:nvSpPr>
          <p:cNvPr id="3" name="Content Placeholder 2"/>
          <p:cNvSpPr>
            <a:spLocks noGrp="1"/>
          </p:cNvSpPr>
          <p:nvPr>
            <p:ph idx="1"/>
          </p:nvPr>
        </p:nvSpPr>
        <p:spPr/>
        <p:txBody>
          <a:bodyPr>
            <a:noAutofit/>
          </a:bodyPr>
          <a:lstStyle/>
          <a:p>
            <a:pPr marL="0" indent="0">
              <a:buFontTx/>
              <a:buNone/>
              <a:defRPr/>
            </a:pPr>
            <a:r>
              <a:rPr lang="en-US" sz="1600" b="1" dirty="0"/>
              <a:t>Cloud computing</a:t>
            </a:r>
            <a:r>
              <a:rPr lang="en-US" sz="1600" dirty="0"/>
              <a:t>. </a:t>
            </a:r>
          </a:p>
          <a:p>
            <a:pPr>
              <a:defRPr/>
            </a:pPr>
            <a:r>
              <a:rPr lang="en-US" sz="1600" dirty="0"/>
              <a:t>Pools of virtual resources can be shared by users who pay for what they use. This is an attractive platform for small institutions with variable number of customers, which don’t need to make heavy investments to support their growth. Because the cloud is accessed through the Internet the usual security problems are </a:t>
            </a:r>
            <a:r>
              <a:rPr lang="en-US" sz="1600" dirty="0" smtClean="0"/>
              <a:t>present plus some new ones. </a:t>
            </a:r>
          </a:p>
          <a:p>
            <a:pPr marL="0" indent="0">
              <a:buNone/>
              <a:defRPr/>
            </a:pPr>
            <a:endParaRPr lang="en-US" sz="1600" dirty="0" smtClean="0"/>
          </a:p>
          <a:p>
            <a:pPr marL="0" indent="0">
              <a:buFontTx/>
              <a:buNone/>
              <a:defRPr/>
            </a:pPr>
            <a:r>
              <a:rPr lang="en-US" sz="1600" b="1" dirty="0" smtClean="0"/>
              <a:t>Open </a:t>
            </a:r>
            <a:r>
              <a:rPr lang="en-US" sz="1600" b="1" dirty="0"/>
              <a:t>source software</a:t>
            </a:r>
          </a:p>
          <a:p>
            <a:pPr>
              <a:defRPr/>
            </a:pPr>
            <a:r>
              <a:rPr lang="en-US" sz="1600" dirty="0"/>
              <a:t>Open-source software is making inroads in areas such as operating systems, web servers, and compilers. Their relative security is a controversial aspect, some believe they are more secure, others consider them less secure [Cow03] (See exercise 1.4).</a:t>
            </a:r>
          </a:p>
          <a:p>
            <a:pPr marL="0" indent="0">
              <a:buNone/>
              <a:defRPr/>
            </a:pPr>
            <a:r>
              <a:rPr lang="en-US" sz="1600" dirty="0"/>
              <a:t> </a:t>
            </a:r>
          </a:p>
          <a:p>
            <a:pPr marL="0" indent="0">
              <a:buFontTx/>
              <a:buNone/>
              <a:defRPr/>
            </a:pPr>
            <a:r>
              <a:rPr lang="en-US" sz="1600" b="1" dirty="0"/>
              <a:t>Outsourcing of software development</a:t>
            </a:r>
          </a:p>
          <a:p>
            <a:pPr>
              <a:defRPr/>
            </a:pPr>
            <a:r>
              <a:rPr lang="en-US" sz="1600" dirty="0"/>
              <a:t>Many companies send the development, maintenance, or servicing of their products to countries with lower salaries. This practice introduces or exacerbates security problems, such as the possible introduction of malware in the </a:t>
            </a:r>
            <a:r>
              <a:rPr lang="en-US" sz="1600" dirty="0" smtClean="0"/>
              <a:t>software</a:t>
            </a:r>
            <a:endParaRPr lang="en-US" sz="1600" dirty="0"/>
          </a:p>
          <a:p>
            <a:pPr>
              <a:defRPr/>
            </a:pPr>
            <a:endParaRPr lang="en-US" sz="1600" dirty="0"/>
          </a:p>
        </p:txBody>
      </p:sp>
    </p:spTree>
    <p:extLst>
      <p:ext uri="{BB962C8B-B14F-4D97-AF65-F5344CB8AC3E}">
        <p14:creationId xmlns:p14="http://schemas.microsoft.com/office/powerpoint/2010/main" val="330859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Almost every week we have a serious breach: attack du jour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Identity thieves hijack cellphone accounts to get digital currency</a:t>
            </a:r>
          </a:p>
          <a:p>
            <a:r>
              <a:rPr lang="en-US" dirty="0"/>
              <a:t>https://www.nytimes.com/2017/08/21/business/dealbook/phone-hack-bitcoin-virtual-currency.html?rref=collection%2Fsectioncollection%2Ftechnology&amp;action=click&amp;contentCollection=technology&amp;region=rank&amp;module=package&amp;version=highlights&amp;contentPlacement=1&amp;pgtype=sectionfront&amp;_</a:t>
            </a:r>
            <a:r>
              <a:rPr lang="en-US" dirty="0" smtClean="0"/>
              <a:t>r=0</a:t>
            </a:r>
          </a:p>
          <a:p>
            <a:r>
              <a:rPr lang="en-US" dirty="0"/>
              <a:t>http://www.macworld.com/article/3082626/security/your-cell-phone-number-could-be-hijacked-unless-you-add-a-pin-to-your-carrier-account.html</a:t>
            </a:r>
          </a:p>
        </p:txBody>
      </p:sp>
    </p:spTree>
    <p:extLst>
      <p:ext uri="{BB962C8B-B14F-4D97-AF65-F5344CB8AC3E}">
        <p14:creationId xmlns:p14="http://schemas.microsoft.com/office/powerpoint/2010/main" val="3392659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evolution</a:t>
            </a:r>
            <a:endParaRPr lang="en-US" dirty="0"/>
          </a:p>
        </p:txBody>
      </p:sp>
      <p:sp>
        <p:nvSpPr>
          <p:cNvPr id="3" name="Content Placeholder 2"/>
          <p:cNvSpPr>
            <a:spLocks noGrp="1"/>
          </p:cNvSpPr>
          <p:nvPr>
            <p:ph idx="1"/>
          </p:nvPr>
        </p:nvSpPr>
        <p:spPr/>
        <p:txBody>
          <a:bodyPr/>
          <a:lstStyle/>
          <a:p>
            <a:r>
              <a:rPr lang="en-US" dirty="0" smtClean="0"/>
              <a:t>Exclusive use devices</a:t>
            </a:r>
          </a:p>
          <a:p>
            <a:r>
              <a:rPr lang="en-US" dirty="0" smtClean="0"/>
              <a:t>Shared resources with registered users—mainframes</a:t>
            </a:r>
          </a:p>
          <a:p>
            <a:r>
              <a:rPr lang="en-US" dirty="0" smtClean="0"/>
              <a:t>Distributed resources, registered users—PCs connected to servers</a:t>
            </a:r>
          </a:p>
          <a:p>
            <a:r>
              <a:rPr lang="en-US" dirty="0" smtClean="0"/>
              <a:t>Distributed resources, unknown users</a:t>
            </a:r>
          </a:p>
          <a:p>
            <a:r>
              <a:rPr lang="en-US" dirty="0" smtClean="0"/>
              <a:t>Several devices per user—smart phones</a:t>
            </a:r>
          </a:p>
          <a:p>
            <a:r>
              <a:rPr lang="en-US" dirty="0" smtClean="0"/>
              <a:t>Pervasive devices—sensors, </a:t>
            </a:r>
            <a:r>
              <a:rPr lang="en-US" dirty="0" err="1" smtClean="0"/>
              <a:t>IoT</a:t>
            </a:r>
            <a:endParaRPr lang="en-US" dirty="0"/>
          </a:p>
        </p:txBody>
      </p:sp>
    </p:spTree>
    <p:extLst>
      <p:ext uri="{BB962C8B-B14F-4D97-AF65-F5344CB8AC3E}">
        <p14:creationId xmlns:p14="http://schemas.microsoft.com/office/powerpoint/2010/main" val="27454156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pPr eaLnBrk="0" hangingPunct="0"/>
            <a:fld id="{E74228B7-1845-4C58-A378-2BD284ACCFE0}" type="datetime1">
              <a:rPr lang="en-US" smtClean="0">
                <a:solidFill>
                  <a:srgbClr val="000000"/>
                </a:solidFill>
              </a:rPr>
              <a:pPr eaLnBrk="0" hangingPunct="0"/>
              <a:t>8/28/2017</a:t>
            </a:fld>
            <a:endParaRPr lang="en-US" smtClean="0">
              <a:solidFill>
                <a:srgbClr val="000000"/>
              </a:solidFill>
            </a:endParaRPr>
          </a:p>
        </p:txBody>
      </p:sp>
      <p:sp>
        <p:nvSpPr>
          <p:cNvPr id="91139" name="Slide Number Placeholder 5"/>
          <p:cNvSpPr>
            <a:spLocks noGrp="1"/>
          </p:cNvSpPr>
          <p:nvPr>
            <p:ph type="sldNum" sz="quarter" idx="12"/>
          </p:nvPr>
        </p:nvSpPr>
        <p:spPr>
          <a:noFill/>
        </p:spPr>
        <p:txBody>
          <a:bodyPr/>
          <a:lstStyle/>
          <a:p>
            <a:pPr eaLnBrk="0" hangingPunct="0"/>
            <a:fld id="{4830D728-02D6-44CE-A3AF-3D0F0157FA5B}" type="slidenum">
              <a:rPr lang="en-US" smtClean="0">
                <a:solidFill>
                  <a:srgbClr val="000000"/>
                </a:solidFill>
              </a:rPr>
              <a:pPr eaLnBrk="0" hangingPunct="0"/>
              <a:t>81</a:t>
            </a:fld>
            <a:endParaRPr lang="en-US" smtClean="0">
              <a:solidFill>
                <a:srgbClr val="000000"/>
              </a:solidFill>
            </a:endParaRPr>
          </a:p>
        </p:txBody>
      </p:sp>
      <p:sp>
        <p:nvSpPr>
          <p:cNvPr id="91140" name="Rectangle 2"/>
          <p:cNvSpPr>
            <a:spLocks noGrp="1" noChangeArrowheads="1"/>
          </p:cNvSpPr>
          <p:nvPr>
            <p:ph type="title" idx="4294967295"/>
          </p:nvPr>
        </p:nvSpPr>
        <p:spPr/>
        <p:txBody>
          <a:bodyPr/>
          <a:lstStyle/>
          <a:p>
            <a:pPr eaLnBrk="1" hangingPunct="1"/>
            <a:r>
              <a:rPr lang="en-US" smtClean="0">
                <a:solidFill>
                  <a:schemeClr val="accent2"/>
                </a:solidFill>
                <a:latin typeface="Script"/>
              </a:rPr>
              <a:t>Threats</a:t>
            </a:r>
            <a:endParaRPr lang="en-US" smtClean="0"/>
          </a:p>
        </p:txBody>
      </p:sp>
      <p:sp>
        <p:nvSpPr>
          <p:cNvPr id="91141" name="Rectangle 3"/>
          <p:cNvSpPr>
            <a:spLocks noGrp="1" noChangeArrowheads="1"/>
          </p:cNvSpPr>
          <p:nvPr>
            <p:ph type="body" idx="4294967295"/>
          </p:nvPr>
        </p:nvSpPr>
        <p:spPr/>
        <p:txBody>
          <a:bodyPr/>
          <a:lstStyle/>
          <a:p>
            <a:pPr eaLnBrk="1" hangingPunct="1"/>
            <a:r>
              <a:rPr lang="en-US" smtClean="0"/>
              <a:t>Definitions</a:t>
            </a:r>
          </a:p>
          <a:p>
            <a:pPr eaLnBrk="1" hangingPunct="1"/>
            <a:r>
              <a:rPr lang="en-US" smtClean="0"/>
              <a:t>Types of misuse</a:t>
            </a:r>
          </a:p>
          <a:p>
            <a:pPr eaLnBrk="1" hangingPunct="1"/>
            <a:r>
              <a:rPr lang="en-US" smtClean="0"/>
              <a:t>Internet vulnerabilities</a:t>
            </a:r>
          </a:p>
          <a:p>
            <a:pPr eaLnBrk="1" hangingPunct="1"/>
            <a:r>
              <a:rPr lang="en-US" smtClean="0"/>
              <a:t>Attacks</a:t>
            </a:r>
          </a:p>
        </p:txBody>
      </p:sp>
    </p:spTree>
    <p:extLst>
      <p:ext uri="{BB962C8B-B14F-4D97-AF65-F5344CB8AC3E}">
        <p14:creationId xmlns:p14="http://schemas.microsoft.com/office/powerpoint/2010/main" val="39385111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24000" y="2481263"/>
            <a:ext cx="6096000" cy="1895475"/>
          </a:xfrm>
          <a:prstGeom prst="rect">
            <a:avLst/>
          </a:prstGeom>
          <a:noFill/>
          <a:ln w="9525">
            <a:noFill/>
            <a:miter lim="800000"/>
            <a:headEnd/>
            <a:tailEnd/>
          </a:ln>
        </p:spPr>
      </p:pic>
    </p:spTree>
    <p:extLst>
      <p:ext uri="{BB962C8B-B14F-4D97-AF65-F5344CB8AC3E}">
        <p14:creationId xmlns:p14="http://schemas.microsoft.com/office/powerpoint/2010/main" val="34932291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1"/>
          <p:cNvSpPr>
            <a:spLocks noGrp="1"/>
          </p:cNvSpPr>
          <p:nvPr>
            <p:ph type="dt" sz="quarter" idx="10"/>
          </p:nvPr>
        </p:nvSpPr>
        <p:spPr>
          <a:noFill/>
        </p:spPr>
        <p:txBody>
          <a:bodyPr/>
          <a:lstStyle/>
          <a:p>
            <a:pPr eaLnBrk="0" hangingPunct="0"/>
            <a:fld id="{0B49DFC7-8E2B-49C6-A595-949F8FEF551D}" type="datetime1">
              <a:rPr lang="en-US" smtClean="0">
                <a:solidFill>
                  <a:srgbClr val="000000"/>
                </a:solidFill>
              </a:rPr>
              <a:pPr eaLnBrk="0" hangingPunct="0"/>
              <a:t>8/28/2017</a:t>
            </a:fld>
            <a:endParaRPr lang="en-US" smtClean="0">
              <a:solidFill>
                <a:srgbClr val="000000"/>
              </a:solidFill>
            </a:endParaRPr>
          </a:p>
        </p:txBody>
      </p:sp>
      <p:sp>
        <p:nvSpPr>
          <p:cNvPr id="92163" name="Slide Number Placeholder 2"/>
          <p:cNvSpPr>
            <a:spLocks noGrp="1"/>
          </p:cNvSpPr>
          <p:nvPr>
            <p:ph type="sldNum" sz="quarter" idx="12"/>
          </p:nvPr>
        </p:nvSpPr>
        <p:spPr>
          <a:noFill/>
        </p:spPr>
        <p:txBody>
          <a:bodyPr/>
          <a:lstStyle/>
          <a:p>
            <a:pPr eaLnBrk="0" hangingPunct="0"/>
            <a:fld id="{B83EABE0-4851-447E-860E-D5D5B3AE399C}" type="slidenum">
              <a:rPr lang="en-US" smtClean="0">
                <a:solidFill>
                  <a:srgbClr val="000000"/>
                </a:solidFill>
              </a:rPr>
              <a:pPr eaLnBrk="0" hangingPunct="0"/>
              <a:t>83</a:t>
            </a:fld>
            <a:endParaRPr lang="en-US" smtClean="0">
              <a:solidFill>
                <a:srgbClr val="000000"/>
              </a:solidFill>
            </a:endParaRPr>
          </a:p>
        </p:txBody>
      </p:sp>
      <p:sp>
        <p:nvSpPr>
          <p:cNvPr id="92164"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smtClean="0">
                <a:latin typeface="Script"/>
              </a:rPr>
              <a:t>Securing systems</a:t>
            </a:r>
            <a:endParaRPr lang="en-US" sz="3600" b="1" dirty="0">
              <a:latin typeface="Script"/>
            </a:endParaRPr>
          </a:p>
        </p:txBody>
      </p:sp>
      <p:sp>
        <p:nvSpPr>
          <p:cNvPr id="92165"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We need to understand the threats to the system to decide how to defend it</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Excess of security mechanisms results in loss of performance, extra complexity, and higher costs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The objective is to provide an appropriate defense according to the value of our assets</a:t>
            </a:r>
          </a:p>
          <a:p>
            <a:pPr marL="342900" indent="-342900" eaLnBrk="0" fontAlgn="base" hangingPunct="0">
              <a:spcBef>
                <a:spcPct val="20000"/>
              </a:spcBef>
              <a:spcAft>
                <a:spcPct val="0"/>
              </a:spcAft>
            </a:pPr>
            <a:endParaRPr lang="en-US" sz="2800" i="1" dirty="0">
              <a:solidFill>
                <a:srgbClr val="000000"/>
              </a:solidFill>
              <a:latin typeface="Times New Roman" pitchFamily="18" charset="0"/>
            </a:endParaRPr>
          </a:p>
        </p:txBody>
      </p:sp>
    </p:spTree>
    <p:extLst>
      <p:ext uri="{BB962C8B-B14F-4D97-AF65-F5344CB8AC3E}">
        <p14:creationId xmlns:p14="http://schemas.microsoft.com/office/powerpoint/2010/main" val="437843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1"/>
          <p:cNvSpPr>
            <a:spLocks noGrp="1"/>
          </p:cNvSpPr>
          <p:nvPr>
            <p:ph type="dt" sz="quarter" idx="10"/>
          </p:nvPr>
        </p:nvSpPr>
        <p:spPr>
          <a:noFill/>
        </p:spPr>
        <p:txBody>
          <a:bodyPr/>
          <a:lstStyle/>
          <a:p>
            <a:pPr eaLnBrk="0" hangingPunct="0"/>
            <a:fld id="{9C1CD66A-0F4B-488A-A7F7-151AA09C49D6}" type="datetime1">
              <a:rPr lang="en-US" smtClean="0">
                <a:solidFill>
                  <a:srgbClr val="000000"/>
                </a:solidFill>
              </a:rPr>
              <a:pPr eaLnBrk="0" hangingPunct="0"/>
              <a:t>8/28/2017</a:t>
            </a:fld>
            <a:endParaRPr lang="en-US" smtClean="0">
              <a:solidFill>
                <a:srgbClr val="000000"/>
              </a:solidFill>
            </a:endParaRPr>
          </a:p>
        </p:txBody>
      </p:sp>
      <p:sp>
        <p:nvSpPr>
          <p:cNvPr id="93187" name="Slide Number Placeholder 2"/>
          <p:cNvSpPr>
            <a:spLocks noGrp="1"/>
          </p:cNvSpPr>
          <p:nvPr>
            <p:ph type="sldNum" sz="quarter" idx="12"/>
          </p:nvPr>
        </p:nvSpPr>
        <p:spPr>
          <a:noFill/>
        </p:spPr>
        <p:txBody>
          <a:bodyPr/>
          <a:lstStyle/>
          <a:p>
            <a:pPr eaLnBrk="0" hangingPunct="0"/>
            <a:fld id="{4A3FFF99-C3E7-4E52-A83D-5808AB1376D0}" type="slidenum">
              <a:rPr lang="en-US" smtClean="0">
                <a:solidFill>
                  <a:srgbClr val="000000"/>
                </a:solidFill>
              </a:rPr>
              <a:pPr eaLnBrk="0" hangingPunct="0"/>
              <a:t>84</a:t>
            </a:fld>
            <a:endParaRPr lang="en-US" smtClean="0">
              <a:solidFill>
                <a:srgbClr val="000000"/>
              </a:solidFill>
            </a:endParaRPr>
          </a:p>
        </p:txBody>
      </p:sp>
      <p:sp>
        <p:nvSpPr>
          <p:cNvPr id="93188"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smtClean="0">
                <a:solidFill>
                  <a:srgbClr val="000000"/>
                </a:solidFill>
                <a:latin typeface="Times New Roman" pitchFamily="18" charset="0"/>
              </a:rPr>
              <a:t>Types of Threats</a:t>
            </a:r>
            <a:endParaRPr lang="en-US" sz="3600" b="1" dirty="0">
              <a:solidFill>
                <a:srgbClr val="000000"/>
              </a:solidFill>
              <a:latin typeface="Times New Roman" pitchFamily="18" charset="0"/>
            </a:endParaRPr>
          </a:p>
        </p:txBody>
      </p:sp>
      <p:sp>
        <p:nvSpPr>
          <p:cNvPr id="93189"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operating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database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Directs attacks to the application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Denial of service</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Almost no attacks to the messages in the network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Malware: Trojan horses, viruses, worms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Repudiation</a:t>
            </a:r>
          </a:p>
        </p:txBody>
      </p:sp>
    </p:spTree>
    <p:extLst>
      <p:ext uri="{BB962C8B-B14F-4D97-AF65-F5344CB8AC3E}">
        <p14:creationId xmlns:p14="http://schemas.microsoft.com/office/powerpoint/2010/main" val="15712805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pPr eaLnBrk="0" hangingPunct="0"/>
            <a:fld id="{07DCCE52-891C-41A0-9EB1-78E98096DF8F}" type="datetime1">
              <a:rPr lang="en-US" smtClean="0">
                <a:solidFill>
                  <a:srgbClr val="000000"/>
                </a:solidFill>
              </a:rPr>
              <a:pPr eaLnBrk="0" hangingPunct="0"/>
              <a:t>8/28/2017</a:t>
            </a:fld>
            <a:endParaRPr lang="en-US" smtClean="0">
              <a:solidFill>
                <a:srgbClr val="000000"/>
              </a:solidFill>
            </a:endParaRPr>
          </a:p>
        </p:txBody>
      </p:sp>
      <p:sp>
        <p:nvSpPr>
          <p:cNvPr id="94211" name="Slide Number Placeholder 5"/>
          <p:cNvSpPr>
            <a:spLocks noGrp="1"/>
          </p:cNvSpPr>
          <p:nvPr>
            <p:ph type="sldNum" sz="quarter" idx="12"/>
          </p:nvPr>
        </p:nvSpPr>
        <p:spPr>
          <a:noFill/>
        </p:spPr>
        <p:txBody>
          <a:bodyPr/>
          <a:lstStyle/>
          <a:p>
            <a:pPr eaLnBrk="0" hangingPunct="0"/>
            <a:fld id="{4E2D0347-B26B-4F6C-83C8-882BCFE3B11A}" type="slidenum">
              <a:rPr lang="en-US" smtClean="0">
                <a:solidFill>
                  <a:srgbClr val="000000"/>
                </a:solidFill>
              </a:rPr>
              <a:pPr eaLnBrk="0" hangingPunct="0"/>
              <a:t>85</a:t>
            </a:fld>
            <a:endParaRPr lang="en-US" smtClean="0">
              <a:solidFill>
                <a:srgbClr val="000000"/>
              </a:solidFill>
            </a:endParaRPr>
          </a:p>
        </p:txBody>
      </p:sp>
      <p:sp>
        <p:nvSpPr>
          <p:cNvPr id="94212" name="Rectangle 1026"/>
          <p:cNvSpPr>
            <a:spLocks noGrp="1" noChangeArrowheads="1"/>
          </p:cNvSpPr>
          <p:nvPr>
            <p:ph type="title" idx="4294967295"/>
          </p:nvPr>
        </p:nvSpPr>
        <p:spPr/>
        <p:txBody>
          <a:bodyPr/>
          <a:lstStyle/>
          <a:p>
            <a:pPr eaLnBrk="1" hangingPunct="1"/>
            <a:r>
              <a:rPr lang="en-US" smtClean="0"/>
              <a:t>Definitions</a:t>
            </a:r>
          </a:p>
        </p:txBody>
      </p:sp>
      <p:sp>
        <p:nvSpPr>
          <p:cNvPr id="94213" name="Rectangle 1027"/>
          <p:cNvSpPr>
            <a:spLocks noGrp="1" noChangeArrowheads="1"/>
          </p:cNvSpPr>
          <p:nvPr>
            <p:ph type="body" idx="4294967295"/>
          </p:nvPr>
        </p:nvSpPr>
        <p:spPr/>
        <p:txBody>
          <a:bodyPr>
            <a:normAutofit lnSpcReduction="10000"/>
          </a:bodyPr>
          <a:lstStyle/>
          <a:p>
            <a:pPr eaLnBrk="1" hangingPunct="1"/>
            <a:r>
              <a:rPr lang="en-US" dirty="0" smtClean="0"/>
              <a:t> A </a:t>
            </a:r>
            <a:r>
              <a:rPr lang="en-US" b="1" i="0" dirty="0" smtClean="0"/>
              <a:t>vulnerability</a:t>
            </a:r>
            <a:r>
              <a:rPr lang="en-US" dirty="0" smtClean="0"/>
              <a:t> is a situation or state that may be exploited by an attack  (a code flaw, an unprotected port,…)</a:t>
            </a:r>
          </a:p>
          <a:p>
            <a:pPr eaLnBrk="1" hangingPunct="1"/>
            <a:r>
              <a:rPr lang="en-US" dirty="0" smtClean="0"/>
              <a:t>An </a:t>
            </a:r>
            <a:r>
              <a:rPr lang="en-US" b="1" i="0" dirty="0" smtClean="0"/>
              <a:t>attack</a:t>
            </a:r>
            <a:r>
              <a:rPr lang="en-US" b="1" dirty="0" smtClean="0"/>
              <a:t> </a:t>
            </a:r>
            <a:r>
              <a:rPr lang="en-US" dirty="0" smtClean="0"/>
              <a:t>is an attempt to misuse the system (violate confidentiality or integrity,…)</a:t>
            </a:r>
          </a:p>
          <a:p>
            <a:pPr eaLnBrk="1" hangingPunct="1"/>
            <a:r>
              <a:rPr lang="en-US" dirty="0" smtClean="0"/>
              <a:t>A </a:t>
            </a:r>
            <a:r>
              <a:rPr lang="en-US" b="1" i="0" dirty="0" smtClean="0"/>
              <a:t>defense</a:t>
            </a:r>
            <a:r>
              <a:rPr lang="en-US" dirty="0" smtClean="0"/>
              <a:t> (safeguard, countermeasure) is a way to block or mitigate (reduce) an attack </a:t>
            </a:r>
          </a:p>
          <a:p>
            <a:pPr eaLnBrk="1" hangingPunct="1"/>
            <a:r>
              <a:rPr lang="en-US" dirty="0" smtClean="0"/>
              <a:t>A </a:t>
            </a:r>
            <a:r>
              <a:rPr lang="en-US" b="1" i="0" dirty="0" smtClean="0"/>
              <a:t>misuse</a:t>
            </a:r>
            <a:r>
              <a:rPr lang="en-US" dirty="0" smtClean="0"/>
              <a:t> is a violation of some security property</a:t>
            </a:r>
          </a:p>
        </p:txBody>
      </p:sp>
    </p:spTree>
    <p:extLst>
      <p:ext uri="{BB962C8B-B14F-4D97-AF65-F5344CB8AC3E}">
        <p14:creationId xmlns:p14="http://schemas.microsoft.com/office/powerpoint/2010/main" val="610006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p>
            <a:pPr eaLnBrk="0" hangingPunct="0"/>
            <a:fld id="{9AB154F3-A043-47EF-AF91-9CF37795F23C}" type="datetime1">
              <a:rPr lang="en-US" smtClean="0">
                <a:solidFill>
                  <a:srgbClr val="000000"/>
                </a:solidFill>
              </a:rPr>
              <a:pPr eaLnBrk="0" hangingPunct="0"/>
              <a:t>8/28/2017</a:t>
            </a:fld>
            <a:endParaRPr lang="en-US" smtClean="0">
              <a:solidFill>
                <a:srgbClr val="000000"/>
              </a:solidFill>
            </a:endParaRPr>
          </a:p>
        </p:txBody>
      </p:sp>
      <p:sp>
        <p:nvSpPr>
          <p:cNvPr id="95235" name="Slide Number Placeholder 5"/>
          <p:cNvSpPr>
            <a:spLocks noGrp="1"/>
          </p:cNvSpPr>
          <p:nvPr>
            <p:ph type="sldNum" sz="quarter" idx="12"/>
          </p:nvPr>
        </p:nvSpPr>
        <p:spPr>
          <a:noFill/>
        </p:spPr>
        <p:txBody>
          <a:bodyPr/>
          <a:lstStyle/>
          <a:p>
            <a:pPr eaLnBrk="0" hangingPunct="0"/>
            <a:fld id="{EE3A9F5E-B603-4F3B-846F-EE7C11B9F41A}" type="slidenum">
              <a:rPr lang="en-US" smtClean="0">
                <a:solidFill>
                  <a:srgbClr val="000000"/>
                </a:solidFill>
              </a:rPr>
              <a:pPr eaLnBrk="0" hangingPunct="0"/>
              <a:t>86</a:t>
            </a:fld>
            <a:endParaRPr lang="en-US" smtClean="0">
              <a:solidFill>
                <a:srgbClr val="000000"/>
              </a:solidFill>
            </a:endParaRPr>
          </a:p>
        </p:txBody>
      </p:sp>
      <p:sp>
        <p:nvSpPr>
          <p:cNvPr id="95236" name="Rectangle 2"/>
          <p:cNvSpPr>
            <a:spLocks noGrp="1" noChangeArrowheads="1"/>
          </p:cNvSpPr>
          <p:nvPr>
            <p:ph type="title" idx="4294967295"/>
          </p:nvPr>
        </p:nvSpPr>
        <p:spPr/>
        <p:txBody>
          <a:bodyPr/>
          <a:lstStyle/>
          <a:p>
            <a:pPr eaLnBrk="1" hangingPunct="1"/>
            <a:r>
              <a:rPr lang="en-US" smtClean="0"/>
              <a:t>Types of  misuse</a:t>
            </a:r>
          </a:p>
        </p:txBody>
      </p:sp>
      <p:sp>
        <p:nvSpPr>
          <p:cNvPr id="95237" name="Rectangle 3"/>
          <p:cNvSpPr>
            <a:spLocks noGrp="1" noChangeArrowheads="1"/>
          </p:cNvSpPr>
          <p:nvPr>
            <p:ph type="body" idx="4294967295"/>
          </p:nvPr>
        </p:nvSpPr>
        <p:spPr/>
        <p:txBody>
          <a:bodyPr>
            <a:normAutofit lnSpcReduction="10000"/>
          </a:bodyPr>
          <a:lstStyle/>
          <a:p>
            <a:pPr eaLnBrk="1" hangingPunct="1"/>
            <a:r>
              <a:rPr lang="en-US" dirty="0" smtClean="0"/>
              <a:t>The outcome of misuse can be loss of confidentiality or integrity, theft of services,  denial of service, defamation,… </a:t>
            </a:r>
          </a:p>
          <a:p>
            <a:pPr eaLnBrk="1" hangingPunct="1"/>
            <a:r>
              <a:rPr lang="en-US" dirty="0" smtClean="0"/>
              <a:t>An attack has a </a:t>
            </a:r>
            <a:r>
              <a:rPr lang="en-US" b="1" i="0" dirty="0" smtClean="0"/>
              <a:t>perpetrator</a:t>
            </a:r>
            <a:r>
              <a:rPr lang="en-US" dirty="0" smtClean="0"/>
              <a:t>, who has a </a:t>
            </a:r>
            <a:r>
              <a:rPr lang="en-US" i="0" dirty="0" smtClean="0"/>
              <a:t>motivation</a:t>
            </a:r>
            <a:r>
              <a:rPr lang="en-US" dirty="0" smtClean="0"/>
              <a:t>. The attack has a </a:t>
            </a:r>
            <a:r>
              <a:rPr lang="en-US" i="0" dirty="0" smtClean="0"/>
              <a:t>method of</a:t>
            </a:r>
            <a:r>
              <a:rPr lang="en-US" dirty="0" smtClean="0"/>
              <a:t> </a:t>
            </a:r>
            <a:r>
              <a:rPr lang="en-US" i="0" dirty="0" smtClean="0"/>
              <a:t>operation</a:t>
            </a:r>
            <a:r>
              <a:rPr lang="en-US" dirty="0" smtClean="0"/>
              <a:t> (modus operandi) to accomplish a </a:t>
            </a:r>
            <a:r>
              <a:rPr lang="en-US" b="1" i="0" dirty="0" smtClean="0"/>
              <a:t>mission</a:t>
            </a:r>
            <a:r>
              <a:rPr lang="en-US" dirty="0" smtClean="0"/>
              <a:t> with respect to a </a:t>
            </a:r>
            <a:r>
              <a:rPr lang="en-US" b="1" i="0" dirty="0" smtClean="0"/>
              <a:t>target </a:t>
            </a:r>
            <a:r>
              <a:rPr lang="en-US" i="0" dirty="0" smtClean="0"/>
              <a:t>(victim).</a:t>
            </a:r>
            <a:r>
              <a:rPr lang="en-US" dirty="0" smtClean="0"/>
              <a:t> The </a:t>
            </a:r>
            <a:r>
              <a:rPr lang="en-US" i="0" dirty="0" smtClean="0"/>
              <a:t>damage </a:t>
            </a:r>
            <a:r>
              <a:rPr lang="en-US" dirty="0" smtClean="0"/>
              <a:t>of a mission can be loss of assets, money, lives</a:t>
            </a:r>
          </a:p>
        </p:txBody>
      </p:sp>
    </p:spTree>
    <p:extLst>
      <p:ext uri="{BB962C8B-B14F-4D97-AF65-F5344CB8AC3E}">
        <p14:creationId xmlns:p14="http://schemas.microsoft.com/office/powerpoint/2010/main" val="2829548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p>
            <a:pPr eaLnBrk="0" hangingPunct="0"/>
            <a:fld id="{241C68C2-43F4-4AF1-A234-50220F7B9614}" type="datetime1">
              <a:rPr lang="en-US" smtClean="0">
                <a:solidFill>
                  <a:srgbClr val="000000"/>
                </a:solidFill>
              </a:rPr>
              <a:pPr eaLnBrk="0" hangingPunct="0"/>
              <a:t>8/28/2017</a:t>
            </a:fld>
            <a:endParaRPr lang="en-US" smtClean="0">
              <a:solidFill>
                <a:srgbClr val="000000"/>
              </a:solidFill>
            </a:endParaRPr>
          </a:p>
        </p:txBody>
      </p:sp>
      <p:sp>
        <p:nvSpPr>
          <p:cNvPr id="96259" name="Slide Number Placeholder 5"/>
          <p:cNvSpPr>
            <a:spLocks noGrp="1"/>
          </p:cNvSpPr>
          <p:nvPr>
            <p:ph type="sldNum" sz="quarter" idx="12"/>
          </p:nvPr>
        </p:nvSpPr>
        <p:spPr>
          <a:noFill/>
        </p:spPr>
        <p:txBody>
          <a:bodyPr/>
          <a:lstStyle/>
          <a:p>
            <a:pPr eaLnBrk="0" hangingPunct="0"/>
            <a:fld id="{04A4678D-B3EB-4DFC-8119-2EA71C743256}" type="slidenum">
              <a:rPr lang="en-US" smtClean="0">
                <a:solidFill>
                  <a:srgbClr val="000000"/>
                </a:solidFill>
              </a:rPr>
              <a:pPr eaLnBrk="0" hangingPunct="0"/>
              <a:t>87</a:t>
            </a:fld>
            <a:endParaRPr lang="en-US" smtClean="0">
              <a:solidFill>
                <a:srgbClr val="000000"/>
              </a:solidFill>
            </a:endParaRPr>
          </a:p>
        </p:txBody>
      </p:sp>
      <p:sp>
        <p:nvSpPr>
          <p:cNvPr id="96260" name="Rectangle 1026"/>
          <p:cNvSpPr>
            <a:spLocks noGrp="1" noChangeArrowheads="1"/>
          </p:cNvSpPr>
          <p:nvPr>
            <p:ph type="title" idx="4294967295"/>
          </p:nvPr>
        </p:nvSpPr>
        <p:spPr/>
        <p:txBody>
          <a:bodyPr/>
          <a:lstStyle/>
          <a:p>
            <a:pPr eaLnBrk="1" hangingPunct="1"/>
            <a:r>
              <a:rPr lang="en-US" smtClean="0"/>
              <a:t>Attackers</a:t>
            </a:r>
          </a:p>
        </p:txBody>
      </p:sp>
      <p:sp>
        <p:nvSpPr>
          <p:cNvPr id="96261" name="Rectangle 1027"/>
          <p:cNvSpPr>
            <a:spLocks noGrp="1" noChangeArrowheads="1"/>
          </p:cNvSpPr>
          <p:nvPr>
            <p:ph type="body" idx="4294967295"/>
          </p:nvPr>
        </p:nvSpPr>
        <p:spPr/>
        <p:txBody>
          <a:bodyPr>
            <a:normAutofit lnSpcReduction="10000"/>
          </a:bodyPr>
          <a:lstStyle/>
          <a:p>
            <a:pPr eaLnBrk="1" hangingPunct="1"/>
            <a:r>
              <a:rPr lang="en-US" b="1" dirty="0" smtClean="0"/>
              <a:t>Insiders</a:t>
            </a:r>
            <a:r>
              <a:rPr lang="en-US" dirty="0" smtClean="0"/>
              <a:t> -- According to studies about half of the attacks to a system come from insiders [Neu99]. I think he means </a:t>
            </a:r>
            <a:r>
              <a:rPr lang="en-US" b="1" dirty="0" smtClean="0"/>
              <a:t>successful</a:t>
            </a:r>
            <a:r>
              <a:rPr lang="en-US" dirty="0" smtClean="0"/>
              <a:t> attacks.</a:t>
            </a:r>
          </a:p>
          <a:p>
            <a:pPr eaLnBrk="1" hangingPunct="1"/>
            <a:r>
              <a:rPr lang="en-US" b="1" dirty="0" smtClean="0"/>
              <a:t>Spies</a:t>
            </a:r>
            <a:r>
              <a:rPr lang="en-US" dirty="0" smtClean="0"/>
              <a:t> </a:t>
            </a:r>
            <a:r>
              <a:rPr lang="en-US" dirty="0" smtClean="0"/>
              <a:t>-- Industrial or government </a:t>
            </a:r>
            <a:r>
              <a:rPr lang="en-US" dirty="0" err="1" smtClean="0"/>
              <a:t>spionage</a:t>
            </a:r>
            <a:endParaRPr lang="en-US" dirty="0" smtClean="0"/>
          </a:p>
          <a:p>
            <a:pPr eaLnBrk="1" hangingPunct="1"/>
            <a:r>
              <a:rPr lang="en-US" b="1" dirty="0" smtClean="0"/>
              <a:t>Organized crime</a:t>
            </a:r>
            <a:r>
              <a:rPr lang="en-US" dirty="0" smtClean="0"/>
              <a:t>—a large number of attacks with purposes of lucre, mostly confidentiality attacks</a:t>
            </a:r>
          </a:p>
          <a:p>
            <a:pPr eaLnBrk="1" hangingPunct="1"/>
            <a:r>
              <a:rPr lang="en-US" b="1" dirty="0" smtClean="0"/>
              <a:t>Terrorists</a:t>
            </a:r>
            <a:r>
              <a:rPr lang="en-US" dirty="0" smtClean="0"/>
              <a:t>—attacks to infrastructure systems, with purposes of disruption and destruction</a:t>
            </a:r>
          </a:p>
          <a:p>
            <a:pPr marL="0" indent="0" eaLnBrk="1" hangingPunct="1">
              <a:buNone/>
            </a:pPr>
            <a:endParaRPr lang="en-US" dirty="0" smtClean="0"/>
          </a:p>
        </p:txBody>
      </p:sp>
    </p:spTree>
    <p:extLst>
      <p:ext uri="{BB962C8B-B14F-4D97-AF65-F5344CB8AC3E}">
        <p14:creationId xmlns:p14="http://schemas.microsoft.com/office/powerpoint/2010/main" val="41767307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p>
            <a:pPr eaLnBrk="0" hangingPunct="0"/>
            <a:fld id="{D121FD20-17E6-490B-86E2-E4608BD1DA16}" type="datetime1">
              <a:rPr lang="en-US" smtClean="0">
                <a:solidFill>
                  <a:srgbClr val="000000"/>
                </a:solidFill>
              </a:rPr>
              <a:pPr eaLnBrk="0" hangingPunct="0"/>
              <a:t>8/28/2017</a:t>
            </a:fld>
            <a:endParaRPr lang="en-US" smtClean="0">
              <a:solidFill>
                <a:srgbClr val="000000"/>
              </a:solidFill>
            </a:endParaRPr>
          </a:p>
        </p:txBody>
      </p:sp>
      <p:sp>
        <p:nvSpPr>
          <p:cNvPr id="97283" name="Slide Number Placeholder 5"/>
          <p:cNvSpPr>
            <a:spLocks noGrp="1"/>
          </p:cNvSpPr>
          <p:nvPr>
            <p:ph type="sldNum" sz="quarter" idx="12"/>
          </p:nvPr>
        </p:nvSpPr>
        <p:spPr>
          <a:noFill/>
        </p:spPr>
        <p:txBody>
          <a:bodyPr/>
          <a:lstStyle/>
          <a:p>
            <a:pPr eaLnBrk="0" hangingPunct="0"/>
            <a:fld id="{EA432EEB-0DE7-4CD2-9BDE-E5C29E0E459E}" type="slidenum">
              <a:rPr lang="en-US" smtClean="0">
                <a:solidFill>
                  <a:srgbClr val="000000"/>
                </a:solidFill>
              </a:rPr>
              <a:pPr eaLnBrk="0" hangingPunct="0"/>
              <a:t>88</a:t>
            </a:fld>
            <a:endParaRPr lang="en-US" smtClean="0">
              <a:solidFill>
                <a:srgbClr val="000000"/>
              </a:solidFill>
            </a:endParaRPr>
          </a:p>
        </p:txBody>
      </p:sp>
      <p:sp>
        <p:nvSpPr>
          <p:cNvPr id="97284" name="Rectangle 2"/>
          <p:cNvSpPr>
            <a:spLocks noGrp="1" noChangeArrowheads="1"/>
          </p:cNvSpPr>
          <p:nvPr>
            <p:ph type="title" idx="4294967295"/>
          </p:nvPr>
        </p:nvSpPr>
        <p:spPr/>
        <p:txBody>
          <a:bodyPr/>
          <a:lstStyle/>
          <a:p>
            <a:pPr eaLnBrk="1" hangingPunct="1"/>
            <a:r>
              <a:rPr lang="en-US" smtClean="0"/>
              <a:t>Attack methods</a:t>
            </a:r>
          </a:p>
        </p:txBody>
      </p:sp>
      <p:sp>
        <p:nvSpPr>
          <p:cNvPr id="97285" name="Rectangle 3"/>
          <p:cNvSpPr>
            <a:spLocks noGrp="1" noChangeArrowheads="1"/>
          </p:cNvSpPr>
          <p:nvPr>
            <p:ph type="body" idx="4294967295"/>
          </p:nvPr>
        </p:nvSpPr>
        <p:spPr/>
        <p:txBody>
          <a:bodyPr/>
          <a:lstStyle/>
          <a:p>
            <a:pPr eaLnBrk="1" hangingPunct="1"/>
            <a:r>
              <a:rPr lang="en-US" sz="2800" b="1" dirty="0" smtClean="0"/>
              <a:t>Preparation</a:t>
            </a:r>
            <a:r>
              <a:rPr lang="en-US" sz="2800" dirty="0" smtClean="0"/>
              <a:t>—Information gathering, scanning, planting malicious code, masquerading (spoofing)</a:t>
            </a:r>
          </a:p>
          <a:p>
            <a:pPr eaLnBrk="1" hangingPunct="1"/>
            <a:r>
              <a:rPr lang="en-US" sz="2800" b="1" dirty="0" smtClean="0"/>
              <a:t>Activation</a:t>
            </a:r>
            <a:r>
              <a:rPr lang="en-US" sz="2800" dirty="0" smtClean="0"/>
              <a:t>—perpetrator-controlled, timed, victim activated</a:t>
            </a:r>
          </a:p>
          <a:p>
            <a:pPr eaLnBrk="1" hangingPunct="1"/>
            <a:r>
              <a:rPr lang="en-US" sz="2800" b="1" dirty="0" smtClean="0"/>
              <a:t>Mission</a:t>
            </a:r>
            <a:r>
              <a:rPr lang="en-US" sz="2800" dirty="0" smtClean="0"/>
              <a:t>—active (affects integrity and availability), and passive misuse (eavesdropping, inference), denial of service</a:t>
            </a:r>
          </a:p>
          <a:p>
            <a:pPr eaLnBrk="1" hangingPunct="1"/>
            <a:endParaRPr lang="en-US" sz="2800" dirty="0" smtClean="0"/>
          </a:p>
          <a:p>
            <a:pPr eaLnBrk="1" hangingPunct="1"/>
            <a:endParaRPr lang="en-US" dirty="0" smtClean="0"/>
          </a:p>
        </p:txBody>
      </p:sp>
    </p:spTree>
    <p:extLst>
      <p:ext uri="{BB962C8B-B14F-4D97-AF65-F5344CB8AC3E}">
        <p14:creationId xmlns:p14="http://schemas.microsoft.com/office/powerpoint/2010/main" val="8285801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stages</a:t>
            </a:r>
            <a:endParaRPr lang="en-US" dirty="0"/>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8/28/2017</a:t>
            </a:fld>
            <a:endParaRPr lang="en-US" smtClean="0">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89</a:t>
            </a:fld>
            <a:endParaRPr lang="en-US" smtClean="0">
              <a:solidFill>
                <a:srgbClr val="000000"/>
              </a:solidFill>
            </a:endParaRPr>
          </a:p>
        </p:txBody>
      </p:sp>
      <p:sp>
        <p:nvSpPr>
          <p:cNvPr id="98308" name="Rectangle 4"/>
          <p:cNvSpPr>
            <a:spLocks noChangeArrowheads="1"/>
          </p:cNvSpPr>
          <p:nvPr/>
        </p:nvSpPr>
        <p:spPr bwMode="auto">
          <a:xfrm>
            <a:off x="1308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3352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4724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6096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1752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1828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3873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5245100" y="2043113"/>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5181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6616700" y="2043113"/>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1917700"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1917700"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2222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6553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2222500" y="21510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3962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3962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3962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1752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1447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1689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1689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3797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3797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3429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3708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3708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1676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1689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5092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6464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3733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4343400" y="30019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3962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4191000" y="39798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1133562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 data breach</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smtClean="0"/>
              <a:t>An attack on Google cost that company about $500,000 in 2005. </a:t>
            </a:r>
          </a:p>
          <a:p>
            <a:r>
              <a:rPr lang="en-US" sz="3400" dirty="0" smtClean="0"/>
              <a:t>Cost </a:t>
            </a:r>
            <a:r>
              <a:rPr lang="en-US" sz="3400" dirty="0"/>
              <a:t>of </a:t>
            </a:r>
            <a:r>
              <a:rPr lang="en-US" sz="3400" dirty="0" smtClean="0"/>
              <a:t>Data </a:t>
            </a:r>
            <a:r>
              <a:rPr lang="en-US" sz="3400" dirty="0"/>
              <a:t>Breach Study: </a:t>
            </a:r>
            <a:r>
              <a:rPr lang="en-US" sz="3400" dirty="0" smtClean="0"/>
              <a:t>Done </a:t>
            </a:r>
            <a:r>
              <a:rPr lang="en-US" sz="3400" dirty="0"/>
              <a:t>by </a:t>
            </a:r>
            <a:r>
              <a:rPr lang="en-US" sz="3400" dirty="0" err="1"/>
              <a:t>Ponemon</a:t>
            </a:r>
            <a:r>
              <a:rPr lang="en-US" sz="3400" dirty="0"/>
              <a:t> Institute, sponsored by </a:t>
            </a:r>
            <a:r>
              <a:rPr lang="en-US" sz="3400" dirty="0" smtClean="0"/>
              <a:t>IBM, June 2017</a:t>
            </a:r>
            <a:endParaRPr lang="en-US" sz="3400" dirty="0"/>
          </a:p>
          <a:p>
            <a:r>
              <a:rPr lang="en-US" sz="3400" dirty="0"/>
              <a:t>According to </a:t>
            </a:r>
            <a:r>
              <a:rPr lang="en-US" sz="3400" dirty="0" smtClean="0"/>
              <a:t>them, </a:t>
            </a:r>
            <a:r>
              <a:rPr lang="en-US" sz="3400" dirty="0"/>
              <a:t>the average </a:t>
            </a:r>
            <a:r>
              <a:rPr lang="en-US" sz="3400" dirty="0" smtClean="0"/>
              <a:t>total cost </a:t>
            </a:r>
            <a:r>
              <a:rPr lang="en-US" sz="3400" dirty="0"/>
              <a:t>of data breach for the </a:t>
            </a:r>
            <a:r>
              <a:rPr lang="en-US" sz="3400" dirty="0" smtClean="0"/>
              <a:t>419 companies </a:t>
            </a:r>
            <a:r>
              <a:rPr lang="en-US" sz="3400" dirty="0"/>
              <a:t>participating in </a:t>
            </a:r>
            <a:r>
              <a:rPr lang="en-US" sz="3400" dirty="0" smtClean="0"/>
              <a:t>this research decreased </a:t>
            </a:r>
            <a:r>
              <a:rPr lang="en-US" sz="3400" dirty="0"/>
              <a:t>from </a:t>
            </a:r>
            <a:r>
              <a:rPr lang="en-US" sz="3400" dirty="0" smtClean="0"/>
              <a:t> $4 to $3.62 million.  </a:t>
            </a:r>
            <a:r>
              <a:rPr lang="en-US" sz="3400" dirty="0"/>
              <a:t>The average </a:t>
            </a:r>
            <a:r>
              <a:rPr lang="en-US" sz="3400" dirty="0" smtClean="0"/>
              <a:t>cost </a:t>
            </a:r>
            <a:r>
              <a:rPr lang="en-US" sz="3400" dirty="0"/>
              <a:t>for each lost or stolen record containing sensitive and confidential information </a:t>
            </a:r>
            <a:r>
              <a:rPr lang="en-US" sz="3400" dirty="0" smtClean="0"/>
              <a:t> significantly decreased from </a:t>
            </a:r>
            <a:r>
              <a:rPr lang="en-US" sz="3400" dirty="0"/>
              <a:t>$</a:t>
            </a:r>
            <a:r>
              <a:rPr lang="en-US" sz="3400" dirty="0" smtClean="0"/>
              <a:t>158 in 2016 </a:t>
            </a:r>
            <a:r>
              <a:rPr lang="en-US" sz="3400" dirty="0"/>
              <a:t>to $</a:t>
            </a:r>
            <a:r>
              <a:rPr lang="en-US" sz="3400" dirty="0" smtClean="0"/>
              <a:t>141 in </a:t>
            </a:r>
            <a:r>
              <a:rPr lang="en-US" sz="3400" dirty="0"/>
              <a:t>this year’s study. </a:t>
            </a:r>
          </a:p>
          <a:p>
            <a:r>
              <a:rPr lang="en-US" sz="3400" dirty="0"/>
              <a:t>However, despite the </a:t>
            </a:r>
            <a:r>
              <a:rPr lang="en-US" sz="3400" dirty="0" smtClean="0"/>
              <a:t>decline </a:t>
            </a:r>
            <a:r>
              <a:rPr lang="en-US" sz="3400" dirty="0"/>
              <a:t>in the overall cost, </a:t>
            </a:r>
            <a:r>
              <a:rPr lang="en-US" sz="3400" dirty="0" smtClean="0"/>
              <a:t>companies </a:t>
            </a:r>
            <a:r>
              <a:rPr lang="en-US" sz="3400" dirty="0"/>
              <a:t>in this year’s study are having larger breaches. </a:t>
            </a:r>
            <a:r>
              <a:rPr lang="en-US" sz="3400" dirty="0" smtClean="0"/>
              <a:t>The average </a:t>
            </a:r>
            <a:r>
              <a:rPr lang="en-US" sz="3400" dirty="0"/>
              <a:t>size of the data breaches in this research </a:t>
            </a:r>
            <a:r>
              <a:rPr lang="en-US" sz="3400" dirty="0" smtClean="0"/>
              <a:t>increased 1.8 percent</a:t>
            </a:r>
            <a:endParaRPr lang="en-US" sz="3400" dirty="0"/>
          </a:p>
          <a:p>
            <a:endParaRPr lang="en-US" sz="3400" dirty="0" smtClean="0"/>
          </a:p>
          <a:p>
            <a:endParaRPr lang="en-US" dirty="0"/>
          </a:p>
        </p:txBody>
      </p:sp>
    </p:spTree>
    <p:extLst>
      <p:ext uri="{BB962C8B-B14F-4D97-AF65-F5344CB8AC3E}">
        <p14:creationId xmlns:p14="http://schemas.microsoft.com/office/powerpoint/2010/main" val="11825088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p>
            <a:pPr eaLnBrk="0" hangingPunct="0"/>
            <a:fld id="{2A240C25-6565-4435-8BE1-54EF402D2C75}" type="datetime1">
              <a:rPr lang="en-US" smtClean="0">
                <a:solidFill>
                  <a:srgbClr val="000000"/>
                </a:solidFill>
              </a:rPr>
              <a:pPr eaLnBrk="0" hangingPunct="0"/>
              <a:t>8/28/2017</a:t>
            </a:fld>
            <a:endParaRPr lang="en-US" smtClean="0">
              <a:solidFill>
                <a:srgbClr val="000000"/>
              </a:solidFill>
            </a:endParaRPr>
          </a:p>
        </p:txBody>
      </p:sp>
      <p:sp>
        <p:nvSpPr>
          <p:cNvPr id="99331" name="Slide Number Placeholder 5"/>
          <p:cNvSpPr>
            <a:spLocks noGrp="1"/>
          </p:cNvSpPr>
          <p:nvPr>
            <p:ph type="sldNum" sz="quarter" idx="12"/>
          </p:nvPr>
        </p:nvSpPr>
        <p:spPr>
          <a:noFill/>
        </p:spPr>
        <p:txBody>
          <a:bodyPr/>
          <a:lstStyle/>
          <a:p>
            <a:pPr eaLnBrk="0" hangingPunct="0"/>
            <a:fld id="{CF544706-C6C6-40E6-822A-DE94BFFAFF52}" type="slidenum">
              <a:rPr lang="en-US" smtClean="0">
                <a:solidFill>
                  <a:srgbClr val="000000"/>
                </a:solidFill>
              </a:rPr>
              <a:pPr eaLnBrk="0" hangingPunct="0"/>
              <a:t>90</a:t>
            </a:fld>
            <a:endParaRPr lang="en-US" smtClean="0">
              <a:solidFill>
                <a:srgbClr val="000000"/>
              </a:solidFill>
            </a:endParaRPr>
          </a:p>
        </p:txBody>
      </p:sp>
      <p:sp>
        <p:nvSpPr>
          <p:cNvPr id="99332" name="Rectangle 2"/>
          <p:cNvSpPr>
            <a:spLocks noGrp="1" noChangeArrowheads="1"/>
          </p:cNvSpPr>
          <p:nvPr>
            <p:ph type="title" idx="4294967295"/>
          </p:nvPr>
        </p:nvSpPr>
        <p:spPr/>
        <p:txBody>
          <a:bodyPr/>
          <a:lstStyle/>
          <a:p>
            <a:pPr eaLnBrk="1" hangingPunct="1"/>
            <a:r>
              <a:rPr lang="en-US" dirty="0" smtClean="0"/>
              <a:t>Malicious code (malware)</a:t>
            </a:r>
          </a:p>
        </p:txBody>
      </p:sp>
      <p:sp>
        <p:nvSpPr>
          <p:cNvPr id="99333" name="Rectangle 3"/>
          <p:cNvSpPr>
            <a:spLocks noGrp="1" noChangeArrowheads="1"/>
          </p:cNvSpPr>
          <p:nvPr>
            <p:ph type="body" idx="4294967295"/>
          </p:nvPr>
        </p:nvSpPr>
        <p:spPr/>
        <p:txBody>
          <a:bodyPr/>
          <a:lstStyle/>
          <a:p>
            <a:pPr eaLnBrk="1" hangingPunct="1">
              <a:lnSpc>
                <a:spcPct val="90000"/>
              </a:lnSpc>
            </a:pPr>
            <a:r>
              <a:rPr lang="en-US" b="1" i="0" dirty="0" smtClean="0"/>
              <a:t>Trojan Horses</a:t>
            </a:r>
            <a:r>
              <a:rPr lang="en-US" dirty="0" smtClean="0"/>
              <a:t>—A Trojan Horse is an apparently useful  program that has harmful hidden functions</a:t>
            </a:r>
          </a:p>
          <a:p>
            <a:pPr eaLnBrk="1" hangingPunct="1">
              <a:lnSpc>
                <a:spcPct val="90000"/>
              </a:lnSpc>
            </a:pPr>
            <a:r>
              <a:rPr lang="en-US" b="1" i="0" dirty="0" smtClean="0"/>
              <a:t>Viruses</a:t>
            </a:r>
            <a:r>
              <a:rPr lang="en-US" i="0" dirty="0" smtClean="0"/>
              <a:t> </a:t>
            </a:r>
            <a:r>
              <a:rPr lang="en-US" dirty="0" smtClean="0"/>
              <a:t>– A virus is a program that attaches itself to another program, propagates, and usually causes some data destruction. </a:t>
            </a:r>
          </a:p>
          <a:p>
            <a:pPr eaLnBrk="1" hangingPunct="1">
              <a:lnSpc>
                <a:spcPct val="90000"/>
              </a:lnSpc>
            </a:pPr>
            <a:r>
              <a:rPr lang="en-US" b="1" i="0" dirty="0" smtClean="0"/>
              <a:t>Worms</a:t>
            </a:r>
            <a:r>
              <a:rPr lang="en-US" dirty="0" smtClean="0"/>
              <a:t>—A worm is a program that propagates itself without infecting the host.</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39910279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p>
            <a:pPr eaLnBrk="0" hangingPunct="0"/>
            <a:fld id="{2FCD8B9F-C604-4740-BF05-54EEE081789E}" type="datetime1">
              <a:rPr lang="en-US" smtClean="0">
                <a:solidFill>
                  <a:srgbClr val="000000"/>
                </a:solidFill>
              </a:rPr>
              <a:pPr eaLnBrk="0" hangingPunct="0"/>
              <a:t>8/28/2017</a:t>
            </a:fld>
            <a:endParaRPr lang="en-US" smtClean="0">
              <a:solidFill>
                <a:srgbClr val="000000"/>
              </a:solidFill>
            </a:endParaRPr>
          </a:p>
        </p:txBody>
      </p:sp>
      <p:sp>
        <p:nvSpPr>
          <p:cNvPr id="100355" name="Slide Number Placeholder 5"/>
          <p:cNvSpPr>
            <a:spLocks noGrp="1"/>
          </p:cNvSpPr>
          <p:nvPr>
            <p:ph type="sldNum" sz="quarter" idx="12"/>
          </p:nvPr>
        </p:nvSpPr>
        <p:spPr>
          <a:noFill/>
        </p:spPr>
        <p:txBody>
          <a:bodyPr/>
          <a:lstStyle/>
          <a:p>
            <a:pPr eaLnBrk="0" hangingPunct="0"/>
            <a:fld id="{026A107F-2D68-48B8-B9D2-DEC6A683EF39}" type="slidenum">
              <a:rPr lang="en-US" smtClean="0">
                <a:solidFill>
                  <a:srgbClr val="000000"/>
                </a:solidFill>
              </a:rPr>
              <a:pPr eaLnBrk="0" hangingPunct="0"/>
              <a:t>91</a:t>
            </a:fld>
            <a:endParaRPr lang="en-US" smtClean="0">
              <a:solidFill>
                <a:srgbClr val="000000"/>
              </a:solidFill>
            </a:endParaRPr>
          </a:p>
        </p:txBody>
      </p:sp>
      <p:sp>
        <p:nvSpPr>
          <p:cNvPr id="100356" name="Rectangle 2"/>
          <p:cNvSpPr>
            <a:spLocks noGrp="1" noChangeArrowheads="1"/>
          </p:cNvSpPr>
          <p:nvPr>
            <p:ph type="title" idx="4294967295"/>
          </p:nvPr>
        </p:nvSpPr>
        <p:spPr/>
        <p:txBody>
          <a:bodyPr/>
          <a:lstStyle/>
          <a:p>
            <a:pPr eaLnBrk="1" hangingPunct="1"/>
            <a:r>
              <a:rPr lang="en-US" smtClean="0"/>
              <a:t>More varieties</a:t>
            </a:r>
          </a:p>
        </p:txBody>
      </p:sp>
      <p:sp>
        <p:nvSpPr>
          <p:cNvPr id="100357" name="Rectangle 3"/>
          <p:cNvSpPr>
            <a:spLocks noGrp="1" noChangeArrowheads="1"/>
          </p:cNvSpPr>
          <p:nvPr>
            <p:ph type="body" idx="4294967295"/>
          </p:nvPr>
        </p:nvSpPr>
        <p:spPr/>
        <p:txBody>
          <a:bodyPr>
            <a:normAutofit lnSpcReduction="10000"/>
          </a:bodyPr>
          <a:lstStyle/>
          <a:p>
            <a:pPr eaLnBrk="1" hangingPunct="1"/>
            <a:r>
              <a:rPr lang="en-US" b="1" dirty="0" smtClean="0"/>
              <a:t>Spyware</a:t>
            </a:r>
            <a:r>
              <a:rPr lang="en-US" dirty="0" smtClean="0"/>
              <a:t>—collect passwords, credit card numbers, or general info. (adware)</a:t>
            </a:r>
          </a:p>
          <a:p>
            <a:pPr eaLnBrk="1" hangingPunct="1"/>
            <a:r>
              <a:rPr lang="en-US" b="1" dirty="0" smtClean="0"/>
              <a:t>Spam</a:t>
            </a:r>
            <a:r>
              <a:rPr lang="en-US" dirty="0" smtClean="0"/>
              <a:t>—wholesale sending of messages, can be used to propagate viruses</a:t>
            </a:r>
          </a:p>
          <a:p>
            <a:pPr eaLnBrk="1" hangingPunct="1"/>
            <a:r>
              <a:rPr lang="en-US" b="1" dirty="0" smtClean="0"/>
              <a:t>Phishing</a:t>
            </a:r>
            <a:r>
              <a:rPr lang="en-US" dirty="0" smtClean="0"/>
              <a:t>—enticing users to disclose information</a:t>
            </a:r>
          </a:p>
          <a:p>
            <a:r>
              <a:rPr lang="en-US" altLang="zh-CN" dirty="0">
                <a:ea typeface="SimSun" pitchFamily="2" charset="-122"/>
              </a:rPr>
              <a:t>Some malware are combinations of the basic types and can combine worms with spam or spyware, these are called </a:t>
            </a:r>
            <a:r>
              <a:rPr lang="en-US" altLang="zh-CN" b="1" dirty="0">
                <a:ea typeface="SimSun" pitchFamily="2" charset="-122"/>
              </a:rPr>
              <a:t>blended threats</a:t>
            </a:r>
          </a:p>
          <a:p>
            <a:pPr eaLnBrk="1" hangingPunct="1"/>
            <a:endParaRPr lang="en-US" dirty="0" smtClean="0"/>
          </a:p>
        </p:txBody>
      </p:sp>
    </p:spTree>
    <p:extLst>
      <p:ext uri="{BB962C8B-B14F-4D97-AF65-F5344CB8AC3E}">
        <p14:creationId xmlns:p14="http://schemas.microsoft.com/office/powerpoint/2010/main" val="30542993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More varieties</a:t>
            </a:r>
          </a:p>
        </p:txBody>
      </p:sp>
      <p:sp>
        <p:nvSpPr>
          <p:cNvPr id="101379" name="Rectangle 3"/>
          <p:cNvSpPr>
            <a:spLocks noGrp="1" noChangeArrowheads="1"/>
          </p:cNvSpPr>
          <p:nvPr>
            <p:ph type="body" idx="1"/>
          </p:nvPr>
        </p:nvSpPr>
        <p:spPr/>
        <p:txBody>
          <a:bodyPr>
            <a:noAutofit/>
          </a:bodyPr>
          <a:lstStyle/>
          <a:p>
            <a:pPr marL="365760" lvl="1" indent="0">
              <a:spcBef>
                <a:spcPts val="0"/>
              </a:spcBef>
              <a:buNone/>
            </a:pPr>
            <a:r>
              <a:rPr lang="en-US" sz="2400" dirty="0" smtClean="0"/>
              <a:t>A </a:t>
            </a:r>
            <a:r>
              <a:rPr lang="en-US" sz="2400" b="1" dirty="0" smtClean="0"/>
              <a:t>bot or zombie </a:t>
            </a:r>
            <a:r>
              <a:rPr lang="en-US" sz="2400" dirty="0" smtClean="0"/>
              <a:t>is a computer that can be controlled by another through the introduction of a Trojan Horse or another type of malware. </a:t>
            </a:r>
          </a:p>
          <a:p>
            <a:pPr marL="365760" lvl="1" indent="0">
              <a:spcBef>
                <a:spcPts val="0"/>
              </a:spcBef>
              <a:buNone/>
            </a:pPr>
            <a:r>
              <a:rPr lang="en-US" altLang="zh-CN" sz="2400" b="1" dirty="0" smtClean="0">
                <a:ea typeface="SimSun" pitchFamily="2" charset="-122"/>
              </a:rPr>
              <a:t>Rootki</a:t>
            </a:r>
            <a:r>
              <a:rPr lang="en-US" altLang="zh-CN" sz="2400" dirty="0" smtClean="0">
                <a:ea typeface="SimSun" pitchFamily="2" charset="-122"/>
              </a:rPr>
              <a:t>t: Any software that takes control of an operating system, allowing illegal  administrative functions. They alter parts of the operating system kernel and hide their presence.</a:t>
            </a:r>
          </a:p>
          <a:p>
            <a:pPr marL="365760" indent="0">
              <a:spcBef>
                <a:spcPts val="0"/>
              </a:spcBef>
              <a:buNone/>
            </a:pPr>
            <a:r>
              <a:rPr lang="en-US" altLang="zh-CN" sz="2400" dirty="0" smtClean="0">
                <a:ea typeface="SimSun" pitchFamily="2" charset="-122"/>
              </a:rPr>
              <a:t>A </a:t>
            </a:r>
            <a:r>
              <a:rPr lang="en-US" altLang="zh-CN" sz="2400" b="1" dirty="0" smtClean="0">
                <a:ea typeface="SimSun" pitchFamily="2" charset="-122"/>
              </a:rPr>
              <a:t>zero-day attack </a:t>
            </a:r>
            <a:r>
              <a:rPr lang="en-US" altLang="zh-CN" sz="2400" dirty="0" smtClean="0">
                <a:ea typeface="SimSun" pitchFamily="2" charset="-122"/>
              </a:rPr>
              <a:t>is an attack that takes advantage of a vulnerability just discovered (maybe only by the hacker) and for which there is no patch or detection method yet. </a:t>
            </a:r>
          </a:p>
          <a:p>
            <a:pPr marL="365760" indent="0">
              <a:spcBef>
                <a:spcPts val="0"/>
              </a:spcBef>
              <a:buNone/>
            </a:pPr>
            <a:r>
              <a:rPr lang="en-US" sz="2400" dirty="0"/>
              <a:t>An </a:t>
            </a:r>
            <a:r>
              <a:rPr lang="en-US" sz="2400" b="1" dirty="0"/>
              <a:t>advanced persistent threat</a:t>
            </a:r>
            <a:r>
              <a:rPr lang="en-US" sz="2400" dirty="0"/>
              <a:t> (</a:t>
            </a:r>
            <a:r>
              <a:rPr lang="en-US" sz="2400" b="1" dirty="0"/>
              <a:t>APT</a:t>
            </a:r>
            <a:r>
              <a:rPr lang="en-US" sz="2400" dirty="0"/>
              <a:t>) is a set of stealthy and continuous </a:t>
            </a:r>
            <a:r>
              <a:rPr lang="en-US" sz="2400" dirty="0" smtClean="0"/>
              <a:t>hacking</a:t>
            </a:r>
            <a:r>
              <a:rPr lang="en-US" sz="2400" dirty="0"/>
              <a:t> processes, often orchestrated by </a:t>
            </a:r>
            <a:r>
              <a:rPr lang="en-US" sz="2400" dirty="0" smtClean="0"/>
              <a:t>humans </a:t>
            </a:r>
            <a:r>
              <a:rPr lang="en-US" sz="2400" dirty="0"/>
              <a:t>targeting a specific </a:t>
            </a:r>
            <a:r>
              <a:rPr lang="en-US" sz="2400" dirty="0" smtClean="0"/>
              <a:t>entity, usually organizations </a:t>
            </a:r>
            <a:r>
              <a:rPr lang="en-US" sz="2400" dirty="0"/>
              <a:t>and/or nations for business or political motives. </a:t>
            </a:r>
            <a:endParaRPr lang="en-US" sz="2400" b="0" i="0" dirty="0" smtClean="0"/>
          </a:p>
        </p:txBody>
      </p:sp>
    </p:spTree>
    <p:extLst>
      <p:ext uri="{BB962C8B-B14F-4D97-AF65-F5344CB8AC3E}">
        <p14:creationId xmlns:p14="http://schemas.microsoft.com/office/powerpoint/2010/main" val="10684122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p>
            <a:pPr eaLnBrk="0" hangingPunct="0"/>
            <a:fld id="{7E50E4EF-01C3-4D8F-8DFE-6A87A5FEB0FF}" type="datetime1">
              <a:rPr lang="en-US" smtClean="0">
                <a:solidFill>
                  <a:srgbClr val="000000"/>
                </a:solidFill>
              </a:rPr>
              <a:pPr eaLnBrk="0" hangingPunct="0"/>
              <a:t>8/28/2017</a:t>
            </a:fld>
            <a:endParaRPr lang="en-US" smtClean="0">
              <a:solidFill>
                <a:srgbClr val="000000"/>
              </a:solidFill>
            </a:endParaRPr>
          </a:p>
        </p:txBody>
      </p:sp>
      <p:sp>
        <p:nvSpPr>
          <p:cNvPr id="102403" name="Slide Number Placeholder 5"/>
          <p:cNvSpPr>
            <a:spLocks noGrp="1"/>
          </p:cNvSpPr>
          <p:nvPr>
            <p:ph type="sldNum" sz="quarter" idx="12"/>
          </p:nvPr>
        </p:nvSpPr>
        <p:spPr>
          <a:noFill/>
        </p:spPr>
        <p:txBody>
          <a:bodyPr/>
          <a:lstStyle/>
          <a:p>
            <a:pPr eaLnBrk="0" hangingPunct="0"/>
            <a:fld id="{8F748384-9E4C-43CB-B577-63F9A8E98698}" type="slidenum">
              <a:rPr lang="en-US" smtClean="0">
                <a:solidFill>
                  <a:srgbClr val="000000"/>
                </a:solidFill>
              </a:rPr>
              <a:pPr eaLnBrk="0" hangingPunct="0"/>
              <a:t>93</a:t>
            </a:fld>
            <a:endParaRPr lang="en-US" smtClean="0">
              <a:solidFill>
                <a:srgbClr val="000000"/>
              </a:solidFill>
            </a:endParaRPr>
          </a:p>
        </p:txBody>
      </p:sp>
      <p:sp>
        <p:nvSpPr>
          <p:cNvPr id="102404" name="Rectangle 2"/>
          <p:cNvSpPr>
            <a:spLocks noGrp="1" noChangeArrowheads="1"/>
          </p:cNvSpPr>
          <p:nvPr>
            <p:ph type="title" idx="4294967295"/>
          </p:nvPr>
        </p:nvSpPr>
        <p:spPr/>
        <p:txBody>
          <a:bodyPr/>
          <a:lstStyle/>
          <a:p>
            <a:pPr eaLnBrk="1" hangingPunct="1"/>
            <a:r>
              <a:rPr lang="en-US" smtClean="0"/>
              <a:t> Detection             </a:t>
            </a:r>
          </a:p>
        </p:txBody>
      </p:sp>
      <p:sp>
        <p:nvSpPr>
          <p:cNvPr id="102405" name="Rectangle 3"/>
          <p:cNvSpPr>
            <a:spLocks noGrp="1" noChangeArrowheads="1"/>
          </p:cNvSpPr>
          <p:nvPr>
            <p:ph type="body" idx="4294967295"/>
          </p:nvPr>
        </p:nvSpPr>
        <p:spPr/>
        <p:txBody>
          <a:bodyPr>
            <a:normAutofit fontScale="92500" lnSpcReduction="10000"/>
          </a:bodyPr>
          <a:lstStyle/>
          <a:p>
            <a:pPr eaLnBrk="1" hangingPunct="1"/>
            <a:r>
              <a:rPr lang="en-US" sz="2400" dirty="0" smtClean="0"/>
              <a:t>Some malicious code is </a:t>
            </a:r>
            <a:r>
              <a:rPr lang="en-US" sz="2400" b="1" i="0" dirty="0" smtClean="0"/>
              <a:t>polymorphic</a:t>
            </a:r>
            <a:r>
              <a:rPr lang="en-US" sz="2400" dirty="0" smtClean="0"/>
              <a:t> (modifies itself during propagation), some comes encrypted (harder to understand), some just propagate, some destroy or leak information, some have  delayed missions, some insert </a:t>
            </a:r>
            <a:r>
              <a:rPr lang="en-US" sz="2400" i="0" dirty="0" smtClean="0"/>
              <a:t>backdoors</a:t>
            </a:r>
            <a:r>
              <a:rPr lang="en-US" sz="2400" dirty="0" smtClean="0"/>
              <a:t> (for later attacks)</a:t>
            </a:r>
          </a:p>
          <a:p>
            <a:r>
              <a:rPr lang="en-US" altLang="zh-CN" sz="2400" b="1" dirty="0">
                <a:ea typeface="SimSun" pitchFamily="2" charset="-122"/>
              </a:rPr>
              <a:t>Metamorphic </a:t>
            </a:r>
            <a:r>
              <a:rPr lang="en-US" altLang="zh-CN" sz="2400" dirty="0">
                <a:ea typeface="SimSun" pitchFamily="2" charset="-122"/>
              </a:rPr>
              <a:t>malware uses code obfuscation approaches such as code transposition, module rearrangement, and extra code, to produce variants of a core/base malware that are thus harder to detect. The variants have the same functionality as the core but different signatures, which makes them harder to identify by a signature-based detector</a:t>
            </a:r>
          </a:p>
          <a:p>
            <a:pPr eaLnBrk="1" hangingPunct="1"/>
            <a:r>
              <a:rPr lang="en-US" sz="2400" b="1" dirty="0" smtClean="0"/>
              <a:t>Detecting any malicious code is an undecidable problem </a:t>
            </a:r>
            <a:r>
              <a:rPr lang="en-US" sz="2400" dirty="0" smtClean="0"/>
              <a:t>(there is no general algorithm), but specific versions can be detected (antivirus products need to be periodically updated)</a:t>
            </a:r>
          </a:p>
        </p:txBody>
      </p:sp>
    </p:spTree>
    <p:extLst>
      <p:ext uri="{BB962C8B-B14F-4D97-AF65-F5344CB8AC3E}">
        <p14:creationId xmlns:p14="http://schemas.microsoft.com/office/powerpoint/2010/main" val="18216426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mtClean="0"/>
              <a:t>Incidents</a:t>
            </a:r>
          </a:p>
        </p:txBody>
      </p:sp>
      <p:sp>
        <p:nvSpPr>
          <p:cNvPr id="103427" name="Content Placeholder 2"/>
          <p:cNvSpPr>
            <a:spLocks noGrp="1"/>
          </p:cNvSpPr>
          <p:nvPr>
            <p:ph idx="1"/>
          </p:nvPr>
        </p:nvSpPr>
        <p:spPr/>
        <p:txBody>
          <a:bodyPr/>
          <a:lstStyle/>
          <a:p>
            <a:pPr lvl="0"/>
            <a:r>
              <a:rPr lang="en-US" sz="2000" dirty="0"/>
              <a:t>The “salami slice” approach, where the attacker takes small amounts of money from many accounts [Whi77].</a:t>
            </a:r>
          </a:p>
          <a:p>
            <a:r>
              <a:rPr lang="en-US" sz="2000" dirty="0" smtClean="0"/>
              <a:t>Three people in Miami were indicted for the theft of 130 million credit card numbers [Sto09].</a:t>
            </a:r>
          </a:p>
          <a:p>
            <a:r>
              <a:rPr lang="en-US" sz="2000" dirty="0" smtClean="0"/>
              <a:t>A virus invaded Facebook in December 2009 and sent many messages offering merchandise in the name of some of the members. </a:t>
            </a:r>
          </a:p>
          <a:p>
            <a:r>
              <a:rPr lang="en-US" sz="2000" dirty="0" smtClean="0"/>
              <a:t>In late 2009 a malicious program attacked Nokia phones and made small charges to the owner’s account. Phones can do more and more functions and with them come a variety of possible attacks.</a:t>
            </a:r>
          </a:p>
          <a:p>
            <a:r>
              <a:rPr lang="en-US" sz="2000" dirty="0" smtClean="0"/>
              <a:t>A  massive attack against Google was performed by Chinese hackers in January 2010, attempting to compromise the accounts of government opposition activists.</a:t>
            </a:r>
          </a:p>
          <a:p>
            <a:r>
              <a:rPr lang="en-US" sz="2000" dirty="0" smtClean="0"/>
              <a:t>The two Sony attacks, 2013 and 2014</a:t>
            </a:r>
          </a:p>
          <a:p>
            <a:endParaRPr lang="en-US" dirty="0" smtClean="0"/>
          </a:p>
        </p:txBody>
      </p:sp>
    </p:spTree>
    <p:extLst>
      <p:ext uri="{BB962C8B-B14F-4D97-AF65-F5344CB8AC3E}">
        <p14:creationId xmlns:p14="http://schemas.microsoft.com/office/powerpoint/2010/main" val="30152345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Sony </a:t>
            </a:r>
            <a:r>
              <a:rPr lang="en-US" dirty="0" smtClean="0"/>
              <a:t>attack of late 2014</a:t>
            </a:r>
            <a:endParaRPr lang="en-US" dirty="0"/>
          </a:p>
        </p:txBody>
      </p:sp>
      <p:sp>
        <p:nvSpPr>
          <p:cNvPr id="3" name="Content Placeholder 2"/>
          <p:cNvSpPr>
            <a:spLocks noGrp="1"/>
          </p:cNvSpPr>
          <p:nvPr>
            <p:ph idx="1"/>
          </p:nvPr>
        </p:nvSpPr>
        <p:spPr/>
        <p:txBody>
          <a:bodyPr/>
          <a:lstStyle/>
          <a:p>
            <a:r>
              <a:rPr lang="en-US" dirty="0" smtClean="0">
                <a:hlinkClick r:id="rId2"/>
              </a:rPr>
              <a:t>Wikipedia:</a:t>
            </a:r>
          </a:p>
          <a:p>
            <a:r>
              <a:rPr lang="en-US" dirty="0" smtClean="0">
                <a:hlinkClick r:id="rId2"/>
              </a:rPr>
              <a:t>http</a:t>
            </a:r>
            <a:r>
              <a:rPr lang="en-US" dirty="0">
                <a:hlinkClick r:id="rId2"/>
              </a:rPr>
              <a:t>://</a:t>
            </a:r>
            <a:r>
              <a:rPr lang="en-US" dirty="0" smtClean="0">
                <a:hlinkClick r:id="rId2"/>
              </a:rPr>
              <a:t>en.wikipedia.org/wiki/Sony_Pictures_Entertainment_hack</a:t>
            </a:r>
            <a:endParaRPr lang="en-US" dirty="0" smtClean="0"/>
          </a:p>
          <a:p>
            <a:r>
              <a:rPr lang="en-US" dirty="0" smtClean="0"/>
              <a:t>Vanity Fair: </a:t>
            </a:r>
            <a:r>
              <a:rPr lang="en-US" dirty="0" smtClean="0">
                <a:hlinkClick r:id="rId3"/>
              </a:rPr>
              <a:t>http</a:t>
            </a:r>
            <a:r>
              <a:rPr lang="en-US" dirty="0">
                <a:hlinkClick r:id="rId3"/>
              </a:rPr>
              <a:t>://</a:t>
            </a:r>
            <a:r>
              <a:rPr lang="en-US" dirty="0" smtClean="0">
                <a:hlinkClick r:id="rId3"/>
              </a:rPr>
              <a:t>www.vanityfair.com/hollywood/2015/02/sony-hacking-seth-rogen-evan-goldberg</a:t>
            </a:r>
            <a:endParaRPr lang="en-US" dirty="0" smtClean="0"/>
          </a:p>
          <a:p>
            <a:r>
              <a:rPr lang="en-US" dirty="0"/>
              <a:t>http://www.businessinsider.com/how-the-hackers-broke-into-sony-2014-12</a:t>
            </a:r>
            <a:endParaRPr lang="en-US" dirty="0" smtClean="0"/>
          </a:p>
          <a:p>
            <a:pPr marL="0" indent="0">
              <a:buNone/>
            </a:pPr>
            <a:endParaRPr lang="en-US" dirty="0"/>
          </a:p>
        </p:txBody>
      </p:sp>
    </p:spTree>
    <p:extLst>
      <p:ext uri="{BB962C8B-B14F-4D97-AF65-F5344CB8AC3E}">
        <p14:creationId xmlns:p14="http://schemas.microsoft.com/office/powerpoint/2010/main" val="607049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12" y="838200"/>
            <a:ext cx="8207188"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715962"/>
          </a:xfrm>
        </p:spPr>
        <p:txBody>
          <a:bodyPr>
            <a:normAutofit/>
          </a:bodyPr>
          <a:lstStyle/>
          <a:p>
            <a:r>
              <a:rPr lang="en-US" sz="2400" dirty="0" smtClean="0"/>
              <a:t>Sony attack sequence</a:t>
            </a:r>
            <a:endParaRPr lang="en-US" sz="2400" dirty="0"/>
          </a:p>
        </p:txBody>
      </p:sp>
    </p:spTree>
    <p:extLst>
      <p:ext uri="{BB962C8B-B14F-4D97-AF65-F5344CB8AC3E}">
        <p14:creationId xmlns:p14="http://schemas.microsoft.com/office/powerpoint/2010/main" val="18591153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this unavoidable?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 of zero-day attack could not have been protected</a:t>
            </a:r>
          </a:p>
          <a:p>
            <a:r>
              <a:rPr lang="en-US" dirty="0" smtClean="0"/>
              <a:t>No physical control, hackers got into building</a:t>
            </a:r>
          </a:p>
          <a:p>
            <a:r>
              <a:rPr lang="en-US" dirty="0" smtClean="0"/>
              <a:t>Phishing can be stopped by user training</a:t>
            </a:r>
          </a:p>
          <a:p>
            <a:r>
              <a:rPr lang="en-US" dirty="0" smtClean="0"/>
              <a:t>Database servers should have had authentication and authorization systems and have critical fields encrypted</a:t>
            </a:r>
          </a:p>
          <a:p>
            <a:r>
              <a:rPr lang="en-US" dirty="0" smtClean="0"/>
              <a:t>Password files should have been encrypted</a:t>
            </a:r>
          </a:p>
          <a:p>
            <a:r>
              <a:rPr lang="en-US" dirty="0" smtClean="0"/>
              <a:t>Mail servers should have had all emails encrypted</a:t>
            </a:r>
          </a:p>
          <a:p>
            <a:r>
              <a:rPr lang="en-US" dirty="0" smtClean="0"/>
              <a:t>No filter of mail in the firewall  (mail to many places from hackers)</a:t>
            </a:r>
          </a:p>
          <a:p>
            <a:r>
              <a:rPr lang="en-US" b="1" dirty="0" smtClean="0"/>
              <a:t>No defense in depth</a:t>
            </a:r>
            <a:r>
              <a:rPr lang="en-US" dirty="0" smtClean="0"/>
              <a:t>, everything collapses after the hackers get in</a:t>
            </a:r>
            <a:endParaRPr lang="en-US" dirty="0"/>
          </a:p>
        </p:txBody>
      </p:sp>
    </p:spTree>
    <p:extLst>
      <p:ext uri="{BB962C8B-B14F-4D97-AF65-F5344CB8AC3E}">
        <p14:creationId xmlns:p14="http://schemas.microsoft.com/office/powerpoint/2010/main" val="38117526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Evidence of who did it?</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FBI blames N. Korea: use of some IP addresses, modus operandi,…. Since these are not evidence enough they said they have other proofs but would not show them for security reasons. </a:t>
            </a:r>
          </a:p>
          <a:p>
            <a:r>
              <a:rPr lang="en-US" dirty="0" err="1"/>
              <a:t>Taia</a:t>
            </a:r>
            <a:r>
              <a:rPr lang="en-US" dirty="0"/>
              <a:t> Global, </a:t>
            </a:r>
            <a:r>
              <a:rPr lang="en-US" dirty="0" smtClean="0"/>
              <a:t>a </a:t>
            </a:r>
            <a:r>
              <a:rPr lang="en-US" dirty="0"/>
              <a:t>cybersecurity firm, analyzed about 1,600 words in emails internal to the group that took responsibility </a:t>
            </a:r>
            <a:r>
              <a:rPr lang="en-US" dirty="0" smtClean="0"/>
              <a:t>— </a:t>
            </a:r>
            <a:r>
              <a:rPr lang="en-US" dirty="0"/>
              <a:t>and determined the primary language used was Russian</a:t>
            </a:r>
            <a:r>
              <a:rPr lang="en-US" dirty="0" smtClean="0"/>
              <a:t>.</a:t>
            </a:r>
          </a:p>
          <a:p>
            <a:r>
              <a:rPr lang="en-US" dirty="0" smtClean="0"/>
              <a:t>Norse, another company, points to internal hackers.</a:t>
            </a:r>
          </a:p>
          <a:p>
            <a:r>
              <a:rPr lang="en-US" dirty="0" smtClean="0"/>
              <a:t>The truth is the company had no defenses and anybody could have done it.</a:t>
            </a:r>
            <a:endParaRPr lang="en-US" dirty="0"/>
          </a:p>
        </p:txBody>
      </p:sp>
    </p:spTree>
    <p:extLst>
      <p:ext uri="{BB962C8B-B14F-4D97-AF65-F5344CB8AC3E}">
        <p14:creationId xmlns:p14="http://schemas.microsoft.com/office/powerpoint/2010/main" val="5876301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Hardware malware</a:t>
            </a:r>
          </a:p>
        </p:txBody>
      </p:sp>
      <p:sp>
        <p:nvSpPr>
          <p:cNvPr id="104451" name="Content Placeholder 2"/>
          <p:cNvSpPr>
            <a:spLocks noGrp="1"/>
          </p:cNvSpPr>
          <p:nvPr>
            <p:ph idx="1"/>
          </p:nvPr>
        </p:nvSpPr>
        <p:spPr/>
        <p:txBody>
          <a:bodyPr>
            <a:noAutofit/>
          </a:bodyPr>
          <a:lstStyle/>
          <a:p>
            <a:r>
              <a:rPr lang="en-US" sz="2000" dirty="0" smtClean="0"/>
              <a:t>So far, mainly software-based attacks have been considered and investigated, while hardware-based attacks have attracted comparatively little interest. </a:t>
            </a:r>
          </a:p>
          <a:p>
            <a:r>
              <a:rPr lang="en-US" sz="2000" dirty="0" smtClean="0"/>
              <a:t>The design and production process of integrated circuits is mostly decentralized due to financial and logistical reasons. Therefore, a high level of trust has to be established between the parties involved in the hardware development lifecycle. </a:t>
            </a:r>
          </a:p>
          <a:p>
            <a:r>
              <a:rPr lang="en-US" sz="2000" dirty="0" smtClean="0"/>
              <a:t>During the complex production chain, malicious attackers can insert non-</a:t>
            </a:r>
            <a:br>
              <a:rPr lang="en-US" sz="2000" dirty="0" smtClean="0"/>
            </a:br>
            <a:r>
              <a:rPr lang="en-US" sz="2000" dirty="0" smtClean="0"/>
              <a:t>specified functionality by exploiting untrusted processes and backdoors. </a:t>
            </a:r>
          </a:p>
          <a:p>
            <a:r>
              <a:rPr lang="en-US" sz="2000" dirty="0" smtClean="0"/>
              <a:t>Hidden, non-specified functionality can be introduced into hardware systems. We have a new type of threat, the </a:t>
            </a:r>
            <a:r>
              <a:rPr lang="en-US" sz="2000" b="1" dirty="0" smtClean="0"/>
              <a:t>hardware Trojan</a:t>
            </a:r>
            <a:r>
              <a:rPr lang="en-US" sz="2000" dirty="0" smtClean="0"/>
              <a:t>. </a:t>
            </a:r>
          </a:p>
        </p:txBody>
      </p:sp>
    </p:spTree>
    <p:extLst>
      <p:ext uri="{BB962C8B-B14F-4D97-AF65-F5344CB8AC3E}">
        <p14:creationId xmlns:p14="http://schemas.microsoft.com/office/powerpoint/2010/main" val="3305147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17415</TotalTime>
  <Words>7696</Words>
  <Application>Microsoft Office PowerPoint</Application>
  <PresentationFormat>On-screen Show (4:3)</PresentationFormat>
  <Paragraphs>868</Paragraphs>
  <Slides>120</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8" baseType="lpstr">
      <vt:lpstr>Arial Unicode MS</vt:lpstr>
      <vt:lpstr>SimSun</vt:lpstr>
      <vt:lpstr>Arial</vt:lpstr>
      <vt:lpstr>Calibri</vt:lpstr>
      <vt:lpstr>Script</vt:lpstr>
      <vt:lpstr>Times New Roman</vt:lpstr>
      <vt:lpstr>Office Theme</vt:lpstr>
      <vt:lpstr>Acrobat Document</vt:lpstr>
      <vt:lpstr>  COMPUTER DATA SECURITY       Fall 2017</vt:lpstr>
      <vt:lpstr>The value of information </vt:lpstr>
      <vt:lpstr>Motivation for security</vt:lpstr>
      <vt:lpstr>Do we have a problem?</vt:lpstr>
      <vt:lpstr>Attacks to medical devices http://www.healthcareinfosecurity.com/medical-device-hacks-dangers-a-7464/op-1</vt:lpstr>
      <vt:lpstr>Misinformation state attacks 2016-17</vt:lpstr>
      <vt:lpstr>Attack to German steel mill http://www.theregister.co.uk/2014/12/22/hackers_pop_german_steel_mill_wreck_furnace/</vt:lpstr>
      <vt:lpstr>Almost every week we have a serious breach: attack du jour</vt:lpstr>
      <vt:lpstr>Costs of a data breach</vt:lpstr>
      <vt:lpstr>Careers in security</vt:lpstr>
      <vt:lpstr>Salaries for 2016</vt:lpstr>
      <vt:lpstr>The Nature of Software...</vt:lpstr>
      <vt:lpstr>The Nature of Software ...</vt:lpstr>
      <vt:lpstr>The Nature of Software</vt:lpstr>
      <vt:lpstr>Software complexity</vt:lpstr>
      <vt:lpstr>Code size  https://www.linkedin.com/pulse/20140626152045-3625632-car-software-100m-lines-of-code-and-counting</vt:lpstr>
      <vt:lpstr>PowerPoint Presentation</vt:lpstr>
      <vt:lpstr>PowerPoint Presentation</vt:lpstr>
      <vt:lpstr>Is this Cybersecurity? </vt:lpstr>
      <vt:lpstr>Critical security thinking</vt:lpstr>
      <vt:lpstr>Another (similar) opinion</vt:lpstr>
      <vt:lpstr>Becoming a security expert Michael Howard, Security Program Mgr., Microsoft</vt:lpstr>
      <vt:lpstr>Can we measure security?</vt:lpstr>
      <vt:lpstr>PowerPoint Presentation</vt:lpstr>
      <vt:lpstr>PowerPoint Presentation</vt:lpstr>
      <vt:lpstr>PowerPoint Presentation</vt:lpstr>
      <vt:lpstr>Course details I</vt:lpstr>
      <vt:lpstr>Course details II</vt:lpstr>
      <vt:lpstr>Assignment 1   (old)</vt:lpstr>
      <vt:lpstr>Old Assignment 2 </vt:lpstr>
      <vt:lpstr>Objectives</vt:lpstr>
      <vt:lpstr>PowerPoint Presentation</vt:lpstr>
      <vt:lpstr>Approaches to security</vt:lpstr>
      <vt:lpstr>Need for a holistic view</vt:lpstr>
      <vt:lpstr>Outline</vt:lpstr>
      <vt:lpstr>Outline II</vt:lpstr>
      <vt:lpstr>Outline III</vt:lpstr>
      <vt:lpstr>Secure Systems Research Group</vt:lpstr>
      <vt:lpstr>Travel during the semester</vt:lpstr>
      <vt:lpstr>PowerPoint Presentation</vt:lpstr>
      <vt:lpstr>Value of information</vt:lpstr>
      <vt:lpstr>The security problem</vt:lpstr>
      <vt:lpstr>PowerPoint Presentation</vt:lpstr>
      <vt:lpstr>Attacks and defenses</vt:lpstr>
      <vt:lpstr>Countermeasures (defenses)</vt:lpstr>
      <vt:lpstr>Countermeasures II</vt:lpstr>
      <vt:lpstr>PowerPoint Presentation</vt:lpstr>
      <vt:lpstr>Related aspects</vt:lpstr>
      <vt:lpstr>PowerPoint Presentation</vt:lpstr>
      <vt:lpstr>Socio-technical issues</vt:lpstr>
      <vt:lpstr>Some causes for the security problem</vt:lpstr>
      <vt:lpstr>Bloatware P. McDaniel, Computingnow.computer.org</vt:lpstr>
      <vt:lpstr>Some misconceptions               </vt:lpstr>
      <vt:lpstr>Distributed systems</vt:lpstr>
      <vt:lpstr>Architectures</vt:lpstr>
      <vt:lpstr>PowerPoint Presentation</vt:lpstr>
      <vt:lpstr>PowerPoint Presentation</vt:lpstr>
      <vt:lpstr>PowerPoint Presentation</vt:lpstr>
      <vt:lpstr>Basic Architectural components</vt:lpstr>
      <vt:lpstr>Basic Internet architecture</vt:lpstr>
      <vt:lpstr>Web documents</vt:lpstr>
      <vt:lpstr>XML</vt:lpstr>
      <vt:lpstr>Internet impact </vt:lpstr>
      <vt:lpstr>Changes in information access</vt:lpstr>
      <vt:lpstr>New ways of operating </vt:lpstr>
      <vt:lpstr>New user activities</vt:lpstr>
      <vt:lpstr>Hospitals on line</vt:lpstr>
      <vt:lpstr>PowerPoint Presentation</vt:lpstr>
      <vt:lpstr>PowerPoint Presentation</vt:lpstr>
      <vt:lpstr>Enterprise architectures</vt:lpstr>
      <vt:lpstr>Components             </vt:lpstr>
      <vt:lpstr>Web Services            </vt:lpstr>
      <vt:lpstr>PowerPoint Presentation</vt:lpstr>
      <vt:lpstr>PowerPoint Presentation</vt:lpstr>
      <vt:lpstr>PowerPoint Presentation</vt:lpstr>
      <vt:lpstr>Changes I</vt:lpstr>
      <vt:lpstr>Changes II</vt:lpstr>
      <vt:lpstr>Changes III</vt:lpstr>
      <vt:lpstr>Changes IV</vt:lpstr>
      <vt:lpstr>Environment evolution</vt:lpstr>
      <vt:lpstr>Threats</vt:lpstr>
      <vt:lpstr>PowerPoint Presentation</vt:lpstr>
      <vt:lpstr>PowerPoint Presentation</vt:lpstr>
      <vt:lpstr>PowerPoint Presentation</vt:lpstr>
      <vt:lpstr>Definitions</vt:lpstr>
      <vt:lpstr>Types of  misuse</vt:lpstr>
      <vt:lpstr>Attackers</vt:lpstr>
      <vt:lpstr>Attack methods</vt:lpstr>
      <vt:lpstr>Attack stages</vt:lpstr>
      <vt:lpstr>Malicious code (malware)</vt:lpstr>
      <vt:lpstr>More varieties</vt:lpstr>
      <vt:lpstr>More varieties</vt:lpstr>
      <vt:lpstr> Detection             </vt:lpstr>
      <vt:lpstr>Incidents</vt:lpstr>
      <vt:lpstr>Sony attack of late 2014</vt:lpstr>
      <vt:lpstr>Sony attack sequence</vt:lpstr>
      <vt:lpstr>Was this unavoidable?</vt:lpstr>
      <vt:lpstr>Evidence of who did it? </vt:lpstr>
      <vt:lpstr>Hardware malware</vt:lpstr>
      <vt:lpstr>PowerPoint Presentation</vt:lpstr>
      <vt:lpstr>Security layers</vt:lpstr>
      <vt:lpstr>PowerPoint Presentation</vt:lpstr>
      <vt:lpstr>PowerPoint Presentation</vt:lpstr>
      <vt:lpstr>PowerPoint Presentation</vt:lpstr>
      <vt:lpstr>PowerPoint Presentation</vt:lpstr>
      <vt:lpstr>Identity-related attacks</vt:lpstr>
      <vt:lpstr>PowerPoint Presentation</vt:lpstr>
      <vt:lpstr>PowerPoint Presentation</vt:lpstr>
      <vt:lpstr>PowerPoint Presentation</vt:lpstr>
      <vt:lpstr>PowerPoint Presentation</vt:lpstr>
      <vt:lpstr>Security-oriented groups</vt:lpstr>
      <vt:lpstr>Why UML and patterns?</vt:lpstr>
      <vt:lpstr>PowerPoint Presentation</vt:lpstr>
      <vt:lpstr>PowerPoint Presentation</vt:lpstr>
      <vt:lpstr>PowerPoint Presentation</vt:lpstr>
      <vt:lpstr>Pattern conferences</vt:lpstr>
      <vt:lpstr>Types of patterns</vt:lpstr>
      <vt:lpstr>Products and companies</vt:lpstr>
      <vt:lpstr>Other textbooks</vt:lpstr>
      <vt:lpstr>Pattern books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cp:lastModifiedBy>
  <cp:revision>246</cp:revision>
  <dcterms:created xsi:type="dcterms:W3CDTF">2014-01-06T18:02:23Z</dcterms:created>
  <dcterms:modified xsi:type="dcterms:W3CDTF">2017-08-29T19:37:38Z</dcterms:modified>
</cp:coreProperties>
</file>