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6" r:id="rId2"/>
    <p:sldId id="258" r:id="rId3"/>
    <p:sldId id="259" r:id="rId4"/>
    <p:sldId id="260" r:id="rId5"/>
    <p:sldId id="261" r:id="rId6"/>
    <p:sldId id="532" r:id="rId7"/>
    <p:sldId id="262" r:id="rId8"/>
    <p:sldId id="533" r:id="rId9"/>
    <p:sldId id="534" r:id="rId10"/>
    <p:sldId id="570" r:id="rId11"/>
    <p:sldId id="263" r:id="rId12"/>
    <p:sldId id="271" r:id="rId13"/>
    <p:sldId id="579" r:id="rId14"/>
    <p:sldId id="273" r:id="rId15"/>
    <p:sldId id="274" r:id="rId16"/>
    <p:sldId id="275" r:id="rId17"/>
    <p:sldId id="279" r:id="rId18"/>
    <p:sldId id="282" r:id="rId19"/>
    <p:sldId id="283" r:id="rId20"/>
    <p:sldId id="528" r:id="rId21"/>
    <p:sldId id="285" r:id="rId22"/>
    <p:sldId id="286" r:id="rId23"/>
    <p:sldId id="287" r:id="rId24"/>
    <p:sldId id="288" r:id="rId25"/>
    <p:sldId id="553" r:id="rId26"/>
    <p:sldId id="555" r:id="rId27"/>
    <p:sldId id="554" r:id="rId28"/>
    <p:sldId id="587" r:id="rId29"/>
    <p:sldId id="580" r:id="rId30"/>
    <p:sldId id="300" r:id="rId31"/>
    <p:sldId id="301" r:id="rId32"/>
    <p:sldId id="302" r:id="rId33"/>
    <p:sldId id="303" r:id="rId34"/>
    <p:sldId id="529" r:id="rId35"/>
    <p:sldId id="304" r:id="rId36"/>
    <p:sldId id="305" r:id="rId37"/>
    <p:sldId id="583" r:id="rId38"/>
    <p:sldId id="584" r:id="rId39"/>
    <p:sldId id="585" r:id="rId40"/>
    <p:sldId id="586" r:id="rId41"/>
    <p:sldId id="536" r:id="rId42"/>
    <p:sldId id="537" r:id="rId43"/>
    <p:sldId id="538" r:id="rId44"/>
    <p:sldId id="539" r:id="rId45"/>
    <p:sldId id="540" r:id="rId46"/>
    <p:sldId id="541" r:id="rId47"/>
    <p:sldId id="542" r:id="rId48"/>
    <p:sldId id="543" r:id="rId49"/>
    <p:sldId id="544" r:id="rId50"/>
    <p:sldId id="545" r:id="rId51"/>
    <p:sldId id="561" r:id="rId52"/>
    <p:sldId id="551" r:id="rId53"/>
    <p:sldId id="581" r:id="rId54"/>
    <p:sldId id="588" r:id="rId55"/>
    <p:sldId id="589" r:id="rId56"/>
    <p:sldId id="590" r:id="rId57"/>
    <p:sldId id="591" r:id="rId58"/>
    <p:sldId id="592" r:id="rId59"/>
    <p:sldId id="595" r:id="rId60"/>
    <p:sldId id="594" r:id="rId61"/>
    <p:sldId id="578" r:id="rId62"/>
    <p:sldId id="582" r:id="rId63"/>
    <p:sldId id="517" r:id="rId64"/>
    <p:sldId id="549" r:id="rId65"/>
    <p:sldId id="508" r:id="rId66"/>
    <p:sldId id="509" r:id="rId67"/>
    <p:sldId id="511" r:id="rId68"/>
    <p:sldId id="520"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7" r:id="rId82"/>
    <p:sldId id="328" r:id="rId83"/>
    <p:sldId id="329" r:id="rId84"/>
    <p:sldId id="330" r:id="rId85"/>
    <p:sldId id="331" r:id="rId86"/>
    <p:sldId id="332" r:id="rId87"/>
    <p:sldId id="333" r:id="rId88"/>
    <p:sldId id="334" r:id="rId89"/>
    <p:sldId id="335" r:id="rId90"/>
    <p:sldId id="336" r:id="rId91"/>
    <p:sldId id="337" r:id="rId92"/>
    <p:sldId id="339" r:id="rId93"/>
    <p:sldId id="340" r:id="rId94"/>
    <p:sldId id="341" r:id="rId95"/>
    <p:sldId id="342" r:id="rId96"/>
    <p:sldId id="343" r:id="rId97"/>
    <p:sldId id="344" r:id="rId98"/>
    <p:sldId id="345" r:id="rId99"/>
    <p:sldId id="518" r:id="rId100"/>
    <p:sldId id="519" r:id="rId101"/>
    <p:sldId id="346" r:id="rId102"/>
    <p:sldId id="347" r:id="rId103"/>
    <p:sldId id="348" r:id="rId104"/>
    <p:sldId id="349" r:id="rId105"/>
    <p:sldId id="350" r:id="rId106"/>
    <p:sldId id="562" r:id="rId107"/>
    <p:sldId id="563" r:id="rId108"/>
    <p:sldId id="564" r:id="rId109"/>
    <p:sldId id="531"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207" autoAdjust="0"/>
  </p:normalViewPr>
  <p:slideViewPr>
    <p:cSldViewPr snapToGrid="0">
      <p:cViewPr varScale="1">
        <p:scale>
          <a:sx n="67" d="100"/>
          <a:sy n="67" d="100"/>
        </p:scale>
        <p:origin x="568" y="56"/>
      </p:cViewPr>
      <p:guideLst>
        <p:guide orient="horz" pos="2160"/>
        <p:guide pos="3840"/>
      </p:guideLst>
    </p:cSldViewPr>
  </p:slideViewPr>
  <p:notesTextViewPr>
    <p:cViewPr>
      <p:scale>
        <a:sx n="1" d="1"/>
        <a:sy n="1" d="1"/>
      </p:scale>
      <p:origin x="0" y="0"/>
    </p:cViewPr>
  </p:notesTextViewPr>
  <p:sorterViewPr>
    <p:cViewPr>
      <p:scale>
        <a:sx n="80" d="100"/>
        <a:sy n="80" d="100"/>
      </p:scale>
      <p:origin x="0" y="-23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6EE12-0F4E-415E-8938-4B6650A56F66}"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3E9F3-9428-44C4-881B-253CD3D042B2}" type="slidenum">
              <a:rPr lang="en-US" smtClean="0"/>
              <a:t>‹#›</a:t>
            </a:fld>
            <a:endParaRPr lang="en-US"/>
          </a:p>
        </p:txBody>
      </p:sp>
    </p:spTree>
    <p:extLst>
      <p:ext uri="{BB962C8B-B14F-4D97-AF65-F5344CB8AC3E}">
        <p14:creationId xmlns:p14="http://schemas.microsoft.com/office/powerpoint/2010/main" val="427497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Slide Image Placeholder 1"/>
          <p:cNvSpPr>
            <a:spLocks noGrp="1" noRot="1" noChangeAspect="1" noTextEdit="1"/>
          </p:cNvSpPr>
          <p:nvPr>
            <p:ph type="sldImg"/>
          </p:nvPr>
        </p:nvSpPr>
        <p:spPr>
          <a:ln/>
        </p:spPr>
      </p:sp>
      <p:sp>
        <p:nvSpPr>
          <p:cNvPr id="606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606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63E683CA-CF82-4C8D-B1FD-6E9A01BEF4C3}" type="slidenum">
              <a:rPr lang="en-US" altLang="en-US" smtClean="0">
                <a:latin typeface="Times New Roman" panose="02020603050405020304" pitchFamily="18" charset="0"/>
              </a:rPr>
              <a:pPr/>
              <a:t>18</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9865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406400" y="696913"/>
            <a:ext cx="6197600" cy="3486150"/>
          </a:xfrm>
          <a:ln/>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1E6645-FA68-465C-ADA4-E13A0EA39F7B}" type="slidenum">
              <a:rPr lang="en-US" altLang="en-US" smtClean="0">
                <a:latin typeface="Calibri" panose="020F0502020204030204" pitchFamily="34" charset="0"/>
              </a:rPr>
              <a:pPr/>
              <a:t>60</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14348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19B0A-802C-43B5-9EF5-13B4B2E916FA}" type="slidenum">
              <a:rPr lang="en-US" smtClean="0"/>
              <a:t>61</a:t>
            </a:fld>
            <a:endParaRPr lang="en-US"/>
          </a:p>
        </p:txBody>
      </p:sp>
    </p:spTree>
    <p:extLst>
      <p:ext uri="{BB962C8B-B14F-4D97-AF65-F5344CB8AC3E}">
        <p14:creationId xmlns:p14="http://schemas.microsoft.com/office/powerpoint/2010/main" val="340219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4CAE884-72EF-4562-995F-4870184020A4}" type="slidenum">
              <a:rPr lang="en-US" altLang="en-US" sz="1200">
                <a:latin typeface="Times New Roman" panose="02020603050405020304" pitchFamily="18" charset="0"/>
              </a:rPr>
              <a:pPr algn="r" eaLnBrk="1" hangingPunct="1"/>
              <a:t>91</a:t>
            </a:fld>
            <a:endParaRPr lang="en-US" altLang="en-US" sz="1200">
              <a:latin typeface="Times New Roman" panose="02020603050405020304" pitchFamily="18" charset="0"/>
            </a:endParaRPr>
          </a:p>
        </p:txBody>
      </p:sp>
      <p:sp>
        <p:nvSpPr>
          <p:cNvPr id="663555" name="Rectangle 2"/>
          <p:cNvSpPr>
            <a:spLocks noGrp="1" noRot="1" noChangeAspect="1" noChangeArrowheads="1" noTextEdit="1"/>
          </p:cNvSpPr>
          <p:nvPr>
            <p:ph type="sldImg"/>
          </p:nvPr>
        </p:nvSpPr>
        <p:spPr>
          <a:ln/>
        </p:spPr>
      </p:sp>
      <p:sp>
        <p:nvSpPr>
          <p:cNvPr id="66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Times New Roman" panose="02020603050405020304" pitchFamily="18" charset="0"/>
            </a:endParaRPr>
          </a:p>
        </p:txBody>
      </p:sp>
    </p:spTree>
    <p:extLst>
      <p:ext uri="{BB962C8B-B14F-4D97-AF65-F5344CB8AC3E}">
        <p14:creationId xmlns:p14="http://schemas.microsoft.com/office/powerpoint/2010/main" val="3081006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A29BD-021D-4A40-9B70-100B0BF242E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13318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A29BD-021D-4A40-9B70-100B0BF242E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131150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A29BD-021D-4A40-9B70-100B0BF242E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199271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A29BD-021D-4A40-9B70-100B0BF242E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96508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A29BD-021D-4A40-9B70-100B0BF242E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173898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A29BD-021D-4A40-9B70-100B0BF242E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280295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A29BD-021D-4A40-9B70-100B0BF242EE}"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291229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A29BD-021D-4A40-9B70-100B0BF242EE}"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143806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A29BD-021D-4A40-9B70-100B0BF242EE}"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116049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A29BD-021D-4A40-9B70-100B0BF242E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324807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A29BD-021D-4A40-9B70-100B0BF242E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D6CF0-72E1-4CF7-8A80-140E2D5E117B}" type="slidenum">
              <a:rPr lang="en-US" smtClean="0"/>
              <a:t>‹#›</a:t>
            </a:fld>
            <a:endParaRPr lang="en-US"/>
          </a:p>
        </p:txBody>
      </p:sp>
    </p:spTree>
    <p:extLst>
      <p:ext uri="{BB962C8B-B14F-4D97-AF65-F5344CB8AC3E}">
        <p14:creationId xmlns:p14="http://schemas.microsoft.com/office/powerpoint/2010/main" val="170818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A29BD-021D-4A40-9B70-100B0BF242EE}" type="datetimeFigureOut">
              <a:rPr lang="en-US" smtClean="0"/>
              <a:t>12/5/2017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D6CF0-72E1-4CF7-8A80-140E2D5E117B}" type="slidenum">
              <a:rPr lang="en-US" smtClean="0"/>
              <a:t>‹#›</a:t>
            </a:fld>
            <a:endParaRPr lang="en-US"/>
          </a:p>
        </p:txBody>
      </p:sp>
    </p:spTree>
    <p:extLst>
      <p:ext uri="{BB962C8B-B14F-4D97-AF65-F5344CB8AC3E}">
        <p14:creationId xmlns:p14="http://schemas.microsoft.com/office/powerpoint/2010/main" val="232259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www.eweek.com/cloud/consumer-watchdog-considers-appeal-of-fcc-do-not-track-rejection.html" TargetMode="External"/><Relationship Id="rId2" Type="http://schemas.openxmlformats.org/officeDocument/2006/relationships/hyperlink" Target="http://www.zdnet.com/article/google-facebook-do-not-track-requests-fcc-says-they-can-keep-ignoring-them/#ftag=RSSbaffb68"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7.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8.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thehill.com/policy/cybersecurity/359368-dem-rep-bill-would-require-paper-voting-recounts-in-close-elections"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ieeexplore.ieee.org/stamp/stamp.jsp?tp=&amp;arnumber=542867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hyperlink" Target="http://en.wikipedia.org/wiki/Programmable_logic_controller" TargetMode="External"/><Relationship Id="rId3" Type="http://schemas.openxmlformats.org/officeDocument/2006/relationships/hyperlink" Target="http://en.wikipedia.org/wiki/Siemens" TargetMode="External"/><Relationship Id="rId7" Type="http://schemas.openxmlformats.org/officeDocument/2006/relationships/hyperlink" Target="http://en.wikipedia.org/wiki/Stuxnet#cite_note-compworld-2" TargetMode="External"/><Relationship Id="rId2" Type="http://schemas.openxmlformats.org/officeDocument/2006/relationships/hyperlink" Target="http://en.wikipedia.org/wiki/Microsoft_Windows" TargetMode="External"/><Relationship Id="rId1" Type="http://schemas.openxmlformats.org/officeDocument/2006/relationships/slideLayout" Target="../slideLayouts/slideLayout2.xml"/><Relationship Id="rId6" Type="http://schemas.openxmlformats.org/officeDocument/2006/relationships/hyperlink" Target="http://en.wikipedia.org/wiki/Malware" TargetMode="External"/><Relationship Id="rId11" Type="http://schemas.openxmlformats.org/officeDocument/2006/relationships/hyperlink" Target="http://en.wikipedia.org/wiki/Stuxnet#cite_note-4" TargetMode="External"/><Relationship Id="rId5" Type="http://schemas.openxmlformats.org/officeDocument/2006/relationships/hyperlink" Target="http://en.wikipedia.org/wiki/Stuxnet#cite_note-Siemans-Cyber-1" TargetMode="External"/><Relationship Id="rId10" Type="http://schemas.openxmlformats.org/officeDocument/2006/relationships/hyperlink" Target="http://en.wikipedia.org/wiki/Stuxnet#cite_note-3" TargetMode="External"/><Relationship Id="rId4" Type="http://schemas.openxmlformats.org/officeDocument/2006/relationships/hyperlink" Target="http://en.wikipedia.org/wiki/Industrial_engineering" TargetMode="External"/><Relationship Id="rId9" Type="http://schemas.openxmlformats.org/officeDocument/2006/relationships/hyperlink" Target="http://en.wikipedia.org/wiki/Rootkit"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en.wikipedia.org/wiki/Stuxnet#cite_note-125" TargetMode="External"/><Relationship Id="rId3" Type="http://schemas.openxmlformats.org/officeDocument/2006/relationships/hyperlink" Target="http://en.wikipedia.org/wiki/Stuxnet#cite_note-120" TargetMode="External"/><Relationship Id="rId7" Type="http://schemas.openxmlformats.org/officeDocument/2006/relationships/hyperlink" Target="http://en.wikipedia.org/wiki/Stuxnet#cite_note-Zetter-124" TargetMode="External"/><Relationship Id="rId2" Type="http://schemas.openxmlformats.org/officeDocument/2006/relationships/hyperlink" Target="http://en.wikipedia.org/wiki/Budapest_University_of_Technology_and_Economics" TargetMode="External"/><Relationship Id="rId1" Type="http://schemas.openxmlformats.org/officeDocument/2006/relationships/slideLayout" Target="../slideLayouts/slideLayout2.xml"/><Relationship Id="rId6" Type="http://schemas.openxmlformats.org/officeDocument/2006/relationships/hyperlink" Target="http://en.wikipedia.org/wiki/Stuxnet#cite_note-122" TargetMode="External"/><Relationship Id="rId5" Type="http://schemas.openxmlformats.org/officeDocument/2006/relationships/hyperlink" Target="http://en.wikipedia.org/wiki/Symantec" TargetMode="External"/><Relationship Id="rId4" Type="http://schemas.openxmlformats.org/officeDocument/2006/relationships/hyperlink" Target="http://en.wikipedia.org/wiki/Stuxnet#cite_note-1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hyperlink" Target="http://en.wikipedia.org/wiki/Stuxnet#cite_note-125" TargetMode="External"/><Relationship Id="rId3" Type="http://schemas.openxmlformats.org/officeDocument/2006/relationships/hyperlink" Target="http://en.wikipedia.org/wiki/Stuxnet#cite_note-120" TargetMode="External"/><Relationship Id="rId7" Type="http://schemas.openxmlformats.org/officeDocument/2006/relationships/hyperlink" Target="http://en.wikipedia.org/wiki/Stuxnet#cite_note-Zetter-124" TargetMode="External"/><Relationship Id="rId2" Type="http://schemas.openxmlformats.org/officeDocument/2006/relationships/hyperlink" Target="http://en.wikipedia.org/wiki/Budapest_University_of_Technology_and_Economics" TargetMode="External"/><Relationship Id="rId1" Type="http://schemas.openxmlformats.org/officeDocument/2006/relationships/slideLayout" Target="../slideLayouts/slideLayout2.xml"/><Relationship Id="rId6" Type="http://schemas.openxmlformats.org/officeDocument/2006/relationships/hyperlink" Target="http://en.wikipedia.org/wiki/Stuxnet#cite_note-122" TargetMode="External"/><Relationship Id="rId5" Type="http://schemas.openxmlformats.org/officeDocument/2006/relationships/hyperlink" Target="http://en.wikipedia.org/wiki/Symantec" TargetMode="External"/><Relationship Id="rId4" Type="http://schemas.openxmlformats.org/officeDocument/2006/relationships/hyperlink" Target="http://en.wikipedia.org/wiki/Stuxnet#cite_note-121"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bits.blogs.nytimes.com/2015/07/21/security-researchers-find-a-way-to-hack-cars/" TargetMode="External"/><Relationship Id="rId2" Type="http://schemas.openxmlformats.org/officeDocument/2006/relationships/hyperlink" Target="http://www.nytimes.com/2015/09/23/business/international/volkswagen-diesel-car-scandal.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nytimes.com/2015/07/25/business/fiat-chrysler-recalls-1-4-million-vehicles-to-fix-hacking-issue.html" TargetMode="External"/><Relationship Id="rId2" Type="http://schemas.openxmlformats.org/officeDocument/2006/relationships/hyperlink" Target="http://www.wired.com/2015/07/hackers-remotely-kill-jeep-highwa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radionavlab.ae.utexas.edu/"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3.emf"/></Relationships>
</file>

<file path=ppt/slides/_rels/slide7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hyperlink" Target="https://nakedsecurity.sophos.com/2015/10/06/safe-harbor-agreement-ruled-invalid-by-top-eu-court/" TargetMode="External"/><Relationship Id="rId2" Type="http://schemas.openxmlformats.org/officeDocument/2006/relationships/hyperlink" Target="https://nakedsecurity.sophos.com/2015/09/23/facebook-our-cookies-keep-you-safe-from-cyber-terrorists/" TargetMode="External"/><Relationship Id="rId1" Type="http://schemas.openxmlformats.org/officeDocument/2006/relationships/slideLayout" Target="../slideLayouts/slideLayout2.xml"/><Relationship Id="rId4" Type="http://schemas.openxmlformats.org/officeDocument/2006/relationships/hyperlink" Target="https://nakedsecurity.sophos.com/2014/06/13/facebook-to-let-advertisers-see-where-youre-surf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a:t>
            </a:r>
            <a:endParaRPr lang="en-US" dirty="0"/>
          </a:p>
        </p:txBody>
      </p:sp>
      <p:sp>
        <p:nvSpPr>
          <p:cNvPr id="3" name="Subtitle 2"/>
          <p:cNvSpPr>
            <a:spLocks noGrp="1"/>
          </p:cNvSpPr>
          <p:nvPr>
            <p:ph type="subTitle" idx="1"/>
          </p:nvPr>
        </p:nvSpPr>
        <p:spPr/>
        <p:txBody>
          <a:bodyPr>
            <a:normAutofit/>
          </a:bodyPr>
          <a:lstStyle/>
          <a:p>
            <a:r>
              <a:rPr lang="en-US" sz="3600" dirty="0" smtClean="0"/>
              <a:t>Cyber-physical systems, </a:t>
            </a:r>
            <a:r>
              <a:rPr lang="en-US" sz="3600" dirty="0" err="1" smtClean="0"/>
              <a:t>IoT</a:t>
            </a:r>
            <a:r>
              <a:rPr lang="en-US" sz="3600" dirty="0" smtClean="0"/>
              <a:t>, medical </a:t>
            </a:r>
            <a:r>
              <a:rPr lang="en-US" sz="3600" dirty="0"/>
              <a:t>systems, social networks</a:t>
            </a:r>
          </a:p>
        </p:txBody>
      </p:sp>
    </p:spTree>
    <p:extLst>
      <p:ext uri="{BB962C8B-B14F-4D97-AF65-F5344CB8AC3E}">
        <p14:creationId xmlns:p14="http://schemas.microsoft.com/office/powerpoint/2010/main" val="638858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r>
              <a:rPr lang="en-US" sz="3200" dirty="0">
                <a:solidFill>
                  <a:schemeClr val="accent1"/>
                </a:solidFill>
              </a:rPr>
              <a:t>Other Characteristics of CPS</a:t>
            </a:r>
          </a:p>
        </p:txBody>
      </p:sp>
      <p:sp>
        <p:nvSpPr>
          <p:cNvPr id="3" name="Content Placeholder 2"/>
          <p:cNvSpPr>
            <a:spLocks noGrp="1"/>
          </p:cNvSpPr>
          <p:nvPr>
            <p:ph idx="1"/>
          </p:nvPr>
        </p:nvSpPr>
        <p:spPr>
          <a:xfrm>
            <a:off x="1981200" y="1219200"/>
            <a:ext cx="8229600" cy="5638800"/>
          </a:xfrm>
        </p:spPr>
        <p:txBody>
          <a:bodyPr>
            <a:normAutofit/>
          </a:bodyPr>
          <a:lstStyle/>
          <a:p>
            <a:pPr>
              <a:spcBef>
                <a:spcPts val="0"/>
              </a:spcBef>
            </a:pPr>
            <a:r>
              <a:rPr lang="en-US" sz="2000" dirty="0"/>
              <a:t>Cyber – physical coupling driven by new demands and applications</a:t>
            </a:r>
          </a:p>
          <a:p>
            <a:pPr marL="857250" lvl="2" indent="0">
              <a:spcBef>
                <a:spcPts val="0"/>
              </a:spcBef>
              <a:buNone/>
            </a:pPr>
            <a:r>
              <a:rPr lang="en-US" dirty="0"/>
              <a:t>Cyber capability in every physical component.</a:t>
            </a:r>
          </a:p>
          <a:p>
            <a:pPr marL="857250" lvl="2" indent="0">
              <a:spcBef>
                <a:spcPts val="0"/>
              </a:spcBef>
              <a:buNone/>
            </a:pPr>
            <a:r>
              <a:rPr lang="en-US" dirty="0"/>
              <a:t>Large scale wired and wireless networking.</a:t>
            </a:r>
          </a:p>
          <a:p>
            <a:pPr marL="857250" lvl="2" indent="0">
              <a:spcBef>
                <a:spcPts val="0"/>
              </a:spcBef>
              <a:buNone/>
            </a:pPr>
            <a:r>
              <a:rPr lang="en-US" dirty="0"/>
              <a:t>Networked at multiple and extreme scales.</a:t>
            </a:r>
          </a:p>
          <a:p>
            <a:pPr>
              <a:spcBef>
                <a:spcPts val="0"/>
              </a:spcBef>
            </a:pPr>
            <a:r>
              <a:rPr lang="en-US" sz="2000" dirty="0"/>
              <a:t>Systems of systems</a:t>
            </a:r>
          </a:p>
          <a:p>
            <a:pPr marL="857250" lvl="2" indent="0">
              <a:spcBef>
                <a:spcPts val="0"/>
              </a:spcBef>
              <a:buNone/>
            </a:pPr>
            <a:r>
              <a:rPr lang="en-US" dirty="0"/>
              <a:t>New spatial-temporal constraints.</a:t>
            </a:r>
          </a:p>
          <a:p>
            <a:pPr marL="857250" lvl="2" indent="0">
              <a:spcBef>
                <a:spcPts val="0"/>
              </a:spcBef>
              <a:buNone/>
            </a:pPr>
            <a:r>
              <a:rPr lang="en-US" dirty="0"/>
              <a:t>Complex at multiple temporal and spatial scales.</a:t>
            </a:r>
          </a:p>
          <a:p>
            <a:pPr marL="857250" lvl="2" indent="0">
              <a:spcBef>
                <a:spcPts val="0"/>
              </a:spcBef>
              <a:buNone/>
            </a:pPr>
            <a:r>
              <a:rPr lang="en-US" dirty="0"/>
              <a:t>Dynamically reorganizing/reconfiguring.</a:t>
            </a:r>
          </a:p>
          <a:p>
            <a:pPr marL="857250" lvl="2" indent="0">
              <a:spcBef>
                <a:spcPts val="0"/>
              </a:spcBef>
              <a:buNone/>
            </a:pPr>
            <a:r>
              <a:rPr lang="en-US" dirty="0"/>
              <a:t>Unconventional computational and physical substrates (Bio? Nano?).</a:t>
            </a:r>
          </a:p>
          <a:p>
            <a:pPr>
              <a:spcBef>
                <a:spcPts val="0"/>
              </a:spcBef>
            </a:pPr>
            <a:r>
              <a:rPr lang="en-US" sz="2000" dirty="0"/>
              <a:t>Novel interactions between communications, computing and control</a:t>
            </a:r>
          </a:p>
          <a:p>
            <a:pPr marL="857250" lvl="2" indent="0">
              <a:spcBef>
                <a:spcPts val="0"/>
              </a:spcBef>
              <a:buNone/>
            </a:pPr>
            <a:r>
              <a:rPr lang="en-US" dirty="0"/>
              <a:t>High degrees of automation, control loops must close at all scales.</a:t>
            </a:r>
          </a:p>
          <a:p>
            <a:pPr marL="857250" lvl="2" indent="0">
              <a:spcBef>
                <a:spcPts val="0"/>
              </a:spcBef>
              <a:buNone/>
            </a:pPr>
            <a:r>
              <a:rPr lang="en-US" dirty="0"/>
              <a:t>Large numbers of non-technical savvy users in the control loop.</a:t>
            </a:r>
          </a:p>
          <a:p>
            <a:pPr>
              <a:spcBef>
                <a:spcPts val="0"/>
              </a:spcBef>
            </a:pPr>
            <a:r>
              <a:rPr lang="en-US" sz="2000" dirty="0"/>
              <a:t>Ubiquity drives unprecedented security and privacy needs</a:t>
            </a:r>
          </a:p>
          <a:p>
            <a:pPr>
              <a:spcBef>
                <a:spcPts val="0"/>
              </a:spcBef>
            </a:pPr>
            <a:r>
              <a:rPr lang="en-US" sz="2000" dirty="0"/>
              <a:t>Operation must be dependable, certified in some cases</a:t>
            </a:r>
          </a:p>
          <a:p>
            <a:endParaRPr lang="en-US" sz="2000" dirty="0" smtClean="0"/>
          </a:p>
        </p:txBody>
      </p:sp>
    </p:spTree>
    <p:extLst>
      <p:ext uri="{BB962C8B-B14F-4D97-AF65-F5344CB8AC3E}">
        <p14:creationId xmlns:p14="http://schemas.microsoft.com/office/powerpoint/2010/main" val="19217488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data II</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Belgian court on Monday said that Facebook does indeed use a special cookie that visitors pick up if they visit a friend's page on Facebook or any other page on the web with Facebook like or share code in it - all without the visitor having ever signed up for a Facebook account.</a:t>
            </a:r>
          </a:p>
          <a:p>
            <a:r>
              <a:rPr lang="en-US" dirty="0"/>
              <a:t>That cookie stays on a given device for up to two years, enabling Facebook to keep track of people and what they've looked at on the web.</a:t>
            </a:r>
          </a:p>
          <a:p>
            <a:r>
              <a:rPr lang="en-US" dirty="0"/>
              <a:t>Meanwhile, back on its home turf, Facebook is having a much easier time of it with a US regulator - the Federal Communications Commission (FCC) - having recently </a:t>
            </a:r>
            <a:r>
              <a:rPr lang="en-US" dirty="0">
                <a:hlinkClick r:id="rId2" tooltip="Google, Facebook 'do not track' requests? FCC says they can keep ignoring them"/>
              </a:rPr>
              <a:t>shrugged off the notion</a:t>
            </a:r>
            <a:r>
              <a:rPr lang="en-US" dirty="0"/>
              <a:t> that it should trouble Google or Facebook with demands to honor "Do not track" requests.</a:t>
            </a:r>
          </a:p>
          <a:p>
            <a:r>
              <a:rPr lang="en-US" dirty="0"/>
              <a:t>The FCC dismissed a petition from rights group Consumer Watchdog, which had called on the commission to require "edge providers" - a catch-all term covering websites and apps, including Google, Facebook, YouTube, Pandora, Netflix, and LinkedIn - to honor such requests from consumers.</a:t>
            </a:r>
          </a:p>
          <a:p>
            <a:r>
              <a:rPr lang="en-US" dirty="0"/>
              <a:t>The FCC's rationale: it doesn't have the authority.</a:t>
            </a:r>
          </a:p>
          <a:p>
            <a:r>
              <a:rPr lang="en-US" dirty="0"/>
              <a:t>Consumer Watchdog thinks otherwise, and it's reportedly </a:t>
            </a:r>
            <a:r>
              <a:rPr lang="en-US" dirty="0">
                <a:hlinkClick r:id="rId3" tooltip="Consumer Watchdog Considers Appeal of FCC 'Do Not Track' Rejection"/>
              </a:rPr>
              <a:t>considering an appeal.</a:t>
            </a:r>
            <a:endParaRPr lang="en-US" dirty="0"/>
          </a:p>
          <a:p>
            <a:endParaRPr lang="en-US" dirty="0"/>
          </a:p>
        </p:txBody>
      </p:sp>
    </p:spTree>
    <p:extLst>
      <p:ext uri="{BB962C8B-B14F-4D97-AF65-F5344CB8AC3E}">
        <p14:creationId xmlns:p14="http://schemas.microsoft.com/office/powerpoint/2010/main" val="25777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Participation-collaboration pattern</a:t>
            </a:r>
            <a:br>
              <a:rPr lang="en-US" altLang="en-US" sz="3200" i="0">
                <a:solidFill>
                  <a:schemeClr val="tx2"/>
                </a:solidFill>
              </a:rPr>
            </a:br>
            <a:endParaRPr lang="en-US" altLang="en-US" sz="3200" i="0">
              <a:solidFill>
                <a:schemeClr val="tx2"/>
              </a:solidFill>
            </a:endParaRPr>
          </a:p>
        </p:txBody>
      </p:sp>
      <p:sp>
        <p:nvSpPr>
          <p:cNvPr id="672771"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Tx/>
              <a:buNone/>
            </a:pPr>
            <a:r>
              <a:rPr lang="en-US" altLang="en-US" sz="1800" dirty="0"/>
              <a:t>Intent</a:t>
            </a:r>
          </a:p>
          <a:p>
            <a:pPr>
              <a:lnSpc>
                <a:spcPct val="80000"/>
              </a:lnSpc>
            </a:pPr>
            <a:r>
              <a:rPr lang="en-US" altLang="en-US" sz="1800" b="0" dirty="0"/>
              <a:t>Describe the functionality of the collaboration between users participating in social networks, together with access and rights restrictions</a:t>
            </a:r>
            <a:r>
              <a:rPr lang="en-US" altLang="en-US" sz="1800" dirty="0"/>
              <a:t>.</a:t>
            </a:r>
          </a:p>
          <a:p>
            <a:pPr>
              <a:lnSpc>
                <a:spcPct val="80000"/>
              </a:lnSpc>
              <a:buFontTx/>
              <a:buNone/>
            </a:pPr>
            <a:r>
              <a:rPr lang="en-US" altLang="en-US" sz="1800" dirty="0"/>
              <a:t>Example</a:t>
            </a:r>
          </a:p>
          <a:p>
            <a:pPr>
              <a:lnSpc>
                <a:spcPct val="80000"/>
              </a:lnSpc>
            </a:pPr>
            <a:r>
              <a:rPr lang="en-US" altLang="en-US" sz="1800" b="0" dirty="0"/>
              <a:t>A small company wants to create a manual covering the use of one of its products. The traditional approach is to gather a small set of experts to write it, hopefully reducing the potential for costly errors. However, manuals face a market of readers with different skill levels, and the company’s writers may not always get everything right. Customers often know what they need better than the company does, but the flow of information has traditionally gone from the publisher to the customer, rather than the other way around. It is hard then to produce good-quality manuals </a:t>
            </a:r>
          </a:p>
          <a:p>
            <a:pPr>
              <a:lnSpc>
                <a:spcPct val="80000"/>
              </a:lnSpc>
              <a:buFontTx/>
              <a:buNone/>
            </a:pPr>
            <a:r>
              <a:rPr lang="en-US" altLang="en-US" sz="1800" dirty="0"/>
              <a:t>Context</a:t>
            </a:r>
          </a:p>
          <a:p>
            <a:pPr>
              <a:lnSpc>
                <a:spcPct val="80000"/>
              </a:lnSpc>
            </a:pPr>
            <a:r>
              <a:rPr lang="en-US" altLang="en-US" sz="1800" b="0" dirty="0"/>
              <a:t>This pattern can be useful when a group of people has a common interest in sharing and communicating information about a specific subject. They all have access to the facilities of an environment such as the one provided by Web 2.0.</a:t>
            </a:r>
          </a:p>
        </p:txBody>
      </p:sp>
    </p:spTree>
    <p:extLst>
      <p:ext uri="{BB962C8B-B14F-4D97-AF65-F5344CB8AC3E}">
        <p14:creationId xmlns:p14="http://schemas.microsoft.com/office/powerpoint/2010/main" val="1485902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Problem</a:t>
            </a:r>
          </a:p>
        </p:txBody>
      </p:sp>
      <p:sp>
        <p:nvSpPr>
          <p:cNvPr id="673795"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Tx/>
              <a:buNone/>
            </a:pPr>
            <a:endParaRPr lang="en-US" altLang="en-US" sz="1800"/>
          </a:p>
          <a:p>
            <a:pPr>
              <a:lnSpc>
                <a:spcPct val="80000"/>
              </a:lnSpc>
            </a:pPr>
            <a:r>
              <a:rPr lang="en-US" altLang="en-US" sz="1800"/>
              <a:t>There are tasks where we need the collaboration of a large variety of people, who can provide unique points of view or expertise. How do we share information among people in different places and with different areas of expertise so they can work together?</a:t>
            </a:r>
          </a:p>
          <a:p>
            <a:pPr>
              <a:lnSpc>
                <a:spcPct val="80000"/>
              </a:lnSpc>
              <a:buFontTx/>
              <a:buNone/>
            </a:pPr>
            <a:r>
              <a:rPr lang="en-US" altLang="en-US" sz="1800"/>
              <a:t>The solution for this problem is affected by the following forces:</a:t>
            </a:r>
          </a:p>
          <a:p>
            <a:pPr>
              <a:lnSpc>
                <a:spcPct val="80000"/>
              </a:lnSpc>
            </a:pPr>
            <a:r>
              <a:rPr lang="en-US" altLang="en-US" sz="1800"/>
              <a:t>There are issues that can be solved better when many people collaborate, we should provide a convenient way for them to interact. </a:t>
            </a:r>
          </a:p>
          <a:p>
            <a:pPr>
              <a:lnSpc>
                <a:spcPct val="80000"/>
              </a:lnSpc>
            </a:pPr>
            <a:r>
              <a:rPr lang="en-US" altLang="en-US" sz="1800"/>
              <a:t>Consistent participation may provide a platform for some users to be recognized as experts. We want to know who are the users who have a high level of expertise in some area.</a:t>
            </a:r>
          </a:p>
          <a:p>
            <a:pPr>
              <a:lnSpc>
                <a:spcPct val="80000"/>
              </a:lnSpc>
            </a:pPr>
            <a:r>
              <a:rPr lang="en-US" altLang="en-US" sz="1800"/>
              <a:t>A person needs to be designated to accept or reject the changes in the content made by the users; otherwise the collaboration may be overwhelmed by some users or become corrupted with spurious content.</a:t>
            </a:r>
          </a:p>
          <a:p>
            <a:pPr>
              <a:lnSpc>
                <a:spcPct val="80000"/>
              </a:lnSpc>
            </a:pPr>
            <a:r>
              <a:rPr lang="en-US" altLang="en-US" sz="1800"/>
              <a:t>We should control who can propose new content to avoid spammers and similar input providers.</a:t>
            </a:r>
          </a:p>
        </p:txBody>
      </p:sp>
    </p:spTree>
    <p:extLst>
      <p:ext uri="{BB962C8B-B14F-4D97-AF65-F5344CB8AC3E}">
        <p14:creationId xmlns:p14="http://schemas.microsoft.com/office/powerpoint/2010/main" val="13770758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Participation Collaboration class diagram</a:t>
            </a:r>
          </a:p>
        </p:txBody>
      </p:sp>
      <p:graphicFrame>
        <p:nvGraphicFramePr>
          <p:cNvPr id="674819" name="Object 5"/>
          <p:cNvGraphicFramePr>
            <a:graphicFrameLocks noChangeAspect="1"/>
          </p:cNvGraphicFramePr>
          <p:nvPr/>
        </p:nvGraphicFramePr>
        <p:xfrm>
          <a:off x="3300414" y="2400300"/>
          <a:ext cx="5591175" cy="2743200"/>
        </p:xfrm>
        <a:graphic>
          <a:graphicData uri="http://schemas.openxmlformats.org/presentationml/2006/ole">
            <mc:AlternateContent xmlns:mc="http://schemas.openxmlformats.org/markup-compatibility/2006">
              <mc:Choice xmlns:v="urn:schemas-microsoft-com:vml" Requires="v">
                <p:oleObj spid="_x0000_s12352" name="Document" r:id="rId3" imgW="5591175" imgH="2743200" progId="Word.Document.8">
                  <p:embed/>
                </p:oleObj>
              </mc:Choice>
              <mc:Fallback>
                <p:oleObj name="Document" r:id="rId3" imgW="5591175" imgH="27432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4" y="2400300"/>
                        <a:ext cx="5591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22077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Use cases</a:t>
            </a:r>
          </a:p>
        </p:txBody>
      </p:sp>
      <p:graphicFrame>
        <p:nvGraphicFramePr>
          <p:cNvPr id="675843" name="Object 5"/>
          <p:cNvGraphicFramePr>
            <a:graphicFrameLocks noChangeAspect="1"/>
          </p:cNvGraphicFramePr>
          <p:nvPr/>
        </p:nvGraphicFramePr>
        <p:xfrm>
          <a:off x="4038600" y="2209800"/>
          <a:ext cx="3752850" cy="2795588"/>
        </p:xfrm>
        <a:graphic>
          <a:graphicData uri="http://schemas.openxmlformats.org/presentationml/2006/ole">
            <mc:AlternateContent xmlns:mc="http://schemas.openxmlformats.org/markup-compatibility/2006">
              <mc:Choice xmlns:v="urn:schemas-microsoft-com:vml" Requires="v">
                <p:oleObj spid="_x0000_s13376" name="Document" r:id="rId3" imgW="3390900" imgH="2466975" progId="Word.Document.8">
                  <p:embed/>
                </p:oleObj>
              </mc:Choice>
              <mc:Fallback>
                <p:oleObj name="Document" r:id="rId3" imgW="3390900" imgH="246697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209800"/>
                        <a:ext cx="3752850"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63842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altLang="en-US" sz="3200"/>
              <a:t>More secure social network patterns</a:t>
            </a:r>
          </a:p>
        </p:txBody>
      </p:sp>
      <p:sp>
        <p:nvSpPr>
          <p:cNvPr id="676867" name="Rectangle 3"/>
          <p:cNvSpPr>
            <a:spLocks noGrp="1" noChangeArrowheads="1"/>
          </p:cNvSpPr>
          <p:nvPr>
            <p:ph type="body" idx="1"/>
          </p:nvPr>
        </p:nvSpPr>
        <p:spPr/>
        <p:txBody>
          <a:bodyPr/>
          <a:lstStyle/>
          <a:p>
            <a:pPr marL="533400" indent="-533400">
              <a:buNone/>
            </a:pPr>
            <a:r>
              <a:rPr lang="en-US" altLang="en-US" sz="2400" b="1" dirty="0"/>
              <a:t>Secure Location-Based </a:t>
            </a:r>
            <a:r>
              <a:rPr lang="en-US" altLang="en-US" sz="2400" dirty="0"/>
              <a:t>pattern</a:t>
            </a:r>
          </a:p>
          <a:p>
            <a:pPr marL="533400" indent="-533400">
              <a:buNone/>
            </a:pPr>
            <a:r>
              <a:rPr lang="en-US" altLang="en-US" sz="2400" dirty="0"/>
              <a:t>      Provide a person with the location of those friends who have allowed their locations to be shown and restrict the location information only to this group. The people in the group may also temporarily block their locations.</a:t>
            </a:r>
          </a:p>
          <a:p>
            <a:pPr marL="533400" indent="-533400">
              <a:buNone/>
            </a:pPr>
            <a:r>
              <a:rPr lang="en-US" altLang="en-US" sz="2400" b="1" dirty="0"/>
              <a:t>Collaborative Tagging </a:t>
            </a:r>
            <a:r>
              <a:rPr lang="en-US" altLang="en-US" sz="2400" dirty="0"/>
              <a:t>pattern</a:t>
            </a:r>
          </a:p>
          <a:p>
            <a:pPr marL="533400" indent="-533400">
              <a:buNone/>
            </a:pPr>
            <a:r>
              <a:rPr lang="en-US" altLang="en-US" sz="2400" dirty="0"/>
              <a:t>      Make content more meaningful and useful by using keywords to tag bookmarks, photographs, and other content.</a:t>
            </a:r>
          </a:p>
        </p:txBody>
      </p:sp>
    </p:spTree>
    <p:extLst>
      <p:ext uri="{BB962C8B-B14F-4D97-AF65-F5344CB8AC3E}">
        <p14:creationId xmlns:p14="http://schemas.microsoft.com/office/powerpoint/2010/main" val="31714885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itle 1"/>
          <p:cNvSpPr>
            <a:spLocks noGrp="1"/>
          </p:cNvSpPr>
          <p:nvPr>
            <p:ph type="title"/>
          </p:nvPr>
        </p:nvSpPr>
        <p:spPr/>
        <p:txBody>
          <a:bodyPr/>
          <a:lstStyle/>
          <a:p>
            <a:r>
              <a:rPr lang="en-US" altLang="en-US" sz="1800"/>
              <a:t>Voter Registration Rolls in 2 States Are Called Vulnerable to Hackers</a:t>
            </a:r>
            <a:br>
              <a:rPr lang="en-US" altLang="en-US" sz="1800"/>
            </a:br>
            <a:r>
              <a:rPr lang="en-US" altLang="en-US" sz="1400"/>
              <a:t>http://www.nytimes.com/2012/10/13/us/politics/cracks-in-maryland-and-washington-voter-databases.html?_r=0</a:t>
            </a:r>
          </a:p>
        </p:txBody>
      </p:sp>
      <p:sp>
        <p:nvSpPr>
          <p:cNvPr id="471043" name="Content Placeholder 2"/>
          <p:cNvSpPr>
            <a:spLocks noGrp="1"/>
          </p:cNvSpPr>
          <p:nvPr>
            <p:ph idx="1"/>
          </p:nvPr>
        </p:nvSpPr>
        <p:spPr/>
        <p:txBody>
          <a:bodyPr/>
          <a:lstStyle/>
          <a:p>
            <a:r>
              <a:rPr lang="en-US" altLang="en-US" sz="2400" dirty="0"/>
              <a:t>Computer security experts have identified vulnerabilities in the voter registration databases in two states, raising concerns about the ability of hackers and others to disenfranchise voters. </a:t>
            </a:r>
          </a:p>
          <a:p>
            <a:r>
              <a:rPr lang="en-US" altLang="en-US" sz="2400" dirty="0"/>
              <a:t>In the last five years, Maryland and Washington State have set up voter registration systems that make it easy for people to register to vote and update their address information online. The problem is that in both states, all the information required from voters to log in to the system is publicly available. </a:t>
            </a:r>
          </a:p>
          <a:p>
            <a:r>
              <a:rPr lang="en-US" altLang="en-US" sz="2400" dirty="0"/>
              <a:t>It took The New York Times less than three minutes to track down the information online needed to update the registrations of several prominent executives in Washington State. Complete voter lists, which include a name, birth date, addresses and party affiliation, can be easily bought — and are, right now, in the hands of thousands of campaign volunteers. </a:t>
            </a:r>
          </a:p>
          <a:p>
            <a:endParaRPr lang="en-US" altLang="en-US" sz="1800" dirty="0"/>
          </a:p>
        </p:txBody>
      </p:sp>
    </p:spTree>
    <p:extLst>
      <p:ext uri="{BB962C8B-B14F-4D97-AF65-F5344CB8AC3E}">
        <p14:creationId xmlns:p14="http://schemas.microsoft.com/office/powerpoint/2010/main" val="8289358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Title 1"/>
          <p:cNvSpPr>
            <a:spLocks noGrp="1"/>
          </p:cNvSpPr>
          <p:nvPr>
            <p:ph type="title"/>
          </p:nvPr>
        </p:nvSpPr>
        <p:spPr/>
        <p:txBody>
          <a:bodyPr/>
          <a:lstStyle/>
          <a:p>
            <a:r>
              <a:rPr lang="en-US" altLang="en-US" smtClean="0"/>
              <a:t>Voter registration II</a:t>
            </a:r>
          </a:p>
        </p:txBody>
      </p:sp>
      <p:sp>
        <p:nvSpPr>
          <p:cNvPr id="472067" name="Content Placeholder 2"/>
          <p:cNvSpPr>
            <a:spLocks noGrp="1"/>
          </p:cNvSpPr>
          <p:nvPr>
            <p:ph idx="1"/>
          </p:nvPr>
        </p:nvSpPr>
        <p:spPr/>
        <p:txBody>
          <a:bodyPr/>
          <a:lstStyle/>
          <a:p>
            <a:r>
              <a:rPr lang="en-US" altLang="en-US" sz="2400" dirty="0"/>
              <a:t>Computer security experts and voting rights activists argue that a hacker could use that information to, say, change a person’s address online to ensure that the voter never receives a ballot in Washington, where voting is now done entirely by mail. In Maryland, hackers could ensure that a voter is not listed on the precinct register at a designated polling station. In that case, the voter would be redirected to another precinct, or asked to fill out a provisional ballot. In both cases, the person would not be able to vote in local, or possibly, Congressional races. </a:t>
            </a:r>
          </a:p>
          <a:p>
            <a:r>
              <a:rPr lang="en-US" altLang="en-US" sz="2400" dirty="0"/>
              <a:t>But the real concern, critics say, is that large numbers of voters from one political party, or demographic, could have their information changed by automated computer programs. A program that could change tens of thousands of voter records at once, they say, would require only a dozen lines of code. </a:t>
            </a:r>
          </a:p>
          <a:p>
            <a:endParaRPr lang="en-US" altLang="en-US" sz="2400" dirty="0"/>
          </a:p>
          <a:p>
            <a:endParaRPr lang="en-US" altLang="en-US" sz="1800" dirty="0"/>
          </a:p>
        </p:txBody>
      </p:sp>
    </p:spTree>
    <p:extLst>
      <p:ext uri="{BB962C8B-B14F-4D97-AF65-F5344CB8AC3E}">
        <p14:creationId xmlns:p14="http://schemas.microsoft.com/office/powerpoint/2010/main" val="40144443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
            </a:r>
            <a:br>
              <a:rPr lang="en-US" b="1" smtClean="0"/>
            </a:br>
            <a:r>
              <a:rPr lang="en-US" b="1" smtClean="0"/>
              <a:t>Voting </a:t>
            </a:r>
            <a:r>
              <a:rPr lang="en-US" b="1" dirty="0" smtClean="0"/>
              <a:t>Security Bill Introduced in US House</a:t>
            </a:r>
            <a:r>
              <a:rPr lang="en-US" dirty="0" smtClean="0"/>
              <a:t/>
            </a:r>
            <a:br>
              <a:rPr lang="en-US" dirty="0" smtClean="0"/>
            </a:br>
            <a:r>
              <a:rPr lang="en-US" b="1" dirty="0" smtClean="0"/>
              <a:t>(November 7, 2017)</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endParaRPr lang="en-US" dirty="0"/>
          </a:p>
          <a:p>
            <a:r>
              <a:rPr lang="en-US" dirty="0"/>
              <a:t>A bill introduced in the US House of Representatives would require that states use voting systems that have paper backups and that close elections would be subject to audits. The Safeguarding Election Infrastructure Act bears similarities to the Securing America's Voting Equipment Act, which was recently introduced in the Senate. Both bills aim to improve cyber security information sharing between the federal government and state election officials, and both ask that the Department of Homeland Security (DHS) streamline security clearances for state election officials so that they can receive classified information. </a:t>
            </a:r>
          </a:p>
          <a:p>
            <a:pPr marL="0" indent="0">
              <a:buNone/>
            </a:pPr>
            <a:r>
              <a:rPr lang="en-US" dirty="0" smtClean="0"/>
              <a:t> </a:t>
            </a:r>
            <a:endParaRPr lang="en-US" dirty="0"/>
          </a:p>
          <a:p>
            <a:r>
              <a:rPr lang="en-US" b="1" dirty="0"/>
              <a:t>Read more in:</a:t>
            </a:r>
            <a:endParaRPr lang="en-US" dirty="0"/>
          </a:p>
          <a:p>
            <a:r>
              <a:rPr lang="en-US" b="1" dirty="0"/>
              <a:t>- </a:t>
            </a:r>
            <a:r>
              <a:rPr lang="en-US" b="1" dirty="0">
                <a:hlinkClick r:id="rId2" tooltip="thehill.com/policy/cybersecurity/359368-dem-rep-bill-would-require-paper-voting-recounts-in-close-elections"/>
              </a:rPr>
              <a:t>thehill.com</a:t>
            </a:r>
            <a:r>
              <a:rPr lang="en-US" dirty="0"/>
              <a:t>: </a:t>
            </a:r>
            <a:r>
              <a:rPr lang="en-US" dirty="0" smtClean="0"/>
              <a:t>the bill </a:t>
            </a:r>
            <a:r>
              <a:rPr lang="en-US" dirty="0"/>
              <a:t>would require paper voting, recounts in close elections </a:t>
            </a:r>
          </a:p>
          <a:p>
            <a:endParaRPr lang="en-US" dirty="0"/>
          </a:p>
        </p:txBody>
      </p:sp>
    </p:spTree>
    <p:extLst>
      <p:ext uri="{BB962C8B-B14F-4D97-AF65-F5344CB8AC3E}">
        <p14:creationId xmlns:p14="http://schemas.microsoft.com/office/powerpoint/2010/main" val="39579760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Banerjee, K.K. </a:t>
            </a:r>
            <a:r>
              <a:rPr lang="en-US" dirty="0" err="1"/>
              <a:t>Venkatasubramanian,T</a:t>
            </a:r>
            <a:r>
              <a:rPr lang="en-US" dirty="0"/>
              <a:t>. Mukherjee, and S.K.S. Gupta, “Ensuring safety, security, and sustainability of mission-critical cyber-physical systems”, </a:t>
            </a:r>
            <a:r>
              <a:rPr lang="en-US" i="1" dirty="0"/>
              <a:t>Procs. of the IEEE</a:t>
            </a:r>
            <a:r>
              <a:rPr lang="en-US" dirty="0"/>
              <a:t>, vol. 100, No 1, January 2012, 283-299.</a:t>
            </a:r>
          </a:p>
          <a:p>
            <a:r>
              <a:rPr lang="en-US" dirty="0" err="1" smtClean="0"/>
              <a:t>E.B.Fernandez</a:t>
            </a:r>
            <a:r>
              <a:rPr lang="en-US" dirty="0" smtClean="0"/>
              <a:t> </a:t>
            </a:r>
            <a:r>
              <a:rPr lang="en-US" dirty="0"/>
              <a:t>and M.M. </a:t>
            </a:r>
            <a:r>
              <a:rPr lang="en-US" dirty="0" err="1"/>
              <a:t>Larrondo</a:t>
            </a:r>
            <a:r>
              <a:rPr lang="en-US" dirty="0"/>
              <a:t>-Petrie, "Designing secure  SCADA systems using security patterns", </a:t>
            </a:r>
            <a:r>
              <a:rPr lang="en-US" i="1" dirty="0"/>
              <a:t>Procs. of the</a:t>
            </a:r>
            <a:r>
              <a:rPr lang="en-US" dirty="0"/>
              <a:t> </a:t>
            </a:r>
            <a:r>
              <a:rPr lang="en-US" i="1" dirty="0"/>
              <a:t>43rd Hawaii Conf. on Systems Science</a:t>
            </a:r>
            <a:r>
              <a:rPr lang="en-US" dirty="0"/>
              <a:t>, Honolulu, HI, Jan.2010, 1-8. </a:t>
            </a:r>
            <a:r>
              <a:rPr lang="en-US" u="sng" dirty="0">
                <a:hlinkClick r:id="rId2"/>
              </a:rPr>
              <a:t>http://ieeexplore.ieee.org/stamp/stamp.jsp?tp=&amp;arnumber=5428672</a:t>
            </a:r>
            <a:endParaRPr lang="en-US" dirty="0"/>
          </a:p>
          <a:p>
            <a:r>
              <a:rPr lang="en-US" dirty="0" err="1" smtClean="0"/>
              <a:t>E.B.Fernandez</a:t>
            </a:r>
            <a:r>
              <a:rPr lang="en-US" dirty="0"/>
              <a:t>, </a:t>
            </a:r>
            <a:r>
              <a:rPr lang="en-US" dirty="0" smtClean="0"/>
              <a:t>Jose </a:t>
            </a:r>
            <a:r>
              <a:rPr lang="en-US" dirty="0"/>
              <a:t>Ballesteros, </a:t>
            </a:r>
            <a:r>
              <a:rPr lang="en-US" dirty="0" smtClean="0"/>
              <a:t>Ana </a:t>
            </a:r>
            <a:r>
              <a:rPr lang="en-US" dirty="0"/>
              <a:t>C. </a:t>
            </a:r>
            <a:r>
              <a:rPr lang="en-US" dirty="0" err="1"/>
              <a:t>Desouza-Doucet</a:t>
            </a:r>
            <a:r>
              <a:rPr lang="en-US" dirty="0"/>
              <a:t>, and M.M. </a:t>
            </a:r>
            <a:r>
              <a:rPr lang="en-US" dirty="0" err="1"/>
              <a:t>Larrondo</a:t>
            </a:r>
            <a:r>
              <a:rPr lang="en-US" dirty="0"/>
              <a:t>-Petrie, “Security Patterns for Physical Access Control Systems”, in S. Barker and G.J. </a:t>
            </a:r>
            <a:r>
              <a:rPr lang="en-US" dirty="0" err="1"/>
              <a:t>Ahn</a:t>
            </a:r>
            <a:r>
              <a:rPr lang="en-US" dirty="0"/>
              <a:t> (Eds.), </a:t>
            </a:r>
            <a:r>
              <a:rPr lang="en-US" i="1" dirty="0"/>
              <a:t>Data and Applications Security XXI</a:t>
            </a:r>
            <a:r>
              <a:rPr lang="en-US" dirty="0"/>
              <a:t>, LNCS 4602, 259-274, Springer 2007. </a:t>
            </a:r>
            <a:r>
              <a:rPr lang="en-US" i="1" dirty="0" smtClean="0"/>
              <a:t>Procs</a:t>
            </a:r>
            <a:r>
              <a:rPr lang="en-US" i="1" dirty="0"/>
              <a:t>. of the</a:t>
            </a:r>
            <a:r>
              <a:rPr lang="en-US" dirty="0"/>
              <a:t> </a:t>
            </a:r>
            <a:r>
              <a:rPr lang="en-US" i="1" dirty="0"/>
              <a:t>21st Annual IFIP WG 11.3 Working Conference on Data and Applications  Security,  </a:t>
            </a:r>
            <a:r>
              <a:rPr lang="en-US" dirty="0"/>
              <a:t>Redondo Beach</a:t>
            </a:r>
            <a:r>
              <a:rPr lang="en-US" i="1" dirty="0"/>
              <a:t>,</a:t>
            </a:r>
            <a:r>
              <a:rPr lang="en-US" dirty="0"/>
              <a:t> California, U.S.A, July 8-11, 2007 </a:t>
            </a:r>
            <a:endParaRPr lang="en-US" dirty="0" smtClean="0"/>
          </a:p>
          <a:p>
            <a:r>
              <a:rPr lang="en-US" dirty="0"/>
              <a:t>Carolina Marin, </a:t>
            </a:r>
            <a:r>
              <a:rPr lang="en-US" dirty="0" err="1"/>
              <a:t>E.B.Fernandez</a:t>
            </a:r>
            <a:r>
              <a:rPr lang="en-US" dirty="0"/>
              <a:t>, and M.M. </a:t>
            </a:r>
            <a:r>
              <a:rPr lang="en-US" dirty="0" err="1"/>
              <a:t>Larrondo</a:t>
            </a:r>
            <a:r>
              <a:rPr lang="en-US" dirty="0"/>
              <a:t>-Petrie, "Patterns </a:t>
            </a:r>
            <a:br>
              <a:rPr lang="en-US" dirty="0"/>
            </a:br>
            <a:r>
              <a:rPr lang="en-US" dirty="0"/>
              <a:t>for social networks in Web 2.0", </a:t>
            </a:r>
            <a:r>
              <a:rPr lang="en-US" i="1" dirty="0"/>
              <a:t>Procs. of the</a:t>
            </a:r>
            <a:r>
              <a:rPr lang="en-US" dirty="0"/>
              <a:t> </a:t>
            </a:r>
            <a:r>
              <a:rPr lang="en-US" i="1" dirty="0"/>
              <a:t>8th Latin American and </a:t>
            </a:r>
            <a:br>
              <a:rPr lang="en-US" i="1" dirty="0"/>
            </a:br>
            <a:r>
              <a:rPr lang="en-US" i="1" dirty="0"/>
              <a:t>Caribbean Conf. for Eng. and Technology (LACCEI'2010),</a:t>
            </a:r>
            <a:r>
              <a:rPr lang="en-US" dirty="0"/>
              <a:t> June 1-4, 2010, Arequipa, Peru </a:t>
            </a:r>
            <a:endParaRPr lang="en-US" dirty="0" smtClean="0"/>
          </a:p>
          <a:p>
            <a:r>
              <a:rPr lang="en-US" dirty="0" err="1"/>
              <a:t>Mihaela</a:t>
            </a:r>
            <a:r>
              <a:rPr lang="en-US" dirty="0"/>
              <a:t> </a:t>
            </a:r>
            <a:r>
              <a:rPr lang="en-US" dirty="0" err="1"/>
              <a:t>Cardei</a:t>
            </a:r>
            <a:r>
              <a:rPr lang="en-US" dirty="0"/>
              <a:t>, E. </a:t>
            </a:r>
            <a:r>
              <a:rPr lang="en-US" dirty="0" err="1"/>
              <a:t>B.Fernandez</a:t>
            </a:r>
            <a:r>
              <a:rPr lang="en-US" dirty="0"/>
              <a:t>, </a:t>
            </a:r>
            <a:r>
              <a:rPr lang="en-US" dirty="0" err="1"/>
              <a:t>Anupama</a:t>
            </a:r>
            <a:r>
              <a:rPr lang="en-US" dirty="0"/>
              <a:t> </a:t>
            </a:r>
            <a:r>
              <a:rPr lang="en-US" dirty="0" err="1"/>
              <a:t>Sahu</a:t>
            </a:r>
            <a:r>
              <a:rPr lang="en-US" dirty="0"/>
              <a:t>, and </a:t>
            </a:r>
            <a:r>
              <a:rPr lang="en-US" dirty="0" err="1"/>
              <a:t>Ionut</a:t>
            </a:r>
            <a:r>
              <a:rPr lang="en-US" dirty="0"/>
              <a:t> </a:t>
            </a:r>
            <a:r>
              <a:rPr lang="en-US" dirty="0" err="1"/>
              <a:t>Cardei</a:t>
            </a:r>
            <a:r>
              <a:rPr lang="en-US" dirty="0"/>
              <a:t>, "A pattern for Wireless System Architectures", </a:t>
            </a:r>
            <a:r>
              <a:rPr lang="en-US" i="1" dirty="0"/>
              <a:t>Procs. of Asian </a:t>
            </a:r>
            <a:r>
              <a:rPr lang="en-US" i="1" dirty="0" err="1"/>
              <a:t>PLoP</a:t>
            </a:r>
            <a:r>
              <a:rPr lang="en-US" i="1" dirty="0"/>
              <a:t> </a:t>
            </a:r>
            <a:r>
              <a:rPr lang="en-US" i="1" dirty="0" smtClean="0"/>
              <a:t>2011, </a:t>
            </a:r>
            <a:r>
              <a:rPr lang="en-US" dirty="0" smtClean="0"/>
              <a:t>Tokyo, Japan.</a:t>
            </a:r>
            <a:endParaRPr lang="en-US" dirty="0"/>
          </a:p>
          <a:p>
            <a:pPr marL="0" indent="0">
              <a:buNone/>
            </a:pPr>
            <a:endParaRPr lang="en-US" dirty="0"/>
          </a:p>
        </p:txBody>
      </p:sp>
    </p:spTree>
    <p:extLst>
      <p:ext uri="{BB962C8B-B14F-4D97-AF65-F5344CB8AC3E}">
        <p14:creationId xmlns:p14="http://schemas.microsoft.com/office/powerpoint/2010/main" val="292606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i="0" dirty="0">
                <a:solidFill>
                  <a:schemeClr val="tx2"/>
                </a:solidFill>
              </a:rPr>
              <a:t>Cyber-physical </a:t>
            </a:r>
            <a:r>
              <a:rPr lang="en-US" altLang="en-US" i="0" dirty="0" smtClean="0">
                <a:solidFill>
                  <a:schemeClr val="tx2"/>
                </a:solidFill>
              </a:rPr>
              <a:t>systems (CPSs) III</a:t>
            </a:r>
            <a:endParaRPr lang="en-US" altLang="en-US" i="0" dirty="0">
              <a:solidFill>
                <a:schemeClr val="tx2"/>
              </a:solidFill>
            </a:endParaRPr>
          </a:p>
        </p:txBody>
      </p:sp>
      <p:sp>
        <p:nvSpPr>
          <p:cNvPr id="586755" name="Content Placeholder 2"/>
          <p:cNvSpPr>
            <a:spLocks/>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AU" sz="2000" dirty="0"/>
              <a:t>Often, CPSs are safety-critical, because their failure could endanger lives or cause large economic losses. Safety is the freedom from unacceptable risks, including threats to human lives, the environment, or to costly facilities. </a:t>
            </a:r>
            <a:endParaRPr lang="en-AU" sz="2000" dirty="0" smtClean="0"/>
          </a:p>
          <a:p>
            <a:r>
              <a:rPr lang="en-US" altLang="en-US" sz="2000" dirty="0" smtClean="0"/>
              <a:t>Wireless </a:t>
            </a:r>
            <a:r>
              <a:rPr lang="en-US" altLang="en-US" sz="2000" dirty="0"/>
              <a:t>networks </a:t>
            </a:r>
            <a:r>
              <a:rPr lang="en-US" altLang="en-US" sz="2000" dirty="0" smtClean="0"/>
              <a:t>and inexpensive sensors have made </a:t>
            </a:r>
            <a:r>
              <a:rPr lang="en-US" altLang="en-US" sz="2000" dirty="0"/>
              <a:t>them much more important</a:t>
            </a:r>
          </a:p>
          <a:p>
            <a:r>
              <a:rPr lang="en-US" altLang="en-US" sz="2000" dirty="0"/>
              <a:t>UML can be used to represent software but also physical things</a:t>
            </a:r>
          </a:p>
          <a:p>
            <a:r>
              <a:rPr lang="en-US" altLang="en-US" sz="2000" dirty="0" smtClean="0"/>
              <a:t>As we saw in the sensor models things </a:t>
            </a:r>
            <a:r>
              <a:rPr lang="en-US" altLang="en-US" sz="2000" dirty="0"/>
              <a:t>can be represented by classes which indicate physical features and include commands to interact with the </a:t>
            </a:r>
            <a:r>
              <a:rPr lang="en-US" altLang="en-US" sz="2000" dirty="0" smtClean="0"/>
              <a:t>thing</a:t>
            </a:r>
            <a:endParaRPr lang="en-US" altLang="en-US" sz="2000" dirty="0"/>
          </a:p>
        </p:txBody>
      </p:sp>
    </p:spTree>
    <p:extLst>
      <p:ext uri="{BB962C8B-B14F-4D97-AF65-F5344CB8AC3E}">
        <p14:creationId xmlns:p14="http://schemas.microsoft.com/office/powerpoint/2010/main" val="870738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idx="4294967295"/>
          </p:nvPr>
        </p:nvSpPr>
        <p:spPr/>
        <p:txBody>
          <a:bodyPr/>
          <a:lstStyle/>
          <a:p>
            <a:r>
              <a:rPr lang="en-US" altLang="en-US" smtClean="0"/>
              <a:t>Infrastructure systems</a:t>
            </a:r>
          </a:p>
        </p:txBody>
      </p:sp>
      <p:sp>
        <p:nvSpPr>
          <p:cNvPr id="593923" name="Rectangle 3"/>
          <p:cNvSpPr>
            <a:spLocks noGrp="1" noChangeArrowheads="1"/>
          </p:cNvSpPr>
          <p:nvPr>
            <p:ph type="body" idx="4294967295"/>
          </p:nvPr>
        </p:nvSpPr>
        <p:spPr/>
        <p:txBody>
          <a:bodyPr>
            <a:noAutofit/>
          </a:bodyPr>
          <a:lstStyle/>
          <a:p>
            <a:pPr>
              <a:lnSpc>
                <a:spcPct val="90000"/>
              </a:lnSpc>
            </a:pPr>
            <a:r>
              <a:rPr lang="en-US" altLang="en-US" sz="2400" dirty="0"/>
              <a:t>Infrastructure systems are needed to sustain a civilized life</a:t>
            </a:r>
          </a:p>
          <a:p>
            <a:pPr>
              <a:lnSpc>
                <a:spcPct val="90000"/>
              </a:lnSpc>
            </a:pPr>
            <a:r>
              <a:rPr lang="en-US" altLang="en-US" sz="2400" dirty="0"/>
              <a:t>They include transportation, finance and banking, government, chemical, energy, oil and gas production and distribution, health services, information management, water (drinking and irrigation), emergency services (fire, police), garbage collection, and other areas</a:t>
            </a:r>
          </a:p>
          <a:p>
            <a:pPr>
              <a:lnSpc>
                <a:spcPct val="90000"/>
              </a:lnSpc>
            </a:pPr>
            <a:r>
              <a:rPr lang="en-US" altLang="en-US" sz="2400" dirty="0"/>
              <a:t>All of these infrastructure functions are controlled by </a:t>
            </a:r>
            <a:r>
              <a:rPr lang="en-US" altLang="en-US" sz="2400" dirty="0" smtClean="0"/>
              <a:t>CPSs </a:t>
            </a:r>
            <a:r>
              <a:rPr lang="en-US" altLang="en-US" sz="2400" dirty="0"/>
              <a:t>which are complex and becoming increasingly interdependent; each system typically depends on one or two other systems</a:t>
            </a:r>
          </a:p>
          <a:p>
            <a:pPr>
              <a:lnSpc>
                <a:spcPct val="90000"/>
              </a:lnSpc>
            </a:pPr>
            <a:r>
              <a:rPr lang="en-US" altLang="en-US" sz="2400" dirty="0"/>
              <a:t>Some are even mutually dependent, e.g. electric power generation may require oil, and oil production may require electricity. </a:t>
            </a:r>
            <a:endParaRPr lang="en-US" altLang="en-US" sz="2400" dirty="0" smtClean="0"/>
          </a:p>
          <a:p>
            <a:pPr>
              <a:lnSpc>
                <a:spcPct val="90000"/>
              </a:lnSpc>
            </a:pPr>
            <a:r>
              <a:rPr lang="en-US" altLang="en-US" sz="2400" dirty="0" smtClean="0"/>
              <a:t>Most of them are organized as control systems (SCADA: Supervisory and Data Acquisition )</a:t>
            </a:r>
            <a:endParaRPr lang="en-US" altLang="en-US" sz="2400" dirty="0"/>
          </a:p>
        </p:txBody>
      </p:sp>
    </p:spTree>
    <p:extLst>
      <p:ext uri="{BB962C8B-B14F-4D97-AF65-F5344CB8AC3E}">
        <p14:creationId xmlns:p14="http://schemas.microsoft.com/office/powerpoint/2010/main" val="2000547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Examples of cyberattacks to infrastructure</a:t>
            </a:r>
          </a:p>
        </p:txBody>
      </p:sp>
      <p:sp>
        <p:nvSpPr>
          <p:cNvPr id="603139" name="Content Placeholder 2"/>
          <p:cNvSpPr>
            <a:spLocks/>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1400" dirty="0"/>
              <a:t>In the spring of 2000 a disgruntled Australian employee used a radio transmitter to disrupt the controls of a sewage treatment system. He caused some pumping stations to malfunction which resulted in large amounts of raw sewage to be released into several local rivers</a:t>
            </a:r>
          </a:p>
          <a:p>
            <a:r>
              <a:rPr lang="en-US" altLang="en-US" sz="1400" dirty="0" smtClean="0"/>
              <a:t>In October of 2002, a coordinated DDoS attack flooded all root servers of the Internet with a high volume of traffic. The servers incurred significant delays but were able to keep up with the traffic  </a:t>
            </a:r>
          </a:p>
          <a:p>
            <a:r>
              <a:rPr lang="en-US" altLang="en-US" sz="1400" dirty="0" smtClean="0"/>
              <a:t>Spyware was discovered in computers in the office of the German chancellor, Angela Merkel, and in some other government offices. The suspects were China’s People Liberation Army (PLA). </a:t>
            </a:r>
          </a:p>
          <a:p>
            <a:r>
              <a:rPr lang="en-US" altLang="en-US" sz="1400" dirty="0" smtClean="0"/>
              <a:t>Russian </a:t>
            </a:r>
            <a:r>
              <a:rPr lang="en-US" altLang="en-US" sz="1400" dirty="0"/>
              <a:t>hackers attacked the websites of the government and financial institutions in Estonia. This was a response to Estonia’s removal of a Soviet war monument in Tallinn (the capital). The attacks involved denial of service and web site defacing and disrupted these sites for several weeks. </a:t>
            </a:r>
          </a:p>
          <a:p>
            <a:r>
              <a:rPr lang="en-US" altLang="en-US" sz="1400" dirty="0" smtClean="0"/>
              <a:t>In September 2004, air traffic controllers lost voice contact with 400 airplanes over the SW US, when the main voice communication system shutdown unexpectedly. The backup system that took over also crashed almost immediately after taking over. Air controllers resorted to cell phones and most planes had collision avoidance systems, and there were no collisions. </a:t>
            </a:r>
          </a:p>
          <a:p>
            <a:endParaRPr lang="en-US" altLang="en-US" sz="1600" dirty="0"/>
          </a:p>
        </p:txBody>
      </p:sp>
    </p:spTree>
    <p:extLst>
      <p:ext uri="{BB962C8B-B14F-4D97-AF65-F5344CB8AC3E}">
        <p14:creationId xmlns:p14="http://schemas.microsoft.com/office/powerpoint/2010/main" val="3991825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5970" name="Object 3"/>
          <p:cNvGraphicFramePr>
            <a:graphicFrameLocks noChangeAspect="1"/>
          </p:cNvGraphicFramePr>
          <p:nvPr/>
        </p:nvGraphicFramePr>
        <p:xfrm>
          <a:off x="3530600" y="1539875"/>
          <a:ext cx="5130800" cy="3778250"/>
        </p:xfrm>
        <a:graphic>
          <a:graphicData uri="http://schemas.openxmlformats.org/presentationml/2006/ole">
            <mc:AlternateContent xmlns:mc="http://schemas.openxmlformats.org/markup-compatibility/2006">
              <mc:Choice xmlns:v="urn:schemas-microsoft-com:vml" Requires="v">
                <p:oleObj spid="_x0000_s3136" name="Document" r:id="rId3" imgW="5130864" imgH="3777488" progId="Word.Document.12">
                  <p:embed/>
                </p:oleObj>
              </mc:Choice>
              <mc:Fallback>
                <p:oleObj name="Document" r:id="rId3" imgW="5130864" imgH="3777488"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1539875"/>
                        <a:ext cx="5130800"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5971" name="Title 5"/>
          <p:cNvSpPr>
            <a:spLocks noGrp="1"/>
          </p:cNvSpPr>
          <p:nvPr>
            <p:ph type="title" idx="4294967295"/>
          </p:nvPr>
        </p:nvSpPr>
        <p:spPr/>
        <p:txBody>
          <a:bodyPr/>
          <a:lstStyle/>
          <a:p>
            <a:r>
              <a:rPr lang="en-US" altLang="en-US" sz="3200" dirty="0"/>
              <a:t>Supervisory Control and Data Acquisition (SCADA) systems </a:t>
            </a:r>
            <a:r>
              <a:rPr lang="en-US" altLang="en-US" sz="3200" dirty="0" smtClean="0"/>
              <a:t> structure</a:t>
            </a:r>
            <a:endParaRPr lang="en-US" altLang="en-US" sz="3200" dirty="0"/>
          </a:p>
        </p:txBody>
      </p:sp>
    </p:spTree>
    <p:extLst>
      <p:ext uri="{BB962C8B-B14F-4D97-AF65-F5344CB8AC3E}">
        <p14:creationId xmlns:p14="http://schemas.microsoft.com/office/powerpoint/2010/main" val="3558080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itle 2"/>
          <p:cNvSpPr>
            <a:spLocks noGrp="1"/>
          </p:cNvSpPr>
          <p:nvPr>
            <p:ph type="title" idx="4294967295"/>
          </p:nvPr>
        </p:nvSpPr>
        <p:spPr/>
        <p:txBody>
          <a:bodyPr/>
          <a:lstStyle/>
          <a:p>
            <a:r>
              <a:rPr lang="en-US" altLang="en-US" smtClean="0"/>
              <a:t>SCADA units</a:t>
            </a:r>
          </a:p>
        </p:txBody>
      </p:sp>
      <p:sp>
        <p:nvSpPr>
          <p:cNvPr id="596995" name="Content Placeholder 3"/>
          <p:cNvSpPr>
            <a:spLocks noGrp="1"/>
          </p:cNvSpPr>
          <p:nvPr>
            <p:ph idx="4294967295"/>
          </p:nvPr>
        </p:nvSpPr>
        <p:spPr/>
        <p:txBody>
          <a:bodyPr/>
          <a:lstStyle/>
          <a:p>
            <a:r>
              <a:rPr lang="en-US" altLang="en-US" sz="2000" dirty="0"/>
              <a:t>A </a:t>
            </a:r>
            <a:r>
              <a:rPr lang="en-US" altLang="en-US" sz="2000" b="1" dirty="0"/>
              <a:t>control loop</a:t>
            </a:r>
            <a:r>
              <a:rPr lang="en-US" altLang="en-US" sz="2000" dirty="0"/>
              <a:t>. This includes sensors, controllers, actuators, and communication links, that operate on a controlled process.  Sensors collect information from the controlled process and send it to the controller which adjusts parameters based on these values and their set points. </a:t>
            </a:r>
          </a:p>
          <a:p>
            <a:r>
              <a:rPr lang="en-US" altLang="en-US" sz="2000" dirty="0"/>
              <a:t>A </a:t>
            </a:r>
            <a:r>
              <a:rPr lang="en-US" altLang="en-US" sz="2000" b="1" dirty="0"/>
              <a:t>human-machine interface (HMI). </a:t>
            </a:r>
            <a:r>
              <a:rPr lang="en-US" altLang="en-US" sz="2000" dirty="0"/>
              <a:t>Used by engineers and operators to define set points, control algorithms, and adjust parameters. The HMI also displays status information and historical information.</a:t>
            </a:r>
          </a:p>
          <a:p>
            <a:r>
              <a:rPr lang="en-US" altLang="en-US" sz="2000" b="1" dirty="0"/>
              <a:t>Remote diagnostic and maintenance functions</a:t>
            </a:r>
            <a:r>
              <a:rPr lang="en-US" altLang="en-US" sz="2000" dirty="0"/>
              <a:t>. Used to identify and recover from failures or attacks</a:t>
            </a:r>
            <a:r>
              <a:rPr lang="en-US" altLang="en-US" sz="2000" dirty="0" smtClean="0"/>
              <a:t>.</a:t>
            </a:r>
          </a:p>
          <a:p>
            <a:r>
              <a:rPr lang="en-US" altLang="en-US" sz="2000" b="1" dirty="0" smtClean="0"/>
              <a:t>Databases.</a:t>
            </a:r>
            <a:r>
              <a:rPr lang="en-US" altLang="en-US" sz="2000" dirty="0" smtClean="0"/>
              <a:t> Contain control information, settings, historical information (logs), …</a:t>
            </a:r>
            <a:endParaRPr lang="en-US" altLang="en-US" sz="2000" dirty="0"/>
          </a:p>
          <a:p>
            <a:r>
              <a:rPr lang="en-US" altLang="en-US" sz="2000" b="1" dirty="0" smtClean="0"/>
              <a:t>Communication networks</a:t>
            </a:r>
            <a:r>
              <a:rPr lang="en-US" altLang="en-US" sz="2000" dirty="0" smtClean="0"/>
              <a:t>. To connect all the units.</a:t>
            </a:r>
          </a:p>
          <a:p>
            <a:r>
              <a:rPr lang="en-US" altLang="en-US" sz="2000" dirty="0" smtClean="0"/>
              <a:t>SCADAs are the most important type of CPS.</a:t>
            </a:r>
            <a:endParaRPr lang="en-US" altLang="en-US" sz="2000" dirty="0"/>
          </a:p>
        </p:txBody>
      </p:sp>
    </p:spTree>
    <p:extLst>
      <p:ext uri="{BB962C8B-B14F-4D97-AF65-F5344CB8AC3E}">
        <p14:creationId xmlns:p14="http://schemas.microsoft.com/office/powerpoint/2010/main" val="298139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8018" name="Object 3"/>
          <p:cNvGraphicFramePr>
            <a:graphicFrameLocks noChangeAspect="1"/>
          </p:cNvGraphicFramePr>
          <p:nvPr>
            <p:extLst>
              <p:ext uri="{D42A27DB-BD31-4B8C-83A1-F6EECF244321}">
                <p14:modId xmlns:p14="http://schemas.microsoft.com/office/powerpoint/2010/main" val="2423718486"/>
              </p:ext>
            </p:extLst>
          </p:nvPr>
        </p:nvGraphicFramePr>
        <p:xfrm>
          <a:off x="2093976" y="2312989"/>
          <a:ext cx="6912864" cy="2999675"/>
        </p:xfrm>
        <a:graphic>
          <a:graphicData uri="http://schemas.openxmlformats.org/presentationml/2006/ole">
            <mc:AlternateContent xmlns:mc="http://schemas.openxmlformats.org/markup-compatibility/2006">
              <mc:Choice xmlns:v="urn:schemas-microsoft-com:vml" Requires="v">
                <p:oleObj spid="_x0000_s4160" name="Document" r:id="rId3" imgW="5473785" imgH="2231955" progId="Word.Document.12">
                  <p:embed/>
                </p:oleObj>
              </mc:Choice>
              <mc:Fallback>
                <p:oleObj name="Document" r:id="rId3" imgW="5473785" imgH="2231955"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976" y="2312989"/>
                        <a:ext cx="6912864" cy="2999675"/>
                      </a:xfrm>
                      <a:prstGeom prst="rect">
                        <a:avLst/>
                      </a:prstGeom>
                      <a:noFill/>
                      <a:ln>
                        <a:noFill/>
                      </a:ln>
                      <a:effectLst/>
                      <a:extLst/>
                    </p:spPr>
                  </p:pic>
                </p:oleObj>
              </mc:Fallback>
            </mc:AlternateContent>
          </a:graphicData>
        </a:graphic>
      </p:graphicFrame>
      <p:sp>
        <p:nvSpPr>
          <p:cNvPr id="598019" name="Title 3"/>
          <p:cNvSpPr>
            <a:spLocks noGrp="1"/>
          </p:cNvSpPr>
          <p:nvPr>
            <p:ph type="title" idx="4294967295"/>
          </p:nvPr>
        </p:nvSpPr>
        <p:spPr/>
        <p:txBody>
          <a:bodyPr/>
          <a:lstStyle/>
          <a:p>
            <a:r>
              <a:rPr lang="en-US" altLang="en-US" smtClean="0"/>
              <a:t>General SCADA architecture</a:t>
            </a:r>
          </a:p>
        </p:txBody>
      </p:sp>
    </p:spTree>
    <p:extLst>
      <p:ext uri="{BB962C8B-B14F-4D97-AF65-F5344CB8AC3E}">
        <p14:creationId xmlns:p14="http://schemas.microsoft.com/office/powerpoint/2010/main" val="2992952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228600"/>
            <a:ext cx="7772400" cy="1143000"/>
          </a:xfrm>
          <a:prstGeom prst="rect">
            <a:avLst/>
          </a:prstGeom>
        </p:spPr>
        <p:txBody>
          <a:bodyPr/>
          <a:lstStyle/>
          <a:p>
            <a:pPr algn="ctr">
              <a:defRPr/>
            </a:pPr>
            <a:r>
              <a:rPr lang="en-US" sz="3600" b="1" kern="0">
                <a:solidFill>
                  <a:schemeClr val="tx2"/>
                </a:solidFill>
                <a:latin typeface="+mj-lt"/>
                <a:ea typeface="+mj-ea"/>
                <a:cs typeface="+mj-cs"/>
              </a:rPr>
              <a:t>SCADA security in practice</a:t>
            </a:r>
            <a:endParaRPr lang="en-US" sz="3600" b="1" kern="0" dirty="0">
              <a:solidFill>
                <a:schemeClr val="tx2"/>
              </a:solidFill>
              <a:latin typeface="+mj-lt"/>
              <a:ea typeface="+mj-ea"/>
              <a:cs typeface="+mj-cs"/>
            </a:endParaRPr>
          </a:p>
        </p:txBody>
      </p:sp>
      <p:sp>
        <p:nvSpPr>
          <p:cNvPr id="3" name="Rectangle 3"/>
          <p:cNvSpPr txBox="1">
            <a:spLocks noChangeArrowheads="1"/>
          </p:cNvSpPr>
          <p:nvPr/>
        </p:nvSpPr>
        <p:spPr>
          <a:xfrm>
            <a:off x="2209800" y="1371600"/>
            <a:ext cx="7772400" cy="4800600"/>
          </a:xfrm>
          <a:prstGeom prst="rect">
            <a:avLst/>
          </a:prstGeom>
        </p:spPr>
        <p:txBody>
          <a:bodyPr/>
          <a:lstStyle/>
          <a:p>
            <a:pPr marL="342900" indent="-342900">
              <a:lnSpc>
                <a:spcPct val="80000"/>
              </a:lnSpc>
              <a:spcBef>
                <a:spcPct val="20000"/>
              </a:spcBef>
              <a:buFontTx/>
              <a:buChar char="•"/>
              <a:defRPr/>
            </a:pPr>
            <a:r>
              <a:rPr lang="en-US" sz="2000" i="1" kern="0" dirty="0"/>
              <a:t>The basic architecture of SCADA systems is multi-tier, with physical measurement and control endpoints that serve as sensors and actuators. The processors for these sensors and actuators generally run on ordinary commercial operating systems such as VMS, Unix, Windows and Linux and the human interfaces often run on MS-Windows systems. </a:t>
            </a:r>
          </a:p>
          <a:p>
            <a:pPr marL="342900" indent="-342900">
              <a:lnSpc>
                <a:spcPct val="80000"/>
              </a:lnSpc>
              <a:spcBef>
                <a:spcPct val="20000"/>
              </a:spcBef>
              <a:buFontTx/>
              <a:buChar char="•"/>
              <a:defRPr/>
            </a:pPr>
            <a:r>
              <a:rPr lang="en-US" sz="2000" i="1" kern="0" dirty="0"/>
              <a:t>In practice, SCADA systems lack authentication, are not patched at all (because there never seemed to be any need for patches), and are generally viewed as unconnected to the Internet</a:t>
            </a:r>
          </a:p>
          <a:p>
            <a:pPr marL="342900" indent="-342900">
              <a:lnSpc>
                <a:spcPct val="80000"/>
              </a:lnSpc>
              <a:spcBef>
                <a:spcPct val="20000"/>
              </a:spcBef>
              <a:buFontTx/>
              <a:buChar char="•"/>
              <a:defRPr/>
            </a:pPr>
            <a:r>
              <a:rPr lang="en-US" sz="2000" i="1" kern="0" dirty="0" smtClean="0"/>
              <a:t>SCADA </a:t>
            </a:r>
            <a:r>
              <a:rPr lang="en-US" sz="2000" i="1" kern="0" dirty="0"/>
              <a:t>systems are typically subject to multiple undocumented, uncontrolled interconnections</a:t>
            </a:r>
          </a:p>
          <a:p>
            <a:pPr marL="342900" indent="-342900">
              <a:lnSpc>
                <a:spcPct val="80000"/>
              </a:lnSpc>
              <a:spcBef>
                <a:spcPct val="20000"/>
              </a:spcBef>
              <a:buFontTx/>
              <a:buChar char="•"/>
              <a:defRPr/>
            </a:pPr>
            <a:r>
              <a:rPr lang="en-US" sz="2000" i="1" kern="0" dirty="0"/>
              <a:t>The problem is worsened by inadvertent interconnections when security-unaware users connect mobile devices such as notebook computers to SCADA systems while they are simultaneously connected to other networks – including direct connections to the Internet – through wireless connections. </a:t>
            </a:r>
          </a:p>
        </p:txBody>
      </p:sp>
    </p:spTree>
    <p:extLst>
      <p:ext uri="{BB962C8B-B14F-4D97-AF65-F5344CB8AC3E}">
        <p14:creationId xmlns:p14="http://schemas.microsoft.com/office/powerpoint/2010/main" val="574850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5186" name="Group 107"/>
          <p:cNvGrpSpPr>
            <a:grpSpLocks/>
          </p:cNvGrpSpPr>
          <p:nvPr/>
        </p:nvGrpSpPr>
        <p:grpSpPr bwMode="auto">
          <a:xfrm>
            <a:off x="1752600" y="2133600"/>
            <a:ext cx="8610600" cy="3436938"/>
            <a:chOff x="304800" y="919766"/>
            <a:chExt cx="8610600" cy="3436513"/>
          </a:xfrm>
        </p:grpSpPr>
        <p:grpSp>
          <p:nvGrpSpPr>
            <p:cNvPr id="605188" name="Group 24"/>
            <p:cNvGrpSpPr>
              <a:grpSpLocks/>
            </p:cNvGrpSpPr>
            <p:nvPr/>
          </p:nvGrpSpPr>
          <p:grpSpPr bwMode="auto">
            <a:xfrm>
              <a:off x="6324600" y="919766"/>
              <a:ext cx="2377440" cy="927279"/>
              <a:chOff x="990600" y="685800"/>
              <a:chExt cx="1752599" cy="914400"/>
            </a:xfrm>
          </p:grpSpPr>
          <p:sp>
            <p:nvSpPr>
              <p:cNvPr id="5" name="Rectangle 4"/>
              <p:cNvSpPr/>
              <p:nvPr/>
            </p:nvSpPr>
            <p:spPr>
              <a:xfrm>
                <a:off x="990600" y="685800"/>
                <a:ext cx="1682851"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 name="TextBox 5"/>
              <p:cNvSpPr txBox="1"/>
              <p:nvPr/>
            </p:nvSpPr>
            <p:spPr>
              <a:xfrm>
                <a:off x="990600" y="685800"/>
                <a:ext cx="1682851" cy="258268"/>
              </a:xfrm>
              <a:prstGeom prst="rect">
                <a:avLst/>
              </a:prstGeom>
              <a:noFill/>
            </p:spPr>
            <p:txBody>
              <a:bodyPr>
                <a:spAutoFit/>
              </a:bodyPr>
              <a:lstStyle/>
              <a:p>
                <a:pPr algn="ctr">
                  <a:defRPr/>
                </a:pPr>
                <a:r>
                  <a:rPr lang="en-US" sz="1100" dirty="0">
                    <a:latin typeface="+mj-lt"/>
                  </a:rPr>
                  <a:t>Field Unit</a:t>
                </a:r>
              </a:p>
            </p:txBody>
          </p:sp>
          <p:cxnSp>
            <p:nvCxnSpPr>
              <p:cNvPr id="7" name="Straight Connector 6"/>
              <p:cNvCxnSpPr/>
              <p:nvPr/>
            </p:nvCxnSpPr>
            <p:spPr>
              <a:xfrm>
                <a:off x="990600" y="981634"/>
                <a:ext cx="16828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60816" y="1105289"/>
                <a:ext cx="1682851" cy="277051"/>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89" name="Group 25"/>
            <p:cNvGrpSpPr>
              <a:grpSpLocks/>
            </p:cNvGrpSpPr>
            <p:nvPr/>
          </p:nvGrpSpPr>
          <p:grpSpPr bwMode="auto">
            <a:xfrm>
              <a:off x="3657600" y="919766"/>
              <a:ext cx="1904999" cy="927279"/>
              <a:chOff x="990600" y="685800"/>
              <a:chExt cx="1752599" cy="914400"/>
            </a:xfrm>
          </p:grpSpPr>
          <p:sp>
            <p:nvSpPr>
              <p:cNvPr id="27" name="Rectangle 26"/>
              <p:cNvSpPr/>
              <p:nvPr/>
            </p:nvSpPr>
            <p:spPr>
              <a:xfrm>
                <a:off x="990600" y="685800"/>
                <a:ext cx="1682496"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8" name="TextBox 27"/>
              <p:cNvSpPr txBox="1"/>
              <p:nvPr/>
            </p:nvSpPr>
            <p:spPr>
              <a:xfrm>
                <a:off x="990600" y="685800"/>
                <a:ext cx="1682496" cy="258268"/>
              </a:xfrm>
              <a:prstGeom prst="rect">
                <a:avLst/>
              </a:prstGeom>
              <a:noFill/>
            </p:spPr>
            <p:txBody>
              <a:bodyPr>
                <a:spAutoFit/>
              </a:bodyPr>
              <a:lstStyle/>
              <a:p>
                <a:pPr algn="ctr">
                  <a:defRPr/>
                </a:pPr>
                <a:r>
                  <a:rPr lang="en-US" sz="1100" dirty="0">
                    <a:latin typeface="+mj-lt"/>
                  </a:rPr>
                  <a:t>Communication Network</a:t>
                </a:r>
              </a:p>
            </p:txBody>
          </p:sp>
          <p:cxnSp>
            <p:nvCxnSpPr>
              <p:cNvPr id="29" name="Straight Connector 28"/>
              <p:cNvCxnSpPr/>
              <p:nvPr/>
            </p:nvCxnSpPr>
            <p:spPr>
              <a:xfrm>
                <a:off x="990600" y="981634"/>
                <a:ext cx="16824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60704" y="1105289"/>
                <a:ext cx="1682496" cy="277051"/>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90" name="Group 30"/>
            <p:cNvGrpSpPr>
              <a:grpSpLocks/>
            </p:cNvGrpSpPr>
            <p:nvPr/>
          </p:nvGrpSpPr>
          <p:grpSpPr bwMode="auto">
            <a:xfrm>
              <a:off x="609600" y="919766"/>
              <a:ext cx="2377440" cy="927279"/>
              <a:chOff x="990600" y="685800"/>
              <a:chExt cx="1752599" cy="914400"/>
            </a:xfrm>
          </p:grpSpPr>
          <p:sp>
            <p:nvSpPr>
              <p:cNvPr id="32" name="Rectangle 31"/>
              <p:cNvSpPr/>
              <p:nvPr/>
            </p:nvSpPr>
            <p:spPr>
              <a:xfrm>
                <a:off x="990600" y="685800"/>
                <a:ext cx="1682851"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3" name="TextBox 32"/>
              <p:cNvSpPr txBox="1"/>
              <p:nvPr/>
            </p:nvSpPr>
            <p:spPr>
              <a:xfrm>
                <a:off x="990600" y="685800"/>
                <a:ext cx="1682851" cy="258268"/>
              </a:xfrm>
              <a:prstGeom prst="rect">
                <a:avLst/>
              </a:prstGeom>
              <a:noFill/>
            </p:spPr>
            <p:txBody>
              <a:bodyPr>
                <a:spAutoFit/>
              </a:bodyPr>
              <a:lstStyle/>
              <a:p>
                <a:pPr algn="ctr">
                  <a:defRPr/>
                </a:pPr>
                <a:r>
                  <a:rPr lang="en-US" sz="1100" dirty="0">
                    <a:latin typeface="+mj-lt"/>
                  </a:rPr>
                  <a:t>Central Controller</a:t>
                </a:r>
              </a:p>
            </p:txBody>
          </p:sp>
          <p:cxnSp>
            <p:nvCxnSpPr>
              <p:cNvPr id="34" name="Straight Connector 33"/>
              <p:cNvCxnSpPr/>
              <p:nvPr/>
            </p:nvCxnSpPr>
            <p:spPr>
              <a:xfrm>
                <a:off x="990600" y="981634"/>
                <a:ext cx="16828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60816" y="1105289"/>
                <a:ext cx="1682851" cy="277051"/>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91" name="Group 35"/>
            <p:cNvGrpSpPr>
              <a:grpSpLocks/>
            </p:cNvGrpSpPr>
            <p:nvPr/>
          </p:nvGrpSpPr>
          <p:grpSpPr bwMode="auto">
            <a:xfrm>
              <a:off x="304800" y="3429000"/>
              <a:ext cx="1371600" cy="927279"/>
              <a:chOff x="990600" y="685800"/>
              <a:chExt cx="1752599" cy="914400"/>
            </a:xfrm>
          </p:grpSpPr>
          <p:sp>
            <p:nvSpPr>
              <p:cNvPr id="37" name="Rectangle 36"/>
              <p:cNvSpPr/>
              <p:nvPr/>
            </p:nvSpPr>
            <p:spPr>
              <a:xfrm>
                <a:off x="990600" y="686090"/>
                <a:ext cx="1681603"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8" name="TextBox 37"/>
              <p:cNvSpPr txBox="1"/>
              <p:nvPr/>
            </p:nvSpPr>
            <p:spPr>
              <a:xfrm>
                <a:off x="990600" y="686090"/>
                <a:ext cx="1681603" cy="424184"/>
              </a:xfrm>
              <a:prstGeom prst="rect">
                <a:avLst/>
              </a:prstGeom>
              <a:noFill/>
            </p:spPr>
            <p:txBody>
              <a:bodyPr>
                <a:spAutoFit/>
              </a:bodyPr>
              <a:lstStyle/>
              <a:p>
                <a:pPr algn="ctr">
                  <a:defRPr/>
                </a:pPr>
                <a:r>
                  <a:rPr lang="en-US" sz="1100" dirty="0">
                    <a:latin typeface="+mj-lt"/>
                  </a:rPr>
                  <a:t>Human-Machine Interface</a:t>
                </a:r>
              </a:p>
            </p:txBody>
          </p:sp>
          <p:cxnSp>
            <p:nvCxnSpPr>
              <p:cNvPr id="39" name="Straight Connector 38"/>
              <p:cNvCxnSpPr/>
              <p:nvPr/>
            </p:nvCxnSpPr>
            <p:spPr>
              <a:xfrm>
                <a:off x="990600" y="1143145"/>
                <a:ext cx="16816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61597" y="1105579"/>
                <a:ext cx="1681602" cy="277050"/>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92" name="Group 40"/>
            <p:cNvGrpSpPr>
              <a:grpSpLocks/>
            </p:cNvGrpSpPr>
            <p:nvPr/>
          </p:nvGrpSpPr>
          <p:grpSpPr bwMode="auto">
            <a:xfrm>
              <a:off x="1905000" y="3429000"/>
              <a:ext cx="1371600" cy="927279"/>
              <a:chOff x="990600" y="685800"/>
              <a:chExt cx="1752599" cy="914400"/>
            </a:xfrm>
          </p:grpSpPr>
          <p:sp>
            <p:nvSpPr>
              <p:cNvPr id="42" name="Rectangle 41"/>
              <p:cNvSpPr/>
              <p:nvPr/>
            </p:nvSpPr>
            <p:spPr>
              <a:xfrm>
                <a:off x="990600" y="686090"/>
                <a:ext cx="1681603"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3" name="TextBox 42"/>
              <p:cNvSpPr txBox="1"/>
              <p:nvPr/>
            </p:nvSpPr>
            <p:spPr>
              <a:xfrm>
                <a:off x="990600" y="686090"/>
                <a:ext cx="1681603" cy="258267"/>
              </a:xfrm>
              <a:prstGeom prst="rect">
                <a:avLst/>
              </a:prstGeom>
              <a:noFill/>
            </p:spPr>
            <p:txBody>
              <a:bodyPr>
                <a:spAutoFit/>
              </a:bodyPr>
              <a:lstStyle/>
              <a:p>
                <a:pPr algn="ctr">
                  <a:defRPr/>
                </a:pPr>
                <a:r>
                  <a:rPr lang="en-US" sz="1100" dirty="0">
                    <a:latin typeface="+mj-lt"/>
                  </a:rPr>
                  <a:t>Data Server</a:t>
                </a:r>
              </a:p>
            </p:txBody>
          </p:sp>
          <p:cxnSp>
            <p:nvCxnSpPr>
              <p:cNvPr id="44" name="Straight Connector 43"/>
              <p:cNvCxnSpPr/>
              <p:nvPr/>
            </p:nvCxnSpPr>
            <p:spPr>
              <a:xfrm>
                <a:off x="990600" y="1017924"/>
                <a:ext cx="16816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61597" y="1105579"/>
                <a:ext cx="1681602" cy="277050"/>
              </a:xfrm>
              <a:prstGeom prst="rect">
                <a:avLst/>
              </a:prstGeom>
              <a:noFill/>
            </p:spPr>
            <p:txBody>
              <a:bodyPr>
                <a:spAutoFit/>
              </a:bodyPr>
              <a:lstStyle/>
              <a:p>
                <a:pPr>
                  <a:defRPr/>
                </a:pPr>
                <a:endParaRPr lang="en-US" sz="1200" dirty="0">
                  <a:latin typeface="+mj-lt"/>
                  <a:cs typeface="Arial" pitchFamily="34" charset="0"/>
                </a:endParaRPr>
              </a:p>
            </p:txBody>
          </p:sp>
        </p:grpSp>
        <p:sp>
          <p:nvSpPr>
            <p:cNvPr id="47" name="Flowchart: Decision 46"/>
            <p:cNvSpPr/>
            <p:nvPr/>
          </p:nvSpPr>
          <p:spPr>
            <a:xfrm>
              <a:off x="838200" y="1846751"/>
              <a:ext cx="304800" cy="309525"/>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8" name="Flowchart: Decision 47"/>
            <p:cNvSpPr/>
            <p:nvPr/>
          </p:nvSpPr>
          <p:spPr>
            <a:xfrm>
              <a:off x="2362200" y="1846751"/>
              <a:ext cx="304800" cy="309525"/>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9" name="Flowchart: Decision 48"/>
            <p:cNvSpPr/>
            <p:nvPr/>
          </p:nvSpPr>
          <p:spPr>
            <a:xfrm>
              <a:off x="6477000" y="1829292"/>
              <a:ext cx="304800" cy="307937"/>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0" name="Flowchart: Decision 49"/>
            <p:cNvSpPr/>
            <p:nvPr/>
          </p:nvSpPr>
          <p:spPr>
            <a:xfrm>
              <a:off x="8001000" y="1829292"/>
              <a:ext cx="304800" cy="307937"/>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grpSp>
          <p:nvGrpSpPr>
            <p:cNvPr id="605197" name="Group 50"/>
            <p:cNvGrpSpPr>
              <a:grpSpLocks/>
            </p:cNvGrpSpPr>
            <p:nvPr/>
          </p:nvGrpSpPr>
          <p:grpSpPr bwMode="auto">
            <a:xfrm>
              <a:off x="7543800" y="3429000"/>
              <a:ext cx="1371600" cy="927279"/>
              <a:chOff x="990600" y="685800"/>
              <a:chExt cx="1752599" cy="914400"/>
            </a:xfrm>
          </p:grpSpPr>
          <p:sp>
            <p:nvSpPr>
              <p:cNvPr id="52" name="Rectangle 51"/>
              <p:cNvSpPr/>
              <p:nvPr/>
            </p:nvSpPr>
            <p:spPr>
              <a:xfrm>
                <a:off x="990600" y="686090"/>
                <a:ext cx="1681603"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3" name="TextBox 52"/>
              <p:cNvSpPr txBox="1"/>
              <p:nvPr/>
            </p:nvSpPr>
            <p:spPr>
              <a:xfrm>
                <a:off x="990600" y="686090"/>
                <a:ext cx="1681603" cy="258267"/>
              </a:xfrm>
              <a:prstGeom prst="rect">
                <a:avLst/>
              </a:prstGeom>
              <a:noFill/>
            </p:spPr>
            <p:txBody>
              <a:bodyPr>
                <a:spAutoFit/>
              </a:bodyPr>
              <a:lstStyle/>
              <a:p>
                <a:pPr algn="ctr">
                  <a:defRPr/>
                </a:pPr>
                <a:r>
                  <a:rPr lang="en-US" sz="1100" dirty="0">
                    <a:latin typeface="+mj-lt"/>
                  </a:rPr>
                  <a:t>Local Controller</a:t>
                </a:r>
              </a:p>
            </p:txBody>
          </p:sp>
          <p:cxnSp>
            <p:nvCxnSpPr>
              <p:cNvPr id="54" name="Straight Connector 53"/>
              <p:cNvCxnSpPr/>
              <p:nvPr/>
            </p:nvCxnSpPr>
            <p:spPr>
              <a:xfrm>
                <a:off x="990600" y="1017924"/>
                <a:ext cx="16816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061597" y="1105579"/>
                <a:ext cx="1681602" cy="277050"/>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98" name="Group 60"/>
            <p:cNvGrpSpPr>
              <a:grpSpLocks/>
            </p:cNvGrpSpPr>
            <p:nvPr/>
          </p:nvGrpSpPr>
          <p:grpSpPr bwMode="auto">
            <a:xfrm>
              <a:off x="5943600" y="3429000"/>
              <a:ext cx="1371600" cy="927279"/>
              <a:chOff x="990600" y="685800"/>
              <a:chExt cx="1752599" cy="914400"/>
            </a:xfrm>
          </p:grpSpPr>
          <p:sp>
            <p:nvSpPr>
              <p:cNvPr id="62" name="Rectangle 61"/>
              <p:cNvSpPr/>
              <p:nvPr/>
            </p:nvSpPr>
            <p:spPr>
              <a:xfrm>
                <a:off x="990600" y="686090"/>
                <a:ext cx="1681603"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3" name="TextBox 62"/>
              <p:cNvSpPr txBox="1"/>
              <p:nvPr/>
            </p:nvSpPr>
            <p:spPr>
              <a:xfrm>
                <a:off x="990600" y="686090"/>
                <a:ext cx="1681603" cy="258267"/>
              </a:xfrm>
              <a:prstGeom prst="rect">
                <a:avLst/>
              </a:prstGeom>
              <a:noFill/>
            </p:spPr>
            <p:txBody>
              <a:bodyPr>
                <a:spAutoFit/>
              </a:bodyPr>
              <a:lstStyle/>
              <a:p>
                <a:pPr algn="ctr">
                  <a:defRPr/>
                </a:pPr>
                <a:r>
                  <a:rPr lang="en-US" sz="1100" dirty="0">
                    <a:latin typeface="+mj-lt"/>
                  </a:rPr>
                  <a:t>Field Unit</a:t>
                </a:r>
              </a:p>
            </p:txBody>
          </p:sp>
          <p:cxnSp>
            <p:nvCxnSpPr>
              <p:cNvPr id="64" name="Straight Connector 63"/>
              <p:cNvCxnSpPr/>
              <p:nvPr/>
            </p:nvCxnSpPr>
            <p:spPr>
              <a:xfrm>
                <a:off x="990600" y="1017924"/>
                <a:ext cx="16816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061597" y="1105579"/>
                <a:ext cx="1681602" cy="272355"/>
              </a:xfrm>
              <a:prstGeom prst="rect">
                <a:avLst/>
              </a:prstGeom>
              <a:noFill/>
            </p:spPr>
            <p:txBody>
              <a:bodyPr>
                <a:spAutoFit/>
              </a:bodyPr>
              <a:lstStyle/>
              <a:p>
                <a:pPr>
                  <a:defRPr/>
                </a:pPr>
                <a:endParaRPr lang="en-US" sz="1200" dirty="0">
                  <a:latin typeface="+mj-lt"/>
                  <a:cs typeface="Arial" pitchFamily="34" charset="0"/>
                </a:endParaRPr>
              </a:p>
            </p:txBody>
          </p:sp>
        </p:grpSp>
        <p:cxnSp>
          <p:nvCxnSpPr>
            <p:cNvPr id="93" name="Straight Connector 92"/>
            <p:cNvCxnSpPr>
              <a:stCxn id="47" idx="2"/>
            </p:cNvCxnSpPr>
            <p:nvPr/>
          </p:nvCxnSpPr>
          <p:spPr>
            <a:xfrm rot="5400000">
              <a:off x="372345" y="2774531"/>
              <a:ext cx="1236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48" idx="2"/>
            </p:cNvCxnSpPr>
            <p:nvPr/>
          </p:nvCxnSpPr>
          <p:spPr>
            <a:xfrm rot="5400000">
              <a:off x="1896345" y="2774531"/>
              <a:ext cx="1236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7522447" y="2765007"/>
              <a:ext cx="12619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5998447" y="2765007"/>
              <a:ext cx="12619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895600" y="1383259"/>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486400" y="1383259"/>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8305800" y="1829292"/>
              <a:ext cx="228600" cy="280952"/>
            </a:xfrm>
            <a:prstGeom prst="rect">
              <a:avLst/>
            </a:prstGeom>
            <a:noFill/>
          </p:spPr>
          <p:txBody>
            <a:bodyPr>
              <a:spAutoFit/>
            </a:bodyPr>
            <a:lstStyle/>
            <a:p>
              <a:pPr>
                <a:defRPr/>
              </a:pPr>
              <a:r>
                <a:rPr lang="en-US" sz="1200" dirty="0">
                  <a:latin typeface="+mj-lt"/>
                </a:rPr>
                <a:t>1</a:t>
              </a:r>
            </a:p>
          </p:txBody>
        </p:sp>
        <p:sp>
          <p:nvSpPr>
            <p:cNvPr id="140" name="TextBox 139"/>
            <p:cNvSpPr txBox="1"/>
            <p:nvPr/>
          </p:nvSpPr>
          <p:spPr>
            <a:xfrm>
              <a:off x="8305800" y="3124531"/>
              <a:ext cx="304800" cy="280952"/>
            </a:xfrm>
            <a:prstGeom prst="rect">
              <a:avLst/>
            </a:prstGeom>
            <a:noFill/>
          </p:spPr>
          <p:txBody>
            <a:bodyPr>
              <a:spAutoFit/>
            </a:bodyPr>
            <a:lstStyle/>
            <a:p>
              <a:pPr>
                <a:defRPr/>
              </a:pPr>
              <a:r>
                <a:rPr lang="en-US" sz="1200" dirty="0">
                  <a:latin typeface="+mj-lt"/>
                </a:rPr>
                <a:t>1</a:t>
              </a:r>
            </a:p>
          </p:txBody>
        </p:sp>
        <p:sp>
          <p:nvSpPr>
            <p:cNvPr id="142" name="TextBox 141"/>
            <p:cNvSpPr txBox="1"/>
            <p:nvPr/>
          </p:nvSpPr>
          <p:spPr>
            <a:xfrm>
              <a:off x="609600" y="1846751"/>
              <a:ext cx="228600" cy="280953"/>
            </a:xfrm>
            <a:prstGeom prst="rect">
              <a:avLst/>
            </a:prstGeom>
            <a:noFill/>
          </p:spPr>
          <p:txBody>
            <a:bodyPr>
              <a:spAutoFit/>
            </a:bodyPr>
            <a:lstStyle/>
            <a:p>
              <a:pPr>
                <a:defRPr/>
              </a:pPr>
              <a:r>
                <a:rPr lang="en-US" sz="1200" dirty="0">
                  <a:latin typeface="+mj-lt"/>
                </a:rPr>
                <a:t>1</a:t>
              </a:r>
            </a:p>
          </p:txBody>
        </p:sp>
        <p:sp>
          <p:nvSpPr>
            <p:cNvPr id="143" name="TextBox 142"/>
            <p:cNvSpPr txBox="1"/>
            <p:nvPr/>
          </p:nvSpPr>
          <p:spPr>
            <a:xfrm>
              <a:off x="2667000" y="1846751"/>
              <a:ext cx="228600" cy="280953"/>
            </a:xfrm>
            <a:prstGeom prst="rect">
              <a:avLst/>
            </a:prstGeom>
            <a:noFill/>
          </p:spPr>
          <p:txBody>
            <a:bodyPr>
              <a:spAutoFit/>
            </a:bodyPr>
            <a:lstStyle/>
            <a:p>
              <a:pPr>
                <a:defRPr/>
              </a:pPr>
              <a:r>
                <a:rPr lang="en-US" sz="1200" dirty="0">
                  <a:latin typeface="+mj-lt"/>
                </a:rPr>
                <a:t>1</a:t>
              </a:r>
            </a:p>
          </p:txBody>
        </p:sp>
        <p:sp>
          <p:nvSpPr>
            <p:cNvPr id="144" name="Rectangle 143"/>
            <p:cNvSpPr/>
            <p:nvPr/>
          </p:nvSpPr>
          <p:spPr>
            <a:xfrm>
              <a:off x="609600" y="3048341"/>
              <a:ext cx="261610" cy="276965"/>
            </a:xfrm>
            <a:prstGeom prst="rect">
              <a:avLst/>
            </a:prstGeom>
          </p:spPr>
          <p:txBody>
            <a:bodyPr wrap="none">
              <a:spAutoFit/>
            </a:bodyPr>
            <a:lstStyle/>
            <a:p>
              <a:pPr>
                <a:defRPr/>
              </a:pPr>
              <a:r>
                <a:rPr lang="en-US" sz="1200" dirty="0">
                  <a:solidFill>
                    <a:prstClr val="black"/>
                  </a:solidFill>
                  <a:latin typeface="+mj-lt"/>
                </a:rPr>
                <a:t>*</a:t>
              </a:r>
            </a:p>
          </p:txBody>
        </p:sp>
        <p:sp>
          <p:nvSpPr>
            <p:cNvPr id="145" name="TextBox 144"/>
            <p:cNvSpPr txBox="1"/>
            <p:nvPr/>
          </p:nvSpPr>
          <p:spPr>
            <a:xfrm>
              <a:off x="2667000" y="3048341"/>
              <a:ext cx="228600" cy="280952"/>
            </a:xfrm>
            <a:prstGeom prst="rect">
              <a:avLst/>
            </a:prstGeom>
            <a:noFill/>
          </p:spPr>
          <p:txBody>
            <a:bodyPr>
              <a:spAutoFit/>
            </a:bodyPr>
            <a:lstStyle/>
            <a:p>
              <a:pPr>
                <a:defRPr/>
              </a:pPr>
              <a:r>
                <a:rPr lang="en-US" sz="1200" dirty="0">
                  <a:latin typeface="+mj-lt"/>
                </a:rPr>
                <a:t>*</a:t>
              </a:r>
            </a:p>
          </p:txBody>
        </p:sp>
        <p:sp>
          <p:nvSpPr>
            <p:cNvPr id="77" name="TextBox 76"/>
            <p:cNvSpPr txBox="1"/>
            <p:nvPr/>
          </p:nvSpPr>
          <p:spPr>
            <a:xfrm>
              <a:off x="6781800" y="1905482"/>
              <a:ext cx="228600" cy="280952"/>
            </a:xfrm>
            <a:prstGeom prst="rect">
              <a:avLst/>
            </a:prstGeom>
            <a:noFill/>
          </p:spPr>
          <p:txBody>
            <a:bodyPr>
              <a:spAutoFit/>
            </a:bodyPr>
            <a:lstStyle/>
            <a:p>
              <a:pPr>
                <a:defRPr/>
              </a:pPr>
              <a:r>
                <a:rPr lang="en-US" sz="1200" dirty="0">
                  <a:latin typeface="+mj-lt"/>
                </a:rPr>
                <a:t>1</a:t>
              </a:r>
            </a:p>
          </p:txBody>
        </p:sp>
        <p:sp>
          <p:nvSpPr>
            <p:cNvPr id="78" name="TextBox 77"/>
            <p:cNvSpPr txBox="1"/>
            <p:nvPr/>
          </p:nvSpPr>
          <p:spPr>
            <a:xfrm>
              <a:off x="6781800" y="3124531"/>
              <a:ext cx="228600" cy="280952"/>
            </a:xfrm>
            <a:prstGeom prst="rect">
              <a:avLst/>
            </a:prstGeom>
            <a:noFill/>
          </p:spPr>
          <p:txBody>
            <a:bodyPr>
              <a:spAutoFit/>
            </a:bodyPr>
            <a:lstStyle/>
            <a:p>
              <a:pPr>
                <a:defRPr/>
              </a:pPr>
              <a:r>
                <a:rPr lang="en-US" sz="1200" dirty="0">
                  <a:latin typeface="+mj-lt"/>
                </a:rPr>
                <a:t>*</a:t>
              </a:r>
            </a:p>
          </p:txBody>
        </p:sp>
        <p:cxnSp>
          <p:nvCxnSpPr>
            <p:cNvPr id="91" name="Straight Connector 90"/>
            <p:cNvCxnSpPr/>
            <p:nvPr/>
          </p:nvCxnSpPr>
          <p:spPr>
            <a:xfrm>
              <a:off x="609600" y="1524529"/>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657600" y="152452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324600" y="1524529"/>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943600" y="4038818"/>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543800" y="4038818"/>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905000" y="4038818"/>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4800" y="4038818"/>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5187" name="Title 65"/>
          <p:cNvSpPr>
            <a:spLocks noGrp="1"/>
          </p:cNvSpPr>
          <p:nvPr>
            <p:ph type="title"/>
          </p:nvPr>
        </p:nvSpPr>
        <p:spPr/>
        <p:txBody>
          <a:bodyPr/>
          <a:lstStyle/>
          <a:p>
            <a:r>
              <a:rPr lang="en-US" altLang="en-US" dirty="0" smtClean="0"/>
              <a:t>SCADA Pattern</a:t>
            </a:r>
          </a:p>
        </p:txBody>
      </p:sp>
    </p:spTree>
    <p:extLst>
      <p:ext uri="{BB962C8B-B14F-4D97-AF65-F5344CB8AC3E}">
        <p14:creationId xmlns:p14="http://schemas.microsoft.com/office/powerpoint/2010/main" val="3927723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Title 1"/>
          <p:cNvSpPr>
            <a:spLocks noGrp="1"/>
          </p:cNvSpPr>
          <p:nvPr>
            <p:ph type="title"/>
          </p:nvPr>
        </p:nvSpPr>
        <p:spPr/>
        <p:txBody>
          <a:bodyPr/>
          <a:lstStyle/>
          <a:p>
            <a:r>
              <a:rPr lang="en-US" altLang="en-US" smtClean="0"/>
              <a:t>Methodology for SCADA Systems</a:t>
            </a:r>
          </a:p>
        </p:txBody>
      </p:sp>
      <p:sp>
        <p:nvSpPr>
          <p:cNvPr id="607235" name="Content Placeholder 2"/>
          <p:cNvSpPr>
            <a:spLocks noGrp="1"/>
          </p:cNvSpPr>
          <p:nvPr>
            <p:ph idx="1"/>
          </p:nvPr>
        </p:nvSpPr>
        <p:spPr/>
        <p:txBody>
          <a:bodyPr>
            <a:normAutofit/>
          </a:bodyPr>
          <a:lstStyle/>
          <a:p>
            <a:pPr>
              <a:lnSpc>
                <a:spcPct val="90000"/>
              </a:lnSpc>
            </a:pPr>
            <a:r>
              <a:rPr lang="en-US" altLang="en-US" dirty="0"/>
              <a:t>We </a:t>
            </a:r>
            <a:r>
              <a:rPr lang="en-US" altLang="en-US" dirty="0" smtClean="0"/>
              <a:t>can analyze</a:t>
            </a:r>
            <a:r>
              <a:rPr lang="en-US" altLang="en-US" dirty="0"/>
              <a:t>, build and evaluate secure SCADA systems using security patterns</a:t>
            </a:r>
          </a:p>
          <a:p>
            <a:pPr>
              <a:lnSpc>
                <a:spcPct val="90000"/>
              </a:lnSpc>
            </a:pPr>
            <a:r>
              <a:rPr lang="en-US" altLang="en-US" dirty="0" smtClean="0"/>
              <a:t>We </a:t>
            </a:r>
            <a:r>
              <a:rPr lang="en-US" altLang="en-US" dirty="0"/>
              <a:t>use security patterns to stop and/or prevent the attacks and we list these attacks first</a:t>
            </a:r>
          </a:p>
          <a:p>
            <a:pPr>
              <a:lnSpc>
                <a:spcPct val="90000"/>
              </a:lnSpc>
            </a:pPr>
            <a:r>
              <a:rPr lang="en-US" altLang="en-US" dirty="0"/>
              <a:t>The result is a security pattern itself which is called the </a:t>
            </a:r>
            <a:r>
              <a:rPr lang="en-US" altLang="en-US" b="1" dirty="0"/>
              <a:t>Secure SCADA Pattern </a:t>
            </a:r>
            <a:r>
              <a:rPr lang="en-US" altLang="en-US" dirty="0"/>
              <a:t>and which can be used as a guideline for building secure SCADA systems</a:t>
            </a:r>
          </a:p>
          <a:p>
            <a:pPr>
              <a:lnSpc>
                <a:spcPct val="90000"/>
              </a:lnSpc>
            </a:pPr>
            <a:r>
              <a:rPr lang="en-US" altLang="en-US" dirty="0"/>
              <a:t>We only indicate the patterns used to counteract the threats, we have published detailed descriptions of all of them</a:t>
            </a:r>
          </a:p>
        </p:txBody>
      </p:sp>
    </p:spTree>
    <p:extLst>
      <p:ext uri="{BB962C8B-B14F-4D97-AF65-F5344CB8AC3E}">
        <p14:creationId xmlns:p14="http://schemas.microsoft.com/office/powerpoint/2010/main" val="2285976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Embedded systems</a:t>
            </a:r>
          </a:p>
        </p:txBody>
      </p:sp>
      <p:sp>
        <p:nvSpPr>
          <p:cNvPr id="581635"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dirty="0"/>
              <a:t>An embedded system is a computational system which is part of a larger system</a:t>
            </a:r>
          </a:p>
          <a:p>
            <a:pPr eaLnBrk="1" hangingPunct="1"/>
            <a:r>
              <a:rPr lang="en-US" altLang="en-US" dirty="0" smtClean="0"/>
              <a:t>Used in car</a:t>
            </a:r>
            <a:r>
              <a:rPr lang="en-US" altLang="en-US" dirty="0"/>
              <a:t>, aircraft, </a:t>
            </a:r>
            <a:r>
              <a:rPr lang="en-US" altLang="en-US" dirty="0" smtClean="0"/>
              <a:t>boat </a:t>
            </a:r>
            <a:r>
              <a:rPr lang="en-US" altLang="en-US" dirty="0"/>
              <a:t>control </a:t>
            </a:r>
            <a:r>
              <a:rPr lang="en-US" altLang="en-US" dirty="0" smtClean="0"/>
              <a:t>systems, smart appliances, …</a:t>
            </a:r>
            <a:endParaRPr lang="en-US" altLang="en-US" dirty="0"/>
          </a:p>
          <a:p>
            <a:pPr eaLnBrk="1" hangingPunct="1"/>
            <a:r>
              <a:rPr lang="en-US" altLang="en-US" dirty="0"/>
              <a:t>Can be fixed or wireless; some are partially wireless</a:t>
            </a:r>
          </a:p>
          <a:p>
            <a:pPr eaLnBrk="1" hangingPunct="1"/>
            <a:r>
              <a:rPr lang="en-US" altLang="en-US" dirty="0" smtClean="0"/>
              <a:t>Often use </a:t>
            </a:r>
            <a:r>
              <a:rPr lang="en-US" altLang="en-US" dirty="0"/>
              <a:t>special </a:t>
            </a:r>
            <a:r>
              <a:rPr lang="en-US" altLang="en-US" dirty="0" smtClean="0"/>
              <a:t>protocols</a:t>
            </a:r>
          </a:p>
          <a:p>
            <a:r>
              <a:rPr lang="en-US" altLang="en-US" dirty="0" smtClean="0"/>
              <a:t>Specialized distribution architectures: </a:t>
            </a:r>
            <a:r>
              <a:rPr lang="en-US" altLang="en-US" dirty="0" err="1" smtClean="0"/>
              <a:t>Jini</a:t>
            </a:r>
            <a:r>
              <a:rPr lang="en-US" altLang="en-US" dirty="0" smtClean="0"/>
              <a:t>,  </a:t>
            </a:r>
            <a:r>
              <a:rPr lang="en-US" altLang="en-US" dirty="0"/>
              <a:t>Microsoft’s Universal Plug and Play (UPnP</a:t>
            </a:r>
            <a:r>
              <a:rPr lang="en-US" altLang="en-US" dirty="0" smtClean="0"/>
              <a:t>), Sony’s </a:t>
            </a:r>
            <a:r>
              <a:rPr lang="en-US" altLang="en-US" dirty="0" err="1" smtClean="0"/>
              <a:t>Havi</a:t>
            </a:r>
            <a:r>
              <a:rPr lang="en-US" altLang="en-US" dirty="0" smtClean="0"/>
              <a:t>, ...</a:t>
            </a:r>
            <a:endParaRPr lang="en-US" altLang="en-US" dirty="0"/>
          </a:p>
          <a:p>
            <a:pPr eaLnBrk="1" hangingPunct="1"/>
            <a:endParaRPr lang="en-US" altLang="en-US" dirty="0" smtClean="0"/>
          </a:p>
          <a:p>
            <a:pPr marL="0" indent="0" eaLnBrk="1" hangingPunct="1">
              <a:buNone/>
            </a:pPr>
            <a:endParaRPr lang="en-US" altLang="en-US" dirty="0"/>
          </a:p>
        </p:txBody>
      </p:sp>
    </p:spTree>
    <p:extLst>
      <p:ext uri="{BB962C8B-B14F-4D97-AF65-F5344CB8AC3E}">
        <p14:creationId xmlns:p14="http://schemas.microsoft.com/office/powerpoint/2010/main" val="1301164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en-US" smtClean="0"/>
              <a:t>SCADA threats</a:t>
            </a:r>
          </a:p>
        </p:txBody>
      </p:sp>
      <p:sp>
        <p:nvSpPr>
          <p:cNvPr id="599043" name="Rectangle 3"/>
          <p:cNvSpPr>
            <a:spLocks noGrp="1" noChangeArrowheads="1"/>
          </p:cNvSpPr>
          <p:nvPr>
            <p:ph type="body" idx="1"/>
          </p:nvPr>
        </p:nvSpPr>
        <p:spPr/>
        <p:txBody>
          <a:bodyPr>
            <a:normAutofit lnSpcReduction="10000"/>
          </a:bodyPr>
          <a:lstStyle/>
          <a:p>
            <a:pPr>
              <a:lnSpc>
                <a:spcPct val="90000"/>
              </a:lnSpc>
            </a:pPr>
            <a:r>
              <a:rPr lang="en-US" altLang="en-US" sz="2400" b="1" dirty="0"/>
              <a:t>Threats against/through the central controller </a:t>
            </a:r>
            <a:r>
              <a:rPr lang="en-US" altLang="en-US" sz="2400" dirty="0"/>
              <a:t>include those such as (</a:t>
            </a:r>
            <a:r>
              <a:rPr lang="en-US" altLang="en-US" sz="2400" dirty="0" err="1"/>
              <a:t>i</a:t>
            </a:r>
            <a:r>
              <a:rPr lang="en-US" altLang="en-US" sz="2400" dirty="0"/>
              <a:t>) physical attacks, (ii) malicious settings of the field units, (iii) wrong commands to the field units, (iv) malicious alteration of the runtime parameters of the central controller, and (v) denial of service attacks.</a:t>
            </a:r>
          </a:p>
          <a:p>
            <a:pPr>
              <a:lnSpc>
                <a:spcPct val="90000"/>
              </a:lnSpc>
            </a:pPr>
            <a:r>
              <a:rPr lang="en-US" altLang="en-US" sz="2400" b="1" dirty="0"/>
              <a:t>Threats against/through the field units </a:t>
            </a:r>
            <a:r>
              <a:rPr lang="en-US" altLang="en-US" sz="2400" dirty="0"/>
              <a:t>include those such as (</a:t>
            </a:r>
            <a:r>
              <a:rPr lang="en-US" altLang="en-US" sz="2400" dirty="0" err="1"/>
              <a:t>i</a:t>
            </a:r>
            <a:r>
              <a:rPr lang="en-US" altLang="en-US" sz="2400" dirty="0"/>
              <a:t>) physical attacks, (ii) malicious alteration of the runtime parameters of the field units, (iii) wrong commands to the field units, (iv) malicious alarms to the central controller, and (v) denial of service.</a:t>
            </a:r>
          </a:p>
          <a:p>
            <a:pPr>
              <a:lnSpc>
                <a:spcPct val="90000"/>
              </a:lnSpc>
            </a:pPr>
            <a:r>
              <a:rPr lang="en-US" altLang="en-US" sz="2400" b="1" dirty="0"/>
              <a:t>Threats against/through the communication networks </a:t>
            </a:r>
            <a:r>
              <a:rPr lang="en-US" altLang="en-US" sz="2400" dirty="0"/>
              <a:t>include (</a:t>
            </a:r>
            <a:r>
              <a:rPr lang="en-US" altLang="en-US" sz="2400" dirty="0" err="1"/>
              <a:t>i</a:t>
            </a:r>
            <a:r>
              <a:rPr lang="en-US" altLang="en-US" sz="2400" dirty="0"/>
              <a:t>) sniffing, (ii) spoofing, and (iii) denial of service</a:t>
            </a:r>
            <a:r>
              <a:rPr lang="en-US" altLang="en-US" sz="2400" dirty="0" smtClean="0"/>
              <a:t>.</a:t>
            </a:r>
          </a:p>
          <a:p>
            <a:r>
              <a:rPr lang="en-US" altLang="en-US" sz="2400" dirty="0"/>
              <a:t>Attacks against the central controller and the network are more harmful since they may disable the whole system, whereas attacks against ﬁeld units only affect speciﬁc units</a:t>
            </a:r>
          </a:p>
          <a:p>
            <a:pPr>
              <a:lnSpc>
                <a:spcPct val="90000"/>
              </a:lnSpc>
            </a:pPr>
            <a:endParaRPr lang="en-US" altLang="en-US" sz="2400" dirty="0"/>
          </a:p>
        </p:txBody>
      </p:sp>
    </p:spTree>
    <p:extLst>
      <p:ext uri="{BB962C8B-B14F-4D97-AF65-F5344CB8AC3E}">
        <p14:creationId xmlns:p14="http://schemas.microsoft.com/office/powerpoint/2010/main" val="1556472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itle 1"/>
          <p:cNvSpPr>
            <a:spLocks noGrp="1"/>
          </p:cNvSpPr>
          <p:nvPr>
            <p:ph type="title"/>
          </p:nvPr>
        </p:nvSpPr>
        <p:spPr>
          <a:xfrm>
            <a:off x="2209800" y="228600"/>
            <a:ext cx="7772400" cy="914400"/>
          </a:xfrm>
        </p:spPr>
        <p:txBody>
          <a:bodyPr/>
          <a:lstStyle/>
          <a:p>
            <a:r>
              <a:rPr lang="en-US" altLang="en-US" smtClean="0"/>
              <a:t>Countermeasures</a:t>
            </a:r>
          </a:p>
        </p:txBody>
      </p:sp>
      <p:sp>
        <p:nvSpPr>
          <p:cNvPr id="609283" name="Content Placeholder 2"/>
          <p:cNvSpPr>
            <a:spLocks noGrp="1"/>
          </p:cNvSpPr>
          <p:nvPr>
            <p:ph idx="1"/>
          </p:nvPr>
        </p:nvSpPr>
        <p:spPr>
          <a:xfrm>
            <a:off x="2209800" y="1371600"/>
            <a:ext cx="7772400" cy="4800600"/>
          </a:xfrm>
        </p:spPr>
        <p:txBody>
          <a:bodyPr/>
          <a:lstStyle/>
          <a:p>
            <a:pPr>
              <a:lnSpc>
                <a:spcPct val="80000"/>
              </a:lnSpc>
            </a:pPr>
            <a:r>
              <a:rPr lang="en-US" altLang="en-US" sz="2000"/>
              <a:t>Central controller. To stop T1, we use security patterns for physical access control such as the Role-Based Access Control (RBAC) pattern combined with the Authenticator Pattern and the Logger Pattern</a:t>
            </a:r>
          </a:p>
          <a:p>
            <a:pPr>
              <a:lnSpc>
                <a:spcPct val="80000"/>
              </a:lnSpc>
            </a:pPr>
            <a:r>
              <a:rPr lang="en-US" altLang="en-US" sz="2000"/>
              <a:t>To stop T2, T3, and T4, we use the Authorization Pattern together with the Authenticator Pattern and the Secure Logger Pattern. The Authenticator restricts access to the system to only registered employees, the Authorization pattern controls the actions that the employees can do on the controller, and the logger is useful for those cases where a legitimate employee is trying to perform sabotage (we cannot stop the attack but we have a record of who did it)</a:t>
            </a:r>
          </a:p>
          <a:p>
            <a:pPr>
              <a:lnSpc>
                <a:spcPct val="80000"/>
              </a:lnSpc>
            </a:pPr>
            <a:r>
              <a:rPr lang="en-US" altLang="en-US" sz="2000"/>
              <a:t>To stop T5, we use the Firewall Pattern together with an Intrusion Detection System (IDS) pattern. The IDS detects the attack and instructs the firewall to block traffic from the attacking addresses</a:t>
            </a:r>
          </a:p>
          <a:p>
            <a:endParaRPr lang="en-US" altLang="en-US" sz="2000"/>
          </a:p>
        </p:txBody>
      </p:sp>
    </p:spTree>
    <p:extLst>
      <p:ext uri="{BB962C8B-B14F-4D97-AF65-F5344CB8AC3E}">
        <p14:creationId xmlns:p14="http://schemas.microsoft.com/office/powerpoint/2010/main" val="2337524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itle 1"/>
          <p:cNvSpPr>
            <a:spLocks noGrp="1"/>
          </p:cNvSpPr>
          <p:nvPr>
            <p:ph type="title"/>
          </p:nvPr>
        </p:nvSpPr>
        <p:spPr/>
        <p:txBody>
          <a:bodyPr/>
          <a:lstStyle/>
          <a:p>
            <a:r>
              <a:rPr lang="en-US" altLang="en-US" sz="3200"/>
              <a:t>Defenses for the Central Controller</a:t>
            </a:r>
          </a:p>
        </p:txBody>
      </p:sp>
      <p:pic>
        <p:nvPicPr>
          <p:cNvPr id="610307"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00400" y="1752601"/>
            <a:ext cx="5994400" cy="4240213"/>
          </a:xfrm>
        </p:spPr>
      </p:pic>
    </p:spTree>
    <p:extLst>
      <p:ext uri="{BB962C8B-B14F-4D97-AF65-F5344CB8AC3E}">
        <p14:creationId xmlns:p14="http://schemas.microsoft.com/office/powerpoint/2010/main" val="220089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itle 1"/>
          <p:cNvSpPr>
            <a:spLocks noGrp="1"/>
          </p:cNvSpPr>
          <p:nvPr>
            <p:ph type="title"/>
          </p:nvPr>
        </p:nvSpPr>
        <p:spPr/>
        <p:txBody>
          <a:bodyPr/>
          <a:lstStyle/>
          <a:p>
            <a:r>
              <a:rPr lang="en-US" altLang="en-US" smtClean="0"/>
              <a:t>Rest of the system</a:t>
            </a:r>
          </a:p>
        </p:txBody>
      </p:sp>
      <p:sp>
        <p:nvSpPr>
          <p:cNvPr id="611331" name="Content Placeholder 2"/>
          <p:cNvSpPr>
            <a:spLocks noGrp="1"/>
          </p:cNvSpPr>
          <p:nvPr>
            <p:ph idx="1"/>
          </p:nvPr>
        </p:nvSpPr>
        <p:spPr/>
        <p:txBody>
          <a:bodyPr/>
          <a:lstStyle/>
          <a:p>
            <a:r>
              <a:rPr lang="en-US" altLang="en-US" sz="2400"/>
              <a:t>Similarly we can analyze the network and the field units</a:t>
            </a:r>
          </a:p>
          <a:p>
            <a:r>
              <a:rPr lang="en-US" altLang="en-US" sz="2400"/>
              <a:t>For them we find the threats and we apply security patterns to control them</a:t>
            </a:r>
          </a:p>
          <a:p>
            <a:r>
              <a:rPr lang="en-US" altLang="en-US" sz="2400"/>
              <a:t>This results in a Secure SCADA pattern</a:t>
            </a:r>
          </a:p>
          <a:p>
            <a:endParaRPr lang="en-US" altLang="en-US" smtClean="0"/>
          </a:p>
        </p:txBody>
      </p:sp>
    </p:spTree>
    <p:extLst>
      <p:ext uri="{BB962C8B-B14F-4D97-AF65-F5344CB8AC3E}">
        <p14:creationId xmlns:p14="http://schemas.microsoft.com/office/powerpoint/2010/main" val="483312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2354" name="Picture 2" descr="Fig 6 Class diagram for the secure SCADA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1" y="685801"/>
            <a:ext cx="6323013" cy="5095875"/>
          </a:xfrm>
        </p:spPr>
      </p:pic>
    </p:spTree>
    <p:extLst>
      <p:ext uri="{BB962C8B-B14F-4D97-AF65-F5344CB8AC3E}">
        <p14:creationId xmlns:p14="http://schemas.microsoft.com/office/powerpoint/2010/main" val="2362698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typical </a:t>
            </a:r>
            <a:r>
              <a:rPr lang="en-US" b="1" dirty="0"/>
              <a:t>SCADA </a:t>
            </a:r>
            <a:r>
              <a:rPr lang="en-US" b="1" dirty="0" smtClean="0"/>
              <a:t>system in use</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Includes </a:t>
            </a:r>
            <a:r>
              <a:rPr lang="en-US" dirty="0"/>
              <a:t>a Process Control Network </a:t>
            </a:r>
            <a:r>
              <a:rPr lang="en-US" dirty="0" smtClean="0"/>
              <a:t>and </a:t>
            </a:r>
            <a:r>
              <a:rPr lang="en-US" dirty="0"/>
              <a:t>a Control System Network. </a:t>
            </a:r>
            <a:endParaRPr lang="en-US" dirty="0" smtClean="0"/>
          </a:p>
          <a:p>
            <a:r>
              <a:rPr lang="en-US" dirty="0" smtClean="0"/>
              <a:t>The </a:t>
            </a:r>
            <a:r>
              <a:rPr lang="en-US" dirty="0"/>
              <a:t>Process </a:t>
            </a:r>
            <a:r>
              <a:rPr lang="en-US" dirty="0" smtClean="0"/>
              <a:t>Control Network </a:t>
            </a:r>
            <a:r>
              <a:rPr lang="en-US" dirty="0"/>
              <a:t>consists of </a:t>
            </a:r>
            <a:r>
              <a:rPr lang="en-US" dirty="0" err="1"/>
              <a:t>WinCC</a:t>
            </a:r>
            <a:r>
              <a:rPr lang="en-US" dirty="0"/>
              <a:t> and PCS7 clients and </a:t>
            </a:r>
            <a:r>
              <a:rPr lang="en-US" dirty="0" smtClean="0"/>
              <a:t>servers which </a:t>
            </a:r>
            <a:r>
              <a:rPr lang="en-US" dirty="0"/>
              <a:t>are connected to PLCs and enable </a:t>
            </a:r>
            <a:r>
              <a:rPr lang="en-US" dirty="0" smtClean="0"/>
              <a:t>communication with </a:t>
            </a:r>
            <a:r>
              <a:rPr lang="en-US" dirty="0"/>
              <a:t>them. </a:t>
            </a:r>
            <a:endParaRPr lang="en-US" dirty="0" smtClean="0"/>
          </a:p>
          <a:p>
            <a:r>
              <a:rPr lang="en-US" dirty="0" err="1" smtClean="0"/>
              <a:t>WinCC</a:t>
            </a:r>
            <a:r>
              <a:rPr lang="en-US" dirty="0" smtClean="0"/>
              <a:t> </a:t>
            </a:r>
            <a:r>
              <a:rPr lang="en-US" dirty="0"/>
              <a:t>machines provide HMI </a:t>
            </a:r>
            <a:r>
              <a:rPr lang="en-US" dirty="0" smtClean="0"/>
              <a:t>client/server systems </a:t>
            </a:r>
            <a:r>
              <a:rPr lang="en-US" dirty="0"/>
              <a:t>used to monitor the industrial process and </a:t>
            </a:r>
            <a:r>
              <a:rPr lang="en-US" dirty="0" smtClean="0"/>
              <a:t>visualize basic </a:t>
            </a:r>
            <a:r>
              <a:rPr lang="en-US" dirty="0"/>
              <a:t>data collection functions for project data, </a:t>
            </a:r>
            <a:r>
              <a:rPr lang="en-US" dirty="0" smtClean="0"/>
              <a:t>process values</a:t>
            </a:r>
            <a:r>
              <a:rPr lang="en-US" dirty="0"/>
              <a:t>, archives, alarms and messages. PCS7 servers </a:t>
            </a:r>
            <a:r>
              <a:rPr lang="en-US" dirty="0" smtClean="0"/>
              <a:t>pro-vide </a:t>
            </a:r>
            <a:r>
              <a:rPr lang="en-US" dirty="0"/>
              <a:t>all process data and connect PLCs to the </a:t>
            </a:r>
            <a:r>
              <a:rPr lang="en-US" dirty="0" smtClean="0"/>
              <a:t>Process Control Network. </a:t>
            </a:r>
          </a:p>
          <a:p>
            <a:r>
              <a:rPr lang="en-US" dirty="0" smtClean="0"/>
              <a:t>The </a:t>
            </a:r>
            <a:r>
              <a:rPr lang="en-US" dirty="0"/>
              <a:t>control system network </a:t>
            </a:r>
            <a:r>
              <a:rPr lang="en-US" dirty="0" smtClean="0"/>
              <a:t>includes  </a:t>
            </a:r>
            <a:r>
              <a:rPr lang="en-US" dirty="0" err="1" smtClean="0"/>
              <a:t>WinCC</a:t>
            </a:r>
            <a:r>
              <a:rPr lang="en-US" dirty="0" smtClean="0"/>
              <a:t>/PCS7 </a:t>
            </a:r>
            <a:r>
              <a:rPr lang="en-US" dirty="0"/>
              <a:t>servers and PLCs. It controls and </a:t>
            </a:r>
            <a:r>
              <a:rPr lang="en-US" dirty="0" smtClean="0"/>
              <a:t>supervises the </a:t>
            </a:r>
            <a:r>
              <a:rPr lang="en-US" dirty="0"/>
              <a:t>physical process. </a:t>
            </a:r>
            <a:endParaRPr lang="en-US" dirty="0" smtClean="0"/>
          </a:p>
          <a:p>
            <a:r>
              <a:rPr lang="en-US" dirty="0" smtClean="0"/>
              <a:t>PCS7/</a:t>
            </a:r>
            <a:r>
              <a:rPr lang="en-US" dirty="0" err="1" smtClean="0"/>
              <a:t>WinCC</a:t>
            </a:r>
            <a:r>
              <a:rPr lang="en-US" dirty="0" smtClean="0"/>
              <a:t> </a:t>
            </a:r>
            <a:r>
              <a:rPr lang="en-US" dirty="0"/>
              <a:t>server and </a:t>
            </a:r>
            <a:r>
              <a:rPr lang="en-US" dirty="0" smtClean="0"/>
              <a:t>client can </a:t>
            </a:r>
            <a:r>
              <a:rPr lang="en-US" dirty="0"/>
              <a:t>be installed on the same </a:t>
            </a:r>
            <a:r>
              <a:rPr lang="en-US" dirty="0" smtClean="0"/>
              <a:t>hardware. </a:t>
            </a:r>
          </a:p>
          <a:p>
            <a:r>
              <a:rPr lang="en-US" dirty="0" smtClean="0"/>
              <a:t>PLCs </a:t>
            </a:r>
            <a:r>
              <a:rPr lang="en-US" dirty="0"/>
              <a:t>send control </a:t>
            </a:r>
            <a:r>
              <a:rPr lang="en-US" dirty="0" smtClean="0"/>
              <a:t>signals via </a:t>
            </a:r>
            <a:r>
              <a:rPr lang="en-US" dirty="0"/>
              <a:t>a Process Field Bus (</a:t>
            </a:r>
            <a:r>
              <a:rPr lang="en-US" dirty="0" err="1"/>
              <a:t>Proﬁbus</a:t>
            </a:r>
            <a:r>
              <a:rPr lang="en-US" dirty="0"/>
              <a:t>) to speed regulators </a:t>
            </a:r>
            <a:r>
              <a:rPr lang="en-US" dirty="0" smtClean="0"/>
              <a:t>that control </a:t>
            </a:r>
            <a:r>
              <a:rPr lang="en-US" dirty="0"/>
              <a:t>the rotation of motors. This network includes </a:t>
            </a:r>
            <a:r>
              <a:rPr lang="en-US" dirty="0" smtClean="0"/>
              <a:t>as well </a:t>
            </a:r>
            <a:r>
              <a:rPr lang="en-US" dirty="0" err="1"/>
              <a:t>WinCC</a:t>
            </a:r>
            <a:r>
              <a:rPr lang="en-US" dirty="0"/>
              <a:t> SQL Server databases and other </a:t>
            </a:r>
            <a:r>
              <a:rPr lang="en-US" dirty="0" smtClean="0"/>
              <a:t>engineering or </a:t>
            </a:r>
            <a:r>
              <a:rPr lang="en-US" dirty="0"/>
              <a:t>maintenance workstations. </a:t>
            </a:r>
            <a:endParaRPr lang="en-US" dirty="0" smtClean="0"/>
          </a:p>
          <a:p>
            <a:r>
              <a:rPr lang="en-US" dirty="0" smtClean="0"/>
              <a:t>We </a:t>
            </a:r>
            <a:r>
              <a:rPr lang="en-US" dirty="0"/>
              <a:t>suppose that, for </a:t>
            </a:r>
            <a:r>
              <a:rPr lang="en-US" dirty="0" smtClean="0"/>
              <a:t>security reasons</a:t>
            </a:r>
            <a:r>
              <a:rPr lang="en-US" dirty="0"/>
              <a:t>, the SCADA system is isolated by an air </a:t>
            </a:r>
            <a:r>
              <a:rPr lang="en-US" dirty="0" smtClean="0"/>
              <a:t>gap so </a:t>
            </a:r>
            <a:r>
              <a:rPr lang="en-US" dirty="0"/>
              <a:t>that no network connection is possible between the </a:t>
            </a:r>
            <a:r>
              <a:rPr lang="en-US" dirty="0" smtClean="0"/>
              <a:t>two security </a:t>
            </a:r>
            <a:r>
              <a:rPr lang="en-US" dirty="0"/>
              <a:t>zones</a:t>
            </a:r>
            <a:r>
              <a:rPr lang="en-US" dirty="0" smtClean="0"/>
              <a:t>.</a:t>
            </a:r>
            <a:endParaRPr lang="en-US" dirty="0"/>
          </a:p>
        </p:txBody>
      </p:sp>
    </p:spTree>
    <p:extLst>
      <p:ext uri="{BB962C8B-B14F-4D97-AF65-F5344CB8AC3E}">
        <p14:creationId xmlns:p14="http://schemas.microsoft.com/office/powerpoint/2010/main" val="2003440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 Business Corporate Network</a:t>
            </a:r>
            <a:endParaRPr lang="en-US" dirty="0"/>
          </a:p>
        </p:txBody>
      </p:sp>
      <p:sp>
        <p:nvSpPr>
          <p:cNvPr id="5" name="Content Placeholder 4"/>
          <p:cNvSpPr>
            <a:spLocks noGrp="1"/>
          </p:cNvSpPr>
          <p:nvPr>
            <p:ph idx="1"/>
          </p:nvPr>
        </p:nvSpPr>
        <p:spPr>
          <a:xfrm>
            <a:off x="838200" y="1853057"/>
            <a:ext cx="10515600" cy="4351338"/>
          </a:xfrm>
        </p:spPr>
        <p:txBody>
          <a:bodyPr>
            <a:normAutofit fontScale="92500" lnSpcReduction="10000"/>
          </a:bodyPr>
          <a:lstStyle/>
          <a:p>
            <a:r>
              <a:rPr lang="en-US" dirty="0" smtClean="0"/>
              <a:t>It hosts </a:t>
            </a:r>
            <a:r>
              <a:rPr lang="en-US" dirty="0"/>
              <a:t>the </a:t>
            </a:r>
            <a:r>
              <a:rPr lang="en-US" dirty="0" smtClean="0"/>
              <a:t>Enterprise usual </a:t>
            </a:r>
            <a:r>
              <a:rPr lang="en-US" dirty="0"/>
              <a:t>Information System. It comprises </a:t>
            </a:r>
            <a:r>
              <a:rPr lang="en-US" dirty="0" smtClean="0"/>
              <a:t>servers and </a:t>
            </a:r>
            <a:r>
              <a:rPr lang="en-US" dirty="0"/>
              <a:t>workstations that enable classical daily </a:t>
            </a:r>
            <a:r>
              <a:rPr lang="en-US" dirty="0" smtClean="0"/>
              <a:t>applications (</a:t>
            </a:r>
            <a:r>
              <a:rPr lang="en-US" dirty="0"/>
              <a:t>emails, reporting, accountability...), the Enterprise </a:t>
            </a:r>
            <a:r>
              <a:rPr lang="en-US" dirty="0" smtClean="0"/>
              <a:t>Resource Planning </a:t>
            </a:r>
            <a:r>
              <a:rPr lang="en-US" dirty="0"/>
              <a:t>(ERP) system, etc. </a:t>
            </a:r>
            <a:endParaRPr lang="en-US" dirty="0" smtClean="0"/>
          </a:p>
          <a:p>
            <a:r>
              <a:rPr lang="en-US" dirty="0" smtClean="0"/>
              <a:t>It </a:t>
            </a:r>
            <a:r>
              <a:rPr lang="en-US" dirty="0"/>
              <a:t>may also </a:t>
            </a:r>
            <a:r>
              <a:rPr lang="en-US" dirty="0" smtClean="0"/>
              <a:t>host </a:t>
            </a:r>
            <a:r>
              <a:rPr lang="en-US" dirty="0" err="1" smtClean="0"/>
              <a:t>WinCC</a:t>
            </a:r>
            <a:r>
              <a:rPr lang="en-US" dirty="0" smtClean="0"/>
              <a:t> </a:t>
            </a:r>
            <a:r>
              <a:rPr lang="en-US" dirty="0"/>
              <a:t>SQL Server databases that provide high </a:t>
            </a:r>
            <a:r>
              <a:rPr lang="en-US" dirty="0" smtClean="0"/>
              <a:t>level information </a:t>
            </a:r>
            <a:r>
              <a:rPr lang="en-US" dirty="0"/>
              <a:t>to end users and store STEP7 project </a:t>
            </a:r>
            <a:r>
              <a:rPr lang="en-US" dirty="0" smtClean="0"/>
              <a:t>ﬁles, as </a:t>
            </a:r>
            <a:r>
              <a:rPr lang="en-US" dirty="0"/>
              <a:t>well as applications that manage PCS7 or </a:t>
            </a:r>
            <a:r>
              <a:rPr lang="en-US" dirty="0" err="1" smtClean="0"/>
              <a:t>WinCC</a:t>
            </a:r>
            <a:r>
              <a:rPr lang="en-US" dirty="0" smtClean="0"/>
              <a:t> projects</a:t>
            </a:r>
            <a:r>
              <a:rPr lang="en-US" dirty="0"/>
              <a:t>. </a:t>
            </a:r>
            <a:endParaRPr lang="en-US" dirty="0" smtClean="0"/>
          </a:p>
          <a:p>
            <a:r>
              <a:rPr lang="en-US" dirty="0" smtClean="0"/>
              <a:t>Data </a:t>
            </a:r>
            <a:r>
              <a:rPr lang="en-US" dirty="0"/>
              <a:t>can be exchanged between terminals via </a:t>
            </a:r>
            <a:r>
              <a:rPr lang="en-US" dirty="0" smtClean="0"/>
              <a:t>a local </a:t>
            </a:r>
            <a:r>
              <a:rPr lang="en-US" dirty="0"/>
              <a:t>area network that hosts local databases and </a:t>
            </a:r>
            <a:r>
              <a:rPr lang="en-US" dirty="0" smtClean="0"/>
              <a:t>process information </a:t>
            </a:r>
            <a:r>
              <a:rPr lang="en-US" dirty="0"/>
              <a:t>servers. This network can exchange data </a:t>
            </a:r>
            <a:r>
              <a:rPr lang="en-US" dirty="0" smtClean="0"/>
              <a:t>with external </a:t>
            </a:r>
            <a:r>
              <a:rPr lang="en-US" dirty="0"/>
              <a:t>networks connected to the Internet through </a:t>
            </a:r>
            <a:r>
              <a:rPr lang="en-US" dirty="0" smtClean="0"/>
              <a:t>a “demilitarized </a:t>
            </a:r>
            <a:r>
              <a:rPr lang="en-US" dirty="0"/>
              <a:t>zone". </a:t>
            </a:r>
            <a:endParaRPr lang="en-US" dirty="0" smtClean="0"/>
          </a:p>
          <a:p>
            <a:r>
              <a:rPr lang="en-US" dirty="0" smtClean="0"/>
              <a:t>Communications are </a:t>
            </a:r>
            <a:r>
              <a:rPr lang="en-US" dirty="0"/>
              <a:t>protected </a:t>
            </a:r>
            <a:r>
              <a:rPr lang="en-US" dirty="0" smtClean="0"/>
              <a:t>by ﬁrewalls </a:t>
            </a:r>
            <a:r>
              <a:rPr lang="en-US" dirty="0"/>
              <a:t>and other security modules</a:t>
            </a:r>
            <a:r>
              <a:rPr lang="en-US" dirty="0" smtClean="0"/>
              <a:t>.</a:t>
            </a:r>
            <a:endParaRPr lang="en-US" dirty="0"/>
          </a:p>
        </p:txBody>
      </p:sp>
    </p:spTree>
    <p:extLst>
      <p:ext uri="{BB962C8B-B14F-4D97-AF65-F5344CB8AC3E}">
        <p14:creationId xmlns:p14="http://schemas.microsoft.com/office/powerpoint/2010/main" val="2751584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5500" y="104775"/>
            <a:ext cx="7105650" cy="6419850"/>
          </a:xfrm>
          <a:prstGeom prst="rect">
            <a:avLst/>
          </a:prstGeom>
        </p:spPr>
      </p:pic>
    </p:spTree>
    <p:extLst>
      <p:ext uri="{BB962C8B-B14F-4D97-AF65-F5344CB8AC3E}">
        <p14:creationId xmlns:p14="http://schemas.microsoft.com/office/powerpoint/2010/main" val="1697385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1"/>
            <a:ext cx="7886700" cy="461963"/>
          </a:xfrm>
        </p:spPr>
        <p:txBody>
          <a:bodyPr>
            <a:normAutofit fontScale="90000"/>
          </a:bodyPr>
          <a:lstStyle/>
          <a:p>
            <a:pPr>
              <a:defRPr/>
            </a:pPr>
            <a:r>
              <a:rPr lang="en-US" dirty="0">
                <a:solidFill>
                  <a:srgbClr val="0070C0"/>
                </a:solidFill>
              </a:rPr>
              <a:t>CPS architecture</a:t>
            </a:r>
          </a:p>
        </p:txBody>
      </p:sp>
      <p:pic>
        <p:nvPicPr>
          <p:cNvPr id="7885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690564"/>
            <a:ext cx="8123238"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319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itle 1"/>
          <p:cNvSpPr>
            <a:spLocks noGrp="1"/>
          </p:cNvSpPr>
          <p:nvPr>
            <p:ph type="title" idx="4294967295"/>
          </p:nvPr>
        </p:nvSpPr>
        <p:spPr/>
        <p:txBody>
          <a:bodyPr/>
          <a:lstStyle/>
          <a:p>
            <a:pPr eaLnBrk="1" hangingPunct="1"/>
            <a:r>
              <a:rPr lang="en-US" altLang="en-US" smtClean="0"/>
              <a:t>The smart grid</a:t>
            </a:r>
          </a:p>
        </p:txBody>
      </p:sp>
      <p:sp>
        <p:nvSpPr>
          <p:cNvPr id="623619" name="Content Placeholder 2"/>
          <p:cNvSpPr>
            <a:spLocks noGrp="1"/>
          </p:cNvSpPr>
          <p:nvPr>
            <p:ph idx="4294967295"/>
          </p:nvPr>
        </p:nvSpPr>
        <p:spPr/>
        <p:txBody>
          <a:bodyPr/>
          <a:lstStyle/>
          <a:p>
            <a:pPr eaLnBrk="1" hangingPunct="1">
              <a:lnSpc>
                <a:spcPct val="80000"/>
              </a:lnSpc>
            </a:pPr>
            <a:r>
              <a:rPr lang="en-US" altLang="en-US" sz="2600" dirty="0"/>
              <a:t>The smart grid </a:t>
            </a:r>
            <a:r>
              <a:rPr lang="en-US" altLang="en-US" sz="2600" dirty="0" smtClean="0"/>
              <a:t>converts </a:t>
            </a:r>
            <a:r>
              <a:rPr lang="en-US" altLang="en-US" sz="2600" dirty="0"/>
              <a:t>our current electric grid into a large and complex and heterogeneous distributed computing system</a:t>
            </a:r>
          </a:p>
          <a:p>
            <a:pPr eaLnBrk="1" hangingPunct="1">
              <a:lnSpc>
                <a:spcPct val="80000"/>
              </a:lnSpc>
            </a:pPr>
            <a:r>
              <a:rPr lang="en-US" altLang="en-US" sz="2600" dirty="0"/>
              <a:t>This is a cyber-physical system, which is also a virtual organization or a set of these</a:t>
            </a:r>
          </a:p>
          <a:p>
            <a:pPr eaLnBrk="1" hangingPunct="1">
              <a:lnSpc>
                <a:spcPct val="80000"/>
              </a:lnSpc>
            </a:pPr>
            <a:r>
              <a:rPr lang="en-US" altLang="en-US" sz="2600" dirty="0"/>
              <a:t>Parts of the system are wireless and operators will be able to check the status of devices and send them commands from their cell phones</a:t>
            </a:r>
          </a:p>
          <a:p>
            <a:pPr eaLnBrk="1" hangingPunct="1">
              <a:lnSpc>
                <a:spcPct val="80000"/>
              </a:lnSpc>
            </a:pPr>
            <a:r>
              <a:rPr lang="en-US" altLang="en-US" sz="2600" dirty="0"/>
              <a:t>This means a great opportunity for security attackers</a:t>
            </a:r>
          </a:p>
        </p:txBody>
      </p:sp>
    </p:spTree>
    <p:extLst>
      <p:ext uri="{BB962C8B-B14F-4D97-AF65-F5344CB8AC3E}">
        <p14:creationId xmlns:p14="http://schemas.microsoft.com/office/powerpoint/2010/main" val="3492487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JINI (Apache River)</a:t>
            </a:r>
          </a:p>
        </p:txBody>
      </p:sp>
      <p:sp>
        <p:nvSpPr>
          <p:cNvPr id="582659"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pPr>
            <a:r>
              <a:rPr lang="en-US" altLang="en-US" sz="2000" dirty="0" err="1"/>
              <a:t>Jini</a:t>
            </a:r>
            <a:r>
              <a:rPr lang="en-US" altLang="en-US" sz="2000" dirty="0"/>
              <a:t> network technology is an open distributed architecture that enables developers to create network-centric services (plug and play devices), intended for flexibility</a:t>
            </a:r>
          </a:p>
          <a:p>
            <a:pPr eaLnBrk="1" hangingPunct="1">
              <a:lnSpc>
                <a:spcPct val="90000"/>
              </a:lnSpc>
            </a:pPr>
            <a:r>
              <a:rPr lang="en-US" altLang="en-US" sz="2000" dirty="0"/>
              <a:t>In </a:t>
            </a:r>
            <a:r>
              <a:rPr lang="en-US" altLang="en-US" sz="2000" dirty="0" err="1"/>
              <a:t>Jini</a:t>
            </a:r>
            <a:r>
              <a:rPr lang="en-US" altLang="en-US" sz="2000" dirty="0"/>
              <a:t>, everything  is a service, a system is a federation of services. Once part of a federation, a service can be used by any clients in the </a:t>
            </a:r>
            <a:r>
              <a:rPr lang="en-US" altLang="en-US" sz="2000" dirty="0" smtClean="0"/>
              <a:t>network  (a type of SOA)</a:t>
            </a:r>
            <a:endParaRPr lang="en-US" altLang="en-US" sz="2000" dirty="0"/>
          </a:p>
          <a:p>
            <a:pPr eaLnBrk="1" hangingPunct="1">
              <a:lnSpc>
                <a:spcPct val="90000"/>
              </a:lnSpc>
            </a:pPr>
            <a:r>
              <a:rPr lang="en-US" altLang="en-US" sz="2000" dirty="0"/>
              <a:t>Services are discovered and leased</a:t>
            </a:r>
          </a:p>
          <a:p>
            <a:pPr eaLnBrk="1" hangingPunct="1">
              <a:lnSpc>
                <a:spcPct val="90000"/>
              </a:lnSpc>
            </a:pPr>
            <a:r>
              <a:rPr lang="en-US" altLang="en-US" sz="2000" dirty="0"/>
              <a:t>The network functions take over some of the OS functions. Includes a programming model and a runtime infrastructure</a:t>
            </a:r>
          </a:p>
          <a:p>
            <a:pPr eaLnBrk="1" hangingPunct="1">
              <a:lnSpc>
                <a:spcPct val="90000"/>
              </a:lnSpc>
            </a:pPr>
            <a:r>
              <a:rPr lang="en-US" altLang="en-US" sz="2000" dirty="0" err="1"/>
              <a:t>Jini</a:t>
            </a:r>
            <a:r>
              <a:rPr lang="en-US" altLang="en-US" sz="2000" dirty="0"/>
              <a:t> runs on top of local operating systems. Services are organized into groups. Security based on </a:t>
            </a:r>
            <a:r>
              <a:rPr lang="en-US" altLang="en-US" sz="2000" dirty="0" smtClean="0"/>
              <a:t>ACLs</a:t>
            </a:r>
          </a:p>
          <a:p>
            <a:pPr eaLnBrk="1" hangingPunct="1">
              <a:lnSpc>
                <a:spcPct val="90000"/>
              </a:lnSpc>
            </a:pPr>
            <a:r>
              <a:rPr lang="en-US" altLang="en-US" sz="2000" dirty="0" smtClean="0"/>
              <a:t>Complemented with sensors</a:t>
            </a:r>
            <a:endParaRPr lang="en-US" altLang="en-US" sz="2000" dirty="0"/>
          </a:p>
        </p:txBody>
      </p:sp>
    </p:spTree>
    <p:extLst>
      <p:ext uri="{BB962C8B-B14F-4D97-AF65-F5344CB8AC3E}">
        <p14:creationId xmlns:p14="http://schemas.microsoft.com/office/powerpoint/2010/main" val="29483692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09601"/>
            <a:ext cx="5257800"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Smart grid</a:t>
            </a:r>
            <a:endParaRPr lang="en-US" dirty="0"/>
          </a:p>
        </p:txBody>
      </p:sp>
    </p:spTree>
    <p:extLst>
      <p:ext uri="{BB962C8B-B14F-4D97-AF65-F5344CB8AC3E}">
        <p14:creationId xmlns:p14="http://schemas.microsoft.com/office/powerpoint/2010/main" val="41752707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5666" name="Picture 2" descr="C:\Users\Lian\Desktop\f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0" y="685801"/>
            <a:ext cx="868045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3330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itle 1"/>
          <p:cNvSpPr>
            <a:spLocks noGrp="1"/>
          </p:cNvSpPr>
          <p:nvPr>
            <p:ph type="title" idx="4294967295"/>
          </p:nvPr>
        </p:nvSpPr>
        <p:spPr/>
        <p:txBody>
          <a:bodyPr/>
          <a:lstStyle/>
          <a:p>
            <a:pPr eaLnBrk="1" hangingPunct="1"/>
            <a:r>
              <a:rPr lang="en-US" altLang="en-US" dirty="0" smtClean="0"/>
              <a:t>Privacy concerns in smart grids</a:t>
            </a:r>
          </a:p>
        </p:txBody>
      </p:sp>
      <p:sp>
        <p:nvSpPr>
          <p:cNvPr id="626691" name="Content Placeholder 2"/>
          <p:cNvSpPr>
            <a:spLocks noGrp="1"/>
          </p:cNvSpPr>
          <p:nvPr>
            <p:ph idx="4294967295"/>
          </p:nvPr>
        </p:nvSpPr>
        <p:spPr/>
        <p:txBody>
          <a:bodyPr/>
          <a:lstStyle/>
          <a:p>
            <a:pPr eaLnBrk="1" hangingPunct="1">
              <a:lnSpc>
                <a:spcPct val="80000"/>
              </a:lnSpc>
            </a:pPr>
            <a:r>
              <a:rPr lang="en-US" altLang="en-US" sz="2600"/>
              <a:t>Smart meters contains a processor, persistent storage, and communications (typically wireless)</a:t>
            </a:r>
          </a:p>
          <a:p>
            <a:pPr eaLnBrk="1" hangingPunct="1">
              <a:lnSpc>
                <a:spcPct val="80000"/>
              </a:lnSpc>
            </a:pPr>
            <a:r>
              <a:rPr lang="en-US" altLang="en-US" sz="2600"/>
              <a:t>If the customer generates some electricity he can sell it to the grid</a:t>
            </a:r>
          </a:p>
          <a:p>
            <a:pPr eaLnBrk="1" hangingPunct="1">
              <a:lnSpc>
                <a:spcPct val="80000"/>
              </a:lnSpc>
            </a:pPr>
            <a:r>
              <a:rPr lang="en-US" altLang="en-US" sz="2600"/>
              <a:t>Customers expose their way of using energy, the amount of energy they use, the timing of their use, their generation capacity</a:t>
            </a:r>
          </a:p>
          <a:p>
            <a:pPr eaLnBrk="1" hangingPunct="1">
              <a:lnSpc>
                <a:spcPct val="80000"/>
              </a:lnSpc>
            </a:pPr>
            <a:r>
              <a:rPr lang="en-US" altLang="en-US" sz="2600"/>
              <a:t>The grid can control appliances and send alarm messages</a:t>
            </a:r>
          </a:p>
          <a:p>
            <a:pPr eaLnBrk="1" hangingPunct="1">
              <a:lnSpc>
                <a:spcPct val="80000"/>
              </a:lnSpc>
            </a:pPr>
            <a:r>
              <a:rPr lang="en-US" altLang="en-US" sz="2600"/>
              <a:t>No privacy laws for grids exist now</a:t>
            </a:r>
          </a:p>
        </p:txBody>
      </p:sp>
    </p:spTree>
    <p:extLst>
      <p:ext uri="{BB962C8B-B14F-4D97-AF65-F5344CB8AC3E}">
        <p14:creationId xmlns:p14="http://schemas.microsoft.com/office/powerpoint/2010/main" val="825644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itle 1"/>
          <p:cNvSpPr>
            <a:spLocks noGrp="1"/>
          </p:cNvSpPr>
          <p:nvPr>
            <p:ph type="title" idx="4294967295"/>
          </p:nvPr>
        </p:nvSpPr>
        <p:spPr/>
        <p:txBody>
          <a:bodyPr/>
          <a:lstStyle/>
          <a:p>
            <a:pPr eaLnBrk="1" hangingPunct="1"/>
            <a:r>
              <a:rPr lang="en-US" altLang="en-US" dirty="0" smtClean="0"/>
              <a:t>Typical Misuses in a smart grid</a:t>
            </a:r>
          </a:p>
        </p:txBody>
      </p:sp>
      <p:sp>
        <p:nvSpPr>
          <p:cNvPr id="627715" name="Content Placeholder 2"/>
          <p:cNvSpPr>
            <a:spLocks noGrp="1"/>
          </p:cNvSpPr>
          <p:nvPr>
            <p:ph idx="4294967295"/>
          </p:nvPr>
        </p:nvSpPr>
        <p:spPr/>
        <p:txBody>
          <a:bodyPr/>
          <a:lstStyle/>
          <a:p>
            <a:pPr eaLnBrk="1" hangingPunct="1"/>
            <a:r>
              <a:rPr lang="en-US" altLang="en-US" dirty="0" smtClean="0"/>
              <a:t>Somebody in the company can snoop on customers (insider attacks)</a:t>
            </a:r>
          </a:p>
          <a:p>
            <a:pPr eaLnBrk="1" hangingPunct="1"/>
            <a:r>
              <a:rPr lang="en-US" altLang="en-US" dirty="0" smtClean="0"/>
              <a:t>A hacker can get customer information</a:t>
            </a:r>
          </a:p>
          <a:p>
            <a:pPr eaLnBrk="1" hangingPunct="1"/>
            <a:r>
              <a:rPr lang="en-US" altLang="en-US" dirty="0" smtClean="0"/>
              <a:t>Customers may commit fraud</a:t>
            </a:r>
          </a:p>
          <a:p>
            <a:pPr eaLnBrk="1" hangingPunct="1"/>
            <a:r>
              <a:rPr lang="en-US" altLang="en-US" dirty="0" smtClean="0"/>
              <a:t>Denial of service attacks </a:t>
            </a:r>
          </a:p>
        </p:txBody>
      </p:sp>
    </p:spTree>
    <p:extLst>
      <p:ext uri="{BB962C8B-B14F-4D97-AF65-F5344CB8AC3E}">
        <p14:creationId xmlns:p14="http://schemas.microsoft.com/office/powerpoint/2010/main" val="2755409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Title 1"/>
          <p:cNvSpPr>
            <a:spLocks noGrp="1"/>
          </p:cNvSpPr>
          <p:nvPr>
            <p:ph type="title" idx="4294967295"/>
          </p:nvPr>
        </p:nvSpPr>
        <p:spPr/>
        <p:txBody>
          <a:bodyPr/>
          <a:lstStyle/>
          <a:p>
            <a:r>
              <a:rPr lang="en-US" altLang="en-US" dirty="0" smtClean="0"/>
              <a:t>Power system attacks</a:t>
            </a:r>
          </a:p>
        </p:txBody>
      </p:sp>
      <p:sp>
        <p:nvSpPr>
          <p:cNvPr id="600067" name="Content Placeholder 2"/>
          <p:cNvSpPr>
            <a:spLocks noGrp="1"/>
          </p:cNvSpPr>
          <p:nvPr>
            <p:ph idx="4294967295"/>
          </p:nvPr>
        </p:nvSpPr>
        <p:spPr/>
        <p:txBody>
          <a:bodyPr>
            <a:normAutofit fontScale="92500" lnSpcReduction="20000"/>
          </a:bodyPr>
          <a:lstStyle/>
          <a:p>
            <a:r>
              <a:rPr lang="en-US" altLang="en-US" sz="3600" b="1" dirty="0"/>
              <a:t>Attacks to the power system itself</a:t>
            </a:r>
            <a:r>
              <a:rPr lang="en-US" altLang="en-US" sz="3600" dirty="0"/>
              <a:t>. The customer base is affected. Other critical infrastructure systems may also be affected.</a:t>
            </a:r>
          </a:p>
          <a:p>
            <a:r>
              <a:rPr lang="en-US" altLang="en-US" sz="3600" b="1" dirty="0"/>
              <a:t>Attacks </a:t>
            </a:r>
            <a:r>
              <a:rPr lang="en-US" altLang="en-US" sz="3600" b="1" dirty="0" smtClean="0"/>
              <a:t>by/through </a:t>
            </a:r>
            <a:r>
              <a:rPr lang="en-US" altLang="en-US" sz="3600" b="1" dirty="0"/>
              <a:t>the power system</a:t>
            </a:r>
            <a:r>
              <a:rPr lang="en-US" altLang="en-US" sz="3600" dirty="0"/>
              <a:t>. Attacks to people are possible, e.g. higher voltages than expected, dispersal of biological agents through the plant </a:t>
            </a:r>
            <a:r>
              <a:rPr lang="en-US" altLang="en-US" sz="3600" dirty="0" smtClean="0"/>
              <a:t>facilities. Electromagnetics </a:t>
            </a:r>
            <a:r>
              <a:rPr lang="en-US" altLang="en-US" sz="3600" dirty="0"/>
              <a:t>pulses could be sent through the electrical cables to damage computers or communication devices.</a:t>
            </a:r>
          </a:p>
          <a:p>
            <a:pPr>
              <a:buFontTx/>
              <a:buNone/>
            </a:pPr>
            <a:r>
              <a:rPr lang="en-US" altLang="en-US" sz="3600" dirty="0"/>
              <a:t> </a:t>
            </a:r>
          </a:p>
          <a:p>
            <a:endParaRPr lang="en-US" altLang="en-US" sz="2400" dirty="0"/>
          </a:p>
        </p:txBody>
      </p:sp>
    </p:spTree>
    <p:extLst>
      <p:ext uri="{BB962C8B-B14F-4D97-AF65-F5344CB8AC3E}">
        <p14:creationId xmlns:p14="http://schemas.microsoft.com/office/powerpoint/2010/main" val="1779059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itle 1"/>
          <p:cNvSpPr>
            <a:spLocks noGrp="1"/>
          </p:cNvSpPr>
          <p:nvPr>
            <p:ph type="title" idx="4294967295"/>
          </p:nvPr>
        </p:nvSpPr>
        <p:spPr/>
        <p:txBody>
          <a:bodyPr/>
          <a:lstStyle/>
          <a:p>
            <a:pPr eaLnBrk="1" hangingPunct="1"/>
            <a:r>
              <a:rPr lang="en-US" altLang="en-US" smtClean="0"/>
              <a:t>Standards and regulations </a:t>
            </a:r>
          </a:p>
        </p:txBody>
      </p:sp>
      <p:sp>
        <p:nvSpPr>
          <p:cNvPr id="628739" name="Content Placeholder 2"/>
          <p:cNvSpPr>
            <a:spLocks noGrp="1"/>
          </p:cNvSpPr>
          <p:nvPr>
            <p:ph idx="4294967295"/>
          </p:nvPr>
        </p:nvSpPr>
        <p:spPr/>
        <p:txBody>
          <a:bodyPr/>
          <a:lstStyle/>
          <a:p>
            <a:pPr eaLnBrk="1" hangingPunct="1"/>
            <a:r>
              <a:rPr lang="en-US" altLang="en-US" smtClean="0"/>
              <a:t>IEEE and NIST are creating the “Smart grid interoperability standards roadmap” [GN]</a:t>
            </a:r>
          </a:p>
          <a:p>
            <a:pPr eaLnBrk="1" hangingPunct="1"/>
            <a:r>
              <a:rPr lang="en-US" altLang="en-US" smtClean="0"/>
              <a:t>There are many regulations being discussed in the US government and in state senates</a:t>
            </a:r>
          </a:p>
          <a:p>
            <a:pPr eaLnBrk="1" hangingPunct="1"/>
            <a:r>
              <a:rPr lang="en-US" altLang="en-US" smtClean="0"/>
              <a:t>All US utilities are private companies and it is not clear how enforceable these regulations might be</a:t>
            </a:r>
          </a:p>
        </p:txBody>
      </p:sp>
    </p:spTree>
    <p:extLst>
      <p:ext uri="{BB962C8B-B14F-4D97-AF65-F5344CB8AC3E}">
        <p14:creationId xmlns:p14="http://schemas.microsoft.com/office/powerpoint/2010/main" val="114506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4"/>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400" b="0" i="0" dirty="0">
                <a:latin typeface="Calibri" panose="020F0502020204030204" pitchFamily="34" charset="0"/>
              </a:rPr>
              <a:t>Applying security to </a:t>
            </a:r>
            <a:r>
              <a:rPr lang="en-US" altLang="en-US" sz="4400" b="0" i="0" dirty="0" smtClean="0">
                <a:latin typeface="Calibri" panose="020F0502020204030204" pitchFamily="34" charset="0"/>
              </a:rPr>
              <a:t>grids (and other CPSs)</a:t>
            </a:r>
            <a:endParaRPr lang="en-US" altLang="en-US" sz="4400" b="0" i="0" dirty="0">
              <a:latin typeface="Calibri" panose="020F0502020204030204" pitchFamily="34" charset="0"/>
            </a:endParaRPr>
          </a:p>
        </p:txBody>
      </p:sp>
      <p:sp>
        <p:nvSpPr>
          <p:cNvPr id="629763" name="Rectangle 5"/>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3200" b="0" i="0">
                <a:latin typeface="Calibri" panose="020F0502020204030204" pitchFamily="34" charset="0"/>
              </a:rPr>
              <a:t>Reference architectures (Microsoft has one [MS])</a:t>
            </a:r>
          </a:p>
          <a:p>
            <a:pPr eaLnBrk="1" hangingPunct="1"/>
            <a:r>
              <a:rPr lang="en-US" altLang="en-US" sz="3200" b="0" i="0">
                <a:latin typeface="Calibri" panose="020F0502020204030204" pitchFamily="34" charset="0"/>
              </a:rPr>
              <a:t>Threat modeling [Fe08]</a:t>
            </a:r>
          </a:p>
          <a:p>
            <a:pPr eaLnBrk="1" hangingPunct="1"/>
            <a:r>
              <a:rPr lang="en-US" altLang="en-US" sz="3200" b="0" i="0">
                <a:latin typeface="Calibri" panose="020F0502020204030204" pitchFamily="34" charset="0"/>
              </a:rPr>
              <a:t>Define policies to stop them</a:t>
            </a:r>
          </a:p>
          <a:p>
            <a:pPr eaLnBrk="1" hangingPunct="1"/>
            <a:r>
              <a:rPr lang="en-US" altLang="en-US" sz="3200" b="0" i="0">
                <a:latin typeface="Calibri" panose="020F0502020204030204" pitchFamily="34" charset="0"/>
              </a:rPr>
              <a:t>Build mechanisms to realize policies</a:t>
            </a:r>
          </a:p>
          <a:p>
            <a:pPr eaLnBrk="1" hangingPunct="1"/>
            <a:r>
              <a:rPr lang="en-US" altLang="en-US" sz="3200" b="0" i="0">
                <a:latin typeface="Calibri" panose="020F0502020204030204" pitchFamily="34" charset="0"/>
              </a:rPr>
              <a:t>Security patterns  specify threat-defense mechanism correspondence [Fe11]</a:t>
            </a:r>
          </a:p>
          <a:p>
            <a:pPr eaLnBrk="1" hangingPunct="1"/>
            <a:r>
              <a:rPr lang="en-US" altLang="en-US" sz="3200" b="0" i="0">
                <a:latin typeface="Calibri" panose="020F0502020204030204" pitchFamily="34" charset="0"/>
              </a:rPr>
              <a:t>Secure life cycle methodology</a:t>
            </a:r>
          </a:p>
        </p:txBody>
      </p:sp>
    </p:spTree>
    <p:extLst>
      <p:ext uri="{BB962C8B-B14F-4D97-AF65-F5344CB8AC3E}">
        <p14:creationId xmlns:p14="http://schemas.microsoft.com/office/powerpoint/2010/main" val="31830633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228600"/>
            <a:ext cx="7772400" cy="1143000"/>
          </a:xfrm>
          <a:prstGeom prst="rect">
            <a:avLst/>
          </a:prstGeom>
        </p:spPr>
        <p:txBody>
          <a:bodyPr/>
          <a:lstStyle/>
          <a:p>
            <a:pPr algn="ctr">
              <a:defRPr/>
            </a:pPr>
            <a:r>
              <a:rPr lang="en-US" sz="3600" b="1" kern="0" dirty="0" smtClean="0">
                <a:solidFill>
                  <a:schemeClr val="tx2"/>
                </a:solidFill>
                <a:latin typeface="+mj-lt"/>
                <a:ea typeface="+mj-ea"/>
                <a:cs typeface="+mj-cs"/>
              </a:rPr>
              <a:t>A SCADA </a:t>
            </a:r>
            <a:r>
              <a:rPr lang="en-US" sz="3600" b="1" kern="0" dirty="0">
                <a:solidFill>
                  <a:schemeClr val="tx2"/>
                </a:solidFill>
                <a:latin typeface="+mj-lt"/>
                <a:ea typeface="+mj-ea"/>
                <a:cs typeface="+mj-cs"/>
              </a:rPr>
              <a:t>worm</a:t>
            </a:r>
          </a:p>
        </p:txBody>
      </p:sp>
      <p:sp>
        <p:nvSpPr>
          <p:cNvPr id="3" name="Rectangle 3"/>
          <p:cNvSpPr txBox="1">
            <a:spLocks noChangeArrowheads="1"/>
          </p:cNvSpPr>
          <p:nvPr/>
        </p:nvSpPr>
        <p:spPr>
          <a:xfrm>
            <a:off x="2209800" y="1371600"/>
            <a:ext cx="7772400" cy="4800600"/>
          </a:xfrm>
          <a:prstGeom prst="rect">
            <a:avLst/>
          </a:prstGeom>
        </p:spPr>
        <p:txBody>
          <a:bodyPr/>
          <a:lstStyle/>
          <a:p>
            <a:pPr marL="342900" indent="-342900">
              <a:lnSpc>
                <a:spcPct val="80000"/>
              </a:lnSpc>
              <a:spcBef>
                <a:spcPct val="20000"/>
              </a:spcBef>
              <a:buFontTx/>
              <a:buChar char="•"/>
              <a:defRPr/>
            </a:pPr>
            <a:r>
              <a:rPr lang="en-US" b="1" i="1" kern="0"/>
              <a:t>Researchers have uncovered new clues that the Stuxnet worm may have been created to sabotage Iranian attempts to turn uranium into atomic bomb-grade fuel.</a:t>
            </a:r>
          </a:p>
          <a:p>
            <a:pPr marL="342900" indent="-342900">
              <a:lnSpc>
                <a:spcPct val="80000"/>
              </a:lnSpc>
              <a:spcBef>
                <a:spcPct val="20000"/>
              </a:spcBef>
              <a:buFontTx/>
              <a:buChar char="•"/>
              <a:defRPr/>
            </a:pPr>
            <a:r>
              <a:rPr lang="en-US" b="1" i="1" kern="0"/>
              <a:t>According to Eric Chien, one of three Symantec researchers who have dug into Stuxnet, the worm targets industrial systems that control very high speed electrical motors, such as those used to spin gas centrifuges, one of the ways uranium can be enriched into fissionable material.</a:t>
            </a:r>
          </a:p>
          <a:p>
            <a:pPr marL="342900" indent="-342900">
              <a:lnSpc>
                <a:spcPct val="80000"/>
              </a:lnSpc>
              <a:spcBef>
                <a:spcPct val="20000"/>
              </a:spcBef>
              <a:buFontTx/>
              <a:buChar char="•"/>
              <a:defRPr/>
            </a:pPr>
            <a:r>
              <a:rPr lang="en-US" b="1" i="1" kern="0"/>
              <a:t>Stuxnet, considered by many security researchers to be the most sophisticated malware ever, targeted Windows PCs that managed large-scale industrial-control systems in manufacturing and utility companies. .</a:t>
            </a:r>
          </a:p>
          <a:p>
            <a:pPr marL="342900" indent="-342900">
              <a:lnSpc>
                <a:spcPct val="80000"/>
              </a:lnSpc>
              <a:spcBef>
                <a:spcPct val="20000"/>
              </a:spcBef>
              <a:buFontTx/>
              <a:buChar char="•"/>
              <a:defRPr/>
            </a:pPr>
            <a:r>
              <a:rPr lang="en-US" b="1" i="1" kern="0"/>
              <a:t>Since the worm was first detected in June, researchers have come to believe that it was crafted by a state-sponsored team of programmers, and designed to cripple Iran's nuclear program. </a:t>
            </a:r>
          </a:p>
          <a:p>
            <a:pPr marL="342900" indent="-342900">
              <a:lnSpc>
                <a:spcPct val="80000"/>
              </a:lnSpc>
              <a:spcBef>
                <a:spcPct val="20000"/>
              </a:spcBef>
              <a:buFontTx/>
              <a:buChar char="•"/>
              <a:defRPr/>
            </a:pPr>
            <a:r>
              <a:rPr lang="en-US" b="1" i="1" kern="0"/>
              <a:t>Stuxnet monkeys with the output frequency over a period of months, Symantec said in its revised paper . When it finds converter drives operating between 807 Hz and 1210 Hz, the worm resets the frequency to 1410 Hz, then after 27 days, drops the frequency to just 2 Hz and later bumps it up to 1064 Hz. It then repeats the process.</a:t>
            </a:r>
          </a:p>
          <a:p>
            <a:pPr marL="342900" indent="-342900">
              <a:lnSpc>
                <a:spcPct val="80000"/>
              </a:lnSpc>
              <a:spcBef>
                <a:spcPct val="20000"/>
              </a:spcBef>
              <a:buFontTx/>
              <a:buChar char="•"/>
              <a:defRPr/>
            </a:pPr>
            <a:endParaRPr lang="en-US" b="1" i="1" kern="0" dirty="0"/>
          </a:p>
        </p:txBody>
      </p:sp>
    </p:spTree>
    <p:extLst>
      <p:ext uri="{BB962C8B-B14F-4D97-AF65-F5344CB8AC3E}">
        <p14:creationId xmlns:p14="http://schemas.microsoft.com/office/powerpoint/2010/main" val="3760414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Title 1"/>
          <p:cNvSpPr>
            <a:spLocks noGrp="1"/>
          </p:cNvSpPr>
          <p:nvPr>
            <p:ph type="title"/>
          </p:nvPr>
        </p:nvSpPr>
        <p:spPr/>
        <p:txBody>
          <a:bodyPr/>
          <a:lstStyle/>
          <a:p>
            <a:r>
              <a:rPr lang="en-US" altLang="en-US" smtClean="0"/>
              <a:t>Stuxnet </a:t>
            </a:r>
          </a:p>
        </p:txBody>
      </p:sp>
      <p:sp>
        <p:nvSpPr>
          <p:cNvPr id="834563" name="Content Placeholder 2"/>
          <p:cNvSpPr>
            <a:spLocks noGrp="1"/>
          </p:cNvSpPr>
          <p:nvPr>
            <p:ph idx="1"/>
          </p:nvPr>
        </p:nvSpPr>
        <p:spPr/>
        <p:txBody>
          <a:bodyPr/>
          <a:lstStyle/>
          <a:p>
            <a:r>
              <a:rPr lang="en-US" altLang="en-US" sz="2400"/>
              <a:t>It is a highly sophisticated worm.  Discovered in June 2010, Stuxnet initially spreads via </a:t>
            </a:r>
            <a:r>
              <a:rPr lang="en-US" altLang="en-US" sz="2400">
                <a:hlinkClick r:id="rId2" tooltip="Microsoft Windows"/>
              </a:rPr>
              <a:t>Microsoft Windows</a:t>
            </a:r>
            <a:r>
              <a:rPr lang="en-US" altLang="en-US" sz="2400"/>
              <a:t>, and targets </a:t>
            </a:r>
            <a:r>
              <a:rPr lang="en-US" altLang="en-US" sz="2400">
                <a:hlinkClick r:id="rId3" tooltip="Siemens"/>
              </a:rPr>
              <a:t>Siemens</a:t>
            </a:r>
            <a:r>
              <a:rPr lang="en-US" altLang="en-US" sz="2400"/>
              <a:t> </a:t>
            </a:r>
            <a:r>
              <a:rPr lang="en-US" altLang="en-US" sz="2400">
                <a:hlinkClick r:id="rId4" tooltip="Industrial engineering"/>
              </a:rPr>
              <a:t>industrial</a:t>
            </a:r>
            <a:r>
              <a:rPr lang="en-US" altLang="en-US" sz="2400"/>
              <a:t> software and equipment. While it is not the first time that hackers have targeted industrial systems,</a:t>
            </a:r>
            <a:r>
              <a:rPr lang="en-US" altLang="en-US" sz="2400" baseline="30000">
                <a:hlinkClick r:id="rId5"/>
              </a:rPr>
              <a:t>[1]</a:t>
            </a:r>
            <a:r>
              <a:rPr lang="en-US" altLang="en-US" sz="2400"/>
              <a:t> it is the first discovered </a:t>
            </a:r>
            <a:r>
              <a:rPr lang="en-US" altLang="en-US" sz="2400">
                <a:hlinkClick r:id="rId6" tooltip="Malware"/>
              </a:rPr>
              <a:t>malware</a:t>
            </a:r>
            <a:r>
              <a:rPr lang="en-US" altLang="en-US" sz="2400"/>
              <a:t> that spies on and subverts industrial systems,</a:t>
            </a:r>
            <a:r>
              <a:rPr lang="en-US" altLang="en-US" sz="2400" baseline="30000">
                <a:hlinkClick r:id="rId7"/>
              </a:rPr>
              <a:t>[2]</a:t>
            </a:r>
            <a:r>
              <a:rPr lang="en-US" altLang="en-US" sz="2400"/>
              <a:t> and the first to include a </a:t>
            </a:r>
            <a:r>
              <a:rPr lang="en-US" altLang="en-US" sz="2400">
                <a:hlinkClick r:id="rId8" tooltip="Programmable logic controller"/>
              </a:rPr>
              <a:t>programmable logic controller</a:t>
            </a:r>
            <a:r>
              <a:rPr lang="en-US" altLang="en-US" sz="2400"/>
              <a:t> (PLC) </a:t>
            </a:r>
            <a:r>
              <a:rPr lang="en-US" altLang="en-US" sz="2400">
                <a:hlinkClick r:id="rId9" tooltip="Rootkit"/>
              </a:rPr>
              <a:t>rootkit</a:t>
            </a:r>
            <a:r>
              <a:rPr lang="en-US" altLang="en-US" sz="2400"/>
              <a:t>.</a:t>
            </a:r>
            <a:r>
              <a:rPr lang="en-US" altLang="en-US" sz="2400" baseline="30000">
                <a:hlinkClick r:id="rId10"/>
              </a:rPr>
              <a:t>[3]</a:t>
            </a:r>
            <a:r>
              <a:rPr lang="en-US" altLang="en-US" sz="2400" baseline="30000">
                <a:hlinkClick r:id="rId11"/>
              </a:rPr>
              <a:t>[4]</a:t>
            </a:r>
            <a:endParaRPr lang="en-US" altLang="en-US" sz="2400"/>
          </a:p>
          <a:p>
            <a:endParaRPr lang="en-US" altLang="en-US" sz="2400"/>
          </a:p>
        </p:txBody>
      </p:sp>
    </p:spTree>
    <p:extLst>
      <p:ext uri="{BB962C8B-B14F-4D97-AF65-F5344CB8AC3E}">
        <p14:creationId xmlns:p14="http://schemas.microsoft.com/office/powerpoint/2010/main" val="12200339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Title 1"/>
          <p:cNvSpPr>
            <a:spLocks noGrp="1"/>
          </p:cNvSpPr>
          <p:nvPr>
            <p:ph type="title"/>
          </p:nvPr>
        </p:nvSpPr>
        <p:spPr/>
        <p:txBody>
          <a:bodyPr/>
          <a:lstStyle/>
          <a:p>
            <a:r>
              <a:rPr lang="en-US" altLang="en-US" smtClean="0"/>
              <a:t>Children of Stuxnet</a:t>
            </a:r>
          </a:p>
        </p:txBody>
      </p:sp>
      <p:sp>
        <p:nvSpPr>
          <p:cNvPr id="733187" name="Content Placeholder 2"/>
          <p:cNvSpPr>
            <a:spLocks noGrp="1"/>
          </p:cNvSpPr>
          <p:nvPr>
            <p:ph idx="1"/>
          </p:nvPr>
        </p:nvSpPr>
        <p:spPr/>
        <p:txBody>
          <a:bodyPr/>
          <a:lstStyle/>
          <a:p>
            <a:r>
              <a:rPr lang="en-US" altLang="en-US" sz="1600" dirty="0" err="1"/>
              <a:t>Duqu</a:t>
            </a:r>
            <a:r>
              <a:rPr lang="en-US" altLang="en-US" sz="1600" dirty="0"/>
              <a:t>--On 1 September 2011, a new worm was found, thought to be related to </a:t>
            </a:r>
            <a:r>
              <a:rPr lang="en-US" altLang="en-US" sz="1600" dirty="0" err="1"/>
              <a:t>Stuxnet</a:t>
            </a:r>
            <a:r>
              <a:rPr lang="en-US" altLang="en-US" sz="1600" dirty="0"/>
              <a:t>. The Laboratory of Cryptography and System Security (</a:t>
            </a:r>
            <a:r>
              <a:rPr lang="en-US" altLang="en-US" sz="1600" dirty="0" err="1"/>
              <a:t>CrySyS</a:t>
            </a:r>
            <a:r>
              <a:rPr lang="en-US" altLang="en-US" sz="1600" dirty="0"/>
              <a:t>) of the </a:t>
            </a:r>
            <a:r>
              <a:rPr lang="en-US" altLang="en-US" sz="1600" dirty="0">
                <a:hlinkClick r:id="rId2" tooltip="Budapest University of Technology and Economics"/>
              </a:rPr>
              <a:t>Budapest University of Technology and Economics</a:t>
            </a:r>
            <a:r>
              <a:rPr lang="en-US" altLang="en-US" sz="1600" dirty="0"/>
              <a:t> analyzed the malware, naming the threat </a:t>
            </a:r>
            <a:r>
              <a:rPr lang="en-US" altLang="en-US" sz="1600" dirty="0" err="1"/>
              <a:t>Duqu</a:t>
            </a:r>
            <a:r>
              <a:rPr lang="en-US" altLang="en-US" sz="1600" dirty="0"/>
              <a:t>.</a:t>
            </a:r>
            <a:r>
              <a:rPr lang="en-US" altLang="en-US" sz="1600" baseline="30000" dirty="0">
                <a:hlinkClick r:id="rId3"/>
              </a:rPr>
              <a:t>[120]</a:t>
            </a:r>
            <a:r>
              <a:rPr lang="en-US" altLang="en-US" sz="1600" baseline="30000" dirty="0">
                <a:hlinkClick r:id="rId4"/>
              </a:rPr>
              <a:t>[121]</a:t>
            </a:r>
            <a:r>
              <a:rPr lang="en-US" altLang="en-US" sz="1600" dirty="0"/>
              <a:t> </a:t>
            </a:r>
            <a:r>
              <a:rPr lang="en-US" altLang="en-US" sz="1600" dirty="0">
                <a:hlinkClick r:id="rId5" tooltip="Symantec"/>
              </a:rPr>
              <a:t>Symantec</a:t>
            </a:r>
            <a:r>
              <a:rPr lang="en-US" altLang="en-US" sz="1600" dirty="0"/>
              <a:t>, based on this report, continued the analysis of the threat, calling it "nearly identical to </a:t>
            </a:r>
            <a:r>
              <a:rPr lang="en-US" altLang="en-US" sz="1600" dirty="0" err="1"/>
              <a:t>Stuxnet</a:t>
            </a:r>
            <a:r>
              <a:rPr lang="en-US" altLang="en-US" sz="1600" dirty="0"/>
              <a:t>, but with a completely different purpose", and published a detailed technical paper.</a:t>
            </a:r>
            <a:r>
              <a:rPr lang="en-US" altLang="en-US" sz="1600" baseline="30000" dirty="0">
                <a:hlinkClick r:id="rId6"/>
              </a:rPr>
              <a:t>[122]</a:t>
            </a:r>
            <a:r>
              <a:rPr lang="en-US" altLang="en-US" sz="1600" dirty="0"/>
              <a:t> The main component used in </a:t>
            </a:r>
            <a:r>
              <a:rPr lang="en-US" altLang="en-US" sz="1600" dirty="0" err="1"/>
              <a:t>Duqu</a:t>
            </a:r>
            <a:r>
              <a:rPr lang="en-US" altLang="en-US" sz="1600" dirty="0"/>
              <a:t> is designed to capture info such as keystrokes and system </a:t>
            </a:r>
            <a:r>
              <a:rPr lang="en-US" altLang="en-US" sz="1600" dirty="0" err="1"/>
              <a:t>informationn</a:t>
            </a:r>
            <a:r>
              <a:rPr lang="en-US" altLang="en-US" sz="1600" dirty="0"/>
              <a:t> </a:t>
            </a:r>
          </a:p>
          <a:p>
            <a:r>
              <a:rPr lang="en-US" altLang="en-US" sz="1600" dirty="0"/>
              <a:t>In May 2012, the new malware "Flame" was found, thought to be related to </a:t>
            </a:r>
            <a:r>
              <a:rPr lang="en-US" altLang="en-US" sz="1600" dirty="0" err="1"/>
              <a:t>Stuxnet</a:t>
            </a:r>
            <a:r>
              <a:rPr lang="en-US" altLang="en-US" sz="1600" dirty="0"/>
              <a:t>.</a:t>
            </a:r>
            <a:r>
              <a:rPr lang="en-US" altLang="en-US" sz="1600" baseline="30000" dirty="0">
                <a:hlinkClick r:id="rId7"/>
              </a:rPr>
              <a:t>[124]</a:t>
            </a:r>
            <a:r>
              <a:rPr lang="en-US" altLang="en-US" sz="1600" dirty="0"/>
              <a:t> Researchers named the program "Flame" after the name of one of its modules.</a:t>
            </a:r>
            <a:r>
              <a:rPr lang="en-US" altLang="en-US" sz="1600" baseline="30000" dirty="0">
                <a:hlinkClick r:id="rId7"/>
              </a:rPr>
              <a:t>[124]</a:t>
            </a:r>
            <a:r>
              <a:rPr lang="en-US" altLang="en-US" sz="1600" dirty="0"/>
              <a:t> After </a:t>
            </a:r>
            <a:r>
              <a:rPr lang="en-US" altLang="en-US" sz="1600" dirty="0" err="1"/>
              <a:t>analysing</a:t>
            </a:r>
            <a:r>
              <a:rPr lang="en-US" altLang="en-US" sz="1600" dirty="0"/>
              <a:t> the code of Flame, Kaspersky said that there is a strong relationship between Flame and </a:t>
            </a:r>
            <a:r>
              <a:rPr lang="en-US" altLang="en-US" sz="1600" dirty="0" err="1"/>
              <a:t>Stuxnet</a:t>
            </a:r>
            <a:r>
              <a:rPr lang="en-US" altLang="en-US" sz="1600" dirty="0"/>
              <a:t>. An early version of </a:t>
            </a:r>
            <a:r>
              <a:rPr lang="en-US" altLang="en-US" sz="1600" dirty="0" err="1"/>
              <a:t>Stuxnet</a:t>
            </a:r>
            <a:r>
              <a:rPr lang="en-US" altLang="en-US" sz="1600" dirty="0"/>
              <a:t> contained code to propagate infections via USB drives that is nearly identical to a Flame module that exploits the same vulnerability.</a:t>
            </a:r>
            <a:r>
              <a:rPr lang="en-US" altLang="en-US" sz="1600" baseline="30000" dirty="0">
                <a:hlinkClick r:id="rId8"/>
              </a:rPr>
              <a:t>[125]</a:t>
            </a:r>
            <a:endParaRPr lang="en-US" altLang="en-US" sz="1600" dirty="0"/>
          </a:p>
          <a:p>
            <a:endParaRPr lang="en-US" altLang="en-US" sz="1600" dirty="0"/>
          </a:p>
          <a:p>
            <a:endParaRPr lang="en-US" altLang="en-US" sz="1600" dirty="0"/>
          </a:p>
        </p:txBody>
      </p:sp>
    </p:spTree>
    <p:extLst>
      <p:ext uri="{BB962C8B-B14F-4D97-AF65-F5344CB8AC3E}">
        <p14:creationId xmlns:p14="http://schemas.microsoft.com/office/powerpoint/2010/main" val="268797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dirty="0" smtClean="0">
                <a:solidFill>
                  <a:schemeClr val="tx2"/>
                </a:solidFill>
              </a:rPr>
              <a:t>Modeling physical systems: Sensor node structure</a:t>
            </a:r>
            <a:endParaRPr lang="en-US" altLang="en-US" sz="3600" i="0" dirty="0">
              <a:solidFill>
                <a:schemeClr val="tx2"/>
              </a:solidFill>
            </a:endParaRPr>
          </a:p>
        </p:txBody>
      </p:sp>
      <p:cxnSp>
        <p:nvCxnSpPr>
          <p:cNvPr id="583683" name="AutoShape 21"/>
          <p:cNvCxnSpPr>
            <a:cxnSpLocks noChangeShapeType="1"/>
          </p:cNvCxnSpPr>
          <p:nvPr/>
        </p:nvCxnSpPr>
        <p:spPr bwMode="auto">
          <a:xfrm>
            <a:off x="3371850" y="2781300"/>
            <a:ext cx="0" cy="533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84" name="AutoShape 20"/>
          <p:cNvCxnSpPr>
            <a:cxnSpLocks noChangeShapeType="1"/>
          </p:cNvCxnSpPr>
          <p:nvPr/>
        </p:nvCxnSpPr>
        <p:spPr bwMode="auto">
          <a:xfrm flipH="1" flipV="1">
            <a:off x="4029076" y="2781301"/>
            <a:ext cx="9525" cy="5048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583685" name="Group 5"/>
          <p:cNvGrpSpPr>
            <a:grpSpLocks/>
          </p:cNvGrpSpPr>
          <p:nvPr/>
        </p:nvGrpSpPr>
        <p:grpSpPr bwMode="auto">
          <a:xfrm>
            <a:off x="3657600" y="2486026"/>
            <a:ext cx="5791200" cy="1952625"/>
            <a:chOff x="1920" y="2312"/>
            <a:chExt cx="8265" cy="3075"/>
          </a:xfrm>
        </p:grpSpPr>
        <p:sp>
          <p:nvSpPr>
            <p:cNvPr id="583688" name="Rectangle 19"/>
            <p:cNvSpPr>
              <a:spLocks noChangeArrowheads="1"/>
            </p:cNvSpPr>
            <p:nvPr/>
          </p:nvSpPr>
          <p:spPr bwMode="auto">
            <a:xfrm>
              <a:off x="4890" y="2312"/>
              <a:ext cx="2115" cy="465"/>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Transceiver</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89" name="Rectangle 18"/>
            <p:cNvSpPr>
              <a:spLocks noChangeArrowheads="1"/>
            </p:cNvSpPr>
            <p:nvPr/>
          </p:nvSpPr>
          <p:spPr bwMode="auto">
            <a:xfrm>
              <a:off x="4890" y="3572"/>
              <a:ext cx="2115" cy="495"/>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Processor</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0" name="Rectangle 17"/>
            <p:cNvSpPr>
              <a:spLocks noChangeArrowheads="1"/>
            </p:cNvSpPr>
            <p:nvPr/>
          </p:nvSpPr>
          <p:spPr bwMode="auto">
            <a:xfrm>
              <a:off x="4890" y="4862"/>
              <a:ext cx="2115" cy="450"/>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Memory</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1" name="Rectangle 16"/>
            <p:cNvSpPr>
              <a:spLocks noChangeArrowheads="1"/>
            </p:cNvSpPr>
            <p:nvPr/>
          </p:nvSpPr>
          <p:spPr bwMode="auto">
            <a:xfrm>
              <a:off x="1920" y="3587"/>
              <a:ext cx="2115" cy="450"/>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Power </a:t>
              </a:r>
              <a:r>
                <a:rPr lang="en-US" altLang="en-US" sz="1200">
                  <a:latin typeface="Times New Roman" panose="02020603050405020304" pitchFamily="18" charset="0"/>
                  <a:ea typeface="Calibri" panose="020F0502020204030204" pitchFamily="34" charset="0"/>
                  <a:cs typeface="Times New Roman" panose="02020603050405020304" pitchFamily="18" charset="0"/>
                </a:rPr>
                <a:t>Source</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2" name="Rectangle 15"/>
            <p:cNvSpPr>
              <a:spLocks noChangeArrowheads="1"/>
            </p:cNvSpPr>
            <p:nvPr/>
          </p:nvSpPr>
          <p:spPr bwMode="auto">
            <a:xfrm>
              <a:off x="8070" y="3632"/>
              <a:ext cx="2115" cy="450"/>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ADC</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3" name="Rectangle 14"/>
            <p:cNvSpPr>
              <a:spLocks noChangeArrowheads="1"/>
            </p:cNvSpPr>
            <p:nvPr/>
          </p:nvSpPr>
          <p:spPr bwMode="auto">
            <a:xfrm>
              <a:off x="8070" y="4922"/>
              <a:ext cx="2115" cy="465"/>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Sensor</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4" name="Rectangle 13"/>
            <p:cNvSpPr>
              <a:spLocks noChangeArrowheads="1"/>
            </p:cNvSpPr>
            <p:nvPr/>
          </p:nvSpPr>
          <p:spPr bwMode="auto">
            <a:xfrm>
              <a:off x="8070" y="2372"/>
              <a:ext cx="2115" cy="465"/>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Sensor</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83695" name="AutoShape 12"/>
            <p:cNvCxnSpPr>
              <a:cxnSpLocks noChangeShapeType="1"/>
            </p:cNvCxnSpPr>
            <p:nvPr/>
          </p:nvCxnSpPr>
          <p:spPr bwMode="auto">
            <a:xfrm>
              <a:off x="4035" y="3827"/>
              <a:ext cx="8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96" name="AutoShape 11"/>
            <p:cNvCxnSpPr>
              <a:cxnSpLocks noChangeShapeType="1"/>
            </p:cNvCxnSpPr>
            <p:nvPr/>
          </p:nvCxnSpPr>
          <p:spPr bwMode="auto">
            <a:xfrm>
              <a:off x="6465" y="4097"/>
              <a:ext cx="0" cy="7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97" name="AutoShape 10"/>
            <p:cNvCxnSpPr>
              <a:cxnSpLocks noChangeShapeType="1"/>
            </p:cNvCxnSpPr>
            <p:nvPr/>
          </p:nvCxnSpPr>
          <p:spPr bwMode="auto">
            <a:xfrm flipH="1" flipV="1">
              <a:off x="5444" y="4067"/>
              <a:ext cx="1" cy="7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98" name="AutoShape 9"/>
            <p:cNvCxnSpPr>
              <a:cxnSpLocks noChangeShapeType="1"/>
            </p:cNvCxnSpPr>
            <p:nvPr/>
          </p:nvCxnSpPr>
          <p:spPr bwMode="auto">
            <a:xfrm flipH="1">
              <a:off x="9075" y="2853"/>
              <a:ext cx="15" cy="7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99" name="AutoShape 8"/>
            <p:cNvCxnSpPr>
              <a:cxnSpLocks noChangeShapeType="1"/>
            </p:cNvCxnSpPr>
            <p:nvPr/>
          </p:nvCxnSpPr>
          <p:spPr bwMode="auto">
            <a:xfrm flipV="1">
              <a:off x="9075" y="4082"/>
              <a:ext cx="0" cy="8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700" name="AutoShape 7"/>
            <p:cNvCxnSpPr>
              <a:cxnSpLocks noChangeShapeType="1"/>
            </p:cNvCxnSpPr>
            <p:nvPr/>
          </p:nvCxnSpPr>
          <p:spPr bwMode="auto">
            <a:xfrm>
              <a:off x="7005" y="3752"/>
              <a:ext cx="10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701" name="AutoShape 6"/>
            <p:cNvCxnSpPr>
              <a:cxnSpLocks noChangeShapeType="1"/>
            </p:cNvCxnSpPr>
            <p:nvPr/>
          </p:nvCxnSpPr>
          <p:spPr bwMode="auto">
            <a:xfrm flipH="1">
              <a:off x="7005" y="3992"/>
              <a:ext cx="10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583686" name="Rectangle 22"/>
          <p:cNvSpPr>
            <a:spLocks noChangeArrowheads="1"/>
          </p:cNvSpPr>
          <p:nvPr/>
        </p:nvSpPr>
        <p:spPr bwMode="auto">
          <a:xfrm>
            <a:off x="-685800" y="2190107"/>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b="0">
              <a:latin typeface="Times New Roman" panose="02020603050405020304" pitchFamily="18" charset="0"/>
            </a:endParaRPr>
          </a:p>
        </p:txBody>
      </p:sp>
      <p:sp>
        <p:nvSpPr>
          <p:cNvPr id="583687" name="Rectangle 30"/>
          <p:cNvSpPr>
            <a:spLocks noChangeArrowheads="1"/>
          </p:cNvSpPr>
          <p:nvPr/>
        </p:nvSpPr>
        <p:spPr bwMode="auto">
          <a:xfrm>
            <a:off x="2209801" y="2190107"/>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b="0">
              <a:latin typeface="Times New Roman" panose="02020603050405020304" pitchFamily="18" charset="0"/>
            </a:endParaRPr>
          </a:p>
        </p:txBody>
      </p:sp>
    </p:spTree>
    <p:extLst>
      <p:ext uri="{BB962C8B-B14F-4D97-AF65-F5344CB8AC3E}">
        <p14:creationId xmlns:p14="http://schemas.microsoft.com/office/powerpoint/2010/main" val="12860797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Title 1"/>
          <p:cNvSpPr>
            <a:spLocks noGrp="1"/>
          </p:cNvSpPr>
          <p:nvPr>
            <p:ph type="title"/>
          </p:nvPr>
        </p:nvSpPr>
        <p:spPr/>
        <p:txBody>
          <a:bodyPr/>
          <a:lstStyle/>
          <a:p>
            <a:r>
              <a:rPr lang="en-US" altLang="en-US" smtClean="0"/>
              <a:t>Children of Stuxnet</a:t>
            </a:r>
          </a:p>
        </p:txBody>
      </p:sp>
      <p:sp>
        <p:nvSpPr>
          <p:cNvPr id="835587" name="Content Placeholder 2"/>
          <p:cNvSpPr>
            <a:spLocks noGrp="1"/>
          </p:cNvSpPr>
          <p:nvPr>
            <p:ph idx="1"/>
          </p:nvPr>
        </p:nvSpPr>
        <p:spPr/>
        <p:txBody>
          <a:bodyPr/>
          <a:lstStyle/>
          <a:p>
            <a:r>
              <a:rPr lang="en-US" altLang="en-US" sz="1600"/>
              <a:t>Duqu--On 1 September 2011, a new worm was found, thought to be related to Stuxnet. The Laboratory of Cryptography and System Security (CrySyS) of the </a:t>
            </a:r>
            <a:r>
              <a:rPr lang="en-US" altLang="en-US" sz="1600">
                <a:hlinkClick r:id="rId2" tooltip="Budapest University of Technology and Economics"/>
              </a:rPr>
              <a:t>Budapest University of Technology and Economics</a:t>
            </a:r>
            <a:r>
              <a:rPr lang="en-US" altLang="en-US" sz="1600"/>
              <a:t> analyzed the malware, naming the threat Duqu.</a:t>
            </a:r>
            <a:r>
              <a:rPr lang="en-US" altLang="en-US" sz="1600" baseline="30000">
                <a:hlinkClick r:id="rId3"/>
              </a:rPr>
              <a:t>[120]</a:t>
            </a:r>
            <a:r>
              <a:rPr lang="en-US" altLang="en-US" sz="1600" baseline="30000">
                <a:hlinkClick r:id="rId4"/>
              </a:rPr>
              <a:t>[121]</a:t>
            </a:r>
            <a:r>
              <a:rPr lang="en-US" altLang="en-US" sz="1600"/>
              <a:t> </a:t>
            </a:r>
            <a:r>
              <a:rPr lang="en-US" altLang="en-US" sz="1600">
                <a:hlinkClick r:id="rId5" tooltip="Symantec"/>
              </a:rPr>
              <a:t>Symantec</a:t>
            </a:r>
            <a:r>
              <a:rPr lang="en-US" altLang="en-US" sz="1600"/>
              <a:t>, based on this report, continued the analysis of the threat, calling it "nearly identical to Stuxnet, but with a completely different purpose", and published a detailed technical paper.</a:t>
            </a:r>
            <a:r>
              <a:rPr lang="en-US" altLang="en-US" sz="1600" baseline="30000">
                <a:hlinkClick r:id="rId6"/>
              </a:rPr>
              <a:t>[122]</a:t>
            </a:r>
            <a:r>
              <a:rPr lang="en-US" altLang="en-US" sz="1600"/>
              <a:t> The main component used in Duqu is designed to capture info such as keystrokes and system informationn </a:t>
            </a:r>
          </a:p>
          <a:p>
            <a:r>
              <a:rPr lang="en-US" altLang="en-US" sz="1600"/>
              <a:t>In May 2012, the new malware "Flame" was found, thought to be related to Stuxnet.</a:t>
            </a:r>
            <a:r>
              <a:rPr lang="en-US" altLang="en-US" sz="1600" baseline="30000">
                <a:hlinkClick r:id="rId7"/>
              </a:rPr>
              <a:t>[124]</a:t>
            </a:r>
            <a:r>
              <a:rPr lang="en-US" altLang="en-US" sz="1600"/>
              <a:t> Researchers named the program "Flame" after the name of one of its modules.</a:t>
            </a:r>
            <a:r>
              <a:rPr lang="en-US" altLang="en-US" sz="1600" baseline="30000">
                <a:hlinkClick r:id="rId7"/>
              </a:rPr>
              <a:t>[124]</a:t>
            </a:r>
            <a:r>
              <a:rPr lang="en-US" altLang="en-US" sz="1600"/>
              <a:t> After analysing the code of Flame, Kaspersky said that there is a strong relationship between Flame and Stuxnet. An early version of Stuxnet contained code to propagate infections via USB drives that is nearly identical to a Flame module that exploits the same vulnerability.</a:t>
            </a:r>
            <a:r>
              <a:rPr lang="en-US" altLang="en-US" sz="1600" baseline="30000">
                <a:hlinkClick r:id="rId8"/>
              </a:rPr>
              <a:t>[125]</a:t>
            </a:r>
            <a:endParaRPr lang="en-US" altLang="en-US" sz="1600"/>
          </a:p>
          <a:p>
            <a:endParaRPr lang="en-US" altLang="en-US" sz="1600"/>
          </a:p>
          <a:p>
            <a:endParaRPr lang="en-US" altLang="en-US" sz="1600"/>
          </a:p>
        </p:txBody>
      </p:sp>
    </p:spTree>
    <p:extLst>
      <p:ext uri="{BB962C8B-B14F-4D97-AF65-F5344CB8AC3E}">
        <p14:creationId xmlns:p14="http://schemas.microsoft.com/office/powerpoint/2010/main" val="2485515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itle 1"/>
          <p:cNvSpPr>
            <a:spLocks noGrp="1"/>
          </p:cNvSpPr>
          <p:nvPr>
            <p:ph type="title" idx="4294967295"/>
          </p:nvPr>
        </p:nvSpPr>
        <p:spPr/>
        <p:txBody>
          <a:bodyPr/>
          <a:lstStyle/>
          <a:p>
            <a:r>
              <a:rPr lang="en-US" altLang="en-US" smtClean="0"/>
              <a:t>Physical access control</a:t>
            </a:r>
          </a:p>
        </p:txBody>
      </p:sp>
      <p:sp>
        <p:nvSpPr>
          <p:cNvPr id="613379" name="Content Placeholder 2"/>
          <p:cNvSpPr>
            <a:spLocks noGrp="1"/>
          </p:cNvSpPr>
          <p:nvPr>
            <p:ph idx="4294967295"/>
          </p:nvPr>
        </p:nvSpPr>
        <p:spPr/>
        <p:txBody>
          <a:bodyPr/>
          <a:lstStyle/>
          <a:p>
            <a:r>
              <a:rPr lang="en-US" altLang="en-US" sz="1400"/>
              <a:t>The need to protect assets in buildings and to control access to restricted areas such as airports, naval ports, government agencies, and nuclear plants, created a great business opportunity for the physical access control industry and a good amount of interest in the research community</a:t>
            </a:r>
          </a:p>
          <a:p>
            <a:r>
              <a:rPr lang="en-US" altLang="en-US" sz="1400"/>
              <a:t>One of the results of this interest was the recognition that access control to information and access control to physical locations have many common aspects</a:t>
            </a:r>
          </a:p>
          <a:p>
            <a:r>
              <a:rPr lang="en-US" altLang="en-US" sz="1400"/>
              <a:t>The most basic model of access control uses a tuple (s,o,t), subject, object, access type. If we interpret s as a person (instead of an acting executing entity), o as a physical structure (instead of a computational resource), and t as a physical access type (instead of resource access), we can make an analogy where we can apply known results or approaches from information access control</a:t>
            </a:r>
          </a:p>
          <a:p>
            <a:r>
              <a:rPr lang="en-US" altLang="en-US" sz="1400"/>
              <a:t>The unification of information and physical access control is just beginning but the strong requirements for infrastructure protection will make this convergence to happen rapidly</a:t>
            </a:r>
          </a:p>
          <a:p>
            <a:r>
              <a:rPr lang="en-US" altLang="en-US" sz="1400"/>
              <a:t>Another issue is the fact that there are standard network protocols for building automation, e.g. BACnet [bac06], which are totally different of the protocols used for manufacturing automation, e.g. DNP3. Both types of protocols define security standards, which means that a building intended for manufacturing would have two sets of incompatible security standards. We need some way to abstract the security requirements of the complete system without regard to specific standard details. </a:t>
            </a:r>
          </a:p>
        </p:txBody>
      </p:sp>
    </p:spTree>
    <p:extLst>
      <p:ext uri="{BB962C8B-B14F-4D97-AF65-F5344CB8AC3E}">
        <p14:creationId xmlns:p14="http://schemas.microsoft.com/office/powerpoint/2010/main" val="1987599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9" y="2114550"/>
            <a:ext cx="54832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03" name="Rectangle 7"/>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Patterns for physical access control</a:t>
            </a:r>
          </a:p>
        </p:txBody>
      </p:sp>
    </p:spTree>
    <p:extLst>
      <p:ext uri="{BB962C8B-B14F-4D97-AF65-F5344CB8AC3E}">
        <p14:creationId xmlns:p14="http://schemas.microsoft.com/office/powerpoint/2010/main" val="2918817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Patterns for physical access control</a:t>
            </a:r>
          </a:p>
        </p:txBody>
      </p:sp>
      <p:sp>
        <p:nvSpPr>
          <p:cNvPr id="615427"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800"/>
              <a:t>Alarm Monitoring. Defines a way to raise events in the system that might require special attention, like the tampering of a door.</a:t>
            </a:r>
          </a:p>
          <a:p>
            <a:pPr>
              <a:lnSpc>
                <a:spcPct val="80000"/>
              </a:lnSpc>
            </a:pPr>
            <a:r>
              <a:rPr lang="en-US" altLang="en-US" sz="1800"/>
              <a:t>Relays. Defines the interactions with electronically controlled switches. </a:t>
            </a:r>
          </a:p>
          <a:p>
            <a:pPr>
              <a:lnSpc>
                <a:spcPct val="80000"/>
              </a:lnSpc>
            </a:pPr>
            <a:r>
              <a:rPr lang="en-US" altLang="en-US" sz="1800"/>
              <a:t>Access Control to Physical Structures. Applies authentication and authorization (RBAC) to the control of access to physical units including alarm monitoring, relays, and time schedules that can control when things will happen.</a:t>
            </a:r>
          </a:p>
          <a:p>
            <a:pPr>
              <a:lnSpc>
                <a:spcPct val="80000"/>
              </a:lnSpc>
            </a:pPr>
            <a:r>
              <a:rPr lang="en-US" altLang="en-US" sz="1800"/>
              <a:t>Physical Structure [Des06].  Defines the structure and use of physical sites such as buildings, parking lots, and similar, as well as their divisions and compartments.</a:t>
            </a:r>
          </a:p>
          <a:p>
            <a:pPr>
              <a:lnSpc>
                <a:spcPct val="80000"/>
              </a:lnSpc>
            </a:pPr>
            <a:r>
              <a:rPr lang="en-US" altLang="en-US" sz="1800"/>
              <a:t>Scheduler. Provides timing information to control access.</a:t>
            </a:r>
          </a:p>
          <a:p>
            <a:pPr>
              <a:lnSpc>
                <a:spcPct val="80000"/>
              </a:lnSpc>
            </a:pPr>
            <a:r>
              <a:rPr lang="en-US" altLang="en-US" sz="1800"/>
              <a:t>Role-Based Access Control [Fer01]. Describes the standard RBAC model used here to describe authorization to access a physical unit.</a:t>
            </a:r>
          </a:p>
          <a:p>
            <a:pPr>
              <a:lnSpc>
                <a:spcPct val="80000"/>
              </a:lnSpc>
            </a:pPr>
            <a:r>
              <a:rPr lang="en-US" altLang="en-US" sz="1800"/>
              <a:t>Reference Monitor [Sch06]. Enforces authorizations when a process requests access to an object.</a:t>
            </a:r>
          </a:p>
          <a:p>
            <a:pPr>
              <a:lnSpc>
                <a:spcPct val="80000"/>
              </a:lnSpc>
            </a:pPr>
            <a:r>
              <a:rPr lang="en-US" altLang="en-US" sz="1800"/>
              <a:t>Authenticator [Fer03]. Verifies that a subject is who it says it is. </a:t>
            </a:r>
          </a:p>
        </p:txBody>
      </p:sp>
    </p:spTree>
    <p:extLst>
      <p:ext uri="{BB962C8B-B14F-4D97-AF65-F5344CB8AC3E}">
        <p14:creationId xmlns:p14="http://schemas.microsoft.com/office/powerpoint/2010/main" val="3355062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64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9" y="1790700"/>
            <a:ext cx="54832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451"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Alarm monitoring</a:t>
            </a:r>
          </a:p>
        </p:txBody>
      </p:sp>
    </p:spTree>
    <p:extLst>
      <p:ext uri="{BB962C8B-B14F-4D97-AF65-F5344CB8AC3E}">
        <p14:creationId xmlns:p14="http://schemas.microsoft.com/office/powerpoint/2010/main" val="16229562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474" name="Object 4"/>
          <p:cNvGraphicFramePr>
            <a:graphicFrameLocks noChangeAspect="1"/>
          </p:cNvGraphicFramePr>
          <p:nvPr/>
        </p:nvGraphicFramePr>
        <p:xfrm>
          <a:off x="3800475" y="2486025"/>
          <a:ext cx="4591050" cy="1885950"/>
        </p:xfrm>
        <a:graphic>
          <a:graphicData uri="http://schemas.openxmlformats.org/presentationml/2006/ole">
            <mc:AlternateContent xmlns:mc="http://schemas.openxmlformats.org/markup-compatibility/2006">
              <mc:Choice xmlns:v="urn:schemas-microsoft-com:vml" Requires="v">
                <p:oleObj spid="_x0000_s15395" name="Document" r:id="rId3" imgW="4591050" imgH="1885950" progId="Word.Document.8">
                  <p:embed/>
                </p:oleObj>
              </mc:Choice>
              <mc:Fallback>
                <p:oleObj name="Document" r:id="rId3" imgW="4591050" imgH="188595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475" y="2486025"/>
                        <a:ext cx="45910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475"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Activating an alarm</a:t>
            </a:r>
          </a:p>
        </p:txBody>
      </p:sp>
    </p:spTree>
    <p:extLst>
      <p:ext uri="{BB962C8B-B14F-4D97-AF65-F5344CB8AC3E}">
        <p14:creationId xmlns:p14="http://schemas.microsoft.com/office/powerpoint/2010/main" val="4206355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8498" name="Object 4"/>
          <p:cNvGraphicFramePr>
            <a:graphicFrameLocks noChangeAspect="1"/>
          </p:cNvGraphicFramePr>
          <p:nvPr/>
        </p:nvGraphicFramePr>
        <p:xfrm>
          <a:off x="4419600" y="1752600"/>
          <a:ext cx="3276600" cy="3505200"/>
        </p:xfrm>
        <a:graphic>
          <a:graphicData uri="http://schemas.openxmlformats.org/presentationml/2006/ole">
            <mc:AlternateContent xmlns:mc="http://schemas.openxmlformats.org/markup-compatibility/2006">
              <mc:Choice xmlns:v="urn:schemas-microsoft-com:vml" Requires="v">
                <p:oleObj spid="_x0000_s16419" name="Document" r:id="rId3" imgW="2266950" imgH="2209800" progId="Word.Document.8">
                  <p:embed/>
                </p:oleObj>
              </mc:Choice>
              <mc:Fallback>
                <p:oleObj name="Document" r:id="rId3" imgW="2266950" imgH="2209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752600"/>
                        <a:ext cx="3276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8499"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Relay pattern</a:t>
            </a:r>
          </a:p>
        </p:txBody>
      </p:sp>
    </p:spTree>
    <p:extLst>
      <p:ext uri="{BB962C8B-B14F-4D97-AF65-F5344CB8AC3E}">
        <p14:creationId xmlns:p14="http://schemas.microsoft.com/office/powerpoint/2010/main" val="23202524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9522" name="Object 4"/>
          <p:cNvGraphicFramePr>
            <a:graphicFrameLocks noChangeAspect="1"/>
          </p:cNvGraphicFramePr>
          <p:nvPr/>
        </p:nvGraphicFramePr>
        <p:xfrm>
          <a:off x="3581400" y="533400"/>
          <a:ext cx="4724400" cy="5638800"/>
        </p:xfrm>
        <a:graphic>
          <a:graphicData uri="http://schemas.openxmlformats.org/presentationml/2006/ole">
            <mc:AlternateContent xmlns:mc="http://schemas.openxmlformats.org/markup-compatibility/2006">
              <mc:Choice xmlns:v="urn:schemas-microsoft-com:vml" Requires="v">
                <p:oleObj spid="_x0000_s17443" name="Document" r:id="rId3" imgW="8286750" imgH="8648700" progId="Word.Document.8">
                  <p:embed/>
                </p:oleObj>
              </mc:Choice>
              <mc:Fallback>
                <p:oleObj name="Document" r:id="rId3" imgW="8286750" imgH="86487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33400"/>
                        <a:ext cx="4724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22951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Class diagram for access control to physical structures</a:t>
            </a:r>
          </a:p>
        </p:txBody>
      </p:sp>
      <p:sp>
        <p:nvSpPr>
          <p:cNvPr id="620547"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000"/>
              <a:t>The Alarms Monitoring pattern can be integrated so that Zones can control Alarms</a:t>
            </a:r>
          </a:p>
          <a:p>
            <a:pPr>
              <a:lnSpc>
                <a:spcPct val="90000"/>
              </a:lnSpc>
            </a:pPr>
            <a:r>
              <a:rPr lang="en-US" altLang="en-US" sz="2000"/>
              <a:t>Each door has its own Door Relay and the Aux Relays can be used to turn on/off devices. Zones can control Relays.</a:t>
            </a:r>
          </a:p>
          <a:p>
            <a:pPr>
              <a:lnSpc>
                <a:spcPct val="90000"/>
              </a:lnSpc>
            </a:pPr>
            <a:r>
              <a:rPr lang="en-US" altLang="en-US" sz="2000"/>
              <a:t>A TimeSchedule class consists of a few time intervals. A Time Interval consists of a start time, a stop time, and selected day of the week. When the system clock activates a Time Schedule, it can automatically perform some actions. Relays can be turned on and off, alarm zones can be activated or deactivated, and doors can be unlocked</a:t>
            </a:r>
          </a:p>
          <a:p>
            <a:pPr>
              <a:lnSpc>
                <a:spcPct val="90000"/>
              </a:lnSpc>
            </a:pPr>
            <a:r>
              <a:rPr lang="en-US" altLang="en-US" sz="2000"/>
              <a:t>To control access times, roles are combined with Time Schedule to determine both where and when a user can gain access to zones and we also need to be able to assign a Time Schedule for the entire zone that applies to all users.</a:t>
            </a:r>
          </a:p>
        </p:txBody>
      </p:sp>
    </p:spTree>
    <p:extLst>
      <p:ext uri="{BB962C8B-B14F-4D97-AF65-F5344CB8AC3E}">
        <p14:creationId xmlns:p14="http://schemas.microsoft.com/office/powerpoint/2010/main" val="17390197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1570" name="Object 4"/>
          <p:cNvGraphicFramePr>
            <a:graphicFrameLocks noChangeAspect="1"/>
          </p:cNvGraphicFramePr>
          <p:nvPr/>
        </p:nvGraphicFramePr>
        <p:xfrm>
          <a:off x="2052639" y="866775"/>
          <a:ext cx="8086725" cy="5124450"/>
        </p:xfrm>
        <a:graphic>
          <a:graphicData uri="http://schemas.openxmlformats.org/presentationml/2006/ole">
            <mc:AlternateContent xmlns:mc="http://schemas.openxmlformats.org/markup-compatibility/2006">
              <mc:Choice xmlns:v="urn:schemas-microsoft-com:vml" Requires="v">
                <p:oleObj spid="_x0000_s18467" name="Document" r:id="rId3" imgW="8086725" imgH="5124450" progId="Word.Document.8">
                  <p:embed/>
                </p:oleObj>
              </mc:Choice>
              <mc:Fallback>
                <p:oleObj name="Document" r:id="rId3" imgW="8086725" imgH="512445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9" y="866775"/>
                        <a:ext cx="8086725"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1571"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UC Entering a zone</a:t>
            </a:r>
          </a:p>
        </p:txBody>
      </p:sp>
    </p:spTree>
    <p:extLst>
      <p:ext uri="{BB962C8B-B14F-4D97-AF65-F5344CB8AC3E}">
        <p14:creationId xmlns:p14="http://schemas.microsoft.com/office/powerpoint/2010/main" val="2381595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5"/>
          <p:cNvSpPr>
            <a:spLocks noChangeArrowheads="1"/>
          </p:cNvSpPr>
          <p:nvPr/>
        </p:nvSpPr>
        <p:spPr bwMode="auto">
          <a:xfrm>
            <a:off x="1524001" y="12536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graphicFrame>
        <p:nvGraphicFramePr>
          <p:cNvPr id="584707" name="Object 4"/>
          <p:cNvGraphicFramePr>
            <a:graphicFrameLocks noChangeAspect="1"/>
          </p:cNvGraphicFramePr>
          <p:nvPr/>
        </p:nvGraphicFramePr>
        <p:xfrm>
          <a:off x="3048000" y="990600"/>
          <a:ext cx="6705600" cy="4286250"/>
        </p:xfrm>
        <a:graphic>
          <a:graphicData uri="http://schemas.openxmlformats.org/presentationml/2006/ole">
            <mc:AlternateContent xmlns:mc="http://schemas.openxmlformats.org/markup-compatibility/2006">
              <mc:Choice xmlns:v="urn:schemas-microsoft-com:vml" Requires="v">
                <p:oleObj spid="_x0000_s1088" r:id="rId3" imgW="7421475" imgH="5896313" progId="Visio.Drawing.11">
                  <p:embed/>
                </p:oleObj>
              </mc:Choice>
              <mc:Fallback>
                <p:oleObj r:id="rId3" imgW="7421475" imgH="58963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5508"/>
                      <a:stretch>
                        <a:fillRect/>
                      </a:stretch>
                    </p:blipFill>
                    <p:spPr bwMode="auto">
                      <a:xfrm>
                        <a:off x="3048000" y="990600"/>
                        <a:ext cx="67056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6"/>
          <p:cNvSpPr txBox="1">
            <a:spLocks noChangeArrowheads="1"/>
          </p:cNvSpPr>
          <p:nvPr/>
        </p:nvSpPr>
        <p:spPr>
          <a:xfrm>
            <a:off x="2209800" y="228600"/>
            <a:ext cx="7772400" cy="1143000"/>
          </a:xfrm>
          <a:prstGeom prst="rect">
            <a:avLst/>
          </a:prstGeom>
        </p:spPr>
        <p:txBody>
          <a:bodyPr/>
          <a:lstStyle/>
          <a:p>
            <a:pPr algn="ctr" eaLnBrk="1" hangingPunct="1">
              <a:defRPr/>
            </a:pPr>
            <a:r>
              <a:rPr lang="en-US" sz="3600" b="1" kern="0" dirty="0">
                <a:solidFill>
                  <a:schemeClr val="tx2"/>
                </a:solidFill>
                <a:latin typeface="+mj-lt"/>
                <a:ea typeface="+mj-ea"/>
                <a:cs typeface="+mj-cs"/>
              </a:rPr>
              <a:t>Sensor </a:t>
            </a:r>
            <a:r>
              <a:rPr lang="en-US" sz="3600" b="1" kern="0" dirty="0" smtClean="0">
                <a:solidFill>
                  <a:schemeClr val="tx2"/>
                </a:solidFill>
                <a:latin typeface="+mj-lt"/>
                <a:ea typeface="+mj-ea"/>
                <a:cs typeface="+mj-cs"/>
              </a:rPr>
              <a:t>node pattern</a:t>
            </a:r>
            <a:endParaRPr lang="en-US" sz="3600" b="1" kern="0" dirty="0">
              <a:solidFill>
                <a:schemeClr val="tx2"/>
              </a:solidFill>
              <a:latin typeface="+mj-lt"/>
              <a:ea typeface="+mj-ea"/>
              <a:cs typeface="+mj-cs"/>
            </a:endParaRPr>
          </a:p>
        </p:txBody>
      </p:sp>
    </p:spTree>
    <p:extLst>
      <p:ext uri="{BB962C8B-B14F-4D97-AF65-F5344CB8AC3E}">
        <p14:creationId xmlns:p14="http://schemas.microsoft.com/office/powerpoint/2010/main" val="3209801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Consequences</a:t>
            </a:r>
          </a:p>
        </p:txBody>
      </p:sp>
      <p:sp>
        <p:nvSpPr>
          <p:cNvPr id="622595"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Tx/>
              <a:buNone/>
            </a:pPr>
            <a:r>
              <a:rPr lang="en-US" altLang="en-US" sz="1800"/>
              <a:t>Advantages include:</a:t>
            </a:r>
          </a:p>
          <a:p>
            <a:pPr>
              <a:lnSpc>
                <a:spcPct val="80000"/>
              </a:lnSpc>
            </a:pPr>
            <a:r>
              <a:rPr lang="en-US" altLang="en-US" sz="1800"/>
              <a:t>If all users get proper authorization and such authorizations are enforced at the entrance of restricted units, we can have a secure environment.</a:t>
            </a:r>
          </a:p>
          <a:p>
            <a:pPr>
              <a:lnSpc>
                <a:spcPct val="80000"/>
              </a:lnSpc>
            </a:pPr>
            <a:r>
              <a:rPr lang="en-US" altLang="en-US" sz="1800"/>
              <a:t>We can add special devices to open all room doors in case of emergencies (shelves and compartments would remain closed).</a:t>
            </a:r>
          </a:p>
          <a:p>
            <a:pPr>
              <a:lnSpc>
                <a:spcPct val="80000"/>
              </a:lnSpc>
            </a:pPr>
            <a:r>
              <a:rPr lang="en-US" altLang="en-US" sz="1800"/>
              <a:t>We can easily accommodate visitors and contractors through special roles.</a:t>
            </a:r>
          </a:p>
          <a:p>
            <a:pPr>
              <a:lnSpc>
                <a:spcPct val="80000"/>
              </a:lnSpc>
            </a:pPr>
            <a:r>
              <a:rPr lang="en-US" altLang="en-US" sz="1800"/>
              <a:t>Since access to restricted units is logged, we may audit later the use of the zones and the movement of employees and visitors.</a:t>
            </a:r>
          </a:p>
          <a:p>
            <a:pPr>
              <a:lnSpc>
                <a:spcPct val="80000"/>
              </a:lnSpc>
            </a:pPr>
            <a:r>
              <a:rPr lang="en-US" altLang="en-US" sz="1800"/>
              <a:t>We can generate alarms.</a:t>
            </a:r>
          </a:p>
          <a:p>
            <a:pPr>
              <a:lnSpc>
                <a:spcPct val="80000"/>
              </a:lnSpc>
            </a:pPr>
            <a:r>
              <a:rPr lang="en-US" altLang="en-US" sz="1800"/>
              <a:t>We can turn on/off external devices using relays.</a:t>
            </a:r>
          </a:p>
          <a:p>
            <a:pPr>
              <a:lnSpc>
                <a:spcPct val="80000"/>
              </a:lnSpc>
            </a:pPr>
            <a:r>
              <a:rPr lang="en-US" altLang="en-US" sz="1800"/>
              <a:t>We can configure tasks to happen at a given time of a day in the week.</a:t>
            </a:r>
          </a:p>
          <a:p>
            <a:pPr>
              <a:lnSpc>
                <a:spcPct val="80000"/>
              </a:lnSpc>
            </a:pPr>
            <a:r>
              <a:rPr lang="en-US" altLang="en-US" sz="1800"/>
              <a:t>We can control access to Zones based on time.</a:t>
            </a:r>
          </a:p>
          <a:p>
            <a:pPr>
              <a:lnSpc>
                <a:spcPct val="80000"/>
              </a:lnSpc>
            </a:pPr>
            <a:r>
              <a:rPr lang="en-US" altLang="en-US" sz="1800"/>
              <a:t>We can activate/deactivate roles based on time.</a:t>
            </a:r>
          </a:p>
          <a:p>
            <a:pPr>
              <a:lnSpc>
                <a:spcPct val="80000"/>
              </a:lnSpc>
              <a:buFontTx/>
              <a:buNone/>
            </a:pPr>
            <a:r>
              <a:rPr lang="en-US" altLang="en-US" sz="1800"/>
              <a:t>A disadvantage is:</a:t>
            </a:r>
          </a:p>
          <a:p>
            <a:pPr>
              <a:lnSpc>
                <a:spcPct val="80000"/>
              </a:lnSpc>
            </a:pPr>
            <a:r>
              <a:rPr lang="en-US" altLang="en-US" sz="1800"/>
              <a:t>The pattern may be too complex for simple buildings. </a:t>
            </a:r>
          </a:p>
        </p:txBody>
      </p:sp>
    </p:spTree>
    <p:extLst>
      <p:ext uri="{BB962C8B-B14F-4D97-AF65-F5344CB8AC3E}">
        <p14:creationId xmlns:p14="http://schemas.microsoft.com/office/powerpoint/2010/main" val="3505691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 weak spot under the hood</a:t>
            </a:r>
            <a:br>
              <a:rPr lang="en-US" sz="2800" dirty="0"/>
            </a:br>
            <a:r>
              <a:rPr lang="en-US" sz="1400" dirty="0"/>
              <a:t>http://www.nytimes.com/2015/09/27/business/complex-car-software-becomes-the-weak-spot-under-the-hood.html</a:t>
            </a:r>
          </a:p>
        </p:txBody>
      </p:sp>
      <p:sp>
        <p:nvSpPr>
          <p:cNvPr id="3" name="Content Placeholder 2"/>
          <p:cNvSpPr>
            <a:spLocks noGrp="1"/>
          </p:cNvSpPr>
          <p:nvPr>
            <p:ph idx="1"/>
          </p:nvPr>
        </p:nvSpPr>
        <p:spPr>
          <a:xfrm>
            <a:off x="1981200" y="1676401"/>
            <a:ext cx="8229600" cy="4525963"/>
          </a:xfrm>
        </p:spPr>
        <p:txBody>
          <a:bodyPr>
            <a:normAutofit fontScale="85000" lnSpcReduction="20000"/>
          </a:bodyPr>
          <a:lstStyle/>
          <a:p>
            <a:r>
              <a:rPr lang="en-US" dirty="0"/>
              <a:t>New high-end cars are among the most sophisticated machines on the planet, containing 100 million or more lines of code. </a:t>
            </a:r>
            <a:endParaRPr lang="en-US" dirty="0" smtClean="0"/>
          </a:p>
          <a:p>
            <a:r>
              <a:rPr lang="en-US" dirty="0"/>
              <a:t>The sophistication of new cars brings numerous benefits — forward-collision warning systems and automatic emergency braking that keep drivers safer are just two examples. But with new technology comes new </a:t>
            </a:r>
            <a:r>
              <a:rPr lang="en-US" dirty="0" smtClean="0"/>
              <a:t>risks.</a:t>
            </a:r>
          </a:p>
          <a:p>
            <a:r>
              <a:rPr lang="en-US" dirty="0"/>
              <a:t>The unfolding scandal at Volkswagen — in which 11 million vehicles </a:t>
            </a:r>
            <a:r>
              <a:rPr lang="en-US" u="sng" dirty="0">
                <a:hlinkClick r:id="rId2" tooltip="Times coverage."/>
              </a:rPr>
              <a:t>were outfitted with software</a:t>
            </a:r>
            <a:r>
              <a:rPr lang="en-US" dirty="0"/>
              <a:t> that gave false emissions results — showed how a carmaker could take advantage of complex systems to flout regulations</a:t>
            </a:r>
            <a:r>
              <a:rPr lang="en-US" dirty="0" smtClean="0"/>
              <a:t>.</a:t>
            </a:r>
          </a:p>
          <a:p>
            <a:r>
              <a:rPr lang="en-US" dirty="0"/>
              <a:t>it is possible to disable a car’s brakes with an infected MP3 file inserted into a car’s CD player. A </a:t>
            </a:r>
            <a:r>
              <a:rPr lang="en-US" u="sng" dirty="0">
                <a:hlinkClick r:id="rId3" tooltip="Related Times article."/>
              </a:rPr>
              <a:t>hacking demonstration by security </a:t>
            </a:r>
            <a:r>
              <a:rPr lang="en-US" u="sng" dirty="0" smtClean="0">
                <a:hlinkClick r:id="rId3" tooltip="Related Times article."/>
              </a:rPr>
              <a:t>researchers</a:t>
            </a:r>
            <a:r>
              <a:rPr lang="en-US" u="sng" dirty="0" smtClean="0"/>
              <a:t> </a:t>
            </a:r>
            <a:r>
              <a:rPr lang="en-US" dirty="0" smtClean="0"/>
              <a:t>exposed </a:t>
            </a:r>
            <a:r>
              <a:rPr lang="en-US" dirty="0"/>
              <a:t>how vulnerable new Jeep Cherokees can be. </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625859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Andy Greenberg steered a 2014 white Jeep Cherokee down a highway in St. Louis, cruising along at 70 miles per hour. Miles away, two local </a:t>
            </a:r>
            <a:r>
              <a:rPr lang="en-US" dirty="0" smtClean="0"/>
              <a:t>hackers </a:t>
            </a:r>
            <a:r>
              <a:rPr lang="en-US" dirty="0"/>
              <a:t>sat on a leather couch at Mr. Miller’s house, laptops open, ready to wreak havoc.</a:t>
            </a:r>
          </a:p>
          <a:p>
            <a:r>
              <a:rPr lang="en-US" dirty="0"/>
              <a:t>As Mr. Greenberg sped along, both hands on the wheel, his ride began to go awry. First, the air-conditioning began blasting. Then an image of the hackers in tracksuits appeared on the digital display screen. Rap music began blaring at full volume, and Mr. Greenberg could not adjust the sound. The windshield wipers started and cleaning fluid sprayed, obstructing his view. Finally, the engine quit</a:t>
            </a:r>
            <a:r>
              <a:rPr lang="en-US" dirty="0" smtClean="0"/>
              <a:t>.</a:t>
            </a:r>
          </a:p>
          <a:p>
            <a:r>
              <a:rPr lang="en-US" dirty="0"/>
              <a:t>The episode was in fact </a:t>
            </a:r>
            <a:r>
              <a:rPr lang="en-US" u="sng" dirty="0">
                <a:hlinkClick r:id="rId2" tooltip="A Wired article on the stunt."/>
              </a:rPr>
              <a:t>a stunt</a:t>
            </a:r>
            <a:r>
              <a:rPr lang="en-US" dirty="0"/>
              <a:t> orchestrated by the hackers and Mr. Greenberg, a writer for Wired magazine, to demonstrate the Jeep’s very real vulnerabilities. The article appeared on July 21.</a:t>
            </a:r>
          </a:p>
          <a:p>
            <a:r>
              <a:rPr lang="en-US" dirty="0"/>
              <a:t>Days later, Fiat Chrysler, the maker of </a:t>
            </a:r>
            <a:r>
              <a:rPr lang="en-US" dirty="0" err="1"/>
              <a:t>Jeep,</a:t>
            </a:r>
            <a:r>
              <a:rPr lang="en-US" u="sng" dirty="0" err="1">
                <a:hlinkClick r:id="rId3" tooltip="Times coverage."/>
              </a:rPr>
              <a:t>announced</a:t>
            </a:r>
            <a:r>
              <a:rPr lang="en-US" u="sng" dirty="0">
                <a:hlinkClick r:id="rId3" tooltip="Times coverage."/>
              </a:rPr>
              <a:t> a recall</a:t>
            </a:r>
            <a:r>
              <a:rPr lang="en-US" dirty="0"/>
              <a:t> of 1.4 million vehicles to fix the flaws the hackers had identified — the first known recall intended to address a possible hacking threat.</a:t>
            </a:r>
          </a:p>
          <a:p>
            <a:endParaRPr lang="en-US" dirty="0"/>
          </a:p>
          <a:p>
            <a:endParaRPr lang="en-US" dirty="0"/>
          </a:p>
        </p:txBody>
      </p:sp>
    </p:spTree>
    <p:extLst>
      <p:ext uri="{BB962C8B-B14F-4D97-AF65-F5344CB8AC3E}">
        <p14:creationId xmlns:p14="http://schemas.microsoft.com/office/powerpoint/2010/main" val="2955863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Drone hijacked by hackers from Texas college with $1,000 </a:t>
            </a:r>
            <a:r>
              <a:rPr lang="en-US" sz="2400" b="1" dirty="0" err="1"/>
              <a:t>spoofer</a:t>
            </a:r>
            <a:r>
              <a:rPr lang="en-US" sz="2400" b="1" dirty="0"/>
              <a:t/>
            </a:r>
            <a:br>
              <a:rPr lang="en-US" sz="2400" b="1" dirty="0"/>
            </a:br>
            <a:r>
              <a:rPr lang="en-US" sz="2000" dirty="0" smtClean="0"/>
              <a:t>https</a:t>
            </a:r>
            <a:r>
              <a:rPr lang="en-US" sz="2000" dirty="0"/>
              <a:t>://nakedsecurity.sophos.com/2012/07/02/drone-hackedwith-1000-spoofer/</a:t>
            </a:r>
          </a:p>
        </p:txBody>
      </p:sp>
      <p:sp>
        <p:nvSpPr>
          <p:cNvPr id="3" name="Content Placeholder 2"/>
          <p:cNvSpPr>
            <a:spLocks noGrp="1"/>
          </p:cNvSpPr>
          <p:nvPr>
            <p:ph idx="1"/>
          </p:nvPr>
        </p:nvSpPr>
        <p:spPr/>
        <p:txBody>
          <a:bodyPr>
            <a:normAutofit fontScale="70000" lnSpcReduction="20000"/>
          </a:bodyPr>
          <a:lstStyle/>
          <a:p>
            <a:r>
              <a:rPr lang="en-US" dirty="0"/>
              <a:t>Researchers at the University of Texas at Austin hacked and hijacked a drone in front of the dismayed Department of Homeland Security officials who had dared them $1,000 to do it. </a:t>
            </a:r>
          </a:p>
          <a:p>
            <a:r>
              <a:rPr lang="en-US" dirty="0" smtClean="0"/>
              <a:t>The </a:t>
            </a:r>
            <a:r>
              <a:rPr lang="en-US" dirty="0"/>
              <a:t>drone followed a series of GPS waypoints programmed into its flight computer in what initially looked like a routine flight. </a:t>
            </a:r>
          </a:p>
          <a:p>
            <a:r>
              <a:rPr lang="en-US" dirty="0"/>
              <a:t>At one point, the drone veered off course from its intended flight path. </a:t>
            </a:r>
            <a:r>
              <a:rPr lang="en-US" dirty="0" smtClean="0"/>
              <a:t>It </a:t>
            </a:r>
            <a:r>
              <a:rPr lang="en-US" dirty="0"/>
              <a:t>banked hard to the right, "streaking" toward the south, before it turned to hurtle at the ground in what looked like imminent drone suicide. </a:t>
            </a:r>
            <a:endParaRPr lang="en-US" dirty="0" smtClean="0"/>
          </a:p>
          <a:p>
            <a:r>
              <a:rPr lang="en-US" dirty="0" smtClean="0"/>
              <a:t>The </a:t>
            </a:r>
            <a:r>
              <a:rPr lang="en-US" dirty="0"/>
              <a:t>demonstration of the near-disaster, led by Professor Todd Humphreys and his team at the </a:t>
            </a:r>
            <a:r>
              <a:rPr lang="en-US" dirty="0">
                <a:hlinkClick r:id="rId2" tooltip="Radionavigation Laboratory"/>
              </a:rPr>
              <a:t>UTA's </a:t>
            </a:r>
            <a:r>
              <a:rPr lang="en-US" dirty="0" err="1">
                <a:hlinkClick r:id="rId2" tooltip="Radionavigation Laboratory"/>
              </a:rPr>
              <a:t>Radionavigation</a:t>
            </a:r>
            <a:r>
              <a:rPr lang="en-US" dirty="0">
                <a:hlinkClick r:id="rId2" tooltip="Radionavigation Laboratory"/>
              </a:rPr>
              <a:t> Laboratory</a:t>
            </a:r>
            <a:r>
              <a:rPr lang="en-US" dirty="0"/>
              <a:t>, points to a "gaping hole" in the US's plan to open US airspace to thousands of </a:t>
            </a:r>
            <a:r>
              <a:rPr lang="en-US" dirty="0" smtClean="0"/>
              <a:t>drones, namely</a:t>
            </a:r>
            <a:r>
              <a:rPr lang="en-US" dirty="0"/>
              <a:t>, drones can be turned into weapons, given the right equipment. </a:t>
            </a:r>
          </a:p>
          <a:p>
            <a:r>
              <a:rPr lang="en-US" dirty="0"/>
              <a:t>The researchers managed to hack the drone with a </a:t>
            </a:r>
            <a:r>
              <a:rPr lang="en-US" dirty="0" err="1"/>
              <a:t>spoofer</a:t>
            </a:r>
            <a:r>
              <a:rPr lang="en-US" dirty="0"/>
              <a:t> they put together with about $1,000 worth of parts. Spoofing involves mimicking the signals of the drone's global positioning device and eventually taking it over completely by sending stronger signals than the unmanned aerial vehicle's (UAV's) legitimate commands. </a:t>
            </a:r>
          </a:p>
          <a:p>
            <a:endParaRPr lang="en-US" dirty="0"/>
          </a:p>
          <a:p>
            <a:endParaRPr lang="en-US" dirty="0"/>
          </a:p>
        </p:txBody>
      </p:sp>
    </p:spTree>
    <p:extLst>
      <p:ext uri="{BB962C8B-B14F-4D97-AF65-F5344CB8AC3E}">
        <p14:creationId xmlns:p14="http://schemas.microsoft.com/office/powerpoint/2010/main" val="930966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smtClean="0"/>
              <a:t>CPS threats</a:t>
            </a:r>
          </a:p>
        </p:txBody>
      </p:sp>
      <p:sp>
        <p:nvSpPr>
          <p:cNvPr id="3" name="Content Placeholder 2"/>
          <p:cNvSpPr>
            <a:spLocks noGrp="1"/>
          </p:cNvSpPr>
          <p:nvPr>
            <p:ph idx="1"/>
          </p:nvPr>
        </p:nvSpPr>
        <p:spPr/>
        <p:txBody>
          <a:bodyPr>
            <a:normAutofit fontScale="92500" lnSpcReduction="20000"/>
          </a:bodyPr>
          <a:lstStyle/>
          <a:p>
            <a:pPr>
              <a:defRPr/>
            </a:pPr>
            <a:r>
              <a:rPr lang="en-US" dirty="0"/>
              <a:t>The main threats for CPSs are integrity attacks, illegal modifications or destructions of information, which may result in deception </a:t>
            </a:r>
            <a:r>
              <a:rPr lang="en-US" dirty="0" smtClean="0"/>
              <a:t>attacks</a:t>
            </a:r>
          </a:p>
          <a:p>
            <a:pPr>
              <a:defRPr/>
            </a:pPr>
            <a:r>
              <a:rPr lang="en-US" dirty="0" smtClean="0"/>
              <a:t>The </a:t>
            </a:r>
            <a:r>
              <a:rPr lang="en-US" dirty="0"/>
              <a:t>attacker wants to disrupt the operations of the physical system or to enable the introduction of physical </a:t>
            </a:r>
            <a:r>
              <a:rPr lang="en-US" dirty="0" smtClean="0"/>
              <a:t>threats</a:t>
            </a:r>
          </a:p>
          <a:p>
            <a:pPr>
              <a:defRPr/>
            </a:pPr>
            <a:r>
              <a:rPr lang="en-US" dirty="0" smtClean="0"/>
              <a:t>Another </a:t>
            </a:r>
            <a:r>
              <a:rPr lang="en-US" dirty="0"/>
              <a:t>difference is that IT attacks typically target any system and the attacker wants to collect as much information as possible, while CPS attacks target specific types of </a:t>
            </a:r>
            <a:r>
              <a:rPr lang="en-US" dirty="0" smtClean="0"/>
              <a:t>systems</a:t>
            </a:r>
          </a:p>
          <a:p>
            <a:pPr>
              <a:defRPr/>
            </a:pPr>
            <a:r>
              <a:rPr lang="en-US" dirty="0" smtClean="0"/>
              <a:t>Attacks </a:t>
            </a:r>
            <a:r>
              <a:rPr lang="en-US" dirty="0"/>
              <a:t>in IT systems can take only a few forms while attacks in CPSs have a much larger variety of ways to compromise a </a:t>
            </a:r>
            <a:r>
              <a:rPr lang="en-US" dirty="0" smtClean="0"/>
              <a:t>system</a:t>
            </a:r>
          </a:p>
          <a:p>
            <a:pPr>
              <a:defRPr/>
            </a:pPr>
            <a:r>
              <a:rPr lang="en-US" dirty="0"/>
              <a:t>These differences imply the need for a specialized analysis of threats as well as a corresponding use of security mechanisms and development methodologies  to stop them</a:t>
            </a:r>
          </a:p>
          <a:p>
            <a:pPr marL="0" indent="0">
              <a:buNone/>
              <a:defRPr/>
            </a:pPr>
            <a:endParaRPr lang="en-US" dirty="0" smtClean="0"/>
          </a:p>
          <a:p>
            <a:pPr marL="0" indent="0">
              <a:buNone/>
              <a:defRPr/>
            </a:pPr>
            <a:endParaRPr lang="en-US" dirty="0"/>
          </a:p>
        </p:txBody>
      </p:sp>
    </p:spTree>
    <p:extLst>
      <p:ext uri="{BB962C8B-B14F-4D97-AF65-F5344CB8AC3E}">
        <p14:creationId xmlns:p14="http://schemas.microsoft.com/office/powerpoint/2010/main" val="3737682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smtClean="0"/>
              <a:t>Threats in CPSs</a:t>
            </a:r>
          </a:p>
        </p:txBody>
      </p:sp>
      <p:sp>
        <p:nvSpPr>
          <p:cNvPr id="81923" name="Content Placeholder 2"/>
          <p:cNvSpPr>
            <a:spLocks noGrp="1"/>
          </p:cNvSpPr>
          <p:nvPr>
            <p:ph idx="1"/>
          </p:nvPr>
        </p:nvSpPr>
        <p:spPr/>
        <p:txBody>
          <a:bodyPr/>
          <a:lstStyle/>
          <a:p>
            <a:r>
              <a:rPr lang="en-US" altLang="en-US" sz="2400"/>
              <a:t>Define a new model to represent CPS threats using patterns that are related to architectural aspects of the system and consider cross domain effects.</a:t>
            </a:r>
          </a:p>
          <a:p>
            <a:r>
              <a:rPr lang="en-US" altLang="en-US" sz="2400"/>
              <a:t>Extend our threat enumeration system to identify threats in specific systems based on their use cases. </a:t>
            </a:r>
          </a:p>
          <a:p>
            <a:r>
              <a:rPr lang="en-US" altLang="en-US" sz="2400"/>
              <a:t>Propose an idea to unify threats that behave in similar ways in different types of CPSs and that can be controlled in similar ways</a:t>
            </a:r>
          </a:p>
          <a:p>
            <a:r>
              <a:rPr lang="en-US" altLang="en-US" sz="2400"/>
              <a:t>We look for commonalities in their modus operandi to reduce them to specific types. </a:t>
            </a:r>
          </a:p>
          <a:p>
            <a:endParaRPr lang="en-US" altLang="en-US" sz="2400"/>
          </a:p>
        </p:txBody>
      </p:sp>
    </p:spTree>
    <p:extLst>
      <p:ext uri="{BB962C8B-B14F-4D97-AF65-F5344CB8AC3E}">
        <p14:creationId xmlns:p14="http://schemas.microsoft.com/office/powerpoint/2010/main" val="1898681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3"/>
          <p:cNvSpPr>
            <a:spLocks noGrp="1"/>
          </p:cNvSpPr>
          <p:nvPr>
            <p:ph type="title"/>
          </p:nvPr>
        </p:nvSpPr>
        <p:spPr/>
        <p:txBody>
          <a:bodyPr/>
          <a:lstStyle/>
          <a:p>
            <a:r>
              <a:rPr lang="en-US" altLang="es-PE" smtClean="0">
                <a:solidFill>
                  <a:srgbClr val="0070C0"/>
                </a:solidFill>
              </a:rPr>
              <a:t>Cross-domain attacks</a:t>
            </a:r>
          </a:p>
        </p:txBody>
      </p:sp>
      <p:pic>
        <p:nvPicPr>
          <p:cNvPr id="82947"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2364" y="1219201"/>
            <a:ext cx="7596187"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26137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smtClean="0"/>
              <a:t>Analogies in threats</a:t>
            </a:r>
          </a:p>
        </p:txBody>
      </p:sp>
      <p:sp>
        <p:nvSpPr>
          <p:cNvPr id="3" name="Content Placeholder 2"/>
          <p:cNvSpPr>
            <a:spLocks noGrp="1"/>
          </p:cNvSpPr>
          <p:nvPr>
            <p:ph idx="1"/>
          </p:nvPr>
        </p:nvSpPr>
        <p:spPr/>
        <p:txBody>
          <a:bodyPr/>
          <a:lstStyle/>
          <a:p>
            <a:pPr>
              <a:defRPr/>
            </a:pPr>
            <a:r>
              <a:rPr lang="en-US" dirty="0" smtClean="0"/>
              <a:t>In </a:t>
            </a:r>
            <a:r>
              <a:rPr lang="en-US" dirty="0"/>
              <a:t>CPSs there is an enormous variety of threats, specific to each type of </a:t>
            </a:r>
            <a:r>
              <a:rPr lang="en-US" dirty="0" smtClean="0"/>
              <a:t>CPS</a:t>
            </a:r>
          </a:p>
          <a:p>
            <a:pPr>
              <a:defRPr/>
            </a:pPr>
            <a:r>
              <a:rPr lang="en-US" dirty="0" smtClean="0"/>
              <a:t>To </a:t>
            </a:r>
            <a:r>
              <a:rPr lang="en-US" dirty="0"/>
              <a:t>help in threat enumeration we intend to show that many of them are similar in effect and can be prevented in similar </a:t>
            </a:r>
            <a:r>
              <a:rPr lang="en-US" dirty="0" smtClean="0"/>
              <a:t>ways</a:t>
            </a:r>
          </a:p>
          <a:p>
            <a:pPr>
              <a:defRPr/>
            </a:pPr>
            <a:r>
              <a:rPr lang="en-US" dirty="0" smtClean="0"/>
              <a:t> </a:t>
            </a:r>
            <a:r>
              <a:rPr lang="en-US" dirty="0"/>
              <a:t>We use a reference architecture (RA) as a reference framework, i.e., each threat is related to a specific component of the </a:t>
            </a:r>
            <a:r>
              <a:rPr lang="en-US" dirty="0" smtClean="0"/>
              <a:t>architecture</a:t>
            </a:r>
          </a:p>
          <a:p>
            <a:pPr marL="0" indent="0">
              <a:buNone/>
              <a:defRPr/>
            </a:pPr>
            <a:endParaRPr lang="en-US" sz="2400" dirty="0"/>
          </a:p>
        </p:txBody>
      </p:sp>
    </p:spTree>
    <p:extLst>
      <p:ext uri="{BB962C8B-B14F-4D97-AF65-F5344CB8AC3E}">
        <p14:creationId xmlns:p14="http://schemas.microsoft.com/office/powerpoint/2010/main" val="3504314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dirty="0" smtClean="0">
                <a:solidFill>
                  <a:schemeClr val="accent1"/>
                </a:solidFill>
              </a:rPr>
              <a:t>Why Cargo Ports ?</a:t>
            </a:r>
            <a:endParaRPr lang="en-US" altLang="en-US" dirty="0" smtClean="0"/>
          </a:p>
        </p:txBody>
      </p:sp>
      <p:sp>
        <p:nvSpPr>
          <p:cNvPr id="84995"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endParaRPr lang="en-US" altLang="en-US" smtClean="0"/>
          </a:p>
          <a:p>
            <a:pPr>
              <a:buFont typeface="Wingdings" panose="05000000000000000000" pitchFamily="2" charset="2"/>
              <a:buChar char="§"/>
            </a:pPr>
            <a:r>
              <a:rPr lang="en-US" altLang="en-US" smtClean="0"/>
              <a:t> U.S. Bureau of Transportation reports that 77% of freight tonnage entering U.S. came by water, compared to 22% by land and 0.3% by air.</a:t>
            </a:r>
          </a:p>
          <a:p>
            <a:pPr>
              <a:buFont typeface="Wingdings" panose="05000000000000000000" pitchFamily="2" charset="2"/>
              <a:buChar char="§"/>
            </a:pPr>
            <a:r>
              <a:rPr lang="en-US" altLang="en-US" smtClean="0"/>
              <a:t> U.S. represents only 4.5% of world population but it accounts for 9% of worldwide container traffic.</a:t>
            </a:r>
          </a:p>
          <a:p>
            <a:pPr>
              <a:buFont typeface="Wingdings" panose="05000000000000000000" pitchFamily="2" charset="2"/>
              <a:buChar char="§"/>
            </a:pPr>
            <a:r>
              <a:rPr lang="en-US" altLang="en-US" smtClean="0"/>
              <a:t> One container out of eleven engaged in global trade either bound for or originating in the U.S.</a:t>
            </a:r>
          </a:p>
          <a:p>
            <a:pPr>
              <a:buFont typeface="Wingdings" panose="05000000000000000000" pitchFamily="2" charset="2"/>
              <a:buChar char="§"/>
            </a:pPr>
            <a:r>
              <a:rPr lang="en-US" altLang="en-US" smtClean="0"/>
              <a:t> Due to its global reach and freight volume, the maritime sector plays a central role in the economic security and stability of our nation.</a:t>
            </a:r>
          </a:p>
          <a:p>
            <a:pPr>
              <a:buFont typeface="Wingdings" panose="05000000000000000000" pitchFamily="2" charset="2"/>
              <a:buChar char="§"/>
            </a:pPr>
            <a:r>
              <a:rPr lang="en-US" altLang="en-US" smtClean="0"/>
              <a:t> </a:t>
            </a:r>
            <a:r>
              <a:rPr lang="en-AU" altLang="en-US" smtClean="0"/>
              <a:t>Any disruption to the maritime transportation system, whether through natural disasters, accidents, failures of infrastructure, or acts of terrorism or cybercrime, can have an immediate and cascading effect throughout the entire supply chain.</a:t>
            </a:r>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3741056612"/>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6864" y="844295"/>
            <a:ext cx="7772400" cy="518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V="1">
            <a:off x="2086864" y="310895"/>
            <a:ext cx="0" cy="533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086864" y="310895"/>
            <a:ext cx="3733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820664" y="310895"/>
            <a:ext cx="0" cy="533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462354" y="1269186"/>
            <a:ext cx="2788643" cy="1077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8" name="Straight Connector 7"/>
          <p:cNvCxnSpPr/>
          <p:nvPr/>
        </p:nvCxnSpPr>
        <p:spPr>
          <a:xfrm flipV="1">
            <a:off x="6462354" y="1158239"/>
            <a:ext cx="0" cy="110947"/>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62354" y="1158239"/>
            <a:ext cx="133964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801996" y="1158239"/>
            <a:ext cx="0" cy="110947"/>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35064" y="2772840"/>
            <a:ext cx="2752067" cy="107777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6735064" y="2661893"/>
            <a:ext cx="0" cy="11094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35064" y="2661893"/>
            <a:ext cx="132207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057135" y="2661893"/>
            <a:ext cx="0" cy="11094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30264" y="4460442"/>
            <a:ext cx="2808858" cy="107777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V="1">
            <a:off x="6430264" y="4349495"/>
            <a:ext cx="0" cy="11094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30264" y="4349495"/>
            <a:ext cx="1349353"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779617" y="4349495"/>
            <a:ext cx="0" cy="11094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17984" y="1269186"/>
            <a:ext cx="2788643" cy="10777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2717984" y="1158239"/>
            <a:ext cx="0" cy="110947"/>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17984" y="1158239"/>
            <a:ext cx="1339642"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57626" y="1158239"/>
            <a:ext cx="0" cy="110947"/>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925064" y="2793186"/>
            <a:ext cx="2788643" cy="107777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V="1">
            <a:off x="2925064" y="2682239"/>
            <a:ext cx="0" cy="11094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25064" y="2682239"/>
            <a:ext cx="133964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264706" y="2682239"/>
            <a:ext cx="0" cy="11094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772664" y="4460442"/>
            <a:ext cx="2788643" cy="1077773"/>
          </a:xfrm>
          <a:prstGeom prst="rect">
            <a:avLst/>
          </a:prstGeom>
          <a:noFill/>
          <a:ln>
            <a:solidFill>
              <a:srgbClr val="DF2D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2772664" y="4349495"/>
            <a:ext cx="0" cy="110947"/>
          </a:xfrm>
          <a:prstGeom prst="line">
            <a:avLst/>
          </a:prstGeom>
          <a:ln w="15875">
            <a:solidFill>
              <a:srgbClr val="DF2DD7"/>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72664" y="4349495"/>
            <a:ext cx="1339642" cy="0"/>
          </a:xfrm>
          <a:prstGeom prst="line">
            <a:avLst/>
          </a:prstGeom>
          <a:ln w="15875">
            <a:solidFill>
              <a:srgbClr val="DF2D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12306" y="4349495"/>
            <a:ext cx="0" cy="110947"/>
          </a:xfrm>
          <a:prstGeom prst="line">
            <a:avLst/>
          </a:prstGeom>
          <a:ln w="15875">
            <a:solidFill>
              <a:srgbClr val="DF2DD7"/>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62354" y="1554558"/>
            <a:ext cx="2776768" cy="307777"/>
          </a:xfrm>
          <a:prstGeom prst="rect">
            <a:avLst/>
          </a:prstGeom>
          <a:noFill/>
        </p:spPr>
        <p:txBody>
          <a:bodyPr wrap="square" rtlCol="0">
            <a:spAutoFit/>
          </a:bodyPr>
          <a:lstStyle/>
          <a:p>
            <a:pPr algn="ctr"/>
            <a:r>
              <a:rPr lang="en-US" sz="1400" dirty="0" smtClean="0"/>
              <a:t>Port Security and Access Control</a:t>
            </a:r>
            <a:endParaRPr lang="en-US" sz="1400" dirty="0"/>
          </a:p>
        </p:txBody>
      </p:sp>
      <p:sp>
        <p:nvSpPr>
          <p:cNvPr id="33" name="TextBox 32"/>
          <p:cNvSpPr txBox="1"/>
          <p:nvPr/>
        </p:nvSpPr>
        <p:spPr>
          <a:xfrm>
            <a:off x="6735064" y="3065763"/>
            <a:ext cx="2752067" cy="307777"/>
          </a:xfrm>
          <a:prstGeom prst="rect">
            <a:avLst/>
          </a:prstGeom>
          <a:noFill/>
        </p:spPr>
        <p:txBody>
          <a:bodyPr wrap="square" rtlCol="0">
            <a:spAutoFit/>
          </a:bodyPr>
          <a:lstStyle/>
          <a:p>
            <a:pPr algn="ctr"/>
            <a:r>
              <a:rPr lang="en-US" sz="1400" dirty="0" smtClean="0"/>
              <a:t>Terminal Operating Center</a:t>
            </a:r>
            <a:endParaRPr lang="en-US" sz="1400" dirty="0"/>
          </a:p>
        </p:txBody>
      </p:sp>
      <p:sp>
        <p:nvSpPr>
          <p:cNvPr id="34" name="TextBox 33"/>
          <p:cNvSpPr txBox="1"/>
          <p:nvPr/>
        </p:nvSpPr>
        <p:spPr>
          <a:xfrm>
            <a:off x="6430264" y="4730495"/>
            <a:ext cx="2808858" cy="523220"/>
          </a:xfrm>
          <a:prstGeom prst="rect">
            <a:avLst/>
          </a:prstGeom>
          <a:noFill/>
        </p:spPr>
        <p:txBody>
          <a:bodyPr wrap="square" rtlCol="0">
            <a:spAutoFit/>
          </a:bodyPr>
          <a:lstStyle/>
          <a:p>
            <a:pPr algn="ctr"/>
            <a:r>
              <a:rPr lang="en-US" sz="1400" dirty="0" smtClean="0"/>
              <a:t>Automated Cargo Container Tracking Systems</a:t>
            </a:r>
            <a:endParaRPr lang="en-US" sz="1400" dirty="0"/>
          </a:p>
        </p:txBody>
      </p:sp>
      <p:sp>
        <p:nvSpPr>
          <p:cNvPr id="35" name="TextBox 34"/>
          <p:cNvSpPr txBox="1"/>
          <p:nvPr/>
        </p:nvSpPr>
        <p:spPr>
          <a:xfrm>
            <a:off x="2741444" y="1528544"/>
            <a:ext cx="2788643" cy="523220"/>
          </a:xfrm>
          <a:prstGeom prst="rect">
            <a:avLst/>
          </a:prstGeom>
          <a:noFill/>
        </p:spPr>
        <p:txBody>
          <a:bodyPr wrap="square" rtlCol="0">
            <a:spAutoFit/>
          </a:bodyPr>
          <a:lstStyle/>
          <a:p>
            <a:pPr algn="ctr"/>
            <a:r>
              <a:rPr lang="en-US" sz="1400" dirty="0" smtClean="0"/>
              <a:t>Transportation</a:t>
            </a:r>
          </a:p>
          <a:p>
            <a:pPr algn="ctr"/>
            <a:r>
              <a:rPr lang="en-US" sz="1400" dirty="0" smtClean="0"/>
              <a:t>(Trucks, Rail, Ships)</a:t>
            </a:r>
            <a:endParaRPr lang="en-US" sz="1400" dirty="0"/>
          </a:p>
        </p:txBody>
      </p:sp>
      <p:sp>
        <p:nvSpPr>
          <p:cNvPr id="36" name="TextBox 35"/>
          <p:cNvSpPr txBox="1"/>
          <p:nvPr/>
        </p:nvSpPr>
        <p:spPr>
          <a:xfrm>
            <a:off x="2925064" y="2942394"/>
            <a:ext cx="2788643" cy="738664"/>
          </a:xfrm>
          <a:prstGeom prst="rect">
            <a:avLst/>
          </a:prstGeom>
          <a:noFill/>
        </p:spPr>
        <p:txBody>
          <a:bodyPr wrap="square" rtlCol="0">
            <a:spAutoFit/>
          </a:bodyPr>
          <a:lstStyle/>
          <a:p>
            <a:pPr algn="ctr"/>
            <a:r>
              <a:rPr lang="en-US" sz="1400" dirty="0" smtClean="0"/>
              <a:t>Cargo Handling Equipment and Storage</a:t>
            </a:r>
          </a:p>
          <a:p>
            <a:pPr algn="ctr"/>
            <a:r>
              <a:rPr lang="en-US" sz="1400" dirty="0" smtClean="0"/>
              <a:t>(port side)</a:t>
            </a:r>
            <a:endParaRPr lang="en-US" sz="1400" dirty="0"/>
          </a:p>
        </p:txBody>
      </p:sp>
      <p:sp>
        <p:nvSpPr>
          <p:cNvPr id="37" name="TextBox 36"/>
          <p:cNvSpPr txBox="1"/>
          <p:nvPr/>
        </p:nvSpPr>
        <p:spPr>
          <a:xfrm>
            <a:off x="2772664" y="4730495"/>
            <a:ext cx="2788643" cy="523220"/>
          </a:xfrm>
          <a:prstGeom prst="rect">
            <a:avLst/>
          </a:prstGeom>
          <a:noFill/>
        </p:spPr>
        <p:txBody>
          <a:bodyPr wrap="square" rtlCol="0">
            <a:spAutoFit/>
          </a:bodyPr>
          <a:lstStyle/>
          <a:p>
            <a:pPr algn="ctr"/>
            <a:r>
              <a:rPr lang="en-US" sz="1400" dirty="0" smtClean="0"/>
              <a:t>Cargo Handling Equipment</a:t>
            </a:r>
          </a:p>
          <a:p>
            <a:pPr algn="ctr"/>
            <a:r>
              <a:rPr lang="en-US" sz="1400" dirty="0" smtClean="0"/>
              <a:t>(ship side)</a:t>
            </a:r>
            <a:endParaRPr lang="en-US" sz="1400" dirty="0"/>
          </a:p>
        </p:txBody>
      </p:sp>
      <p:cxnSp>
        <p:nvCxnSpPr>
          <p:cNvPr id="38" name="Elbow Connector 37"/>
          <p:cNvCxnSpPr>
            <a:stCxn id="28" idx="1"/>
            <a:endCxn id="35" idx="1"/>
          </p:cNvCxnSpPr>
          <p:nvPr/>
        </p:nvCxnSpPr>
        <p:spPr>
          <a:xfrm rot="10800000">
            <a:off x="2741444" y="1790155"/>
            <a:ext cx="31220" cy="3209175"/>
          </a:xfrm>
          <a:prstGeom prst="bentConnector3">
            <a:avLst>
              <a:gd name="adj1" fmla="val 1402787"/>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5" idx="3"/>
            <a:endCxn id="7" idx="1"/>
          </p:cNvCxnSpPr>
          <p:nvPr/>
        </p:nvCxnSpPr>
        <p:spPr>
          <a:xfrm>
            <a:off x="5530087" y="1790154"/>
            <a:ext cx="932267" cy="0"/>
          </a:xfrm>
          <a:prstGeom prst="straightConnector1">
            <a:avLst/>
          </a:prstGeom>
          <a:ln w="9525">
            <a:solidFill>
              <a:schemeClr val="tx1"/>
            </a:solidFill>
            <a:prstDash val="dash"/>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315464" y="3311726"/>
            <a:ext cx="609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220464" y="417575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6" idx="3"/>
            <a:endCxn id="34" idx="1"/>
          </p:cNvCxnSpPr>
          <p:nvPr/>
        </p:nvCxnSpPr>
        <p:spPr>
          <a:xfrm>
            <a:off x="5713707" y="3311726"/>
            <a:ext cx="716557" cy="1680379"/>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487664" y="2346959"/>
            <a:ext cx="0" cy="425883"/>
          </a:xfrm>
          <a:prstGeom prst="straightConnector1">
            <a:avLst/>
          </a:prstGeom>
          <a:ln w="9525">
            <a:solidFill>
              <a:schemeClr val="tx1"/>
            </a:solidFill>
            <a:prstDash val="dash"/>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8487664" y="3850613"/>
            <a:ext cx="2" cy="609830"/>
          </a:xfrm>
          <a:prstGeom prst="straightConnector1">
            <a:avLst/>
          </a:prstGeom>
          <a:ln w="9525">
            <a:solidFill>
              <a:schemeClr val="tx1"/>
            </a:solidFill>
            <a:prstDash val="dash"/>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620264" y="2559900"/>
            <a:ext cx="3352800" cy="3322285"/>
          </a:xfrm>
          <a:prstGeom prst="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264706" y="5574408"/>
            <a:ext cx="1705970" cy="307777"/>
          </a:xfrm>
          <a:prstGeom prst="rect">
            <a:avLst/>
          </a:prstGeom>
          <a:noFill/>
        </p:spPr>
        <p:txBody>
          <a:bodyPr wrap="square" rtlCol="0">
            <a:spAutoFit/>
          </a:bodyPr>
          <a:lstStyle/>
          <a:p>
            <a:r>
              <a:rPr lang="en-US" sz="1400" dirty="0" smtClean="0"/>
              <a:t>Port </a:t>
            </a:r>
            <a:r>
              <a:rPr lang="en-US" sz="1400" dirty="0"/>
              <a:t>L</a:t>
            </a:r>
            <a:r>
              <a:rPr lang="en-US" sz="1400" dirty="0" smtClean="0"/>
              <a:t>oading System</a:t>
            </a:r>
            <a:endParaRPr lang="en-US" sz="1400" dirty="0"/>
          </a:p>
        </p:txBody>
      </p:sp>
      <p:sp>
        <p:nvSpPr>
          <p:cNvPr id="46" name="Rectangle 45"/>
          <p:cNvSpPr/>
          <p:nvPr/>
        </p:nvSpPr>
        <p:spPr>
          <a:xfrm>
            <a:off x="2112939" y="392929"/>
            <a:ext cx="3681649" cy="369332"/>
          </a:xfrm>
          <a:prstGeom prst="rect">
            <a:avLst/>
          </a:prstGeom>
        </p:spPr>
        <p:txBody>
          <a:bodyPr wrap="none">
            <a:spAutoFit/>
          </a:bodyPr>
          <a:lstStyle/>
          <a:p>
            <a:pPr algn="ctr"/>
            <a:r>
              <a:rPr lang="en-US" dirty="0">
                <a:solidFill>
                  <a:srgbClr val="0070C0"/>
                </a:solidFill>
              </a:rPr>
              <a:t>Maritime Container Terminal System</a:t>
            </a:r>
          </a:p>
        </p:txBody>
      </p:sp>
      <p:cxnSp>
        <p:nvCxnSpPr>
          <p:cNvPr id="50" name="Straight Arrow Connector 49"/>
          <p:cNvCxnSpPr/>
          <p:nvPr/>
        </p:nvCxnSpPr>
        <p:spPr>
          <a:xfrm flipH="1">
            <a:off x="5973064" y="2323554"/>
            <a:ext cx="502109" cy="775231"/>
          </a:xfrm>
          <a:prstGeom prst="straightConnector1">
            <a:avLst/>
          </a:prstGeom>
          <a:ln>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36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sensor network</a:t>
            </a:r>
            <a:endParaRPr lang="en-US" dirty="0"/>
          </a:p>
        </p:txBody>
      </p:sp>
      <p:pic>
        <p:nvPicPr>
          <p:cNvPr id="3" name="Picture 2"/>
          <p:cNvPicPr>
            <a:picLocks noChangeAspect="1"/>
          </p:cNvPicPr>
          <p:nvPr/>
        </p:nvPicPr>
        <p:blipFill>
          <a:blip r:embed="rId2"/>
          <a:stretch>
            <a:fillRect/>
          </a:stretch>
        </p:blipFill>
        <p:spPr>
          <a:xfrm>
            <a:off x="2496312" y="1952074"/>
            <a:ext cx="6931151" cy="3836077"/>
          </a:xfrm>
          <a:prstGeom prst="rect">
            <a:avLst/>
          </a:prstGeom>
        </p:spPr>
      </p:pic>
    </p:spTree>
    <p:extLst>
      <p:ext uri="{BB962C8B-B14F-4D97-AF65-F5344CB8AC3E}">
        <p14:creationId xmlns:p14="http://schemas.microsoft.com/office/powerpoint/2010/main" val="2818515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0" y="1373188"/>
            <a:ext cx="144780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Diamond 2"/>
          <p:cNvSpPr/>
          <p:nvPr/>
        </p:nvSpPr>
        <p:spPr>
          <a:xfrm>
            <a:off x="5907089" y="1887538"/>
            <a:ext cx="301625" cy="228600"/>
          </a:xfrm>
          <a:prstGeom prst="diamond">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a:stCxn id="3" idx="2"/>
            <a:endCxn id="37" idx="0"/>
          </p:cNvCxnSpPr>
          <p:nvPr/>
        </p:nvCxnSpPr>
        <p:spPr>
          <a:xfrm>
            <a:off x="6057900" y="2116139"/>
            <a:ext cx="12700" cy="50323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7045" name="TextBox 7"/>
          <p:cNvSpPr txBox="1">
            <a:spLocks noChangeArrowheads="1"/>
          </p:cNvSpPr>
          <p:nvPr/>
        </p:nvSpPr>
        <p:spPr bwMode="auto">
          <a:xfrm>
            <a:off x="5486400" y="1468439"/>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t>Quay</a:t>
            </a:r>
          </a:p>
        </p:txBody>
      </p:sp>
      <p:grpSp>
        <p:nvGrpSpPr>
          <p:cNvPr id="87046" name="Group 58"/>
          <p:cNvGrpSpPr>
            <a:grpSpLocks/>
          </p:cNvGrpSpPr>
          <p:nvPr/>
        </p:nvGrpSpPr>
        <p:grpSpPr bwMode="auto">
          <a:xfrm>
            <a:off x="6781801" y="1516063"/>
            <a:ext cx="1401763" cy="228600"/>
            <a:chOff x="5257800" y="1028700"/>
            <a:chExt cx="1402500" cy="304800"/>
          </a:xfrm>
        </p:grpSpPr>
        <p:sp>
          <p:nvSpPr>
            <p:cNvPr id="4" name="Diamond 3"/>
            <p:cNvSpPr/>
            <p:nvPr/>
          </p:nvSpPr>
          <p:spPr>
            <a:xfrm>
              <a:off x="5257800" y="1028700"/>
              <a:ext cx="301784" cy="304800"/>
            </a:xfrm>
            <a:prstGeom prst="diamond">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p:cNvCxnSpPr>
              <a:endCxn id="4" idx="3"/>
            </p:cNvCxnSpPr>
            <p:nvPr/>
          </p:nvCxnSpPr>
          <p:spPr>
            <a:xfrm flipH="1" flipV="1">
              <a:off x="5559584" y="1181100"/>
              <a:ext cx="11007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8204200" y="1373188"/>
            <a:ext cx="1447800" cy="514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048" name="TextBox 11"/>
          <p:cNvSpPr txBox="1">
            <a:spLocks noChangeArrowheads="1"/>
          </p:cNvSpPr>
          <p:nvPr/>
        </p:nvSpPr>
        <p:spPr bwMode="auto">
          <a:xfrm>
            <a:off x="8075614" y="1460501"/>
            <a:ext cx="17033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t>TransportMean</a:t>
            </a:r>
          </a:p>
        </p:txBody>
      </p:sp>
      <p:sp>
        <p:nvSpPr>
          <p:cNvPr id="13" name="Rectangle 12"/>
          <p:cNvSpPr>
            <a:spLocks noChangeAspect="1"/>
          </p:cNvSpPr>
          <p:nvPr/>
        </p:nvSpPr>
        <p:spPr>
          <a:xfrm>
            <a:off x="7391400" y="2624138"/>
            <a:ext cx="965200" cy="342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a:spLocks noChangeAspect="1"/>
          </p:cNvSpPr>
          <p:nvPr/>
        </p:nvSpPr>
        <p:spPr>
          <a:xfrm>
            <a:off x="8445500" y="2624138"/>
            <a:ext cx="965200" cy="342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0000"/>
              </a:solidFill>
            </a:endParaRPr>
          </a:p>
        </p:txBody>
      </p:sp>
      <p:sp>
        <p:nvSpPr>
          <p:cNvPr id="15" name="Rectangle 14"/>
          <p:cNvSpPr>
            <a:spLocks noChangeAspect="1"/>
          </p:cNvSpPr>
          <p:nvPr/>
        </p:nvSpPr>
        <p:spPr>
          <a:xfrm>
            <a:off x="9475788" y="2627313"/>
            <a:ext cx="965200" cy="342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052" name="TextBox 18"/>
          <p:cNvSpPr txBox="1">
            <a:spLocks noChangeArrowheads="1"/>
          </p:cNvSpPr>
          <p:nvPr/>
        </p:nvSpPr>
        <p:spPr bwMode="auto">
          <a:xfrm>
            <a:off x="7391400" y="2660650"/>
            <a:ext cx="96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t>Truck</a:t>
            </a:r>
          </a:p>
        </p:txBody>
      </p:sp>
      <p:sp>
        <p:nvSpPr>
          <p:cNvPr id="87053" name="TextBox 19"/>
          <p:cNvSpPr txBox="1">
            <a:spLocks noChangeArrowheads="1"/>
          </p:cNvSpPr>
          <p:nvPr/>
        </p:nvSpPr>
        <p:spPr bwMode="auto">
          <a:xfrm>
            <a:off x="8445500" y="2660650"/>
            <a:ext cx="96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t>Train</a:t>
            </a:r>
          </a:p>
        </p:txBody>
      </p:sp>
      <p:sp>
        <p:nvSpPr>
          <p:cNvPr id="87054" name="TextBox 20"/>
          <p:cNvSpPr txBox="1">
            <a:spLocks noChangeArrowheads="1"/>
          </p:cNvSpPr>
          <p:nvPr/>
        </p:nvSpPr>
        <p:spPr bwMode="auto">
          <a:xfrm>
            <a:off x="9475788" y="2665413"/>
            <a:ext cx="96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t>Ship</a:t>
            </a:r>
          </a:p>
        </p:txBody>
      </p:sp>
      <p:sp>
        <p:nvSpPr>
          <p:cNvPr id="22" name="Isosceles Triangle 21"/>
          <p:cNvSpPr/>
          <p:nvPr/>
        </p:nvSpPr>
        <p:spPr>
          <a:xfrm>
            <a:off x="8777289" y="1887538"/>
            <a:ext cx="301625" cy="227012"/>
          </a:xfrm>
          <a:prstGeom prst="triangl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3" name="Straight Connector 22"/>
          <p:cNvCxnSpPr/>
          <p:nvPr/>
        </p:nvCxnSpPr>
        <p:spPr>
          <a:xfrm flipV="1">
            <a:off x="8928100" y="2114550"/>
            <a:ext cx="0" cy="25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773988" y="2386013"/>
            <a:ext cx="2184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0"/>
          </p:cNvCxnSpPr>
          <p:nvPr/>
        </p:nvCxnSpPr>
        <p:spPr>
          <a:xfrm flipV="1">
            <a:off x="8928100" y="2386014"/>
            <a:ext cx="0" cy="238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73988" y="2386014"/>
            <a:ext cx="0" cy="238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9958388" y="2386013"/>
            <a:ext cx="0" cy="2413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346700" y="2619375"/>
            <a:ext cx="1447800" cy="51435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062" name="TextBox 37"/>
          <p:cNvSpPr txBox="1">
            <a:spLocks noChangeArrowheads="1"/>
          </p:cNvSpPr>
          <p:nvPr/>
        </p:nvSpPr>
        <p:spPr bwMode="auto">
          <a:xfrm>
            <a:off x="5219700" y="2738438"/>
            <a:ext cx="170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t>Crane</a:t>
            </a:r>
          </a:p>
        </p:txBody>
      </p:sp>
      <p:grpSp>
        <p:nvGrpSpPr>
          <p:cNvPr id="87063" name="Group 77"/>
          <p:cNvGrpSpPr>
            <a:grpSpLocks/>
          </p:cNvGrpSpPr>
          <p:nvPr/>
        </p:nvGrpSpPr>
        <p:grpSpPr bwMode="auto">
          <a:xfrm>
            <a:off x="4533900" y="3133725"/>
            <a:ext cx="3049588" cy="1130300"/>
            <a:chOff x="3010317" y="3184589"/>
            <a:chExt cx="3049618" cy="1507037"/>
          </a:xfrm>
        </p:grpSpPr>
        <p:sp>
          <p:nvSpPr>
            <p:cNvPr id="39" name="Rectangle 38"/>
            <p:cNvSpPr>
              <a:spLocks noChangeAspect="1"/>
            </p:cNvSpPr>
            <p:nvPr/>
          </p:nvSpPr>
          <p:spPr>
            <a:xfrm>
              <a:off x="3010317" y="4164587"/>
              <a:ext cx="965209" cy="4571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a:spLocks noChangeAspect="1"/>
            </p:cNvSpPr>
            <p:nvPr/>
          </p:nvSpPr>
          <p:spPr>
            <a:xfrm>
              <a:off x="4064427" y="4164587"/>
              <a:ext cx="965209" cy="4571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0000"/>
                </a:solidFill>
              </a:endParaRPr>
            </a:p>
          </p:txBody>
        </p:sp>
        <p:sp>
          <p:nvSpPr>
            <p:cNvPr id="41" name="Rectangle 40"/>
            <p:cNvSpPr>
              <a:spLocks noChangeAspect="1"/>
            </p:cNvSpPr>
            <p:nvPr/>
          </p:nvSpPr>
          <p:spPr>
            <a:xfrm>
              <a:off x="5094726" y="4170936"/>
              <a:ext cx="965209" cy="4571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TextBox 41"/>
            <p:cNvSpPr txBox="1"/>
            <p:nvPr/>
          </p:nvSpPr>
          <p:spPr>
            <a:xfrm>
              <a:off x="3010317" y="4137070"/>
              <a:ext cx="965209" cy="554556"/>
            </a:xfrm>
            <a:prstGeom prst="rect">
              <a:avLst/>
            </a:prstGeom>
            <a:noFill/>
          </p:spPr>
          <p:txBody>
            <a:bodyPr>
              <a:spAutoFit/>
            </a:bodyPr>
            <a:lstStyle/>
            <a:p>
              <a:pPr algn="ctr">
                <a:defRPr/>
              </a:pPr>
              <a:r>
                <a:rPr lang="en-US" sz="1050" dirty="0"/>
                <a:t>Quay</a:t>
              </a:r>
            </a:p>
            <a:p>
              <a:pPr algn="ctr">
                <a:defRPr/>
              </a:pPr>
              <a:r>
                <a:rPr lang="en-US" sz="1050" dirty="0"/>
                <a:t> Crane</a:t>
              </a:r>
            </a:p>
          </p:txBody>
        </p:sp>
        <p:sp>
          <p:nvSpPr>
            <p:cNvPr id="43" name="TextBox 42"/>
            <p:cNvSpPr txBox="1"/>
            <p:nvPr/>
          </p:nvSpPr>
          <p:spPr>
            <a:xfrm>
              <a:off x="4073952" y="4132837"/>
              <a:ext cx="965209" cy="552440"/>
            </a:xfrm>
            <a:prstGeom prst="rect">
              <a:avLst/>
            </a:prstGeom>
            <a:noFill/>
          </p:spPr>
          <p:txBody>
            <a:bodyPr>
              <a:spAutoFit/>
            </a:bodyPr>
            <a:lstStyle/>
            <a:p>
              <a:pPr algn="ctr">
                <a:defRPr/>
              </a:pPr>
              <a:r>
                <a:rPr lang="en-US" sz="1050" dirty="0"/>
                <a:t>Yard</a:t>
              </a:r>
            </a:p>
            <a:p>
              <a:pPr algn="ctr">
                <a:defRPr/>
              </a:pPr>
              <a:r>
                <a:rPr lang="en-US" sz="1050" dirty="0"/>
                <a:t>Crane</a:t>
              </a:r>
            </a:p>
          </p:txBody>
        </p:sp>
        <p:sp>
          <p:nvSpPr>
            <p:cNvPr id="44" name="TextBox 43"/>
            <p:cNvSpPr txBox="1"/>
            <p:nvPr/>
          </p:nvSpPr>
          <p:spPr>
            <a:xfrm>
              <a:off x="5094726" y="4137070"/>
              <a:ext cx="965209" cy="554556"/>
            </a:xfrm>
            <a:prstGeom prst="rect">
              <a:avLst/>
            </a:prstGeom>
            <a:noFill/>
          </p:spPr>
          <p:txBody>
            <a:bodyPr>
              <a:spAutoFit/>
            </a:bodyPr>
            <a:lstStyle/>
            <a:p>
              <a:pPr algn="ctr">
                <a:defRPr/>
              </a:pPr>
              <a:r>
                <a:rPr lang="en-US" sz="1050" dirty="0"/>
                <a:t>Gantry </a:t>
              </a:r>
            </a:p>
            <a:p>
              <a:pPr algn="ctr">
                <a:defRPr/>
              </a:pPr>
              <a:r>
                <a:rPr lang="en-US" sz="1050" dirty="0"/>
                <a:t>Crane</a:t>
              </a:r>
            </a:p>
          </p:txBody>
        </p:sp>
        <p:sp>
          <p:nvSpPr>
            <p:cNvPr id="45" name="Isosceles Triangle 44"/>
            <p:cNvSpPr/>
            <p:nvPr/>
          </p:nvSpPr>
          <p:spPr>
            <a:xfrm>
              <a:off x="4396219" y="3184589"/>
              <a:ext cx="301628" cy="302678"/>
            </a:xfrm>
            <a:prstGeom prst="triangl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B050"/>
                </a:solidFill>
              </a:endParaRPr>
            </a:p>
          </p:txBody>
        </p:sp>
        <p:cxnSp>
          <p:nvCxnSpPr>
            <p:cNvPr id="46" name="Straight Connector 45"/>
            <p:cNvCxnSpPr>
              <a:endCxn id="45" idx="3"/>
            </p:cNvCxnSpPr>
            <p:nvPr/>
          </p:nvCxnSpPr>
          <p:spPr>
            <a:xfrm flipV="1">
              <a:off x="4540682" y="3487267"/>
              <a:ext cx="0" cy="6773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392909" y="3847093"/>
              <a:ext cx="218442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392909" y="3847093"/>
              <a:ext cx="0" cy="31749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5577330" y="3847093"/>
              <a:ext cx="0" cy="32384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5354638" y="4743451"/>
            <a:ext cx="4559300" cy="600075"/>
          </a:xfrm>
          <a:prstGeom prst="rect">
            <a:avLst/>
          </a:prstGeom>
          <a:noFill/>
        </p:spPr>
        <p:txBody>
          <a:bodyPr>
            <a:spAutoFit/>
          </a:bodyPr>
          <a:lstStyle/>
          <a:p>
            <a:pPr algn="ctr">
              <a:defRPr/>
            </a:pPr>
            <a:r>
              <a:rPr lang="en-US" sz="1650" b="1" dirty="0">
                <a:solidFill>
                  <a:schemeClr val="accent2"/>
                </a:solidFill>
              </a:rPr>
              <a:t>Maritime Container Terminal Model </a:t>
            </a:r>
          </a:p>
          <a:p>
            <a:pPr algn="ctr">
              <a:defRPr/>
            </a:pPr>
            <a:r>
              <a:rPr lang="en-US" sz="1650" b="1" dirty="0">
                <a:solidFill>
                  <a:schemeClr val="accent2"/>
                </a:solidFill>
              </a:rPr>
              <a:t>Class Diagram</a:t>
            </a:r>
          </a:p>
        </p:txBody>
      </p:sp>
      <p:sp>
        <p:nvSpPr>
          <p:cNvPr id="56" name="Rectangle 55"/>
          <p:cNvSpPr/>
          <p:nvPr/>
        </p:nvSpPr>
        <p:spPr>
          <a:xfrm>
            <a:off x="2743200" y="1373188"/>
            <a:ext cx="144780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7" name="Straight Connector 56"/>
          <p:cNvCxnSpPr>
            <a:stCxn id="2" idx="1"/>
            <a:endCxn id="63" idx="3"/>
          </p:cNvCxnSpPr>
          <p:nvPr/>
        </p:nvCxnSpPr>
        <p:spPr>
          <a:xfrm flipH="1" flipV="1">
            <a:off x="4510088" y="1606550"/>
            <a:ext cx="8239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7067" name="TextBox 57"/>
          <p:cNvSpPr txBox="1">
            <a:spLocks noChangeArrowheads="1"/>
          </p:cNvSpPr>
          <p:nvPr/>
        </p:nvSpPr>
        <p:spPr bwMode="auto">
          <a:xfrm>
            <a:off x="2743200" y="1463675"/>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t>Terminal</a:t>
            </a:r>
          </a:p>
        </p:txBody>
      </p:sp>
      <p:sp>
        <p:nvSpPr>
          <p:cNvPr id="87068" name="TextBox 76"/>
          <p:cNvSpPr txBox="1">
            <a:spLocks noChangeArrowheads="1"/>
          </p:cNvSpPr>
          <p:nvPr/>
        </p:nvSpPr>
        <p:spPr bwMode="auto">
          <a:xfrm>
            <a:off x="2781300" y="2738438"/>
            <a:ext cx="1371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t>Area</a:t>
            </a:r>
          </a:p>
        </p:txBody>
      </p:sp>
      <p:sp>
        <p:nvSpPr>
          <p:cNvPr id="80" name="Rectangle 79"/>
          <p:cNvSpPr>
            <a:spLocks noChangeAspect="1"/>
          </p:cNvSpPr>
          <p:nvPr/>
        </p:nvSpPr>
        <p:spPr>
          <a:xfrm>
            <a:off x="1738313" y="3868738"/>
            <a:ext cx="965200" cy="3429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C000"/>
              </a:solidFill>
            </a:endParaRPr>
          </a:p>
        </p:txBody>
      </p:sp>
      <p:sp>
        <p:nvSpPr>
          <p:cNvPr id="81" name="Rectangle 80"/>
          <p:cNvSpPr>
            <a:spLocks noChangeAspect="1"/>
          </p:cNvSpPr>
          <p:nvPr/>
        </p:nvSpPr>
        <p:spPr>
          <a:xfrm>
            <a:off x="2995613" y="3873500"/>
            <a:ext cx="965200" cy="3429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0000"/>
              </a:solidFill>
            </a:endParaRPr>
          </a:p>
        </p:txBody>
      </p:sp>
      <p:sp>
        <p:nvSpPr>
          <p:cNvPr id="93" name="Rectangle 92"/>
          <p:cNvSpPr>
            <a:spLocks noChangeAspect="1"/>
          </p:cNvSpPr>
          <p:nvPr/>
        </p:nvSpPr>
        <p:spPr>
          <a:xfrm>
            <a:off x="1830388" y="4972050"/>
            <a:ext cx="965200" cy="3429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Rectangle 94"/>
          <p:cNvSpPr>
            <a:spLocks noChangeAspect="1"/>
          </p:cNvSpPr>
          <p:nvPr/>
        </p:nvSpPr>
        <p:spPr>
          <a:xfrm>
            <a:off x="4027488" y="4976813"/>
            <a:ext cx="965200" cy="3429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Diamond 60"/>
          <p:cNvSpPr/>
          <p:nvPr/>
        </p:nvSpPr>
        <p:spPr>
          <a:xfrm rot="10800000">
            <a:off x="4200526" y="2771775"/>
            <a:ext cx="301625" cy="228600"/>
          </a:xfrm>
          <a:prstGeom prst="diamond">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2" name="Straight Connector 61"/>
          <p:cNvCxnSpPr>
            <a:stCxn id="61" idx="1"/>
          </p:cNvCxnSpPr>
          <p:nvPr/>
        </p:nvCxnSpPr>
        <p:spPr>
          <a:xfrm flipV="1">
            <a:off x="4502150" y="2881313"/>
            <a:ext cx="83185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743200" y="2606675"/>
            <a:ext cx="1447800" cy="51435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TextBox 82"/>
          <p:cNvSpPr txBox="1"/>
          <p:nvPr/>
        </p:nvSpPr>
        <p:spPr>
          <a:xfrm>
            <a:off x="1727200" y="3867151"/>
            <a:ext cx="965200" cy="415925"/>
          </a:xfrm>
          <a:prstGeom prst="rect">
            <a:avLst/>
          </a:prstGeom>
          <a:noFill/>
          <a:ln>
            <a:noFill/>
          </a:ln>
        </p:spPr>
        <p:txBody>
          <a:bodyPr>
            <a:spAutoFit/>
          </a:bodyPr>
          <a:lstStyle/>
          <a:p>
            <a:pPr algn="ctr">
              <a:defRPr/>
            </a:pPr>
            <a:r>
              <a:rPr lang="en-US" sz="1050" dirty="0"/>
              <a:t>Buffer </a:t>
            </a:r>
          </a:p>
          <a:p>
            <a:pPr algn="ctr">
              <a:defRPr/>
            </a:pPr>
            <a:r>
              <a:rPr lang="en-US" sz="1050" dirty="0"/>
              <a:t>Area</a:t>
            </a:r>
          </a:p>
        </p:txBody>
      </p:sp>
      <p:sp>
        <p:nvSpPr>
          <p:cNvPr id="84" name="TextBox 83"/>
          <p:cNvSpPr txBox="1"/>
          <p:nvPr/>
        </p:nvSpPr>
        <p:spPr>
          <a:xfrm>
            <a:off x="3000375" y="3859214"/>
            <a:ext cx="965200" cy="415925"/>
          </a:xfrm>
          <a:prstGeom prst="rect">
            <a:avLst/>
          </a:prstGeom>
          <a:noFill/>
          <a:ln>
            <a:noFill/>
          </a:ln>
        </p:spPr>
        <p:txBody>
          <a:bodyPr>
            <a:spAutoFit/>
          </a:bodyPr>
          <a:lstStyle/>
          <a:p>
            <a:pPr algn="ctr">
              <a:defRPr/>
            </a:pPr>
            <a:r>
              <a:rPr lang="en-US" sz="1050" dirty="0"/>
              <a:t>Storage</a:t>
            </a:r>
          </a:p>
          <a:p>
            <a:pPr algn="ctr">
              <a:defRPr/>
            </a:pPr>
            <a:r>
              <a:rPr lang="en-US" sz="1050" dirty="0"/>
              <a:t> Area</a:t>
            </a:r>
          </a:p>
        </p:txBody>
      </p:sp>
      <p:sp>
        <p:nvSpPr>
          <p:cNvPr id="86" name="Isosceles Triangle 85"/>
          <p:cNvSpPr/>
          <p:nvPr/>
        </p:nvSpPr>
        <p:spPr>
          <a:xfrm>
            <a:off x="3327401" y="3138489"/>
            <a:ext cx="301625" cy="225425"/>
          </a:xfrm>
          <a:prstGeom prst="triangle">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B050"/>
              </a:solidFill>
            </a:endParaRPr>
          </a:p>
        </p:txBody>
      </p:sp>
      <p:cxnSp>
        <p:nvCxnSpPr>
          <p:cNvPr id="87" name="Straight Connector 86"/>
          <p:cNvCxnSpPr>
            <a:endCxn id="86" idx="3"/>
          </p:cNvCxnSpPr>
          <p:nvPr/>
        </p:nvCxnSpPr>
        <p:spPr>
          <a:xfrm flipV="1">
            <a:off x="3471863" y="3363914"/>
            <a:ext cx="0" cy="50958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2325689" y="3635375"/>
            <a:ext cx="1152525"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325688" y="3635376"/>
            <a:ext cx="0" cy="23812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820864" y="4946650"/>
            <a:ext cx="960437" cy="414338"/>
          </a:xfrm>
          <a:prstGeom prst="rect">
            <a:avLst/>
          </a:prstGeom>
          <a:noFill/>
          <a:ln>
            <a:noFill/>
          </a:ln>
        </p:spPr>
        <p:txBody>
          <a:bodyPr>
            <a:spAutoFit/>
          </a:bodyPr>
          <a:lstStyle/>
          <a:p>
            <a:pPr algn="ctr">
              <a:defRPr/>
            </a:pPr>
            <a:r>
              <a:rPr lang="en-US" sz="1050" dirty="0"/>
              <a:t>Export </a:t>
            </a:r>
          </a:p>
          <a:p>
            <a:pPr algn="ctr">
              <a:defRPr/>
            </a:pPr>
            <a:r>
              <a:rPr lang="en-US" sz="1050" dirty="0"/>
              <a:t>Area</a:t>
            </a:r>
          </a:p>
        </p:txBody>
      </p:sp>
      <p:sp>
        <p:nvSpPr>
          <p:cNvPr id="98" name="TextBox 97"/>
          <p:cNvSpPr txBox="1"/>
          <p:nvPr/>
        </p:nvSpPr>
        <p:spPr>
          <a:xfrm>
            <a:off x="4041775" y="4951414"/>
            <a:ext cx="965200" cy="415925"/>
          </a:xfrm>
          <a:prstGeom prst="rect">
            <a:avLst/>
          </a:prstGeom>
          <a:noFill/>
          <a:ln>
            <a:noFill/>
          </a:ln>
        </p:spPr>
        <p:txBody>
          <a:bodyPr>
            <a:spAutoFit/>
          </a:bodyPr>
          <a:lstStyle/>
          <a:p>
            <a:pPr algn="ctr">
              <a:defRPr/>
            </a:pPr>
            <a:r>
              <a:rPr lang="en-US" sz="1050" dirty="0"/>
              <a:t>Import </a:t>
            </a:r>
          </a:p>
          <a:p>
            <a:pPr algn="ctr">
              <a:defRPr/>
            </a:pPr>
            <a:r>
              <a:rPr lang="en-US" sz="1050" dirty="0"/>
              <a:t>Area</a:t>
            </a:r>
          </a:p>
        </p:txBody>
      </p:sp>
      <p:sp>
        <p:nvSpPr>
          <p:cNvPr id="99" name="Isosceles Triangle 98"/>
          <p:cNvSpPr/>
          <p:nvPr/>
        </p:nvSpPr>
        <p:spPr>
          <a:xfrm>
            <a:off x="3321051" y="4211638"/>
            <a:ext cx="301625" cy="227012"/>
          </a:xfrm>
          <a:prstGeom prst="triangle">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B050"/>
              </a:solidFill>
            </a:endParaRPr>
          </a:p>
        </p:txBody>
      </p:sp>
      <p:grpSp>
        <p:nvGrpSpPr>
          <p:cNvPr id="87085" name="Group 15"/>
          <p:cNvGrpSpPr>
            <a:grpSpLocks/>
          </p:cNvGrpSpPr>
          <p:nvPr/>
        </p:nvGrpSpPr>
        <p:grpSpPr bwMode="auto">
          <a:xfrm>
            <a:off x="2325688" y="4438651"/>
            <a:ext cx="2184400" cy="538163"/>
            <a:chOff x="800909" y="4923904"/>
            <a:chExt cx="2184400" cy="717308"/>
          </a:xfrm>
        </p:grpSpPr>
        <p:cxnSp>
          <p:nvCxnSpPr>
            <p:cNvPr id="100" name="Straight Connector 99"/>
            <p:cNvCxnSpPr>
              <a:endCxn id="99" idx="3"/>
            </p:cNvCxnSpPr>
            <p:nvPr/>
          </p:nvCxnSpPr>
          <p:spPr>
            <a:xfrm flipV="1">
              <a:off x="1948671" y="4923904"/>
              <a:ext cx="0" cy="39356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800909" y="5317471"/>
              <a:ext cx="218440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800909" y="5317471"/>
              <a:ext cx="0" cy="3173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985309" y="5317471"/>
              <a:ext cx="0" cy="32374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63" name="Diamond 62"/>
          <p:cNvSpPr/>
          <p:nvPr/>
        </p:nvSpPr>
        <p:spPr>
          <a:xfrm>
            <a:off x="4206876" y="1492250"/>
            <a:ext cx="303213" cy="228600"/>
          </a:xfrm>
          <a:prstGeom prst="diamond">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087" name="TextBox 4"/>
          <p:cNvSpPr txBox="1">
            <a:spLocks noChangeArrowheads="1"/>
          </p:cNvSpPr>
          <p:nvPr/>
        </p:nvSpPr>
        <p:spPr bwMode="auto">
          <a:xfrm>
            <a:off x="5027613" y="1606550"/>
            <a:ext cx="31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t>*</a:t>
            </a:r>
          </a:p>
        </p:txBody>
      </p:sp>
      <p:sp>
        <p:nvSpPr>
          <p:cNvPr id="87088" name="TextBox 9"/>
          <p:cNvSpPr txBox="1">
            <a:spLocks noChangeArrowheads="1"/>
          </p:cNvSpPr>
          <p:nvPr/>
        </p:nvSpPr>
        <p:spPr bwMode="auto">
          <a:xfrm>
            <a:off x="7953375" y="1638300"/>
            <a:ext cx="22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a:t>
            </a:r>
          </a:p>
        </p:txBody>
      </p:sp>
      <p:sp>
        <p:nvSpPr>
          <p:cNvPr id="87089" name="TextBox 16"/>
          <p:cNvSpPr txBox="1">
            <a:spLocks noChangeArrowheads="1"/>
          </p:cNvSpPr>
          <p:nvPr/>
        </p:nvSpPr>
        <p:spPr bwMode="auto">
          <a:xfrm>
            <a:off x="5027614" y="2924175"/>
            <a:ext cx="306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a:t>
            </a:r>
          </a:p>
        </p:txBody>
      </p:sp>
      <p:sp>
        <p:nvSpPr>
          <p:cNvPr id="87090" name="TextBox 17"/>
          <p:cNvSpPr txBox="1">
            <a:spLocks noChangeArrowheads="1"/>
          </p:cNvSpPr>
          <p:nvPr/>
        </p:nvSpPr>
        <p:spPr bwMode="auto">
          <a:xfrm>
            <a:off x="6102350" y="2365375"/>
            <a:ext cx="236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a:t>
            </a:r>
          </a:p>
        </p:txBody>
      </p:sp>
    </p:spTree>
    <p:extLst>
      <p:ext uri="{BB962C8B-B14F-4D97-AF65-F5344CB8AC3E}">
        <p14:creationId xmlns:p14="http://schemas.microsoft.com/office/powerpoint/2010/main" val="3788707888"/>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374955" y="5574946"/>
            <a:ext cx="7789517" cy="430887"/>
          </a:xfrm>
          <a:prstGeom prst="rect">
            <a:avLst/>
          </a:prstGeom>
          <a:noFill/>
        </p:spPr>
        <p:txBody>
          <a:bodyPr wrap="square" rtlCol="0">
            <a:spAutoFit/>
          </a:bodyPr>
          <a:lstStyle/>
          <a:p>
            <a:pPr algn="ctr"/>
            <a:r>
              <a:rPr lang="en-US" sz="2200" dirty="0" smtClean="0"/>
              <a:t>Partial Reference Architecture of a Cargo Port Container Terminal</a:t>
            </a:r>
            <a:endParaRPr lang="en-US" sz="2200" dirty="0"/>
          </a:p>
        </p:txBody>
      </p:sp>
      <p:sp>
        <p:nvSpPr>
          <p:cNvPr id="2" name="Rectangle 1"/>
          <p:cNvSpPr/>
          <p:nvPr/>
        </p:nvSpPr>
        <p:spPr>
          <a:xfrm>
            <a:off x="7403304" y="3672191"/>
            <a:ext cx="1151277" cy="220573"/>
          </a:xfrm>
          <a:prstGeom prst="rect">
            <a:avLst/>
          </a:prstGeom>
        </p:spPr>
        <p:txBody>
          <a:bodyPr wrap="none">
            <a:spAutoFit/>
          </a:bodyPr>
          <a:lstStyle/>
          <a:p>
            <a:pPr marL="904875" marR="0">
              <a:lnSpc>
                <a:spcPts val="1000"/>
              </a:lnSpc>
              <a:spcBef>
                <a:spcPts val="0"/>
              </a:spcBef>
              <a:spcAft>
                <a:spcPts val="0"/>
              </a:spcAft>
            </a:pPr>
            <a:r>
              <a:rPr lang="en-US" dirty="0">
                <a:ea typeface="Calibri"/>
                <a:cs typeface="Calibri"/>
              </a:rPr>
              <a:t> </a:t>
            </a:r>
            <a:endParaRPr lang="en-US" sz="2400" dirty="0">
              <a:ea typeface="Calibri"/>
              <a:cs typeface="Times New Roman"/>
            </a:endParaRPr>
          </a:p>
        </p:txBody>
      </p:sp>
      <p:sp>
        <p:nvSpPr>
          <p:cNvPr id="5" name="Rectangle 6"/>
          <p:cNvSpPr>
            <a:spLocks noChangeArrowheads="1"/>
          </p:cNvSpPr>
          <p:nvPr/>
        </p:nvSpPr>
        <p:spPr bwMode="auto">
          <a:xfrm>
            <a:off x="9836639" y="5222340"/>
            <a:ext cx="320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6" name="Rectangle 7"/>
          <p:cNvSpPr>
            <a:spLocks noChangeArrowheads="1"/>
          </p:cNvSpPr>
          <p:nvPr/>
        </p:nvSpPr>
        <p:spPr bwMode="auto">
          <a:xfrm>
            <a:off x="4938672" y="2223551"/>
            <a:ext cx="1016000" cy="3810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8"/>
          <p:cNvSpPr>
            <a:spLocks noChangeArrowheads="1"/>
          </p:cNvSpPr>
          <p:nvPr/>
        </p:nvSpPr>
        <p:spPr bwMode="auto">
          <a:xfrm>
            <a:off x="4125872" y="3364964"/>
            <a:ext cx="1219200" cy="379412"/>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9"/>
          <p:cNvSpPr>
            <a:spLocks noChangeArrowheads="1"/>
          </p:cNvSpPr>
          <p:nvPr/>
        </p:nvSpPr>
        <p:spPr bwMode="auto">
          <a:xfrm>
            <a:off x="4125872" y="3744376"/>
            <a:ext cx="1219200" cy="4572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10"/>
          <p:cNvSpPr>
            <a:spLocks noChangeArrowheads="1"/>
          </p:cNvSpPr>
          <p:nvPr/>
        </p:nvSpPr>
        <p:spPr bwMode="auto">
          <a:xfrm>
            <a:off x="4125872" y="4201576"/>
            <a:ext cx="1219200" cy="989012"/>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1"/>
          <p:cNvSpPr>
            <a:spLocks noChangeShapeType="1"/>
          </p:cNvSpPr>
          <p:nvPr/>
        </p:nvSpPr>
        <p:spPr bwMode="auto">
          <a:xfrm>
            <a:off x="4735473" y="3060164"/>
            <a:ext cx="274743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2"/>
          <p:cNvSpPr>
            <a:spLocks noChangeShapeType="1"/>
          </p:cNvSpPr>
          <p:nvPr/>
        </p:nvSpPr>
        <p:spPr bwMode="auto">
          <a:xfrm>
            <a:off x="4735472" y="3060164"/>
            <a:ext cx="0" cy="30480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p:nvSpPr>
        <p:spPr bwMode="auto">
          <a:xfrm>
            <a:off x="5649873" y="3364964"/>
            <a:ext cx="1020233" cy="455612"/>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4"/>
          <p:cNvSpPr>
            <a:spLocks noChangeArrowheads="1"/>
          </p:cNvSpPr>
          <p:nvPr/>
        </p:nvSpPr>
        <p:spPr bwMode="auto">
          <a:xfrm>
            <a:off x="5649873" y="3820576"/>
            <a:ext cx="1020233" cy="4572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5"/>
          <p:cNvSpPr>
            <a:spLocks noChangeArrowheads="1"/>
          </p:cNvSpPr>
          <p:nvPr/>
        </p:nvSpPr>
        <p:spPr bwMode="auto">
          <a:xfrm>
            <a:off x="5649873" y="4277776"/>
            <a:ext cx="1020233" cy="3048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6"/>
          <p:cNvSpPr>
            <a:spLocks noChangeShapeType="1"/>
          </p:cNvSpPr>
          <p:nvPr/>
        </p:nvSpPr>
        <p:spPr bwMode="auto">
          <a:xfrm>
            <a:off x="6162106" y="3060164"/>
            <a:ext cx="0" cy="30480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7"/>
          <p:cNvSpPr>
            <a:spLocks noChangeArrowheads="1"/>
          </p:cNvSpPr>
          <p:nvPr/>
        </p:nvSpPr>
        <p:spPr bwMode="auto">
          <a:xfrm>
            <a:off x="6974906" y="3364964"/>
            <a:ext cx="1016000" cy="379412"/>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8"/>
          <p:cNvSpPr>
            <a:spLocks noChangeArrowheads="1"/>
          </p:cNvSpPr>
          <p:nvPr/>
        </p:nvSpPr>
        <p:spPr bwMode="auto">
          <a:xfrm>
            <a:off x="6974906" y="3744376"/>
            <a:ext cx="1016000" cy="3048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9"/>
          <p:cNvSpPr>
            <a:spLocks noChangeArrowheads="1"/>
          </p:cNvSpPr>
          <p:nvPr/>
        </p:nvSpPr>
        <p:spPr bwMode="auto">
          <a:xfrm>
            <a:off x="6974906" y="4049176"/>
            <a:ext cx="1016000" cy="4572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0"/>
          <p:cNvSpPr>
            <a:spLocks noChangeShapeType="1"/>
          </p:cNvSpPr>
          <p:nvPr/>
        </p:nvSpPr>
        <p:spPr bwMode="auto">
          <a:xfrm>
            <a:off x="7482906" y="3060164"/>
            <a:ext cx="0" cy="30480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1"/>
          <p:cNvSpPr>
            <a:spLocks noChangeShapeType="1"/>
          </p:cNvSpPr>
          <p:nvPr/>
        </p:nvSpPr>
        <p:spPr bwMode="auto">
          <a:xfrm>
            <a:off x="5446672" y="2604551"/>
            <a:ext cx="0" cy="455612"/>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p:nvSpPr>
        <p:spPr bwMode="auto">
          <a:xfrm>
            <a:off x="5345072" y="2604551"/>
            <a:ext cx="203200" cy="152400"/>
          </a:xfrm>
          <a:custGeom>
            <a:avLst/>
            <a:gdLst>
              <a:gd name="T0" fmla="*/ 48 w 96"/>
              <a:gd name="T1" fmla="*/ 0 h 96"/>
              <a:gd name="T2" fmla="*/ 0 w 96"/>
              <a:gd name="T3" fmla="*/ 48 h 96"/>
              <a:gd name="T4" fmla="*/ 48 w 96"/>
              <a:gd name="T5" fmla="*/ 96 h 96"/>
              <a:gd name="T6" fmla="*/ 96 w 96"/>
              <a:gd name="T7" fmla="*/ 48 h 96"/>
              <a:gd name="T8" fmla="*/ 48 w 96"/>
              <a:gd name="T9" fmla="*/ 0 h 96"/>
            </a:gdLst>
            <a:ahLst/>
            <a:cxnLst>
              <a:cxn ang="0">
                <a:pos x="T0" y="T1"/>
              </a:cxn>
              <a:cxn ang="0">
                <a:pos x="T2" y="T3"/>
              </a:cxn>
              <a:cxn ang="0">
                <a:pos x="T4" y="T5"/>
              </a:cxn>
              <a:cxn ang="0">
                <a:pos x="T6" y="T7"/>
              </a:cxn>
              <a:cxn ang="0">
                <a:pos x="T8" y="T9"/>
              </a:cxn>
            </a:cxnLst>
            <a:rect l="0" t="0" r="r" b="b"/>
            <a:pathLst>
              <a:path w="96" h="96">
                <a:moveTo>
                  <a:pt x="48" y="0"/>
                </a:moveTo>
                <a:lnTo>
                  <a:pt x="0" y="48"/>
                </a:lnTo>
                <a:lnTo>
                  <a:pt x="48" y="96"/>
                </a:lnTo>
                <a:lnTo>
                  <a:pt x="96" y="4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p:nvSpPr>
        <p:spPr bwMode="auto">
          <a:xfrm>
            <a:off x="5345072" y="2604551"/>
            <a:ext cx="203200" cy="152400"/>
          </a:xfrm>
          <a:custGeom>
            <a:avLst/>
            <a:gdLst>
              <a:gd name="T0" fmla="*/ 0 w 96"/>
              <a:gd name="T1" fmla="*/ 48 h 96"/>
              <a:gd name="T2" fmla="*/ 48 w 96"/>
              <a:gd name="T3" fmla="*/ 0 h 96"/>
              <a:gd name="T4" fmla="*/ 96 w 96"/>
              <a:gd name="T5" fmla="*/ 48 h 96"/>
              <a:gd name="T6" fmla="*/ 48 w 96"/>
              <a:gd name="T7" fmla="*/ 96 h 96"/>
              <a:gd name="T8" fmla="*/ 0 w 96"/>
              <a:gd name="T9" fmla="*/ 48 h 96"/>
            </a:gdLst>
            <a:ahLst/>
            <a:cxnLst>
              <a:cxn ang="0">
                <a:pos x="T0" y="T1"/>
              </a:cxn>
              <a:cxn ang="0">
                <a:pos x="T2" y="T3"/>
              </a:cxn>
              <a:cxn ang="0">
                <a:pos x="T4" y="T5"/>
              </a:cxn>
              <a:cxn ang="0">
                <a:pos x="T6" y="T7"/>
              </a:cxn>
              <a:cxn ang="0">
                <a:pos x="T8" y="T9"/>
              </a:cxn>
            </a:cxnLst>
            <a:rect l="0" t="0" r="r" b="b"/>
            <a:pathLst>
              <a:path w="96" h="96">
                <a:moveTo>
                  <a:pt x="0" y="48"/>
                </a:moveTo>
                <a:lnTo>
                  <a:pt x="48" y="0"/>
                </a:lnTo>
                <a:lnTo>
                  <a:pt x="96" y="48"/>
                </a:lnTo>
                <a:lnTo>
                  <a:pt x="48" y="96"/>
                </a:lnTo>
                <a:lnTo>
                  <a:pt x="0" y="48"/>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5"/>
          <p:cNvSpPr>
            <a:spLocks noChangeArrowheads="1"/>
          </p:cNvSpPr>
          <p:nvPr/>
        </p:nvSpPr>
        <p:spPr bwMode="auto">
          <a:xfrm>
            <a:off x="8702106" y="2604551"/>
            <a:ext cx="1016000" cy="455612"/>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p:nvSpPr>
        <p:spPr bwMode="auto">
          <a:xfrm>
            <a:off x="8600506" y="3972976"/>
            <a:ext cx="1219200" cy="3810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8"/>
          <p:cNvSpPr>
            <a:spLocks noChangeArrowheads="1"/>
          </p:cNvSpPr>
          <p:nvPr/>
        </p:nvSpPr>
        <p:spPr bwMode="auto">
          <a:xfrm>
            <a:off x="8600506" y="4353976"/>
            <a:ext cx="1219200" cy="744538"/>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9"/>
          <p:cNvSpPr>
            <a:spLocks noChangeArrowheads="1"/>
          </p:cNvSpPr>
          <p:nvPr/>
        </p:nvSpPr>
        <p:spPr bwMode="auto">
          <a:xfrm>
            <a:off x="8600506" y="5098514"/>
            <a:ext cx="1219200" cy="4572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30"/>
          <p:cNvSpPr>
            <a:spLocks noChangeShapeType="1"/>
          </p:cNvSpPr>
          <p:nvPr/>
        </p:nvSpPr>
        <p:spPr bwMode="auto">
          <a:xfrm>
            <a:off x="9210106" y="3669764"/>
            <a:ext cx="0" cy="303212"/>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p:nvSpPr>
        <p:spPr bwMode="auto">
          <a:xfrm>
            <a:off x="9108506" y="3669764"/>
            <a:ext cx="203200" cy="150812"/>
          </a:xfrm>
          <a:custGeom>
            <a:avLst/>
            <a:gdLst>
              <a:gd name="T0" fmla="*/ 48 w 96"/>
              <a:gd name="T1" fmla="*/ 0 h 95"/>
              <a:gd name="T2" fmla="*/ 0 w 96"/>
              <a:gd name="T3" fmla="*/ 47 h 95"/>
              <a:gd name="T4" fmla="*/ 48 w 96"/>
              <a:gd name="T5" fmla="*/ 95 h 95"/>
              <a:gd name="T6" fmla="*/ 96 w 96"/>
              <a:gd name="T7" fmla="*/ 47 h 95"/>
              <a:gd name="T8" fmla="*/ 48 w 96"/>
              <a:gd name="T9" fmla="*/ 0 h 95"/>
            </a:gdLst>
            <a:ahLst/>
            <a:cxnLst>
              <a:cxn ang="0">
                <a:pos x="T0" y="T1"/>
              </a:cxn>
              <a:cxn ang="0">
                <a:pos x="T2" y="T3"/>
              </a:cxn>
              <a:cxn ang="0">
                <a:pos x="T4" y="T5"/>
              </a:cxn>
              <a:cxn ang="0">
                <a:pos x="T6" y="T7"/>
              </a:cxn>
              <a:cxn ang="0">
                <a:pos x="T8" y="T9"/>
              </a:cxn>
            </a:cxnLst>
            <a:rect l="0" t="0" r="r" b="b"/>
            <a:pathLst>
              <a:path w="96" h="95">
                <a:moveTo>
                  <a:pt x="48" y="0"/>
                </a:moveTo>
                <a:lnTo>
                  <a:pt x="0" y="47"/>
                </a:lnTo>
                <a:lnTo>
                  <a:pt x="48" y="95"/>
                </a:lnTo>
                <a:lnTo>
                  <a:pt x="96" y="47"/>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p:cNvSpPr>
          <p:nvPr/>
        </p:nvSpPr>
        <p:spPr bwMode="auto">
          <a:xfrm>
            <a:off x="9108506" y="3669764"/>
            <a:ext cx="203200" cy="150812"/>
          </a:xfrm>
          <a:custGeom>
            <a:avLst/>
            <a:gdLst>
              <a:gd name="T0" fmla="*/ 0 w 96"/>
              <a:gd name="T1" fmla="*/ 47 h 95"/>
              <a:gd name="T2" fmla="*/ 48 w 96"/>
              <a:gd name="T3" fmla="*/ 0 h 95"/>
              <a:gd name="T4" fmla="*/ 96 w 96"/>
              <a:gd name="T5" fmla="*/ 47 h 95"/>
              <a:gd name="T6" fmla="*/ 48 w 96"/>
              <a:gd name="T7" fmla="*/ 95 h 95"/>
              <a:gd name="T8" fmla="*/ 0 w 96"/>
              <a:gd name="T9" fmla="*/ 47 h 95"/>
            </a:gdLst>
            <a:ahLst/>
            <a:cxnLst>
              <a:cxn ang="0">
                <a:pos x="T0" y="T1"/>
              </a:cxn>
              <a:cxn ang="0">
                <a:pos x="T2" y="T3"/>
              </a:cxn>
              <a:cxn ang="0">
                <a:pos x="T4" y="T5"/>
              </a:cxn>
              <a:cxn ang="0">
                <a:pos x="T6" y="T7"/>
              </a:cxn>
              <a:cxn ang="0">
                <a:pos x="T8" y="T9"/>
              </a:cxn>
            </a:cxnLst>
            <a:rect l="0" t="0" r="r" b="b"/>
            <a:pathLst>
              <a:path w="96" h="95">
                <a:moveTo>
                  <a:pt x="0" y="47"/>
                </a:moveTo>
                <a:lnTo>
                  <a:pt x="48" y="0"/>
                </a:lnTo>
                <a:lnTo>
                  <a:pt x="96" y="47"/>
                </a:lnTo>
                <a:lnTo>
                  <a:pt x="48" y="95"/>
                </a:lnTo>
                <a:lnTo>
                  <a:pt x="0" y="47"/>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p:cNvSpPr>
          <p:nvPr/>
        </p:nvSpPr>
        <p:spPr bwMode="auto">
          <a:xfrm>
            <a:off x="5345073" y="4582577"/>
            <a:ext cx="827617" cy="377825"/>
          </a:xfrm>
          <a:custGeom>
            <a:avLst/>
            <a:gdLst>
              <a:gd name="T0" fmla="*/ 391 w 391"/>
              <a:gd name="T1" fmla="*/ 0 h 238"/>
              <a:gd name="T2" fmla="*/ 390 w 391"/>
              <a:gd name="T3" fmla="*/ 36 h 238"/>
              <a:gd name="T4" fmla="*/ 387 w 391"/>
              <a:gd name="T5" fmla="*/ 71 h 238"/>
              <a:gd name="T6" fmla="*/ 382 w 391"/>
              <a:gd name="T7" fmla="*/ 104 h 238"/>
              <a:gd name="T8" fmla="*/ 373 w 391"/>
              <a:gd name="T9" fmla="*/ 135 h 238"/>
              <a:gd name="T10" fmla="*/ 359 w 391"/>
              <a:gd name="T11" fmla="*/ 163 h 238"/>
              <a:gd name="T12" fmla="*/ 339 w 391"/>
              <a:gd name="T13" fmla="*/ 187 h 238"/>
              <a:gd name="T14" fmla="*/ 311 w 391"/>
              <a:gd name="T15" fmla="*/ 206 h 238"/>
              <a:gd name="T16" fmla="*/ 288 w 391"/>
              <a:gd name="T17" fmla="*/ 215 h 238"/>
              <a:gd name="T18" fmla="*/ 262 w 391"/>
              <a:gd name="T19" fmla="*/ 222 h 238"/>
              <a:gd name="T20" fmla="*/ 233 w 391"/>
              <a:gd name="T21" fmla="*/ 228 h 238"/>
              <a:gd name="T22" fmla="*/ 201 w 391"/>
              <a:gd name="T23" fmla="*/ 232 h 238"/>
              <a:gd name="T24" fmla="*/ 168 w 391"/>
              <a:gd name="T25" fmla="*/ 235 h 238"/>
              <a:gd name="T26" fmla="*/ 132 w 391"/>
              <a:gd name="T27" fmla="*/ 236 h 238"/>
              <a:gd name="T28" fmla="*/ 96 w 391"/>
              <a:gd name="T29" fmla="*/ 237 h 238"/>
              <a:gd name="T30" fmla="*/ 58 w 391"/>
              <a:gd name="T31" fmla="*/ 238 h 238"/>
              <a:gd name="T32" fmla="*/ 39 w 391"/>
              <a:gd name="T33" fmla="*/ 238 h 238"/>
              <a:gd name="T34" fmla="*/ 20 w 391"/>
              <a:gd name="T35" fmla="*/ 238 h 238"/>
              <a:gd name="T36" fmla="*/ 0 w 391"/>
              <a:gd name="T37"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1" h="238">
                <a:moveTo>
                  <a:pt x="391" y="0"/>
                </a:moveTo>
                <a:lnTo>
                  <a:pt x="390" y="36"/>
                </a:lnTo>
                <a:lnTo>
                  <a:pt x="387" y="71"/>
                </a:lnTo>
                <a:lnTo>
                  <a:pt x="382" y="104"/>
                </a:lnTo>
                <a:lnTo>
                  <a:pt x="373" y="135"/>
                </a:lnTo>
                <a:lnTo>
                  <a:pt x="359" y="163"/>
                </a:lnTo>
                <a:lnTo>
                  <a:pt x="339" y="187"/>
                </a:lnTo>
                <a:lnTo>
                  <a:pt x="311" y="206"/>
                </a:lnTo>
                <a:lnTo>
                  <a:pt x="288" y="215"/>
                </a:lnTo>
                <a:lnTo>
                  <a:pt x="262" y="222"/>
                </a:lnTo>
                <a:lnTo>
                  <a:pt x="233" y="228"/>
                </a:lnTo>
                <a:lnTo>
                  <a:pt x="201" y="232"/>
                </a:lnTo>
                <a:lnTo>
                  <a:pt x="168" y="235"/>
                </a:lnTo>
                <a:lnTo>
                  <a:pt x="132" y="236"/>
                </a:lnTo>
                <a:lnTo>
                  <a:pt x="96" y="237"/>
                </a:lnTo>
                <a:lnTo>
                  <a:pt x="58" y="238"/>
                </a:lnTo>
                <a:lnTo>
                  <a:pt x="39" y="238"/>
                </a:lnTo>
                <a:lnTo>
                  <a:pt x="20" y="238"/>
                </a:lnTo>
                <a:lnTo>
                  <a:pt x="0" y="237"/>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p:nvSpPr>
        <p:spPr bwMode="auto">
          <a:xfrm>
            <a:off x="7728439" y="4511933"/>
            <a:ext cx="872067" cy="703725"/>
          </a:xfrm>
          <a:custGeom>
            <a:avLst/>
            <a:gdLst>
              <a:gd name="T0" fmla="*/ 412 w 412"/>
              <a:gd name="T1" fmla="*/ 352 h 367"/>
              <a:gd name="T2" fmla="*/ 377 w 412"/>
              <a:gd name="T3" fmla="*/ 357 h 367"/>
              <a:gd name="T4" fmla="*/ 341 w 412"/>
              <a:gd name="T5" fmla="*/ 361 h 367"/>
              <a:gd name="T6" fmla="*/ 307 w 412"/>
              <a:gd name="T7" fmla="*/ 365 h 367"/>
              <a:gd name="T8" fmla="*/ 273 w 412"/>
              <a:gd name="T9" fmla="*/ 367 h 367"/>
              <a:gd name="T10" fmla="*/ 256 w 412"/>
              <a:gd name="T11" fmla="*/ 367 h 367"/>
              <a:gd name="T12" fmla="*/ 240 w 412"/>
              <a:gd name="T13" fmla="*/ 367 h 367"/>
              <a:gd name="T14" fmla="*/ 209 w 412"/>
              <a:gd name="T15" fmla="*/ 365 h 367"/>
              <a:gd name="T16" fmla="*/ 180 w 412"/>
              <a:gd name="T17" fmla="*/ 360 h 367"/>
              <a:gd name="T18" fmla="*/ 153 w 412"/>
              <a:gd name="T19" fmla="*/ 352 h 367"/>
              <a:gd name="T20" fmla="*/ 128 w 412"/>
              <a:gd name="T21" fmla="*/ 341 h 367"/>
              <a:gd name="T22" fmla="*/ 106 w 412"/>
              <a:gd name="T23" fmla="*/ 325 h 367"/>
              <a:gd name="T24" fmla="*/ 87 w 412"/>
              <a:gd name="T25" fmla="*/ 305 h 367"/>
              <a:gd name="T26" fmla="*/ 70 w 412"/>
              <a:gd name="T27" fmla="*/ 282 h 367"/>
              <a:gd name="T28" fmla="*/ 56 w 412"/>
              <a:gd name="T29" fmla="*/ 254 h 367"/>
              <a:gd name="T30" fmla="*/ 44 w 412"/>
              <a:gd name="T31" fmla="*/ 224 h 367"/>
              <a:gd name="T32" fmla="*/ 34 w 412"/>
              <a:gd name="T33" fmla="*/ 191 h 367"/>
              <a:gd name="T34" fmla="*/ 26 w 412"/>
              <a:gd name="T35" fmla="*/ 155 h 367"/>
              <a:gd name="T36" fmla="*/ 18 w 412"/>
              <a:gd name="T37" fmla="*/ 118 h 367"/>
              <a:gd name="T38" fmla="*/ 12 w 412"/>
              <a:gd name="T39" fmla="*/ 79 h 367"/>
              <a:gd name="T40" fmla="*/ 6 w 412"/>
              <a:gd name="T41" fmla="*/ 40 h 367"/>
              <a:gd name="T42" fmla="*/ 3 w 412"/>
              <a:gd name="T43" fmla="*/ 20 h 367"/>
              <a:gd name="T44" fmla="*/ 0 w 412"/>
              <a:gd name="T45"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2" h="367">
                <a:moveTo>
                  <a:pt x="412" y="352"/>
                </a:moveTo>
                <a:lnTo>
                  <a:pt x="377" y="357"/>
                </a:lnTo>
                <a:lnTo>
                  <a:pt x="341" y="361"/>
                </a:lnTo>
                <a:lnTo>
                  <a:pt x="307" y="365"/>
                </a:lnTo>
                <a:lnTo>
                  <a:pt x="273" y="367"/>
                </a:lnTo>
                <a:lnTo>
                  <a:pt x="256" y="367"/>
                </a:lnTo>
                <a:lnTo>
                  <a:pt x="240" y="367"/>
                </a:lnTo>
                <a:lnTo>
                  <a:pt x="209" y="365"/>
                </a:lnTo>
                <a:lnTo>
                  <a:pt x="180" y="360"/>
                </a:lnTo>
                <a:lnTo>
                  <a:pt x="153" y="352"/>
                </a:lnTo>
                <a:lnTo>
                  <a:pt x="128" y="341"/>
                </a:lnTo>
                <a:lnTo>
                  <a:pt x="106" y="325"/>
                </a:lnTo>
                <a:lnTo>
                  <a:pt x="87" y="305"/>
                </a:lnTo>
                <a:lnTo>
                  <a:pt x="70" y="282"/>
                </a:lnTo>
                <a:lnTo>
                  <a:pt x="56" y="254"/>
                </a:lnTo>
                <a:lnTo>
                  <a:pt x="44" y="224"/>
                </a:lnTo>
                <a:lnTo>
                  <a:pt x="34" y="191"/>
                </a:lnTo>
                <a:lnTo>
                  <a:pt x="26" y="155"/>
                </a:lnTo>
                <a:lnTo>
                  <a:pt x="18" y="118"/>
                </a:lnTo>
                <a:lnTo>
                  <a:pt x="12" y="79"/>
                </a:lnTo>
                <a:lnTo>
                  <a:pt x="6" y="40"/>
                </a:lnTo>
                <a:lnTo>
                  <a:pt x="3" y="20"/>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6"/>
          <p:cNvSpPr>
            <a:spLocks noChangeArrowheads="1"/>
          </p:cNvSpPr>
          <p:nvPr/>
        </p:nvSpPr>
        <p:spPr bwMode="auto">
          <a:xfrm>
            <a:off x="5245590" y="2307955"/>
            <a:ext cx="4042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Port</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39" name="Rectangle 40"/>
          <p:cNvSpPr>
            <a:spLocks noChangeArrowheads="1"/>
          </p:cNvSpPr>
          <p:nvPr/>
        </p:nvSpPr>
        <p:spPr bwMode="auto">
          <a:xfrm>
            <a:off x="5649873" y="2421989"/>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40" name="Rectangle 41"/>
          <p:cNvSpPr>
            <a:spLocks noChangeArrowheads="1"/>
          </p:cNvSpPr>
          <p:nvPr/>
        </p:nvSpPr>
        <p:spPr bwMode="auto">
          <a:xfrm>
            <a:off x="9023839" y="2337851"/>
            <a:ext cx="2660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Ship</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41" name="Rectangle 42"/>
          <p:cNvSpPr>
            <a:spLocks noChangeArrowheads="1"/>
          </p:cNvSpPr>
          <p:nvPr/>
        </p:nvSpPr>
        <p:spPr bwMode="auto">
          <a:xfrm>
            <a:off x="9394257" y="233785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42" name="Rectangle 43"/>
          <p:cNvSpPr>
            <a:spLocks noChangeArrowheads="1"/>
          </p:cNvSpPr>
          <p:nvPr/>
        </p:nvSpPr>
        <p:spPr bwMode="auto">
          <a:xfrm>
            <a:off x="8826990" y="2658526"/>
            <a:ext cx="3542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name</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43" name="Rectangle 44"/>
          <p:cNvSpPr>
            <a:spLocks noChangeArrowheads="1"/>
          </p:cNvSpPr>
          <p:nvPr/>
        </p:nvSpPr>
        <p:spPr bwMode="auto">
          <a:xfrm>
            <a:off x="9265139" y="2658526"/>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44" name="Rectangle 45"/>
          <p:cNvSpPr>
            <a:spLocks noChangeArrowheads="1"/>
          </p:cNvSpPr>
          <p:nvPr/>
        </p:nvSpPr>
        <p:spPr bwMode="auto">
          <a:xfrm>
            <a:off x="8826990" y="2845851"/>
            <a:ext cx="11541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id</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46" name="Rectangle 47"/>
          <p:cNvSpPr>
            <a:spLocks noChangeArrowheads="1"/>
          </p:cNvSpPr>
          <p:nvPr/>
        </p:nvSpPr>
        <p:spPr bwMode="auto">
          <a:xfrm>
            <a:off x="8826990" y="3099851"/>
            <a:ext cx="3189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open</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47" name="Rectangle 48"/>
          <p:cNvSpPr>
            <a:spLocks noChangeArrowheads="1"/>
          </p:cNvSpPr>
          <p:nvPr/>
        </p:nvSpPr>
        <p:spPr bwMode="auto">
          <a:xfrm>
            <a:off x="9220690" y="309985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48" name="Rectangle 49"/>
          <p:cNvSpPr>
            <a:spLocks noChangeArrowheads="1"/>
          </p:cNvSpPr>
          <p:nvPr/>
        </p:nvSpPr>
        <p:spPr bwMode="auto">
          <a:xfrm>
            <a:off x="8826990" y="3282414"/>
            <a:ext cx="2709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load</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49" name="Rectangle 50"/>
          <p:cNvSpPr>
            <a:spLocks noChangeArrowheads="1"/>
          </p:cNvSpPr>
          <p:nvPr/>
        </p:nvSpPr>
        <p:spPr bwMode="auto">
          <a:xfrm>
            <a:off x="9174123" y="328241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grpSp>
        <p:nvGrpSpPr>
          <p:cNvPr id="1081" name="Group 1080"/>
          <p:cNvGrpSpPr/>
          <p:nvPr/>
        </p:nvGrpSpPr>
        <p:grpSpPr>
          <a:xfrm>
            <a:off x="8702106" y="2223552"/>
            <a:ext cx="1016000" cy="1446213"/>
            <a:chOff x="6554836" y="1617661"/>
            <a:chExt cx="762000" cy="1446213"/>
          </a:xfrm>
        </p:grpSpPr>
        <p:sp>
          <p:nvSpPr>
            <p:cNvPr id="23" name="Rectangle 24"/>
            <p:cNvSpPr>
              <a:spLocks noChangeArrowheads="1"/>
            </p:cNvSpPr>
            <p:nvPr/>
          </p:nvSpPr>
          <p:spPr bwMode="auto">
            <a:xfrm>
              <a:off x="6554836" y="1617661"/>
              <a:ext cx="762000" cy="3810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6"/>
            <p:cNvSpPr>
              <a:spLocks noChangeArrowheads="1"/>
            </p:cNvSpPr>
            <p:nvPr/>
          </p:nvSpPr>
          <p:spPr bwMode="auto">
            <a:xfrm>
              <a:off x="6554836" y="2454274"/>
              <a:ext cx="762000" cy="609600"/>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6"/>
            <p:cNvSpPr>
              <a:spLocks noChangeArrowheads="1"/>
            </p:cNvSpPr>
            <p:nvPr/>
          </p:nvSpPr>
          <p:spPr bwMode="auto">
            <a:xfrm>
              <a:off x="6767561" y="2239961"/>
              <a:ext cx="264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 </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50" name="Rectangle 51"/>
            <p:cNvSpPr>
              <a:spLocks noChangeArrowheads="1"/>
            </p:cNvSpPr>
            <p:nvPr/>
          </p:nvSpPr>
          <p:spPr bwMode="auto">
            <a:xfrm>
              <a:off x="6648499" y="2862261"/>
              <a:ext cx="3234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unload</a:t>
              </a:r>
              <a:endParaRPr kumimoji="0" lang="en-US" altLang="en-US" sz="1800" b="0" i="0" u="none" strike="noStrike" cap="none" normalizeH="0" baseline="0" smtClean="0">
                <a:ln>
                  <a:noFill/>
                </a:ln>
                <a:solidFill>
                  <a:schemeClr val="tx1"/>
                </a:solidFill>
                <a:effectLst/>
                <a:latin typeface="+mn-lt"/>
                <a:cs typeface="Arial" pitchFamily="34" charset="0"/>
              </a:endParaRPr>
            </a:p>
          </p:txBody>
        </p:sp>
      </p:grpSp>
      <p:sp>
        <p:nvSpPr>
          <p:cNvPr id="51" name="Rectangle 52"/>
          <p:cNvSpPr>
            <a:spLocks noChangeArrowheads="1"/>
          </p:cNvSpPr>
          <p:nvPr/>
        </p:nvSpPr>
        <p:spPr bwMode="auto">
          <a:xfrm>
            <a:off x="9375206" y="346815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52" name="Rectangle 53"/>
          <p:cNvSpPr>
            <a:spLocks noChangeArrowheads="1"/>
          </p:cNvSpPr>
          <p:nvPr/>
        </p:nvSpPr>
        <p:spPr bwMode="auto">
          <a:xfrm>
            <a:off x="4494173" y="3476089"/>
            <a:ext cx="3623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Crane</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53" name="Rectangle 54"/>
          <p:cNvSpPr>
            <a:spLocks noChangeArrowheads="1"/>
          </p:cNvSpPr>
          <p:nvPr/>
        </p:nvSpPr>
        <p:spPr bwMode="auto">
          <a:xfrm>
            <a:off x="4976773" y="3476089"/>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54" name="Rectangle 55"/>
          <p:cNvSpPr>
            <a:spLocks noChangeArrowheads="1"/>
          </p:cNvSpPr>
          <p:nvPr/>
        </p:nvSpPr>
        <p:spPr bwMode="auto">
          <a:xfrm>
            <a:off x="5916573" y="3418939"/>
            <a:ext cx="4498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Crane</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55" name="Rectangle 56"/>
          <p:cNvSpPr>
            <a:spLocks noChangeArrowheads="1"/>
          </p:cNvSpPr>
          <p:nvPr/>
        </p:nvSpPr>
        <p:spPr bwMode="auto">
          <a:xfrm>
            <a:off x="6399173" y="3418939"/>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56" name="Rectangle 57"/>
          <p:cNvSpPr>
            <a:spLocks noChangeArrowheads="1"/>
          </p:cNvSpPr>
          <p:nvPr/>
        </p:nvSpPr>
        <p:spPr bwMode="auto">
          <a:xfrm>
            <a:off x="5774756" y="3606264"/>
            <a:ext cx="75846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Operator</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57" name="Rectangle 58"/>
          <p:cNvSpPr>
            <a:spLocks noChangeArrowheads="1"/>
          </p:cNvSpPr>
          <p:nvPr/>
        </p:nvSpPr>
        <p:spPr bwMode="auto">
          <a:xfrm>
            <a:off x="6515590" y="360626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58" name="Rectangle 59"/>
          <p:cNvSpPr>
            <a:spLocks noChangeArrowheads="1"/>
          </p:cNvSpPr>
          <p:nvPr/>
        </p:nvSpPr>
        <p:spPr bwMode="auto">
          <a:xfrm>
            <a:off x="7173873" y="3476089"/>
            <a:ext cx="58913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Storage</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59" name="Rectangle 60"/>
          <p:cNvSpPr>
            <a:spLocks noChangeArrowheads="1"/>
          </p:cNvSpPr>
          <p:nvPr/>
        </p:nvSpPr>
        <p:spPr bwMode="auto">
          <a:xfrm>
            <a:off x="7789823" y="3476089"/>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60" name="Rectangle 61"/>
          <p:cNvSpPr>
            <a:spLocks noChangeArrowheads="1"/>
          </p:cNvSpPr>
          <p:nvPr/>
        </p:nvSpPr>
        <p:spPr bwMode="auto">
          <a:xfrm>
            <a:off x="4248639" y="3798351"/>
            <a:ext cx="1506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id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61" name="Rectangle 62"/>
          <p:cNvSpPr>
            <a:spLocks noChangeArrowheads="1"/>
          </p:cNvSpPr>
          <p:nvPr/>
        </p:nvSpPr>
        <p:spPr bwMode="auto">
          <a:xfrm>
            <a:off x="4248640" y="3987264"/>
            <a:ext cx="6844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mn-lt"/>
                <a:cs typeface="Arial" pitchFamily="34" charset="0"/>
              </a:rPr>
              <a:t>speedLimit</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62" name="Rectangle 63"/>
          <p:cNvSpPr>
            <a:spLocks noChangeArrowheads="1"/>
          </p:cNvSpPr>
          <p:nvPr/>
        </p:nvSpPr>
        <p:spPr bwMode="auto">
          <a:xfrm>
            <a:off x="5154573" y="398726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63" name="Rectangle 64"/>
          <p:cNvSpPr>
            <a:spLocks noChangeArrowheads="1"/>
          </p:cNvSpPr>
          <p:nvPr/>
        </p:nvSpPr>
        <p:spPr bwMode="auto">
          <a:xfrm>
            <a:off x="7097673" y="3817401"/>
            <a:ext cx="5022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location</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24" name="Rectangle 65"/>
          <p:cNvSpPr>
            <a:spLocks noChangeArrowheads="1"/>
          </p:cNvSpPr>
          <p:nvPr/>
        </p:nvSpPr>
        <p:spPr bwMode="auto">
          <a:xfrm>
            <a:off x="7745373" y="381740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25" name="Rectangle 66"/>
          <p:cNvSpPr>
            <a:spLocks noChangeArrowheads="1"/>
          </p:cNvSpPr>
          <p:nvPr/>
        </p:nvSpPr>
        <p:spPr bwMode="auto">
          <a:xfrm>
            <a:off x="5774757" y="3874551"/>
            <a:ext cx="1506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id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27" name="Rectangle 67"/>
          <p:cNvSpPr>
            <a:spLocks noChangeArrowheads="1"/>
          </p:cNvSpPr>
          <p:nvPr/>
        </p:nvSpPr>
        <p:spPr bwMode="auto">
          <a:xfrm>
            <a:off x="5774756" y="4063464"/>
            <a:ext cx="3542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name</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28" name="Rectangle 68"/>
          <p:cNvSpPr>
            <a:spLocks noChangeArrowheads="1"/>
          </p:cNvSpPr>
          <p:nvPr/>
        </p:nvSpPr>
        <p:spPr bwMode="auto">
          <a:xfrm>
            <a:off x="6212906" y="406346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29" name="Rectangle 69"/>
          <p:cNvSpPr>
            <a:spLocks noChangeArrowheads="1"/>
          </p:cNvSpPr>
          <p:nvPr/>
        </p:nvSpPr>
        <p:spPr bwMode="auto">
          <a:xfrm>
            <a:off x="8810056" y="4084101"/>
            <a:ext cx="6106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Container</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0" name="Rectangle 70"/>
          <p:cNvSpPr>
            <a:spLocks noChangeArrowheads="1"/>
          </p:cNvSpPr>
          <p:nvPr/>
        </p:nvSpPr>
        <p:spPr bwMode="auto">
          <a:xfrm>
            <a:off x="9605923" y="408410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1" name="Rectangle 71"/>
          <p:cNvSpPr>
            <a:spLocks noChangeArrowheads="1"/>
          </p:cNvSpPr>
          <p:nvPr/>
        </p:nvSpPr>
        <p:spPr bwMode="auto">
          <a:xfrm>
            <a:off x="7097673" y="4103151"/>
            <a:ext cx="4946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isEmpty</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2" name="Rectangle 72"/>
          <p:cNvSpPr>
            <a:spLocks noChangeArrowheads="1"/>
          </p:cNvSpPr>
          <p:nvPr/>
        </p:nvSpPr>
        <p:spPr bwMode="auto">
          <a:xfrm>
            <a:off x="7768657" y="410315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3" name="Rectangle 73"/>
          <p:cNvSpPr>
            <a:spLocks noChangeArrowheads="1"/>
          </p:cNvSpPr>
          <p:nvPr/>
        </p:nvSpPr>
        <p:spPr bwMode="auto">
          <a:xfrm>
            <a:off x="7097673" y="4290476"/>
            <a:ext cx="3173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isFull</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4" name="Rectangle 74"/>
          <p:cNvSpPr>
            <a:spLocks noChangeArrowheads="1"/>
          </p:cNvSpPr>
          <p:nvPr/>
        </p:nvSpPr>
        <p:spPr bwMode="auto">
          <a:xfrm>
            <a:off x="7554873" y="4290476"/>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5" name="Rectangle 75"/>
          <p:cNvSpPr>
            <a:spLocks noChangeArrowheads="1"/>
          </p:cNvSpPr>
          <p:nvPr/>
        </p:nvSpPr>
        <p:spPr bwMode="auto">
          <a:xfrm>
            <a:off x="4248640" y="4246026"/>
            <a:ext cx="4916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activate</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6" name="Rectangle 76"/>
          <p:cNvSpPr>
            <a:spLocks noChangeArrowheads="1"/>
          </p:cNvSpPr>
          <p:nvPr/>
        </p:nvSpPr>
        <p:spPr bwMode="auto">
          <a:xfrm>
            <a:off x="4877290" y="4246026"/>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7" name="Rectangle 77"/>
          <p:cNvSpPr>
            <a:spLocks noChangeArrowheads="1"/>
          </p:cNvSpPr>
          <p:nvPr/>
        </p:nvSpPr>
        <p:spPr bwMode="auto">
          <a:xfrm>
            <a:off x="4248640" y="4428589"/>
            <a:ext cx="50654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position</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8" name="Rectangle 78"/>
          <p:cNvSpPr>
            <a:spLocks noChangeArrowheads="1"/>
          </p:cNvSpPr>
          <p:nvPr/>
        </p:nvSpPr>
        <p:spPr bwMode="auto">
          <a:xfrm>
            <a:off x="4898457" y="4428589"/>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39" name="Rectangle 79"/>
          <p:cNvSpPr>
            <a:spLocks noChangeArrowheads="1"/>
          </p:cNvSpPr>
          <p:nvPr/>
        </p:nvSpPr>
        <p:spPr bwMode="auto">
          <a:xfrm>
            <a:off x="4248640" y="4611151"/>
            <a:ext cx="3366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grasp</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40" name="Rectangle 80"/>
          <p:cNvSpPr>
            <a:spLocks noChangeArrowheads="1"/>
          </p:cNvSpPr>
          <p:nvPr/>
        </p:nvSpPr>
        <p:spPr bwMode="auto">
          <a:xfrm>
            <a:off x="4680439" y="461115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41" name="Rectangle 81"/>
          <p:cNvSpPr>
            <a:spLocks noChangeArrowheads="1"/>
          </p:cNvSpPr>
          <p:nvPr/>
        </p:nvSpPr>
        <p:spPr bwMode="auto">
          <a:xfrm>
            <a:off x="4248639" y="4793714"/>
            <a:ext cx="348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move</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42" name="Rectangle 82"/>
          <p:cNvSpPr>
            <a:spLocks noChangeArrowheads="1"/>
          </p:cNvSpPr>
          <p:nvPr/>
        </p:nvSpPr>
        <p:spPr bwMode="auto">
          <a:xfrm>
            <a:off x="4699490" y="479371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43" name="Rectangle 83"/>
          <p:cNvSpPr>
            <a:spLocks noChangeArrowheads="1"/>
          </p:cNvSpPr>
          <p:nvPr/>
        </p:nvSpPr>
        <p:spPr bwMode="auto">
          <a:xfrm>
            <a:off x="4248639" y="4979451"/>
            <a:ext cx="4515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release</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44" name="Rectangle 84"/>
          <p:cNvSpPr>
            <a:spLocks noChangeArrowheads="1"/>
          </p:cNvSpPr>
          <p:nvPr/>
        </p:nvSpPr>
        <p:spPr bwMode="auto">
          <a:xfrm>
            <a:off x="4807439" y="497945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45" name="Rectangle 85"/>
          <p:cNvSpPr>
            <a:spLocks noChangeArrowheads="1"/>
          </p:cNvSpPr>
          <p:nvPr/>
        </p:nvSpPr>
        <p:spPr bwMode="auto">
          <a:xfrm>
            <a:off x="5774756" y="4347626"/>
            <a:ext cx="3831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assign</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46" name="Rectangle 86"/>
          <p:cNvSpPr>
            <a:spLocks noChangeArrowheads="1"/>
          </p:cNvSpPr>
          <p:nvPr/>
        </p:nvSpPr>
        <p:spPr bwMode="auto">
          <a:xfrm>
            <a:off x="6278523" y="4347626"/>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47" name="Rectangle 87"/>
          <p:cNvSpPr>
            <a:spLocks noChangeArrowheads="1"/>
          </p:cNvSpPr>
          <p:nvPr/>
        </p:nvSpPr>
        <p:spPr bwMode="auto">
          <a:xfrm>
            <a:off x="8723273" y="4406364"/>
            <a:ext cx="1506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id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48" name="Rectangle 88"/>
          <p:cNvSpPr>
            <a:spLocks noChangeArrowheads="1"/>
          </p:cNvSpPr>
          <p:nvPr/>
        </p:nvSpPr>
        <p:spPr bwMode="auto">
          <a:xfrm>
            <a:off x="8723272" y="4595276"/>
            <a:ext cx="277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rPr>
              <a:t>Size</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dirty="0" smtClean="0">
                <a:solidFill>
                  <a:srgbClr val="000000"/>
                </a:solidFill>
                <a:latin typeface="+mn-lt"/>
              </a:rPr>
              <a:t>type</a:t>
            </a:r>
            <a:endParaRPr kumimoji="0" lang="en-US" altLang="en-US" sz="1800" b="0" i="0" u="none" strike="noStrike" cap="none" normalizeH="0" baseline="0" dirty="0" smtClean="0">
              <a:ln>
                <a:noFill/>
              </a:ln>
              <a:solidFill>
                <a:schemeClr val="tx1"/>
              </a:solidFill>
              <a:effectLst/>
              <a:latin typeface="+mn-lt"/>
            </a:endParaRPr>
          </a:p>
        </p:txBody>
      </p:sp>
      <p:sp>
        <p:nvSpPr>
          <p:cNvPr id="1049" name="Rectangle 89"/>
          <p:cNvSpPr>
            <a:spLocks noChangeArrowheads="1"/>
          </p:cNvSpPr>
          <p:nvPr/>
        </p:nvSpPr>
        <p:spPr bwMode="auto">
          <a:xfrm>
            <a:off x="9038657" y="4595276"/>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50" name="Rectangle 90"/>
          <p:cNvSpPr>
            <a:spLocks noChangeArrowheads="1"/>
          </p:cNvSpPr>
          <p:nvPr/>
        </p:nvSpPr>
        <p:spPr bwMode="auto">
          <a:xfrm>
            <a:off x="8723272" y="5156457"/>
            <a:ext cx="3061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load </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1051" name="Rectangle 91"/>
          <p:cNvSpPr>
            <a:spLocks noChangeArrowheads="1"/>
          </p:cNvSpPr>
          <p:nvPr/>
        </p:nvSpPr>
        <p:spPr bwMode="auto">
          <a:xfrm>
            <a:off x="8723272" y="5344577"/>
            <a:ext cx="4312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unload</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1052" name="Rectangle 92"/>
          <p:cNvSpPr>
            <a:spLocks noChangeArrowheads="1"/>
          </p:cNvSpPr>
          <p:nvPr/>
        </p:nvSpPr>
        <p:spPr bwMode="auto">
          <a:xfrm>
            <a:off x="9271490" y="5050889"/>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54" name="Rectangle 94"/>
          <p:cNvSpPr>
            <a:spLocks noChangeArrowheads="1"/>
          </p:cNvSpPr>
          <p:nvPr/>
        </p:nvSpPr>
        <p:spPr bwMode="auto">
          <a:xfrm>
            <a:off x="6130357" y="2220376"/>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 </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1056" name="Rectangle 96"/>
          <p:cNvSpPr>
            <a:spLocks noChangeArrowheads="1"/>
          </p:cNvSpPr>
          <p:nvPr/>
        </p:nvSpPr>
        <p:spPr bwMode="auto">
          <a:xfrm>
            <a:off x="7806757" y="2237839"/>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57" name="Rectangle 97"/>
          <p:cNvSpPr>
            <a:spLocks noChangeArrowheads="1"/>
          </p:cNvSpPr>
          <p:nvPr/>
        </p:nvSpPr>
        <p:spPr bwMode="auto">
          <a:xfrm>
            <a:off x="2997958" y="2168443"/>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mn-lt"/>
                <a:cs typeface="Arial" pitchFamily="34" charset="0"/>
              </a:rPr>
              <a:t>*</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1058" name="Rectangle 98"/>
          <p:cNvSpPr>
            <a:spLocks noChangeArrowheads="1"/>
          </p:cNvSpPr>
          <p:nvPr/>
        </p:nvSpPr>
        <p:spPr bwMode="auto">
          <a:xfrm>
            <a:off x="8621673" y="226800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59" name="Rectangle 99"/>
          <p:cNvSpPr>
            <a:spLocks noChangeArrowheads="1"/>
          </p:cNvSpPr>
          <p:nvPr/>
        </p:nvSpPr>
        <p:spPr bwMode="auto">
          <a:xfrm>
            <a:off x="4822256" y="3218914"/>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0" name="Rectangle 100"/>
          <p:cNvSpPr>
            <a:spLocks noChangeArrowheads="1"/>
          </p:cNvSpPr>
          <p:nvPr/>
        </p:nvSpPr>
        <p:spPr bwMode="auto">
          <a:xfrm>
            <a:off x="4923857" y="321891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1" name="Rectangle 101"/>
          <p:cNvSpPr>
            <a:spLocks noChangeArrowheads="1"/>
          </p:cNvSpPr>
          <p:nvPr/>
        </p:nvSpPr>
        <p:spPr bwMode="auto">
          <a:xfrm>
            <a:off x="6244656" y="3218914"/>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2" name="Rectangle 102"/>
          <p:cNvSpPr>
            <a:spLocks noChangeArrowheads="1"/>
          </p:cNvSpPr>
          <p:nvPr/>
        </p:nvSpPr>
        <p:spPr bwMode="auto">
          <a:xfrm>
            <a:off x="6346257" y="321891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3" name="Rectangle 103"/>
          <p:cNvSpPr>
            <a:spLocks noChangeArrowheads="1"/>
          </p:cNvSpPr>
          <p:nvPr/>
        </p:nvSpPr>
        <p:spPr bwMode="auto">
          <a:xfrm>
            <a:off x="7567572" y="3218914"/>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4" name="Rectangle 104"/>
          <p:cNvSpPr>
            <a:spLocks noChangeArrowheads="1"/>
          </p:cNvSpPr>
          <p:nvPr/>
        </p:nvSpPr>
        <p:spPr bwMode="auto">
          <a:xfrm>
            <a:off x="7669173" y="321891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5" name="Rectangle 105"/>
          <p:cNvSpPr>
            <a:spLocks noChangeArrowheads="1"/>
          </p:cNvSpPr>
          <p:nvPr/>
        </p:nvSpPr>
        <p:spPr bwMode="auto">
          <a:xfrm>
            <a:off x="9269372" y="3845976"/>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6" name="Rectangle 106"/>
          <p:cNvSpPr>
            <a:spLocks noChangeArrowheads="1"/>
          </p:cNvSpPr>
          <p:nvPr/>
        </p:nvSpPr>
        <p:spPr bwMode="auto">
          <a:xfrm>
            <a:off x="9370973" y="3845976"/>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7" name="Rectangle 107"/>
          <p:cNvSpPr>
            <a:spLocks noChangeArrowheads="1"/>
          </p:cNvSpPr>
          <p:nvPr/>
        </p:nvSpPr>
        <p:spPr bwMode="auto">
          <a:xfrm>
            <a:off x="6244656" y="4634964"/>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1</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8" name="Rectangle 108"/>
          <p:cNvSpPr>
            <a:spLocks noChangeArrowheads="1"/>
          </p:cNvSpPr>
          <p:nvPr/>
        </p:nvSpPr>
        <p:spPr bwMode="auto">
          <a:xfrm>
            <a:off x="6346257" y="463496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69" name="Rectangle 109"/>
          <p:cNvSpPr>
            <a:spLocks noChangeArrowheads="1"/>
          </p:cNvSpPr>
          <p:nvPr/>
        </p:nvSpPr>
        <p:spPr bwMode="auto">
          <a:xfrm>
            <a:off x="7605672" y="4554001"/>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1</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70" name="Rectangle 110"/>
          <p:cNvSpPr>
            <a:spLocks noChangeArrowheads="1"/>
          </p:cNvSpPr>
          <p:nvPr/>
        </p:nvSpPr>
        <p:spPr bwMode="auto">
          <a:xfrm>
            <a:off x="7707272" y="455400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71" name="Rectangle 111"/>
          <p:cNvSpPr>
            <a:spLocks noChangeArrowheads="1"/>
          </p:cNvSpPr>
          <p:nvPr/>
        </p:nvSpPr>
        <p:spPr bwMode="auto">
          <a:xfrm>
            <a:off x="5419156" y="5015964"/>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1</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72" name="Rectangle 112"/>
          <p:cNvSpPr>
            <a:spLocks noChangeArrowheads="1"/>
          </p:cNvSpPr>
          <p:nvPr/>
        </p:nvSpPr>
        <p:spPr bwMode="auto">
          <a:xfrm>
            <a:off x="5520757" y="501596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73" name="Rectangle 113"/>
          <p:cNvSpPr>
            <a:spLocks noChangeArrowheads="1"/>
          </p:cNvSpPr>
          <p:nvPr/>
        </p:nvSpPr>
        <p:spPr bwMode="auto">
          <a:xfrm>
            <a:off x="5723957" y="4954051"/>
            <a:ext cx="68364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assignedTo</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74" name="Rectangle 114"/>
          <p:cNvSpPr>
            <a:spLocks noChangeArrowheads="1"/>
          </p:cNvSpPr>
          <p:nvPr/>
        </p:nvSpPr>
        <p:spPr bwMode="auto">
          <a:xfrm>
            <a:off x="6623539" y="4954051"/>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75" name="Rectangle 115"/>
          <p:cNvSpPr>
            <a:spLocks noChangeArrowheads="1"/>
          </p:cNvSpPr>
          <p:nvPr/>
        </p:nvSpPr>
        <p:spPr bwMode="auto">
          <a:xfrm>
            <a:off x="6972789" y="5115977"/>
            <a:ext cx="68364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mn-lt"/>
                <a:cs typeface="Arial" pitchFamily="34" charset="0"/>
              </a:rPr>
              <a:t>assignedTo</a:t>
            </a: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1076" name="Rectangle 116"/>
          <p:cNvSpPr>
            <a:spLocks noChangeArrowheads="1"/>
          </p:cNvSpPr>
          <p:nvPr/>
        </p:nvSpPr>
        <p:spPr bwMode="auto">
          <a:xfrm>
            <a:off x="8009957" y="501596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77" name="Rectangle 117"/>
          <p:cNvSpPr>
            <a:spLocks noChangeArrowheads="1"/>
          </p:cNvSpPr>
          <p:nvPr/>
        </p:nvSpPr>
        <p:spPr bwMode="auto">
          <a:xfrm>
            <a:off x="8367672" y="5185826"/>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1</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078" name="Rectangle 118"/>
          <p:cNvSpPr>
            <a:spLocks noChangeArrowheads="1"/>
          </p:cNvSpPr>
          <p:nvPr/>
        </p:nvSpPr>
        <p:spPr bwMode="auto">
          <a:xfrm>
            <a:off x="8469273" y="5185826"/>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23" name="Rectangle 24"/>
          <p:cNvSpPr>
            <a:spLocks noChangeArrowheads="1"/>
          </p:cNvSpPr>
          <p:nvPr/>
        </p:nvSpPr>
        <p:spPr bwMode="auto">
          <a:xfrm>
            <a:off x="1837690" y="2248157"/>
            <a:ext cx="1036320" cy="381000"/>
          </a:xfrm>
          <a:prstGeom prst="rect">
            <a:avLst/>
          </a:pr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Rectangle 26"/>
          <p:cNvSpPr>
            <a:spLocks noChangeArrowheads="1"/>
          </p:cNvSpPr>
          <p:nvPr/>
        </p:nvSpPr>
        <p:spPr bwMode="auto">
          <a:xfrm>
            <a:off x="1837690" y="3084769"/>
            <a:ext cx="1036320" cy="609600"/>
          </a:xfrm>
          <a:prstGeom prst="rect">
            <a:avLst/>
          </a:pr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Rectangle 46"/>
          <p:cNvSpPr>
            <a:spLocks noChangeArrowheads="1"/>
          </p:cNvSpPr>
          <p:nvPr/>
        </p:nvSpPr>
        <p:spPr bwMode="auto">
          <a:xfrm>
            <a:off x="2126997" y="2863314"/>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26" name="Rectangle 51"/>
          <p:cNvSpPr>
            <a:spLocks noChangeArrowheads="1"/>
          </p:cNvSpPr>
          <p:nvPr/>
        </p:nvSpPr>
        <p:spPr bwMode="auto">
          <a:xfrm>
            <a:off x="1965072" y="3485615"/>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127" name="Rectangle 25"/>
          <p:cNvSpPr>
            <a:spLocks noChangeArrowheads="1"/>
          </p:cNvSpPr>
          <p:nvPr/>
        </p:nvSpPr>
        <p:spPr bwMode="auto">
          <a:xfrm>
            <a:off x="1837690" y="2629157"/>
            <a:ext cx="1036320" cy="455612"/>
          </a:xfrm>
          <a:prstGeom prst="rect">
            <a:avLst/>
          </a:pr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ectangle 41"/>
          <p:cNvSpPr>
            <a:spLocks noChangeArrowheads="1"/>
          </p:cNvSpPr>
          <p:nvPr/>
        </p:nvSpPr>
        <p:spPr bwMode="auto">
          <a:xfrm>
            <a:off x="2068216" y="2325944"/>
            <a:ext cx="55899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200" dirty="0" smtClean="0">
                <a:solidFill>
                  <a:srgbClr val="000000"/>
                </a:solidFill>
                <a:latin typeface="+mn-lt"/>
              </a:rPr>
              <a:t>Quay</a:t>
            </a:r>
            <a:endParaRPr kumimoji="0" lang="en-US" altLang="en-US" sz="1800" b="0" i="0" u="none" strike="noStrike" cap="none" normalizeH="0" baseline="0" dirty="0" smtClean="0">
              <a:ln>
                <a:noFill/>
              </a:ln>
              <a:solidFill>
                <a:schemeClr val="tx1"/>
              </a:solidFill>
              <a:effectLst/>
              <a:latin typeface="+mn-lt"/>
            </a:endParaRPr>
          </a:p>
        </p:txBody>
      </p:sp>
      <p:sp>
        <p:nvSpPr>
          <p:cNvPr id="1083" name="TextBox 1082"/>
          <p:cNvSpPr txBox="1"/>
          <p:nvPr/>
        </p:nvSpPr>
        <p:spPr>
          <a:xfrm>
            <a:off x="1862883" y="2632569"/>
            <a:ext cx="920599" cy="461665"/>
          </a:xfrm>
          <a:prstGeom prst="rect">
            <a:avLst/>
          </a:prstGeom>
          <a:noFill/>
        </p:spPr>
        <p:txBody>
          <a:bodyPr wrap="square" rtlCol="0">
            <a:spAutoFit/>
          </a:bodyPr>
          <a:lstStyle/>
          <a:p>
            <a:r>
              <a:rPr lang="en-US" sz="1200" dirty="0" smtClean="0">
                <a:cs typeface="Times New Roman" panose="02020603050405020304" pitchFamily="18" charset="0"/>
              </a:rPr>
              <a:t>id</a:t>
            </a:r>
          </a:p>
          <a:p>
            <a:r>
              <a:rPr lang="en-US" sz="1200" dirty="0" err="1" smtClean="0">
                <a:cs typeface="Times New Roman" panose="02020603050405020304" pitchFamily="18" charset="0"/>
              </a:rPr>
              <a:t>isAvail</a:t>
            </a:r>
            <a:endParaRPr lang="en-US" sz="1200" dirty="0">
              <a:cs typeface="Times New Roman" panose="02020603050405020304" pitchFamily="18" charset="0"/>
            </a:endParaRPr>
          </a:p>
        </p:txBody>
      </p:sp>
      <p:sp>
        <p:nvSpPr>
          <p:cNvPr id="1085" name="TextBox 1084"/>
          <p:cNvSpPr txBox="1"/>
          <p:nvPr/>
        </p:nvSpPr>
        <p:spPr>
          <a:xfrm>
            <a:off x="1837689" y="3104802"/>
            <a:ext cx="1579036" cy="646331"/>
          </a:xfrm>
          <a:prstGeom prst="rect">
            <a:avLst/>
          </a:prstGeom>
          <a:noFill/>
        </p:spPr>
        <p:txBody>
          <a:bodyPr wrap="square" rtlCol="0">
            <a:spAutoFit/>
          </a:bodyPr>
          <a:lstStyle/>
          <a:p>
            <a:r>
              <a:rPr lang="en-US" sz="1200" dirty="0" smtClean="0">
                <a:cs typeface="Times New Roman" panose="02020603050405020304" pitchFamily="18" charset="0"/>
              </a:rPr>
              <a:t>add</a:t>
            </a:r>
          </a:p>
          <a:p>
            <a:r>
              <a:rPr lang="en-US" sz="1200" dirty="0" smtClean="0">
                <a:cs typeface="Times New Roman" panose="02020603050405020304" pitchFamily="18" charset="0"/>
              </a:rPr>
              <a:t>remove</a:t>
            </a:r>
          </a:p>
          <a:p>
            <a:r>
              <a:rPr lang="en-US" sz="1200" dirty="0" err="1" smtClean="0">
                <a:cs typeface="Times New Roman" panose="02020603050405020304" pitchFamily="18" charset="0"/>
              </a:rPr>
              <a:t>getAvail</a:t>
            </a:r>
            <a:endParaRPr lang="en-US" sz="1200" dirty="0">
              <a:cs typeface="Times New Roman" panose="02020603050405020304" pitchFamily="18" charset="0"/>
            </a:endParaRPr>
          </a:p>
        </p:txBody>
      </p:sp>
      <p:sp>
        <p:nvSpPr>
          <p:cNvPr id="135" name="Line 33"/>
          <p:cNvSpPr>
            <a:spLocks noChangeShapeType="1"/>
          </p:cNvSpPr>
          <p:nvPr/>
        </p:nvSpPr>
        <p:spPr bwMode="auto">
          <a:xfrm flipV="1">
            <a:off x="2874009" y="2397559"/>
            <a:ext cx="1838124" cy="916"/>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Rectangle 24"/>
          <p:cNvSpPr>
            <a:spLocks noChangeArrowheads="1"/>
          </p:cNvSpPr>
          <p:nvPr/>
        </p:nvSpPr>
        <p:spPr bwMode="auto">
          <a:xfrm>
            <a:off x="2727836" y="3751133"/>
            <a:ext cx="1036320" cy="381000"/>
          </a:xfrm>
          <a:prstGeom prst="rect">
            <a:avLst/>
          </a:pr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Rectangle 26"/>
          <p:cNvSpPr>
            <a:spLocks noChangeArrowheads="1"/>
          </p:cNvSpPr>
          <p:nvPr/>
        </p:nvSpPr>
        <p:spPr bwMode="auto">
          <a:xfrm>
            <a:off x="2727836" y="4608371"/>
            <a:ext cx="1036320" cy="609600"/>
          </a:xfrm>
          <a:prstGeom prst="rect">
            <a:avLst/>
          </a:pr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Rectangle 46"/>
          <p:cNvSpPr>
            <a:spLocks noChangeArrowheads="1"/>
          </p:cNvSpPr>
          <p:nvPr/>
        </p:nvSpPr>
        <p:spPr bwMode="auto">
          <a:xfrm>
            <a:off x="3017142" y="4373433"/>
            <a:ext cx="352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mn-lt"/>
                <a:cs typeface="Arial" pitchFamily="34" charset="0"/>
              </a:rPr>
              <a:t> </a:t>
            </a:r>
            <a:endParaRPr kumimoji="0" lang="en-US" altLang="en-US" sz="1800" b="0" i="0" u="none" strike="noStrike" cap="none" normalizeH="0" baseline="0" smtClean="0">
              <a:ln>
                <a:noFill/>
              </a:ln>
              <a:solidFill>
                <a:schemeClr val="tx1"/>
              </a:solidFill>
              <a:effectLst/>
              <a:latin typeface="+mn-lt"/>
              <a:cs typeface="Arial" pitchFamily="34" charset="0"/>
            </a:endParaRPr>
          </a:p>
        </p:txBody>
      </p:sp>
      <p:sp>
        <p:nvSpPr>
          <p:cNvPr id="167" name="Rectangle 51"/>
          <p:cNvSpPr>
            <a:spLocks noChangeArrowheads="1"/>
          </p:cNvSpPr>
          <p:nvPr/>
        </p:nvSpPr>
        <p:spPr bwMode="auto">
          <a:xfrm>
            <a:off x="2855218" y="4995733"/>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mn-lt"/>
              <a:cs typeface="Arial" pitchFamily="34" charset="0"/>
            </a:endParaRPr>
          </a:p>
        </p:txBody>
      </p:sp>
      <p:sp>
        <p:nvSpPr>
          <p:cNvPr id="163" name="Rectangle 25"/>
          <p:cNvSpPr>
            <a:spLocks noChangeArrowheads="1"/>
          </p:cNvSpPr>
          <p:nvPr/>
        </p:nvSpPr>
        <p:spPr bwMode="auto">
          <a:xfrm>
            <a:off x="2727836" y="4144072"/>
            <a:ext cx="1036320" cy="455612"/>
          </a:xfrm>
          <a:prstGeom prst="rect">
            <a:avLst/>
          </a:pr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86" name="Elbow Connector 85"/>
          <p:cNvCxnSpPr>
            <a:stCxn id="11" idx="0"/>
            <a:endCxn id="164" idx="0"/>
          </p:cNvCxnSpPr>
          <p:nvPr/>
        </p:nvCxnSpPr>
        <p:spPr>
          <a:xfrm rot="5400000">
            <a:off x="3645251" y="2660911"/>
            <a:ext cx="690968" cy="1489476"/>
          </a:xfrm>
          <a:prstGeom prst="bentConnector3">
            <a:avLst>
              <a:gd name="adj1" fmla="val 263"/>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627206" y="3806706"/>
            <a:ext cx="1250917" cy="276999"/>
          </a:xfrm>
          <a:prstGeom prst="rect">
            <a:avLst/>
          </a:prstGeom>
          <a:noFill/>
        </p:spPr>
        <p:txBody>
          <a:bodyPr wrap="square" rtlCol="0">
            <a:spAutoFit/>
          </a:bodyPr>
          <a:lstStyle/>
          <a:p>
            <a:pPr algn="ctr"/>
            <a:r>
              <a:rPr lang="en-US" sz="1200" dirty="0" err="1" smtClean="0">
                <a:cs typeface="Times New Roman" panose="02020603050405020304" pitchFamily="18" charset="0"/>
              </a:rPr>
              <a:t>HarborMaster</a:t>
            </a:r>
            <a:endParaRPr lang="en-US" sz="1200" dirty="0">
              <a:cs typeface="Times New Roman" panose="02020603050405020304" pitchFamily="18" charset="0"/>
            </a:endParaRPr>
          </a:p>
        </p:txBody>
      </p:sp>
      <p:sp>
        <p:nvSpPr>
          <p:cNvPr id="89" name="TextBox 88"/>
          <p:cNvSpPr txBox="1"/>
          <p:nvPr/>
        </p:nvSpPr>
        <p:spPr>
          <a:xfrm>
            <a:off x="3245996" y="3485615"/>
            <a:ext cx="286971" cy="276999"/>
          </a:xfrm>
          <a:prstGeom prst="rect">
            <a:avLst/>
          </a:prstGeom>
          <a:noFill/>
        </p:spPr>
        <p:txBody>
          <a:bodyPr wrap="square" rtlCol="0">
            <a:spAutoFit/>
          </a:bodyPr>
          <a:lstStyle/>
          <a:p>
            <a:r>
              <a:rPr lang="en-US" sz="1200" dirty="0" smtClean="0">
                <a:cs typeface="Times New Roman" panose="02020603050405020304" pitchFamily="18" charset="0"/>
              </a:rPr>
              <a:t>1</a:t>
            </a:r>
            <a:endParaRPr lang="en-US" sz="1200" dirty="0">
              <a:cs typeface="Times New Roman" panose="02020603050405020304" pitchFamily="18" charset="0"/>
            </a:endParaRPr>
          </a:p>
        </p:txBody>
      </p:sp>
      <p:sp>
        <p:nvSpPr>
          <p:cNvPr id="90" name="TextBox 89"/>
          <p:cNvSpPr txBox="1"/>
          <p:nvPr/>
        </p:nvSpPr>
        <p:spPr>
          <a:xfrm>
            <a:off x="2734504" y="4152404"/>
            <a:ext cx="1036320" cy="461665"/>
          </a:xfrm>
          <a:prstGeom prst="rect">
            <a:avLst/>
          </a:prstGeom>
          <a:noFill/>
        </p:spPr>
        <p:txBody>
          <a:bodyPr wrap="square" rtlCol="0">
            <a:spAutoFit/>
          </a:bodyPr>
          <a:lstStyle/>
          <a:p>
            <a:r>
              <a:rPr lang="en-US" sz="1200" dirty="0">
                <a:cs typeface="Times New Roman" panose="02020603050405020304" pitchFamily="18" charset="0"/>
              </a:rPr>
              <a:t>i</a:t>
            </a:r>
            <a:r>
              <a:rPr lang="en-US" sz="1200" dirty="0" smtClean="0">
                <a:cs typeface="Times New Roman" panose="02020603050405020304" pitchFamily="18" charset="0"/>
              </a:rPr>
              <a:t>d</a:t>
            </a:r>
          </a:p>
          <a:p>
            <a:r>
              <a:rPr lang="en-US" sz="1200" dirty="0" smtClean="0">
                <a:cs typeface="Times New Roman" panose="02020603050405020304" pitchFamily="18" charset="0"/>
              </a:rPr>
              <a:t>name</a:t>
            </a:r>
            <a:endParaRPr lang="en-US" sz="1200" dirty="0">
              <a:cs typeface="Times New Roman" panose="02020603050405020304" pitchFamily="18" charset="0"/>
            </a:endParaRPr>
          </a:p>
        </p:txBody>
      </p:sp>
      <p:cxnSp>
        <p:nvCxnSpPr>
          <p:cNvPr id="87" name="Elbow Connector 86"/>
          <p:cNvCxnSpPr/>
          <p:nvPr/>
        </p:nvCxnSpPr>
        <p:spPr>
          <a:xfrm rot="10800000">
            <a:off x="6689158" y="520168"/>
            <a:ext cx="2836336" cy="1703384"/>
          </a:xfrm>
          <a:prstGeom prst="bentConnector3">
            <a:avLst>
              <a:gd name="adj1" fmla="val -3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23" idx="0"/>
          </p:cNvCxnSpPr>
          <p:nvPr/>
        </p:nvCxnSpPr>
        <p:spPr>
          <a:xfrm flipH="1" flipV="1">
            <a:off x="2323183" y="1481365"/>
            <a:ext cx="0" cy="76679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2018442" y="1962720"/>
            <a:ext cx="381440" cy="276999"/>
          </a:xfrm>
          <a:prstGeom prst="rect">
            <a:avLst/>
          </a:prstGeom>
          <a:noFill/>
        </p:spPr>
        <p:txBody>
          <a:bodyPr wrap="square" rtlCol="0">
            <a:spAutoFit/>
          </a:bodyPr>
          <a:lstStyle/>
          <a:p>
            <a:r>
              <a:rPr lang="en-US" sz="1200" dirty="0" smtClean="0"/>
              <a:t>1</a:t>
            </a:r>
            <a:endParaRPr lang="en-US" sz="1200" dirty="0"/>
          </a:p>
        </p:txBody>
      </p:sp>
      <p:sp>
        <p:nvSpPr>
          <p:cNvPr id="168" name="Freeform 22"/>
          <p:cNvSpPr>
            <a:spLocks/>
          </p:cNvSpPr>
          <p:nvPr/>
        </p:nvSpPr>
        <p:spPr bwMode="auto">
          <a:xfrm>
            <a:off x="4733583" y="2333871"/>
            <a:ext cx="203200" cy="152400"/>
          </a:xfrm>
          <a:custGeom>
            <a:avLst/>
            <a:gdLst>
              <a:gd name="T0" fmla="*/ 48 w 96"/>
              <a:gd name="T1" fmla="*/ 0 h 96"/>
              <a:gd name="T2" fmla="*/ 0 w 96"/>
              <a:gd name="T3" fmla="*/ 48 h 96"/>
              <a:gd name="T4" fmla="*/ 48 w 96"/>
              <a:gd name="T5" fmla="*/ 96 h 96"/>
              <a:gd name="T6" fmla="*/ 96 w 96"/>
              <a:gd name="T7" fmla="*/ 48 h 96"/>
              <a:gd name="T8" fmla="*/ 48 w 96"/>
              <a:gd name="T9" fmla="*/ 0 h 96"/>
            </a:gdLst>
            <a:ahLst/>
            <a:cxnLst>
              <a:cxn ang="0">
                <a:pos x="T0" y="T1"/>
              </a:cxn>
              <a:cxn ang="0">
                <a:pos x="T2" y="T3"/>
              </a:cxn>
              <a:cxn ang="0">
                <a:pos x="T4" y="T5"/>
              </a:cxn>
              <a:cxn ang="0">
                <a:pos x="T6" y="T7"/>
              </a:cxn>
              <a:cxn ang="0">
                <a:pos x="T8" y="T9"/>
              </a:cxn>
            </a:cxnLst>
            <a:rect l="0" t="0" r="r" b="b"/>
            <a:pathLst>
              <a:path w="96" h="96">
                <a:moveTo>
                  <a:pt x="48" y="0"/>
                </a:moveTo>
                <a:lnTo>
                  <a:pt x="0" y="48"/>
                </a:lnTo>
                <a:lnTo>
                  <a:pt x="48" y="96"/>
                </a:lnTo>
                <a:lnTo>
                  <a:pt x="96" y="48"/>
                </a:lnTo>
                <a:lnTo>
                  <a:pt x="48" y="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3" name="Rectangle 7"/>
          <p:cNvSpPr>
            <a:spLocks noChangeArrowheads="1"/>
          </p:cNvSpPr>
          <p:nvPr/>
        </p:nvSpPr>
        <p:spPr bwMode="auto">
          <a:xfrm>
            <a:off x="7616355" y="979701"/>
            <a:ext cx="1016000" cy="539591"/>
          </a:xfrm>
          <a:prstGeom prst="rect">
            <a:avLst/>
          </a:pr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1807131" y="1005146"/>
            <a:ext cx="1254381" cy="452767"/>
            <a:chOff x="1504281" y="1263394"/>
            <a:chExt cx="940786" cy="452767"/>
          </a:xfrm>
        </p:grpSpPr>
        <p:sp>
          <p:nvSpPr>
            <p:cNvPr id="150" name="Rectangle 7"/>
            <p:cNvSpPr>
              <a:spLocks noChangeArrowheads="1"/>
            </p:cNvSpPr>
            <p:nvPr/>
          </p:nvSpPr>
          <p:spPr bwMode="auto">
            <a:xfrm>
              <a:off x="1504281" y="1263394"/>
              <a:ext cx="786065" cy="452767"/>
            </a:xfrm>
            <a:prstGeom prst="rect">
              <a:avLst/>
            </a:pr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Diamond 153"/>
            <p:cNvSpPr/>
            <p:nvPr/>
          </p:nvSpPr>
          <p:spPr>
            <a:xfrm>
              <a:off x="2289619" y="1412053"/>
              <a:ext cx="155448" cy="155448"/>
            </a:xfrm>
            <a:prstGeom prst="diamond">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p:cNvGrpSpPr/>
          <p:nvPr/>
        </p:nvGrpSpPr>
        <p:grpSpPr>
          <a:xfrm>
            <a:off x="4918309" y="578288"/>
            <a:ext cx="1254381" cy="452767"/>
            <a:chOff x="1504281" y="1263394"/>
            <a:chExt cx="940786" cy="452767"/>
          </a:xfrm>
        </p:grpSpPr>
        <p:sp>
          <p:nvSpPr>
            <p:cNvPr id="157" name="Rectangle 7"/>
            <p:cNvSpPr>
              <a:spLocks noChangeArrowheads="1"/>
            </p:cNvSpPr>
            <p:nvPr/>
          </p:nvSpPr>
          <p:spPr bwMode="auto">
            <a:xfrm>
              <a:off x="1504281" y="1263394"/>
              <a:ext cx="786065" cy="452767"/>
            </a:xfrm>
            <a:prstGeom prst="rect">
              <a:avLst/>
            </a:pr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Diamond 157"/>
            <p:cNvSpPr/>
            <p:nvPr/>
          </p:nvSpPr>
          <p:spPr>
            <a:xfrm>
              <a:off x="2289619" y="1412053"/>
              <a:ext cx="155448" cy="155448"/>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a:off x="4913273" y="1438297"/>
            <a:ext cx="1254381" cy="452767"/>
            <a:chOff x="1504281" y="1263394"/>
            <a:chExt cx="940786" cy="452767"/>
          </a:xfrm>
        </p:grpSpPr>
        <p:sp>
          <p:nvSpPr>
            <p:cNvPr id="160" name="Rectangle 7"/>
            <p:cNvSpPr>
              <a:spLocks noChangeArrowheads="1"/>
            </p:cNvSpPr>
            <p:nvPr/>
          </p:nvSpPr>
          <p:spPr bwMode="auto">
            <a:xfrm>
              <a:off x="1504281" y="1263394"/>
              <a:ext cx="786065" cy="452767"/>
            </a:xfrm>
            <a:prstGeom prst="rect">
              <a:avLst/>
            </a:pr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Diamond 160"/>
            <p:cNvSpPr/>
            <p:nvPr/>
          </p:nvSpPr>
          <p:spPr>
            <a:xfrm>
              <a:off x="2289619" y="1412053"/>
              <a:ext cx="155448" cy="155448"/>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9" name="Straight Connector 168"/>
          <p:cNvCxnSpPr/>
          <p:nvPr/>
        </p:nvCxnSpPr>
        <p:spPr>
          <a:xfrm rot="16200000" flipV="1">
            <a:off x="6421534" y="547942"/>
            <a:ext cx="0" cy="52566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16200000" flipH="1">
            <a:off x="6387184" y="825750"/>
            <a:ext cx="5943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6684365" y="1122930"/>
            <a:ext cx="93199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54" idx="3"/>
          </p:cNvCxnSpPr>
          <p:nvPr/>
        </p:nvCxnSpPr>
        <p:spPr>
          <a:xfrm flipH="1">
            <a:off x="3061512" y="1231529"/>
            <a:ext cx="54822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609735" y="804711"/>
            <a:ext cx="0" cy="87861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3620320" y="1683325"/>
            <a:ext cx="130353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57" idx="1"/>
          </p:cNvCxnSpPr>
          <p:nvPr/>
        </p:nvCxnSpPr>
        <p:spPr>
          <a:xfrm flipH="1">
            <a:off x="3609737" y="804671"/>
            <a:ext cx="1308572" cy="4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rot="16200000" flipV="1">
            <a:off x="6421534" y="1405517"/>
            <a:ext cx="0" cy="52566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16200000" flipH="1">
            <a:off x="6387184" y="1683325"/>
            <a:ext cx="5943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6680231" y="1369778"/>
            <a:ext cx="936123" cy="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a:off x="6684365" y="1980506"/>
            <a:ext cx="2253975" cy="239871"/>
          </a:xfrm>
          <a:prstGeom prst="bentConnector3">
            <a:avLst>
              <a:gd name="adj1" fmla="val 100147"/>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801207" y="1088730"/>
            <a:ext cx="1062923" cy="276999"/>
          </a:xfrm>
          <a:prstGeom prst="rect">
            <a:avLst/>
          </a:prstGeom>
          <a:noFill/>
        </p:spPr>
        <p:txBody>
          <a:bodyPr wrap="square" rtlCol="0">
            <a:spAutoFit/>
          </a:bodyPr>
          <a:lstStyle/>
          <a:p>
            <a:pPr algn="ctr"/>
            <a:r>
              <a:rPr lang="en-US" sz="1200" dirty="0" err="1" smtClean="0"/>
              <a:t>ShipStay</a:t>
            </a:r>
            <a:endParaRPr lang="en-US" sz="1200" dirty="0"/>
          </a:p>
        </p:txBody>
      </p:sp>
      <p:sp>
        <p:nvSpPr>
          <p:cNvPr id="98" name="TextBox 97"/>
          <p:cNvSpPr txBox="1"/>
          <p:nvPr/>
        </p:nvSpPr>
        <p:spPr>
          <a:xfrm>
            <a:off x="4921968" y="653886"/>
            <a:ext cx="1032705" cy="276999"/>
          </a:xfrm>
          <a:prstGeom prst="rect">
            <a:avLst/>
          </a:prstGeom>
          <a:noFill/>
        </p:spPr>
        <p:txBody>
          <a:bodyPr wrap="square" rtlCol="0">
            <a:spAutoFit/>
          </a:bodyPr>
          <a:lstStyle/>
          <a:p>
            <a:pPr algn="ctr"/>
            <a:r>
              <a:rPr lang="en-US" sz="1200" dirty="0" smtClean="0"/>
              <a:t>Arrival</a:t>
            </a:r>
            <a:endParaRPr lang="en-US" sz="1200" dirty="0"/>
          </a:p>
        </p:txBody>
      </p:sp>
      <p:sp>
        <p:nvSpPr>
          <p:cNvPr id="99" name="TextBox 98"/>
          <p:cNvSpPr txBox="1"/>
          <p:nvPr/>
        </p:nvSpPr>
        <p:spPr>
          <a:xfrm>
            <a:off x="4746511" y="1523256"/>
            <a:ext cx="1383845" cy="276999"/>
          </a:xfrm>
          <a:prstGeom prst="rect">
            <a:avLst/>
          </a:prstGeom>
          <a:noFill/>
        </p:spPr>
        <p:txBody>
          <a:bodyPr wrap="square" rtlCol="0">
            <a:spAutoFit/>
          </a:bodyPr>
          <a:lstStyle/>
          <a:p>
            <a:pPr algn="ctr"/>
            <a:r>
              <a:rPr lang="en-US" sz="1200" dirty="0" smtClean="0"/>
              <a:t>Departure</a:t>
            </a:r>
            <a:endParaRPr lang="en-US" sz="1200" dirty="0"/>
          </a:p>
        </p:txBody>
      </p:sp>
      <p:sp>
        <p:nvSpPr>
          <p:cNvPr id="101" name="TextBox 100"/>
          <p:cNvSpPr txBox="1"/>
          <p:nvPr/>
        </p:nvSpPr>
        <p:spPr>
          <a:xfrm>
            <a:off x="2018442" y="1438552"/>
            <a:ext cx="220695" cy="276999"/>
          </a:xfrm>
          <a:prstGeom prst="rect">
            <a:avLst/>
          </a:prstGeom>
          <a:noFill/>
        </p:spPr>
        <p:txBody>
          <a:bodyPr wrap="square" rtlCol="0">
            <a:spAutoFit/>
          </a:bodyPr>
          <a:lstStyle/>
          <a:p>
            <a:r>
              <a:rPr lang="en-US" sz="1200" dirty="0"/>
              <a:t>*</a:t>
            </a:r>
          </a:p>
        </p:txBody>
      </p:sp>
      <p:sp>
        <p:nvSpPr>
          <p:cNvPr id="103" name="TextBox 102"/>
          <p:cNvSpPr txBox="1"/>
          <p:nvPr/>
        </p:nvSpPr>
        <p:spPr>
          <a:xfrm>
            <a:off x="7616356" y="1118338"/>
            <a:ext cx="1028828" cy="276999"/>
          </a:xfrm>
          <a:prstGeom prst="rect">
            <a:avLst/>
          </a:prstGeom>
          <a:noFill/>
        </p:spPr>
        <p:txBody>
          <a:bodyPr wrap="square" rtlCol="0">
            <a:spAutoFit/>
          </a:bodyPr>
          <a:lstStyle/>
          <a:p>
            <a:pPr algn="ctr"/>
            <a:r>
              <a:rPr lang="en-US" sz="1200" dirty="0" err="1" smtClean="0"/>
              <a:t>TugBoat</a:t>
            </a:r>
            <a:endParaRPr lang="en-US" sz="1200" dirty="0"/>
          </a:p>
        </p:txBody>
      </p:sp>
      <p:sp>
        <p:nvSpPr>
          <p:cNvPr id="4" name="TextBox 3"/>
          <p:cNvSpPr txBox="1"/>
          <p:nvPr/>
        </p:nvSpPr>
        <p:spPr>
          <a:xfrm>
            <a:off x="4655991" y="559475"/>
            <a:ext cx="218017" cy="276999"/>
          </a:xfrm>
          <a:prstGeom prst="rect">
            <a:avLst/>
          </a:prstGeom>
          <a:noFill/>
        </p:spPr>
        <p:txBody>
          <a:bodyPr wrap="square" rtlCol="0">
            <a:spAutoFit/>
          </a:bodyPr>
          <a:lstStyle/>
          <a:p>
            <a:r>
              <a:rPr lang="en-US" sz="1200" dirty="0" smtClean="0"/>
              <a:t>*</a:t>
            </a:r>
            <a:endParaRPr lang="en-US" sz="1200" dirty="0"/>
          </a:p>
        </p:txBody>
      </p:sp>
      <p:sp>
        <p:nvSpPr>
          <p:cNvPr id="32" name="TextBox 31"/>
          <p:cNvSpPr txBox="1"/>
          <p:nvPr/>
        </p:nvSpPr>
        <p:spPr>
          <a:xfrm>
            <a:off x="4655536" y="1445572"/>
            <a:ext cx="218017" cy="276999"/>
          </a:xfrm>
          <a:prstGeom prst="rect">
            <a:avLst/>
          </a:prstGeom>
          <a:noFill/>
        </p:spPr>
        <p:txBody>
          <a:bodyPr wrap="square" rtlCol="0">
            <a:spAutoFit/>
          </a:bodyPr>
          <a:lstStyle/>
          <a:p>
            <a:r>
              <a:rPr lang="en-US" sz="1200" dirty="0" smtClean="0"/>
              <a:t>*</a:t>
            </a:r>
            <a:endParaRPr lang="en-US" sz="1200" dirty="0"/>
          </a:p>
        </p:txBody>
      </p:sp>
      <p:sp>
        <p:nvSpPr>
          <p:cNvPr id="38" name="Rectangle 37"/>
          <p:cNvSpPr/>
          <p:nvPr/>
        </p:nvSpPr>
        <p:spPr>
          <a:xfrm>
            <a:off x="7338316" y="1401846"/>
            <a:ext cx="261610" cy="276999"/>
          </a:xfrm>
          <a:prstGeom prst="rect">
            <a:avLst/>
          </a:prstGeom>
        </p:spPr>
        <p:txBody>
          <a:bodyPr wrap="none">
            <a:spAutoFit/>
          </a:bodyPr>
          <a:lstStyle/>
          <a:p>
            <a:r>
              <a:rPr lang="en-US" sz="1200" dirty="0"/>
              <a:t>*</a:t>
            </a:r>
          </a:p>
        </p:txBody>
      </p:sp>
      <p:sp>
        <p:nvSpPr>
          <p:cNvPr id="65" name="TextBox 64"/>
          <p:cNvSpPr txBox="1"/>
          <p:nvPr/>
        </p:nvSpPr>
        <p:spPr>
          <a:xfrm>
            <a:off x="7335073" y="865139"/>
            <a:ext cx="298503" cy="276999"/>
          </a:xfrm>
          <a:prstGeom prst="rect">
            <a:avLst/>
          </a:prstGeom>
          <a:noFill/>
        </p:spPr>
        <p:txBody>
          <a:bodyPr wrap="square" rtlCol="0">
            <a:spAutoFit/>
          </a:bodyPr>
          <a:lstStyle/>
          <a:p>
            <a:r>
              <a:rPr lang="en-US" sz="1200" dirty="0" smtClean="0"/>
              <a:t>*</a:t>
            </a:r>
            <a:endParaRPr lang="en-US" sz="1200" dirty="0"/>
          </a:p>
        </p:txBody>
      </p:sp>
      <p:sp>
        <p:nvSpPr>
          <p:cNvPr id="66" name="TextBox 65"/>
          <p:cNvSpPr txBox="1"/>
          <p:nvPr/>
        </p:nvSpPr>
        <p:spPr>
          <a:xfrm>
            <a:off x="8702106" y="1996115"/>
            <a:ext cx="260338" cy="276999"/>
          </a:xfrm>
          <a:prstGeom prst="rect">
            <a:avLst/>
          </a:prstGeom>
          <a:noFill/>
        </p:spPr>
        <p:txBody>
          <a:bodyPr wrap="square" rtlCol="0">
            <a:spAutoFit/>
          </a:bodyPr>
          <a:lstStyle/>
          <a:p>
            <a:r>
              <a:rPr lang="en-US" sz="1200" dirty="0" smtClean="0"/>
              <a:t>*</a:t>
            </a:r>
            <a:endParaRPr lang="en-US" sz="1200" dirty="0"/>
          </a:p>
        </p:txBody>
      </p:sp>
      <p:sp>
        <p:nvSpPr>
          <p:cNvPr id="67" name="TextBox 66"/>
          <p:cNvSpPr txBox="1"/>
          <p:nvPr/>
        </p:nvSpPr>
        <p:spPr>
          <a:xfrm>
            <a:off x="9311706" y="1991002"/>
            <a:ext cx="213788" cy="276999"/>
          </a:xfrm>
          <a:prstGeom prst="rect">
            <a:avLst/>
          </a:prstGeom>
          <a:noFill/>
        </p:spPr>
        <p:txBody>
          <a:bodyPr wrap="square" rtlCol="0">
            <a:spAutoFit/>
          </a:bodyPr>
          <a:lstStyle/>
          <a:p>
            <a:r>
              <a:rPr lang="en-US" sz="1200" dirty="0" smtClean="0"/>
              <a:t>*</a:t>
            </a:r>
            <a:endParaRPr lang="en-US" sz="1200" dirty="0"/>
          </a:p>
        </p:txBody>
      </p:sp>
    </p:spTree>
    <p:extLst>
      <p:ext uri="{BB962C8B-B14F-4D97-AF65-F5344CB8AC3E}">
        <p14:creationId xmlns:p14="http://schemas.microsoft.com/office/powerpoint/2010/main" val="213455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itle 1"/>
          <p:cNvSpPr>
            <a:spLocks noGrp="1"/>
          </p:cNvSpPr>
          <p:nvPr>
            <p:ph type="title" idx="4294967295"/>
          </p:nvPr>
        </p:nvSpPr>
        <p:spPr/>
        <p:txBody>
          <a:bodyPr/>
          <a:lstStyle/>
          <a:p>
            <a:r>
              <a:rPr lang="en-US" altLang="en-US" smtClean="0"/>
              <a:t>Internet of Things (IoT)</a:t>
            </a:r>
          </a:p>
        </p:txBody>
      </p:sp>
      <p:sp>
        <p:nvSpPr>
          <p:cNvPr id="589827" name="Content Placeholder 2"/>
          <p:cNvSpPr>
            <a:spLocks noGrp="1"/>
          </p:cNvSpPr>
          <p:nvPr>
            <p:ph idx="4294967295"/>
          </p:nvPr>
        </p:nvSpPr>
        <p:spPr/>
        <p:txBody>
          <a:bodyPr/>
          <a:lstStyle/>
          <a:p>
            <a:r>
              <a:rPr lang="en-US" altLang="en-US" smtClean="0"/>
              <a:t>Tagged objects that communicate through the Internet</a:t>
            </a:r>
          </a:p>
          <a:p>
            <a:r>
              <a:rPr lang="en-US" altLang="en-US" smtClean="0"/>
              <a:t>Users can query their status and even control them</a:t>
            </a:r>
          </a:p>
          <a:p>
            <a:r>
              <a:rPr lang="en-US" altLang="en-US" smtClean="0"/>
              <a:t>Physical objects can be part of applications</a:t>
            </a:r>
          </a:p>
          <a:p>
            <a:r>
              <a:rPr lang="en-US" altLang="en-US" smtClean="0"/>
              <a:t>Examples: smart homes, wireless patient care, transportation systems,…</a:t>
            </a:r>
          </a:p>
          <a:p>
            <a:r>
              <a:rPr lang="en-US" altLang="en-US" smtClean="0"/>
              <a:t>Large amounts of real-time information</a:t>
            </a:r>
          </a:p>
          <a:p>
            <a:r>
              <a:rPr lang="en-US" altLang="en-US" smtClean="0"/>
              <a:t>Preprocessing usually needed</a:t>
            </a:r>
          </a:p>
        </p:txBody>
      </p:sp>
    </p:spTree>
    <p:extLst>
      <p:ext uri="{BB962C8B-B14F-4D97-AF65-F5344CB8AC3E}">
        <p14:creationId xmlns:p14="http://schemas.microsoft.com/office/powerpoint/2010/main" val="27593911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telecoms.com/wp-content/blogs.dir/1/files/2014/10/SA-connected-device-foreca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704" y="742505"/>
            <a:ext cx="7123175" cy="4304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8844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security</a:t>
            </a:r>
            <a:endParaRPr lang="en-US" dirty="0"/>
          </a:p>
        </p:txBody>
      </p:sp>
      <p:sp>
        <p:nvSpPr>
          <p:cNvPr id="3" name="Content Placeholder 2"/>
          <p:cNvSpPr>
            <a:spLocks noGrp="1"/>
          </p:cNvSpPr>
          <p:nvPr>
            <p:ph idx="1"/>
          </p:nvPr>
        </p:nvSpPr>
        <p:spPr/>
        <p:txBody>
          <a:bodyPr/>
          <a:lstStyle/>
          <a:p>
            <a:r>
              <a:rPr lang="en-US" dirty="0"/>
              <a:t>There are two security issues with connected appliances. The one that these hackers focus on is the interference with the intended use of the device. The other is the exploitation of the device in brute force attacks. The hackers would have us focus on the former, at the expense of the latter. We will do that at our peril.</a:t>
            </a:r>
          </a:p>
        </p:txBody>
      </p:sp>
    </p:spTree>
    <p:extLst>
      <p:ext uri="{BB962C8B-B14F-4D97-AF65-F5344CB8AC3E}">
        <p14:creationId xmlns:p14="http://schemas.microsoft.com/office/powerpoint/2010/main" val="17895138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itle 1"/>
          <p:cNvSpPr>
            <a:spLocks noGrp="1"/>
          </p:cNvSpPr>
          <p:nvPr>
            <p:ph type="title" idx="4294967295"/>
          </p:nvPr>
        </p:nvSpPr>
        <p:spPr/>
        <p:txBody>
          <a:bodyPr/>
          <a:lstStyle/>
          <a:p>
            <a:r>
              <a:rPr lang="en-US" altLang="en-US" smtClean="0"/>
              <a:t>City transportation systems</a:t>
            </a:r>
          </a:p>
        </p:txBody>
      </p:sp>
      <p:sp>
        <p:nvSpPr>
          <p:cNvPr id="590851" name="Content Placeholder 2"/>
          <p:cNvSpPr>
            <a:spLocks noGrp="1"/>
          </p:cNvSpPr>
          <p:nvPr>
            <p:ph idx="4294967295"/>
          </p:nvPr>
        </p:nvSpPr>
        <p:spPr/>
        <p:txBody>
          <a:bodyPr/>
          <a:lstStyle/>
          <a:p>
            <a:r>
              <a:rPr lang="en-US" altLang="en-US" smtClean="0"/>
              <a:t>Tags in vehicles, tags in fixed positions, tag readers,…</a:t>
            </a:r>
          </a:p>
          <a:p>
            <a:r>
              <a:rPr lang="en-US" altLang="en-US" smtClean="0"/>
              <a:t>Can track location of vehicles, perform real-time traffic analysis, determine optimal routes,…</a:t>
            </a:r>
          </a:p>
          <a:p>
            <a:r>
              <a:rPr lang="en-US" altLang="en-US" smtClean="0"/>
              <a:t>Use hybrid networks, combining Wi-Fi, GSM, GPS, IP, …</a:t>
            </a:r>
          </a:p>
          <a:p>
            <a:r>
              <a:rPr lang="en-US" altLang="en-US" smtClean="0"/>
              <a:t>Used in bus systems, taxis,…</a:t>
            </a:r>
          </a:p>
        </p:txBody>
      </p:sp>
    </p:spTree>
    <p:extLst>
      <p:ext uri="{BB962C8B-B14F-4D97-AF65-F5344CB8AC3E}">
        <p14:creationId xmlns:p14="http://schemas.microsoft.com/office/powerpoint/2010/main" val="25199914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itle 1"/>
          <p:cNvSpPr>
            <a:spLocks noGrp="1"/>
          </p:cNvSpPr>
          <p:nvPr>
            <p:ph type="title" idx="4294967295"/>
          </p:nvPr>
        </p:nvSpPr>
        <p:spPr/>
        <p:txBody>
          <a:bodyPr/>
          <a:lstStyle/>
          <a:p>
            <a:r>
              <a:rPr lang="en-US" altLang="en-US" smtClean="0"/>
              <a:t>Possible layered architecture</a:t>
            </a:r>
          </a:p>
        </p:txBody>
      </p:sp>
      <p:sp>
        <p:nvSpPr>
          <p:cNvPr id="591875" name="Content Placeholder 2"/>
          <p:cNvSpPr>
            <a:spLocks noGrp="1"/>
          </p:cNvSpPr>
          <p:nvPr>
            <p:ph idx="4294967295"/>
          </p:nvPr>
        </p:nvSpPr>
        <p:spPr/>
        <p:txBody>
          <a:bodyPr/>
          <a:lstStyle/>
          <a:p>
            <a:r>
              <a:rPr lang="en-US" altLang="en-US" smtClean="0"/>
              <a:t>Application layer: road guidance, shortest route,..</a:t>
            </a:r>
          </a:p>
          <a:p>
            <a:r>
              <a:rPr lang="en-US" altLang="en-US" smtClean="0"/>
              <a:t>Intelligent service layer: vehicle management, data mining,..</a:t>
            </a:r>
          </a:p>
          <a:p>
            <a:r>
              <a:rPr lang="en-US" altLang="en-US" smtClean="0"/>
              <a:t>Information awareness layer: associate and merge data</a:t>
            </a:r>
          </a:p>
          <a:p>
            <a:r>
              <a:rPr lang="en-US" altLang="en-US" smtClean="0"/>
              <a:t>Resource management layer: collect real-time information from sensors, map matching,…</a:t>
            </a:r>
          </a:p>
          <a:p>
            <a:r>
              <a:rPr lang="en-US" altLang="en-US" smtClean="0"/>
              <a:t>A Reference Architecture is needed</a:t>
            </a:r>
          </a:p>
        </p:txBody>
      </p:sp>
    </p:spTree>
    <p:extLst>
      <p:ext uri="{BB962C8B-B14F-4D97-AF65-F5344CB8AC3E}">
        <p14:creationId xmlns:p14="http://schemas.microsoft.com/office/powerpoint/2010/main" val="38140435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itle 1"/>
          <p:cNvSpPr>
            <a:spLocks noGrp="1"/>
          </p:cNvSpPr>
          <p:nvPr>
            <p:ph type="title" idx="4294967295"/>
          </p:nvPr>
        </p:nvSpPr>
        <p:spPr/>
        <p:txBody>
          <a:bodyPr/>
          <a:lstStyle/>
          <a:p>
            <a:r>
              <a:rPr lang="en-US" altLang="en-US" smtClean="0"/>
              <a:t>Issues</a:t>
            </a:r>
          </a:p>
        </p:txBody>
      </p:sp>
      <p:sp>
        <p:nvSpPr>
          <p:cNvPr id="592899" name="Content Placeholder 2"/>
          <p:cNvSpPr>
            <a:spLocks noGrp="1"/>
          </p:cNvSpPr>
          <p:nvPr>
            <p:ph idx="4294967295"/>
          </p:nvPr>
        </p:nvSpPr>
        <p:spPr/>
        <p:txBody>
          <a:bodyPr/>
          <a:lstStyle/>
          <a:p>
            <a:r>
              <a:rPr lang="en-US" altLang="en-US" smtClean="0"/>
              <a:t>Large amounts of heterogeneous information: RFID, addresses, GPS data,…</a:t>
            </a:r>
          </a:p>
          <a:p>
            <a:r>
              <a:rPr lang="en-US" altLang="en-US" smtClean="0"/>
              <a:t>Noisy data: must be cleaned</a:t>
            </a:r>
          </a:p>
          <a:p>
            <a:r>
              <a:rPr lang="en-US" altLang="en-US" smtClean="0"/>
              <a:t>Need for unified data model</a:t>
            </a:r>
          </a:p>
          <a:p>
            <a:r>
              <a:rPr lang="en-US" altLang="en-US" smtClean="0"/>
              <a:t>Data processing: probabilistic queries</a:t>
            </a:r>
          </a:p>
          <a:p>
            <a:r>
              <a:rPr lang="en-US" altLang="en-US" smtClean="0"/>
              <a:t>Need for automatic event detection</a:t>
            </a:r>
          </a:p>
          <a:p>
            <a:r>
              <a:rPr lang="en-US" altLang="en-US" smtClean="0"/>
              <a:t>New research needed</a:t>
            </a:r>
          </a:p>
          <a:p>
            <a:r>
              <a:rPr lang="en-US" altLang="en-US" smtClean="0"/>
              <a:t>Efficient and flexible heterogeneous wireless networks are needed</a:t>
            </a:r>
          </a:p>
        </p:txBody>
      </p:sp>
    </p:spTree>
    <p:extLst>
      <p:ext uri="{BB962C8B-B14F-4D97-AF65-F5344CB8AC3E}">
        <p14:creationId xmlns:p14="http://schemas.microsoft.com/office/powerpoint/2010/main" val="22485305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0320" y="1081087"/>
            <a:ext cx="6638544" cy="4972241"/>
          </a:xfrm>
          <a:prstGeom prst="rect">
            <a:avLst/>
          </a:prstGeom>
        </p:spPr>
      </p:pic>
    </p:spTree>
    <p:extLst>
      <p:ext uri="{BB962C8B-B14F-4D97-AF65-F5344CB8AC3E}">
        <p14:creationId xmlns:p14="http://schemas.microsoft.com/office/powerpoint/2010/main" val="1704538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itle 1"/>
          <p:cNvSpPr>
            <a:spLocks noGrp="1"/>
          </p:cNvSpPr>
          <p:nvPr>
            <p:ph type="title" idx="4294967295"/>
          </p:nvPr>
        </p:nvSpPr>
        <p:spPr/>
        <p:txBody>
          <a:bodyPr/>
          <a:lstStyle/>
          <a:p>
            <a:pPr eaLnBrk="1" hangingPunct="1"/>
            <a:r>
              <a:rPr lang="en-US" altLang="en-US" smtClean="0"/>
              <a:t>Computerized medicine</a:t>
            </a:r>
          </a:p>
        </p:txBody>
      </p:sp>
      <p:sp>
        <p:nvSpPr>
          <p:cNvPr id="637955" name="Content Placeholder 2"/>
          <p:cNvSpPr>
            <a:spLocks noGrp="1"/>
          </p:cNvSpPr>
          <p:nvPr>
            <p:ph idx="4294967295"/>
          </p:nvPr>
        </p:nvSpPr>
        <p:spPr/>
        <p:txBody>
          <a:bodyPr/>
          <a:lstStyle/>
          <a:p>
            <a:pPr eaLnBrk="1" hangingPunct="1"/>
            <a:r>
              <a:rPr lang="en-US" altLang="en-US" smtClean="0"/>
              <a:t>The Internet, wireless systems, and RFID sensors are opening a new era in medical care</a:t>
            </a:r>
          </a:p>
          <a:p>
            <a:pPr eaLnBrk="1" hangingPunct="1"/>
            <a:r>
              <a:rPr lang="en-US" altLang="en-US" smtClean="0"/>
              <a:t>Most activities in medical care can be integrated and performed remotely and pervasively</a:t>
            </a:r>
          </a:p>
          <a:p>
            <a:pPr eaLnBrk="1" hangingPunct="1"/>
            <a:r>
              <a:rPr lang="en-US" altLang="en-US" smtClean="0"/>
              <a:t>This change promises to improve medical care and reduce costs</a:t>
            </a:r>
          </a:p>
          <a:p>
            <a:pPr eaLnBrk="1" hangingPunct="1"/>
            <a:r>
              <a:rPr lang="en-US" altLang="en-US" smtClean="0"/>
              <a:t>However, we must consider security from the beginning and in all phases</a:t>
            </a:r>
          </a:p>
          <a:p>
            <a:pPr eaLnBrk="1" hangingPunct="1"/>
            <a:endParaRPr lang="en-US" altLang="en-US" smtClean="0"/>
          </a:p>
        </p:txBody>
      </p:sp>
    </p:spTree>
    <p:extLst>
      <p:ext uri="{BB962C8B-B14F-4D97-AF65-F5344CB8AC3E}">
        <p14:creationId xmlns:p14="http://schemas.microsoft.com/office/powerpoint/2010/main" val="324391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5"/>
          <p:cNvSpPr>
            <a:spLocks noChangeArrowheads="1"/>
          </p:cNvSpPr>
          <p:nvPr/>
        </p:nvSpPr>
        <p:spPr bwMode="auto">
          <a:xfrm>
            <a:off x="1524001" y="18012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graphicFrame>
        <p:nvGraphicFramePr>
          <p:cNvPr id="585731" name="Object 4"/>
          <p:cNvGraphicFramePr>
            <a:graphicFrameLocks noChangeAspect="1"/>
          </p:cNvGraphicFramePr>
          <p:nvPr/>
        </p:nvGraphicFramePr>
        <p:xfrm>
          <a:off x="3200400" y="1985964"/>
          <a:ext cx="5867400" cy="3576637"/>
        </p:xfrm>
        <a:graphic>
          <a:graphicData uri="http://schemas.openxmlformats.org/presentationml/2006/ole">
            <mc:AlternateContent xmlns:mc="http://schemas.openxmlformats.org/markup-compatibility/2006">
              <mc:Choice xmlns:v="urn:schemas-microsoft-com:vml" Requires="v">
                <p:oleObj spid="_x0000_s2112" r:id="rId3" imgW="5249843" imgH="2881279" progId="Visio.Drawing.11">
                  <p:embed/>
                </p:oleObj>
              </mc:Choice>
              <mc:Fallback>
                <p:oleObj r:id="rId3" imgW="5249843" imgH="288127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985964"/>
                        <a:ext cx="5867400"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5732" name="Rectangle 6"/>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Sensor network architecture</a:t>
            </a:r>
          </a:p>
        </p:txBody>
      </p:sp>
    </p:spTree>
    <p:extLst>
      <p:ext uri="{BB962C8B-B14F-4D97-AF65-F5344CB8AC3E}">
        <p14:creationId xmlns:p14="http://schemas.microsoft.com/office/powerpoint/2010/main" val="20118356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idx="4294967295"/>
          </p:nvPr>
        </p:nvSpPr>
        <p:spPr/>
        <p:txBody>
          <a:bodyPr/>
          <a:lstStyle/>
          <a:p>
            <a:pPr eaLnBrk="1" hangingPunct="1"/>
            <a:r>
              <a:rPr lang="en-US" altLang="en-US" smtClean="0"/>
              <a:t>Regulations</a:t>
            </a:r>
          </a:p>
        </p:txBody>
      </p:sp>
      <p:sp>
        <p:nvSpPr>
          <p:cNvPr id="638979" name="Rectangle 3"/>
          <p:cNvSpPr>
            <a:spLocks noGrp="1" noChangeArrowheads="1"/>
          </p:cNvSpPr>
          <p:nvPr>
            <p:ph type="body" idx="4294967295"/>
          </p:nvPr>
        </p:nvSpPr>
        <p:spPr/>
        <p:txBody>
          <a:bodyPr/>
          <a:lstStyle/>
          <a:p>
            <a:pPr eaLnBrk="1" hangingPunct="1">
              <a:lnSpc>
                <a:spcPct val="80000"/>
              </a:lnSpc>
            </a:pPr>
            <a:endParaRPr lang="en-US" altLang="en-US" sz="1400"/>
          </a:p>
          <a:p>
            <a:pPr eaLnBrk="1" hangingPunct="1">
              <a:lnSpc>
                <a:spcPct val="80000"/>
              </a:lnSpc>
            </a:pPr>
            <a:r>
              <a:rPr lang="en-US" altLang="en-US" sz="1800"/>
              <a:t>Medical information is very sensitive and must be protected. Most countries have severe restrcitions in the use of this information.</a:t>
            </a:r>
          </a:p>
          <a:p>
            <a:pPr eaLnBrk="1" hangingPunct="1">
              <a:lnSpc>
                <a:spcPct val="80000"/>
              </a:lnSpc>
            </a:pPr>
            <a:r>
              <a:rPr lang="en-US" altLang="en-US" sz="1800"/>
              <a:t>There are several regulations in the US about the handling of health information. The best known is the Health Insurance Portability and Accountability Act (HIPAA) </a:t>
            </a:r>
          </a:p>
          <a:p>
            <a:pPr eaLnBrk="1" hangingPunct="1">
              <a:lnSpc>
                <a:spcPct val="80000"/>
              </a:lnSpc>
            </a:pPr>
            <a:r>
              <a:rPr lang="en-US" altLang="en-US" sz="1800"/>
              <a:t>Title II of HIPAA, known as the Administrative Simplification (AS) provisions, requires the establishment of national standards for electronic health care transactions and national identifiers for providers, health insurance plans, and employers. The AS provisions also address the security and privacy of health data. The standards are meant to improve the efficiency and effectiveness of the nation's health care system by encouraging the widespread use of electronic data interchange</a:t>
            </a:r>
          </a:p>
          <a:p>
            <a:pPr eaLnBrk="1" hangingPunct="1">
              <a:lnSpc>
                <a:spcPct val="80000"/>
              </a:lnSpc>
            </a:pPr>
            <a:r>
              <a:rPr lang="en-US" altLang="en-US" sz="1800"/>
              <a:t>The HHS has promulgated five rules regarding AS: the Privacy Rule, the Transactions and Code Sets Rule, the Security Rule, the Unique Identifiers Rule, and the Enforcement Rule.</a:t>
            </a:r>
          </a:p>
        </p:txBody>
      </p:sp>
    </p:spTree>
    <p:extLst>
      <p:ext uri="{BB962C8B-B14F-4D97-AF65-F5344CB8AC3E}">
        <p14:creationId xmlns:p14="http://schemas.microsoft.com/office/powerpoint/2010/main" val="42281141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idx="4294967295"/>
          </p:nvPr>
        </p:nvSpPr>
        <p:spPr/>
        <p:txBody>
          <a:bodyPr/>
          <a:lstStyle/>
          <a:p>
            <a:pPr eaLnBrk="1" hangingPunct="1"/>
            <a:r>
              <a:rPr lang="en-US" altLang="en-US" smtClean="0"/>
              <a:t>HIPAA</a:t>
            </a:r>
          </a:p>
        </p:txBody>
      </p:sp>
      <p:sp>
        <p:nvSpPr>
          <p:cNvPr id="640003" name="Rectangle 3"/>
          <p:cNvSpPr>
            <a:spLocks noGrp="1" noChangeArrowheads="1"/>
          </p:cNvSpPr>
          <p:nvPr>
            <p:ph type="body" idx="4294967295"/>
          </p:nvPr>
        </p:nvSpPr>
        <p:spPr/>
        <p:txBody>
          <a:bodyPr/>
          <a:lstStyle/>
          <a:p>
            <a:pPr eaLnBrk="1" hangingPunct="1">
              <a:lnSpc>
                <a:spcPct val="90000"/>
              </a:lnSpc>
            </a:pPr>
            <a:r>
              <a:rPr lang="en-US" altLang="en-US" sz="2000"/>
              <a:t>The Privacy Rule regulates the use and disclosure of certain information held by covered entities (healthcare providers, health care clearinghouses, employer sponsored health plans, and health insurers) and their business associates (lawyers, accountants, IT consultants). It establishes regulations for the use and disclosure of Protected Health Information (PHI). </a:t>
            </a:r>
          </a:p>
          <a:p>
            <a:pPr eaLnBrk="1" hangingPunct="1">
              <a:lnSpc>
                <a:spcPct val="90000"/>
              </a:lnSpc>
            </a:pPr>
            <a:r>
              <a:rPr lang="en-US" altLang="en-US" sz="2000"/>
              <a:t>The Transactions and Code Sets Rule defines specific transaction types. For example, the  EDI Health Care Claim Transaction set (837) is used to submit health care claim billing information, encounter information, or both, except for retail pharmacy claims. It can be sent from providers of health care services to payers, either directly or via intermediary billers and claims clearinghouses.</a:t>
            </a:r>
          </a:p>
        </p:txBody>
      </p:sp>
    </p:spTree>
    <p:extLst>
      <p:ext uri="{BB962C8B-B14F-4D97-AF65-F5344CB8AC3E}">
        <p14:creationId xmlns:p14="http://schemas.microsoft.com/office/powerpoint/2010/main" val="6079785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itle 1"/>
          <p:cNvSpPr>
            <a:spLocks noGrp="1"/>
          </p:cNvSpPr>
          <p:nvPr>
            <p:ph type="title" idx="4294967295"/>
          </p:nvPr>
        </p:nvSpPr>
        <p:spPr/>
        <p:txBody>
          <a:bodyPr/>
          <a:lstStyle/>
          <a:p>
            <a:pPr eaLnBrk="1" hangingPunct="1"/>
            <a:r>
              <a:rPr lang="en-US" altLang="en-US" smtClean="0"/>
              <a:t>The Security Rule</a:t>
            </a:r>
          </a:p>
        </p:txBody>
      </p:sp>
      <p:sp>
        <p:nvSpPr>
          <p:cNvPr id="641027" name="Content Placeholder 2"/>
          <p:cNvSpPr>
            <a:spLocks noGrp="1"/>
          </p:cNvSpPr>
          <p:nvPr>
            <p:ph idx="4294967295"/>
          </p:nvPr>
        </p:nvSpPr>
        <p:spPr/>
        <p:txBody>
          <a:bodyPr/>
          <a:lstStyle/>
          <a:p>
            <a:pPr eaLnBrk="1" hangingPunct="1"/>
            <a:r>
              <a:rPr lang="en-US" altLang="en-US" smtClean="0"/>
              <a:t>The Security Rule complements the Privacy Rule. While the Privacy Rule pertains to all Protected Health Information (PHI) including paper and electronic, the Security Rule deals specifically with Electronic Protected Health Information (EPHI). It lays out three types of security safeguards required for compliance: administrative, physical, and technical. </a:t>
            </a:r>
          </a:p>
          <a:p>
            <a:pPr eaLnBrk="1" hangingPunct="1"/>
            <a:endParaRPr lang="en-US" altLang="en-US" smtClean="0"/>
          </a:p>
        </p:txBody>
      </p:sp>
    </p:spTree>
    <p:extLst>
      <p:ext uri="{BB962C8B-B14F-4D97-AF65-F5344CB8AC3E}">
        <p14:creationId xmlns:p14="http://schemas.microsoft.com/office/powerpoint/2010/main" val="6024631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p:txBody>
          <a:bodyPr/>
          <a:lstStyle/>
          <a:p>
            <a:pPr eaLnBrk="1" hangingPunct="1"/>
            <a:r>
              <a:rPr lang="en-US" altLang="en-US" smtClean="0"/>
              <a:t>Privacy</a:t>
            </a:r>
          </a:p>
        </p:txBody>
      </p:sp>
      <p:sp>
        <p:nvSpPr>
          <p:cNvPr id="642051" name="Rectangle 3"/>
          <p:cNvSpPr>
            <a:spLocks noGrp="1" noChangeArrowheads="1"/>
          </p:cNvSpPr>
          <p:nvPr>
            <p:ph type="body" idx="4294967295"/>
          </p:nvPr>
        </p:nvSpPr>
        <p:spPr/>
        <p:txBody>
          <a:bodyPr/>
          <a:lstStyle/>
          <a:p>
            <a:pPr eaLnBrk="1" hangingPunct="1">
              <a:lnSpc>
                <a:spcPct val="80000"/>
              </a:lnSpc>
            </a:pPr>
            <a:r>
              <a:rPr lang="en-US" altLang="en-US" sz="1800"/>
              <a:t>Privacy is the right of individuals or groups to keep their personal information away from public knowledge or their ability to control personal information flow</a:t>
            </a:r>
          </a:p>
          <a:p>
            <a:pPr eaLnBrk="1" hangingPunct="1">
              <a:lnSpc>
                <a:spcPct val="80000"/>
              </a:lnSpc>
            </a:pPr>
            <a:r>
              <a:rPr lang="en-US" altLang="en-US" sz="1800"/>
              <a:t>In the electronic or the real world, people seek privacy, so they can perform their actions without others monitoring them</a:t>
            </a:r>
          </a:p>
          <a:p>
            <a:pPr eaLnBrk="1" hangingPunct="1">
              <a:lnSpc>
                <a:spcPct val="80000"/>
              </a:lnSpc>
            </a:pPr>
            <a:r>
              <a:rPr lang="en-US" altLang="en-US" sz="1800"/>
              <a:t>Individuals should be able to live without being disturbed and users interacting with the web, navigate without being identified. People providing information to medical institutions or storing their personal records in commercial companies should know what to expect about the privacy of their information. </a:t>
            </a:r>
          </a:p>
          <a:p>
            <a:pPr eaLnBrk="1" hangingPunct="1">
              <a:lnSpc>
                <a:spcPct val="80000"/>
              </a:lnSpc>
            </a:pPr>
            <a:r>
              <a:rPr lang="en-US" altLang="en-US" sz="1800"/>
              <a:t>This right is recognized by all civilized societies and is considered a fundamental human right. The first national privacy protection law was the Swedish Data act of 1973. This was followed by the US Privacy Act of 1974. The intent of this act was to protect individuals against invasion of privacy by the Federal Government. This law is complemented by the Computer Security Act of 1987, which defines requirements for federal agencies about the security of their information. </a:t>
            </a:r>
          </a:p>
        </p:txBody>
      </p:sp>
    </p:spTree>
    <p:extLst>
      <p:ext uri="{BB962C8B-B14F-4D97-AF65-F5344CB8AC3E}">
        <p14:creationId xmlns:p14="http://schemas.microsoft.com/office/powerpoint/2010/main" val="21873573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6"/>
          <p:cNvSpPr>
            <a:spLocks noGrp="1" noChangeArrowheads="1"/>
          </p:cNvSpPr>
          <p:nvPr>
            <p:ph type="title" idx="4294967295"/>
          </p:nvPr>
        </p:nvSpPr>
        <p:spPr/>
        <p:txBody>
          <a:bodyPr/>
          <a:lstStyle/>
          <a:p>
            <a:pPr eaLnBrk="1" hangingPunct="1"/>
            <a:r>
              <a:rPr lang="en-US" altLang="en-US" smtClean="0"/>
              <a:t>Medical care use cases</a:t>
            </a:r>
          </a:p>
        </p:txBody>
      </p:sp>
      <p:graphicFrame>
        <p:nvGraphicFramePr>
          <p:cNvPr id="643075" name="Object 5"/>
          <p:cNvGraphicFramePr>
            <a:graphicFrameLocks noGrp="1" noChangeAspect="1"/>
          </p:cNvGraphicFramePr>
          <p:nvPr>
            <p:ph idx="4294967295"/>
          </p:nvPr>
        </p:nvGraphicFramePr>
        <p:xfrm>
          <a:off x="3276600" y="1524000"/>
          <a:ext cx="5943600" cy="4648200"/>
        </p:xfrm>
        <a:graphic>
          <a:graphicData uri="http://schemas.openxmlformats.org/presentationml/2006/ole">
            <mc:AlternateContent xmlns:mc="http://schemas.openxmlformats.org/markup-compatibility/2006">
              <mc:Choice xmlns:v="urn:schemas-microsoft-com:vml" Requires="v">
                <p:oleObj spid="_x0000_s9280" name="Slide" r:id="rId3" imgW="4625234" imgH="3468444" progId="PowerPoint.Slide.8">
                  <p:embed/>
                </p:oleObj>
              </mc:Choice>
              <mc:Fallback>
                <p:oleObj name="Slide" r:id="rId3" imgW="4625234" imgH="3468444"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524000"/>
                        <a:ext cx="59436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24288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idx="4294967295"/>
          </p:nvPr>
        </p:nvSpPr>
        <p:spPr/>
        <p:txBody>
          <a:bodyPr/>
          <a:lstStyle/>
          <a:p>
            <a:pPr eaLnBrk="1" hangingPunct="1"/>
            <a:r>
              <a:rPr lang="en-US" altLang="en-US" smtClean="0"/>
              <a:t>Abstract patient records</a:t>
            </a:r>
          </a:p>
        </p:txBody>
      </p:sp>
      <p:sp>
        <p:nvSpPr>
          <p:cNvPr id="644099" name="Rectangle 3"/>
          <p:cNvSpPr>
            <a:spLocks noGrp="1" noChangeArrowheads="1"/>
          </p:cNvSpPr>
          <p:nvPr>
            <p:ph type="body" idx="4294967295"/>
          </p:nvPr>
        </p:nvSpPr>
        <p:spPr/>
        <p:txBody>
          <a:bodyPr/>
          <a:lstStyle/>
          <a:p>
            <a:pPr eaLnBrk="1" hangingPunct="1"/>
            <a:r>
              <a:rPr lang="en-US" altLang="en-US" smtClean="0"/>
              <a:t>Patient Record </a:t>
            </a:r>
          </a:p>
          <a:p>
            <a:pPr eaLnBrk="1" hangingPunct="1"/>
            <a:r>
              <a:rPr lang="en-US" altLang="en-US" b="0" smtClean="0"/>
              <a:t>Describes the structure of patient information and the process of creating and maintaining them for a stay or treatment in a hospital</a:t>
            </a:r>
          </a:p>
        </p:txBody>
      </p:sp>
    </p:spTree>
    <p:extLst>
      <p:ext uri="{BB962C8B-B14F-4D97-AF65-F5344CB8AC3E}">
        <p14:creationId xmlns:p14="http://schemas.microsoft.com/office/powerpoint/2010/main" val="4134364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9"/>
          <p:cNvSpPr>
            <a:spLocks noGrp="1" noChangeArrowheads="1"/>
          </p:cNvSpPr>
          <p:nvPr>
            <p:ph type="title" idx="4294967295"/>
          </p:nvPr>
        </p:nvSpPr>
        <p:spPr/>
        <p:txBody>
          <a:bodyPr/>
          <a:lstStyle/>
          <a:p>
            <a:pPr eaLnBrk="1" hangingPunct="1"/>
            <a:r>
              <a:rPr lang="en-US" altLang="en-US" smtClean="0"/>
              <a:t>Basic patient record</a:t>
            </a:r>
          </a:p>
        </p:txBody>
      </p:sp>
      <p:graphicFrame>
        <p:nvGraphicFramePr>
          <p:cNvPr id="645123" name="Object 8"/>
          <p:cNvGraphicFramePr>
            <a:graphicFrameLocks noGrp="1" noChangeAspect="1"/>
          </p:cNvGraphicFramePr>
          <p:nvPr>
            <p:ph idx="4294967295"/>
          </p:nvPr>
        </p:nvGraphicFramePr>
        <p:xfrm>
          <a:off x="3128964" y="2338389"/>
          <a:ext cx="5934075" cy="3095625"/>
        </p:xfrm>
        <a:graphic>
          <a:graphicData uri="http://schemas.openxmlformats.org/presentationml/2006/ole">
            <mc:AlternateContent xmlns:mc="http://schemas.openxmlformats.org/markup-compatibility/2006">
              <mc:Choice xmlns:v="urn:schemas-microsoft-com:vml" Requires="v">
                <p:oleObj spid="_x0000_s10304" name="Slide" r:id="rId3" imgW="5934629" imgH="3096318" progId="PowerPoint.Slide.8">
                  <p:embed/>
                </p:oleObj>
              </mc:Choice>
              <mc:Fallback>
                <p:oleObj name="Slide" r:id="rId3" imgW="5934629" imgH="3096318"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964" y="2338389"/>
                        <a:ext cx="593407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988544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6"/>
          <p:cNvSpPr>
            <a:spLocks noGrp="1" noChangeArrowheads="1"/>
          </p:cNvSpPr>
          <p:nvPr>
            <p:ph type="title" idx="4294967295"/>
          </p:nvPr>
        </p:nvSpPr>
        <p:spPr/>
        <p:txBody>
          <a:bodyPr/>
          <a:lstStyle/>
          <a:p>
            <a:pPr eaLnBrk="1" hangingPunct="1"/>
            <a:r>
              <a:rPr lang="en-US" altLang="en-US" smtClean="0"/>
              <a:t>Adding more information</a:t>
            </a:r>
          </a:p>
        </p:txBody>
      </p:sp>
      <p:graphicFrame>
        <p:nvGraphicFramePr>
          <p:cNvPr id="646147" name="Object 5"/>
          <p:cNvGraphicFramePr>
            <a:graphicFrameLocks noGrp="1" noChangeAspect="1"/>
          </p:cNvGraphicFramePr>
          <p:nvPr>
            <p:ph idx="4294967295"/>
          </p:nvPr>
        </p:nvGraphicFramePr>
        <p:xfrm>
          <a:off x="3505200" y="1676400"/>
          <a:ext cx="5257800" cy="4114800"/>
        </p:xfrm>
        <a:graphic>
          <a:graphicData uri="http://schemas.openxmlformats.org/presentationml/2006/ole">
            <mc:AlternateContent xmlns:mc="http://schemas.openxmlformats.org/markup-compatibility/2006">
              <mc:Choice xmlns:v="urn:schemas-microsoft-com:vml" Requires="v">
                <p:oleObj spid="_x0000_s11328" name="Slide" r:id="rId3" imgW="4875189" imgH="3656083" progId="PowerPoint.Slide.8">
                  <p:embed/>
                </p:oleObj>
              </mc:Choice>
              <mc:Fallback>
                <p:oleObj name="Slide" r:id="rId3" imgW="4875189" imgH="3656083"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676400"/>
                        <a:ext cx="5257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39082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4"/>
          <p:cNvSpPr>
            <a:spLocks noGrp="1" noChangeArrowheads="1"/>
          </p:cNvSpPr>
          <p:nvPr>
            <p:ph type="title" idx="4294967295"/>
          </p:nvPr>
        </p:nvSpPr>
        <p:spPr/>
        <p:txBody>
          <a:bodyPr/>
          <a:lstStyle/>
          <a:p>
            <a:pPr eaLnBrk="1" hangingPunct="1"/>
            <a:r>
              <a:rPr lang="en-US" altLang="en-US" smtClean="0"/>
              <a:t>Adding Role-Based Access Control</a:t>
            </a:r>
          </a:p>
        </p:txBody>
      </p:sp>
      <p:pic>
        <p:nvPicPr>
          <p:cNvPr id="647171" name="Picture 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75" y="1295400"/>
            <a:ext cx="387985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45299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Title 1"/>
          <p:cNvSpPr>
            <a:spLocks noGrp="1"/>
          </p:cNvSpPr>
          <p:nvPr>
            <p:ph type="title" idx="4294967295"/>
          </p:nvPr>
        </p:nvSpPr>
        <p:spPr/>
        <p:txBody>
          <a:bodyPr/>
          <a:lstStyle/>
          <a:p>
            <a:pPr eaLnBrk="1" hangingPunct="1"/>
            <a:r>
              <a:rPr lang="en-US" altLang="en-US" smtClean="0"/>
              <a:t>EHR standards</a:t>
            </a:r>
          </a:p>
        </p:txBody>
      </p:sp>
      <p:sp>
        <p:nvSpPr>
          <p:cNvPr id="648195" name="Content Placeholder 2"/>
          <p:cNvSpPr>
            <a:spLocks noGrp="1"/>
          </p:cNvSpPr>
          <p:nvPr>
            <p:ph idx="4294967295"/>
          </p:nvPr>
        </p:nvSpPr>
        <p:spPr/>
        <p:txBody>
          <a:bodyPr/>
          <a:lstStyle/>
          <a:p>
            <a:pPr eaLnBrk="1" hangingPunct="1"/>
            <a:r>
              <a:rPr lang="en-US" altLang="en-US" smtClean="0"/>
              <a:t>The Electronic Healthcare Record (EHR) is a lifetime record of an individual with the purpose of supporting continuity of care, and related education and research. It typically includes information about encounters (visits), lab tests, diagnostics, observations, medications, imaging reports, treatments, allergies,and therapies, as well as patient-identifying information and legal permissions. </a:t>
            </a:r>
          </a:p>
          <a:p>
            <a:pPr eaLnBrk="1" hangingPunct="1"/>
            <a:endParaRPr lang="en-US" altLang="en-US" smtClean="0"/>
          </a:p>
        </p:txBody>
      </p:sp>
    </p:spTree>
    <p:extLst>
      <p:ext uri="{BB962C8B-B14F-4D97-AF65-F5344CB8AC3E}">
        <p14:creationId xmlns:p14="http://schemas.microsoft.com/office/powerpoint/2010/main" val="745459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If some nodes cannot reach the sink directly, other nodes can help them by relaying their data. </a:t>
            </a:r>
          </a:p>
          <a:p>
            <a:pPr lvl="0"/>
            <a:r>
              <a:rPr lang="en-US" dirty="0"/>
              <a:t>Clusters allow the management or securing of sec­tions of the network by deﬁning a cluster head that can control different functions. </a:t>
            </a:r>
          </a:p>
          <a:p>
            <a:pPr lvl="0"/>
            <a:r>
              <a:rPr lang="en-US" dirty="0"/>
              <a:t>Specialized, resource-rich nodes (called </a:t>
            </a:r>
            <a:r>
              <a:rPr lang="en-US" dirty="0" err="1"/>
              <a:t>supernodes</a:t>
            </a:r>
            <a:r>
              <a:rPr lang="en-US" dirty="0"/>
              <a:t> in this paper) can be inserted in the network. For example they can have more processing power to do ﬁltering, to keep logs, or to store authentication information, or they can have a larger communication range. Using </a:t>
            </a:r>
            <a:r>
              <a:rPr lang="en-US" dirty="0" err="1"/>
              <a:t>supernodes</a:t>
            </a:r>
            <a:r>
              <a:rPr lang="en-US" dirty="0"/>
              <a:t>, the WSN could achieve better performance such as longer network lifetime, better latency, and reliability [Sta05].</a:t>
            </a:r>
          </a:p>
          <a:p>
            <a:pPr lvl="0"/>
            <a:r>
              <a:rPr lang="en-US" dirty="0" smtClean="0"/>
              <a:t>The </a:t>
            </a:r>
            <a:r>
              <a:rPr lang="en-US" dirty="0"/>
              <a:t>model is also suitable for simulations.</a:t>
            </a:r>
          </a:p>
          <a:p>
            <a:pPr lvl="0"/>
            <a:r>
              <a:rPr lang="en-US" dirty="0"/>
              <a:t> Depending on the application requirements, a WSN can have more or less number of sensor nodes and it can be homogeneous or heterogeneous. Architectures using clusters or </a:t>
            </a:r>
            <a:r>
              <a:rPr lang="en-US" dirty="0" err="1"/>
              <a:t>supernodes</a:t>
            </a:r>
            <a:r>
              <a:rPr lang="en-US" dirty="0"/>
              <a:t> are scalable with the number of sensor nodes. The number of </a:t>
            </a:r>
            <a:r>
              <a:rPr lang="en-US" dirty="0" err="1"/>
              <a:t>supernodes</a:t>
            </a:r>
            <a:r>
              <a:rPr lang="en-US" dirty="0"/>
              <a:t> deployed will depend on the network size. </a:t>
            </a:r>
          </a:p>
          <a:p>
            <a:pPr lvl="0"/>
            <a:r>
              <a:rPr lang="en-US" dirty="0"/>
              <a:t>Depending on the application requirements, the WSN can be extended with security mechanisms.</a:t>
            </a:r>
          </a:p>
          <a:p>
            <a:pPr lvl="0"/>
            <a:r>
              <a:rPr lang="en-US" dirty="0"/>
              <a:t>Organizing the sensors in a WSN provides a cost efficient solution, since the same sensor nodes are used both in data sensing and data relaying. </a:t>
            </a:r>
          </a:p>
          <a:p>
            <a:endParaRPr lang="en-US" dirty="0"/>
          </a:p>
        </p:txBody>
      </p:sp>
    </p:spTree>
    <p:extLst>
      <p:ext uri="{BB962C8B-B14F-4D97-AF65-F5344CB8AC3E}">
        <p14:creationId xmlns:p14="http://schemas.microsoft.com/office/powerpoint/2010/main" val="39128427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itle 1"/>
          <p:cNvSpPr>
            <a:spLocks noGrp="1"/>
          </p:cNvSpPr>
          <p:nvPr>
            <p:ph type="title" idx="4294967295"/>
          </p:nvPr>
        </p:nvSpPr>
        <p:spPr/>
        <p:txBody>
          <a:bodyPr/>
          <a:lstStyle/>
          <a:p>
            <a:pPr eaLnBrk="1" hangingPunct="1"/>
            <a:r>
              <a:rPr lang="en-US" altLang="en-US" smtClean="0"/>
              <a:t>EHR standards</a:t>
            </a:r>
          </a:p>
        </p:txBody>
      </p:sp>
      <p:sp>
        <p:nvSpPr>
          <p:cNvPr id="649219" name="Content Placeholder 2"/>
          <p:cNvSpPr>
            <a:spLocks noGrp="1"/>
          </p:cNvSpPr>
          <p:nvPr>
            <p:ph idx="4294967295"/>
          </p:nvPr>
        </p:nvSpPr>
        <p:spPr/>
        <p:txBody>
          <a:bodyPr/>
          <a:lstStyle/>
          <a:p>
            <a:pPr eaLnBrk="1" hangingPunct="1"/>
            <a:r>
              <a:rPr lang="en-US" altLang="en-US" smtClean="0"/>
              <a:t>The abstract record summarizes several standards: GEHR/openEHR, DICOM, HL7, IHE, and ISO TC 215</a:t>
            </a:r>
          </a:p>
          <a:p>
            <a:pPr eaLnBrk="1" hangingPunct="1"/>
            <a:r>
              <a:rPr lang="en-US" altLang="en-US" smtClean="0"/>
              <a:t>The abstract record is used to define the needed security </a:t>
            </a:r>
          </a:p>
          <a:p>
            <a:pPr eaLnBrk="1" hangingPunct="1"/>
            <a:r>
              <a:rPr lang="en-US" altLang="en-US" smtClean="0"/>
              <a:t>The needs come from the identified threats</a:t>
            </a:r>
          </a:p>
          <a:p>
            <a:pPr eaLnBrk="1" hangingPunct="1"/>
            <a:endParaRPr lang="en-US" altLang="en-US" smtClean="0"/>
          </a:p>
        </p:txBody>
      </p:sp>
    </p:spTree>
    <p:extLst>
      <p:ext uri="{BB962C8B-B14F-4D97-AF65-F5344CB8AC3E}">
        <p14:creationId xmlns:p14="http://schemas.microsoft.com/office/powerpoint/2010/main" val="1596913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itle 1"/>
          <p:cNvSpPr>
            <a:spLocks noGrp="1"/>
          </p:cNvSpPr>
          <p:nvPr>
            <p:ph type="title" idx="4294967295"/>
          </p:nvPr>
        </p:nvSpPr>
        <p:spPr/>
        <p:txBody>
          <a:bodyPr/>
          <a:lstStyle/>
          <a:p>
            <a:pPr eaLnBrk="1" hangingPunct="1"/>
            <a:r>
              <a:rPr lang="en-US" altLang="en-US" smtClean="0"/>
              <a:t>Wireless medicine</a:t>
            </a:r>
          </a:p>
        </p:txBody>
      </p:sp>
      <p:sp>
        <p:nvSpPr>
          <p:cNvPr id="652291" name="Content Placeholder 2"/>
          <p:cNvSpPr>
            <a:spLocks noGrp="1"/>
          </p:cNvSpPr>
          <p:nvPr>
            <p:ph idx="4294967295"/>
          </p:nvPr>
        </p:nvSpPr>
        <p:spPr/>
        <p:txBody>
          <a:bodyPr/>
          <a:lstStyle/>
          <a:p>
            <a:pPr eaLnBrk="1" hangingPunct="1"/>
            <a:r>
              <a:rPr lang="en-US" altLang="en-US" smtClean="0"/>
              <a:t>Smart hospitals using RFID sensors</a:t>
            </a:r>
          </a:p>
          <a:p>
            <a:pPr eaLnBrk="1" hangingPunct="1"/>
            <a:r>
              <a:rPr lang="en-US" altLang="en-US" smtClean="0"/>
              <a:t>Assisted living</a:t>
            </a:r>
          </a:p>
          <a:p>
            <a:pPr eaLnBrk="1" hangingPunct="1"/>
            <a:r>
              <a:rPr lang="en-US" altLang="en-US" smtClean="0"/>
              <a:t>Wireless-controlled robots for medicine dispensing or distribution</a:t>
            </a:r>
          </a:p>
          <a:p>
            <a:pPr eaLnBrk="1" hangingPunct="1"/>
            <a:r>
              <a:rPr lang="en-US" altLang="en-US" smtClean="0"/>
              <a:t>Wireless IV pumps</a:t>
            </a:r>
          </a:p>
          <a:p>
            <a:pPr eaLnBrk="1" hangingPunct="1"/>
            <a:r>
              <a:rPr lang="en-US" altLang="en-US" smtClean="0"/>
              <a:t>Wireless access to medical records</a:t>
            </a:r>
          </a:p>
          <a:p>
            <a:pPr eaLnBrk="1" hangingPunct="1"/>
            <a:r>
              <a:rPr lang="en-US" altLang="en-US" smtClean="0"/>
              <a:t>Telemedicine</a:t>
            </a:r>
          </a:p>
          <a:p>
            <a:pPr eaLnBrk="1" hangingPunct="1"/>
            <a:r>
              <a:rPr lang="en-US" altLang="en-US" smtClean="0"/>
              <a:t>Guest networks for patients</a:t>
            </a:r>
          </a:p>
        </p:txBody>
      </p:sp>
    </p:spTree>
    <p:extLst>
      <p:ext uri="{BB962C8B-B14F-4D97-AF65-F5344CB8AC3E}">
        <p14:creationId xmlns:p14="http://schemas.microsoft.com/office/powerpoint/2010/main" val="14487097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idx="4294967295"/>
          </p:nvPr>
        </p:nvSpPr>
        <p:spPr/>
        <p:txBody>
          <a:bodyPr/>
          <a:lstStyle/>
          <a:p>
            <a:pPr eaLnBrk="1" hangingPunct="1"/>
            <a:r>
              <a:rPr lang="en-US" altLang="en-US" smtClean="0"/>
              <a:t>Sensor-based hospital</a:t>
            </a:r>
            <a:br>
              <a:rPr lang="en-US" altLang="en-US" smtClean="0"/>
            </a:br>
            <a:endParaRPr lang="en-US" altLang="en-US" smtClean="0"/>
          </a:p>
        </p:txBody>
      </p:sp>
      <p:sp>
        <p:nvSpPr>
          <p:cNvPr id="653315" name="Rectangle 3"/>
          <p:cNvSpPr>
            <a:spLocks noGrp="1" noChangeArrowheads="1"/>
          </p:cNvSpPr>
          <p:nvPr>
            <p:ph type="body" idx="4294967295"/>
          </p:nvPr>
        </p:nvSpPr>
        <p:spPr/>
        <p:txBody>
          <a:bodyPr/>
          <a:lstStyle/>
          <a:p>
            <a:pPr eaLnBrk="1" hangingPunct="1"/>
            <a:r>
              <a:rPr lang="en-US" altLang="en-US" smtClean="0"/>
              <a:t>A smart (sensor-based) hospital uses  radio frequency (RFID) sensors to contribute to build a smart hospital by optimizing business processes, reducing errors and improving patient safety</a:t>
            </a:r>
          </a:p>
          <a:p>
            <a:pPr eaLnBrk="1" hangingPunct="1"/>
            <a:r>
              <a:rPr lang="en-US" altLang="en-US" smtClean="0"/>
              <a:t>Requires pervasive sensors and readers: doctors, patients, equipment, charts,… </a:t>
            </a:r>
          </a:p>
        </p:txBody>
      </p:sp>
    </p:spTree>
    <p:extLst>
      <p:ext uri="{BB962C8B-B14F-4D97-AF65-F5344CB8AC3E}">
        <p14:creationId xmlns:p14="http://schemas.microsoft.com/office/powerpoint/2010/main" val="15633642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idx="4294967295"/>
          </p:nvPr>
        </p:nvSpPr>
        <p:spPr/>
        <p:txBody>
          <a:bodyPr/>
          <a:lstStyle/>
          <a:p>
            <a:pPr eaLnBrk="1" hangingPunct="1"/>
            <a:r>
              <a:rPr lang="en-US" altLang="en-US" smtClean="0"/>
              <a:t>Use cases</a:t>
            </a:r>
          </a:p>
        </p:txBody>
      </p:sp>
      <p:sp>
        <p:nvSpPr>
          <p:cNvPr id="654339" name="Rectangle 3"/>
          <p:cNvSpPr>
            <a:spLocks noGrp="1" noChangeArrowheads="1"/>
          </p:cNvSpPr>
          <p:nvPr>
            <p:ph type="body" idx="4294967295"/>
          </p:nvPr>
        </p:nvSpPr>
        <p:spPr/>
        <p:txBody>
          <a:bodyPr/>
          <a:lstStyle/>
          <a:p>
            <a:pPr marL="533400" indent="-533400">
              <a:lnSpc>
                <a:spcPct val="80000"/>
              </a:lnSpc>
            </a:pPr>
            <a:r>
              <a:rPr lang="en-US" altLang="en-US" sz="1800"/>
              <a:t>Perform patient identification. RFID bracelets may include patient id and some other useful information, e.g. blood type.</a:t>
            </a:r>
          </a:p>
          <a:p>
            <a:pPr marL="533400" indent="-533400">
              <a:lnSpc>
                <a:spcPct val="80000"/>
              </a:lnSpc>
            </a:pPr>
            <a:r>
              <a:rPr lang="en-US" altLang="en-US" sz="1800"/>
              <a:t>Blood tracking. RFID tags in bags can identify the patient for which they are intended.</a:t>
            </a:r>
          </a:p>
          <a:p>
            <a:pPr marL="533400" indent="-533400">
              <a:lnSpc>
                <a:spcPct val="80000"/>
              </a:lnSpc>
            </a:pPr>
            <a:r>
              <a:rPr lang="en-US" altLang="en-US" sz="1800"/>
              <a:t>Identify right patient and operation. In the operating theater, avoid confusion of patients, operations to be performed, and place of operations by correlating patient id with its EHR. </a:t>
            </a:r>
          </a:p>
          <a:p>
            <a:pPr marL="533400" indent="-533400">
              <a:lnSpc>
                <a:spcPct val="80000"/>
              </a:lnSpc>
            </a:pPr>
            <a:r>
              <a:rPr lang="en-US" altLang="en-US" sz="1800"/>
              <a:t>Prevent drug counterfeiting. Can use Electronic Product Codes (EPC) in drug packages. This increases patient safety.</a:t>
            </a:r>
          </a:p>
          <a:p>
            <a:pPr marL="533400" indent="-533400">
              <a:lnSpc>
                <a:spcPct val="80000"/>
              </a:lnSpc>
            </a:pPr>
            <a:r>
              <a:rPr lang="en-US" altLang="en-US" sz="1800"/>
              <a:t>Tracking equipment, patients, staff, and documents. All of these carry RFID tags and if we have readres in strategic places we can track all of them. A byproduct is the possibility of an accurate and efficient inventory system.</a:t>
            </a:r>
          </a:p>
          <a:p>
            <a:pPr marL="533400" indent="-533400">
              <a:lnSpc>
                <a:spcPct val="80000"/>
              </a:lnSpc>
            </a:pPr>
            <a:r>
              <a:rPr lang="en-US" altLang="en-US" sz="1800"/>
              <a:t>Avoiding theft of medical equipment. When something is stolen, we must add to the cost of the lost equipment the time to locate it and to reorder a nreplacement. </a:t>
            </a:r>
          </a:p>
        </p:txBody>
      </p:sp>
    </p:spTree>
    <p:extLst>
      <p:ext uri="{BB962C8B-B14F-4D97-AF65-F5344CB8AC3E}">
        <p14:creationId xmlns:p14="http://schemas.microsoft.com/office/powerpoint/2010/main" val="38577941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idx="4294967295"/>
          </p:nvPr>
        </p:nvSpPr>
        <p:spPr/>
        <p:txBody>
          <a:bodyPr/>
          <a:lstStyle/>
          <a:p>
            <a:pPr eaLnBrk="1" hangingPunct="1"/>
            <a:r>
              <a:rPr lang="en-US" altLang="en-US" smtClean="0"/>
              <a:t>Assisted living requirements</a:t>
            </a:r>
          </a:p>
        </p:txBody>
      </p:sp>
      <p:sp>
        <p:nvSpPr>
          <p:cNvPr id="655363" name="Rectangle 3"/>
          <p:cNvSpPr>
            <a:spLocks noGrp="1" noChangeArrowheads="1"/>
          </p:cNvSpPr>
          <p:nvPr>
            <p:ph type="body" idx="4294967295"/>
          </p:nvPr>
        </p:nvSpPr>
        <p:spPr/>
        <p:txBody>
          <a:bodyPr/>
          <a:lstStyle/>
          <a:p>
            <a:pPr eaLnBrk="1" hangingPunct="1">
              <a:lnSpc>
                <a:spcPct val="80000"/>
              </a:lnSpc>
            </a:pPr>
            <a:r>
              <a:rPr lang="en-US" altLang="en-US" sz="1600"/>
              <a:t>1) Dependability: Critical services should be delivered in spite of the failures of useful but noncritical services</a:t>
            </a:r>
          </a:p>
          <a:p>
            <a:pPr eaLnBrk="1" hangingPunct="1">
              <a:lnSpc>
                <a:spcPct val="80000"/>
              </a:lnSpc>
            </a:pPr>
            <a:r>
              <a:rPr lang="en-US" altLang="en-US" sz="1600"/>
              <a:t>2) Low Cost and Flexibility: The assisted living infrastructure will be open with well defined interfaces, machine checkable QoS assumptions, and support the use of low-cost, third-party devices. </a:t>
            </a:r>
          </a:p>
          <a:p>
            <a:pPr eaLnBrk="1" hangingPunct="1">
              <a:lnSpc>
                <a:spcPct val="80000"/>
              </a:lnSpc>
            </a:pPr>
            <a:r>
              <a:rPr lang="en-US" altLang="en-US" sz="1600"/>
              <a:t>3) Security and Privacy: Medical and personal data will be protected with different levels of information disclosure to different roles (health care providers, medical team, relatives, and assisted persons). </a:t>
            </a:r>
          </a:p>
          <a:p>
            <a:pPr eaLnBrk="1" hangingPunct="1">
              <a:lnSpc>
                <a:spcPct val="80000"/>
              </a:lnSpc>
            </a:pPr>
            <a:r>
              <a:rPr lang="en-US" altLang="en-US" sz="1600"/>
              <a:t>4) Quality-of-Service Provisioning: Various forms of workload dynamics, e.g. monitoring information, audio commands, time-critical multimedia streams supporting tele-medicine. Quality of Service (QoS) will be provided at different levels depending on their criticality requirements.</a:t>
            </a:r>
          </a:p>
          <a:p>
            <a:pPr eaLnBrk="1" hangingPunct="1">
              <a:lnSpc>
                <a:spcPct val="80000"/>
              </a:lnSpc>
            </a:pPr>
            <a:r>
              <a:rPr lang="en-US" altLang="en-US" sz="1600"/>
              <a:t>5) Open standards—Any brand or type of device should be able to interoperate</a:t>
            </a:r>
          </a:p>
          <a:p>
            <a:pPr eaLnBrk="1" hangingPunct="1">
              <a:lnSpc>
                <a:spcPct val="80000"/>
              </a:lnSpc>
            </a:pPr>
            <a:r>
              <a:rPr lang="en-US" altLang="en-US" sz="1600"/>
              <a:t>6) Lighttweight, Easy-to-Use HCIs: The user interfaces will be easy-to-use, safe, accommodate with respect to user mistakes, and provide different control levels of information disclosure.</a:t>
            </a:r>
          </a:p>
          <a:p>
            <a:pPr eaLnBrk="1" hangingPunct="1">
              <a:lnSpc>
                <a:spcPct val="80000"/>
              </a:lnSpc>
            </a:pPr>
            <a:r>
              <a:rPr lang="en-US" altLang="en-US" sz="1600"/>
              <a:t>7) Flexible –combinations of hardware architectures, merging of features</a:t>
            </a:r>
          </a:p>
          <a:p>
            <a:pPr eaLnBrk="1" hangingPunct="1">
              <a:lnSpc>
                <a:spcPct val="80000"/>
              </a:lnSpc>
            </a:pPr>
            <a:r>
              <a:rPr lang="en-US" altLang="en-US" sz="1600"/>
              <a:t>8) Interoperable—Compatible with EHRs.</a:t>
            </a:r>
          </a:p>
          <a:p>
            <a:pPr eaLnBrk="1" hangingPunct="1"/>
            <a:endParaRPr lang="en-US" altLang="en-US" sz="1400"/>
          </a:p>
        </p:txBody>
      </p:sp>
    </p:spTree>
    <p:extLst>
      <p:ext uri="{BB962C8B-B14F-4D97-AF65-F5344CB8AC3E}">
        <p14:creationId xmlns:p14="http://schemas.microsoft.com/office/powerpoint/2010/main" val="36483869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idx="4294967295"/>
          </p:nvPr>
        </p:nvSpPr>
        <p:spPr/>
        <p:txBody>
          <a:bodyPr/>
          <a:lstStyle/>
          <a:p>
            <a:pPr eaLnBrk="1" hangingPunct="1"/>
            <a:r>
              <a:rPr lang="en-US" altLang="en-US" smtClean="0"/>
              <a:t>Devices</a:t>
            </a:r>
          </a:p>
        </p:txBody>
      </p:sp>
      <p:sp>
        <p:nvSpPr>
          <p:cNvPr id="656387" name="Rectangle 3"/>
          <p:cNvSpPr>
            <a:spLocks noGrp="1" noChangeArrowheads="1"/>
          </p:cNvSpPr>
          <p:nvPr>
            <p:ph type="body" idx="4294967295"/>
          </p:nvPr>
        </p:nvSpPr>
        <p:spPr/>
        <p:txBody>
          <a:bodyPr>
            <a:normAutofit lnSpcReduction="10000"/>
          </a:bodyPr>
          <a:lstStyle/>
          <a:p>
            <a:pPr eaLnBrk="1" hangingPunct="1"/>
            <a:r>
              <a:rPr lang="en-US" altLang="en-US" sz="2400"/>
              <a:t>Health monitoring</a:t>
            </a:r>
          </a:p>
          <a:p>
            <a:pPr eaLnBrk="1" hangingPunct="1"/>
            <a:r>
              <a:rPr lang="en-US" altLang="en-US" sz="2400"/>
              <a:t>Video monitoring</a:t>
            </a:r>
          </a:p>
          <a:p>
            <a:pPr eaLnBrk="1" hangingPunct="1"/>
            <a:r>
              <a:rPr lang="en-US" altLang="en-US" sz="2400"/>
              <a:t>Pressure mats</a:t>
            </a:r>
          </a:p>
          <a:p>
            <a:pPr eaLnBrk="1" hangingPunct="1"/>
            <a:r>
              <a:rPr lang="en-US" altLang="en-US" sz="2400"/>
              <a:t>Door alerts</a:t>
            </a:r>
          </a:p>
          <a:p>
            <a:pPr eaLnBrk="1" hangingPunct="1"/>
            <a:r>
              <a:rPr lang="en-US" altLang="en-US" sz="2400"/>
              <a:t>Location badges</a:t>
            </a:r>
          </a:p>
          <a:p>
            <a:pPr eaLnBrk="1" hangingPunct="1"/>
            <a:r>
              <a:rPr lang="en-US" altLang="en-US" sz="2400"/>
              <a:t>Movement detectors</a:t>
            </a:r>
          </a:p>
          <a:p>
            <a:pPr eaLnBrk="1" hangingPunct="1"/>
            <a:r>
              <a:rPr lang="en-US" altLang="en-US" sz="2400"/>
              <a:t>Automatic lights</a:t>
            </a:r>
          </a:p>
          <a:p>
            <a:pPr eaLnBrk="1" hangingPunct="1"/>
            <a:r>
              <a:rPr lang="en-US" altLang="en-US" sz="2400"/>
              <a:t>Medicine dispenser</a:t>
            </a:r>
          </a:p>
          <a:p>
            <a:pPr eaLnBrk="1" hangingPunct="1"/>
            <a:r>
              <a:rPr lang="en-US" altLang="en-US" sz="2400"/>
              <a:t>Kitchen controls</a:t>
            </a:r>
          </a:p>
          <a:p>
            <a:pPr eaLnBrk="1" hangingPunct="1"/>
            <a:r>
              <a:rPr lang="en-US" altLang="en-US" sz="2400"/>
              <a:t>Smart homes</a:t>
            </a:r>
          </a:p>
          <a:p>
            <a:pPr eaLnBrk="1" hangingPunct="1"/>
            <a:endParaRPr lang="en-US" altLang="en-US" sz="2400"/>
          </a:p>
        </p:txBody>
      </p:sp>
    </p:spTree>
    <p:extLst>
      <p:ext uri="{BB962C8B-B14F-4D97-AF65-F5344CB8AC3E}">
        <p14:creationId xmlns:p14="http://schemas.microsoft.com/office/powerpoint/2010/main" val="13794857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4"/>
          <p:cNvSpPr>
            <a:spLocks noGrp="1" noChangeArrowheads="1"/>
          </p:cNvSpPr>
          <p:nvPr>
            <p:ph type="title" idx="4294967295"/>
          </p:nvPr>
        </p:nvSpPr>
        <p:spPr/>
        <p:txBody>
          <a:bodyPr/>
          <a:lstStyle/>
          <a:p>
            <a:pPr eaLnBrk="1" hangingPunct="1"/>
            <a:r>
              <a:rPr lang="en-US" altLang="en-US" smtClean="0"/>
              <a:t>Part of the class model</a:t>
            </a:r>
          </a:p>
        </p:txBody>
      </p:sp>
      <p:pic>
        <p:nvPicPr>
          <p:cNvPr id="65741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2579688"/>
            <a:ext cx="5486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025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4"/>
          <p:cNvSpPr>
            <a:spLocks noGrp="1" noChangeArrowheads="1"/>
          </p:cNvSpPr>
          <p:nvPr>
            <p:ph type="title" idx="4294967295"/>
          </p:nvPr>
        </p:nvSpPr>
        <p:spPr/>
        <p:txBody>
          <a:bodyPr/>
          <a:lstStyle/>
          <a:p>
            <a:pPr eaLnBrk="1" hangingPunct="1"/>
            <a:r>
              <a:rPr lang="en-US" altLang="en-US" smtClean="0"/>
              <a:t>Activity diagram to remind of a task</a:t>
            </a:r>
          </a:p>
        </p:txBody>
      </p:sp>
      <p:pic>
        <p:nvPicPr>
          <p:cNvPr id="65843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295401"/>
            <a:ext cx="60198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1000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idx="4294967295"/>
          </p:nvPr>
        </p:nvSpPr>
        <p:spPr/>
        <p:txBody>
          <a:bodyPr/>
          <a:lstStyle/>
          <a:p>
            <a:pPr eaLnBrk="1" hangingPunct="1"/>
            <a:r>
              <a:rPr lang="en-US" altLang="en-US" smtClean="0"/>
              <a:t>Threats</a:t>
            </a:r>
          </a:p>
        </p:txBody>
      </p:sp>
      <p:sp>
        <p:nvSpPr>
          <p:cNvPr id="659459" name="Rectangle 3"/>
          <p:cNvSpPr>
            <a:spLocks noGrp="1" noChangeArrowheads="1"/>
          </p:cNvSpPr>
          <p:nvPr>
            <p:ph type="body" idx="4294967295"/>
          </p:nvPr>
        </p:nvSpPr>
        <p:spPr/>
        <p:txBody>
          <a:bodyPr/>
          <a:lstStyle/>
          <a:p>
            <a:pPr eaLnBrk="1" hangingPunct="1"/>
            <a:r>
              <a:rPr lang="en-US" altLang="en-US" smtClean="0"/>
              <a:t>Activity 1: Remind of activity/task</a:t>
            </a:r>
          </a:p>
          <a:p>
            <a:pPr eaLnBrk="1" hangingPunct="1">
              <a:buFontTx/>
              <a:buNone/>
            </a:pPr>
            <a:r>
              <a:rPr lang="en-US" altLang="en-US" smtClean="0"/>
              <a:t>      T11  Control site of patient site is an impostor</a:t>
            </a:r>
          </a:p>
          <a:p>
            <a:pPr eaLnBrk="1" hangingPunct="1">
              <a:buFontTx/>
              <a:buNone/>
            </a:pPr>
            <a:r>
              <a:rPr lang="en-US" altLang="en-US" smtClean="0"/>
              <a:t>      T12 Unauthorized reading of schedule</a:t>
            </a:r>
          </a:p>
          <a:p>
            <a:pPr eaLnBrk="1" hangingPunct="1">
              <a:buFontTx/>
              <a:buNone/>
            </a:pPr>
            <a:r>
              <a:rPr lang="en-US" altLang="en-US" smtClean="0"/>
              <a:t>      T13  Unauthorized writing of schedule</a:t>
            </a:r>
          </a:p>
          <a:p>
            <a:pPr eaLnBrk="1" hangingPunct="1">
              <a:buFontTx/>
              <a:buNone/>
            </a:pPr>
            <a:r>
              <a:rPr lang="en-US" altLang="en-US" smtClean="0"/>
              <a:t>      T14  Denial of service</a:t>
            </a:r>
          </a:p>
          <a:p>
            <a:pPr eaLnBrk="1" hangingPunct="1">
              <a:buFontTx/>
              <a:buNone/>
            </a:pPr>
            <a:endParaRPr lang="en-US" altLang="en-US" smtClean="0"/>
          </a:p>
          <a:p>
            <a:pPr eaLnBrk="1" hangingPunct="1">
              <a:buFontTx/>
              <a:buNone/>
            </a:pPr>
            <a:r>
              <a:rPr lang="en-US" altLang="en-US" smtClean="0"/>
              <a:t>….</a:t>
            </a:r>
          </a:p>
        </p:txBody>
      </p:sp>
    </p:spTree>
    <p:extLst>
      <p:ext uri="{BB962C8B-B14F-4D97-AF65-F5344CB8AC3E}">
        <p14:creationId xmlns:p14="http://schemas.microsoft.com/office/powerpoint/2010/main" val="4846384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idx="4294967295"/>
          </p:nvPr>
        </p:nvSpPr>
        <p:spPr/>
        <p:txBody>
          <a:bodyPr/>
          <a:lstStyle/>
          <a:p>
            <a:pPr eaLnBrk="1" hangingPunct="1"/>
            <a:r>
              <a:rPr lang="en-US" altLang="en-US" smtClean="0"/>
              <a:t>Policies</a:t>
            </a:r>
          </a:p>
        </p:txBody>
      </p:sp>
      <p:sp>
        <p:nvSpPr>
          <p:cNvPr id="660483" name="Rectangle 3"/>
          <p:cNvSpPr>
            <a:spLocks noGrp="1" noChangeArrowheads="1"/>
          </p:cNvSpPr>
          <p:nvPr>
            <p:ph type="body" idx="4294967295"/>
          </p:nvPr>
        </p:nvSpPr>
        <p:spPr/>
        <p:txBody>
          <a:bodyPr/>
          <a:lstStyle/>
          <a:p>
            <a:pPr eaLnBrk="1" hangingPunct="1"/>
            <a:r>
              <a:rPr lang="en-US" altLang="en-US" smtClean="0"/>
              <a:t>T11:  Mutual authentication</a:t>
            </a:r>
          </a:p>
          <a:p>
            <a:pPr eaLnBrk="1" hangingPunct="1"/>
            <a:r>
              <a:rPr lang="en-US" altLang="en-US" smtClean="0"/>
              <a:t>T12:  Authorization/Access Control</a:t>
            </a:r>
          </a:p>
          <a:p>
            <a:pPr eaLnBrk="1" hangingPunct="1"/>
            <a:r>
              <a:rPr lang="en-US" altLang="en-US" smtClean="0"/>
              <a:t>T12: Authorization/Access Control</a:t>
            </a:r>
          </a:p>
          <a:p>
            <a:pPr eaLnBrk="1" hangingPunct="1"/>
            <a:r>
              <a:rPr lang="en-US" altLang="en-US" smtClean="0"/>
              <a:t>T12: Cell phone backup</a:t>
            </a:r>
          </a:p>
        </p:txBody>
      </p:sp>
    </p:spTree>
    <p:extLst>
      <p:ext uri="{BB962C8B-B14F-4D97-AF65-F5344CB8AC3E}">
        <p14:creationId xmlns:p14="http://schemas.microsoft.com/office/powerpoint/2010/main" val="2053483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Cyber-Physical Systems (CPSs)</a:t>
            </a:r>
            <a:endParaRPr lang="en-US" dirty="0"/>
          </a:p>
        </p:txBody>
      </p:sp>
      <p:sp>
        <p:nvSpPr>
          <p:cNvPr id="3" name="Content Placeholder 2"/>
          <p:cNvSpPr>
            <a:spLocks noGrp="1"/>
          </p:cNvSpPr>
          <p:nvPr>
            <p:ph idx="1"/>
          </p:nvPr>
        </p:nvSpPr>
        <p:spPr/>
        <p:txBody>
          <a:bodyPr>
            <a:normAutofit fontScale="70000" lnSpcReduction="20000"/>
          </a:bodyPr>
          <a:lstStyle/>
          <a:p>
            <a:r>
              <a:rPr lang="en-AU" dirty="0"/>
              <a:t>A </a:t>
            </a:r>
            <a:r>
              <a:rPr lang="en-AU" dirty="0" err="1"/>
              <a:t>cyberphysical</a:t>
            </a:r>
            <a:r>
              <a:rPr lang="en-AU" dirty="0"/>
              <a:t> system (CPS) integrates computing and communication capabilities with the monitoring and control of entities in the physical </a:t>
            </a:r>
            <a:r>
              <a:rPr lang="en-AU" dirty="0" smtClean="0"/>
              <a:t>world</a:t>
            </a:r>
          </a:p>
          <a:p>
            <a:r>
              <a:rPr lang="en-AU" dirty="0" smtClean="0"/>
              <a:t>Normally </a:t>
            </a:r>
            <a:r>
              <a:rPr lang="en-AU" dirty="0"/>
              <a:t>distributed, real-time, </a:t>
            </a:r>
            <a:r>
              <a:rPr lang="en-AU" dirty="0" smtClean="0"/>
              <a:t>usually </a:t>
            </a:r>
            <a:r>
              <a:rPr lang="en-AU" dirty="0"/>
              <a:t>include embedded devices, sensors, and wireless links </a:t>
            </a:r>
            <a:endParaRPr lang="en-AU" dirty="0" smtClean="0"/>
          </a:p>
          <a:p>
            <a:r>
              <a:rPr lang="en-AU" dirty="0" smtClean="0"/>
              <a:t>Many </a:t>
            </a:r>
            <a:r>
              <a:rPr lang="en-AU" dirty="0"/>
              <a:t>system components are remotely deployed, have unique constraints, and may be physically inaccessible for maintenance, and/or physically accessible for </a:t>
            </a:r>
            <a:r>
              <a:rPr lang="en-AU" dirty="0" smtClean="0"/>
              <a:t>attack</a:t>
            </a:r>
          </a:p>
          <a:p>
            <a:r>
              <a:rPr lang="en-AU" dirty="0" smtClean="0"/>
              <a:t>Examples </a:t>
            </a:r>
            <a:r>
              <a:rPr lang="en-AU" dirty="0"/>
              <a:t>include transportation systems, smart power grids, patient monitoring, smart buildings, flexible manufacturing systems, and many </a:t>
            </a:r>
            <a:r>
              <a:rPr lang="en-AU" dirty="0" smtClean="0"/>
              <a:t>others</a:t>
            </a:r>
          </a:p>
          <a:p>
            <a:r>
              <a:rPr lang="en-AU" dirty="0" smtClean="0"/>
              <a:t>CPSs </a:t>
            </a:r>
            <a:r>
              <a:rPr lang="en-AU" dirty="0"/>
              <a:t>exhibit at least two clear architectural levels: a hybrid control loop (lower level) and an information loop, which usually includes databases</a:t>
            </a:r>
            <a:r>
              <a:rPr lang="en-AU" dirty="0" smtClean="0"/>
              <a:t>. Frequently there re more levels.</a:t>
            </a:r>
          </a:p>
          <a:p>
            <a:r>
              <a:rPr lang="en-AU" dirty="0" smtClean="0"/>
              <a:t>CPSs </a:t>
            </a:r>
            <a:r>
              <a:rPr lang="en-AU" dirty="0"/>
              <a:t>require a high level of adaptability because of continuously-changing conditions and need situation awareness and </a:t>
            </a:r>
            <a:r>
              <a:rPr lang="en-AU" dirty="0" smtClean="0"/>
              <a:t>modifiability</a:t>
            </a:r>
          </a:p>
          <a:p>
            <a:r>
              <a:rPr lang="en-AU" dirty="0" smtClean="0"/>
              <a:t>They </a:t>
            </a:r>
            <a:r>
              <a:rPr lang="en-AU" dirty="0"/>
              <a:t>may include legacy systems and they increasingly include humans in the loop. </a:t>
            </a:r>
            <a:endParaRPr lang="en-AU" dirty="0" smtClean="0"/>
          </a:p>
          <a:p>
            <a:r>
              <a:rPr lang="en-AU" dirty="0" smtClean="0"/>
              <a:t>Typically</a:t>
            </a:r>
            <a:r>
              <a:rPr lang="en-AU" dirty="0"/>
              <a:t>, they use combinations of Commercial Off The Self (COTS) components and real-time operating systems, as well as products from different vendors and using different </a:t>
            </a:r>
            <a:r>
              <a:rPr lang="en-AU" dirty="0" smtClean="0"/>
              <a:t>protocols</a:t>
            </a:r>
          </a:p>
          <a:p>
            <a:r>
              <a:rPr lang="en-AU" dirty="0" smtClean="0"/>
              <a:t>Many </a:t>
            </a:r>
            <a:r>
              <a:rPr lang="en-AU" dirty="0"/>
              <a:t>CPS also need to follow government or state </a:t>
            </a:r>
            <a:r>
              <a:rPr lang="en-AU" dirty="0" smtClean="0"/>
              <a:t>regulations</a:t>
            </a:r>
            <a:endParaRPr lang="en-US" dirty="0"/>
          </a:p>
        </p:txBody>
      </p:sp>
    </p:spTree>
    <p:extLst>
      <p:ext uri="{BB962C8B-B14F-4D97-AF65-F5344CB8AC3E}">
        <p14:creationId xmlns:p14="http://schemas.microsoft.com/office/powerpoint/2010/main" val="7159288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Title 1"/>
          <p:cNvSpPr>
            <a:spLocks noGrp="1"/>
          </p:cNvSpPr>
          <p:nvPr>
            <p:ph type="title" idx="4294967295"/>
          </p:nvPr>
        </p:nvSpPr>
        <p:spPr/>
        <p:txBody>
          <a:bodyPr/>
          <a:lstStyle/>
          <a:p>
            <a:pPr eaLnBrk="1" hangingPunct="1"/>
            <a:r>
              <a:rPr lang="en-US" altLang="en-US" smtClean="0"/>
              <a:t>WiFi threats</a:t>
            </a:r>
          </a:p>
        </p:txBody>
      </p:sp>
      <p:sp>
        <p:nvSpPr>
          <p:cNvPr id="661507" name="Content Placeholder 2"/>
          <p:cNvSpPr>
            <a:spLocks noGrp="1"/>
          </p:cNvSpPr>
          <p:nvPr>
            <p:ph idx="4294967295"/>
          </p:nvPr>
        </p:nvSpPr>
        <p:spPr/>
        <p:txBody>
          <a:bodyPr/>
          <a:lstStyle/>
          <a:p>
            <a:pPr eaLnBrk="1" hangingPunct="1"/>
            <a:r>
              <a:rPr lang="en-US" altLang="en-US" smtClean="0"/>
              <a:t>Attacker can set up its own AP</a:t>
            </a:r>
          </a:p>
          <a:p>
            <a:pPr eaLnBrk="1" hangingPunct="1"/>
            <a:r>
              <a:rPr lang="en-US" altLang="en-US" smtClean="0"/>
              <a:t>Intercept wireless printer traffic</a:t>
            </a:r>
          </a:p>
          <a:p>
            <a:pPr eaLnBrk="1" hangingPunct="1"/>
            <a:r>
              <a:rPr lang="en-US" altLang="en-US" smtClean="0"/>
              <a:t>OS attacks through the network</a:t>
            </a:r>
          </a:p>
          <a:p>
            <a:pPr eaLnBrk="1" hangingPunct="1"/>
            <a:r>
              <a:rPr lang="en-US" altLang="en-US" smtClean="0"/>
              <a:t>Denial of Service (RF  signal jamming)</a:t>
            </a:r>
          </a:p>
        </p:txBody>
      </p:sp>
    </p:spTree>
    <p:extLst>
      <p:ext uri="{BB962C8B-B14F-4D97-AF65-F5344CB8AC3E}">
        <p14:creationId xmlns:p14="http://schemas.microsoft.com/office/powerpoint/2010/main" val="32964747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idx="4294967295"/>
          </p:nvPr>
        </p:nvSpPr>
        <p:spPr>
          <a:xfrm>
            <a:off x="1828800" y="228600"/>
            <a:ext cx="8610600" cy="1143000"/>
          </a:xfrm>
        </p:spPr>
        <p:txBody>
          <a:bodyPr/>
          <a:lstStyle/>
          <a:p>
            <a:pPr eaLnBrk="1" hangingPunct="1"/>
            <a:r>
              <a:rPr lang="en-US" altLang="en-US" smtClean="0">
                <a:cs typeface="Times New Roman" panose="02020603050405020304" pitchFamily="18" charset="0"/>
              </a:rPr>
              <a:t>Summary </a:t>
            </a:r>
          </a:p>
        </p:txBody>
      </p:sp>
      <p:sp>
        <p:nvSpPr>
          <p:cNvPr id="662531" name="Rectangle 3"/>
          <p:cNvSpPr>
            <a:spLocks noGrp="1" noChangeArrowheads="1"/>
          </p:cNvSpPr>
          <p:nvPr>
            <p:ph type="body" idx="4294967295"/>
          </p:nvPr>
        </p:nvSpPr>
        <p:spPr>
          <a:xfrm>
            <a:off x="2209800" y="1447800"/>
            <a:ext cx="8153400" cy="4648200"/>
          </a:xfrm>
        </p:spPr>
        <p:txBody>
          <a:bodyPr/>
          <a:lstStyle/>
          <a:p>
            <a:pPr eaLnBrk="1" hangingPunct="1"/>
            <a:r>
              <a:rPr lang="en-US" altLang="en-US" smtClean="0"/>
              <a:t>For existing systems, perform security auditing</a:t>
            </a:r>
          </a:p>
          <a:p>
            <a:pPr eaLnBrk="1" hangingPunct="1"/>
            <a:r>
              <a:rPr lang="en-US" altLang="en-US" smtClean="0"/>
              <a:t>System-critical and life-critical functions need  backups</a:t>
            </a:r>
          </a:p>
          <a:p>
            <a:pPr eaLnBrk="1" hangingPunct="1"/>
            <a:r>
              <a:rPr lang="en-US" altLang="en-US" smtClean="0"/>
              <a:t>For new systems use a global-level design, starting from requirements. Define policies, analyze threats, select defense mechanisms</a:t>
            </a:r>
          </a:p>
          <a:p>
            <a:pPr eaLnBrk="1" hangingPunct="1"/>
            <a:r>
              <a:rPr lang="en-US" altLang="en-US" smtClean="0"/>
              <a:t>Each device should be integrated in a system-wide structure, where their device ids can be related to users</a:t>
            </a:r>
          </a:p>
        </p:txBody>
      </p:sp>
    </p:spTree>
    <p:extLst>
      <p:ext uri="{BB962C8B-B14F-4D97-AF65-F5344CB8AC3E}">
        <p14:creationId xmlns:p14="http://schemas.microsoft.com/office/powerpoint/2010/main" val="37517326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Social networks</a:t>
            </a:r>
          </a:p>
        </p:txBody>
      </p:sp>
      <p:sp>
        <p:nvSpPr>
          <p:cNvPr id="665603"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1600"/>
              <a:t>A social network is a structure of individuals or organizations, which are connected by one or more types of interdependency, such as friendship, affinity, common interests or knowledge. Social networks have existed for a long time in a looser way than now</a:t>
            </a:r>
          </a:p>
          <a:p>
            <a:r>
              <a:rPr lang="en-US" altLang="en-US" sz="1600"/>
              <a:t>The early Internet, now referred to as Web 1.0, significantly lowered the cost of accessing or publishing content to a global audience, as well as keeping in contact with friends and collaborators. Anyone with a web site could publish papers, post product information, or display whatever they wanted. Anyone with an Internet connection could follow links to access content. The content of websites was generally controlled by the individual, company or organization that created it. </a:t>
            </a:r>
          </a:p>
          <a:p>
            <a:r>
              <a:rPr lang="en-US" altLang="en-US" sz="1600"/>
              <a:t>Software tools were developed for contributing content and standards were developed for information and data exchange. E-mail and instant messaging tools made possible keeping in touch with existing contacts, and forum and chat-room spaces made possible to discover and temporarily interact with new people or groups. In that stage the Internet was mostly a repository of shared information with limited interaction</a:t>
            </a:r>
          </a:p>
        </p:txBody>
      </p:sp>
    </p:spTree>
    <p:extLst>
      <p:ext uri="{BB962C8B-B14F-4D97-AF65-F5344CB8AC3E}">
        <p14:creationId xmlns:p14="http://schemas.microsoft.com/office/powerpoint/2010/main" val="35760670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Web 2.0</a:t>
            </a:r>
          </a:p>
        </p:txBody>
      </p:sp>
      <p:sp>
        <p:nvSpPr>
          <p:cNvPr id="666627"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Web 2.0 introduced some important changes, it allows anyone with a web connection to write as well as read</a:t>
            </a:r>
          </a:p>
          <a:p>
            <a:pPr>
              <a:lnSpc>
                <a:spcPct val="80000"/>
              </a:lnSpc>
            </a:pPr>
            <a:r>
              <a:rPr lang="en-US" altLang="en-US" sz="1600"/>
              <a:t>Anyone can have now its own web site and keep in contact with friends and collaborators in a simple and inexpensive way</a:t>
            </a:r>
          </a:p>
          <a:p>
            <a:pPr>
              <a:lnSpc>
                <a:spcPct val="80000"/>
              </a:lnSpc>
            </a:pPr>
            <a:r>
              <a:rPr lang="en-US" altLang="en-US" sz="1600"/>
              <a:t>Search engines, content-tagging by users, and user-generated content have made it much easier to interact. Content from different sites can be combined and used for any purpose.</a:t>
            </a:r>
          </a:p>
          <a:p>
            <a:pPr>
              <a:lnSpc>
                <a:spcPct val="80000"/>
              </a:lnSpc>
            </a:pPr>
            <a:r>
              <a:rPr lang="en-US" altLang="en-US" sz="1600"/>
              <a:t>However, in order to take advantage of these good things one now needs to join a structured social network</a:t>
            </a:r>
          </a:p>
          <a:p>
            <a:pPr>
              <a:lnSpc>
                <a:spcPct val="80000"/>
              </a:lnSpc>
            </a:pPr>
            <a:r>
              <a:rPr lang="en-US" altLang="en-US" sz="1600"/>
              <a:t>Many varieties of social networks have appeared, some just for keeping in contact with friends, but others for specialized uses</a:t>
            </a:r>
          </a:p>
          <a:p>
            <a:pPr>
              <a:lnSpc>
                <a:spcPct val="80000"/>
              </a:lnSpc>
            </a:pPr>
            <a:r>
              <a:rPr lang="en-US" altLang="en-US" sz="1600"/>
              <a:t>The idea is having a participatory group where everybody shares information and ideas with others in a shared space</a:t>
            </a:r>
          </a:p>
          <a:p>
            <a:pPr>
              <a:lnSpc>
                <a:spcPct val="80000"/>
              </a:lnSpc>
            </a:pPr>
            <a:r>
              <a:rPr lang="en-US" altLang="en-US" sz="1600"/>
              <a:t>Social network sites are structured as personal networks, with the individuals at the center of their own community. People and their online interactions are captured as published content on the web in a way that allows content and people-as-content to be traversed through social, rather than thematic links</a:t>
            </a:r>
          </a:p>
          <a:p>
            <a:pPr>
              <a:lnSpc>
                <a:spcPct val="80000"/>
              </a:lnSpc>
            </a:pPr>
            <a:r>
              <a:rPr lang="en-US" altLang="en-US" sz="1600"/>
              <a:t>New categories of communication such as broadcast, narrowcast, and private messaging have been created. Virtually everything is read/write with space for added metadata and comments.</a:t>
            </a:r>
          </a:p>
        </p:txBody>
      </p:sp>
    </p:spTree>
    <p:extLst>
      <p:ext uri="{BB962C8B-B14F-4D97-AF65-F5344CB8AC3E}">
        <p14:creationId xmlns:p14="http://schemas.microsoft.com/office/powerpoint/2010/main" val="36756873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Architectural aspects</a:t>
            </a:r>
          </a:p>
        </p:txBody>
      </p:sp>
      <p:sp>
        <p:nvSpPr>
          <p:cNvPr id="667651"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000"/>
              <a:t>Software development in this environment presents new challenges because of its richness and the need for security</a:t>
            </a:r>
          </a:p>
          <a:p>
            <a:pPr>
              <a:lnSpc>
                <a:spcPct val="90000"/>
              </a:lnSpc>
            </a:pPr>
            <a:r>
              <a:rPr lang="en-US" altLang="en-US" sz="2000"/>
              <a:t>The large amount of information about individuals creates a significant privacy problem</a:t>
            </a:r>
          </a:p>
          <a:p>
            <a:pPr>
              <a:lnSpc>
                <a:spcPct val="90000"/>
              </a:lnSpc>
            </a:pPr>
            <a:r>
              <a:rPr lang="en-US" altLang="en-US" sz="2000"/>
              <a:t>There is a variety of security threats to social networks and several serious incidents have already occurred</a:t>
            </a:r>
          </a:p>
          <a:p>
            <a:pPr>
              <a:lnSpc>
                <a:spcPct val="90000"/>
              </a:lnSpc>
            </a:pPr>
            <a:r>
              <a:rPr lang="en-US" altLang="en-US" sz="2000"/>
              <a:t>The state of security in social networks is rather primitive; they contain mostly information about individuals but there is little protection against privacy violations</a:t>
            </a:r>
          </a:p>
          <a:p>
            <a:pPr>
              <a:lnSpc>
                <a:spcPct val="90000"/>
              </a:lnSpc>
            </a:pPr>
            <a:r>
              <a:rPr lang="en-US" altLang="en-US" sz="2000"/>
              <a:t>Their platforms are also easy to penetrate by external attackers</a:t>
            </a:r>
          </a:p>
          <a:p>
            <a:pPr>
              <a:lnSpc>
                <a:spcPct val="90000"/>
              </a:lnSpc>
            </a:pPr>
            <a:r>
              <a:rPr lang="en-US" altLang="en-US" sz="2000"/>
              <a:t>We need to define what security requirements should be imposed on these organizations to protect their users.</a:t>
            </a:r>
          </a:p>
          <a:p>
            <a:pPr>
              <a:lnSpc>
                <a:spcPct val="90000"/>
              </a:lnSpc>
            </a:pPr>
            <a:r>
              <a:rPr lang="en-US" altLang="en-US" sz="2000"/>
              <a:t>We are building some patterns for this purpose</a:t>
            </a:r>
          </a:p>
        </p:txBody>
      </p:sp>
    </p:spTree>
    <p:extLst>
      <p:ext uri="{BB962C8B-B14F-4D97-AF65-F5344CB8AC3E}">
        <p14:creationId xmlns:p14="http://schemas.microsoft.com/office/powerpoint/2010/main" val="38121799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ltLang="en-US" smtClean="0"/>
              <a:t>Threats to social networks</a:t>
            </a:r>
          </a:p>
        </p:txBody>
      </p:sp>
      <p:sp>
        <p:nvSpPr>
          <p:cNvPr id="668675" name="Rectangle 3"/>
          <p:cNvSpPr>
            <a:spLocks noGrp="1" noChangeArrowheads="1"/>
          </p:cNvSpPr>
          <p:nvPr>
            <p:ph type="body" idx="1"/>
          </p:nvPr>
        </p:nvSpPr>
        <p:spPr/>
        <p:txBody>
          <a:bodyPr/>
          <a:lstStyle/>
          <a:p>
            <a:pPr>
              <a:lnSpc>
                <a:spcPct val="80000"/>
              </a:lnSpc>
            </a:pPr>
            <a:r>
              <a:rPr lang="en-US" altLang="en-US" sz="1600"/>
              <a:t>Usability of the security mechanisms is a fundamental design flaw. It doesn’t matter if the system has good security controls if they are too complex for the average users. Most privacy settings are confusing, cumbersome, and change frequently, so users lose track of their privacy restrictions. For example, Facebook’s Privacy Policy has almost 6000 words; its policies include 50 settings with over 170 options.</a:t>
            </a:r>
          </a:p>
          <a:p>
            <a:pPr>
              <a:lnSpc>
                <a:spcPct val="80000"/>
              </a:lnSpc>
            </a:pPr>
            <a:r>
              <a:rPr lang="en-US" altLang="en-US" sz="1600"/>
              <a:t>Many companies are encouraging their employees to use social networks as a way to reach potential clients or provide better service. That use may expose them to risks of illegal access to their corporate data or to their reputation. Often these companies don’t have any policies about the use of social networks by their employees. </a:t>
            </a:r>
          </a:p>
          <a:p>
            <a:pPr>
              <a:lnSpc>
                <a:spcPct val="80000"/>
              </a:lnSpc>
            </a:pPr>
            <a:r>
              <a:rPr lang="en-US" altLang="en-US" sz="1600"/>
              <a:t>The users themselves are a source of many security problems; many of them don’t know or don’t care about privacy. In surveys, e.g. the one mentioned in [21], many respondents were willing to let anyone see their full names, addresses, gender, and had few aspects that they wanted to hide (typically, religion or sexual preferences). In fact, some even bragged they did not have any secrets.   What these people don’t realize is that information can be misinterpreted, propagated erroneously, and misused, e.g. for identity theft. </a:t>
            </a:r>
          </a:p>
          <a:p>
            <a:pPr>
              <a:lnSpc>
                <a:spcPct val="80000"/>
              </a:lnSpc>
            </a:pPr>
            <a:r>
              <a:rPr lang="en-US" altLang="en-US" sz="1600"/>
              <a:t>This position has started to reverse as many people are realizing that showing all this information is creating problems for them to get jobs. </a:t>
            </a:r>
          </a:p>
        </p:txBody>
      </p:sp>
    </p:spTree>
    <p:extLst>
      <p:ext uri="{BB962C8B-B14F-4D97-AF65-F5344CB8AC3E}">
        <p14:creationId xmlns:p14="http://schemas.microsoft.com/office/powerpoint/2010/main" val="85686004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ltLang="en-US" smtClean="0"/>
              <a:t>More threats</a:t>
            </a:r>
          </a:p>
        </p:txBody>
      </p:sp>
      <p:sp>
        <p:nvSpPr>
          <p:cNvPr id="669699" name="Rectangle 3"/>
          <p:cNvSpPr>
            <a:spLocks noGrp="1" noChangeArrowheads="1"/>
          </p:cNvSpPr>
          <p:nvPr>
            <p:ph type="body" idx="1"/>
          </p:nvPr>
        </p:nvSpPr>
        <p:spPr/>
        <p:txBody>
          <a:bodyPr>
            <a:normAutofit/>
          </a:bodyPr>
          <a:lstStyle/>
          <a:p>
            <a:pPr>
              <a:lnSpc>
                <a:spcPct val="80000"/>
              </a:lnSpc>
            </a:pPr>
            <a:r>
              <a:rPr lang="en-US" altLang="en-US" sz="1600" dirty="0"/>
              <a:t>In this moment the main source of privacy threats comes from the platform providers. Social networks are usually commercial enterprises that are trying to make money. They don’t charge their users and provide nice functions to entice them to join. However, the providers sell this information or the access to the users to external parties to generate profits. They encourage users to provide as much information as possible and to share it with as many people as possible. Sometimes they use deceptive policies that confuse users and make them provide more information, not to protect their information, and even to share it with external </a:t>
            </a:r>
            <a:r>
              <a:rPr lang="en-US" altLang="en-US" sz="1600" dirty="0" smtClean="0"/>
              <a:t>entities. </a:t>
            </a:r>
            <a:r>
              <a:rPr lang="en-US" altLang="en-US" sz="1600" dirty="0"/>
              <a:t>Their privacy models allow internal applications to bypass the users’ privacy settings and can collect all their </a:t>
            </a:r>
            <a:r>
              <a:rPr lang="en-US" altLang="en-US" sz="1600" dirty="0" smtClean="0"/>
              <a:t>information. </a:t>
            </a:r>
            <a:r>
              <a:rPr lang="en-US" altLang="en-US" sz="1600" dirty="0"/>
              <a:t>Facebook even allows third-party applications, which have not been checked for security, to run in its </a:t>
            </a:r>
            <a:r>
              <a:rPr lang="en-US" altLang="en-US" sz="1600" dirty="0" smtClean="0"/>
              <a:t>platform </a:t>
            </a:r>
            <a:r>
              <a:rPr lang="en-US" altLang="en-US" sz="1600" dirty="0" err="1" smtClean="0"/>
              <a:t>nd</a:t>
            </a:r>
            <a:r>
              <a:rPr lang="en-US" altLang="en-US" sz="1600" dirty="0" smtClean="0"/>
              <a:t> share users data with game companies and others.</a:t>
            </a:r>
            <a:endParaRPr lang="en-US" altLang="en-US" sz="1600" dirty="0"/>
          </a:p>
          <a:p>
            <a:pPr>
              <a:lnSpc>
                <a:spcPct val="80000"/>
              </a:lnSpc>
            </a:pPr>
            <a:r>
              <a:rPr lang="en-US" altLang="en-US" sz="1600" dirty="0"/>
              <a:t>Important sources of threats in any commercial system are insiders, the people who work at the companies that provide platforms or applications for the social networks.</a:t>
            </a:r>
          </a:p>
          <a:p>
            <a:pPr>
              <a:lnSpc>
                <a:spcPct val="80000"/>
              </a:lnSpc>
            </a:pPr>
            <a:r>
              <a:rPr lang="en-US" altLang="en-US" sz="1600" dirty="0"/>
              <a:t>Threats also come from members trying to access information with poor privacy controls. </a:t>
            </a:r>
          </a:p>
          <a:p>
            <a:pPr>
              <a:lnSpc>
                <a:spcPct val="80000"/>
              </a:lnSpc>
            </a:pPr>
            <a:r>
              <a:rPr lang="en-US" altLang="en-US" sz="1600" dirty="0"/>
              <a:t>Also, from external attackers who may take advantage of the platform weaknesses. Social engineering attacks, frequent in the Internet, become much faster and more effective using social networks, the attacker can reach much more people at one time. Spam can propagate farther and faster.</a:t>
            </a:r>
          </a:p>
          <a:p>
            <a:pPr>
              <a:lnSpc>
                <a:spcPct val="80000"/>
              </a:lnSpc>
            </a:pPr>
            <a:r>
              <a:rPr lang="en-US" altLang="en-US" sz="1600" dirty="0"/>
              <a:t>Not only privacy and security are at risk in poorly controlled social networks, reputation is another aspect that can suffer. People can post things about others, which can affect their lives. A company using the network can get a bad reputation if some users express the disapproval of their products or services</a:t>
            </a:r>
            <a:r>
              <a:rPr lang="en-US" altLang="en-US" sz="1600" dirty="0" smtClean="0"/>
              <a:t>. This kind of attack was very effective during the last US election.</a:t>
            </a:r>
            <a:endParaRPr lang="en-US" altLang="en-US" sz="1600" dirty="0"/>
          </a:p>
        </p:txBody>
      </p:sp>
    </p:spTree>
    <p:extLst>
      <p:ext uri="{BB962C8B-B14F-4D97-AF65-F5344CB8AC3E}">
        <p14:creationId xmlns:p14="http://schemas.microsoft.com/office/powerpoint/2010/main" val="16900865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altLang="en-US" smtClean="0"/>
              <a:t>And more threats</a:t>
            </a:r>
          </a:p>
        </p:txBody>
      </p:sp>
      <p:sp>
        <p:nvSpPr>
          <p:cNvPr id="670723" name="Rectangle 3"/>
          <p:cNvSpPr>
            <a:spLocks noGrp="1" noChangeArrowheads="1"/>
          </p:cNvSpPr>
          <p:nvPr>
            <p:ph type="body" idx="1"/>
          </p:nvPr>
        </p:nvSpPr>
        <p:spPr/>
        <p:txBody>
          <a:bodyPr/>
          <a:lstStyle/>
          <a:p>
            <a:pPr>
              <a:lnSpc>
                <a:spcPct val="80000"/>
              </a:lnSpc>
            </a:pPr>
            <a:r>
              <a:rPr lang="en-US" altLang="en-US" sz="1600"/>
              <a:t>Other threats include the standard Internet threats: Malware: viruses, worms, Trojan horses, spyware, identity theft, phishing, account hijacking</a:t>
            </a:r>
          </a:p>
          <a:p>
            <a:pPr>
              <a:lnSpc>
                <a:spcPct val="80000"/>
              </a:lnSpc>
            </a:pPr>
            <a:r>
              <a:rPr lang="en-US" altLang="en-US" sz="1600"/>
              <a:t>Availability attacks can be very annoying to people used to keep track of their friends in real time. If you let others know always your location you are inviting burglars to your house. Web sites hosting social networks may keep your information indefinitely.</a:t>
            </a:r>
          </a:p>
          <a:p>
            <a:pPr>
              <a:lnSpc>
                <a:spcPct val="80000"/>
              </a:lnSpc>
            </a:pPr>
            <a:r>
              <a:rPr lang="en-US" altLang="en-US" sz="1600"/>
              <a:t>The effect of the platform and associated software is naturally very important, An example is ELGG, an open source platform. Elgg runs on a combination of the Apache web server, MySQL database system and the PHP interpreted scripting language. These are open source products but they are not particularly secure. The use of mashups can bring data leakage. Mobile access to social networks and their applications will bring new problems. Many social networks are using cloud-based platforms that may not have proper defenses.</a:t>
            </a:r>
          </a:p>
          <a:p>
            <a:pPr>
              <a:lnSpc>
                <a:spcPct val="80000"/>
              </a:lnSpc>
              <a:buFontTx/>
              <a:buNone/>
            </a:pPr>
            <a:r>
              <a:rPr lang="en-US" altLang="en-US" sz="1600"/>
              <a:t>Several incidents have shown the fragility of the current networks: </a:t>
            </a:r>
          </a:p>
          <a:p>
            <a:pPr>
              <a:lnSpc>
                <a:spcPct val="80000"/>
              </a:lnSpc>
            </a:pPr>
            <a:r>
              <a:rPr lang="en-US" altLang="en-US" sz="1600"/>
              <a:t>A recent breach in Facebook allowed users to see private information from other users.</a:t>
            </a:r>
          </a:p>
          <a:p>
            <a:pPr>
              <a:lnSpc>
                <a:spcPct val="80000"/>
              </a:lnSpc>
            </a:pPr>
            <a:r>
              <a:rPr lang="en-US" altLang="en-US" sz="1600"/>
              <a:t>Last December an attacker got into the master directory of Twitter’s addresses and tampered with its DNS to redirect users to the site of the “Iranian Cyber Army”. </a:t>
            </a:r>
          </a:p>
        </p:txBody>
      </p:sp>
    </p:spTree>
    <p:extLst>
      <p:ext uri="{BB962C8B-B14F-4D97-AF65-F5344CB8AC3E}">
        <p14:creationId xmlns:p14="http://schemas.microsoft.com/office/powerpoint/2010/main" val="352195767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Twitter hacked 09/10/11</a:t>
            </a:r>
          </a:p>
        </p:txBody>
      </p:sp>
      <p:sp>
        <p:nvSpPr>
          <p:cNvPr id="671747" name="Content Placeholder 2"/>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000" b="0" i="0">
                <a:latin typeface="Calibri" panose="020F0502020204030204" pitchFamily="34" charset="0"/>
              </a:rPr>
              <a:t>A Twitter account belonging to NBC News was hacked on Friday evening by an entity that claimed, falsely, that an airplane had crashed at the site of ground zero in New York. </a:t>
            </a:r>
          </a:p>
          <a:p>
            <a:r>
              <a:rPr lang="en-US" altLang="en-US" sz="2000" b="0" i="0">
                <a:latin typeface="Calibri" panose="020F0502020204030204" pitchFamily="34" charset="0"/>
              </a:rPr>
              <a:t>The account was swiftly taken offline and the news division apologized. The incident was deemed serious enough that the news anchor Brian Williams read the apology out loud on the “NBC Nightly News.”</a:t>
            </a:r>
          </a:p>
          <a:p>
            <a:r>
              <a:rPr lang="en-US" altLang="en-US" sz="2000" b="0" i="0">
                <a:latin typeface="Calibri" panose="020F0502020204030204" pitchFamily="34" charset="0"/>
              </a:rPr>
              <a:t>The NBC Twitter account had about 130,000 followers, only a fraction of whom likely saw the Twitter message when it was posted. Still, the false claim rippled across the short messaging Web site in a matter of minutes, alarming some people on a day of heightened anxieties about potential terrorist attacks. Authorities have warned of a nonspecific bomb threat possibly tied to the 10th anniversary of the Sept. 11, 2001 terrorist attacks.</a:t>
            </a:r>
          </a:p>
        </p:txBody>
      </p:sp>
    </p:spTree>
    <p:extLst>
      <p:ext uri="{BB962C8B-B14F-4D97-AF65-F5344CB8AC3E}">
        <p14:creationId xmlns:p14="http://schemas.microsoft.com/office/powerpoint/2010/main" val="10706678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illegal data collection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June, the court said that Facebook indiscriminately tracks internet users - even non-Facebook users - when they visit its pages or pages on other sites with "like" or "share" buttons.</a:t>
            </a:r>
          </a:p>
          <a:p>
            <a:r>
              <a:rPr lang="en-US" dirty="0"/>
              <a:t>Since then, the BPC's lawyers have called Facebook "</a:t>
            </a:r>
            <a:r>
              <a:rPr lang="en-US" dirty="0">
                <a:hlinkClick r:id="rId2" tooltip="Facebook: our cookies keep you safe from cyber terrorists!"/>
              </a:rPr>
              <a:t>as bad as the NSA</a:t>
            </a:r>
            <a:r>
              <a:rPr lang="en-US" dirty="0"/>
              <a:t> [National Security Agency]."</a:t>
            </a:r>
          </a:p>
          <a:p>
            <a:r>
              <a:rPr lang="en-US" dirty="0" smtClean="0"/>
              <a:t>This </a:t>
            </a:r>
            <a:r>
              <a:rPr lang="en-US" dirty="0"/>
              <a:t>48 hours or-else decision is only the latest EU action against private data flowing into Facebook.</a:t>
            </a:r>
          </a:p>
          <a:p>
            <a:r>
              <a:rPr lang="en-US" dirty="0"/>
              <a:t>Last month, the EU's highest court </a:t>
            </a:r>
            <a:r>
              <a:rPr lang="en-US" dirty="0">
                <a:hlinkClick r:id="rId3" tooltip="Safe Harbor agreement ruled invalid by top EU court"/>
              </a:rPr>
              <a:t>struck down</a:t>
            </a:r>
            <a:r>
              <a:rPr lang="en-US" dirty="0"/>
              <a:t> the transatlantic Safe Harbor agreement, which had allowed companies to transfer European citizens' personal data to the US, calling the agreement "invalid" because it didn't protect data from US surveillance.</a:t>
            </a:r>
          </a:p>
          <a:p>
            <a:r>
              <a:rPr lang="en-US" dirty="0"/>
              <a:t>At the heart of the recent Belgian court case is </a:t>
            </a:r>
            <a:r>
              <a:rPr lang="en-US" dirty="0">
                <a:hlinkClick r:id="rId4" tooltip="Facebook to let advertisers see where you're surfing"/>
              </a:rPr>
              <a:t>a move</a:t>
            </a:r>
            <a:r>
              <a:rPr lang="en-US" dirty="0"/>
              <a:t> Facebook made in June 2014 to give advertisers more ammunition to target users, by mixing data about what we do on its site with data about what we do on other sites.</a:t>
            </a:r>
          </a:p>
          <a:p>
            <a:endParaRPr lang="en-US" dirty="0"/>
          </a:p>
        </p:txBody>
      </p:sp>
    </p:spTree>
    <p:extLst>
      <p:ext uri="{BB962C8B-B14F-4D97-AF65-F5344CB8AC3E}">
        <p14:creationId xmlns:p14="http://schemas.microsoft.com/office/powerpoint/2010/main" val="76738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4145</TotalTime>
  <Words>9417</Words>
  <Application>Microsoft Office PowerPoint</Application>
  <PresentationFormat>Widescreen</PresentationFormat>
  <Paragraphs>633</Paragraphs>
  <Slides>109</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109</vt:i4>
      </vt:variant>
    </vt:vector>
  </HeadingPairs>
  <TitlesOfParts>
    <vt:vector size="118" baseType="lpstr">
      <vt:lpstr>Arial</vt:lpstr>
      <vt:lpstr>Calibri</vt:lpstr>
      <vt:lpstr>Calibri Light</vt:lpstr>
      <vt:lpstr>Times New Roman</vt:lpstr>
      <vt:lpstr>Wingdings</vt:lpstr>
      <vt:lpstr>Office Theme</vt:lpstr>
      <vt:lpstr>Visio.Drawing.11</vt:lpstr>
      <vt:lpstr>Document</vt:lpstr>
      <vt:lpstr>Slide</vt:lpstr>
      <vt:lpstr>Chapter 10</vt:lpstr>
      <vt:lpstr>PowerPoint Presentation</vt:lpstr>
      <vt:lpstr>PowerPoint Presentation</vt:lpstr>
      <vt:lpstr>PowerPoint Presentation</vt:lpstr>
      <vt:lpstr>PowerPoint Presentation</vt:lpstr>
      <vt:lpstr>A sensor network</vt:lpstr>
      <vt:lpstr>PowerPoint Presentation</vt:lpstr>
      <vt:lpstr>Advantages</vt:lpstr>
      <vt:lpstr>Cyber-Physical Systems (CPSs)</vt:lpstr>
      <vt:lpstr>Other Characteristics of CPS</vt:lpstr>
      <vt:lpstr>PowerPoint Presentation</vt:lpstr>
      <vt:lpstr>Infrastructure systems</vt:lpstr>
      <vt:lpstr>PowerPoint Presentation</vt:lpstr>
      <vt:lpstr>Supervisory Control and Data Acquisition (SCADA) systems  structure</vt:lpstr>
      <vt:lpstr>SCADA units</vt:lpstr>
      <vt:lpstr>General SCADA architecture</vt:lpstr>
      <vt:lpstr>PowerPoint Presentation</vt:lpstr>
      <vt:lpstr>SCADA Pattern</vt:lpstr>
      <vt:lpstr>Methodology for SCADA Systems</vt:lpstr>
      <vt:lpstr>SCADA threats</vt:lpstr>
      <vt:lpstr>Countermeasures</vt:lpstr>
      <vt:lpstr>Defenses for the Central Controller</vt:lpstr>
      <vt:lpstr>Rest of the system</vt:lpstr>
      <vt:lpstr>PowerPoint Presentation</vt:lpstr>
      <vt:lpstr>A typical SCADA system in use </vt:lpstr>
      <vt:lpstr>The Business Corporate Network</vt:lpstr>
      <vt:lpstr>PowerPoint Presentation</vt:lpstr>
      <vt:lpstr>CPS architecture</vt:lpstr>
      <vt:lpstr>The smart grid</vt:lpstr>
      <vt:lpstr>Smart grid</vt:lpstr>
      <vt:lpstr>PowerPoint Presentation</vt:lpstr>
      <vt:lpstr>Privacy concerns in smart grids</vt:lpstr>
      <vt:lpstr>Typical Misuses in a smart grid</vt:lpstr>
      <vt:lpstr>Power system attacks</vt:lpstr>
      <vt:lpstr>Standards and regulations </vt:lpstr>
      <vt:lpstr>PowerPoint Presentation</vt:lpstr>
      <vt:lpstr>PowerPoint Presentation</vt:lpstr>
      <vt:lpstr>Stuxnet </vt:lpstr>
      <vt:lpstr>Children of Stuxnet</vt:lpstr>
      <vt:lpstr>Children of Stuxnet</vt:lpstr>
      <vt:lpstr>Physical access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 spot under the hood http://www.nytimes.com/2015/09/27/business/complex-car-software-becomes-the-weak-spot-under-the-hood.html</vt:lpstr>
      <vt:lpstr>Car security</vt:lpstr>
      <vt:lpstr>Drone hijacked by hackers from Texas college with $1,000 spoofer https://nakedsecurity.sophos.com/2012/07/02/drone-hackedwith-1000-spoofer/</vt:lpstr>
      <vt:lpstr>CPS threats</vt:lpstr>
      <vt:lpstr>Threats in CPSs</vt:lpstr>
      <vt:lpstr>Cross-domain attacks</vt:lpstr>
      <vt:lpstr>Analogies in threats</vt:lpstr>
      <vt:lpstr>Why Cargo Ports ?</vt:lpstr>
      <vt:lpstr>PowerPoint Presentation</vt:lpstr>
      <vt:lpstr>PowerPoint Presentation</vt:lpstr>
      <vt:lpstr>PowerPoint Presentation</vt:lpstr>
      <vt:lpstr>Internet of Things (IoT)</vt:lpstr>
      <vt:lpstr>PowerPoint Presentation</vt:lpstr>
      <vt:lpstr>IoT security</vt:lpstr>
      <vt:lpstr>City transportation systems</vt:lpstr>
      <vt:lpstr>Possible layered architecture</vt:lpstr>
      <vt:lpstr>Issues</vt:lpstr>
      <vt:lpstr>PowerPoint Presentation</vt:lpstr>
      <vt:lpstr>Computerized medicine</vt:lpstr>
      <vt:lpstr>Regulations</vt:lpstr>
      <vt:lpstr>HIPAA</vt:lpstr>
      <vt:lpstr>The Security Rule</vt:lpstr>
      <vt:lpstr>Privacy</vt:lpstr>
      <vt:lpstr>Medical care use cases</vt:lpstr>
      <vt:lpstr>Abstract patient records</vt:lpstr>
      <vt:lpstr>Basic patient record</vt:lpstr>
      <vt:lpstr>Adding more information</vt:lpstr>
      <vt:lpstr>Adding Role-Based Access Control</vt:lpstr>
      <vt:lpstr>EHR standards</vt:lpstr>
      <vt:lpstr>EHR standards</vt:lpstr>
      <vt:lpstr>Wireless medicine</vt:lpstr>
      <vt:lpstr>Sensor-based hospital </vt:lpstr>
      <vt:lpstr>Use cases</vt:lpstr>
      <vt:lpstr>Assisted living requirements</vt:lpstr>
      <vt:lpstr>Devices</vt:lpstr>
      <vt:lpstr>Part of the class model</vt:lpstr>
      <vt:lpstr>Activity diagram to remind of a task</vt:lpstr>
      <vt:lpstr>Threats</vt:lpstr>
      <vt:lpstr>Policies</vt:lpstr>
      <vt:lpstr>WiFi threats</vt:lpstr>
      <vt:lpstr>Summary </vt:lpstr>
      <vt:lpstr>PowerPoint Presentation</vt:lpstr>
      <vt:lpstr>PowerPoint Presentation</vt:lpstr>
      <vt:lpstr>PowerPoint Presentation</vt:lpstr>
      <vt:lpstr>Threats to social networks</vt:lpstr>
      <vt:lpstr>More threats</vt:lpstr>
      <vt:lpstr>And more threats</vt:lpstr>
      <vt:lpstr>PowerPoint Presentation</vt:lpstr>
      <vt:lpstr>Facebook illegal data collection</vt:lpstr>
      <vt:lpstr>Facebook data II</vt:lpstr>
      <vt:lpstr>PowerPoint Presentation</vt:lpstr>
      <vt:lpstr>PowerPoint Presentation</vt:lpstr>
      <vt:lpstr>PowerPoint Presentation</vt:lpstr>
      <vt:lpstr>PowerPoint Presentation</vt:lpstr>
      <vt:lpstr>More secure social network patterns</vt:lpstr>
      <vt:lpstr>Voter Registration Rolls in 2 States Are Called Vulnerable to Hackers http://www.nytimes.com/2012/10/13/us/politics/cracks-in-maryland-and-washington-voter-databases.html?_r=0</vt:lpstr>
      <vt:lpstr>Voter registration II</vt:lpstr>
      <vt:lpstr> Voting Security Bill Introduced in US House (November 7, 2017)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57</cp:revision>
  <dcterms:created xsi:type="dcterms:W3CDTF">2015-04-02T19:42:43Z</dcterms:created>
  <dcterms:modified xsi:type="dcterms:W3CDTF">2017-12-05T23:39:40Z</dcterms:modified>
</cp:coreProperties>
</file>