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322" r:id="rId3"/>
    <p:sldId id="374" r:id="rId4"/>
    <p:sldId id="323" r:id="rId5"/>
    <p:sldId id="324" r:id="rId6"/>
    <p:sldId id="334" r:id="rId7"/>
    <p:sldId id="361" r:id="rId8"/>
    <p:sldId id="326" r:id="rId9"/>
    <p:sldId id="327" r:id="rId10"/>
    <p:sldId id="328" r:id="rId11"/>
    <p:sldId id="335" r:id="rId12"/>
    <p:sldId id="329" r:id="rId13"/>
    <p:sldId id="331" r:id="rId14"/>
    <p:sldId id="332"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64" r:id="rId65"/>
    <p:sldId id="365" r:id="rId66"/>
    <p:sldId id="371" r:id="rId67"/>
    <p:sldId id="372" r:id="rId68"/>
    <p:sldId id="373" r:id="rId69"/>
    <p:sldId id="366" r:id="rId70"/>
    <p:sldId id="367" r:id="rId71"/>
    <p:sldId id="368" r:id="rId72"/>
    <p:sldId id="369" r:id="rId73"/>
    <p:sldId id="370" r:id="rId74"/>
    <p:sldId id="362" r:id="rId75"/>
    <p:sldId id="313" r:id="rId76"/>
    <p:sldId id="314" r:id="rId77"/>
    <p:sldId id="316" r:id="rId78"/>
    <p:sldId id="31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6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C16F4-EE65-48BC-A137-CAE1A9DB90E9}" type="datetimeFigureOut">
              <a:rPr lang="en-US" smtClean="0"/>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7CEF-1FEB-4EEE-B4E4-4179A0A3492D}" type="slidenum">
              <a:rPr lang="en-US" smtClean="0"/>
              <a:t>‹#›</a:t>
            </a:fld>
            <a:endParaRPr lang="en-US"/>
          </a:p>
        </p:txBody>
      </p:sp>
    </p:spTree>
    <p:extLst>
      <p:ext uri="{BB962C8B-B14F-4D97-AF65-F5344CB8AC3E}">
        <p14:creationId xmlns:p14="http://schemas.microsoft.com/office/powerpoint/2010/main" val="737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Shape 1"/>
          <p:cNvSpPr>
            <a:spLocks noGrp="1" noRot="1" noChangeAspect="1" noTextEdit="1"/>
          </p:cNvSpPr>
          <p:nvPr>
            <p:ph type="sldImg"/>
          </p:nvPr>
        </p:nvSpPr>
        <p:spPr>
          <a:ln/>
        </p:spPr>
      </p:sp>
      <p:sp>
        <p:nvSpPr>
          <p:cNvPr id="766979" name="Shap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766980" name="Shap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3F0CC9-D760-42AA-B4C2-C941BC0037D7}" type="slidenum">
              <a:rPr lang="en-US" altLang="en-US">
                <a:latin typeface="Calibri" panose="020F0502020204030204" pitchFamily="34" charset="0"/>
                <a:cs typeface="Arial" panose="020B0604020202020204" pitchFamily="34" charset="0"/>
              </a:rPr>
              <a:pPr eaLnBrk="1" hangingPunct="1"/>
              <a:t>17</a:t>
            </a:fld>
            <a:endParaRPr lang="en-US" altLang="en-US">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0982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36BB46-21C9-43ED-A653-C4D867EF3F15}" type="slidenum">
              <a:rPr lang="fi-FI" altLang="en-US" sz="1400"/>
              <a:pPr>
                <a:spcBef>
                  <a:spcPct val="0"/>
                </a:spcBef>
                <a:buClrTx/>
                <a:buFontTx/>
                <a:buNone/>
              </a:pPr>
              <a:t>56</a:t>
            </a:fld>
            <a:endParaRPr lang="fi-FI" altLang="en-US" sz="1400"/>
          </a:p>
        </p:txBody>
      </p:sp>
      <p:sp>
        <p:nvSpPr>
          <p:cNvPr id="2867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89100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99E8229-554B-455A-BC16-754E7333DD27}" type="slidenum">
              <a:rPr lang="fi-FI" altLang="en-US" sz="1400"/>
              <a:pPr>
                <a:spcBef>
                  <a:spcPct val="0"/>
                </a:spcBef>
                <a:buClrTx/>
                <a:buFontTx/>
                <a:buNone/>
              </a:pPr>
              <a:t>57</a:t>
            </a:fld>
            <a:endParaRPr lang="fi-FI" altLang="en-US" sz="1400"/>
          </a:p>
        </p:txBody>
      </p:sp>
      <p:sp>
        <p:nvSpPr>
          <p:cNvPr id="3072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1246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977B0E6-99E0-4C18-921B-ED5D0B40B87E}" type="slidenum">
              <a:rPr lang="fi-FI" altLang="en-US" sz="1400"/>
              <a:pPr>
                <a:spcBef>
                  <a:spcPct val="0"/>
                </a:spcBef>
                <a:buClrTx/>
                <a:buFontTx/>
                <a:buNone/>
              </a:pPr>
              <a:t>58</a:t>
            </a:fld>
            <a:endParaRPr lang="fi-FI" altLang="en-US" sz="1400"/>
          </a:p>
        </p:txBody>
      </p:sp>
      <p:sp>
        <p:nvSpPr>
          <p:cNvPr id="3277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99669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9BE2E7E-D14B-4FBA-9181-8124C8AF5E75}" type="slidenum">
              <a:rPr lang="fi-FI" altLang="en-US" sz="1400"/>
              <a:pPr>
                <a:spcBef>
                  <a:spcPct val="0"/>
                </a:spcBef>
                <a:buClrTx/>
                <a:buFontTx/>
                <a:buNone/>
              </a:pPr>
              <a:t>60</a:t>
            </a:fld>
            <a:endParaRPr lang="fi-FI" altLang="en-US" sz="1400"/>
          </a:p>
        </p:txBody>
      </p:sp>
      <p:sp>
        <p:nvSpPr>
          <p:cNvPr id="3584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50765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8A81B-BD86-423D-953E-C63DF876FE33}" type="slidenum">
              <a:rPr lang="en-US" smtClean="0"/>
              <a:t>64</a:t>
            </a:fld>
            <a:endParaRPr lang="en-US"/>
          </a:p>
        </p:txBody>
      </p:sp>
    </p:spTree>
    <p:extLst>
      <p:ext uri="{BB962C8B-B14F-4D97-AF65-F5344CB8AC3E}">
        <p14:creationId xmlns:p14="http://schemas.microsoft.com/office/powerpoint/2010/main" val="3058603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8A81B-BD86-423D-953E-C63DF876FE33}" type="slidenum">
              <a:rPr lang="en-US" smtClean="0"/>
              <a:t>65</a:t>
            </a:fld>
            <a:endParaRPr lang="en-US"/>
          </a:p>
        </p:txBody>
      </p:sp>
    </p:spTree>
    <p:extLst>
      <p:ext uri="{BB962C8B-B14F-4D97-AF65-F5344CB8AC3E}">
        <p14:creationId xmlns:p14="http://schemas.microsoft.com/office/powerpoint/2010/main" val="1600187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8A81B-BD86-423D-953E-C63DF876FE33}" type="slidenum">
              <a:rPr lang="en-US" smtClean="0"/>
              <a:t>69</a:t>
            </a:fld>
            <a:endParaRPr lang="en-US"/>
          </a:p>
        </p:txBody>
      </p:sp>
    </p:spTree>
    <p:extLst>
      <p:ext uri="{BB962C8B-B14F-4D97-AF65-F5344CB8AC3E}">
        <p14:creationId xmlns:p14="http://schemas.microsoft.com/office/powerpoint/2010/main" val="152030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Shape 1"/>
          <p:cNvSpPr>
            <a:spLocks noGrp="1" noRot="1" noChangeAspect="1" noTextEdit="1"/>
          </p:cNvSpPr>
          <p:nvPr>
            <p:ph type="sldImg"/>
          </p:nvPr>
        </p:nvSpPr>
        <p:spPr>
          <a:ln/>
        </p:spPr>
      </p:sp>
      <p:sp>
        <p:nvSpPr>
          <p:cNvPr id="768003" name="Shap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768004" name="Shap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E129A7-5242-44CC-80B6-6C403893B3F6}" type="slidenum">
              <a:rPr lang="en-US" altLang="en-US">
                <a:latin typeface="Calibri" panose="020F0502020204030204" pitchFamily="34" charset="0"/>
                <a:cs typeface="Arial" panose="020B0604020202020204" pitchFamily="34" charset="0"/>
              </a:rPr>
              <a:pPr eaLnBrk="1" hangingPunct="1"/>
              <a:t>25</a:t>
            </a:fld>
            <a:endParaRPr lang="en-US" altLang="en-US">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493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5BE2914-9ACC-4DD8-AD13-0FC9FFB70F29}" type="slidenum">
              <a:rPr lang="fi-FI" altLang="en-US" sz="1400"/>
              <a:pPr>
                <a:spcBef>
                  <a:spcPct val="0"/>
                </a:spcBef>
                <a:buClrTx/>
                <a:buFontTx/>
                <a:buNone/>
              </a:pPr>
              <a:t>39</a:t>
            </a:fld>
            <a:endParaRPr lang="fi-FI" altLang="en-US" sz="1400"/>
          </a:p>
        </p:txBody>
      </p:sp>
      <p:sp>
        <p:nvSpPr>
          <p:cNvPr id="409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1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27886C5-A01E-4B35-AABB-EB0C33B95845}" type="slidenum">
              <a:rPr lang="fi-FI" altLang="en-US" sz="1400"/>
              <a:pPr>
                <a:spcBef>
                  <a:spcPct val="0"/>
                </a:spcBef>
                <a:buClrTx/>
                <a:buFontTx/>
                <a:buNone/>
              </a:pPr>
              <a:t>40</a:t>
            </a:fld>
            <a:endParaRPr lang="fi-FI" altLang="en-US" sz="1400"/>
          </a:p>
        </p:txBody>
      </p:sp>
      <p:sp>
        <p:nvSpPr>
          <p:cNvPr id="6147"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6198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66A3594-5C09-485D-A068-00BE01F740CD}" type="slidenum">
              <a:rPr lang="fi-FI" altLang="en-US" sz="1400"/>
              <a:pPr>
                <a:spcBef>
                  <a:spcPct val="0"/>
                </a:spcBef>
                <a:buClrTx/>
                <a:buFontTx/>
                <a:buNone/>
              </a:pPr>
              <a:t>41</a:t>
            </a:fld>
            <a:endParaRPr lang="fi-FI" altLang="en-US" sz="1400"/>
          </a:p>
        </p:txBody>
      </p:sp>
      <p:sp>
        <p:nvSpPr>
          <p:cNvPr id="819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5904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F462B6D1-00C3-4885-9E74-92B974C11262}" type="slidenum">
              <a:rPr lang="fi-FI" altLang="en-US" sz="1400"/>
              <a:pPr>
                <a:spcBef>
                  <a:spcPct val="0"/>
                </a:spcBef>
                <a:buClrTx/>
                <a:buFontTx/>
                <a:buNone/>
              </a:pPr>
              <a:t>42</a:t>
            </a:fld>
            <a:endParaRPr lang="fi-FI" altLang="en-US" sz="1400"/>
          </a:p>
        </p:txBody>
      </p:sp>
      <p:sp>
        <p:nvSpPr>
          <p:cNvPr id="1024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5702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A7C8A73-2BBC-4CA2-BDC8-0581F0E933D4}" type="slidenum">
              <a:rPr lang="fi-FI" altLang="en-US" sz="1400"/>
              <a:pPr>
                <a:spcBef>
                  <a:spcPct val="0"/>
                </a:spcBef>
                <a:buClrTx/>
                <a:buFontTx/>
                <a:buNone/>
              </a:pPr>
              <a:t>43</a:t>
            </a:fld>
            <a:endParaRPr lang="fi-FI" altLang="en-US" sz="1400"/>
          </a:p>
        </p:txBody>
      </p:sp>
      <p:sp>
        <p:nvSpPr>
          <p:cNvPr id="122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07991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F068DBF-489A-4B28-BE1E-71C260849F82}" type="slidenum">
              <a:rPr lang="fi-FI" altLang="en-US" sz="1400"/>
              <a:pPr>
                <a:spcBef>
                  <a:spcPct val="0"/>
                </a:spcBef>
                <a:buClrTx/>
                <a:buFontTx/>
                <a:buNone/>
              </a:pPr>
              <a:t>44</a:t>
            </a:fld>
            <a:endParaRPr lang="fi-FI" altLang="en-US" sz="1400"/>
          </a:p>
        </p:txBody>
      </p:sp>
      <p:sp>
        <p:nvSpPr>
          <p:cNvPr id="1433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8172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012DBC9-ACE0-4F20-80CC-703797AFE5B6}" type="slidenum">
              <a:rPr lang="fi-FI" altLang="en-US" sz="1400"/>
              <a:pPr>
                <a:spcBef>
                  <a:spcPct val="0"/>
                </a:spcBef>
                <a:buClrTx/>
                <a:buFontTx/>
                <a:buNone/>
              </a:pPr>
              <a:t>53</a:t>
            </a:fld>
            <a:endParaRPr lang="fi-FI" altLang="en-US" sz="1400"/>
          </a:p>
        </p:txBody>
      </p:sp>
      <p:sp>
        <p:nvSpPr>
          <p:cNvPr id="2457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9707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C9C99-8564-4F3C-909D-04FC1CC4C50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22020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C9C99-8564-4F3C-909D-04FC1CC4C50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9733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C9C99-8564-4F3C-909D-04FC1CC4C50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2188804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smtClean="0"/>
              <a:t>Click to edit Master title style</a:t>
            </a:r>
            <a:endParaRPr lang="en-US"/>
          </a:p>
        </p:txBody>
      </p:sp>
      <p:sp>
        <p:nvSpPr>
          <p:cNvPr id="3" name="Text Placeholder 2"/>
          <p:cNvSpPr>
            <a:spLocks noGrp="1"/>
          </p:cNvSpPr>
          <p:nvPr>
            <p:ph type="body" idx="1"/>
          </p:nvPr>
        </p:nvSpPr>
        <p:spPr>
          <a:xfrm>
            <a:off x="406400" y="1371600"/>
            <a:ext cx="11379200" cy="4800600"/>
          </a:xfr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p:txBody>
          <a:bodyPr/>
          <a:lstStyle>
            <a:lvl1pPr>
              <a:defRPr/>
            </a:lvl1pPr>
          </a:lstStyle>
          <a:p>
            <a:pPr>
              <a:defRPr/>
            </a:pPr>
            <a:endParaRPr lang="en-US"/>
          </a:p>
        </p:txBody>
      </p:sp>
      <p:sp>
        <p:nvSpPr>
          <p:cNvPr id="5" name="Rectangle 1028"/>
          <p:cNvSpPr>
            <a:spLocks noGrp="1" noChangeArrowheads="1"/>
          </p:cNvSpPr>
          <p:nvPr>
            <p:ph type="ftr" sz="quarter" idx="11"/>
          </p:nvPr>
        </p:nvSpPr>
        <p:spPr/>
        <p:txBody>
          <a:bodyPr/>
          <a:lstStyle>
            <a:lvl1pPr>
              <a:defRPr/>
            </a:lvl1pPr>
          </a:lstStyle>
          <a:p>
            <a:pPr>
              <a:defRPr/>
            </a:pPr>
            <a:endParaRPr lang="en-US"/>
          </a:p>
        </p:txBody>
      </p:sp>
      <p:sp>
        <p:nvSpPr>
          <p:cNvPr id="6" name="Rectangle 1029"/>
          <p:cNvSpPr>
            <a:spLocks noGrp="1" noChangeArrowheads="1"/>
          </p:cNvSpPr>
          <p:nvPr>
            <p:ph type="sldNum" sz="quarter" idx="12"/>
          </p:nvPr>
        </p:nvSpPr>
        <p:spPr/>
        <p:txBody>
          <a:bodyPr/>
          <a:lstStyle>
            <a:lvl1pPr>
              <a:defRPr/>
            </a:lvl1pPr>
          </a:lstStyle>
          <a:p>
            <a:fld id="{7BE91E27-70A5-4A5A-BBEE-AE1B736604AD}" type="slidenum">
              <a:rPr lang="en-US" altLang="en-US"/>
              <a:pPr/>
              <a:t>‹#›</a:t>
            </a:fld>
            <a:endParaRPr lang="en-US" altLang="en-US"/>
          </a:p>
        </p:txBody>
      </p:sp>
    </p:spTree>
    <p:extLst>
      <p:ext uri="{BB962C8B-B14F-4D97-AF65-F5344CB8AC3E}">
        <p14:creationId xmlns:p14="http://schemas.microsoft.com/office/powerpoint/2010/main" val="306141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66401" y="0"/>
            <a:ext cx="10967040" cy="1142040"/>
          </a:xfrm>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fi-FI"/>
          </a:p>
        </p:txBody>
      </p:sp>
      <p:sp>
        <p:nvSpPr>
          <p:cNvPr id="4" name="Rectangle 4"/>
          <p:cNvSpPr>
            <a:spLocks noGrp="1" noChangeArrowheads="1"/>
          </p:cNvSpPr>
          <p:nvPr>
            <p:ph type="ftr" idx="11"/>
          </p:nvPr>
        </p:nvSpPr>
        <p:spPr>
          <a:ln/>
        </p:spPr>
        <p:txBody>
          <a:bodyPr/>
          <a:lstStyle>
            <a:lvl1pPr>
              <a:defRPr/>
            </a:lvl1pPr>
          </a:lstStyle>
          <a:p>
            <a:pPr>
              <a:defRPr/>
            </a:pPr>
            <a:endParaRPr lang="fi-FI"/>
          </a:p>
        </p:txBody>
      </p:sp>
      <p:sp>
        <p:nvSpPr>
          <p:cNvPr id="5" name="Rectangle 5"/>
          <p:cNvSpPr>
            <a:spLocks noGrp="1" noChangeArrowheads="1"/>
          </p:cNvSpPr>
          <p:nvPr>
            <p:ph type="sldNum" idx="12"/>
          </p:nvPr>
        </p:nvSpPr>
        <p:spPr>
          <a:ln/>
        </p:spPr>
        <p:txBody>
          <a:bodyPr/>
          <a:lstStyle>
            <a:lvl1pPr>
              <a:defRPr/>
            </a:lvl1pPr>
          </a:lstStyle>
          <a:p>
            <a:pPr>
              <a:defRPr/>
            </a:pPr>
            <a:fld id="{97B5A9F8-908B-4EBA-8E08-28415BD246E4}" type="slidenum">
              <a:rPr lang="fi-FI" altLang="en-US"/>
              <a:pPr>
                <a:defRPr/>
              </a:pPr>
              <a:t>‹#›</a:t>
            </a:fld>
            <a:endParaRPr lang="fi-FI" altLang="en-US"/>
          </a:p>
        </p:txBody>
      </p:sp>
    </p:spTree>
    <p:extLst>
      <p:ext uri="{BB962C8B-B14F-4D97-AF65-F5344CB8AC3E}">
        <p14:creationId xmlns:p14="http://schemas.microsoft.com/office/powerpoint/2010/main" val="2101719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66401" y="0"/>
            <a:ext cx="10967040" cy="114204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8641" y="1604329"/>
            <a:ext cx="5391360" cy="45235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6184321" y="1604329"/>
            <a:ext cx="5391360" cy="4523515"/>
          </a:xfrm>
        </p:spPr>
        <p:txBody>
          <a:bodyPr/>
          <a:lstStyle/>
          <a:p>
            <a:pPr lvl="0"/>
            <a:endParaRPr lang="en-GB" noProof="0" smtClean="0"/>
          </a:p>
        </p:txBody>
      </p:sp>
      <p:sp>
        <p:nvSpPr>
          <p:cNvPr id="5" name="Rectangle 3"/>
          <p:cNvSpPr>
            <a:spLocks noGrp="1" noChangeArrowheads="1"/>
          </p:cNvSpPr>
          <p:nvPr>
            <p:ph type="dt" idx="10"/>
          </p:nvPr>
        </p:nvSpPr>
        <p:spPr>
          <a:ln/>
        </p:spPr>
        <p:txBody>
          <a:bodyPr/>
          <a:lstStyle>
            <a:lvl1pPr>
              <a:defRPr/>
            </a:lvl1pPr>
          </a:lstStyle>
          <a:p>
            <a:pPr>
              <a:defRPr/>
            </a:pPr>
            <a:endParaRPr lang="fi-FI"/>
          </a:p>
        </p:txBody>
      </p:sp>
      <p:sp>
        <p:nvSpPr>
          <p:cNvPr id="6" name="Rectangle 4"/>
          <p:cNvSpPr>
            <a:spLocks noGrp="1" noChangeArrowheads="1"/>
          </p:cNvSpPr>
          <p:nvPr>
            <p:ph type="ftr" idx="11"/>
          </p:nvPr>
        </p:nvSpPr>
        <p:spPr>
          <a:ln/>
        </p:spPr>
        <p:txBody>
          <a:bodyPr/>
          <a:lstStyle>
            <a:lvl1pPr>
              <a:defRPr/>
            </a:lvl1pPr>
          </a:lstStyle>
          <a:p>
            <a:pPr>
              <a:defRPr/>
            </a:pPr>
            <a:endParaRPr lang="fi-FI"/>
          </a:p>
        </p:txBody>
      </p:sp>
      <p:sp>
        <p:nvSpPr>
          <p:cNvPr id="7" name="Rectangle 5"/>
          <p:cNvSpPr>
            <a:spLocks noGrp="1" noChangeArrowheads="1"/>
          </p:cNvSpPr>
          <p:nvPr>
            <p:ph type="sldNum" idx="12"/>
          </p:nvPr>
        </p:nvSpPr>
        <p:spPr>
          <a:ln/>
        </p:spPr>
        <p:txBody>
          <a:bodyPr/>
          <a:lstStyle>
            <a:lvl1pPr>
              <a:defRPr/>
            </a:lvl1pPr>
          </a:lstStyle>
          <a:p>
            <a:pPr>
              <a:defRPr/>
            </a:pPr>
            <a:fld id="{256A27DB-0FD1-41C7-9A94-7050A28B9865}" type="slidenum">
              <a:rPr lang="fi-FI" altLang="en-US"/>
              <a:pPr>
                <a:defRPr/>
              </a:pPr>
              <a:t>‹#›</a:t>
            </a:fld>
            <a:endParaRPr lang="fi-FI" altLang="en-US"/>
          </a:p>
        </p:txBody>
      </p:sp>
    </p:spTree>
    <p:extLst>
      <p:ext uri="{BB962C8B-B14F-4D97-AF65-F5344CB8AC3E}">
        <p14:creationId xmlns:p14="http://schemas.microsoft.com/office/powerpoint/2010/main" val="222689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C9C99-8564-4F3C-909D-04FC1CC4C50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225639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BC9C99-8564-4F3C-909D-04FC1CC4C50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90026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BC9C99-8564-4F3C-909D-04FC1CC4C504}"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226180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BC9C99-8564-4F3C-909D-04FC1CC4C504}" type="datetimeFigureOut">
              <a:rPr lang="en-US" smtClean="0"/>
              <a:t>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406271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BC9C99-8564-4F3C-909D-04FC1CC4C504}" type="datetimeFigureOut">
              <a:rPr lang="en-US" smtClean="0"/>
              <a:t>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169435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C9C99-8564-4F3C-909D-04FC1CC4C504}" type="datetimeFigureOut">
              <a:rPr lang="en-US" smtClean="0"/>
              <a:t>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310428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C9C99-8564-4F3C-909D-04FC1CC4C504}"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272013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C9C99-8564-4F3C-909D-04FC1CC4C504}"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A6D37-85D5-406A-B457-F1321E6F2555}" type="slidenum">
              <a:rPr lang="en-US" smtClean="0"/>
              <a:t>‹#›</a:t>
            </a:fld>
            <a:endParaRPr lang="en-US"/>
          </a:p>
        </p:txBody>
      </p:sp>
    </p:spTree>
    <p:extLst>
      <p:ext uri="{BB962C8B-B14F-4D97-AF65-F5344CB8AC3E}">
        <p14:creationId xmlns:p14="http://schemas.microsoft.com/office/powerpoint/2010/main" val="902000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9C99-8564-4F3C-909D-04FC1CC4C504}" type="datetimeFigureOut">
              <a:rPr lang="en-US" smtClean="0"/>
              <a:t>12/8/2017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A6D37-85D5-406A-B457-F1321E6F2555}" type="slidenum">
              <a:rPr lang="en-US" smtClean="0"/>
              <a:t>‹#›</a:t>
            </a:fld>
            <a:endParaRPr lang="en-US"/>
          </a:p>
        </p:txBody>
      </p:sp>
    </p:spTree>
    <p:extLst>
      <p:ext uri="{BB962C8B-B14F-4D97-AF65-F5344CB8AC3E}">
        <p14:creationId xmlns:p14="http://schemas.microsoft.com/office/powerpoint/2010/main" val="29095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networkworld.com/article/2887465/security0/lenovos-superfish-nightmare-may-be-the-tip-of-the-iceberg.html" TargetMode="External"/><Relationship Id="rId2" Type="http://schemas.openxmlformats.org/officeDocument/2006/relationships/hyperlink" Target="http://en.community.dell.com/dell-blogs/direct2dell/b/direct2dell/archive/2015/11/23/response-to-concerns-regarding-edellroot-certificat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http://dx.doi.org/10.1016/j.csi.2013.12.008"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pectrum.ieee.org/telecom/security/the-real-story-of-stux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cs.arizona.edu/~collberg/Teaching/466-566/2012/Resources/presentations/2012/topic9-final/report.pdf"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hyperlink" Target="http://en.wikipedia.org/wiki/Symantec" TargetMode="External"/><Relationship Id="rId2" Type="http://schemas.openxmlformats.org/officeDocument/2006/relationships/hyperlink" Target="http://en.wikipedia.org/wiki/Budapest_University_of_Technology_and_Economics" TargetMode="External"/><Relationship Id="rId1" Type="http://schemas.openxmlformats.org/officeDocument/2006/relationships/slideLayout" Target="../slideLayouts/slideLayout2.xml"/><Relationship Id="rId4" Type="http://schemas.openxmlformats.org/officeDocument/2006/relationships/hyperlink" Target="http://en.wikipedia.org/wiki/Stuxnet#cite_note-Zetter-124"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rsaconference.com/writable/presentations/file_upload/tech-r03_lte-security-how-good-is-it.pdf"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11 Secure systems development</a:t>
            </a:r>
            <a:endParaRPr lang="en-US" dirty="0"/>
          </a:p>
        </p:txBody>
      </p:sp>
      <p:sp>
        <p:nvSpPr>
          <p:cNvPr id="3" name="Subtitle 2"/>
          <p:cNvSpPr>
            <a:spLocks noGrp="1"/>
          </p:cNvSpPr>
          <p:nvPr>
            <p:ph type="subTitle" idx="1"/>
          </p:nvPr>
        </p:nvSpPr>
        <p:spPr/>
        <p:txBody>
          <a:bodyPr/>
          <a:lstStyle/>
          <a:p>
            <a:r>
              <a:rPr lang="en-US" dirty="0" err="1" smtClean="0"/>
              <a:t>E.B.Fernandez</a:t>
            </a:r>
            <a:endParaRPr lang="en-US" dirty="0"/>
          </a:p>
        </p:txBody>
      </p:sp>
    </p:spTree>
    <p:extLst>
      <p:ext uri="{BB962C8B-B14F-4D97-AF65-F5344CB8AC3E}">
        <p14:creationId xmlns:p14="http://schemas.microsoft.com/office/powerpoint/2010/main" val="97763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8C78020F-AC2A-44D6-BA9D-3588D060D389}" type="datetime1">
              <a:rPr lang="en-US" altLang="en-US" smtClean="0">
                <a:latin typeface="Times New Roman" panose="02020603050405020304" pitchFamily="18" charset="0"/>
              </a:rPr>
              <a:pPr eaLnBrk="0" hangingPunct="0"/>
              <a:t>12/8/2017</a:t>
            </a:fld>
            <a:endParaRPr lang="en-US" altLang="en-US" smtClean="0">
              <a:latin typeface="Times New Roman" panose="02020603050405020304" pitchFamily="18" charset="0"/>
            </a:endParaRP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2ED125C4-8D6A-48E9-8F36-9FA555D7A1AD}" type="slidenum">
              <a:rPr lang="en-US" altLang="en-US">
                <a:latin typeface="Times New Roman" panose="02020603050405020304" pitchFamily="18" charset="0"/>
              </a:rPr>
              <a:pPr eaLnBrk="0" hangingPunct="0"/>
              <a:t>10</a:t>
            </a:fld>
            <a:endParaRPr lang="en-US" altLang="en-US">
              <a:latin typeface="Times New Roman" panose="02020603050405020304" pitchFamily="18" charset="0"/>
            </a:endParaRPr>
          </a:p>
        </p:txBody>
      </p:sp>
      <p:graphicFrame>
        <p:nvGraphicFramePr>
          <p:cNvPr id="29698" name="Object 2050"/>
          <p:cNvGraphicFramePr>
            <a:graphicFrameLocks noChangeAspect="1"/>
          </p:cNvGraphicFramePr>
          <p:nvPr/>
        </p:nvGraphicFramePr>
        <p:xfrm>
          <a:off x="3241676" y="671513"/>
          <a:ext cx="5707063" cy="5516562"/>
        </p:xfrm>
        <a:graphic>
          <a:graphicData uri="http://schemas.openxmlformats.org/presentationml/2006/ole">
            <mc:AlternateContent xmlns:mc="http://schemas.openxmlformats.org/markup-compatibility/2006">
              <mc:Choice xmlns:v="urn:schemas-microsoft-com:vml" Requires="v">
                <p:oleObj spid="_x0000_s2070" name="Bitmap Image" r:id="rId3" imgW="5706272" imgH="5514286" progId="Paint.Picture">
                  <p:embed/>
                </p:oleObj>
              </mc:Choice>
              <mc:Fallback>
                <p:oleObj name="Bitmap Image" r:id="rId3" imgW="5706272" imgH="55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676" y="671513"/>
                        <a:ext cx="5707063"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2761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ltLang="en-US" smtClean="0">
                <a:solidFill>
                  <a:schemeClr val="accent2"/>
                </a:solidFill>
                <a:latin typeface="Script"/>
              </a:rPr>
              <a:t>A methodology for secure architectures</a:t>
            </a:r>
          </a:p>
        </p:txBody>
      </p:sp>
      <p:sp>
        <p:nvSpPr>
          <p:cNvPr id="678915" name="Rectangle 3"/>
          <p:cNvSpPr>
            <a:spLocks noGrp="1" noChangeArrowheads="1"/>
          </p:cNvSpPr>
          <p:nvPr>
            <p:ph type="body" idx="1"/>
          </p:nvPr>
        </p:nvSpPr>
        <p:spPr/>
        <p:txBody>
          <a:bodyPr/>
          <a:lstStyle/>
          <a:p>
            <a:r>
              <a:rPr lang="en-US" altLang="en-US" smtClean="0"/>
              <a:t>Stages </a:t>
            </a:r>
          </a:p>
          <a:p>
            <a:r>
              <a:rPr lang="en-US" altLang="en-US" smtClean="0"/>
              <a:t>Financial institution example</a:t>
            </a:r>
          </a:p>
          <a:p>
            <a:pPr>
              <a:buFontTx/>
              <a:buNone/>
            </a:pPr>
            <a:endParaRPr lang="en-US" altLang="en-US" smtClean="0"/>
          </a:p>
          <a:p>
            <a:endParaRPr lang="en-US" altLang="en-US" smtClean="0"/>
          </a:p>
        </p:txBody>
      </p:sp>
    </p:spTree>
    <p:extLst>
      <p:ext uri="{BB962C8B-B14F-4D97-AF65-F5344CB8AC3E}">
        <p14:creationId xmlns:p14="http://schemas.microsoft.com/office/powerpoint/2010/main" val="163109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DAFADF16-7D26-4495-9D0F-D296C48DE934}" type="datetime1">
              <a:rPr lang="en-US" altLang="en-US" smtClean="0">
                <a:latin typeface="Times New Roman" panose="02020603050405020304" pitchFamily="18" charset="0"/>
              </a:rPr>
              <a:pPr eaLnBrk="0" hangingPunct="0"/>
              <a:t>12/8/2017</a:t>
            </a:fld>
            <a:endParaRPr lang="en-US" altLang="en-US" smtClean="0">
              <a:latin typeface="Times New Roman" panose="02020603050405020304" pitchFamily="18" charset="0"/>
            </a:endParaRPr>
          </a:p>
        </p:txBody>
      </p:sp>
      <p:sp>
        <p:nvSpPr>
          <p:cNvPr id="71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F05F9CFE-08EC-49E6-A530-30B8F2697335}" type="slidenum">
              <a:rPr lang="en-US" altLang="en-US">
                <a:latin typeface="Times New Roman" panose="02020603050405020304" pitchFamily="18" charset="0"/>
              </a:rPr>
              <a:pPr eaLnBrk="0" hangingPunct="0"/>
              <a:t>12</a:t>
            </a:fld>
            <a:endParaRPr lang="en-US" altLang="en-US">
              <a:latin typeface="Times New Roman" panose="02020603050405020304" pitchFamily="18" charset="0"/>
            </a:endParaRPr>
          </a:p>
        </p:txBody>
      </p:sp>
      <p:sp>
        <p:nvSpPr>
          <p:cNvPr id="713732"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4400">
                <a:solidFill>
                  <a:schemeClr val="tx2"/>
                </a:solidFill>
                <a:latin typeface="Times New Roman" panose="02020603050405020304" pitchFamily="18" charset="0"/>
                <a:ea typeface="SimSun" panose="02010600030101010101" pitchFamily="2" charset="-122"/>
              </a:rPr>
              <a:t>Secure systems development  methodology</a:t>
            </a:r>
          </a:p>
        </p:txBody>
      </p:sp>
      <p:sp>
        <p:nvSpPr>
          <p:cNvPr id="713733"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zh-CN" sz="3200">
                <a:latin typeface="Times New Roman" panose="02020603050405020304" pitchFamily="18" charset="0"/>
                <a:ea typeface="SimSun" panose="02010600030101010101" pitchFamily="2" charset="-122"/>
              </a:rPr>
              <a:t>Apply security principles throughout the whole software lifecycle</a:t>
            </a:r>
          </a:p>
          <a:p>
            <a:pPr>
              <a:spcBef>
                <a:spcPct val="20000"/>
              </a:spcBef>
              <a:buFontTx/>
              <a:buChar char="•"/>
            </a:pPr>
            <a:r>
              <a:rPr lang="en-US" altLang="zh-CN" sz="3200">
                <a:latin typeface="Times New Roman" panose="02020603050405020304" pitchFamily="18" charset="0"/>
                <a:ea typeface="SimSun" panose="02010600030101010101" pitchFamily="2" charset="-122"/>
              </a:rPr>
              <a:t>Use of object-oriented design and RBAC</a:t>
            </a:r>
          </a:p>
          <a:p>
            <a:pPr>
              <a:spcBef>
                <a:spcPct val="20000"/>
              </a:spcBef>
              <a:buFontTx/>
              <a:buChar char="•"/>
            </a:pPr>
            <a:r>
              <a:rPr lang="en-US" altLang="zh-CN" sz="3200">
                <a:latin typeface="Times New Roman" panose="02020603050405020304" pitchFamily="18" charset="0"/>
                <a:ea typeface="SimSun" panose="02010600030101010101" pitchFamily="2" charset="-122"/>
              </a:rPr>
              <a:t>Use cases define rights for roles</a:t>
            </a:r>
          </a:p>
          <a:p>
            <a:pPr>
              <a:spcBef>
                <a:spcPct val="20000"/>
              </a:spcBef>
              <a:buFontTx/>
              <a:buChar char="•"/>
            </a:pPr>
            <a:r>
              <a:rPr lang="en-US" altLang="zh-CN" sz="3200">
                <a:latin typeface="Times New Roman" panose="02020603050405020304" pitchFamily="18" charset="0"/>
                <a:ea typeface="SimSun" panose="02010600030101010101" pitchFamily="2" charset="-122"/>
              </a:rPr>
              <a:t>Patterns build a secure conceptual model</a:t>
            </a:r>
          </a:p>
          <a:p>
            <a:pPr>
              <a:spcBef>
                <a:spcPct val="20000"/>
              </a:spcBef>
              <a:buFontTx/>
              <a:buChar char="•"/>
            </a:pPr>
            <a:r>
              <a:rPr lang="en-US" altLang="zh-CN" sz="3200">
                <a:latin typeface="Times New Roman" panose="02020603050405020304" pitchFamily="18" charset="0"/>
                <a:ea typeface="SimSun" panose="02010600030101010101" pitchFamily="2" charset="-122"/>
              </a:rPr>
              <a:t>Multilayer architecture extends the model to the lower architectural levels</a:t>
            </a:r>
          </a:p>
        </p:txBody>
      </p:sp>
    </p:spTree>
    <p:extLst>
      <p:ext uri="{BB962C8B-B14F-4D97-AF65-F5344CB8AC3E}">
        <p14:creationId xmlns:p14="http://schemas.microsoft.com/office/powerpoint/2010/main" val="4054950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5896FCF9-778C-454F-9A49-7B31B189498C}" type="datetime1">
              <a:rPr lang="en-US" altLang="en-US" smtClean="0">
                <a:latin typeface="Times New Roman" panose="02020603050405020304" pitchFamily="18" charset="0"/>
              </a:rPr>
              <a:pPr eaLnBrk="0" hangingPunct="0"/>
              <a:t>12/8/2017</a:t>
            </a:fld>
            <a:endParaRPr lang="en-US" altLang="en-US" smtClean="0">
              <a:latin typeface="Times New Roman" panose="02020603050405020304" pitchFamily="18" charset="0"/>
            </a:endParaRPr>
          </a:p>
        </p:txBody>
      </p:sp>
      <p:sp>
        <p:nvSpPr>
          <p:cNvPr id="71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BEEA62AB-A5B4-44CF-8E19-7ECDCB8A77AE}" type="slidenum">
              <a:rPr lang="en-US" altLang="en-US">
                <a:latin typeface="Times New Roman" panose="02020603050405020304" pitchFamily="18" charset="0"/>
              </a:rPr>
              <a:pPr eaLnBrk="0" hangingPunct="0"/>
              <a:t>13</a:t>
            </a:fld>
            <a:endParaRPr lang="en-US" altLang="en-US">
              <a:latin typeface="Times New Roman" panose="02020603050405020304" pitchFamily="18" charset="0"/>
            </a:endParaRPr>
          </a:p>
        </p:txBody>
      </p:sp>
      <p:sp>
        <p:nvSpPr>
          <p:cNvPr id="715780" name="Rectangle 2"/>
          <p:cNvSpPr>
            <a:spLocks noGrp="1" noChangeArrowheads="1"/>
          </p:cNvSpPr>
          <p:nvPr>
            <p:ph type="title" idx="4294967295"/>
          </p:nvPr>
        </p:nvSpPr>
        <p:spPr/>
        <p:txBody>
          <a:bodyPr/>
          <a:lstStyle/>
          <a:p>
            <a:pPr eaLnBrk="1" hangingPunct="1"/>
            <a:r>
              <a:rPr lang="en-US" altLang="en-US" smtClean="0"/>
              <a:t>Use patterns at all levels </a:t>
            </a:r>
          </a:p>
        </p:txBody>
      </p:sp>
      <p:sp>
        <p:nvSpPr>
          <p:cNvPr id="715781" name="Rectangle 3"/>
          <p:cNvSpPr>
            <a:spLocks noGrp="1" noChangeArrowheads="1"/>
          </p:cNvSpPr>
          <p:nvPr>
            <p:ph type="body" idx="4294967295"/>
          </p:nvPr>
        </p:nvSpPr>
        <p:spPr/>
        <p:txBody>
          <a:bodyPr/>
          <a:lstStyle/>
          <a:p>
            <a:pPr eaLnBrk="1" hangingPunct="1"/>
            <a:r>
              <a:rPr lang="en-US" altLang="en-US" smtClean="0"/>
              <a:t>Patterns for models define the highest level</a:t>
            </a:r>
          </a:p>
          <a:p>
            <a:pPr eaLnBrk="1" hangingPunct="1"/>
            <a:r>
              <a:rPr lang="en-US" altLang="en-US" smtClean="0"/>
              <a:t>At each lower level we refine the model patterns to consider the specific aspects of each level</a:t>
            </a:r>
          </a:p>
          <a:p>
            <a:pPr eaLnBrk="1" hangingPunct="1"/>
            <a:r>
              <a:rPr lang="en-US" altLang="en-US" smtClean="0"/>
              <a:t>Patterns for file systems, web documents, cryptography, distributed objects, J2EE components</a:t>
            </a:r>
          </a:p>
        </p:txBody>
      </p:sp>
    </p:spTree>
    <p:extLst>
      <p:ext uri="{BB962C8B-B14F-4D97-AF65-F5344CB8AC3E}">
        <p14:creationId xmlns:p14="http://schemas.microsoft.com/office/powerpoint/2010/main" val="3871869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Value of security patterns</a:t>
            </a:r>
          </a:p>
        </p:txBody>
      </p:sp>
      <p:sp>
        <p:nvSpPr>
          <p:cNvPr id="679939"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Can describe security principles (Single Point of Access) or security mechanisms (Firewalls)</a:t>
            </a:r>
          </a:p>
          <a:p>
            <a:pPr>
              <a:spcBef>
                <a:spcPct val="20000"/>
              </a:spcBef>
              <a:buFontTx/>
              <a:buChar char="•"/>
            </a:pPr>
            <a:r>
              <a:rPr lang="en-US" altLang="en-US" sz="2800" b="1" i="1"/>
              <a:t>Can guide the design and implementation of the security mechanism itself</a:t>
            </a:r>
          </a:p>
          <a:p>
            <a:pPr>
              <a:spcBef>
                <a:spcPct val="20000"/>
              </a:spcBef>
              <a:buFontTx/>
              <a:buChar char="•"/>
            </a:pPr>
            <a:r>
              <a:rPr lang="en-US" altLang="en-US" sz="2800" b="1" i="1"/>
              <a:t>Can guide the use of security mechanisms in an application (stop specific threats)</a:t>
            </a:r>
          </a:p>
          <a:p>
            <a:pPr>
              <a:spcBef>
                <a:spcPct val="20000"/>
              </a:spcBef>
              <a:buFontTx/>
              <a:buChar char="•"/>
            </a:pPr>
            <a:r>
              <a:rPr lang="en-US" altLang="en-US" sz="2800" b="1" i="1"/>
              <a:t>Can help understanding and use of complex standards (XACML, WiMax)</a:t>
            </a:r>
          </a:p>
          <a:p>
            <a:pPr>
              <a:spcBef>
                <a:spcPct val="20000"/>
              </a:spcBef>
              <a:buFontTx/>
              <a:buChar char="•"/>
            </a:pPr>
            <a:r>
              <a:rPr lang="en-US" altLang="en-US" sz="2800" b="1" i="1"/>
              <a:t>Good for teaching security principles and mechanisms</a:t>
            </a:r>
          </a:p>
        </p:txBody>
      </p:sp>
    </p:spTree>
    <p:extLst>
      <p:ext uri="{BB962C8B-B14F-4D97-AF65-F5344CB8AC3E}">
        <p14:creationId xmlns:p14="http://schemas.microsoft.com/office/powerpoint/2010/main" val="310953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FC6D1EA9-9409-45F0-BAAD-FB65DCC92C80}" type="datetime1">
              <a:rPr lang="en-US" altLang="en-US" smtClean="0">
                <a:latin typeface="Times New Roman" panose="02020603050405020304" pitchFamily="18" charset="0"/>
              </a:rPr>
              <a:pPr eaLnBrk="0" hangingPunct="0"/>
              <a:t>12/8/2017</a:t>
            </a:fld>
            <a:endParaRPr lang="en-US" altLang="en-US" smtClean="0">
              <a:latin typeface="Times New Roman" panose="02020603050405020304" pitchFamily="18" charset="0"/>
            </a:endParaRPr>
          </a:p>
        </p:txBody>
      </p:sp>
      <p:sp>
        <p:nvSpPr>
          <p:cNvPr id="6840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29A5DC6A-1D71-4433-AAF2-DB61D9D44B22}" type="slidenum">
              <a:rPr lang="en-US" altLang="en-US">
                <a:latin typeface="Times New Roman" panose="02020603050405020304" pitchFamily="18" charset="0"/>
              </a:rPr>
              <a:pPr eaLnBrk="0" hangingPunct="0"/>
              <a:t>15</a:t>
            </a:fld>
            <a:endParaRPr lang="en-US" altLang="en-US">
              <a:latin typeface="Times New Roman" panose="02020603050405020304" pitchFamily="18" charset="0"/>
            </a:endParaRPr>
          </a:p>
        </p:txBody>
      </p:sp>
      <p:sp>
        <p:nvSpPr>
          <p:cNvPr id="684036" name="Rectangle 1026"/>
          <p:cNvSpPr>
            <a:spLocks noGrp="1" noChangeArrowheads="1"/>
          </p:cNvSpPr>
          <p:nvPr>
            <p:ph type="title" idx="4294967295"/>
          </p:nvPr>
        </p:nvSpPr>
        <p:spPr/>
        <p:txBody>
          <a:bodyPr/>
          <a:lstStyle/>
          <a:p>
            <a:pPr eaLnBrk="1" hangingPunct="1"/>
            <a:r>
              <a:rPr lang="en-US" altLang="en-US" smtClean="0"/>
              <a:t>Secure lifecycle</a:t>
            </a:r>
          </a:p>
        </p:txBody>
      </p:sp>
      <p:pic>
        <p:nvPicPr>
          <p:cNvPr id="684037"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1" y="1600200"/>
            <a:ext cx="8264525"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667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4"/>
          <p:cNvSpPr>
            <a:spLocks noChangeArrowheads="1"/>
          </p:cNvSpPr>
          <p:nvPr/>
        </p:nvSpPr>
        <p:spPr bwMode="auto">
          <a:xfrm>
            <a:off x="23622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How to apply the patterns?</a:t>
            </a:r>
          </a:p>
        </p:txBody>
      </p:sp>
      <p:sp>
        <p:nvSpPr>
          <p:cNvPr id="685059" name="Rectangle 5"/>
          <p:cNvSpPr>
            <a:spLocks noChangeArrowheads="1"/>
          </p:cNvSpPr>
          <p:nvPr/>
        </p:nvSpPr>
        <p:spPr bwMode="auto">
          <a:xfrm>
            <a:off x="23622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A good catalog and classifications of patterns help a designer select among alternatives. </a:t>
            </a:r>
          </a:p>
          <a:p>
            <a:pPr>
              <a:spcBef>
                <a:spcPct val="20000"/>
              </a:spcBef>
              <a:buFontTx/>
              <a:buChar char="•"/>
            </a:pPr>
            <a:r>
              <a:rPr lang="en-US" altLang="en-US" sz="2800" b="1" i="1"/>
              <a:t>However, there is still the problem of when to apply a pattern during system development</a:t>
            </a:r>
          </a:p>
          <a:p>
            <a:pPr>
              <a:spcBef>
                <a:spcPct val="20000"/>
              </a:spcBef>
              <a:buFontTx/>
              <a:buChar char="•"/>
            </a:pPr>
            <a:r>
              <a:rPr lang="en-US" altLang="en-US" sz="2800" b="1" i="1"/>
              <a:t>We need some systematic approach to decide when we need to use a pattern, a secure systems methodology</a:t>
            </a:r>
          </a:p>
        </p:txBody>
      </p:sp>
    </p:spTree>
    <p:extLst>
      <p:ext uri="{BB962C8B-B14F-4D97-AF65-F5344CB8AC3E}">
        <p14:creationId xmlns:p14="http://schemas.microsoft.com/office/powerpoint/2010/main" val="1906604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Shape 52225"/>
          <p:cNvSpPr>
            <a:spLocks noGrp="1" noChangeArrowheads="1"/>
          </p:cNvSpPr>
          <p:nvPr>
            <p:ph type="title"/>
          </p:nvPr>
        </p:nvSpPr>
        <p:spPr/>
        <p:txBody>
          <a:bodyPr/>
          <a:lstStyle/>
          <a:p>
            <a:pPr eaLnBrk="1" hangingPunct="1"/>
            <a:r>
              <a:rPr lang="en-US" altLang="en-US" sz="4000"/>
              <a:t>A methodology for secure systems design I</a:t>
            </a:r>
          </a:p>
        </p:txBody>
      </p:sp>
      <p:sp>
        <p:nvSpPr>
          <p:cNvPr id="686083" name="Shape 52226"/>
          <p:cNvSpPr>
            <a:spLocks noGrp="1" noChangeArrowheads="1"/>
          </p:cNvSpPr>
          <p:nvPr>
            <p:ph type="body" idx="1"/>
          </p:nvPr>
        </p:nvSpPr>
        <p:spPr/>
        <p:txBody>
          <a:bodyPr/>
          <a:lstStyle/>
          <a:p>
            <a:pPr eaLnBrk="1" hangingPunct="1">
              <a:lnSpc>
                <a:spcPct val="90000"/>
              </a:lnSpc>
            </a:pPr>
            <a:r>
              <a:rPr lang="en-US" altLang="en-US" sz="2400">
                <a:solidFill>
                  <a:schemeClr val="accent2"/>
                </a:solidFill>
              </a:rPr>
              <a:t>Domain analysis stage</a:t>
            </a:r>
            <a:r>
              <a:rPr lang="en-US" altLang="en-US" sz="2400"/>
              <a:t>: A business model is defined.  Legacy systems are identified and their security implications analyzed. Institution policies and regulations must be defined in this phase. </a:t>
            </a:r>
          </a:p>
          <a:p>
            <a:pPr eaLnBrk="1" hangingPunct="1">
              <a:lnSpc>
                <a:spcPct val="90000"/>
              </a:lnSpc>
            </a:pPr>
            <a:r>
              <a:rPr lang="en-US" altLang="en-US" sz="2400">
                <a:solidFill>
                  <a:schemeClr val="accent2"/>
                </a:solidFill>
              </a:rPr>
              <a:t>Requirements stage</a:t>
            </a:r>
            <a:r>
              <a:rPr lang="en-US" altLang="en-US" sz="2400"/>
              <a:t>: Use cases define the required interactions with the system. Applying the principle that security must start from the highest levels, it makes sense to relate attacks to use cases. We study each action within a use case and see which threats are possible. We then determine which policies would stop these attacks. From the use cases we can also determine the needed rights for each actor and thus apply a need-to-know policy. </a:t>
            </a:r>
          </a:p>
        </p:txBody>
      </p:sp>
    </p:spTree>
    <p:extLst>
      <p:ext uri="{BB962C8B-B14F-4D97-AF65-F5344CB8AC3E}">
        <p14:creationId xmlns:p14="http://schemas.microsoft.com/office/powerpoint/2010/main" val="2663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Requirements stage</a:t>
            </a:r>
          </a:p>
        </p:txBody>
      </p:sp>
      <p:sp>
        <p:nvSpPr>
          <p:cNvPr id="687107"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Use cases are determined </a:t>
            </a:r>
          </a:p>
          <a:p>
            <a:pPr>
              <a:spcBef>
                <a:spcPct val="20000"/>
              </a:spcBef>
              <a:buFontTx/>
              <a:buChar char="•"/>
            </a:pPr>
            <a:r>
              <a:rPr lang="en-US" altLang="en-US" sz="2800" b="1" i="1"/>
              <a:t>Activity diagrams for use cases or sequences of use cases</a:t>
            </a:r>
          </a:p>
          <a:p>
            <a:pPr>
              <a:spcBef>
                <a:spcPct val="20000"/>
              </a:spcBef>
              <a:buFontTx/>
              <a:buChar char="•"/>
            </a:pPr>
            <a:r>
              <a:rPr lang="en-US" altLang="en-US" sz="2800" b="1" i="1"/>
              <a:t>Define level of security needed</a:t>
            </a:r>
          </a:p>
          <a:p>
            <a:pPr>
              <a:spcBef>
                <a:spcPct val="20000"/>
              </a:spcBef>
              <a:buFontTx/>
              <a:buChar char="•"/>
            </a:pPr>
            <a:r>
              <a:rPr lang="en-US" altLang="en-US" sz="2800" b="1" i="1"/>
              <a:t>Identify attacks</a:t>
            </a:r>
          </a:p>
          <a:p>
            <a:pPr>
              <a:spcBef>
                <a:spcPct val="20000"/>
              </a:spcBef>
              <a:buFontTx/>
              <a:buChar char="•"/>
            </a:pPr>
            <a:r>
              <a:rPr lang="en-US" altLang="en-US" sz="2800" b="1" i="1"/>
              <a:t>Select attacks based on risk analysis</a:t>
            </a:r>
          </a:p>
        </p:txBody>
      </p:sp>
    </p:spTree>
    <p:extLst>
      <p:ext uri="{BB962C8B-B14F-4D97-AF65-F5344CB8AC3E}">
        <p14:creationId xmlns:p14="http://schemas.microsoft.com/office/powerpoint/2010/main" val="374429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Identifying threats</a:t>
            </a:r>
          </a:p>
        </p:txBody>
      </p:sp>
      <p:sp>
        <p:nvSpPr>
          <p:cNvPr id="68813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We need to know what kind of attacks to expect.</a:t>
            </a:r>
          </a:p>
          <a:p>
            <a:pPr>
              <a:spcBef>
                <a:spcPct val="20000"/>
              </a:spcBef>
              <a:buFontTx/>
              <a:buChar char="•"/>
            </a:pPr>
            <a:r>
              <a:rPr lang="en-US" altLang="en-US" sz="2800" b="1" i="1"/>
              <a:t>We relate threats to attacker goals</a:t>
            </a:r>
          </a:p>
          <a:p>
            <a:pPr>
              <a:spcBef>
                <a:spcPct val="20000"/>
              </a:spcBef>
              <a:buFontTx/>
              <a:buChar char="•"/>
            </a:pPr>
            <a:r>
              <a:rPr lang="en-US" altLang="en-US" sz="2800" b="1" i="1"/>
              <a:t>We study systematically all the possible threats to each activity in a use case</a:t>
            </a:r>
          </a:p>
          <a:p>
            <a:pPr>
              <a:spcBef>
                <a:spcPct val="20000"/>
              </a:spcBef>
              <a:buFontTx/>
              <a:buChar char="•"/>
            </a:pPr>
            <a:r>
              <a:rPr lang="en-US" altLang="en-US" sz="2800" b="1" i="1"/>
              <a:t>Use cases define all functional interactions</a:t>
            </a:r>
          </a:p>
        </p:txBody>
      </p:sp>
    </p:spTree>
    <p:extLst>
      <p:ext uri="{BB962C8B-B14F-4D97-AF65-F5344CB8AC3E}">
        <p14:creationId xmlns:p14="http://schemas.microsoft.com/office/powerpoint/2010/main" val="1040334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Microsoft touts new, holistic approach to enterprise </a:t>
            </a:r>
            <a:r>
              <a:rPr lang="en-US" sz="2000" b="1" dirty="0" smtClean="0"/>
              <a:t>security</a:t>
            </a:r>
            <a:br>
              <a:rPr lang="en-US" sz="2000" b="1" dirty="0" smtClean="0"/>
            </a:br>
            <a:r>
              <a:rPr lang="en-US" sz="1600" dirty="0" smtClean="0"/>
              <a:t>http</a:t>
            </a:r>
            <a:r>
              <a:rPr lang="en-US" sz="1600" dirty="0"/>
              <a:t>://www.networkworld.com/article/3005621/microsoft-touts-new-holistic-approach-to-enterprise-security.html?phint=newt%3Dnetworkworld_security_alert&amp;phint=idg_eid%3Dc30d380502694c47d2c45cb7576fbd6b#tk.NWWNLE_nlt_security_2015-11-19</a:t>
            </a:r>
          </a:p>
        </p:txBody>
      </p:sp>
      <p:sp>
        <p:nvSpPr>
          <p:cNvPr id="3" name="Content Placeholder 2"/>
          <p:cNvSpPr>
            <a:spLocks noGrp="1"/>
          </p:cNvSpPr>
          <p:nvPr>
            <p:ph idx="1"/>
          </p:nvPr>
        </p:nvSpPr>
        <p:spPr/>
        <p:txBody>
          <a:bodyPr>
            <a:normAutofit fontScale="85000" lnSpcReduction="20000"/>
          </a:bodyPr>
          <a:lstStyle/>
          <a:p>
            <a:r>
              <a:rPr lang="en-US" dirty="0"/>
              <a:t>Microsoft is putting a lot of effort and money into building a holistic security platform that combines the attack protection, detection and response features built into Windows 10, Office 365, Azure and the Microsoft Enterprise Mobility Suite to help companies safeguard their data regardless of where it resides.</a:t>
            </a:r>
          </a:p>
          <a:p>
            <a:r>
              <a:rPr lang="en-US" dirty="0" smtClean="0"/>
              <a:t>Talking </a:t>
            </a:r>
            <a:r>
              <a:rPr lang="en-US" dirty="0"/>
              <a:t>at the Microsoft Government Cloud Forum in Washington, D.C., Tuesday, Microsoft CEO Satya Nadella said that the company is spending more than  $1 billion a year in research and development to build security into its products, because "security has to be core to the operational systems used by enterprises</a:t>
            </a:r>
            <a:r>
              <a:rPr lang="en-US" dirty="0" smtClean="0"/>
              <a:t>.“</a:t>
            </a:r>
          </a:p>
          <a:p>
            <a:r>
              <a:rPr lang="en-US" dirty="0"/>
              <a:t>The company showed on stage how Windows 10’s Microsoft Passport, Windows Hello and Credential Guard provide secure authentication and integrate with Azure Active Directory; how Advanced Threat Analytics can detect anomalous login patterns, brute-force and pass-the-hash attacks; and how the Enterprise Mobility Suite (EMS) can be used to manage data and applications on mobile devices and work with Microsoft Intune and Azure Rights Management Services (RMS) to prevent accidental data leaks.</a:t>
            </a:r>
          </a:p>
          <a:p>
            <a:endParaRPr lang="en-US" dirty="0"/>
          </a:p>
        </p:txBody>
      </p:sp>
    </p:spTree>
    <p:extLst>
      <p:ext uri="{BB962C8B-B14F-4D97-AF65-F5344CB8AC3E}">
        <p14:creationId xmlns:p14="http://schemas.microsoft.com/office/powerpoint/2010/main" val="225203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Attacker goals</a:t>
            </a:r>
          </a:p>
        </p:txBody>
      </p:sp>
      <p:sp>
        <p:nvSpPr>
          <p:cNvPr id="689155"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The Attacker is not interested in changing a few bits or destroying a message</a:t>
            </a:r>
          </a:p>
          <a:p>
            <a:pPr>
              <a:spcBef>
                <a:spcPct val="20000"/>
              </a:spcBef>
              <a:buFontTx/>
              <a:buChar char="•"/>
            </a:pPr>
            <a:r>
              <a:rPr lang="en-US" altLang="en-US" sz="2800" b="1" i="1"/>
              <a:t>The Attacker wants to accomplish some objective, e.g., steal money, steal identity</a:t>
            </a:r>
          </a:p>
          <a:p>
            <a:pPr>
              <a:spcBef>
                <a:spcPct val="20000"/>
              </a:spcBef>
              <a:buFontTx/>
              <a:buChar char="•"/>
            </a:pPr>
            <a:r>
              <a:rPr lang="en-US" altLang="en-US" sz="2800" b="1" i="1"/>
              <a:t>This is applying the principle of defining security at the semantic levels</a:t>
            </a:r>
          </a:p>
          <a:p>
            <a:pPr>
              <a:spcBef>
                <a:spcPct val="20000"/>
              </a:spcBef>
              <a:buFontTx/>
              <a:buChar char="•"/>
            </a:pPr>
            <a:r>
              <a:rPr lang="en-US" altLang="en-US" sz="2800" b="1" i="1"/>
              <a:t>We also need to comply with standards</a:t>
            </a:r>
          </a:p>
        </p:txBody>
      </p:sp>
    </p:spTree>
    <p:extLst>
      <p:ext uri="{BB962C8B-B14F-4D97-AF65-F5344CB8AC3E}">
        <p14:creationId xmlns:p14="http://schemas.microsoft.com/office/powerpoint/2010/main" val="3681441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017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0"/>
            <a:ext cx="77851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832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120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0575" y="200026"/>
            <a:ext cx="2990850" cy="645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066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222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4901" y="0"/>
            <a:ext cx="49006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874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Threats</a:t>
            </a:r>
          </a:p>
        </p:txBody>
      </p:sp>
      <p:sp>
        <p:nvSpPr>
          <p:cNvPr id="69325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FontTx/>
              <a:buChar char="•"/>
            </a:pPr>
            <a:r>
              <a:rPr lang="en-US" altLang="en-US" b="1" i="1"/>
              <a:t>T1.The customer is an impostor and opens an account in the name of another person</a:t>
            </a:r>
          </a:p>
          <a:p>
            <a:pPr>
              <a:lnSpc>
                <a:spcPct val="80000"/>
              </a:lnSpc>
              <a:spcBef>
                <a:spcPct val="20000"/>
              </a:spcBef>
              <a:buFontTx/>
              <a:buChar char="•"/>
            </a:pPr>
            <a:r>
              <a:rPr lang="en-US" altLang="en-US" b="1" i="1"/>
              <a:t>T2.The customer provides false information and opens an spurious account</a:t>
            </a:r>
          </a:p>
          <a:p>
            <a:pPr>
              <a:lnSpc>
                <a:spcPct val="80000"/>
              </a:lnSpc>
              <a:spcBef>
                <a:spcPct val="20000"/>
              </a:spcBef>
              <a:buFontTx/>
              <a:buChar char="•"/>
            </a:pPr>
            <a:r>
              <a:rPr lang="en-US" altLang="en-US" b="1" i="1"/>
              <a:t>T3.The manager is an impostor and collects data illegally</a:t>
            </a:r>
          </a:p>
          <a:p>
            <a:pPr>
              <a:lnSpc>
                <a:spcPct val="80000"/>
              </a:lnSpc>
              <a:spcBef>
                <a:spcPct val="20000"/>
              </a:spcBef>
              <a:buFontTx/>
              <a:buChar char="•"/>
            </a:pPr>
            <a:r>
              <a:rPr lang="en-US" altLang="en-US" b="1" i="1"/>
              <a:t>T4.The manager collects customer information to  use illegally</a:t>
            </a:r>
          </a:p>
          <a:p>
            <a:pPr>
              <a:lnSpc>
                <a:spcPct val="80000"/>
              </a:lnSpc>
              <a:spcBef>
                <a:spcPct val="20000"/>
              </a:spcBef>
              <a:buFontTx/>
              <a:buChar char="•"/>
            </a:pPr>
            <a:r>
              <a:rPr lang="en-US" altLang="en-US" b="1" i="1"/>
              <a:t>T5.The manager creates a spurious account with the customer’s information</a:t>
            </a:r>
          </a:p>
          <a:p>
            <a:pPr>
              <a:lnSpc>
                <a:spcPct val="80000"/>
              </a:lnSpc>
              <a:spcBef>
                <a:spcPct val="20000"/>
              </a:spcBef>
              <a:buFontTx/>
              <a:buChar char="•"/>
            </a:pPr>
            <a:r>
              <a:rPr lang="en-US" altLang="en-US" b="1" i="1"/>
              <a:t>T6.The manager creates a spurious authorization card to access the account</a:t>
            </a:r>
          </a:p>
          <a:p>
            <a:pPr>
              <a:lnSpc>
                <a:spcPct val="80000"/>
              </a:lnSpc>
              <a:spcBef>
                <a:spcPct val="20000"/>
              </a:spcBef>
              <a:buFontTx/>
              <a:buChar char="•"/>
            </a:pPr>
            <a:r>
              <a:rPr lang="en-US" altLang="en-US" b="1" i="1"/>
              <a:t>T7.An attacker tries to prevent the customers to access their accounts</a:t>
            </a:r>
          </a:p>
          <a:p>
            <a:pPr>
              <a:lnSpc>
                <a:spcPct val="80000"/>
              </a:lnSpc>
              <a:spcBef>
                <a:spcPct val="20000"/>
              </a:spcBef>
              <a:buFontTx/>
              <a:buChar char="•"/>
            </a:pPr>
            <a:r>
              <a:rPr lang="en-US" altLang="en-US" b="1" i="1"/>
              <a:t>T8.An attacker tries to move money from an account to her own account</a:t>
            </a:r>
          </a:p>
        </p:txBody>
      </p:sp>
    </p:spTree>
    <p:extLst>
      <p:ext uri="{BB962C8B-B14F-4D97-AF65-F5344CB8AC3E}">
        <p14:creationId xmlns:p14="http://schemas.microsoft.com/office/powerpoint/2010/main" val="1088206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Shape 53249"/>
          <p:cNvSpPr>
            <a:spLocks noGrp="1" noChangeArrowheads="1"/>
          </p:cNvSpPr>
          <p:nvPr>
            <p:ph type="title"/>
          </p:nvPr>
        </p:nvSpPr>
        <p:spPr/>
        <p:txBody>
          <a:bodyPr/>
          <a:lstStyle/>
          <a:p>
            <a:pPr eaLnBrk="1" hangingPunct="1"/>
            <a:r>
              <a:rPr lang="en-US" altLang="en-US" smtClean="0">
                <a:solidFill>
                  <a:schemeClr val="accent2"/>
                </a:solidFill>
              </a:rPr>
              <a:t>Analysis stage</a:t>
            </a:r>
          </a:p>
        </p:txBody>
      </p:sp>
      <p:sp>
        <p:nvSpPr>
          <p:cNvPr id="694275" name="Shape 53250"/>
          <p:cNvSpPr>
            <a:spLocks noGrp="1" noChangeArrowheads="1"/>
          </p:cNvSpPr>
          <p:nvPr>
            <p:ph type="body" idx="1"/>
          </p:nvPr>
        </p:nvSpPr>
        <p:spPr/>
        <p:txBody>
          <a:bodyPr/>
          <a:lstStyle/>
          <a:p>
            <a:pPr eaLnBrk="1" hangingPunct="1"/>
            <a:r>
              <a:rPr lang="en-US" altLang="en-US" smtClean="0"/>
              <a:t>Analysis patterns can be used to build the conceptual model. Security patterns describe security models or mechanisms. We can build a conceptual model where repeated applications of a security model pattern realize the rights determined from use cases. </a:t>
            </a:r>
          </a:p>
          <a:p>
            <a:pPr eaLnBrk="1" hangingPunct="1">
              <a:buFontTx/>
              <a:buNone/>
            </a:pPr>
            <a:endParaRPr lang="en-US" altLang="en-US" smtClean="0"/>
          </a:p>
        </p:txBody>
      </p:sp>
    </p:spTree>
    <p:extLst>
      <p:ext uri="{BB962C8B-B14F-4D97-AF65-F5344CB8AC3E}">
        <p14:creationId xmlns:p14="http://schemas.microsoft.com/office/powerpoint/2010/main" val="864022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a:solidFill>
                  <a:schemeClr val="tx2"/>
                </a:solidFill>
              </a:rPr>
              <a:t>Use case analysis leads to policies</a:t>
            </a:r>
          </a:p>
        </p:txBody>
      </p:sp>
      <p:sp>
        <p:nvSpPr>
          <p:cNvPr id="695299"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FontTx/>
              <a:buChar char="•"/>
            </a:pPr>
            <a:r>
              <a:rPr lang="en-US" altLang="en-US" b="1" i="1"/>
              <a:t>T1. T3. Mutual authentication. Every interaction across system nodes is authenticated.</a:t>
            </a:r>
          </a:p>
          <a:p>
            <a:pPr>
              <a:lnSpc>
                <a:spcPct val="80000"/>
              </a:lnSpc>
              <a:spcBef>
                <a:spcPct val="20000"/>
              </a:spcBef>
              <a:buFontTx/>
              <a:buChar char="•"/>
            </a:pPr>
            <a:r>
              <a:rPr lang="en-US" altLang="en-US" b="1" i="1"/>
              <a:t>T2. Verify source of information.</a:t>
            </a:r>
          </a:p>
          <a:p>
            <a:pPr>
              <a:lnSpc>
                <a:spcPct val="80000"/>
              </a:lnSpc>
              <a:spcBef>
                <a:spcPct val="20000"/>
              </a:spcBef>
              <a:buFontTx/>
              <a:buChar char="•"/>
            </a:pPr>
            <a:r>
              <a:rPr lang="en-US" altLang="en-US" b="1" i="1"/>
              <a:t>T4. Logging. Since the manager is using his legitimate rights we can only log his actions for auditing at a later time.</a:t>
            </a:r>
          </a:p>
          <a:p>
            <a:pPr>
              <a:lnSpc>
                <a:spcPct val="80000"/>
              </a:lnSpc>
              <a:spcBef>
                <a:spcPct val="20000"/>
              </a:spcBef>
              <a:buFontTx/>
              <a:buChar char="•"/>
            </a:pPr>
            <a:r>
              <a:rPr lang="en-US" altLang="en-US" b="1" i="1"/>
              <a:t>T5. T6. Separation of administration from use of data. For example, a manager can create accounts but should have no rights to withdraw or deposit in the account.  </a:t>
            </a:r>
          </a:p>
          <a:p>
            <a:pPr>
              <a:lnSpc>
                <a:spcPct val="80000"/>
              </a:lnSpc>
              <a:spcBef>
                <a:spcPct val="20000"/>
              </a:spcBef>
              <a:buFontTx/>
              <a:buChar char="•"/>
            </a:pPr>
            <a:r>
              <a:rPr lang="en-US" altLang="en-US" b="1" i="1"/>
              <a:t>T7. Protection against denial of service. We need some redundancy in the system to increase its availability.</a:t>
            </a:r>
          </a:p>
          <a:p>
            <a:pPr>
              <a:lnSpc>
                <a:spcPct val="80000"/>
              </a:lnSpc>
              <a:spcBef>
                <a:spcPct val="20000"/>
              </a:spcBef>
              <a:buFontTx/>
              <a:buChar char="•"/>
            </a:pPr>
            <a:r>
              <a:rPr lang="en-US" altLang="en-US" b="1" i="1"/>
              <a:t>T8. Authorization. If the user is not explicitly authorized he should not be able to move money from any account. </a:t>
            </a:r>
          </a:p>
          <a:p>
            <a:pPr>
              <a:lnSpc>
                <a:spcPct val="80000"/>
              </a:lnSpc>
              <a:spcBef>
                <a:spcPct val="20000"/>
              </a:spcBef>
              <a:buFontTx/>
              <a:buChar char="•"/>
            </a:pPr>
            <a:endParaRPr lang="en-US" altLang="en-US" b="1" i="1"/>
          </a:p>
          <a:p>
            <a:pPr>
              <a:lnSpc>
                <a:spcPct val="80000"/>
              </a:lnSpc>
              <a:spcBef>
                <a:spcPct val="20000"/>
              </a:spcBef>
            </a:pPr>
            <a:r>
              <a:rPr lang="en-US" altLang="en-US" b="1" i="1"/>
              <a:t>Policies can be realized with patterns</a:t>
            </a:r>
          </a:p>
        </p:txBody>
      </p:sp>
    </p:spTree>
    <p:extLst>
      <p:ext uri="{BB962C8B-B14F-4D97-AF65-F5344CB8AC3E}">
        <p14:creationId xmlns:p14="http://schemas.microsoft.com/office/powerpoint/2010/main" val="940943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Use cases can also be used to find actor rights (authorization rules)</a:t>
            </a:r>
          </a:p>
        </p:txBody>
      </p:sp>
      <p:sp>
        <p:nvSpPr>
          <p:cNvPr id="696323"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Use cases describe all possible uses of the system</a:t>
            </a:r>
          </a:p>
          <a:p>
            <a:pPr>
              <a:spcBef>
                <a:spcPct val="20000"/>
              </a:spcBef>
              <a:buFontTx/>
              <a:buChar char="•"/>
            </a:pPr>
            <a:r>
              <a:rPr lang="en-US" altLang="en-US" sz="2800" b="1" i="1"/>
              <a:t>All use cases define all possible and legal accesses </a:t>
            </a:r>
          </a:p>
          <a:p>
            <a:pPr>
              <a:spcBef>
                <a:spcPct val="20000"/>
              </a:spcBef>
              <a:buFontTx/>
              <a:buChar char="•"/>
            </a:pPr>
            <a:r>
              <a:rPr lang="en-US" altLang="en-US" sz="2800" b="1" i="1"/>
              <a:t>Each actor can be given its needed rights to perform its functions</a:t>
            </a:r>
          </a:p>
        </p:txBody>
      </p:sp>
    </p:spTree>
    <p:extLst>
      <p:ext uri="{BB962C8B-B14F-4D97-AF65-F5344CB8AC3E}">
        <p14:creationId xmlns:p14="http://schemas.microsoft.com/office/powerpoint/2010/main" val="1657788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73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275" y="685800"/>
            <a:ext cx="779145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710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a:solidFill>
                  <a:schemeClr val="tx2"/>
                </a:solidFill>
              </a:rPr>
              <a:t>Role rights for financial institution</a:t>
            </a:r>
          </a:p>
        </p:txBody>
      </p:sp>
      <p:sp>
        <p:nvSpPr>
          <p:cNvPr id="69837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Customers can open/close accounts</a:t>
            </a:r>
          </a:p>
          <a:p>
            <a:pPr>
              <a:spcBef>
                <a:spcPct val="20000"/>
              </a:spcBef>
              <a:buFontTx/>
              <a:buChar char="•"/>
            </a:pPr>
            <a:r>
              <a:rPr lang="en-US" altLang="en-US" sz="2800" b="1" i="1"/>
              <a:t>Customers can initiate trade</a:t>
            </a:r>
          </a:p>
          <a:p>
            <a:pPr>
              <a:spcBef>
                <a:spcPct val="20000"/>
              </a:spcBef>
              <a:buFontTx/>
              <a:buChar char="•"/>
            </a:pPr>
            <a:r>
              <a:rPr lang="en-US" altLang="en-US" sz="2800" b="1" i="1"/>
              <a:t>Broker can perform trade</a:t>
            </a:r>
          </a:p>
          <a:p>
            <a:pPr>
              <a:spcBef>
                <a:spcPct val="20000"/>
              </a:spcBef>
              <a:buFontTx/>
              <a:buChar char="•"/>
            </a:pPr>
            <a:r>
              <a:rPr lang="en-US" altLang="en-US" sz="2800" b="1" i="1"/>
              <a:t>Auditor can inspect (read) trade transactions</a:t>
            </a:r>
          </a:p>
        </p:txBody>
      </p:sp>
    </p:spTree>
    <p:extLst>
      <p:ext uri="{BB962C8B-B14F-4D97-AF65-F5344CB8AC3E}">
        <p14:creationId xmlns:p14="http://schemas.microsoft.com/office/powerpoint/2010/main" val="1096353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Dell admits installing security hole on laptops, apologizes, offers fix</a:t>
            </a:r>
            <a:br>
              <a:rPr lang="en-US" sz="1800" b="1" dirty="0"/>
            </a:br>
            <a:r>
              <a:rPr lang="en-US" sz="1600" dirty="0" smtClean="0"/>
              <a:t>http</a:t>
            </a:r>
            <a:r>
              <a:rPr lang="en-US" sz="1600" dirty="0"/>
              <a:t>://www.networkworld.com/article/3008078/security/dell-admits-installing-security-hole-on-laptops-apologizes-offers-fix.html?phint=newt%3Dnetworkworld_daily_news_alert&amp;phint=idg_eid%3Dc30d380502694c47d2c45cb7576fbd6b#tk.NWWNLE_nlt_daily_am_2015-11-24</a:t>
            </a:r>
          </a:p>
        </p:txBody>
      </p:sp>
      <p:sp>
        <p:nvSpPr>
          <p:cNvPr id="3" name="Content Placeholder 2"/>
          <p:cNvSpPr>
            <a:spLocks noGrp="1"/>
          </p:cNvSpPr>
          <p:nvPr>
            <p:ph idx="1"/>
          </p:nvPr>
        </p:nvSpPr>
        <p:spPr/>
        <p:txBody>
          <a:bodyPr>
            <a:normAutofit fontScale="77500" lnSpcReduction="20000"/>
          </a:bodyPr>
          <a:lstStyle/>
          <a:p>
            <a:r>
              <a:rPr lang="en-US" dirty="0"/>
              <a:t>Dell </a:t>
            </a:r>
            <a:r>
              <a:rPr lang="en-US" dirty="0">
                <a:hlinkClick r:id="rId2"/>
              </a:rPr>
              <a:t>acknowledges</a:t>
            </a:r>
            <a:r>
              <a:rPr lang="en-US" dirty="0"/>
              <a:t> a root certificate it installed on its laptops was a bad idea and is pushing a patch to permanently remove it</a:t>
            </a:r>
            <a:r>
              <a:rPr lang="en-US" dirty="0" smtClean="0"/>
              <a:t>.</a:t>
            </a:r>
          </a:p>
          <a:p>
            <a:r>
              <a:rPr lang="en-US" dirty="0" smtClean="0"/>
              <a:t>The </a:t>
            </a:r>
            <a:r>
              <a:rPr lang="en-US" dirty="0" err="1" smtClean="0"/>
              <a:t>eDellRoot</a:t>
            </a:r>
            <a:r>
              <a:rPr lang="en-US" dirty="0" smtClean="0"/>
              <a:t> </a:t>
            </a:r>
            <a:r>
              <a:rPr lang="en-US" dirty="0"/>
              <a:t>was installed as a support tool to make it faster and easier for customers to service the devices. But some of those customers discovered the certificate and recognized it as a serious security threat</a:t>
            </a:r>
            <a:r>
              <a:rPr lang="en-US" dirty="0" smtClean="0"/>
              <a:t>.</a:t>
            </a:r>
          </a:p>
          <a:p>
            <a:r>
              <a:rPr lang="en-US" dirty="0"/>
              <a:t>The problem, according to a Dell customer who discovered it, programmer Kevin Hicks, is that the certificate could be used to sign malicious code, certifying that it is safe to install when it’s not</a:t>
            </a:r>
            <a:r>
              <a:rPr lang="en-US" dirty="0" smtClean="0"/>
              <a:t>.</a:t>
            </a:r>
          </a:p>
          <a:p>
            <a:r>
              <a:rPr lang="en-US" dirty="0" smtClean="0"/>
              <a:t>“A </a:t>
            </a:r>
            <a:r>
              <a:rPr lang="en-US" dirty="0"/>
              <a:t>network attacker could use this CA to sign </a:t>
            </a:r>
            <a:r>
              <a:rPr lang="en-US" dirty="0" smtClean="0"/>
              <a:t>his </a:t>
            </a:r>
            <a:r>
              <a:rPr lang="en-US" dirty="0"/>
              <a:t>own fake certificates for use on real websites and an affected Dell user would be none the wiser unless they happened to check the website's certificate chain</a:t>
            </a:r>
            <a:r>
              <a:rPr lang="en-US" dirty="0" smtClean="0"/>
              <a:t>.”</a:t>
            </a:r>
          </a:p>
          <a:p>
            <a:r>
              <a:rPr lang="en-US" dirty="0"/>
              <a:t>Hicks and others who discovered </a:t>
            </a:r>
            <a:r>
              <a:rPr lang="en-US" dirty="0" err="1"/>
              <a:t>eDellRoot</a:t>
            </a:r>
            <a:r>
              <a:rPr lang="en-US" dirty="0"/>
              <a:t> say its potential impact was similar to that of </a:t>
            </a:r>
            <a:r>
              <a:rPr lang="en-US" dirty="0" err="1">
                <a:hlinkClick r:id="rId3"/>
              </a:rPr>
              <a:t>Superfish</a:t>
            </a:r>
            <a:r>
              <a:rPr lang="en-US" dirty="0"/>
              <a:t>, the adware that was installed on new Lenovo computers earlier this year. It </a:t>
            </a:r>
            <a:r>
              <a:rPr lang="en-US" dirty="0" err="1"/>
              <a:t>proxied</a:t>
            </a:r>
            <a:r>
              <a:rPr lang="en-US" dirty="0"/>
              <a:t> HTTPS connections to Web sites, making it a potential spot for attackers to perform man-in-the-middle attacks against the affected machines.</a:t>
            </a:r>
          </a:p>
        </p:txBody>
      </p:sp>
    </p:spTree>
    <p:extLst>
      <p:ext uri="{BB962C8B-B14F-4D97-AF65-F5344CB8AC3E}">
        <p14:creationId xmlns:p14="http://schemas.microsoft.com/office/powerpoint/2010/main" val="2380981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939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09601"/>
            <a:ext cx="7785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499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2971800"/>
            <a:ext cx="762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Account</a:t>
            </a:r>
          </a:p>
        </p:txBody>
      </p:sp>
      <p:sp>
        <p:nvSpPr>
          <p:cNvPr id="3" name="Rectangle 2"/>
          <p:cNvSpPr/>
          <p:nvPr/>
        </p:nvSpPr>
        <p:spPr>
          <a:xfrm>
            <a:off x="3429000" y="4572000"/>
            <a:ext cx="1066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Authenticator</a:t>
            </a:r>
          </a:p>
        </p:txBody>
      </p:sp>
      <p:sp>
        <p:nvSpPr>
          <p:cNvPr id="4" name="Rectangle 3"/>
          <p:cNvSpPr/>
          <p:nvPr/>
        </p:nvSpPr>
        <p:spPr>
          <a:xfrm>
            <a:off x="5029200" y="4572000"/>
            <a:ext cx="762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Logger</a:t>
            </a:r>
          </a:p>
        </p:txBody>
      </p:sp>
      <p:sp>
        <p:nvSpPr>
          <p:cNvPr id="5" name="Rectangle 4"/>
          <p:cNvSpPr/>
          <p:nvPr/>
        </p:nvSpPr>
        <p:spPr>
          <a:xfrm>
            <a:off x="4876800" y="3505200"/>
            <a:ext cx="1066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Transaction</a:t>
            </a:r>
          </a:p>
        </p:txBody>
      </p:sp>
      <p:cxnSp>
        <p:nvCxnSpPr>
          <p:cNvPr id="6" name="Straight Connector 5"/>
          <p:cNvCxnSpPr/>
          <p:nvPr/>
        </p:nvCxnSpPr>
        <p:spPr>
          <a:xfrm>
            <a:off x="5410200" y="39624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010400" y="2971800"/>
            <a:ext cx="914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Acct User Role</a:t>
            </a:r>
          </a:p>
        </p:txBody>
      </p:sp>
      <p:cxnSp>
        <p:nvCxnSpPr>
          <p:cNvPr id="8" name="Straight Connector 7"/>
          <p:cNvCxnSpPr/>
          <p:nvPr/>
        </p:nvCxnSpPr>
        <p:spPr>
          <a:xfrm>
            <a:off x="3962400" y="5486400"/>
            <a:ext cx="3505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34290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62400" y="5029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62400" y="3429000"/>
            <a:ext cx="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43400" y="32004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3200400"/>
            <a:ext cx="0" cy="304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0" y="2133600"/>
            <a:ext cx="914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Manager</a:t>
            </a:r>
          </a:p>
        </p:txBody>
      </p:sp>
      <p:cxnSp>
        <p:nvCxnSpPr>
          <p:cNvPr id="15" name="Straight Connector 14"/>
          <p:cNvCxnSpPr/>
          <p:nvPr/>
        </p:nvCxnSpPr>
        <p:spPr>
          <a:xfrm flipV="1">
            <a:off x="4343400" y="2362200"/>
            <a:ext cx="17526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676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820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2667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248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0436" name="TextBox 129"/>
          <p:cNvSpPr txBox="1">
            <a:spLocks noChangeArrowheads="1"/>
          </p:cNvSpPr>
          <p:nvPr/>
        </p:nvSpPr>
        <p:spPr bwMode="auto">
          <a:xfrm>
            <a:off x="7696200" y="20574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latin typeface="Times" panose="02020603050405020304" pitchFamily="18" charset="0"/>
                <a:cs typeface="Arial" panose="020B0604020202020204" pitchFamily="34" charset="0"/>
              </a:rPr>
              <a:t>…</a:t>
            </a:r>
          </a:p>
        </p:txBody>
      </p:sp>
      <p:sp>
        <p:nvSpPr>
          <p:cNvPr id="700437" name="TextBox 130"/>
          <p:cNvSpPr txBox="1">
            <a:spLocks noChangeArrowheads="1"/>
          </p:cNvSpPr>
          <p:nvPr/>
        </p:nvSpPr>
        <p:spPr bwMode="auto">
          <a:xfrm>
            <a:off x="8153400" y="292417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latin typeface="Times" panose="02020603050405020304" pitchFamily="18" charset="0"/>
                <a:cs typeface="Arial" panose="020B0604020202020204" pitchFamily="34" charset="0"/>
              </a:rPr>
              <a:t>…</a:t>
            </a:r>
          </a:p>
        </p:txBody>
      </p:sp>
      <p:sp>
        <p:nvSpPr>
          <p:cNvPr id="22" name="Isosceles Triangle 21"/>
          <p:cNvSpPr/>
          <p:nvPr/>
        </p:nvSpPr>
        <p:spPr>
          <a:xfrm>
            <a:off x="7848600" y="23622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267200" y="1981200"/>
            <a:ext cx="762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MRight</a:t>
            </a:r>
          </a:p>
        </p:txBody>
      </p:sp>
      <p:cxnSp>
        <p:nvCxnSpPr>
          <p:cNvPr id="24" name="Straight Connector 23"/>
          <p:cNvCxnSpPr/>
          <p:nvPr/>
        </p:nvCxnSpPr>
        <p:spPr>
          <a:xfrm>
            <a:off x="4648200" y="2476500"/>
            <a:ext cx="0" cy="457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2600" y="1790700"/>
            <a:ext cx="0" cy="609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05400" y="990600"/>
            <a:ext cx="914400" cy="838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200" dirty="0">
              <a:solidFill>
                <a:schemeClr val="tx1"/>
              </a:solidFill>
              <a:latin typeface="Times" pitchFamily="18" charset="0"/>
            </a:endParaRPr>
          </a:p>
        </p:txBody>
      </p:sp>
      <p:sp>
        <p:nvSpPr>
          <p:cNvPr id="27" name="Folded Corner 26"/>
          <p:cNvSpPr/>
          <p:nvPr/>
        </p:nvSpPr>
        <p:spPr>
          <a:xfrm rot="16200000">
            <a:off x="5143500" y="952500"/>
            <a:ext cx="838200" cy="914400"/>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00444" name="TextBox 153"/>
          <p:cNvSpPr txBox="1">
            <a:spLocks noChangeArrowheads="1"/>
          </p:cNvSpPr>
          <p:nvPr/>
        </p:nvSpPr>
        <p:spPr bwMode="auto">
          <a:xfrm>
            <a:off x="5105400" y="990601"/>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latin typeface="Times" panose="02020603050405020304" pitchFamily="18" charset="0"/>
                <a:cs typeface="Arial" panose="020B0604020202020204" pitchFamily="34" charset="0"/>
              </a:rPr>
              <a:t>openAcct</a:t>
            </a:r>
          </a:p>
          <a:p>
            <a:pPr eaLnBrk="1" hangingPunct="1"/>
            <a:r>
              <a:rPr lang="en-US" altLang="en-US" sz="1200">
                <a:latin typeface="Times" panose="02020603050405020304" pitchFamily="18" charset="0"/>
                <a:cs typeface="Arial" panose="020B0604020202020204" pitchFamily="34" charset="0"/>
              </a:rPr>
              <a:t>closeAcct</a:t>
            </a:r>
          </a:p>
          <a:p>
            <a:pPr eaLnBrk="1" hangingPunct="1"/>
            <a:r>
              <a:rPr lang="en-US" altLang="en-US" sz="1200">
                <a:latin typeface="Times" panose="02020603050405020304" pitchFamily="18" charset="0"/>
                <a:cs typeface="Arial" panose="020B0604020202020204" pitchFamily="34" charset="0"/>
              </a:rPr>
              <a:t>Not as Acct </a:t>
            </a:r>
          </a:p>
          <a:p>
            <a:pPr algn="ctr" eaLnBrk="1" hangingPunct="1"/>
            <a:r>
              <a:rPr lang="en-US" altLang="en-US" sz="1200">
                <a:latin typeface="Times" panose="02020603050405020304" pitchFamily="18" charset="0"/>
                <a:cs typeface="Arial" panose="020B0604020202020204" pitchFamily="34" charset="0"/>
              </a:rPr>
              <a:t>User Role</a:t>
            </a:r>
          </a:p>
        </p:txBody>
      </p:sp>
      <p:sp>
        <p:nvSpPr>
          <p:cNvPr id="29" name="Rectangle 28"/>
          <p:cNvSpPr/>
          <p:nvPr/>
        </p:nvSpPr>
        <p:spPr>
          <a:xfrm>
            <a:off x="4267200" y="2286000"/>
            <a:ext cx="7620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30" name="Straight Connector 29"/>
          <p:cNvCxnSpPr/>
          <p:nvPr/>
        </p:nvCxnSpPr>
        <p:spPr>
          <a:xfrm>
            <a:off x="4953000" y="2405063"/>
            <a:ext cx="6096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906964" y="2373314"/>
            <a:ext cx="46037" cy="4603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0448" name="TextBox 157"/>
          <p:cNvSpPr txBox="1">
            <a:spLocks noChangeArrowheads="1"/>
          </p:cNvSpPr>
          <p:nvPr/>
        </p:nvSpPr>
        <p:spPr bwMode="auto">
          <a:xfrm>
            <a:off x="5276850" y="431482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1</a:t>
            </a:r>
          </a:p>
        </p:txBody>
      </p:sp>
      <p:sp>
        <p:nvSpPr>
          <p:cNvPr id="700449" name="TextBox 158"/>
          <p:cNvSpPr txBox="1">
            <a:spLocks noChangeArrowheads="1"/>
          </p:cNvSpPr>
          <p:nvPr/>
        </p:nvSpPr>
        <p:spPr bwMode="auto">
          <a:xfrm>
            <a:off x="5324475" y="3962401"/>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a:t>
            </a:r>
          </a:p>
        </p:txBody>
      </p:sp>
      <p:sp>
        <p:nvSpPr>
          <p:cNvPr id="700450" name="TextBox 159"/>
          <p:cNvSpPr txBox="1">
            <a:spLocks noChangeArrowheads="1"/>
          </p:cNvSpPr>
          <p:nvPr/>
        </p:nvSpPr>
        <p:spPr bwMode="auto">
          <a:xfrm>
            <a:off x="5029200" y="41148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log</a:t>
            </a:r>
          </a:p>
        </p:txBody>
      </p:sp>
      <p:sp>
        <p:nvSpPr>
          <p:cNvPr id="700451" name="TextBox 160"/>
          <p:cNvSpPr txBox="1">
            <a:spLocks noChangeArrowheads="1"/>
          </p:cNvSpPr>
          <p:nvPr/>
        </p:nvSpPr>
        <p:spPr bwMode="auto">
          <a:xfrm>
            <a:off x="3876675" y="34194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a:t>
            </a:r>
          </a:p>
        </p:txBody>
      </p:sp>
      <p:sp>
        <p:nvSpPr>
          <p:cNvPr id="700452" name="TextBox 161"/>
          <p:cNvSpPr txBox="1">
            <a:spLocks noChangeArrowheads="1"/>
          </p:cNvSpPr>
          <p:nvPr/>
        </p:nvSpPr>
        <p:spPr bwMode="auto">
          <a:xfrm>
            <a:off x="4248150" y="3009901"/>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a:t>
            </a:r>
          </a:p>
        </p:txBody>
      </p:sp>
      <p:sp>
        <p:nvSpPr>
          <p:cNvPr id="700453" name="TextBox 162"/>
          <p:cNvSpPr txBox="1">
            <a:spLocks noChangeArrowheads="1"/>
          </p:cNvSpPr>
          <p:nvPr/>
        </p:nvSpPr>
        <p:spPr bwMode="auto">
          <a:xfrm>
            <a:off x="4248150" y="28098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a:t>
            </a:r>
          </a:p>
        </p:txBody>
      </p:sp>
      <p:sp>
        <p:nvSpPr>
          <p:cNvPr id="700454" name="TextBox 163"/>
          <p:cNvSpPr txBox="1">
            <a:spLocks noChangeArrowheads="1"/>
          </p:cNvSpPr>
          <p:nvPr/>
        </p:nvSpPr>
        <p:spPr bwMode="auto">
          <a:xfrm>
            <a:off x="6724650" y="30003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a:t>
            </a:r>
          </a:p>
        </p:txBody>
      </p:sp>
      <p:sp>
        <p:nvSpPr>
          <p:cNvPr id="700455" name="TextBox 164"/>
          <p:cNvSpPr txBox="1">
            <a:spLocks noChangeArrowheads="1"/>
          </p:cNvSpPr>
          <p:nvPr/>
        </p:nvSpPr>
        <p:spPr bwMode="auto">
          <a:xfrm>
            <a:off x="7181850" y="34194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a:t>
            </a:r>
          </a:p>
        </p:txBody>
      </p:sp>
      <p:sp>
        <p:nvSpPr>
          <p:cNvPr id="700456" name="TextBox 165"/>
          <p:cNvSpPr txBox="1">
            <a:spLocks noChangeArrowheads="1"/>
          </p:cNvSpPr>
          <p:nvPr/>
        </p:nvSpPr>
        <p:spPr bwMode="auto">
          <a:xfrm>
            <a:off x="5791200" y="21336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1</a:t>
            </a:r>
          </a:p>
        </p:txBody>
      </p:sp>
      <p:sp>
        <p:nvSpPr>
          <p:cNvPr id="700457" name="TextBox 166"/>
          <p:cNvSpPr txBox="1">
            <a:spLocks noChangeArrowheads="1"/>
          </p:cNvSpPr>
          <p:nvPr/>
        </p:nvSpPr>
        <p:spPr bwMode="auto">
          <a:xfrm>
            <a:off x="3829050" y="431482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1</a:t>
            </a:r>
          </a:p>
        </p:txBody>
      </p:sp>
      <p:sp>
        <p:nvSpPr>
          <p:cNvPr id="700458" name="TextBox 167"/>
          <p:cNvSpPr txBox="1">
            <a:spLocks noChangeArrowheads="1"/>
          </p:cNvSpPr>
          <p:nvPr/>
        </p:nvSpPr>
        <p:spPr bwMode="auto">
          <a:xfrm>
            <a:off x="3829050" y="501967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1</a:t>
            </a:r>
          </a:p>
        </p:txBody>
      </p:sp>
      <p:sp>
        <p:nvSpPr>
          <p:cNvPr id="700459" name="Title 44"/>
          <p:cNvSpPr txBox="1">
            <a:spLocks/>
          </p:cNvSpPr>
          <p:nvPr/>
        </p:nvSpPr>
        <p:spPr bwMode="auto">
          <a:xfrm>
            <a:off x="1981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defRPr>
                <a:solidFill>
                  <a:schemeClr val="tx1"/>
                </a:solidFill>
                <a:latin typeface="Arial" panose="020B0604020202020204" pitchFamily="34" charset="0"/>
              </a:defRPr>
            </a:lvl1pPr>
            <a:lvl2pPr marL="742950" indent="-285750" defTabSz="-13873163">
              <a:defRPr>
                <a:solidFill>
                  <a:schemeClr val="tx1"/>
                </a:solidFill>
                <a:latin typeface="Arial" panose="020B0604020202020204" pitchFamily="34" charset="0"/>
              </a:defRPr>
            </a:lvl2pPr>
            <a:lvl3pPr marL="1143000" indent="-228600" defTabSz="-13873163">
              <a:defRPr>
                <a:solidFill>
                  <a:schemeClr val="tx1"/>
                </a:solidFill>
                <a:latin typeface="Arial" panose="020B0604020202020204" pitchFamily="34" charset="0"/>
              </a:defRPr>
            </a:lvl3pPr>
            <a:lvl4pPr marL="1600200" indent="-228600" defTabSz="-13873163">
              <a:defRPr>
                <a:solidFill>
                  <a:schemeClr val="tx1"/>
                </a:solidFill>
                <a:latin typeface="Arial" panose="020B0604020202020204" pitchFamily="34" charset="0"/>
              </a:defRPr>
            </a:lvl4pPr>
            <a:lvl5pPr marL="2057400" indent="-228600" defTabSz="-13873163">
              <a:defRPr>
                <a:solidFill>
                  <a:schemeClr val="tx1"/>
                </a:solidFill>
                <a:latin typeface="Arial" panose="020B0604020202020204" pitchFamily="34" charset="0"/>
              </a:defRPr>
            </a:lvl5pPr>
            <a:lvl6pPr marL="2514600" indent="-228600" defTabSz="-13873163" eaLnBrk="0" fontAlgn="base" hangingPunct="0">
              <a:spcBef>
                <a:spcPct val="0"/>
              </a:spcBef>
              <a:spcAft>
                <a:spcPct val="0"/>
              </a:spcAft>
              <a:defRPr>
                <a:solidFill>
                  <a:schemeClr val="tx1"/>
                </a:solidFill>
                <a:latin typeface="Arial" panose="020B0604020202020204" pitchFamily="34" charset="0"/>
              </a:defRPr>
            </a:lvl6pPr>
            <a:lvl7pPr marL="2971800" indent="-228600" defTabSz="-13873163" eaLnBrk="0" fontAlgn="base" hangingPunct="0">
              <a:spcBef>
                <a:spcPct val="0"/>
              </a:spcBef>
              <a:spcAft>
                <a:spcPct val="0"/>
              </a:spcAft>
              <a:defRPr>
                <a:solidFill>
                  <a:schemeClr val="tx1"/>
                </a:solidFill>
                <a:latin typeface="Arial" panose="020B0604020202020204" pitchFamily="34" charset="0"/>
              </a:defRPr>
            </a:lvl7pPr>
            <a:lvl8pPr marL="3429000" indent="-228600" defTabSz="-13873163" eaLnBrk="0" fontAlgn="base" hangingPunct="0">
              <a:spcBef>
                <a:spcPct val="0"/>
              </a:spcBef>
              <a:spcAft>
                <a:spcPct val="0"/>
              </a:spcAft>
              <a:defRPr>
                <a:solidFill>
                  <a:schemeClr val="tx1"/>
                </a:solidFill>
                <a:latin typeface="Arial" panose="020B0604020202020204" pitchFamily="34" charset="0"/>
              </a:defRPr>
            </a:lvl8pPr>
            <a:lvl9pPr marL="3886200" indent="-228600" defTabSz="-1387316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solidFill>
                  <a:schemeClr val="tx2"/>
                </a:solidFill>
                <a:cs typeface="Arial" panose="020B0604020202020204" pitchFamily="34" charset="0"/>
              </a:rPr>
              <a:t>Adding more security: authentication, logging, separation of duty</a:t>
            </a:r>
          </a:p>
        </p:txBody>
      </p:sp>
    </p:spTree>
    <p:extLst>
      <p:ext uri="{BB962C8B-B14F-4D97-AF65-F5344CB8AC3E}">
        <p14:creationId xmlns:p14="http://schemas.microsoft.com/office/powerpoint/2010/main" val="755127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solidFill>
                  <a:schemeClr val="tx2"/>
                </a:solidFill>
              </a:rPr>
              <a:t>Methodology summary</a:t>
            </a:r>
          </a:p>
        </p:txBody>
      </p:sp>
      <p:sp>
        <p:nvSpPr>
          <p:cNvPr id="701443"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800" b="1" i="1"/>
              <a:t>Use case activities define threats</a:t>
            </a:r>
          </a:p>
          <a:p>
            <a:pPr>
              <a:spcBef>
                <a:spcPct val="20000"/>
              </a:spcBef>
              <a:buFontTx/>
              <a:buChar char="•"/>
            </a:pPr>
            <a:r>
              <a:rPr lang="en-US" altLang="en-US" sz="2800" b="1" i="1"/>
              <a:t>Threats must be stopped or mitigated by applying policies </a:t>
            </a:r>
          </a:p>
          <a:p>
            <a:pPr>
              <a:spcBef>
                <a:spcPct val="20000"/>
              </a:spcBef>
              <a:buFontTx/>
              <a:buChar char="•"/>
            </a:pPr>
            <a:r>
              <a:rPr lang="en-US" altLang="en-US" sz="2800" b="1" i="1"/>
              <a:t>Use cases define needed actor rights</a:t>
            </a:r>
          </a:p>
          <a:p>
            <a:pPr>
              <a:spcBef>
                <a:spcPct val="20000"/>
              </a:spcBef>
              <a:buFontTx/>
              <a:buChar char="•"/>
            </a:pPr>
            <a:r>
              <a:rPr lang="en-US" altLang="en-US" sz="2800" b="1" i="1"/>
              <a:t>Access matrix or RBAC models formalize these rights </a:t>
            </a:r>
          </a:p>
          <a:p>
            <a:pPr>
              <a:spcBef>
                <a:spcPct val="20000"/>
              </a:spcBef>
              <a:buFontTx/>
              <a:buChar char="•"/>
            </a:pPr>
            <a:r>
              <a:rPr lang="en-US" altLang="en-US" sz="2800" b="1" i="1"/>
              <a:t>We get a secure conceptual model</a:t>
            </a:r>
          </a:p>
        </p:txBody>
      </p:sp>
    </p:spTree>
    <p:extLst>
      <p:ext uri="{BB962C8B-B14F-4D97-AF65-F5344CB8AC3E}">
        <p14:creationId xmlns:p14="http://schemas.microsoft.com/office/powerpoint/2010/main" val="3906550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246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533401"/>
            <a:ext cx="77851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557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Title 1"/>
          <p:cNvSpPr>
            <a:spLocks noGrp="1"/>
          </p:cNvSpPr>
          <p:nvPr>
            <p:ph type="title"/>
          </p:nvPr>
        </p:nvSpPr>
        <p:spPr/>
        <p:txBody>
          <a:bodyPr/>
          <a:lstStyle/>
          <a:p>
            <a:r>
              <a:rPr lang="en-US" altLang="en-US" sz="3200"/>
              <a:t>Security is applied along the distribution path</a:t>
            </a:r>
          </a:p>
        </p:txBody>
      </p:sp>
      <p:sp>
        <p:nvSpPr>
          <p:cNvPr id="703491" name="Content Placeholder 2"/>
          <p:cNvSpPr>
            <a:spLocks noGrp="1"/>
          </p:cNvSpPr>
          <p:nvPr>
            <p:ph idx="1"/>
          </p:nvPr>
        </p:nvSpPr>
        <p:spPr/>
        <p:txBody>
          <a:bodyPr/>
          <a:lstStyle/>
          <a:p>
            <a:r>
              <a:rPr lang="en-US" altLang="en-US" smtClean="0"/>
              <a:t>Proxies and adapters apply authorization (Customer access to Accounts)</a:t>
            </a:r>
          </a:p>
          <a:p>
            <a:r>
              <a:rPr lang="en-US" altLang="en-US" smtClean="0"/>
              <a:t>Proxies and adapters apply authentication (Branch office and central office mutual authentication)</a:t>
            </a:r>
          </a:p>
          <a:p>
            <a:r>
              <a:rPr lang="en-US" altLang="en-US" smtClean="0"/>
              <a:t>Logging can be applied in the Transaction view (not shown)</a:t>
            </a:r>
          </a:p>
          <a:p>
            <a:r>
              <a:rPr lang="en-US" altLang="en-US" smtClean="0"/>
              <a:t>Broker communications can be encrypted</a:t>
            </a:r>
          </a:p>
          <a:p>
            <a:r>
              <a:rPr lang="en-US" altLang="en-US" smtClean="0"/>
              <a:t>Messages from Customers for trade can be signed</a:t>
            </a:r>
          </a:p>
          <a:p>
            <a:endParaRPr lang="en-US" altLang="en-US" smtClean="0"/>
          </a:p>
        </p:txBody>
      </p:sp>
    </p:spTree>
    <p:extLst>
      <p:ext uri="{BB962C8B-B14F-4D97-AF65-F5344CB8AC3E}">
        <p14:creationId xmlns:p14="http://schemas.microsoft.com/office/powerpoint/2010/main" val="1918126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US" altLang="en-US" smtClean="0">
                <a:solidFill>
                  <a:schemeClr val="accent2"/>
                </a:solidFill>
              </a:rPr>
              <a:t>Implementation stage</a:t>
            </a:r>
            <a:endParaRPr lang="en-US" altLang="en-US" smtClean="0"/>
          </a:p>
        </p:txBody>
      </p:sp>
      <p:sp>
        <p:nvSpPr>
          <p:cNvPr id="704515" name="Rectangle 3"/>
          <p:cNvSpPr>
            <a:spLocks noGrp="1" noChangeArrowheads="1"/>
          </p:cNvSpPr>
          <p:nvPr>
            <p:ph type="body" idx="1"/>
          </p:nvPr>
        </p:nvSpPr>
        <p:spPr/>
        <p:txBody>
          <a:bodyPr/>
          <a:lstStyle/>
          <a:p>
            <a:pPr eaLnBrk="1" hangingPunct="1"/>
            <a:r>
              <a:rPr lang="en-US" altLang="en-US" sz="2400"/>
              <a:t>Requires reflecting in the code the security rules defined in the design stage. </a:t>
            </a:r>
          </a:p>
          <a:p>
            <a:pPr eaLnBrk="1" hangingPunct="1"/>
            <a:r>
              <a:rPr lang="en-US" altLang="en-US" sz="2400"/>
              <a:t>Because these rules are expressed as classes, associations, and constraints, they can be implemented as classes in object-oriented languages.</a:t>
            </a:r>
          </a:p>
          <a:p>
            <a:pPr eaLnBrk="1" hangingPunct="1"/>
            <a:r>
              <a:rPr lang="en-US" altLang="en-US" sz="2400"/>
              <a:t>In this stage we can also select specific security packages or COTS components, e.g., a firewall product, a cryptographic package</a:t>
            </a:r>
          </a:p>
          <a:p>
            <a:pPr eaLnBrk="1" hangingPunct="1"/>
            <a:r>
              <a:rPr lang="en-US" altLang="en-US" sz="2400"/>
              <a:t>Some of the patterns identified earlier in the cycle can be replaced by COTS components (these can be tested to see if they include a similar pattern). </a:t>
            </a:r>
          </a:p>
          <a:p>
            <a:endParaRPr lang="en-US" altLang="en-US" sz="2400"/>
          </a:p>
        </p:txBody>
      </p:sp>
    </p:spTree>
    <p:extLst>
      <p:ext uri="{BB962C8B-B14F-4D97-AF65-F5344CB8AC3E}">
        <p14:creationId xmlns:p14="http://schemas.microsoft.com/office/powerpoint/2010/main" val="1435512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43434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50292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657600" y="22860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343400" y="22860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4343400" y="42672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flipV="1">
            <a:off x="45339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8481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33900" y="3962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3771900" y="19812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Isosceles Triangle 14"/>
          <p:cNvSpPr/>
          <p:nvPr/>
        </p:nvSpPr>
        <p:spPr>
          <a:xfrm>
            <a:off x="4457700" y="39624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Flowchart: Decision 15"/>
          <p:cNvSpPr/>
          <p:nvPr/>
        </p:nvSpPr>
        <p:spPr>
          <a:xfrm>
            <a:off x="4457700" y="1981200"/>
            <a:ext cx="152400" cy="152400"/>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5553" name="TextBox 21"/>
          <p:cNvSpPr txBox="1">
            <a:spLocks noChangeArrowheads="1"/>
          </p:cNvSpPr>
          <p:nvPr/>
        </p:nvSpPr>
        <p:spPr bwMode="auto">
          <a:xfrm>
            <a:off x="4876800" y="22050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Functional</a:t>
            </a:r>
          </a:p>
          <a:p>
            <a:pPr algn="ctr" eaLnBrk="1" hangingPunct="1"/>
            <a:r>
              <a:rPr lang="en-US" altLang="en-US" sz="1200">
                <a:latin typeface="Times" panose="02020603050405020304" pitchFamily="18" charset="0"/>
                <a:cs typeface="Arial" panose="020B0604020202020204" pitchFamily="34" charset="0"/>
              </a:rPr>
              <a:t>Classes</a:t>
            </a:r>
          </a:p>
        </p:txBody>
      </p:sp>
      <p:sp>
        <p:nvSpPr>
          <p:cNvPr id="705554" name="TextBox 23"/>
          <p:cNvSpPr txBox="1">
            <a:spLocks noChangeArrowheads="1"/>
          </p:cNvSpPr>
          <p:nvPr/>
        </p:nvSpPr>
        <p:spPr bwMode="auto">
          <a:xfrm>
            <a:off x="4876800" y="41862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latin typeface="Times" panose="02020603050405020304" pitchFamily="18" charset="0"/>
                <a:cs typeface="Arial" panose="020B0604020202020204" pitchFamily="34" charset="0"/>
              </a:rPr>
              <a:t>NFR</a:t>
            </a:r>
          </a:p>
          <a:p>
            <a:pPr algn="ctr" eaLnBrk="1" hangingPunct="1"/>
            <a:r>
              <a:rPr lang="en-US" altLang="en-US" sz="1200">
                <a:latin typeface="Times" panose="02020603050405020304" pitchFamily="18" charset="0"/>
                <a:cs typeface="Arial" panose="020B0604020202020204" pitchFamily="34" charset="0"/>
              </a:rPr>
              <a:t>Classes</a:t>
            </a:r>
          </a:p>
        </p:txBody>
      </p:sp>
      <p:sp>
        <p:nvSpPr>
          <p:cNvPr id="19" name="Right Arrow 18"/>
          <p:cNvSpPr/>
          <p:nvPr/>
        </p:nvSpPr>
        <p:spPr>
          <a:xfrm>
            <a:off x="6172200" y="2057400"/>
            <a:ext cx="609600" cy="2286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6172200" y="4038600"/>
            <a:ext cx="609600" cy="2286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p:cNvCxnSpPr/>
          <p:nvPr/>
        </p:nvCxnSpPr>
        <p:spPr>
          <a:xfrm>
            <a:off x="6172200" y="2057400"/>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4038600"/>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05559" name="TextBox 32"/>
          <p:cNvSpPr txBox="1">
            <a:spLocks noChangeArrowheads="1"/>
          </p:cNvSpPr>
          <p:nvPr/>
        </p:nvSpPr>
        <p:spPr bwMode="auto">
          <a:xfrm>
            <a:off x="7086600" y="1760538"/>
            <a:ext cx="121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latin typeface="Times" panose="02020603050405020304" pitchFamily="18" charset="0"/>
                <a:cs typeface="Arial" panose="020B0604020202020204" pitchFamily="34" charset="0"/>
              </a:rPr>
              <a:t>J2EE, </a:t>
            </a:r>
            <a:r>
              <a:rPr lang="en-US" altLang="en-US" sz="1200" b="1">
                <a:latin typeface="Times" panose="02020603050405020304" pitchFamily="18" charset="0"/>
                <a:cs typeface="Arial" panose="020B0604020202020204" pitchFamily="34" charset="0"/>
              </a:rPr>
              <a:t>.</a:t>
            </a:r>
            <a:r>
              <a:rPr lang="en-US" altLang="en-US" sz="1200">
                <a:latin typeface="Times" panose="02020603050405020304" pitchFamily="18" charset="0"/>
                <a:cs typeface="Arial" panose="020B0604020202020204" pitchFamily="34" charset="0"/>
              </a:rPr>
              <a:t>NET</a:t>
            </a:r>
          </a:p>
          <a:p>
            <a:pPr eaLnBrk="1" hangingPunct="1"/>
            <a:r>
              <a:rPr lang="en-US" altLang="en-US" sz="1200">
                <a:latin typeface="Times" panose="02020603050405020304" pitchFamily="18" charset="0"/>
                <a:cs typeface="Arial" panose="020B0604020202020204" pitchFamily="34" charset="0"/>
              </a:rPr>
              <a:t>Web Services</a:t>
            </a:r>
          </a:p>
          <a:p>
            <a:pPr eaLnBrk="1" hangingPunct="1"/>
            <a:r>
              <a:rPr lang="en-US" altLang="en-US" sz="1200">
                <a:latin typeface="Times" panose="02020603050405020304" pitchFamily="18" charset="0"/>
                <a:cs typeface="Arial" panose="020B0604020202020204" pitchFamily="34" charset="0"/>
              </a:rPr>
              <a:t>REST Services</a:t>
            </a:r>
          </a:p>
          <a:p>
            <a:pPr eaLnBrk="1" hangingPunct="1"/>
            <a:r>
              <a:rPr lang="en-US" altLang="en-US" sz="1200">
                <a:latin typeface="Times" panose="02020603050405020304" pitchFamily="18" charset="0"/>
                <a:cs typeface="Arial" panose="020B0604020202020204" pitchFamily="34" charset="0"/>
              </a:rPr>
              <a:t>code</a:t>
            </a:r>
          </a:p>
        </p:txBody>
      </p:sp>
      <p:sp>
        <p:nvSpPr>
          <p:cNvPr id="705560" name="TextBox 33"/>
          <p:cNvSpPr txBox="1">
            <a:spLocks noChangeArrowheads="1"/>
          </p:cNvSpPr>
          <p:nvPr/>
        </p:nvSpPr>
        <p:spPr bwMode="auto">
          <a:xfrm>
            <a:off x="7086600" y="39243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latin typeface="Times" panose="02020603050405020304" pitchFamily="18" charset="0"/>
                <a:cs typeface="Arial" panose="020B0604020202020204" pitchFamily="34" charset="0"/>
              </a:rPr>
              <a:t>Security</a:t>
            </a:r>
            <a:r>
              <a:rPr lang="en-US" altLang="en-US" sz="1200" b="1">
                <a:latin typeface="Times" panose="02020603050405020304" pitchFamily="18" charset="0"/>
                <a:cs typeface="Arial" panose="020B0604020202020204" pitchFamily="34" charset="0"/>
              </a:rPr>
              <a:t>/</a:t>
            </a:r>
            <a:r>
              <a:rPr lang="en-US" altLang="en-US" sz="1200">
                <a:latin typeface="Times" panose="02020603050405020304" pitchFamily="18" charset="0"/>
                <a:cs typeface="Arial" panose="020B0604020202020204" pitchFamily="34" charset="0"/>
              </a:rPr>
              <a:t>Reliability</a:t>
            </a:r>
          </a:p>
          <a:p>
            <a:pPr eaLnBrk="1" hangingPunct="1"/>
            <a:r>
              <a:rPr lang="en-US" altLang="en-US" sz="1200">
                <a:latin typeface="Times" panose="02020603050405020304" pitchFamily="18" charset="0"/>
                <a:cs typeface="Arial" panose="020B0604020202020204" pitchFamily="34" charset="0"/>
              </a:rPr>
              <a:t>COTS components</a:t>
            </a:r>
          </a:p>
        </p:txBody>
      </p:sp>
      <p:cxnSp>
        <p:nvCxnSpPr>
          <p:cNvPr id="25" name="Straight Connector 24"/>
          <p:cNvCxnSpPr/>
          <p:nvPr/>
        </p:nvCxnSpPr>
        <p:spPr>
          <a:xfrm>
            <a:off x="3048000" y="3124200"/>
            <a:ext cx="59436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48100" y="259080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33900" y="259080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10100" y="2590800"/>
            <a:ext cx="6096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38600" y="182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24400" y="182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04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7888" y="2851150"/>
            <a:ext cx="2286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2514600" y="22860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2514600" y="34290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565" name="TextBox 17"/>
          <p:cNvSpPr txBox="1">
            <a:spLocks noChangeArrowheads="1"/>
          </p:cNvSpPr>
          <p:nvPr/>
        </p:nvSpPr>
        <p:spPr bwMode="auto">
          <a:xfrm>
            <a:off x="2514600" y="2667001"/>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latin typeface="Times New Roman" panose="02020603050405020304" pitchFamily="18" charset="0"/>
                <a:cs typeface="Times New Roman" panose="02020603050405020304" pitchFamily="18" charset="0"/>
              </a:rPr>
              <a:t>.</a:t>
            </a:r>
          </a:p>
        </p:txBody>
      </p:sp>
      <p:sp>
        <p:nvSpPr>
          <p:cNvPr id="706566" name="TextBox 18"/>
          <p:cNvSpPr txBox="1">
            <a:spLocks noChangeArrowheads="1"/>
          </p:cNvSpPr>
          <p:nvPr/>
        </p:nvSpPr>
        <p:spPr bwMode="auto">
          <a:xfrm>
            <a:off x="2514600" y="2771776"/>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latin typeface="Times New Roman" panose="02020603050405020304" pitchFamily="18" charset="0"/>
                <a:cs typeface="Times New Roman" panose="02020603050405020304" pitchFamily="18" charset="0"/>
              </a:rPr>
              <a:t>.</a:t>
            </a:r>
          </a:p>
        </p:txBody>
      </p:sp>
      <p:sp>
        <p:nvSpPr>
          <p:cNvPr id="706567" name="TextBox 19"/>
          <p:cNvSpPr txBox="1">
            <a:spLocks noChangeArrowheads="1"/>
          </p:cNvSpPr>
          <p:nvPr/>
        </p:nvSpPr>
        <p:spPr bwMode="auto">
          <a:xfrm>
            <a:off x="2514600" y="2876551"/>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latin typeface="Times New Roman" panose="02020603050405020304" pitchFamily="18" charset="0"/>
                <a:cs typeface="Times New Roman" panose="02020603050405020304" pitchFamily="18" charset="0"/>
              </a:rPr>
              <a:t>.</a:t>
            </a:r>
          </a:p>
        </p:txBody>
      </p:sp>
      <p:sp>
        <p:nvSpPr>
          <p:cNvPr id="706568" name="TextBox 20"/>
          <p:cNvSpPr txBox="1">
            <a:spLocks noChangeArrowheads="1"/>
          </p:cNvSpPr>
          <p:nvPr/>
        </p:nvSpPr>
        <p:spPr bwMode="auto">
          <a:xfrm>
            <a:off x="3048000" y="23622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latin typeface="Times New Roman" panose="02020603050405020304" pitchFamily="18" charset="0"/>
                <a:cs typeface="Times New Roman" panose="02020603050405020304" pitchFamily="18" charset="0"/>
              </a:rPr>
              <a:t>Customers</a:t>
            </a:r>
          </a:p>
        </p:txBody>
      </p:sp>
      <p:cxnSp>
        <p:nvCxnSpPr>
          <p:cNvPr id="9" name="Straight Connector 8"/>
          <p:cNvCxnSpPr/>
          <p:nvPr/>
        </p:nvCxnSpPr>
        <p:spPr>
          <a:xfrm>
            <a:off x="2743200" y="2400300"/>
            <a:ext cx="914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743200" y="3048000"/>
            <a:ext cx="914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0" y="37338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p:nvPr/>
        </p:nvCxnSpPr>
        <p:spPr>
          <a:xfrm flipH="1" flipV="1">
            <a:off x="4267200" y="3248026"/>
            <a:ext cx="419100" cy="485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6573" name="TextBox 35"/>
          <p:cNvSpPr txBox="1">
            <a:spLocks noChangeArrowheads="1"/>
          </p:cNvSpPr>
          <p:nvPr/>
        </p:nvSpPr>
        <p:spPr bwMode="auto">
          <a:xfrm>
            <a:off x="2209800" y="3733801"/>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ATMs,</a:t>
            </a:r>
          </a:p>
          <a:p>
            <a:pPr algn="ctr"/>
            <a:r>
              <a:rPr lang="en-US" altLang="en-US" sz="1200">
                <a:latin typeface="Times New Roman" panose="02020603050405020304" pitchFamily="18" charset="0"/>
                <a:cs typeface="Times New Roman" panose="02020603050405020304" pitchFamily="18" charset="0"/>
              </a:rPr>
              <a:t>Browsers</a:t>
            </a:r>
          </a:p>
        </p:txBody>
      </p:sp>
      <p:sp>
        <p:nvSpPr>
          <p:cNvPr id="706574" name="TextBox 36"/>
          <p:cNvSpPr txBox="1">
            <a:spLocks noChangeArrowheads="1"/>
          </p:cNvSpPr>
          <p:nvPr/>
        </p:nvSpPr>
        <p:spPr bwMode="auto">
          <a:xfrm>
            <a:off x="4267200" y="40338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Brokers</a:t>
            </a:r>
          </a:p>
          <a:p>
            <a:pPr algn="ctr"/>
            <a:r>
              <a:rPr lang="en-US" altLang="en-US" sz="1200">
                <a:latin typeface="Times New Roman" panose="02020603050405020304" pitchFamily="18" charset="0"/>
                <a:cs typeface="Times New Roman" panose="02020603050405020304" pitchFamily="18" charset="0"/>
              </a:rPr>
              <a:t>Auditors</a:t>
            </a:r>
          </a:p>
        </p:txBody>
      </p:sp>
      <p:sp>
        <p:nvSpPr>
          <p:cNvPr id="706575" name="TextBox 37"/>
          <p:cNvSpPr txBox="1">
            <a:spLocks noChangeArrowheads="1"/>
          </p:cNvSpPr>
          <p:nvPr/>
        </p:nvSpPr>
        <p:spPr bwMode="auto">
          <a:xfrm>
            <a:off x="4448175" y="3305176"/>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latin typeface="Times New Roman" panose="02020603050405020304" pitchFamily="18" charset="0"/>
                <a:cs typeface="Times New Roman" panose="02020603050405020304" pitchFamily="18" charset="0"/>
              </a:rPr>
              <a:t>certificates</a:t>
            </a:r>
          </a:p>
        </p:txBody>
      </p:sp>
      <p:sp>
        <p:nvSpPr>
          <p:cNvPr id="706576" name="TextBox 38"/>
          <p:cNvSpPr txBox="1">
            <a:spLocks noChangeArrowheads="1"/>
          </p:cNvSpPr>
          <p:nvPr/>
        </p:nvSpPr>
        <p:spPr bwMode="auto">
          <a:xfrm>
            <a:off x="2895600" y="3276601"/>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message</a:t>
            </a:r>
          </a:p>
          <a:p>
            <a:pPr algn="ctr"/>
            <a:r>
              <a:rPr lang="en-US" altLang="en-US" sz="1200">
                <a:latin typeface="Times New Roman" panose="02020603050405020304" pitchFamily="18" charset="0"/>
                <a:cs typeface="Times New Roman" panose="02020603050405020304" pitchFamily="18" charset="0"/>
              </a:rPr>
              <a:t>encryption</a:t>
            </a:r>
          </a:p>
        </p:txBody>
      </p:sp>
      <p:cxnSp>
        <p:nvCxnSpPr>
          <p:cNvPr id="17" name="Straight Connector 16"/>
          <p:cNvCxnSpPr/>
          <p:nvPr/>
        </p:nvCxnSpPr>
        <p:spPr>
          <a:xfrm>
            <a:off x="4419600" y="29718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rot="20204642">
            <a:off x="3382963" y="2576513"/>
            <a:ext cx="1250950" cy="798512"/>
          </a:xfrm>
          <a:custGeom>
            <a:avLst/>
            <a:gdLst>
              <a:gd name="connsiteX0" fmla="*/ 0 w 1881170"/>
              <a:gd name="connsiteY0" fmla="*/ 484604 h 1446629"/>
              <a:gd name="connsiteX1" fmla="*/ 0 w 1881170"/>
              <a:gd name="connsiteY1" fmla="*/ 484604 h 1446629"/>
              <a:gd name="connsiteX2" fmla="*/ 9525 w 1881170"/>
              <a:gd name="connsiteY2" fmla="*/ 246479 h 1446629"/>
              <a:gd name="connsiteX3" fmla="*/ 38100 w 1881170"/>
              <a:gd name="connsiteY3" fmla="*/ 189329 h 1446629"/>
              <a:gd name="connsiteX4" fmla="*/ 66675 w 1881170"/>
              <a:gd name="connsiteY4" fmla="*/ 179804 h 1446629"/>
              <a:gd name="connsiteX5" fmla="*/ 190500 w 1881170"/>
              <a:gd name="connsiteY5" fmla="*/ 170279 h 1446629"/>
              <a:gd name="connsiteX6" fmla="*/ 219075 w 1881170"/>
              <a:gd name="connsiteY6" fmla="*/ 160754 h 1446629"/>
              <a:gd name="connsiteX7" fmla="*/ 285750 w 1881170"/>
              <a:gd name="connsiteY7" fmla="*/ 141704 h 1446629"/>
              <a:gd name="connsiteX8" fmla="*/ 342900 w 1881170"/>
              <a:gd name="connsiteY8" fmla="*/ 113129 h 1446629"/>
              <a:gd name="connsiteX9" fmla="*/ 361950 w 1881170"/>
              <a:gd name="connsiteY9" fmla="*/ 84554 h 1446629"/>
              <a:gd name="connsiteX10" fmla="*/ 419100 w 1881170"/>
              <a:gd name="connsiteY10" fmla="*/ 65504 h 1446629"/>
              <a:gd name="connsiteX11" fmla="*/ 476250 w 1881170"/>
              <a:gd name="connsiteY11" fmla="*/ 36929 h 1446629"/>
              <a:gd name="connsiteX12" fmla="*/ 533400 w 1881170"/>
              <a:gd name="connsiteY12" fmla="*/ 8354 h 1446629"/>
              <a:gd name="connsiteX13" fmla="*/ 695325 w 1881170"/>
              <a:gd name="connsiteY13" fmla="*/ 36929 h 1446629"/>
              <a:gd name="connsiteX14" fmla="*/ 723900 w 1881170"/>
              <a:gd name="connsiteY14" fmla="*/ 46454 h 1446629"/>
              <a:gd name="connsiteX15" fmla="*/ 752475 w 1881170"/>
              <a:gd name="connsiteY15" fmla="*/ 55979 h 1446629"/>
              <a:gd name="connsiteX16" fmla="*/ 828675 w 1881170"/>
              <a:gd name="connsiteY16" fmla="*/ 122654 h 1446629"/>
              <a:gd name="connsiteX17" fmla="*/ 857250 w 1881170"/>
              <a:gd name="connsiteY17" fmla="*/ 141704 h 1446629"/>
              <a:gd name="connsiteX18" fmla="*/ 885825 w 1881170"/>
              <a:gd name="connsiteY18" fmla="*/ 160754 h 1446629"/>
              <a:gd name="connsiteX19" fmla="*/ 942975 w 1881170"/>
              <a:gd name="connsiteY19" fmla="*/ 179804 h 1446629"/>
              <a:gd name="connsiteX20" fmla="*/ 971550 w 1881170"/>
              <a:gd name="connsiteY20" fmla="*/ 189329 h 1446629"/>
              <a:gd name="connsiteX21" fmla="*/ 1057275 w 1881170"/>
              <a:gd name="connsiteY21" fmla="*/ 179804 h 1446629"/>
              <a:gd name="connsiteX22" fmla="*/ 1123950 w 1881170"/>
              <a:gd name="connsiteY22" fmla="*/ 160754 h 1446629"/>
              <a:gd name="connsiteX23" fmla="*/ 1285875 w 1881170"/>
              <a:gd name="connsiteY23" fmla="*/ 189329 h 1446629"/>
              <a:gd name="connsiteX24" fmla="*/ 1314450 w 1881170"/>
              <a:gd name="connsiteY24" fmla="*/ 208379 h 1446629"/>
              <a:gd name="connsiteX25" fmla="*/ 1333500 w 1881170"/>
              <a:gd name="connsiteY25" fmla="*/ 236954 h 1446629"/>
              <a:gd name="connsiteX26" fmla="*/ 1362075 w 1881170"/>
              <a:gd name="connsiteY26" fmla="*/ 265529 h 1446629"/>
              <a:gd name="connsiteX27" fmla="*/ 1371600 w 1881170"/>
              <a:gd name="connsiteY27" fmla="*/ 294104 h 1446629"/>
              <a:gd name="connsiteX28" fmla="*/ 1466850 w 1881170"/>
              <a:gd name="connsiteY28" fmla="*/ 408404 h 1446629"/>
              <a:gd name="connsiteX29" fmla="*/ 1495425 w 1881170"/>
              <a:gd name="connsiteY29" fmla="*/ 417929 h 1446629"/>
              <a:gd name="connsiteX30" fmla="*/ 1552575 w 1881170"/>
              <a:gd name="connsiteY30" fmla="*/ 456029 h 1446629"/>
              <a:gd name="connsiteX31" fmla="*/ 1581150 w 1881170"/>
              <a:gd name="connsiteY31" fmla="*/ 475079 h 1446629"/>
              <a:gd name="connsiteX32" fmla="*/ 1609725 w 1881170"/>
              <a:gd name="connsiteY32" fmla="*/ 494129 h 1446629"/>
              <a:gd name="connsiteX33" fmla="*/ 1638300 w 1881170"/>
              <a:gd name="connsiteY33" fmla="*/ 513179 h 1446629"/>
              <a:gd name="connsiteX34" fmla="*/ 1657350 w 1881170"/>
              <a:gd name="connsiteY34" fmla="*/ 541754 h 1446629"/>
              <a:gd name="connsiteX35" fmla="*/ 1685925 w 1881170"/>
              <a:gd name="connsiteY35" fmla="*/ 560804 h 1446629"/>
              <a:gd name="connsiteX36" fmla="*/ 1704975 w 1881170"/>
              <a:gd name="connsiteY36" fmla="*/ 617954 h 1446629"/>
              <a:gd name="connsiteX37" fmla="*/ 1724025 w 1881170"/>
              <a:gd name="connsiteY37" fmla="*/ 646529 h 1446629"/>
              <a:gd name="connsiteX38" fmla="*/ 1733550 w 1881170"/>
              <a:gd name="connsiteY38" fmla="*/ 789404 h 1446629"/>
              <a:gd name="connsiteX39" fmla="*/ 1781175 w 1881170"/>
              <a:gd name="connsiteY39" fmla="*/ 875129 h 1446629"/>
              <a:gd name="connsiteX40" fmla="*/ 1828800 w 1881170"/>
              <a:gd name="connsiteY40" fmla="*/ 922754 h 1446629"/>
              <a:gd name="connsiteX41" fmla="*/ 1847850 w 1881170"/>
              <a:gd name="connsiteY41" fmla="*/ 979904 h 1446629"/>
              <a:gd name="connsiteX42" fmla="*/ 1857375 w 1881170"/>
              <a:gd name="connsiteY42" fmla="*/ 1008479 h 1446629"/>
              <a:gd name="connsiteX43" fmla="*/ 1876425 w 1881170"/>
              <a:gd name="connsiteY43" fmla="*/ 1037054 h 1446629"/>
              <a:gd name="connsiteX44" fmla="*/ 1866900 w 1881170"/>
              <a:gd name="connsiteY44" fmla="*/ 1132304 h 1446629"/>
              <a:gd name="connsiteX45" fmla="*/ 1809750 w 1881170"/>
              <a:gd name="connsiteY45" fmla="*/ 1170404 h 1446629"/>
              <a:gd name="connsiteX46" fmla="*/ 1724025 w 1881170"/>
              <a:gd name="connsiteY46" fmla="*/ 1208504 h 1446629"/>
              <a:gd name="connsiteX47" fmla="*/ 1685925 w 1881170"/>
              <a:gd name="connsiteY47" fmla="*/ 1265654 h 1446629"/>
              <a:gd name="connsiteX48" fmla="*/ 1666875 w 1881170"/>
              <a:gd name="connsiteY48" fmla="*/ 1294229 h 1446629"/>
              <a:gd name="connsiteX49" fmla="*/ 1647825 w 1881170"/>
              <a:gd name="connsiteY49" fmla="*/ 1351379 h 1446629"/>
              <a:gd name="connsiteX50" fmla="*/ 1638300 w 1881170"/>
              <a:gd name="connsiteY50" fmla="*/ 1379954 h 1446629"/>
              <a:gd name="connsiteX51" fmla="*/ 1628775 w 1881170"/>
              <a:gd name="connsiteY51" fmla="*/ 1408529 h 1446629"/>
              <a:gd name="connsiteX52" fmla="*/ 1571625 w 1881170"/>
              <a:gd name="connsiteY52" fmla="*/ 1446629 h 1446629"/>
              <a:gd name="connsiteX53" fmla="*/ 1438275 w 1881170"/>
              <a:gd name="connsiteY53" fmla="*/ 1437104 h 1446629"/>
              <a:gd name="connsiteX54" fmla="*/ 1381125 w 1881170"/>
              <a:gd name="connsiteY54" fmla="*/ 1418054 h 1446629"/>
              <a:gd name="connsiteX55" fmla="*/ 1362075 w 1881170"/>
              <a:gd name="connsiteY55" fmla="*/ 1389479 h 1446629"/>
              <a:gd name="connsiteX56" fmla="*/ 1333500 w 1881170"/>
              <a:gd name="connsiteY56" fmla="*/ 1379954 h 1446629"/>
              <a:gd name="connsiteX57" fmla="*/ 1276350 w 1881170"/>
              <a:gd name="connsiteY57" fmla="*/ 1351379 h 1446629"/>
              <a:gd name="connsiteX58" fmla="*/ 1152525 w 1881170"/>
              <a:gd name="connsiteY58" fmla="*/ 1370429 h 1446629"/>
              <a:gd name="connsiteX59" fmla="*/ 1095375 w 1881170"/>
              <a:gd name="connsiteY59" fmla="*/ 1389479 h 1446629"/>
              <a:gd name="connsiteX60" fmla="*/ 1038225 w 1881170"/>
              <a:gd name="connsiteY60" fmla="*/ 1408529 h 1446629"/>
              <a:gd name="connsiteX61" fmla="*/ 1009650 w 1881170"/>
              <a:gd name="connsiteY61" fmla="*/ 1418054 h 1446629"/>
              <a:gd name="connsiteX62" fmla="*/ 952500 w 1881170"/>
              <a:gd name="connsiteY62" fmla="*/ 1427579 h 1446629"/>
              <a:gd name="connsiteX63" fmla="*/ 876300 w 1881170"/>
              <a:gd name="connsiteY63" fmla="*/ 1418054 h 1446629"/>
              <a:gd name="connsiteX64" fmla="*/ 847725 w 1881170"/>
              <a:gd name="connsiteY64" fmla="*/ 1399004 h 1446629"/>
              <a:gd name="connsiteX65" fmla="*/ 790575 w 1881170"/>
              <a:gd name="connsiteY65" fmla="*/ 1370429 h 1446629"/>
              <a:gd name="connsiteX66" fmla="*/ 752475 w 1881170"/>
              <a:gd name="connsiteY66" fmla="*/ 1313279 h 1446629"/>
              <a:gd name="connsiteX67" fmla="*/ 733425 w 1881170"/>
              <a:gd name="connsiteY67" fmla="*/ 1256129 h 1446629"/>
              <a:gd name="connsiteX68" fmla="*/ 723900 w 1881170"/>
              <a:gd name="connsiteY68" fmla="*/ 1170404 h 1446629"/>
              <a:gd name="connsiteX69" fmla="*/ 657225 w 1881170"/>
              <a:gd name="connsiteY69" fmla="*/ 1094204 h 1446629"/>
              <a:gd name="connsiteX70" fmla="*/ 600075 w 1881170"/>
              <a:gd name="connsiteY70" fmla="*/ 1075154 h 1446629"/>
              <a:gd name="connsiteX71" fmla="*/ 514350 w 1881170"/>
              <a:gd name="connsiteY71" fmla="*/ 1046579 h 1446629"/>
              <a:gd name="connsiteX72" fmla="*/ 485775 w 1881170"/>
              <a:gd name="connsiteY72" fmla="*/ 1037054 h 1446629"/>
              <a:gd name="connsiteX73" fmla="*/ 409575 w 1881170"/>
              <a:gd name="connsiteY73" fmla="*/ 1018004 h 1446629"/>
              <a:gd name="connsiteX74" fmla="*/ 371475 w 1881170"/>
              <a:gd name="connsiteY74" fmla="*/ 1008479 h 1446629"/>
              <a:gd name="connsiteX75" fmla="*/ 342900 w 1881170"/>
              <a:gd name="connsiteY75" fmla="*/ 998954 h 1446629"/>
              <a:gd name="connsiteX76" fmla="*/ 314325 w 1881170"/>
              <a:gd name="connsiteY76" fmla="*/ 941804 h 1446629"/>
              <a:gd name="connsiteX77" fmla="*/ 295275 w 1881170"/>
              <a:gd name="connsiteY77" fmla="*/ 884654 h 1446629"/>
              <a:gd name="connsiteX78" fmla="*/ 285750 w 1881170"/>
              <a:gd name="connsiteY78" fmla="*/ 856079 h 1446629"/>
              <a:gd name="connsiteX79" fmla="*/ 276225 w 1881170"/>
              <a:gd name="connsiteY79" fmla="*/ 827504 h 1446629"/>
              <a:gd name="connsiteX80" fmla="*/ 190500 w 1881170"/>
              <a:gd name="connsiteY80" fmla="*/ 770354 h 1446629"/>
              <a:gd name="connsiteX81" fmla="*/ 161925 w 1881170"/>
              <a:gd name="connsiteY81" fmla="*/ 751304 h 1446629"/>
              <a:gd name="connsiteX82" fmla="*/ 114300 w 1881170"/>
              <a:gd name="connsiteY82" fmla="*/ 703679 h 1446629"/>
              <a:gd name="connsiteX83" fmla="*/ 95250 w 1881170"/>
              <a:gd name="connsiteY83" fmla="*/ 675104 h 1446629"/>
              <a:gd name="connsiteX84" fmla="*/ 66675 w 1881170"/>
              <a:gd name="connsiteY84" fmla="*/ 646529 h 1446629"/>
              <a:gd name="connsiteX85" fmla="*/ 28575 w 1881170"/>
              <a:gd name="connsiteY85" fmla="*/ 532229 h 1446629"/>
              <a:gd name="connsiteX86" fmla="*/ 0 w 1881170"/>
              <a:gd name="connsiteY86" fmla="*/ 484604 h 144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881170" h="1446629">
                <a:moveTo>
                  <a:pt x="0" y="484604"/>
                </a:moveTo>
                <a:lnTo>
                  <a:pt x="0" y="484604"/>
                </a:lnTo>
                <a:cubicBezTo>
                  <a:pt x="3175" y="405229"/>
                  <a:pt x="3865" y="325716"/>
                  <a:pt x="9525" y="246479"/>
                </a:cubicBezTo>
                <a:cubicBezTo>
                  <a:pt x="10571" y="231838"/>
                  <a:pt x="27276" y="197988"/>
                  <a:pt x="38100" y="189329"/>
                </a:cubicBezTo>
                <a:cubicBezTo>
                  <a:pt x="45940" y="183057"/>
                  <a:pt x="56712" y="181049"/>
                  <a:pt x="66675" y="179804"/>
                </a:cubicBezTo>
                <a:cubicBezTo>
                  <a:pt x="107752" y="174669"/>
                  <a:pt x="149225" y="173454"/>
                  <a:pt x="190500" y="170279"/>
                </a:cubicBezTo>
                <a:cubicBezTo>
                  <a:pt x="200025" y="167104"/>
                  <a:pt x="209421" y="163512"/>
                  <a:pt x="219075" y="160754"/>
                </a:cubicBezTo>
                <a:cubicBezTo>
                  <a:pt x="233317" y="156685"/>
                  <a:pt x="270525" y="149317"/>
                  <a:pt x="285750" y="141704"/>
                </a:cubicBezTo>
                <a:cubicBezTo>
                  <a:pt x="359608" y="104775"/>
                  <a:pt x="271076" y="137070"/>
                  <a:pt x="342900" y="113129"/>
                </a:cubicBezTo>
                <a:cubicBezTo>
                  <a:pt x="349250" y="103604"/>
                  <a:pt x="352242" y="90621"/>
                  <a:pt x="361950" y="84554"/>
                </a:cubicBezTo>
                <a:cubicBezTo>
                  <a:pt x="378978" y="73911"/>
                  <a:pt x="402392" y="76643"/>
                  <a:pt x="419100" y="65504"/>
                </a:cubicBezTo>
                <a:cubicBezTo>
                  <a:pt x="500992" y="10909"/>
                  <a:pt x="397380" y="76364"/>
                  <a:pt x="476250" y="36929"/>
                </a:cubicBezTo>
                <a:cubicBezTo>
                  <a:pt x="550108" y="0"/>
                  <a:pt x="461576" y="32295"/>
                  <a:pt x="533400" y="8354"/>
                </a:cubicBezTo>
                <a:cubicBezTo>
                  <a:pt x="658173" y="19697"/>
                  <a:pt x="604906" y="6789"/>
                  <a:pt x="695325" y="36929"/>
                </a:cubicBezTo>
                <a:lnTo>
                  <a:pt x="723900" y="46454"/>
                </a:lnTo>
                <a:lnTo>
                  <a:pt x="752475" y="55979"/>
                </a:lnTo>
                <a:cubicBezTo>
                  <a:pt x="784225" y="103604"/>
                  <a:pt x="762000" y="78204"/>
                  <a:pt x="828675" y="122654"/>
                </a:cubicBezTo>
                <a:lnTo>
                  <a:pt x="857250" y="141704"/>
                </a:lnTo>
                <a:cubicBezTo>
                  <a:pt x="866775" y="148054"/>
                  <a:pt x="874965" y="157134"/>
                  <a:pt x="885825" y="160754"/>
                </a:cubicBezTo>
                <a:lnTo>
                  <a:pt x="942975" y="179804"/>
                </a:lnTo>
                <a:lnTo>
                  <a:pt x="971550" y="189329"/>
                </a:lnTo>
                <a:cubicBezTo>
                  <a:pt x="1000125" y="186154"/>
                  <a:pt x="1028858" y="184176"/>
                  <a:pt x="1057275" y="179804"/>
                </a:cubicBezTo>
                <a:cubicBezTo>
                  <a:pt x="1079487" y="176387"/>
                  <a:pt x="1102612" y="167867"/>
                  <a:pt x="1123950" y="160754"/>
                </a:cubicBezTo>
                <a:cubicBezTo>
                  <a:pt x="1157301" y="163786"/>
                  <a:pt x="1247804" y="163948"/>
                  <a:pt x="1285875" y="189329"/>
                </a:cubicBezTo>
                <a:lnTo>
                  <a:pt x="1314450" y="208379"/>
                </a:lnTo>
                <a:cubicBezTo>
                  <a:pt x="1320800" y="217904"/>
                  <a:pt x="1326171" y="228160"/>
                  <a:pt x="1333500" y="236954"/>
                </a:cubicBezTo>
                <a:cubicBezTo>
                  <a:pt x="1342124" y="247302"/>
                  <a:pt x="1354603" y="254321"/>
                  <a:pt x="1362075" y="265529"/>
                </a:cubicBezTo>
                <a:cubicBezTo>
                  <a:pt x="1367644" y="273883"/>
                  <a:pt x="1366724" y="285327"/>
                  <a:pt x="1371600" y="294104"/>
                </a:cubicBezTo>
                <a:cubicBezTo>
                  <a:pt x="1385464" y="319059"/>
                  <a:pt x="1439614" y="399325"/>
                  <a:pt x="1466850" y="408404"/>
                </a:cubicBezTo>
                <a:cubicBezTo>
                  <a:pt x="1476375" y="411579"/>
                  <a:pt x="1486648" y="413053"/>
                  <a:pt x="1495425" y="417929"/>
                </a:cubicBezTo>
                <a:cubicBezTo>
                  <a:pt x="1515439" y="429048"/>
                  <a:pt x="1533525" y="443329"/>
                  <a:pt x="1552575" y="456029"/>
                </a:cubicBezTo>
                <a:lnTo>
                  <a:pt x="1581150" y="475079"/>
                </a:lnTo>
                <a:lnTo>
                  <a:pt x="1609725" y="494129"/>
                </a:lnTo>
                <a:lnTo>
                  <a:pt x="1638300" y="513179"/>
                </a:lnTo>
                <a:cubicBezTo>
                  <a:pt x="1644650" y="522704"/>
                  <a:pt x="1649255" y="533659"/>
                  <a:pt x="1657350" y="541754"/>
                </a:cubicBezTo>
                <a:cubicBezTo>
                  <a:pt x="1665445" y="549849"/>
                  <a:pt x="1679858" y="551096"/>
                  <a:pt x="1685925" y="560804"/>
                </a:cubicBezTo>
                <a:cubicBezTo>
                  <a:pt x="1696568" y="577832"/>
                  <a:pt x="1693836" y="601246"/>
                  <a:pt x="1704975" y="617954"/>
                </a:cubicBezTo>
                <a:lnTo>
                  <a:pt x="1724025" y="646529"/>
                </a:lnTo>
                <a:cubicBezTo>
                  <a:pt x="1727200" y="694154"/>
                  <a:pt x="1728279" y="741965"/>
                  <a:pt x="1733550" y="789404"/>
                </a:cubicBezTo>
                <a:cubicBezTo>
                  <a:pt x="1736903" y="819581"/>
                  <a:pt x="1768090" y="855501"/>
                  <a:pt x="1781175" y="875129"/>
                </a:cubicBezTo>
                <a:cubicBezTo>
                  <a:pt x="1806575" y="913229"/>
                  <a:pt x="1790700" y="897354"/>
                  <a:pt x="1828800" y="922754"/>
                </a:cubicBezTo>
                <a:lnTo>
                  <a:pt x="1847850" y="979904"/>
                </a:lnTo>
                <a:cubicBezTo>
                  <a:pt x="1851025" y="989429"/>
                  <a:pt x="1851806" y="1000125"/>
                  <a:pt x="1857375" y="1008479"/>
                </a:cubicBezTo>
                <a:lnTo>
                  <a:pt x="1876425" y="1037054"/>
                </a:lnTo>
                <a:cubicBezTo>
                  <a:pt x="1873250" y="1068804"/>
                  <a:pt x="1881170" y="1103764"/>
                  <a:pt x="1866900" y="1132304"/>
                </a:cubicBezTo>
                <a:cubicBezTo>
                  <a:pt x="1856661" y="1152782"/>
                  <a:pt x="1831470" y="1163164"/>
                  <a:pt x="1809750" y="1170404"/>
                </a:cubicBezTo>
                <a:cubicBezTo>
                  <a:pt x="1741740" y="1193074"/>
                  <a:pt x="1769308" y="1178315"/>
                  <a:pt x="1724025" y="1208504"/>
                </a:cubicBezTo>
                <a:lnTo>
                  <a:pt x="1685925" y="1265654"/>
                </a:lnTo>
                <a:cubicBezTo>
                  <a:pt x="1679575" y="1275179"/>
                  <a:pt x="1670495" y="1283369"/>
                  <a:pt x="1666875" y="1294229"/>
                </a:cubicBezTo>
                <a:lnTo>
                  <a:pt x="1647825" y="1351379"/>
                </a:lnTo>
                <a:lnTo>
                  <a:pt x="1638300" y="1379954"/>
                </a:lnTo>
                <a:cubicBezTo>
                  <a:pt x="1635125" y="1389479"/>
                  <a:pt x="1637129" y="1402960"/>
                  <a:pt x="1628775" y="1408529"/>
                </a:cubicBezTo>
                <a:lnTo>
                  <a:pt x="1571625" y="1446629"/>
                </a:lnTo>
                <a:cubicBezTo>
                  <a:pt x="1527175" y="1443454"/>
                  <a:pt x="1482345" y="1443715"/>
                  <a:pt x="1438275" y="1437104"/>
                </a:cubicBezTo>
                <a:cubicBezTo>
                  <a:pt x="1418417" y="1434125"/>
                  <a:pt x="1381125" y="1418054"/>
                  <a:pt x="1381125" y="1418054"/>
                </a:cubicBezTo>
                <a:cubicBezTo>
                  <a:pt x="1374775" y="1408529"/>
                  <a:pt x="1371014" y="1396630"/>
                  <a:pt x="1362075" y="1389479"/>
                </a:cubicBezTo>
                <a:cubicBezTo>
                  <a:pt x="1354235" y="1383207"/>
                  <a:pt x="1342480" y="1384444"/>
                  <a:pt x="1333500" y="1379954"/>
                </a:cubicBezTo>
                <a:cubicBezTo>
                  <a:pt x="1259642" y="1343025"/>
                  <a:pt x="1348174" y="1375320"/>
                  <a:pt x="1276350" y="1351379"/>
                </a:cubicBezTo>
                <a:cubicBezTo>
                  <a:pt x="1215980" y="1358087"/>
                  <a:pt x="1201049" y="1355872"/>
                  <a:pt x="1152525" y="1370429"/>
                </a:cubicBezTo>
                <a:cubicBezTo>
                  <a:pt x="1133291" y="1376199"/>
                  <a:pt x="1114425" y="1383129"/>
                  <a:pt x="1095375" y="1389479"/>
                </a:cubicBezTo>
                <a:lnTo>
                  <a:pt x="1038225" y="1408529"/>
                </a:lnTo>
                <a:cubicBezTo>
                  <a:pt x="1028700" y="1411704"/>
                  <a:pt x="1019554" y="1416403"/>
                  <a:pt x="1009650" y="1418054"/>
                </a:cubicBezTo>
                <a:lnTo>
                  <a:pt x="952500" y="1427579"/>
                </a:lnTo>
                <a:cubicBezTo>
                  <a:pt x="927100" y="1424404"/>
                  <a:pt x="900996" y="1424789"/>
                  <a:pt x="876300" y="1418054"/>
                </a:cubicBezTo>
                <a:cubicBezTo>
                  <a:pt x="865256" y="1415042"/>
                  <a:pt x="857964" y="1404124"/>
                  <a:pt x="847725" y="1399004"/>
                </a:cubicBezTo>
                <a:cubicBezTo>
                  <a:pt x="768855" y="1359569"/>
                  <a:pt x="872467" y="1425024"/>
                  <a:pt x="790575" y="1370429"/>
                </a:cubicBezTo>
                <a:cubicBezTo>
                  <a:pt x="777875" y="1351379"/>
                  <a:pt x="759715" y="1334999"/>
                  <a:pt x="752475" y="1313279"/>
                </a:cubicBezTo>
                <a:lnTo>
                  <a:pt x="733425" y="1256129"/>
                </a:lnTo>
                <a:cubicBezTo>
                  <a:pt x="730250" y="1227554"/>
                  <a:pt x="732992" y="1197679"/>
                  <a:pt x="723900" y="1170404"/>
                </a:cubicBezTo>
                <a:cubicBezTo>
                  <a:pt x="713823" y="1140172"/>
                  <a:pt x="687664" y="1107732"/>
                  <a:pt x="657225" y="1094204"/>
                </a:cubicBezTo>
                <a:cubicBezTo>
                  <a:pt x="638875" y="1086049"/>
                  <a:pt x="619125" y="1081504"/>
                  <a:pt x="600075" y="1075154"/>
                </a:cubicBezTo>
                <a:lnTo>
                  <a:pt x="514350" y="1046579"/>
                </a:lnTo>
                <a:cubicBezTo>
                  <a:pt x="504825" y="1043404"/>
                  <a:pt x="495515" y="1039489"/>
                  <a:pt x="485775" y="1037054"/>
                </a:cubicBezTo>
                <a:lnTo>
                  <a:pt x="409575" y="1018004"/>
                </a:lnTo>
                <a:cubicBezTo>
                  <a:pt x="396875" y="1014829"/>
                  <a:pt x="383894" y="1012619"/>
                  <a:pt x="371475" y="1008479"/>
                </a:cubicBezTo>
                <a:lnTo>
                  <a:pt x="342900" y="998954"/>
                </a:lnTo>
                <a:cubicBezTo>
                  <a:pt x="308162" y="894741"/>
                  <a:pt x="363564" y="1052591"/>
                  <a:pt x="314325" y="941804"/>
                </a:cubicBezTo>
                <a:cubicBezTo>
                  <a:pt x="306170" y="923454"/>
                  <a:pt x="301625" y="903704"/>
                  <a:pt x="295275" y="884654"/>
                </a:cubicBezTo>
                <a:lnTo>
                  <a:pt x="285750" y="856079"/>
                </a:lnTo>
                <a:cubicBezTo>
                  <a:pt x="282575" y="846554"/>
                  <a:pt x="284579" y="833073"/>
                  <a:pt x="276225" y="827504"/>
                </a:cubicBezTo>
                <a:lnTo>
                  <a:pt x="190500" y="770354"/>
                </a:lnTo>
                <a:lnTo>
                  <a:pt x="161925" y="751304"/>
                </a:lnTo>
                <a:cubicBezTo>
                  <a:pt x="111125" y="675104"/>
                  <a:pt x="177800" y="767179"/>
                  <a:pt x="114300" y="703679"/>
                </a:cubicBezTo>
                <a:cubicBezTo>
                  <a:pt x="106205" y="695584"/>
                  <a:pt x="102579" y="683898"/>
                  <a:pt x="95250" y="675104"/>
                </a:cubicBezTo>
                <a:cubicBezTo>
                  <a:pt x="86626" y="664756"/>
                  <a:pt x="76200" y="656054"/>
                  <a:pt x="66675" y="646529"/>
                </a:cubicBezTo>
                <a:lnTo>
                  <a:pt x="28575" y="532229"/>
                </a:lnTo>
                <a:cubicBezTo>
                  <a:pt x="18046" y="500642"/>
                  <a:pt x="4763" y="492542"/>
                  <a:pt x="0" y="484604"/>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579" name="TextBox 44"/>
          <p:cNvSpPr txBox="1">
            <a:spLocks noChangeArrowheads="1"/>
          </p:cNvSpPr>
          <p:nvPr/>
        </p:nvSpPr>
        <p:spPr bwMode="auto">
          <a:xfrm>
            <a:off x="3684588" y="284162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latin typeface="Times New Roman" panose="02020603050405020304" pitchFamily="18" charset="0"/>
                <a:cs typeface="Times New Roman" panose="02020603050405020304" pitchFamily="18" charset="0"/>
              </a:rPr>
              <a:t>Internet</a:t>
            </a:r>
          </a:p>
        </p:txBody>
      </p:sp>
      <p:cxnSp>
        <p:nvCxnSpPr>
          <p:cNvPr id="20" name="Straight Connector 19"/>
          <p:cNvCxnSpPr/>
          <p:nvPr/>
        </p:nvCxnSpPr>
        <p:spPr>
          <a:xfrm>
            <a:off x="5791200" y="2971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848600" y="26670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 Web Application</a:t>
            </a:r>
          </a:p>
          <a:p>
            <a:pPr algn="ctr">
              <a:defRPr/>
            </a:pPr>
            <a:r>
              <a:rPr lang="en-US" sz="1200" dirty="0">
                <a:solidFill>
                  <a:schemeClr val="tx1"/>
                </a:solidFill>
                <a:latin typeface="Times New Roman" pitchFamily="18" charset="0"/>
                <a:cs typeface="Times New Roman" pitchFamily="18" charset="0"/>
              </a:rPr>
              <a:t>Server</a:t>
            </a:r>
          </a:p>
        </p:txBody>
      </p:sp>
      <p:sp>
        <p:nvSpPr>
          <p:cNvPr id="22" name="Rectangle 21"/>
          <p:cNvSpPr/>
          <p:nvPr/>
        </p:nvSpPr>
        <p:spPr>
          <a:xfrm>
            <a:off x="6161088" y="2743200"/>
            <a:ext cx="685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 Web Server</a:t>
            </a:r>
          </a:p>
        </p:txBody>
      </p:sp>
      <p:sp>
        <p:nvSpPr>
          <p:cNvPr id="23" name="Rectangle 22"/>
          <p:cNvSpPr/>
          <p:nvPr/>
        </p:nvSpPr>
        <p:spPr>
          <a:xfrm>
            <a:off x="5551488" y="285115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551488" y="3079750"/>
            <a:ext cx="228600" cy="76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585" name="TextBox 54"/>
          <p:cNvSpPr txBox="1">
            <a:spLocks noChangeArrowheads="1"/>
          </p:cNvSpPr>
          <p:nvPr/>
        </p:nvSpPr>
        <p:spPr bwMode="auto">
          <a:xfrm>
            <a:off x="4705350" y="29337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latin typeface="Times New Roman" panose="02020603050405020304" pitchFamily="18" charset="0"/>
                <a:cs typeface="Times New Roman" panose="02020603050405020304" pitchFamily="18" charset="0"/>
              </a:rPr>
              <a:t>certificates</a:t>
            </a:r>
          </a:p>
        </p:txBody>
      </p:sp>
      <p:sp>
        <p:nvSpPr>
          <p:cNvPr id="706586" name="TextBox 55"/>
          <p:cNvSpPr txBox="1">
            <a:spLocks noChangeArrowheads="1"/>
          </p:cNvSpPr>
          <p:nvPr/>
        </p:nvSpPr>
        <p:spPr bwMode="auto">
          <a:xfrm>
            <a:off x="5410200" y="3152776"/>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IDS</a:t>
            </a:r>
          </a:p>
        </p:txBody>
      </p:sp>
      <p:sp>
        <p:nvSpPr>
          <p:cNvPr id="706587" name="TextBox 56"/>
          <p:cNvSpPr txBox="1">
            <a:spLocks noChangeArrowheads="1"/>
          </p:cNvSpPr>
          <p:nvPr/>
        </p:nvSpPr>
        <p:spPr bwMode="auto">
          <a:xfrm>
            <a:off x="6096000" y="2085976"/>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firewalls</a:t>
            </a:r>
          </a:p>
        </p:txBody>
      </p:sp>
      <p:cxnSp>
        <p:nvCxnSpPr>
          <p:cNvPr id="28" name="Straight Connector 27"/>
          <p:cNvCxnSpPr/>
          <p:nvPr/>
        </p:nvCxnSpPr>
        <p:spPr>
          <a:xfrm flipH="1">
            <a:off x="5705476" y="2305050"/>
            <a:ext cx="506413" cy="488950"/>
          </a:xfrm>
          <a:prstGeom prst="line">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808788" y="2305050"/>
            <a:ext cx="506412" cy="488950"/>
          </a:xfrm>
          <a:prstGeom prst="line">
            <a:avLst/>
          </a:prstGeom>
          <a:ln>
            <a:solidFill>
              <a:schemeClr val="tx1"/>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58000" y="29718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6591" name="TextBox 63"/>
          <p:cNvSpPr txBox="1">
            <a:spLocks noChangeArrowheads="1"/>
          </p:cNvSpPr>
          <p:nvPr/>
        </p:nvSpPr>
        <p:spPr bwMode="auto">
          <a:xfrm>
            <a:off x="7696200" y="2390776"/>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authorization</a:t>
            </a:r>
          </a:p>
        </p:txBody>
      </p:sp>
      <p:sp>
        <p:nvSpPr>
          <p:cNvPr id="32" name="Can 31"/>
          <p:cNvSpPr/>
          <p:nvPr/>
        </p:nvSpPr>
        <p:spPr>
          <a:xfrm>
            <a:off x="9144000" y="2819400"/>
            <a:ext cx="228600" cy="3048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p:cNvCxnSpPr/>
          <p:nvPr/>
        </p:nvCxnSpPr>
        <p:spPr>
          <a:xfrm>
            <a:off x="8763000" y="2971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05800" y="32766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Can 34"/>
          <p:cNvSpPr/>
          <p:nvPr/>
        </p:nvSpPr>
        <p:spPr>
          <a:xfrm>
            <a:off x="8191500" y="3505200"/>
            <a:ext cx="228600" cy="3048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596" name="TextBox 71"/>
          <p:cNvSpPr txBox="1">
            <a:spLocks noChangeArrowheads="1"/>
          </p:cNvSpPr>
          <p:nvPr/>
        </p:nvSpPr>
        <p:spPr bwMode="auto">
          <a:xfrm>
            <a:off x="8610600" y="2209801"/>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VPN</a:t>
            </a:r>
          </a:p>
        </p:txBody>
      </p:sp>
      <p:sp>
        <p:nvSpPr>
          <p:cNvPr id="37" name="Freeform 36"/>
          <p:cNvSpPr/>
          <p:nvPr/>
        </p:nvSpPr>
        <p:spPr>
          <a:xfrm>
            <a:off x="8943975" y="2438400"/>
            <a:ext cx="171450" cy="457200"/>
          </a:xfrm>
          <a:custGeom>
            <a:avLst/>
            <a:gdLst>
              <a:gd name="connsiteX0" fmla="*/ 193675 w 193675"/>
              <a:gd name="connsiteY0" fmla="*/ 0 h 609600"/>
              <a:gd name="connsiteX1" fmla="*/ 31750 w 193675"/>
              <a:gd name="connsiteY1" fmla="*/ 266700 h 609600"/>
              <a:gd name="connsiteX2" fmla="*/ 3175 w 193675"/>
              <a:gd name="connsiteY2" fmla="*/ 609600 h 609600"/>
            </a:gdLst>
            <a:ahLst/>
            <a:cxnLst>
              <a:cxn ang="0">
                <a:pos x="connsiteX0" y="connsiteY0"/>
              </a:cxn>
              <a:cxn ang="0">
                <a:pos x="connsiteX1" y="connsiteY1"/>
              </a:cxn>
              <a:cxn ang="0">
                <a:pos x="connsiteX2" y="connsiteY2"/>
              </a:cxn>
            </a:cxnLst>
            <a:rect l="l" t="t" r="r" b="b"/>
            <a:pathLst>
              <a:path w="193675" h="609600">
                <a:moveTo>
                  <a:pt x="193675" y="0"/>
                </a:moveTo>
                <a:cubicBezTo>
                  <a:pt x="128587" y="82550"/>
                  <a:pt x="63500" y="165100"/>
                  <a:pt x="31750" y="266700"/>
                </a:cubicBezTo>
                <a:cubicBezTo>
                  <a:pt x="0" y="368300"/>
                  <a:pt x="1587" y="488950"/>
                  <a:pt x="3175" y="609600"/>
                </a:cubicBezTo>
              </a:path>
            </a:pathLst>
          </a:cu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06598" name="TextBox 73"/>
          <p:cNvSpPr txBox="1">
            <a:spLocks noChangeArrowheads="1"/>
          </p:cNvSpPr>
          <p:nvPr/>
        </p:nvSpPr>
        <p:spPr bwMode="auto">
          <a:xfrm>
            <a:off x="8839200" y="3124201"/>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Databases</a:t>
            </a:r>
          </a:p>
        </p:txBody>
      </p:sp>
      <p:sp>
        <p:nvSpPr>
          <p:cNvPr id="706599" name="TextBox 74"/>
          <p:cNvSpPr txBox="1">
            <a:spLocks noChangeArrowheads="1"/>
          </p:cNvSpPr>
          <p:nvPr/>
        </p:nvSpPr>
        <p:spPr bwMode="auto">
          <a:xfrm>
            <a:off x="7696200" y="3810001"/>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latin typeface="Times New Roman" panose="02020603050405020304" pitchFamily="18" charset="0"/>
                <a:cs typeface="Times New Roman" panose="02020603050405020304" pitchFamily="18" charset="0"/>
              </a:rPr>
              <a:t>authorization</a:t>
            </a:r>
          </a:p>
          <a:p>
            <a:pPr algn="ctr"/>
            <a:r>
              <a:rPr lang="en-US" altLang="en-US" sz="1200">
                <a:latin typeface="Times New Roman" panose="02020603050405020304" pitchFamily="18" charset="0"/>
                <a:cs typeface="Times New Roman" panose="02020603050405020304" pitchFamily="18" charset="0"/>
              </a:rPr>
              <a:t>encryption</a:t>
            </a:r>
          </a:p>
        </p:txBody>
      </p:sp>
      <p:sp>
        <p:nvSpPr>
          <p:cNvPr id="40" name="Rectangle 39"/>
          <p:cNvSpPr/>
          <p:nvPr/>
        </p:nvSpPr>
        <p:spPr>
          <a:xfrm>
            <a:off x="5467350" y="1905000"/>
            <a:ext cx="4267200" cy="2590800"/>
          </a:xfrm>
          <a:prstGeom prst="rect">
            <a:avLst/>
          </a:prstGeom>
          <a:no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601" name="Title 40"/>
          <p:cNvSpPr>
            <a:spLocks noGrp="1"/>
          </p:cNvSpPr>
          <p:nvPr>
            <p:ph type="title"/>
          </p:nvPr>
        </p:nvSpPr>
        <p:spPr/>
        <p:txBody>
          <a:bodyPr/>
          <a:lstStyle/>
          <a:p>
            <a:r>
              <a:rPr lang="en-US" altLang="en-US" sz="2800"/>
              <a:t>Deployment for financial institution</a:t>
            </a:r>
          </a:p>
        </p:txBody>
      </p:sp>
    </p:spTree>
    <p:extLst>
      <p:ext uri="{BB962C8B-B14F-4D97-AF65-F5344CB8AC3E}">
        <p14:creationId xmlns:p14="http://schemas.microsoft.com/office/powerpoint/2010/main" val="3511243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758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762000"/>
            <a:ext cx="60198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523521" y="1"/>
            <a:ext cx="9144960" cy="1144921"/>
          </a:xfrm>
        </p:spPr>
        <p:txBody>
          <a:bodyPr vert="horz" lIns="91440" tIns="2090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 pos="8537387" algn="l"/>
              </a:tabLst>
              <a:defRPr/>
            </a:pPr>
            <a:r>
              <a:rPr lang="fi-FI" sz="3266" dirty="0">
                <a:effectLst>
                  <a:outerShdw blurRad="38100" dist="38100" dir="2700000" algn="tl">
                    <a:srgbClr val="C0C0C0"/>
                  </a:outerShdw>
                </a:effectLst>
              </a:rPr>
              <a:t>A Comprehensive Pattern-Driven Security Methodology for Distributed Systems</a:t>
            </a:r>
          </a:p>
        </p:txBody>
      </p:sp>
      <p:sp>
        <p:nvSpPr>
          <p:cNvPr id="3075" name="Rectangle 2"/>
          <p:cNvSpPr>
            <a:spLocks noGrp="1" noChangeArrowheads="1"/>
          </p:cNvSpPr>
          <p:nvPr>
            <p:ph type="subTitle" idx="4294967295"/>
          </p:nvPr>
        </p:nvSpPr>
        <p:spPr>
          <a:xfrm>
            <a:off x="2013172" y="1408468"/>
            <a:ext cx="8229024" cy="5305517"/>
          </a:xfrm>
        </p:spPr>
        <p:txBody>
          <a:bodyPr anchor="ctr"/>
          <a:lstStyle/>
          <a:p>
            <a:pPr indent="-309639" algn="ctr">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2540" b="1"/>
              <a:t>Anton V. Uzunov</a:t>
            </a:r>
            <a:r>
              <a:rPr lang="fi-FI" altLang="en-US" sz="2540" b="1" baseline="33000"/>
              <a:t>1, *</a:t>
            </a:r>
            <a:r>
              <a:rPr lang="fi-FI" altLang="en-US" sz="2540" b="1"/>
              <a:t>, Eduardo B. Fernandez</a:t>
            </a:r>
            <a:r>
              <a:rPr lang="fi-FI" altLang="en-US" sz="2540" b="1" baseline="33000"/>
              <a:t>2</a:t>
            </a:r>
            <a:r>
              <a:rPr lang="fi-FI" altLang="en-US" sz="2540" b="1"/>
              <a:t> and Katrina Falkner</a:t>
            </a:r>
            <a:r>
              <a:rPr lang="fi-FI" altLang="en-US" sz="2540" b="1" baseline="33000"/>
              <a:t>1</a:t>
            </a:r>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fi-FI" altLang="en-US" sz="2540"/>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1996" baseline="33000"/>
              <a:t>1</a:t>
            </a:r>
            <a:r>
              <a:rPr lang="fi-FI" altLang="en-US" sz="1996"/>
              <a:t> School of Computer Science, The University of Adelaide, Adelaide, SA 5005, Australia ; </a:t>
            </a:r>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1996"/>
              <a:t>e-mail: {</a:t>
            </a:r>
            <a:r>
              <a:rPr lang="fi-FI" altLang="en-US" sz="1996">
                <a:solidFill>
                  <a:srgbClr val="2300DC"/>
                </a:solidFill>
              </a:rPr>
              <a:t>anton.uzunov, katrina.falkner</a:t>
            </a:r>
            <a:r>
              <a:rPr lang="fi-FI" altLang="en-US" sz="1996"/>
              <a:t>}</a:t>
            </a:r>
            <a:r>
              <a:rPr lang="fi-FI" altLang="en-US" sz="1996">
                <a:solidFill>
                  <a:srgbClr val="2300DC"/>
                </a:solidFill>
              </a:rPr>
              <a:t>@adelaide.edu.au</a:t>
            </a:r>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fi-FI" altLang="en-US" sz="1814"/>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1814" i="1"/>
              <a:t>* Currently at the Defence Science and Technology Organisation (DSTO), </a:t>
            </a:r>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1814" i="1"/>
              <a:t>Cyber &amp; EW Division, Edinburgh, South Australia</a:t>
            </a:r>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1814" i="1"/>
              <a:t>e-mail: </a:t>
            </a:r>
            <a:r>
              <a:rPr lang="fi-FI" altLang="en-US" sz="1814" i="1">
                <a:solidFill>
                  <a:srgbClr val="0000FF"/>
                </a:solidFill>
              </a:rPr>
              <a:t>anton.uzunov@dsto.defence.gov.au</a:t>
            </a:r>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fi-FI" altLang="en-US" sz="1996" baseline="33000"/>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1996" baseline="33000"/>
              <a:t>2</a:t>
            </a:r>
            <a:r>
              <a:rPr lang="fi-FI" altLang="en-US" sz="1996"/>
              <a:t> Department of Computer Science and Engineering, Florida Atlantic University, Boca Raton, FL 33431, USA ; </a:t>
            </a:r>
          </a:p>
          <a:p>
            <a:pPr indent="-309639" algn="ctr">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1996"/>
              <a:t>e-mail: </a:t>
            </a:r>
            <a:r>
              <a:rPr lang="fi-FI" altLang="en-US" sz="1996">
                <a:solidFill>
                  <a:srgbClr val="0000FF"/>
                </a:solidFill>
              </a:rPr>
              <a:t>fernande@fau.edu</a:t>
            </a:r>
          </a:p>
        </p:txBody>
      </p:sp>
    </p:spTree>
    <p:extLst>
      <p:ext uri="{BB962C8B-B14F-4D97-AF65-F5344CB8AC3E}">
        <p14:creationId xmlns:p14="http://schemas.microsoft.com/office/powerpoint/2010/main" val="15157578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02623F29-442E-4263-AC69-7344C3F8961D}" type="datetime1">
              <a:rPr lang="en-US" altLang="en-US" smtClean="0">
                <a:latin typeface="Times New Roman" panose="02020603050405020304" pitchFamily="18" charset="0"/>
              </a:rPr>
              <a:pPr eaLnBrk="0" hangingPunct="0"/>
              <a:t>12/8/2017</a:t>
            </a:fld>
            <a:endParaRPr lang="en-US" altLang="en-US" smtClean="0">
              <a:latin typeface="Times New Roman" panose="02020603050405020304" pitchFamily="18" charset="0"/>
            </a:endParaRPr>
          </a:p>
        </p:txBody>
      </p:sp>
      <p:sp>
        <p:nvSpPr>
          <p:cNvPr id="708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42AD68CA-DA26-4AC6-AE1E-1C5DFF5A3501}" type="slidenum">
              <a:rPr lang="en-US" altLang="en-US">
                <a:latin typeface="Times New Roman" panose="02020603050405020304" pitchFamily="18" charset="0"/>
              </a:rPr>
              <a:pPr eaLnBrk="0" hangingPunct="0"/>
              <a:t>4</a:t>
            </a:fld>
            <a:endParaRPr lang="en-US" altLang="en-US">
              <a:latin typeface="Times New Roman" panose="02020603050405020304" pitchFamily="18" charset="0"/>
            </a:endParaRPr>
          </a:p>
        </p:txBody>
      </p:sp>
      <p:sp>
        <p:nvSpPr>
          <p:cNvPr id="708612"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400">
                <a:solidFill>
                  <a:schemeClr val="accent2"/>
                </a:solidFill>
                <a:latin typeface="Script"/>
              </a:rPr>
              <a:t>The design of secure systems</a:t>
            </a:r>
          </a:p>
        </p:txBody>
      </p:sp>
      <p:sp>
        <p:nvSpPr>
          <p:cNvPr id="708613"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3200" dirty="0">
                <a:latin typeface="Times New Roman" panose="02020603050405020304" pitchFamily="18" charset="0"/>
              </a:rPr>
              <a:t>We not only have to satisfy functional specs but nonfunctional specs. </a:t>
            </a:r>
          </a:p>
          <a:p>
            <a:pPr>
              <a:spcBef>
                <a:spcPct val="20000"/>
              </a:spcBef>
              <a:buFontTx/>
              <a:buChar char="•"/>
            </a:pPr>
            <a:r>
              <a:rPr lang="en-US" altLang="en-US" sz="3200" dirty="0">
                <a:latin typeface="Times New Roman" panose="02020603050405020304" pitchFamily="18" charset="0"/>
              </a:rPr>
              <a:t>Security is a nonfunctional aspect</a:t>
            </a:r>
          </a:p>
          <a:p>
            <a:pPr>
              <a:spcBef>
                <a:spcPct val="20000"/>
              </a:spcBef>
              <a:buFontTx/>
              <a:buChar char="•"/>
            </a:pPr>
            <a:r>
              <a:rPr lang="en-US" altLang="en-US" sz="3200" dirty="0">
                <a:latin typeface="Times New Roman" panose="02020603050405020304" pitchFamily="18" charset="0"/>
              </a:rPr>
              <a:t>We cannot show absence of security flaws</a:t>
            </a:r>
          </a:p>
          <a:p>
            <a:pPr>
              <a:spcBef>
                <a:spcPct val="20000"/>
              </a:spcBef>
              <a:buFontTx/>
              <a:buChar char="•"/>
            </a:pPr>
            <a:r>
              <a:rPr lang="en-US" altLang="en-US" sz="3200" dirty="0">
                <a:latin typeface="Times New Roman" panose="02020603050405020304" pitchFamily="18" charset="0"/>
              </a:rPr>
              <a:t>We must use good development methods and </a:t>
            </a:r>
            <a:r>
              <a:rPr lang="en-US" altLang="en-US" sz="3200" dirty="0" smtClean="0">
                <a:latin typeface="Times New Roman" panose="02020603050405020304" pitchFamily="18" charset="0"/>
              </a:rPr>
              <a:t>test the system security</a:t>
            </a:r>
          </a:p>
          <a:p>
            <a:pPr>
              <a:spcBef>
                <a:spcPct val="20000"/>
              </a:spcBef>
              <a:buFontTx/>
              <a:buChar char="•"/>
            </a:pPr>
            <a:r>
              <a:rPr lang="en-US" altLang="en-US" sz="3200" dirty="0" smtClean="0">
                <a:latin typeface="Times New Roman" panose="02020603050405020304" pitchFamily="18" charset="0"/>
              </a:rPr>
              <a:t>Security must be applied in the whole lifecycle and the complete system</a:t>
            </a:r>
            <a:endParaRPr lang="en-US" altLang="en-US" sz="3200" dirty="0">
              <a:latin typeface="Times New Roman" panose="02020603050405020304" pitchFamily="18" charset="0"/>
            </a:endParaRPr>
          </a:p>
        </p:txBody>
      </p:sp>
    </p:spTree>
    <p:extLst>
      <p:ext uri="{BB962C8B-B14F-4D97-AF65-F5344CB8AC3E}">
        <p14:creationId xmlns:p14="http://schemas.microsoft.com/office/powerpoint/2010/main" val="33380405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1948366" y="108013"/>
            <a:ext cx="8229024" cy="928897"/>
          </a:xfrm>
        </p:spPr>
        <p:txBody>
          <a:bodyPr vert="horz" lIns="91440" tIns="28740"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266"/>
              <a:t>Agenda</a:t>
            </a:r>
          </a:p>
        </p:txBody>
      </p:sp>
      <p:sp>
        <p:nvSpPr>
          <p:cNvPr id="4098" name="Rectangle 2"/>
          <p:cNvSpPr>
            <a:spLocks noGrp="1" noChangeArrowheads="1"/>
          </p:cNvSpPr>
          <p:nvPr>
            <p:ph type="body" idx="1"/>
          </p:nvPr>
        </p:nvSpPr>
        <p:spPr>
          <a:xfrm>
            <a:off x="1980049" y="2187591"/>
            <a:ext cx="8229024" cy="3943134"/>
          </a:xfrm>
        </p:spPr>
        <p:txBody>
          <a:bodyPr/>
          <a:lstStyle/>
          <a:p>
            <a:pPr marL="511264" indent="-414772">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dirty="0" smtClean="0"/>
              <a:t>Security methodologies: motivation</a:t>
            </a:r>
          </a:p>
          <a:p>
            <a:pPr marL="511264" indent="-414772">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endParaRPr lang="fi-FI" dirty="0" smtClean="0"/>
          </a:p>
          <a:p>
            <a:pPr marL="511264" indent="-414772">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dirty="0" smtClean="0"/>
              <a:t>ASE: a comprehensive security methodology</a:t>
            </a:r>
          </a:p>
          <a:p>
            <a:pPr marL="511264" indent="-414772">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endParaRPr lang="fi-FI" dirty="0" smtClean="0"/>
          </a:p>
          <a:p>
            <a:pPr marL="511264" indent="-414772">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dirty="0" smtClean="0"/>
              <a:t>Summary and future work</a:t>
            </a:r>
          </a:p>
          <a:p>
            <a:pPr marL="390289" indent="-293797">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endParaRPr lang="fi-FI" dirty="0" smtClean="0"/>
          </a:p>
        </p:txBody>
      </p:sp>
    </p:spTree>
    <p:extLst>
      <p:ext uri="{BB962C8B-B14F-4D97-AF65-F5344CB8AC3E}">
        <p14:creationId xmlns:p14="http://schemas.microsoft.com/office/powerpoint/2010/main" val="13968856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948366" y="40325"/>
            <a:ext cx="8229024" cy="1062832"/>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t>What is a security methodology?</a:t>
            </a:r>
          </a:p>
        </p:txBody>
      </p:sp>
      <p:sp>
        <p:nvSpPr>
          <p:cNvPr id="5122" name="Rectangle 2"/>
          <p:cNvSpPr>
            <a:spLocks noGrp="1" noChangeArrowheads="1"/>
          </p:cNvSpPr>
          <p:nvPr>
            <p:ph type="body" idx="1"/>
          </p:nvPr>
        </p:nvSpPr>
        <p:spPr>
          <a:xfrm>
            <a:off x="1980049" y="1860676"/>
            <a:ext cx="8034603" cy="4524955"/>
          </a:xfrm>
        </p:spPr>
        <p:txBody>
          <a:bodyPr vert="horz" lIns="91440" tIns="22534" rIns="91440" bIns="45720" rtlCol="0">
            <a:normAutofit/>
          </a:bodyPr>
          <a:lstStyle/>
          <a:p>
            <a:pPr marL="407571">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i="1" dirty="0"/>
              <a:t>Methodology</a:t>
            </a:r>
            <a:r>
              <a:rPr lang="fi-FI" sz="2177" dirty="0"/>
              <a:t>: systematic way of doing something</a:t>
            </a:r>
          </a:p>
          <a:p>
            <a:pPr marL="407571">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i="1" dirty="0"/>
              <a:t>Security methodology</a:t>
            </a:r>
            <a:r>
              <a:rPr lang="fi-FI" sz="2177" dirty="0"/>
              <a:t>: </a:t>
            </a:r>
          </a:p>
          <a:p>
            <a:pPr marL="96493" indent="0" algn="ctr">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b="1" dirty="0"/>
              <a:t>systematic way of introducing security into a software system during the development life-cycle</a:t>
            </a:r>
          </a:p>
          <a:p>
            <a:pPr marL="407571">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Advantages analogous to those of software engineering process vs. ad-hoc development</a:t>
            </a:r>
          </a:p>
          <a:p>
            <a:pPr marL="407571">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Partial or comprehensive; covering early phases of the development life-cycle especially important</a:t>
            </a:r>
          </a:p>
          <a:p>
            <a:pPr marL="407571">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Consists of two aspects/facets: security process (SP) and conceptual security framework (CF)</a:t>
            </a:r>
          </a:p>
          <a:p>
            <a:pPr marL="407571">
              <a:buClr>
                <a:srgbClr val="996633"/>
              </a:buClr>
              <a:buSzPct val="45000"/>
              <a:buFont typeface="Arial"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Can be specific (e.g. Web services) or generic</a:t>
            </a:r>
          </a:p>
        </p:txBody>
      </p:sp>
    </p:spTree>
    <p:extLst>
      <p:ext uri="{BB962C8B-B14F-4D97-AF65-F5344CB8AC3E}">
        <p14:creationId xmlns:p14="http://schemas.microsoft.com/office/powerpoint/2010/main" val="13675149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948366" y="41765"/>
            <a:ext cx="8229024" cy="1059951"/>
          </a:xfrm>
        </p:spPr>
        <p:txBody>
          <a:bodyPr vert="horz" lIns="91440" tIns="32005"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t>ASE: a comprehensive security methodology for distributed systems</a:t>
            </a:r>
          </a:p>
        </p:txBody>
      </p:sp>
      <p:sp>
        <p:nvSpPr>
          <p:cNvPr id="9219" name="Rectangle 2"/>
          <p:cNvSpPr>
            <a:spLocks noGrp="1" noChangeArrowheads="1"/>
          </p:cNvSpPr>
          <p:nvPr>
            <p:ph type="body" idx="1"/>
          </p:nvPr>
        </p:nvSpPr>
        <p:spPr>
          <a:xfrm>
            <a:off x="1784188" y="2056536"/>
            <a:ext cx="4638727" cy="4051146"/>
          </a:xfrm>
        </p:spPr>
        <p:txBody>
          <a:bodyPr vert="horz" lIns="91440" tIns="22534" rIns="91440" bIns="45720" rtlCol="0">
            <a:normAutofit/>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Many methodologies exist with different paradigms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Very important class is methodologies that use security patterns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ASE: a security methodology using patterns and related constructs designed specifically for general distributed systems</a:t>
            </a:r>
          </a:p>
        </p:txBody>
      </p:sp>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636" y="1860676"/>
            <a:ext cx="3279225" cy="4645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33226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948366" y="41765"/>
            <a:ext cx="8229024" cy="1059951"/>
          </a:xfrm>
        </p:spPr>
        <p:txBody>
          <a:bodyPr vert="horz" lIns="91440" tIns="32005"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 </a:t>
            </a:r>
            <a:r>
              <a:rPr lang="fi-FI" altLang="en-US" sz="3629"/>
              <a:t>Decomposition Framework</a:t>
            </a:r>
          </a:p>
        </p:txBody>
      </p:sp>
      <p:sp>
        <p:nvSpPr>
          <p:cNvPr id="11267" name="Rectangle 2"/>
          <p:cNvSpPr>
            <a:spLocks noGrp="1" noChangeArrowheads="1"/>
          </p:cNvSpPr>
          <p:nvPr>
            <p:ph type="body" idx="1"/>
          </p:nvPr>
        </p:nvSpPr>
        <p:spPr>
          <a:xfrm>
            <a:off x="1850435" y="1926923"/>
            <a:ext cx="4768340" cy="4624326"/>
          </a:xfrm>
        </p:spPr>
        <p:txBody>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A 3 level framework for decomposing distributed software architectures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High-level modeling asbtractions – consistent concepts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Functionality decomposition layers – isolation</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Technical realization abstractions – detail</a:t>
            </a:r>
          </a:p>
        </p:txBody>
      </p:sp>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304" y="1875078"/>
            <a:ext cx="3192815" cy="45263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473072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948366" y="1"/>
            <a:ext cx="8229024" cy="1144921"/>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a:t>
            </a:r>
            <a:r>
              <a:rPr lang="fi-FI" altLang="en-US" sz="3629"/>
              <a:t> Security patterns and security solution frames</a:t>
            </a:r>
          </a:p>
        </p:txBody>
      </p:sp>
      <p:sp>
        <p:nvSpPr>
          <p:cNvPr id="13315" name="Rectangle 2"/>
          <p:cNvSpPr>
            <a:spLocks noGrp="1" noChangeArrowheads="1"/>
          </p:cNvSpPr>
          <p:nvPr>
            <p:ph type="body" idx="1"/>
          </p:nvPr>
        </p:nvSpPr>
        <p:spPr>
          <a:xfrm>
            <a:off x="1850435" y="1961486"/>
            <a:ext cx="4238365" cy="4245566"/>
          </a:xfrm>
        </p:spPr>
        <p:txBody>
          <a:bodyPr/>
          <a:lstStyle/>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Security patterns</a:t>
            </a:r>
            <a:r>
              <a:rPr lang="fi-FI" altLang="en-US" sz="2177"/>
              <a:t> are software patterns that encapsulate successful security designs</a:t>
            </a:r>
          </a:p>
          <a:p>
            <a:pPr marL="770497" lvl="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1814"/>
              <a:t>Can be simple or compound</a:t>
            </a:r>
          </a:p>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endParaRPr lang="fi-FI" altLang="en-US" sz="2177" i="1"/>
          </a:p>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Security solution frames</a:t>
            </a:r>
            <a:r>
              <a:rPr lang="fi-FI" altLang="en-US" sz="2177"/>
              <a:t> encapsulate and organize security patterns into different levels of abstraction (vertically) and different facets of a root security policy (horizontrally)</a:t>
            </a:r>
          </a:p>
        </p:txBody>
      </p:sp>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16" y="1926923"/>
            <a:ext cx="3872566" cy="40785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876556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Placeholder 3"/>
          <p:cNvSpPr>
            <a:spLocks noGrp="1"/>
          </p:cNvSpPr>
          <p:nvPr>
            <p:ph type="body" sz="half" idx="4294967295"/>
          </p:nvPr>
        </p:nvSpPr>
        <p:spPr>
          <a:xfrm>
            <a:off x="3221459" y="489652"/>
            <a:ext cx="7447021" cy="969222"/>
          </a:xfrm>
        </p:spPr>
        <p:txBody>
          <a:bodyPr/>
          <a:lstStyle/>
          <a:p>
            <a:pPr marL="0" indent="0"/>
            <a:r>
              <a:rPr lang="en-US" altLang="en-US" sz="2177"/>
              <a:t>Framework for distributed systems</a:t>
            </a:r>
          </a:p>
        </p:txBody>
      </p:sp>
      <p:pic>
        <p:nvPicPr>
          <p:cNvPr id="15363"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9426" r="19426"/>
          <a:stretch>
            <a:fillRect/>
          </a:stretch>
        </p:blipFill>
        <p:spPr>
          <a:xfrm>
            <a:off x="3156652" y="2253838"/>
            <a:ext cx="5486976" cy="4115952"/>
          </a:xfrm>
        </p:spPr>
      </p:pic>
    </p:spTree>
    <p:extLst>
      <p:ext uri="{BB962C8B-B14F-4D97-AF65-F5344CB8AC3E}">
        <p14:creationId xmlns:p14="http://schemas.microsoft.com/office/powerpoint/2010/main" val="4237979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Security solution frames (SSFs)</a:t>
            </a:r>
          </a:p>
        </p:txBody>
      </p:sp>
      <p:sp>
        <p:nvSpPr>
          <p:cNvPr id="16387" name="Content Placeholder 2"/>
          <p:cNvSpPr>
            <a:spLocks noGrp="1"/>
          </p:cNvSpPr>
          <p:nvPr>
            <p:ph idx="1"/>
          </p:nvPr>
        </p:nvSpPr>
        <p:spPr/>
        <p:txBody>
          <a:bodyPr/>
          <a:lstStyle/>
          <a:p>
            <a:endParaRPr lang="en-US" altLang="en-US" dirty="0" smtClean="0"/>
          </a:p>
          <a:p>
            <a:r>
              <a:rPr lang="en-US" altLang="en-US" dirty="0" smtClean="0"/>
              <a:t>SSFs are solution structures that encapsulate and organize security patterns; they realize security requirements.</a:t>
            </a:r>
          </a:p>
          <a:p>
            <a:r>
              <a:rPr lang="en-US" altLang="en-US" dirty="0" smtClean="0"/>
              <a:t> SSFs can facilitate the work of designers by collecting together all the relevant patterns to realize some security requirements, guiding the designer from an abstract conceptual level to a concrete implementation-oriented level. </a:t>
            </a:r>
          </a:p>
        </p:txBody>
      </p:sp>
    </p:spTree>
    <p:extLst>
      <p:ext uri="{BB962C8B-B14F-4D97-AF65-F5344CB8AC3E}">
        <p14:creationId xmlns:p14="http://schemas.microsoft.com/office/powerpoint/2010/main" val="2709269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SSF structure</a:t>
            </a:r>
          </a:p>
        </p:txBody>
      </p:sp>
      <p:sp>
        <p:nvSpPr>
          <p:cNvPr id="17411" name="Content Placeholder 2"/>
          <p:cNvSpPr>
            <a:spLocks noGrp="1"/>
          </p:cNvSpPr>
          <p:nvPr>
            <p:ph idx="1"/>
          </p:nvPr>
        </p:nvSpPr>
        <p:spPr/>
        <p:txBody>
          <a:bodyPr/>
          <a:lstStyle/>
          <a:p>
            <a:r>
              <a:rPr lang="en-US" altLang="en-US" sz="2177" dirty="0"/>
              <a:t>SSFs define horizontal and vertical pattern structures. </a:t>
            </a:r>
          </a:p>
          <a:p>
            <a:r>
              <a:rPr lang="en-US" altLang="en-US" sz="2177" dirty="0"/>
              <a:t>Horizontal structures, </a:t>
            </a:r>
            <a:r>
              <a:rPr lang="en-US" altLang="en-US" sz="2177" i="1" dirty="0"/>
              <a:t>Security Pattern Families(SPFs), </a:t>
            </a:r>
            <a:r>
              <a:rPr lang="en-US" altLang="en-US" sz="2177" dirty="0"/>
              <a:t>correspond to peer-related patterns that complement each other and define different facets of a security policy, while vertical structures are hierarchies of patterns specialized going from ASPs to practical implementations.</a:t>
            </a:r>
          </a:p>
          <a:p>
            <a:r>
              <a:rPr lang="en-US" altLang="en-US" sz="2177" dirty="0"/>
              <a:t> ASPs can be used to characterize SSFs and act as roots of these hierarchies, where each lower level is a pattern specialized for some specific context. </a:t>
            </a:r>
          </a:p>
          <a:p>
            <a:r>
              <a:rPr lang="en-US" altLang="en-US" sz="2177" dirty="0"/>
              <a:t>For example, a SSF for Authentication includes (among others) a family of Authentication patterns, which in turn includes Application-driven Authentication, Authentication Server, Password-based Authentication, and others. </a:t>
            </a:r>
          </a:p>
          <a:p>
            <a:pPr marL="0" indent="0">
              <a:buNone/>
            </a:pPr>
            <a:endParaRPr lang="en-US" altLang="en-US" sz="2177" dirty="0"/>
          </a:p>
        </p:txBody>
      </p:sp>
    </p:spTree>
    <p:extLst>
      <p:ext uri="{BB962C8B-B14F-4D97-AF65-F5344CB8AC3E}">
        <p14:creationId xmlns:p14="http://schemas.microsoft.com/office/powerpoint/2010/main" val="1620680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SSF: Authentication hierarchy</a:t>
            </a:r>
          </a:p>
        </p:txBody>
      </p:sp>
      <p:pic>
        <p:nvPicPr>
          <p:cNvPr id="18435"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9427" y="1852035"/>
            <a:ext cx="4376619" cy="388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71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List of SSFs </a:t>
            </a:r>
          </a:p>
        </p:txBody>
      </p:sp>
      <p:graphicFrame>
        <p:nvGraphicFramePr>
          <p:cNvPr id="4" name="Content Placeholder 3"/>
          <p:cNvGraphicFramePr>
            <a:graphicFrameLocks noGrp="1"/>
          </p:cNvGraphicFramePr>
          <p:nvPr>
            <p:ph idx="1"/>
          </p:nvPr>
        </p:nvGraphicFramePr>
        <p:xfrm>
          <a:off x="2894544" y="2206312"/>
          <a:ext cx="5975188" cy="4030987"/>
        </p:xfrm>
        <a:graphic>
          <a:graphicData uri="http://schemas.openxmlformats.org/drawingml/2006/table">
            <a:tbl>
              <a:tblPr>
                <a:tableStyleId>{5C22544A-7EE6-4342-B048-85BDC9FD1C3A}</a:tableStyleId>
              </a:tblPr>
              <a:tblGrid>
                <a:gridCol w="843148">
                  <a:extLst>
                    <a:ext uri="{9D8B030D-6E8A-4147-A177-3AD203B41FA5}">
                      <a16:colId xmlns:a16="http://schemas.microsoft.com/office/drawing/2014/main" val="20000"/>
                    </a:ext>
                  </a:extLst>
                </a:gridCol>
                <a:gridCol w="5132040">
                  <a:extLst>
                    <a:ext uri="{9D8B030D-6E8A-4147-A177-3AD203B41FA5}">
                      <a16:colId xmlns:a16="http://schemas.microsoft.com/office/drawing/2014/main" val="20001"/>
                    </a:ext>
                  </a:extLst>
                </a:gridCol>
              </a:tblGrid>
              <a:tr h="310076">
                <a:tc>
                  <a:txBody>
                    <a:bodyPr/>
                    <a:lstStyle/>
                    <a:p>
                      <a:pPr marL="0" marR="0" algn="ctr">
                        <a:spcBef>
                          <a:spcPts val="0"/>
                        </a:spcBef>
                        <a:spcAft>
                          <a:spcPts val="0"/>
                        </a:spcAft>
                      </a:pPr>
                      <a:r>
                        <a:rPr lang="en-US" sz="900" kern="50">
                          <a:effectLst/>
                        </a:rPr>
                        <a:t>Security solution frame</a:t>
                      </a:r>
                      <a:endParaRPr lang="en-US" sz="1100" kern="50">
                        <a:effectLst/>
                        <a:latin typeface="Liberation Serif"/>
                        <a:ea typeface="DejaVu Sans"/>
                        <a:cs typeface="Liberation Serif"/>
                      </a:endParaRPr>
                    </a:p>
                  </a:txBody>
                  <a:tcPr marL="5762" marR="5762" marT="0" marB="0" anchor="ctr"/>
                </a:tc>
                <a:tc>
                  <a:txBody>
                    <a:bodyPr/>
                    <a:lstStyle/>
                    <a:p>
                      <a:pPr marL="0" marR="0" algn="ctr">
                        <a:spcBef>
                          <a:spcPts val="0"/>
                        </a:spcBef>
                        <a:spcAft>
                          <a:spcPts val="0"/>
                        </a:spcAft>
                      </a:pPr>
                      <a:r>
                        <a:rPr lang="en-US" sz="900" kern="50">
                          <a:effectLst/>
                        </a:rPr>
                        <a:t>Description and security tactics realized</a:t>
                      </a:r>
                      <a:endParaRPr lang="en-US" sz="1100" kern="50">
                        <a:effectLst/>
                        <a:latin typeface="Liberation Serif"/>
                        <a:ea typeface="DejaVu Sans"/>
                        <a:cs typeface="Liberation Serif"/>
                      </a:endParaRPr>
                    </a:p>
                  </a:txBody>
                  <a:tcPr marL="5762" marR="5762" marT="0" marB="0" anchor="ctr"/>
                </a:tc>
                <a:extLst>
                  <a:ext uri="{0D108BD9-81ED-4DB2-BD59-A6C34878D82A}">
                    <a16:rowId xmlns:a16="http://schemas.microsoft.com/office/drawing/2014/main" val="10000"/>
                  </a:ext>
                </a:extLst>
              </a:tr>
              <a:tr h="465114">
                <a:tc>
                  <a:txBody>
                    <a:bodyPr/>
                    <a:lstStyle/>
                    <a:p>
                      <a:pPr marL="0" marR="0">
                        <a:spcBef>
                          <a:spcPts val="0"/>
                        </a:spcBef>
                        <a:spcAft>
                          <a:spcPts val="0"/>
                        </a:spcAft>
                      </a:pPr>
                      <a:r>
                        <a:rPr lang="en-US" sz="900" kern="50">
                          <a:effectLst/>
                        </a:rPr>
                        <a:t>Authorization</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Encapsulates security patterns allowing for custom conceptual authorization models to be built and realized using different enforcement architectures [22]. Tactic realized: Authorize Users.</a:t>
                      </a:r>
                      <a:endParaRPr lang="en-US" sz="900" kern="5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1"/>
                  </a:ext>
                </a:extLst>
              </a:tr>
              <a:tr h="465114">
                <a:tc>
                  <a:txBody>
                    <a:bodyPr/>
                    <a:lstStyle/>
                    <a:p>
                      <a:pPr marL="0" marR="0">
                        <a:spcBef>
                          <a:spcPts val="0"/>
                        </a:spcBef>
                        <a:spcAft>
                          <a:spcPts val="0"/>
                        </a:spcAft>
                      </a:pPr>
                      <a:r>
                        <a:rPr lang="en-US" sz="900" kern="50">
                          <a:effectLst/>
                        </a:rPr>
                        <a:t>Identity management</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Encapsulates patterns concerned with managing (assigning, establishing, validating) identities of users and/or processes in a distributed system (partially in [23]). Tactic realized: Authenticate Users.</a:t>
                      </a:r>
                      <a:endParaRPr lang="en-US" sz="900" kern="5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2"/>
                  </a:ext>
                </a:extLst>
              </a:tr>
              <a:tr h="465114">
                <a:tc>
                  <a:txBody>
                    <a:bodyPr/>
                    <a:lstStyle/>
                    <a:p>
                      <a:pPr marL="0" marR="0">
                        <a:spcBef>
                          <a:spcPts val="0"/>
                        </a:spcBef>
                        <a:spcAft>
                          <a:spcPts val="0"/>
                        </a:spcAft>
                      </a:pPr>
                      <a:r>
                        <a:rPr lang="en-US" sz="900" kern="50">
                          <a:effectLst/>
                        </a:rPr>
                        <a:t>Secure communication</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Encapsulates security patterns for enabling two or more parties to communicate securely over a message channel [23]. Tactics realized: Protect Communications (Maintain Data Confidentiality &amp; Maintain Integrity in a communications context).</a:t>
                      </a:r>
                      <a:endParaRPr lang="en-US" sz="900" kern="5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3"/>
                  </a:ext>
                </a:extLst>
              </a:tr>
              <a:tr h="310076">
                <a:tc>
                  <a:txBody>
                    <a:bodyPr/>
                    <a:lstStyle/>
                    <a:p>
                      <a:pPr marL="0" marR="0">
                        <a:spcBef>
                          <a:spcPts val="0"/>
                        </a:spcBef>
                        <a:spcAft>
                          <a:spcPts val="0"/>
                        </a:spcAft>
                      </a:pPr>
                      <a:r>
                        <a:rPr lang="en-US" sz="900" kern="50">
                          <a:effectLst/>
                        </a:rPr>
                        <a:t>Filtering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Shall encapsulate patterns for network- and application-level filtering of information, including firewalls and custom data filters. Tactic realized: Limit Exposure.</a:t>
                      </a:r>
                      <a:endParaRPr lang="en-US" sz="900" kern="5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4"/>
                  </a:ext>
                </a:extLst>
              </a:tr>
              <a:tr h="465114">
                <a:tc>
                  <a:txBody>
                    <a:bodyPr/>
                    <a:lstStyle/>
                    <a:p>
                      <a:pPr marL="0" marR="0">
                        <a:spcBef>
                          <a:spcPts val="0"/>
                        </a:spcBef>
                        <a:spcAft>
                          <a:spcPts val="0"/>
                        </a:spcAft>
                      </a:pPr>
                      <a:r>
                        <a:rPr lang="en-US" sz="900" kern="50">
                          <a:effectLst/>
                        </a:rPr>
                        <a:t>Storage security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Shall encapsulate patterns for secure storage of information, including patterns for storing passwords, information dispersal, database security and others. Tactics realized: Keep Data Secure (Maintain Data Confidentiality &amp; Maintain Integrity in a storage context).</a:t>
                      </a:r>
                      <a:endParaRPr lang="en-US" sz="900" kern="5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5"/>
                  </a:ext>
                </a:extLst>
              </a:tr>
              <a:tr h="465114">
                <a:tc>
                  <a:txBody>
                    <a:bodyPr/>
                    <a:lstStyle/>
                    <a:p>
                      <a:pPr marL="0" marR="0">
                        <a:spcBef>
                          <a:spcPts val="0"/>
                        </a:spcBef>
                        <a:spcAft>
                          <a:spcPts val="0"/>
                        </a:spcAft>
                      </a:pPr>
                      <a:r>
                        <a:rPr lang="en-US" sz="900" kern="50">
                          <a:effectLst/>
                        </a:rPr>
                        <a:t>Logging and monitoring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Shall encapsulate patterns for logging and monitoring events in a distributed system, ranging from creating simple log files to the deployment of intrusion-detection systems (network monitoring). Tactics realized: Intrusion Detection &amp; Audit Trail.</a:t>
                      </a:r>
                      <a:endParaRPr lang="en-US" sz="900" kern="5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6"/>
                  </a:ext>
                </a:extLst>
              </a:tr>
              <a:tr h="620151">
                <a:tc>
                  <a:txBody>
                    <a:bodyPr/>
                    <a:lstStyle/>
                    <a:p>
                      <a:pPr marL="0" marR="0">
                        <a:spcBef>
                          <a:spcPts val="0"/>
                        </a:spcBef>
                        <a:spcAft>
                          <a:spcPts val="0"/>
                        </a:spcAft>
                      </a:pPr>
                      <a:r>
                        <a:rPr lang="en-US" sz="900" kern="50">
                          <a:effectLst/>
                        </a:rPr>
                        <a:t>Execution control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Shall encapsulate patterns for controlling and managing the execution of processes or, more generally, execution abstractions in a distributed system, including for process serialization / concurrency management, safe handling of mobile code, process isolation, improved resource availability and others. Tactics realized: Limit Access &amp; Safeguard Process (*).</a:t>
                      </a:r>
                      <a:endParaRPr lang="en-US" sz="900" kern="5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7"/>
                  </a:ext>
                </a:extLst>
              </a:tr>
              <a:tr h="465114">
                <a:tc>
                  <a:txBody>
                    <a:bodyPr/>
                    <a:lstStyle/>
                    <a:p>
                      <a:pPr marL="0" marR="0">
                        <a:spcBef>
                          <a:spcPts val="0"/>
                        </a:spcBef>
                        <a:spcAft>
                          <a:spcPts val="0"/>
                        </a:spcAft>
                      </a:pPr>
                      <a:r>
                        <a:rPr lang="en-US" sz="900" kern="50">
                          <a:effectLst/>
                        </a:rPr>
                        <a:t>Security information management</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dirty="0">
                          <a:effectLst/>
                        </a:rPr>
                        <a:t>Encapsulates patterns concerned with the management of security information such as policies, credentials, cryptographic keys etc. (partially in [23] and in [22]). Tactic realized: Manage Security Information.</a:t>
                      </a:r>
                      <a:endParaRPr lang="en-US" sz="900" kern="50" dirty="0">
                        <a:effectLst/>
                        <a:latin typeface="Times New Roman" panose="02020603050405020304" pitchFamily="18" charset="0"/>
                        <a:ea typeface="DejaVu Sans"/>
                        <a:cs typeface="Liberation Serif"/>
                      </a:endParaRPr>
                    </a:p>
                  </a:txBody>
                  <a:tcPr marL="5762" marR="5762"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7446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Title 1"/>
          <p:cNvSpPr>
            <a:spLocks noGrp="1"/>
          </p:cNvSpPr>
          <p:nvPr>
            <p:ph type="title"/>
          </p:nvPr>
        </p:nvSpPr>
        <p:spPr/>
        <p:txBody>
          <a:bodyPr/>
          <a:lstStyle/>
          <a:p>
            <a:r>
              <a:rPr lang="en-US" altLang="en-US" smtClean="0"/>
              <a:t>Security principles</a:t>
            </a:r>
          </a:p>
        </p:txBody>
      </p:sp>
      <p:sp>
        <p:nvSpPr>
          <p:cNvPr id="709635" name="Content Placeholder 2"/>
          <p:cNvSpPr>
            <a:spLocks noGrp="1"/>
          </p:cNvSpPr>
          <p:nvPr>
            <p:ph idx="1"/>
          </p:nvPr>
        </p:nvSpPr>
        <p:spPr/>
        <p:txBody>
          <a:bodyPr>
            <a:normAutofit fontScale="85000" lnSpcReduction="10000"/>
          </a:bodyPr>
          <a:lstStyle/>
          <a:p>
            <a:r>
              <a:rPr lang="en-US" altLang="en-US" sz="2000" dirty="0"/>
              <a:t>Holistic approach--Cover all architectural levels and all units</a:t>
            </a:r>
          </a:p>
          <a:p>
            <a:r>
              <a:rPr lang="en-US" altLang="en-US" sz="2000" dirty="0"/>
              <a:t>Highest level—security constraints must be defined where their semantics are clear and propagated down</a:t>
            </a:r>
          </a:p>
          <a:p>
            <a:r>
              <a:rPr lang="en-US" altLang="en-US" sz="2000" dirty="0"/>
              <a:t>Full mediation—every request for resources must be authorized</a:t>
            </a:r>
          </a:p>
          <a:p>
            <a:r>
              <a:rPr lang="en-US" altLang="en-US" sz="2000" dirty="0"/>
              <a:t>Defense in depth—have more than one line of defense</a:t>
            </a:r>
          </a:p>
          <a:p>
            <a:r>
              <a:rPr lang="en-US" altLang="en-US" sz="2000" dirty="0"/>
              <a:t>Closed system—Everything is forbidden unless explicitly authorized</a:t>
            </a:r>
          </a:p>
          <a:p>
            <a:r>
              <a:rPr lang="en-US" altLang="en-US" sz="2000" dirty="0"/>
              <a:t>Need-to-know—Assign only the necessary rights to perform </a:t>
            </a:r>
            <a:r>
              <a:rPr lang="en-US" altLang="en-US" sz="2000" dirty="0" smtClean="0"/>
              <a:t>functions</a:t>
            </a:r>
          </a:p>
          <a:p>
            <a:r>
              <a:rPr lang="en-US" altLang="en-US" sz="2000" dirty="0" smtClean="0"/>
              <a:t>Economy </a:t>
            </a:r>
            <a:r>
              <a:rPr lang="en-US" altLang="en-US" sz="2000" dirty="0"/>
              <a:t>of mechanism</a:t>
            </a:r>
          </a:p>
          <a:p>
            <a:r>
              <a:rPr lang="en-US" altLang="en-US" sz="2000" dirty="0"/>
              <a:t>Fail-safe defaults</a:t>
            </a:r>
          </a:p>
          <a:p>
            <a:r>
              <a:rPr lang="en-US" altLang="en-US" sz="2000" dirty="0"/>
              <a:t>Complete mediation</a:t>
            </a:r>
          </a:p>
          <a:p>
            <a:r>
              <a:rPr lang="en-US" altLang="en-US" sz="2000" dirty="0"/>
              <a:t>Open design</a:t>
            </a:r>
          </a:p>
          <a:p>
            <a:r>
              <a:rPr lang="en-US" altLang="en-US" sz="2000" dirty="0"/>
              <a:t>Separation of privilege</a:t>
            </a:r>
          </a:p>
          <a:p>
            <a:r>
              <a:rPr lang="en-US" altLang="en-US" sz="2000" dirty="0"/>
              <a:t>Least privilege</a:t>
            </a:r>
          </a:p>
          <a:p>
            <a:r>
              <a:rPr lang="en-US" altLang="en-US" sz="2000" dirty="0"/>
              <a:t>Least common mechanism</a:t>
            </a:r>
          </a:p>
          <a:p>
            <a:endParaRPr lang="en-US" altLang="en-US" sz="2000" dirty="0"/>
          </a:p>
          <a:p>
            <a:endParaRPr lang="en-US" altLang="en-US" sz="2000" dirty="0"/>
          </a:p>
          <a:p>
            <a:endParaRPr lang="en-US" altLang="en-US" dirty="0" smtClean="0"/>
          </a:p>
          <a:p>
            <a:endParaRPr lang="en-US" altLang="en-US" dirty="0" smtClean="0"/>
          </a:p>
        </p:txBody>
      </p:sp>
    </p:spTree>
    <p:extLst>
      <p:ext uri="{BB962C8B-B14F-4D97-AF65-F5344CB8AC3E}">
        <p14:creationId xmlns:p14="http://schemas.microsoft.com/office/powerpoint/2010/main" val="506872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Abstract Security Patterns</a:t>
            </a:r>
          </a:p>
        </p:txBody>
      </p:sp>
      <p:sp>
        <p:nvSpPr>
          <p:cNvPr id="20483" name="Content Placeholder 2"/>
          <p:cNvSpPr>
            <a:spLocks noGrp="1"/>
          </p:cNvSpPr>
          <p:nvPr>
            <p:ph idx="1"/>
          </p:nvPr>
        </p:nvSpPr>
        <p:spPr/>
        <p:txBody>
          <a:bodyPr/>
          <a:lstStyle/>
          <a:p>
            <a:r>
              <a:rPr lang="en-US" altLang="en-US" sz="2177"/>
              <a:t>An ASP is a security pattern that describes a conceptual semantic restriction in a domain which can be a defense to a threat or a way to comply with a regulation, with no implementation aspects.</a:t>
            </a:r>
          </a:p>
          <a:p>
            <a:r>
              <a:rPr lang="en-US" altLang="en-US" sz="2177"/>
              <a:t> An ASP describes the essential functions that must be present to handle a threat or regulation in an implementation-independent way. </a:t>
            </a:r>
          </a:p>
          <a:p>
            <a:r>
              <a:rPr lang="en-US" altLang="en-US" sz="2177"/>
              <a:t>For example this is the Intent section of an Authenticator pattern: “When a user or system (subject) identifies itself to the system, how do we verify that the subject intending to access the system is who it says it is? Present some information that is recognized by the system as identifying this subject. Once recognized, the subject receives a token as proof.” </a:t>
            </a:r>
          </a:p>
          <a:p>
            <a:endParaRPr lang="en-US" altLang="en-US" smtClean="0"/>
          </a:p>
        </p:txBody>
      </p:sp>
    </p:spTree>
    <p:extLst>
      <p:ext uri="{BB962C8B-B14F-4D97-AF65-F5344CB8AC3E}">
        <p14:creationId xmlns:p14="http://schemas.microsoft.com/office/powerpoint/2010/main" val="4207492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Abstract Authenticator</a:t>
            </a:r>
          </a:p>
        </p:txBody>
      </p:sp>
      <p:pic>
        <p:nvPicPr>
          <p:cNvPr id="21507"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0094" y="3037280"/>
            <a:ext cx="4049705" cy="261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11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Security solution frames (SSFs)</a:t>
            </a:r>
          </a:p>
        </p:txBody>
      </p:sp>
      <p:pic>
        <p:nvPicPr>
          <p:cNvPr id="22531"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1816" y="2586512"/>
            <a:ext cx="3593178" cy="273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032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948366" y="-4321"/>
            <a:ext cx="8229024" cy="1153562"/>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a:t>
            </a:r>
            <a:r>
              <a:rPr lang="fi-FI" altLang="en-US" sz="3629"/>
              <a:t> Threat taxonomies/libraries</a:t>
            </a:r>
          </a:p>
        </p:txBody>
      </p:sp>
      <p:sp>
        <p:nvSpPr>
          <p:cNvPr id="23555" name="Rectangle 2"/>
          <p:cNvSpPr>
            <a:spLocks noGrp="1" noChangeArrowheads="1"/>
          </p:cNvSpPr>
          <p:nvPr>
            <p:ph type="body" idx="1"/>
          </p:nvPr>
        </p:nvSpPr>
        <p:spPr>
          <a:xfrm>
            <a:off x="1850435" y="2056537"/>
            <a:ext cx="4572480" cy="4311813"/>
          </a:xfrm>
        </p:spPr>
        <p:txBody>
          <a:bodyPr vert="horz" lIns="91440" tIns="22534" rIns="91440" bIns="45720" rtlCol="0">
            <a:normAutofit/>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i="1"/>
              <a:t>Threat taxonomies/libraries </a:t>
            </a:r>
            <a:r>
              <a:rPr lang="fi-FI" altLang="en-US" sz="2540"/>
              <a:t>consist of </a:t>
            </a:r>
            <a:r>
              <a:rPr lang="fi-FI" altLang="en-US" sz="2540" i="1"/>
              <a:t>threat patterns</a:t>
            </a:r>
            <a:r>
              <a:rPr lang="fi-FI" altLang="en-US" sz="2540"/>
              <a:t>, which can be customized and instantiated in different architectural contexts to define specific threats to a system. </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Allow developers to quickly and efficiently consider a range of relevant threats during threat modeling.</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389" y="2122784"/>
            <a:ext cx="3537011" cy="3374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72049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Threat classes</a:t>
            </a:r>
          </a:p>
        </p:txBody>
      </p:sp>
      <p:graphicFrame>
        <p:nvGraphicFramePr>
          <p:cNvPr id="3" name="Table 2"/>
          <p:cNvGraphicFramePr>
            <a:graphicFrameLocks noGrp="1"/>
          </p:cNvGraphicFramePr>
          <p:nvPr/>
        </p:nvGraphicFramePr>
        <p:xfrm>
          <a:off x="3317949" y="2383451"/>
          <a:ext cx="5848454" cy="3528370"/>
        </p:xfrm>
        <a:graphic>
          <a:graphicData uri="http://schemas.openxmlformats.org/drawingml/2006/table">
            <a:tbl>
              <a:tblPr>
                <a:tableStyleId>{5C22544A-7EE6-4342-B048-85BDC9FD1C3A}</a:tableStyleId>
              </a:tblPr>
              <a:tblGrid>
                <a:gridCol w="1201986">
                  <a:extLst>
                    <a:ext uri="{9D8B030D-6E8A-4147-A177-3AD203B41FA5}">
                      <a16:colId xmlns:a16="http://schemas.microsoft.com/office/drawing/2014/main" val="20000"/>
                    </a:ext>
                  </a:extLst>
                </a:gridCol>
                <a:gridCol w="4646468">
                  <a:extLst>
                    <a:ext uri="{9D8B030D-6E8A-4147-A177-3AD203B41FA5}">
                      <a16:colId xmlns:a16="http://schemas.microsoft.com/office/drawing/2014/main" val="20001"/>
                    </a:ext>
                  </a:extLst>
                </a:gridCol>
              </a:tblGrid>
              <a:tr h="588062">
                <a:tc>
                  <a:txBody>
                    <a:bodyPr/>
                    <a:lstStyle/>
                    <a:p>
                      <a:pPr marL="0" marR="0">
                        <a:spcBef>
                          <a:spcPts val="0"/>
                        </a:spcBef>
                        <a:spcAft>
                          <a:spcPts val="0"/>
                        </a:spcAft>
                      </a:pPr>
                      <a:r>
                        <a:rPr lang="en-US" sz="900" kern="50">
                          <a:effectLst/>
                        </a:rPr>
                        <a:t>Functionality decomposition layer</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Relevant threat classes</a:t>
                      </a:r>
                      <a:endParaRPr lang="en-US" sz="1100" kern="50">
                        <a:effectLst/>
                        <a:latin typeface="Liberation Serif"/>
                        <a:ea typeface="DejaVu Sans"/>
                        <a:cs typeface="Liberation Serif"/>
                      </a:endParaRPr>
                    </a:p>
                  </a:txBody>
                  <a:tcPr marL="5761" marR="5761" marT="0" marB="0"/>
                </a:tc>
                <a:extLst>
                  <a:ext uri="{0D108BD9-81ED-4DB2-BD59-A6C34878D82A}">
                    <a16:rowId xmlns:a16="http://schemas.microsoft.com/office/drawing/2014/main" val="10000"/>
                  </a:ext>
                </a:extLst>
              </a:tr>
              <a:tr h="588062">
                <a:tc>
                  <a:txBody>
                    <a:bodyPr/>
                    <a:lstStyle/>
                    <a:p>
                      <a:pPr marL="0" marR="0">
                        <a:spcBef>
                          <a:spcPts val="0"/>
                        </a:spcBef>
                        <a:spcAft>
                          <a:spcPts val="0"/>
                        </a:spcAft>
                      </a:pPr>
                      <a:r>
                        <a:rPr lang="en-US" sz="900" kern="50">
                          <a:effectLst/>
                        </a:rPr>
                        <a:t>User interaction</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Identity attacks, Passing illegal data, Remote information inference, Repudiation,</a:t>
                      </a:r>
                      <a:endParaRPr lang="en-US" sz="1100" kern="50">
                        <a:effectLst/>
                      </a:endParaRPr>
                    </a:p>
                    <a:p>
                      <a:pPr marL="0" marR="0">
                        <a:spcBef>
                          <a:spcPts val="0"/>
                        </a:spcBef>
                        <a:spcAft>
                          <a:spcPts val="0"/>
                        </a:spcAft>
                      </a:pPr>
                      <a:r>
                        <a:rPr lang="en-US" sz="900" kern="50">
                          <a:effectLst/>
                        </a:rPr>
                        <a:t>Uncontrolled operations</a:t>
                      </a:r>
                      <a:endParaRPr lang="en-US" sz="1100" kern="50">
                        <a:effectLst/>
                        <a:latin typeface="Liberation Serif"/>
                        <a:ea typeface="DejaVu Sans"/>
                        <a:cs typeface="Liberation Serif"/>
                      </a:endParaRPr>
                    </a:p>
                  </a:txBody>
                  <a:tcPr marL="5761" marR="5761" marT="0" marB="0"/>
                </a:tc>
                <a:extLst>
                  <a:ext uri="{0D108BD9-81ED-4DB2-BD59-A6C34878D82A}">
                    <a16:rowId xmlns:a16="http://schemas.microsoft.com/office/drawing/2014/main" val="10001"/>
                  </a:ext>
                </a:extLst>
              </a:tr>
              <a:tr h="588062">
                <a:tc>
                  <a:txBody>
                    <a:bodyPr/>
                    <a:lstStyle/>
                    <a:p>
                      <a:pPr marL="0" marR="0">
                        <a:spcBef>
                          <a:spcPts val="0"/>
                        </a:spcBef>
                        <a:spcAft>
                          <a:spcPts val="0"/>
                        </a:spcAft>
                      </a:pPr>
                      <a:r>
                        <a:rPr lang="en-US" sz="900" kern="50">
                          <a:effectLst/>
                        </a:rPr>
                        <a:t>Data / storage management</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Passing illegal data, Stored data attacks, Remote information inference, Uncontrolled operations</a:t>
                      </a:r>
                      <a:endParaRPr lang="en-US" sz="1100" kern="50">
                        <a:effectLst/>
                        <a:latin typeface="Liberation Serif"/>
                        <a:ea typeface="DejaVu Sans"/>
                        <a:cs typeface="Liberation Serif"/>
                      </a:endParaRPr>
                    </a:p>
                  </a:txBody>
                  <a:tcPr marL="5761" marR="5761" marT="0" marB="0"/>
                </a:tc>
                <a:extLst>
                  <a:ext uri="{0D108BD9-81ED-4DB2-BD59-A6C34878D82A}">
                    <a16:rowId xmlns:a16="http://schemas.microsoft.com/office/drawing/2014/main" val="10002"/>
                  </a:ext>
                </a:extLst>
              </a:tr>
              <a:tr h="588062">
                <a:tc>
                  <a:txBody>
                    <a:bodyPr/>
                    <a:lstStyle/>
                    <a:p>
                      <a:pPr marL="0" marR="0">
                        <a:spcBef>
                          <a:spcPts val="0"/>
                        </a:spcBef>
                        <a:spcAft>
                          <a:spcPts val="0"/>
                        </a:spcAft>
                      </a:pPr>
                      <a:r>
                        <a:rPr lang="en-US" sz="900" kern="50">
                          <a:effectLst/>
                        </a:rPr>
                        <a:t>Resource management</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Uncontrolled operations</a:t>
                      </a:r>
                      <a:endParaRPr lang="en-US" sz="1100" kern="50">
                        <a:effectLst/>
                        <a:latin typeface="Liberation Serif"/>
                        <a:ea typeface="DejaVu Sans"/>
                        <a:cs typeface="Liberation Serif"/>
                      </a:endParaRPr>
                    </a:p>
                  </a:txBody>
                  <a:tcPr marL="5761" marR="5761" marT="0" marB="0"/>
                </a:tc>
                <a:extLst>
                  <a:ext uri="{0D108BD9-81ED-4DB2-BD59-A6C34878D82A}">
                    <a16:rowId xmlns:a16="http://schemas.microsoft.com/office/drawing/2014/main" val="10003"/>
                  </a:ext>
                </a:extLst>
              </a:tr>
              <a:tr h="588062">
                <a:tc>
                  <a:txBody>
                    <a:bodyPr/>
                    <a:lstStyle/>
                    <a:p>
                      <a:pPr marL="0" marR="0">
                        <a:spcBef>
                          <a:spcPts val="0"/>
                        </a:spcBef>
                        <a:spcAft>
                          <a:spcPts val="0"/>
                        </a:spcAft>
                      </a:pPr>
                      <a:r>
                        <a:rPr lang="en-US" sz="900" kern="50">
                          <a:effectLst/>
                        </a:rPr>
                        <a:t>Distribution control</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Identity attacks, Passing illegal data, Remote information inference, Uncontrolled operations</a:t>
                      </a:r>
                      <a:endParaRPr lang="en-US" sz="1100" kern="50">
                        <a:effectLst/>
                        <a:latin typeface="Liberation Serif"/>
                        <a:ea typeface="DejaVu Sans"/>
                        <a:cs typeface="Liberation Serif"/>
                      </a:endParaRPr>
                    </a:p>
                  </a:txBody>
                  <a:tcPr marL="5761" marR="5761" marT="0" marB="0"/>
                </a:tc>
                <a:extLst>
                  <a:ext uri="{0D108BD9-81ED-4DB2-BD59-A6C34878D82A}">
                    <a16:rowId xmlns:a16="http://schemas.microsoft.com/office/drawing/2014/main" val="10004"/>
                  </a:ext>
                </a:extLst>
              </a:tr>
              <a:tr h="294030">
                <a:tc>
                  <a:txBody>
                    <a:bodyPr/>
                    <a:lstStyle/>
                    <a:p>
                      <a:pPr marL="0" marR="0">
                        <a:spcBef>
                          <a:spcPts val="0"/>
                        </a:spcBef>
                        <a:spcAft>
                          <a:spcPts val="0"/>
                        </a:spcAft>
                      </a:pPr>
                      <a:r>
                        <a:rPr lang="en-US" sz="900" kern="50">
                          <a:effectLst/>
                        </a:rPr>
                        <a:t>Communication</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Network communication attacks, Network protocol attacks, Repudiation</a:t>
                      </a:r>
                      <a:endParaRPr lang="en-US" sz="1100" kern="50">
                        <a:effectLst/>
                        <a:latin typeface="Liberation Serif"/>
                        <a:ea typeface="DejaVu Sans"/>
                        <a:cs typeface="Liberation Serif"/>
                      </a:endParaRPr>
                    </a:p>
                  </a:txBody>
                  <a:tcPr marL="5761" marR="5761" marT="0" marB="0"/>
                </a:tc>
                <a:extLst>
                  <a:ext uri="{0D108BD9-81ED-4DB2-BD59-A6C34878D82A}">
                    <a16:rowId xmlns:a16="http://schemas.microsoft.com/office/drawing/2014/main" val="10005"/>
                  </a:ext>
                </a:extLst>
              </a:tr>
              <a:tr h="294030">
                <a:tc>
                  <a:txBody>
                    <a:bodyPr/>
                    <a:lstStyle/>
                    <a:p>
                      <a:pPr marL="0" marR="0">
                        <a:spcBef>
                          <a:spcPts val="0"/>
                        </a:spcBef>
                        <a:spcAft>
                          <a:spcPts val="0"/>
                        </a:spcAft>
                      </a:pPr>
                      <a:r>
                        <a:rPr lang="en-US" sz="900" kern="50">
                          <a:effectLst/>
                        </a:rPr>
                        <a:t>Addressing</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dirty="0">
                          <a:effectLst/>
                        </a:rPr>
                        <a:t>Network communication attacks, Network protocol attacks, Repudiation</a:t>
                      </a:r>
                      <a:endParaRPr lang="en-US" sz="1100" kern="50" dirty="0">
                        <a:effectLst/>
                        <a:latin typeface="Liberation Serif"/>
                        <a:ea typeface="DejaVu Sans"/>
                        <a:cs typeface="Liberation Serif"/>
                      </a:endParaRPr>
                    </a:p>
                  </a:txBody>
                  <a:tcPr marL="5761" marR="5761"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4404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90405" y="2068058"/>
          <a:ext cx="5802370" cy="4431342"/>
        </p:xfrm>
        <a:graphic>
          <a:graphicData uri="http://schemas.openxmlformats.org/drawingml/2006/table">
            <a:tbl>
              <a:tblPr>
                <a:tableStyleId>{5C22544A-7EE6-4342-B048-85BDC9FD1C3A}</a:tableStyleId>
              </a:tblPr>
              <a:tblGrid>
                <a:gridCol w="1064758">
                  <a:extLst>
                    <a:ext uri="{9D8B030D-6E8A-4147-A177-3AD203B41FA5}">
                      <a16:colId xmlns:a16="http://schemas.microsoft.com/office/drawing/2014/main" val="20000"/>
                    </a:ext>
                  </a:extLst>
                </a:gridCol>
                <a:gridCol w="616498">
                  <a:extLst>
                    <a:ext uri="{9D8B030D-6E8A-4147-A177-3AD203B41FA5}">
                      <a16:colId xmlns:a16="http://schemas.microsoft.com/office/drawing/2014/main" val="20001"/>
                    </a:ext>
                  </a:extLst>
                </a:gridCol>
                <a:gridCol w="190711">
                  <a:extLst>
                    <a:ext uri="{9D8B030D-6E8A-4147-A177-3AD203B41FA5}">
                      <a16:colId xmlns:a16="http://schemas.microsoft.com/office/drawing/2014/main" val="20002"/>
                    </a:ext>
                  </a:extLst>
                </a:gridCol>
                <a:gridCol w="3887970">
                  <a:extLst>
                    <a:ext uri="{9D8B030D-6E8A-4147-A177-3AD203B41FA5}">
                      <a16:colId xmlns:a16="http://schemas.microsoft.com/office/drawing/2014/main" val="20003"/>
                    </a:ext>
                  </a:extLst>
                </a:gridCol>
                <a:gridCol w="42433">
                  <a:extLst>
                    <a:ext uri="{9D8B030D-6E8A-4147-A177-3AD203B41FA5}">
                      <a16:colId xmlns:a16="http://schemas.microsoft.com/office/drawing/2014/main" val="20004"/>
                    </a:ext>
                  </a:extLst>
                </a:gridCol>
              </a:tblGrid>
              <a:tr h="272698">
                <a:tc>
                  <a:txBody>
                    <a:bodyPr/>
                    <a:lstStyle/>
                    <a:p>
                      <a:pPr marL="0" marR="0">
                        <a:spcBef>
                          <a:spcPts val="0"/>
                        </a:spcBef>
                        <a:spcAft>
                          <a:spcPts val="0"/>
                        </a:spcAft>
                      </a:pPr>
                      <a:r>
                        <a:rPr lang="en-US" sz="700" kern="50">
                          <a:effectLst/>
                        </a:rPr>
                        <a:t>Security process pattern</a:t>
                      </a:r>
                      <a:endParaRPr lang="en-US" sz="1100" kern="50">
                        <a:effectLst/>
                        <a:latin typeface="Liberation Serif"/>
                        <a:ea typeface="DejaVu Sans"/>
                        <a:cs typeface="Liberation Serif"/>
                      </a:endParaRPr>
                    </a:p>
                  </a:txBody>
                  <a:tcPr marL="5762" marR="5762" marT="0" marB="0" anchor="ctr"/>
                </a:tc>
                <a:tc>
                  <a:txBody>
                    <a:bodyPr/>
                    <a:lstStyle/>
                    <a:p>
                      <a:pPr marL="0" marR="0">
                        <a:spcBef>
                          <a:spcPts val="0"/>
                        </a:spcBef>
                        <a:spcAft>
                          <a:spcPts val="0"/>
                        </a:spcAft>
                      </a:pPr>
                      <a:r>
                        <a:rPr lang="en-US" sz="700" kern="50">
                          <a:effectLst/>
                        </a:rPr>
                        <a:t>Shorthand name</a:t>
                      </a:r>
                      <a:endParaRPr lang="en-US" sz="1100" kern="50">
                        <a:effectLst/>
                        <a:latin typeface="Liberation Serif"/>
                        <a:ea typeface="DejaVu Sans"/>
                        <a:cs typeface="Liberation Serif"/>
                      </a:endParaRPr>
                    </a:p>
                  </a:txBody>
                  <a:tcPr marL="5762" marR="5762" marT="0" marB="0" anchor="ctr"/>
                </a:tc>
                <a:tc>
                  <a:txBody>
                    <a:bodyPr/>
                    <a:lstStyle/>
                    <a:p>
                      <a:pPr marL="0" marR="0" algn="ctr">
                        <a:spcBef>
                          <a:spcPts val="0"/>
                        </a:spcBef>
                        <a:spcAft>
                          <a:spcPts val="0"/>
                        </a:spcAft>
                      </a:pPr>
                      <a:r>
                        <a:rPr lang="en-US" sz="700" kern="50">
                          <a:effectLst/>
                        </a:rPr>
                        <a:t>Gr</a:t>
                      </a:r>
                      <a:endParaRPr lang="en-US" sz="1100" kern="50">
                        <a:effectLst/>
                        <a:latin typeface="Liberation Serif"/>
                        <a:ea typeface="DejaVu Sans"/>
                        <a:cs typeface="Liberation Serif"/>
                      </a:endParaRPr>
                    </a:p>
                  </a:txBody>
                  <a:tcPr marL="5762" marR="5762" marT="0" marB="0" anchor="ctr"/>
                </a:tc>
                <a:tc gridSpan="2">
                  <a:txBody>
                    <a:bodyPr/>
                    <a:lstStyle/>
                    <a:p>
                      <a:pPr marL="0" marR="0" algn="ctr">
                        <a:spcBef>
                          <a:spcPts val="0"/>
                        </a:spcBef>
                        <a:spcAft>
                          <a:spcPts val="0"/>
                        </a:spcAft>
                      </a:pPr>
                      <a:r>
                        <a:rPr lang="en-US" sz="700" kern="50">
                          <a:effectLst/>
                        </a:rPr>
                        <a:t>Intent</a:t>
                      </a:r>
                      <a:endParaRPr lang="en-US" sz="1100" kern="50">
                        <a:effectLst/>
                        <a:latin typeface="Liberation Serif"/>
                        <a:ea typeface="DejaVu Sans"/>
                        <a:cs typeface="Liberation Serif"/>
                      </a:endParaRPr>
                    </a:p>
                  </a:txBody>
                  <a:tcPr marL="5762" marR="5762" marT="0" marB="0" anchor="ctr"/>
                </a:tc>
                <a:tc hMerge="1">
                  <a:txBody>
                    <a:bodyPr/>
                    <a:lstStyle/>
                    <a:p>
                      <a:endParaRPr lang="en-US"/>
                    </a:p>
                  </a:txBody>
                  <a:tcPr/>
                </a:tc>
                <a:extLst>
                  <a:ext uri="{0D108BD9-81ED-4DB2-BD59-A6C34878D82A}">
                    <a16:rowId xmlns:a16="http://schemas.microsoft.com/office/drawing/2014/main" val="10000"/>
                  </a:ext>
                </a:extLst>
              </a:tr>
              <a:tr h="409046">
                <a:tc>
                  <a:txBody>
                    <a:bodyPr/>
                    <a:lstStyle/>
                    <a:p>
                      <a:pPr marL="0" marR="0">
                        <a:spcBef>
                          <a:spcPts val="0"/>
                        </a:spcBef>
                        <a:spcAft>
                          <a:spcPts val="0"/>
                        </a:spcAft>
                      </a:pPr>
                      <a:r>
                        <a:rPr lang="en-US" sz="700" kern="50">
                          <a:effectLst/>
                        </a:rPr>
                        <a:t>Security Requirements Determination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SecReq</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Specify both prescriptive and resultant security requirements for the target system.</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1"/>
                  </a:ext>
                </a:extLst>
              </a:tr>
              <a:tr h="272698">
                <a:tc>
                  <a:txBody>
                    <a:bodyPr/>
                    <a:lstStyle/>
                    <a:p>
                      <a:pPr marL="0" marR="0">
                        <a:spcBef>
                          <a:spcPts val="0"/>
                        </a:spcBef>
                        <a:spcAft>
                          <a:spcPts val="0"/>
                        </a:spcAft>
                      </a:pPr>
                      <a:r>
                        <a:rPr lang="en-US" sz="700" kern="50">
                          <a:effectLst/>
                        </a:rPr>
                        <a:t>Countermeasure Introduction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CounterIntro</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Introduce security countermeasures by converting problem-space requirements into solution-space goals and policies, and incorporating these into relevant models of the target system.</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2"/>
                  </a:ext>
                </a:extLst>
              </a:tr>
              <a:tr h="272698">
                <a:tc>
                  <a:txBody>
                    <a:bodyPr/>
                    <a:lstStyle/>
                    <a:p>
                      <a:pPr marL="0" marR="0">
                        <a:spcBef>
                          <a:spcPts val="0"/>
                        </a:spcBef>
                        <a:spcAft>
                          <a:spcPts val="0"/>
                        </a:spcAft>
                      </a:pPr>
                      <a:r>
                        <a:rPr lang="en-US" sz="700" kern="50">
                          <a:effectLst/>
                        </a:rPr>
                        <a:t>Security Implementation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SecImpl</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Transfer the security-related (standalone or enriched functional) models into concrete software units.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3"/>
                  </a:ext>
                </a:extLst>
              </a:tr>
              <a:tr h="272698">
                <a:tc>
                  <a:txBody>
                    <a:bodyPr/>
                    <a:lstStyle/>
                    <a:p>
                      <a:pPr marL="0" marR="0">
                        <a:spcBef>
                          <a:spcPts val="0"/>
                        </a:spcBef>
                        <a:spcAft>
                          <a:spcPts val="0"/>
                        </a:spcAft>
                      </a:pPr>
                      <a:r>
                        <a:rPr lang="en-US" sz="700" kern="50">
                          <a:effectLst/>
                        </a:rPr>
                        <a:t>Security Administration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SecAdmin</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Configure all component parts of the (implemented) security infrastructure, setting appropriate policies for the individual controls.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4"/>
                  </a:ext>
                </a:extLst>
              </a:tr>
              <a:tr h="204524">
                <a:tc>
                  <a:txBody>
                    <a:bodyPr/>
                    <a:lstStyle/>
                    <a:p>
                      <a:pPr marL="0" marR="0">
                        <a:spcBef>
                          <a:spcPts val="0"/>
                        </a:spcBef>
                        <a:spcAft>
                          <a:spcPts val="0"/>
                        </a:spcAft>
                      </a:pPr>
                      <a:r>
                        <a:rPr lang="en-US" sz="700" kern="50">
                          <a:effectLst/>
                        </a:rPr>
                        <a:t>Adversary Modeling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AdvMod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Model attackers and their potential attacks (e.g. in the form of threats) to a system.</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5"/>
                  </a:ext>
                </a:extLst>
              </a:tr>
              <a:tr h="272698">
                <a:tc>
                  <a:txBody>
                    <a:bodyPr/>
                    <a:lstStyle/>
                    <a:p>
                      <a:pPr marL="0" marR="0">
                        <a:spcBef>
                          <a:spcPts val="0"/>
                        </a:spcBef>
                        <a:spcAft>
                          <a:spcPts val="0"/>
                        </a:spcAft>
                      </a:pPr>
                      <a:r>
                        <a:rPr lang="en-US" sz="700" kern="50">
                          <a:effectLst/>
                        </a:rPr>
                        <a:t>Countermeasure Identification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CounterIdentif</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Map problem-space security requirements to solution-space abstractions.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6"/>
                  </a:ext>
                </a:extLst>
              </a:tr>
              <a:tr h="272698">
                <a:tc>
                  <a:txBody>
                    <a:bodyPr/>
                    <a:lstStyle/>
                    <a:p>
                      <a:pPr marL="0" marR="0">
                        <a:spcBef>
                          <a:spcPts val="0"/>
                        </a:spcBef>
                        <a:spcAft>
                          <a:spcPts val="0"/>
                        </a:spcAft>
                      </a:pPr>
                      <a:r>
                        <a:rPr lang="en-US" sz="700" kern="50">
                          <a:effectLst/>
                        </a:rPr>
                        <a:t>Security Modeling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SecMod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Incorporate security countermeasures (e.g. via the application of security patterns, security aspects etc.) as appropriate representations into a system's models.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7"/>
                  </a:ext>
                </a:extLst>
              </a:tr>
              <a:tr h="272698">
                <a:tc>
                  <a:txBody>
                    <a:bodyPr/>
                    <a:lstStyle/>
                    <a:p>
                      <a:pPr marL="0" marR="0">
                        <a:spcBef>
                          <a:spcPts val="0"/>
                        </a:spcBef>
                        <a:spcAft>
                          <a:spcPts val="0"/>
                        </a:spcAft>
                      </a:pPr>
                      <a:r>
                        <a:rPr lang="en-US" sz="700" kern="50">
                          <a:effectLst/>
                        </a:rPr>
                        <a:t>Security Verification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SecVerif</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Verify that the introduced constructs (design, code etc.) provide the necessary level of security and adequately protect the system against relevant threats.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8"/>
                  </a:ext>
                </a:extLst>
              </a:tr>
              <a:tr h="272698">
                <a:tc>
                  <a:txBody>
                    <a:bodyPr/>
                    <a:lstStyle/>
                    <a:p>
                      <a:pPr marL="0" marR="0">
                        <a:spcBef>
                          <a:spcPts val="0"/>
                        </a:spcBef>
                        <a:spcAft>
                          <a:spcPts val="0"/>
                        </a:spcAft>
                      </a:pPr>
                      <a:r>
                        <a:rPr lang="en-US" sz="700" kern="50">
                          <a:effectLst/>
                        </a:rPr>
                        <a:t>Coding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Cod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Implement security countermeasures as concrete software subsystems in conjunction with the functionality of the whole system via manual coding.</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09"/>
                  </a:ext>
                </a:extLst>
              </a:tr>
              <a:tr h="409046">
                <a:tc>
                  <a:txBody>
                    <a:bodyPr/>
                    <a:lstStyle/>
                    <a:p>
                      <a:pPr marL="0" marR="0">
                        <a:spcBef>
                          <a:spcPts val="0"/>
                        </a:spcBef>
                        <a:spcAft>
                          <a:spcPts val="0"/>
                        </a:spcAft>
                      </a:pPr>
                      <a:r>
                        <a:rPr lang="en-US" sz="700" kern="50">
                          <a:effectLst/>
                        </a:rPr>
                        <a:t>Structured countermeasure identification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structured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Use a systematic approach to maps requirements to well-known sets of security solutions/countermeasures.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10"/>
                  </a:ext>
                </a:extLst>
              </a:tr>
              <a:tr h="204524">
                <a:tc>
                  <a:txBody>
                    <a:bodyPr/>
                    <a:lstStyle/>
                    <a:p>
                      <a:pPr marL="0" marR="0">
                        <a:spcBef>
                          <a:spcPts val="0"/>
                        </a:spcBef>
                        <a:spcAft>
                          <a:spcPts val="0"/>
                        </a:spcAft>
                      </a:pPr>
                      <a:r>
                        <a:rPr lang="en-US" sz="700" kern="50">
                          <a:effectLst/>
                        </a:rPr>
                        <a:t>Instantiation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instantiate</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Instantiate countermeasures into relevant architectural models.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11"/>
                  </a:ext>
                </a:extLst>
              </a:tr>
              <a:tr h="204524">
                <a:tc>
                  <a:txBody>
                    <a:bodyPr/>
                    <a:lstStyle/>
                    <a:p>
                      <a:pPr marL="0" marR="0">
                        <a:spcBef>
                          <a:spcPts val="0"/>
                        </a:spcBef>
                        <a:spcAft>
                          <a:spcPts val="0"/>
                        </a:spcAft>
                      </a:pPr>
                      <a:r>
                        <a:rPr lang="en-US" sz="700" kern="50">
                          <a:effectLst/>
                        </a:rPr>
                        <a:t>Modeling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model</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Model countermeasures directly as part of a system's (functional) architecture.</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12"/>
                  </a:ext>
                </a:extLst>
              </a:tr>
              <a:tr h="272698">
                <a:tc>
                  <a:txBody>
                    <a:bodyPr/>
                    <a:lstStyle/>
                    <a:p>
                      <a:pPr marL="0" marR="0">
                        <a:spcBef>
                          <a:spcPts val="0"/>
                        </a:spcBef>
                        <a:spcAft>
                          <a:spcPts val="0"/>
                        </a:spcAft>
                      </a:pPr>
                      <a:r>
                        <a:rPr lang="en-US" sz="700" kern="50">
                          <a:effectLst/>
                        </a:rPr>
                        <a:t>Semi-automated verification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semi-automated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Use tool-support to help verify some of the models or code excerpts.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13"/>
                  </a:ext>
                </a:extLst>
              </a:tr>
              <a:tr h="272698">
                <a:tc>
                  <a:txBody>
                    <a:bodyPr/>
                    <a:lstStyle/>
                    <a:p>
                      <a:pPr marL="0" marR="0">
                        <a:spcBef>
                          <a:spcPts val="0"/>
                        </a:spcBef>
                        <a:spcAft>
                          <a:spcPts val="0"/>
                        </a:spcAft>
                      </a:pPr>
                      <a:r>
                        <a:rPr lang="en-US" sz="700" kern="50">
                          <a:effectLst/>
                        </a:rPr>
                        <a:t>Attack scenarios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attacks</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Determine a set of attacks or scenarios that can be used to analyze any security-enhanced models.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14"/>
                  </a:ext>
                </a:extLst>
              </a:tr>
              <a:tr h="272698">
                <a:tc>
                  <a:txBody>
                    <a:bodyPr/>
                    <a:lstStyle/>
                    <a:p>
                      <a:pPr marL="0" marR="0">
                        <a:spcBef>
                          <a:spcPts val="0"/>
                        </a:spcBef>
                        <a:spcAft>
                          <a:spcPts val="0"/>
                        </a:spcAft>
                      </a:pPr>
                      <a:r>
                        <a:rPr lang="en-US" sz="700" kern="50">
                          <a:effectLst/>
                        </a:rPr>
                        <a:t>Refinement</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refine</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Perform the same activity at a finer level of granularity, introducing new or variant strategies, or improving upon previous consequences/results.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dirty="0">
                          <a:effectLst/>
                        </a:rPr>
                        <a:t> </a:t>
                      </a:r>
                      <a:endParaRPr lang="en-US" sz="1100" kern="50" dirty="0">
                        <a:effectLst/>
                        <a:latin typeface="Liberation Serif"/>
                        <a:ea typeface="DejaVu Sans"/>
                        <a:cs typeface="Liberation Serif"/>
                      </a:endParaRPr>
                    </a:p>
                  </a:txBody>
                  <a:tcPr marL="0" marR="0" marT="0" marB="0" anchor="ctr"/>
                </a:tc>
                <a:extLst>
                  <a:ext uri="{0D108BD9-81ED-4DB2-BD59-A6C34878D82A}">
                    <a16:rowId xmlns:a16="http://schemas.microsoft.com/office/drawing/2014/main" val="10015"/>
                  </a:ext>
                </a:extLst>
              </a:tr>
            </a:tbl>
          </a:graphicData>
        </a:graphic>
      </p:graphicFrame>
      <p:sp>
        <p:nvSpPr>
          <p:cNvPr id="26729" name="Title 2"/>
          <p:cNvSpPr>
            <a:spLocks noGrp="1"/>
          </p:cNvSpPr>
          <p:nvPr>
            <p:ph type="title"/>
          </p:nvPr>
        </p:nvSpPr>
        <p:spPr/>
        <p:txBody>
          <a:bodyPr/>
          <a:lstStyle/>
          <a:p>
            <a:r>
              <a:rPr lang="en-US" altLang="en-US" smtClean="0"/>
              <a:t>Second level process patterns</a:t>
            </a:r>
          </a:p>
        </p:txBody>
      </p:sp>
    </p:spTree>
    <p:extLst>
      <p:ext uri="{BB962C8B-B14F-4D97-AF65-F5344CB8AC3E}">
        <p14:creationId xmlns:p14="http://schemas.microsoft.com/office/powerpoint/2010/main" val="1665087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mtClean="0">
                <a:solidFill>
                  <a:srgbClr val="65D7FF"/>
                </a:solidFill>
              </a:rPr>
              <a:t>ASE security process overview:</a:t>
            </a:r>
            <a:br>
              <a:rPr lang="fi-FI" altLang="en-US" smtClean="0">
                <a:solidFill>
                  <a:srgbClr val="65D7FF"/>
                </a:solidFill>
              </a:rPr>
            </a:br>
            <a:r>
              <a:rPr lang="fi-FI" altLang="en-US" smtClean="0"/>
              <a:t>Requirements Analysis phase</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2253838"/>
            <a:ext cx="8818045" cy="36839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39015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mtClean="0">
                <a:solidFill>
                  <a:srgbClr val="65D7FF"/>
                </a:solidFill>
              </a:rPr>
              <a:t>ASE security process overview:</a:t>
            </a:r>
            <a:br>
              <a:rPr lang="fi-FI" altLang="en-US" smtClean="0">
                <a:solidFill>
                  <a:srgbClr val="65D7FF"/>
                </a:solidFill>
              </a:rPr>
            </a:br>
            <a:r>
              <a:rPr lang="fi-FI" altLang="en-US" smtClean="0"/>
              <a:t>Design phase (1/2)</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664815"/>
            <a:ext cx="8818045" cy="50981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83297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mtClean="0">
                <a:solidFill>
                  <a:srgbClr val="65D7FF"/>
                </a:solidFill>
              </a:rPr>
              <a:t>ASE security process overview:</a:t>
            </a:r>
            <a:r>
              <a:rPr lang="fi-FI" altLang="en-US" smtClean="0"/>
              <a:t/>
            </a:r>
            <a:br>
              <a:rPr lang="fi-FI" altLang="en-US" smtClean="0"/>
            </a:br>
            <a:r>
              <a:rPr lang="fi-FI" altLang="en-US" smtClean="0"/>
              <a:t>Design phase (2/2)</a:t>
            </a: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731062"/>
            <a:ext cx="8803644" cy="49152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53728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Implementation  phase</a:t>
            </a:r>
          </a:p>
        </p:txBody>
      </p:sp>
      <p:pic>
        <p:nvPicPr>
          <p:cNvPr id="3379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077" y="2132865"/>
            <a:ext cx="9219848" cy="259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45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ltLang="en-US" smtClean="0"/>
              <a:t>Security principles for application design</a:t>
            </a:r>
          </a:p>
        </p:txBody>
      </p:sp>
      <p:sp>
        <p:nvSpPr>
          <p:cNvPr id="683011" name="Rectangle 3"/>
          <p:cNvSpPr>
            <a:spLocks noGrp="1" noChangeArrowheads="1"/>
          </p:cNvSpPr>
          <p:nvPr>
            <p:ph type="body" idx="1"/>
          </p:nvPr>
        </p:nvSpPr>
        <p:spPr/>
        <p:txBody>
          <a:bodyPr/>
          <a:lstStyle/>
          <a:p>
            <a:pPr>
              <a:lnSpc>
                <a:spcPct val="90000"/>
              </a:lnSpc>
            </a:pPr>
            <a:r>
              <a:rPr lang="en-US" altLang="en-US" sz="2400"/>
              <a:t>Security constraints must be defined at the highest layer, where their semantics are clear, and propagated to the lower levels, which enforce them. </a:t>
            </a:r>
          </a:p>
          <a:p>
            <a:pPr>
              <a:lnSpc>
                <a:spcPct val="90000"/>
              </a:lnSpc>
            </a:pPr>
            <a:r>
              <a:rPr lang="en-US" altLang="en-US" sz="2400"/>
              <a:t>All the layers of the architecture must be secure.</a:t>
            </a:r>
          </a:p>
          <a:p>
            <a:pPr eaLnBrk="1" hangingPunct="1">
              <a:lnSpc>
                <a:spcPct val="90000"/>
              </a:lnSpc>
            </a:pPr>
            <a:r>
              <a:rPr lang="en-US" altLang="en-US" sz="2400"/>
              <a:t>We can define patterns at all levels. This allows a designer to make sure that all levels are secured, and also makes easier propagating down the high-level constraints. </a:t>
            </a:r>
          </a:p>
          <a:p>
            <a:pPr eaLnBrk="1" hangingPunct="1">
              <a:lnSpc>
                <a:spcPct val="90000"/>
              </a:lnSpc>
            </a:pPr>
            <a:r>
              <a:rPr lang="en-US" altLang="en-US" sz="2400"/>
              <a:t>We must apply security at all development stages (tactic-based approaches start from design)</a:t>
            </a:r>
          </a:p>
          <a:p>
            <a:pPr>
              <a:lnSpc>
                <a:spcPct val="90000"/>
              </a:lnSpc>
            </a:pPr>
            <a:endParaRPr lang="en-US" altLang="en-US" smtClean="0"/>
          </a:p>
          <a:p>
            <a:pPr>
              <a:lnSpc>
                <a:spcPct val="90000"/>
              </a:lnSpc>
            </a:pPr>
            <a:endParaRPr lang="en-US" altLang="en-US" smtClean="0"/>
          </a:p>
        </p:txBody>
      </p:sp>
    </p:spTree>
    <p:extLst>
      <p:ext uri="{BB962C8B-B14F-4D97-AF65-F5344CB8AC3E}">
        <p14:creationId xmlns:p14="http://schemas.microsoft.com/office/powerpoint/2010/main" val="3280595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948366" y="40325"/>
            <a:ext cx="8229024" cy="1062832"/>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t>Summary and future directions</a:t>
            </a:r>
          </a:p>
        </p:txBody>
      </p:sp>
      <p:sp>
        <p:nvSpPr>
          <p:cNvPr id="34819" name="Rectangle 2"/>
          <p:cNvSpPr>
            <a:spLocks noGrp="1" noChangeArrowheads="1"/>
          </p:cNvSpPr>
          <p:nvPr>
            <p:ph type="body" idx="1"/>
          </p:nvPr>
        </p:nvSpPr>
        <p:spPr>
          <a:xfrm>
            <a:off x="1850435" y="1875077"/>
            <a:ext cx="4082828" cy="4206682"/>
          </a:xfrm>
        </p:spPr>
        <p:txBody>
          <a:bodyPr vert="horz" lIns="91440" tIns="22534" rIns="91440" bIns="45720" rtlCol="0">
            <a:normAutofit/>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This presentation</a:t>
            </a:r>
            <a:r>
              <a:rPr lang="fi-FI" altLang="en-US" sz="2177"/>
              <a:t>: outlined ASE, a pattern-based security methodology designed specifically for general distributed systems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endParaRPr lang="fi-FI" altLang="en-US" sz="2177"/>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618" y="1926923"/>
            <a:ext cx="4042505" cy="25793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8738" y="4866272"/>
            <a:ext cx="3050240" cy="16072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644434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t>Future work (ideas for theses)</a:t>
            </a:r>
          </a:p>
        </p:txBody>
      </p:sp>
      <p:sp>
        <p:nvSpPr>
          <p:cNvPr id="36867" name="Content Placeholder 2"/>
          <p:cNvSpPr>
            <a:spLocks noGrp="1"/>
          </p:cNvSpPr>
          <p:nvPr>
            <p:ph idx="1"/>
          </p:nvPr>
        </p:nvSpPr>
        <p:spPr/>
        <p:txBody>
          <a:bodyPr/>
          <a:lstStyle/>
          <a:p>
            <a:r>
              <a:rPr lang="en-US" altLang="en-US" dirty="0" smtClean="0"/>
              <a:t>Apply methodology to cyber-physical systems (two proposals sent)</a:t>
            </a:r>
          </a:p>
          <a:p>
            <a:r>
              <a:rPr lang="en-US" altLang="en-US" dirty="0" smtClean="0"/>
              <a:t>Cloud ecosystems, including fog computing </a:t>
            </a:r>
          </a:p>
          <a:p>
            <a:r>
              <a:rPr lang="en-US" altLang="en-US" dirty="0" smtClean="0"/>
              <a:t>Write more security, threat, and misuse patterns</a:t>
            </a:r>
          </a:p>
          <a:p>
            <a:r>
              <a:rPr lang="en-US" altLang="en-US" dirty="0" smtClean="0"/>
              <a:t>Build complete SSFs (we have two now, semi-complete)</a:t>
            </a:r>
          </a:p>
          <a:p>
            <a:r>
              <a:rPr lang="en-US" altLang="en-US" dirty="0" smtClean="0"/>
              <a:t>Further evaluation of the methodology</a:t>
            </a:r>
          </a:p>
          <a:p>
            <a:r>
              <a:rPr lang="en-US" altLang="en-US" dirty="0" smtClean="0"/>
              <a:t>Measuring (qualitatively) security</a:t>
            </a:r>
          </a:p>
          <a:p>
            <a:r>
              <a:rPr lang="en-US" altLang="en-US" dirty="0" smtClean="0"/>
              <a:t>Twin peaks development  (Takao Okubo, Japan)</a:t>
            </a:r>
          </a:p>
          <a:p>
            <a:endParaRPr lang="en-US" altLang="en-US" dirty="0" smtClean="0"/>
          </a:p>
          <a:p>
            <a:endParaRPr lang="en-US" altLang="en-US" dirty="0" smtClean="0"/>
          </a:p>
        </p:txBody>
      </p:sp>
    </p:spTree>
    <p:extLst>
      <p:ext uri="{BB962C8B-B14F-4D97-AF65-F5344CB8AC3E}">
        <p14:creationId xmlns:p14="http://schemas.microsoft.com/office/powerpoint/2010/main" val="1590608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txBox="1">
            <a:spLocks noChangeArrowheads="1"/>
          </p:cNvSpPr>
          <p:nvPr/>
        </p:nvSpPr>
        <p:spPr bwMode="auto">
          <a:xfrm>
            <a:off x="1981489" y="761841"/>
            <a:ext cx="8229024" cy="91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a:solidFill>
                  <a:schemeClr val="tx1"/>
                </a:solidFill>
                <a:latin typeface="Arial" pitchFamily="34" charset="0"/>
                <a:cs typeface="Arial" pitchFamily="34" charset="0"/>
              </a:defRPr>
            </a:lvl1pPr>
            <a:lvl2pPr marL="742950" indent="-285750" defTabSz="-13873163" eaLnBrk="0" hangingPunct="0">
              <a:defRPr>
                <a:solidFill>
                  <a:schemeClr val="tx1"/>
                </a:solidFill>
                <a:latin typeface="Arial" pitchFamily="34" charset="0"/>
                <a:cs typeface="Arial" pitchFamily="34" charset="0"/>
              </a:defRPr>
            </a:lvl2pPr>
            <a:lvl3pPr marL="1143000" indent="-228600" defTabSz="-13873163" eaLnBrk="0" hangingPunct="0">
              <a:defRPr>
                <a:solidFill>
                  <a:schemeClr val="tx1"/>
                </a:solidFill>
                <a:latin typeface="Arial" pitchFamily="34" charset="0"/>
                <a:cs typeface="Arial" pitchFamily="34" charset="0"/>
              </a:defRPr>
            </a:lvl3pPr>
            <a:lvl4pPr marL="1600200" indent="-228600" defTabSz="-13873163" eaLnBrk="0" hangingPunct="0">
              <a:defRPr>
                <a:solidFill>
                  <a:schemeClr val="tx1"/>
                </a:solidFill>
                <a:latin typeface="Arial" pitchFamily="34" charset="0"/>
                <a:cs typeface="Arial" pitchFamily="34" charset="0"/>
              </a:defRPr>
            </a:lvl4pPr>
            <a:lvl5pPr marL="2057400" indent="-228600" defTabSz="-13873163" eaLnBrk="0" hangingPunct="0">
              <a:defRPr>
                <a:solidFill>
                  <a:schemeClr val="tx1"/>
                </a:solidFill>
                <a:latin typeface="Arial" pitchFamily="34" charset="0"/>
                <a:cs typeface="Arial" pitchFamily="34" charset="0"/>
              </a:defRPr>
            </a:lvl5pPr>
            <a:lvl6pPr marL="2514600" indent="-228600" defTabSz="-13873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873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873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873163" eaLnBrk="0" fontAlgn="base" hangingPunct="0">
              <a:spcBef>
                <a:spcPct val="0"/>
              </a:spcBef>
              <a:spcAft>
                <a:spcPct val="0"/>
              </a:spcAft>
              <a:defRPr>
                <a:solidFill>
                  <a:schemeClr val="tx1"/>
                </a:solidFill>
                <a:latin typeface="Arial" pitchFamily="34" charset="0"/>
                <a:cs typeface="Arial" pitchFamily="34" charset="0"/>
              </a:defRPr>
            </a:lvl9pPr>
          </a:lstStyle>
          <a:p>
            <a:pPr algn="ctr">
              <a:defRPr/>
            </a:pPr>
            <a:r>
              <a:rPr lang="en-US" altLang="en-US" sz="3600" b="1" dirty="0">
                <a:solidFill>
                  <a:schemeClr val="tx2"/>
                </a:solidFill>
              </a:rPr>
              <a:t>The Twin Peaks Model</a:t>
            </a:r>
          </a:p>
          <a:p>
            <a:pPr algn="ctr">
              <a:defRPr/>
            </a:pPr>
            <a:r>
              <a:rPr lang="en-US" altLang="en-US" sz="1633" b="1" dirty="0">
                <a:solidFill>
                  <a:schemeClr val="tx2"/>
                </a:solidFill>
              </a:rPr>
              <a:t>Bashar </a:t>
            </a:r>
            <a:r>
              <a:rPr lang="en-US" altLang="en-US" sz="1633" b="1" dirty="0" err="1">
                <a:solidFill>
                  <a:schemeClr val="tx2"/>
                </a:solidFill>
              </a:rPr>
              <a:t>Nuseibeh</a:t>
            </a:r>
            <a:endParaRPr lang="en-US" altLang="en-US" sz="1633" b="1" dirty="0">
              <a:solidFill>
                <a:schemeClr val="tx2"/>
              </a:solidFill>
            </a:endParaRPr>
          </a:p>
        </p:txBody>
      </p:sp>
      <p:sp>
        <p:nvSpPr>
          <p:cNvPr id="32771" name="Slide Number Placeholder 3"/>
          <p:cNvSpPr>
            <a:spLocks noGrp="1"/>
          </p:cNvSpPr>
          <p:nvPr>
            <p:ph type="sldNum" sz="quarter" idx="12"/>
          </p:nvPr>
        </p:nvSpPr>
        <p:spPr>
          <a:xfrm>
            <a:off x="8077650" y="6096162"/>
            <a:ext cx="2132863" cy="456527"/>
          </a:xfrm>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5" indent="-285752" eaLnBrk="0" hangingPunct="0">
              <a:defRPr>
                <a:solidFill>
                  <a:schemeClr val="tx1"/>
                </a:solidFill>
                <a:latin typeface="Arial" pitchFamily="34" charset="0"/>
                <a:cs typeface="Arial" pitchFamily="34" charset="0"/>
              </a:defRPr>
            </a:lvl2pPr>
            <a:lvl3pPr marL="1143008" indent="-228602" eaLnBrk="0" hangingPunct="0">
              <a:defRPr>
                <a:solidFill>
                  <a:schemeClr val="tx1"/>
                </a:solidFill>
                <a:latin typeface="Arial" pitchFamily="34" charset="0"/>
                <a:cs typeface="Arial" pitchFamily="34" charset="0"/>
              </a:defRPr>
            </a:lvl3pPr>
            <a:lvl4pPr marL="1600210" indent="-228602" eaLnBrk="0" hangingPunct="0">
              <a:defRPr>
                <a:solidFill>
                  <a:schemeClr val="tx1"/>
                </a:solidFill>
                <a:latin typeface="Arial" pitchFamily="34" charset="0"/>
                <a:cs typeface="Arial" pitchFamily="34" charset="0"/>
              </a:defRPr>
            </a:lvl4pPr>
            <a:lvl5pPr marL="2057413" indent="-228602" eaLnBrk="0" hangingPunct="0">
              <a:defRPr>
                <a:solidFill>
                  <a:schemeClr val="tx1"/>
                </a:solidFill>
                <a:latin typeface="Arial" pitchFamily="34" charset="0"/>
                <a:cs typeface="Arial" pitchFamily="34" charset="0"/>
              </a:defRPr>
            </a:lvl5pPr>
            <a:lvl6pPr marL="2514617" indent="-228602" eaLnBrk="0" fontAlgn="base" hangingPunct="0">
              <a:spcBef>
                <a:spcPct val="0"/>
              </a:spcBef>
              <a:spcAft>
                <a:spcPct val="0"/>
              </a:spcAft>
              <a:defRPr>
                <a:solidFill>
                  <a:schemeClr val="tx1"/>
                </a:solidFill>
                <a:latin typeface="Arial" pitchFamily="34" charset="0"/>
                <a:cs typeface="Arial" pitchFamily="34" charset="0"/>
              </a:defRPr>
            </a:lvl6pPr>
            <a:lvl7pPr marL="2971819" indent="-228602" eaLnBrk="0" fontAlgn="base" hangingPunct="0">
              <a:spcBef>
                <a:spcPct val="0"/>
              </a:spcBef>
              <a:spcAft>
                <a:spcPct val="0"/>
              </a:spcAft>
              <a:defRPr>
                <a:solidFill>
                  <a:schemeClr val="tx1"/>
                </a:solidFill>
                <a:latin typeface="Arial" pitchFamily="34" charset="0"/>
                <a:cs typeface="Arial" pitchFamily="34" charset="0"/>
              </a:defRPr>
            </a:lvl7pPr>
            <a:lvl8pPr marL="3429023" indent="-228602" eaLnBrk="0" fontAlgn="base" hangingPunct="0">
              <a:spcBef>
                <a:spcPct val="0"/>
              </a:spcBef>
              <a:spcAft>
                <a:spcPct val="0"/>
              </a:spcAft>
              <a:defRPr>
                <a:solidFill>
                  <a:schemeClr val="tx1"/>
                </a:solidFill>
                <a:latin typeface="Arial" pitchFamily="34" charset="0"/>
                <a:cs typeface="Arial" pitchFamily="34" charset="0"/>
              </a:defRPr>
            </a:lvl8pPr>
            <a:lvl9pPr marL="3886225" indent="-228602"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fld id="{77531F9F-82FB-49D7-9DAA-910EDAB979C5}" type="slidenum">
              <a:rPr lang="en-US" altLang="en-US">
                <a:latin typeface="Arial Black" pitchFamily="34" charset="0"/>
                <a:ea typeface="MS PGothic" pitchFamily="34" charset="-128"/>
              </a:rPr>
              <a:pPr algn="ctr" eaLnBrk="1" hangingPunct="1">
                <a:defRPr/>
              </a:pPr>
              <a:t>62</a:t>
            </a:fld>
            <a:endParaRPr lang="en-US" altLang="en-US">
              <a:latin typeface="Arial Black" pitchFamily="34" charset="0"/>
              <a:ea typeface="MS PGothic" pitchFamily="34" charset="-128"/>
            </a:endParaRP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01" y="1905321"/>
            <a:ext cx="7238200" cy="388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626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References</a:t>
            </a:r>
          </a:p>
        </p:txBody>
      </p:sp>
      <p:sp>
        <p:nvSpPr>
          <p:cNvPr id="3" name="Content Placeholder 2"/>
          <p:cNvSpPr>
            <a:spLocks noGrp="1"/>
          </p:cNvSpPr>
          <p:nvPr>
            <p:ph idx="1"/>
          </p:nvPr>
        </p:nvSpPr>
        <p:spPr>
          <a:xfrm>
            <a:off x="1948365" y="1600010"/>
            <a:ext cx="8226144" cy="4523514"/>
          </a:xfrm>
        </p:spPr>
        <p:txBody>
          <a:bodyPr>
            <a:normAutofit fontScale="32500" lnSpcReduction="20000"/>
          </a:bodyPr>
          <a:lstStyle/>
          <a:p>
            <a:pPr>
              <a:defRPr/>
            </a:pPr>
            <a:r>
              <a:rPr lang="en-US" sz="4000" dirty="0"/>
              <a:t>Anton </a:t>
            </a:r>
            <a:r>
              <a:rPr lang="en-US" sz="4000" dirty="0" err="1"/>
              <a:t>Uzunov</a:t>
            </a:r>
            <a:r>
              <a:rPr lang="en-US" sz="4000" dirty="0"/>
              <a:t>, Eduardo B Fernandez, Katrina Falkner, ASE: A Comprehensive Pattern-Driven Security Methodology for Distributed Systems. To appear in </a:t>
            </a:r>
            <a:r>
              <a:rPr lang="en-US" sz="4000" i="1" dirty="0"/>
              <a:t>Journal of Computer Standards &amp; </a:t>
            </a:r>
            <a:r>
              <a:rPr lang="en-US" sz="4000" i="1" dirty="0" smtClean="0"/>
              <a:t>Interfaces</a:t>
            </a:r>
          </a:p>
          <a:p>
            <a:pPr>
              <a:defRPr/>
            </a:pPr>
            <a:r>
              <a:rPr lang="en-US" sz="4000" dirty="0"/>
              <a:t>Anton </a:t>
            </a:r>
            <a:r>
              <a:rPr lang="en-US" sz="4000" dirty="0" err="1"/>
              <a:t>Uzunov</a:t>
            </a:r>
            <a:r>
              <a:rPr lang="en-US" sz="4000" dirty="0"/>
              <a:t>, E. B Fernandez, Katrina Falkner, “Security solution frames and security patterns for authorization in distributed, collaborative systems”, </a:t>
            </a:r>
            <a:r>
              <a:rPr lang="en-US" sz="4000" i="1" dirty="0"/>
              <a:t>Computers &amp; Security</a:t>
            </a:r>
            <a:r>
              <a:rPr lang="en-US" sz="4000" dirty="0"/>
              <a:t>, 55, 2015, pp. 193-234, </a:t>
            </a:r>
            <a:r>
              <a:rPr lang="en-US" sz="4000" dirty="0" err="1"/>
              <a:t>doi</a:t>
            </a:r>
            <a:r>
              <a:rPr lang="en-US" sz="4000" dirty="0"/>
              <a:t>: 10.1016/j.cose.2015.08.003  (ISI)</a:t>
            </a:r>
          </a:p>
          <a:p>
            <a:pPr>
              <a:defRPr/>
            </a:pPr>
            <a:r>
              <a:rPr lang="en-US" sz="4000" dirty="0" err="1" smtClean="0"/>
              <a:t>A.Uzunov</a:t>
            </a:r>
            <a:r>
              <a:rPr lang="en-US" sz="4000" dirty="0" smtClean="0"/>
              <a:t> </a:t>
            </a:r>
            <a:r>
              <a:rPr lang="en-US" sz="4000" dirty="0"/>
              <a:t>and </a:t>
            </a:r>
            <a:r>
              <a:rPr lang="en-US" sz="4000" dirty="0" err="1"/>
              <a:t>E.B.Fernandez</a:t>
            </a:r>
            <a:r>
              <a:rPr lang="en-US" sz="4000" dirty="0"/>
              <a:t>, “An Extensible Pattern-based Library and    Taxonomy of Security Threats for Distributed Systems”- Special Issue on Security in Information Systems of the </a:t>
            </a:r>
            <a:r>
              <a:rPr lang="en-US" sz="4000" i="1" dirty="0"/>
              <a:t>Journal of Computer Standards &amp; Interfaces</a:t>
            </a:r>
            <a:r>
              <a:rPr lang="en-US" sz="4000" dirty="0"/>
              <a:t>.  2013. </a:t>
            </a:r>
            <a:r>
              <a:rPr lang="en-US" sz="4000" u="sng" dirty="0">
                <a:solidFill>
                  <a:schemeClr val="accent6"/>
                </a:solidFill>
                <a:hlinkClick r:id="rId2"/>
              </a:rPr>
              <a:t>http://</a:t>
            </a:r>
            <a:r>
              <a:rPr lang="en-US" sz="4000" u="sng" dirty="0" smtClean="0">
                <a:solidFill>
                  <a:schemeClr val="accent6"/>
                </a:solidFill>
                <a:hlinkClick r:id="rId2"/>
              </a:rPr>
              <a:t>dx.doi.org/10.1016/j.csi.2013.12.008</a:t>
            </a:r>
            <a:endParaRPr lang="en-US" sz="4000" u="sng" dirty="0" smtClean="0">
              <a:solidFill>
                <a:schemeClr val="accent6"/>
              </a:solidFill>
            </a:endParaRPr>
          </a:p>
          <a:p>
            <a:r>
              <a:rPr lang="en-US" sz="4000" dirty="0"/>
              <a:t>Anton </a:t>
            </a:r>
            <a:r>
              <a:rPr lang="en-US" sz="4000" dirty="0" err="1"/>
              <a:t>Uzunov</a:t>
            </a:r>
            <a:r>
              <a:rPr lang="en-US" sz="4000" dirty="0"/>
              <a:t>, E. B Fernandez, Katrina Falkner, “ASE: A Comprehensive Pattern- </a:t>
            </a:r>
            <a:r>
              <a:rPr lang="en-US" sz="4000" dirty="0" smtClean="0"/>
              <a:t>Driven </a:t>
            </a:r>
            <a:r>
              <a:rPr lang="en-US" sz="4000" dirty="0"/>
              <a:t>Security Methodology for Distributed Systems”, </a:t>
            </a:r>
            <a:r>
              <a:rPr lang="en-US" sz="4000" i="1" dirty="0"/>
              <a:t>Journal of Computer Standards &amp; Interfaces , </a:t>
            </a:r>
            <a:r>
              <a:rPr lang="en-US" sz="4000" dirty="0"/>
              <a:t>Volume 41, September 2015, Pages 112-137, http://www.sciencedirect.com/science/article/pii/S0920548915000276 (SCOPUS)</a:t>
            </a:r>
          </a:p>
          <a:p>
            <a:pPr>
              <a:defRPr/>
            </a:pPr>
            <a:r>
              <a:rPr lang="en-US" sz="4000" dirty="0" err="1" smtClean="0"/>
              <a:t>E.B.Fernandez</a:t>
            </a:r>
            <a:r>
              <a:rPr lang="en-US" sz="4000" dirty="0"/>
              <a:t>, “</a:t>
            </a:r>
            <a:r>
              <a:rPr lang="en-US" sz="4000" i="1" dirty="0"/>
              <a:t>Security patterns in practice: Building secure architectures using software patterns</a:t>
            </a:r>
            <a:r>
              <a:rPr lang="en-US" sz="4000" dirty="0"/>
              <a:t>”, Wiley Series on Software Design Patterns, 2013.</a:t>
            </a:r>
          </a:p>
          <a:p>
            <a:pPr>
              <a:defRPr/>
            </a:pPr>
            <a:r>
              <a:rPr lang="en-US" sz="4000" dirty="0" smtClean="0"/>
              <a:t>E</a:t>
            </a:r>
            <a:r>
              <a:rPr lang="en-US" sz="4000" dirty="0"/>
              <a:t>. </a:t>
            </a:r>
            <a:r>
              <a:rPr lang="en-US" sz="4000" dirty="0" err="1"/>
              <a:t>B.Fernandez</a:t>
            </a:r>
            <a:r>
              <a:rPr lang="en-US" sz="4000" dirty="0"/>
              <a:t>, </a:t>
            </a:r>
            <a:r>
              <a:rPr lang="en-US" sz="4000" dirty="0" err="1"/>
              <a:t>Nobukazu</a:t>
            </a:r>
            <a:r>
              <a:rPr lang="en-US" sz="4000" dirty="0"/>
              <a:t> Yoshioka, Hironori  </a:t>
            </a:r>
            <a:r>
              <a:rPr lang="en-US" sz="4000" dirty="0" err="1"/>
              <a:t>Washizaki</a:t>
            </a:r>
            <a:r>
              <a:rPr lang="en-US" sz="4000" dirty="0"/>
              <a:t>, and Joseph Yoder, "Abstract security patterns for requirements specification and analysis of secure systems'', </a:t>
            </a:r>
            <a:r>
              <a:rPr lang="en-US" sz="4000" i="1" dirty="0" err="1"/>
              <a:t>Procs</a:t>
            </a:r>
            <a:r>
              <a:rPr lang="en-US" sz="4000" i="1" dirty="0"/>
              <a:t>. of the WER 2014 conference, a track of the  17</a:t>
            </a:r>
            <a:r>
              <a:rPr lang="en-US" sz="4000" i="1" baseline="30000" dirty="0"/>
              <a:t>th</a:t>
            </a:r>
            <a:r>
              <a:rPr lang="en-US" sz="4000" i="1" dirty="0"/>
              <a:t> </a:t>
            </a:r>
            <a:r>
              <a:rPr lang="en-US" sz="4000" i="1" dirty="0" err="1"/>
              <a:t>Ibero</a:t>
            </a:r>
            <a:r>
              <a:rPr lang="en-US" sz="4000" i="1" dirty="0"/>
              <a:t>-American Conf. on Soft. Eng.(</a:t>
            </a:r>
            <a:r>
              <a:rPr lang="en-US" sz="4000" i="1" dirty="0" err="1"/>
              <a:t>CIbSE</a:t>
            </a:r>
            <a:r>
              <a:rPr lang="en-US" sz="4000" i="1" dirty="0"/>
              <a:t> 2014), </a:t>
            </a:r>
            <a:r>
              <a:rPr lang="en-US" sz="4000" dirty="0" err="1"/>
              <a:t>Pucon</a:t>
            </a:r>
            <a:r>
              <a:rPr lang="en-US" sz="4000" dirty="0"/>
              <a:t>, Chile, April </a:t>
            </a:r>
            <a:r>
              <a:rPr lang="en-US" sz="4000" dirty="0" smtClean="0"/>
              <a:t>2014</a:t>
            </a:r>
          </a:p>
          <a:p>
            <a:pPr>
              <a:defRPr/>
            </a:pPr>
            <a:r>
              <a:rPr lang="en-US" sz="4000" dirty="0" err="1"/>
              <a:t>E.B.Fernandez</a:t>
            </a:r>
            <a:r>
              <a:rPr lang="en-US" sz="4000" dirty="0"/>
              <a:t>, Raul </a:t>
            </a:r>
            <a:r>
              <a:rPr lang="en-US" sz="4000" dirty="0" err="1"/>
              <a:t>Monge</a:t>
            </a:r>
            <a:r>
              <a:rPr lang="en-US" sz="4000" dirty="0"/>
              <a:t>, and Keiko </a:t>
            </a:r>
            <a:r>
              <a:rPr lang="en-US" sz="4000" dirty="0" err="1"/>
              <a:t>Hashizume</a:t>
            </a:r>
            <a:r>
              <a:rPr lang="en-US" sz="4000" dirty="0"/>
              <a:t>, “Building a security reference architecture for cloud systems”, </a:t>
            </a:r>
            <a:r>
              <a:rPr lang="en-US" sz="4000" i="1" dirty="0"/>
              <a:t>Requirements Engineering</a:t>
            </a:r>
            <a:r>
              <a:rPr lang="en-US" sz="4000" dirty="0"/>
              <a:t>. </a:t>
            </a:r>
            <a:r>
              <a:rPr lang="en-US" sz="4000" dirty="0" err="1"/>
              <a:t>Doi</a:t>
            </a:r>
            <a:r>
              <a:rPr lang="en-US" sz="4000" dirty="0"/>
              <a:t>: 10.1007/s00766-014-0218-7, 2015 (ISI)  </a:t>
            </a:r>
          </a:p>
          <a:p>
            <a:pPr>
              <a:defRPr/>
            </a:pPr>
            <a:endParaRPr lang="en-US" sz="2600" dirty="0"/>
          </a:p>
          <a:p>
            <a:pPr marL="0" indent="0">
              <a:buNone/>
              <a:defRPr/>
            </a:pPr>
            <a:endParaRPr lang="en-US" sz="1814" dirty="0"/>
          </a:p>
          <a:p>
            <a:pPr>
              <a:defRPr/>
            </a:pPr>
            <a:endParaRPr lang="en-US" sz="1814" dirty="0"/>
          </a:p>
          <a:p>
            <a:pPr marL="0" indent="0">
              <a:buNone/>
              <a:defRPr/>
            </a:pPr>
            <a:r>
              <a:rPr lang="en-US" sz="1814" dirty="0"/>
              <a:t/>
            </a:r>
            <a:br>
              <a:rPr lang="en-US" sz="1814" dirty="0"/>
            </a:br>
            <a:endParaRPr lang="en-US" sz="1814" dirty="0"/>
          </a:p>
          <a:p>
            <a:pPr>
              <a:defRPr/>
            </a:pPr>
            <a:endParaRPr lang="en-US" dirty="0"/>
          </a:p>
        </p:txBody>
      </p:sp>
    </p:spTree>
    <p:extLst>
      <p:ext uri="{BB962C8B-B14F-4D97-AF65-F5344CB8AC3E}">
        <p14:creationId xmlns:p14="http://schemas.microsoft.com/office/powerpoint/2010/main" val="24335204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329" y="362636"/>
            <a:ext cx="10999305" cy="646331"/>
          </a:xfrm>
          <a:prstGeom prst="rect">
            <a:avLst/>
          </a:prstGeom>
        </p:spPr>
        <p:txBody>
          <a:bodyPr wrap="square">
            <a:spAutoFit/>
          </a:bodyPr>
          <a:lstStyle/>
          <a:p>
            <a:pPr marL="342900" marR="0" lvl="0" indent="-342900">
              <a:spcBef>
                <a:spcPts val="2400"/>
              </a:spcBef>
              <a:spcAft>
                <a:spcPts val="0"/>
              </a:spcAft>
              <a:buFont typeface="+mj-lt"/>
              <a:buAutoNum type="romanUcPeriod"/>
            </a:pPr>
            <a:r>
              <a:rPr lang="en-US" b="1" kern="0" dirty="0" smtClean="0">
                <a:solidFill>
                  <a:srgbClr val="000000"/>
                </a:solidFill>
                <a:latin typeface="Calibri" panose="020F0502020204030204" pitchFamily="34" charset="0"/>
                <a:ea typeface="MS Gothic" panose="020B0609070205080204" pitchFamily="49" charset="-128"/>
                <a:cs typeface="Times New Roman" panose="02020603050405020304" pitchFamily="18" charset="0"/>
              </a:rPr>
              <a:t>Assignment 3: Write </a:t>
            </a:r>
            <a:r>
              <a:rPr lang="en-US" b="1" kern="0" dirty="0">
                <a:solidFill>
                  <a:srgbClr val="000000"/>
                </a:solidFill>
                <a:latin typeface="Calibri" panose="020F0502020204030204" pitchFamily="34" charset="0"/>
                <a:ea typeface="MS Gothic" panose="020B0609070205080204" pitchFamily="49" charset="-128"/>
                <a:cs typeface="Times New Roman" panose="02020603050405020304" pitchFamily="18" charset="0"/>
              </a:rPr>
              <a:t>a misuse pattern for </a:t>
            </a:r>
            <a:r>
              <a:rPr lang="en-US" b="1" kern="0" dirty="0" err="1">
                <a:solidFill>
                  <a:srgbClr val="000000"/>
                </a:solidFill>
                <a:latin typeface="Calibri" panose="020F0502020204030204" pitchFamily="34" charset="0"/>
                <a:ea typeface="MS Gothic" panose="020B0609070205080204" pitchFamily="49" charset="-128"/>
                <a:cs typeface="Times New Roman" panose="02020603050405020304" pitchFamily="18" charset="0"/>
              </a:rPr>
              <a:t>Stuxnet</a:t>
            </a:r>
            <a:r>
              <a:rPr lang="en-US" b="1" kern="0" dirty="0">
                <a:solidFill>
                  <a:srgbClr val="000000"/>
                </a:solidFill>
                <a:latin typeface="Calibri" panose="020F0502020204030204" pitchFamily="34" charset="0"/>
                <a:ea typeface="MS Gothic" panose="020B0609070205080204" pitchFamily="49" charset="-128"/>
                <a:cs typeface="Times New Roman" panose="02020603050405020304" pitchFamily="18" charset="0"/>
              </a:rPr>
              <a:t>. Describe only sections Intent, Solution, Known Uses, and References</a:t>
            </a:r>
            <a:endParaRPr lang="en-US" sz="2000" b="1" kern="0" dirty="0">
              <a:solidFill>
                <a:srgbClr val="345A8A"/>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4" name="Content Placeholder 3"/>
          <p:cNvSpPr>
            <a:spLocks noGrp="1"/>
          </p:cNvSpPr>
          <p:nvPr>
            <p:ph idx="1"/>
          </p:nvPr>
        </p:nvSpPr>
        <p:spPr>
          <a:xfrm>
            <a:off x="838200" y="1126435"/>
            <a:ext cx="10515600" cy="5222806"/>
          </a:xfrm>
        </p:spPr>
        <p:txBody>
          <a:bodyPr>
            <a:normAutofit fontScale="55000" lnSpcReduction="20000"/>
          </a:bodyPr>
          <a:lstStyle/>
          <a:p>
            <a:pPr marL="0" indent="0">
              <a:buNone/>
            </a:pPr>
            <a:r>
              <a:rPr lang="en-US" b="1" dirty="0"/>
              <a:t>Intent (thumbnail of the problem it solves and a brief description of how it solves the problem) </a:t>
            </a:r>
            <a:endParaRPr lang="en-US" dirty="0"/>
          </a:p>
          <a:p>
            <a:pPr marL="0" indent="0">
              <a:buNone/>
            </a:pPr>
            <a:r>
              <a:rPr lang="en-US" dirty="0"/>
              <a:t> </a:t>
            </a:r>
          </a:p>
          <a:p>
            <a:pPr marL="0" indent="0">
              <a:spcBef>
                <a:spcPts val="0"/>
              </a:spcBef>
              <a:buNone/>
            </a:pPr>
            <a:r>
              <a:rPr lang="en-US" dirty="0"/>
              <a:t>Targeting industrial control systems used in gas pipelines or power plants </a:t>
            </a:r>
          </a:p>
          <a:p>
            <a:pPr marL="0" indent="0">
              <a:spcBef>
                <a:spcPts val="0"/>
              </a:spcBef>
              <a:buNone/>
            </a:pPr>
            <a:r>
              <a:rPr lang="en-US" dirty="0"/>
              <a:t>To reprogram by modifying control on program logic controllers, and hiding these changes from the operator and the equipment </a:t>
            </a:r>
          </a:p>
          <a:p>
            <a:pPr marL="0" indent="0">
              <a:spcBef>
                <a:spcPts val="0"/>
              </a:spcBef>
              <a:buNone/>
            </a:pPr>
            <a:r>
              <a:rPr lang="en-US" dirty="0"/>
              <a:t>To </a:t>
            </a:r>
            <a:r>
              <a:rPr lang="en-US" dirty="0" smtClean="0"/>
              <a:t> ultimately </a:t>
            </a:r>
            <a:r>
              <a:rPr lang="en-US" dirty="0"/>
              <a:t>sabotage these systems and have them perform how the hijackers wished instead of how </a:t>
            </a:r>
            <a:r>
              <a:rPr lang="en-US" dirty="0" smtClean="0"/>
              <a:t>they were </a:t>
            </a:r>
            <a:r>
              <a:rPr lang="en-US" dirty="0"/>
              <a:t>programmed to perform </a:t>
            </a:r>
          </a:p>
          <a:p>
            <a:pPr marL="0" indent="0">
              <a:buNone/>
            </a:pPr>
            <a:r>
              <a:rPr lang="en-US" dirty="0"/>
              <a:t> </a:t>
            </a:r>
          </a:p>
          <a:p>
            <a:pPr marL="0" indent="0">
              <a:buNone/>
            </a:pPr>
            <a:r>
              <a:rPr lang="en-US" b="1" dirty="0"/>
              <a:t>Solution (section should describe the idea of the pattern. How the worm/virus works)</a:t>
            </a:r>
            <a:endParaRPr lang="en-US" dirty="0"/>
          </a:p>
          <a:p>
            <a:pPr marL="0" indent="0">
              <a:buNone/>
            </a:pPr>
            <a:r>
              <a:rPr lang="en-US" dirty="0"/>
              <a:t>Attack industrial components vendors, as a way to introduce </a:t>
            </a:r>
            <a:r>
              <a:rPr lang="en-US" dirty="0" err="1"/>
              <a:t>Stuxnet</a:t>
            </a:r>
            <a:r>
              <a:rPr lang="en-US" dirty="0"/>
              <a:t> </a:t>
            </a:r>
            <a:r>
              <a:rPr lang="en-US" i="1" dirty="0"/>
              <a:t>worm</a:t>
            </a:r>
            <a:r>
              <a:rPr lang="en-US" dirty="0"/>
              <a:t> to target insolated industrial networks. Once the worm is brought into the industrial network, infect Microsoft Windows OS machines by exploiting zero day vulnerabilities. Use a </a:t>
            </a:r>
            <a:r>
              <a:rPr lang="en-US" i="1" dirty="0"/>
              <a:t>link file</a:t>
            </a:r>
            <a:r>
              <a:rPr lang="en-US" dirty="0"/>
              <a:t> to propagate copies of the worm across the network, scanning for Siemens Step 7 SCADA software, and PLCs running control logic. A </a:t>
            </a:r>
            <a:r>
              <a:rPr lang="en-US" i="1" dirty="0"/>
              <a:t>rootkit</a:t>
            </a:r>
            <a:r>
              <a:rPr lang="en-US" dirty="0"/>
              <a:t> component hides all malicious files and processes, preventing detection. In absence of either criterion, </a:t>
            </a:r>
            <a:r>
              <a:rPr lang="en-US" dirty="0" err="1"/>
              <a:t>Stuxnet</a:t>
            </a:r>
            <a:r>
              <a:rPr lang="en-US" dirty="0"/>
              <a:t> becomes dormant inside the computer. If both conditions are fulfilled, </a:t>
            </a:r>
            <a:r>
              <a:rPr lang="en-US" dirty="0" err="1"/>
              <a:t>Stuxnet</a:t>
            </a:r>
            <a:r>
              <a:rPr lang="en-US" dirty="0"/>
              <a:t> introduces the infected code onto the PLCs and the Siemens Step 7 SCADA software, modifying the logic and its configuration, giving invalid/out of limits commands to the industrial equipment while sending normal operation values to operators and users.  Causing failure, disruption or destruction of physical equipment and industrial control processes.</a:t>
            </a:r>
          </a:p>
          <a:p>
            <a:pPr marL="0" indent="0">
              <a:buNone/>
            </a:pPr>
            <a:r>
              <a:rPr lang="en-US" dirty="0"/>
              <a:t> </a:t>
            </a:r>
          </a:p>
          <a:p>
            <a:pPr marL="0" indent="0">
              <a:buNone/>
            </a:pPr>
            <a:r>
              <a:rPr lang="en-US" b="1" dirty="0"/>
              <a:t>Known uses (examples of its use in real systems)</a:t>
            </a:r>
            <a:endParaRPr lang="en-US" dirty="0"/>
          </a:p>
          <a:p>
            <a:pPr marL="0" indent="0">
              <a:buNone/>
            </a:pPr>
            <a:r>
              <a:rPr lang="en-US" dirty="0" err="1"/>
              <a:t>Duqu</a:t>
            </a:r>
            <a:r>
              <a:rPr lang="en-US" dirty="0"/>
              <a:t> and </a:t>
            </a:r>
            <a:r>
              <a:rPr lang="en-US" dirty="0" smtClean="0"/>
              <a:t>Flame are variants of </a:t>
            </a:r>
            <a:r>
              <a:rPr lang="en-US" dirty="0" err="1" smtClean="0"/>
              <a:t>Stuxnet</a:t>
            </a:r>
            <a:endParaRPr lang="en-US" dirty="0"/>
          </a:p>
          <a:p>
            <a:pPr marL="0" indent="0">
              <a:buNone/>
            </a:pPr>
            <a:endParaRPr lang="en-US" b="1" dirty="0" smtClean="0"/>
          </a:p>
          <a:p>
            <a:pPr marL="0" indent="0">
              <a:buNone/>
            </a:pPr>
            <a:r>
              <a:rPr lang="en-US" b="1" dirty="0" smtClean="0"/>
              <a:t>References</a:t>
            </a:r>
            <a:endParaRPr lang="en-US" dirty="0"/>
          </a:p>
          <a:p>
            <a:pPr marL="0" lvl="0" indent="0">
              <a:buNone/>
            </a:pPr>
            <a:r>
              <a:rPr lang="en-US" b="1" u="sng" dirty="0" smtClean="0">
                <a:hlinkClick r:id="rId3"/>
              </a:rPr>
              <a:t>http</a:t>
            </a:r>
            <a:r>
              <a:rPr lang="en-US" b="1" u="sng" dirty="0">
                <a:hlinkClick r:id="rId3"/>
              </a:rPr>
              <a:t>://spectrum.ieee.org/telecom/security/the-real-story-of-stuxnet</a:t>
            </a:r>
            <a:endParaRPr lang="en-US" dirty="0"/>
          </a:p>
          <a:p>
            <a:pPr marL="0" lvl="0" indent="0">
              <a:buNone/>
            </a:pPr>
            <a:r>
              <a:rPr lang="en-US" b="1" u="sng" dirty="0">
                <a:hlinkClick r:id="rId4"/>
              </a:rPr>
              <a:t>http://www.cs.arizona.edu/~collberg/Teaching/466-566/2012/Resources/presentations/2012/topic9-final/report.pdf</a:t>
            </a:r>
            <a:endParaRPr lang="en-US" dirty="0"/>
          </a:p>
        </p:txBody>
      </p:sp>
    </p:spTree>
    <p:extLst>
      <p:ext uri="{BB962C8B-B14F-4D97-AF65-F5344CB8AC3E}">
        <p14:creationId xmlns:p14="http://schemas.microsoft.com/office/powerpoint/2010/main" val="2999922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5705" t="20911" r="16882" b="15863"/>
          <a:stretch/>
        </p:blipFill>
        <p:spPr>
          <a:xfrm>
            <a:off x="1599677" y="296779"/>
            <a:ext cx="9192053" cy="6400800"/>
          </a:xfrm>
          <a:prstGeom prst="rect">
            <a:avLst/>
          </a:prstGeom>
        </p:spPr>
      </p:pic>
    </p:spTree>
    <p:extLst>
      <p:ext uri="{BB962C8B-B14F-4D97-AF65-F5344CB8AC3E}">
        <p14:creationId xmlns:p14="http://schemas.microsoft.com/office/powerpoint/2010/main" val="12742221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76466"/>
          </a:xfrm>
        </p:spPr>
        <p:txBody>
          <a:bodyPr>
            <a:noAutofit/>
          </a:bodyPr>
          <a:lstStyle/>
          <a:p>
            <a:r>
              <a:rPr lang="en-US" sz="2000" dirty="0" smtClean="0"/>
              <a:t>Another good solution</a:t>
            </a:r>
            <a:endParaRPr lang="en-US" sz="2000" dirty="0"/>
          </a:p>
        </p:txBody>
      </p:sp>
      <p:pic>
        <p:nvPicPr>
          <p:cNvPr id="3" name="Picture 2"/>
          <p:cNvPicPr>
            <a:picLocks noChangeAspect="1"/>
          </p:cNvPicPr>
          <p:nvPr/>
        </p:nvPicPr>
        <p:blipFill>
          <a:blip r:embed="rId2"/>
          <a:stretch>
            <a:fillRect/>
          </a:stretch>
        </p:blipFill>
        <p:spPr>
          <a:xfrm>
            <a:off x="1323975" y="541591"/>
            <a:ext cx="9544050" cy="6067425"/>
          </a:xfrm>
          <a:prstGeom prst="rect">
            <a:avLst/>
          </a:prstGeom>
        </p:spPr>
      </p:pic>
    </p:spTree>
    <p:extLst>
      <p:ext uri="{BB962C8B-B14F-4D97-AF65-F5344CB8AC3E}">
        <p14:creationId xmlns:p14="http://schemas.microsoft.com/office/powerpoint/2010/main" val="10409079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929384" y="2571750"/>
            <a:ext cx="8183880" cy="2283714"/>
          </a:xfrm>
          <a:prstGeom prst="rect">
            <a:avLst/>
          </a:prstGeom>
        </p:spPr>
      </p:pic>
    </p:spTree>
    <p:extLst>
      <p:ext uri="{BB962C8B-B14F-4D97-AF65-F5344CB8AC3E}">
        <p14:creationId xmlns:p14="http://schemas.microsoft.com/office/powerpoint/2010/main" val="17322334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Title 1"/>
          <p:cNvSpPr>
            <a:spLocks noGrp="1"/>
          </p:cNvSpPr>
          <p:nvPr>
            <p:ph type="title"/>
          </p:nvPr>
        </p:nvSpPr>
        <p:spPr/>
        <p:txBody>
          <a:bodyPr/>
          <a:lstStyle/>
          <a:p>
            <a:r>
              <a:rPr lang="en-US" altLang="en-US" dirty="0" smtClean="0"/>
              <a:t>Known uses: Children of </a:t>
            </a:r>
            <a:r>
              <a:rPr lang="en-US" altLang="en-US" dirty="0" err="1" smtClean="0"/>
              <a:t>Stuxnet</a:t>
            </a:r>
            <a:endParaRPr lang="en-US" altLang="en-US" dirty="0" smtClean="0"/>
          </a:p>
        </p:txBody>
      </p:sp>
      <p:sp>
        <p:nvSpPr>
          <p:cNvPr id="733187" name="Content Placeholder 2"/>
          <p:cNvSpPr>
            <a:spLocks noGrp="1"/>
          </p:cNvSpPr>
          <p:nvPr>
            <p:ph idx="1"/>
          </p:nvPr>
        </p:nvSpPr>
        <p:spPr/>
        <p:txBody>
          <a:bodyPr/>
          <a:lstStyle/>
          <a:p>
            <a:r>
              <a:rPr lang="en-US" altLang="en-US" sz="1800" dirty="0" err="1"/>
              <a:t>Duqu</a:t>
            </a:r>
            <a:r>
              <a:rPr lang="en-US" altLang="en-US" sz="1800" dirty="0"/>
              <a:t>--On 1 September 2011, a new worm was found, thought to be related to </a:t>
            </a:r>
            <a:r>
              <a:rPr lang="en-US" altLang="en-US" sz="1800" dirty="0" err="1"/>
              <a:t>Stuxnet</a:t>
            </a:r>
            <a:r>
              <a:rPr lang="en-US" altLang="en-US" sz="1800" dirty="0"/>
              <a:t>. The Laboratory of Cryptography and System Security (</a:t>
            </a:r>
            <a:r>
              <a:rPr lang="en-US" altLang="en-US" sz="1800" dirty="0" err="1"/>
              <a:t>CrySyS</a:t>
            </a:r>
            <a:r>
              <a:rPr lang="en-US" altLang="en-US" sz="1800" dirty="0"/>
              <a:t>) of the </a:t>
            </a:r>
            <a:r>
              <a:rPr lang="en-US" altLang="en-US" sz="1800" dirty="0">
                <a:hlinkClick r:id="rId2" tooltip="Budapest University of Technology and Economics"/>
              </a:rPr>
              <a:t>Budapest University of Technology and Economics</a:t>
            </a:r>
            <a:r>
              <a:rPr lang="en-US" altLang="en-US" sz="1800" dirty="0"/>
              <a:t> analyzed the malware, naming the threat </a:t>
            </a:r>
            <a:r>
              <a:rPr lang="en-US" altLang="en-US" sz="1800" dirty="0" err="1" smtClean="0"/>
              <a:t>Duqu</a:t>
            </a:r>
            <a:r>
              <a:rPr lang="en-US" altLang="en-US" sz="1800" dirty="0" smtClean="0"/>
              <a:t>. </a:t>
            </a:r>
            <a:r>
              <a:rPr lang="en-US" altLang="en-US" sz="1800" dirty="0">
                <a:hlinkClick r:id="rId3" tooltip="Symantec"/>
              </a:rPr>
              <a:t>Symantec</a:t>
            </a:r>
            <a:r>
              <a:rPr lang="en-US" altLang="en-US" sz="1800" dirty="0"/>
              <a:t>, based on this report, continued the analysis of the threat, calling it "nearly identical to </a:t>
            </a:r>
            <a:r>
              <a:rPr lang="en-US" altLang="en-US" sz="1800" dirty="0" err="1"/>
              <a:t>Stuxnet</a:t>
            </a:r>
            <a:r>
              <a:rPr lang="en-US" altLang="en-US" sz="1800" dirty="0"/>
              <a:t>, but with a completely different purpose", and published a detailed technical </a:t>
            </a:r>
            <a:r>
              <a:rPr lang="en-US" altLang="en-US" sz="1800" dirty="0" smtClean="0"/>
              <a:t>paper. </a:t>
            </a:r>
            <a:r>
              <a:rPr lang="en-US" altLang="en-US" sz="1800" dirty="0"/>
              <a:t>The main component used in </a:t>
            </a:r>
            <a:r>
              <a:rPr lang="en-US" altLang="en-US" sz="1800" dirty="0" err="1"/>
              <a:t>Duqu</a:t>
            </a:r>
            <a:r>
              <a:rPr lang="en-US" altLang="en-US" sz="1800" dirty="0"/>
              <a:t> is designed to capture info such as keystrokes and system </a:t>
            </a:r>
            <a:r>
              <a:rPr lang="en-US" altLang="en-US" sz="1800" dirty="0" err="1"/>
              <a:t>informationn</a:t>
            </a:r>
            <a:r>
              <a:rPr lang="en-US" altLang="en-US" sz="1800" dirty="0"/>
              <a:t> </a:t>
            </a:r>
          </a:p>
          <a:p>
            <a:r>
              <a:rPr lang="en-US" altLang="en-US" sz="1800" dirty="0"/>
              <a:t>In May 2012, the new malware "Flame" was found, thought to be related to </a:t>
            </a:r>
            <a:r>
              <a:rPr lang="en-US" altLang="en-US" sz="1800" dirty="0" err="1"/>
              <a:t>Stuxnet</a:t>
            </a:r>
            <a:r>
              <a:rPr lang="en-US" altLang="en-US" sz="1800" dirty="0"/>
              <a:t>.</a:t>
            </a:r>
            <a:r>
              <a:rPr lang="en-US" altLang="en-US" sz="1800" baseline="30000" dirty="0">
                <a:hlinkClick r:id="rId4"/>
              </a:rPr>
              <a:t>[124]</a:t>
            </a:r>
            <a:r>
              <a:rPr lang="en-US" altLang="en-US" sz="1800" dirty="0"/>
              <a:t> Researchers named the program "Flame" after the name of one of its modules.</a:t>
            </a:r>
            <a:r>
              <a:rPr lang="en-US" altLang="en-US" sz="1800" baseline="30000" dirty="0">
                <a:hlinkClick r:id="rId4"/>
              </a:rPr>
              <a:t>[124]</a:t>
            </a:r>
            <a:r>
              <a:rPr lang="en-US" altLang="en-US" sz="1800" dirty="0"/>
              <a:t> After </a:t>
            </a:r>
            <a:r>
              <a:rPr lang="en-US" altLang="en-US" sz="1800" dirty="0" err="1"/>
              <a:t>analysing</a:t>
            </a:r>
            <a:r>
              <a:rPr lang="en-US" altLang="en-US" sz="1800" dirty="0"/>
              <a:t> the code of Flame, Kaspersky said that there is a strong relationship between Flame and </a:t>
            </a:r>
            <a:r>
              <a:rPr lang="en-US" altLang="en-US" sz="1800" dirty="0" err="1"/>
              <a:t>Stuxnet</a:t>
            </a:r>
            <a:r>
              <a:rPr lang="en-US" altLang="en-US" sz="1800" dirty="0"/>
              <a:t>. An early version of </a:t>
            </a:r>
            <a:r>
              <a:rPr lang="en-US" altLang="en-US" sz="1800" dirty="0" err="1"/>
              <a:t>Stuxnet</a:t>
            </a:r>
            <a:r>
              <a:rPr lang="en-US" altLang="en-US" sz="1800" dirty="0"/>
              <a:t> contained code to propagate infections via USB drives that is nearly identical to a Flame module that exploits the same </a:t>
            </a:r>
            <a:r>
              <a:rPr lang="en-US" altLang="en-US" sz="1800" dirty="0" smtClean="0"/>
              <a:t>vulnerability</a:t>
            </a:r>
          </a:p>
          <a:p>
            <a:r>
              <a:rPr lang="en-US" altLang="en-US" sz="1800" dirty="0" smtClean="0"/>
              <a:t>Instances in Iran and North Korea</a:t>
            </a:r>
            <a:endParaRPr lang="en-US" altLang="en-US" sz="1800" dirty="0"/>
          </a:p>
          <a:p>
            <a:endParaRPr lang="en-US" altLang="en-US" sz="1600" dirty="0"/>
          </a:p>
          <a:p>
            <a:endParaRPr lang="en-US" altLang="en-US" sz="1600" dirty="0"/>
          </a:p>
        </p:txBody>
      </p:sp>
    </p:spTree>
    <p:extLst>
      <p:ext uri="{BB962C8B-B14F-4D97-AF65-F5344CB8AC3E}">
        <p14:creationId xmlns:p14="http://schemas.microsoft.com/office/powerpoint/2010/main" val="3540634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365760"/>
            <a:ext cx="10515600" cy="875211"/>
          </a:xfrm>
        </p:spPr>
        <p:txBody>
          <a:bodyPr>
            <a:normAutofit fontScale="90000"/>
          </a:bodyPr>
          <a:lstStyle/>
          <a:p>
            <a:pPr lvl="0"/>
            <a:r>
              <a:rPr lang="en-US" sz="1800" b="1" dirty="0" smtClean="0">
                <a:latin typeface="+mn-lt"/>
              </a:rPr>
              <a:t/>
            </a:r>
            <a:br>
              <a:rPr lang="en-US" sz="1800" b="1" dirty="0" smtClean="0">
                <a:latin typeface="+mn-lt"/>
              </a:rPr>
            </a:br>
            <a:r>
              <a:rPr lang="en-US" sz="1800" b="1" dirty="0">
                <a:latin typeface="+mn-lt"/>
              </a:rPr>
              <a:t/>
            </a:r>
            <a:br>
              <a:rPr lang="en-US" sz="1800" b="1" dirty="0">
                <a:latin typeface="+mn-lt"/>
              </a:rPr>
            </a:br>
            <a:r>
              <a:rPr lang="en-US" sz="2000" b="1" dirty="0" smtClean="0">
                <a:latin typeface="+mn-lt"/>
              </a:rPr>
              <a:t>2. Define </a:t>
            </a:r>
            <a:r>
              <a:rPr lang="en-US" sz="2000" b="1" dirty="0">
                <a:latin typeface="+mn-lt"/>
              </a:rPr>
              <a:t>a relational database (a few tables) for the Travel agency of Assignment 1 and write the 8 authorization rules as SQL Authorization rules.</a:t>
            </a:r>
            <a:r>
              <a:rPr lang="en-US" dirty="0"/>
              <a:t/>
            </a:r>
            <a:br>
              <a:rPr lang="en-US" dirty="0"/>
            </a:br>
            <a:endParaRPr lang="en-US" dirty="0"/>
          </a:p>
        </p:txBody>
      </p:sp>
      <p:sp>
        <p:nvSpPr>
          <p:cNvPr id="3" name="Content Placeholder 2"/>
          <p:cNvSpPr>
            <a:spLocks noGrp="1"/>
          </p:cNvSpPr>
          <p:nvPr>
            <p:ph idx="1"/>
          </p:nvPr>
        </p:nvSpPr>
        <p:spPr>
          <a:xfrm>
            <a:off x="838200" y="1318437"/>
            <a:ext cx="10515600" cy="4858526"/>
          </a:xfrm>
        </p:spPr>
        <p:txBody>
          <a:bodyPr>
            <a:normAutofit fontScale="55000" lnSpcReduction="20000"/>
          </a:bodyPr>
          <a:lstStyle/>
          <a:p>
            <a:pPr lvl="0"/>
            <a:r>
              <a:rPr lang="en-US" dirty="0"/>
              <a:t>Create Tables:</a:t>
            </a:r>
          </a:p>
          <a:p>
            <a:pPr lvl="1"/>
            <a:r>
              <a:rPr lang="en-US" dirty="0"/>
              <a:t>Customers</a:t>
            </a:r>
          </a:p>
          <a:p>
            <a:pPr lvl="1"/>
            <a:r>
              <a:rPr lang="en-US" dirty="0"/>
              <a:t>Account</a:t>
            </a:r>
          </a:p>
          <a:p>
            <a:pPr lvl="1"/>
            <a:r>
              <a:rPr lang="en-US" dirty="0"/>
              <a:t>Reservation</a:t>
            </a:r>
          </a:p>
          <a:p>
            <a:pPr lvl="1"/>
            <a:r>
              <a:rPr lang="en-US" dirty="0"/>
              <a:t>Employee</a:t>
            </a:r>
          </a:p>
          <a:p>
            <a:pPr lvl="1"/>
            <a:r>
              <a:rPr lang="en-US" dirty="0"/>
              <a:t>Department</a:t>
            </a:r>
          </a:p>
          <a:p>
            <a:pPr lvl="0"/>
            <a:r>
              <a:rPr lang="en-US" dirty="0"/>
              <a:t>Create Roles:</a:t>
            </a:r>
          </a:p>
          <a:p>
            <a:pPr lvl="1"/>
            <a:r>
              <a:rPr lang="en-US" dirty="0"/>
              <a:t>Customer</a:t>
            </a:r>
          </a:p>
          <a:p>
            <a:pPr lvl="1"/>
            <a:r>
              <a:rPr lang="en-US" dirty="0"/>
              <a:t>Travel Agent</a:t>
            </a:r>
          </a:p>
          <a:p>
            <a:pPr lvl="1"/>
            <a:r>
              <a:rPr lang="en-US" dirty="0"/>
              <a:t>Travel Manager </a:t>
            </a:r>
          </a:p>
          <a:p>
            <a:pPr lvl="1"/>
            <a:r>
              <a:rPr lang="en-US" dirty="0"/>
              <a:t>Secretary</a:t>
            </a:r>
          </a:p>
          <a:p>
            <a:pPr lvl="1"/>
            <a:r>
              <a:rPr lang="en-US" dirty="0"/>
              <a:t>Account Employee</a:t>
            </a:r>
          </a:p>
          <a:p>
            <a:pPr lvl="0"/>
            <a:r>
              <a:rPr lang="en-US" dirty="0"/>
              <a:t>Create Authorization Rules</a:t>
            </a:r>
          </a:p>
          <a:p>
            <a:pPr lvl="1"/>
            <a:r>
              <a:rPr lang="en-US" dirty="0"/>
              <a:t>Customer </a:t>
            </a:r>
            <a:r>
              <a:rPr lang="en-US" dirty="0" smtClean="0"/>
              <a:t>can read </a:t>
            </a:r>
            <a:r>
              <a:rPr lang="en-US" dirty="0"/>
              <a:t>own reservation.</a:t>
            </a:r>
          </a:p>
          <a:p>
            <a:pPr lvl="1"/>
            <a:r>
              <a:rPr lang="en-US" dirty="0"/>
              <a:t>Customer </a:t>
            </a:r>
            <a:r>
              <a:rPr lang="en-US" dirty="0" smtClean="0"/>
              <a:t>can cancel </a:t>
            </a:r>
            <a:r>
              <a:rPr lang="en-US" dirty="0"/>
              <a:t>own reservation.</a:t>
            </a:r>
          </a:p>
          <a:p>
            <a:pPr lvl="1"/>
            <a:r>
              <a:rPr lang="en-US" dirty="0"/>
              <a:t>Customer </a:t>
            </a:r>
            <a:r>
              <a:rPr lang="en-US" dirty="0" smtClean="0"/>
              <a:t>can close </a:t>
            </a:r>
            <a:r>
              <a:rPr lang="en-US" dirty="0"/>
              <a:t>own Account.</a:t>
            </a:r>
          </a:p>
          <a:p>
            <a:pPr lvl="1"/>
            <a:r>
              <a:rPr lang="en-US" dirty="0"/>
              <a:t>Travel Agent assemble own or customer’s Reservation</a:t>
            </a:r>
          </a:p>
          <a:p>
            <a:pPr lvl="1"/>
            <a:r>
              <a:rPr lang="en-US" dirty="0"/>
              <a:t>Travel Manager assigns Agent to Customers</a:t>
            </a:r>
          </a:p>
          <a:p>
            <a:pPr lvl="1"/>
            <a:r>
              <a:rPr lang="en-US" dirty="0"/>
              <a:t>Travel manager hire/fire/promote/ Travel Agent</a:t>
            </a:r>
          </a:p>
          <a:p>
            <a:pPr lvl="1"/>
            <a:r>
              <a:rPr lang="en-US" dirty="0"/>
              <a:t>Secretary read/write Customer’s Information</a:t>
            </a:r>
          </a:p>
          <a:p>
            <a:pPr lvl="1"/>
            <a:r>
              <a:rPr lang="en-US" dirty="0"/>
              <a:t>Account Employee bills Customer</a:t>
            </a:r>
          </a:p>
          <a:p>
            <a:endParaRPr lang="en-US" dirty="0"/>
          </a:p>
        </p:txBody>
      </p:sp>
    </p:spTree>
    <p:extLst>
      <p:ext uri="{BB962C8B-B14F-4D97-AF65-F5344CB8AC3E}">
        <p14:creationId xmlns:p14="http://schemas.microsoft.com/office/powerpoint/2010/main" val="2746812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principles</a:t>
            </a:r>
            <a:endParaRPr lang="en-US" dirty="0"/>
          </a:p>
        </p:txBody>
      </p:sp>
      <p:sp>
        <p:nvSpPr>
          <p:cNvPr id="3" name="Content Placeholder 2"/>
          <p:cNvSpPr>
            <a:spLocks noGrp="1"/>
          </p:cNvSpPr>
          <p:nvPr>
            <p:ph idx="1"/>
          </p:nvPr>
        </p:nvSpPr>
        <p:spPr/>
        <p:txBody>
          <a:bodyPr/>
          <a:lstStyle/>
          <a:p>
            <a:r>
              <a:rPr lang="en-US" dirty="0" smtClean="0"/>
              <a:t>Compartments—Divide application in isolated compartments with well-defined interfaces </a:t>
            </a:r>
          </a:p>
          <a:p>
            <a:r>
              <a:rPr lang="en-US" dirty="0" smtClean="0"/>
              <a:t>Submarine—If a compartment is compromised, others can survive, e.g. HP’s Virtual Vault</a:t>
            </a:r>
          </a:p>
          <a:p>
            <a:r>
              <a:rPr lang="en-US" dirty="0" smtClean="0"/>
              <a:t>Compartments with different degrees of security—some compartments are better protected than others, i.e., we do not need to protect all compartments equally. This is used in reliable systems. </a:t>
            </a:r>
            <a:endParaRPr lang="en-US" dirty="0"/>
          </a:p>
        </p:txBody>
      </p:sp>
    </p:spTree>
    <p:extLst>
      <p:ext uri="{BB962C8B-B14F-4D97-AF65-F5344CB8AC3E}">
        <p14:creationId xmlns:p14="http://schemas.microsoft.com/office/powerpoint/2010/main" val="4112681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489857"/>
            <a:ext cx="10515600" cy="5687106"/>
          </a:xfrm>
        </p:spPr>
        <p:txBody>
          <a:bodyPr>
            <a:normAutofit fontScale="47500" lnSpcReduction="20000"/>
          </a:bodyPr>
          <a:lstStyle/>
          <a:p>
            <a:pPr marL="0" indent="0">
              <a:lnSpc>
                <a:spcPct val="120000"/>
              </a:lnSpc>
              <a:spcBef>
                <a:spcPts val="0"/>
              </a:spcBef>
              <a:buNone/>
            </a:pPr>
            <a:r>
              <a:rPr lang="en-US" b="1" dirty="0"/>
              <a:t>CREATE TABLE </a:t>
            </a:r>
            <a:r>
              <a:rPr lang="en-US" dirty="0"/>
              <a:t>CUSTOMER </a:t>
            </a:r>
          </a:p>
          <a:p>
            <a:pPr marL="0" indent="0">
              <a:lnSpc>
                <a:spcPct val="120000"/>
              </a:lnSpc>
              <a:spcBef>
                <a:spcPts val="0"/>
              </a:spcBef>
              <a:buNone/>
            </a:pPr>
            <a:r>
              <a:rPr lang="en-US" dirty="0" smtClean="0"/>
              <a:t>	(</a:t>
            </a:r>
            <a:r>
              <a:rPr lang="en-US" dirty="0"/>
              <a:t>FNAME VARCHAR(15) </a:t>
            </a:r>
            <a:r>
              <a:rPr lang="en-US" b="1" dirty="0"/>
              <a:t>NOT NULL</a:t>
            </a:r>
            <a:r>
              <a:rPr lang="en-US" dirty="0"/>
              <a:t>, </a:t>
            </a:r>
          </a:p>
          <a:p>
            <a:pPr marL="0" indent="0">
              <a:lnSpc>
                <a:spcPct val="120000"/>
              </a:lnSpc>
              <a:spcBef>
                <a:spcPts val="0"/>
              </a:spcBef>
              <a:buNone/>
            </a:pPr>
            <a:r>
              <a:rPr lang="en-US" dirty="0" smtClean="0"/>
              <a:t>	LNAME </a:t>
            </a:r>
            <a:r>
              <a:rPr lang="en-US" dirty="0"/>
              <a:t>VARCHAR(15) </a:t>
            </a:r>
            <a:r>
              <a:rPr lang="en-US" b="1" dirty="0"/>
              <a:t>NOT NULL</a:t>
            </a:r>
            <a:r>
              <a:rPr lang="en-US" dirty="0"/>
              <a:t>, </a:t>
            </a:r>
          </a:p>
          <a:p>
            <a:pPr marL="0" indent="0">
              <a:lnSpc>
                <a:spcPct val="120000"/>
              </a:lnSpc>
              <a:spcBef>
                <a:spcPts val="0"/>
              </a:spcBef>
              <a:buNone/>
            </a:pPr>
            <a:r>
              <a:rPr lang="en-US" dirty="0" smtClean="0"/>
              <a:t>	ID </a:t>
            </a:r>
            <a:r>
              <a:rPr lang="en-US" dirty="0"/>
              <a:t>CHAR(9) </a:t>
            </a:r>
            <a:r>
              <a:rPr lang="en-US" b="1" dirty="0"/>
              <a:t>NOT NULL</a:t>
            </a:r>
            <a:r>
              <a:rPr lang="en-US" dirty="0"/>
              <a:t>, </a:t>
            </a:r>
          </a:p>
          <a:p>
            <a:pPr marL="0" indent="0">
              <a:lnSpc>
                <a:spcPct val="120000"/>
              </a:lnSpc>
              <a:spcBef>
                <a:spcPts val="0"/>
              </a:spcBef>
              <a:buNone/>
            </a:pPr>
            <a:r>
              <a:rPr lang="en-US" dirty="0" smtClean="0"/>
              <a:t>	ACTIVE </a:t>
            </a:r>
            <a:r>
              <a:rPr lang="en-US" dirty="0"/>
              <a:t>CHAR </a:t>
            </a:r>
            <a:r>
              <a:rPr lang="en-US" b="1" dirty="0"/>
              <a:t>NOT NULL</a:t>
            </a:r>
            <a:r>
              <a:rPr lang="en-US" dirty="0"/>
              <a:t>, </a:t>
            </a:r>
          </a:p>
          <a:p>
            <a:pPr marL="0" indent="0">
              <a:lnSpc>
                <a:spcPct val="120000"/>
              </a:lnSpc>
              <a:spcBef>
                <a:spcPts val="0"/>
              </a:spcBef>
              <a:buNone/>
            </a:pPr>
            <a:r>
              <a:rPr lang="en-US" dirty="0" smtClean="0"/>
              <a:t>	ADDRESS </a:t>
            </a:r>
            <a:r>
              <a:rPr lang="en-US" dirty="0"/>
              <a:t>VARCHAR(30) </a:t>
            </a:r>
            <a:r>
              <a:rPr lang="en-US" b="1" dirty="0"/>
              <a:t>NOT NULL</a:t>
            </a:r>
            <a:r>
              <a:rPr lang="en-US" dirty="0"/>
              <a:t>, </a:t>
            </a:r>
          </a:p>
          <a:p>
            <a:pPr marL="0" indent="0">
              <a:lnSpc>
                <a:spcPct val="120000"/>
              </a:lnSpc>
              <a:spcBef>
                <a:spcPts val="0"/>
              </a:spcBef>
              <a:buNone/>
            </a:pPr>
            <a:r>
              <a:rPr lang="en-US" dirty="0" smtClean="0"/>
              <a:t>	ANO </a:t>
            </a:r>
            <a:r>
              <a:rPr lang="en-US" dirty="0"/>
              <a:t>INT, </a:t>
            </a:r>
          </a:p>
          <a:p>
            <a:pPr marL="0" indent="0">
              <a:lnSpc>
                <a:spcPct val="120000"/>
              </a:lnSpc>
              <a:spcBef>
                <a:spcPts val="0"/>
              </a:spcBef>
              <a:buNone/>
            </a:pPr>
            <a:r>
              <a:rPr lang="en-US" b="1" dirty="0" smtClean="0"/>
              <a:t>	PRIMARY </a:t>
            </a:r>
            <a:r>
              <a:rPr lang="en-US" b="1" dirty="0"/>
              <a:t>KEY </a:t>
            </a:r>
            <a:r>
              <a:rPr lang="en-US" dirty="0"/>
              <a:t>(ID), </a:t>
            </a:r>
          </a:p>
          <a:p>
            <a:pPr marL="0" indent="0">
              <a:lnSpc>
                <a:spcPct val="120000"/>
              </a:lnSpc>
              <a:spcBef>
                <a:spcPts val="0"/>
              </a:spcBef>
              <a:buNone/>
            </a:pPr>
            <a:r>
              <a:rPr lang="en-US" b="1" dirty="0" smtClean="0"/>
              <a:t>	FOREIGN </a:t>
            </a:r>
            <a:r>
              <a:rPr lang="en-US" b="1" dirty="0"/>
              <a:t>KEY </a:t>
            </a:r>
            <a:r>
              <a:rPr lang="en-US" dirty="0"/>
              <a:t>(ANO) </a:t>
            </a:r>
            <a:r>
              <a:rPr lang="en-US" b="1" dirty="0"/>
              <a:t>REFERENCES </a:t>
            </a:r>
            <a:r>
              <a:rPr lang="en-US" dirty="0"/>
              <a:t>EMPLOYEES(EID) ); </a:t>
            </a:r>
          </a:p>
          <a:p>
            <a:pPr marL="0" indent="0">
              <a:lnSpc>
                <a:spcPct val="120000"/>
              </a:lnSpc>
              <a:spcBef>
                <a:spcPts val="0"/>
              </a:spcBef>
              <a:buNone/>
            </a:pPr>
            <a:r>
              <a:rPr lang="en-US" dirty="0" err="1" smtClean="0"/>
              <a:t>etc</a:t>
            </a:r>
            <a:r>
              <a:rPr lang="en-US" dirty="0" smtClean="0"/>
              <a:t>…</a:t>
            </a:r>
          </a:p>
          <a:p>
            <a:pPr marL="0" indent="0">
              <a:lnSpc>
                <a:spcPct val="120000"/>
              </a:lnSpc>
              <a:spcBef>
                <a:spcPts val="0"/>
              </a:spcBef>
              <a:buNone/>
            </a:pPr>
            <a:endParaRPr lang="en-US" dirty="0" smtClean="0"/>
          </a:p>
          <a:p>
            <a:pPr marL="0" indent="0">
              <a:lnSpc>
                <a:spcPct val="120000"/>
              </a:lnSpc>
              <a:spcBef>
                <a:spcPts val="0"/>
              </a:spcBef>
              <a:buNone/>
            </a:pPr>
            <a:r>
              <a:rPr lang="en-US" b="1" dirty="0" smtClean="0"/>
              <a:t>Travel </a:t>
            </a:r>
            <a:r>
              <a:rPr lang="en-US" b="1" dirty="0"/>
              <a:t>Agency Defined Roles: </a:t>
            </a:r>
            <a:endParaRPr lang="en-US" dirty="0"/>
          </a:p>
          <a:p>
            <a:pPr marL="0" indent="0">
              <a:lnSpc>
                <a:spcPct val="120000"/>
              </a:lnSpc>
              <a:spcBef>
                <a:spcPts val="0"/>
              </a:spcBef>
              <a:buNone/>
            </a:pPr>
            <a:r>
              <a:rPr lang="en-US" dirty="0"/>
              <a:t>CLIENT, AGENT, MANAGER, SECRETARY, ACCTEMPLOYEE </a:t>
            </a:r>
          </a:p>
          <a:p>
            <a:pPr marL="0" indent="0">
              <a:lnSpc>
                <a:spcPct val="120000"/>
              </a:lnSpc>
              <a:spcBef>
                <a:spcPts val="0"/>
              </a:spcBef>
              <a:buNone/>
            </a:pPr>
            <a:r>
              <a:rPr lang="en-US" b="1" dirty="0"/>
              <a:t> </a:t>
            </a:r>
            <a:endParaRPr lang="en-US" dirty="0"/>
          </a:p>
          <a:p>
            <a:pPr marL="0" indent="0">
              <a:lnSpc>
                <a:spcPct val="120000"/>
              </a:lnSpc>
              <a:spcBef>
                <a:spcPts val="0"/>
              </a:spcBef>
              <a:buNone/>
            </a:pPr>
            <a:r>
              <a:rPr lang="en-US" b="1" dirty="0"/>
              <a:t>Travel Agency Hierarchies: </a:t>
            </a:r>
            <a:endParaRPr lang="en-US" dirty="0"/>
          </a:p>
          <a:p>
            <a:pPr marL="0" indent="0">
              <a:lnSpc>
                <a:spcPct val="120000"/>
              </a:lnSpc>
              <a:spcBef>
                <a:spcPts val="0"/>
              </a:spcBef>
              <a:buNone/>
            </a:pPr>
            <a:r>
              <a:rPr lang="en-US" dirty="0"/>
              <a:t>GRANT AGENT TO MANAGER </a:t>
            </a:r>
          </a:p>
          <a:p>
            <a:pPr marL="0" indent="0">
              <a:lnSpc>
                <a:spcPct val="120000"/>
              </a:lnSpc>
              <a:spcBef>
                <a:spcPts val="0"/>
              </a:spcBef>
              <a:buNone/>
            </a:pPr>
            <a:r>
              <a:rPr lang="en-US" dirty="0"/>
              <a:t>GRANT SECRETARY TO MANAGER </a:t>
            </a:r>
          </a:p>
          <a:p>
            <a:pPr marL="0" indent="0">
              <a:lnSpc>
                <a:spcPct val="120000"/>
              </a:lnSpc>
              <a:spcBef>
                <a:spcPts val="0"/>
              </a:spcBef>
              <a:buNone/>
            </a:pPr>
            <a:r>
              <a:rPr lang="en-US" b="1" dirty="0"/>
              <a:t> </a:t>
            </a:r>
            <a:endParaRPr lang="en-US" dirty="0"/>
          </a:p>
          <a:p>
            <a:pPr marL="0" indent="0">
              <a:lnSpc>
                <a:spcPct val="120000"/>
              </a:lnSpc>
              <a:spcBef>
                <a:spcPts val="0"/>
              </a:spcBef>
              <a:buNone/>
            </a:pPr>
            <a:r>
              <a:rPr lang="en-US" b="1" dirty="0"/>
              <a:t>Travel Agency Views: </a:t>
            </a:r>
            <a:endParaRPr lang="en-US" dirty="0"/>
          </a:p>
          <a:p>
            <a:pPr marL="0" indent="0">
              <a:lnSpc>
                <a:spcPct val="120000"/>
              </a:lnSpc>
              <a:spcBef>
                <a:spcPts val="0"/>
              </a:spcBef>
              <a:buNone/>
            </a:pPr>
            <a:r>
              <a:rPr lang="en-US" dirty="0"/>
              <a:t>VIEW_RES – view created to give customer view of their own reservation </a:t>
            </a:r>
          </a:p>
          <a:p>
            <a:pPr marL="0" indent="0">
              <a:lnSpc>
                <a:spcPct val="120000"/>
              </a:lnSpc>
              <a:spcBef>
                <a:spcPts val="0"/>
              </a:spcBef>
              <a:buNone/>
            </a:pPr>
            <a:r>
              <a:rPr lang="en-US" dirty="0"/>
              <a:t>VIEW_ACCOUNT – view created to give customer view of their own account </a:t>
            </a:r>
          </a:p>
          <a:p>
            <a:pPr marL="0" indent="0">
              <a:lnSpc>
                <a:spcPct val="120000"/>
              </a:lnSpc>
              <a:spcBef>
                <a:spcPts val="0"/>
              </a:spcBef>
              <a:buNone/>
            </a:pPr>
            <a:r>
              <a:rPr lang="en-US" dirty="0"/>
              <a:t>VIEW_AGENTS – view created to give managers a list of their agents </a:t>
            </a:r>
          </a:p>
          <a:p>
            <a:pPr marL="0" indent="0">
              <a:lnSpc>
                <a:spcPct val="120000"/>
              </a:lnSpc>
              <a:spcBef>
                <a:spcPts val="0"/>
              </a:spcBef>
              <a:buNone/>
            </a:pPr>
            <a:r>
              <a:rPr lang="en-US" dirty="0"/>
              <a:t>VIEW_PACKAGES – view created to give list of all travel packages </a:t>
            </a:r>
          </a:p>
          <a:p>
            <a:pPr marL="0" indent="0">
              <a:lnSpc>
                <a:spcPct val="120000"/>
              </a:lnSpc>
              <a:spcBef>
                <a:spcPts val="0"/>
              </a:spcBef>
              <a:buNone/>
            </a:pPr>
            <a:r>
              <a:rPr lang="en-US" dirty="0"/>
              <a:t>VIEW_BILLING – view created to list all clients and their current bill of not-cancelled reservations </a:t>
            </a:r>
          </a:p>
          <a:p>
            <a:pPr marL="0" indent="0">
              <a:lnSpc>
                <a:spcPct val="120000"/>
              </a:lnSpc>
              <a:spcBef>
                <a:spcPts val="0"/>
              </a:spcBef>
              <a:buNone/>
            </a:pPr>
            <a:r>
              <a:rPr lang="en-US" dirty="0"/>
              <a:t>VIEW_CLIENTS – view created to list all active client accounts </a:t>
            </a:r>
          </a:p>
          <a:p>
            <a:pPr marL="0" indent="0">
              <a:buNone/>
            </a:pPr>
            <a:endParaRPr lang="en-US" dirty="0"/>
          </a:p>
          <a:p>
            <a:endParaRPr lang="en-US" dirty="0"/>
          </a:p>
        </p:txBody>
      </p:sp>
    </p:spTree>
    <p:extLst>
      <p:ext uri="{BB962C8B-B14F-4D97-AF65-F5344CB8AC3E}">
        <p14:creationId xmlns:p14="http://schemas.microsoft.com/office/powerpoint/2010/main" val="10857982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994"/>
            <a:ext cx="10515600" cy="5688419"/>
          </a:xfrm>
        </p:spPr>
        <p:txBody>
          <a:bodyPr>
            <a:normAutofit fontScale="40000" lnSpcReduction="20000"/>
          </a:bodyPr>
          <a:lstStyle/>
          <a:p>
            <a:pPr marL="0" indent="0">
              <a:lnSpc>
                <a:spcPct val="120000"/>
              </a:lnSpc>
              <a:spcBef>
                <a:spcPts val="0"/>
              </a:spcBef>
              <a:buNone/>
            </a:pPr>
            <a:r>
              <a:rPr lang="en-US" sz="3500" b="1" dirty="0"/>
              <a:t>Authorization Rules: </a:t>
            </a:r>
            <a:endParaRPr lang="en-US" sz="3500" b="1" dirty="0" smtClean="0"/>
          </a:p>
          <a:p>
            <a:pPr marL="0" indent="0">
              <a:lnSpc>
                <a:spcPct val="120000"/>
              </a:lnSpc>
              <a:spcBef>
                <a:spcPts val="0"/>
              </a:spcBef>
              <a:buNone/>
            </a:pPr>
            <a:endParaRPr lang="en-US" dirty="0"/>
          </a:p>
          <a:p>
            <a:pPr marL="0" indent="0">
              <a:lnSpc>
                <a:spcPct val="120000"/>
              </a:lnSpc>
              <a:spcBef>
                <a:spcPts val="0"/>
              </a:spcBef>
              <a:buNone/>
            </a:pPr>
            <a:r>
              <a:rPr lang="en-US" sz="3000" dirty="0"/>
              <a:t>1. – A customer can look at her own reservations or travel plans (already paid) </a:t>
            </a:r>
          </a:p>
          <a:p>
            <a:pPr marL="0" indent="0">
              <a:lnSpc>
                <a:spcPct val="120000"/>
              </a:lnSpc>
              <a:spcBef>
                <a:spcPts val="0"/>
              </a:spcBef>
              <a:buNone/>
            </a:pPr>
            <a:r>
              <a:rPr lang="en-US" sz="3000" dirty="0"/>
              <a:t>GRANT SELECT ON VIEW_RES TO CLIENT </a:t>
            </a:r>
          </a:p>
          <a:p>
            <a:pPr marL="0" indent="0">
              <a:lnSpc>
                <a:spcPct val="120000"/>
              </a:lnSpc>
              <a:spcBef>
                <a:spcPts val="0"/>
              </a:spcBef>
              <a:buNone/>
            </a:pPr>
            <a:r>
              <a:rPr lang="en-US" sz="3000" dirty="0"/>
              <a:t> </a:t>
            </a:r>
          </a:p>
          <a:p>
            <a:pPr marL="0" indent="0">
              <a:lnSpc>
                <a:spcPct val="120000"/>
              </a:lnSpc>
              <a:spcBef>
                <a:spcPts val="0"/>
              </a:spcBef>
              <a:buNone/>
            </a:pPr>
            <a:r>
              <a:rPr lang="en-US" sz="3000" dirty="0"/>
              <a:t>2. – A customer can cancel her own reservations </a:t>
            </a:r>
          </a:p>
          <a:p>
            <a:pPr marL="0" indent="0">
              <a:lnSpc>
                <a:spcPct val="120000"/>
              </a:lnSpc>
              <a:spcBef>
                <a:spcPts val="0"/>
              </a:spcBef>
              <a:buNone/>
            </a:pPr>
            <a:r>
              <a:rPr lang="en-US" sz="3000" dirty="0"/>
              <a:t>GRANT UPDATE ON VIEW_RES TO CLIENT </a:t>
            </a:r>
          </a:p>
          <a:p>
            <a:pPr marL="0" indent="0">
              <a:lnSpc>
                <a:spcPct val="120000"/>
              </a:lnSpc>
              <a:spcBef>
                <a:spcPts val="0"/>
              </a:spcBef>
              <a:buNone/>
            </a:pPr>
            <a:r>
              <a:rPr lang="en-US" sz="3000" dirty="0"/>
              <a:t> </a:t>
            </a:r>
          </a:p>
          <a:p>
            <a:pPr marL="0" indent="0">
              <a:lnSpc>
                <a:spcPct val="120000"/>
              </a:lnSpc>
              <a:spcBef>
                <a:spcPts val="0"/>
              </a:spcBef>
              <a:buNone/>
            </a:pPr>
            <a:r>
              <a:rPr lang="en-US" sz="3000" dirty="0"/>
              <a:t>3. – A customer can close her account </a:t>
            </a:r>
          </a:p>
          <a:p>
            <a:pPr marL="0" indent="0">
              <a:lnSpc>
                <a:spcPct val="120000"/>
              </a:lnSpc>
              <a:spcBef>
                <a:spcPts val="0"/>
              </a:spcBef>
              <a:buNone/>
            </a:pPr>
            <a:r>
              <a:rPr lang="en-US" sz="3000" dirty="0"/>
              <a:t>GRANT SELECT ON VIEW_ACCOUNT TO CLIENT </a:t>
            </a:r>
          </a:p>
          <a:p>
            <a:pPr marL="0" indent="0">
              <a:lnSpc>
                <a:spcPct val="120000"/>
              </a:lnSpc>
              <a:spcBef>
                <a:spcPts val="0"/>
              </a:spcBef>
              <a:buNone/>
            </a:pPr>
            <a:r>
              <a:rPr lang="en-US" sz="3000" dirty="0"/>
              <a:t>GRANT UPDATE ON VIEW_ACCOUNT TO CLIENT </a:t>
            </a:r>
          </a:p>
          <a:p>
            <a:pPr marL="0" indent="0">
              <a:lnSpc>
                <a:spcPct val="120000"/>
              </a:lnSpc>
              <a:spcBef>
                <a:spcPts val="0"/>
              </a:spcBef>
              <a:buNone/>
            </a:pPr>
            <a:r>
              <a:rPr lang="en-US" sz="3000" dirty="0"/>
              <a:t> </a:t>
            </a:r>
          </a:p>
          <a:p>
            <a:pPr marL="0" indent="0">
              <a:lnSpc>
                <a:spcPct val="120000"/>
              </a:lnSpc>
              <a:spcBef>
                <a:spcPts val="0"/>
              </a:spcBef>
              <a:buNone/>
            </a:pPr>
            <a:r>
              <a:rPr lang="en-US" sz="3000" dirty="0"/>
              <a:t>4. – Travel Agents can assemble travel packages for their customers </a:t>
            </a:r>
          </a:p>
          <a:p>
            <a:pPr marL="0" indent="0">
              <a:lnSpc>
                <a:spcPct val="120000"/>
              </a:lnSpc>
              <a:spcBef>
                <a:spcPts val="0"/>
              </a:spcBef>
              <a:buNone/>
            </a:pPr>
            <a:r>
              <a:rPr lang="en-US" sz="3000" dirty="0"/>
              <a:t>GRANT SELECT ON VIEW_PACKAGES TO AGENT </a:t>
            </a:r>
          </a:p>
          <a:p>
            <a:pPr marL="0" indent="0">
              <a:lnSpc>
                <a:spcPct val="120000"/>
              </a:lnSpc>
              <a:spcBef>
                <a:spcPts val="0"/>
              </a:spcBef>
              <a:buNone/>
            </a:pPr>
            <a:r>
              <a:rPr lang="en-US" sz="3000" dirty="0"/>
              <a:t>GRANT INSERT ON VIEW_PACKAGES TO AGENT </a:t>
            </a:r>
          </a:p>
          <a:p>
            <a:pPr marL="0" indent="0">
              <a:lnSpc>
                <a:spcPct val="120000"/>
              </a:lnSpc>
              <a:spcBef>
                <a:spcPts val="0"/>
              </a:spcBef>
              <a:buNone/>
            </a:pPr>
            <a:r>
              <a:rPr lang="en-US" sz="3000" dirty="0"/>
              <a:t> </a:t>
            </a:r>
          </a:p>
          <a:p>
            <a:pPr marL="0" indent="0">
              <a:lnSpc>
                <a:spcPct val="120000"/>
              </a:lnSpc>
              <a:spcBef>
                <a:spcPts val="0"/>
              </a:spcBef>
              <a:buNone/>
            </a:pPr>
            <a:r>
              <a:rPr lang="en-US" sz="3000" dirty="0"/>
              <a:t>5. – Travel Managers can assign agents to customers </a:t>
            </a:r>
          </a:p>
          <a:p>
            <a:pPr marL="0" indent="0">
              <a:lnSpc>
                <a:spcPct val="120000"/>
              </a:lnSpc>
              <a:spcBef>
                <a:spcPts val="0"/>
              </a:spcBef>
              <a:buNone/>
            </a:pPr>
            <a:r>
              <a:rPr lang="en-US" sz="3000" dirty="0"/>
              <a:t>GRANT UPDATE ON VIEW_CLIENTS TO MANAGER </a:t>
            </a:r>
          </a:p>
          <a:p>
            <a:pPr marL="0" indent="0">
              <a:lnSpc>
                <a:spcPct val="120000"/>
              </a:lnSpc>
              <a:spcBef>
                <a:spcPts val="0"/>
              </a:spcBef>
              <a:buNone/>
            </a:pPr>
            <a:r>
              <a:rPr lang="en-US" sz="3000" dirty="0"/>
              <a:t> </a:t>
            </a:r>
          </a:p>
          <a:p>
            <a:pPr marL="0" indent="0">
              <a:lnSpc>
                <a:spcPct val="120000"/>
              </a:lnSpc>
              <a:spcBef>
                <a:spcPts val="0"/>
              </a:spcBef>
              <a:buNone/>
            </a:pPr>
            <a:r>
              <a:rPr lang="en-US" sz="3000" dirty="0"/>
              <a:t>6. – Travel Managers can hire, fire, or promote travel agents </a:t>
            </a:r>
          </a:p>
          <a:p>
            <a:pPr marL="0" indent="0">
              <a:lnSpc>
                <a:spcPct val="120000"/>
              </a:lnSpc>
              <a:spcBef>
                <a:spcPts val="0"/>
              </a:spcBef>
              <a:buNone/>
            </a:pPr>
            <a:r>
              <a:rPr lang="en-US" sz="3000" dirty="0"/>
              <a:t>GRANT UPDATE ON VIEW_AGENTS TO MANAGER </a:t>
            </a:r>
          </a:p>
          <a:p>
            <a:pPr marL="0" indent="0">
              <a:lnSpc>
                <a:spcPct val="120000"/>
              </a:lnSpc>
              <a:spcBef>
                <a:spcPts val="0"/>
              </a:spcBef>
              <a:buNone/>
            </a:pPr>
            <a:r>
              <a:rPr lang="en-US" sz="3000" dirty="0"/>
              <a:t>GRANT INSERT ON VIEW_AGENTS TO MANAGER </a:t>
            </a:r>
          </a:p>
          <a:p>
            <a:pPr marL="0" indent="0">
              <a:lnSpc>
                <a:spcPct val="120000"/>
              </a:lnSpc>
              <a:spcBef>
                <a:spcPts val="0"/>
              </a:spcBef>
              <a:buNone/>
            </a:pPr>
            <a:r>
              <a:rPr lang="en-US" sz="3000" dirty="0"/>
              <a:t> </a:t>
            </a:r>
          </a:p>
          <a:p>
            <a:pPr marL="0" indent="0">
              <a:lnSpc>
                <a:spcPct val="120000"/>
              </a:lnSpc>
              <a:spcBef>
                <a:spcPts val="0"/>
              </a:spcBef>
              <a:buNone/>
            </a:pPr>
            <a:r>
              <a:rPr lang="en-US" sz="3000" dirty="0"/>
              <a:t>7. – Secretaries can read or write client information </a:t>
            </a:r>
          </a:p>
          <a:p>
            <a:pPr marL="0" indent="0">
              <a:lnSpc>
                <a:spcPct val="120000"/>
              </a:lnSpc>
              <a:spcBef>
                <a:spcPts val="0"/>
              </a:spcBef>
              <a:buNone/>
            </a:pPr>
            <a:r>
              <a:rPr lang="en-US" sz="3000" dirty="0"/>
              <a:t>GRANT SELECT ON VIEW_CLIENTS TO SECRETARY </a:t>
            </a:r>
          </a:p>
          <a:p>
            <a:pPr marL="0" indent="0">
              <a:lnSpc>
                <a:spcPct val="120000"/>
              </a:lnSpc>
              <a:spcBef>
                <a:spcPts val="0"/>
              </a:spcBef>
              <a:buNone/>
            </a:pPr>
            <a:r>
              <a:rPr lang="en-US" sz="3000" dirty="0"/>
              <a:t>GRANT UPDATE ON VIEW_CLIENTS TO SECRETARY </a:t>
            </a:r>
          </a:p>
          <a:p>
            <a:pPr marL="0" indent="0">
              <a:lnSpc>
                <a:spcPct val="120000"/>
              </a:lnSpc>
              <a:spcBef>
                <a:spcPts val="0"/>
              </a:spcBef>
              <a:buNone/>
            </a:pPr>
            <a:r>
              <a:rPr lang="en-US" sz="3000" dirty="0"/>
              <a:t> </a:t>
            </a:r>
          </a:p>
          <a:p>
            <a:pPr marL="0" indent="0">
              <a:lnSpc>
                <a:spcPct val="120000"/>
              </a:lnSpc>
              <a:spcBef>
                <a:spcPts val="0"/>
              </a:spcBef>
              <a:buNone/>
            </a:pPr>
            <a:r>
              <a:rPr lang="en-US" sz="3000" dirty="0"/>
              <a:t>8. – Account Employees can bill customers </a:t>
            </a:r>
          </a:p>
          <a:p>
            <a:pPr marL="0" indent="0">
              <a:lnSpc>
                <a:spcPct val="120000"/>
              </a:lnSpc>
              <a:spcBef>
                <a:spcPts val="0"/>
              </a:spcBef>
              <a:buNone/>
            </a:pPr>
            <a:r>
              <a:rPr lang="en-US" sz="3000" dirty="0"/>
              <a:t>GRANT SELECT ON VIEW_BILLING TO ACCTEMPLOYEE </a:t>
            </a:r>
          </a:p>
          <a:p>
            <a:pPr marL="0" indent="0">
              <a:lnSpc>
                <a:spcPct val="120000"/>
              </a:lnSpc>
              <a:spcBef>
                <a:spcPts val="0"/>
              </a:spcBef>
              <a:buNone/>
            </a:pPr>
            <a:r>
              <a:rPr lang="en-US" sz="3000" dirty="0"/>
              <a:t>GRANT UPDATE ON VIEW_BILLING TO ACCTEMPLOYEE</a:t>
            </a:r>
          </a:p>
          <a:p>
            <a:endParaRPr lang="en-US" dirty="0"/>
          </a:p>
        </p:txBody>
      </p:sp>
    </p:spTree>
    <p:extLst>
      <p:ext uri="{BB962C8B-B14F-4D97-AF65-F5344CB8AC3E}">
        <p14:creationId xmlns:p14="http://schemas.microsoft.com/office/powerpoint/2010/main" val="19821778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365760"/>
            <a:ext cx="10515600" cy="1165327"/>
          </a:xfrm>
        </p:spPr>
        <p:txBody>
          <a:bodyPr>
            <a:normAutofit fontScale="90000"/>
          </a:bodyPr>
          <a:lstStyle/>
          <a:p>
            <a:pPr lvl="0"/>
            <a:r>
              <a:rPr lang="en-US" sz="2000" dirty="0" smtClean="0"/>
              <a:t/>
            </a:r>
            <a:br>
              <a:rPr lang="en-US" sz="2000" dirty="0" smtClean="0"/>
            </a:br>
            <a:r>
              <a:rPr lang="en-US" sz="2000" b="1" dirty="0" smtClean="0">
                <a:latin typeface="+mn-lt"/>
              </a:rPr>
              <a:t>3</a:t>
            </a:r>
            <a:r>
              <a:rPr lang="en-US" sz="2000" b="1" dirty="0">
                <a:latin typeface="+mn-lt"/>
              </a:rPr>
              <a:t>. Summarize the main points of 3GPP LTE security.  Give references.</a:t>
            </a:r>
            <a:r>
              <a:rPr lang="en-US" sz="2000" dirty="0">
                <a:latin typeface="+mn-lt"/>
              </a:rPr>
              <a:t/>
            </a:r>
            <a:br>
              <a:rPr lang="en-US" sz="2000" dirty="0">
                <a:latin typeface="+mn-lt"/>
              </a:rPr>
            </a:br>
            <a:r>
              <a:rPr lang="en-US" dirty="0"/>
              <a:t/>
            </a:r>
            <a:br>
              <a:rPr lang="en-US" dirty="0"/>
            </a:br>
            <a:endParaRPr lang="en-US" dirty="0"/>
          </a:p>
        </p:txBody>
      </p:sp>
      <p:sp>
        <p:nvSpPr>
          <p:cNvPr id="3" name="Content Placeholder 2"/>
          <p:cNvSpPr>
            <a:spLocks noGrp="1"/>
          </p:cNvSpPr>
          <p:nvPr>
            <p:ph idx="1"/>
          </p:nvPr>
        </p:nvSpPr>
        <p:spPr>
          <a:xfrm>
            <a:off x="604283" y="948423"/>
            <a:ext cx="10515600" cy="5452377"/>
          </a:xfrm>
        </p:spPr>
        <p:txBody>
          <a:bodyPr>
            <a:normAutofit fontScale="25000" lnSpcReduction="20000"/>
          </a:bodyPr>
          <a:lstStyle/>
          <a:p>
            <a:pPr marL="0" lvl="1" indent="0">
              <a:lnSpc>
                <a:spcPct val="120000"/>
              </a:lnSpc>
              <a:buNone/>
            </a:pPr>
            <a:r>
              <a:rPr lang="en-US" sz="4800" b="1" u="sng" dirty="0"/>
              <a:t>SIM Cards and UICC tokens:</a:t>
            </a:r>
            <a:endParaRPr lang="en-US" sz="4800" dirty="0"/>
          </a:p>
          <a:p>
            <a:pPr marL="0" indent="0">
              <a:lnSpc>
                <a:spcPct val="120000"/>
              </a:lnSpc>
              <a:spcBef>
                <a:spcPts val="0"/>
              </a:spcBef>
              <a:buNone/>
            </a:pPr>
            <a:r>
              <a:rPr lang="en-US" sz="4800" i="1" dirty="0"/>
              <a:t>3GGP TS 33.401 - 6.1.1: Access to E-UTRAN with a 2G SIM or a SIM application on a UICC shall not be </a:t>
            </a:r>
            <a:r>
              <a:rPr lang="en-US" sz="4800" i="1" dirty="0" smtClean="0"/>
              <a:t>granted.</a:t>
            </a:r>
          </a:p>
          <a:p>
            <a:pPr marL="0" indent="0">
              <a:lnSpc>
                <a:spcPct val="120000"/>
              </a:lnSpc>
              <a:spcBef>
                <a:spcPts val="0"/>
              </a:spcBef>
              <a:buNone/>
            </a:pPr>
            <a:r>
              <a:rPr lang="en-US" sz="4800" dirty="0" smtClean="0"/>
              <a:t>Hardware </a:t>
            </a:r>
            <a:r>
              <a:rPr lang="en-US" sz="4800" dirty="0"/>
              <a:t>storage location for sensitive information</a:t>
            </a:r>
          </a:p>
          <a:p>
            <a:pPr marL="0" lvl="0" indent="0">
              <a:lnSpc>
                <a:spcPct val="120000"/>
              </a:lnSpc>
              <a:spcBef>
                <a:spcPts val="0"/>
              </a:spcBef>
              <a:buNone/>
            </a:pPr>
            <a:r>
              <a:rPr lang="en-US" sz="4800" dirty="0"/>
              <a:t>Limited access to the UICC via a restricted API</a:t>
            </a:r>
          </a:p>
          <a:p>
            <a:pPr marL="0" lvl="0" indent="0">
              <a:lnSpc>
                <a:spcPct val="120000"/>
              </a:lnSpc>
              <a:spcBef>
                <a:spcPts val="0"/>
              </a:spcBef>
              <a:buNone/>
            </a:pPr>
            <a:r>
              <a:rPr lang="en-US" sz="4800" dirty="0"/>
              <a:t>Performs cryptographic operations for authentication</a:t>
            </a:r>
          </a:p>
          <a:p>
            <a:pPr marL="0" indent="0">
              <a:lnSpc>
                <a:spcPct val="120000"/>
              </a:lnSpc>
              <a:buNone/>
            </a:pPr>
            <a:r>
              <a:rPr lang="en-US" sz="4800" dirty="0"/>
              <a:t> </a:t>
            </a:r>
            <a:r>
              <a:rPr lang="en-US" sz="4800" b="1" u="sng" dirty="0" smtClean="0"/>
              <a:t>Device </a:t>
            </a:r>
            <a:r>
              <a:rPr lang="en-US" sz="4800" b="1" u="sng" dirty="0"/>
              <a:t>and network authentication</a:t>
            </a:r>
            <a:endParaRPr lang="en-US" sz="4800" dirty="0"/>
          </a:p>
          <a:p>
            <a:pPr marL="0" indent="0">
              <a:lnSpc>
                <a:spcPct val="120000"/>
              </a:lnSpc>
              <a:spcBef>
                <a:spcPts val="0"/>
              </a:spcBef>
              <a:buNone/>
            </a:pPr>
            <a:r>
              <a:rPr lang="en-US" sz="4800" dirty="0"/>
              <a:t>3GPP TS 33.401 - 6.1.1: EPS AKA is the authentication and key agreement procedure that shall be used over E-UTRAN.</a:t>
            </a:r>
          </a:p>
          <a:p>
            <a:pPr marL="0" lvl="0" indent="0">
              <a:lnSpc>
                <a:spcPct val="120000"/>
              </a:lnSpc>
              <a:spcBef>
                <a:spcPts val="0"/>
              </a:spcBef>
              <a:buNone/>
            </a:pPr>
            <a:r>
              <a:rPr lang="en-US" sz="4800" dirty="0"/>
              <a:t>Authentication and Key Agreement (AKA) is the protocol used for devices to authenticate with the carrier and gain network access.</a:t>
            </a:r>
          </a:p>
          <a:p>
            <a:pPr marL="0" lvl="0" indent="0">
              <a:lnSpc>
                <a:spcPct val="120000"/>
              </a:lnSpc>
              <a:spcBef>
                <a:spcPts val="0"/>
              </a:spcBef>
              <a:buNone/>
            </a:pPr>
            <a:r>
              <a:rPr lang="en-US" sz="4800" dirty="0"/>
              <a:t>Cryptographic keys needed to encrypts calls are generated upon completion of the AKA protocol.</a:t>
            </a:r>
          </a:p>
          <a:p>
            <a:pPr marL="0" lvl="0" indent="0">
              <a:lnSpc>
                <a:spcPct val="120000"/>
              </a:lnSpc>
              <a:spcBef>
                <a:spcPts val="0"/>
              </a:spcBef>
              <a:buNone/>
            </a:pPr>
            <a:r>
              <a:rPr lang="en-US" sz="4800" dirty="0"/>
              <a:t>Mutual Authentication between UE and network</a:t>
            </a:r>
          </a:p>
          <a:p>
            <a:pPr marL="0" indent="0">
              <a:lnSpc>
                <a:spcPct val="120000"/>
              </a:lnSpc>
              <a:spcBef>
                <a:spcPts val="0"/>
              </a:spcBef>
              <a:buNone/>
            </a:pPr>
            <a:r>
              <a:rPr lang="en-US" sz="4800" dirty="0"/>
              <a:t> </a:t>
            </a:r>
          </a:p>
          <a:p>
            <a:pPr marL="0" lvl="1" indent="0">
              <a:lnSpc>
                <a:spcPct val="120000"/>
              </a:lnSpc>
              <a:buNone/>
            </a:pPr>
            <a:r>
              <a:rPr lang="en-US" sz="4800" b="1" u="sng" dirty="0"/>
              <a:t>Air Interface Protection</a:t>
            </a:r>
            <a:endParaRPr lang="en-US" sz="4800" dirty="0"/>
          </a:p>
          <a:p>
            <a:pPr marL="0" indent="0">
              <a:lnSpc>
                <a:spcPct val="120000"/>
              </a:lnSpc>
              <a:spcBef>
                <a:spcPts val="0"/>
              </a:spcBef>
              <a:buNone/>
            </a:pPr>
            <a:r>
              <a:rPr lang="en-US" sz="4800" i="1" dirty="0"/>
              <a:t>3GPP 33.401- 5.1.3.1: User plane confidentiality protection shall be done at PDCP layer and is an operator option.</a:t>
            </a:r>
            <a:endParaRPr lang="en-US" sz="4800" dirty="0"/>
          </a:p>
          <a:p>
            <a:pPr marL="0" lvl="0" indent="0">
              <a:lnSpc>
                <a:spcPct val="120000"/>
              </a:lnSpc>
              <a:spcBef>
                <a:spcPts val="0"/>
              </a:spcBef>
              <a:buNone/>
            </a:pPr>
            <a:r>
              <a:rPr lang="en-US" sz="4800" dirty="0"/>
              <a:t>Three algorithms exits to protect the LTE air interface:</a:t>
            </a:r>
          </a:p>
          <a:p>
            <a:pPr marL="0" lvl="1" indent="0">
              <a:lnSpc>
                <a:spcPct val="120000"/>
              </a:lnSpc>
              <a:spcBef>
                <a:spcPts val="0"/>
              </a:spcBef>
              <a:buNone/>
            </a:pPr>
            <a:r>
              <a:rPr lang="en-US" sz="4800" dirty="0"/>
              <a:t>SNOW 3G </a:t>
            </a:r>
          </a:p>
          <a:p>
            <a:pPr marL="0" lvl="1" indent="0">
              <a:lnSpc>
                <a:spcPct val="120000"/>
              </a:lnSpc>
              <a:spcBef>
                <a:spcPts val="0"/>
              </a:spcBef>
              <a:buNone/>
            </a:pPr>
            <a:r>
              <a:rPr lang="en-US" sz="4800" dirty="0"/>
              <a:t>AES</a:t>
            </a:r>
          </a:p>
          <a:p>
            <a:pPr marL="0" lvl="1" indent="0">
              <a:lnSpc>
                <a:spcPct val="120000"/>
              </a:lnSpc>
              <a:spcBef>
                <a:spcPts val="0"/>
              </a:spcBef>
              <a:buNone/>
            </a:pPr>
            <a:r>
              <a:rPr lang="en-US" sz="4800" dirty="0"/>
              <a:t>ZUC</a:t>
            </a:r>
          </a:p>
          <a:p>
            <a:pPr marL="0" lvl="0" indent="0">
              <a:lnSpc>
                <a:spcPct val="120000"/>
              </a:lnSpc>
              <a:spcBef>
                <a:spcPts val="0"/>
              </a:spcBef>
              <a:buNone/>
            </a:pPr>
            <a:r>
              <a:rPr lang="en-US" sz="4800" dirty="0"/>
              <a:t>Each algorithm can be used for confidentiality protection, integrity protection or to protect both</a:t>
            </a:r>
          </a:p>
          <a:p>
            <a:pPr marL="0" lvl="0" indent="0">
              <a:lnSpc>
                <a:spcPct val="120000"/>
              </a:lnSpc>
              <a:spcBef>
                <a:spcPts val="0"/>
              </a:spcBef>
              <a:buNone/>
            </a:pPr>
            <a:r>
              <a:rPr lang="en-US" sz="4800" dirty="0"/>
              <a:t>Mandatory integrity protection for RRC and NAS, and optional for </a:t>
            </a:r>
            <a:r>
              <a:rPr lang="en-US" sz="4800" dirty="0" smtClean="0"/>
              <a:t>UP</a:t>
            </a:r>
          </a:p>
          <a:p>
            <a:pPr marL="0" lvl="0" indent="0">
              <a:lnSpc>
                <a:spcPct val="120000"/>
              </a:lnSpc>
              <a:spcBef>
                <a:spcPts val="0"/>
              </a:spcBef>
              <a:buNone/>
            </a:pPr>
            <a:endParaRPr lang="en-US" sz="4800" dirty="0"/>
          </a:p>
          <a:p>
            <a:pPr marL="0" lvl="1" indent="0">
              <a:lnSpc>
                <a:spcPct val="120000"/>
              </a:lnSpc>
              <a:buNone/>
            </a:pPr>
            <a:r>
              <a:rPr lang="en-US" sz="4800" b="1" u="sng" dirty="0"/>
              <a:t>Backhaul Protection</a:t>
            </a:r>
            <a:endParaRPr lang="en-US" sz="4800" dirty="0"/>
          </a:p>
          <a:p>
            <a:pPr marL="0" indent="0">
              <a:lnSpc>
                <a:spcPct val="120000"/>
              </a:lnSpc>
              <a:spcBef>
                <a:spcPts val="0"/>
              </a:spcBef>
              <a:buNone/>
            </a:pPr>
            <a:r>
              <a:rPr lang="en-US" sz="4800" i="1" dirty="0"/>
              <a:t>3GPP TS 33.401 - 13:In case the S1 management plane interfaces are trusted (</a:t>
            </a:r>
            <a:r>
              <a:rPr lang="en-US" sz="4800" i="1" dirty="0" err="1"/>
              <a:t>e.g.physically</a:t>
            </a:r>
            <a:r>
              <a:rPr lang="en-US" sz="4800" i="1" dirty="0"/>
              <a:t> protected), the use of protection based on IPsec/IKEv2 or equivalent mechanisms is not needed.</a:t>
            </a:r>
            <a:endParaRPr lang="en-US" sz="4800" dirty="0"/>
          </a:p>
          <a:p>
            <a:pPr marL="0" lvl="0" indent="0">
              <a:lnSpc>
                <a:spcPct val="120000"/>
              </a:lnSpc>
              <a:spcBef>
                <a:spcPts val="0"/>
              </a:spcBef>
              <a:buNone/>
            </a:pPr>
            <a:r>
              <a:rPr lang="en-US" sz="4800" dirty="0"/>
              <a:t>Confidentiality protection of traffic running over S1 interface (Backhaul)</a:t>
            </a:r>
          </a:p>
          <a:p>
            <a:pPr marL="0" lvl="0" indent="0">
              <a:lnSpc>
                <a:spcPct val="120000"/>
              </a:lnSpc>
              <a:spcBef>
                <a:spcPts val="0"/>
              </a:spcBef>
              <a:buNone/>
            </a:pPr>
            <a:r>
              <a:rPr lang="en-US" sz="4800" dirty="0"/>
              <a:t>Hardware security appliances are used to implement this standard.</a:t>
            </a:r>
          </a:p>
          <a:p>
            <a:pPr marL="0" lvl="0" indent="0">
              <a:lnSpc>
                <a:spcPct val="120000"/>
              </a:lnSpc>
              <a:spcBef>
                <a:spcPts val="0"/>
              </a:spcBef>
              <a:buNone/>
            </a:pPr>
            <a:r>
              <a:rPr lang="en-US" sz="4800" dirty="0"/>
              <a:t>Security Gateways (SEG)</a:t>
            </a:r>
          </a:p>
          <a:p>
            <a:pPr marL="0" lvl="0" indent="0">
              <a:lnSpc>
                <a:spcPct val="120000"/>
              </a:lnSpc>
              <a:spcBef>
                <a:spcPts val="0"/>
              </a:spcBef>
              <a:buNone/>
            </a:pPr>
            <a:r>
              <a:rPr lang="en-US" sz="4800" dirty="0"/>
              <a:t>IPSEC tunnel created between </a:t>
            </a:r>
            <a:r>
              <a:rPr lang="en-US" sz="4800" dirty="0" err="1"/>
              <a:t>eNodeB</a:t>
            </a:r>
            <a:r>
              <a:rPr lang="en-US" sz="4800" dirty="0"/>
              <a:t> and SEG.</a:t>
            </a:r>
          </a:p>
          <a:p>
            <a:pPr marL="0" lvl="0" indent="0">
              <a:lnSpc>
                <a:spcPct val="120000"/>
              </a:lnSpc>
              <a:buNone/>
            </a:pPr>
            <a:r>
              <a:rPr lang="en-US" sz="4800" i="1" dirty="0"/>
              <a:t> </a:t>
            </a:r>
            <a:endParaRPr lang="en-US" sz="4800" dirty="0"/>
          </a:p>
          <a:p>
            <a:pPr marL="0" indent="0">
              <a:lnSpc>
                <a:spcPct val="120000"/>
              </a:lnSpc>
              <a:buNone/>
            </a:pPr>
            <a:r>
              <a:rPr lang="en-US" sz="4000" dirty="0"/>
              <a:t> </a:t>
            </a:r>
          </a:p>
          <a:p>
            <a:endParaRPr lang="en-US" dirty="0"/>
          </a:p>
        </p:txBody>
      </p:sp>
    </p:spTree>
    <p:extLst>
      <p:ext uri="{BB962C8B-B14F-4D97-AF65-F5344CB8AC3E}">
        <p14:creationId xmlns:p14="http://schemas.microsoft.com/office/powerpoint/2010/main" val="3394429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504" y="950976"/>
            <a:ext cx="10515600" cy="4351338"/>
          </a:xfrm>
        </p:spPr>
        <p:txBody>
          <a:bodyPr>
            <a:normAutofit/>
          </a:bodyPr>
          <a:lstStyle/>
          <a:p>
            <a:pPr marL="0" indent="0">
              <a:lnSpc>
                <a:spcPct val="120000"/>
              </a:lnSpc>
              <a:spcBef>
                <a:spcPts val="0"/>
              </a:spcBef>
              <a:buNone/>
            </a:pPr>
            <a:r>
              <a:rPr lang="en-US" sz="1200" dirty="0"/>
              <a:t>UE: 		User equipment, cellular device</a:t>
            </a:r>
          </a:p>
          <a:p>
            <a:pPr marL="0" indent="0">
              <a:lnSpc>
                <a:spcPct val="120000"/>
              </a:lnSpc>
              <a:spcBef>
                <a:spcPts val="0"/>
              </a:spcBef>
              <a:buNone/>
            </a:pPr>
            <a:r>
              <a:rPr lang="en-US" sz="1200" dirty="0"/>
              <a:t>IMEI:		Equipment Identifier</a:t>
            </a:r>
          </a:p>
          <a:p>
            <a:pPr marL="0" indent="0">
              <a:lnSpc>
                <a:spcPct val="120000"/>
              </a:lnSpc>
              <a:spcBef>
                <a:spcPts val="0"/>
              </a:spcBef>
              <a:buNone/>
            </a:pPr>
            <a:r>
              <a:rPr lang="en-US" sz="1200" dirty="0"/>
              <a:t>3GPP: 		3</a:t>
            </a:r>
            <a:r>
              <a:rPr lang="en-US" sz="1200" baseline="30000" dirty="0"/>
              <a:t>rd</a:t>
            </a:r>
            <a:r>
              <a:rPr lang="en-US" sz="1200" dirty="0"/>
              <a:t> Generation Partnership Project</a:t>
            </a:r>
          </a:p>
          <a:p>
            <a:pPr marL="0" indent="0">
              <a:lnSpc>
                <a:spcPct val="120000"/>
              </a:lnSpc>
              <a:spcBef>
                <a:spcPts val="0"/>
              </a:spcBef>
              <a:buNone/>
            </a:pPr>
            <a:r>
              <a:rPr lang="en-US" sz="1200" dirty="0"/>
              <a:t>E-UTRAN: 	Evolved Universal Terrestrial Radio Access Network, mesh network of </a:t>
            </a:r>
            <a:r>
              <a:rPr lang="en-US" sz="1200" dirty="0" err="1"/>
              <a:t>eNodeBs</a:t>
            </a:r>
            <a:endParaRPr lang="en-US" sz="1200" dirty="0"/>
          </a:p>
          <a:p>
            <a:pPr marL="0" indent="0">
              <a:lnSpc>
                <a:spcPct val="120000"/>
              </a:lnSpc>
              <a:spcBef>
                <a:spcPts val="0"/>
              </a:spcBef>
              <a:buNone/>
            </a:pPr>
            <a:r>
              <a:rPr lang="en-US" sz="1200" dirty="0" err="1"/>
              <a:t>eNodeB</a:t>
            </a:r>
            <a:r>
              <a:rPr lang="en-US" sz="1200" dirty="0"/>
              <a:t>: 	Evolved Node B, radio component of LTE network</a:t>
            </a:r>
          </a:p>
          <a:p>
            <a:pPr marL="0" indent="0">
              <a:lnSpc>
                <a:spcPct val="120000"/>
              </a:lnSpc>
              <a:spcBef>
                <a:spcPts val="0"/>
              </a:spcBef>
              <a:buNone/>
            </a:pPr>
            <a:r>
              <a:rPr lang="en-US" sz="1200" dirty="0"/>
              <a:t>UICC: 		Universal Integrated Circuit Card, Sim Card</a:t>
            </a:r>
          </a:p>
          <a:p>
            <a:pPr marL="0" indent="0">
              <a:lnSpc>
                <a:spcPct val="120000"/>
              </a:lnSpc>
              <a:spcBef>
                <a:spcPts val="0"/>
              </a:spcBef>
              <a:buNone/>
            </a:pPr>
            <a:r>
              <a:rPr lang="en-US" sz="1200" i="1" dirty="0"/>
              <a:t>PDCP Layer: 	Packet Data Convergence Protocol</a:t>
            </a:r>
            <a:endParaRPr lang="en-US" sz="1200" dirty="0"/>
          </a:p>
          <a:p>
            <a:pPr marL="0" indent="0">
              <a:lnSpc>
                <a:spcPct val="120000"/>
              </a:lnSpc>
              <a:spcBef>
                <a:spcPts val="0"/>
              </a:spcBef>
              <a:buNone/>
            </a:pPr>
            <a:r>
              <a:rPr lang="en-US" sz="1200" dirty="0"/>
              <a:t>LTE: 		Long Term Evolution</a:t>
            </a:r>
          </a:p>
          <a:p>
            <a:pPr marL="0" indent="0">
              <a:lnSpc>
                <a:spcPct val="120000"/>
              </a:lnSpc>
              <a:spcBef>
                <a:spcPts val="0"/>
              </a:spcBef>
              <a:buNone/>
            </a:pPr>
            <a:r>
              <a:rPr lang="en-US" sz="1200" dirty="0"/>
              <a:t> </a:t>
            </a:r>
          </a:p>
          <a:p>
            <a:pPr marL="0" indent="0">
              <a:lnSpc>
                <a:spcPct val="120000"/>
              </a:lnSpc>
              <a:spcBef>
                <a:spcPts val="0"/>
              </a:spcBef>
              <a:buNone/>
            </a:pPr>
            <a:r>
              <a:rPr lang="en-US" sz="1200" b="1" i="1" dirty="0"/>
              <a:t>References: </a:t>
            </a:r>
            <a:endParaRPr lang="en-US" sz="1200" dirty="0"/>
          </a:p>
          <a:p>
            <a:pPr marL="0" indent="0">
              <a:lnSpc>
                <a:spcPct val="120000"/>
              </a:lnSpc>
              <a:spcBef>
                <a:spcPts val="0"/>
              </a:spcBef>
              <a:buNone/>
            </a:pPr>
            <a:r>
              <a:rPr lang="en-US" sz="1200" u="sng" dirty="0">
                <a:hlinkClick r:id="rId2"/>
              </a:rPr>
              <a:t>https://www.rsaconference.com/writable/presentations/file_upload/tech-r03_lte-security-how-good-is-it.pdf</a:t>
            </a:r>
            <a:endParaRPr lang="en-US" sz="1200" dirty="0"/>
          </a:p>
          <a:p>
            <a:pPr marL="0" indent="0">
              <a:lnSpc>
                <a:spcPct val="120000"/>
              </a:lnSpc>
              <a:spcBef>
                <a:spcPts val="0"/>
              </a:spcBef>
              <a:buNone/>
            </a:pPr>
            <a:r>
              <a:rPr lang="en-US" sz="1200" dirty="0"/>
              <a:t>https://niksun.com/presentations/day2/NIKSUN_WWSMC_July26_AnandRPrasad.pdf</a:t>
            </a:r>
          </a:p>
          <a:p>
            <a:endParaRPr lang="en-US" sz="1200" dirty="0"/>
          </a:p>
        </p:txBody>
      </p:sp>
    </p:spTree>
    <p:extLst>
      <p:ext uri="{BB962C8B-B14F-4D97-AF65-F5344CB8AC3E}">
        <p14:creationId xmlns:p14="http://schemas.microsoft.com/office/powerpoint/2010/main" val="34857563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t>
            </a:r>
            <a:r>
              <a:rPr lang="en-US" dirty="0" smtClean="0"/>
              <a:t>exam (old)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We decided to migrate our travel agency to the cloud using SaaS, including all our data about employees and customers. This service will be rented from a service provider (SP) such as Amazon who provides a set of security functions in its IaaS. Our travel company has several offices in different cities and our customers make reservations in person and online</a:t>
            </a:r>
            <a:r>
              <a:rPr lang="en-US" dirty="0" smtClean="0"/>
              <a:t>.</a:t>
            </a:r>
          </a:p>
          <a:p>
            <a:pPr marL="0" indent="0">
              <a:buNone/>
            </a:pPr>
            <a:endParaRPr lang="en-US" dirty="0"/>
          </a:p>
          <a:p>
            <a:pPr marL="0" indent="0">
              <a:buNone/>
            </a:pPr>
            <a:r>
              <a:rPr lang="en-US" dirty="0"/>
              <a:t>We will store our relational database in the cloud where we will have tables such as Customer, Reservation, Travel Entity (Flight, Hotel, Car,…), Payment, Employee, </a:t>
            </a:r>
            <a:r>
              <a:rPr lang="en-US" dirty="0" smtClean="0"/>
              <a:t>…</a:t>
            </a:r>
          </a:p>
          <a:p>
            <a:pPr marL="0" indent="0">
              <a:buNone/>
            </a:pPr>
            <a:endParaRPr lang="en-US" dirty="0"/>
          </a:p>
          <a:p>
            <a:pPr marL="0" indent="0">
              <a:buNone/>
            </a:pPr>
            <a:r>
              <a:rPr lang="en-US" dirty="0"/>
              <a:t>Travel services will allow customers to reserve individual flights, hotel rooms, and cars, as well as to assemble packages of services, modify or cancel them, pay for them, etc. Employee services will let employees assemble packages for their customers, managers to assign travel advisors to customers, account employees to send bills to customers</a:t>
            </a:r>
            <a:r>
              <a:rPr lang="en-US" dirty="0" smtClean="0"/>
              <a:t>,…</a:t>
            </a:r>
          </a:p>
          <a:p>
            <a:pPr marL="0" indent="0">
              <a:buNone/>
            </a:pPr>
            <a:endParaRPr lang="en-US" dirty="0"/>
          </a:p>
          <a:p>
            <a:r>
              <a:rPr lang="en-US" dirty="0"/>
              <a:t>Select security services based on the requirements and general security considerations. Be as complete as possible.</a:t>
            </a:r>
          </a:p>
          <a:p>
            <a:r>
              <a:rPr lang="en-US" dirty="0"/>
              <a:t>Indicate which of these security services you would need from the SP and what security mechanisms you need to add to them to have a secure travel application.</a:t>
            </a:r>
          </a:p>
          <a:p>
            <a:r>
              <a:rPr lang="en-US" dirty="0"/>
              <a:t>If we implement the user functions as XML web services, what standards would we need to use for security?</a:t>
            </a:r>
          </a:p>
          <a:p>
            <a:r>
              <a:rPr lang="en-US" dirty="0"/>
              <a:t>Indicate the value of the PaaS facilities for the security of the travel agency.</a:t>
            </a:r>
          </a:p>
          <a:p>
            <a:pPr marL="0" indent="0">
              <a:buNone/>
            </a:pPr>
            <a:r>
              <a:rPr lang="en-US" dirty="0"/>
              <a:t>Make explicit and reasonable assumptions for aspects no specified in detail. Be concise, verbose descriptions will be penalized. </a:t>
            </a:r>
          </a:p>
          <a:p>
            <a:endParaRPr lang="en-US" dirty="0"/>
          </a:p>
        </p:txBody>
      </p:sp>
    </p:spTree>
    <p:extLst>
      <p:ext uri="{BB962C8B-B14F-4D97-AF65-F5344CB8AC3E}">
        <p14:creationId xmlns:p14="http://schemas.microsoft.com/office/powerpoint/2010/main" val="561859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Title 1"/>
          <p:cNvSpPr>
            <a:spLocks noGrp="1"/>
          </p:cNvSpPr>
          <p:nvPr>
            <p:ph type="title"/>
          </p:nvPr>
        </p:nvSpPr>
        <p:spPr/>
        <p:txBody>
          <a:bodyPr/>
          <a:lstStyle/>
          <a:p>
            <a:r>
              <a:rPr lang="en-US" altLang="en-US" smtClean="0"/>
              <a:t>Network World</a:t>
            </a:r>
          </a:p>
        </p:txBody>
      </p:sp>
      <p:sp>
        <p:nvSpPr>
          <p:cNvPr id="735235" name="Content Placeholder 2"/>
          <p:cNvSpPr>
            <a:spLocks noGrp="1"/>
          </p:cNvSpPr>
          <p:nvPr>
            <p:ph idx="1"/>
          </p:nvPr>
        </p:nvSpPr>
        <p:spPr/>
        <p:txBody>
          <a:bodyPr>
            <a:normAutofit/>
          </a:bodyPr>
          <a:lstStyle/>
          <a:p>
            <a:r>
              <a:rPr lang="en-US" altLang="en-US" sz="2400" dirty="0" smtClean="0"/>
              <a:t>At </a:t>
            </a:r>
            <a:r>
              <a:rPr lang="en-US" altLang="en-US" sz="2400" dirty="0"/>
              <a:t>a time when cyberattacks on America's critical infrastructure have increased 17-fold (between 2009 and 2011), the need for highly trained cybersecurity professionals is acute.</a:t>
            </a:r>
          </a:p>
          <a:p>
            <a:r>
              <a:rPr lang="en-US" altLang="en-US" sz="2400" dirty="0"/>
              <a:t>However, 83% of federal hiring managers in a recent survey said it was extremely difficult to find well-trained cybersecurity professionals and a projected shortfall of 20,000 to more than 40,000 people is expected in the years to come. </a:t>
            </a:r>
          </a:p>
          <a:p>
            <a:r>
              <a:rPr lang="en-US" altLang="en-US" sz="2400" dirty="0"/>
              <a:t>The National Security Agency (NSA) is doing something about this </a:t>
            </a:r>
            <a:r>
              <a:rPr lang="en-US" altLang="en-US" sz="2400" dirty="0" err="1"/>
              <a:t>cyberskills</a:t>
            </a:r>
            <a:r>
              <a:rPr lang="en-US" altLang="en-US" sz="2400" dirty="0"/>
              <a:t> gap by partnering with the nation's service academies, colleges and universities to foster the growth of the world's most advanced cybersecurity professionals. </a:t>
            </a:r>
          </a:p>
          <a:p>
            <a:pPr marL="0" indent="0">
              <a:buNone/>
            </a:pPr>
            <a:endParaRPr lang="en-US" altLang="en-US" sz="2400" dirty="0"/>
          </a:p>
        </p:txBody>
      </p:sp>
    </p:spTree>
    <p:extLst>
      <p:ext uri="{BB962C8B-B14F-4D97-AF65-F5344CB8AC3E}">
        <p14:creationId xmlns:p14="http://schemas.microsoft.com/office/powerpoint/2010/main" val="7985476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7362" y="2090737"/>
            <a:ext cx="8677275" cy="2676525"/>
          </a:xfrm>
          <a:prstGeom prst="rect">
            <a:avLst/>
          </a:prstGeom>
        </p:spPr>
      </p:pic>
    </p:spTree>
    <p:extLst>
      <p:ext uri="{BB962C8B-B14F-4D97-AF65-F5344CB8AC3E}">
        <p14:creationId xmlns:p14="http://schemas.microsoft.com/office/powerpoint/2010/main" val="2263673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525E04F-CC42-47C3-9D87-62650DF35C13}" type="datetime1">
              <a:rPr lang="en-US" altLang="en-US" sz="1400" b="0" i="0">
                <a:latin typeface="Times New Roman" panose="02020603050405020304" pitchFamily="18" charset="0"/>
              </a:rPr>
              <a:pPr eaLnBrk="0" hangingPunct="0">
                <a:spcBef>
                  <a:spcPct val="0"/>
                </a:spcBef>
                <a:buFontTx/>
                <a:buNone/>
              </a:pPr>
              <a:t>12/8/2017</a:t>
            </a:fld>
            <a:endParaRPr lang="en-US" altLang="en-US" sz="1400" b="0" i="0">
              <a:latin typeface="Times New Roman" panose="02020603050405020304" pitchFamily="18" charset="0"/>
            </a:endParaRPr>
          </a:p>
        </p:txBody>
      </p:sp>
      <p:sp>
        <p:nvSpPr>
          <p:cNvPr id="838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671CC1F-DF73-4B34-B92A-31FBE6862ADF}" type="slidenum">
              <a:rPr lang="en-US" altLang="en-US" sz="1400" b="0" i="0">
                <a:latin typeface="Times New Roman" panose="02020603050405020304" pitchFamily="18" charset="0"/>
              </a:rPr>
              <a:pPr eaLnBrk="0" hangingPunct="0">
                <a:spcBef>
                  <a:spcPct val="0"/>
                </a:spcBef>
                <a:buFontTx/>
                <a:buNone/>
              </a:pPr>
              <a:t>77</a:t>
            </a:fld>
            <a:endParaRPr lang="en-US" altLang="en-US" sz="1400" b="0" i="0">
              <a:latin typeface="Times New Roman" panose="02020603050405020304" pitchFamily="18" charset="0"/>
            </a:endParaRPr>
          </a:p>
        </p:txBody>
      </p:sp>
      <p:sp>
        <p:nvSpPr>
          <p:cNvPr id="838660"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accent2"/>
                </a:solidFill>
                <a:latin typeface="Script" pitchFamily="66"/>
              </a:rPr>
              <a:t>Conclusions I</a:t>
            </a:r>
            <a:endParaRPr lang="en-US" altLang="en-US" sz="4400" b="0" i="0">
              <a:solidFill>
                <a:schemeClr val="tx2"/>
              </a:solidFill>
              <a:latin typeface="Times New Roman" panose="02020603050405020304" pitchFamily="18" charset="0"/>
            </a:endParaRPr>
          </a:p>
        </p:txBody>
      </p:sp>
      <p:sp>
        <p:nvSpPr>
          <p:cNvPr id="838661"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a:latin typeface="Times New Roman" panose="02020603050405020304" pitchFamily="18" charset="0"/>
              </a:rPr>
              <a:t>Internet-based systems are very flexible, but also very complex and </a:t>
            </a:r>
            <a:r>
              <a:rPr lang="en-US" altLang="en-US" sz="3200" b="0" i="0" dirty="0" smtClean="0">
                <a:latin typeface="Times New Roman" panose="02020603050405020304" pitchFamily="18" charset="0"/>
              </a:rPr>
              <a:t>changing (getting more complex)</a:t>
            </a:r>
            <a:endParaRPr lang="en-US" altLang="en-US" sz="3200" b="0" i="0" dirty="0">
              <a:latin typeface="Times New Roman" panose="02020603050405020304" pitchFamily="18" charset="0"/>
            </a:endParaRPr>
          </a:p>
          <a:p>
            <a:r>
              <a:rPr lang="en-US" altLang="en-US" sz="3200" b="0" i="0" dirty="0">
                <a:latin typeface="Times New Roman" panose="02020603050405020304" pitchFamily="18" charset="0"/>
              </a:rPr>
              <a:t>Complexity brings vulnerability</a:t>
            </a:r>
          </a:p>
          <a:p>
            <a:r>
              <a:rPr lang="en-US" altLang="en-US" sz="3200" b="0" i="0" dirty="0">
                <a:latin typeface="Times New Roman" panose="02020603050405020304" pitchFamily="18" charset="0"/>
              </a:rPr>
              <a:t>Security must be defined at the high levels  and mapped to low levels</a:t>
            </a:r>
          </a:p>
          <a:p>
            <a:r>
              <a:rPr lang="en-US" altLang="en-US" sz="3200" b="0" i="0" dirty="0">
                <a:latin typeface="Times New Roman" panose="02020603050405020304" pitchFamily="18" charset="0"/>
              </a:rPr>
              <a:t>Need to have a unified view of security to consider combinations of  actions and to present simpler user </a:t>
            </a:r>
            <a:r>
              <a:rPr lang="en-US" altLang="en-US" sz="3200" b="0" i="0" dirty="0" smtClean="0">
                <a:latin typeface="Times New Roman" panose="02020603050405020304" pitchFamily="18" charset="0"/>
              </a:rPr>
              <a:t>interfaces (usability)</a:t>
            </a:r>
            <a:endParaRPr lang="en-US" altLang="en-US" sz="3200" b="0" i="0" dirty="0">
              <a:latin typeface="Times New Roman" panose="02020603050405020304" pitchFamily="18" charset="0"/>
            </a:endParaRPr>
          </a:p>
          <a:p>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1097818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7568041-0DCA-4899-80DC-3CC1FDA1C71C}" type="datetime1">
              <a:rPr lang="en-US" altLang="en-US" sz="1400" b="0" i="0">
                <a:latin typeface="Times New Roman" panose="02020603050405020304" pitchFamily="18" charset="0"/>
              </a:rPr>
              <a:pPr eaLnBrk="0" hangingPunct="0">
                <a:spcBef>
                  <a:spcPct val="0"/>
                </a:spcBef>
                <a:buFontTx/>
                <a:buNone/>
              </a:pPr>
              <a:t>12/8/2017</a:t>
            </a:fld>
            <a:endParaRPr lang="en-US" altLang="en-US" sz="1400" b="0" i="0">
              <a:latin typeface="Times New Roman" panose="02020603050405020304" pitchFamily="18" charset="0"/>
            </a:endParaRPr>
          </a:p>
        </p:txBody>
      </p:sp>
      <p:sp>
        <p:nvSpPr>
          <p:cNvPr id="839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89C8D43-8FA2-4BF2-B383-2737C4D54966}" type="slidenum">
              <a:rPr lang="en-US" altLang="en-US" sz="1400" b="0" i="0">
                <a:latin typeface="Times New Roman" panose="02020603050405020304" pitchFamily="18" charset="0"/>
              </a:rPr>
              <a:pPr eaLnBrk="0" hangingPunct="0">
                <a:spcBef>
                  <a:spcPct val="0"/>
                </a:spcBef>
                <a:buFontTx/>
                <a:buNone/>
              </a:pPr>
              <a:t>78</a:t>
            </a:fld>
            <a:endParaRPr lang="en-US" altLang="en-US" sz="1400" b="0" i="0">
              <a:latin typeface="Times New Roman" panose="02020603050405020304" pitchFamily="18" charset="0"/>
            </a:endParaRPr>
          </a:p>
        </p:txBody>
      </p:sp>
      <p:sp>
        <p:nvSpPr>
          <p:cNvPr id="839684"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accent2"/>
                </a:solidFill>
                <a:latin typeface="Script" pitchFamily="66"/>
              </a:rPr>
              <a:t>Conclusions</a:t>
            </a:r>
            <a:r>
              <a:rPr lang="en-US" altLang="en-US" sz="4400" b="0" i="0">
                <a:solidFill>
                  <a:schemeClr val="tx2"/>
                </a:solidFill>
                <a:latin typeface="Times New Roman" panose="02020603050405020304" pitchFamily="18" charset="0"/>
              </a:rPr>
              <a:t> </a:t>
            </a:r>
            <a:r>
              <a:rPr lang="en-US" altLang="en-US" sz="4400" b="0" i="0">
                <a:solidFill>
                  <a:schemeClr val="accent2"/>
                </a:solidFill>
                <a:latin typeface="Times New Roman" panose="02020603050405020304" pitchFamily="18" charset="0"/>
              </a:rPr>
              <a:t>II</a:t>
            </a:r>
            <a:endParaRPr lang="en-US" altLang="en-US" sz="4400" b="0" i="0">
              <a:solidFill>
                <a:schemeClr val="tx2"/>
              </a:solidFill>
              <a:latin typeface="Times New Roman" panose="02020603050405020304" pitchFamily="18" charset="0"/>
            </a:endParaRPr>
          </a:p>
        </p:txBody>
      </p:sp>
      <p:sp>
        <p:nvSpPr>
          <p:cNvPr id="83968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endParaRPr lang="en-US" altLang="en-US" sz="3200" b="0" i="0" dirty="0">
              <a:latin typeface="Times New Roman" panose="02020603050405020304" pitchFamily="18" charset="0"/>
            </a:endParaRPr>
          </a:p>
          <a:p>
            <a:r>
              <a:rPr lang="en-US" altLang="en-US" b="0" i="0" dirty="0">
                <a:latin typeface="Times New Roman" panose="02020603050405020304" pitchFamily="18" charset="0"/>
              </a:rPr>
              <a:t>It is not easy to design coordinated </a:t>
            </a:r>
            <a:r>
              <a:rPr lang="en-US" altLang="en-US" b="0" i="0" dirty="0" smtClean="0">
                <a:latin typeface="Times New Roman" panose="02020603050405020304" pitchFamily="18" charset="0"/>
              </a:rPr>
              <a:t>and holistic security mechanisms</a:t>
            </a:r>
          </a:p>
          <a:p>
            <a:r>
              <a:rPr lang="en-US" altLang="en-US" b="0" i="0" dirty="0" smtClean="0">
                <a:latin typeface="Times New Roman" panose="02020603050405020304" pitchFamily="18" charset="0"/>
              </a:rPr>
              <a:t>Use </a:t>
            </a:r>
            <a:r>
              <a:rPr lang="en-US" altLang="en-US" b="0" i="0" dirty="0">
                <a:latin typeface="Times New Roman" panose="02020603050405020304" pitchFamily="18" charset="0"/>
              </a:rPr>
              <a:t>of  OO and patterns is a promising way for designing secure systems</a:t>
            </a:r>
          </a:p>
          <a:p>
            <a:r>
              <a:rPr lang="en-US" altLang="en-US" b="0" i="0" dirty="0" smtClean="0">
                <a:latin typeface="Times New Roman" panose="02020603050405020304" pitchFamily="18" charset="0"/>
              </a:rPr>
              <a:t>There </a:t>
            </a:r>
            <a:r>
              <a:rPr lang="en-US" altLang="en-US" b="0" i="0" dirty="0">
                <a:latin typeface="Times New Roman" panose="02020603050405020304" pitchFamily="18" charset="0"/>
              </a:rPr>
              <a:t>are also non-technical problems: social engineering, lack of understanding, poor </a:t>
            </a:r>
            <a:r>
              <a:rPr lang="en-US" altLang="en-US" b="0" i="0" dirty="0" smtClean="0">
                <a:latin typeface="Times New Roman" panose="02020603050405020304" pitchFamily="18" charset="0"/>
              </a:rPr>
              <a:t>management, no training</a:t>
            </a:r>
            <a:endParaRPr lang="en-US" altLang="en-US" b="0" i="0" dirty="0">
              <a:latin typeface="Times New Roman" panose="02020603050405020304" pitchFamily="18" charset="0"/>
            </a:endParaRPr>
          </a:p>
        </p:txBody>
      </p:sp>
    </p:spTree>
    <p:extLst>
      <p:ext uri="{BB962C8B-B14F-4D97-AF65-F5344CB8AC3E}">
        <p14:creationId xmlns:p14="http://schemas.microsoft.com/office/powerpoint/2010/main" val="2257744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B4800D15-93A1-45D8-9EB9-4AC25D4A1C53}" type="datetime1">
              <a:rPr lang="en-US" altLang="en-US" smtClean="0">
                <a:latin typeface="Times New Roman" panose="02020603050405020304" pitchFamily="18" charset="0"/>
              </a:rPr>
              <a:pPr eaLnBrk="0" hangingPunct="0"/>
              <a:t>12/8/2017</a:t>
            </a:fld>
            <a:endParaRPr lang="en-US" altLang="en-US" smtClean="0">
              <a:latin typeface="Times New Roman" panose="02020603050405020304" pitchFamily="18" charset="0"/>
            </a:endParaRPr>
          </a:p>
        </p:txBody>
      </p:sp>
      <p:sp>
        <p:nvSpPr>
          <p:cNvPr id="71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BB7C74C6-6A38-4C4B-B665-0542D5847C23}" type="slidenum">
              <a:rPr lang="en-US" altLang="en-US">
                <a:latin typeface="Times New Roman" panose="02020603050405020304" pitchFamily="18" charset="0"/>
              </a:rPr>
              <a:pPr eaLnBrk="0" hangingPunct="0"/>
              <a:t>8</a:t>
            </a:fld>
            <a:endParaRPr lang="en-US" altLang="en-US">
              <a:latin typeface="Times New Roman" panose="02020603050405020304" pitchFamily="18" charset="0"/>
            </a:endParaRPr>
          </a:p>
        </p:txBody>
      </p:sp>
      <p:sp>
        <p:nvSpPr>
          <p:cNvPr id="711684" name="Rectangle 2"/>
          <p:cNvSpPr>
            <a:spLocks noGrp="1" noChangeArrowheads="1"/>
          </p:cNvSpPr>
          <p:nvPr>
            <p:ph type="title" idx="4294967295"/>
          </p:nvPr>
        </p:nvSpPr>
        <p:spPr/>
        <p:txBody>
          <a:bodyPr/>
          <a:lstStyle/>
          <a:p>
            <a:pPr eaLnBrk="1" hangingPunct="1"/>
            <a:r>
              <a:rPr lang="en-US" altLang="en-US" dirty="0" smtClean="0"/>
              <a:t>Trusted Computing Base  </a:t>
            </a:r>
          </a:p>
        </p:txBody>
      </p:sp>
      <p:sp>
        <p:nvSpPr>
          <p:cNvPr id="711685" name="Rectangle 3"/>
          <p:cNvSpPr>
            <a:spLocks noGrp="1" noChangeArrowheads="1"/>
          </p:cNvSpPr>
          <p:nvPr>
            <p:ph type="body" idx="4294967295"/>
          </p:nvPr>
        </p:nvSpPr>
        <p:spPr>
          <a:xfrm>
            <a:off x="838200" y="1779905"/>
            <a:ext cx="10515600" cy="4351338"/>
          </a:xfrm>
        </p:spPr>
        <p:txBody>
          <a:bodyPr/>
          <a:lstStyle/>
          <a:p>
            <a:pPr eaLnBrk="1" hangingPunct="1"/>
            <a:r>
              <a:rPr lang="en-US" altLang="en-US" dirty="0" smtClean="0"/>
              <a:t>We want to trust as little of the system as possible (another principle)</a:t>
            </a:r>
          </a:p>
          <a:p>
            <a:pPr eaLnBrk="1" hangingPunct="1"/>
            <a:r>
              <a:rPr lang="en-US" altLang="en-US" dirty="0" smtClean="0"/>
              <a:t>Security Kernel: includes all security-related functions</a:t>
            </a:r>
          </a:p>
          <a:p>
            <a:pPr eaLnBrk="1" hangingPunct="1"/>
            <a:r>
              <a:rPr lang="en-US" altLang="en-US" dirty="0" smtClean="0"/>
              <a:t>Verification: possible only for relatively simple systems, e.g. L4</a:t>
            </a:r>
          </a:p>
          <a:p>
            <a:pPr eaLnBrk="1" hangingPunct="1"/>
            <a:r>
              <a:rPr lang="en-US" altLang="en-US" dirty="0" smtClean="0"/>
              <a:t>Requires special languages and special operating systems for larger systems</a:t>
            </a:r>
          </a:p>
          <a:p>
            <a:pPr eaLnBrk="1" hangingPunct="1"/>
            <a:r>
              <a:rPr lang="en-US" altLang="en-US" dirty="0" smtClean="0"/>
              <a:t>Not practical for general systems but every system must have a TCB</a:t>
            </a:r>
          </a:p>
        </p:txBody>
      </p:sp>
    </p:spTree>
    <p:extLst>
      <p:ext uri="{BB962C8B-B14F-4D97-AF65-F5344CB8AC3E}">
        <p14:creationId xmlns:p14="http://schemas.microsoft.com/office/powerpoint/2010/main" val="1220512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A053257F-525F-47F2-B351-82B3FC98D7DA}" type="datetime1">
              <a:rPr lang="en-US" altLang="en-US" smtClean="0">
                <a:latin typeface="Times New Roman" panose="02020603050405020304" pitchFamily="18" charset="0"/>
              </a:rPr>
              <a:pPr eaLnBrk="0" hangingPunct="0"/>
              <a:t>12/8/2017</a:t>
            </a:fld>
            <a:endParaRPr lang="en-US" altLang="en-US" smtClean="0">
              <a:latin typeface="Times New Roman" panose="02020603050405020304" pitchFamily="18" charset="0"/>
            </a:endParaRPr>
          </a:p>
        </p:txBody>
      </p:sp>
      <p:sp>
        <p:nvSpPr>
          <p:cNvPr id="7127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1D411502-74C0-491C-901E-E7D6E5178854}" type="slidenum">
              <a:rPr lang="en-US" altLang="en-US">
                <a:latin typeface="Times New Roman" panose="02020603050405020304" pitchFamily="18" charset="0"/>
              </a:rPr>
              <a:pPr eaLnBrk="0" hangingPunct="0"/>
              <a:t>9</a:t>
            </a:fld>
            <a:endParaRPr lang="en-US" altLang="en-US">
              <a:latin typeface="Times New Roman" panose="02020603050405020304" pitchFamily="18" charset="0"/>
            </a:endParaRPr>
          </a:p>
        </p:txBody>
      </p:sp>
      <p:sp>
        <p:nvSpPr>
          <p:cNvPr id="712708" name="Rectangle 1026"/>
          <p:cNvSpPr>
            <a:spLocks noGrp="1" noChangeArrowheads="1"/>
          </p:cNvSpPr>
          <p:nvPr>
            <p:ph type="title" idx="4294967295"/>
          </p:nvPr>
        </p:nvSpPr>
        <p:spPr/>
        <p:txBody>
          <a:bodyPr/>
          <a:lstStyle/>
          <a:p>
            <a:pPr eaLnBrk="1" hangingPunct="1"/>
            <a:r>
              <a:rPr lang="en-US" altLang="en-US" smtClean="0"/>
              <a:t>Use of kernels</a:t>
            </a:r>
          </a:p>
        </p:txBody>
      </p:sp>
      <p:sp>
        <p:nvSpPr>
          <p:cNvPr id="712709" name="Line 1027"/>
          <p:cNvSpPr>
            <a:spLocks noChangeShapeType="1"/>
          </p:cNvSpPr>
          <p:nvPr/>
        </p:nvSpPr>
        <p:spPr bwMode="auto">
          <a:xfrm>
            <a:off x="2514600" y="13716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0" name="Line 1028"/>
          <p:cNvSpPr>
            <a:spLocks noChangeShapeType="1"/>
          </p:cNvSpPr>
          <p:nvPr/>
        </p:nvSpPr>
        <p:spPr bwMode="auto">
          <a:xfrm>
            <a:off x="2514600" y="32004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1" name="Line 1029"/>
          <p:cNvSpPr>
            <a:spLocks noChangeShapeType="1"/>
          </p:cNvSpPr>
          <p:nvPr/>
        </p:nvSpPr>
        <p:spPr bwMode="auto">
          <a:xfrm>
            <a:off x="2438400" y="52578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2" name="Text Box 1030"/>
          <p:cNvSpPr txBox="1">
            <a:spLocks noChangeArrowheads="1"/>
          </p:cNvSpPr>
          <p:nvPr/>
        </p:nvSpPr>
        <p:spPr bwMode="auto">
          <a:xfrm>
            <a:off x="2651125" y="1946275"/>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DBMS</a:t>
            </a:r>
          </a:p>
        </p:txBody>
      </p:sp>
      <p:sp>
        <p:nvSpPr>
          <p:cNvPr id="712713" name="Text Box 1031"/>
          <p:cNvSpPr txBox="1">
            <a:spLocks noChangeArrowheads="1"/>
          </p:cNvSpPr>
          <p:nvPr/>
        </p:nvSpPr>
        <p:spPr bwMode="auto">
          <a:xfrm>
            <a:off x="2574926" y="3775075"/>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OS</a:t>
            </a:r>
          </a:p>
        </p:txBody>
      </p:sp>
      <p:sp>
        <p:nvSpPr>
          <p:cNvPr id="712714" name="Rectangle 1032"/>
          <p:cNvSpPr>
            <a:spLocks noChangeArrowheads="1"/>
          </p:cNvSpPr>
          <p:nvPr/>
        </p:nvSpPr>
        <p:spPr bwMode="auto">
          <a:xfrm>
            <a:off x="5638800" y="2286000"/>
            <a:ext cx="28194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i="1">
              <a:latin typeface="Times New Roman" panose="02020603050405020304" pitchFamily="18" charset="0"/>
            </a:endParaRPr>
          </a:p>
        </p:txBody>
      </p:sp>
      <p:sp>
        <p:nvSpPr>
          <p:cNvPr id="712715" name="Rectangle 1033"/>
          <p:cNvSpPr>
            <a:spLocks noChangeArrowheads="1"/>
          </p:cNvSpPr>
          <p:nvPr/>
        </p:nvSpPr>
        <p:spPr bwMode="auto">
          <a:xfrm>
            <a:off x="6553200" y="4038600"/>
            <a:ext cx="2438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i="1">
              <a:latin typeface="Times New Roman" panose="02020603050405020304" pitchFamily="18" charset="0"/>
            </a:endParaRPr>
          </a:p>
        </p:txBody>
      </p:sp>
      <p:sp>
        <p:nvSpPr>
          <p:cNvPr id="712716" name="Text Box 1034"/>
          <p:cNvSpPr txBox="1">
            <a:spLocks noChangeArrowheads="1"/>
          </p:cNvSpPr>
          <p:nvPr/>
        </p:nvSpPr>
        <p:spPr bwMode="auto">
          <a:xfrm>
            <a:off x="6003926" y="2479675"/>
            <a:ext cx="195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DBMS Kernel</a:t>
            </a:r>
          </a:p>
        </p:txBody>
      </p:sp>
      <p:sp>
        <p:nvSpPr>
          <p:cNvPr id="712717" name="Text Box 1035"/>
          <p:cNvSpPr txBox="1">
            <a:spLocks noChangeArrowheads="1"/>
          </p:cNvSpPr>
          <p:nvPr/>
        </p:nvSpPr>
        <p:spPr bwMode="auto">
          <a:xfrm>
            <a:off x="6003926" y="3394075"/>
            <a:ext cx="1604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Sec. Kernel</a:t>
            </a:r>
          </a:p>
        </p:txBody>
      </p:sp>
      <p:sp>
        <p:nvSpPr>
          <p:cNvPr id="712718" name="Text Box 1036"/>
          <p:cNvSpPr txBox="1">
            <a:spLocks noChangeArrowheads="1"/>
          </p:cNvSpPr>
          <p:nvPr/>
        </p:nvSpPr>
        <p:spPr bwMode="auto">
          <a:xfrm>
            <a:off x="6842126" y="43084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Kernel</a:t>
            </a:r>
          </a:p>
        </p:txBody>
      </p:sp>
    </p:spTree>
    <p:extLst>
      <p:ext uri="{BB962C8B-B14F-4D97-AF65-F5344CB8AC3E}">
        <p14:creationId xmlns:p14="http://schemas.microsoft.com/office/powerpoint/2010/main" val="3357887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4290</Words>
  <Application>Microsoft Office PowerPoint</Application>
  <PresentationFormat>Widescreen</PresentationFormat>
  <Paragraphs>607</Paragraphs>
  <Slides>78</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92" baseType="lpstr">
      <vt:lpstr>MS Gothic</vt:lpstr>
      <vt:lpstr>MS PGothic</vt:lpstr>
      <vt:lpstr>SimSun</vt:lpstr>
      <vt:lpstr>Arial</vt:lpstr>
      <vt:lpstr>Arial Black</vt:lpstr>
      <vt:lpstr>Calibri</vt:lpstr>
      <vt:lpstr>Calibri Light</vt:lpstr>
      <vt:lpstr>DejaVu Sans</vt:lpstr>
      <vt:lpstr>Liberation Serif</vt:lpstr>
      <vt:lpstr>Script</vt:lpstr>
      <vt:lpstr>Times</vt:lpstr>
      <vt:lpstr>Times New Roman</vt:lpstr>
      <vt:lpstr>Office Theme</vt:lpstr>
      <vt:lpstr>Bitmap Image</vt:lpstr>
      <vt:lpstr>Chapter 11 Secure systems development</vt:lpstr>
      <vt:lpstr>Microsoft touts new, holistic approach to enterprise security http://www.networkworld.com/article/3005621/microsoft-touts-new-holistic-approach-to-enterprise-security.html?phint=newt%3Dnetworkworld_security_alert&amp;phint=idg_eid%3Dc30d380502694c47d2c45cb7576fbd6b#tk.NWWNLE_nlt_security_2015-11-19</vt:lpstr>
      <vt:lpstr>Dell admits installing security hole on laptops, apologizes, offers fix http://www.networkworld.com/article/3008078/security/dell-admits-installing-security-hole-on-laptops-apologizes-offers-fix.html?phint=newt%3Dnetworkworld_daily_news_alert&amp;phint=idg_eid%3Dc30d380502694c47d2c45cb7576fbd6b#tk.NWWNLE_nlt_daily_am_2015-11-24</vt:lpstr>
      <vt:lpstr>PowerPoint Presentation</vt:lpstr>
      <vt:lpstr>Security principles</vt:lpstr>
      <vt:lpstr>Security principles for application design</vt:lpstr>
      <vt:lpstr>More principles</vt:lpstr>
      <vt:lpstr>Trusted Computing Base  </vt:lpstr>
      <vt:lpstr>Use of kernels</vt:lpstr>
      <vt:lpstr>PowerPoint Presentation</vt:lpstr>
      <vt:lpstr>A methodology for secure architectures</vt:lpstr>
      <vt:lpstr>PowerPoint Presentation</vt:lpstr>
      <vt:lpstr>Use patterns at all levels </vt:lpstr>
      <vt:lpstr>PowerPoint Presentation</vt:lpstr>
      <vt:lpstr>Secure lifecycle</vt:lpstr>
      <vt:lpstr>PowerPoint Presentation</vt:lpstr>
      <vt:lpstr>A methodology for secure systems design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stage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is applied along the distribution path</vt:lpstr>
      <vt:lpstr>Implementation stage</vt:lpstr>
      <vt:lpstr>PowerPoint Presentation</vt:lpstr>
      <vt:lpstr>Deployment for financial institution</vt:lpstr>
      <vt:lpstr>PowerPoint Presentation</vt:lpstr>
      <vt:lpstr>A Comprehensive Pattern-Driven Security Methodology for Distributed Systems</vt:lpstr>
      <vt:lpstr>Agenda</vt:lpstr>
      <vt:lpstr>What is a security methodology?</vt:lpstr>
      <vt:lpstr>ASE: a comprehensive security methodology for distributed systems</vt:lpstr>
      <vt:lpstr>Major elements of CF: Decomposition Framework</vt:lpstr>
      <vt:lpstr>Major elements of CF: Security patterns and security solution frames</vt:lpstr>
      <vt:lpstr>PowerPoint Presentation</vt:lpstr>
      <vt:lpstr>Security solution frames (SSFs)</vt:lpstr>
      <vt:lpstr>SSF structure</vt:lpstr>
      <vt:lpstr>SSF: Authentication hierarchy</vt:lpstr>
      <vt:lpstr>List of SSFs </vt:lpstr>
      <vt:lpstr>Abstract Security Patterns</vt:lpstr>
      <vt:lpstr>Abstract Authenticator</vt:lpstr>
      <vt:lpstr>Security solution frames (SSFs)</vt:lpstr>
      <vt:lpstr>Major elements of CF: Threat taxonomies/libraries</vt:lpstr>
      <vt:lpstr>Threat classes</vt:lpstr>
      <vt:lpstr>Second level process patterns</vt:lpstr>
      <vt:lpstr>ASE security process overview: Requirements Analysis phase</vt:lpstr>
      <vt:lpstr>ASE security process overview: Design phase (1/2)</vt:lpstr>
      <vt:lpstr>ASE security process overview: Design phase (2/2)</vt:lpstr>
      <vt:lpstr>Implementation  phase</vt:lpstr>
      <vt:lpstr>Summary and future directions</vt:lpstr>
      <vt:lpstr>Future work (ideas for theses)</vt:lpstr>
      <vt:lpstr>PowerPoint Presentation</vt:lpstr>
      <vt:lpstr>References</vt:lpstr>
      <vt:lpstr>PowerPoint Presentation</vt:lpstr>
      <vt:lpstr>PowerPoint Presentation</vt:lpstr>
      <vt:lpstr>Another good solution</vt:lpstr>
      <vt:lpstr>Class diagram</vt:lpstr>
      <vt:lpstr>Known uses: Children of Stuxnet</vt:lpstr>
      <vt:lpstr>  2. Define a relational database (a few tables) for the Travel agency of Assignment 1 and write the 8 authorization rules as SQL Authorization rules. </vt:lpstr>
      <vt:lpstr>PowerPoint Presentation</vt:lpstr>
      <vt:lpstr>PowerPoint Presentation</vt:lpstr>
      <vt:lpstr> 3. Summarize the main points of 3GPP LTE security.  Give references.  </vt:lpstr>
      <vt:lpstr>PowerPoint Presentation</vt:lpstr>
      <vt:lpstr>Final exam (old)</vt:lpstr>
      <vt:lpstr>Network World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 Fernandez</cp:lastModifiedBy>
  <cp:revision>30</cp:revision>
  <dcterms:created xsi:type="dcterms:W3CDTF">2015-10-23T13:50:27Z</dcterms:created>
  <dcterms:modified xsi:type="dcterms:W3CDTF">2017-12-08T15:45:37Z</dcterms:modified>
</cp:coreProperties>
</file>