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sldIdLst>
    <p:sldId id="256" r:id="rId2"/>
    <p:sldId id="373" r:id="rId3"/>
    <p:sldId id="370" r:id="rId4"/>
    <p:sldId id="495" r:id="rId5"/>
    <p:sldId id="496" r:id="rId6"/>
    <p:sldId id="258" r:id="rId7"/>
    <p:sldId id="366" r:id="rId8"/>
    <p:sldId id="343" r:id="rId9"/>
    <p:sldId id="392" r:id="rId10"/>
    <p:sldId id="393" r:id="rId11"/>
    <p:sldId id="385" r:id="rId12"/>
    <p:sldId id="386" r:id="rId13"/>
    <p:sldId id="387"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428" r:id="rId35"/>
    <p:sldId id="429" r:id="rId36"/>
    <p:sldId id="464" r:id="rId37"/>
    <p:sldId id="285" r:id="rId38"/>
    <p:sldId id="286" r:id="rId39"/>
    <p:sldId id="287" r:id="rId40"/>
    <p:sldId id="415" r:id="rId41"/>
    <p:sldId id="416" r:id="rId42"/>
    <p:sldId id="288" r:id="rId43"/>
    <p:sldId id="289" r:id="rId44"/>
    <p:sldId id="413" r:id="rId45"/>
    <p:sldId id="414" r:id="rId46"/>
    <p:sldId id="290" r:id="rId47"/>
    <p:sldId id="417" r:id="rId48"/>
    <p:sldId id="291" r:id="rId49"/>
    <p:sldId id="292" r:id="rId50"/>
    <p:sldId id="418" r:id="rId51"/>
    <p:sldId id="293" r:id="rId52"/>
    <p:sldId id="419" r:id="rId53"/>
    <p:sldId id="294" r:id="rId54"/>
    <p:sldId id="320" r:id="rId55"/>
    <p:sldId id="321" r:id="rId56"/>
    <p:sldId id="322" r:id="rId57"/>
    <p:sldId id="323" r:id="rId58"/>
    <p:sldId id="324" r:id="rId59"/>
    <p:sldId id="325" r:id="rId60"/>
    <p:sldId id="326" r:id="rId61"/>
    <p:sldId id="327" r:id="rId62"/>
    <p:sldId id="328" r:id="rId63"/>
    <p:sldId id="329" r:id="rId64"/>
    <p:sldId id="502" r:id="rId65"/>
    <p:sldId id="503" r:id="rId66"/>
    <p:sldId id="394" r:id="rId67"/>
    <p:sldId id="420" r:id="rId68"/>
    <p:sldId id="397" r:id="rId69"/>
    <p:sldId id="398" r:id="rId70"/>
    <p:sldId id="423" r:id="rId71"/>
    <p:sldId id="466" r:id="rId72"/>
    <p:sldId id="467" r:id="rId73"/>
    <p:sldId id="463" r:id="rId74"/>
    <p:sldId id="465" r:id="rId75"/>
    <p:sldId id="425" r:id="rId76"/>
    <p:sldId id="426" r:id="rId77"/>
    <p:sldId id="427" r:id="rId78"/>
    <p:sldId id="432" r:id="rId79"/>
    <p:sldId id="433" r:id="rId80"/>
    <p:sldId id="434" r:id="rId81"/>
    <p:sldId id="435" r:id="rId82"/>
    <p:sldId id="401" r:id="rId83"/>
    <p:sldId id="402" r:id="rId84"/>
    <p:sldId id="403" r:id="rId85"/>
    <p:sldId id="404" r:id="rId86"/>
    <p:sldId id="405" r:id="rId87"/>
    <p:sldId id="406" r:id="rId88"/>
    <p:sldId id="407" r:id="rId89"/>
    <p:sldId id="408" r:id="rId90"/>
    <p:sldId id="410" r:id="rId91"/>
    <p:sldId id="424" r:id="rId92"/>
    <p:sldId id="411" r:id="rId93"/>
    <p:sldId id="490" r:id="rId94"/>
    <p:sldId id="412" r:id="rId95"/>
    <p:sldId id="497" r:id="rId96"/>
    <p:sldId id="498" r:id="rId97"/>
    <p:sldId id="499" r:id="rId98"/>
    <p:sldId id="500" r:id="rId99"/>
    <p:sldId id="501" r:id="rId100"/>
    <p:sldId id="456" r:id="rId101"/>
    <p:sldId id="493" r:id="rId102"/>
    <p:sldId id="477" r:id="rId103"/>
    <p:sldId id="489" r:id="rId104"/>
    <p:sldId id="388" r:id="rId105"/>
    <p:sldId id="389" r:id="rId106"/>
    <p:sldId id="492" r:id="rId107"/>
    <p:sldId id="460" r:id="rId108"/>
    <p:sldId id="459" r:id="rId109"/>
    <p:sldId id="391" r:id="rId110"/>
    <p:sldId id="461" r:id="rId111"/>
    <p:sldId id="462" r:id="rId112"/>
    <p:sldId id="422" r:id="rId113"/>
    <p:sldId id="438" r:id="rId114"/>
    <p:sldId id="439" r:id="rId115"/>
    <p:sldId id="457" r:id="rId116"/>
    <p:sldId id="458" r:id="rId117"/>
    <p:sldId id="476" r:id="rId118"/>
    <p:sldId id="478" r:id="rId119"/>
    <p:sldId id="494" r:id="rId120"/>
    <p:sldId id="440" r:id="rId121"/>
    <p:sldId id="441" r:id="rId122"/>
    <p:sldId id="442" r:id="rId123"/>
    <p:sldId id="443" r:id="rId124"/>
    <p:sldId id="444" r:id="rId125"/>
    <p:sldId id="445" r:id="rId126"/>
    <p:sldId id="446" r:id="rId127"/>
    <p:sldId id="447" r:id="rId128"/>
    <p:sldId id="448" r:id="rId129"/>
    <p:sldId id="449" r:id="rId130"/>
    <p:sldId id="450" r:id="rId131"/>
    <p:sldId id="451" r:id="rId132"/>
    <p:sldId id="452" r:id="rId133"/>
    <p:sldId id="453" r:id="rId134"/>
    <p:sldId id="455" r:id="rId135"/>
    <p:sldId id="454"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p:cViewPr varScale="1">
        <p:scale>
          <a:sx n="71" d="100"/>
          <a:sy n="71" d="100"/>
        </p:scale>
        <p:origin x="1160" y="60"/>
      </p:cViewPr>
      <p:guideLst>
        <p:guide orient="horz" pos="2160"/>
        <p:guide pos="2880"/>
      </p:guideLst>
    </p:cSldViewPr>
  </p:slideViewPr>
  <p:notesTextViewPr>
    <p:cViewPr>
      <p:scale>
        <a:sx n="1" d="1"/>
        <a:sy n="1" d="1"/>
      </p:scale>
      <p:origin x="0" y="0"/>
    </p:cViewPr>
  </p:notesTextViewPr>
  <p:sorterViewPr>
    <p:cViewPr>
      <p:scale>
        <a:sx n="70" d="100"/>
        <a:sy n="70" d="100"/>
      </p:scale>
      <p:origin x="0" y="-100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15333-D7C3-4FB4-BAB5-C372948EFD48}" type="datetimeFigureOut">
              <a:rPr lang="en-US" smtClean="0"/>
              <a:t>9/28/2017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DE8B4C-2BD2-4AB0-B212-347775FCD47D}" type="slidenum">
              <a:rPr lang="en-US" smtClean="0"/>
              <a:t>‹#›</a:t>
            </a:fld>
            <a:endParaRPr lang="en-US"/>
          </a:p>
        </p:txBody>
      </p:sp>
    </p:spTree>
    <p:extLst>
      <p:ext uri="{BB962C8B-B14F-4D97-AF65-F5344CB8AC3E}">
        <p14:creationId xmlns:p14="http://schemas.microsoft.com/office/powerpoint/2010/main" val="75571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ED194717-BEF5-443D-92E8-AFFD27370A18}" type="slidenum">
              <a:rPr lang="en-US" altLang="en-US">
                <a:latin typeface="Times New Roman" pitchFamily="18" charset="0"/>
              </a:rPr>
              <a:pPr/>
              <a:t>89</a:t>
            </a:fld>
            <a:endParaRPr lang="en-US" altLang="en-US">
              <a:latin typeface="Times New Roman" pitchFamily="18"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8" charset="0"/>
              </a:rPr>
              <a:t>Memory can be protected with hardware assistance: descriptors and capabilities are effective ways</a:t>
            </a:r>
          </a:p>
          <a:p>
            <a:endParaRPr lang="en-US" altLang="en-US" smtClean="0">
              <a:latin typeface="Times New Roman" pitchFamily="18" charset="0"/>
            </a:endParaRPr>
          </a:p>
          <a:p>
            <a:r>
              <a:rPr lang="en-US" altLang="en-US" smtClean="0">
                <a:latin typeface="Times New Roman" pitchFamily="18" charset="0"/>
              </a:rPr>
              <a:t>Files can be protected in the file system or through the memory system</a:t>
            </a:r>
          </a:p>
          <a:p>
            <a:endParaRPr lang="en-US" altLang="en-US" smtClean="0">
              <a:latin typeface="Times New Roman" pitchFamily="18" charset="0"/>
            </a:endParaRPr>
          </a:p>
          <a:p>
            <a:r>
              <a:rPr lang="en-US" altLang="en-US" smtClean="0">
                <a:latin typeface="Times New Roman" pitchFamily="18" charset="0"/>
              </a:rPr>
              <a:t>I/O devices may have special access controls</a:t>
            </a:r>
          </a:p>
          <a:p>
            <a:endParaRPr lang="en-US" altLang="en-US" smtClean="0">
              <a:latin typeface="Times New Roman" pitchFamily="18" charset="0"/>
            </a:endParaRPr>
          </a:p>
          <a:p>
            <a:r>
              <a:rPr lang="en-US" altLang="en-US" smtClean="0">
                <a:latin typeface="Times New Roman" pitchFamily="18" charset="0"/>
              </a:rPr>
              <a:t>Good processor support is required to apply  controls, some RISC processors don’t do well in this respect</a:t>
            </a:r>
          </a:p>
          <a:p>
            <a:endParaRPr lang="en-US" altLang="en-US" smtClean="0">
              <a:latin typeface="Times New Roman" pitchFamily="18" charset="0"/>
            </a:endParaRPr>
          </a:p>
          <a:p>
            <a:r>
              <a:rPr lang="en-US" altLang="en-US" smtClean="0">
                <a:latin typeface="Times New Roman" pitchFamily="18" charset="0"/>
              </a:rPr>
              <a:t>Capabilities are  the most secure approach, require minimal trust. There are no commercial cap computers now (poor performance). Descriptors are next in security value (used in Intel processosrs and in IBM S/6000).</a:t>
            </a:r>
          </a:p>
        </p:txBody>
      </p:sp>
    </p:spTree>
    <p:extLst>
      <p:ext uri="{BB962C8B-B14F-4D97-AF65-F5344CB8AC3E}">
        <p14:creationId xmlns:p14="http://schemas.microsoft.com/office/powerpoint/2010/main" val="307107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C9D17F-6373-4067-8A73-30B15A0982DA}"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158706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C9D17F-6373-4067-8A73-30B15A0982DA}"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83325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C9D17F-6373-4067-8A73-30B15A0982DA}"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256208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C9D17F-6373-4067-8A73-30B15A0982DA}"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128361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C9D17F-6373-4067-8A73-30B15A0982DA}"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92218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C9D17F-6373-4067-8A73-30B15A0982DA}"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220656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C9D17F-6373-4067-8A73-30B15A0982DA}" type="datetimeFigureOut">
              <a:rPr lang="en-US" smtClean="0"/>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318088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C9D17F-6373-4067-8A73-30B15A0982DA}" type="datetimeFigureOut">
              <a:rPr lang="en-US" smtClean="0"/>
              <a:t>9/28/2017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150061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9D17F-6373-4067-8A73-30B15A0982DA}" type="datetimeFigureOut">
              <a:rPr lang="en-US" smtClean="0"/>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3708453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C9D17F-6373-4067-8A73-30B15A0982DA}"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40359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C9D17F-6373-4067-8A73-30B15A0982DA}"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6576D-E936-41BD-B3E8-CC3CE3A530EB}" type="slidenum">
              <a:rPr lang="en-US" smtClean="0"/>
              <a:t>‹#›</a:t>
            </a:fld>
            <a:endParaRPr lang="en-US"/>
          </a:p>
        </p:txBody>
      </p:sp>
    </p:spTree>
    <p:extLst>
      <p:ext uri="{BB962C8B-B14F-4D97-AF65-F5344CB8AC3E}">
        <p14:creationId xmlns:p14="http://schemas.microsoft.com/office/powerpoint/2010/main" val="297627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9D17F-6373-4067-8A73-30B15A0982DA}" type="datetimeFigureOut">
              <a:rPr lang="en-US" smtClean="0"/>
              <a:t>9/28/2017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6576D-E936-41BD-B3E8-CC3CE3A530EB}" type="slidenum">
              <a:rPr lang="en-US" smtClean="0"/>
              <a:t>‹#›</a:t>
            </a:fld>
            <a:endParaRPr lang="en-US"/>
          </a:p>
        </p:txBody>
      </p:sp>
    </p:spTree>
    <p:extLst>
      <p:ext uri="{BB962C8B-B14F-4D97-AF65-F5344CB8AC3E}">
        <p14:creationId xmlns:p14="http://schemas.microsoft.com/office/powerpoint/2010/main" val="421187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hyperlink" Target="http://www.eros-os.org/"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hillside.net/plop/2006/"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www.forbes.com/companies/google" TargetMode="External"/><Relationship Id="rId2" Type="http://schemas.openxmlformats.org/officeDocument/2006/relationships/hyperlink" Target="http://venturebeat.com/2015/02/08/fullz-dumps-and-cvvs-heres-what-hackers-are-selling-on-the-black-market/" TargetMode="External"/><Relationship Id="rId1" Type="http://schemas.openxmlformats.org/officeDocument/2006/relationships/slideLayout" Target="../slideLayouts/slideLayout2.xml"/><Relationship Id="rId5" Type="http://schemas.openxmlformats.org/officeDocument/2006/relationships/hyperlink" Target="http://static.googleusercontent.com/media/research.google.com/en/us/pubs/archive/43783.pdf" TargetMode="External"/><Relationship Id="rId4" Type="http://schemas.openxmlformats.org/officeDocument/2006/relationships/hyperlink" Target="http://googleonlinesecurity.blogspot.com/2015/05/new-research-some-tough-questions-for.html" TargetMode="External"/></Relationships>
</file>

<file path=ppt/slides/_rels/slide119.xml.rels><?xml version="1.0" encoding="UTF-8" standalone="yes"?>
<Relationships xmlns="http://schemas.openxmlformats.org/package/2006/relationships"><Relationship Id="rId3" Type="http://schemas.openxmlformats.org/officeDocument/2006/relationships/hyperlink" Target="http://topics.nytimes.com/top/reference/timestopics/people/o/barack_obama/index.html?inline=nyt-per" TargetMode="External"/><Relationship Id="rId2" Type="http://schemas.openxmlformats.org/officeDocument/2006/relationships/hyperlink" Target="http://topics.nytimes.com/top/reference/timestopics/people/x/xi_jinping/index.html?inline=nyt-p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1.emf"/></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2.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3.e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4.emf"/></Relationships>
</file>

<file path=ppt/slides/_rels/slide1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hyperlink" Target="http://soapatterns.org/federated_identity.php" TargetMode="External"/><Relationship Id="rId2" Type="http://schemas.openxmlformats.org/officeDocument/2006/relationships/hyperlink" Target="http://www.computer.org/portal/web/csdl/doi/10.1109/ICCGI.2007.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en.wikipedia.org/wiki/Filesystem_permissions#cite_note-3"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4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www.apple.com/osx/what-is/security/"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6.emf"/></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a:t>
            </a:r>
            <a:endParaRPr lang="en-US" dirty="0"/>
          </a:p>
        </p:txBody>
      </p:sp>
      <p:sp>
        <p:nvSpPr>
          <p:cNvPr id="3" name="Subtitle 2"/>
          <p:cNvSpPr>
            <a:spLocks noGrp="1"/>
          </p:cNvSpPr>
          <p:nvPr>
            <p:ph type="subTitle" idx="1"/>
          </p:nvPr>
        </p:nvSpPr>
        <p:spPr/>
        <p:txBody>
          <a:bodyPr/>
          <a:lstStyle/>
          <a:p>
            <a:r>
              <a:rPr lang="en-US" dirty="0" smtClean="0"/>
              <a:t>OS security</a:t>
            </a:r>
            <a:endParaRPr lang="en-US" dirty="0"/>
          </a:p>
        </p:txBody>
      </p:sp>
    </p:spTree>
    <p:extLst>
      <p:ext uri="{BB962C8B-B14F-4D97-AF65-F5344CB8AC3E}">
        <p14:creationId xmlns:p14="http://schemas.microsoft.com/office/powerpoint/2010/main" val="1084177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1028"/>
          <p:cNvSpPr txBox="1">
            <a:spLocks noChangeArrowheads="1"/>
          </p:cNvSpPr>
          <p:nvPr/>
        </p:nvSpPr>
        <p:spPr bwMode="auto">
          <a:xfrm>
            <a:off x="1485900" y="762000"/>
            <a:ext cx="617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har char="•"/>
              <a:defRPr sz="2800" b="1" i="1">
                <a:solidFill>
                  <a:schemeClr val="tx1"/>
                </a:solidFill>
                <a:latin typeface="Arial" panose="020B0604020202020204" pitchFamily="34" charset="0"/>
              </a:defRPr>
            </a:lvl1pPr>
            <a:lvl2pPr marL="742950" indent="-285750" defTabSz="-13873163">
              <a:spcBef>
                <a:spcPct val="20000"/>
              </a:spcBef>
              <a:buChar char="–"/>
              <a:defRPr sz="2800">
                <a:solidFill>
                  <a:schemeClr val="tx1"/>
                </a:solidFill>
                <a:latin typeface="Arial" panose="020B0604020202020204" pitchFamily="34" charset="0"/>
              </a:defRPr>
            </a:lvl2pPr>
            <a:lvl3pPr marL="1143000" indent="-228600" defTabSz="-13873163">
              <a:spcBef>
                <a:spcPct val="20000"/>
              </a:spcBef>
              <a:buChar char="•"/>
              <a:defRPr sz="2400">
                <a:solidFill>
                  <a:schemeClr val="tx1"/>
                </a:solidFill>
                <a:latin typeface="Arial" panose="020B0604020202020204" pitchFamily="34" charset="0"/>
              </a:defRPr>
            </a:lvl3pPr>
            <a:lvl4pPr marL="1600200" indent="-228600" defTabSz="-13873163">
              <a:spcBef>
                <a:spcPct val="20000"/>
              </a:spcBef>
              <a:buChar char="–"/>
              <a:defRPr sz="2000">
                <a:solidFill>
                  <a:schemeClr val="tx1"/>
                </a:solidFill>
                <a:latin typeface="Arial" panose="020B0604020202020204" pitchFamily="34" charset="0"/>
              </a:defRPr>
            </a:lvl4pPr>
            <a:lvl5pPr marL="2057400" indent="-228600" defTabSz="-13873163">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Role of Trust Management</a:t>
            </a:r>
          </a:p>
        </p:txBody>
      </p:sp>
      <p:sp>
        <p:nvSpPr>
          <p:cNvPr id="579587" name="Rectangle 1029"/>
          <p:cNvSpPr txBox="1">
            <a:spLocks noChangeArrowheads="1"/>
          </p:cNvSpPr>
          <p:nvPr/>
        </p:nvSpPr>
        <p:spPr bwMode="auto">
          <a:xfrm>
            <a:off x="1485900" y="1905000"/>
            <a:ext cx="6172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har char="•"/>
              <a:defRPr sz="2800" b="1" i="1">
                <a:solidFill>
                  <a:schemeClr val="tx1"/>
                </a:solidFill>
                <a:latin typeface="Arial" panose="020B0604020202020204" pitchFamily="34" charset="0"/>
              </a:defRPr>
            </a:lvl1pPr>
            <a:lvl2pPr marL="742950" indent="-285750" defTabSz="-13873163">
              <a:spcBef>
                <a:spcPct val="20000"/>
              </a:spcBef>
              <a:buChar char="–"/>
              <a:defRPr sz="2800">
                <a:solidFill>
                  <a:schemeClr val="tx1"/>
                </a:solidFill>
                <a:latin typeface="Arial" panose="020B0604020202020204" pitchFamily="34" charset="0"/>
              </a:defRPr>
            </a:lvl2pPr>
            <a:lvl3pPr marL="1143000" indent="-228600" defTabSz="-13873163">
              <a:spcBef>
                <a:spcPct val="20000"/>
              </a:spcBef>
              <a:buChar char="•"/>
              <a:defRPr sz="2400">
                <a:solidFill>
                  <a:schemeClr val="tx1"/>
                </a:solidFill>
                <a:latin typeface="Arial" panose="020B0604020202020204" pitchFamily="34" charset="0"/>
              </a:defRPr>
            </a:lvl3pPr>
            <a:lvl4pPr marL="1600200" indent="-228600" defTabSz="-13873163">
              <a:spcBef>
                <a:spcPct val="20000"/>
              </a:spcBef>
              <a:buChar char="–"/>
              <a:defRPr sz="2000">
                <a:solidFill>
                  <a:schemeClr val="tx1"/>
                </a:solidFill>
                <a:latin typeface="Arial" panose="020B0604020202020204" pitchFamily="34" charset="0"/>
              </a:defRPr>
            </a:lvl4pPr>
            <a:lvl5pPr marL="2057400" indent="-228600" defTabSz="-13873163">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dirty="0"/>
              <a:t>Each entity (peer) must protect itself against </a:t>
            </a:r>
            <a:r>
              <a:rPr lang="en-US" altLang="en-US" dirty="0" smtClean="0"/>
              <a:t>threats</a:t>
            </a:r>
            <a:endParaRPr lang="en-US" altLang="en-US" dirty="0"/>
          </a:p>
          <a:p>
            <a:r>
              <a:rPr lang="en-US" altLang="en-US" dirty="0"/>
              <a:t>Trust Management can serve as a potential countermeasure</a:t>
            </a:r>
          </a:p>
          <a:p>
            <a:pPr lvl="1"/>
            <a:r>
              <a:rPr lang="en-US" altLang="en-US" dirty="0"/>
              <a:t>Trust relationships between peers help establish confidence</a:t>
            </a:r>
          </a:p>
          <a:p>
            <a:r>
              <a:rPr lang="en-US" altLang="en-US" dirty="0"/>
              <a:t>Two types of decentralized trust management systems</a:t>
            </a:r>
          </a:p>
          <a:p>
            <a:pPr lvl="1"/>
            <a:r>
              <a:rPr lang="en-US" altLang="en-US" dirty="0"/>
              <a:t>Credential and policy-based</a:t>
            </a:r>
          </a:p>
          <a:p>
            <a:pPr lvl="1"/>
            <a:r>
              <a:rPr lang="en-US" altLang="en-US" dirty="0"/>
              <a:t>Reputation-based</a:t>
            </a:r>
          </a:p>
        </p:txBody>
      </p:sp>
      <p:sp>
        <p:nvSpPr>
          <p:cNvPr id="579588" name="Slide Number Placeholder 4"/>
          <p:cNvSpPr>
            <a:spLocks noGrp="1"/>
          </p:cNvSpPr>
          <p:nvPr>
            <p:ph type="sldNum" sz="quarter" idx="12"/>
          </p:nvPr>
        </p:nvSpPr>
        <p:spPr>
          <a:xfrm>
            <a:off x="6057900" y="6096000"/>
            <a:ext cx="1600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C049B149-09E5-4D93-88FB-B3F6562B5CA9}" type="slidenum">
              <a:rPr lang="en-US" altLang="en-US" sz="1200" b="0" i="0">
                <a:latin typeface="Arial Black" panose="020B0A04020102020204" pitchFamily="34" charset="0"/>
                <a:ea typeface="MS PGothic" panose="020B0600070205080204" pitchFamily="34" charset="-128"/>
              </a:rPr>
              <a:pPr algn="ctr">
                <a:spcBef>
                  <a:spcPct val="0"/>
                </a:spcBef>
                <a:buFontTx/>
                <a:buNone/>
              </a:pPr>
              <a:t>10</a:t>
            </a:fld>
            <a:endParaRPr lang="en-US" altLang="en-US" sz="1200" b="0" i="0">
              <a:latin typeface="Arial Black" panose="020B0A04020102020204" pitchFamily="34" charset="0"/>
              <a:ea typeface="MS PGothic" panose="020B0600070205080204" pitchFamily="34" charset="-128"/>
            </a:endParaRPr>
          </a:p>
        </p:txBody>
      </p:sp>
    </p:spTree>
    <p:extLst>
      <p:ext uri="{BB962C8B-B14F-4D97-AF65-F5344CB8AC3E}">
        <p14:creationId xmlns:p14="http://schemas.microsoft.com/office/powerpoint/2010/main" val="4814966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[Ame83] </a:t>
            </a:r>
            <a:r>
              <a:rPr lang="en-US" dirty="0" err="1"/>
              <a:t>S.R.Ames</a:t>
            </a:r>
            <a:r>
              <a:rPr lang="en-US" dirty="0"/>
              <a:t>, M. Gasser, and </a:t>
            </a:r>
            <a:r>
              <a:rPr lang="en-US" dirty="0" err="1"/>
              <a:t>R.R.Schell</a:t>
            </a:r>
            <a:r>
              <a:rPr lang="en-US" dirty="0"/>
              <a:t>, “Security kernel design and implementation: An introduction”, </a:t>
            </a:r>
            <a:r>
              <a:rPr lang="en-US" i="1" dirty="0"/>
              <a:t>Computer,</a:t>
            </a:r>
            <a:r>
              <a:rPr lang="en-US" dirty="0"/>
              <a:t> July 1983, 14-22.</a:t>
            </a:r>
          </a:p>
          <a:p>
            <a:r>
              <a:rPr lang="en-US" dirty="0" smtClean="0"/>
              <a:t>[</a:t>
            </a:r>
            <a:r>
              <a:rPr lang="en-US" dirty="0"/>
              <a:t>Ham73] K.J. Hammer Hodges, “A fault-tolerant multiprocessor design for real-time control”, </a:t>
            </a:r>
            <a:r>
              <a:rPr lang="en-US" i="1" dirty="0"/>
              <a:t>Computer Design</a:t>
            </a:r>
            <a:r>
              <a:rPr lang="en-US" dirty="0"/>
              <a:t>, December 1973, 75-81</a:t>
            </a:r>
            <a:r>
              <a:rPr lang="en-US" dirty="0" smtClean="0"/>
              <a:t>.</a:t>
            </a:r>
          </a:p>
          <a:p>
            <a:r>
              <a:rPr lang="en-US" dirty="0"/>
              <a:t>[Lan84] C.E. Landwehr and </a:t>
            </a:r>
            <a:r>
              <a:rPr lang="en-US" dirty="0" err="1"/>
              <a:t>J.M.Carroll</a:t>
            </a:r>
            <a:r>
              <a:rPr lang="en-US" dirty="0"/>
              <a:t>, “Hardware requirements for secure computer systems”, </a:t>
            </a:r>
            <a:r>
              <a:rPr lang="en-US" i="1" dirty="0" err="1"/>
              <a:t>Procs</a:t>
            </a:r>
            <a:r>
              <a:rPr lang="en-US" i="1" dirty="0"/>
              <a:t>. 1984 </a:t>
            </a:r>
            <a:r>
              <a:rPr lang="en-US" i="1" dirty="0" err="1"/>
              <a:t>Symp</a:t>
            </a:r>
            <a:r>
              <a:rPr lang="en-US" i="1" dirty="0"/>
              <a:t>. on Security and Privacy</a:t>
            </a:r>
            <a:r>
              <a:rPr lang="en-US" dirty="0"/>
              <a:t>, IEEE 1984, 34-40.</a:t>
            </a:r>
          </a:p>
          <a:p>
            <a:r>
              <a:rPr lang="en-US" dirty="0"/>
              <a:t>[Sha02] </a:t>
            </a:r>
            <a:r>
              <a:rPr lang="en-US" dirty="0" err="1"/>
              <a:t>J.S.Shapiro</a:t>
            </a:r>
            <a:r>
              <a:rPr lang="en-US" dirty="0"/>
              <a:t> and N. Hardy, “EROS: A principle-driven operating system from the ground up”, </a:t>
            </a:r>
            <a:r>
              <a:rPr lang="en-US" i="1" dirty="0"/>
              <a:t>IEEE Software</a:t>
            </a:r>
            <a:r>
              <a:rPr lang="en-US" dirty="0"/>
              <a:t>, Jan./Feb. 2002, 26-33. See also: </a:t>
            </a:r>
            <a:r>
              <a:rPr lang="en-US" u="sng" dirty="0">
                <a:hlinkClick r:id="rId2"/>
              </a:rPr>
              <a:t>http://www.eros-os.org</a:t>
            </a:r>
            <a:endParaRPr lang="en-US"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897573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II</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E.B.Fernandez</a:t>
            </a:r>
            <a:r>
              <a:rPr lang="en-US" dirty="0"/>
              <a:t> and D. </a:t>
            </a:r>
            <a:r>
              <a:rPr lang="en-US" dirty="0" err="1"/>
              <a:t>LaRed</a:t>
            </a:r>
            <a:r>
              <a:rPr lang="en-US" dirty="0"/>
              <a:t> M., "Patterns for the secure and reliable execution of processes". </a:t>
            </a:r>
            <a:r>
              <a:rPr lang="en-US" i="1" dirty="0"/>
              <a:t>Procs. of  the 15th </a:t>
            </a:r>
            <a:r>
              <a:rPr lang="en-US" i="1" dirty="0" err="1"/>
              <a:t>Int</a:t>
            </a:r>
            <a:r>
              <a:rPr lang="en-US" dirty="0" err="1"/>
              <a:t>.</a:t>
            </a:r>
            <a:r>
              <a:rPr lang="en-US" i="1" dirty="0" err="1"/>
              <a:t>Conference</a:t>
            </a:r>
            <a:r>
              <a:rPr lang="en-US" i="1" dirty="0"/>
              <a:t> on Pattern Languages </a:t>
            </a:r>
            <a:r>
              <a:rPr lang="en-US" i="1" dirty="0" smtClean="0"/>
              <a:t> </a:t>
            </a:r>
            <a:r>
              <a:rPr lang="en-US" i="1" dirty="0"/>
              <a:t>of Programs (</a:t>
            </a:r>
            <a:r>
              <a:rPr lang="en-US" i="1" dirty="0" err="1"/>
              <a:t>PLoP</a:t>
            </a:r>
            <a:r>
              <a:rPr lang="en-US" i="1" dirty="0"/>
              <a:t> </a:t>
            </a:r>
            <a:r>
              <a:rPr lang="en-US" i="1" dirty="0" smtClean="0"/>
              <a:t>2008)</a:t>
            </a:r>
          </a:p>
          <a:p>
            <a:r>
              <a:rPr lang="en-US" dirty="0"/>
              <a:t>E. B. Fernandez, T. </a:t>
            </a:r>
            <a:r>
              <a:rPr lang="en-US" dirty="0" err="1"/>
              <a:t>Sorgente</a:t>
            </a:r>
            <a:r>
              <a:rPr lang="en-US" dirty="0"/>
              <a:t>, and M. M. </a:t>
            </a:r>
            <a:r>
              <a:rPr lang="en-US" dirty="0" err="1"/>
              <a:t>Larrondo</a:t>
            </a:r>
            <a:r>
              <a:rPr lang="en-US" dirty="0"/>
              <a:t>-Petrie, “Even more patterns for secure operating systems,” </a:t>
            </a:r>
            <a:r>
              <a:rPr lang="en-US" i="1" dirty="0"/>
              <a:t>Procs. of the  Conference on Pattern Languages of Programs,</a:t>
            </a:r>
            <a:r>
              <a:rPr lang="en-US" dirty="0"/>
              <a:t> </a:t>
            </a:r>
            <a:r>
              <a:rPr lang="en-US" i="1" dirty="0" err="1"/>
              <a:t>PLoP</a:t>
            </a:r>
            <a:r>
              <a:rPr lang="en-US" i="1" dirty="0"/>
              <a:t> 2006, </a:t>
            </a:r>
            <a:r>
              <a:rPr lang="en-US" dirty="0"/>
              <a:t>Portland, OR, October 2006</a:t>
            </a:r>
            <a:r>
              <a:rPr lang="en-US" i="1" dirty="0"/>
              <a:t>, </a:t>
            </a:r>
            <a:r>
              <a:rPr lang="en-US" u="sng" dirty="0">
                <a:hlinkClick r:id="rId2"/>
              </a:rPr>
              <a:t>http://hillside.net/plop/2006</a:t>
            </a:r>
            <a:r>
              <a:rPr lang="en-US" u="sng" dirty="0" smtClean="0">
                <a:hlinkClick r:id="rId2"/>
              </a:rPr>
              <a:t>/</a:t>
            </a:r>
            <a:endParaRPr lang="en-US" dirty="0" smtClean="0"/>
          </a:p>
          <a:p>
            <a:r>
              <a:rPr lang="en-US" dirty="0" err="1"/>
              <a:t>E.B.Fernandez</a:t>
            </a:r>
            <a:r>
              <a:rPr lang="en-US" dirty="0"/>
              <a:t> and T. </a:t>
            </a:r>
            <a:r>
              <a:rPr lang="en-US" dirty="0" err="1"/>
              <a:t>Sorgente</a:t>
            </a:r>
            <a:r>
              <a:rPr lang="en-US" dirty="0"/>
              <a:t>, "A pattern language for secure operating system architectures”,  </a:t>
            </a:r>
            <a:r>
              <a:rPr lang="en-US" i="1" dirty="0"/>
              <a:t>Proceedings of the</a:t>
            </a:r>
            <a:r>
              <a:rPr lang="en-US" dirty="0"/>
              <a:t> </a:t>
            </a:r>
            <a:r>
              <a:rPr lang="en-US" i="1" dirty="0"/>
              <a:t>5th Latin American Conference on Pattern Languages of Programs, </a:t>
            </a:r>
            <a:r>
              <a:rPr lang="en-US" dirty="0"/>
              <a:t>Campos do </a:t>
            </a:r>
            <a:r>
              <a:rPr lang="en-US" dirty="0" err="1"/>
              <a:t>Jordao</a:t>
            </a:r>
            <a:r>
              <a:rPr lang="en-US" dirty="0"/>
              <a:t>, Brazil, August 16-19, 2005, 68-88.</a:t>
            </a:r>
          </a:p>
          <a:p>
            <a:endParaRPr lang="en-US" dirty="0"/>
          </a:p>
        </p:txBody>
      </p:sp>
    </p:spTree>
    <p:extLst>
      <p:ext uri="{BB962C8B-B14F-4D97-AF65-F5344CB8AC3E}">
        <p14:creationId xmlns:p14="http://schemas.microsoft.com/office/powerpoint/2010/main" val="32969345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a:t>
            </a:r>
            <a:r>
              <a:rPr lang="en-US" dirty="0" smtClean="0"/>
              <a:t>(Old)</a:t>
            </a:r>
            <a:endParaRPr lang="en-US" dirty="0"/>
          </a:p>
        </p:txBody>
      </p:sp>
      <p:sp>
        <p:nvSpPr>
          <p:cNvPr id="3" name="Content Placeholder 2"/>
          <p:cNvSpPr>
            <a:spLocks noGrp="1"/>
          </p:cNvSpPr>
          <p:nvPr>
            <p:ph idx="1"/>
          </p:nvPr>
        </p:nvSpPr>
        <p:spPr/>
        <p:txBody>
          <a:bodyPr>
            <a:normAutofit fontScale="55000" lnSpcReduction="20000"/>
          </a:bodyPr>
          <a:lstStyle/>
          <a:p>
            <a:pPr marL="514350" lvl="0" indent="-514350">
              <a:buFont typeface="+mj-lt"/>
              <a:buAutoNum type="arabicPeriod"/>
            </a:pPr>
            <a:r>
              <a:rPr lang="en-US" dirty="0"/>
              <a:t>If we add layers to a microkernel we can assign servers to different layers. Indicate:</a:t>
            </a:r>
          </a:p>
          <a:p>
            <a:pPr marL="0" lvl="0" indent="0">
              <a:buNone/>
            </a:pPr>
            <a:r>
              <a:rPr lang="en-US" dirty="0"/>
              <a:t>            The advantages of this approach</a:t>
            </a:r>
          </a:p>
          <a:p>
            <a:pPr marL="0" lvl="0" indent="0">
              <a:buNone/>
            </a:pPr>
            <a:r>
              <a:rPr lang="en-US" dirty="0"/>
              <a:t>            The disadvantages of the approach</a:t>
            </a:r>
          </a:p>
          <a:p>
            <a:pPr marL="0" lvl="0" indent="0">
              <a:buNone/>
            </a:pPr>
            <a:r>
              <a:rPr lang="en-US" dirty="0"/>
              <a:t>             Modify the class diagram of the microkernel to include the </a:t>
            </a:r>
            <a:endParaRPr lang="en-US" dirty="0" smtClean="0"/>
          </a:p>
          <a:p>
            <a:pPr marL="0" lvl="0" indent="0">
              <a:buNone/>
            </a:pPr>
            <a:r>
              <a:rPr lang="en-US" dirty="0"/>
              <a:t> </a:t>
            </a:r>
            <a:r>
              <a:rPr lang="en-US" dirty="0" smtClean="0"/>
              <a:t>            concept </a:t>
            </a:r>
            <a:r>
              <a:rPr lang="en-US" dirty="0"/>
              <a:t>of </a:t>
            </a:r>
            <a:r>
              <a:rPr lang="en-US" dirty="0" smtClean="0"/>
              <a:t>  layers</a:t>
            </a:r>
            <a:r>
              <a:rPr lang="en-US" dirty="0"/>
              <a:t>. </a:t>
            </a:r>
          </a:p>
          <a:p>
            <a:pPr marL="514350" indent="-514350">
              <a:buFont typeface="+mj-lt"/>
              <a:buAutoNum type="arabicPeriod"/>
            </a:pPr>
            <a:endParaRPr lang="en-US" dirty="0"/>
          </a:p>
          <a:p>
            <a:pPr marL="0" lvl="0" indent="0">
              <a:buNone/>
            </a:pPr>
            <a:r>
              <a:rPr lang="en-US" dirty="0" smtClean="0"/>
              <a:t>2.      Indicate </a:t>
            </a:r>
            <a:r>
              <a:rPr lang="en-US" dirty="0"/>
              <a:t>the advantages and disadvantages of using public key certificates. Find three commercial systems where certificates are used to perform authentication. </a:t>
            </a:r>
            <a:r>
              <a:rPr lang="en-US" dirty="0" smtClean="0"/>
              <a:t> Give References. </a:t>
            </a:r>
            <a:endParaRPr lang="en-US" dirty="0"/>
          </a:p>
          <a:p>
            <a:pPr marL="0" indent="0">
              <a:buNone/>
            </a:pPr>
            <a:endParaRPr lang="en-US" dirty="0"/>
          </a:p>
          <a:p>
            <a:pPr marL="0" lvl="0" indent="0">
              <a:buNone/>
            </a:pPr>
            <a:r>
              <a:rPr lang="en-US" dirty="0" smtClean="0"/>
              <a:t>3. The </a:t>
            </a:r>
            <a:r>
              <a:rPr lang="en-US" dirty="0"/>
              <a:t>diagram of the Virtual Vault in slide 119 of Chapter 4 shows 4 partitions: Inside, Outside, System, and System Hi. Use a multilevel access control model for secrecy (Chapter 2) to protect the components shown in the diagram. For example, an attacker should not be able to deface the web pages or overwrite the audit trail. </a:t>
            </a:r>
            <a:r>
              <a:rPr lang="en-US" dirty="0" smtClean="0"/>
              <a:t>(Assume that the Outside partition can be compromised and prevent the attacker to harm the other partitions). </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6068216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8D3F991-D615-4E06-B8F1-BF75029B8986}"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93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F703E82E-7CE6-4147-90B4-DBA4E1564FBD}" type="slidenum">
              <a:rPr lang="en-US" altLang="en-US" sz="1400" b="0" i="0">
                <a:latin typeface="Times New Roman" pitchFamily="18" charset="0"/>
              </a:rPr>
              <a:pPr eaLnBrk="0" hangingPunct="0">
                <a:spcBef>
                  <a:spcPct val="0"/>
                </a:spcBef>
                <a:buFontTx/>
                <a:buNone/>
              </a:pPr>
              <a:t>103</a:t>
            </a:fld>
            <a:endParaRPr lang="en-US" altLang="en-US" sz="1400" b="0" i="0">
              <a:latin typeface="Times New Roman" pitchFamily="18" charset="0"/>
            </a:endParaRPr>
          </a:p>
        </p:txBody>
      </p:sp>
      <p:pic>
        <p:nvPicPr>
          <p:cNvPr id="293892" name="Picture 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449263"/>
            <a:ext cx="7778750" cy="595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743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en-US" dirty="0" smtClean="0">
                <a:solidFill>
                  <a:schemeClr val="accent1"/>
                </a:solidFill>
              </a:rPr>
              <a:t>Authentication</a:t>
            </a:r>
          </a:p>
        </p:txBody>
      </p:sp>
      <p:sp>
        <p:nvSpPr>
          <p:cNvPr id="276483" name="Rectangle 3"/>
          <p:cNvSpPr>
            <a:spLocks noGrp="1" noChangeArrowheads="1"/>
          </p:cNvSpPr>
          <p:nvPr>
            <p:ph type="body" idx="1"/>
          </p:nvPr>
        </p:nvSpPr>
        <p:spPr/>
        <p:txBody>
          <a:bodyPr>
            <a:noAutofit/>
          </a:bodyPr>
          <a:lstStyle/>
          <a:p>
            <a:pPr>
              <a:lnSpc>
                <a:spcPct val="80000"/>
              </a:lnSpc>
            </a:pPr>
            <a:r>
              <a:rPr lang="en-US" altLang="en-US" sz="2000" dirty="0" smtClean="0"/>
              <a:t>Before they can perform any activities in the system both users and systems must identify themselves and be authenticated. </a:t>
            </a:r>
          </a:p>
          <a:p>
            <a:pPr>
              <a:lnSpc>
                <a:spcPct val="80000"/>
              </a:lnSpc>
            </a:pPr>
            <a:r>
              <a:rPr lang="en-US" altLang="en-US" sz="2000" dirty="0" smtClean="0"/>
              <a:t>Identification and Authentication (I&amp;A) use some kind of protocol to establish identity.</a:t>
            </a:r>
          </a:p>
          <a:p>
            <a:pPr>
              <a:lnSpc>
                <a:spcPct val="80000"/>
              </a:lnSpc>
            </a:pPr>
            <a:r>
              <a:rPr lang="en-US" altLang="en-US" sz="2000" dirty="0" smtClean="0"/>
              <a:t>I&amp;A is the basis for authorization and for logging, it provides accountability.</a:t>
            </a:r>
          </a:p>
          <a:p>
            <a:pPr>
              <a:lnSpc>
                <a:spcPct val="80000"/>
              </a:lnSpc>
            </a:pPr>
            <a:r>
              <a:rPr lang="en-US" altLang="en-US" sz="2000" dirty="0" smtClean="0"/>
              <a:t>Once verified, the system may provide a proof of authentication and a handle (reference) to the user’s account. For example, IBM’s z/OS provides an accessor environment element (ACEE), which follows the authenticated process during its execution </a:t>
            </a:r>
          </a:p>
          <a:p>
            <a:pPr>
              <a:lnSpc>
                <a:spcPct val="80000"/>
              </a:lnSpc>
            </a:pPr>
            <a:endParaRPr lang="en-US" altLang="en-US" sz="2000" dirty="0" smtClean="0"/>
          </a:p>
          <a:p>
            <a:pPr>
              <a:lnSpc>
                <a:spcPct val="80000"/>
              </a:lnSpc>
              <a:buFontTx/>
              <a:buNone/>
            </a:pPr>
            <a:r>
              <a:rPr lang="en-US" altLang="en-US" sz="2000" dirty="0" smtClean="0"/>
              <a:t>Approaches for authentication can be of four types:</a:t>
            </a:r>
          </a:p>
          <a:p>
            <a:pPr>
              <a:lnSpc>
                <a:spcPct val="80000"/>
              </a:lnSpc>
            </a:pPr>
            <a:r>
              <a:rPr lang="en-US" altLang="en-US" sz="2000" dirty="0" smtClean="0"/>
              <a:t>Something the user knows. Passwords are the most common example of this type.</a:t>
            </a:r>
          </a:p>
          <a:p>
            <a:pPr>
              <a:lnSpc>
                <a:spcPct val="80000"/>
              </a:lnSpc>
            </a:pPr>
            <a:r>
              <a:rPr lang="en-US" altLang="en-US" sz="2000" dirty="0" smtClean="0"/>
              <a:t>Something the user has. Typically a smart card.</a:t>
            </a:r>
          </a:p>
          <a:p>
            <a:pPr>
              <a:lnSpc>
                <a:spcPct val="80000"/>
              </a:lnSpc>
            </a:pPr>
            <a:r>
              <a:rPr lang="en-US" altLang="en-US" sz="2000" dirty="0" smtClean="0"/>
              <a:t>Something the user is. A body feature of the user, e.g. her fingerprints, is used to authenticate the user.</a:t>
            </a:r>
          </a:p>
          <a:p>
            <a:pPr>
              <a:lnSpc>
                <a:spcPct val="80000"/>
              </a:lnSpc>
            </a:pPr>
            <a:r>
              <a:rPr lang="en-US" altLang="en-US" sz="2000" dirty="0" smtClean="0"/>
              <a:t>Where the user is. The location of the user is enough to grant him access.</a:t>
            </a:r>
          </a:p>
        </p:txBody>
      </p:sp>
    </p:spTree>
    <p:extLst>
      <p:ext uri="{BB962C8B-B14F-4D97-AF65-F5344CB8AC3E}">
        <p14:creationId xmlns:p14="http://schemas.microsoft.com/office/powerpoint/2010/main" val="9493296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p:cNvSpPr>
          <p:nvPr>
            <p:ph type="title"/>
          </p:nvPr>
        </p:nvSpPr>
        <p:spPr/>
        <p:txBody>
          <a:bodyPr/>
          <a:lstStyle/>
          <a:p>
            <a:r>
              <a:rPr lang="en-US" altLang="en-US" smtClean="0"/>
              <a:t>Formally</a:t>
            </a:r>
          </a:p>
        </p:txBody>
      </p:sp>
      <p:sp>
        <p:nvSpPr>
          <p:cNvPr id="277507" name="Content Placeholder 2"/>
          <p:cNvSpPr>
            <a:spLocks noGrp="1"/>
          </p:cNvSpPr>
          <p:nvPr>
            <p:ph idx="1"/>
          </p:nvPr>
        </p:nvSpPr>
        <p:spPr/>
        <p:txBody>
          <a:bodyPr/>
          <a:lstStyle/>
          <a:p>
            <a:r>
              <a:rPr lang="en-US" altLang="en-US" sz="2000" dirty="0" smtClean="0"/>
              <a:t>An authentication system can be defined formally as a 5-tuple (A,C,F,L, S), where A is the information needed to prove identity, C is the information used to validate the user request, F is a complementation function f: A </a:t>
            </a:r>
            <a:r>
              <a:rPr lang="en-US" altLang="en-US" sz="2000" dirty="0" smtClean="0">
                <a:sym typeface="Wingdings" pitchFamily="2" charset="2"/>
              </a:rPr>
              <a:t></a:t>
            </a:r>
            <a:r>
              <a:rPr lang="en-US" altLang="en-US" sz="2000" dirty="0" smtClean="0"/>
              <a:t> C; L is a set of functions used to validate identity, and S are functions to let the user create or modify information in A or C. </a:t>
            </a:r>
          </a:p>
          <a:p>
            <a:pPr>
              <a:buFontTx/>
              <a:buNone/>
            </a:pPr>
            <a:r>
              <a:rPr lang="en-US" altLang="en-US" sz="2000" dirty="0" smtClean="0"/>
              <a:t> </a:t>
            </a:r>
          </a:p>
          <a:p>
            <a:r>
              <a:rPr lang="en-US" altLang="en-US" sz="2000" dirty="0" smtClean="0"/>
              <a:t>The most common authentication protocol is based on passwords, some word chosen by the user that when provided to the system verifies the user. In a password system: A are the strings that correspond to the user-chosen passwords, C is the list of passwords in the system, F is the identity function {I}, L is the equality function {=}, and S is a function to set or change passwords. </a:t>
            </a:r>
          </a:p>
          <a:p>
            <a:endParaRPr lang="en-US" altLang="en-US" sz="2000" dirty="0" smtClean="0"/>
          </a:p>
        </p:txBody>
      </p:sp>
    </p:spTree>
    <p:extLst>
      <p:ext uri="{BB962C8B-B14F-4D97-AF65-F5344CB8AC3E}">
        <p14:creationId xmlns:p14="http://schemas.microsoft.com/office/powerpoint/2010/main" val="36943103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342421" y="2343150"/>
            <a:ext cx="0" cy="630936"/>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54428" y="3054735"/>
            <a:ext cx="865878"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resources</a:t>
            </a:r>
          </a:p>
        </p:txBody>
      </p:sp>
      <p:cxnSp>
        <p:nvCxnSpPr>
          <p:cNvPr id="13" name="Straight Connector 12"/>
          <p:cNvCxnSpPr/>
          <p:nvPr/>
        </p:nvCxnSpPr>
        <p:spPr>
          <a:xfrm>
            <a:off x="4347482" y="4234815"/>
            <a:ext cx="0" cy="54864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39318" y="234315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4719" y="478917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400800" y="2339068"/>
            <a:ext cx="0" cy="2455164"/>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224892" y="3036299"/>
            <a:ext cx="68580" cy="960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noFill/>
            </a:endParaRPr>
          </a:p>
        </p:txBody>
      </p:sp>
      <p:cxnSp>
        <p:nvCxnSpPr>
          <p:cNvPr id="20" name="Straight Connector 19"/>
          <p:cNvCxnSpPr/>
          <p:nvPr/>
        </p:nvCxnSpPr>
        <p:spPr>
          <a:xfrm>
            <a:off x="3200400" y="3166926"/>
            <a:ext cx="11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4"/>
          </p:cNvCxnSpPr>
          <p:nvPr/>
        </p:nvCxnSpPr>
        <p:spPr>
          <a:xfrm>
            <a:off x="3259182" y="3132311"/>
            <a:ext cx="0" cy="10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200399" y="3236323"/>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257547" y="3240405"/>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224892" y="3893549"/>
            <a:ext cx="68580" cy="960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noFill/>
            </a:endParaRPr>
          </a:p>
        </p:txBody>
      </p:sp>
      <p:cxnSp>
        <p:nvCxnSpPr>
          <p:cNvPr id="27" name="Straight Connector 26"/>
          <p:cNvCxnSpPr/>
          <p:nvPr/>
        </p:nvCxnSpPr>
        <p:spPr>
          <a:xfrm>
            <a:off x="3200400" y="4024176"/>
            <a:ext cx="11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4"/>
          </p:cNvCxnSpPr>
          <p:nvPr/>
        </p:nvCxnSpPr>
        <p:spPr>
          <a:xfrm>
            <a:off x="3259182" y="3989561"/>
            <a:ext cx="0" cy="10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200399" y="4093573"/>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3257547" y="4097655"/>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71850" y="3183255"/>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71850" y="4040505"/>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629150" y="2844315"/>
            <a:ext cx="171450" cy="6858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p:nvSpPr>
        <p:spPr>
          <a:xfrm>
            <a:off x="4286250" y="2971800"/>
            <a:ext cx="137160" cy="1257300"/>
          </a:xfrm>
          <a:prstGeom prst="rect">
            <a:avLst/>
          </a:prstGeom>
          <a:solidFill>
            <a:srgbClr val="FA807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accent6"/>
              </a:solidFill>
            </a:endParaRPr>
          </a:p>
        </p:txBody>
      </p:sp>
      <p:cxnSp>
        <p:nvCxnSpPr>
          <p:cNvPr id="37" name="Straight Arrow Connector 36"/>
          <p:cNvCxnSpPr/>
          <p:nvPr/>
        </p:nvCxnSpPr>
        <p:spPr>
          <a:xfrm flipV="1">
            <a:off x="4422533" y="2958611"/>
            <a:ext cx="891540" cy="226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422533" y="3187215"/>
            <a:ext cx="891540" cy="131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422533" y="3187215"/>
            <a:ext cx="89154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286250" y="3187211"/>
            <a:ext cx="13030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43401" y="2574675"/>
            <a:ext cx="1129155"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authorization</a:t>
            </a:r>
          </a:p>
        </p:txBody>
      </p:sp>
      <p:sp>
        <p:nvSpPr>
          <p:cNvPr id="47" name="TextBox 46"/>
          <p:cNvSpPr txBox="1"/>
          <p:nvPr/>
        </p:nvSpPr>
        <p:spPr>
          <a:xfrm>
            <a:off x="5076653" y="2045859"/>
            <a:ext cx="685316"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System</a:t>
            </a:r>
          </a:p>
        </p:txBody>
      </p:sp>
      <p:sp>
        <p:nvSpPr>
          <p:cNvPr id="48" name="Oval 47"/>
          <p:cNvSpPr/>
          <p:nvPr/>
        </p:nvSpPr>
        <p:spPr>
          <a:xfrm>
            <a:off x="5314950" y="2927840"/>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p:cNvSpPr/>
          <p:nvPr/>
        </p:nvSpPr>
        <p:spPr>
          <a:xfrm>
            <a:off x="5314950" y="3174026"/>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val 49"/>
          <p:cNvSpPr/>
          <p:nvPr/>
        </p:nvSpPr>
        <p:spPr>
          <a:xfrm>
            <a:off x="5310554" y="3398229"/>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p:cNvSpPr txBox="1"/>
          <p:nvPr/>
        </p:nvSpPr>
        <p:spPr>
          <a:xfrm>
            <a:off x="4241703" y="3883410"/>
            <a:ext cx="274434"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X</a:t>
            </a:r>
          </a:p>
        </p:txBody>
      </p:sp>
      <p:sp>
        <p:nvSpPr>
          <p:cNvPr id="58" name="TextBox 57"/>
          <p:cNvSpPr txBox="1"/>
          <p:nvPr/>
        </p:nvSpPr>
        <p:spPr>
          <a:xfrm>
            <a:off x="2963008" y="4173594"/>
            <a:ext cx="653577"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hacker</a:t>
            </a:r>
          </a:p>
        </p:txBody>
      </p:sp>
      <p:sp>
        <p:nvSpPr>
          <p:cNvPr id="59" name="TextBox 58"/>
          <p:cNvSpPr txBox="1"/>
          <p:nvPr/>
        </p:nvSpPr>
        <p:spPr>
          <a:xfrm>
            <a:off x="2851596" y="2617359"/>
            <a:ext cx="892937"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legitimate</a:t>
            </a:r>
          </a:p>
        </p:txBody>
      </p:sp>
      <p:sp>
        <p:nvSpPr>
          <p:cNvPr id="60" name="TextBox 59"/>
          <p:cNvSpPr txBox="1"/>
          <p:nvPr/>
        </p:nvSpPr>
        <p:spPr>
          <a:xfrm>
            <a:off x="3033482" y="2746485"/>
            <a:ext cx="490840"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user</a:t>
            </a:r>
          </a:p>
        </p:txBody>
      </p:sp>
      <p:sp>
        <p:nvSpPr>
          <p:cNvPr id="61" name="TextBox 60"/>
          <p:cNvSpPr txBox="1"/>
          <p:nvPr/>
        </p:nvSpPr>
        <p:spPr>
          <a:xfrm>
            <a:off x="3600450" y="4397760"/>
            <a:ext cx="1217193"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authentication</a:t>
            </a:r>
          </a:p>
        </p:txBody>
      </p:sp>
      <p:cxnSp>
        <p:nvCxnSpPr>
          <p:cNvPr id="63" name="Straight Arrow Connector 62"/>
          <p:cNvCxnSpPr/>
          <p:nvPr/>
        </p:nvCxnSpPr>
        <p:spPr>
          <a:xfrm flipV="1">
            <a:off x="4215441" y="4223385"/>
            <a:ext cx="101289" cy="205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411980" y="3897519"/>
            <a:ext cx="274434"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X</a:t>
            </a:r>
          </a:p>
        </p:txBody>
      </p:sp>
      <p:sp>
        <p:nvSpPr>
          <p:cNvPr id="68" name="Freeform 67"/>
          <p:cNvSpPr/>
          <p:nvPr/>
        </p:nvSpPr>
        <p:spPr>
          <a:xfrm>
            <a:off x="4429125" y="3783330"/>
            <a:ext cx="891540" cy="246698"/>
          </a:xfrm>
          <a:custGeom>
            <a:avLst/>
            <a:gdLst>
              <a:gd name="connsiteX0" fmla="*/ 0 w 1082040"/>
              <a:gd name="connsiteY0" fmla="*/ 327660 h 328930"/>
              <a:gd name="connsiteX1" fmla="*/ 434340 w 1082040"/>
              <a:gd name="connsiteY1" fmla="*/ 274320 h 328930"/>
              <a:gd name="connsiteX2" fmla="*/ 1082040 w 1082040"/>
              <a:gd name="connsiteY2" fmla="*/ 0 h 328930"/>
            </a:gdLst>
            <a:ahLst/>
            <a:cxnLst>
              <a:cxn ang="0">
                <a:pos x="connsiteX0" y="connsiteY0"/>
              </a:cxn>
              <a:cxn ang="0">
                <a:pos x="connsiteX1" y="connsiteY1"/>
              </a:cxn>
              <a:cxn ang="0">
                <a:pos x="connsiteX2" y="connsiteY2"/>
              </a:cxn>
            </a:cxnLst>
            <a:rect l="l" t="t" r="r" b="b"/>
            <a:pathLst>
              <a:path w="1082040" h="328930">
                <a:moveTo>
                  <a:pt x="0" y="327660"/>
                </a:moveTo>
                <a:cubicBezTo>
                  <a:pt x="127000" y="328295"/>
                  <a:pt x="254000" y="328930"/>
                  <a:pt x="434340" y="274320"/>
                </a:cubicBezTo>
                <a:cubicBezTo>
                  <a:pt x="614680" y="219710"/>
                  <a:pt x="848360" y="109855"/>
                  <a:pt x="1082040"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69" name="Freeform 68"/>
          <p:cNvSpPr/>
          <p:nvPr/>
        </p:nvSpPr>
        <p:spPr>
          <a:xfrm>
            <a:off x="4429125" y="4034790"/>
            <a:ext cx="891540" cy="205740"/>
          </a:xfrm>
          <a:custGeom>
            <a:avLst/>
            <a:gdLst>
              <a:gd name="connsiteX0" fmla="*/ 0 w 1112520"/>
              <a:gd name="connsiteY0" fmla="*/ 0 h 274320"/>
              <a:gd name="connsiteX1" fmla="*/ 571500 w 1112520"/>
              <a:gd name="connsiteY1" fmla="*/ 99060 h 274320"/>
              <a:gd name="connsiteX2" fmla="*/ 1112520 w 1112520"/>
              <a:gd name="connsiteY2" fmla="*/ 274320 h 274320"/>
            </a:gdLst>
            <a:ahLst/>
            <a:cxnLst>
              <a:cxn ang="0">
                <a:pos x="connsiteX0" y="connsiteY0"/>
              </a:cxn>
              <a:cxn ang="0">
                <a:pos x="connsiteX1" y="connsiteY1"/>
              </a:cxn>
              <a:cxn ang="0">
                <a:pos x="connsiteX2" y="connsiteY2"/>
              </a:cxn>
            </a:cxnLst>
            <a:rect l="l" t="t" r="r" b="b"/>
            <a:pathLst>
              <a:path w="1112520" h="274320">
                <a:moveTo>
                  <a:pt x="0" y="0"/>
                </a:moveTo>
                <a:cubicBezTo>
                  <a:pt x="193040" y="26670"/>
                  <a:pt x="386080" y="53340"/>
                  <a:pt x="571500" y="99060"/>
                </a:cubicBezTo>
                <a:cubicBezTo>
                  <a:pt x="756920" y="144780"/>
                  <a:pt x="934720" y="209550"/>
                  <a:pt x="1112520" y="2743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0" name="Oval 69"/>
          <p:cNvSpPr/>
          <p:nvPr/>
        </p:nvSpPr>
        <p:spPr>
          <a:xfrm>
            <a:off x="5314950" y="3749040"/>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val 70"/>
          <p:cNvSpPr/>
          <p:nvPr/>
        </p:nvSpPr>
        <p:spPr>
          <a:xfrm>
            <a:off x="5320665" y="4217670"/>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715082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hierarchy</a:t>
            </a:r>
            <a:endParaRPr lang="en-US" dirty="0"/>
          </a:p>
        </p:txBody>
      </p:sp>
      <p:pic>
        <p:nvPicPr>
          <p:cNvPr id="3" name="Picture 2"/>
          <p:cNvPicPr>
            <a:picLocks noChangeAspect="1"/>
          </p:cNvPicPr>
          <p:nvPr/>
        </p:nvPicPr>
        <p:blipFill>
          <a:blip r:embed="rId2"/>
          <a:stretch>
            <a:fillRect/>
          </a:stretch>
        </p:blipFill>
        <p:spPr>
          <a:xfrm>
            <a:off x="1981200" y="1905000"/>
            <a:ext cx="4648200" cy="4115794"/>
          </a:xfrm>
          <a:prstGeom prst="rect">
            <a:avLst/>
          </a:prstGeom>
        </p:spPr>
      </p:pic>
    </p:spTree>
    <p:extLst>
      <p:ext uri="{BB962C8B-B14F-4D97-AF65-F5344CB8AC3E}">
        <p14:creationId xmlns:p14="http://schemas.microsoft.com/office/powerpoint/2010/main" val="23902556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of Authenticator</a:t>
            </a:r>
            <a:endParaRPr lang="en-US" dirty="0"/>
          </a:p>
        </p:txBody>
      </p:sp>
      <p:pic>
        <p:nvPicPr>
          <p:cNvPr id="3" name="Picture 2"/>
          <p:cNvPicPr>
            <a:picLocks noChangeAspect="1"/>
          </p:cNvPicPr>
          <p:nvPr/>
        </p:nvPicPr>
        <p:blipFill>
          <a:blip r:embed="rId2"/>
          <a:stretch>
            <a:fillRect/>
          </a:stretch>
        </p:blipFill>
        <p:spPr>
          <a:xfrm>
            <a:off x="1828800" y="2362200"/>
            <a:ext cx="5334000" cy="3058752"/>
          </a:xfrm>
          <a:prstGeom prst="rect">
            <a:avLst/>
          </a:prstGeom>
        </p:spPr>
      </p:pic>
    </p:spTree>
    <p:extLst>
      <p:ext uri="{BB962C8B-B14F-4D97-AF65-F5344CB8AC3E}">
        <p14:creationId xmlns:p14="http://schemas.microsoft.com/office/powerpoint/2010/main" val="200587690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6900" y="1295400"/>
            <a:ext cx="5408613"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79" name="Title 2"/>
          <p:cNvSpPr>
            <a:spLocks noGrp="1"/>
          </p:cNvSpPr>
          <p:nvPr>
            <p:ph type="title"/>
          </p:nvPr>
        </p:nvSpPr>
        <p:spPr/>
        <p:txBody>
          <a:bodyPr/>
          <a:lstStyle/>
          <a:p>
            <a:r>
              <a:rPr lang="en-US" altLang="en-US" smtClean="0"/>
              <a:t>Authenticating a user</a:t>
            </a:r>
          </a:p>
        </p:txBody>
      </p:sp>
    </p:spTree>
    <p:extLst>
      <p:ext uri="{BB962C8B-B14F-4D97-AF65-F5344CB8AC3E}">
        <p14:creationId xmlns:p14="http://schemas.microsoft.com/office/powerpoint/2010/main" val="1538577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8E2E417B-2880-4128-B997-09878864D2E5}" type="datetime1">
              <a:rPr lang="en-US" altLang="en-US" smtClean="0">
                <a:latin typeface="Times New Roman" pitchFamily="18" charset="0"/>
              </a:rPr>
              <a:pPr eaLnBrk="0" hangingPunct="0"/>
              <a:t>9/28/2017</a:t>
            </a:fld>
            <a:endParaRPr lang="en-US" altLang="en-US" smtClean="0">
              <a:latin typeface="Times New Roman" pitchFamily="18" charset="0"/>
            </a:endParaRPr>
          </a:p>
        </p:txBody>
      </p:sp>
      <p:sp>
        <p:nvSpPr>
          <p:cNvPr id="779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62E8306C-4401-4E42-8009-F0C1AFBB5D30}" type="slidenum">
              <a:rPr lang="en-US" altLang="en-US" smtClean="0">
                <a:latin typeface="Times New Roman" pitchFamily="18" charset="0"/>
              </a:rPr>
              <a:pPr eaLnBrk="0" hangingPunct="0"/>
              <a:t>11</a:t>
            </a:fld>
            <a:endParaRPr lang="en-US" altLang="en-US" smtClean="0">
              <a:latin typeface="Times New Roman" pitchFamily="18" charset="0"/>
            </a:endParaRPr>
          </a:p>
        </p:txBody>
      </p:sp>
      <p:sp>
        <p:nvSpPr>
          <p:cNvPr id="779268" name="Rectangle 2"/>
          <p:cNvSpPr>
            <a:spLocks noGrp="1" noChangeArrowheads="1"/>
          </p:cNvSpPr>
          <p:nvPr>
            <p:ph type="title" idx="4294967295"/>
          </p:nvPr>
        </p:nvSpPr>
        <p:spPr/>
        <p:txBody>
          <a:bodyPr>
            <a:normAutofit/>
          </a:bodyPr>
          <a:lstStyle/>
          <a:p>
            <a:pPr eaLnBrk="1" hangingPunct="1"/>
            <a:r>
              <a:rPr lang="en-US" altLang="en-US" dirty="0" smtClean="0"/>
              <a:t>Trusted Computing Base(TCB)  </a:t>
            </a:r>
          </a:p>
        </p:txBody>
      </p:sp>
      <p:sp>
        <p:nvSpPr>
          <p:cNvPr id="779269" name="Rectangle 3"/>
          <p:cNvSpPr>
            <a:spLocks noGrp="1" noChangeArrowheads="1"/>
          </p:cNvSpPr>
          <p:nvPr>
            <p:ph type="body" idx="4294967295"/>
          </p:nvPr>
        </p:nvSpPr>
        <p:spPr/>
        <p:txBody>
          <a:bodyPr/>
          <a:lstStyle/>
          <a:p>
            <a:pPr eaLnBrk="1" hangingPunct="1"/>
            <a:r>
              <a:rPr lang="en-US" altLang="en-US" dirty="0" smtClean="0"/>
              <a:t>The part of the system which we trust</a:t>
            </a:r>
          </a:p>
          <a:p>
            <a:pPr eaLnBrk="1" hangingPunct="1"/>
            <a:r>
              <a:rPr lang="en-US" altLang="en-US" dirty="0" smtClean="0"/>
              <a:t>Kernel: includes all security-related functions</a:t>
            </a:r>
          </a:p>
          <a:p>
            <a:pPr eaLnBrk="1" hangingPunct="1"/>
            <a:r>
              <a:rPr lang="en-US" altLang="en-US" dirty="0" smtClean="0"/>
              <a:t>Verification: possible only for relatively simple systems, and requires special languages and special operating systems</a:t>
            </a:r>
          </a:p>
          <a:p>
            <a:pPr eaLnBrk="1" hangingPunct="1"/>
            <a:r>
              <a:rPr lang="en-US" altLang="en-US" dirty="0" smtClean="0"/>
              <a:t>In practical systems we need to trust some part of the OS </a:t>
            </a:r>
          </a:p>
        </p:txBody>
      </p:sp>
    </p:spTree>
    <p:extLst>
      <p:ext uri="{BB962C8B-B14F-4D97-AF65-F5344CB8AC3E}">
        <p14:creationId xmlns:p14="http://schemas.microsoft.com/office/powerpoint/2010/main" val="41451112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1"/>
          <p:cNvSpPr>
            <a:spLocks noGrp="1"/>
          </p:cNvSpPr>
          <p:nvPr>
            <p:ph type="title"/>
          </p:nvPr>
        </p:nvSpPr>
        <p:spPr/>
        <p:txBody>
          <a:bodyPr/>
          <a:lstStyle/>
          <a:p>
            <a:r>
              <a:rPr lang="en-US" altLang="en-US" dirty="0" smtClean="0"/>
              <a:t>Passwords</a:t>
            </a:r>
          </a:p>
        </p:txBody>
      </p:sp>
      <p:sp>
        <p:nvSpPr>
          <p:cNvPr id="278531" name="Content Placeholder 2"/>
          <p:cNvSpPr>
            <a:spLocks noGrp="1"/>
          </p:cNvSpPr>
          <p:nvPr>
            <p:ph idx="1"/>
          </p:nvPr>
        </p:nvSpPr>
        <p:spPr/>
        <p:txBody>
          <a:bodyPr/>
          <a:lstStyle/>
          <a:p>
            <a:r>
              <a:rPr lang="en-US" altLang="en-US" sz="2000" dirty="0" smtClean="0"/>
              <a:t>Passwords are considered a relatively weak approach. Most passwords are easy to find using a good dictionary, educated guesses, and a program that tries them in succession.</a:t>
            </a:r>
          </a:p>
          <a:p>
            <a:r>
              <a:rPr lang="en-US" altLang="en-US" sz="2000" dirty="0" smtClean="0"/>
              <a:t>For better security the Unix password system uses slower encryption, produces less predictable passwords with a password generator, and uses ‘salting’. Salting implies that the password is encrypted using the concatenation of the time of the day and the process id as a key; the encrypted password is then concatenated with the time of the day and the process id. </a:t>
            </a:r>
          </a:p>
          <a:p>
            <a:r>
              <a:rPr lang="en-US" altLang="en-US" sz="2000" dirty="0" smtClean="0"/>
              <a:t>The main problems with passwords are that users choose poor passwords and that they are kept for long periods of time, which means that the attacker has time to find a way to discover them. A common attack is to get a copy of the encrypted passwords (some systems don’t protect the password file itself) and perform dictionary or exhaustive attacks. </a:t>
            </a:r>
          </a:p>
          <a:p>
            <a:pPr marL="0" indent="0">
              <a:buNone/>
            </a:pPr>
            <a:endParaRPr lang="en-US" altLang="en-US" sz="1800" dirty="0" smtClean="0"/>
          </a:p>
          <a:p>
            <a:endParaRPr lang="en-US" altLang="en-US" sz="1800" dirty="0" smtClean="0"/>
          </a:p>
        </p:txBody>
      </p:sp>
    </p:spTree>
    <p:extLst>
      <p:ext uri="{BB962C8B-B14F-4D97-AF65-F5344CB8AC3E}">
        <p14:creationId xmlns:p14="http://schemas.microsoft.com/office/powerpoint/2010/main" val="157970441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Password-based authentication</a:t>
            </a:r>
            <a:endParaRPr lang="en-US" dirty="0"/>
          </a:p>
        </p:txBody>
      </p:sp>
      <p:pic>
        <p:nvPicPr>
          <p:cNvPr id="3" name="Picture 2"/>
          <p:cNvPicPr>
            <a:picLocks noChangeAspect="1"/>
          </p:cNvPicPr>
          <p:nvPr/>
        </p:nvPicPr>
        <p:blipFill>
          <a:blip r:embed="rId2"/>
          <a:stretch>
            <a:fillRect/>
          </a:stretch>
        </p:blipFill>
        <p:spPr>
          <a:xfrm>
            <a:off x="1447800" y="2057400"/>
            <a:ext cx="5334000" cy="3352800"/>
          </a:xfrm>
          <a:prstGeom prst="rect">
            <a:avLst/>
          </a:prstGeom>
        </p:spPr>
      </p:pic>
    </p:spTree>
    <p:extLst>
      <p:ext uri="{BB962C8B-B14F-4D97-AF65-F5344CB8AC3E}">
        <p14:creationId xmlns:p14="http://schemas.microsoft.com/office/powerpoint/2010/main" val="992412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p:cNvSpPr>
          <p:nvPr>
            <p:ph type="title"/>
          </p:nvPr>
        </p:nvSpPr>
        <p:spPr/>
        <p:txBody>
          <a:bodyPr>
            <a:normAutofit/>
          </a:bodyPr>
          <a:lstStyle/>
          <a:p>
            <a:r>
              <a:rPr lang="en-US" altLang="en-US" dirty="0" smtClean="0"/>
              <a:t>Smart cards</a:t>
            </a:r>
          </a:p>
        </p:txBody>
      </p:sp>
      <p:sp>
        <p:nvSpPr>
          <p:cNvPr id="279555" name="Content Placeholder 2"/>
          <p:cNvSpPr>
            <a:spLocks noGrp="1"/>
          </p:cNvSpPr>
          <p:nvPr>
            <p:ph idx="1"/>
          </p:nvPr>
        </p:nvSpPr>
        <p:spPr/>
        <p:txBody>
          <a:bodyPr>
            <a:noAutofit/>
          </a:bodyPr>
          <a:lstStyle/>
          <a:p>
            <a:r>
              <a:rPr lang="en-US" altLang="en-US" sz="2000" dirty="0" smtClean="0"/>
              <a:t>A card with some processing power is used to establish the connection. Smart cards use a PIN provided by the user and other information such as date, time, or name of the user to send an encrypted message to the system (typically some Authentication Server). Only if the system can decipher the message the user is connected. </a:t>
            </a:r>
          </a:p>
          <a:p>
            <a:r>
              <a:rPr lang="en-US" altLang="en-US" sz="2000" dirty="0" smtClean="0"/>
              <a:t>The card must be tamper-resistant to prevent a person who steals the card from finding the PIN in the card. Given that these cards have a significant amount of memory there have been proposals about including in them financial, health, and employment information about their owners, although this may bring additional privacy problems.  </a:t>
            </a:r>
          </a:p>
          <a:p>
            <a:r>
              <a:rPr lang="en-US" altLang="en-US" sz="2000" dirty="0" smtClean="0"/>
              <a:t>More secure but more costly than passwords, can be lost of stolen.</a:t>
            </a:r>
          </a:p>
          <a:p>
            <a:r>
              <a:rPr lang="en-US" altLang="en-US" sz="2000" dirty="0" smtClean="0"/>
              <a:t>Frequently used by employees of a company to connect remotely to their systems.</a:t>
            </a:r>
          </a:p>
        </p:txBody>
      </p:sp>
    </p:spTree>
    <p:extLst>
      <p:ext uri="{BB962C8B-B14F-4D97-AF65-F5344CB8AC3E}">
        <p14:creationId xmlns:p14="http://schemas.microsoft.com/office/powerpoint/2010/main" val="38196953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Biometrics</a:t>
            </a:r>
            <a:endParaRPr lang="en-US" dirty="0"/>
          </a:p>
        </p:txBody>
      </p:sp>
      <p:sp>
        <p:nvSpPr>
          <p:cNvPr id="3" name="Content Placeholder 2"/>
          <p:cNvSpPr>
            <a:spLocks noGrp="1"/>
          </p:cNvSpPr>
          <p:nvPr>
            <p:ph idx="1"/>
          </p:nvPr>
        </p:nvSpPr>
        <p:spPr/>
        <p:txBody>
          <a:bodyPr>
            <a:normAutofit fontScale="77500" lnSpcReduction="20000"/>
          </a:bodyPr>
          <a:lstStyle/>
          <a:p>
            <a:r>
              <a:rPr lang="en-US" altLang="en-US" dirty="0" smtClean="0"/>
              <a:t>This </a:t>
            </a:r>
            <a:r>
              <a:rPr lang="en-US" altLang="en-US" dirty="0"/>
              <a:t>is the use of some unique personal characteristic, e.g., fingerprints, retina scan, face contour, face recognition, signature </a:t>
            </a:r>
            <a:r>
              <a:rPr lang="en-US" altLang="en-US" dirty="0" smtClean="0"/>
              <a:t>dynamics. </a:t>
            </a:r>
            <a:r>
              <a:rPr lang="en-US" altLang="en-US" dirty="0"/>
              <a:t>This can be a more secure approach but it is more expensive and slower than the other </a:t>
            </a:r>
            <a:r>
              <a:rPr lang="en-US" altLang="en-US" dirty="0" smtClean="0"/>
              <a:t>two.</a:t>
            </a:r>
            <a:endParaRPr lang="en-US" altLang="en-US" dirty="0"/>
          </a:p>
          <a:p>
            <a:r>
              <a:rPr lang="en-US" altLang="en-US" dirty="0"/>
              <a:t>Fingerprint recognition security has been put in doubt, people leave their fingerprints in many places and gummy fingers appear to fool most </a:t>
            </a:r>
            <a:r>
              <a:rPr lang="en-US" altLang="en-US" dirty="0" smtClean="0"/>
              <a:t>systems.</a:t>
            </a:r>
          </a:p>
          <a:p>
            <a:r>
              <a:rPr lang="en-US" altLang="en-US" dirty="0" smtClean="0"/>
              <a:t>They require a large amount of data. If their digital representation is compromised they cannot be replaced.</a:t>
            </a:r>
          </a:p>
          <a:p>
            <a:r>
              <a:rPr lang="en-US" altLang="en-US" dirty="0" smtClean="0"/>
              <a:t> </a:t>
            </a:r>
            <a:r>
              <a:rPr lang="en-US" altLang="en-US" dirty="0"/>
              <a:t>After September 11 this approach has become considerably more popular. This popularity has also been helped by the </a:t>
            </a:r>
            <a:r>
              <a:rPr lang="en-US" altLang="en-US" dirty="0" smtClean="0"/>
              <a:t>decreasing </a:t>
            </a:r>
            <a:r>
              <a:rPr lang="en-US" altLang="en-US" dirty="0"/>
              <a:t>cost of some of these approaches. </a:t>
            </a:r>
            <a:endParaRPr lang="en-US" altLang="en-US" dirty="0" smtClean="0"/>
          </a:p>
          <a:p>
            <a:endParaRPr lang="en-US" altLang="en-US" dirty="0"/>
          </a:p>
          <a:p>
            <a:endParaRPr lang="en-US" altLang="en-US" dirty="0"/>
          </a:p>
          <a:p>
            <a:endParaRPr lang="en-US" dirty="0"/>
          </a:p>
        </p:txBody>
      </p:sp>
    </p:spTree>
    <p:extLst>
      <p:ext uri="{BB962C8B-B14F-4D97-AF65-F5344CB8AC3E}">
        <p14:creationId xmlns:p14="http://schemas.microsoft.com/office/powerpoint/2010/main" val="27965396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Multifactor authentication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 higher security we </a:t>
            </a:r>
            <a:r>
              <a:rPr lang="en-US" dirty="0"/>
              <a:t>can use Multi-factor Authentication, using two of the three authentication factors: something the user has, something the user knows, and something the user </a:t>
            </a:r>
            <a:r>
              <a:rPr lang="en-US" dirty="0" smtClean="0"/>
              <a:t>is.</a:t>
            </a:r>
          </a:p>
          <a:p>
            <a:r>
              <a:rPr lang="en-US" dirty="0" smtClean="0"/>
              <a:t>For </a:t>
            </a:r>
            <a:r>
              <a:rPr lang="en-US" dirty="0"/>
              <a:t>example, Google can send you text messages, with a code sent to your phone </a:t>
            </a:r>
            <a:r>
              <a:rPr lang="en-US" dirty="0" smtClean="0"/>
              <a:t>(something you have) every </a:t>
            </a:r>
            <a:r>
              <a:rPr lang="en-US" dirty="0"/>
              <a:t>time you log in with a password (something </a:t>
            </a:r>
            <a:r>
              <a:rPr lang="en-US" dirty="0" smtClean="0"/>
              <a:t>you know) </a:t>
            </a:r>
            <a:r>
              <a:rPr lang="en-US" dirty="0"/>
              <a:t>or as most banks use for their online banking a security question that </a:t>
            </a:r>
            <a:r>
              <a:rPr lang="en-US" dirty="0" smtClean="0"/>
              <a:t>(supposedly)only </a:t>
            </a:r>
            <a:r>
              <a:rPr lang="en-US" dirty="0"/>
              <a:t>you can answer(something a user knows). </a:t>
            </a:r>
          </a:p>
        </p:txBody>
      </p:sp>
    </p:spTree>
    <p:extLst>
      <p:ext uri="{BB962C8B-B14F-4D97-AF65-F5344CB8AC3E}">
        <p14:creationId xmlns:p14="http://schemas.microsoft.com/office/powerpoint/2010/main" val="265333420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diagram for Two-Factor authentication</a:t>
            </a:r>
          </a:p>
        </p:txBody>
      </p:sp>
      <p:pic>
        <p:nvPicPr>
          <p:cNvPr id="3" name="Picture 2"/>
          <p:cNvPicPr>
            <a:picLocks noChangeAspect="1"/>
          </p:cNvPicPr>
          <p:nvPr/>
        </p:nvPicPr>
        <p:blipFill>
          <a:blip r:embed="rId2"/>
          <a:stretch>
            <a:fillRect/>
          </a:stretch>
        </p:blipFill>
        <p:spPr>
          <a:xfrm>
            <a:off x="1752600" y="2537582"/>
            <a:ext cx="5181599" cy="2948818"/>
          </a:xfrm>
          <a:prstGeom prst="rect">
            <a:avLst/>
          </a:prstGeom>
        </p:spPr>
      </p:pic>
    </p:spTree>
    <p:extLst>
      <p:ext uri="{BB962C8B-B14F-4D97-AF65-F5344CB8AC3E}">
        <p14:creationId xmlns:p14="http://schemas.microsoft.com/office/powerpoint/2010/main" val="377494762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uses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smtClean="0"/>
              <a:t>Windows Office 365-</a:t>
            </a:r>
            <a:r>
              <a:rPr lang="en-US" dirty="0"/>
              <a:t>-Will send a </a:t>
            </a:r>
            <a:r>
              <a:rPr lang="en-US" dirty="0" smtClean="0"/>
              <a:t>security </a:t>
            </a:r>
            <a:r>
              <a:rPr lang="en-US" dirty="0"/>
              <a:t>code to your phone or your alternate email </a:t>
            </a:r>
            <a:r>
              <a:rPr lang="en-US" dirty="0" smtClean="0"/>
              <a:t>address.</a:t>
            </a:r>
            <a:endParaRPr lang="en-US" dirty="0"/>
          </a:p>
          <a:p>
            <a:endParaRPr lang="en-US" dirty="0"/>
          </a:p>
          <a:p>
            <a:pPr lvl="0"/>
            <a:r>
              <a:rPr lang="en-US" dirty="0"/>
              <a:t>Google--a code will be sent to your phone via text, voice call, or our mobile app. Or, if you have a Security Key, you can  insert it into your computer’s USB port. </a:t>
            </a:r>
          </a:p>
          <a:p>
            <a:pPr marL="0" indent="0">
              <a:buNone/>
            </a:pPr>
            <a:endParaRPr lang="en-US" dirty="0"/>
          </a:p>
          <a:p>
            <a:pPr lvl="0"/>
            <a:r>
              <a:rPr lang="en-US" dirty="0"/>
              <a:t>Bank of America--You will be asked three random questions that only you know </a:t>
            </a:r>
            <a:r>
              <a:rPr lang="en-US" dirty="0" smtClean="0"/>
              <a:t>how to answer.</a:t>
            </a:r>
            <a:endParaRPr lang="en-US" dirty="0"/>
          </a:p>
          <a:p>
            <a:pPr marL="0" indent="0">
              <a:buNone/>
            </a:pPr>
            <a:r>
              <a:rPr lang="en-US" dirty="0"/>
              <a:t> </a:t>
            </a:r>
          </a:p>
          <a:p>
            <a:pPr lvl="0"/>
            <a:r>
              <a:rPr lang="en-US" dirty="0"/>
              <a:t>Apple--You can only </a:t>
            </a:r>
            <a:r>
              <a:rPr lang="en-US" dirty="0" smtClean="0"/>
              <a:t>sign </a:t>
            </a:r>
            <a:r>
              <a:rPr lang="en-US" dirty="0"/>
              <a:t>in through an approved device and your Apple Id.</a:t>
            </a:r>
          </a:p>
          <a:p>
            <a:pPr marL="0" indent="0">
              <a:buNone/>
            </a:pPr>
            <a:r>
              <a:rPr lang="en-US" dirty="0"/>
              <a:t> </a:t>
            </a:r>
          </a:p>
          <a:p>
            <a:pPr lvl="0"/>
            <a:r>
              <a:rPr lang="en-US" dirty="0"/>
              <a:t>Department of Defense--Uses the </a:t>
            </a:r>
            <a:r>
              <a:rPr lang="en-US" dirty="0" err="1"/>
              <a:t>YubiKey</a:t>
            </a:r>
            <a:r>
              <a:rPr lang="en-US" dirty="0"/>
              <a:t>  along with a one time password </a:t>
            </a:r>
            <a:endParaRPr lang="en-US" dirty="0" smtClean="0"/>
          </a:p>
          <a:p>
            <a:pPr marL="0" lvl="0" indent="0">
              <a:buNone/>
            </a:pPr>
            <a:endParaRPr lang="en-US" dirty="0" smtClean="0"/>
          </a:p>
          <a:p>
            <a:pPr lvl="0"/>
            <a:r>
              <a:rPr lang="en-US" dirty="0"/>
              <a:t>Others include: </a:t>
            </a:r>
            <a:r>
              <a:rPr lang="en-US" dirty="0" err="1"/>
              <a:t>Wordpress</a:t>
            </a:r>
            <a:r>
              <a:rPr lang="en-US" dirty="0"/>
              <a:t>, Facebook, Twitter, and </a:t>
            </a:r>
            <a:r>
              <a:rPr lang="en-US" dirty="0" err="1"/>
              <a:t>DropBox</a:t>
            </a:r>
            <a:r>
              <a:rPr lang="en-US" dirty="0"/>
              <a:t>.</a:t>
            </a:r>
          </a:p>
          <a:p>
            <a:pPr marL="0" indent="0">
              <a:buNone/>
            </a:pPr>
            <a:endParaRPr lang="en-US" dirty="0"/>
          </a:p>
          <a:p>
            <a:pPr lvl="0"/>
            <a:endParaRPr lang="en-US" dirty="0"/>
          </a:p>
          <a:p>
            <a:endParaRPr lang="en-US" dirty="0"/>
          </a:p>
          <a:p>
            <a:endParaRPr lang="en-US" dirty="0"/>
          </a:p>
        </p:txBody>
      </p:sp>
    </p:spTree>
    <p:extLst>
      <p:ext uri="{BB962C8B-B14F-4D97-AF65-F5344CB8AC3E}">
        <p14:creationId xmlns:p14="http://schemas.microsoft.com/office/powerpoint/2010/main" val="248973557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Multi-factor authentications are weak</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IRS incident is but the latest example of a hack that could have been prevented with two-factor authentication (TFA): combining something you know (a password or PIN) with something you have (a phone or security token). </a:t>
            </a:r>
            <a:endParaRPr lang="en-US" dirty="0" smtClean="0"/>
          </a:p>
          <a:p>
            <a:r>
              <a:rPr lang="en-US" dirty="0" smtClean="0"/>
              <a:t>Most </a:t>
            </a:r>
            <a:r>
              <a:rPr lang="en-US" dirty="0"/>
              <a:t>hacks have involved guessing weak passwords using </a:t>
            </a:r>
            <a:r>
              <a:rPr lang="en-US" dirty="0" smtClean="0"/>
              <a:t>a dictionary attack,</a:t>
            </a:r>
            <a:r>
              <a:rPr lang="en-US" dirty="0"/>
              <a:t> </a:t>
            </a:r>
            <a:r>
              <a:rPr lang="en-US" dirty="0" smtClean="0"/>
              <a:t>statistical analysis, or</a:t>
            </a:r>
            <a:r>
              <a:rPr lang="en-US" dirty="0"/>
              <a:t> </a:t>
            </a:r>
            <a:r>
              <a:rPr lang="en-US" dirty="0" smtClean="0"/>
              <a:t>lists of popular</a:t>
            </a:r>
            <a:r>
              <a:rPr lang="en-US" dirty="0"/>
              <a:t> (and weak) passwords. </a:t>
            </a:r>
            <a:endParaRPr lang="en-US" dirty="0" smtClean="0"/>
          </a:p>
          <a:p>
            <a:r>
              <a:rPr lang="en-US" dirty="0" smtClean="0"/>
              <a:t>But </a:t>
            </a:r>
            <a:r>
              <a:rPr lang="en-US" dirty="0"/>
              <a:t>the IRS attack exposed another flaw in common authentication schemes, reliance on personally identifiable information for access or password </a:t>
            </a:r>
            <a:r>
              <a:rPr lang="en-US" dirty="0" smtClean="0"/>
              <a:t>recovery.</a:t>
            </a:r>
            <a:endParaRPr lang="en-US" dirty="0"/>
          </a:p>
          <a:p>
            <a:r>
              <a:rPr lang="en-US" dirty="0" smtClean="0"/>
              <a:t>The IRS attack combined a step using </a:t>
            </a:r>
            <a:r>
              <a:rPr lang="en-US" dirty="0" err="1" smtClean="0"/>
              <a:t>Name,SSN</a:t>
            </a:r>
            <a:r>
              <a:rPr lang="en-US" dirty="0" smtClean="0"/>
              <a:t>, </a:t>
            </a:r>
            <a:r>
              <a:rPr lang="en-US" dirty="0" err="1" smtClean="0"/>
              <a:t>DoB</a:t>
            </a:r>
            <a:r>
              <a:rPr lang="en-US" dirty="0" smtClean="0"/>
              <a:t>, and Filing Status with another step of personal questions selected by the taxpayers.</a:t>
            </a:r>
            <a:endParaRPr lang="en-US" dirty="0"/>
          </a:p>
        </p:txBody>
      </p:sp>
    </p:spTree>
    <p:extLst>
      <p:ext uri="{BB962C8B-B14F-4D97-AF65-F5344CB8AC3E}">
        <p14:creationId xmlns:p14="http://schemas.microsoft.com/office/powerpoint/2010/main" val="133150359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Secret questions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Although the IRS attackers appear to have gained IDs in other ways, such as purchasing a </a:t>
            </a:r>
            <a:r>
              <a:rPr lang="en-US" dirty="0" err="1">
                <a:hlinkClick r:id="rId2"/>
              </a:rPr>
              <a:t>Fullz</a:t>
            </a:r>
            <a:r>
              <a:rPr lang="en-US" dirty="0">
                <a:hlinkClick r:id="rId2"/>
              </a:rPr>
              <a:t> Dump</a:t>
            </a:r>
            <a:r>
              <a:rPr lang="en-US" dirty="0"/>
              <a:t>, researchers </a:t>
            </a:r>
            <a:r>
              <a:rPr lang="en-US" dirty="0" err="1"/>
              <a:t>at</a:t>
            </a:r>
            <a:r>
              <a:rPr lang="en-US" dirty="0" err="1">
                <a:hlinkClick r:id="rId3"/>
              </a:rPr>
              <a:t>Google</a:t>
            </a:r>
            <a:r>
              <a:rPr lang="en-US" dirty="0"/>
              <a:t> </a:t>
            </a:r>
            <a:r>
              <a:rPr lang="en-US" b="1" dirty="0">
                <a:hlinkClick r:id="rId3"/>
              </a:rPr>
              <a:t>GOOGL +0.75%</a:t>
            </a:r>
            <a:r>
              <a:rPr lang="en-US" dirty="0"/>
              <a:t> have discovered how easily password recovery questions can be guessed. They found answers  ”</a:t>
            </a:r>
            <a:r>
              <a:rPr lang="en-US" dirty="0">
                <a:hlinkClick r:id="rId4"/>
              </a:rPr>
              <a:t>contain commonly known or publicly available information, or are in a small set of possible answers for cultural reasons</a:t>
            </a:r>
            <a:r>
              <a:rPr lang="en-US" dirty="0"/>
              <a:t>,” allowing the team to correctly guess challenge questions with surprising frequency. For example, there’s a one-out-of-five chance of matching an English-speaker’s favorite food (pizza) or a 12% chance of getting a Korean’s place of birth on the first try (the full research report can be </a:t>
            </a:r>
            <a:r>
              <a:rPr lang="en-US" u="sng" dirty="0">
                <a:hlinkClick r:id="rId5"/>
              </a:rPr>
              <a:t>found here</a:t>
            </a:r>
            <a:r>
              <a:rPr lang="en-US" dirty="0"/>
              <a:t>). </a:t>
            </a:r>
            <a:endParaRPr lang="en-US" dirty="0" smtClean="0"/>
          </a:p>
          <a:p>
            <a:r>
              <a:rPr lang="en-US" dirty="0" smtClean="0"/>
              <a:t>Even </a:t>
            </a:r>
            <a:r>
              <a:rPr lang="en-US" dirty="0"/>
              <a:t>when users attempt to spoof identity thieves it backfires. Google “found that 37% of people intentionally provide false answers to their questions thinking this will make them harder to guess. However, this ends up backfiring because people choose the same (false) answers, and actually increase the likelihood that an attacker can break in.”</a:t>
            </a:r>
          </a:p>
        </p:txBody>
      </p:sp>
    </p:spTree>
    <p:extLst>
      <p:ext uri="{BB962C8B-B14F-4D97-AF65-F5344CB8AC3E}">
        <p14:creationId xmlns:p14="http://schemas.microsoft.com/office/powerpoint/2010/main" val="38807936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t/>
            </a:r>
            <a:br>
              <a:rPr lang="en-US" sz="1200" dirty="0" smtClean="0"/>
            </a:br>
            <a:r>
              <a:rPr lang="en-US" sz="2000" b="1" i="1" dirty="0"/>
              <a:t>Hackers Took Fingerprints of 5.6 Million U.S. Workers</a:t>
            </a:r>
            <a:br>
              <a:rPr lang="en-US" sz="2000" b="1" i="1" dirty="0"/>
            </a:br>
            <a:r>
              <a:rPr lang="en-US" sz="1200" dirty="0" smtClean="0"/>
              <a:t>http</a:t>
            </a:r>
            <a:r>
              <a:rPr lang="en-US" sz="1200" dirty="0"/>
              <a:t>://www.nytimes.com/2015/09/24/world/asia/hackers-took-fingerprints-of-5-6-million-us-workers-government-says.html?hp&amp;action=click&amp;pgtype=Homepage&amp;module=first-column-region&amp;region=top-news&amp;WT.nav=top-news</a:t>
            </a:r>
          </a:p>
        </p:txBody>
      </p:sp>
      <p:sp>
        <p:nvSpPr>
          <p:cNvPr id="3" name="Content Placeholder 2"/>
          <p:cNvSpPr>
            <a:spLocks noGrp="1"/>
          </p:cNvSpPr>
          <p:nvPr>
            <p:ph idx="1"/>
          </p:nvPr>
        </p:nvSpPr>
        <p:spPr/>
        <p:txBody>
          <a:bodyPr>
            <a:normAutofit fontScale="77500" lnSpcReduction="20000"/>
          </a:bodyPr>
          <a:lstStyle/>
          <a:p>
            <a:r>
              <a:rPr lang="en-US" dirty="0"/>
              <a:t>WASHINGTON — Just a day before the arrival of </a:t>
            </a:r>
            <a:r>
              <a:rPr lang="en-US" dirty="0" smtClean="0"/>
              <a:t>President </a:t>
            </a:r>
            <a:r>
              <a:rPr lang="en-US" u="sng" dirty="0" smtClean="0">
                <a:hlinkClick r:id="rId2" tooltip="More articles about Xi Jinping."/>
              </a:rPr>
              <a:t>Xi </a:t>
            </a:r>
            <a:r>
              <a:rPr lang="en-US" u="sng" dirty="0">
                <a:hlinkClick r:id="rId2" tooltip="More articles about Xi Jinping."/>
              </a:rPr>
              <a:t>Jinping</a:t>
            </a:r>
            <a:r>
              <a:rPr lang="en-US" dirty="0"/>
              <a:t> for a meeting </a:t>
            </a:r>
            <a:r>
              <a:rPr lang="en-US" dirty="0" smtClean="0"/>
              <a:t>with </a:t>
            </a:r>
            <a:r>
              <a:rPr lang="en-US" u="sng" dirty="0" smtClean="0">
                <a:hlinkClick r:id="rId3" tooltip="More articles about Barack Obama"/>
              </a:rPr>
              <a:t>President </a:t>
            </a:r>
            <a:r>
              <a:rPr lang="en-US" u="sng" dirty="0">
                <a:hlinkClick r:id="rId3" tooltip="More articles about Barack Obama"/>
              </a:rPr>
              <a:t>Obama</a:t>
            </a:r>
            <a:r>
              <a:rPr lang="en-US" dirty="0"/>
              <a:t> that will be focused heavily on limiting cyberespionage, the Office of Personnel Management said Wednesday that the hackers who stole security dossiers from the agency also got the fingerprints of 5.6 million federal employees</a:t>
            </a:r>
            <a:r>
              <a:rPr lang="en-US" dirty="0" smtClean="0"/>
              <a:t>.</a:t>
            </a:r>
          </a:p>
          <a:p>
            <a:r>
              <a:rPr lang="en-US" dirty="0"/>
              <a:t>Customs and immigration officials frequently fingerprint incoming travelers; millions of fingerprints in a Chinese database would help track the true identities of Americans entering the country</a:t>
            </a:r>
            <a:r>
              <a:rPr lang="en-US" dirty="0" smtClean="0"/>
              <a:t>.</a:t>
            </a:r>
          </a:p>
          <a:p>
            <a:r>
              <a:rPr lang="en-US" dirty="0"/>
              <a:t>Hackers did not just get the data on federal employees, but also on job applicants, contractors and many others who have been subjected to government background checks.</a:t>
            </a:r>
          </a:p>
        </p:txBody>
      </p:sp>
    </p:spTree>
    <p:extLst>
      <p:ext uri="{BB962C8B-B14F-4D97-AF65-F5344CB8AC3E}">
        <p14:creationId xmlns:p14="http://schemas.microsoft.com/office/powerpoint/2010/main" val="4097403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BDD1FB9F-9984-45AE-9512-18D006EF5567}" type="datetime1">
              <a:rPr lang="en-US" altLang="en-US" smtClean="0">
                <a:latin typeface="Times New Roman" pitchFamily="18" charset="0"/>
              </a:rPr>
              <a:pPr eaLnBrk="0" hangingPunct="0"/>
              <a:t>9/28/2017</a:t>
            </a:fld>
            <a:endParaRPr lang="en-US" altLang="en-US" smtClean="0">
              <a:latin typeface="Times New Roman" pitchFamily="18" charset="0"/>
            </a:endParaRPr>
          </a:p>
        </p:txBody>
      </p:sp>
      <p:sp>
        <p:nvSpPr>
          <p:cNvPr id="780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4BF2F202-D757-48EC-A3F9-3063CD7A0942}" type="slidenum">
              <a:rPr lang="en-US" altLang="en-US" smtClean="0">
                <a:latin typeface="Times New Roman" pitchFamily="18" charset="0"/>
              </a:rPr>
              <a:pPr eaLnBrk="0" hangingPunct="0"/>
              <a:t>12</a:t>
            </a:fld>
            <a:endParaRPr lang="en-US" altLang="en-US" smtClean="0">
              <a:latin typeface="Times New Roman" pitchFamily="18" charset="0"/>
            </a:endParaRPr>
          </a:p>
        </p:txBody>
      </p:sp>
      <p:sp>
        <p:nvSpPr>
          <p:cNvPr id="780292" name="Rectangle 1026"/>
          <p:cNvSpPr>
            <a:spLocks noGrp="1" noChangeArrowheads="1"/>
          </p:cNvSpPr>
          <p:nvPr>
            <p:ph type="title" idx="4294967295"/>
          </p:nvPr>
        </p:nvSpPr>
        <p:spPr/>
        <p:txBody>
          <a:bodyPr/>
          <a:lstStyle/>
          <a:p>
            <a:pPr eaLnBrk="1" hangingPunct="1"/>
            <a:r>
              <a:rPr lang="en-US" altLang="en-US" smtClean="0"/>
              <a:t>Use of kernels</a:t>
            </a:r>
          </a:p>
        </p:txBody>
      </p:sp>
      <p:sp>
        <p:nvSpPr>
          <p:cNvPr id="780293" name="Line 1027"/>
          <p:cNvSpPr>
            <a:spLocks noChangeShapeType="1"/>
          </p:cNvSpPr>
          <p:nvPr/>
        </p:nvSpPr>
        <p:spPr bwMode="auto">
          <a:xfrm>
            <a:off x="990600" y="13716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0294" name="Line 1028"/>
          <p:cNvSpPr>
            <a:spLocks noChangeShapeType="1"/>
          </p:cNvSpPr>
          <p:nvPr/>
        </p:nvSpPr>
        <p:spPr bwMode="auto">
          <a:xfrm>
            <a:off x="990600" y="32004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0295" name="Line 1029"/>
          <p:cNvSpPr>
            <a:spLocks noChangeShapeType="1"/>
          </p:cNvSpPr>
          <p:nvPr/>
        </p:nvSpPr>
        <p:spPr bwMode="auto">
          <a:xfrm>
            <a:off x="914400" y="52578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0296" name="Text Box 1030"/>
          <p:cNvSpPr txBox="1">
            <a:spLocks noChangeArrowheads="1"/>
          </p:cNvSpPr>
          <p:nvPr/>
        </p:nvSpPr>
        <p:spPr bwMode="auto">
          <a:xfrm>
            <a:off x="1127125" y="1946275"/>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a:latin typeface="Times New Roman" pitchFamily="18" charset="0"/>
              </a:rPr>
              <a:t>DBMS</a:t>
            </a:r>
          </a:p>
        </p:txBody>
      </p:sp>
      <p:sp>
        <p:nvSpPr>
          <p:cNvPr id="780297" name="Text Box 1031"/>
          <p:cNvSpPr txBox="1">
            <a:spLocks noChangeArrowheads="1"/>
          </p:cNvSpPr>
          <p:nvPr/>
        </p:nvSpPr>
        <p:spPr bwMode="auto">
          <a:xfrm>
            <a:off x="1050925" y="3775075"/>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a:latin typeface="Times New Roman" pitchFamily="18" charset="0"/>
              </a:rPr>
              <a:t>OS</a:t>
            </a:r>
          </a:p>
        </p:txBody>
      </p:sp>
      <p:sp>
        <p:nvSpPr>
          <p:cNvPr id="780298" name="Rectangle 1032"/>
          <p:cNvSpPr>
            <a:spLocks noChangeArrowheads="1"/>
          </p:cNvSpPr>
          <p:nvPr/>
        </p:nvSpPr>
        <p:spPr bwMode="auto">
          <a:xfrm>
            <a:off x="4114800" y="2286000"/>
            <a:ext cx="28194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sz="2400" i="1">
              <a:latin typeface="Times New Roman" pitchFamily="18" charset="0"/>
            </a:endParaRPr>
          </a:p>
        </p:txBody>
      </p:sp>
      <p:sp>
        <p:nvSpPr>
          <p:cNvPr id="780299" name="Rectangle 1033"/>
          <p:cNvSpPr>
            <a:spLocks noChangeArrowheads="1"/>
          </p:cNvSpPr>
          <p:nvPr/>
        </p:nvSpPr>
        <p:spPr bwMode="auto">
          <a:xfrm>
            <a:off x="5029200" y="4038600"/>
            <a:ext cx="2438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sz="2400" i="1">
              <a:latin typeface="Times New Roman" pitchFamily="18" charset="0"/>
            </a:endParaRPr>
          </a:p>
        </p:txBody>
      </p:sp>
      <p:sp>
        <p:nvSpPr>
          <p:cNvPr id="780300" name="Text Box 1034"/>
          <p:cNvSpPr txBox="1">
            <a:spLocks noChangeArrowheads="1"/>
          </p:cNvSpPr>
          <p:nvPr/>
        </p:nvSpPr>
        <p:spPr bwMode="auto">
          <a:xfrm>
            <a:off x="4479925" y="2479675"/>
            <a:ext cx="195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a:latin typeface="Times New Roman" pitchFamily="18" charset="0"/>
              </a:rPr>
              <a:t>DBMS Kernel</a:t>
            </a:r>
          </a:p>
        </p:txBody>
      </p:sp>
      <p:sp>
        <p:nvSpPr>
          <p:cNvPr id="780301" name="Text Box 1035"/>
          <p:cNvSpPr txBox="1">
            <a:spLocks noChangeArrowheads="1"/>
          </p:cNvSpPr>
          <p:nvPr/>
        </p:nvSpPr>
        <p:spPr bwMode="auto">
          <a:xfrm>
            <a:off x="4479925" y="3394075"/>
            <a:ext cx="1604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a:latin typeface="Times New Roman" pitchFamily="18" charset="0"/>
              </a:rPr>
              <a:t>Sec. Kernel</a:t>
            </a:r>
          </a:p>
        </p:txBody>
      </p:sp>
      <p:sp>
        <p:nvSpPr>
          <p:cNvPr id="780302" name="Text Box 1036"/>
          <p:cNvSpPr txBox="1">
            <a:spLocks noChangeArrowheads="1"/>
          </p:cNvSpPr>
          <p:nvPr/>
        </p:nvSpPr>
        <p:spPr bwMode="auto">
          <a:xfrm>
            <a:off x="5318125" y="4308475"/>
            <a:ext cx="1492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dirty="0" smtClean="0">
                <a:latin typeface="Times New Roman" pitchFamily="18" charset="0"/>
              </a:rPr>
              <a:t>OS Kernel</a:t>
            </a:r>
            <a:endParaRPr lang="en-US" altLang="en-US" sz="2400" dirty="0">
              <a:latin typeface="Times New Roman" pitchFamily="18" charset="0"/>
            </a:endParaRPr>
          </a:p>
        </p:txBody>
      </p:sp>
    </p:spTree>
    <p:extLst>
      <p:ext uri="{BB962C8B-B14F-4D97-AF65-F5344CB8AC3E}">
        <p14:creationId xmlns:p14="http://schemas.microsoft.com/office/powerpoint/2010/main" val="106064702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management</a:t>
            </a:r>
            <a:endParaRPr lang="en-US" dirty="0"/>
          </a:p>
        </p:txBody>
      </p:sp>
      <p:sp>
        <p:nvSpPr>
          <p:cNvPr id="3" name="Content Placeholder 2"/>
          <p:cNvSpPr>
            <a:spLocks noGrp="1"/>
          </p:cNvSpPr>
          <p:nvPr>
            <p:ph idx="1"/>
          </p:nvPr>
        </p:nvSpPr>
        <p:spPr/>
        <p:txBody>
          <a:bodyPr/>
          <a:lstStyle/>
          <a:p>
            <a:r>
              <a:rPr lang="en-US" dirty="0" smtClean="0"/>
              <a:t>Authentication relies on uniquely identifying users and other entities, done by an identity management system</a:t>
            </a:r>
          </a:p>
          <a:p>
            <a:r>
              <a:rPr lang="en-US" dirty="0" smtClean="0"/>
              <a:t>Users can have more than one identity, related to their roles</a:t>
            </a:r>
          </a:p>
          <a:p>
            <a:r>
              <a:rPr lang="en-US" dirty="0" smtClean="0"/>
              <a:t>Each identity is defined by a set of attributes</a:t>
            </a:r>
          </a:p>
          <a:p>
            <a:r>
              <a:rPr lang="en-US" dirty="0" smtClean="0"/>
              <a:t>Different identities help protect privacy and build reputation</a:t>
            </a:r>
            <a:endParaRPr lang="en-US" dirty="0"/>
          </a:p>
        </p:txBody>
      </p:sp>
    </p:spTree>
    <p:extLst>
      <p:ext uri="{BB962C8B-B14F-4D97-AF65-F5344CB8AC3E}">
        <p14:creationId xmlns:p14="http://schemas.microsoft.com/office/powerpoint/2010/main" val="10442141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6535" y="989410"/>
            <a:ext cx="7450931" cy="4879181"/>
          </a:xfrm>
          <a:prstGeom prst="rect">
            <a:avLst/>
          </a:prstGeom>
        </p:spPr>
      </p:pic>
    </p:spTree>
    <p:extLst>
      <p:ext uri="{BB962C8B-B14F-4D97-AF65-F5344CB8AC3E}">
        <p14:creationId xmlns:p14="http://schemas.microsoft.com/office/powerpoint/2010/main" val="18037860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8688" y="1003697"/>
            <a:ext cx="7286625" cy="4850606"/>
          </a:xfrm>
          <a:prstGeom prst="rect">
            <a:avLst/>
          </a:prstGeom>
        </p:spPr>
      </p:pic>
    </p:spTree>
    <p:extLst>
      <p:ext uri="{BB962C8B-B14F-4D97-AF65-F5344CB8AC3E}">
        <p14:creationId xmlns:p14="http://schemas.microsoft.com/office/powerpoint/2010/main" val="181583848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Title 1"/>
          <p:cNvSpPr>
            <a:spLocks noGrp="1"/>
          </p:cNvSpPr>
          <p:nvPr>
            <p:ph type="title"/>
          </p:nvPr>
        </p:nvSpPr>
        <p:spPr/>
        <p:txBody>
          <a:bodyPr/>
          <a:lstStyle/>
          <a:p>
            <a:r>
              <a:rPr lang="en-US" smtClean="0"/>
              <a:t>Digital identities</a:t>
            </a:r>
          </a:p>
        </p:txBody>
      </p:sp>
      <p:pic>
        <p:nvPicPr>
          <p:cNvPr id="254978" name="Picture 2"/>
          <p:cNvPicPr>
            <a:picLocks noChangeAspect="1" noChangeArrowheads="1"/>
          </p:cNvPicPr>
          <p:nvPr/>
        </p:nvPicPr>
        <p:blipFill>
          <a:blip r:embed="rId2" cstate="print"/>
          <a:srcRect/>
          <a:stretch>
            <a:fillRect/>
          </a:stretch>
        </p:blipFill>
        <p:spPr bwMode="auto">
          <a:xfrm>
            <a:off x="2400300" y="2286001"/>
            <a:ext cx="3543300" cy="2121694"/>
          </a:xfrm>
          <a:prstGeom prst="rect">
            <a:avLst/>
          </a:prstGeom>
          <a:noFill/>
          <a:ln w="9525">
            <a:noFill/>
            <a:miter lim="800000"/>
            <a:headEnd/>
            <a:tailEnd/>
          </a:ln>
        </p:spPr>
      </p:pic>
    </p:spTree>
    <p:extLst>
      <p:ext uri="{BB962C8B-B14F-4D97-AF65-F5344CB8AC3E}">
        <p14:creationId xmlns:p14="http://schemas.microsoft.com/office/powerpoint/2010/main" val="13844114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Title 1"/>
          <p:cNvSpPr>
            <a:spLocks noGrp="1"/>
          </p:cNvSpPr>
          <p:nvPr>
            <p:ph type="title"/>
          </p:nvPr>
        </p:nvSpPr>
        <p:spPr/>
        <p:txBody>
          <a:bodyPr/>
          <a:lstStyle/>
          <a:p>
            <a:r>
              <a:rPr lang="en-US" smtClean="0"/>
              <a:t>Identities</a:t>
            </a:r>
          </a:p>
        </p:txBody>
      </p:sp>
      <p:sp>
        <p:nvSpPr>
          <p:cNvPr id="256002" name="Content Placeholder 2"/>
          <p:cNvSpPr>
            <a:spLocks noGrp="1"/>
          </p:cNvSpPr>
          <p:nvPr>
            <p:ph idx="1"/>
          </p:nvPr>
        </p:nvSpPr>
        <p:spPr/>
        <p:txBody>
          <a:bodyPr>
            <a:normAutofit/>
          </a:bodyPr>
          <a:lstStyle/>
          <a:p>
            <a:r>
              <a:rPr lang="en-US" sz="1800" dirty="0"/>
              <a:t>The innermost layer is the </a:t>
            </a:r>
            <a:r>
              <a:rPr lang="en-US" sz="1800" b="1" dirty="0"/>
              <a:t>unique identifier </a:t>
            </a:r>
            <a:r>
              <a:rPr lang="en-US" sz="1800" dirty="0"/>
              <a:t>of this digital identity. There should be no identical unique identifiers in the same security domain. Users must have unique identifiers to be easily recognizable by any system to which they have access.</a:t>
            </a:r>
          </a:p>
          <a:p>
            <a:r>
              <a:rPr lang="en-US" sz="1800" dirty="0"/>
              <a:t>To have access to this identifier, the user must present to the security system a set of </a:t>
            </a:r>
            <a:r>
              <a:rPr lang="en-US" sz="1800" b="1" dirty="0"/>
              <a:t>credentials </a:t>
            </a:r>
            <a:r>
              <a:rPr lang="en-US" sz="1800" dirty="0"/>
              <a:t>that will be checked against the computing secrets stored in the identity database</a:t>
            </a:r>
            <a:r>
              <a:rPr lang="en-US" sz="1800" dirty="0" smtClean="0"/>
              <a:t>. </a:t>
            </a:r>
            <a:r>
              <a:rPr lang="en-US" sz="1800" dirty="0"/>
              <a:t>A user is entitled to access her own unique identifier if and only if she presents the correct set of credentials to unlock this magic number.</a:t>
            </a:r>
          </a:p>
          <a:p>
            <a:r>
              <a:rPr lang="en-US" sz="1800" dirty="0"/>
              <a:t>After the user unlocks the unique identifier, a set of common attributes (called the </a:t>
            </a:r>
            <a:r>
              <a:rPr lang="en-US" sz="1800" b="1" dirty="0"/>
              <a:t>main profile</a:t>
            </a:r>
            <a:r>
              <a:rPr lang="en-US" sz="1800" dirty="0"/>
              <a:t>) is accessible to a system that may require a little more knowledge than the unique </a:t>
            </a:r>
            <a:r>
              <a:rPr lang="en-US" sz="1800" dirty="0" smtClean="0"/>
              <a:t>identifier </a:t>
            </a:r>
            <a:r>
              <a:rPr lang="en-US" sz="1800" dirty="0"/>
              <a:t>itself. This can be, for example, the user name, department, Social Security number, company name, and so on. These attributes do not vary from system to system; they are the same wherever the user logs on. They are a fixed set of values that are tied to the user during the lifetime of the logon session.</a:t>
            </a:r>
          </a:p>
          <a:p>
            <a:pPr marL="0" indent="0">
              <a:buNone/>
            </a:pPr>
            <a:endParaRPr lang="en-US" sz="1200" dirty="0"/>
          </a:p>
        </p:txBody>
      </p:sp>
    </p:spTree>
    <p:extLst>
      <p:ext uri="{BB962C8B-B14F-4D97-AF65-F5344CB8AC3E}">
        <p14:creationId xmlns:p14="http://schemas.microsoft.com/office/powerpoint/2010/main" val="13995880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Title 1"/>
          <p:cNvSpPr>
            <a:spLocks noGrp="1"/>
          </p:cNvSpPr>
          <p:nvPr>
            <p:ph type="title"/>
          </p:nvPr>
        </p:nvSpPr>
        <p:spPr/>
        <p:txBody>
          <a:bodyPr/>
          <a:lstStyle/>
          <a:p>
            <a:r>
              <a:rPr lang="en-US" smtClean="0"/>
              <a:t>Identities II</a:t>
            </a:r>
          </a:p>
        </p:txBody>
      </p:sp>
      <p:sp>
        <p:nvSpPr>
          <p:cNvPr id="257026" name="Content Placeholder 2"/>
          <p:cNvSpPr>
            <a:spLocks noGrp="1"/>
          </p:cNvSpPr>
          <p:nvPr>
            <p:ph idx="1"/>
          </p:nvPr>
        </p:nvSpPr>
        <p:spPr/>
        <p:txBody>
          <a:bodyPr>
            <a:noAutofit/>
          </a:bodyPr>
          <a:lstStyle/>
          <a:p>
            <a:r>
              <a:rPr lang="en-US" sz="2000" dirty="0" smtClean="0"/>
              <a:t>But </a:t>
            </a:r>
            <a:r>
              <a:rPr lang="en-US" sz="2000" dirty="0"/>
              <a:t>not all systems need to share </a:t>
            </a:r>
            <a:r>
              <a:rPr lang="en-US" sz="2000" dirty="0" smtClean="0"/>
              <a:t>information.</a:t>
            </a:r>
          </a:p>
          <a:p>
            <a:r>
              <a:rPr lang="en-US" sz="2000" dirty="0" smtClean="0"/>
              <a:t>There </a:t>
            </a:r>
            <a:r>
              <a:rPr lang="en-US" sz="2000" dirty="0"/>
              <a:t>are sets of information that are only meaningful in the context of a system or related systems. For example, frequent flier miles are meaningful only under the context of an airline carrier, losing most of its meaning if moved from one carrier to another. But they share the same semantic context when used by the mileage program associates (restaurants, hotels, credit cards, and so on). These sets of attributes are stored in the </a:t>
            </a:r>
            <a:r>
              <a:rPr lang="en-US" sz="2000" b="1" dirty="0"/>
              <a:t>context-based profile</a:t>
            </a:r>
            <a:r>
              <a:rPr lang="en-US" sz="2000" dirty="0"/>
              <a:t>.</a:t>
            </a:r>
          </a:p>
          <a:p>
            <a:r>
              <a:rPr lang="en-US" sz="2000" dirty="0"/>
              <a:t>One digital identity can have only one unique identifier, a limited set of credentials (username/password pair, digital certificate/pin number pair, biometrical data), a unique set of main profile attributes, and an unlimited set of context-based </a:t>
            </a:r>
            <a:r>
              <a:rPr lang="en-US" sz="2000" dirty="0" smtClean="0"/>
              <a:t>profile </a:t>
            </a:r>
            <a:r>
              <a:rPr lang="en-US" sz="2000" dirty="0"/>
              <a:t>attributes.</a:t>
            </a:r>
          </a:p>
        </p:txBody>
      </p:sp>
    </p:spTree>
    <p:extLst>
      <p:ext uri="{BB962C8B-B14F-4D97-AF65-F5344CB8AC3E}">
        <p14:creationId xmlns:p14="http://schemas.microsoft.com/office/powerpoint/2010/main" val="23251961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87456"/>
            <a:ext cx="7886700" cy="1637810"/>
          </a:xfrm>
        </p:spPr>
        <p:txBody>
          <a:bodyPr/>
          <a:lstStyle/>
          <a:p>
            <a:r>
              <a:rPr lang="en-US" dirty="0" smtClean="0"/>
              <a:t>Identity management patterns</a:t>
            </a:r>
            <a:endParaRPr lang="en-US" dirty="0"/>
          </a:p>
        </p:txBody>
      </p:sp>
      <p:pic>
        <p:nvPicPr>
          <p:cNvPr id="3" name="Picture 2"/>
          <p:cNvPicPr/>
          <p:nvPr/>
        </p:nvPicPr>
        <p:blipFill>
          <a:blip r:embed="rId2" cstate="print"/>
          <a:srcRect/>
          <a:stretch>
            <a:fillRect/>
          </a:stretch>
        </p:blipFill>
        <p:spPr bwMode="auto">
          <a:xfrm>
            <a:off x="2786063" y="1707356"/>
            <a:ext cx="3571875" cy="3443288"/>
          </a:xfrm>
          <a:prstGeom prst="rect">
            <a:avLst/>
          </a:prstGeom>
          <a:noFill/>
          <a:ln w="9525">
            <a:noFill/>
            <a:miter lim="800000"/>
            <a:headEnd/>
            <a:tailEnd/>
          </a:ln>
        </p:spPr>
      </p:pic>
    </p:spTree>
    <p:extLst>
      <p:ext uri="{BB962C8B-B14F-4D97-AF65-F5344CB8AC3E}">
        <p14:creationId xmlns:p14="http://schemas.microsoft.com/office/powerpoint/2010/main" val="6933464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p:cNvSpPr>
          <p:nvPr>
            <p:ph type="title"/>
          </p:nvPr>
        </p:nvSpPr>
        <p:spPr/>
        <p:txBody>
          <a:bodyPr/>
          <a:lstStyle/>
          <a:p>
            <a:r>
              <a:rPr lang="en-US" smtClean="0"/>
              <a:t>Circle of Trust</a:t>
            </a:r>
          </a:p>
        </p:txBody>
      </p:sp>
      <p:sp>
        <p:nvSpPr>
          <p:cNvPr id="266242" name="Rectangle 3"/>
          <p:cNvSpPr>
            <a:spLocks noGrp="1"/>
          </p:cNvSpPr>
          <p:nvPr>
            <p:ph type="body" idx="1"/>
          </p:nvPr>
        </p:nvSpPr>
        <p:spPr/>
        <p:txBody>
          <a:bodyPr/>
          <a:lstStyle/>
          <a:p>
            <a:r>
              <a:rPr lang="en-US" smtClean="0"/>
              <a:t>The Circle of Trust pattern allows the formation of trust relationships among service providers in order for their subjects to access an integrated and more secure environment.</a:t>
            </a:r>
            <a:endParaRPr lang="en-US" i="1" smtClean="0"/>
          </a:p>
          <a:p>
            <a:r>
              <a:rPr lang="en-US" i="1" smtClean="0"/>
              <a:t>Context: </a:t>
            </a:r>
            <a:r>
              <a:rPr lang="en-US" smtClean="0"/>
              <a:t>Service providers that provide services to consumers (subjects) over large systems such as the Internet. </a:t>
            </a:r>
          </a:p>
        </p:txBody>
      </p:sp>
    </p:spTree>
    <p:extLst>
      <p:ext uri="{BB962C8B-B14F-4D97-AF65-F5344CB8AC3E}">
        <p14:creationId xmlns:p14="http://schemas.microsoft.com/office/powerpoint/2010/main" val="24942645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9" name="Rectangle 7"/>
          <p:cNvSpPr>
            <a:spLocks noGrp="1"/>
          </p:cNvSpPr>
          <p:nvPr>
            <p:ph type="title"/>
          </p:nvPr>
        </p:nvSpPr>
        <p:spPr/>
        <p:txBody>
          <a:bodyPr/>
          <a:lstStyle/>
          <a:p>
            <a:r>
              <a:rPr lang="en-US" smtClean="0"/>
              <a:t>Circle of trust class diagram</a:t>
            </a:r>
          </a:p>
        </p:txBody>
      </p:sp>
      <p:graphicFrame>
        <p:nvGraphicFramePr>
          <p:cNvPr id="269318" name="Object 6"/>
          <p:cNvGraphicFramePr>
            <a:graphicFrameLocks noGrp="1" noChangeAspect="1"/>
          </p:cNvGraphicFramePr>
          <p:nvPr>
            <p:ph idx="1"/>
          </p:nvPr>
        </p:nvGraphicFramePr>
        <p:xfrm>
          <a:off x="1485900" y="2352676"/>
          <a:ext cx="6172200" cy="2803922"/>
        </p:xfrm>
        <a:graphic>
          <a:graphicData uri="http://schemas.openxmlformats.org/presentationml/2006/ole">
            <mc:AlternateContent xmlns:mc="http://schemas.openxmlformats.org/markup-compatibility/2006">
              <mc:Choice xmlns:v="urn:schemas-microsoft-com:vml" Requires="v">
                <p:oleObj spid="_x0000_s24635" name="Document" r:id="rId3" imgW="9531000" imgH="4329000" progId="Word.Document.8">
                  <p:embed/>
                </p:oleObj>
              </mc:Choice>
              <mc:Fallback>
                <p:oleObj name="Document" r:id="rId3" imgW="9531000" imgH="4329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352676"/>
                        <a:ext cx="6172200" cy="280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3589809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2"/>
          <p:cNvSpPr>
            <a:spLocks noGrp="1"/>
          </p:cNvSpPr>
          <p:nvPr>
            <p:ph type="title"/>
          </p:nvPr>
        </p:nvSpPr>
        <p:spPr/>
        <p:txBody>
          <a:bodyPr/>
          <a:lstStyle/>
          <a:p>
            <a:r>
              <a:rPr lang="en-US" smtClean="0"/>
              <a:t>Identity Provider</a:t>
            </a:r>
          </a:p>
        </p:txBody>
      </p:sp>
      <p:sp>
        <p:nvSpPr>
          <p:cNvPr id="270338" name="Rectangle 3"/>
          <p:cNvSpPr>
            <a:spLocks noGrp="1"/>
          </p:cNvSpPr>
          <p:nvPr>
            <p:ph type="body" idx="1"/>
          </p:nvPr>
        </p:nvSpPr>
        <p:spPr/>
        <p:txBody>
          <a:bodyPr/>
          <a:lstStyle/>
          <a:p>
            <a:pPr>
              <a:lnSpc>
                <a:spcPct val="90000"/>
              </a:lnSpc>
            </a:pPr>
            <a:r>
              <a:rPr lang="en-US" sz="1800"/>
              <a:t>The Identity Provider pattern allows the centralization of the administration of subjects’ identity information for a security domain.</a:t>
            </a:r>
            <a:endParaRPr lang="en-US" sz="1800" i="1"/>
          </a:p>
          <a:p>
            <a:pPr>
              <a:lnSpc>
                <a:spcPct val="90000"/>
              </a:lnSpc>
            </a:pPr>
            <a:r>
              <a:rPr lang="en-US" sz="1800" i="1"/>
              <a:t>Context: </a:t>
            </a:r>
            <a:r>
              <a:rPr lang="en-US" sz="1800"/>
              <a:t>One or several resources, such as web services, CORBA services, applications, etc, that are accessed by a determined set of subjects. The subjects and resources are typically from the same organization.</a:t>
            </a:r>
            <a:endParaRPr lang="en-US" sz="1800" i="1"/>
          </a:p>
          <a:p>
            <a:pPr>
              <a:lnSpc>
                <a:spcPct val="90000"/>
              </a:lnSpc>
            </a:pPr>
            <a:r>
              <a:rPr lang="en-US" sz="1800" i="1"/>
              <a:t>Problem:</a:t>
            </a:r>
            <a:r>
              <a:rPr lang="en-US" sz="1800"/>
              <a:t> Each application, or service may implement its own code for managing subjects’ identity information, leading to an overload in implementation and maintenance costs and that may lead to inconsistencies across the organization’s units.</a:t>
            </a:r>
          </a:p>
        </p:txBody>
      </p:sp>
    </p:spTree>
    <p:extLst>
      <p:ext uri="{BB962C8B-B14F-4D97-AF65-F5344CB8AC3E}">
        <p14:creationId xmlns:p14="http://schemas.microsoft.com/office/powerpoint/2010/main" val="3779557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59B428F2-757E-471E-BC1F-601637FDB3E0}" type="datetime1">
              <a:rPr lang="en-US" altLang="en-US" smtClean="0">
                <a:latin typeface="Times New Roman" pitchFamily="18" charset="0"/>
              </a:rPr>
              <a:pPr eaLnBrk="0" hangingPunct="0"/>
              <a:t>9/28/2017</a:t>
            </a:fld>
            <a:endParaRPr lang="en-US" altLang="en-US" smtClean="0">
              <a:latin typeface="Times New Roman" pitchFamily="18" charset="0"/>
            </a:endParaRP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FA003215-48AF-4AC7-97CD-C69F560F2C8A}" type="slidenum">
              <a:rPr lang="en-US" altLang="en-US" smtClean="0">
                <a:latin typeface="Times New Roman" pitchFamily="18" charset="0"/>
              </a:rPr>
              <a:pPr eaLnBrk="0" hangingPunct="0"/>
              <a:t>13</a:t>
            </a:fld>
            <a:endParaRPr lang="en-US" altLang="en-US" smtClean="0">
              <a:latin typeface="Times New Roman" pitchFamily="18" charset="0"/>
            </a:endParaRPr>
          </a:p>
        </p:txBody>
      </p:sp>
      <p:graphicFrame>
        <p:nvGraphicFramePr>
          <p:cNvPr id="31746" name="Object 2050"/>
          <p:cNvGraphicFramePr>
            <a:graphicFrameLocks noChangeAspect="1"/>
          </p:cNvGraphicFramePr>
          <p:nvPr/>
        </p:nvGraphicFramePr>
        <p:xfrm>
          <a:off x="1717675" y="671513"/>
          <a:ext cx="5707063" cy="5516562"/>
        </p:xfrm>
        <a:graphic>
          <a:graphicData uri="http://schemas.openxmlformats.org/presentationml/2006/ole">
            <mc:AlternateContent xmlns:mc="http://schemas.openxmlformats.org/markup-compatibility/2006">
              <mc:Choice xmlns:v="urn:schemas-microsoft-com:vml" Requires="v">
                <p:oleObj spid="_x0000_s2152" name="Bitmap Image" r:id="rId3" imgW="5706272" imgH="5514286" progId="Paint.Picture">
                  <p:embed/>
                </p:oleObj>
              </mc:Choice>
              <mc:Fallback>
                <p:oleObj name="Bitmap Image" r:id="rId3" imgW="5706272" imgH="55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675" y="671513"/>
                        <a:ext cx="5707063" cy="55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577827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4" name="Rectangle 6"/>
          <p:cNvSpPr>
            <a:spLocks noGrp="1"/>
          </p:cNvSpPr>
          <p:nvPr>
            <p:ph type="title"/>
          </p:nvPr>
        </p:nvSpPr>
        <p:spPr/>
        <p:txBody>
          <a:bodyPr/>
          <a:lstStyle/>
          <a:p>
            <a:r>
              <a:rPr lang="en-US" smtClean="0"/>
              <a:t>Identity Provider class diagram</a:t>
            </a:r>
          </a:p>
        </p:txBody>
      </p:sp>
      <p:graphicFrame>
        <p:nvGraphicFramePr>
          <p:cNvPr id="273413" name="Object 5"/>
          <p:cNvGraphicFramePr>
            <a:graphicFrameLocks noGrp="1" noChangeAspect="1"/>
          </p:cNvGraphicFramePr>
          <p:nvPr>
            <p:ph idx="1"/>
          </p:nvPr>
        </p:nvGraphicFramePr>
        <p:xfrm>
          <a:off x="1485900" y="2176464"/>
          <a:ext cx="6172200" cy="3155156"/>
        </p:xfrm>
        <a:graphic>
          <a:graphicData uri="http://schemas.openxmlformats.org/presentationml/2006/ole">
            <mc:AlternateContent xmlns:mc="http://schemas.openxmlformats.org/markup-compatibility/2006">
              <mc:Choice xmlns:v="urn:schemas-microsoft-com:vml" Requires="v">
                <p:oleObj spid="_x0000_s25659" name="Document" r:id="rId3" imgW="13752000" imgH="7029000" progId="Word.Document.8">
                  <p:embed/>
                </p:oleObj>
              </mc:Choice>
              <mc:Fallback>
                <p:oleObj name="Document" r:id="rId3" imgW="13752000" imgH="7029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176464"/>
                        <a:ext cx="6172200" cy="31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3762044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2"/>
          <p:cNvSpPr>
            <a:spLocks noGrp="1"/>
          </p:cNvSpPr>
          <p:nvPr>
            <p:ph type="title"/>
          </p:nvPr>
        </p:nvSpPr>
        <p:spPr/>
        <p:txBody>
          <a:bodyPr/>
          <a:lstStyle/>
          <a:p>
            <a:r>
              <a:rPr lang="en-US" smtClean="0"/>
              <a:t>Identity Federation</a:t>
            </a:r>
          </a:p>
        </p:txBody>
      </p:sp>
      <p:sp>
        <p:nvSpPr>
          <p:cNvPr id="274434" name="Rectangle 3"/>
          <p:cNvSpPr>
            <a:spLocks noGrp="1"/>
          </p:cNvSpPr>
          <p:nvPr>
            <p:ph type="body" idx="1"/>
          </p:nvPr>
        </p:nvSpPr>
        <p:spPr/>
        <p:txBody>
          <a:bodyPr/>
          <a:lstStyle/>
          <a:p>
            <a:pPr>
              <a:lnSpc>
                <a:spcPct val="90000"/>
              </a:lnSpc>
            </a:pPr>
            <a:r>
              <a:rPr lang="en-US" sz="1800"/>
              <a:t>The Identity Federation pattern allows the formation of a dynamically created identity within an identity federation consisting of several service providers. Therefore, identity and security information about a subject can be transmitted in a transparent way for the user among service providers from different security domains.</a:t>
            </a:r>
            <a:endParaRPr lang="en-US" sz="1800" i="1"/>
          </a:p>
          <a:p>
            <a:pPr>
              <a:lnSpc>
                <a:spcPct val="90000"/>
              </a:lnSpc>
            </a:pPr>
            <a:r>
              <a:rPr lang="en-US" sz="1800" i="1"/>
              <a:t>Problem: </a:t>
            </a:r>
            <a:r>
              <a:rPr lang="en-US" sz="1800"/>
              <a:t>There may be no relationship among some of the security domains accessed by a Subject. Thus subjects may have multiple unrelated identities within each security domain. Consequently, they may experience multiple cumbersome registrations, authentications and other identity-related tasks prior to accessing the services they need.</a:t>
            </a:r>
          </a:p>
        </p:txBody>
      </p:sp>
    </p:spTree>
    <p:extLst>
      <p:ext uri="{BB962C8B-B14F-4D97-AF65-F5344CB8AC3E}">
        <p14:creationId xmlns:p14="http://schemas.microsoft.com/office/powerpoint/2010/main" val="17168287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10" name="Rectangle 6"/>
          <p:cNvSpPr>
            <a:spLocks noGrp="1"/>
          </p:cNvSpPr>
          <p:nvPr>
            <p:ph type="title"/>
          </p:nvPr>
        </p:nvSpPr>
        <p:spPr/>
        <p:txBody>
          <a:bodyPr/>
          <a:lstStyle/>
          <a:p>
            <a:r>
              <a:rPr lang="en-US" smtClean="0"/>
              <a:t>Identity Federation</a:t>
            </a:r>
          </a:p>
        </p:txBody>
      </p:sp>
      <p:graphicFrame>
        <p:nvGraphicFramePr>
          <p:cNvPr id="277509" name="Object 5"/>
          <p:cNvGraphicFramePr>
            <a:graphicFrameLocks noGrp="1" noChangeAspect="1"/>
          </p:cNvGraphicFramePr>
          <p:nvPr>
            <p:ph idx="1"/>
          </p:nvPr>
        </p:nvGraphicFramePr>
        <p:xfrm>
          <a:off x="1485900" y="2097882"/>
          <a:ext cx="6172200" cy="3313510"/>
        </p:xfrm>
        <a:graphic>
          <a:graphicData uri="http://schemas.openxmlformats.org/presentationml/2006/ole">
            <mc:AlternateContent xmlns:mc="http://schemas.openxmlformats.org/markup-compatibility/2006">
              <mc:Choice xmlns:v="urn:schemas-microsoft-com:vml" Requires="v">
                <p:oleObj spid="_x0000_s26683" name="Document" r:id="rId3" imgW="10746000" imgH="5769000" progId="Word.Document.8">
                  <p:embed/>
                </p:oleObj>
              </mc:Choice>
              <mc:Fallback>
                <p:oleObj name="Document" r:id="rId3" imgW="10746000" imgH="5769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097882"/>
                        <a:ext cx="6172200" cy="331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026442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2" name="Rectangle 6"/>
          <p:cNvSpPr>
            <a:spLocks noGrp="1"/>
          </p:cNvSpPr>
          <p:nvPr>
            <p:ph type="title"/>
          </p:nvPr>
        </p:nvSpPr>
        <p:spPr/>
        <p:txBody>
          <a:bodyPr/>
          <a:lstStyle/>
          <a:p>
            <a:r>
              <a:rPr lang="en-US" smtClean="0"/>
              <a:t>Identity Federation</a:t>
            </a:r>
          </a:p>
        </p:txBody>
      </p:sp>
      <p:graphicFrame>
        <p:nvGraphicFramePr>
          <p:cNvPr id="280581" name="Object 5"/>
          <p:cNvGraphicFramePr>
            <a:graphicFrameLocks noGrp="1" noChangeAspect="1"/>
          </p:cNvGraphicFramePr>
          <p:nvPr>
            <p:ph idx="1"/>
            <p:extLst>
              <p:ext uri="{D42A27DB-BD31-4B8C-83A1-F6EECF244321}">
                <p14:modId xmlns:p14="http://schemas.microsoft.com/office/powerpoint/2010/main" val="1922464403"/>
              </p:ext>
            </p:extLst>
          </p:nvPr>
        </p:nvGraphicFramePr>
        <p:xfrm>
          <a:off x="2209800" y="1676400"/>
          <a:ext cx="4495799" cy="3775473"/>
        </p:xfrm>
        <a:graphic>
          <a:graphicData uri="http://schemas.openxmlformats.org/presentationml/2006/ole">
            <mc:AlternateContent xmlns:mc="http://schemas.openxmlformats.org/markup-compatibility/2006">
              <mc:Choice xmlns:v="urn:schemas-microsoft-com:vml" Requires="v">
                <p:oleObj spid="_x0000_s27707" name="Document" r:id="rId3" imgW="15075000" imgH="14877000" progId="Word.Document.8">
                  <p:embed/>
                </p:oleObj>
              </mc:Choice>
              <mc:Fallback>
                <p:oleObj name="Document" r:id="rId3" imgW="15075000" imgH="14877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0"/>
                        <a:ext cx="4495799" cy="377547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1187143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8675" y="828675"/>
            <a:ext cx="7486650" cy="5200650"/>
          </a:xfrm>
          <a:prstGeom prst="rect">
            <a:avLst/>
          </a:prstGeom>
        </p:spPr>
      </p:pic>
    </p:spTree>
    <p:extLst>
      <p:ext uri="{BB962C8B-B14F-4D97-AF65-F5344CB8AC3E}">
        <p14:creationId xmlns:p14="http://schemas.microsoft.com/office/powerpoint/2010/main" val="204229922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for Identity</a:t>
            </a:r>
            <a:endParaRPr lang="en-US" dirty="0"/>
          </a:p>
        </p:txBody>
      </p:sp>
      <p:sp>
        <p:nvSpPr>
          <p:cNvPr id="3" name="Content Placeholder 2"/>
          <p:cNvSpPr>
            <a:spLocks noGrp="1"/>
          </p:cNvSpPr>
          <p:nvPr>
            <p:ph idx="1"/>
          </p:nvPr>
        </p:nvSpPr>
        <p:spPr/>
        <p:txBody>
          <a:bodyPr>
            <a:normAutofit fontScale="70000" lnSpcReduction="20000"/>
          </a:bodyPr>
          <a:lstStyle/>
          <a:p>
            <a:pPr marL="0">
              <a:spcBef>
                <a:spcPts val="0"/>
              </a:spcBef>
            </a:pPr>
            <a:r>
              <a:rPr lang="en-US" dirty="0" smtClean="0"/>
              <a:t>N</a:t>
            </a:r>
            <a:r>
              <a:rPr lang="en-US" dirty="0"/>
              <a:t>. </a:t>
            </a:r>
            <a:r>
              <a:rPr lang="en-US" dirty="0" err="1"/>
              <a:t>Delessy</a:t>
            </a:r>
            <a:r>
              <a:rPr lang="en-US" dirty="0"/>
              <a:t>, </a:t>
            </a:r>
            <a:r>
              <a:rPr lang="en-US" dirty="0" err="1"/>
              <a:t>E.B.Fernandez</a:t>
            </a:r>
            <a:r>
              <a:rPr lang="en-US" dirty="0"/>
              <a:t>, and M.M. </a:t>
            </a:r>
            <a:r>
              <a:rPr lang="en-US" dirty="0" err="1"/>
              <a:t>Larrondo</a:t>
            </a:r>
            <a:r>
              <a:rPr lang="en-US" dirty="0"/>
              <a:t>-Petrie, "A pattern language for identity management",  </a:t>
            </a:r>
            <a:r>
              <a:rPr lang="en-US" dirty="0" err="1"/>
              <a:t>Procs</a:t>
            </a:r>
            <a:r>
              <a:rPr lang="en-US" dirty="0"/>
              <a:t>. of the  2nd IEEE Int. </a:t>
            </a:r>
            <a:r>
              <a:rPr lang="en-US" dirty="0" err="1"/>
              <a:t>Multiconference</a:t>
            </a:r>
            <a:r>
              <a:rPr lang="en-US" dirty="0"/>
              <a:t> on Computing in the Global Information  Technology (ICCGI 2007), March 4-9, Guadeloupe, French Caribbean.</a:t>
            </a:r>
          </a:p>
          <a:p>
            <a:pPr marL="0" indent="0">
              <a:spcBef>
                <a:spcPts val="0"/>
              </a:spcBef>
              <a:buNone/>
            </a:pPr>
            <a:r>
              <a:rPr lang="en-US" u="sng" dirty="0" smtClean="0">
                <a:hlinkClick r:id="rId2"/>
              </a:rPr>
              <a:t>  http</a:t>
            </a:r>
            <a:r>
              <a:rPr lang="en-US" u="sng" dirty="0">
                <a:hlinkClick r:id="rId2"/>
              </a:rPr>
              <a:t>://www.computer.org/portal/web/csdl/doi/10.1109/ICCGI.2007.5</a:t>
            </a:r>
            <a:endParaRPr lang="en-US" dirty="0"/>
          </a:p>
          <a:p>
            <a:r>
              <a:rPr lang="en-US" dirty="0" err="1" smtClean="0"/>
              <a:t>E.B.Fernandez</a:t>
            </a:r>
            <a:r>
              <a:rPr lang="en-US" dirty="0"/>
              <a:t>, “</a:t>
            </a:r>
            <a:r>
              <a:rPr lang="en-US" i="1" dirty="0"/>
              <a:t>Security patterns in practice: Building secure architectures using software patterns</a:t>
            </a:r>
            <a:r>
              <a:rPr lang="en-US" dirty="0"/>
              <a:t>”, Wiley Series on Software Design Patterns, 2013</a:t>
            </a:r>
            <a:r>
              <a:rPr lang="en-US" dirty="0" smtClean="0"/>
              <a:t>.  Chapter4: Identity Management</a:t>
            </a:r>
          </a:p>
          <a:p>
            <a:r>
              <a:rPr lang="en-US" dirty="0"/>
              <a:t>J. Rodriguez and J. Klug, “Federated identity patterns in a service-oriented world”,  Microsoft </a:t>
            </a:r>
            <a:r>
              <a:rPr lang="en-US" dirty="0" smtClean="0"/>
              <a:t>Architecture </a:t>
            </a:r>
            <a:r>
              <a:rPr lang="en-US" dirty="0"/>
              <a:t>Journal, 16, 6-11</a:t>
            </a:r>
            <a:r>
              <a:rPr lang="en-US" dirty="0" smtClean="0"/>
              <a:t>.</a:t>
            </a:r>
          </a:p>
          <a:p>
            <a:r>
              <a:rPr lang="en-US" dirty="0" smtClean="0"/>
              <a:t>SOA Patterns, </a:t>
            </a:r>
            <a:r>
              <a:rPr lang="en-US" dirty="0"/>
              <a:t>“Federated identity”, </a:t>
            </a:r>
            <a:r>
              <a:rPr lang="en-US" u="sng" dirty="0">
                <a:hlinkClick r:id="rId3"/>
              </a:rPr>
              <a:t>http://soapatterns.org/federated_identity.php</a:t>
            </a:r>
            <a:endParaRPr lang="en-US" b="1" dirty="0"/>
          </a:p>
          <a:p>
            <a:endParaRPr lang="en-US" dirty="0"/>
          </a:p>
          <a:p>
            <a:endParaRPr lang="en-US" dirty="0"/>
          </a:p>
        </p:txBody>
      </p:sp>
    </p:spTree>
    <p:extLst>
      <p:ext uri="{BB962C8B-B14F-4D97-AF65-F5344CB8AC3E}">
        <p14:creationId xmlns:p14="http://schemas.microsoft.com/office/powerpoint/2010/main" val="1867137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en-US" smtClean="0"/>
              <a:t>Processes</a:t>
            </a:r>
          </a:p>
        </p:txBody>
      </p:sp>
      <p:sp>
        <p:nvSpPr>
          <p:cNvPr id="234499" name="Rectangle 3"/>
          <p:cNvSpPr>
            <a:spLocks noGrp="1" noChangeArrowheads="1"/>
          </p:cNvSpPr>
          <p:nvPr>
            <p:ph type="body" idx="1"/>
          </p:nvPr>
        </p:nvSpPr>
        <p:spPr/>
        <p:txBody>
          <a:bodyPr>
            <a:normAutofit/>
          </a:bodyPr>
          <a:lstStyle/>
          <a:p>
            <a:pPr>
              <a:lnSpc>
                <a:spcPct val="80000"/>
              </a:lnSpc>
            </a:pPr>
            <a:r>
              <a:rPr lang="en-US" altLang="en-US" sz="2000" dirty="0" smtClean="0"/>
              <a:t>A process is a unit of execution  (a program in execution)</a:t>
            </a:r>
          </a:p>
          <a:p>
            <a:pPr>
              <a:lnSpc>
                <a:spcPct val="80000"/>
              </a:lnSpc>
            </a:pPr>
            <a:r>
              <a:rPr lang="en-US" altLang="en-US" sz="2000" dirty="0" smtClean="0"/>
              <a:t>A process is defined by its </a:t>
            </a:r>
            <a:r>
              <a:rPr lang="en-US" altLang="en-US" sz="2000" b="1" dirty="0" smtClean="0"/>
              <a:t>Process Control Block </a:t>
            </a:r>
            <a:r>
              <a:rPr lang="en-US" altLang="en-US" sz="2000" dirty="0" smtClean="0"/>
              <a:t>(PCB), a data structure containing its id, and references to its context. </a:t>
            </a:r>
          </a:p>
          <a:p>
            <a:pPr>
              <a:lnSpc>
                <a:spcPct val="80000"/>
              </a:lnSpc>
            </a:pPr>
            <a:r>
              <a:rPr lang="en-US" altLang="en-US" sz="2000" dirty="0" smtClean="0"/>
              <a:t>A </a:t>
            </a:r>
            <a:r>
              <a:rPr lang="en-US" altLang="en-US" sz="2000" b="1" dirty="0" smtClean="0"/>
              <a:t>context</a:t>
            </a:r>
            <a:r>
              <a:rPr lang="en-US" altLang="en-US" sz="2000" dirty="0" smtClean="0"/>
              <a:t> includes a stack, pending interrupts, registers,  temp data,…</a:t>
            </a:r>
          </a:p>
          <a:p>
            <a:pPr>
              <a:lnSpc>
                <a:spcPct val="80000"/>
              </a:lnSpc>
            </a:pPr>
            <a:r>
              <a:rPr lang="en-US" altLang="en-US" sz="2000" dirty="0" smtClean="0"/>
              <a:t>A process should receive a separate address space for its execution. </a:t>
            </a:r>
          </a:p>
          <a:p>
            <a:pPr>
              <a:lnSpc>
                <a:spcPct val="80000"/>
              </a:lnSpc>
            </a:pPr>
            <a:r>
              <a:rPr lang="en-US" altLang="en-US" sz="2000" dirty="0" smtClean="0"/>
              <a:t>A </a:t>
            </a:r>
            <a:r>
              <a:rPr lang="en-US" altLang="en-US" sz="2000" b="1" dirty="0" smtClean="0"/>
              <a:t>thread </a:t>
            </a:r>
            <a:r>
              <a:rPr lang="en-US" altLang="en-US" sz="2000" dirty="0" smtClean="0"/>
              <a:t>is a lightweight process (faster context switching than a process) and shares its address space with other threads. A thread includes a program counter, a register set, and a stack. </a:t>
            </a:r>
          </a:p>
          <a:p>
            <a:pPr>
              <a:lnSpc>
                <a:spcPct val="80000"/>
              </a:lnSpc>
            </a:pPr>
            <a:r>
              <a:rPr lang="en-US" altLang="en-US" sz="2000" dirty="0" smtClean="0"/>
              <a:t>Because of its shared address space, an error or attack from another thread can corrupt its memory. </a:t>
            </a:r>
          </a:p>
          <a:p>
            <a:pPr>
              <a:lnSpc>
                <a:spcPct val="80000"/>
              </a:lnSpc>
            </a:pPr>
            <a:r>
              <a:rPr lang="en-US" altLang="en-US" sz="2000" dirty="0" smtClean="0"/>
              <a:t>Most operating systems allow several threads to be bundled in one process; this protects the thread group as a whole from other processes. </a:t>
            </a:r>
          </a:p>
          <a:p>
            <a:pPr>
              <a:lnSpc>
                <a:spcPct val="80000"/>
              </a:lnSpc>
            </a:pPr>
            <a:r>
              <a:rPr lang="en-US" altLang="en-US" sz="2000" dirty="0" smtClean="0"/>
              <a:t>User processes and threads can be created with special packages, e.g., </a:t>
            </a:r>
            <a:r>
              <a:rPr lang="en-US" altLang="en-US" sz="2000" dirty="0" err="1" smtClean="0"/>
              <a:t>Posix</a:t>
            </a:r>
            <a:r>
              <a:rPr lang="en-US" altLang="en-US" sz="2000" dirty="0" smtClean="0"/>
              <a:t> in Unix, or through the language. </a:t>
            </a:r>
          </a:p>
          <a:p>
            <a:pPr>
              <a:lnSpc>
                <a:spcPct val="80000"/>
              </a:lnSpc>
            </a:pPr>
            <a:r>
              <a:rPr lang="en-US" altLang="en-US" sz="2000" dirty="0" smtClean="0"/>
              <a:t>The operating system defines </a:t>
            </a:r>
            <a:r>
              <a:rPr lang="en-US" altLang="en-US" sz="2000" b="1" dirty="0" smtClean="0"/>
              <a:t>kernel threads as units of concurrent execution</a:t>
            </a:r>
            <a:r>
              <a:rPr lang="en-US" altLang="en-US" sz="2000" dirty="0" smtClean="0"/>
              <a:t>. </a:t>
            </a:r>
          </a:p>
        </p:txBody>
      </p:sp>
    </p:spTree>
    <p:extLst>
      <p:ext uri="{BB962C8B-B14F-4D97-AF65-F5344CB8AC3E}">
        <p14:creationId xmlns:p14="http://schemas.microsoft.com/office/powerpoint/2010/main" val="636507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819275" y="1724025"/>
            <a:ext cx="685800" cy="914400"/>
          </a:xfrm>
          <a:custGeom>
            <a:avLst/>
            <a:gdLst>
              <a:gd name="connsiteX0" fmla="*/ 406400 w 1311275"/>
              <a:gd name="connsiteY0" fmla="*/ 271462 h 1539874"/>
              <a:gd name="connsiteX1" fmla="*/ 501650 w 1311275"/>
              <a:gd name="connsiteY1" fmla="*/ 33337 h 1539874"/>
              <a:gd name="connsiteX2" fmla="*/ 758825 w 1311275"/>
              <a:gd name="connsiteY2" fmla="*/ 71437 h 1539874"/>
              <a:gd name="connsiteX3" fmla="*/ 930275 w 1311275"/>
              <a:gd name="connsiteY3" fmla="*/ 357187 h 1539874"/>
              <a:gd name="connsiteX4" fmla="*/ 1235075 w 1311275"/>
              <a:gd name="connsiteY4" fmla="*/ 471487 h 1539874"/>
              <a:gd name="connsiteX5" fmla="*/ 1292225 w 1311275"/>
              <a:gd name="connsiteY5" fmla="*/ 709612 h 1539874"/>
              <a:gd name="connsiteX6" fmla="*/ 1120775 w 1311275"/>
              <a:gd name="connsiteY6" fmla="*/ 947737 h 1539874"/>
              <a:gd name="connsiteX7" fmla="*/ 1101725 w 1311275"/>
              <a:gd name="connsiteY7" fmla="*/ 1281112 h 1539874"/>
              <a:gd name="connsiteX8" fmla="*/ 939800 w 1311275"/>
              <a:gd name="connsiteY8" fmla="*/ 1490662 h 1539874"/>
              <a:gd name="connsiteX9" fmla="*/ 758825 w 1311275"/>
              <a:gd name="connsiteY9" fmla="*/ 1509712 h 1539874"/>
              <a:gd name="connsiteX10" fmla="*/ 558800 w 1311275"/>
              <a:gd name="connsiteY10" fmla="*/ 1309687 h 1539874"/>
              <a:gd name="connsiteX11" fmla="*/ 254000 w 1311275"/>
              <a:gd name="connsiteY11" fmla="*/ 1204912 h 1539874"/>
              <a:gd name="connsiteX12" fmla="*/ 34925 w 1311275"/>
              <a:gd name="connsiteY12" fmla="*/ 985837 h 1539874"/>
              <a:gd name="connsiteX13" fmla="*/ 44450 w 1311275"/>
              <a:gd name="connsiteY13" fmla="*/ 785812 h 1539874"/>
              <a:gd name="connsiteX14" fmla="*/ 196850 w 1311275"/>
              <a:gd name="connsiteY14" fmla="*/ 652462 h 1539874"/>
              <a:gd name="connsiteX15" fmla="*/ 158750 w 1311275"/>
              <a:gd name="connsiteY15" fmla="*/ 385762 h 1539874"/>
              <a:gd name="connsiteX16" fmla="*/ 292100 w 1311275"/>
              <a:gd name="connsiteY16" fmla="*/ 252412 h 1539874"/>
              <a:gd name="connsiteX17" fmla="*/ 406400 w 1311275"/>
              <a:gd name="connsiteY17" fmla="*/ 271462 h 153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11275" h="1539874">
                <a:moveTo>
                  <a:pt x="406400" y="271462"/>
                </a:moveTo>
                <a:cubicBezTo>
                  <a:pt x="441325" y="234950"/>
                  <a:pt x="442913" y="66674"/>
                  <a:pt x="501650" y="33337"/>
                </a:cubicBezTo>
                <a:cubicBezTo>
                  <a:pt x="560387" y="0"/>
                  <a:pt x="687388" y="17462"/>
                  <a:pt x="758825" y="71437"/>
                </a:cubicBezTo>
                <a:cubicBezTo>
                  <a:pt x="830262" y="125412"/>
                  <a:pt x="850900" y="290512"/>
                  <a:pt x="930275" y="357187"/>
                </a:cubicBezTo>
                <a:cubicBezTo>
                  <a:pt x="1009650" y="423862"/>
                  <a:pt x="1174750" y="412750"/>
                  <a:pt x="1235075" y="471487"/>
                </a:cubicBezTo>
                <a:cubicBezTo>
                  <a:pt x="1295400" y="530224"/>
                  <a:pt x="1311275" y="630237"/>
                  <a:pt x="1292225" y="709612"/>
                </a:cubicBezTo>
                <a:cubicBezTo>
                  <a:pt x="1273175" y="788987"/>
                  <a:pt x="1152525" y="852487"/>
                  <a:pt x="1120775" y="947737"/>
                </a:cubicBezTo>
                <a:cubicBezTo>
                  <a:pt x="1089025" y="1042987"/>
                  <a:pt x="1131887" y="1190625"/>
                  <a:pt x="1101725" y="1281112"/>
                </a:cubicBezTo>
                <a:cubicBezTo>
                  <a:pt x="1071563" y="1371599"/>
                  <a:pt x="996950" y="1452562"/>
                  <a:pt x="939800" y="1490662"/>
                </a:cubicBezTo>
                <a:cubicBezTo>
                  <a:pt x="882650" y="1528762"/>
                  <a:pt x="822325" y="1539874"/>
                  <a:pt x="758825" y="1509712"/>
                </a:cubicBezTo>
                <a:cubicBezTo>
                  <a:pt x="695325" y="1479550"/>
                  <a:pt x="642937" y="1360487"/>
                  <a:pt x="558800" y="1309687"/>
                </a:cubicBezTo>
                <a:cubicBezTo>
                  <a:pt x="474663" y="1258887"/>
                  <a:pt x="341312" y="1258887"/>
                  <a:pt x="254000" y="1204912"/>
                </a:cubicBezTo>
                <a:cubicBezTo>
                  <a:pt x="166688" y="1150937"/>
                  <a:pt x="69850" y="1055687"/>
                  <a:pt x="34925" y="985837"/>
                </a:cubicBezTo>
                <a:cubicBezTo>
                  <a:pt x="0" y="915987"/>
                  <a:pt x="17463" y="841374"/>
                  <a:pt x="44450" y="785812"/>
                </a:cubicBezTo>
                <a:cubicBezTo>
                  <a:pt x="71437" y="730250"/>
                  <a:pt x="177800" y="719137"/>
                  <a:pt x="196850" y="652462"/>
                </a:cubicBezTo>
                <a:cubicBezTo>
                  <a:pt x="215900" y="585787"/>
                  <a:pt x="142875" y="452437"/>
                  <a:pt x="158750" y="385762"/>
                </a:cubicBezTo>
                <a:cubicBezTo>
                  <a:pt x="174625" y="319087"/>
                  <a:pt x="249238" y="274637"/>
                  <a:pt x="292100" y="252412"/>
                </a:cubicBezTo>
                <a:cubicBezTo>
                  <a:pt x="334962" y="230187"/>
                  <a:pt x="371475" y="307974"/>
                  <a:pt x="406400" y="271462"/>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5523" name="TextBox 4"/>
          <p:cNvSpPr txBox="1">
            <a:spLocks noChangeArrowheads="1"/>
          </p:cNvSpPr>
          <p:nvPr/>
        </p:nvSpPr>
        <p:spPr bwMode="auto">
          <a:xfrm>
            <a:off x="2276475" y="1674813"/>
            <a:ext cx="762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kernel</a:t>
            </a:r>
          </a:p>
        </p:txBody>
      </p:sp>
      <p:sp>
        <p:nvSpPr>
          <p:cNvPr id="7" name="Freeform 6"/>
          <p:cNvSpPr/>
          <p:nvPr/>
        </p:nvSpPr>
        <p:spPr>
          <a:xfrm>
            <a:off x="3648075" y="3095625"/>
            <a:ext cx="763588" cy="1095375"/>
          </a:xfrm>
          <a:custGeom>
            <a:avLst/>
            <a:gdLst>
              <a:gd name="connsiteX0" fmla="*/ 153987 w 1155699"/>
              <a:gd name="connsiteY0" fmla="*/ 266700 h 1181100"/>
              <a:gd name="connsiteX1" fmla="*/ 230187 w 1155699"/>
              <a:gd name="connsiteY1" fmla="*/ 38100 h 1181100"/>
              <a:gd name="connsiteX2" fmla="*/ 420687 w 1155699"/>
              <a:gd name="connsiteY2" fmla="*/ 38100 h 1181100"/>
              <a:gd name="connsiteX3" fmla="*/ 592137 w 1155699"/>
              <a:gd name="connsiteY3" fmla="*/ 219075 h 1181100"/>
              <a:gd name="connsiteX4" fmla="*/ 820737 w 1155699"/>
              <a:gd name="connsiteY4" fmla="*/ 190500 h 1181100"/>
              <a:gd name="connsiteX5" fmla="*/ 963612 w 1155699"/>
              <a:gd name="connsiteY5" fmla="*/ 266700 h 1181100"/>
              <a:gd name="connsiteX6" fmla="*/ 944562 w 1155699"/>
              <a:gd name="connsiteY6" fmla="*/ 552450 h 1181100"/>
              <a:gd name="connsiteX7" fmla="*/ 1116012 w 1155699"/>
              <a:gd name="connsiteY7" fmla="*/ 685800 h 1181100"/>
              <a:gd name="connsiteX8" fmla="*/ 1116012 w 1155699"/>
              <a:gd name="connsiteY8" fmla="*/ 866775 h 1181100"/>
              <a:gd name="connsiteX9" fmla="*/ 877887 w 1155699"/>
              <a:gd name="connsiteY9" fmla="*/ 971550 h 1181100"/>
              <a:gd name="connsiteX10" fmla="*/ 715962 w 1155699"/>
              <a:gd name="connsiteY10" fmla="*/ 1143000 h 1181100"/>
              <a:gd name="connsiteX11" fmla="*/ 563562 w 1155699"/>
              <a:gd name="connsiteY11" fmla="*/ 1152525 h 1181100"/>
              <a:gd name="connsiteX12" fmla="*/ 439737 w 1155699"/>
              <a:gd name="connsiteY12" fmla="*/ 971550 h 1181100"/>
              <a:gd name="connsiteX13" fmla="*/ 220662 w 1155699"/>
              <a:gd name="connsiteY13" fmla="*/ 923925 h 1181100"/>
              <a:gd name="connsiteX14" fmla="*/ 77787 w 1155699"/>
              <a:gd name="connsiteY14" fmla="*/ 752475 h 1181100"/>
              <a:gd name="connsiteX15" fmla="*/ 125412 w 1155699"/>
              <a:gd name="connsiteY15" fmla="*/ 542925 h 1181100"/>
              <a:gd name="connsiteX16" fmla="*/ 1587 w 1155699"/>
              <a:gd name="connsiteY16" fmla="*/ 390525 h 1181100"/>
              <a:gd name="connsiteX17" fmla="*/ 153987 w 1155699"/>
              <a:gd name="connsiteY17" fmla="*/ 2667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5699" h="1181100">
                <a:moveTo>
                  <a:pt x="153987" y="266700"/>
                </a:moveTo>
                <a:cubicBezTo>
                  <a:pt x="192087" y="207962"/>
                  <a:pt x="185737" y="76200"/>
                  <a:pt x="230187" y="38100"/>
                </a:cubicBezTo>
                <a:cubicBezTo>
                  <a:pt x="274637" y="0"/>
                  <a:pt x="360362" y="7938"/>
                  <a:pt x="420687" y="38100"/>
                </a:cubicBezTo>
                <a:cubicBezTo>
                  <a:pt x="481012" y="68262"/>
                  <a:pt x="525462" y="193675"/>
                  <a:pt x="592137" y="219075"/>
                </a:cubicBezTo>
                <a:cubicBezTo>
                  <a:pt x="658812" y="244475"/>
                  <a:pt x="758825" y="182563"/>
                  <a:pt x="820737" y="190500"/>
                </a:cubicBezTo>
                <a:cubicBezTo>
                  <a:pt x="882649" y="198437"/>
                  <a:pt x="942975" y="206375"/>
                  <a:pt x="963612" y="266700"/>
                </a:cubicBezTo>
                <a:cubicBezTo>
                  <a:pt x="984249" y="327025"/>
                  <a:pt x="919162" y="482600"/>
                  <a:pt x="944562" y="552450"/>
                </a:cubicBezTo>
                <a:cubicBezTo>
                  <a:pt x="969962" y="622300"/>
                  <a:pt x="1087437" y="633413"/>
                  <a:pt x="1116012" y="685800"/>
                </a:cubicBezTo>
                <a:cubicBezTo>
                  <a:pt x="1144587" y="738187"/>
                  <a:pt x="1155699" y="819150"/>
                  <a:pt x="1116012" y="866775"/>
                </a:cubicBezTo>
                <a:cubicBezTo>
                  <a:pt x="1076325" y="914400"/>
                  <a:pt x="944562" y="925513"/>
                  <a:pt x="877887" y="971550"/>
                </a:cubicBezTo>
                <a:cubicBezTo>
                  <a:pt x="811212" y="1017587"/>
                  <a:pt x="768349" y="1112838"/>
                  <a:pt x="715962" y="1143000"/>
                </a:cubicBezTo>
                <a:cubicBezTo>
                  <a:pt x="663575" y="1173162"/>
                  <a:pt x="609600" y="1181100"/>
                  <a:pt x="563562" y="1152525"/>
                </a:cubicBezTo>
                <a:cubicBezTo>
                  <a:pt x="517524" y="1123950"/>
                  <a:pt x="496887" y="1009650"/>
                  <a:pt x="439737" y="971550"/>
                </a:cubicBezTo>
                <a:cubicBezTo>
                  <a:pt x="382587" y="933450"/>
                  <a:pt x="280987" y="960437"/>
                  <a:pt x="220662" y="923925"/>
                </a:cubicBezTo>
                <a:cubicBezTo>
                  <a:pt x="160337" y="887413"/>
                  <a:pt x="93662" y="815975"/>
                  <a:pt x="77787" y="752475"/>
                </a:cubicBezTo>
                <a:cubicBezTo>
                  <a:pt x="61912" y="688975"/>
                  <a:pt x="138112" y="603250"/>
                  <a:pt x="125412" y="542925"/>
                </a:cubicBezTo>
                <a:cubicBezTo>
                  <a:pt x="112712" y="482600"/>
                  <a:pt x="0" y="434975"/>
                  <a:pt x="1587" y="390525"/>
                </a:cubicBezTo>
                <a:cubicBezTo>
                  <a:pt x="3175" y="346075"/>
                  <a:pt x="115887" y="325438"/>
                  <a:pt x="153987" y="26670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10"/>
          <p:cNvSpPr/>
          <p:nvPr/>
        </p:nvSpPr>
        <p:spPr>
          <a:xfrm>
            <a:off x="1362075" y="1343025"/>
            <a:ext cx="2209800" cy="1981200"/>
          </a:xfrm>
          <a:custGeom>
            <a:avLst/>
            <a:gdLst>
              <a:gd name="connsiteX0" fmla="*/ 0 w 2447925"/>
              <a:gd name="connsiteY0" fmla="*/ 1752600 h 1752600"/>
              <a:gd name="connsiteX1" fmla="*/ 1390650 w 2447925"/>
              <a:gd name="connsiteY1" fmla="*/ 1609725 h 1752600"/>
              <a:gd name="connsiteX2" fmla="*/ 2152650 w 2447925"/>
              <a:gd name="connsiteY2" fmla="*/ 990600 h 1752600"/>
              <a:gd name="connsiteX3" fmla="*/ 2447925 w 2447925"/>
              <a:gd name="connsiteY3" fmla="*/ 0 h 1752600"/>
            </a:gdLst>
            <a:ahLst/>
            <a:cxnLst>
              <a:cxn ang="0">
                <a:pos x="connsiteX0" y="connsiteY0"/>
              </a:cxn>
              <a:cxn ang="0">
                <a:pos x="connsiteX1" y="connsiteY1"/>
              </a:cxn>
              <a:cxn ang="0">
                <a:pos x="connsiteX2" y="connsiteY2"/>
              </a:cxn>
              <a:cxn ang="0">
                <a:pos x="connsiteX3" y="connsiteY3"/>
              </a:cxn>
            </a:cxnLst>
            <a:rect l="l" t="t" r="r" b="b"/>
            <a:pathLst>
              <a:path w="2447925" h="1752600">
                <a:moveTo>
                  <a:pt x="0" y="1752600"/>
                </a:moveTo>
                <a:cubicBezTo>
                  <a:pt x="515937" y="1744662"/>
                  <a:pt x="1031875" y="1736725"/>
                  <a:pt x="1390650" y="1609725"/>
                </a:cubicBezTo>
                <a:cubicBezTo>
                  <a:pt x="1749425" y="1482725"/>
                  <a:pt x="1976438" y="1258887"/>
                  <a:pt x="2152650" y="990600"/>
                </a:cubicBezTo>
                <a:cubicBezTo>
                  <a:pt x="2328862" y="722313"/>
                  <a:pt x="2381250" y="441325"/>
                  <a:pt x="2447925" y="0"/>
                </a:cubicBezTo>
              </a:path>
            </a:pathLst>
          </a:cu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35526" name="TextBox 11"/>
          <p:cNvSpPr txBox="1">
            <a:spLocks noChangeArrowheads="1"/>
          </p:cNvSpPr>
          <p:nvPr/>
        </p:nvSpPr>
        <p:spPr bwMode="auto">
          <a:xfrm>
            <a:off x="3267075" y="2827338"/>
            <a:ext cx="1219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shippingProcess</a:t>
            </a:r>
          </a:p>
        </p:txBody>
      </p:sp>
      <p:sp>
        <p:nvSpPr>
          <p:cNvPr id="13" name="Freeform 12"/>
          <p:cNvSpPr/>
          <p:nvPr/>
        </p:nvSpPr>
        <p:spPr>
          <a:xfrm>
            <a:off x="2381250" y="2524125"/>
            <a:ext cx="1333500" cy="866775"/>
          </a:xfrm>
          <a:custGeom>
            <a:avLst/>
            <a:gdLst>
              <a:gd name="connsiteX0" fmla="*/ 0 w 1333500"/>
              <a:gd name="connsiteY0" fmla="*/ 0 h 866775"/>
              <a:gd name="connsiteX1" fmla="*/ 476250 w 1333500"/>
              <a:gd name="connsiteY1" fmla="*/ 542925 h 866775"/>
              <a:gd name="connsiteX2" fmla="*/ 1333500 w 1333500"/>
              <a:gd name="connsiteY2" fmla="*/ 866775 h 866775"/>
            </a:gdLst>
            <a:ahLst/>
            <a:cxnLst>
              <a:cxn ang="0">
                <a:pos x="connsiteX0" y="connsiteY0"/>
              </a:cxn>
              <a:cxn ang="0">
                <a:pos x="connsiteX1" y="connsiteY1"/>
              </a:cxn>
              <a:cxn ang="0">
                <a:pos x="connsiteX2" y="connsiteY2"/>
              </a:cxn>
            </a:cxnLst>
            <a:rect l="l" t="t" r="r" b="b"/>
            <a:pathLst>
              <a:path w="1333500" h="866775">
                <a:moveTo>
                  <a:pt x="0" y="0"/>
                </a:moveTo>
                <a:cubicBezTo>
                  <a:pt x="127000" y="199231"/>
                  <a:pt x="254000" y="398463"/>
                  <a:pt x="476250" y="542925"/>
                </a:cubicBezTo>
                <a:cubicBezTo>
                  <a:pt x="698500" y="687388"/>
                  <a:pt x="1333500" y="866775"/>
                  <a:pt x="1333500" y="866775"/>
                </a:cubicBezTo>
              </a:path>
            </a:pathLst>
          </a:cu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35528" name="TextBox 13"/>
          <p:cNvSpPr txBox="1">
            <a:spLocks noChangeArrowheads="1"/>
          </p:cNvSpPr>
          <p:nvPr/>
        </p:nvSpPr>
        <p:spPr bwMode="auto">
          <a:xfrm>
            <a:off x="1295400" y="3055938"/>
            <a:ext cx="1066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kernel mode</a:t>
            </a:r>
          </a:p>
        </p:txBody>
      </p:sp>
      <p:sp>
        <p:nvSpPr>
          <p:cNvPr id="235529" name="TextBox 14"/>
          <p:cNvSpPr txBox="1">
            <a:spLocks noChangeArrowheads="1"/>
          </p:cNvSpPr>
          <p:nvPr/>
        </p:nvSpPr>
        <p:spPr bwMode="auto">
          <a:xfrm>
            <a:off x="1295400" y="3275013"/>
            <a:ext cx="1066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user mode</a:t>
            </a:r>
          </a:p>
        </p:txBody>
      </p:sp>
      <p:sp>
        <p:nvSpPr>
          <p:cNvPr id="16" name="Can 15"/>
          <p:cNvSpPr/>
          <p:nvPr/>
        </p:nvSpPr>
        <p:spPr>
          <a:xfrm>
            <a:off x="3343275" y="4295775"/>
            <a:ext cx="304800" cy="381000"/>
          </a:xfrm>
          <a:prstGeom prst="can">
            <a:avLst>
              <a:gd name="adj" fmla="val 3750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n w="9525">
                <a:solidFill>
                  <a:schemeClr val="tx1"/>
                </a:solidFill>
              </a:ln>
            </a:endParaRPr>
          </a:p>
        </p:txBody>
      </p:sp>
      <p:sp>
        <p:nvSpPr>
          <p:cNvPr id="17" name="Freeform 16"/>
          <p:cNvSpPr/>
          <p:nvPr/>
        </p:nvSpPr>
        <p:spPr>
          <a:xfrm>
            <a:off x="3562350" y="3933825"/>
            <a:ext cx="219075" cy="371475"/>
          </a:xfrm>
          <a:custGeom>
            <a:avLst/>
            <a:gdLst>
              <a:gd name="connsiteX0" fmla="*/ 0 w 219075"/>
              <a:gd name="connsiteY0" fmla="*/ 371475 h 371475"/>
              <a:gd name="connsiteX1" fmla="*/ 85725 w 219075"/>
              <a:gd name="connsiteY1" fmla="*/ 190500 h 371475"/>
              <a:gd name="connsiteX2" fmla="*/ 219075 w 219075"/>
              <a:gd name="connsiteY2" fmla="*/ 0 h 371475"/>
            </a:gdLst>
            <a:ahLst/>
            <a:cxnLst>
              <a:cxn ang="0">
                <a:pos x="connsiteX0" y="connsiteY0"/>
              </a:cxn>
              <a:cxn ang="0">
                <a:pos x="connsiteX1" y="connsiteY1"/>
              </a:cxn>
              <a:cxn ang="0">
                <a:pos x="connsiteX2" y="connsiteY2"/>
              </a:cxn>
            </a:cxnLst>
            <a:rect l="l" t="t" r="r" b="b"/>
            <a:pathLst>
              <a:path w="219075" h="371475">
                <a:moveTo>
                  <a:pt x="0" y="371475"/>
                </a:moveTo>
                <a:cubicBezTo>
                  <a:pt x="24606" y="311943"/>
                  <a:pt x="49213" y="252412"/>
                  <a:pt x="85725" y="190500"/>
                </a:cubicBezTo>
                <a:cubicBezTo>
                  <a:pt x="122237" y="128588"/>
                  <a:pt x="219075" y="0"/>
                  <a:pt x="219075" y="0"/>
                </a:cubicBezTo>
              </a:path>
            </a:pathLst>
          </a:cu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35532" name="TextBox 17"/>
          <p:cNvSpPr txBox="1">
            <a:spLocks noChangeArrowheads="1"/>
          </p:cNvSpPr>
          <p:nvPr/>
        </p:nvSpPr>
        <p:spPr bwMode="auto">
          <a:xfrm>
            <a:off x="2962275" y="4676775"/>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Customer List</a:t>
            </a:r>
          </a:p>
        </p:txBody>
      </p:sp>
      <p:sp>
        <p:nvSpPr>
          <p:cNvPr id="20" name="Rectangle 19"/>
          <p:cNvSpPr/>
          <p:nvPr/>
        </p:nvSpPr>
        <p:spPr>
          <a:xfrm>
            <a:off x="4486275" y="4162425"/>
            <a:ext cx="5334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tx1"/>
                </a:solidFill>
                <a:latin typeface="Times New Roman" pitchFamily="18" charset="0"/>
                <a:cs typeface="Times New Roman" pitchFamily="18" charset="0"/>
              </a:rPr>
              <a:t>Bills</a:t>
            </a:r>
          </a:p>
        </p:txBody>
      </p:sp>
      <p:sp>
        <p:nvSpPr>
          <p:cNvPr id="21" name="Freeform 20"/>
          <p:cNvSpPr/>
          <p:nvPr/>
        </p:nvSpPr>
        <p:spPr>
          <a:xfrm>
            <a:off x="4200525" y="4048125"/>
            <a:ext cx="285750" cy="257175"/>
          </a:xfrm>
          <a:custGeom>
            <a:avLst/>
            <a:gdLst>
              <a:gd name="connsiteX0" fmla="*/ 0 w 285750"/>
              <a:gd name="connsiteY0" fmla="*/ 0 h 257175"/>
              <a:gd name="connsiteX1" fmla="*/ 104775 w 285750"/>
              <a:gd name="connsiteY1" fmla="*/ 209550 h 257175"/>
              <a:gd name="connsiteX2" fmla="*/ 285750 w 285750"/>
              <a:gd name="connsiteY2" fmla="*/ 257175 h 257175"/>
            </a:gdLst>
            <a:ahLst/>
            <a:cxnLst>
              <a:cxn ang="0">
                <a:pos x="connsiteX0" y="connsiteY0"/>
              </a:cxn>
              <a:cxn ang="0">
                <a:pos x="connsiteX1" y="connsiteY1"/>
              </a:cxn>
              <a:cxn ang="0">
                <a:pos x="connsiteX2" y="connsiteY2"/>
              </a:cxn>
            </a:cxnLst>
            <a:rect l="l" t="t" r="r" b="b"/>
            <a:pathLst>
              <a:path w="285750" h="257175">
                <a:moveTo>
                  <a:pt x="0" y="0"/>
                </a:moveTo>
                <a:cubicBezTo>
                  <a:pt x="28575" y="83344"/>
                  <a:pt x="57150" y="166688"/>
                  <a:pt x="104775" y="209550"/>
                </a:cubicBezTo>
                <a:cubicBezTo>
                  <a:pt x="152400" y="252412"/>
                  <a:pt x="219075" y="254793"/>
                  <a:pt x="285750" y="257175"/>
                </a:cubicBezTo>
              </a:path>
            </a:pathLst>
          </a:cu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3" name="Freeform 22"/>
          <p:cNvSpPr/>
          <p:nvPr/>
        </p:nvSpPr>
        <p:spPr>
          <a:xfrm rot="16200000">
            <a:off x="5895181" y="1989932"/>
            <a:ext cx="1017587" cy="736600"/>
          </a:xfrm>
          <a:custGeom>
            <a:avLst/>
            <a:gdLst>
              <a:gd name="connsiteX0" fmla="*/ 192087 w 733424"/>
              <a:gd name="connsiteY0" fmla="*/ 219075 h 927100"/>
              <a:gd name="connsiteX1" fmla="*/ 277812 w 733424"/>
              <a:gd name="connsiteY1" fmla="*/ 28575 h 927100"/>
              <a:gd name="connsiteX2" fmla="*/ 439737 w 733424"/>
              <a:gd name="connsiteY2" fmla="*/ 47625 h 927100"/>
              <a:gd name="connsiteX3" fmla="*/ 496887 w 733424"/>
              <a:gd name="connsiteY3" fmla="*/ 219075 h 927100"/>
              <a:gd name="connsiteX4" fmla="*/ 668337 w 733424"/>
              <a:gd name="connsiteY4" fmla="*/ 276225 h 927100"/>
              <a:gd name="connsiteX5" fmla="*/ 715962 w 733424"/>
              <a:gd name="connsiteY5" fmla="*/ 476250 h 927100"/>
              <a:gd name="connsiteX6" fmla="*/ 563562 w 733424"/>
              <a:gd name="connsiteY6" fmla="*/ 600075 h 927100"/>
              <a:gd name="connsiteX7" fmla="*/ 525462 w 733424"/>
              <a:gd name="connsiteY7" fmla="*/ 876300 h 927100"/>
              <a:gd name="connsiteX8" fmla="*/ 411162 w 733424"/>
              <a:gd name="connsiteY8" fmla="*/ 904875 h 927100"/>
              <a:gd name="connsiteX9" fmla="*/ 306387 w 733424"/>
              <a:gd name="connsiteY9" fmla="*/ 771525 h 927100"/>
              <a:gd name="connsiteX10" fmla="*/ 211137 w 733424"/>
              <a:gd name="connsiteY10" fmla="*/ 847725 h 927100"/>
              <a:gd name="connsiteX11" fmla="*/ 115887 w 733424"/>
              <a:gd name="connsiteY11" fmla="*/ 857250 h 927100"/>
              <a:gd name="connsiteX12" fmla="*/ 30162 w 733424"/>
              <a:gd name="connsiteY12" fmla="*/ 647700 h 927100"/>
              <a:gd name="connsiteX13" fmla="*/ 96837 w 733424"/>
              <a:gd name="connsiteY13" fmla="*/ 561975 h 927100"/>
              <a:gd name="connsiteX14" fmla="*/ 1587 w 733424"/>
              <a:gd name="connsiteY14" fmla="*/ 438150 h 927100"/>
              <a:gd name="connsiteX15" fmla="*/ 87312 w 733424"/>
              <a:gd name="connsiteY15" fmla="*/ 247650 h 927100"/>
              <a:gd name="connsiteX16" fmla="*/ 192087 w 733424"/>
              <a:gd name="connsiteY16" fmla="*/ 219075 h 9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3424" h="927100">
                <a:moveTo>
                  <a:pt x="192087" y="219075"/>
                </a:moveTo>
                <a:cubicBezTo>
                  <a:pt x="223837" y="182563"/>
                  <a:pt x="236537" y="57150"/>
                  <a:pt x="277812" y="28575"/>
                </a:cubicBezTo>
                <a:cubicBezTo>
                  <a:pt x="319087" y="0"/>
                  <a:pt x="403225" y="15875"/>
                  <a:pt x="439737" y="47625"/>
                </a:cubicBezTo>
                <a:cubicBezTo>
                  <a:pt x="476249" y="79375"/>
                  <a:pt x="458787" y="180975"/>
                  <a:pt x="496887" y="219075"/>
                </a:cubicBezTo>
                <a:cubicBezTo>
                  <a:pt x="534987" y="257175"/>
                  <a:pt x="631825" y="233363"/>
                  <a:pt x="668337" y="276225"/>
                </a:cubicBezTo>
                <a:cubicBezTo>
                  <a:pt x="704850" y="319088"/>
                  <a:pt x="733424" y="422275"/>
                  <a:pt x="715962" y="476250"/>
                </a:cubicBezTo>
                <a:cubicBezTo>
                  <a:pt x="698500" y="530225"/>
                  <a:pt x="595312" y="533400"/>
                  <a:pt x="563562" y="600075"/>
                </a:cubicBezTo>
                <a:cubicBezTo>
                  <a:pt x="531812" y="666750"/>
                  <a:pt x="550862" y="825500"/>
                  <a:pt x="525462" y="876300"/>
                </a:cubicBezTo>
                <a:cubicBezTo>
                  <a:pt x="500062" y="927100"/>
                  <a:pt x="447674" y="922337"/>
                  <a:pt x="411162" y="904875"/>
                </a:cubicBezTo>
                <a:cubicBezTo>
                  <a:pt x="374650" y="887413"/>
                  <a:pt x="339725" y="781050"/>
                  <a:pt x="306387" y="771525"/>
                </a:cubicBezTo>
                <a:cubicBezTo>
                  <a:pt x="273050" y="762000"/>
                  <a:pt x="242887" y="833438"/>
                  <a:pt x="211137" y="847725"/>
                </a:cubicBezTo>
                <a:cubicBezTo>
                  <a:pt x="179387" y="862013"/>
                  <a:pt x="146049" y="890587"/>
                  <a:pt x="115887" y="857250"/>
                </a:cubicBezTo>
                <a:cubicBezTo>
                  <a:pt x="85725" y="823913"/>
                  <a:pt x="33337" y="696912"/>
                  <a:pt x="30162" y="647700"/>
                </a:cubicBezTo>
                <a:cubicBezTo>
                  <a:pt x="26987" y="598488"/>
                  <a:pt x="101600" y="596900"/>
                  <a:pt x="96837" y="561975"/>
                </a:cubicBezTo>
                <a:cubicBezTo>
                  <a:pt x="92075" y="527050"/>
                  <a:pt x="3174" y="490537"/>
                  <a:pt x="1587" y="438150"/>
                </a:cubicBezTo>
                <a:cubicBezTo>
                  <a:pt x="0" y="385763"/>
                  <a:pt x="53975" y="285750"/>
                  <a:pt x="87312" y="247650"/>
                </a:cubicBezTo>
                <a:cubicBezTo>
                  <a:pt x="120649" y="209550"/>
                  <a:pt x="160337" y="255587"/>
                  <a:pt x="192087" y="219075"/>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5536" name="TextBox 23"/>
          <p:cNvSpPr txBox="1">
            <a:spLocks noChangeArrowheads="1"/>
          </p:cNvSpPr>
          <p:nvPr/>
        </p:nvSpPr>
        <p:spPr bwMode="auto">
          <a:xfrm>
            <a:off x="5876925" y="1590675"/>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ordersProcess</a:t>
            </a:r>
          </a:p>
        </p:txBody>
      </p:sp>
      <p:sp>
        <p:nvSpPr>
          <p:cNvPr id="25" name="Can 24"/>
          <p:cNvSpPr/>
          <p:nvPr/>
        </p:nvSpPr>
        <p:spPr>
          <a:xfrm>
            <a:off x="6238875" y="3171825"/>
            <a:ext cx="304800" cy="381000"/>
          </a:xfrm>
          <a:prstGeom prst="can">
            <a:avLst>
              <a:gd name="adj" fmla="val 3750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n w="9525">
                <a:solidFill>
                  <a:schemeClr val="tx1"/>
                </a:solidFill>
              </a:ln>
            </a:endParaRPr>
          </a:p>
        </p:txBody>
      </p:sp>
      <p:sp>
        <p:nvSpPr>
          <p:cNvPr id="26" name="Can 25"/>
          <p:cNvSpPr/>
          <p:nvPr/>
        </p:nvSpPr>
        <p:spPr>
          <a:xfrm>
            <a:off x="7077075" y="2409825"/>
            <a:ext cx="304800" cy="381000"/>
          </a:xfrm>
          <a:prstGeom prst="can">
            <a:avLst>
              <a:gd name="adj" fmla="val 3750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n w="9525">
                <a:solidFill>
                  <a:schemeClr val="tx1"/>
                </a:solidFill>
              </a:ln>
            </a:endParaRPr>
          </a:p>
        </p:txBody>
      </p:sp>
      <p:sp>
        <p:nvSpPr>
          <p:cNvPr id="27" name="Freeform 26"/>
          <p:cNvSpPr/>
          <p:nvPr/>
        </p:nvSpPr>
        <p:spPr>
          <a:xfrm>
            <a:off x="6313488" y="2847975"/>
            <a:ext cx="39687" cy="323850"/>
          </a:xfrm>
          <a:custGeom>
            <a:avLst/>
            <a:gdLst>
              <a:gd name="connsiteX0" fmla="*/ 30162 w 39687"/>
              <a:gd name="connsiteY0" fmla="*/ 0 h 323850"/>
              <a:gd name="connsiteX1" fmla="*/ 1587 w 39687"/>
              <a:gd name="connsiteY1" fmla="*/ 161925 h 323850"/>
              <a:gd name="connsiteX2" fmla="*/ 39687 w 39687"/>
              <a:gd name="connsiteY2" fmla="*/ 323850 h 323850"/>
            </a:gdLst>
            <a:ahLst/>
            <a:cxnLst>
              <a:cxn ang="0">
                <a:pos x="connsiteX0" y="connsiteY0"/>
              </a:cxn>
              <a:cxn ang="0">
                <a:pos x="connsiteX1" y="connsiteY1"/>
              </a:cxn>
              <a:cxn ang="0">
                <a:pos x="connsiteX2" y="connsiteY2"/>
              </a:cxn>
            </a:cxnLst>
            <a:rect l="l" t="t" r="r" b="b"/>
            <a:pathLst>
              <a:path w="39687" h="323850">
                <a:moveTo>
                  <a:pt x="30162" y="0"/>
                </a:moveTo>
                <a:cubicBezTo>
                  <a:pt x="15081" y="53975"/>
                  <a:pt x="0" y="107950"/>
                  <a:pt x="1587" y="161925"/>
                </a:cubicBezTo>
                <a:cubicBezTo>
                  <a:pt x="3175" y="215900"/>
                  <a:pt x="39687" y="323850"/>
                  <a:pt x="39687" y="323850"/>
                </a:cubicBezTo>
              </a:path>
            </a:pathLst>
          </a:cu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35540" name="TextBox 28"/>
          <p:cNvSpPr txBox="1">
            <a:spLocks noChangeArrowheads="1"/>
          </p:cNvSpPr>
          <p:nvPr/>
        </p:nvSpPr>
        <p:spPr bwMode="auto">
          <a:xfrm>
            <a:off x="5819775" y="3562350"/>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Pending Orders</a:t>
            </a:r>
          </a:p>
        </p:txBody>
      </p:sp>
      <p:sp>
        <p:nvSpPr>
          <p:cNvPr id="235541" name="TextBox 29"/>
          <p:cNvSpPr txBox="1">
            <a:spLocks noChangeArrowheads="1"/>
          </p:cNvSpPr>
          <p:nvPr/>
        </p:nvSpPr>
        <p:spPr bwMode="auto">
          <a:xfrm>
            <a:off x="6696075" y="2790825"/>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Fulfilled Orders</a:t>
            </a:r>
          </a:p>
        </p:txBody>
      </p:sp>
      <p:sp>
        <p:nvSpPr>
          <p:cNvPr id="31" name="Freeform 30"/>
          <p:cNvSpPr/>
          <p:nvPr/>
        </p:nvSpPr>
        <p:spPr>
          <a:xfrm>
            <a:off x="6686550" y="2524125"/>
            <a:ext cx="390525" cy="95250"/>
          </a:xfrm>
          <a:custGeom>
            <a:avLst/>
            <a:gdLst>
              <a:gd name="connsiteX0" fmla="*/ 0 w 390525"/>
              <a:gd name="connsiteY0" fmla="*/ 0 h 95250"/>
              <a:gd name="connsiteX1" fmla="*/ 209550 w 390525"/>
              <a:gd name="connsiteY1" fmla="*/ 9525 h 95250"/>
              <a:gd name="connsiteX2" fmla="*/ 390525 w 390525"/>
              <a:gd name="connsiteY2" fmla="*/ 95250 h 95250"/>
            </a:gdLst>
            <a:ahLst/>
            <a:cxnLst>
              <a:cxn ang="0">
                <a:pos x="connsiteX0" y="connsiteY0"/>
              </a:cxn>
              <a:cxn ang="0">
                <a:pos x="connsiteX1" y="connsiteY1"/>
              </a:cxn>
              <a:cxn ang="0">
                <a:pos x="connsiteX2" y="connsiteY2"/>
              </a:cxn>
            </a:cxnLst>
            <a:rect l="l" t="t" r="r" b="b"/>
            <a:pathLst>
              <a:path w="390525" h="95250">
                <a:moveTo>
                  <a:pt x="0" y="0"/>
                </a:moveTo>
                <a:lnTo>
                  <a:pt x="209550" y="9525"/>
                </a:lnTo>
                <a:cubicBezTo>
                  <a:pt x="274637" y="25400"/>
                  <a:pt x="332581" y="60325"/>
                  <a:pt x="390525" y="95250"/>
                </a:cubicBezTo>
              </a:path>
            </a:pathLst>
          </a:cu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2" name="Freeform 31"/>
          <p:cNvSpPr/>
          <p:nvPr/>
        </p:nvSpPr>
        <p:spPr>
          <a:xfrm>
            <a:off x="4286250" y="2374900"/>
            <a:ext cx="1762125" cy="958850"/>
          </a:xfrm>
          <a:custGeom>
            <a:avLst/>
            <a:gdLst>
              <a:gd name="connsiteX0" fmla="*/ 0 w 1762125"/>
              <a:gd name="connsiteY0" fmla="*/ 958850 h 958850"/>
              <a:gd name="connsiteX1" fmla="*/ 819150 w 1762125"/>
              <a:gd name="connsiteY1" fmla="*/ 158750 h 958850"/>
              <a:gd name="connsiteX2" fmla="*/ 1762125 w 1762125"/>
              <a:gd name="connsiteY2" fmla="*/ 6350 h 958850"/>
            </a:gdLst>
            <a:ahLst/>
            <a:cxnLst>
              <a:cxn ang="0">
                <a:pos x="connsiteX0" y="connsiteY0"/>
              </a:cxn>
              <a:cxn ang="0">
                <a:pos x="connsiteX1" y="connsiteY1"/>
              </a:cxn>
              <a:cxn ang="0">
                <a:pos x="connsiteX2" y="connsiteY2"/>
              </a:cxn>
            </a:cxnLst>
            <a:rect l="l" t="t" r="r" b="b"/>
            <a:pathLst>
              <a:path w="1762125" h="958850">
                <a:moveTo>
                  <a:pt x="0" y="958850"/>
                </a:moveTo>
                <a:cubicBezTo>
                  <a:pt x="262731" y="638175"/>
                  <a:pt x="525462" y="317500"/>
                  <a:pt x="819150" y="158750"/>
                </a:cubicBezTo>
                <a:cubicBezTo>
                  <a:pt x="1112838" y="0"/>
                  <a:pt x="1437481" y="3175"/>
                  <a:pt x="1762125" y="6350"/>
                </a:cubicBezTo>
              </a:path>
            </a:pathLst>
          </a:cu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35544" name="TextBox 32"/>
          <p:cNvSpPr txBox="1">
            <a:spLocks noChangeArrowheads="1"/>
          </p:cNvSpPr>
          <p:nvPr/>
        </p:nvSpPr>
        <p:spPr bwMode="auto">
          <a:xfrm>
            <a:off x="4943475" y="2557463"/>
            <a:ext cx="121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dirty="0">
                <a:latin typeface="Times New Roman" pitchFamily="18" charset="0"/>
                <a:cs typeface="Times New Roman" pitchFamily="18" charset="0"/>
              </a:rPr>
              <a:t>messages</a:t>
            </a:r>
          </a:p>
          <a:p>
            <a:pPr eaLnBrk="1" hangingPunct="1">
              <a:spcBef>
                <a:spcPct val="0"/>
              </a:spcBef>
              <a:buFontTx/>
              <a:buNone/>
            </a:pPr>
            <a:endParaRPr lang="en-US" altLang="en-US" sz="1200" b="0" i="0" dirty="0">
              <a:latin typeface="Times New Roman" pitchFamily="18" charset="0"/>
              <a:cs typeface="Times New Roman" pitchFamily="18" charset="0"/>
            </a:endParaRPr>
          </a:p>
        </p:txBody>
      </p:sp>
      <p:sp>
        <p:nvSpPr>
          <p:cNvPr id="235545" name="TextBox 33"/>
          <p:cNvSpPr txBox="1">
            <a:spLocks noChangeArrowheads="1"/>
          </p:cNvSpPr>
          <p:nvPr/>
        </p:nvSpPr>
        <p:spPr bwMode="auto">
          <a:xfrm>
            <a:off x="2457450" y="2509838"/>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system</a:t>
            </a:r>
          </a:p>
          <a:p>
            <a:pPr eaLnBrk="1" hangingPunct="1">
              <a:spcBef>
                <a:spcPct val="0"/>
              </a:spcBef>
              <a:buFontTx/>
              <a:buNone/>
            </a:pPr>
            <a:r>
              <a:rPr lang="en-US" altLang="en-US" sz="1200" b="0" i="0">
                <a:latin typeface="Times New Roman" pitchFamily="18" charset="0"/>
                <a:cs typeface="Times New Roman" pitchFamily="18" charset="0"/>
              </a:rPr>
              <a:t>    calls</a:t>
            </a:r>
          </a:p>
        </p:txBody>
      </p:sp>
      <p:sp>
        <p:nvSpPr>
          <p:cNvPr id="36" name="Freeform 35"/>
          <p:cNvSpPr/>
          <p:nvPr/>
        </p:nvSpPr>
        <p:spPr>
          <a:xfrm>
            <a:off x="5019675" y="4292600"/>
            <a:ext cx="990600" cy="403225"/>
          </a:xfrm>
          <a:custGeom>
            <a:avLst/>
            <a:gdLst>
              <a:gd name="connsiteX0" fmla="*/ 0 w 1228725"/>
              <a:gd name="connsiteY0" fmla="*/ 22225 h 441325"/>
              <a:gd name="connsiteX1" fmla="*/ 552450 w 1228725"/>
              <a:gd name="connsiteY1" fmla="*/ 69850 h 441325"/>
              <a:gd name="connsiteX2" fmla="*/ 1228725 w 1228725"/>
              <a:gd name="connsiteY2" fmla="*/ 441325 h 441325"/>
            </a:gdLst>
            <a:ahLst/>
            <a:cxnLst>
              <a:cxn ang="0">
                <a:pos x="connsiteX0" y="connsiteY0"/>
              </a:cxn>
              <a:cxn ang="0">
                <a:pos x="connsiteX1" y="connsiteY1"/>
              </a:cxn>
              <a:cxn ang="0">
                <a:pos x="connsiteX2" y="connsiteY2"/>
              </a:cxn>
            </a:cxnLst>
            <a:rect l="l" t="t" r="r" b="b"/>
            <a:pathLst>
              <a:path w="1228725" h="441325">
                <a:moveTo>
                  <a:pt x="0" y="22225"/>
                </a:moveTo>
                <a:cubicBezTo>
                  <a:pt x="173831" y="11112"/>
                  <a:pt x="347663" y="0"/>
                  <a:pt x="552450" y="69850"/>
                </a:cubicBezTo>
                <a:cubicBezTo>
                  <a:pt x="757238" y="139700"/>
                  <a:pt x="992981" y="290512"/>
                  <a:pt x="1228725" y="44132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35547" name="TextBox 36"/>
          <p:cNvSpPr txBox="1">
            <a:spLocks noChangeArrowheads="1"/>
          </p:cNvSpPr>
          <p:nvPr/>
        </p:nvSpPr>
        <p:spPr bwMode="auto">
          <a:xfrm>
            <a:off x="5934075" y="4646613"/>
            <a:ext cx="838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New Roman" pitchFamily="18" charset="0"/>
                <a:cs typeface="Times New Roman" pitchFamily="18" charset="0"/>
              </a:rPr>
              <a:t>Customers</a:t>
            </a:r>
          </a:p>
        </p:txBody>
      </p:sp>
      <p:sp>
        <p:nvSpPr>
          <p:cNvPr id="235548" name="Rectangle 30"/>
          <p:cNvSpPr>
            <a:spLocks noGrp="1" noChangeArrowheads="1"/>
          </p:cNvSpPr>
          <p:nvPr>
            <p:ph type="title"/>
          </p:nvPr>
        </p:nvSpPr>
        <p:spPr/>
        <p:txBody>
          <a:bodyPr/>
          <a:lstStyle/>
          <a:p>
            <a:r>
              <a:rPr lang="en-US" altLang="en-US" smtClean="0"/>
              <a:t>Process interaction</a:t>
            </a:r>
          </a:p>
        </p:txBody>
      </p:sp>
    </p:spTree>
    <p:extLst>
      <p:ext uri="{BB962C8B-B14F-4D97-AF65-F5344CB8AC3E}">
        <p14:creationId xmlns:p14="http://schemas.microsoft.com/office/powerpoint/2010/main" val="2029902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smtClean="0"/>
              <a:t>Process communication</a:t>
            </a:r>
          </a:p>
        </p:txBody>
      </p:sp>
      <p:sp>
        <p:nvSpPr>
          <p:cNvPr id="236547" name="Rectangle 3"/>
          <p:cNvSpPr>
            <a:spLocks noGrp="1" noChangeArrowheads="1"/>
          </p:cNvSpPr>
          <p:nvPr>
            <p:ph type="body" idx="1"/>
          </p:nvPr>
        </p:nvSpPr>
        <p:spPr/>
        <p:txBody>
          <a:bodyPr/>
          <a:lstStyle/>
          <a:p>
            <a:pPr>
              <a:lnSpc>
                <a:spcPct val="90000"/>
              </a:lnSpc>
            </a:pPr>
            <a:r>
              <a:rPr lang="en-US" altLang="en-US" sz="2400" dirty="0" smtClean="0"/>
              <a:t>Process communication also has an effect on security. Systems that use explicit message passing have the possibility of checking each message to see if it complies with system policies. </a:t>
            </a:r>
          </a:p>
          <a:p>
            <a:pPr>
              <a:lnSpc>
                <a:spcPct val="90000"/>
              </a:lnSpc>
            </a:pPr>
            <a:r>
              <a:rPr lang="en-US" altLang="en-US" sz="2400" dirty="0" smtClean="0"/>
              <a:t>A security feature that can be applied when calling another process is </a:t>
            </a:r>
            <a:r>
              <a:rPr lang="en-US" altLang="en-US" sz="2400" b="1" dirty="0" smtClean="0"/>
              <a:t>protected entry points</a:t>
            </a:r>
            <a:r>
              <a:rPr lang="en-US" altLang="en-US" sz="2400" dirty="0" smtClean="0"/>
              <a:t>. A process calling another process can only enter this process at pre-designed entry points. This prevents bypassing entry checks</a:t>
            </a:r>
          </a:p>
          <a:p>
            <a:pPr>
              <a:lnSpc>
                <a:spcPct val="90000"/>
              </a:lnSpc>
            </a:pPr>
            <a:r>
              <a:rPr lang="en-US" altLang="en-US" sz="2400" dirty="0" smtClean="0"/>
              <a:t>The number and size of arguments in a gate crossing can also be controlled (this may protect against some types of buffer overflow attacks) </a:t>
            </a:r>
          </a:p>
        </p:txBody>
      </p:sp>
    </p:spTree>
    <p:extLst>
      <p:ext uri="{BB962C8B-B14F-4D97-AF65-F5344CB8AC3E}">
        <p14:creationId xmlns:p14="http://schemas.microsoft.com/office/powerpoint/2010/main" val="1521388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64674A6A-D0D6-43B1-B3BC-4457B4E35156}"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375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6E95E5D2-3EBF-49FD-906E-3187C7668160}" type="slidenum">
              <a:rPr lang="en-US" altLang="en-US" sz="1400" b="0" i="0">
                <a:latin typeface="Times New Roman" pitchFamily="18" charset="0"/>
              </a:rPr>
              <a:pPr eaLnBrk="0" hangingPunct="0">
                <a:spcBef>
                  <a:spcPct val="0"/>
                </a:spcBef>
                <a:buFontTx/>
                <a:buNone/>
              </a:pPr>
              <a:t>17</a:t>
            </a:fld>
            <a:endParaRPr lang="en-US" altLang="en-US" sz="1400" b="0" i="0">
              <a:latin typeface="Times New Roman" pitchFamily="18" charset="0"/>
            </a:endParaRPr>
          </a:p>
        </p:txBody>
      </p:sp>
      <p:sp>
        <p:nvSpPr>
          <p:cNvPr id="237572" name="Rectangle 2"/>
          <p:cNvSpPr>
            <a:spLocks noGrp="1" noChangeArrowheads="1"/>
          </p:cNvSpPr>
          <p:nvPr>
            <p:ph type="title" idx="4294967295"/>
          </p:nvPr>
        </p:nvSpPr>
        <p:spPr/>
        <p:txBody>
          <a:bodyPr/>
          <a:lstStyle/>
          <a:p>
            <a:pPr eaLnBrk="1" hangingPunct="1"/>
            <a:r>
              <a:rPr lang="en-US" altLang="en-US" smtClean="0"/>
              <a:t>Execution states or modes</a:t>
            </a:r>
          </a:p>
        </p:txBody>
      </p:sp>
      <p:sp>
        <p:nvSpPr>
          <p:cNvPr id="237573" name="Rectangle 3"/>
          <p:cNvSpPr>
            <a:spLocks noGrp="1" noChangeArrowheads="1"/>
          </p:cNvSpPr>
          <p:nvPr>
            <p:ph type="body" idx="4294967295"/>
          </p:nvPr>
        </p:nvSpPr>
        <p:spPr/>
        <p:txBody>
          <a:bodyPr>
            <a:normAutofit lnSpcReduction="10000"/>
          </a:bodyPr>
          <a:lstStyle/>
          <a:p>
            <a:pPr eaLnBrk="1" hangingPunct="1"/>
            <a:r>
              <a:rPr lang="en-US" altLang="en-US" dirty="0" smtClean="0"/>
              <a:t>At least two modes of operation are needed to have any security. </a:t>
            </a:r>
          </a:p>
          <a:p>
            <a:pPr eaLnBrk="1" hangingPunct="1"/>
            <a:r>
              <a:rPr lang="en-US" altLang="en-US" dirty="0" smtClean="0"/>
              <a:t>Most hardware architectures use a </a:t>
            </a:r>
            <a:r>
              <a:rPr lang="en-US" altLang="en-US" b="1" dirty="0" smtClean="0"/>
              <a:t>supervisor</a:t>
            </a:r>
            <a:r>
              <a:rPr lang="en-US" altLang="en-US" dirty="0" smtClean="0"/>
              <a:t> and a </a:t>
            </a:r>
            <a:r>
              <a:rPr lang="en-US" altLang="en-US" b="1" dirty="0" smtClean="0"/>
              <a:t>user mode</a:t>
            </a:r>
            <a:r>
              <a:rPr lang="en-US" altLang="en-US" dirty="0" smtClean="0"/>
              <a:t>. In the user mode some instructions, called </a:t>
            </a:r>
            <a:r>
              <a:rPr lang="en-US" altLang="en-US" b="1" dirty="0" smtClean="0"/>
              <a:t>privileged instructions</a:t>
            </a:r>
            <a:r>
              <a:rPr lang="en-US" altLang="en-US" dirty="0" smtClean="0"/>
              <a:t>, cannot be executed directly. In supervisor mode all the instructions can be executed. </a:t>
            </a:r>
          </a:p>
          <a:p>
            <a:pPr eaLnBrk="1" hangingPunct="1"/>
            <a:r>
              <a:rPr lang="en-US" altLang="en-US" dirty="0" smtClean="0"/>
              <a:t>The state of a process is kept in a register called a </a:t>
            </a:r>
            <a:r>
              <a:rPr lang="en-US" altLang="en-US" b="1" dirty="0" smtClean="0"/>
              <a:t>Program Status Word (PSW). </a:t>
            </a:r>
          </a:p>
        </p:txBody>
      </p:sp>
    </p:spTree>
    <p:extLst>
      <p:ext uri="{BB962C8B-B14F-4D97-AF65-F5344CB8AC3E}">
        <p14:creationId xmlns:p14="http://schemas.microsoft.com/office/powerpoint/2010/main" val="3189057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2682E982-AEEB-42FB-A678-3B822CB23481}"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385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A6D4793E-771C-4CBD-838D-BD3DEBAB99F3}" type="slidenum">
              <a:rPr lang="en-US" altLang="en-US" sz="1400" b="0" i="0">
                <a:latin typeface="Times New Roman" pitchFamily="18" charset="0"/>
              </a:rPr>
              <a:pPr eaLnBrk="0" hangingPunct="0">
                <a:spcBef>
                  <a:spcPct val="0"/>
                </a:spcBef>
                <a:buFontTx/>
                <a:buNone/>
              </a:pPr>
              <a:t>18</a:t>
            </a:fld>
            <a:endParaRPr lang="en-US" altLang="en-US" sz="1400" b="0" i="0">
              <a:latin typeface="Times New Roman" pitchFamily="18" charset="0"/>
            </a:endParaRPr>
          </a:p>
        </p:txBody>
      </p:sp>
      <p:pic>
        <p:nvPicPr>
          <p:cNvPr id="23859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20663"/>
            <a:ext cx="8840788" cy="641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462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86E2E06-0A2E-420D-8AA7-8F0FBE545065}"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396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2EF41831-538C-4B08-A54A-01BDEFF01DFF}" type="slidenum">
              <a:rPr lang="en-US" altLang="en-US" sz="1400" b="0" i="0">
                <a:latin typeface="Times New Roman" pitchFamily="18" charset="0"/>
              </a:rPr>
              <a:pPr eaLnBrk="0" hangingPunct="0">
                <a:spcBef>
                  <a:spcPct val="0"/>
                </a:spcBef>
                <a:buFontTx/>
                <a:buNone/>
              </a:pPr>
              <a:t>19</a:t>
            </a:fld>
            <a:endParaRPr lang="en-US" altLang="en-US" sz="1400" b="0" i="0">
              <a:latin typeface="Times New Roman" pitchFamily="18" charset="0"/>
            </a:endParaRPr>
          </a:p>
        </p:txBody>
      </p:sp>
      <p:sp>
        <p:nvSpPr>
          <p:cNvPr id="239620" name="Rectangle 2"/>
          <p:cNvSpPr>
            <a:spLocks noGrp="1" noChangeArrowheads="1"/>
          </p:cNvSpPr>
          <p:nvPr>
            <p:ph type="title" idx="4294967295"/>
          </p:nvPr>
        </p:nvSpPr>
        <p:spPr/>
        <p:txBody>
          <a:bodyPr/>
          <a:lstStyle/>
          <a:p>
            <a:pPr eaLnBrk="1" hangingPunct="1"/>
            <a:r>
              <a:rPr lang="en-US" altLang="en-US" smtClean="0"/>
              <a:t>Protection rings</a:t>
            </a:r>
          </a:p>
        </p:txBody>
      </p:sp>
      <p:sp>
        <p:nvSpPr>
          <p:cNvPr id="239621" name="Rectangle 3"/>
          <p:cNvSpPr>
            <a:spLocks noGrp="1" noChangeArrowheads="1"/>
          </p:cNvSpPr>
          <p:nvPr>
            <p:ph type="body" idx="4294967295"/>
          </p:nvPr>
        </p:nvSpPr>
        <p:spPr/>
        <p:txBody>
          <a:bodyPr/>
          <a:lstStyle/>
          <a:p>
            <a:pPr eaLnBrk="1" hangingPunct="1"/>
            <a:r>
              <a:rPr lang="en-US" altLang="en-US" sz="2400" dirty="0" smtClean="0"/>
              <a:t>Some architectures define in their hardware a set of rings (4 to 32) that correspond to </a:t>
            </a:r>
            <a:r>
              <a:rPr lang="en-US" altLang="en-US" sz="2400" b="1" dirty="0" smtClean="0"/>
              <a:t>domains of execution </a:t>
            </a:r>
            <a:r>
              <a:rPr lang="en-US" altLang="en-US" sz="2400" dirty="0" smtClean="0"/>
              <a:t>with hierarchical levels of trust. Rings are a generalization of the concept of mode of operation. </a:t>
            </a:r>
          </a:p>
          <a:p>
            <a:pPr eaLnBrk="1" hangingPunct="1"/>
            <a:r>
              <a:rPr lang="en-US" altLang="en-US" sz="2400" dirty="0" smtClean="0"/>
              <a:t>A domain includes all the resources that can be used by a process and in what way (read, write,…)</a:t>
            </a:r>
          </a:p>
          <a:p>
            <a:pPr eaLnBrk="1" hangingPunct="1"/>
            <a:r>
              <a:rPr lang="en-US" altLang="en-US" sz="2400" dirty="0" smtClean="0"/>
              <a:t>Crossing of rings is done through gates that check the rights of the crossing process. A process calling a segment in a higher ring must go through a gate.</a:t>
            </a:r>
          </a:p>
          <a:p>
            <a:pPr marL="0" indent="0" eaLnBrk="1" hangingPunct="1">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435292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OS security</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Hardware security</a:t>
            </a:r>
          </a:p>
          <a:p>
            <a:r>
              <a:rPr lang="en-US" dirty="0" smtClean="0"/>
              <a:t>Process security</a:t>
            </a:r>
          </a:p>
          <a:p>
            <a:r>
              <a:rPr lang="en-US" dirty="0" smtClean="0"/>
              <a:t>Memory protection</a:t>
            </a:r>
          </a:p>
          <a:p>
            <a:r>
              <a:rPr lang="en-US" dirty="0" smtClean="0"/>
              <a:t>VAS  protection</a:t>
            </a:r>
            <a:endParaRPr lang="en-US" dirty="0"/>
          </a:p>
        </p:txBody>
      </p:sp>
    </p:spTree>
    <p:extLst>
      <p:ext uri="{BB962C8B-B14F-4D97-AF65-F5344CB8AC3E}">
        <p14:creationId xmlns:p14="http://schemas.microsoft.com/office/powerpoint/2010/main" val="3539665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CD86B6F-D9B0-4C21-B1E1-335BD8ADEBFF}"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406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5FB7A212-9128-479C-9A37-40C076DAD5DC}" type="slidenum">
              <a:rPr lang="en-US" altLang="en-US" sz="1400" b="0" i="0">
                <a:latin typeface="Times New Roman" pitchFamily="18" charset="0"/>
              </a:rPr>
              <a:pPr eaLnBrk="0" hangingPunct="0">
                <a:spcBef>
                  <a:spcPct val="0"/>
                </a:spcBef>
                <a:buFontTx/>
                <a:buNone/>
              </a:pPr>
              <a:t>20</a:t>
            </a:fld>
            <a:endParaRPr lang="en-US" altLang="en-US" sz="1400" b="0" i="0">
              <a:latin typeface="Times New Roman" pitchFamily="18" charset="0"/>
            </a:endParaRPr>
          </a:p>
        </p:txBody>
      </p:sp>
      <p:pic>
        <p:nvPicPr>
          <p:cNvPr id="2406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925" y="1057275"/>
            <a:ext cx="7805738"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4637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smtClean="0"/>
              <a:t>Memory protection</a:t>
            </a:r>
          </a:p>
        </p:txBody>
      </p:sp>
      <p:sp>
        <p:nvSpPr>
          <p:cNvPr id="241667" name="Rectangle 3"/>
          <p:cNvSpPr>
            <a:spLocks noGrp="1" noChangeArrowheads="1"/>
          </p:cNvSpPr>
          <p:nvPr>
            <p:ph type="body" idx="1"/>
          </p:nvPr>
        </p:nvSpPr>
        <p:spPr/>
        <p:txBody>
          <a:bodyPr>
            <a:normAutofit/>
          </a:bodyPr>
          <a:lstStyle/>
          <a:p>
            <a:pPr>
              <a:lnSpc>
                <a:spcPct val="80000"/>
              </a:lnSpc>
            </a:pPr>
            <a:r>
              <a:rPr lang="en-US" altLang="en-US" sz="2000" dirty="0" smtClean="0"/>
              <a:t>In early machines memory areas were protected with </a:t>
            </a:r>
            <a:r>
              <a:rPr lang="en-US" altLang="en-US" sz="2000" b="1" dirty="0" smtClean="0"/>
              <a:t>locks and keys</a:t>
            </a:r>
            <a:r>
              <a:rPr lang="en-US" altLang="en-US" sz="2000" dirty="0" smtClean="0"/>
              <a:t>, an area of memory was assigned a lock value and a process was assigned a key that when matched gave it access to that area of memory. That approach was restrictive and inflexible, keys granted   no access or full access, and some areas of memory were defined as read only. Locks were stored in registers assigned to fixed partitions. </a:t>
            </a:r>
          </a:p>
          <a:p>
            <a:pPr>
              <a:lnSpc>
                <a:spcPct val="80000"/>
              </a:lnSpc>
            </a:pPr>
            <a:r>
              <a:rPr lang="en-US" altLang="en-US" sz="2000" dirty="0" smtClean="0"/>
              <a:t>The situation was improved by using </a:t>
            </a:r>
            <a:r>
              <a:rPr lang="en-US" altLang="en-US" sz="2000" b="1" dirty="0" smtClean="0"/>
              <a:t>pairs of base/limit registers </a:t>
            </a:r>
            <a:r>
              <a:rPr lang="en-US" altLang="en-US" sz="2000" dirty="0" smtClean="0"/>
              <a:t>which indicated the boundaries of the memory area allocated to processes. The two registers indicate from where the running process can fetch instructions and the area of memory it can access</a:t>
            </a:r>
          </a:p>
          <a:p>
            <a:pPr>
              <a:lnSpc>
                <a:spcPct val="80000"/>
              </a:lnSpc>
            </a:pPr>
            <a:r>
              <a:rPr lang="en-US" altLang="en-US" sz="2000" dirty="0" smtClean="0"/>
              <a:t>The address calculation part of the execution sequence of a typical instruction would be: if (PC) &gt; L trap [(PC) indicates the contents of the Program Counter relative to the base, L is the limit] ; else MAR </a:t>
            </a:r>
            <a:r>
              <a:rPr lang="en-US" altLang="en-US" sz="2000" dirty="0" smtClean="0">
                <a:sym typeface="Wingdings" pitchFamily="2" charset="2"/>
              </a:rPr>
              <a:t></a:t>
            </a:r>
            <a:r>
              <a:rPr lang="en-US" altLang="en-US" sz="2000" dirty="0" smtClean="0"/>
              <a:t> B+(PC) (B is the base register, MAR is the Memory Address register). </a:t>
            </a:r>
          </a:p>
          <a:p>
            <a:pPr>
              <a:lnSpc>
                <a:spcPct val="80000"/>
              </a:lnSpc>
            </a:pPr>
            <a:r>
              <a:rPr lang="en-US" altLang="en-US" sz="2000" dirty="0" smtClean="0"/>
              <a:t>This approach is more flexible in that the pair of registers can point anywhere in memory but still it </a:t>
            </a:r>
            <a:r>
              <a:rPr lang="en-US" altLang="en-US" sz="2000" b="1" dirty="0" smtClean="0"/>
              <a:t>can only define full access or no access</a:t>
            </a:r>
            <a:r>
              <a:rPr lang="en-US" altLang="en-US" sz="2000" dirty="0" smtClean="0"/>
              <a:t>.</a:t>
            </a:r>
          </a:p>
        </p:txBody>
      </p:sp>
    </p:spTree>
    <p:extLst>
      <p:ext uri="{BB962C8B-B14F-4D97-AF65-F5344CB8AC3E}">
        <p14:creationId xmlns:p14="http://schemas.microsoft.com/office/powerpoint/2010/main" val="547745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AF81517-1231-4457-8431-9A3851868F39}"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426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AC62F0B3-8FEB-44D4-869A-5D30AF880742}" type="slidenum">
              <a:rPr lang="en-US" altLang="en-US" sz="1400" b="0" i="0">
                <a:latin typeface="Times New Roman" pitchFamily="18" charset="0"/>
              </a:rPr>
              <a:pPr eaLnBrk="0" hangingPunct="0">
                <a:spcBef>
                  <a:spcPct val="0"/>
                </a:spcBef>
                <a:buFontTx/>
                <a:buNone/>
              </a:pPr>
              <a:t>22</a:t>
            </a:fld>
            <a:endParaRPr lang="en-US" altLang="en-US" sz="1400" b="0" i="0">
              <a:latin typeface="Times New Roman" pitchFamily="18" charset="0"/>
            </a:endParaRPr>
          </a:p>
        </p:txBody>
      </p:sp>
      <p:pic>
        <p:nvPicPr>
          <p:cNvPr id="24269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688" y="373063"/>
            <a:ext cx="7542212" cy="61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0129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mtClean="0"/>
              <a:t>Page protection</a:t>
            </a:r>
          </a:p>
        </p:txBody>
      </p:sp>
      <p:sp>
        <p:nvSpPr>
          <p:cNvPr id="243715" name="Rectangle 3"/>
          <p:cNvSpPr>
            <a:spLocks noGrp="1" noChangeArrowheads="1"/>
          </p:cNvSpPr>
          <p:nvPr>
            <p:ph type="body" idx="1"/>
          </p:nvPr>
        </p:nvSpPr>
        <p:spPr/>
        <p:txBody>
          <a:bodyPr>
            <a:noAutofit/>
          </a:bodyPr>
          <a:lstStyle/>
          <a:p>
            <a:pPr>
              <a:lnSpc>
                <a:spcPct val="90000"/>
              </a:lnSpc>
            </a:pPr>
            <a:r>
              <a:rPr lang="en-US" altLang="en-US" sz="2800" dirty="0" smtClean="0"/>
              <a:t>For memory allocation most systems use paging, segmentation, or a combination of both. </a:t>
            </a:r>
          </a:p>
          <a:p>
            <a:pPr>
              <a:lnSpc>
                <a:spcPct val="90000"/>
              </a:lnSpc>
            </a:pPr>
            <a:r>
              <a:rPr lang="en-US" altLang="en-US" sz="2800" dirty="0" smtClean="0"/>
              <a:t>When </a:t>
            </a:r>
            <a:r>
              <a:rPr lang="en-US" altLang="en-US" sz="2800" b="1" dirty="0" smtClean="0"/>
              <a:t>paging</a:t>
            </a:r>
            <a:r>
              <a:rPr lang="en-US" altLang="en-US" sz="2800" dirty="0" smtClean="0"/>
              <a:t> is used, a process has a </a:t>
            </a:r>
            <a:r>
              <a:rPr lang="en-US" altLang="en-US" sz="2800" b="1" dirty="0" smtClean="0"/>
              <a:t>page table </a:t>
            </a:r>
            <a:r>
              <a:rPr lang="en-US" altLang="en-US" sz="2800" dirty="0" smtClean="0"/>
              <a:t>that indicates the units of memory (pages) allocated to it. </a:t>
            </a:r>
          </a:p>
          <a:p>
            <a:pPr>
              <a:lnSpc>
                <a:spcPct val="90000"/>
              </a:lnSpc>
            </a:pPr>
            <a:r>
              <a:rPr lang="en-US" altLang="en-US" sz="2800" dirty="0" smtClean="0"/>
              <a:t>Page table entries can be used to describe the permitted </a:t>
            </a:r>
            <a:r>
              <a:rPr lang="en-US" altLang="en-US" sz="2800" b="1" dirty="0" smtClean="0"/>
              <a:t>type of access </a:t>
            </a:r>
            <a:r>
              <a:rPr lang="en-US" altLang="en-US" sz="2800" dirty="0" smtClean="0"/>
              <a:t>to pages, such as read, write, execute</a:t>
            </a:r>
          </a:p>
          <a:p>
            <a:pPr>
              <a:lnSpc>
                <a:spcPct val="90000"/>
              </a:lnSpc>
            </a:pPr>
            <a:r>
              <a:rPr lang="en-US" altLang="en-US" sz="2800" dirty="0" smtClean="0"/>
              <a:t>Because pages do not correspond to logical units in a program this protection is rather imprecise. It is, however, the most commonly used approach, because of its simplicity and good performance. </a:t>
            </a:r>
          </a:p>
        </p:txBody>
      </p:sp>
    </p:spTree>
    <p:extLst>
      <p:ext uri="{BB962C8B-B14F-4D97-AF65-F5344CB8AC3E}">
        <p14:creationId xmlns:p14="http://schemas.microsoft.com/office/powerpoint/2010/main" val="1842227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DE1BACC-9B1F-4B9E-BB94-1529DBCD709F}"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447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1E0A9CD-70C4-49AC-8AD1-0565F956A323}" type="slidenum">
              <a:rPr lang="en-US" altLang="en-US" sz="1400" b="0" i="0">
                <a:latin typeface="Times New Roman" pitchFamily="18" charset="0"/>
              </a:rPr>
              <a:pPr eaLnBrk="0" hangingPunct="0">
                <a:spcBef>
                  <a:spcPct val="0"/>
                </a:spcBef>
                <a:buFontTx/>
                <a:buNone/>
              </a:pPr>
              <a:t>24</a:t>
            </a:fld>
            <a:endParaRPr lang="en-US" altLang="en-US" sz="1400" b="0" i="0">
              <a:latin typeface="Times New Roman" pitchFamily="18" charset="0"/>
            </a:endParaRPr>
          </a:p>
        </p:txBody>
      </p:sp>
      <p:pic>
        <p:nvPicPr>
          <p:cNvPr id="2447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038" y="1719263"/>
            <a:ext cx="6510337"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1" name="Rectangle 5"/>
          <p:cNvSpPr>
            <a:spLocks noGrp="1" noChangeArrowheads="1"/>
          </p:cNvSpPr>
          <p:nvPr>
            <p:ph type="title" idx="4294967295"/>
          </p:nvPr>
        </p:nvSpPr>
        <p:spPr/>
        <p:txBody>
          <a:bodyPr/>
          <a:lstStyle/>
          <a:p>
            <a:pPr eaLnBrk="1" hangingPunct="1"/>
            <a:r>
              <a:rPr lang="en-US" altLang="en-US" smtClean="0"/>
              <a:t>Page adressing</a:t>
            </a:r>
          </a:p>
        </p:txBody>
      </p:sp>
    </p:spTree>
    <p:extLst>
      <p:ext uri="{BB962C8B-B14F-4D97-AF65-F5344CB8AC3E}">
        <p14:creationId xmlns:p14="http://schemas.microsoft.com/office/powerpoint/2010/main" val="691426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en-US" smtClean="0"/>
              <a:t>Segmentation</a:t>
            </a:r>
          </a:p>
        </p:txBody>
      </p:sp>
      <p:sp>
        <p:nvSpPr>
          <p:cNvPr id="245763" name="Rectangle 3"/>
          <p:cNvSpPr>
            <a:spLocks noGrp="1" noChangeArrowheads="1"/>
          </p:cNvSpPr>
          <p:nvPr>
            <p:ph type="body" idx="1"/>
          </p:nvPr>
        </p:nvSpPr>
        <p:spPr/>
        <p:txBody>
          <a:bodyPr/>
          <a:lstStyle/>
          <a:p>
            <a:r>
              <a:rPr lang="en-US" altLang="en-US" sz="2400" dirty="0" smtClean="0"/>
              <a:t>A better approach for security  is segmentation, where processes are given a </a:t>
            </a:r>
            <a:r>
              <a:rPr lang="en-US" altLang="en-US" sz="2400" b="1" dirty="0" smtClean="0"/>
              <a:t>descriptor segment </a:t>
            </a:r>
            <a:r>
              <a:rPr lang="en-US" altLang="en-US" sz="2400" dirty="0" smtClean="0"/>
              <a:t>that contains </a:t>
            </a:r>
            <a:r>
              <a:rPr lang="en-US" altLang="en-US" sz="2400" b="1" dirty="0" smtClean="0"/>
              <a:t>segment descriptors </a:t>
            </a:r>
            <a:r>
              <a:rPr lang="en-US" altLang="en-US" sz="2400" dirty="0" smtClean="0"/>
              <a:t>that indicate their type of access to a set of memory segments</a:t>
            </a:r>
          </a:p>
          <a:p>
            <a:r>
              <a:rPr lang="en-US" altLang="en-US" sz="2400" b="1" dirty="0" smtClean="0"/>
              <a:t>Segments</a:t>
            </a:r>
            <a:r>
              <a:rPr lang="en-US" altLang="en-US" sz="2400" dirty="0" smtClean="0"/>
              <a:t> are variable-size units that correspond to logical program units, e.g., code, procedures, data. </a:t>
            </a:r>
          </a:p>
          <a:p>
            <a:r>
              <a:rPr lang="en-US" altLang="en-US" sz="2400" dirty="0" smtClean="0"/>
              <a:t>Systems that use segmentation can apply a more accurate protection. </a:t>
            </a:r>
          </a:p>
          <a:p>
            <a:r>
              <a:rPr lang="en-US" altLang="en-US" sz="2400" dirty="0" smtClean="0"/>
              <a:t>Two approaches to implement this idea are commonly used, capabilities and descriptors.</a:t>
            </a:r>
          </a:p>
        </p:txBody>
      </p:sp>
    </p:spTree>
    <p:extLst>
      <p:ext uri="{BB962C8B-B14F-4D97-AF65-F5344CB8AC3E}">
        <p14:creationId xmlns:p14="http://schemas.microsoft.com/office/powerpoint/2010/main" val="1516982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3084C5A2-FD4B-4A41-A356-82C554F07EE0}"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46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86AB4D3-44BA-491A-BAA9-51090945F45E}" type="slidenum">
              <a:rPr lang="en-US" altLang="en-US" sz="1400" b="0" i="0">
                <a:latin typeface="Times New Roman" pitchFamily="18" charset="0"/>
              </a:rPr>
              <a:pPr eaLnBrk="0" hangingPunct="0">
                <a:spcBef>
                  <a:spcPct val="0"/>
                </a:spcBef>
                <a:buFontTx/>
                <a:buNone/>
              </a:pPr>
              <a:t>26</a:t>
            </a:fld>
            <a:endParaRPr lang="en-US" altLang="en-US" sz="1400" b="0" i="0">
              <a:latin typeface="Times New Roman" pitchFamily="18" charset="0"/>
            </a:endParaRPr>
          </a:p>
        </p:txBody>
      </p:sp>
      <p:sp>
        <p:nvSpPr>
          <p:cNvPr id="246788" name="Rectangle 2"/>
          <p:cNvSpPr>
            <a:spLocks noGrp="1" noChangeArrowheads="1"/>
          </p:cNvSpPr>
          <p:nvPr>
            <p:ph type="title" idx="4294967295"/>
          </p:nvPr>
        </p:nvSpPr>
        <p:spPr/>
        <p:txBody>
          <a:bodyPr/>
          <a:lstStyle/>
          <a:p>
            <a:pPr eaLnBrk="1" hangingPunct="1"/>
            <a:r>
              <a:rPr lang="en-US" altLang="en-US" smtClean="0"/>
              <a:t>Descriptors</a:t>
            </a:r>
          </a:p>
        </p:txBody>
      </p:sp>
      <p:sp>
        <p:nvSpPr>
          <p:cNvPr id="246789" name="Rectangle 3"/>
          <p:cNvSpPr>
            <a:spLocks noGrp="1" noChangeArrowheads="1"/>
          </p:cNvSpPr>
          <p:nvPr>
            <p:ph type="body" idx="4294967295"/>
          </p:nvPr>
        </p:nvSpPr>
        <p:spPr/>
        <p:txBody>
          <a:bodyPr/>
          <a:lstStyle/>
          <a:p>
            <a:pPr eaLnBrk="1" hangingPunct="1"/>
            <a:r>
              <a:rPr lang="en-US" altLang="en-US" dirty="0" smtClean="0"/>
              <a:t>Descriptors are loaded when the process is loaded for execution.</a:t>
            </a:r>
          </a:p>
          <a:p>
            <a:pPr eaLnBrk="1" hangingPunct="1"/>
            <a:r>
              <a:rPr lang="en-US" altLang="en-US" dirty="0" smtClean="0"/>
              <a:t>Because the descriptors are used also for addressing they are handled by the memory allocation unit of the OS and we need to trust now that unit. </a:t>
            </a:r>
          </a:p>
          <a:p>
            <a:pPr eaLnBrk="1" hangingPunct="1"/>
            <a:r>
              <a:rPr lang="en-US" altLang="en-US" dirty="0" smtClean="0"/>
              <a:t>Descriptors and capabilities can be seen as embodiments of </a:t>
            </a:r>
            <a:r>
              <a:rPr lang="en-US" altLang="en-US" b="1" dirty="0" smtClean="0"/>
              <a:t>rows of the access matrix</a:t>
            </a:r>
            <a:endParaRPr lang="en-US" altLang="en-US" sz="3200" b="1" dirty="0" smtClean="0"/>
          </a:p>
        </p:txBody>
      </p:sp>
    </p:spTree>
    <p:extLst>
      <p:ext uri="{BB962C8B-B14F-4D97-AF65-F5344CB8AC3E}">
        <p14:creationId xmlns:p14="http://schemas.microsoft.com/office/powerpoint/2010/main" val="4218669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Date Placeholder 1"/>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fld id="{187A9504-E49C-47D4-99E9-35FE5E0795C4}" type="datetime1">
              <a:rPr lang="en-US" altLang="en-US" sz="1400" b="0" i="0">
                <a:latin typeface="Times New Roman" pitchFamily="18" charset="0"/>
              </a:rPr>
              <a:pPr>
                <a:spcBef>
                  <a:spcPct val="0"/>
                </a:spcBef>
                <a:buFontTx/>
                <a:buNone/>
              </a:pPr>
              <a:t>9/28/2017</a:t>
            </a:fld>
            <a:endParaRPr lang="en-US" altLang="en-US" sz="1400" b="0" i="0">
              <a:latin typeface="Times New Roman" pitchFamily="18" charset="0"/>
            </a:endParaRPr>
          </a:p>
        </p:txBody>
      </p:sp>
      <p:sp>
        <p:nvSpPr>
          <p:cNvPr id="247811"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r">
              <a:spcBef>
                <a:spcPct val="0"/>
              </a:spcBef>
              <a:buFontTx/>
              <a:buNone/>
            </a:pPr>
            <a:fld id="{0F238A6D-3256-4359-B7A2-D4E8F1F7F35B}" type="slidenum">
              <a:rPr lang="en-US" altLang="en-US" sz="1400" b="0" i="0">
                <a:latin typeface="Times New Roman" pitchFamily="18" charset="0"/>
              </a:rPr>
              <a:pPr algn="r">
                <a:spcBef>
                  <a:spcPct val="0"/>
                </a:spcBef>
                <a:buFontTx/>
                <a:buNone/>
              </a:pPr>
              <a:t>27</a:t>
            </a:fld>
            <a:endParaRPr lang="en-US" altLang="en-US" sz="1400" b="0" i="0">
              <a:latin typeface="Times New Roman" pitchFamily="18" charset="0"/>
            </a:endParaRPr>
          </a:p>
        </p:txBody>
      </p:sp>
      <p:pic>
        <p:nvPicPr>
          <p:cNvPr id="2478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008063"/>
            <a:ext cx="548640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656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Date Placeholder 3"/>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fld id="{D318A114-845A-4276-A993-2211A677D1ED}" type="datetime1">
              <a:rPr lang="en-US" altLang="en-US" sz="1400" b="0" i="0">
                <a:latin typeface="Times New Roman" pitchFamily="18" charset="0"/>
              </a:rPr>
              <a:pPr>
                <a:spcBef>
                  <a:spcPct val="0"/>
                </a:spcBef>
                <a:buFontTx/>
                <a:buNone/>
              </a:pPr>
              <a:t>9/28/2017</a:t>
            </a:fld>
            <a:endParaRPr lang="en-US" altLang="en-US" sz="1400" b="0" i="0">
              <a:latin typeface="Times New Roman" pitchFamily="18" charset="0"/>
            </a:endParaRPr>
          </a:p>
        </p:txBody>
      </p:sp>
      <p:sp>
        <p:nvSpPr>
          <p:cNvPr id="248835"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r">
              <a:spcBef>
                <a:spcPct val="0"/>
              </a:spcBef>
              <a:buFontTx/>
              <a:buNone/>
            </a:pPr>
            <a:fld id="{4404251D-701D-446C-9FD8-DE38213C2BD7}" type="slidenum">
              <a:rPr lang="en-US" altLang="en-US" sz="1400" b="0" i="0">
                <a:latin typeface="Times New Roman" pitchFamily="18" charset="0"/>
              </a:rPr>
              <a:pPr algn="r">
                <a:spcBef>
                  <a:spcPct val="0"/>
                </a:spcBef>
                <a:buFontTx/>
                <a:buNone/>
              </a:pPr>
              <a:t>28</a:t>
            </a:fld>
            <a:endParaRPr lang="en-US" altLang="en-US" sz="1400" b="0" i="0">
              <a:latin typeface="Times New Roman" pitchFamily="18" charset="0"/>
            </a:endParaRPr>
          </a:p>
        </p:txBody>
      </p:sp>
      <p:sp>
        <p:nvSpPr>
          <p:cNvPr id="248836" name="Rectangle 2"/>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3600" i="0">
                <a:solidFill>
                  <a:schemeClr val="tx2"/>
                </a:solidFill>
              </a:rPr>
              <a:t>Capabilities</a:t>
            </a:r>
          </a:p>
        </p:txBody>
      </p:sp>
      <p:sp>
        <p:nvSpPr>
          <p:cNvPr id="248837" name="Rectangle 3"/>
          <p:cNvSpPr>
            <a:spLocks noChangeArrowheads="1"/>
          </p:cNvSpPr>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r>
              <a:rPr lang="en-US" altLang="en-US" sz="2400" b="0" i="0" dirty="0"/>
              <a:t>Capabilities are a generalization of base/limit register pairs that include the type of permitted access. </a:t>
            </a:r>
          </a:p>
          <a:p>
            <a:pPr eaLnBrk="1" hangingPunct="1"/>
            <a:r>
              <a:rPr lang="en-US" altLang="en-US" sz="2400" b="0" i="0" dirty="0"/>
              <a:t>Capabilities are given to the process and its owner keeps them for subsequent use</a:t>
            </a:r>
          </a:p>
          <a:p>
            <a:pPr eaLnBrk="1" hangingPunct="1"/>
            <a:r>
              <a:rPr lang="en-US" altLang="en-US" sz="2400" b="0" i="0" dirty="0"/>
              <a:t>Their security depends on having a </a:t>
            </a:r>
            <a:r>
              <a:rPr lang="en-US" altLang="en-US" sz="2400" i="0" dirty="0"/>
              <a:t>special trusted process </a:t>
            </a:r>
            <a:r>
              <a:rPr lang="en-US" altLang="en-US" sz="2400" b="0" i="0" dirty="0"/>
              <a:t>that assigns capabilities to processes and on the users inability to modify them. Usually hardware assistance is needed for these </a:t>
            </a:r>
            <a:r>
              <a:rPr lang="en-US" altLang="en-US" sz="2400" b="0" i="0" dirty="0" smtClean="0"/>
              <a:t>restrictions</a:t>
            </a:r>
          </a:p>
          <a:p>
            <a:pPr eaLnBrk="1" hangingPunct="1"/>
            <a:r>
              <a:rPr lang="en-US" altLang="en-US" sz="2400" b="0" i="0" dirty="0" smtClean="0"/>
              <a:t>Now we only need to trust the capability handler, so using caps is inherently more secure than other methods</a:t>
            </a:r>
            <a:endParaRPr lang="en-US" altLang="en-US" b="0" i="0" dirty="0"/>
          </a:p>
        </p:txBody>
      </p:sp>
    </p:spTree>
    <p:extLst>
      <p:ext uri="{BB962C8B-B14F-4D97-AF65-F5344CB8AC3E}">
        <p14:creationId xmlns:p14="http://schemas.microsoft.com/office/powerpoint/2010/main" val="42912724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FA18C071-164D-4EFC-BBBF-7F0A3A7F9DC1}"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498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5FC40767-77CF-4358-94E8-976F29EB490E}" type="slidenum">
              <a:rPr lang="en-US" altLang="en-US" sz="1400" b="0" i="0">
                <a:latin typeface="Times New Roman" pitchFamily="18" charset="0"/>
              </a:rPr>
              <a:pPr eaLnBrk="0" hangingPunct="0">
                <a:spcBef>
                  <a:spcPct val="0"/>
                </a:spcBef>
                <a:buFontTx/>
                <a:buNone/>
              </a:pPr>
              <a:t>29</a:t>
            </a:fld>
            <a:endParaRPr lang="en-US" altLang="en-US" sz="1400" b="0" i="0">
              <a:latin typeface="Times New Roman" pitchFamily="18" charset="0"/>
            </a:endParaRPr>
          </a:p>
        </p:txBody>
      </p:sp>
      <p:pic>
        <p:nvPicPr>
          <p:cNvPr id="2498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0"/>
            <a:ext cx="8512175" cy="663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898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itle 1"/>
          <p:cNvSpPr>
            <a:spLocks noGrp="1"/>
          </p:cNvSpPr>
          <p:nvPr>
            <p:ph type="title"/>
          </p:nvPr>
        </p:nvSpPr>
        <p:spPr/>
        <p:txBody>
          <a:bodyPr/>
          <a:lstStyle/>
          <a:p>
            <a:r>
              <a:rPr lang="en-US" altLang="en-US" smtClean="0"/>
              <a:t>Security layers</a:t>
            </a:r>
          </a:p>
        </p:txBody>
      </p:sp>
      <p:pic>
        <p:nvPicPr>
          <p:cNvPr id="411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306" y="2869406"/>
            <a:ext cx="1957388"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727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en-US" smtClean="0"/>
              <a:t>Controlled address space</a:t>
            </a:r>
          </a:p>
        </p:txBody>
      </p:sp>
      <p:sp>
        <p:nvSpPr>
          <p:cNvPr id="250883" name="Rectangle 3"/>
          <p:cNvSpPr>
            <a:spLocks noGrp="1" noChangeArrowheads="1"/>
          </p:cNvSpPr>
          <p:nvPr>
            <p:ph type="body" idx="1"/>
          </p:nvPr>
        </p:nvSpPr>
        <p:spPr/>
        <p:txBody>
          <a:bodyPr>
            <a:noAutofit/>
          </a:bodyPr>
          <a:lstStyle/>
          <a:p>
            <a:pPr>
              <a:lnSpc>
                <a:spcPct val="90000"/>
              </a:lnSpc>
            </a:pPr>
            <a:r>
              <a:rPr lang="en-US" altLang="en-US" sz="2400" dirty="0" smtClean="0"/>
              <a:t>Also called </a:t>
            </a:r>
            <a:r>
              <a:rPr lang="en-US" altLang="en-US" sz="2400" b="1" dirty="0" smtClean="0"/>
              <a:t>Execution domain </a:t>
            </a:r>
            <a:r>
              <a:rPr lang="en-US" altLang="en-US" sz="2400" dirty="0" smtClean="0"/>
              <a:t>or </a:t>
            </a:r>
            <a:r>
              <a:rPr lang="en-US" altLang="en-US" sz="2400" b="1" dirty="0" smtClean="0"/>
              <a:t>sandbox</a:t>
            </a:r>
          </a:p>
          <a:p>
            <a:pPr>
              <a:lnSpc>
                <a:spcPct val="90000"/>
              </a:lnSpc>
            </a:pPr>
            <a:r>
              <a:rPr lang="en-US" altLang="en-US" sz="2400" dirty="0" smtClean="0"/>
              <a:t>Access is controlled through </a:t>
            </a:r>
            <a:r>
              <a:rPr lang="en-US" altLang="en-US" sz="2400" b="1" dirty="0" smtClean="0"/>
              <a:t>descriptors </a:t>
            </a:r>
            <a:r>
              <a:rPr lang="en-US" altLang="en-US" sz="2400" dirty="0" smtClean="0"/>
              <a:t>or</a:t>
            </a:r>
            <a:r>
              <a:rPr lang="en-US" altLang="en-US" sz="2400" b="1" dirty="0" smtClean="0"/>
              <a:t> capabilities</a:t>
            </a:r>
          </a:p>
          <a:p>
            <a:pPr>
              <a:lnSpc>
                <a:spcPct val="90000"/>
              </a:lnSpc>
            </a:pPr>
            <a:r>
              <a:rPr lang="en-US" altLang="en-US" sz="2400" dirty="0" smtClean="0"/>
              <a:t>As a process executes it creates one or more </a:t>
            </a:r>
            <a:r>
              <a:rPr lang="en-US" altLang="en-US" sz="2400" b="1" dirty="0" smtClean="0"/>
              <a:t>Domains</a:t>
            </a:r>
            <a:r>
              <a:rPr lang="en-US" altLang="en-US" sz="2400" dirty="0" smtClean="0"/>
              <a:t>. Domains can be recursively composed (</a:t>
            </a:r>
            <a:r>
              <a:rPr lang="en-US" altLang="en-US" sz="2400" b="1" dirty="0" smtClean="0"/>
              <a:t>Composite pattern</a:t>
            </a:r>
            <a:r>
              <a:rPr lang="en-US" altLang="en-US" sz="2400" dirty="0" smtClean="0"/>
              <a:t>) </a:t>
            </a:r>
          </a:p>
          <a:p>
            <a:pPr>
              <a:lnSpc>
                <a:spcPct val="90000"/>
              </a:lnSpc>
            </a:pPr>
            <a:r>
              <a:rPr lang="en-US" altLang="en-US" sz="2400" dirty="0" smtClean="0"/>
              <a:t>The descriptors used in the process’ domains are a subset of the Authorizations that the Subject has for some Protection Objects (defined by an instance of the </a:t>
            </a:r>
            <a:r>
              <a:rPr lang="en-US" altLang="en-US" sz="2400" b="1" dirty="0" smtClean="0"/>
              <a:t>Authorization pattern </a:t>
            </a:r>
            <a:r>
              <a:rPr lang="en-US" altLang="en-US" sz="2400" dirty="0" smtClean="0"/>
              <a:t>of Chapter 3). </a:t>
            </a:r>
          </a:p>
          <a:p>
            <a:pPr>
              <a:lnSpc>
                <a:spcPct val="90000"/>
              </a:lnSpc>
            </a:pPr>
            <a:r>
              <a:rPr lang="en-US" altLang="en-US" sz="2400" dirty="0" err="1" smtClean="0"/>
              <a:t>ProtectionObject</a:t>
            </a:r>
            <a:r>
              <a:rPr lang="en-US" altLang="en-US" sz="2400" dirty="0" smtClean="0"/>
              <a:t> is a superclass of the abstract Resource class and </a:t>
            </a:r>
            <a:r>
              <a:rPr lang="en-US" altLang="en-US" sz="2400" dirty="0" err="1" smtClean="0"/>
              <a:t>ConcreteResource</a:t>
            </a:r>
            <a:r>
              <a:rPr lang="en-US" altLang="en-US" sz="2400" dirty="0" smtClean="0"/>
              <a:t> defines a specific resource. </a:t>
            </a:r>
          </a:p>
          <a:p>
            <a:pPr>
              <a:lnSpc>
                <a:spcPct val="90000"/>
              </a:lnSpc>
            </a:pPr>
            <a:r>
              <a:rPr lang="en-US" altLang="en-US" sz="2400" dirty="0" smtClean="0"/>
              <a:t>Process requests go through a </a:t>
            </a:r>
            <a:r>
              <a:rPr lang="en-US" altLang="en-US" sz="2400" b="1" dirty="0" err="1" smtClean="0"/>
              <a:t>ReferenceMonitor</a:t>
            </a:r>
            <a:r>
              <a:rPr lang="en-US" altLang="en-US" sz="2400" dirty="0" smtClean="0"/>
              <a:t> that can check the domain descriptors for compliance. </a:t>
            </a:r>
          </a:p>
          <a:p>
            <a:pPr>
              <a:lnSpc>
                <a:spcPct val="90000"/>
              </a:lnSpc>
            </a:pPr>
            <a:r>
              <a:rPr lang="en-US" altLang="en-US" sz="2400" dirty="0" smtClean="0"/>
              <a:t>Used in Java, Haiku, browsers, and others</a:t>
            </a:r>
          </a:p>
        </p:txBody>
      </p:sp>
    </p:spTree>
    <p:extLst>
      <p:ext uri="{BB962C8B-B14F-4D97-AF65-F5344CB8AC3E}">
        <p14:creationId xmlns:p14="http://schemas.microsoft.com/office/powerpoint/2010/main" val="83209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295400"/>
            <a:ext cx="6019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07" name="Rectangle 6"/>
          <p:cNvSpPr>
            <a:spLocks noGrp="1" noChangeArrowheads="1"/>
          </p:cNvSpPr>
          <p:nvPr>
            <p:ph type="title"/>
          </p:nvPr>
        </p:nvSpPr>
        <p:spPr/>
        <p:txBody>
          <a:bodyPr/>
          <a:lstStyle/>
          <a:p>
            <a:r>
              <a:rPr lang="en-US" altLang="en-US" sz="3200" smtClean="0"/>
              <a:t>Controlled Address Space (sandbox)</a:t>
            </a:r>
          </a:p>
        </p:txBody>
      </p:sp>
    </p:spTree>
    <p:extLst>
      <p:ext uri="{BB962C8B-B14F-4D97-AF65-F5344CB8AC3E}">
        <p14:creationId xmlns:p14="http://schemas.microsoft.com/office/powerpoint/2010/main" val="1299675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A50C40DE-127D-4816-8009-AA9E8985A187}"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529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E1EC518-CF61-4498-9403-4EC3AF8FD501}" type="slidenum">
              <a:rPr lang="en-US" altLang="en-US" sz="1400" b="0" i="0">
                <a:latin typeface="Times New Roman" pitchFamily="18" charset="0"/>
              </a:rPr>
              <a:pPr eaLnBrk="0" hangingPunct="0">
                <a:spcBef>
                  <a:spcPct val="0"/>
                </a:spcBef>
                <a:buFontTx/>
                <a:buNone/>
              </a:pPr>
              <a:t>32</a:t>
            </a:fld>
            <a:endParaRPr lang="en-US" altLang="en-US" sz="1400" b="0" i="0">
              <a:latin typeface="Times New Roman" pitchFamily="18" charset="0"/>
            </a:endParaRPr>
          </a:p>
        </p:txBody>
      </p:sp>
      <p:sp>
        <p:nvSpPr>
          <p:cNvPr id="252932" name="Rectangle 2"/>
          <p:cNvSpPr>
            <a:spLocks noGrp="1" noChangeArrowheads="1"/>
          </p:cNvSpPr>
          <p:nvPr>
            <p:ph type="title" idx="4294967295"/>
          </p:nvPr>
        </p:nvSpPr>
        <p:spPr/>
        <p:txBody>
          <a:bodyPr/>
          <a:lstStyle/>
          <a:p>
            <a:pPr eaLnBrk="1" hangingPunct="1"/>
            <a:r>
              <a:rPr lang="en-US" altLang="en-US" dirty="0" smtClean="0"/>
              <a:t>Virtual Address Space structure</a:t>
            </a:r>
          </a:p>
        </p:txBody>
      </p:sp>
      <p:sp>
        <p:nvSpPr>
          <p:cNvPr id="252933" name="Rectangle 3"/>
          <p:cNvSpPr>
            <a:spLocks noGrp="1" noChangeArrowheads="1"/>
          </p:cNvSpPr>
          <p:nvPr>
            <p:ph type="body" idx="4294967295"/>
          </p:nvPr>
        </p:nvSpPr>
        <p:spPr/>
        <p:txBody>
          <a:bodyPr/>
          <a:lstStyle/>
          <a:p>
            <a:pPr lvl="2" eaLnBrk="1" hangingPunct="1">
              <a:buFont typeface="Symbol" pitchFamily="18" charset="2"/>
              <a:buChar char="·"/>
            </a:pPr>
            <a:r>
              <a:rPr lang="en-US" altLang="en-US" sz="3200" smtClean="0"/>
              <a:t>One address space per process</a:t>
            </a:r>
          </a:p>
          <a:p>
            <a:pPr lvl="2" eaLnBrk="1" hangingPunct="1">
              <a:buFont typeface="Symbol" pitchFamily="18" charset="2"/>
              <a:buChar char="·"/>
            </a:pPr>
            <a:r>
              <a:rPr lang="en-US" altLang="en-US" sz="3200" smtClean="0"/>
              <a:t>Two address spaces per process (data and code)</a:t>
            </a:r>
          </a:p>
          <a:p>
            <a:pPr lvl="2" eaLnBrk="1" hangingPunct="1">
              <a:buFont typeface="Symbol" pitchFamily="18" charset="2"/>
              <a:buChar char="·"/>
            </a:pPr>
            <a:r>
              <a:rPr lang="en-US" altLang="en-US" sz="3200" smtClean="0"/>
              <a:t>One address space per user process, all of them shared with an address space for the OS</a:t>
            </a:r>
          </a:p>
          <a:p>
            <a:pPr lvl="2" eaLnBrk="1" hangingPunct="1">
              <a:buFont typeface="Symbol" pitchFamily="18" charset="2"/>
              <a:buChar char="·"/>
            </a:pPr>
            <a:r>
              <a:rPr lang="en-US" altLang="en-US" sz="3200" smtClean="0"/>
              <a:t>A single-level address space</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3860833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1E144796-FF8F-4EF3-A10A-4C8AECF9967C}"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539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8DDAC9AD-8701-4F89-90F4-19B907F576D9}" type="slidenum">
              <a:rPr lang="en-US" altLang="en-US" sz="1400" b="0" i="0">
                <a:latin typeface="Times New Roman" pitchFamily="18" charset="0"/>
              </a:rPr>
              <a:pPr eaLnBrk="0" hangingPunct="0">
                <a:spcBef>
                  <a:spcPct val="0"/>
                </a:spcBef>
                <a:buFontTx/>
                <a:buNone/>
              </a:pPr>
              <a:t>33</a:t>
            </a:fld>
            <a:endParaRPr lang="en-US" altLang="en-US" sz="1400" b="0" i="0">
              <a:latin typeface="Times New Roman" pitchFamily="18" charset="0"/>
            </a:endParaRPr>
          </a:p>
        </p:txBody>
      </p:sp>
      <p:pic>
        <p:nvPicPr>
          <p:cNvPr id="2539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219200"/>
            <a:ext cx="5713413"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528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smtClean="0"/>
              <a:t>File protection alternatives</a:t>
            </a:r>
          </a:p>
        </p:txBody>
      </p:sp>
      <p:sp>
        <p:nvSpPr>
          <p:cNvPr id="268291" name="Rectangle 3"/>
          <p:cNvSpPr>
            <a:spLocks noGrp="1" noChangeArrowheads="1"/>
          </p:cNvSpPr>
          <p:nvPr>
            <p:ph type="body" idx="1"/>
          </p:nvPr>
        </p:nvSpPr>
        <p:spPr/>
        <p:txBody>
          <a:bodyPr/>
          <a:lstStyle/>
          <a:p>
            <a:r>
              <a:rPr lang="en-US" altLang="en-US" smtClean="0"/>
              <a:t>Map files to a single-level virtual address space (VAS). Files are then protected by capabilities or descriptors. Requires a very large VAS</a:t>
            </a:r>
          </a:p>
          <a:p>
            <a:r>
              <a:rPr lang="en-US" altLang="en-US" smtClean="0"/>
              <a:t>Have a special file authorization system. This is done in most commercial operating systems. </a:t>
            </a:r>
          </a:p>
        </p:txBody>
      </p:sp>
    </p:spTree>
    <p:extLst>
      <p:ext uri="{BB962C8B-B14F-4D97-AF65-F5344CB8AC3E}">
        <p14:creationId xmlns:p14="http://schemas.microsoft.com/office/powerpoint/2010/main" val="34214647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itle 1"/>
          <p:cNvSpPr>
            <a:spLocks noGrp="1"/>
          </p:cNvSpPr>
          <p:nvPr>
            <p:ph type="title"/>
          </p:nvPr>
        </p:nvSpPr>
        <p:spPr/>
        <p:txBody>
          <a:bodyPr/>
          <a:lstStyle/>
          <a:p>
            <a:r>
              <a:rPr lang="en-US" altLang="en-US" smtClean="0"/>
              <a:t>OS file authorization</a:t>
            </a:r>
          </a:p>
        </p:txBody>
      </p:sp>
      <p:sp>
        <p:nvSpPr>
          <p:cNvPr id="275459" name="Content Placeholder 2"/>
          <p:cNvSpPr>
            <a:spLocks noGrp="1"/>
          </p:cNvSpPr>
          <p:nvPr>
            <p:ph idx="1"/>
          </p:nvPr>
        </p:nvSpPr>
        <p:spPr/>
        <p:txBody>
          <a:bodyPr>
            <a:normAutofit/>
          </a:bodyPr>
          <a:lstStyle/>
          <a:p>
            <a:r>
              <a:rPr lang="en-US" altLang="en-US" sz="1800" dirty="0" err="1" smtClean="0"/>
              <a:t>MacOS</a:t>
            </a:r>
            <a:r>
              <a:rPr lang="en-US" altLang="en-US" sz="1800" dirty="0" smtClean="0"/>
              <a:t> X versions 10.3 ("Panther") and prior use POSIX-compliant permissions. Mac OS X, beginning with version 10.4 ("Tiger"), also support the use of NFSv4 ACLs. They still support "traditional Unix permissions" as used in previous versions of Mac OS X, and the Apple Mac OS X Server version 10.4+ File Services Administration Manual recommends using only traditional Unix permissions if possible. It also still supports the Mac OS Classic's "Protected" attribute.</a:t>
            </a:r>
          </a:p>
          <a:p>
            <a:r>
              <a:rPr lang="en-US" altLang="en-US" sz="1800" dirty="0" smtClean="0"/>
              <a:t>Solaris ACL support depends on the filesystem being used; older UFS filesystem supports POSIX.1e ACLs, while ZFS supports only NFSv4 ACLs.</a:t>
            </a:r>
          </a:p>
          <a:p>
            <a:r>
              <a:rPr lang="en-US" altLang="en-US" sz="1800" dirty="0" smtClean="0"/>
              <a:t>Linux supports POSIX.1e ACLs. There is experimental support for NFSv4 ACLs for ext3 filesystem.</a:t>
            </a:r>
            <a:r>
              <a:rPr lang="en-US" altLang="en-US" sz="1800" baseline="30000" dirty="0" smtClean="0">
                <a:hlinkClick r:id="rId2"/>
              </a:rPr>
              <a:t>[4]</a:t>
            </a:r>
            <a:endParaRPr lang="en-US" altLang="en-US" sz="1800" dirty="0" smtClean="0"/>
          </a:p>
          <a:p>
            <a:r>
              <a:rPr lang="en-US" altLang="en-US" sz="1800" dirty="0" smtClean="0"/>
              <a:t>FreeBSD supports POSIX.1e ACLs on UFS, and NFSv4 ACLs on UFS and ZFS.</a:t>
            </a:r>
          </a:p>
          <a:p>
            <a:r>
              <a:rPr lang="en-US" altLang="en-US" sz="1800" dirty="0" smtClean="0"/>
              <a:t>IBM z/OS implements file security via RACF (Resource Access Control Facility)</a:t>
            </a:r>
          </a:p>
          <a:p>
            <a:endParaRPr lang="en-US" altLang="en-US" sz="1800" dirty="0" smtClean="0"/>
          </a:p>
        </p:txBody>
      </p:sp>
    </p:spTree>
    <p:extLst>
      <p:ext uri="{BB962C8B-B14F-4D97-AF65-F5344CB8AC3E}">
        <p14:creationId xmlns:p14="http://schemas.microsoft.com/office/powerpoint/2010/main" val="2783884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en-US" smtClean="0"/>
              <a:t>Unix/Linux file control</a:t>
            </a:r>
          </a:p>
        </p:txBody>
      </p:sp>
      <p:sp>
        <p:nvSpPr>
          <p:cNvPr id="272387" name="Rectangle 3"/>
          <p:cNvSpPr>
            <a:spLocks noGrp="1" noChangeArrowheads="1"/>
          </p:cNvSpPr>
          <p:nvPr>
            <p:ph type="body" idx="1"/>
          </p:nvPr>
        </p:nvSpPr>
        <p:spPr/>
        <p:txBody>
          <a:bodyPr/>
          <a:lstStyle/>
          <a:p>
            <a:pPr>
              <a:lnSpc>
                <a:spcPct val="80000"/>
              </a:lnSpc>
            </a:pPr>
            <a:r>
              <a:rPr lang="en-US" altLang="en-US" sz="1600" dirty="0" smtClean="0"/>
              <a:t>Every user is given a </a:t>
            </a:r>
            <a:r>
              <a:rPr lang="en-US" altLang="en-US" sz="1600" b="1" dirty="0" smtClean="0"/>
              <a:t>unique identifier, </a:t>
            </a:r>
            <a:r>
              <a:rPr lang="en-US" altLang="en-US" sz="1600" dirty="0" smtClean="0"/>
              <a:t>UID. If a user creates a file, her UID is associated with the file and the user becomes its </a:t>
            </a:r>
            <a:r>
              <a:rPr lang="en-US" altLang="en-US" sz="1600" b="1" dirty="0" smtClean="0"/>
              <a:t>owner.</a:t>
            </a:r>
            <a:r>
              <a:rPr lang="en-US" altLang="en-US" sz="1600" dirty="0" smtClean="0"/>
              <a:t> Users are divided into </a:t>
            </a:r>
            <a:r>
              <a:rPr lang="en-US" altLang="en-US" sz="1600" b="1" dirty="0" smtClean="0"/>
              <a:t>groups</a:t>
            </a:r>
            <a:r>
              <a:rPr lang="en-US" altLang="en-US" sz="1600" dirty="0" smtClean="0"/>
              <a:t> and each group has a unique </a:t>
            </a:r>
            <a:r>
              <a:rPr lang="en-US" altLang="en-US" sz="1600" b="1" dirty="0" smtClean="0"/>
              <a:t>group identifier</a:t>
            </a:r>
            <a:r>
              <a:rPr lang="en-US" altLang="en-US" sz="1600" dirty="0" smtClean="0"/>
              <a:t>, GID.</a:t>
            </a:r>
          </a:p>
          <a:p>
            <a:pPr>
              <a:lnSpc>
                <a:spcPct val="80000"/>
              </a:lnSpc>
            </a:pPr>
            <a:r>
              <a:rPr lang="en-US" altLang="en-US" sz="1600" dirty="0" smtClean="0"/>
              <a:t>A set of 12 bits (a </a:t>
            </a:r>
            <a:r>
              <a:rPr lang="en-US" altLang="en-US" sz="1600" b="1" dirty="0" smtClean="0"/>
              <a:t>file permission</a:t>
            </a:r>
            <a:r>
              <a:rPr lang="en-US" altLang="en-US" sz="1600" dirty="0" smtClean="0"/>
              <a:t>) defines how the file may be accessed by the owner, by the group to which the owner or process belongs, and by the rest of the users (world).</a:t>
            </a:r>
          </a:p>
          <a:p>
            <a:pPr>
              <a:lnSpc>
                <a:spcPct val="80000"/>
              </a:lnSpc>
            </a:pPr>
            <a:r>
              <a:rPr lang="en-US" altLang="en-US" sz="1600" dirty="0" smtClean="0"/>
              <a:t>There is no way to specify access for specific users, i.e., a file permission is a restricted form of the access matrix. </a:t>
            </a:r>
          </a:p>
          <a:p>
            <a:pPr>
              <a:lnSpc>
                <a:spcPct val="80000"/>
              </a:lnSpc>
            </a:pPr>
            <a:r>
              <a:rPr lang="en-US" altLang="en-US" sz="1600" dirty="0" smtClean="0"/>
              <a:t>A permission defines only </a:t>
            </a:r>
            <a:r>
              <a:rPr lang="en-US" altLang="en-US" sz="1600" b="1" dirty="0" smtClean="0"/>
              <a:t>three types of access </a:t>
            </a:r>
            <a:r>
              <a:rPr lang="en-US" altLang="en-US" sz="1600" dirty="0" smtClean="0"/>
              <a:t>for files: read, write, and execute (these are interpreted differently for directories). A permission is a four-digit octal number (three bits define the owner’s rights, three bits define group rights, three bits define everybody else’s rights) and can be set by a special instruction </a:t>
            </a:r>
            <a:r>
              <a:rPr lang="en-US" altLang="en-US" sz="1600" dirty="0" err="1" smtClean="0"/>
              <a:t>chmod</a:t>
            </a:r>
            <a:r>
              <a:rPr lang="en-US" altLang="en-US" sz="1600" dirty="0" smtClean="0"/>
              <a:t>. The permission includes also three bits that have the following purpose:</a:t>
            </a:r>
          </a:p>
          <a:p>
            <a:pPr>
              <a:lnSpc>
                <a:spcPct val="80000"/>
              </a:lnSpc>
            </a:pPr>
            <a:r>
              <a:rPr lang="en-US" altLang="en-US" sz="1600" dirty="0" smtClean="0"/>
              <a:t>A </a:t>
            </a:r>
            <a:r>
              <a:rPr lang="en-US" altLang="en-US" sz="1600" b="1" dirty="0" err="1" smtClean="0"/>
              <a:t>setuid</a:t>
            </a:r>
            <a:r>
              <a:rPr lang="en-US" altLang="en-US" sz="1600" b="1" dirty="0" smtClean="0"/>
              <a:t> bit</a:t>
            </a:r>
            <a:r>
              <a:rPr lang="en-US" altLang="en-US" sz="1600" dirty="0" smtClean="0"/>
              <a:t>, that lets a process run with the id (and the rights) of the owner of the file (a type of amplification).</a:t>
            </a:r>
          </a:p>
          <a:p>
            <a:pPr>
              <a:lnSpc>
                <a:spcPct val="80000"/>
              </a:lnSpc>
            </a:pPr>
            <a:r>
              <a:rPr lang="en-US" altLang="en-US" sz="1600" dirty="0" smtClean="0"/>
              <a:t>A </a:t>
            </a:r>
            <a:r>
              <a:rPr lang="en-US" altLang="en-US" sz="1600" b="1" dirty="0" err="1" smtClean="0"/>
              <a:t>setguid</a:t>
            </a:r>
            <a:r>
              <a:rPr lang="en-US" altLang="en-US" sz="1600" dirty="0" smtClean="0"/>
              <a:t> bit, that does the same with respect to group rights (the group of the creating process in System V or the directory group in BSD). </a:t>
            </a:r>
          </a:p>
          <a:p>
            <a:pPr>
              <a:lnSpc>
                <a:spcPct val="80000"/>
              </a:lnSpc>
            </a:pPr>
            <a:r>
              <a:rPr lang="en-US" altLang="en-US" sz="1600" b="1" dirty="0" smtClean="0"/>
              <a:t>A sticky bit</a:t>
            </a:r>
            <a:r>
              <a:rPr lang="en-US" altLang="en-US" sz="1600" dirty="0" smtClean="0"/>
              <a:t>, that is used for memory management (to keep the program text in memory after the process completes execution). This bit here is an example of a violation of the “least-common mechanism” principle (See Chapter 2).</a:t>
            </a:r>
          </a:p>
          <a:p>
            <a:pPr>
              <a:lnSpc>
                <a:spcPct val="80000"/>
              </a:lnSpc>
            </a:pPr>
            <a:endParaRPr lang="en-US" altLang="en-US" sz="1600" dirty="0" smtClean="0"/>
          </a:p>
        </p:txBody>
      </p:sp>
    </p:spTree>
    <p:extLst>
      <p:ext uri="{BB962C8B-B14F-4D97-AF65-F5344CB8AC3E}">
        <p14:creationId xmlns:p14="http://schemas.microsoft.com/office/powerpoint/2010/main" val="28179750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5"/>
          <p:cNvSpPr>
            <a:spLocks noGrp="1" noChangeArrowheads="1"/>
          </p:cNvSpPr>
          <p:nvPr>
            <p:ph type="title"/>
          </p:nvPr>
        </p:nvSpPr>
        <p:spPr/>
        <p:txBody>
          <a:bodyPr>
            <a:normAutofit fontScale="90000"/>
          </a:bodyPr>
          <a:lstStyle/>
          <a:p>
            <a:r>
              <a:rPr lang="en-US" altLang="en-US" dirty="0" smtClean="0"/>
              <a:t>Effect of OS architecture on security</a:t>
            </a:r>
          </a:p>
        </p:txBody>
      </p:sp>
      <p:sp>
        <p:nvSpPr>
          <p:cNvPr id="258051" name="Rectangle 6"/>
          <p:cNvSpPr>
            <a:spLocks noGrp="1" noChangeArrowheads="1"/>
          </p:cNvSpPr>
          <p:nvPr>
            <p:ph type="body" idx="1"/>
          </p:nvPr>
        </p:nvSpPr>
        <p:spPr/>
        <p:txBody>
          <a:bodyPr>
            <a:normAutofit fontScale="92500" lnSpcReduction="10000"/>
          </a:bodyPr>
          <a:lstStyle/>
          <a:p>
            <a:pPr algn="just"/>
            <a:r>
              <a:rPr lang="en-US" altLang="en-US" i="0" smtClean="0"/>
              <a:t>Monolithic or unstructured</a:t>
            </a:r>
          </a:p>
          <a:p>
            <a:pPr algn="just"/>
            <a:r>
              <a:rPr lang="en-US" altLang="en-US" i="0" smtClean="0"/>
              <a:t>Modular</a:t>
            </a:r>
          </a:p>
          <a:p>
            <a:pPr algn="just"/>
            <a:r>
              <a:rPr lang="en-US" altLang="en-US" i="0" smtClean="0"/>
              <a:t>Layered</a:t>
            </a:r>
          </a:p>
          <a:p>
            <a:pPr algn="just"/>
            <a:r>
              <a:rPr lang="en-US" altLang="en-US" i="0" smtClean="0"/>
              <a:t>Virtual machine OS</a:t>
            </a:r>
          </a:p>
          <a:p>
            <a:pPr algn="just"/>
            <a:r>
              <a:rPr lang="en-US" altLang="en-US" i="0" smtClean="0"/>
              <a:t>Microkernel</a:t>
            </a:r>
          </a:p>
          <a:p>
            <a:pPr algn="just"/>
            <a:r>
              <a:rPr lang="en-US" altLang="en-US" i="0" smtClean="0"/>
              <a:t>Most practical systems use a combination of these architectures; for example, a virtual machine operating system can be layered or can include a microkernel</a:t>
            </a:r>
          </a:p>
          <a:p>
            <a:endParaRPr lang="en-US" altLang="en-US" i="0" smtClean="0"/>
          </a:p>
        </p:txBody>
      </p:sp>
    </p:spTree>
    <p:extLst>
      <p:ext uri="{BB962C8B-B14F-4D97-AF65-F5344CB8AC3E}">
        <p14:creationId xmlns:p14="http://schemas.microsoft.com/office/powerpoint/2010/main" val="1707707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smtClean="0"/>
              <a:t>Monolithic architectures</a:t>
            </a:r>
          </a:p>
        </p:txBody>
      </p:sp>
      <p:sp>
        <p:nvSpPr>
          <p:cNvPr id="259075" name="Rectangle 3"/>
          <p:cNvSpPr>
            <a:spLocks noGrp="1" noChangeArrowheads="1"/>
          </p:cNvSpPr>
          <p:nvPr>
            <p:ph type="body" idx="1"/>
          </p:nvPr>
        </p:nvSpPr>
        <p:spPr/>
        <p:txBody>
          <a:bodyPr>
            <a:normAutofit/>
          </a:bodyPr>
          <a:lstStyle/>
          <a:p>
            <a:pPr>
              <a:lnSpc>
                <a:spcPct val="80000"/>
              </a:lnSpc>
            </a:pPr>
            <a:r>
              <a:rPr lang="en-US" altLang="en-US" sz="2000" dirty="0" smtClean="0"/>
              <a:t>This approach was used in earlier operating systems and is rarely seen now</a:t>
            </a:r>
          </a:p>
          <a:p>
            <a:pPr>
              <a:lnSpc>
                <a:spcPct val="80000"/>
              </a:lnSpc>
            </a:pPr>
            <a:r>
              <a:rPr lang="en-US" altLang="en-US" sz="2000" dirty="0" smtClean="0"/>
              <a:t>The operating system consists of a collection of procedures, where each procedure provides a specific set of services. When they need services, the user processes call operating system procedures, which in turn may call other OS procedures.</a:t>
            </a:r>
          </a:p>
          <a:p>
            <a:pPr>
              <a:lnSpc>
                <a:spcPct val="80000"/>
              </a:lnSpc>
            </a:pPr>
            <a:r>
              <a:rPr lang="en-US" altLang="en-US" sz="2000" dirty="0" smtClean="0"/>
              <a:t>In its basic form there is no information hiding; every procedure interface is visible to all the other procedures</a:t>
            </a:r>
          </a:p>
          <a:p>
            <a:pPr>
              <a:lnSpc>
                <a:spcPct val="80000"/>
              </a:lnSpc>
            </a:pPr>
            <a:r>
              <a:rPr lang="en-US" altLang="en-US" sz="2000" dirty="0" smtClean="0"/>
              <a:t>Some structure is possible by grouping the procedures into service and utility procedures, where the utility procedures are in a lower level than the service procedures</a:t>
            </a:r>
          </a:p>
          <a:p>
            <a:pPr>
              <a:lnSpc>
                <a:spcPct val="80000"/>
              </a:lnSpc>
            </a:pPr>
            <a:r>
              <a:rPr lang="en-US" altLang="en-US" sz="2000" dirty="0" smtClean="0"/>
              <a:t>The open interfaces provide more possibilities of attack and this architecture, while simple, is not secure. All the processes run in supervisor mode, which also facilitates attacks.</a:t>
            </a:r>
          </a:p>
          <a:p>
            <a:pPr>
              <a:lnSpc>
                <a:spcPct val="80000"/>
              </a:lnSpc>
            </a:pPr>
            <a:r>
              <a:rPr lang="en-US" altLang="en-US" sz="2000" dirty="0" smtClean="0"/>
              <a:t>The lack of modularity doesn’t allow good use of concurrency, which may affect performance.</a:t>
            </a:r>
          </a:p>
        </p:txBody>
      </p:sp>
    </p:spTree>
    <p:extLst>
      <p:ext uri="{BB962C8B-B14F-4D97-AF65-F5344CB8AC3E}">
        <p14:creationId xmlns:p14="http://schemas.microsoft.com/office/powerpoint/2010/main" val="41428744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smtClean="0"/>
              <a:t>Layered architectures</a:t>
            </a:r>
          </a:p>
        </p:txBody>
      </p:sp>
      <p:sp>
        <p:nvSpPr>
          <p:cNvPr id="260099" name="Rectangle 3"/>
          <p:cNvSpPr>
            <a:spLocks noGrp="1" noChangeArrowheads="1"/>
          </p:cNvSpPr>
          <p:nvPr>
            <p:ph type="body" idx="1"/>
          </p:nvPr>
        </p:nvSpPr>
        <p:spPr/>
        <p:txBody>
          <a:bodyPr>
            <a:noAutofit/>
          </a:bodyPr>
          <a:lstStyle/>
          <a:p>
            <a:pPr>
              <a:lnSpc>
                <a:spcPct val="80000"/>
              </a:lnSpc>
            </a:pPr>
            <a:r>
              <a:rPr lang="en-US" altLang="en-US" sz="1800" dirty="0" smtClean="0"/>
              <a:t>In this approach the operating system is a hierarchy of layers of abstraction, where each layer presents an interface to the higher layers and hides the details of the lower layers</a:t>
            </a:r>
          </a:p>
          <a:p>
            <a:pPr>
              <a:lnSpc>
                <a:spcPct val="80000"/>
              </a:lnSpc>
            </a:pPr>
            <a:r>
              <a:rPr lang="en-US" altLang="en-US" sz="1800" b="1" dirty="0" smtClean="0"/>
              <a:t>The lowest level layer is the kernel</a:t>
            </a:r>
            <a:r>
              <a:rPr lang="en-US" altLang="en-US" sz="1800" dirty="0" smtClean="0"/>
              <a:t>, which normally includes process creation, destruction, communication, and scheduling, memory management, and some basic I/O. The middle layer(s) includes file management and higher-level I/O.  The highest level includes editors, user interfaces, mail systems, and other utilities (usually called system services).</a:t>
            </a:r>
          </a:p>
          <a:p>
            <a:pPr>
              <a:lnSpc>
                <a:spcPct val="80000"/>
              </a:lnSpc>
            </a:pPr>
            <a:r>
              <a:rPr lang="en-US" altLang="en-US" sz="1800" dirty="0" smtClean="0"/>
              <a:t>This provides clearly defined interfaces between each section of the operating system and between user applications and the OS functions</a:t>
            </a:r>
          </a:p>
          <a:p>
            <a:pPr>
              <a:lnSpc>
                <a:spcPct val="80000"/>
              </a:lnSpc>
            </a:pPr>
            <a:r>
              <a:rPr lang="en-US" altLang="en-US" sz="1800" dirty="0" smtClean="0"/>
              <a:t>Layer </a:t>
            </a:r>
            <a:r>
              <a:rPr lang="en-US" altLang="en-US" sz="1800" dirty="0" err="1" smtClean="0"/>
              <a:t>i</a:t>
            </a:r>
            <a:r>
              <a:rPr lang="en-US" altLang="en-US" sz="1800" dirty="0" smtClean="0"/>
              <a:t> uses services of a lower layer i-1 and does not know the existence of a higher layer i+1.</a:t>
            </a:r>
          </a:p>
          <a:p>
            <a:pPr>
              <a:lnSpc>
                <a:spcPct val="80000"/>
              </a:lnSpc>
            </a:pPr>
            <a:r>
              <a:rPr lang="en-US" altLang="en-US" sz="1800" dirty="0" smtClean="0"/>
              <a:t>Variations of this structure are used in Unix, Linux, and Windows.</a:t>
            </a:r>
          </a:p>
          <a:p>
            <a:pPr>
              <a:lnSpc>
                <a:spcPct val="80000"/>
              </a:lnSpc>
            </a:pPr>
            <a:r>
              <a:rPr lang="en-US" altLang="en-US" sz="1800" dirty="0" smtClean="0"/>
              <a:t>Its advantages include: Lower levels can be changed without affecting higher layers (we can add or remove security functions as needed). The use of clearly defined interfaces between each OS layer and the user applications can improve security. In addition, the fact that layers hide implementation aspects is useful for security in that possible attackers cannot exploit lower level details.</a:t>
            </a:r>
          </a:p>
          <a:p>
            <a:pPr>
              <a:lnSpc>
                <a:spcPct val="80000"/>
              </a:lnSpc>
            </a:pPr>
            <a:r>
              <a:rPr lang="en-US" altLang="en-US" sz="1800" dirty="0" smtClean="0"/>
              <a:t>All this comes at the cost of some performance overhead because of the need for extra calls to go across the layers.</a:t>
            </a:r>
          </a:p>
        </p:txBody>
      </p:sp>
    </p:spTree>
    <p:extLst>
      <p:ext uri="{BB962C8B-B14F-4D97-AF65-F5344CB8AC3E}">
        <p14:creationId xmlns:p14="http://schemas.microsoft.com/office/powerpoint/2010/main" val="2664126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050D3BA-BAA5-4AD9-9836-04A8D6937E14}"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314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5FCA9AD7-AF57-4F01-AF42-5DC68FAEAB4F}" type="slidenum">
              <a:rPr lang="en-US" altLang="en-US" sz="1400" b="0" i="0">
                <a:latin typeface="Times New Roman" pitchFamily="18" charset="0"/>
              </a:rPr>
              <a:pPr eaLnBrk="0" hangingPunct="0">
                <a:spcBef>
                  <a:spcPct val="0"/>
                </a:spcBef>
                <a:buFontTx/>
                <a:buNone/>
              </a:pPr>
              <a:t>4</a:t>
            </a:fld>
            <a:endParaRPr lang="en-US" altLang="en-US" sz="1400" b="0" i="0">
              <a:latin typeface="Times New Roman" pitchFamily="18" charset="0"/>
            </a:endParaRPr>
          </a:p>
        </p:txBody>
      </p:sp>
      <p:sp>
        <p:nvSpPr>
          <p:cNvPr id="231428" name="Rectangle 1026"/>
          <p:cNvSpPr>
            <a:spLocks noGrp="1" noChangeArrowheads="1"/>
          </p:cNvSpPr>
          <p:nvPr>
            <p:ph type="title" idx="4294967295"/>
          </p:nvPr>
        </p:nvSpPr>
        <p:spPr/>
        <p:txBody>
          <a:bodyPr/>
          <a:lstStyle/>
          <a:p>
            <a:pPr eaLnBrk="1" hangingPunct="1"/>
            <a:r>
              <a:rPr lang="en-US" altLang="en-US" smtClean="0"/>
              <a:t>Hardware security</a:t>
            </a:r>
          </a:p>
        </p:txBody>
      </p:sp>
      <p:sp>
        <p:nvSpPr>
          <p:cNvPr id="231429" name="Rectangle 1027"/>
          <p:cNvSpPr>
            <a:spLocks noGrp="1" noChangeArrowheads="1"/>
          </p:cNvSpPr>
          <p:nvPr>
            <p:ph type="body" idx="4294967295"/>
          </p:nvPr>
        </p:nvSpPr>
        <p:spPr/>
        <p:txBody>
          <a:bodyPr/>
          <a:lstStyle/>
          <a:p>
            <a:pPr eaLnBrk="1" hangingPunct="1"/>
            <a:r>
              <a:rPr lang="en-US" altLang="en-US" dirty="0" smtClean="0"/>
              <a:t>The lowest and most basic level</a:t>
            </a:r>
          </a:p>
          <a:p>
            <a:pPr eaLnBrk="1" hangingPunct="1"/>
            <a:r>
              <a:rPr lang="en-US" altLang="en-US" dirty="0" smtClean="0"/>
              <a:t>Affects all other levels</a:t>
            </a:r>
          </a:p>
          <a:p>
            <a:pPr eaLnBrk="1" hangingPunct="1"/>
            <a:r>
              <a:rPr lang="en-US" altLang="en-US" dirty="0" smtClean="0"/>
              <a:t>Without minimal support, no security is possible</a:t>
            </a:r>
          </a:p>
          <a:p>
            <a:pPr eaLnBrk="1" hangingPunct="1"/>
            <a:r>
              <a:rPr lang="en-US" altLang="en-US" dirty="0" smtClean="0"/>
              <a:t>Hardware can also be used to accelerate functions and control execution of only some type of software (to be seen)</a:t>
            </a:r>
          </a:p>
        </p:txBody>
      </p:sp>
    </p:spTree>
    <p:extLst>
      <p:ext uri="{BB962C8B-B14F-4D97-AF65-F5344CB8AC3E}">
        <p14:creationId xmlns:p14="http://schemas.microsoft.com/office/powerpoint/2010/main" val="2800743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44958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0227" name="Title 1"/>
          <p:cNvSpPr>
            <a:spLocks noGrp="1"/>
          </p:cNvSpPr>
          <p:nvPr>
            <p:ph type="title"/>
          </p:nvPr>
        </p:nvSpPr>
        <p:spPr/>
        <p:txBody>
          <a:bodyPr/>
          <a:lstStyle/>
          <a:p>
            <a:r>
              <a:rPr lang="en-US" altLang="en-US" smtClean="0"/>
              <a:t>Microkernels</a:t>
            </a:r>
          </a:p>
        </p:txBody>
      </p:sp>
    </p:spTree>
    <p:extLst>
      <p:ext uri="{BB962C8B-B14F-4D97-AF65-F5344CB8AC3E}">
        <p14:creationId xmlns:p14="http://schemas.microsoft.com/office/powerpoint/2010/main" val="20767661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p:txBody>
          <a:bodyPr/>
          <a:lstStyle/>
          <a:p>
            <a:r>
              <a:rPr lang="en-US" altLang="en-US" sz="2800" smtClean="0"/>
              <a:t>The Microkernel pattern  (www.vico.org)</a:t>
            </a:r>
          </a:p>
        </p:txBody>
      </p:sp>
      <p:sp>
        <p:nvSpPr>
          <p:cNvPr id="181251" name="Content Placeholder 2"/>
          <p:cNvSpPr>
            <a:spLocks noGrp="1"/>
          </p:cNvSpPr>
          <p:nvPr>
            <p:ph idx="1"/>
          </p:nvPr>
        </p:nvSpPr>
        <p:spPr/>
        <p:txBody>
          <a:bodyPr/>
          <a:lstStyle/>
          <a:p>
            <a:r>
              <a:rPr lang="en-US" altLang="en-US" sz="1800" smtClean="0"/>
              <a:t>"The Microkernel architectural pattern applies to software systems that must be able to adapt to changing system requirements. It separates a minimal functional core from extended functionality and customer-specific parts. The microkernel also serves as a socket for plugging in these extensions and coordinating their collaboration." (Buschmann, F., R. Meunier, H. Rohnert, P. Sommerlad, and M. Stal. Pattern-Oriented Software Architecture: A System Of Patterns. West Sussex, England: John Wiley &amp; Sons Ltd., 1996)</a:t>
            </a:r>
          </a:p>
          <a:p>
            <a:r>
              <a:rPr lang="en-US" altLang="en-US" sz="1800" smtClean="0"/>
              <a:t>The microkernel includes functionality that enables other components running in separate processes to communicate with each other. It is also responsible for maintaining system-wide resources such as files or processes. In addition, it provides interfaces that enable other components to access its functionality. </a:t>
            </a:r>
          </a:p>
          <a:p>
            <a:r>
              <a:rPr lang="en-US" altLang="en-US" sz="1800" smtClean="0"/>
              <a:t>It uses an Adapter pattern to let clients interface with its functions</a:t>
            </a:r>
          </a:p>
        </p:txBody>
      </p:sp>
    </p:spTree>
    <p:extLst>
      <p:ext uri="{BB962C8B-B14F-4D97-AF65-F5344CB8AC3E}">
        <p14:creationId xmlns:p14="http://schemas.microsoft.com/office/powerpoint/2010/main" val="40247577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en-US" smtClean="0"/>
              <a:t>Microkernel-based architectures</a:t>
            </a:r>
          </a:p>
        </p:txBody>
      </p:sp>
      <p:sp>
        <p:nvSpPr>
          <p:cNvPr id="261123" name="Rectangle 3"/>
          <p:cNvSpPr>
            <a:spLocks noGrp="1" noChangeArrowheads="1"/>
          </p:cNvSpPr>
          <p:nvPr>
            <p:ph type="body" idx="1"/>
          </p:nvPr>
        </p:nvSpPr>
        <p:spPr/>
        <p:txBody>
          <a:bodyPr/>
          <a:lstStyle/>
          <a:p>
            <a:pPr>
              <a:lnSpc>
                <a:spcPct val="80000"/>
              </a:lnSpc>
            </a:pPr>
            <a:r>
              <a:rPr lang="en-US" altLang="en-US" sz="1800" dirty="0" smtClean="0"/>
              <a:t>A microkernel includes mostly communication functions and a set of some fundamental services, typically functions such as process creation/deletion, process communication</a:t>
            </a:r>
          </a:p>
          <a:p>
            <a:pPr>
              <a:lnSpc>
                <a:spcPct val="80000"/>
              </a:lnSpc>
            </a:pPr>
            <a:r>
              <a:rPr lang="en-US" altLang="en-US" sz="1800" dirty="0" smtClean="0"/>
              <a:t> All other non-essential functions are implemented as part of </a:t>
            </a:r>
            <a:r>
              <a:rPr lang="en-US" altLang="en-US" sz="1800" b="1" dirty="0" smtClean="0"/>
              <a:t>internal or external servers.</a:t>
            </a:r>
          </a:p>
          <a:p>
            <a:pPr>
              <a:lnSpc>
                <a:spcPct val="80000"/>
              </a:lnSpc>
            </a:pPr>
            <a:r>
              <a:rPr lang="en-US" altLang="en-US" sz="1800" dirty="0" smtClean="0"/>
              <a:t>The client interfaces with the kernel through an </a:t>
            </a:r>
            <a:r>
              <a:rPr lang="en-US" altLang="en-US" sz="1800" b="1" dirty="0" smtClean="0"/>
              <a:t>Adapter (interface transformer)</a:t>
            </a:r>
            <a:r>
              <a:rPr lang="en-US" altLang="en-US" sz="1800" dirty="0" smtClean="0"/>
              <a:t>. This routes the service request to the either the microkernel or to an external server.</a:t>
            </a:r>
          </a:p>
          <a:p>
            <a:pPr>
              <a:lnSpc>
                <a:spcPct val="80000"/>
              </a:lnSpc>
            </a:pPr>
            <a:r>
              <a:rPr lang="en-US" altLang="en-US" sz="1800" dirty="0" smtClean="0"/>
              <a:t>The microkernel class is used mostly to establish communication and to perform very basic functions. Additional functionality is decoupled into internal servers. External servers implement their view of the microkernel as seen through its interfaces. </a:t>
            </a:r>
          </a:p>
          <a:p>
            <a:pPr>
              <a:lnSpc>
                <a:spcPct val="80000"/>
              </a:lnSpc>
            </a:pPr>
            <a:r>
              <a:rPr lang="en-US" altLang="en-US" sz="1800" dirty="0" smtClean="0"/>
              <a:t>This decoupling makes the microkernel reusable and the operating system becomes </a:t>
            </a:r>
            <a:r>
              <a:rPr lang="en-US" altLang="en-US" sz="1800" b="1" dirty="0" smtClean="0"/>
              <a:t>highly extensible</a:t>
            </a:r>
            <a:r>
              <a:rPr lang="en-US" altLang="en-US" sz="1800" dirty="0" smtClean="0"/>
              <a:t>, we just need to add more internal or external servers.</a:t>
            </a:r>
          </a:p>
          <a:p>
            <a:pPr>
              <a:lnSpc>
                <a:spcPct val="80000"/>
              </a:lnSpc>
            </a:pPr>
            <a:r>
              <a:rPr lang="en-US" altLang="en-US" sz="1800" dirty="0" smtClean="0"/>
              <a:t>This approach is a type of client/server system where the microkernel provides a common facility between client programs and services. </a:t>
            </a:r>
          </a:p>
          <a:p>
            <a:pPr>
              <a:lnSpc>
                <a:spcPct val="80000"/>
              </a:lnSpc>
            </a:pPr>
            <a:r>
              <a:rPr lang="en-US" altLang="en-US" sz="1800" dirty="0" smtClean="0"/>
              <a:t>The microkernel is effectively a </a:t>
            </a:r>
            <a:r>
              <a:rPr lang="en-US" altLang="en-US" sz="1800" b="1" dirty="0" smtClean="0"/>
              <a:t>Reference Monitor</a:t>
            </a:r>
          </a:p>
        </p:txBody>
      </p:sp>
    </p:spTree>
    <p:extLst>
      <p:ext uri="{BB962C8B-B14F-4D97-AF65-F5344CB8AC3E}">
        <p14:creationId xmlns:p14="http://schemas.microsoft.com/office/powerpoint/2010/main" val="41957570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Date Placeholder 2"/>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fld id="{2B58680D-3B80-4BFE-9E6C-CA69886A0AA6}" type="datetime1">
              <a:rPr lang="en-US" altLang="en-US" sz="1400" b="0" i="0">
                <a:latin typeface="Times New Roman" pitchFamily="18" charset="0"/>
              </a:rPr>
              <a:pPr>
                <a:spcBef>
                  <a:spcPct val="0"/>
                </a:spcBef>
                <a:buFontTx/>
                <a:buNone/>
              </a:pPr>
              <a:t>9/28/2017</a:t>
            </a:fld>
            <a:endParaRPr lang="en-US" altLang="en-US" sz="1400" b="0" i="0">
              <a:latin typeface="Times New Roman" pitchFamily="18" charset="0"/>
            </a:endParaRPr>
          </a:p>
        </p:txBody>
      </p:sp>
      <p:sp>
        <p:nvSpPr>
          <p:cNvPr id="26214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r">
              <a:spcBef>
                <a:spcPct val="0"/>
              </a:spcBef>
              <a:buFontTx/>
              <a:buNone/>
            </a:pPr>
            <a:fld id="{40CEA7AB-D37D-4E24-AD55-50935A0429B4}" type="slidenum">
              <a:rPr lang="en-US" altLang="en-US" sz="1400" b="0" i="0">
                <a:latin typeface="Times New Roman" pitchFamily="18" charset="0"/>
              </a:rPr>
              <a:pPr algn="r">
                <a:spcBef>
                  <a:spcPct val="0"/>
                </a:spcBef>
                <a:buFontTx/>
                <a:buNone/>
              </a:pPr>
              <a:t>43</a:t>
            </a:fld>
            <a:endParaRPr lang="en-US" altLang="en-US" sz="1400" b="0" i="0">
              <a:latin typeface="Times New Roman" pitchFamily="18" charset="0"/>
            </a:endParaRPr>
          </a:p>
        </p:txBody>
      </p:sp>
      <p:sp>
        <p:nvSpPr>
          <p:cNvPr id="262148" name="Rectangle 2"/>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3600" i="0">
                <a:solidFill>
                  <a:schemeClr val="tx2"/>
                </a:solidFill>
              </a:rPr>
              <a:t>Microkernel</a:t>
            </a:r>
          </a:p>
        </p:txBody>
      </p:sp>
      <p:pic>
        <p:nvPicPr>
          <p:cNvPr id="26214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588" y="1676400"/>
            <a:ext cx="78708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6676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p:txBody>
          <a:bodyPr/>
          <a:lstStyle/>
          <a:p>
            <a:r>
              <a:rPr lang="en-US" altLang="en-US" smtClean="0"/>
              <a:t>Reducing kernel mode execution</a:t>
            </a:r>
          </a:p>
        </p:txBody>
      </p:sp>
      <p:sp>
        <p:nvSpPr>
          <p:cNvPr id="183299" name="Content Placeholder 2"/>
          <p:cNvSpPr>
            <a:spLocks noGrp="1"/>
          </p:cNvSpPr>
          <p:nvPr>
            <p:ph idx="1"/>
          </p:nvPr>
        </p:nvSpPr>
        <p:spPr/>
        <p:txBody>
          <a:bodyPr/>
          <a:lstStyle/>
          <a:p>
            <a:r>
              <a:rPr lang="en-US" altLang="en-US" smtClean="0"/>
              <a:t>If only a few critical functions run in kernel mode security and reliability improve</a:t>
            </a:r>
          </a:p>
          <a:p>
            <a:r>
              <a:rPr lang="en-US" altLang="en-US" smtClean="0"/>
              <a:t>Hypervisors and microvisors run in kernel mode but all other programs run in user mode</a:t>
            </a:r>
          </a:p>
          <a:p>
            <a:r>
              <a:rPr lang="en-US" altLang="en-US" smtClean="0"/>
              <a:t>It also improves performance</a:t>
            </a:r>
          </a:p>
          <a:p>
            <a:r>
              <a:rPr lang="en-US" altLang="en-US" smtClean="0"/>
              <a:t>Can act as a Reference Monitor (see cloud security chapter)</a:t>
            </a:r>
          </a:p>
        </p:txBody>
      </p:sp>
    </p:spTree>
    <p:extLst>
      <p:ext uri="{BB962C8B-B14F-4D97-AF65-F5344CB8AC3E}">
        <p14:creationId xmlns:p14="http://schemas.microsoft.com/office/powerpoint/2010/main" val="33218746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p:cNvSpPr>
            <a:spLocks noGrp="1"/>
          </p:cNvSpPr>
          <p:nvPr>
            <p:ph type="title"/>
          </p:nvPr>
        </p:nvSpPr>
        <p:spPr/>
        <p:txBody>
          <a:bodyPr/>
          <a:lstStyle/>
          <a:p>
            <a:endParaRPr lang="en-US" altLang="en-US" smtClean="0"/>
          </a:p>
        </p:txBody>
      </p:sp>
      <p:pic>
        <p:nvPicPr>
          <p:cNvPr id="18432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
            <a:ext cx="11363325" cy="830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533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en-US" sz="3200" smtClean="0"/>
              <a:t>Virtual machine (VM) operating system</a:t>
            </a:r>
          </a:p>
        </p:txBody>
      </p:sp>
      <p:sp>
        <p:nvSpPr>
          <p:cNvPr id="263171" name="Rectangle 3"/>
          <p:cNvSpPr>
            <a:spLocks noGrp="1" noChangeArrowheads="1"/>
          </p:cNvSpPr>
          <p:nvPr>
            <p:ph type="body" idx="1"/>
          </p:nvPr>
        </p:nvSpPr>
        <p:spPr/>
        <p:txBody>
          <a:bodyPr>
            <a:normAutofit/>
          </a:bodyPr>
          <a:lstStyle/>
          <a:p>
            <a:pPr>
              <a:lnSpc>
                <a:spcPct val="80000"/>
              </a:lnSpc>
            </a:pPr>
            <a:r>
              <a:rPr lang="en-US" altLang="en-US" sz="2000" dirty="0" smtClean="0"/>
              <a:t>The idea here is to apply multiprogramming at the hardware level</a:t>
            </a:r>
          </a:p>
          <a:p>
            <a:pPr>
              <a:lnSpc>
                <a:spcPct val="80000"/>
              </a:lnSpc>
            </a:pPr>
            <a:r>
              <a:rPr lang="en-US" altLang="en-US" sz="2000" dirty="0" smtClean="0"/>
              <a:t>Each VM runs in a virtual copy of the hardware implemented using a Virtual Machine Monitor (VMM), that acts as a specialized kernel for the complete system and is the only one with access to the real hardware</a:t>
            </a:r>
          </a:p>
          <a:p>
            <a:pPr>
              <a:lnSpc>
                <a:spcPct val="80000"/>
              </a:lnSpc>
            </a:pPr>
            <a:r>
              <a:rPr lang="en-US" altLang="en-US" sz="2000" dirty="0" smtClean="0"/>
              <a:t>The VMM creates multiple replicas (virtual machines) of an instruction set architecture on one real system and allows one executing environment to run different operating systems</a:t>
            </a:r>
          </a:p>
          <a:p>
            <a:pPr>
              <a:lnSpc>
                <a:spcPct val="80000"/>
              </a:lnSpc>
            </a:pPr>
            <a:r>
              <a:rPr lang="en-US" altLang="en-US" sz="2000" dirty="0" smtClean="0"/>
              <a:t>The VMM keeps tables describing the specific characteristics of the operating systems that run in the virtual machines so it can interpret system calls</a:t>
            </a:r>
          </a:p>
          <a:p>
            <a:pPr>
              <a:lnSpc>
                <a:spcPct val="80000"/>
              </a:lnSpc>
            </a:pPr>
            <a:r>
              <a:rPr lang="en-US" altLang="en-US" sz="2000" dirty="0" smtClean="0"/>
              <a:t>Privileged instructions in the VMs are intercepted by the VMM, which interprets them according to the operating system running in the corresponding VM</a:t>
            </a:r>
          </a:p>
          <a:p>
            <a:pPr>
              <a:lnSpc>
                <a:spcPct val="80000"/>
              </a:lnSpc>
            </a:pPr>
            <a:r>
              <a:rPr lang="en-US" altLang="en-US" sz="2000" dirty="0" smtClean="0"/>
              <a:t>Their value for security is based on their </a:t>
            </a:r>
            <a:r>
              <a:rPr lang="en-US" altLang="en-US" sz="2000" b="1" dirty="0" smtClean="0"/>
              <a:t>isolation</a:t>
            </a:r>
            <a:r>
              <a:rPr lang="en-US" altLang="en-US" sz="2000" dirty="0" smtClean="0"/>
              <a:t> properties. Microkernels can be used to implement VMMs.</a:t>
            </a:r>
          </a:p>
        </p:txBody>
      </p:sp>
    </p:spTree>
    <p:extLst>
      <p:ext uri="{BB962C8B-B14F-4D97-AF65-F5344CB8AC3E}">
        <p14:creationId xmlns:p14="http://schemas.microsoft.com/office/powerpoint/2010/main" val="31829095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72400" cy="1143000"/>
          </a:xfrm>
          <a:prstGeom prst="rect">
            <a:avLst/>
          </a:prstGeom>
        </p:spPr>
        <p:txBody>
          <a:bodyPr/>
          <a:lstStyle/>
          <a:p>
            <a:pPr algn="ctr">
              <a:defRPr/>
            </a:pPr>
            <a:r>
              <a:rPr lang="en-US" sz="4400" dirty="0">
                <a:latin typeface="+mj-lt"/>
                <a:ea typeface="+mj-ea"/>
                <a:cs typeface="+mj-cs"/>
              </a:rPr>
              <a:t>Forces of VM OS</a:t>
            </a:r>
          </a:p>
        </p:txBody>
      </p:sp>
      <p:sp>
        <p:nvSpPr>
          <p:cNvPr id="3" name="Rectangle 3"/>
          <p:cNvSpPr txBox="1">
            <a:spLocks noChangeArrowheads="1"/>
          </p:cNvSpPr>
          <p:nvPr/>
        </p:nvSpPr>
        <p:spPr>
          <a:xfrm>
            <a:off x="685800" y="1676400"/>
            <a:ext cx="7772400" cy="4419600"/>
          </a:xfrm>
          <a:prstGeom prst="rect">
            <a:avLst/>
          </a:prstGeom>
        </p:spPr>
        <p:txBody>
          <a:bodyPr/>
          <a:lstStyle/>
          <a:p>
            <a:pPr marL="342900" indent="-342900">
              <a:lnSpc>
                <a:spcPct val="80000"/>
              </a:lnSpc>
              <a:spcBef>
                <a:spcPct val="20000"/>
              </a:spcBef>
              <a:buFont typeface="Arial" charset="0"/>
              <a:buChar char="•"/>
              <a:defRPr/>
            </a:pPr>
            <a:r>
              <a:rPr lang="en-US" sz="2400">
                <a:latin typeface="+mn-lt"/>
              </a:rPr>
              <a:t>Each operating system needs to have access to a complete set of hardware features to support its execution. </a:t>
            </a:r>
          </a:p>
          <a:p>
            <a:pPr marL="342900" indent="-342900">
              <a:lnSpc>
                <a:spcPct val="80000"/>
              </a:lnSpc>
              <a:spcBef>
                <a:spcPct val="20000"/>
              </a:spcBef>
              <a:buFont typeface="Arial" charset="0"/>
              <a:buChar char="•"/>
              <a:defRPr/>
            </a:pPr>
            <a:r>
              <a:rPr lang="en-US" sz="2400">
                <a:latin typeface="+mn-lt"/>
              </a:rPr>
              <a:t>Each OS has its own set of machine dependent features, e.g., interrupt handlers. In other words, each operating system uses the hardware in different ways.</a:t>
            </a:r>
          </a:p>
          <a:p>
            <a:pPr marL="342900" indent="-342900">
              <a:lnSpc>
                <a:spcPct val="80000"/>
              </a:lnSpc>
              <a:spcBef>
                <a:spcPct val="20000"/>
              </a:spcBef>
              <a:buFont typeface="Arial" charset="0"/>
              <a:buChar char="•"/>
              <a:defRPr/>
            </a:pPr>
            <a:r>
              <a:rPr lang="en-US" sz="2400">
                <a:latin typeface="+mn-lt"/>
              </a:rPr>
              <a:t>When an OS crashes or it is penetrated by a hacker, the effects of this situation should not propagate to other OSs in the same hardware.</a:t>
            </a:r>
          </a:p>
          <a:p>
            <a:pPr marL="342900" indent="-342900">
              <a:lnSpc>
                <a:spcPct val="80000"/>
              </a:lnSpc>
              <a:spcBef>
                <a:spcPct val="20000"/>
              </a:spcBef>
              <a:buFont typeface="Arial" charset="0"/>
              <a:buChar char="•"/>
              <a:defRPr/>
            </a:pPr>
            <a:r>
              <a:rPr lang="en-US" sz="2400">
                <a:latin typeface="+mn-lt"/>
              </a:rPr>
              <a:t>There should be no way for a malicious user in a VM to get access to the data or functions of another VM.</a:t>
            </a:r>
          </a:p>
        </p:txBody>
      </p:sp>
    </p:spTree>
    <p:extLst>
      <p:ext uri="{BB962C8B-B14F-4D97-AF65-F5344CB8AC3E}">
        <p14:creationId xmlns:p14="http://schemas.microsoft.com/office/powerpoint/2010/main" val="4044854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194" name="Object 4"/>
          <p:cNvGraphicFramePr>
            <a:graphicFrameLocks noChangeAspect="1"/>
          </p:cNvGraphicFramePr>
          <p:nvPr/>
        </p:nvGraphicFramePr>
        <p:xfrm>
          <a:off x="1981200" y="2743200"/>
          <a:ext cx="5105400" cy="2503488"/>
        </p:xfrm>
        <a:graphic>
          <a:graphicData uri="http://schemas.openxmlformats.org/presentationml/2006/ole">
            <mc:AlternateContent xmlns:mc="http://schemas.openxmlformats.org/markup-compatibility/2006">
              <mc:Choice xmlns:v="urn:schemas-microsoft-com:vml" Requires="v">
                <p:oleObj spid="_x0000_s1238" name="Document" r:id="rId3" imgW="3654795" imgH="1893854" progId="Word.Document.8">
                  <p:embed/>
                </p:oleObj>
              </mc:Choice>
              <mc:Fallback>
                <p:oleObj name="Document" r:id="rId3" imgW="3654795" imgH="189385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743200"/>
                        <a:ext cx="5105400" cy="25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195" name="Rectangle 5"/>
          <p:cNvSpPr>
            <a:spLocks noGrp="1" noChangeArrowheads="1"/>
          </p:cNvSpPr>
          <p:nvPr>
            <p:ph type="title"/>
          </p:nvPr>
        </p:nvSpPr>
        <p:spPr/>
        <p:txBody>
          <a:bodyPr/>
          <a:lstStyle/>
          <a:p>
            <a:r>
              <a:rPr lang="en-US" altLang="en-US" smtClean="0"/>
              <a:t>Virtual machines</a:t>
            </a:r>
          </a:p>
        </p:txBody>
      </p:sp>
    </p:spTree>
    <p:extLst>
      <p:ext uri="{BB962C8B-B14F-4D97-AF65-F5344CB8AC3E}">
        <p14:creationId xmlns:p14="http://schemas.microsoft.com/office/powerpoint/2010/main" val="38240644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Date Placeholder 1"/>
          <p:cNvSpPr txBox="1">
            <a:spLocks noGrp="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fld id="{5AEE01D3-03AF-4CDC-8846-D41A6692CF4E}" type="datetime1">
              <a:rPr lang="en-US" altLang="en-US" sz="1400" b="0" i="0">
                <a:latin typeface="Times New Roman" pitchFamily="18" charset="0"/>
              </a:rPr>
              <a:pPr>
                <a:spcBef>
                  <a:spcPct val="0"/>
                </a:spcBef>
                <a:buFontTx/>
                <a:buNone/>
              </a:pPr>
              <a:t>9/28/2017</a:t>
            </a:fld>
            <a:endParaRPr lang="en-US" altLang="en-US" sz="1400" b="0" i="0">
              <a:latin typeface="Times New Roman" pitchFamily="18" charset="0"/>
            </a:endParaRPr>
          </a:p>
        </p:txBody>
      </p:sp>
      <p:sp>
        <p:nvSpPr>
          <p:cNvPr id="265219" name="Slide Number Placeholder 2"/>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r">
              <a:spcBef>
                <a:spcPct val="0"/>
              </a:spcBef>
              <a:buFontTx/>
              <a:buNone/>
            </a:pPr>
            <a:fld id="{7F9C365F-D7D1-42EC-AC5C-D1416841C6E3}" type="slidenum">
              <a:rPr lang="en-US" altLang="en-US" sz="1400" b="0" i="0">
                <a:latin typeface="Times New Roman" pitchFamily="18" charset="0"/>
              </a:rPr>
              <a:pPr algn="r">
                <a:spcBef>
                  <a:spcPct val="0"/>
                </a:spcBef>
                <a:buFontTx/>
                <a:buNone/>
              </a:pPr>
              <a:t>49</a:t>
            </a:fld>
            <a:endParaRPr lang="en-US" altLang="en-US" sz="1400" b="0" i="0">
              <a:latin typeface="Times New Roman" pitchFamily="18" charset="0"/>
            </a:endParaRPr>
          </a:p>
        </p:txBody>
      </p:sp>
      <p:pic>
        <p:nvPicPr>
          <p:cNvPr id="26522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457200"/>
            <a:ext cx="77851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4744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rmAutofit fontScale="90000"/>
          </a:bodyPr>
          <a:lstStyle/>
          <a:p>
            <a:r>
              <a:rPr lang="en-US" altLang="en-US" dirty="0" smtClean="0"/>
              <a:t>Hardware </a:t>
            </a:r>
            <a:r>
              <a:rPr lang="en-US" altLang="en-US" dirty="0" smtClean="0"/>
              <a:t>requirements for security</a:t>
            </a:r>
            <a:endParaRPr lang="en-US" altLang="en-US" dirty="0" smtClean="0"/>
          </a:p>
        </p:txBody>
      </p:sp>
      <p:sp>
        <p:nvSpPr>
          <p:cNvPr id="233475" name="Rectangle 3"/>
          <p:cNvSpPr>
            <a:spLocks noGrp="1" noChangeArrowheads="1"/>
          </p:cNvSpPr>
          <p:nvPr>
            <p:ph type="body" idx="1"/>
          </p:nvPr>
        </p:nvSpPr>
        <p:spPr/>
        <p:txBody>
          <a:bodyPr>
            <a:noAutofit/>
          </a:bodyPr>
          <a:lstStyle/>
          <a:p>
            <a:pPr>
              <a:lnSpc>
                <a:spcPct val="80000"/>
              </a:lnSpc>
            </a:pPr>
            <a:r>
              <a:rPr lang="en-US" altLang="en-US" sz="1800" b="1" dirty="0" smtClean="0"/>
              <a:t>Define explicit processes and separate their domains</a:t>
            </a:r>
            <a:r>
              <a:rPr lang="en-US" altLang="en-US" sz="1800" dirty="0" smtClean="0"/>
              <a:t>. A </a:t>
            </a:r>
            <a:r>
              <a:rPr lang="en-US" altLang="en-US" sz="1800" b="1" dirty="0" smtClean="0"/>
              <a:t>domain</a:t>
            </a:r>
            <a:r>
              <a:rPr lang="en-US" altLang="en-US" sz="1800" dirty="0" smtClean="0"/>
              <a:t> is a set of resources that can be used in specific ways by processes to perform their work, i.e. a set of rights that give processes access to some protection objects. There are four ways to perform separation of domains: physically, temporally, cryptographically, and logically.</a:t>
            </a:r>
          </a:p>
          <a:p>
            <a:pPr>
              <a:lnSpc>
                <a:spcPct val="80000"/>
              </a:lnSpc>
            </a:pPr>
            <a:r>
              <a:rPr lang="en-US" altLang="en-US" sz="1800" b="1" dirty="0" smtClean="0"/>
              <a:t>Establish initial domain</a:t>
            </a:r>
            <a:r>
              <a:rPr lang="en-US" altLang="en-US" sz="1800" dirty="0" smtClean="0"/>
              <a:t>. There must be an initial consistent state from which additional domains can be started and kept separated. Only special trusted programs should be able to invoke system initialization. Larger systems include a separate processor to perform initialization; these processors can be used to establish a secure initial domain. </a:t>
            </a:r>
          </a:p>
          <a:p>
            <a:pPr>
              <a:lnSpc>
                <a:spcPct val="80000"/>
              </a:lnSpc>
            </a:pPr>
            <a:r>
              <a:rPr lang="en-US" altLang="en-US" sz="1800" b="1" dirty="0" smtClean="0"/>
              <a:t>Link users with domains</a:t>
            </a:r>
            <a:r>
              <a:rPr lang="en-US" altLang="en-US" sz="1800" dirty="0" smtClean="0"/>
              <a:t>. There must be an identifiable principal or responsible party; subjects associated with these principals perform resource requests. This is an application of the policy of accountability. Establishing these links is mostly done by software but the hardware provides a path between the user and the machine. </a:t>
            </a:r>
          </a:p>
          <a:p>
            <a:pPr>
              <a:lnSpc>
                <a:spcPct val="80000"/>
              </a:lnSpc>
            </a:pPr>
            <a:r>
              <a:rPr lang="en-US" altLang="en-US" sz="1800" b="1" dirty="0" smtClean="0"/>
              <a:t>Control communication between domains</a:t>
            </a:r>
            <a:r>
              <a:rPr lang="en-US" altLang="en-US" sz="1800" dirty="0" smtClean="0"/>
              <a:t>. Crossing from one domain to another should be strictly controlled through special instructions or gate crossings. This implies the concept of protected entry points, forcing the calls to processes in other domains to go to specific entry points. This is discussed further in Section 4.4.</a:t>
            </a:r>
          </a:p>
          <a:p>
            <a:pPr>
              <a:lnSpc>
                <a:spcPct val="80000"/>
              </a:lnSpc>
            </a:pPr>
            <a:r>
              <a:rPr lang="en-US" altLang="en-US" sz="1800" b="1" dirty="0" smtClean="0"/>
              <a:t>Detect and handle faults</a:t>
            </a:r>
            <a:r>
              <a:rPr lang="en-US" altLang="en-US" sz="1800" dirty="0" smtClean="0"/>
              <a:t>. Faults can be sources of security exposures. In particular, interrupt handlers should have their own execution domains </a:t>
            </a:r>
          </a:p>
        </p:txBody>
      </p:sp>
    </p:spTree>
    <p:extLst>
      <p:ext uri="{BB962C8B-B14F-4D97-AF65-F5344CB8AC3E}">
        <p14:creationId xmlns:p14="http://schemas.microsoft.com/office/powerpoint/2010/main" val="11791731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8"/>
          <p:cNvSpPr>
            <a:spLocks noGrp="1"/>
          </p:cNvSpPr>
          <p:nvPr>
            <p:ph type="title"/>
          </p:nvPr>
        </p:nvSpPr>
        <p:spPr/>
        <p:txBody>
          <a:bodyPr/>
          <a:lstStyle/>
          <a:p>
            <a:r>
              <a:rPr lang="en-US" altLang="en-US" sz="4000" smtClean="0"/>
              <a:t>UC: Execute a system call</a:t>
            </a:r>
          </a:p>
        </p:txBody>
      </p:sp>
      <p:graphicFrame>
        <p:nvGraphicFramePr>
          <p:cNvPr id="176131" name="Object 7"/>
          <p:cNvGraphicFramePr>
            <a:graphicFrameLocks noGrp="1" noChangeAspect="1"/>
          </p:cNvGraphicFramePr>
          <p:nvPr>
            <p:ph idx="1"/>
          </p:nvPr>
        </p:nvGraphicFramePr>
        <p:xfrm>
          <a:off x="1676400" y="2133600"/>
          <a:ext cx="5638800" cy="3581400"/>
        </p:xfrm>
        <a:graphic>
          <a:graphicData uri="http://schemas.openxmlformats.org/presentationml/2006/ole">
            <mc:AlternateContent xmlns:mc="http://schemas.openxmlformats.org/markup-compatibility/2006">
              <mc:Choice xmlns:v="urn:schemas-microsoft-com:vml" Requires="v">
                <p:oleObj spid="_x0000_s3161" name="Slide" r:id="rId3" imgW="5255006" imgH="2622034" progId="PowerPoint.Slide.8">
                  <p:embed/>
                </p:oleObj>
              </mc:Choice>
              <mc:Fallback>
                <p:oleObj name="Slide" r:id="rId3" imgW="5255006" imgH="2622034" progId="PowerPoint.Slide.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133600"/>
                        <a:ext cx="5638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162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en-US" smtClean="0"/>
              <a:t>Security advantages of VMs</a:t>
            </a:r>
          </a:p>
        </p:txBody>
      </p:sp>
      <p:sp>
        <p:nvSpPr>
          <p:cNvPr id="266243" name="Rectangle 3"/>
          <p:cNvSpPr>
            <a:spLocks noGrp="1" noChangeArrowheads="1"/>
          </p:cNvSpPr>
          <p:nvPr>
            <p:ph type="body" idx="1"/>
          </p:nvPr>
        </p:nvSpPr>
        <p:spPr/>
        <p:txBody>
          <a:bodyPr>
            <a:normAutofit lnSpcReduction="10000"/>
          </a:bodyPr>
          <a:lstStyle/>
          <a:p>
            <a:pPr>
              <a:lnSpc>
                <a:spcPct val="80000"/>
              </a:lnSpc>
            </a:pPr>
            <a:r>
              <a:rPr lang="en-US" altLang="en-US" sz="2000" dirty="0" smtClean="0"/>
              <a:t>The VMM intercepts and checks all system calls. The VMM is in effect a </a:t>
            </a:r>
            <a:r>
              <a:rPr lang="en-US" altLang="en-US" sz="2000" b="1" dirty="0" smtClean="0"/>
              <a:t>Reference Monitor </a:t>
            </a:r>
            <a:r>
              <a:rPr lang="en-US" altLang="en-US" sz="2000" dirty="0" smtClean="0"/>
              <a:t>and provides total mediation on the use of the hardware. This can provide a strong isolation between virtual machines .</a:t>
            </a:r>
          </a:p>
          <a:p>
            <a:pPr>
              <a:lnSpc>
                <a:spcPct val="80000"/>
              </a:lnSpc>
            </a:pPr>
            <a:r>
              <a:rPr lang="en-US" altLang="en-US" sz="2000" dirty="0" smtClean="0"/>
              <a:t>The VMM is small and simple and can be checked for security (not quite true for cloud systems)</a:t>
            </a:r>
          </a:p>
          <a:p>
            <a:pPr>
              <a:lnSpc>
                <a:spcPct val="80000"/>
              </a:lnSpc>
            </a:pPr>
            <a:r>
              <a:rPr lang="en-US" altLang="en-US" sz="2000" dirty="0" smtClean="0"/>
              <a:t>There is a well-defined interface between the VMM and the virtual machines. </a:t>
            </a:r>
          </a:p>
          <a:p>
            <a:pPr>
              <a:lnSpc>
                <a:spcPct val="80000"/>
              </a:lnSpc>
            </a:pPr>
            <a:r>
              <a:rPr lang="en-US" altLang="en-US" sz="2000" dirty="0" smtClean="0"/>
              <a:t>It is possible to move operating system security mechanisms, e.g. intrusion detection, outside the operating system to protect them from attacks</a:t>
            </a:r>
          </a:p>
          <a:p>
            <a:pPr>
              <a:lnSpc>
                <a:spcPct val="80000"/>
              </a:lnSpc>
            </a:pPr>
            <a:r>
              <a:rPr lang="en-US" altLang="en-US" sz="2000" dirty="0" smtClean="0"/>
              <a:t>It is possible to monitor and control the network connections of the virtual machines to assure that they are protected and not malicious. The VMs can also be authenticated to the network </a:t>
            </a:r>
          </a:p>
          <a:p>
            <a:pPr>
              <a:lnSpc>
                <a:spcPct val="80000"/>
              </a:lnSpc>
            </a:pPr>
            <a:r>
              <a:rPr lang="en-US" altLang="en-US" sz="2000" dirty="0" smtClean="0"/>
              <a:t>Isolating the software stacks of applications in separate machines simplifies reasoning about their security because they are free from interference from other applications  </a:t>
            </a:r>
          </a:p>
          <a:p>
            <a:pPr>
              <a:lnSpc>
                <a:spcPct val="80000"/>
              </a:lnSpc>
            </a:pPr>
            <a:r>
              <a:rPr lang="en-US" altLang="en-US" sz="2000" dirty="0" smtClean="0"/>
              <a:t>Each environment (VM) does not know about the other VM(s), this helps prevent cross-VM attacks.</a:t>
            </a:r>
          </a:p>
        </p:txBody>
      </p:sp>
    </p:spTree>
    <p:extLst>
      <p:ext uri="{BB962C8B-B14F-4D97-AF65-F5344CB8AC3E}">
        <p14:creationId xmlns:p14="http://schemas.microsoft.com/office/powerpoint/2010/main" val="24184093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72400" cy="1143000"/>
          </a:xfrm>
          <a:prstGeom prst="rect">
            <a:avLst/>
          </a:prstGeom>
        </p:spPr>
        <p:txBody>
          <a:bodyPr/>
          <a:lstStyle/>
          <a:p>
            <a:pPr algn="ctr">
              <a:defRPr/>
            </a:pPr>
            <a:r>
              <a:rPr lang="en-US" sz="4400">
                <a:latin typeface="+mj-lt"/>
                <a:ea typeface="+mj-ea"/>
                <a:cs typeface="+mj-cs"/>
              </a:rPr>
              <a:t>Liabilities</a:t>
            </a:r>
          </a:p>
        </p:txBody>
      </p:sp>
      <p:sp>
        <p:nvSpPr>
          <p:cNvPr id="3" name="Rectangle 3"/>
          <p:cNvSpPr txBox="1">
            <a:spLocks noChangeArrowheads="1"/>
          </p:cNvSpPr>
          <p:nvPr/>
        </p:nvSpPr>
        <p:spPr>
          <a:xfrm>
            <a:off x="685800" y="1676400"/>
            <a:ext cx="7772400" cy="4419600"/>
          </a:xfrm>
          <a:prstGeom prst="rect">
            <a:avLst/>
          </a:prstGeom>
        </p:spPr>
        <p:txBody>
          <a:bodyPr/>
          <a:lstStyle/>
          <a:p>
            <a:pPr marL="342900" indent="-342900">
              <a:spcBef>
                <a:spcPct val="20000"/>
              </a:spcBef>
              <a:buFont typeface="Arial" charset="0"/>
              <a:buChar char="•"/>
              <a:defRPr/>
            </a:pPr>
            <a:r>
              <a:rPr lang="en-US" sz="2800" dirty="0">
                <a:latin typeface="+mn-lt"/>
              </a:rPr>
              <a:t>All the VMs are treated equally. If one needs different categories of VMs it is necessary to build specialized versions</a:t>
            </a:r>
          </a:p>
          <a:p>
            <a:pPr marL="342900" indent="-342900">
              <a:spcBef>
                <a:spcPct val="20000"/>
              </a:spcBef>
              <a:buFont typeface="Arial" charset="0"/>
              <a:buChar char="•"/>
              <a:defRPr/>
            </a:pPr>
            <a:r>
              <a:rPr lang="en-US" sz="2800" dirty="0">
                <a:latin typeface="+mn-lt"/>
              </a:rPr>
              <a:t>Extra overhead in use of privileged instructions.</a:t>
            </a:r>
          </a:p>
          <a:p>
            <a:pPr marL="342900" indent="-342900">
              <a:spcBef>
                <a:spcPct val="20000"/>
              </a:spcBef>
              <a:buFont typeface="Arial" charset="0"/>
              <a:buChar char="•"/>
              <a:defRPr/>
            </a:pPr>
            <a:r>
              <a:rPr lang="en-US" sz="2800" dirty="0">
                <a:latin typeface="+mn-lt"/>
              </a:rPr>
              <a:t>It is rather complex to let VMs communicate with each other (if this is needed).</a:t>
            </a:r>
          </a:p>
          <a:p>
            <a:pPr marL="342900" indent="-342900">
              <a:spcBef>
                <a:spcPct val="20000"/>
              </a:spcBef>
              <a:buFont typeface="Arial" charset="0"/>
              <a:buChar char="•"/>
              <a:defRPr/>
            </a:pPr>
            <a:r>
              <a:rPr lang="en-US" sz="2800" dirty="0">
                <a:latin typeface="+mn-lt"/>
              </a:rPr>
              <a:t>Security attacks are possible (to be seen) because of implementation additions</a:t>
            </a:r>
          </a:p>
          <a:p>
            <a:pPr marL="342900" indent="-342900">
              <a:spcBef>
                <a:spcPct val="20000"/>
              </a:spcBef>
              <a:buFont typeface="Arial" charset="0"/>
              <a:buChar char="•"/>
              <a:defRPr/>
            </a:pPr>
            <a:endParaRPr lang="en-US" sz="3200" dirty="0">
              <a:latin typeface="+mn-lt"/>
            </a:endParaRPr>
          </a:p>
        </p:txBody>
      </p:sp>
    </p:spTree>
    <p:extLst>
      <p:ext uri="{BB962C8B-B14F-4D97-AF65-F5344CB8AC3E}">
        <p14:creationId xmlns:p14="http://schemas.microsoft.com/office/powerpoint/2010/main" val="41982011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Footer Placeholder 1"/>
          <p:cNvSpPr>
            <a:spLocks noGrp="1"/>
          </p:cNvSpPr>
          <p:nvPr>
            <p:ph type="ftr" sz="quarter" idx="11"/>
          </p:nvPr>
        </p:nvSpPr>
        <p:spPr>
          <a:xfrm>
            <a:off x="3124200" y="6356350"/>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r>
              <a:rPr lang="en-US" altLang="en-US" sz="1400" b="0" i="0" smtClean="0">
                <a:latin typeface="Times New Roman" pitchFamily="18" charset="0"/>
              </a:rPr>
              <a:t>SK Mansfield</a:t>
            </a:r>
          </a:p>
        </p:txBody>
      </p:sp>
      <p:sp>
        <p:nvSpPr>
          <p:cNvPr id="267267" name="Slide Number Placeholder 2"/>
          <p:cNvSpPr>
            <a:spLocks noGrp="1"/>
          </p:cNvSpPr>
          <p:nvPr>
            <p:ph type="sldNum" sz="quarter" idx="12"/>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fld id="{FE6FD3BA-AA5E-4F59-B218-31264B9D25BA}" type="slidenum">
              <a:rPr lang="en-US" altLang="en-US" sz="1400" b="0" i="0">
                <a:latin typeface="Times New Roman" pitchFamily="18" charset="0"/>
              </a:rPr>
              <a:pPr>
                <a:spcBef>
                  <a:spcPct val="0"/>
                </a:spcBef>
                <a:buFontTx/>
                <a:buNone/>
              </a:pPr>
              <a:t>53</a:t>
            </a:fld>
            <a:endParaRPr lang="en-US" altLang="en-US" sz="1400" b="0" i="0">
              <a:latin typeface="Times New Roman" pitchFamily="18" charset="0"/>
            </a:endParaRPr>
          </a:p>
        </p:txBody>
      </p:sp>
      <p:sp>
        <p:nvSpPr>
          <p:cNvPr id="4" name="TextBox 25"/>
          <p:cNvSpPr txBox="1">
            <a:spLocks noChangeArrowheads="1"/>
          </p:cNvSpPr>
          <p:nvPr/>
        </p:nvSpPr>
        <p:spPr bwMode="auto">
          <a:xfrm>
            <a:off x="192088" y="1046163"/>
            <a:ext cx="7721600" cy="5262562"/>
          </a:xfrm>
          <a:prstGeom prst="rect">
            <a:avLst/>
          </a:prstGeom>
          <a:noFill/>
          <a:ln w="9525">
            <a:noFill/>
            <a:miter lim="800000"/>
            <a:headEnd/>
            <a:tailEnd/>
          </a:ln>
        </p:spPr>
        <p:txBody>
          <a:bodyPr>
            <a:spAutoFit/>
          </a:bodyPr>
          <a:lstStyle/>
          <a:p>
            <a:pPr>
              <a:defRPr/>
            </a:pPr>
            <a:r>
              <a:rPr lang="en-US" sz="1050" b="1" dirty="0"/>
              <a:t>Virtual Machine technology developed 5 decades ago</a:t>
            </a:r>
          </a:p>
          <a:p>
            <a:pPr>
              <a:defRPr/>
            </a:pPr>
            <a:endParaRPr lang="en-US" sz="1050" dirty="0"/>
          </a:p>
          <a:p>
            <a:pPr>
              <a:defRPr/>
            </a:pPr>
            <a:r>
              <a:rPr lang="en-US" sz="1050" b="1" dirty="0"/>
              <a:t>IBM 7044 -- First Virtual Machine (VM) capable system</a:t>
            </a:r>
          </a:p>
          <a:p>
            <a:pPr>
              <a:defRPr/>
            </a:pPr>
            <a:endParaRPr lang="en-US" sz="1050" dirty="0"/>
          </a:p>
          <a:p>
            <a:pPr lvl="1">
              <a:defRPr/>
            </a:pPr>
            <a:r>
              <a:rPr lang="en-US" sz="1050" dirty="0"/>
              <a:t>Announced in 1961</a:t>
            </a:r>
            <a:br>
              <a:rPr lang="en-US" sz="1050" dirty="0"/>
            </a:br>
            <a:r>
              <a:rPr lang="en-US" sz="1050" dirty="0"/>
              <a:t>Designed to run both Multiple OS instances</a:t>
            </a:r>
          </a:p>
          <a:p>
            <a:pPr>
              <a:defRPr/>
            </a:pPr>
            <a:endParaRPr lang="en-US" sz="1050" dirty="0"/>
          </a:p>
          <a:p>
            <a:pPr>
              <a:defRPr/>
            </a:pPr>
            <a:r>
              <a:rPr lang="en-US" sz="1050" b="1" dirty="0"/>
              <a:t>IBM 360 Model 67 – First True VM Hardware Platform</a:t>
            </a:r>
          </a:p>
          <a:p>
            <a:pPr>
              <a:defRPr/>
            </a:pPr>
            <a:endParaRPr lang="en-US" sz="1050" dirty="0"/>
          </a:p>
          <a:p>
            <a:pPr lvl="1">
              <a:defRPr/>
            </a:pPr>
            <a:r>
              <a:rPr lang="en-US" sz="1050" dirty="0"/>
              <a:t>Announced in 1966</a:t>
            </a:r>
          </a:p>
          <a:p>
            <a:pPr lvl="1">
              <a:defRPr/>
            </a:pPr>
            <a:r>
              <a:rPr lang="en-US" sz="1050" dirty="0"/>
              <a:t>Classical privileged instruction trap &amp; emulate</a:t>
            </a:r>
          </a:p>
          <a:p>
            <a:pPr lvl="1">
              <a:defRPr/>
            </a:pPr>
            <a:r>
              <a:rPr lang="en-US" sz="1050" dirty="0"/>
              <a:t>Utilized VMM Technology – CP/67</a:t>
            </a:r>
          </a:p>
          <a:p>
            <a:pPr>
              <a:defRPr/>
            </a:pPr>
            <a:endParaRPr lang="en-US" sz="1050" dirty="0"/>
          </a:p>
          <a:p>
            <a:pPr>
              <a:defRPr/>
            </a:pPr>
            <a:r>
              <a:rPr lang="en-US" sz="1050" b="1" dirty="0"/>
              <a:t>Important paper published by G. </a:t>
            </a:r>
            <a:r>
              <a:rPr lang="en-US" sz="1050" b="1" dirty="0" err="1"/>
              <a:t>Popek</a:t>
            </a:r>
            <a:r>
              <a:rPr lang="en-US" sz="1050" b="1" dirty="0"/>
              <a:t> &amp; R. Goldberg in 1974</a:t>
            </a:r>
          </a:p>
          <a:p>
            <a:pPr>
              <a:defRPr/>
            </a:pPr>
            <a:r>
              <a:rPr lang="en-US" sz="1050" b="1" dirty="0"/>
              <a:t>“Formal Requirements for </a:t>
            </a:r>
            <a:r>
              <a:rPr lang="en-US" sz="1050" b="1" dirty="0" err="1"/>
              <a:t>Virtualizable</a:t>
            </a:r>
            <a:r>
              <a:rPr lang="en-US" sz="1050" b="1" dirty="0"/>
              <a:t> Third Generation Architectures”</a:t>
            </a:r>
          </a:p>
          <a:p>
            <a:pPr>
              <a:defRPr/>
            </a:pPr>
            <a:endParaRPr lang="en-US" sz="1050" dirty="0"/>
          </a:p>
          <a:p>
            <a:pPr lvl="1">
              <a:defRPr/>
            </a:pPr>
            <a:r>
              <a:rPr lang="en-US" sz="1050" b="1" i="1" dirty="0"/>
              <a:t>Fidelity</a:t>
            </a:r>
            <a:r>
              <a:rPr lang="en-US" sz="1050" dirty="0"/>
              <a:t> – Software on the VMM executes identically to its execution on hardware, barring timing effects.</a:t>
            </a:r>
          </a:p>
          <a:p>
            <a:pPr lvl="1">
              <a:defRPr/>
            </a:pPr>
            <a:r>
              <a:rPr lang="en-US" sz="1050" b="1" i="1" dirty="0"/>
              <a:t>Performance</a:t>
            </a:r>
            <a:r>
              <a:rPr lang="en-US" sz="1050" dirty="0"/>
              <a:t> – An overwhelming majority of guest instructions are executed by the hardware</a:t>
            </a:r>
          </a:p>
          <a:p>
            <a:pPr lvl="2">
              <a:defRPr/>
            </a:pPr>
            <a:r>
              <a:rPr lang="en-US" sz="1050" dirty="0"/>
              <a:t>with out the intervention of the VMM</a:t>
            </a:r>
          </a:p>
          <a:p>
            <a:pPr lvl="1">
              <a:defRPr/>
            </a:pPr>
            <a:r>
              <a:rPr lang="en-US" sz="1050" b="1" i="1" dirty="0"/>
              <a:t>Safety</a:t>
            </a:r>
            <a:r>
              <a:rPr lang="en-US" sz="1050" dirty="0"/>
              <a:t> – The VMM manages all hardware resources</a:t>
            </a:r>
          </a:p>
          <a:p>
            <a:pPr lvl="1">
              <a:defRPr/>
            </a:pPr>
            <a:endParaRPr lang="en-US" sz="1050" dirty="0"/>
          </a:p>
          <a:p>
            <a:pPr>
              <a:defRPr/>
            </a:pPr>
            <a:r>
              <a:rPr lang="en-US" sz="1050" b="1" dirty="0"/>
              <a:t>Technology began to disappear in the mid 1970’s</a:t>
            </a:r>
          </a:p>
          <a:p>
            <a:pPr>
              <a:defRPr/>
            </a:pPr>
            <a:endParaRPr lang="en-US" sz="1050" dirty="0"/>
          </a:p>
          <a:p>
            <a:pPr lvl="1">
              <a:defRPr/>
            </a:pPr>
            <a:r>
              <a:rPr lang="en-US" sz="1050" dirty="0"/>
              <a:t>Inexpensive minicomputers and microcomputers </a:t>
            </a:r>
          </a:p>
          <a:p>
            <a:pPr lvl="1">
              <a:defRPr/>
            </a:pPr>
            <a:r>
              <a:rPr lang="en-US" sz="1050" dirty="0"/>
              <a:t>Primarily used for operating system testing</a:t>
            </a:r>
          </a:p>
          <a:p>
            <a:pPr lvl="1">
              <a:defRPr/>
            </a:pPr>
            <a:endParaRPr lang="en-US" sz="1050" dirty="0"/>
          </a:p>
          <a:p>
            <a:pPr>
              <a:defRPr/>
            </a:pPr>
            <a:r>
              <a:rPr lang="en-US" sz="1050" b="1" dirty="0"/>
              <a:t>Re-immerged in the late 1990’s</a:t>
            </a:r>
          </a:p>
          <a:p>
            <a:pPr>
              <a:defRPr/>
            </a:pPr>
            <a:endParaRPr lang="en-US" sz="1050" dirty="0"/>
          </a:p>
          <a:p>
            <a:pPr lvl="1">
              <a:defRPr/>
            </a:pPr>
            <a:r>
              <a:rPr lang="en-US" sz="1050" dirty="0"/>
              <a:t>Emulation for legacy systems</a:t>
            </a:r>
          </a:p>
          <a:p>
            <a:pPr lvl="1">
              <a:defRPr/>
            </a:pPr>
            <a:r>
              <a:rPr lang="en-US" sz="1050" dirty="0"/>
              <a:t>Better Server Hardware Utilization</a:t>
            </a:r>
          </a:p>
          <a:p>
            <a:pPr lvl="1">
              <a:defRPr/>
            </a:pPr>
            <a:endParaRPr lang="en-US" sz="1050" dirty="0"/>
          </a:p>
          <a:p>
            <a:pPr>
              <a:defRPr/>
            </a:pPr>
            <a:r>
              <a:rPr lang="en-US" sz="1050" b="1" dirty="0"/>
              <a:t>Re-Tasked in the 2000’s -- Principal technology for Cloud Computing</a:t>
            </a:r>
            <a:endParaRPr lang="en-US" sz="1050" dirty="0"/>
          </a:p>
        </p:txBody>
      </p:sp>
      <p:pic>
        <p:nvPicPr>
          <p:cNvPr id="267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804863"/>
            <a:ext cx="2644775"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270" name="TextBox 27"/>
          <p:cNvSpPr txBox="1">
            <a:spLocks noChangeArrowheads="1"/>
          </p:cNvSpPr>
          <p:nvPr/>
        </p:nvSpPr>
        <p:spPr bwMode="auto">
          <a:xfrm>
            <a:off x="3224213" y="198438"/>
            <a:ext cx="57610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r">
              <a:spcBef>
                <a:spcPct val="0"/>
              </a:spcBef>
              <a:buFontTx/>
              <a:buNone/>
            </a:pPr>
            <a:r>
              <a:rPr lang="en-US" altLang="en-US" sz="2400" i="0"/>
              <a:t>History of Virtual Machine Technology</a:t>
            </a:r>
          </a:p>
        </p:txBody>
      </p:sp>
    </p:spTree>
    <p:extLst>
      <p:ext uri="{BB962C8B-B14F-4D97-AF65-F5344CB8AC3E}">
        <p14:creationId xmlns:p14="http://schemas.microsoft.com/office/powerpoint/2010/main" val="15852649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005A4C5-DF0A-408A-80DC-1D71A4245C3D}"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949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FD0DF0EC-A975-48E8-B790-D3B5527BFE50}" type="slidenum">
              <a:rPr lang="en-US" altLang="en-US" sz="1400" b="0" i="0">
                <a:latin typeface="Times New Roman" pitchFamily="18" charset="0"/>
              </a:rPr>
              <a:pPr eaLnBrk="0" hangingPunct="0">
                <a:spcBef>
                  <a:spcPct val="0"/>
                </a:spcBef>
                <a:buFontTx/>
                <a:buNone/>
              </a:pPr>
              <a:t>54</a:t>
            </a:fld>
            <a:endParaRPr lang="en-US" altLang="en-US" sz="1400" b="0" i="0">
              <a:latin typeface="Times New Roman" pitchFamily="18" charset="0"/>
            </a:endParaRPr>
          </a:p>
        </p:txBody>
      </p:sp>
      <p:sp>
        <p:nvSpPr>
          <p:cNvPr id="294916"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4400" b="0" i="0">
                <a:solidFill>
                  <a:schemeClr val="tx2"/>
                </a:solidFill>
                <a:latin typeface="Times New Roman" pitchFamily="18" charset="0"/>
              </a:rPr>
              <a:t>Patterns for operating systems security</a:t>
            </a:r>
          </a:p>
        </p:txBody>
      </p:sp>
      <p:sp>
        <p:nvSpPr>
          <p:cNvPr id="294917"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sz="3200" b="0" i="0">
                <a:latin typeface="Times New Roman" pitchFamily="18" charset="0"/>
              </a:rPr>
              <a:t>Controlled process creation</a:t>
            </a:r>
          </a:p>
          <a:p>
            <a:r>
              <a:rPr lang="en-US" altLang="en-US" sz="3200" b="0" i="0">
                <a:latin typeface="Times New Roman" pitchFamily="18" charset="0"/>
              </a:rPr>
              <a:t>Controlled object creation</a:t>
            </a:r>
          </a:p>
          <a:p>
            <a:r>
              <a:rPr lang="en-US" altLang="en-US" sz="3200" b="0" i="0">
                <a:latin typeface="Times New Roman" pitchFamily="18" charset="0"/>
              </a:rPr>
              <a:t>Authentication</a:t>
            </a:r>
          </a:p>
          <a:p>
            <a:r>
              <a:rPr lang="en-US" altLang="en-US" sz="3200" b="0" i="0">
                <a:latin typeface="Times New Roman" pitchFamily="18" charset="0"/>
              </a:rPr>
              <a:t>Controlled object access (reference monitor)</a:t>
            </a:r>
          </a:p>
          <a:p>
            <a:r>
              <a:rPr lang="en-US" altLang="en-US" sz="3200" b="0" i="0">
                <a:latin typeface="Times New Roman" pitchFamily="18" charset="0"/>
              </a:rPr>
              <a:t>File access control</a:t>
            </a:r>
          </a:p>
          <a:p>
            <a:r>
              <a:rPr lang="en-US" altLang="en-US" sz="3200" b="0" i="0">
                <a:latin typeface="Times New Roman" pitchFamily="18" charset="0"/>
              </a:rPr>
              <a:t>Controlled execution environment</a:t>
            </a:r>
          </a:p>
        </p:txBody>
      </p:sp>
    </p:spTree>
    <p:extLst>
      <p:ext uri="{BB962C8B-B14F-4D97-AF65-F5344CB8AC3E}">
        <p14:creationId xmlns:p14="http://schemas.microsoft.com/office/powerpoint/2010/main" val="23216785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itle 1"/>
          <p:cNvSpPr>
            <a:spLocks noGrp="1"/>
          </p:cNvSpPr>
          <p:nvPr>
            <p:ph type="title"/>
          </p:nvPr>
        </p:nvSpPr>
        <p:spPr>
          <a:xfrm>
            <a:off x="685800" y="254000"/>
            <a:ext cx="7772400" cy="1143000"/>
          </a:xfrm>
        </p:spPr>
        <p:txBody>
          <a:bodyPr>
            <a:normAutofit fontScale="90000"/>
          </a:bodyPr>
          <a:lstStyle/>
          <a:p>
            <a:r>
              <a:rPr lang="en-US" altLang="en-US" sz="2800" smtClean="0"/>
              <a:t>Patterns for secure process management</a:t>
            </a:r>
            <a:r>
              <a:rPr lang="en-US" altLang="en-US" smtClean="0"/>
              <a:t/>
            </a:r>
            <a:br>
              <a:rPr lang="en-US" altLang="en-US" smtClean="0"/>
            </a:br>
            <a:endParaRPr lang="en-US" altLang="en-US" smtClean="0"/>
          </a:p>
        </p:txBody>
      </p:sp>
      <p:sp>
        <p:nvSpPr>
          <p:cNvPr id="3" name="Rounded Rectangle 2"/>
          <p:cNvSpPr/>
          <p:nvPr/>
        </p:nvSpPr>
        <p:spPr>
          <a:xfrm>
            <a:off x="3048000" y="1143000"/>
            <a:ext cx="914400" cy="533400"/>
          </a:xfrm>
          <a:prstGeom prst="roundRect">
            <a:avLst>
              <a:gd name="adj" fmla="val 41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Secure Process</a:t>
            </a:r>
          </a:p>
        </p:txBody>
      </p:sp>
      <p:sp>
        <p:nvSpPr>
          <p:cNvPr id="4" name="Rounded Rectangle 3"/>
          <p:cNvSpPr/>
          <p:nvPr/>
        </p:nvSpPr>
        <p:spPr>
          <a:xfrm>
            <a:off x="3962400" y="2438400"/>
            <a:ext cx="914400" cy="533400"/>
          </a:xfrm>
          <a:prstGeom prst="roundRect">
            <a:avLst>
              <a:gd name="adj" fmla="val 41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Secure Thread</a:t>
            </a:r>
          </a:p>
        </p:txBody>
      </p:sp>
      <p:sp>
        <p:nvSpPr>
          <p:cNvPr id="5" name="Rounded Rectangle 4"/>
          <p:cNvSpPr/>
          <p:nvPr/>
        </p:nvSpPr>
        <p:spPr>
          <a:xfrm>
            <a:off x="5562600" y="2438400"/>
            <a:ext cx="1295400" cy="533400"/>
          </a:xfrm>
          <a:prstGeom prst="roundRect">
            <a:avLst>
              <a:gd name="adj" fmla="val 41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Controlled</a:t>
            </a:r>
          </a:p>
          <a:p>
            <a:pPr algn="ctr" fontAlgn="auto">
              <a:spcBef>
                <a:spcPts val="0"/>
              </a:spcBef>
              <a:spcAft>
                <a:spcPts val="0"/>
              </a:spcAft>
              <a:defRPr/>
            </a:pPr>
            <a:r>
              <a:rPr lang="en-US" sz="1200" dirty="0">
                <a:solidFill>
                  <a:schemeClr val="tx1"/>
                </a:solidFill>
                <a:latin typeface="Times" pitchFamily="18" charset="0"/>
              </a:rPr>
              <a:t>Object Factory</a:t>
            </a:r>
          </a:p>
        </p:txBody>
      </p:sp>
      <p:sp>
        <p:nvSpPr>
          <p:cNvPr id="6" name="Rounded Rectangle 5"/>
          <p:cNvSpPr/>
          <p:nvPr/>
        </p:nvSpPr>
        <p:spPr>
          <a:xfrm>
            <a:off x="1752600" y="2438400"/>
            <a:ext cx="1295400" cy="533400"/>
          </a:xfrm>
          <a:prstGeom prst="roundRect">
            <a:avLst>
              <a:gd name="adj" fmla="val 41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Controlled</a:t>
            </a:r>
          </a:p>
          <a:p>
            <a:pPr algn="ctr" fontAlgn="auto">
              <a:spcBef>
                <a:spcPts val="0"/>
              </a:spcBef>
              <a:spcAft>
                <a:spcPts val="0"/>
              </a:spcAft>
              <a:defRPr/>
            </a:pPr>
            <a:r>
              <a:rPr lang="en-US" sz="1200" dirty="0">
                <a:solidFill>
                  <a:schemeClr val="tx1"/>
                </a:solidFill>
                <a:latin typeface="Times" pitchFamily="18" charset="0"/>
              </a:rPr>
              <a:t>Process Creator</a:t>
            </a:r>
          </a:p>
        </p:txBody>
      </p:sp>
      <p:sp>
        <p:nvSpPr>
          <p:cNvPr id="7" name="Freeform 6"/>
          <p:cNvSpPr/>
          <p:nvPr/>
        </p:nvSpPr>
        <p:spPr>
          <a:xfrm>
            <a:off x="3752850" y="1676400"/>
            <a:ext cx="514350" cy="762000"/>
          </a:xfrm>
          <a:custGeom>
            <a:avLst/>
            <a:gdLst>
              <a:gd name="connsiteX0" fmla="*/ 0 w 352425"/>
              <a:gd name="connsiteY0" fmla="*/ 0 h 771525"/>
              <a:gd name="connsiteX1" fmla="*/ 276225 w 352425"/>
              <a:gd name="connsiteY1" fmla="*/ 333375 h 771525"/>
              <a:gd name="connsiteX2" fmla="*/ 352425 w 352425"/>
              <a:gd name="connsiteY2" fmla="*/ 771525 h 771525"/>
            </a:gdLst>
            <a:ahLst/>
            <a:cxnLst>
              <a:cxn ang="0">
                <a:pos x="connsiteX0" y="connsiteY0"/>
              </a:cxn>
              <a:cxn ang="0">
                <a:pos x="connsiteX1" y="connsiteY1"/>
              </a:cxn>
              <a:cxn ang="0">
                <a:pos x="connsiteX2" y="connsiteY2"/>
              </a:cxn>
            </a:cxnLst>
            <a:rect l="l" t="t" r="r" b="b"/>
            <a:pathLst>
              <a:path w="352425" h="771525">
                <a:moveTo>
                  <a:pt x="0" y="0"/>
                </a:moveTo>
                <a:cubicBezTo>
                  <a:pt x="108743" y="102393"/>
                  <a:pt x="217487" y="204787"/>
                  <a:pt x="276225" y="333375"/>
                </a:cubicBezTo>
                <a:cubicBezTo>
                  <a:pt x="334963" y="461963"/>
                  <a:pt x="343694" y="616744"/>
                  <a:pt x="352425" y="77152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Freeform 7"/>
          <p:cNvSpPr/>
          <p:nvPr/>
        </p:nvSpPr>
        <p:spPr>
          <a:xfrm flipH="1">
            <a:off x="2438400" y="1676400"/>
            <a:ext cx="819150" cy="762000"/>
          </a:xfrm>
          <a:custGeom>
            <a:avLst/>
            <a:gdLst>
              <a:gd name="connsiteX0" fmla="*/ 0 w 352425"/>
              <a:gd name="connsiteY0" fmla="*/ 0 h 771525"/>
              <a:gd name="connsiteX1" fmla="*/ 276225 w 352425"/>
              <a:gd name="connsiteY1" fmla="*/ 333375 h 771525"/>
              <a:gd name="connsiteX2" fmla="*/ 352425 w 352425"/>
              <a:gd name="connsiteY2" fmla="*/ 771525 h 771525"/>
            </a:gdLst>
            <a:ahLst/>
            <a:cxnLst>
              <a:cxn ang="0">
                <a:pos x="connsiteX0" y="connsiteY0"/>
              </a:cxn>
              <a:cxn ang="0">
                <a:pos x="connsiteX1" y="connsiteY1"/>
              </a:cxn>
              <a:cxn ang="0">
                <a:pos x="connsiteX2" y="connsiteY2"/>
              </a:cxn>
            </a:cxnLst>
            <a:rect l="l" t="t" r="r" b="b"/>
            <a:pathLst>
              <a:path w="352425" h="771525">
                <a:moveTo>
                  <a:pt x="0" y="0"/>
                </a:moveTo>
                <a:cubicBezTo>
                  <a:pt x="108743" y="102393"/>
                  <a:pt x="217487" y="204787"/>
                  <a:pt x="276225" y="333375"/>
                </a:cubicBezTo>
                <a:cubicBezTo>
                  <a:pt x="334963" y="461963"/>
                  <a:pt x="343694" y="616744"/>
                  <a:pt x="352425" y="77152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9" name="Freeform 8"/>
          <p:cNvSpPr/>
          <p:nvPr/>
        </p:nvSpPr>
        <p:spPr>
          <a:xfrm>
            <a:off x="3962400" y="1409700"/>
            <a:ext cx="1981200" cy="1028700"/>
          </a:xfrm>
          <a:custGeom>
            <a:avLst/>
            <a:gdLst>
              <a:gd name="connsiteX0" fmla="*/ 0 w 2171700"/>
              <a:gd name="connsiteY0" fmla="*/ 0 h 1019175"/>
              <a:gd name="connsiteX1" fmla="*/ 1628775 w 2171700"/>
              <a:gd name="connsiteY1" fmla="*/ 304800 h 1019175"/>
              <a:gd name="connsiteX2" fmla="*/ 2171700 w 2171700"/>
              <a:gd name="connsiteY2" fmla="*/ 1019175 h 1019175"/>
            </a:gdLst>
            <a:ahLst/>
            <a:cxnLst>
              <a:cxn ang="0">
                <a:pos x="connsiteX0" y="connsiteY0"/>
              </a:cxn>
              <a:cxn ang="0">
                <a:pos x="connsiteX1" y="connsiteY1"/>
              </a:cxn>
              <a:cxn ang="0">
                <a:pos x="connsiteX2" y="connsiteY2"/>
              </a:cxn>
            </a:cxnLst>
            <a:rect l="l" t="t" r="r" b="b"/>
            <a:pathLst>
              <a:path w="2171700" h="1019175">
                <a:moveTo>
                  <a:pt x="0" y="0"/>
                </a:moveTo>
                <a:cubicBezTo>
                  <a:pt x="633412" y="67468"/>
                  <a:pt x="1266825" y="134937"/>
                  <a:pt x="1628775" y="304800"/>
                </a:cubicBezTo>
                <a:cubicBezTo>
                  <a:pt x="1990725" y="474663"/>
                  <a:pt x="2081212" y="746919"/>
                  <a:pt x="2171700" y="101917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ln>
                <a:solidFill>
                  <a:sysClr val="windowText" lastClr="000000"/>
                </a:solidFill>
              </a:ln>
            </a:endParaRPr>
          </a:p>
        </p:txBody>
      </p:sp>
      <p:sp>
        <p:nvSpPr>
          <p:cNvPr id="10" name="Rounded Rectangle 9"/>
          <p:cNvSpPr/>
          <p:nvPr/>
        </p:nvSpPr>
        <p:spPr>
          <a:xfrm>
            <a:off x="3276600" y="3657600"/>
            <a:ext cx="1295400" cy="533400"/>
          </a:xfrm>
          <a:prstGeom prst="roundRect">
            <a:avLst>
              <a:gd name="adj" fmla="val 41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Controlled</a:t>
            </a:r>
          </a:p>
          <a:p>
            <a:pPr algn="ctr" fontAlgn="auto">
              <a:spcBef>
                <a:spcPts val="0"/>
              </a:spcBef>
              <a:spcAft>
                <a:spcPts val="0"/>
              </a:spcAft>
              <a:defRPr/>
            </a:pPr>
            <a:r>
              <a:rPr lang="en-US" sz="1200" dirty="0">
                <a:solidFill>
                  <a:schemeClr val="tx1"/>
                </a:solidFill>
                <a:latin typeface="Times" pitchFamily="18" charset="0"/>
              </a:rPr>
              <a:t>Object Monitor</a:t>
            </a:r>
          </a:p>
        </p:txBody>
      </p:sp>
      <p:sp>
        <p:nvSpPr>
          <p:cNvPr id="11" name="Freeform 10"/>
          <p:cNvSpPr/>
          <p:nvPr/>
        </p:nvSpPr>
        <p:spPr>
          <a:xfrm>
            <a:off x="3435350" y="1685925"/>
            <a:ext cx="193675" cy="1971675"/>
          </a:xfrm>
          <a:custGeom>
            <a:avLst/>
            <a:gdLst>
              <a:gd name="connsiteX0" fmla="*/ 60325 w 193675"/>
              <a:gd name="connsiteY0" fmla="*/ 0 h 1971675"/>
              <a:gd name="connsiteX1" fmla="*/ 22225 w 193675"/>
              <a:gd name="connsiteY1" fmla="*/ 923925 h 1971675"/>
              <a:gd name="connsiteX2" fmla="*/ 193675 w 193675"/>
              <a:gd name="connsiteY2" fmla="*/ 1971675 h 1971675"/>
            </a:gdLst>
            <a:ahLst/>
            <a:cxnLst>
              <a:cxn ang="0">
                <a:pos x="connsiteX0" y="connsiteY0"/>
              </a:cxn>
              <a:cxn ang="0">
                <a:pos x="connsiteX1" y="connsiteY1"/>
              </a:cxn>
              <a:cxn ang="0">
                <a:pos x="connsiteX2" y="connsiteY2"/>
              </a:cxn>
            </a:cxnLst>
            <a:rect l="l" t="t" r="r" b="b"/>
            <a:pathLst>
              <a:path w="193675" h="1971675">
                <a:moveTo>
                  <a:pt x="60325" y="0"/>
                </a:moveTo>
                <a:cubicBezTo>
                  <a:pt x="30162" y="297656"/>
                  <a:pt x="0" y="595313"/>
                  <a:pt x="22225" y="923925"/>
                </a:cubicBezTo>
                <a:cubicBezTo>
                  <a:pt x="44450" y="1252537"/>
                  <a:pt x="119062" y="1612106"/>
                  <a:pt x="193675" y="197167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2" name="Freeform 11"/>
          <p:cNvSpPr/>
          <p:nvPr/>
        </p:nvSpPr>
        <p:spPr>
          <a:xfrm>
            <a:off x="4191000" y="2981325"/>
            <a:ext cx="87313" cy="676275"/>
          </a:xfrm>
          <a:custGeom>
            <a:avLst/>
            <a:gdLst>
              <a:gd name="connsiteX0" fmla="*/ 123825 w 125412"/>
              <a:gd name="connsiteY0" fmla="*/ 0 h 809625"/>
              <a:gd name="connsiteX1" fmla="*/ 104775 w 125412"/>
              <a:gd name="connsiteY1" fmla="*/ 371475 h 809625"/>
              <a:gd name="connsiteX2" fmla="*/ 0 w 125412"/>
              <a:gd name="connsiteY2" fmla="*/ 809625 h 809625"/>
            </a:gdLst>
            <a:ahLst/>
            <a:cxnLst>
              <a:cxn ang="0">
                <a:pos x="connsiteX0" y="connsiteY0"/>
              </a:cxn>
              <a:cxn ang="0">
                <a:pos x="connsiteX1" y="connsiteY1"/>
              </a:cxn>
              <a:cxn ang="0">
                <a:pos x="connsiteX2" y="connsiteY2"/>
              </a:cxn>
            </a:cxnLst>
            <a:rect l="l" t="t" r="r" b="b"/>
            <a:pathLst>
              <a:path w="125412" h="809625">
                <a:moveTo>
                  <a:pt x="123825" y="0"/>
                </a:moveTo>
                <a:cubicBezTo>
                  <a:pt x="124618" y="118269"/>
                  <a:pt x="125412" y="236538"/>
                  <a:pt x="104775" y="371475"/>
                </a:cubicBezTo>
                <a:cubicBezTo>
                  <a:pt x="84138" y="506412"/>
                  <a:pt x="42069" y="658018"/>
                  <a:pt x="0" y="80962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3" name="Rounded Rectangle 12"/>
          <p:cNvSpPr/>
          <p:nvPr/>
        </p:nvSpPr>
        <p:spPr>
          <a:xfrm>
            <a:off x="3429000" y="4953000"/>
            <a:ext cx="990600" cy="533400"/>
          </a:xfrm>
          <a:prstGeom prst="roundRect">
            <a:avLst>
              <a:gd name="adj" fmla="val 41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Authorizer</a:t>
            </a:r>
          </a:p>
        </p:txBody>
      </p:sp>
      <p:sp>
        <p:nvSpPr>
          <p:cNvPr id="14" name="Freeform 13"/>
          <p:cNvSpPr/>
          <p:nvPr/>
        </p:nvSpPr>
        <p:spPr>
          <a:xfrm>
            <a:off x="2447925" y="2971800"/>
            <a:ext cx="981075" cy="2209800"/>
          </a:xfrm>
          <a:custGeom>
            <a:avLst/>
            <a:gdLst>
              <a:gd name="connsiteX0" fmla="*/ 0 w 1428750"/>
              <a:gd name="connsiteY0" fmla="*/ 0 h 2324100"/>
              <a:gd name="connsiteX1" fmla="*/ 152400 w 1428750"/>
              <a:gd name="connsiteY1" fmla="*/ 1219200 h 2324100"/>
              <a:gd name="connsiteX2" fmla="*/ 638175 w 1428750"/>
              <a:gd name="connsiteY2" fmla="*/ 2047875 h 2324100"/>
              <a:gd name="connsiteX3" fmla="*/ 1428750 w 1428750"/>
              <a:gd name="connsiteY3" fmla="*/ 2324100 h 2324100"/>
            </a:gdLst>
            <a:ahLst/>
            <a:cxnLst>
              <a:cxn ang="0">
                <a:pos x="connsiteX0" y="connsiteY0"/>
              </a:cxn>
              <a:cxn ang="0">
                <a:pos x="connsiteX1" y="connsiteY1"/>
              </a:cxn>
              <a:cxn ang="0">
                <a:pos x="connsiteX2" y="connsiteY2"/>
              </a:cxn>
              <a:cxn ang="0">
                <a:pos x="connsiteX3" y="connsiteY3"/>
              </a:cxn>
            </a:cxnLst>
            <a:rect l="l" t="t" r="r" b="b"/>
            <a:pathLst>
              <a:path w="1428750" h="2324100">
                <a:moveTo>
                  <a:pt x="0" y="0"/>
                </a:moveTo>
                <a:cubicBezTo>
                  <a:pt x="23019" y="438944"/>
                  <a:pt x="46038" y="877888"/>
                  <a:pt x="152400" y="1219200"/>
                </a:cubicBezTo>
                <a:cubicBezTo>
                  <a:pt x="258763" y="1560513"/>
                  <a:pt x="425450" y="1863725"/>
                  <a:pt x="638175" y="2047875"/>
                </a:cubicBezTo>
                <a:cubicBezTo>
                  <a:pt x="850900" y="2232025"/>
                  <a:pt x="1139825" y="2278062"/>
                  <a:pt x="1428750" y="232410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5" name="Freeform 14"/>
          <p:cNvSpPr/>
          <p:nvPr/>
        </p:nvSpPr>
        <p:spPr>
          <a:xfrm flipH="1">
            <a:off x="4419600" y="2971800"/>
            <a:ext cx="1600200" cy="2209800"/>
          </a:xfrm>
          <a:custGeom>
            <a:avLst/>
            <a:gdLst>
              <a:gd name="connsiteX0" fmla="*/ 0 w 1428750"/>
              <a:gd name="connsiteY0" fmla="*/ 0 h 2324100"/>
              <a:gd name="connsiteX1" fmla="*/ 152400 w 1428750"/>
              <a:gd name="connsiteY1" fmla="*/ 1219200 h 2324100"/>
              <a:gd name="connsiteX2" fmla="*/ 638175 w 1428750"/>
              <a:gd name="connsiteY2" fmla="*/ 2047875 h 2324100"/>
              <a:gd name="connsiteX3" fmla="*/ 1428750 w 1428750"/>
              <a:gd name="connsiteY3" fmla="*/ 2324100 h 2324100"/>
            </a:gdLst>
            <a:ahLst/>
            <a:cxnLst>
              <a:cxn ang="0">
                <a:pos x="connsiteX0" y="connsiteY0"/>
              </a:cxn>
              <a:cxn ang="0">
                <a:pos x="connsiteX1" y="connsiteY1"/>
              </a:cxn>
              <a:cxn ang="0">
                <a:pos x="connsiteX2" y="connsiteY2"/>
              </a:cxn>
              <a:cxn ang="0">
                <a:pos x="connsiteX3" y="connsiteY3"/>
              </a:cxn>
            </a:cxnLst>
            <a:rect l="l" t="t" r="r" b="b"/>
            <a:pathLst>
              <a:path w="1428750" h="2324100">
                <a:moveTo>
                  <a:pt x="0" y="0"/>
                </a:moveTo>
                <a:cubicBezTo>
                  <a:pt x="23019" y="438944"/>
                  <a:pt x="46038" y="877888"/>
                  <a:pt x="152400" y="1219200"/>
                </a:cubicBezTo>
                <a:cubicBezTo>
                  <a:pt x="258763" y="1560513"/>
                  <a:pt x="425450" y="1863725"/>
                  <a:pt x="638175" y="2047875"/>
                </a:cubicBezTo>
                <a:cubicBezTo>
                  <a:pt x="850900" y="2232025"/>
                  <a:pt x="1139825" y="2278062"/>
                  <a:pt x="1428750" y="232410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cxnSp>
        <p:nvCxnSpPr>
          <p:cNvPr id="16" name="Straight Connector 15"/>
          <p:cNvCxnSpPr/>
          <p:nvPr/>
        </p:nvCxnSpPr>
        <p:spPr>
          <a:xfrm>
            <a:off x="3914775" y="4191000"/>
            <a:ext cx="0" cy="7620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172200" y="3657600"/>
            <a:ext cx="990600" cy="533400"/>
          </a:xfrm>
          <a:prstGeom prst="roundRect">
            <a:avLst>
              <a:gd name="adj" fmla="val 41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pitchFamily="18" charset="0"/>
              </a:rPr>
              <a:t>Reference Monitor</a:t>
            </a:r>
          </a:p>
        </p:txBody>
      </p:sp>
      <p:cxnSp>
        <p:nvCxnSpPr>
          <p:cNvPr id="18" name="Straight Connector 17"/>
          <p:cNvCxnSpPr/>
          <p:nvPr/>
        </p:nvCxnSpPr>
        <p:spPr>
          <a:xfrm>
            <a:off x="4572000" y="3914775"/>
            <a:ext cx="16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5955" name="TextBox 31"/>
          <p:cNvSpPr txBox="1">
            <a:spLocks noChangeArrowheads="1"/>
          </p:cNvSpPr>
          <p:nvPr/>
        </p:nvSpPr>
        <p:spPr bwMode="auto">
          <a:xfrm>
            <a:off x="1981200" y="1790700"/>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pitchFamily="18" charset="0"/>
                <a:cs typeface="Arial" pitchFamily="34" charset="0"/>
              </a:rPr>
              <a:t>creation</a:t>
            </a:r>
          </a:p>
        </p:txBody>
      </p:sp>
      <p:sp>
        <p:nvSpPr>
          <p:cNvPr id="295956" name="TextBox 32"/>
          <p:cNvSpPr txBox="1">
            <a:spLocks noChangeArrowheads="1"/>
          </p:cNvSpPr>
          <p:nvPr/>
        </p:nvSpPr>
        <p:spPr bwMode="auto">
          <a:xfrm>
            <a:off x="1962150" y="39576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pitchFamily="18" charset="0"/>
                <a:cs typeface="Arial" pitchFamily="34" charset="0"/>
              </a:rPr>
              <a:t>define</a:t>
            </a:r>
          </a:p>
          <a:p>
            <a:pPr eaLnBrk="1" hangingPunct="1">
              <a:spcBef>
                <a:spcPct val="0"/>
              </a:spcBef>
              <a:buFontTx/>
              <a:buNone/>
            </a:pPr>
            <a:r>
              <a:rPr lang="en-US" altLang="en-US" sz="1200" b="0" i="0">
                <a:latin typeface="Times" pitchFamily="18" charset="0"/>
                <a:cs typeface="Arial" pitchFamily="34" charset="0"/>
              </a:rPr>
              <a:t>  Rights</a:t>
            </a:r>
          </a:p>
        </p:txBody>
      </p:sp>
      <p:sp>
        <p:nvSpPr>
          <p:cNvPr id="295957" name="TextBox 33"/>
          <p:cNvSpPr txBox="1">
            <a:spLocks noChangeArrowheads="1"/>
          </p:cNvSpPr>
          <p:nvPr/>
        </p:nvSpPr>
        <p:spPr bwMode="auto">
          <a:xfrm>
            <a:off x="3105150" y="4314825"/>
            <a:ext cx="83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r" eaLnBrk="1" hangingPunct="1">
              <a:spcBef>
                <a:spcPct val="0"/>
              </a:spcBef>
              <a:buFontTx/>
              <a:buNone/>
            </a:pPr>
            <a:r>
              <a:rPr lang="en-US" altLang="en-US" sz="1200" b="0" i="0">
                <a:latin typeface="Times" pitchFamily="18" charset="0"/>
                <a:cs typeface="Arial" pitchFamily="34" charset="0"/>
              </a:rPr>
              <a:t>check</a:t>
            </a:r>
          </a:p>
          <a:p>
            <a:pPr algn="r" eaLnBrk="1" hangingPunct="1">
              <a:spcBef>
                <a:spcPct val="0"/>
              </a:spcBef>
              <a:buFontTx/>
              <a:buNone/>
            </a:pPr>
            <a:r>
              <a:rPr lang="en-US" altLang="en-US" sz="1200" b="0" i="0">
                <a:latin typeface="Times" pitchFamily="18" charset="0"/>
                <a:cs typeface="Arial" pitchFamily="34" charset="0"/>
              </a:rPr>
              <a:t>Rights</a:t>
            </a:r>
          </a:p>
        </p:txBody>
      </p:sp>
      <p:sp>
        <p:nvSpPr>
          <p:cNvPr id="295958" name="TextBox 35"/>
          <p:cNvSpPr txBox="1">
            <a:spLocks noChangeArrowheads="1"/>
          </p:cNvSpPr>
          <p:nvPr/>
        </p:nvSpPr>
        <p:spPr bwMode="auto">
          <a:xfrm>
            <a:off x="3495675" y="3200400"/>
            <a:ext cx="83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200" b="0" i="0">
                <a:latin typeface="Times" pitchFamily="18" charset="0"/>
                <a:cs typeface="Arial" pitchFamily="34" charset="0"/>
              </a:rPr>
              <a:t>enforce</a:t>
            </a:r>
          </a:p>
          <a:p>
            <a:pPr algn="ctr" eaLnBrk="1" hangingPunct="1">
              <a:spcBef>
                <a:spcPct val="0"/>
              </a:spcBef>
              <a:buFontTx/>
              <a:buNone/>
            </a:pPr>
            <a:r>
              <a:rPr lang="en-US" altLang="en-US" sz="1200" b="0" i="0">
                <a:latin typeface="Times" pitchFamily="18" charset="0"/>
                <a:cs typeface="Arial" pitchFamily="34" charset="0"/>
              </a:rPr>
              <a:t>Rights</a:t>
            </a:r>
          </a:p>
        </p:txBody>
      </p:sp>
      <p:sp>
        <p:nvSpPr>
          <p:cNvPr id="295959" name="TextBox 36"/>
          <p:cNvSpPr txBox="1">
            <a:spLocks noChangeArrowheads="1"/>
          </p:cNvSpPr>
          <p:nvPr/>
        </p:nvSpPr>
        <p:spPr bwMode="auto">
          <a:xfrm>
            <a:off x="4143375" y="17526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pitchFamily="18" charset="0"/>
                <a:cs typeface="Arial" pitchFamily="34" charset="0"/>
              </a:rPr>
              <a:t>lightweight</a:t>
            </a:r>
          </a:p>
          <a:p>
            <a:pPr eaLnBrk="1" hangingPunct="1">
              <a:spcBef>
                <a:spcPct val="0"/>
              </a:spcBef>
              <a:buFontTx/>
              <a:buNone/>
            </a:pPr>
            <a:r>
              <a:rPr lang="en-US" altLang="en-US" sz="1200" b="0" i="0">
                <a:latin typeface="Times" pitchFamily="18" charset="0"/>
                <a:cs typeface="Arial" pitchFamily="34" charset="0"/>
              </a:rPr>
              <a:t>  execution</a:t>
            </a:r>
          </a:p>
        </p:txBody>
      </p:sp>
      <p:sp>
        <p:nvSpPr>
          <p:cNvPr id="295960" name="TextBox 37"/>
          <p:cNvSpPr txBox="1">
            <a:spLocks noChangeArrowheads="1"/>
          </p:cNvSpPr>
          <p:nvPr/>
        </p:nvSpPr>
        <p:spPr bwMode="auto">
          <a:xfrm>
            <a:off x="5715000" y="17526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pitchFamily="18" charset="0"/>
                <a:cs typeface="Arial" pitchFamily="34" charset="0"/>
              </a:rPr>
              <a:t>create</a:t>
            </a:r>
          </a:p>
          <a:p>
            <a:pPr eaLnBrk="1" hangingPunct="1">
              <a:spcBef>
                <a:spcPct val="0"/>
              </a:spcBef>
              <a:buFontTx/>
              <a:buNone/>
            </a:pPr>
            <a:r>
              <a:rPr lang="en-US" altLang="en-US" sz="1200" b="0" i="0">
                <a:latin typeface="Times" pitchFamily="18" charset="0"/>
                <a:cs typeface="Arial" pitchFamily="34" charset="0"/>
              </a:rPr>
              <a:t>   Objects</a:t>
            </a:r>
          </a:p>
        </p:txBody>
      </p:sp>
      <p:sp>
        <p:nvSpPr>
          <p:cNvPr id="295961" name="TextBox 38"/>
          <p:cNvSpPr txBox="1">
            <a:spLocks noChangeArrowheads="1"/>
          </p:cNvSpPr>
          <p:nvPr/>
        </p:nvSpPr>
        <p:spPr bwMode="auto">
          <a:xfrm>
            <a:off x="4953000" y="43386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b="0" i="0">
                <a:latin typeface="Times" pitchFamily="18" charset="0"/>
                <a:cs typeface="Arial" pitchFamily="34" charset="0"/>
              </a:rPr>
              <a:t>    define</a:t>
            </a:r>
          </a:p>
          <a:p>
            <a:pPr eaLnBrk="1" hangingPunct="1">
              <a:spcBef>
                <a:spcPct val="0"/>
              </a:spcBef>
              <a:buFontTx/>
              <a:buNone/>
            </a:pPr>
            <a:r>
              <a:rPr lang="en-US" altLang="en-US" sz="1200" b="0" i="0">
                <a:latin typeface="Times" pitchFamily="18" charset="0"/>
                <a:cs typeface="Arial" pitchFamily="34" charset="0"/>
              </a:rPr>
              <a:t>Rights</a:t>
            </a:r>
          </a:p>
        </p:txBody>
      </p:sp>
      <p:sp>
        <p:nvSpPr>
          <p:cNvPr id="26" name="Isosceles Triangle 25"/>
          <p:cNvSpPr/>
          <p:nvPr/>
        </p:nvSpPr>
        <p:spPr>
          <a:xfrm rot="5400000">
            <a:off x="6048375" y="3876675"/>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15061305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itle 1"/>
          <p:cNvSpPr>
            <a:spLocks noGrp="1"/>
          </p:cNvSpPr>
          <p:nvPr>
            <p:ph type="title"/>
          </p:nvPr>
        </p:nvSpPr>
        <p:spPr/>
        <p:txBody>
          <a:bodyPr>
            <a:normAutofit fontScale="90000"/>
          </a:bodyPr>
          <a:lstStyle/>
          <a:p>
            <a:r>
              <a:rPr lang="en-US" altLang="en-US" smtClean="0"/>
              <a:t>Secure Process/Thread</a:t>
            </a:r>
            <a:br>
              <a:rPr lang="en-US" altLang="en-US" smtClean="0"/>
            </a:br>
            <a:endParaRPr lang="en-US" altLang="en-US" smtClean="0"/>
          </a:p>
        </p:txBody>
      </p:sp>
      <p:sp>
        <p:nvSpPr>
          <p:cNvPr id="296963" name="Content Placeholder 2"/>
          <p:cNvSpPr>
            <a:spLocks noGrp="1"/>
          </p:cNvSpPr>
          <p:nvPr>
            <p:ph idx="1"/>
          </p:nvPr>
        </p:nvSpPr>
        <p:spPr/>
        <p:txBody>
          <a:bodyPr/>
          <a:lstStyle/>
          <a:p>
            <a:r>
              <a:rPr lang="en-US" altLang="en-US" sz="2400" smtClean="0"/>
              <a:t>How do we make sure that a process does not interfere with other processes or misuse shared resources?</a:t>
            </a:r>
          </a:p>
          <a:p>
            <a:r>
              <a:rPr lang="en-US" altLang="en-US" sz="2400" smtClean="0"/>
              <a:t>A process is a program in execution, a secure process is also a unit of execution isolation as well as a holder of rights to access resources.</a:t>
            </a:r>
          </a:p>
          <a:p>
            <a:r>
              <a:rPr lang="en-US" altLang="en-US" sz="2400" smtClean="0"/>
              <a:t>A secure process has a separate virtual address space and a set of rights to access resources.</a:t>
            </a:r>
          </a:p>
          <a:p>
            <a:r>
              <a:rPr lang="en-US" altLang="en-US" sz="2400" smtClean="0"/>
              <a:t>A thread is a lightweight process. A variant, called secure thread is a thread with controlled access to resources. </a:t>
            </a:r>
          </a:p>
          <a:p>
            <a:endParaRPr lang="en-US" altLang="en-US" smtClean="0"/>
          </a:p>
        </p:txBody>
      </p:sp>
    </p:spTree>
    <p:extLst>
      <p:ext uri="{BB962C8B-B14F-4D97-AF65-F5344CB8AC3E}">
        <p14:creationId xmlns:p14="http://schemas.microsoft.com/office/powerpoint/2010/main" val="15559942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itle 3"/>
          <p:cNvSpPr>
            <a:spLocks noGrp="1"/>
          </p:cNvSpPr>
          <p:nvPr>
            <p:ph type="title"/>
          </p:nvPr>
        </p:nvSpPr>
        <p:spPr/>
        <p:txBody>
          <a:bodyPr/>
          <a:lstStyle/>
          <a:p>
            <a:r>
              <a:rPr lang="en-US" altLang="en-US" smtClean="0"/>
              <a:t>Secure process</a:t>
            </a:r>
          </a:p>
        </p:txBody>
      </p:sp>
      <p:pic>
        <p:nvPicPr>
          <p:cNvPr id="2979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2450" y="1557338"/>
            <a:ext cx="5497513"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71000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itle 1"/>
          <p:cNvSpPr>
            <a:spLocks noGrp="1"/>
          </p:cNvSpPr>
          <p:nvPr>
            <p:ph type="title"/>
          </p:nvPr>
        </p:nvSpPr>
        <p:spPr/>
        <p:txBody>
          <a:bodyPr>
            <a:normAutofit fontScale="90000"/>
          </a:bodyPr>
          <a:lstStyle/>
          <a:p>
            <a:r>
              <a:rPr lang="en-US" altLang="en-US" smtClean="0"/>
              <a:t>Controlled-Process Creator</a:t>
            </a:r>
            <a:br>
              <a:rPr lang="en-US" altLang="en-US" smtClean="0"/>
            </a:br>
            <a:endParaRPr lang="en-US" altLang="en-US" smtClean="0"/>
          </a:p>
        </p:txBody>
      </p:sp>
      <p:sp>
        <p:nvSpPr>
          <p:cNvPr id="3" name="Content Placeholder 2"/>
          <p:cNvSpPr>
            <a:spLocks noGrp="1"/>
          </p:cNvSpPr>
          <p:nvPr>
            <p:ph idx="1"/>
          </p:nvPr>
        </p:nvSpPr>
        <p:spPr/>
        <p:txBody>
          <a:bodyPr/>
          <a:lstStyle/>
          <a:p>
            <a:pPr>
              <a:defRPr/>
            </a:pPr>
            <a:endParaRPr lang="en-US" dirty="0"/>
          </a:p>
          <a:p>
            <a:pPr>
              <a:defRPr/>
            </a:pPr>
            <a:r>
              <a:rPr lang="en-US" dirty="0"/>
              <a:t>How to define the rights to be given to a new process? Define their rights as part of their creation</a:t>
            </a:r>
            <a:r>
              <a:rPr lang="en-US" dirty="0" smtClean="0"/>
              <a:t>.</a:t>
            </a:r>
          </a:p>
          <a:p>
            <a:pPr>
              <a:defRPr/>
            </a:pPr>
            <a:r>
              <a:rPr lang="en-US" dirty="0" smtClean="0"/>
              <a:t>Prevents child process from automatically inheriting rights of parent process, basic step in buffer overflow attack</a:t>
            </a:r>
            <a:endParaRPr lang="en-US" dirty="0"/>
          </a:p>
          <a:p>
            <a:pPr marL="0" indent="0">
              <a:buFontTx/>
              <a:buNone/>
              <a:defRPr/>
            </a:pPr>
            <a:endParaRPr lang="en-US" dirty="0"/>
          </a:p>
        </p:txBody>
      </p:sp>
    </p:spTree>
    <p:extLst>
      <p:ext uri="{BB962C8B-B14F-4D97-AF65-F5344CB8AC3E}">
        <p14:creationId xmlns:p14="http://schemas.microsoft.com/office/powerpoint/2010/main" val="8021694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F8131B8D-1552-4E45-BA88-E3FDC63008B3}"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3000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4E4377D-2C65-45D9-AAD5-BB4AE49C4B4E}" type="slidenum">
              <a:rPr lang="en-US" altLang="en-US" sz="1400" b="0" i="0">
                <a:latin typeface="Times New Roman" pitchFamily="18" charset="0"/>
              </a:rPr>
              <a:pPr eaLnBrk="0" hangingPunct="0">
                <a:spcBef>
                  <a:spcPct val="0"/>
                </a:spcBef>
                <a:buFontTx/>
                <a:buNone/>
              </a:pPr>
              <a:t>59</a:t>
            </a:fld>
            <a:endParaRPr lang="en-US" altLang="en-US" sz="1400" b="0" i="0">
              <a:latin typeface="Times New Roman" pitchFamily="18" charset="0"/>
            </a:endParaRPr>
          </a:p>
        </p:txBody>
      </p:sp>
      <p:sp>
        <p:nvSpPr>
          <p:cNvPr id="300036" name="Rectangle 2"/>
          <p:cNvSpPr>
            <a:spLocks noGrp="1" noChangeArrowheads="1"/>
          </p:cNvSpPr>
          <p:nvPr>
            <p:ph type="title" idx="4294967295"/>
          </p:nvPr>
        </p:nvSpPr>
        <p:spPr/>
        <p:txBody>
          <a:bodyPr/>
          <a:lstStyle/>
          <a:p>
            <a:pPr eaLnBrk="1" hangingPunct="1"/>
            <a:r>
              <a:rPr lang="en-US" altLang="en-US" smtClean="0"/>
              <a:t>Controlled-Process Creator</a:t>
            </a:r>
          </a:p>
        </p:txBody>
      </p:sp>
      <p:pic>
        <p:nvPicPr>
          <p:cNvPr id="30003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175" y="1600200"/>
            <a:ext cx="55800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4126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53ED075-F80C-4D57-AFA8-156648054787}"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304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55318AF4-66D4-4685-A4B2-A2D5E552FC27}" type="slidenum">
              <a:rPr lang="en-US" altLang="en-US" sz="1400" b="0" i="0">
                <a:latin typeface="Times New Roman" pitchFamily="18" charset="0"/>
              </a:rPr>
              <a:pPr eaLnBrk="0" hangingPunct="0">
                <a:spcBef>
                  <a:spcPct val="0"/>
                </a:spcBef>
                <a:buFontTx/>
                <a:buNone/>
              </a:pPr>
              <a:t>6</a:t>
            </a:fld>
            <a:endParaRPr lang="en-US" altLang="en-US" sz="1400" b="0" i="0">
              <a:latin typeface="Times New Roman" pitchFamily="18" charset="0"/>
            </a:endParaRPr>
          </a:p>
        </p:txBody>
      </p:sp>
      <p:sp>
        <p:nvSpPr>
          <p:cNvPr id="230404" name="Rectangle 2"/>
          <p:cNvSpPr>
            <a:spLocks noGrp="1" noChangeArrowheads="1"/>
          </p:cNvSpPr>
          <p:nvPr>
            <p:ph type="title" idx="4294967295"/>
          </p:nvPr>
        </p:nvSpPr>
        <p:spPr/>
        <p:txBody>
          <a:bodyPr/>
          <a:lstStyle/>
          <a:p>
            <a:pPr eaLnBrk="1" hangingPunct="1"/>
            <a:r>
              <a:rPr lang="en-US" altLang="en-US" smtClean="0"/>
              <a:t>OS functions</a:t>
            </a:r>
          </a:p>
        </p:txBody>
      </p:sp>
      <p:sp>
        <p:nvSpPr>
          <p:cNvPr id="230405" name="Rectangle 3"/>
          <p:cNvSpPr>
            <a:spLocks noGrp="1" noChangeArrowheads="1"/>
          </p:cNvSpPr>
          <p:nvPr>
            <p:ph type="body" idx="4294967295"/>
          </p:nvPr>
        </p:nvSpPr>
        <p:spPr/>
        <p:txBody>
          <a:bodyPr>
            <a:normAutofit/>
          </a:bodyPr>
          <a:lstStyle/>
          <a:p>
            <a:pPr eaLnBrk="1" hangingPunct="1">
              <a:lnSpc>
                <a:spcPct val="80000"/>
              </a:lnSpc>
            </a:pPr>
            <a:r>
              <a:rPr lang="en-US" altLang="en-US" sz="1800" b="1" i="0" dirty="0" smtClean="0"/>
              <a:t>Process Management</a:t>
            </a:r>
            <a:r>
              <a:rPr lang="en-US" altLang="en-US" sz="1800" b="1" dirty="0" smtClean="0"/>
              <a:t>-</a:t>
            </a:r>
            <a:r>
              <a:rPr lang="en-US" altLang="en-US" sz="1800" dirty="0" smtClean="0"/>
              <a:t>- handles creation and deletion of processes, communication and scheduling. Its security aspects include assignment of rights to new processes, secure communication between processes, and controlled execution environments for processes </a:t>
            </a:r>
            <a:endParaRPr lang="en-US" altLang="en-US" sz="1800" i="0" dirty="0" smtClean="0"/>
          </a:p>
          <a:p>
            <a:pPr eaLnBrk="1" hangingPunct="1">
              <a:lnSpc>
                <a:spcPct val="80000"/>
              </a:lnSpc>
            </a:pPr>
            <a:r>
              <a:rPr lang="en-US" altLang="en-US" sz="1800" b="1" i="0" dirty="0" smtClean="0"/>
              <a:t>Memory Management</a:t>
            </a:r>
            <a:r>
              <a:rPr lang="en-US" altLang="en-US" sz="1800" b="1" dirty="0" smtClean="0"/>
              <a:t>-</a:t>
            </a:r>
            <a:r>
              <a:rPr lang="en-US" altLang="en-US" sz="1800" dirty="0" smtClean="0"/>
              <a:t>- keeps track of which parts of memory are used by which processes, allocates and </a:t>
            </a:r>
            <a:r>
              <a:rPr lang="en-US" altLang="en-US" sz="1800" dirty="0" err="1" smtClean="0"/>
              <a:t>deallocates</a:t>
            </a:r>
            <a:r>
              <a:rPr lang="en-US" altLang="en-US" sz="1800" dirty="0" smtClean="0"/>
              <a:t> memory. For security purposes, this function must provide isolation of process areas and controlled sharing of other areas.</a:t>
            </a:r>
            <a:endParaRPr lang="en-US" altLang="en-US" sz="1800" i="0" dirty="0" smtClean="0"/>
          </a:p>
          <a:p>
            <a:pPr eaLnBrk="1" hangingPunct="1">
              <a:lnSpc>
                <a:spcPct val="80000"/>
              </a:lnSpc>
            </a:pPr>
            <a:r>
              <a:rPr lang="en-US" altLang="en-US" sz="1800" b="1" i="0" dirty="0" smtClean="0"/>
              <a:t>File Management</a:t>
            </a:r>
            <a:r>
              <a:rPr lang="en-US" altLang="en-US" sz="1800" b="1" dirty="0" smtClean="0"/>
              <a:t>-</a:t>
            </a:r>
            <a:r>
              <a:rPr lang="en-US" altLang="en-US" sz="1800" dirty="0" smtClean="0"/>
              <a:t>- handles creation and deletion of files and directories, file searches, and mapping files to secondary storage. The file manager must define and enforce authorizations or permissions to use the files </a:t>
            </a:r>
            <a:endParaRPr lang="en-US" altLang="en-US" sz="1800" i="0" dirty="0" smtClean="0"/>
          </a:p>
          <a:p>
            <a:pPr eaLnBrk="1" hangingPunct="1">
              <a:lnSpc>
                <a:spcPct val="80000"/>
              </a:lnSpc>
            </a:pPr>
            <a:r>
              <a:rPr lang="en-US" altLang="en-US" sz="1800" b="1" i="0" dirty="0" smtClean="0"/>
              <a:t>I/O Management</a:t>
            </a:r>
            <a:r>
              <a:rPr lang="en-US" altLang="en-US" sz="1800" b="1" dirty="0" smtClean="0"/>
              <a:t>-</a:t>
            </a:r>
            <a:r>
              <a:rPr lang="en-US" altLang="en-US" sz="1800" dirty="0" smtClean="0"/>
              <a:t>- provides interfaces to hardware device drivers, as well as handling mass memory management components including buffering, caching, and spooling. use.</a:t>
            </a:r>
            <a:endParaRPr lang="en-US" altLang="en-US" sz="1800" i="0" dirty="0" smtClean="0"/>
          </a:p>
          <a:p>
            <a:pPr eaLnBrk="1" hangingPunct="1">
              <a:lnSpc>
                <a:spcPct val="80000"/>
              </a:lnSpc>
            </a:pPr>
            <a:r>
              <a:rPr lang="en-US" altLang="en-US" sz="1800" b="1" i="0" dirty="0" smtClean="0"/>
              <a:t>Networking</a:t>
            </a:r>
            <a:r>
              <a:rPr lang="en-US" altLang="en-US" sz="1800" dirty="0" smtClean="0"/>
              <a:t>-- controls communication paths between two or more systems. .</a:t>
            </a:r>
            <a:endParaRPr lang="en-US" altLang="en-US" sz="1800" i="0" dirty="0" smtClean="0"/>
          </a:p>
          <a:p>
            <a:pPr eaLnBrk="1" hangingPunct="1">
              <a:lnSpc>
                <a:spcPct val="80000"/>
              </a:lnSpc>
            </a:pPr>
            <a:r>
              <a:rPr lang="en-US" altLang="en-US" sz="1800" b="1" i="0" dirty="0" smtClean="0"/>
              <a:t>User Interface</a:t>
            </a:r>
            <a:r>
              <a:rPr lang="en-US" altLang="en-US" sz="1800" b="1" dirty="0" smtClean="0"/>
              <a:t>-</a:t>
            </a:r>
            <a:r>
              <a:rPr lang="en-US" altLang="en-US" sz="1800" dirty="0" smtClean="0"/>
              <a:t>-communicates between user and OS including command interpreters. This function must authenticate users when they </a:t>
            </a:r>
            <a:r>
              <a:rPr lang="en-US" altLang="en-US" sz="1800" b="1" dirty="0" smtClean="0"/>
              <a:t>log in</a:t>
            </a:r>
            <a:r>
              <a:rPr lang="en-US" altLang="en-US" sz="1800" dirty="0" smtClean="0"/>
              <a:t> to the system </a:t>
            </a:r>
          </a:p>
        </p:txBody>
      </p:sp>
    </p:spTree>
    <p:extLst>
      <p:ext uri="{BB962C8B-B14F-4D97-AF65-F5344CB8AC3E}">
        <p14:creationId xmlns:p14="http://schemas.microsoft.com/office/powerpoint/2010/main" val="19181132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0B22BF7-FFC2-4C42-A3D8-F8E96ABDBA11}"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3010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7D3AD18-12E4-4C2A-BB33-3D8563A983F3}" type="slidenum">
              <a:rPr lang="en-US" altLang="en-US" sz="1400" b="0" i="0">
                <a:latin typeface="Times New Roman" pitchFamily="18" charset="0"/>
              </a:rPr>
              <a:pPr eaLnBrk="0" hangingPunct="0">
                <a:spcBef>
                  <a:spcPct val="0"/>
                </a:spcBef>
                <a:buFontTx/>
                <a:buNone/>
              </a:pPr>
              <a:t>60</a:t>
            </a:fld>
            <a:endParaRPr lang="en-US" altLang="en-US" sz="1400" b="0" i="0">
              <a:latin typeface="Times New Roman" pitchFamily="18" charset="0"/>
            </a:endParaRPr>
          </a:p>
        </p:txBody>
      </p:sp>
      <p:sp>
        <p:nvSpPr>
          <p:cNvPr id="301060" name="Rectangle 2"/>
          <p:cNvSpPr>
            <a:spLocks noGrp="1" noChangeArrowheads="1"/>
          </p:cNvSpPr>
          <p:nvPr>
            <p:ph type="title" idx="4294967295"/>
          </p:nvPr>
        </p:nvSpPr>
        <p:spPr/>
        <p:txBody>
          <a:bodyPr/>
          <a:lstStyle/>
          <a:p>
            <a:pPr eaLnBrk="1" hangingPunct="1"/>
            <a:r>
              <a:rPr lang="en-US" altLang="en-US" smtClean="0"/>
              <a:t>Process creation dynamics</a:t>
            </a:r>
          </a:p>
        </p:txBody>
      </p:sp>
      <p:pic>
        <p:nvPicPr>
          <p:cNvPr id="30106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9988" y="1600200"/>
            <a:ext cx="6804025"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0764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itle 1"/>
          <p:cNvSpPr>
            <a:spLocks noGrp="1"/>
          </p:cNvSpPr>
          <p:nvPr>
            <p:ph type="title"/>
          </p:nvPr>
        </p:nvSpPr>
        <p:spPr/>
        <p:txBody>
          <a:bodyPr>
            <a:normAutofit fontScale="90000"/>
          </a:bodyPr>
          <a:lstStyle/>
          <a:p>
            <a:r>
              <a:rPr lang="en-US" altLang="en-US" sz="2800" smtClean="0"/>
              <a:t/>
            </a:r>
            <a:br>
              <a:rPr lang="en-US" altLang="en-US" sz="2800" smtClean="0"/>
            </a:br>
            <a:r>
              <a:rPr lang="en-US" altLang="en-US" sz="2800" smtClean="0"/>
              <a:t>The Controlled Execution Environment pattern</a:t>
            </a:r>
            <a:br>
              <a:rPr lang="en-US" altLang="en-US" sz="2800" smtClean="0"/>
            </a:br>
            <a:r>
              <a:rPr lang="en-US" altLang="en-US" sz="2800" smtClean="0"/>
              <a:t> </a:t>
            </a:r>
            <a:br>
              <a:rPr lang="en-US" altLang="en-US" sz="2800" smtClean="0"/>
            </a:br>
            <a:endParaRPr lang="en-US" altLang="en-US" sz="2800" smtClean="0"/>
          </a:p>
        </p:txBody>
      </p:sp>
      <p:sp>
        <p:nvSpPr>
          <p:cNvPr id="302083" name="Content Placeholder 2"/>
          <p:cNvSpPr>
            <a:spLocks noGrp="1"/>
          </p:cNvSpPr>
          <p:nvPr>
            <p:ph idx="1"/>
          </p:nvPr>
        </p:nvSpPr>
        <p:spPr/>
        <p:txBody>
          <a:bodyPr/>
          <a:lstStyle/>
          <a:p>
            <a:r>
              <a:rPr lang="en-US" altLang="en-US" smtClean="0"/>
              <a:t>Intent: </a:t>
            </a:r>
            <a:r>
              <a:rPr lang="en-US" altLang="en-US" sz="2400" b="0" smtClean="0"/>
              <a:t>To control access to all operating system resources by processes, based on user, group, or role authorizations</a:t>
            </a:r>
            <a:r>
              <a:rPr lang="en-US" altLang="en-US" b="0" smtClean="0"/>
              <a:t>. </a:t>
            </a:r>
          </a:p>
          <a:p>
            <a:r>
              <a:rPr lang="en-US" altLang="en-US" smtClean="0"/>
              <a:t>Context: </a:t>
            </a:r>
            <a:r>
              <a:rPr lang="en-US" altLang="en-US" sz="2400" b="0" smtClean="0"/>
              <a:t>A process executes on behalf of a user or role (a subject). A process must have access rights to use these resources during execution. The set of access rights given to a process define its execution domain. Processes must be able to share resources in a controlled way. The rights of the process are derived from the rights of its invoker. </a:t>
            </a:r>
          </a:p>
          <a:p>
            <a:endParaRPr lang="en-US" altLang="en-US" smtClean="0"/>
          </a:p>
          <a:p>
            <a:endParaRPr lang="en-US" altLang="en-US" smtClean="0"/>
          </a:p>
        </p:txBody>
      </p:sp>
    </p:spTree>
    <p:extLst>
      <p:ext uri="{BB962C8B-B14F-4D97-AF65-F5344CB8AC3E}">
        <p14:creationId xmlns:p14="http://schemas.microsoft.com/office/powerpoint/2010/main" val="34097448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AF08C86-1179-4735-AD47-394E5D07B2F9}"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3031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4E05DD7-00F2-4C64-B61F-F988A0B5976A}" type="slidenum">
              <a:rPr lang="en-US" altLang="en-US" sz="1400" b="0" i="0">
                <a:latin typeface="Times New Roman" pitchFamily="18" charset="0"/>
              </a:rPr>
              <a:pPr eaLnBrk="0" hangingPunct="0">
                <a:spcBef>
                  <a:spcPct val="0"/>
                </a:spcBef>
                <a:buFontTx/>
                <a:buNone/>
              </a:pPr>
              <a:t>62</a:t>
            </a:fld>
            <a:endParaRPr lang="en-US" altLang="en-US" sz="1400" b="0" i="0">
              <a:latin typeface="Times New Roman" pitchFamily="18" charset="0"/>
            </a:endParaRPr>
          </a:p>
        </p:txBody>
      </p:sp>
      <p:sp>
        <p:nvSpPr>
          <p:cNvPr id="303108" name="Rectangle 2"/>
          <p:cNvSpPr>
            <a:spLocks noGrp="1" noChangeArrowheads="1"/>
          </p:cNvSpPr>
          <p:nvPr>
            <p:ph type="title" idx="4294967295"/>
          </p:nvPr>
        </p:nvSpPr>
        <p:spPr/>
        <p:txBody>
          <a:bodyPr/>
          <a:lstStyle/>
          <a:p>
            <a:pPr eaLnBrk="1" hangingPunct="1"/>
            <a:r>
              <a:rPr lang="en-US" altLang="en-US" smtClean="0"/>
              <a:t>Process/domain rights</a:t>
            </a:r>
          </a:p>
        </p:txBody>
      </p:sp>
      <p:pic>
        <p:nvPicPr>
          <p:cNvPr id="30310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2100" y="1447800"/>
            <a:ext cx="60198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65869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EF8D0BA8-2747-4B79-AA59-2737723627F6}"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3041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BB88287-CC3A-4D7A-A2D5-55AADA39B064}" type="slidenum">
              <a:rPr lang="en-US" altLang="en-US" sz="1400" b="0" i="0">
                <a:latin typeface="Times New Roman" pitchFamily="18" charset="0"/>
              </a:rPr>
              <a:pPr eaLnBrk="0" hangingPunct="0">
                <a:spcBef>
                  <a:spcPct val="0"/>
                </a:spcBef>
                <a:buFontTx/>
                <a:buNone/>
              </a:pPr>
              <a:t>63</a:t>
            </a:fld>
            <a:endParaRPr lang="en-US" altLang="en-US" sz="1400" b="0" i="0">
              <a:latin typeface="Times New Roman" pitchFamily="18" charset="0"/>
            </a:endParaRPr>
          </a:p>
        </p:txBody>
      </p:sp>
      <p:sp>
        <p:nvSpPr>
          <p:cNvPr id="304132" name="Rectangle 2"/>
          <p:cNvSpPr>
            <a:spLocks noGrp="1" noChangeArrowheads="1"/>
          </p:cNvSpPr>
          <p:nvPr>
            <p:ph type="title" idx="4294967295"/>
          </p:nvPr>
        </p:nvSpPr>
        <p:spPr/>
        <p:txBody>
          <a:bodyPr/>
          <a:lstStyle/>
          <a:p>
            <a:pPr eaLnBrk="1" hangingPunct="1"/>
            <a:r>
              <a:rPr lang="en-US" altLang="en-US" smtClean="0"/>
              <a:t>Entering a domain</a:t>
            </a:r>
          </a:p>
        </p:txBody>
      </p:sp>
      <p:pic>
        <p:nvPicPr>
          <p:cNvPr id="30413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524000"/>
            <a:ext cx="6324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2844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8413" y="2938463"/>
            <a:ext cx="40671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2549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2095500"/>
            <a:ext cx="52292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39" name="Title 2"/>
          <p:cNvSpPr>
            <a:spLocks noGrp="1"/>
          </p:cNvSpPr>
          <p:nvPr>
            <p:ph type="title"/>
          </p:nvPr>
        </p:nvSpPr>
        <p:spPr/>
        <p:txBody>
          <a:bodyPr/>
          <a:lstStyle/>
          <a:p>
            <a:r>
              <a:rPr lang="en-US" altLang="en-US" smtClean="0"/>
              <a:t>Secure Boot</a:t>
            </a:r>
          </a:p>
        </p:txBody>
      </p:sp>
    </p:spTree>
    <p:extLst>
      <p:ext uri="{BB962C8B-B14F-4D97-AF65-F5344CB8AC3E}">
        <p14:creationId xmlns:p14="http://schemas.microsoft.com/office/powerpoint/2010/main" val="38287087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itle 1"/>
          <p:cNvSpPr>
            <a:spLocks noGrp="1"/>
          </p:cNvSpPr>
          <p:nvPr>
            <p:ph type="title"/>
          </p:nvPr>
        </p:nvSpPr>
        <p:spPr/>
        <p:txBody>
          <a:bodyPr/>
          <a:lstStyle/>
          <a:p>
            <a:r>
              <a:rPr lang="en-US" altLang="en-US" smtClean="0"/>
              <a:t>Commercial OSs</a:t>
            </a:r>
          </a:p>
        </p:txBody>
      </p:sp>
      <p:sp>
        <p:nvSpPr>
          <p:cNvPr id="270339" name="Content Placeholder 2"/>
          <p:cNvSpPr>
            <a:spLocks noGrp="1"/>
          </p:cNvSpPr>
          <p:nvPr>
            <p:ph idx="1"/>
          </p:nvPr>
        </p:nvSpPr>
        <p:spPr/>
        <p:txBody>
          <a:bodyPr>
            <a:noAutofit/>
          </a:bodyPr>
          <a:lstStyle/>
          <a:p>
            <a:r>
              <a:rPr lang="en-US" altLang="en-US" sz="2000" dirty="0" smtClean="0"/>
              <a:t>There are relatively few types of operating systems used in commercial systems, for small and medium systems most of them are variants of Windows or Unix.</a:t>
            </a:r>
          </a:p>
          <a:p>
            <a:r>
              <a:rPr lang="en-US" altLang="en-US" sz="2000" dirty="0" smtClean="0"/>
              <a:t>Servers and mainframes add a few varieties such as z/OS, while portable devices have a larger variety but still only a few are used (Windows, Symbian, Android, Mac, and Linux). </a:t>
            </a:r>
          </a:p>
          <a:p>
            <a:r>
              <a:rPr lang="en-US" altLang="en-US" sz="2000" dirty="0" smtClean="0"/>
              <a:t>Comparisons of Unix and Windows security conclude that neither is clearly superior in this respect. Windows 2000 introduced several improvements over Windows NT .  Based on actual incidents the Microsoft operating systems appear weak in spite of their relatively good security architecture; it seems that most of the problems are due to poor implementation and unnecessary complexity (Windows 2000 has over 40 millions lines of code). </a:t>
            </a:r>
          </a:p>
          <a:p>
            <a:r>
              <a:rPr lang="en-US" altLang="en-US" sz="2000" dirty="0" smtClean="0"/>
              <a:t>The newer versions are considerable better because they adopted a Secure Development Cycle.</a:t>
            </a:r>
          </a:p>
        </p:txBody>
      </p:sp>
    </p:spTree>
    <p:extLst>
      <p:ext uri="{BB962C8B-B14F-4D97-AF65-F5344CB8AC3E}">
        <p14:creationId xmlns:p14="http://schemas.microsoft.com/office/powerpoint/2010/main" val="27724639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itle 1"/>
          <p:cNvSpPr>
            <a:spLocks noGrp="1"/>
          </p:cNvSpPr>
          <p:nvPr>
            <p:ph type="title"/>
          </p:nvPr>
        </p:nvSpPr>
        <p:spPr/>
        <p:txBody>
          <a:bodyPr/>
          <a:lstStyle/>
          <a:p>
            <a:r>
              <a:rPr lang="en-US" altLang="en-US" smtClean="0"/>
              <a:t>Authorization in OSs</a:t>
            </a:r>
          </a:p>
        </p:txBody>
      </p:sp>
      <p:sp>
        <p:nvSpPr>
          <p:cNvPr id="269315" name="Content Placeholder 2"/>
          <p:cNvSpPr>
            <a:spLocks noGrp="1"/>
          </p:cNvSpPr>
          <p:nvPr>
            <p:ph idx="1"/>
          </p:nvPr>
        </p:nvSpPr>
        <p:spPr/>
        <p:txBody>
          <a:bodyPr/>
          <a:lstStyle/>
          <a:p>
            <a:r>
              <a:rPr lang="en-US" altLang="en-US" sz="2000" smtClean="0"/>
              <a:t>Some systems, typically mainframes, use a separate authorization service that contains ACLs that define rules to control access to resources (files, data sets, programs, workstations). </a:t>
            </a:r>
          </a:p>
          <a:p>
            <a:r>
              <a:rPr lang="en-US" altLang="en-US" sz="2000" smtClean="0"/>
              <a:t>When a process requests access to a resource, the resource manager invokes the authorization service to decide access. The advantage of this approach is that it is possible to change the authorization structure without affecting the rest of the operating system. Its disadvantage is some extra overhead. </a:t>
            </a:r>
          </a:p>
          <a:p>
            <a:r>
              <a:rPr lang="en-US" altLang="en-US" sz="2000" smtClean="0"/>
              <a:t>An example of this approach is the z/OS of IBM, which uses the Resource Access Control Facility (RACF) to evaluate access [Gur01]. In other systems, e.g. Windows, the authorization system is integrated with the rest of the functions. </a:t>
            </a:r>
          </a:p>
          <a:p>
            <a:endParaRPr lang="en-US" altLang="en-US" sz="2000" smtClean="0"/>
          </a:p>
        </p:txBody>
      </p:sp>
    </p:spTree>
    <p:extLst>
      <p:ext uri="{BB962C8B-B14F-4D97-AF65-F5344CB8AC3E}">
        <p14:creationId xmlns:p14="http://schemas.microsoft.com/office/powerpoint/2010/main" val="11181998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itle 1"/>
          <p:cNvSpPr>
            <a:spLocks noGrp="1"/>
          </p:cNvSpPr>
          <p:nvPr>
            <p:ph type="title"/>
          </p:nvPr>
        </p:nvSpPr>
        <p:spPr/>
        <p:txBody>
          <a:bodyPr>
            <a:normAutofit fontScale="90000"/>
          </a:bodyPr>
          <a:lstStyle/>
          <a:p>
            <a:r>
              <a:rPr lang="en-US" altLang="en-US" smtClean="0"/>
              <a:t>UNIX AFS Access Control Lists (ACLs)</a:t>
            </a:r>
            <a:br>
              <a:rPr lang="en-US" altLang="en-US" smtClean="0"/>
            </a:br>
            <a:endParaRPr lang="en-US" altLang="en-US" smtClean="0"/>
          </a:p>
        </p:txBody>
      </p:sp>
      <p:sp>
        <p:nvSpPr>
          <p:cNvPr id="273411" name="Content Placeholder 2"/>
          <p:cNvSpPr>
            <a:spLocks noGrp="1"/>
          </p:cNvSpPr>
          <p:nvPr>
            <p:ph idx="1"/>
          </p:nvPr>
        </p:nvSpPr>
        <p:spPr/>
        <p:txBody>
          <a:bodyPr/>
          <a:lstStyle/>
          <a:p>
            <a:r>
              <a:rPr lang="en-US" altLang="en-US" smtClean="0"/>
              <a:t>Files on the central AFS fileservers all have the traditional Unix permissions but they are also controlled by Access Control Lists (ACL) which take precedence.</a:t>
            </a:r>
          </a:p>
          <a:p>
            <a:r>
              <a:rPr lang="en-US" altLang="en-US" smtClean="0"/>
              <a:t>They provide access levels more flexible than the user/group/other attribute bits, but they work on the level of complete directories, not files. The command to set and list ACLs is fs. </a:t>
            </a:r>
          </a:p>
        </p:txBody>
      </p:sp>
    </p:spTree>
    <p:extLst>
      <p:ext uri="{BB962C8B-B14F-4D97-AF65-F5344CB8AC3E}">
        <p14:creationId xmlns:p14="http://schemas.microsoft.com/office/powerpoint/2010/main" val="9118995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ltLang="en-US" smtClean="0"/>
              <a:t>Windows</a:t>
            </a:r>
          </a:p>
        </p:txBody>
      </p:sp>
      <p:sp>
        <p:nvSpPr>
          <p:cNvPr id="274435" name="Rectangle 3"/>
          <p:cNvSpPr>
            <a:spLocks noGrp="1" noChangeArrowheads="1"/>
          </p:cNvSpPr>
          <p:nvPr>
            <p:ph type="body" idx="1"/>
          </p:nvPr>
        </p:nvSpPr>
        <p:spPr>
          <a:xfrm>
            <a:off x="457200" y="1828800"/>
            <a:ext cx="8229600" cy="4525963"/>
          </a:xfrm>
        </p:spPr>
        <p:txBody>
          <a:bodyPr>
            <a:normAutofit/>
          </a:bodyPr>
          <a:lstStyle/>
          <a:p>
            <a:pPr>
              <a:lnSpc>
                <a:spcPct val="80000"/>
              </a:lnSpc>
              <a:buFontTx/>
              <a:buNone/>
            </a:pPr>
            <a:r>
              <a:rPr lang="en-US" altLang="en-US" sz="1600" dirty="0" smtClean="0"/>
              <a:t>Windows has a more elaborate access control structure and allows more types of access to files than Unix [</a:t>
            </a:r>
            <a:r>
              <a:rPr lang="en-US" altLang="en-US" sz="1600" dirty="0" err="1" smtClean="0"/>
              <a:t>Hya</a:t>
            </a:r>
            <a:r>
              <a:rPr lang="en-US" altLang="en-US" sz="1600" dirty="0" smtClean="0"/>
              <a:t>]. Its subjects are users, groups, and other computers and have unique identities. After a subject has been authenticated the system keeps an access token that contains information about the subject rights in the form of security attributes. There is also a mechanism similar to </a:t>
            </a:r>
            <a:r>
              <a:rPr lang="en-US" altLang="en-US" sz="1600" dirty="0" err="1" smtClean="0"/>
              <a:t>setuid</a:t>
            </a:r>
            <a:r>
              <a:rPr lang="en-US" altLang="en-US" sz="1600" dirty="0" smtClean="0"/>
              <a:t> in Unix, the impersonation token, where a subject can use another subject’s access rights. File rights include:</a:t>
            </a:r>
          </a:p>
          <a:p>
            <a:pPr>
              <a:lnSpc>
                <a:spcPct val="80000"/>
              </a:lnSpc>
            </a:pPr>
            <a:r>
              <a:rPr lang="en-US" altLang="en-US" sz="1600" dirty="0" smtClean="0"/>
              <a:t>read access to a file that allows reading the data in the file and  execution of a file,</a:t>
            </a:r>
          </a:p>
          <a:p>
            <a:pPr>
              <a:lnSpc>
                <a:spcPct val="80000"/>
              </a:lnSpc>
            </a:pPr>
            <a:r>
              <a:rPr lang="en-US" altLang="en-US" sz="1600" dirty="0" smtClean="0"/>
              <a:t>no-access right, used for negative authorizations,</a:t>
            </a:r>
          </a:p>
          <a:p>
            <a:pPr>
              <a:lnSpc>
                <a:spcPct val="80000"/>
              </a:lnSpc>
            </a:pPr>
            <a:r>
              <a:rPr lang="en-US" altLang="en-US" sz="1600" dirty="0" smtClean="0"/>
              <a:t>change access that allows file modification and deletion,</a:t>
            </a:r>
          </a:p>
          <a:p>
            <a:pPr>
              <a:lnSpc>
                <a:spcPct val="80000"/>
              </a:lnSpc>
            </a:pPr>
            <a:r>
              <a:rPr lang="en-US" altLang="en-US" sz="1600" dirty="0" smtClean="0"/>
              <a:t>full control access, that allows ability to modify file permissions and to transfer ownership of a file, i.e., this is an administrative right.</a:t>
            </a:r>
          </a:p>
          <a:p>
            <a:pPr>
              <a:lnSpc>
                <a:spcPct val="80000"/>
              </a:lnSpc>
              <a:buFontTx/>
              <a:buNone/>
            </a:pPr>
            <a:r>
              <a:rPr lang="en-US" altLang="en-US" sz="1600" dirty="0" smtClean="0"/>
              <a:t>As indicated earlier, Windows uses objects as units of resource access.  An object includes a  Security Descriptor that contains [Cal00]:</a:t>
            </a:r>
          </a:p>
          <a:p>
            <a:pPr>
              <a:lnSpc>
                <a:spcPct val="80000"/>
              </a:lnSpc>
            </a:pPr>
            <a:r>
              <a:rPr lang="en-US" altLang="en-US" sz="1600" dirty="0" smtClean="0"/>
              <a:t>The Owner Security Identifier (SID), which can be a user, a group, or a computer. These are the subjects, called ‘principals’ by this </a:t>
            </a:r>
            <a:r>
              <a:rPr lang="en-US" altLang="en-US" sz="1600" dirty="0" err="1" smtClean="0"/>
              <a:t>sytem</a:t>
            </a:r>
            <a:r>
              <a:rPr lang="en-US" altLang="en-US" sz="1600" dirty="0" smtClean="0"/>
              <a:t> (and by several others).</a:t>
            </a:r>
          </a:p>
          <a:p>
            <a:pPr>
              <a:lnSpc>
                <a:spcPct val="80000"/>
              </a:lnSpc>
            </a:pPr>
            <a:r>
              <a:rPr lang="en-US" altLang="en-US" sz="1600" dirty="0" smtClean="0"/>
              <a:t>The group SID.</a:t>
            </a:r>
          </a:p>
          <a:p>
            <a:pPr>
              <a:lnSpc>
                <a:spcPct val="80000"/>
              </a:lnSpc>
            </a:pPr>
            <a:r>
              <a:rPr lang="en-US" altLang="en-US" sz="1600" dirty="0" smtClean="0"/>
              <a:t>A DACL (discretionary access  control list), indicating which SIDs can access the object and how.</a:t>
            </a:r>
          </a:p>
          <a:p>
            <a:pPr>
              <a:lnSpc>
                <a:spcPct val="80000"/>
              </a:lnSpc>
            </a:pPr>
            <a:r>
              <a:rPr lang="en-US" altLang="en-US" sz="1600" dirty="0" smtClean="0"/>
              <a:t>A SACL , System access Control List, used for auditing. </a:t>
            </a:r>
          </a:p>
        </p:txBody>
      </p:sp>
    </p:spTree>
    <p:extLst>
      <p:ext uri="{BB962C8B-B14F-4D97-AF65-F5344CB8AC3E}">
        <p14:creationId xmlns:p14="http://schemas.microsoft.com/office/powerpoint/2010/main" val="3042803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functions</a:t>
            </a:r>
            <a:endParaRPr lang="en-US" dirty="0"/>
          </a:p>
        </p:txBody>
      </p:sp>
      <p:pic>
        <p:nvPicPr>
          <p:cNvPr id="3" name="Picture 2"/>
          <p:cNvPicPr>
            <a:picLocks noChangeAspect="1"/>
          </p:cNvPicPr>
          <p:nvPr/>
        </p:nvPicPr>
        <p:blipFill>
          <a:blip r:embed="rId2"/>
          <a:stretch>
            <a:fillRect/>
          </a:stretch>
        </p:blipFill>
        <p:spPr>
          <a:xfrm>
            <a:off x="1676401" y="1622601"/>
            <a:ext cx="5540202" cy="4016199"/>
          </a:xfrm>
          <a:prstGeom prst="rect">
            <a:avLst/>
          </a:prstGeom>
        </p:spPr>
      </p:pic>
    </p:spTree>
    <p:extLst>
      <p:ext uri="{BB962C8B-B14F-4D97-AF65-F5344CB8AC3E}">
        <p14:creationId xmlns:p14="http://schemas.microsoft.com/office/powerpoint/2010/main" val="29086071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8DBBC5A-29B9-47EA-83A7-C13B2207360A}"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90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C948F57-DE1F-4C3E-B3E8-7B9D082A2E62}" type="slidenum">
              <a:rPr lang="en-US" altLang="en-US" sz="1400" b="0" i="0">
                <a:latin typeface="Times New Roman" pitchFamily="18" charset="0"/>
              </a:rPr>
              <a:pPr eaLnBrk="0" hangingPunct="0">
                <a:spcBef>
                  <a:spcPct val="0"/>
                </a:spcBef>
                <a:buFontTx/>
                <a:buNone/>
              </a:pPr>
              <a:t>70</a:t>
            </a:fld>
            <a:endParaRPr lang="en-US" altLang="en-US" sz="1400" b="0" i="0">
              <a:latin typeface="Times New Roman" pitchFamily="18" charset="0"/>
            </a:endParaRPr>
          </a:p>
        </p:txBody>
      </p:sp>
      <p:sp>
        <p:nvSpPr>
          <p:cNvPr id="290820" name="Rectangle 2"/>
          <p:cNvSpPr>
            <a:spLocks noGrp="1" noChangeArrowheads="1"/>
          </p:cNvSpPr>
          <p:nvPr>
            <p:ph type="title" idx="4294967295"/>
          </p:nvPr>
        </p:nvSpPr>
        <p:spPr/>
        <p:txBody>
          <a:bodyPr/>
          <a:lstStyle/>
          <a:p>
            <a:pPr eaLnBrk="1" hangingPunct="1"/>
            <a:r>
              <a:rPr lang="en-US" altLang="en-US" smtClean="0"/>
              <a:t>Windows NT and later</a:t>
            </a:r>
          </a:p>
        </p:txBody>
      </p:sp>
      <p:sp>
        <p:nvSpPr>
          <p:cNvPr id="290821" name="Rectangle 3"/>
          <p:cNvSpPr>
            <a:spLocks noGrp="1" noChangeArrowheads="1"/>
          </p:cNvSpPr>
          <p:nvPr>
            <p:ph type="body" idx="4294967295"/>
          </p:nvPr>
        </p:nvSpPr>
        <p:spPr/>
        <p:txBody>
          <a:bodyPr/>
          <a:lstStyle/>
          <a:p>
            <a:pPr eaLnBrk="1" hangingPunct="1"/>
            <a:r>
              <a:rPr lang="en-US" altLang="en-US" smtClean="0"/>
              <a:t>It uses objects as units of resource access   </a:t>
            </a:r>
          </a:p>
          <a:p>
            <a:pPr eaLnBrk="1" hangingPunct="1"/>
            <a:r>
              <a:rPr lang="en-US" altLang="en-US" smtClean="0"/>
              <a:t>An object includes a  security descriptor that contains the Owner SID, group SID, DACL (discretionary access), and SACL (used for auditing). </a:t>
            </a:r>
          </a:p>
          <a:p>
            <a:pPr eaLnBrk="1" hangingPunct="1"/>
            <a:r>
              <a:rPr lang="en-US" altLang="en-US" smtClean="0"/>
              <a:t>Four levels of administrative privileges: standard, administrator, guest, and operator.</a:t>
            </a:r>
          </a:p>
          <a:p>
            <a:pPr eaLnBrk="1" hangingPunct="1"/>
            <a:endParaRPr lang="en-US" altLang="en-US" b="0" smtClean="0"/>
          </a:p>
          <a:p>
            <a:pPr eaLnBrk="1" hangingPunct="1"/>
            <a:endParaRPr lang="en-US" altLang="en-US" smtClean="0"/>
          </a:p>
        </p:txBody>
      </p:sp>
    </p:spTree>
    <p:extLst>
      <p:ext uri="{BB962C8B-B14F-4D97-AF65-F5344CB8AC3E}">
        <p14:creationId xmlns:p14="http://schemas.microsoft.com/office/powerpoint/2010/main" val="42636933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t>Why Windows 10 is the most secure Windows ever</a:t>
            </a:r>
            <a:br>
              <a:rPr lang="en-US" sz="2400" b="1" dirty="0"/>
            </a:br>
            <a:r>
              <a:rPr lang="en-US" sz="1300" b="1" dirty="0"/>
              <a:t>http://www.networkworld.com/article/2984763/security/why-windows-10-is-the-most-secure-windows-ever.html?phint=newt%3Dnetworkworld_security_alert&amp;phint=idg_eid%3Dc30d380502694c47d2c45cb7576fbd6b#tk.NWWNLE_nlt_security_2015-09-18</a:t>
            </a:r>
            <a:r>
              <a:rPr lang="en-US" sz="2400" b="1" dirty="0"/>
              <a:t/>
            </a:r>
            <a:br>
              <a:rPr lang="en-US" sz="2400" b="1" dirty="0"/>
            </a:br>
            <a:endParaRPr lang="en-US" sz="2400" dirty="0"/>
          </a:p>
        </p:txBody>
      </p:sp>
      <p:sp>
        <p:nvSpPr>
          <p:cNvPr id="3" name="Content Placeholder 2"/>
          <p:cNvSpPr>
            <a:spLocks noGrp="1"/>
          </p:cNvSpPr>
          <p:nvPr>
            <p:ph idx="1"/>
          </p:nvPr>
        </p:nvSpPr>
        <p:spPr/>
        <p:txBody>
          <a:bodyPr>
            <a:normAutofit fontScale="77500" lnSpcReduction="20000"/>
          </a:bodyPr>
          <a:lstStyle/>
          <a:p>
            <a:r>
              <a:rPr lang="en-US" dirty="0"/>
              <a:t>Device Guard relies on Windows 10’s virtualization-based security to allow only trusted applications to run on devices. Credential Guard protects corporate identities by isolating them in a hardware-based virtual environment. Microsoft isolates critical Windows services in the virtual machine to block attackers from tampering with the kernel and other sensitive processes. The new features rely on the same hypervisor technology already used by Hyper-V. Using hardware-based virtualization to extend whitelisting and protecting credentials was a “brilliant move” </a:t>
            </a:r>
            <a:endParaRPr lang="en-US" dirty="0" smtClean="0"/>
          </a:p>
          <a:p>
            <a:r>
              <a:rPr lang="en-US" dirty="0"/>
              <a:t>Device Guard relies on both hardware and software to lock down the machine so that it can run only trusted applications. Applications must have a valid cryptographic signature from specific software vendors </a:t>
            </a:r>
          </a:p>
        </p:txBody>
      </p:sp>
    </p:spTree>
    <p:extLst>
      <p:ext uri="{BB962C8B-B14F-4D97-AF65-F5344CB8AC3E}">
        <p14:creationId xmlns:p14="http://schemas.microsoft.com/office/powerpoint/2010/main" val="7564396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 </a:t>
            </a:r>
            <a:endParaRPr lang="en-US" dirty="0"/>
          </a:p>
        </p:txBody>
      </p:sp>
      <p:sp>
        <p:nvSpPr>
          <p:cNvPr id="3" name="Content Placeholder 2"/>
          <p:cNvSpPr>
            <a:spLocks noGrp="1"/>
          </p:cNvSpPr>
          <p:nvPr>
            <p:ph idx="1"/>
          </p:nvPr>
        </p:nvSpPr>
        <p:spPr/>
        <p:txBody>
          <a:bodyPr>
            <a:noAutofit/>
          </a:bodyPr>
          <a:lstStyle/>
          <a:p>
            <a:r>
              <a:rPr lang="en-US" sz="2000" dirty="0"/>
              <a:t>Credential Guard </a:t>
            </a:r>
            <a:r>
              <a:rPr lang="en-US" sz="2000" dirty="0" smtClean="0"/>
              <a:t>stores </a:t>
            </a:r>
            <a:r>
              <a:rPr lang="en-US" sz="2000" dirty="0"/>
              <a:t>domain credentials within a virtual container, away from the kernel and user mode operating system. This way, even if the machine is compromised, the credentials are not available to the </a:t>
            </a:r>
            <a:r>
              <a:rPr lang="en-US" sz="2000" dirty="0" smtClean="0"/>
              <a:t>attacker</a:t>
            </a:r>
          </a:p>
          <a:p>
            <a:r>
              <a:rPr lang="en-US" sz="2000" dirty="0"/>
              <a:t>Advanced persistent attacks rely on the ability to steal domain and user credentials to move around the network and access other computers. Typically, when users log into a computer, their hashed credentials are stored in the operating system’s memory. Previous versions of Windows stored credentials in the Local Security Authority, and the operating system accessed the information using remote procedure calls. Malware or attackers lurking on the network were able to steal these hashed credentials and use them in pass-the-hash attacks</a:t>
            </a:r>
            <a:r>
              <a:rPr lang="en-US" sz="2000" dirty="0" smtClean="0"/>
              <a:t>.</a:t>
            </a:r>
          </a:p>
          <a:p>
            <a:r>
              <a:rPr lang="en-US" sz="2000" dirty="0"/>
              <a:t>By isolating those credentials in a virtual container, Credential Guard prevents attackers from stealing the hash, restricting their ability to move around the network. </a:t>
            </a:r>
          </a:p>
        </p:txBody>
      </p:sp>
    </p:spTree>
    <p:extLst>
      <p:ext uri="{BB962C8B-B14F-4D97-AF65-F5344CB8AC3E}">
        <p14:creationId xmlns:p14="http://schemas.microsoft.com/office/powerpoint/2010/main" val="4730594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Security features in Mac OS X </a:t>
            </a:r>
            <a:r>
              <a:rPr lang="en-US" sz="3100" b="1" dirty="0" smtClean="0"/>
              <a:t>Yosemite  (Oct. 2014)</a:t>
            </a:r>
            <a:r>
              <a:rPr lang="en-US" b="1" dirty="0"/>
              <a:t/>
            </a:r>
            <a:br>
              <a:rPr lang="en-US" b="1" dirty="0"/>
            </a:br>
            <a:r>
              <a:rPr lang="en-US" sz="1800" b="1" dirty="0"/>
              <a:t>https://business.kaspersky.com/security-features-in-mac-os-x-yosemite/2798/</a:t>
            </a:r>
            <a:endParaRPr lang="en-US" sz="1800" dirty="0"/>
          </a:p>
        </p:txBody>
      </p:sp>
      <p:sp>
        <p:nvSpPr>
          <p:cNvPr id="3" name="Content Placeholder 2"/>
          <p:cNvSpPr>
            <a:spLocks noGrp="1"/>
          </p:cNvSpPr>
          <p:nvPr>
            <p:ph idx="1"/>
          </p:nvPr>
        </p:nvSpPr>
        <p:spPr/>
        <p:txBody>
          <a:bodyPr>
            <a:normAutofit fontScale="70000" lnSpcReduction="20000"/>
          </a:bodyPr>
          <a:lstStyle/>
          <a:p>
            <a:r>
              <a:rPr lang="en-US" dirty="0"/>
              <a:t>Mac OS X Yosemite (10.10) has arrived, and it’s time to look at what it’s going to offer us from the security point of view. Apple has actually set up a </a:t>
            </a:r>
            <a:r>
              <a:rPr lang="en-US" dirty="0">
                <a:hlinkClick r:id="rId2"/>
              </a:rPr>
              <a:t>special page dedicated to security for Mac OS X</a:t>
            </a:r>
            <a:r>
              <a:rPr lang="en-US" dirty="0"/>
              <a:t> with lengthy text – there’s a lot of it, but it’s comprehensible and rather easy to read. However, it doesn’t say a lot about what features are new</a:t>
            </a:r>
            <a:r>
              <a:rPr lang="en-US" dirty="0" smtClean="0"/>
              <a:t>.</a:t>
            </a:r>
          </a:p>
          <a:p>
            <a:r>
              <a:rPr lang="en-US" dirty="0"/>
              <a:t>Gatekeeper checks whether the app downloaded from other places rather than Mac App Store has the proper Developer ID. If it does not, it won’t launch, unless setting are changed</a:t>
            </a:r>
            <a:r>
              <a:rPr lang="en-US" dirty="0" smtClean="0"/>
              <a:t>.</a:t>
            </a:r>
          </a:p>
          <a:p>
            <a:r>
              <a:rPr lang="en-US" dirty="0" err="1" smtClean="0"/>
              <a:t>FileVault</a:t>
            </a:r>
            <a:r>
              <a:rPr lang="en-US" dirty="0" smtClean="0"/>
              <a:t> 2 encrypts </a:t>
            </a:r>
            <a:r>
              <a:rPr lang="en-US" dirty="0"/>
              <a:t>the entire drive on Mac, protecting the data with XTS-AES 128 encryption. Apple says that initial encryption is fast and unobtrusive. </a:t>
            </a:r>
            <a:endParaRPr lang="en-US" dirty="0" smtClean="0"/>
          </a:p>
          <a:p>
            <a:r>
              <a:rPr lang="en-US" dirty="0"/>
              <a:t>The Safari Browser is equipped with Password Generator that creates strong passwords for your online accounts.</a:t>
            </a:r>
          </a:p>
        </p:txBody>
      </p:sp>
    </p:spTree>
    <p:extLst>
      <p:ext uri="{BB962C8B-B14F-4D97-AF65-F5344CB8AC3E}">
        <p14:creationId xmlns:p14="http://schemas.microsoft.com/office/powerpoint/2010/main" val="18329828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 OS 10.10 security II (by Yuri </a:t>
            </a:r>
            <a:r>
              <a:rPr lang="en-US" dirty="0" err="1" smtClean="0"/>
              <a:t>Ilyn</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It has the </a:t>
            </a:r>
            <a:r>
              <a:rPr lang="en-US" dirty="0"/>
              <a:t>App Sandbox, a feature introduced in Mac OS X Lion </a:t>
            </a:r>
            <a:r>
              <a:rPr lang="en-US" dirty="0" smtClean="0"/>
              <a:t>10.7.  </a:t>
            </a:r>
            <a:r>
              <a:rPr lang="en-US" dirty="0"/>
              <a:t>OS X delivers sandboxing protection in Safari by sandboxing the built-in PDF viewer and plug-ins such as Adobe Flash Player, Silverlight, QuickTime, and Oracle Java – exactly the software that is among the most vulnerable and exploited.</a:t>
            </a:r>
          </a:p>
          <a:p>
            <a:r>
              <a:rPr lang="en-US" dirty="0"/>
              <a:t>But </a:t>
            </a:r>
            <a:r>
              <a:rPr lang="en-US" dirty="0" smtClean="0"/>
              <a:t>OS </a:t>
            </a:r>
            <a:r>
              <a:rPr lang="en-US" dirty="0"/>
              <a:t>X </a:t>
            </a:r>
            <a:r>
              <a:rPr lang="en-US" dirty="0" smtClean="0"/>
              <a:t>also sandboxes </a:t>
            </a:r>
            <a:r>
              <a:rPr lang="en-US" dirty="0"/>
              <a:t>apps like the Mac App Store, Messages, Calendar, Contacts, Dictionary, Font Book, Photo Booth, Quick Look Previews, Notes, Reminders, Game Center, Mail, and FaceTime, so that nothing potentially malicious creeps in.</a:t>
            </a:r>
          </a:p>
          <a:p>
            <a:r>
              <a:rPr lang="en-US" dirty="0"/>
              <a:t>Here we also have run time protection at the core level: built into the processor XD (execute disable) feature that “creates a strong wall between memory used for data and memory used for executable instructions”. According to Apple’s description, this protects against malware that attempts to trick the Mac into treating data the same way it treats a program in order to compromise your system</a:t>
            </a:r>
            <a:r>
              <a:rPr lang="en-US" dirty="0" smtClean="0"/>
              <a:t>.</a:t>
            </a:r>
          </a:p>
          <a:p>
            <a:r>
              <a:rPr lang="en-US" dirty="0" smtClean="0"/>
              <a:t>OS El Capitan is coming Sept. 30</a:t>
            </a:r>
            <a:endParaRPr lang="en-US" dirty="0"/>
          </a:p>
          <a:p>
            <a:endParaRPr lang="en-US" dirty="0"/>
          </a:p>
        </p:txBody>
      </p:sp>
    </p:spTree>
    <p:extLst>
      <p:ext uri="{BB962C8B-B14F-4D97-AF65-F5344CB8AC3E}">
        <p14:creationId xmlns:p14="http://schemas.microsoft.com/office/powerpoint/2010/main" val="41732958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901825"/>
            <a:ext cx="990600" cy="990600"/>
          </a:xfrm>
          <a:prstGeom prst="rect">
            <a:avLst/>
          </a:prstGeom>
          <a:solidFill>
            <a:srgbClr val="FFFD5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Rectangle 2"/>
          <p:cNvSpPr/>
          <p:nvPr/>
        </p:nvSpPr>
        <p:spPr>
          <a:xfrm>
            <a:off x="2667000" y="1901825"/>
            <a:ext cx="990600" cy="990600"/>
          </a:xfrm>
          <a:prstGeom prst="rect">
            <a:avLst/>
          </a:prstGeom>
          <a:solidFill>
            <a:srgbClr val="FFFD5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 name="Rectangle 3"/>
          <p:cNvSpPr/>
          <p:nvPr/>
        </p:nvSpPr>
        <p:spPr>
          <a:xfrm>
            <a:off x="4648200" y="1901825"/>
            <a:ext cx="990600" cy="990600"/>
          </a:xfrm>
          <a:prstGeom prst="rect">
            <a:avLst/>
          </a:prstGeom>
          <a:solidFill>
            <a:srgbClr val="FFFD5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4648200" y="3503613"/>
            <a:ext cx="1219200" cy="762000"/>
          </a:xfrm>
          <a:prstGeom prst="rect">
            <a:avLst/>
          </a:prstGeom>
          <a:solidFill>
            <a:srgbClr val="99B9F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New Roman" pitchFamily="18" charset="0"/>
                <a:cs typeface="Times New Roman" pitchFamily="18" charset="0"/>
              </a:rPr>
              <a:t>Component Framework</a:t>
            </a:r>
          </a:p>
        </p:txBody>
      </p:sp>
      <p:sp>
        <p:nvSpPr>
          <p:cNvPr id="6" name="Rectangle 5"/>
          <p:cNvSpPr/>
          <p:nvPr/>
        </p:nvSpPr>
        <p:spPr>
          <a:xfrm>
            <a:off x="2209800" y="3351213"/>
            <a:ext cx="1447800" cy="381000"/>
          </a:xfrm>
          <a:prstGeom prst="rect">
            <a:avLst/>
          </a:prstGeom>
          <a:solidFill>
            <a:srgbClr val="F2837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New Roman" pitchFamily="18" charset="0"/>
                <a:cs typeface="Times New Roman" pitchFamily="18" charset="0"/>
              </a:rPr>
              <a:t>Reference Monitor</a:t>
            </a:r>
          </a:p>
        </p:txBody>
      </p:sp>
      <p:sp>
        <p:nvSpPr>
          <p:cNvPr id="7" name="Rectangle 6"/>
          <p:cNvSpPr/>
          <p:nvPr/>
        </p:nvSpPr>
        <p:spPr>
          <a:xfrm>
            <a:off x="2419350" y="4037013"/>
            <a:ext cx="1028700" cy="381000"/>
          </a:xfrm>
          <a:prstGeom prst="rect">
            <a:avLst/>
          </a:prstGeom>
          <a:solidFill>
            <a:srgbClr val="F2837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Times New Roman" pitchFamily="18" charset="0"/>
                <a:cs typeface="Times New Roman" pitchFamily="18" charset="0"/>
              </a:rPr>
              <a:t>Policy Set</a:t>
            </a:r>
          </a:p>
        </p:txBody>
      </p:sp>
      <p:sp>
        <p:nvSpPr>
          <p:cNvPr id="8" name="Can 7"/>
          <p:cNvSpPr/>
          <p:nvPr/>
        </p:nvSpPr>
        <p:spPr>
          <a:xfrm>
            <a:off x="2133600" y="2587625"/>
            <a:ext cx="228600" cy="2286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Can 8"/>
          <p:cNvSpPr/>
          <p:nvPr/>
        </p:nvSpPr>
        <p:spPr>
          <a:xfrm>
            <a:off x="5334000" y="2587625"/>
            <a:ext cx="228600" cy="2286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53610" name="TextBox 12"/>
          <p:cNvSpPr txBox="1">
            <a:spLocks noChangeArrowheads="1"/>
          </p:cNvSpPr>
          <p:nvPr/>
        </p:nvSpPr>
        <p:spPr bwMode="auto">
          <a:xfrm>
            <a:off x="3943350" y="21415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0" i="0">
                <a:latin typeface="Times New Roman" panose="02020603050405020304" pitchFamily="18" charset="0"/>
                <a:cs typeface="Times New Roman" panose="02020603050405020304" pitchFamily="18" charset="0"/>
              </a:rPr>
              <a:t>…</a:t>
            </a:r>
          </a:p>
        </p:txBody>
      </p:sp>
      <p:sp>
        <p:nvSpPr>
          <p:cNvPr id="153611" name="TextBox 13"/>
          <p:cNvSpPr txBox="1">
            <a:spLocks noChangeArrowheads="1"/>
          </p:cNvSpPr>
          <p:nvPr/>
        </p:nvSpPr>
        <p:spPr bwMode="auto">
          <a:xfrm>
            <a:off x="6019800" y="213995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0" i="0">
                <a:latin typeface="Times New Roman" panose="02020603050405020304" pitchFamily="18" charset="0"/>
                <a:cs typeface="Times New Roman" panose="02020603050405020304" pitchFamily="18" charset="0"/>
              </a:rPr>
              <a:t>…</a:t>
            </a:r>
          </a:p>
        </p:txBody>
      </p:sp>
      <p:sp>
        <p:nvSpPr>
          <p:cNvPr id="153612" name="TextBox 14"/>
          <p:cNvSpPr txBox="1">
            <a:spLocks noChangeArrowheads="1"/>
          </p:cNvSpPr>
          <p:nvPr/>
        </p:nvSpPr>
        <p:spPr bwMode="auto">
          <a:xfrm>
            <a:off x="6858000" y="3732213"/>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Middleware</a:t>
            </a:r>
          </a:p>
        </p:txBody>
      </p:sp>
      <p:sp>
        <p:nvSpPr>
          <p:cNvPr id="153613" name="TextBox 15"/>
          <p:cNvSpPr txBox="1">
            <a:spLocks noChangeArrowheads="1"/>
          </p:cNvSpPr>
          <p:nvPr/>
        </p:nvSpPr>
        <p:spPr bwMode="auto">
          <a:xfrm>
            <a:off x="6858000" y="2282825"/>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Applications</a:t>
            </a:r>
          </a:p>
        </p:txBody>
      </p:sp>
      <p:sp>
        <p:nvSpPr>
          <p:cNvPr id="153614" name="TextBox 16"/>
          <p:cNvSpPr txBox="1">
            <a:spLocks noChangeArrowheads="1"/>
          </p:cNvSpPr>
          <p:nvPr/>
        </p:nvSpPr>
        <p:spPr bwMode="auto">
          <a:xfrm>
            <a:off x="3581400" y="502443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0" i="0">
                <a:latin typeface="Times New Roman" panose="02020603050405020304" pitchFamily="18" charset="0"/>
                <a:cs typeface="Times New Roman" panose="02020603050405020304" pitchFamily="18" charset="0"/>
              </a:rPr>
              <a:t>Linux OS</a:t>
            </a:r>
          </a:p>
        </p:txBody>
      </p:sp>
      <p:cxnSp>
        <p:nvCxnSpPr>
          <p:cNvPr id="15" name="Straight Connector 14"/>
          <p:cNvCxnSpPr/>
          <p:nvPr/>
        </p:nvCxnSpPr>
        <p:spPr>
          <a:xfrm>
            <a:off x="1219200" y="3122613"/>
            <a:ext cx="6781800" cy="1587"/>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219200" y="4646613"/>
            <a:ext cx="6781800" cy="1587"/>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219200" y="5713413"/>
            <a:ext cx="6781800" cy="1587"/>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18" name="L-Shape 17"/>
          <p:cNvSpPr/>
          <p:nvPr/>
        </p:nvSpPr>
        <p:spPr>
          <a:xfrm rot="5400000">
            <a:off x="4543425" y="989013"/>
            <a:ext cx="2009775" cy="2009775"/>
          </a:xfrm>
          <a:prstGeom prst="corner">
            <a:avLst>
              <a:gd name="adj1" fmla="val 59677"/>
              <a:gd name="adj2" fmla="val 294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19" name="Straight Connector 18"/>
          <p:cNvCxnSpPr/>
          <p:nvPr/>
        </p:nvCxnSpPr>
        <p:spPr>
          <a:xfrm>
            <a:off x="1219200" y="1673225"/>
            <a:ext cx="6781800" cy="1588"/>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153620" name="TextBox 26"/>
          <p:cNvSpPr txBox="1">
            <a:spLocks noChangeArrowheads="1"/>
          </p:cNvSpPr>
          <p:nvPr/>
        </p:nvSpPr>
        <p:spPr bwMode="auto">
          <a:xfrm>
            <a:off x="4800600" y="1169988"/>
            <a:ext cx="152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Extended Application</a:t>
            </a:r>
          </a:p>
        </p:txBody>
      </p:sp>
      <p:sp>
        <p:nvSpPr>
          <p:cNvPr id="153621" name="TextBox 26"/>
          <p:cNvSpPr txBox="1">
            <a:spLocks noChangeArrowheads="1"/>
          </p:cNvSpPr>
          <p:nvPr/>
        </p:nvSpPr>
        <p:spPr bwMode="auto">
          <a:xfrm>
            <a:off x="1676400" y="3810000"/>
            <a:ext cx="152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JVM</a:t>
            </a:r>
          </a:p>
        </p:txBody>
      </p:sp>
      <p:sp>
        <p:nvSpPr>
          <p:cNvPr id="153622" name="Title 9"/>
          <p:cNvSpPr>
            <a:spLocks noGrp="1"/>
          </p:cNvSpPr>
          <p:nvPr>
            <p:ph type="title"/>
          </p:nvPr>
        </p:nvSpPr>
        <p:spPr>
          <a:xfrm>
            <a:off x="685800" y="228600"/>
            <a:ext cx="7772400" cy="806450"/>
          </a:xfrm>
        </p:spPr>
        <p:txBody>
          <a:bodyPr/>
          <a:lstStyle/>
          <a:p>
            <a:r>
              <a:rPr lang="en-US" altLang="en-US" smtClean="0"/>
              <a:t>Android architecture</a:t>
            </a:r>
          </a:p>
        </p:txBody>
      </p:sp>
    </p:spTree>
    <p:extLst>
      <p:ext uri="{BB962C8B-B14F-4D97-AF65-F5344CB8AC3E}">
        <p14:creationId xmlns:p14="http://schemas.microsoft.com/office/powerpoint/2010/main" val="2975663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a:t>
            </a:r>
          </a:p>
        </p:txBody>
      </p:sp>
      <p:sp>
        <p:nvSpPr>
          <p:cNvPr id="154627" name="Rectangle 3"/>
          <p:cNvSpPr>
            <a:spLocks noChangeArrowheads="1"/>
          </p:cNvSpPr>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Symbian Os is a hard RTOS</a:t>
            </a:r>
          </a:p>
          <a:p>
            <a:pPr>
              <a:lnSpc>
                <a:spcPct val="80000"/>
              </a:lnSpc>
            </a:pPr>
            <a:r>
              <a:rPr lang="en-US" altLang="en-US" sz="1600"/>
              <a:t>Symbian OS is an open system and is based on a micro kernel architecture which implements full multitasking and multithreading</a:t>
            </a:r>
          </a:p>
          <a:p>
            <a:pPr>
              <a:lnSpc>
                <a:spcPct val="80000"/>
              </a:lnSpc>
            </a:pPr>
            <a:r>
              <a:rPr lang="en-US" altLang="en-US" sz="1600"/>
              <a:t>The micro kernel uses client/server session based IPC in which servers mediate access to shared resources and services, and the kernel deals with memory allocations and IPCs</a:t>
            </a:r>
          </a:p>
          <a:p>
            <a:pPr>
              <a:lnSpc>
                <a:spcPct val="80000"/>
              </a:lnSpc>
            </a:pPr>
            <a:r>
              <a:rPr lang="en-US" altLang="en-US" sz="1600"/>
              <a:t>System services such as telephony, networking middleware and application engines all run in their own processes</a:t>
            </a:r>
          </a:p>
          <a:p>
            <a:pPr>
              <a:lnSpc>
                <a:spcPct val="80000"/>
              </a:lnSpc>
            </a:pPr>
            <a:r>
              <a:rPr lang="en-US" altLang="en-US" sz="1600"/>
              <a:t>Symbian OS v9.1 provides a proactive defense mechanism against malware. The platform security infrastructure uses a capability-based model, which ensures that sensitive operations (for example modifying user data, making calls, using network connections) can only be accessed by applications, which have been certified by an appropriate signing authority</a:t>
            </a:r>
          </a:p>
          <a:p>
            <a:pPr>
              <a:lnSpc>
                <a:spcPct val="80000"/>
              </a:lnSpc>
            </a:pPr>
            <a:r>
              <a:rPr lang="en-US" altLang="en-US" sz="1600"/>
              <a:t>Data caging is a new feature provided by the Symbian OS v9, which allows applications to have their own private data partition. This allows for applications to guarantee a secure data store. This can be used for e-commerce, location applications and others.</a:t>
            </a:r>
          </a:p>
        </p:txBody>
      </p:sp>
    </p:spTree>
    <p:extLst>
      <p:ext uri="{BB962C8B-B14F-4D97-AF65-F5344CB8AC3E}">
        <p14:creationId xmlns:p14="http://schemas.microsoft.com/office/powerpoint/2010/main" val="12947336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50" name="Object 6"/>
          <p:cNvGraphicFramePr>
            <a:graphicFrameLocks noChangeAspect="1"/>
          </p:cNvGraphicFramePr>
          <p:nvPr/>
        </p:nvGraphicFramePr>
        <p:xfrm>
          <a:off x="1214438" y="1685925"/>
          <a:ext cx="6715125" cy="3486150"/>
        </p:xfrm>
        <a:graphic>
          <a:graphicData uri="http://schemas.openxmlformats.org/presentationml/2006/ole">
            <mc:AlternateContent xmlns:mc="http://schemas.openxmlformats.org/markup-compatibility/2006">
              <mc:Choice xmlns:v="urn:schemas-microsoft-com:vml" Requires="v">
                <p:oleObj spid="_x0000_s4162" name="Document" r:id="rId3" imgW="6715125" imgH="3486150" progId="Word.Document.8">
                  <p:embed/>
                </p:oleObj>
              </mc:Choice>
              <mc:Fallback>
                <p:oleObj name="Document" r:id="rId3" imgW="6715125" imgH="348615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685925"/>
                        <a:ext cx="671512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51" name="Rectangle 7"/>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 layered microkernel</a:t>
            </a:r>
          </a:p>
        </p:txBody>
      </p:sp>
    </p:spTree>
    <p:extLst>
      <p:ext uri="{BB962C8B-B14F-4D97-AF65-F5344CB8AC3E}">
        <p14:creationId xmlns:p14="http://schemas.microsoft.com/office/powerpoint/2010/main" val="6487204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776288"/>
            <a:ext cx="5581650"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3" name="Title 2"/>
          <p:cNvSpPr>
            <a:spLocks noGrp="1"/>
          </p:cNvSpPr>
          <p:nvPr>
            <p:ph type="title"/>
          </p:nvPr>
        </p:nvSpPr>
        <p:spPr>
          <a:xfrm>
            <a:off x="685800" y="-533400"/>
            <a:ext cx="7772400" cy="1905000"/>
          </a:xfrm>
        </p:spPr>
        <p:txBody>
          <a:bodyPr/>
          <a:lstStyle/>
          <a:p>
            <a:r>
              <a:rPr lang="en-US" altLang="en-US" smtClean="0"/>
              <a:t>Firefox OS</a:t>
            </a:r>
          </a:p>
        </p:txBody>
      </p:sp>
    </p:spTree>
    <p:extLst>
      <p:ext uri="{BB962C8B-B14F-4D97-AF65-F5344CB8AC3E}">
        <p14:creationId xmlns:p14="http://schemas.microsoft.com/office/powerpoint/2010/main" val="35148605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p:nvPr>
        </p:nvSpPr>
        <p:spPr/>
        <p:txBody>
          <a:bodyPr/>
          <a:lstStyle/>
          <a:p>
            <a:r>
              <a:rPr lang="en-US" altLang="en-US" smtClean="0"/>
              <a:t>Patterns in Firefox OS</a:t>
            </a:r>
          </a:p>
        </p:txBody>
      </p:sp>
      <p:sp>
        <p:nvSpPr>
          <p:cNvPr id="169987" name="Content Placeholder 2"/>
          <p:cNvSpPr>
            <a:spLocks noGrp="1"/>
          </p:cNvSpPr>
          <p:nvPr>
            <p:ph idx="1"/>
          </p:nvPr>
        </p:nvSpPr>
        <p:spPr/>
        <p:txBody>
          <a:bodyPr>
            <a:normAutofit fontScale="92500" lnSpcReduction="20000"/>
          </a:bodyPr>
          <a:lstStyle/>
          <a:p>
            <a:endParaRPr lang="en-US" altLang="en-US" smtClean="0"/>
          </a:p>
          <a:p>
            <a:r>
              <a:rPr lang="en-US" altLang="en-US" smtClean="0"/>
              <a:t>Layers</a:t>
            </a:r>
          </a:p>
          <a:p>
            <a:r>
              <a:rPr lang="en-US" altLang="en-US" smtClean="0"/>
              <a:t>Controlled VAS (sandbox)</a:t>
            </a:r>
          </a:p>
          <a:p>
            <a:r>
              <a:rPr lang="en-US" altLang="en-US" smtClean="0"/>
              <a:t>Digital Signature</a:t>
            </a:r>
          </a:p>
          <a:p>
            <a:r>
              <a:rPr lang="en-US" altLang="en-US" smtClean="0"/>
              <a:t>Controlled Process Creator</a:t>
            </a:r>
          </a:p>
          <a:p>
            <a:r>
              <a:rPr lang="en-US" altLang="en-US" smtClean="0"/>
              <a:t>Multilevel Access Control </a:t>
            </a:r>
          </a:p>
          <a:p>
            <a:r>
              <a:rPr lang="en-US" altLang="en-US" smtClean="0"/>
              <a:t>Authorizer  (ACL)</a:t>
            </a:r>
          </a:p>
          <a:p>
            <a:r>
              <a:rPr lang="en-US" altLang="en-US" smtClean="0"/>
              <a:t>Whitelisting</a:t>
            </a:r>
          </a:p>
          <a:p>
            <a:r>
              <a:rPr lang="en-US" altLang="en-US" smtClean="0"/>
              <a:t>Credential</a:t>
            </a:r>
          </a:p>
        </p:txBody>
      </p:sp>
    </p:spTree>
    <p:extLst>
      <p:ext uri="{BB962C8B-B14F-4D97-AF65-F5344CB8AC3E}">
        <p14:creationId xmlns:p14="http://schemas.microsoft.com/office/powerpoint/2010/main" val="254513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CAF2654-8837-44C9-863E-2842581A6D59}"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324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2855ACE1-F1D0-4FA1-8750-59931F6A533B}" type="slidenum">
              <a:rPr lang="en-US" altLang="en-US" sz="1400" b="0" i="0">
                <a:latin typeface="Times New Roman" pitchFamily="18" charset="0"/>
              </a:rPr>
              <a:pPr eaLnBrk="0" hangingPunct="0">
                <a:spcBef>
                  <a:spcPct val="0"/>
                </a:spcBef>
                <a:buFontTx/>
                <a:buNone/>
              </a:pPr>
              <a:t>8</a:t>
            </a:fld>
            <a:endParaRPr lang="en-US" altLang="en-US" sz="1400" b="0" i="0">
              <a:latin typeface="Times New Roman" pitchFamily="18" charset="0"/>
            </a:endParaRPr>
          </a:p>
        </p:txBody>
      </p:sp>
      <p:sp>
        <p:nvSpPr>
          <p:cNvPr id="232452" name="Rectangle 2"/>
          <p:cNvSpPr>
            <a:spLocks noGrp="1" noChangeArrowheads="1"/>
          </p:cNvSpPr>
          <p:nvPr>
            <p:ph type="title" idx="4294967295"/>
          </p:nvPr>
        </p:nvSpPr>
        <p:spPr/>
        <p:txBody>
          <a:bodyPr/>
          <a:lstStyle/>
          <a:p>
            <a:pPr eaLnBrk="1" hangingPunct="1"/>
            <a:r>
              <a:rPr lang="en-US" altLang="en-US" dirty="0" smtClean="0"/>
              <a:t>Basic OS policies</a:t>
            </a:r>
          </a:p>
        </p:txBody>
      </p:sp>
      <p:sp>
        <p:nvSpPr>
          <p:cNvPr id="232453" name="Rectangle 3"/>
          <p:cNvSpPr>
            <a:spLocks noGrp="1" noChangeArrowheads="1"/>
          </p:cNvSpPr>
          <p:nvPr>
            <p:ph type="body" idx="4294967295"/>
          </p:nvPr>
        </p:nvSpPr>
        <p:spPr/>
        <p:txBody>
          <a:bodyPr/>
          <a:lstStyle/>
          <a:p>
            <a:pPr lvl="2" eaLnBrk="1" hangingPunct="1">
              <a:buFont typeface="Symbol" pitchFamily="18" charset="2"/>
              <a:buChar char="·"/>
            </a:pPr>
            <a:r>
              <a:rPr lang="en-US" altLang="en-US" sz="3200" b="1" dirty="0" smtClean="0"/>
              <a:t>Isolation</a:t>
            </a:r>
            <a:r>
              <a:rPr lang="en-US" altLang="en-US" sz="3200" dirty="0" smtClean="0"/>
              <a:t>—a process must be protected from other processes.</a:t>
            </a:r>
          </a:p>
          <a:p>
            <a:pPr lvl="2" eaLnBrk="1" hangingPunct="1">
              <a:buFont typeface="Symbol" pitchFamily="18" charset="2"/>
              <a:buChar char="·"/>
            </a:pPr>
            <a:r>
              <a:rPr lang="en-US" altLang="en-US" sz="3200" b="1" dirty="0" smtClean="0"/>
              <a:t>Controlled sharing</a:t>
            </a:r>
            <a:r>
              <a:rPr lang="en-US" altLang="en-US" sz="3200" dirty="0" smtClean="0"/>
              <a:t>—processes must be able to share resources in a controlled way.</a:t>
            </a:r>
            <a:endParaRPr lang="en-US" altLang="en-US" dirty="0" smtClean="0"/>
          </a:p>
        </p:txBody>
      </p:sp>
    </p:spTree>
    <p:extLst>
      <p:ext uri="{BB962C8B-B14F-4D97-AF65-F5344CB8AC3E}">
        <p14:creationId xmlns:p14="http://schemas.microsoft.com/office/powerpoint/2010/main" val="31634436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5963" y="1200150"/>
            <a:ext cx="517207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1" name="Title 2"/>
          <p:cNvSpPr>
            <a:spLocks noGrp="1"/>
          </p:cNvSpPr>
          <p:nvPr>
            <p:ph type="title"/>
          </p:nvPr>
        </p:nvSpPr>
        <p:spPr/>
        <p:txBody>
          <a:bodyPr/>
          <a:lstStyle/>
          <a:p>
            <a:r>
              <a:rPr lang="en-US" altLang="en-US" smtClean="0"/>
              <a:t>Tizen OS</a:t>
            </a:r>
          </a:p>
        </p:txBody>
      </p:sp>
    </p:spTree>
    <p:extLst>
      <p:ext uri="{BB962C8B-B14F-4D97-AF65-F5344CB8AC3E}">
        <p14:creationId xmlns:p14="http://schemas.microsoft.com/office/powerpoint/2010/main" val="35405808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itle 1"/>
          <p:cNvSpPr>
            <a:spLocks noGrp="1"/>
          </p:cNvSpPr>
          <p:nvPr>
            <p:ph type="title"/>
          </p:nvPr>
        </p:nvSpPr>
        <p:spPr/>
        <p:txBody>
          <a:bodyPr/>
          <a:lstStyle/>
          <a:p>
            <a:r>
              <a:rPr lang="en-US" altLang="en-US" smtClean="0"/>
              <a:t>Patterns in Tizen OS</a:t>
            </a:r>
          </a:p>
        </p:txBody>
      </p:sp>
      <p:sp>
        <p:nvSpPr>
          <p:cNvPr id="172035" name="Content Placeholder 2"/>
          <p:cNvSpPr>
            <a:spLocks noGrp="1"/>
          </p:cNvSpPr>
          <p:nvPr>
            <p:ph idx="1"/>
          </p:nvPr>
        </p:nvSpPr>
        <p:spPr/>
        <p:txBody>
          <a:bodyPr/>
          <a:lstStyle/>
          <a:p>
            <a:r>
              <a:rPr lang="en-US" altLang="en-US" smtClean="0"/>
              <a:t>Layers</a:t>
            </a:r>
          </a:p>
          <a:p>
            <a:r>
              <a:rPr lang="en-US" altLang="en-US" smtClean="0"/>
              <a:t>Controlled VAS (Sandbox)</a:t>
            </a:r>
          </a:p>
          <a:p>
            <a:r>
              <a:rPr lang="en-US" altLang="en-US" smtClean="0"/>
              <a:t>Multilevel Access Control (Mandatory)</a:t>
            </a:r>
          </a:p>
          <a:p>
            <a:r>
              <a:rPr lang="en-US" altLang="en-US" smtClean="0"/>
              <a:t>Digital Signature</a:t>
            </a:r>
          </a:p>
        </p:txBody>
      </p:sp>
    </p:spTree>
    <p:extLst>
      <p:ext uri="{BB962C8B-B14F-4D97-AF65-F5344CB8AC3E}">
        <p14:creationId xmlns:p14="http://schemas.microsoft.com/office/powerpoint/2010/main" val="27704349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EE7EBB5D-FA5C-493D-A266-07F3E95BF39A}"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81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FDC1F89-08BE-48C1-9F33-41816E84C3E7}" type="slidenum">
              <a:rPr lang="en-US" altLang="en-US" sz="1400" b="0" i="0">
                <a:latin typeface="Times New Roman" pitchFamily="18" charset="0"/>
              </a:rPr>
              <a:pPr eaLnBrk="0" hangingPunct="0">
                <a:spcBef>
                  <a:spcPct val="0"/>
                </a:spcBef>
                <a:buFontTx/>
                <a:buNone/>
              </a:pPr>
              <a:t>82</a:t>
            </a:fld>
            <a:endParaRPr lang="en-US" altLang="en-US" sz="1400" b="0" i="0">
              <a:latin typeface="Times New Roman" pitchFamily="18" charset="0"/>
            </a:endParaRPr>
          </a:p>
        </p:txBody>
      </p:sp>
      <p:sp>
        <p:nvSpPr>
          <p:cNvPr id="281604"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pPr>
            <a:r>
              <a:rPr lang="en-US" altLang="en-US" sz="4400" b="0" i="0">
                <a:solidFill>
                  <a:schemeClr val="tx2"/>
                </a:solidFill>
                <a:latin typeface="Times New Roman" pitchFamily="18" charset="0"/>
              </a:rPr>
              <a:t>OS attacks    </a:t>
            </a:r>
          </a:p>
        </p:txBody>
      </p:sp>
      <p:sp>
        <p:nvSpPr>
          <p:cNvPr id="281605"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r>
              <a:rPr lang="en-US" altLang="en-US" sz="3200" b="0" i="0" dirty="0">
                <a:latin typeface="Times New Roman" pitchFamily="18" charset="0"/>
              </a:rPr>
              <a:t>Remote login weaknesses</a:t>
            </a:r>
          </a:p>
          <a:p>
            <a:r>
              <a:rPr lang="en-US" altLang="en-US" sz="3200" b="0" i="0" dirty="0">
                <a:latin typeface="Times New Roman" pitchFamily="18" charset="0"/>
              </a:rPr>
              <a:t>Password guessing</a:t>
            </a:r>
          </a:p>
          <a:p>
            <a:r>
              <a:rPr lang="en-US" altLang="en-US" sz="3200" b="0" i="0" dirty="0">
                <a:latin typeface="Times New Roman" pitchFamily="18" charset="0"/>
              </a:rPr>
              <a:t>Bypass file permissions</a:t>
            </a:r>
          </a:p>
          <a:p>
            <a:r>
              <a:rPr lang="en-US" altLang="en-US" sz="3200" b="0" i="0" dirty="0">
                <a:latin typeface="Times New Roman" pitchFamily="18" charset="0"/>
              </a:rPr>
              <a:t>Scavenge memory</a:t>
            </a:r>
          </a:p>
          <a:p>
            <a:r>
              <a:rPr lang="en-US" altLang="en-US" sz="3200" b="0" i="0" dirty="0">
                <a:latin typeface="Times New Roman" pitchFamily="18" charset="0"/>
              </a:rPr>
              <a:t>Buffer overflow attacks</a:t>
            </a:r>
          </a:p>
          <a:p>
            <a:r>
              <a:rPr lang="en-US" altLang="en-US" sz="3200" b="0" i="0" dirty="0">
                <a:latin typeface="Times New Roman" pitchFamily="18" charset="0"/>
              </a:rPr>
              <a:t>Denial of service attacks (resource hogging)</a:t>
            </a:r>
          </a:p>
        </p:txBody>
      </p:sp>
    </p:spTree>
    <p:extLst>
      <p:ext uri="{BB962C8B-B14F-4D97-AF65-F5344CB8AC3E}">
        <p14:creationId xmlns:p14="http://schemas.microsoft.com/office/powerpoint/2010/main" val="15839639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4291381-8332-439B-8175-30E1F84F1611}"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82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7F4A192-D3AD-4C69-B123-D3A11D797404}" type="slidenum">
              <a:rPr lang="en-US" altLang="en-US" sz="1400" b="0" i="0">
                <a:latin typeface="Times New Roman" pitchFamily="18" charset="0"/>
              </a:rPr>
              <a:pPr eaLnBrk="0" hangingPunct="0">
                <a:spcBef>
                  <a:spcPct val="0"/>
                </a:spcBef>
                <a:buFontTx/>
                <a:buNone/>
              </a:pPr>
              <a:t>83</a:t>
            </a:fld>
            <a:endParaRPr lang="en-US" altLang="en-US" sz="1400" b="0" i="0">
              <a:latin typeface="Times New Roman" pitchFamily="18" charset="0"/>
            </a:endParaRPr>
          </a:p>
        </p:txBody>
      </p:sp>
      <p:sp>
        <p:nvSpPr>
          <p:cNvPr id="282628" name="Rectangle 2"/>
          <p:cNvSpPr>
            <a:spLocks noGrp="1" noChangeArrowheads="1"/>
          </p:cNvSpPr>
          <p:nvPr>
            <p:ph type="title" idx="4294967295"/>
          </p:nvPr>
        </p:nvSpPr>
        <p:spPr/>
        <p:txBody>
          <a:bodyPr/>
          <a:lstStyle/>
          <a:p>
            <a:pPr eaLnBrk="1" hangingPunct="1"/>
            <a:r>
              <a:rPr lang="en-US" altLang="en-US" smtClean="0"/>
              <a:t>Example of attack</a:t>
            </a:r>
          </a:p>
        </p:txBody>
      </p:sp>
      <p:sp>
        <p:nvSpPr>
          <p:cNvPr id="282629" name="Rectangle 3"/>
          <p:cNvSpPr>
            <a:spLocks noGrp="1" noChangeArrowheads="1"/>
          </p:cNvSpPr>
          <p:nvPr>
            <p:ph type="body" idx="4294967295"/>
          </p:nvPr>
        </p:nvSpPr>
        <p:spPr/>
        <p:txBody>
          <a:bodyPr/>
          <a:lstStyle/>
          <a:p>
            <a:pPr eaLnBrk="1" hangingPunct="1"/>
            <a:r>
              <a:rPr lang="en-US" altLang="en-US" smtClean="0"/>
              <a:t>xterm race condition</a:t>
            </a:r>
          </a:p>
          <a:p>
            <a:pPr eaLnBrk="1" hangingPunct="1"/>
            <a:r>
              <a:rPr lang="en-US" altLang="en-US" smtClean="0"/>
              <a:t>A user request for a file is checked and found correct</a:t>
            </a:r>
          </a:p>
          <a:p>
            <a:pPr eaLnBrk="1" hangingPunct="1"/>
            <a:r>
              <a:rPr lang="en-US" altLang="en-US" smtClean="0"/>
              <a:t>Before the file is open the user changes the file link to another file</a:t>
            </a:r>
          </a:p>
          <a:p>
            <a:pPr eaLnBrk="1" hangingPunct="1"/>
            <a:r>
              <a:rPr lang="en-US" altLang="en-US" smtClean="0"/>
              <a:t>Example of Time of Check to Time of Use (TOCTTOU) problem</a:t>
            </a:r>
          </a:p>
          <a:p>
            <a:pPr eaLnBrk="1" hangingPunct="1"/>
            <a:endParaRPr lang="en-US" altLang="en-US" smtClean="0"/>
          </a:p>
        </p:txBody>
      </p:sp>
    </p:spTree>
    <p:extLst>
      <p:ext uri="{BB962C8B-B14F-4D97-AF65-F5344CB8AC3E}">
        <p14:creationId xmlns:p14="http://schemas.microsoft.com/office/powerpoint/2010/main" val="25114425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0936534A-F99E-4BAE-B2FE-2C22A5D67C0D}"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83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27ED2BF3-1A3D-47C6-9F95-D83557808A70}" type="slidenum">
              <a:rPr lang="en-US" altLang="en-US" sz="1400" b="0" i="0">
                <a:latin typeface="Times New Roman" pitchFamily="18" charset="0"/>
              </a:rPr>
              <a:pPr eaLnBrk="0" hangingPunct="0">
                <a:spcBef>
                  <a:spcPct val="0"/>
                </a:spcBef>
                <a:buFontTx/>
                <a:buNone/>
              </a:pPr>
              <a:t>84</a:t>
            </a:fld>
            <a:endParaRPr lang="en-US" altLang="en-US" sz="1400" b="0" i="0">
              <a:latin typeface="Times New Roman" pitchFamily="18" charset="0"/>
            </a:endParaRPr>
          </a:p>
        </p:txBody>
      </p:sp>
      <p:sp>
        <p:nvSpPr>
          <p:cNvPr id="283652" name="Rectangle 2"/>
          <p:cNvSpPr>
            <a:spLocks noGrp="1" noChangeArrowheads="1"/>
          </p:cNvSpPr>
          <p:nvPr>
            <p:ph type="title" idx="4294967295"/>
          </p:nvPr>
        </p:nvSpPr>
        <p:spPr/>
        <p:txBody>
          <a:bodyPr/>
          <a:lstStyle/>
          <a:p>
            <a:pPr eaLnBrk="1" hangingPunct="1"/>
            <a:r>
              <a:rPr lang="en-US" altLang="en-US" smtClean="0"/>
              <a:t>The Internet worm of 1968</a:t>
            </a:r>
          </a:p>
        </p:txBody>
      </p:sp>
      <p:sp>
        <p:nvSpPr>
          <p:cNvPr id="283653" name="Rectangle 3"/>
          <p:cNvSpPr>
            <a:spLocks noGrp="1" noChangeArrowheads="1"/>
          </p:cNvSpPr>
          <p:nvPr>
            <p:ph type="body" idx="4294967295"/>
          </p:nvPr>
        </p:nvSpPr>
        <p:spPr/>
        <p:txBody>
          <a:bodyPr/>
          <a:lstStyle/>
          <a:p>
            <a:pPr eaLnBrk="1" hangingPunct="1">
              <a:buFont typeface="Symbol" pitchFamily="18" charset="2"/>
              <a:buChar char="·"/>
            </a:pPr>
            <a:r>
              <a:rPr lang="en-US" altLang="en-US" sz="2400" smtClean="0"/>
              <a:t>Guessed and tried passwords with the use of a dictionary </a:t>
            </a:r>
          </a:p>
          <a:p>
            <a:pPr eaLnBrk="1" hangingPunct="1">
              <a:buFont typeface="Symbol" pitchFamily="18" charset="2"/>
              <a:buChar char="·"/>
            </a:pPr>
            <a:r>
              <a:rPr lang="en-US" altLang="en-US" sz="2400" smtClean="0"/>
              <a:t>Exploited bugs in the finger and sendmail programs, including buffer overflow.</a:t>
            </a:r>
          </a:p>
          <a:p>
            <a:pPr eaLnBrk="1" hangingPunct="1">
              <a:buFont typeface="Symbol" pitchFamily="18" charset="2"/>
              <a:buChar char="·"/>
            </a:pPr>
            <a:r>
              <a:rPr lang="en-US" altLang="en-US" sz="2400" smtClean="0"/>
              <a:t>Took advantage of the fact that some systems specify trusted computers from which remote logins are accepted without checking passwords.</a:t>
            </a:r>
          </a:p>
          <a:p>
            <a:pPr eaLnBrk="1" hangingPunct="1">
              <a:buFont typeface="Symbol" pitchFamily="18" charset="2"/>
              <a:buChar char="·"/>
            </a:pPr>
            <a:r>
              <a:rPr lang="en-US" altLang="en-US" sz="2400" smtClean="0"/>
              <a:t>Used encryption and other ways to hide its existence (a polymorphic virus).</a:t>
            </a:r>
          </a:p>
          <a:p>
            <a:pPr eaLnBrk="1" hangingPunct="1"/>
            <a:endParaRPr lang="en-US" altLang="en-US" sz="2400" smtClean="0"/>
          </a:p>
          <a:p>
            <a:pPr eaLnBrk="1" hangingPunct="1"/>
            <a:endParaRPr lang="en-US" altLang="en-US" sz="2400" smtClean="0"/>
          </a:p>
        </p:txBody>
      </p:sp>
    </p:spTree>
    <p:extLst>
      <p:ext uri="{BB962C8B-B14F-4D97-AF65-F5344CB8AC3E}">
        <p14:creationId xmlns:p14="http://schemas.microsoft.com/office/powerpoint/2010/main" val="4219849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806CE6F7-88AE-4B0A-B1D0-6027D86FB4C2}"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84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FA69B3E7-9EF0-417E-9274-0E61EFECCEBA}" type="slidenum">
              <a:rPr lang="en-US" altLang="en-US" sz="1400" b="0" i="0">
                <a:latin typeface="Times New Roman" pitchFamily="18" charset="0"/>
              </a:rPr>
              <a:pPr eaLnBrk="0" hangingPunct="0">
                <a:spcBef>
                  <a:spcPct val="0"/>
                </a:spcBef>
                <a:buFontTx/>
                <a:buNone/>
              </a:pPr>
              <a:t>85</a:t>
            </a:fld>
            <a:endParaRPr lang="en-US" altLang="en-US" sz="1400" b="0" i="0">
              <a:latin typeface="Times New Roman" pitchFamily="18" charset="0"/>
            </a:endParaRPr>
          </a:p>
        </p:txBody>
      </p:sp>
      <p:sp>
        <p:nvSpPr>
          <p:cNvPr id="284676" name="Rectangle 2"/>
          <p:cNvSpPr>
            <a:spLocks noGrp="1" noChangeArrowheads="1"/>
          </p:cNvSpPr>
          <p:nvPr>
            <p:ph type="title" idx="4294967295"/>
          </p:nvPr>
        </p:nvSpPr>
        <p:spPr/>
        <p:txBody>
          <a:bodyPr/>
          <a:lstStyle/>
          <a:p>
            <a:pPr eaLnBrk="1" hangingPunct="1"/>
            <a:r>
              <a:rPr lang="en-US" altLang="en-US" dirty="0" smtClean="0"/>
              <a:t>Typical Weaknesses</a:t>
            </a:r>
          </a:p>
        </p:txBody>
      </p:sp>
      <p:sp>
        <p:nvSpPr>
          <p:cNvPr id="284677" name="Rectangle 3"/>
          <p:cNvSpPr>
            <a:spLocks noGrp="1" noChangeArrowheads="1"/>
          </p:cNvSpPr>
          <p:nvPr>
            <p:ph type="body" idx="4294967295"/>
          </p:nvPr>
        </p:nvSpPr>
        <p:spPr/>
        <p:txBody>
          <a:bodyPr>
            <a:normAutofit/>
          </a:bodyPr>
          <a:lstStyle/>
          <a:p>
            <a:pPr eaLnBrk="1" hangingPunct="1"/>
            <a:r>
              <a:rPr lang="en-US" altLang="en-US" sz="2400" dirty="0" smtClean="0"/>
              <a:t>Both Unix and Windows use passwords for authentication. Unix keeps passwords encrypted but the password file is readable by all users. This allows a user to make a copy and use dictionaries and parallel processing to guess passwords. </a:t>
            </a:r>
          </a:p>
          <a:p>
            <a:pPr eaLnBrk="1" hangingPunct="1"/>
            <a:r>
              <a:rPr lang="en-US" altLang="en-US" sz="2400" dirty="0" smtClean="0"/>
              <a:t>Process protection is based mainly on the user/supervisor mode separation and kernel processes are not protected against each other. </a:t>
            </a:r>
          </a:p>
          <a:p>
            <a:pPr eaLnBrk="1" hangingPunct="1"/>
            <a:r>
              <a:rPr lang="en-US" altLang="en-US" sz="2400" dirty="0" smtClean="0"/>
              <a:t>Even if hardware architectures offer further protection, e.g., descriptors and rings, most commercial OSs do not use them in an effort to get more performance</a:t>
            </a:r>
          </a:p>
        </p:txBody>
      </p:sp>
    </p:spTree>
    <p:extLst>
      <p:ext uri="{BB962C8B-B14F-4D97-AF65-F5344CB8AC3E}">
        <p14:creationId xmlns:p14="http://schemas.microsoft.com/office/powerpoint/2010/main" val="37707661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4803E601-8CCB-46AD-A438-4878518DA4A5}"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85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9045341-B466-4C3E-99E0-62BA21A73330}" type="slidenum">
              <a:rPr lang="en-US" altLang="en-US" sz="1400" b="0" i="0">
                <a:latin typeface="Times New Roman" pitchFamily="18" charset="0"/>
              </a:rPr>
              <a:pPr eaLnBrk="0" hangingPunct="0">
                <a:spcBef>
                  <a:spcPct val="0"/>
                </a:spcBef>
                <a:buFontTx/>
                <a:buNone/>
              </a:pPr>
              <a:t>86</a:t>
            </a:fld>
            <a:endParaRPr lang="en-US" altLang="en-US" sz="1400" b="0" i="0">
              <a:latin typeface="Times New Roman" pitchFamily="18" charset="0"/>
            </a:endParaRPr>
          </a:p>
        </p:txBody>
      </p:sp>
      <p:sp>
        <p:nvSpPr>
          <p:cNvPr id="285700" name="Rectangle 1026"/>
          <p:cNvSpPr>
            <a:spLocks noGrp="1" noChangeArrowheads="1"/>
          </p:cNvSpPr>
          <p:nvPr>
            <p:ph type="title" idx="4294967295"/>
          </p:nvPr>
        </p:nvSpPr>
        <p:spPr/>
        <p:txBody>
          <a:bodyPr/>
          <a:lstStyle/>
          <a:p>
            <a:pPr eaLnBrk="1" hangingPunct="1"/>
            <a:r>
              <a:rPr lang="en-US" altLang="en-US" smtClean="0"/>
              <a:t>Weaknesses II</a:t>
            </a:r>
          </a:p>
        </p:txBody>
      </p:sp>
      <p:sp>
        <p:nvSpPr>
          <p:cNvPr id="285701" name="Rectangle 1027"/>
          <p:cNvSpPr>
            <a:spLocks noGrp="1" noChangeArrowheads="1"/>
          </p:cNvSpPr>
          <p:nvPr>
            <p:ph type="body" idx="4294967295"/>
          </p:nvPr>
        </p:nvSpPr>
        <p:spPr/>
        <p:txBody>
          <a:bodyPr>
            <a:noAutofit/>
          </a:bodyPr>
          <a:lstStyle/>
          <a:p>
            <a:pPr eaLnBrk="1" hangingPunct="1"/>
            <a:r>
              <a:rPr lang="en-US" altLang="en-US" sz="2400" dirty="0" smtClean="0"/>
              <a:t>The concept of </a:t>
            </a:r>
            <a:r>
              <a:rPr lang="en-US" altLang="en-US" sz="2400" b="1" i="0" dirty="0" err="1" smtClean="0"/>
              <a:t>superuser</a:t>
            </a:r>
            <a:r>
              <a:rPr lang="en-US" altLang="en-US" sz="2400" dirty="0" smtClean="0"/>
              <a:t>, an almighty user, typically the systems administrator, is a poor security decision. </a:t>
            </a:r>
          </a:p>
          <a:p>
            <a:pPr eaLnBrk="1" hangingPunct="1"/>
            <a:r>
              <a:rPr lang="en-US" altLang="en-US" sz="2400" b="1" dirty="0" smtClean="0"/>
              <a:t>Inheritance of rights </a:t>
            </a:r>
            <a:r>
              <a:rPr lang="en-US" altLang="en-US" sz="2400" dirty="0" smtClean="0"/>
              <a:t>in forked processes is another flaw commonly exploited in attacks. If an attacker tricks a program in </a:t>
            </a:r>
            <a:r>
              <a:rPr lang="en-US" altLang="en-US" sz="2400" dirty="0" err="1" smtClean="0"/>
              <a:t>superuser</a:t>
            </a:r>
            <a:r>
              <a:rPr lang="en-US" altLang="en-US" sz="2400" dirty="0" smtClean="0"/>
              <a:t> mode to execute a Trojan Horse, this inherits the rights of that program and runs in </a:t>
            </a:r>
            <a:r>
              <a:rPr lang="en-US" altLang="en-US" sz="2400" dirty="0" err="1" smtClean="0"/>
              <a:t>superuser</a:t>
            </a:r>
            <a:r>
              <a:rPr lang="en-US" altLang="en-US" sz="2400" dirty="0" smtClean="0"/>
              <a:t> mode</a:t>
            </a:r>
          </a:p>
          <a:p>
            <a:pPr eaLnBrk="1" hangingPunct="1"/>
            <a:r>
              <a:rPr lang="en-US" altLang="en-US" sz="2400" b="1" dirty="0" smtClean="0"/>
              <a:t>Transfer of rights </a:t>
            </a:r>
            <a:r>
              <a:rPr lang="en-US" altLang="en-US" sz="2400" dirty="0" smtClean="0"/>
              <a:t>between processes—In Unix every user has a unique id, UID. If a bit in a file permission (</a:t>
            </a:r>
            <a:r>
              <a:rPr lang="en-US" altLang="en-US" sz="2400" i="0" dirty="0" err="1" smtClean="0"/>
              <a:t>setuid</a:t>
            </a:r>
            <a:r>
              <a:rPr lang="en-US" altLang="en-US" sz="2400" dirty="0" smtClean="0"/>
              <a:t>) for a file containing an executable program is turned on, the program executing that program acquires the rights of the file owner. Windows has an impersonation token, that has a similar effect. This violates the principle of accountability. </a:t>
            </a:r>
          </a:p>
          <a:p>
            <a:pPr eaLnBrk="1" hangingPunct="1"/>
            <a:endParaRPr lang="en-US" altLang="en-US" sz="2400" dirty="0" smtClean="0"/>
          </a:p>
        </p:txBody>
      </p:sp>
    </p:spTree>
    <p:extLst>
      <p:ext uri="{BB962C8B-B14F-4D97-AF65-F5344CB8AC3E}">
        <p14:creationId xmlns:p14="http://schemas.microsoft.com/office/powerpoint/2010/main" val="9110402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F64C985-A988-4CED-9D1A-6AC26F6F3A56}"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86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1998B7D2-52B5-49BE-A228-6874DE0043A1}" type="slidenum">
              <a:rPr lang="en-US" altLang="en-US" sz="1400" b="0" i="0">
                <a:latin typeface="Times New Roman" pitchFamily="18" charset="0"/>
              </a:rPr>
              <a:pPr eaLnBrk="0" hangingPunct="0">
                <a:spcBef>
                  <a:spcPct val="0"/>
                </a:spcBef>
                <a:buFontTx/>
                <a:buNone/>
              </a:pPr>
              <a:t>87</a:t>
            </a:fld>
            <a:endParaRPr lang="en-US" altLang="en-US" sz="1400" b="0" i="0">
              <a:latin typeface="Times New Roman" pitchFamily="18" charset="0"/>
            </a:endParaRPr>
          </a:p>
        </p:txBody>
      </p:sp>
      <p:sp>
        <p:nvSpPr>
          <p:cNvPr id="286724" name="Rectangle 2"/>
          <p:cNvSpPr>
            <a:spLocks noGrp="1" noChangeArrowheads="1"/>
          </p:cNvSpPr>
          <p:nvPr>
            <p:ph type="title" idx="4294967295"/>
          </p:nvPr>
        </p:nvSpPr>
        <p:spPr/>
        <p:txBody>
          <a:bodyPr/>
          <a:lstStyle/>
          <a:p>
            <a:pPr eaLnBrk="1" hangingPunct="1"/>
            <a:r>
              <a:rPr lang="en-US" altLang="en-US" smtClean="0"/>
              <a:t>Weaknesses III</a:t>
            </a:r>
          </a:p>
        </p:txBody>
      </p:sp>
      <p:sp>
        <p:nvSpPr>
          <p:cNvPr id="286725" name="Rectangle 3"/>
          <p:cNvSpPr>
            <a:spLocks noGrp="1" noChangeArrowheads="1"/>
          </p:cNvSpPr>
          <p:nvPr>
            <p:ph type="body" idx="4294967295"/>
          </p:nvPr>
        </p:nvSpPr>
        <p:spPr/>
        <p:txBody>
          <a:bodyPr>
            <a:noAutofit/>
          </a:bodyPr>
          <a:lstStyle/>
          <a:p>
            <a:pPr eaLnBrk="1" hangingPunct="1"/>
            <a:r>
              <a:rPr lang="en-US" altLang="en-US" sz="2400" b="1" dirty="0" smtClean="0"/>
              <a:t>Lack of  conceptual model</a:t>
            </a:r>
            <a:r>
              <a:rPr lang="en-US" altLang="en-US" sz="2400" dirty="0" smtClean="0"/>
              <a:t>. The file permission structure doesn’t follow the access matrix or any other security model. The interpretation of rights for directories makes things even more muddled</a:t>
            </a:r>
          </a:p>
          <a:p>
            <a:pPr eaLnBrk="1" hangingPunct="1"/>
            <a:r>
              <a:rPr lang="en-US" altLang="en-US" sz="2400" b="1" dirty="0" smtClean="0"/>
              <a:t>Directory problems</a:t>
            </a:r>
            <a:r>
              <a:rPr lang="en-US" altLang="en-US" sz="2400" dirty="0" smtClean="0"/>
              <a:t>. An attacker can place his own file in the path of a writable directory and maybe get higher privileges when the file is invoked.</a:t>
            </a:r>
          </a:p>
          <a:p>
            <a:pPr eaLnBrk="1" hangingPunct="1"/>
            <a:r>
              <a:rPr lang="en-US" altLang="en-US" sz="2400" dirty="0" smtClean="0"/>
              <a:t>Most systems lack the concept of a trusted path. A trusted path is a user connection to a part of the system that provides secure login, authentication, and rights. </a:t>
            </a:r>
          </a:p>
          <a:p>
            <a:pPr eaLnBrk="1" hangingPunct="1"/>
            <a:r>
              <a:rPr lang="en-US" altLang="en-US" sz="2400" dirty="0" smtClean="0"/>
              <a:t>Some systems do not have auditing facilities or the audit log is within reach of  the </a:t>
            </a:r>
            <a:r>
              <a:rPr lang="en-US" altLang="en-US" sz="2400" dirty="0" err="1" smtClean="0"/>
              <a:t>superuser</a:t>
            </a:r>
            <a:r>
              <a:rPr lang="en-US" altLang="en-US" sz="2400" dirty="0" smtClean="0"/>
              <a:t> (and could be changed by a hacker acting as a </a:t>
            </a:r>
            <a:r>
              <a:rPr lang="en-US" altLang="en-US" sz="2400" dirty="0" err="1" smtClean="0"/>
              <a:t>superuser</a:t>
            </a:r>
            <a:r>
              <a:rPr lang="en-US" altLang="en-US" sz="2400" dirty="0" smtClean="0"/>
              <a:t>).</a:t>
            </a:r>
          </a:p>
        </p:txBody>
      </p:sp>
    </p:spTree>
    <p:extLst>
      <p:ext uri="{BB962C8B-B14F-4D97-AF65-F5344CB8AC3E}">
        <p14:creationId xmlns:p14="http://schemas.microsoft.com/office/powerpoint/2010/main" val="11858355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99944F9-CEAE-402E-8574-F255AA3BF898}"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87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8143A496-6D16-4F68-9346-C984409A8A09}" type="slidenum">
              <a:rPr lang="en-US" altLang="en-US" sz="1400" b="0" i="0">
                <a:latin typeface="Times New Roman" pitchFamily="18" charset="0"/>
              </a:rPr>
              <a:pPr eaLnBrk="0" hangingPunct="0">
                <a:spcBef>
                  <a:spcPct val="0"/>
                </a:spcBef>
                <a:buFontTx/>
                <a:buNone/>
              </a:pPr>
              <a:t>88</a:t>
            </a:fld>
            <a:endParaRPr lang="en-US" altLang="en-US" sz="1400" b="0" i="0">
              <a:latin typeface="Times New Roman" pitchFamily="18" charset="0"/>
            </a:endParaRPr>
          </a:p>
        </p:txBody>
      </p:sp>
      <p:sp>
        <p:nvSpPr>
          <p:cNvPr id="287748" name="Rectangle 2"/>
          <p:cNvSpPr>
            <a:spLocks noGrp="1" noChangeArrowheads="1"/>
          </p:cNvSpPr>
          <p:nvPr>
            <p:ph type="title" idx="4294967295"/>
          </p:nvPr>
        </p:nvSpPr>
        <p:spPr/>
        <p:txBody>
          <a:bodyPr/>
          <a:lstStyle/>
          <a:p>
            <a:pPr eaLnBrk="1" hangingPunct="1"/>
            <a:r>
              <a:rPr lang="en-US" altLang="en-US" smtClean="0"/>
              <a:t>Weaknesses  IV</a:t>
            </a:r>
          </a:p>
        </p:txBody>
      </p:sp>
      <p:sp>
        <p:nvSpPr>
          <p:cNvPr id="287749" name="Rectangle 3"/>
          <p:cNvSpPr>
            <a:spLocks noGrp="1" noChangeArrowheads="1"/>
          </p:cNvSpPr>
          <p:nvPr>
            <p:ph type="body" idx="4294967295"/>
          </p:nvPr>
        </p:nvSpPr>
        <p:spPr/>
        <p:txBody>
          <a:bodyPr>
            <a:noAutofit/>
          </a:bodyPr>
          <a:lstStyle/>
          <a:p>
            <a:pPr eaLnBrk="1" hangingPunct="1"/>
            <a:r>
              <a:rPr lang="en-US" altLang="en-US" sz="2400" dirty="0" smtClean="0"/>
              <a:t>Complex, poorly designed, and  poorly tested utilities. </a:t>
            </a:r>
          </a:p>
          <a:p>
            <a:pPr eaLnBrk="1" hangingPunct="1"/>
            <a:r>
              <a:rPr lang="en-US" altLang="en-US" sz="2400" dirty="0" smtClean="0"/>
              <a:t>Some  flaws come from implementation languages, e.g., buffer overflow. Buffer overflow occurs when a variable in a procedure is filled with more values that it can hold. The overflow can overwrite the return address and if the hacker put her code there her program could get </a:t>
            </a:r>
            <a:r>
              <a:rPr lang="en-US" altLang="en-US" sz="2400" dirty="0" err="1" smtClean="0"/>
              <a:t>superuser</a:t>
            </a:r>
            <a:r>
              <a:rPr lang="en-US" altLang="en-US" sz="2400" dirty="0" smtClean="0"/>
              <a:t> mode (to be seen )</a:t>
            </a:r>
          </a:p>
          <a:p>
            <a:pPr eaLnBrk="1" hangingPunct="1"/>
            <a:r>
              <a:rPr lang="en-US" altLang="en-US" sz="2400" dirty="0" smtClean="0"/>
              <a:t>Finally, configuration of these systems is complex and administrators make many mistakes. There are many demo programs and  rarely used utilities which can be exploited by hackers. </a:t>
            </a:r>
          </a:p>
        </p:txBody>
      </p:sp>
    </p:spTree>
    <p:extLst>
      <p:ext uri="{BB962C8B-B14F-4D97-AF65-F5344CB8AC3E}">
        <p14:creationId xmlns:p14="http://schemas.microsoft.com/office/powerpoint/2010/main" val="30198041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4E6AF436-F639-4A1D-94AB-AC4A24742A10}"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88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B454DBCA-DD5C-40BD-902F-1075DBF55B0C}" type="slidenum">
              <a:rPr lang="en-US" altLang="en-US" sz="1400" b="0" i="0">
                <a:latin typeface="Times New Roman" pitchFamily="18" charset="0"/>
              </a:rPr>
              <a:pPr eaLnBrk="0" hangingPunct="0">
                <a:spcBef>
                  <a:spcPct val="0"/>
                </a:spcBef>
                <a:buFontTx/>
                <a:buNone/>
              </a:pPr>
              <a:t>89</a:t>
            </a:fld>
            <a:endParaRPr lang="en-US" altLang="en-US" sz="1400" b="0" i="0">
              <a:latin typeface="Times New Roman" pitchFamily="18" charset="0"/>
            </a:endParaRPr>
          </a:p>
        </p:txBody>
      </p:sp>
      <p:sp>
        <p:nvSpPr>
          <p:cNvPr id="288772" name="Rectangle 2"/>
          <p:cNvSpPr>
            <a:spLocks noGrp="1" noChangeArrowheads="1"/>
          </p:cNvSpPr>
          <p:nvPr>
            <p:ph type="title" idx="4294967295"/>
          </p:nvPr>
        </p:nvSpPr>
        <p:spPr/>
        <p:txBody>
          <a:bodyPr/>
          <a:lstStyle/>
          <a:p>
            <a:pPr eaLnBrk="1" hangingPunct="1"/>
            <a:r>
              <a:rPr lang="en-US" altLang="en-US" smtClean="0"/>
              <a:t>OS defenses</a:t>
            </a:r>
          </a:p>
        </p:txBody>
      </p:sp>
      <p:sp>
        <p:nvSpPr>
          <p:cNvPr id="288773" name="Rectangle 3"/>
          <p:cNvSpPr>
            <a:spLocks noGrp="1" noChangeArrowheads="1"/>
          </p:cNvSpPr>
          <p:nvPr>
            <p:ph type="body" idx="4294967295"/>
          </p:nvPr>
        </p:nvSpPr>
        <p:spPr/>
        <p:txBody>
          <a:bodyPr>
            <a:normAutofit/>
          </a:bodyPr>
          <a:lstStyle/>
          <a:p>
            <a:pPr eaLnBrk="1" hangingPunct="1"/>
            <a:r>
              <a:rPr lang="en-US" altLang="en-US" sz="2800" dirty="0" smtClean="0"/>
              <a:t>Memory protection (supported by hardware)</a:t>
            </a:r>
          </a:p>
          <a:p>
            <a:pPr eaLnBrk="1" hangingPunct="1"/>
            <a:r>
              <a:rPr lang="en-US" altLang="en-US" sz="2800" dirty="0" smtClean="0"/>
              <a:t>File protection </a:t>
            </a:r>
          </a:p>
          <a:p>
            <a:pPr eaLnBrk="1" hangingPunct="1"/>
            <a:r>
              <a:rPr lang="en-US" altLang="en-US" sz="2800" dirty="0" smtClean="0"/>
              <a:t>Access control for  I/O devices</a:t>
            </a:r>
          </a:p>
          <a:p>
            <a:pPr eaLnBrk="1" hangingPunct="1"/>
            <a:r>
              <a:rPr lang="en-US" altLang="en-US" sz="2800" dirty="0" smtClean="0"/>
              <a:t>Capabilities and descriptors are effective mechanisms</a:t>
            </a:r>
          </a:p>
          <a:p>
            <a:pPr eaLnBrk="1" hangingPunct="1"/>
            <a:r>
              <a:rPr lang="en-US" altLang="en-US" sz="2800" dirty="0" smtClean="0"/>
              <a:t>Firewalls to protect access to the system</a:t>
            </a:r>
          </a:p>
          <a:p>
            <a:pPr eaLnBrk="1" hangingPunct="1"/>
            <a:r>
              <a:rPr lang="en-US" altLang="en-US" sz="2800" dirty="0" smtClean="0"/>
              <a:t>IDS  (Intrusion Detection System)</a:t>
            </a:r>
          </a:p>
          <a:p>
            <a:pPr eaLnBrk="1" hangingPunct="1"/>
            <a:r>
              <a:rPr lang="en-US" altLang="en-US" sz="2800" dirty="0" smtClean="0"/>
              <a:t>Authentication (part of login)</a:t>
            </a:r>
          </a:p>
        </p:txBody>
      </p:sp>
    </p:spTree>
    <p:extLst>
      <p:ext uri="{BB962C8B-B14F-4D97-AF65-F5344CB8AC3E}">
        <p14:creationId xmlns:p14="http://schemas.microsoft.com/office/powerpoint/2010/main" val="2293931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4"/>
          <p:cNvSpPr txBox="1">
            <a:spLocks noChangeArrowheads="1"/>
          </p:cNvSpPr>
          <p:nvPr/>
        </p:nvSpPr>
        <p:spPr bwMode="auto">
          <a:xfrm>
            <a:off x="1485900" y="762000"/>
            <a:ext cx="617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har char="•"/>
              <a:defRPr sz="2800" b="1" i="1">
                <a:solidFill>
                  <a:schemeClr val="tx1"/>
                </a:solidFill>
                <a:latin typeface="Arial" panose="020B0604020202020204" pitchFamily="34" charset="0"/>
              </a:defRPr>
            </a:lvl1pPr>
            <a:lvl2pPr marL="742950" indent="-285750" defTabSz="-13873163">
              <a:spcBef>
                <a:spcPct val="20000"/>
              </a:spcBef>
              <a:buChar char="–"/>
              <a:defRPr sz="2800">
                <a:solidFill>
                  <a:schemeClr val="tx1"/>
                </a:solidFill>
                <a:latin typeface="Arial" panose="020B0604020202020204" pitchFamily="34" charset="0"/>
              </a:defRPr>
            </a:lvl2pPr>
            <a:lvl3pPr marL="1143000" indent="-228600" defTabSz="-13873163">
              <a:spcBef>
                <a:spcPct val="20000"/>
              </a:spcBef>
              <a:buChar char="•"/>
              <a:defRPr sz="2400">
                <a:solidFill>
                  <a:schemeClr val="tx1"/>
                </a:solidFill>
                <a:latin typeface="Arial" panose="020B0604020202020204" pitchFamily="34" charset="0"/>
              </a:defRPr>
            </a:lvl3pPr>
            <a:lvl4pPr marL="1600200" indent="-228600" defTabSz="-13873163">
              <a:spcBef>
                <a:spcPct val="20000"/>
              </a:spcBef>
              <a:buChar char="–"/>
              <a:defRPr sz="2000">
                <a:solidFill>
                  <a:schemeClr val="tx1"/>
                </a:solidFill>
                <a:latin typeface="Arial" panose="020B0604020202020204" pitchFamily="34" charset="0"/>
              </a:defRPr>
            </a:lvl4pPr>
            <a:lvl5pPr marL="2057400" indent="-228600" defTabSz="-13873163">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 Trust Management</a:t>
            </a:r>
          </a:p>
        </p:txBody>
      </p:sp>
      <p:sp>
        <p:nvSpPr>
          <p:cNvPr id="578563" name="Rectangle 5"/>
          <p:cNvSpPr txBox="1">
            <a:spLocks noChangeArrowheads="1"/>
          </p:cNvSpPr>
          <p:nvPr/>
        </p:nvSpPr>
        <p:spPr bwMode="auto">
          <a:xfrm>
            <a:off x="1485900" y="1905000"/>
            <a:ext cx="6172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har char="•"/>
              <a:defRPr sz="2800" b="1" i="1">
                <a:solidFill>
                  <a:schemeClr val="tx1"/>
                </a:solidFill>
                <a:latin typeface="Arial" panose="020B0604020202020204" pitchFamily="34" charset="0"/>
              </a:defRPr>
            </a:lvl1pPr>
            <a:lvl2pPr marL="742950" indent="-285750" defTabSz="-13873163">
              <a:spcBef>
                <a:spcPct val="20000"/>
              </a:spcBef>
              <a:buChar char="–"/>
              <a:defRPr sz="2800">
                <a:solidFill>
                  <a:schemeClr val="tx1"/>
                </a:solidFill>
                <a:latin typeface="Arial" panose="020B0604020202020204" pitchFamily="34" charset="0"/>
              </a:defRPr>
            </a:lvl2pPr>
            <a:lvl3pPr marL="1143000" indent="-228600" defTabSz="-13873163">
              <a:spcBef>
                <a:spcPct val="20000"/>
              </a:spcBef>
              <a:buChar char="•"/>
              <a:defRPr sz="2400">
                <a:solidFill>
                  <a:schemeClr val="tx1"/>
                </a:solidFill>
                <a:latin typeface="Arial" panose="020B0604020202020204" pitchFamily="34" charset="0"/>
              </a:defRPr>
            </a:lvl3pPr>
            <a:lvl4pPr marL="1600200" indent="-228600" defTabSz="-13873163">
              <a:spcBef>
                <a:spcPct val="20000"/>
              </a:spcBef>
              <a:buChar char="–"/>
              <a:defRPr sz="2000">
                <a:solidFill>
                  <a:schemeClr val="tx1"/>
                </a:solidFill>
                <a:latin typeface="Arial" panose="020B0604020202020204" pitchFamily="34" charset="0"/>
              </a:defRPr>
            </a:lvl4pPr>
            <a:lvl5pPr marL="2057400" indent="-228600" defTabSz="-13873163">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000" dirty="0"/>
              <a:t>Trust</a:t>
            </a:r>
          </a:p>
          <a:p>
            <a:pPr lvl="1"/>
            <a:r>
              <a:rPr lang="en-US" altLang="en-US" sz="2000" dirty="0"/>
              <a:t>Trust is a particular level of the subjective probability with which an agent assesses that another agent will perform a particular action in a context that affects his </a:t>
            </a:r>
            <a:r>
              <a:rPr lang="en-US" altLang="en-US" sz="2000" dirty="0" smtClean="0"/>
              <a:t>actions</a:t>
            </a:r>
            <a:endParaRPr lang="en-US" altLang="en-US" sz="2000" dirty="0"/>
          </a:p>
          <a:p>
            <a:r>
              <a:rPr lang="en-US" altLang="en-US" sz="2000" dirty="0"/>
              <a:t>Reputation</a:t>
            </a:r>
          </a:p>
          <a:p>
            <a:pPr lvl="1"/>
            <a:r>
              <a:rPr lang="en-US" altLang="en-US" sz="2000" dirty="0"/>
              <a:t>Expectation about an entity’s behavior based on past behavior </a:t>
            </a:r>
          </a:p>
          <a:p>
            <a:pPr lvl="1"/>
            <a:r>
              <a:rPr lang="en-US" altLang="en-US" sz="2000" dirty="0"/>
              <a:t>May be used to determine </a:t>
            </a:r>
            <a:r>
              <a:rPr lang="en-US" altLang="en-US" sz="2000" dirty="0" smtClean="0"/>
              <a:t>trust</a:t>
            </a:r>
            <a:endParaRPr lang="en-US" altLang="en-US" sz="2000" dirty="0"/>
          </a:p>
        </p:txBody>
      </p:sp>
      <p:sp>
        <p:nvSpPr>
          <p:cNvPr id="578564" name="Slide Number Placeholder 4"/>
          <p:cNvSpPr>
            <a:spLocks noGrp="1"/>
          </p:cNvSpPr>
          <p:nvPr>
            <p:ph type="sldNum" sz="quarter" idx="12"/>
          </p:nvPr>
        </p:nvSpPr>
        <p:spPr>
          <a:xfrm>
            <a:off x="6057900" y="6096000"/>
            <a:ext cx="1600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6D882EC9-CFD6-4306-A667-EF4F6C043081}" type="slidenum">
              <a:rPr lang="en-US" altLang="en-US" sz="1200" b="0" i="0">
                <a:latin typeface="Arial Black" panose="020B0A04020102020204" pitchFamily="34" charset="0"/>
                <a:ea typeface="MS PGothic" panose="020B0600070205080204" pitchFamily="34" charset="-128"/>
              </a:rPr>
              <a:pPr algn="ctr">
                <a:spcBef>
                  <a:spcPct val="0"/>
                </a:spcBef>
                <a:buFontTx/>
                <a:buNone/>
              </a:pPr>
              <a:t>9</a:t>
            </a:fld>
            <a:endParaRPr lang="en-US" altLang="en-US" sz="1200" b="0" i="0">
              <a:latin typeface="Arial Black" panose="020B0A04020102020204" pitchFamily="34" charset="0"/>
              <a:ea typeface="MS PGothic" panose="020B0600070205080204" pitchFamily="34" charset="-128"/>
            </a:endParaRPr>
          </a:p>
        </p:txBody>
      </p:sp>
    </p:spTree>
    <p:extLst>
      <p:ext uri="{BB962C8B-B14F-4D97-AF65-F5344CB8AC3E}">
        <p14:creationId xmlns:p14="http://schemas.microsoft.com/office/powerpoint/2010/main" val="18216146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AE881FE1-F190-4E41-8AF2-96F9061D5FFE}"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91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769D30ED-7BA1-48D2-A398-01ABE531CB97}" type="slidenum">
              <a:rPr lang="en-US" altLang="en-US" sz="1400" b="0" i="0">
                <a:latin typeface="Times New Roman" pitchFamily="18" charset="0"/>
              </a:rPr>
              <a:pPr eaLnBrk="0" hangingPunct="0">
                <a:spcBef>
                  <a:spcPct val="0"/>
                </a:spcBef>
                <a:buFontTx/>
                <a:buNone/>
              </a:pPr>
              <a:t>90</a:t>
            </a:fld>
            <a:endParaRPr lang="en-US" altLang="en-US" sz="1400" b="0" i="0">
              <a:latin typeface="Times New Roman" pitchFamily="18" charset="0"/>
            </a:endParaRPr>
          </a:p>
        </p:txBody>
      </p:sp>
      <p:sp>
        <p:nvSpPr>
          <p:cNvPr id="291844" name="Rectangle 2"/>
          <p:cNvSpPr>
            <a:spLocks noGrp="1" noChangeArrowheads="1"/>
          </p:cNvSpPr>
          <p:nvPr>
            <p:ph type="title" idx="4294967295"/>
          </p:nvPr>
        </p:nvSpPr>
        <p:spPr/>
        <p:txBody>
          <a:bodyPr/>
          <a:lstStyle/>
          <a:p>
            <a:pPr eaLnBrk="1" hangingPunct="1"/>
            <a:r>
              <a:rPr lang="en-US" altLang="en-US" smtClean="0"/>
              <a:t>Hardened OSs</a:t>
            </a:r>
          </a:p>
        </p:txBody>
      </p:sp>
      <p:sp>
        <p:nvSpPr>
          <p:cNvPr id="291845" name="Rectangle 3"/>
          <p:cNvSpPr>
            <a:spLocks noGrp="1" noChangeArrowheads="1"/>
          </p:cNvSpPr>
          <p:nvPr>
            <p:ph type="body" idx="4294967295"/>
          </p:nvPr>
        </p:nvSpPr>
        <p:spPr/>
        <p:txBody>
          <a:bodyPr>
            <a:noAutofit/>
          </a:bodyPr>
          <a:lstStyle/>
          <a:p>
            <a:pPr eaLnBrk="1" hangingPunct="1"/>
            <a:r>
              <a:rPr lang="en-US" altLang="en-US" sz="2000" b="1" dirty="0" smtClean="0"/>
              <a:t>IBM’s AIX (Advanced Interactive </a:t>
            </a:r>
            <a:r>
              <a:rPr lang="en-US" altLang="en-US" sz="2000" b="1" dirty="0" err="1" smtClean="0"/>
              <a:t>eXecutive</a:t>
            </a:r>
            <a:r>
              <a:rPr lang="en-US" altLang="en-US" sz="2000" b="1" dirty="0" smtClean="0"/>
              <a:t>)</a:t>
            </a:r>
            <a:r>
              <a:rPr lang="en-US" altLang="en-US" sz="2000" dirty="0" smtClean="0"/>
              <a:t>—Based on Unix. It implements a TCB and a Trusted Comm. Path. Its TCB includes the kernel and some Trusted Processes.</a:t>
            </a:r>
          </a:p>
          <a:p>
            <a:pPr eaLnBrk="1" hangingPunct="1"/>
            <a:r>
              <a:rPr lang="en-US" altLang="en-US" sz="2000" dirty="0" smtClean="0"/>
              <a:t> Supports a DAC. Instead of read/write/execute rights, AIX defines an Abstract Data Type (class), with higher-level operations, appropriate for the type of object such as copy, save, query, and set. These accesses define an access matrix implemented as Access Control Lists. </a:t>
            </a:r>
          </a:p>
          <a:p>
            <a:pPr eaLnBrk="1" hangingPunct="1"/>
            <a:r>
              <a:rPr lang="en-US" altLang="en-US" sz="2000" dirty="0" smtClean="0"/>
              <a:t>The ACLs are set by the owners of files and by administrators. ACLs can be permissive or restrictive. AIX reduces the privileges of the system administrator by defining five partially-ordered roles</a:t>
            </a:r>
          </a:p>
          <a:p>
            <a:pPr eaLnBrk="1" hangingPunct="1"/>
            <a:r>
              <a:rPr lang="en-US" altLang="en-US" sz="2000" dirty="0" smtClean="0"/>
              <a:t>Used principles: least privilege, separation of roles, complete mediation, and economy of mechanism</a:t>
            </a:r>
          </a:p>
          <a:p>
            <a:pPr eaLnBrk="1" hangingPunct="1"/>
            <a:r>
              <a:rPr lang="en-US" altLang="en-US" sz="2000" dirty="0" smtClean="0"/>
              <a:t>Five administrative roles use least privilege and separation of functions.</a:t>
            </a:r>
          </a:p>
        </p:txBody>
      </p:sp>
    </p:spTree>
    <p:extLst>
      <p:ext uri="{BB962C8B-B14F-4D97-AF65-F5344CB8AC3E}">
        <p14:creationId xmlns:p14="http://schemas.microsoft.com/office/powerpoint/2010/main" val="13865343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AIX II</a:t>
            </a:r>
            <a:endParaRPr lang="en-US" dirty="0"/>
          </a:p>
        </p:txBody>
      </p:sp>
      <p:sp>
        <p:nvSpPr>
          <p:cNvPr id="3" name="Content Placeholder 2"/>
          <p:cNvSpPr>
            <a:spLocks noGrp="1"/>
          </p:cNvSpPr>
          <p:nvPr>
            <p:ph idx="1"/>
          </p:nvPr>
        </p:nvSpPr>
        <p:spPr/>
        <p:txBody>
          <a:bodyPr>
            <a:normAutofit fontScale="70000" lnSpcReduction="20000"/>
          </a:bodyPr>
          <a:lstStyle/>
          <a:p>
            <a:r>
              <a:rPr lang="en-US" altLang="en-US" dirty="0" smtClean="0"/>
              <a:t>Originally intended </a:t>
            </a:r>
            <a:r>
              <a:rPr lang="en-US" altLang="en-US" dirty="0"/>
              <a:t>to run in </a:t>
            </a:r>
            <a:r>
              <a:rPr lang="en-US" altLang="en-US" dirty="0" smtClean="0"/>
              <a:t>RS/6000</a:t>
            </a:r>
            <a:r>
              <a:rPr lang="en-US" altLang="en-US" dirty="0"/>
              <a:t>, developed concurrently</a:t>
            </a:r>
            <a:r>
              <a:rPr lang="en-US" altLang="en-US" dirty="0" smtClean="0"/>
              <a:t>. Then extended to run in most IBM processors. Initially it had 1M lines of code, written in PL/I with a microkernel architecture.</a:t>
            </a:r>
          </a:p>
          <a:p>
            <a:r>
              <a:rPr lang="en-US" dirty="0"/>
              <a:t>The AIX family of operating systems debuted in 1986, became the standard operating system for </a:t>
            </a:r>
            <a:r>
              <a:rPr lang="en-US" dirty="0" smtClean="0"/>
              <a:t>the  RS/6000</a:t>
            </a:r>
            <a:r>
              <a:rPr lang="en-US" dirty="0"/>
              <a:t> series on its launch in 1990, and is still actively developed by IBM. It is currently supported on </a:t>
            </a:r>
            <a:r>
              <a:rPr lang="en-US" dirty="0" smtClean="0"/>
              <a:t>IBM Power Systems,  alongside IBM </a:t>
            </a:r>
            <a:r>
              <a:rPr lang="en-US" dirty="0" err="1" smtClean="0"/>
              <a:t>i</a:t>
            </a:r>
            <a:r>
              <a:rPr lang="en-US" dirty="0" smtClean="0"/>
              <a:t> and Linux.</a:t>
            </a:r>
          </a:p>
          <a:p>
            <a:r>
              <a:rPr lang="en-US" dirty="0"/>
              <a:t>AIX 6 was announced in May 2007, and it ran as an open beta from June 2007 until the general availability (GA) of AIX 6.1 on November 9, 2007. Major new features in AIX 6.1 included </a:t>
            </a:r>
            <a:r>
              <a:rPr lang="en-US" dirty="0" smtClean="0"/>
              <a:t>a full </a:t>
            </a:r>
            <a:r>
              <a:rPr lang="en-US" dirty="0"/>
              <a:t> </a:t>
            </a:r>
            <a:r>
              <a:rPr lang="en-US" dirty="0" smtClean="0"/>
              <a:t>RBAC, </a:t>
            </a:r>
            <a:r>
              <a:rPr lang="en-US" dirty="0"/>
              <a:t> </a:t>
            </a:r>
            <a:r>
              <a:rPr lang="en-US" dirty="0" smtClean="0"/>
              <a:t>workload partitions</a:t>
            </a:r>
            <a:r>
              <a:rPr lang="en-US" dirty="0"/>
              <a:t> (which enable application mobility), enhanced security (Addition of AES encryption type for NFS v3 and v4), </a:t>
            </a:r>
            <a:r>
              <a:rPr lang="en-US" dirty="0" smtClean="0"/>
              <a:t>and Live Partition Mobility</a:t>
            </a:r>
            <a:r>
              <a:rPr lang="en-US" dirty="0"/>
              <a:t> on the POWER6 hardware.</a:t>
            </a:r>
          </a:p>
        </p:txBody>
      </p:sp>
    </p:spTree>
    <p:extLst>
      <p:ext uri="{BB962C8B-B14F-4D97-AF65-F5344CB8AC3E}">
        <p14:creationId xmlns:p14="http://schemas.microsoft.com/office/powerpoint/2010/main" val="13863542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AC4BF58D-919A-4684-B798-0546077E87A5}"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92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3E426FE0-A2A6-4D05-A59C-574BBC885340}" type="slidenum">
              <a:rPr lang="en-US" altLang="en-US" sz="1400" b="0" i="0">
                <a:latin typeface="Times New Roman" pitchFamily="18" charset="0"/>
              </a:rPr>
              <a:pPr eaLnBrk="0" hangingPunct="0">
                <a:spcBef>
                  <a:spcPct val="0"/>
                </a:spcBef>
                <a:buFontTx/>
                <a:buNone/>
              </a:pPr>
              <a:t>92</a:t>
            </a:fld>
            <a:endParaRPr lang="en-US" altLang="en-US" sz="1400" b="0" i="0">
              <a:latin typeface="Times New Roman" pitchFamily="18" charset="0"/>
            </a:endParaRPr>
          </a:p>
        </p:txBody>
      </p:sp>
      <p:sp>
        <p:nvSpPr>
          <p:cNvPr id="292868" name="Rectangle 2"/>
          <p:cNvSpPr>
            <a:spLocks noGrp="1" noChangeArrowheads="1"/>
          </p:cNvSpPr>
          <p:nvPr>
            <p:ph type="title" idx="4294967295"/>
          </p:nvPr>
        </p:nvSpPr>
        <p:spPr/>
        <p:txBody>
          <a:bodyPr/>
          <a:lstStyle/>
          <a:p>
            <a:pPr eaLnBrk="1" hangingPunct="1"/>
            <a:r>
              <a:rPr lang="en-US" altLang="en-US" smtClean="0"/>
              <a:t>Hardened OSs II</a:t>
            </a:r>
          </a:p>
        </p:txBody>
      </p:sp>
      <p:sp>
        <p:nvSpPr>
          <p:cNvPr id="296965" name="Rectangle 3"/>
          <p:cNvSpPr>
            <a:spLocks noGrp="1" noChangeArrowheads="1"/>
          </p:cNvSpPr>
          <p:nvPr>
            <p:ph type="body" idx="4294967295"/>
          </p:nvPr>
        </p:nvSpPr>
        <p:spPr/>
        <p:txBody>
          <a:bodyPr>
            <a:normAutofit lnSpcReduction="10000"/>
          </a:bodyPr>
          <a:lstStyle/>
          <a:p>
            <a:pPr eaLnBrk="1" hangingPunct="1">
              <a:defRPr/>
            </a:pPr>
            <a:r>
              <a:rPr lang="en-US" sz="1800" dirty="0" smtClean="0"/>
              <a:t>Virtual Vault [HP, Rub94]—A trusted version of HP-UX operating system (A Unix variant). It uses compartments based on the multilevel model to isolate portions of the OS. It also reduces the root privileges and controls inheritance of rights in forked threads.</a:t>
            </a:r>
          </a:p>
          <a:p>
            <a:pPr marL="0" indent="0" eaLnBrk="1" hangingPunct="1">
              <a:buFontTx/>
              <a:buNone/>
              <a:defRPr/>
            </a:pPr>
            <a:endParaRPr lang="en-US" sz="1800" dirty="0" smtClean="0"/>
          </a:p>
          <a:p>
            <a:pPr eaLnBrk="1" hangingPunct="1">
              <a:defRPr/>
            </a:pPr>
            <a:r>
              <a:rPr lang="en-US" sz="1800" dirty="0" smtClean="0"/>
              <a:t>Argus Pitbull—This is a system based on:</a:t>
            </a:r>
          </a:p>
          <a:p>
            <a:pPr lvl="2" eaLnBrk="1" hangingPunct="1">
              <a:buFont typeface="Symbol" pitchFamily="18" charset="2"/>
              <a:buChar char="·"/>
              <a:defRPr/>
            </a:pPr>
            <a:r>
              <a:rPr lang="en-US" sz="2000" dirty="0" smtClean="0"/>
              <a:t>Compartmentalization  using a multilevel MAC model.</a:t>
            </a:r>
          </a:p>
          <a:p>
            <a:pPr lvl="2" eaLnBrk="1" hangingPunct="1">
              <a:buFont typeface="Symbol" pitchFamily="18" charset="2"/>
              <a:buChar char="·"/>
              <a:defRPr/>
            </a:pPr>
            <a:r>
              <a:rPr lang="en-US" sz="2000" dirty="0" smtClean="0"/>
              <a:t>Least privilege applied to all processes, including </a:t>
            </a:r>
            <a:r>
              <a:rPr lang="en-US" sz="2000" dirty="0" err="1" smtClean="0"/>
              <a:t>superuser</a:t>
            </a:r>
            <a:r>
              <a:rPr lang="en-US" sz="2000" dirty="0" smtClean="0"/>
              <a:t>. The </a:t>
            </a:r>
            <a:r>
              <a:rPr lang="en-US" sz="2000" dirty="0" err="1" smtClean="0"/>
              <a:t>superuser</a:t>
            </a:r>
            <a:r>
              <a:rPr lang="en-US" sz="2000" dirty="0" smtClean="0"/>
              <a:t> is implemented using three roles: Systems Security Officer, System Administrator, and System Operator.</a:t>
            </a:r>
          </a:p>
          <a:p>
            <a:pPr lvl="2" eaLnBrk="1" hangingPunct="1">
              <a:buFont typeface="Symbol" pitchFamily="18" charset="2"/>
              <a:buChar char="·"/>
              <a:defRPr/>
            </a:pPr>
            <a:r>
              <a:rPr lang="en-US" sz="2000" dirty="0" smtClean="0"/>
              <a:t>Kernel-level enforcement. Trusted SSH</a:t>
            </a:r>
          </a:p>
          <a:p>
            <a:pPr lvl="2">
              <a:buFont typeface="Symbol" pitchFamily="18" charset="2"/>
              <a:buChar char="·"/>
              <a:defRPr/>
            </a:pPr>
            <a:r>
              <a:rPr lang="en-US" sz="2000" dirty="0"/>
              <a:t>Exceeds LSPP (EAL4+) Common Criteria Requirements</a:t>
            </a:r>
          </a:p>
          <a:p>
            <a:pPr lvl="2">
              <a:buFont typeface="Symbol" pitchFamily="18" charset="2"/>
              <a:buChar char="·"/>
              <a:defRPr/>
            </a:pPr>
            <a:r>
              <a:rPr lang="en-US" sz="2000" dirty="0" smtClean="0"/>
              <a:t>Now marketed by </a:t>
            </a:r>
            <a:r>
              <a:rPr lang="en-US" sz="2000" dirty="0"/>
              <a:t>General Dynamics http://www.gdc4s.com/pitbull.html</a:t>
            </a:r>
            <a:endParaRPr lang="en-US" sz="2000" dirty="0" smtClean="0"/>
          </a:p>
          <a:p>
            <a:pPr eaLnBrk="1" hangingPunct="1">
              <a:defRPr/>
            </a:pPr>
            <a:endParaRPr lang="en-US" sz="1800" dirty="0" smtClean="0"/>
          </a:p>
        </p:txBody>
      </p:sp>
    </p:spTree>
    <p:extLst>
      <p:ext uri="{BB962C8B-B14F-4D97-AF65-F5344CB8AC3E}">
        <p14:creationId xmlns:p14="http://schemas.microsoft.com/office/powerpoint/2010/main" val="19742429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of multilevel models for separation of processes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some types of protection we want to confine </a:t>
            </a:r>
            <a:r>
              <a:rPr lang="en-US" dirty="0"/>
              <a:t>execution of a process in a system partition which has been assigned to a specific  confidentiality or integrity level. Access from this process to other partitions (processes or data) is restricted according to the rules of a multilevel security model, where processes have sensitivity levels</a:t>
            </a:r>
            <a:r>
              <a:rPr lang="en-US" dirty="0" smtClean="0"/>
              <a:t>. </a:t>
            </a:r>
          </a:p>
          <a:p>
            <a:r>
              <a:rPr lang="en-US" b="1" dirty="0"/>
              <a:t>Simple security (</a:t>
            </a:r>
            <a:r>
              <a:rPr lang="en-US" b="1" dirty="0" err="1"/>
              <a:t>ss</a:t>
            </a:r>
            <a:r>
              <a:rPr lang="en-US" b="1" dirty="0"/>
              <a:t>) property</a:t>
            </a:r>
            <a:r>
              <a:rPr lang="en-US" dirty="0"/>
              <a:t>. A subject s may read object o only if its classification dominates the object’s classification, i.e., C(s) =&gt; C(o). This is the no read-up property.</a:t>
            </a:r>
          </a:p>
          <a:p>
            <a:r>
              <a:rPr lang="en-US" dirty="0"/>
              <a:t> </a:t>
            </a:r>
            <a:r>
              <a:rPr lang="en-US" b="1" dirty="0" smtClean="0"/>
              <a:t>*-</a:t>
            </a:r>
            <a:r>
              <a:rPr lang="en-US" b="1" dirty="0"/>
              <a:t>Property</a:t>
            </a:r>
            <a:r>
              <a:rPr lang="en-US" dirty="0"/>
              <a:t>. A subject s that can read object o is allowed to write object p only if the classification of p dominates the classification of o, i.e., C(p) =&gt; C(o). This is the no write-down property</a:t>
            </a:r>
            <a:r>
              <a:rPr lang="en-US" dirty="0" smtClean="0"/>
              <a:t>.</a:t>
            </a:r>
          </a:p>
          <a:p>
            <a:pPr lvl="0"/>
            <a:r>
              <a:rPr lang="en-US" dirty="0" smtClean="0"/>
              <a:t>Idea: </a:t>
            </a:r>
            <a:r>
              <a:rPr lang="en-US" dirty="0"/>
              <a:t>Even if one part of the system is compromised or corrupted, other units will remain unaffected; that is, attacks or errors in a partition at some level should not propagate to other levels.</a:t>
            </a:r>
          </a:p>
          <a:p>
            <a:endParaRPr lang="en-US" dirty="0"/>
          </a:p>
          <a:p>
            <a:endParaRPr lang="en-US" dirty="0"/>
          </a:p>
          <a:p>
            <a:endParaRPr lang="en-US" dirty="0"/>
          </a:p>
        </p:txBody>
      </p:sp>
    </p:spTree>
    <p:extLst>
      <p:ext uri="{BB962C8B-B14F-4D97-AF65-F5344CB8AC3E}">
        <p14:creationId xmlns:p14="http://schemas.microsoft.com/office/powerpoint/2010/main" val="213795100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C8D3F991-D615-4E06-B8F1-BF75029B8986}"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93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F703E82E-7CE6-4147-90B4-DBA4E1564FBD}" type="slidenum">
              <a:rPr lang="en-US" altLang="en-US" sz="1400" b="0" i="0">
                <a:latin typeface="Times New Roman" pitchFamily="18" charset="0"/>
              </a:rPr>
              <a:pPr eaLnBrk="0" hangingPunct="0">
                <a:spcBef>
                  <a:spcPct val="0"/>
                </a:spcBef>
                <a:buFontTx/>
                <a:buNone/>
              </a:pPr>
              <a:t>94</a:t>
            </a:fld>
            <a:endParaRPr lang="en-US" altLang="en-US" sz="1400" b="0" i="0">
              <a:latin typeface="Times New Roman" pitchFamily="18" charset="0"/>
            </a:endParaRPr>
          </a:p>
        </p:txBody>
      </p:sp>
      <p:pic>
        <p:nvPicPr>
          <p:cNvPr id="293892" name="Picture 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449263"/>
            <a:ext cx="7778750" cy="595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42844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4B18C859-586C-4BA7-A82D-4BE2D3478AB7}"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549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E096FDA6-BC79-4BC8-B1A6-4E66DAB678BE}" type="slidenum">
              <a:rPr lang="en-US" altLang="en-US" sz="1400" b="0" i="0">
                <a:latin typeface="Times New Roman" pitchFamily="18" charset="0"/>
              </a:rPr>
              <a:pPr eaLnBrk="0" hangingPunct="0">
                <a:spcBef>
                  <a:spcPct val="0"/>
                </a:spcBef>
                <a:buFontTx/>
                <a:buNone/>
              </a:pPr>
              <a:t>95</a:t>
            </a:fld>
            <a:endParaRPr lang="en-US" altLang="en-US" sz="1400" b="0" i="0">
              <a:latin typeface="Times New Roman" pitchFamily="18" charset="0"/>
            </a:endParaRPr>
          </a:p>
        </p:txBody>
      </p:sp>
      <p:sp>
        <p:nvSpPr>
          <p:cNvPr id="254980" name="Rectangle 2"/>
          <p:cNvSpPr>
            <a:spLocks noGrp="1" noChangeArrowheads="1"/>
          </p:cNvSpPr>
          <p:nvPr>
            <p:ph type="title" idx="4294967295"/>
          </p:nvPr>
        </p:nvSpPr>
        <p:spPr/>
        <p:txBody>
          <a:bodyPr/>
          <a:lstStyle/>
          <a:p>
            <a:pPr eaLnBrk="1" hangingPunct="1"/>
            <a:r>
              <a:rPr lang="en-US" altLang="en-US" smtClean="0"/>
              <a:t>Another use of hardware</a:t>
            </a:r>
          </a:p>
        </p:txBody>
      </p:sp>
      <p:sp>
        <p:nvSpPr>
          <p:cNvPr id="254981" name="Rectangle 3"/>
          <p:cNvSpPr>
            <a:spLocks noGrp="1" noChangeArrowheads="1"/>
          </p:cNvSpPr>
          <p:nvPr>
            <p:ph type="body" idx="4294967295"/>
          </p:nvPr>
        </p:nvSpPr>
        <p:spPr/>
        <p:txBody>
          <a:bodyPr/>
          <a:lstStyle/>
          <a:p>
            <a:pPr eaLnBrk="1" hangingPunct="1"/>
            <a:r>
              <a:rPr lang="en-US" altLang="en-US" b="1" dirty="0" smtClean="0"/>
              <a:t>Accelerate execution </a:t>
            </a:r>
            <a:r>
              <a:rPr lang="en-US" altLang="en-US" dirty="0" smtClean="0"/>
              <a:t>of time-consuming operations: Cryptographic processors, XML processors</a:t>
            </a:r>
          </a:p>
          <a:p>
            <a:pPr eaLnBrk="1" hangingPunct="1"/>
            <a:r>
              <a:rPr lang="en-US" altLang="en-US" b="1" dirty="0" smtClean="0"/>
              <a:t>Trusted hardware</a:t>
            </a:r>
            <a:r>
              <a:rPr lang="en-US" altLang="en-US" dirty="0" smtClean="0"/>
              <a:t>: Enforcing this behavior is achieved by loading the hardware with a unique encryption key inaccessible to the rest of the system.</a:t>
            </a:r>
          </a:p>
        </p:txBody>
      </p:sp>
    </p:spTree>
    <p:extLst>
      <p:ext uri="{BB962C8B-B14F-4D97-AF65-F5344CB8AC3E}">
        <p14:creationId xmlns:p14="http://schemas.microsoft.com/office/powerpoint/2010/main" val="107739525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448B09D9-24D8-45AC-9C07-26F41C62B6DB}" type="datetime1">
              <a:rPr lang="en-US" altLang="en-US" sz="1400" b="0" i="0" smtClean="0">
                <a:latin typeface="Times New Roman" pitchFamily="18" charset="0"/>
              </a:rPr>
              <a:pPr eaLnBrk="0" hangingPunct="0">
                <a:spcBef>
                  <a:spcPct val="0"/>
                </a:spcBef>
                <a:buFontTx/>
                <a:buNone/>
              </a:pPr>
              <a:t>9/28/2017</a:t>
            </a:fld>
            <a:endParaRPr lang="en-US" altLang="en-US" sz="1400" b="0" i="0" smtClean="0">
              <a:latin typeface="Times New Roman" pitchFamily="18" charset="0"/>
            </a:endParaRPr>
          </a:p>
        </p:txBody>
      </p:sp>
      <p:sp>
        <p:nvSpPr>
          <p:cNvPr id="2570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9D04BF50-C3FF-45EB-AD35-3A18AE730830}" type="slidenum">
              <a:rPr lang="en-US" altLang="en-US" sz="1400" b="0" i="0">
                <a:latin typeface="Times New Roman" pitchFamily="18" charset="0"/>
              </a:rPr>
              <a:pPr eaLnBrk="0" hangingPunct="0">
                <a:spcBef>
                  <a:spcPct val="0"/>
                </a:spcBef>
                <a:buFontTx/>
                <a:buNone/>
              </a:pPr>
              <a:t>96</a:t>
            </a:fld>
            <a:endParaRPr lang="en-US" altLang="en-US" sz="1400" b="0" i="0">
              <a:latin typeface="Times New Roman" pitchFamily="18" charset="0"/>
            </a:endParaRPr>
          </a:p>
        </p:txBody>
      </p:sp>
      <p:sp>
        <p:nvSpPr>
          <p:cNvPr id="257028" name="Rectangle 2"/>
          <p:cNvSpPr>
            <a:spLocks noGrp="1" noChangeArrowheads="1"/>
          </p:cNvSpPr>
          <p:nvPr>
            <p:ph type="title" idx="4294967295"/>
          </p:nvPr>
        </p:nvSpPr>
        <p:spPr/>
        <p:txBody>
          <a:bodyPr/>
          <a:lstStyle/>
          <a:p>
            <a:pPr eaLnBrk="1" hangingPunct="1"/>
            <a:r>
              <a:rPr lang="en-US" altLang="en-US" smtClean="0"/>
              <a:t>Tarari XML processor</a:t>
            </a:r>
          </a:p>
        </p:txBody>
      </p:sp>
      <p:pic>
        <p:nvPicPr>
          <p:cNvPr id="257029" name="Picture 4" descr="The image “file:///H:/NT/WebServices/XML-CP-WEB.gif” cannot be displayed, because it contains err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858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436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1"/>
          <p:cNvSpPr>
            <a:spLocks noGrp="1"/>
          </p:cNvSpPr>
          <p:nvPr>
            <p:ph type="title"/>
          </p:nvPr>
        </p:nvSpPr>
        <p:spPr/>
        <p:txBody>
          <a:bodyPr/>
          <a:lstStyle/>
          <a:p>
            <a:r>
              <a:rPr lang="en-US" altLang="en-US" smtClean="0"/>
              <a:t>Trusted computing</a:t>
            </a:r>
          </a:p>
        </p:txBody>
      </p:sp>
      <p:sp>
        <p:nvSpPr>
          <p:cNvPr id="256003" name="Content Placeholder 2"/>
          <p:cNvSpPr>
            <a:spLocks noGrp="1"/>
          </p:cNvSpPr>
          <p:nvPr>
            <p:ph idx="1"/>
          </p:nvPr>
        </p:nvSpPr>
        <p:spPr/>
        <p:txBody>
          <a:bodyPr/>
          <a:lstStyle/>
          <a:p>
            <a:r>
              <a:rPr lang="en-US" altLang="en-US" sz="2000" dirty="0" smtClean="0"/>
              <a:t>TC is controversial as the hardware is not only secured for its owner, but also secured against its owner</a:t>
            </a:r>
          </a:p>
          <a:p>
            <a:r>
              <a:rPr lang="en-US" altLang="en-US" sz="2000" dirty="0" smtClean="0"/>
              <a:t>Trusted Computing proponents claim the technology will make computers safer, less prone to malware, and thus more reliable from an end-user perspective. </a:t>
            </a:r>
          </a:p>
          <a:p>
            <a:r>
              <a:rPr lang="en-US" altLang="en-US" sz="2000" dirty="0" smtClean="0"/>
              <a:t>Opponents claim this technology will be used primarily to enforce DRM policies and not to increase computer security</a:t>
            </a:r>
          </a:p>
          <a:p>
            <a:r>
              <a:rPr lang="en-US" altLang="en-US" sz="2000" dirty="0" smtClean="0"/>
              <a:t>Chip manufacturers Intel and AMD,  hardware manufacturers such as Dell, and OS providers such as Microsoft all plan to include Trusted Computing in their next generations of products.</a:t>
            </a:r>
          </a:p>
          <a:p>
            <a:r>
              <a:rPr lang="en-US" altLang="en-US" sz="2000" dirty="0" smtClean="0"/>
              <a:t>The US Army requires that every new small PC it purchases must come with a </a:t>
            </a:r>
            <a:r>
              <a:rPr lang="en-US" altLang="en-US" sz="2000" b="1" dirty="0" smtClean="0"/>
              <a:t>Trusted Platform Module(TPM</a:t>
            </a:r>
            <a:r>
              <a:rPr lang="en-US" altLang="en-US" sz="2000" dirty="0" smtClean="0"/>
              <a:t>).</a:t>
            </a:r>
          </a:p>
        </p:txBody>
      </p:sp>
    </p:spTree>
    <p:extLst>
      <p:ext uri="{BB962C8B-B14F-4D97-AF65-F5344CB8AC3E}">
        <p14:creationId xmlns:p14="http://schemas.microsoft.com/office/powerpoint/2010/main" val="37390136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566863"/>
            <a:ext cx="552450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TPM structure</a:t>
            </a:r>
            <a:endParaRPr lang="en-US" dirty="0"/>
          </a:p>
        </p:txBody>
      </p:sp>
    </p:spTree>
    <p:extLst>
      <p:ext uri="{BB962C8B-B14F-4D97-AF65-F5344CB8AC3E}">
        <p14:creationId xmlns:p14="http://schemas.microsoft.com/office/powerpoint/2010/main" val="25009979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TPM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TPM offers </a:t>
            </a:r>
            <a:r>
              <a:rPr lang="en-US" dirty="0"/>
              <a:t>facilities for the secure generation of </a:t>
            </a:r>
            <a:r>
              <a:rPr lang="en-US" dirty="0" smtClean="0"/>
              <a:t>crypto keys, </a:t>
            </a:r>
            <a:r>
              <a:rPr lang="en-US" dirty="0"/>
              <a:t>and limitation of their use, in addition to a </a:t>
            </a:r>
            <a:r>
              <a:rPr lang="en-US" dirty="0" smtClean="0"/>
              <a:t>random number generator.</a:t>
            </a:r>
            <a:r>
              <a:rPr lang="en-US" dirty="0"/>
              <a:t> It also includes capabilities such </a:t>
            </a:r>
            <a:r>
              <a:rPr lang="en-US" dirty="0" smtClean="0"/>
              <a:t>as:</a:t>
            </a:r>
            <a:endParaRPr lang="en-US" dirty="0"/>
          </a:p>
          <a:p>
            <a:r>
              <a:rPr lang="en-US" b="1" i="1" dirty="0"/>
              <a:t>Remote attestation</a:t>
            </a:r>
            <a:r>
              <a:rPr lang="en-US" dirty="0"/>
              <a:t> – creates a nearly unforgeable </a:t>
            </a:r>
            <a:r>
              <a:rPr lang="en-US" dirty="0" smtClean="0"/>
              <a:t>hash key</a:t>
            </a:r>
            <a:r>
              <a:rPr lang="en-US" dirty="0"/>
              <a:t> summary of the hardware and software configuration. The program hashing the configuration data determines the extent of the summary of the software. This allows a third party to verify that the software has not been changed.</a:t>
            </a:r>
          </a:p>
          <a:p>
            <a:r>
              <a:rPr lang="en-US" b="1" i="1" dirty="0"/>
              <a:t>Binding</a:t>
            </a:r>
            <a:r>
              <a:rPr lang="en-US" dirty="0"/>
              <a:t> – encrypts data using TPM bind key, a unique </a:t>
            </a:r>
            <a:r>
              <a:rPr lang="en-US" dirty="0" smtClean="0"/>
              <a:t>RSA</a:t>
            </a:r>
            <a:r>
              <a:rPr lang="en-US" dirty="0"/>
              <a:t> key descended from a storage </a:t>
            </a:r>
            <a:r>
              <a:rPr lang="en-US" dirty="0" smtClean="0"/>
              <a:t>key.</a:t>
            </a:r>
            <a:endParaRPr lang="en-US" dirty="0"/>
          </a:p>
          <a:p>
            <a:r>
              <a:rPr lang="en-US" b="1" i="1" dirty="0"/>
              <a:t>Sealing</a:t>
            </a:r>
            <a:r>
              <a:rPr lang="en-US" dirty="0"/>
              <a:t> – encrypts data in a similar manner to binding, but in addition specifies a state in which TPM must be in order for the data to be decrypted (unsealed</a:t>
            </a:r>
            <a:r>
              <a:rPr lang="en-US" dirty="0" smtClean="0"/>
              <a:t>).</a:t>
            </a:r>
            <a:endParaRPr lang="en-US" dirty="0"/>
          </a:p>
          <a:p>
            <a:endParaRPr lang="en-US" dirty="0"/>
          </a:p>
        </p:txBody>
      </p:sp>
    </p:spTree>
    <p:extLst>
      <p:ext uri="{BB962C8B-B14F-4D97-AF65-F5344CB8AC3E}">
        <p14:creationId xmlns:p14="http://schemas.microsoft.com/office/powerpoint/2010/main" val="3749332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9653</TotalTime>
  <Words>8972</Words>
  <Application>Microsoft Office PowerPoint</Application>
  <PresentationFormat>On-screen Show (4:3)</PresentationFormat>
  <Paragraphs>682</Paragraphs>
  <Slides>135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135</vt:i4>
      </vt:variant>
    </vt:vector>
  </HeadingPairs>
  <TitlesOfParts>
    <vt:vector size="147" baseType="lpstr">
      <vt:lpstr>MS PGothic</vt:lpstr>
      <vt:lpstr>Arial</vt:lpstr>
      <vt:lpstr>Arial Black</vt:lpstr>
      <vt:lpstr>Calibri</vt:lpstr>
      <vt:lpstr>Symbol</vt:lpstr>
      <vt:lpstr>Times</vt:lpstr>
      <vt:lpstr>Times New Roman</vt:lpstr>
      <vt:lpstr>Wingdings</vt:lpstr>
      <vt:lpstr>Office Theme</vt:lpstr>
      <vt:lpstr>Bitmap Image</vt:lpstr>
      <vt:lpstr>Document</vt:lpstr>
      <vt:lpstr>Slide</vt:lpstr>
      <vt:lpstr>Chapter 4 </vt:lpstr>
      <vt:lpstr>OS security</vt:lpstr>
      <vt:lpstr>Security layers</vt:lpstr>
      <vt:lpstr>Hardware security</vt:lpstr>
      <vt:lpstr>Hardware requirements for security</vt:lpstr>
      <vt:lpstr>OS functions</vt:lpstr>
      <vt:lpstr>OS functions</vt:lpstr>
      <vt:lpstr>Basic OS policies</vt:lpstr>
      <vt:lpstr>PowerPoint Presentation</vt:lpstr>
      <vt:lpstr>PowerPoint Presentation</vt:lpstr>
      <vt:lpstr>Trusted Computing Base(TCB)  </vt:lpstr>
      <vt:lpstr>Use of kernels</vt:lpstr>
      <vt:lpstr>PowerPoint Presentation</vt:lpstr>
      <vt:lpstr>Processes</vt:lpstr>
      <vt:lpstr>Process interaction</vt:lpstr>
      <vt:lpstr>Process communication</vt:lpstr>
      <vt:lpstr>Execution states or modes</vt:lpstr>
      <vt:lpstr>PowerPoint Presentation</vt:lpstr>
      <vt:lpstr>Protection rings</vt:lpstr>
      <vt:lpstr>PowerPoint Presentation</vt:lpstr>
      <vt:lpstr>Memory protection</vt:lpstr>
      <vt:lpstr>PowerPoint Presentation</vt:lpstr>
      <vt:lpstr>Page protection</vt:lpstr>
      <vt:lpstr>Page adressing</vt:lpstr>
      <vt:lpstr>Segmentation</vt:lpstr>
      <vt:lpstr>Descriptors</vt:lpstr>
      <vt:lpstr>PowerPoint Presentation</vt:lpstr>
      <vt:lpstr>PowerPoint Presentation</vt:lpstr>
      <vt:lpstr>PowerPoint Presentation</vt:lpstr>
      <vt:lpstr>Controlled address space</vt:lpstr>
      <vt:lpstr>Controlled Address Space (sandbox)</vt:lpstr>
      <vt:lpstr>Virtual Address Space structure</vt:lpstr>
      <vt:lpstr>PowerPoint Presentation</vt:lpstr>
      <vt:lpstr>File protection alternatives</vt:lpstr>
      <vt:lpstr>OS file authorization</vt:lpstr>
      <vt:lpstr>Unix/Linux file control</vt:lpstr>
      <vt:lpstr>Effect of OS architecture on security</vt:lpstr>
      <vt:lpstr>Monolithic architectures</vt:lpstr>
      <vt:lpstr>Layered architectures</vt:lpstr>
      <vt:lpstr>Microkernels</vt:lpstr>
      <vt:lpstr>The Microkernel pattern  (www.vico.org)</vt:lpstr>
      <vt:lpstr>Microkernel-based architectures</vt:lpstr>
      <vt:lpstr>PowerPoint Presentation</vt:lpstr>
      <vt:lpstr>Reducing kernel mode execution</vt:lpstr>
      <vt:lpstr>PowerPoint Presentation</vt:lpstr>
      <vt:lpstr>Virtual machine (VM) operating system</vt:lpstr>
      <vt:lpstr>PowerPoint Presentation</vt:lpstr>
      <vt:lpstr>Virtual machines</vt:lpstr>
      <vt:lpstr>PowerPoint Presentation</vt:lpstr>
      <vt:lpstr>UC: Execute a system call</vt:lpstr>
      <vt:lpstr>Security advantages of VMs</vt:lpstr>
      <vt:lpstr>PowerPoint Presentation</vt:lpstr>
      <vt:lpstr>PowerPoint Presentation</vt:lpstr>
      <vt:lpstr>PowerPoint Presentation</vt:lpstr>
      <vt:lpstr>Patterns for secure process management </vt:lpstr>
      <vt:lpstr>Secure Process/Thread </vt:lpstr>
      <vt:lpstr>Secure process</vt:lpstr>
      <vt:lpstr>Controlled-Process Creator </vt:lpstr>
      <vt:lpstr>Controlled-Process Creator</vt:lpstr>
      <vt:lpstr>Process creation dynamics</vt:lpstr>
      <vt:lpstr> The Controlled Execution Environment pattern   </vt:lpstr>
      <vt:lpstr>Process/domain rights</vt:lpstr>
      <vt:lpstr>Entering a domain</vt:lpstr>
      <vt:lpstr>PowerPoint Presentation</vt:lpstr>
      <vt:lpstr>Secure Boot</vt:lpstr>
      <vt:lpstr>Commercial OSs</vt:lpstr>
      <vt:lpstr>Authorization in OSs</vt:lpstr>
      <vt:lpstr>UNIX AFS Access Control Lists (ACLs) </vt:lpstr>
      <vt:lpstr>Windows</vt:lpstr>
      <vt:lpstr>Windows NT and later</vt:lpstr>
      <vt:lpstr>Why Windows 10 is the most secure Windows ever http://www.networkworld.com/article/2984763/security/why-windows-10-is-the-most-secure-windows-ever.html?phint=newt%3Dnetworkworld_security_alert&amp;phint=idg_eid%3Dc30d380502694c47d2c45cb7576fbd6b#tk.NWWNLE_nlt_security_2015-09-18 </vt:lpstr>
      <vt:lpstr>Windows 10 </vt:lpstr>
      <vt:lpstr>Security features in Mac OS X Yosemite  (Oct. 2014) https://business.kaspersky.com/security-features-in-mac-os-x-yosemite/2798/</vt:lpstr>
      <vt:lpstr>Mac OS 10.10 security II (by Yuri Ilyn)</vt:lpstr>
      <vt:lpstr>Android architecture</vt:lpstr>
      <vt:lpstr>PowerPoint Presentation</vt:lpstr>
      <vt:lpstr>PowerPoint Presentation</vt:lpstr>
      <vt:lpstr>Firefox OS</vt:lpstr>
      <vt:lpstr>Patterns in Firefox OS</vt:lpstr>
      <vt:lpstr>Tizen OS</vt:lpstr>
      <vt:lpstr>Patterns in Tizen OS</vt:lpstr>
      <vt:lpstr>PowerPoint Presentation</vt:lpstr>
      <vt:lpstr>Example of attack</vt:lpstr>
      <vt:lpstr>The Internet worm of 1968</vt:lpstr>
      <vt:lpstr>Typical Weaknesses</vt:lpstr>
      <vt:lpstr>Weaknesses II</vt:lpstr>
      <vt:lpstr>Weaknesses III</vt:lpstr>
      <vt:lpstr>Weaknesses  IV</vt:lpstr>
      <vt:lpstr>OS defenses</vt:lpstr>
      <vt:lpstr>Hardened OSs</vt:lpstr>
      <vt:lpstr>AIX II</vt:lpstr>
      <vt:lpstr>Hardened OSs II</vt:lpstr>
      <vt:lpstr>Use of multilevel models for separation of processes</vt:lpstr>
      <vt:lpstr>PowerPoint Presentation</vt:lpstr>
      <vt:lpstr>Another use of hardware</vt:lpstr>
      <vt:lpstr>Tarari XML processor</vt:lpstr>
      <vt:lpstr>Trusted computing</vt:lpstr>
      <vt:lpstr>TPM structure</vt:lpstr>
      <vt:lpstr>TPM functions</vt:lpstr>
      <vt:lpstr>References</vt:lpstr>
      <vt:lpstr>References II</vt:lpstr>
      <vt:lpstr>Assignment 2 (Old)</vt:lpstr>
      <vt:lpstr>PowerPoint Presentation</vt:lpstr>
      <vt:lpstr>Authentication</vt:lpstr>
      <vt:lpstr>Formally</vt:lpstr>
      <vt:lpstr>PowerPoint Presentation</vt:lpstr>
      <vt:lpstr>Authentication hierarchy</vt:lpstr>
      <vt:lpstr>Class diagram of Authenticator</vt:lpstr>
      <vt:lpstr>Authenticating a user</vt:lpstr>
      <vt:lpstr>Passwords</vt:lpstr>
      <vt:lpstr>Password-based authentication</vt:lpstr>
      <vt:lpstr>Smart cards</vt:lpstr>
      <vt:lpstr>Biometrics</vt:lpstr>
      <vt:lpstr>Multifactor authentication</vt:lpstr>
      <vt:lpstr>Class diagram for Two-Factor authentication</vt:lpstr>
      <vt:lpstr>Known uses</vt:lpstr>
      <vt:lpstr>Some Multi-factor authentications are weak</vt:lpstr>
      <vt:lpstr>Secret questions</vt:lpstr>
      <vt:lpstr> Hackers Took Fingerprints of 5.6 Million U.S. Workers http://www.nytimes.com/2015/09/24/world/asia/hackers-took-fingerprints-of-5-6-million-us-workers-government-says.html?hp&amp;action=click&amp;pgtype=Homepage&amp;module=first-column-region&amp;region=top-news&amp;WT.nav=top-news</vt:lpstr>
      <vt:lpstr>Identity management</vt:lpstr>
      <vt:lpstr>PowerPoint Presentation</vt:lpstr>
      <vt:lpstr>PowerPoint Presentation</vt:lpstr>
      <vt:lpstr>Digital identities</vt:lpstr>
      <vt:lpstr>Identities</vt:lpstr>
      <vt:lpstr>Identities II</vt:lpstr>
      <vt:lpstr>Identity management patterns</vt:lpstr>
      <vt:lpstr>Circle of Trust</vt:lpstr>
      <vt:lpstr>Circle of trust class diagram</vt:lpstr>
      <vt:lpstr>Identity Provider</vt:lpstr>
      <vt:lpstr>Identity Provider class diagram</vt:lpstr>
      <vt:lpstr>Identity Federation</vt:lpstr>
      <vt:lpstr>Identity Federation</vt:lpstr>
      <vt:lpstr>Identity Federation</vt:lpstr>
      <vt:lpstr>PowerPoint Presentation</vt:lpstr>
      <vt:lpstr>References for Identity</vt:lpstr>
    </vt:vector>
  </TitlesOfParts>
  <Company>ENG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Fernandez</dc:creator>
  <cp:lastModifiedBy>Eduardo</cp:lastModifiedBy>
  <cp:revision>187</cp:revision>
  <dcterms:created xsi:type="dcterms:W3CDTF">2015-02-04T20:03:00Z</dcterms:created>
  <dcterms:modified xsi:type="dcterms:W3CDTF">2017-09-28T19:59:50Z</dcterms:modified>
</cp:coreProperties>
</file>