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62" r:id="rId3"/>
    <p:sldId id="372" r:id="rId4"/>
    <p:sldId id="258" r:id="rId5"/>
    <p:sldId id="333" r:id="rId6"/>
    <p:sldId id="369" r:id="rId7"/>
    <p:sldId id="370" r:id="rId8"/>
    <p:sldId id="371"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410" r:id="rId27"/>
    <p:sldId id="413" r:id="rId28"/>
    <p:sldId id="414" r:id="rId29"/>
    <p:sldId id="390" r:id="rId30"/>
    <p:sldId id="391" r:id="rId31"/>
    <p:sldId id="392" r:id="rId32"/>
    <p:sldId id="393" r:id="rId33"/>
    <p:sldId id="394" r:id="rId34"/>
    <p:sldId id="395" r:id="rId35"/>
    <p:sldId id="396" r:id="rId36"/>
    <p:sldId id="399" r:id="rId37"/>
    <p:sldId id="400" r:id="rId38"/>
    <p:sldId id="419" r:id="rId39"/>
    <p:sldId id="420" r:id="rId40"/>
    <p:sldId id="416" r:id="rId41"/>
    <p:sldId id="401" r:id="rId42"/>
    <p:sldId id="402" r:id="rId43"/>
    <p:sldId id="407" r:id="rId44"/>
    <p:sldId id="259" r:id="rId45"/>
    <p:sldId id="367" r:id="rId46"/>
    <p:sldId id="365" r:id="rId47"/>
    <p:sldId id="366" r:id="rId48"/>
    <p:sldId id="417" r:id="rId49"/>
    <p:sldId id="418" r:id="rId50"/>
    <p:sldId id="368" r:id="rId51"/>
    <p:sldId id="290" r:id="rId52"/>
    <p:sldId id="291" r:id="rId53"/>
    <p:sldId id="292" r:id="rId54"/>
    <p:sldId id="293" r:id="rId55"/>
    <p:sldId id="294" r:id="rId56"/>
    <p:sldId id="295" r:id="rId57"/>
    <p:sldId id="296" r:id="rId58"/>
    <p:sldId id="297" r:id="rId59"/>
    <p:sldId id="298" r:id="rId60"/>
    <p:sldId id="357" r:id="rId61"/>
    <p:sldId id="299" r:id="rId62"/>
    <p:sldId id="300" r:id="rId63"/>
    <p:sldId id="301" r:id="rId64"/>
    <p:sldId id="302" r:id="rId65"/>
    <p:sldId id="304" r:id="rId66"/>
    <p:sldId id="305"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21" r:id="rId80"/>
    <p:sldId id="337" r:id="rId81"/>
    <p:sldId id="338" r:id="rId82"/>
    <p:sldId id="339" r:id="rId83"/>
    <p:sldId id="340" r:id="rId84"/>
    <p:sldId id="341" r:id="rId85"/>
    <p:sldId id="3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68"/>
      </p:cViewPr>
      <p:guideLst>
        <p:guide orient="horz" pos="2160"/>
        <p:guide pos="3840"/>
      </p:guideLst>
    </p:cSldViewPr>
  </p:slideViewPr>
  <p:notesTextViewPr>
    <p:cViewPr>
      <p:scale>
        <a:sx n="1" d="1"/>
        <a:sy n="1" d="1"/>
      </p:scale>
      <p:origin x="0" y="0"/>
    </p:cViewPr>
  </p:notesTextViewPr>
  <p:sorterViewPr>
    <p:cViewPr>
      <p:scale>
        <a:sx n="50" d="100"/>
        <a:sy n="50" d="100"/>
      </p:scale>
      <p:origin x="0" y="-3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E3700-3C07-470C-84BD-E7590BA09A53}" type="datetimeFigureOut">
              <a:rPr lang="en-US" smtClean="0"/>
              <a:t>10/14/2017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5C7E4E-46D2-4927-8EA6-8921AB8BA4BE}" type="slidenum">
              <a:rPr lang="en-US" smtClean="0"/>
              <a:t>‹#›</a:t>
            </a:fld>
            <a:endParaRPr lang="en-US"/>
          </a:p>
        </p:txBody>
      </p:sp>
    </p:spTree>
    <p:extLst>
      <p:ext uri="{BB962C8B-B14F-4D97-AF65-F5344CB8AC3E}">
        <p14:creationId xmlns:p14="http://schemas.microsoft.com/office/powerpoint/2010/main" val="343754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48A0BB-F127-42DE-8AC7-2BAF30891613}" type="slidenum">
              <a:rPr lang="en-US" altLang="en-US"/>
              <a:pPr eaLnBrk="1" hangingPunct="1"/>
              <a:t>81</a:t>
            </a:fld>
            <a:endParaRPr lang="en-US" altLang="en-US"/>
          </a:p>
        </p:txBody>
      </p:sp>
    </p:spTree>
    <p:extLst>
      <p:ext uri="{BB962C8B-B14F-4D97-AF65-F5344CB8AC3E}">
        <p14:creationId xmlns:p14="http://schemas.microsoft.com/office/powerpoint/2010/main" val="401777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AE0FE2-FA55-425D-895A-F8B8116331C0}"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348372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AE0FE2-FA55-425D-895A-F8B8116331C0}"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73358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AE0FE2-FA55-425D-895A-F8B8116331C0}"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45634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AE0FE2-FA55-425D-895A-F8B8116331C0}"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266676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E0FE2-FA55-425D-895A-F8B8116331C0}"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387372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E0FE2-FA55-425D-895A-F8B8116331C0}" type="datetimeFigureOut">
              <a:rPr lang="en-US" smtClean="0"/>
              <a:t>10/14/2017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196604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AE0FE2-FA55-425D-895A-F8B8116331C0}" type="datetimeFigureOut">
              <a:rPr lang="en-US" smtClean="0"/>
              <a:t>10/14/2017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263682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AE0FE2-FA55-425D-895A-F8B8116331C0}" type="datetimeFigureOut">
              <a:rPr lang="en-US" smtClean="0"/>
              <a:t>10/14/2017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134198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E0FE2-FA55-425D-895A-F8B8116331C0}" type="datetimeFigureOut">
              <a:rPr lang="en-US" smtClean="0"/>
              <a:t>10/14/2017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228431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E0FE2-FA55-425D-895A-F8B8116331C0}" type="datetimeFigureOut">
              <a:rPr lang="en-US" smtClean="0"/>
              <a:t>10/14/2017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150831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E0FE2-FA55-425D-895A-F8B8116331C0}" type="datetimeFigureOut">
              <a:rPr lang="en-US" smtClean="0"/>
              <a:t>10/14/2017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768A-2D95-4F79-BE62-8109E91FE72C}" type="slidenum">
              <a:rPr lang="en-US" smtClean="0"/>
              <a:t>‹#›</a:t>
            </a:fld>
            <a:endParaRPr lang="en-US"/>
          </a:p>
        </p:txBody>
      </p:sp>
    </p:spTree>
    <p:extLst>
      <p:ext uri="{BB962C8B-B14F-4D97-AF65-F5344CB8AC3E}">
        <p14:creationId xmlns:p14="http://schemas.microsoft.com/office/powerpoint/2010/main" val="391555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E0FE2-FA55-425D-895A-F8B8116331C0}" type="datetimeFigureOut">
              <a:rPr lang="en-US" smtClean="0"/>
              <a:t>10/14/2017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0768A-2D95-4F79-BE62-8109E91FE72C}" type="slidenum">
              <a:rPr lang="en-US" smtClean="0"/>
              <a:t>‹#›</a:t>
            </a:fld>
            <a:endParaRPr lang="en-US"/>
          </a:p>
        </p:txBody>
      </p:sp>
    </p:spTree>
    <p:extLst>
      <p:ext uri="{BB962C8B-B14F-4D97-AF65-F5344CB8AC3E}">
        <p14:creationId xmlns:p14="http://schemas.microsoft.com/office/powerpoint/2010/main" val="3923155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topics.nytimes.com/top/reference/timestopics/subjects/m/military_aircraft/f35_airplane/index.html?inline=nyt-classifi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Security_event_manager" TargetMode="External"/><Relationship Id="rId2" Type="http://schemas.openxmlformats.org/officeDocument/2006/relationships/hyperlink" Target="https://en.wikipedia.org/wiki/Security_information_management" TargetMode="External"/><Relationship Id="rId1" Type="http://schemas.openxmlformats.org/officeDocument/2006/relationships/slideLayout" Target="../slideLayouts/slideLayout2.xml"/><Relationship Id="rId6" Type="http://schemas.openxmlformats.org/officeDocument/2006/relationships/hyperlink" Target="https://en.wikipedia.org/wiki/Threat_(computer)" TargetMode="External"/><Relationship Id="rId5" Type="http://schemas.openxmlformats.org/officeDocument/2006/relationships/hyperlink" Target="https://en.wikipedia.org/wiki/Vulnerability_(computing)" TargetMode="External"/><Relationship Id="rId4" Type="http://schemas.openxmlformats.org/officeDocument/2006/relationships/hyperlink" Target="https://en.wikipedia.org/wiki/Regulatory_complianc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www.ibm.com/software/data/bigdata/enterprise.html" TargetMode="External"/><Relationship Id="rId2" Type="http://schemas.openxmlformats.org/officeDocument/2006/relationships/hyperlink" Target="http://www.ibm.com/software/products/us/en/subcategory/SWI6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Application_management" TargetMode="External"/><Relationship Id="rId2" Type="http://schemas.openxmlformats.org/officeDocument/2006/relationships/hyperlink" Target="https://en.wikipedia.org/wiki/Horizontal_market" TargetMode="External"/><Relationship Id="rId1" Type="http://schemas.openxmlformats.org/officeDocument/2006/relationships/slideLayout" Target="../slideLayouts/slideLayout2.xml"/><Relationship Id="rId6" Type="http://schemas.openxmlformats.org/officeDocument/2006/relationships/hyperlink" Target="https://en.wikipedia.org/wiki/Web_analytics" TargetMode="External"/><Relationship Id="rId5" Type="http://schemas.openxmlformats.org/officeDocument/2006/relationships/hyperlink" Target="https://en.wikipedia.org/wiki/Compliance_(regulation)" TargetMode="External"/><Relationship Id="rId4" Type="http://schemas.openxmlformats.org/officeDocument/2006/relationships/hyperlink" Target="https://en.wikipedia.org/wiki/Information_securit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forbes.com/companies/google" TargetMode="External"/><Relationship Id="rId2" Type="http://schemas.openxmlformats.org/officeDocument/2006/relationships/hyperlink" Target="http://venturebeat.com/2015/02/08/fullz-dumps-and-cvvs-heres-what-hackers-are-selling-on-the-black-market/" TargetMode="External"/><Relationship Id="rId1" Type="http://schemas.openxmlformats.org/officeDocument/2006/relationships/slideLayout" Target="../slideLayouts/slideLayout2.xml"/><Relationship Id="rId5" Type="http://schemas.openxmlformats.org/officeDocument/2006/relationships/hyperlink" Target="http://static.googleusercontent.com/media/research.google.com/en/us/pubs/archive/43783.pdf" TargetMode="External"/><Relationship Id="rId4" Type="http://schemas.openxmlformats.org/officeDocument/2006/relationships/hyperlink" Target="http://googleonlinesecurity.blogspot.com/2015/05/new-research-some-tough-questions-for.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owasp.org/index.php/Main_Page" TargetMode="External"/><Relationship Id="rId2" Type="http://schemas.openxmlformats.org/officeDocument/2006/relationships/hyperlink" Target="http://wayback.archive.org/web/*/http:/www.owasp.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irs.gov/uac/Newsroom/Additional-IRS-Statement-on-the-Get-Transcript-Incident" TargetMode="External"/><Relationship Id="rId3" Type="http://schemas.openxmlformats.org/officeDocument/2006/relationships/hyperlink" Target="http://www.nextgov.com/cybersecurity/2015/08/inside-massive-irs-data-breach/119666/" TargetMode="External"/><Relationship Id="rId7" Type="http://schemas.openxmlformats.org/officeDocument/2006/relationships/hyperlink" Target="http://www.irs.gov/uac/Newsroom/Get-Transcript-Application-Questions-and-Answers" TargetMode="External"/><Relationship Id="rId2" Type="http://schemas.openxmlformats.org/officeDocument/2006/relationships/hyperlink" Target="http://qz.com/445233/inside-the-irss-massive-data-breach/" TargetMode="External"/><Relationship Id="rId1" Type="http://schemas.openxmlformats.org/officeDocument/2006/relationships/slideLayout" Target="../slideLayouts/slideLayout2.xml"/><Relationship Id="rId6" Type="http://schemas.openxmlformats.org/officeDocument/2006/relationships/hyperlink" Target="http://blogs.wsj.com/briefly/2015/05/27/5-questions-about-the-irs-data-breach/" TargetMode="External"/><Relationship Id="rId5" Type="http://schemas.openxmlformats.org/officeDocument/2006/relationships/hyperlink" Target="http://www.forbes.com/sites/kurtmarko/2015/05/27/irs-hack_fido-leadership/" TargetMode="External"/><Relationship Id="rId10" Type="http://schemas.openxmlformats.org/officeDocument/2006/relationships/hyperlink" Target="https://nakedsecurity.sophos.com/2015/08/18/irs-estimate-of-stolen-tax-records-balloons-to-over-300000/" TargetMode="External"/><Relationship Id="rId4" Type="http://schemas.openxmlformats.org/officeDocument/2006/relationships/hyperlink" Target="http://www.irs.gov/uac/Newsroom/IRS-Statement-on-the-Get-Transcript-Application" TargetMode="External"/><Relationship Id="rId9" Type="http://schemas.openxmlformats.org/officeDocument/2006/relationships/hyperlink" Target="http://www.irs.gov/uac/Written-Testimony-of-Commissioner-Koskinen-on-Unauthorized-Attempts-to-Access-Taxpayer-Data-before-Senate-Finance-Committe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docs.oracle.com/javase/7/docs/api/java/security/AccessController.html#checkPermission(java.security.Permission)"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Microsoft_Word_97_-_2003_Document1.doc"/></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1.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patterns-wg.fuka.info.waseda.ac.jp/asianpl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US" dirty="0"/>
          </a:p>
        </p:txBody>
      </p:sp>
      <p:sp>
        <p:nvSpPr>
          <p:cNvPr id="3" name="Subtitle 2"/>
          <p:cNvSpPr>
            <a:spLocks noGrp="1"/>
          </p:cNvSpPr>
          <p:nvPr>
            <p:ph type="subTitle" idx="1"/>
          </p:nvPr>
        </p:nvSpPr>
        <p:spPr/>
        <p:txBody>
          <a:bodyPr>
            <a:normAutofit/>
          </a:bodyPr>
          <a:lstStyle/>
          <a:p>
            <a:r>
              <a:rPr lang="en-US" sz="4000" dirty="0"/>
              <a:t>Application and Language Security</a:t>
            </a:r>
          </a:p>
        </p:txBody>
      </p:sp>
    </p:spTree>
    <p:extLst>
      <p:ext uri="{BB962C8B-B14F-4D97-AF65-F5344CB8AC3E}">
        <p14:creationId xmlns:p14="http://schemas.microsoft.com/office/powerpoint/2010/main" val="3327993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patterns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i="1" dirty="0"/>
              <a:t>misuse pattern</a:t>
            </a:r>
            <a:r>
              <a:rPr lang="en-US" dirty="0"/>
              <a:t>  describes how an attack intending a  misuse of information  is performed from the point of view of the attacker. It defines the </a:t>
            </a:r>
            <a:r>
              <a:rPr lang="en-US" b="1" dirty="0"/>
              <a:t>environment</a:t>
            </a:r>
            <a:r>
              <a:rPr lang="en-US" dirty="0"/>
              <a:t> where the attack is performed, </a:t>
            </a:r>
            <a:r>
              <a:rPr lang="en-US" dirty="0" smtClean="0"/>
              <a:t>the </a:t>
            </a:r>
            <a:r>
              <a:rPr lang="en-US" b="1" dirty="0" smtClean="0"/>
              <a:t>sequence of steps </a:t>
            </a:r>
            <a:r>
              <a:rPr lang="en-US" dirty="0" smtClean="0"/>
              <a:t>to perform the attack, </a:t>
            </a:r>
            <a:r>
              <a:rPr lang="en-US" b="1" dirty="0" smtClean="0"/>
              <a:t>countermeasures</a:t>
            </a:r>
            <a:r>
              <a:rPr lang="en-US" dirty="0" smtClean="0"/>
              <a:t> </a:t>
            </a:r>
            <a:r>
              <a:rPr lang="en-US" dirty="0"/>
              <a:t>to stop it, and </a:t>
            </a:r>
            <a:r>
              <a:rPr lang="en-US" dirty="0" smtClean="0"/>
              <a:t>provides </a:t>
            </a:r>
            <a:r>
              <a:rPr lang="en-US" b="1" dirty="0"/>
              <a:t>forensic information </a:t>
            </a:r>
            <a:r>
              <a:rPr lang="en-US" dirty="0"/>
              <a:t>in order to trace the attack once it happens </a:t>
            </a:r>
          </a:p>
          <a:p>
            <a:r>
              <a:rPr lang="en-US" dirty="0" smtClean="0"/>
              <a:t>The pattern tries to show how the attacker works (modus operandi) so we can apply defenses to stop it</a:t>
            </a:r>
          </a:p>
          <a:p>
            <a:r>
              <a:rPr lang="en-US" dirty="0" smtClean="0"/>
              <a:t>The objects in the sequence diagram represent architectural units of the target system</a:t>
            </a:r>
          </a:p>
          <a:p>
            <a:r>
              <a:rPr lang="en-US" dirty="0" smtClean="0"/>
              <a:t>Misuse patterns are described by templates with sections indicating the vulnerabilities they exploit, the advantages for the attacker (goals), the steps of the attack, its consequences, and incidents.</a:t>
            </a:r>
            <a:endParaRPr lang="en-US" dirty="0"/>
          </a:p>
        </p:txBody>
      </p:sp>
    </p:spTree>
    <p:extLst>
      <p:ext uri="{BB962C8B-B14F-4D97-AF65-F5344CB8AC3E}">
        <p14:creationId xmlns:p14="http://schemas.microsoft.com/office/powerpoint/2010/main" val="4069336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mtClean="0"/>
              <a:t>Worm misuse pattern</a:t>
            </a:r>
          </a:p>
        </p:txBody>
      </p:sp>
      <p:sp>
        <p:nvSpPr>
          <p:cNvPr id="318467" name="Rectangle 3"/>
          <p:cNvSpPr>
            <a:spLocks noGrp="1" noChangeArrowheads="1"/>
          </p:cNvSpPr>
          <p:nvPr>
            <p:ph type="body" idx="1"/>
          </p:nvPr>
        </p:nvSpPr>
        <p:spPr>
          <a:xfrm>
            <a:off x="1981200" y="1524001"/>
            <a:ext cx="8229600" cy="4525963"/>
          </a:xfrm>
        </p:spPr>
        <p:txBody>
          <a:bodyPr>
            <a:noAutofit/>
          </a:bodyPr>
          <a:lstStyle/>
          <a:p>
            <a:pPr>
              <a:lnSpc>
                <a:spcPct val="80000"/>
              </a:lnSpc>
              <a:buFontTx/>
              <a:buNone/>
            </a:pPr>
            <a:r>
              <a:rPr lang="en-US" sz="2000" b="1" dirty="0"/>
              <a:t>Intent</a:t>
            </a:r>
          </a:p>
          <a:p>
            <a:pPr>
              <a:lnSpc>
                <a:spcPct val="80000"/>
              </a:lnSpc>
            </a:pPr>
            <a:r>
              <a:rPr lang="en-US" sz="2000" dirty="0"/>
              <a:t>Propagate to as many places as possible (or to specific systems), usually indicating its presence, and maybe performing some damage.</a:t>
            </a:r>
          </a:p>
          <a:p>
            <a:pPr>
              <a:lnSpc>
                <a:spcPct val="80000"/>
              </a:lnSpc>
              <a:buFontTx/>
              <a:buNone/>
            </a:pPr>
            <a:r>
              <a:rPr lang="en-US" sz="2000" b="1" dirty="0"/>
              <a:t>Context</a:t>
            </a:r>
          </a:p>
          <a:p>
            <a:pPr>
              <a:lnSpc>
                <a:spcPct val="80000"/>
              </a:lnSpc>
            </a:pPr>
            <a:r>
              <a:rPr lang="en-US" sz="2000" dirty="0"/>
              <a:t>Sites connected through the Internet or another type of network. The Internet provides a variety of services such as email, file transfer, and web services (Figure 1). Any of these services can be used for propagation. Both fixed and wireless networks can be used by the worm. Portable storage devices such as memory sticks can also propagate worms.</a:t>
            </a:r>
          </a:p>
          <a:p>
            <a:pPr>
              <a:lnSpc>
                <a:spcPct val="80000"/>
              </a:lnSpc>
              <a:buFontTx/>
              <a:buNone/>
            </a:pPr>
            <a:r>
              <a:rPr lang="en-US" sz="2000" b="1" dirty="0"/>
              <a:t>Problem</a:t>
            </a:r>
          </a:p>
          <a:p>
            <a:pPr>
              <a:lnSpc>
                <a:spcPct val="80000"/>
              </a:lnSpc>
            </a:pPr>
            <a:r>
              <a:rPr lang="en-US" sz="2000" dirty="0"/>
              <a:t>A worm tries to take advantage of any input to invade a system. Users might open attachments carrying worms and some ports of a system may be unprotected or have vulnerabilities; all of these give the worm a chance to invade. Mail systems and file transfer systems for example, include lists of addresses which can be used by the worm to find places where to propagate. Many systems do not control access to their system directories and do not restrict Internet traffic, which facilitates a worm invasion. </a:t>
            </a:r>
          </a:p>
        </p:txBody>
      </p:sp>
    </p:spTree>
    <p:extLst>
      <p:ext uri="{BB962C8B-B14F-4D97-AF65-F5344CB8AC3E}">
        <p14:creationId xmlns:p14="http://schemas.microsoft.com/office/powerpoint/2010/main" val="1814449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smtClean="0"/>
              <a:t>Forces I</a:t>
            </a:r>
          </a:p>
        </p:txBody>
      </p:sp>
      <p:sp>
        <p:nvSpPr>
          <p:cNvPr id="320515" name="Rectangle 3"/>
          <p:cNvSpPr>
            <a:spLocks noGrp="1" noChangeArrowheads="1"/>
          </p:cNvSpPr>
          <p:nvPr>
            <p:ph type="body" idx="1"/>
          </p:nvPr>
        </p:nvSpPr>
        <p:spPr/>
        <p:txBody>
          <a:bodyPr>
            <a:noAutofit/>
          </a:bodyPr>
          <a:lstStyle/>
          <a:p>
            <a:pPr>
              <a:lnSpc>
                <a:spcPct val="80000"/>
              </a:lnSpc>
            </a:pPr>
            <a:r>
              <a:rPr lang="en-US" sz="2400" b="1" i="1" dirty="0"/>
              <a:t>Objectives. </a:t>
            </a:r>
            <a:r>
              <a:rPr lang="en-US" sz="2400" dirty="0"/>
              <a:t>Its objectives may be political, monetary, or vandalism. A political worm typically tries to produce damage to an antagonist; a monetary worm tries to reach many places to collect information or drop spyware; a vandal worm tries to destroy or damage information.</a:t>
            </a:r>
          </a:p>
          <a:p>
            <a:pPr>
              <a:lnSpc>
                <a:spcPct val="80000"/>
              </a:lnSpc>
            </a:pPr>
            <a:r>
              <a:rPr lang="en-US" sz="2400" b="1" i="1" dirty="0"/>
              <a:t>Reach.</a:t>
            </a:r>
            <a:r>
              <a:rPr lang="en-US" sz="2400" dirty="0"/>
              <a:t>  Try to reach as many places as possible or to specific sites. For most worms, reaching many places is a basic objective.</a:t>
            </a:r>
          </a:p>
          <a:p>
            <a:pPr>
              <a:lnSpc>
                <a:spcPct val="80000"/>
              </a:lnSpc>
            </a:pPr>
            <a:r>
              <a:rPr lang="en-US" sz="2400" b="1" i="1" dirty="0"/>
              <a:t>Presence manifestation.</a:t>
            </a:r>
            <a:r>
              <a:rPr lang="en-US" sz="2400" dirty="0"/>
              <a:t> Try to show its presence in the system so victims know about it. Exceptions to this are cases where the objective is to drop spyware.</a:t>
            </a:r>
          </a:p>
          <a:p>
            <a:pPr>
              <a:lnSpc>
                <a:spcPct val="80000"/>
              </a:lnSpc>
            </a:pPr>
            <a:r>
              <a:rPr lang="en-US" sz="2400" b="1" i="1" dirty="0"/>
              <a:t>Credit</a:t>
            </a:r>
            <a:r>
              <a:rPr lang="en-US" sz="2400" dirty="0"/>
              <a:t>. To embed an identification or mark so that the creator can take credit for it.</a:t>
            </a:r>
          </a:p>
          <a:p>
            <a:pPr>
              <a:lnSpc>
                <a:spcPct val="80000"/>
              </a:lnSpc>
            </a:pPr>
            <a:r>
              <a:rPr lang="en-US" sz="2400" b="1" i="1" dirty="0"/>
              <a:t>Misuse.</a:t>
            </a:r>
            <a:r>
              <a:rPr lang="en-US" sz="2400" dirty="0"/>
              <a:t>  Perform some destruction and/or other misuses (confidentiality, integrity, or availability). The misuse may be delayed (time bomb).</a:t>
            </a:r>
          </a:p>
        </p:txBody>
      </p:sp>
    </p:spTree>
    <p:extLst>
      <p:ext uri="{BB962C8B-B14F-4D97-AF65-F5344CB8AC3E}">
        <p14:creationId xmlns:p14="http://schemas.microsoft.com/office/powerpoint/2010/main" val="2537319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smtClean="0"/>
              <a:t>Forces II</a:t>
            </a:r>
          </a:p>
        </p:txBody>
      </p:sp>
      <p:sp>
        <p:nvSpPr>
          <p:cNvPr id="321539" name="Rectangle 3"/>
          <p:cNvSpPr>
            <a:spLocks noGrp="1" noChangeArrowheads="1"/>
          </p:cNvSpPr>
          <p:nvPr>
            <p:ph type="body" idx="1"/>
          </p:nvPr>
        </p:nvSpPr>
        <p:spPr/>
        <p:txBody>
          <a:bodyPr>
            <a:noAutofit/>
          </a:bodyPr>
          <a:lstStyle/>
          <a:p>
            <a:pPr>
              <a:lnSpc>
                <a:spcPct val="90000"/>
              </a:lnSpc>
            </a:pPr>
            <a:r>
              <a:rPr lang="en-US" sz="2400" b="1" i="1" dirty="0"/>
              <a:t>Obfuscation</a:t>
            </a:r>
            <a:r>
              <a:rPr lang="en-US" sz="2400" dirty="0"/>
              <a:t>. Try to hide its structure to make harder its detection and removal.</a:t>
            </a:r>
          </a:p>
          <a:p>
            <a:pPr>
              <a:lnSpc>
                <a:spcPct val="90000"/>
              </a:lnSpc>
            </a:pPr>
            <a:r>
              <a:rPr lang="en-US" sz="2400" b="1" i="1" dirty="0"/>
              <a:t>Collateral damage</a:t>
            </a:r>
            <a:r>
              <a:rPr lang="en-US" sz="2400" dirty="0"/>
              <a:t>. In addition to specific misuses, the worm may require costly operations for its removal, stopping or disrupting business activities. Its propagation may affect the normal traffic in the network.</a:t>
            </a:r>
          </a:p>
          <a:p>
            <a:pPr>
              <a:lnSpc>
                <a:spcPct val="90000"/>
              </a:lnSpc>
            </a:pPr>
            <a:r>
              <a:rPr lang="en-US" sz="2400" b="1" i="1" dirty="0"/>
              <a:t>Latency.</a:t>
            </a:r>
            <a:r>
              <a:rPr lang="en-US" sz="2400" dirty="0"/>
              <a:t> Its propagation must be as fast as possible to avoid detection and countermeasures.</a:t>
            </a:r>
            <a:endParaRPr lang="en-US" altLang="zh-CN" sz="2400" dirty="0">
              <a:ea typeface="SimSun" pitchFamily="2" charset="-122"/>
            </a:endParaRPr>
          </a:p>
          <a:p>
            <a:pPr>
              <a:lnSpc>
                <a:spcPct val="90000"/>
              </a:lnSpc>
            </a:pPr>
            <a:r>
              <a:rPr lang="en-US" altLang="zh-CN" sz="2400" b="1" i="1" dirty="0">
                <a:ea typeface="SimSun" pitchFamily="2" charset="-122"/>
              </a:rPr>
              <a:t>Activation</a:t>
            </a:r>
            <a:r>
              <a:rPr lang="en-US" altLang="zh-CN" sz="2400" dirty="0">
                <a:ea typeface="SimSun" pitchFamily="2" charset="-122"/>
              </a:rPr>
              <a:t>. This can be done by enticing offers which may tempt users to open email attachments or download procedures (social engineering). Other possibilities are invading through unprotected ports or taking advantage of vulnerabilities </a:t>
            </a:r>
            <a:endParaRPr lang="en-US" sz="2400" dirty="0"/>
          </a:p>
        </p:txBody>
      </p:sp>
    </p:spTree>
    <p:extLst>
      <p:ext uri="{BB962C8B-B14F-4D97-AF65-F5344CB8AC3E}">
        <p14:creationId xmlns:p14="http://schemas.microsoft.com/office/powerpoint/2010/main" val="49600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mtClean="0"/>
              <a:t>Solution</a:t>
            </a:r>
          </a:p>
        </p:txBody>
      </p:sp>
      <p:sp>
        <p:nvSpPr>
          <p:cNvPr id="322563" name="Rectangle 3"/>
          <p:cNvSpPr>
            <a:spLocks noGrp="1" noChangeArrowheads="1"/>
          </p:cNvSpPr>
          <p:nvPr>
            <p:ph type="body" idx="1"/>
          </p:nvPr>
        </p:nvSpPr>
        <p:spPr/>
        <p:txBody>
          <a:bodyPr/>
          <a:lstStyle/>
          <a:p>
            <a:pPr>
              <a:lnSpc>
                <a:spcPct val="80000"/>
              </a:lnSpc>
            </a:pPr>
            <a:r>
              <a:rPr lang="en-US" sz="1800" dirty="0"/>
              <a:t>Attach a core portion of the worm to email messages  or  to files. When the user opens the message attachments or executes the file the core of the worm starts executing. Alternatively, invade through an unprotected or flawed port. Download remaining portions from complementary network sites. Use some procedure to hide the structure of the worm. Perform its mission and propagate. Figure 2 shows the propagation of a typical worm; speed comes from a tree-like propagation.</a:t>
            </a:r>
          </a:p>
          <a:p>
            <a:pPr>
              <a:lnSpc>
                <a:spcPct val="80000"/>
              </a:lnSpc>
            </a:pPr>
            <a:endParaRPr lang="en-US" sz="1800" dirty="0"/>
          </a:p>
          <a:p>
            <a:pPr>
              <a:lnSpc>
                <a:spcPct val="80000"/>
              </a:lnSpc>
              <a:buFontTx/>
              <a:buNone/>
            </a:pPr>
            <a:r>
              <a:rPr lang="en-US" sz="1800" b="1" i="1" dirty="0"/>
              <a:t>Structure</a:t>
            </a:r>
          </a:p>
          <a:p>
            <a:pPr>
              <a:lnSpc>
                <a:spcPct val="80000"/>
              </a:lnSpc>
            </a:pPr>
            <a:r>
              <a:rPr lang="en-US" sz="1800" dirty="0"/>
              <a:t>Figure 3 shows a class diagram of the units involved. Class Node represents any node in the network, defined by its address (URL in the Internet). Any node can be the origin of a worm and any node can be its target (and be invaded). Some nodes are complementary sites from which commands or other parts of the worm may be retrieved. Class Worm represents the worm itself, including procedures for initial setup, to bring complementary parts, to hide the worm, to perform its mission, and to propagate.</a:t>
            </a:r>
          </a:p>
        </p:txBody>
      </p:sp>
    </p:spTree>
    <p:extLst>
      <p:ext uri="{BB962C8B-B14F-4D97-AF65-F5344CB8AC3E}">
        <p14:creationId xmlns:p14="http://schemas.microsoft.com/office/powerpoint/2010/main" val="3459959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35"/>
          <p:cNvPicPr>
            <a:picLocks noChangeAspect="1" noChangeArrowheads="1"/>
          </p:cNvPicPr>
          <p:nvPr/>
        </p:nvPicPr>
        <p:blipFill>
          <a:blip r:embed="rId2" cstate="print"/>
          <a:srcRect/>
          <a:stretch>
            <a:fillRect/>
          </a:stretch>
        </p:blipFill>
        <p:spPr bwMode="auto">
          <a:xfrm>
            <a:off x="3532189" y="814389"/>
            <a:ext cx="5051425" cy="5229225"/>
          </a:xfrm>
          <a:prstGeom prst="rect">
            <a:avLst/>
          </a:prstGeom>
          <a:noFill/>
          <a:ln w="9525">
            <a:noFill/>
            <a:miter lim="800000"/>
            <a:headEnd/>
            <a:tailEnd/>
          </a:ln>
        </p:spPr>
      </p:pic>
      <p:sp>
        <p:nvSpPr>
          <p:cNvPr id="323587" name="Rectangle 36"/>
          <p:cNvSpPr>
            <a:spLocks noGrp="1" noChangeArrowheads="1"/>
          </p:cNvSpPr>
          <p:nvPr>
            <p:ph type="title"/>
          </p:nvPr>
        </p:nvSpPr>
        <p:spPr/>
        <p:txBody>
          <a:bodyPr/>
          <a:lstStyle/>
          <a:p>
            <a:r>
              <a:rPr lang="en-US" smtClean="0"/>
              <a:t>Worm propagation</a:t>
            </a:r>
          </a:p>
        </p:txBody>
      </p:sp>
    </p:spTree>
    <p:extLst>
      <p:ext uri="{BB962C8B-B14F-4D97-AF65-F5344CB8AC3E}">
        <p14:creationId xmlns:p14="http://schemas.microsoft.com/office/powerpoint/2010/main" val="3404563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4"/>
          <p:cNvSpPr>
            <a:spLocks noGrp="1" noChangeArrowheads="1"/>
          </p:cNvSpPr>
          <p:nvPr>
            <p:ph type="title"/>
          </p:nvPr>
        </p:nvSpPr>
        <p:spPr/>
        <p:txBody>
          <a:bodyPr/>
          <a:lstStyle/>
          <a:p>
            <a:r>
              <a:rPr lang="en-US" altLang="zh-CN" i="1" smtClean="0">
                <a:ea typeface="SimSun" pitchFamily="2" charset="-122"/>
              </a:rPr>
              <a:t>Class diagram</a:t>
            </a:r>
            <a:r>
              <a:rPr lang="en-US" altLang="zh-CN" smtClean="0">
                <a:ea typeface="SimSun" pitchFamily="2" charset="-122"/>
              </a:rPr>
              <a:t> </a:t>
            </a:r>
            <a:endParaRPr lang="en-US" smtClean="0"/>
          </a:p>
        </p:txBody>
      </p:sp>
      <p:pic>
        <p:nvPicPr>
          <p:cNvPr id="324611" name="Picture 5"/>
          <p:cNvPicPr>
            <a:picLocks noChangeAspect="1" noChangeArrowheads="1"/>
          </p:cNvPicPr>
          <p:nvPr/>
        </p:nvPicPr>
        <p:blipFill>
          <a:blip r:embed="rId2" cstate="print"/>
          <a:srcRect/>
          <a:stretch>
            <a:fillRect/>
          </a:stretch>
        </p:blipFill>
        <p:spPr bwMode="auto">
          <a:xfrm>
            <a:off x="3303589" y="2590801"/>
            <a:ext cx="5507037" cy="1674813"/>
          </a:xfrm>
          <a:prstGeom prst="rect">
            <a:avLst/>
          </a:prstGeom>
          <a:noFill/>
          <a:ln w="9525">
            <a:noFill/>
            <a:miter lim="800000"/>
            <a:headEnd/>
            <a:tailEnd/>
          </a:ln>
        </p:spPr>
      </p:pic>
    </p:spTree>
    <p:extLst>
      <p:ext uri="{BB962C8B-B14F-4D97-AF65-F5344CB8AC3E}">
        <p14:creationId xmlns:p14="http://schemas.microsoft.com/office/powerpoint/2010/main" val="153851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4"/>
          <p:cNvPicPr>
            <a:picLocks noChangeAspect="1" noChangeArrowheads="1"/>
          </p:cNvPicPr>
          <p:nvPr/>
        </p:nvPicPr>
        <p:blipFill>
          <a:blip r:embed="rId2" cstate="print"/>
          <a:srcRect/>
          <a:stretch>
            <a:fillRect/>
          </a:stretch>
        </p:blipFill>
        <p:spPr bwMode="auto">
          <a:xfrm>
            <a:off x="3643314" y="1576389"/>
            <a:ext cx="4829175" cy="3705225"/>
          </a:xfrm>
          <a:prstGeom prst="rect">
            <a:avLst/>
          </a:prstGeom>
          <a:noFill/>
          <a:ln w="9525">
            <a:noFill/>
            <a:miter lim="800000"/>
            <a:headEnd/>
            <a:tailEnd/>
          </a:ln>
        </p:spPr>
      </p:pic>
      <p:sp>
        <p:nvSpPr>
          <p:cNvPr id="325635" name="Rectangle 5"/>
          <p:cNvSpPr>
            <a:spLocks noGrp="1" noChangeArrowheads="1"/>
          </p:cNvSpPr>
          <p:nvPr>
            <p:ph type="title"/>
          </p:nvPr>
        </p:nvSpPr>
        <p:spPr/>
        <p:txBody>
          <a:bodyPr/>
          <a:lstStyle/>
          <a:p>
            <a:r>
              <a:rPr lang="en-US" smtClean="0"/>
              <a:t>Worm propagation</a:t>
            </a:r>
          </a:p>
        </p:txBody>
      </p:sp>
    </p:spTree>
    <p:extLst>
      <p:ext uri="{BB962C8B-B14F-4D97-AF65-F5344CB8AC3E}">
        <p14:creationId xmlns:p14="http://schemas.microsoft.com/office/powerpoint/2010/main" val="3517737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mtClean="0"/>
              <a:t>Variants</a:t>
            </a:r>
          </a:p>
        </p:txBody>
      </p:sp>
      <p:sp>
        <p:nvSpPr>
          <p:cNvPr id="326659" name="Rectangle 3"/>
          <p:cNvSpPr>
            <a:spLocks noGrp="1" noChangeArrowheads="1"/>
          </p:cNvSpPr>
          <p:nvPr>
            <p:ph type="body" idx="1"/>
          </p:nvPr>
        </p:nvSpPr>
        <p:spPr/>
        <p:txBody>
          <a:bodyPr>
            <a:normAutofit/>
          </a:bodyPr>
          <a:lstStyle/>
          <a:p>
            <a:pPr>
              <a:lnSpc>
                <a:spcPct val="80000"/>
              </a:lnSpc>
            </a:pPr>
            <a:r>
              <a:rPr lang="en-US" sz="2000" dirty="0"/>
              <a:t>A </a:t>
            </a:r>
            <a:r>
              <a:rPr lang="en-US" sz="2000" b="1" dirty="0"/>
              <a:t>passive worm </a:t>
            </a:r>
            <a:r>
              <a:rPr lang="en-US" sz="2000" dirty="0"/>
              <a:t>requires a user to activate an executable program and it usually propagates through email. Melissa, ILOVEYOU, Anna </a:t>
            </a:r>
            <a:r>
              <a:rPr lang="en-US" sz="2000" dirty="0" err="1"/>
              <a:t>Kournikova</a:t>
            </a:r>
            <a:r>
              <a:rPr lang="en-US" sz="2000" dirty="0"/>
              <a:t>, and </a:t>
            </a:r>
            <a:r>
              <a:rPr lang="en-US" sz="2000" dirty="0" err="1"/>
              <a:t>Bagle</a:t>
            </a:r>
            <a:r>
              <a:rPr lang="en-US" sz="2000" dirty="0"/>
              <a:t> are examples of this type.</a:t>
            </a:r>
          </a:p>
          <a:p>
            <a:pPr>
              <a:lnSpc>
                <a:spcPct val="80000"/>
              </a:lnSpc>
            </a:pPr>
            <a:r>
              <a:rPr lang="en-US" sz="2000" dirty="0"/>
              <a:t>An </a:t>
            </a:r>
            <a:r>
              <a:rPr lang="en-US" sz="2000" b="1" dirty="0"/>
              <a:t>active worm </a:t>
            </a:r>
            <a:r>
              <a:rPr lang="en-US" sz="2000" dirty="0"/>
              <a:t>takes advantage of some system flaw to provoke a buffer overflow or another attack to get in through some port. It may scan looking for unprotected ports. Code Red is an active worm. Storm can be active or passive [Smi08].</a:t>
            </a:r>
          </a:p>
          <a:p>
            <a:pPr>
              <a:lnSpc>
                <a:spcPct val="80000"/>
              </a:lnSpc>
            </a:pPr>
            <a:r>
              <a:rPr lang="en-US" sz="2000" dirty="0"/>
              <a:t>A </a:t>
            </a:r>
            <a:r>
              <a:rPr lang="en-US" sz="2000" b="1" dirty="0"/>
              <a:t>virus</a:t>
            </a:r>
            <a:r>
              <a:rPr lang="en-US" sz="2000" dirty="0"/>
              <a:t> attaches itself to some program (infects an executable file) and when the user executes this program it gets activated. Jerusalem, Christmas, and Chernobyl are examples of viruses.</a:t>
            </a:r>
          </a:p>
          <a:p>
            <a:pPr>
              <a:lnSpc>
                <a:spcPct val="80000"/>
              </a:lnSpc>
            </a:pPr>
            <a:r>
              <a:rPr lang="en-US" sz="2000" dirty="0"/>
              <a:t>Some worms have </a:t>
            </a:r>
            <a:r>
              <a:rPr lang="en-US" sz="2000" b="1" dirty="0"/>
              <a:t>several versions </a:t>
            </a:r>
            <a:r>
              <a:rPr lang="en-US" sz="2000" dirty="0"/>
              <a:t>with different purposes; for example, Storm has variants that perform different types of misuses, including targeted spam and </a:t>
            </a:r>
            <a:r>
              <a:rPr lang="en-US" sz="2000" dirty="0" err="1"/>
              <a:t>DDoS</a:t>
            </a:r>
            <a:r>
              <a:rPr lang="en-US" sz="2000" dirty="0"/>
              <a:t> attacks [Smi08]. </a:t>
            </a:r>
          </a:p>
          <a:p>
            <a:pPr>
              <a:lnSpc>
                <a:spcPct val="80000"/>
              </a:lnSpc>
            </a:pPr>
            <a:r>
              <a:rPr lang="en-US" sz="2000" dirty="0"/>
              <a:t>Some worms are </a:t>
            </a:r>
            <a:r>
              <a:rPr lang="en-US" sz="2000" b="1" dirty="0"/>
              <a:t>multimode (</a:t>
            </a:r>
            <a:r>
              <a:rPr lang="en-US" sz="2000" b="1" dirty="0" err="1"/>
              <a:t>multivector</a:t>
            </a:r>
            <a:r>
              <a:rPr lang="en-US" sz="2000" dirty="0"/>
              <a:t>) worms, which can use a variety of ways to invade their targets; for example the Storm virus infects computers using multiple payloads [Smi08].</a:t>
            </a:r>
          </a:p>
        </p:txBody>
      </p:sp>
    </p:spTree>
    <p:extLst>
      <p:ext uri="{BB962C8B-B14F-4D97-AF65-F5344CB8AC3E}">
        <p14:creationId xmlns:p14="http://schemas.microsoft.com/office/powerpoint/2010/main" val="1015247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t>Known uses (incidents)</a:t>
            </a:r>
          </a:p>
        </p:txBody>
      </p:sp>
      <p:sp>
        <p:nvSpPr>
          <p:cNvPr id="327683" name="Rectangle 3"/>
          <p:cNvSpPr>
            <a:spLocks noGrp="1" noChangeArrowheads="1"/>
          </p:cNvSpPr>
          <p:nvPr>
            <p:ph type="body" idx="1"/>
          </p:nvPr>
        </p:nvSpPr>
        <p:spPr/>
        <p:txBody>
          <a:bodyPr>
            <a:noAutofit/>
          </a:bodyPr>
          <a:lstStyle/>
          <a:p>
            <a:pPr>
              <a:lnSpc>
                <a:spcPct val="80000"/>
              </a:lnSpc>
            </a:pPr>
            <a:r>
              <a:rPr lang="en-US" sz="2000" dirty="0"/>
              <a:t>ILOVEYOU [ILO, wor09]. This was an email attachment worm that appeared in 2000. It relied in social engineering to entice users to open the attachment. It also used specific weaknesses of Microsoft Windows. It propagated using the addresses in the address book of the mail system.</a:t>
            </a:r>
          </a:p>
          <a:p>
            <a:pPr>
              <a:lnSpc>
                <a:spcPct val="80000"/>
              </a:lnSpc>
            </a:pPr>
            <a:r>
              <a:rPr lang="en-US" sz="2000" dirty="0" err="1"/>
              <a:t>Bagle</a:t>
            </a:r>
            <a:r>
              <a:rPr lang="en-US" sz="2000" dirty="0"/>
              <a:t>. It was  a mass-mailing worm written in assembly language [bag] and affecting all versions of Windows. After activation, it copies itself to the Windows system directory and downloads a SMTP engine to mail its core to other nodes as an attachment (see the Implementation section for its typical behavior).</a:t>
            </a:r>
          </a:p>
          <a:p>
            <a:pPr>
              <a:lnSpc>
                <a:spcPct val="80000"/>
              </a:lnSpc>
            </a:pPr>
            <a:r>
              <a:rPr lang="en-US" sz="2000" dirty="0"/>
              <a:t>Code Red [Ber01]. It appeared in July of 2001. It propagated through port 80,  indicated its presence by defacing web pages, propagated using a random IP address generator, and later would activate a denial of service attack from infected sites.</a:t>
            </a:r>
          </a:p>
          <a:p>
            <a:pPr>
              <a:lnSpc>
                <a:spcPct val="80000"/>
              </a:lnSpc>
            </a:pPr>
            <a:r>
              <a:rPr lang="en-US" sz="2000" dirty="0" err="1"/>
              <a:t>Nimda</a:t>
            </a:r>
            <a:r>
              <a:rPr lang="en-US" sz="2000" dirty="0"/>
              <a:t> [</a:t>
            </a:r>
            <a:r>
              <a:rPr lang="en-US" sz="2000" dirty="0" err="1"/>
              <a:t>nim</a:t>
            </a:r>
            <a:r>
              <a:rPr lang="en-US" sz="2000" dirty="0"/>
              <a:t>]. </a:t>
            </a:r>
            <a:r>
              <a:rPr lang="en-US" sz="2000" dirty="0" err="1"/>
              <a:t>Nimda</a:t>
            </a:r>
            <a:r>
              <a:rPr lang="en-US" sz="2000" dirty="0"/>
              <a:t> is a </a:t>
            </a:r>
            <a:r>
              <a:rPr lang="en-US" sz="2000" dirty="0" err="1"/>
              <a:t>multivector</a:t>
            </a:r>
            <a:r>
              <a:rPr lang="en-US" sz="2000" dirty="0"/>
              <a:t> worm that can use several ways to propagate: email, visiting an infected site, seeking out vulnerable servers to upload files, or through the network. </a:t>
            </a:r>
          </a:p>
          <a:p>
            <a:pPr>
              <a:lnSpc>
                <a:spcPct val="80000"/>
              </a:lnSpc>
            </a:pPr>
            <a:r>
              <a:rPr lang="en-US" sz="2000" dirty="0"/>
              <a:t>Slapper [Arc03]. Can launch denial of service attacks. Propagates finding addresses in files. The nodes invaded by the worm communicate using a P2P protocol to collaborate in their misuses. </a:t>
            </a:r>
          </a:p>
        </p:txBody>
      </p:sp>
    </p:spTree>
    <p:extLst>
      <p:ext uri="{BB962C8B-B14F-4D97-AF65-F5344CB8AC3E}">
        <p14:creationId xmlns:p14="http://schemas.microsoft.com/office/powerpoint/2010/main" val="124798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9472" y="1902645"/>
            <a:ext cx="12192000" cy="3915144"/>
          </a:xfrm>
          <a:prstGeom prst="rect">
            <a:avLst/>
          </a:prstGeom>
        </p:spPr>
      </p:pic>
      <p:sp>
        <p:nvSpPr>
          <p:cNvPr id="3" name="Title 2"/>
          <p:cNvSpPr>
            <a:spLocks noGrp="1"/>
          </p:cNvSpPr>
          <p:nvPr>
            <p:ph type="title"/>
          </p:nvPr>
        </p:nvSpPr>
        <p:spPr/>
        <p:txBody>
          <a:bodyPr/>
          <a:lstStyle/>
          <a:p>
            <a:r>
              <a:rPr lang="en-US" dirty="0" smtClean="0"/>
              <a:t>Types of threats in all architectural levels [Uzu15]</a:t>
            </a:r>
            <a:endParaRPr lang="en-US" dirty="0"/>
          </a:p>
        </p:txBody>
      </p:sp>
    </p:spTree>
    <p:extLst>
      <p:ext uri="{BB962C8B-B14F-4D97-AF65-F5344CB8AC3E}">
        <p14:creationId xmlns:p14="http://schemas.microsoft.com/office/powerpoint/2010/main" val="1561956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smtClean="0"/>
              <a:t>Countermeasures</a:t>
            </a:r>
          </a:p>
        </p:txBody>
      </p:sp>
      <p:sp>
        <p:nvSpPr>
          <p:cNvPr id="328707" name="Rectangle 3"/>
          <p:cNvSpPr>
            <a:spLocks noGrp="1" noChangeArrowheads="1"/>
          </p:cNvSpPr>
          <p:nvPr>
            <p:ph type="body" idx="1"/>
          </p:nvPr>
        </p:nvSpPr>
        <p:spPr/>
        <p:txBody>
          <a:bodyPr>
            <a:noAutofit/>
          </a:bodyPr>
          <a:lstStyle/>
          <a:p>
            <a:pPr>
              <a:lnSpc>
                <a:spcPct val="80000"/>
              </a:lnSpc>
            </a:pPr>
            <a:r>
              <a:rPr lang="en-US" sz="2000" dirty="0"/>
              <a:t>Policy about </a:t>
            </a:r>
            <a:r>
              <a:rPr lang="en-US" sz="2000" b="1" dirty="0"/>
              <a:t>attachments: </a:t>
            </a:r>
            <a:r>
              <a:rPr lang="en-US" sz="2000" dirty="0"/>
              <a:t>Users should be trained to recognize trustable attachments and they should be forbidden to open unknown or suspicious attachments.</a:t>
            </a:r>
          </a:p>
          <a:p>
            <a:pPr>
              <a:lnSpc>
                <a:spcPct val="80000"/>
              </a:lnSpc>
            </a:pPr>
            <a:r>
              <a:rPr lang="en-US" sz="2000" b="1" dirty="0"/>
              <a:t>Need-to-know policy </a:t>
            </a:r>
            <a:r>
              <a:rPr lang="en-US" sz="2000" dirty="0"/>
              <a:t>to define access by system processes to resources. For example, address lists should use authorization to control access to their contents.</a:t>
            </a:r>
          </a:p>
          <a:p>
            <a:pPr>
              <a:lnSpc>
                <a:spcPct val="80000"/>
              </a:lnSpc>
            </a:pPr>
            <a:r>
              <a:rPr lang="en-US" sz="2000" b="1" dirty="0"/>
              <a:t>Control of network communications</a:t>
            </a:r>
            <a:r>
              <a:rPr lang="en-US" sz="2000" dirty="0"/>
              <a:t>: Connections should be established with only trusted addresses (control through the firewalls). This policy may avoid downloads from complementary sites.</a:t>
            </a:r>
          </a:p>
          <a:p>
            <a:pPr>
              <a:lnSpc>
                <a:spcPct val="80000"/>
              </a:lnSpc>
            </a:pPr>
            <a:r>
              <a:rPr lang="en-US" sz="2000" b="1" dirty="0"/>
              <a:t>Intrusion detection</a:t>
            </a:r>
            <a:r>
              <a:rPr lang="en-US" sz="2000" dirty="0"/>
              <a:t>: An IDS can detect some attacks in real time and alert the firewall to stop it.</a:t>
            </a:r>
          </a:p>
          <a:p>
            <a:pPr>
              <a:lnSpc>
                <a:spcPct val="80000"/>
              </a:lnSpc>
            </a:pPr>
            <a:r>
              <a:rPr lang="en-US" sz="2000" dirty="0"/>
              <a:t>Use of </a:t>
            </a:r>
            <a:r>
              <a:rPr lang="en-US" sz="2000" b="1" dirty="0"/>
              <a:t>antivirus software</a:t>
            </a:r>
            <a:r>
              <a:rPr lang="en-US" sz="2000" dirty="0"/>
              <a:t>: Can help detect and clean worms after the fact</a:t>
            </a:r>
          </a:p>
          <a:p>
            <a:pPr>
              <a:lnSpc>
                <a:spcPct val="80000"/>
              </a:lnSpc>
            </a:pPr>
            <a:r>
              <a:rPr lang="en-US" sz="2000" b="1" dirty="0"/>
              <a:t>Backups.</a:t>
            </a:r>
            <a:r>
              <a:rPr lang="en-US" sz="2000" dirty="0"/>
              <a:t> </a:t>
            </a:r>
            <a:r>
              <a:rPr lang="en-US" sz="2000" dirty="0" err="1"/>
              <a:t>Checkpointing</a:t>
            </a:r>
            <a:r>
              <a:rPr lang="en-US" sz="2000" dirty="0"/>
              <a:t> files and keeping backup images of them is a fundamental precaution against data destruction or unauthorized modification. </a:t>
            </a:r>
          </a:p>
          <a:p>
            <a:pPr>
              <a:lnSpc>
                <a:spcPct val="80000"/>
              </a:lnSpc>
            </a:pPr>
            <a:r>
              <a:rPr lang="en-US" sz="2000" b="1" dirty="0"/>
              <a:t>Specialized hardware</a:t>
            </a:r>
            <a:r>
              <a:rPr lang="en-US" sz="2000" dirty="0"/>
              <a:t>. Process communication controls in the operating system can be enforced through specialized hardware [Shi00]. It is possible to define partitions in the operating system that can be enforced by hardware and will prevent a worm from performing its actions.</a:t>
            </a:r>
          </a:p>
        </p:txBody>
      </p:sp>
    </p:spTree>
    <p:extLst>
      <p:ext uri="{BB962C8B-B14F-4D97-AF65-F5344CB8AC3E}">
        <p14:creationId xmlns:p14="http://schemas.microsoft.com/office/powerpoint/2010/main" val="1289378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virus (code level)</a:t>
            </a:r>
            <a:endParaRPr lang="en-US" dirty="0"/>
          </a:p>
        </p:txBody>
      </p:sp>
      <p:sp>
        <p:nvSpPr>
          <p:cNvPr id="3" name="Content Placeholder 2"/>
          <p:cNvSpPr>
            <a:spLocks noGrp="1"/>
          </p:cNvSpPr>
          <p:nvPr>
            <p:ph idx="1"/>
          </p:nvPr>
        </p:nvSpPr>
        <p:spPr/>
        <p:txBody>
          <a:bodyPr/>
          <a:lstStyle/>
          <a:p>
            <a:pPr marL="0" indent="0">
              <a:buNone/>
            </a:pPr>
            <a:r>
              <a:rPr lang="en-US" dirty="0" smtClean="0"/>
              <a:t>Could be added to the misuse pattern to describe one of its variants</a:t>
            </a:r>
          </a:p>
          <a:p>
            <a:r>
              <a:rPr lang="en-US" dirty="0" smtClean="0"/>
              <a:t>Main </a:t>
            </a:r>
            <a:r>
              <a:rPr lang="en-US" dirty="0"/>
              <a:t>procedure to call the other procedures</a:t>
            </a:r>
          </a:p>
          <a:p>
            <a:r>
              <a:rPr lang="en-US" dirty="0" smtClean="0"/>
              <a:t>Find an executable file to infect</a:t>
            </a:r>
          </a:p>
          <a:p>
            <a:r>
              <a:rPr lang="en-US" dirty="0"/>
              <a:t>A flag to avoid multiple infections of the same file</a:t>
            </a:r>
          </a:p>
          <a:p>
            <a:r>
              <a:rPr lang="en-US" dirty="0" smtClean="0"/>
              <a:t>A function to check if a file is already infected</a:t>
            </a:r>
          </a:p>
          <a:p>
            <a:r>
              <a:rPr lang="en-US" dirty="0"/>
              <a:t>If infect condition is true then infect</a:t>
            </a:r>
          </a:p>
          <a:p>
            <a:r>
              <a:rPr lang="en-US" dirty="0" smtClean="0"/>
              <a:t>Infect: make a copy of the worm code and prepend it to the file</a:t>
            </a:r>
          </a:p>
        </p:txBody>
      </p:sp>
    </p:spTree>
    <p:extLst>
      <p:ext uri="{BB962C8B-B14F-4D97-AF65-F5344CB8AC3E}">
        <p14:creationId xmlns:p14="http://schemas.microsoft.com/office/powerpoint/2010/main" val="4002651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54" name="Picture 4"/>
          <p:cNvPicPr>
            <a:picLocks noChangeAspect="1" noChangeArrowheads="1"/>
          </p:cNvPicPr>
          <p:nvPr/>
        </p:nvPicPr>
        <p:blipFill>
          <a:blip r:embed="rId2" cstate="print"/>
          <a:srcRect/>
          <a:stretch>
            <a:fillRect/>
          </a:stretch>
        </p:blipFill>
        <p:spPr bwMode="auto">
          <a:xfrm>
            <a:off x="1524001" y="671513"/>
            <a:ext cx="9337675" cy="5516562"/>
          </a:xfrm>
          <a:prstGeom prst="rect">
            <a:avLst/>
          </a:prstGeom>
          <a:noFill/>
          <a:ln w="9525">
            <a:noFill/>
            <a:miter lim="800000"/>
            <a:headEnd/>
            <a:tailEnd/>
          </a:ln>
        </p:spPr>
      </p:pic>
    </p:spTree>
    <p:extLst>
      <p:ext uri="{BB962C8B-B14F-4D97-AF65-F5344CB8AC3E}">
        <p14:creationId xmlns:p14="http://schemas.microsoft.com/office/powerpoint/2010/main" val="511702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4"/>
          <p:cNvPicPr>
            <a:picLocks noChangeAspect="1" noChangeArrowheads="1"/>
          </p:cNvPicPr>
          <p:nvPr/>
        </p:nvPicPr>
        <p:blipFill>
          <a:blip r:embed="rId2" cstate="print"/>
          <a:srcRect/>
          <a:stretch>
            <a:fillRect/>
          </a:stretch>
        </p:blipFill>
        <p:spPr bwMode="auto">
          <a:xfrm>
            <a:off x="1752600" y="1800225"/>
            <a:ext cx="8915400" cy="3257550"/>
          </a:xfrm>
          <a:prstGeom prst="rect">
            <a:avLst/>
          </a:prstGeom>
          <a:noFill/>
          <a:ln w="9525">
            <a:noFill/>
            <a:miter lim="800000"/>
            <a:headEnd/>
            <a:tailEnd/>
          </a:ln>
        </p:spPr>
      </p:pic>
    </p:spTree>
    <p:extLst>
      <p:ext uri="{BB962C8B-B14F-4D97-AF65-F5344CB8AC3E}">
        <p14:creationId xmlns:p14="http://schemas.microsoft.com/office/powerpoint/2010/main" val="3552702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30" name="Picture 7"/>
          <p:cNvPicPr>
            <a:picLocks noChangeAspect="1" noChangeArrowheads="1"/>
          </p:cNvPicPr>
          <p:nvPr/>
        </p:nvPicPr>
        <p:blipFill>
          <a:blip r:embed="rId2" cstate="print"/>
          <a:srcRect/>
          <a:stretch>
            <a:fillRect/>
          </a:stretch>
        </p:blipFill>
        <p:spPr bwMode="auto">
          <a:xfrm>
            <a:off x="1752600" y="461964"/>
            <a:ext cx="8915400" cy="5934075"/>
          </a:xfrm>
          <a:prstGeom prst="rect">
            <a:avLst/>
          </a:prstGeom>
          <a:noFill/>
          <a:ln w="9525">
            <a:noFill/>
            <a:miter lim="800000"/>
            <a:headEnd/>
            <a:tailEnd/>
          </a:ln>
        </p:spPr>
      </p:pic>
    </p:spTree>
    <p:extLst>
      <p:ext uri="{BB962C8B-B14F-4D97-AF65-F5344CB8AC3E}">
        <p14:creationId xmlns:p14="http://schemas.microsoft.com/office/powerpoint/2010/main" val="3329543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524000" y="385764"/>
            <a:ext cx="9144000" cy="6086475"/>
          </a:xfrm>
          <a:prstGeom prst="rect">
            <a:avLst/>
          </a:prstGeom>
          <a:noFill/>
          <a:ln w="9525">
            <a:noFill/>
            <a:miter lim="800000"/>
            <a:headEnd/>
            <a:tailEnd/>
          </a:ln>
        </p:spPr>
      </p:pic>
    </p:spTree>
    <p:extLst>
      <p:ext uri="{BB962C8B-B14F-4D97-AF65-F5344CB8AC3E}">
        <p14:creationId xmlns:p14="http://schemas.microsoft.com/office/powerpoint/2010/main" val="2976927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1439"/>
            <a:ext cx="8534400"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206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p:cNvPicPr>
            <a:picLocks noChangeAspect="1" noChangeArrowheads="1"/>
          </p:cNvPicPr>
          <p:nvPr/>
        </p:nvPicPr>
        <p:blipFill>
          <a:blip r:embed="rId2" cstate="print"/>
          <a:srcRect/>
          <a:stretch>
            <a:fillRect/>
          </a:stretch>
        </p:blipFill>
        <p:spPr bwMode="auto">
          <a:xfrm>
            <a:off x="3590925" y="1585914"/>
            <a:ext cx="5010150" cy="3686175"/>
          </a:xfrm>
          <a:prstGeom prst="rect">
            <a:avLst/>
          </a:prstGeom>
          <a:noFill/>
          <a:ln w="9525">
            <a:noFill/>
            <a:miter lim="800000"/>
            <a:headEnd/>
            <a:tailEnd/>
          </a:ln>
        </p:spPr>
      </p:pic>
      <p:sp>
        <p:nvSpPr>
          <p:cNvPr id="3" name="Title 2"/>
          <p:cNvSpPr txBox="1">
            <a:spLocks/>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Top malware hosting countries</a:t>
            </a:r>
          </a:p>
        </p:txBody>
      </p:sp>
    </p:spTree>
    <p:extLst>
      <p:ext uri="{BB962C8B-B14F-4D97-AF65-F5344CB8AC3E}">
        <p14:creationId xmlns:p14="http://schemas.microsoft.com/office/powerpoint/2010/main" val="1670714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Top spam relaying countries</a:t>
            </a:r>
          </a:p>
        </p:txBody>
      </p:sp>
      <p:pic>
        <p:nvPicPr>
          <p:cNvPr id="336899" name="Picture 2"/>
          <p:cNvPicPr>
            <a:picLocks noChangeAspect="1" noChangeArrowheads="1"/>
          </p:cNvPicPr>
          <p:nvPr/>
        </p:nvPicPr>
        <p:blipFill>
          <a:blip r:embed="rId2" cstate="print"/>
          <a:srcRect/>
          <a:stretch>
            <a:fillRect/>
          </a:stretch>
        </p:blipFill>
        <p:spPr bwMode="auto">
          <a:xfrm>
            <a:off x="3395664" y="1338264"/>
            <a:ext cx="5400675" cy="4181475"/>
          </a:xfrm>
          <a:prstGeom prst="rect">
            <a:avLst/>
          </a:prstGeom>
          <a:noFill/>
          <a:ln w="9525">
            <a:noFill/>
            <a:miter lim="800000"/>
            <a:headEnd/>
            <a:tailEnd/>
          </a:ln>
        </p:spPr>
      </p:pic>
    </p:spTree>
    <p:extLst>
      <p:ext uri="{BB962C8B-B14F-4D97-AF65-F5344CB8AC3E}">
        <p14:creationId xmlns:p14="http://schemas.microsoft.com/office/powerpoint/2010/main" val="576119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330" name="Picture 2"/>
          <p:cNvPicPr>
            <a:picLocks noChangeAspect="1" noChangeArrowheads="1"/>
          </p:cNvPicPr>
          <p:nvPr/>
        </p:nvPicPr>
        <p:blipFill>
          <a:blip r:embed="rId2" cstate="print"/>
          <a:srcRect/>
          <a:stretch>
            <a:fillRect/>
          </a:stretch>
        </p:blipFill>
        <p:spPr bwMode="auto">
          <a:xfrm>
            <a:off x="2776539" y="762000"/>
            <a:ext cx="6638925" cy="5138738"/>
          </a:xfrm>
          <a:prstGeom prst="rect">
            <a:avLst/>
          </a:prstGeom>
          <a:noFill/>
          <a:ln w="9525">
            <a:noFill/>
            <a:miter lim="800000"/>
            <a:headEnd/>
            <a:tailEnd/>
          </a:ln>
        </p:spPr>
      </p:pic>
    </p:spTree>
    <p:extLst>
      <p:ext uri="{BB962C8B-B14F-4D97-AF65-F5344CB8AC3E}">
        <p14:creationId xmlns:p14="http://schemas.microsoft.com/office/powerpoint/2010/main" val="3491992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04" y="247650"/>
            <a:ext cx="7600950" cy="636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989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itle 1"/>
          <p:cNvSpPr>
            <a:spLocks noGrp="1"/>
          </p:cNvSpPr>
          <p:nvPr>
            <p:ph type="title"/>
          </p:nvPr>
        </p:nvSpPr>
        <p:spPr/>
        <p:txBody>
          <a:bodyPr/>
          <a:lstStyle/>
          <a:p>
            <a:r>
              <a:rPr lang="en-US" smtClean="0"/>
              <a:t>Blackhole</a:t>
            </a:r>
          </a:p>
        </p:txBody>
      </p:sp>
      <p:sp>
        <p:nvSpPr>
          <p:cNvPr id="610307" name="Content Placeholder 2"/>
          <p:cNvSpPr>
            <a:spLocks noGrp="1"/>
          </p:cNvSpPr>
          <p:nvPr>
            <p:ph idx="1"/>
          </p:nvPr>
        </p:nvSpPr>
        <p:spPr/>
        <p:txBody>
          <a:bodyPr>
            <a:normAutofit/>
          </a:bodyPr>
          <a:lstStyle/>
          <a:p>
            <a:r>
              <a:rPr lang="en-US" dirty="0" smtClean="0"/>
              <a:t>It is an exploit kit, a tool from the attacker to get their software installed in a PC</a:t>
            </a:r>
          </a:p>
          <a:p>
            <a:r>
              <a:rPr lang="en-US" dirty="0" smtClean="0"/>
              <a:t>Created by specialists who sell them to attackers, a service for hackers</a:t>
            </a:r>
          </a:p>
          <a:p>
            <a:r>
              <a:rPr lang="en-US" dirty="0" smtClean="0"/>
              <a:t>According to </a:t>
            </a:r>
            <a:r>
              <a:rPr lang="en-US" dirty="0" err="1" smtClean="0"/>
              <a:t>Sophos</a:t>
            </a:r>
            <a:r>
              <a:rPr lang="en-US" dirty="0" smtClean="0"/>
              <a:t> between Oct. 2011 and March 2012 30% of the detected threats used </a:t>
            </a:r>
            <a:r>
              <a:rPr lang="en-US" dirty="0" err="1" smtClean="0"/>
              <a:t>Blackholes</a:t>
            </a:r>
            <a:r>
              <a:rPr lang="en-US" dirty="0" smtClean="0"/>
              <a:t> </a:t>
            </a:r>
          </a:p>
          <a:p>
            <a:r>
              <a:rPr lang="en-US" dirty="0" smtClean="0"/>
              <a:t>Used to send users to an exploit site (landing page): compromised web pages, spam messages, or other</a:t>
            </a:r>
          </a:p>
        </p:txBody>
      </p:sp>
    </p:spTree>
    <p:extLst>
      <p:ext uri="{BB962C8B-B14F-4D97-AF65-F5344CB8AC3E}">
        <p14:creationId xmlns:p14="http://schemas.microsoft.com/office/powerpoint/2010/main" val="1436911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itle 1"/>
          <p:cNvSpPr>
            <a:spLocks noGrp="1"/>
          </p:cNvSpPr>
          <p:nvPr>
            <p:ph type="title"/>
          </p:nvPr>
        </p:nvSpPr>
        <p:spPr/>
        <p:txBody>
          <a:bodyPr/>
          <a:lstStyle/>
          <a:p>
            <a:r>
              <a:rPr lang="en-US" smtClean="0"/>
              <a:t>How they infect users</a:t>
            </a:r>
          </a:p>
        </p:txBody>
      </p:sp>
      <p:sp>
        <p:nvSpPr>
          <p:cNvPr id="3" name="Content Placeholder 2"/>
          <p:cNvSpPr>
            <a:spLocks noGrp="1"/>
          </p:cNvSpPr>
          <p:nvPr>
            <p:ph idx="1"/>
          </p:nvPr>
        </p:nvSpPr>
        <p:spPr/>
        <p:txBody>
          <a:bodyPr>
            <a:noAutofit/>
          </a:bodyPr>
          <a:lstStyle/>
          <a:p>
            <a:pPr>
              <a:defRPr/>
            </a:pPr>
            <a:r>
              <a:rPr lang="en-US" sz="2000" b="1" dirty="0"/>
              <a:t>Compromised webpages</a:t>
            </a:r>
            <a:r>
              <a:rPr lang="en-US" sz="2000" dirty="0"/>
              <a:t>: The attackers compromise legitimate websites or servers to serve malicious code. When users browse these pages, the malicious code  loads content from the exploit site. Often the injected redirects do not link directly to the </a:t>
            </a:r>
            <a:r>
              <a:rPr lang="en-US" sz="2000" dirty="0" err="1"/>
              <a:t>Blackhole</a:t>
            </a:r>
            <a:r>
              <a:rPr lang="en-US" sz="2000" dirty="0"/>
              <a:t> exploit site. Instead they reference a remote server that bounces the request to an exploit site. This approach allows exploit writer to sell user traffic as a commodity. Links to these pages can  also spread by other methods such as enticing messages on Twitter. For example links spread via Twitter point to Russian webpages that attempt to infect  a Windows PC </a:t>
            </a:r>
          </a:p>
          <a:p>
            <a:pPr marL="0" indent="0">
              <a:buNone/>
              <a:defRPr/>
            </a:pPr>
            <a:endParaRPr lang="en-US" sz="2000" dirty="0"/>
          </a:p>
          <a:p>
            <a:pPr marL="0" indent="0">
              <a:buNone/>
              <a:defRPr/>
            </a:pPr>
            <a:r>
              <a:rPr lang="en-US" sz="2000" dirty="0"/>
              <a:t>       </a:t>
            </a:r>
            <a:r>
              <a:rPr lang="en-US" sz="2000" b="1" dirty="0"/>
              <a:t>Spam messages</a:t>
            </a:r>
            <a:r>
              <a:rPr lang="en-US" sz="2000" dirty="0"/>
              <a:t>: Spam continues to be a useful tool for attackers to trick </a:t>
            </a:r>
          </a:p>
          <a:p>
            <a:pPr marL="0" indent="0">
              <a:buNone/>
              <a:defRPr/>
            </a:pPr>
            <a:r>
              <a:rPr lang="en-US" sz="2000" dirty="0"/>
              <a:t>       users.  Attackers may send spam including a URL link within the email </a:t>
            </a:r>
          </a:p>
          <a:p>
            <a:pPr marL="0" indent="0">
              <a:buNone/>
              <a:defRPr/>
            </a:pPr>
            <a:r>
              <a:rPr lang="en-US" sz="2000" dirty="0"/>
              <a:t>       message, which  loads JavaScript content to redirect to the </a:t>
            </a:r>
            <a:r>
              <a:rPr lang="en-US" sz="2000" dirty="0" err="1"/>
              <a:t>Blackhole</a:t>
            </a:r>
            <a:r>
              <a:rPr lang="en-US" sz="2000" dirty="0"/>
              <a:t> site</a:t>
            </a:r>
          </a:p>
          <a:p>
            <a:pPr marL="0" indent="0">
              <a:buNone/>
              <a:defRPr/>
            </a:pPr>
            <a:r>
              <a:rPr lang="en-US" sz="2000" dirty="0"/>
              <a:t>       or an email message containing a HTML attachment.</a:t>
            </a:r>
          </a:p>
        </p:txBody>
      </p:sp>
    </p:spTree>
    <p:extLst>
      <p:ext uri="{BB962C8B-B14F-4D97-AF65-F5344CB8AC3E}">
        <p14:creationId xmlns:p14="http://schemas.microsoft.com/office/powerpoint/2010/main" val="3449175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itle 1"/>
          <p:cNvSpPr>
            <a:spLocks noGrp="1"/>
          </p:cNvSpPr>
          <p:nvPr>
            <p:ph type="title"/>
          </p:nvPr>
        </p:nvSpPr>
        <p:spPr/>
        <p:txBody>
          <a:bodyPr/>
          <a:lstStyle/>
          <a:p>
            <a:r>
              <a:rPr lang="en-US" smtClean="0"/>
              <a:t>Infection II</a:t>
            </a:r>
          </a:p>
        </p:txBody>
      </p:sp>
      <p:sp>
        <p:nvSpPr>
          <p:cNvPr id="613379" name="Content Placeholder 2"/>
          <p:cNvSpPr>
            <a:spLocks noGrp="1"/>
          </p:cNvSpPr>
          <p:nvPr>
            <p:ph idx="1"/>
          </p:nvPr>
        </p:nvSpPr>
        <p:spPr/>
        <p:txBody>
          <a:bodyPr>
            <a:noAutofit/>
          </a:bodyPr>
          <a:lstStyle/>
          <a:p>
            <a:r>
              <a:rPr lang="en-US" sz="2400" b="1" dirty="0"/>
              <a:t>Landing page</a:t>
            </a:r>
            <a:r>
              <a:rPr lang="en-US" sz="2400" dirty="0"/>
              <a:t>: Whatever method is used to control user web traffic, the result is the same: the user’s browser loads code served up from the “landing page” of the exploit kit. The landing page:</a:t>
            </a:r>
          </a:p>
          <a:p>
            <a:r>
              <a:rPr lang="en-US" sz="2400" dirty="0"/>
              <a:t>Credits page requests to specific individuals or groups responsible for redirecting the victim for payment purposes</a:t>
            </a:r>
          </a:p>
          <a:p>
            <a:r>
              <a:rPr lang="en-US" sz="2400" dirty="0"/>
              <a:t>Fingerprints the machine to identify OS, browser and browser version, Adobe Flash, Adobe Reader versions, Java version</a:t>
            </a:r>
          </a:p>
          <a:p>
            <a:r>
              <a:rPr lang="en-US" sz="2400" dirty="0"/>
              <a:t>Loads the relevant exploit components (PDF, Flash, Java—the file types used by </a:t>
            </a:r>
            <a:r>
              <a:rPr lang="en-US" sz="2400" dirty="0" err="1"/>
              <a:t>Blackhole</a:t>
            </a:r>
            <a:r>
              <a:rPr lang="en-US" sz="2400" dirty="0"/>
              <a:t>)</a:t>
            </a:r>
          </a:p>
        </p:txBody>
      </p:sp>
    </p:spTree>
    <p:extLst>
      <p:ext uri="{BB962C8B-B14F-4D97-AF65-F5344CB8AC3E}">
        <p14:creationId xmlns:p14="http://schemas.microsoft.com/office/powerpoint/2010/main" val="1287206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itle 1"/>
          <p:cNvSpPr>
            <a:spLocks noGrp="1"/>
          </p:cNvSpPr>
          <p:nvPr>
            <p:ph type="title"/>
          </p:nvPr>
        </p:nvSpPr>
        <p:spPr/>
        <p:txBody>
          <a:bodyPr/>
          <a:lstStyle/>
          <a:p>
            <a:r>
              <a:rPr lang="en-US" smtClean="0"/>
              <a:t>Protection</a:t>
            </a:r>
          </a:p>
        </p:txBody>
      </p:sp>
      <p:sp>
        <p:nvSpPr>
          <p:cNvPr id="614403" name="Content Placeholder 2"/>
          <p:cNvSpPr>
            <a:spLocks noGrp="1"/>
          </p:cNvSpPr>
          <p:nvPr>
            <p:ph idx="1"/>
          </p:nvPr>
        </p:nvSpPr>
        <p:spPr/>
        <p:txBody>
          <a:bodyPr>
            <a:noAutofit/>
          </a:bodyPr>
          <a:lstStyle/>
          <a:p>
            <a:r>
              <a:rPr lang="en-US" sz="2400" b="1" dirty="0"/>
              <a:t>Spam filters</a:t>
            </a:r>
            <a:r>
              <a:rPr lang="en-US" sz="2400" dirty="0"/>
              <a:t>:  intercept the initial email contact using a spam filter with content scanning, which blocks the email by detecting either the obfuscated JavaScript content or its </a:t>
            </a:r>
            <a:r>
              <a:rPr lang="en-US" sz="2400" dirty="0" err="1"/>
              <a:t>botnet</a:t>
            </a:r>
            <a:r>
              <a:rPr lang="en-US" sz="2400" dirty="0"/>
              <a:t>-based origination.</a:t>
            </a:r>
          </a:p>
          <a:p>
            <a:r>
              <a:rPr lang="en-US" sz="2400" b="1" dirty="0"/>
              <a:t>Web filters</a:t>
            </a:r>
            <a:r>
              <a:rPr lang="en-US" sz="2400" dirty="0"/>
              <a:t>: A web filter can block the web components of an attack, either at the network or endpoint level, by actively scanning content to identify the probing JavaScript. </a:t>
            </a:r>
          </a:p>
          <a:p>
            <a:r>
              <a:rPr lang="en-US" sz="2400" b="1" dirty="0"/>
              <a:t>Patching</a:t>
            </a:r>
            <a:r>
              <a:rPr lang="en-US" sz="2400" dirty="0"/>
              <a:t>: Patching the operating systems and applications provides an additional defense. While patching cannot prevent zero-day vulnerabilities, </a:t>
            </a:r>
            <a:r>
              <a:rPr lang="en-US" sz="2400" dirty="0" err="1"/>
              <a:t>Blackhole</a:t>
            </a:r>
            <a:r>
              <a:rPr lang="en-US" sz="2400" dirty="0"/>
              <a:t> and other similar kits mainly target application vulnerabilities in Flash, Adobe Reader and Java. You can protect these applications by turning on functionality that either automatically updates the software or reminds you when updates become available.</a:t>
            </a:r>
          </a:p>
        </p:txBody>
      </p:sp>
    </p:spTree>
    <p:extLst>
      <p:ext uri="{BB962C8B-B14F-4D97-AF65-F5344CB8AC3E}">
        <p14:creationId xmlns:p14="http://schemas.microsoft.com/office/powerpoint/2010/main" val="1882954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itle 1"/>
          <p:cNvSpPr>
            <a:spLocks noGrp="1"/>
          </p:cNvSpPr>
          <p:nvPr>
            <p:ph type="title"/>
          </p:nvPr>
        </p:nvSpPr>
        <p:spPr/>
        <p:txBody>
          <a:bodyPr/>
          <a:lstStyle/>
          <a:p>
            <a:r>
              <a:rPr lang="en-US" smtClean="0"/>
              <a:t>Zero Access</a:t>
            </a:r>
          </a:p>
        </p:txBody>
      </p:sp>
      <p:sp>
        <p:nvSpPr>
          <p:cNvPr id="615427" name="Content Placeholder 2"/>
          <p:cNvSpPr>
            <a:spLocks noGrp="1"/>
          </p:cNvSpPr>
          <p:nvPr>
            <p:ph idx="1"/>
          </p:nvPr>
        </p:nvSpPr>
        <p:spPr/>
        <p:txBody>
          <a:bodyPr>
            <a:normAutofit/>
          </a:bodyPr>
          <a:lstStyle/>
          <a:p>
            <a:r>
              <a:rPr lang="en-US" sz="2400" dirty="0"/>
              <a:t>A family of </a:t>
            </a:r>
            <a:r>
              <a:rPr lang="en-US" sz="2400" dirty="0" err="1"/>
              <a:t>rootkits</a:t>
            </a:r>
            <a:r>
              <a:rPr lang="en-US" sz="2400" dirty="0"/>
              <a:t> and backdoors used to install and conceal other malware, commonly for redirecting a user’s web traffic. It uses </a:t>
            </a:r>
            <a:r>
              <a:rPr lang="en-US" sz="2400" dirty="0" err="1"/>
              <a:t>rootkit</a:t>
            </a:r>
            <a:r>
              <a:rPr lang="en-US" sz="2400" dirty="0"/>
              <a:t> techniques to hide from security software while allowing remote attackers to control infected computers.</a:t>
            </a:r>
          </a:p>
          <a:p>
            <a:r>
              <a:rPr lang="en-US" sz="2400" dirty="0"/>
              <a:t>The concealment of a </a:t>
            </a:r>
            <a:r>
              <a:rPr lang="en-US" sz="2400" dirty="0" err="1"/>
              <a:t>rootkit</a:t>
            </a:r>
            <a:r>
              <a:rPr lang="en-US" sz="2400" dirty="0"/>
              <a:t> makes it more likely that an attack will remain unnoticed, allowing attackers to steal more information and take advantage of a compromised network for a long time.</a:t>
            </a:r>
          </a:p>
        </p:txBody>
      </p:sp>
    </p:spTree>
    <p:extLst>
      <p:ext uri="{BB962C8B-B14F-4D97-AF65-F5344CB8AC3E}">
        <p14:creationId xmlns:p14="http://schemas.microsoft.com/office/powerpoint/2010/main" val="39203084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itle 1"/>
          <p:cNvSpPr>
            <a:spLocks noGrp="1"/>
          </p:cNvSpPr>
          <p:nvPr>
            <p:ph type="title"/>
          </p:nvPr>
        </p:nvSpPr>
        <p:spPr/>
        <p:txBody>
          <a:bodyPr/>
          <a:lstStyle/>
          <a:p>
            <a:r>
              <a:rPr lang="en-US" smtClean="0"/>
              <a:t>Defenses</a:t>
            </a:r>
          </a:p>
        </p:txBody>
      </p:sp>
      <p:sp>
        <p:nvSpPr>
          <p:cNvPr id="616451" name="Content Placeholder 2"/>
          <p:cNvSpPr>
            <a:spLocks noGrp="1"/>
          </p:cNvSpPr>
          <p:nvPr>
            <p:ph idx="1"/>
          </p:nvPr>
        </p:nvSpPr>
        <p:spPr/>
        <p:txBody>
          <a:bodyPr>
            <a:noAutofit/>
          </a:bodyPr>
          <a:lstStyle/>
          <a:p>
            <a:r>
              <a:rPr lang="en-US" sz="2000" b="1" dirty="0"/>
              <a:t>Anti-</a:t>
            </a:r>
            <a:r>
              <a:rPr lang="en-US" sz="2000" b="1" dirty="0" err="1"/>
              <a:t>rootkit</a:t>
            </a:r>
            <a:r>
              <a:rPr lang="en-US" sz="2000" b="1" dirty="0"/>
              <a:t> tools</a:t>
            </a:r>
            <a:r>
              <a:rPr lang="en-US" sz="2000" dirty="0"/>
              <a:t>: For the true </a:t>
            </a:r>
            <a:r>
              <a:rPr lang="en-US" sz="2000" dirty="0" err="1"/>
              <a:t>rootkit</a:t>
            </a:r>
            <a:r>
              <a:rPr lang="en-US" sz="2000" dirty="0"/>
              <a:t> versions, an anti-</a:t>
            </a:r>
            <a:r>
              <a:rPr lang="en-US" sz="2000" dirty="0" err="1"/>
              <a:t>rootkit</a:t>
            </a:r>
            <a:r>
              <a:rPr lang="en-US" sz="2000" dirty="0"/>
              <a:t> tool or an anti-malware scanner with anti-</a:t>
            </a:r>
            <a:r>
              <a:rPr lang="en-US" sz="2000" dirty="0" err="1"/>
              <a:t>rootkit</a:t>
            </a:r>
            <a:r>
              <a:rPr lang="en-US" sz="2000" dirty="0"/>
              <a:t> capabilities is the best defense. Typically these will find the modifications in the operating system kernel and proceed to clean up from there. Due to the nature of cleaning an infection from kernel memory, a system restart can be required. </a:t>
            </a:r>
          </a:p>
          <a:p>
            <a:r>
              <a:rPr lang="en-US" sz="2000" b="1" dirty="0"/>
              <a:t>Logs:</a:t>
            </a:r>
            <a:r>
              <a:rPr lang="en-US" sz="2000" dirty="0"/>
              <a:t> Monitoring security console or management logs for errors can tip you off to a network incursion. Remember that some versions of </a:t>
            </a:r>
            <a:r>
              <a:rPr lang="en-US" sz="2000" dirty="0" err="1"/>
              <a:t>ZeroAccess</a:t>
            </a:r>
            <a:r>
              <a:rPr lang="en-US" sz="2000" dirty="0"/>
              <a:t>, and other malware, will attempt to disable installed security products. So a sudden rash of failure reports could be related to an infection.</a:t>
            </a:r>
          </a:p>
          <a:p>
            <a:r>
              <a:rPr lang="en-US" sz="2000" b="1" dirty="0"/>
              <a:t>Firewalls</a:t>
            </a:r>
            <a:r>
              <a:rPr lang="en-US" sz="2000" dirty="0"/>
              <a:t>: Perimeter or client firewalls can disrupt the peer-to-peer communications of a </a:t>
            </a:r>
            <a:r>
              <a:rPr lang="en-US" sz="2000" dirty="0" err="1"/>
              <a:t>botnet</a:t>
            </a:r>
            <a:r>
              <a:rPr lang="en-US" sz="2000" dirty="0"/>
              <a:t> such as </a:t>
            </a:r>
            <a:r>
              <a:rPr lang="en-US" sz="2000" dirty="0" err="1"/>
              <a:t>ZeroAccess</a:t>
            </a:r>
            <a:r>
              <a:rPr lang="en-US" sz="2000" dirty="0"/>
              <a:t>, although it gets some information via HTTP, which is unlikely to be blocked. Much of the P2P communication is done at high port numbers not used by common services.</a:t>
            </a:r>
          </a:p>
        </p:txBody>
      </p:sp>
    </p:spTree>
    <p:extLst>
      <p:ext uri="{BB962C8B-B14F-4D97-AF65-F5344CB8AC3E}">
        <p14:creationId xmlns:p14="http://schemas.microsoft.com/office/powerpoint/2010/main" val="1333518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Nearly Every U.S. Arms Program Found Vulnerable to Cyber Attacks</a:t>
            </a:r>
            <a:br>
              <a:rPr lang="en-US" b="1" i="1" dirty="0"/>
            </a:br>
            <a:r>
              <a:rPr lang="en-US" sz="1600" b="1" i="1" dirty="0"/>
              <a:t>http://www.nytimes.com/reuters/2015/01/20/technology/20reuters-cybersecurity-pentagon.html?_r=0</a:t>
            </a:r>
            <a:endParaRPr lang="en-US" sz="1600" dirty="0"/>
          </a:p>
        </p:txBody>
      </p:sp>
      <p:sp>
        <p:nvSpPr>
          <p:cNvPr id="3" name="Content Placeholder 2"/>
          <p:cNvSpPr>
            <a:spLocks noGrp="1"/>
          </p:cNvSpPr>
          <p:nvPr>
            <p:ph idx="1"/>
          </p:nvPr>
        </p:nvSpPr>
        <p:spPr/>
        <p:txBody>
          <a:bodyPr>
            <a:normAutofit fontScale="92500" lnSpcReduction="10000"/>
          </a:bodyPr>
          <a:lstStyle/>
          <a:p>
            <a:r>
              <a:rPr lang="en-US" dirty="0"/>
              <a:t>WASHINGTON — Nearly every U.S. weapons program tested in fiscal 2014 showed "significant vulnerabilities" to cyber attacks, including misconfigured, unpatched and outdated software, the Pentagon's chief weapons tester said in his annual report released Tuesday.</a:t>
            </a:r>
          </a:p>
          <a:p>
            <a:r>
              <a:rPr lang="en-US" dirty="0"/>
              <a:t>Michael Gilmore, director of operational test and evaluation (DOT&amp;E), said program managers had worked to resolve problems discovered in previous years and security was improving, but this year's testing had revealed new vulnerabilities</a:t>
            </a:r>
            <a:r>
              <a:rPr lang="en-US" dirty="0" smtClean="0"/>
              <a:t>.</a:t>
            </a:r>
          </a:p>
          <a:p>
            <a:r>
              <a:rPr lang="en-US" dirty="0"/>
              <a:t>The report comes amid growing attention to cybersecurity within the U.S. government, and was released days after fresh documents leaked by former U.S. intelligence contractor Edward Snowden said China had stolen "many terabytes" of data about the Lockheed Martin Corp </a:t>
            </a:r>
            <a:r>
              <a:rPr lang="en-US" u="sng" dirty="0">
                <a:hlinkClick r:id="rId2" tooltip="More articles about the F35 Joint Strike Fighter."/>
              </a:rPr>
              <a:t>F-35 fighter jet</a:t>
            </a:r>
            <a:r>
              <a:rPr lang="en-US" dirty="0"/>
              <a:t>.</a:t>
            </a:r>
          </a:p>
          <a:p>
            <a:pPr marL="0" indent="0">
              <a:buNone/>
            </a:pPr>
            <a:endParaRPr lang="en-US" dirty="0"/>
          </a:p>
        </p:txBody>
      </p:sp>
    </p:spTree>
    <p:extLst>
      <p:ext uri="{BB962C8B-B14F-4D97-AF65-F5344CB8AC3E}">
        <p14:creationId xmlns:p14="http://schemas.microsoft.com/office/powerpoint/2010/main" val="2513368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SIEM</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Security </a:t>
            </a:r>
            <a:r>
              <a:rPr lang="en-US" b="1" dirty="0"/>
              <a:t>information and event management</a:t>
            </a:r>
            <a:r>
              <a:rPr lang="en-US" dirty="0"/>
              <a:t> (</a:t>
            </a:r>
            <a:r>
              <a:rPr lang="en-US" b="1" dirty="0"/>
              <a:t>SIEM</a:t>
            </a:r>
            <a:r>
              <a:rPr lang="en-US" dirty="0"/>
              <a:t>) software products and services combine </a:t>
            </a:r>
            <a:r>
              <a:rPr lang="en-US" dirty="0">
                <a:hlinkClick r:id="rId2" tooltip="Security information management"/>
              </a:rPr>
              <a:t>security information management</a:t>
            </a:r>
            <a:r>
              <a:rPr lang="en-US" dirty="0"/>
              <a:t> (SIM) and </a:t>
            </a:r>
            <a:r>
              <a:rPr lang="en-US" dirty="0">
                <a:hlinkClick r:id="rId3" tooltip="Security event manager"/>
              </a:rPr>
              <a:t>security event management</a:t>
            </a:r>
            <a:r>
              <a:rPr lang="en-US" dirty="0"/>
              <a:t> (SEM). They provide real-time analysis of security alerts generated by network hardware and applications.</a:t>
            </a:r>
          </a:p>
          <a:p>
            <a:r>
              <a:rPr lang="en-US" dirty="0"/>
              <a:t>Vendors sell SIEM as software, as appliances or as managed services; these products are also used to log security data and generate reports for </a:t>
            </a:r>
            <a:r>
              <a:rPr lang="en-US" dirty="0">
                <a:hlinkClick r:id="rId4" tooltip="Regulatory compliance"/>
              </a:rPr>
              <a:t>compliance</a:t>
            </a:r>
            <a:r>
              <a:rPr lang="en-US" dirty="0"/>
              <a:t> purposes</a:t>
            </a:r>
            <a:r>
              <a:rPr lang="en-US" dirty="0" smtClean="0"/>
              <a:t>.</a:t>
            </a:r>
            <a:endParaRPr lang="en-US" baseline="30000" dirty="0"/>
          </a:p>
          <a:p>
            <a:r>
              <a:rPr lang="en-US" dirty="0" smtClean="0"/>
              <a:t>The </a:t>
            </a:r>
            <a:r>
              <a:rPr lang="en-US" dirty="0"/>
              <a:t>product capabilities </a:t>
            </a:r>
            <a:r>
              <a:rPr lang="en-US" dirty="0" smtClean="0"/>
              <a:t>include </a:t>
            </a:r>
            <a:r>
              <a:rPr lang="en-US" dirty="0"/>
              <a:t>gathering, analyzing and presenting information from network and security </a:t>
            </a:r>
            <a:r>
              <a:rPr lang="en-US" dirty="0" smtClean="0"/>
              <a:t>devices, identity </a:t>
            </a:r>
            <a:r>
              <a:rPr lang="en-US" dirty="0"/>
              <a:t>and access-management </a:t>
            </a:r>
            <a:r>
              <a:rPr lang="en-US" dirty="0" smtClean="0"/>
              <a:t>applications, </a:t>
            </a:r>
            <a:r>
              <a:rPr lang="en-US" dirty="0" smtClean="0">
                <a:hlinkClick r:id="rId5" tooltip="Vulnerability (computing)"/>
              </a:rPr>
              <a:t>vulnerability</a:t>
            </a:r>
            <a:r>
              <a:rPr lang="en-US" dirty="0" smtClean="0"/>
              <a:t> </a:t>
            </a:r>
            <a:r>
              <a:rPr lang="en-US" dirty="0"/>
              <a:t>management and policy-compliance </a:t>
            </a:r>
            <a:r>
              <a:rPr lang="en-US" dirty="0" smtClean="0"/>
              <a:t>tools, operating-system</a:t>
            </a:r>
            <a:r>
              <a:rPr lang="en-US" dirty="0"/>
              <a:t>, database and application </a:t>
            </a:r>
            <a:r>
              <a:rPr lang="en-US" dirty="0" smtClean="0"/>
              <a:t>logs, external </a:t>
            </a:r>
            <a:r>
              <a:rPr lang="en-US" dirty="0">
                <a:hlinkClick r:id="rId6" tooltip="Threat (computer)"/>
              </a:rPr>
              <a:t>threat</a:t>
            </a:r>
            <a:r>
              <a:rPr lang="en-US" dirty="0"/>
              <a:t> data</a:t>
            </a:r>
          </a:p>
          <a:p>
            <a:endParaRPr lang="en-US" dirty="0"/>
          </a:p>
          <a:p>
            <a:endParaRPr lang="en-US" dirty="0"/>
          </a:p>
        </p:txBody>
      </p:sp>
    </p:spTree>
    <p:extLst>
      <p:ext uri="{BB962C8B-B14F-4D97-AF65-F5344CB8AC3E}">
        <p14:creationId xmlns:p14="http://schemas.microsoft.com/office/powerpoint/2010/main" val="2520126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 Magic Quadrant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security information and event management (SIEM) market is defined by the customer's need to analyze event data in real time for the early detection of targeted attacks and data breaches, and to collect, store, investigate and report on log data for incident response, forensics and regulatory compliance. The vendors included in our Magic Quadrant analysis have products designed for this purpose, and they actively market and sell these technologies to the security buying center.</a:t>
            </a:r>
          </a:p>
          <a:p>
            <a:r>
              <a:rPr lang="en-US" dirty="0"/>
              <a:t>SIEM technology aggregates event data produced by security devices, network infrastructure, systems and applications. The primary data source is log data, but SIEM technology can also process other forms of data, such as </a:t>
            </a:r>
            <a:r>
              <a:rPr lang="en-US" dirty="0" err="1"/>
              <a:t>NetFlow</a:t>
            </a:r>
            <a:r>
              <a:rPr lang="en-US" dirty="0"/>
              <a:t> and network packets. Event data is combined with contextual information about users, assets, threats and vulnerabilities. The data is normalized, so that events, data and contextual information from disparate sources can be correlated and analyzed for specific purposes, such as network security event monitoring, user activity monitoring and compliance reporting. The technology provides real-time correlation of events for security monitoring, query and analytics for historical analysis and other support for incident investigation and compliance reporting.</a:t>
            </a:r>
          </a:p>
          <a:p>
            <a:pPr marL="0" indent="0">
              <a:buNone/>
            </a:pPr>
            <a:endParaRPr lang="en-US" dirty="0"/>
          </a:p>
        </p:txBody>
      </p:sp>
    </p:spTree>
    <p:extLst>
      <p:ext uri="{BB962C8B-B14F-4D97-AF65-F5344CB8AC3E}">
        <p14:creationId xmlns:p14="http://schemas.microsoft.com/office/powerpoint/2010/main" val="1172045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2950" y="0"/>
            <a:ext cx="8191500" cy="6858000"/>
          </a:xfrm>
          <a:prstGeom prst="rect">
            <a:avLst/>
          </a:prstGeom>
        </p:spPr>
      </p:pic>
    </p:spTree>
    <p:extLst>
      <p:ext uri="{BB962C8B-B14F-4D97-AF65-F5344CB8AC3E}">
        <p14:creationId xmlns:p14="http://schemas.microsoft.com/office/powerpoint/2010/main" val="16253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dirty="0" smtClean="0"/>
              <a:t>Application threats</a:t>
            </a:r>
          </a:p>
        </p:txBody>
      </p:sp>
      <p:sp>
        <p:nvSpPr>
          <p:cNvPr id="316419" name="Rectangle 3"/>
          <p:cNvSpPr>
            <a:spLocks noGrp="1" noChangeArrowheads="1"/>
          </p:cNvSpPr>
          <p:nvPr>
            <p:ph type="body" idx="1"/>
          </p:nvPr>
        </p:nvSpPr>
        <p:spPr/>
        <p:txBody>
          <a:bodyPr/>
          <a:lstStyle/>
          <a:p>
            <a:pPr>
              <a:lnSpc>
                <a:spcPct val="80000"/>
              </a:lnSpc>
            </a:pPr>
            <a:r>
              <a:rPr lang="en-US" sz="2400" dirty="0"/>
              <a:t>Programs are the means by which computers are controlled. As such, malicious programs can be used to control computers in ways not intended by the owners of the computers</a:t>
            </a:r>
            <a:r>
              <a:rPr lang="en-US" sz="2400" dirty="0" smtClean="0"/>
              <a:t>.</a:t>
            </a:r>
          </a:p>
          <a:p>
            <a:pPr>
              <a:lnSpc>
                <a:spcPct val="80000"/>
              </a:lnSpc>
            </a:pPr>
            <a:r>
              <a:rPr lang="en-US" sz="2400" dirty="0" smtClean="0"/>
              <a:t>In </a:t>
            </a:r>
            <a:r>
              <a:rPr lang="en-US" sz="2400" dirty="0"/>
              <a:t>addition—since many applications are </a:t>
            </a:r>
            <a:r>
              <a:rPr lang="en-US" sz="2400" dirty="0" smtClean="0"/>
              <a:t>complex—they </a:t>
            </a:r>
            <a:r>
              <a:rPr lang="en-US" sz="2400" dirty="0"/>
              <a:t>often have </a:t>
            </a:r>
            <a:r>
              <a:rPr lang="en-US" sz="2400" dirty="0" smtClean="0"/>
              <a:t>flaws </a:t>
            </a:r>
            <a:r>
              <a:rPr lang="en-US" sz="2400" dirty="0"/>
              <a:t>that may be exploited by intruders. This chapter considers </a:t>
            </a:r>
            <a:r>
              <a:rPr lang="en-US" sz="2400" dirty="0" smtClean="0"/>
              <a:t>the </a:t>
            </a:r>
            <a:r>
              <a:rPr lang="en-US" sz="2400" b="1" dirty="0" smtClean="0"/>
              <a:t>effect of application software on </a:t>
            </a:r>
            <a:r>
              <a:rPr lang="en-US" sz="2400" b="1" dirty="0"/>
              <a:t>security </a:t>
            </a:r>
          </a:p>
          <a:p>
            <a:pPr>
              <a:lnSpc>
                <a:spcPct val="80000"/>
              </a:lnSpc>
            </a:pPr>
            <a:r>
              <a:rPr lang="en-US" sz="2400" dirty="0"/>
              <a:t>A variety of attacks occur through the execution of applications due to the characteristics of the languages used. </a:t>
            </a:r>
            <a:r>
              <a:rPr lang="en-US" sz="2400" b="1" dirty="0"/>
              <a:t>The most common problem is buffer overflow. </a:t>
            </a:r>
            <a:r>
              <a:rPr lang="en-US" sz="2400" dirty="0"/>
              <a:t>Attacks from downloaded contents were initially serious but have been controlled with recent advances. Other application-related attacks include misuse of pointers, misuse of data types (e.g., execution of data), and bypassing entry points that have access controls. Large applications may use components, which brings new security problems. </a:t>
            </a:r>
          </a:p>
          <a:p>
            <a:pPr>
              <a:lnSpc>
                <a:spcPct val="80000"/>
              </a:lnSpc>
            </a:pPr>
            <a:endParaRPr lang="en-US" sz="2000" dirty="0"/>
          </a:p>
        </p:txBody>
      </p:sp>
    </p:spTree>
    <p:extLst>
      <p:ext uri="{BB962C8B-B14F-4D97-AF65-F5344CB8AC3E}">
        <p14:creationId xmlns:p14="http://schemas.microsoft.com/office/powerpoint/2010/main" val="4038858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Threat/security  intelligence</a:t>
            </a:r>
            <a:endParaRPr lang="en-US" dirty="0"/>
          </a:p>
        </p:txBody>
      </p:sp>
      <p:sp>
        <p:nvSpPr>
          <p:cNvPr id="3" name="Content Placeholder 2"/>
          <p:cNvSpPr>
            <a:spLocks noGrp="1"/>
          </p:cNvSpPr>
          <p:nvPr>
            <p:ph idx="1"/>
          </p:nvPr>
        </p:nvSpPr>
        <p:spPr/>
        <p:txBody>
          <a:bodyPr/>
          <a:lstStyle/>
          <a:p>
            <a:r>
              <a:rPr lang="en-US" dirty="0" smtClean="0"/>
              <a:t>Information used to automatically detect threats and react to them. </a:t>
            </a:r>
          </a:p>
          <a:p>
            <a:r>
              <a:rPr lang="en-US" dirty="0" smtClean="0"/>
              <a:t>This information includes IP addresses, domain names, DNS servers, URLs, file names, network signatures, attack patterns, actor profiles,…</a:t>
            </a:r>
          </a:p>
          <a:p>
            <a:r>
              <a:rPr lang="en-US" dirty="0" smtClean="0"/>
              <a:t>This information must be analyzed and combined with information about attacker’s tools, methods, and infrastructure, honeypots,…</a:t>
            </a:r>
            <a:endParaRPr lang="en-US" dirty="0"/>
          </a:p>
        </p:txBody>
      </p:sp>
    </p:spTree>
    <p:extLst>
      <p:ext uri="{BB962C8B-B14F-4D97-AF65-F5344CB8AC3E}">
        <p14:creationId xmlns:p14="http://schemas.microsoft.com/office/powerpoint/2010/main" val="3909050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IBM Security Intelligence</a:t>
            </a:r>
            <a:br>
              <a:rPr lang="en-US" b="1" dirty="0"/>
            </a:br>
            <a:r>
              <a:rPr lang="en-US" b="1" dirty="0"/>
              <a:t>with Big Data</a:t>
            </a:r>
            <a:br>
              <a:rPr lang="en-US" b="1" dirty="0"/>
            </a:br>
            <a:r>
              <a:rPr lang="en-US" sz="2000" b="1" dirty="0"/>
              <a:t>http://www-03.ibm.com/security/solution/intelligence-big-data/</a:t>
            </a:r>
            <a:endParaRPr lang="en-US" sz="2000" dirty="0"/>
          </a:p>
        </p:txBody>
      </p:sp>
      <p:pic>
        <p:nvPicPr>
          <p:cNvPr id="4" name="Picture 3"/>
          <p:cNvPicPr>
            <a:picLocks noChangeAspect="1"/>
          </p:cNvPicPr>
          <p:nvPr/>
        </p:nvPicPr>
        <p:blipFill>
          <a:blip r:embed="rId2"/>
          <a:stretch>
            <a:fillRect/>
          </a:stretch>
        </p:blipFill>
        <p:spPr>
          <a:xfrm>
            <a:off x="3164541" y="2476499"/>
            <a:ext cx="5558118" cy="3180229"/>
          </a:xfrm>
          <a:prstGeom prst="rect">
            <a:avLst/>
          </a:prstGeom>
        </p:spPr>
      </p:pic>
    </p:spTree>
    <p:extLst>
      <p:ext uri="{BB962C8B-B14F-4D97-AF65-F5344CB8AC3E}">
        <p14:creationId xmlns:p14="http://schemas.microsoft.com/office/powerpoint/2010/main" val="3399544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II</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hlinkClick r:id="rId2"/>
              </a:rPr>
              <a:t>IBM </a:t>
            </a:r>
            <a:r>
              <a:rPr lang="en-US" dirty="0" err="1">
                <a:hlinkClick r:id="rId2"/>
              </a:rPr>
              <a:t>QRadar</a:t>
            </a:r>
            <a:r>
              <a:rPr lang="en-US" dirty="0">
                <a:hlinkClick r:id="rId2"/>
              </a:rPr>
              <a:t> Security Intelligence Platform</a:t>
            </a:r>
            <a:r>
              <a:rPr lang="en-US" dirty="0"/>
              <a:t> and </a:t>
            </a:r>
            <a:r>
              <a:rPr lang="en-US" dirty="0">
                <a:hlinkClick r:id="rId3"/>
              </a:rPr>
              <a:t>IBM Big Data Platform</a:t>
            </a:r>
            <a:r>
              <a:rPr lang="en-US" dirty="0"/>
              <a:t> – </a:t>
            </a:r>
            <a:r>
              <a:rPr lang="en-US" dirty="0" smtClean="0"/>
              <a:t>provide </a:t>
            </a:r>
            <a:r>
              <a:rPr lang="en-US" dirty="0"/>
              <a:t>a comprehensive, integrated approach that combines real-time correlation for continuous insight, custom analytics across massive structured and unstructured data, and forensic capabilities for irrefutable evidence. The combination can help you address </a:t>
            </a:r>
            <a:r>
              <a:rPr lang="en-US" b="1" dirty="0"/>
              <a:t>advanced persistent threats, fraud and insider threats.</a:t>
            </a:r>
          </a:p>
          <a:p>
            <a:pPr fontAlgn="base"/>
            <a:r>
              <a:rPr lang="en-US" dirty="0"/>
              <a:t>The IBM solution is designed to answer questions you could never ask before, by widening the scope and scale of investigation. You can now analyze a greater variety of data – such as DNS transactions, emails, documents, social media data, full packet capture data and business process data – </a:t>
            </a:r>
            <a:r>
              <a:rPr lang="en-US" b="1" dirty="0"/>
              <a:t>over years of activity</a:t>
            </a:r>
            <a:r>
              <a:rPr lang="en-US" dirty="0"/>
              <a:t>. By analyzing structured, enriched security data alongside unstructured data from across the enterprise, the IBM solution helps </a:t>
            </a:r>
            <a:r>
              <a:rPr lang="en-US" b="1" dirty="0"/>
              <a:t>find malicious activity </a:t>
            </a:r>
            <a:r>
              <a:rPr lang="en-US" dirty="0"/>
              <a:t>hidden deep in the masses of an organization’s data.</a:t>
            </a:r>
          </a:p>
          <a:p>
            <a:pPr marL="0" indent="0">
              <a:buNone/>
            </a:pPr>
            <a:endParaRPr lang="en-US" dirty="0"/>
          </a:p>
        </p:txBody>
      </p:sp>
    </p:spTree>
    <p:extLst>
      <p:ext uri="{BB962C8B-B14F-4D97-AF65-F5344CB8AC3E}">
        <p14:creationId xmlns:p14="http://schemas.microsoft.com/office/powerpoint/2010/main" val="2525509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Splunk</a:t>
            </a:r>
            <a:endParaRPr lang="en-US" dirty="0"/>
          </a:p>
        </p:txBody>
      </p:sp>
      <p:sp>
        <p:nvSpPr>
          <p:cNvPr id="3" name="Content Placeholder 2"/>
          <p:cNvSpPr>
            <a:spLocks noGrp="1"/>
          </p:cNvSpPr>
          <p:nvPr>
            <p:ph idx="1"/>
          </p:nvPr>
        </p:nvSpPr>
        <p:spPr/>
        <p:txBody>
          <a:bodyPr>
            <a:normAutofit lnSpcReduction="10000"/>
          </a:bodyPr>
          <a:lstStyle/>
          <a:p>
            <a:r>
              <a:rPr lang="en-US" b="1" dirty="0" err="1"/>
              <a:t>Splunk</a:t>
            </a:r>
            <a:r>
              <a:rPr lang="en-US" dirty="0"/>
              <a:t> is an </a:t>
            </a:r>
            <a:r>
              <a:rPr lang="en-US" dirty="0" smtClean="0"/>
              <a:t>American corporation based </a:t>
            </a:r>
            <a:r>
              <a:rPr lang="en-US" dirty="0"/>
              <a:t>in </a:t>
            </a:r>
            <a:r>
              <a:rPr lang="en-US" dirty="0" smtClean="0"/>
              <a:t>San Francisco, CA, </a:t>
            </a:r>
            <a:r>
              <a:rPr lang="en-US" dirty="0"/>
              <a:t>that produces software for searching, monitoring, and analyzing </a:t>
            </a:r>
            <a:r>
              <a:rPr lang="en-US" dirty="0" smtClean="0"/>
              <a:t>big data, </a:t>
            </a:r>
            <a:r>
              <a:rPr lang="en-US" dirty="0"/>
              <a:t>via a Web-style </a:t>
            </a:r>
            <a:r>
              <a:rPr lang="en-US" dirty="0" smtClean="0"/>
              <a:t>interface.</a:t>
            </a:r>
            <a:endParaRPr lang="en-US" dirty="0"/>
          </a:p>
          <a:p>
            <a:r>
              <a:rPr lang="en-US" dirty="0" err="1" smtClean="0"/>
              <a:t>Splunk</a:t>
            </a:r>
            <a:r>
              <a:rPr lang="en-US" dirty="0" smtClean="0"/>
              <a:t> products capture, index, </a:t>
            </a:r>
            <a:r>
              <a:rPr lang="en-US" dirty="0"/>
              <a:t>and </a:t>
            </a:r>
            <a:r>
              <a:rPr lang="en-US" dirty="0" smtClean="0"/>
              <a:t>correlate </a:t>
            </a:r>
            <a:r>
              <a:rPr lang="en-US" dirty="0"/>
              <a:t>real-time data in a searchable repository from which it can generate graphs, reports, alerts, dashboards, and </a:t>
            </a:r>
            <a:r>
              <a:rPr lang="en-US" dirty="0" smtClean="0"/>
              <a:t>visualizations</a:t>
            </a:r>
          </a:p>
          <a:p>
            <a:r>
              <a:rPr lang="en-US" dirty="0" smtClean="0"/>
              <a:t>Objective is identifying </a:t>
            </a:r>
            <a:r>
              <a:rPr lang="en-US" dirty="0"/>
              <a:t>data </a:t>
            </a:r>
            <a:r>
              <a:rPr lang="en-US" dirty="0" smtClean="0"/>
              <a:t>patterns, </a:t>
            </a:r>
            <a:r>
              <a:rPr lang="en-US" dirty="0"/>
              <a:t>providing metrics, diagnosing problems, and providing intelligence for business operations. </a:t>
            </a:r>
            <a:r>
              <a:rPr lang="en-US" dirty="0" err="1"/>
              <a:t>Splunk</a:t>
            </a:r>
            <a:r>
              <a:rPr lang="en-US" dirty="0"/>
              <a:t> is a </a:t>
            </a:r>
            <a:r>
              <a:rPr lang="en-US" dirty="0">
                <a:hlinkClick r:id="rId2" tooltip="Horizontal market"/>
              </a:rPr>
              <a:t>horizontal</a:t>
            </a:r>
            <a:r>
              <a:rPr lang="en-US" dirty="0"/>
              <a:t> technology used for </a:t>
            </a:r>
            <a:r>
              <a:rPr lang="en-US" dirty="0">
                <a:hlinkClick r:id="rId3" tooltip="Application management"/>
              </a:rPr>
              <a:t>application management</a:t>
            </a:r>
            <a:r>
              <a:rPr lang="en-US" dirty="0"/>
              <a:t>, </a:t>
            </a:r>
            <a:r>
              <a:rPr lang="en-US" dirty="0">
                <a:hlinkClick r:id="rId4" tooltip="Information security"/>
              </a:rPr>
              <a:t>security</a:t>
            </a:r>
            <a:r>
              <a:rPr lang="en-US" dirty="0"/>
              <a:t> and </a:t>
            </a:r>
            <a:r>
              <a:rPr lang="en-US" dirty="0">
                <a:hlinkClick r:id="rId5" tooltip="Compliance (regulation)"/>
              </a:rPr>
              <a:t>compliance</a:t>
            </a:r>
            <a:r>
              <a:rPr lang="en-US" dirty="0"/>
              <a:t>, as well as business and </a:t>
            </a:r>
            <a:r>
              <a:rPr lang="en-US" dirty="0">
                <a:hlinkClick r:id="rId6" tooltip="Web analytics"/>
              </a:rPr>
              <a:t>Web </a:t>
            </a:r>
            <a:r>
              <a:rPr lang="en-US" dirty="0" smtClean="0">
                <a:hlinkClick r:id="rId6" tooltip="Web analytics"/>
              </a:rPr>
              <a:t>analytics</a:t>
            </a:r>
            <a:r>
              <a:rPr lang="en-US" dirty="0" smtClean="0"/>
              <a:t>. </a:t>
            </a:r>
          </a:p>
          <a:p>
            <a:r>
              <a:rPr lang="en-US" dirty="0" smtClean="0"/>
              <a:t>One of my ex-students: Haiyan Song  (MS 1988)</a:t>
            </a:r>
          </a:p>
          <a:p>
            <a:pPr marL="0" indent="0">
              <a:buNone/>
            </a:pPr>
            <a:endParaRPr lang="en-US" dirty="0"/>
          </a:p>
        </p:txBody>
      </p:sp>
    </p:spTree>
    <p:extLst>
      <p:ext uri="{BB962C8B-B14F-4D97-AF65-F5344CB8AC3E}">
        <p14:creationId xmlns:p14="http://schemas.microsoft.com/office/powerpoint/2010/main" val="132405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Date Placeholder 1"/>
          <p:cNvSpPr>
            <a:spLocks noGrp="1"/>
          </p:cNvSpPr>
          <p:nvPr>
            <p:ph type="dt" sz="quarter" idx="10"/>
          </p:nvPr>
        </p:nvSpPr>
        <p:spPr>
          <a:noFill/>
        </p:spPr>
        <p:txBody>
          <a:bodyPr/>
          <a:lstStyle/>
          <a:p>
            <a:pPr eaLnBrk="0" hangingPunct="0"/>
            <a:fld id="{58B31F58-87AE-455C-9B8A-A5F9F5D975E3}" type="datetime1">
              <a:rPr lang="en-US" smtClean="0"/>
              <a:pPr eaLnBrk="0" hangingPunct="0"/>
              <a:t>10/14/2017</a:t>
            </a:fld>
            <a:endParaRPr lang="en-US" smtClean="0"/>
          </a:p>
        </p:txBody>
      </p:sp>
      <p:sp>
        <p:nvSpPr>
          <p:cNvPr id="317443" name="Slide Number Placeholder 3"/>
          <p:cNvSpPr>
            <a:spLocks noGrp="1"/>
          </p:cNvSpPr>
          <p:nvPr>
            <p:ph type="sldNum" sz="quarter" idx="12"/>
          </p:nvPr>
        </p:nvSpPr>
        <p:spPr>
          <a:noFill/>
        </p:spPr>
        <p:txBody>
          <a:bodyPr/>
          <a:lstStyle/>
          <a:p>
            <a:pPr eaLnBrk="0" hangingPunct="0"/>
            <a:fld id="{59D53277-CF9D-4B4B-9F58-DA3872D7B861}" type="slidenum">
              <a:rPr lang="en-US" smtClean="0"/>
              <a:pPr eaLnBrk="0" hangingPunct="0"/>
              <a:t>44</a:t>
            </a:fld>
            <a:endParaRPr lang="en-US" smtClean="0"/>
          </a:p>
        </p:txBody>
      </p:sp>
      <p:sp>
        <p:nvSpPr>
          <p:cNvPr id="317444"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dirty="0" smtClean="0">
                <a:solidFill>
                  <a:schemeClr val="tx2"/>
                </a:solidFill>
                <a:latin typeface="Times New Roman" pitchFamily="18" charset="0"/>
              </a:rPr>
              <a:t>Typical application threats</a:t>
            </a:r>
            <a:endParaRPr lang="en-US" sz="4400" dirty="0">
              <a:solidFill>
                <a:schemeClr val="tx2"/>
              </a:solidFill>
              <a:latin typeface="Times New Roman" pitchFamily="18" charset="0"/>
            </a:endParaRPr>
          </a:p>
        </p:txBody>
      </p:sp>
      <p:sp>
        <p:nvSpPr>
          <p:cNvPr id="317445"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endParaRPr lang="en-US" sz="3200" dirty="0">
              <a:latin typeface="Times New Roman" pitchFamily="18" charset="0"/>
            </a:endParaRPr>
          </a:p>
          <a:p>
            <a:pPr marL="342900" indent="-342900">
              <a:spcBef>
                <a:spcPct val="20000"/>
              </a:spcBef>
              <a:buFontTx/>
              <a:buChar char="•"/>
            </a:pPr>
            <a:r>
              <a:rPr lang="en-US" sz="3200" dirty="0" smtClean="0">
                <a:latin typeface="Times New Roman" pitchFamily="18" charset="0"/>
              </a:rPr>
              <a:t>Identity attacks</a:t>
            </a:r>
          </a:p>
          <a:p>
            <a:pPr marL="342900" indent="-342900">
              <a:spcBef>
                <a:spcPct val="20000"/>
              </a:spcBef>
              <a:buFontTx/>
              <a:buChar char="•"/>
            </a:pPr>
            <a:r>
              <a:rPr lang="en-US" sz="3200" dirty="0" smtClean="0">
                <a:latin typeface="Times New Roman" pitchFamily="18" charset="0"/>
              </a:rPr>
              <a:t>Viruses </a:t>
            </a:r>
            <a:r>
              <a:rPr lang="en-US" sz="3200" dirty="0">
                <a:latin typeface="Times New Roman" pitchFamily="18" charset="0"/>
              </a:rPr>
              <a:t>and worms</a:t>
            </a:r>
          </a:p>
          <a:p>
            <a:pPr marL="342900" indent="-342900">
              <a:spcBef>
                <a:spcPct val="20000"/>
              </a:spcBef>
              <a:buFontTx/>
              <a:buChar char="•"/>
            </a:pPr>
            <a:r>
              <a:rPr lang="en-US" sz="3200" dirty="0">
                <a:latin typeface="Times New Roman" pitchFamily="18" charset="0"/>
              </a:rPr>
              <a:t>Buffer overflow</a:t>
            </a:r>
          </a:p>
          <a:p>
            <a:pPr marL="342900" indent="-342900">
              <a:spcBef>
                <a:spcPct val="20000"/>
              </a:spcBef>
              <a:buFontTx/>
              <a:buChar char="•"/>
            </a:pPr>
            <a:r>
              <a:rPr lang="en-US" sz="3200" dirty="0">
                <a:latin typeface="Times New Roman" pitchFamily="18" charset="0"/>
              </a:rPr>
              <a:t>Exceeding array bounds</a:t>
            </a:r>
          </a:p>
          <a:p>
            <a:pPr marL="342900" indent="-342900">
              <a:spcBef>
                <a:spcPct val="20000"/>
              </a:spcBef>
              <a:buFontTx/>
              <a:buChar char="•"/>
            </a:pPr>
            <a:r>
              <a:rPr lang="en-US" sz="3200" dirty="0">
                <a:latin typeface="Times New Roman" pitchFamily="18" charset="0"/>
              </a:rPr>
              <a:t>Misuse of pointers</a:t>
            </a:r>
          </a:p>
          <a:p>
            <a:pPr marL="342900" indent="-342900">
              <a:spcBef>
                <a:spcPct val="20000"/>
              </a:spcBef>
              <a:buFontTx/>
              <a:buChar char="•"/>
            </a:pPr>
            <a:r>
              <a:rPr lang="en-US" sz="3200" dirty="0">
                <a:latin typeface="Times New Roman" pitchFamily="18" charset="0"/>
              </a:rPr>
              <a:t>Downloaded active contents</a:t>
            </a:r>
          </a:p>
          <a:p>
            <a:pPr marL="342900" indent="-342900">
              <a:spcBef>
                <a:spcPct val="20000"/>
              </a:spcBef>
              <a:buFontTx/>
              <a:buChar char="•"/>
            </a:pPr>
            <a:endParaRPr lang="en-US" sz="3200" dirty="0">
              <a:latin typeface="Times New Roman" pitchFamily="18" charset="0"/>
            </a:endParaRPr>
          </a:p>
          <a:p>
            <a:pPr marL="342900" indent="-342900">
              <a:spcBef>
                <a:spcPct val="20000"/>
              </a:spcBef>
              <a:buFontTx/>
              <a:buChar char="•"/>
            </a:pPr>
            <a:endParaRPr lang="en-US" sz="3200" dirty="0">
              <a:latin typeface="Times New Roman" pitchFamily="18" charset="0"/>
            </a:endParaRPr>
          </a:p>
        </p:txBody>
      </p:sp>
    </p:spTree>
    <p:extLst>
      <p:ext uri="{BB962C8B-B14F-4D97-AF65-F5344CB8AC3E}">
        <p14:creationId xmlns:p14="http://schemas.microsoft.com/office/powerpoint/2010/main" val="1854944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identity attack in an old assignment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There </a:t>
            </a:r>
            <a:r>
              <a:rPr lang="en-US" dirty="0"/>
              <a:t>was a large data breach in the IRS </a:t>
            </a:r>
            <a:r>
              <a:rPr lang="en-US" dirty="0" smtClean="0"/>
              <a:t>recently (2015). </a:t>
            </a:r>
            <a:r>
              <a:rPr lang="en-US" dirty="0"/>
              <a:t>Using information available in the Internet draw a sequence diagram </a:t>
            </a:r>
            <a:r>
              <a:rPr lang="en-US" dirty="0" smtClean="0"/>
              <a:t>showing how </a:t>
            </a:r>
            <a:r>
              <a:rPr lang="en-US" dirty="0"/>
              <a:t>this breach happened. </a:t>
            </a:r>
            <a:endParaRPr lang="en-US" dirty="0" smtClean="0"/>
          </a:p>
          <a:p>
            <a:pPr marL="0" indent="0">
              <a:buNone/>
            </a:pPr>
            <a:r>
              <a:rPr lang="en-US" dirty="0"/>
              <a:t>Hackers used the "Get Transcript" program, which allows you to check your tax history online. The IRS began the online program </a:t>
            </a:r>
            <a:r>
              <a:rPr lang="en-US" dirty="0" smtClean="0"/>
              <a:t>in 2014, </a:t>
            </a:r>
            <a:r>
              <a:rPr lang="en-US" dirty="0"/>
              <a:t>allowing taxpayers to request their tax history over the Internet, in addition to the post office. </a:t>
            </a:r>
            <a:r>
              <a:rPr lang="en-US" dirty="0" smtClean="0"/>
              <a:t>Hackers used stolen or guessed credentials to get many transcripts and filed fake tax declarations requesting money back for excess of deductions.</a:t>
            </a:r>
            <a:endParaRPr lang="en-US" dirty="0"/>
          </a:p>
          <a:p>
            <a:pPr marL="0" indent="0">
              <a:buNone/>
            </a:pPr>
            <a:r>
              <a:rPr lang="en-US" dirty="0" smtClean="0"/>
              <a:t>Indicate </a:t>
            </a:r>
            <a:r>
              <a:rPr lang="en-US" dirty="0"/>
              <a:t>what policies </a:t>
            </a:r>
            <a:r>
              <a:rPr lang="en-US" dirty="0" smtClean="0"/>
              <a:t>and mechanisms would </a:t>
            </a:r>
            <a:r>
              <a:rPr lang="en-US" dirty="0"/>
              <a:t>have stopped the attack. Give references to indicate the sources of your description.</a:t>
            </a:r>
            <a:br>
              <a:rPr lang="en-US" dirty="0"/>
            </a:br>
            <a:endParaRPr lang="en-US" dirty="0"/>
          </a:p>
        </p:txBody>
      </p:sp>
    </p:spTree>
    <p:extLst>
      <p:ext uri="{BB962C8B-B14F-4D97-AF65-F5344CB8AC3E}">
        <p14:creationId xmlns:p14="http://schemas.microsoft.com/office/powerpoint/2010/main" val="886870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1148953" y="646511"/>
            <a:ext cx="9894094" cy="5564981"/>
          </a:xfrm>
          <a:prstGeom prst="rect">
            <a:avLst/>
          </a:prstGeom>
        </p:spPr>
      </p:pic>
    </p:spTree>
    <p:extLst>
      <p:ext uri="{BB962C8B-B14F-4D97-AF65-F5344CB8AC3E}">
        <p14:creationId xmlns:p14="http://schemas.microsoft.com/office/powerpoint/2010/main" val="3075399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misuses and defenses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More than 700,000 social security numbers and other sensitive information may have been stolen.</a:t>
            </a:r>
          </a:p>
          <a:p>
            <a:r>
              <a:rPr lang="en-US" dirty="0" smtClean="0"/>
              <a:t>To access their past returns taxpayers authenticate themselves to the IRS</a:t>
            </a:r>
            <a:r>
              <a:rPr lang="en-US" dirty="0"/>
              <a:t>. Passwords and secret questions are easy to get or to guess. Educate taxpayers</a:t>
            </a:r>
            <a:r>
              <a:rPr lang="en-US" dirty="0" smtClean="0"/>
              <a:t>.</a:t>
            </a:r>
          </a:p>
          <a:p>
            <a:r>
              <a:rPr lang="en-US" dirty="0"/>
              <a:t>The IRS said hackers used personal information gathered from other online sources - like bank accounts - to answer personal identity questions on the "Get Transcript" forms</a:t>
            </a:r>
            <a:r>
              <a:rPr lang="en-US" dirty="0" smtClean="0"/>
              <a:t>. One </a:t>
            </a:r>
            <a:r>
              <a:rPr lang="en-US" dirty="0"/>
              <a:t>possible culprit is the IRS-approved tax preparers. According to an audit conducted by the non-profit online trust alliance, six out of 13 IRS-approved companies failed at providing adequate security to customers.</a:t>
            </a:r>
          </a:p>
          <a:p>
            <a:r>
              <a:rPr lang="en-US" dirty="0" smtClean="0"/>
              <a:t>Use better authentication, i.e. two or multifactor authentication with different media. Hackers cannot get individuals’ returns if they fail this step.  </a:t>
            </a:r>
          </a:p>
        </p:txBody>
      </p:sp>
    </p:spTree>
    <p:extLst>
      <p:ext uri="{BB962C8B-B14F-4D97-AF65-F5344CB8AC3E}">
        <p14:creationId xmlns:p14="http://schemas.microsoft.com/office/powerpoint/2010/main" val="42071811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Multi-factor authentications are weak</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IRS incident is but the latest example of a hack that could have been prevented with two-factor authentication (TFA): combining something you know (a password or PIN) with something you have (a phone or security token). </a:t>
            </a:r>
            <a:endParaRPr lang="en-US" dirty="0" smtClean="0"/>
          </a:p>
          <a:p>
            <a:r>
              <a:rPr lang="en-US" dirty="0" smtClean="0"/>
              <a:t>Most </a:t>
            </a:r>
            <a:r>
              <a:rPr lang="en-US" dirty="0"/>
              <a:t>hacks have involved guessing weak passwords using </a:t>
            </a:r>
            <a:r>
              <a:rPr lang="en-US" dirty="0" smtClean="0"/>
              <a:t>a dictionary attack,</a:t>
            </a:r>
            <a:r>
              <a:rPr lang="en-US" dirty="0"/>
              <a:t> </a:t>
            </a:r>
            <a:r>
              <a:rPr lang="en-US" dirty="0" smtClean="0"/>
              <a:t>statistical analysis, or</a:t>
            </a:r>
            <a:r>
              <a:rPr lang="en-US" dirty="0"/>
              <a:t> </a:t>
            </a:r>
            <a:r>
              <a:rPr lang="en-US" dirty="0" smtClean="0"/>
              <a:t>lists of popular</a:t>
            </a:r>
            <a:r>
              <a:rPr lang="en-US" dirty="0"/>
              <a:t> (and weak) passwords. </a:t>
            </a:r>
            <a:endParaRPr lang="en-US" dirty="0" smtClean="0"/>
          </a:p>
          <a:p>
            <a:r>
              <a:rPr lang="en-US" dirty="0" smtClean="0"/>
              <a:t>But </a:t>
            </a:r>
            <a:r>
              <a:rPr lang="en-US" dirty="0"/>
              <a:t>the IRS attack exposed another flaw in common authentication schemes, reliance on personally identifiable information for access or password </a:t>
            </a:r>
            <a:r>
              <a:rPr lang="en-US" dirty="0" smtClean="0"/>
              <a:t>recovery.</a:t>
            </a:r>
            <a:endParaRPr lang="en-US" dirty="0"/>
          </a:p>
          <a:p>
            <a:r>
              <a:rPr lang="en-US" dirty="0" smtClean="0"/>
              <a:t>The IRS attack combined a step using </a:t>
            </a:r>
            <a:r>
              <a:rPr lang="en-US" dirty="0" err="1" smtClean="0"/>
              <a:t>Name,SSN</a:t>
            </a:r>
            <a:r>
              <a:rPr lang="en-US" dirty="0" smtClean="0"/>
              <a:t>, </a:t>
            </a:r>
            <a:r>
              <a:rPr lang="en-US" dirty="0" err="1" smtClean="0"/>
              <a:t>DoB</a:t>
            </a:r>
            <a:r>
              <a:rPr lang="en-US" dirty="0" smtClean="0"/>
              <a:t>, and Filing Status with another step of personal questions selected by the taxpayers.</a:t>
            </a:r>
            <a:endParaRPr lang="en-US" dirty="0"/>
          </a:p>
        </p:txBody>
      </p:sp>
    </p:spTree>
    <p:extLst>
      <p:ext uri="{BB962C8B-B14F-4D97-AF65-F5344CB8AC3E}">
        <p14:creationId xmlns:p14="http://schemas.microsoft.com/office/powerpoint/2010/main" val="485128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Although the IRS attackers appear to have gained IDs in other ways, such as purchasing a </a:t>
            </a:r>
            <a:r>
              <a:rPr lang="en-US" dirty="0" err="1">
                <a:hlinkClick r:id="rId2"/>
              </a:rPr>
              <a:t>Fullz</a:t>
            </a:r>
            <a:r>
              <a:rPr lang="en-US" dirty="0">
                <a:hlinkClick r:id="rId2"/>
              </a:rPr>
              <a:t> Dump</a:t>
            </a:r>
            <a:r>
              <a:rPr lang="en-US" dirty="0"/>
              <a:t>, researchers </a:t>
            </a:r>
            <a:r>
              <a:rPr lang="en-US" dirty="0" err="1"/>
              <a:t>at</a:t>
            </a:r>
            <a:r>
              <a:rPr lang="en-US" dirty="0" err="1">
                <a:hlinkClick r:id="rId3"/>
              </a:rPr>
              <a:t>Google</a:t>
            </a:r>
            <a:r>
              <a:rPr lang="en-US" dirty="0"/>
              <a:t> </a:t>
            </a:r>
            <a:r>
              <a:rPr lang="en-US" b="1" dirty="0">
                <a:hlinkClick r:id="rId3"/>
              </a:rPr>
              <a:t>GOOGL +0.75%</a:t>
            </a:r>
            <a:r>
              <a:rPr lang="en-US" dirty="0"/>
              <a:t> have discovered how easily password recovery questions can be guessed. They found answers  ”</a:t>
            </a:r>
            <a:r>
              <a:rPr lang="en-US" dirty="0">
                <a:hlinkClick r:id="rId4"/>
              </a:rPr>
              <a:t>contain commonly known or publicly available information, or are in a small set of possible answers for cultural reasons</a:t>
            </a:r>
            <a:r>
              <a:rPr lang="en-US" dirty="0"/>
              <a:t>,” allowing the team to correctly guess challenge questions with surprising frequency. For example, there’s a one-out-of-five chance of matching an English-speaker’s favorite food (pizza) or a 12% chance of getting a Korean’s place of birth on the first try (the full research report can be </a:t>
            </a:r>
            <a:r>
              <a:rPr lang="en-US" u="sng" dirty="0">
                <a:hlinkClick r:id="rId5"/>
              </a:rPr>
              <a:t>found here</a:t>
            </a:r>
            <a:r>
              <a:rPr lang="en-US" dirty="0"/>
              <a:t>). </a:t>
            </a:r>
            <a:endParaRPr lang="en-US" dirty="0" smtClean="0"/>
          </a:p>
          <a:p>
            <a:r>
              <a:rPr lang="en-US" dirty="0" smtClean="0"/>
              <a:t>Even </a:t>
            </a:r>
            <a:r>
              <a:rPr lang="en-US" dirty="0"/>
              <a:t>when users attempt to spoof identity thieves it backfires. Google “found that 37% of people intentionally provide false answers to their questions thinking this will make them harder to guess. However, this ends up backfiring because people choose the same (false) answers, and actually increase the likelihood that an attacker can break in.”</a:t>
            </a:r>
          </a:p>
        </p:txBody>
      </p:sp>
    </p:spTree>
    <p:extLst>
      <p:ext uri="{BB962C8B-B14F-4D97-AF65-F5344CB8AC3E}">
        <p14:creationId xmlns:p14="http://schemas.microsoft.com/office/powerpoint/2010/main" val="129691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Web Application Security </a:t>
            </a:r>
            <a:r>
              <a:rPr lang="en-US" dirty="0" smtClean="0"/>
              <a:t>Project (OWASP)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OWASP Foundation came online on </a:t>
            </a:r>
            <a:r>
              <a:rPr lang="en-US" dirty="0">
                <a:hlinkClick r:id="rId2"/>
              </a:rPr>
              <a:t>December 1st 2001</a:t>
            </a:r>
            <a:r>
              <a:rPr lang="en-US" dirty="0"/>
              <a:t> it was established as a not-for-profit charitable organization in the United States on April 21, 2004 to ensure the ongoing availability and support for our work at </a:t>
            </a:r>
            <a:r>
              <a:rPr lang="en-US" dirty="0">
                <a:hlinkClick r:id="rId3" tooltip="Main Page"/>
              </a:rPr>
              <a:t>OWASP</a:t>
            </a:r>
            <a:r>
              <a:rPr lang="en-US" dirty="0" smtClean="0"/>
              <a:t>.</a:t>
            </a:r>
          </a:p>
          <a:p>
            <a:r>
              <a:rPr lang="en-US" dirty="0" smtClean="0"/>
              <a:t>OWASP </a:t>
            </a:r>
            <a:r>
              <a:rPr lang="en-US" dirty="0"/>
              <a:t>is an international organization and the OWASP Foundation supports OWASP efforts around the world. OWASP is an open community dedicated to enabling organizations to conceive, develop, acquire, operate, and maintain applications that can be trusted. All of the OWASP tools, documents, forums, and chapters are free and open to anyone interested in improving application security. We advocate approaching application security as a people, process, and technology problem because the most effective approaches to application security include improvements in all of these areas. We can be found at </a:t>
            </a:r>
            <a:r>
              <a:rPr lang="en-US" dirty="0" smtClean="0">
                <a:hlinkClick r:id="rId3" tooltip="Main Page"/>
              </a:rPr>
              <a:t>www.owasp.org</a:t>
            </a:r>
            <a:r>
              <a:rPr lang="en-US" dirty="0" smtClean="0"/>
              <a:t>.</a:t>
            </a:r>
          </a:p>
          <a:p>
            <a:r>
              <a:rPr lang="en-US" dirty="0" smtClean="0"/>
              <a:t>OWASP </a:t>
            </a:r>
            <a:r>
              <a:rPr lang="en-US" dirty="0"/>
              <a:t>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Similar to many open-source software projects, OWASP produces many types of materials in a collaborative and open </a:t>
            </a:r>
            <a:r>
              <a:rPr lang="en-US" dirty="0" smtClean="0"/>
              <a:t>way</a:t>
            </a:r>
            <a:endParaRPr lang="en-US" dirty="0"/>
          </a:p>
        </p:txBody>
      </p:sp>
    </p:spTree>
    <p:extLst>
      <p:ext uri="{BB962C8B-B14F-4D97-AF65-F5344CB8AC3E}">
        <p14:creationId xmlns:p14="http://schemas.microsoft.com/office/powerpoint/2010/main" val="2991829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1500" dirty="0"/>
              <a:t/>
            </a:r>
            <a:br>
              <a:rPr lang="en-US" sz="1500" dirty="0"/>
            </a:br>
            <a:r>
              <a:rPr lang="en-US" sz="2400" dirty="0" smtClean="0"/>
              <a:t>References</a:t>
            </a:r>
            <a:endParaRPr lang="en-US" sz="2400" dirty="0"/>
          </a:p>
        </p:txBody>
      </p:sp>
      <p:sp>
        <p:nvSpPr>
          <p:cNvPr id="3" name="Content Placeholder 2"/>
          <p:cNvSpPr>
            <a:spLocks noGrp="1"/>
          </p:cNvSpPr>
          <p:nvPr>
            <p:ph idx="1"/>
          </p:nvPr>
        </p:nvSpPr>
        <p:spPr/>
        <p:txBody>
          <a:bodyPr>
            <a:normAutofit fontScale="70000" lnSpcReduction="20000"/>
          </a:bodyPr>
          <a:lstStyle/>
          <a:p>
            <a:r>
              <a:rPr lang="en-US" dirty="0" smtClean="0">
                <a:hlinkClick r:id="rId2"/>
              </a:rPr>
              <a:t>http://qz.com/445233/inside-the-irss-massive-data-breach/</a:t>
            </a:r>
            <a:endParaRPr lang="en-US" dirty="0" smtClean="0"/>
          </a:p>
          <a:p>
            <a:r>
              <a:rPr lang="en-US" dirty="0">
                <a:hlinkClick r:id="rId3"/>
              </a:rPr>
              <a:t>http://www.nextgov.com/cybersecurity/2015/08/inside-massive-irs-data-breach/119666/</a:t>
            </a:r>
            <a:endParaRPr lang="en-US" dirty="0"/>
          </a:p>
          <a:p>
            <a:r>
              <a:rPr lang="en-US" dirty="0" smtClean="0">
                <a:hlinkClick r:id="rId4"/>
              </a:rPr>
              <a:t>http://www.irs.gov/uac/Newsroom/IRS-Statement-on-the-Get-Transcript-Application</a:t>
            </a:r>
            <a:endParaRPr lang="en-US" dirty="0" smtClean="0"/>
          </a:p>
          <a:p>
            <a:r>
              <a:rPr lang="en-US" u="sng" dirty="0" smtClean="0">
                <a:hlinkClick r:id="rId5"/>
              </a:rPr>
              <a:t>http</a:t>
            </a:r>
            <a:r>
              <a:rPr lang="en-US" u="sng" dirty="0">
                <a:hlinkClick r:id="rId5"/>
              </a:rPr>
              <a:t>://www.forbes.com/sites/kurtmarko/2015/05/27/irs-hack_fido-leadership</a:t>
            </a:r>
            <a:r>
              <a:rPr lang="en-US" u="sng" dirty="0" smtClean="0">
                <a:hlinkClick r:id="rId5"/>
              </a:rPr>
              <a:t>/</a:t>
            </a:r>
            <a:endParaRPr lang="en-US" u="sng" dirty="0" smtClean="0"/>
          </a:p>
          <a:p>
            <a:r>
              <a:rPr lang="en-US" u="sng" dirty="0">
                <a:hlinkClick r:id="rId6"/>
              </a:rPr>
              <a:t>http://blogs.wsj.com/briefly/2015/05/27/5-questions-about-the-irs-data-breach/</a:t>
            </a:r>
            <a:endParaRPr lang="en-US" dirty="0"/>
          </a:p>
          <a:p>
            <a:r>
              <a:rPr lang="en-US" u="sng" dirty="0">
                <a:hlinkClick r:id="rId7"/>
              </a:rPr>
              <a:t>http://www.irs.gov/uac/Newsroom/Get-Transcript-Application-Questions-and-Answers</a:t>
            </a:r>
            <a:endParaRPr lang="en-US" dirty="0"/>
          </a:p>
          <a:p>
            <a:r>
              <a:rPr lang="en-US" u="sng" dirty="0">
                <a:hlinkClick r:id="rId4"/>
              </a:rPr>
              <a:t>http://www.irs.gov/uac/Newsroom/IRS-Statement-on-the-Get-Transcript-Application</a:t>
            </a:r>
            <a:endParaRPr lang="en-US" dirty="0"/>
          </a:p>
          <a:p>
            <a:r>
              <a:rPr lang="en-US" u="sng" dirty="0">
                <a:hlinkClick r:id="rId8"/>
              </a:rPr>
              <a:t>http://www.irs.gov/uac/Newsroom/Additional-IRS-Statement-on-the-Get-Transcript-Incident</a:t>
            </a:r>
            <a:endParaRPr lang="en-US" dirty="0"/>
          </a:p>
          <a:p>
            <a:r>
              <a:rPr lang="en-US" dirty="0" smtClean="0">
                <a:hlinkClick r:id="rId9"/>
              </a:rPr>
              <a:t>http</a:t>
            </a:r>
            <a:r>
              <a:rPr lang="en-US" dirty="0">
                <a:hlinkClick r:id="rId9"/>
              </a:rPr>
              <a:t>://</a:t>
            </a:r>
            <a:r>
              <a:rPr lang="en-US" dirty="0" smtClean="0">
                <a:hlinkClick r:id="rId9"/>
              </a:rPr>
              <a:t>www.irs.gov/uac/Written-Testimony-of-Commissioner-Koskinen-on-Unauthorized-Attempts-to-Access-Taxpayer-Data-before-Senate-Finance-Committee</a:t>
            </a:r>
            <a:endParaRPr lang="en-US" dirty="0" smtClean="0"/>
          </a:p>
          <a:p>
            <a:r>
              <a:rPr lang="en-US" dirty="0">
                <a:hlinkClick r:id="rId10"/>
              </a:rPr>
              <a:t>https://nakedsecurity.sophos.com/2015/08/18/irs-estimate-of-stolen-tax-records-balloons-to-over-300000</a:t>
            </a:r>
            <a:r>
              <a:rPr lang="en-US" dirty="0" smtClean="0">
                <a:hlinkClick r:id="rId10"/>
              </a:rPr>
              <a:t>/</a:t>
            </a:r>
            <a:endParaRPr lang="en-US" dirty="0" smtClean="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1424004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Date Placeholder 1"/>
          <p:cNvSpPr>
            <a:spLocks noGrp="1"/>
          </p:cNvSpPr>
          <p:nvPr>
            <p:ph type="dt" sz="quarter" idx="10"/>
          </p:nvPr>
        </p:nvSpPr>
        <p:spPr>
          <a:noFill/>
        </p:spPr>
        <p:txBody>
          <a:bodyPr/>
          <a:lstStyle/>
          <a:p>
            <a:pPr eaLnBrk="0" hangingPunct="0"/>
            <a:fld id="{2306449F-C12D-41F9-8BD0-C611B43E251C}" type="datetime1">
              <a:rPr lang="en-US" smtClean="0">
                <a:solidFill>
                  <a:srgbClr val="000000"/>
                </a:solidFill>
              </a:rPr>
              <a:pPr eaLnBrk="0" hangingPunct="0"/>
              <a:t>10/14/2017</a:t>
            </a:fld>
            <a:endParaRPr lang="en-US" smtClean="0">
              <a:solidFill>
                <a:srgbClr val="000000"/>
              </a:solidFill>
            </a:endParaRPr>
          </a:p>
        </p:txBody>
      </p:sp>
      <p:sp>
        <p:nvSpPr>
          <p:cNvPr id="339971" name="Slide Number Placeholder 3"/>
          <p:cNvSpPr>
            <a:spLocks noGrp="1"/>
          </p:cNvSpPr>
          <p:nvPr>
            <p:ph type="sldNum" sz="quarter" idx="12"/>
          </p:nvPr>
        </p:nvSpPr>
        <p:spPr>
          <a:noFill/>
        </p:spPr>
        <p:txBody>
          <a:bodyPr/>
          <a:lstStyle/>
          <a:p>
            <a:pPr eaLnBrk="0" hangingPunct="0"/>
            <a:fld id="{78D719AA-CE83-4679-B86E-2E0092E22373}" type="slidenum">
              <a:rPr lang="en-US" smtClean="0">
                <a:solidFill>
                  <a:srgbClr val="000000"/>
                </a:solidFill>
              </a:rPr>
              <a:pPr eaLnBrk="0" hangingPunct="0"/>
              <a:t>51</a:t>
            </a:fld>
            <a:endParaRPr lang="en-US" smtClean="0">
              <a:solidFill>
                <a:srgbClr val="000000"/>
              </a:solidFill>
            </a:endParaRPr>
          </a:p>
        </p:txBody>
      </p:sp>
      <p:sp>
        <p:nvSpPr>
          <p:cNvPr id="339972"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Buffer overflow</a:t>
            </a:r>
          </a:p>
        </p:txBody>
      </p:sp>
      <p:sp>
        <p:nvSpPr>
          <p:cNvPr id="339973"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Define an array of length n, A[n], as a local variable in a subroutine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At execution time a call to the subroutine creates a stack</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Refer to A[t], where t &gt; n</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The extra data overrides the return address in the stack </a:t>
            </a:r>
          </a:p>
          <a:p>
            <a:pPr marL="342900" indent="-342900" eaLnBrk="0" fontAlgn="base" hangingPunct="0">
              <a:spcBef>
                <a:spcPct val="20000"/>
              </a:spcBef>
              <a:spcAft>
                <a:spcPct val="0"/>
              </a:spcAft>
              <a:buFontTx/>
              <a:buChar char="•"/>
            </a:pPr>
            <a:endParaRPr lang="en-US" sz="3200">
              <a:solidFill>
                <a:srgbClr val="000000"/>
              </a:solidFill>
              <a:latin typeface="Times New Roman" pitchFamily="18" charset="0"/>
            </a:endParaRPr>
          </a:p>
        </p:txBody>
      </p:sp>
    </p:spTree>
    <p:extLst>
      <p:ext uri="{BB962C8B-B14F-4D97-AF65-F5344CB8AC3E}">
        <p14:creationId xmlns:p14="http://schemas.microsoft.com/office/powerpoint/2010/main" val="9062381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3990975" y="1676401"/>
            <a:ext cx="76200" cy="1381125"/>
          </a:xfrm>
          <a:custGeom>
            <a:avLst/>
            <a:gdLst>
              <a:gd name="connsiteX0" fmla="*/ 0 w 9525"/>
              <a:gd name="connsiteY0" fmla="*/ 0 h 2590800"/>
              <a:gd name="connsiteX1" fmla="*/ 9525 w 9525"/>
              <a:gd name="connsiteY1" fmla="*/ 2590800 h 2590800"/>
              <a:gd name="connsiteX0" fmla="*/ 0 w 93333"/>
              <a:gd name="connsiteY0" fmla="*/ 0 h 10000"/>
              <a:gd name="connsiteX1" fmla="*/ 80000 w 93333"/>
              <a:gd name="connsiteY1" fmla="*/ 625 h 10000"/>
              <a:gd name="connsiteX2" fmla="*/ 10000 w 93333"/>
              <a:gd name="connsiteY2" fmla="*/ 10000 h 10000"/>
              <a:gd name="connsiteX0" fmla="*/ 11668 w 91668"/>
              <a:gd name="connsiteY0" fmla="*/ 0 h 10000"/>
              <a:gd name="connsiteX1" fmla="*/ 91668 w 91668"/>
              <a:gd name="connsiteY1" fmla="*/ 625 h 10000"/>
              <a:gd name="connsiteX2" fmla="*/ 11667 w 91668"/>
              <a:gd name="connsiteY2" fmla="*/ 1213 h 10000"/>
              <a:gd name="connsiteX3" fmla="*/ 21668 w 91668"/>
              <a:gd name="connsiteY3" fmla="*/ 10000 h 10000"/>
              <a:gd name="connsiteX0" fmla="*/ 1 w 81667"/>
              <a:gd name="connsiteY0" fmla="*/ 0 h 10000"/>
              <a:gd name="connsiteX1" fmla="*/ 80001 w 81667"/>
              <a:gd name="connsiteY1" fmla="*/ 625 h 10000"/>
              <a:gd name="connsiteX2" fmla="*/ 0 w 81667"/>
              <a:gd name="connsiteY2" fmla="*/ 1213 h 10000"/>
              <a:gd name="connsiteX3" fmla="*/ 80000 w 81667"/>
              <a:gd name="connsiteY3" fmla="*/ 2096 h 10000"/>
              <a:gd name="connsiteX4" fmla="*/ 10001 w 81667"/>
              <a:gd name="connsiteY4"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10002 w 90001"/>
              <a:gd name="connsiteY6"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10002 w 90001"/>
              <a:gd name="connsiteY7"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10002 w 90001"/>
              <a:gd name="connsiteY8"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10002 w 90001"/>
              <a:gd name="connsiteY9"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10002 w 90001"/>
              <a:gd name="connsiteY10"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10002 w 90001"/>
              <a:gd name="connsiteY11"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10002 w 90001"/>
              <a:gd name="connsiteY12"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01" h="10000">
                <a:moveTo>
                  <a:pt x="2" y="0"/>
                </a:moveTo>
                <a:lnTo>
                  <a:pt x="80002" y="625"/>
                </a:lnTo>
                <a:lnTo>
                  <a:pt x="1" y="1213"/>
                </a:lnTo>
                <a:lnTo>
                  <a:pt x="80001" y="2096"/>
                </a:lnTo>
                <a:cubicBezTo>
                  <a:pt x="90001" y="2323"/>
                  <a:pt x="61666" y="2139"/>
                  <a:pt x="0" y="2978"/>
                </a:cubicBezTo>
                <a:lnTo>
                  <a:pt x="80000" y="3566"/>
                </a:lnTo>
                <a:lnTo>
                  <a:pt x="0" y="4154"/>
                </a:lnTo>
                <a:lnTo>
                  <a:pt x="80000" y="5037"/>
                </a:lnTo>
                <a:lnTo>
                  <a:pt x="0" y="5919"/>
                </a:lnTo>
                <a:lnTo>
                  <a:pt x="80000" y="6507"/>
                </a:lnTo>
                <a:lnTo>
                  <a:pt x="0" y="7390"/>
                </a:lnTo>
                <a:lnTo>
                  <a:pt x="80000" y="7978"/>
                </a:lnTo>
                <a:lnTo>
                  <a:pt x="0" y="8566"/>
                </a:lnTo>
                <a:cubicBezTo>
                  <a:pt x="83334" y="9044"/>
                  <a:pt x="6668" y="9522"/>
                  <a:pt x="10002" y="100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22" name="Oval 21"/>
          <p:cNvSpPr/>
          <p:nvPr/>
        </p:nvSpPr>
        <p:spPr>
          <a:xfrm>
            <a:off x="3971925" y="3028950"/>
            <a:ext cx="76200" cy="76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3" name="Freeform 22"/>
          <p:cNvSpPr/>
          <p:nvPr/>
        </p:nvSpPr>
        <p:spPr>
          <a:xfrm flipV="1">
            <a:off x="3990975" y="3505201"/>
            <a:ext cx="76200" cy="1381125"/>
          </a:xfrm>
          <a:custGeom>
            <a:avLst/>
            <a:gdLst>
              <a:gd name="connsiteX0" fmla="*/ 0 w 9525"/>
              <a:gd name="connsiteY0" fmla="*/ 0 h 2590800"/>
              <a:gd name="connsiteX1" fmla="*/ 9525 w 9525"/>
              <a:gd name="connsiteY1" fmla="*/ 2590800 h 2590800"/>
              <a:gd name="connsiteX0" fmla="*/ 0 w 93333"/>
              <a:gd name="connsiteY0" fmla="*/ 0 h 10000"/>
              <a:gd name="connsiteX1" fmla="*/ 80000 w 93333"/>
              <a:gd name="connsiteY1" fmla="*/ 625 h 10000"/>
              <a:gd name="connsiteX2" fmla="*/ 10000 w 93333"/>
              <a:gd name="connsiteY2" fmla="*/ 10000 h 10000"/>
              <a:gd name="connsiteX0" fmla="*/ 11668 w 91668"/>
              <a:gd name="connsiteY0" fmla="*/ 0 h 10000"/>
              <a:gd name="connsiteX1" fmla="*/ 91668 w 91668"/>
              <a:gd name="connsiteY1" fmla="*/ 625 h 10000"/>
              <a:gd name="connsiteX2" fmla="*/ 11667 w 91668"/>
              <a:gd name="connsiteY2" fmla="*/ 1213 h 10000"/>
              <a:gd name="connsiteX3" fmla="*/ 21668 w 91668"/>
              <a:gd name="connsiteY3" fmla="*/ 10000 h 10000"/>
              <a:gd name="connsiteX0" fmla="*/ 1 w 81667"/>
              <a:gd name="connsiteY0" fmla="*/ 0 h 10000"/>
              <a:gd name="connsiteX1" fmla="*/ 80001 w 81667"/>
              <a:gd name="connsiteY1" fmla="*/ 625 h 10000"/>
              <a:gd name="connsiteX2" fmla="*/ 0 w 81667"/>
              <a:gd name="connsiteY2" fmla="*/ 1213 h 10000"/>
              <a:gd name="connsiteX3" fmla="*/ 80000 w 81667"/>
              <a:gd name="connsiteY3" fmla="*/ 2096 h 10000"/>
              <a:gd name="connsiteX4" fmla="*/ 10001 w 81667"/>
              <a:gd name="connsiteY4"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10002 w 90001"/>
              <a:gd name="connsiteY6"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10002 w 90001"/>
              <a:gd name="connsiteY7"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10002 w 90001"/>
              <a:gd name="connsiteY8"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10002 w 90001"/>
              <a:gd name="connsiteY9"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10002 w 90001"/>
              <a:gd name="connsiteY10"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10002 w 90001"/>
              <a:gd name="connsiteY11"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10002 w 90001"/>
              <a:gd name="connsiteY12"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01" h="10000">
                <a:moveTo>
                  <a:pt x="2" y="0"/>
                </a:moveTo>
                <a:lnTo>
                  <a:pt x="80002" y="625"/>
                </a:lnTo>
                <a:lnTo>
                  <a:pt x="1" y="1213"/>
                </a:lnTo>
                <a:lnTo>
                  <a:pt x="80001" y="2096"/>
                </a:lnTo>
                <a:cubicBezTo>
                  <a:pt x="90001" y="2323"/>
                  <a:pt x="61666" y="2139"/>
                  <a:pt x="0" y="2978"/>
                </a:cubicBezTo>
                <a:lnTo>
                  <a:pt x="80000" y="3566"/>
                </a:lnTo>
                <a:lnTo>
                  <a:pt x="0" y="4154"/>
                </a:lnTo>
                <a:lnTo>
                  <a:pt x="80000" y="5037"/>
                </a:lnTo>
                <a:lnTo>
                  <a:pt x="0" y="5919"/>
                </a:lnTo>
                <a:lnTo>
                  <a:pt x="80000" y="6507"/>
                </a:lnTo>
                <a:lnTo>
                  <a:pt x="0" y="7390"/>
                </a:lnTo>
                <a:lnTo>
                  <a:pt x="80000" y="7978"/>
                </a:lnTo>
                <a:lnTo>
                  <a:pt x="0" y="8566"/>
                </a:lnTo>
                <a:cubicBezTo>
                  <a:pt x="83334" y="9044"/>
                  <a:pt x="6668" y="9522"/>
                  <a:pt x="10002" y="100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340997" name="TextBox 26"/>
          <p:cNvSpPr txBox="1">
            <a:spLocks noChangeArrowheads="1"/>
          </p:cNvSpPr>
          <p:nvPr/>
        </p:nvSpPr>
        <p:spPr bwMode="auto">
          <a:xfrm>
            <a:off x="3228975" y="3652838"/>
            <a:ext cx="762000" cy="461962"/>
          </a:xfrm>
          <a:prstGeom prst="rect">
            <a:avLst/>
          </a:prstGeom>
          <a:noFill/>
          <a:ln w="9525">
            <a:noFill/>
            <a:miter lim="800000"/>
            <a:headEnd/>
            <a:tailEnd/>
          </a:ln>
        </p:spPr>
        <p:txBody>
          <a:bodyPr>
            <a:spAutoFit/>
          </a:bodyPr>
          <a:lstStyle/>
          <a:p>
            <a:pPr algn="ctr" fontAlgn="base">
              <a:spcBef>
                <a:spcPct val="0"/>
              </a:spcBef>
              <a:spcAft>
                <a:spcPct val="0"/>
              </a:spcAft>
            </a:pPr>
            <a:r>
              <a:rPr lang="en-US" sz="1200">
                <a:solidFill>
                  <a:srgbClr val="000000"/>
                </a:solidFill>
                <a:latin typeface="Times New Roman" pitchFamily="18" charset="0"/>
                <a:cs typeface="Times New Roman" pitchFamily="18" charset="0"/>
              </a:rPr>
              <a:t>return address</a:t>
            </a:r>
          </a:p>
        </p:txBody>
      </p:sp>
      <p:sp>
        <p:nvSpPr>
          <p:cNvPr id="28" name="Freeform 27"/>
          <p:cNvSpPr/>
          <p:nvPr/>
        </p:nvSpPr>
        <p:spPr>
          <a:xfrm>
            <a:off x="3686175" y="3505200"/>
            <a:ext cx="228600" cy="190500"/>
          </a:xfrm>
          <a:custGeom>
            <a:avLst/>
            <a:gdLst>
              <a:gd name="connsiteX0" fmla="*/ 0 w 228600"/>
              <a:gd name="connsiteY0" fmla="*/ 180975 h 180975"/>
              <a:gd name="connsiteX1" fmla="*/ 76200 w 228600"/>
              <a:gd name="connsiteY1" fmla="*/ 47625 h 180975"/>
              <a:gd name="connsiteX2" fmla="*/ 228600 w 228600"/>
              <a:gd name="connsiteY2" fmla="*/ 0 h 180975"/>
            </a:gdLst>
            <a:ahLst/>
            <a:cxnLst>
              <a:cxn ang="0">
                <a:pos x="connsiteX0" y="connsiteY0"/>
              </a:cxn>
              <a:cxn ang="0">
                <a:pos x="connsiteX1" y="connsiteY1"/>
              </a:cxn>
              <a:cxn ang="0">
                <a:pos x="connsiteX2" y="connsiteY2"/>
              </a:cxn>
            </a:cxnLst>
            <a:rect l="l" t="t" r="r" b="b"/>
            <a:pathLst>
              <a:path w="228600" h="180975">
                <a:moveTo>
                  <a:pt x="0" y="180975"/>
                </a:moveTo>
                <a:cubicBezTo>
                  <a:pt x="19050" y="129381"/>
                  <a:pt x="38100" y="77787"/>
                  <a:pt x="76200" y="47625"/>
                </a:cubicBezTo>
                <a:cubicBezTo>
                  <a:pt x="114300" y="17463"/>
                  <a:pt x="171450" y="8731"/>
                  <a:pt x="22860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340999" name="TextBox 28"/>
          <p:cNvSpPr txBox="1">
            <a:spLocks noChangeArrowheads="1"/>
          </p:cNvSpPr>
          <p:nvPr/>
        </p:nvSpPr>
        <p:spPr bwMode="auto">
          <a:xfrm>
            <a:off x="3409950" y="2057400"/>
            <a:ext cx="457200" cy="292100"/>
          </a:xfrm>
          <a:prstGeom prst="rect">
            <a:avLst/>
          </a:prstGeom>
          <a:noFill/>
          <a:ln w="9525">
            <a:noFill/>
            <a:miter lim="800000"/>
            <a:headEnd/>
            <a:tailEnd/>
          </a:ln>
        </p:spPr>
        <p:txBody>
          <a:bodyPr>
            <a:spAutoFit/>
          </a:bodyPr>
          <a:lstStyle/>
          <a:p>
            <a:pPr algn="ctr" fontAlgn="base">
              <a:spcBef>
                <a:spcPct val="0"/>
              </a:spcBef>
              <a:spcAft>
                <a:spcPct val="0"/>
              </a:spcAft>
            </a:pPr>
            <a:r>
              <a:rPr lang="en-US" sz="1300">
                <a:solidFill>
                  <a:srgbClr val="000000"/>
                </a:solidFill>
                <a:latin typeface="Times New Roman" pitchFamily="18" charset="0"/>
                <a:cs typeface="Times New Roman" pitchFamily="18" charset="0"/>
              </a:rPr>
              <a:t>t</a:t>
            </a:r>
          </a:p>
        </p:txBody>
      </p:sp>
      <p:cxnSp>
        <p:nvCxnSpPr>
          <p:cNvPr id="33" name="Straight Connector 32"/>
          <p:cNvCxnSpPr/>
          <p:nvPr/>
        </p:nvCxnSpPr>
        <p:spPr>
          <a:xfrm rot="5400000">
            <a:off x="3609975" y="1981200"/>
            <a:ext cx="3048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48125" y="3067050"/>
            <a:ext cx="1066800" cy="0"/>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7" name="Freeform 36"/>
          <p:cNvSpPr/>
          <p:nvPr/>
        </p:nvSpPr>
        <p:spPr>
          <a:xfrm>
            <a:off x="5133975" y="3076576"/>
            <a:ext cx="76200" cy="1381125"/>
          </a:xfrm>
          <a:custGeom>
            <a:avLst/>
            <a:gdLst>
              <a:gd name="connsiteX0" fmla="*/ 0 w 9525"/>
              <a:gd name="connsiteY0" fmla="*/ 0 h 2590800"/>
              <a:gd name="connsiteX1" fmla="*/ 9525 w 9525"/>
              <a:gd name="connsiteY1" fmla="*/ 2590800 h 2590800"/>
              <a:gd name="connsiteX0" fmla="*/ 0 w 93333"/>
              <a:gd name="connsiteY0" fmla="*/ 0 h 10000"/>
              <a:gd name="connsiteX1" fmla="*/ 80000 w 93333"/>
              <a:gd name="connsiteY1" fmla="*/ 625 h 10000"/>
              <a:gd name="connsiteX2" fmla="*/ 10000 w 93333"/>
              <a:gd name="connsiteY2" fmla="*/ 10000 h 10000"/>
              <a:gd name="connsiteX0" fmla="*/ 11668 w 91668"/>
              <a:gd name="connsiteY0" fmla="*/ 0 h 10000"/>
              <a:gd name="connsiteX1" fmla="*/ 91668 w 91668"/>
              <a:gd name="connsiteY1" fmla="*/ 625 h 10000"/>
              <a:gd name="connsiteX2" fmla="*/ 11667 w 91668"/>
              <a:gd name="connsiteY2" fmla="*/ 1213 h 10000"/>
              <a:gd name="connsiteX3" fmla="*/ 21668 w 91668"/>
              <a:gd name="connsiteY3" fmla="*/ 10000 h 10000"/>
              <a:gd name="connsiteX0" fmla="*/ 1 w 81667"/>
              <a:gd name="connsiteY0" fmla="*/ 0 h 10000"/>
              <a:gd name="connsiteX1" fmla="*/ 80001 w 81667"/>
              <a:gd name="connsiteY1" fmla="*/ 625 h 10000"/>
              <a:gd name="connsiteX2" fmla="*/ 0 w 81667"/>
              <a:gd name="connsiteY2" fmla="*/ 1213 h 10000"/>
              <a:gd name="connsiteX3" fmla="*/ 80000 w 81667"/>
              <a:gd name="connsiteY3" fmla="*/ 2096 h 10000"/>
              <a:gd name="connsiteX4" fmla="*/ 10001 w 81667"/>
              <a:gd name="connsiteY4"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10002 w 90001"/>
              <a:gd name="connsiteY6"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10002 w 90001"/>
              <a:gd name="connsiteY7"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10002 w 90001"/>
              <a:gd name="connsiteY8"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10002 w 90001"/>
              <a:gd name="connsiteY9"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10002 w 90001"/>
              <a:gd name="connsiteY10"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10002 w 90001"/>
              <a:gd name="connsiteY11"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10002 w 90001"/>
              <a:gd name="connsiteY12"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01" h="10000">
                <a:moveTo>
                  <a:pt x="2" y="0"/>
                </a:moveTo>
                <a:lnTo>
                  <a:pt x="80002" y="625"/>
                </a:lnTo>
                <a:lnTo>
                  <a:pt x="1" y="1213"/>
                </a:lnTo>
                <a:lnTo>
                  <a:pt x="80001" y="2096"/>
                </a:lnTo>
                <a:cubicBezTo>
                  <a:pt x="90001" y="2323"/>
                  <a:pt x="61666" y="2139"/>
                  <a:pt x="0" y="2978"/>
                </a:cubicBezTo>
                <a:lnTo>
                  <a:pt x="80000" y="3566"/>
                </a:lnTo>
                <a:lnTo>
                  <a:pt x="0" y="4154"/>
                </a:lnTo>
                <a:lnTo>
                  <a:pt x="80000" y="5037"/>
                </a:lnTo>
                <a:lnTo>
                  <a:pt x="0" y="5919"/>
                </a:lnTo>
                <a:lnTo>
                  <a:pt x="80000" y="6507"/>
                </a:lnTo>
                <a:lnTo>
                  <a:pt x="0" y="7390"/>
                </a:lnTo>
                <a:lnTo>
                  <a:pt x="80000" y="7978"/>
                </a:lnTo>
                <a:lnTo>
                  <a:pt x="0" y="8566"/>
                </a:lnTo>
                <a:cubicBezTo>
                  <a:pt x="83334" y="9044"/>
                  <a:pt x="6668" y="9522"/>
                  <a:pt x="10002" y="100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38" name="Oval 37"/>
          <p:cNvSpPr/>
          <p:nvPr/>
        </p:nvSpPr>
        <p:spPr>
          <a:xfrm>
            <a:off x="5114925" y="3028950"/>
            <a:ext cx="76200" cy="76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1" name="Freeform 40"/>
          <p:cNvSpPr/>
          <p:nvPr/>
        </p:nvSpPr>
        <p:spPr>
          <a:xfrm>
            <a:off x="4076700" y="3524251"/>
            <a:ext cx="1047750" cy="923925"/>
          </a:xfrm>
          <a:custGeom>
            <a:avLst/>
            <a:gdLst>
              <a:gd name="connsiteX0" fmla="*/ 1038225 w 1038225"/>
              <a:gd name="connsiteY0" fmla="*/ 1171575 h 1171575"/>
              <a:gd name="connsiteX1" fmla="*/ 676275 w 1038225"/>
              <a:gd name="connsiteY1" fmla="*/ 438150 h 1171575"/>
              <a:gd name="connsiteX2" fmla="*/ 0 w 1038225"/>
              <a:gd name="connsiteY2" fmla="*/ 0 h 1171575"/>
            </a:gdLst>
            <a:ahLst/>
            <a:cxnLst>
              <a:cxn ang="0">
                <a:pos x="connsiteX0" y="connsiteY0"/>
              </a:cxn>
              <a:cxn ang="0">
                <a:pos x="connsiteX1" y="connsiteY1"/>
              </a:cxn>
              <a:cxn ang="0">
                <a:pos x="connsiteX2" y="connsiteY2"/>
              </a:cxn>
            </a:cxnLst>
            <a:rect l="l" t="t" r="r" b="b"/>
            <a:pathLst>
              <a:path w="1038225" h="1171575">
                <a:moveTo>
                  <a:pt x="1038225" y="1171575"/>
                </a:moveTo>
                <a:cubicBezTo>
                  <a:pt x="943768" y="902493"/>
                  <a:pt x="849312" y="633412"/>
                  <a:pt x="676275" y="438150"/>
                </a:cubicBezTo>
                <a:cubicBezTo>
                  <a:pt x="503238" y="242888"/>
                  <a:pt x="251619" y="121444"/>
                  <a:pt x="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42" name="Oval 41"/>
          <p:cNvSpPr/>
          <p:nvPr/>
        </p:nvSpPr>
        <p:spPr>
          <a:xfrm>
            <a:off x="3924300" y="3390900"/>
            <a:ext cx="171450" cy="17145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3" name="Oval 42"/>
          <p:cNvSpPr/>
          <p:nvPr/>
        </p:nvSpPr>
        <p:spPr>
          <a:xfrm>
            <a:off x="3971925" y="3438525"/>
            <a:ext cx="76200" cy="76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41007" name="TextBox 44"/>
          <p:cNvSpPr txBox="1">
            <a:spLocks noChangeArrowheads="1"/>
          </p:cNvSpPr>
          <p:nvPr/>
        </p:nvSpPr>
        <p:spPr bwMode="auto">
          <a:xfrm>
            <a:off x="4248150" y="3429001"/>
            <a:ext cx="762000" cy="276225"/>
          </a:xfrm>
          <a:prstGeom prst="rect">
            <a:avLst/>
          </a:prstGeom>
          <a:noFill/>
          <a:ln w="9525">
            <a:noFill/>
            <a:miter lim="800000"/>
            <a:headEnd/>
            <a:tailEnd/>
          </a:ln>
        </p:spPr>
        <p:txBody>
          <a:bodyPr>
            <a:spAutoFit/>
          </a:bodyPr>
          <a:lstStyle/>
          <a:p>
            <a:pPr algn="ctr" fontAlgn="base">
              <a:spcBef>
                <a:spcPct val="0"/>
              </a:spcBef>
              <a:spcAft>
                <a:spcPct val="0"/>
              </a:spcAft>
            </a:pPr>
            <a:r>
              <a:rPr lang="en-US" sz="1200">
                <a:solidFill>
                  <a:srgbClr val="000000"/>
                </a:solidFill>
                <a:latin typeface="Times New Roman" pitchFamily="18" charset="0"/>
                <a:cs typeface="Times New Roman" pitchFamily="18" charset="0"/>
              </a:rPr>
              <a:t>return</a:t>
            </a:r>
          </a:p>
        </p:txBody>
      </p:sp>
      <p:sp>
        <p:nvSpPr>
          <p:cNvPr id="341008" name="TextBox 45"/>
          <p:cNvSpPr txBox="1">
            <a:spLocks noChangeArrowheads="1"/>
          </p:cNvSpPr>
          <p:nvPr/>
        </p:nvSpPr>
        <p:spPr bwMode="auto">
          <a:xfrm>
            <a:off x="4219575" y="2819401"/>
            <a:ext cx="762000" cy="276225"/>
          </a:xfrm>
          <a:prstGeom prst="rect">
            <a:avLst/>
          </a:prstGeom>
          <a:noFill/>
          <a:ln w="9525">
            <a:noFill/>
            <a:miter lim="800000"/>
            <a:headEnd/>
            <a:tailEnd/>
          </a:ln>
        </p:spPr>
        <p:txBody>
          <a:bodyPr>
            <a:spAutoFit/>
          </a:bodyPr>
          <a:lstStyle/>
          <a:p>
            <a:pPr algn="ctr" fontAlgn="base">
              <a:spcBef>
                <a:spcPct val="0"/>
              </a:spcBef>
              <a:spcAft>
                <a:spcPct val="0"/>
              </a:spcAft>
            </a:pPr>
            <a:r>
              <a:rPr lang="en-US" sz="1200">
                <a:solidFill>
                  <a:srgbClr val="000000"/>
                </a:solidFill>
                <a:latin typeface="Times New Roman" pitchFamily="18" charset="0"/>
                <a:cs typeface="Times New Roman" pitchFamily="18" charset="0"/>
              </a:rPr>
              <a:t>call</a:t>
            </a:r>
          </a:p>
        </p:txBody>
      </p:sp>
      <p:sp>
        <p:nvSpPr>
          <p:cNvPr id="341009" name="TextBox 46"/>
          <p:cNvSpPr txBox="1">
            <a:spLocks noChangeArrowheads="1"/>
          </p:cNvSpPr>
          <p:nvPr/>
        </p:nvSpPr>
        <p:spPr bwMode="auto">
          <a:xfrm>
            <a:off x="4010025" y="1974850"/>
            <a:ext cx="457200" cy="692150"/>
          </a:xfrm>
          <a:prstGeom prst="rect">
            <a:avLst/>
          </a:prstGeom>
          <a:noFill/>
          <a:ln w="9525">
            <a:noFill/>
            <a:miter lim="800000"/>
            <a:headEnd/>
            <a:tailEnd/>
          </a:ln>
        </p:spPr>
        <p:txBody>
          <a:bodyPr>
            <a:spAutoFit/>
          </a:bodyPr>
          <a:lstStyle/>
          <a:p>
            <a:pPr algn="ctr" fontAlgn="base">
              <a:spcBef>
                <a:spcPct val="0"/>
              </a:spcBef>
              <a:spcAft>
                <a:spcPct val="0"/>
              </a:spcAft>
            </a:pPr>
            <a:r>
              <a:rPr lang="en-US" sz="1300">
                <a:solidFill>
                  <a:srgbClr val="000000"/>
                </a:solidFill>
                <a:latin typeface="Times New Roman" pitchFamily="18" charset="0"/>
                <a:cs typeface="Times New Roman" pitchFamily="18" charset="0"/>
              </a:rPr>
              <a:t>a</a:t>
            </a:r>
          </a:p>
          <a:p>
            <a:pPr algn="ctr" fontAlgn="base">
              <a:spcBef>
                <a:spcPct val="0"/>
              </a:spcBef>
              <a:spcAft>
                <a:spcPct val="0"/>
              </a:spcAft>
            </a:pPr>
            <a:r>
              <a:rPr lang="en-US" sz="1300">
                <a:solidFill>
                  <a:srgbClr val="000000"/>
                </a:solidFill>
                <a:latin typeface="Times New Roman" pitchFamily="18" charset="0"/>
                <a:cs typeface="Times New Roman" pitchFamily="18" charset="0"/>
              </a:rPr>
              <a:t>b</a:t>
            </a:r>
          </a:p>
          <a:p>
            <a:pPr algn="ctr" fontAlgn="base">
              <a:spcBef>
                <a:spcPct val="0"/>
              </a:spcBef>
              <a:spcAft>
                <a:spcPct val="0"/>
              </a:spcAft>
            </a:pPr>
            <a:r>
              <a:rPr lang="en-US" sz="1300">
                <a:solidFill>
                  <a:srgbClr val="000000"/>
                </a:solidFill>
                <a:latin typeface="Times New Roman" pitchFamily="18" charset="0"/>
                <a:cs typeface="Times New Roman" pitchFamily="18" charset="0"/>
              </a:rPr>
              <a:t>c</a:t>
            </a:r>
          </a:p>
        </p:txBody>
      </p:sp>
      <p:sp>
        <p:nvSpPr>
          <p:cNvPr id="341010" name="TextBox 47"/>
          <p:cNvSpPr txBox="1">
            <a:spLocks noChangeArrowheads="1"/>
          </p:cNvSpPr>
          <p:nvPr/>
        </p:nvSpPr>
        <p:spPr bwMode="auto">
          <a:xfrm>
            <a:off x="4781550" y="2752726"/>
            <a:ext cx="762000" cy="276225"/>
          </a:xfrm>
          <a:prstGeom prst="rect">
            <a:avLst/>
          </a:prstGeom>
          <a:noFill/>
          <a:ln w="9525">
            <a:noFill/>
            <a:miter lim="800000"/>
            <a:headEnd/>
            <a:tailEnd/>
          </a:ln>
        </p:spPr>
        <p:txBody>
          <a:bodyPr>
            <a:spAutoFit/>
          </a:bodyPr>
          <a:lstStyle/>
          <a:p>
            <a:pPr algn="ctr" fontAlgn="base">
              <a:spcBef>
                <a:spcPct val="0"/>
              </a:spcBef>
              <a:spcAft>
                <a:spcPct val="0"/>
              </a:spcAft>
            </a:pPr>
            <a:r>
              <a:rPr lang="en-US" sz="1200">
                <a:solidFill>
                  <a:srgbClr val="000000"/>
                </a:solidFill>
                <a:latin typeface="Times New Roman" pitchFamily="18" charset="0"/>
                <a:cs typeface="Times New Roman" pitchFamily="18" charset="0"/>
              </a:rPr>
              <a:t>SR1</a:t>
            </a:r>
          </a:p>
        </p:txBody>
      </p:sp>
      <p:sp>
        <p:nvSpPr>
          <p:cNvPr id="341011" name="TextBox 48"/>
          <p:cNvSpPr txBox="1">
            <a:spLocks noChangeArrowheads="1"/>
          </p:cNvSpPr>
          <p:nvPr/>
        </p:nvSpPr>
        <p:spPr bwMode="auto">
          <a:xfrm>
            <a:off x="5286375" y="3352801"/>
            <a:ext cx="762000" cy="276225"/>
          </a:xfrm>
          <a:prstGeom prst="rect">
            <a:avLst/>
          </a:prstGeom>
          <a:noFill/>
          <a:ln w="9525">
            <a:noFill/>
            <a:miter lim="800000"/>
            <a:headEnd/>
            <a:tailEnd/>
          </a:ln>
        </p:spPr>
        <p:txBody>
          <a:bodyPr>
            <a:spAutoFit/>
          </a:bodyPr>
          <a:lstStyle/>
          <a:p>
            <a:pPr fontAlgn="base">
              <a:spcBef>
                <a:spcPct val="0"/>
              </a:spcBef>
              <a:spcAft>
                <a:spcPct val="0"/>
              </a:spcAft>
            </a:pPr>
            <a:r>
              <a:rPr lang="en-US" sz="1200">
                <a:solidFill>
                  <a:srgbClr val="000000"/>
                </a:solidFill>
                <a:latin typeface="Times New Roman" pitchFamily="18" charset="0"/>
                <a:cs typeface="Times New Roman" pitchFamily="18" charset="0"/>
              </a:rPr>
              <a:t>A[10]</a:t>
            </a:r>
          </a:p>
        </p:txBody>
      </p:sp>
      <p:sp>
        <p:nvSpPr>
          <p:cNvPr id="341012" name="TextBox 49"/>
          <p:cNvSpPr txBox="1">
            <a:spLocks noChangeArrowheads="1"/>
          </p:cNvSpPr>
          <p:nvPr/>
        </p:nvSpPr>
        <p:spPr bwMode="auto">
          <a:xfrm>
            <a:off x="5286375" y="3609976"/>
            <a:ext cx="914400" cy="276225"/>
          </a:xfrm>
          <a:prstGeom prst="rect">
            <a:avLst/>
          </a:prstGeom>
          <a:noFill/>
          <a:ln w="9525">
            <a:noFill/>
            <a:miter lim="800000"/>
            <a:headEnd/>
            <a:tailEnd/>
          </a:ln>
        </p:spPr>
        <p:txBody>
          <a:bodyPr>
            <a:spAutoFit/>
          </a:bodyPr>
          <a:lstStyle/>
          <a:p>
            <a:pPr fontAlgn="base">
              <a:spcBef>
                <a:spcPct val="0"/>
              </a:spcBef>
              <a:spcAft>
                <a:spcPct val="0"/>
              </a:spcAft>
            </a:pPr>
            <a:r>
              <a:rPr lang="en-US" sz="1200">
                <a:solidFill>
                  <a:srgbClr val="000000"/>
                </a:solidFill>
                <a:latin typeface="Times New Roman" pitchFamily="18" charset="0"/>
                <a:cs typeface="Times New Roman" pitchFamily="18" charset="0"/>
              </a:rPr>
              <a:t>A[11]</a:t>
            </a:r>
            <a:r>
              <a:rPr lang="en-US" sz="1200" b="1">
                <a:solidFill>
                  <a:srgbClr val="000000"/>
                </a:solidFill>
                <a:latin typeface="Times New Roman" pitchFamily="18" charset="0"/>
                <a:cs typeface="Times New Roman" pitchFamily="18" charset="0"/>
              </a:rPr>
              <a:t>: </a:t>
            </a:r>
            <a:r>
              <a:rPr lang="en-US" sz="1200">
                <a:solidFill>
                  <a:srgbClr val="000000"/>
                </a:solidFill>
                <a:latin typeface="Times New Roman" pitchFamily="18" charset="0"/>
                <a:cs typeface="Times New Roman" pitchFamily="18" charset="0"/>
              </a:rPr>
              <a:t>= x</a:t>
            </a:r>
          </a:p>
        </p:txBody>
      </p:sp>
      <p:sp>
        <p:nvSpPr>
          <p:cNvPr id="341013" name="TextBox 50"/>
          <p:cNvSpPr txBox="1">
            <a:spLocks noChangeArrowheads="1"/>
          </p:cNvSpPr>
          <p:nvPr/>
        </p:nvSpPr>
        <p:spPr bwMode="auto">
          <a:xfrm>
            <a:off x="4772025" y="4289425"/>
            <a:ext cx="457200" cy="292100"/>
          </a:xfrm>
          <a:prstGeom prst="rect">
            <a:avLst/>
          </a:prstGeom>
          <a:noFill/>
          <a:ln w="9525">
            <a:noFill/>
            <a:miter lim="800000"/>
            <a:headEnd/>
            <a:tailEnd/>
          </a:ln>
        </p:spPr>
        <p:txBody>
          <a:bodyPr>
            <a:spAutoFit/>
          </a:bodyPr>
          <a:lstStyle/>
          <a:p>
            <a:pPr algn="ctr" fontAlgn="base">
              <a:spcBef>
                <a:spcPct val="0"/>
              </a:spcBef>
              <a:spcAft>
                <a:spcPct val="0"/>
              </a:spcAft>
            </a:pPr>
            <a:r>
              <a:rPr lang="en-US" sz="1300">
                <a:solidFill>
                  <a:srgbClr val="000000"/>
                </a:solidFill>
                <a:latin typeface="Times New Roman" pitchFamily="18" charset="0"/>
                <a:cs typeface="Times New Roman" pitchFamily="18" charset="0"/>
              </a:rPr>
              <a:t>x</a:t>
            </a:r>
          </a:p>
        </p:txBody>
      </p:sp>
      <p:sp>
        <p:nvSpPr>
          <p:cNvPr id="52" name="Freeform 51"/>
          <p:cNvSpPr/>
          <p:nvPr/>
        </p:nvSpPr>
        <p:spPr>
          <a:xfrm>
            <a:off x="5133975" y="4467226"/>
            <a:ext cx="76200" cy="942975"/>
          </a:xfrm>
          <a:custGeom>
            <a:avLst/>
            <a:gdLst>
              <a:gd name="connsiteX0" fmla="*/ 0 w 9525"/>
              <a:gd name="connsiteY0" fmla="*/ 0 h 2590800"/>
              <a:gd name="connsiteX1" fmla="*/ 9525 w 9525"/>
              <a:gd name="connsiteY1" fmla="*/ 2590800 h 2590800"/>
              <a:gd name="connsiteX0" fmla="*/ 0 w 93333"/>
              <a:gd name="connsiteY0" fmla="*/ 0 h 10000"/>
              <a:gd name="connsiteX1" fmla="*/ 80000 w 93333"/>
              <a:gd name="connsiteY1" fmla="*/ 625 h 10000"/>
              <a:gd name="connsiteX2" fmla="*/ 10000 w 93333"/>
              <a:gd name="connsiteY2" fmla="*/ 10000 h 10000"/>
              <a:gd name="connsiteX0" fmla="*/ 11668 w 91668"/>
              <a:gd name="connsiteY0" fmla="*/ 0 h 10000"/>
              <a:gd name="connsiteX1" fmla="*/ 91668 w 91668"/>
              <a:gd name="connsiteY1" fmla="*/ 625 h 10000"/>
              <a:gd name="connsiteX2" fmla="*/ 11667 w 91668"/>
              <a:gd name="connsiteY2" fmla="*/ 1213 h 10000"/>
              <a:gd name="connsiteX3" fmla="*/ 21668 w 91668"/>
              <a:gd name="connsiteY3" fmla="*/ 10000 h 10000"/>
              <a:gd name="connsiteX0" fmla="*/ 1 w 81667"/>
              <a:gd name="connsiteY0" fmla="*/ 0 h 10000"/>
              <a:gd name="connsiteX1" fmla="*/ 80001 w 81667"/>
              <a:gd name="connsiteY1" fmla="*/ 625 h 10000"/>
              <a:gd name="connsiteX2" fmla="*/ 0 w 81667"/>
              <a:gd name="connsiteY2" fmla="*/ 1213 h 10000"/>
              <a:gd name="connsiteX3" fmla="*/ 80000 w 81667"/>
              <a:gd name="connsiteY3" fmla="*/ 2096 h 10000"/>
              <a:gd name="connsiteX4" fmla="*/ 10001 w 81667"/>
              <a:gd name="connsiteY4"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11668 w 101667"/>
              <a:gd name="connsiteY0" fmla="*/ 0 h 10000"/>
              <a:gd name="connsiteX1" fmla="*/ 91668 w 101667"/>
              <a:gd name="connsiteY1" fmla="*/ 625 h 10000"/>
              <a:gd name="connsiteX2" fmla="*/ 11667 w 101667"/>
              <a:gd name="connsiteY2" fmla="*/ 1213 h 10000"/>
              <a:gd name="connsiteX3" fmla="*/ 91667 w 101667"/>
              <a:gd name="connsiteY3" fmla="*/ 2096 h 10000"/>
              <a:gd name="connsiteX4" fmla="*/ 11666 w 101667"/>
              <a:gd name="connsiteY4" fmla="*/ 2978 h 10000"/>
              <a:gd name="connsiteX5" fmla="*/ 21668 w 101667"/>
              <a:gd name="connsiteY5"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10002 w 90001"/>
              <a:gd name="connsiteY6"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10002 w 90001"/>
              <a:gd name="connsiteY7"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10002 w 90001"/>
              <a:gd name="connsiteY8"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10002 w 90001"/>
              <a:gd name="connsiteY9"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10002 w 90001"/>
              <a:gd name="connsiteY10"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10002 w 90001"/>
              <a:gd name="connsiteY11"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10002 w 90001"/>
              <a:gd name="connsiteY12"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 name="connsiteX0" fmla="*/ 2 w 90001"/>
              <a:gd name="connsiteY0" fmla="*/ 0 h 10000"/>
              <a:gd name="connsiteX1" fmla="*/ 80002 w 90001"/>
              <a:gd name="connsiteY1" fmla="*/ 625 h 10000"/>
              <a:gd name="connsiteX2" fmla="*/ 1 w 90001"/>
              <a:gd name="connsiteY2" fmla="*/ 1213 h 10000"/>
              <a:gd name="connsiteX3" fmla="*/ 80001 w 90001"/>
              <a:gd name="connsiteY3" fmla="*/ 2096 h 10000"/>
              <a:gd name="connsiteX4" fmla="*/ 0 w 90001"/>
              <a:gd name="connsiteY4" fmla="*/ 2978 h 10000"/>
              <a:gd name="connsiteX5" fmla="*/ 80000 w 90001"/>
              <a:gd name="connsiteY5" fmla="*/ 3566 h 10000"/>
              <a:gd name="connsiteX6" fmla="*/ 0 w 90001"/>
              <a:gd name="connsiteY6" fmla="*/ 4154 h 10000"/>
              <a:gd name="connsiteX7" fmla="*/ 80000 w 90001"/>
              <a:gd name="connsiteY7" fmla="*/ 5037 h 10000"/>
              <a:gd name="connsiteX8" fmla="*/ 0 w 90001"/>
              <a:gd name="connsiteY8" fmla="*/ 5919 h 10000"/>
              <a:gd name="connsiteX9" fmla="*/ 80000 w 90001"/>
              <a:gd name="connsiteY9" fmla="*/ 6507 h 10000"/>
              <a:gd name="connsiteX10" fmla="*/ 0 w 90001"/>
              <a:gd name="connsiteY10" fmla="*/ 7390 h 10000"/>
              <a:gd name="connsiteX11" fmla="*/ 80000 w 90001"/>
              <a:gd name="connsiteY11" fmla="*/ 7978 h 10000"/>
              <a:gd name="connsiteX12" fmla="*/ 0 w 90001"/>
              <a:gd name="connsiteY12" fmla="*/ 8566 h 10000"/>
              <a:gd name="connsiteX13" fmla="*/ 10002 w 90001"/>
              <a:gd name="connsiteY13"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01" h="10000">
                <a:moveTo>
                  <a:pt x="2" y="0"/>
                </a:moveTo>
                <a:lnTo>
                  <a:pt x="80002" y="625"/>
                </a:lnTo>
                <a:lnTo>
                  <a:pt x="1" y="1213"/>
                </a:lnTo>
                <a:lnTo>
                  <a:pt x="80001" y="2096"/>
                </a:lnTo>
                <a:cubicBezTo>
                  <a:pt x="90001" y="2323"/>
                  <a:pt x="61666" y="2139"/>
                  <a:pt x="0" y="2978"/>
                </a:cubicBezTo>
                <a:lnTo>
                  <a:pt x="80000" y="3566"/>
                </a:lnTo>
                <a:lnTo>
                  <a:pt x="0" y="4154"/>
                </a:lnTo>
                <a:lnTo>
                  <a:pt x="80000" y="5037"/>
                </a:lnTo>
                <a:lnTo>
                  <a:pt x="0" y="5919"/>
                </a:lnTo>
                <a:lnTo>
                  <a:pt x="80000" y="6507"/>
                </a:lnTo>
                <a:lnTo>
                  <a:pt x="0" y="7390"/>
                </a:lnTo>
                <a:lnTo>
                  <a:pt x="80000" y="7978"/>
                </a:lnTo>
                <a:lnTo>
                  <a:pt x="0" y="8566"/>
                </a:lnTo>
                <a:cubicBezTo>
                  <a:pt x="83334" y="9044"/>
                  <a:pt x="6668" y="9522"/>
                  <a:pt x="10002" y="100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53" name="Oval 52"/>
          <p:cNvSpPr/>
          <p:nvPr/>
        </p:nvSpPr>
        <p:spPr>
          <a:xfrm>
            <a:off x="5114925" y="4419600"/>
            <a:ext cx="76200" cy="76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41016" name="TextBox 53"/>
          <p:cNvSpPr txBox="1">
            <a:spLocks noChangeArrowheads="1"/>
          </p:cNvSpPr>
          <p:nvPr/>
        </p:nvSpPr>
        <p:spPr bwMode="auto">
          <a:xfrm>
            <a:off x="5210175" y="4876801"/>
            <a:ext cx="1752600" cy="461963"/>
          </a:xfrm>
          <a:prstGeom prst="rect">
            <a:avLst/>
          </a:prstGeom>
          <a:noFill/>
          <a:ln w="9525">
            <a:noFill/>
            <a:miter lim="800000"/>
            <a:headEnd/>
            <a:tailEnd/>
          </a:ln>
        </p:spPr>
        <p:txBody>
          <a:bodyPr>
            <a:spAutoFit/>
          </a:bodyPr>
          <a:lstStyle/>
          <a:p>
            <a:pPr fontAlgn="base">
              <a:spcBef>
                <a:spcPct val="0"/>
              </a:spcBef>
              <a:spcAft>
                <a:spcPct val="0"/>
              </a:spcAft>
            </a:pPr>
            <a:r>
              <a:rPr lang="en-US" sz="1200">
                <a:solidFill>
                  <a:srgbClr val="000000"/>
                </a:solidFill>
                <a:latin typeface="Times New Roman" pitchFamily="18" charset="0"/>
                <a:cs typeface="Times New Roman" pitchFamily="18" charset="0"/>
              </a:rPr>
              <a:t>hacker’s procedure</a:t>
            </a:r>
          </a:p>
          <a:p>
            <a:pPr fontAlgn="base">
              <a:spcBef>
                <a:spcPct val="0"/>
              </a:spcBef>
              <a:spcAft>
                <a:spcPct val="0"/>
              </a:spcAft>
            </a:pPr>
            <a:r>
              <a:rPr lang="en-US" sz="1200">
                <a:solidFill>
                  <a:srgbClr val="000000"/>
                </a:solidFill>
                <a:latin typeface="Times New Roman" pitchFamily="18" charset="0"/>
                <a:cs typeface="Times New Roman" pitchFamily="18" charset="0"/>
              </a:rPr>
              <a:t>(inherits kernel rights)</a:t>
            </a:r>
          </a:p>
        </p:txBody>
      </p:sp>
      <p:sp>
        <p:nvSpPr>
          <p:cNvPr id="341017" name="TextBox 54"/>
          <p:cNvSpPr txBox="1">
            <a:spLocks noChangeArrowheads="1"/>
          </p:cNvSpPr>
          <p:nvPr/>
        </p:nvSpPr>
        <p:spPr bwMode="auto">
          <a:xfrm>
            <a:off x="6124575" y="4078288"/>
            <a:ext cx="685800" cy="646112"/>
          </a:xfrm>
          <a:prstGeom prst="rect">
            <a:avLst/>
          </a:prstGeom>
          <a:noFill/>
          <a:ln w="9525">
            <a:noFill/>
            <a:miter lim="800000"/>
            <a:headEnd/>
            <a:tailEnd/>
          </a:ln>
        </p:spPr>
        <p:txBody>
          <a:bodyPr>
            <a:spAutoFit/>
          </a:bodyPr>
          <a:lstStyle/>
          <a:p>
            <a:pPr algn="ctr" fontAlgn="base">
              <a:spcBef>
                <a:spcPct val="0"/>
              </a:spcBef>
              <a:spcAft>
                <a:spcPct val="0"/>
              </a:spcAft>
            </a:pPr>
            <a:r>
              <a:rPr lang="en-US" sz="1200">
                <a:solidFill>
                  <a:srgbClr val="000000"/>
                </a:solidFill>
                <a:latin typeface="Times New Roman" pitchFamily="18" charset="0"/>
                <a:cs typeface="Times New Roman" pitchFamily="18" charset="0"/>
              </a:rPr>
              <a:t>stack</a:t>
            </a:r>
          </a:p>
          <a:p>
            <a:pPr algn="ctr" fontAlgn="base">
              <a:spcBef>
                <a:spcPct val="0"/>
              </a:spcBef>
              <a:spcAft>
                <a:spcPct val="0"/>
              </a:spcAft>
            </a:pPr>
            <a:r>
              <a:rPr lang="en-US" sz="1200">
                <a:solidFill>
                  <a:srgbClr val="000000"/>
                </a:solidFill>
                <a:latin typeface="Times New Roman" pitchFamily="18" charset="0"/>
                <a:cs typeface="Times New Roman" pitchFamily="18" charset="0"/>
              </a:rPr>
              <a:t>pointer</a:t>
            </a:r>
          </a:p>
          <a:p>
            <a:pPr algn="ctr" fontAlgn="base">
              <a:spcBef>
                <a:spcPct val="0"/>
              </a:spcBef>
              <a:spcAft>
                <a:spcPct val="0"/>
              </a:spcAft>
            </a:pPr>
            <a:r>
              <a:rPr lang="en-US" sz="1200">
                <a:solidFill>
                  <a:srgbClr val="000000"/>
                </a:solidFill>
                <a:latin typeface="Times New Roman" pitchFamily="18" charset="0"/>
                <a:cs typeface="Times New Roman" pitchFamily="18" charset="0"/>
              </a:rPr>
              <a:t>at call</a:t>
            </a:r>
          </a:p>
        </p:txBody>
      </p:sp>
      <p:sp>
        <p:nvSpPr>
          <p:cNvPr id="57" name="Rectangle 56"/>
          <p:cNvSpPr/>
          <p:nvPr/>
        </p:nvSpPr>
        <p:spPr>
          <a:xfrm>
            <a:off x="7038975" y="2782888"/>
            <a:ext cx="914400" cy="685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rgbClr val="000000"/>
                </a:solidFill>
                <a:latin typeface="Times New Roman" pitchFamily="18" charset="0"/>
                <a:cs typeface="Times New Roman" pitchFamily="18" charset="0"/>
              </a:rPr>
              <a:t>A[10]</a:t>
            </a:r>
          </a:p>
        </p:txBody>
      </p:sp>
      <p:sp>
        <p:nvSpPr>
          <p:cNvPr id="58" name="Rectangle 57"/>
          <p:cNvSpPr/>
          <p:nvPr/>
        </p:nvSpPr>
        <p:spPr>
          <a:xfrm>
            <a:off x="7038975" y="2554288"/>
            <a:ext cx="914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rgbClr val="000000"/>
                </a:solidFill>
                <a:latin typeface="Times New Roman" pitchFamily="18" charset="0"/>
                <a:cs typeface="Times New Roman" pitchFamily="18" charset="0"/>
              </a:rPr>
              <a:t>x</a:t>
            </a:r>
          </a:p>
        </p:txBody>
      </p:sp>
      <p:sp>
        <p:nvSpPr>
          <p:cNvPr id="59" name="Rectangle 58"/>
          <p:cNvSpPr/>
          <p:nvPr/>
        </p:nvSpPr>
        <p:spPr>
          <a:xfrm>
            <a:off x="7038975" y="3544888"/>
            <a:ext cx="914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rgbClr val="000000"/>
                </a:solidFill>
                <a:latin typeface="Times New Roman" pitchFamily="18" charset="0"/>
                <a:cs typeface="Times New Roman" pitchFamily="18" charset="0"/>
              </a:rPr>
              <a:t>ret. address</a:t>
            </a:r>
          </a:p>
        </p:txBody>
      </p:sp>
      <p:sp>
        <p:nvSpPr>
          <p:cNvPr id="60" name="Oval 59"/>
          <p:cNvSpPr/>
          <p:nvPr/>
        </p:nvSpPr>
        <p:spPr>
          <a:xfrm>
            <a:off x="7877175" y="2651125"/>
            <a:ext cx="46038" cy="4603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1" name="Freeform 60"/>
          <p:cNvSpPr/>
          <p:nvPr/>
        </p:nvSpPr>
        <p:spPr>
          <a:xfrm>
            <a:off x="7896225" y="2678114"/>
            <a:ext cx="350838" cy="942975"/>
          </a:xfrm>
          <a:custGeom>
            <a:avLst/>
            <a:gdLst>
              <a:gd name="connsiteX0" fmla="*/ 0 w 322263"/>
              <a:gd name="connsiteY0" fmla="*/ 0 h 1123950"/>
              <a:gd name="connsiteX1" fmla="*/ 219075 w 322263"/>
              <a:gd name="connsiteY1" fmla="*/ 104775 h 1123950"/>
              <a:gd name="connsiteX2" fmla="*/ 285750 w 322263"/>
              <a:gd name="connsiteY2" fmla="*/ 400050 h 1123950"/>
              <a:gd name="connsiteX3" fmla="*/ 304800 w 322263"/>
              <a:gd name="connsiteY3" fmla="*/ 847725 h 1123950"/>
              <a:gd name="connsiteX4" fmla="*/ 180975 w 322263"/>
              <a:gd name="connsiteY4" fmla="*/ 1066800 h 1123950"/>
              <a:gd name="connsiteX5" fmla="*/ 47625 w 322263"/>
              <a:gd name="connsiteY5" fmla="*/ 11239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263" h="1123950">
                <a:moveTo>
                  <a:pt x="0" y="0"/>
                </a:moveTo>
                <a:cubicBezTo>
                  <a:pt x="85725" y="19050"/>
                  <a:pt x="171450" y="38100"/>
                  <a:pt x="219075" y="104775"/>
                </a:cubicBezTo>
                <a:cubicBezTo>
                  <a:pt x="266700" y="171450"/>
                  <a:pt x="271463" y="276225"/>
                  <a:pt x="285750" y="400050"/>
                </a:cubicBezTo>
                <a:cubicBezTo>
                  <a:pt x="300038" y="523875"/>
                  <a:pt x="322263" y="736600"/>
                  <a:pt x="304800" y="847725"/>
                </a:cubicBezTo>
                <a:cubicBezTo>
                  <a:pt x="287338" y="958850"/>
                  <a:pt x="223837" y="1020763"/>
                  <a:pt x="180975" y="1066800"/>
                </a:cubicBezTo>
                <a:cubicBezTo>
                  <a:pt x="138113" y="1112837"/>
                  <a:pt x="92869" y="1118393"/>
                  <a:pt x="47625" y="112395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cxnSp>
        <p:nvCxnSpPr>
          <p:cNvPr id="63" name="Straight Connector 62"/>
          <p:cNvCxnSpPr/>
          <p:nvPr/>
        </p:nvCxnSpPr>
        <p:spPr>
          <a:xfrm>
            <a:off x="6810375" y="453548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953375" y="453548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1025" name="TextBox 64"/>
          <p:cNvSpPr txBox="1">
            <a:spLocks noChangeArrowheads="1"/>
          </p:cNvSpPr>
          <p:nvPr/>
        </p:nvSpPr>
        <p:spPr bwMode="auto">
          <a:xfrm>
            <a:off x="6943725" y="3824288"/>
            <a:ext cx="457200" cy="692150"/>
          </a:xfrm>
          <a:prstGeom prst="rect">
            <a:avLst/>
          </a:prstGeom>
          <a:noFill/>
          <a:ln w="9525">
            <a:noFill/>
            <a:miter lim="800000"/>
            <a:headEnd/>
            <a:tailEnd/>
          </a:ln>
        </p:spPr>
        <p:txBody>
          <a:bodyPr>
            <a:spAutoFit/>
          </a:bodyPr>
          <a:lstStyle/>
          <a:p>
            <a:pPr algn="ctr" fontAlgn="base">
              <a:spcBef>
                <a:spcPct val="0"/>
              </a:spcBef>
              <a:spcAft>
                <a:spcPct val="0"/>
              </a:spcAft>
            </a:pPr>
            <a:r>
              <a:rPr lang="en-US" sz="1300">
                <a:solidFill>
                  <a:srgbClr val="000000"/>
                </a:solidFill>
                <a:latin typeface="Times New Roman" pitchFamily="18" charset="0"/>
                <a:cs typeface="Times New Roman" pitchFamily="18" charset="0"/>
              </a:rPr>
              <a:t>c</a:t>
            </a:r>
          </a:p>
          <a:p>
            <a:pPr algn="ctr" fontAlgn="base">
              <a:spcBef>
                <a:spcPct val="0"/>
              </a:spcBef>
              <a:spcAft>
                <a:spcPct val="0"/>
              </a:spcAft>
            </a:pPr>
            <a:r>
              <a:rPr lang="en-US" sz="1300">
                <a:solidFill>
                  <a:srgbClr val="000000"/>
                </a:solidFill>
                <a:latin typeface="Times New Roman" pitchFamily="18" charset="0"/>
                <a:cs typeface="Times New Roman" pitchFamily="18" charset="0"/>
              </a:rPr>
              <a:t>b</a:t>
            </a:r>
          </a:p>
          <a:p>
            <a:pPr algn="ctr" fontAlgn="base">
              <a:spcBef>
                <a:spcPct val="0"/>
              </a:spcBef>
              <a:spcAft>
                <a:spcPct val="0"/>
              </a:spcAft>
            </a:pPr>
            <a:r>
              <a:rPr lang="en-US" sz="1300">
                <a:solidFill>
                  <a:srgbClr val="000000"/>
                </a:solidFill>
                <a:latin typeface="Times New Roman" pitchFamily="18" charset="0"/>
                <a:cs typeface="Times New Roman" pitchFamily="18" charset="0"/>
              </a:rPr>
              <a:t>a</a:t>
            </a:r>
          </a:p>
        </p:txBody>
      </p:sp>
      <p:cxnSp>
        <p:nvCxnSpPr>
          <p:cNvPr id="67" name="Straight Connector 66"/>
          <p:cNvCxnSpPr/>
          <p:nvPr/>
        </p:nvCxnSpPr>
        <p:spPr>
          <a:xfrm rot="5400000">
            <a:off x="6696075" y="4192588"/>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38975" y="3849688"/>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610475" y="4192588"/>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772275" y="3811588"/>
            <a:ext cx="228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1030" name="TextBox 77"/>
          <p:cNvSpPr txBox="1">
            <a:spLocks noChangeArrowheads="1"/>
          </p:cNvSpPr>
          <p:nvPr/>
        </p:nvSpPr>
        <p:spPr bwMode="auto">
          <a:xfrm>
            <a:off x="6296026" y="3678239"/>
            <a:ext cx="657225" cy="276225"/>
          </a:xfrm>
          <a:prstGeom prst="rect">
            <a:avLst/>
          </a:prstGeom>
          <a:noFill/>
          <a:ln w="9525">
            <a:noFill/>
            <a:miter lim="800000"/>
            <a:headEnd/>
            <a:tailEnd/>
          </a:ln>
        </p:spPr>
        <p:txBody>
          <a:bodyPr>
            <a:spAutoFit/>
          </a:bodyPr>
          <a:lstStyle/>
          <a:p>
            <a:pPr algn="ctr" fontAlgn="base">
              <a:spcBef>
                <a:spcPct val="0"/>
              </a:spcBef>
              <a:spcAft>
                <a:spcPct val="0"/>
              </a:spcAft>
            </a:pPr>
            <a:r>
              <a:rPr lang="en-US" sz="1200">
                <a:solidFill>
                  <a:srgbClr val="000000"/>
                </a:solidFill>
                <a:latin typeface="Times New Roman" pitchFamily="18" charset="0"/>
                <a:cs typeface="Times New Roman" pitchFamily="18" charset="0"/>
              </a:rPr>
              <a:t>SP</a:t>
            </a:r>
          </a:p>
        </p:txBody>
      </p:sp>
      <p:cxnSp>
        <p:nvCxnSpPr>
          <p:cNvPr id="80" name="Straight Connector 79"/>
          <p:cNvCxnSpPr/>
          <p:nvPr/>
        </p:nvCxnSpPr>
        <p:spPr>
          <a:xfrm rot="5400000" flipH="1" flipV="1">
            <a:off x="6410325" y="3963988"/>
            <a:ext cx="228600" cy="1143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1032" name="TextBox 82"/>
          <p:cNvSpPr txBox="1">
            <a:spLocks noChangeArrowheads="1"/>
          </p:cNvSpPr>
          <p:nvPr/>
        </p:nvSpPr>
        <p:spPr bwMode="auto">
          <a:xfrm>
            <a:off x="8229600" y="2697163"/>
            <a:ext cx="838200" cy="830262"/>
          </a:xfrm>
          <a:prstGeom prst="rect">
            <a:avLst/>
          </a:prstGeom>
          <a:noFill/>
          <a:ln w="9525">
            <a:noFill/>
            <a:miter lim="800000"/>
            <a:headEnd/>
            <a:tailEnd/>
          </a:ln>
        </p:spPr>
        <p:txBody>
          <a:bodyPr>
            <a:spAutoFit/>
          </a:bodyPr>
          <a:lstStyle/>
          <a:p>
            <a:pPr fontAlgn="base">
              <a:spcBef>
                <a:spcPct val="0"/>
              </a:spcBef>
              <a:spcAft>
                <a:spcPct val="0"/>
              </a:spcAft>
            </a:pPr>
            <a:r>
              <a:rPr lang="en-US" sz="1200">
                <a:solidFill>
                  <a:srgbClr val="000000"/>
                </a:solidFill>
                <a:latin typeface="Times New Roman" pitchFamily="18" charset="0"/>
                <a:cs typeface="Times New Roman" pitchFamily="18" charset="0"/>
              </a:rPr>
              <a:t>x</a:t>
            </a:r>
          </a:p>
          <a:p>
            <a:pPr fontAlgn="base">
              <a:spcBef>
                <a:spcPct val="0"/>
              </a:spcBef>
              <a:spcAft>
                <a:spcPct val="0"/>
              </a:spcAft>
            </a:pPr>
            <a:r>
              <a:rPr lang="en-US" sz="1200">
                <a:solidFill>
                  <a:srgbClr val="000000"/>
                </a:solidFill>
                <a:latin typeface="Times New Roman" pitchFamily="18" charset="0"/>
                <a:cs typeface="Times New Roman" pitchFamily="18" charset="0"/>
              </a:rPr>
              <a:t>replaces the return address</a:t>
            </a:r>
          </a:p>
        </p:txBody>
      </p:sp>
      <p:sp>
        <p:nvSpPr>
          <p:cNvPr id="341033" name="Rectangle 43"/>
          <p:cNvSpPr>
            <a:spLocks noGrp="1" noChangeArrowheads="1"/>
          </p:cNvSpPr>
          <p:nvPr>
            <p:ph type="title"/>
          </p:nvPr>
        </p:nvSpPr>
        <p:spPr/>
        <p:txBody>
          <a:bodyPr/>
          <a:lstStyle/>
          <a:p>
            <a:r>
              <a:rPr lang="en-US" smtClean="0"/>
              <a:t>Buffer overflow attack</a:t>
            </a:r>
          </a:p>
        </p:txBody>
      </p:sp>
    </p:spTree>
    <p:extLst>
      <p:ext uri="{BB962C8B-B14F-4D97-AF65-F5344CB8AC3E}">
        <p14:creationId xmlns:p14="http://schemas.microsoft.com/office/powerpoint/2010/main" val="33967538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Date Placeholder 3"/>
          <p:cNvSpPr>
            <a:spLocks noGrp="1"/>
          </p:cNvSpPr>
          <p:nvPr>
            <p:ph type="dt" sz="quarter" idx="10"/>
          </p:nvPr>
        </p:nvSpPr>
        <p:spPr>
          <a:noFill/>
        </p:spPr>
        <p:txBody>
          <a:bodyPr/>
          <a:lstStyle/>
          <a:p>
            <a:pPr eaLnBrk="0" hangingPunct="0"/>
            <a:fld id="{85D9E4DF-B2E1-4BCA-9F66-1A07634F234D}" type="datetime1">
              <a:rPr lang="en-US" smtClean="0">
                <a:solidFill>
                  <a:srgbClr val="000000"/>
                </a:solidFill>
              </a:rPr>
              <a:pPr eaLnBrk="0" hangingPunct="0"/>
              <a:t>10/14/2017</a:t>
            </a:fld>
            <a:endParaRPr lang="en-US" smtClean="0">
              <a:solidFill>
                <a:srgbClr val="000000"/>
              </a:solidFill>
            </a:endParaRPr>
          </a:p>
        </p:txBody>
      </p:sp>
      <p:sp>
        <p:nvSpPr>
          <p:cNvPr id="342019" name="Slide Number Placeholder 5"/>
          <p:cNvSpPr>
            <a:spLocks noGrp="1"/>
          </p:cNvSpPr>
          <p:nvPr>
            <p:ph type="sldNum" sz="quarter" idx="12"/>
          </p:nvPr>
        </p:nvSpPr>
        <p:spPr>
          <a:noFill/>
        </p:spPr>
        <p:txBody>
          <a:bodyPr/>
          <a:lstStyle/>
          <a:p>
            <a:pPr eaLnBrk="0" hangingPunct="0"/>
            <a:fld id="{21DCA656-8948-436A-A98C-B74D928B8B5E}" type="slidenum">
              <a:rPr lang="en-US" smtClean="0">
                <a:solidFill>
                  <a:srgbClr val="000000"/>
                </a:solidFill>
              </a:rPr>
              <a:pPr eaLnBrk="0" hangingPunct="0"/>
              <a:t>53</a:t>
            </a:fld>
            <a:endParaRPr lang="en-US" smtClean="0">
              <a:solidFill>
                <a:srgbClr val="000000"/>
              </a:solidFill>
            </a:endParaRPr>
          </a:p>
        </p:txBody>
      </p:sp>
      <p:sp>
        <p:nvSpPr>
          <p:cNvPr id="342020" name="Rectangle 2"/>
          <p:cNvSpPr>
            <a:spLocks noGrp="1" noChangeArrowheads="1"/>
          </p:cNvSpPr>
          <p:nvPr>
            <p:ph type="title" idx="4294967295"/>
          </p:nvPr>
        </p:nvSpPr>
        <p:spPr/>
        <p:txBody>
          <a:bodyPr/>
          <a:lstStyle/>
          <a:p>
            <a:pPr eaLnBrk="1" hangingPunct="1"/>
            <a:r>
              <a:rPr lang="en-US" smtClean="0"/>
              <a:t>An old problem  </a:t>
            </a:r>
          </a:p>
        </p:txBody>
      </p:sp>
      <p:sp>
        <p:nvSpPr>
          <p:cNvPr id="342021" name="Rectangle 3"/>
          <p:cNvSpPr>
            <a:spLocks noGrp="1" noChangeArrowheads="1"/>
          </p:cNvSpPr>
          <p:nvPr>
            <p:ph type="body" idx="4294967295"/>
          </p:nvPr>
        </p:nvSpPr>
        <p:spPr/>
        <p:txBody>
          <a:bodyPr/>
          <a:lstStyle/>
          <a:p>
            <a:pPr eaLnBrk="1" hangingPunct="1"/>
            <a:r>
              <a:rPr lang="en-US" dirty="0" smtClean="0"/>
              <a:t>First reported in 1968 and now one of the most frequent source of attacks</a:t>
            </a:r>
          </a:p>
          <a:p>
            <a:pPr eaLnBrk="1" hangingPunct="1"/>
            <a:r>
              <a:rPr lang="en-US" dirty="0" smtClean="0"/>
              <a:t>Can be prevented by checking array bounds, but there is a performance penalty</a:t>
            </a:r>
          </a:p>
          <a:p>
            <a:pPr eaLnBrk="1" hangingPunct="1"/>
            <a:r>
              <a:rPr lang="en-US" dirty="0" smtClean="0"/>
              <a:t>Another approach is data typing (misuses data as address)</a:t>
            </a:r>
          </a:p>
          <a:p>
            <a:pPr eaLnBrk="1" hangingPunct="1"/>
            <a:r>
              <a:rPr lang="en-US" dirty="0" smtClean="0"/>
              <a:t>Can be found by code inspection too, laborious even with tools</a:t>
            </a:r>
          </a:p>
        </p:txBody>
      </p:sp>
    </p:spTree>
    <p:extLst>
      <p:ext uri="{BB962C8B-B14F-4D97-AF65-F5344CB8AC3E}">
        <p14:creationId xmlns:p14="http://schemas.microsoft.com/office/powerpoint/2010/main" val="2831322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Date Placeholder 1"/>
          <p:cNvSpPr>
            <a:spLocks noGrp="1"/>
          </p:cNvSpPr>
          <p:nvPr>
            <p:ph type="dt" sz="quarter" idx="10"/>
          </p:nvPr>
        </p:nvSpPr>
        <p:spPr>
          <a:noFill/>
        </p:spPr>
        <p:txBody>
          <a:bodyPr/>
          <a:lstStyle/>
          <a:p>
            <a:pPr eaLnBrk="0" hangingPunct="0"/>
            <a:fld id="{ECA0D06A-F331-4DF6-8D1C-B3E6CE8A7ACC}" type="datetime1">
              <a:rPr lang="en-US" smtClean="0">
                <a:solidFill>
                  <a:srgbClr val="000000"/>
                </a:solidFill>
              </a:rPr>
              <a:pPr eaLnBrk="0" hangingPunct="0"/>
              <a:t>10/14/2017</a:t>
            </a:fld>
            <a:endParaRPr lang="en-US" smtClean="0">
              <a:solidFill>
                <a:srgbClr val="000000"/>
              </a:solidFill>
            </a:endParaRPr>
          </a:p>
        </p:txBody>
      </p:sp>
      <p:sp>
        <p:nvSpPr>
          <p:cNvPr id="343043" name="Slide Number Placeholder 3"/>
          <p:cNvSpPr>
            <a:spLocks noGrp="1"/>
          </p:cNvSpPr>
          <p:nvPr>
            <p:ph type="sldNum" sz="quarter" idx="12"/>
          </p:nvPr>
        </p:nvSpPr>
        <p:spPr>
          <a:noFill/>
        </p:spPr>
        <p:txBody>
          <a:bodyPr/>
          <a:lstStyle/>
          <a:p>
            <a:pPr eaLnBrk="0" hangingPunct="0"/>
            <a:fld id="{A60807EC-7EDA-4F6C-B01A-382514C8F2BD}" type="slidenum">
              <a:rPr lang="en-US" smtClean="0">
                <a:solidFill>
                  <a:srgbClr val="000000"/>
                </a:solidFill>
              </a:rPr>
              <a:pPr eaLnBrk="0" hangingPunct="0"/>
              <a:t>54</a:t>
            </a:fld>
            <a:endParaRPr lang="en-US" smtClean="0">
              <a:solidFill>
                <a:srgbClr val="000000"/>
              </a:solidFill>
            </a:endParaRPr>
          </a:p>
        </p:txBody>
      </p:sp>
      <p:pic>
        <p:nvPicPr>
          <p:cNvPr id="343044" name="Picture 2"/>
          <p:cNvPicPr>
            <a:picLocks noChangeAspect="1" noChangeArrowheads="1"/>
          </p:cNvPicPr>
          <p:nvPr/>
        </p:nvPicPr>
        <p:blipFill>
          <a:blip r:embed="rId2" cstate="print"/>
          <a:srcRect/>
          <a:stretch>
            <a:fillRect/>
          </a:stretch>
        </p:blipFill>
        <p:spPr bwMode="auto">
          <a:xfrm>
            <a:off x="2208213" y="744539"/>
            <a:ext cx="7778750" cy="5367337"/>
          </a:xfrm>
          <a:prstGeom prst="rect">
            <a:avLst/>
          </a:prstGeom>
          <a:noFill/>
          <a:ln w="9525">
            <a:noFill/>
            <a:miter lim="800000"/>
            <a:headEnd/>
            <a:tailEnd/>
          </a:ln>
        </p:spPr>
      </p:pic>
    </p:spTree>
    <p:extLst>
      <p:ext uri="{BB962C8B-B14F-4D97-AF65-F5344CB8AC3E}">
        <p14:creationId xmlns:p14="http://schemas.microsoft.com/office/powerpoint/2010/main" val="36675731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Date Placeholder 1"/>
          <p:cNvSpPr>
            <a:spLocks noGrp="1"/>
          </p:cNvSpPr>
          <p:nvPr>
            <p:ph type="dt" sz="quarter" idx="10"/>
          </p:nvPr>
        </p:nvSpPr>
        <p:spPr>
          <a:noFill/>
        </p:spPr>
        <p:txBody>
          <a:bodyPr/>
          <a:lstStyle/>
          <a:p>
            <a:pPr eaLnBrk="0" hangingPunct="0"/>
            <a:fld id="{79B0ED3E-D4FB-4DDA-A79F-DD4948ED2B16}" type="datetime1">
              <a:rPr lang="en-US" smtClean="0">
                <a:solidFill>
                  <a:srgbClr val="000000"/>
                </a:solidFill>
              </a:rPr>
              <a:pPr eaLnBrk="0" hangingPunct="0"/>
              <a:t>10/14/2017</a:t>
            </a:fld>
            <a:endParaRPr lang="en-US" smtClean="0">
              <a:solidFill>
                <a:srgbClr val="000000"/>
              </a:solidFill>
            </a:endParaRPr>
          </a:p>
        </p:txBody>
      </p:sp>
      <p:sp>
        <p:nvSpPr>
          <p:cNvPr id="344067" name="Slide Number Placeholder 3"/>
          <p:cNvSpPr>
            <a:spLocks noGrp="1"/>
          </p:cNvSpPr>
          <p:nvPr>
            <p:ph type="sldNum" sz="quarter" idx="12"/>
          </p:nvPr>
        </p:nvSpPr>
        <p:spPr>
          <a:noFill/>
        </p:spPr>
        <p:txBody>
          <a:bodyPr/>
          <a:lstStyle/>
          <a:p>
            <a:pPr eaLnBrk="0" hangingPunct="0"/>
            <a:fld id="{160DA882-9B05-4394-A6EE-FD4826B48E10}" type="slidenum">
              <a:rPr lang="en-US" smtClean="0">
                <a:solidFill>
                  <a:srgbClr val="000000"/>
                </a:solidFill>
              </a:rPr>
              <a:pPr eaLnBrk="0" hangingPunct="0"/>
              <a:t>55</a:t>
            </a:fld>
            <a:endParaRPr lang="en-US" smtClean="0">
              <a:solidFill>
                <a:srgbClr val="000000"/>
              </a:solidFill>
            </a:endParaRPr>
          </a:p>
        </p:txBody>
      </p:sp>
      <p:sp>
        <p:nvSpPr>
          <p:cNvPr id="344068"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Countermeasures to applet attacks</a:t>
            </a:r>
          </a:p>
        </p:txBody>
      </p:sp>
      <p:sp>
        <p:nvSpPr>
          <p:cNvPr id="344069" name="Rectangle 3"/>
          <p:cNvSpPr>
            <a:spLocks noChangeArrowheads="1"/>
          </p:cNvSpPr>
          <p:nvPr/>
        </p:nvSpPr>
        <p:spPr bwMode="auto">
          <a:xfrm>
            <a:off x="2057400" y="17526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Sandbox model--no access to local resources . Used by Microsoft and Java JDK 1.0</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Certified software -- digital signatures . Used by  Microsoft and Java JDK 1.1.</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 Controlled domains of execution -- based on trust and policies . IBM’s FlexxGuard , MS Trust-Based Security, JDK 1.2 </a:t>
            </a:r>
          </a:p>
        </p:txBody>
      </p:sp>
    </p:spTree>
    <p:extLst>
      <p:ext uri="{BB962C8B-B14F-4D97-AF65-F5344CB8AC3E}">
        <p14:creationId xmlns:p14="http://schemas.microsoft.com/office/powerpoint/2010/main" val="4196119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dirty="0" smtClean="0"/>
              <a:t>Use of languages for security</a:t>
            </a:r>
          </a:p>
        </p:txBody>
      </p:sp>
      <p:sp>
        <p:nvSpPr>
          <p:cNvPr id="347139" name="Rectangle 3"/>
          <p:cNvSpPr>
            <a:spLocks noGrp="1" noChangeArrowheads="1"/>
          </p:cNvSpPr>
          <p:nvPr>
            <p:ph type="body" idx="1"/>
          </p:nvPr>
        </p:nvSpPr>
        <p:spPr/>
        <p:txBody>
          <a:bodyPr/>
          <a:lstStyle/>
          <a:p>
            <a:pPr>
              <a:lnSpc>
                <a:spcPct val="80000"/>
              </a:lnSpc>
            </a:pPr>
            <a:r>
              <a:rPr lang="en-US" sz="2400" dirty="0"/>
              <a:t>To </a:t>
            </a:r>
            <a:r>
              <a:rPr lang="en-US" sz="2400" b="1" dirty="0"/>
              <a:t>prevent actions </a:t>
            </a:r>
            <a:r>
              <a:rPr lang="en-US" sz="2400" dirty="0"/>
              <a:t>that can be used for attacks, e.g., misuse of data types, manipulation of pointers. </a:t>
            </a:r>
          </a:p>
          <a:p>
            <a:pPr>
              <a:lnSpc>
                <a:spcPct val="80000"/>
              </a:lnSpc>
            </a:pPr>
            <a:r>
              <a:rPr lang="en-US" sz="2400" dirty="0"/>
              <a:t>To </a:t>
            </a:r>
            <a:r>
              <a:rPr lang="en-US" sz="2400" b="1" dirty="0"/>
              <a:t>reveal intention </a:t>
            </a:r>
            <a:r>
              <a:rPr lang="en-US" sz="2400" dirty="0"/>
              <a:t>if the program with respect to data access to allow further access checking by other mechanisms [Sum75]. </a:t>
            </a:r>
          </a:p>
          <a:p>
            <a:pPr>
              <a:lnSpc>
                <a:spcPct val="80000"/>
              </a:lnSpc>
            </a:pPr>
            <a:r>
              <a:rPr lang="en-US" sz="2400" dirty="0"/>
              <a:t>To </a:t>
            </a:r>
            <a:r>
              <a:rPr lang="en-US" sz="2400" b="1" dirty="0"/>
              <a:t>directly enforce security restrictions </a:t>
            </a:r>
            <a:r>
              <a:rPr lang="en-US" sz="2400" dirty="0"/>
              <a:t>through the program constructs [Anc83, McE83]. For example, [McE83] describes a system that performs compile-time checks based on program analysis that enforces information flow policies.</a:t>
            </a:r>
          </a:p>
          <a:p>
            <a:pPr>
              <a:lnSpc>
                <a:spcPct val="80000"/>
              </a:lnSpc>
            </a:pPr>
            <a:r>
              <a:rPr lang="en-US" sz="2400" dirty="0"/>
              <a:t>The first approach is the most practical and used in languages such as Java and C#.</a:t>
            </a:r>
          </a:p>
        </p:txBody>
      </p:sp>
    </p:spTree>
    <p:extLst>
      <p:ext uri="{BB962C8B-B14F-4D97-AF65-F5344CB8AC3E}">
        <p14:creationId xmlns:p14="http://schemas.microsoft.com/office/powerpoint/2010/main" val="7321649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Date Placeholder 3"/>
          <p:cNvSpPr>
            <a:spLocks noGrp="1"/>
          </p:cNvSpPr>
          <p:nvPr>
            <p:ph type="dt" sz="quarter" idx="10"/>
          </p:nvPr>
        </p:nvSpPr>
        <p:spPr>
          <a:noFill/>
        </p:spPr>
        <p:txBody>
          <a:bodyPr/>
          <a:lstStyle/>
          <a:p>
            <a:pPr eaLnBrk="0" hangingPunct="0"/>
            <a:fld id="{E312B211-9A1B-47A4-A847-5D18E9F48792}" type="datetime1">
              <a:rPr lang="en-US" smtClean="0">
                <a:solidFill>
                  <a:srgbClr val="000000"/>
                </a:solidFill>
              </a:rPr>
              <a:pPr eaLnBrk="0" hangingPunct="0"/>
              <a:t>10/14/2017</a:t>
            </a:fld>
            <a:endParaRPr lang="en-US" smtClean="0">
              <a:solidFill>
                <a:srgbClr val="000000"/>
              </a:solidFill>
            </a:endParaRPr>
          </a:p>
        </p:txBody>
      </p:sp>
      <p:sp>
        <p:nvSpPr>
          <p:cNvPr id="348163" name="Slide Number Placeholder 5"/>
          <p:cNvSpPr>
            <a:spLocks noGrp="1"/>
          </p:cNvSpPr>
          <p:nvPr>
            <p:ph type="sldNum" sz="quarter" idx="12"/>
          </p:nvPr>
        </p:nvSpPr>
        <p:spPr>
          <a:noFill/>
        </p:spPr>
        <p:txBody>
          <a:bodyPr/>
          <a:lstStyle/>
          <a:p>
            <a:pPr eaLnBrk="0" hangingPunct="0"/>
            <a:fld id="{2ABC2724-FC30-4C14-9039-88F6BA9E7DB1}" type="slidenum">
              <a:rPr lang="en-US" smtClean="0">
                <a:solidFill>
                  <a:srgbClr val="000000"/>
                </a:solidFill>
              </a:rPr>
              <a:pPr eaLnBrk="0" hangingPunct="0"/>
              <a:t>57</a:t>
            </a:fld>
            <a:endParaRPr lang="en-US" smtClean="0">
              <a:solidFill>
                <a:srgbClr val="000000"/>
              </a:solidFill>
            </a:endParaRPr>
          </a:p>
        </p:txBody>
      </p:sp>
      <p:sp>
        <p:nvSpPr>
          <p:cNvPr id="348164" name="Rectangle 2"/>
          <p:cNvSpPr>
            <a:spLocks noGrp="1" noChangeArrowheads="1"/>
          </p:cNvSpPr>
          <p:nvPr>
            <p:ph type="title" idx="4294967295"/>
          </p:nvPr>
        </p:nvSpPr>
        <p:spPr/>
        <p:txBody>
          <a:bodyPr/>
          <a:lstStyle/>
          <a:p>
            <a:pPr eaLnBrk="1" hangingPunct="1"/>
            <a:r>
              <a:rPr lang="en-US" smtClean="0"/>
              <a:t>Java security  </a:t>
            </a:r>
          </a:p>
        </p:txBody>
      </p:sp>
      <p:sp>
        <p:nvSpPr>
          <p:cNvPr id="348165" name="Rectangle 3"/>
          <p:cNvSpPr>
            <a:spLocks noGrp="1" noChangeArrowheads="1"/>
          </p:cNvSpPr>
          <p:nvPr>
            <p:ph type="body" idx="4294967295"/>
          </p:nvPr>
        </p:nvSpPr>
        <p:spPr/>
        <p:txBody>
          <a:bodyPr>
            <a:normAutofit/>
          </a:bodyPr>
          <a:lstStyle/>
          <a:p>
            <a:pPr eaLnBrk="1" hangingPunct="1">
              <a:lnSpc>
                <a:spcPct val="90000"/>
              </a:lnSpc>
            </a:pPr>
            <a:r>
              <a:rPr lang="en-US" sz="3200" dirty="0" smtClean="0"/>
              <a:t>Java enforces security through its virtual machine (JVM)</a:t>
            </a:r>
          </a:p>
          <a:p>
            <a:pPr eaLnBrk="1" hangingPunct="1">
              <a:lnSpc>
                <a:spcPct val="90000"/>
              </a:lnSpc>
            </a:pPr>
            <a:r>
              <a:rPr lang="en-US" sz="3200" dirty="0" smtClean="0"/>
              <a:t>Class loader can apply origin controls (rejection of some contents)</a:t>
            </a:r>
          </a:p>
          <a:p>
            <a:pPr eaLnBrk="1" hangingPunct="1">
              <a:lnSpc>
                <a:spcPct val="90000"/>
              </a:lnSpc>
            </a:pPr>
            <a:r>
              <a:rPr lang="en-US" sz="3200" dirty="0" smtClean="0"/>
              <a:t>The Security package is used for authentication </a:t>
            </a:r>
          </a:p>
          <a:p>
            <a:pPr eaLnBrk="1" hangingPunct="1">
              <a:lnSpc>
                <a:spcPct val="90000"/>
              </a:lnSpc>
            </a:pPr>
            <a:r>
              <a:rPr lang="en-US" sz="3200" dirty="0" smtClean="0"/>
              <a:t>The Security Manager and the Access Controller apply security policies  (sandbox)</a:t>
            </a:r>
          </a:p>
        </p:txBody>
      </p:sp>
    </p:spTree>
    <p:extLst>
      <p:ext uri="{BB962C8B-B14F-4D97-AF65-F5344CB8AC3E}">
        <p14:creationId xmlns:p14="http://schemas.microsoft.com/office/powerpoint/2010/main" val="287920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Date Placeholder 3"/>
          <p:cNvSpPr>
            <a:spLocks noGrp="1"/>
          </p:cNvSpPr>
          <p:nvPr>
            <p:ph type="dt" sz="quarter" idx="10"/>
          </p:nvPr>
        </p:nvSpPr>
        <p:spPr>
          <a:noFill/>
        </p:spPr>
        <p:txBody>
          <a:bodyPr/>
          <a:lstStyle/>
          <a:p>
            <a:pPr eaLnBrk="0" hangingPunct="0"/>
            <a:fld id="{FE52124D-F6F9-47EB-ABAE-0A33C0177958}" type="datetime1">
              <a:rPr lang="en-US" smtClean="0">
                <a:solidFill>
                  <a:srgbClr val="000000"/>
                </a:solidFill>
              </a:rPr>
              <a:pPr eaLnBrk="0" hangingPunct="0"/>
              <a:t>10/14/2017</a:t>
            </a:fld>
            <a:endParaRPr lang="en-US" smtClean="0">
              <a:solidFill>
                <a:srgbClr val="000000"/>
              </a:solidFill>
            </a:endParaRPr>
          </a:p>
        </p:txBody>
      </p:sp>
      <p:sp>
        <p:nvSpPr>
          <p:cNvPr id="349187" name="Slide Number Placeholder 5"/>
          <p:cNvSpPr>
            <a:spLocks noGrp="1"/>
          </p:cNvSpPr>
          <p:nvPr>
            <p:ph type="sldNum" sz="quarter" idx="12"/>
          </p:nvPr>
        </p:nvSpPr>
        <p:spPr>
          <a:noFill/>
        </p:spPr>
        <p:txBody>
          <a:bodyPr/>
          <a:lstStyle/>
          <a:p>
            <a:pPr eaLnBrk="0" hangingPunct="0"/>
            <a:fld id="{3B35C277-017F-42DB-9F58-879AE40A8AE9}" type="slidenum">
              <a:rPr lang="en-US" smtClean="0">
                <a:solidFill>
                  <a:srgbClr val="000000"/>
                </a:solidFill>
              </a:rPr>
              <a:pPr eaLnBrk="0" hangingPunct="0"/>
              <a:t>58</a:t>
            </a:fld>
            <a:endParaRPr lang="en-US" smtClean="0">
              <a:solidFill>
                <a:srgbClr val="000000"/>
              </a:solidFill>
            </a:endParaRPr>
          </a:p>
        </p:txBody>
      </p:sp>
      <p:sp>
        <p:nvSpPr>
          <p:cNvPr id="349188" name="Rectangle 2"/>
          <p:cNvSpPr>
            <a:spLocks noGrp="1" noChangeArrowheads="1"/>
          </p:cNvSpPr>
          <p:nvPr>
            <p:ph type="title" idx="4294967295"/>
          </p:nvPr>
        </p:nvSpPr>
        <p:spPr/>
        <p:txBody>
          <a:bodyPr/>
          <a:lstStyle/>
          <a:p>
            <a:pPr eaLnBrk="1" hangingPunct="1"/>
            <a:r>
              <a:rPr lang="en-US" dirty="0" smtClean="0"/>
              <a:t>Security functions of the JVM</a:t>
            </a:r>
          </a:p>
        </p:txBody>
      </p:sp>
      <p:sp>
        <p:nvSpPr>
          <p:cNvPr id="349189" name="Rectangle 3"/>
          <p:cNvSpPr>
            <a:spLocks noGrp="1" noChangeArrowheads="1"/>
          </p:cNvSpPr>
          <p:nvPr>
            <p:ph type="body" idx="4294967295"/>
          </p:nvPr>
        </p:nvSpPr>
        <p:spPr/>
        <p:txBody>
          <a:bodyPr>
            <a:noAutofit/>
          </a:bodyPr>
          <a:lstStyle/>
          <a:p>
            <a:pPr eaLnBrk="1" hangingPunct="1">
              <a:lnSpc>
                <a:spcPct val="80000"/>
              </a:lnSpc>
            </a:pPr>
            <a:r>
              <a:rPr lang="en-US" sz="2000" b="1" dirty="0" err="1" smtClean="0"/>
              <a:t>ByteCode</a:t>
            </a:r>
            <a:r>
              <a:rPr lang="en-US" sz="2000" b="1" dirty="0" smtClean="0"/>
              <a:t> </a:t>
            </a:r>
            <a:r>
              <a:rPr lang="en-US" sz="2000" b="1" dirty="0"/>
              <a:t>verifier-</a:t>
            </a:r>
            <a:r>
              <a:rPr lang="en-US" sz="2000" dirty="0"/>
              <a:t>-Enforces the language rules, e.g., no illegal data conversions, correct type parameters, legal references to other classes</a:t>
            </a:r>
            <a:r>
              <a:rPr lang="en-US" sz="2000" dirty="0" smtClean="0"/>
              <a:t>.</a:t>
            </a:r>
          </a:p>
          <a:p>
            <a:pPr>
              <a:lnSpc>
                <a:spcPct val="80000"/>
              </a:lnSpc>
            </a:pPr>
            <a:r>
              <a:rPr lang="en-US" sz="2000" b="1" dirty="0"/>
              <a:t>Class Loader</a:t>
            </a:r>
            <a:r>
              <a:rPr lang="en-US" sz="2000" dirty="0"/>
              <a:t>—Determines how and when applets can load code. It performs link-time checks. Provides separate name spaces for different classes.</a:t>
            </a:r>
          </a:p>
          <a:p>
            <a:pPr eaLnBrk="1" hangingPunct="1">
              <a:lnSpc>
                <a:spcPct val="80000"/>
              </a:lnSpc>
            </a:pPr>
            <a:r>
              <a:rPr lang="en-US" sz="2000" b="1" dirty="0" smtClean="0"/>
              <a:t>Security </a:t>
            </a:r>
            <a:r>
              <a:rPr lang="en-US" sz="2000" b="1" dirty="0"/>
              <a:t>Manager</a:t>
            </a:r>
            <a:r>
              <a:rPr lang="en-US" sz="2000" dirty="0"/>
              <a:t>—Controls runtime access to system </a:t>
            </a:r>
            <a:r>
              <a:rPr lang="en-US" sz="2000" dirty="0" smtClean="0"/>
              <a:t>resources.  </a:t>
            </a:r>
            <a:r>
              <a:rPr lang="en-US" sz="2000" dirty="0"/>
              <a:t>It uses the Access Controller </a:t>
            </a:r>
            <a:r>
              <a:rPr lang="en-US" sz="2000" dirty="0" smtClean="0"/>
              <a:t>(Reference Monitor) which </a:t>
            </a:r>
            <a:r>
              <a:rPr lang="en-US" sz="2000" dirty="0"/>
              <a:t>implements an access decision algorithm to enforce security rules defined for downloaded content</a:t>
            </a:r>
            <a:r>
              <a:rPr lang="en-US" sz="2000" dirty="0" smtClean="0"/>
              <a:t>.</a:t>
            </a:r>
          </a:p>
          <a:p>
            <a:pPr>
              <a:lnSpc>
                <a:spcPct val="80000"/>
              </a:lnSpc>
            </a:pPr>
            <a:r>
              <a:rPr lang="en-US" sz="2000" b="1" dirty="0" err="1"/>
              <a:t>AccessController</a:t>
            </a:r>
            <a:r>
              <a:rPr lang="en-US" sz="2000" dirty="0"/>
              <a:t>--Used for access control operations and decisions: to decide whether an access to a critical system resource is to be allowed or denied, based on the security policy currently in effect, to mark code as being "privileged", thus affecting subsequent access determinations, and to obtain a "snapshot" of the current calling context so access-control decisions from a different context can be made with respect to the saved context</a:t>
            </a:r>
          </a:p>
          <a:p>
            <a:pPr eaLnBrk="1" hangingPunct="1">
              <a:lnSpc>
                <a:spcPct val="80000"/>
              </a:lnSpc>
            </a:pPr>
            <a:r>
              <a:rPr lang="en-US" sz="2000" b="1" dirty="0" smtClean="0"/>
              <a:t>Security </a:t>
            </a:r>
            <a:r>
              <a:rPr lang="en-US" sz="2000" b="1" dirty="0"/>
              <a:t>Package</a:t>
            </a:r>
            <a:r>
              <a:rPr lang="en-US" sz="2000" dirty="0"/>
              <a:t>—Used for authentication of Java classes. It implements the JCA </a:t>
            </a:r>
          </a:p>
        </p:txBody>
      </p:sp>
    </p:spTree>
    <p:extLst>
      <p:ext uri="{BB962C8B-B14F-4D97-AF65-F5344CB8AC3E}">
        <p14:creationId xmlns:p14="http://schemas.microsoft.com/office/powerpoint/2010/main" val="20284634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Date Placeholder 1"/>
          <p:cNvSpPr>
            <a:spLocks noGrp="1"/>
          </p:cNvSpPr>
          <p:nvPr>
            <p:ph type="dt" sz="quarter" idx="10"/>
          </p:nvPr>
        </p:nvSpPr>
        <p:spPr>
          <a:noFill/>
        </p:spPr>
        <p:txBody>
          <a:bodyPr/>
          <a:lstStyle/>
          <a:p>
            <a:pPr eaLnBrk="0" hangingPunct="0"/>
            <a:fld id="{81D5B6AF-AD1C-45B0-B1D9-FE9D9CFCA04F}" type="datetime1">
              <a:rPr lang="en-US" smtClean="0">
                <a:solidFill>
                  <a:srgbClr val="000000"/>
                </a:solidFill>
              </a:rPr>
              <a:pPr eaLnBrk="0" hangingPunct="0"/>
              <a:t>10/14/2017</a:t>
            </a:fld>
            <a:endParaRPr lang="en-US" smtClean="0">
              <a:solidFill>
                <a:srgbClr val="000000"/>
              </a:solidFill>
            </a:endParaRPr>
          </a:p>
        </p:txBody>
      </p:sp>
      <p:sp>
        <p:nvSpPr>
          <p:cNvPr id="350211" name="Slide Number Placeholder 3"/>
          <p:cNvSpPr>
            <a:spLocks noGrp="1"/>
          </p:cNvSpPr>
          <p:nvPr>
            <p:ph type="sldNum" sz="quarter" idx="12"/>
          </p:nvPr>
        </p:nvSpPr>
        <p:spPr>
          <a:noFill/>
        </p:spPr>
        <p:txBody>
          <a:bodyPr/>
          <a:lstStyle/>
          <a:p>
            <a:pPr eaLnBrk="0" hangingPunct="0"/>
            <a:fld id="{CCD2FBF0-D09A-4634-9B39-9371AC30B49A}" type="slidenum">
              <a:rPr lang="en-US" smtClean="0">
                <a:solidFill>
                  <a:srgbClr val="000000"/>
                </a:solidFill>
              </a:rPr>
              <a:pPr eaLnBrk="0" hangingPunct="0"/>
              <a:t>59</a:t>
            </a:fld>
            <a:endParaRPr lang="en-US" smtClean="0">
              <a:solidFill>
                <a:srgbClr val="000000"/>
              </a:solidFill>
            </a:endParaRPr>
          </a:p>
        </p:txBody>
      </p:sp>
      <p:pic>
        <p:nvPicPr>
          <p:cNvPr id="350212" name="Picture 4"/>
          <p:cNvPicPr>
            <a:picLocks noChangeAspect="1" noChangeArrowheads="1"/>
          </p:cNvPicPr>
          <p:nvPr/>
        </p:nvPicPr>
        <p:blipFill>
          <a:blip r:embed="rId2" cstate="print"/>
          <a:srcRect/>
          <a:stretch>
            <a:fillRect/>
          </a:stretch>
        </p:blipFill>
        <p:spPr bwMode="auto">
          <a:xfrm>
            <a:off x="3352800" y="1266826"/>
            <a:ext cx="5486400" cy="4333875"/>
          </a:xfrm>
          <a:prstGeom prst="rect">
            <a:avLst/>
          </a:prstGeom>
          <a:noFill/>
          <a:ln w="9525">
            <a:noFill/>
            <a:miter lim="800000"/>
            <a:headEnd/>
            <a:tailEnd/>
          </a:ln>
        </p:spPr>
      </p:pic>
    </p:spTree>
    <p:extLst>
      <p:ext uri="{BB962C8B-B14F-4D97-AF65-F5344CB8AC3E}">
        <p14:creationId xmlns:p14="http://schemas.microsoft.com/office/powerpoint/2010/main" val="1335189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22754"/>
            <a:ext cx="12192000" cy="4212492"/>
          </a:xfrm>
          <a:prstGeom prst="rect">
            <a:avLst/>
          </a:prstGeom>
        </p:spPr>
      </p:pic>
    </p:spTree>
    <p:extLst>
      <p:ext uri="{BB962C8B-B14F-4D97-AF65-F5344CB8AC3E}">
        <p14:creationId xmlns:p14="http://schemas.microsoft.com/office/powerpoint/2010/main" val="3568660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controller use</a:t>
            </a:r>
            <a:endParaRPr lang="en-US" dirty="0"/>
          </a:p>
        </p:txBody>
      </p:sp>
      <p:sp>
        <p:nvSpPr>
          <p:cNvPr id="3" name="Content Placeholder 2"/>
          <p:cNvSpPr>
            <a:spLocks noGrp="1"/>
          </p:cNvSpPr>
          <p:nvPr>
            <p:ph idx="1"/>
          </p:nvPr>
        </p:nvSpPr>
        <p:spPr/>
        <p:txBody>
          <a:bodyPr/>
          <a:lstStyle/>
          <a:p>
            <a:r>
              <a:rPr lang="en-US" dirty="0"/>
              <a:t>The </a:t>
            </a:r>
            <a:r>
              <a:rPr lang="en-US" dirty="0" err="1">
                <a:hlinkClick r:id="rId2"/>
              </a:rPr>
              <a:t>checkPermission</a:t>
            </a:r>
            <a:r>
              <a:rPr lang="en-US" dirty="0"/>
              <a:t> method determines whether the access request indicated by a specified permission should be granted or denied. </a:t>
            </a:r>
            <a:endParaRPr lang="en-US" dirty="0" smtClean="0"/>
          </a:p>
          <a:p>
            <a:r>
              <a:rPr lang="en-US" dirty="0" smtClean="0"/>
              <a:t>In </a:t>
            </a:r>
            <a:r>
              <a:rPr lang="en-US" dirty="0"/>
              <a:t>this example, </a:t>
            </a:r>
            <a:r>
              <a:rPr lang="en-US" dirty="0" err="1"/>
              <a:t>checkPermission</a:t>
            </a:r>
            <a:r>
              <a:rPr lang="en-US" dirty="0"/>
              <a:t> will determine whether or not to grant "read" access to the file named "</a:t>
            </a:r>
            <a:r>
              <a:rPr lang="en-US" dirty="0" err="1"/>
              <a:t>testFile</a:t>
            </a:r>
            <a:r>
              <a:rPr lang="en-US" dirty="0"/>
              <a:t>" in the "/temp" directory. </a:t>
            </a:r>
          </a:p>
          <a:p>
            <a:r>
              <a:rPr lang="en-US" dirty="0" err="1"/>
              <a:t>FilePermission</a:t>
            </a:r>
            <a:r>
              <a:rPr lang="en-US" dirty="0"/>
              <a:t> perm = new </a:t>
            </a:r>
            <a:r>
              <a:rPr lang="en-US" dirty="0" err="1"/>
              <a:t>FilePermission</a:t>
            </a:r>
            <a:r>
              <a:rPr lang="en-US" dirty="0"/>
              <a:t>("/temp/</a:t>
            </a:r>
            <a:r>
              <a:rPr lang="en-US" dirty="0" err="1"/>
              <a:t>testFile</a:t>
            </a:r>
            <a:r>
              <a:rPr lang="en-US" dirty="0"/>
              <a:t>", "read"); </a:t>
            </a:r>
            <a:r>
              <a:rPr lang="en-US" dirty="0" err="1"/>
              <a:t>AccessController.checkPermission</a:t>
            </a:r>
            <a:r>
              <a:rPr lang="en-US" dirty="0"/>
              <a:t>(perm); </a:t>
            </a:r>
          </a:p>
        </p:txBody>
      </p:sp>
    </p:spTree>
    <p:extLst>
      <p:ext uri="{BB962C8B-B14F-4D97-AF65-F5344CB8AC3E}">
        <p14:creationId xmlns:p14="http://schemas.microsoft.com/office/powerpoint/2010/main" val="1338810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Date Placeholder 1"/>
          <p:cNvSpPr>
            <a:spLocks noGrp="1"/>
          </p:cNvSpPr>
          <p:nvPr>
            <p:ph type="dt" sz="quarter" idx="10"/>
          </p:nvPr>
        </p:nvSpPr>
        <p:spPr>
          <a:noFill/>
        </p:spPr>
        <p:txBody>
          <a:bodyPr/>
          <a:lstStyle/>
          <a:p>
            <a:pPr eaLnBrk="0" hangingPunct="0"/>
            <a:fld id="{E46EE5CD-CD58-4971-8402-F808E460E729}" type="datetime1">
              <a:rPr lang="en-US" smtClean="0">
                <a:solidFill>
                  <a:srgbClr val="000000"/>
                </a:solidFill>
              </a:rPr>
              <a:pPr eaLnBrk="0" hangingPunct="0"/>
              <a:t>10/14/2017</a:t>
            </a:fld>
            <a:endParaRPr lang="en-US" smtClean="0">
              <a:solidFill>
                <a:srgbClr val="000000"/>
              </a:solidFill>
            </a:endParaRPr>
          </a:p>
        </p:txBody>
      </p:sp>
      <p:sp>
        <p:nvSpPr>
          <p:cNvPr id="345091" name="Slide Number Placeholder 3"/>
          <p:cNvSpPr>
            <a:spLocks noGrp="1"/>
          </p:cNvSpPr>
          <p:nvPr>
            <p:ph type="sldNum" sz="quarter" idx="12"/>
          </p:nvPr>
        </p:nvSpPr>
        <p:spPr>
          <a:noFill/>
        </p:spPr>
        <p:txBody>
          <a:bodyPr/>
          <a:lstStyle/>
          <a:p>
            <a:pPr eaLnBrk="0" hangingPunct="0"/>
            <a:fld id="{7C087987-7FF1-4528-8D90-CEEE6E06E247}" type="slidenum">
              <a:rPr lang="en-US" smtClean="0">
                <a:solidFill>
                  <a:srgbClr val="000000"/>
                </a:solidFill>
              </a:rPr>
              <a:pPr eaLnBrk="0" hangingPunct="0"/>
              <a:t>61</a:t>
            </a:fld>
            <a:endParaRPr lang="en-US" smtClean="0">
              <a:solidFill>
                <a:srgbClr val="000000"/>
              </a:solidFill>
            </a:endParaRPr>
          </a:p>
        </p:txBody>
      </p:sp>
      <p:pic>
        <p:nvPicPr>
          <p:cNvPr id="345092" name="Picture 2"/>
          <p:cNvPicPr>
            <a:picLocks noChangeAspect="1" noChangeArrowheads="1"/>
          </p:cNvPicPr>
          <p:nvPr/>
        </p:nvPicPr>
        <p:blipFill>
          <a:blip r:embed="rId2" cstate="print"/>
          <a:srcRect/>
          <a:stretch>
            <a:fillRect/>
          </a:stretch>
        </p:blipFill>
        <p:spPr bwMode="auto">
          <a:xfrm>
            <a:off x="2208213" y="512763"/>
            <a:ext cx="7778750" cy="5829300"/>
          </a:xfrm>
          <a:prstGeom prst="rect">
            <a:avLst/>
          </a:prstGeom>
          <a:noFill/>
          <a:ln w="9525">
            <a:noFill/>
            <a:miter lim="800000"/>
            <a:headEnd/>
            <a:tailEnd/>
          </a:ln>
        </p:spPr>
      </p:pic>
    </p:spTree>
    <p:extLst>
      <p:ext uri="{BB962C8B-B14F-4D97-AF65-F5344CB8AC3E}">
        <p14:creationId xmlns:p14="http://schemas.microsoft.com/office/powerpoint/2010/main" val="38629028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Date Placeholder 3"/>
          <p:cNvSpPr>
            <a:spLocks noGrp="1"/>
          </p:cNvSpPr>
          <p:nvPr>
            <p:ph type="dt" sz="quarter" idx="10"/>
          </p:nvPr>
        </p:nvSpPr>
        <p:spPr>
          <a:noFill/>
        </p:spPr>
        <p:txBody>
          <a:bodyPr/>
          <a:lstStyle/>
          <a:p>
            <a:pPr eaLnBrk="0" hangingPunct="0"/>
            <a:fld id="{8D3519CF-10DC-4ECC-9953-B1AEE0229B15}" type="datetime1">
              <a:rPr lang="en-US" smtClean="0">
                <a:solidFill>
                  <a:srgbClr val="000000"/>
                </a:solidFill>
              </a:rPr>
              <a:pPr eaLnBrk="0" hangingPunct="0"/>
              <a:t>10/14/2017</a:t>
            </a:fld>
            <a:endParaRPr lang="en-US" smtClean="0">
              <a:solidFill>
                <a:srgbClr val="000000"/>
              </a:solidFill>
            </a:endParaRPr>
          </a:p>
        </p:txBody>
      </p:sp>
      <p:sp>
        <p:nvSpPr>
          <p:cNvPr id="351235" name="Slide Number Placeholder 5"/>
          <p:cNvSpPr>
            <a:spLocks noGrp="1"/>
          </p:cNvSpPr>
          <p:nvPr>
            <p:ph type="sldNum" sz="quarter" idx="12"/>
          </p:nvPr>
        </p:nvSpPr>
        <p:spPr>
          <a:noFill/>
        </p:spPr>
        <p:txBody>
          <a:bodyPr/>
          <a:lstStyle/>
          <a:p>
            <a:pPr eaLnBrk="0" hangingPunct="0"/>
            <a:fld id="{B569C6AD-ADB8-4C73-A0E3-BFBAA7107EDC}" type="slidenum">
              <a:rPr lang="en-US" smtClean="0">
                <a:solidFill>
                  <a:srgbClr val="000000"/>
                </a:solidFill>
              </a:rPr>
              <a:pPr eaLnBrk="0" hangingPunct="0"/>
              <a:t>62</a:t>
            </a:fld>
            <a:endParaRPr lang="en-US" smtClean="0">
              <a:solidFill>
                <a:srgbClr val="000000"/>
              </a:solidFill>
            </a:endParaRPr>
          </a:p>
        </p:txBody>
      </p:sp>
      <p:sp>
        <p:nvSpPr>
          <p:cNvPr id="351236" name="Rectangle 2"/>
          <p:cNvSpPr>
            <a:spLocks noGrp="1" noChangeArrowheads="1"/>
          </p:cNvSpPr>
          <p:nvPr>
            <p:ph type="title" idx="4294967295"/>
          </p:nvPr>
        </p:nvSpPr>
        <p:spPr/>
        <p:txBody>
          <a:bodyPr/>
          <a:lstStyle/>
          <a:p>
            <a:pPr eaLnBrk="1" hangingPunct="1"/>
            <a:r>
              <a:rPr lang="en-US" dirty="0" smtClean="0"/>
              <a:t>Components  </a:t>
            </a:r>
          </a:p>
        </p:txBody>
      </p:sp>
      <p:sp>
        <p:nvSpPr>
          <p:cNvPr id="351237" name="Rectangle 3"/>
          <p:cNvSpPr>
            <a:spLocks noGrp="1" noChangeArrowheads="1"/>
          </p:cNvSpPr>
          <p:nvPr>
            <p:ph type="body" idx="4294967295"/>
          </p:nvPr>
        </p:nvSpPr>
        <p:spPr/>
        <p:txBody>
          <a:bodyPr>
            <a:normAutofit/>
          </a:bodyPr>
          <a:lstStyle/>
          <a:p>
            <a:pPr>
              <a:lnSpc>
                <a:spcPct val="80000"/>
              </a:lnSpc>
            </a:pPr>
            <a:r>
              <a:rPr lang="en-US" sz="2000" b="1" dirty="0"/>
              <a:t>A component is a unit of independent deployment</a:t>
            </a:r>
            <a:r>
              <a:rPr lang="en-US" sz="2000" dirty="0"/>
              <a:t>, a unit of third party composition, and has no persistent state [Szy98]. Other definitions add contractually specified interfaces. Others say it must have state. Other definitions consider a component to be any package bought from a vendor as a unit. </a:t>
            </a:r>
          </a:p>
          <a:p>
            <a:pPr>
              <a:lnSpc>
                <a:spcPct val="80000"/>
              </a:lnSpc>
            </a:pPr>
            <a:r>
              <a:rPr lang="en-US" sz="2000" dirty="0"/>
              <a:t>Later we consider web services, components that can be accesses through the Internet, here we consider only application components.</a:t>
            </a:r>
          </a:p>
          <a:p>
            <a:pPr>
              <a:lnSpc>
                <a:spcPct val="80000"/>
              </a:lnSpc>
            </a:pPr>
            <a:r>
              <a:rPr lang="en-US" sz="2000" dirty="0"/>
              <a:t>Java components are called </a:t>
            </a:r>
            <a:r>
              <a:rPr lang="en-US" sz="2000" b="1" dirty="0"/>
              <a:t>Enterprise Java Beans </a:t>
            </a:r>
            <a:r>
              <a:rPr lang="en-US" sz="2000" dirty="0"/>
              <a:t>(EJBs) and are used to build business models in the application server [Fer03, Kov01]. </a:t>
            </a:r>
          </a:p>
          <a:p>
            <a:pPr>
              <a:lnSpc>
                <a:spcPct val="80000"/>
              </a:lnSpc>
            </a:pPr>
            <a:r>
              <a:rPr lang="en-US" sz="2000" dirty="0"/>
              <a:t>EJBs have </a:t>
            </a:r>
            <a:r>
              <a:rPr lang="en-US" sz="2000" b="1" dirty="0"/>
              <a:t>Deployment Descriptors, </a:t>
            </a:r>
            <a:r>
              <a:rPr lang="en-US" sz="2000" dirty="0"/>
              <a:t>which contain </a:t>
            </a:r>
            <a:r>
              <a:rPr lang="en-US" sz="2000" b="1" dirty="0"/>
              <a:t>Access Control Entries (ACEs). </a:t>
            </a:r>
            <a:r>
              <a:rPr lang="en-US" sz="2000" dirty="0"/>
              <a:t>Each entry identifies a person, group, or role that can access the whole bean or some specific methods. These components execute in the server and are protected by the Java Authentication and Authorization Service (JAAS). The JAAS also enforces the ACEs in the beans. </a:t>
            </a:r>
          </a:p>
        </p:txBody>
      </p:sp>
    </p:spTree>
    <p:extLst>
      <p:ext uri="{BB962C8B-B14F-4D97-AF65-F5344CB8AC3E}">
        <p14:creationId xmlns:p14="http://schemas.microsoft.com/office/powerpoint/2010/main" val="7940973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smtClean="0"/>
              <a:t>J2EE</a:t>
            </a:r>
          </a:p>
        </p:txBody>
      </p:sp>
      <p:sp>
        <p:nvSpPr>
          <p:cNvPr id="352259" name="Rectangle 3"/>
          <p:cNvSpPr>
            <a:spLocks noGrp="1" noChangeArrowheads="1"/>
          </p:cNvSpPr>
          <p:nvPr>
            <p:ph type="body" idx="1"/>
          </p:nvPr>
        </p:nvSpPr>
        <p:spPr/>
        <p:txBody>
          <a:bodyPr/>
          <a:lstStyle/>
          <a:p>
            <a:pPr>
              <a:lnSpc>
                <a:spcPct val="80000"/>
              </a:lnSpc>
            </a:pPr>
            <a:r>
              <a:rPr lang="en-US" sz="1800" dirty="0"/>
              <a:t>One of Sun’s design goals when they created the J2EE platform was to separate the security aspects of the development of components, the assembly of these components into applications, and the deployment of these applications. For this purpose, three roles have been defined: the </a:t>
            </a:r>
            <a:r>
              <a:rPr lang="en-US" sz="1800" dirty="0">
                <a:solidFill>
                  <a:schemeClr val="accent2"/>
                </a:solidFill>
              </a:rPr>
              <a:t>Component Provider </a:t>
            </a:r>
            <a:r>
              <a:rPr lang="en-US" sz="1800" dirty="0"/>
              <a:t>and </a:t>
            </a:r>
            <a:r>
              <a:rPr lang="en-US" sz="1800" dirty="0">
                <a:solidFill>
                  <a:schemeClr val="accent2"/>
                </a:solidFill>
              </a:rPr>
              <a:t>Application Assembler</a:t>
            </a:r>
            <a:r>
              <a:rPr lang="en-US" sz="1800" dirty="0"/>
              <a:t> specify which parts of an application require security, and the </a:t>
            </a:r>
            <a:r>
              <a:rPr lang="en-US" sz="1800" dirty="0" err="1">
                <a:solidFill>
                  <a:schemeClr val="accent2"/>
                </a:solidFill>
              </a:rPr>
              <a:t>Deployer</a:t>
            </a:r>
            <a:r>
              <a:rPr lang="en-US" sz="1800" dirty="0">
                <a:solidFill>
                  <a:schemeClr val="accent2"/>
                </a:solidFill>
              </a:rPr>
              <a:t> </a:t>
            </a:r>
            <a:r>
              <a:rPr lang="en-US" sz="1800" dirty="0"/>
              <a:t>selects the specific security mechanisms to enforce that protection. </a:t>
            </a:r>
          </a:p>
          <a:p>
            <a:pPr>
              <a:lnSpc>
                <a:spcPct val="80000"/>
              </a:lnSpc>
            </a:pPr>
            <a:r>
              <a:rPr lang="en-US" sz="1800" dirty="0"/>
              <a:t>Enforcement of security is based on two approaches: declarative and programmatic security. </a:t>
            </a:r>
            <a:r>
              <a:rPr lang="en-US" sz="1800" dirty="0">
                <a:solidFill>
                  <a:schemeClr val="accent2"/>
                </a:solidFill>
              </a:rPr>
              <a:t>Declarative security </a:t>
            </a:r>
            <a:r>
              <a:rPr lang="en-US" sz="1800" dirty="0"/>
              <a:t>is based on authorization rules defined in a J2EE system by the deployment descriptor. This is a contract between the Application Component provider and the </a:t>
            </a:r>
            <a:r>
              <a:rPr lang="en-US" sz="1800" dirty="0" err="1"/>
              <a:t>Deployer</a:t>
            </a:r>
            <a:r>
              <a:rPr lang="en-US" sz="1800" dirty="0"/>
              <a:t>. Groups of components can be associated with one deployment descriptor. </a:t>
            </a:r>
          </a:p>
          <a:p>
            <a:pPr>
              <a:lnSpc>
                <a:spcPct val="80000"/>
              </a:lnSpc>
            </a:pPr>
            <a:r>
              <a:rPr lang="en-US" sz="1800" dirty="0"/>
              <a:t>When declarative security is not sufficient to express the security constraints of the application, the </a:t>
            </a:r>
            <a:r>
              <a:rPr lang="en-US" sz="1800" dirty="0">
                <a:solidFill>
                  <a:schemeClr val="accent2"/>
                </a:solidFill>
              </a:rPr>
              <a:t>programmatic security </a:t>
            </a:r>
            <a:r>
              <a:rPr lang="en-US" sz="1800" dirty="0"/>
              <a:t>approach can be used instead. It consists of four methods, which allow the components to make decisions based on the security role of the caller.</a:t>
            </a:r>
          </a:p>
        </p:txBody>
      </p:sp>
    </p:spTree>
    <p:extLst>
      <p:ext uri="{BB962C8B-B14F-4D97-AF65-F5344CB8AC3E}">
        <p14:creationId xmlns:p14="http://schemas.microsoft.com/office/powerpoint/2010/main" val="33753945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3200"/>
              <a:t>Declarative vs programmatic security</a:t>
            </a:r>
          </a:p>
        </p:txBody>
      </p:sp>
      <p:sp>
        <p:nvSpPr>
          <p:cNvPr id="353283" name="Rectangle 3"/>
          <p:cNvSpPr>
            <a:spLocks noGrp="1" noChangeArrowheads="1"/>
          </p:cNvSpPr>
          <p:nvPr>
            <p:ph type="body" idx="1"/>
          </p:nvPr>
        </p:nvSpPr>
        <p:spPr/>
        <p:txBody>
          <a:bodyPr/>
          <a:lstStyle/>
          <a:p>
            <a:pPr>
              <a:lnSpc>
                <a:spcPct val="80000"/>
              </a:lnSpc>
            </a:pPr>
            <a:r>
              <a:rPr lang="en-US" sz="2000" b="1" dirty="0"/>
              <a:t>Declarative security </a:t>
            </a:r>
            <a:r>
              <a:rPr lang="en-US" sz="2000" dirty="0"/>
              <a:t>uses system security controls which are enforced for all applications. It is more flexible after the application has been written, it is usually more comprehensible, and therefore results in fewer bugs. More important, it is done in a uniform way across the system. </a:t>
            </a:r>
          </a:p>
          <a:p>
            <a:pPr>
              <a:lnSpc>
                <a:spcPct val="80000"/>
              </a:lnSpc>
            </a:pPr>
            <a:endParaRPr lang="en-US" sz="2000" dirty="0"/>
          </a:p>
          <a:p>
            <a:pPr>
              <a:lnSpc>
                <a:spcPct val="80000"/>
              </a:lnSpc>
            </a:pPr>
            <a:r>
              <a:rPr lang="en-US" sz="2000" b="1" dirty="0"/>
              <a:t>Programmatic security-</a:t>
            </a:r>
            <a:r>
              <a:rPr lang="en-US" sz="2000" dirty="0">
                <a:solidFill>
                  <a:schemeClr val="accent2"/>
                </a:solidFill>
              </a:rPr>
              <a:t>- </a:t>
            </a:r>
            <a:r>
              <a:rPr lang="en-US" sz="2000" dirty="0"/>
              <a:t>It could provide more functionality when the application is being written, but is buried in the application and is therefore difficult to change, and usually only fully understood by those who developed the application.  It does not allow checking for compliance with institution policies and alone is not acceptable for systems that require a high level of security. However, it could be useful to complement declarative security by adding special restrictions for application access</a:t>
            </a:r>
          </a:p>
        </p:txBody>
      </p:sp>
    </p:spTree>
    <p:extLst>
      <p:ext uri="{BB962C8B-B14F-4D97-AF65-F5344CB8AC3E}">
        <p14:creationId xmlns:p14="http://schemas.microsoft.com/office/powerpoint/2010/main" val="160051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Date Placeholder 3"/>
          <p:cNvSpPr>
            <a:spLocks noGrp="1"/>
          </p:cNvSpPr>
          <p:nvPr>
            <p:ph type="dt" sz="quarter" idx="10"/>
          </p:nvPr>
        </p:nvSpPr>
        <p:spPr>
          <a:noFill/>
        </p:spPr>
        <p:txBody>
          <a:bodyPr/>
          <a:lstStyle/>
          <a:p>
            <a:pPr eaLnBrk="0" hangingPunct="0"/>
            <a:fld id="{D84A7FC6-E8A6-4447-A5A6-DADE61FBB27F}" type="datetime1">
              <a:rPr lang="en-US" smtClean="0">
                <a:solidFill>
                  <a:srgbClr val="000000"/>
                </a:solidFill>
              </a:rPr>
              <a:pPr eaLnBrk="0" hangingPunct="0"/>
              <a:t>10/14/2017</a:t>
            </a:fld>
            <a:endParaRPr lang="en-US" smtClean="0">
              <a:solidFill>
                <a:srgbClr val="000000"/>
              </a:solidFill>
            </a:endParaRPr>
          </a:p>
        </p:txBody>
      </p:sp>
      <p:sp>
        <p:nvSpPr>
          <p:cNvPr id="355331" name="Slide Number Placeholder 5"/>
          <p:cNvSpPr>
            <a:spLocks noGrp="1"/>
          </p:cNvSpPr>
          <p:nvPr>
            <p:ph type="sldNum" sz="quarter" idx="12"/>
          </p:nvPr>
        </p:nvSpPr>
        <p:spPr>
          <a:noFill/>
        </p:spPr>
        <p:txBody>
          <a:bodyPr/>
          <a:lstStyle/>
          <a:p>
            <a:pPr eaLnBrk="0" hangingPunct="0"/>
            <a:fld id="{C5D5F93E-B07D-4527-A44D-D89B0FE223AE}" type="slidenum">
              <a:rPr lang="en-US" smtClean="0">
                <a:solidFill>
                  <a:srgbClr val="000000"/>
                </a:solidFill>
              </a:rPr>
              <a:pPr eaLnBrk="0" hangingPunct="0"/>
              <a:t>65</a:t>
            </a:fld>
            <a:endParaRPr lang="en-US" smtClean="0">
              <a:solidFill>
                <a:srgbClr val="000000"/>
              </a:solidFill>
            </a:endParaRPr>
          </a:p>
        </p:txBody>
      </p:sp>
      <p:sp>
        <p:nvSpPr>
          <p:cNvPr id="355332" name="Rectangle 2"/>
          <p:cNvSpPr>
            <a:spLocks noGrp="1" noChangeArrowheads="1"/>
          </p:cNvSpPr>
          <p:nvPr>
            <p:ph type="title" idx="4294967295"/>
          </p:nvPr>
        </p:nvSpPr>
        <p:spPr/>
        <p:txBody>
          <a:bodyPr>
            <a:normAutofit/>
          </a:bodyPr>
          <a:lstStyle/>
          <a:p>
            <a:r>
              <a:rPr lang="en-US" sz="3600" b="1" dirty="0"/>
              <a:t>Java Authentication and Authorization Service </a:t>
            </a:r>
            <a:r>
              <a:rPr lang="en-US" sz="3600" dirty="0" smtClean="0"/>
              <a:t>(JAAS)   </a:t>
            </a:r>
          </a:p>
        </p:txBody>
      </p:sp>
      <p:sp>
        <p:nvSpPr>
          <p:cNvPr id="355333" name="Rectangle 3"/>
          <p:cNvSpPr>
            <a:spLocks noGrp="1" noChangeArrowheads="1"/>
          </p:cNvSpPr>
          <p:nvPr>
            <p:ph type="body" idx="4294967295"/>
          </p:nvPr>
        </p:nvSpPr>
        <p:spPr/>
        <p:txBody>
          <a:bodyPr/>
          <a:lstStyle/>
          <a:p>
            <a:pPr marL="0" indent="0" eaLnBrk="1" hangingPunct="1">
              <a:lnSpc>
                <a:spcPct val="90000"/>
              </a:lnSpc>
              <a:buNone/>
            </a:pPr>
            <a:endParaRPr lang="en-US" sz="2400" dirty="0"/>
          </a:p>
          <a:p>
            <a:pPr eaLnBrk="1" hangingPunct="1">
              <a:lnSpc>
                <a:spcPct val="90000"/>
              </a:lnSpc>
            </a:pPr>
            <a:r>
              <a:rPr lang="en-US" sz="2400" dirty="0"/>
              <a:t>Provides a mechanism to secure the server</a:t>
            </a:r>
          </a:p>
          <a:p>
            <a:pPr eaLnBrk="1" hangingPunct="1">
              <a:lnSpc>
                <a:spcPct val="90000"/>
              </a:lnSpc>
            </a:pPr>
            <a:r>
              <a:rPr lang="en-US" sz="2400" dirty="0"/>
              <a:t>Client security only controls code actions</a:t>
            </a:r>
          </a:p>
          <a:p>
            <a:pPr eaLnBrk="1" hangingPunct="1">
              <a:lnSpc>
                <a:spcPct val="90000"/>
              </a:lnSpc>
            </a:pPr>
            <a:r>
              <a:rPr lang="en-US" sz="2400" dirty="0"/>
              <a:t>JAAS adds concept of authenticated principal </a:t>
            </a:r>
          </a:p>
          <a:p>
            <a:pPr eaLnBrk="1" hangingPunct="1">
              <a:lnSpc>
                <a:spcPct val="90000"/>
              </a:lnSpc>
            </a:pPr>
            <a:r>
              <a:rPr lang="en-US" sz="2400" dirty="0"/>
              <a:t>Classes define protection domains and permissions for principals</a:t>
            </a:r>
          </a:p>
          <a:p>
            <a:pPr eaLnBrk="1" hangingPunct="1">
              <a:lnSpc>
                <a:spcPct val="90000"/>
              </a:lnSpc>
            </a:pPr>
            <a:r>
              <a:rPr lang="en-US" sz="2400" dirty="0"/>
              <a:t>An EJB container can use JAAS for authentication and method authorization</a:t>
            </a:r>
          </a:p>
          <a:p>
            <a:pPr eaLnBrk="1" hangingPunct="1">
              <a:lnSpc>
                <a:spcPct val="90000"/>
              </a:lnSpc>
            </a:pPr>
            <a:endParaRPr lang="en-US" sz="2400" dirty="0"/>
          </a:p>
        </p:txBody>
      </p:sp>
    </p:spTree>
    <p:extLst>
      <p:ext uri="{BB962C8B-B14F-4D97-AF65-F5344CB8AC3E}">
        <p14:creationId xmlns:p14="http://schemas.microsoft.com/office/powerpoint/2010/main" val="33137959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dirty="0" smtClean="0"/>
              <a:t>Microsoft components</a:t>
            </a:r>
          </a:p>
        </p:txBody>
      </p:sp>
      <p:sp>
        <p:nvSpPr>
          <p:cNvPr id="356355" name="Rectangle 3"/>
          <p:cNvSpPr>
            <a:spLocks noGrp="1" noChangeArrowheads="1"/>
          </p:cNvSpPr>
          <p:nvPr>
            <p:ph type="body" idx="1"/>
          </p:nvPr>
        </p:nvSpPr>
        <p:spPr/>
        <p:txBody>
          <a:bodyPr>
            <a:normAutofit/>
          </a:bodyPr>
          <a:lstStyle/>
          <a:p>
            <a:pPr>
              <a:lnSpc>
                <a:spcPct val="80000"/>
              </a:lnSpc>
            </a:pPr>
            <a:r>
              <a:rPr lang="en-US" sz="1800" dirty="0"/>
              <a:t>Microsoft has gone through three generations of components: COM, COM+, and .NET components. COM+ and .NET use an </a:t>
            </a:r>
            <a:r>
              <a:rPr lang="en-US" sz="1800" b="1" dirty="0"/>
              <a:t>RBAC model with inheritance of rights </a:t>
            </a:r>
            <a:r>
              <a:rPr lang="en-US" sz="1800" dirty="0"/>
              <a:t>[Edd99]. Roles can be defined at development or deployment time. At runtime the identity of the user on whose behalf the code is running is determined, and access is granted or denied based on those roles. These roles are typically mapped to credentials in Microsoft’s Active Directory.</a:t>
            </a:r>
          </a:p>
          <a:p>
            <a:pPr marL="0" indent="0">
              <a:lnSpc>
                <a:spcPct val="80000"/>
              </a:lnSpc>
              <a:buNone/>
            </a:pPr>
            <a:endParaRPr lang="en-US" sz="1800" dirty="0"/>
          </a:p>
          <a:p>
            <a:pPr>
              <a:lnSpc>
                <a:spcPct val="80000"/>
              </a:lnSpc>
            </a:pPr>
            <a:r>
              <a:rPr lang="en-US" sz="1800" dirty="0"/>
              <a:t>Role access in .NET components can be </a:t>
            </a:r>
            <a:r>
              <a:rPr lang="en-US" sz="1800" b="1" dirty="0" smtClean="0"/>
              <a:t>inherited</a:t>
            </a:r>
            <a:r>
              <a:rPr lang="en-US" sz="1800" dirty="0" smtClean="0"/>
              <a:t> from </a:t>
            </a:r>
            <a:r>
              <a:rPr lang="en-US" sz="1800" dirty="0"/>
              <a:t>process to component to interface to method. This is an example of </a:t>
            </a:r>
            <a:r>
              <a:rPr lang="en-US" sz="1800" b="1" dirty="0"/>
              <a:t>Implied Authorization </a:t>
            </a:r>
            <a:r>
              <a:rPr lang="en-US" sz="1800" dirty="0"/>
              <a:t>(See Chapter 4), where access to a composite implies access to components; in particular, this can be interpreted as inheritance of authorizations along a generalization hierarchy.</a:t>
            </a:r>
          </a:p>
          <a:p>
            <a:pPr>
              <a:lnSpc>
                <a:spcPct val="80000"/>
              </a:lnSpc>
            </a:pPr>
            <a:endParaRPr lang="en-US" sz="1800" dirty="0"/>
          </a:p>
          <a:p>
            <a:pPr>
              <a:lnSpc>
                <a:spcPct val="80000"/>
              </a:lnSpc>
            </a:pPr>
            <a:r>
              <a:rPr lang="en-US" sz="1800" dirty="0"/>
              <a:t>In .NET higher-level-defined accesses override lower-level rights [Low01], an opposite policy to the one defined in [Fer94]. For example, I may want to give access to the whole Student class to somebody but not allow that person to see the grades of specific  students, something that cannot be done in .NET. A lower-level access is a more precise (finer) specification and it should override the higher and coarser access. </a:t>
            </a:r>
            <a:endParaRPr lang="en-US" sz="1800" dirty="0" smtClean="0"/>
          </a:p>
          <a:p>
            <a:pPr>
              <a:lnSpc>
                <a:spcPct val="80000"/>
              </a:lnSpc>
            </a:pPr>
            <a:r>
              <a:rPr lang="en-US" sz="1800" dirty="0" smtClean="0"/>
              <a:t>Also </a:t>
            </a:r>
            <a:r>
              <a:rPr lang="en-US" sz="1800" dirty="0"/>
              <a:t>programmatic role-based security: does access checking in application code</a:t>
            </a:r>
          </a:p>
          <a:p>
            <a:pPr marL="0" indent="0">
              <a:lnSpc>
                <a:spcPct val="80000"/>
              </a:lnSpc>
              <a:buNone/>
            </a:pPr>
            <a:endParaRPr lang="en-US" sz="1800" b="1" dirty="0"/>
          </a:p>
        </p:txBody>
      </p:sp>
    </p:spTree>
    <p:extLst>
      <p:ext uri="{BB962C8B-B14F-4D97-AF65-F5344CB8AC3E}">
        <p14:creationId xmlns:p14="http://schemas.microsoft.com/office/powerpoint/2010/main" val="1648747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4"/>
          <p:cNvSpPr>
            <a:spLocks noGrp="1" noChangeArrowheads="1"/>
          </p:cNvSpPr>
          <p:nvPr>
            <p:ph type="title"/>
          </p:nvPr>
        </p:nvSpPr>
        <p:spPr>
          <a:xfrm>
            <a:off x="2209800" y="228600"/>
            <a:ext cx="7772400" cy="914400"/>
          </a:xfrm>
        </p:spPr>
        <p:txBody>
          <a:bodyPr/>
          <a:lstStyle/>
          <a:p>
            <a:r>
              <a:rPr lang="en-US" dirty="0" smtClean="0"/>
              <a:t>Secure Container pattern</a:t>
            </a:r>
          </a:p>
        </p:txBody>
      </p:sp>
      <p:pic>
        <p:nvPicPr>
          <p:cNvPr id="358403" name="Picture 5"/>
          <p:cNvPicPr>
            <a:picLocks noChangeAspect="1" noChangeArrowheads="1"/>
          </p:cNvPicPr>
          <p:nvPr/>
        </p:nvPicPr>
        <p:blipFill>
          <a:blip r:embed="rId2" cstate="print"/>
          <a:srcRect/>
          <a:stretch>
            <a:fillRect/>
          </a:stretch>
        </p:blipFill>
        <p:spPr bwMode="auto">
          <a:xfrm>
            <a:off x="3009901" y="1139825"/>
            <a:ext cx="6094413" cy="4578350"/>
          </a:xfrm>
          <a:prstGeom prst="rect">
            <a:avLst/>
          </a:prstGeom>
          <a:noFill/>
          <a:ln w="9525">
            <a:noFill/>
            <a:miter lim="800000"/>
            <a:headEnd/>
            <a:tailEnd/>
          </a:ln>
        </p:spPr>
      </p:pic>
    </p:spTree>
    <p:extLst>
      <p:ext uri="{BB962C8B-B14F-4D97-AF65-F5344CB8AC3E}">
        <p14:creationId xmlns:p14="http://schemas.microsoft.com/office/powerpoint/2010/main" val="42519263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Container is a compound pattern</a:t>
            </a:r>
            <a:endParaRPr lang="en-US" dirty="0"/>
          </a:p>
        </p:txBody>
      </p:sp>
      <p:sp>
        <p:nvSpPr>
          <p:cNvPr id="3" name="Content Placeholder 2"/>
          <p:cNvSpPr>
            <a:spLocks noGrp="1"/>
          </p:cNvSpPr>
          <p:nvPr>
            <p:ph idx="1"/>
          </p:nvPr>
        </p:nvSpPr>
        <p:spPr/>
        <p:txBody>
          <a:bodyPr>
            <a:normAutofit/>
          </a:bodyPr>
          <a:lstStyle/>
          <a:p>
            <a:r>
              <a:rPr lang="en-US" sz="3200" dirty="0" smtClean="0"/>
              <a:t>Factory pattern—creates instances of classes</a:t>
            </a:r>
          </a:p>
          <a:p>
            <a:r>
              <a:rPr lang="en-US" sz="3200" dirty="0" smtClean="0"/>
              <a:t>Proxy pattern—represents a remote object</a:t>
            </a:r>
          </a:p>
          <a:p>
            <a:r>
              <a:rPr lang="en-US" sz="3200" dirty="0" smtClean="0"/>
              <a:t>Composite pattern—recursive composition</a:t>
            </a:r>
          </a:p>
          <a:p>
            <a:r>
              <a:rPr lang="en-US" sz="3200" dirty="0" err="1" smtClean="0"/>
              <a:t>Autorization</a:t>
            </a:r>
            <a:r>
              <a:rPr lang="en-US" sz="3200" dirty="0" smtClean="0"/>
              <a:t> pattern—Access control rules in ACEs</a:t>
            </a:r>
            <a:endParaRPr lang="en-US" sz="3200" dirty="0"/>
          </a:p>
        </p:txBody>
      </p:sp>
    </p:spTree>
    <p:extLst>
      <p:ext uri="{BB962C8B-B14F-4D97-AF65-F5344CB8AC3E}">
        <p14:creationId xmlns:p14="http://schemas.microsoft.com/office/powerpoint/2010/main" val="12934061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title"/>
          </p:nvPr>
        </p:nvSpPr>
        <p:spPr/>
        <p:txBody>
          <a:bodyPr/>
          <a:lstStyle/>
          <a:p>
            <a:r>
              <a:rPr lang="en-US" smtClean="0"/>
              <a:t>Secure component</a:t>
            </a:r>
          </a:p>
        </p:txBody>
      </p:sp>
      <p:graphicFrame>
        <p:nvGraphicFramePr>
          <p:cNvPr id="10242" name="Object 6"/>
          <p:cNvGraphicFramePr>
            <a:graphicFrameLocks noGrp="1" noChangeAspect="1"/>
          </p:cNvGraphicFramePr>
          <p:nvPr>
            <p:ph idx="1"/>
          </p:nvPr>
        </p:nvGraphicFramePr>
        <p:xfrm>
          <a:off x="2895600" y="1752600"/>
          <a:ext cx="6705600" cy="4114800"/>
        </p:xfrm>
        <a:graphic>
          <a:graphicData uri="http://schemas.openxmlformats.org/presentationml/2006/ole">
            <mc:AlternateContent xmlns:mc="http://schemas.openxmlformats.org/markup-compatibility/2006">
              <mc:Choice xmlns:v="urn:schemas-microsoft-com:vml" Requires="v">
                <p:oleObj spid="_x0000_s1130" name="Document" r:id="rId4" imgW="6327258" imgH="3332420" progId="Word.Document.8">
                  <p:embed/>
                </p:oleObj>
              </mc:Choice>
              <mc:Fallback>
                <p:oleObj name="Document" r:id="rId4" imgW="6327258" imgH="33324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752600"/>
                        <a:ext cx="6705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02048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98568"/>
            <a:ext cx="12192000" cy="4860863"/>
          </a:xfrm>
          <a:prstGeom prst="rect">
            <a:avLst/>
          </a:prstGeom>
        </p:spPr>
      </p:pic>
    </p:spTree>
    <p:extLst>
      <p:ext uri="{BB962C8B-B14F-4D97-AF65-F5344CB8AC3E}">
        <p14:creationId xmlns:p14="http://schemas.microsoft.com/office/powerpoint/2010/main" val="5013527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Date Placeholder 3"/>
          <p:cNvSpPr>
            <a:spLocks noGrp="1"/>
          </p:cNvSpPr>
          <p:nvPr>
            <p:ph type="dt" sz="quarter" idx="10"/>
          </p:nvPr>
        </p:nvSpPr>
        <p:spPr>
          <a:noFill/>
        </p:spPr>
        <p:txBody>
          <a:bodyPr/>
          <a:lstStyle/>
          <a:p>
            <a:pPr eaLnBrk="0" hangingPunct="0"/>
            <a:fld id="{C7C10E16-26FE-41E6-95D1-EF004A85352D}" type="datetime1">
              <a:rPr lang="en-US" smtClean="0">
                <a:solidFill>
                  <a:srgbClr val="000000"/>
                </a:solidFill>
              </a:rPr>
              <a:pPr eaLnBrk="0" hangingPunct="0"/>
              <a:t>10/14/2017</a:t>
            </a:fld>
            <a:endParaRPr lang="en-US" smtClean="0">
              <a:solidFill>
                <a:srgbClr val="000000"/>
              </a:solidFill>
            </a:endParaRPr>
          </a:p>
        </p:txBody>
      </p:sp>
      <p:sp>
        <p:nvSpPr>
          <p:cNvPr id="359427" name="Slide Number Placeholder 5"/>
          <p:cNvSpPr>
            <a:spLocks noGrp="1"/>
          </p:cNvSpPr>
          <p:nvPr>
            <p:ph type="sldNum" sz="quarter" idx="12"/>
          </p:nvPr>
        </p:nvSpPr>
        <p:spPr>
          <a:noFill/>
        </p:spPr>
        <p:txBody>
          <a:bodyPr/>
          <a:lstStyle/>
          <a:p>
            <a:pPr eaLnBrk="0" hangingPunct="0"/>
            <a:fld id="{87185E43-82F0-4ADD-B81D-DD4E2C0666CF}" type="slidenum">
              <a:rPr lang="en-US" smtClean="0">
                <a:solidFill>
                  <a:srgbClr val="000000"/>
                </a:solidFill>
              </a:rPr>
              <a:pPr eaLnBrk="0" hangingPunct="0"/>
              <a:t>70</a:t>
            </a:fld>
            <a:endParaRPr lang="en-US" smtClean="0">
              <a:solidFill>
                <a:srgbClr val="000000"/>
              </a:solidFill>
            </a:endParaRPr>
          </a:p>
        </p:txBody>
      </p:sp>
      <p:sp>
        <p:nvSpPr>
          <p:cNvPr id="359428" name="Rectangle 2"/>
          <p:cNvSpPr>
            <a:spLocks noGrp="1" noChangeArrowheads="1"/>
          </p:cNvSpPr>
          <p:nvPr>
            <p:ph type="title" idx="4294967295"/>
          </p:nvPr>
        </p:nvSpPr>
        <p:spPr/>
        <p:txBody>
          <a:bodyPr/>
          <a:lstStyle/>
          <a:p>
            <a:pPr eaLnBrk="1" hangingPunct="1"/>
            <a:r>
              <a:rPr lang="en-US" smtClean="0"/>
              <a:t>Commercial off the shelf (COTS) components</a:t>
            </a:r>
          </a:p>
        </p:txBody>
      </p:sp>
      <p:sp>
        <p:nvSpPr>
          <p:cNvPr id="359429" name="Rectangle 3"/>
          <p:cNvSpPr>
            <a:spLocks noGrp="1" noChangeArrowheads="1"/>
          </p:cNvSpPr>
          <p:nvPr>
            <p:ph type="body" idx="4294967295"/>
          </p:nvPr>
        </p:nvSpPr>
        <p:spPr/>
        <p:txBody>
          <a:bodyPr>
            <a:normAutofit/>
          </a:bodyPr>
          <a:lstStyle/>
          <a:p>
            <a:pPr eaLnBrk="1" hangingPunct="1"/>
            <a:r>
              <a:rPr lang="en-US" dirty="0"/>
              <a:t>Systems use whole packages as components, and any of these could contain malicious code or be vulnerable to attacks. </a:t>
            </a:r>
          </a:p>
          <a:p>
            <a:pPr eaLnBrk="1" hangingPunct="1"/>
            <a:r>
              <a:rPr lang="en-US" dirty="0"/>
              <a:t>An interesting approach to add security for this type of components is used by Hewlett Packard. The idea is to partition a component into zones of trust and place specific parts of the component in different zones, related to each other by a multilevel model (similar to Virtual Vault</a:t>
            </a:r>
            <a:r>
              <a:rPr lang="en-US" dirty="0" smtClean="0"/>
              <a:t>)</a:t>
            </a:r>
          </a:p>
          <a:p>
            <a:pPr eaLnBrk="1" hangingPunct="1"/>
            <a:r>
              <a:rPr lang="en-US" dirty="0" smtClean="0"/>
              <a:t>In this way if a zone is compromised the other zones can still be secure (submarine principle)</a:t>
            </a:r>
            <a:endParaRPr lang="en-US" dirty="0"/>
          </a:p>
        </p:txBody>
      </p:sp>
    </p:spTree>
    <p:extLst>
      <p:ext uri="{BB962C8B-B14F-4D97-AF65-F5344CB8AC3E}">
        <p14:creationId xmlns:p14="http://schemas.microsoft.com/office/powerpoint/2010/main" val="6480147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Date Placeholder 1"/>
          <p:cNvSpPr>
            <a:spLocks noGrp="1"/>
          </p:cNvSpPr>
          <p:nvPr>
            <p:ph type="dt" sz="quarter" idx="10"/>
          </p:nvPr>
        </p:nvSpPr>
        <p:spPr>
          <a:noFill/>
        </p:spPr>
        <p:txBody>
          <a:bodyPr/>
          <a:lstStyle/>
          <a:p>
            <a:pPr eaLnBrk="0" hangingPunct="0"/>
            <a:fld id="{E03EF676-8A22-48B2-958A-CE8ADA5A83FB}" type="datetime1">
              <a:rPr lang="en-US" smtClean="0">
                <a:solidFill>
                  <a:srgbClr val="000000"/>
                </a:solidFill>
              </a:rPr>
              <a:pPr eaLnBrk="0" hangingPunct="0"/>
              <a:t>10/14/2017</a:t>
            </a:fld>
            <a:endParaRPr lang="en-US" smtClean="0">
              <a:solidFill>
                <a:srgbClr val="000000"/>
              </a:solidFill>
            </a:endParaRPr>
          </a:p>
        </p:txBody>
      </p:sp>
      <p:sp>
        <p:nvSpPr>
          <p:cNvPr id="360451" name="Slide Number Placeholder 3"/>
          <p:cNvSpPr>
            <a:spLocks noGrp="1"/>
          </p:cNvSpPr>
          <p:nvPr>
            <p:ph type="sldNum" sz="quarter" idx="12"/>
          </p:nvPr>
        </p:nvSpPr>
        <p:spPr>
          <a:noFill/>
        </p:spPr>
        <p:txBody>
          <a:bodyPr/>
          <a:lstStyle/>
          <a:p>
            <a:pPr eaLnBrk="0" hangingPunct="0"/>
            <a:fld id="{A0D55235-3811-4D94-80F0-58752B96EE82}" type="slidenum">
              <a:rPr lang="en-US" smtClean="0">
                <a:solidFill>
                  <a:srgbClr val="000000"/>
                </a:solidFill>
              </a:rPr>
              <a:pPr eaLnBrk="0" hangingPunct="0"/>
              <a:t>71</a:t>
            </a:fld>
            <a:endParaRPr lang="en-US" smtClean="0">
              <a:solidFill>
                <a:srgbClr val="000000"/>
              </a:solidFill>
            </a:endParaRPr>
          </a:p>
        </p:txBody>
      </p:sp>
      <p:pic>
        <p:nvPicPr>
          <p:cNvPr id="360452" name="Picture 2"/>
          <p:cNvPicPr>
            <a:picLocks noChangeAspect="1" noChangeArrowheads="1"/>
          </p:cNvPicPr>
          <p:nvPr/>
        </p:nvPicPr>
        <p:blipFill>
          <a:blip r:embed="rId2" cstate="print"/>
          <a:srcRect/>
          <a:stretch>
            <a:fillRect/>
          </a:stretch>
        </p:blipFill>
        <p:spPr bwMode="auto">
          <a:xfrm>
            <a:off x="2208213" y="417513"/>
            <a:ext cx="7778750" cy="6019800"/>
          </a:xfrm>
          <a:prstGeom prst="rect">
            <a:avLst/>
          </a:prstGeom>
          <a:noFill/>
          <a:ln w="9525">
            <a:noFill/>
            <a:miter lim="800000"/>
            <a:headEnd/>
            <a:tailEnd/>
          </a:ln>
        </p:spPr>
      </p:pic>
    </p:spTree>
    <p:extLst>
      <p:ext uri="{BB962C8B-B14F-4D97-AF65-F5344CB8AC3E}">
        <p14:creationId xmlns:p14="http://schemas.microsoft.com/office/powerpoint/2010/main" val="42030687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Date Placeholder 1"/>
          <p:cNvSpPr>
            <a:spLocks noGrp="1"/>
          </p:cNvSpPr>
          <p:nvPr>
            <p:ph type="dt" sz="quarter" idx="10"/>
          </p:nvPr>
        </p:nvSpPr>
        <p:spPr>
          <a:noFill/>
        </p:spPr>
        <p:txBody>
          <a:bodyPr/>
          <a:lstStyle/>
          <a:p>
            <a:pPr eaLnBrk="0" hangingPunct="0"/>
            <a:fld id="{F45E3B4D-3C95-4470-8DA4-3D0C7EFB0BD0}" type="datetime1">
              <a:rPr lang="en-US" smtClean="0">
                <a:solidFill>
                  <a:srgbClr val="000000"/>
                </a:solidFill>
              </a:rPr>
              <a:pPr eaLnBrk="0" hangingPunct="0"/>
              <a:t>10/14/2017</a:t>
            </a:fld>
            <a:endParaRPr lang="en-US" smtClean="0">
              <a:solidFill>
                <a:srgbClr val="000000"/>
              </a:solidFill>
            </a:endParaRPr>
          </a:p>
        </p:txBody>
      </p:sp>
      <p:sp>
        <p:nvSpPr>
          <p:cNvPr id="365571" name="Slide Number Placeholder 3"/>
          <p:cNvSpPr>
            <a:spLocks noGrp="1"/>
          </p:cNvSpPr>
          <p:nvPr>
            <p:ph type="sldNum" sz="quarter" idx="12"/>
          </p:nvPr>
        </p:nvSpPr>
        <p:spPr>
          <a:noFill/>
        </p:spPr>
        <p:txBody>
          <a:bodyPr/>
          <a:lstStyle/>
          <a:p>
            <a:pPr eaLnBrk="0" hangingPunct="0"/>
            <a:fld id="{67E32102-110E-4066-B2C5-23AD50421F4C}" type="slidenum">
              <a:rPr lang="en-US" smtClean="0">
                <a:solidFill>
                  <a:srgbClr val="000000"/>
                </a:solidFill>
              </a:rPr>
              <a:pPr eaLnBrk="0" hangingPunct="0"/>
              <a:t>72</a:t>
            </a:fld>
            <a:endParaRPr lang="en-US" smtClean="0">
              <a:solidFill>
                <a:srgbClr val="000000"/>
              </a:solidFill>
            </a:endParaRPr>
          </a:p>
        </p:txBody>
      </p:sp>
      <p:pic>
        <p:nvPicPr>
          <p:cNvPr id="365572" name="Picture 4"/>
          <p:cNvPicPr>
            <a:picLocks noChangeAspect="1" noChangeArrowheads="1"/>
          </p:cNvPicPr>
          <p:nvPr/>
        </p:nvPicPr>
        <p:blipFill>
          <a:blip r:embed="rId2" cstate="print"/>
          <a:srcRect/>
          <a:stretch>
            <a:fillRect/>
          </a:stretch>
        </p:blipFill>
        <p:spPr bwMode="auto">
          <a:xfrm>
            <a:off x="2022976" y="883986"/>
            <a:ext cx="7785100" cy="5499100"/>
          </a:xfrm>
          <a:prstGeom prst="rect">
            <a:avLst/>
          </a:prstGeom>
          <a:noFill/>
          <a:ln w="9525">
            <a:noFill/>
            <a:miter lim="800000"/>
            <a:headEnd/>
            <a:tailEnd/>
          </a:ln>
        </p:spPr>
      </p:pic>
    </p:spTree>
    <p:extLst>
      <p:ext uri="{BB962C8B-B14F-4D97-AF65-F5344CB8AC3E}">
        <p14:creationId xmlns:p14="http://schemas.microsoft.com/office/powerpoint/2010/main" val="23595999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Inventory</a:t>
            </a:r>
            <a:endParaRPr lang="en-US" dirty="0"/>
          </a:p>
        </p:txBody>
      </p:sp>
      <p:sp>
        <p:nvSpPr>
          <p:cNvPr id="3" name="Content Placeholder 2"/>
          <p:cNvSpPr>
            <a:spLocks noGrp="1"/>
          </p:cNvSpPr>
          <p:nvPr>
            <p:ph idx="1"/>
          </p:nvPr>
        </p:nvSpPr>
        <p:spPr/>
        <p:txBody>
          <a:bodyPr/>
          <a:lstStyle/>
          <a:p>
            <a:r>
              <a:rPr lang="en-US" dirty="0" smtClean="0"/>
              <a:t>Inventory describes an stock with different quantities of items in different status and stored in different places (Stockrooms)</a:t>
            </a:r>
          </a:p>
          <a:p>
            <a:r>
              <a:rPr lang="en-US" dirty="0" smtClean="0"/>
              <a:t>Items can be parts or products</a:t>
            </a:r>
          </a:p>
          <a:p>
            <a:r>
              <a:rPr lang="en-US" dirty="0" smtClean="0"/>
              <a:t>Five stakeholders (roles) participate in keeping the inventory of items</a:t>
            </a:r>
          </a:p>
          <a:p>
            <a:r>
              <a:rPr lang="en-US" dirty="0" smtClean="0"/>
              <a:t>Five instantiations of RBAC define the rights of the roles</a:t>
            </a:r>
            <a:endParaRPr lang="en-US" dirty="0"/>
          </a:p>
        </p:txBody>
      </p:sp>
    </p:spTree>
    <p:extLst>
      <p:ext uri="{BB962C8B-B14F-4D97-AF65-F5344CB8AC3E}">
        <p14:creationId xmlns:p14="http://schemas.microsoft.com/office/powerpoint/2010/main" val="34507149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Date Placeholder 1"/>
          <p:cNvSpPr>
            <a:spLocks noGrp="1"/>
          </p:cNvSpPr>
          <p:nvPr>
            <p:ph type="dt" sz="quarter" idx="10"/>
          </p:nvPr>
        </p:nvSpPr>
        <p:spPr>
          <a:noFill/>
        </p:spPr>
        <p:txBody>
          <a:bodyPr/>
          <a:lstStyle/>
          <a:p>
            <a:pPr eaLnBrk="0" hangingPunct="0"/>
            <a:fld id="{5E478BF4-492D-47FF-92BA-2EDFC78F1EB6}" type="datetime1">
              <a:rPr lang="en-US" smtClean="0">
                <a:solidFill>
                  <a:srgbClr val="000000"/>
                </a:solidFill>
              </a:rPr>
              <a:pPr eaLnBrk="0" hangingPunct="0"/>
              <a:t>10/14/2017</a:t>
            </a:fld>
            <a:endParaRPr lang="en-US" smtClean="0">
              <a:solidFill>
                <a:srgbClr val="000000"/>
              </a:solidFill>
            </a:endParaRPr>
          </a:p>
        </p:txBody>
      </p:sp>
      <p:sp>
        <p:nvSpPr>
          <p:cNvPr id="366595" name="Slide Number Placeholder 3"/>
          <p:cNvSpPr>
            <a:spLocks noGrp="1"/>
          </p:cNvSpPr>
          <p:nvPr>
            <p:ph type="sldNum" sz="quarter" idx="12"/>
          </p:nvPr>
        </p:nvSpPr>
        <p:spPr>
          <a:noFill/>
        </p:spPr>
        <p:txBody>
          <a:bodyPr/>
          <a:lstStyle/>
          <a:p>
            <a:pPr eaLnBrk="0" hangingPunct="0"/>
            <a:fld id="{852FA470-1454-4D65-8774-6462B0B13060}" type="slidenum">
              <a:rPr lang="en-US" smtClean="0">
                <a:solidFill>
                  <a:srgbClr val="000000"/>
                </a:solidFill>
              </a:rPr>
              <a:pPr eaLnBrk="0" hangingPunct="0"/>
              <a:t>74</a:t>
            </a:fld>
            <a:endParaRPr lang="en-US" smtClean="0">
              <a:solidFill>
                <a:srgbClr val="000000"/>
              </a:solidFill>
            </a:endParaRPr>
          </a:p>
        </p:txBody>
      </p:sp>
      <p:pic>
        <p:nvPicPr>
          <p:cNvPr id="366596" name="Picture 4"/>
          <p:cNvPicPr>
            <a:picLocks noChangeAspect="1" noChangeArrowheads="1"/>
          </p:cNvPicPr>
          <p:nvPr/>
        </p:nvPicPr>
        <p:blipFill>
          <a:blip r:embed="rId2" cstate="print"/>
          <a:srcRect/>
          <a:stretch>
            <a:fillRect/>
          </a:stretch>
        </p:blipFill>
        <p:spPr bwMode="auto">
          <a:xfrm>
            <a:off x="2495550" y="639764"/>
            <a:ext cx="7200900" cy="5578475"/>
          </a:xfrm>
          <a:prstGeom prst="rect">
            <a:avLst/>
          </a:prstGeom>
          <a:noFill/>
          <a:ln w="9525">
            <a:noFill/>
            <a:miter lim="800000"/>
            <a:headEnd/>
            <a:tailEnd/>
          </a:ln>
        </p:spPr>
      </p:pic>
    </p:spTree>
    <p:extLst>
      <p:ext uri="{BB962C8B-B14F-4D97-AF65-F5344CB8AC3E}">
        <p14:creationId xmlns:p14="http://schemas.microsoft.com/office/powerpoint/2010/main" val="5047774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Date Placeholder 1"/>
          <p:cNvSpPr>
            <a:spLocks noGrp="1"/>
          </p:cNvSpPr>
          <p:nvPr>
            <p:ph type="dt" sz="quarter" idx="10"/>
          </p:nvPr>
        </p:nvSpPr>
        <p:spPr>
          <a:noFill/>
        </p:spPr>
        <p:txBody>
          <a:bodyPr/>
          <a:lstStyle/>
          <a:p>
            <a:pPr eaLnBrk="0" hangingPunct="0"/>
            <a:fld id="{3447C160-1CD5-4654-ADDB-89BE6CC707C1}" type="datetime1">
              <a:rPr lang="en-US" smtClean="0"/>
              <a:pPr eaLnBrk="0" hangingPunct="0"/>
              <a:t>10/14/2017</a:t>
            </a:fld>
            <a:endParaRPr lang="en-US" smtClean="0"/>
          </a:p>
        </p:txBody>
      </p:sp>
      <p:sp>
        <p:nvSpPr>
          <p:cNvPr id="367619" name="Slide Number Placeholder 3"/>
          <p:cNvSpPr>
            <a:spLocks noGrp="1"/>
          </p:cNvSpPr>
          <p:nvPr>
            <p:ph type="sldNum" sz="quarter" idx="12"/>
          </p:nvPr>
        </p:nvSpPr>
        <p:spPr>
          <a:noFill/>
        </p:spPr>
        <p:txBody>
          <a:bodyPr/>
          <a:lstStyle/>
          <a:p>
            <a:pPr eaLnBrk="0" hangingPunct="0"/>
            <a:fld id="{4C24F3ED-48DE-4163-BE05-46A7037E2392}" type="slidenum">
              <a:rPr lang="en-US" smtClean="0"/>
              <a:pPr eaLnBrk="0" hangingPunct="0"/>
              <a:t>75</a:t>
            </a:fld>
            <a:endParaRPr lang="en-US" smtClean="0"/>
          </a:p>
        </p:txBody>
      </p:sp>
      <p:sp>
        <p:nvSpPr>
          <p:cNvPr id="367620"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Some policies for medical information</a:t>
            </a:r>
          </a:p>
        </p:txBody>
      </p:sp>
      <p:sp>
        <p:nvSpPr>
          <p:cNvPr id="367621"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Patients can see their records, consent to their use, must be informed of their use</a:t>
            </a:r>
          </a:p>
          <a:p>
            <a:pPr marL="342900" indent="-342900">
              <a:spcBef>
                <a:spcPct val="20000"/>
              </a:spcBef>
              <a:buFontTx/>
              <a:buChar char="•"/>
            </a:pPr>
            <a:r>
              <a:rPr lang="en-US" sz="3200">
                <a:latin typeface="Times New Roman" pitchFamily="18" charset="0"/>
              </a:rPr>
              <a:t>A doctor or other medical employee is responsible for use of record (custodian)</a:t>
            </a:r>
          </a:p>
          <a:p>
            <a:pPr marL="342900" indent="-342900">
              <a:spcBef>
                <a:spcPct val="20000"/>
              </a:spcBef>
              <a:buFontTx/>
              <a:buChar char="•"/>
            </a:pPr>
            <a:r>
              <a:rPr lang="en-US" sz="3200">
                <a:latin typeface="Times New Roman" pitchFamily="18" charset="0"/>
              </a:rPr>
              <a:t>Records of patients with genetic or infectious diseases must be related</a:t>
            </a:r>
          </a:p>
          <a:p>
            <a:pPr marL="342900" indent="-342900">
              <a:spcBef>
                <a:spcPct val="20000"/>
              </a:spcBef>
              <a:buFontTx/>
              <a:buChar char="•"/>
            </a:pPr>
            <a:r>
              <a:rPr lang="en-US" sz="3200">
                <a:latin typeface="Times New Roman" pitchFamily="18" charset="0"/>
              </a:rPr>
              <a:t>One or more medical records per patient</a:t>
            </a:r>
          </a:p>
        </p:txBody>
      </p:sp>
    </p:spTree>
    <p:extLst>
      <p:ext uri="{BB962C8B-B14F-4D97-AF65-F5344CB8AC3E}">
        <p14:creationId xmlns:p14="http://schemas.microsoft.com/office/powerpoint/2010/main" val="27760665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Date Placeholder 1"/>
          <p:cNvSpPr>
            <a:spLocks noGrp="1"/>
          </p:cNvSpPr>
          <p:nvPr>
            <p:ph type="dt" sz="quarter" idx="10"/>
          </p:nvPr>
        </p:nvSpPr>
        <p:spPr>
          <a:noFill/>
        </p:spPr>
        <p:txBody>
          <a:bodyPr/>
          <a:lstStyle/>
          <a:p>
            <a:pPr eaLnBrk="0" hangingPunct="0"/>
            <a:fld id="{2E87557C-0B35-4221-AC4D-B37509108680}" type="datetime1">
              <a:rPr lang="en-US" smtClean="0"/>
              <a:pPr eaLnBrk="0" hangingPunct="0"/>
              <a:t>10/14/2017</a:t>
            </a:fld>
            <a:endParaRPr lang="en-US" smtClean="0"/>
          </a:p>
        </p:txBody>
      </p:sp>
      <p:sp>
        <p:nvSpPr>
          <p:cNvPr id="368643" name="Slide Number Placeholder 3"/>
          <p:cNvSpPr>
            <a:spLocks noGrp="1"/>
          </p:cNvSpPr>
          <p:nvPr>
            <p:ph type="sldNum" sz="quarter" idx="12"/>
          </p:nvPr>
        </p:nvSpPr>
        <p:spPr>
          <a:noFill/>
        </p:spPr>
        <p:txBody>
          <a:bodyPr/>
          <a:lstStyle/>
          <a:p>
            <a:pPr eaLnBrk="0" hangingPunct="0"/>
            <a:fld id="{04A48A28-ED4C-4910-BBC7-C8A2C2D18F41}" type="slidenum">
              <a:rPr lang="en-US" smtClean="0"/>
              <a:pPr eaLnBrk="0" hangingPunct="0"/>
              <a:t>76</a:t>
            </a:fld>
            <a:endParaRPr lang="en-US" smtClean="0"/>
          </a:p>
        </p:txBody>
      </p:sp>
      <p:pic>
        <p:nvPicPr>
          <p:cNvPr id="368644" name="Picture 4"/>
          <p:cNvPicPr>
            <a:picLocks noChangeAspect="1" noChangeArrowheads="1"/>
          </p:cNvPicPr>
          <p:nvPr/>
        </p:nvPicPr>
        <p:blipFill>
          <a:blip r:embed="rId2" cstate="print"/>
          <a:srcRect/>
          <a:stretch>
            <a:fillRect/>
          </a:stretch>
        </p:blipFill>
        <p:spPr bwMode="auto">
          <a:xfrm>
            <a:off x="2847976" y="1552576"/>
            <a:ext cx="6494463" cy="3751263"/>
          </a:xfrm>
          <a:prstGeom prst="rect">
            <a:avLst/>
          </a:prstGeom>
          <a:noFill/>
          <a:ln w="9525">
            <a:noFill/>
            <a:miter lim="800000"/>
            <a:headEnd/>
            <a:tailEnd/>
          </a:ln>
        </p:spPr>
      </p:pic>
    </p:spTree>
    <p:extLst>
      <p:ext uri="{BB962C8B-B14F-4D97-AF65-F5344CB8AC3E}">
        <p14:creationId xmlns:p14="http://schemas.microsoft.com/office/powerpoint/2010/main" val="40820191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3200" b="1">
                <a:solidFill>
                  <a:schemeClr val="tx2"/>
                </a:solidFill>
                <a:cs typeface="Arial" pitchFamily="34" charset="0"/>
              </a:rPr>
              <a:t>OCL (Object Constraint Language)</a:t>
            </a:r>
          </a:p>
        </p:txBody>
      </p:sp>
      <p:sp>
        <p:nvSpPr>
          <p:cNvPr id="369667"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2800" b="1" i="1">
                <a:cs typeface="Arial" pitchFamily="34" charset="0"/>
              </a:rPr>
              <a:t>Similar to Z and SQL, 1</a:t>
            </a:r>
            <a:r>
              <a:rPr lang="en-US" sz="2800" b="1" i="1" baseline="30000">
                <a:cs typeface="Arial" pitchFamily="34" charset="0"/>
              </a:rPr>
              <a:t>st</a:t>
            </a:r>
            <a:r>
              <a:rPr lang="en-US" sz="2800" b="1" i="1">
                <a:cs typeface="Arial" pitchFamily="34" charset="0"/>
              </a:rPr>
              <a:t> order predicate calculus</a:t>
            </a:r>
          </a:p>
          <a:p>
            <a:pPr marL="342900" indent="-342900">
              <a:spcBef>
                <a:spcPct val="20000"/>
              </a:spcBef>
              <a:buFontTx/>
              <a:buChar char="•"/>
            </a:pPr>
            <a:r>
              <a:rPr lang="en-US" sz="2800" b="1" i="1">
                <a:cs typeface="Arial" pitchFamily="34" charset="0"/>
              </a:rPr>
              <a:t>Adds precision to UML constraints</a:t>
            </a:r>
          </a:p>
          <a:p>
            <a:pPr marL="342900" indent="-342900">
              <a:spcBef>
                <a:spcPct val="20000"/>
              </a:spcBef>
              <a:buFontTx/>
              <a:buChar char="•"/>
            </a:pPr>
            <a:r>
              <a:rPr lang="en-US" sz="2800" b="1" i="1">
                <a:cs typeface="Arial" pitchFamily="34" charset="0"/>
              </a:rPr>
              <a:t>Implementation oriented</a:t>
            </a:r>
          </a:p>
          <a:p>
            <a:pPr marL="342900" indent="-342900">
              <a:spcBef>
                <a:spcPct val="20000"/>
              </a:spcBef>
              <a:buFontTx/>
              <a:buChar char="•"/>
            </a:pPr>
            <a:r>
              <a:rPr lang="en-US" sz="2800" b="1" i="1">
                <a:cs typeface="Arial" pitchFamily="34" charset="0"/>
              </a:rPr>
              <a:t>Important for safety-critical applications</a:t>
            </a:r>
          </a:p>
        </p:txBody>
      </p:sp>
    </p:spTree>
    <p:extLst>
      <p:ext uri="{BB962C8B-B14F-4D97-AF65-F5344CB8AC3E}">
        <p14:creationId xmlns:p14="http://schemas.microsoft.com/office/powerpoint/2010/main" val="2035914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Date Placeholder 1"/>
          <p:cNvSpPr>
            <a:spLocks noGrp="1"/>
          </p:cNvSpPr>
          <p:nvPr>
            <p:ph type="dt" sz="quarter" idx="10"/>
          </p:nvPr>
        </p:nvSpPr>
        <p:spPr>
          <a:noFill/>
        </p:spPr>
        <p:txBody>
          <a:bodyPr/>
          <a:lstStyle/>
          <a:p>
            <a:pPr eaLnBrk="0" hangingPunct="0"/>
            <a:fld id="{35347CFB-A0C8-4D15-B327-FEBE0992A268}" type="datetime1">
              <a:rPr lang="en-US" smtClean="0"/>
              <a:pPr eaLnBrk="0" hangingPunct="0"/>
              <a:t>10/14/2017</a:t>
            </a:fld>
            <a:endParaRPr lang="en-US" smtClean="0"/>
          </a:p>
        </p:txBody>
      </p:sp>
      <p:sp>
        <p:nvSpPr>
          <p:cNvPr id="370691" name="Slide Number Placeholder 3"/>
          <p:cNvSpPr>
            <a:spLocks noGrp="1"/>
          </p:cNvSpPr>
          <p:nvPr>
            <p:ph type="sldNum" sz="quarter" idx="12"/>
          </p:nvPr>
        </p:nvSpPr>
        <p:spPr>
          <a:noFill/>
        </p:spPr>
        <p:txBody>
          <a:bodyPr/>
          <a:lstStyle/>
          <a:p>
            <a:pPr eaLnBrk="0" hangingPunct="0"/>
            <a:fld id="{EC4F9D6C-C42F-438A-91A4-573E94921430}" type="slidenum">
              <a:rPr lang="en-US" smtClean="0"/>
              <a:pPr eaLnBrk="0" hangingPunct="0"/>
              <a:t>78</a:t>
            </a:fld>
            <a:endParaRPr lang="en-US" smtClean="0"/>
          </a:p>
        </p:txBody>
      </p:sp>
      <p:pic>
        <p:nvPicPr>
          <p:cNvPr id="370692" name="Picture 4"/>
          <p:cNvPicPr>
            <a:picLocks noChangeAspect="1" noChangeArrowheads="1"/>
          </p:cNvPicPr>
          <p:nvPr/>
        </p:nvPicPr>
        <p:blipFill>
          <a:blip r:embed="rId2" cstate="print"/>
          <a:srcRect/>
          <a:stretch>
            <a:fillRect/>
          </a:stretch>
        </p:blipFill>
        <p:spPr bwMode="auto">
          <a:xfrm>
            <a:off x="2406650" y="484189"/>
            <a:ext cx="7378700" cy="5888037"/>
          </a:xfrm>
          <a:prstGeom prst="rect">
            <a:avLst/>
          </a:prstGeom>
          <a:noFill/>
          <a:ln w="9525">
            <a:noFill/>
            <a:miter lim="800000"/>
            <a:headEnd/>
            <a:tailEnd/>
          </a:ln>
        </p:spPr>
      </p:pic>
    </p:spTree>
    <p:extLst>
      <p:ext uri="{BB962C8B-B14F-4D97-AF65-F5344CB8AC3E}">
        <p14:creationId xmlns:p14="http://schemas.microsoft.com/office/powerpoint/2010/main" val="9220088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62" name="Picture 4"/>
          <p:cNvPicPr>
            <a:picLocks noChangeAspect="1" noChangeArrowheads="1"/>
          </p:cNvPicPr>
          <p:nvPr/>
        </p:nvPicPr>
        <p:blipFill>
          <a:blip r:embed="rId2" cstate="print"/>
          <a:srcRect/>
          <a:stretch>
            <a:fillRect/>
          </a:stretch>
        </p:blipFill>
        <p:spPr bwMode="auto">
          <a:xfrm>
            <a:off x="2203450" y="609601"/>
            <a:ext cx="7785100" cy="5040313"/>
          </a:xfrm>
          <a:prstGeom prst="rect">
            <a:avLst/>
          </a:prstGeom>
          <a:noFill/>
          <a:ln w="9525">
            <a:noFill/>
            <a:miter lim="800000"/>
            <a:headEnd/>
            <a:tailEnd/>
          </a:ln>
        </p:spPr>
      </p:pic>
    </p:spTree>
    <p:extLst>
      <p:ext uri="{BB962C8B-B14F-4D97-AF65-F5344CB8AC3E}">
        <p14:creationId xmlns:p14="http://schemas.microsoft.com/office/powerpoint/2010/main" val="351415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8428"/>
            <a:ext cx="12192000" cy="3701143"/>
          </a:xfrm>
          <a:prstGeom prst="rect">
            <a:avLst/>
          </a:prstGeom>
        </p:spPr>
      </p:pic>
    </p:spTree>
    <p:extLst>
      <p:ext uri="{BB962C8B-B14F-4D97-AF65-F5344CB8AC3E}">
        <p14:creationId xmlns:p14="http://schemas.microsoft.com/office/powerpoint/2010/main" val="7075893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971800"/>
            <a:ext cx="1016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Account</a:t>
            </a:r>
          </a:p>
        </p:txBody>
      </p:sp>
      <p:sp>
        <p:nvSpPr>
          <p:cNvPr id="3" name="Rectangle 2"/>
          <p:cNvSpPr/>
          <p:nvPr/>
        </p:nvSpPr>
        <p:spPr>
          <a:xfrm>
            <a:off x="2540000" y="4572000"/>
            <a:ext cx="1422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Authenticator</a:t>
            </a:r>
          </a:p>
        </p:txBody>
      </p:sp>
      <p:sp>
        <p:nvSpPr>
          <p:cNvPr id="4" name="Rectangle 3"/>
          <p:cNvSpPr/>
          <p:nvPr/>
        </p:nvSpPr>
        <p:spPr>
          <a:xfrm>
            <a:off x="4673600" y="4572000"/>
            <a:ext cx="1016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Logger</a:t>
            </a:r>
          </a:p>
        </p:txBody>
      </p:sp>
      <p:sp>
        <p:nvSpPr>
          <p:cNvPr id="5" name="Rectangle 4"/>
          <p:cNvSpPr/>
          <p:nvPr/>
        </p:nvSpPr>
        <p:spPr>
          <a:xfrm>
            <a:off x="4470400" y="3505200"/>
            <a:ext cx="1422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Transaction</a:t>
            </a:r>
          </a:p>
        </p:txBody>
      </p:sp>
      <p:cxnSp>
        <p:nvCxnSpPr>
          <p:cNvPr id="6" name="Straight Connector 5"/>
          <p:cNvCxnSpPr/>
          <p:nvPr/>
        </p:nvCxnSpPr>
        <p:spPr>
          <a:xfrm>
            <a:off x="5181600" y="3962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315200" y="2971800"/>
            <a:ext cx="12192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Acct User Role</a:t>
            </a:r>
          </a:p>
        </p:txBody>
      </p:sp>
      <p:cxnSp>
        <p:nvCxnSpPr>
          <p:cNvPr id="8" name="Straight Connector 7"/>
          <p:cNvCxnSpPr/>
          <p:nvPr/>
        </p:nvCxnSpPr>
        <p:spPr>
          <a:xfrm>
            <a:off x="3251200" y="5486400"/>
            <a:ext cx="467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24800" y="34290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1200" y="5029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51200" y="3429000"/>
            <a:ext cx="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59200" y="3200400"/>
            <a:ext cx="355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81600" y="3200400"/>
            <a:ext cx="0" cy="304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0" y="2133600"/>
            <a:ext cx="12192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Manager</a:t>
            </a:r>
          </a:p>
        </p:txBody>
      </p:sp>
      <p:cxnSp>
        <p:nvCxnSpPr>
          <p:cNvPr id="15" name="Straight Connector 14"/>
          <p:cNvCxnSpPr/>
          <p:nvPr/>
        </p:nvCxnSpPr>
        <p:spPr>
          <a:xfrm flipV="1">
            <a:off x="3759200" y="2362200"/>
            <a:ext cx="2336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9248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1440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24800" y="2667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5344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9332" name="TextBox 129"/>
          <p:cNvSpPr txBox="1">
            <a:spLocks noChangeArrowheads="1"/>
          </p:cNvSpPr>
          <p:nvPr/>
        </p:nvSpPr>
        <p:spPr bwMode="auto">
          <a:xfrm>
            <a:off x="8229600" y="2057401"/>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i="0">
                <a:latin typeface="Times" pitchFamily="18" charset="0"/>
              </a:rPr>
              <a:t>…</a:t>
            </a:r>
          </a:p>
        </p:txBody>
      </p:sp>
      <p:sp>
        <p:nvSpPr>
          <p:cNvPr id="269333" name="TextBox 130"/>
          <p:cNvSpPr txBox="1">
            <a:spLocks noChangeArrowheads="1"/>
          </p:cNvSpPr>
          <p:nvPr/>
        </p:nvSpPr>
        <p:spPr bwMode="auto">
          <a:xfrm>
            <a:off x="8839200" y="2924176"/>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i="0">
                <a:latin typeface="Times" pitchFamily="18" charset="0"/>
              </a:rPr>
              <a:t>…</a:t>
            </a:r>
          </a:p>
        </p:txBody>
      </p:sp>
      <p:sp>
        <p:nvSpPr>
          <p:cNvPr id="22" name="Isosceles Triangle 21"/>
          <p:cNvSpPr/>
          <p:nvPr/>
        </p:nvSpPr>
        <p:spPr>
          <a:xfrm>
            <a:off x="8432800" y="2362200"/>
            <a:ext cx="2032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3657600" y="1981200"/>
            <a:ext cx="1016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MRight</a:t>
            </a:r>
          </a:p>
        </p:txBody>
      </p:sp>
      <p:cxnSp>
        <p:nvCxnSpPr>
          <p:cNvPr id="24" name="Straight Connector 23"/>
          <p:cNvCxnSpPr/>
          <p:nvPr/>
        </p:nvCxnSpPr>
        <p:spPr>
          <a:xfrm>
            <a:off x="4165600" y="2476500"/>
            <a:ext cx="0" cy="457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84800" y="1790700"/>
            <a:ext cx="0" cy="609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775200" y="990600"/>
            <a:ext cx="1219200" cy="838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solidFill>
                <a:schemeClr val="tx1"/>
              </a:solidFill>
              <a:latin typeface="Times" pitchFamily="18" charset="0"/>
            </a:endParaRPr>
          </a:p>
        </p:txBody>
      </p:sp>
      <p:sp>
        <p:nvSpPr>
          <p:cNvPr id="27" name="Folded Corner 26"/>
          <p:cNvSpPr/>
          <p:nvPr/>
        </p:nvSpPr>
        <p:spPr>
          <a:xfrm rot="16200000">
            <a:off x="4965700" y="800100"/>
            <a:ext cx="838200" cy="1219200"/>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9340" name="TextBox 153"/>
          <p:cNvSpPr txBox="1">
            <a:spLocks noChangeArrowheads="1"/>
          </p:cNvSpPr>
          <p:nvPr/>
        </p:nvSpPr>
        <p:spPr bwMode="auto">
          <a:xfrm>
            <a:off x="4775200" y="990601"/>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pitchFamily="18" charset="0"/>
              </a:rPr>
              <a:t>openAcct</a:t>
            </a:r>
          </a:p>
          <a:p>
            <a:pPr eaLnBrk="1" hangingPunct="1">
              <a:spcBef>
                <a:spcPct val="0"/>
              </a:spcBef>
              <a:buFontTx/>
              <a:buNone/>
            </a:pPr>
            <a:r>
              <a:rPr lang="en-US" altLang="en-US" sz="1200" b="0" i="0">
                <a:latin typeface="Times" pitchFamily="18" charset="0"/>
              </a:rPr>
              <a:t>closeAcct</a:t>
            </a:r>
          </a:p>
          <a:p>
            <a:pPr eaLnBrk="1" hangingPunct="1">
              <a:spcBef>
                <a:spcPct val="0"/>
              </a:spcBef>
              <a:buFontTx/>
              <a:buNone/>
            </a:pPr>
            <a:r>
              <a:rPr lang="en-US" altLang="en-US" sz="1200" b="0" i="0">
                <a:latin typeface="Times" pitchFamily="18" charset="0"/>
              </a:rPr>
              <a:t>Not as Acct </a:t>
            </a:r>
          </a:p>
          <a:p>
            <a:pPr algn="ctr" eaLnBrk="1" hangingPunct="1">
              <a:spcBef>
                <a:spcPct val="0"/>
              </a:spcBef>
              <a:buFontTx/>
              <a:buNone/>
            </a:pPr>
            <a:r>
              <a:rPr lang="en-US" altLang="en-US" sz="1200" b="0" i="0">
                <a:latin typeface="Times" pitchFamily="18" charset="0"/>
              </a:rPr>
              <a:t>User Role</a:t>
            </a:r>
          </a:p>
        </p:txBody>
      </p:sp>
      <p:sp>
        <p:nvSpPr>
          <p:cNvPr id="29" name="Rectangle 28"/>
          <p:cNvSpPr/>
          <p:nvPr/>
        </p:nvSpPr>
        <p:spPr>
          <a:xfrm>
            <a:off x="3657600" y="2286000"/>
            <a:ext cx="10160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Times" pitchFamily="18" charset="0"/>
            </a:endParaRPr>
          </a:p>
        </p:txBody>
      </p:sp>
      <p:cxnSp>
        <p:nvCxnSpPr>
          <p:cNvPr id="30" name="Straight Connector 29"/>
          <p:cNvCxnSpPr/>
          <p:nvPr/>
        </p:nvCxnSpPr>
        <p:spPr>
          <a:xfrm>
            <a:off x="4572000" y="2405063"/>
            <a:ext cx="8128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510618" y="2373314"/>
            <a:ext cx="61383" cy="4603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9344" name="TextBox 157"/>
          <p:cNvSpPr txBox="1">
            <a:spLocks noChangeArrowheads="1"/>
          </p:cNvSpPr>
          <p:nvPr/>
        </p:nvSpPr>
        <p:spPr bwMode="auto">
          <a:xfrm>
            <a:off x="5003800" y="4314826"/>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1</a:t>
            </a:r>
          </a:p>
        </p:txBody>
      </p:sp>
      <p:sp>
        <p:nvSpPr>
          <p:cNvPr id="269345" name="TextBox 158"/>
          <p:cNvSpPr txBox="1">
            <a:spLocks noChangeArrowheads="1"/>
          </p:cNvSpPr>
          <p:nvPr/>
        </p:nvSpPr>
        <p:spPr bwMode="auto">
          <a:xfrm>
            <a:off x="5067300" y="3962401"/>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a:t>
            </a:r>
          </a:p>
        </p:txBody>
      </p:sp>
      <p:sp>
        <p:nvSpPr>
          <p:cNvPr id="269346" name="TextBox 159"/>
          <p:cNvSpPr txBox="1">
            <a:spLocks noChangeArrowheads="1"/>
          </p:cNvSpPr>
          <p:nvPr/>
        </p:nvSpPr>
        <p:spPr bwMode="auto">
          <a:xfrm>
            <a:off x="4673600" y="4114801"/>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log</a:t>
            </a:r>
          </a:p>
        </p:txBody>
      </p:sp>
      <p:sp>
        <p:nvSpPr>
          <p:cNvPr id="269347" name="TextBox 160"/>
          <p:cNvSpPr txBox="1">
            <a:spLocks noChangeArrowheads="1"/>
          </p:cNvSpPr>
          <p:nvPr/>
        </p:nvSpPr>
        <p:spPr bwMode="auto">
          <a:xfrm>
            <a:off x="3136900" y="3419476"/>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a:t>
            </a:r>
          </a:p>
        </p:txBody>
      </p:sp>
      <p:sp>
        <p:nvSpPr>
          <p:cNvPr id="269348" name="TextBox 161"/>
          <p:cNvSpPr txBox="1">
            <a:spLocks noChangeArrowheads="1"/>
          </p:cNvSpPr>
          <p:nvPr/>
        </p:nvSpPr>
        <p:spPr bwMode="auto">
          <a:xfrm>
            <a:off x="3632200" y="3009901"/>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a:t>
            </a:r>
          </a:p>
        </p:txBody>
      </p:sp>
      <p:sp>
        <p:nvSpPr>
          <p:cNvPr id="269349" name="TextBox 162"/>
          <p:cNvSpPr txBox="1">
            <a:spLocks noChangeArrowheads="1"/>
          </p:cNvSpPr>
          <p:nvPr/>
        </p:nvSpPr>
        <p:spPr bwMode="auto">
          <a:xfrm>
            <a:off x="3632200" y="2809876"/>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a:t>
            </a:r>
          </a:p>
        </p:txBody>
      </p:sp>
      <p:sp>
        <p:nvSpPr>
          <p:cNvPr id="269350" name="TextBox 163"/>
          <p:cNvSpPr txBox="1">
            <a:spLocks noChangeArrowheads="1"/>
          </p:cNvSpPr>
          <p:nvPr/>
        </p:nvSpPr>
        <p:spPr bwMode="auto">
          <a:xfrm>
            <a:off x="6934200" y="3000376"/>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a:t>
            </a:r>
          </a:p>
        </p:txBody>
      </p:sp>
      <p:sp>
        <p:nvSpPr>
          <p:cNvPr id="269351" name="TextBox 164"/>
          <p:cNvSpPr txBox="1">
            <a:spLocks noChangeArrowheads="1"/>
          </p:cNvSpPr>
          <p:nvPr/>
        </p:nvSpPr>
        <p:spPr bwMode="auto">
          <a:xfrm>
            <a:off x="7543800" y="3419476"/>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a:t>
            </a:r>
          </a:p>
        </p:txBody>
      </p:sp>
      <p:sp>
        <p:nvSpPr>
          <p:cNvPr id="269352" name="TextBox 165"/>
          <p:cNvSpPr txBox="1">
            <a:spLocks noChangeArrowheads="1"/>
          </p:cNvSpPr>
          <p:nvPr/>
        </p:nvSpPr>
        <p:spPr bwMode="auto">
          <a:xfrm>
            <a:off x="5689600" y="2133601"/>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1</a:t>
            </a:r>
          </a:p>
        </p:txBody>
      </p:sp>
      <p:sp>
        <p:nvSpPr>
          <p:cNvPr id="269353" name="TextBox 166"/>
          <p:cNvSpPr txBox="1">
            <a:spLocks noChangeArrowheads="1"/>
          </p:cNvSpPr>
          <p:nvPr/>
        </p:nvSpPr>
        <p:spPr bwMode="auto">
          <a:xfrm>
            <a:off x="3073400" y="4314826"/>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1</a:t>
            </a:r>
          </a:p>
        </p:txBody>
      </p:sp>
      <p:sp>
        <p:nvSpPr>
          <p:cNvPr id="269354" name="TextBox 167"/>
          <p:cNvSpPr txBox="1">
            <a:spLocks noChangeArrowheads="1"/>
          </p:cNvSpPr>
          <p:nvPr/>
        </p:nvSpPr>
        <p:spPr bwMode="auto">
          <a:xfrm>
            <a:off x="3073400" y="5019676"/>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rPr>
              <a:t>1</a:t>
            </a:r>
          </a:p>
        </p:txBody>
      </p:sp>
      <p:sp>
        <p:nvSpPr>
          <p:cNvPr id="269355" name="Title 44"/>
          <p:cNvSpPr txBox="1">
            <a:spLocks/>
          </p:cNvSpPr>
          <p:nvPr/>
        </p:nvSpPr>
        <p:spPr bwMode="auto">
          <a:xfrm>
            <a:off x="609600" y="274638"/>
            <a:ext cx="10972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itchFamily="34" charset="0"/>
              </a:defRPr>
            </a:lvl1pPr>
            <a:lvl2pPr marL="742950" indent="-285750" defTabSz="-13873163">
              <a:spcBef>
                <a:spcPct val="20000"/>
              </a:spcBef>
              <a:buChar char="–"/>
              <a:defRPr sz="2800">
                <a:solidFill>
                  <a:schemeClr val="tx1"/>
                </a:solidFill>
                <a:latin typeface="Arial" pitchFamily="34" charset="0"/>
              </a:defRPr>
            </a:lvl2pPr>
            <a:lvl3pPr marL="1143000" indent="-228600" defTabSz="-13873163">
              <a:spcBef>
                <a:spcPct val="20000"/>
              </a:spcBef>
              <a:buChar char="•"/>
              <a:defRPr sz="2400">
                <a:solidFill>
                  <a:schemeClr val="tx1"/>
                </a:solidFill>
                <a:latin typeface="Arial" pitchFamily="34" charset="0"/>
              </a:defRPr>
            </a:lvl3pPr>
            <a:lvl4pPr marL="1600200" indent="-228600" defTabSz="-13873163">
              <a:spcBef>
                <a:spcPct val="20000"/>
              </a:spcBef>
              <a:buChar char="–"/>
              <a:defRPr sz="2000">
                <a:solidFill>
                  <a:schemeClr val="tx1"/>
                </a:solidFill>
                <a:latin typeface="Arial" pitchFamily="34" charset="0"/>
              </a:defRPr>
            </a:lvl4pPr>
            <a:lvl5pPr marL="2057400" indent="-228600" defTabSz="-13873163">
              <a:spcBef>
                <a:spcPct val="20000"/>
              </a:spcBef>
              <a:buChar char="»"/>
              <a:defRPr sz="2000">
                <a:solidFill>
                  <a:schemeClr val="tx1"/>
                </a:solidFill>
                <a:latin typeface="Arial"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2000" i="0">
                <a:solidFill>
                  <a:schemeClr val="tx2"/>
                </a:solidFill>
              </a:rPr>
              <a:t>Adding more security: authentication, logging, separation of duty</a:t>
            </a:r>
          </a:p>
        </p:txBody>
      </p:sp>
    </p:spTree>
    <p:extLst>
      <p:ext uri="{BB962C8B-B14F-4D97-AF65-F5344CB8AC3E}">
        <p14:creationId xmlns:p14="http://schemas.microsoft.com/office/powerpoint/2010/main" val="42174831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solidFill>
                  <a:schemeClr val="tx1"/>
                </a:solidFill>
              </a:rPr>
              <a:t>c) </a:t>
            </a:r>
            <a:r>
              <a:rPr lang="en-US" altLang="en-US" sz="2400" smtClean="0">
                <a:solidFill>
                  <a:schemeClr val="tx1"/>
                </a:solidFill>
              </a:rPr>
              <a:t>Show how the protection rings of Chapter 4 could be used to stop or mitigate a typical worm as described by the misuse pattern seen in class</a:t>
            </a:r>
            <a:endParaRPr lang="en-US" altLang="en-US" sz="2400" smtClean="0"/>
          </a:p>
        </p:txBody>
      </p:sp>
      <p:sp>
        <p:nvSpPr>
          <p:cNvPr id="8195" name="Content Placeholder 2"/>
          <p:cNvSpPr>
            <a:spLocks noGrp="1"/>
          </p:cNvSpPr>
          <p:nvPr>
            <p:ph idx="1"/>
          </p:nvPr>
        </p:nvSpPr>
        <p:spPr/>
        <p:txBody>
          <a:bodyPr/>
          <a:lstStyle/>
          <a:p>
            <a:pPr eaLnBrk="1" hangingPunct="1"/>
            <a:r>
              <a:rPr lang="en-US" altLang="en-US" smtClean="0"/>
              <a:t>We need to see how a typical worm operates </a:t>
            </a:r>
          </a:p>
          <a:p>
            <a:pPr eaLnBrk="1" hangingPunct="1"/>
            <a:r>
              <a:rPr lang="en-US" altLang="en-US" smtClean="0"/>
              <a:t>We find ways to stop its mission </a:t>
            </a:r>
          </a:p>
          <a:p>
            <a:pPr eaLnBrk="1" hangingPunct="1"/>
            <a:r>
              <a:rPr lang="en-US" altLang="en-US" smtClean="0"/>
              <a:t>We stop its propagation</a:t>
            </a:r>
          </a:p>
        </p:txBody>
      </p:sp>
    </p:spTree>
    <p:extLst>
      <p:ext uri="{BB962C8B-B14F-4D97-AF65-F5344CB8AC3E}">
        <p14:creationId xmlns:p14="http://schemas.microsoft.com/office/powerpoint/2010/main" val="761970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1" y="1576389"/>
            <a:ext cx="64389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txBox="1">
            <a:spLocks noChangeArrowheads="1"/>
          </p:cNvSpPr>
          <p:nvPr/>
        </p:nvSpPr>
        <p:spPr>
          <a:xfrm>
            <a:off x="914400" y="228600"/>
            <a:ext cx="10363200" cy="1143000"/>
          </a:xfrm>
          <a:prstGeom prst="rect">
            <a:avLst/>
          </a:prstGeom>
        </p:spPr>
        <p:txBody>
          <a:bodyPr/>
          <a:lstStyle/>
          <a:p>
            <a:pPr algn="ctr">
              <a:defRPr/>
            </a:pPr>
            <a:r>
              <a:rPr lang="en-US" sz="4400" kern="0" dirty="0">
                <a:solidFill>
                  <a:schemeClr val="tx2"/>
                </a:solidFill>
                <a:latin typeface="+mj-lt"/>
                <a:ea typeface="+mj-ea"/>
                <a:cs typeface="+mj-cs"/>
              </a:rPr>
              <a:t>Worm operation</a:t>
            </a:r>
          </a:p>
        </p:txBody>
      </p:sp>
    </p:spTree>
    <p:extLst>
      <p:ext uri="{BB962C8B-B14F-4D97-AF65-F5344CB8AC3E}">
        <p14:creationId xmlns:p14="http://schemas.microsoft.com/office/powerpoint/2010/main" val="26342812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3194051" y="1557339"/>
          <a:ext cx="5803900" cy="3743325"/>
        </p:xfrm>
        <a:graphic>
          <a:graphicData uri="http://schemas.openxmlformats.org/presentationml/2006/ole">
            <mc:AlternateContent xmlns:mc="http://schemas.openxmlformats.org/markup-compatibility/2006">
              <mc:Choice xmlns:v="urn:schemas-microsoft-com:vml" Requires="v">
                <p:oleObj spid="_x0000_s7253" name="Document" r:id="rId3" imgW="4352925" imgH="3743325" progId="Word.Document.8">
                  <p:embed/>
                </p:oleObj>
              </mc:Choice>
              <mc:Fallback>
                <p:oleObj name="Document" r:id="rId3" imgW="4352925" imgH="374332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051" y="1557339"/>
                        <a:ext cx="58039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
          <p:cNvSpPr>
            <a:spLocks noGrp="1" noChangeArrowheads="1"/>
          </p:cNvSpPr>
          <p:nvPr>
            <p:ph type="title"/>
          </p:nvPr>
        </p:nvSpPr>
        <p:spPr/>
        <p:txBody>
          <a:bodyPr/>
          <a:lstStyle/>
          <a:p>
            <a:pPr eaLnBrk="1" hangingPunct="1"/>
            <a:r>
              <a:rPr lang="en-US" altLang="en-US" sz="2800" smtClean="0"/>
              <a:t>Ring crossing</a:t>
            </a:r>
          </a:p>
        </p:txBody>
      </p:sp>
    </p:spTree>
    <p:extLst>
      <p:ext uri="{BB962C8B-B14F-4D97-AF65-F5344CB8AC3E}">
        <p14:creationId xmlns:p14="http://schemas.microsoft.com/office/powerpoint/2010/main" val="7987206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How to stop?</a:t>
            </a:r>
          </a:p>
        </p:txBody>
      </p:sp>
      <p:sp>
        <p:nvSpPr>
          <p:cNvPr id="10243" name="Content Placeholder 2"/>
          <p:cNvSpPr>
            <a:spLocks noGrp="1"/>
          </p:cNvSpPr>
          <p:nvPr>
            <p:ph idx="1"/>
          </p:nvPr>
        </p:nvSpPr>
        <p:spPr/>
        <p:txBody>
          <a:bodyPr/>
          <a:lstStyle/>
          <a:p>
            <a:pPr eaLnBrk="1" hangingPunct="1"/>
            <a:r>
              <a:rPr lang="en-US" altLang="en-US" smtClean="0"/>
              <a:t>We cannot stop activation or downloading with the rings</a:t>
            </a:r>
          </a:p>
          <a:p>
            <a:pPr eaLnBrk="1" hangingPunct="1"/>
            <a:r>
              <a:rPr lang="en-US" altLang="en-US" smtClean="0"/>
              <a:t>Activation should be in Ring 3</a:t>
            </a:r>
          </a:p>
          <a:p>
            <a:pPr eaLnBrk="1" hangingPunct="1"/>
            <a:r>
              <a:rPr lang="en-US" altLang="en-US" smtClean="0"/>
              <a:t>The worm cannot access the address book, usually in Ring 1 and it cannot propagate</a:t>
            </a:r>
          </a:p>
          <a:p>
            <a:pPr eaLnBrk="1" hangingPunct="1"/>
            <a:r>
              <a:rPr lang="en-US" altLang="en-US" smtClean="0"/>
              <a:t>The worm cannot access user or kernel data either</a:t>
            </a:r>
          </a:p>
        </p:txBody>
      </p:sp>
    </p:spTree>
    <p:extLst>
      <p:ext uri="{BB962C8B-B14F-4D97-AF65-F5344CB8AC3E}">
        <p14:creationId xmlns:p14="http://schemas.microsoft.com/office/powerpoint/2010/main" val="12556812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[Fer09] E.B</a:t>
            </a:r>
            <a:r>
              <a:rPr lang="en-US" dirty="0"/>
              <a:t>. Fernandez, N. Yoshioka and H. </a:t>
            </a:r>
            <a:r>
              <a:rPr lang="en-US" dirty="0" err="1"/>
              <a:t>Washizaki</a:t>
            </a:r>
            <a:r>
              <a:rPr lang="en-US" dirty="0"/>
              <a:t>, "Modeling misuse patterns", </a:t>
            </a:r>
            <a:r>
              <a:rPr lang="en-US" dirty="0" smtClean="0"/>
              <a:t>4th </a:t>
            </a:r>
            <a:r>
              <a:rPr lang="en-US" dirty="0" err="1"/>
              <a:t>Int.Conf</a:t>
            </a:r>
            <a:r>
              <a:rPr lang="en-US" dirty="0"/>
              <a:t>. on Availability, Reliability, and Security (ARES 2009). March 16-19, 2009, Fukuoka, Japan.  </a:t>
            </a:r>
            <a:endParaRPr lang="en-US" dirty="0" smtClean="0"/>
          </a:p>
          <a:p>
            <a:r>
              <a:rPr lang="en-US" dirty="0" smtClean="0"/>
              <a:t>[Fer10] </a:t>
            </a:r>
            <a:r>
              <a:rPr lang="en-US" dirty="0" err="1" smtClean="0"/>
              <a:t>E.B.Fernandez</a:t>
            </a:r>
            <a:r>
              <a:rPr lang="en-US" dirty="0"/>
              <a:t>, N. Yoshioka, and H. </a:t>
            </a:r>
            <a:r>
              <a:rPr lang="en-US" dirty="0" err="1"/>
              <a:t>Washizaki</a:t>
            </a:r>
            <a:r>
              <a:rPr lang="en-US" dirty="0"/>
              <a:t>, "A Worm misuse pattern", </a:t>
            </a:r>
            <a:r>
              <a:rPr lang="en-US" i="1" dirty="0"/>
              <a:t>Procs. of the</a:t>
            </a:r>
            <a:r>
              <a:rPr lang="en-US" dirty="0"/>
              <a:t> </a:t>
            </a:r>
            <a:r>
              <a:rPr lang="en-US" i="1" dirty="0"/>
              <a:t>1st Asian Conference on Pattern  Languages of Programs(</a:t>
            </a:r>
            <a:r>
              <a:rPr lang="en-US" i="1" dirty="0" err="1"/>
              <a:t>AsianPLoP</a:t>
            </a:r>
            <a:r>
              <a:rPr lang="en-US" i="1" dirty="0"/>
              <a:t> 2010) </a:t>
            </a:r>
            <a:r>
              <a:rPr lang="en-US" dirty="0"/>
              <a:t>, Tokyo, Japan, March 16-17, 2010,  </a:t>
            </a:r>
            <a:r>
              <a:rPr lang="en-US" u="sng" dirty="0">
                <a:hlinkClick r:id="rId2"/>
              </a:rPr>
              <a:t>http://patterns-wg.fuka.info.waseda.ac.jp/asianplop/</a:t>
            </a:r>
            <a:endParaRPr lang="en-US" dirty="0"/>
          </a:p>
          <a:p>
            <a:r>
              <a:rPr lang="en-US" dirty="0" smtClean="0"/>
              <a:t>[Uzu15] Anton </a:t>
            </a:r>
            <a:r>
              <a:rPr lang="en-US" dirty="0" err="1"/>
              <a:t>Uzunov</a:t>
            </a:r>
            <a:r>
              <a:rPr lang="en-US" dirty="0"/>
              <a:t>, E. B Fernandez, Katrina Falkner, “ASE: A Comprehensive </a:t>
            </a:r>
            <a:r>
              <a:rPr lang="en-US" dirty="0" smtClean="0"/>
              <a:t>Pattern-Driven </a:t>
            </a:r>
            <a:r>
              <a:rPr lang="en-US" dirty="0"/>
              <a:t>Security Methodology for Distributed Systems”, </a:t>
            </a:r>
            <a:r>
              <a:rPr lang="en-US" i="1" dirty="0"/>
              <a:t>Journal of Computer Standards &amp; Interfaces , </a:t>
            </a:r>
            <a:r>
              <a:rPr lang="en-US" dirty="0"/>
              <a:t>Volume 41, September 2015, Pages 112-137, http://www.sciencedirect.com/science/article/pii/S0920548915000276 </a:t>
            </a:r>
          </a:p>
          <a:p>
            <a:endParaRPr lang="en-US" dirty="0"/>
          </a:p>
        </p:txBody>
      </p:sp>
    </p:spTree>
    <p:extLst>
      <p:ext uri="{BB962C8B-B14F-4D97-AF65-F5344CB8AC3E}">
        <p14:creationId xmlns:p14="http://schemas.microsoft.com/office/powerpoint/2010/main" val="343298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Confusions </a:t>
            </a:r>
            <a:endParaRPr lang="en-US" dirty="0"/>
          </a:p>
        </p:txBody>
      </p:sp>
      <p:sp>
        <p:nvSpPr>
          <p:cNvPr id="3" name="Content Placeholder 2"/>
          <p:cNvSpPr>
            <a:spLocks noGrp="1"/>
          </p:cNvSpPr>
          <p:nvPr>
            <p:ph idx="1"/>
          </p:nvPr>
        </p:nvSpPr>
        <p:spPr/>
        <p:txBody>
          <a:bodyPr/>
          <a:lstStyle/>
          <a:p>
            <a:r>
              <a:rPr lang="en-US" dirty="0" smtClean="0"/>
              <a:t>OWASP and NVD confuse vulnerabilities with threats</a:t>
            </a:r>
          </a:p>
          <a:p>
            <a:r>
              <a:rPr lang="en-US" dirty="0" smtClean="0"/>
              <a:t>When discussing a threat one should consider the vulnerabilities that make possible for the threat to launch an attack  but often more important than fixing a vulnerability (usually hard to do)  is to stop or mitigate the attack by interrupting its sequence of steps.</a:t>
            </a:r>
          </a:p>
          <a:p>
            <a:r>
              <a:rPr lang="en-US" dirty="0" smtClean="0"/>
              <a:t>That is the idea of the </a:t>
            </a:r>
            <a:r>
              <a:rPr lang="en-US" b="1" dirty="0" smtClean="0"/>
              <a:t>misuse patterns</a:t>
            </a:r>
            <a:r>
              <a:rPr lang="en-US" dirty="0" smtClean="0"/>
              <a:t>, that describe how an attack is performed</a:t>
            </a:r>
            <a:endParaRPr lang="en-US" dirty="0"/>
          </a:p>
        </p:txBody>
      </p:sp>
    </p:spTree>
    <p:extLst>
      <p:ext uri="{BB962C8B-B14F-4D97-AF65-F5344CB8AC3E}">
        <p14:creationId xmlns:p14="http://schemas.microsoft.com/office/powerpoint/2010/main" val="359052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5795</TotalTime>
  <Words>5281</Words>
  <Application>Microsoft Office PowerPoint</Application>
  <PresentationFormat>Widescreen</PresentationFormat>
  <Paragraphs>355</Paragraphs>
  <Slides>85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3" baseType="lpstr">
      <vt:lpstr>SimSun</vt:lpstr>
      <vt:lpstr>Arial</vt:lpstr>
      <vt:lpstr>Calibri</vt:lpstr>
      <vt:lpstr>Calibri Light</vt:lpstr>
      <vt:lpstr>Times</vt:lpstr>
      <vt:lpstr>Times New Roman</vt:lpstr>
      <vt:lpstr>Office Theme</vt:lpstr>
      <vt:lpstr>Document</vt:lpstr>
      <vt:lpstr>Chapter 5</vt:lpstr>
      <vt:lpstr>Types of threats in all architectural levels [Uzu15]</vt:lpstr>
      <vt:lpstr>PowerPoint Presentation</vt:lpstr>
      <vt:lpstr>Application threats</vt:lpstr>
      <vt:lpstr>Open Web Application Security Project (OWASP)</vt:lpstr>
      <vt:lpstr>PowerPoint Presentation</vt:lpstr>
      <vt:lpstr>PowerPoint Presentation</vt:lpstr>
      <vt:lpstr>PowerPoint Presentation</vt:lpstr>
      <vt:lpstr>Confusions </vt:lpstr>
      <vt:lpstr>Misuse patterns</vt:lpstr>
      <vt:lpstr>Worm misuse pattern</vt:lpstr>
      <vt:lpstr>Forces I</vt:lpstr>
      <vt:lpstr>Forces II</vt:lpstr>
      <vt:lpstr>Solution</vt:lpstr>
      <vt:lpstr>Worm propagation</vt:lpstr>
      <vt:lpstr>Class diagram </vt:lpstr>
      <vt:lpstr>Worm propagation</vt:lpstr>
      <vt:lpstr>Variants</vt:lpstr>
      <vt:lpstr>Known uses (incidents)</vt:lpstr>
      <vt:lpstr>Countermeasures</vt:lpstr>
      <vt:lpstr>Structure of a virus (code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Blackhole</vt:lpstr>
      <vt:lpstr>How they infect users</vt:lpstr>
      <vt:lpstr>Infection II</vt:lpstr>
      <vt:lpstr>Protection</vt:lpstr>
      <vt:lpstr>Zero Access</vt:lpstr>
      <vt:lpstr>Defenses</vt:lpstr>
      <vt:lpstr>Nearly Every U.S. Arms Program Found Vulnerable to Cyber Attacks http://www.nytimes.com/reuters/2015/01/20/technology/20reuters-cybersecurity-pentagon.html?_r=0</vt:lpstr>
      <vt:lpstr>Defenses: SIEM</vt:lpstr>
      <vt:lpstr>Gartner Magic Quadrant</vt:lpstr>
      <vt:lpstr>PowerPoint Presentation</vt:lpstr>
      <vt:lpstr>Threat/security  intelligence</vt:lpstr>
      <vt:lpstr>IBM Security Intelligence with Big Data http://www-03.ibm.com/security/solution/intelligence-big-data/</vt:lpstr>
      <vt:lpstr>IBM II</vt:lpstr>
      <vt:lpstr>Splunk</vt:lpstr>
      <vt:lpstr>PowerPoint Presentation</vt:lpstr>
      <vt:lpstr>An identity attack in an old assignment</vt:lpstr>
      <vt:lpstr>PowerPoint Presentation</vt:lpstr>
      <vt:lpstr>Vulnerabilities, misuses and defenses</vt:lpstr>
      <vt:lpstr>Some Multi-factor authentications are weak</vt:lpstr>
      <vt:lpstr>Secret questions</vt:lpstr>
      <vt:lpstr> References</vt:lpstr>
      <vt:lpstr>PowerPoint Presentation</vt:lpstr>
      <vt:lpstr>Buffer overflow attack</vt:lpstr>
      <vt:lpstr>An old problem  </vt:lpstr>
      <vt:lpstr>PowerPoint Presentation</vt:lpstr>
      <vt:lpstr>PowerPoint Presentation</vt:lpstr>
      <vt:lpstr>Use of languages for security</vt:lpstr>
      <vt:lpstr>Java security  </vt:lpstr>
      <vt:lpstr>Security functions of the JVM</vt:lpstr>
      <vt:lpstr>PowerPoint Presentation</vt:lpstr>
      <vt:lpstr>Access controller use</vt:lpstr>
      <vt:lpstr>PowerPoint Presentation</vt:lpstr>
      <vt:lpstr>Components  </vt:lpstr>
      <vt:lpstr>J2EE</vt:lpstr>
      <vt:lpstr>Declarative vs programmatic security</vt:lpstr>
      <vt:lpstr>Java Authentication and Authorization Service (JAAS)   </vt:lpstr>
      <vt:lpstr>Microsoft components</vt:lpstr>
      <vt:lpstr>Secure Container pattern</vt:lpstr>
      <vt:lpstr>Secure Container is a compound pattern</vt:lpstr>
      <vt:lpstr>Secure component</vt:lpstr>
      <vt:lpstr>Commercial off the shelf (COTS) components</vt:lpstr>
      <vt:lpstr>PowerPoint Presentation</vt:lpstr>
      <vt:lpstr>PowerPoint Presentation</vt:lpstr>
      <vt:lpstr>Secure Inventory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Show how the protection rings of Chapter 4 could be used to stop or mitigate a typical worm as described by the misuse pattern seen in class</vt:lpstr>
      <vt:lpstr>PowerPoint Presentation</vt:lpstr>
      <vt:lpstr>Ring crossing</vt:lpstr>
      <vt:lpstr>How to stop?</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Application and Language Security</dc:title>
  <dc:creator>Eduardo</dc:creator>
  <cp:lastModifiedBy>Eduardo</cp:lastModifiedBy>
  <cp:revision>98</cp:revision>
  <dcterms:created xsi:type="dcterms:W3CDTF">2015-02-17T14:45:01Z</dcterms:created>
  <dcterms:modified xsi:type="dcterms:W3CDTF">2017-10-14T14:09:22Z</dcterms:modified>
</cp:coreProperties>
</file>