
<file path=[Content_Types].xml><?xml version="1.0" encoding="utf-8"?>
<Types xmlns="http://schemas.openxmlformats.org/package/2006/content-types">
  <Default Extension="png" ContentType="image/png"/>
  <Default Extension="tmp"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349" r:id="rId3"/>
    <p:sldId id="354" r:id="rId4"/>
    <p:sldId id="348" r:id="rId5"/>
    <p:sldId id="346" r:id="rId6"/>
    <p:sldId id="345" r:id="rId7"/>
    <p:sldId id="314" r:id="rId8"/>
    <p:sldId id="313" r:id="rId9"/>
    <p:sldId id="326" r:id="rId10"/>
    <p:sldId id="328" r:id="rId11"/>
    <p:sldId id="329" r:id="rId12"/>
    <p:sldId id="330" r:id="rId13"/>
    <p:sldId id="342" r:id="rId14"/>
    <p:sldId id="353" r:id="rId15"/>
    <p:sldId id="258" r:id="rId16"/>
    <p:sldId id="259" r:id="rId17"/>
    <p:sldId id="260" r:id="rId18"/>
    <p:sldId id="261" r:id="rId19"/>
    <p:sldId id="262" r:id="rId20"/>
    <p:sldId id="315" r:id="rId21"/>
    <p:sldId id="264" r:id="rId22"/>
    <p:sldId id="265" r:id="rId23"/>
    <p:sldId id="266" r:id="rId24"/>
    <p:sldId id="316" r:id="rId25"/>
    <p:sldId id="268" r:id="rId26"/>
    <p:sldId id="269" r:id="rId27"/>
    <p:sldId id="270" r:id="rId28"/>
    <p:sldId id="355" r:id="rId29"/>
    <p:sldId id="271" r:id="rId30"/>
    <p:sldId id="317" r:id="rId31"/>
    <p:sldId id="273" r:id="rId32"/>
    <p:sldId id="274" r:id="rId33"/>
    <p:sldId id="277" r:id="rId34"/>
    <p:sldId id="278" r:id="rId35"/>
    <p:sldId id="279" r:id="rId36"/>
    <p:sldId id="280" r:id="rId37"/>
    <p:sldId id="281" r:id="rId38"/>
    <p:sldId id="282" r:id="rId39"/>
    <p:sldId id="283" r:id="rId40"/>
    <p:sldId id="284" r:id="rId41"/>
    <p:sldId id="300" r:id="rId42"/>
    <p:sldId id="298" r:id="rId43"/>
    <p:sldId id="299" r:id="rId44"/>
    <p:sldId id="287" r:id="rId45"/>
    <p:sldId id="356" r:id="rId46"/>
    <p:sldId id="357" r:id="rId47"/>
    <p:sldId id="358" r:id="rId48"/>
    <p:sldId id="359" r:id="rId49"/>
    <p:sldId id="288" r:id="rId50"/>
    <p:sldId id="290" r:id="rId51"/>
    <p:sldId id="309" r:id="rId52"/>
    <p:sldId id="352" r:id="rId53"/>
    <p:sldId id="291" r:id="rId54"/>
    <p:sldId id="292" r:id="rId55"/>
    <p:sldId id="293" r:id="rId56"/>
    <p:sldId id="294" r:id="rId57"/>
    <p:sldId id="351"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LIO MORENO GARCIA-NIETO" initials="JMG" lastIdx="4" clrIdx="0">
    <p:extLst>
      <p:ext uri="{19B8F6BF-5375-455C-9EA6-DF929625EA0E}">
        <p15:presenceInfo xmlns:p15="http://schemas.microsoft.com/office/powerpoint/2012/main" userId="JULIO MORENO GARCIA-NIET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0" d="100"/>
          <a:sy n="80" d="100"/>
        </p:scale>
        <p:origin x="60" y="112"/>
      </p:cViewPr>
      <p:guideLst>
        <p:guide orient="horz" pos="2160"/>
        <p:guide pos="3840"/>
      </p:guideLst>
    </p:cSldViewPr>
  </p:slideViewPr>
  <p:notesTextViewPr>
    <p:cViewPr>
      <p:scale>
        <a:sx n="1" d="1"/>
        <a:sy n="1" d="1"/>
      </p:scale>
      <p:origin x="0" y="0"/>
    </p:cViewPr>
  </p:notesTextViewPr>
  <p:sorterViewPr>
    <p:cViewPr>
      <p:scale>
        <a:sx n="90" d="100"/>
        <a:sy n="90" d="100"/>
      </p:scale>
      <p:origin x="0" y="-4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9-26T10:22:30.078" idx="4">
    <p:pos x="10" y="10"/>
    <p:text>Quitar texto, y ampliar figura</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36E68C-5168-4ECA-ACF4-5B2DB8686F10}" type="datetimeFigureOut">
              <a:rPr lang="en-US" smtClean="0"/>
              <a:t>10/19/2017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601CC2-B340-4E5D-A3BD-106A34363569}" type="slidenum">
              <a:rPr lang="en-US" smtClean="0"/>
              <a:t>‹#›</a:t>
            </a:fld>
            <a:endParaRPr lang="en-US"/>
          </a:p>
        </p:txBody>
      </p:sp>
    </p:spTree>
    <p:extLst>
      <p:ext uri="{BB962C8B-B14F-4D97-AF65-F5344CB8AC3E}">
        <p14:creationId xmlns:p14="http://schemas.microsoft.com/office/powerpoint/2010/main" val="1567349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fld id="{DAADD675-0A19-4A81-BE61-63604A0C5BD5}" type="slidenum">
              <a:rPr lang="en-US" altLang="en-US" smtClean="0">
                <a:latin typeface="Times New Roman" panose="02020603050405020304" pitchFamily="18" charset="0"/>
              </a:rPr>
              <a:pPr/>
              <a:t>15</a:t>
            </a:fld>
            <a:endParaRPr lang="en-US" altLang="en-US" smtClean="0">
              <a:latin typeface="Times New Roman" panose="02020603050405020304" pitchFamily="18" charset="0"/>
            </a:endParaRPr>
          </a:p>
        </p:txBody>
      </p:sp>
      <p:sp>
        <p:nvSpPr>
          <p:cNvPr id="369667" name="Rectangle 2"/>
          <p:cNvSpPr>
            <a:spLocks noGrp="1" noRot="1" noChangeAspect="1" noChangeArrowheads="1" noTextEdit="1"/>
          </p:cNvSpPr>
          <p:nvPr>
            <p:ph type="sldImg"/>
          </p:nvPr>
        </p:nvSpPr>
        <p:spPr>
          <a:ln/>
        </p:spPr>
      </p:sp>
      <p:sp>
        <p:nvSpPr>
          <p:cNvPr id="369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Databases are usually the objective of most attacks.  They contain the persistent information of the institution  and this persistence gives time to the attackers to find ways to get to their information.</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They are now an integral part of web services. </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Typically a DMBS includes query and data handling languages, to use the information.</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They are also optimized for efficient storage and search of information.</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Most commercial database systems include an authorization system.</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Additionally,  they include a concurrency control system and mechanisms for recovery</a:t>
            </a:r>
          </a:p>
        </p:txBody>
      </p:sp>
    </p:spTree>
    <p:extLst>
      <p:ext uri="{BB962C8B-B14F-4D97-AF65-F5344CB8AC3E}">
        <p14:creationId xmlns:p14="http://schemas.microsoft.com/office/powerpoint/2010/main" val="2051844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342900" indent="-342900">
              <a:buFont typeface="Wingdings" panose="05000000000000000000" pitchFamily="2" charset="2"/>
              <a:buChar char="§"/>
            </a:pPr>
            <a:r>
              <a:rPr lang="en-GB" sz="2200" dirty="0"/>
              <a:t>General architecture</a:t>
            </a:r>
          </a:p>
          <a:p>
            <a:pPr marL="342900" indent="-342900">
              <a:buFont typeface="Wingdings" panose="05000000000000000000" pitchFamily="2" charset="2"/>
              <a:buChar char="§"/>
            </a:pPr>
            <a:r>
              <a:rPr lang="en-GB" sz="2200" dirty="0"/>
              <a:t>Taking into account different proposals e.g. Oracle.</a:t>
            </a:r>
          </a:p>
          <a:p>
            <a:pPr marL="342900" indent="-342900">
              <a:buFont typeface="Wingdings" panose="05000000000000000000" pitchFamily="2" charset="2"/>
              <a:buChar char="§"/>
            </a:pPr>
            <a:r>
              <a:rPr lang="en-GB" sz="2200" dirty="0"/>
              <a:t>Different Components:</a:t>
            </a:r>
          </a:p>
          <a:p>
            <a:pPr marL="800100" lvl="1" indent="-342900">
              <a:buFont typeface="Wingdings" panose="05000000000000000000" pitchFamily="2" charset="2"/>
              <a:buChar char="§"/>
            </a:pPr>
            <a:r>
              <a:rPr lang="en-GB" sz="2000" dirty="0"/>
              <a:t>System Orchestrator (SO)</a:t>
            </a:r>
          </a:p>
          <a:p>
            <a:pPr marL="800100" lvl="1" indent="-342900">
              <a:buFont typeface="Wingdings" panose="05000000000000000000" pitchFamily="2" charset="2"/>
              <a:buChar char="§"/>
            </a:pPr>
            <a:r>
              <a:rPr lang="en-GB" sz="2000" dirty="0"/>
              <a:t>Data Provider (DP)</a:t>
            </a:r>
          </a:p>
          <a:p>
            <a:pPr marL="800100" lvl="1" indent="-342900">
              <a:buFont typeface="Wingdings" panose="05000000000000000000" pitchFamily="2" charset="2"/>
              <a:buChar char="§"/>
            </a:pPr>
            <a:r>
              <a:rPr lang="en-GB" sz="2000" dirty="0"/>
              <a:t>Big Data Application Provider (BDAP)</a:t>
            </a:r>
          </a:p>
          <a:p>
            <a:pPr marL="800100" lvl="1" indent="-342900">
              <a:buFont typeface="Wingdings" panose="05000000000000000000" pitchFamily="2" charset="2"/>
              <a:buChar char="§"/>
            </a:pPr>
            <a:r>
              <a:rPr lang="en-GB" sz="2000" dirty="0"/>
              <a:t>Big Data Framework Provider (BDFP)</a:t>
            </a:r>
          </a:p>
          <a:p>
            <a:pPr marL="800100" lvl="1" indent="-342900">
              <a:buFont typeface="Wingdings" panose="05000000000000000000" pitchFamily="2" charset="2"/>
              <a:buChar char="§"/>
            </a:pPr>
            <a:r>
              <a:rPr lang="en-GB" sz="2000" dirty="0"/>
              <a:t>Data Consumer (DC)</a:t>
            </a:r>
          </a:p>
          <a:p>
            <a:pPr marL="342900" indent="-342900">
              <a:buFont typeface="Wingdings" panose="05000000000000000000" pitchFamily="2" charset="2"/>
              <a:buChar char="§"/>
            </a:pPr>
            <a:r>
              <a:rPr lang="en-GB" sz="2200" dirty="0"/>
              <a:t>Activities and actors</a:t>
            </a:r>
          </a:p>
          <a:p>
            <a:endParaRPr lang="en-GB" dirty="0"/>
          </a:p>
        </p:txBody>
      </p:sp>
      <p:sp>
        <p:nvSpPr>
          <p:cNvPr id="4" name="Marcador de número de diapositiva 3"/>
          <p:cNvSpPr>
            <a:spLocks noGrp="1"/>
          </p:cNvSpPr>
          <p:nvPr>
            <p:ph type="sldNum" sz="quarter" idx="10"/>
          </p:nvPr>
        </p:nvSpPr>
        <p:spPr/>
        <p:txBody>
          <a:bodyPr/>
          <a:lstStyle/>
          <a:p>
            <a:pPr>
              <a:defRPr/>
            </a:pPr>
            <a:fld id="{A42E1CD4-9332-46BA-99CC-31DB4594F810}" type="slidenum">
              <a:rPr lang="es-ES" altLang="es-ES" smtClean="0"/>
              <a:pPr>
                <a:defRPr/>
              </a:pPr>
              <a:t>52</a:t>
            </a:fld>
            <a:endParaRPr lang="es-ES" altLang="es-ES"/>
          </a:p>
        </p:txBody>
      </p:sp>
    </p:spTree>
    <p:extLst>
      <p:ext uri="{BB962C8B-B14F-4D97-AF65-F5344CB8AC3E}">
        <p14:creationId xmlns:p14="http://schemas.microsoft.com/office/powerpoint/2010/main" val="1849212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928867-1B7D-4CA5-8B41-C0B92B56F548}"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33B2D-591F-431C-8BEE-0103FA0C9843}" type="slidenum">
              <a:rPr lang="en-US" smtClean="0"/>
              <a:t>‹#›</a:t>
            </a:fld>
            <a:endParaRPr lang="en-US"/>
          </a:p>
        </p:txBody>
      </p:sp>
    </p:spTree>
    <p:extLst>
      <p:ext uri="{BB962C8B-B14F-4D97-AF65-F5344CB8AC3E}">
        <p14:creationId xmlns:p14="http://schemas.microsoft.com/office/powerpoint/2010/main" val="4268469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928867-1B7D-4CA5-8B41-C0B92B56F548}"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33B2D-591F-431C-8BEE-0103FA0C9843}" type="slidenum">
              <a:rPr lang="en-US" smtClean="0"/>
              <a:t>‹#›</a:t>
            </a:fld>
            <a:endParaRPr lang="en-US"/>
          </a:p>
        </p:txBody>
      </p:sp>
    </p:spTree>
    <p:extLst>
      <p:ext uri="{BB962C8B-B14F-4D97-AF65-F5344CB8AC3E}">
        <p14:creationId xmlns:p14="http://schemas.microsoft.com/office/powerpoint/2010/main" val="334084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928867-1B7D-4CA5-8B41-C0B92B56F548}"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33B2D-591F-431C-8BEE-0103FA0C9843}" type="slidenum">
              <a:rPr lang="en-US" smtClean="0"/>
              <a:t>‹#›</a:t>
            </a:fld>
            <a:endParaRPr lang="en-US"/>
          </a:p>
        </p:txBody>
      </p:sp>
    </p:spTree>
    <p:extLst>
      <p:ext uri="{BB962C8B-B14F-4D97-AF65-F5344CB8AC3E}">
        <p14:creationId xmlns:p14="http://schemas.microsoft.com/office/powerpoint/2010/main" val="1347178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928867-1B7D-4CA5-8B41-C0B92B56F548}"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33B2D-591F-431C-8BEE-0103FA0C9843}" type="slidenum">
              <a:rPr lang="en-US" smtClean="0"/>
              <a:t>‹#›</a:t>
            </a:fld>
            <a:endParaRPr lang="en-US"/>
          </a:p>
        </p:txBody>
      </p:sp>
    </p:spTree>
    <p:extLst>
      <p:ext uri="{BB962C8B-B14F-4D97-AF65-F5344CB8AC3E}">
        <p14:creationId xmlns:p14="http://schemas.microsoft.com/office/powerpoint/2010/main" val="5681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928867-1B7D-4CA5-8B41-C0B92B56F548}"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33B2D-591F-431C-8BEE-0103FA0C9843}" type="slidenum">
              <a:rPr lang="en-US" smtClean="0"/>
              <a:t>‹#›</a:t>
            </a:fld>
            <a:endParaRPr lang="en-US"/>
          </a:p>
        </p:txBody>
      </p:sp>
    </p:spTree>
    <p:extLst>
      <p:ext uri="{BB962C8B-B14F-4D97-AF65-F5344CB8AC3E}">
        <p14:creationId xmlns:p14="http://schemas.microsoft.com/office/powerpoint/2010/main" val="2274429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928867-1B7D-4CA5-8B41-C0B92B56F548}" type="datetimeFigureOut">
              <a:rPr lang="en-US" smtClean="0"/>
              <a:t>10/19/2017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633B2D-591F-431C-8BEE-0103FA0C9843}" type="slidenum">
              <a:rPr lang="en-US" smtClean="0"/>
              <a:t>‹#›</a:t>
            </a:fld>
            <a:endParaRPr lang="en-US"/>
          </a:p>
        </p:txBody>
      </p:sp>
    </p:spTree>
    <p:extLst>
      <p:ext uri="{BB962C8B-B14F-4D97-AF65-F5344CB8AC3E}">
        <p14:creationId xmlns:p14="http://schemas.microsoft.com/office/powerpoint/2010/main" val="4244391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928867-1B7D-4CA5-8B41-C0B92B56F548}" type="datetimeFigureOut">
              <a:rPr lang="en-US" smtClean="0"/>
              <a:t>10/19/2017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633B2D-591F-431C-8BEE-0103FA0C9843}" type="slidenum">
              <a:rPr lang="en-US" smtClean="0"/>
              <a:t>‹#›</a:t>
            </a:fld>
            <a:endParaRPr lang="en-US"/>
          </a:p>
        </p:txBody>
      </p:sp>
    </p:spTree>
    <p:extLst>
      <p:ext uri="{BB962C8B-B14F-4D97-AF65-F5344CB8AC3E}">
        <p14:creationId xmlns:p14="http://schemas.microsoft.com/office/powerpoint/2010/main" val="2533467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928867-1B7D-4CA5-8B41-C0B92B56F548}" type="datetimeFigureOut">
              <a:rPr lang="en-US" smtClean="0"/>
              <a:t>10/19/2017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633B2D-591F-431C-8BEE-0103FA0C9843}" type="slidenum">
              <a:rPr lang="en-US" smtClean="0"/>
              <a:t>‹#›</a:t>
            </a:fld>
            <a:endParaRPr lang="en-US"/>
          </a:p>
        </p:txBody>
      </p:sp>
    </p:spTree>
    <p:extLst>
      <p:ext uri="{BB962C8B-B14F-4D97-AF65-F5344CB8AC3E}">
        <p14:creationId xmlns:p14="http://schemas.microsoft.com/office/powerpoint/2010/main" val="2778281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928867-1B7D-4CA5-8B41-C0B92B56F548}" type="datetimeFigureOut">
              <a:rPr lang="en-US" smtClean="0"/>
              <a:t>10/19/2017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633B2D-591F-431C-8BEE-0103FA0C9843}" type="slidenum">
              <a:rPr lang="en-US" smtClean="0"/>
              <a:t>‹#›</a:t>
            </a:fld>
            <a:endParaRPr lang="en-US"/>
          </a:p>
        </p:txBody>
      </p:sp>
    </p:spTree>
    <p:extLst>
      <p:ext uri="{BB962C8B-B14F-4D97-AF65-F5344CB8AC3E}">
        <p14:creationId xmlns:p14="http://schemas.microsoft.com/office/powerpoint/2010/main" val="79309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928867-1B7D-4CA5-8B41-C0B92B56F548}" type="datetimeFigureOut">
              <a:rPr lang="en-US" smtClean="0"/>
              <a:t>10/19/2017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633B2D-591F-431C-8BEE-0103FA0C9843}" type="slidenum">
              <a:rPr lang="en-US" smtClean="0"/>
              <a:t>‹#›</a:t>
            </a:fld>
            <a:endParaRPr lang="en-US"/>
          </a:p>
        </p:txBody>
      </p:sp>
    </p:spTree>
    <p:extLst>
      <p:ext uri="{BB962C8B-B14F-4D97-AF65-F5344CB8AC3E}">
        <p14:creationId xmlns:p14="http://schemas.microsoft.com/office/powerpoint/2010/main" val="2288087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928867-1B7D-4CA5-8B41-C0B92B56F548}" type="datetimeFigureOut">
              <a:rPr lang="en-US" smtClean="0"/>
              <a:t>10/19/2017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633B2D-591F-431C-8BEE-0103FA0C9843}" type="slidenum">
              <a:rPr lang="en-US" smtClean="0"/>
              <a:t>‹#›</a:t>
            </a:fld>
            <a:endParaRPr lang="en-US"/>
          </a:p>
        </p:txBody>
      </p:sp>
    </p:spTree>
    <p:extLst>
      <p:ext uri="{BB962C8B-B14F-4D97-AF65-F5344CB8AC3E}">
        <p14:creationId xmlns:p14="http://schemas.microsoft.com/office/powerpoint/2010/main" val="1667914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928867-1B7D-4CA5-8B41-C0B92B56F548}" type="datetimeFigureOut">
              <a:rPr lang="en-US" smtClean="0"/>
              <a:t>10/19/2017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633B2D-591F-431C-8BEE-0103FA0C9843}" type="slidenum">
              <a:rPr lang="en-US" smtClean="0"/>
              <a:t>‹#›</a:t>
            </a:fld>
            <a:endParaRPr lang="en-US"/>
          </a:p>
        </p:txBody>
      </p:sp>
    </p:spTree>
    <p:extLst>
      <p:ext uri="{BB962C8B-B14F-4D97-AF65-F5344CB8AC3E}">
        <p14:creationId xmlns:p14="http://schemas.microsoft.com/office/powerpoint/2010/main" val="3318864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securityweek.com/(http:/www.privacyrights.org/data-breach/new" TargetMode="External"/><Relationship Id="rId2" Type="http://schemas.openxmlformats.org/officeDocument/2006/relationships/hyperlink" Target="http://www.securityweek.com/authors/wade-williams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https://go.kaspersky.com/IT-Security-Economics-Report.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www.theregister.co.uk/2016/08/29/fbi_warns_attacks_on_election_system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en.wikipedia.org/wiki/Consistency_(database_systems)" TargetMode="External"/><Relationship Id="rId2" Type="http://schemas.openxmlformats.org/officeDocument/2006/relationships/hyperlink" Target="http://en.wikipedia.org/wiki/Atomicity_(database_systems)" TargetMode="External"/><Relationship Id="rId1" Type="http://schemas.openxmlformats.org/officeDocument/2006/relationships/slideLayout" Target="../slideLayouts/slideLayout7.xml"/><Relationship Id="rId5" Type="http://schemas.openxmlformats.org/officeDocument/2006/relationships/hyperlink" Target="http://en.wikipedia.org/wiki/Durability_(computer_science)" TargetMode="External"/><Relationship Id="rId4" Type="http://schemas.openxmlformats.org/officeDocument/2006/relationships/hyperlink" Target="http://en.wikipedia.org/wiki/Isolation_(database_systems)"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hyperlink" Target="http://en.wikipedia.org/wiki/Remote_procedure_call" TargetMode="External"/><Relationship Id="rId7" Type="http://schemas.openxmlformats.org/officeDocument/2006/relationships/hyperlink" Target="http://en.wikipedia.org/wiki/POSIX" TargetMode="External"/><Relationship Id="rId2" Type="http://schemas.openxmlformats.org/officeDocument/2006/relationships/hyperlink" Target="http://en.wikipedia.org/wiki/TCP/IP" TargetMode="External"/><Relationship Id="rId1" Type="http://schemas.openxmlformats.org/officeDocument/2006/relationships/slideLayout" Target="../slideLayouts/slideLayout2.xml"/><Relationship Id="rId6" Type="http://schemas.openxmlformats.org/officeDocument/2006/relationships/hyperlink" Target="http://en.wikipedia.org/wiki/RAID" TargetMode="External"/><Relationship Id="rId5" Type="http://schemas.openxmlformats.org/officeDocument/2006/relationships/hyperlink" Target="http://en.wikipedia.org/wiki/Replication_(computer_science)" TargetMode="External"/><Relationship Id="rId4" Type="http://schemas.openxmlformats.org/officeDocument/2006/relationships/hyperlink" Target="http://en.wikipedia.org/wiki/Megabyte" TargetMode="Externa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nakedsecurity.sophos.com/2016/09/23/change-your-password-yahoo-confirms-data-breach-of-500-million-accounts/" TargetMode="External"/><Relationship Id="rId2" Type="http://schemas.openxmlformats.org/officeDocument/2006/relationships/hyperlink" Target="https://arstechnica.com/security/2017/02/recent-meeting-finds-yahoos-badly-hacked-systems-were-still-compromised/" TargetMode="External"/><Relationship Id="rId1" Type="http://schemas.openxmlformats.org/officeDocument/2006/relationships/slideLayout" Target="../slideLayouts/slideLayout2.xml"/><Relationship Id="rId4" Type="http://schemas.openxmlformats.org/officeDocument/2006/relationships/hyperlink" Target="https://nakedsecurity.sophos.com/2016/12/15/six-ways-to-keep-your-data-safe-if-youre-a-yahoo-user-or-if-youre-not/"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53.xml.rels><?xml version="1.0" encoding="UTF-8" standalone="yes"?>
<Relationships xmlns="http://schemas.openxmlformats.org/package/2006/relationships"><Relationship Id="rId2" Type="http://schemas.openxmlformats.org/officeDocument/2006/relationships/hyperlink" Target="http://www.schneier.com/" TargetMode="Externa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topics.nytimes.com/top/reference/timestopics/people/o/barack_obama/index.html?inline=nyt-per" TargetMode="External"/><Relationship Id="rId2" Type="http://schemas.openxmlformats.org/officeDocument/2006/relationships/hyperlink" Target="http://topics.nytimes.com/top/reference/timestopics/people/x/xi_jinping/index.html?inline=nyt-pe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topics.nytimes.com/top/reference/timestopics/subjects/s/social_security_us/index.html?inline=nyt-classifier"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nuviun.com/content/the-gaping-privacy-hole-in-healthcare-data-is-not-where-you-think"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6</a:t>
            </a:r>
            <a:endParaRPr lang="en-US" dirty="0"/>
          </a:p>
        </p:txBody>
      </p:sp>
      <p:sp>
        <p:nvSpPr>
          <p:cNvPr id="3" name="Subtitle 2"/>
          <p:cNvSpPr>
            <a:spLocks noGrp="1"/>
          </p:cNvSpPr>
          <p:nvPr>
            <p:ph type="subTitle" idx="1"/>
          </p:nvPr>
        </p:nvSpPr>
        <p:spPr/>
        <p:txBody>
          <a:bodyPr>
            <a:normAutofit/>
          </a:bodyPr>
          <a:lstStyle/>
          <a:p>
            <a:r>
              <a:rPr lang="en-US" sz="4000" dirty="0" smtClean="0"/>
              <a:t>Database security</a:t>
            </a:r>
            <a:endParaRPr lang="en-US" sz="4000" dirty="0"/>
          </a:p>
        </p:txBody>
      </p:sp>
    </p:spTree>
    <p:extLst>
      <p:ext uri="{BB962C8B-B14F-4D97-AF65-F5344CB8AC3E}">
        <p14:creationId xmlns:p14="http://schemas.microsoft.com/office/powerpoint/2010/main" val="27974705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Data Breaches by the </a:t>
            </a:r>
            <a:r>
              <a:rPr lang="en-US" b="1" dirty="0" smtClean="0"/>
              <a:t>Numbers</a:t>
            </a:r>
            <a:br>
              <a:rPr lang="en-US" b="1" dirty="0" smtClean="0"/>
            </a:br>
            <a:r>
              <a:rPr lang="en-US" sz="2000" dirty="0">
                <a:hlinkClick r:id="rId2"/>
              </a:rPr>
              <a:t>Wade Williamson</a:t>
            </a:r>
            <a:r>
              <a:rPr lang="en-US" sz="2000" dirty="0"/>
              <a:t> on August 31, 2015 </a:t>
            </a:r>
            <a:r>
              <a:rPr lang="en-US" b="1" dirty="0"/>
              <a:t/>
            </a:r>
            <a:br>
              <a:rPr lang="en-US" b="1" dirty="0"/>
            </a:br>
            <a:r>
              <a:rPr lang="en-US" sz="1600" b="1" dirty="0"/>
              <a:t>http://www.securityweek.com/data-breaches-numbers</a:t>
            </a:r>
            <a:endParaRPr lang="en-US" sz="1600" dirty="0"/>
          </a:p>
        </p:txBody>
      </p:sp>
      <p:sp>
        <p:nvSpPr>
          <p:cNvPr id="3" name="Content Placeholder 2"/>
          <p:cNvSpPr>
            <a:spLocks noGrp="1"/>
          </p:cNvSpPr>
          <p:nvPr>
            <p:ph idx="1"/>
          </p:nvPr>
        </p:nvSpPr>
        <p:spPr/>
        <p:txBody>
          <a:bodyPr>
            <a:normAutofit fontScale="92500" lnSpcReduction="10000"/>
          </a:bodyPr>
          <a:lstStyle/>
          <a:p>
            <a:r>
              <a:rPr lang="en-US" dirty="0"/>
              <a:t>The </a:t>
            </a:r>
            <a:r>
              <a:rPr lang="en-US" dirty="0">
                <a:hlinkClick r:id="rId3"/>
              </a:rPr>
              <a:t>Privacy Rights Clearinghouse</a:t>
            </a:r>
            <a:r>
              <a:rPr lang="en-US" dirty="0"/>
              <a:t> has maintained </a:t>
            </a:r>
            <a:r>
              <a:rPr lang="en-US" dirty="0" smtClean="0"/>
              <a:t>a </a:t>
            </a:r>
            <a:r>
              <a:rPr lang="en-US" dirty="0"/>
              <a:t>searchable database of breaches from 2005 to the present, allowing us to </a:t>
            </a:r>
            <a:r>
              <a:rPr lang="en-US" dirty="0" smtClean="0"/>
              <a:t>track </a:t>
            </a:r>
            <a:r>
              <a:rPr lang="en-US" dirty="0"/>
              <a:t>the rise and fall of data breaches</a:t>
            </a:r>
            <a:r>
              <a:rPr lang="en-US" dirty="0" smtClean="0"/>
              <a:t>.</a:t>
            </a:r>
          </a:p>
          <a:p>
            <a:r>
              <a:rPr lang="en-US" dirty="0"/>
              <a:t>The table below shows year-over-year trends of breach data from 2013 through August 2015. I picked 2013 as a starting point because it includes the Target breach, which marked the beginning of a series of massive data breaches that continues today.</a:t>
            </a:r>
          </a:p>
          <a:p>
            <a:r>
              <a:rPr lang="en-US" dirty="0"/>
              <a:t>Additionally, we took advantage of the PRC’s database to analyze how the breach occurred. Known sources of a breach include hacking by external parties, disclosures by insiders, accidental disclosures, loss of physical records, as well as losses from portable devices and stationary devices like servers.</a:t>
            </a:r>
          </a:p>
          <a:p>
            <a:endParaRPr lang="en-US" dirty="0"/>
          </a:p>
        </p:txBody>
      </p:sp>
    </p:spTree>
    <p:extLst>
      <p:ext uri="{BB962C8B-B14F-4D97-AF65-F5344CB8AC3E}">
        <p14:creationId xmlns:p14="http://schemas.microsoft.com/office/powerpoint/2010/main" val="835009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Breaches II</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First</a:t>
            </a:r>
            <a:r>
              <a:rPr lang="en-US" dirty="0"/>
              <a:t>, based on the number of records compromised, breaches are on the rise. In security circles, 2014 was known colloquially as “the year of the breach.” However, 2015 almost doubled the 2014 tally of breached records, and has done so in the first eight months. </a:t>
            </a:r>
          </a:p>
          <a:p>
            <a:r>
              <a:rPr lang="en-US" dirty="0"/>
              <a:t>Digging deeper, we can see the source of these breaches. The first thing that stands out is that external hacking is far and away the leading source of breaches, and the percentage is growing. In 2013, external hacking accounted for 83.77 percent of the total records that were compromised. In 2014, that percentage jumped to 98.73 percent. So far in 2015, the percentage continued its rise to 99.99 percent. </a:t>
            </a:r>
            <a:endParaRPr lang="en-US" dirty="0" smtClean="0"/>
          </a:p>
          <a:p>
            <a:r>
              <a:rPr lang="en-US" dirty="0"/>
              <a:t>To reverse the trend, security teams must adopt new tools and techniques that identify breaches in real time. This means going beyond just malware to identifying all phases of a breach, including the steps of attacks that don’t use malware at all. It requires a unified and real-time understanding of an attack from reconnaissance through to the attempt to gather data for exfiltration.</a:t>
            </a:r>
          </a:p>
          <a:p>
            <a:endParaRPr lang="en-US" dirty="0"/>
          </a:p>
        </p:txBody>
      </p:sp>
    </p:spTree>
    <p:extLst>
      <p:ext uri="{BB962C8B-B14F-4D97-AF65-F5344CB8AC3E}">
        <p14:creationId xmlns:p14="http://schemas.microsoft.com/office/powerpoint/2010/main" val="8334255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4000" y="100013"/>
            <a:ext cx="9067800" cy="6657975"/>
          </a:xfrm>
          <a:prstGeom prst="rect">
            <a:avLst/>
          </a:prstGeom>
        </p:spPr>
      </p:pic>
      <p:sp>
        <p:nvSpPr>
          <p:cNvPr id="3" name="Title 2"/>
          <p:cNvSpPr>
            <a:spLocks noGrp="1"/>
          </p:cNvSpPr>
          <p:nvPr>
            <p:ph type="title"/>
          </p:nvPr>
        </p:nvSpPr>
        <p:spPr>
          <a:xfrm>
            <a:off x="1981200" y="274638"/>
            <a:ext cx="8229600" cy="334962"/>
          </a:xfrm>
        </p:spPr>
        <p:txBody>
          <a:bodyPr>
            <a:normAutofit/>
          </a:bodyPr>
          <a:lstStyle/>
          <a:p>
            <a:r>
              <a:rPr lang="en-US" sz="1600" dirty="0"/>
              <a:t>Data breaches </a:t>
            </a:r>
          </a:p>
        </p:txBody>
      </p:sp>
    </p:spTree>
    <p:extLst>
      <p:ext uri="{BB962C8B-B14F-4D97-AF65-F5344CB8AC3E}">
        <p14:creationId xmlns:p14="http://schemas.microsoft.com/office/powerpoint/2010/main" val="26640727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Cost of </a:t>
            </a:r>
            <a:r>
              <a:rPr lang="en-US" dirty="0"/>
              <a:t>data breaches</a:t>
            </a:r>
            <a:br>
              <a:rPr lang="en-US" dirty="0"/>
            </a:br>
            <a:r>
              <a:rPr lang="en-US" sz="2200" dirty="0"/>
              <a:t>http://www.techrepublic.com/article/report-average-enterprise-data-breach-cost-rises-to-1-3m/</a:t>
            </a:r>
          </a:p>
        </p:txBody>
      </p:sp>
      <p:sp>
        <p:nvSpPr>
          <p:cNvPr id="3" name="Content Placeholder 2"/>
          <p:cNvSpPr>
            <a:spLocks noGrp="1"/>
          </p:cNvSpPr>
          <p:nvPr>
            <p:ph idx="1"/>
          </p:nvPr>
        </p:nvSpPr>
        <p:spPr/>
        <p:txBody>
          <a:bodyPr>
            <a:normAutofit fontScale="92500" lnSpcReduction="10000"/>
          </a:bodyPr>
          <a:lstStyle/>
          <a:p>
            <a:r>
              <a:rPr lang="en-US" dirty="0"/>
              <a:t>The cost of a data breach for enterprises in North America increased this </a:t>
            </a:r>
            <a:r>
              <a:rPr lang="en-US" dirty="0" smtClean="0"/>
              <a:t>year (2017), </a:t>
            </a:r>
            <a:r>
              <a:rPr lang="en-US" dirty="0"/>
              <a:t>according to a </a:t>
            </a:r>
            <a:r>
              <a:rPr lang="en-US" dirty="0">
                <a:hlinkClick r:id="rId2"/>
              </a:rPr>
              <a:t>new report</a:t>
            </a:r>
            <a:r>
              <a:rPr lang="en-US" dirty="0"/>
              <a:t> from Kaspersky Lab and B2B International, released Tuesday. The total impact of a data breach now amounts to $1.3 million for large companies—up from $1.2 million in 2016, the report found. Breaches cost an average of $117,000 per incident for small- and medium-sized businesses (SMBs), the report also noted.</a:t>
            </a:r>
          </a:p>
          <a:p>
            <a:r>
              <a:rPr lang="en-US" dirty="0"/>
              <a:t>After surveying more than 5,000 businesses across 30 countries, Kaspersky Lab found that businesses are beginning to view IT security as a strategic investment, and are increasing security budgets in response. All companies spent 18% of their budget on IT security this year, compared to 16% last year, and this pattern was consistent across both large and small organizations. This year's increases were driven by the growing complexity of IT infrastructure, the report noted. </a:t>
            </a:r>
          </a:p>
          <a:p>
            <a:endParaRPr lang="en-US" dirty="0"/>
          </a:p>
        </p:txBody>
      </p:sp>
    </p:spTree>
    <p:extLst>
      <p:ext uri="{BB962C8B-B14F-4D97-AF65-F5344CB8AC3E}">
        <p14:creationId xmlns:p14="http://schemas.microsoft.com/office/powerpoint/2010/main" val="2908446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48025" y="811033"/>
            <a:ext cx="5695950" cy="5947576"/>
          </a:xfrm>
          <a:prstGeom prst="rect">
            <a:avLst/>
          </a:prstGeom>
        </p:spPr>
      </p:pic>
      <p:sp>
        <p:nvSpPr>
          <p:cNvPr id="3" name="Title 2"/>
          <p:cNvSpPr>
            <a:spLocks noGrp="1"/>
          </p:cNvSpPr>
          <p:nvPr>
            <p:ph type="title"/>
          </p:nvPr>
        </p:nvSpPr>
        <p:spPr>
          <a:xfrm>
            <a:off x="838200" y="365126"/>
            <a:ext cx="10515600" cy="445908"/>
          </a:xfrm>
        </p:spPr>
        <p:txBody>
          <a:bodyPr>
            <a:normAutofit/>
          </a:bodyPr>
          <a:lstStyle/>
          <a:p>
            <a:r>
              <a:rPr lang="en-US" sz="2400" dirty="0" err="1" smtClean="0"/>
              <a:t>Gemalto</a:t>
            </a:r>
            <a:r>
              <a:rPr lang="en-US" sz="2400" dirty="0" smtClean="0"/>
              <a:t> Report 10/2017</a:t>
            </a:r>
            <a:endParaRPr lang="en-US" sz="2400" dirty="0"/>
          </a:p>
        </p:txBody>
      </p:sp>
    </p:spTree>
    <p:extLst>
      <p:ext uri="{BB962C8B-B14F-4D97-AF65-F5344CB8AC3E}">
        <p14:creationId xmlns:p14="http://schemas.microsoft.com/office/powerpoint/2010/main" val="3129323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7D1853B3-D58E-4851-AE38-DD80EC01FD92}" type="datetime1">
              <a:rPr lang="en-US" altLang="en-US" sz="1400" b="0" i="0">
                <a:latin typeface="Times New Roman" panose="02020603050405020304" pitchFamily="18" charset="0"/>
              </a:rPr>
              <a:pPr eaLnBrk="0" hangingPunct="0">
                <a:spcBef>
                  <a:spcPct val="0"/>
                </a:spcBef>
                <a:buFontTx/>
                <a:buNone/>
              </a:pPr>
              <a:t>10/19/2017</a:t>
            </a:fld>
            <a:endParaRPr lang="en-US" altLang="en-US" sz="1400" b="0" i="0">
              <a:latin typeface="Times New Roman" panose="02020603050405020304" pitchFamily="18" charset="0"/>
            </a:endParaRPr>
          </a:p>
        </p:txBody>
      </p:sp>
      <p:sp>
        <p:nvSpPr>
          <p:cNvPr id="3686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9CD18423-3D52-49D6-BBCF-5866F79D5899}" type="slidenum">
              <a:rPr lang="en-US" altLang="en-US" sz="1400" b="0" i="0">
                <a:latin typeface="Times New Roman" panose="02020603050405020304" pitchFamily="18" charset="0"/>
              </a:rPr>
              <a:pPr eaLnBrk="0" hangingPunct="0">
                <a:spcBef>
                  <a:spcPct val="0"/>
                </a:spcBef>
                <a:buFontTx/>
                <a:buNone/>
              </a:pPr>
              <a:t>15</a:t>
            </a:fld>
            <a:endParaRPr lang="en-US" altLang="en-US" sz="1400" b="0" i="0">
              <a:latin typeface="Times New Roman" panose="02020603050405020304" pitchFamily="18" charset="0"/>
            </a:endParaRPr>
          </a:p>
        </p:txBody>
      </p:sp>
      <p:sp>
        <p:nvSpPr>
          <p:cNvPr id="368644" name="Rectangle 2"/>
          <p:cNvSpPr>
            <a:spLocks noGrp="1" noChangeArrowheads="1"/>
          </p:cNvSpPr>
          <p:nvPr>
            <p:ph type="title" idx="4294967295"/>
          </p:nvPr>
        </p:nvSpPr>
        <p:spPr/>
        <p:txBody>
          <a:bodyPr/>
          <a:lstStyle/>
          <a:p>
            <a:pPr eaLnBrk="1" hangingPunct="1"/>
            <a:r>
              <a:rPr lang="en-US" altLang="en-US" smtClean="0"/>
              <a:t>Databases</a:t>
            </a:r>
          </a:p>
        </p:txBody>
      </p:sp>
      <p:sp>
        <p:nvSpPr>
          <p:cNvPr id="368645" name="Rectangle 3"/>
          <p:cNvSpPr>
            <a:spLocks noGrp="1" noChangeArrowheads="1"/>
          </p:cNvSpPr>
          <p:nvPr>
            <p:ph type="body" idx="4294967295"/>
          </p:nvPr>
        </p:nvSpPr>
        <p:spPr/>
        <p:txBody>
          <a:bodyPr/>
          <a:lstStyle/>
          <a:p>
            <a:pPr eaLnBrk="1" hangingPunct="1"/>
            <a:r>
              <a:rPr lang="en-US" altLang="en-US" smtClean="0"/>
              <a:t>A DBMS is a repository of persistent data </a:t>
            </a:r>
          </a:p>
          <a:p>
            <a:pPr eaLnBrk="1" hangingPunct="1"/>
            <a:r>
              <a:rPr lang="en-US" altLang="en-US" smtClean="0"/>
              <a:t>Query and other data handling languages</a:t>
            </a:r>
          </a:p>
          <a:p>
            <a:pPr eaLnBrk="1" hangingPunct="1"/>
            <a:r>
              <a:rPr lang="en-US" altLang="en-US" smtClean="0"/>
              <a:t>Efficient storage of information</a:t>
            </a:r>
          </a:p>
          <a:p>
            <a:pPr eaLnBrk="1" hangingPunct="1"/>
            <a:r>
              <a:rPr lang="en-US" altLang="en-US" smtClean="0"/>
              <a:t>Authorization system </a:t>
            </a:r>
          </a:p>
          <a:p>
            <a:pPr eaLnBrk="1" hangingPunct="1"/>
            <a:r>
              <a:rPr lang="en-US" altLang="en-US" smtClean="0"/>
              <a:t>Concurrency control</a:t>
            </a:r>
          </a:p>
          <a:p>
            <a:pPr eaLnBrk="1" hangingPunct="1"/>
            <a:r>
              <a:rPr lang="en-US" altLang="en-US" smtClean="0"/>
              <a:t>Recovery and fault tolerance </a:t>
            </a:r>
          </a:p>
        </p:txBody>
      </p:sp>
    </p:spTree>
    <p:extLst>
      <p:ext uri="{BB962C8B-B14F-4D97-AF65-F5344CB8AC3E}">
        <p14:creationId xmlns:p14="http://schemas.microsoft.com/office/powerpoint/2010/main" val="35453854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idx="4294967295"/>
          </p:nvPr>
        </p:nvSpPr>
        <p:spPr/>
        <p:txBody>
          <a:bodyPr/>
          <a:lstStyle/>
          <a:p>
            <a:r>
              <a:rPr lang="en-US" altLang="en-US" smtClean="0"/>
              <a:t>Relational databases</a:t>
            </a:r>
          </a:p>
        </p:txBody>
      </p:sp>
      <p:sp>
        <p:nvSpPr>
          <p:cNvPr id="370691" name="Rectangle 3"/>
          <p:cNvSpPr>
            <a:spLocks noGrp="1" noChangeArrowheads="1"/>
          </p:cNvSpPr>
          <p:nvPr>
            <p:ph type="body" idx="4294967295"/>
          </p:nvPr>
        </p:nvSpPr>
        <p:spPr/>
        <p:txBody>
          <a:bodyPr/>
          <a:lstStyle/>
          <a:p>
            <a:pPr>
              <a:lnSpc>
                <a:spcPct val="80000"/>
              </a:lnSpc>
            </a:pPr>
            <a:r>
              <a:rPr lang="en-US" altLang="en-US" sz="2400"/>
              <a:t>Relational databases store their data in the form of tables, where each entry (tuple) represents a record</a:t>
            </a:r>
          </a:p>
          <a:p>
            <a:pPr>
              <a:lnSpc>
                <a:spcPct val="80000"/>
              </a:lnSpc>
            </a:pPr>
            <a:r>
              <a:rPr lang="en-US" altLang="en-US" sz="2400"/>
              <a:t>The relational model uses several basic (relational algebra) operations to manipulate data: selection, projection, union, minus, Cartesian product, and join</a:t>
            </a:r>
          </a:p>
          <a:p>
            <a:pPr>
              <a:lnSpc>
                <a:spcPct val="80000"/>
              </a:lnSpc>
            </a:pPr>
            <a:r>
              <a:rPr lang="en-US" altLang="en-US" sz="2400"/>
              <a:t>There are also rules for integrity</a:t>
            </a:r>
          </a:p>
          <a:p>
            <a:pPr>
              <a:lnSpc>
                <a:spcPct val="80000"/>
              </a:lnSpc>
            </a:pPr>
            <a:r>
              <a:rPr lang="en-US" altLang="en-US" sz="2400"/>
              <a:t>The basic operations can be used to define views that present the users a subset of the database</a:t>
            </a:r>
          </a:p>
          <a:p>
            <a:pPr>
              <a:lnSpc>
                <a:spcPct val="80000"/>
              </a:lnSpc>
            </a:pPr>
            <a:r>
              <a:rPr lang="en-US" altLang="en-US" sz="2400"/>
              <a:t>Almost all relational databases use SQL as data manipulation language (SQL is an ANSI and ISO standard).</a:t>
            </a:r>
          </a:p>
        </p:txBody>
      </p:sp>
    </p:spTree>
    <p:extLst>
      <p:ext uri="{BB962C8B-B14F-4D97-AF65-F5344CB8AC3E}">
        <p14:creationId xmlns:p14="http://schemas.microsoft.com/office/powerpoint/2010/main" val="42312186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5" name="Rectangle 7"/>
          <p:cNvSpPr>
            <a:spLocks noGrp="1" noChangeArrowheads="1"/>
          </p:cNvSpPr>
          <p:nvPr>
            <p:ph type="title" idx="4294967295"/>
          </p:nvPr>
        </p:nvSpPr>
        <p:spPr/>
        <p:txBody>
          <a:bodyPr/>
          <a:lstStyle/>
          <a:p>
            <a:r>
              <a:rPr lang="en-US" altLang="en-US" smtClean="0"/>
              <a:t>Table descriptions</a:t>
            </a:r>
          </a:p>
        </p:txBody>
      </p:sp>
      <p:pic>
        <p:nvPicPr>
          <p:cNvPr id="1077" name="Picture 5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8615" y="2366963"/>
            <a:ext cx="5535827" cy="2748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06584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2738" name="Group 4"/>
          <p:cNvGrpSpPr>
            <a:grpSpLocks noChangeAspect="1"/>
          </p:cNvGrpSpPr>
          <p:nvPr/>
        </p:nvGrpSpPr>
        <p:grpSpPr bwMode="auto">
          <a:xfrm>
            <a:off x="3114676" y="304800"/>
            <a:ext cx="4562475" cy="6019800"/>
            <a:chOff x="0" y="0"/>
            <a:chExt cx="7185" cy="9165"/>
          </a:xfrm>
        </p:grpSpPr>
        <p:sp>
          <p:nvSpPr>
            <p:cNvPr id="372739" name="AutoShape 5"/>
            <p:cNvSpPr>
              <a:spLocks noChangeAspect="1" noChangeArrowheads="1"/>
            </p:cNvSpPr>
            <p:nvPr/>
          </p:nvSpPr>
          <p:spPr bwMode="auto">
            <a:xfrm>
              <a:off x="0" y="0"/>
              <a:ext cx="7185" cy="9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grpSp>
          <p:nvGrpSpPr>
            <p:cNvPr id="372740" name="Group 6"/>
            <p:cNvGrpSpPr>
              <a:grpSpLocks/>
            </p:cNvGrpSpPr>
            <p:nvPr/>
          </p:nvGrpSpPr>
          <p:grpSpPr bwMode="auto">
            <a:xfrm>
              <a:off x="96" y="73"/>
              <a:ext cx="7003" cy="3206"/>
              <a:chOff x="96" y="73"/>
              <a:chExt cx="7003" cy="3206"/>
            </a:xfrm>
          </p:grpSpPr>
          <p:sp>
            <p:nvSpPr>
              <p:cNvPr id="373285" name="Freeform 7"/>
              <p:cNvSpPr>
                <a:spLocks noEditPoints="1"/>
              </p:cNvSpPr>
              <p:nvPr/>
            </p:nvSpPr>
            <p:spPr bwMode="auto">
              <a:xfrm>
                <a:off x="1009" y="2357"/>
                <a:ext cx="108" cy="130"/>
              </a:xfrm>
              <a:custGeom>
                <a:avLst/>
                <a:gdLst>
                  <a:gd name="T0" fmla="*/ 48 w 108"/>
                  <a:gd name="T1" fmla="*/ 115 h 130"/>
                  <a:gd name="T2" fmla="*/ 58 w 108"/>
                  <a:gd name="T3" fmla="*/ 115 h 130"/>
                  <a:gd name="T4" fmla="*/ 63 w 108"/>
                  <a:gd name="T5" fmla="*/ 113 h 130"/>
                  <a:gd name="T6" fmla="*/ 73 w 108"/>
                  <a:gd name="T7" fmla="*/ 108 h 130"/>
                  <a:gd name="T8" fmla="*/ 80 w 108"/>
                  <a:gd name="T9" fmla="*/ 100 h 130"/>
                  <a:gd name="T10" fmla="*/ 85 w 108"/>
                  <a:gd name="T11" fmla="*/ 90 h 130"/>
                  <a:gd name="T12" fmla="*/ 88 w 108"/>
                  <a:gd name="T13" fmla="*/ 80 h 130"/>
                  <a:gd name="T14" fmla="*/ 88 w 108"/>
                  <a:gd name="T15" fmla="*/ 67 h 130"/>
                  <a:gd name="T16" fmla="*/ 88 w 108"/>
                  <a:gd name="T17" fmla="*/ 55 h 130"/>
                  <a:gd name="T18" fmla="*/ 85 w 108"/>
                  <a:gd name="T19" fmla="*/ 45 h 130"/>
                  <a:gd name="T20" fmla="*/ 83 w 108"/>
                  <a:gd name="T21" fmla="*/ 37 h 130"/>
                  <a:gd name="T22" fmla="*/ 80 w 108"/>
                  <a:gd name="T23" fmla="*/ 30 h 130"/>
                  <a:gd name="T24" fmla="*/ 78 w 108"/>
                  <a:gd name="T25" fmla="*/ 25 h 130"/>
                  <a:gd name="T26" fmla="*/ 73 w 108"/>
                  <a:gd name="T27" fmla="*/ 22 h 130"/>
                  <a:gd name="T28" fmla="*/ 68 w 108"/>
                  <a:gd name="T29" fmla="*/ 20 h 130"/>
                  <a:gd name="T30" fmla="*/ 58 w 108"/>
                  <a:gd name="T31" fmla="*/ 17 h 130"/>
                  <a:gd name="T32" fmla="*/ 48 w 108"/>
                  <a:gd name="T33" fmla="*/ 15 h 130"/>
                  <a:gd name="T34" fmla="*/ 17 w 108"/>
                  <a:gd name="T35" fmla="*/ 15 h 130"/>
                  <a:gd name="T36" fmla="*/ 17 w 108"/>
                  <a:gd name="T37" fmla="*/ 115 h 130"/>
                  <a:gd name="T38" fmla="*/ 48 w 108"/>
                  <a:gd name="T39" fmla="*/ 115 h 130"/>
                  <a:gd name="T40" fmla="*/ 0 w 108"/>
                  <a:gd name="T41" fmla="*/ 0 h 130"/>
                  <a:gd name="T42" fmla="*/ 53 w 108"/>
                  <a:gd name="T43" fmla="*/ 0 h 130"/>
                  <a:gd name="T44" fmla="*/ 65 w 108"/>
                  <a:gd name="T45" fmla="*/ 2 h 130"/>
                  <a:gd name="T46" fmla="*/ 75 w 108"/>
                  <a:gd name="T47" fmla="*/ 5 h 130"/>
                  <a:gd name="T48" fmla="*/ 85 w 108"/>
                  <a:gd name="T49" fmla="*/ 12 h 130"/>
                  <a:gd name="T50" fmla="*/ 93 w 108"/>
                  <a:gd name="T51" fmla="*/ 20 h 130"/>
                  <a:gd name="T52" fmla="*/ 98 w 108"/>
                  <a:gd name="T53" fmla="*/ 25 h 130"/>
                  <a:gd name="T54" fmla="*/ 100 w 108"/>
                  <a:gd name="T55" fmla="*/ 30 h 130"/>
                  <a:gd name="T56" fmla="*/ 103 w 108"/>
                  <a:gd name="T57" fmla="*/ 40 h 130"/>
                  <a:gd name="T58" fmla="*/ 105 w 108"/>
                  <a:gd name="T59" fmla="*/ 50 h 130"/>
                  <a:gd name="T60" fmla="*/ 108 w 108"/>
                  <a:gd name="T61" fmla="*/ 62 h 130"/>
                  <a:gd name="T62" fmla="*/ 105 w 108"/>
                  <a:gd name="T63" fmla="*/ 72 h 130"/>
                  <a:gd name="T64" fmla="*/ 105 w 108"/>
                  <a:gd name="T65" fmla="*/ 82 h 130"/>
                  <a:gd name="T66" fmla="*/ 103 w 108"/>
                  <a:gd name="T67" fmla="*/ 93 h 130"/>
                  <a:gd name="T68" fmla="*/ 98 w 108"/>
                  <a:gd name="T69" fmla="*/ 100 h 130"/>
                  <a:gd name="T70" fmla="*/ 90 w 108"/>
                  <a:gd name="T71" fmla="*/ 113 h 130"/>
                  <a:gd name="T72" fmla="*/ 85 w 108"/>
                  <a:gd name="T73" fmla="*/ 118 h 130"/>
                  <a:gd name="T74" fmla="*/ 80 w 108"/>
                  <a:gd name="T75" fmla="*/ 123 h 130"/>
                  <a:gd name="T76" fmla="*/ 75 w 108"/>
                  <a:gd name="T77" fmla="*/ 125 h 130"/>
                  <a:gd name="T78" fmla="*/ 68 w 108"/>
                  <a:gd name="T79" fmla="*/ 128 h 130"/>
                  <a:gd name="T80" fmla="*/ 53 w 108"/>
                  <a:gd name="T81" fmla="*/ 130 h 130"/>
                  <a:gd name="T82" fmla="*/ 0 w 108"/>
                  <a:gd name="T83" fmla="*/ 130 h 130"/>
                  <a:gd name="T84" fmla="*/ 0 w 108"/>
                  <a:gd name="T85" fmla="*/ 0 h 13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0"/>
                  <a:gd name="T131" fmla="*/ 108 w 108"/>
                  <a:gd name="T132" fmla="*/ 130 h 13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0">
                    <a:moveTo>
                      <a:pt x="48" y="115"/>
                    </a:moveTo>
                    <a:lnTo>
                      <a:pt x="58" y="115"/>
                    </a:lnTo>
                    <a:lnTo>
                      <a:pt x="63" y="113"/>
                    </a:lnTo>
                    <a:lnTo>
                      <a:pt x="73" y="108"/>
                    </a:lnTo>
                    <a:lnTo>
                      <a:pt x="80" y="100"/>
                    </a:lnTo>
                    <a:lnTo>
                      <a:pt x="85" y="90"/>
                    </a:lnTo>
                    <a:lnTo>
                      <a:pt x="88" y="80"/>
                    </a:lnTo>
                    <a:lnTo>
                      <a:pt x="88" y="67"/>
                    </a:lnTo>
                    <a:lnTo>
                      <a:pt x="88" y="55"/>
                    </a:lnTo>
                    <a:lnTo>
                      <a:pt x="85" y="45"/>
                    </a:lnTo>
                    <a:lnTo>
                      <a:pt x="83" y="37"/>
                    </a:lnTo>
                    <a:lnTo>
                      <a:pt x="80" y="30"/>
                    </a:lnTo>
                    <a:lnTo>
                      <a:pt x="78" y="25"/>
                    </a:lnTo>
                    <a:lnTo>
                      <a:pt x="73" y="22"/>
                    </a:lnTo>
                    <a:lnTo>
                      <a:pt x="68" y="20"/>
                    </a:lnTo>
                    <a:lnTo>
                      <a:pt x="58" y="17"/>
                    </a:lnTo>
                    <a:lnTo>
                      <a:pt x="48" y="15"/>
                    </a:lnTo>
                    <a:lnTo>
                      <a:pt x="17" y="15"/>
                    </a:lnTo>
                    <a:lnTo>
                      <a:pt x="17" y="115"/>
                    </a:lnTo>
                    <a:lnTo>
                      <a:pt x="48" y="115"/>
                    </a:lnTo>
                    <a:close/>
                    <a:moveTo>
                      <a:pt x="0" y="0"/>
                    </a:moveTo>
                    <a:lnTo>
                      <a:pt x="53" y="0"/>
                    </a:lnTo>
                    <a:lnTo>
                      <a:pt x="65" y="2"/>
                    </a:lnTo>
                    <a:lnTo>
                      <a:pt x="75" y="5"/>
                    </a:lnTo>
                    <a:lnTo>
                      <a:pt x="85" y="12"/>
                    </a:lnTo>
                    <a:lnTo>
                      <a:pt x="93" y="20"/>
                    </a:lnTo>
                    <a:lnTo>
                      <a:pt x="98" y="25"/>
                    </a:lnTo>
                    <a:lnTo>
                      <a:pt x="100" y="30"/>
                    </a:lnTo>
                    <a:lnTo>
                      <a:pt x="103" y="40"/>
                    </a:lnTo>
                    <a:lnTo>
                      <a:pt x="105" y="50"/>
                    </a:lnTo>
                    <a:lnTo>
                      <a:pt x="108" y="62"/>
                    </a:lnTo>
                    <a:lnTo>
                      <a:pt x="105" y="72"/>
                    </a:lnTo>
                    <a:lnTo>
                      <a:pt x="105" y="82"/>
                    </a:lnTo>
                    <a:lnTo>
                      <a:pt x="103" y="93"/>
                    </a:lnTo>
                    <a:lnTo>
                      <a:pt x="98" y="100"/>
                    </a:lnTo>
                    <a:lnTo>
                      <a:pt x="90" y="113"/>
                    </a:lnTo>
                    <a:lnTo>
                      <a:pt x="85" y="118"/>
                    </a:lnTo>
                    <a:lnTo>
                      <a:pt x="80" y="123"/>
                    </a:lnTo>
                    <a:lnTo>
                      <a:pt x="75" y="125"/>
                    </a:lnTo>
                    <a:lnTo>
                      <a:pt x="68" y="128"/>
                    </a:lnTo>
                    <a:lnTo>
                      <a:pt x="53"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86" name="Freeform 8"/>
              <p:cNvSpPr>
                <a:spLocks/>
              </p:cNvSpPr>
              <p:nvPr/>
            </p:nvSpPr>
            <p:spPr bwMode="auto">
              <a:xfrm>
                <a:off x="1137" y="2357"/>
                <a:ext cx="103" cy="130"/>
              </a:xfrm>
              <a:custGeom>
                <a:avLst/>
                <a:gdLst>
                  <a:gd name="T0" fmla="*/ 0 w 103"/>
                  <a:gd name="T1" fmla="*/ 0 h 130"/>
                  <a:gd name="T2" fmla="*/ 23 w 103"/>
                  <a:gd name="T3" fmla="*/ 0 h 130"/>
                  <a:gd name="T4" fmla="*/ 88 w 103"/>
                  <a:gd name="T5" fmla="*/ 105 h 130"/>
                  <a:gd name="T6" fmla="*/ 88 w 103"/>
                  <a:gd name="T7" fmla="*/ 0 h 130"/>
                  <a:gd name="T8" fmla="*/ 103 w 103"/>
                  <a:gd name="T9" fmla="*/ 0 h 130"/>
                  <a:gd name="T10" fmla="*/ 103 w 103"/>
                  <a:gd name="T11" fmla="*/ 130 h 130"/>
                  <a:gd name="T12" fmla="*/ 86 w 103"/>
                  <a:gd name="T13" fmla="*/ 130 h 130"/>
                  <a:gd name="T14" fmla="*/ 18 w 103"/>
                  <a:gd name="T15" fmla="*/ 25 h 130"/>
                  <a:gd name="T16" fmla="*/ 18 w 103"/>
                  <a:gd name="T17" fmla="*/ 130 h 130"/>
                  <a:gd name="T18" fmla="*/ 0 w 103"/>
                  <a:gd name="T19" fmla="*/ 130 h 130"/>
                  <a:gd name="T20" fmla="*/ 0 w 103"/>
                  <a:gd name="T21" fmla="*/ 0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30"/>
                  <a:gd name="T35" fmla="*/ 103 w 103"/>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30">
                    <a:moveTo>
                      <a:pt x="0" y="0"/>
                    </a:moveTo>
                    <a:lnTo>
                      <a:pt x="23" y="0"/>
                    </a:lnTo>
                    <a:lnTo>
                      <a:pt x="88" y="105"/>
                    </a:lnTo>
                    <a:lnTo>
                      <a:pt x="88" y="0"/>
                    </a:lnTo>
                    <a:lnTo>
                      <a:pt x="103" y="0"/>
                    </a:lnTo>
                    <a:lnTo>
                      <a:pt x="103" y="130"/>
                    </a:lnTo>
                    <a:lnTo>
                      <a:pt x="86" y="130"/>
                    </a:lnTo>
                    <a:lnTo>
                      <a:pt x="18" y="25"/>
                    </a:lnTo>
                    <a:lnTo>
                      <a:pt x="18"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87" name="Freeform 9"/>
              <p:cNvSpPr>
                <a:spLocks noEditPoints="1"/>
              </p:cNvSpPr>
              <p:nvPr/>
            </p:nvSpPr>
            <p:spPr bwMode="auto">
              <a:xfrm>
                <a:off x="1263" y="2354"/>
                <a:ext cx="126" cy="138"/>
              </a:xfrm>
              <a:custGeom>
                <a:avLst/>
                <a:gdLst>
                  <a:gd name="T0" fmla="*/ 118 w 126"/>
                  <a:gd name="T1" fmla="*/ 30 h 138"/>
                  <a:gd name="T2" fmla="*/ 123 w 126"/>
                  <a:gd name="T3" fmla="*/ 43 h 138"/>
                  <a:gd name="T4" fmla="*/ 126 w 126"/>
                  <a:gd name="T5" fmla="*/ 65 h 138"/>
                  <a:gd name="T6" fmla="*/ 123 w 126"/>
                  <a:gd name="T7" fmla="*/ 93 h 138"/>
                  <a:gd name="T8" fmla="*/ 111 w 126"/>
                  <a:gd name="T9" fmla="*/ 116 h 138"/>
                  <a:gd name="T10" fmla="*/ 90 w 126"/>
                  <a:gd name="T11" fmla="*/ 131 h 138"/>
                  <a:gd name="T12" fmla="*/ 63 w 126"/>
                  <a:gd name="T13" fmla="*/ 138 h 138"/>
                  <a:gd name="T14" fmla="*/ 40 w 126"/>
                  <a:gd name="T15" fmla="*/ 133 h 138"/>
                  <a:gd name="T16" fmla="*/ 25 w 126"/>
                  <a:gd name="T17" fmla="*/ 126 h 138"/>
                  <a:gd name="T18" fmla="*/ 7 w 126"/>
                  <a:gd name="T19" fmla="*/ 108 h 138"/>
                  <a:gd name="T20" fmla="*/ 0 w 126"/>
                  <a:gd name="T21" fmla="*/ 83 h 138"/>
                  <a:gd name="T22" fmla="*/ 0 w 126"/>
                  <a:gd name="T23" fmla="*/ 55 h 138"/>
                  <a:gd name="T24" fmla="*/ 7 w 126"/>
                  <a:gd name="T25" fmla="*/ 33 h 138"/>
                  <a:gd name="T26" fmla="*/ 18 w 126"/>
                  <a:gd name="T27" fmla="*/ 18 h 138"/>
                  <a:gd name="T28" fmla="*/ 33 w 126"/>
                  <a:gd name="T29" fmla="*/ 5 h 138"/>
                  <a:gd name="T30" fmla="*/ 48 w 126"/>
                  <a:gd name="T31" fmla="*/ 3 h 138"/>
                  <a:gd name="T32" fmla="*/ 63 w 126"/>
                  <a:gd name="T33" fmla="*/ 0 h 138"/>
                  <a:gd name="T34" fmla="*/ 85 w 126"/>
                  <a:gd name="T35" fmla="*/ 3 h 138"/>
                  <a:gd name="T36" fmla="*/ 103 w 126"/>
                  <a:gd name="T37" fmla="*/ 13 h 138"/>
                  <a:gd name="T38" fmla="*/ 113 w 126"/>
                  <a:gd name="T39" fmla="*/ 23 h 138"/>
                  <a:gd name="T40" fmla="*/ 103 w 126"/>
                  <a:gd name="T41" fmla="*/ 96 h 138"/>
                  <a:gd name="T42" fmla="*/ 108 w 126"/>
                  <a:gd name="T43" fmla="*/ 78 h 138"/>
                  <a:gd name="T44" fmla="*/ 108 w 126"/>
                  <a:gd name="T45" fmla="*/ 55 h 138"/>
                  <a:gd name="T46" fmla="*/ 101 w 126"/>
                  <a:gd name="T47" fmla="*/ 38 h 138"/>
                  <a:gd name="T48" fmla="*/ 90 w 126"/>
                  <a:gd name="T49" fmla="*/ 23 h 138"/>
                  <a:gd name="T50" fmla="*/ 73 w 126"/>
                  <a:gd name="T51" fmla="*/ 18 h 138"/>
                  <a:gd name="T52" fmla="*/ 53 w 126"/>
                  <a:gd name="T53" fmla="*/ 18 h 138"/>
                  <a:gd name="T54" fmla="*/ 38 w 126"/>
                  <a:gd name="T55" fmla="*/ 23 h 138"/>
                  <a:gd name="T56" fmla="*/ 25 w 126"/>
                  <a:gd name="T57" fmla="*/ 38 h 138"/>
                  <a:gd name="T58" fmla="*/ 20 w 126"/>
                  <a:gd name="T59" fmla="*/ 45 h 138"/>
                  <a:gd name="T60" fmla="*/ 18 w 126"/>
                  <a:gd name="T61" fmla="*/ 70 h 138"/>
                  <a:gd name="T62" fmla="*/ 20 w 126"/>
                  <a:gd name="T63" fmla="*/ 91 h 138"/>
                  <a:gd name="T64" fmla="*/ 28 w 126"/>
                  <a:gd name="T65" fmla="*/ 106 h 138"/>
                  <a:gd name="T66" fmla="*/ 43 w 126"/>
                  <a:gd name="T67" fmla="*/ 118 h 138"/>
                  <a:gd name="T68" fmla="*/ 65 w 126"/>
                  <a:gd name="T69" fmla="*/ 121 h 138"/>
                  <a:gd name="T70" fmla="*/ 83 w 126"/>
                  <a:gd name="T71" fmla="*/ 118 h 138"/>
                  <a:gd name="T72" fmla="*/ 96 w 126"/>
                  <a:gd name="T73" fmla="*/ 108 h 13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6"/>
                  <a:gd name="T112" fmla="*/ 0 h 138"/>
                  <a:gd name="T113" fmla="*/ 126 w 126"/>
                  <a:gd name="T114" fmla="*/ 138 h 13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6" h="138">
                    <a:moveTo>
                      <a:pt x="113" y="23"/>
                    </a:moveTo>
                    <a:lnTo>
                      <a:pt x="118" y="30"/>
                    </a:lnTo>
                    <a:lnTo>
                      <a:pt x="121" y="35"/>
                    </a:lnTo>
                    <a:lnTo>
                      <a:pt x="123" y="43"/>
                    </a:lnTo>
                    <a:lnTo>
                      <a:pt x="126" y="53"/>
                    </a:lnTo>
                    <a:lnTo>
                      <a:pt x="126" y="65"/>
                    </a:lnTo>
                    <a:lnTo>
                      <a:pt x="126" y="80"/>
                    </a:lnTo>
                    <a:lnTo>
                      <a:pt x="123" y="93"/>
                    </a:lnTo>
                    <a:lnTo>
                      <a:pt x="118" y="103"/>
                    </a:lnTo>
                    <a:lnTo>
                      <a:pt x="111" y="116"/>
                    </a:lnTo>
                    <a:lnTo>
                      <a:pt x="103" y="123"/>
                    </a:lnTo>
                    <a:lnTo>
                      <a:pt x="90" y="131"/>
                    </a:lnTo>
                    <a:lnTo>
                      <a:pt x="78" y="136"/>
                    </a:lnTo>
                    <a:lnTo>
                      <a:pt x="63" y="138"/>
                    </a:lnTo>
                    <a:lnTo>
                      <a:pt x="48" y="136"/>
                    </a:lnTo>
                    <a:lnTo>
                      <a:pt x="40" y="133"/>
                    </a:lnTo>
                    <a:lnTo>
                      <a:pt x="35" y="133"/>
                    </a:lnTo>
                    <a:lnTo>
                      <a:pt x="25" y="126"/>
                    </a:lnTo>
                    <a:lnTo>
                      <a:pt x="15" y="118"/>
                    </a:lnTo>
                    <a:lnTo>
                      <a:pt x="7" y="108"/>
                    </a:lnTo>
                    <a:lnTo>
                      <a:pt x="2" y="96"/>
                    </a:lnTo>
                    <a:lnTo>
                      <a:pt x="0" y="83"/>
                    </a:lnTo>
                    <a:lnTo>
                      <a:pt x="0" y="68"/>
                    </a:lnTo>
                    <a:lnTo>
                      <a:pt x="0" y="55"/>
                    </a:lnTo>
                    <a:lnTo>
                      <a:pt x="2" y="45"/>
                    </a:lnTo>
                    <a:lnTo>
                      <a:pt x="7" y="33"/>
                    </a:lnTo>
                    <a:lnTo>
                      <a:pt x="12" y="25"/>
                    </a:lnTo>
                    <a:lnTo>
                      <a:pt x="18" y="18"/>
                    </a:lnTo>
                    <a:lnTo>
                      <a:pt x="23" y="13"/>
                    </a:lnTo>
                    <a:lnTo>
                      <a:pt x="33" y="5"/>
                    </a:lnTo>
                    <a:lnTo>
                      <a:pt x="40" y="3"/>
                    </a:lnTo>
                    <a:lnTo>
                      <a:pt x="48" y="3"/>
                    </a:lnTo>
                    <a:lnTo>
                      <a:pt x="55" y="0"/>
                    </a:lnTo>
                    <a:lnTo>
                      <a:pt x="63" y="0"/>
                    </a:lnTo>
                    <a:lnTo>
                      <a:pt x="78" y="0"/>
                    </a:lnTo>
                    <a:lnTo>
                      <a:pt x="85" y="3"/>
                    </a:lnTo>
                    <a:lnTo>
                      <a:pt x="93" y="5"/>
                    </a:lnTo>
                    <a:lnTo>
                      <a:pt x="103" y="13"/>
                    </a:lnTo>
                    <a:lnTo>
                      <a:pt x="108" y="18"/>
                    </a:lnTo>
                    <a:lnTo>
                      <a:pt x="113" y="23"/>
                    </a:lnTo>
                    <a:close/>
                    <a:moveTo>
                      <a:pt x="98" y="106"/>
                    </a:moveTo>
                    <a:lnTo>
                      <a:pt x="103" y="96"/>
                    </a:lnTo>
                    <a:lnTo>
                      <a:pt x="106" y="88"/>
                    </a:lnTo>
                    <a:lnTo>
                      <a:pt x="108" y="78"/>
                    </a:lnTo>
                    <a:lnTo>
                      <a:pt x="108" y="65"/>
                    </a:lnTo>
                    <a:lnTo>
                      <a:pt x="108" y="55"/>
                    </a:lnTo>
                    <a:lnTo>
                      <a:pt x="106" y="45"/>
                    </a:lnTo>
                    <a:lnTo>
                      <a:pt x="101" y="38"/>
                    </a:lnTo>
                    <a:lnTo>
                      <a:pt x="96" y="30"/>
                    </a:lnTo>
                    <a:lnTo>
                      <a:pt x="90" y="23"/>
                    </a:lnTo>
                    <a:lnTo>
                      <a:pt x="83" y="20"/>
                    </a:lnTo>
                    <a:lnTo>
                      <a:pt x="73" y="18"/>
                    </a:lnTo>
                    <a:lnTo>
                      <a:pt x="63" y="15"/>
                    </a:lnTo>
                    <a:lnTo>
                      <a:pt x="53" y="18"/>
                    </a:lnTo>
                    <a:lnTo>
                      <a:pt x="45" y="20"/>
                    </a:lnTo>
                    <a:lnTo>
                      <a:pt x="38" y="23"/>
                    </a:lnTo>
                    <a:lnTo>
                      <a:pt x="30" y="30"/>
                    </a:lnTo>
                    <a:lnTo>
                      <a:pt x="25" y="38"/>
                    </a:lnTo>
                    <a:lnTo>
                      <a:pt x="23" y="43"/>
                    </a:lnTo>
                    <a:lnTo>
                      <a:pt x="20" y="45"/>
                    </a:lnTo>
                    <a:lnTo>
                      <a:pt x="18" y="58"/>
                    </a:lnTo>
                    <a:lnTo>
                      <a:pt x="18" y="70"/>
                    </a:lnTo>
                    <a:lnTo>
                      <a:pt x="18" y="80"/>
                    </a:lnTo>
                    <a:lnTo>
                      <a:pt x="20" y="91"/>
                    </a:lnTo>
                    <a:lnTo>
                      <a:pt x="25" y="98"/>
                    </a:lnTo>
                    <a:lnTo>
                      <a:pt x="28" y="106"/>
                    </a:lnTo>
                    <a:lnTo>
                      <a:pt x="35" y="113"/>
                    </a:lnTo>
                    <a:lnTo>
                      <a:pt x="43" y="118"/>
                    </a:lnTo>
                    <a:lnTo>
                      <a:pt x="53" y="121"/>
                    </a:lnTo>
                    <a:lnTo>
                      <a:pt x="65" y="121"/>
                    </a:lnTo>
                    <a:lnTo>
                      <a:pt x="75" y="121"/>
                    </a:lnTo>
                    <a:lnTo>
                      <a:pt x="83" y="118"/>
                    </a:lnTo>
                    <a:lnTo>
                      <a:pt x="93" y="113"/>
                    </a:lnTo>
                    <a:lnTo>
                      <a:pt x="96" y="108"/>
                    </a:lnTo>
                    <a:lnTo>
                      <a:pt x="98"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88" name="Freeform 10"/>
              <p:cNvSpPr>
                <a:spLocks/>
              </p:cNvSpPr>
              <p:nvPr/>
            </p:nvSpPr>
            <p:spPr bwMode="auto">
              <a:xfrm>
                <a:off x="1004" y="2113"/>
                <a:ext cx="103" cy="138"/>
              </a:xfrm>
              <a:custGeom>
                <a:avLst/>
                <a:gdLst>
                  <a:gd name="T0" fmla="*/ 15 w 103"/>
                  <a:gd name="T1" fmla="*/ 95 h 138"/>
                  <a:gd name="T2" fmla="*/ 17 w 103"/>
                  <a:gd name="T3" fmla="*/ 105 h 138"/>
                  <a:gd name="T4" fmla="*/ 25 w 103"/>
                  <a:gd name="T5" fmla="*/ 115 h 138"/>
                  <a:gd name="T6" fmla="*/ 32 w 103"/>
                  <a:gd name="T7" fmla="*/ 118 h 138"/>
                  <a:gd name="T8" fmla="*/ 50 w 103"/>
                  <a:gd name="T9" fmla="*/ 123 h 138"/>
                  <a:gd name="T10" fmla="*/ 70 w 103"/>
                  <a:gd name="T11" fmla="*/ 118 h 138"/>
                  <a:gd name="T12" fmla="*/ 80 w 103"/>
                  <a:gd name="T13" fmla="*/ 110 h 138"/>
                  <a:gd name="T14" fmla="*/ 85 w 103"/>
                  <a:gd name="T15" fmla="*/ 100 h 138"/>
                  <a:gd name="T16" fmla="*/ 83 w 103"/>
                  <a:gd name="T17" fmla="*/ 90 h 138"/>
                  <a:gd name="T18" fmla="*/ 78 w 103"/>
                  <a:gd name="T19" fmla="*/ 85 h 138"/>
                  <a:gd name="T20" fmla="*/ 58 w 103"/>
                  <a:gd name="T21" fmla="*/ 78 h 138"/>
                  <a:gd name="T22" fmla="*/ 25 w 103"/>
                  <a:gd name="T23" fmla="*/ 68 h 138"/>
                  <a:gd name="T24" fmla="*/ 10 w 103"/>
                  <a:gd name="T25" fmla="*/ 60 h 138"/>
                  <a:gd name="T26" fmla="*/ 5 w 103"/>
                  <a:gd name="T27" fmla="*/ 48 h 138"/>
                  <a:gd name="T28" fmla="*/ 5 w 103"/>
                  <a:gd name="T29" fmla="*/ 33 h 138"/>
                  <a:gd name="T30" fmla="*/ 10 w 103"/>
                  <a:gd name="T31" fmla="*/ 17 h 138"/>
                  <a:gd name="T32" fmla="*/ 22 w 103"/>
                  <a:gd name="T33" fmla="*/ 7 h 138"/>
                  <a:gd name="T34" fmla="*/ 35 w 103"/>
                  <a:gd name="T35" fmla="*/ 2 h 138"/>
                  <a:gd name="T36" fmla="*/ 50 w 103"/>
                  <a:gd name="T37" fmla="*/ 0 h 138"/>
                  <a:gd name="T38" fmla="*/ 68 w 103"/>
                  <a:gd name="T39" fmla="*/ 2 h 138"/>
                  <a:gd name="T40" fmla="*/ 83 w 103"/>
                  <a:gd name="T41" fmla="*/ 10 h 138"/>
                  <a:gd name="T42" fmla="*/ 95 w 103"/>
                  <a:gd name="T43" fmla="*/ 22 h 138"/>
                  <a:gd name="T44" fmla="*/ 98 w 103"/>
                  <a:gd name="T45" fmla="*/ 43 h 138"/>
                  <a:gd name="T46" fmla="*/ 80 w 103"/>
                  <a:gd name="T47" fmla="*/ 33 h 138"/>
                  <a:gd name="T48" fmla="*/ 75 w 103"/>
                  <a:gd name="T49" fmla="*/ 25 h 138"/>
                  <a:gd name="T50" fmla="*/ 65 w 103"/>
                  <a:gd name="T51" fmla="*/ 17 h 138"/>
                  <a:gd name="T52" fmla="*/ 50 w 103"/>
                  <a:gd name="T53" fmla="*/ 15 h 138"/>
                  <a:gd name="T54" fmla="*/ 35 w 103"/>
                  <a:gd name="T55" fmla="*/ 17 h 138"/>
                  <a:gd name="T56" fmla="*/ 27 w 103"/>
                  <a:gd name="T57" fmla="*/ 22 h 138"/>
                  <a:gd name="T58" fmla="*/ 22 w 103"/>
                  <a:gd name="T59" fmla="*/ 30 h 138"/>
                  <a:gd name="T60" fmla="*/ 20 w 103"/>
                  <a:gd name="T61" fmla="*/ 38 h 138"/>
                  <a:gd name="T62" fmla="*/ 22 w 103"/>
                  <a:gd name="T63" fmla="*/ 45 h 138"/>
                  <a:gd name="T64" fmla="*/ 27 w 103"/>
                  <a:gd name="T65" fmla="*/ 50 h 138"/>
                  <a:gd name="T66" fmla="*/ 50 w 103"/>
                  <a:gd name="T67" fmla="*/ 58 h 138"/>
                  <a:gd name="T68" fmla="*/ 80 w 103"/>
                  <a:gd name="T69" fmla="*/ 65 h 138"/>
                  <a:gd name="T70" fmla="*/ 95 w 103"/>
                  <a:gd name="T71" fmla="*/ 75 h 138"/>
                  <a:gd name="T72" fmla="*/ 98 w 103"/>
                  <a:gd name="T73" fmla="*/ 80 h 138"/>
                  <a:gd name="T74" fmla="*/ 103 w 103"/>
                  <a:gd name="T75" fmla="*/ 98 h 138"/>
                  <a:gd name="T76" fmla="*/ 98 w 103"/>
                  <a:gd name="T77" fmla="*/ 115 h 138"/>
                  <a:gd name="T78" fmla="*/ 85 w 103"/>
                  <a:gd name="T79" fmla="*/ 128 h 138"/>
                  <a:gd name="T80" fmla="*/ 78 w 103"/>
                  <a:gd name="T81" fmla="*/ 131 h 138"/>
                  <a:gd name="T82" fmla="*/ 60 w 103"/>
                  <a:gd name="T83" fmla="*/ 136 h 138"/>
                  <a:gd name="T84" fmla="*/ 38 w 103"/>
                  <a:gd name="T85" fmla="*/ 136 h 138"/>
                  <a:gd name="T86" fmla="*/ 20 w 103"/>
                  <a:gd name="T87" fmla="*/ 131 h 138"/>
                  <a:gd name="T88" fmla="*/ 7 w 103"/>
                  <a:gd name="T89" fmla="*/ 118 h 138"/>
                  <a:gd name="T90" fmla="*/ 0 w 103"/>
                  <a:gd name="T91" fmla="*/ 100 h 138"/>
                  <a:gd name="T92" fmla="*/ 15 w 103"/>
                  <a:gd name="T93" fmla="*/ 90 h 13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3"/>
                  <a:gd name="T142" fmla="*/ 0 h 138"/>
                  <a:gd name="T143" fmla="*/ 103 w 103"/>
                  <a:gd name="T144" fmla="*/ 138 h 13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3" h="138">
                    <a:moveTo>
                      <a:pt x="15" y="90"/>
                    </a:moveTo>
                    <a:lnTo>
                      <a:pt x="15" y="95"/>
                    </a:lnTo>
                    <a:lnTo>
                      <a:pt x="17" y="100"/>
                    </a:lnTo>
                    <a:lnTo>
                      <a:pt x="17" y="105"/>
                    </a:lnTo>
                    <a:lnTo>
                      <a:pt x="20" y="108"/>
                    </a:lnTo>
                    <a:lnTo>
                      <a:pt x="25" y="115"/>
                    </a:lnTo>
                    <a:lnTo>
                      <a:pt x="30" y="118"/>
                    </a:lnTo>
                    <a:lnTo>
                      <a:pt x="32" y="118"/>
                    </a:lnTo>
                    <a:lnTo>
                      <a:pt x="40" y="120"/>
                    </a:lnTo>
                    <a:lnTo>
                      <a:pt x="50" y="123"/>
                    </a:lnTo>
                    <a:lnTo>
                      <a:pt x="60" y="120"/>
                    </a:lnTo>
                    <a:lnTo>
                      <a:pt x="70" y="118"/>
                    </a:lnTo>
                    <a:lnTo>
                      <a:pt x="75" y="115"/>
                    </a:lnTo>
                    <a:lnTo>
                      <a:pt x="80" y="110"/>
                    </a:lnTo>
                    <a:lnTo>
                      <a:pt x="83" y="105"/>
                    </a:lnTo>
                    <a:lnTo>
                      <a:pt x="85" y="100"/>
                    </a:lnTo>
                    <a:lnTo>
                      <a:pt x="85" y="95"/>
                    </a:lnTo>
                    <a:lnTo>
                      <a:pt x="83" y="90"/>
                    </a:lnTo>
                    <a:lnTo>
                      <a:pt x="80" y="88"/>
                    </a:lnTo>
                    <a:lnTo>
                      <a:pt x="78" y="85"/>
                    </a:lnTo>
                    <a:lnTo>
                      <a:pt x="70" y="80"/>
                    </a:lnTo>
                    <a:lnTo>
                      <a:pt x="58" y="78"/>
                    </a:lnTo>
                    <a:lnTo>
                      <a:pt x="40" y="73"/>
                    </a:lnTo>
                    <a:lnTo>
                      <a:pt x="25" y="68"/>
                    </a:lnTo>
                    <a:lnTo>
                      <a:pt x="15" y="65"/>
                    </a:lnTo>
                    <a:lnTo>
                      <a:pt x="10" y="60"/>
                    </a:lnTo>
                    <a:lnTo>
                      <a:pt x="5" y="55"/>
                    </a:lnTo>
                    <a:lnTo>
                      <a:pt x="5" y="48"/>
                    </a:lnTo>
                    <a:lnTo>
                      <a:pt x="2" y="40"/>
                    </a:lnTo>
                    <a:lnTo>
                      <a:pt x="5" y="33"/>
                    </a:lnTo>
                    <a:lnTo>
                      <a:pt x="5" y="25"/>
                    </a:lnTo>
                    <a:lnTo>
                      <a:pt x="10" y="17"/>
                    </a:lnTo>
                    <a:lnTo>
                      <a:pt x="15" y="12"/>
                    </a:lnTo>
                    <a:lnTo>
                      <a:pt x="22" y="7"/>
                    </a:lnTo>
                    <a:lnTo>
                      <a:pt x="30" y="2"/>
                    </a:lnTo>
                    <a:lnTo>
                      <a:pt x="35" y="2"/>
                    </a:lnTo>
                    <a:lnTo>
                      <a:pt x="40" y="0"/>
                    </a:lnTo>
                    <a:lnTo>
                      <a:pt x="50" y="0"/>
                    </a:lnTo>
                    <a:lnTo>
                      <a:pt x="60" y="0"/>
                    </a:lnTo>
                    <a:lnTo>
                      <a:pt x="68" y="2"/>
                    </a:lnTo>
                    <a:lnTo>
                      <a:pt x="78" y="5"/>
                    </a:lnTo>
                    <a:lnTo>
                      <a:pt x="83" y="10"/>
                    </a:lnTo>
                    <a:lnTo>
                      <a:pt x="90" y="15"/>
                    </a:lnTo>
                    <a:lnTo>
                      <a:pt x="95" y="22"/>
                    </a:lnTo>
                    <a:lnTo>
                      <a:pt x="98" y="30"/>
                    </a:lnTo>
                    <a:lnTo>
                      <a:pt x="98" y="43"/>
                    </a:lnTo>
                    <a:lnTo>
                      <a:pt x="83" y="43"/>
                    </a:lnTo>
                    <a:lnTo>
                      <a:pt x="80" y="33"/>
                    </a:lnTo>
                    <a:lnTo>
                      <a:pt x="78" y="28"/>
                    </a:lnTo>
                    <a:lnTo>
                      <a:pt x="75" y="25"/>
                    </a:lnTo>
                    <a:lnTo>
                      <a:pt x="70" y="20"/>
                    </a:lnTo>
                    <a:lnTo>
                      <a:pt x="65" y="17"/>
                    </a:lnTo>
                    <a:lnTo>
                      <a:pt x="58" y="15"/>
                    </a:lnTo>
                    <a:lnTo>
                      <a:pt x="50" y="15"/>
                    </a:lnTo>
                    <a:lnTo>
                      <a:pt x="43" y="15"/>
                    </a:lnTo>
                    <a:lnTo>
                      <a:pt x="35" y="17"/>
                    </a:lnTo>
                    <a:lnTo>
                      <a:pt x="30" y="20"/>
                    </a:lnTo>
                    <a:lnTo>
                      <a:pt x="27" y="22"/>
                    </a:lnTo>
                    <a:lnTo>
                      <a:pt x="22" y="25"/>
                    </a:lnTo>
                    <a:lnTo>
                      <a:pt x="22" y="30"/>
                    </a:lnTo>
                    <a:lnTo>
                      <a:pt x="20" y="33"/>
                    </a:lnTo>
                    <a:lnTo>
                      <a:pt x="20" y="38"/>
                    </a:lnTo>
                    <a:lnTo>
                      <a:pt x="20" y="43"/>
                    </a:lnTo>
                    <a:lnTo>
                      <a:pt x="22" y="45"/>
                    </a:lnTo>
                    <a:lnTo>
                      <a:pt x="25" y="48"/>
                    </a:lnTo>
                    <a:lnTo>
                      <a:pt x="27" y="50"/>
                    </a:lnTo>
                    <a:lnTo>
                      <a:pt x="35" y="55"/>
                    </a:lnTo>
                    <a:lnTo>
                      <a:pt x="50" y="58"/>
                    </a:lnTo>
                    <a:lnTo>
                      <a:pt x="70" y="63"/>
                    </a:lnTo>
                    <a:lnTo>
                      <a:pt x="80" y="65"/>
                    </a:lnTo>
                    <a:lnTo>
                      <a:pt x="90" y="70"/>
                    </a:lnTo>
                    <a:lnTo>
                      <a:pt x="95" y="75"/>
                    </a:lnTo>
                    <a:lnTo>
                      <a:pt x="98" y="78"/>
                    </a:lnTo>
                    <a:lnTo>
                      <a:pt x="98" y="80"/>
                    </a:lnTo>
                    <a:lnTo>
                      <a:pt x="100" y="88"/>
                    </a:lnTo>
                    <a:lnTo>
                      <a:pt x="103" y="98"/>
                    </a:lnTo>
                    <a:lnTo>
                      <a:pt x="100" y="108"/>
                    </a:lnTo>
                    <a:lnTo>
                      <a:pt x="98" y="115"/>
                    </a:lnTo>
                    <a:lnTo>
                      <a:pt x="93" y="123"/>
                    </a:lnTo>
                    <a:lnTo>
                      <a:pt x="85" y="128"/>
                    </a:lnTo>
                    <a:lnTo>
                      <a:pt x="83" y="131"/>
                    </a:lnTo>
                    <a:lnTo>
                      <a:pt x="78" y="131"/>
                    </a:lnTo>
                    <a:lnTo>
                      <a:pt x="70" y="136"/>
                    </a:lnTo>
                    <a:lnTo>
                      <a:pt x="60" y="136"/>
                    </a:lnTo>
                    <a:lnTo>
                      <a:pt x="50" y="138"/>
                    </a:lnTo>
                    <a:lnTo>
                      <a:pt x="38" y="136"/>
                    </a:lnTo>
                    <a:lnTo>
                      <a:pt x="27" y="133"/>
                    </a:lnTo>
                    <a:lnTo>
                      <a:pt x="20" y="131"/>
                    </a:lnTo>
                    <a:lnTo>
                      <a:pt x="12" y="125"/>
                    </a:lnTo>
                    <a:lnTo>
                      <a:pt x="7" y="118"/>
                    </a:lnTo>
                    <a:lnTo>
                      <a:pt x="2" y="110"/>
                    </a:lnTo>
                    <a:lnTo>
                      <a:pt x="0" y="100"/>
                    </a:lnTo>
                    <a:lnTo>
                      <a:pt x="0" y="90"/>
                    </a:lnTo>
                    <a:lnTo>
                      <a:pt x="15"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89" name="Freeform 11"/>
              <p:cNvSpPr>
                <a:spLocks/>
              </p:cNvSpPr>
              <p:nvPr/>
            </p:nvSpPr>
            <p:spPr bwMode="auto">
              <a:xfrm>
                <a:off x="1130" y="2115"/>
                <a:ext cx="103" cy="134"/>
              </a:xfrm>
              <a:custGeom>
                <a:avLst/>
                <a:gdLst>
                  <a:gd name="T0" fmla="*/ 17 w 103"/>
                  <a:gd name="T1" fmla="*/ 0 h 134"/>
                  <a:gd name="T2" fmla="*/ 17 w 103"/>
                  <a:gd name="T3" fmla="*/ 81 h 134"/>
                  <a:gd name="T4" fmla="*/ 20 w 103"/>
                  <a:gd name="T5" fmla="*/ 93 h 134"/>
                  <a:gd name="T6" fmla="*/ 22 w 103"/>
                  <a:gd name="T7" fmla="*/ 106 h 134"/>
                  <a:gd name="T8" fmla="*/ 27 w 103"/>
                  <a:gd name="T9" fmla="*/ 111 h 134"/>
                  <a:gd name="T10" fmla="*/ 32 w 103"/>
                  <a:gd name="T11" fmla="*/ 116 h 134"/>
                  <a:gd name="T12" fmla="*/ 40 w 103"/>
                  <a:gd name="T13" fmla="*/ 118 h 134"/>
                  <a:gd name="T14" fmla="*/ 50 w 103"/>
                  <a:gd name="T15" fmla="*/ 118 h 134"/>
                  <a:gd name="T16" fmla="*/ 60 w 103"/>
                  <a:gd name="T17" fmla="*/ 118 h 134"/>
                  <a:gd name="T18" fmla="*/ 68 w 103"/>
                  <a:gd name="T19" fmla="*/ 116 h 134"/>
                  <a:gd name="T20" fmla="*/ 75 w 103"/>
                  <a:gd name="T21" fmla="*/ 111 h 134"/>
                  <a:gd name="T22" fmla="*/ 80 w 103"/>
                  <a:gd name="T23" fmla="*/ 103 h 134"/>
                  <a:gd name="T24" fmla="*/ 83 w 103"/>
                  <a:gd name="T25" fmla="*/ 93 h 134"/>
                  <a:gd name="T26" fmla="*/ 85 w 103"/>
                  <a:gd name="T27" fmla="*/ 81 h 134"/>
                  <a:gd name="T28" fmla="*/ 85 w 103"/>
                  <a:gd name="T29" fmla="*/ 0 h 134"/>
                  <a:gd name="T30" fmla="*/ 103 w 103"/>
                  <a:gd name="T31" fmla="*/ 0 h 134"/>
                  <a:gd name="T32" fmla="*/ 103 w 103"/>
                  <a:gd name="T33" fmla="*/ 73 h 134"/>
                  <a:gd name="T34" fmla="*/ 103 w 103"/>
                  <a:gd name="T35" fmla="*/ 86 h 134"/>
                  <a:gd name="T36" fmla="*/ 100 w 103"/>
                  <a:gd name="T37" fmla="*/ 96 h 134"/>
                  <a:gd name="T38" fmla="*/ 98 w 103"/>
                  <a:gd name="T39" fmla="*/ 103 h 134"/>
                  <a:gd name="T40" fmla="*/ 95 w 103"/>
                  <a:gd name="T41" fmla="*/ 111 h 134"/>
                  <a:gd name="T42" fmla="*/ 93 w 103"/>
                  <a:gd name="T43" fmla="*/ 116 h 134"/>
                  <a:gd name="T44" fmla="*/ 88 w 103"/>
                  <a:gd name="T45" fmla="*/ 121 h 134"/>
                  <a:gd name="T46" fmla="*/ 83 w 103"/>
                  <a:gd name="T47" fmla="*/ 126 h 134"/>
                  <a:gd name="T48" fmla="*/ 78 w 103"/>
                  <a:gd name="T49" fmla="*/ 129 h 134"/>
                  <a:gd name="T50" fmla="*/ 65 w 103"/>
                  <a:gd name="T51" fmla="*/ 134 h 134"/>
                  <a:gd name="T52" fmla="*/ 60 w 103"/>
                  <a:gd name="T53" fmla="*/ 134 h 134"/>
                  <a:gd name="T54" fmla="*/ 50 w 103"/>
                  <a:gd name="T55" fmla="*/ 134 h 134"/>
                  <a:gd name="T56" fmla="*/ 35 w 103"/>
                  <a:gd name="T57" fmla="*/ 134 h 134"/>
                  <a:gd name="T58" fmla="*/ 22 w 103"/>
                  <a:gd name="T59" fmla="*/ 129 h 134"/>
                  <a:gd name="T60" fmla="*/ 17 w 103"/>
                  <a:gd name="T61" fmla="*/ 126 h 134"/>
                  <a:gd name="T62" fmla="*/ 12 w 103"/>
                  <a:gd name="T63" fmla="*/ 121 h 134"/>
                  <a:gd name="T64" fmla="*/ 10 w 103"/>
                  <a:gd name="T65" fmla="*/ 116 h 134"/>
                  <a:gd name="T66" fmla="*/ 7 w 103"/>
                  <a:gd name="T67" fmla="*/ 111 h 134"/>
                  <a:gd name="T68" fmla="*/ 2 w 103"/>
                  <a:gd name="T69" fmla="*/ 103 h 134"/>
                  <a:gd name="T70" fmla="*/ 2 w 103"/>
                  <a:gd name="T71" fmla="*/ 96 h 134"/>
                  <a:gd name="T72" fmla="*/ 0 w 103"/>
                  <a:gd name="T73" fmla="*/ 86 h 134"/>
                  <a:gd name="T74" fmla="*/ 0 w 103"/>
                  <a:gd name="T75" fmla="*/ 73 h 134"/>
                  <a:gd name="T76" fmla="*/ 0 w 103"/>
                  <a:gd name="T77" fmla="*/ 0 h 134"/>
                  <a:gd name="T78" fmla="*/ 17 w 103"/>
                  <a:gd name="T79" fmla="*/ 0 h 1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3"/>
                  <a:gd name="T121" fmla="*/ 0 h 134"/>
                  <a:gd name="T122" fmla="*/ 103 w 103"/>
                  <a:gd name="T123" fmla="*/ 134 h 13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3" h="134">
                    <a:moveTo>
                      <a:pt x="17" y="0"/>
                    </a:moveTo>
                    <a:lnTo>
                      <a:pt x="17" y="81"/>
                    </a:lnTo>
                    <a:lnTo>
                      <a:pt x="20" y="93"/>
                    </a:lnTo>
                    <a:lnTo>
                      <a:pt x="22" y="106"/>
                    </a:lnTo>
                    <a:lnTo>
                      <a:pt x="27" y="111"/>
                    </a:lnTo>
                    <a:lnTo>
                      <a:pt x="32" y="116"/>
                    </a:lnTo>
                    <a:lnTo>
                      <a:pt x="40" y="118"/>
                    </a:lnTo>
                    <a:lnTo>
                      <a:pt x="50" y="118"/>
                    </a:lnTo>
                    <a:lnTo>
                      <a:pt x="60" y="118"/>
                    </a:lnTo>
                    <a:lnTo>
                      <a:pt x="68" y="116"/>
                    </a:lnTo>
                    <a:lnTo>
                      <a:pt x="75" y="111"/>
                    </a:lnTo>
                    <a:lnTo>
                      <a:pt x="80" y="103"/>
                    </a:lnTo>
                    <a:lnTo>
                      <a:pt x="83" y="93"/>
                    </a:lnTo>
                    <a:lnTo>
                      <a:pt x="85" y="81"/>
                    </a:lnTo>
                    <a:lnTo>
                      <a:pt x="85" y="0"/>
                    </a:lnTo>
                    <a:lnTo>
                      <a:pt x="103" y="0"/>
                    </a:lnTo>
                    <a:lnTo>
                      <a:pt x="103" y="73"/>
                    </a:lnTo>
                    <a:lnTo>
                      <a:pt x="103" y="86"/>
                    </a:lnTo>
                    <a:lnTo>
                      <a:pt x="100" y="96"/>
                    </a:lnTo>
                    <a:lnTo>
                      <a:pt x="98" y="103"/>
                    </a:lnTo>
                    <a:lnTo>
                      <a:pt x="95" y="111"/>
                    </a:lnTo>
                    <a:lnTo>
                      <a:pt x="93" y="116"/>
                    </a:lnTo>
                    <a:lnTo>
                      <a:pt x="88" y="121"/>
                    </a:lnTo>
                    <a:lnTo>
                      <a:pt x="83" y="126"/>
                    </a:lnTo>
                    <a:lnTo>
                      <a:pt x="78" y="129"/>
                    </a:lnTo>
                    <a:lnTo>
                      <a:pt x="65" y="134"/>
                    </a:lnTo>
                    <a:lnTo>
                      <a:pt x="60" y="134"/>
                    </a:lnTo>
                    <a:lnTo>
                      <a:pt x="50" y="134"/>
                    </a:lnTo>
                    <a:lnTo>
                      <a:pt x="35" y="134"/>
                    </a:lnTo>
                    <a:lnTo>
                      <a:pt x="22" y="129"/>
                    </a:lnTo>
                    <a:lnTo>
                      <a:pt x="17" y="126"/>
                    </a:lnTo>
                    <a:lnTo>
                      <a:pt x="12" y="121"/>
                    </a:lnTo>
                    <a:lnTo>
                      <a:pt x="10" y="116"/>
                    </a:lnTo>
                    <a:lnTo>
                      <a:pt x="7" y="111"/>
                    </a:lnTo>
                    <a:lnTo>
                      <a:pt x="2" y="103"/>
                    </a:lnTo>
                    <a:lnTo>
                      <a:pt x="2" y="96"/>
                    </a:lnTo>
                    <a:lnTo>
                      <a:pt x="0" y="86"/>
                    </a:lnTo>
                    <a:lnTo>
                      <a:pt x="0" y="73"/>
                    </a:lnTo>
                    <a:lnTo>
                      <a:pt x="0"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90" name="Freeform 12"/>
              <p:cNvSpPr>
                <a:spLocks noEditPoints="1"/>
              </p:cNvSpPr>
              <p:nvPr/>
            </p:nvSpPr>
            <p:spPr bwMode="auto">
              <a:xfrm>
                <a:off x="1260" y="2115"/>
                <a:ext cx="99" cy="131"/>
              </a:xfrm>
              <a:custGeom>
                <a:avLst/>
                <a:gdLst>
                  <a:gd name="T0" fmla="*/ 0 w 99"/>
                  <a:gd name="T1" fmla="*/ 0 h 131"/>
                  <a:gd name="T2" fmla="*/ 58 w 99"/>
                  <a:gd name="T3" fmla="*/ 0 h 131"/>
                  <a:gd name="T4" fmla="*/ 68 w 99"/>
                  <a:gd name="T5" fmla="*/ 3 h 131"/>
                  <a:gd name="T6" fmla="*/ 76 w 99"/>
                  <a:gd name="T7" fmla="*/ 3 h 131"/>
                  <a:gd name="T8" fmla="*/ 81 w 99"/>
                  <a:gd name="T9" fmla="*/ 8 h 131"/>
                  <a:gd name="T10" fmla="*/ 88 w 99"/>
                  <a:gd name="T11" fmla="*/ 10 h 131"/>
                  <a:gd name="T12" fmla="*/ 91 w 99"/>
                  <a:gd name="T13" fmla="*/ 15 h 131"/>
                  <a:gd name="T14" fmla="*/ 96 w 99"/>
                  <a:gd name="T15" fmla="*/ 23 h 131"/>
                  <a:gd name="T16" fmla="*/ 99 w 99"/>
                  <a:gd name="T17" fmla="*/ 31 h 131"/>
                  <a:gd name="T18" fmla="*/ 99 w 99"/>
                  <a:gd name="T19" fmla="*/ 38 h 131"/>
                  <a:gd name="T20" fmla="*/ 99 w 99"/>
                  <a:gd name="T21" fmla="*/ 46 h 131"/>
                  <a:gd name="T22" fmla="*/ 96 w 99"/>
                  <a:gd name="T23" fmla="*/ 53 h 131"/>
                  <a:gd name="T24" fmla="*/ 93 w 99"/>
                  <a:gd name="T25" fmla="*/ 58 h 131"/>
                  <a:gd name="T26" fmla="*/ 88 w 99"/>
                  <a:gd name="T27" fmla="*/ 66 h 131"/>
                  <a:gd name="T28" fmla="*/ 86 w 99"/>
                  <a:gd name="T29" fmla="*/ 68 h 131"/>
                  <a:gd name="T30" fmla="*/ 83 w 99"/>
                  <a:gd name="T31" fmla="*/ 71 h 131"/>
                  <a:gd name="T32" fmla="*/ 76 w 99"/>
                  <a:gd name="T33" fmla="*/ 73 h 131"/>
                  <a:gd name="T34" fmla="*/ 68 w 99"/>
                  <a:gd name="T35" fmla="*/ 76 h 131"/>
                  <a:gd name="T36" fmla="*/ 58 w 99"/>
                  <a:gd name="T37" fmla="*/ 76 h 131"/>
                  <a:gd name="T38" fmla="*/ 18 w 99"/>
                  <a:gd name="T39" fmla="*/ 76 h 131"/>
                  <a:gd name="T40" fmla="*/ 18 w 99"/>
                  <a:gd name="T41" fmla="*/ 131 h 131"/>
                  <a:gd name="T42" fmla="*/ 0 w 99"/>
                  <a:gd name="T43" fmla="*/ 131 h 131"/>
                  <a:gd name="T44" fmla="*/ 0 w 99"/>
                  <a:gd name="T45" fmla="*/ 0 h 131"/>
                  <a:gd name="T46" fmla="*/ 71 w 99"/>
                  <a:gd name="T47" fmla="*/ 18 h 131"/>
                  <a:gd name="T48" fmla="*/ 63 w 99"/>
                  <a:gd name="T49" fmla="*/ 18 h 131"/>
                  <a:gd name="T50" fmla="*/ 53 w 99"/>
                  <a:gd name="T51" fmla="*/ 15 h 131"/>
                  <a:gd name="T52" fmla="*/ 18 w 99"/>
                  <a:gd name="T53" fmla="*/ 15 h 131"/>
                  <a:gd name="T54" fmla="*/ 18 w 99"/>
                  <a:gd name="T55" fmla="*/ 61 h 131"/>
                  <a:gd name="T56" fmla="*/ 53 w 99"/>
                  <a:gd name="T57" fmla="*/ 61 h 131"/>
                  <a:gd name="T58" fmla="*/ 63 w 99"/>
                  <a:gd name="T59" fmla="*/ 61 h 131"/>
                  <a:gd name="T60" fmla="*/ 68 w 99"/>
                  <a:gd name="T61" fmla="*/ 58 h 131"/>
                  <a:gd name="T62" fmla="*/ 73 w 99"/>
                  <a:gd name="T63" fmla="*/ 56 h 131"/>
                  <a:gd name="T64" fmla="*/ 76 w 99"/>
                  <a:gd name="T65" fmla="*/ 53 h 131"/>
                  <a:gd name="T66" fmla="*/ 78 w 99"/>
                  <a:gd name="T67" fmla="*/ 48 h 131"/>
                  <a:gd name="T68" fmla="*/ 81 w 99"/>
                  <a:gd name="T69" fmla="*/ 46 h 131"/>
                  <a:gd name="T70" fmla="*/ 81 w 99"/>
                  <a:gd name="T71" fmla="*/ 38 h 131"/>
                  <a:gd name="T72" fmla="*/ 78 w 99"/>
                  <a:gd name="T73" fmla="*/ 33 h 131"/>
                  <a:gd name="T74" fmla="*/ 78 w 99"/>
                  <a:gd name="T75" fmla="*/ 26 h 131"/>
                  <a:gd name="T76" fmla="*/ 73 w 99"/>
                  <a:gd name="T77" fmla="*/ 23 h 131"/>
                  <a:gd name="T78" fmla="*/ 71 w 99"/>
                  <a:gd name="T79" fmla="*/ 18 h 13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9"/>
                  <a:gd name="T121" fmla="*/ 0 h 131"/>
                  <a:gd name="T122" fmla="*/ 99 w 99"/>
                  <a:gd name="T123" fmla="*/ 131 h 13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9" h="131">
                    <a:moveTo>
                      <a:pt x="0" y="0"/>
                    </a:moveTo>
                    <a:lnTo>
                      <a:pt x="58" y="0"/>
                    </a:lnTo>
                    <a:lnTo>
                      <a:pt x="68" y="3"/>
                    </a:lnTo>
                    <a:lnTo>
                      <a:pt x="76" y="3"/>
                    </a:lnTo>
                    <a:lnTo>
                      <a:pt x="81" y="8"/>
                    </a:lnTo>
                    <a:lnTo>
                      <a:pt x="88" y="10"/>
                    </a:lnTo>
                    <a:lnTo>
                      <a:pt x="91" y="15"/>
                    </a:lnTo>
                    <a:lnTo>
                      <a:pt x="96" y="23"/>
                    </a:lnTo>
                    <a:lnTo>
                      <a:pt x="99" y="31"/>
                    </a:lnTo>
                    <a:lnTo>
                      <a:pt x="99" y="38"/>
                    </a:lnTo>
                    <a:lnTo>
                      <a:pt x="99" y="46"/>
                    </a:lnTo>
                    <a:lnTo>
                      <a:pt x="96" y="53"/>
                    </a:lnTo>
                    <a:lnTo>
                      <a:pt x="93" y="58"/>
                    </a:lnTo>
                    <a:lnTo>
                      <a:pt x="88" y="66"/>
                    </a:lnTo>
                    <a:lnTo>
                      <a:pt x="86" y="68"/>
                    </a:lnTo>
                    <a:lnTo>
                      <a:pt x="83" y="71"/>
                    </a:lnTo>
                    <a:lnTo>
                      <a:pt x="76" y="73"/>
                    </a:lnTo>
                    <a:lnTo>
                      <a:pt x="68" y="76"/>
                    </a:lnTo>
                    <a:lnTo>
                      <a:pt x="58" y="76"/>
                    </a:lnTo>
                    <a:lnTo>
                      <a:pt x="18" y="76"/>
                    </a:lnTo>
                    <a:lnTo>
                      <a:pt x="18" y="131"/>
                    </a:lnTo>
                    <a:lnTo>
                      <a:pt x="0" y="131"/>
                    </a:lnTo>
                    <a:lnTo>
                      <a:pt x="0" y="0"/>
                    </a:lnTo>
                    <a:close/>
                    <a:moveTo>
                      <a:pt x="71" y="18"/>
                    </a:moveTo>
                    <a:lnTo>
                      <a:pt x="63" y="18"/>
                    </a:lnTo>
                    <a:lnTo>
                      <a:pt x="53" y="15"/>
                    </a:lnTo>
                    <a:lnTo>
                      <a:pt x="18" y="15"/>
                    </a:lnTo>
                    <a:lnTo>
                      <a:pt x="18" y="61"/>
                    </a:lnTo>
                    <a:lnTo>
                      <a:pt x="53" y="61"/>
                    </a:lnTo>
                    <a:lnTo>
                      <a:pt x="63" y="61"/>
                    </a:lnTo>
                    <a:lnTo>
                      <a:pt x="68" y="58"/>
                    </a:lnTo>
                    <a:lnTo>
                      <a:pt x="73" y="56"/>
                    </a:lnTo>
                    <a:lnTo>
                      <a:pt x="76" y="53"/>
                    </a:lnTo>
                    <a:lnTo>
                      <a:pt x="78" y="48"/>
                    </a:lnTo>
                    <a:lnTo>
                      <a:pt x="81" y="46"/>
                    </a:lnTo>
                    <a:lnTo>
                      <a:pt x="81" y="38"/>
                    </a:lnTo>
                    <a:lnTo>
                      <a:pt x="78" y="33"/>
                    </a:lnTo>
                    <a:lnTo>
                      <a:pt x="78" y="26"/>
                    </a:lnTo>
                    <a:lnTo>
                      <a:pt x="73" y="23"/>
                    </a:lnTo>
                    <a:lnTo>
                      <a:pt x="71"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91" name="Freeform 13"/>
              <p:cNvSpPr>
                <a:spLocks/>
              </p:cNvSpPr>
              <p:nvPr/>
            </p:nvSpPr>
            <p:spPr bwMode="auto">
              <a:xfrm>
                <a:off x="1381" y="2115"/>
                <a:ext cx="96" cy="131"/>
              </a:xfrm>
              <a:custGeom>
                <a:avLst/>
                <a:gdLst>
                  <a:gd name="T0" fmla="*/ 0 w 96"/>
                  <a:gd name="T1" fmla="*/ 0 h 131"/>
                  <a:gd name="T2" fmla="*/ 96 w 96"/>
                  <a:gd name="T3" fmla="*/ 0 h 131"/>
                  <a:gd name="T4" fmla="*/ 96 w 96"/>
                  <a:gd name="T5" fmla="*/ 18 h 131"/>
                  <a:gd name="T6" fmla="*/ 18 w 96"/>
                  <a:gd name="T7" fmla="*/ 18 h 131"/>
                  <a:gd name="T8" fmla="*/ 18 w 96"/>
                  <a:gd name="T9" fmla="*/ 56 h 131"/>
                  <a:gd name="T10" fmla="*/ 88 w 96"/>
                  <a:gd name="T11" fmla="*/ 56 h 131"/>
                  <a:gd name="T12" fmla="*/ 88 w 96"/>
                  <a:gd name="T13" fmla="*/ 71 h 131"/>
                  <a:gd name="T14" fmla="*/ 18 w 96"/>
                  <a:gd name="T15" fmla="*/ 71 h 131"/>
                  <a:gd name="T16" fmla="*/ 18 w 96"/>
                  <a:gd name="T17" fmla="*/ 116 h 131"/>
                  <a:gd name="T18" fmla="*/ 96 w 96"/>
                  <a:gd name="T19" fmla="*/ 116 h 131"/>
                  <a:gd name="T20" fmla="*/ 96 w 96"/>
                  <a:gd name="T21" fmla="*/ 131 h 131"/>
                  <a:gd name="T22" fmla="*/ 0 w 96"/>
                  <a:gd name="T23" fmla="*/ 131 h 131"/>
                  <a:gd name="T24" fmla="*/ 0 w 9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31"/>
                  <a:gd name="T41" fmla="*/ 96 w 9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31">
                    <a:moveTo>
                      <a:pt x="0" y="0"/>
                    </a:moveTo>
                    <a:lnTo>
                      <a:pt x="96" y="0"/>
                    </a:lnTo>
                    <a:lnTo>
                      <a:pt x="96" y="18"/>
                    </a:lnTo>
                    <a:lnTo>
                      <a:pt x="18" y="18"/>
                    </a:lnTo>
                    <a:lnTo>
                      <a:pt x="18" y="56"/>
                    </a:lnTo>
                    <a:lnTo>
                      <a:pt x="88" y="56"/>
                    </a:lnTo>
                    <a:lnTo>
                      <a:pt x="88" y="71"/>
                    </a:lnTo>
                    <a:lnTo>
                      <a:pt x="18" y="71"/>
                    </a:lnTo>
                    <a:lnTo>
                      <a:pt x="18" y="116"/>
                    </a:lnTo>
                    <a:lnTo>
                      <a:pt x="96" y="116"/>
                    </a:lnTo>
                    <a:lnTo>
                      <a:pt x="96"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92" name="Freeform 14"/>
              <p:cNvSpPr>
                <a:spLocks noEditPoints="1"/>
              </p:cNvSpPr>
              <p:nvPr/>
            </p:nvSpPr>
            <p:spPr bwMode="auto">
              <a:xfrm>
                <a:off x="1502" y="2115"/>
                <a:ext cx="108" cy="131"/>
              </a:xfrm>
              <a:custGeom>
                <a:avLst/>
                <a:gdLst>
                  <a:gd name="T0" fmla="*/ 60 w 108"/>
                  <a:gd name="T1" fmla="*/ 61 h 131"/>
                  <a:gd name="T2" fmla="*/ 70 w 108"/>
                  <a:gd name="T3" fmla="*/ 61 h 131"/>
                  <a:gd name="T4" fmla="*/ 75 w 108"/>
                  <a:gd name="T5" fmla="*/ 58 h 131"/>
                  <a:gd name="T6" fmla="*/ 78 w 108"/>
                  <a:gd name="T7" fmla="*/ 56 h 131"/>
                  <a:gd name="T8" fmla="*/ 83 w 108"/>
                  <a:gd name="T9" fmla="*/ 53 h 131"/>
                  <a:gd name="T10" fmla="*/ 85 w 108"/>
                  <a:gd name="T11" fmla="*/ 48 h 131"/>
                  <a:gd name="T12" fmla="*/ 85 w 108"/>
                  <a:gd name="T13" fmla="*/ 43 h 131"/>
                  <a:gd name="T14" fmla="*/ 85 w 108"/>
                  <a:gd name="T15" fmla="*/ 38 h 131"/>
                  <a:gd name="T16" fmla="*/ 85 w 108"/>
                  <a:gd name="T17" fmla="*/ 31 h 131"/>
                  <a:gd name="T18" fmla="*/ 83 w 108"/>
                  <a:gd name="T19" fmla="*/ 26 h 131"/>
                  <a:gd name="T20" fmla="*/ 80 w 108"/>
                  <a:gd name="T21" fmla="*/ 23 h 131"/>
                  <a:gd name="T22" fmla="*/ 75 w 108"/>
                  <a:gd name="T23" fmla="*/ 18 h 131"/>
                  <a:gd name="T24" fmla="*/ 70 w 108"/>
                  <a:gd name="T25" fmla="*/ 18 h 131"/>
                  <a:gd name="T26" fmla="*/ 63 w 108"/>
                  <a:gd name="T27" fmla="*/ 15 h 131"/>
                  <a:gd name="T28" fmla="*/ 18 w 108"/>
                  <a:gd name="T29" fmla="*/ 15 h 131"/>
                  <a:gd name="T30" fmla="*/ 18 w 108"/>
                  <a:gd name="T31" fmla="*/ 61 h 131"/>
                  <a:gd name="T32" fmla="*/ 60 w 108"/>
                  <a:gd name="T33" fmla="*/ 61 h 131"/>
                  <a:gd name="T34" fmla="*/ 0 w 108"/>
                  <a:gd name="T35" fmla="*/ 0 h 131"/>
                  <a:gd name="T36" fmla="*/ 60 w 108"/>
                  <a:gd name="T37" fmla="*/ 0 h 131"/>
                  <a:gd name="T38" fmla="*/ 75 w 108"/>
                  <a:gd name="T39" fmla="*/ 3 h 131"/>
                  <a:gd name="T40" fmla="*/ 85 w 108"/>
                  <a:gd name="T41" fmla="*/ 5 h 131"/>
                  <a:gd name="T42" fmla="*/ 93 w 108"/>
                  <a:gd name="T43" fmla="*/ 10 h 131"/>
                  <a:gd name="T44" fmla="*/ 98 w 108"/>
                  <a:gd name="T45" fmla="*/ 13 h 131"/>
                  <a:gd name="T46" fmla="*/ 101 w 108"/>
                  <a:gd name="T47" fmla="*/ 18 h 131"/>
                  <a:gd name="T48" fmla="*/ 103 w 108"/>
                  <a:gd name="T49" fmla="*/ 26 h 131"/>
                  <a:gd name="T50" fmla="*/ 103 w 108"/>
                  <a:gd name="T51" fmla="*/ 36 h 131"/>
                  <a:gd name="T52" fmla="*/ 103 w 108"/>
                  <a:gd name="T53" fmla="*/ 46 h 131"/>
                  <a:gd name="T54" fmla="*/ 101 w 108"/>
                  <a:gd name="T55" fmla="*/ 51 h 131"/>
                  <a:gd name="T56" fmla="*/ 98 w 108"/>
                  <a:gd name="T57" fmla="*/ 56 h 131"/>
                  <a:gd name="T58" fmla="*/ 93 w 108"/>
                  <a:gd name="T59" fmla="*/ 63 h 131"/>
                  <a:gd name="T60" fmla="*/ 85 w 108"/>
                  <a:gd name="T61" fmla="*/ 68 h 131"/>
                  <a:gd name="T62" fmla="*/ 93 w 108"/>
                  <a:gd name="T63" fmla="*/ 71 h 131"/>
                  <a:gd name="T64" fmla="*/ 98 w 108"/>
                  <a:gd name="T65" fmla="*/ 76 h 131"/>
                  <a:gd name="T66" fmla="*/ 98 w 108"/>
                  <a:gd name="T67" fmla="*/ 78 h 131"/>
                  <a:gd name="T68" fmla="*/ 101 w 108"/>
                  <a:gd name="T69" fmla="*/ 81 h 131"/>
                  <a:gd name="T70" fmla="*/ 101 w 108"/>
                  <a:gd name="T71" fmla="*/ 91 h 131"/>
                  <a:gd name="T72" fmla="*/ 103 w 108"/>
                  <a:gd name="T73" fmla="*/ 108 h 131"/>
                  <a:gd name="T74" fmla="*/ 103 w 108"/>
                  <a:gd name="T75" fmla="*/ 121 h 131"/>
                  <a:gd name="T76" fmla="*/ 106 w 108"/>
                  <a:gd name="T77" fmla="*/ 126 h 131"/>
                  <a:gd name="T78" fmla="*/ 108 w 108"/>
                  <a:gd name="T79" fmla="*/ 129 h 131"/>
                  <a:gd name="T80" fmla="*/ 108 w 108"/>
                  <a:gd name="T81" fmla="*/ 131 h 131"/>
                  <a:gd name="T82" fmla="*/ 88 w 108"/>
                  <a:gd name="T83" fmla="*/ 131 h 131"/>
                  <a:gd name="T84" fmla="*/ 85 w 108"/>
                  <a:gd name="T85" fmla="*/ 126 h 131"/>
                  <a:gd name="T86" fmla="*/ 85 w 108"/>
                  <a:gd name="T87" fmla="*/ 116 h 131"/>
                  <a:gd name="T88" fmla="*/ 83 w 108"/>
                  <a:gd name="T89" fmla="*/ 96 h 131"/>
                  <a:gd name="T90" fmla="*/ 83 w 108"/>
                  <a:gd name="T91" fmla="*/ 88 h 131"/>
                  <a:gd name="T92" fmla="*/ 80 w 108"/>
                  <a:gd name="T93" fmla="*/ 83 h 131"/>
                  <a:gd name="T94" fmla="*/ 78 w 108"/>
                  <a:gd name="T95" fmla="*/ 81 h 131"/>
                  <a:gd name="T96" fmla="*/ 75 w 108"/>
                  <a:gd name="T97" fmla="*/ 78 h 131"/>
                  <a:gd name="T98" fmla="*/ 68 w 108"/>
                  <a:gd name="T99" fmla="*/ 76 h 131"/>
                  <a:gd name="T100" fmla="*/ 58 w 108"/>
                  <a:gd name="T101" fmla="*/ 76 h 131"/>
                  <a:gd name="T102" fmla="*/ 18 w 108"/>
                  <a:gd name="T103" fmla="*/ 76 h 131"/>
                  <a:gd name="T104" fmla="*/ 18 w 108"/>
                  <a:gd name="T105" fmla="*/ 131 h 131"/>
                  <a:gd name="T106" fmla="*/ 0 w 108"/>
                  <a:gd name="T107" fmla="*/ 131 h 131"/>
                  <a:gd name="T108" fmla="*/ 0 w 108"/>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1"/>
                  <a:gd name="T167" fmla="*/ 108 w 108"/>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1">
                    <a:moveTo>
                      <a:pt x="60" y="61"/>
                    </a:moveTo>
                    <a:lnTo>
                      <a:pt x="70" y="61"/>
                    </a:lnTo>
                    <a:lnTo>
                      <a:pt x="75" y="58"/>
                    </a:lnTo>
                    <a:lnTo>
                      <a:pt x="78" y="56"/>
                    </a:lnTo>
                    <a:lnTo>
                      <a:pt x="83" y="53"/>
                    </a:lnTo>
                    <a:lnTo>
                      <a:pt x="85" y="48"/>
                    </a:lnTo>
                    <a:lnTo>
                      <a:pt x="85" y="43"/>
                    </a:lnTo>
                    <a:lnTo>
                      <a:pt x="85" y="38"/>
                    </a:lnTo>
                    <a:lnTo>
                      <a:pt x="85" y="31"/>
                    </a:lnTo>
                    <a:lnTo>
                      <a:pt x="83" y="26"/>
                    </a:lnTo>
                    <a:lnTo>
                      <a:pt x="80" y="23"/>
                    </a:lnTo>
                    <a:lnTo>
                      <a:pt x="75" y="18"/>
                    </a:lnTo>
                    <a:lnTo>
                      <a:pt x="70" y="18"/>
                    </a:lnTo>
                    <a:lnTo>
                      <a:pt x="63" y="15"/>
                    </a:lnTo>
                    <a:lnTo>
                      <a:pt x="18" y="15"/>
                    </a:lnTo>
                    <a:lnTo>
                      <a:pt x="18" y="61"/>
                    </a:lnTo>
                    <a:lnTo>
                      <a:pt x="60" y="61"/>
                    </a:lnTo>
                    <a:close/>
                    <a:moveTo>
                      <a:pt x="0" y="0"/>
                    </a:moveTo>
                    <a:lnTo>
                      <a:pt x="60" y="0"/>
                    </a:lnTo>
                    <a:lnTo>
                      <a:pt x="75" y="3"/>
                    </a:lnTo>
                    <a:lnTo>
                      <a:pt x="85" y="5"/>
                    </a:lnTo>
                    <a:lnTo>
                      <a:pt x="93" y="10"/>
                    </a:lnTo>
                    <a:lnTo>
                      <a:pt x="98" y="13"/>
                    </a:lnTo>
                    <a:lnTo>
                      <a:pt x="101" y="18"/>
                    </a:lnTo>
                    <a:lnTo>
                      <a:pt x="103" y="26"/>
                    </a:lnTo>
                    <a:lnTo>
                      <a:pt x="103" y="36"/>
                    </a:lnTo>
                    <a:lnTo>
                      <a:pt x="103" y="46"/>
                    </a:lnTo>
                    <a:lnTo>
                      <a:pt x="101" y="51"/>
                    </a:lnTo>
                    <a:lnTo>
                      <a:pt x="98" y="56"/>
                    </a:lnTo>
                    <a:lnTo>
                      <a:pt x="93" y="63"/>
                    </a:lnTo>
                    <a:lnTo>
                      <a:pt x="85" y="68"/>
                    </a:lnTo>
                    <a:lnTo>
                      <a:pt x="93" y="71"/>
                    </a:lnTo>
                    <a:lnTo>
                      <a:pt x="98" y="76"/>
                    </a:lnTo>
                    <a:lnTo>
                      <a:pt x="98" y="78"/>
                    </a:lnTo>
                    <a:lnTo>
                      <a:pt x="101" y="81"/>
                    </a:lnTo>
                    <a:lnTo>
                      <a:pt x="101" y="91"/>
                    </a:lnTo>
                    <a:lnTo>
                      <a:pt x="103" y="108"/>
                    </a:lnTo>
                    <a:lnTo>
                      <a:pt x="103" y="121"/>
                    </a:lnTo>
                    <a:lnTo>
                      <a:pt x="106" y="126"/>
                    </a:lnTo>
                    <a:lnTo>
                      <a:pt x="108" y="129"/>
                    </a:lnTo>
                    <a:lnTo>
                      <a:pt x="108" y="131"/>
                    </a:lnTo>
                    <a:lnTo>
                      <a:pt x="88" y="131"/>
                    </a:lnTo>
                    <a:lnTo>
                      <a:pt x="85" y="126"/>
                    </a:lnTo>
                    <a:lnTo>
                      <a:pt x="85" y="116"/>
                    </a:lnTo>
                    <a:lnTo>
                      <a:pt x="83" y="96"/>
                    </a:lnTo>
                    <a:lnTo>
                      <a:pt x="83" y="88"/>
                    </a:lnTo>
                    <a:lnTo>
                      <a:pt x="80" y="83"/>
                    </a:lnTo>
                    <a:lnTo>
                      <a:pt x="78" y="81"/>
                    </a:lnTo>
                    <a:lnTo>
                      <a:pt x="75" y="78"/>
                    </a:lnTo>
                    <a:lnTo>
                      <a:pt x="68" y="76"/>
                    </a:lnTo>
                    <a:lnTo>
                      <a:pt x="58" y="76"/>
                    </a:lnTo>
                    <a:lnTo>
                      <a:pt x="18" y="76"/>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93" name="Rectangle 15"/>
              <p:cNvSpPr>
                <a:spLocks noChangeArrowheads="1"/>
              </p:cNvSpPr>
              <p:nvPr/>
            </p:nvSpPr>
            <p:spPr bwMode="auto">
              <a:xfrm>
                <a:off x="1618" y="2259"/>
                <a:ext cx="10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373294" name="Rectangle 16"/>
              <p:cNvSpPr>
                <a:spLocks noChangeArrowheads="1"/>
              </p:cNvSpPr>
              <p:nvPr/>
            </p:nvSpPr>
            <p:spPr bwMode="auto">
              <a:xfrm>
                <a:off x="1736" y="2115"/>
                <a:ext cx="17" cy="1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373295" name="Freeform 17"/>
              <p:cNvSpPr>
                <a:spLocks noEditPoints="1"/>
              </p:cNvSpPr>
              <p:nvPr/>
            </p:nvSpPr>
            <p:spPr bwMode="auto">
              <a:xfrm>
                <a:off x="1784" y="2115"/>
                <a:ext cx="108" cy="131"/>
              </a:xfrm>
              <a:custGeom>
                <a:avLst/>
                <a:gdLst>
                  <a:gd name="T0" fmla="*/ 47 w 108"/>
                  <a:gd name="T1" fmla="*/ 116 h 131"/>
                  <a:gd name="T2" fmla="*/ 58 w 108"/>
                  <a:gd name="T3" fmla="*/ 116 h 131"/>
                  <a:gd name="T4" fmla="*/ 63 w 108"/>
                  <a:gd name="T5" fmla="*/ 113 h 131"/>
                  <a:gd name="T6" fmla="*/ 73 w 108"/>
                  <a:gd name="T7" fmla="*/ 108 h 131"/>
                  <a:gd name="T8" fmla="*/ 80 w 108"/>
                  <a:gd name="T9" fmla="*/ 101 h 131"/>
                  <a:gd name="T10" fmla="*/ 85 w 108"/>
                  <a:gd name="T11" fmla="*/ 91 h 131"/>
                  <a:gd name="T12" fmla="*/ 88 w 108"/>
                  <a:gd name="T13" fmla="*/ 81 h 131"/>
                  <a:gd name="T14" fmla="*/ 90 w 108"/>
                  <a:gd name="T15" fmla="*/ 68 h 131"/>
                  <a:gd name="T16" fmla="*/ 88 w 108"/>
                  <a:gd name="T17" fmla="*/ 56 h 131"/>
                  <a:gd name="T18" fmla="*/ 88 w 108"/>
                  <a:gd name="T19" fmla="*/ 46 h 131"/>
                  <a:gd name="T20" fmla="*/ 83 w 108"/>
                  <a:gd name="T21" fmla="*/ 38 h 131"/>
                  <a:gd name="T22" fmla="*/ 80 w 108"/>
                  <a:gd name="T23" fmla="*/ 31 h 131"/>
                  <a:gd name="T24" fmla="*/ 78 w 108"/>
                  <a:gd name="T25" fmla="*/ 26 h 131"/>
                  <a:gd name="T26" fmla="*/ 73 w 108"/>
                  <a:gd name="T27" fmla="*/ 23 h 131"/>
                  <a:gd name="T28" fmla="*/ 68 w 108"/>
                  <a:gd name="T29" fmla="*/ 20 h 131"/>
                  <a:gd name="T30" fmla="*/ 58 w 108"/>
                  <a:gd name="T31" fmla="*/ 18 h 131"/>
                  <a:gd name="T32" fmla="*/ 47 w 108"/>
                  <a:gd name="T33" fmla="*/ 15 h 131"/>
                  <a:gd name="T34" fmla="*/ 17 w 108"/>
                  <a:gd name="T35" fmla="*/ 15 h 131"/>
                  <a:gd name="T36" fmla="*/ 17 w 108"/>
                  <a:gd name="T37" fmla="*/ 116 h 131"/>
                  <a:gd name="T38" fmla="*/ 47 w 108"/>
                  <a:gd name="T39" fmla="*/ 116 h 131"/>
                  <a:gd name="T40" fmla="*/ 0 w 108"/>
                  <a:gd name="T41" fmla="*/ 0 h 131"/>
                  <a:gd name="T42" fmla="*/ 53 w 108"/>
                  <a:gd name="T43" fmla="*/ 0 h 131"/>
                  <a:gd name="T44" fmla="*/ 65 w 108"/>
                  <a:gd name="T45" fmla="*/ 3 h 131"/>
                  <a:gd name="T46" fmla="*/ 75 w 108"/>
                  <a:gd name="T47" fmla="*/ 5 h 131"/>
                  <a:gd name="T48" fmla="*/ 85 w 108"/>
                  <a:gd name="T49" fmla="*/ 13 h 131"/>
                  <a:gd name="T50" fmla="*/ 93 w 108"/>
                  <a:gd name="T51" fmla="*/ 20 h 131"/>
                  <a:gd name="T52" fmla="*/ 98 w 108"/>
                  <a:gd name="T53" fmla="*/ 26 h 131"/>
                  <a:gd name="T54" fmla="*/ 100 w 108"/>
                  <a:gd name="T55" fmla="*/ 31 h 131"/>
                  <a:gd name="T56" fmla="*/ 103 w 108"/>
                  <a:gd name="T57" fmla="*/ 41 h 131"/>
                  <a:gd name="T58" fmla="*/ 105 w 108"/>
                  <a:gd name="T59" fmla="*/ 51 h 131"/>
                  <a:gd name="T60" fmla="*/ 108 w 108"/>
                  <a:gd name="T61" fmla="*/ 63 h 131"/>
                  <a:gd name="T62" fmla="*/ 105 w 108"/>
                  <a:gd name="T63" fmla="*/ 73 h 131"/>
                  <a:gd name="T64" fmla="*/ 105 w 108"/>
                  <a:gd name="T65" fmla="*/ 83 h 131"/>
                  <a:gd name="T66" fmla="*/ 103 w 108"/>
                  <a:gd name="T67" fmla="*/ 93 h 131"/>
                  <a:gd name="T68" fmla="*/ 100 w 108"/>
                  <a:gd name="T69" fmla="*/ 101 h 131"/>
                  <a:gd name="T70" fmla="*/ 90 w 108"/>
                  <a:gd name="T71" fmla="*/ 113 h 131"/>
                  <a:gd name="T72" fmla="*/ 85 w 108"/>
                  <a:gd name="T73" fmla="*/ 118 h 131"/>
                  <a:gd name="T74" fmla="*/ 80 w 108"/>
                  <a:gd name="T75" fmla="*/ 123 h 131"/>
                  <a:gd name="T76" fmla="*/ 75 w 108"/>
                  <a:gd name="T77" fmla="*/ 126 h 131"/>
                  <a:gd name="T78" fmla="*/ 68 w 108"/>
                  <a:gd name="T79" fmla="*/ 129 h 131"/>
                  <a:gd name="T80" fmla="*/ 53 w 108"/>
                  <a:gd name="T81" fmla="*/ 131 h 131"/>
                  <a:gd name="T82" fmla="*/ 0 w 108"/>
                  <a:gd name="T83" fmla="*/ 131 h 131"/>
                  <a:gd name="T84" fmla="*/ 0 w 108"/>
                  <a:gd name="T85" fmla="*/ 0 h 1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1"/>
                  <a:gd name="T131" fmla="*/ 108 w 108"/>
                  <a:gd name="T132" fmla="*/ 131 h 1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1">
                    <a:moveTo>
                      <a:pt x="47" y="116"/>
                    </a:moveTo>
                    <a:lnTo>
                      <a:pt x="58" y="116"/>
                    </a:lnTo>
                    <a:lnTo>
                      <a:pt x="63" y="113"/>
                    </a:lnTo>
                    <a:lnTo>
                      <a:pt x="73" y="108"/>
                    </a:lnTo>
                    <a:lnTo>
                      <a:pt x="80" y="101"/>
                    </a:lnTo>
                    <a:lnTo>
                      <a:pt x="85" y="91"/>
                    </a:lnTo>
                    <a:lnTo>
                      <a:pt x="88" y="81"/>
                    </a:lnTo>
                    <a:lnTo>
                      <a:pt x="90" y="68"/>
                    </a:lnTo>
                    <a:lnTo>
                      <a:pt x="88" y="56"/>
                    </a:lnTo>
                    <a:lnTo>
                      <a:pt x="88" y="46"/>
                    </a:lnTo>
                    <a:lnTo>
                      <a:pt x="83" y="38"/>
                    </a:lnTo>
                    <a:lnTo>
                      <a:pt x="80" y="31"/>
                    </a:lnTo>
                    <a:lnTo>
                      <a:pt x="78" y="26"/>
                    </a:lnTo>
                    <a:lnTo>
                      <a:pt x="73" y="23"/>
                    </a:lnTo>
                    <a:lnTo>
                      <a:pt x="68" y="20"/>
                    </a:lnTo>
                    <a:lnTo>
                      <a:pt x="58" y="18"/>
                    </a:lnTo>
                    <a:lnTo>
                      <a:pt x="47" y="15"/>
                    </a:lnTo>
                    <a:lnTo>
                      <a:pt x="17" y="15"/>
                    </a:lnTo>
                    <a:lnTo>
                      <a:pt x="17" y="116"/>
                    </a:lnTo>
                    <a:lnTo>
                      <a:pt x="47" y="116"/>
                    </a:lnTo>
                    <a:close/>
                    <a:moveTo>
                      <a:pt x="0" y="0"/>
                    </a:moveTo>
                    <a:lnTo>
                      <a:pt x="53" y="0"/>
                    </a:lnTo>
                    <a:lnTo>
                      <a:pt x="65" y="3"/>
                    </a:lnTo>
                    <a:lnTo>
                      <a:pt x="75" y="5"/>
                    </a:lnTo>
                    <a:lnTo>
                      <a:pt x="85" y="13"/>
                    </a:lnTo>
                    <a:lnTo>
                      <a:pt x="93" y="20"/>
                    </a:lnTo>
                    <a:lnTo>
                      <a:pt x="98" y="26"/>
                    </a:lnTo>
                    <a:lnTo>
                      <a:pt x="100" y="31"/>
                    </a:lnTo>
                    <a:lnTo>
                      <a:pt x="103" y="41"/>
                    </a:lnTo>
                    <a:lnTo>
                      <a:pt x="105" y="51"/>
                    </a:lnTo>
                    <a:lnTo>
                      <a:pt x="108" y="63"/>
                    </a:lnTo>
                    <a:lnTo>
                      <a:pt x="105" y="73"/>
                    </a:lnTo>
                    <a:lnTo>
                      <a:pt x="105" y="83"/>
                    </a:lnTo>
                    <a:lnTo>
                      <a:pt x="103" y="93"/>
                    </a:lnTo>
                    <a:lnTo>
                      <a:pt x="100" y="101"/>
                    </a:lnTo>
                    <a:lnTo>
                      <a:pt x="90" y="113"/>
                    </a:lnTo>
                    <a:lnTo>
                      <a:pt x="85" y="118"/>
                    </a:lnTo>
                    <a:lnTo>
                      <a:pt x="80" y="123"/>
                    </a:lnTo>
                    <a:lnTo>
                      <a:pt x="75" y="126"/>
                    </a:lnTo>
                    <a:lnTo>
                      <a:pt x="68" y="129"/>
                    </a:lnTo>
                    <a:lnTo>
                      <a:pt x="5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96" name="Freeform 18"/>
              <p:cNvSpPr>
                <a:spLocks/>
              </p:cNvSpPr>
              <p:nvPr/>
            </p:nvSpPr>
            <p:spPr bwMode="auto">
              <a:xfrm>
                <a:off x="1004" y="1872"/>
                <a:ext cx="103" cy="138"/>
              </a:xfrm>
              <a:custGeom>
                <a:avLst/>
                <a:gdLst>
                  <a:gd name="T0" fmla="*/ 15 w 103"/>
                  <a:gd name="T1" fmla="*/ 95 h 138"/>
                  <a:gd name="T2" fmla="*/ 17 w 103"/>
                  <a:gd name="T3" fmla="*/ 105 h 138"/>
                  <a:gd name="T4" fmla="*/ 25 w 103"/>
                  <a:gd name="T5" fmla="*/ 115 h 138"/>
                  <a:gd name="T6" fmla="*/ 32 w 103"/>
                  <a:gd name="T7" fmla="*/ 118 h 138"/>
                  <a:gd name="T8" fmla="*/ 50 w 103"/>
                  <a:gd name="T9" fmla="*/ 123 h 138"/>
                  <a:gd name="T10" fmla="*/ 70 w 103"/>
                  <a:gd name="T11" fmla="*/ 118 h 138"/>
                  <a:gd name="T12" fmla="*/ 80 w 103"/>
                  <a:gd name="T13" fmla="*/ 110 h 138"/>
                  <a:gd name="T14" fmla="*/ 85 w 103"/>
                  <a:gd name="T15" fmla="*/ 100 h 138"/>
                  <a:gd name="T16" fmla="*/ 83 w 103"/>
                  <a:gd name="T17" fmla="*/ 90 h 138"/>
                  <a:gd name="T18" fmla="*/ 78 w 103"/>
                  <a:gd name="T19" fmla="*/ 85 h 138"/>
                  <a:gd name="T20" fmla="*/ 58 w 103"/>
                  <a:gd name="T21" fmla="*/ 78 h 138"/>
                  <a:gd name="T22" fmla="*/ 25 w 103"/>
                  <a:gd name="T23" fmla="*/ 68 h 138"/>
                  <a:gd name="T24" fmla="*/ 10 w 103"/>
                  <a:gd name="T25" fmla="*/ 60 h 138"/>
                  <a:gd name="T26" fmla="*/ 5 w 103"/>
                  <a:gd name="T27" fmla="*/ 47 h 138"/>
                  <a:gd name="T28" fmla="*/ 5 w 103"/>
                  <a:gd name="T29" fmla="*/ 32 h 138"/>
                  <a:gd name="T30" fmla="*/ 10 w 103"/>
                  <a:gd name="T31" fmla="*/ 17 h 138"/>
                  <a:gd name="T32" fmla="*/ 22 w 103"/>
                  <a:gd name="T33" fmla="*/ 7 h 138"/>
                  <a:gd name="T34" fmla="*/ 35 w 103"/>
                  <a:gd name="T35" fmla="*/ 2 h 138"/>
                  <a:gd name="T36" fmla="*/ 50 w 103"/>
                  <a:gd name="T37" fmla="*/ 0 h 138"/>
                  <a:gd name="T38" fmla="*/ 68 w 103"/>
                  <a:gd name="T39" fmla="*/ 2 h 138"/>
                  <a:gd name="T40" fmla="*/ 83 w 103"/>
                  <a:gd name="T41" fmla="*/ 10 h 138"/>
                  <a:gd name="T42" fmla="*/ 95 w 103"/>
                  <a:gd name="T43" fmla="*/ 22 h 138"/>
                  <a:gd name="T44" fmla="*/ 98 w 103"/>
                  <a:gd name="T45" fmla="*/ 42 h 138"/>
                  <a:gd name="T46" fmla="*/ 80 w 103"/>
                  <a:gd name="T47" fmla="*/ 32 h 138"/>
                  <a:gd name="T48" fmla="*/ 75 w 103"/>
                  <a:gd name="T49" fmla="*/ 25 h 138"/>
                  <a:gd name="T50" fmla="*/ 65 w 103"/>
                  <a:gd name="T51" fmla="*/ 17 h 138"/>
                  <a:gd name="T52" fmla="*/ 50 w 103"/>
                  <a:gd name="T53" fmla="*/ 15 h 138"/>
                  <a:gd name="T54" fmla="*/ 35 w 103"/>
                  <a:gd name="T55" fmla="*/ 17 h 138"/>
                  <a:gd name="T56" fmla="*/ 27 w 103"/>
                  <a:gd name="T57" fmla="*/ 22 h 138"/>
                  <a:gd name="T58" fmla="*/ 22 w 103"/>
                  <a:gd name="T59" fmla="*/ 30 h 138"/>
                  <a:gd name="T60" fmla="*/ 20 w 103"/>
                  <a:gd name="T61" fmla="*/ 37 h 138"/>
                  <a:gd name="T62" fmla="*/ 22 w 103"/>
                  <a:gd name="T63" fmla="*/ 45 h 138"/>
                  <a:gd name="T64" fmla="*/ 27 w 103"/>
                  <a:gd name="T65" fmla="*/ 50 h 138"/>
                  <a:gd name="T66" fmla="*/ 50 w 103"/>
                  <a:gd name="T67" fmla="*/ 57 h 138"/>
                  <a:gd name="T68" fmla="*/ 80 w 103"/>
                  <a:gd name="T69" fmla="*/ 65 h 138"/>
                  <a:gd name="T70" fmla="*/ 95 w 103"/>
                  <a:gd name="T71" fmla="*/ 75 h 138"/>
                  <a:gd name="T72" fmla="*/ 98 w 103"/>
                  <a:gd name="T73" fmla="*/ 80 h 138"/>
                  <a:gd name="T74" fmla="*/ 103 w 103"/>
                  <a:gd name="T75" fmla="*/ 98 h 138"/>
                  <a:gd name="T76" fmla="*/ 98 w 103"/>
                  <a:gd name="T77" fmla="*/ 115 h 138"/>
                  <a:gd name="T78" fmla="*/ 85 w 103"/>
                  <a:gd name="T79" fmla="*/ 128 h 138"/>
                  <a:gd name="T80" fmla="*/ 78 w 103"/>
                  <a:gd name="T81" fmla="*/ 130 h 138"/>
                  <a:gd name="T82" fmla="*/ 60 w 103"/>
                  <a:gd name="T83" fmla="*/ 135 h 138"/>
                  <a:gd name="T84" fmla="*/ 38 w 103"/>
                  <a:gd name="T85" fmla="*/ 135 h 138"/>
                  <a:gd name="T86" fmla="*/ 20 w 103"/>
                  <a:gd name="T87" fmla="*/ 130 h 138"/>
                  <a:gd name="T88" fmla="*/ 7 w 103"/>
                  <a:gd name="T89" fmla="*/ 118 h 138"/>
                  <a:gd name="T90" fmla="*/ 0 w 103"/>
                  <a:gd name="T91" fmla="*/ 100 h 138"/>
                  <a:gd name="T92" fmla="*/ 15 w 103"/>
                  <a:gd name="T93" fmla="*/ 90 h 13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3"/>
                  <a:gd name="T142" fmla="*/ 0 h 138"/>
                  <a:gd name="T143" fmla="*/ 103 w 103"/>
                  <a:gd name="T144" fmla="*/ 138 h 13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3" h="138">
                    <a:moveTo>
                      <a:pt x="15" y="90"/>
                    </a:moveTo>
                    <a:lnTo>
                      <a:pt x="15" y="95"/>
                    </a:lnTo>
                    <a:lnTo>
                      <a:pt x="17" y="100"/>
                    </a:lnTo>
                    <a:lnTo>
                      <a:pt x="17" y="105"/>
                    </a:lnTo>
                    <a:lnTo>
                      <a:pt x="20" y="108"/>
                    </a:lnTo>
                    <a:lnTo>
                      <a:pt x="25" y="115"/>
                    </a:lnTo>
                    <a:lnTo>
                      <a:pt x="30" y="118"/>
                    </a:lnTo>
                    <a:lnTo>
                      <a:pt x="32" y="118"/>
                    </a:lnTo>
                    <a:lnTo>
                      <a:pt x="40" y="120"/>
                    </a:lnTo>
                    <a:lnTo>
                      <a:pt x="50" y="123"/>
                    </a:lnTo>
                    <a:lnTo>
                      <a:pt x="60" y="120"/>
                    </a:lnTo>
                    <a:lnTo>
                      <a:pt x="70" y="118"/>
                    </a:lnTo>
                    <a:lnTo>
                      <a:pt x="75" y="115"/>
                    </a:lnTo>
                    <a:lnTo>
                      <a:pt x="80" y="110"/>
                    </a:lnTo>
                    <a:lnTo>
                      <a:pt x="83" y="105"/>
                    </a:lnTo>
                    <a:lnTo>
                      <a:pt x="85" y="100"/>
                    </a:lnTo>
                    <a:lnTo>
                      <a:pt x="85" y="95"/>
                    </a:lnTo>
                    <a:lnTo>
                      <a:pt x="83" y="90"/>
                    </a:lnTo>
                    <a:lnTo>
                      <a:pt x="80" y="88"/>
                    </a:lnTo>
                    <a:lnTo>
                      <a:pt x="78" y="85"/>
                    </a:lnTo>
                    <a:lnTo>
                      <a:pt x="70" y="80"/>
                    </a:lnTo>
                    <a:lnTo>
                      <a:pt x="58" y="78"/>
                    </a:lnTo>
                    <a:lnTo>
                      <a:pt x="40" y="73"/>
                    </a:lnTo>
                    <a:lnTo>
                      <a:pt x="25" y="68"/>
                    </a:lnTo>
                    <a:lnTo>
                      <a:pt x="15" y="65"/>
                    </a:lnTo>
                    <a:lnTo>
                      <a:pt x="10" y="60"/>
                    </a:lnTo>
                    <a:lnTo>
                      <a:pt x="5" y="55"/>
                    </a:lnTo>
                    <a:lnTo>
                      <a:pt x="5" y="47"/>
                    </a:lnTo>
                    <a:lnTo>
                      <a:pt x="2" y="40"/>
                    </a:lnTo>
                    <a:lnTo>
                      <a:pt x="5" y="32"/>
                    </a:lnTo>
                    <a:lnTo>
                      <a:pt x="5" y="25"/>
                    </a:lnTo>
                    <a:lnTo>
                      <a:pt x="10" y="17"/>
                    </a:lnTo>
                    <a:lnTo>
                      <a:pt x="15" y="12"/>
                    </a:lnTo>
                    <a:lnTo>
                      <a:pt x="22" y="7"/>
                    </a:lnTo>
                    <a:lnTo>
                      <a:pt x="30" y="2"/>
                    </a:lnTo>
                    <a:lnTo>
                      <a:pt x="35" y="2"/>
                    </a:lnTo>
                    <a:lnTo>
                      <a:pt x="40" y="0"/>
                    </a:lnTo>
                    <a:lnTo>
                      <a:pt x="50" y="0"/>
                    </a:lnTo>
                    <a:lnTo>
                      <a:pt x="60" y="0"/>
                    </a:lnTo>
                    <a:lnTo>
                      <a:pt x="68" y="2"/>
                    </a:lnTo>
                    <a:lnTo>
                      <a:pt x="78" y="5"/>
                    </a:lnTo>
                    <a:lnTo>
                      <a:pt x="83" y="10"/>
                    </a:lnTo>
                    <a:lnTo>
                      <a:pt x="90" y="15"/>
                    </a:lnTo>
                    <a:lnTo>
                      <a:pt x="95" y="22"/>
                    </a:lnTo>
                    <a:lnTo>
                      <a:pt x="98" y="30"/>
                    </a:lnTo>
                    <a:lnTo>
                      <a:pt x="98" y="42"/>
                    </a:lnTo>
                    <a:lnTo>
                      <a:pt x="83" y="42"/>
                    </a:lnTo>
                    <a:lnTo>
                      <a:pt x="80" y="32"/>
                    </a:lnTo>
                    <a:lnTo>
                      <a:pt x="78" y="27"/>
                    </a:lnTo>
                    <a:lnTo>
                      <a:pt x="75" y="25"/>
                    </a:lnTo>
                    <a:lnTo>
                      <a:pt x="70" y="20"/>
                    </a:lnTo>
                    <a:lnTo>
                      <a:pt x="65" y="17"/>
                    </a:lnTo>
                    <a:lnTo>
                      <a:pt x="58" y="15"/>
                    </a:lnTo>
                    <a:lnTo>
                      <a:pt x="50" y="15"/>
                    </a:lnTo>
                    <a:lnTo>
                      <a:pt x="43" y="15"/>
                    </a:lnTo>
                    <a:lnTo>
                      <a:pt x="35" y="17"/>
                    </a:lnTo>
                    <a:lnTo>
                      <a:pt x="30" y="20"/>
                    </a:lnTo>
                    <a:lnTo>
                      <a:pt x="27" y="22"/>
                    </a:lnTo>
                    <a:lnTo>
                      <a:pt x="22" y="25"/>
                    </a:lnTo>
                    <a:lnTo>
                      <a:pt x="22" y="30"/>
                    </a:lnTo>
                    <a:lnTo>
                      <a:pt x="20" y="32"/>
                    </a:lnTo>
                    <a:lnTo>
                      <a:pt x="20" y="37"/>
                    </a:lnTo>
                    <a:lnTo>
                      <a:pt x="20" y="42"/>
                    </a:lnTo>
                    <a:lnTo>
                      <a:pt x="22" y="45"/>
                    </a:lnTo>
                    <a:lnTo>
                      <a:pt x="25" y="47"/>
                    </a:lnTo>
                    <a:lnTo>
                      <a:pt x="27" y="50"/>
                    </a:lnTo>
                    <a:lnTo>
                      <a:pt x="35" y="55"/>
                    </a:lnTo>
                    <a:lnTo>
                      <a:pt x="50" y="57"/>
                    </a:lnTo>
                    <a:lnTo>
                      <a:pt x="70" y="62"/>
                    </a:lnTo>
                    <a:lnTo>
                      <a:pt x="80" y="65"/>
                    </a:lnTo>
                    <a:lnTo>
                      <a:pt x="90" y="70"/>
                    </a:lnTo>
                    <a:lnTo>
                      <a:pt x="95" y="75"/>
                    </a:lnTo>
                    <a:lnTo>
                      <a:pt x="98" y="78"/>
                    </a:lnTo>
                    <a:lnTo>
                      <a:pt x="98" y="80"/>
                    </a:lnTo>
                    <a:lnTo>
                      <a:pt x="100" y="88"/>
                    </a:lnTo>
                    <a:lnTo>
                      <a:pt x="103" y="98"/>
                    </a:lnTo>
                    <a:lnTo>
                      <a:pt x="100" y="108"/>
                    </a:lnTo>
                    <a:lnTo>
                      <a:pt x="98" y="115"/>
                    </a:lnTo>
                    <a:lnTo>
                      <a:pt x="93" y="123"/>
                    </a:lnTo>
                    <a:lnTo>
                      <a:pt x="85" y="128"/>
                    </a:lnTo>
                    <a:lnTo>
                      <a:pt x="83" y="130"/>
                    </a:lnTo>
                    <a:lnTo>
                      <a:pt x="78" y="130"/>
                    </a:lnTo>
                    <a:lnTo>
                      <a:pt x="70" y="135"/>
                    </a:lnTo>
                    <a:lnTo>
                      <a:pt x="60" y="135"/>
                    </a:lnTo>
                    <a:lnTo>
                      <a:pt x="50" y="138"/>
                    </a:lnTo>
                    <a:lnTo>
                      <a:pt x="38" y="135"/>
                    </a:lnTo>
                    <a:lnTo>
                      <a:pt x="27" y="133"/>
                    </a:lnTo>
                    <a:lnTo>
                      <a:pt x="20" y="130"/>
                    </a:lnTo>
                    <a:lnTo>
                      <a:pt x="12" y="125"/>
                    </a:lnTo>
                    <a:lnTo>
                      <a:pt x="7" y="118"/>
                    </a:lnTo>
                    <a:lnTo>
                      <a:pt x="2" y="110"/>
                    </a:lnTo>
                    <a:lnTo>
                      <a:pt x="0" y="100"/>
                    </a:lnTo>
                    <a:lnTo>
                      <a:pt x="0" y="90"/>
                    </a:lnTo>
                    <a:lnTo>
                      <a:pt x="15"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97" name="Freeform 19"/>
              <p:cNvSpPr>
                <a:spLocks noEditPoints="1"/>
              </p:cNvSpPr>
              <p:nvPr/>
            </p:nvSpPr>
            <p:spPr bwMode="auto">
              <a:xfrm>
                <a:off x="1117" y="1874"/>
                <a:ext cx="116" cy="131"/>
              </a:xfrm>
              <a:custGeom>
                <a:avLst/>
                <a:gdLst>
                  <a:gd name="T0" fmla="*/ 78 w 116"/>
                  <a:gd name="T1" fmla="*/ 78 h 131"/>
                  <a:gd name="T2" fmla="*/ 58 w 116"/>
                  <a:gd name="T3" fmla="*/ 20 h 131"/>
                  <a:gd name="T4" fmla="*/ 38 w 116"/>
                  <a:gd name="T5" fmla="*/ 78 h 131"/>
                  <a:gd name="T6" fmla="*/ 78 w 116"/>
                  <a:gd name="T7" fmla="*/ 78 h 131"/>
                  <a:gd name="T8" fmla="*/ 48 w 116"/>
                  <a:gd name="T9" fmla="*/ 0 h 131"/>
                  <a:gd name="T10" fmla="*/ 68 w 116"/>
                  <a:gd name="T11" fmla="*/ 0 h 131"/>
                  <a:gd name="T12" fmla="*/ 116 w 116"/>
                  <a:gd name="T13" fmla="*/ 131 h 131"/>
                  <a:gd name="T14" fmla="*/ 96 w 116"/>
                  <a:gd name="T15" fmla="*/ 131 h 131"/>
                  <a:gd name="T16" fmla="*/ 83 w 116"/>
                  <a:gd name="T17" fmla="*/ 91 h 131"/>
                  <a:gd name="T18" fmla="*/ 33 w 116"/>
                  <a:gd name="T19" fmla="*/ 91 h 131"/>
                  <a:gd name="T20" fmla="*/ 18 w 116"/>
                  <a:gd name="T21" fmla="*/ 131 h 131"/>
                  <a:gd name="T22" fmla="*/ 0 w 116"/>
                  <a:gd name="T23" fmla="*/ 131 h 131"/>
                  <a:gd name="T24" fmla="*/ 48 w 11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31"/>
                  <a:gd name="T41" fmla="*/ 116 w 11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31">
                    <a:moveTo>
                      <a:pt x="78" y="78"/>
                    </a:moveTo>
                    <a:lnTo>
                      <a:pt x="58" y="20"/>
                    </a:lnTo>
                    <a:lnTo>
                      <a:pt x="38" y="78"/>
                    </a:lnTo>
                    <a:lnTo>
                      <a:pt x="78" y="78"/>
                    </a:lnTo>
                    <a:close/>
                    <a:moveTo>
                      <a:pt x="48" y="0"/>
                    </a:moveTo>
                    <a:lnTo>
                      <a:pt x="68" y="0"/>
                    </a:lnTo>
                    <a:lnTo>
                      <a:pt x="116" y="131"/>
                    </a:lnTo>
                    <a:lnTo>
                      <a:pt x="96" y="131"/>
                    </a:lnTo>
                    <a:lnTo>
                      <a:pt x="83" y="91"/>
                    </a:lnTo>
                    <a:lnTo>
                      <a:pt x="33" y="91"/>
                    </a:lnTo>
                    <a:lnTo>
                      <a:pt x="18" y="131"/>
                    </a:lnTo>
                    <a:lnTo>
                      <a:pt x="0" y="131"/>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98" name="Freeform 20"/>
              <p:cNvSpPr>
                <a:spLocks/>
              </p:cNvSpPr>
              <p:nvPr/>
            </p:nvSpPr>
            <p:spPr bwMode="auto">
              <a:xfrm>
                <a:off x="1248" y="1874"/>
                <a:ext cx="85" cy="131"/>
              </a:xfrm>
              <a:custGeom>
                <a:avLst/>
                <a:gdLst>
                  <a:gd name="T0" fmla="*/ 0 w 85"/>
                  <a:gd name="T1" fmla="*/ 0 h 131"/>
                  <a:gd name="T2" fmla="*/ 17 w 85"/>
                  <a:gd name="T3" fmla="*/ 0 h 131"/>
                  <a:gd name="T4" fmla="*/ 17 w 85"/>
                  <a:gd name="T5" fmla="*/ 116 h 131"/>
                  <a:gd name="T6" fmla="*/ 85 w 85"/>
                  <a:gd name="T7" fmla="*/ 116 h 131"/>
                  <a:gd name="T8" fmla="*/ 85 w 85"/>
                  <a:gd name="T9" fmla="*/ 131 h 131"/>
                  <a:gd name="T10" fmla="*/ 0 w 85"/>
                  <a:gd name="T11" fmla="*/ 131 h 131"/>
                  <a:gd name="T12" fmla="*/ 0 w 85"/>
                  <a:gd name="T13" fmla="*/ 0 h 131"/>
                  <a:gd name="T14" fmla="*/ 0 60000 65536"/>
                  <a:gd name="T15" fmla="*/ 0 60000 65536"/>
                  <a:gd name="T16" fmla="*/ 0 60000 65536"/>
                  <a:gd name="T17" fmla="*/ 0 60000 65536"/>
                  <a:gd name="T18" fmla="*/ 0 60000 65536"/>
                  <a:gd name="T19" fmla="*/ 0 60000 65536"/>
                  <a:gd name="T20" fmla="*/ 0 60000 65536"/>
                  <a:gd name="T21" fmla="*/ 0 w 85"/>
                  <a:gd name="T22" fmla="*/ 0 h 131"/>
                  <a:gd name="T23" fmla="*/ 85 w 85"/>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5" h="131">
                    <a:moveTo>
                      <a:pt x="0" y="0"/>
                    </a:moveTo>
                    <a:lnTo>
                      <a:pt x="17" y="0"/>
                    </a:lnTo>
                    <a:lnTo>
                      <a:pt x="17" y="116"/>
                    </a:lnTo>
                    <a:lnTo>
                      <a:pt x="85" y="116"/>
                    </a:lnTo>
                    <a:lnTo>
                      <a:pt x="8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99" name="Freeform 21"/>
              <p:cNvSpPr>
                <a:spLocks noEditPoints="1"/>
              </p:cNvSpPr>
              <p:nvPr/>
            </p:nvSpPr>
            <p:spPr bwMode="auto">
              <a:xfrm>
                <a:off x="1338" y="1874"/>
                <a:ext cx="116" cy="131"/>
              </a:xfrm>
              <a:custGeom>
                <a:avLst/>
                <a:gdLst>
                  <a:gd name="T0" fmla="*/ 78 w 116"/>
                  <a:gd name="T1" fmla="*/ 78 h 131"/>
                  <a:gd name="T2" fmla="*/ 58 w 116"/>
                  <a:gd name="T3" fmla="*/ 20 h 131"/>
                  <a:gd name="T4" fmla="*/ 38 w 116"/>
                  <a:gd name="T5" fmla="*/ 78 h 131"/>
                  <a:gd name="T6" fmla="*/ 78 w 116"/>
                  <a:gd name="T7" fmla="*/ 78 h 131"/>
                  <a:gd name="T8" fmla="*/ 51 w 116"/>
                  <a:gd name="T9" fmla="*/ 0 h 131"/>
                  <a:gd name="T10" fmla="*/ 68 w 116"/>
                  <a:gd name="T11" fmla="*/ 0 h 131"/>
                  <a:gd name="T12" fmla="*/ 116 w 116"/>
                  <a:gd name="T13" fmla="*/ 131 h 131"/>
                  <a:gd name="T14" fmla="*/ 96 w 116"/>
                  <a:gd name="T15" fmla="*/ 131 h 131"/>
                  <a:gd name="T16" fmla="*/ 83 w 116"/>
                  <a:gd name="T17" fmla="*/ 91 h 131"/>
                  <a:gd name="T18" fmla="*/ 33 w 116"/>
                  <a:gd name="T19" fmla="*/ 91 h 131"/>
                  <a:gd name="T20" fmla="*/ 18 w 116"/>
                  <a:gd name="T21" fmla="*/ 131 h 131"/>
                  <a:gd name="T22" fmla="*/ 0 w 116"/>
                  <a:gd name="T23" fmla="*/ 131 h 131"/>
                  <a:gd name="T24" fmla="*/ 51 w 11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31"/>
                  <a:gd name="T41" fmla="*/ 116 w 11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31">
                    <a:moveTo>
                      <a:pt x="78" y="78"/>
                    </a:moveTo>
                    <a:lnTo>
                      <a:pt x="58" y="20"/>
                    </a:lnTo>
                    <a:lnTo>
                      <a:pt x="38" y="78"/>
                    </a:lnTo>
                    <a:lnTo>
                      <a:pt x="78" y="78"/>
                    </a:lnTo>
                    <a:close/>
                    <a:moveTo>
                      <a:pt x="51" y="0"/>
                    </a:moveTo>
                    <a:lnTo>
                      <a:pt x="68" y="0"/>
                    </a:lnTo>
                    <a:lnTo>
                      <a:pt x="116" y="131"/>
                    </a:lnTo>
                    <a:lnTo>
                      <a:pt x="96" y="131"/>
                    </a:lnTo>
                    <a:lnTo>
                      <a:pt x="83" y="91"/>
                    </a:lnTo>
                    <a:lnTo>
                      <a:pt x="33" y="91"/>
                    </a:lnTo>
                    <a:lnTo>
                      <a:pt x="18" y="131"/>
                    </a:lnTo>
                    <a:lnTo>
                      <a:pt x="0" y="131"/>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00" name="Freeform 22"/>
              <p:cNvSpPr>
                <a:spLocks noEditPoints="1"/>
              </p:cNvSpPr>
              <p:nvPr/>
            </p:nvSpPr>
            <p:spPr bwMode="auto">
              <a:xfrm>
                <a:off x="1472" y="1874"/>
                <a:ext cx="108" cy="131"/>
              </a:xfrm>
              <a:custGeom>
                <a:avLst/>
                <a:gdLst>
                  <a:gd name="T0" fmla="*/ 60 w 108"/>
                  <a:gd name="T1" fmla="*/ 60 h 131"/>
                  <a:gd name="T2" fmla="*/ 70 w 108"/>
                  <a:gd name="T3" fmla="*/ 60 h 131"/>
                  <a:gd name="T4" fmla="*/ 75 w 108"/>
                  <a:gd name="T5" fmla="*/ 58 h 131"/>
                  <a:gd name="T6" fmla="*/ 78 w 108"/>
                  <a:gd name="T7" fmla="*/ 55 h 131"/>
                  <a:gd name="T8" fmla="*/ 83 w 108"/>
                  <a:gd name="T9" fmla="*/ 53 h 131"/>
                  <a:gd name="T10" fmla="*/ 85 w 108"/>
                  <a:gd name="T11" fmla="*/ 48 h 131"/>
                  <a:gd name="T12" fmla="*/ 85 w 108"/>
                  <a:gd name="T13" fmla="*/ 43 h 131"/>
                  <a:gd name="T14" fmla="*/ 85 w 108"/>
                  <a:gd name="T15" fmla="*/ 38 h 131"/>
                  <a:gd name="T16" fmla="*/ 85 w 108"/>
                  <a:gd name="T17" fmla="*/ 30 h 131"/>
                  <a:gd name="T18" fmla="*/ 83 w 108"/>
                  <a:gd name="T19" fmla="*/ 25 h 131"/>
                  <a:gd name="T20" fmla="*/ 80 w 108"/>
                  <a:gd name="T21" fmla="*/ 23 h 131"/>
                  <a:gd name="T22" fmla="*/ 75 w 108"/>
                  <a:gd name="T23" fmla="*/ 18 h 131"/>
                  <a:gd name="T24" fmla="*/ 70 w 108"/>
                  <a:gd name="T25" fmla="*/ 18 h 131"/>
                  <a:gd name="T26" fmla="*/ 63 w 108"/>
                  <a:gd name="T27" fmla="*/ 15 h 131"/>
                  <a:gd name="T28" fmla="*/ 17 w 108"/>
                  <a:gd name="T29" fmla="*/ 15 h 131"/>
                  <a:gd name="T30" fmla="*/ 17 w 108"/>
                  <a:gd name="T31" fmla="*/ 60 h 131"/>
                  <a:gd name="T32" fmla="*/ 60 w 108"/>
                  <a:gd name="T33" fmla="*/ 60 h 131"/>
                  <a:gd name="T34" fmla="*/ 0 w 108"/>
                  <a:gd name="T35" fmla="*/ 0 h 131"/>
                  <a:gd name="T36" fmla="*/ 60 w 108"/>
                  <a:gd name="T37" fmla="*/ 0 h 131"/>
                  <a:gd name="T38" fmla="*/ 75 w 108"/>
                  <a:gd name="T39" fmla="*/ 3 h 131"/>
                  <a:gd name="T40" fmla="*/ 85 w 108"/>
                  <a:gd name="T41" fmla="*/ 5 h 131"/>
                  <a:gd name="T42" fmla="*/ 93 w 108"/>
                  <a:gd name="T43" fmla="*/ 10 h 131"/>
                  <a:gd name="T44" fmla="*/ 98 w 108"/>
                  <a:gd name="T45" fmla="*/ 13 h 131"/>
                  <a:gd name="T46" fmla="*/ 100 w 108"/>
                  <a:gd name="T47" fmla="*/ 18 h 131"/>
                  <a:gd name="T48" fmla="*/ 103 w 108"/>
                  <a:gd name="T49" fmla="*/ 25 h 131"/>
                  <a:gd name="T50" fmla="*/ 103 w 108"/>
                  <a:gd name="T51" fmla="*/ 35 h 131"/>
                  <a:gd name="T52" fmla="*/ 103 w 108"/>
                  <a:gd name="T53" fmla="*/ 45 h 131"/>
                  <a:gd name="T54" fmla="*/ 100 w 108"/>
                  <a:gd name="T55" fmla="*/ 50 h 131"/>
                  <a:gd name="T56" fmla="*/ 98 w 108"/>
                  <a:gd name="T57" fmla="*/ 55 h 131"/>
                  <a:gd name="T58" fmla="*/ 93 w 108"/>
                  <a:gd name="T59" fmla="*/ 63 h 131"/>
                  <a:gd name="T60" fmla="*/ 85 w 108"/>
                  <a:gd name="T61" fmla="*/ 68 h 131"/>
                  <a:gd name="T62" fmla="*/ 93 w 108"/>
                  <a:gd name="T63" fmla="*/ 71 h 131"/>
                  <a:gd name="T64" fmla="*/ 98 w 108"/>
                  <a:gd name="T65" fmla="*/ 76 h 131"/>
                  <a:gd name="T66" fmla="*/ 98 w 108"/>
                  <a:gd name="T67" fmla="*/ 78 h 131"/>
                  <a:gd name="T68" fmla="*/ 100 w 108"/>
                  <a:gd name="T69" fmla="*/ 81 h 131"/>
                  <a:gd name="T70" fmla="*/ 100 w 108"/>
                  <a:gd name="T71" fmla="*/ 91 h 131"/>
                  <a:gd name="T72" fmla="*/ 103 w 108"/>
                  <a:gd name="T73" fmla="*/ 108 h 131"/>
                  <a:gd name="T74" fmla="*/ 103 w 108"/>
                  <a:gd name="T75" fmla="*/ 121 h 131"/>
                  <a:gd name="T76" fmla="*/ 105 w 108"/>
                  <a:gd name="T77" fmla="*/ 126 h 131"/>
                  <a:gd name="T78" fmla="*/ 108 w 108"/>
                  <a:gd name="T79" fmla="*/ 128 h 131"/>
                  <a:gd name="T80" fmla="*/ 108 w 108"/>
                  <a:gd name="T81" fmla="*/ 131 h 131"/>
                  <a:gd name="T82" fmla="*/ 88 w 108"/>
                  <a:gd name="T83" fmla="*/ 131 h 131"/>
                  <a:gd name="T84" fmla="*/ 85 w 108"/>
                  <a:gd name="T85" fmla="*/ 126 h 131"/>
                  <a:gd name="T86" fmla="*/ 85 w 108"/>
                  <a:gd name="T87" fmla="*/ 116 h 131"/>
                  <a:gd name="T88" fmla="*/ 83 w 108"/>
                  <a:gd name="T89" fmla="*/ 96 h 131"/>
                  <a:gd name="T90" fmla="*/ 83 w 108"/>
                  <a:gd name="T91" fmla="*/ 88 h 131"/>
                  <a:gd name="T92" fmla="*/ 80 w 108"/>
                  <a:gd name="T93" fmla="*/ 83 h 131"/>
                  <a:gd name="T94" fmla="*/ 78 w 108"/>
                  <a:gd name="T95" fmla="*/ 81 h 131"/>
                  <a:gd name="T96" fmla="*/ 75 w 108"/>
                  <a:gd name="T97" fmla="*/ 78 h 131"/>
                  <a:gd name="T98" fmla="*/ 68 w 108"/>
                  <a:gd name="T99" fmla="*/ 76 h 131"/>
                  <a:gd name="T100" fmla="*/ 58 w 108"/>
                  <a:gd name="T101" fmla="*/ 76 h 131"/>
                  <a:gd name="T102" fmla="*/ 17 w 108"/>
                  <a:gd name="T103" fmla="*/ 76 h 131"/>
                  <a:gd name="T104" fmla="*/ 17 w 108"/>
                  <a:gd name="T105" fmla="*/ 131 h 131"/>
                  <a:gd name="T106" fmla="*/ 0 w 108"/>
                  <a:gd name="T107" fmla="*/ 131 h 131"/>
                  <a:gd name="T108" fmla="*/ 0 w 108"/>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1"/>
                  <a:gd name="T167" fmla="*/ 108 w 108"/>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1">
                    <a:moveTo>
                      <a:pt x="60" y="60"/>
                    </a:moveTo>
                    <a:lnTo>
                      <a:pt x="70" y="60"/>
                    </a:lnTo>
                    <a:lnTo>
                      <a:pt x="75" y="58"/>
                    </a:lnTo>
                    <a:lnTo>
                      <a:pt x="78" y="55"/>
                    </a:lnTo>
                    <a:lnTo>
                      <a:pt x="83" y="53"/>
                    </a:lnTo>
                    <a:lnTo>
                      <a:pt x="85" y="48"/>
                    </a:lnTo>
                    <a:lnTo>
                      <a:pt x="85" y="43"/>
                    </a:lnTo>
                    <a:lnTo>
                      <a:pt x="85" y="38"/>
                    </a:lnTo>
                    <a:lnTo>
                      <a:pt x="85" y="30"/>
                    </a:lnTo>
                    <a:lnTo>
                      <a:pt x="83" y="25"/>
                    </a:lnTo>
                    <a:lnTo>
                      <a:pt x="80" y="23"/>
                    </a:lnTo>
                    <a:lnTo>
                      <a:pt x="75" y="18"/>
                    </a:lnTo>
                    <a:lnTo>
                      <a:pt x="70" y="18"/>
                    </a:lnTo>
                    <a:lnTo>
                      <a:pt x="63" y="15"/>
                    </a:lnTo>
                    <a:lnTo>
                      <a:pt x="17" y="15"/>
                    </a:lnTo>
                    <a:lnTo>
                      <a:pt x="17" y="60"/>
                    </a:lnTo>
                    <a:lnTo>
                      <a:pt x="60" y="60"/>
                    </a:lnTo>
                    <a:close/>
                    <a:moveTo>
                      <a:pt x="0" y="0"/>
                    </a:moveTo>
                    <a:lnTo>
                      <a:pt x="60" y="0"/>
                    </a:lnTo>
                    <a:lnTo>
                      <a:pt x="75" y="3"/>
                    </a:lnTo>
                    <a:lnTo>
                      <a:pt x="85" y="5"/>
                    </a:lnTo>
                    <a:lnTo>
                      <a:pt x="93" y="10"/>
                    </a:lnTo>
                    <a:lnTo>
                      <a:pt x="98" y="13"/>
                    </a:lnTo>
                    <a:lnTo>
                      <a:pt x="100" y="18"/>
                    </a:lnTo>
                    <a:lnTo>
                      <a:pt x="103" y="25"/>
                    </a:lnTo>
                    <a:lnTo>
                      <a:pt x="103" y="35"/>
                    </a:lnTo>
                    <a:lnTo>
                      <a:pt x="103" y="45"/>
                    </a:lnTo>
                    <a:lnTo>
                      <a:pt x="100" y="50"/>
                    </a:lnTo>
                    <a:lnTo>
                      <a:pt x="98" y="55"/>
                    </a:lnTo>
                    <a:lnTo>
                      <a:pt x="93" y="63"/>
                    </a:lnTo>
                    <a:lnTo>
                      <a:pt x="85" y="68"/>
                    </a:lnTo>
                    <a:lnTo>
                      <a:pt x="93" y="71"/>
                    </a:lnTo>
                    <a:lnTo>
                      <a:pt x="98" y="76"/>
                    </a:lnTo>
                    <a:lnTo>
                      <a:pt x="98" y="78"/>
                    </a:lnTo>
                    <a:lnTo>
                      <a:pt x="100" y="81"/>
                    </a:lnTo>
                    <a:lnTo>
                      <a:pt x="100" y="91"/>
                    </a:lnTo>
                    <a:lnTo>
                      <a:pt x="103" y="108"/>
                    </a:lnTo>
                    <a:lnTo>
                      <a:pt x="103" y="121"/>
                    </a:lnTo>
                    <a:lnTo>
                      <a:pt x="105" y="126"/>
                    </a:lnTo>
                    <a:lnTo>
                      <a:pt x="108" y="128"/>
                    </a:lnTo>
                    <a:lnTo>
                      <a:pt x="108" y="131"/>
                    </a:lnTo>
                    <a:lnTo>
                      <a:pt x="88" y="131"/>
                    </a:lnTo>
                    <a:lnTo>
                      <a:pt x="85" y="126"/>
                    </a:lnTo>
                    <a:lnTo>
                      <a:pt x="85" y="116"/>
                    </a:lnTo>
                    <a:lnTo>
                      <a:pt x="83" y="96"/>
                    </a:lnTo>
                    <a:lnTo>
                      <a:pt x="83" y="88"/>
                    </a:lnTo>
                    <a:lnTo>
                      <a:pt x="80" y="83"/>
                    </a:lnTo>
                    <a:lnTo>
                      <a:pt x="78" y="81"/>
                    </a:lnTo>
                    <a:lnTo>
                      <a:pt x="75" y="78"/>
                    </a:lnTo>
                    <a:lnTo>
                      <a:pt x="68" y="76"/>
                    </a:lnTo>
                    <a:lnTo>
                      <a:pt x="58" y="76"/>
                    </a:lnTo>
                    <a:lnTo>
                      <a:pt x="17" y="76"/>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01" name="Freeform 23"/>
              <p:cNvSpPr>
                <a:spLocks/>
              </p:cNvSpPr>
              <p:nvPr/>
            </p:nvSpPr>
            <p:spPr bwMode="auto">
              <a:xfrm>
                <a:off x="1587" y="1874"/>
                <a:ext cx="116" cy="131"/>
              </a:xfrm>
              <a:custGeom>
                <a:avLst/>
                <a:gdLst>
                  <a:gd name="T0" fmla="*/ 0 w 116"/>
                  <a:gd name="T1" fmla="*/ 0 h 131"/>
                  <a:gd name="T2" fmla="*/ 21 w 116"/>
                  <a:gd name="T3" fmla="*/ 0 h 131"/>
                  <a:gd name="T4" fmla="*/ 58 w 116"/>
                  <a:gd name="T5" fmla="*/ 63 h 131"/>
                  <a:gd name="T6" fmla="*/ 96 w 116"/>
                  <a:gd name="T7" fmla="*/ 0 h 131"/>
                  <a:gd name="T8" fmla="*/ 116 w 116"/>
                  <a:gd name="T9" fmla="*/ 0 h 131"/>
                  <a:gd name="T10" fmla="*/ 68 w 116"/>
                  <a:gd name="T11" fmla="*/ 78 h 131"/>
                  <a:gd name="T12" fmla="*/ 68 w 116"/>
                  <a:gd name="T13" fmla="*/ 131 h 131"/>
                  <a:gd name="T14" fmla="*/ 51 w 116"/>
                  <a:gd name="T15" fmla="*/ 131 h 131"/>
                  <a:gd name="T16" fmla="*/ 51 w 116"/>
                  <a:gd name="T17" fmla="*/ 78 h 131"/>
                  <a:gd name="T18" fmla="*/ 0 w 116"/>
                  <a:gd name="T19" fmla="*/ 0 h 1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
                  <a:gd name="T31" fmla="*/ 0 h 131"/>
                  <a:gd name="T32" fmla="*/ 116 w 116"/>
                  <a:gd name="T33" fmla="*/ 131 h 1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 h="131">
                    <a:moveTo>
                      <a:pt x="0" y="0"/>
                    </a:moveTo>
                    <a:lnTo>
                      <a:pt x="21" y="0"/>
                    </a:lnTo>
                    <a:lnTo>
                      <a:pt x="58" y="63"/>
                    </a:lnTo>
                    <a:lnTo>
                      <a:pt x="96" y="0"/>
                    </a:lnTo>
                    <a:lnTo>
                      <a:pt x="116" y="0"/>
                    </a:lnTo>
                    <a:lnTo>
                      <a:pt x="68" y="78"/>
                    </a:lnTo>
                    <a:lnTo>
                      <a:pt x="68" y="131"/>
                    </a:lnTo>
                    <a:lnTo>
                      <a:pt x="51" y="131"/>
                    </a:lnTo>
                    <a:lnTo>
                      <a:pt x="51" y="7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02" name="Freeform 24"/>
              <p:cNvSpPr>
                <a:spLocks/>
              </p:cNvSpPr>
              <p:nvPr/>
            </p:nvSpPr>
            <p:spPr bwMode="auto">
              <a:xfrm>
                <a:off x="1004" y="1631"/>
                <a:ext cx="103" cy="138"/>
              </a:xfrm>
              <a:custGeom>
                <a:avLst/>
                <a:gdLst>
                  <a:gd name="T0" fmla="*/ 15 w 103"/>
                  <a:gd name="T1" fmla="*/ 95 h 138"/>
                  <a:gd name="T2" fmla="*/ 17 w 103"/>
                  <a:gd name="T3" fmla="*/ 105 h 138"/>
                  <a:gd name="T4" fmla="*/ 25 w 103"/>
                  <a:gd name="T5" fmla="*/ 115 h 138"/>
                  <a:gd name="T6" fmla="*/ 32 w 103"/>
                  <a:gd name="T7" fmla="*/ 118 h 138"/>
                  <a:gd name="T8" fmla="*/ 50 w 103"/>
                  <a:gd name="T9" fmla="*/ 123 h 138"/>
                  <a:gd name="T10" fmla="*/ 70 w 103"/>
                  <a:gd name="T11" fmla="*/ 118 h 138"/>
                  <a:gd name="T12" fmla="*/ 80 w 103"/>
                  <a:gd name="T13" fmla="*/ 110 h 138"/>
                  <a:gd name="T14" fmla="*/ 85 w 103"/>
                  <a:gd name="T15" fmla="*/ 100 h 138"/>
                  <a:gd name="T16" fmla="*/ 83 w 103"/>
                  <a:gd name="T17" fmla="*/ 90 h 138"/>
                  <a:gd name="T18" fmla="*/ 78 w 103"/>
                  <a:gd name="T19" fmla="*/ 85 h 138"/>
                  <a:gd name="T20" fmla="*/ 58 w 103"/>
                  <a:gd name="T21" fmla="*/ 77 h 138"/>
                  <a:gd name="T22" fmla="*/ 25 w 103"/>
                  <a:gd name="T23" fmla="*/ 67 h 138"/>
                  <a:gd name="T24" fmla="*/ 10 w 103"/>
                  <a:gd name="T25" fmla="*/ 60 h 138"/>
                  <a:gd name="T26" fmla="*/ 5 w 103"/>
                  <a:gd name="T27" fmla="*/ 47 h 138"/>
                  <a:gd name="T28" fmla="*/ 5 w 103"/>
                  <a:gd name="T29" fmla="*/ 32 h 138"/>
                  <a:gd name="T30" fmla="*/ 10 w 103"/>
                  <a:gd name="T31" fmla="*/ 17 h 138"/>
                  <a:gd name="T32" fmla="*/ 22 w 103"/>
                  <a:gd name="T33" fmla="*/ 7 h 138"/>
                  <a:gd name="T34" fmla="*/ 35 w 103"/>
                  <a:gd name="T35" fmla="*/ 2 h 138"/>
                  <a:gd name="T36" fmla="*/ 50 w 103"/>
                  <a:gd name="T37" fmla="*/ 0 h 138"/>
                  <a:gd name="T38" fmla="*/ 68 w 103"/>
                  <a:gd name="T39" fmla="*/ 2 h 138"/>
                  <a:gd name="T40" fmla="*/ 83 w 103"/>
                  <a:gd name="T41" fmla="*/ 10 h 138"/>
                  <a:gd name="T42" fmla="*/ 95 w 103"/>
                  <a:gd name="T43" fmla="*/ 22 h 138"/>
                  <a:gd name="T44" fmla="*/ 98 w 103"/>
                  <a:gd name="T45" fmla="*/ 42 h 138"/>
                  <a:gd name="T46" fmla="*/ 80 w 103"/>
                  <a:gd name="T47" fmla="*/ 32 h 138"/>
                  <a:gd name="T48" fmla="*/ 75 w 103"/>
                  <a:gd name="T49" fmla="*/ 25 h 138"/>
                  <a:gd name="T50" fmla="*/ 65 w 103"/>
                  <a:gd name="T51" fmla="*/ 17 h 138"/>
                  <a:gd name="T52" fmla="*/ 50 w 103"/>
                  <a:gd name="T53" fmla="*/ 15 h 138"/>
                  <a:gd name="T54" fmla="*/ 35 w 103"/>
                  <a:gd name="T55" fmla="*/ 17 h 138"/>
                  <a:gd name="T56" fmla="*/ 27 w 103"/>
                  <a:gd name="T57" fmla="*/ 22 h 138"/>
                  <a:gd name="T58" fmla="*/ 22 w 103"/>
                  <a:gd name="T59" fmla="*/ 30 h 138"/>
                  <a:gd name="T60" fmla="*/ 20 w 103"/>
                  <a:gd name="T61" fmla="*/ 37 h 138"/>
                  <a:gd name="T62" fmla="*/ 22 w 103"/>
                  <a:gd name="T63" fmla="*/ 45 h 138"/>
                  <a:gd name="T64" fmla="*/ 27 w 103"/>
                  <a:gd name="T65" fmla="*/ 50 h 138"/>
                  <a:gd name="T66" fmla="*/ 50 w 103"/>
                  <a:gd name="T67" fmla="*/ 57 h 138"/>
                  <a:gd name="T68" fmla="*/ 80 w 103"/>
                  <a:gd name="T69" fmla="*/ 65 h 138"/>
                  <a:gd name="T70" fmla="*/ 95 w 103"/>
                  <a:gd name="T71" fmla="*/ 75 h 138"/>
                  <a:gd name="T72" fmla="*/ 98 w 103"/>
                  <a:gd name="T73" fmla="*/ 80 h 138"/>
                  <a:gd name="T74" fmla="*/ 103 w 103"/>
                  <a:gd name="T75" fmla="*/ 97 h 138"/>
                  <a:gd name="T76" fmla="*/ 98 w 103"/>
                  <a:gd name="T77" fmla="*/ 115 h 138"/>
                  <a:gd name="T78" fmla="*/ 85 w 103"/>
                  <a:gd name="T79" fmla="*/ 128 h 138"/>
                  <a:gd name="T80" fmla="*/ 78 w 103"/>
                  <a:gd name="T81" fmla="*/ 130 h 138"/>
                  <a:gd name="T82" fmla="*/ 60 w 103"/>
                  <a:gd name="T83" fmla="*/ 135 h 138"/>
                  <a:gd name="T84" fmla="*/ 38 w 103"/>
                  <a:gd name="T85" fmla="*/ 135 h 138"/>
                  <a:gd name="T86" fmla="*/ 20 w 103"/>
                  <a:gd name="T87" fmla="*/ 130 h 138"/>
                  <a:gd name="T88" fmla="*/ 7 w 103"/>
                  <a:gd name="T89" fmla="*/ 118 h 138"/>
                  <a:gd name="T90" fmla="*/ 0 w 103"/>
                  <a:gd name="T91" fmla="*/ 100 h 138"/>
                  <a:gd name="T92" fmla="*/ 15 w 103"/>
                  <a:gd name="T93" fmla="*/ 90 h 13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3"/>
                  <a:gd name="T142" fmla="*/ 0 h 138"/>
                  <a:gd name="T143" fmla="*/ 103 w 103"/>
                  <a:gd name="T144" fmla="*/ 138 h 13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3" h="138">
                    <a:moveTo>
                      <a:pt x="15" y="90"/>
                    </a:moveTo>
                    <a:lnTo>
                      <a:pt x="15" y="95"/>
                    </a:lnTo>
                    <a:lnTo>
                      <a:pt x="17" y="100"/>
                    </a:lnTo>
                    <a:lnTo>
                      <a:pt x="17" y="105"/>
                    </a:lnTo>
                    <a:lnTo>
                      <a:pt x="20" y="108"/>
                    </a:lnTo>
                    <a:lnTo>
                      <a:pt x="25" y="115"/>
                    </a:lnTo>
                    <a:lnTo>
                      <a:pt x="30" y="118"/>
                    </a:lnTo>
                    <a:lnTo>
                      <a:pt x="32" y="118"/>
                    </a:lnTo>
                    <a:lnTo>
                      <a:pt x="40" y="120"/>
                    </a:lnTo>
                    <a:lnTo>
                      <a:pt x="50" y="123"/>
                    </a:lnTo>
                    <a:lnTo>
                      <a:pt x="60" y="120"/>
                    </a:lnTo>
                    <a:lnTo>
                      <a:pt x="70" y="118"/>
                    </a:lnTo>
                    <a:lnTo>
                      <a:pt x="75" y="115"/>
                    </a:lnTo>
                    <a:lnTo>
                      <a:pt x="80" y="110"/>
                    </a:lnTo>
                    <a:lnTo>
                      <a:pt x="83" y="105"/>
                    </a:lnTo>
                    <a:lnTo>
                      <a:pt x="85" y="100"/>
                    </a:lnTo>
                    <a:lnTo>
                      <a:pt x="85" y="95"/>
                    </a:lnTo>
                    <a:lnTo>
                      <a:pt x="83" y="90"/>
                    </a:lnTo>
                    <a:lnTo>
                      <a:pt x="80" y="87"/>
                    </a:lnTo>
                    <a:lnTo>
                      <a:pt x="78" y="85"/>
                    </a:lnTo>
                    <a:lnTo>
                      <a:pt x="70" y="80"/>
                    </a:lnTo>
                    <a:lnTo>
                      <a:pt x="58" y="77"/>
                    </a:lnTo>
                    <a:lnTo>
                      <a:pt x="40" y="72"/>
                    </a:lnTo>
                    <a:lnTo>
                      <a:pt x="25" y="67"/>
                    </a:lnTo>
                    <a:lnTo>
                      <a:pt x="15" y="65"/>
                    </a:lnTo>
                    <a:lnTo>
                      <a:pt x="10" y="60"/>
                    </a:lnTo>
                    <a:lnTo>
                      <a:pt x="5" y="55"/>
                    </a:lnTo>
                    <a:lnTo>
                      <a:pt x="5" y="47"/>
                    </a:lnTo>
                    <a:lnTo>
                      <a:pt x="2" y="40"/>
                    </a:lnTo>
                    <a:lnTo>
                      <a:pt x="5" y="32"/>
                    </a:lnTo>
                    <a:lnTo>
                      <a:pt x="5" y="25"/>
                    </a:lnTo>
                    <a:lnTo>
                      <a:pt x="10" y="17"/>
                    </a:lnTo>
                    <a:lnTo>
                      <a:pt x="15" y="12"/>
                    </a:lnTo>
                    <a:lnTo>
                      <a:pt x="22" y="7"/>
                    </a:lnTo>
                    <a:lnTo>
                      <a:pt x="30" y="2"/>
                    </a:lnTo>
                    <a:lnTo>
                      <a:pt x="35" y="2"/>
                    </a:lnTo>
                    <a:lnTo>
                      <a:pt x="40" y="0"/>
                    </a:lnTo>
                    <a:lnTo>
                      <a:pt x="50" y="0"/>
                    </a:lnTo>
                    <a:lnTo>
                      <a:pt x="60" y="0"/>
                    </a:lnTo>
                    <a:lnTo>
                      <a:pt x="68" y="2"/>
                    </a:lnTo>
                    <a:lnTo>
                      <a:pt x="78" y="5"/>
                    </a:lnTo>
                    <a:lnTo>
                      <a:pt x="83" y="10"/>
                    </a:lnTo>
                    <a:lnTo>
                      <a:pt x="90" y="15"/>
                    </a:lnTo>
                    <a:lnTo>
                      <a:pt x="95" y="22"/>
                    </a:lnTo>
                    <a:lnTo>
                      <a:pt x="98" y="30"/>
                    </a:lnTo>
                    <a:lnTo>
                      <a:pt x="98" y="42"/>
                    </a:lnTo>
                    <a:lnTo>
                      <a:pt x="83" y="42"/>
                    </a:lnTo>
                    <a:lnTo>
                      <a:pt x="80" y="32"/>
                    </a:lnTo>
                    <a:lnTo>
                      <a:pt x="78" y="27"/>
                    </a:lnTo>
                    <a:lnTo>
                      <a:pt x="75" y="25"/>
                    </a:lnTo>
                    <a:lnTo>
                      <a:pt x="70" y="20"/>
                    </a:lnTo>
                    <a:lnTo>
                      <a:pt x="65" y="17"/>
                    </a:lnTo>
                    <a:lnTo>
                      <a:pt x="58" y="15"/>
                    </a:lnTo>
                    <a:lnTo>
                      <a:pt x="50" y="15"/>
                    </a:lnTo>
                    <a:lnTo>
                      <a:pt x="43" y="15"/>
                    </a:lnTo>
                    <a:lnTo>
                      <a:pt x="35" y="17"/>
                    </a:lnTo>
                    <a:lnTo>
                      <a:pt x="30" y="20"/>
                    </a:lnTo>
                    <a:lnTo>
                      <a:pt x="27" y="22"/>
                    </a:lnTo>
                    <a:lnTo>
                      <a:pt x="22" y="25"/>
                    </a:lnTo>
                    <a:lnTo>
                      <a:pt x="22" y="30"/>
                    </a:lnTo>
                    <a:lnTo>
                      <a:pt x="20" y="32"/>
                    </a:lnTo>
                    <a:lnTo>
                      <a:pt x="20" y="37"/>
                    </a:lnTo>
                    <a:lnTo>
                      <a:pt x="20" y="42"/>
                    </a:lnTo>
                    <a:lnTo>
                      <a:pt x="22" y="45"/>
                    </a:lnTo>
                    <a:lnTo>
                      <a:pt x="25" y="47"/>
                    </a:lnTo>
                    <a:lnTo>
                      <a:pt x="27" y="50"/>
                    </a:lnTo>
                    <a:lnTo>
                      <a:pt x="35" y="55"/>
                    </a:lnTo>
                    <a:lnTo>
                      <a:pt x="50" y="57"/>
                    </a:lnTo>
                    <a:lnTo>
                      <a:pt x="70" y="62"/>
                    </a:lnTo>
                    <a:lnTo>
                      <a:pt x="80" y="65"/>
                    </a:lnTo>
                    <a:lnTo>
                      <a:pt x="90" y="70"/>
                    </a:lnTo>
                    <a:lnTo>
                      <a:pt x="95" y="75"/>
                    </a:lnTo>
                    <a:lnTo>
                      <a:pt x="98" y="77"/>
                    </a:lnTo>
                    <a:lnTo>
                      <a:pt x="98" y="80"/>
                    </a:lnTo>
                    <a:lnTo>
                      <a:pt x="100" y="87"/>
                    </a:lnTo>
                    <a:lnTo>
                      <a:pt x="103" y="97"/>
                    </a:lnTo>
                    <a:lnTo>
                      <a:pt x="100" y="108"/>
                    </a:lnTo>
                    <a:lnTo>
                      <a:pt x="98" y="115"/>
                    </a:lnTo>
                    <a:lnTo>
                      <a:pt x="93" y="123"/>
                    </a:lnTo>
                    <a:lnTo>
                      <a:pt x="85" y="128"/>
                    </a:lnTo>
                    <a:lnTo>
                      <a:pt x="83" y="130"/>
                    </a:lnTo>
                    <a:lnTo>
                      <a:pt x="78" y="130"/>
                    </a:lnTo>
                    <a:lnTo>
                      <a:pt x="70" y="135"/>
                    </a:lnTo>
                    <a:lnTo>
                      <a:pt x="60" y="135"/>
                    </a:lnTo>
                    <a:lnTo>
                      <a:pt x="50" y="138"/>
                    </a:lnTo>
                    <a:lnTo>
                      <a:pt x="38" y="135"/>
                    </a:lnTo>
                    <a:lnTo>
                      <a:pt x="27" y="133"/>
                    </a:lnTo>
                    <a:lnTo>
                      <a:pt x="20" y="130"/>
                    </a:lnTo>
                    <a:lnTo>
                      <a:pt x="12" y="125"/>
                    </a:lnTo>
                    <a:lnTo>
                      <a:pt x="7" y="118"/>
                    </a:lnTo>
                    <a:lnTo>
                      <a:pt x="2" y="110"/>
                    </a:lnTo>
                    <a:lnTo>
                      <a:pt x="0" y="100"/>
                    </a:lnTo>
                    <a:lnTo>
                      <a:pt x="0" y="90"/>
                    </a:lnTo>
                    <a:lnTo>
                      <a:pt x="15"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03" name="Freeform 25"/>
              <p:cNvSpPr>
                <a:spLocks/>
              </p:cNvSpPr>
              <p:nvPr/>
            </p:nvSpPr>
            <p:spPr bwMode="auto">
              <a:xfrm>
                <a:off x="1130" y="1633"/>
                <a:ext cx="95" cy="131"/>
              </a:xfrm>
              <a:custGeom>
                <a:avLst/>
                <a:gdLst>
                  <a:gd name="T0" fmla="*/ 0 w 95"/>
                  <a:gd name="T1" fmla="*/ 0 h 131"/>
                  <a:gd name="T2" fmla="*/ 95 w 95"/>
                  <a:gd name="T3" fmla="*/ 0 h 131"/>
                  <a:gd name="T4" fmla="*/ 95 w 95"/>
                  <a:gd name="T5" fmla="*/ 18 h 131"/>
                  <a:gd name="T6" fmla="*/ 17 w 95"/>
                  <a:gd name="T7" fmla="*/ 18 h 131"/>
                  <a:gd name="T8" fmla="*/ 17 w 95"/>
                  <a:gd name="T9" fmla="*/ 55 h 131"/>
                  <a:gd name="T10" fmla="*/ 88 w 95"/>
                  <a:gd name="T11" fmla="*/ 55 h 131"/>
                  <a:gd name="T12" fmla="*/ 88 w 95"/>
                  <a:gd name="T13" fmla="*/ 70 h 131"/>
                  <a:gd name="T14" fmla="*/ 17 w 95"/>
                  <a:gd name="T15" fmla="*/ 70 h 131"/>
                  <a:gd name="T16" fmla="*/ 17 w 95"/>
                  <a:gd name="T17" fmla="*/ 116 h 131"/>
                  <a:gd name="T18" fmla="*/ 95 w 95"/>
                  <a:gd name="T19" fmla="*/ 116 h 131"/>
                  <a:gd name="T20" fmla="*/ 95 w 95"/>
                  <a:gd name="T21" fmla="*/ 131 h 131"/>
                  <a:gd name="T22" fmla="*/ 0 w 95"/>
                  <a:gd name="T23" fmla="*/ 131 h 131"/>
                  <a:gd name="T24" fmla="*/ 0 w 9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31"/>
                  <a:gd name="T41" fmla="*/ 95 w 9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31">
                    <a:moveTo>
                      <a:pt x="0" y="0"/>
                    </a:moveTo>
                    <a:lnTo>
                      <a:pt x="95" y="0"/>
                    </a:lnTo>
                    <a:lnTo>
                      <a:pt x="95" y="18"/>
                    </a:lnTo>
                    <a:lnTo>
                      <a:pt x="17" y="18"/>
                    </a:lnTo>
                    <a:lnTo>
                      <a:pt x="17" y="55"/>
                    </a:lnTo>
                    <a:lnTo>
                      <a:pt x="88" y="55"/>
                    </a:lnTo>
                    <a:lnTo>
                      <a:pt x="88" y="70"/>
                    </a:lnTo>
                    <a:lnTo>
                      <a:pt x="17" y="70"/>
                    </a:lnTo>
                    <a:lnTo>
                      <a:pt x="17" y="116"/>
                    </a:lnTo>
                    <a:lnTo>
                      <a:pt x="95" y="116"/>
                    </a:lnTo>
                    <a:lnTo>
                      <a:pt x="9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04" name="Freeform 26"/>
              <p:cNvSpPr>
                <a:spLocks/>
              </p:cNvSpPr>
              <p:nvPr/>
            </p:nvSpPr>
            <p:spPr bwMode="auto">
              <a:xfrm>
                <a:off x="1238" y="1633"/>
                <a:ext cx="115" cy="131"/>
              </a:xfrm>
              <a:custGeom>
                <a:avLst/>
                <a:gdLst>
                  <a:gd name="T0" fmla="*/ 22 w 115"/>
                  <a:gd name="T1" fmla="*/ 131 h 131"/>
                  <a:gd name="T2" fmla="*/ 0 w 115"/>
                  <a:gd name="T3" fmla="*/ 131 h 131"/>
                  <a:gd name="T4" fmla="*/ 48 w 115"/>
                  <a:gd name="T5" fmla="*/ 63 h 131"/>
                  <a:gd name="T6" fmla="*/ 5 w 115"/>
                  <a:gd name="T7" fmla="*/ 0 h 131"/>
                  <a:gd name="T8" fmla="*/ 25 w 115"/>
                  <a:gd name="T9" fmla="*/ 0 h 131"/>
                  <a:gd name="T10" fmla="*/ 60 w 115"/>
                  <a:gd name="T11" fmla="*/ 50 h 131"/>
                  <a:gd name="T12" fmla="*/ 93 w 115"/>
                  <a:gd name="T13" fmla="*/ 0 h 131"/>
                  <a:gd name="T14" fmla="*/ 113 w 115"/>
                  <a:gd name="T15" fmla="*/ 0 h 131"/>
                  <a:gd name="T16" fmla="*/ 70 w 115"/>
                  <a:gd name="T17" fmla="*/ 63 h 131"/>
                  <a:gd name="T18" fmla="*/ 115 w 115"/>
                  <a:gd name="T19" fmla="*/ 131 h 131"/>
                  <a:gd name="T20" fmla="*/ 93 w 115"/>
                  <a:gd name="T21" fmla="*/ 131 h 131"/>
                  <a:gd name="T22" fmla="*/ 58 w 115"/>
                  <a:gd name="T23" fmla="*/ 78 h 131"/>
                  <a:gd name="T24" fmla="*/ 22 w 115"/>
                  <a:gd name="T25" fmla="*/ 131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31"/>
                  <a:gd name="T41" fmla="*/ 115 w 11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31">
                    <a:moveTo>
                      <a:pt x="22" y="131"/>
                    </a:moveTo>
                    <a:lnTo>
                      <a:pt x="0" y="131"/>
                    </a:lnTo>
                    <a:lnTo>
                      <a:pt x="48" y="63"/>
                    </a:lnTo>
                    <a:lnTo>
                      <a:pt x="5" y="0"/>
                    </a:lnTo>
                    <a:lnTo>
                      <a:pt x="25" y="0"/>
                    </a:lnTo>
                    <a:lnTo>
                      <a:pt x="60" y="50"/>
                    </a:lnTo>
                    <a:lnTo>
                      <a:pt x="93" y="0"/>
                    </a:lnTo>
                    <a:lnTo>
                      <a:pt x="113" y="0"/>
                    </a:lnTo>
                    <a:lnTo>
                      <a:pt x="70" y="63"/>
                    </a:lnTo>
                    <a:lnTo>
                      <a:pt x="115" y="131"/>
                    </a:lnTo>
                    <a:lnTo>
                      <a:pt x="93" y="131"/>
                    </a:lnTo>
                    <a:lnTo>
                      <a:pt x="58" y="78"/>
                    </a:lnTo>
                    <a:lnTo>
                      <a:pt x="22" y="1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05" name="Freeform 27"/>
              <p:cNvSpPr>
                <a:spLocks noEditPoints="1"/>
              </p:cNvSpPr>
              <p:nvPr/>
            </p:nvSpPr>
            <p:spPr bwMode="auto">
              <a:xfrm>
                <a:off x="996" y="1392"/>
                <a:ext cx="116" cy="130"/>
              </a:xfrm>
              <a:custGeom>
                <a:avLst/>
                <a:gdLst>
                  <a:gd name="T0" fmla="*/ 78 w 116"/>
                  <a:gd name="T1" fmla="*/ 78 h 130"/>
                  <a:gd name="T2" fmla="*/ 58 w 116"/>
                  <a:gd name="T3" fmla="*/ 20 h 130"/>
                  <a:gd name="T4" fmla="*/ 38 w 116"/>
                  <a:gd name="T5" fmla="*/ 78 h 130"/>
                  <a:gd name="T6" fmla="*/ 78 w 116"/>
                  <a:gd name="T7" fmla="*/ 78 h 130"/>
                  <a:gd name="T8" fmla="*/ 48 w 116"/>
                  <a:gd name="T9" fmla="*/ 0 h 130"/>
                  <a:gd name="T10" fmla="*/ 68 w 116"/>
                  <a:gd name="T11" fmla="*/ 0 h 130"/>
                  <a:gd name="T12" fmla="*/ 116 w 116"/>
                  <a:gd name="T13" fmla="*/ 130 h 130"/>
                  <a:gd name="T14" fmla="*/ 96 w 116"/>
                  <a:gd name="T15" fmla="*/ 130 h 130"/>
                  <a:gd name="T16" fmla="*/ 83 w 116"/>
                  <a:gd name="T17" fmla="*/ 90 h 130"/>
                  <a:gd name="T18" fmla="*/ 33 w 116"/>
                  <a:gd name="T19" fmla="*/ 90 h 130"/>
                  <a:gd name="T20" fmla="*/ 18 w 116"/>
                  <a:gd name="T21" fmla="*/ 130 h 130"/>
                  <a:gd name="T22" fmla="*/ 0 w 116"/>
                  <a:gd name="T23" fmla="*/ 130 h 130"/>
                  <a:gd name="T24" fmla="*/ 48 w 116"/>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30"/>
                  <a:gd name="T41" fmla="*/ 116 w 116"/>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30">
                    <a:moveTo>
                      <a:pt x="78" y="78"/>
                    </a:moveTo>
                    <a:lnTo>
                      <a:pt x="58" y="20"/>
                    </a:lnTo>
                    <a:lnTo>
                      <a:pt x="38" y="78"/>
                    </a:lnTo>
                    <a:lnTo>
                      <a:pt x="78" y="78"/>
                    </a:lnTo>
                    <a:close/>
                    <a:moveTo>
                      <a:pt x="48" y="0"/>
                    </a:moveTo>
                    <a:lnTo>
                      <a:pt x="68" y="0"/>
                    </a:lnTo>
                    <a:lnTo>
                      <a:pt x="116" y="130"/>
                    </a:lnTo>
                    <a:lnTo>
                      <a:pt x="96" y="130"/>
                    </a:lnTo>
                    <a:lnTo>
                      <a:pt x="83" y="90"/>
                    </a:lnTo>
                    <a:lnTo>
                      <a:pt x="33" y="90"/>
                    </a:lnTo>
                    <a:lnTo>
                      <a:pt x="18" y="130"/>
                    </a:lnTo>
                    <a:lnTo>
                      <a:pt x="0" y="130"/>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06" name="Freeform 28"/>
              <p:cNvSpPr>
                <a:spLocks noEditPoints="1"/>
              </p:cNvSpPr>
              <p:nvPr/>
            </p:nvSpPr>
            <p:spPr bwMode="auto">
              <a:xfrm>
                <a:off x="1130" y="1392"/>
                <a:ext cx="108" cy="130"/>
              </a:xfrm>
              <a:custGeom>
                <a:avLst/>
                <a:gdLst>
                  <a:gd name="T0" fmla="*/ 47 w 108"/>
                  <a:gd name="T1" fmla="*/ 115 h 130"/>
                  <a:gd name="T2" fmla="*/ 57 w 108"/>
                  <a:gd name="T3" fmla="*/ 115 h 130"/>
                  <a:gd name="T4" fmla="*/ 62 w 108"/>
                  <a:gd name="T5" fmla="*/ 113 h 130"/>
                  <a:gd name="T6" fmla="*/ 73 w 108"/>
                  <a:gd name="T7" fmla="*/ 108 h 130"/>
                  <a:gd name="T8" fmla="*/ 80 w 108"/>
                  <a:gd name="T9" fmla="*/ 100 h 130"/>
                  <a:gd name="T10" fmla="*/ 85 w 108"/>
                  <a:gd name="T11" fmla="*/ 90 h 130"/>
                  <a:gd name="T12" fmla="*/ 88 w 108"/>
                  <a:gd name="T13" fmla="*/ 80 h 130"/>
                  <a:gd name="T14" fmla="*/ 88 w 108"/>
                  <a:gd name="T15" fmla="*/ 68 h 130"/>
                  <a:gd name="T16" fmla="*/ 88 w 108"/>
                  <a:gd name="T17" fmla="*/ 55 h 130"/>
                  <a:gd name="T18" fmla="*/ 85 w 108"/>
                  <a:gd name="T19" fmla="*/ 45 h 130"/>
                  <a:gd name="T20" fmla="*/ 83 w 108"/>
                  <a:gd name="T21" fmla="*/ 38 h 130"/>
                  <a:gd name="T22" fmla="*/ 80 w 108"/>
                  <a:gd name="T23" fmla="*/ 30 h 130"/>
                  <a:gd name="T24" fmla="*/ 78 w 108"/>
                  <a:gd name="T25" fmla="*/ 25 h 130"/>
                  <a:gd name="T26" fmla="*/ 73 w 108"/>
                  <a:gd name="T27" fmla="*/ 22 h 130"/>
                  <a:gd name="T28" fmla="*/ 68 w 108"/>
                  <a:gd name="T29" fmla="*/ 20 h 130"/>
                  <a:gd name="T30" fmla="*/ 57 w 108"/>
                  <a:gd name="T31" fmla="*/ 17 h 130"/>
                  <a:gd name="T32" fmla="*/ 47 w 108"/>
                  <a:gd name="T33" fmla="*/ 15 h 130"/>
                  <a:gd name="T34" fmla="*/ 17 w 108"/>
                  <a:gd name="T35" fmla="*/ 15 h 130"/>
                  <a:gd name="T36" fmla="*/ 17 w 108"/>
                  <a:gd name="T37" fmla="*/ 115 h 130"/>
                  <a:gd name="T38" fmla="*/ 47 w 108"/>
                  <a:gd name="T39" fmla="*/ 115 h 130"/>
                  <a:gd name="T40" fmla="*/ 0 w 108"/>
                  <a:gd name="T41" fmla="*/ 0 h 130"/>
                  <a:gd name="T42" fmla="*/ 52 w 108"/>
                  <a:gd name="T43" fmla="*/ 0 h 130"/>
                  <a:gd name="T44" fmla="*/ 65 w 108"/>
                  <a:gd name="T45" fmla="*/ 2 h 130"/>
                  <a:gd name="T46" fmla="*/ 75 w 108"/>
                  <a:gd name="T47" fmla="*/ 5 h 130"/>
                  <a:gd name="T48" fmla="*/ 85 w 108"/>
                  <a:gd name="T49" fmla="*/ 12 h 130"/>
                  <a:gd name="T50" fmla="*/ 93 w 108"/>
                  <a:gd name="T51" fmla="*/ 20 h 130"/>
                  <a:gd name="T52" fmla="*/ 98 w 108"/>
                  <a:gd name="T53" fmla="*/ 25 h 130"/>
                  <a:gd name="T54" fmla="*/ 100 w 108"/>
                  <a:gd name="T55" fmla="*/ 30 h 130"/>
                  <a:gd name="T56" fmla="*/ 103 w 108"/>
                  <a:gd name="T57" fmla="*/ 40 h 130"/>
                  <a:gd name="T58" fmla="*/ 105 w 108"/>
                  <a:gd name="T59" fmla="*/ 50 h 130"/>
                  <a:gd name="T60" fmla="*/ 108 w 108"/>
                  <a:gd name="T61" fmla="*/ 63 h 130"/>
                  <a:gd name="T62" fmla="*/ 105 w 108"/>
                  <a:gd name="T63" fmla="*/ 73 h 130"/>
                  <a:gd name="T64" fmla="*/ 105 w 108"/>
                  <a:gd name="T65" fmla="*/ 83 h 130"/>
                  <a:gd name="T66" fmla="*/ 103 w 108"/>
                  <a:gd name="T67" fmla="*/ 93 h 130"/>
                  <a:gd name="T68" fmla="*/ 98 w 108"/>
                  <a:gd name="T69" fmla="*/ 100 h 130"/>
                  <a:gd name="T70" fmla="*/ 90 w 108"/>
                  <a:gd name="T71" fmla="*/ 113 h 130"/>
                  <a:gd name="T72" fmla="*/ 85 w 108"/>
                  <a:gd name="T73" fmla="*/ 118 h 130"/>
                  <a:gd name="T74" fmla="*/ 80 w 108"/>
                  <a:gd name="T75" fmla="*/ 123 h 130"/>
                  <a:gd name="T76" fmla="*/ 75 w 108"/>
                  <a:gd name="T77" fmla="*/ 125 h 130"/>
                  <a:gd name="T78" fmla="*/ 68 w 108"/>
                  <a:gd name="T79" fmla="*/ 128 h 130"/>
                  <a:gd name="T80" fmla="*/ 52 w 108"/>
                  <a:gd name="T81" fmla="*/ 130 h 130"/>
                  <a:gd name="T82" fmla="*/ 0 w 108"/>
                  <a:gd name="T83" fmla="*/ 130 h 130"/>
                  <a:gd name="T84" fmla="*/ 0 w 108"/>
                  <a:gd name="T85" fmla="*/ 0 h 13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0"/>
                  <a:gd name="T131" fmla="*/ 108 w 108"/>
                  <a:gd name="T132" fmla="*/ 130 h 13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0">
                    <a:moveTo>
                      <a:pt x="47" y="115"/>
                    </a:moveTo>
                    <a:lnTo>
                      <a:pt x="57" y="115"/>
                    </a:lnTo>
                    <a:lnTo>
                      <a:pt x="62" y="113"/>
                    </a:lnTo>
                    <a:lnTo>
                      <a:pt x="73" y="108"/>
                    </a:lnTo>
                    <a:lnTo>
                      <a:pt x="80" y="100"/>
                    </a:lnTo>
                    <a:lnTo>
                      <a:pt x="85" y="90"/>
                    </a:lnTo>
                    <a:lnTo>
                      <a:pt x="88" y="80"/>
                    </a:lnTo>
                    <a:lnTo>
                      <a:pt x="88" y="68"/>
                    </a:lnTo>
                    <a:lnTo>
                      <a:pt x="88" y="55"/>
                    </a:lnTo>
                    <a:lnTo>
                      <a:pt x="85" y="45"/>
                    </a:lnTo>
                    <a:lnTo>
                      <a:pt x="83" y="38"/>
                    </a:lnTo>
                    <a:lnTo>
                      <a:pt x="80" y="30"/>
                    </a:lnTo>
                    <a:lnTo>
                      <a:pt x="78" y="25"/>
                    </a:lnTo>
                    <a:lnTo>
                      <a:pt x="73" y="22"/>
                    </a:lnTo>
                    <a:lnTo>
                      <a:pt x="68" y="20"/>
                    </a:lnTo>
                    <a:lnTo>
                      <a:pt x="57" y="17"/>
                    </a:lnTo>
                    <a:lnTo>
                      <a:pt x="47" y="15"/>
                    </a:lnTo>
                    <a:lnTo>
                      <a:pt x="17" y="15"/>
                    </a:lnTo>
                    <a:lnTo>
                      <a:pt x="17" y="115"/>
                    </a:lnTo>
                    <a:lnTo>
                      <a:pt x="47" y="115"/>
                    </a:lnTo>
                    <a:close/>
                    <a:moveTo>
                      <a:pt x="0" y="0"/>
                    </a:moveTo>
                    <a:lnTo>
                      <a:pt x="52" y="0"/>
                    </a:lnTo>
                    <a:lnTo>
                      <a:pt x="65" y="2"/>
                    </a:lnTo>
                    <a:lnTo>
                      <a:pt x="75" y="5"/>
                    </a:lnTo>
                    <a:lnTo>
                      <a:pt x="85" y="12"/>
                    </a:lnTo>
                    <a:lnTo>
                      <a:pt x="93" y="20"/>
                    </a:lnTo>
                    <a:lnTo>
                      <a:pt x="98" y="25"/>
                    </a:lnTo>
                    <a:lnTo>
                      <a:pt x="100" y="30"/>
                    </a:lnTo>
                    <a:lnTo>
                      <a:pt x="103" y="40"/>
                    </a:lnTo>
                    <a:lnTo>
                      <a:pt x="105" y="50"/>
                    </a:lnTo>
                    <a:lnTo>
                      <a:pt x="108" y="63"/>
                    </a:lnTo>
                    <a:lnTo>
                      <a:pt x="105" y="73"/>
                    </a:lnTo>
                    <a:lnTo>
                      <a:pt x="105" y="83"/>
                    </a:lnTo>
                    <a:lnTo>
                      <a:pt x="103" y="93"/>
                    </a:lnTo>
                    <a:lnTo>
                      <a:pt x="98" y="100"/>
                    </a:lnTo>
                    <a:lnTo>
                      <a:pt x="90" y="113"/>
                    </a:lnTo>
                    <a:lnTo>
                      <a:pt x="85" y="118"/>
                    </a:lnTo>
                    <a:lnTo>
                      <a:pt x="80" y="123"/>
                    </a:lnTo>
                    <a:lnTo>
                      <a:pt x="75" y="125"/>
                    </a:lnTo>
                    <a:lnTo>
                      <a:pt x="68" y="128"/>
                    </a:lnTo>
                    <a:lnTo>
                      <a:pt x="52"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07" name="Freeform 29"/>
              <p:cNvSpPr>
                <a:spLocks noEditPoints="1"/>
              </p:cNvSpPr>
              <p:nvPr/>
            </p:nvSpPr>
            <p:spPr bwMode="auto">
              <a:xfrm>
                <a:off x="1260" y="1392"/>
                <a:ext cx="109" cy="130"/>
              </a:xfrm>
              <a:custGeom>
                <a:avLst/>
                <a:gdLst>
                  <a:gd name="T0" fmla="*/ 48 w 109"/>
                  <a:gd name="T1" fmla="*/ 115 h 130"/>
                  <a:gd name="T2" fmla="*/ 58 w 109"/>
                  <a:gd name="T3" fmla="*/ 115 h 130"/>
                  <a:gd name="T4" fmla="*/ 63 w 109"/>
                  <a:gd name="T5" fmla="*/ 113 h 130"/>
                  <a:gd name="T6" fmla="*/ 73 w 109"/>
                  <a:gd name="T7" fmla="*/ 108 h 130"/>
                  <a:gd name="T8" fmla="*/ 81 w 109"/>
                  <a:gd name="T9" fmla="*/ 100 h 130"/>
                  <a:gd name="T10" fmla="*/ 86 w 109"/>
                  <a:gd name="T11" fmla="*/ 90 h 130"/>
                  <a:gd name="T12" fmla="*/ 88 w 109"/>
                  <a:gd name="T13" fmla="*/ 80 h 130"/>
                  <a:gd name="T14" fmla="*/ 88 w 109"/>
                  <a:gd name="T15" fmla="*/ 68 h 130"/>
                  <a:gd name="T16" fmla="*/ 88 w 109"/>
                  <a:gd name="T17" fmla="*/ 55 h 130"/>
                  <a:gd name="T18" fmla="*/ 86 w 109"/>
                  <a:gd name="T19" fmla="*/ 45 h 130"/>
                  <a:gd name="T20" fmla="*/ 83 w 109"/>
                  <a:gd name="T21" fmla="*/ 38 h 130"/>
                  <a:gd name="T22" fmla="*/ 81 w 109"/>
                  <a:gd name="T23" fmla="*/ 30 h 130"/>
                  <a:gd name="T24" fmla="*/ 78 w 109"/>
                  <a:gd name="T25" fmla="*/ 25 h 130"/>
                  <a:gd name="T26" fmla="*/ 73 w 109"/>
                  <a:gd name="T27" fmla="*/ 22 h 130"/>
                  <a:gd name="T28" fmla="*/ 68 w 109"/>
                  <a:gd name="T29" fmla="*/ 20 h 130"/>
                  <a:gd name="T30" fmla="*/ 58 w 109"/>
                  <a:gd name="T31" fmla="*/ 17 h 130"/>
                  <a:gd name="T32" fmla="*/ 48 w 109"/>
                  <a:gd name="T33" fmla="*/ 15 h 130"/>
                  <a:gd name="T34" fmla="*/ 18 w 109"/>
                  <a:gd name="T35" fmla="*/ 15 h 130"/>
                  <a:gd name="T36" fmla="*/ 18 w 109"/>
                  <a:gd name="T37" fmla="*/ 115 h 130"/>
                  <a:gd name="T38" fmla="*/ 48 w 109"/>
                  <a:gd name="T39" fmla="*/ 115 h 130"/>
                  <a:gd name="T40" fmla="*/ 0 w 109"/>
                  <a:gd name="T41" fmla="*/ 0 h 130"/>
                  <a:gd name="T42" fmla="*/ 53 w 109"/>
                  <a:gd name="T43" fmla="*/ 0 h 130"/>
                  <a:gd name="T44" fmla="*/ 66 w 109"/>
                  <a:gd name="T45" fmla="*/ 2 h 130"/>
                  <a:gd name="T46" fmla="*/ 76 w 109"/>
                  <a:gd name="T47" fmla="*/ 5 h 130"/>
                  <a:gd name="T48" fmla="*/ 86 w 109"/>
                  <a:gd name="T49" fmla="*/ 12 h 130"/>
                  <a:gd name="T50" fmla="*/ 93 w 109"/>
                  <a:gd name="T51" fmla="*/ 20 h 130"/>
                  <a:gd name="T52" fmla="*/ 99 w 109"/>
                  <a:gd name="T53" fmla="*/ 25 h 130"/>
                  <a:gd name="T54" fmla="*/ 101 w 109"/>
                  <a:gd name="T55" fmla="*/ 30 h 130"/>
                  <a:gd name="T56" fmla="*/ 104 w 109"/>
                  <a:gd name="T57" fmla="*/ 40 h 130"/>
                  <a:gd name="T58" fmla="*/ 106 w 109"/>
                  <a:gd name="T59" fmla="*/ 50 h 130"/>
                  <a:gd name="T60" fmla="*/ 109 w 109"/>
                  <a:gd name="T61" fmla="*/ 63 h 130"/>
                  <a:gd name="T62" fmla="*/ 106 w 109"/>
                  <a:gd name="T63" fmla="*/ 73 h 130"/>
                  <a:gd name="T64" fmla="*/ 106 w 109"/>
                  <a:gd name="T65" fmla="*/ 83 h 130"/>
                  <a:gd name="T66" fmla="*/ 104 w 109"/>
                  <a:gd name="T67" fmla="*/ 93 h 130"/>
                  <a:gd name="T68" fmla="*/ 99 w 109"/>
                  <a:gd name="T69" fmla="*/ 100 h 130"/>
                  <a:gd name="T70" fmla="*/ 91 w 109"/>
                  <a:gd name="T71" fmla="*/ 113 h 130"/>
                  <a:gd name="T72" fmla="*/ 86 w 109"/>
                  <a:gd name="T73" fmla="*/ 118 h 130"/>
                  <a:gd name="T74" fmla="*/ 81 w 109"/>
                  <a:gd name="T75" fmla="*/ 123 h 130"/>
                  <a:gd name="T76" fmla="*/ 76 w 109"/>
                  <a:gd name="T77" fmla="*/ 125 h 130"/>
                  <a:gd name="T78" fmla="*/ 68 w 109"/>
                  <a:gd name="T79" fmla="*/ 128 h 130"/>
                  <a:gd name="T80" fmla="*/ 53 w 109"/>
                  <a:gd name="T81" fmla="*/ 130 h 130"/>
                  <a:gd name="T82" fmla="*/ 0 w 109"/>
                  <a:gd name="T83" fmla="*/ 130 h 130"/>
                  <a:gd name="T84" fmla="*/ 0 w 109"/>
                  <a:gd name="T85" fmla="*/ 0 h 13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9"/>
                  <a:gd name="T130" fmla="*/ 0 h 130"/>
                  <a:gd name="T131" fmla="*/ 109 w 109"/>
                  <a:gd name="T132" fmla="*/ 130 h 13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9" h="130">
                    <a:moveTo>
                      <a:pt x="48" y="115"/>
                    </a:moveTo>
                    <a:lnTo>
                      <a:pt x="58" y="115"/>
                    </a:lnTo>
                    <a:lnTo>
                      <a:pt x="63" y="113"/>
                    </a:lnTo>
                    <a:lnTo>
                      <a:pt x="73" y="108"/>
                    </a:lnTo>
                    <a:lnTo>
                      <a:pt x="81" y="100"/>
                    </a:lnTo>
                    <a:lnTo>
                      <a:pt x="86" y="90"/>
                    </a:lnTo>
                    <a:lnTo>
                      <a:pt x="88" y="80"/>
                    </a:lnTo>
                    <a:lnTo>
                      <a:pt x="88" y="68"/>
                    </a:lnTo>
                    <a:lnTo>
                      <a:pt x="88" y="55"/>
                    </a:lnTo>
                    <a:lnTo>
                      <a:pt x="86" y="45"/>
                    </a:lnTo>
                    <a:lnTo>
                      <a:pt x="83" y="38"/>
                    </a:lnTo>
                    <a:lnTo>
                      <a:pt x="81" y="30"/>
                    </a:lnTo>
                    <a:lnTo>
                      <a:pt x="78" y="25"/>
                    </a:lnTo>
                    <a:lnTo>
                      <a:pt x="73" y="22"/>
                    </a:lnTo>
                    <a:lnTo>
                      <a:pt x="68" y="20"/>
                    </a:lnTo>
                    <a:lnTo>
                      <a:pt x="58" y="17"/>
                    </a:lnTo>
                    <a:lnTo>
                      <a:pt x="48" y="15"/>
                    </a:lnTo>
                    <a:lnTo>
                      <a:pt x="18" y="15"/>
                    </a:lnTo>
                    <a:lnTo>
                      <a:pt x="18" y="115"/>
                    </a:lnTo>
                    <a:lnTo>
                      <a:pt x="48" y="115"/>
                    </a:lnTo>
                    <a:close/>
                    <a:moveTo>
                      <a:pt x="0" y="0"/>
                    </a:moveTo>
                    <a:lnTo>
                      <a:pt x="53" y="0"/>
                    </a:lnTo>
                    <a:lnTo>
                      <a:pt x="66" y="2"/>
                    </a:lnTo>
                    <a:lnTo>
                      <a:pt x="76" y="5"/>
                    </a:lnTo>
                    <a:lnTo>
                      <a:pt x="86" y="12"/>
                    </a:lnTo>
                    <a:lnTo>
                      <a:pt x="93" y="20"/>
                    </a:lnTo>
                    <a:lnTo>
                      <a:pt x="99" y="25"/>
                    </a:lnTo>
                    <a:lnTo>
                      <a:pt x="101" y="30"/>
                    </a:lnTo>
                    <a:lnTo>
                      <a:pt x="104" y="40"/>
                    </a:lnTo>
                    <a:lnTo>
                      <a:pt x="106" y="50"/>
                    </a:lnTo>
                    <a:lnTo>
                      <a:pt x="109" y="63"/>
                    </a:lnTo>
                    <a:lnTo>
                      <a:pt x="106" y="73"/>
                    </a:lnTo>
                    <a:lnTo>
                      <a:pt x="106" y="83"/>
                    </a:lnTo>
                    <a:lnTo>
                      <a:pt x="104" y="93"/>
                    </a:lnTo>
                    <a:lnTo>
                      <a:pt x="99" y="100"/>
                    </a:lnTo>
                    <a:lnTo>
                      <a:pt x="91" y="113"/>
                    </a:lnTo>
                    <a:lnTo>
                      <a:pt x="86" y="118"/>
                    </a:lnTo>
                    <a:lnTo>
                      <a:pt x="81" y="123"/>
                    </a:lnTo>
                    <a:lnTo>
                      <a:pt x="76" y="125"/>
                    </a:lnTo>
                    <a:lnTo>
                      <a:pt x="68" y="128"/>
                    </a:lnTo>
                    <a:lnTo>
                      <a:pt x="53"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08" name="Freeform 30"/>
              <p:cNvSpPr>
                <a:spLocks noEditPoints="1"/>
              </p:cNvSpPr>
              <p:nvPr/>
            </p:nvSpPr>
            <p:spPr bwMode="auto">
              <a:xfrm>
                <a:off x="1391" y="1392"/>
                <a:ext cx="108" cy="130"/>
              </a:xfrm>
              <a:custGeom>
                <a:avLst/>
                <a:gdLst>
                  <a:gd name="T0" fmla="*/ 61 w 108"/>
                  <a:gd name="T1" fmla="*/ 60 h 130"/>
                  <a:gd name="T2" fmla="*/ 71 w 108"/>
                  <a:gd name="T3" fmla="*/ 60 h 130"/>
                  <a:gd name="T4" fmla="*/ 76 w 108"/>
                  <a:gd name="T5" fmla="*/ 58 h 130"/>
                  <a:gd name="T6" fmla="*/ 78 w 108"/>
                  <a:gd name="T7" fmla="*/ 55 h 130"/>
                  <a:gd name="T8" fmla="*/ 83 w 108"/>
                  <a:gd name="T9" fmla="*/ 53 h 130"/>
                  <a:gd name="T10" fmla="*/ 83 w 108"/>
                  <a:gd name="T11" fmla="*/ 48 h 130"/>
                  <a:gd name="T12" fmla="*/ 86 w 108"/>
                  <a:gd name="T13" fmla="*/ 43 h 130"/>
                  <a:gd name="T14" fmla="*/ 86 w 108"/>
                  <a:gd name="T15" fmla="*/ 38 h 130"/>
                  <a:gd name="T16" fmla="*/ 86 w 108"/>
                  <a:gd name="T17" fmla="*/ 30 h 130"/>
                  <a:gd name="T18" fmla="*/ 83 w 108"/>
                  <a:gd name="T19" fmla="*/ 25 h 130"/>
                  <a:gd name="T20" fmla="*/ 81 w 108"/>
                  <a:gd name="T21" fmla="*/ 22 h 130"/>
                  <a:gd name="T22" fmla="*/ 76 w 108"/>
                  <a:gd name="T23" fmla="*/ 17 h 130"/>
                  <a:gd name="T24" fmla="*/ 71 w 108"/>
                  <a:gd name="T25" fmla="*/ 17 h 130"/>
                  <a:gd name="T26" fmla="*/ 61 w 108"/>
                  <a:gd name="T27" fmla="*/ 15 h 130"/>
                  <a:gd name="T28" fmla="*/ 18 w 108"/>
                  <a:gd name="T29" fmla="*/ 15 h 130"/>
                  <a:gd name="T30" fmla="*/ 18 w 108"/>
                  <a:gd name="T31" fmla="*/ 60 h 130"/>
                  <a:gd name="T32" fmla="*/ 61 w 108"/>
                  <a:gd name="T33" fmla="*/ 60 h 130"/>
                  <a:gd name="T34" fmla="*/ 0 w 108"/>
                  <a:gd name="T35" fmla="*/ 0 h 130"/>
                  <a:gd name="T36" fmla="*/ 61 w 108"/>
                  <a:gd name="T37" fmla="*/ 0 h 130"/>
                  <a:gd name="T38" fmla="*/ 76 w 108"/>
                  <a:gd name="T39" fmla="*/ 2 h 130"/>
                  <a:gd name="T40" fmla="*/ 86 w 108"/>
                  <a:gd name="T41" fmla="*/ 5 h 130"/>
                  <a:gd name="T42" fmla="*/ 93 w 108"/>
                  <a:gd name="T43" fmla="*/ 10 h 130"/>
                  <a:gd name="T44" fmla="*/ 96 w 108"/>
                  <a:gd name="T45" fmla="*/ 12 h 130"/>
                  <a:gd name="T46" fmla="*/ 101 w 108"/>
                  <a:gd name="T47" fmla="*/ 17 h 130"/>
                  <a:gd name="T48" fmla="*/ 103 w 108"/>
                  <a:gd name="T49" fmla="*/ 25 h 130"/>
                  <a:gd name="T50" fmla="*/ 103 w 108"/>
                  <a:gd name="T51" fmla="*/ 35 h 130"/>
                  <a:gd name="T52" fmla="*/ 103 w 108"/>
                  <a:gd name="T53" fmla="*/ 45 h 130"/>
                  <a:gd name="T54" fmla="*/ 101 w 108"/>
                  <a:gd name="T55" fmla="*/ 50 h 130"/>
                  <a:gd name="T56" fmla="*/ 98 w 108"/>
                  <a:gd name="T57" fmla="*/ 55 h 130"/>
                  <a:gd name="T58" fmla="*/ 93 w 108"/>
                  <a:gd name="T59" fmla="*/ 63 h 130"/>
                  <a:gd name="T60" fmla="*/ 86 w 108"/>
                  <a:gd name="T61" fmla="*/ 68 h 130"/>
                  <a:gd name="T62" fmla="*/ 93 w 108"/>
                  <a:gd name="T63" fmla="*/ 70 h 130"/>
                  <a:gd name="T64" fmla="*/ 98 w 108"/>
                  <a:gd name="T65" fmla="*/ 75 h 130"/>
                  <a:gd name="T66" fmla="*/ 98 w 108"/>
                  <a:gd name="T67" fmla="*/ 78 h 130"/>
                  <a:gd name="T68" fmla="*/ 101 w 108"/>
                  <a:gd name="T69" fmla="*/ 80 h 130"/>
                  <a:gd name="T70" fmla="*/ 101 w 108"/>
                  <a:gd name="T71" fmla="*/ 90 h 130"/>
                  <a:gd name="T72" fmla="*/ 103 w 108"/>
                  <a:gd name="T73" fmla="*/ 108 h 130"/>
                  <a:gd name="T74" fmla="*/ 103 w 108"/>
                  <a:gd name="T75" fmla="*/ 120 h 130"/>
                  <a:gd name="T76" fmla="*/ 106 w 108"/>
                  <a:gd name="T77" fmla="*/ 125 h 130"/>
                  <a:gd name="T78" fmla="*/ 108 w 108"/>
                  <a:gd name="T79" fmla="*/ 128 h 130"/>
                  <a:gd name="T80" fmla="*/ 108 w 108"/>
                  <a:gd name="T81" fmla="*/ 130 h 130"/>
                  <a:gd name="T82" fmla="*/ 88 w 108"/>
                  <a:gd name="T83" fmla="*/ 130 h 130"/>
                  <a:gd name="T84" fmla="*/ 86 w 108"/>
                  <a:gd name="T85" fmla="*/ 125 h 130"/>
                  <a:gd name="T86" fmla="*/ 86 w 108"/>
                  <a:gd name="T87" fmla="*/ 115 h 130"/>
                  <a:gd name="T88" fmla="*/ 83 w 108"/>
                  <a:gd name="T89" fmla="*/ 95 h 130"/>
                  <a:gd name="T90" fmla="*/ 83 w 108"/>
                  <a:gd name="T91" fmla="*/ 88 h 130"/>
                  <a:gd name="T92" fmla="*/ 81 w 108"/>
                  <a:gd name="T93" fmla="*/ 83 h 130"/>
                  <a:gd name="T94" fmla="*/ 78 w 108"/>
                  <a:gd name="T95" fmla="*/ 80 h 130"/>
                  <a:gd name="T96" fmla="*/ 76 w 108"/>
                  <a:gd name="T97" fmla="*/ 78 h 130"/>
                  <a:gd name="T98" fmla="*/ 68 w 108"/>
                  <a:gd name="T99" fmla="*/ 75 h 130"/>
                  <a:gd name="T100" fmla="*/ 58 w 108"/>
                  <a:gd name="T101" fmla="*/ 75 h 130"/>
                  <a:gd name="T102" fmla="*/ 18 w 108"/>
                  <a:gd name="T103" fmla="*/ 75 h 130"/>
                  <a:gd name="T104" fmla="*/ 18 w 108"/>
                  <a:gd name="T105" fmla="*/ 130 h 130"/>
                  <a:gd name="T106" fmla="*/ 0 w 108"/>
                  <a:gd name="T107" fmla="*/ 130 h 130"/>
                  <a:gd name="T108" fmla="*/ 0 w 108"/>
                  <a:gd name="T109" fmla="*/ 0 h 1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0"/>
                  <a:gd name="T167" fmla="*/ 108 w 108"/>
                  <a:gd name="T168" fmla="*/ 130 h 1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0">
                    <a:moveTo>
                      <a:pt x="61" y="60"/>
                    </a:moveTo>
                    <a:lnTo>
                      <a:pt x="71" y="60"/>
                    </a:lnTo>
                    <a:lnTo>
                      <a:pt x="76" y="58"/>
                    </a:lnTo>
                    <a:lnTo>
                      <a:pt x="78" y="55"/>
                    </a:lnTo>
                    <a:lnTo>
                      <a:pt x="83" y="53"/>
                    </a:lnTo>
                    <a:lnTo>
                      <a:pt x="83" y="48"/>
                    </a:lnTo>
                    <a:lnTo>
                      <a:pt x="86" y="43"/>
                    </a:lnTo>
                    <a:lnTo>
                      <a:pt x="86" y="38"/>
                    </a:lnTo>
                    <a:lnTo>
                      <a:pt x="86" y="30"/>
                    </a:lnTo>
                    <a:lnTo>
                      <a:pt x="83" y="25"/>
                    </a:lnTo>
                    <a:lnTo>
                      <a:pt x="81" y="22"/>
                    </a:lnTo>
                    <a:lnTo>
                      <a:pt x="76" y="17"/>
                    </a:lnTo>
                    <a:lnTo>
                      <a:pt x="71" y="17"/>
                    </a:lnTo>
                    <a:lnTo>
                      <a:pt x="61" y="15"/>
                    </a:lnTo>
                    <a:lnTo>
                      <a:pt x="18" y="15"/>
                    </a:lnTo>
                    <a:lnTo>
                      <a:pt x="18" y="60"/>
                    </a:lnTo>
                    <a:lnTo>
                      <a:pt x="61" y="60"/>
                    </a:lnTo>
                    <a:close/>
                    <a:moveTo>
                      <a:pt x="0" y="0"/>
                    </a:moveTo>
                    <a:lnTo>
                      <a:pt x="61" y="0"/>
                    </a:lnTo>
                    <a:lnTo>
                      <a:pt x="76" y="2"/>
                    </a:lnTo>
                    <a:lnTo>
                      <a:pt x="86" y="5"/>
                    </a:lnTo>
                    <a:lnTo>
                      <a:pt x="93" y="10"/>
                    </a:lnTo>
                    <a:lnTo>
                      <a:pt x="96" y="12"/>
                    </a:lnTo>
                    <a:lnTo>
                      <a:pt x="101" y="17"/>
                    </a:lnTo>
                    <a:lnTo>
                      <a:pt x="103" y="25"/>
                    </a:lnTo>
                    <a:lnTo>
                      <a:pt x="103" y="35"/>
                    </a:lnTo>
                    <a:lnTo>
                      <a:pt x="103" y="45"/>
                    </a:lnTo>
                    <a:lnTo>
                      <a:pt x="101" y="50"/>
                    </a:lnTo>
                    <a:lnTo>
                      <a:pt x="98" y="55"/>
                    </a:lnTo>
                    <a:lnTo>
                      <a:pt x="93" y="63"/>
                    </a:lnTo>
                    <a:lnTo>
                      <a:pt x="86" y="68"/>
                    </a:lnTo>
                    <a:lnTo>
                      <a:pt x="93" y="70"/>
                    </a:lnTo>
                    <a:lnTo>
                      <a:pt x="98" y="75"/>
                    </a:lnTo>
                    <a:lnTo>
                      <a:pt x="98" y="78"/>
                    </a:lnTo>
                    <a:lnTo>
                      <a:pt x="101" y="80"/>
                    </a:lnTo>
                    <a:lnTo>
                      <a:pt x="101" y="90"/>
                    </a:lnTo>
                    <a:lnTo>
                      <a:pt x="103" y="108"/>
                    </a:lnTo>
                    <a:lnTo>
                      <a:pt x="103" y="120"/>
                    </a:lnTo>
                    <a:lnTo>
                      <a:pt x="106" y="125"/>
                    </a:lnTo>
                    <a:lnTo>
                      <a:pt x="108" y="128"/>
                    </a:lnTo>
                    <a:lnTo>
                      <a:pt x="108" y="130"/>
                    </a:lnTo>
                    <a:lnTo>
                      <a:pt x="88" y="130"/>
                    </a:lnTo>
                    <a:lnTo>
                      <a:pt x="86" y="125"/>
                    </a:lnTo>
                    <a:lnTo>
                      <a:pt x="86" y="115"/>
                    </a:lnTo>
                    <a:lnTo>
                      <a:pt x="83" y="95"/>
                    </a:lnTo>
                    <a:lnTo>
                      <a:pt x="83" y="88"/>
                    </a:lnTo>
                    <a:lnTo>
                      <a:pt x="81" y="83"/>
                    </a:lnTo>
                    <a:lnTo>
                      <a:pt x="78" y="80"/>
                    </a:lnTo>
                    <a:lnTo>
                      <a:pt x="76" y="78"/>
                    </a:lnTo>
                    <a:lnTo>
                      <a:pt x="68" y="75"/>
                    </a:lnTo>
                    <a:lnTo>
                      <a:pt x="58" y="75"/>
                    </a:lnTo>
                    <a:lnTo>
                      <a:pt x="18" y="75"/>
                    </a:lnTo>
                    <a:lnTo>
                      <a:pt x="18"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09" name="Freeform 31"/>
              <p:cNvSpPr>
                <a:spLocks/>
              </p:cNvSpPr>
              <p:nvPr/>
            </p:nvSpPr>
            <p:spPr bwMode="auto">
              <a:xfrm>
                <a:off x="1522" y="1392"/>
                <a:ext cx="96" cy="130"/>
              </a:xfrm>
              <a:custGeom>
                <a:avLst/>
                <a:gdLst>
                  <a:gd name="T0" fmla="*/ 0 w 96"/>
                  <a:gd name="T1" fmla="*/ 0 h 130"/>
                  <a:gd name="T2" fmla="*/ 96 w 96"/>
                  <a:gd name="T3" fmla="*/ 0 h 130"/>
                  <a:gd name="T4" fmla="*/ 96 w 96"/>
                  <a:gd name="T5" fmla="*/ 17 h 130"/>
                  <a:gd name="T6" fmla="*/ 18 w 96"/>
                  <a:gd name="T7" fmla="*/ 17 h 130"/>
                  <a:gd name="T8" fmla="*/ 18 w 96"/>
                  <a:gd name="T9" fmla="*/ 55 h 130"/>
                  <a:gd name="T10" fmla="*/ 88 w 96"/>
                  <a:gd name="T11" fmla="*/ 55 h 130"/>
                  <a:gd name="T12" fmla="*/ 88 w 96"/>
                  <a:gd name="T13" fmla="*/ 70 h 130"/>
                  <a:gd name="T14" fmla="*/ 18 w 96"/>
                  <a:gd name="T15" fmla="*/ 70 h 130"/>
                  <a:gd name="T16" fmla="*/ 18 w 96"/>
                  <a:gd name="T17" fmla="*/ 115 h 130"/>
                  <a:gd name="T18" fmla="*/ 96 w 96"/>
                  <a:gd name="T19" fmla="*/ 115 h 130"/>
                  <a:gd name="T20" fmla="*/ 96 w 96"/>
                  <a:gd name="T21" fmla="*/ 130 h 130"/>
                  <a:gd name="T22" fmla="*/ 0 w 96"/>
                  <a:gd name="T23" fmla="*/ 130 h 130"/>
                  <a:gd name="T24" fmla="*/ 0 w 96"/>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30"/>
                  <a:gd name="T41" fmla="*/ 96 w 96"/>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30">
                    <a:moveTo>
                      <a:pt x="0" y="0"/>
                    </a:moveTo>
                    <a:lnTo>
                      <a:pt x="96" y="0"/>
                    </a:lnTo>
                    <a:lnTo>
                      <a:pt x="96" y="17"/>
                    </a:lnTo>
                    <a:lnTo>
                      <a:pt x="18" y="17"/>
                    </a:lnTo>
                    <a:lnTo>
                      <a:pt x="18" y="55"/>
                    </a:lnTo>
                    <a:lnTo>
                      <a:pt x="88" y="55"/>
                    </a:lnTo>
                    <a:lnTo>
                      <a:pt x="88" y="70"/>
                    </a:lnTo>
                    <a:lnTo>
                      <a:pt x="18" y="70"/>
                    </a:lnTo>
                    <a:lnTo>
                      <a:pt x="18" y="115"/>
                    </a:lnTo>
                    <a:lnTo>
                      <a:pt x="96" y="115"/>
                    </a:lnTo>
                    <a:lnTo>
                      <a:pt x="96"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10" name="Freeform 32"/>
              <p:cNvSpPr>
                <a:spLocks/>
              </p:cNvSpPr>
              <p:nvPr/>
            </p:nvSpPr>
            <p:spPr bwMode="auto">
              <a:xfrm>
                <a:off x="1638" y="1389"/>
                <a:ext cx="103" cy="139"/>
              </a:xfrm>
              <a:custGeom>
                <a:avLst/>
                <a:gdLst>
                  <a:gd name="T0" fmla="*/ 15 w 103"/>
                  <a:gd name="T1" fmla="*/ 96 h 139"/>
                  <a:gd name="T2" fmla="*/ 17 w 103"/>
                  <a:gd name="T3" fmla="*/ 106 h 139"/>
                  <a:gd name="T4" fmla="*/ 25 w 103"/>
                  <a:gd name="T5" fmla="*/ 116 h 139"/>
                  <a:gd name="T6" fmla="*/ 32 w 103"/>
                  <a:gd name="T7" fmla="*/ 118 h 139"/>
                  <a:gd name="T8" fmla="*/ 50 w 103"/>
                  <a:gd name="T9" fmla="*/ 123 h 139"/>
                  <a:gd name="T10" fmla="*/ 70 w 103"/>
                  <a:gd name="T11" fmla="*/ 118 h 139"/>
                  <a:gd name="T12" fmla="*/ 80 w 103"/>
                  <a:gd name="T13" fmla="*/ 111 h 139"/>
                  <a:gd name="T14" fmla="*/ 85 w 103"/>
                  <a:gd name="T15" fmla="*/ 101 h 139"/>
                  <a:gd name="T16" fmla="*/ 83 w 103"/>
                  <a:gd name="T17" fmla="*/ 91 h 139"/>
                  <a:gd name="T18" fmla="*/ 78 w 103"/>
                  <a:gd name="T19" fmla="*/ 86 h 139"/>
                  <a:gd name="T20" fmla="*/ 58 w 103"/>
                  <a:gd name="T21" fmla="*/ 78 h 139"/>
                  <a:gd name="T22" fmla="*/ 25 w 103"/>
                  <a:gd name="T23" fmla="*/ 68 h 139"/>
                  <a:gd name="T24" fmla="*/ 10 w 103"/>
                  <a:gd name="T25" fmla="*/ 61 h 139"/>
                  <a:gd name="T26" fmla="*/ 5 w 103"/>
                  <a:gd name="T27" fmla="*/ 48 h 139"/>
                  <a:gd name="T28" fmla="*/ 5 w 103"/>
                  <a:gd name="T29" fmla="*/ 33 h 139"/>
                  <a:gd name="T30" fmla="*/ 10 w 103"/>
                  <a:gd name="T31" fmla="*/ 18 h 139"/>
                  <a:gd name="T32" fmla="*/ 22 w 103"/>
                  <a:gd name="T33" fmla="*/ 8 h 139"/>
                  <a:gd name="T34" fmla="*/ 35 w 103"/>
                  <a:gd name="T35" fmla="*/ 3 h 139"/>
                  <a:gd name="T36" fmla="*/ 50 w 103"/>
                  <a:gd name="T37" fmla="*/ 0 h 139"/>
                  <a:gd name="T38" fmla="*/ 68 w 103"/>
                  <a:gd name="T39" fmla="*/ 3 h 139"/>
                  <a:gd name="T40" fmla="*/ 85 w 103"/>
                  <a:gd name="T41" fmla="*/ 10 h 139"/>
                  <a:gd name="T42" fmla="*/ 95 w 103"/>
                  <a:gd name="T43" fmla="*/ 23 h 139"/>
                  <a:gd name="T44" fmla="*/ 98 w 103"/>
                  <a:gd name="T45" fmla="*/ 43 h 139"/>
                  <a:gd name="T46" fmla="*/ 80 w 103"/>
                  <a:gd name="T47" fmla="*/ 33 h 139"/>
                  <a:gd name="T48" fmla="*/ 75 w 103"/>
                  <a:gd name="T49" fmla="*/ 25 h 139"/>
                  <a:gd name="T50" fmla="*/ 65 w 103"/>
                  <a:gd name="T51" fmla="*/ 18 h 139"/>
                  <a:gd name="T52" fmla="*/ 50 w 103"/>
                  <a:gd name="T53" fmla="*/ 15 h 139"/>
                  <a:gd name="T54" fmla="*/ 35 w 103"/>
                  <a:gd name="T55" fmla="*/ 18 h 139"/>
                  <a:gd name="T56" fmla="*/ 27 w 103"/>
                  <a:gd name="T57" fmla="*/ 23 h 139"/>
                  <a:gd name="T58" fmla="*/ 22 w 103"/>
                  <a:gd name="T59" fmla="*/ 30 h 139"/>
                  <a:gd name="T60" fmla="*/ 20 w 103"/>
                  <a:gd name="T61" fmla="*/ 38 h 139"/>
                  <a:gd name="T62" fmla="*/ 22 w 103"/>
                  <a:gd name="T63" fmla="*/ 46 h 139"/>
                  <a:gd name="T64" fmla="*/ 27 w 103"/>
                  <a:gd name="T65" fmla="*/ 51 h 139"/>
                  <a:gd name="T66" fmla="*/ 50 w 103"/>
                  <a:gd name="T67" fmla="*/ 58 h 139"/>
                  <a:gd name="T68" fmla="*/ 80 w 103"/>
                  <a:gd name="T69" fmla="*/ 66 h 139"/>
                  <a:gd name="T70" fmla="*/ 95 w 103"/>
                  <a:gd name="T71" fmla="*/ 76 h 139"/>
                  <a:gd name="T72" fmla="*/ 100 w 103"/>
                  <a:gd name="T73" fmla="*/ 81 h 139"/>
                  <a:gd name="T74" fmla="*/ 103 w 103"/>
                  <a:gd name="T75" fmla="*/ 98 h 139"/>
                  <a:gd name="T76" fmla="*/ 98 w 103"/>
                  <a:gd name="T77" fmla="*/ 116 h 139"/>
                  <a:gd name="T78" fmla="*/ 85 w 103"/>
                  <a:gd name="T79" fmla="*/ 128 h 139"/>
                  <a:gd name="T80" fmla="*/ 78 w 103"/>
                  <a:gd name="T81" fmla="*/ 131 h 139"/>
                  <a:gd name="T82" fmla="*/ 60 w 103"/>
                  <a:gd name="T83" fmla="*/ 136 h 139"/>
                  <a:gd name="T84" fmla="*/ 37 w 103"/>
                  <a:gd name="T85" fmla="*/ 136 h 139"/>
                  <a:gd name="T86" fmla="*/ 20 w 103"/>
                  <a:gd name="T87" fmla="*/ 131 h 139"/>
                  <a:gd name="T88" fmla="*/ 7 w 103"/>
                  <a:gd name="T89" fmla="*/ 118 h 139"/>
                  <a:gd name="T90" fmla="*/ 0 w 103"/>
                  <a:gd name="T91" fmla="*/ 101 h 139"/>
                  <a:gd name="T92" fmla="*/ 15 w 103"/>
                  <a:gd name="T93" fmla="*/ 91 h 13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3"/>
                  <a:gd name="T142" fmla="*/ 0 h 139"/>
                  <a:gd name="T143" fmla="*/ 103 w 103"/>
                  <a:gd name="T144" fmla="*/ 139 h 13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3" h="139">
                    <a:moveTo>
                      <a:pt x="15" y="91"/>
                    </a:moveTo>
                    <a:lnTo>
                      <a:pt x="15" y="96"/>
                    </a:lnTo>
                    <a:lnTo>
                      <a:pt x="17" y="101"/>
                    </a:lnTo>
                    <a:lnTo>
                      <a:pt x="17" y="106"/>
                    </a:lnTo>
                    <a:lnTo>
                      <a:pt x="20" y="108"/>
                    </a:lnTo>
                    <a:lnTo>
                      <a:pt x="25" y="116"/>
                    </a:lnTo>
                    <a:lnTo>
                      <a:pt x="30" y="118"/>
                    </a:lnTo>
                    <a:lnTo>
                      <a:pt x="32" y="118"/>
                    </a:lnTo>
                    <a:lnTo>
                      <a:pt x="40" y="121"/>
                    </a:lnTo>
                    <a:lnTo>
                      <a:pt x="50" y="123"/>
                    </a:lnTo>
                    <a:lnTo>
                      <a:pt x="60" y="121"/>
                    </a:lnTo>
                    <a:lnTo>
                      <a:pt x="70" y="118"/>
                    </a:lnTo>
                    <a:lnTo>
                      <a:pt x="75" y="116"/>
                    </a:lnTo>
                    <a:lnTo>
                      <a:pt x="80" y="111"/>
                    </a:lnTo>
                    <a:lnTo>
                      <a:pt x="85" y="106"/>
                    </a:lnTo>
                    <a:lnTo>
                      <a:pt x="85" y="101"/>
                    </a:lnTo>
                    <a:lnTo>
                      <a:pt x="85" y="96"/>
                    </a:lnTo>
                    <a:lnTo>
                      <a:pt x="83" y="91"/>
                    </a:lnTo>
                    <a:lnTo>
                      <a:pt x="80" y="88"/>
                    </a:lnTo>
                    <a:lnTo>
                      <a:pt x="78" y="86"/>
                    </a:lnTo>
                    <a:lnTo>
                      <a:pt x="70" y="81"/>
                    </a:lnTo>
                    <a:lnTo>
                      <a:pt x="58" y="78"/>
                    </a:lnTo>
                    <a:lnTo>
                      <a:pt x="40" y="73"/>
                    </a:lnTo>
                    <a:lnTo>
                      <a:pt x="25" y="68"/>
                    </a:lnTo>
                    <a:lnTo>
                      <a:pt x="15" y="66"/>
                    </a:lnTo>
                    <a:lnTo>
                      <a:pt x="10" y="61"/>
                    </a:lnTo>
                    <a:lnTo>
                      <a:pt x="7" y="56"/>
                    </a:lnTo>
                    <a:lnTo>
                      <a:pt x="5" y="48"/>
                    </a:lnTo>
                    <a:lnTo>
                      <a:pt x="2" y="41"/>
                    </a:lnTo>
                    <a:lnTo>
                      <a:pt x="5" y="33"/>
                    </a:lnTo>
                    <a:lnTo>
                      <a:pt x="5" y="25"/>
                    </a:lnTo>
                    <a:lnTo>
                      <a:pt x="10" y="18"/>
                    </a:lnTo>
                    <a:lnTo>
                      <a:pt x="15" y="13"/>
                    </a:lnTo>
                    <a:lnTo>
                      <a:pt x="22" y="8"/>
                    </a:lnTo>
                    <a:lnTo>
                      <a:pt x="30" y="3"/>
                    </a:lnTo>
                    <a:lnTo>
                      <a:pt x="35" y="3"/>
                    </a:lnTo>
                    <a:lnTo>
                      <a:pt x="40" y="0"/>
                    </a:lnTo>
                    <a:lnTo>
                      <a:pt x="50" y="0"/>
                    </a:lnTo>
                    <a:lnTo>
                      <a:pt x="60" y="0"/>
                    </a:lnTo>
                    <a:lnTo>
                      <a:pt x="68" y="3"/>
                    </a:lnTo>
                    <a:lnTo>
                      <a:pt x="78" y="5"/>
                    </a:lnTo>
                    <a:lnTo>
                      <a:pt x="85" y="10"/>
                    </a:lnTo>
                    <a:lnTo>
                      <a:pt x="90" y="15"/>
                    </a:lnTo>
                    <a:lnTo>
                      <a:pt x="95" y="23"/>
                    </a:lnTo>
                    <a:lnTo>
                      <a:pt x="98" y="30"/>
                    </a:lnTo>
                    <a:lnTo>
                      <a:pt x="98" y="43"/>
                    </a:lnTo>
                    <a:lnTo>
                      <a:pt x="83" y="43"/>
                    </a:lnTo>
                    <a:lnTo>
                      <a:pt x="80" y="33"/>
                    </a:lnTo>
                    <a:lnTo>
                      <a:pt x="78" y="28"/>
                    </a:lnTo>
                    <a:lnTo>
                      <a:pt x="75" y="25"/>
                    </a:lnTo>
                    <a:lnTo>
                      <a:pt x="73" y="20"/>
                    </a:lnTo>
                    <a:lnTo>
                      <a:pt x="65" y="18"/>
                    </a:lnTo>
                    <a:lnTo>
                      <a:pt x="58" y="15"/>
                    </a:lnTo>
                    <a:lnTo>
                      <a:pt x="50" y="15"/>
                    </a:lnTo>
                    <a:lnTo>
                      <a:pt x="43" y="15"/>
                    </a:lnTo>
                    <a:lnTo>
                      <a:pt x="35" y="18"/>
                    </a:lnTo>
                    <a:lnTo>
                      <a:pt x="30" y="20"/>
                    </a:lnTo>
                    <a:lnTo>
                      <a:pt x="27" y="23"/>
                    </a:lnTo>
                    <a:lnTo>
                      <a:pt x="22" y="25"/>
                    </a:lnTo>
                    <a:lnTo>
                      <a:pt x="22" y="30"/>
                    </a:lnTo>
                    <a:lnTo>
                      <a:pt x="20" y="33"/>
                    </a:lnTo>
                    <a:lnTo>
                      <a:pt x="20" y="38"/>
                    </a:lnTo>
                    <a:lnTo>
                      <a:pt x="20" y="43"/>
                    </a:lnTo>
                    <a:lnTo>
                      <a:pt x="22" y="46"/>
                    </a:lnTo>
                    <a:lnTo>
                      <a:pt x="25" y="48"/>
                    </a:lnTo>
                    <a:lnTo>
                      <a:pt x="27" y="51"/>
                    </a:lnTo>
                    <a:lnTo>
                      <a:pt x="35" y="56"/>
                    </a:lnTo>
                    <a:lnTo>
                      <a:pt x="50" y="58"/>
                    </a:lnTo>
                    <a:lnTo>
                      <a:pt x="70" y="63"/>
                    </a:lnTo>
                    <a:lnTo>
                      <a:pt x="80" y="66"/>
                    </a:lnTo>
                    <a:lnTo>
                      <a:pt x="90" y="71"/>
                    </a:lnTo>
                    <a:lnTo>
                      <a:pt x="95" y="76"/>
                    </a:lnTo>
                    <a:lnTo>
                      <a:pt x="98" y="78"/>
                    </a:lnTo>
                    <a:lnTo>
                      <a:pt x="100" y="81"/>
                    </a:lnTo>
                    <a:lnTo>
                      <a:pt x="100" y="88"/>
                    </a:lnTo>
                    <a:lnTo>
                      <a:pt x="103" y="98"/>
                    </a:lnTo>
                    <a:lnTo>
                      <a:pt x="100" y="108"/>
                    </a:lnTo>
                    <a:lnTo>
                      <a:pt x="98" y="116"/>
                    </a:lnTo>
                    <a:lnTo>
                      <a:pt x="93" y="123"/>
                    </a:lnTo>
                    <a:lnTo>
                      <a:pt x="85" y="128"/>
                    </a:lnTo>
                    <a:lnTo>
                      <a:pt x="83" y="131"/>
                    </a:lnTo>
                    <a:lnTo>
                      <a:pt x="78" y="131"/>
                    </a:lnTo>
                    <a:lnTo>
                      <a:pt x="70" y="136"/>
                    </a:lnTo>
                    <a:lnTo>
                      <a:pt x="60" y="136"/>
                    </a:lnTo>
                    <a:lnTo>
                      <a:pt x="50" y="139"/>
                    </a:lnTo>
                    <a:lnTo>
                      <a:pt x="37" y="136"/>
                    </a:lnTo>
                    <a:lnTo>
                      <a:pt x="27" y="133"/>
                    </a:lnTo>
                    <a:lnTo>
                      <a:pt x="20" y="131"/>
                    </a:lnTo>
                    <a:lnTo>
                      <a:pt x="12" y="126"/>
                    </a:lnTo>
                    <a:lnTo>
                      <a:pt x="7" y="118"/>
                    </a:lnTo>
                    <a:lnTo>
                      <a:pt x="2" y="111"/>
                    </a:lnTo>
                    <a:lnTo>
                      <a:pt x="0" y="101"/>
                    </a:lnTo>
                    <a:lnTo>
                      <a:pt x="0" y="91"/>
                    </a:lnTo>
                    <a:lnTo>
                      <a:pt x="15"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11" name="Freeform 33"/>
              <p:cNvSpPr>
                <a:spLocks/>
              </p:cNvSpPr>
              <p:nvPr/>
            </p:nvSpPr>
            <p:spPr bwMode="auto">
              <a:xfrm>
                <a:off x="1759" y="1389"/>
                <a:ext cx="103" cy="139"/>
              </a:xfrm>
              <a:custGeom>
                <a:avLst/>
                <a:gdLst>
                  <a:gd name="T0" fmla="*/ 15 w 103"/>
                  <a:gd name="T1" fmla="*/ 96 h 139"/>
                  <a:gd name="T2" fmla="*/ 17 w 103"/>
                  <a:gd name="T3" fmla="*/ 106 h 139"/>
                  <a:gd name="T4" fmla="*/ 25 w 103"/>
                  <a:gd name="T5" fmla="*/ 116 h 139"/>
                  <a:gd name="T6" fmla="*/ 32 w 103"/>
                  <a:gd name="T7" fmla="*/ 118 h 139"/>
                  <a:gd name="T8" fmla="*/ 52 w 103"/>
                  <a:gd name="T9" fmla="*/ 123 h 139"/>
                  <a:gd name="T10" fmla="*/ 70 w 103"/>
                  <a:gd name="T11" fmla="*/ 118 h 139"/>
                  <a:gd name="T12" fmla="*/ 80 w 103"/>
                  <a:gd name="T13" fmla="*/ 111 h 139"/>
                  <a:gd name="T14" fmla="*/ 85 w 103"/>
                  <a:gd name="T15" fmla="*/ 101 h 139"/>
                  <a:gd name="T16" fmla="*/ 83 w 103"/>
                  <a:gd name="T17" fmla="*/ 91 h 139"/>
                  <a:gd name="T18" fmla="*/ 78 w 103"/>
                  <a:gd name="T19" fmla="*/ 86 h 139"/>
                  <a:gd name="T20" fmla="*/ 57 w 103"/>
                  <a:gd name="T21" fmla="*/ 78 h 139"/>
                  <a:gd name="T22" fmla="*/ 25 w 103"/>
                  <a:gd name="T23" fmla="*/ 68 h 139"/>
                  <a:gd name="T24" fmla="*/ 10 w 103"/>
                  <a:gd name="T25" fmla="*/ 61 h 139"/>
                  <a:gd name="T26" fmla="*/ 5 w 103"/>
                  <a:gd name="T27" fmla="*/ 48 h 139"/>
                  <a:gd name="T28" fmla="*/ 5 w 103"/>
                  <a:gd name="T29" fmla="*/ 33 h 139"/>
                  <a:gd name="T30" fmla="*/ 10 w 103"/>
                  <a:gd name="T31" fmla="*/ 18 h 139"/>
                  <a:gd name="T32" fmla="*/ 22 w 103"/>
                  <a:gd name="T33" fmla="*/ 8 h 139"/>
                  <a:gd name="T34" fmla="*/ 35 w 103"/>
                  <a:gd name="T35" fmla="*/ 3 h 139"/>
                  <a:gd name="T36" fmla="*/ 50 w 103"/>
                  <a:gd name="T37" fmla="*/ 0 h 139"/>
                  <a:gd name="T38" fmla="*/ 67 w 103"/>
                  <a:gd name="T39" fmla="*/ 3 h 139"/>
                  <a:gd name="T40" fmla="*/ 85 w 103"/>
                  <a:gd name="T41" fmla="*/ 10 h 139"/>
                  <a:gd name="T42" fmla="*/ 95 w 103"/>
                  <a:gd name="T43" fmla="*/ 23 h 139"/>
                  <a:gd name="T44" fmla="*/ 98 w 103"/>
                  <a:gd name="T45" fmla="*/ 43 h 139"/>
                  <a:gd name="T46" fmla="*/ 80 w 103"/>
                  <a:gd name="T47" fmla="*/ 33 h 139"/>
                  <a:gd name="T48" fmla="*/ 75 w 103"/>
                  <a:gd name="T49" fmla="*/ 25 h 139"/>
                  <a:gd name="T50" fmla="*/ 65 w 103"/>
                  <a:gd name="T51" fmla="*/ 18 h 139"/>
                  <a:gd name="T52" fmla="*/ 50 w 103"/>
                  <a:gd name="T53" fmla="*/ 15 h 139"/>
                  <a:gd name="T54" fmla="*/ 35 w 103"/>
                  <a:gd name="T55" fmla="*/ 18 h 139"/>
                  <a:gd name="T56" fmla="*/ 27 w 103"/>
                  <a:gd name="T57" fmla="*/ 23 h 139"/>
                  <a:gd name="T58" fmla="*/ 22 w 103"/>
                  <a:gd name="T59" fmla="*/ 30 h 139"/>
                  <a:gd name="T60" fmla="*/ 20 w 103"/>
                  <a:gd name="T61" fmla="*/ 38 h 139"/>
                  <a:gd name="T62" fmla="*/ 22 w 103"/>
                  <a:gd name="T63" fmla="*/ 46 h 139"/>
                  <a:gd name="T64" fmla="*/ 27 w 103"/>
                  <a:gd name="T65" fmla="*/ 51 h 139"/>
                  <a:gd name="T66" fmla="*/ 52 w 103"/>
                  <a:gd name="T67" fmla="*/ 58 h 139"/>
                  <a:gd name="T68" fmla="*/ 80 w 103"/>
                  <a:gd name="T69" fmla="*/ 66 h 139"/>
                  <a:gd name="T70" fmla="*/ 95 w 103"/>
                  <a:gd name="T71" fmla="*/ 76 h 139"/>
                  <a:gd name="T72" fmla="*/ 100 w 103"/>
                  <a:gd name="T73" fmla="*/ 81 h 139"/>
                  <a:gd name="T74" fmla="*/ 103 w 103"/>
                  <a:gd name="T75" fmla="*/ 98 h 139"/>
                  <a:gd name="T76" fmla="*/ 98 w 103"/>
                  <a:gd name="T77" fmla="*/ 116 h 139"/>
                  <a:gd name="T78" fmla="*/ 88 w 103"/>
                  <a:gd name="T79" fmla="*/ 128 h 139"/>
                  <a:gd name="T80" fmla="*/ 78 w 103"/>
                  <a:gd name="T81" fmla="*/ 131 h 139"/>
                  <a:gd name="T82" fmla="*/ 60 w 103"/>
                  <a:gd name="T83" fmla="*/ 136 h 139"/>
                  <a:gd name="T84" fmla="*/ 37 w 103"/>
                  <a:gd name="T85" fmla="*/ 136 h 139"/>
                  <a:gd name="T86" fmla="*/ 20 w 103"/>
                  <a:gd name="T87" fmla="*/ 131 h 139"/>
                  <a:gd name="T88" fmla="*/ 7 w 103"/>
                  <a:gd name="T89" fmla="*/ 118 h 139"/>
                  <a:gd name="T90" fmla="*/ 0 w 103"/>
                  <a:gd name="T91" fmla="*/ 101 h 139"/>
                  <a:gd name="T92" fmla="*/ 15 w 103"/>
                  <a:gd name="T93" fmla="*/ 91 h 13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3"/>
                  <a:gd name="T142" fmla="*/ 0 h 139"/>
                  <a:gd name="T143" fmla="*/ 103 w 103"/>
                  <a:gd name="T144" fmla="*/ 139 h 13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3" h="139">
                    <a:moveTo>
                      <a:pt x="15" y="91"/>
                    </a:moveTo>
                    <a:lnTo>
                      <a:pt x="15" y="96"/>
                    </a:lnTo>
                    <a:lnTo>
                      <a:pt x="17" y="101"/>
                    </a:lnTo>
                    <a:lnTo>
                      <a:pt x="17" y="106"/>
                    </a:lnTo>
                    <a:lnTo>
                      <a:pt x="20" y="108"/>
                    </a:lnTo>
                    <a:lnTo>
                      <a:pt x="25" y="116"/>
                    </a:lnTo>
                    <a:lnTo>
                      <a:pt x="30" y="118"/>
                    </a:lnTo>
                    <a:lnTo>
                      <a:pt x="32" y="118"/>
                    </a:lnTo>
                    <a:lnTo>
                      <a:pt x="40" y="121"/>
                    </a:lnTo>
                    <a:lnTo>
                      <a:pt x="52" y="123"/>
                    </a:lnTo>
                    <a:lnTo>
                      <a:pt x="60" y="121"/>
                    </a:lnTo>
                    <a:lnTo>
                      <a:pt x="70" y="118"/>
                    </a:lnTo>
                    <a:lnTo>
                      <a:pt x="75" y="116"/>
                    </a:lnTo>
                    <a:lnTo>
                      <a:pt x="80" y="111"/>
                    </a:lnTo>
                    <a:lnTo>
                      <a:pt x="85" y="106"/>
                    </a:lnTo>
                    <a:lnTo>
                      <a:pt x="85" y="101"/>
                    </a:lnTo>
                    <a:lnTo>
                      <a:pt x="85" y="96"/>
                    </a:lnTo>
                    <a:lnTo>
                      <a:pt x="83" y="91"/>
                    </a:lnTo>
                    <a:lnTo>
                      <a:pt x="80" y="88"/>
                    </a:lnTo>
                    <a:lnTo>
                      <a:pt x="78" y="86"/>
                    </a:lnTo>
                    <a:lnTo>
                      <a:pt x="70" y="81"/>
                    </a:lnTo>
                    <a:lnTo>
                      <a:pt x="57" y="78"/>
                    </a:lnTo>
                    <a:lnTo>
                      <a:pt x="40" y="73"/>
                    </a:lnTo>
                    <a:lnTo>
                      <a:pt x="25" y="68"/>
                    </a:lnTo>
                    <a:lnTo>
                      <a:pt x="15" y="66"/>
                    </a:lnTo>
                    <a:lnTo>
                      <a:pt x="10" y="61"/>
                    </a:lnTo>
                    <a:lnTo>
                      <a:pt x="7" y="56"/>
                    </a:lnTo>
                    <a:lnTo>
                      <a:pt x="5" y="48"/>
                    </a:lnTo>
                    <a:lnTo>
                      <a:pt x="2" y="41"/>
                    </a:lnTo>
                    <a:lnTo>
                      <a:pt x="5" y="33"/>
                    </a:lnTo>
                    <a:lnTo>
                      <a:pt x="7" y="25"/>
                    </a:lnTo>
                    <a:lnTo>
                      <a:pt x="10" y="18"/>
                    </a:lnTo>
                    <a:lnTo>
                      <a:pt x="15" y="13"/>
                    </a:lnTo>
                    <a:lnTo>
                      <a:pt x="22" y="8"/>
                    </a:lnTo>
                    <a:lnTo>
                      <a:pt x="30" y="3"/>
                    </a:lnTo>
                    <a:lnTo>
                      <a:pt x="35" y="3"/>
                    </a:lnTo>
                    <a:lnTo>
                      <a:pt x="40" y="0"/>
                    </a:lnTo>
                    <a:lnTo>
                      <a:pt x="50" y="0"/>
                    </a:lnTo>
                    <a:lnTo>
                      <a:pt x="60" y="0"/>
                    </a:lnTo>
                    <a:lnTo>
                      <a:pt x="67" y="3"/>
                    </a:lnTo>
                    <a:lnTo>
                      <a:pt x="78" y="5"/>
                    </a:lnTo>
                    <a:lnTo>
                      <a:pt x="85" y="10"/>
                    </a:lnTo>
                    <a:lnTo>
                      <a:pt x="90" y="15"/>
                    </a:lnTo>
                    <a:lnTo>
                      <a:pt x="95" y="23"/>
                    </a:lnTo>
                    <a:lnTo>
                      <a:pt x="98" y="30"/>
                    </a:lnTo>
                    <a:lnTo>
                      <a:pt x="98" y="43"/>
                    </a:lnTo>
                    <a:lnTo>
                      <a:pt x="83" y="43"/>
                    </a:lnTo>
                    <a:lnTo>
                      <a:pt x="80" y="33"/>
                    </a:lnTo>
                    <a:lnTo>
                      <a:pt x="78" y="28"/>
                    </a:lnTo>
                    <a:lnTo>
                      <a:pt x="75" y="25"/>
                    </a:lnTo>
                    <a:lnTo>
                      <a:pt x="72" y="20"/>
                    </a:lnTo>
                    <a:lnTo>
                      <a:pt x="65" y="18"/>
                    </a:lnTo>
                    <a:lnTo>
                      <a:pt x="57" y="15"/>
                    </a:lnTo>
                    <a:lnTo>
                      <a:pt x="50" y="15"/>
                    </a:lnTo>
                    <a:lnTo>
                      <a:pt x="42" y="15"/>
                    </a:lnTo>
                    <a:lnTo>
                      <a:pt x="35" y="18"/>
                    </a:lnTo>
                    <a:lnTo>
                      <a:pt x="30" y="20"/>
                    </a:lnTo>
                    <a:lnTo>
                      <a:pt x="27" y="23"/>
                    </a:lnTo>
                    <a:lnTo>
                      <a:pt x="22" y="25"/>
                    </a:lnTo>
                    <a:lnTo>
                      <a:pt x="22" y="30"/>
                    </a:lnTo>
                    <a:lnTo>
                      <a:pt x="20" y="33"/>
                    </a:lnTo>
                    <a:lnTo>
                      <a:pt x="20" y="38"/>
                    </a:lnTo>
                    <a:lnTo>
                      <a:pt x="20" y="43"/>
                    </a:lnTo>
                    <a:lnTo>
                      <a:pt x="22" y="46"/>
                    </a:lnTo>
                    <a:lnTo>
                      <a:pt x="25" y="48"/>
                    </a:lnTo>
                    <a:lnTo>
                      <a:pt x="27" y="51"/>
                    </a:lnTo>
                    <a:lnTo>
                      <a:pt x="37" y="56"/>
                    </a:lnTo>
                    <a:lnTo>
                      <a:pt x="52" y="58"/>
                    </a:lnTo>
                    <a:lnTo>
                      <a:pt x="70" y="63"/>
                    </a:lnTo>
                    <a:lnTo>
                      <a:pt x="80" y="66"/>
                    </a:lnTo>
                    <a:lnTo>
                      <a:pt x="90" y="71"/>
                    </a:lnTo>
                    <a:lnTo>
                      <a:pt x="95" y="76"/>
                    </a:lnTo>
                    <a:lnTo>
                      <a:pt x="98" y="78"/>
                    </a:lnTo>
                    <a:lnTo>
                      <a:pt x="100" y="81"/>
                    </a:lnTo>
                    <a:lnTo>
                      <a:pt x="100" y="88"/>
                    </a:lnTo>
                    <a:lnTo>
                      <a:pt x="103" y="98"/>
                    </a:lnTo>
                    <a:lnTo>
                      <a:pt x="100" y="108"/>
                    </a:lnTo>
                    <a:lnTo>
                      <a:pt x="98" y="116"/>
                    </a:lnTo>
                    <a:lnTo>
                      <a:pt x="93" y="123"/>
                    </a:lnTo>
                    <a:lnTo>
                      <a:pt x="88" y="128"/>
                    </a:lnTo>
                    <a:lnTo>
                      <a:pt x="83" y="131"/>
                    </a:lnTo>
                    <a:lnTo>
                      <a:pt x="78" y="131"/>
                    </a:lnTo>
                    <a:lnTo>
                      <a:pt x="70" y="136"/>
                    </a:lnTo>
                    <a:lnTo>
                      <a:pt x="60" y="136"/>
                    </a:lnTo>
                    <a:lnTo>
                      <a:pt x="50" y="139"/>
                    </a:lnTo>
                    <a:lnTo>
                      <a:pt x="37" y="136"/>
                    </a:lnTo>
                    <a:lnTo>
                      <a:pt x="27" y="133"/>
                    </a:lnTo>
                    <a:lnTo>
                      <a:pt x="20" y="131"/>
                    </a:lnTo>
                    <a:lnTo>
                      <a:pt x="12" y="126"/>
                    </a:lnTo>
                    <a:lnTo>
                      <a:pt x="7" y="118"/>
                    </a:lnTo>
                    <a:lnTo>
                      <a:pt x="2" y="111"/>
                    </a:lnTo>
                    <a:lnTo>
                      <a:pt x="0" y="101"/>
                    </a:lnTo>
                    <a:lnTo>
                      <a:pt x="0" y="91"/>
                    </a:lnTo>
                    <a:lnTo>
                      <a:pt x="15"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12" name="Freeform 34"/>
              <p:cNvSpPr>
                <a:spLocks noEditPoints="1"/>
              </p:cNvSpPr>
              <p:nvPr/>
            </p:nvSpPr>
            <p:spPr bwMode="auto">
              <a:xfrm>
                <a:off x="1006" y="1151"/>
                <a:ext cx="101" cy="130"/>
              </a:xfrm>
              <a:custGeom>
                <a:avLst/>
                <a:gdLst>
                  <a:gd name="T0" fmla="*/ 51 w 101"/>
                  <a:gd name="T1" fmla="*/ 55 h 130"/>
                  <a:gd name="T2" fmla="*/ 61 w 101"/>
                  <a:gd name="T3" fmla="*/ 55 h 130"/>
                  <a:gd name="T4" fmla="*/ 68 w 101"/>
                  <a:gd name="T5" fmla="*/ 52 h 130"/>
                  <a:gd name="T6" fmla="*/ 73 w 101"/>
                  <a:gd name="T7" fmla="*/ 50 h 130"/>
                  <a:gd name="T8" fmla="*/ 76 w 101"/>
                  <a:gd name="T9" fmla="*/ 45 h 130"/>
                  <a:gd name="T10" fmla="*/ 76 w 101"/>
                  <a:gd name="T11" fmla="*/ 40 h 130"/>
                  <a:gd name="T12" fmla="*/ 78 w 101"/>
                  <a:gd name="T13" fmla="*/ 35 h 130"/>
                  <a:gd name="T14" fmla="*/ 76 w 101"/>
                  <a:gd name="T15" fmla="*/ 30 h 130"/>
                  <a:gd name="T16" fmla="*/ 76 w 101"/>
                  <a:gd name="T17" fmla="*/ 25 h 130"/>
                  <a:gd name="T18" fmla="*/ 71 w 101"/>
                  <a:gd name="T19" fmla="*/ 20 h 130"/>
                  <a:gd name="T20" fmla="*/ 68 w 101"/>
                  <a:gd name="T21" fmla="*/ 17 h 130"/>
                  <a:gd name="T22" fmla="*/ 61 w 101"/>
                  <a:gd name="T23" fmla="*/ 15 h 130"/>
                  <a:gd name="T24" fmla="*/ 51 w 101"/>
                  <a:gd name="T25" fmla="*/ 15 h 130"/>
                  <a:gd name="T26" fmla="*/ 18 w 101"/>
                  <a:gd name="T27" fmla="*/ 15 h 130"/>
                  <a:gd name="T28" fmla="*/ 18 w 101"/>
                  <a:gd name="T29" fmla="*/ 55 h 130"/>
                  <a:gd name="T30" fmla="*/ 51 w 101"/>
                  <a:gd name="T31" fmla="*/ 55 h 130"/>
                  <a:gd name="T32" fmla="*/ 56 w 101"/>
                  <a:gd name="T33" fmla="*/ 115 h 130"/>
                  <a:gd name="T34" fmla="*/ 63 w 101"/>
                  <a:gd name="T35" fmla="*/ 115 h 130"/>
                  <a:gd name="T36" fmla="*/ 71 w 101"/>
                  <a:gd name="T37" fmla="*/ 113 h 130"/>
                  <a:gd name="T38" fmla="*/ 76 w 101"/>
                  <a:gd name="T39" fmla="*/ 110 h 130"/>
                  <a:gd name="T40" fmla="*/ 78 w 101"/>
                  <a:gd name="T41" fmla="*/ 108 h 130"/>
                  <a:gd name="T42" fmla="*/ 78 w 101"/>
                  <a:gd name="T43" fmla="*/ 105 h 130"/>
                  <a:gd name="T44" fmla="*/ 83 w 101"/>
                  <a:gd name="T45" fmla="*/ 100 h 130"/>
                  <a:gd name="T46" fmla="*/ 83 w 101"/>
                  <a:gd name="T47" fmla="*/ 93 h 130"/>
                  <a:gd name="T48" fmla="*/ 83 w 101"/>
                  <a:gd name="T49" fmla="*/ 85 h 130"/>
                  <a:gd name="T50" fmla="*/ 81 w 101"/>
                  <a:gd name="T51" fmla="*/ 80 h 130"/>
                  <a:gd name="T52" fmla="*/ 76 w 101"/>
                  <a:gd name="T53" fmla="*/ 75 h 130"/>
                  <a:gd name="T54" fmla="*/ 71 w 101"/>
                  <a:gd name="T55" fmla="*/ 73 h 130"/>
                  <a:gd name="T56" fmla="*/ 63 w 101"/>
                  <a:gd name="T57" fmla="*/ 70 h 130"/>
                  <a:gd name="T58" fmla="*/ 53 w 101"/>
                  <a:gd name="T59" fmla="*/ 70 h 130"/>
                  <a:gd name="T60" fmla="*/ 18 w 101"/>
                  <a:gd name="T61" fmla="*/ 70 h 130"/>
                  <a:gd name="T62" fmla="*/ 18 w 101"/>
                  <a:gd name="T63" fmla="*/ 115 h 130"/>
                  <a:gd name="T64" fmla="*/ 56 w 101"/>
                  <a:gd name="T65" fmla="*/ 115 h 130"/>
                  <a:gd name="T66" fmla="*/ 0 w 101"/>
                  <a:gd name="T67" fmla="*/ 0 h 130"/>
                  <a:gd name="T68" fmla="*/ 58 w 101"/>
                  <a:gd name="T69" fmla="*/ 0 h 130"/>
                  <a:gd name="T70" fmla="*/ 68 w 101"/>
                  <a:gd name="T71" fmla="*/ 2 h 130"/>
                  <a:gd name="T72" fmla="*/ 76 w 101"/>
                  <a:gd name="T73" fmla="*/ 5 h 130"/>
                  <a:gd name="T74" fmla="*/ 83 w 101"/>
                  <a:gd name="T75" fmla="*/ 7 h 130"/>
                  <a:gd name="T76" fmla="*/ 88 w 101"/>
                  <a:gd name="T77" fmla="*/ 15 h 130"/>
                  <a:gd name="T78" fmla="*/ 93 w 101"/>
                  <a:gd name="T79" fmla="*/ 22 h 130"/>
                  <a:gd name="T80" fmla="*/ 96 w 101"/>
                  <a:gd name="T81" fmla="*/ 32 h 130"/>
                  <a:gd name="T82" fmla="*/ 96 w 101"/>
                  <a:gd name="T83" fmla="*/ 37 h 130"/>
                  <a:gd name="T84" fmla="*/ 93 w 101"/>
                  <a:gd name="T85" fmla="*/ 45 h 130"/>
                  <a:gd name="T86" fmla="*/ 88 w 101"/>
                  <a:gd name="T87" fmla="*/ 52 h 130"/>
                  <a:gd name="T88" fmla="*/ 83 w 101"/>
                  <a:gd name="T89" fmla="*/ 57 h 130"/>
                  <a:gd name="T90" fmla="*/ 78 w 101"/>
                  <a:gd name="T91" fmla="*/ 60 h 130"/>
                  <a:gd name="T92" fmla="*/ 86 w 101"/>
                  <a:gd name="T93" fmla="*/ 65 h 130"/>
                  <a:gd name="T94" fmla="*/ 93 w 101"/>
                  <a:gd name="T95" fmla="*/ 70 h 130"/>
                  <a:gd name="T96" fmla="*/ 96 w 101"/>
                  <a:gd name="T97" fmla="*/ 73 h 130"/>
                  <a:gd name="T98" fmla="*/ 98 w 101"/>
                  <a:gd name="T99" fmla="*/ 80 h 130"/>
                  <a:gd name="T100" fmla="*/ 101 w 101"/>
                  <a:gd name="T101" fmla="*/ 85 h 130"/>
                  <a:gd name="T102" fmla="*/ 101 w 101"/>
                  <a:gd name="T103" fmla="*/ 93 h 130"/>
                  <a:gd name="T104" fmla="*/ 101 w 101"/>
                  <a:gd name="T105" fmla="*/ 98 h 130"/>
                  <a:gd name="T106" fmla="*/ 98 w 101"/>
                  <a:gd name="T107" fmla="*/ 105 h 130"/>
                  <a:gd name="T108" fmla="*/ 96 w 101"/>
                  <a:gd name="T109" fmla="*/ 110 h 130"/>
                  <a:gd name="T110" fmla="*/ 93 w 101"/>
                  <a:gd name="T111" fmla="*/ 115 h 130"/>
                  <a:gd name="T112" fmla="*/ 86 w 101"/>
                  <a:gd name="T113" fmla="*/ 123 h 130"/>
                  <a:gd name="T114" fmla="*/ 78 w 101"/>
                  <a:gd name="T115" fmla="*/ 125 h 130"/>
                  <a:gd name="T116" fmla="*/ 68 w 101"/>
                  <a:gd name="T117" fmla="*/ 130 h 130"/>
                  <a:gd name="T118" fmla="*/ 56 w 101"/>
                  <a:gd name="T119" fmla="*/ 130 h 130"/>
                  <a:gd name="T120" fmla="*/ 0 w 101"/>
                  <a:gd name="T121" fmla="*/ 130 h 130"/>
                  <a:gd name="T122" fmla="*/ 0 w 101"/>
                  <a:gd name="T123" fmla="*/ 0 h 13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1"/>
                  <a:gd name="T187" fmla="*/ 0 h 130"/>
                  <a:gd name="T188" fmla="*/ 101 w 101"/>
                  <a:gd name="T189" fmla="*/ 130 h 13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1" h="130">
                    <a:moveTo>
                      <a:pt x="51" y="55"/>
                    </a:moveTo>
                    <a:lnTo>
                      <a:pt x="61" y="55"/>
                    </a:lnTo>
                    <a:lnTo>
                      <a:pt x="68" y="52"/>
                    </a:lnTo>
                    <a:lnTo>
                      <a:pt x="73" y="50"/>
                    </a:lnTo>
                    <a:lnTo>
                      <a:pt x="76" y="45"/>
                    </a:lnTo>
                    <a:lnTo>
                      <a:pt x="76" y="40"/>
                    </a:lnTo>
                    <a:lnTo>
                      <a:pt x="78" y="35"/>
                    </a:lnTo>
                    <a:lnTo>
                      <a:pt x="76" y="30"/>
                    </a:lnTo>
                    <a:lnTo>
                      <a:pt x="76" y="25"/>
                    </a:lnTo>
                    <a:lnTo>
                      <a:pt x="71" y="20"/>
                    </a:lnTo>
                    <a:lnTo>
                      <a:pt x="68" y="17"/>
                    </a:lnTo>
                    <a:lnTo>
                      <a:pt x="61" y="15"/>
                    </a:lnTo>
                    <a:lnTo>
                      <a:pt x="51" y="15"/>
                    </a:lnTo>
                    <a:lnTo>
                      <a:pt x="18" y="15"/>
                    </a:lnTo>
                    <a:lnTo>
                      <a:pt x="18" y="55"/>
                    </a:lnTo>
                    <a:lnTo>
                      <a:pt x="51" y="55"/>
                    </a:lnTo>
                    <a:close/>
                    <a:moveTo>
                      <a:pt x="56" y="115"/>
                    </a:moveTo>
                    <a:lnTo>
                      <a:pt x="63" y="115"/>
                    </a:lnTo>
                    <a:lnTo>
                      <a:pt x="71" y="113"/>
                    </a:lnTo>
                    <a:lnTo>
                      <a:pt x="76" y="110"/>
                    </a:lnTo>
                    <a:lnTo>
                      <a:pt x="78" y="108"/>
                    </a:lnTo>
                    <a:lnTo>
                      <a:pt x="78" y="105"/>
                    </a:lnTo>
                    <a:lnTo>
                      <a:pt x="83" y="100"/>
                    </a:lnTo>
                    <a:lnTo>
                      <a:pt x="83" y="93"/>
                    </a:lnTo>
                    <a:lnTo>
                      <a:pt x="83" y="85"/>
                    </a:lnTo>
                    <a:lnTo>
                      <a:pt x="81" y="80"/>
                    </a:lnTo>
                    <a:lnTo>
                      <a:pt x="76" y="75"/>
                    </a:lnTo>
                    <a:lnTo>
                      <a:pt x="71" y="73"/>
                    </a:lnTo>
                    <a:lnTo>
                      <a:pt x="63" y="70"/>
                    </a:lnTo>
                    <a:lnTo>
                      <a:pt x="53" y="70"/>
                    </a:lnTo>
                    <a:lnTo>
                      <a:pt x="18" y="70"/>
                    </a:lnTo>
                    <a:lnTo>
                      <a:pt x="18" y="115"/>
                    </a:lnTo>
                    <a:lnTo>
                      <a:pt x="56" y="115"/>
                    </a:lnTo>
                    <a:close/>
                    <a:moveTo>
                      <a:pt x="0" y="0"/>
                    </a:moveTo>
                    <a:lnTo>
                      <a:pt x="58" y="0"/>
                    </a:lnTo>
                    <a:lnTo>
                      <a:pt x="68" y="2"/>
                    </a:lnTo>
                    <a:lnTo>
                      <a:pt x="76" y="5"/>
                    </a:lnTo>
                    <a:lnTo>
                      <a:pt x="83" y="7"/>
                    </a:lnTo>
                    <a:lnTo>
                      <a:pt x="88" y="15"/>
                    </a:lnTo>
                    <a:lnTo>
                      <a:pt x="93" y="22"/>
                    </a:lnTo>
                    <a:lnTo>
                      <a:pt x="96" y="32"/>
                    </a:lnTo>
                    <a:lnTo>
                      <a:pt x="96" y="37"/>
                    </a:lnTo>
                    <a:lnTo>
                      <a:pt x="93" y="45"/>
                    </a:lnTo>
                    <a:lnTo>
                      <a:pt x="88" y="52"/>
                    </a:lnTo>
                    <a:lnTo>
                      <a:pt x="83" y="57"/>
                    </a:lnTo>
                    <a:lnTo>
                      <a:pt x="78" y="60"/>
                    </a:lnTo>
                    <a:lnTo>
                      <a:pt x="86" y="65"/>
                    </a:lnTo>
                    <a:lnTo>
                      <a:pt x="93" y="70"/>
                    </a:lnTo>
                    <a:lnTo>
                      <a:pt x="96" y="73"/>
                    </a:lnTo>
                    <a:lnTo>
                      <a:pt x="98" y="80"/>
                    </a:lnTo>
                    <a:lnTo>
                      <a:pt x="101" y="85"/>
                    </a:lnTo>
                    <a:lnTo>
                      <a:pt x="101" y="93"/>
                    </a:lnTo>
                    <a:lnTo>
                      <a:pt x="101" y="98"/>
                    </a:lnTo>
                    <a:lnTo>
                      <a:pt x="98" y="105"/>
                    </a:lnTo>
                    <a:lnTo>
                      <a:pt x="96" y="110"/>
                    </a:lnTo>
                    <a:lnTo>
                      <a:pt x="93" y="115"/>
                    </a:lnTo>
                    <a:lnTo>
                      <a:pt x="86" y="123"/>
                    </a:lnTo>
                    <a:lnTo>
                      <a:pt x="78" y="125"/>
                    </a:lnTo>
                    <a:lnTo>
                      <a:pt x="68" y="130"/>
                    </a:lnTo>
                    <a:lnTo>
                      <a:pt x="56"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13" name="Freeform 35"/>
              <p:cNvSpPr>
                <a:spLocks noEditPoints="1"/>
              </p:cNvSpPr>
              <p:nvPr/>
            </p:nvSpPr>
            <p:spPr bwMode="auto">
              <a:xfrm>
                <a:off x="1130" y="1151"/>
                <a:ext cx="108" cy="130"/>
              </a:xfrm>
              <a:custGeom>
                <a:avLst/>
                <a:gdLst>
                  <a:gd name="T0" fmla="*/ 47 w 108"/>
                  <a:gd name="T1" fmla="*/ 115 h 130"/>
                  <a:gd name="T2" fmla="*/ 57 w 108"/>
                  <a:gd name="T3" fmla="*/ 115 h 130"/>
                  <a:gd name="T4" fmla="*/ 62 w 108"/>
                  <a:gd name="T5" fmla="*/ 113 h 130"/>
                  <a:gd name="T6" fmla="*/ 73 w 108"/>
                  <a:gd name="T7" fmla="*/ 108 h 130"/>
                  <a:gd name="T8" fmla="*/ 80 w 108"/>
                  <a:gd name="T9" fmla="*/ 100 h 130"/>
                  <a:gd name="T10" fmla="*/ 85 w 108"/>
                  <a:gd name="T11" fmla="*/ 90 h 130"/>
                  <a:gd name="T12" fmla="*/ 88 w 108"/>
                  <a:gd name="T13" fmla="*/ 80 h 130"/>
                  <a:gd name="T14" fmla="*/ 88 w 108"/>
                  <a:gd name="T15" fmla="*/ 67 h 130"/>
                  <a:gd name="T16" fmla="*/ 88 w 108"/>
                  <a:gd name="T17" fmla="*/ 55 h 130"/>
                  <a:gd name="T18" fmla="*/ 85 w 108"/>
                  <a:gd name="T19" fmla="*/ 45 h 130"/>
                  <a:gd name="T20" fmla="*/ 83 w 108"/>
                  <a:gd name="T21" fmla="*/ 37 h 130"/>
                  <a:gd name="T22" fmla="*/ 80 w 108"/>
                  <a:gd name="T23" fmla="*/ 30 h 130"/>
                  <a:gd name="T24" fmla="*/ 78 w 108"/>
                  <a:gd name="T25" fmla="*/ 25 h 130"/>
                  <a:gd name="T26" fmla="*/ 73 w 108"/>
                  <a:gd name="T27" fmla="*/ 22 h 130"/>
                  <a:gd name="T28" fmla="*/ 68 w 108"/>
                  <a:gd name="T29" fmla="*/ 20 h 130"/>
                  <a:gd name="T30" fmla="*/ 57 w 108"/>
                  <a:gd name="T31" fmla="*/ 17 h 130"/>
                  <a:gd name="T32" fmla="*/ 47 w 108"/>
                  <a:gd name="T33" fmla="*/ 15 h 130"/>
                  <a:gd name="T34" fmla="*/ 17 w 108"/>
                  <a:gd name="T35" fmla="*/ 15 h 130"/>
                  <a:gd name="T36" fmla="*/ 17 w 108"/>
                  <a:gd name="T37" fmla="*/ 115 h 130"/>
                  <a:gd name="T38" fmla="*/ 47 w 108"/>
                  <a:gd name="T39" fmla="*/ 115 h 130"/>
                  <a:gd name="T40" fmla="*/ 0 w 108"/>
                  <a:gd name="T41" fmla="*/ 0 h 130"/>
                  <a:gd name="T42" fmla="*/ 52 w 108"/>
                  <a:gd name="T43" fmla="*/ 0 h 130"/>
                  <a:gd name="T44" fmla="*/ 65 w 108"/>
                  <a:gd name="T45" fmla="*/ 2 h 130"/>
                  <a:gd name="T46" fmla="*/ 75 w 108"/>
                  <a:gd name="T47" fmla="*/ 5 h 130"/>
                  <a:gd name="T48" fmla="*/ 85 w 108"/>
                  <a:gd name="T49" fmla="*/ 12 h 130"/>
                  <a:gd name="T50" fmla="*/ 93 w 108"/>
                  <a:gd name="T51" fmla="*/ 20 h 130"/>
                  <a:gd name="T52" fmla="*/ 98 w 108"/>
                  <a:gd name="T53" fmla="*/ 25 h 130"/>
                  <a:gd name="T54" fmla="*/ 100 w 108"/>
                  <a:gd name="T55" fmla="*/ 30 h 130"/>
                  <a:gd name="T56" fmla="*/ 103 w 108"/>
                  <a:gd name="T57" fmla="*/ 40 h 130"/>
                  <a:gd name="T58" fmla="*/ 105 w 108"/>
                  <a:gd name="T59" fmla="*/ 50 h 130"/>
                  <a:gd name="T60" fmla="*/ 108 w 108"/>
                  <a:gd name="T61" fmla="*/ 62 h 130"/>
                  <a:gd name="T62" fmla="*/ 105 w 108"/>
                  <a:gd name="T63" fmla="*/ 73 h 130"/>
                  <a:gd name="T64" fmla="*/ 105 w 108"/>
                  <a:gd name="T65" fmla="*/ 83 h 130"/>
                  <a:gd name="T66" fmla="*/ 103 w 108"/>
                  <a:gd name="T67" fmla="*/ 93 h 130"/>
                  <a:gd name="T68" fmla="*/ 98 w 108"/>
                  <a:gd name="T69" fmla="*/ 100 h 130"/>
                  <a:gd name="T70" fmla="*/ 90 w 108"/>
                  <a:gd name="T71" fmla="*/ 113 h 130"/>
                  <a:gd name="T72" fmla="*/ 85 w 108"/>
                  <a:gd name="T73" fmla="*/ 118 h 130"/>
                  <a:gd name="T74" fmla="*/ 80 w 108"/>
                  <a:gd name="T75" fmla="*/ 123 h 130"/>
                  <a:gd name="T76" fmla="*/ 75 w 108"/>
                  <a:gd name="T77" fmla="*/ 125 h 130"/>
                  <a:gd name="T78" fmla="*/ 68 w 108"/>
                  <a:gd name="T79" fmla="*/ 128 h 130"/>
                  <a:gd name="T80" fmla="*/ 52 w 108"/>
                  <a:gd name="T81" fmla="*/ 130 h 130"/>
                  <a:gd name="T82" fmla="*/ 0 w 108"/>
                  <a:gd name="T83" fmla="*/ 130 h 130"/>
                  <a:gd name="T84" fmla="*/ 0 w 108"/>
                  <a:gd name="T85" fmla="*/ 0 h 13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0"/>
                  <a:gd name="T131" fmla="*/ 108 w 108"/>
                  <a:gd name="T132" fmla="*/ 130 h 13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0">
                    <a:moveTo>
                      <a:pt x="47" y="115"/>
                    </a:moveTo>
                    <a:lnTo>
                      <a:pt x="57" y="115"/>
                    </a:lnTo>
                    <a:lnTo>
                      <a:pt x="62" y="113"/>
                    </a:lnTo>
                    <a:lnTo>
                      <a:pt x="73" y="108"/>
                    </a:lnTo>
                    <a:lnTo>
                      <a:pt x="80" y="100"/>
                    </a:lnTo>
                    <a:lnTo>
                      <a:pt x="85" y="90"/>
                    </a:lnTo>
                    <a:lnTo>
                      <a:pt x="88" y="80"/>
                    </a:lnTo>
                    <a:lnTo>
                      <a:pt x="88" y="67"/>
                    </a:lnTo>
                    <a:lnTo>
                      <a:pt x="88" y="55"/>
                    </a:lnTo>
                    <a:lnTo>
                      <a:pt x="85" y="45"/>
                    </a:lnTo>
                    <a:lnTo>
                      <a:pt x="83" y="37"/>
                    </a:lnTo>
                    <a:lnTo>
                      <a:pt x="80" y="30"/>
                    </a:lnTo>
                    <a:lnTo>
                      <a:pt x="78" y="25"/>
                    </a:lnTo>
                    <a:lnTo>
                      <a:pt x="73" y="22"/>
                    </a:lnTo>
                    <a:lnTo>
                      <a:pt x="68" y="20"/>
                    </a:lnTo>
                    <a:lnTo>
                      <a:pt x="57" y="17"/>
                    </a:lnTo>
                    <a:lnTo>
                      <a:pt x="47" y="15"/>
                    </a:lnTo>
                    <a:lnTo>
                      <a:pt x="17" y="15"/>
                    </a:lnTo>
                    <a:lnTo>
                      <a:pt x="17" y="115"/>
                    </a:lnTo>
                    <a:lnTo>
                      <a:pt x="47" y="115"/>
                    </a:lnTo>
                    <a:close/>
                    <a:moveTo>
                      <a:pt x="0" y="0"/>
                    </a:moveTo>
                    <a:lnTo>
                      <a:pt x="52" y="0"/>
                    </a:lnTo>
                    <a:lnTo>
                      <a:pt x="65" y="2"/>
                    </a:lnTo>
                    <a:lnTo>
                      <a:pt x="75" y="5"/>
                    </a:lnTo>
                    <a:lnTo>
                      <a:pt x="85" y="12"/>
                    </a:lnTo>
                    <a:lnTo>
                      <a:pt x="93" y="20"/>
                    </a:lnTo>
                    <a:lnTo>
                      <a:pt x="98" y="25"/>
                    </a:lnTo>
                    <a:lnTo>
                      <a:pt x="100" y="30"/>
                    </a:lnTo>
                    <a:lnTo>
                      <a:pt x="103" y="40"/>
                    </a:lnTo>
                    <a:lnTo>
                      <a:pt x="105" y="50"/>
                    </a:lnTo>
                    <a:lnTo>
                      <a:pt x="108" y="62"/>
                    </a:lnTo>
                    <a:lnTo>
                      <a:pt x="105" y="73"/>
                    </a:lnTo>
                    <a:lnTo>
                      <a:pt x="105" y="83"/>
                    </a:lnTo>
                    <a:lnTo>
                      <a:pt x="103" y="93"/>
                    </a:lnTo>
                    <a:lnTo>
                      <a:pt x="98" y="100"/>
                    </a:lnTo>
                    <a:lnTo>
                      <a:pt x="90" y="113"/>
                    </a:lnTo>
                    <a:lnTo>
                      <a:pt x="85" y="118"/>
                    </a:lnTo>
                    <a:lnTo>
                      <a:pt x="80" y="123"/>
                    </a:lnTo>
                    <a:lnTo>
                      <a:pt x="75" y="125"/>
                    </a:lnTo>
                    <a:lnTo>
                      <a:pt x="68" y="128"/>
                    </a:lnTo>
                    <a:lnTo>
                      <a:pt x="52"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14" name="Freeform 36"/>
              <p:cNvSpPr>
                <a:spLocks noEditPoints="1"/>
              </p:cNvSpPr>
              <p:nvPr/>
            </p:nvSpPr>
            <p:spPr bwMode="auto">
              <a:xfrm>
                <a:off x="1248" y="1151"/>
                <a:ext cx="116" cy="130"/>
              </a:xfrm>
              <a:custGeom>
                <a:avLst/>
                <a:gdLst>
                  <a:gd name="T0" fmla="*/ 78 w 116"/>
                  <a:gd name="T1" fmla="*/ 78 h 130"/>
                  <a:gd name="T2" fmla="*/ 58 w 116"/>
                  <a:gd name="T3" fmla="*/ 20 h 130"/>
                  <a:gd name="T4" fmla="*/ 38 w 116"/>
                  <a:gd name="T5" fmla="*/ 78 h 130"/>
                  <a:gd name="T6" fmla="*/ 78 w 116"/>
                  <a:gd name="T7" fmla="*/ 78 h 130"/>
                  <a:gd name="T8" fmla="*/ 48 w 116"/>
                  <a:gd name="T9" fmla="*/ 0 h 130"/>
                  <a:gd name="T10" fmla="*/ 68 w 116"/>
                  <a:gd name="T11" fmla="*/ 0 h 130"/>
                  <a:gd name="T12" fmla="*/ 116 w 116"/>
                  <a:gd name="T13" fmla="*/ 130 h 130"/>
                  <a:gd name="T14" fmla="*/ 95 w 116"/>
                  <a:gd name="T15" fmla="*/ 130 h 130"/>
                  <a:gd name="T16" fmla="*/ 83 w 116"/>
                  <a:gd name="T17" fmla="*/ 90 h 130"/>
                  <a:gd name="T18" fmla="*/ 33 w 116"/>
                  <a:gd name="T19" fmla="*/ 90 h 130"/>
                  <a:gd name="T20" fmla="*/ 17 w 116"/>
                  <a:gd name="T21" fmla="*/ 130 h 130"/>
                  <a:gd name="T22" fmla="*/ 0 w 116"/>
                  <a:gd name="T23" fmla="*/ 130 h 130"/>
                  <a:gd name="T24" fmla="*/ 48 w 116"/>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30"/>
                  <a:gd name="T41" fmla="*/ 116 w 116"/>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30">
                    <a:moveTo>
                      <a:pt x="78" y="78"/>
                    </a:moveTo>
                    <a:lnTo>
                      <a:pt x="58" y="20"/>
                    </a:lnTo>
                    <a:lnTo>
                      <a:pt x="38" y="78"/>
                    </a:lnTo>
                    <a:lnTo>
                      <a:pt x="78" y="78"/>
                    </a:lnTo>
                    <a:close/>
                    <a:moveTo>
                      <a:pt x="48" y="0"/>
                    </a:moveTo>
                    <a:lnTo>
                      <a:pt x="68" y="0"/>
                    </a:lnTo>
                    <a:lnTo>
                      <a:pt x="116" y="130"/>
                    </a:lnTo>
                    <a:lnTo>
                      <a:pt x="95" y="130"/>
                    </a:lnTo>
                    <a:lnTo>
                      <a:pt x="83" y="90"/>
                    </a:lnTo>
                    <a:lnTo>
                      <a:pt x="33" y="90"/>
                    </a:lnTo>
                    <a:lnTo>
                      <a:pt x="17" y="130"/>
                    </a:lnTo>
                    <a:lnTo>
                      <a:pt x="0" y="130"/>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15" name="Freeform 37"/>
              <p:cNvSpPr>
                <a:spLocks/>
              </p:cNvSpPr>
              <p:nvPr/>
            </p:nvSpPr>
            <p:spPr bwMode="auto">
              <a:xfrm>
                <a:off x="1356" y="1151"/>
                <a:ext cx="106" cy="130"/>
              </a:xfrm>
              <a:custGeom>
                <a:avLst/>
                <a:gdLst>
                  <a:gd name="T0" fmla="*/ 106 w 106"/>
                  <a:gd name="T1" fmla="*/ 0 h 130"/>
                  <a:gd name="T2" fmla="*/ 106 w 106"/>
                  <a:gd name="T3" fmla="*/ 15 h 130"/>
                  <a:gd name="T4" fmla="*/ 60 w 106"/>
                  <a:gd name="T5" fmla="*/ 15 h 130"/>
                  <a:gd name="T6" fmla="*/ 60 w 106"/>
                  <a:gd name="T7" fmla="*/ 130 h 130"/>
                  <a:gd name="T8" fmla="*/ 43 w 106"/>
                  <a:gd name="T9" fmla="*/ 130 h 130"/>
                  <a:gd name="T10" fmla="*/ 43 w 106"/>
                  <a:gd name="T11" fmla="*/ 15 h 130"/>
                  <a:gd name="T12" fmla="*/ 0 w 106"/>
                  <a:gd name="T13" fmla="*/ 15 h 130"/>
                  <a:gd name="T14" fmla="*/ 0 w 106"/>
                  <a:gd name="T15" fmla="*/ 0 h 130"/>
                  <a:gd name="T16" fmla="*/ 106 w 106"/>
                  <a:gd name="T17" fmla="*/ 0 h 1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0"/>
                  <a:gd name="T29" fmla="*/ 106 w 106"/>
                  <a:gd name="T30" fmla="*/ 130 h 1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0">
                    <a:moveTo>
                      <a:pt x="106" y="0"/>
                    </a:moveTo>
                    <a:lnTo>
                      <a:pt x="106" y="15"/>
                    </a:lnTo>
                    <a:lnTo>
                      <a:pt x="60" y="15"/>
                    </a:lnTo>
                    <a:lnTo>
                      <a:pt x="60" y="130"/>
                    </a:lnTo>
                    <a:lnTo>
                      <a:pt x="43" y="130"/>
                    </a:lnTo>
                    <a:lnTo>
                      <a:pt x="43" y="15"/>
                    </a:lnTo>
                    <a:lnTo>
                      <a:pt x="0" y="15"/>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16" name="Freeform 38"/>
              <p:cNvSpPr>
                <a:spLocks/>
              </p:cNvSpPr>
              <p:nvPr/>
            </p:nvSpPr>
            <p:spPr bwMode="auto">
              <a:xfrm>
                <a:off x="1479" y="1151"/>
                <a:ext cx="96" cy="130"/>
              </a:xfrm>
              <a:custGeom>
                <a:avLst/>
                <a:gdLst>
                  <a:gd name="T0" fmla="*/ 0 w 96"/>
                  <a:gd name="T1" fmla="*/ 0 h 130"/>
                  <a:gd name="T2" fmla="*/ 93 w 96"/>
                  <a:gd name="T3" fmla="*/ 0 h 130"/>
                  <a:gd name="T4" fmla="*/ 93 w 96"/>
                  <a:gd name="T5" fmla="*/ 17 h 130"/>
                  <a:gd name="T6" fmla="*/ 18 w 96"/>
                  <a:gd name="T7" fmla="*/ 17 h 130"/>
                  <a:gd name="T8" fmla="*/ 18 w 96"/>
                  <a:gd name="T9" fmla="*/ 55 h 130"/>
                  <a:gd name="T10" fmla="*/ 88 w 96"/>
                  <a:gd name="T11" fmla="*/ 55 h 130"/>
                  <a:gd name="T12" fmla="*/ 88 w 96"/>
                  <a:gd name="T13" fmla="*/ 70 h 130"/>
                  <a:gd name="T14" fmla="*/ 18 w 96"/>
                  <a:gd name="T15" fmla="*/ 70 h 130"/>
                  <a:gd name="T16" fmla="*/ 18 w 96"/>
                  <a:gd name="T17" fmla="*/ 115 h 130"/>
                  <a:gd name="T18" fmla="*/ 96 w 96"/>
                  <a:gd name="T19" fmla="*/ 115 h 130"/>
                  <a:gd name="T20" fmla="*/ 96 w 96"/>
                  <a:gd name="T21" fmla="*/ 130 h 130"/>
                  <a:gd name="T22" fmla="*/ 0 w 96"/>
                  <a:gd name="T23" fmla="*/ 130 h 130"/>
                  <a:gd name="T24" fmla="*/ 0 w 96"/>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30"/>
                  <a:gd name="T41" fmla="*/ 96 w 96"/>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30">
                    <a:moveTo>
                      <a:pt x="0" y="0"/>
                    </a:moveTo>
                    <a:lnTo>
                      <a:pt x="93" y="0"/>
                    </a:lnTo>
                    <a:lnTo>
                      <a:pt x="93" y="17"/>
                    </a:lnTo>
                    <a:lnTo>
                      <a:pt x="18" y="17"/>
                    </a:lnTo>
                    <a:lnTo>
                      <a:pt x="18" y="55"/>
                    </a:lnTo>
                    <a:lnTo>
                      <a:pt x="88" y="55"/>
                    </a:lnTo>
                    <a:lnTo>
                      <a:pt x="88" y="70"/>
                    </a:lnTo>
                    <a:lnTo>
                      <a:pt x="18" y="70"/>
                    </a:lnTo>
                    <a:lnTo>
                      <a:pt x="18" y="115"/>
                    </a:lnTo>
                    <a:lnTo>
                      <a:pt x="96" y="115"/>
                    </a:lnTo>
                    <a:lnTo>
                      <a:pt x="96"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17" name="Rectangle 39"/>
              <p:cNvSpPr>
                <a:spLocks noChangeArrowheads="1"/>
              </p:cNvSpPr>
              <p:nvPr/>
            </p:nvSpPr>
            <p:spPr bwMode="auto">
              <a:xfrm>
                <a:off x="1011" y="909"/>
                <a:ext cx="18" cy="1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373318" name="Freeform 40"/>
              <p:cNvSpPr>
                <a:spLocks noEditPoints="1"/>
              </p:cNvSpPr>
              <p:nvPr/>
            </p:nvSpPr>
            <p:spPr bwMode="auto">
              <a:xfrm>
                <a:off x="1059" y="909"/>
                <a:ext cx="108" cy="131"/>
              </a:xfrm>
              <a:custGeom>
                <a:avLst/>
                <a:gdLst>
                  <a:gd name="T0" fmla="*/ 48 w 108"/>
                  <a:gd name="T1" fmla="*/ 116 h 131"/>
                  <a:gd name="T2" fmla="*/ 58 w 108"/>
                  <a:gd name="T3" fmla="*/ 116 h 131"/>
                  <a:gd name="T4" fmla="*/ 63 w 108"/>
                  <a:gd name="T5" fmla="*/ 114 h 131"/>
                  <a:gd name="T6" fmla="*/ 73 w 108"/>
                  <a:gd name="T7" fmla="*/ 108 h 131"/>
                  <a:gd name="T8" fmla="*/ 81 w 108"/>
                  <a:gd name="T9" fmla="*/ 101 h 131"/>
                  <a:gd name="T10" fmla="*/ 86 w 108"/>
                  <a:gd name="T11" fmla="*/ 91 h 131"/>
                  <a:gd name="T12" fmla="*/ 88 w 108"/>
                  <a:gd name="T13" fmla="*/ 81 h 131"/>
                  <a:gd name="T14" fmla="*/ 88 w 108"/>
                  <a:gd name="T15" fmla="*/ 68 h 131"/>
                  <a:gd name="T16" fmla="*/ 88 w 108"/>
                  <a:gd name="T17" fmla="*/ 56 h 131"/>
                  <a:gd name="T18" fmla="*/ 86 w 108"/>
                  <a:gd name="T19" fmla="*/ 46 h 131"/>
                  <a:gd name="T20" fmla="*/ 83 w 108"/>
                  <a:gd name="T21" fmla="*/ 38 h 131"/>
                  <a:gd name="T22" fmla="*/ 81 w 108"/>
                  <a:gd name="T23" fmla="*/ 31 h 131"/>
                  <a:gd name="T24" fmla="*/ 78 w 108"/>
                  <a:gd name="T25" fmla="*/ 26 h 131"/>
                  <a:gd name="T26" fmla="*/ 73 w 108"/>
                  <a:gd name="T27" fmla="*/ 23 h 131"/>
                  <a:gd name="T28" fmla="*/ 68 w 108"/>
                  <a:gd name="T29" fmla="*/ 21 h 131"/>
                  <a:gd name="T30" fmla="*/ 58 w 108"/>
                  <a:gd name="T31" fmla="*/ 18 h 131"/>
                  <a:gd name="T32" fmla="*/ 48 w 108"/>
                  <a:gd name="T33" fmla="*/ 16 h 131"/>
                  <a:gd name="T34" fmla="*/ 18 w 108"/>
                  <a:gd name="T35" fmla="*/ 16 h 131"/>
                  <a:gd name="T36" fmla="*/ 18 w 108"/>
                  <a:gd name="T37" fmla="*/ 116 h 131"/>
                  <a:gd name="T38" fmla="*/ 48 w 108"/>
                  <a:gd name="T39" fmla="*/ 116 h 131"/>
                  <a:gd name="T40" fmla="*/ 0 w 108"/>
                  <a:gd name="T41" fmla="*/ 0 h 131"/>
                  <a:gd name="T42" fmla="*/ 53 w 108"/>
                  <a:gd name="T43" fmla="*/ 0 h 131"/>
                  <a:gd name="T44" fmla="*/ 66 w 108"/>
                  <a:gd name="T45" fmla="*/ 3 h 131"/>
                  <a:gd name="T46" fmla="*/ 76 w 108"/>
                  <a:gd name="T47" fmla="*/ 5 h 131"/>
                  <a:gd name="T48" fmla="*/ 86 w 108"/>
                  <a:gd name="T49" fmla="*/ 13 h 131"/>
                  <a:gd name="T50" fmla="*/ 93 w 108"/>
                  <a:gd name="T51" fmla="*/ 21 h 131"/>
                  <a:gd name="T52" fmla="*/ 98 w 108"/>
                  <a:gd name="T53" fmla="*/ 26 h 131"/>
                  <a:gd name="T54" fmla="*/ 101 w 108"/>
                  <a:gd name="T55" fmla="*/ 31 h 131"/>
                  <a:gd name="T56" fmla="*/ 103 w 108"/>
                  <a:gd name="T57" fmla="*/ 41 h 131"/>
                  <a:gd name="T58" fmla="*/ 106 w 108"/>
                  <a:gd name="T59" fmla="*/ 51 h 131"/>
                  <a:gd name="T60" fmla="*/ 108 w 108"/>
                  <a:gd name="T61" fmla="*/ 63 h 131"/>
                  <a:gd name="T62" fmla="*/ 106 w 108"/>
                  <a:gd name="T63" fmla="*/ 73 h 131"/>
                  <a:gd name="T64" fmla="*/ 106 w 108"/>
                  <a:gd name="T65" fmla="*/ 83 h 131"/>
                  <a:gd name="T66" fmla="*/ 103 w 108"/>
                  <a:gd name="T67" fmla="*/ 93 h 131"/>
                  <a:gd name="T68" fmla="*/ 98 w 108"/>
                  <a:gd name="T69" fmla="*/ 101 h 131"/>
                  <a:gd name="T70" fmla="*/ 91 w 108"/>
                  <a:gd name="T71" fmla="*/ 114 h 131"/>
                  <a:gd name="T72" fmla="*/ 86 w 108"/>
                  <a:gd name="T73" fmla="*/ 119 h 131"/>
                  <a:gd name="T74" fmla="*/ 81 w 108"/>
                  <a:gd name="T75" fmla="*/ 124 h 131"/>
                  <a:gd name="T76" fmla="*/ 76 w 108"/>
                  <a:gd name="T77" fmla="*/ 126 h 131"/>
                  <a:gd name="T78" fmla="*/ 68 w 108"/>
                  <a:gd name="T79" fmla="*/ 129 h 131"/>
                  <a:gd name="T80" fmla="*/ 53 w 108"/>
                  <a:gd name="T81" fmla="*/ 131 h 131"/>
                  <a:gd name="T82" fmla="*/ 0 w 108"/>
                  <a:gd name="T83" fmla="*/ 131 h 131"/>
                  <a:gd name="T84" fmla="*/ 0 w 108"/>
                  <a:gd name="T85" fmla="*/ 0 h 1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1"/>
                  <a:gd name="T131" fmla="*/ 108 w 108"/>
                  <a:gd name="T132" fmla="*/ 131 h 1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1">
                    <a:moveTo>
                      <a:pt x="48" y="116"/>
                    </a:moveTo>
                    <a:lnTo>
                      <a:pt x="58" y="116"/>
                    </a:lnTo>
                    <a:lnTo>
                      <a:pt x="63" y="114"/>
                    </a:lnTo>
                    <a:lnTo>
                      <a:pt x="73" y="108"/>
                    </a:lnTo>
                    <a:lnTo>
                      <a:pt x="81" y="101"/>
                    </a:lnTo>
                    <a:lnTo>
                      <a:pt x="86" y="91"/>
                    </a:lnTo>
                    <a:lnTo>
                      <a:pt x="88" y="81"/>
                    </a:lnTo>
                    <a:lnTo>
                      <a:pt x="88" y="68"/>
                    </a:lnTo>
                    <a:lnTo>
                      <a:pt x="88" y="56"/>
                    </a:lnTo>
                    <a:lnTo>
                      <a:pt x="86" y="46"/>
                    </a:lnTo>
                    <a:lnTo>
                      <a:pt x="83" y="38"/>
                    </a:lnTo>
                    <a:lnTo>
                      <a:pt x="81" y="31"/>
                    </a:lnTo>
                    <a:lnTo>
                      <a:pt x="78" y="26"/>
                    </a:lnTo>
                    <a:lnTo>
                      <a:pt x="73" y="23"/>
                    </a:lnTo>
                    <a:lnTo>
                      <a:pt x="68" y="21"/>
                    </a:lnTo>
                    <a:lnTo>
                      <a:pt x="58" y="18"/>
                    </a:lnTo>
                    <a:lnTo>
                      <a:pt x="48" y="16"/>
                    </a:lnTo>
                    <a:lnTo>
                      <a:pt x="18" y="16"/>
                    </a:lnTo>
                    <a:lnTo>
                      <a:pt x="18" y="116"/>
                    </a:lnTo>
                    <a:lnTo>
                      <a:pt x="48" y="116"/>
                    </a:lnTo>
                    <a:close/>
                    <a:moveTo>
                      <a:pt x="0" y="0"/>
                    </a:moveTo>
                    <a:lnTo>
                      <a:pt x="53" y="0"/>
                    </a:lnTo>
                    <a:lnTo>
                      <a:pt x="66" y="3"/>
                    </a:lnTo>
                    <a:lnTo>
                      <a:pt x="76" y="5"/>
                    </a:lnTo>
                    <a:lnTo>
                      <a:pt x="86" y="13"/>
                    </a:lnTo>
                    <a:lnTo>
                      <a:pt x="93" y="21"/>
                    </a:lnTo>
                    <a:lnTo>
                      <a:pt x="98" y="26"/>
                    </a:lnTo>
                    <a:lnTo>
                      <a:pt x="101" y="31"/>
                    </a:lnTo>
                    <a:lnTo>
                      <a:pt x="103" y="41"/>
                    </a:lnTo>
                    <a:lnTo>
                      <a:pt x="106" y="51"/>
                    </a:lnTo>
                    <a:lnTo>
                      <a:pt x="108" y="63"/>
                    </a:lnTo>
                    <a:lnTo>
                      <a:pt x="106" y="73"/>
                    </a:lnTo>
                    <a:lnTo>
                      <a:pt x="106" y="83"/>
                    </a:lnTo>
                    <a:lnTo>
                      <a:pt x="103" y="93"/>
                    </a:lnTo>
                    <a:lnTo>
                      <a:pt x="98" y="101"/>
                    </a:lnTo>
                    <a:lnTo>
                      <a:pt x="91" y="114"/>
                    </a:lnTo>
                    <a:lnTo>
                      <a:pt x="86" y="119"/>
                    </a:lnTo>
                    <a:lnTo>
                      <a:pt x="81" y="124"/>
                    </a:lnTo>
                    <a:lnTo>
                      <a:pt x="76" y="126"/>
                    </a:lnTo>
                    <a:lnTo>
                      <a:pt x="68" y="129"/>
                    </a:lnTo>
                    <a:lnTo>
                      <a:pt x="5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19" name="Freeform 41"/>
              <p:cNvSpPr>
                <a:spLocks/>
              </p:cNvSpPr>
              <p:nvPr/>
            </p:nvSpPr>
            <p:spPr bwMode="auto">
              <a:xfrm>
                <a:off x="1006" y="668"/>
                <a:ext cx="86" cy="131"/>
              </a:xfrm>
              <a:custGeom>
                <a:avLst/>
                <a:gdLst>
                  <a:gd name="T0" fmla="*/ 0 w 86"/>
                  <a:gd name="T1" fmla="*/ 0 h 131"/>
                  <a:gd name="T2" fmla="*/ 18 w 86"/>
                  <a:gd name="T3" fmla="*/ 0 h 131"/>
                  <a:gd name="T4" fmla="*/ 18 w 86"/>
                  <a:gd name="T5" fmla="*/ 116 h 131"/>
                  <a:gd name="T6" fmla="*/ 86 w 86"/>
                  <a:gd name="T7" fmla="*/ 116 h 131"/>
                  <a:gd name="T8" fmla="*/ 86 w 86"/>
                  <a:gd name="T9" fmla="*/ 131 h 131"/>
                  <a:gd name="T10" fmla="*/ 0 w 86"/>
                  <a:gd name="T11" fmla="*/ 131 h 131"/>
                  <a:gd name="T12" fmla="*/ 0 w 86"/>
                  <a:gd name="T13" fmla="*/ 0 h 131"/>
                  <a:gd name="T14" fmla="*/ 0 60000 65536"/>
                  <a:gd name="T15" fmla="*/ 0 60000 65536"/>
                  <a:gd name="T16" fmla="*/ 0 60000 65536"/>
                  <a:gd name="T17" fmla="*/ 0 60000 65536"/>
                  <a:gd name="T18" fmla="*/ 0 60000 65536"/>
                  <a:gd name="T19" fmla="*/ 0 60000 65536"/>
                  <a:gd name="T20" fmla="*/ 0 60000 65536"/>
                  <a:gd name="T21" fmla="*/ 0 w 86"/>
                  <a:gd name="T22" fmla="*/ 0 h 131"/>
                  <a:gd name="T23" fmla="*/ 86 w 86"/>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 h="131">
                    <a:moveTo>
                      <a:pt x="0" y="0"/>
                    </a:moveTo>
                    <a:lnTo>
                      <a:pt x="18" y="0"/>
                    </a:lnTo>
                    <a:lnTo>
                      <a:pt x="18" y="116"/>
                    </a:lnTo>
                    <a:lnTo>
                      <a:pt x="86" y="116"/>
                    </a:lnTo>
                    <a:lnTo>
                      <a:pt x="86"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20" name="Freeform 42"/>
              <p:cNvSpPr>
                <a:spLocks/>
              </p:cNvSpPr>
              <p:nvPr/>
            </p:nvSpPr>
            <p:spPr bwMode="auto">
              <a:xfrm>
                <a:off x="1107" y="668"/>
                <a:ext cx="103" cy="131"/>
              </a:xfrm>
              <a:custGeom>
                <a:avLst/>
                <a:gdLst>
                  <a:gd name="T0" fmla="*/ 0 w 103"/>
                  <a:gd name="T1" fmla="*/ 0 h 131"/>
                  <a:gd name="T2" fmla="*/ 23 w 103"/>
                  <a:gd name="T3" fmla="*/ 0 h 131"/>
                  <a:gd name="T4" fmla="*/ 88 w 103"/>
                  <a:gd name="T5" fmla="*/ 106 h 131"/>
                  <a:gd name="T6" fmla="*/ 88 w 103"/>
                  <a:gd name="T7" fmla="*/ 0 h 131"/>
                  <a:gd name="T8" fmla="*/ 103 w 103"/>
                  <a:gd name="T9" fmla="*/ 0 h 131"/>
                  <a:gd name="T10" fmla="*/ 103 w 103"/>
                  <a:gd name="T11" fmla="*/ 131 h 131"/>
                  <a:gd name="T12" fmla="*/ 85 w 103"/>
                  <a:gd name="T13" fmla="*/ 131 h 131"/>
                  <a:gd name="T14" fmla="*/ 18 w 103"/>
                  <a:gd name="T15" fmla="*/ 25 h 131"/>
                  <a:gd name="T16" fmla="*/ 18 w 103"/>
                  <a:gd name="T17" fmla="*/ 131 h 131"/>
                  <a:gd name="T18" fmla="*/ 0 w 103"/>
                  <a:gd name="T19" fmla="*/ 131 h 131"/>
                  <a:gd name="T20" fmla="*/ 0 w 103"/>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31"/>
                  <a:gd name="T35" fmla="*/ 103 w 103"/>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31">
                    <a:moveTo>
                      <a:pt x="0" y="0"/>
                    </a:moveTo>
                    <a:lnTo>
                      <a:pt x="23" y="0"/>
                    </a:lnTo>
                    <a:lnTo>
                      <a:pt x="88" y="106"/>
                    </a:lnTo>
                    <a:lnTo>
                      <a:pt x="88" y="0"/>
                    </a:lnTo>
                    <a:lnTo>
                      <a:pt x="103" y="0"/>
                    </a:lnTo>
                    <a:lnTo>
                      <a:pt x="103" y="131"/>
                    </a:lnTo>
                    <a:lnTo>
                      <a:pt x="85" y="131"/>
                    </a:lnTo>
                    <a:lnTo>
                      <a:pt x="18" y="25"/>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21" name="Freeform 43"/>
              <p:cNvSpPr>
                <a:spLocks noEditPoints="1"/>
              </p:cNvSpPr>
              <p:nvPr/>
            </p:nvSpPr>
            <p:spPr bwMode="auto">
              <a:xfrm>
                <a:off x="1228" y="668"/>
                <a:ext cx="115" cy="131"/>
              </a:xfrm>
              <a:custGeom>
                <a:avLst/>
                <a:gdLst>
                  <a:gd name="T0" fmla="*/ 78 w 115"/>
                  <a:gd name="T1" fmla="*/ 78 h 131"/>
                  <a:gd name="T2" fmla="*/ 58 w 115"/>
                  <a:gd name="T3" fmla="*/ 20 h 131"/>
                  <a:gd name="T4" fmla="*/ 37 w 115"/>
                  <a:gd name="T5" fmla="*/ 78 h 131"/>
                  <a:gd name="T6" fmla="*/ 78 w 115"/>
                  <a:gd name="T7" fmla="*/ 78 h 131"/>
                  <a:gd name="T8" fmla="*/ 47 w 115"/>
                  <a:gd name="T9" fmla="*/ 0 h 131"/>
                  <a:gd name="T10" fmla="*/ 68 w 115"/>
                  <a:gd name="T11" fmla="*/ 0 h 131"/>
                  <a:gd name="T12" fmla="*/ 115 w 115"/>
                  <a:gd name="T13" fmla="*/ 131 h 131"/>
                  <a:gd name="T14" fmla="*/ 95 w 115"/>
                  <a:gd name="T15" fmla="*/ 131 h 131"/>
                  <a:gd name="T16" fmla="*/ 83 w 115"/>
                  <a:gd name="T17" fmla="*/ 91 h 131"/>
                  <a:gd name="T18" fmla="*/ 32 w 115"/>
                  <a:gd name="T19" fmla="*/ 91 h 131"/>
                  <a:gd name="T20" fmla="*/ 17 w 115"/>
                  <a:gd name="T21" fmla="*/ 131 h 131"/>
                  <a:gd name="T22" fmla="*/ 0 w 115"/>
                  <a:gd name="T23" fmla="*/ 131 h 131"/>
                  <a:gd name="T24" fmla="*/ 47 w 11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31"/>
                  <a:gd name="T41" fmla="*/ 115 w 11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31">
                    <a:moveTo>
                      <a:pt x="78" y="78"/>
                    </a:moveTo>
                    <a:lnTo>
                      <a:pt x="58" y="20"/>
                    </a:lnTo>
                    <a:lnTo>
                      <a:pt x="37" y="78"/>
                    </a:lnTo>
                    <a:lnTo>
                      <a:pt x="78" y="78"/>
                    </a:lnTo>
                    <a:close/>
                    <a:moveTo>
                      <a:pt x="47" y="0"/>
                    </a:moveTo>
                    <a:lnTo>
                      <a:pt x="68" y="0"/>
                    </a:lnTo>
                    <a:lnTo>
                      <a:pt x="115" y="131"/>
                    </a:lnTo>
                    <a:lnTo>
                      <a:pt x="95" y="131"/>
                    </a:lnTo>
                    <a:lnTo>
                      <a:pt x="83" y="91"/>
                    </a:lnTo>
                    <a:lnTo>
                      <a:pt x="32" y="91"/>
                    </a:lnTo>
                    <a:lnTo>
                      <a:pt x="17" y="131"/>
                    </a:lnTo>
                    <a:lnTo>
                      <a:pt x="0" y="131"/>
                    </a:lnTo>
                    <a:lnTo>
                      <a:pt x="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22" name="Freeform 44"/>
              <p:cNvSpPr>
                <a:spLocks/>
              </p:cNvSpPr>
              <p:nvPr/>
            </p:nvSpPr>
            <p:spPr bwMode="auto">
              <a:xfrm>
                <a:off x="1359" y="668"/>
                <a:ext cx="125" cy="131"/>
              </a:xfrm>
              <a:custGeom>
                <a:avLst/>
                <a:gdLst>
                  <a:gd name="T0" fmla="*/ 0 w 125"/>
                  <a:gd name="T1" fmla="*/ 0 h 131"/>
                  <a:gd name="T2" fmla="*/ 25 w 125"/>
                  <a:gd name="T3" fmla="*/ 0 h 131"/>
                  <a:gd name="T4" fmla="*/ 62 w 125"/>
                  <a:gd name="T5" fmla="*/ 111 h 131"/>
                  <a:gd name="T6" fmla="*/ 100 w 125"/>
                  <a:gd name="T7" fmla="*/ 0 h 131"/>
                  <a:gd name="T8" fmla="*/ 125 w 125"/>
                  <a:gd name="T9" fmla="*/ 0 h 131"/>
                  <a:gd name="T10" fmla="*/ 125 w 125"/>
                  <a:gd name="T11" fmla="*/ 131 h 131"/>
                  <a:gd name="T12" fmla="*/ 108 w 125"/>
                  <a:gd name="T13" fmla="*/ 131 h 131"/>
                  <a:gd name="T14" fmla="*/ 108 w 125"/>
                  <a:gd name="T15" fmla="*/ 56 h 131"/>
                  <a:gd name="T16" fmla="*/ 108 w 125"/>
                  <a:gd name="T17" fmla="*/ 40 h 131"/>
                  <a:gd name="T18" fmla="*/ 108 w 125"/>
                  <a:gd name="T19" fmla="*/ 20 h 131"/>
                  <a:gd name="T20" fmla="*/ 72 w 125"/>
                  <a:gd name="T21" fmla="*/ 131 h 131"/>
                  <a:gd name="T22" fmla="*/ 55 w 125"/>
                  <a:gd name="T23" fmla="*/ 131 h 131"/>
                  <a:gd name="T24" fmla="*/ 17 w 125"/>
                  <a:gd name="T25" fmla="*/ 20 h 131"/>
                  <a:gd name="T26" fmla="*/ 17 w 125"/>
                  <a:gd name="T27" fmla="*/ 25 h 131"/>
                  <a:gd name="T28" fmla="*/ 17 w 125"/>
                  <a:gd name="T29" fmla="*/ 40 h 131"/>
                  <a:gd name="T30" fmla="*/ 17 w 125"/>
                  <a:gd name="T31" fmla="*/ 56 h 131"/>
                  <a:gd name="T32" fmla="*/ 17 w 125"/>
                  <a:gd name="T33" fmla="*/ 131 h 131"/>
                  <a:gd name="T34" fmla="*/ 0 w 125"/>
                  <a:gd name="T35" fmla="*/ 131 h 131"/>
                  <a:gd name="T36" fmla="*/ 0 w 125"/>
                  <a:gd name="T37" fmla="*/ 0 h 1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5"/>
                  <a:gd name="T58" fmla="*/ 0 h 131"/>
                  <a:gd name="T59" fmla="*/ 125 w 125"/>
                  <a:gd name="T60" fmla="*/ 131 h 1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5" h="131">
                    <a:moveTo>
                      <a:pt x="0" y="0"/>
                    </a:moveTo>
                    <a:lnTo>
                      <a:pt x="25" y="0"/>
                    </a:lnTo>
                    <a:lnTo>
                      <a:pt x="62" y="111"/>
                    </a:lnTo>
                    <a:lnTo>
                      <a:pt x="100" y="0"/>
                    </a:lnTo>
                    <a:lnTo>
                      <a:pt x="125" y="0"/>
                    </a:lnTo>
                    <a:lnTo>
                      <a:pt x="125" y="131"/>
                    </a:lnTo>
                    <a:lnTo>
                      <a:pt x="108" y="131"/>
                    </a:lnTo>
                    <a:lnTo>
                      <a:pt x="108" y="56"/>
                    </a:lnTo>
                    <a:lnTo>
                      <a:pt x="108" y="40"/>
                    </a:lnTo>
                    <a:lnTo>
                      <a:pt x="108" y="20"/>
                    </a:lnTo>
                    <a:lnTo>
                      <a:pt x="72" y="131"/>
                    </a:lnTo>
                    <a:lnTo>
                      <a:pt x="55" y="131"/>
                    </a:lnTo>
                    <a:lnTo>
                      <a:pt x="17" y="20"/>
                    </a:lnTo>
                    <a:lnTo>
                      <a:pt x="17" y="25"/>
                    </a:lnTo>
                    <a:lnTo>
                      <a:pt x="17" y="40"/>
                    </a:lnTo>
                    <a:lnTo>
                      <a:pt x="17" y="56"/>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23" name="Freeform 45"/>
              <p:cNvSpPr>
                <a:spLocks/>
              </p:cNvSpPr>
              <p:nvPr/>
            </p:nvSpPr>
            <p:spPr bwMode="auto">
              <a:xfrm>
                <a:off x="1512" y="668"/>
                <a:ext cx="96" cy="131"/>
              </a:xfrm>
              <a:custGeom>
                <a:avLst/>
                <a:gdLst>
                  <a:gd name="T0" fmla="*/ 0 w 96"/>
                  <a:gd name="T1" fmla="*/ 0 h 131"/>
                  <a:gd name="T2" fmla="*/ 96 w 96"/>
                  <a:gd name="T3" fmla="*/ 0 h 131"/>
                  <a:gd name="T4" fmla="*/ 96 w 96"/>
                  <a:gd name="T5" fmla="*/ 18 h 131"/>
                  <a:gd name="T6" fmla="*/ 18 w 96"/>
                  <a:gd name="T7" fmla="*/ 18 h 131"/>
                  <a:gd name="T8" fmla="*/ 18 w 96"/>
                  <a:gd name="T9" fmla="*/ 56 h 131"/>
                  <a:gd name="T10" fmla="*/ 88 w 96"/>
                  <a:gd name="T11" fmla="*/ 56 h 131"/>
                  <a:gd name="T12" fmla="*/ 88 w 96"/>
                  <a:gd name="T13" fmla="*/ 71 h 131"/>
                  <a:gd name="T14" fmla="*/ 18 w 96"/>
                  <a:gd name="T15" fmla="*/ 71 h 131"/>
                  <a:gd name="T16" fmla="*/ 18 w 96"/>
                  <a:gd name="T17" fmla="*/ 116 h 131"/>
                  <a:gd name="T18" fmla="*/ 96 w 96"/>
                  <a:gd name="T19" fmla="*/ 116 h 131"/>
                  <a:gd name="T20" fmla="*/ 96 w 96"/>
                  <a:gd name="T21" fmla="*/ 131 h 131"/>
                  <a:gd name="T22" fmla="*/ 0 w 96"/>
                  <a:gd name="T23" fmla="*/ 131 h 131"/>
                  <a:gd name="T24" fmla="*/ 0 w 9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31"/>
                  <a:gd name="T41" fmla="*/ 96 w 9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31">
                    <a:moveTo>
                      <a:pt x="0" y="0"/>
                    </a:moveTo>
                    <a:lnTo>
                      <a:pt x="96" y="0"/>
                    </a:lnTo>
                    <a:lnTo>
                      <a:pt x="96" y="18"/>
                    </a:lnTo>
                    <a:lnTo>
                      <a:pt x="18" y="18"/>
                    </a:lnTo>
                    <a:lnTo>
                      <a:pt x="18" y="56"/>
                    </a:lnTo>
                    <a:lnTo>
                      <a:pt x="88" y="56"/>
                    </a:lnTo>
                    <a:lnTo>
                      <a:pt x="88" y="71"/>
                    </a:lnTo>
                    <a:lnTo>
                      <a:pt x="18" y="71"/>
                    </a:lnTo>
                    <a:lnTo>
                      <a:pt x="18" y="116"/>
                    </a:lnTo>
                    <a:lnTo>
                      <a:pt x="96" y="116"/>
                    </a:lnTo>
                    <a:lnTo>
                      <a:pt x="96"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24" name="Freeform 46"/>
              <p:cNvSpPr>
                <a:spLocks/>
              </p:cNvSpPr>
              <p:nvPr/>
            </p:nvSpPr>
            <p:spPr bwMode="auto">
              <a:xfrm>
                <a:off x="1006" y="427"/>
                <a:ext cx="41" cy="168"/>
              </a:xfrm>
              <a:custGeom>
                <a:avLst/>
                <a:gdLst>
                  <a:gd name="T0" fmla="*/ 41 w 41"/>
                  <a:gd name="T1" fmla="*/ 0 h 168"/>
                  <a:gd name="T2" fmla="*/ 30 w 41"/>
                  <a:gd name="T3" fmla="*/ 23 h 168"/>
                  <a:gd name="T4" fmla="*/ 23 w 41"/>
                  <a:gd name="T5" fmla="*/ 38 h 168"/>
                  <a:gd name="T6" fmla="*/ 20 w 41"/>
                  <a:gd name="T7" fmla="*/ 48 h 168"/>
                  <a:gd name="T8" fmla="*/ 18 w 41"/>
                  <a:gd name="T9" fmla="*/ 60 h 168"/>
                  <a:gd name="T10" fmla="*/ 18 w 41"/>
                  <a:gd name="T11" fmla="*/ 70 h 168"/>
                  <a:gd name="T12" fmla="*/ 18 w 41"/>
                  <a:gd name="T13" fmla="*/ 83 h 168"/>
                  <a:gd name="T14" fmla="*/ 18 w 41"/>
                  <a:gd name="T15" fmla="*/ 96 h 168"/>
                  <a:gd name="T16" fmla="*/ 18 w 41"/>
                  <a:gd name="T17" fmla="*/ 108 h 168"/>
                  <a:gd name="T18" fmla="*/ 25 w 41"/>
                  <a:gd name="T19" fmla="*/ 131 h 168"/>
                  <a:gd name="T20" fmla="*/ 30 w 41"/>
                  <a:gd name="T21" fmla="*/ 146 h 168"/>
                  <a:gd name="T22" fmla="*/ 41 w 41"/>
                  <a:gd name="T23" fmla="*/ 168 h 168"/>
                  <a:gd name="T24" fmla="*/ 30 w 41"/>
                  <a:gd name="T25" fmla="*/ 168 h 168"/>
                  <a:gd name="T26" fmla="*/ 15 w 41"/>
                  <a:gd name="T27" fmla="*/ 141 h 168"/>
                  <a:gd name="T28" fmla="*/ 8 w 41"/>
                  <a:gd name="T29" fmla="*/ 126 h 168"/>
                  <a:gd name="T30" fmla="*/ 5 w 41"/>
                  <a:gd name="T31" fmla="*/ 113 h 168"/>
                  <a:gd name="T32" fmla="*/ 0 w 41"/>
                  <a:gd name="T33" fmla="*/ 98 h 168"/>
                  <a:gd name="T34" fmla="*/ 0 w 41"/>
                  <a:gd name="T35" fmla="*/ 86 h 168"/>
                  <a:gd name="T36" fmla="*/ 0 w 41"/>
                  <a:gd name="T37" fmla="*/ 70 h 168"/>
                  <a:gd name="T38" fmla="*/ 3 w 41"/>
                  <a:gd name="T39" fmla="*/ 60 h 168"/>
                  <a:gd name="T40" fmla="*/ 5 w 41"/>
                  <a:gd name="T41" fmla="*/ 48 h 168"/>
                  <a:gd name="T42" fmla="*/ 8 w 41"/>
                  <a:gd name="T43" fmla="*/ 38 h 168"/>
                  <a:gd name="T44" fmla="*/ 18 w 41"/>
                  <a:gd name="T45" fmla="*/ 23 h 168"/>
                  <a:gd name="T46" fmla="*/ 30 w 41"/>
                  <a:gd name="T47" fmla="*/ 0 h 168"/>
                  <a:gd name="T48" fmla="*/ 41 w 41"/>
                  <a:gd name="T49" fmla="*/ 0 h 1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1"/>
                  <a:gd name="T76" fmla="*/ 0 h 168"/>
                  <a:gd name="T77" fmla="*/ 41 w 41"/>
                  <a:gd name="T78" fmla="*/ 168 h 1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1" h="168">
                    <a:moveTo>
                      <a:pt x="41" y="0"/>
                    </a:moveTo>
                    <a:lnTo>
                      <a:pt x="30" y="23"/>
                    </a:lnTo>
                    <a:lnTo>
                      <a:pt x="23" y="38"/>
                    </a:lnTo>
                    <a:lnTo>
                      <a:pt x="20" y="48"/>
                    </a:lnTo>
                    <a:lnTo>
                      <a:pt x="18" y="60"/>
                    </a:lnTo>
                    <a:lnTo>
                      <a:pt x="18" y="70"/>
                    </a:lnTo>
                    <a:lnTo>
                      <a:pt x="18" y="83"/>
                    </a:lnTo>
                    <a:lnTo>
                      <a:pt x="18" y="96"/>
                    </a:lnTo>
                    <a:lnTo>
                      <a:pt x="18" y="108"/>
                    </a:lnTo>
                    <a:lnTo>
                      <a:pt x="25" y="131"/>
                    </a:lnTo>
                    <a:lnTo>
                      <a:pt x="30" y="146"/>
                    </a:lnTo>
                    <a:lnTo>
                      <a:pt x="41" y="168"/>
                    </a:lnTo>
                    <a:lnTo>
                      <a:pt x="30" y="168"/>
                    </a:lnTo>
                    <a:lnTo>
                      <a:pt x="15" y="141"/>
                    </a:lnTo>
                    <a:lnTo>
                      <a:pt x="8" y="126"/>
                    </a:lnTo>
                    <a:lnTo>
                      <a:pt x="5" y="113"/>
                    </a:lnTo>
                    <a:lnTo>
                      <a:pt x="0" y="98"/>
                    </a:lnTo>
                    <a:lnTo>
                      <a:pt x="0" y="86"/>
                    </a:lnTo>
                    <a:lnTo>
                      <a:pt x="0" y="70"/>
                    </a:lnTo>
                    <a:lnTo>
                      <a:pt x="3" y="60"/>
                    </a:lnTo>
                    <a:lnTo>
                      <a:pt x="5" y="48"/>
                    </a:lnTo>
                    <a:lnTo>
                      <a:pt x="8" y="38"/>
                    </a:lnTo>
                    <a:lnTo>
                      <a:pt x="18" y="23"/>
                    </a:lnTo>
                    <a:lnTo>
                      <a:pt x="30" y="0"/>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25" name="Freeform 47"/>
              <p:cNvSpPr>
                <a:spLocks/>
              </p:cNvSpPr>
              <p:nvPr/>
            </p:nvSpPr>
            <p:spPr bwMode="auto">
              <a:xfrm>
                <a:off x="1069" y="427"/>
                <a:ext cx="91" cy="131"/>
              </a:xfrm>
              <a:custGeom>
                <a:avLst/>
                <a:gdLst>
                  <a:gd name="T0" fmla="*/ 0 w 91"/>
                  <a:gd name="T1" fmla="*/ 0 h 131"/>
                  <a:gd name="T2" fmla="*/ 91 w 91"/>
                  <a:gd name="T3" fmla="*/ 0 h 131"/>
                  <a:gd name="T4" fmla="*/ 91 w 91"/>
                  <a:gd name="T5" fmla="*/ 18 h 131"/>
                  <a:gd name="T6" fmla="*/ 18 w 91"/>
                  <a:gd name="T7" fmla="*/ 18 h 131"/>
                  <a:gd name="T8" fmla="*/ 18 w 91"/>
                  <a:gd name="T9" fmla="*/ 55 h 131"/>
                  <a:gd name="T10" fmla="*/ 81 w 91"/>
                  <a:gd name="T11" fmla="*/ 55 h 131"/>
                  <a:gd name="T12" fmla="*/ 81 w 91"/>
                  <a:gd name="T13" fmla="*/ 70 h 131"/>
                  <a:gd name="T14" fmla="*/ 18 w 91"/>
                  <a:gd name="T15" fmla="*/ 70 h 131"/>
                  <a:gd name="T16" fmla="*/ 18 w 91"/>
                  <a:gd name="T17" fmla="*/ 131 h 131"/>
                  <a:gd name="T18" fmla="*/ 0 w 91"/>
                  <a:gd name="T19" fmla="*/ 131 h 131"/>
                  <a:gd name="T20" fmla="*/ 0 w 91"/>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1"/>
                  <a:gd name="T34" fmla="*/ 0 h 131"/>
                  <a:gd name="T35" fmla="*/ 91 w 91"/>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1" h="131">
                    <a:moveTo>
                      <a:pt x="0" y="0"/>
                    </a:moveTo>
                    <a:lnTo>
                      <a:pt x="91" y="0"/>
                    </a:lnTo>
                    <a:lnTo>
                      <a:pt x="91" y="18"/>
                    </a:lnTo>
                    <a:lnTo>
                      <a:pt x="18" y="18"/>
                    </a:lnTo>
                    <a:lnTo>
                      <a:pt x="18" y="55"/>
                    </a:lnTo>
                    <a:lnTo>
                      <a:pt x="81" y="55"/>
                    </a:lnTo>
                    <a:lnTo>
                      <a:pt x="81" y="70"/>
                    </a:lnTo>
                    <a:lnTo>
                      <a:pt x="18" y="70"/>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26" name="Freeform 48"/>
              <p:cNvSpPr>
                <a:spLocks/>
              </p:cNvSpPr>
              <p:nvPr/>
            </p:nvSpPr>
            <p:spPr bwMode="auto">
              <a:xfrm>
                <a:off x="1177" y="427"/>
                <a:ext cx="104" cy="131"/>
              </a:xfrm>
              <a:custGeom>
                <a:avLst/>
                <a:gdLst>
                  <a:gd name="T0" fmla="*/ 0 w 104"/>
                  <a:gd name="T1" fmla="*/ 0 h 131"/>
                  <a:gd name="T2" fmla="*/ 23 w 104"/>
                  <a:gd name="T3" fmla="*/ 0 h 131"/>
                  <a:gd name="T4" fmla="*/ 88 w 104"/>
                  <a:gd name="T5" fmla="*/ 106 h 131"/>
                  <a:gd name="T6" fmla="*/ 88 w 104"/>
                  <a:gd name="T7" fmla="*/ 0 h 131"/>
                  <a:gd name="T8" fmla="*/ 104 w 104"/>
                  <a:gd name="T9" fmla="*/ 0 h 131"/>
                  <a:gd name="T10" fmla="*/ 104 w 104"/>
                  <a:gd name="T11" fmla="*/ 131 h 131"/>
                  <a:gd name="T12" fmla="*/ 86 w 104"/>
                  <a:gd name="T13" fmla="*/ 131 h 131"/>
                  <a:gd name="T14" fmla="*/ 18 w 104"/>
                  <a:gd name="T15" fmla="*/ 25 h 131"/>
                  <a:gd name="T16" fmla="*/ 18 w 104"/>
                  <a:gd name="T17" fmla="*/ 131 h 131"/>
                  <a:gd name="T18" fmla="*/ 0 w 104"/>
                  <a:gd name="T19" fmla="*/ 131 h 131"/>
                  <a:gd name="T20" fmla="*/ 0 w 104"/>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131"/>
                  <a:gd name="T35" fmla="*/ 104 w 104"/>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131">
                    <a:moveTo>
                      <a:pt x="0" y="0"/>
                    </a:moveTo>
                    <a:lnTo>
                      <a:pt x="23" y="0"/>
                    </a:lnTo>
                    <a:lnTo>
                      <a:pt x="88" y="106"/>
                    </a:lnTo>
                    <a:lnTo>
                      <a:pt x="88" y="0"/>
                    </a:lnTo>
                    <a:lnTo>
                      <a:pt x="104" y="0"/>
                    </a:lnTo>
                    <a:lnTo>
                      <a:pt x="104" y="131"/>
                    </a:lnTo>
                    <a:lnTo>
                      <a:pt x="86" y="131"/>
                    </a:lnTo>
                    <a:lnTo>
                      <a:pt x="18" y="25"/>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27" name="Freeform 49"/>
              <p:cNvSpPr>
                <a:spLocks noEditPoints="1"/>
              </p:cNvSpPr>
              <p:nvPr/>
            </p:nvSpPr>
            <p:spPr bwMode="auto">
              <a:xfrm>
                <a:off x="1298" y="427"/>
                <a:ext cx="116" cy="131"/>
              </a:xfrm>
              <a:custGeom>
                <a:avLst/>
                <a:gdLst>
                  <a:gd name="T0" fmla="*/ 78 w 116"/>
                  <a:gd name="T1" fmla="*/ 78 h 131"/>
                  <a:gd name="T2" fmla="*/ 58 w 116"/>
                  <a:gd name="T3" fmla="*/ 20 h 131"/>
                  <a:gd name="T4" fmla="*/ 38 w 116"/>
                  <a:gd name="T5" fmla="*/ 78 h 131"/>
                  <a:gd name="T6" fmla="*/ 78 w 116"/>
                  <a:gd name="T7" fmla="*/ 78 h 131"/>
                  <a:gd name="T8" fmla="*/ 48 w 116"/>
                  <a:gd name="T9" fmla="*/ 0 h 131"/>
                  <a:gd name="T10" fmla="*/ 68 w 116"/>
                  <a:gd name="T11" fmla="*/ 0 h 131"/>
                  <a:gd name="T12" fmla="*/ 116 w 116"/>
                  <a:gd name="T13" fmla="*/ 131 h 131"/>
                  <a:gd name="T14" fmla="*/ 96 w 116"/>
                  <a:gd name="T15" fmla="*/ 131 h 131"/>
                  <a:gd name="T16" fmla="*/ 83 w 116"/>
                  <a:gd name="T17" fmla="*/ 91 h 131"/>
                  <a:gd name="T18" fmla="*/ 33 w 116"/>
                  <a:gd name="T19" fmla="*/ 91 h 131"/>
                  <a:gd name="T20" fmla="*/ 18 w 116"/>
                  <a:gd name="T21" fmla="*/ 131 h 131"/>
                  <a:gd name="T22" fmla="*/ 0 w 116"/>
                  <a:gd name="T23" fmla="*/ 131 h 131"/>
                  <a:gd name="T24" fmla="*/ 48 w 11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31"/>
                  <a:gd name="T41" fmla="*/ 116 w 11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31">
                    <a:moveTo>
                      <a:pt x="78" y="78"/>
                    </a:moveTo>
                    <a:lnTo>
                      <a:pt x="58" y="20"/>
                    </a:lnTo>
                    <a:lnTo>
                      <a:pt x="38" y="78"/>
                    </a:lnTo>
                    <a:lnTo>
                      <a:pt x="78" y="78"/>
                    </a:lnTo>
                    <a:close/>
                    <a:moveTo>
                      <a:pt x="48" y="0"/>
                    </a:moveTo>
                    <a:lnTo>
                      <a:pt x="68" y="0"/>
                    </a:lnTo>
                    <a:lnTo>
                      <a:pt x="116" y="131"/>
                    </a:lnTo>
                    <a:lnTo>
                      <a:pt x="96" y="131"/>
                    </a:lnTo>
                    <a:lnTo>
                      <a:pt x="83" y="91"/>
                    </a:lnTo>
                    <a:lnTo>
                      <a:pt x="33" y="91"/>
                    </a:lnTo>
                    <a:lnTo>
                      <a:pt x="18" y="131"/>
                    </a:lnTo>
                    <a:lnTo>
                      <a:pt x="0" y="131"/>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28" name="Freeform 50"/>
              <p:cNvSpPr>
                <a:spLocks/>
              </p:cNvSpPr>
              <p:nvPr/>
            </p:nvSpPr>
            <p:spPr bwMode="auto">
              <a:xfrm>
                <a:off x="1429" y="427"/>
                <a:ext cx="126" cy="131"/>
              </a:xfrm>
              <a:custGeom>
                <a:avLst/>
                <a:gdLst>
                  <a:gd name="T0" fmla="*/ 0 w 126"/>
                  <a:gd name="T1" fmla="*/ 0 h 131"/>
                  <a:gd name="T2" fmla="*/ 25 w 126"/>
                  <a:gd name="T3" fmla="*/ 0 h 131"/>
                  <a:gd name="T4" fmla="*/ 63 w 126"/>
                  <a:gd name="T5" fmla="*/ 111 h 131"/>
                  <a:gd name="T6" fmla="*/ 101 w 126"/>
                  <a:gd name="T7" fmla="*/ 0 h 131"/>
                  <a:gd name="T8" fmla="*/ 126 w 126"/>
                  <a:gd name="T9" fmla="*/ 0 h 131"/>
                  <a:gd name="T10" fmla="*/ 126 w 126"/>
                  <a:gd name="T11" fmla="*/ 131 h 131"/>
                  <a:gd name="T12" fmla="*/ 108 w 126"/>
                  <a:gd name="T13" fmla="*/ 131 h 131"/>
                  <a:gd name="T14" fmla="*/ 108 w 126"/>
                  <a:gd name="T15" fmla="*/ 55 h 131"/>
                  <a:gd name="T16" fmla="*/ 108 w 126"/>
                  <a:gd name="T17" fmla="*/ 40 h 131"/>
                  <a:gd name="T18" fmla="*/ 108 w 126"/>
                  <a:gd name="T19" fmla="*/ 20 h 131"/>
                  <a:gd name="T20" fmla="*/ 73 w 126"/>
                  <a:gd name="T21" fmla="*/ 131 h 131"/>
                  <a:gd name="T22" fmla="*/ 55 w 126"/>
                  <a:gd name="T23" fmla="*/ 131 h 131"/>
                  <a:gd name="T24" fmla="*/ 18 w 126"/>
                  <a:gd name="T25" fmla="*/ 20 h 131"/>
                  <a:gd name="T26" fmla="*/ 18 w 126"/>
                  <a:gd name="T27" fmla="*/ 25 h 131"/>
                  <a:gd name="T28" fmla="*/ 18 w 126"/>
                  <a:gd name="T29" fmla="*/ 40 h 131"/>
                  <a:gd name="T30" fmla="*/ 18 w 126"/>
                  <a:gd name="T31" fmla="*/ 55 h 131"/>
                  <a:gd name="T32" fmla="*/ 18 w 126"/>
                  <a:gd name="T33" fmla="*/ 131 h 131"/>
                  <a:gd name="T34" fmla="*/ 0 w 126"/>
                  <a:gd name="T35" fmla="*/ 131 h 131"/>
                  <a:gd name="T36" fmla="*/ 0 w 126"/>
                  <a:gd name="T37" fmla="*/ 0 h 1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31"/>
                  <a:gd name="T59" fmla="*/ 126 w 126"/>
                  <a:gd name="T60" fmla="*/ 131 h 1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31">
                    <a:moveTo>
                      <a:pt x="0" y="0"/>
                    </a:moveTo>
                    <a:lnTo>
                      <a:pt x="25" y="0"/>
                    </a:lnTo>
                    <a:lnTo>
                      <a:pt x="63" y="111"/>
                    </a:lnTo>
                    <a:lnTo>
                      <a:pt x="101" y="0"/>
                    </a:lnTo>
                    <a:lnTo>
                      <a:pt x="126" y="0"/>
                    </a:lnTo>
                    <a:lnTo>
                      <a:pt x="126" y="131"/>
                    </a:lnTo>
                    <a:lnTo>
                      <a:pt x="108" y="131"/>
                    </a:lnTo>
                    <a:lnTo>
                      <a:pt x="108" y="55"/>
                    </a:lnTo>
                    <a:lnTo>
                      <a:pt x="108" y="40"/>
                    </a:lnTo>
                    <a:lnTo>
                      <a:pt x="108" y="20"/>
                    </a:lnTo>
                    <a:lnTo>
                      <a:pt x="73" y="131"/>
                    </a:lnTo>
                    <a:lnTo>
                      <a:pt x="55" y="131"/>
                    </a:lnTo>
                    <a:lnTo>
                      <a:pt x="18" y="20"/>
                    </a:lnTo>
                    <a:lnTo>
                      <a:pt x="18" y="25"/>
                    </a:lnTo>
                    <a:lnTo>
                      <a:pt x="18" y="40"/>
                    </a:lnTo>
                    <a:lnTo>
                      <a:pt x="18" y="55"/>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29" name="Freeform 51"/>
              <p:cNvSpPr>
                <a:spLocks/>
              </p:cNvSpPr>
              <p:nvPr/>
            </p:nvSpPr>
            <p:spPr bwMode="auto">
              <a:xfrm>
                <a:off x="1582" y="427"/>
                <a:ext cx="96" cy="131"/>
              </a:xfrm>
              <a:custGeom>
                <a:avLst/>
                <a:gdLst>
                  <a:gd name="T0" fmla="*/ 0 w 96"/>
                  <a:gd name="T1" fmla="*/ 0 h 131"/>
                  <a:gd name="T2" fmla="*/ 96 w 96"/>
                  <a:gd name="T3" fmla="*/ 0 h 131"/>
                  <a:gd name="T4" fmla="*/ 96 w 96"/>
                  <a:gd name="T5" fmla="*/ 18 h 131"/>
                  <a:gd name="T6" fmla="*/ 18 w 96"/>
                  <a:gd name="T7" fmla="*/ 18 h 131"/>
                  <a:gd name="T8" fmla="*/ 18 w 96"/>
                  <a:gd name="T9" fmla="*/ 55 h 131"/>
                  <a:gd name="T10" fmla="*/ 88 w 96"/>
                  <a:gd name="T11" fmla="*/ 55 h 131"/>
                  <a:gd name="T12" fmla="*/ 88 w 96"/>
                  <a:gd name="T13" fmla="*/ 70 h 131"/>
                  <a:gd name="T14" fmla="*/ 18 w 96"/>
                  <a:gd name="T15" fmla="*/ 70 h 131"/>
                  <a:gd name="T16" fmla="*/ 18 w 96"/>
                  <a:gd name="T17" fmla="*/ 116 h 131"/>
                  <a:gd name="T18" fmla="*/ 96 w 96"/>
                  <a:gd name="T19" fmla="*/ 116 h 131"/>
                  <a:gd name="T20" fmla="*/ 96 w 96"/>
                  <a:gd name="T21" fmla="*/ 131 h 131"/>
                  <a:gd name="T22" fmla="*/ 0 w 96"/>
                  <a:gd name="T23" fmla="*/ 131 h 131"/>
                  <a:gd name="T24" fmla="*/ 0 w 9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31"/>
                  <a:gd name="T41" fmla="*/ 96 w 9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31">
                    <a:moveTo>
                      <a:pt x="0" y="0"/>
                    </a:moveTo>
                    <a:lnTo>
                      <a:pt x="96" y="0"/>
                    </a:lnTo>
                    <a:lnTo>
                      <a:pt x="96" y="18"/>
                    </a:lnTo>
                    <a:lnTo>
                      <a:pt x="18" y="18"/>
                    </a:lnTo>
                    <a:lnTo>
                      <a:pt x="18" y="55"/>
                    </a:lnTo>
                    <a:lnTo>
                      <a:pt x="88" y="55"/>
                    </a:lnTo>
                    <a:lnTo>
                      <a:pt x="88" y="70"/>
                    </a:lnTo>
                    <a:lnTo>
                      <a:pt x="18" y="70"/>
                    </a:lnTo>
                    <a:lnTo>
                      <a:pt x="18" y="116"/>
                    </a:lnTo>
                    <a:lnTo>
                      <a:pt x="96" y="116"/>
                    </a:lnTo>
                    <a:lnTo>
                      <a:pt x="96"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30" name="Freeform 52"/>
              <p:cNvSpPr>
                <a:spLocks/>
              </p:cNvSpPr>
              <p:nvPr/>
            </p:nvSpPr>
            <p:spPr bwMode="auto">
              <a:xfrm>
                <a:off x="96" y="73"/>
                <a:ext cx="115" cy="136"/>
              </a:xfrm>
              <a:custGeom>
                <a:avLst/>
                <a:gdLst>
                  <a:gd name="T0" fmla="*/ 27 w 115"/>
                  <a:gd name="T1" fmla="*/ 10 h 136"/>
                  <a:gd name="T2" fmla="*/ 47 w 115"/>
                  <a:gd name="T3" fmla="*/ 2 h 136"/>
                  <a:gd name="T4" fmla="*/ 75 w 115"/>
                  <a:gd name="T5" fmla="*/ 2 h 136"/>
                  <a:gd name="T6" fmla="*/ 88 w 115"/>
                  <a:gd name="T7" fmla="*/ 5 h 136"/>
                  <a:gd name="T8" fmla="*/ 98 w 115"/>
                  <a:gd name="T9" fmla="*/ 12 h 136"/>
                  <a:gd name="T10" fmla="*/ 108 w 115"/>
                  <a:gd name="T11" fmla="*/ 22 h 136"/>
                  <a:gd name="T12" fmla="*/ 115 w 115"/>
                  <a:gd name="T13" fmla="*/ 40 h 136"/>
                  <a:gd name="T14" fmla="*/ 90 w 115"/>
                  <a:gd name="T15" fmla="*/ 45 h 136"/>
                  <a:gd name="T16" fmla="*/ 83 w 115"/>
                  <a:gd name="T17" fmla="*/ 33 h 136"/>
                  <a:gd name="T18" fmla="*/ 73 w 115"/>
                  <a:gd name="T19" fmla="*/ 25 h 136"/>
                  <a:gd name="T20" fmla="*/ 52 w 115"/>
                  <a:gd name="T21" fmla="*/ 25 h 136"/>
                  <a:gd name="T22" fmla="*/ 42 w 115"/>
                  <a:gd name="T23" fmla="*/ 30 h 136"/>
                  <a:gd name="T24" fmla="*/ 32 w 115"/>
                  <a:gd name="T25" fmla="*/ 43 h 136"/>
                  <a:gd name="T26" fmla="*/ 30 w 115"/>
                  <a:gd name="T27" fmla="*/ 60 h 136"/>
                  <a:gd name="T28" fmla="*/ 30 w 115"/>
                  <a:gd name="T29" fmla="*/ 80 h 136"/>
                  <a:gd name="T30" fmla="*/ 30 w 115"/>
                  <a:gd name="T31" fmla="*/ 88 h 136"/>
                  <a:gd name="T32" fmla="*/ 37 w 115"/>
                  <a:gd name="T33" fmla="*/ 103 h 136"/>
                  <a:gd name="T34" fmla="*/ 47 w 115"/>
                  <a:gd name="T35" fmla="*/ 110 h 136"/>
                  <a:gd name="T36" fmla="*/ 60 w 115"/>
                  <a:gd name="T37" fmla="*/ 113 h 136"/>
                  <a:gd name="T38" fmla="*/ 73 w 115"/>
                  <a:gd name="T39" fmla="*/ 110 h 136"/>
                  <a:gd name="T40" fmla="*/ 83 w 115"/>
                  <a:gd name="T41" fmla="*/ 103 h 136"/>
                  <a:gd name="T42" fmla="*/ 90 w 115"/>
                  <a:gd name="T43" fmla="*/ 88 h 136"/>
                  <a:gd name="T44" fmla="*/ 113 w 115"/>
                  <a:gd name="T45" fmla="*/ 98 h 136"/>
                  <a:gd name="T46" fmla="*/ 105 w 115"/>
                  <a:gd name="T47" fmla="*/ 115 h 136"/>
                  <a:gd name="T48" fmla="*/ 90 w 115"/>
                  <a:gd name="T49" fmla="*/ 128 h 136"/>
                  <a:gd name="T50" fmla="*/ 73 w 115"/>
                  <a:gd name="T51" fmla="*/ 136 h 136"/>
                  <a:gd name="T52" fmla="*/ 47 w 115"/>
                  <a:gd name="T53" fmla="*/ 136 h 136"/>
                  <a:gd name="T54" fmla="*/ 30 w 115"/>
                  <a:gd name="T55" fmla="*/ 130 h 136"/>
                  <a:gd name="T56" fmla="*/ 17 w 115"/>
                  <a:gd name="T57" fmla="*/ 118 h 136"/>
                  <a:gd name="T58" fmla="*/ 5 w 115"/>
                  <a:gd name="T59" fmla="*/ 98 h 136"/>
                  <a:gd name="T60" fmla="*/ 0 w 115"/>
                  <a:gd name="T61" fmla="*/ 70 h 136"/>
                  <a:gd name="T62" fmla="*/ 5 w 115"/>
                  <a:gd name="T63" fmla="*/ 38 h 136"/>
                  <a:gd name="T64" fmla="*/ 10 w 115"/>
                  <a:gd name="T65" fmla="*/ 27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5"/>
                  <a:gd name="T100" fmla="*/ 0 h 136"/>
                  <a:gd name="T101" fmla="*/ 115 w 115"/>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5" h="136">
                    <a:moveTo>
                      <a:pt x="20" y="17"/>
                    </a:moveTo>
                    <a:lnTo>
                      <a:pt x="27" y="10"/>
                    </a:lnTo>
                    <a:lnTo>
                      <a:pt x="37" y="5"/>
                    </a:lnTo>
                    <a:lnTo>
                      <a:pt x="47" y="2"/>
                    </a:lnTo>
                    <a:lnTo>
                      <a:pt x="60" y="0"/>
                    </a:lnTo>
                    <a:lnTo>
                      <a:pt x="75" y="2"/>
                    </a:lnTo>
                    <a:lnTo>
                      <a:pt x="80" y="2"/>
                    </a:lnTo>
                    <a:lnTo>
                      <a:pt x="88" y="5"/>
                    </a:lnTo>
                    <a:lnTo>
                      <a:pt x="93" y="10"/>
                    </a:lnTo>
                    <a:lnTo>
                      <a:pt x="98" y="12"/>
                    </a:lnTo>
                    <a:lnTo>
                      <a:pt x="103" y="17"/>
                    </a:lnTo>
                    <a:lnTo>
                      <a:pt x="108" y="22"/>
                    </a:lnTo>
                    <a:lnTo>
                      <a:pt x="113" y="35"/>
                    </a:lnTo>
                    <a:lnTo>
                      <a:pt x="115" y="40"/>
                    </a:lnTo>
                    <a:lnTo>
                      <a:pt x="115" y="45"/>
                    </a:lnTo>
                    <a:lnTo>
                      <a:pt x="90" y="45"/>
                    </a:lnTo>
                    <a:lnTo>
                      <a:pt x="85" y="38"/>
                    </a:lnTo>
                    <a:lnTo>
                      <a:pt x="83" y="33"/>
                    </a:lnTo>
                    <a:lnTo>
                      <a:pt x="78" y="27"/>
                    </a:lnTo>
                    <a:lnTo>
                      <a:pt x="73" y="25"/>
                    </a:lnTo>
                    <a:lnTo>
                      <a:pt x="60" y="22"/>
                    </a:lnTo>
                    <a:lnTo>
                      <a:pt x="52" y="25"/>
                    </a:lnTo>
                    <a:lnTo>
                      <a:pt x="47" y="27"/>
                    </a:lnTo>
                    <a:lnTo>
                      <a:pt x="42" y="30"/>
                    </a:lnTo>
                    <a:lnTo>
                      <a:pt x="37" y="35"/>
                    </a:lnTo>
                    <a:lnTo>
                      <a:pt x="32" y="43"/>
                    </a:lnTo>
                    <a:lnTo>
                      <a:pt x="30" y="50"/>
                    </a:lnTo>
                    <a:lnTo>
                      <a:pt x="30" y="60"/>
                    </a:lnTo>
                    <a:lnTo>
                      <a:pt x="27" y="70"/>
                    </a:lnTo>
                    <a:lnTo>
                      <a:pt x="30" y="80"/>
                    </a:lnTo>
                    <a:lnTo>
                      <a:pt x="30" y="85"/>
                    </a:lnTo>
                    <a:lnTo>
                      <a:pt x="30" y="88"/>
                    </a:lnTo>
                    <a:lnTo>
                      <a:pt x="32" y="95"/>
                    </a:lnTo>
                    <a:lnTo>
                      <a:pt x="37" y="103"/>
                    </a:lnTo>
                    <a:lnTo>
                      <a:pt x="42" y="108"/>
                    </a:lnTo>
                    <a:lnTo>
                      <a:pt x="47" y="110"/>
                    </a:lnTo>
                    <a:lnTo>
                      <a:pt x="52" y="113"/>
                    </a:lnTo>
                    <a:lnTo>
                      <a:pt x="60" y="113"/>
                    </a:lnTo>
                    <a:lnTo>
                      <a:pt x="68" y="113"/>
                    </a:lnTo>
                    <a:lnTo>
                      <a:pt x="73" y="110"/>
                    </a:lnTo>
                    <a:lnTo>
                      <a:pt x="78" y="108"/>
                    </a:lnTo>
                    <a:lnTo>
                      <a:pt x="83" y="103"/>
                    </a:lnTo>
                    <a:lnTo>
                      <a:pt x="85" y="98"/>
                    </a:lnTo>
                    <a:lnTo>
                      <a:pt x="90" y="88"/>
                    </a:lnTo>
                    <a:lnTo>
                      <a:pt x="115" y="88"/>
                    </a:lnTo>
                    <a:lnTo>
                      <a:pt x="113" y="98"/>
                    </a:lnTo>
                    <a:lnTo>
                      <a:pt x="110" y="108"/>
                    </a:lnTo>
                    <a:lnTo>
                      <a:pt x="105" y="115"/>
                    </a:lnTo>
                    <a:lnTo>
                      <a:pt x="98" y="123"/>
                    </a:lnTo>
                    <a:lnTo>
                      <a:pt x="90" y="128"/>
                    </a:lnTo>
                    <a:lnTo>
                      <a:pt x="80" y="133"/>
                    </a:lnTo>
                    <a:lnTo>
                      <a:pt x="73" y="136"/>
                    </a:lnTo>
                    <a:lnTo>
                      <a:pt x="60" y="136"/>
                    </a:lnTo>
                    <a:lnTo>
                      <a:pt x="47" y="136"/>
                    </a:lnTo>
                    <a:lnTo>
                      <a:pt x="35" y="133"/>
                    </a:lnTo>
                    <a:lnTo>
                      <a:pt x="30" y="130"/>
                    </a:lnTo>
                    <a:lnTo>
                      <a:pt x="25" y="125"/>
                    </a:lnTo>
                    <a:lnTo>
                      <a:pt x="17" y="118"/>
                    </a:lnTo>
                    <a:lnTo>
                      <a:pt x="10" y="108"/>
                    </a:lnTo>
                    <a:lnTo>
                      <a:pt x="5" y="98"/>
                    </a:lnTo>
                    <a:lnTo>
                      <a:pt x="2" y="83"/>
                    </a:lnTo>
                    <a:lnTo>
                      <a:pt x="0" y="70"/>
                    </a:lnTo>
                    <a:lnTo>
                      <a:pt x="2" y="53"/>
                    </a:lnTo>
                    <a:lnTo>
                      <a:pt x="5" y="38"/>
                    </a:lnTo>
                    <a:lnTo>
                      <a:pt x="7" y="33"/>
                    </a:lnTo>
                    <a:lnTo>
                      <a:pt x="10" y="27"/>
                    </a:lnTo>
                    <a:lnTo>
                      <a:pt x="2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31" name="Freeform 53"/>
              <p:cNvSpPr>
                <a:spLocks noEditPoints="1"/>
              </p:cNvSpPr>
              <p:nvPr/>
            </p:nvSpPr>
            <p:spPr bwMode="auto">
              <a:xfrm>
                <a:off x="234" y="75"/>
                <a:ext cx="108" cy="131"/>
              </a:xfrm>
              <a:custGeom>
                <a:avLst/>
                <a:gdLst>
                  <a:gd name="T0" fmla="*/ 25 w 108"/>
                  <a:gd name="T1" fmla="*/ 23 h 131"/>
                  <a:gd name="T2" fmla="*/ 25 w 108"/>
                  <a:gd name="T3" fmla="*/ 58 h 131"/>
                  <a:gd name="T4" fmla="*/ 58 w 108"/>
                  <a:gd name="T5" fmla="*/ 58 h 131"/>
                  <a:gd name="T6" fmla="*/ 65 w 108"/>
                  <a:gd name="T7" fmla="*/ 58 h 131"/>
                  <a:gd name="T8" fmla="*/ 68 w 108"/>
                  <a:gd name="T9" fmla="*/ 58 h 131"/>
                  <a:gd name="T10" fmla="*/ 70 w 108"/>
                  <a:gd name="T11" fmla="*/ 56 h 131"/>
                  <a:gd name="T12" fmla="*/ 75 w 108"/>
                  <a:gd name="T13" fmla="*/ 53 h 131"/>
                  <a:gd name="T14" fmla="*/ 78 w 108"/>
                  <a:gd name="T15" fmla="*/ 51 h 131"/>
                  <a:gd name="T16" fmla="*/ 78 w 108"/>
                  <a:gd name="T17" fmla="*/ 46 h 131"/>
                  <a:gd name="T18" fmla="*/ 78 w 108"/>
                  <a:gd name="T19" fmla="*/ 41 h 131"/>
                  <a:gd name="T20" fmla="*/ 78 w 108"/>
                  <a:gd name="T21" fmla="*/ 36 h 131"/>
                  <a:gd name="T22" fmla="*/ 78 w 108"/>
                  <a:gd name="T23" fmla="*/ 31 h 131"/>
                  <a:gd name="T24" fmla="*/ 75 w 108"/>
                  <a:gd name="T25" fmla="*/ 28 h 131"/>
                  <a:gd name="T26" fmla="*/ 70 w 108"/>
                  <a:gd name="T27" fmla="*/ 25 h 131"/>
                  <a:gd name="T28" fmla="*/ 65 w 108"/>
                  <a:gd name="T29" fmla="*/ 23 h 131"/>
                  <a:gd name="T30" fmla="*/ 58 w 108"/>
                  <a:gd name="T31" fmla="*/ 23 h 131"/>
                  <a:gd name="T32" fmla="*/ 25 w 108"/>
                  <a:gd name="T33" fmla="*/ 23 h 131"/>
                  <a:gd name="T34" fmla="*/ 86 w 108"/>
                  <a:gd name="T35" fmla="*/ 5 h 131"/>
                  <a:gd name="T36" fmla="*/ 91 w 108"/>
                  <a:gd name="T37" fmla="*/ 8 h 131"/>
                  <a:gd name="T38" fmla="*/ 98 w 108"/>
                  <a:gd name="T39" fmla="*/ 13 h 131"/>
                  <a:gd name="T40" fmla="*/ 103 w 108"/>
                  <a:gd name="T41" fmla="*/ 23 h 131"/>
                  <a:gd name="T42" fmla="*/ 106 w 108"/>
                  <a:gd name="T43" fmla="*/ 31 h 131"/>
                  <a:gd name="T44" fmla="*/ 106 w 108"/>
                  <a:gd name="T45" fmla="*/ 38 h 131"/>
                  <a:gd name="T46" fmla="*/ 106 w 108"/>
                  <a:gd name="T47" fmla="*/ 48 h 131"/>
                  <a:gd name="T48" fmla="*/ 103 w 108"/>
                  <a:gd name="T49" fmla="*/ 51 h 131"/>
                  <a:gd name="T50" fmla="*/ 101 w 108"/>
                  <a:gd name="T51" fmla="*/ 56 h 131"/>
                  <a:gd name="T52" fmla="*/ 98 w 108"/>
                  <a:gd name="T53" fmla="*/ 61 h 131"/>
                  <a:gd name="T54" fmla="*/ 96 w 108"/>
                  <a:gd name="T55" fmla="*/ 63 h 131"/>
                  <a:gd name="T56" fmla="*/ 86 w 108"/>
                  <a:gd name="T57" fmla="*/ 68 h 131"/>
                  <a:gd name="T58" fmla="*/ 93 w 108"/>
                  <a:gd name="T59" fmla="*/ 73 h 131"/>
                  <a:gd name="T60" fmla="*/ 98 w 108"/>
                  <a:gd name="T61" fmla="*/ 78 h 131"/>
                  <a:gd name="T62" fmla="*/ 101 w 108"/>
                  <a:gd name="T63" fmla="*/ 88 h 131"/>
                  <a:gd name="T64" fmla="*/ 103 w 108"/>
                  <a:gd name="T65" fmla="*/ 98 h 131"/>
                  <a:gd name="T66" fmla="*/ 103 w 108"/>
                  <a:gd name="T67" fmla="*/ 108 h 131"/>
                  <a:gd name="T68" fmla="*/ 103 w 108"/>
                  <a:gd name="T69" fmla="*/ 121 h 131"/>
                  <a:gd name="T70" fmla="*/ 106 w 108"/>
                  <a:gd name="T71" fmla="*/ 123 h 131"/>
                  <a:gd name="T72" fmla="*/ 108 w 108"/>
                  <a:gd name="T73" fmla="*/ 128 h 131"/>
                  <a:gd name="T74" fmla="*/ 108 w 108"/>
                  <a:gd name="T75" fmla="*/ 131 h 131"/>
                  <a:gd name="T76" fmla="*/ 78 w 108"/>
                  <a:gd name="T77" fmla="*/ 131 h 131"/>
                  <a:gd name="T78" fmla="*/ 75 w 108"/>
                  <a:gd name="T79" fmla="*/ 123 h 131"/>
                  <a:gd name="T80" fmla="*/ 75 w 108"/>
                  <a:gd name="T81" fmla="*/ 113 h 131"/>
                  <a:gd name="T82" fmla="*/ 75 w 108"/>
                  <a:gd name="T83" fmla="*/ 101 h 131"/>
                  <a:gd name="T84" fmla="*/ 73 w 108"/>
                  <a:gd name="T85" fmla="*/ 91 h 131"/>
                  <a:gd name="T86" fmla="*/ 70 w 108"/>
                  <a:gd name="T87" fmla="*/ 83 h 131"/>
                  <a:gd name="T88" fmla="*/ 65 w 108"/>
                  <a:gd name="T89" fmla="*/ 81 h 131"/>
                  <a:gd name="T90" fmla="*/ 55 w 108"/>
                  <a:gd name="T91" fmla="*/ 81 h 131"/>
                  <a:gd name="T92" fmla="*/ 25 w 108"/>
                  <a:gd name="T93" fmla="*/ 81 h 131"/>
                  <a:gd name="T94" fmla="*/ 25 w 108"/>
                  <a:gd name="T95" fmla="*/ 131 h 131"/>
                  <a:gd name="T96" fmla="*/ 0 w 108"/>
                  <a:gd name="T97" fmla="*/ 131 h 131"/>
                  <a:gd name="T98" fmla="*/ 0 w 108"/>
                  <a:gd name="T99" fmla="*/ 0 h 131"/>
                  <a:gd name="T100" fmla="*/ 63 w 108"/>
                  <a:gd name="T101" fmla="*/ 0 h 131"/>
                  <a:gd name="T102" fmla="*/ 75 w 108"/>
                  <a:gd name="T103" fmla="*/ 3 h 131"/>
                  <a:gd name="T104" fmla="*/ 86 w 108"/>
                  <a:gd name="T105" fmla="*/ 5 h 1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1"/>
                  <a:gd name="T161" fmla="*/ 108 w 108"/>
                  <a:gd name="T162" fmla="*/ 131 h 13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1">
                    <a:moveTo>
                      <a:pt x="25" y="23"/>
                    </a:moveTo>
                    <a:lnTo>
                      <a:pt x="25" y="58"/>
                    </a:lnTo>
                    <a:lnTo>
                      <a:pt x="58" y="58"/>
                    </a:lnTo>
                    <a:lnTo>
                      <a:pt x="65" y="58"/>
                    </a:lnTo>
                    <a:lnTo>
                      <a:pt x="68" y="58"/>
                    </a:lnTo>
                    <a:lnTo>
                      <a:pt x="70" y="56"/>
                    </a:lnTo>
                    <a:lnTo>
                      <a:pt x="75" y="53"/>
                    </a:lnTo>
                    <a:lnTo>
                      <a:pt x="78" y="51"/>
                    </a:lnTo>
                    <a:lnTo>
                      <a:pt x="78" y="46"/>
                    </a:lnTo>
                    <a:lnTo>
                      <a:pt x="78" y="41"/>
                    </a:lnTo>
                    <a:lnTo>
                      <a:pt x="78" y="36"/>
                    </a:lnTo>
                    <a:lnTo>
                      <a:pt x="78" y="31"/>
                    </a:lnTo>
                    <a:lnTo>
                      <a:pt x="75" y="28"/>
                    </a:lnTo>
                    <a:lnTo>
                      <a:pt x="70" y="25"/>
                    </a:lnTo>
                    <a:lnTo>
                      <a:pt x="65" y="23"/>
                    </a:lnTo>
                    <a:lnTo>
                      <a:pt x="58" y="23"/>
                    </a:lnTo>
                    <a:lnTo>
                      <a:pt x="25" y="23"/>
                    </a:lnTo>
                    <a:close/>
                    <a:moveTo>
                      <a:pt x="86" y="5"/>
                    </a:moveTo>
                    <a:lnTo>
                      <a:pt x="91" y="8"/>
                    </a:lnTo>
                    <a:lnTo>
                      <a:pt x="98" y="13"/>
                    </a:lnTo>
                    <a:lnTo>
                      <a:pt x="103" y="23"/>
                    </a:lnTo>
                    <a:lnTo>
                      <a:pt x="106" y="31"/>
                    </a:lnTo>
                    <a:lnTo>
                      <a:pt x="106" y="38"/>
                    </a:lnTo>
                    <a:lnTo>
                      <a:pt x="106" y="48"/>
                    </a:lnTo>
                    <a:lnTo>
                      <a:pt x="103" y="51"/>
                    </a:lnTo>
                    <a:lnTo>
                      <a:pt x="101" y="56"/>
                    </a:lnTo>
                    <a:lnTo>
                      <a:pt x="98" y="61"/>
                    </a:lnTo>
                    <a:lnTo>
                      <a:pt x="96" y="63"/>
                    </a:lnTo>
                    <a:lnTo>
                      <a:pt x="86" y="68"/>
                    </a:lnTo>
                    <a:lnTo>
                      <a:pt x="93" y="73"/>
                    </a:lnTo>
                    <a:lnTo>
                      <a:pt x="98" y="78"/>
                    </a:lnTo>
                    <a:lnTo>
                      <a:pt x="101" y="88"/>
                    </a:lnTo>
                    <a:lnTo>
                      <a:pt x="103" y="98"/>
                    </a:lnTo>
                    <a:lnTo>
                      <a:pt x="103" y="108"/>
                    </a:lnTo>
                    <a:lnTo>
                      <a:pt x="103" y="121"/>
                    </a:lnTo>
                    <a:lnTo>
                      <a:pt x="106" y="123"/>
                    </a:lnTo>
                    <a:lnTo>
                      <a:pt x="108" y="128"/>
                    </a:lnTo>
                    <a:lnTo>
                      <a:pt x="108" y="131"/>
                    </a:lnTo>
                    <a:lnTo>
                      <a:pt x="78" y="131"/>
                    </a:lnTo>
                    <a:lnTo>
                      <a:pt x="75" y="123"/>
                    </a:lnTo>
                    <a:lnTo>
                      <a:pt x="75" y="113"/>
                    </a:lnTo>
                    <a:lnTo>
                      <a:pt x="75" y="101"/>
                    </a:lnTo>
                    <a:lnTo>
                      <a:pt x="73" y="91"/>
                    </a:lnTo>
                    <a:lnTo>
                      <a:pt x="70" y="83"/>
                    </a:lnTo>
                    <a:lnTo>
                      <a:pt x="65" y="81"/>
                    </a:lnTo>
                    <a:lnTo>
                      <a:pt x="55" y="81"/>
                    </a:lnTo>
                    <a:lnTo>
                      <a:pt x="25" y="81"/>
                    </a:lnTo>
                    <a:lnTo>
                      <a:pt x="25" y="131"/>
                    </a:lnTo>
                    <a:lnTo>
                      <a:pt x="0" y="131"/>
                    </a:lnTo>
                    <a:lnTo>
                      <a:pt x="0" y="0"/>
                    </a:lnTo>
                    <a:lnTo>
                      <a:pt x="63" y="0"/>
                    </a:lnTo>
                    <a:lnTo>
                      <a:pt x="75" y="3"/>
                    </a:lnTo>
                    <a:lnTo>
                      <a:pt x="86"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32" name="Freeform 54"/>
              <p:cNvSpPr>
                <a:spLocks/>
              </p:cNvSpPr>
              <p:nvPr/>
            </p:nvSpPr>
            <p:spPr bwMode="auto">
              <a:xfrm>
                <a:off x="365" y="75"/>
                <a:ext cx="98" cy="131"/>
              </a:xfrm>
              <a:custGeom>
                <a:avLst/>
                <a:gdLst>
                  <a:gd name="T0" fmla="*/ 95 w 98"/>
                  <a:gd name="T1" fmla="*/ 23 h 131"/>
                  <a:gd name="T2" fmla="*/ 25 w 98"/>
                  <a:gd name="T3" fmla="*/ 23 h 131"/>
                  <a:gd name="T4" fmla="*/ 25 w 98"/>
                  <a:gd name="T5" fmla="*/ 51 h 131"/>
                  <a:gd name="T6" fmla="*/ 88 w 98"/>
                  <a:gd name="T7" fmla="*/ 51 h 131"/>
                  <a:gd name="T8" fmla="*/ 88 w 98"/>
                  <a:gd name="T9" fmla="*/ 73 h 131"/>
                  <a:gd name="T10" fmla="*/ 25 w 98"/>
                  <a:gd name="T11" fmla="*/ 73 h 131"/>
                  <a:gd name="T12" fmla="*/ 25 w 98"/>
                  <a:gd name="T13" fmla="*/ 108 h 131"/>
                  <a:gd name="T14" fmla="*/ 98 w 98"/>
                  <a:gd name="T15" fmla="*/ 108 h 131"/>
                  <a:gd name="T16" fmla="*/ 98 w 98"/>
                  <a:gd name="T17" fmla="*/ 131 h 131"/>
                  <a:gd name="T18" fmla="*/ 0 w 98"/>
                  <a:gd name="T19" fmla="*/ 131 h 131"/>
                  <a:gd name="T20" fmla="*/ 0 w 98"/>
                  <a:gd name="T21" fmla="*/ 0 h 131"/>
                  <a:gd name="T22" fmla="*/ 95 w 98"/>
                  <a:gd name="T23" fmla="*/ 0 h 131"/>
                  <a:gd name="T24" fmla="*/ 95 w 98"/>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1"/>
                  <a:gd name="T41" fmla="*/ 98 w 98"/>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1">
                    <a:moveTo>
                      <a:pt x="95" y="23"/>
                    </a:moveTo>
                    <a:lnTo>
                      <a:pt x="25" y="23"/>
                    </a:lnTo>
                    <a:lnTo>
                      <a:pt x="25" y="51"/>
                    </a:lnTo>
                    <a:lnTo>
                      <a:pt x="88" y="51"/>
                    </a:lnTo>
                    <a:lnTo>
                      <a:pt x="88" y="73"/>
                    </a:lnTo>
                    <a:lnTo>
                      <a:pt x="25" y="73"/>
                    </a:lnTo>
                    <a:lnTo>
                      <a:pt x="25" y="108"/>
                    </a:lnTo>
                    <a:lnTo>
                      <a:pt x="98" y="108"/>
                    </a:lnTo>
                    <a:lnTo>
                      <a:pt x="98" y="131"/>
                    </a:lnTo>
                    <a:lnTo>
                      <a:pt x="0" y="131"/>
                    </a:lnTo>
                    <a:lnTo>
                      <a:pt x="0" y="0"/>
                    </a:lnTo>
                    <a:lnTo>
                      <a:pt x="95" y="0"/>
                    </a:lnTo>
                    <a:lnTo>
                      <a:pt x="95"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33" name="Freeform 55"/>
              <p:cNvSpPr>
                <a:spLocks noEditPoints="1"/>
              </p:cNvSpPr>
              <p:nvPr/>
            </p:nvSpPr>
            <p:spPr bwMode="auto">
              <a:xfrm>
                <a:off x="475" y="75"/>
                <a:ext cx="124" cy="131"/>
              </a:xfrm>
              <a:custGeom>
                <a:avLst/>
                <a:gdLst>
                  <a:gd name="T0" fmla="*/ 46 w 124"/>
                  <a:gd name="T1" fmla="*/ 81 h 131"/>
                  <a:gd name="T2" fmla="*/ 78 w 124"/>
                  <a:gd name="T3" fmla="*/ 81 h 131"/>
                  <a:gd name="T4" fmla="*/ 61 w 124"/>
                  <a:gd name="T5" fmla="*/ 31 h 131"/>
                  <a:gd name="T6" fmla="*/ 46 w 124"/>
                  <a:gd name="T7" fmla="*/ 81 h 131"/>
                  <a:gd name="T8" fmla="*/ 46 w 124"/>
                  <a:gd name="T9" fmla="*/ 0 h 131"/>
                  <a:gd name="T10" fmla="*/ 76 w 124"/>
                  <a:gd name="T11" fmla="*/ 0 h 131"/>
                  <a:gd name="T12" fmla="*/ 124 w 124"/>
                  <a:gd name="T13" fmla="*/ 131 h 131"/>
                  <a:gd name="T14" fmla="*/ 94 w 124"/>
                  <a:gd name="T15" fmla="*/ 131 h 131"/>
                  <a:gd name="T16" fmla="*/ 86 w 124"/>
                  <a:gd name="T17" fmla="*/ 103 h 131"/>
                  <a:gd name="T18" fmla="*/ 38 w 124"/>
                  <a:gd name="T19" fmla="*/ 103 h 131"/>
                  <a:gd name="T20" fmla="*/ 28 w 124"/>
                  <a:gd name="T21" fmla="*/ 131 h 131"/>
                  <a:gd name="T22" fmla="*/ 0 w 124"/>
                  <a:gd name="T23" fmla="*/ 131 h 131"/>
                  <a:gd name="T24" fmla="*/ 46 w 124"/>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4"/>
                  <a:gd name="T40" fmla="*/ 0 h 131"/>
                  <a:gd name="T41" fmla="*/ 124 w 124"/>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4" h="131">
                    <a:moveTo>
                      <a:pt x="46" y="81"/>
                    </a:moveTo>
                    <a:lnTo>
                      <a:pt x="78" y="81"/>
                    </a:lnTo>
                    <a:lnTo>
                      <a:pt x="61" y="31"/>
                    </a:lnTo>
                    <a:lnTo>
                      <a:pt x="46" y="81"/>
                    </a:lnTo>
                    <a:close/>
                    <a:moveTo>
                      <a:pt x="46" y="0"/>
                    </a:moveTo>
                    <a:lnTo>
                      <a:pt x="76" y="0"/>
                    </a:lnTo>
                    <a:lnTo>
                      <a:pt x="124" y="131"/>
                    </a:lnTo>
                    <a:lnTo>
                      <a:pt x="94" y="131"/>
                    </a:lnTo>
                    <a:lnTo>
                      <a:pt x="86" y="103"/>
                    </a:lnTo>
                    <a:lnTo>
                      <a:pt x="38" y="103"/>
                    </a:lnTo>
                    <a:lnTo>
                      <a:pt x="28" y="131"/>
                    </a:lnTo>
                    <a:lnTo>
                      <a:pt x="0" y="131"/>
                    </a:lnTo>
                    <a:lnTo>
                      <a:pt x="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34" name="Freeform 56"/>
              <p:cNvSpPr>
                <a:spLocks/>
              </p:cNvSpPr>
              <p:nvPr/>
            </p:nvSpPr>
            <p:spPr bwMode="auto">
              <a:xfrm>
                <a:off x="591" y="75"/>
                <a:ext cx="106" cy="131"/>
              </a:xfrm>
              <a:custGeom>
                <a:avLst/>
                <a:gdLst>
                  <a:gd name="T0" fmla="*/ 106 w 106"/>
                  <a:gd name="T1" fmla="*/ 0 h 131"/>
                  <a:gd name="T2" fmla="*/ 106 w 106"/>
                  <a:gd name="T3" fmla="*/ 23 h 131"/>
                  <a:gd name="T4" fmla="*/ 66 w 106"/>
                  <a:gd name="T5" fmla="*/ 23 h 131"/>
                  <a:gd name="T6" fmla="*/ 66 w 106"/>
                  <a:gd name="T7" fmla="*/ 131 h 131"/>
                  <a:gd name="T8" fmla="*/ 38 w 106"/>
                  <a:gd name="T9" fmla="*/ 131 h 131"/>
                  <a:gd name="T10" fmla="*/ 38 w 106"/>
                  <a:gd name="T11" fmla="*/ 23 h 131"/>
                  <a:gd name="T12" fmla="*/ 0 w 106"/>
                  <a:gd name="T13" fmla="*/ 23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23"/>
                    </a:lnTo>
                    <a:lnTo>
                      <a:pt x="66" y="23"/>
                    </a:lnTo>
                    <a:lnTo>
                      <a:pt x="66" y="131"/>
                    </a:lnTo>
                    <a:lnTo>
                      <a:pt x="38" y="131"/>
                    </a:lnTo>
                    <a:lnTo>
                      <a:pt x="38" y="23"/>
                    </a:lnTo>
                    <a:lnTo>
                      <a:pt x="0" y="23"/>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35" name="Freeform 57"/>
              <p:cNvSpPr>
                <a:spLocks/>
              </p:cNvSpPr>
              <p:nvPr/>
            </p:nvSpPr>
            <p:spPr bwMode="auto">
              <a:xfrm>
                <a:off x="712" y="75"/>
                <a:ext cx="101" cy="131"/>
              </a:xfrm>
              <a:custGeom>
                <a:avLst/>
                <a:gdLst>
                  <a:gd name="T0" fmla="*/ 96 w 101"/>
                  <a:gd name="T1" fmla="*/ 23 h 131"/>
                  <a:gd name="T2" fmla="*/ 28 w 101"/>
                  <a:gd name="T3" fmla="*/ 23 h 131"/>
                  <a:gd name="T4" fmla="*/ 28 w 101"/>
                  <a:gd name="T5" fmla="*/ 51 h 131"/>
                  <a:gd name="T6" fmla="*/ 91 w 101"/>
                  <a:gd name="T7" fmla="*/ 51 h 131"/>
                  <a:gd name="T8" fmla="*/ 91 w 101"/>
                  <a:gd name="T9" fmla="*/ 73 h 131"/>
                  <a:gd name="T10" fmla="*/ 28 w 101"/>
                  <a:gd name="T11" fmla="*/ 73 h 131"/>
                  <a:gd name="T12" fmla="*/ 28 w 101"/>
                  <a:gd name="T13" fmla="*/ 108 h 131"/>
                  <a:gd name="T14" fmla="*/ 101 w 101"/>
                  <a:gd name="T15" fmla="*/ 108 h 131"/>
                  <a:gd name="T16" fmla="*/ 101 w 101"/>
                  <a:gd name="T17" fmla="*/ 131 h 131"/>
                  <a:gd name="T18" fmla="*/ 0 w 101"/>
                  <a:gd name="T19" fmla="*/ 131 h 131"/>
                  <a:gd name="T20" fmla="*/ 0 w 101"/>
                  <a:gd name="T21" fmla="*/ 0 h 131"/>
                  <a:gd name="T22" fmla="*/ 96 w 101"/>
                  <a:gd name="T23" fmla="*/ 0 h 131"/>
                  <a:gd name="T24" fmla="*/ 96 w 101"/>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1"/>
                  <a:gd name="T40" fmla="*/ 0 h 131"/>
                  <a:gd name="T41" fmla="*/ 101 w 101"/>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1" h="131">
                    <a:moveTo>
                      <a:pt x="96" y="23"/>
                    </a:moveTo>
                    <a:lnTo>
                      <a:pt x="28" y="23"/>
                    </a:lnTo>
                    <a:lnTo>
                      <a:pt x="28" y="51"/>
                    </a:lnTo>
                    <a:lnTo>
                      <a:pt x="91" y="51"/>
                    </a:lnTo>
                    <a:lnTo>
                      <a:pt x="91" y="73"/>
                    </a:lnTo>
                    <a:lnTo>
                      <a:pt x="28" y="73"/>
                    </a:lnTo>
                    <a:lnTo>
                      <a:pt x="28" y="108"/>
                    </a:lnTo>
                    <a:lnTo>
                      <a:pt x="101" y="108"/>
                    </a:lnTo>
                    <a:lnTo>
                      <a:pt x="101" y="131"/>
                    </a:lnTo>
                    <a:lnTo>
                      <a:pt x="0" y="131"/>
                    </a:lnTo>
                    <a:lnTo>
                      <a:pt x="0" y="0"/>
                    </a:lnTo>
                    <a:lnTo>
                      <a:pt x="96" y="0"/>
                    </a:lnTo>
                    <a:lnTo>
                      <a:pt x="9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36" name="Freeform 58"/>
              <p:cNvSpPr>
                <a:spLocks/>
              </p:cNvSpPr>
              <p:nvPr/>
            </p:nvSpPr>
            <p:spPr bwMode="auto">
              <a:xfrm>
                <a:off x="873" y="75"/>
                <a:ext cx="106" cy="131"/>
              </a:xfrm>
              <a:custGeom>
                <a:avLst/>
                <a:gdLst>
                  <a:gd name="T0" fmla="*/ 106 w 106"/>
                  <a:gd name="T1" fmla="*/ 0 h 131"/>
                  <a:gd name="T2" fmla="*/ 106 w 106"/>
                  <a:gd name="T3" fmla="*/ 23 h 131"/>
                  <a:gd name="T4" fmla="*/ 65 w 106"/>
                  <a:gd name="T5" fmla="*/ 23 h 131"/>
                  <a:gd name="T6" fmla="*/ 65 w 106"/>
                  <a:gd name="T7" fmla="*/ 131 h 131"/>
                  <a:gd name="T8" fmla="*/ 38 w 106"/>
                  <a:gd name="T9" fmla="*/ 131 h 131"/>
                  <a:gd name="T10" fmla="*/ 38 w 106"/>
                  <a:gd name="T11" fmla="*/ 23 h 131"/>
                  <a:gd name="T12" fmla="*/ 0 w 106"/>
                  <a:gd name="T13" fmla="*/ 23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23"/>
                    </a:lnTo>
                    <a:lnTo>
                      <a:pt x="65" y="23"/>
                    </a:lnTo>
                    <a:lnTo>
                      <a:pt x="65" y="131"/>
                    </a:lnTo>
                    <a:lnTo>
                      <a:pt x="38" y="131"/>
                    </a:lnTo>
                    <a:lnTo>
                      <a:pt x="38" y="23"/>
                    </a:lnTo>
                    <a:lnTo>
                      <a:pt x="0" y="23"/>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37" name="Freeform 59"/>
              <p:cNvSpPr>
                <a:spLocks noEditPoints="1"/>
              </p:cNvSpPr>
              <p:nvPr/>
            </p:nvSpPr>
            <p:spPr bwMode="auto">
              <a:xfrm>
                <a:off x="971" y="75"/>
                <a:ext cx="123" cy="131"/>
              </a:xfrm>
              <a:custGeom>
                <a:avLst/>
                <a:gdLst>
                  <a:gd name="T0" fmla="*/ 45 w 123"/>
                  <a:gd name="T1" fmla="*/ 81 h 131"/>
                  <a:gd name="T2" fmla="*/ 78 w 123"/>
                  <a:gd name="T3" fmla="*/ 81 h 131"/>
                  <a:gd name="T4" fmla="*/ 63 w 123"/>
                  <a:gd name="T5" fmla="*/ 31 h 131"/>
                  <a:gd name="T6" fmla="*/ 45 w 123"/>
                  <a:gd name="T7" fmla="*/ 81 h 131"/>
                  <a:gd name="T8" fmla="*/ 48 w 123"/>
                  <a:gd name="T9" fmla="*/ 0 h 131"/>
                  <a:gd name="T10" fmla="*/ 78 w 123"/>
                  <a:gd name="T11" fmla="*/ 0 h 131"/>
                  <a:gd name="T12" fmla="*/ 123 w 123"/>
                  <a:gd name="T13" fmla="*/ 131 h 131"/>
                  <a:gd name="T14" fmla="*/ 93 w 123"/>
                  <a:gd name="T15" fmla="*/ 131 h 131"/>
                  <a:gd name="T16" fmla="*/ 86 w 123"/>
                  <a:gd name="T17" fmla="*/ 103 h 131"/>
                  <a:gd name="T18" fmla="*/ 38 w 123"/>
                  <a:gd name="T19" fmla="*/ 103 h 131"/>
                  <a:gd name="T20" fmla="*/ 28 w 123"/>
                  <a:gd name="T21" fmla="*/ 131 h 131"/>
                  <a:gd name="T22" fmla="*/ 0 w 123"/>
                  <a:gd name="T23" fmla="*/ 131 h 131"/>
                  <a:gd name="T24" fmla="*/ 48 w 123"/>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3"/>
                  <a:gd name="T40" fmla="*/ 0 h 131"/>
                  <a:gd name="T41" fmla="*/ 123 w 123"/>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3" h="131">
                    <a:moveTo>
                      <a:pt x="45" y="81"/>
                    </a:moveTo>
                    <a:lnTo>
                      <a:pt x="78" y="81"/>
                    </a:lnTo>
                    <a:lnTo>
                      <a:pt x="63" y="31"/>
                    </a:lnTo>
                    <a:lnTo>
                      <a:pt x="45" y="81"/>
                    </a:lnTo>
                    <a:close/>
                    <a:moveTo>
                      <a:pt x="48" y="0"/>
                    </a:moveTo>
                    <a:lnTo>
                      <a:pt x="78" y="0"/>
                    </a:lnTo>
                    <a:lnTo>
                      <a:pt x="123" y="131"/>
                    </a:lnTo>
                    <a:lnTo>
                      <a:pt x="93" y="131"/>
                    </a:lnTo>
                    <a:lnTo>
                      <a:pt x="86" y="103"/>
                    </a:lnTo>
                    <a:lnTo>
                      <a:pt x="38" y="103"/>
                    </a:lnTo>
                    <a:lnTo>
                      <a:pt x="28" y="131"/>
                    </a:lnTo>
                    <a:lnTo>
                      <a:pt x="0" y="131"/>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38" name="Freeform 60"/>
              <p:cNvSpPr>
                <a:spLocks noEditPoints="1"/>
              </p:cNvSpPr>
              <p:nvPr/>
            </p:nvSpPr>
            <p:spPr bwMode="auto">
              <a:xfrm>
                <a:off x="1112" y="75"/>
                <a:ext cx="108" cy="131"/>
              </a:xfrm>
              <a:custGeom>
                <a:avLst/>
                <a:gdLst>
                  <a:gd name="T0" fmla="*/ 25 w 108"/>
                  <a:gd name="T1" fmla="*/ 23 h 131"/>
                  <a:gd name="T2" fmla="*/ 25 w 108"/>
                  <a:gd name="T3" fmla="*/ 53 h 131"/>
                  <a:gd name="T4" fmla="*/ 58 w 108"/>
                  <a:gd name="T5" fmla="*/ 53 h 131"/>
                  <a:gd name="T6" fmla="*/ 65 w 108"/>
                  <a:gd name="T7" fmla="*/ 51 h 131"/>
                  <a:gd name="T8" fmla="*/ 73 w 108"/>
                  <a:gd name="T9" fmla="*/ 48 h 131"/>
                  <a:gd name="T10" fmla="*/ 75 w 108"/>
                  <a:gd name="T11" fmla="*/ 48 h 131"/>
                  <a:gd name="T12" fmla="*/ 75 w 108"/>
                  <a:gd name="T13" fmla="*/ 46 h 131"/>
                  <a:gd name="T14" fmla="*/ 78 w 108"/>
                  <a:gd name="T15" fmla="*/ 38 h 131"/>
                  <a:gd name="T16" fmla="*/ 78 w 108"/>
                  <a:gd name="T17" fmla="*/ 33 h 131"/>
                  <a:gd name="T18" fmla="*/ 75 w 108"/>
                  <a:gd name="T19" fmla="*/ 31 h 131"/>
                  <a:gd name="T20" fmla="*/ 73 w 108"/>
                  <a:gd name="T21" fmla="*/ 28 h 131"/>
                  <a:gd name="T22" fmla="*/ 70 w 108"/>
                  <a:gd name="T23" fmla="*/ 25 h 131"/>
                  <a:gd name="T24" fmla="*/ 63 w 108"/>
                  <a:gd name="T25" fmla="*/ 23 h 131"/>
                  <a:gd name="T26" fmla="*/ 55 w 108"/>
                  <a:gd name="T27" fmla="*/ 23 h 131"/>
                  <a:gd name="T28" fmla="*/ 25 w 108"/>
                  <a:gd name="T29" fmla="*/ 23 h 131"/>
                  <a:gd name="T30" fmla="*/ 25 w 108"/>
                  <a:gd name="T31" fmla="*/ 73 h 131"/>
                  <a:gd name="T32" fmla="*/ 25 w 108"/>
                  <a:gd name="T33" fmla="*/ 108 h 131"/>
                  <a:gd name="T34" fmla="*/ 58 w 108"/>
                  <a:gd name="T35" fmla="*/ 108 h 131"/>
                  <a:gd name="T36" fmla="*/ 65 w 108"/>
                  <a:gd name="T37" fmla="*/ 108 h 131"/>
                  <a:gd name="T38" fmla="*/ 70 w 108"/>
                  <a:gd name="T39" fmla="*/ 106 h 131"/>
                  <a:gd name="T40" fmla="*/ 75 w 108"/>
                  <a:gd name="T41" fmla="*/ 103 h 131"/>
                  <a:gd name="T42" fmla="*/ 78 w 108"/>
                  <a:gd name="T43" fmla="*/ 101 h 131"/>
                  <a:gd name="T44" fmla="*/ 80 w 108"/>
                  <a:gd name="T45" fmla="*/ 96 h 131"/>
                  <a:gd name="T46" fmla="*/ 80 w 108"/>
                  <a:gd name="T47" fmla="*/ 91 h 131"/>
                  <a:gd name="T48" fmla="*/ 80 w 108"/>
                  <a:gd name="T49" fmla="*/ 86 h 131"/>
                  <a:gd name="T50" fmla="*/ 78 w 108"/>
                  <a:gd name="T51" fmla="*/ 81 h 131"/>
                  <a:gd name="T52" fmla="*/ 75 w 108"/>
                  <a:gd name="T53" fmla="*/ 78 h 131"/>
                  <a:gd name="T54" fmla="*/ 73 w 108"/>
                  <a:gd name="T55" fmla="*/ 76 h 131"/>
                  <a:gd name="T56" fmla="*/ 58 w 108"/>
                  <a:gd name="T57" fmla="*/ 73 h 131"/>
                  <a:gd name="T58" fmla="*/ 25 w 108"/>
                  <a:gd name="T59" fmla="*/ 73 h 131"/>
                  <a:gd name="T60" fmla="*/ 98 w 108"/>
                  <a:gd name="T61" fmla="*/ 15 h 131"/>
                  <a:gd name="T62" fmla="*/ 101 w 108"/>
                  <a:gd name="T63" fmla="*/ 18 h 131"/>
                  <a:gd name="T64" fmla="*/ 103 w 108"/>
                  <a:gd name="T65" fmla="*/ 23 h 131"/>
                  <a:gd name="T66" fmla="*/ 103 w 108"/>
                  <a:gd name="T67" fmla="*/ 28 h 131"/>
                  <a:gd name="T68" fmla="*/ 103 w 108"/>
                  <a:gd name="T69" fmla="*/ 36 h 131"/>
                  <a:gd name="T70" fmla="*/ 103 w 108"/>
                  <a:gd name="T71" fmla="*/ 46 h 131"/>
                  <a:gd name="T72" fmla="*/ 101 w 108"/>
                  <a:gd name="T73" fmla="*/ 51 h 131"/>
                  <a:gd name="T74" fmla="*/ 98 w 108"/>
                  <a:gd name="T75" fmla="*/ 53 h 131"/>
                  <a:gd name="T76" fmla="*/ 88 w 108"/>
                  <a:gd name="T77" fmla="*/ 61 h 131"/>
                  <a:gd name="T78" fmla="*/ 96 w 108"/>
                  <a:gd name="T79" fmla="*/ 66 h 131"/>
                  <a:gd name="T80" fmla="*/ 103 w 108"/>
                  <a:gd name="T81" fmla="*/ 73 h 131"/>
                  <a:gd name="T82" fmla="*/ 106 w 108"/>
                  <a:gd name="T83" fmla="*/ 76 h 131"/>
                  <a:gd name="T84" fmla="*/ 106 w 108"/>
                  <a:gd name="T85" fmla="*/ 81 h 131"/>
                  <a:gd name="T86" fmla="*/ 108 w 108"/>
                  <a:gd name="T87" fmla="*/ 91 h 131"/>
                  <a:gd name="T88" fmla="*/ 106 w 108"/>
                  <a:gd name="T89" fmla="*/ 103 h 131"/>
                  <a:gd name="T90" fmla="*/ 101 w 108"/>
                  <a:gd name="T91" fmla="*/ 113 h 131"/>
                  <a:gd name="T92" fmla="*/ 98 w 108"/>
                  <a:gd name="T93" fmla="*/ 118 h 131"/>
                  <a:gd name="T94" fmla="*/ 93 w 108"/>
                  <a:gd name="T95" fmla="*/ 123 h 131"/>
                  <a:gd name="T96" fmla="*/ 88 w 108"/>
                  <a:gd name="T97" fmla="*/ 126 h 131"/>
                  <a:gd name="T98" fmla="*/ 86 w 108"/>
                  <a:gd name="T99" fmla="*/ 126 h 131"/>
                  <a:gd name="T100" fmla="*/ 78 w 108"/>
                  <a:gd name="T101" fmla="*/ 128 h 131"/>
                  <a:gd name="T102" fmla="*/ 60 w 108"/>
                  <a:gd name="T103" fmla="*/ 131 h 131"/>
                  <a:gd name="T104" fmla="*/ 0 w 108"/>
                  <a:gd name="T105" fmla="*/ 131 h 131"/>
                  <a:gd name="T106" fmla="*/ 0 w 108"/>
                  <a:gd name="T107" fmla="*/ 0 h 131"/>
                  <a:gd name="T108" fmla="*/ 63 w 108"/>
                  <a:gd name="T109" fmla="*/ 0 h 131"/>
                  <a:gd name="T110" fmla="*/ 75 w 108"/>
                  <a:gd name="T111" fmla="*/ 3 h 131"/>
                  <a:gd name="T112" fmla="*/ 83 w 108"/>
                  <a:gd name="T113" fmla="*/ 5 h 131"/>
                  <a:gd name="T114" fmla="*/ 91 w 108"/>
                  <a:gd name="T115" fmla="*/ 8 h 131"/>
                  <a:gd name="T116" fmla="*/ 98 w 108"/>
                  <a:gd name="T117" fmla="*/ 15 h 1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08"/>
                  <a:gd name="T178" fmla="*/ 0 h 131"/>
                  <a:gd name="T179" fmla="*/ 108 w 108"/>
                  <a:gd name="T180" fmla="*/ 131 h 13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08" h="131">
                    <a:moveTo>
                      <a:pt x="25" y="23"/>
                    </a:moveTo>
                    <a:lnTo>
                      <a:pt x="25" y="53"/>
                    </a:lnTo>
                    <a:lnTo>
                      <a:pt x="58" y="53"/>
                    </a:lnTo>
                    <a:lnTo>
                      <a:pt x="65" y="51"/>
                    </a:lnTo>
                    <a:lnTo>
                      <a:pt x="73" y="48"/>
                    </a:lnTo>
                    <a:lnTo>
                      <a:pt x="75" y="48"/>
                    </a:lnTo>
                    <a:lnTo>
                      <a:pt x="75" y="46"/>
                    </a:lnTo>
                    <a:lnTo>
                      <a:pt x="78" y="38"/>
                    </a:lnTo>
                    <a:lnTo>
                      <a:pt x="78" y="33"/>
                    </a:lnTo>
                    <a:lnTo>
                      <a:pt x="75" y="31"/>
                    </a:lnTo>
                    <a:lnTo>
                      <a:pt x="73" y="28"/>
                    </a:lnTo>
                    <a:lnTo>
                      <a:pt x="70" y="25"/>
                    </a:lnTo>
                    <a:lnTo>
                      <a:pt x="63" y="23"/>
                    </a:lnTo>
                    <a:lnTo>
                      <a:pt x="55" y="23"/>
                    </a:lnTo>
                    <a:lnTo>
                      <a:pt x="25" y="23"/>
                    </a:lnTo>
                    <a:close/>
                    <a:moveTo>
                      <a:pt x="25" y="73"/>
                    </a:moveTo>
                    <a:lnTo>
                      <a:pt x="25" y="108"/>
                    </a:lnTo>
                    <a:lnTo>
                      <a:pt x="58" y="108"/>
                    </a:lnTo>
                    <a:lnTo>
                      <a:pt x="65" y="108"/>
                    </a:lnTo>
                    <a:lnTo>
                      <a:pt x="70" y="106"/>
                    </a:lnTo>
                    <a:lnTo>
                      <a:pt x="75" y="103"/>
                    </a:lnTo>
                    <a:lnTo>
                      <a:pt x="78" y="101"/>
                    </a:lnTo>
                    <a:lnTo>
                      <a:pt x="80" y="96"/>
                    </a:lnTo>
                    <a:lnTo>
                      <a:pt x="80" y="91"/>
                    </a:lnTo>
                    <a:lnTo>
                      <a:pt x="80" y="86"/>
                    </a:lnTo>
                    <a:lnTo>
                      <a:pt x="78" y="81"/>
                    </a:lnTo>
                    <a:lnTo>
                      <a:pt x="75" y="78"/>
                    </a:lnTo>
                    <a:lnTo>
                      <a:pt x="73" y="76"/>
                    </a:lnTo>
                    <a:lnTo>
                      <a:pt x="58" y="73"/>
                    </a:lnTo>
                    <a:lnTo>
                      <a:pt x="25" y="73"/>
                    </a:lnTo>
                    <a:close/>
                    <a:moveTo>
                      <a:pt x="98" y="15"/>
                    </a:moveTo>
                    <a:lnTo>
                      <a:pt x="101" y="18"/>
                    </a:lnTo>
                    <a:lnTo>
                      <a:pt x="103" y="23"/>
                    </a:lnTo>
                    <a:lnTo>
                      <a:pt x="103" y="28"/>
                    </a:lnTo>
                    <a:lnTo>
                      <a:pt x="103" y="36"/>
                    </a:lnTo>
                    <a:lnTo>
                      <a:pt x="103" y="46"/>
                    </a:lnTo>
                    <a:lnTo>
                      <a:pt x="101" y="51"/>
                    </a:lnTo>
                    <a:lnTo>
                      <a:pt x="98" y="53"/>
                    </a:lnTo>
                    <a:lnTo>
                      <a:pt x="88" y="61"/>
                    </a:lnTo>
                    <a:lnTo>
                      <a:pt x="96" y="66"/>
                    </a:lnTo>
                    <a:lnTo>
                      <a:pt x="103" y="73"/>
                    </a:lnTo>
                    <a:lnTo>
                      <a:pt x="106" y="76"/>
                    </a:lnTo>
                    <a:lnTo>
                      <a:pt x="106" y="81"/>
                    </a:lnTo>
                    <a:lnTo>
                      <a:pt x="108" y="91"/>
                    </a:lnTo>
                    <a:lnTo>
                      <a:pt x="106" y="103"/>
                    </a:lnTo>
                    <a:lnTo>
                      <a:pt x="101" y="113"/>
                    </a:lnTo>
                    <a:lnTo>
                      <a:pt x="98" y="118"/>
                    </a:lnTo>
                    <a:lnTo>
                      <a:pt x="93" y="123"/>
                    </a:lnTo>
                    <a:lnTo>
                      <a:pt x="88" y="126"/>
                    </a:lnTo>
                    <a:lnTo>
                      <a:pt x="86" y="126"/>
                    </a:lnTo>
                    <a:lnTo>
                      <a:pt x="78" y="128"/>
                    </a:lnTo>
                    <a:lnTo>
                      <a:pt x="60" y="131"/>
                    </a:lnTo>
                    <a:lnTo>
                      <a:pt x="0" y="131"/>
                    </a:lnTo>
                    <a:lnTo>
                      <a:pt x="0" y="0"/>
                    </a:lnTo>
                    <a:lnTo>
                      <a:pt x="63" y="0"/>
                    </a:lnTo>
                    <a:lnTo>
                      <a:pt x="75" y="3"/>
                    </a:lnTo>
                    <a:lnTo>
                      <a:pt x="83" y="5"/>
                    </a:lnTo>
                    <a:lnTo>
                      <a:pt x="91" y="8"/>
                    </a:lnTo>
                    <a:lnTo>
                      <a:pt x="98"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39" name="Freeform 61"/>
              <p:cNvSpPr>
                <a:spLocks/>
              </p:cNvSpPr>
              <p:nvPr/>
            </p:nvSpPr>
            <p:spPr bwMode="auto">
              <a:xfrm>
                <a:off x="1243" y="75"/>
                <a:ext cx="90" cy="131"/>
              </a:xfrm>
              <a:custGeom>
                <a:avLst/>
                <a:gdLst>
                  <a:gd name="T0" fmla="*/ 0 w 90"/>
                  <a:gd name="T1" fmla="*/ 0 h 131"/>
                  <a:gd name="T2" fmla="*/ 27 w 90"/>
                  <a:gd name="T3" fmla="*/ 0 h 131"/>
                  <a:gd name="T4" fmla="*/ 27 w 90"/>
                  <a:gd name="T5" fmla="*/ 108 h 131"/>
                  <a:gd name="T6" fmla="*/ 90 w 90"/>
                  <a:gd name="T7" fmla="*/ 108 h 131"/>
                  <a:gd name="T8" fmla="*/ 90 w 90"/>
                  <a:gd name="T9" fmla="*/ 131 h 131"/>
                  <a:gd name="T10" fmla="*/ 0 w 90"/>
                  <a:gd name="T11" fmla="*/ 131 h 131"/>
                  <a:gd name="T12" fmla="*/ 0 w 90"/>
                  <a:gd name="T13" fmla="*/ 0 h 131"/>
                  <a:gd name="T14" fmla="*/ 0 60000 65536"/>
                  <a:gd name="T15" fmla="*/ 0 60000 65536"/>
                  <a:gd name="T16" fmla="*/ 0 60000 65536"/>
                  <a:gd name="T17" fmla="*/ 0 60000 65536"/>
                  <a:gd name="T18" fmla="*/ 0 60000 65536"/>
                  <a:gd name="T19" fmla="*/ 0 60000 65536"/>
                  <a:gd name="T20" fmla="*/ 0 60000 65536"/>
                  <a:gd name="T21" fmla="*/ 0 w 90"/>
                  <a:gd name="T22" fmla="*/ 0 h 131"/>
                  <a:gd name="T23" fmla="*/ 90 w 90"/>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 h="131">
                    <a:moveTo>
                      <a:pt x="0" y="0"/>
                    </a:moveTo>
                    <a:lnTo>
                      <a:pt x="27" y="0"/>
                    </a:lnTo>
                    <a:lnTo>
                      <a:pt x="27" y="108"/>
                    </a:lnTo>
                    <a:lnTo>
                      <a:pt x="90" y="108"/>
                    </a:lnTo>
                    <a:lnTo>
                      <a:pt x="90"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40" name="Freeform 62"/>
              <p:cNvSpPr>
                <a:spLocks/>
              </p:cNvSpPr>
              <p:nvPr/>
            </p:nvSpPr>
            <p:spPr bwMode="auto">
              <a:xfrm>
                <a:off x="1353" y="75"/>
                <a:ext cx="99" cy="131"/>
              </a:xfrm>
              <a:custGeom>
                <a:avLst/>
                <a:gdLst>
                  <a:gd name="T0" fmla="*/ 96 w 99"/>
                  <a:gd name="T1" fmla="*/ 23 h 131"/>
                  <a:gd name="T2" fmla="*/ 28 w 99"/>
                  <a:gd name="T3" fmla="*/ 23 h 131"/>
                  <a:gd name="T4" fmla="*/ 28 w 99"/>
                  <a:gd name="T5" fmla="*/ 51 h 131"/>
                  <a:gd name="T6" fmla="*/ 91 w 99"/>
                  <a:gd name="T7" fmla="*/ 51 h 131"/>
                  <a:gd name="T8" fmla="*/ 91 w 99"/>
                  <a:gd name="T9" fmla="*/ 73 h 131"/>
                  <a:gd name="T10" fmla="*/ 28 w 99"/>
                  <a:gd name="T11" fmla="*/ 73 h 131"/>
                  <a:gd name="T12" fmla="*/ 28 w 99"/>
                  <a:gd name="T13" fmla="*/ 108 h 131"/>
                  <a:gd name="T14" fmla="*/ 99 w 99"/>
                  <a:gd name="T15" fmla="*/ 108 h 131"/>
                  <a:gd name="T16" fmla="*/ 99 w 99"/>
                  <a:gd name="T17" fmla="*/ 131 h 131"/>
                  <a:gd name="T18" fmla="*/ 0 w 99"/>
                  <a:gd name="T19" fmla="*/ 131 h 131"/>
                  <a:gd name="T20" fmla="*/ 0 w 99"/>
                  <a:gd name="T21" fmla="*/ 0 h 131"/>
                  <a:gd name="T22" fmla="*/ 96 w 99"/>
                  <a:gd name="T23" fmla="*/ 0 h 131"/>
                  <a:gd name="T24" fmla="*/ 96 w 99"/>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31"/>
                  <a:gd name="T41" fmla="*/ 99 w 99"/>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31">
                    <a:moveTo>
                      <a:pt x="96" y="23"/>
                    </a:moveTo>
                    <a:lnTo>
                      <a:pt x="28" y="23"/>
                    </a:lnTo>
                    <a:lnTo>
                      <a:pt x="28" y="51"/>
                    </a:lnTo>
                    <a:lnTo>
                      <a:pt x="91" y="51"/>
                    </a:lnTo>
                    <a:lnTo>
                      <a:pt x="91" y="73"/>
                    </a:lnTo>
                    <a:lnTo>
                      <a:pt x="28" y="73"/>
                    </a:lnTo>
                    <a:lnTo>
                      <a:pt x="28" y="108"/>
                    </a:lnTo>
                    <a:lnTo>
                      <a:pt x="99" y="108"/>
                    </a:lnTo>
                    <a:lnTo>
                      <a:pt x="99" y="131"/>
                    </a:lnTo>
                    <a:lnTo>
                      <a:pt x="0" y="131"/>
                    </a:lnTo>
                    <a:lnTo>
                      <a:pt x="0" y="0"/>
                    </a:lnTo>
                    <a:lnTo>
                      <a:pt x="96" y="0"/>
                    </a:lnTo>
                    <a:lnTo>
                      <a:pt x="9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41" name="Freeform 63"/>
              <p:cNvSpPr>
                <a:spLocks/>
              </p:cNvSpPr>
              <p:nvPr/>
            </p:nvSpPr>
            <p:spPr bwMode="auto">
              <a:xfrm>
                <a:off x="1525" y="75"/>
                <a:ext cx="98" cy="131"/>
              </a:xfrm>
              <a:custGeom>
                <a:avLst/>
                <a:gdLst>
                  <a:gd name="T0" fmla="*/ 0 w 98"/>
                  <a:gd name="T1" fmla="*/ 0 h 131"/>
                  <a:gd name="T2" fmla="*/ 95 w 98"/>
                  <a:gd name="T3" fmla="*/ 0 h 131"/>
                  <a:gd name="T4" fmla="*/ 95 w 98"/>
                  <a:gd name="T5" fmla="*/ 18 h 131"/>
                  <a:gd name="T6" fmla="*/ 17 w 98"/>
                  <a:gd name="T7" fmla="*/ 18 h 131"/>
                  <a:gd name="T8" fmla="*/ 17 w 98"/>
                  <a:gd name="T9" fmla="*/ 56 h 131"/>
                  <a:gd name="T10" fmla="*/ 90 w 98"/>
                  <a:gd name="T11" fmla="*/ 56 h 131"/>
                  <a:gd name="T12" fmla="*/ 90 w 98"/>
                  <a:gd name="T13" fmla="*/ 71 h 131"/>
                  <a:gd name="T14" fmla="*/ 17 w 98"/>
                  <a:gd name="T15" fmla="*/ 71 h 131"/>
                  <a:gd name="T16" fmla="*/ 17 w 98"/>
                  <a:gd name="T17" fmla="*/ 116 h 131"/>
                  <a:gd name="T18" fmla="*/ 98 w 98"/>
                  <a:gd name="T19" fmla="*/ 116 h 131"/>
                  <a:gd name="T20" fmla="*/ 98 w 98"/>
                  <a:gd name="T21" fmla="*/ 131 h 131"/>
                  <a:gd name="T22" fmla="*/ 0 w 98"/>
                  <a:gd name="T23" fmla="*/ 131 h 131"/>
                  <a:gd name="T24" fmla="*/ 0 w 98"/>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1"/>
                  <a:gd name="T41" fmla="*/ 98 w 98"/>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1">
                    <a:moveTo>
                      <a:pt x="0" y="0"/>
                    </a:moveTo>
                    <a:lnTo>
                      <a:pt x="95" y="0"/>
                    </a:lnTo>
                    <a:lnTo>
                      <a:pt x="95" y="18"/>
                    </a:lnTo>
                    <a:lnTo>
                      <a:pt x="17" y="18"/>
                    </a:lnTo>
                    <a:lnTo>
                      <a:pt x="17" y="56"/>
                    </a:lnTo>
                    <a:lnTo>
                      <a:pt x="90" y="56"/>
                    </a:lnTo>
                    <a:lnTo>
                      <a:pt x="90" y="71"/>
                    </a:lnTo>
                    <a:lnTo>
                      <a:pt x="17" y="71"/>
                    </a:lnTo>
                    <a:lnTo>
                      <a:pt x="17" y="116"/>
                    </a:lnTo>
                    <a:lnTo>
                      <a:pt x="98" y="116"/>
                    </a:lnTo>
                    <a:lnTo>
                      <a:pt x="9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42" name="Freeform 64"/>
              <p:cNvSpPr>
                <a:spLocks/>
              </p:cNvSpPr>
              <p:nvPr/>
            </p:nvSpPr>
            <p:spPr bwMode="auto">
              <a:xfrm>
                <a:off x="1645" y="75"/>
                <a:ext cx="124" cy="131"/>
              </a:xfrm>
              <a:custGeom>
                <a:avLst/>
                <a:gdLst>
                  <a:gd name="T0" fmla="*/ 0 w 124"/>
                  <a:gd name="T1" fmla="*/ 0 h 131"/>
                  <a:gd name="T2" fmla="*/ 25 w 124"/>
                  <a:gd name="T3" fmla="*/ 0 h 131"/>
                  <a:gd name="T4" fmla="*/ 63 w 124"/>
                  <a:gd name="T5" fmla="*/ 111 h 131"/>
                  <a:gd name="T6" fmla="*/ 98 w 124"/>
                  <a:gd name="T7" fmla="*/ 0 h 131"/>
                  <a:gd name="T8" fmla="*/ 124 w 124"/>
                  <a:gd name="T9" fmla="*/ 0 h 131"/>
                  <a:gd name="T10" fmla="*/ 124 w 124"/>
                  <a:gd name="T11" fmla="*/ 131 h 131"/>
                  <a:gd name="T12" fmla="*/ 108 w 124"/>
                  <a:gd name="T13" fmla="*/ 131 h 131"/>
                  <a:gd name="T14" fmla="*/ 108 w 124"/>
                  <a:gd name="T15" fmla="*/ 56 h 131"/>
                  <a:gd name="T16" fmla="*/ 108 w 124"/>
                  <a:gd name="T17" fmla="*/ 41 h 131"/>
                  <a:gd name="T18" fmla="*/ 108 w 124"/>
                  <a:gd name="T19" fmla="*/ 20 h 131"/>
                  <a:gd name="T20" fmla="*/ 71 w 124"/>
                  <a:gd name="T21" fmla="*/ 131 h 131"/>
                  <a:gd name="T22" fmla="*/ 53 w 124"/>
                  <a:gd name="T23" fmla="*/ 131 h 131"/>
                  <a:gd name="T24" fmla="*/ 15 w 124"/>
                  <a:gd name="T25" fmla="*/ 20 h 131"/>
                  <a:gd name="T26" fmla="*/ 15 w 124"/>
                  <a:gd name="T27" fmla="*/ 25 h 131"/>
                  <a:gd name="T28" fmla="*/ 15 w 124"/>
                  <a:gd name="T29" fmla="*/ 41 h 131"/>
                  <a:gd name="T30" fmla="*/ 15 w 124"/>
                  <a:gd name="T31" fmla="*/ 56 h 131"/>
                  <a:gd name="T32" fmla="*/ 15 w 124"/>
                  <a:gd name="T33" fmla="*/ 131 h 131"/>
                  <a:gd name="T34" fmla="*/ 0 w 124"/>
                  <a:gd name="T35" fmla="*/ 131 h 131"/>
                  <a:gd name="T36" fmla="*/ 0 w 124"/>
                  <a:gd name="T37" fmla="*/ 0 h 1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4"/>
                  <a:gd name="T58" fmla="*/ 0 h 131"/>
                  <a:gd name="T59" fmla="*/ 124 w 124"/>
                  <a:gd name="T60" fmla="*/ 131 h 1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4" h="131">
                    <a:moveTo>
                      <a:pt x="0" y="0"/>
                    </a:moveTo>
                    <a:lnTo>
                      <a:pt x="25" y="0"/>
                    </a:lnTo>
                    <a:lnTo>
                      <a:pt x="63" y="111"/>
                    </a:lnTo>
                    <a:lnTo>
                      <a:pt x="98" y="0"/>
                    </a:lnTo>
                    <a:lnTo>
                      <a:pt x="124" y="0"/>
                    </a:lnTo>
                    <a:lnTo>
                      <a:pt x="124" y="131"/>
                    </a:lnTo>
                    <a:lnTo>
                      <a:pt x="108" y="131"/>
                    </a:lnTo>
                    <a:lnTo>
                      <a:pt x="108" y="56"/>
                    </a:lnTo>
                    <a:lnTo>
                      <a:pt x="108" y="41"/>
                    </a:lnTo>
                    <a:lnTo>
                      <a:pt x="108" y="20"/>
                    </a:lnTo>
                    <a:lnTo>
                      <a:pt x="71" y="131"/>
                    </a:lnTo>
                    <a:lnTo>
                      <a:pt x="53" y="131"/>
                    </a:lnTo>
                    <a:lnTo>
                      <a:pt x="15" y="20"/>
                    </a:lnTo>
                    <a:lnTo>
                      <a:pt x="15" y="25"/>
                    </a:lnTo>
                    <a:lnTo>
                      <a:pt x="15" y="41"/>
                    </a:lnTo>
                    <a:lnTo>
                      <a:pt x="15" y="56"/>
                    </a:lnTo>
                    <a:lnTo>
                      <a:pt x="1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43" name="Freeform 65"/>
              <p:cNvSpPr>
                <a:spLocks noEditPoints="1"/>
              </p:cNvSpPr>
              <p:nvPr/>
            </p:nvSpPr>
            <p:spPr bwMode="auto">
              <a:xfrm>
                <a:off x="1799" y="75"/>
                <a:ext cx="95" cy="131"/>
              </a:xfrm>
              <a:custGeom>
                <a:avLst/>
                <a:gdLst>
                  <a:gd name="T0" fmla="*/ 0 w 95"/>
                  <a:gd name="T1" fmla="*/ 0 h 131"/>
                  <a:gd name="T2" fmla="*/ 58 w 95"/>
                  <a:gd name="T3" fmla="*/ 0 h 131"/>
                  <a:gd name="T4" fmla="*/ 65 w 95"/>
                  <a:gd name="T5" fmla="*/ 3 h 131"/>
                  <a:gd name="T6" fmla="*/ 73 w 95"/>
                  <a:gd name="T7" fmla="*/ 3 h 131"/>
                  <a:gd name="T8" fmla="*/ 80 w 95"/>
                  <a:gd name="T9" fmla="*/ 8 h 131"/>
                  <a:gd name="T10" fmla="*/ 85 w 95"/>
                  <a:gd name="T11" fmla="*/ 10 h 131"/>
                  <a:gd name="T12" fmla="*/ 90 w 95"/>
                  <a:gd name="T13" fmla="*/ 15 h 131"/>
                  <a:gd name="T14" fmla="*/ 93 w 95"/>
                  <a:gd name="T15" fmla="*/ 23 h 131"/>
                  <a:gd name="T16" fmla="*/ 95 w 95"/>
                  <a:gd name="T17" fmla="*/ 31 h 131"/>
                  <a:gd name="T18" fmla="*/ 95 w 95"/>
                  <a:gd name="T19" fmla="*/ 38 h 131"/>
                  <a:gd name="T20" fmla="*/ 95 w 95"/>
                  <a:gd name="T21" fmla="*/ 46 h 131"/>
                  <a:gd name="T22" fmla="*/ 93 w 95"/>
                  <a:gd name="T23" fmla="*/ 53 h 131"/>
                  <a:gd name="T24" fmla="*/ 90 w 95"/>
                  <a:gd name="T25" fmla="*/ 58 h 131"/>
                  <a:gd name="T26" fmla="*/ 85 w 95"/>
                  <a:gd name="T27" fmla="*/ 66 h 131"/>
                  <a:gd name="T28" fmla="*/ 83 w 95"/>
                  <a:gd name="T29" fmla="*/ 68 h 131"/>
                  <a:gd name="T30" fmla="*/ 80 w 95"/>
                  <a:gd name="T31" fmla="*/ 71 h 131"/>
                  <a:gd name="T32" fmla="*/ 75 w 95"/>
                  <a:gd name="T33" fmla="*/ 73 h 131"/>
                  <a:gd name="T34" fmla="*/ 65 w 95"/>
                  <a:gd name="T35" fmla="*/ 76 h 131"/>
                  <a:gd name="T36" fmla="*/ 58 w 95"/>
                  <a:gd name="T37" fmla="*/ 76 h 131"/>
                  <a:gd name="T38" fmla="*/ 17 w 95"/>
                  <a:gd name="T39" fmla="*/ 76 h 131"/>
                  <a:gd name="T40" fmla="*/ 17 w 95"/>
                  <a:gd name="T41" fmla="*/ 131 h 131"/>
                  <a:gd name="T42" fmla="*/ 0 w 95"/>
                  <a:gd name="T43" fmla="*/ 131 h 131"/>
                  <a:gd name="T44" fmla="*/ 0 w 95"/>
                  <a:gd name="T45" fmla="*/ 0 h 131"/>
                  <a:gd name="T46" fmla="*/ 68 w 95"/>
                  <a:gd name="T47" fmla="*/ 18 h 131"/>
                  <a:gd name="T48" fmla="*/ 60 w 95"/>
                  <a:gd name="T49" fmla="*/ 18 h 131"/>
                  <a:gd name="T50" fmla="*/ 50 w 95"/>
                  <a:gd name="T51" fmla="*/ 15 h 131"/>
                  <a:gd name="T52" fmla="*/ 17 w 95"/>
                  <a:gd name="T53" fmla="*/ 15 h 131"/>
                  <a:gd name="T54" fmla="*/ 17 w 95"/>
                  <a:gd name="T55" fmla="*/ 61 h 131"/>
                  <a:gd name="T56" fmla="*/ 50 w 95"/>
                  <a:gd name="T57" fmla="*/ 61 h 131"/>
                  <a:gd name="T58" fmla="*/ 63 w 95"/>
                  <a:gd name="T59" fmla="*/ 61 h 131"/>
                  <a:gd name="T60" fmla="*/ 68 w 95"/>
                  <a:gd name="T61" fmla="*/ 58 h 131"/>
                  <a:gd name="T62" fmla="*/ 70 w 95"/>
                  <a:gd name="T63" fmla="*/ 56 h 131"/>
                  <a:gd name="T64" fmla="*/ 73 w 95"/>
                  <a:gd name="T65" fmla="*/ 53 h 131"/>
                  <a:gd name="T66" fmla="*/ 75 w 95"/>
                  <a:gd name="T67" fmla="*/ 48 h 131"/>
                  <a:gd name="T68" fmla="*/ 78 w 95"/>
                  <a:gd name="T69" fmla="*/ 46 h 131"/>
                  <a:gd name="T70" fmla="*/ 78 w 95"/>
                  <a:gd name="T71" fmla="*/ 38 h 131"/>
                  <a:gd name="T72" fmla="*/ 78 w 95"/>
                  <a:gd name="T73" fmla="*/ 33 h 131"/>
                  <a:gd name="T74" fmla="*/ 75 w 95"/>
                  <a:gd name="T75" fmla="*/ 25 h 131"/>
                  <a:gd name="T76" fmla="*/ 73 w 95"/>
                  <a:gd name="T77" fmla="*/ 23 h 131"/>
                  <a:gd name="T78" fmla="*/ 68 w 95"/>
                  <a:gd name="T79" fmla="*/ 18 h 13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5"/>
                  <a:gd name="T121" fmla="*/ 0 h 131"/>
                  <a:gd name="T122" fmla="*/ 95 w 95"/>
                  <a:gd name="T123" fmla="*/ 131 h 13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5" h="131">
                    <a:moveTo>
                      <a:pt x="0" y="0"/>
                    </a:moveTo>
                    <a:lnTo>
                      <a:pt x="58" y="0"/>
                    </a:lnTo>
                    <a:lnTo>
                      <a:pt x="65" y="3"/>
                    </a:lnTo>
                    <a:lnTo>
                      <a:pt x="73" y="3"/>
                    </a:lnTo>
                    <a:lnTo>
                      <a:pt x="80" y="8"/>
                    </a:lnTo>
                    <a:lnTo>
                      <a:pt x="85" y="10"/>
                    </a:lnTo>
                    <a:lnTo>
                      <a:pt x="90" y="15"/>
                    </a:lnTo>
                    <a:lnTo>
                      <a:pt x="93" y="23"/>
                    </a:lnTo>
                    <a:lnTo>
                      <a:pt x="95" y="31"/>
                    </a:lnTo>
                    <a:lnTo>
                      <a:pt x="95" y="38"/>
                    </a:lnTo>
                    <a:lnTo>
                      <a:pt x="95" y="46"/>
                    </a:lnTo>
                    <a:lnTo>
                      <a:pt x="93" y="53"/>
                    </a:lnTo>
                    <a:lnTo>
                      <a:pt x="90" y="58"/>
                    </a:lnTo>
                    <a:lnTo>
                      <a:pt x="85" y="66"/>
                    </a:lnTo>
                    <a:lnTo>
                      <a:pt x="83" y="68"/>
                    </a:lnTo>
                    <a:lnTo>
                      <a:pt x="80" y="71"/>
                    </a:lnTo>
                    <a:lnTo>
                      <a:pt x="75" y="73"/>
                    </a:lnTo>
                    <a:lnTo>
                      <a:pt x="65" y="76"/>
                    </a:lnTo>
                    <a:lnTo>
                      <a:pt x="58" y="76"/>
                    </a:lnTo>
                    <a:lnTo>
                      <a:pt x="17" y="76"/>
                    </a:lnTo>
                    <a:lnTo>
                      <a:pt x="17" y="131"/>
                    </a:lnTo>
                    <a:lnTo>
                      <a:pt x="0" y="131"/>
                    </a:lnTo>
                    <a:lnTo>
                      <a:pt x="0" y="0"/>
                    </a:lnTo>
                    <a:close/>
                    <a:moveTo>
                      <a:pt x="68" y="18"/>
                    </a:moveTo>
                    <a:lnTo>
                      <a:pt x="60" y="18"/>
                    </a:lnTo>
                    <a:lnTo>
                      <a:pt x="50" y="15"/>
                    </a:lnTo>
                    <a:lnTo>
                      <a:pt x="17" y="15"/>
                    </a:lnTo>
                    <a:lnTo>
                      <a:pt x="17" y="61"/>
                    </a:lnTo>
                    <a:lnTo>
                      <a:pt x="50" y="61"/>
                    </a:lnTo>
                    <a:lnTo>
                      <a:pt x="63" y="61"/>
                    </a:lnTo>
                    <a:lnTo>
                      <a:pt x="68" y="58"/>
                    </a:lnTo>
                    <a:lnTo>
                      <a:pt x="70" y="56"/>
                    </a:lnTo>
                    <a:lnTo>
                      <a:pt x="73" y="53"/>
                    </a:lnTo>
                    <a:lnTo>
                      <a:pt x="75" y="48"/>
                    </a:lnTo>
                    <a:lnTo>
                      <a:pt x="78" y="46"/>
                    </a:lnTo>
                    <a:lnTo>
                      <a:pt x="78" y="38"/>
                    </a:lnTo>
                    <a:lnTo>
                      <a:pt x="78" y="33"/>
                    </a:lnTo>
                    <a:lnTo>
                      <a:pt x="75" y="25"/>
                    </a:lnTo>
                    <a:lnTo>
                      <a:pt x="73" y="23"/>
                    </a:lnTo>
                    <a:lnTo>
                      <a:pt x="6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44" name="Freeform 66"/>
              <p:cNvSpPr>
                <a:spLocks/>
              </p:cNvSpPr>
              <p:nvPr/>
            </p:nvSpPr>
            <p:spPr bwMode="auto">
              <a:xfrm>
                <a:off x="1917" y="75"/>
                <a:ext cx="83" cy="131"/>
              </a:xfrm>
              <a:custGeom>
                <a:avLst/>
                <a:gdLst>
                  <a:gd name="T0" fmla="*/ 0 w 83"/>
                  <a:gd name="T1" fmla="*/ 0 h 131"/>
                  <a:gd name="T2" fmla="*/ 18 w 83"/>
                  <a:gd name="T3" fmla="*/ 0 h 131"/>
                  <a:gd name="T4" fmla="*/ 18 w 83"/>
                  <a:gd name="T5" fmla="*/ 116 h 131"/>
                  <a:gd name="T6" fmla="*/ 83 w 83"/>
                  <a:gd name="T7" fmla="*/ 116 h 131"/>
                  <a:gd name="T8" fmla="*/ 83 w 83"/>
                  <a:gd name="T9" fmla="*/ 131 h 131"/>
                  <a:gd name="T10" fmla="*/ 0 w 83"/>
                  <a:gd name="T11" fmla="*/ 131 h 131"/>
                  <a:gd name="T12" fmla="*/ 0 w 83"/>
                  <a:gd name="T13" fmla="*/ 0 h 131"/>
                  <a:gd name="T14" fmla="*/ 0 60000 65536"/>
                  <a:gd name="T15" fmla="*/ 0 60000 65536"/>
                  <a:gd name="T16" fmla="*/ 0 60000 65536"/>
                  <a:gd name="T17" fmla="*/ 0 60000 65536"/>
                  <a:gd name="T18" fmla="*/ 0 60000 65536"/>
                  <a:gd name="T19" fmla="*/ 0 60000 65536"/>
                  <a:gd name="T20" fmla="*/ 0 60000 65536"/>
                  <a:gd name="T21" fmla="*/ 0 w 83"/>
                  <a:gd name="T22" fmla="*/ 0 h 131"/>
                  <a:gd name="T23" fmla="*/ 83 w 8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131">
                    <a:moveTo>
                      <a:pt x="0" y="0"/>
                    </a:moveTo>
                    <a:lnTo>
                      <a:pt x="18" y="0"/>
                    </a:lnTo>
                    <a:lnTo>
                      <a:pt x="18" y="116"/>
                    </a:lnTo>
                    <a:lnTo>
                      <a:pt x="83" y="116"/>
                    </a:lnTo>
                    <a:lnTo>
                      <a:pt x="8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45" name="Freeform 67"/>
              <p:cNvSpPr>
                <a:spLocks noEditPoints="1"/>
              </p:cNvSpPr>
              <p:nvPr/>
            </p:nvSpPr>
            <p:spPr bwMode="auto">
              <a:xfrm>
                <a:off x="2010" y="73"/>
                <a:ext cx="128" cy="138"/>
              </a:xfrm>
              <a:custGeom>
                <a:avLst/>
                <a:gdLst>
                  <a:gd name="T0" fmla="*/ 121 w 128"/>
                  <a:gd name="T1" fmla="*/ 30 h 138"/>
                  <a:gd name="T2" fmla="*/ 123 w 128"/>
                  <a:gd name="T3" fmla="*/ 43 h 138"/>
                  <a:gd name="T4" fmla="*/ 128 w 128"/>
                  <a:gd name="T5" fmla="*/ 65 h 138"/>
                  <a:gd name="T6" fmla="*/ 123 w 128"/>
                  <a:gd name="T7" fmla="*/ 93 h 138"/>
                  <a:gd name="T8" fmla="*/ 113 w 128"/>
                  <a:gd name="T9" fmla="*/ 115 h 138"/>
                  <a:gd name="T10" fmla="*/ 91 w 128"/>
                  <a:gd name="T11" fmla="*/ 130 h 138"/>
                  <a:gd name="T12" fmla="*/ 63 w 128"/>
                  <a:gd name="T13" fmla="*/ 138 h 138"/>
                  <a:gd name="T14" fmla="*/ 43 w 128"/>
                  <a:gd name="T15" fmla="*/ 133 h 138"/>
                  <a:gd name="T16" fmla="*/ 25 w 128"/>
                  <a:gd name="T17" fmla="*/ 125 h 138"/>
                  <a:gd name="T18" fmla="*/ 10 w 128"/>
                  <a:gd name="T19" fmla="*/ 108 h 138"/>
                  <a:gd name="T20" fmla="*/ 3 w 128"/>
                  <a:gd name="T21" fmla="*/ 83 h 138"/>
                  <a:gd name="T22" fmla="*/ 3 w 128"/>
                  <a:gd name="T23" fmla="*/ 55 h 138"/>
                  <a:gd name="T24" fmla="*/ 8 w 128"/>
                  <a:gd name="T25" fmla="*/ 33 h 138"/>
                  <a:gd name="T26" fmla="*/ 18 w 128"/>
                  <a:gd name="T27" fmla="*/ 17 h 138"/>
                  <a:gd name="T28" fmla="*/ 35 w 128"/>
                  <a:gd name="T29" fmla="*/ 5 h 138"/>
                  <a:gd name="T30" fmla="*/ 48 w 128"/>
                  <a:gd name="T31" fmla="*/ 2 h 138"/>
                  <a:gd name="T32" fmla="*/ 63 w 128"/>
                  <a:gd name="T33" fmla="*/ 0 h 138"/>
                  <a:gd name="T34" fmla="*/ 86 w 128"/>
                  <a:gd name="T35" fmla="*/ 2 h 138"/>
                  <a:gd name="T36" fmla="*/ 106 w 128"/>
                  <a:gd name="T37" fmla="*/ 12 h 138"/>
                  <a:gd name="T38" fmla="*/ 113 w 128"/>
                  <a:gd name="T39" fmla="*/ 22 h 138"/>
                  <a:gd name="T40" fmla="*/ 103 w 128"/>
                  <a:gd name="T41" fmla="*/ 95 h 138"/>
                  <a:gd name="T42" fmla="*/ 108 w 128"/>
                  <a:gd name="T43" fmla="*/ 78 h 138"/>
                  <a:gd name="T44" fmla="*/ 108 w 128"/>
                  <a:gd name="T45" fmla="*/ 55 h 138"/>
                  <a:gd name="T46" fmla="*/ 103 w 128"/>
                  <a:gd name="T47" fmla="*/ 38 h 138"/>
                  <a:gd name="T48" fmla="*/ 91 w 128"/>
                  <a:gd name="T49" fmla="*/ 22 h 138"/>
                  <a:gd name="T50" fmla="*/ 76 w 128"/>
                  <a:gd name="T51" fmla="*/ 17 h 138"/>
                  <a:gd name="T52" fmla="*/ 55 w 128"/>
                  <a:gd name="T53" fmla="*/ 17 h 138"/>
                  <a:gd name="T54" fmla="*/ 38 w 128"/>
                  <a:gd name="T55" fmla="*/ 22 h 138"/>
                  <a:gd name="T56" fmla="*/ 25 w 128"/>
                  <a:gd name="T57" fmla="*/ 38 h 138"/>
                  <a:gd name="T58" fmla="*/ 23 w 128"/>
                  <a:gd name="T59" fmla="*/ 45 h 138"/>
                  <a:gd name="T60" fmla="*/ 20 w 128"/>
                  <a:gd name="T61" fmla="*/ 70 h 138"/>
                  <a:gd name="T62" fmla="*/ 23 w 128"/>
                  <a:gd name="T63" fmla="*/ 90 h 138"/>
                  <a:gd name="T64" fmla="*/ 30 w 128"/>
                  <a:gd name="T65" fmla="*/ 105 h 138"/>
                  <a:gd name="T66" fmla="*/ 45 w 128"/>
                  <a:gd name="T67" fmla="*/ 118 h 138"/>
                  <a:gd name="T68" fmla="*/ 65 w 128"/>
                  <a:gd name="T69" fmla="*/ 120 h 138"/>
                  <a:gd name="T70" fmla="*/ 86 w 128"/>
                  <a:gd name="T71" fmla="*/ 118 h 138"/>
                  <a:gd name="T72" fmla="*/ 96 w 128"/>
                  <a:gd name="T73" fmla="*/ 108 h 13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8"/>
                  <a:gd name="T112" fmla="*/ 0 h 138"/>
                  <a:gd name="T113" fmla="*/ 128 w 128"/>
                  <a:gd name="T114" fmla="*/ 138 h 13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8" h="138">
                    <a:moveTo>
                      <a:pt x="113" y="22"/>
                    </a:moveTo>
                    <a:lnTo>
                      <a:pt x="121" y="30"/>
                    </a:lnTo>
                    <a:lnTo>
                      <a:pt x="123" y="35"/>
                    </a:lnTo>
                    <a:lnTo>
                      <a:pt x="123" y="43"/>
                    </a:lnTo>
                    <a:lnTo>
                      <a:pt x="126" y="53"/>
                    </a:lnTo>
                    <a:lnTo>
                      <a:pt x="128" y="65"/>
                    </a:lnTo>
                    <a:lnTo>
                      <a:pt x="126" y="80"/>
                    </a:lnTo>
                    <a:lnTo>
                      <a:pt x="123" y="93"/>
                    </a:lnTo>
                    <a:lnTo>
                      <a:pt x="118" y="103"/>
                    </a:lnTo>
                    <a:lnTo>
                      <a:pt x="113" y="115"/>
                    </a:lnTo>
                    <a:lnTo>
                      <a:pt x="103" y="123"/>
                    </a:lnTo>
                    <a:lnTo>
                      <a:pt x="91" y="130"/>
                    </a:lnTo>
                    <a:lnTo>
                      <a:pt x="78" y="136"/>
                    </a:lnTo>
                    <a:lnTo>
                      <a:pt x="63" y="138"/>
                    </a:lnTo>
                    <a:lnTo>
                      <a:pt x="48" y="136"/>
                    </a:lnTo>
                    <a:lnTo>
                      <a:pt x="43" y="133"/>
                    </a:lnTo>
                    <a:lnTo>
                      <a:pt x="35" y="133"/>
                    </a:lnTo>
                    <a:lnTo>
                      <a:pt x="25" y="125"/>
                    </a:lnTo>
                    <a:lnTo>
                      <a:pt x="15" y="118"/>
                    </a:lnTo>
                    <a:lnTo>
                      <a:pt x="10" y="108"/>
                    </a:lnTo>
                    <a:lnTo>
                      <a:pt x="5" y="95"/>
                    </a:lnTo>
                    <a:lnTo>
                      <a:pt x="3" y="83"/>
                    </a:lnTo>
                    <a:lnTo>
                      <a:pt x="0" y="68"/>
                    </a:lnTo>
                    <a:lnTo>
                      <a:pt x="3" y="55"/>
                    </a:lnTo>
                    <a:lnTo>
                      <a:pt x="5" y="45"/>
                    </a:lnTo>
                    <a:lnTo>
                      <a:pt x="8" y="33"/>
                    </a:lnTo>
                    <a:lnTo>
                      <a:pt x="13" y="25"/>
                    </a:lnTo>
                    <a:lnTo>
                      <a:pt x="18" y="17"/>
                    </a:lnTo>
                    <a:lnTo>
                      <a:pt x="23" y="12"/>
                    </a:lnTo>
                    <a:lnTo>
                      <a:pt x="35" y="5"/>
                    </a:lnTo>
                    <a:lnTo>
                      <a:pt x="40" y="2"/>
                    </a:lnTo>
                    <a:lnTo>
                      <a:pt x="48" y="2"/>
                    </a:lnTo>
                    <a:lnTo>
                      <a:pt x="55" y="0"/>
                    </a:lnTo>
                    <a:lnTo>
                      <a:pt x="63" y="0"/>
                    </a:lnTo>
                    <a:lnTo>
                      <a:pt x="81" y="0"/>
                    </a:lnTo>
                    <a:lnTo>
                      <a:pt x="86" y="2"/>
                    </a:lnTo>
                    <a:lnTo>
                      <a:pt x="93" y="5"/>
                    </a:lnTo>
                    <a:lnTo>
                      <a:pt x="106" y="12"/>
                    </a:lnTo>
                    <a:lnTo>
                      <a:pt x="111" y="17"/>
                    </a:lnTo>
                    <a:lnTo>
                      <a:pt x="113" y="22"/>
                    </a:lnTo>
                    <a:close/>
                    <a:moveTo>
                      <a:pt x="98" y="105"/>
                    </a:moveTo>
                    <a:lnTo>
                      <a:pt x="103" y="95"/>
                    </a:lnTo>
                    <a:lnTo>
                      <a:pt x="106" y="88"/>
                    </a:lnTo>
                    <a:lnTo>
                      <a:pt x="108" y="78"/>
                    </a:lnTo>
                    <a:lnTo>
                      <a:pt x="108" y="65"/>
                    </a:lnTo>
                    <a:lnTo>
                      <a:pt x="108" y="55"/>
                    </a:lnTo>
                    <a:lnTo>
                      <a:pt x="106" y="45"/>
                    </a:lnTo>
                    <a:lnTo>
                      <a:pt x="103" y="38"/>
                    </a:lnTo>
                    <a:lnTo>
                      <a:pt x="98" y="30"/>
                    </a:lnTo>
                    <a:lnTo>
                      <a:pt x="91" y="22"/>
                    </a:lnTo>
                    <a:lnTo>
                      <a:pt x="83" y="20"/>
                    </a:lnTo>
                    <a:lnTo>
                      <a:pt x="76" y="17"/>
                    </a:lnTo>
                    <a:lnTo>
                      <a:pt x="65" y="15"/>
                    </a:lnTo>
                    <a:lnTo>
                      <a:pt x="55" y="17"/>
                    </a:lnTo>
                    <a:lnTo>
                      <a:pt x="45" y="20"/>
                    </a:lnTo>
                    <a:lnTo>
                      <a:pt x="38" y="22"/>
                    </a:lnTo>
                    <a:lnTo>
                      <a:pt x="33" y="30"/>
                    </a:lnTo>
                    <a:lnTo>
                      <a:pt x="25" y="38"/>
                    </a:lnTo>
                    <a:lnTo>
                      <a:pt x="23" y="43"/>
                    </a:lnTo>
                    <a:lnTo>
                      <a:pt x="23" y="45"/>
                    </a:lnTo>
                    <a:lnTo>
                      <a:pt x="20" y="58"/>
                    </a:lnTo>
                    <a:lnTo>
                      <a:pt x="20" y="70"/>
                    </a:lnTo>
                    <a:lnTo>
                      <a:pt x="20" y="80"/>
                    </a:lnTo>
                    <a:lnTo>
                      <a:pt x="23" y="90"/>
                    </a:lnTo>
                    <a:lnTo>
                      <a:pt x="25" y="98"/>
                    </a:lnTo>
                    <a:lnTo>
                      <a:pt x="30" y="105"/>
                    </a:lnTo>
                    <a:lnTo>
                      <a:pt x="35" y="113"/>
                    </a:lnTo>
                    <a:lnTo>
                      <a:pt x="45" y="118"/>
                    </a:lnTo>
                    <a:lnTo>
                      <a:pt x="53" y="120"/>
                    </a:lnTo>
                    <a:lnTo>
                      <a:pt x="65" y="120"/>
                    </a:lnTo>
                    <a:lnTo>
                      <a:pt x="76" y="120"/>
                    </a:lnTo>
                    <a:lnTo>
                      <a:pt x="86" y="118"/>
                    </a:lnTo>
                    <a:lnTo>
                      <a:pt x="93" y="113"/>
                    </a:lnTo>
                    <a:lnTo>
                      <a:pt x="96" y="108"/>
                    </a:lnTo>
                    <a:lnTo>
                      <a:pt x="98" y="1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46" name="Freeform 68"/>
              <p:cNvSpPr>
                <a:spLocks/>
              </p:cNvSpPr>
              <p:nvPr/>
            </p:nvSpPr>
            <p:spPr bwMode="auto">
              <a:xfrm>
                <a:off x="2148" y="75"/>
                <a:ext cx="116" cy="131"/>
              </a:xfrm>
              <a:custGeom>
                <a:avLst/>
                <a:gdLst>
                  <a:gd name="T0" fmla="*/ 0 w 116"/>
                  <a:gd name="T1" fmla="*/ 0 h 131"/>
                  <a:gd name="T2" fmla="*/ 21 w 116"/>
                  <a:gd name="T3" fmla="*/ 0 h 131"/>
                  <a:gd name="T4" fmla="*/ 58 w 116"/>
                  <a:gd name="T5" fmla="*/ 63 h 131"/>
                  <a:gd name="T6" fmla="*/ 96 w 116"/>
                  <a:gd name="T7" fmla="*/ 0 h 131"/>
                  <a:gd name="T8" fmla="*/ 116 w 116"/>
                  <a:gd name="T9" fmla="*/ 0 h 131"/>
                  <a:gd name="T10" fmla="*/ 66 w 116"/>
                  <a:gd name="T11" fmla="*/ 78 h 131"/>
                  <a:gd name="T12" fmla="*/ 66 w 116"/>
                  <a:gd name="T13" fmla="*/ 131 h 131"/>
                  <a:gd name="T14" fmla="*/ 48 w 116"/>
                  <a:gd name="T15" fmla="*/ 131 h 131"/>
                  <a:gd name="T16" fmla="*/ 48 w 116"/>
                  <a:gd name="T17" fmla="*/ 78 h 131"/>
                  <a:gd name="T18" fmla="*/ 0 w 116"/>
                  <a:gd name="T19" fmla="*/ 0 h 1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
                  <a:gd name="T31" fmla="*/ 0 h 131"/>
                  <a:gd name="T32" fmla="*/ 116 w 116"/>
                  <a:gd name="T33" fmla="*/ 131 h 1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 h="131">
                    <a:moveTo>
                      <a:pt x="0" y="0"/>
                    </a:moveTo>
                    <a:lnTo>
                      <a:pt x="21" y="0"/>
                    </a:lnTo>
                    <a:lnTo>
                      <a:pt x="58" y="63"/>
                    </a:lnTo>
                    <a:lnTo>
                      <a:pt x="96" y="0"/>
                    </a:lnTo>
                    <a:lnTo>
                      <a:pt x="116" y="0"/>
                    </a:lnTo>
                    <a:lnTo>
                      <a:pt x="66" y="78"/>
                    </a:lnTo>
                    <a:lnTo>
                      <a:pt x="66" y="131"/>
                    </a:lnTo>
                    <a:lnTo>
                      <a:pt x="48" y="131"/>
                    </a:lnTo>
                    <a:lnTo>
                      <a:pt x="48" y="7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47" name="Freeform 69"/>
              <p:cNvSpPr>
                <a:spLocks/>
              </p:cNvSpPr>
              <p:nvPr/>
            </p:nvSpPr>
            <p:spPr bwMode="auto">
              <a:xfrm>
                <a:off x="2282" y="75"/>
                <a:ext cx="95" cy="131"/>
              </a:xfrm>
              <a:custGeom>
                <a:avLst/>
                <a:gdLst>
                  <a:gd name="T0" fmla="*/ 0 w 95"/>
                  <a:gd name="T1" fmla="*/ 0 h 131"/>
                  <a:gd name="T2" fmla="*/ 93 w 95"/>
                  <a:gd name="T3" fmla="*/ 0 h 131"/>
                  <a:gd name="T4" fmla="*/ 93 w 95"/>
                  <a:gd name="T5" fmla="*/ 18 h 131"/>
                  <a:gd name="T6" fmla="*/ 15 w 95"/>
                  <a:gd name="T7" fmla="*/ 18 h 131"/>
                  <a:gd name="T8" fmla="*/ 15 w 95"/>
                  <a:gd name="T9" fmla="*/ 56 h 131"/>
                  <a:gd name="T10" fmla="*/ 88 w 95"/>
                  <a:gd name="T11" fmla="*/ 56 h 131"/>
                  <a:gd name="T12" fmla="*/ 88 w 95"/>
                  <a:gd name="T13" fmla="*/ 71 h 131"/>
                  <a:gd name="T14" fmla="*/ 15 w 95"/>
                  <a:gd name="T15" fmla="*/ 71 h 131"/>
                  <a:gd name="T16" fmla="*/ 15 w 95"/>
                  <a:gd name="T17" fmla="*/ 116 h 131"/>
                  <a:gd name="T18" fmla="*/ 95 w 95"/>
                  <a:gd name="T19" fmla="*/ 116 h 131"/>
                  <a:gd name="T20" fmla="*/ 95 w 95"/>
                  <a:gd name="T21" fmla="*/ 131 h 131"/>
                  <a:gd name="T22" fmla="*/ 0 w 95"/>
                  <a:gd name="T23" fmla="*/ 131 h 131"/>
                  <a:gd name="T24" fmla="*/ 0 w 9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31"/>
                  <a:gd name="T41" fmla="*/ 95 w 9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31">
                    <a:moveTo>
                      <a:pt x="0" y="0"/>
                    </a:moveTo>
                    <a:lnTo>
                      <a:pt x="93" y="0"/>
                    </a:lnTo>
                    <a:lnTo>
                      <a:pt x="93" y="18"/>
                    </a:lnTo>
                    <a:lnTo>
                      <a:pt x="15" y="18"/>
                    </a:lnTo>
                    <a:lnTo>
                      <a:pt x="15" y="56"/>
                    </a:lnTo>
                    <a:lnTo>
                      <a:pt x="88" y="56"/>
                    </a:lnTo>
                    <a:lnTo>
                      <a:pt x="88" y="71"/>
                    </a:lnTo>
                    <a:lnTo>
                      <a:pt x="15" y="71"/>
                    </a:lnTo>
                    <a:lnTo>
                      <a:pt x="15" y="116"/>
                    </a:lnTo>
                    <a:lnTo>
                      <a:pt x="95" y="116"/>
                    </a:lnTo>
                    <a:lnTo>
                      <a:pt x="9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48" name="Freeform 70"/>
              <p:cNvSpPr>
                <a:spLocks/>
              </p:cNvSpPr>
              <p:nvPr/>
            </p:nvSpPr>
            <p:spPr bwMode="auto">
              <a:xfrm>
                <a:off x="2403" y="75"/>
                <a:ext cx="95" cy="131"/>
              </a:xfrm>
              <a:custGeom>
                <a:avLst/>
                <a:gdLst>
                  <a:gd name="T0" fmla="*/ 0 w 95"/>
                  <a:gd name="T1" fmla="*/ 0 h 131"/>
                  <a:gd name="T2" fmla="*/ 93 w 95"/>
                  <a:gd name="T3" fmla="*/ 0 h 131"/>
                  <a:gd name="T4" fmla="*/ 93 w 95"/>
                  <a:gd name="T5" fmla="*/ 18 h 131"/>
                  <a:gd name="T6" fmla="*/ 15 w 95"/>
                  <a:gd name="T7" fmla="*/ 18 h 131"/>
                  <a:gd name="T8" fmla="*/ 15 w 95"/>
                  <a:gd name="T9" fmla="*/ 56 h 131"/>
                  <a:gd name="T10" fmla="*/ 88 w 95"/>
                  <a:gd name="T11" fmla="*/ 56 h 131"/>
                  <a:gd name="T12" fmla="*/ 88 w 95"/>
                  <a:gd name="T13" fmla="*/ 71 h 131"/>
                  <a:gd name="T14" fmla="*/ 15 w 95"/>
                  <a:gd name="T15" fmla="*/ 71 h 131"/>
                  <a:gd name="T16" fmla="*/ 15 w 95"/>
                  <a:gd name="T17" fmla="*/ 116 h 131"/>
                  <a:gd name="T18" fmla="*/ 95 w 95"/>
                  <a:gd name="T19" fmla="*/ 116 h 131"/>
                  <a:gd name="T20" fmla="*/ 95 w 95"/>
                  <a:gd name="T21" fmla="*/ 131 h 131"/>
                  <a:gd name="T22" fmla="*/ 0 w 95"/>
                  <a:gd name="T23" fmla="*/ 131 h 131"/>
                  <a:gd name="T24" fmla="*/ 0 w 9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31"/>
                  <a:gd name="T41" fmla="*/ 95 w 9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31">
                    <a:moveTo>
                      <a:pt x="0" y="0"/>
                    </a:moveTo>
                    <a:lnTo>
                      <a:pt x="93" y="0"/>
                    </a:lnTo>
                    <a:lnTo>
                      <a:pt x="93" y="18"/>
                    </a:lnTo>
                    <a:lnTo>
                      <a:pt x="15" y="18"/>
                    </a:lnTo>
                    <a:lnTo>
                      <a:pt x="15" y="56"/>
                    </a:lnTo>
                    <a:lnTo>
                      <a:pt x="88" y="56"/>
                    </a:lnTo>
                    <a:lnTo>
                      <a:pt x="88" y="71"/>
                    </a:lnTo>
                    <a:lnTo>
                      <a:pt x="15" y="71"/>
                    </a:lnTo>
                    <a:lnTo>
                      <a:pt x="15" y="116"/>
                    </a:lnTo>
                    <a:lnTo>
                      <a:pt x="95" y="116"/>
                    </a:lnTo>
                    <a:lnTo>
                      <a:pt x="9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49" name="Rectangle 71"/>
              <p:cNvSpPr>
                <a:spLocks noChangeArrowheads="1"/>
              </p:cNvSpPr>
              <p:nvPr/>
            </p:nvSpPr>
            <p:spPr bwMode="auto">
              <a:xfrm>
                <a:off x="3386" y="2357"/>
                <a:ext cx="18" cy="13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373350" name="Freeform 72"/>
              <p:cNvSpPr>
                <a:spLocks/>
              </p:cNvSpPr>
              <p:nvPr/>
            </p:nvSpPr>
            <p:spPr bwMode="auto">
              <a:xfrm>
                <a:off x="3431" y="2357"/>
                <a:ext cx="104" cy="130"/>
              </a:xfrm>
              <a:custGeom>
                <a:avLst/>
                <a:gdLst>
                  <a:gd name="T0" fmla="*/ 0 w 104"/>
                  <a:gd name="T1" fmla="*/ 0 h 130"/>
                  <a:gd name="T2" fmla="*/ 23 w 104"/>
                  <a:gd name="T3" fmla="*/ 0 h 130"/>
                  <a:gd name="T4" fmla="*/ 89 w 104"/>
                  <a:gd name="T5" fmla="*/ 105 h 130"/>
                  <a:gd name="T6" fmla="*/ 89 w 104"/>
                  <a:gd name="T7" fmla="*/ 0 h 130"/>
                  <a:gd name="T8" fmla="*/ 104 w 104"/>
                  <a:gd name="T9" fmla="*/ 0 h 130"/>
                  <a:gd name="T10" fmla="*/ 104 w 104"/>
                  <a:gd name="T11" fmla="*/ 130 h 130"/>
                  <a:gd name="T12" fmla="*/ 86 w 104"/>
                  <a:gd name="T13" fmla="*/ 130 h 130"/>
                  <a:gd name="T14" fmla="*/ 18 w 104"/>
                  <a:gd name="T15" fmla="*/ 25 h 130"/>
                  <a:gd name="T16" fmla="*/ 18 w 104"/>
                  <a:gd name="T17" fmla="*/ 130 h 130"/>
                  <a:gd name="T18" fmla="*/ 0 w 104"/>
                  <a:gd name="T19" fmla="*/ 130 h 130"/>
                  <a:gd name="T20" fmla="*/ 0 w 104"/>
                  <a:gd name="T21" fmla="*/ 0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130"/>
                  <a:gd name="T35" fmla="*/ 104 w 104"/>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130">
                    <a:moveTo>
                      <a:pt x="0" y="0"/>
                    </a:moveTo>
                    <a:lnTo>
                      <a:pt x="23" y="0"/>
                    </a:lnTo>
                    <a:lnTo>
                      <a:pt x="89" y="105"/>
                    </a:lnTo>
                    <a:lnTo>
                      <a:pt x="89" y="0"/>
                    </a:lnTo>
                    <a:lnTo>
                      <a:pt x="104" y="0"/>
                    </a:lnTo>
                    <a:lnTo>
                      <a:pt x="104" y="130"/>
                    </a:lnTo>
                    <a:lnTo>
                      <a:pt x="86" y="130"/>
                    </a:lnTo>
                    <a:lnTo>
                      <a:pt x="18" y="25"/>
                    </a:lnTo>
                    <a:lnTo>
                      <a:pt x="18"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51" name="Freeform 73"/>
              <p:cNvSpPr>
                <a:spLocks/>
              </p:cNvSpPr>
              <p:nvPr/>
            </p:nvSpPr>
            <p:spPr bwMode="auto">
              <a:xfrm>
                <a:off x="3552" y="2357"/>
                <a:ext cx="106" cy="130"/>
              </a:xfrm>
              <a:custGeom>
                <a:avLst/>
                <a:gdLst>
                  <a:gd name="T0" fmla="*/ 106 w 106"/>
                  <a:gd name="T1" fmla="*/ 0 h 130"/>
                  <a:gd name="T2" fmla="*/ 106 w 106"/>
                  <a:gd name="T3" fmla="*/ 15 h 130"/>
                  <a:gd name="T4" fmla="*/ 63 w 106"/>
                  <a:gd name="T5" fmla="*/ 15 h 130"/>
                  <a:gd name="T6" fmla="*/ 63 w 106"/>
                  <a:gd name="T7" fmla="*/ 130 h 130"/>
                  <a:gd name="T8" fmla="*/ 43 w 106"/>
                  <a:gd name="T9" fmla="*/ 130 h 130"/>
                  <a:gd name="T10" fmla="*/ 43 w 106"/>
                  <a:gd name="T11" fmla="*/ 15 h 130"/>
                  <a:gd name="T12" fmla="*/ 0 w 106"/>
                  <a:gd name="T13" fmla="*/ 15 h 130"/>
                  <a:gd name="T14" fmla="*/ 0 w 106"/>
                  <a:gd name="T15" fmla="*/ 0 h 130"/>
                  <a:gd name="T16" fmla="*/ 106 w 106"/>
                  <a:gd name="T17" fmla="*/ 0 h 1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0"/>
                  <a:gd name="T29" fmla="*/ 106 w 106"/>
                  <a:gd name="T30" fmla="*/ 130 h 1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0">
                    <a:moveTo>
                      <a:pt x="106" y="0"/>
                    </a:moveTo>
                    <a:lnTo>
                      <a:pt x="106" y="15"/>
                    </a:lnTo>
                    <a:lnTo>
                      <a:pt x="63" y="15"/>
                    </a:lnTo>
                    <a:lnTo>
                      <a:pt x="63" y="130"/>
                    </a:lnTo>
                    <a:lnTo>
                      <a:pt x="43" y="130"/>
                    </a:lnTo>
                    <a:lnTo>
                      <a:pt x="43" y="15"/>
                    </a:lnTo>
                    <a:lnTo>
                      <a:pt x="0" y="15"/>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52" name="Freeform 74"/>
              <p:cNvSpPr>
                <a:spLocks/>
              </p:cNvSpPr>
              <p:nvPr/>
            </p:nvSpPr>
            <p:spPr bwMode="auto">
              <a:xfrm>
                <a:off x="3376" y="2113"/>
                <a:ext cx="116" cy="136"/>
              </a:xfrm>
              <a:custGeom>
                <a:avLst/>
                <a:gdLst>
                  <a:gd name="T0" fmla="*/ 106 w 116"/>
                  <a:gd name="T1" fmla="*/ 20 h 136"/>
                  <a:gd name="T2" fmla="*/ 113 w 116"/>
                  <a:gd name="T3" fmla="*/ 35 h 136"/>
                  <a:gd name="T4" fmla="*/ 98 w 116"/>
                  <a:gd name="T5" fmla="*/ 43 h 136"/>
                  <a:gd name="T6" fmla="*/ 91 w 116"/>
                  <a:gd name="T7" fmla="*/ 28 h 136"/>
                  <a:gd name="T8" fmla="*/ 81 w 116"/>
                  <a:gd name="T9" fmla="*/ 20 h 136"/>
                  <a:gd name="T10" fmla="*/ 68 w 116"/>
                  <a:gd name="T11" fmla="*/ 15 h 136"/>
                  <a:gd name="T12" fmla="*/ 53 w 116"/>
                  <a:gd name="T13" fmla="*/ 15 h 136"/>
                  <a:gd name="T14" fmla="*/ 38 w 116"/>
                  <a:gd name="T15" fmla="*/ 22 h 136"/>
                  <a:gd name="T16" fmla="*/ 25 w 116"/>
                  <a:gd name="T17" fmla="*/ 35 h 136"/>
                  <a:gd name="T18" fmla="*/ 20 w 116"/>
                  <a:gd name="T19" fmla="*/ 58 h 136"/>
                  <a:gd name="T20" fmla="*/ 20 w 116"/>
                  <a:gd name="T21" fmla="*/ 80 h 136"/>
                  <a:gd name="T22" fmla="*/ 25 w 116"/>
                  <a:gd name="T23" fmla="*/ 100 h 136"/>
                  <a:gd name="T24" fmla="*/ 35 w 116"/>
                  <a:gd name="T25" fmla="*/ 113 h 136"/>
                  <a:gd name="T26" fmla="*/ 50 w 116"/>
                  <a:gd name="T27" fmla="*/ 120 h 136"/>
                  <a:gd name="T28" fmla="*/ 71 w 116"/>
                  <a:gd name="T29" fmla="*/ 120 h 136"/>
                  <a:gd name="T30" fmla="*/ 86 w 116"/>
                  <a:gd name="T31" fmla="*/ 113 h 136"/>
                  <a:gd name="T32" fmla="*/ 96 w 116"/>
                  <a:gd name="T33" fmla="*/ 98 h 136"/>
                  <a:gd name="T34" fmla="*/ 116 w 116"/>
                  <a:gd name="T35" fmla="*/ 85 h 136"/>
                  <a:gd name="T36" fmla="*/ 111 w 116"/>
                  <a:gd name="T37" fmla="*/ 105 h 136"/>
                  <a:gd name="T38" fmla="*/ 101 w 116"/>
                  <a:gd name="T39" fmla="*/ 120 h 136"/>
                  <a:gd name="T40" fmla="*/ 83 w 116"/>
                  <a:gd name="T41" fmla="*/ 133 h 136"/>
                  <a:gd name="T42" fmla="*/ 58 w 116"/>
                  <a:gd name="T43" fmla="*/ 136 h 136"/>
                  <a:gd name="T44" fmla="*/ 38 w 116"/>
                  <a:gd name="T45" fmla="*/ 133 h 136"/>
                  <a:gd name="T46" fmla="*/ 20 w 116"/>
                  <a:gd name="T47" fmla="*/ 123 h 136"/>
                  <a:gd name="T48" fmla="*/ 5 w 116"/>
                  <a:gd name="T49" fmla="*/ 100 h 136"/>
                  <a:gd name="T50" fmla="*/ 3 w 116"/>
                  <a:gd name="T51" fmla="*/ 85 h 136"/>
                  <a:gd name="T52" fmla="*/ 3 w 116"/>
                  <a:gd name="T53" fmla="*/ 53 h 136"/>
                  <a:gd name="T54" fmla="*/ 10 w 116"/>
                  <a:gd name="T55" fmla="*/ 30 h 136"/>
                  <a:gd name="T56" fmla="*/ 25 w 116"/>
                  <a:gd name="T57" fmla="*/ 10 h 136"/>
                  <a:gd name="T58" fmla="*/ 40 w 116"/>
                  <a:gd name="T59" fmla="*/ 2 h 136"/>
                  <a:gd name="T60" fmla="*/ 61 w 116"/>
                  <a:gd name="T61" fmla="*/ 0 h 136"/>
                  <a:gd name="T62" fmla="*/ 83 w 116"/>
                  <a:gd name="T63" fmla="*/ 2 h 136"/>
                  <a:gd name="T64" fmla="*/ 101 w 116"/>
                  <a:gd name="T65" fmla="*/ 12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
                  <a:gd name="T100" fmla="*/ 0 h 136"/>
                  <a:gd name="T101" fmla="*/ 116 w 116"/>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 h="136">
                    <a:moveTo>
                      <a:pt x="101" y="12"/>
                    </a:moveTo>
                    <a:lnTo>
                      <a:pt x="106" y="20"/>
                    </a:lnTo>
                    <a:lnTo>
                      <a:pt x="111" y="28"/>
                    </a:lnTo>
                    <a:lnTo>
                      <a:pt x="113" y="35"/>
                    </a:lnTo>
                    <a:lnTo>
                      <a:pt x="116" y="43"/>
                    </a:lnTo>
                    <a:lnTo>
                      <a:pt x="98" y="43"/>
                    </a:lnTo>
                    <a:lnTo>
                      <a:pt x="93" y="30"/>
                    </a:lnTo>
                    <a:lnTo>
                      <a:pt x="91" y="28"/>
                    </a:lnTo>
                    <a:lnTo>
                      <a:pt x="86" y="22"/>
                    </a:lnTo>
                    <a:lnTo>
                      <a:pt x="81" y="20"/>
                    </a:lnTo>
                    <a:lnTo>
                      <a:pt x="76" y="17"/>
                    </a:lnTo>
                    <a:lnTo>
                      <a:pt x="68" y="15"/>
                    </a:lnTo>
                    <a:lnTo>
                      <a:pt x="61" y="15"/>
                    </a:lnTo>
                    <a:lnTo>
                      <a:pt x="53" y="15"/>
                    </a:lnTo>
                    <a:lnTo>
                      <a:pt x="43" y="17"/>
                    </a:lnTo>
                    <a:lnTo>
                      <a:pt x="38" y="22"/>
                    </a:lnTo>
                    <a:lnTo>
                      <a:pt x="30" y="28"/>
                    </a:lnTo>
                    <a:lnTo>
                      <a:pt x="25" y="35"/>
                    </a:lnTo>
                    <a:lnTo>
                      <a:pt x="23" y="45"/>
                    </a:lnTo>
                    <a:lnTo>
                      <a:pt x="20" y="58"/>
                    </a:lnTo>
                    <a:lnTo>
                      <a:pt x="18" y="70"/>
                    </a:lnTo>
                    <a:lnTo>
                      <a:pt x="20" y="80"/>
                    </a:lnTo>
                    <a:lnTo>
                      <a:pt x="20" y="90"/>
                    </a:lnTo>
                    <a:lnTo>
                      <a:pt x="25" y="100"/>
                    </a:lnTo>
                    <a:lnTo>
                      <a:pt x="30" y="108"/>
                    </a:lnTo>
                    <a:lnTo>
                      <a:pt x="35" y="113"/>
                    </a:lnTo>
                    <a:lnTo>
                      <a:pt x="43" y="118"/>
                    </a:lnTo>
                    <a:lnTo>
                      <a:pt x="50" y="120"/>
                    </a:lnTo>
                    <a:lnTo>
                      <a:pt x="61" y="120"/>
                    </a:lnTo>
                    <a:lnTo>
                      <a:pt x="71" y="120"/>
                    </a:lnTo>
                    <a:lnTo>
                      <a:pt x="78" y="118"/>
                    </a:lnTo>
                    <a:lnTo>
                      <a:pt x="86" y="113"/>
                    </a:lnTo>
                    <a:lnTo>
                      <a:pt x="91" y="105"/>
                    </a:lnTo>
                    <a:lnTo>
                      <a:pt x="96" y="98"/>
                    </a:lnTo>
                    <a:lnTo>
                      <a:pt x="98" y="85"/>
                    </a:lnTo>
                    <a:lnTo>
                      <a:pt x="116" y="85"/>
                    </a:lnTo>
                    <a:lnTo>
                      <a:pt x="113" y="95"/>
                    </a:lnTo>
                    <a:lnTo>
                      <a:pt x="111" y="105"/>
                    </a:lnTo>
                    <a:lnTo>
                      <a:pt x="106" y="113"/>
                    </a:lnTo>
                    <a:lnTo>
                      <a:pt x="101" y="120"/>
                    </a:lnTo>
                    <a:lnTo>
                      <a:pt x="93" y="128"/>
                    </a:lnTo>
                    <a:lnTo>
                      <a:pt x="83" y="133"/>
                    </a:lnTo>
                    <a:lnTo>
                      <a:pt x="71" y="136"/>
                    </a:lnTo>
                    <a:lnTo>
                      <a:pt x="58" y="136"/>
                    </a:lnTo>
                    <a:lnTo>
                      <a:pt x="48" y="136"/>
                    </a:lnTo>
                    <a:lnTo>
                      <a:pt x="38" y="133"/>
                    </a:lnTo>
                    <a:lnTo>
                      <a:pt x="30" y="128"/>
                    </a:lnTo>
                    <a:lnTo>
                      <a:pt x="20" y="123"/>
                    </a:lnTo>
                    <a:lnTo>
                      <a:pt x="13" y="113"/>
                    </a:lnTo>
                    <a:lnTo>
                      <a:pt x="5" y="100"/>
                    </a:lnTo>
                    <a:lnTo>
                      <a:pt x="3" y="93"/>
                    </a:lnTo>
                    <a:lnTo>
                      <a:pt x="3" y="85"/>
                    </a:lnTo>
                    <a:lnTo>
                      <a:pt x="0" y="68"/>
                    </a:lnTo>
                    <a:lnTo>
                      <a:pt x="3" y="53"/>
                    </a:lnTo>
                    <a:lnTo>
                      <a:pt x="5" y="40"/>
                    </a:lnTo>
                    <a:lnTo>
                      <a:pt x="10" y="30"/>
                    </a:lnTo>
                    <a:lnTo>
                      <a:pt x="15" y="20"/>
                    </a:lnTo>
                    <a:lnTo>
                      <a:pt x="25" y="10"/>
                    </a:lnTo>
                    <a:lnTo>
                      <a:pt x="35" y="5"/>
                    </a:lnTo>
                    <a:lnTo>
                      <a:pt x="40" y="2"/>
                    </a:lnTo>
                    <a:lnTo>
                      <a:pt x="48" y="0"/>
                    </a:lnTo>
                    <a:lnTo>
                      <a:pt x="61" y="0"/>
                    </a:lnTo>
                    <a:lnTo>
                      <a:pt x="73" y="0"/>
                    </a:lnTo>
                    <a:lnTo>
                      <a:pt x="83" y="2"/>
                    </a:lnTo>
                    <a:lnTo>
                      <a:pt x="93" y="7"/>
                    </a:lnTo>
                    <a:lnTo>
                      <a:pt x="101"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53" name="Freeform 75"/>
              <p:cNvSpPr>
                <a:spLocks/>
              </p:cNvSpPr>
              <p:nvPr/>
            </p:nvSpPr>
            <p:spPr bwMode="auto">
              <a:xfrm>
                <a:off x="3515" y="2115"/>
                <a:ext cx="103" cy="131"/>
              </a:xfrm>
              <a:custGeom>
                <a:avLst/>
                <a:gdLst>
                  <a:gd name="T0" fmla="*/ 0 w 103"/>
                  <a:gd name="T1" fmla="*/ 0 h 131"/>
                  <a:gd name="T2" fmla="*/ 17 w 103"/>
                  <a:gd name="T3" fmla="*/ 0 h 131"/>
                  <a:gd name="T4" fmla="*/ 17 w 103"/>
                  <a:gd name="T5" fmla="*/ 56 h 131"/>
                  <a:gd name="T6" fmla="*/ 85 w 103"/>
                  <a:gd name="T7" fmla="*/ 56 h 131"/>
                  <a:gd name="T8" fmla="*/ 85 w 103"/>
                  <a:gd name="T9" fmla="*/ 0 h 131"/>
                  <a:gd name="T10" fmla="*/ 103 w 103"/>
                  <a:gd name="T11" fmla="*/ 0 h 131"/>
                  <a:gd name="T12" fmla="*/ 103 w 103"/>
                  <a:gd name="T13" fmla="*/ 131 h 131"/>
                  <a:gd name="T14" fmla="*/ 85 w 103"/>
                  <a:gd name="T15" fmla="*/ 131 h 131"/>
                  <a:gd name="T16" fmla="*/ 85 w 103"/>
                  <a:gd name="T17" fmla="*/ 71 h 131"/>
                  <a:gd name="T18" fmla="*/ 17 w 103"/>
                  <a:gd name="T19" fmla="*/ 71 h 131"/>
                  <a:gd name="T20" fmla="*/ 17 w 103"/>
                  <a:gd name="T21" fmla="*/ 131 h 131"/>
                  <a:gd name="T22" fmla="*/ 0 w 103"/>
                  <a:gd name="T23" fmla="*/ 131 h 131"/>
                  <a:gd name="T24" fmla="*/ 0 w 103"/>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31"/>
                  <a:gd name="T41" fmla="*/ 103 w 103"/>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31">
                    <a:moveTo>
                      <a:pt x="0" y="0"/>
                    </a:moveTo>
                    <a:lnTo>
                      <a:pt x="17" y="0"/>
                    </a:lnTo>
                    <a:lnTo>
                      <a:pt x="17" y="56"/>
                    </a:lnTo>
                    <a:lnTo>
                      <a:pt x="85" y="56"/>
                    </a:lnTo>
                    <a:lnTo>
                      <a:pt x="85" y="0"/>
                    </a:lnTo>
                    <a:lnTo>
                      <a:pt x="103" y="0"/>
                    </a:lnTo>
                    <a:lnTo>
                      <a:pt x="103" y="131"/>
                    </a:lnTo>
                    <a:lnTo>
                      <a:pt x="85" y="131"/>
                    </a:lnTo>
                    <a:lnTo>
                      <a:pt x="85" y="71"/>
                    </a:lnTo>
                    <a:lnTo>
                      <a:pt x="17" y="71"/>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54" name="Freeform 76"/>
              <p:cNvSpPr>
                <a:spLocks noEditPoints="1"/>
              </p:cNvSpPr>
              <p:nvPr/>
            </p:nvSpPr>
            <p:spPr bwMode="auto">
              <a:xfrm>
                <a:off x="3633" y="2115"/>
                <a:ext cx="115" cy="131"/>
              </a:xfrm>
              <a:custGeom>
                <a:avLst/>
                <a:gdLst>
                  <a:gd name="T0" fmla="*/ 78 w 115"/>
                  <a:gd name="T1" fmla="*/ 78 h 131"/>
                  <a:gd name="T2" fmla="*/ 58 w 115"/>
                  <a:gd name="T3" fmla="*/ 20 h 131"/>
                  <a:gd name="T4" fmla="*/ 37 w 115"/>
                  <a:gd name="T5" fmla="*/ 78 h 131"/>
                  <a:gd name="T6" fmla="*/ 78 w 115"/>
                  <a:gd name="T7" fmla="*/ 78 h 131"/>
                  <a:gd name="T8" fmla="*/ 48 w 115"/>
                  <a:gd name="T9" fmla="*/ 0 h 131"/>
                  <a:gd name="T10" fmla="*/ 68 w 115"/>
                  <a:gd name="T11" fmla="*/ 0 h 131"/>
                  <a:gd name="T12" fmla="*/ 115 w 115"/>
                  <a:gd name="T13" fmla="*/ 131 h 131"/>
                  <a:gd name="T14" fmla="*/ 95 w 115"/>
                  <a:gd name="T15" fmla="*/ 131 h 131"/>
                  <a:gd name="T16" fmla="*/ 83 w 115"/>
                  <a:gd name="T17" fmla="*/ 91 h 131"/>
                  <a:gd name="T18" fmla="*/ 32 w 115"/>
                  <a:gd name="T19" fmla="*/ 91 h 131"/>
                  <a:gd name="T20" fmla="*/ 17 w 115"/>
                  <a:gd name="T21" fmla="*/ 131 h 131"/>
                  <a:gd name="T22" fmla="*/ 0 w 115"/>
                  <a:gd name="T23" fmla="*/ 131 h 131"/>
                  <a:gd name="T24" fmla="*/ 48 w 11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31"/>
                  <a:gd name="T41" fmla="*/ 115 w 11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31">
                    <a:moveTo>
                      <a:pt x="78" y="78"/>
                    </a:moveTo>
                    <a:lnTo>
                      <a:pt x="58" y="20"/>
                    </a:lnTo>
                    <a:lnTo>
                      <a:pt x="37" y="78"/>
                    </a:lnTo>
                    <a:lnTo>
                      <a:pt x="78" y="78"/>
                    </a:lnTo>
                    <a:close/>
                    <a:moveTo>
                      <a:pt x="48" y="0"/>
                    </a:moveTo>
                    <a:lnTo>
                      <a:pt x="68" y="0"/>
                    </a:lnTo>
                    <a:lnTo>
                      <a:pt x="115" y="131"/>
                    </a:lnTo>
                    <a:lnTo>
                      <a:pt x="95" y="131"/>
                    </a:lnTo>
                    <a:lnTo>
                      <a:pt x="83" y="91"/>
                    </a:lnTo>
                    <a:lnTo>
                      <a:pt x="32" y="91"/>
                    </a:lnTo>
                    <a:lnTo>
                      <a:pt x="17" y="131"/>
                    </a:lnTo>
                    <a:lnTo>
                      <a:pt x="0" y="131"/>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55" name="Freeform 77"/>
              <p:cNvSpPr>
                <a:spLocks noEditPoints="1"/>
              </p:cNvSpPr>
              <p:nvPr/>
            </p:nvSpPr>
            <p:spPr bwMode="auto">
              <a:xfrm>
                <a:off x="3766" y="2115"/>
                <a:ext cx="108" cy="131"/>
              </a:xfrm>
              <a:custGeom>
                <a:avLst/>
                <a:gdLst>
                  <a:gd name="T0" fmla="*/ 60 w 108"/>
                  <a:gd name="T1" fmla="*/ 61 h 131"/>
                  <a:gd name="T2" fmla="*/ 71 w 108"/>
                  <a:gd name="T3" fmla="*/ 61 h 131"/>
                  <a:gd name="T4" fmla="*/ 76 w 108"/>
                  <a:gd name="T5" fmla="*/ 58 h 131"/>
                  <a:gd name="T6" fmla="*/ 78 w 108"/>
                  <a:gd name="T7" fmla="*/ 56 h 131"/>
                  <a:gd name="T8" fmla="*/ 83 w 108"/>
                  <a:gd name="T9" fmla="*/ 53 h 131"/>
                  <a:gd name="T10" fmla="*/ 83 w 108"/>
                  <a:gd name="T11" fmla="*/ 48 h 131"/>
                  <a:gd name="T12" fmla="*/ 86 w 108"/>
                  <a:gd name="T13" fmla="*/ 43 h 131"/>
                  <a:gd name="T14" fmla="*/ 86 w 108"/>
                  <a:gd name="T15" fmla="*/ 38 h 131"/>
                  <a:gd name="T16" fmla="*/ 86 w 108"/>
                  <a:gd name="T17" fmla="*/ 31 h 131"/>
                  <a:gd name="T18" fmla="*/ 83 w 108"/>
                  <a:gd name="T19" fmla="*/ 26 h 131"/>
                  <a:gd name="T20" fmla="*/ 81 w 108"/>
                  <a:gd name="T21" fmla="*/ 23 h 131"/>
                  <a:gd name="T22" fmla="*/ 76 w 108"/>
                  <a:gd name="T23" fmla="*/ 18 h 131"/>
                  <a:gd name="T24" fmla="*/ 71 w 108"/>
                  <a:gd name="T25" fmla="*/ 18 h 131"/>
                  <a:gd name="T26" fmla="*/ 60 w 108"/>
                  <a:gd name="T27" fmla="*/ 15 h 131"/>
                  <a:gd name="T28" fmla="*/ 18 w 108"/>
                  <a:gd name="T29" fmla="*/ 15 h 131"/>
                  <a:gd name="T30" fmla="*/ 18 w 108"/>
                  <a:gd name="T31" fmla="*/ 61 h 131"/>
                  <a:gd name="T32" fmla="*/ 60 w 108"/>
                  <a:gd name="T33" fmla="*/ 61 h 131"/>
                  <a:gd name="T34" fmla="*/ 0 w 108"/>
                  <a:gd name="T35" fmla="*/ 0 h 131"/>
                  <a:gd name="T36" fmla="*/ 60 w 108"/>
                  <a:gd name="T37" fmla="*/ 0 h 131"/>
                  <a:gd name="T38" fmla="*/ 76 w 108"/>
                  <a:gd name="T39" fmla="*/ 3 h 131"/>
                  <a:gd name="T40" fmla="*/ 86 w 108"/>
                  <a:gd name="T41" fmla="*/ 5 h 131"/>
                  <a:gd name="T42" fmla="*/ 93 w 108"/>
                  <a:gd name="T43" fmla="*/ 10 h 131"/>
                  <a:gd name="T44" fmla="*/ 96 w 108"/>
                  <a:gd name="T45" fmla="*/ 13 h 131"/>
                  <a:gd name="T46" fmla="*/ 101 w 108"/>
                  <a:gd name="T47" fmla="*/ 18 h 131"/>
                  <a:gd name="T48" fmla="*/ 103 w 108"/>
                  <a:gd name="T49" fmla="*/ 26 h 131"/>
                  <a:gd name="T50" fmla="*/ 103 w 108"/>
                  <a:gd name="T51" fmla="*/ 36 h 131"/>
                  <a:gd name="T52" fmla="*/ 103 w 108"/>
                  <a:gd name="T53" fmla="*/ 46 h 131"/>
                  <a:gd name="T54" fmla="*/ 101 w 108"/>
                  <a:gd name="T55" fmla="*/ 51 h 131"/>
                  <a:gd name="T56" fmla="*/ 98 w 108"/>
                  <a:gd name="T57" fmla="*/ 56 h 131"/>
                  <a:gd name="T58" fmla="*/ 93 w 108"/>
                  <a:gd name="T59" fmla="*/ 63 h 131"/>
                  <a:gd name="T60" fmla="*/ 86 w 108"/>
                  <a:gd name="T61" fmla="*/ 68 h 131"/>
                  <a:gd name="T62" fmla="*/ 93 w 108"/>
                  <a:gd name="T63" fmla="*/ 71 h 131"/>
                  <a:gd name="T64" fmla="*/ 98 w 108"/>
                  <a:gd name="T65" fmla="*/ 76 h 131"/>
                  <a:gd name="T66" fmla="*/ 98 w 108"/>
                  <a:gd name="T67" fmla="*/ 78 h 131"/>
                  <a:gd name="T68" fmla="*/ 101 w 108"/>
                  <a:gd name="T69" fmla="*/ 81 h 131"/>
                  <a:gd name="T70" fmla="*/ 101 w 108"/>
                  <a:gd name="T71" fmla="*/ 91 h 131"/>
                  <a:gd name="T72" fmla="*/ 103 w 108"/>
                  <a:gd name="T73" fmla="*/ 108 h 131"/>
                  <a:gd name="T74" fmla="*/ 103 w 108"/>
                  <a:gd name="T75" fmla="*/ 121 h 131"/>
                  <a:gd name="T76" fmla="*/ 106 w 108"/>
                  <a:gd name="T77" fmla="*/ 126 h 131"/>
                  <a:gd name="T78" fmla="*/ 108 w 108"/>
                  <a:gd name="T79" fmla="*/ 129 h 131"/>
                  <a:gd name="T80" fmla="*/ 108 w 108"/>
                  <a:gd name="T81" fmla="*/ 131 h 131"/>
                  <a:gd name="T82" fmla="*/ 88 w 108"/>
                  <a:gd name="T83" fmla="*/ 131 h 131"/>
                  <a:gd name="T84" fmla="*/ 86 w 108"/>
                  <a:gd name="T85" fmla="*/ 126 h 131"/>
                  <a:gd name="T86" fmla="*/ 86 w 108"/>
                  <a:gd name="T87" fmla="*/ 116 h 131"/>
                  <a:gd name="T88" fmla="*/ 83 w 108"/>
                  <a:gd name="T89" fmla="*/ 96 h 131"/>
                  <a:gd name="T90" fmla="*/ 83 w 108"/>
                  <a:gd name="T91" fmla="*/ 88 h 131"/>
                  <a:gd name="T92" fmla="*/ 81 w 108"/>
                  <a:gd name="T93" fmla="*/ 83 h 131"/>
                  <a:gd name="T94" fmla="*/ 78 w 108"/>
                  <a:gd name="T95" fmla="*/ 81 h 131"/>
                  <a:gd name="T96" fmla="*/ 76 w 108"/>
                  <a:gd name="T97" fmla="*/ 78 h 131"/>
                  <a:gd name="T98" fmla="*/ 68 w 108"/>
                  <a:gd name="T99" fmla="*/ 76 h 131"/>
                  <a:gd name="T100" fmla="*/ 58 w 108"/>
                  <a:gd name="T101" fmla="*/ 76 h 131"/>
                  <a:gd name="T102" fmla="*/ 18 w 108"/>
                  <a:gd name="T103" fmla="*/ 76 h 131"/>
                  <a:gd name="T104" fmla="*/ 18 w 108"/>
                  <a:gd name="T105" fmla="*/ 131 h 131"/>
                  <a:gd name="T106" fmla="*/ 0 w 108"/>
                  <a:gd name="T107" fmla="*/ 131 h 131"/>
                  <a:gd name="T108" fmla="*/ 0 w 108"/>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1"/>
                  <a:gd name="T167" fmla="*/ 108 w 108"/>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1">
                    <a:moveTo>
                      <a:pt x="60" y="61"/>
                    </a:moveTo>
                    <a:lnTo>
                      <a:pt x="71" y="61"/>
                    </a:lnTo>
                    <a:lnTo>
                      <a:pt x="76" y="58"/>
                    </a:lnTo>
                    <a:lnTo>
                      <a:pt x="78" y="56"/>
                    </a:lnTo>
                    <a:lnTo>
                      <a:pt x="83" y="53"/>
                    </a:lnTo>
                    <a:lnTo>
                      <a:pt x="83" y="48"/>
                    </a:lnTo>
                    <a:lnTo>
                      <a:pt x="86" y="43"/>
                    </a:lnTo>
                    <a:lnTo>
                      <a:pt x="86" y="38"/>
                    </a:lnTo>
                    <a:lnTo>
                      <a:pt x="86" y="31"/>
                    </a:lnTo>
                    <a:lnTo>
                      <a:pt x="83" y="26"/>
                    </a:lnTo>
                    <a:lnTo>
                      <a:pt x="81" y="23"/>
                    </a:lnTo>
                    <a:lnTo>
                      <a:pt x="76" y="18"/>
                    </a:lnTo>
                    <a:lnTo>
                      <a:pt x="71" y="18"/>
                    </a:lnTo>
                    <a:lnTo>
                      <a:pt x="60" y="15"/>
                    </a:lnTo>
                    <a:lnTo>
                      <a:pt x="18" y="15"/>
                    </a:lnTo>
                    <a:lnTo>
                      <a:pt x="18" y="61"/>
                    </a:lnTo>
                    <a:lnTo>
                      <a:pt x="60" y="61"/>
                    </a:lnTo>
                    <a:close/>
                    <a:moveTo>
                      <a:pt x="0" y="0"/>
                    </a:moveTo>
                    <a:lnTo>
                      <a:pt x="60" y="0"/>
                    </a:lnTo>
                    <a:lnTo>
                      <a:pt x="76" y="3"/>
                    </a:lnTo>
                    <a:lnTo>
                      <a:pt x="86" y="5"/>
                    </a:lnTo>
                    <a:lnTo>
                      <a:pt x="93" y="10"/>
                    </a:lnTo>
                    <a:lnTo>
                      <a:pt x="96" y="13"/>
                    </a:lnTo>
                    <a:lnTo>
                      <a:pt x="101" y="18"/>
                    </a:lnTo>
                    <a:lnTo>
                      <a:pt x="103" y="26"/>
                    </a:lnTo>
                    <a:lnTo>
                      <a:pt x="103" y="36"/>
                    </a:lnTo>
                    <a:lnTo>
                      <a:pt x="103" y="46"/>
                    </a:lnTo>
                    <a:lnTo>
                      <a:pt x="101" y="51"/>
                    </a:lnTo>
                    <a:lnTo>
                      <a:pt x="98" y="56"/>
                    </a:lnTo>
                    <a:lnTo>
                      <a:pt x="93" y="63"/>
                    </a:lnTo>
                    <a:lnTo>
                      <a:pt x="86" y="68"/>
                    </a:lnTo>
                    <a:lnTo>
                      <a:pt x="93" y="71"/>
                    </a:lnTo>
                    <a:lnTo>
                      <a:pt x="98" y="76"/>
                    </a:lnTo>
                    <a:lnTo>
                      <a:pt x="98" y="78"/>
                    </a:lnTo>
                    <a:lnTo>
                      <a:pt x="101" y="81"/>
                    </a:lnTo>
                    <a:lnTo>
                      <a:pt x="101" y="91"/>
                    </a:lnTo>
                    <a:lnTo>
                      <a:pt x="103" y="108"/>
                    </a:lnTo>
                    <a:lnTo>
                      <a:pt x="103" y="121"/>
                    </a:lnTo>
                    <a:lnTo>
                      <a:pt x="106" y="126"/>
                    </a:lnTo>
                    <a:lnTo>
                      <a:pt x="108" y="129"/>
                    </a:lnTo>
                    <a:lnTo>
                      <a:pt x="108" y="131"/>
                    </a:lnTo>
                    <a:lnTo>
                      <a:pt x="88" y="131"/>
                    </a:lnTo>
                    <a:lnTo>
                      <a:pt x="86" y="126"/>
                    </a:lnTo>
                    <a:lnTo>
                      <a:pt x="86" y="116"/>
                    </a:lnTo>
                    <a:lnTo>
                      <a:pt x="83" y="96"/>
                    </a:lnTo>
                    <a:lnTo>
                      <a:pt x="83" y="88"/>
                    </a:lnTo>
                    <a:lnTo>
                      <a:pt x="81" y="83"/>
                    </a:lnTo>
                    <a:lnTo>
                      <a:pt x="78" y="81"/>
                    </a:lnTo>
                    <a:lnTo>
                      <a:pt x="76" y="78"/>
                    </a:lnTo>
                    <a:lnTo>
                      <a:pt x="68" y="76"/>
                    </a:lnTo>
                    <a:lnTo>
                      <a:pt x="58" y="76"/>
                    </a:lnTo>
                    <a:lnTo>
                      <a:pt x="18" y="76"/>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56" name="Freeform 78"/>
              <p:cNvSpPr>
                <a:spLocks/>
              </p:cNvSpPr>
              <p:nvPr/>
            </p:nvSpPr>
            <p:spPr bwMode="auto">
              <a:xfrm>
                <a:off x="3894" y="2115"/>
                <a:ext cx="41" cy="169"/>
              </a:xfrm>
              <a:custGeom>
                <a:avLst/>
                <a:gdLst>
                  <a:gd name="T0" fmla="*/ 41 w 41"/>
                  <a:gd name="T1" fmla="*/ 0 h 169"/>
                  <a:gd name="T2" fmla="*/ 31 w 41"/>
                  <a:gd name="T3" fmla="*/ 23 h 169"/>
                  <a:gd name="T4" fmla="*/ 23 w 41"/>
                  <a:gd name="T5" fmla="*/ 38 h 169"/>
                  <a:gd name="T6" fmla="*/ 21 w 41"/>
                  <a:gd name="T7" fmla="*/ 48 h 169"/>
                  <a:gd name="T8" fmla="*/ 18 w 41"/>
                  <a:gd name="T9" fmla="*/ 61 h 169"/>
                  <a:gd name="T10" fmla="*/ 18 w 41"/>
                  <a:gd name="T11" fmla="*/ 71 h 169"/>
                  <a:gd name="T12" fmla="*/ 18 w 41"/>
                  <a:gd name="T13" fmla="*/ 83 h 169"/>
                  <a:gd name="T14" fmla="*/ 18 w 41"/>
                  <a:gd name="T15" fmla="*/ 96 h 169"/>
                  <a:gd name="T16" fmla="*/ 18 w 41"/>
                  <a:gd name="T17" fmla="*/ 108 h 169"/>
                  <a:gd name="T18" fmla="*/ 26 w 41"/>
                  <a:gd name="T19" fmla="*/ 131 h 169"/>
                  <a:gd name="T20" fmla="*/ 31 w 41"/>
                  <a:gd name="T21" fmla="*/ 146 h 169"/>
                  <a:gd name="T22" fmla="*/ 41 w 41"/>
                  <a:gd name="T23" fmla="*/ 169 h 169"/>
                  <a:gd name="T24" fmla="*/ 31 w 41"/>
                  <a:gd name="T25" fmla="*/ 169 h 169"/>
                  <a:gd name="T26" fmla="*/ 15 w 41"/>
                  <a:gd name="T27" fmla="*/ 141 h 169"/>
                  <a:gd name="T28" fmla="*/ 8 w 41"/>
                  <a:gd name="T29" fmla="*/ 126 h 169"/>
                  <a:gd name="T30" fmla="*/ 5 w 41"/>
                  <a:gd name="T31" fmla="*/ 113 h 169"/>
                  <a:gd name="T32" fmla="*/ 0 w 41"/>
                  <a:gd name="T33" fmla="*/ 98 h 169"/>
                  <a:gd name="T34" fmla="*/ 0 w 41"/>
                  <a:gd name="T35" fmla="*/ 86 h 169"/>
                  <a:gd name="T36" fmla="*/ 0 w 41"/>
                  <a:gd name="T37" fmla="*/ 71 h 169"/>
                  <a:gd name="T38" fmla="*/ 3 w 41"/>
                  <a:gd name="T39" fmla="*/ 61 h 169"/>
                  <a:gd name="T40" fmla="*/ 5 w 41"/>
                  <a:gd name="T41" fmla="*/ 48 h 169"/>
                  <a:gd name="T42" fmla="*/ 8 w 41"/>
                  <a:gd name="T43" fmla="*/ 38 h 169"/>
                  <a:gd name="T44" fmla="*/ 18 w 41"/>
                  <a:gd name="T45" fmla="*/ 23 h 169"/>
                  <a:gd name="T46" fmla="*/ 31 w 41"/>
                  <a:gd name="T47" fmla="*/ 0 h 169"/>
                  <a:gd name="T48" fmla="*/ 41 w 41"/>
                  <a:gd name="T49" fmla="*/ 0 h 16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1"/>
                  <a:gd name="T76" fmla="*/ 0 h 169"/>
                  <a:gd name="T77" fmla="*/ 41 w 41"/>
                  <a:gd name="T78" fmla="*/ 169 h 16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1" h="169">
                    <a:moveTo>
                      <a:pt x="41" y="0"/>
                    </a:moveTo>
                    <a:lnTo>
                      <a:pt x="31" y="23"/>
                    </a:lnTo>
                    <a:lnTo>
                      <a:pt x="23" y="38"/>
                    </a:lnTo>
                    <a:lnTo>
                      <a:pt x="21" y="48"/>
                    </a:lnTo>
                    <a:lnTo>
                      <a:pt x="18" y="61"/>
                    </a:lnTo>
                    <a:lnTo>
                      <a:pt x="18" y="71"/>
                    </a:lnTo>
                    <a:lnTo>
                      <a:pt x="18" y="83"/>
                    </a:lnTo>
                    <a:lnTo>
                      <a:pt x="18" y="96"/>
                    </a:lnTo>
                    <a:lnTo>
                      <a:pt x="18" y="108"/>
                    </a:lnTo>
                    <a:lnTo>
                      <a:pt x="26" y="131"/>
                    </a:lnTo>
                    <a:lnTo>
                      <a:pt x="31" y="146"/>
                    </a:lnTo>
                    <a:lnTo>
                      <a:pt x="41" y="169"/>
                    </a:lnTo>
                    <a:lnTo>
                      <a:pt x="31" y="169"/>
                    </a:lnTo>
                    <a:lnTo>
                      <a:pt x="15" y="141"/>
                    </a:lnTo>
                    <a:lnTo>
                      <a:pt x="8" y="126"/>
                    </a:lnTo>
                    <a:lnTo>
                      <a:pt x="5" y="113"/>
                    </a:lnTo>
                    <a:lnTo>
                      <a:pt x="0" y="98"/>
                    </a:lnTo>
                    <a:lnTo>
                      <a:pt x="0" y="86"/>
                    </a:lnTo>
                    <a:lnTo>
                      <a:pt x="0" y="71"/>
                    </a:lnTo>
                    <a:lnTo>
                      <a:pt x="3" y="61"/>
                    </a:lnTo>
                    <a:lnTo>
                      <a:pt x="5" y="48"/>
                    </a:lnTo>
                    <a:lnTo>
                      <a:pt x="8" y="38"/>
                    </a:lnTo>
                    <a:lnTo>
                      <a:pt x="18" y="23"/>
                    </a:lnTo>
                    <a:lnTo>
                      <a:pt x="31" y="0"/>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57" name="Freeform 79"/>
              <p:cNvSpPr>
                <a:spLocks noEditPoints="1"/>
              </p:cNvSpPr>
              <p:nvPr/>
            </p:nvSpPr>
            <p:spPr bwMode="auto">
              <a:xfrm>
                <a:off x="3950" y="2120"/>
                <a:ext cx="85" cy="129"/>
              </a:xfrm>
              <a:custGeom>
                <a:avLst/>
                <a:gdLst>
                  <a:gd name="T0" fmla="*/ 17 w 85"/>
                  <a:gd name="T1" fmla="*/ 101 h 129"/>
                  <a:gd name="T2" fmla="*/ 22 w 85"/>
                  <a:gd name="T3" fmla="*/ 111 h 129"/>
                  <a:gd name="T4" fmla="*/ 32 w 85"/>
                  <a:gd name="T5" fmla="*/ 116 h 129"/>
                  <a:gd name="T6" fmla="*/ 43 w 85"/>
                  <a:gd name="T7" fmla="*/ 116 h 129"/>
                  <a:gd name="T8" fmla="*/ 53 w 85"/>
                  <a:gd name="T9" fmla="*/ 111 h 129"/>
                  <a:gd name="T10" fmla="*/ 60 w 85"/>
                  <a:gd name="T11" fmla="*/ 101 h 129"/>
                  <a:gd name="T12" fmla="*/ 65 w 85"/>
                  <a:gd name="T13" fmla="*/ 81 h 129"/>
                  <a:gd name="T14" fmla="*/ 63 w 85"/>
                  <a:gd name="T15" fmla="*/ 76 h 129"/>
                  <a:gd name="T16" fmla="*/ 55 w 85"/>
                  <a:gd name="T17" fmla="*/ 81 h 129"/>
                  <a:gd name="T18" fmla="*/ 37 w 85"/>
                  <a:gd name="T19" fmla="*/ 83 h 129"/>
                  <a:gd name="T20" fmla="*/ 22 w 85"/>
                  <a:gd name="T21" fmla="*/ 81 h 129"/>
                  <a:gd name="T22" fmla="*/ 10 w 85"/>
                  <a:gd name="T23" fmla="*/ 73 h 129"/>
                  <a:gd name="T24" fmla="*/ 2 w 85"/>
                  <a:gd name="T25" fmla="*/ 58 h 129"/>
                  <a:gd name="T26" fmla="*/ 0 w 85"/>
                  <a:gd name="T27" fmla="*/ 43 h 129"/>
                  <a:gd name="T28" fmla="*/ 2 w 85"/>
                  <a:gd name="T29" fmla="*/ 26 h 129"/>
                  <a:gd name="T30" fmla="*/ 10 w 85"/>
                  <a:gd name="T31" fmla="*/ 13 h 129"/>
                  <a:gd name="T32" fmla="*/ 22 w 85"/>
                  <a:gd name="T33" fmla="*/ 3 h 129"/>
                  <a:gd name="T34" fmla="*/ 40 w 85"/>
                  <a:gd name="T35" fmla="*/ 0 h 129"/>
                  <a:gd name="T36" fmla="*/ 63 w 85"/>
                  <a:gd name="T37" fmla="*/ 5 h 129"/>
                  <a:gd name="T38" fmla="*/ 73 w 85"/>
                  <a:gd name="T39" fmla="*/ 13 h 129"/>
                  <a:gd name="T40" fmla="*/ 83 w 85"/>
                  <a:gd name="T41" fmla="*/ 41 h 129"/>
                  <a:gd name="T42" fmla="*/ 85 w 85"/>
                  <a:gd name="T43" fmla="*/ 58 h 129"/>
                  <a:gd name="T44" fmla="*/ 83 w 85"/>
                  <a:gd name="T45" fmla="*/ 81 h 129"/>
                  <a:gd name="T46" fmla="*/ 70 w 85"/>
                  <a:gd name="T47" fmla="*/ 113 h 129"/>
                  <a:gd name="T48" fmla="*/ 63 w 85"/>
                  <a:gd name="T49" fmla="*/ 121 h 129"/>
                  <a:gd name="T50" fmla="*/ 50 w 85"/>
                  <a:gd name="T51" fmla="*/ 129 h 129"/>
                  <a:gd name="T52" fmla="*/ 30 w 85"/>
                  <a:gd name="T53" fmla="*/ 129 h 129"/>
                  <a:gd name="T54" fmla="*/ 15 w 85"/>
                  <a:gd name="T55" fmla="*/ 124 h 129"/>
                  <a:gd name="T56" fmla="*/ 5 w 85"/>
                  <a:gd name="T57" fmla="*/ 113 h 129"/>
                  <a:gd name="T58" fmla="*/ 0 w 85"/>
                  <a:gd name="T59" fmla="*/ 103 h 129"/>
                  <a:gd name="T60" fmla="*/ 17 w 85"/>
                  <a:gd name="T61" fmla="*/ 96 h 129"/>
                  <a:gd name="T62" fmla="*/ 60 w 85"/>
                  <a:gd name="T63" fmla="*/ 61 h 129"/>
                  <a:gd name="T64" fmla="*/ 65 w 85"/>
                  <a:gd name="T65" fmla="*/ 48 h 129"/>
                  <a:gd name="T66" fmla="*/ 65 w 85"/>
                  <a:gd name="T67" fmla="*/ 36 h 129"/>
                  <a:gd name="T68" fmla="*/ 63 w 85"/>
                  <a:gd name="T69" fmla="*/ 26 h 129"/>
                  <a:gd name="T70" fmla="*/ 55 w 85"/>
                  <a:gd name="T71" fmla="*/ 18 h 129"/>
                  <a:gd name="T72" fmla="*/ 40 w 85"/>
                  <a:gd name="T73" fmla="*/ 13 h 129"/>
                  <a:gd name="T74" fmla="*/ 25 w 85"/>
                  <a:gd name="T75" fmla="*/ 18 h 129"/>
                  <a:gd name="T76" fmla="*/ 20 w 85"/>
                  <a:gd name="T77" fmla="*/ 26 h 129"/>
                  <a:gd name="T78" fmla="*/ 15 w 85"/>
                  <a:gd name="T79" fmla="*/ 36 h 129"/>
                  <a:gd name="T80" fmla="*/ 17 w 85"/>
                  <a:gd name="T81" fmla="*/ 53 h 129"/>
                  <a:gd name="T82" fmla="*/ 25 w 85"/>
                  <a:gd name="T83" fmla="*/ 66 h 129"/>
                  <a:gd name="T84" fmla="*/ 35 w 85"/>
                  <a:gd name="T85" fmla="*/ 68 h 129"/>
                  <a:gd name="T86" fmla="*/ 50 w 85"/>
                  <a:gd name="T87" fmla="*/ 68 h 12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5"/>
                  <a:gd name="T133" fmla="*/ 0 h 129"/>
                  <a:gd name="T134" fmla="*/ 85 w 85"/>
                  <a:gd name="T135" fmla="*/ 129 h 12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5" h="129">
                    <a:moveTo>
                      <a:pt x="17" y="96"/>
                    </a:moveTo>
                    <a:lnTo>
                      <a:pt x="17" y="101"/>
                    </a:lnTo>
                    <a:lnTo>
                      <a:pt x="20" y="106"/>
                    </a:lnTo>
                    <a:lnTo>
                      <a:pt x="22" y="111"/>
                    </a:lnTo>
                    <a:lnTo>
                      <a:pt x="27" y="113"/>
                    </a:lnTo>
                    <a:lnTo>
                      <a:pt x="32" y="116"/>
                    </a:lnTo>
                    <a:lnTo>
                      <a:pt x="37" y="116"/>
                    </a:lnTo>
                    <a:lnTo>
                      <a:pt x="43" y="116"/>
                    </a:lnTo>
                    <a:lnTo>
                      <a:pt x="48" y="113"/>
                    </a:lnTo>
                    <a:lnTo>
                      <a:pt x="53" y="111"/>
                    </a:lnTo>
                    <a:lnTo>
                      <a:pt x="58" y="106"/>
                    </a:lnTo>
                    <a:lnTo>
                      <a:pt x="60" y="101"/>
                    </a:lnTo>
                    <a:lnTo>
                      <a:pt x="63" y="93"/>
                    </a:lnTo>
                    <a:lnTo>
                      <a:pt x="65" y="81"/>
                    </a:lnTo>
                    <a:lnTo>
                      <a:pt x="68" y="68"/>
                    </a:lnTo>
                    <a:lnTo>
                      <a:pt x="63" y="76"/>
                    </a:lnTo>
                    <a:lnTo>
                      <a:pt x="60" y="78"/>
                    </a:lnTo>
                    <a:lnTo>
                      <a:pt x="55" y="81"/>
                    </a:lnTo>
                    <a:lnTo>
                      <a:pt x="48" y="83"/>
                    </a:lnTo>
                    <a:lnTo>
                      <a:pt x="37" y="83"/>
                    </a:lnTo>
                    <a:lnTo>
                      <a:pt x="30" y="83"/>
                    </a:lnTo>
                    <a:lnTo>
                      <a:pt x="22" y="81"/>
                    </a:lnTo>
                    <a:lnTo>
                      <a:pt x="15" y="76"/>
                    </a:lnTo>
                    <a:lnTo>
                      <a:pt x="10" y="73"/>
                    </a:lnTo>
                    <a:lnTo>
                      <a:pt x="5" y="66"/>
                    </a:lnTo>
                    <a:lnTo>
                      <a:pt x="2" y="58"/>
                    </a:lnTo>
                    <a:lnTo>
                      <a:pt x="0" y="51"/>
                    </a:lnTo>
                    <a:lnTo>
                      <a:pt x="0" y="43"/>
                    </a:lnTo>
                    <a:lnTo>
                      <a:pt x="0" y="36"/>
                    </a:lnTo>
                    <a:lnTo>
                      <a:pt x="2" y="26"/>
                    </a:lnTo>
                    <a:lnTo>
                      <a:pt x="5" y="18"/>
                    </a:lnTo>
                    <a:lnTo>
                      <a:pt x="10" y="13"/>
                    </a:lnTo>
                    <a:lnTo>
                      <a:pt x="15" y="8"/>
                    </a:lnTo>
                    <a:lnTo>
                      <a:pt x="22" y="3"/>
                    </a:lnTo>
                    <a:lnTo>
                      <a:pt x="30" y="0"/>
                    </a:lnTo>
                    <a:lnTo>
                      <a:pt x="40" y="0"/>
                    </a:lnTo>
                    <a:lnTo>
                      <a:pt x="53" y="0"/>
                    </a:lnTo>
                    <a:lnTo>
                      <a:pt x="63" y="5"/>
                    </a:lnTo>
                    <a:lnTo>
                      <a:pt x="68" y="8"/>
                    </a:lnTo>
                    <a:lnTo>
                      <a:pt x="73" y="13"/>
                    </a:lnTo>
                    <a:lnTo>
                      <a:pt x="78" y="23"/>
                    </a:lnTo>
                    <a:lnTo>
                      <a:pt x="83" y="41"/>
                    </a:lnTo>
                    <a:lnTo>
                      <a:pt x="83" y="48"/>
                    </a:lnTo>
                    <a:lnTo>
                      <a:pt x="85" y="58"/>
                    </a:lnTo>
                    <a:lnTo>
                      <a:pt x="83" y="71"/>
                    </a:lnTo>
                    <a:lnTo>
                      <a:pt x="83" y="81"/>
                    </a:lnTo>
                    <a:lnTo>
                      <a:pt x="78" y="101"/>
                    </a:lnTo>
                    <a:lnTo>
                      <a:pt x="70" y="113"/>
                    </a:lnTo>
                    <a:lnTo>
                      <a:pt x="68" y="118"/>
                    </a:lnTo>
                    <a:lnTo>
                      <a:pt x="63" y="121"/>
                    </a:lnTo>
                    <a:lnTo>
                      <a:pt x="58" y="126"/>
                    </a:lnTo>
                    <a:lnTo>
                      <a:pt x="50" y="129"/>
                    </a:lnTo>
                    <a:lnTo>
                      <a:pt x="37" y="129"/>
                    </a:lnTo>
                    <a:lnTo>
                      <a:pt x="30" y="129"/>
                    </a:lnTo>
                    <a:lnTo>
                      <a:pt x="22" y="126"/>
                    </a:lnTo>
                    <a:lnTo>
                      <a:pt x="15" y="124"/>
                    </a:lnTo>
                    <a:lnTo>
                      <a:pt x="10" y="121"/>
                    </a:lnTo>
                    <a:lnTo>
                      <a:pt x="5" y="113"/>
                    </a:lnTo>
                    <a:lnTo>
                      <a:pt x="2" y="108"/>
                    </a:lnTo>
                    <a:lnTo>
                      <a:pt x="0" y="103"/>
                    </a:lnTo>
                    <a:lnTo>
                      <a:pt x="0" y="96"/>
                    </a:lnTo>
                    <a:lnTo>
                      <a:pt x="17" y="96"/>
                    </a:lnTo>
                    <a:close/>
                    <a:moveTo>
                      <a:pt x="58" y="63"/>
                    </a:moveTo>
                    <a:lnTo>
                      <a:pt x="60" y="61"/>
                    </a:lnTo>
                    <a:lnTo>
                      <a:pt x="63" y="56"/>
                    </a:lnTo>
                    <a:lnTo>
                      <a:pt x="65" y="48"/>
                    </a:lnTo>
                    <a:lnTo>
                      <a:pt x="65" y="41"/>
                    </a:lnTo>
                    <a:lnTo>
                      <a:pt x="65" y="36"/>
                    </a:lnTo>
                    <a:lnTo>
                      <a:pt x="63" y="31"/>
                    </a:lnTo>
                    <a:lnTo>
                      <a:pt x="63" y="26"/>
                    </a:lnTo>
                    <a:lnTo>
                      <a:pt x="58" y="21"/>
                    </a:lnTo>
                    <a:lnTo>
                      <a:pt x="55" y="18"/>
                    </a:lnTo>
                    <a:lnTo>
                      <a:pt x="50" y="15"/>
                    </a:lnTo>
                    <a:lnTo>
                      <a:pt x="40" y="13"/>
                    </a:lnTo>
                    <a:lnTo>
                      <a:pt x="30" y="15"/>
                    </a:lnTo>
                    <a:lnTo>
                      <a:pt x="25" y="18"/>
                    </a:lnTo>
                    <a:lnTo>
                      <a:pt x="22" y="21"/>
                    </a:lnTo>
                    <a:lnTo>
                      <a:pt x="20" y="26"/>
                    </a:lnTo>
                    <a:lnTo>
                      <a:pt x="17" y="31"/>
                    </a:lnTo>
                    <a:lnTo>
                      <a:pt x="15" y="36"/>
                    </a:lnTo>
                    <a:lnTo>
                      <a:pt x="15" y="43"/>
                    </a:lnTo>
                    <a:lnTo>
                      <a:pt x="17" y="53"/>
                    </a:lnTo>
                    <a:lnTo>
                      <a:pt x="22" y="63"/>
                    </a:lnTo>
                    <a:lnTo>
                      <a:pt x="25" y="66"/>
                    </a:lnTo>
                    <a:lnTo>
                      <a:pt x="30" y="68"/>
                    </a:lnTo>
                    <a:lnTo>
                      <a:pt x="35" y="68"/>
                    </a:lnTo>
                    <a:lnTo>
                      <a:pt x="40" y="68"/>
                    </a:lnTo>
                    <a:lnTo>
                      <a:pt x="50" y="68"/>
                    </a:lnTo>
                    <a:lnTo>
                      <a:pt x="58"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58" name="Freeform 80"/>
              <p:cNvSpPr>
                <a:spLocks/>
              </p:cNvSpPr>
              <p:nvPr/>
            </p:nvSpPr>
            <p:spPr bwMode="auto">
              <a:xfrm>
                <a:off x="4048" y="2115"/>
                <a:ext cx="43" cy="169"/>
              </a:xfrm>
              <a:custGeom>
                <a:avLst/>
                <a:gdLst>
                  <a:gd name="T0" fmla="*/ 2 w 43"/>
                  <a:gd name="T1" fmla="*/ 169 h 169"/>
                  <a:gd name="T2" fmla="*/ 12 w 43"/>
                  <a:gd name="T3" fmla="*/ 144 h 169"/>
                  <a:gd name="T4" fmla="*/ 20 w 43"/>
                  <a:gd name="T5" fmla="*/ 129 h 169"/>
                  <a:gd name="T6" fmla="*/ 22 w 43"/>
                  <a:gd name="T7" fmla="*/ 118 h 169"/>
                  <a:gd name="T8" fmla="*/ 25 w 43"/>
                  <a:gd name="T9" fmla="*/ 108 h 169"/>
                  <a:gd name="T10" fmla="*/ 25 w 43"/>
                  <a:gd name="T11" fmla="*/ 96 h 169"/>
                  <a:gd name="T12" fmla="*/ 25 w 43"/>
                  <a:gd name="T13" fmla="*/ 83 h 169"/>
                  <a:gd name="T14" fmla="*/ 25 w 43"/>
                  <a:gd name="T15" fmla="*/ 71 h 169"/>
                  <a:gd name="T16" fmla="*/ 25 w 43"/>
                  <a:gd name="T17" fmla="*/ 58 h 169"/>
                  <a:gd name="T18" fmla="*/ 22 w 43"/>
                  <a:gd name="T19" fmla="*/ 48 h 169"/>
                  <a:gd name="T20" fmla="*/ 17 w 43"/>
                  <a:gd name="T21" fmla="*/ 36 h 169"/>
                  <a:gd name="T22" fmla="*/ 12 w 43"/>
                  <a:gd name="T23" fmla="*/ 20 h 169"/>
                  <a:gd name="T24" fmla="*/ 0 w 43"/>
                  <a:gd name="T25" fmla="*/ 0 h 169"/>
                  <a:gd name="T26" fmla="*/ 12 w 43"/>
                  <a:gd name="T27" fmla="*/ 0 h 169"/>
                  <a:gd name="T28" fmla="*/ 28 w 43"/>
                  <a:gd name="T29" fmla="*/ 26 h 169"/>
                  <a:gd name="T30" fmla="*/ 35 w 43"/>
                  <a:gd name="T31" fmla="*/ 41 h 169"/>
                  <a:gd name="T32" fmla="*/ 38 w 43"/>
                  <a:gd name="T33" fmla="*/ 51 h 169"/>
                  <a:gd name="T34" fmla="*/ 40 w 43"/>
                  <a:gd name="T35" fmla="*/ 61 h 169"/>
                  <a:gd name="T36" fmla="*/ 43 w 43"/>
                  <a:gd name="T37" fmla="*/ 83 h 169"/>
                  <a:gd name="T38" fmla="*/ 43 w 43"/>
                  <a:gd name="T39" fmla="*/ 96 h 169"/>
                  <a:gd name="T40" fmla="*/ 40 w 43"/>
                  <a:gd name="T41" fmla="*/ 108 h 169"/>
                  <a:gd name="T42" fmla="*/ 38 w 43"/>
                  <a:gd name="T43" fmla="*/ 118 h 169"/>
                  <a:gd name="T44" fmla="*/ 35 w 43"/>
                  <a:gd name="T45" fmla="*/ 129 h 169"/>
                  <a:gd name="T46" fmla="*/ 25 w 43"/>
                  <a:gd name="T47" fmla="*/ 146 h 169"/>
                  <a:gd name="T48" fmla="*/ 12 w 43"/>
                  <a:gd name="T49" fmla="*/ 169 h 169"/>
                  <a:gd name="T50" fmla="*/ 2 w 43"/>
                  <a:gd name="T51" fmla="*/ 169 h 16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3"/>
                  <a:gd name="T79" fmla="*/ 0 h 169"/>
                  <a:gd name="T80" fmla="*/ 43 w 43"/>
                  <a:gd name="T81" fmla="*/ 169 h 16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3" h="169">
                    <a:moveTo>
                      <a:pt x="2" y="169"/>
                    </a:moveTo>
                    <a:lnTo>
                      <a:pt x="12" y="144"/>
                    </a:lnTo>
                    <a:lnTo>
                      <a:pt x="20" y="129"/>
                    </a:lnTo>
                    <a:lnTo>
                      <a:pt x="22" y="118"/>
                    </a:lnTo>
                    <a:lnTo>
                      <a:pt x="25" y="108"/>
                    </a:lnTo>
                    <a:lnTo>
                      <a:pt x="25" y="96"/>
                    </a:lnTo>
                    <a:lnTo>
                      <a:pt x="25" y="83"/>
                    </a:lnTo>
                    <a:lnTo>
                      <a:pt x="25" y="71"/>
                    </a:lnTo>
                    <a:lnTo>
                      <a:pt x="25" y="58"/>
                    </a:lnTo>
                    <a:lnTo>
                      <a:pt x="22" y="48"/>
                    </a:lnTo>
                    <a:lnTo>
                      <a:pt x="17" y="36"/>
                    </a:lnTo>
                    <a:lnTo>
                      <a:pt x="12" y="20"/>
                    </a:lnTo>
                    <a:lnTo>
                      <a:pt x="0" y="0"/>
                    </a:lnTo>
                    <a:lnTo>
                      <a:pt x="12" y="0"/>
                    </a:lnTo>
                    <a:lnTo>
                      <a:pt x="28" y="26"/>
                    </a:lnTo>
                    <a:lnTo>
                      <a:pt x="35" y="41"/>
                    </a:lnTo>
                    <a:lnTo>
                      <a:pt x="38" y="51"/>
                    </a:lnTo>
                    <a:lnTo>
                      <a:pt x="40" y="61"/>
                    </a:lnTo>
                    <a:lnTo>
                      <a:pt x="43" y="83"/>
                    </a:lnTo>
                    <a:lnTo>
                      <a:pt x="43" y="96"/>
                    </a:lnTo>
                    <a:lnTo>
                      <a:pt x="40" y="108"/>
                    </a:lnTo>
                    <a:lnTo>
                      <a:pt x="38" y="118"/>
                    </a:lnTo>
                    <a:lnTo>
                      <a:pt x="35" y="129"/>
                    </a:lnTo>
                    <a:lnTo>
                      <a:pt x="25" y="146"/>
                    </a:lnTo>
                    <a:lnTo>
                      <a:pt x="12" y="169"/>
                    </a:lnTo>
                    <a:lnTo>
                      <a:pt x="2" y="1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59" name="Freeform 81"/>
              <p:cNvSpPr>
                <a:spLocks/>
              </p:cNvSpPr>
              <p:nvPr/>
            </p:nvSpPr>
            <p:spPr bwMode="auto">
              <a:xfrm>
                <a:off x="4118" y="2226"/>
                <a:ext cx="20" cy="48"/>
              </a:xfrm>
              <a:custGeom>
                <a:avLst/>
                <a:gdLst>
                  <a:gd name="T0" fmla="*/ 0 w 20"/>
                  <a:gd name="T1" fmla="*/ 38 h 48"/>
                  <a:gd name="T2" fmla="*/ 5 w 20"/>
                  <a:gd name="T3" fmla="*/ 35 h 48"/>
                  <a:gd name="T4" fmla="*/ 8 w 20"/>
                  <a:gd name="T5" fmla="*/ 30 h 48"/>
                  <a:gd name="T6" fmla="*/ 10 w 20"/>
                  <a:gd name="T7" fmla="*/ 23 h 48"/>
                  <a:gd name="T8" fmla="*/ 10 w 20"/>
                  <a:gd name="T9" fmla="*/ 20 h 48"/>
                  <a:gd name="T10" fmla="*/ 0 w 20"/>
                  <a:gd name="T11" fmla="*/ 20 h 48"/>
                  <a:gd name="T12" fmla="*/ 0 w 20"/>
                  <a:gd name="T13" fmla="*/ 0 h 48"/>
                  <a:gd name="T14" fmla="*/ 20 w 20"/>
                  <a:gd name="T15" fmla="*/ 0 h 48"/>
                  <a:gd name="T16" fmla="*/ 20 w 20"/>
                  <a:gd name="T17" fmla="*/ 18 h 48"/>
                  <a:gd name="T18" fmla="*/ 18 w 20"/>
                  <a:gd name="T19" fmla="*/ 28 h 48"/>
                  <a:gd name="T20" fmla="*/ 15 w 20"/>
                  <a:gd name="T21" fmla="*/ 38 h 48"/>
                  <a:gd name="T22" fmla="*/ 13 w 20"/>
                  <a:gd name="T23" fmla="*/ 40 h 48"/>
                  <a:gd name="T24" fmla="*/ 10 w 20"/>
                  <a:gd name="T25" fmla="*/ 43 h 48"/>
                  <a:gd name="T26" fmla="*/ 5 w 20"/>
                  <a:gd name="T27" fmla="*/ 45 h 48"/>
                  <a:gd name="T28" fmla="*/ 0 w 20"/>
                  <a:gd name="T29" fmla="*/ 48 h 48"/>
                  <a:gd name="T30" fmla="*/ 0 w 20"/>
                  <a:gd name="T31" fmla="*/ 38 h 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
                  <a:gd name="T49" fmla="*/ 0 h 48"/>
                  <a:gd name="T50" fmla="*/ 20 w 20"/>
                  <a:gd name="T51" fmla="*/ 48 h 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 h="48">
                    <a:moveTo>
                      <a:pt x="0" y="38"/>
                    </a:moveTo>
                    <a:lnTo>
                      <a:pt x="5" y="35"/>
                    </a:lnTo>
                    <a:lnTo>
                      <a:pt x="8" y="30"/>
                    </a:lnTo>
                    <a:lnTo>
                      <a:pt x="10" y="23"/>
                    </a:lnTo>
                    <a:lnTo>
                      <a:pt x="10" y="20"/>
                    </a:lnTo>
                    <a:lnTo>
                      <a:pt x="0" y="20"/>
                    </a:lnTo>
                    <a:lnTo>
                      <a:pt x="0" y="0"/>
                    </a:lnTo>
                    <a:lnTo>
                      <a:pt x="20" y="0"/>
                    </a:lnTo>
                    <a:lnTo>
                      <a:pt x="20" y="18"/>
                    </a:lnTo>
                    <a:lnTo>
                      <a:pt x="18" y="28"/>
                    </a:lnTo>
                    <a:lnTo>
                      <a:pt x="15" y="38"/>
                    </a:lnTo>
                    <a:lnTo>
                      <a:pt x="13" y="40"/>
                    </a:lnTo>
                    <a:lnTo>
                      <a:pt x="10" y="43"/>
                    </a:lnTo>
                    <a:lnTo>
                      <a:pt x="5" y="45"/>
                    </a:lnTo>
                    <a:lnTo>
                      <a:pt x="0" y="4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60" name="Freeform 82"/>
              <p:cNvSpPr>
                <a:spLocks noEditPoints="1"/>
              </p:cNvSpPr>
              <p:nvPr/>
            </p:nvSpPr>
            <p:spPr bwMode="auto">
              <a:xfrm>
                <a:off x="3384" y="1874"/>
                <a:ext cx="108" cy="131"/>
              </a:xfrm>
              <a:custGeom>
                <a:avLst/>
                <a:gdLst>
                  <a:gd name="T0" fmla="*/ 47 w 108"/>
                  <a:gd name="T1" fmla="*/ 116 h 131"/>
                  <a:gd name="T2" fmla="*/ 58 w 108"/>
                  <a:gd name="T3" fmla="*/ 116 h 131"/>
                  <a:gd name="T4" fmla="*/ 63 w 108"/>
                  <a:gd name="T5" fmla="*/ 113 h 131"/>
                  <a:gd name="T6" fmla="*/ 73 w 108"/>
                  <a:gd name="T7" fmla="*/ 108 h 131"/>
                  <a:gd name="T8" fmla="*/ 80 w 108"/>
                  <a:gd name="T9" fmla="*/ 101 h 131"/>
                  <a:gd name="T10" fmla="*/ 85 w 108"/>
                  <a:gd name="T11" fmla="*/ 91 h 131"/>
                  <a:gd name="T12" fmla="*/ 88 w 108"/>
                  <a:gd name="T13" fmla="*/ 81 h 131"/>
                  <a:gd name="T14" fmla="*/ 88 w 108"/>
                  <a:gd name="T15" fmla="*/ 68 h 131"/>
                  <a:gd name="T16" fmla="*/ 88 w 108"/>
                  <a:gd name="T17" fmla="*/ 55 h 131"/>
                  <a:gd name="T18" fmla="*/ 85 w 108"/>
                  <a:gd name="T19" fmla="*/ 45 h 131"/>
                  <a:gd name="T20" fmla="*/ 83 w 108"/>
                  <a:gd name="T21" fmla="*/ 38 h 131"/>
                  <a:gd name="T22" fmla="*/ 80 w 108"/>
                  <a:gd name="T23" fmla="*/ 30 h 131"/>
                  <a:gd name="T24" fmla="*/ 78 w 108"/>
                  <a:gd name="T25" fmla="*/ 25 h 131"/>
                  <a:gd name="T26" fmla="*/ 73 w 108"/>
                  <a:gd name="T27" fmla="*/ 23 h 131"/>
                  <a:gd name="T28" fmla="*/ 68 w 108"/>
                  <a:gd name="T29" fmla="*/ 20 h 131"/>
                  <a:gd name="T30" fmla="*/ 58 w 108"/>
                  <a:gd name="T31" fmla="*/ 18 h 131"/>
                  <a:gd name="T32" fmla="*/ 47 w 108"/>
                  <a:gd name="T33" fmla="*/ 15 h 131"/>
                  <a:gd name="T34" fmla="*/ 17 w 108"/>
                  <a:gd name="T35" fmla="*/ 15 h 131"/>
                  <a:gd name="T36" fmla="*/ 17 w 108"/>
                  <a:gd name="T37" fmla="*/ 116 h 131"/>
                  <a:gd name="T38" fmla="*/ 47 w 108"/>
                  <a:gd name="T39" fmla="*/ 116 h 131"/>
                  <a:gd name="T40" fmla="*/ 0 w 108"/>
                  <a:gd name="T41" fmla="*/ 0 h 131"/>
                  <a:gd name="T42" fmla="*/ 53 w 108"/>
                  <a:gd name="T43" fmla="*/ 0 h 131"/>
                  <a:gd name="T44" fmla="*/ 65 w 108"/>
                  <a:gd name="T45" fmla="*/ 3 h 131"/>
                  <a:gd name="T46" fmla="*/ 75 w 108"/>
                  <a:gd name="T47" fmla="*/ 5 h 131"/>
                  <a:gd name="T48" fmla="*/ 85 w 108"/>
                  <a:gd name="T49" fmla="*/ 13 h 131"/>
                  <a:gd name="T50" fmla="*/ 93 w 108"/>
                  <a:gd name="T51" fmla="*/ 20 h 131"/>
                  <a:gd name="T52" fmla="*/ 98 w 108"/>
                  <a:gd name="T53" fmla="*/ 25 h 131"/>
                  <a:gd name="T54" fmla="*/ 100 w 108"/>
                  <a:gd name="T55" fmla="*/ 30 h 131"/>
                  <a:gd name="T56" fmla="*/ 103 w 108"/>
                  <a:gd name="T57" fmla="*/ 40 h 131"/>
                  <a:gd name="T58" fmla="*/ 105 w 108"/>
                  <a:gd name="T59" fmla="*/ 50 h 131"/>
                  <a:gd name="T60" fmla="*/ 108 w 108"/>
                  <a:gd name="T61" fmla="*/ 63 h 131"/>
                  <a:gd name="T62" fmla="*/ 105 w 108"/>
                  <a:gd name="T63" fmla="*/ 73 h 131"/>
                  <a:gd name="T64" fmla="*/ 105 w 108"/>
                  <a:gd name="T65" fmla="*/ 83 h 131"/>
                  <a:gd name="T66" fmla="*/ 103 w 108"/>
                  <a:gd name="T67" fmla="*/ 93 h 131"/>
                  <a:gd name="T68" fmla="*/ 98 w 108"/>
                  <a:gd name="T69" fmla="*/ 101 h 131"/>
                  <a:gd name="T70" fmla="*/ 90 w 108"/>
                  <a:gd name="T71" fmla="*/ 113 h 131"/>
                  <a:gd name="T72" fmla="*/ 85 w 108"/>
                  <a:gd name="T73" fmla="*/ 118 h 131"/>
                  <a:gd name="T74" fmla="*/ 80 w 108"/>
                  <a:gd name="T75" fmla="*/ 123 h 131"/>
                  <a:gd name="T76" fmla="*/ 75 w 108"/>
                  <a:gd name="T77" fmla="*/ 126 h 131"/>
                  <a:gd name="T78" fmla="*/ 68 w 108"/>
                  <a:gd name="T79" fmla="*/ 128 h 131"/>
                  <a:gd name="T80" fmla="*/ 53 w 108"/>
                  <a:gd name="T81" fmla="*/ 131 h 131"/>
                  <a:gd name="T82" fmla="*/ 0 w 108"/>
                  <a:gd name="T83" fmla="*/ 131 h 131"/>
                  <a:gd name="T84" fmla="*/ 0 w 108"/>
                  <a:gd name="T85" fmla="*/ 0 h 1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1"/>
                  <a:gd name="T131" fmla="*/ 108 w 108"/>
                  <a:gd name="T132" fmla="*/ 131 h 1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1">
                    <a:moveTo>
                      <a:pt x="47" y="116"/>
                    </a:moveTo>
                    <a:lnTo>
                      <a:pt x="58" y="116"/>
                    </a:lnTo>
                    <a:lnTo>
                      <a:pt x="63" y="113"/>
                    </a:lnTo>
                    <a:lnTo>
                      <a:pt x="73" y="108"/>
                    </a:lnTo>
                    <a:lnTo>
                      <a:pt x="80" y="101"/>
                    </a:lnTo>
                    <a:lnTo>
                      <a:pt x="85" y="91"/>
                    </a:lnTo>
                    <a:lnTo>
                      <a:pt x="88" y="81"/>
                    </a:lnTo>
                    <a:lnTo>
                      <a:pt x="88" y="68"/>
                    </a:lnTo>
                    <a:lnTo>
                      <a:pt x="88" y="55"/>
                    </a:lnTo>
                    <a:lnTo>
                      <a:pt x="85" y="45"/>
                    </a:lnTo>
                    <a:lnTo>
                      <a:pt x="83" y="38"/>
                    </a:lnTo>
                    <a:lnTo>
                      <a:pt x="80" y="30"/>
                    </a:lnTo>
                    <a:lnTo>
                      <a:pt x="78" y="25"/>
                    </a:lnTo>
                    <a:lnTo>
                      <a:pt x="73" y="23"/>
                    </a:lnTo>
                    <a:lnTo>
                      <a:pt x="68" y="20"/>
                    </a:lnTo>
                    <a:lnTo>
                      <a:pt x="58" y="18"/>
                    </a:lnTo>
                    <a:lnTo>
                      <a:pt x="47" y="15"/>
                    </a:lnTo>
                    <a:lnTo>
                      <a:pt x="17" y="15"/>
                    </a:lnTo>
                    <a:lnTo>
                      <a:pt x="17" y="116"/>
                    </a:lnTo>
                    <a:lnTo>
                      <a:pt x="47" y="116"/>
                    </a:lnTo>
                    <a:close/>
                    <a:moveTo>
                      <a:pt x="0" y="0"/>
                    </a:moveTo>
                    <a:lnTo>
                      <a:pt x="53" y="0"/>
                    </a:lnTo>
                    <a:lnTo>
                      <a:pt x="65" y="3"/>
                    </a:lnTo>
                    <a:lnTo>
                      <a:pt x="75" y="5"/>
                    </a:lnTo>
                    <a:lnTo>
                      <a:pt x="85" y="13"/>
                    </a:lnTo>
                    <a:lnTo>
                      <a:pt x="93" y="20"/>
                    </a:lnTo>
                    <a:lnTo>
                      <a:pt x="98" y="25"/>
                    </a:lnTo>
                    <a:lnTo>
                      <a:pt x="100" y="30"/>
                    </a:lnTo>
                    <a:lnTo>
                      <a:pt x="103" y="40"/>
                    </a:lnTo>
                    <a:lnTo>
                      <a:pt x="105" y="50"/>
                    </a:lnTo>
                    <a:lnTo>
                      <a:pt x="108" y="63"/>
                    </a:lnTo>
                    <a:lnTo>
                      <a:pt x="105" y="73"/>
                    </a:lnTo>
                    <a:lnTo>
                      <a:pt x="105" y="83"/>
                    </a:lnTo>
                    <a:lnTo>
                      <a:pt x="103" y="93"/>
                    </a:lnTo>
                    <a:lnTo>
                      <a:pt x="98" y="101"/>
                    </a:lnTo>
                    <a:lnTo>
                      <a:pt x="90" y="113"/>
                    </a:lnTo>
                    <a:lnTo>
                      <a:pt x="85" y="118"/>
                    </a:lnTo>
                    <a:lnTo>
                      <a:pt x="80" y="123"/>
                    </a:lnTo>
                    <a:lnTo>
                      <a:pt x="75" y="126"/>
                    </a:lnTo>
                    <a:lnTo>
                      <a:pt x="68" y="128"/>
                    </a:lnTo>
                    <a:lnTo>
                      <a:pt x="5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61" name="Freeform 83"/>
              <p:cNvSpPr>
                <a:spLocks/>
              </p:cNvSpPr>
              <p:nvPr/>
            </p:nvSpPr>
            <p:spPr bwMode="auto">
              <a:xfrm>
                <a:off x="3515" y="1874"/>
                <a:ext cx="95" cy="131"/>
              </a:xfrm>
              <a:custGeom>
                <a:avLst/>
                <a:gdLst>
                  <a:gd name="T0" fmla="*/ 0 w 95"/>
                  <a:gd name="T1" fmla="*/ 0 h 131"/>
                  <a:gd name="T2" fmla="*/ 95 w 95"/>
                  <a:gd name="T3" fmla="*/ 0 h 131"/>
                  <a:gd name="T4" fmla="*/ 95 w 95"/>
                  <a:gd name="T5" fmla="*/ 18 h 131"/>
                  <a:gd name="T6" fmla="*/ 17 w 95"/>
                  <a:gd name="T7" fmla="*/ 18 h 131"/>
                  <a:gd name="T8" fmla="*/ 17 w 95"/>
                  <a:gd name="T9" fmla="*/ 55 h 131"/>
                  <a:gd name="T10" fmla="*/ 88 w 95"/>
                  <a:gd name="T11" fmla="*/ 55 h 131"/>
                  <a:gd name="T12" fmla="*/ 88 w 95"/>
                  <a:gd name="T13" fmla="*/ 71 h 131"/>
                  <a:gd name="T14" fmla="*/ 17 w 95"/>
                  <a:gd name="T15" fmla="*/ 71 h 131"/>
                  <a:gd name="T16" fmla="*/ 17 w 95"/>
                  <a:gd name="T17" fmla="*/ 116 h 131"/>
                  <a:gd name="T18" fmla="*/ 95 w 95"/>
                  <a:gd name="T19" fmla="*/ 116 h 131"/>
                  <a:gd name="T20" fmla="*/ 95 w 95"/>
                  <a:gd name="T21" fmla="*/ 131 h 131"/>
                  <a:gd name="T22" fmla="*/ 0 w 95"/>
                  <a:gd name="T23" fmla="*/ 131 h 131"/>
                  <a:gd name="T24" fmla="*/ 0 w 9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31"/>
                  <a:gd name="T41" fmla="*/ 95 w 9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31">
                    <a:moveTo>
                      <a:pt x="0" y="0"/>
                    </a:moveTo>
                    <a:lnTo>
                      <a:pt x="95" y="0"/>
                    </a:lnTo>
                    <a:lnTo>
                      <a:pt x="95" y="18"/>
                    </a:lnTo>
                    <a:lnTo>
                      <a:pt x="17" y="18"/>
                    </a:lnTo>
                    <a:lnTo>
                      <a:pt x="17" y="55"/>
                    </a:lnTo>
                    <a:lnTo>
                      <a:pt x="88" y="55"/>
                    </a:lnTo>
                    <a:lnTo>
                      <a:pt x="88" y="71"/>
                    </a:lnTo>
                    <a:lnTo>
                      <a:pt x="17" y="71"/>
                    </a:lnTo>
                    <a:lnTo>
                      <a:pt x="17" y="116"/>
                    </a:lnTo>
                    <a:lnTo>
                      <a:pt x="95" y="116"/>
                    </a:lnTo>
                    <a:lnTo>
                      <a:pt x="9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62" name="Freeform 84"/>
              <p:cNvSpPr>
                <a:spLocks/>
              </p:cNvSpPr>
              <p:nvPr/>
            </p:nvSpPr>
            <p:spPr bwMode="auto">
              <a:xfrm>
                <a:off x="3628" y="1872"/>
                <a:ext cx="115" cy="135"/>
              </a:xfrm>
              <a:custGeom>
                <a:avLst/>
                <a:gdLst>
                  <a:gd name="T0" fmla="*/ 105 w 115"/>
                  <a:gd name="T1" fmla="*/ 20 h 135"/>
                  <a:gd name="T2" fmla="*/ 113 w 115"/>
                  <a:gd name="T3" fmla="*/ 35 h 135"/>
                  <a:gd name="T4" fmla="*/ 98 w 115"/>
                  <a:gd name="T5" fmla="*/ 42 h 135"/>
                  <a:gd name="T6" fmla="*/ 90 w 115"/>
                  <a:gd name="T7" fmla="*/ 27 h 135"/>
                  <a:gd name="T8" fmla="*/ 80 w 115"/>
                  <a:gd name="T9" fmla="*/ 20 h 135"/>
                  <a:gd name="T10" fmla="*/ 68 w 115"/>
                  <a:gd name="T11" fmla="*/ 15 h 135"/>
                  <a:gd name="T12" fmla="*/ 53 w 115"/>
                  <a:gd name="T13" fmla="*/ 15 h 135"/>
                  <a:gd name="T14" fmla="*/ 37 w 115"/>
                  <a:gd name="T15" fmla="*/ 22 h 135"/>
                  <a:gd name="T16" fmla="*/ 25 w 115"/>
                  <a:gd name="T17" fmla="*/ 35 h 135"/>
                  <a:gd name="T18" fmla="*/ 20 w 115"/>
                  <a:gd name="T19" fmla="*/ 57 h 135"/>
                  <a:gd name="T20" fmla="*/ 20 w 115"/>
                  <a:gd name="T21" fmla="*/ 80 h 135"/>
                  <a:gd name="T22" fmla="*/ 25 w 115"/>
                  <a:gd name="T23" fmla="*/ 100 h 135"/>
                  <a:gd name="T24" fmla="*/ 35 w 115"/>
                  <a:gd name="T25" fmla="*/ 113 h 135"/>
                  <a:gd name="T26" fmla="*/ 50 w 115"/>
                  <a:gd name="T27" fmla="*/ 120 h 135"/>
                  <a:gd name="T28" fmla="*/ 70 w 115"/>
                  <a:gd name="T29" fmla="*/ 120 h 135"/>
                  <a:gd name="T30" fmla="*/ 85 w 115"/>
                  <a:gd name="T31" fmla="*/ 113 h 135"/>
                  <a:gd name="T32" fmla="*/ 95 w 115"/>
                  <a:gd name="T33" fmla="*/ 98 h 135"/>
                  <a:gd name="T34" fmla="*/ 115 w 115"/>
                  <a:gd name="T35" fmla="*/ 85 h 135"/>
                  <a:gd name="T36" fmla="*/ 110 w 115"/>
                  <a:gd name="T37" fmla="*/ 105 h 135"/>
                  <a:gd name="T38" fmla="*/ 100 w 115"/>
                  <a:gd name="T39" fmla="*/ 120 h 135"/>
                  <a:gd name="T40" fmla="*/ 83 w 115"/>
                  <a:gd name="T41" fmla="*/ 133 h 135"/>
                  <a:gd name="T42" fmla="*/ 58 w 115"/>
                  <a:gd name="T43" fmla="*/ 135 h 135"/>
                  <a:gd name="T44" fmla="*/ 37 w 115"/>
                  <a:gd name="T45" fmla="*/ 133 h 135"/>
                  <a:gd name="T46" fmla="*/ 20 w 115"/>
                  <a:gd name="T47" fmla="*/ 123 h 135"/>
                  <a:gd name="T48" fmla="*/ 5 w 115"/>
                  <a:gd name="T49" fmla="*/ 100 h 135"/>
                  <a:gd name="T50" fmla="*/ 2 w 115"/>
                  <a:gd name="T51" fmla="*/ 85 h 135"/>
                  <a:gd name="T52" fmla="*/ 2 w 115"/>
                  <a:gd name="T53" fmla="*/ 52 h 135"/>
                  <a:gd name="T54" fmla="*/ 10 w 115"/>
                  <a:gd name="T55" fmla="*/ 30 h 135"/>
                  <a:gd name="T56" fmla="*/ 25 w 115"/>
                  <a:gd name="T57" fmla="*/ 10 h 135"/>
                  <a:gd name="T58" fmla="*/ 40 w 115"/>
                  <a:gd name="T59" fmla="*/ 2 h 135"/>
                  <a:gd name="T60" fmla="*/ 60 w 115"/>
                  <a:gd name="T61" fmla="*/ 0 h 135"/>
                  <a:gd name="T62" fmla="*/ 83 w 115"/>
                  <a:gd name="T63" fmla="*/ 2 h 135"/>
                  <a:gd name="T64" fmla="*/ 100 w 115"/>
                  <a:gd name="T65" fmla="*/ 12 h 1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5"/>
                  <a:gd name="T100" fmla="*/ 0 h 135"/>
                  <a:gd name="T101" fmla="*/ 115 w 115"/>
                  <a:gd name="T102" fmla="*/ 135 h 1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5" h="135">
                    <a:moveTo>
                      <a:pt x="100" y="12"/>
                    </a:moveTo>
                    <a:lnTo>
                      <a:pt x="105" y="20"/>
                    </a:lnTo>
                    <a:lnTo>
                      <a:pt x="110" y="27"/>
                    </a:lnTo>
                    <a:lnTo>
                      <a:pt x="113" y="35"/>
                    </a:lnTo>
                    <a:lnTo>
                      <a:pt x="115" y="42"/>
                    </a:lnTo>
                    <a:lnTo>
                      <a:pt x="98" y="42"/>
                    </a:lnTo>
                    <a:lnTo>
                      <a:pt x="93" y="30"/>
                    </a:lnTo>
                    <a:lnTo>
                      <a:pt x="90" y="27"/>
                    </a:lnTo>
                    <a:lnTo>
                      <a:pt x="85" y="22"/>
                    </a:lnTo>
                    <a:lnTo>
                      <a:pt x="80" y="20"/>
                    </a:lnTo>
                    <a:lnTo>
                      <a:pt x="75" y="17"/>
                    </a:lnTo>
                    <a:lnTo>
                      <a:pt x="68" y="15"/>
                    </a:lnTo>
                    <a:lnTo>
                      <a:pt x="60" y="15"/>
                    </a:lnTo>
                    <a:lnTo>
                      <a:pt x="53" y="15"/>
                    </a:lnTo>
                    <a:lnTo>
                      <a:pt x="42" y="17"/>
                    </a:lnTo>
                    <a:lnTo>
                      <a:pt x="37" y="22"/>
                    </a:lnTo>
                    <a:lnTo>
                      <a:pt x="30" y="27"/>
                    </a:lnTo>
                    <a:lnTo>
                      <a:pt x="25" y="35"/>
                    </a:lnTo>
                    <a:lnTo>
                      <a:pt x="22" y="45"/>
                    </a:lnTo>
                    <a:lnTo>
                      <a:pt x="20" y="57"/>
                    </a:lnTo>
                    <a:lnTo>
                      <a:pt x="17" y="70"/>
                    </a:lnTo>
                    <a:lnTo>
                      <a:pt x="20" y="80"/>
                    </a:lnTo>
                    <a:lnTo>
                      <a:pt x="20" y="90"/>
                    </a:lnTo>
                    <a:lnTo>
                      <a:pt x="25" y="100"/>
                    </a:lnTo>
                    <a:lnTo>
                      <a:pt x="30" y="108"/>
                    </a:lnTo>
                    <a:lnTo>
                      <a:pt x="35" y="113"/>
                    </a:lnTo>
                    <a:lnTo>
                      <a:pt x="42" y="118"/>
                    </a:lnTo>
                    <a:lnTo>
                      <a:pt x="50" y="120"/>
                    </a:lnTo>
                    <a:lnTo>
                      <a:pt x="60" y="120"/>
                    </a:lnTo>
                    <a:lnTo>
                      <a:pt x="70" y="120"/>
                    </a:lnTo>
                    <a:lnTo>
                      <a:pt x="78" y="118"/>
                    </a:lnTo>
                    <a:lnTo>
                      <a:pt x="85" y="113"/>
                    </a:lnTo>
                    <a:lnTo>
                      <a:pt x="90" y="105"/>
                    </a:lnTo>
                    <a:lnTo>
                      <a:pt x="95" y="98"/>
                    </a:lnTo>
                    <a:lnTo>
                      <a:pt x="98" y="85"/>
                    </a:lnTo>
                    <a:lnTo>
                      <a:pt x="115" y="85"/>
                    </a:lnTo>
                    <a:lnTo>
                      <a:pt x="113" y="95"/>
                    </a:lnTo>
                    <a:lnTo>
                      <a:pt x="110" y="105"/>
                    </a:lnTo>
                    <a:lnTo>
                      <a:pt x="105" y="113"/>
                    </a:lnTo>
                    <a:lnTo>
                      <a:pt x="100" y="120"/>
                    </a:lnTo>
                    <a:lnTo>
                      <a:pt x="93" y="128"/>
                    </a:lnTo>
                    <a:lnTo>
                      <a:pt x="83" y="133"/>
                    </a:lnTo>
                    <a:lnTo>
                      <a:pt x="70" y="135"/>
                    </a:lnTo>
                    <a:lnTo>
                      <a:pt x="58" y="135"/>
                    </a:lnTo>
                    <a:lnTo>
                      <a:pt x="48" y="135"/>
                    </a:lnTo>
                    <a:lnTo>
                      <a:pt x="37" y="133"/>
                    </a:lnTo>
                    <a:lnTo>
                      <a:pt x="30" y="128"/>
                    </a:lnTo>
                    <a:lnTo>
                      <a:pt x="20" y="123"/>
                    </a:lnTo>
                    <a:lnTo>
                      <a:pt x="12" y="113"/>
                    </a:lnTo>
                    <a:lnTo>
                      <a:pt x="5" y="100"/>
                    </a:lnTo>
                    <a:lnTo>
                      <a:pt x="2" y="93"/>
                    </a:lnTo>
                    <a:lnTo>
                      <a:pt x="2" y="85"/>
                    </a:lnTo>
                    <a:lnTo>
                      <a:pt x="0" y="68"/>
                    </a:lnTo>
                    <a:lnTo>
                      <a:pt x="2" y="52"/>
                    </a:lnTo>
                    <a:lnTo>
                      <a:pt x="5" y="40"/>
                    </a:lnTo>
                    <a:lnTo>
                      <a:pt x="10" y="30"/>
                    </a:lnTo>
                    <a:lnTo>
                      <a:pt x="15" y="20"/>
                    </a:lnTo>
                    <a:lnTo>
                      <a:pt x="25" y="10"/>
                    </a:lnTo>
                    <a:lnTo>
                      <a:pt x="35" y="5"/>
                    </a:lnTo>
                    <a:lnTo>
                      <a:pt x="40" y="2"/>
                    </a:lnTo>
                    <a:lnTo>
                      <a:pt x="48" y="0"/>
                    </a:lnTo>
                    <a:lnTo>
                      <a:pt x="60" y="0"/>
                    </a:lnTo>
                    <a:lnTo>
                      <a:pt x="73" y="0"/>
                    </a:lnTo>
                    <a:lnTo>
                      <a:pt x="83" y="2"/>
                    </a:lnTo>
                    <a:lnTo>
                      <a:pt x="93" y="7"/>
                    </a:lnTo>
                    <a:lnTo>
                      <a:pt x="10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63" name="Rectangle 85"/>
              <p:cNvSpPr>
                <a:spLocks noChangeArrowheads="1"/>
              </p:cNvSpPr>
              <p:nvPr/>
            </p:nvSpPr>
            <p:spPr bwMode="auto">
              <a:xfrm>
                <a:off x="3769" y="1874"/>
                <a:ext cx="17" cy="1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373364" name="Freeform 86"/>
              <p:cNvSpPr>
                <a:spLocks/>
              </p:cNvSpPr>
              <p:nvPr/>
            </p:nvSpPr>
            <p:spPr bwMode="auto">
              <a:xfrm>
                <a:off x="3814" y="1874"/>
                <a:ext cx="126" cy="131"/>
              </a:xfrm>
              <a:custGeom>
                <a:avLst/>
                <a:gdLst>
                  <a:gd name="T0" fmla="*/ 0 w 126"/>
                  <a:gd name="T1" fmla="*/ 0 h 131"/>
                  <a:gd name="T2" fmla="*/ 25 w 126"/>
                  <a:gd name="T3" fmla="*/ 0 h 131"/>
                  <a:gd name="T4" fmla="*/ 63 w 126"/>
                  <a:gd name="T5" fmla="*/ 111 h 131"/>
                  <a:gd name="T6" fmla="*/ 101 w 126"/>
                  <a:gd name="T7" fmla="*/ 0 h 131"/>
                  <a:gd name="T8" fmla="*/ 126 w 126"/>
                  <a:gd name="T9" fmla="*/ 0 h 131"/>
                  <a:gd name="T10" fmla="*/ 126 w 126"/>
                  <a:gd name="T11" fmla="*/ 131 h 131"/>
                  <a:gd name="T12" fmla="*/ 108 w 126"/>
                  <a:gd name="T13" fmla="*/ 131 h 131"/>
                  <a:gd name="T14" fmla="*/ 108 w 126"/>
                  <a:gd name="T15" fmla="*/ 55 h 131"/>
                  <a:gd name="T16" fmla="*/ 108 w 126"/>
                  <a:gd name="T17" fmla="*/ 40 h 131"/>
                  <a:gd name="T18" fmla="*/ 108 w 126"/>
                  <a:gd name="T19" fmla="*/ 20 h 131"/>
                  <a:gd name="T20" fmla="*/ 73 w 126"/>
                  <a:gd name="T21" fmla="*/ 131 h 131"/>
                  <a:gd name="T22" fmla="*/ 55 w 126"/>
                  <a:gd name="T23" fmla="*/ 131 h 131"/>
                  <a:gd name="T24" fmla="*/ 17 w 126"/>
                  <a:gd name="T25" fmla="*/ 20 h 131"/>
                  <a:gd name="T26" fmla="*/ 17 w 126"/>
                  <a:gd name="T27" fmla="*/ 25 h 131"/>
                  <a:gd name="T28" fmla="*/ 17 w 126"/>
                  <a:gd name="T29" fmla="*/ 40 h 131"/>
                  <a:gd name="T30" fmla="*/ 17 w 126"/>
                  <a:gd name="T31" fmla="*/ 55 h 131"/>
                  <a:gd name="T32" fmla="*/ 17 w 126"/>
                  <a:gd name="T33" fmla="*/ 131 h 131"/>
                  <a:gd name="T34" fmla="*/ 0 w 126"/>
                  <a:gd name="T35" fmla="*/ 131 h 131"/>
                  <a:gd name="T36" fmla="*/ 0 w 126"/>
                  <a:gd name="T37" fmla="*/ 0 h 1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31"/>
                  <a:gd name="T59" fmla="*/ 126 w 126"/>
                  <a:gd name="T60" fmla="*/ 131 h 1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31">
                    <a:moveTo>
                      <a:pt x="0" y="0"/>
                    </a:moveTo>
                    <a:lnTo>
                      <a:pt x="25" y="0"/>
                    </a:lnTo>
                    <a:lnTo>
                      <a:pt x="63" y="111"/>
                    </a:lnTo>
                    <a:lnTo>
                      <a:pt x="101" y="0"/>
                    </a:lnTo>
                    <a:lnTo>
                      <a:pt x="126" y="0"/>
                    </a:lnTo>
                    <a:lnTo>
                      <a:pt x="126" y="131"/>
                    </a:lnTo>
                    <a:lnTo>
                      <a:pt x="108" y="131"/>
                    </a:lnTo>
                    <a:lnTo>
                      <a:pt x="108" y="55"/>
                    </a:lnTo>
                    <a:lnTo>
                      <a:pt x="108" y="40"/>
                    </a:lnTo>
                    <a:lnTo>
                      <a:pt x="108" y="20"/>
                    </a:lnTo>
                    <a:lnTo>
                      <a:pt x="73" y="131"/>
                    </a:lnTo>
                    <a:lnTo>
                      <a:pt x="55" y="131"/>
                    </a:lnTo>
                    <a:lnTo>
                      <a:pt x="17" y="20"/>
                    </a:lnTo>
                    <a:lnTo>
                      <a:pt x="17" y="25"/>
                    </a:lnTo>
                    <a:lnTo>
                      <a:pt x="17" y="40"/>
                    </a:lnTo>
                    <a:lnTo>
                      <a:pt x="17" y="55"/>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65" name="Freeform 87"/>
              <p:cNvSpPr>
                <a:spLocks noEditPoints="1"/>
              </p:cNvSpPr>
              <p:nvPr/>
            </p:nvSpPr>
            <p:spPr bwMode="auto">
              <a:xfrm>
                <a:off x="3955" y="1874"/>
                <a:ext cx="115" cy="131"/>
              </a:xfrm>
              <a:custGeom>
                <a:avLst/>
                <a:gdLst>
                  <a:gd name="T0" fmla="*/ 78 w 115"/>
                  <a:gd name="T1" fmla="*/ 78 h 131"/>
                  <a:gd name="T2" fmla="*/ 58 w 115"/>
                  <a:gd name="T3" fmla="*/ 20 h 131"/>
                  <a:gd name="T4" fmla="*/ 38 w 115"/>
                  <a:gd name="T5" fmla="*/ 78 h 131"/>
                  <a:gd name="T6" fmla="*/ 78 w 115"/>
                  <a:gd name="T7" fmla="*/ 78 h 131"/>
                  <a:gd name="T8" fmla="*/ 48 w 115"/>
                  <a:gd name="T9" fmla="*/ 0 h 131"/>
                  <a:gd name="T10" fmla="*/ 68 w 115"/>
                  <a:gd name="T11" fmla="*/ 0 h 131"/>
                  <a:gd name="T12" fmla="*/ 115 w 115"/>
                  <a:gd name="T13" fmla="*/ 131 h 131"/>
                  <a:gd name="T14" fmla="*/ 95 w 115"/>
                  <a:gd name="T15" fmla="*/ 131 h 131"/>
                  <a:gd name="T16" fmla="*/ 83 w 115"/>
                  <a:gd name="T17" fmla="*/ 91 h 131"/>
                  <a:gd name="T18" fmla="*/ 32 w 115"/>
                  <a:gd name="T19" fmla="*/ 91 h 131"/>
                  <a:gd name="T20" fmla="*/ 17 w 115"/>
                  <a:gd name="T21" fmla="*/ 131 h 131"/>
                  <a:gd name="T22" fmla="*/ 0 w 115"/>
                  <a:gd name="T23" fmla="*/ 131 h 131"/>
                  <a:gd name="T24" fmla="*/ 48 w 11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31"/>
                  <a:gd name="T41" fmla="*/ 115 w 11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31">
                    <a:moveTo>
                      <a:pt x="78" y="78"/>
                    </a:moveTo>
                    <a:lnTo>
                      <a:pt x="58" y="20"/>
                    </a:lnTo>
                    <a:lnTo>
                      <a:pt x="38" y="78"/>
                    </a:lnTo>
                    <a:lnTo>
                      <a:pt x="78" y="78"/>
                    </a:lnTo>
                    <a:close/>
                    <a:moveTo>
                      <a:pt x="48" y="0"/>
                    </a:moveTo>
                    <a:lnTo>
                      <a:pt x="68" y="0"/>
                    </a:lnTo>
                    <a:lnTo>
                      <a:pt x="115" y="131"/>
                    </a:lnTo>
                    <a:lnTo>
                      <a:pt x="95" y="131"/>
                    </a:lnTo>
                    <a:lnTo>
                      <a:pt x="83" y="91"/>
                    </a:lnTo>
                    <a:lnTo>
                      <a:pt x="32" y="91"/>
                    </a:lnTo>
                    <a:lnTo>
                      <a:pt x="17" y="131"/>
                    </a:lnTo>
                    <a:lnTo>
                      <a:pt x="0" y="131"/>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66" name="Freeform 88"/>
              <p:cNvSpPr>
                <a:spLocks/>
              </p:cNvSpPr>
              <p:nvPr/>
            </p:nvSpPr>
            <p:spPr bwMode="auto">
              <a:xfrm>
                <a:off x="4086" y="1874"/>
                <a:ext cx="85" cy="131"/>
              </a:xfrm>
              <a:custGeom>
                <a:avLst/>
                <a:gdLst>
                  <a:gd name="T0" fmla="*/ 0 w 85"/>
                  <a:gd name="T1" fmla="*/ 0 h 131"/>
                  <a:gd name="T2" fmla="*/ 17 w 85"/>
                  <a:gd name="T3" fmla="*/ 0 h 131"/>
                  <a:gd name="T4" fmla="*/ 17 w 85"/>
                  <a:gd name="T5" fmla="*/ 116 h 131"/>
                  <a:gd name="T6" fmla="*/ 85 w 85"/>
                  <a:gd name="T7" fmla="*/ 116 h 131"/>
                  <a:gd name="T8" fmla="*/ 85 w 85"/>
                  <a:gd name="T9" fmla="*/ 131 h 131"/>
                  <a:gd name="T10" fmla="*/ 0 w 85"/>
                  <a:gd name="T11" fmla="*/ 131 h 131"/>
                  <a:gd name="T12" fmla="*/ 0 w 85"/>
                  <a:gd name="T13" fmla="*/ 0 h 131"/>
                  <a:gd name="T14" fmla="*/ 0 60000 65536"/>
                  <a:gd name="T15" fmla="*/ 0 60000 65536"/>
                  <a:gd name="T16" fmla="*/ 0 60000 65536"/>
                  <a:gd name="T17" fmla="*/ 0 60000 65536"/>
                  <a:gd name="T18" fmla="*/ 0 60000 65536"/>
                  <a:gd name="T19" fmla="*/ 0 60000 65536"/>
                  <a:gd name="T20" fmla="*/ 0 60000 65536"/>
                  <a:gd name="T21" fmla="*/ 0 w 85"/>
                  <a:gd name="T22" fmla="*/ 0 h 131"/>
                  <a:gd name="T23" fmla="*/ 85 w 85"/>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5" h="131">
                    <a:moveTo>
                      <a:pt x="0" y="0"/>
                    </a:moveTo>
                    <a:lnTo>
                      <a:pt x="17" y="0"/>
                    </a:lnTo>
                    <a:lnTo>
                      <a:pt x="17" y="116"/>
                    </a:lnTo>
                    <a:lnTo>
                      <a:pt x="85" y="116"/>
                    </a:lnTo>
                    <a:lnTo>
                      <a:pt x="8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67" name="Freeform 89"/>
              <p:cNvSpPr>
                <a:spLocks/>
              </p:cNvSpPr>
              <p:nvPr/>
            </p:nvSpPr>
            <p:spPr bwMode="auto">
              <a:xfrm>
                <a:off x="4186" y="1874"/>
                <a:ext cx="43" cy="169"/>
              </a:xfrm>
              <a:custGeom>
                <a:avLst/>
                <a:gdLst>
                  <a:gd name="T0" fmla="*/ 40 w 43"/>
                  <a:gd name="T1" fmla="*/ 0 h 169"/>
                  <a:gd name="T2" fmla="*/ 30 w 43"/>
                  <a:gd name="T3" fmla="*/ 23 h 169"/>
                  <a:gd name="T4" fmla="*/ 23 w 43"/>
                  <a:gd name="T5" fmla="*/ 38 h 169"/>
                  <a:gd name="T6" fmla="*/ 20 w 43"/>
                  <a:gd name="T7" fmla="*/ 48 h 169"/>
                  <a:gd name="T8" fmla="*/ 18 w 43"/>
                  <a:gd name="T9" fmla="*/ 60 h 169"/>
                  <a:gd name="T10" fmla="*/ 18 w 43"/>
                  <a:gd name="T11" fmla="*/ 71 h 169"/>
                  <a:gd name="T12" fmla="*/ 18 w 43"/>
                  <a:gd name="T13" fmla="*/ 83 h 169"/>
                  <a:gd name="T14" fmla="*/ 18 w 43"/>
                  <a:gd name="T15" fmla="*/ 96 h 169"/>
                  <a:gd name="T16" fmla="*/ 18 w 43"/>
                  <a:gd name="T17" fmla="*/ 108 h 169"/>
                  <a:gd name="T18" fmla="*/ 25 w 43"/>
                  <a:gd name="T19" fmla="*/ 131 h 169"/>
                  <a:gd name="T20" fmla="*/ 30 w 43"/>
                  <a:gd name="T21" fmla="*/ 146 h 169"/>
                  <a:gd name="T22" fmla="*/ 43 w 43"/>
                  <a:gd name="T23" fmla="*/ 169 h 169"/>
                  <a:gd name="T24" fmla="*/ 30 w 43"/>
                  <a:gd name="T25" fmla="*/ 169 h 169"/>
                  <a:gd name="T26" fmla="*/ 15 w 43"/>
                  <a:gd name="T27" fmla="*/ 141 h 169"/>
                  <a:gd name="T28" fmla="*/ 8 w 43"/>
                  <a:gd name="T29" fmla="*/ 126 h 169"/>
                  <a:gd name="T30" fmla="*/ 5 w 43"/>
                  <a:gd name="T31" fmla="*/ 113 h 169"/>
                  <a:gd name="T32" fmla="*/ 0 w 43"/>
                  <a:gd name="T33" fmla="*/ 98 h 169"/>
                  <a:gd name="T34" fmla="*/ 0 w 43"/>
                  <a:gd name="T35" fmla="*/ 86 h 169"/>
                  <a:gd name="T36" fmla="*/ 0 w 43"/>
                  <a:gd name="T37" fmla="*/ 71 h 169"/>
                  <a:gd name="T38" fmla="*/ 3 w 43"/>
                  <a:gd name="T39" fmla="*/ 60 h 169"/>
                  <a:gd name="T40" fmla="*/ 5 w 43"/>
                  <a:gd name="T41" fmla="*/ 48 h 169"/>
                  <a:gd name="T42" fmla="*/ 8 w 43"/>
                  <a:gd name="T43" fmla="*/ 38 h 169"/>
                  <a:gd name="T44" fmla="*/ 18 w 43"/>
                  <a:gd name="T45" fmla="*/ 23 h 169"/>
                  <a:gd name="T46" fmla="*/ 30 w 43"/>
                  <a:gd name="T47" fmla="*/ 0 h 169"/>
                  <a:gd name="T48" fmla="*/ 40 w 43"/>
                  <a:gd name="T49" fmla="*/ 0 h 16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169"/>
                  <a:gd name="T77" fmla="*/ 43 w 43"/>
                  <a:gd name="T78" fmla="*/ 169 h 16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169">
                    <a:moveTo>
                      <a:pt x="40" y="0"/>
                    </a:moveTo>
                    <a:lnTo>
                      <a:pt x="30" y="23"/>
                    </a:lnTo>
                    <a:lnTo>
                      <a:pt x="23" y="38"/>
                    </a:lnTo>
                    <a:lnTo>
                      <a:pt x="20" y="48"/>
                    </a:lnTo>
                    <a:lnTo>
                      <a:pt x="18" y="60"/>
                    </a:lnTo>
                    <a:lnTo>
                      <a:pt x="18" y="71"/>
                    </a:lnTo>
                    <a:lnTo>
                      <a:pt x="18" y="83"/>
                    </a:lnTo>
                    <a:lnTo>
                      <a:pt x="18" y="96"/>
                    </a:lnTo>
                    <a:lnTo>
                      <a:pt x="18" y="108"/>
                    </a:lnTo>
                    <a:lnTo>
                      <a:pt x="25" y="131"/>
                    </a:lnTo>
                    <a:lnTo>
                      <a:pt x="30" y="146"/>
                    </a:lnTo>
                    <a:lnTo>
                      <a:pt x="43" y="169"/>
                    </a:lnTo>
                    <a:lnTo>
                      <a:pt x="30" y="169"/>
                    </a:lnTo>
                    <a:lnTo>
                      <a:pt x="15" y="141"/>
                    </a:lnTo>
                    <a:lnTo>
                      <a:pt x="8" y="126"/>
                    </a:lnTo>
                    <a:lnTo>
                      <a:pt x="5" y="113"/>
                    </a:lnTo>
                    <a:lnTo>
                      <a:pt x="0" y="98"/>
                    </a:lnTo>
                    <a:lnTo>
                      <a:pt x="0" y="86"/>
                    </a:lnTo>
                    <a:lnTo>
                      <a:pt x="0" y="71"/>
                    </a:lnTo>
                    <a:lnTo>
                      <a:pt x="3" y="60"/>
                    </a:lnTo>
                    <a:lnTo>
                      <a:pt x="5" y="48"/>
                    </a:lnTo>
                    <a:lnTo>
                      <a:pt x="8" y="38"/>
                    </a:lnTo>
                    <a:lnTo>
                      <a:pt x="18" y="23"/>
                    </a:lnTo>
                    <a:lnTo>
                      <a:pt x="3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68" name="Freeform 90"/>
              <p:cNvSpPr>
                <a:spLocks/>
              </p:cNvSpPr>
              <p:nvPr/>
            </p:nvSpPr>
            <p:spPr bwMode="auto">
              <a:xfrm>
                <a:off x="4252" y="1879"/>
                <a:ext cx="47" cy="126"/>
              </a:xfrm>
              <a:custGeom>
                <a:avLst/>
                <a:gdLst>
                  <a:gd name="T0" fmla="*/ 0 w 47"/>
                  <a:gd name="T1" fmla="*/ 35 h 126"/>
                  <a:gd name="T2" fmla="*/ 0 w 47"/>
                  <a:gd name="T3" fmla="*/ 23 h 126"/>
                  <a:gd name="T4" fmla="*/ 15 w 47"/>
                  <a:gd name="T5" fmla="*/ 23 h 126"/>
                  <a:gd name="T6" fmla="*/ 25 w 47"/>
                  <a:gd name="T7" fmla="*/ 18 h 126"/>
                  <a:gd name="T8" fmla="*/ 27 w 47"/>
                  <a:gd name="T9" fmla="*/ 15 h 126"/>
                  <a:gd name="T10" fmla="*/ 30 w 47"/>
                  <a:gd name="T11" fmla="*/ 13 h 126"/>
                  <a:gd name="T12" fmla="*/ 35 w 47"/>
                  <a:gd name="T13" fmla="*/ 0 h 126"/>
                  <a:gd name="T14" fmla="*/ 47 w 47"/>
                  <a:gd name="T15" fmla="*/ 0 h 126"/>
                  <a:gd name="T16" fmla="*/ 47 w 47"/>
                  <a:gd name="T17" fmla="*/ 126 h 126"/>
                  <a:gd name="T18" fmla="*/ 30 w 47"/>
                  <a:gd name="T19" fmla="*/ 126 h 126"/>
                  <a:gd name="T20" fmla="*/ 30 w 47"/>
                  <a:gd name="T21" fmla="*/ 35 h 126"/>
                  <a:gd name="T22" fmla="*/ 0 w 47"/>
                  <a:gd name="T23" fmla="*/ 35 h 12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
                  <a:gd name="T37" fmla="*/ 0 h 126"/>
                  <a:gd name="T38" fmla="*/ 47 w 47"/>
                  <a:gd name="T39" fmla="*/ 126 h 12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 h="126">
                    <a:moveTo>
                      <a:pt x="0" y="35"/>
                    </a:moveTo>
                    <a:lnTo>
                      <a:pt x="0" y="23"/>
                    </a:lnTo>
                    <a:lnTo>
                      <a:pt x="15" y="23"/>
                    </a:lnTo>
                    <a:lnTo>
                      <a:pt x="25" y="18"/>
                    </a:lnTo>
                    <a:lnTo>
                      <a:pt x="27" y="15"/>
                    </a:lnTo>
                    <a:lnTo>
                      <a:pt x="30" y="13"/>
                    </a:lnTo>
                    <a:lnTo>
                      <a:pt x="35" y="0"/>
                    </a:lnTo>
                    <a:lnTo>
                      <a:pt x="47" y="0"/>
                    </a:lnTo>
                    <a:lnTo>
                      <a:pt x="47" y="126"/>
                    </a:lnTo>
                    <a:lnTo>
                      <a:pt x="30" y="126"/>
                    </a:lnTo>
                    <a:lnTo>
                      <a:pt x="30" y="35"/>
                    </a:lnTo>
                    <a:lnTo>
                      <a:pt x="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69" name="Freeform 91"/>
              <p:cNvSpPr>
                <a:spLocks noEditPoints="1"/>
              </p:cNvSpPr>
              <p:nvPr/>
            </p:nvSpPr>
            <p:spPr bwMode="auto">
              <a:xfrm>
                <a:off x="4340" y="1879"/>
                <a:ext cx="88" cy="128"/>
              </a:xfrm>
              <a:custGeom>
                <a:avLst/>
                <a:gdLst>
                  <a:gd name="T0" fmla="*/ 83 w 88"/>
                  <a:gd name="T1" fmla="*/ 28 h 128"/>
                  <a:gd name="T2" fmla="*/ 88 w 88"/>
                  <a:gd name="T3" fmla="*/ 50 h 128"/>
                  <a:gd name="T4" fmla="*/ 88 w 88"/>
                  <a:gd name="T5" fmla="*/ 76 h 128"/>
                  <a:gd name="T6" fmla="*/ 83 w 88"/>
                  <a:gd name="T7" fmla="*/ 96 h 128"/>
                  <a:gd name="T8" fmla="*/ 73 w 88"/>
                  <a:gd name="T9" fmla="*/ 116 h 128"/>
                  <a:gd name="T10" fmla="*/ 65 w 88"/>
                  <a:gd name="T11" fmla="*/ 123 h 128"/>
                  <a:gd name="T12" fmla="*/ 55 w 88"/>
                  <a:gd name="T13" fmla="*/ 128 h 128"/>
                  <a:gd name="T14" fmla="*/ 45 w 88"/>
                  <a:gd name="T15" fmla="*/ 128 h 128"/>
                  <a:gd name="T16" fmla="*/ 25 w 88"/>
                  <a:gd name="T17" fmla="*/ 123 h 128"/>
                  <a:gd name="T18" fmla="*/ 17 w 88"/>
                  <a:gd name="T19" fmla="*/ 118 h 128"/>
                  <a:gd name="T20" fmla="*/ 5 w 88"/>
                  <a:gd name="T21" fmla="*/ 101 h 128"/>
                  <a:gd name="T22" fmla="*/ 2 w 88"/>
                  <a:gd name="T23" fmla="*/ 78 h 128"/>
                  <a:gd name="T24" fmla="*/ 2 w 88"/>
                  <a:gd name="T25" fmla="*/ 45 h 128"/>
                  <a:gd name="T26" fmla="*/ 7 w 88"/>
                  <a:gd name="T27" fmla="*/ 28 h 128"/>
                  <a:gd name="T28" fmla="*/ 17 w 88"/>
                  <a:gd name="T29" fmla="*/ 10 h 128"/>
                  <a:gd name="T30" fmla="*/ 25 w 88"/>
                  <a:gd name="T31" fmla="*/ 3 h 128"/>
                  <a:gd name="T32" fmla="*/ 45 w 88"/>
                  <a:gd name="T33" fmla="*/ 0 h 128"/>
                  <a:gd name="T34" fmla="*/ 60 w 88"/>
                  <a:gd name="T35" fmla="*/ 3 h 128"/>
                  <a:gd name="T36" fmla="*/ 73 w 88"/>
                  <a:gd name="T37" fmla="*/ 10 h 128"/>
                  <a:gd name="T38" fmla="*/ 63 w 88"/>
                  <a:gd name="T39" fmla="*/ 103 h 128"/>
                  <a:gd name="T40" fmla="*/ 68 w 88"/>
                  <a:gd name="T41" fmla="*/ 98 h 128"/>
                  <a:gd name="T42" fmla="*/ 70 w 88"/>
                  <a:gd name="T43" fmla="*/ 76 h 128"/>
                  <a:gd name="T44" fmla="*/ 70 w 88"/>
                  <a:gd name="T45" fmla="*/ 43 h 128"/>
                  <a:gd name="T46" fmla="*/ 65 w 88"/>
                  <a:gd name="T47" fmla="*/ 28 h 128"/>
                  <a:gd name="T48" fmla="*/ 58 w 88"/>
                  <a:gd name="T49" fmla="*/ 18 h 128"/>
                  <a:gd name="T50" fmla="*/ 45 w 88"/>
                  <a:gd name="T51" fmla="*/ 13 h 128"/>
                  <a:gd name="T52" fmla="*/ 32 w 88"/>
                  <a:gd name="T53" fmla="*/ 18 h 128"/>
                  <a:gd name="T54" fmla="*/ 25 w 88"/>
                  <a:gd name="T55" fmla="*/ 28 h 128"/>
                  <a:gd name="T56" fmla="*/ 17 w 88"/>
                  <a:gd name="T57" fmla="*/ 53 h 128"/>
                  <a:gd name="T58" fmla="*/ 20 w 88"/>
                  <a:gd name="T59" fmla="*/ 83 h 128"/>
                  <a:gd name="T60" fmla="*/ 25 w 88"/>
                  <a:gd name="T61" fmla="*/ 106 h 128"/>
                  <a:gd name="T62" fmla="*/ 30 w 88"/>
                  <a:gd name="T63" fmla="*/ 111 h 128"/>
                  <a:gd name="T64" fmla="*/ 45 w 88"/>
                  <a:gd name="T65" fmla="*/ 116 h 128"/>
                  <a:gd name="T66" fmla="*/ 55 w 88"/>
                  <a:gd name="T67" fmla="*/ 113 h 128"/>
                  <a:gd name="T68" fmla="*/ 63 w 88"/>
                  <a:gd name="T69" fmla="*/ 103 h 12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8"/>
                  <a:gd name="T106" fmla="*/ 0 h 128"/>
                  <a:gd name="T107" fmla="*/ 88 w 88"/>
                  <a:gd name="T108" fmla="*/ 128 h 12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8" h="128">
                    <a:moveTo>
                      <a:pt x="80" y="20"/>
                    </a:moveTo>
                    <a:lnTo>
                      <a:pt x="83" y="28"/>
                    </a:lnTo>
                    <a:lnTo>
                      <a:pt x="85" y="38"/>
                    </a:lnTo>
                    <a:lnTo>
                      <a:pt x="88" y="50"/>
                    </a:lnTo>
                    <a:lnTo>
                      <a:pt x="88" y="63"/>
                    </a:lnTo>
                    <a:lnTo>
                      <a:pt x="88" y="76"/>
                    </a:lnTo>
                    <a:lnTo>
                      <a:pt x="85" y="86"/>
                    </a:lnTo>
                    <a:lnTo>
                      <a:pt x="83" y="96"/>
                    </a:lnTo>
                    <a:lnTo>
                      <a:pt x="80" y="106"/>
                    </a:lnTo>
                    <a:lnTo>
                      <a:pt x="73" y="116"/>
                    </a:lnTo>
                    <a:lnTo>
                      <a:pt x="70" y="121"/>
                    </a:lnTo>
                    <a:lnTo>
                      <a:pt x="65" y="123"/>
                    </a:lnTo>
                    <a:lnTo>
                      <a:pt x="60" y="126"/>
                    </a:lnTo>
                    <a:lnTo>
                      <a:pt x="55" y="128"/>
                    </a:lnTo>
                    <a:lnTo>
                      <a:pt x="50" y="128"/>
                    </a:lnTo>
                    <a:lnTo>
                      <a:pt x="45" y="128"/>
                    </a:lnTo>
                    <a:lnTo>
                      <a:pt x="32" y="128"/>
                    </a:lnTo>
                    <a:lnTo>
                      <a:pt x="25" y="123"/>
                    </a:lnTo>
                    <a:lnTo>
                      <a:pt x="20" y="121"/>
                    </a:lnTo>
                    <a:lnTo>
                      <a:pt x="17" y="118"/>
                    </a:lnTo>
                    <a:lnTo>
                      <a:pt x="10" y="108"/>
                    </a:lnTo>
                    <a:lnTo>
                      <a:pt x="5" y="101"/>
                    </a:lnTo>
                    <a:lnTo>
                      <a:pt x="2" y="91"/>
                    </a:lnTo>
                    <a:lnTo>
                      <a:pt x="2" y="78"/>
                    </a:lnTo>
                    <a:lnTo>
                      <a:pt x="0" y="66"/>
                    </a:lnTo>
                    <a:lnTo>
                      <a:pt x="2" y="45"/>
                    </a:lnTo>
                    <a:lnTo>
                      <a:pt x="5" y="35"/>
                    </a:lnTo>
                    <a:lnTo>
                      <a:pt x="7" y="28"/>
                    </a:lnTo>
                    <a:lnTo>
                      <a:pt x="12" y="15"/>
                    </a:lnTo>
                    <a:lnTo>
                      <a:pt x="17" y="10"/>
                    </a:lnTo>
                    <a:lnTo>
                      <a:pt x="20" y="8"/>
                    </a:lnTo>
                    <a:lnTo>
                      <a:pt x="25" y="3"/>
                    </a:lnTo>
                    <a:lnTo>
                      <a:pt x="32" y="0"/>
                    </a:lnTo>
                    <a:lnTo>
                      <a:pt x="45" y="0"/>
                    </a:lnTo>
                    <a:lnTo>
                      <a:pt x="55" y="0"/>
                    </a:lnTo>
                    <a:lnTo>
                      <a:pt x="60" y="3"/>
                    </a:lnTo>
                    <a:lnTo>
                      <a:pt x="65" y="5"/>
                    </a:lnTo>
                    <a:lnTo>
                      <a:pt x="73" y="10"/>
                    </a:lnTo>
                    <a:lnTo>
                      <a:pt x="80" y="20"/>
                    </a:lnTo>
                    <a:close/>
                    <a:moveTo>
                      <a:pt x="63" y="103"/>
                    </a:moveTo>
                    <a:lnTo>
                      <a:pt x="65" y="101"/>
                    </a:lnTo>
                    <a:lnTo>
                      <a:pt x="68" y="98"/>
                    </a:lnTo>
                    <a:lnTo>
                      <a:pt x="70" y="88"/>
                    </a:lnTo>
                    <a:lnTo>
                      <a:pt x="70" y="76"/>
                    </a:lnTo>
                    <a:lnTo>
                      <a:pt x="70" y="63"/>
                    </a:lnTo>
                    <a:lnTo>
                      <a:pt x="70" y="43"/>
                    </a:lnTo>
                    <a:lnTo>
                      <a:pt x="68" y="35"/>
                    </a:lnTo>
                    <a:lnTo>
                      <a:pt x="65" y="28"/>
                    </a:lnTo>
                    <a:lnTo>
                      <a:pt x="63" y="20"/>
                    </a:lnTo>
                    <a:lnTo>
                      <a:pt x="58" y="18"/>
                    </a:lnTo>
                    <a:lnTo>
                      <a:pt x="53" y="15"/>
                    </a:lnTo>
                    <a:lnTo>
                      <a:pt x="45" y="13"/>
                    </a:lnTo>
                    <a:lnTo>
                      <a:pt x="37" y="15"/>
                    </a:lnTo>
                    <a:lnTo>
                      <a:pt x="32" y="18"/>
                    </a:lnTo>
                    <a:lnTo>
                      <a:pt x="27" y="20"/>
                    </a:lnTo>
                    <a:lnTo>
                      <a:pt x="25" y="28"/>
                    </a:lnTo>
                    <a:lnTo>
                      <a:pt x="20" y="43"/>
                    </a:lnTo>
                    <a:lnTo>
                      <a:pt x="17" y="53"/>
                    </a:lnTo>
                    <a:lnTo>
                      <a:pt x="17" y="66"/>
                    </a:lnTo>
                    <a:lnTo>
                      <a:pt x="20" y="83"/>
                    </a:lnTo>
                    <a:lnTo>
                      <a:pt x="22" y="96"/>
                    </a:lnTo>
                    <a:lnTo>
                      <a:pt x="25" y="106"/>
                    </a:lnTo>
                    <a:lnTo>
                      <a:pt x="27" y="108"/>
                    </a:lnTo>
                    <a:lnTo>
                      <a:pt x="30" y="111"/>
                    </a:lnTo>
                    <a:lnTo>
                      <a:pt x="37" y="113"/>
                    </a:lnTo>
                    <a:lnTo>
                      <a:pt x="45" y="116"/>
                    </a:lnTo>
                    <a:lnTo>
                      <a:pt x="50" y="113"/>
                    </a:lnTo>
                    <a:lnTo>
                      <a:pt x="55" y="113"/>
                    </a:lnTo>
                    <a:lnTo>
                      <a:pt x="60" y="108"/>
                    </a:lnTo>
                    <a:lnTo>
                      <a:pt x="63"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70" name="Freeform 92"/>
              <p:cNvSpPr>
                <a:spLocks/>
              </p:cNvSpPr>
              <p:nvPr/>
            </p:nvSpPr>
            <p:spPr bwMode="auto">
              <a:xfrm>
                <a:off x="4450" y="1985"/>
                <a:ext cx="20" cy="47"/>
              </a:xfrm>
              <a:custGeom>
                <a:avLst/>
                <a:gdLst>
                  <a:gd name="T0" fmla="*/ 0 w 20"/>
                  <a:gd name="T1" fmla="*/ 37 h 47"/>
                  <a:gd name="T2" fmla="*/ 5 w 20"/>
                  <a:gd name="T3" fmla="*/ 35 h 47"/>
                  <a:gd name="T4" fmla="*/ 10 w 20"/>
                  <a:gd name="T5" fmla="*/ 30 h 47"/>
                  <a:gd name="T6" fmla="*/ 10 w 20"/>
                  <a:gd name="T7" fmla="*/ 22 h 47"/>
                  <a:gd name="T8" fmla="*/ 10 w 20"/>
                  <a:gd name="T9" fmla="*/ 20 h 47"/>
                  <a:gd name="T10" fmla="*/ 0 w 20"/>
                  <a:gd name="T11" fmla="*/ 20 h 47"/>
                  <a:gd name="T12" fmla="*/ 0 w 20"/>
                  <a:gd name="T13" fmla="*/ 0 h 47"/>
                  <a:gd name="T14" fmla="*/ 20 w 20"/>
                  <a:gd name="T15" fmla="*/ 0 h 47"/>
                  <a:gd name="T16" fmla="*/ 20 w 20"/>
                  <a:gd name="T17" fmla="*/ 17 h 47"/>
                  <a:gd name="T18" fmla="*/ 18 w 20"/>
                  <a:gd name="T19" fmla="*/ 27 h 47"/>
                  <a:gd name="T20" fmla="*/ 15 w 20"/>
                  <a:gd name="T21" fmla="*/ 37 h 47"/>
                  <a:gd name="T22" fmla="*/ 13 w 20"/>
                  <a:gd name="T23" fmla="*/ 40 h 47"/>
                  <a:gd name="T24" fmla="*/ 10 w 20"/>
                  <a:gd name="T25" fmla="*/ 42 h 47"/>
                  <a:gd name="T26" fmla="*/ 5 w 20"/>
                  <a:gd name="T27" fmla="*/ 45 h 47"/>
                  <a:gd name="T28" fmla="*/ 0 w 20"/>
                  <a:gd name="T29" fmla="*/ 47 h 47"/>
                  <a:gd name="T30" fmla="*/ 0 w 20"/>
                  <a:gd name="T31" fmla="*/ 37 h 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
                  <a:gd name="T49" fmla="*/ 0 h 47"/>
                  <a:gd name="T50" fmla="*/ 20 w 20"/>
                  <a:gd name="T51" fmla="*/ 47 h 4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 h="47">
                    <a:moveTo>
                      <a:pt x="0" y="37"/>
                    </a:moveTo>
                    <a:lnTo>
                      <a:pt x="5" y="35"/>
                    </a:lnTo>
                    <a:lnTo>
                      <a:pt x="10" y="30"/>
                    </a:lnTo>
                    <a:lnTo>
                      <a:pt x="10" y="22"/>
                    </a:lnTo>
                    <a:lnTo>
                      <a:pt x="10" y="20"/>
                    </a:lnTo>
                    <a:lnTo>
                      <a:pt x="0" y="20"/>
                    </a:lnTo>
                    <a:lnTo>
                      <a:pt x="0" y="0"/>
                    </a:lnTo>
                    <a:lnTo>
                      <a:pt x="20" y="0"/>
                    </a:lnTo>
                    <a:lnTo>
                      <a:pt x="20" y="17"/>
                    </a:lnTo>
                    <a:lnTo>
                      <a:pt x="18" y="27"/>
                    </a:lnTo>
                    <a:lnTo>
                      <a:pt x="15" y="37"/>
                    </a:lnTo>
                    <a:lnTo>
                      <a:pt x="13" y="40"/>
                    </a:lnTo>
                    <a:lnTo>
                      <a:pt x="10" y="42"/>
                    </a:lnTo>
                    <a:lnTo>
                      <a:pt x="5" y="45"/>
                    </a:lnTo>
                    <a:lnTo>
                      <a:pt x="0" y="47"/>
                    </a:lnTo>
                    <a:lnTo>
                      <a:pt x="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71" name="Freeform 93"/>
              <p:cNvSpPr>
                <a:spLocks/>
              </p:cNvSpPr>
              <p:nvPr/>
            </p:nvSpPr>
            <p:spPr bwMode="auto">
              <a:xfrm>
                <a:off x="4541" y="1877"/>
                <a:ext cx="88" cy="128"/>
              </a:xfrm>
              <a:custGeom>
                <a:avLst/>
                <a:gdLst>
                  <a:gd name="T0" fmla="*/ 7 w 88"/>
                  <a:gd name="T1" fmla="*/ 100 h 128"/>
                  <a:gd name="T2" fmla="*/ 13 w 88"/>
                  <a:gd name="T3" fmla="*/ 93 h 128"/>
                  <a:gd name="T4" fmla="*/ 18 w 88"/>
                  <a:gd name="T5" fmla="*/ 88 h 128"/>
                  <a:gd name="T6" fmla="*/ 23 w 88"/>
                  <a:gd name="T7" fmla="*/ 83 h 128"/>
                  <a:gd name="T8" fmla="*/ 30 w 88"/>
                  <a:gd name="T9" fmla="*/ 78 h 128"/>
                  <a:gd name="T10" fmla="*/ 48 w 88"/>
                  <a:gd name="T11" fmla="*/ 68 h 128"/>
                  <a:gd name="T12" fmla="*/ 58 w 88"/>
                  <a:gd name="T13" fmla="*/ 63 h 128"/>
                  <a:gd name="T14" fmla="*/ 63 w 88"/>
                  <a:gd name="T15" fmla="*/ 57 h 128"/>
                  <a:gd name="T16" fmla="*/ 68 w 88"/>
                  <a:gd name="T17" fmla="*/ 52 h 128"/>
                  <a:gd name="T18" fmla="*/ 70 w 88"/>
                  <a:gd name="T19" fmla="*/ 47 h 128"/>
                  <a:gd name="T20" fmla="*/ 70 w 88"/>
                  <a:gd name="T21" fmla="*/ 45 h 128"/>
                  <a:gd name="T22" fmla="*/ 70 w 88"/>
                  <a:gd name="T23" fmla="*/ 40 h 128"/>
                  <a:gd name="T24" fmla="*/ 70 w 88"/>
                  <a:gd name="T25" fmla="*/ 35 h 128"/>
                  <a:gd name="T26" fmla="*/ 70 w 88"/>
                  <a:gd name="T27" fmla="*/ 30 h 128"/>
                  <a:gd name="T28" fmla="*/ 68 w 88"/>
                  <a:gd name="T29" fmla="*/ 25 h 128"/>
                  <a:gd name="T30" fmla="*/ 65 w 88"/>
                  <a:gd name="T31" fmla="*/ 22 h 128"/>
                  <a:gd name="T32" fmla="*/ 58 w 88"/>
                  <a:gd name="T33" fmla="*/ 17 h 128"/>
                  <a:gd name="T34" fmla="*/ 48 w 88"/>
                  <a:gd name="T35" fmla="*/ 15 h 128"/>
                  <a:gd name="T36" fmla="*/ 40 w 88"/>
                  <a:gd name="T37" fmla="*/ 17 h 128"/>
                  <a:gd name="T38" fmla="*/ 33 w 88"/>
                  <a:gd name="T39" fmla="*/ 20 h 128"/>
                  <a:gd name="T40" fmla="*/ 28 w 88"/>
                  <a:gd name="T41" fmla="*/ 22 h 128"/>
                  <a:gd name="T42" fmla="*/ 25 w 88"/>
                  <a:gd name="T43" fmla="*/ 27 h 128"/>
                  <a:gd name="T44" fmla="*/ 23 w 88"/>
                  <a:gd name="T45" fmla="*/ 35 h 128"/>
                  <a:gd name="T46" fmla="*/ 20 w 88"/>
                  <a:gd name="T47" fmla="*/ 47 h 128"/>
                  <a:gd name="T48" fmla="*/ 5 w 88"/>
                  <a:gd name="T49" fmla="*/ 47 h 128"/>
                  <a:gd name="T50" fmla="*/ 5 w 88"/>
                  <a:gd name="T51" fmla="*/ 37 h 128"/>
                  <a:gd name="T52" fmla="*/ 5 w 88"/>
                  <a:gd name="T53" fmla="*/ 32 h 128"/>
                  <a:gd name="T54" fmla="*/ 10 w 88"/>
                  <a:gd name="T55" fmla="*/ 20 h 128"/>
                  <a:gd name="T56" fmla="*/ 18 w 88"/>
                  <a:gd name="T57" fmla="*/ 12 h 128"/>
                  <a:gd name="T58" fmla="*/ 20 w 88"/>
                  <a:gd name="T59" fmla="*/ 7 h 128"/>
                  <a:gd name="T60" fmla="*/ 25 w 88"/>
                  <a:gd name="T61" fmla="*/ 5 h 128"/>
                  <a:gd name="T62" fmla="*/ 35 w 88"/>
                  <a:gd name="T63" fmla="*/ 2 h 128"/>
                  <a:gd name="T64" fmla="*/ 48 w 88"/>
                  <a:gd name="T65" fmla="*/ 0 h 128"/>
                  <a:gd name="T66" fmla="*/ 58 w 88"/>
                  <a:gd name="T67" fmla="*/ 2 h 128"/>
                  <a:gd name="T68" fmla="*/ 65 w 88"/>
                  <a:gd name="T69" fmla="*/ 5 h 128"/>
                  <a:gd name="T70" fmla="*/ 73 w 88"/>
                  <a:gd name="T71" fmla="*/ 7 h 128"/>
                  <a:gd name="T72" fmla="*/ 78 w 88"/>
                  <a:gd name="T73" fmla="*/ 12 h 128"/>
                  <a:gd name="T74" fmla="*/ 83 w 88"/>
                  <a:gd name="T75" fmla="*/ 20 h 128"/>
                  <a:gd name="T76" fmla="*/ 85 w 88"/>
                  <a:gd name="T77" fmla="*/ 25 h 128"/>
                  <a:gd name="T78" fmla="*/ 88 w 88"/>
                  <a:gd name="T79" fmla="*/ 32 h 128"/>
                  <a:gd name="T80" fmla="*/ 88 w 88"/>
                  <a:gd name="T81" fmla="*/ 40 h 128"/>
                  <a:gd name="T82" fmla="*/ 88 w 88"/>
                  <a:gd name="T83" fmla="*/ 45 h 128"/>
                  <a:gd name="T84" fmla="*/ 85 w 88"/>
                  <a:gd name="T85" fmla="*/ 52 h 128"/>
                  <a:gd name="T86" fmla="*/ 83 w 88"/>
                  <a:gd name="T87" fmla="*/ 60 h 128"/>
                  <a:gd name="T88" fmla="*/ 78 w 88"/>
                  <a:gd name="T89" fmla="*/ 65 h 128"/>
                  <a:gd name="T90" fmla="*/ 70 w 88"/>
                  <a:gd name="T91" fmla="*/ 73 h 128"/>
                  <a:gd name="T92" fmla="*/ 55 w 88"/>
                  <a:gd name="T93" fmla="*/ 80 h 128"/>
                  <a:gd name="T94" fmla="*/ 43 w 88"/>
                  <a:gd name="T95" fmla="*/ 88 h 128"/>
                  <a:gd name="T96" fmla="*/ 30 w 88"/>
                  <a:gd name="T97" fmla="*/ 95 h 128"/>
                  <a:gd name="T98" fmla="*/ 25 w 88"/>
                  <a:gd name="T99" fmla="*/ 100 h 128"/>
                  <a:gd name="T100" fmla="*/ 23 w 88"/>
                  <a:gd name="T101" fmla="*/ 103 h 128"/>
                  <a:gd name="T102" fmla="*/ 20 w 88"/>
                  <a:gd name="T103" fmla="*/ 113 h 128"/>
                  <a:gd name="T104" fmla="*/ 88 w 88"/>
                  <a:gd name="T105" fmla="*/ 113 h 128"/>
                  <a:gd name="T106" fmla="*/ 88 w 88"/>
                  <a:gd name="T107" fmla="*/ 128 h 128"/>
                  <a:gd name="T108" fmla="*/ 0 w 88"/>
                  <a:gd name="T109" fmla="*/ 128 h 128"/>
                  <a:gd name="T110" fmla="*/ 2 w 88"/>
                  <a:gd name="T111" fmla="*/ 120 h 128"/>
                  <a:gd name="T112" fmla="*/ 2 w 88"/>
                  <a:gd name="T113" fmla="*/ 113 h 128"/>
                  <a:gd name="T114" fmla="*/ 7 w 88"/>
                  <a:gd name="T115" fmla="*/ 100 h 1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8"/>
                  <a:gd name="T175" fmla="*/ 0 h 128"/>
                  <a:gd name="T176" fmla="*/ 88 w 88"/>
                  <a:gd name="T177" fmla="*/ 128 h 1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8" h="128">
                    <a:moveTo>
                      <a:pt x="7" y="100"/>
                    </a:moveTo>
                    <a:lnTo>
                      <a:pt x="13" y="93"/>
                    </a:lnTo>
                    <a:lnTo>
                      <a:pt x="18" y="88"/>
                    </a:lnTo>
                    <a:lnTo>
                      <a:pt x="23" y="83"/>
                    </a:lnTo>
                    <a:lnTo>
                      <a:pt x="30" y="78"/>
                    </a:lnTo>
                    <a:lnTo>
                      <a:pt x="48" y="68"/>
                    </a:lnTo>
                    <a:lnTo>
                      <a:pt x="58" y="63"/>
                    </a:lnTo>
                    <a:lnTo>
                      <a:pt x="63" y="57"/>
                    </a:lnTo>
                    <a:lnTo>
                      <a:pt x="68" y="52"/>
                    </a:lnTo>
                    <a:lnTo>
                      <a:pt x="70" y="47"/>
                    </a:lnTo>
                    <a:lnTo>
                      <a:pt x="70" y="45"/>
                    </a:lnTo>
                    <a:lnTo>
                      <a:pt x="70" y="40"/>
                    </a:lnTo>
                    <a:lnTo>
                      <a:pt x="70" y="35"/>
                    </a:lnTo>
                    <a:lnTo>
                      <a:pt x="70" y="30"/>
                    </a:lnTo>
                    <a:lnTo>
                      <a:pt x="68" y="25"/>
                    </a:lnTo>
                    <a:lnTo>
                      <a:pt x="65" y="22"/>
                    </a:lnTo>
                    <a:lnTo>
                      <a:pt x="58" y="17"/>
                    </a:lnTo>
                    <a:lnTo>
                      <a:pt x="48" y="15"/>
                    </a:lnTo>
                    <a:lnTo>
                      <a:pt x="40" y="17"/>
                    </a:lnTo>
                    <a:lnTo>
                      <a:pt x="33" y="20"/>
                    </a:lnTo>
                    <a:lnTo>
                      <a:pt x="28" y="22"/>
                    </a:lnTo>
                    <a:lnTo>
                      <a:pt x="25" y="27"/>
                    </a:lnTo>
                    <a:lnTo>
                      <a:pt x="23" y="35"/>
                    </a:lnTo>
                    <a:lnTo>
                      <a:pt x="20" y="47"/>
                    </a:lnTo>
                    <a:lnTo>
                      <a:pt x="5" y="47"/>
                    </a:lnTo>
                    <a:lnTo>
                      <a:pt x="5" y="37"/>
                    </a:lnTo>
                    <a:lnTo>
                      <a:pt x="5" y="32"/>
                    </a:lnTo>
                    <a:lnTo>
                      <a:pt x="10" y="20"/>
                    </a:lnTo>
                    <a:lnTo>
                      <a:pt x="18" y="12"/>
                    </a:lnTo>
                    <a:lnTo>
                      <a:pt x="20" y="7"/>
                    </a:lnTo>
                    <a:lnTo>
                      <a:pt x="25" y="5"/>
                    </a:lnTo>
                    <a:lnTo>
                      <a:pt x="35" y="2"/>
                    </a:lnTo>
                    <a:lnTo>
                      <a:pt x="48" y="0"/>
                    </a:lnTo>
                    <a:lnTo>
                      <a:pt x="58" y="2"/>
                    </a:lnTo>
                    <a:lnTo>
                      <a:pt x="65" y="5"/>
                    </a:lnTo>
                    <a:lnTo>
                      <a:pt x="73" y="7"/>
                    </a:lnTo>
                    <a:lnTo>
                      <a:pt x="78" y="12"/>
                    </a:lnTo>
                    <a:lnTo>
                      <a:pt x="83" y="20"/>
                    </a:lnTo>
                    <a:lnTo>
                      <a:pt x="85" y="25"/>
                    </a:lnTo>
                    <a:lnTo>
                      <a:pt x="88" y="32"/>
                    </a:lnTo>
                    <a:lnTo>
                      <a:pt x="88" y="40"/>
                    </a:lnTo>
                    <a:lnTo>
                      <a:pt x="88" y="45"/>
                    </a:lnTo>
                    <a:lnTo>
                      <a:pt x="85" y="52"/>
                    </a:lnTo>
                    <a:lnTo>
                      <a:pt x="83" y="60"/>
                    </a:lnTo>
                    <a:lnTo>
                      <a:pt x="78" y="65"/>
                    </a:lnTo>
                    <a:lnTo>
                      <a:pt x="70" y="73"/>
                    </a:lnTo>
                    <a:lnTo>
                      <a:pt x="55" y="80"/>
                    </a:lnTo>
                    <a:lnTo>
                      <a:pt x="43" y="88"/>
                    </a:lnTo>
                    <a:lnTo>
                      <a:pt x="30" y="95"/>
                    </a:lnTo>
                    <a:lnTo>
                      <a:pt x="25" y="100"/>
                    </a:lnTo>
                    <a:lnTo>
                      <a:pt x="23" y="103"/>
                    </a:lnTo>
                    <a:lnTo>
                      <a:pt x="20" y="113"/>
                    </a:lnTo>
                    <a:lnTo>
                      <a:pt x="88" y="113"/>
                    </a:lnTo>
                    <a:lnTo>
                      <a:pt x="88" y="128"/>
                    </a:lnTo>
                    <a:lnTo>
                      <a:pt x="0" y="128"/>
                    </a:lnTo>
                    <a:lnTo>
                      <a:pt x="2" y="120"/>
                    </a:lnTo>
                    <a:lnTo>
                      <a:pt x="2" y="113"/>
                    </a:lnTo>
                    <a:lnTo>
                      <a:pt x="7"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72" name="Freeform 94"/>
              <p:cNvSpPr>
                <a:spLocks/>
              </p:cNvSpPr>
              <p:nvPr/>
            </p:nvSpPr>
            <p:spPr bwMode="auto">
              <a:xfrm>
                <a:off x="4644" y="1874"/>
                <a:ext cx="40" cy="169"/>
              </a:xfrm>
              <a:custGeom>
                <a:avLst/>
                <a:gdLst>
                  <a:gd name="T0" fmla="*/ 0 w 40"/>
                  <a:gd name="T1" fmla="*/ 169 h 169"/>
                  <a:gd name="T2" fmla="*/ 10 w 40"/>
                  <a:gd name="T3" fmla="*/ 143 h 169"/>
                  <a:gd name="T4" fmla="*/ 18 w 40"/>
                  <a:gd name="T5" fmla="*/ 128 h 169"/>
                  <a:gd name="T6" fmla="*/ 20 w 40"/>
                  <a:gd name="T7" fmla="*/ 118 h 169"/>
                  <a:gd name="T8" fmla="*/ 23 w 40"/>
                  <a:gd name="T9" fmla="*/ 108 h 169"/>
                  <a:gd name="T10" fmla="*/ 23 w 40"/>
                  <a:gd name="T11" fmla="*/ 96 h 169"/>
                  <a:gd name="T12" fmla="*/ 23 w 40"/>
                  <a:gd name="T13" fmla="*/ 83 h 169"/>
                  <a:gd name="T14" fmla="*/ 23 w 40"/>
                  <a:gd name="T15" fmla="*/ 71 h 169"/>
                  <a:gd name="T16" fmla="*/ 23 w 40"/>
                  <a:gd name="T17" fmla="*/ 58 h 169"/>
                  <a:gd name="T18" fmla="*/ 20 w 40"/>
                  <a:gd name="T19" fmla="*/ 48 h 169"/>
                  <a:gd name="T20" fmla="*/ 18 w 40"/>
                  <a:gd name="T21" fmla="*/ 35 h 169"/>
                  <a:gd name="T22" fmla="*/ 10 w 40"/>
                  <a:gd name="T23" fmla="*/ 20 h 169"/>
                  <a:gd name="T24" fmla="*/ 0 w 40"/>
                  <a:gd name="T25" fmla="*/ 0 h 169"/>
                  <a:gd name="T26" fmla="*/ 10 w 40"/>
                  <a:gd name="T27" fmla="*/ 0 h 169"/>
                  <a:gd name="T28" fmla="*/ 25 w 40"/>
                  <a:gd name="T29" fmla="*/ 25 h 169"/>
                  <a:gd name="T30" fmla="*/ 33 w 40"/>
                  <a:gd name="T31" fmla="*/ 40 h 169"/>
                  <a:gd name="T32" fmla="*/ 35 w 40"/>
                  <a:gd name="T33" fmla="*/ 50 h 169"/>
                  <a:gd name="T34" fmla="*/ 38 w 40"/>
                  <a:gd name="T35" fmla="*/ 60 h 169"/>
                  <a:gd name="T36" fmla="*/ 40 w 40"/>
                  <a:gd name="T37" fmla="*/ 83 h 169"/>
                  <a:gd name="T38" fmla="*/ 40 w 40"/>
                  <a:gd name="T39" fmla="*/ 96 h 169"/>
                  <a:gd name="T40" fmla="*/ 38 w 40"/>
                  <a:gd name="T41" fmla="*/ 108 h 169"/>
                  <a:gd name="T42" fmla="*/ 35 w 40"/>
                  <a:gd name="T43" fmla="*/ 118 h 169"/>
                  <a:gd name="T44" fmla="*/ 33 w 40"/>
                  <a:gd name="T45" fmla="*/ 128 h 169"/>
                  <a:gd name="T46" fmla="*/ 25 w 40"/>
                  <a:gd name="T47" fmla="*/ 146 h 169"/>
                  <a:gd name="T48" fmla="*/ 10 w 40"/>
                  <a:gd name="T49" fmla="*/ 169 h 169"/>
                  <a:gd name="T50" fmla="*/ 0 w 40"/>
                  <a:gd name="T51" fmla="*/ 169 h 16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169"/>
                  <a:gd name="T80" fmla="*/ 40 w 40"/>
                  <a:gd name="T81" fmla="*/ 169 h 16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169">
                    <a:moveTo>
                      <a:pt x="0" y="169"/>
                    </a:moveTo>
                    <a:lnTo>
                      <a:pt x="10" y="143"/>
                    </a:lnTo>
                    <a:lnTo>
                      <a:pt x="18" y="128"/>
                    </a:lnTo>
                    <a:lnTo>
                      <a:pt x="20" y="118"/>
                    </a:lnTo>
                    <a:lnTo>
                      <a:pt x="23" y="108"/>
                    </a:lnTo>
                    <a:lnTo>
                      <a:pt x="23" y="96"/>
                    </a:lnTo>
                    <a:lnTo>
                      <a:pt x="23" y="83"/>
                    </a:lnTo>
                    <a:lnTo>
                      <a:pt x="23" y="71"/>
                    </a:lnTo>
                    <a:lnTo>
                      <a:pt x="23" y="58"/>
                    </a:lnTo>
                    <a:lnTo>
                      <a:pt x="20" y="48"/>
                    </a:lnTo>
                    <a:lnTo>
                      <a:pt x="18" y="35"/>
                    </a:lnTo>
                    <a:lnTo>
                      <a:pt x="10" y="20"/>
                    </a:lnTo>
                    <a:lnTo>
                      <a:pt x="0" y="0"/>
                    </a:lnTo>
                    <a:lnTo>
                      <a:pt x="10" y="0"/>
                    </a:lnTo>
                    <a:lnTo>
                      <a:pt x="25" y="25"/>
                    </a:lnTo>
                    <a:lnTo>
                      <a:pt x="33" y="40"/>
                    </a:lnTo>
                    <a:lnTo>
                      <a:pt x="35" y="50"/>
                    </a:lnTo>
                    <a:lnTo>
                      <a:pt x="38" y="60"/>
                    </a:lnTo>
                    <a:lnTo>
                      <a:pt x="40" y="83"/>
                    </a:lnTo>
                    <a:lnTo>
                      <a:pt x="40" y="96"/>
                    </a:lnTo>
                    <a:lnTo>
                      <a:pt x="38" y="108"/>
                    </a:lnTo>
                    <a:lnTo>
                      <a:pt x="35" y="118"/>
                    </a:lnTo>
                    <a:lnTo>
                      <a:pt x="33" y="128"/>
                    </a:lnTo>
                    <a:lnTo>
                      <a:pt x="25" y="146"/>
                    </a:lnTo>
                    <a:lnTo>
                      <a:pt x="10" y="169"/>
                    </a:lnTo>
                    <a:lnTo>
                      <a:pt x="0" y="1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73" name="Freeform 95"/>
              <p:cNvSpPr>
                <a:spLocks/>
              </p:cNvSpPr>
              <p:nvPr/>
            </p:nvSpPr>
            <p:spPr bwMode="auto">
              <a:xfrm>
                <a:off x="4712" y="1985"/>
                <a:ext cx="20" cy="47"/>
              </a:xfrm>
              <a:custGeom>
                <a:avLst/>
                <a:gdLst>
                  <a:gd name="T0" fmla="*/ 0 w 20"/>
                  <a:gd name="T1" fmla="*/ 37 h 47"/>
                  <a:gd name="T2" fmla="*/ 5 w 20"/>
                  <a:gd name="T3" fmla="*/ 35 h 47"/>
                  <a:gd name="T4" fmla="*/ 10 w 20"/>
                  <a:gd name="T5" fmla="*/ 30 h 47"/>
                  <a:gd name="T6" fmla="*/ 10 w 20"/>
                  <a:gd name="T7" fmla="*/ 22 h 47"/>
                  <a:gd name="T8" fmla="*/ 10 w 20"/>
                  <a:gd name="T9" fmla="*/ 20 h 47"/>
                  <a:gd name="T10" fmla="*/ 0 w 20"/>
                  <a:gd name="T11" fmla="*/ 20 h 47"/>
                  <a:gd name="T12" fmla="*/ 0 w 20"/>
                  <a:gd name="T13" fmla="*/ 0 h 47"/>
                  <a:gd name="T14" fmla="*/ 20 w 20"/>
                  <a:gd name="T15" fmla="*/ 0 h 47"/>
                  <a:gd name="T16" fmla="*/ 20 w 20"/>
                  <a:gd name="T17" fmla="*/ 17 h 47"/>
                  <a:gd name="T18" fmla="*/ 18 w 20"/>
                  <a:gd name="T19" fmla="*/ 27 h 47"/>
                  <a:gd name="T20" fmla="*/ 15 w 20"/>
                  <a:gd name="T21" fmla="*/ 37 h 47"/>
                  <a:gd name="T22" fmla="*/ 13 w 20"/>
                  <a:gd name="T23" fmla="*/ 40 h 47"/>
                  <a:gd name="T24" fmla="*/ 10 w 20"/>
                  <a:gd name="T25" fmla="*/ 42 h 47"/>
                  <a:gd name="T26" fmla="*/ 5 w 20"/>
                  <a:gd name="T27" fmla="*/ 45 h 47"/>
                  <a:gd name="T28" fmla="*/ 0 w 20"/>
                  <a:gd name="T29" fmla="*/ 47 h 47"/>
                  <a:gd name="T30" fmla="*/ 0 w 20"/>
                  <a:gd name="T31" fmla="*/ 37 h 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
                  <a:gd name="T49" fmla="*/ 0 h 47"/>
                  <a:gd name="T50" fmla="*/ 20 w 20"/>
                  <a:gd name="T51" fmla="*/ 47 h 4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 h="47">
                    <a:moveTo>
                      <a:pt x="0" y="37"/>
                    </a:moveTo>
                    <a:lnTo>
                      <a:pt x="5" y="35"/>
                    </a:lnTo>
                    <a:lnTo>
                      <a:pt x="10" y="30"/>
                    </a:lnTo>
                    <a:lnTo>
                      <a:pt x="10" y="22"/>
                    </a:lnTo>
                    <a:lnTo>
                      <a:pt x="10" y="20"/>
                    </a:lnTo>
                    <a:lnTo>
                      <a:pt x="0" y="20"/>
                    </a:lnTo>
                    <a:lnTo>
                      <a:pt x="0" y="0"/>
                    </a:lnTo>
                    <a:lnTo>
                      <a:pt x="20" y="0"/>
                    </a:lnTo>
                    <a:lnTo>
                      <a:pt x="20" y="17"/>
                    </a:lnTo>
                    <a:lnTo>
                      <a:pt x="18" y="27"/>
                    </a:lnTo>
                    <a:lnTo>
                      <a:pt x="15" y="37"/>
                    </a:lnTo>
                    <a:lnTo>
                      <a:pt x="13" y="40"/>
                    </a:lnTo>
                    <a:lnTo>
                      <a:pt x="10" y="42"/>
                    </a:lnTo>
                    <a:lnTo>
                      <a:pt x="5" y="45"/>
                    </a:lnTo>
                    <a:lnTo>
                      <a:pt x="0" y="47"/>
                    </a:lnTo>
                    <a:lnTo>
                      <a:pt x="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74" name="Freeform 96"/>
              <p:cNvSpPr>
                <a:spLocks/>
              </p:cNvSpPr>
              <p:nvPr/>
            </p:nvSpPr>
            <p:spPr bwMode="auto">
              <a:xfrm>
                <a:off x="3376" y="1631"/>
                <a:ext cx="116" cy="135"/>
              </a:xfrm>
              <a:custGeom>
                <a:avLst/>
                <a:gdLst>
                  <a:gd name="T0" fmla="*/ 106 w 116"/>
                  <a:gd name="T1" fmla="*/ 20 h 135"/>
                  <a:gd name="T2" fmla="*/ 113 w 116"/>
                  <a:gd name="T3" fmla="*/ 35 h 135"/>
                  <a:gd name="T4" fmla="*/ 98 w 116"/>
                  <a:gd name="T5" fmla="*/ 42 h 135"/>
                  <a:gd name="T6" fmla="*/ 91 w 116"/>
                  <a:gd name="T7" fmla="*/ 27 h 135"/>
                  <a:gd name="T8" fmla="*/ 81 w 116"/>
                  <a:gd name="T9" fmla="*/ 20 h 135"/>
                  <a:gd name="T10" fmla="*/ 68 w 116"/>
                  <a:gd name="T11" fmla="*/ 15 h 135"/>
                  <a:gd name="T12" fmla="*/ 53 w 116"/>
                  <a:gd name="T13" fmla="*/ 15 h 135"/>
                  <a:gd name="T14" fmla="*/ 38 w 116"/>
                  <a:gd name="T15" fmla="*/ 22 h 135"/>
                  <a:gd name="T16" fmla="*/ 25 w 116"/>
                  <a:gd name="T17" fmla="*/ 35 h 135"/>
                  <a:gd name="T18" fmla="*/ 20 w 116"/>
                  <a:gd name="T19" fmla="*/ 57 h 135"/>
                  <a:gd name="T20" fmla="*/ 20 w 116"/>
                  <a:gd name="T21" fmla="*/ 80 h 135"/>
                  <a:gd name="T22" fmla="*/ 25 w 116"/>
                  <a:gd name="T23" fmla="*/ 100 h 135"/>
                  <a:gd name="T24" fmla="*/ 35 w 116"/>
                  <a:gd name="T25" fmla="*/ 113 h 135"/>
                  <a:gd name="T26" fmla="*/ 50 w 116"/>
                  <a:gd name="T27" fmla="*/ 120 h 135"/>
                  <a:gd name="T28" fmla="*/ 71 w 116"/>
                  <a:gd name="T29" fmla="*/ 120 h 135"/>
                  <a:gd name="T30" fmla="*/ 86 w 116"/>
                  <a:gd name="T31" fmla="*/ 113 h 135"/>
                  <a:gd name="T32" fmla="*/ 96 w 116"/>
                  <a:gd name="T33" fmla="*/ 97 h 135"/>
                  <a:gd name="T34" fmla="*/ 116 w 116"/>
                  <a:gd name="T35" fmla="*/ 85 h 135"/>
                  <a:gd name="T36" fmla="*/ 111 w 116"/>
                  <a:gd name="T37" fmla="*/ 105 h 135"/>
                  <a:gd name="T38" fmla="*/ 101 w 116"/>
                  <a:gd name="T39" fmla="*/ 120 h 135"/>
                  <a:gd name="T40" fmla="*/ 83 w 116"/>
                  <a:gd name="T41" fmla="*/ 133 h 135"/>
                  <a:gd name="T42" fmla="*/ 58 w 116"/>
                  <a:gd name="T43" fmla="*/ 135 h 135"/>
                  <a:gd name="T44" fmla="*/ 38 w 116"/>
                  <a:gd name="T45" fmla="*/ 133 h 135"/>
                  <a:gd name="T46" fmla="*/ 20 w 116"/>
                  <a:gd name="T47" fmla="*/ 123 h 135"/>
                  <a:gd name="T48" fmla="*/ 5 w 116"/>
                  <a:gd name="T49" fmla="*/ 100 h 135"/>
                  <a:gd name="T50" fmla="*/ 3 w 116"/>
                  <a:gd name="T51" fmla="*/ 85 h 135"/>
                  <a:gd name="T52" fmla="*/ 3 w 116"/>
                  <a:gd name="T53" fmla="*/ 52 h 135"/>
                  <a:gd name="T54" fmla="*/ 10 w 116"/>
                  <a:gd name="T55" fmla="*/ 30 h 135"/>
                  <a:gd name="T56" fmla="*/ 25 w 116"/>
                  <a:gd name="T57" fmla="*/ 10 h 135"/>
                  <a:gd name="T58" fmla="*/ 40 w 116"/>
                  <a:gd name="T59" fmla="*/ 2 h 135"/>
                  <a:gd name="T60" fmla="*/ 61 w 116"/>
                  <a:gd name="T61" fmla="*/ 0 h 135"/>
                  <a:gd name="T62" fmla="*/ 83 w 116"/>
                  <a:gd name="T63" fmla="*/ 2 h 135"/>
                  <a:gd name="T64" fmla="*/ 101 w 116"/>
                  <a:gd name="T65" fmla="*/ 12 h 1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
                  <a:gd name="T100" fmla="*/ 0 h 135"/>
                  <a:gd name="T101" fmla="*/ 116 w 116"/>
                  <a:gd name="T102" fmla="*/ 135 h 1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 h="135">
                    <a:moveTo>
                      <a:pt x="101" y="12"/>
                    </a:moveTo>
                    <a:lnTo>
                      <a:pt x="106" y="20"/>
                    </a:lnTo>
                    <a:lnTo>
                      <a:pt x="111" y="27"/>
                    </a:lnTo>
                    <a:lnTo>
                      <a:pt x="113" y="35"/>
                    </a:lnTo>
                    <a:lnTo>
                      <a:pt x="116" y="42"/>
                    </a:lnTo>
                    <a:lnTo>
                      <a:pt x="98" y="42"/>
                    </a:lnTo>
                    <a:lnTo>
                      <a:pt x="93" y="30"/>
                    </a:lnTo>
                    <a:lnTo>
                      <a:pt x="91" y="27"/>
                    </a:lnTo>
                    <a:lnTo>
                      <a:pt x="86" y="22"/>
                    </a:lnTo>
                    <a:lnTo>
                      <a:pt x="81" y="20"/>
                    </a:lnTo>
                    <a:lnTo>
                      <a:pt x="76" y="17"/>
                    </a:lnTo>
                    <a:lnTo>
                      <a:pt x="68" y="15"/>
                    </a:lnTo>
                    <a:lnTo>
                      <a:pt x="61" y="15"/>
                    </a:lnTo>
                    <a:lnTo>
                      <a:pt x="53" y="15"/>
                    </a:lnTo>
                    <a:lnTo>
                      <a:pt x="43" y="17"/>
                    </a:lnTo>
                    <a:lnTo>
                      <a:pt x="38" y="22"/>
                    </a:lnTo>
                    <a:lnTo>
                      <a:pt x="30" y="27"/>
                    </a:lnTo>
                    <a:lnTo>
                      <a:pt x="25" y="35"/>
                    </a:lnTo>
                    <a:lnTo>
                      <a:pt x="23" y="45"/>
                    </a:lnTo>
                    <a:lnTo>
                      <a:pt x="20" y="57"/>
                    </a:lnTo>
                    <a:lnTo>
                      <a:pt x="18" y="70"/>
                    </a:lnTo>
                    <a:lnTo>
                      <a:pt x="20" y="80"/>
                    </a:lnTo>
                    <a:lnTo>
                      <a:pt x="20" y="90"/>
                    </a:lnTo>
                    <a:lnTo>
                      <a:pt x="25" y="100"/>
                    </a:lnTo>
                    <a:lnTo>
                      <a:pt x="30" y="108"/>
                    </a:lnTo>
                    <a:lnTo>
                      <a:pt x="35" y="113"/>
                    </a:lnTo>
                    <a:lnTo>
                      <a:pt x="43" y="118"/>
                    </a:lnTo>
                    <a:lnTo>
                      <a:pt x="50" y="120"/>
                    </a:lnTo>
                    <a:lnTo>
                      <a:pt x="61" y="120"/>
                    </a:lnTo>
                    <a:lnTo>
                      <a:pt x="71" y="120"/>
                    </a:lnTo>
                    <a:lnTo>
                      <a:pt x="78" y="118"/>
                    </a:lnTo>
                    <a:lnTo>
                      <a:pt x="86" y="113"/>
                    </a:lnTo>
                    <a:lnTo>
                      <a:pt x="91" y="105"/>
                    </a:lnTo>
                    <a:lnTo>
                      <a:pt x="96" y="97"/>
                    </a:lnTo>
                    <a:lnTo>
                      <a:pt x="98" y="85"/>
                    </a:lnTo>
                    <a:lnTo>
                      <a:pt x="116" y="85"/>
                    </a:lnTo>
                    <a:lnTo>
                      <a:pt x="113" y="95"/>
                    </a:lnTo>
                    <a:lnTo>
                      <a:pt x="111" y="105"/>
                    </a:lnTo>
                    <a:lnTo>
                      <a:pt x="106" y="113"/>
                    </a:lnTo>
                    <a:lnTo>
                      <a:pt x="101" y="120"/>
                    </a:lnTo>
                    <a:lnTo>
                      <a:pt x="93" y="128"/>
                    </a:lnTo>
                    <a:lnTo>
                      <a:pt x="83" y="133"/>
                    </a:lnTo>
                    <a:lnTo>
                      <a:pt x="71" y="135"/>
                    </a:lnTo>
                    <a:lnTo>
                      <a:pt x="58" y="135"/>
                    </a:lnTo>
                    <a:lnTo>
                      <a:pt x="48" y="135"/>
                    </a:lnTo>
                    <a:lnTo>
                      <a:pt x="38" y="133"/>
                    </a:lnTo>
                    <a:lnTo>
                      <a:pt x="30" y="128"/>
                    </a:lnTo>
                    <a:lnTo>
                      <a:pt x="20" y="123"/>
                    </a:lnTo>
                    <a:lnTo>
                      <a:pt x="13" y="113"/>
                    </a:lnTo>
                    <a:lnTo>
                      <a:pt x="5" y="100"/>
                    </a:lnTo>
                    <a:lnTo>
                      <a:pt x="3" y="92"/>
                    </a:lnTo>
                    <a:lnTo>
                      <a:pt x="3" y="85"/>
                    </a:lnTo>
                    <a:lnTo>
                      <a:pt x="0" y="67"/>
                    </a:lnTo>
                    <a:lnTo>
                      <a:pt x="3" y="52"/>
                    </a:lnTo>
                    <a:lnTo>
                      <a:pt x="5" y="40"/>
                    </a:lnTo>
                    <a:lnTo>
                      <a:pt x="10" y="30"/>
                    </a:lnTo>
                    <a:lnTo>
                      <a:pt x="15" y="20"/>
                    </a:lnTo>
                    <a:lnTo>
                      <a:pt x="25" y="10"/>
                    </a:lnTo>
                    <a:lnTo>
                      <a:pt x="35" y="5"/>
                    </a:lnTo>
                    <a:lnTo>
                      <a:pt x="40" y="2"/>
                    </a:lnTo>
                    <a:lnTo>
                      <a:pt x="48" y="0"/>
                    </a:lnTo>
                    <a:lnTo>
                      <a:pt x="61" y="0"/>
                    </a:lnTo>
                    <a:lnTo>
                      <a:pt x="73" y="0"/>
                    </a:lnTo>
                    <a:lnTo>
                      <a:pt x="83" y="2"/>
                    </a:lnTo>
                    <a:lnTo>
                      <a:pt x="93" y="7"/>
                    </a:lnTo>
                    <a:lnTo>
                      <a:pt x="101"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75" name="Freeform 97"/>
              <p:cNvSpPr>
                <a:spLocks/>
              </p:cNvSpPr>
              <p:nvPr/>
            </p:nvSpPr>
            <p:spPr bwMode="auto">
              <a:xfrm>
                <a:off x="3515" y="1633"/>
                <a:ext cx="103" cy="131"/>
              </a:xfrm>
              <a:custGeom>
                <a:avLst/>
                <a:gdLst>
                  <a:gd name="T0" fmla="*/ 0 w 103"/>
                  <a:gd name="T1" fmla="*/ 0 h 131"/>
                  <a:gd name="T2" fmla="*/ 17 w 103"/>
                  <a:gd name="T3" fmla="*/ 0 h 131"/>
                  <a:gd name="T4" fmla="*/ 17 w 103"/>
                  <a:gd name="T5" fmla="*/ 55 h 131"/>
                  <a:gd name="T6" fmla="*/ 85 w 103"/>
                  <a:gd name="T7" fmla="*/ 55 h 131"/>
                  <a:gd name="T8" fmla="*/ 85 w 103"/>
                  <a:gd name="T9" fmla="*/ 0 h 131"/>
                  <a:gd name="T10" fmla="*/ 103 w 103"/>
                  <a:gd name="T11" fmla="*/ 0 h 131"/>
                  <a:gd name="T12" fmla="*/ 103 w 103"/>
                  <a:gd name="T13" fmla="*/ 131 h 131"/>
                  <a:gd name="T14" fmla="*/ 85 w 103"/>
                  <a:gd name="T15" fmla="*/ 131 h 131"/>
                  <a:gd name="T16" fmla="*/ 85 w 103"/>
                  <a:gd name="T17" fmla="*/ 70 h 131"/>
                  <a:gd name="T18" fmla="*/ 17 w 103"/>
                  <a:gd name="T19" fmla="*/ 70 h 131"/>
                  <a:gd name="T20" fmla="*/ 17 w 103"/>
                  <a:gd name="T21" fmla="*/ 131 h 131"/>
                  <a:gd name="T22" fmla="*/ 0 w 103"/>
                  <a:gd name="T23" fmla="*/ 131 h 131"/>
                  <a:gd name="T24" fmla="*/ 0 w 103"/>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31"/>
                  <a:gd name="T41" fmla="*/ 103 w 103"/>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31">
                    <a:moveTo>
                      <a:pt x="0" y="0"/>
                    </a:moveTo>
                    <a:lnTo>
                      <a:pt x="17" y="0"/>
                    </a:lnTo>
                    <a:lnTo>
                      <a:pt x="17" y="55"/>
                    </a:lnTo>
                    <a:lnTo>
                      <a:pt x="85" y="55"/>
                    </a:lnTo>
                    <a:lnTo>
                      <a:pt x="85" y="0"/>
                    </a:lnTo>
                    <a:lnTo>
                      <a:pt x="103" y="0"/>
                    </a:lnTo>
                    <a:lnTo>
                      <a:pt x="103" y="131"/>
                    </a:lnTo>
                    <a:lnTo>
                      <a:pt x="85" y="131"/>
                    </a:lnTo>
                    <a:lnTo>
                      <a:pt x="85" y="70"/>
                    </a:lnTo>
                    <a:lnTo>
                      <a:pt x="17" y="70"/>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76" name="Freeform 98"/>
              <p:cNvSpPr>
                <a:spLocks noEditPoints="1"/>
              </p:cNvSpPr>
              <p:nvPr/>
            </p:nvSpPr>
            <p:spPr bwMode="auto">
              <a:xfrm>
                <a:off x="3633" y="1633"/>
                <a:ext cx="115" cy="131"/>
              </a:xfrm>
              <a:custGeom>
                <a:avLst/>
                <a:gdLst>
                  <a:gd name="T0" fmla="*/ 78 w 115"/>
                  <a:gd name="T1" fmla="*/ 78 h 131"/>
                  <a:gd name="T2" fmla="*/ 58 w 115"/>
                  <a:gd name="T3" fmla="*/ 20 h 131"/>
                  <a:gd name="T4" fmla="*/ 37 w 115"/>
                  <a:gd name="T5" fmla="*/ 78 h 131"/>
                  <a:gd name="T6" fmla="*/ 78 w 115"/>
                  <a:gd name="T7" fmla="*/ 78 h 131"/>
                  <a:gd name="T8" fmla="*/ 48 w 115"/>
                  <a:gd name="T9" fmla="*/ 0 h 131"/>
                  <a:gd name="T10" fmla="*/ 68 w 115"/>
                  <a:gd name="T11" fmla="*/ 0 h 131"/>
                  <a:gd name="T12" fmla="*/ 115 w 115"/>
                  <a:gd name="T13" fmla="*/ 131 h 131"/>
                  <a:gd name="T14" fmla="*/ 95 w 115"/>
                  <a:gd name="T15" fmla="*/ 131 h 131"/>
                  <a:gd name="T16" fmla="*/ 83 w 115"/>
                  <a:gd name="T17" fmla="*/ 90 h 131"/>
                  <a:gd name="T18" fmla="*/ 32 w 115"/>
                  <a:gd name="T19" fmla="*/ 90 h 131"/>
                  <a:gd name="T20" fmla="*/ 17 w 115"/>
                  <a:gd name="T21" fmla="*/ 131 h 131"/>
                  <a:gd name="T22" fmla="*/ 0 w 115"/>
                  <a:gd name="T23" fmla="*/ 131 h 131"/>
                  <a:gd name="T24" fmla="*/ 48 w 11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31"/>
                  <a:gd name="T41" fmla="*/ 115 w 11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31">
                    <a:moveTo>
                      <a:pt x="78" y="78"/>
                    </a:moveTo>
                    <a:lnTo>
                      <a:pt x="58" y="20"/>
                    </a:lnTo>
                    <a:lnTo>
                      <a:pt x="37" y="78"/>
                    </a:lnTo>
                    <a:lnTo>
                      <a:pt x="78" y="78"/>
                    </a:lnTo>
                    <a:close/>
                    <a:moveTo>
                      <a:pt x="48" y="0"/>
                    </a:moveTo>
                    <a:lnTo>
                      <a:pt x="68" y="0"/>
                    </a:lnTo>
                    <a:lnTo>
                      <a:pt x="115" y="131"/>
                    </a:lnTo>
                    <a:lnTo>
                      <a:pt x="95" y="131"/>
                    </a:lnTo>
                    <a:lnTo>
                      <a:pt x="83" y="90"/>
                    </a:lnTo>
                    <a:lnTo>
                      <a:pt x="32" y="90"/>
                    </a:lnTo>
                    <a:lnTo>
                      <a:pt x="17" y="131"/>
                    </a:lnTo>
                    <a:lnTo>
                      <a:pt x="0" y="131"/>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77" name="Freeform 99"/>
              <p:cNvSpPr>
                <a:spLocks noEditPoints="1"/>
              </p:cNvSpPr>
              <p:nvPr/>
            </p:nvSpPr>
            <p:spPr bwMode="auto">
              <a:xfrm>
                <a:off x="3766" y="1633"/>
                <a:ext cx="108" cy="131"/>
              </a:xfrm>
              <a:custGeom>
                <a:avLst/>
                <a:gdLst>
                  <a:gd name="T0" fmla="*/ 60 w 108"/>
                  <a:gd name="T1" fmla="*/ 60 h 131"/>
                  <a:gd name="T2" fmla="*/ 71 w 108"/>
                  <a:gd name="T3" fmla="*/ 60 h 131"/>
                  <a:gd name="T4" fmla="*/ 76 w 108"/>
                  <a:gd name="T5" fmla="*/ 58 h 131"/>
                  <a:gd name="T6" fmla="*/ 78 w 108"/>
                  <a:gd name="T7" fmla="*/ 55 h 131"/>
                  <a:gd name="T8" fmla="*/ 83 w 108"/>
                  <a:gd name="T9" fmla="*/ 53 h 131"/>
                  <a:gd name="T10" fmla="*/ 83 w 108"/>
                  <a:gd name="T11" fmla="*/ 48 h 131"/>
                  <a:gd name="T12" fmla="*/ 86 w 108"/>
                  <a:gd name="T13" fmla="*/ 43 h 131"/>
                  <a:gd name="T14" fmla="*/ 86 w 108"/>
                  <a:gd name="T15" fmla="*/ 38 h 131"/>
                  <a:gd name="T16" fmla="*/ 86 w 108"/>
                  <a:gd name="T17" fmla="*/ 30 h 131"/>
                  <a:gd name="T18" fmla="*/ 83 w 108"/>
                  <a:gd name="T19" fmla="*/ 25 h 131"/>
                  <a:gd name="T20" fmla="*/ 81 w 108"/>
                  <a:gd name="T21" fmla="*/ 23 h 131"/>
                  <a:gd name="T22" fmla="*/ 76 w 108"/>
                  <a:gd name="T23" fmla="*/ 18 h 131"/>
                  <a:gd name="T24" fmla="*/ 71 w 108"/>
                  <a:gd name="T25" fmla="*/ 18 h 131"/>
                  <a:gd name="T26" fmla="*/ 60 w 108"/>
                  <a:gd name="T27" fmla="*/ 15 h 131"/>
                  <a:gd name="T28" fmla="*/ 18 w 108"/>
                  <a:gd name="T29" fmla="*/ 15 h 131"/>
                  <a:gd name="T30" fmla="*/ 18 w 108"/>
                  <a:gd name="T31" fmla="*/ 60 h 131"/>
                  <a:gd name="T32" fmla="*/ 60 w 108"/>
                  <a:gd name="T33" fmla="*/ 60 h 131"/>
                  <a:gd name="T34" fmla="*/ 0 w 108"/>
                  <a:gd name="T35" fmla="*/ 0 h 131"/>
                  <a:gd name="T36" fmla="*/ 60 w 108"/>
                  <a:gd name="T37" fmla="*/ 0 h 131"/>
                  <a:gd name="T38" fmla="*/ 76 w 108"/>
                  <a:gd name="T39" fmla="*/ 3 h 131"/>
                  <a:gd name="T40" fmla="*/ 86 w 108"/>
                  <a:gd name="T41" fmla="*/ 5 h 131"/>
                  <a:gd name="T42" fmla="*/ 93 w 108"/>
                  <a:gd name="T43" fmla="*/ 10 h 131"/>
                  <a:gd name="T44" fmla="*/ 96 w 108"/>
                  <a:gd name="T45" fmla="*/ 13 h 131"/>
                  <a:gd name="T46" fmla="*/ 101 w 108"/>
                  <a:gd name="T47" fmla="*/ 18 h 131"/>
                  <a:gd name="T48" fmla="*/ 103 w 108"/>
                  <a:gd name="T49" fmla="*/ 25 h 131"/>
                  <a:gd name="T50" fmla="*/ 103 w 108"/>
                  <a:gd name="T51" fmla="*/ 35 h 131"/>
                  <a:gd name="T52" fmla="*/ 103 w 108"/>
                  <a:gd name="T53" fmla="*/ 45 h 131"/>
                  <a:gd name="T54" fmla="*/ 101 w 108"/>
                  <a:gd name="T55" fmla="*/ 50 h 131"/>
                  <a:gd name="T56" fmla="*/ 98 w 108"/>
                  <a:gd name="T57" fmla="*/ 55 h 131"/>
                  <a:gd name="T58" fmla="*/ 93 w 108"/>
                  <a:gd name="T59" fmla="*/ 63 h 131"/>
                  <a:gd name="T60" fmla="*/ 86 w 108"/>
                  <a:gd name="T61" fmla="*/ 68 h 131"/>
                  <a:gd name="T62" fmla="*/ 93 w 108"/>
                  <a:gd name="T63" fmla="*/ 70 h 131"/>
                  <a:gd name="T64" fmla="*/ 98 w 108"/>
                  <a:gd name="T65" fmla="*/ 75 h 131"/>
                  <a:gd name="T66" fmla="*/ 98 w 108"/>
                  <a:gd name="T67" fmla="*/ 78 h 131"/>
                  <a:gd name="T68" fmla="*/ 101 w 108"/>
                  <a:gd name="T69" fmla="*/ 80 h 131"/>
                  <a:gd name="T70" fmla="*/ 101 w 108"/>
                  <a:gd name="T71" fmla="*/ 90 h 131"/>
                  <a:gd name="T72" fmla="*/ 103 w 108"/>
                  <a:gd name="T73" fmla="*/ 108 h 131"/>
                  <a:gd name="T74" fmla="*/ 103 w 108"/>
                  <a:gd name="T75" fmla="*/ 121 h 131"/>
                  <a:gd name="T76" fmla="*/ 106 w 108"/>
                  <a:gd name="T77" fmla="*/ 126 h 131"/>
                  <a:gd name="T78" fmla="*/ 108 w 108"/>
                  <a:gd name="T79" fmla="*/ 128 h 131"/>
                  <a:gd name="T80" fmla="*/ 108 w 108"/>
                  <a:gd name="T81" fmla="*/ 131 h 131"/>
                  <a:gd name="T82" fmla="*/ 88 w 108"/>
                  <a:gd name="T83" fmla="*/ 131 h 131"/>
                  <a:gd name="T84" fmla="*/ 86 w 108"/>
                  <a:gd name="T85" fmla="*/ 126 h 131"/>
                  <a:gd name="T86" fmla="*/ 86 w 108"/>
                  <a:gd name="T87" fmla="*/ 116 h 131"/>
                  <a:gd name="T88" fmla="*/ 83 w 108"/>
                  <a:gd name="T89" fmla="*/ 95 h 131"/>
                  <a:gd name="T90" fmla="*/ 83 w 108"/>
                  <a:gd name="T91" fmla="*/ 88 h 131"/>
                  <a:gd name="T92" fmla="*/ 81 w 108"/>
                  <a:gd name="T93" fmla="*/ 83 h 131"/>
                  <a:gd name="T94" fmla="*/ 78 w 108"/>
                  <a:gd name="T95" fmla="*/ 80 h 131"/>
                  <a:gd name="T96" fmla="*/ 76 w 108"/>
                  <a:gd name="T97" fmla="*/ 78 h 131"/>
                  <a:gd name="T98" fmla="*/ 68 w 108"/>
                  <a:gd name="T99" fmla="*/ 75 h 131"/>
                  <a:gd name="T100" fmla="*/ 58 w 108"/>
                  <a:gd name="T101" fmla="*/ 75 h 131"/>
                  <a:gd name="T102" fmla="*/ 18 w 108"/>
                  <a:gd name="T103" fmla="*/ 75 h 131"/>
                  <a:gd name="T104" fmla="*/ 18 w 108"/>
                  <a:gd name="T105" fmla="*/ 131 h 131"/>
                  <a:gd name="T106" fmla="*/ 0 w 108"/>
                  <a:gd name="T107" fmla="*/ 131 h 131"/>
                  <a:gd name="T108" fmla="*/ 0 w 108"/>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1"/>
                  <a:gd name="T167" fmla="*/ 108 w 108"/>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1">
                    <a:moveTo>
                      <a:pt x="60" y="60"/>
                    </a:moveTo>
                    <a:lnTo>
                      <a:pt x="71" y="60"/>
                    </a:lnTo>
                    <a:lnTo>
                      <a:pt x="76" y="58"/>
                    </a:lnTo>
                    <a:lnTo>
                      <a:pt x="78" y="55"/>
                    </a:lnTo>
                    <a:lnTo>
                      <a:pt x="83" y="53"/>
                    </a:lnTo>
                    <a:lnTo>
                      <a:pt x="83" y="48"/>
                    </a:lnTo>
                    <a:lnTo>
                      <a:pt x="86" y="43"/>
                    </a:lnTo>
                    <a:lnTo>
                      <a:pt x="86" y="38"/>
                    </a:lnTo>
                    <a:lnTo>
                      <a:pt x="86" y="30"/>
                    </a:lnTo>
                    <a:lnTo>
                      <a:pt x="83" y="25"/>
                    </a:lnTo>
                    <a:lnTo>
                      <a:pt x="81" y="23"/>
                    </a:lnTo>
                    <a:lnTo>
                      <a:pt x="76" y="18"/>
                    </a:lnTo>
                    <a:lnTo>
                      <a:pt x="71" y="18"/>
                    </a:lnTo>
                    <a:lnTo>
                      <a:pt x="60" y="15"/>
                    </a:lnTo>
                    <a:lnTo>
                      <a:pt x="18" y="15"/>
                    </a:lnTo>
                    <a:lnTo>
                      <a:pt x="18" y="60"/>
                    </a:lnTo>
                    <a:lnTo>
                      <a:pt x="60" y="60"/>
                    </a:lnTo>
                    <a:close/>
                    <a:moveTo>
                      <a:pt x="0" y="0"/>
                    </a:moveTo>
                    <a:lnTo>
                      <a:pt x="60" y="0"/>
                    </a:lnTo>
                    <a:lnTo>
                      <a:pt x="76" y="3"/>
                    </a:lnTo>
                    <a:lnTo>
                      <a:pt x="86" y="5"/>
                    </a:lnTo>
                    <a:lnTo>
                      <a:pt x="93" y="10"/>
                    </a:lnTo>
                    <a:lnTo>
                      <a:pt x="96" y="13"/>
                    </a:lnTo>
                    <a:lnTo>
                      <a:pt x="101" y="18"/>
                    </a:lnTo>
                    <a:lnTo>
                      <a:pt x="103" y="25"/>
                    </a:lnTo>
                    <a:lnTo>
                      <a:pt x="103" y="35"/>
                    </a:lnTo>
                    <a:lnTo>
                      <a:pt x="103" y="45"/>
                    </a:lnTo>
                    <a:lnTo>
                      <a:pt x="101" y="50"/>
                    </a:lnTo>
                    <a:lnTo>
                      <a:pt x="98" y="55"/>
                    </a:lnTo>
                    <a:lnTo>
                      <a:pt x="93" y="63"/>
                    </a:lnTo>
                    <a:lnTo>
                      <a:pt x="86" y="68"/>
                    </a:lnTo>
                    <a:lnTo>
                      <a:pt x="93" y="70"/>
                    </a:lnTo>
                    <a:lnTo>
                      <a:pt x="98" y="75"/>
                    </a:lnTo>
                    <a:lnTo>
                      <a:pt x="98" y="78"/>
                    </a:lnTo>
                    <a:lnTo>
                      <a:pt x="101" y="80"/>
                    </a:lnTo>
                    <a:lnTo>
                      <a:pt x="101" y="90"/>
                    </a:lnTo>
                    <a:lnTo>
                      <a:pt x="103" y="108"/>
                    </a:lnTo>
                    <a:lnTo>
                      <a:pt x="103" y="121"/>
                    </a:lnTo>
                    <a:lnTo>
                      <a:pt x="106" y="126"/>
                    </a:lnTo>
                    <a:lnTo>
                      <a:pt x="108" y="128"/>
                    </a:lnTo>
                    <a:lnTo>
                      <a:pt x="108" y="131"/>
                    </a:lnTo>
                    <a:lnTo>
                      <a:pt x="88" y="131"/>
                    </a:lnTo>
                    <a:lnTo>
                      <a:pt x="86" y="126"/>
                    </a:lnTo>
                    <a:lnTo>
                      <a:pt x="86" y="116"/>
                    </a:lnTo>
                    <a:lnTo>
                      <a:pt x="83" y="95"/>
                    </a:lnTo>
                    <a:lnTo>
                      <a:pt x="83" y="88"/>
                    </a:lnTo>
                    <a:lnTo>
                      <a:pt x="81" y="83"/>
                    </a:lnTo>
                    <a:lnTo>
                      <a:pt x="78" y="80"/>
                    </a:lnTo>
                    <a:lnTo>
                      <a:pt x="76" y="78"/>
                    </a:lnTo>
                    <a:lnTo>
                      <a:pt x="68" y="75"/>
                    </a:lnTo>
                    <a:lnTo>
                      <a:pt x="58" y="75"/>
                    </a:lnTo>
                    <a:lnTo>
                      <a:pt x="18" y="75"/>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78" name="Freeform 100"/>
              <p:cNvSpPr>
                <a:spLocks/>
              </p:cNvSpPr>
              <p:nvPr/>
            </p:nvSpPr>
            <p:spPr bwMode="auto">
              <a:xfrm>
                <a:off x="3897" y="1744"/>
                <a:ext cx="20" cy="47"/>
              </a:xfrm>
              <a:custGeom>
                <a:avLst/>
                <a:gdLst>
                  <a:gd name="T0" fmla="*/ 0 w 20"/>
                  <a:gd name="T1" fmla="*/ 37 h 47"/>
                  <a:gd name="T2" fmla="*/ 5 w 20"/>
                  <a:gd name="T3" fmla="*/ 35 h 47"/>
                  <a:gd name="T4" fmla="*/ 7 w 20"/>
                  <a:gd name="T5" fmla="*/ 30 h 47"/>
                  <a:gd name="T6" fmla="*/ 10 w 20"/>
                  <a:gd name="T7" fmla="*/ 22 h 47"/>
                  <a:gd name="T8" fmla="*/ 10 w 20"/>
                  <a:gd name="T9" fmla="*/ 20 h 47"/>
                  <a:gd name="T10" fmla="*/ 0 w 20"/>
                  <a:gd name="T11" fmla="*/ 20 h 47"/>
                  <a:gd name="T12" fmla="*/ 0 w 20"/>
                  <a:gd name="T13" fmla="*/ 0 h 47"/>
                  <a:gd name="T14" fmla="*/ 20 w 20"/>
                  <a:gd name="T15" fmla="*/ 0 h 47"/>
                  <a:gd name="T16" fmla="*/ 20 w 20"/>
                  <a:gd name="T17" fmla="*/ 17 h 47"/>
                  <a:gd name="T18" fmla="*/ 18 w 20"/>
                  <a:gd name="T19" fmla="*/ 27 h 47"/>
                  <a:gd name="T20" fmla="*/ 15 w 20"/>
                  <a:gd name="T21" fmla="*/ 37 h 47"/>
                  <a:gd name="T22" fmla="*/ 12 w 20"/>
                  <a:gd name="T23" fmla="*/ 40 h 47"/>
                  <a:gd name="T24" fmla="*/ 10 w 20"/>
                  <a:gd name="T25" fmla="*/ 42 h 47"/>
                  <a:gd name="T26" fmla="*/ 5 w 20"/>
                  <a:gd name="T27" fmla="*/ 45 h 47"/>
                  <a:gd name="T28" fmla="*/ 0 w 20"/>
                  <a:gd name="T29" fmla="*/ 47 h 47"/>
                  <a:gd name="T30" fmla="*/ 0 w 20"/>
                  <a:gd name="T31" fmla="*/ 37 h 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
                  <a:gd name="T49" fmla="*/ 0 h 47"/>
                  <a:gd name="T50" fmla="*/ 20 w 20"/>
                  <a:gd name="T51" fmla="*/ 47 h 4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 h="47">
                    <a:moveTo>
                      <a:pt x="0" y="37"/>
                    </a:moveTo>
                    <a:lnTo>
                      <a:pt x="5" y="35"/>
                    </a:lnTo>
                    <a:lnTo>
                      <a:pt x="7" y="30"/>
                    </a:lnTo>
                    <a:lnTo>
                      <a:pt x="10" y="22"/>
                    </a:lnTo>
                    <a:lnTo>
                      <a:pt x="10" y="20"/>
                    </a:lnTo>
                    <a:lnTo>
                      <a:pt x="0" y="20"/>
                    </a:lnTo>
                    <a:lnTo>
                      <a:pt x="0" y="0"/>
                    </a:lnTo>
                    <a:lnTo>
                      <a:pt x="20" y="0"/>
                    </a:lnTo>
                    <a:lnTo>
                      <a:pt x="20" y="17"/>
                    </a:lnTo>
                    <a:lnTo>
                      <a:pt x="18" y="27"/>
                    </a:lnTo>
                    <a:lnTo>
                      <a:pt x="15" y="37"/>
                    </a:lnTo>
                    <a:lnTo>
                      <a:pt x="12" y="40"/>
                    </a:lnTo>
                    <a:lnTo>
                      <a:pt x="10" y="42"/>
                    </a:lnTo>
                    <a:lnTo>
                      <a:pt x="5" y="45"/>
                    </a:lnTo>
                    <a:lnTo>
                      <a:pt x="0" y="47"/>
                    </a:lnTo>
                    <a:lnTo>
                      <a:pt x="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79" name="Freeform 101"/>
              <p:cNvSpPr>
                <a:spLocks/>
              </p:cNvSpPr>
              <p:nvPr/>
            </p:nvSpPr>
            <p:spPr bwMode="auto">
              <a:xfrm>
                <a:off x="3374" y="1392"/>
                <a:ext cx="113" cy="130"/>
              </a:xfrm>
              <a:custGeom>
                <a:avLst/>
                <a:gdLst>
                  <a:gd name="T0" fmla="*/ 17 w 113"/>
                  <a:gd name="T1" fmla="*/ 0 h 130"/>
                  <a:gd name="T2" fmla="*/ 55 w 113"/>
                  <a:gd name="T3" fmla="*/ 110 h 130"/>
                  <a:gd name="T4" fmla="*/ 93 w 113"/>
                  <a:gd name="T5" fmla="*/ 0 h 130"/>
                  <a:gd name="T6" fmla="*/ 113 w 113"/>
                  <a:gd name="T7" fmla="*/ 0 h 130"/>
                  <a:gd name="T8" fmla="*/ 65 w 113"/>
                  <a:gd name="T9" fmla="*/ 130 h 130"/>
                  <a:gd name="T10" fmla="*/ 47 w 113"/>
                  <a:gd name="T11" fmla="*/ 130 h 130"/>
                  <a:gd name="T12" fmla="*/ 0 w 113"/>
                  <a:gd name="T13" fmla="*/ 0 h 130"/>
                  <a:gd name="T14" fmla="*/ 17 w 113"/>
                  <a:gd name="T15" fmla="*/ 0 h 130"/>
                  <a:gd name="T16" fmla="*/ 0 60000 65536"/>
                  <a:gd name="T17" fmla="*/ 0 60000 65536"/>
                  <a:gd name="T18" fmla="*/ 0 60000 65536"/>
                  <a:gd name="T19" fmla="*/ 0 60000 65536"/>
                  <a:gd name="T20" fmla="*/ 0 60000 65536"/>
                  <a:gd name="T21" fmla="*/ 0 60000 65536"/>
                  <a:gd name="T22" fmla="*/ 0 60000 65536"/>
                  <a:gd name="T23" fmla="*/ 0 60000 65536"/>
                  <a:gd name="T24" fmla="*/ 0 w 113"/>
                  <a:gd name="T25" fmla="*/ 0 h 130"/>
                  <a:gd name="T26" fmla="*/ 113 w 113"/>
                  <a:gd name="T27" fmla="*/ 130 h 1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 h="130">
                    <a:moveTo>
                      <a:pt x="17" y="0"/>
                    </a:moveTo>
                    <a:lnTo>
                      <a:pt x="55" y="110"/>
                    </a:lnTo>
                    <a:lnTo>
                      <a:pt x="93" y="0"/>
                    </a:lnTo>
                    <a:lnTo>
                      <a:pt x="113" y="0"/>
                    </a:lnTo>
                    <a:lnTo>
                      <a:pt x="65" y="130"/>
                    </a:lnTo>
                    <a:lnTo>
                      <a:pt x="47" y="130"/>
                    </a:lnTo>
                    <a:lnTo>
                      <a:pt x="0"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80" name="Freeform 102"/>
              <p:cNvSpPr>
                <a:spLocks noEditPoints="1"/>
              </p:cNvSpPr>
              <p:nvPr/>
            </p:nvSpPr>
            <p:spPr bwMode="auto">
              <a:xfrm>
                <a:off x="3479" y="1392"/>
                <a:ext cx="116" cy="130"/>
              </a:xfrm>
              <a:custGeom>
                <a:avLst/>
                <a:gdLst>
                  <a:gd name="T0" fmla="*/ 78 w 116"/>
                  <a:gd name="T1" fmla="*/ 78 h 130"/>
                  <a:gd name="T2" fmla="*/ 58 w 116"/>
                  <a:gd name="T3" fmla="*/ 20 h 130"/>
                  <a:gd name="T4" fmla="*/ 36 w 116"/>
                  <a:gd name="T5" fmla="*/ 78 h 130"/>
                  <a:gd name="T6" fmla="*/ 78 w 116"/>
                  <a:gd name="T7" fmla="*/ 78 h 130"/>
                  <a:gd name="T8" fmla="*/ 48 w 116"/>
                  <a:gd name="T9" fmla="*/ 0 h 130"/>
                  <a:gd name="T10" fmla="*/ 68 w 116"/>
                  <a:gd name="T11" fmla="*/ 0 h 130"/>
                  <a:gd name="T12" fmla="*/ 116 w 116"/>
                  <a:gd name="T13" fmla="*/ 130 h 130"/>
                  <a:gd name="T14" fmla="*/ 96 w 116"/>
                  <a:gd name="T15" fmla="*/ 130 h 130"/>
                  <a:gd name="T16" fmla="*/ 83 w 116"/>
                  <a:gd name="T17" fmla="*/ 90 h 130"/>
                  <a:gd name="T18" fmla="*/ 30 w 116"/>
                  <a:gd name="T19" fmla="*/ 90 h 130"/>
                  <a:gd name="T20" fmla="*/ 18 w 116"/>
                  <a:gd name="T21" fmla="*/ 130 h 130"/>
                  <a:gd name="T22" fmla="*/ 0 w 116"/>
                  <a:gd name="T23" fmla="*/ 130 h 130"/>
                  <a:gd name="T24" fmla="*/ 48 w 116"/>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30"/>
                  <a:gd name="T41" fmla="*/ 116 w 116"/>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30">
                    <a:moveTo>
                      <a:pt x="78" y="78"/>
                    </a:moveTo>
                    <a:lnTo>
                      <a:pt x="58" y="20"/>
                    </a:lnTo>
                    <a:lnTo>
                      <a:pt x="36" y="78"/>
                    </a:lnTo>
                    <a:lnTo>
                      <a:pt x="78" y="78"/>
                    </a:lnTo>
                    <a:close/>
                    <a:moveTo>
                      <a:pt x="48" y="0"/>
                    </a:moveTo>
                    <a:lnTo>
                      <a:pt x="68" y="0"/>
                    </a:lnTo>
                    <a:lnTo>
                      <a:pt x="116" y="130"/>
                    </a:lnTo>
                    <a:lnTo>
                      <a:pt x="96" y="130"/>
                    </a:lnTo>
                    <a:lnTo>
                      <a:pt x="83" y="90"/>
                    </a:lnTo>
                    <a:lnTo>
                      <a:pt x="30" y="90"/>
                    </a:lnTo>
                    <a:lnTo>
                      <a:pt x="18" y="130"/>
                    </a:lnTo>
                    <a:lnTo>
                      <a:pt x="0" y="130"/>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81" name="Freeform 103"/>
              <p:cNvSpPr>
                <a:spLocks noEditPoints="1"/>
              </p:cNvSpPr>
              <p:nvPr/>
            </p:nvSpPr>
            <p:spPr bwMode="auto">
              <a:xfrm>
                <a:off x="3613" y="1392"/>
                <a:ext cx="108" cy="130"/>
              </a:xfrm>
              <a:custGeom>
                <a:avLst/>
                <a:gdLst>
                  <a:gd name="T0" fmla="*/ 57 w 108"/>
                  <a:gd name="T1" fmla="*/ 60 h 130"/>
                  <a:gd name="T2" fmla="*/ 70 w 108"/>
                  <a:gd name="T3" fmla="*/ 60 h 130"/>
                  <a:gd name="T4" fmla="*/ 73 w 108"/>
                  <a:gd name="T5" fmla="*/ 58 h 130"/>
                  <a:gd name="T6" fmla="*/ 78 w 108"/>
                  <a:gd name="T7" fmla="*/ 55 h 130"/>
                  <a:gd name="T8" fmla="*/ 80 w 108"/>
                  <a:gd name="T9" fmla="*/ 53 h 130"/>
                  <a:gd name="T10" fmla="*/ 83 w 108"/>
                  <a:gd name="T11" fmla="*/ 48 h 130"/>
                  <a:gd name="T12" fmla="*/ 85 w 108"/>
                  <a:gd name="T13" fmla="*/ 43 h 130"/>
                  <a:gd name="T14" fmla="*/ 85 w 108"/>
                  <a:gd name="T15" fmla="*/ 38 h 130"/>
                  <a:gd name="T16" fmla="*/ 85 w 108"/>
                  <a:gd name="T17" fmla="*/ 30 h 130"/>
                  <a:gd name="T18" fmla="*/ 83 w 108"/>
                  <a:gd name="T19" fmla="*/ 25 h 130"/>
                  <a:gd name="T20" fmla="*/ 80 w 108"/>
                  <a:gd name="T21" fmla="*/ 22 h 130"/>
                  <a:gd name="T22" fmla="*/ 75 w 108"/>
                  <a:gd name="T23" fmla="*/ 17 h 130"/>
                  <a:gd name="T24" fmla="*/ 68 w 108"/>
                  <a:gd name="T25" fmla="*/ 17 h 130"/>
                  <a:gd name="T26" fmla="*/ 60 w 108"/>
                  <a:gd name="T27" fmla="*/ 15 h 130"/>
                  <a:gd name="T28" fmla="*/ 17 w 108"/>
                  <a:gd name="T29" fmla="*/ 15 h 130"/>
                  <a:gd name="T30" fmla="*/ 17 w 108"/>
                  <a:gd name="T31" fmla="*/ 60 h 130"/>
                  <a:gd name="T32" fmla="*/ 57 w 108"/>
                  <a:gd name="T33" fmla="*/ 60 h 130"/>
                  <a:gd name="T34" fmla="*/ 0 w 108"/>
                  <a:gd name="T35" fmla="*/ 0 h 130"/>
                  <a:gd name="T36" fmla="*/ 60 w 108"/>
                  <a:gd name="T37" fmla="*/ 0 h 130"/>
                  <a:gd name="T38" fmla="*/ 73 w 108"/>
                  <a:gd name="T39" fmla="*/ 2 h 130"/>
                  <a:gd name="T40" fmla="*/ 85 w 108"/>
                  <a:gd name="T41" fmla="*/ 5 h 130"/>
                  <a:gd name="T42" fmla="*/ 93 w 108"/>
                  <a:gd name="T43" fmla="*/ 10 h 130"/>
                  <a:gd name="T44" fmla="*/ 95 w 108"/>
                  <a:gd name="T45" fmla="*/ 12 h 130"/>
                  <a:gd name="T46" fmla="*/ 98 w 108"/>
                  <a:gd name="T47" fmla="*/ 17 h 130"/>
                  <a:gd name="T48" fmla="*/ 103 w 108"/>
                  <a:gd name="T49" fmla="*/ 25 h 130"/>
                  <a:gd name="T50" fmla="*/ 103 w 108"/>
                  <a:gd name="T51" fmla="*/ 35 h 130"/>
                  <a:gd name="T52" fmla="*/ 103 w 108"/>
                  <a:gd name="T53" fmla="*/ 45 h 130"/>
                  <a:gd name="T54" fmla="*/ 100 w 108"/>
                  <a:gd name="T55" fmla="*/ 50 h 130"/>
                  <a:gd name="T56" fmla="*/ 98 w 108"/>
                  <a:gd name="T57" fmla="*/ 55 h 130"/>
                  <a:gd name="T58" fmla="*/ 93 w 108"/>
                  <a:gd name="T59" fmla="*/ 63 h 130"/>
                  <a:gd name="T60" fmla="*/ 85 w 108"/>
                  <a:gd name="T61" fmla="*/ 68 h 130"/>
                  <a:gd name="T62" fmla="*/ 90 w 108"/>
                  <a:gd name="T63" fmla="*/ 70 h 130"/>
                  <a:gd name="T64" fmla="*/ 95 w 108"/>
                  <a:gd name="T65" fmla="*/ 75 h 130"/>
                  <a:gd name="T66" fmla="*/ 98 w 108"/>
                  <a:gd name="T67" fmla="*/ 78 h 130"/>
                  <a:gd name="T68" fmla="*/ 98 w 108"/>
                  <a:gd name="T69" fmla="*/ 80 h 130"/>
                  <a:gd name="T70" fmla="*/ 100 w 108"/>
                  <a:gd name="T71" fmla="*/ 90 h 130"/>
                  <a:gd name="T72" fmla="*/ 100 w 108"/>
                  <a:gd name="T73" fmla="*/ 108 h 130"/>
                  <a:gd name="T74" fmla="*/ 103 w 108"/>
                  <a:gd name="T75" fmla="*/ 120 h 130"/>
                  <a:gd name="T76" fmla="*/ 105 w 108"/>
                  <a:gd name="T77" fmla="*/ 125 h 130"/>
                  <a:gd name="T78" fmla="*/ 108 w 108"/>
                  <a:gd name="T79" fmla="*/ 128 h 130"/>
                  <a:gd name="T80" fmla="*/ 108 w 108"/>
                  <a:gd name="T81" fmla="*/ 130 h 130"/>
                  <a:gd name="T82" fmla="*/ 85 w 108"/>
                  <a:gd name="T83" fmla="*/ 130 h 130"/>
                  <a:gd name="T84" fmla="*/ 85 w 108"/>
                  <a:gd name="T85" fmla="*/ 125 h 130"/>
                  <a:gd name="T86" fmla="*/ 85 w 108"/>
                  <a:gd name="T87" fmla="*/ 115 h 130"/>
                  <a:gd name="T88" fmla="*/ 83 w 108"/>
                  <a:gd name="T89" fmla="*/ 95 h 130"/>
                  <a:gd name="T90" fmla="*/ 83 w 108"/>
                  <a:gd name="T91" fmla="*/ 88 h 130"/>
                  <a:gd name="T92" fmla="*/ 80 w 108"/>
                  <a:gd name="T93" fmla="*/ 83 h 130"/>
                  <a:gd name="T94" fmla="*/ 78 w 108"/>
                  <a:gd name="T95" fmla="*/ 80 h 130"/>
                  <a:gd name="T96" fmla="*/ 73 w 108"/>
                  <a:gd name="T97" fmla="*/ 78 h 130"/>
                  <a:gd name="T98" fmla="*/ 68 w 108"/>
                  <a:gd name="T99" fmla="*/ 75 h 130"/>
                  <a:gd name="T100" fmla="*/ 57 w 108"/>
                  <a:gd name="T101" fmla="*/ 75 h 130"/>
                  <a:gd name="T102" fmla="*/ 17 w 108"/>
                  <a:gd name="T103" fmla="*/ 75 h 130"/>
                  <a:gd name="T104" fmla="*/ 17 w 108"/>
                  <a:gd name="T105" fmla="*/ 130 h 130"/>
                  <a:gd name="T106" fmla="*/ 0 w 108"/>
                  <a:gd name="T107" fmla="*/ 130 h 130"/>
                  <a:gd name="T108" fmla="*/ 0 w 108"/>
                  <a:gd name="T109" fmla="*/ 0 h 1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0"/>
                  <a:gd name="T167" fmla="*/ 108 w 108"/>
                  <a:gd name="T168" fmla="*/ 130 h 1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0">
                    <a:moveTo>
                      <a:pt x="57" y="60"/>
                    </a:moveTo>
                    <a:lnTo>
                      <a:pt x="70" y="60"/>
                    </a:lnTo>
                    <a:lnTo>
                      <a:pt x="73" y="58"/>
                    </a:lnTo>
                    <a:lnTo>
                      <a:pt x="78" y="55"/>
                    </a:lnTo>
                    <a:lnTo>
                      <a:pt x="80" y="53"/>
                    </a:lnTo>
                    <a:lnTo>
                      <a:pt x="83" y="48"/>
                    </a:lnTo>
                    <a:lnTo>
                      <a:pt x="85" y="43"/>
                    </a:lnTo>
                    <a:lnTo>
                      <a:pt x="85" y="38"/>
                    </a:lnTo>
                    <a:lnTo>
                      <a:pt x="85" y="30"/>
                    </a:lnTo>
                    <a:lnTo>
                      <a:pt x="83" y="25"/>
                    </a:lnTo>
                    <a:lnTo>
                      <a:pt x="80" y="22"/>
                    </a:lnTo>
                    <a:lnTo>
                      <a:pt x="75" y="17"/>
                    </a:lnTo>
                    <a:lnTo>
                      <a:pt x="68" y="17"/>
                    </a:lnTo>
                    <a:lnTo>
                      <a:pt x="60" y="15"/>
                    </a:lnTo>
                    <a:lnTo>
                      <a:pt x="17" y="15"/>
                    </a:lnTo>
                    <a:lnTo>
                      <a:pt x="17" y="60"/>
                    </a:lnTo>
                    <a:lnTo>
                      <a:pt x="57" y="60"/>
                    </a:lnTo>
                    <a:close/>
                    <a:moveTo>
                      <a:pt x="0" y="0"/>
                    </a:moveTo>
                    <a:lnTo>
                      <a:pt x="60" y="0"/>
                    </a:lnTo>
                    <a:lnTo>
                      <a:pt x="73" y="2"/>
                    </a:lnTo>
                    <a:lnTo>
                      <a:pt x="85" y="5"/>
                    </a:lnTo>
                    <a:lnTo>
                      <a:pt x="93" y="10"/>
                    </a:lnTo>
                    <a:lnTo>
                      <a:pt x="95" y="12"/>
                    </a:lnTo>
                    <a:lnTo>
                      <a:pt x="98" y="17"/>
                    </a:lnTo>
                    <a:lnTo>
                      <a:pt x="103" y="25"/>
                    </a:lnTo>
                    <a:lnTo>
                      <a:pt x="103" y="35"/>
                    </a:lnTo>
                    <a:lnTo>
                      <a:pt x="103" y="45"/>
                    </a:lnTo>
                    <a:lnTo>
                      <a:pt x="100" y="50"/>
                    </a:lnTo>
                    <a:lnTo>
                      <a:pt x="98" y="55"/>
                    </a:lnTo>
                    <a:lnTo>
                      <a:pt x="93" y="63"/>
                    </a:lnTo>
                    <a:lnTo>
                      <a:pt x="85" y="68"/>
                    </a:lnTo>
                    <a:lnTo>
                      <a:pt x="90" y="70"/>
                    </a:lnTo>
                    <a:lnTo>
                      <a:pt x="95" y="75"/>
                    </a:lnTo>
                    <a:lnTo>
                      <a:pt x="98" y="78"/>
                    </a:lnTo>
                    <a:lnTo>
                      <a:pt x="98" y="80"/>
                    </a:lnTo>
                    <a:lnTo>
                      <a:pt x="100" y="90"/>
                    </a:lnTo>
                    <a:lnTo>
                      <a:pt x="100" y="108"/>
                    </a:lnTo>
                    <a:lnTo>
                      <a:pt x="103" y="120"/>
                    </a:lnTo>
                    <a:lnTo>
                      <a:pt x="105" y="125"/>
                    </a:lnTo>
                    <a:lnTo>
                      <a:pt x="108" y="128"/>
                    </a:lnTo>
                    <a:lnTo>
                      <a:pt x="108" y="130"/>
                    </a:lnTo>
                    <a:lnTo>
                      <a:pt x="85" y="130"/>
                    </a:lnTo>
                    <a:lnTo>
                      <a:pt x="85" y="125"/>
                    </a:lnTo>
                    <a:lnTo>
                      <a:pt x="85" y="115"/>
                    </a:lnTo>
                    <a:lnTo>
                      <a:pt x="83" y="95"/>
                    </a:lnTo>
                    <a:lnTo>
                      <a:pt x="83" y="88"/>
                    </a:lnTo>
                    <a:lnTo>
                      <a:pt x="80" y="83"/>
                    </a:lnTo>
                    <a:lnTo>
                      <a:pt x="78" y="80"/>
                    </a:lnTo>
                    <a:lnTo>
                      <a:pt x="73" y="78"/>
                    </a:lnTo>
                    <a:lnTo>
                      <a:pt x="68" y="75"/>
                    </a:lnTo>
                    <a:lnTo>
                      <a:pt x="57" y="75"/>
                    </a:lnTo>
                    <a:lnTo>
                      <a:pt x="17" y="75"/>
                    </a:lnTo>
                    <a:lnTo>
                      <a:pt x="17"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82" name="Freeform 104"/>
              <p:cNvSpPr>
                <a:spLocks/>
              </p:cNvSpPr>
              <p:nvPr/>
            </p:nvSpPr>
            <p:spPr bwMode="auto">
              <a:xfrm>
                <a:off x="3736" y="1389"/>
                <a:ext cx="116" cy="136"/>
              </a:xfrm>
              <a:custGeom>
                <a:avLst/>
                <a:gdLst>
                  <a:gd name="T0" fmla="*/ 106 w 116"/>
                  <a:gd name="T1" fmla="*/ 20 h 136"/>
                  <a:gd name="T2" fmla="*/ 113 w 116"/>
                  <a:gd name="T3" fmla="*/ 35 h 136"/>
                  <a:gd name="T4" fmla="*/ 95 w 116"/>
                  <a:gd name="T5" fmla="*/ 43 h 136"/>
                  <a:gd name="T6" fmla="*/ 88 w 116"/>
                  <a:gd name="T7" fmla="*/ 28 h 136"/>
                  <a:gd name="T8" fmla="*/ 80 w 116"/>
                  <a:gd name="T9" fmla="*/ 20 h 136"/>
                  <a:gd name="T10" fmla="*/ 68 w 116"/>
                  <a:gd name="T11" fmla="*/ 15 h 136"/>
                  <a:gd name="T12" fmla="*/ 50 w 116"/>
                  <a:gd name="T13" fmla="*/ 15 h 136"/>
                  <a:gd name="T14" fmla="*/ 35 w 116"/>
                  <a:gd name="T15" fmla="*/ 23 h 136"/>
                  <a:gd name="T16" fmla="*/ 25 w 116"/>
                  <a:gd name="T17" fmla="*/ 35 h 136"/>
                  <a:gd name="T18" fmla="*/ 18 w 116"/>
                  <a:gd name="T19" fmla="*/ 58 h 136"/>
                  <a:gd name="T20" fmla="*/ 18 w 116"/>
                  <a:gd name="T21" fmla="*/ 81 h 136"/>
                  <a:gd name="T22" fmla="*/ 23 w 116"/>
                  <a:gd name="T23" fmla="*/ 101 h 136"/>
                  <a:gd name="T24" fmla="*/ 35 w 116"/>
                  <a:gd name="T25" fmla="*/ 113 h 136"/>
                  <a:gd name="T26" fmla="*/ 50 w 116"/>
                  <a:gd name="T27" fmla="*/ 121 h 136"/>
                  <a:gd name="T28" fmla="*/ 70 w 116"/>
                  <a:gd name="T29" fmla="*/ 121 h 136"/>
                  <a:gd name="T30" fmla="*/ 83 w 116"/>
                  <a:gd name="T31" fmla="*/ 113 h 136"/>
                  <a:gd name="T32" fmla="*/ 95 w 116"/>
                  <a:gd name="T33" fmla="*/ 98 h 136"/>
                  <a:gd name="T34" fmla="*/ 116 w 116"/>
                  <a:gd name="T35" fmla="*/ 86 h 136"/>
                  <a:gd name="T36" fmla="*/ 111 w 116"/>
                  <a:gd name="T37" fmla="*/ 106 h 136"/>
                  <a:gd name="T38" fmla="*/ 101 w 116"/>
                  <a:gd name="T39" fmla="*/ 121 h 136"/>
                  <a:gd name="T40" fmla="*/ 80 w 116"/>
                  <a:gd name="T41" fmla="*/ 133 h 136"/>
                  <a:gd name="T42" fmla="*/ 58 w 116"/>
                  <a:gd name="T43" fmla="*/ 136 h 136"/>
                  <a:gd name="T44" fmla="*/ 38 w 116"/>
                  <a:gd name="T45" fmla="*/ 133 h 136"/>
                  <a:gd name="T46" fmla="*/ 20 w 116"/>
                  <a:gd name="T47" fmla="*/ 123 h 136"/>
                  <a:gd name="T48" fmla="*/ 5 w 116"/>
                  <a:gd name="T49" fmla="*/ 101 h 136"/>
                  <a:gd name="T50" fmla="*/ 0 w 116"/>
                  <a:gd name="T51" fmla="*/ 86 h 136"/>
                  <a:gd name="T52" fmla="*/ 0 w 116"/>
                  <a:gd name="T53" fmla="*/ 53 h 136"/>
                  <a:gd name="T54" fmla="*/ 7 w 116"/>
                  <a:gd name="T55" fmla="*/ 30 h 136"/>
                  <a:gd name="T56" fmla="*/ 25 w 116"/>
                  <a:gd name="T57" fmla="*/ 10 h 136"/>
                  <a:gd name="T58" fmla="*/ 40 w 116"/>
                  <a:gd name="T59" fmla="*/ 3 h 136"/>
                  <a:gd name="T60" fmla="*/ 60 w 116"/>
                  <a:gd name="T61" fmla="*/ 0 h 136"/>
                  <a:gd name="T62" fmla="*/ 83 w 116"/>
                  <a:gd name="T63" fmla="*/ 3 h 136"/>
                  <a:gd name="T64" fmla="*/ 98 w 116"/>
                  <a:gd name="T65" fmla="*/ 13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
                  <a:gd name="T100" fmla="*/ 0 h 136"/>
                  <a:gd name="T101" fmla="*/ 116 w 116"/>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 h="136">
                    <a:moveTo>
                      <a:pt x="98" y="13"/>
                    </a:moveTo>
                    <a:lnTo>
                      <a:pt x="106" y="20"/>
                    </a:lnTo>
                    <a:lnTo>
                      <a:pt x="108" y="28"/>
                    </a:lnTo>
                    <a:lnTo>
                      <a:pt x="113" y="35"/>
                    </a:lnTo>
                    <a:lnTo>
                      <a:pt x="113" y="43"/>
                    </a:lnTo>
                    <a:lnTo>
                      <a:pt x="95" y="43"/>
                    </a:lnTo>
                    <a:lnTo>
                      <a:pt x="93" y="30"/>
                    </a:lnTo>
                    <a:lnTo>
                      <a:pt x="88" y="28"/>
                    </a:lnTo>
                    <a:lnTo>
                      <a:pt x="85" y="23"/>
                    </a:lnTo>
                    <a:lnTo>
                      <a:pt x="80" y="20"/>
                    </a:lnTo>
                    <a:lnTo>
                      <a:pt x="75" y="18"/>
                    </a:lnTo>
                    <a:lnTo>
                      <a:pt x="68" y="15"/>
                    </a:lnTo>
                    <a:lnTo>
                      <a:pt x="60" y="15"/>
                    </a:lnTo>
                    <a:lnTo>
                      <a:pt x="50" y="15"/>
                    </a:lnTo>
                    <a:lnTo>
                      <a:pt x="43" y="18"/>
                    </a:lnTo>
                    <a:lnTo>
                      <a:pt x="35" y="23"/>
                    </a:lnTo>
                    <a:lnTo>
                      <a:pt x="30" y="28"/>
                    </a:lnTo>
                    <a:lnTo>
                      <a:pt x="25" y="35"/>
                    </a:lnTo>
                    <a:lnTo>
                      <a:pt x="20" y="46"/>
                    </a:lnTo>
                    <a:lnTo>
                      <a:pt x="18" y="58"/>
                    </a:lnTo>
                    <a:lnTo>
                      <a:pt x="18" y="71"/>
                    </a:lnTo>
                    <a:lnTo>
                      <a:pt x="18" y="81"/>
                    </a:lnTo>
                    <a:lnTo>
                      <a:pt x="20" y="91"/>
                    </a:lnTo>
                    <a:lnTo>
                      <a:pt x="23" y="101"/>
                    </a:lnTo>
                    <a:lnTo>
                      <a:pt x="28" y="108"/>
                    </a:lnTo>
                    <a:lnTo>
                      <a:pt x="35" y="113"/>
                    </a:lnTo>
                    <a:lnTo>
                      <a:pt x="43" y="118"/>
                    </a:lnTo>
                    <a:lnTo>
                      <a:pt x="50" y="121"/>
                    </a:lnTo>
                    <a:lnTo>
                      <a:pt x="60" y="121"/>
                    </a:lnTo>
                    <a:lnTo>
                      <a:pt x="70" y="121"/>
                    </a:lnTo>
                    <a:lnTo>
                      <a:pt x="78" y="118"/>
                    </a:lnTo>
                    <a:lnTo>
                      <a:pt x="83" y="113"/>
                    </a:lnTo>
                    <a:lnTo>
                      <a:pt x="90" y="106"/>
                    </a:lnTo>
                    <a:lnTo>
                      <a:pt x="95" y="98"/>
                    </a:lnTo>
                    <a:lnTo>
                      <a:pt x="98" y="86"/>
                    </a:lnTo>
                    <a:lnTo>
                      <a:pt x="116" y="86"/>
                    </a:lnTo>
                    <a:lnTo>
                      <a:pt x="113" y="96"/>
                    </a:lnTo>
                    <a:lnTo>
                      <a:pt x="111" y="106"/>
                    </a:lnTo>
                    <a:lnTo>
                      <a:pt x="106" y="113"/>
                    </a:lnTo>
                    <a:lnTo>
                      <a:pt x="101" y="121"/>
                    </a:lnTo>
                    <a:lnTo>
                      <a:pt x="90" y="128"/>
                    </a:lnTo>
                    <a:lnTo>
                      <a:pt x="80" y="133"/>
                    </a:lnTo>
                    <a:lnTo>
                      <a:pt x="70" y="136"/>
                    </a:lnTo>
                    <a:lnTo>
                      <a:pt x="58" y="136"/>
                    </a:lnTo>
                    <a:lnTo>
                      <a:pt x="48" y="136"/>
                    </a:lnTo>
                    <a:lnTo>
                      <a:pt x="38" y="133"/>
                    </a:lnTo>
                    <a:lnTo>
                      <a:pt x="28" y="128"/>
                    </a:lnTo>
                    <a:lnTo>
                      <a:pt x="20" y="123"/>
                    </a:lnTo>
                    <a:lnTo>
                      <a:pt x="10" y="113"/>
                    </a:lnTo>
                    <a:lnTo>
                      <a:pt x="5" y="101"/>
                    </a:lnTo>
                    <a:lnTo>
                      <a:pt x="2" y="93"/>
                    </a:lnTo>
                    <a:lnTo>
                      <a:pt x="0" y="86"/>
                    </a:lnTo>
                    <a:lnTo>
                      <a:pt x="0" y="68"/>
                    </a:lnTo>
                    <a:lnTo>
                      <a:pt x="0" y="53"/>
                    </a:lnTo>
                    <a:lnTo>
                      <a:pt x="2" y="41"/>
                    </a:lnTo>
                    <a:lnTo>
                      <a:pt x="7" y="30"/>
                    </a:lnTo>
                    <a:lnTo>
                      <a:pt x="15" y="20"/>
                    </a:lnTo>
                    <a:lnTo>
                      <a:pt x="25" y="10"/>
                    </a:lnTo>
                    <a:lnTo>
                      <a:pt x="35" y="5"/>
                    </a:lnTo>
                    <a:lnTo>
                      <a:pt x="40" y="3"/>
                    </a:lnTo>
                    <a:lnTo>
                      <a:pt x="48" y="0"/>
                    </a:lnTo>
                    <a:lnTo>
                      <a:pt x="60" y="0"/>
                    </a:lnTo>
                    <a:lnTo>
                      <a:pt x="73" y="0"/>
                    </a:lnTo>
                    <a:lnTo>
                      <a:pt x="83" y="3"/>
                    </a:lnTo>
                    <a:lnTo>
                      <a:pt x="90" y="8"/>
                    </a:lnTo>
                    <a:lnTo>
                      <a:pt x="98"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83" name="Freeform 105"/>
              <p:cNvSpPr>
                <a:spLocks/>
              </p:cNvSpPr>
              <p:nvPr/>
            </p:nvSpPr>
            <p:spPr bwMode="auto">
              <a:xfrm>
                <a:off x="3872" y="1392"/>
                <a:ext cx="103" cy="130"/>
              </a:xfrm>
              <a:custGeom>
                <a:avLst/>
                <a:gdLst>
                  <a:gd name="T0" fmla="*/ 0 w 103"/>
                  <a:gd name="T1" fmla="*/ 0 h 130"/>
                  <a:gd name="T2" fmla="*/ 17 w 103"/>
                  <a:gd name="T3" fmla="*/ 0 h 130"/>
                  <a:gd name="T4" fmla="*/ 17 w 103"/>
                  <a:gd name="T5" fmla="*/ 55 h 130"/>
                  <a:gd name="T6" fmla="*/ 85 w 103"/>
                  <a:gd name="T7" fmla="*/ 55 h 130"/>
                  <a:gd name="T8" fmla="*/ 85 w 103"/>
                  <a:gd name="T9" fmla="*/ 0 h 130"/>
                  <a:gd name="T10" fmla="*/ 103 w 103"/>
                  <a:gd name="T11" fmla="*/ 0 h 130"/>
                  <a:gd name="T12" fmla="*/ 103 w 103"/>
                  <a:gd name="T13" fmla="*/ 130 h 130"/>
                  <a:gd name="T14" fmla="*/ 85 w 103"/>
                  <a:gd name="T15" fmla="*/ 130 h 130"/>
                  <a:gd name="T16" fmla="*/ 85 w 103"/>
                  <a:gd name="T17" fmla="*/ 70 h 130"/>
                  <a:gd name="T18" fmla="*/ 17 w 103"/>
                  <a:gd name="T19" fmla="*/ 70 h 130"/>
                  <a:gd name="T20" fmla="*/ 17 w 103"/>
                  <a:gd name="T21" fmla="*/ 130 h 130"/>
                  <a:gd name="T22" fmla="*/ 0 w 103"/>
                  <a:gd name="T23" fmla="*/ 130 h 130"/>
                  <a:gd name="T24" fmla="*/ 0 w 103"/>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30"/>
                  <a:gd name="T41" fmla="*/ 103 w 103"/>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30">
                    <a:moveTo>
                      <a:pt x="0" y="0"/>
                    </a:moveTo>
                    <a:lnTo>
                      <a:pt x="17" y="0"/>
                    </a:lnTo>
                    <a:lnTo>
                      <a:pt x="17" y="55"/>
                    </a:lnTo>
                    <a:lnTo>
                      <a:pt x="85" y="55"/>
                    </a:lnTo>
                    <a:lnTo>
                      <a:pt x="85" y="0"/>
                    </a:lnTo>
                    <a:lnTo>
                      <a:pt x="103" y="0"/>
                    </a:lnTo>
                    <a:lnTo>
                      <a:pt x="103" y="130"/>
                    </a:lnTo>
                    <a:lnTo>
                      <a:pt x="85" y="130"/>
                    </a:lnTo>
                    <a:lnTo>
                      <a:pt x="85" y="70"/>
                    </a:lnTo>
                    <a:lnTo>
                      <a:pt x="17" y="70"/>
                    </a:lnTo>
                    <a:lnTo>
                      <a:pt x="17"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84" name="Freeform 106"/>
              <p:cNvSpPr>
                <a:spLocks noEditPoints="1"/>
              </p:cNvSpPr>
              <p:nvPr/>
            </p:nvSpPr>
            <p:spPr bwMode="auto">
              <a:xfrm>
                <a:off x="3993" y="1392"/>
                <a:ext cx="115" cy="130"/>
              </a:xfrm>
              <a:custGeom>
                <a:avLst/>
                <a:gdLst>
                  <a:gd name="T0" fmla="*/ 77 w 115"/>
                  <a:gd name="T1" fmla="*/ 78 h 130"/>
                  <a:gd name="T2" fmla="*/ 57 w 115"/>
                  <a:gd name="T3" fmla="*/ 20 h 130"/>
                  <a:gd name="T4" fmla="*/ 35 w 115"/>
                  <a:gd name="T5" fmla="*/ 78 h 130"/>
                  <a:gd name="T6" fmla="*/ 77 w 115"/>
                  <a:gd name="T7" fmla="*/ 78 h 130"/>
                  <a:gd name="T8" fmla="*/ 47 w 115"/>
                  <a:gd name="T9" fmla="*/ 0 h 130"/>
                  <a:gd name="T10" fmla="*/ 67 w 115"/>
                  <a:gd name="T11" fmla="*/ 0 h 130"/>
                  <a:gd name="T12" fmla="*/ 115 w 115"/>
                  <a:gd name="T13" fmla="*/ 130 h 130"/>
                  <a:gd name="T14" fmla="*/ 95 w 115"/>
                  <a:gd name="T15" fmla="*/ 130 h 130"/>
                  <a:gd name="T16" fmla="*/ 83 w 115"/>
                  <a:gd name="T17" fmla="*/ 90 h 130"/>
                  <a:gd name="T18" fmla="*/ 30 w 115"/>
                  <a:gd name="T19" fmla="*/ 90 h 130"/>
                  <a:gd name="T20" fmla="*/ 17 w 115"/>
                  <a:gd name="T21" fmla="*/ 130 h 130"/>
                  <a:gd name="T22" fmla="*/ 0 w 115"/>
                  <a:gd name="T23" fmla="*/ 130 h 130"/>
                  <a:gd name="T24" fmla="*/ 47 w 115"/>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30"/>
                  <a:gd name="T41" fmla="*/ 115 w 115"/>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30">
                    <a:moveTo>
                      <a:pt x="77" y="78"/>
                    </a:moveTo>
                    <a:lnTo>
                      <a:pt x="57" y="20"/>
                    </a:lnTo>
                    <a:lnTo>
                      <a:pt x="35" y="78"/>
                    </a:lnTo>
                    <a:lnTo>
                      <a:pt x="77" y="78"/>
                    </a:lnTo>
                    <a:close/>
                    <a:moveTo>
                      <a:pt x="47" y="0"/>
                    </a:moveTo>
                    <a:lnTo>
                      <a:pt x="67" y="0"/>
                    </a:lnTo>
                    <a:lnTo>
                      <a:pt x="115" y="130"/>
                    </a:lnTo>
                    <a:lnTo>
                      <a:pt x="95" y="130"/>
                    </a:lnTo>
                    <a:lnTo>
                      <a:pt x="83" y="90"/>
                    </a:lnTo>
                    <a:lnTo>
                      <a:pt x="30" y="90"/>
                    </a:lnTo>
                    <a:lnTo>
                      <a:pt x="17" y="130"/>
                    </a:lnTo>
                    <a:lnTo>
                      <a:pt x="0" y="130"/>
                    </a:lnTo>
                    <a:lnTo>
                      <a:pt x="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85" name="Freeform 107"/>
              <p:cNvSpPr>
                <a:spLocks noEditPoints="1"/>
              </p:cNvSpPr>
              <p:nvPr/>
            </p:nvSpPr>
            <p:spPr bwMode="auto">
              <a:xfrm>
                <a:off x="4126" y="1392"/>
                <a:ext cx="108" cy="130"/>
              </a:xfrm>
              <a:custGeom>
                <a:avLst/>
                <a:gdLst>
                  <a:gd name="T0" fmla="*/ 58 w 108"/>
                  <a:gd name="T1" fmla="*/ 60 h 130"/>
                  <a:gd name="T2" fmla="*/ 70 w 108"/>
                  <a:gd name="T3" fmla="*/ 60 h 130"/>
                  <a:gd name="T4" fmla="*/ 73 w 108"/>
                  <a:gd name="T5" fmla="*/ 58 h 130"/>
                  <a:gd name="T6" fmla="*/ 78 w 108"/>
                  <a:gd name="T7" fmla="*/ 55 h 130"/>
                  <a:gd name="T8" fmla="*/ 80 w 108"/>
                  <a:gd name="T9" fmla="*/ 53 h 130"/>
                  <a:gd name="T10" fmla="*/ 83 w 108"/>
                  <a:gd name="T11" fmla="*/ 48 h 130"/>
                  <a:gd name="T12" fmla="*/ 85 w 108"/>
                  <a:gd name="T13" fmla="*/ 43 h 130"/>
                  <a:gd name="T14" fmla="*/ 85 w 108"/>
                  <a:gd name="T15" fmla="*/ 38 h 130"/>
                  <a:gd name="T16" fmla="*/ 85 w 108"/>
                  <a:gd name="T17" fmla="*/ 30 h 130"/>
                  <a:gd name="T18" fmla="*/ 83 w 108"/>
                  <a:gd name="T19" fmla="*/ 25 h 130"/>
                  <a:gd name="T20" fmla="*/ 80 w 108"/>
                  <a:gd name="T21" fmla="*/ 22 h 130"/>
                  <a:gd name="T22" fmla="*/ 75 w 108"/>
                  <a:gd name="T23" fmla="*/ 17 h 130"/>
                  <a:gd name="T24" fmla="*/ 68 w 108"/>
                  <a:gd name="T25" fmla="*/ 17 h 130"/>
                  <a:gd name="T26" fmla="*/ 60 w 108"/>
                  <a:gd name="T27" fmla="*/ 15 h 130"/>
                  <a:gd name="T28" fmla="*/ 17 w 108"/>
                  <a:gd name="T29" fmla="*/ 15 h 130"/>
                  <a:gd name="T30" fmla="*/ 17 w 108"/>
                  <a:gd name="T31" fmla="*/ 60 h 130"/>
                  <a:gd name="T32" fmla="*/ 58 w 108"/>
                  <a:gd name="T33" fmla="*/ 60 h 130"/>
                  <a:gd name="T34" fmla="*/ 0 w 108"/>
                  <a:gd name="T35" fmla="*/ 0 h 130"/>
                  <a:gd name="T36" fmla="*/ 60 w 108"/>
                  <a:gd name="T37" fmla="*/ 0 h 130"/>
                  <a:gd name="T38" fmla="*/ 73 w 108"/>
                  <a:gd name="T39" fmla="*/ 2 h 130"/>
                  <a:gd name="T40" fmla="*/ 85 w 108"/>
                  <a:gd name="T41" fmla="*/ 5 h 130"/>
                  <a:gd name="T42" fmla="*/ 93 w 108"/>
                  <a:gd name="T43" fmla="*/ 10 h 130"/>
                  <a:gd name="T44" fmla="*/ 95 w 108"/>
                  <a:gd name="T45" fmla="*/ 12 h 130"/>
                  <a:gd name="T46" fmla="*/ 98 w 108"/>
                  <a:gd name="T47" fmla="*/ 17 h 130"/>
                  <a:gd name="T48" fmla="*/ 103 w 108"/>
                  <a:gd name="T49" fmla="*/ 25 h 130"/>
                  <a:gd name="T50" fmla="*/ 103 w 108"/>
                  <a:gd name="T51" fmla="*/ 35 h 130"/>
                  <a:gd name="T52" fmla="*/ 103 w 108"/>
                  <a:gd name="T53" fmla="*/ 45 h 130"/>
                  <a:gd name="T54" fmla="*/ 100 w 108"/>
                  <a:gd name="T55" fmla="*/ 50 h 130"/>
                  <a:gd name="T56" fmla="*/ 98 w 108"/>
                  <a:gd name="T57" fmla="*/ 55 h 130"/>
                  <a:gd name="T58" fmla="*/ 93 w 108"/>
                  <a:gd name="T59" fmla="*/ 63 h 130"/>
                  <a:gd name="T60" fmla="*/ 85 w 108"/>
                  <a:gd name="T61" fmla="*/ 68 h 130"/>
                  <a:gd name="T62" fmla="*/ 90 w 108"/>
                  <a:gd name="T63" fmla="*/ 70 h 130"/>
                  <a:gd name="T64" fmla="*/ 95 w 108"/>
                  <a:gd name="T65" fmla="*/ 75 h 130"/>
                  <a:gd name="T66" fmla="*/ 98 w 108"/>
                  <a:gd name="T67" fmla="*/ 78 h 130"/>
                  <a:gd name="T68" fmla="*/ 98 w 108"/>
                  <a:gd name="T69" fmla="*/ 80 h 130"/>
                  <a:gd name="T70" fmla="*/ 100 w 108"/>
                  <a:gd name="T71" fmla="*/ 90 h 130"/>
                  <a:gd name="T72" fmla="*/ 100 w 108"/>
                  <a:gd name="T73" fmla="*/ 108 h 130"/>
                  <a:gd name="T74" fmla="*/ 103 w 108"/>
                  <a:gd name="T75" fmla="*/ 120 h 130"/>
                  <a:gd name="T76" fmla="*/ 106 w 108"/>
                  <a:gd name="T77" fmla="*/ 125 h 130"/>
                  <a:gd name="T78" fmla="*/ 108 w 108"/>
                  <a:gd name="T79" fmla="*/ 128 h 130"/>
                  <a:gd name="T80" fmla="*/ 108 w 108"/>
                  <a:gd name="T81" fmla="*/ 130 h 130"/>
                  <a:gd name="T82" fmla="*/ 85 w 108"/>
                  <a:gd name="T83" fmla="*/ 130 h 130"/>
                  <a:gd name="T84" fmla="*/ 85 w 108"/>
                  <a:gd name="T85" fmla="*/ 125 h 130"/>
                  <a:gd name="T86" fmla="*/ 85 w 108"/>
                  <a:gd name="T87" fmla="*/ 115 h 130"/>
                  <a:gd name="T88" fmla="*/ 83 w 108"/>
                  <a:gd name="T89" fmla="*/ 95 h 130"/>
                  <a:gd name="T90" fmla="*/ 83 w 108"/>
                  <a:gd name="T91" fmla="*/ 88 h 130"/>
                  <a:gd name="T92" fmla="*/ 80 w 108"/>
                  <a:gd name="T93" fmla="*/ 83 h 130"/>
                  <a:gd name="T94" fmla="*/ 78 w 108"/>
                  <a:gd name="T95" fmla="*/ 80 h 130"/>
                  <a:gd name="T96" fmla="*/ 73 w 108"/>
                  <a:gd name="T97" fmla="*/ 78 h 130"/>
                  <a:gd name="T98" fmla="*/ 68 w 108"/>
                  <a:gd name="T99" fmla="*/ 75 h 130"/>
                  <a:gd name="T100" fmla="*/ 58 w 108"/>
                  <a:gd name="T101" fmla="*/ 75 h 130"/>
                  <a:gd name="T102" fmla="*/ 17 w 108"/>
                  <a:gd name="T103" fmla="*/ 75 h 130"/>
                  <a:gd name="T104" fmla="*/ 17 w 108"/>
                  <a:gd name="T105" fmla="*/ 130 h 130"/>
                  <a:gd name="T106" fmla="*/ 0 w 108"/>
                  <a:gd name="T107" fmla="*/ 130 h 130"/>
                  <a:gd name="T108" fmla="*/ 0 w 108"/>
                  <a:gd name="T109" fmla="*/ 0 h 1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0"/>
                  <a:gd name="T167" fmla="*/ 108 w 108"/>
                  <a:gd name="T168" fmla="*/ 130 h 1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0">
                    <a:moveTo>
                      <a:pt x="58" y="60"/>
                    </a:moveTo>
                    <a:lnTo>
                      <a:pt x="70" y="60"/>
                    </a:lnTo>
                    <a:lnTo>
                      <a:pt x="73" y="58"/>
                    </a:lnTo>
                    <a:lnTo>
                      <a:pt x="78" y="55"/>
                    </a:lnTo>
                    <a:lnTo>
                      <a:pt x="80" y="53"/>
                    </a:lnTo>
                    <a:lnTo>
                      <a:pt x="83" y="48"/>
                    </a:lnTo>
                    <a:lnTo>
                      <a:pt x="85" y="43"/>
                    </a:lnTo>
                    <a:lnTo>
                      <a:pt x="85" y="38"/>
                    </a:lnTo>
                    <a:lnTo>
                      <a:pt x="85" y="30"/>
                    </a:lnTo>
                    <a:lnTo>
                      <a:pt x="83" y="25"/>
                    </a:lnTo>
                    <a:lnTo>
                      <a:pt x="80" y="22"/>
                    </a:lnTo>
                    <a:lnTo>
                      <a:pt x="75" y="17"/>
                    </a:lnTo>
                    <a:lnTo>
                      <a:pt x="68" y="17"/>
                    </a:lnTo>
                    <a:lnTo>
                      <a:pt x="60" y="15"/>
                    </a:lnTo>
                    <a:lnTo>
                      <a:pt x="17" y="15"/>
                    </a:lnTo>
                    <a:lnTo>
                      <a:pt x="17" y="60"/>
                    </a:lnTo>
                    <a:lnTo>
                      <a:pt x="58" y="60"/>
                    </a:lnTo>
                    <a:close/>
                    <a:moveTo>
                      <a:pt x="0" y="0"/>
                    </a:moveTo>
                    <a:lnTo>
                      <a:pt x="60" y="0"/>
                    </a:lnTo>
                    <a:lnTo>
                      <a:pt x="73" y="2"/>
                    </a:lnTo>
                    <a:lnTo>
                      <a:pt x="85" y="5"/>
                    </a:lnTo>
                    <a:lnTo>
                      <a:pt x="93" y="10"/>
                    </a:lnTo>
                    <a:lnTo>
                      <a:pt x="95" y="12"/>
                    </a:lnTo>
                    <a:lnTo>
                      <a:pt x="98" y="17"/>
                    </a:lnTo>
                    <a:lnTo>
                      <a:pt x="103" y="25"/>
                    </a:lnTo>
                    <a:lnTo>
                      <a:pt x="103" y="35"/>
                    </a:lnTo>
                    <a:lnTo>
                      <a:pt x="103" y="45"/>
                    </a:lnTo>
                    <a:lnTo>
                      <a:pt x="100" y="50"/>
                    </a:lnTo>
                    <a:lnTo>
                      <a:pt x="98" y="55"/>
                    </a:lnTo>
                    <a:lnTo>
                      <a:pt x="93" y="63"/>
                    </a:lnTo>
                    <a:lnTo>
                      <a:pt x="85" y="68"/>
                    </a:lnTo>
                    <a:lnTo>
                      <a:pt x="90" y="70"/>
                    </a:lnTo>
                    <a:lnTo>
                      <a:pt x="95" y="75"/>
                    </a:lnTo>
                    <a:lnTo>
                      <a:pt x="98" y="78"/>
                    </a:lnTo>
                    <a:lnTo>
                      <a:pt x="98" y="80"/>
                    </a:lnTo>
                    <a:lnTo>
                      <a:pt x="100" y="90"/>
                    </a:lnTo>
                    <a:lnTo>
                      <a:pt x="100" y="108"/>
                    </a:lnTo>
                    <a:lnTo>
                      <a:pt x="103" y="120"/>
                    </a:lnTo>
                    <a:lnTo>
                      <a:pt x="106" y="125"/>
                    </a:lnTo>
                    <a:lnTo>
                      <a:pt x="108" y="128"/>
                    </a:lnTo>
                    <a:lnTo>
                      <a:pt x="108" y="130"/>
                    </a:lnTo>
                    <a:lnTo>
                      <a:pt x="85" y="130"/>
                    </a:lnTo>
                    <a:lnTo>
                      <a:pt x="85" y="125"/>
                    </a:lnTo>
                    <a:lnTo>
                      <a:pt x="85" y="115"/>
                    </a:lnTo>
                    <a:lnTo>
                      <a:pt x="83" y="95"/>
                    </a:lnTo>
                    <a:lnTo>
                      <a:pt x="83" y="88"/>
                    </a:lnTo>
                    <a:lnTo>
                      <a:pt x="80" y="83"/>
                    </a:lnTo>
                    <a:lnTo>
                      <a:pt x="78" y="80"/>
                    </a:lnTo>
                    <a:lnTo>
                      <a:pt x="73" y="78"/>
                    </a:lnTo>
                    <a:lnTo>
                      <a:pt x="68" y="75"/>
                    </a:lnTo>
                    <a:lnTo>
                      <a:pt x="58" y="75"/>
                    </a:lnTo>
                    <a:lnTo>
                      <a:pt x="17" y="75"/>
                    </a:lnTo>
                    <a:lnTo>
                      <a:pt x="17"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86" name="Freeform 108"/>
              <p:cNvSpPr>
                <a:spLocks/>
              </p:cNvSpPr>
              <p:nvPr/>
            </p:nvSpPr>
            <p:spPr bwMode="auto">
              <a:xfrm>
                <a:off x="4254" y="1392"/>
                <a:ext cx="40" cy="168"/>
              </a:xfrm>
              <a:custGeom>
                <a:avLst/>
                <a:gdLst>
                  <a:gd name="T0" fmla="*/ 40 w 40"/>
                  <a:gd name="T1" fmla="*/ 0 h 168"/>
                  <a:gd name="T2" fmla="*/ 30 w 40"/>
                  <a:gd name="T3" fmla="*/ 22 h 168"/>
                  <a:gd name="T4" fmla="*/ 23 w 40"/>
                  <a:gd name="T5" fmla="*/ 38 h 168"/>
                  <a:gd name="T6" fmla="*/ 20 w 40"/>
                  <a:gd name="T7" fmla="*/ 48 h 168"/>
                  <a:gd name="T8" fmla="*/ 18 w 40"/>
                  <a:gd name="T9" fmla="*/ 60 h 168"/>
                  <a:gd name="T10" fmla="*/ 18 w 40"/>
                  <a:gd name="T11" fmla="*/ 70 h 168"/>
                  <a:gd name="T12" fmla="*/ 15 w 40"/>
                  <a:gd name="T13" fmla="*/ 83 h 168"/>
                  <a:gd name="T14" fmla="*/ 18 w 40"/>
                  <a:gd name="T15" fmla="*/ 95 h 168"/>
                  <a:gd name="T16" fmla="*/ 18 w 40"/>
                  <a:gd name="T17" fmla="*/ 108 h 168"/>
                  <a:gd name="T18" fmla="*/ 23 w 40"/>
                  <a:gd name="T19" fmla="*/ 130 h 168"/>
                  <a:gd name="T20" fmla="*/ 30 w 40"/>
                  <a:gd name="T21" fmla="*/ 146 h 168"/>
                  <a:gd name="T22" fmla="*/ 40 w 40"/>
                  <a:gd name="T23" fmla="*/ 168 h 168"/>
                  <a:gd name="T24" fmla="*/ 30 w 40"/>
                  <a:gd name="T25" fmla="*/ 168 h 168"/>
                  <a:gd name="T26" fmla="*/ 15 w 40"/>
                  <a:gd name="T27" fmla="*/ 141 h 168"/>
                  <a:gd name="T28" fmla="*/ 8 w 40"/>
                  <a:gd name="T29" fmla="*/ 125 h 168"/>
                  <a:gd name="T30" fmla="*/ 3 w 40"/>
                  <a:gd name="T31" fmla="*/ 113 h 168"/>
                  <a:gd name="T32" fmla="*/ 0 w 40"/>
                  <a:gd name="T33" fmla="*/ 98 h 168"/>
                  <a:gd name="T34" fmla="*/ 0 w 40"/>
                  <a:gd name="T35" fmla="*/ 85 h 168"/>
                  <a:gd name="T36" fmla="*/ 0 w 40"/>
                  <a:gd name="T37" fmla="*/ 70 h 168"/>
                  <a:gd name="T38" fmla="*/ 3 w 40"/>
                  <a:gd name="T39" fmla="*/ 60 h 168"/>
                  <a:gd name="T40" fmla="*/ 5 w 40"/>
                  <a:gd name="T41" fmla="*/ 48 h 168"/>
                  <a:gd name="T42" fmla="*/ 8 w 40"/>
                  <a:gd name="T43" fmla="*/ 38 h 168"/>
                  <a:gd name="T44" fmla="*/ 15 w 40"/>
                  <a:gd name="T45" fmla="*/ 22 h 168"/>
                  <a:gd name="T46" fmla="*/ 30 w 40"/>
                  <a:gd name="T47" fmla="*/ 0 h 168"/>
                  <a:gd name="T48" fmla="*/ 40 w 40"/>
                  <a:gd name="T49" fmla="*/ 0 h 1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168"/>
                  <a:gd name="T77" fmla="*/ 40 w 40"/>
                  <a:gd name="T78" fmla="*/ 168 h 1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168">
                    <a:moveTo>
                      <a:pt x="40" y="0"/>
                    </a:moveTo>
                    <a:lnTo>
                      <a:pt x="30" y="22"/>
                    </a:lnTo>
                    <a:lnTo>
                      <a:pt x="23" y="38"/>
                    </a:lnTo>
                    <a:lnTo>
                      <a:pt x="20" y="48"/>
                    </a:lnTo>
                    <a:lnTo>
                      <a:pt x="18" y="60"/>
                    </a:lnTo>
                    <a:lnTo>
                      <a:pt x="18" y="70"/>
                    </a:lnTo>
                    <a:lnTo>
                      <a:pt x="15" y="83"/>
                    </a:lnTo>
                    <a:lnTo>
                      <a:pt x="18" y="95"/>
                    </a:lnTo>
                    <a:lnTo>
                      <a:pt x="18" y="108"/>
                    </a:lnTo>
                    <a:lnTo>
                      <a:pt x="23" y="130"/>
                    </a:lnTo>
                    <a:lnTo>
                      <a:pt x="30" y="146"/>
                    </a:lnTo>
                    <a:lnTo>
                      <a:pt x="40" y="168"/>
                    </a:lnTo>
                    <a:lnTo>
                      <a:pt x="30" y="168"/>
                    </a:lnTo>
                    <a:lnTo>
                      <a:pt x="15" y="141"/>
                    </a:lnTo>
                    <a:lnTo>
                      <a:pt x="8" y="125"/>
                    </a:lnTo>
                    <a:lnTo>
                      <a:pt x="3" y="113"/>
                    </a:lnTo>
                    <a:lnTo>
                      <a:pt x="0" y="98"/>
                    </a:lnTo>
                    <a:lnTo>
                      <a:pt x="0" y="85"/>
                    </a:lnTo>
                    <a:lnTo>
                      <a:pt x="0" y="70"/>
                    </a:lnTo>
                    <a:lnTo>
                      <a:pt x="3" y="60"/>
                    </a:lnTo>
                    <a:lnTo>
                      <a:pt x="5" y="48"/>
                    </a:lnTo>
                    <a:lnTo>
                      <a:pt x="8" y="38"/>
                    </a:lnTo>
                    <a:lnTo>
                      <a:pt x="15" y="22"/>
                    </a:lnTo>
                    <a:lnTo>
                      <a:pt x="3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87" name="Freeform 109"/>
              <p:cNvSpPr>
                <a:spLocks/>
              </p:cNvSpPr>
              <p:nvPr/>
            </p:nvSpPr>
            <p:spPr bwMode="auto">
              <a:xfrm>
                <a:off x="4304" y="1397"/>
                <a:ext cx="91" cy="128"/>
              </a:xfrm>
              <a:custGeom>
                <a:avLst/>
                <a:gdLst>
                  <a:gd name="T0" fmla="*/ 8 w 91"/>
                  <a:gd name="T1" fmla="*/ 110 h 128"/>
                  <a:gd name="T2" fmla="*/ 3 w 91"/>
                  <a:gd name="T3" fmla="*/ 95 h 128"/>
                  <a:gd name="T4" fmla="*/ 18 w 91"/>
                  <a:gd name="T5" fmla="*/ 88 h 128"/>
                  <a:gd name="T6" fmla="*/ 21 w 91"/>
                  <a:gd name="T7" fmla="*/ 98 h 128"/>
                  <a:gd name="T8" fmla="*/ 26 w 91"/>
                  <a:gd name="T9" fmla="*/ 108 h 128"/>
                  <a:gd name="T10" fmla="*/ 38 w 91"/>
                  <a:gd name="T11" fmla="*/ 113 h 128"/>
                  <a:gd name="T12" fmla="*/ 51 w 91"/>
                  <a:gd name="T13" fmla="*/ 113 h 128"/>
                  <a:gd name="T14" fmla="*/ 61 w 91"/>
                  <a:gd name="T15" fmla="*/ 110 h 128"/>
                  <a:gd name="T16" fmla="*/ 71 w 91"/>
                  <a:gd name="T17" fmla="*/ 100 h 128"/>
                  <a:gd name="T18" fmla="*/ 73 w 91"/>
                  <a:gd name="T19" fmla="*/ 85 h 128"/>
                  <a:gd name="T20" fmla="*/ 68 w 91"/>
                  <a:gd name="T21" fmla="*/ 75 h 128"/>
                  <a:gd name="T22" fmla="*/ 61 w 91"/>
                  <a:gd name="T23" fmla="*/ 70 h 128"/>
                  <a:gd name="T24" fmla="*/ 43 w 91"/>
                  <a:gd name="T25" fmla="*/ 68 h 128"/>
                  <a:gd name="T26" fmla="*/ 36 w 91"/>
                  <a:gd name="T27" fmla="*/ 68 h 128"/>
                  <a:gd name="T28" fmla="*/ 41 w 91"/>
                  <a:gd name="T29" fmla="*/ 53 h 128"/>
                  <a:gd name="T30" fmla="*/ 53 w 91"/>
                  <a:gd name="T31" fmla="*/ 53 h 128"/>
                  <a:gd name="T32" fmla="*/ 63 w 91"/>
                  <a:gd name="T33" fmla="*/ 48 h 128"/>
                  <a:gd name="T34" fmla="*/ 68 w 91"/>
                  <a:gd name="T35" fmla="*/ 40 h 128"/>
                  <a:gd name="T36" fmla="*/ 68 w 91"/>
                  <a:gd name="T37" fmla="*/ 27 h 128"/>
                  <a:gd name="T38" fmla="*/ 66 w 91"/>
                  <a:gd name="T39" fmla="*/ 22 h 128"/>
                  <a:gd name="T40" fmla="*/ 58 w 91"/>
                  <a:gd name="T41" fmla="*/ 15 h 128"/>
                  <a:gd name="T42" fmla="*/ 46 w 91"/>
                  <a:gd name="T43" fmla="*/ 12 h 128"/>
                  <a:gd name="T44" fmla="*/ 33 w 91"/>
                  <a:gd name="T45" fmla="*/ 15 h 128"/>
                  <a:gd name="T46" fmla="*/ 26 w 91"/>
                  <a:gd name="T47" fmla="*/ 25 h 128"/>
                  <a:gd name="T48" fmla="*/ 21 w 91"/>
                  <a:gd name="T49" fmla="*/ 40 h 128"/>
                  <a:gd name="T50" fmla="*/ 5 w 91"/>
                  <a:gd name="T51" fmla="*/ 27 h 128"/>
                  <a:gd name="T52" fmla="*/ 11 w 91"/>
                  <a:gd name="T53" fmla="*/ 17 h 128"/>
                  <a:gd name="T54" fmla="*/ 23 w 91"/>
                  <a:gd name="T55" fmla="*/ 2 h 128"/>
                  <a:gd name="T56" fmla="*/ 46 w 91"/>
                  <a:gd name="T57" fmla="*/ 0 h 128"/>
                  <a:gd name="T58" fmla="*/ 61 w 91"/>
                  <a:gd name="T59" fmla="*/ 0 h 128"/>
                  <a:gd name="T60" fmla="*/ 76 w 91"/>
                  <a:gd name="T61" fmla="*/ 7 h 128"/>
                  <a:gd name="T62" fmla="*/ 83 w 91"/>
                  <a:gd name="T63" fmla="*/ 17 h 128"/>
                  <a:gd name="T64" fmla="*/ 86 w 91"/>
                  <a:gd name="T65" fmla="*/ 33 h 128"/>
                  <a:gd name="T66" fmla="*/ 78 w 91"/>
                  <a:gd name="T67" fmla="*/ 50 h 128"/>
                  <a:gd name="T68" fmla="*/ 73 w 91"/>
                  <a:gd name="T69" fmla="*/ 55 h 128"/>
                  <a:gd name="T70" fmla="*/ 78 w 91"/>
                  <a:gd name="T71" fmla="*/ 63 h 128"/>
                  <a:gd name="T72" fmla="*/ 89 w 91"/>
                  <a:gd name="T73" fmla="*/ 78 h 128"/>
                  <a:gd name="T74" fmla="*/ 89 w 91"/>
                  <a:gd name="T75" fmla="*/ 98 h 128"/>
                  <a:gd name="T76" fmla="*/ 83 w 91"/>
                  <a:gd name="T77" fmla="*/ 110 h 128"/>
                  <a:gd name="T78" fmla="*/ 71 w 91"/>
                  <a:gd name="T79" fmla="*/ 123 h 128"/>
                  <a:gd name="T80" fmla="*/ 56 w 91"/>
                  <a:gd name="T81" fmla="*/ 128 h 128"/>
                  <a:gd name="T82" fmla="*/ 33 w 91"/>
                  <a:gd name="T83" fmla="*/ 128 h 128"/>
                  <a:gd name="T84" fmla="*/ 18 w 91"/>
                  <a:gd name="T85" fmla="*/ 123 h 128"/>
                  <a:gd name="T86" fmla="*/ 11 w 91"/>
                  <a:gd name="T87" fmla="*/ 115 h 12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91"/>
                  <a:gd name="T133" fmla="*/ 0 h 128"/>
                  <a:gd name="T134" fmla="*/ 91 w 91"/>
                  <a:gd name="T135" fmla="*/ 128 h 12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91" h="128">
                    <a:moveTo>
                      <a:pt x="11" y="115"/>
                    </a:moveTo>
                    <a:lnTo>
                      <a:pt x="8" y="110"/>
                    </a:lnTo>
                    <a:lnTo>
                      <a:pt x="3" y="103"/>
                    </a:lnTo>
                    <a:lnTo>
                      <a:pt x="3" y="95"/>
                    </a:lnTo>
                    <a:lnTo>
                      <a:pt x="0" y="88"/>
                    </a:lnTo>
                    <a:lnTo>
                      <a:pt x="18" y="88"/>
                    </a:lnTo>
                    <a:lnTo>
                      <a:pt x="18" y="93"/>
                    </a:lnTo>
                    <a:lnTo>
                      <a:pt x="21" y="98"/>
                    </a:lnTo>
                    <a:lnTo>
                      <a:pt x="23" y="105"/>
                    </a:lnTo>
                    <a:lnTo>
                      <a:pt x="26" y="108"/>
                    </a:lnTo>
                    <a:lnTo>
                      <a:pt x="31" y="113"/>
                    </a:lnTo>
                    <a:lnTo>
                      <a:pt x="38" y="113"/>
                    </a:lnTo>
                    <a:lnTo>
                      <a:pt x="46" y="115"/>
                    </a:lnTo>
                    <a:lnTo>
                      <a:pt x="51" y="113"/>
                    </a:lnTo>
                    <a:lnTo>
                      <a:pt x="56" y="113"/>
                    </a:lnTo>
                    <a:lnTo>
                      <a:pt x="61" y="110"/>
                    </a:lnTo>
                    <a:lnTo>
                      <a:pt x="66" y="108"/>
                    </a:lnTo>
                    <a:lnTo>
                      <a:pt x="71" y="100"/>
                    </a:lnTo>
                    <a:lnTo>
                      <a:pt x="73" y="90"/>
                    </a:lnTo>
                    <a:lnTo>
                      <a:pt x="73" y="85"/>
                    </a:lnTo>
                    <a:lnTo>
                      <a:pt x="71" y="80"/>
                    </a:lnTo>
                    <a:lnTo>
                      <a:pt x="68" y="75"/>
                    </a:lnTo>
                    <a:lnTo>
                      <a:pt x="66" y="73"/>
                    </a:lnTo>
                    <a:lnTo>
                      <a:pt x="61" y="70"/>
                    </a:lnTo>
                    <a:lnTo>
                      <a:pt x="56" y="68"/>
                    </a:lnTo>
                    <a:lnTo>
                      <a:pt x="43" y="68"/>
                    </a:lnTo>
                    <a:lnTo>
                      <a:pt x="41" y="68"/>
                    </a:lnTo>
                    <a:lnTo>
                      <a:pt x="36" y="68"/>
                    </a:lnTo>
                    <a:lnTo>
                      <a:pt x="36" y="53"/>
                    </a:lnTo>
                    <a:lnTo>
                      <a:pt x="41" y="53"/>
                    </a:lnTo>
                    <a:lnTo>
                      <a:pt x="43" y="53"/>
                    </a:lnTo>
                    <a:lnTo>
                      <a:pt x="53" y="53"/>
                    </a:lnTo>
                    <a:lnTo>
                      <a:pt x="58" y="50"/>
                    </a:lnTo>
                    <a:lnTo>
                      <a:pt x="63" y="48"/>
                    </a:lnTo>
                    <a:lnTo>
                      <a:pt x="66" y="43"/>
                    </a:lnTo>
                    <a:lnTo>
                      <a:pt x="68" y="40"/>
                    </a:lnTo>
                    <a:lnTo>
                      <a:pt x="68" y="33"/>
                    </a:lnTo>
                    <a:lnTo>
                      <a:pt x="68" y="27"/>
                    </a:lnTo>
                    <a:lnTo>
                      <a:pt x="66" y="25"/>
                    </a:lnTo>
                    <a:lnTo>
                      <a:pt x="66" y="22"/>
                    </a:lnTo>
                    <a:lnTo>
                      <a:pt x="61" y="17"/>
                    </a:lnTo>
                    <a:lnTo>
                      <a:pt x="58" y="15"/>
                    </a:lnTo>
                    <a:lnTo>
                      <a:pt x="56" y="15"/>
                    </a:lnTo>
                    <a:lnTo>
                      <a:pt x="46" y="12"/>
                    </a:lnTo>
                    <a:lnTo>
                      <a:pt x="38" y="15"/>
                    </a:lnTo>
                    <a:lnTo>
                      <a:pt x="33" y="15"/>
                    </a:lnTo>
                    <a:lnTo>
                      <a:pt x="28" y="20"/>
                    </a:lnTo>
                    <a:lnTo>
                      <a:pt x="26" y="25"/>
                    </a:lnTo>
                    <a:lnTo>
                      <a:pt x="21" y="30"/>
                    </a:lnTo>
                    <a:lnTo>
                      <a:pt x="21" y="40"/>
                    </a:lnTo>
                    <a:lnTo>
                      <a:pt x="5" y="40"/>
                    </a:lnTo>
                    <a:lnTo>
                      <a:pt x="5" y="27"/>
                    </a:lnTo>
                    <a:lnTo>
                      <a:pt x="8" y="22"/>
                    </a:lnTo>
                    <a:lnTo>
                      <a:pt x="11" y="17"/>
                    </a:lnTo>
                    <a:lnTo>
                      <a:pt x="16" y="10"/>
                    </a:lnTo>
                    <a:lnTo>
                      <a:pt x="23" y="2"/>
                    </a:lnTo>
                    <a:lnTo>
                      <a:pt x="33" y="0"/>
                    </a:lnTo>
                    <a:lnTo>
                      <a:pt x="46" y="0"/>
                    </a:lnTo>
                    <a:lnTo>
                      <a:pt x="53" y="0"/>
                    </a:lnTo>
                    <a:lnTo>
                      <a:pt x="61" y="0"/>
                    </a:lnTo>
                    <a:lnTo>
                      <a:pt x="68" y="5"/>
                    </a:lnTo>
                    <a:lnTo>
                      <a:pt x="76" y="7"/>
                    </a:lnTo>
                    <a:lnTo>
                      <a:pt x="78" y="12"/>
                    </a:lnTo>
                    <a:lnTo>
                      <a:pt x="83" y="17"/>
                    </a:lnTo>
                    <a:lnTo>
                      <a:pt x="83" y="25"/>
                    </a:lnTo>
                    <a:lnTo>
                      <a:pt x="86" y="33"/>
                    </a:lnTo>
                    <a:lnTo>
                      <a:pt x="83" y="43"/>
                    </a:lnTo>
                    <a:lnTo>
                      <a:pt x="78" y="50"/>
                    </a:lnTo>
                    <a:lnTo>
                      <a:pt x="76" y="53"/>
                    </a:lnTo>
                    <a:lnTo>
                      <a:pt x="73" y="55"/>
                    </a:lnTo>
                    <a:lnTo>
                      <a:pt x="68" y="58"/>
                    </a:lnTo>
                    <a:lnTo>
                      <a:pt x="78" y="63"/>
                    </a:lnTo>
                    <a:lnTo>
                      <a:pt x="83" y="68"/>
                    </a:lnTo>
                    <a:lnTo>
                      <a:pt x="89" y="78"/>
                    </a:lnTo>
                    <a:lnTo>
                      <a:pt x="91" y="88"/>
                    </a:lnTo>
                    <a:lnTo>
                      <a:pt x="89" y="98"/>
                    </a:lnTo>
                    <a:lnTo>
                      <a:pt x="86" y="105"/>
                    </a:lnTo>
                    <a:lnTo>
                      <a:pt x="83" y="110"/>
                    </a:lnTo>
                    <a:lnTo>
                      <a:pt x="78" y="118"/>
                    </a:lnTo>
                    <a:lnTo>
                      <a:pt x="71" y="123"/>
                    </a:lnTo>
                    <a:lnTo>
                      <a:pt x="63" y="125"/>
                    </a:lnTo>
                    <a:lnTo>
                      <a:pt x="56" y="128"/>
                    </a:lnTo>
                    <a:lnTo>
                      <a:pt x="43" y="128"/>
                    </a:lnTo>
                    <a:lnTo>
                      <a:pt x="33" y="128"/>
                    </a:lnTo>
                    <a:lnTo>
                      <a:pt x="26" y="125"/>
                    </a:lnTo>
                    <a:lnTo>
                      <a:pt x="18" y="123"/>
                    </a:lnTo>
                    <a:lnTo>
                      <a:pt x="16" y="120"/>
                    </a:lnTo>
                    <a:lnTo>
                      <a:pt x="11"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88" name="Freeform 110"/>
              <p:cNvSpPr>
                <a:spLocks noEditPoints="1"/>
              </p:cNvSpPr>
              <p:nvPr/>
            </p:nvSpPr>
            <p:spPr bwMode="auto">
              <a:xfrm>
                <a:off x="4408" y="1397"/>
                <a:ext cx="88" cy="128"/>
              </a:xfrm>
              <a:custGeom>
                <a:avLst/>
                <a:gdLst>
                  <a:gd name="T0" fmla="*/ 83 w 88"/>
                  <a:gd name="T1" fmla="*/ 27 h 128"/>
                  <a:gd name="T2" fmla="*/ 88 w 88"/>
                  <a:gd name="T3" fmla="*/ 50 h 128"/>
                  <a:gd name="T4" fmla="*/ 88 w 88"/>
                  <a:gd name="T5" fmla="*/ 75 h 128"/>
                  <a:gd name="T6" fmla="*/ 83 w 88"/>
                  <a:gd name="T7" fmla="*/ 95 h 128"/>
                  <a:gd name="T8" fmla="*/ 73 w 88"/>
                  <a:gd name="T9" fmla="*/ 115 h 128"/>
                  <a:gd name="T10" fmla="*/ 65 w 88"/>
                  <a:gd name="T11" fmla="*/ 123 h 128"/>
                  <a:gd name="T12" fmla="*/ 55 w 88"/>
                  <a:gd name="T13" fmla="*/ 128 h 128"/>
                  <a:gd name="T14" fmla="*/ 42 w 88"/>
                  <a:gd name="T15" fmla="*/ 128 h 128"/>
                  <a:gd name="T16" fmla="*/ 22 w 88"/>
                  <a:gd name="T17" fmla="*/ 123 h 128"/>
                  <a:gd name="T18" fmla="*/ 15 w 88"/>
                  <a:gd name="T19" fmla="*/ 118 h 128"/>
                  <a:gd name="T20" fmla="*/ 5 w 88"/>
                  <a:gd name="T21" fmla="*/ 100 h 128"/>
                  <a:gd name="T22" fmla="*/ 0 w 88"/>
                  <a:gd name="T23" fmla="*/ 78 h 128"/>
                  <a:gd name="T24" fmla="*/ 2 w 88"/>
                  <a:gd name="T25" fmla="*/ 45 h 128"/>
                  <a:gd name="T26" fmla="*/ 5 w 88"/>
                  <a:gd name="T27" fmla="*/ 27 h 128"/>
                  <a:gd name="T28" fmla="*/ 15 w 88"/>
                  <a:gd name="T29" fmla="*/ 10 h 128"/>
                  <a:gd name="T30" fmla="*/ 25 w 88"/>
                  <a:gd name="T31" fmla="*/ 2 h 128"/>
                  <a:gd name="T32" fmla="*/ 42 w 88"/>
                  <a:gd name="T33" fmla="*/ 0 h 128"/>
                  <a:gd name="T34" fmla="*/ 60 w 88"/>
                  <a:gd name="T35" fmla="*/ 2 h 128"/>
                  <a:gd name="T36" fmla="*/ 73 w 88"/>
                  <a:gd name="T37" fmla="*/ 10 h 128"/>
                  <a:gd name="T38" fmla="*/ 62 w 88"/>
                  <a:gd name="T39" fmla="*/ 103 h 128"/>
                  <a:gd name="T40" fmla="*/ 65 w 88"/>
                  <a:gd name="T41" fmla="*/ 98 h 128"/>
                  <a:gd name="T42" fmla="*/ 70 w 88"/>
                  <a:gd name="T43" fmla="*/ 75 h 128"/>
                  <a:gd name="T44" fmla="*/ 68 w 88"/>
                  <a:gd name="T45" fmla="*/ 43 h 128"/>
                  <a:gd name="T46" fmla="*/ 65 w 88"/>
                  <a:gd name="T47" fmla="*/ 27 h 128"/>
                  <a:gd name="T48" fmla="*/ 57 w 88"/>
                  <a:gd name="T49" fmla="*/ 17 h 128"/>
                  <a:gd name="T50" fmla="*/ 45 w 88"/>
                  <a:gd name="T51" fmla="*/ 12 h 128"/>
                  <a:gd name="T52" fmla="*/ 32 w 88"/>
                  <a:gd name="T53" fmla="*/ 17 h 128"/>
                  <a:gd name="T54" fmla="*/ 22 w 88"/>
                  <a:gd name="T55" fmla="*/ 27 h 128"/>
                  <a:gd name="T56" fmla="*/ 17 w 88"/>
                  <a:gd name="T57" fmla="*/ 53 h 128"/>
                  <a:gd name="T58" fmla="*/ 17 w 88"/>
                  <a:gd name="T59" fmla="*/ 83 h 128"/>
                  <a:gd name="T60" fmla="*/ 25 w 88"/>
                  <a:gd name="T61" fmla="*/ 105 h 128"/>
                  <a:gd name="T62" fmla="*/ 30 w 88"/>
                  <a:gd name="T63" fmla="*/ 110 h 128"/>
                  <a:gd name="T64" fmla="*/ 42 w 88"/>
                  <a:gd name="T65" fmla="*/ 115 h 128"/>
                  <a:gd name="T66" fmla="*/ 55 w 88"/>
                  <a:gd name="T67" fmla="*/ 113 h 128"/>
                  <a:gd name="T68" fmla="*/ 62 w 88"/>
                  <a:gd name="T69" fmla="*/ 103 h 12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8"/>
                  <a:gd name="T106" fmla="*/ 0 h 128"/>
                  <a:gd name="T107" fmla="*/ 88 w 88"/>
                  <a:gd name="T108" fmla="*/ 128 h 12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8" h="128">
                    <a:moveTo>
                      <a:pt x="78" y="20"/>
                    </a:moveTo>
                    <a:lnTo>
                      <a:pt x="83" y="27"/>
                    </a:lnTo>
                    <a:lnTo>
                      <a:pt x="85" y="38"/>
                    </a:lnTo>
                    <a:lnTo>
                      <a:pt x="88" y="50"/>
                    </a:lnTo>
                    <a:lnTo>
                      <a:pt x="88" y="63"/>
                    </a:lnTo>
                    <a:lnTo>
                      <a:pt x="88" y="75"/>
                    </a:lnTo>
                    <a:lnTo>
                      <a:pt x="85" y="85"/>
                    </a:lnTo>
                    <a:lnTo>
                      <a:pt x="83" y="95"/>
                    </a:lnTo>
                    <a:lnTo>
                      <a:pt x="80" y="105"/>
                    </a:lnTo>
                    <a:lnTo>
                      <a:pt x="73" y="115"/>
                    </a:lnTo>
                    <a:lnTo>
                      <a:pt x="70" y="120"/>
                    </a:lnTo>
                    <a:lnTo>
                      <a:pt x="65" y="123"/>
                    </a:lnTo>
                    <a:lnTo>
                      <a:pt x="60" y="125"/>
                    </a:lnTo>
                    <a:lnTo>
                      <a:pt x="55" y="128"/>
                    </a:lnTo>
                    <a:lnTo>
                      <a:pt x="50" y="128"/>
                    </a:lnTo>
                    <a:lnTo>
                      <a:pt x="42" y="128"/>
                    </a:lnTo>
                    <a:lnTo>
                      <a:pt x="32" y="128"/>
                    </a:lnTo>
                    <a:lnTo>
                      <a:pt x="22" y="123"/>
                    </a:lnTo>
                    <a:lnTo>
                      <a:pt x="20" y="120"/>
                    </a:lnTo>
                    <a:lnTo>
                      <a:pt x="15" y="118"/>
                    </a:lnTo>
                    <a:lnTo>
                      <a:pt x="10" y="108"/>
                    </a:lnTo>
                    <a:lnTo>
                      <a:pt x="5" y="100"/>
                    </a:lnTo>
                    <a:lnTo>
                      <a:pt x="2" y="90"/>
                    </a:lnTo>
                    <a:lnTo>
                      <a:pt x="0" y="78"/>
                    </a:lnTo>
                    <a:lnTo>
                      <a:pt x="0" y="65"/>
                    </a:lnTo>
                    <a:lnTo>
                      <a:pt x="2" y="45"/>
                    </a:lnTo>
                    <a:lnTo>
                      <a:pt x="2" y="35"/>
                    </a:lnTo>
                    <a:lnTo>
                      <a:pt x="5" y="27"/>
                    </a:lnTo>
                    <a:lnTo>
                      <a:pt x="12" y="15"/>
                    </a:lnTo>
                    <a:lnTo>
                      <a:pt x="15" y="10"/>
                    </a:lnTo>
                    <a:lnTo>
                      <a:pt x="20" y="7"/>
                    </a:lnTo>
                    <a:lnTo>
                      <a:pt x="25" y="2"/>
                    </a:lnTo>
                    <a:lnTo>
                      <a:pt x="30" y="0"/>
                    </a:lnTo>
                    <a:lnTo>
                      <a:pt x="42" y="0"/>
                    </a:lnTo>
                    <a:lnTo>
                      <a:pt x="55" y="0"/>
                    </a:lnTo>
                    <a:lnTo>
                      <a:pt x="60" y="2"/>
                    </a:lnTo>
                    <a:lnTo>
                      <a:pt x="65" y="5"/>
                    </a:lnTo>
                    <a:lnTo>
                      <a:pt x="73" y="10"/>
                    </a:lnTo>
                    <a:lnTo>
                      <a:pt x="78" y="20"/>
                    </a:lnTo>
                    <a:close/>
                    <a:moveTo>
                      <a:pt x="62" y="103"/>
                    </a:moveTo>
                    <a:lnTo>
                      <a:pt x="65" y="100"/>
                    </a:lnTo>
                    <a:lnTo>
                      <a:pt x="65" y="98"/>
                    </a:lnTo>
                    <a:lnTo>
                      <a:pt x="68" y="88"/>
                    </a:lnTo>
                    <a:lnTo>
                      <a:pt x="70" y="75"/>
                    </a:lnTo>
                    <a:lnTo>
                      <a:pt x="70" y="63"/>
                    </a:lnTo>
                    <a:lnTo>
                      <a:pt x="68" y="43"/>
                    </a:lnTo>
                    <a:lnTo>
                      <a:pt x="68" y="35"/>
                    </a:lnTo>
                    <a:lnTo>
                      <a:pt x="65" y="27"/>
                    </a:lnTo>
                    <a:lnTo>
                      <a:pt x="62" y="20"/>
                    </a:lnTo>
                    <a:lnTo>
                      <a:pt x="57" y="17"/>
                    </a:lnTo>
                    <a:lnTo>
                      <a:pt x="50" y="15"/>
                    </a:lnTo>
                    <a:lnTo>
                      <a:pt x="45" y="12"/>
                    </a:lnTo>
                    <a:lnTo>
                      <a:pt x="37" y="15"/>
                    </a:lnTo>
                    <a:lnTo>
                      <a:pt x="32" y="17"/>
                    </a:lnTo>
                    <a:lnTo>
                      <a:pt x="27" y="20"/>
                    </a:lnTo>
                    <a:lnTo>
                      <a:pt x="22" y="27"/>
                    </a:lnTo>
                    <a:lnTo>
                      <a:pt x="20" y="43"/>
                    </a:lnTo>
                    <a:lnTo>
                      <a:pt x="17" y="53"/>
                    </a:lnTo>
                    <a:lnTo>
                      <a:pt x="17" y="65"/>
                    </a:lnTo>
                    <a:lnTo>
                      <a:pt x="17" y="83"/>
                    </a:lnTo>
                    <a:lnTo>
                      <a:pt x="22" y="95"/>
                    </a:lnTo>
                    <a:lnTo>
                      <a:pt x="25" y="105"/>
                    </a:lnTo>
                    <a:lnTo>
                      <a:pt x="27" y="108"/>
                    </a:lnTo>
                    <a:lnTo>
                      <a:pt x="30" y="110"/>
                    </a:lnTo>
                    <a:lnTo>
                      <a:pt x="35" y="113"/>
                    </a:lnTo>
                    <a:lnTo>
                      <a:pt x="42" y="115"/>
                    </a:lnTo>
                    <a:lnTo>
                      <a:pt x="50" y="113"/>
                    </a:lnTo>
                    <a:lnTo>
                      <a:pt x="55" y="113"/>
                    </a:lnTo>
                    <a:lnTo>
                      <a:pt x="57" y="108"/>
                    </a:lnTo>
                    <a:lnTo>
                      <a:pt x="62"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89" name="Freeform 111"/>
              <p:cNvSpPr>
                <a:spLocks/>
              </p:cNvSpPr>
              <p:nvPr/>
            </p:nvSpPr>
            <p:spPr bwMode="auto">
              <a:xfrm>
                <a:off x="4508" y="1392"/>
                <a:ext cx="43" cy="168"/>
              </a:xfrm>
              <a:custGeom>
                <a:avLst/>
                <a:gdLst>
                  <a:gd name="T0" fmla="*/ 0 w 43"/>
                  <a:gd name="T1" fmla="*/ 168 h 168"/>
                  <a:gd name="T2" fmla="*/ 13 w 43"/>
                  <a:gd name="T3" fmla="*/ 143 h 168"/>
                  <a:gd name="T4" fmla="*/ 20 w 43"/>
                  <a:gd name="T5" fmla="*/ 128 h 168"/>
                  <a:gd name="T6" fmla="*/ 23 w 43"/>
                  <a:gd name="T7" fmla="*/ 118 h 168"/>
                  <a:gd name="T8" fmla="*/ 23 w 43"/>
                  <a:gd name="T9" fmla="*/ 108 h 168"/>
                  <a:gd name="T10" fmla="*/ 25 w 43"/>
                  <a:gd name="T11" fmla="*/ 95 h 168"/>
                  <a:gd name="T12" fmla="*/ 25 w 43"/>
                  <a:gd name="T13" fmla="*/ 83 h 168"/>
                  <a:gd name="T14" fmla="*/ 25 w 43"/>
                  <a:gd name="T15" fmla="*/ 70 h 168"/>
                  <a:gd name="T16" fmla="*/ 23 w 43"/>
                  <a:gd name="T17" fmla="*/ 58 h 168"/>
                  <a:gd name="T18" fmla="*/ 20 w 43"/>
                  <a:gd name="T19" fmla="*/ 48 h 168"/>
                  <a:gd name="T20" fmla="*/ 18 w 43"/>
                  <a:gd name="T21" fmla="*/ 35 h 168"/>
                  <a:gd name="T22" fmla="*/ 13 w 43"/>
                  <a:gd name="T23" fmla="*/ 20 h 168"/>
                  <a:gd name="T24" fmla="*/ 0 w 43"/>
                  <a:gd name="T25" fmla="*/ 0 h 168"/>
                  <a:gd name="T26" fmla="*/ 10 w 43"/>
                  <a:gd name="T27" fmla="*/ 0 h 168"/>
                  <a:gd name="T28" fmla="*/ 28 w 43"/>
                  <a:gd name="T29" fmla="*/ 25 h 168"/>
                  <a:gd name="T30" fmla="*/ 35 w 43"/>
                  <a:gd name="T31" fmla="*/ 40 h 168"/>
                  <a:gd name="T32" fmla="*/ 38 w 43"/>
                  <a:gd name="T33" fmla="*/ 50 h 168"/>
                  <a:gd name="T34" fmla="*/ 40 w 43"/>
                  <a:gd name="T35" fmla="*/ 60 h 168"/>
                  <a:gd name="T36" fmla="*/ 43 w 43"/>
                  <a:gd name="T37" fmla="*/ 83 h 168"/>
                  <a:gd name="T38" fmla="*/ 40 w 43"/>
                  <a:gd name="T39" fmla="*/ 95 h 168"/>
                  <a:gd name="T40" fmla="*/ 40 w 43"/>
                  <a:gd name="T41" fmla="*/ 108 h 168"/>
                  <a:gd name="T42" fmla="*/ 38 w 43"/>
                  <a:gd name="T43" fmla="*/ 118 h 168"/>
                  <a:gd name="T44" fmla="*/ 33 w 43"/>
                  <a:gd name="T45" fmla="*/ 128 h 168"/>
                  <a:gd name="T46" fmla="*/ 25 w 43"/>
                  <a:gd name="T47" fmla="*/ 146 h 168"/>
                  <a:gd name="T48" fmla="*/ 13 w 43"/>
                  <a:gd name="T49" fmla="*/ 168 h 168"/>
                  <a:gd name="T50" fmla="*/ 0 w 43"/>
                  <a:gd name="T51" fmla="*/ 168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3"/>
                  <a:gd name="T79" fmla="*/ 0 h 168"/>
                  <a:gd name="T80" fmla="*/ 43 w 43"/>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3" h="168">
                    <a:moveTo>
                      <a:pt x="0" y="168"/>
                    </a:moveTo>
                    <a:lnTo>
                      <a:pt x="13" y="143"/>
                    </a:lnTo>
                    <a:lnTo>
                      <a:pt x="20" y="128"/>
                    </a:lnTo>
                    <a:lnTo>
                      <a:pt x="23" y="118"/>
                    </a:lnTo>
                    <a:lnTo>
                      <a:pt x="23" y="108"/>
                    </a:lnTo>
                    <a:lnTo>
                      <a:pt x="25" y="95"/>
                    </a:lnTo>
                    <a:lnTo>
                      <a:pt x="25" y="83"/>
                    </a:lnTo>
                    <a:lnTo>
                      <a:pt x="25" y="70"/>
                    </a:lnTo>
                    <a:lnTo>
                      <a:pt x="23" y="58"/>
                    </a:lnTo>
                    <a:lnTo>
                      <a:pt x="20" y="48"/>
                    </a:lnTo>
                    <a:lnTo>
                      <a:pt x="18" y="35"/>
                    </a:lnTo>
                    <a:lnTo>
                      <a:pt x="13" y="20"/>
                    </a:lnTo>
                    <a:lnTo>
                      <a:pt x="0" y="0"/>
                    </a:lnTo>
                    <a:lnTo>
                      <a:pt x="10" y="0"/>
                    </a:lnTo>
                    <a:lnTo>
                      <a:pt x="28" y="25"/>
                    </a:lnTo>
                    <a:lnTo>
                      <a:pt x="35" y="40"/>
                    </a:lnTo>
                    <a:lnTo>
                      <a:pt x="38" y="50"/>
                    </a:lnTo>
                    <a:lnTo>
                      <a:pt x="40" y="60"/>
                    </a:lnTo>
                    <a:lnTo>
                      <a:pt x="43" y="83"/>
                    </a:lnTo>
                    <a:lnTo>
                      <a:pt x="40" y="95"/>
                    </a:lnTo>
                    <a:lnTo>
                      <a:pt x="40" y="108"/>
                    </a:lnTo>
                    <a:lnTo>
                      <a:pt x="38" y="118"/>
                    </a:lnTo>
                    <a:lnTo>
                      <a:pt x="33" y="128"/>
                    </a:lnTo>
                    <a:lnTo>
                      <a:pt x="25" y="146"/>
                    </a:lnTo>
                    <a:lnTo>
                      <a:pt x="13" y="168"/>
                    </a:lnTo>
                    <a:lnTo>
                      <a:pt x="0" y="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90" name="Freeform 112"/>
              <p:cNvSpPr>
                <a:spLocks/>
              </p:cNvSpPr>
              <p:nvPr/>
            </p:nvSpPr>
            <p:spPr bwMode="auto">
              <a:xfrm>
                <a:off x="4579" y="1502"/>
                <a:ext cx="17" cy="48"/>
              </a:xfrm>
              <a:custGeom>
                <a:avLst/>
                <a:gdLst>
                  <a:gd name="T0" fmla="*/ 0 w 17"/>
                  <a:gd name="T1" fmla="*/ 38 h 48"/>
                  <a:gd name="T2" fmla="*/ 5 w 17"/>
                  <a:gd name="T3" fmla="*/ 36 h 48"/>
                  <a:gd name="T4" fmla="*/ 7 w 17"/>
                  <a:gd name="T5" fmla="*/ 31 h 48"/>
                  <a:gd name="T6" fmla="*/ 10 w 17"/>
                  <a:gd name="T7" fmla="*/ 23 h 48"/>
                  <a:gd name="T8" fmla="*/ 10 w 17"/>
                  <a:gd name="T9" fmla="*/ 20 h 48"/>
                  <a:gd name="T10" fmla="*/ 0 w 17"/>
                  <a:gd name="T11" fmla="*/ 20 h 48"/>
                  <a:gd name="T12" fmla="*/ 0 w 17"/>
                  <a:gd name="T13" fmla="*/ 0 h 48"/>
                  <a:gd name="T14" fmla="*/ 17 w 17"/>
                  <a:gd name="T15" fmla="*/ 0 h 48"/>
                  <a:gd name="T16" fmla="*/ 17 w 17"/>
                  <a:gd name="T17" fmla="*/ 18 h 48"/>
                  <a:gd name="T18" fmla="*/ 17 w 17"/>
                  <a:gd name="T19" fmla="*/ 28 h 48"/>
                  <a:gd name="T20" fmla="*/ 15 w 17"/>
                  <a:gd name="T21" fmla="*/ 38 h 48"/>
                  <a:gd name="T22" fmla="*/ 12 w 17"/>
                  <a:gd name="T23" fmla="*/ 41 h 48"/>
                  <a:gd name="T24" fmla="*/ 7 w 17"/>
                  <a:gd name="T25" fmla="*/ 43 h 48"/>
                  <a:gd name="T26" fmla="*/ 5 w 17"/>
                  <a:gd name="T27" fmla="*/ 46 h 48"/>
                  <a:gd name="T28" fmla="*/ 0 w 17"/>
                  <a:gd name="T29" fmla="*/ 48 h 48"/>
                  <a:gd name="T30" fmla="*/ 0 w 17"/>
                  <a:gd name="T31" fmla="*/ 38 h 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
                  <a:gd name="T49" fmla="*/ 0 h 48"/>
                  <a:gd name="T50" fmla="*/ 17 w 17"/>
                  <a:gd name="T51" fmla="*/ 48 h 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 h="48">
                    <a:moveTo>
                      <a:pt x="0" y="38"/>
                    </a:moveTo>
                    <a:lnTo>
                      <a:pt x="5" y="36"/>
                    </a:lnTo>
                    <a:lnTo>
                      <a:pt x="7" y="31"/>
                    </a:lnTo>
                    <a:lnTo>
                      <a:pt x="10" y="23"/>
                    </a:lnTo>
                    <a:lnTo>
                      <a:pt x="10" y="20"/>
                    </a:lnTo>
                    <a:lnTo>
                      <a:pt x="0" y="20"/>
                    </a:lnTo>
                    <a:lnTo>
                      <a:pt x="0" y="0"/>
                    </a:lnTo>
                    <a:lnTo>
                      <a:pt x="17" y="0"/>
                    </a:lnTo>
                    <a:lnTo>
                      <a:pt x="17" y="18"/>
                    </a:lnTo>
                    <a:lnTo>
                      <a:pt x="17" y="28"/>
                    </a:lnTo>
                    <a:lnTo>
                      <a:pt x="15" y="38"/>
                    </a:lnTo>
                    <a:lnTo>
                      <a:pt x="12" y="41"/>
                    </a:lnTo>
                    <a:lnTo>
                      <a:pt x="7" y="43"/>
                    </a:lnTo>
                    <a:lnTo>
                      <a:pt x="5" y="46"/>
                    </a:lnTo>
                    <a:lnTo>
                      <a:pt x="0" y="4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91" name="Freeform 113"/>
              <p:cNvSpPr>
                <a:spLocks noEditPoints="1"/>
              </p:cNvSpPr>
              <p:nvPr/>
            </p:nvSpPr>
            <p:spPr bwMode="auto">
              <a:xfrm>
                <a:off x="3384" y="1151"/>
                <a:ext cx="108" cy="130"/>
              </a:xfrm>
              <a:custGeom>
                <a:avLst/>
                <a:gdLst>
                  <a:gd name="T0" fmla="*/ 47 w 108"/>
                  <a:gd name="T1" fmla="*/ 115 h 130"/>
                  <a:gd name="T2" fmla="*/ 58 w 108"/>
                  <a:gd name="T3" fmla="*/ 115 h 130"/>
                  <a:gd name="T4" fmla="*/ 63 w 108"/>
                  <a:gd name="T5" fmla="*/ 113 h 130"/>
                  <a:gd name="T6" fmla="*/ 73 w 108"/>
                  <a:gd name="T7" fmla="*/ 108 h 130"/>
                  <a:gd name="T8" fmla="*/ 80 w 108"/>
                  <a:gd name="T9" fmla="*/ 100 h 130"/>
                  <a:gd name="T10" fmla="*/ 85 w 108"/>
                  <a:gd name="T11" fmla="*/ 90 h 130"/>
                  <a:gd name="T12" fmla="*/ 88 w 108"/>
                  <a:gd name="T13" fmla="*/ 80 h 130"/>
                  <a:gd name="T14" fmla="*/ 88 w 108"/>
                  <a:gd name="T15" fmla="*/ 67 h 130"/>
                  <a:gd name="T16" fmla="*/ 88 w 108"/>
                  <a:gd name="T17" fmla="*/ 55 h 130"/>
                  <a:gd name="T18" fmla="*/ 85 w 108"/>
                  <a:gd name="T19" fmla="*/ 45 h 130"/>
                  <a:gd name="T20" fmla="*/ 83 w 108"/>
                  <a:gd name="T21" fmla="*/ 37 h 130"/>
                  <a:gd name="T22" fmla="*/ 80 w 108"/>
                  <a:gd name="T23" fmla="*/ 30 h 130"/>
                  <a:gd name="T24" fmla="*/ 78 w 108"/>
                  <a:gd name="T25" fmla="*/ 25 h 130"/>
                  <a:gd name="T26" fmla="*/ 73 w 108"/>
                  <a:gd name="T27" fmla="*/ 22 h 130"/>
                  <a:gd name="T28" fmla="*/ 68 w 108"/>
                  <a:gd name="T29" fmla="*/ 20 h 130"/>
                  <a:gd name="T30" fmla="*/ 58 w 108"/>
                  <a:gd name="T31" fmla="*/ 17 h 130"/>
                  <a:gd name="T32" fmla="*/ 47 w 108"/>
                  <a:gd name="T33" fmla="*/ 15 h 130"/>
                  <a:gd name="T34" fmla="*/ 17 w 108"/>
                  <a:gd name="T35" fmla="*/ 15 h 130"/>
                  <a:gd name="T36" fmla="*/ 17 w 108"/>
                  <a:gd name="T37" fmla="*/ 115 h 130"/>
                  <a:gd name="T38" fmla="*/ 47 w 108"/>
                  <a:gd name="T39" fmla="*/ 115 h 130"/>
                  <a:gd name="T40" fmla="*/ 0 w 108"/>
                  <a:gd name="T41" fmla="*/ 0 h 130"/>
                  <a:gd name="T42" fmla="*/ 53 w 108"/>
                  <a:gd name="T43" fmla="*/ 0 h 130"/>
                  <a:gd name="T44" fmla="*/ 65 w 108"/>
                  <a:gd name="T45" fmla="*/ 2 h 130"/>
                  <a:gd name="T46" fmla="*/ 75 w 108"/>
                  <a:gd name="T47" fmla="*/ 5 h 130"/>
                  <a:gd name="T48" fmla="*/ 85 w 108"/>
                  <a:gd name="T49" fmla="*/ 12 h 130"/>
                  <a:gd name="T50" fmla="*/ 93 w 108"/>
                  <a:gd name="T51" fmla="*/ 20 h 130"/>
                  <a:gd name="T52" fmla="*/ 98 w 108"/>
                  <a:gd name="T53" fmla="*/ 25 h 130"/>
                  <a:gd name="T54" fmla="*/ 100 w 108"/>
                  <a:gd name="T55" fmla="*/ 30 h 130"/>
                  <a:gd name="T56" fmla="*/ 103 w 108"/>
                  <a:gd name="T57" fmla="*/ 40 h 130"/>
                  <a:gd name="T58" fmla="*/ 105 w 108"/>
                  <a:gd name="T59" fmla="*/ 50 h 130"/>
                  <a:gd name="T60" fmla="*/ 108 w 108"/>
                  <a:gd name="T61" fmla="*/ 62 h 130"/>
                  <a:gd name="T62" fmla="*/ 105 w 108"/>
                  <a:gd name="T63" fmla="*/ 73 h 130"/>
                  <a:gd name="T64" fmla="*/ 105 w 108"/>
                  <a:gd name="T65" fmla="*/ 83 h 130"/>
                  <a:gd name="T66" fmla="*/ 103 w 108"/>
                  <a:gd name="T67" fmla="*/ 93 h 130"/>
                  <a:gd name="T68" fmla="*/ 98 w 108"/>
                  <a:gd name="T69" fmla="*/ 100 h 130"/>
                  <a:gd name="T70" fmla="*/ 90 w 108"/>
                  <a:gd name="T71" fmla="*/ 113 h 130"/>
                  <a:gd name="T72" fmla="*/ 85 w 108"/>
                  <a:gd name="T73" fmla="*/ 118 h 130"/>
                  <a:gd name="T74" fmla="*/ 80 w 108"/>
                  <a:gd name="T75" fmla="*/ 123 h 130"/>
                  <a:gd name="T76" fmla="*/ 75 w 108"/>
                  <a:gd name="T77" fmla="*/ 125 h 130"/>
                  <a:gd name="T78" fmla="*/ 68 w 108"/>
                  <a:gd name="T79" fmla="*/ 128 h 130"/>
                  <a:gd name="T80" fmla="*/ 53 w 108"/>
                  <a:gd name="T81" fmla="*/ 130 h 130"/>
                  <a:gd name="T82" fmla="*/ 0 w 108"/>
                  <a:gd name="T83" fmla="*/ 130 h 130"/>
                  <a:gd name="T84" fmla="*/ 0 w 108"/>
                  <a:gd name="T85" fmla="*/ 0 h 13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0"/>
                  <a:gd name="T131" fmla="*/ 108 w 108"/>
                  <a:gd name="T132" fmla="*/ 130 h 13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0">
                    <a:moveTo>
                      <a:pt x="47" y="115"/>
                    </a:moveTo>
                    <a:lnTo>
                      <a:pt x="58" y="115"/>
                    </a:lnTo>
                    <a:lnTo>
                      <a:pt x="63" y="113"/>
                    </a:lnTo>
                    <a:lnTo>
                      <a:pt x="73" y="108"/>
                    </a:lnTo>
                    <a:lnTo>
                      <a:pt x="80" y="100"/>
                    </a:lnTo>
                    <a:lnTo>
                      <a:pt x="85" y="90"/>
                    </a:lnTo>
                    <a:lnTo>
                      <a:pt x="88" y="80"/>
                    </a:lnTo>
                    <a:lnTo>
                      <a:pt x="88" y="67"/>
                    </a:lnTo>
                    <a:lnTo>
                      <a:pt x="88" y="55"/>
                    </a:lnTo>
                    <a:lnTo>
                      <a:pt x="85" y="45"/>
                    </a:lnTo>
                    <a:lnTo>
                      <a:pt x="83" y="37"/>
                    </a:lnTo>
                    <a:lnTo>
                      <a:pt x="80" y="30"/>
                    </a:lnTo>
                    <a:lnTo>
                      <a:pt x="78" y="25"/>
                    </a:lnTo>
                    <a:lnTo>
                      <a:pt x="73" y="22"/>
                    </a:lnTo>
                    <a:lnTo>
                      <a:pt x="68" y="20"/>
                    </a:lnTo>
                    <a:lnTo>
                      <a:pt x="58" y="17"/>
                    </a:lnTo>
                    <a:lnTo>
                      <a:pt x="47" y="15"/>
                    </a:lnTo>
                    <a:lnTo>
                      <a:pt x="17" y="15"/>
                    </a:lnTo>
                    <a:lnTo>
                      <a:pt x="17" y="115"/>
                    </a:lnTo>
                    <a:lnTo>
                      <a:pt x="47" y="115"/>
                    </a:lnTo>
                    <a:close/>
                    <a:moveTo>
                      <a:pt x="0" y="0"/>
                    </a:moveTo>
                    <a:lnTo>
                      <a:pt x="53" y="0"/>
                    </a:lnTo>
                    <a:lnTo>
                      <a:pt x="65" y="2"/>
                    </a:lnTo>
                    <a:lnTo>
                      <a:pt x="75" y="5"/>
                    </a:lnTo>
                    <a:lnTo>
                      <a:pt x="85" y="12"/>
                    </a:lnTo>
                    <a:lnTo>
                      <a:pt x="93" y="20"/>
                    </a:lnTo>
                    <a:lnTo>
                      <a:pt x="98" y="25"/>
                    </a:lnTo>
                    <a:lnTo>
                      <a:pt x="100" y="30"/>
                    </a:lnTo>
                    <a:lnTo>
                      <a:pt x="103" y="40"/>
                    </a:lnTo>
                    <a:lnTo>
                      <a:pt x="105" y="50"/>
                    </a:lnTo>
                    <a:lnTo>
                      <a:pt x="108" y="62"/>
                    </a:lnTo>
                    <a:lnTo>
                      <a:pt x="105" y="73"/>
                    </a:lnTo>
                    <a:lnTo>
                      <a:pt x="105" y="83"/>
                    </a:lnTo>
                    <a:lnTo>
                      <a:pt x="103" y="93"/>
                    </a:lnTo>
                    <a:lnTo>
                      <a:pt x="98" y="100"/>
                    </a:lnTo>
                    <a:lnTo>
                      <a:pt x="90" y="113"/>
                    </a:lnTo>
                    <a:lnTo>
                      <a:pt x="85" y="118"/>
                    </a:lnTo>
                    <a:lnTo>
                      <a:pt x="80" y="123"/>
                    </a:lnTo>
                    <a:lnTo>
                      <a:pt x="75" y="125"/>
                    </a:lnTo>
                    <a:lnTo>
                      <a:pt x="68" y="128"/>
                    </a:lnTo>
                    <a:lnTo>
                      <a:pt x="53"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92" name="Freeform 114"/>
              <p:cNvSpPr>
                <a:spLocks noEditPoints="1"/>
              </p:cNvSpPr>
              <p:nvPr/>
            </p:nvSpPr>
            <p:spPr bwMode="auto">
              <a:xfrm>
                <a:off x="3502" y="1151"/>
                <a:ext cx="116" cy="130"/>
              </a:xfrm>
              <a:custGeom>
                <a:avLst/>
                <a:gdLst>
                  <a:gd name="T0" fmla="*/ 78 w 116"/>
                  <a:gd name="T1" fmla="*/ 78 h 130"/>
                  <a:gd name="T2" fmla="*/ 58 w 116"/>
                  <a:gd name="T3" fmla="*/ 20 h 130"/>
                  <a:gd name="T4" fmla="*/ 38 w 116"/>
                  <a:gd name="T5" fmla="*/ 78 h 130"/>
                  <a:gd name="T6" fmla="*/ 78 w 116"/>
                  <a:gd name="T7" fmla="*/ 78 h 130"/>
                  <a:gd name="T8" fmla="*/ 48 w 116"/>
                  <a:gd name="T9" fmla="*/ 0 h 130"/>
                  <a:gd name="T10" fmla="*/ 68 w 116"/>
                  <a:gd name="T11" fmla="*/ 0 h 130"/>
                  <a:gd name="T12" fmla="*/ 116 w 116"/>
                  <a:gd name="T13" fmla="*/ 130 h 130"/>
                  <a:gd name="T14" fmla="*/ 96 w 116"/>
                  <a:gd name="T15" fmla="*/ 130 h 130"/>
                  <a:gd name="T16" fmla="*/ 83 w 116"/>
                  <a:gd name="T17" fmla="*/ 90 h 130"/>
                  <a:gd name="T18" fmla="*/ 33 w 116"/>
                  <a:gd name="T19" fmla="*/ 90 h 130"/>
                  <a:gd name="T20" fmla="*/ 18 w 116"/>
                  <a:gd name="T21" fmla="*/ 130 h 130"/>
                  <a:gd name="T22" fmla="*/ 0 w 116"/>
                  <a:gd name="T23" fmla="*/ 130 h 130"/>
                  <a:gd name="T24" fmla="*/ 48 w 116"/>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30"/>
                  <a:gd name="T41" fmla="*/ 116 w 116"/>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30">
                    <a:moveTo>
                      <a:pt x="78" y="78"/>
                    </a:moveTo>
                    <a:lnTo>
                      <a:pt x="58" y="20"/>
                    </a:lnTo>
                    <a:lnTo>
                      <a:pt x="38" y="78"/>
                    </a:lnTo>
                    <a:lnTo>
                      <a:pt x="78" y="78"/>
                    </a:lnTo>
                    <a:close/>
                    <a:moveTo>
                      <a:pt x="48" y="0"/>
                    </a:moveTo>
                    <a:lnTo>
                      <a:pt x="68" y="0"/>
                    </a:lnTo>
                    <a:lnTo>
                      <a:pt x="116" y="130"/>
                    </a:lnTo>
                    <a:lnTo>
                      <a:pt x="96" y="130"/>
                    </a:lnTo>
                    <a:lnTo>
                      <a:pt x="83" y="90"/>
                    </a:lnTo>
                    <a:lnTo>
                      <a:pt x="33" y="90"/>
                    </a:lnTo>
                    <a:lnTo>
                      <a:pt x="18" y="130"/>
                    </a:lnTo>
                    <a:lnTo>
                      <a:pt x="0" y="130"/>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93" name="Freeform 115"/>
              <p:cNvSpPr>
                <a:spLocks/>
              </p:cNvSpPr>
              <p:nvPr/>
            </p:nvSpPr>
            <p:spPr bwMode="auto">
              <a:xfrm>
                <a:off x="3610" y="1151"/>
                <a:ext cx="106" cy="130"/>
              </a:xfrm>
              <a:custGeom>
                <a:avLst/>
                <a:gdLst>
                  <a:gd name="T0" fmla="*/ 106 w 106"/>
                  <a:gd name="T1" fmla="*/ 0 h 130"/>
                  <a:gd name="T2" fmla="*/ 106 w 106"/>
                  <a:gd name="T3" fmla="*/ 15 h 130"/>
                  <a:gd name="T4" fmla="*/ 60 w 106"/>
                  <a:gd name="T5" fmla="*/ 15 h 130"/>
                  <a:gd name="T6" fmla="*/ 60 w 106"/>
                  <a:gd name="T7" fmla="*/ 130 h 130"/>
                  <a:gd name="T8" fmla="*/ 43 w 106"/>
                  <a:gd name="T9" fmla="*/ 130 h 130"/>
                  <a:gd name="T10" fmla="*/ 43 w 106"/>
                  <a:gd name="T11" fmla="*/ 15 h 130"/>
                  <a:gd name="T12" fmla="*/ 0 w 106"/>
                  <a:gd name="T13" fmla="*/ 15 h 130"/>
                  <a:gd name="T14" fmla="*/ 0 w 106"/>
                  <a:gd name="T15" fmla="*/ 0 h 130"/>
                  <a:gd name="T16" fmla="*/ 106 w 106"/>
                  <a:gd name="T17" fmla="*/ 0 h 1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0"/>
                  <a:gd name="T29" fmla="*/ 106 w 106"/>
                  <a:gd name="T30" fmla="*/ 130 h 1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0">
                    <a:moveTo>
                      <a:pt x="106" y="0"/>
                    </a:moveTo>
                    <a:lnTo>
                      <a:pt x="106" y="15"/>
                    </a:lnTo>
                    <a:lnTo>
                      <a:pt x="60" y="15"/>
                    </a:lnTo>
                    <a:lnTo>
                      <a:pt x="60" y="130"/>
                    </a:lnTo>
                    <a:lnTo>
                      <a:pt x="43" y="130"/>
                    </a:lnTo>
                    <a:lnTo>
                      <a:pt x="43" y="15"/>
                    </a:lnTo>
                    <a:lnTo>
                      <a:pt x="0" y="15"/>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94" name="Freeform 116"/>
              <p:cNvSpPr>
                <a:spLocks/>
              </p:cNvSpPr>
              <p:nvPr/>
            </p:nvSpPr>
            <p:spPr bwMode="auto">
              <a:xfrm>
                <a:off x="3733" y="1151"/>
                <a:ext cx="96" cy="130"/>
              </a:xfrm>
              <a:custGeom>
                <a:avLst/>
                <a:gdLst>
                  <a:gd name="T0" fmla="*/ 0 w 96"/>
                  <a:gd name="T1" fmla="*/ 0 h 130"/>
                  <a:gd name="T2" fmla="*/ 93 w 96"/>
                  <a:gd name="T3" fmla="*/ 0 h 130"/>
                  <a:gd name="T4" fmla="*/ 93 w 96"/>
                  <a:gd name="T5" fmla="*/ 17 h 130"/>
                  <a:gd name="T6" fmla="*/ 18 w 96"/>
                  <a:gd name="T7" fmla="*/ 17 h 130"/>
                  <a:gd name="T8" fmla="*/ 18 w 96"/>
                  <a:gd name="T9" fmla="*/ 55 h 130"/>
                  <a:gd name="T10" fmla="*/ 88 w 96"/>
                  <a:gd name="T11" fmla="*/ 55 h 130"/>
                  <a:gd name="T12" fmla="*/ 88 w 96"/>
                  <a:gd name="T13" fmla="*/ 70 h 130"/>
                  <a:gd name="T14" fmla="*/ 18 w 96"/>
                  <a:gd name="T15" fmla="*/ 70 h 130"/>
                  <a:gd name="T16" fmla="*/ 18 w 96"/>
                  <a:gd name="T17" fmla="*/ 115 h 130"/>
                  <a:gd name="T18" fmla="*/ 96 w 96"/>
                  <a:gd name="T19" fmla="*/ 115 h 130"/>
                  <a:gd name="T20" fmla="*/ 96 w 96"/>
                  <a:gd name="T21" fmla="*/ 130 h 130"/>
                  <a:gd name="T22" fmla="*/ 0 w 96"/>
                  <a:gd name="T23" fmla="*/ 130 h 130"/>
                  <a:gd name="T24" fmla="*/ 0 w 96"/>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30"/>
                  <a:gd name="T41" fmla="*/ 96 w 96"/>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30">
                    <a:moveTo>
                      <a:pt x="0" y="0"/>
                    </a:moveTo>
                    <a:lnTo>
                      <a:pt x="93" y="0"/>
                    </a:lnTo>
                    <a:lnTo>
                      <a:pt x="93" y="17"/>
                    </a:lnTo>
                    <a:lnTo>
                      <a:pt x="18" y="17"/>
                    </a:lnTo>
                    <a:lnTo>
                      <a:pt x="18" y="55"/>
                    </a:lnTo>
                    <a:lnTo>
                      <a:pt x="88" y="55"/>
                    </a:lnTo>
                    <a:lnTo>
                      <a:pt x="88" y="70"/>
                    </a:lnTo>
                    <a:lnTo>
                      <a:pt x="18" y="70"/>
                    </a:lnTo>
                    <a:lnTo>
                      <a:pt x="18" y="115"/>
                    </a:lnTo>
                    <a:lnTo>
                      <a:pt x="96" y="115"/>
                    </a:lnTo>
                    <a:lnTo>
                      <a:pt x="96"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95" name="Freeform 117"/>
              <p:cNvSpPr>
                <a:spLocks/>
              </p:cNvSpPr>
              <p:nvPr/>
            </p:nvSpPr>
            <p:spPr bwMode="auto">
              <a:xfrm>
                <a:off x="3376" y="907"/>
                <a:ext cx="116" cy="136"/>
              </a:xfrm>
              <a:custGeom>
                <a:avLst/>
                <a:gdLst>
                  <a:gd name="T0" fmla="*/ 106 w 116"/>
                  <a:gd name="T1" fmla="*/ 20 h 136"/>
                  <a:gd name="T2" fmla="*/ 113 w 116"/>
                  <a:gd name="T3" fmla="*/ 35 h 136"/>
                  <a:gd name="T4" fmla="*/ 98 w 116"/>
                  <a:gd name="T5" fmla="*/ 43 h 136"/>
                  <a:gd name="T6" fmla="*/ 91 w 116"/>
                  <a:gd name="T7" fmla="*/ 28 h 136"/>
                  <a:gd name="T8" fmla="*/ 81 w 116"/>
                  <a:gd name="T9" fmla="*/ 20 h 136"/>
                  <a:gd name="T10" fmla="*/ 68 w 116"/>
                  <a:gd name="T11" fmla="*/ 15 h 136"/>
                  <a:gd name="T12" fmla="*/ 53 w 116"/>
                  <a:gd name="T13" fmla="*/ 15 h 136"/>
                  <a:gd name="T14" fmla="*/ 38 w 116"/>
                  <a:gd name="T15" fmla="*/ 23 h 136"/>
                  <a:gd name="T16" fmla="*/ 25 w 116"/>
                  <a:gd name="T17" fmla="*/ 35 h 136"/>
                  <a:gd name="T18" fmla="*/ 20 w 116"/>
                  <a:gd name="T19" fmla="*/ 58 h 136"/>
                  <a:gd name="T20" fmla="*/ 20 w 116"/>
                  <a:gd name="T21" fmla="*/ 80 h 136"/>
                  <a:gd name="T22" fmla="*/ 25 w 116"/>
                  <a:gd name="T23" fmla="*/ 100 h 136"/>
                  <a:gd name="T24" fmla="*/ 35 w 116"/>
                  <a:gd name="T25" fmla="*/ 113 h 136"/>
                  <a:gd name="T26" fmla="*/ 50 w 116"/>
                  <a:gd name="T27" fmla="*/ 121 h 136"/>
                  <a:gd name="T28" fmla="*/ 71 w 116"/>
                  <a:gd name="T29" fmla="*/ 121 h 136"/>
                  <a:gd name="T30" fmla="*/ 86 w 116"/>
                  <a:gd name="T31" fmla="*/ 113 h 136"/>
                  <a:gd name="T32" fmla="*/ 96 w 116"/>
                  <a:gd name="T33" fmla="*/ 98 h 136"/>
                  <a:gd name="T34" fmla="*/ 116 w 116"/>
                  <a:gd name="T35" fmla="*/ 85 h 136"/>
                  <a:gd name="T36" fmla="*/ 111 w 116"/>
                  <a:gd name="T37" fmla="*/ 105 h 136"/>
                  <a:gd name="T38" fmla="*/ 101 w 116"/>
                  <a:gd name="T39" fmla="*/ 121 h 136"/>
                  <a:gd name="T40" fmla="*/ 83 w 116"/>
                  <a:gd name="T41" fmla="*/ 133 h 136"/>
                  <a:gd name="T42" fmla="*/ 58 w 116"/>
                  <a:gd name="T43" fmla="*/ 136 h 136"/>
                  <a:gd name="T44" fmla="*/ 38 w 116"/>
                  <a:gd name="T45" fmla="*/ 133 h 136"/>
                  <a:gd name="T46" fmla="*/ 20 w 116"/>
                  <a:gd name="T47" fmla="*/ 123 h 136"/>
                  <a:gd name="T48" fmla="*/ 5 w 116"/>
                  <a:gd name="T49" fmla="*/ 100 h 136"/>
                  <a:gd name="T50" fmla="*/ 3 w 116"/>
                  <a:gd name="T51" fmla="*/ 85 h 136"/>
                  <a:gd name="T52" fmla="*/ 3 w 116"/>
                  <a:gd name="T53" fmla="*/ 53 h 136"/>
                  <a:gd name="T54" fmla="*/ 10 w 116"/>
                  <a:gd name="T55" fmla="*/ 30 h 136"/>
                  <a:gd name="T56" fmla="*/ 25 w 116"/>
                  <a:gd name="T57" fmla="*/ 10 h 136"/>
                  <a:gd name="T58" fmla="*/ 40 w 116"/>
                  <a:gd name="T59" fmla="*/ 2 h 136"/>
                  <a:gd name="T60" fmla="*/ 61 w 116"/>
                  <a:gd name="T61" fmla="*/ 0 h 136"/>
                  <a:gd name="T62" fmla="*/ 83 w 116"/>
                  <a:gd name="T63" fmla="*/ 2 h 136"/>
                  <a:gd name="T64" fmla="*/ 101 w 116"/>
                  <a:gd name="T65" fmla="*/ 13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
                  <a:gd name="T100" fmla="*/ 0 h 136"/>
                  <a:gd name="T101" fmla="*/ 116 w 116"/>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 h="136">
                    <a:moveTo>
                      <a:pt x="101" y="13"/>
                    </a:moveTo>
                    <a:lnTo>
                      <a:pt x="106" y="20"/>
                    </a:lnTo>
                    <a:lnTo>
                      <a:pt x="111" y="28"/>
                    </a:lnTo>
                    <a:lnTo>
                      <a:pt x="113" y="35"/>
                    </a:lnTo>
                    <a:lnTo>
                      <a:pt x="116" y="43"/>
                    </a:lnTo>
                    <a:lnTo>
                      <a:pt x="98" y="43"/>
                    </a:lnTo>
                    <a:lnTo>
                      <a:pt x="93" y="30"/>
                    </a:lnTo>
                    <a:lnTo>
                      <a:pt x="91" y="28"/>
                    </a:lnTo>
                    <a:lnTo>
                      <a:pt x="86" y="23"/>
                    </a:lnTo>
                    <a:lnTo>
                      <a:pt x="81" y="20"/>
                    </a:lnTo>
                    <a:lnTo>
                      <a:pt x="76" y="18"/>
                    </a:lnTo>
                    <a:lnTo>
                      <a:pt x="68" y="15"/>
                    </a:lnTo>
                    <a:lnTo>
                      <a:pt x="61" y="15"/>
                    </a:lnTo>
                    <a:lnTo>
                      <a:pt x="53" y="15"/>
                    </a:lnTo>
                    <a:lnTo>
                      <a:pt x="43" y="18"/>
                    </a:lnTo>
                    <a:lnTo>
                      <a:pt x="38" y="23"/>
                    </a:lnTo>
                    <a:lnTo>
                      <a:pt x="30" y="28"/>
                    </a:lnTo>
                    <a:lnTo>
                      <a:pt x="25" y="35"/>
                    </a:lnTo>
                    <a:lnTo>
                      <a:pt x="23" y="45"/>
                    </a:lnTo>
                    <a:lnTo>
                      <a:pt x="20" y="58"/>
                    </a:lnTo>
                    <a:lnTo>
                      <a:pt x="18" y="70"/>
                    </a:lnTo>
                    <a:lnTo>
                      <a:pt x="20" y="80"/>
                    </a:lnTo>
                    <a:lnTo>
                      <a:pt x="20" y="90"/>
                    </a:lnTo>
                    <a:lnTo>
                      <a:pt x="25" y="100"/>
                    </a:lnTo>
                    <a:lnTo>
                      <a:pt x="30" y="108"/>
                    </a:lnTo>
                    <a:lnTo>
                      <a:pt x="35" y="113"/>
                    </a:lnTo>
                    <a:lnTo>
                      <a:pt x="43" y="118"/>
                    </a:lnTo>
                    <a:lnTo>
                      <a:pt x="50" y="121"/>
                    </a:lnTo>
                    <a:lnTo>
                      <a:pt x="61" y="121"/>
                    </a:lnTo>
                    <a:lnTo>
                      <a:pt x="71" y="121"/>
                    </a:lnTo>
                    <a:lnTo>
                      <a:pt x="78" y="118"/>
                    </a:lnTo>
                    <a:lnTo>
                      <a:pt x="86" y="113"/>
                    </a:lnTo>
                    <a:lnTo>
                      <a:pt x="91" y="105"/>
                    </a:lnTo>
                    <a:lnTo>
                      <a:pt x="96" y="98"/>
                    </a:lnTo>
                    <a:lnTo>
                      <a:pt x="98" y="85"/>
                    </a:lnTo>
                    <a:lnTo>
                      <a:pt x="116" y="85"/>
                    </a:lnTo>
                    <a:lnTo>
                      <a:pt x="113" y="95"/>
                    </a:lnTo>
                    <a:lnTo>
                      <a:pt x="111" y="105"/>
                    </a:lnTo>
                    <a:lnTo>
                      <a:pt x="106" y="113"/>
                    </a:lnTo>
                    <a:lnTo>
                      <a:pt x="101" y="121"/>
                    </a:lnTo>
                    <a:lnTo>
                      <a:pt x="93" y="128"/>
                    </a:lnTo>
                    <a:lnTo>
                      <a:pt x="83" y="133"/>
                    </a:lnTo>
                    <a:lnTo>
                      <a:pt x="71" y="136"/>
                    </a:lnTo>
                    <a:lnTo>
                      <a:pt x="58" y="136"/>
                    </a:lnTo>
                    <a:lnTo>
                      <a:pt x="48" y="136"/>
                    </a:lnTo>
                    <a:lnTo>
                      <a:pt x="38" y="133"/>
                    </a:lnTo>
                    <a:lnTo>
                      <a:pt x="30" y="128"/>
                    </a:lnTo>
                    <a:lnTo>
                      <a:pt x="20" y="123"/>
                    </a:lnTo>
                    <a:lnTo>
                      <a:pt x="13" y="113"/>
                    </a:lnTo>
                    <a:lnTo>
                      <a:pt x="5" y="100"/>
                    </a:lnTo>
                    <a:lnTo>
                      <a:pt x="3" y="93"/>
                    </a:lnTo>
                    <a:lnTo>
                      <a:pt x="3" y="85"/>
                    </a:lnTo>
                    <a:lnTo>
                      <a:pt x="0" y="68"/>
                    </a:lnTo>
                    <a:lnTo>
                      <a:pt x="3" y="53"/>
                    </a:lnTo>
                    <a:lnTo>
                      <a:pt x="5" y="40"/>
                    </a:lnTo>
                    <a:lnTo>
                      <a:pt x="10" y="30"/>
                    </a:lnTo>
                    <a:lnTo>
                      <a:pt x="15" y="20"/>
                    </a:lnTo>
                    <a:lnTo>
                      <a:pt x="25" y="10"/>
                    </a:lnTo>
                    <a:lnTo>
                      <a:pt x="35" y="5"/>
                    </a:lnTo>
                    <a:lnTo>
                      <a:pt x="40" y="2"/>
                    </a:lnTo>
                    <a:lnTo>
                      <a:pt x="48" y="0"/>
                    </a:lnTo>
                    <a:lnTo>
                      <a:pt x="61" y="0"/>
                    </a:lnTo>
                    <a:lnTo>
                      <a:pt x="73" y="0"/>
                    </a:lnTo>
                    <a:lnTo>
                      <a:pt x="83" y="2"/>
                    </a:lnTo>
                    <a:lnTo>
                      <a:pt x="93" y="7"/>
                    </a:lnTo>
                    <a:lnTo>
                      <a:pt x="101"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96" name="Freeform 118"/>
              <p:cNvSpPr>
                <a:spLocks/>
              </p:cNvSpPr>
              <p:nvPr/>
            </p:nvSpPr>
            <p:spPr bwMode="auto">
              <a:xfrm>
                <a:off x="3515" y="909"/>
                <a:ext cx="103" cy="131"/>
              </a:xfrm>
              <a:custGeom>
                <a:avLst/>
                <a:gdLst>
                  <a:gd name="T0" fmla="*/ 0 w 103"/>
                  <a:gd name="T1" fmla="*/ 0 h 131"/>
                  <a:gd name="T2" fmla="*/ 17 w 103"/>
                  <a:gd name="T3" fmla="*/ 0 h 131"/>
                  <a:gd name="T4" fmla="*/ 17 w 103"/>
                  <a:gd name="T5" fmla="*/ 56 h 131"/>
                  <a:gd name="T6" fmla="*/ 85 w 103"/>
                  <a:gd name="T7" fmla="*/ 56 h 131"/>
                  <a:gd name="T8" fmla="*/ 85 w 103"/>
                  <a:gd name="T9" fmla="*/ 0 h 131"/>
                  <a:gd name="T10" fmla="*/ 103 w 103"/>
                  <a:gd name="T11" fmla="*/ 0 h 131"/>
                  <a:gd name="T12" fmla="*/ 103 w 103"/>
                  <a:gd name="T13" fmla="*/ 131 h 131"/>
                  <a:gd name="T14" fmla="*/ 85 w 103"/>
                  <a:gd name="T15" fmla="*/ 131 h 131"/>
                  <a:gd name="T16" fmla="*/ 85 w 103"/>
                  <a:gd name="T17" fmla="*/ 71 h 131"/>
                  <a:gd name="T18" fmla="*/ 17 w 103"/>
                  <a:gd name="T19" fmla="*/ 71 h 131"/>
                  <a:gd name="T20" fmla="*/ 17 w 103"/>
                  <a:gd name="T21" fmla="*/ 131 h 131"/>
                  <a:gd name="T22" fmla="*/ 0 w 103"/>
                  <a:gd name="T23" fmla="*/ 131 h 131"/>
                  <a:gd name="T24" fmla="*/ 0 w 103"/>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31"/>
                  <a:gd name="T41" fmla="*/ 103 w 103"/>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31">
                    <a:moveTo>
                      <a:pt x="0" y="0"/>
                    </a:moveTo>
                    <a:lnTo>
                      <a:pt x="17" y="0"/>
                    </a:lnTo>
                    <a:lnTo>
                      <a:pt x="17" y="56"/>
                    </a:lnTo>
                    <a:lnTo>
                      <a:pt x="85" y="56"/>
                    </a:lnTo>
                    <a:lnTo>
                      <a:pt x="85" y="0"/>
                    </a:lnTo>
                    <a:lnTo>
                      <a:pt x="103" y="0"/>
                    </a:lnTo>
                    <a:lnTo>
                      <a:pt x="103" y="131"/>
                    </a:lnTo>
                    <a:lnTo>
                      <a:pt x="85" y="131"/>
                    </a:lnTo>
                    <a:lnTo>
                      <a:pt x="85" y="71"/>
                    </a:lnTo>
                    <a:lnTo>
                      <a:pt x="17" y="71"/>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97" name="Freeform 119"/>
              <p:cNvSpPr>
                <a:spLocks noEditPoints="1"/>
              </p:cNvSpPr>
              <p:nvPr/>
            </p:nvSpPr>
            <p:spPr bwMode="auto">
              <a:xfrm>
                <a:off x="3633" y="909"/>
                <a:ext cx="115" cy="131"/>
              </a:xfrm>
              <a:custGeom>
                <a:avLst/>
                <a:gdLst>
                  <a:gd name="T0" fmla="*/ 78 w 115"/>
                  <a:gd name="T1" fmla="*/ 78 h 131"/>
                  <a:gd name="T2" fmla="*/ 58 w 115"/>
                  <a:gd name="T3" fmla="*/ 21 h 131"/>
                  <a:gd name="T4" fmla="*/ 37 w 115"/>
                  <a:gd name="T5" fmla="*/ 78 h 131"/>
                  <a:gd name="T6" fmla="*/ 78 w 115"/>
                  <a:gd name="T7" fmla="*/ 78 h 131"/>
                  <a:gd name="T8" fmla="*/ 48 w 115"/>
                  <a:gd name="T9" fmla="*/ 0 h 131"/>
                  <a:gd name="T10" fmla="*/ 68 w 115"/>
                  <a:gd name="T11" fmla="*/ 0 h 131"/>
                  <a:gd name="T12" fmla="*/ 115 w 115"/>
                  <a:gd name="T13" fmla="*/ 131 h 131"/>
                  <a:gd name="T14" fmla="*/ 95 w 115"/>
                  <a:gd name="T15" fmla="*/ 131 h 131"/>
                  <a:gd name="T16" fmla="*/ 83 w 115"/>
                  <a:gd name="T17" fmla="*/ 91 h 131"/>
                  <a:gd name="T18" fmla="*/ 32 w 115"/>
                  <a:gd name="T19" fmla="*/ 91 h 131"/>
                  <a:gd name="T20" fmla="*/ 17 w 115"/>
                  <a:gd name="T21" fmla="*/ 131 h 131"/>
                  <a:gd name="T22" fmla="*/ 0 w 115"/>
                  <a:gd name="T23" fmla="*/ 131 h 131"/>
                  <a:gd name="T24" fmla="*/ 48 w 11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31"/>
                  <a:gd name="T41" fmla="*/ 115 w 11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31">
                    <a:moveTo>
                      <a:pt x="78" y="78"/>
                    </a:moveTo>
                    <a:lnTo>
                      <a:pt x="58" y="21"/>
                    </a:lnTo>
                    <a:lnTo>
                      <a:pt x="37" y="78"/>
                    </a:lnTo>
                    <a:lnTo>
                      <a:pt x="78" y="78"/>
                    </a:lnTo>
                    <a:close/>
                    <a:moveTo>
                      <a:pt x="48" y="0"/>
                    </a:moveTo>
                    <a:lnTo>
                      <a:pt x="68" y="0"/>
                    </a:lnTo>
                    <a:lnTo>
                      <a:pt x="115" y="131"/>
                    </a:lnTo>
                    <a:lnTo>
                      <a:pt x="95" y="131"/>
                    </a:lnTo>
                    <a:lnTo>
                      <a:pt x="83" y="91"/>
                    </a:lnTo>
                    <a:lnTo>
                      <a:pt x="32" y="91"/>
                    </a:lnTo>
                    <a:lnTo>
                      <a:pt x="17" y="131"/>
                    </a:lnTo>
                    <a:lnTo>
                      <a:pt x="0" y="131"/>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98" name="Freeform 120"/>
              <p:cNvSpPr>
                <a:spLocks noEditPoints="1"/>
              </p:cNvSpPr>
              <p:nvPr/>
            </p:nvSpPr>
            <p:spPr bwMode="auto">
              <a:xfrm>
                <a:off x="3766" y="909"/>
                <a:ext cx="108" cy="131"/>
              </a:xfrm>
              <a:custGeom>
                <a:avLst/>
                <a:gdLst>
                  <a:gd name="T0" fmla="*/ 60 w 108"/>
                  <a:gd name="T1" fmla="*/ 61 h 131"/>
                  <a:gd name="T2" fmla="*/ 71 w 108"/>
                  <a:gd name="T3" fmla="*/ 61 h 131"/>
                  <a:gd name="T4" fmla="*/ 76 w 108"/>
                  <a:gd name="T5" fmla="*/ 58 h 131"/>
                  <a:gd name="T6" fmla="*/ 78 w 108"/>
                  <a:gd name="T7" fmla="*/ 56 h 131"/>
                  <a:gd name="T8" fmla="*/ 83 w 108"/>
                  <a:gd name="T9" fmla="*/ 53 h 131"/>
                  <a:gd name="T10" fmla="*/ 83 w 108"/>
                  <a:gd name="T11" fmla="*/ 48 h 131"/>
                  <a:gd name="T12" fmla="*/ 86 w 108"/>
                  <a:gd name="T13" fmla="*/ 43 h 131"/>
                  <a:gd name="T14" fmla="*/ 86 w 108"/>
                  <a:gd name="T15" fmla="*/ 38 h 131"/>
                  <a:gd name="T16" fmla="*/ 86 w 108"/>
                  <a:gd name="T17" fmla="*/ 31 h 131"/>
                  <a:gd name="T18" fmla="*/ 83 w 108"/>
                  <a:gd name="T19" fmla="*/ 26 h 131"/>
                  <a:gd name="T20" fmla="*/ 81 w 108"/>
                  <a:gd name="T21" fmla="*/ 23 h 131"/>
                  <a:gd name="T22" fmla="*/ 76 w 108"/>
                  <a:gd name="T23" fmla="*/ 18 h 131"/>
                  <a:gd name="T24" fmla="*/ 71 w 108"/>
                  <a:gd name="T25" fmla="*/ 18 h 131"/>
                  <a:gd name="T26" fmla="*/ 60 w 108"/>
                  <a:gd name="T27" fmla="*/ 16 h 131"/>
                  <a:gd name="T28" fmla="*/ 18 w 108"/>
                  <a:gd name="T29" fmla="*/ 16 h 131"/>
                  <a:gd name="T30" fmla="*/ 18 w 108"/>
                  <a:gd name="T31" fmla="*/ 61 h 131"/>
                  <a:gd name="T32" fmla="*/ 60 w 108"/>
                  <a:gd name="T33" fmla="*/ 61 h 131"/>
                  <a:gd name="T34" fmla="*/ 0 w 108"/>
                  <a:gd name="T35" fmla="*/ 0 h 131"/>
                  <a:gd name="T36" fmla="*/ 60 w 108"/>
                  <a:gd name="T37" fmla="*/ 0 h 131"/>
                  <a:gd name="T38" fmla="*/ 76 w 108"/>
                  <a:gd name="T39" fmla="*/ 3 h 131"/>
                  <a:gd name="T40" fmla="*/ 86 w 108"/>
                  <a:gd name="T41" fmla="*/ 5 h 131"/>
                  <a:gd name="T42" fmla="*/ 93 w 108"/>
                  <a:gd name="T43" fmla="*/ 11 h 131"/>
                  <a:gd name="T44" fmla="*/ 96 w 108"/>
                  <a:gd name="T45" fmla="*/ 13 h 131"/>
                  <a:gd name="T46" fmla="*/ 101 w 108"/>
                  <a:gd name="T47" fmla="*/ 18 h 131"/>
                  <a:gd name="T48" fmla="*/ 103 w 108"/>
                  <a:gd name="T49" fmla="*/ 26 h 131"/>
                  <a:gd name="T50" fmla="*/ 103 w 108"/>
                  <a:gd name="T51" fmla="*/ 36 h 131"/>
                  <a:gd name="T52" fmla="*/ 103 w 108"/>
                  <a:gd name="T53" fmla="*/ 46 h 131"/>
                  <a:gd name="T54" fmla="*/ 101 w 108"/>
                  <a:gd name="T55" fmla="*/ 51 h 131"/>
                  <a:gd name="T56" fmla="*/ 98 w 108"/>
                  <a:gd name="T57" fmla="*/ 56 h 131"/>
                  <a:gd name="T58" fmla="*/ 93 w 108"/>
                  <a:gd name="T59" fmla="*/ 63 h 131"/>
                  <a:gd name="T60" fmla="*/ 86 w 108"/>
                  <a:gd name="T61" fmla="*/ 68 h 131"/>
                  <a:gd name="T62" fmla="*/ 93 w 108"/>
                  <a:gd name="T63" fmla="*/ 71 h 131"/>
                  <a:gd name="T64" fmla="*/ 98 w 108"/>
                  <a:gd name="T65" fmla="*/ 76 h 131"/>
                  <a:gd name="T66" fmla="*/ 98 w 108"/>
                  <a:gd name="T67" fmla="*/ 78 h 131"/>
                  <a:gd name="T68" fmla="*/ 101 w 108"/>
                  <a:gd name="T69" fmla="*/ 81 h 131"/>
                  <a:gd name="T70" fmla="*/ 101 w 108"/>
                  <a:gd name="T71" fmla="*/ 91 h 131"/>
                  <a:gd name="T72" fmla="*/ 103 w 108"/>
                  <a:gd name="T73" fmla="*/ 108 h 131"/>
                  <a:gd name="T74" fmla="*/ 103 w 108"/>
                  <a:gd name="T75" fmla="*/ 121 h 131"/>
                  <a:gd name="T76" fmla="*/ 106 w 108"/>
                  <a:gd name="T77" fmla="*/ 126 h 131"/>
                  <a:gd name="T78" fmla="*/ 108 w 108"/>
                  <a:gd name="T79" fmla="*/ 129 h 131"/>
                  <a:gd name="T80" fmla="*/ 108 w 108"/>
                  <a:gd name="T81" fmla="*/ 131 h 131"/>
                  <a:gd name="T82" fmla="*/ 88 w 108"/>
                  <a:gd name="T83" fmla="*/ 131 h 131"/>
                  <a:gd name="T84" fmla="*/ 86 w 108"/>
                  <a:gd name="T85" fmla="*/ 126 h 131"/>
                  <a:gd name="T86" fmla="*/ 86 w 108"/>
                  <a:gd name="T87" fmla="*/ 116 h 131"/>
                  <a:gd name="T88" fmla="*/ 83 w 108"/>
                  <a:gd name="T89" fmla="*/ 96 h 131"/>
                  <a:gd name="T90" fmla="*/ 83 w 108"/>
                  <a:gd name="T91" fmla="*/ 88 h 131"/>
                  <a:gd name="T92" fmla="*/ 81 w 108"/>
                  <a:gd name="T93" fmla="*/ 83 h 131"/>
                  <a:gd name="T94" fmla="*/ 78 w 108"/>
                  <a:gd name="T95" fmla="*/ 81 h 131"/>
                  <a:gd name="T96" fmla="*/ 76 w 108"/>
                  <a:gd name="T97" fmla="*/ 78 h 131"/>
                  <a:gd name="T98" fmla="*/ 68 w 108"/>
                  <a:gd name="T99" fmla="*/ 76 h 131"/>
                  <a:gd name="T100" fmla="*/ 58 w 108"/>
                  <a:gd name="T101" fmla="*/ 76 h 131"/>
                  <a:gd name="T102" fmla="*/ 18 w 108"/>
                  <a:gd name="T103" fmla="*/ 76 h 131"/>
                  <a:gd name="T104" fmla="*/ 18 w 108"/>
                  <a:gd name="T105" fmla="*/ 131 h 131"/>
                  <a:gd name="T106" fmla="*/ 0 w 108"/>
                  <a:gd name="T107" fmla="*/ 131 h 131"/>
                  <a:gd name="T108" fmla="*/ 0 w 108"/>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1"/>
                  <a:gd name="T167" fmla="*/ 108 w 108"/>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1">
                    <a:moveTo>
                      <a:pt x="60" y="61"/>
                    </a:moveTo>
                    <a:lnTo>
                      <a:pt x="71" y="61"/>
                    </a:lnTo>
                    <a:lnTo>
                      <a:pt x="76" y="58"/>
                    </a:lnTo>
                    <a:lnTo>
                      <a:pt x="78" y="56"/>
                    </a:lnTo>
                    <a:lnTo>
                      <a:pt x="83" y="53"/>
                    </a:lnTo>
                    <a:lnTo>
                      <a:pt x="83" y="48"/>
                    </a:lnTo>
                    <a:lnTo>
                      <a:pt x="86" y="43"/>
                    </a:lnTo>
                    <a:lnTo>
                      <a:pt x="86" y="38"/>
                    </a:lnTo>
                    <a:lnTo>
                      <a:pt x="86" y="31"/>
                    </a:lnTo>
                    <a:lnTo>
                      <a:pt x="83" y="26"/>
                    </a:lnTo>
                    <a:lnTo>
                      <a:pt x="81" y="23"/>
                    </a:lnTo>
                    <a:lnTo>
                      <a:pt x="76" y="18"/>
                    </a:lnTo>
                    <a:lnTo>
                      <a:pt x="71" y="18"/>
                    </a:lnTo>
                    <a:lnTo>
                      <a:pt x="60" y="16"/>
                    </a:lnTo>
                    <a:lnTo>
                      <a:pt x="18" y="16"/>
                    </a:lnTo>
                    <a:lnTo>
                      <a:pt x="18" y="61"/>
                    </a:lnTo>
                    <a:lnTo>
                      <a:pt x="60" y="61"/>
                    </a:lnTo>
                    <a:close/>
                    <a:moveTo>
                      <a:pt x="0" y="0"/>
                    </a:moveTo>
                    <a:lnTo>
                      <a:pt x="60" y="0"/>
                    </a:lnTo>
                    <a:lnTo>
                      <a:pt x="76" y="3"/>
                    </a:lnTo>
                    <a:lnTo>
                      <a:pt x="86" y="5"/>
                    </a:lnTo>
                    <a:lnTo>
                      <a:pt x="93" y="11"/>
                    </a:lnTo>
                    <a:lnTo>
                      <a:pt x="96" y="13"/>
                    </a:lnTo>
                    <a:lnTo>
                      <a:pt x="101" y="18"/>
                    </a:lnTo>
                    <a:lnTo>
                      <a:pt x="103" y="26"/>
                    </a:lnTo>
                    <a:lnTo>
                      <a:pt x="103" y="36"/>
                    </a:lnTo>
                    <a:lnTo>
                      <a:pt x="103" y="46"/>
                    </a:lnTo>
                    <a:lnTo>
                      <a:pt x="101" y="51"/>
                    </a:lnTo>
                    <a:lnTo>
                      <a:pt x="98" y="56"/>
                    </a:lnTo>
                    <a:lnTo>
                      <a:pt x="93" y="63"/>
                    </a:lnTo>
                    <a:lnTo>
                      <a:pt x="86" y="68"/>
                    </a:lnTo>
                    <a:lnTo>
                      <a:pt x="93" y="71"/>
                    </a:lnTo>
                    <a:lnTo>
                      <a:pt x="98" y="76"/>
                    </a:lnTo>
                    <a:lnTo>
                      <a:pt x="98" y="78"/>
                    </a:lnTo>
                    <a:lnTo>
                      <a:pt x="101" y="81"/>
                    </a:lnTo>
                    <a:lnTo>
                      <a:pt x="101" y="91"/>
                    </a:lnTo>
                    <a:lnTo>
                      <a:pt x="103" y="108"/>
                    </a:lnTo>
                    <a:lnTo>
                      <a:pt x="103" y="121"/>
                    </a:lnTo>
                    <a:lnTo>
                      <a:pt x="106" y="126"/>
                    </a:lnTo>
                    <a:lnTo>
                      <a:pt x="108" y="129"/>
                    </a:lnTo>
                    <a:lnTo>
                      <a:pt x="108" y="131"/>
                    </a:lnTo>
                    <a:lnTo>
                      <a:pt x="88" y="131"/>
                    </a:lnTo>
                    <a:lnTo>
                      <a:pt x="86" y="126"/>
                    </a:lnTo>
                    <a:lnTo>
                      <a:pt x="86" y="116"/>
                    </a:lnTo>
                    <a:lnTo>
                      <a:pt x="83" y="96"/>
                    </a:lnTo>
                    <a:lnTo>
                      <a:pt x="83" y="88"/>
                    </a:lnTo>
                    <a:lnTo>
                      <a:pt x="81" y="83"/>
                    </a:lnTo>
                    <a:lnTo>
                      <a:pt x="78" y="81"/>
                    </a:lnTo>
                    <a:lnTo>
                      <a:pt x="76" y="78"/>
                    </a:lnTo>
                    <a:lnTo>
                      <a:pt x="68" y="76"/>
                    </a:lnTo>
                    <a:lnTo>
                      <a:pt x="58" y="76"/>
                    </a:lnTo>
                    <a:lnTo>
                      <a:pt x="18" y="76"/>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399" name="Freeform 121"/>
              <p:cNvSpPr>
                <a:spLocks/>
              </p:cNvSpPr>
              <p:nvPr/>
            </p:nvSpPr>
            <p:spPr bwMode="auto">
              <a:xfrm>
                <a:off x="3894" y="909"/>
                <a:ext cx="41" cy="169"/>
              </a:xfrm>
              <a:custGeom>
                <a:avLst/>
                <a:gdLst>
                  <a:gd name="T0" fmla="*/ 41 w 41"/>
                  <a:gd name="T1" fmla="*/ 0 h 169"/>
                  <a:gd name="T2" fmla="*/ 31 w 41"/>
                  <a:gd name="T3" fmla="*/ 23 h 169"/>
                  <a:gd name="T4" fmla="*/ 23 w 41"/>
                  <a:gd name="T5" fmla="*/ 38 h 169"/>
                  <a:gd name="T6" fmla="*/ 21 w 41"/>
                  <a:gd name="T7" fmla="*/ 48 h 169"/>
                  <a:gd name="T8" fmla="*/ 18 w 41"/>
                  <a:gd name="T9" fmla="*/ 61 h 169"/>
                  <a:gd name="T10" fmla="*/ 18 w 41"/>
                  <a:gd name="T11" fmla="*/ 71 h 169"/>
                  <a:gd name="T12" fmla="*/ 18 w 41"/>
                  <a:gd name="T13" fmla="*/ 83 h 169"/>
                  <a:gd name="T14" fmla="*/ 18 w 41"/>
                  <a:gd name="T15" fmla="*/ 96 h 169"/>
                  <a:gd name="T16" fmla="*/ 18 w 41"/>
                  <a:gd name="T17" fmla="*/ 108 h 169"/>
                  <a:gd name="T18" fmla="*/ 26 w 41"/>
                  <a:gd name="T19" fmla="*/ 131 h 169"/>
                  <a:gd name="T20" fmla="*/ 31 w 41"/>
                  <a:gd name="T21" fmla="*/ 146 h 169"/>
                  <a:gd name="T22" fmla="*/ 41 w 41"/>
                  <a:gd name="T23" fmla="*/ 169 h 169"/>
                  <a:gd name="T24" fmla="*/ 31 w 41"/>
                  <a:gd name="T25" fmla="*/ 169 h 169"/>
                  <a:gd name="T26" fmla="*/ 15 w 41"/>
                  <a:gd name="T27" fmla="*/ 141 h 169"/>
                  <a:gd name="T28" fmla="*/ 8 w 41"/>
                  <a:gd name="T29" fmla="*/ 126 h 169"/>
                  <a:gd name="T30" fmla="*/ 5 w 41"/>
                  <a:gd name="T31" fmla="*/ 114 h 169"/>
                  <a:gd name="T32" fmla="*/ 0 w 41"/>
                  <a:gd name="T33" fmla="*/ 98 h 169"/>
                  <a:gd name="T34" fmla="*/ 0 w 41"/>
                  <a:gd name="T35" fmla="*/ 86 h 169"/>
                  <a:gd name="T36" fmla="*/ 0 w 41"/>
                  <a:gd name="T37" fmla="*/ 71 h 169"/>
                  <a:gd name="T38" fmla="*/ 3 w 41"/>
                  <a:gd name="T39" fmla="*/ 61 h 169"/>
                  <a:gd name="T40" fmla="*/ 5 w 41"/>
                  <a:gd name="T41" fmla="*/ 48 h 169"/>
                  <a:gd name="T42" fmla="*/ 8 w 41"/>
                  <a:gd name="T43" fmla="*/ 38 h 169"/>
                  <a:gd name="T44" fmla="*/ 18 w 41"/>
                  <a:gd name="T45" fmla="*/ 23 h 169"/>
                  <a:gd name="T46" fmla="*/ 31 w 41"/>
                  <a:gd name="T47" fmla="*/ 0 h 169"/>
                  <a:gd name="T48" fmla="*/ 41 w 41"/>
                  <a:gd name="T49" fmla="*/ 0 h 16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1"/>
                  <a:gd name="T76" fmla="*/ 0 h 169"/>
                  <a:gd name="T77" fmla="*/ 41 w 41"/>
                  <a:gd name="T78" fmla="*/ 169 h 16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1" h="169">
                    <a:moveTo>
                      <a:pt x="41" y="0"/>
                    </a:moveTo>
                    <a:lnTo>
                      <a:pt x="31" y="23"/>
                    </a:lnTo>
                    <a:lnTo>
                      <a:pt x="23" y="38"/>
                    </a:lnTo>
                    <a:lnTo>
                      <a:pt x="21" y="48"/>
                    </a:lnTo>
                    <a:lnTo>
                      <a:pt x="18" y="61"/>
                    </a:lnTo>
                    <a:lnTo>
                      <a:pt x="18" y="71"/>
                    </a:lnTo>
                    <a:lnTo>
                      <a:pt x="18" y="83"/>
                    </a:lnTo>
                    <a:lnTo>
                      <a:pt x="18" y="96"/>
                    </a:lnTo>
                    <a:lnTo>
                      <a:pt x="18" y="108"/>
                    </a:lnTo>
                    <a:lnTo>
                      <a:pt x="26" y="131"/>
                    </a:lnTo>
                    <a:lnTo>
                      <a:pt x="31" y="146"/>
                    </a:lnTo>
                    <a:lnTo>
                      <a:pt x="41" y="169"/>
                    </a:lnTo>
                    <a:lnTo>
                      <a:pt x="31" y="169"/>
                    </a:lnTo>
                    <a:lnTo>
                      <a:pt x="15" y="141"/>
                    </a:lnTo>
                    <a:lnTo>
                      <a:pt x="8" y="126"/>
                    </a:lnTo>
                    <a:lnTo>
                      <a:pt x="5" y="114"/>
                    </a:lnTo>
                    <a:lnTo>
                      <a:pt x="0" y="98"/>
                    </a:lnTo>
                    <a:lnTo>
                      <a:pt x="0" y="86"/>
                    </a:lnTo>
                    <a:lnTo>
                      <a:pt x="0" y="71"/>
                    </a:lnTo>
                    <a:lnTo>
                      <a:pt x="3" y="61"/>
                    </a:lnTo>
                    <a:lnTo>
                      <a:pt x="5" y="48"/>
                    </a:lnTo>
                    <a:lnTo>
                      <a:pt x="8" y="38"/>
                    </a:lnTo>
                    <a:lnTo>
                      <a:pt x="18" y="23"/>
                    </a:lnTo>
                    <a:lnTo>
                      <a:pt x="31" y="0"/>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00" name="Freeform 122"/>
              <p:cNvSpPr>
                <a:spLocks noEditPoints="1"/>
              </p:cNvSpPr>
              <p:nvPr/>
            </p:nvSpPr>
            <p:spPr bwMode="auto">
              <a:xfrm>
                <a:off x="3950" y="914"/>
                <a:ext cx="85" cy="129"/>
              </a:xfrm>
              <a:custGeom>
                <a:avLst/>
                <a:gdLst>
                  <a:gd name="T0" fmla="*/ 17 w 85"/>
                  <a:gd name="T1" fmla="*/ 101 h 129"/>
                  <a:gd name="T2" fmla="*/ 22 w 85"/>
                  <a:gd name="T3" fmla="*/ 111 h 129"/>
                  <a:gd name="T4" fmla="*/ 32 w 85"/>
                  <a:gd name="T5" fmla="*/ 116 h 129"/>
                  <a:gd name="T6" fmla="*/ 43 w 85"/>
                  <a:gd name="T7" fmla="*/ 116 h 129"/>
                  <a:gd name="T8" fmla="*/ 53 w 85"/>
                  <a:gd name="T9" fmla="*/ 111 h 129"/>
                  <a:gd name="T10" fmla="*/ 60 w 85"/>
                  <a:gd name="T11" fmla="*/ 101 h 129"/>
                  <a:gd name="T12" fmla="*/ 65 w 85"/>
                  <a:gd name="T13" fmla="*/ 81 h 129"/>
                  <a:gd name="T14" fmla="*/ 63 w 85"/>
                  <a:gd name="T15" fmla="*/ 76 h 129"/>
                  <a:gd name="T16" fmla="*/ 55 w 85"/>
                  <a:gd name="T17" fmla="*/ 81 h 129"/>
                  <a:gd name="T18" fmla="*/ 37 w 85"/>
                  <a:gd name="T19" fmla="*/ 83 h 129"/>
                  <a:gd name="T20" fmla="*/ 22 w 85"/>
                  <a:gd name="T21" fmla="*/ 81 h 129"/>
                  <a:gd name="T22" fmla="*/ 10 w 85"/>
                  <a:gd name="T23" fmla="*/ 73 h 129"/>
                  <a:gd name="T24" fmla="*/ 2 w 85"/>
                  <a:gd name="T25" fmla="*/ 58 h 129"/>
                  <a:gd name="T26" fmla="*/ 0 w 85"/>
                  <a:gd name="T27" fmla="*/ 43 h 129"/>
                  <a:gd name="T28" fmla="*/ 2 w 85"/>
                  <a:gd name="T29" fmla="*/ 26 h 129"/>
                  <a:gd name="T30" fmla="*/ 10 w 85"/>
                  <a:gd name="T31" fmla="*/ 13 h 129"/>
                  <a:gd name="T32" fmla="*/ 22 w 85"/>
                  <a:gd name="T33" fmla="*/ 3 h 129"/>
                  <a:gd name="T34" fmla="*/ 40 w 85"/>
                  <a:gd name="T35" fmla="*/ 0 h 129"/>
                  <a:gd name="T36" fmla="*/ 63 w 85"/>
                  <a:gd name="T37" fmla="*/ 6 h 129"/>
                  <a:gd name="T38" fmla="*/ 73 w 85"/>
                  <a:gd name="T39" fmla="*/ 13 h 129"/>
                  <a:gd name="T40" fmla="*/ 83 w 85"/>
                  <a:gd name="T41" fmla="*/ 41 h 129"/>
                  <a:gd name="T42" fmla="*/ 85 w 85"/>
                  <a:gd name="T43" fmla="*/ 58 h 129"/>
                  <a:gd name="T44" fmla="*/ 83 w 85"/>
                  <a:gd name="T45" fmla="*/ 81 h 129"/>
                  <a:gd name="T46" fmla="*/ 70 w 85"/>
                  <a:gd name="T47" fmla="*/ 114 h 129"/>
                  <a:gd name="T48" fmla="*/ 63 w 85"/>
                  <a:gd name="T49" fmla="*/ 121 h 129"/>
                  <a:gd name="T50" fmla="*/ 50 w 85"/>
                  <a:gd name="T51" fmla="*/ 129 h 129"/>
                  <a:gd name="T52" fmla="*/ 30 w 85"/>
                  <a:gd name="T53" fmla="*/ 129 h 129"/>
                  <a:gd name="T54" fmla="*/ 15 w 85"/>
                  <a:gd name="T55" fmla="*/ 124 h 129"/>
                  <a:gd name="T56" fmla="*/ 5 w 85"/>
                  <a:gd name="T57" fmla="*/ 114 h 129"/>
                  <a:gd name="T58" fmla="*/ 0 w 85"/>
                  <a:gd name="T59" fmla="*/ 103 h 129"/>
                  <a:gd name="T60" fmla="*/ 17 w 85"/>
                  <a:gd name="T61" fmla="*/ 96 h 129"/>
                  <a:gd name="T62" fmla="*/ 60 w 85"/>
                  <a:gd name="T63" fmla="*/ 61 h 129"/>
                  <a:gd name="T64" fmla="*/ 65 w 85"/>
                  <a:gd name="T65" fmla="*/ 48 h 129"/>
                  <a:gd name="T66" fmla="*/ 65 w 85"/>
                  <a:gd name="T67" fmla="*/ 36 h 129"/>
                  <a:gd name="T68" fmla="*/ 63 w 85"/>
                  <a:gd name="T69" fmla="*/ 26 h 129"/>
                  <a:gd name="T70" fmla="*/ 55 w 85"/>
                  <a:gd name="T71" fmla="*/ 18 h 129"/>
                  <a:gd name="T72" fmla="*/ 40 w 85"/>
                  <a:gd name="T73" fmla="*/ 13 h 129"/>
                  <a:gd name="T74" fmla="*/ 25 w 85"/>
                  <a:gd name="T75" fmla="*/ 18 h 129"/>
                  <a:gd name="T76" fmla="*/ 20 w 85"/>
                  <a:gd name="T77" fmla="*/ 26 h 129"/>
                  <a:gd name="T78" fmla="*/ 15 w 85"/>
                  <a:gd name="T79" fmla="*/ 36 h 129"/>
                  <a:gd name="T80" fmla="*/ 17 w 85"/>
                  <a:gd name="T81" fmla="*/ 53 h 129"/>
                  <a:gd name="T82" fmla="*/ 25 w 85"/>
                  <a:gd name="T83" fmla="*/ 66 h 129"/>
                  <a:gd name="T84" fmla="*/ 35 w 85"/>
                  <a:gd name="T85" fmla="*/ 68 h 129"/>
                  <a:gd name="T86" fmla="*/ 50 w 85"/>
                  <a:gd name="T87" fmla="*/ 68 h 12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5"/>
                  <a:gd name="T133" fmla="*/ 0 h 129"/>
                  <a:gd name="T134" fmla="*/ 85 w 85"/>
                  <a:gd name="T135" fmla="*/ 129 h 12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5" h="129">
                    <a:moveTo>
                      <a:pt x="17" y="96"/>
                    </a:moveTo>
                    <a:lnTo>
                      <a:pt x="17" y="101"/>
                    </a:lnTo>
                    <a:lnTo>
                      <a:pt x="20" y="106"/>
                    </a:lnTo>
                    <a:lnTo>
                      <a:pt x="22" y="111"/>
                    </a:lnTo>
                    <a:lnTo>
                      <a:pt x="27" y="114"/>
                    </a:lnTo>
                    <a:lnTo>
                      <a:pt x="32" y="116"/>
                    </a:lnTo>
                    <a:lnTo>
                      <a:pt x="37" y="116"/>
                    </a:lnTo>
                    <a:lnTo>
                      <a:pt x="43" y="116"/>
                    </a:lnTo>
                    <a:lnTo>
                      <a:pt x="48" y="114"/>
                    </a:lnTo>
                    <a:lnTo>
                      <a:pt x="53" y="111"/>
                    </a:lnTo>
                    <a:lnTo>
                      <a:pt x="58" y="106"/>
                    </a:lnTo>
                    <a:lnTo>
                      <a:pt x="60" y="101"/>
                    </a:lnTo>
                    <a:lnTo>
                      <a:pt x="63" y="93"/>
                    </a:lnTo>
                    <a:lnTo>
                      <a:pt x="65" y="81"/>
                    </a:lnTo>
                    <a:lnTo>
                      <a:pt x="68" y="68"/>
                    </a:lnTo>
                    <a:lnTo>
                      <a:pt x="63" y="76"/>
                    </a:lnTo>
                    <a:lnTo>
                      <a:pt x="60" y="78"/>
                    </a:lnTo>
                    <a:lnTo>
                      <a:pt x="55" y="81"/>
                    </a:lnTo>
                    <a:lnTo>
                      <a:pt x="48" y="83"/>
                    </a:lnTo>
                    <a:lnTo>
                      <a:pt x="37" y="83"/>
                    </a:lnTo>
                    <a:lnTo>
                      <a:pt x="30" y="83"/>
                    </a:lnTo>
                    <a:lnTo>
                      <a:pt x="22" y="81"/>
                    </a:lnTo>
                    <a:lnTo>
                      <a:pt x="15" y="76"/>
                    </a:lnTo>
                    <a:lnTo>
                      <a:pt x="10" y="73"/>
                    </a:lnTo>
                    <a:lnTo>
                      <a:pt x="5" y="66"/>
                    </a:lnTo>
                    <a:lnTo>
                      <a:pt x="2" y="58"/>
                    </a:lnTo>
                    <a:lnTo>
                      <a:pt x="0" y="51"/>
                    </a:lnTo>
                    <a:lnTo>
                      <a:pt x="0" y="43"/>
                    </a:lnTo>
                    <a:lnTo>
                      <a:pt x="0" y="36"/>
                    </a:lnTo>
                    <a:lnTo>
                      <a:pt x="2" y="26"/>
                    </a:lnTo>
                    <a:lnTo>
                      <a:pt x="5" y="18"/>
                    </a:lnTo>
                    <a:lnTo>
                      <a:pt x="10" y="13"/>
                    </a:lnTo>
                    <a:lnTo>
                      <a:pt x="15" y="8"/>
                    </a:lnTo>
                    <a:lnTo>
                      <a:pt x="22" y="3"/>
                    </a:lnTo>
                    <a:lnTo>
                      <a:pt x="30" y="0"/>
                    </a:lnTo>
                    <a:lnTo>
                      <a:pt x="40" y="0"/>
                    </a:lnTo>
                    <a:lnTo>
                      <a:pt x="53" y="0"/>
                    </a:lnTo>
                    <a:lnTo>
                      <a:pt x="63" y="6"/>
                    </a:lnTo>
                    <a:lnTo>
                      <a:pt x="68" y="8"/>
                    </a:lnTo>
                    <a:lnTo>
                      <a:pt x="73" y="13"/>
                    </a:lnTo>
                    <a:lnTo>
                      <a:pt x="78" y="23"/>
                    </a:lnTo>
                    <a:lnTo>
                      <a:pt x="83" y="41"/>
                    </a:lnTo>
                    <a:lnTo>
                      <a:pt x="83" y="48"/>
                    </a:lnTo>
                    <a:lnTo>
                      <a:pt x="85" y="58"/>
                    </a:lnTo>
                    <a:lnTo>
                      <a:pt x="83" y="71"/>
                    </a:lnTo>
                    <a:lnTo>
                      <a:pt x="83" y="81"/>
                    </a:lnTo>
                    <a:lnTo>
                      <a:pt x="78" y="101"/>
                    </a:lnTo>
                    <a:lnTo>
                      <a:pt x="70" y="114"/>
                    </a:lnTo>
                    <a:lnTo>
                      <a:pt x="68" y="119"/>
                    </a:lnTo>
                    <a:lnTo>
                      <a:pt x="63" y="121"/>
                    </a:lnTo>
                    <a:lnTo>
                      <a:pt x="58" y="126"/>
                    </a:lnTo>
                    <a:lnTo>
                      <a:pt x="50" y="129"/>
                    </a:lnTo>
                    <a:lnTo>
                      <a:pt x="37" y="129"/>
                    </a:lnTo>
                    <a:lnTo>
                      <a:pt x="30" y="129"/>
                    </a:lnTo>
                    <a:lnTo>
                      <a:pt x="22" y="126"/>
                    </a:lnTo>
                    <a:lnTo>
                      <a:pt x="15" y="124"/>
                    </a:lnTo>
                    <a:lnTo>
                      <a:pt x="10" y="121"/>
                    </a:lnTo>
                    <a:lnTo>
                      <a:pt x="5" y="114"/>
                    </a:lnTo>
                    <a:lnTo>
                      <a:pt x="2" y="109"/>
                    </a:lnTo>
                    <a:lnTo>
                      <a:pt x="0" y="103"/>
                    </a:lnTo>
                    <a:lnTo>
                      <a:pt x="0" y="96"/>
                    </a:lnTo>
                    <a:lnTo>
                      <a:pt x="17" y="96"/>
                    </a:lnTo>
                    <a:close/>
                    <a:moveTo>
                      <a:pt x="58" y="63"/>
                    </a:moveTo>
                    <a:lnTo>
                      <a:pt x="60" y="61"/>
                    </a:lnTo>
                    <a:lnTo>
                      <a:pt x="63" y="56"/>
                    </a:lnTo>
                    <a:lnTo>
                      <a:pt x="65" y="48"/>
                    </a:lnTo>
                    <a:lnTo>
                      <a:pt x="65" y="41"/>
                    </a:lnTo>
                    <a:lnTo>
                      <a:pt x="65" y="36"/>
                    </a:lnTo>
                    <a:lnTo>
                      <a:pt x="63" y="31"/>
                    </a:lnTo>
                    <a:lnTo>
                      <a:pt x="63" y="26"/>
                    </a:lnTo>
                    <a:lnTo>
                      <a:pt x="58" y="21"/>
                    </a:lnTo>
                    <a:lnTo>
                      <a:pt x="55" y="18"/>
                    </a:lnTo>
                    <a:lnTo>
                      <a:pt x="50" y="16"/>
                    </a:lnTo>
                    <a:lnTo>
                      <a:pt x="40" y="13"/>
                    </a:lnTo>
                    <a:lnTo>
                      <a:pt x="30" y="16"/>
                    </a:lnTo>
                    <a:lnTo>
                      <a:pt x="25" y="18"/>
                    </a:lnTo>
                    <a:lnTo>
                      <a:pt x="22" y="21"/>
                    </a:lnTo>
                    <a:lnTo>
                      <a:pt x="20" y="26"/>
                    </a:lnTo>
                    <a:lnTo>
                      <a:pt x="17" y="31"/>
                    </a:lnTo>
                    <a:lnTo>
                      <a:pt x="15" y="36"/>
                    </a:lnTo>
                    <a:lnTo>
                      <a:pt x="15" y="43"/>
                    </a:lnTo>
                    <a:lnTo>
                      <a:pt x="17" y="53"/>
                    </a:lnTo>
                    <a:lnTo>
                      <a:pt x="22" y="63"/>
                    </a:lnTo>
                    <a:lnTo>
                      <a:pt x="25" y="66"/>
                    </a:lnTo>
                    <a:lnTo>
                      <a:pt x="30" y="68"/>
                    </a:lnTo>
                    <a:lnTo>
                      <a:pt x="35" y="68"/>
                    </a:lnTo>
                    <a:lnTo>
                      <a:pt x="40" y="68"/>
                    </a:lnTo>
                    <a:lnTo>
                      <a:pt x="50" y="68"/>
                    </a:lnTo>
                    <a:lnTo>
                      <a:pt x="58"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01" name="Freeform 123"/>
              <p:cNvSpPr>
                <a:spLocks/>
              </p:cNvSpPr>
              <p:nvPr/>
            </p:nvSpPr>
            <p:spPr bwMode="auto">
              <a:xfrm>
                <a:off x="4048" y="909"/>
                <a:ext cx="43" cy="169"/>
              </a:xfrm>
              <a:custGeom>
                <a:avLst/>
                <a:gdLst>
                  <a:gd name="T0" fmla="*/ 2 w 43"/>
                  <a:gd name="T1" fmla="*/ 169 h 169"/>
                  <a:gd name="T2" fmla="*/ 12 w 43"/>
                  <a:gd name="T3" fmla="*/ 144 h 169"/>
                  <a:gd name="T4" fmla="*/ 20 w 43"/>
                  <a:gd name="T5" fmla="*/ 129 h 169"/>
                  <a:gd name="T6" fmla="*/ 22 w 43"/>
                  <a:gd name="T7" fmla="*/ 119 h 169"/>
                  <a:gd name="T8" fmla="*/ 25 w 43"/>
                  <a:gd name="T9" fmla="*/ 108 h 169"/>
                  <a:gd name="T10" fmla="*/ 25 w 43"/>
                  <a:gd name="T11" fmla="*/ 96 h 169"/>
                  <a:gd name="T12" fmla="*/ 25 w 43"/>
                  <a:gd name="T13" fmla="*/ 83 h 169"/>
                  <a:gd name="T14" fmla="*/ 25 w 43"/>
                  <a:gd name="T15" fmla="*/ 71 h 169"/>
                  <a:gd name="T16" fmla="*/ 25 w 43"/>
                  <a:gd name="T17" fmla="*/ 58 h 169"/>
                  <a:gd name="T18" fmla="*/ 22 w 43"/>
                  <a:gd name="T19" fmla="*/ 48 h 169"/>
                  <a:gd name="T20" fmla="*/ 17 w 43"/>
                  <a:gd name="T21" fmla="*/ 36 h 169"/>
                  <a:gd name="T22" fmla="*/ 12 w 43"/>
                  <a:gd name="T23" fmla="*/ 21 h 169"/>
                  <a:gd name="T24" fmla="*/ 0 w 43"/>
                  <a:gd name="T25" fmla="*/ 0 h 169"/>
                  <a:gd name="T26" fmla="*/ 12 w 43"/>
                  <a:gd name="T27" fmla="*/ 0 h 169"/>
                  <a:gd name="T28" fmla="*/ 28 w 43"/>
                  <a:gd name="T29" fmla="*/ 26 h 169"/>
                  <a:gd name="T30" fmla="*/ 35 w 43"/>
                  <a:gd name="T31" fmla="*/ 41 h 169"/>
                  <a:gd name="T32" fmla="*/ 38 w 43"/>
                  <a:gd name="T33" fmla="*/ 51 h 169"/>
                  <a:gd name="T34" fmla="*/ 40 w 43"/>
                  <a:gd name="T35" fmla="*/ 61 h 169"/>
                  <a:gd name="T36" fmla="*/ 43 w 43"/>
                  <a:gd name="T37" fmla="*/ 83 h 169"/>
                  <a:gd name="T38" fmla="*/ 43 w 43"/>
                  <a:gd name="T39" fmla="*/ 96 h 169"/>
                  <a:gd name="T40" fmla="*/ 40 w 43"/>
                  <a:gd name="T41" fmla="*/ 108 h 169"/>
                  <a:gd name="T42" fmla="*/ 38 w 43"/>
                  <a:gd name="T43" fmla="*/ 119 h 169"/>
                  <a:gd name="T44" fmla="*/ 35 w 43"/>
                  <a:gd name="T45" fmla="*/ 129 h 169"/>
                  <a:gd name="T46" fmla="*/ 25 w 43"/>
                  <a:gd name="T47" fmla="*/ 146 h 169"/>
                  <a:gd name="T48" fmla="*/ 12 w 43"/>
                  <a:gd name="T49" fmla="*/ 169 h 169"/>
                  <a:gd name="T50" fmla="*/ 2 w 43"/>
                  <a:gd name="T51" fmla="*/ 169 h 16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3"/>
                  <a:gd name="T79" fmla="*/ 0 h 169"/>
                  <a:gd name="T80" fmla="*/ 43 w 43"/>
                  <a:gd name="T81" fmla="*/ 169 h 16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3" h="169">
                    <a:moveTo>
                      <a:pt x="2" y="169"/>
                    </a:moveTo>
                    <a:lnTo>
                      <a:pt x="12" y="144"/>
                    </a:lnTo>
                    <a:lnTo>
                      <a:pt x="20" y="129"/>
                    </a:lnTo>
                    <a:lnTo>
                      <a:pt x="22" y="119"/>
                    </a:lnTo>
                    <a:lnTo>
                      <a:pt x="25" y="108"/>
                    </a:lnTo>
                    <a:lnTo>
                      <a:pt x="25" y="96"/>
                    </a:lnTo>
                    <a:lnTo>
                      <a:pt x="25" y="83"/>
                    </a:lnTo>
                    <a:lnTo>
                      <a:pt x="25" y="71"/>
                    </a:lnTo>
                    <a:lnTo>
                      <a:pt x="25" y="58"/>
                    </a:lnTo>
                    <a:lnTo>
                      <a:pt x="22" y="48"/>
                    </a:lnTo>
                    <a:lnTo>
                      <a:pt x="17" y="36"/>
                    </a:lnTo>
                    <a:lnTo>
                      <a:pt x="12" y="21"/>
                    </a:lnTo>
                    <a:lnTo>
                      <a:pt x="0" y="0"/>
                    </a:lnTo>
                    <a:lnTo>
                      <a:pt x="12" y="0"/>
                    </a:lnTo>
                    <a:lnTo>
                      <a:pt x="28" y="26"/>
                    </a:lnTo>
                    <a:lnTo>
                      <a:pt x="35" y="41"/>
                    </a:lnTo>
                    <a:lnTo>
                      <a:pt x="38" y="51"/>
                    </a:lnTo>
                    <a:lnTo>
                      <a:pt x="40" y="61"/>
                    </a:lnTo>
                    <a:lnTo>
                      <a:pt x="43" y="83"/>
                    </a:lnTo>
                    <a:lnTo>
                      <a:pt x="43" y="96"/>
                    </a:lnTo>
                    <a:lnTo>
                      <a:pt x="40" y="108"/>
                    </a:lnTo>
                    <a:lnTo>
                      <a:pt x="38" y="119"/>
                    </a:lnTo>
                    <a:lnTo>
                      <a:pt x="35" y="129"/>
                    </a:lnTo>
                    <a:lnTo>
                      <a:pt x="25" y="146"/>
                    </a:lnTo>
                    <a:lnTo>
                      <a:pt x="12" y="169"/>
                    </a:lnTo>
                    <a:lnTo>
                      <a:pt x="2" y="1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02" name="Freeform 124"/>
              <p:cNvSpPr>
                <a:spLocks/>
              </p:cNvSpPr>
              <p:nvPr/>
            </p:nvSpPr>
            <p:spPr bwMode="auto">
              <a:xfrm>
                <a:off x="3374" y="668"/>
                <a:ext cx="113" cy="131"/>
              </a:xfrm>
              <a:custGeom>
                <a:avLst/>
                <a:gdLst>
                  <a:gd name="T0" fmla="*/ 17 w 113"/>
                  <a:gd name="T1" fmla="*/ 0 h 131"/>
                  <a:gd name="T2" fmla="*/ 55 w 113"/>
                  <a:gd name="T3" fmla="*/ 111 h 131"/>
                  <a:gd name="T4" fmla="*/ 93 w 113"/>
                  <a:gd name="T5" fmla="*/ 0 h 131"/>
                  <a:gd name="T6" fmla="*/ 113 w 113"/>
                  <a:gd name="T7" fmla="*/ 0 h 131"/>
                  <a:gd name="T8" fmla="*/ 65 w 113"/>
                  <a:gd name="T9" fmla="*/ 131 h 131"/>
                  <a:gd name="T10" fmla="*/ 47 w 113"/>
                  <a:gd name="T11" fmla="*/ 131 h 131"/>
                  <a:gd name="T12" fmla="*/ 0 w 113"/>
                  <a:gd name="T13" fmla="*/ 0 h 131"/>
                  <a:gd name="T14" fmla="*/ 17 w 113"/>
                  <a:gd name="T15" fmla="*/ 0 h 131"/>
                  <a:gd name="T16" fmla="*/ 0 60000 65536"/>
                  <a:gd name="T17" fmla="*/ 0 60000 65536"/>
                  <a:gd name="T18" fmla="*/ 0 60000 65536"/>
                  <a:gd name="T19" fmla="*/ 0 60000 65536"/>
                  <a:gd name="T20" fmla="*/ 0 60000 65536"/>
                  <a:gd name="T21" fmla="*/ 0 60000 65536"/>
                  <a:gd name="T22" fmla="*/ 0 60000 65536"/>
                  <a:gd name="T23" fmla="*/ 0 60000 65536"/>
                  <a:gd name="T24" fmla="*/ 0 w 113"/>
                  <a:gd name="T25" fmla="*/ 0 h 131"/>
                  <a:gd name="T26" fmla="*/ 113 w 113"/>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 h="131">
                    <a:moveTo>
                      <a:pt x="17" y="0"/>
                    </a:moveTo>
                    <a:lnTo>
                      <a:pt x="55" y="111"/>
                    </a:lnTo>
                    <a:lnTo>
                      <a:pt x="93" y="0"/>
                    </a:lnTo>
                    <a:lnTo>
                      <a:pt x="113" y="0"/>
                    </a:lnTo>
                    <a:lnTo>
                      <a:pt x="65" y="131"/>
                    </a:lnTo>
                    <a:lnTo>
                      <a:pt x="47" y="131"/>
                    </a:lnTo>
                    <a:lnTo>
                      <a:pt x="0"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03" name="Freeform 125"/>
              <p:cNvSpPr>
                <a:spLocks noEditPoints="1"/>
              </p:cNvSpPr>
              <p:nvPr/>
            </p:nvSpPr>
            <p:spPr bwMode="auto">
              <a:xfrm>
                <a:off x="3479" y="668"/>
                <a:ext cx="116" cy="131"/>
              </a:xfrm>
              <a:custGeom>
                <a:avLst/>
                <a:gdLst>
                  <a:gd name="T0" fmla="*/ 78 w 116"/>
                  <a:gd name="T1" fmla="*/ 78 h 131"/>
                  <a:gd name="T2" fmla="*/ 58 w 116"/>
                  <a:gd name="T3" fmla="*/ 20 h 131"/>
                  <a:gd name="T4" fmla="*/ 36 w 116"/>
                  <a:gd name="T5" fmla="*/ 78 h 131"/>
                  <a:gd name="T6" fmla="*/ 78 w 116"/>
                  <a:gd name="T7" fmla="*/ 78 h 131"/>
                  <a:gd name="T8" fmla="*/ 48 w 116"/>
                  <a:gd name="T9" fmla="*/ 0 h 131"/>
                  <a:gd name="T10" fmla="*/ 68 w 116"/>
                  <a:gd name="T11" fmla="*/ 0 h 131"/>
                  <a:gd name="T12" fmla="*/ 116 w 116"/>
                  <a:gd name="T13" fmla="*/ 131 h 131"/>
                  <a:gd name="T14" fmla="*/ 96 w 116"/>
                  <a:gd name="T15" fmla="*/ 131 h 131"/>
                  <a:gd name="T16" fmla="*/ 83 w 116"/>
                  <a:gd name="T17" fmla="*/ 91 h 131"/>
                  <a:gd name="T18" fmla="*/ 30 w 116"/>
                  <a:gd name="T19" fmla="*/ 91 h 131"/>
                  <a:gd name="T20" fmla="*/ 18 w 116"/>
                  <a:gd name="T21" fmla="*/ 131 h 131"/>
                  <a:gd name="T22" fmla="*/ 0 w 116"/>
                  <a:gd name="T23" fmla="*/ 131 h 131"/>
                  <a:gd name="T24" fmla="*/ 48 w 11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31"/>
                  <a:gd name="T41" fmla="*/ 116 w 11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31">
                    <a:moveTo>
                      <a:pt x="78" y="78"/>
                    </a:moveTo>
                    <a:lnTo>
                      <a:pt x="58" y="20"/>
                    </a:lnTo>
                    <a:lnTo>
                      <a:pt x="36" y="78"/>
                    </a:lnTo>
                    <a:lnTo>
                      <a:pt x="78" y="78"/>
                    </a:lnTo>
                    <a:close/>
                    <a:moveTo>
                      <a:pt x="48" y="0"/>
                    </a:moveTo>
                    <a:lnTo>
                      <a:pt x="68" y="0"/>
                    </a:lnTo>
                    <a:lnTo>
                      <a:pt x="116" y="131"/>
                    </a:lnTo>
                    <a:lnTo>
                      <a:pt x="96" y="131"/>
                    </a:lnTo>
                    <a:lnTo>
                      <a:pt x="83" y="91"/>
                    </a:lnTo>
                    <a:lnTo>
                      <a:pt x="30" y="91"/>
                    </a:lnTo>
                    <a:lnTo>
                      <a:pt x="18" y="131"/>
                    </a:lnTo>
                    <a:lnTo>
                      <a:pt x="0" y="131"/>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04" name="Freeform 126"/>
              <p:cNvSpPr>
                <a:spLocks noEditPoints="1"/>
              </p:cNvSpPr>
              <p:nvPr/>
            </p:nvSpPr>
            <p:spPr bwMode="auto">
              <a:xfrm>
                <a:off x="3613" y="668"/>
                <a:ext cx="108" cy="131"/>
              </a:xfrm>
              <a:custGeom>
                <a:avLst/>
                <a:gdLst>
                  <a:gd name="T0" fmla="*/ 57 w 108"/>
                  <a:gd name="T1" fmla="*/ 61 h 131"/>
                  <a:gd name="T2" fmla="*/ 70 w 108"/>
                  <a:gd name="T3" fmla="*/ 61 h 131"/>
                  <a:gd name="T4" fmla="*/ 73 w 108"/>
                  <a:gd name="T5" fmla="*/ 58 h 131"/>
                  <a:gd name="T6" fmla="*/ 78 w 108"/>
                  <a:gd name="T7" fmla="*/ 56 h 131"/>
                  <a:gd name="T8" fmla="*/ 80 w 108"/>
                  <a:gd name="T9" fmla="*/ 53 h 131"/>
                  <a:gd name="T10" fmla="*/ 83 w 108"/>
                  <a:gd name="T11" fmla="*/ 48 h 131"/>
                  <a:gd name="T12" fmla="*/ 85 w 108"/>
                  <a:gd name="T13" fmla="*/ 43 h 131"/>
                  <a:gd name="T14" fmla="*/ 85 w 108"/>
                  <a:gd name="T15" fmla="*/ 38 h 131"/>
                  <a:gd name="T16" fmla="*/ 85 w 108"/>
                  <a:gd name="T17" fmla="*/ 30 h 131"/>
                  <a:gd name="T18" fmla="*/ 83 w 108"/>
                  <a:gd name="T19" fmla="*/ 25 h 131"/>
                  <a:gd name="T20" fmla="*/ 80 w 108"/>
                  <a:gd name="T21" fmla="*/ 23 h 131"/>
                  <a:gd name="T22" fmla="*/ 75 w 108"/>
                  <a:gd name="T23" fmla="*/ 18 h 131"/>
                  <a:gd name="T24" fmla="*/ 68 w 108"/>
                  <a:gd name="T25" fmla="*/ 18 h 131"/>
                  <a:gd name="T26" fmla="*/ 60 w 108"/>
                  <a:gd name="T27" fmla="*/ 15 h 131"/>
                  <a:gd name="T28" fmla="*/ 17 w 108"/>
                  <a:gd name="T29" fmla="*/ 15 h 131"/>
                  <a:gd name="T30" fmla="*/ 17 w 108"/>
                  <a:gd name="T31" fmla="*/ 61 h 131"/>
                  <a:gd name="T32" fmla="*/ 57 w 108"/>
                  <a:gd name="T33" fmla="*/ 61 h 131"/>
                  <a:gd name="T34" fmla="*/ 0 w 108"/>
                  <a:gd name="T35" fmla="*/ 0 h 131"/>
                  <a:gd name="T36" fmla="*/ 60 w 108"/>
                  <a:gd name="T37" fmla="*/ 0 h 131"/>
                  <a:gd name="T38" fmla="*/ 73 w 108"/>
                  <a:gd name="T39" fmla="*/ 3 h 131"/>
                  <a:gd name="T40" fmla="*/ 85 w 108"/>
                  <a:gd name="T41" fmla="*/ 5 h 131"/>
                  <a:gd name="T42" fmla="*/ 93 w 108"/>
                  <a:gd name="T43" fmla="*/ 10 h 131"/>
                  <a:gd name="T44" fmla="*/ 95 w 108"/>
                  <a:gd name="T45" fmla="*/ 13 h 131"/>
                  <a:gd name="T46" fmla="*/ 98 w 108"/>
                  <a:gd name="T47" fmla="*/ 18 h 131"/>
                  <a:gd name="T48" fmla="*/ 103 w 108"/>
                  <a:gd name="T49" fmla="*/ 25 h 131"/>
                  <a:gd name="T50" fmla="*/ 103 w 108"/>
                  <a:gd name="T51" fmla="*/ 35 h 131"/>
                  <a:gd name="T52" fmla="*/ 103 w 108"/>
                  <a:gd name="T53" fmla="*/ 46 h 131"/>
                  <a:gd name="T54" fmla="*/ 100 w 108"/>
                  <a:gd name="T55" fmla="*/ 51 h 131"/>
                  <a:gd name="T56" fmla="*/ 98 w 108"/>
                  <a:gd name="T57" fmla="*/ 56 h 131"/>
                  <a:gd name="T58" fmla="*/ 93 w 108"/>
                  <a:gd name="T59" fmla="*/ 63 h 131"/>
                  <a:gd name="T60" fmla="*/ 85 w 108"/>
                  <a:gd name="T61" fmla="*/ 68 h 131"/>
                  <a:gd name="T62" fmla="*/ 90 w 108"/>
                  <a:gd name="T63" fmla="*/ 71 h 131"/>
                  <a:gd name="T64" fmla="*/ 95 w 108"/>
                  <a:gd name="T65" fmla="*/ 76 h 131"/>
                  <a:gd name="T66" fmla="*/ 98 w 108"/>
                  <a:gd name="T67" fmla="*/ 78 h 131"/>
                  <a:gd name="T68" fmla="*/ 98 w 108"/>
                  <a:gd name="T69" fmla="*/ 81 h 131"/>
                  <a:gd name="T70" fmla="*/ 100 w 108"/>
                  <a:gd name="T71" fmla="*/ 91 h 131"/>
                  <a:gd name="T72" fmla="*/ 100 w 108"/>
                  <a:gd name="T73" fmla="*/ 108 h 131"/>
                  <a:gd name="T74" fmla="*/ 103 w 108"/>
                  <a:gd name="T75" fmla="*/ 121 h 131"/>
                  <a:gd name="T76" fmla="*/ 105 w 108"/>
                  <a:gd name="T77" fmla="*/ 126 h 131"/>
                  <a:gd name="T78" fmla="*/ 108 w 108"/>
                  <a:gd name="T79" fmla="*/ 128 h 131"/>
                  <a:gd name="T80" fmla="*/ 108 w 108"/>
                  <a:gd name="T81" fmla="*/ 131 h 131"/>
                  <a:gd name="T82" fmla="*/ 85 w 108"/>
                  <a:gd name="T83" fmla="*/ 131 h 131"/>
                  <a:gd name="T84" fmla="*/ 85 w 108"/>
                  <a:gd name="T85" fmla="*/ 126 h 131"/>
                  <a:gd name="T86" fmla="*/ 85 w 108"/>
                  <a:gd name="T87" fmla="*/ 116 h 131"/>
                  <a:gd name="T88" fmla="*/ 83 w 108"/>
                  <a:gd name="T89" fmla="*/ 96 h 131"/>
                  <a:gd name="T90" fmla="*/ 83 w 108"/>
                  <a:gd name="T91" fmla="*/ 88 h 131"/>
                  <a:gd name="T92" fmla="*/ 80 w 108"/>
                  <a:gd name="T93" fmla="*/ 83 h 131"/>
                  <a:gd name="T94" fmla="*/ 78 w 108"/>
                  <a:gd name="T95" fmla="*/ 81 h 131"/>
                  <a:gd name="T96" fmla="*/ 73 w 108"/>
                  <a:gd name="T97" fmla="*/ 78 h 131"/>
                  <a:gd name="T98" fmla="*/ 68 w 108"/>
                  <a:gd name="T99" fmla="*/ 76 h 131"/>
                  <a:gd name="T100" fmla="*/ 57 w 108"/>
                  <a:gd name="T101" fmla="*/ 76 h 131"/>
                  <a:gd name="T102" fmla="*/ 17 w 108"/>
                  <a:gd name="T103" fmla="*/ 76 h 131"/>
                  <a:gd name="T104" fmla="*/ 17 w 108"/>
                  <a:gd name="T105" fmla="*/ 131 h 131"/>
                  <a:gd name="T106" fmla="*/ 0 w 108"/>
                  <a:gd name="T107" fmla="*/ 131 h 131"/>
                  <a:gd name="T108" fmla="*/ 0 w 108"/>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1"/>
                  <a:gd name="T167" fmla="*/ 108 w 108"/>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1">
                    <a:moveTo>
                      <a:pt x="57" y="61"/>
                    </a:moveTo>
                    <a:lnTo>
                      <a:pt x="70" y="61"/>
                    </a:lnTo>
                    <a:lnTo>
                      <a:pt x="73" y="58"/>
                    </a:lnTo>
                    <a:lnTo>
                      <a:pt x="78" y="56"/>
                    </a:lnTo>
                    <a:lnTo>
                      <a:pt x="80" y="53"/>
                    </a:lnTo>
                    <a:lnTo>
                      <a:pt x="83" y="48"/>
                    </a:lnTo>
                    <a:lnTo>
                      <a:pt x="85" y="43"/>
                    </a:lnTo>
                    <a:lnTo>
                      <a:pt x="85" y="38"/>
                    </a:lnTo>
                    <a:lnTo>
                      <a:pt x="85" y="30"/>
                    </a:lnTo>
                    <a:lnTo>
                      <a:pt x="83" y="25"/>
                    </a:lnTo>
                    <a:lnTo>
                      <a:pt x="80" y="23"/>
                    </a:lnTo>
                    <a:lnTo>
                      <a:pt x="75" y="18"/>
                    </a:lnTo>
                    <a:lnTo>
                      <a:pt x="68" y="18"/>
                    </a:lnTo>
                    <a:lnTo>
                      <a:pt x="60" y="15"/>
                    </a:lnTo>
                    <a:lnTo>
                      <a:pt x="17" y="15"/>
                    </a:lnTo>
                    <a:lnTo>
                      <a:pt x="17" y="61"/>
                    </a:lnTo>
                    <a:lnTo>
                      <a:pt x="57" y="61"/>
                    </a:lnTo>
                    <a:close/>
                    <a:moveTo>
                      <a:pt x="0" y="0"/>
                    </a:moveTo>
                    <a:lnTo>
                      <a:pt x="60" y="0"/>
                    </a:lnTo>
                    <a:lnTo>
                      <a:pt x="73" y="3"/>
                    </a:lnTo>
                    <a:lnTo>
                      <a:pt x="85" y="5"/>
                    </a:lnTo>
                    <a:lnTo>
                      <a:pt x="93" y="10"/>
                    </a:lnTo>
                    <a:lnTo>
                      <a:pt x="95" y="13"/>
                    </a:lnTo>
                    <a:lnTo>
                      <a:pt x="98" y="18"/>
                    </a:lnTo>
                    <a:lnTo>
                      <a:pt x="103" y="25"/>
                    </a:lnTo>
                    <a:lnTo>
                      <a:pt x="103" y="35"/>
                    </a:lnTo>
                    <a:lnTo>
                      <a:pt x="103" y="46"/>
                    </a:lnTo>
                    <a:lnTo>
                      <a:pt x="100" y="51"/>
                    </a:lnTo>
                    <a:lnTo>
                      <a:pt x="98" y="56"/>
                    </a:lnTo>
                    <a:lnTo>
                      <a:pt x="93" y="63"/>
                    </a:lnTo>
                    <a:lnTo>
                      <a:pt x="85" y="68"/>
                    </a:lnTo>
                    <a:lnTo>
                      <a:pt x="90" y="71"/>
                    </a:lnTo>
                    <a:lnTo>
                      <a:pt x="95" y="76"/>
                    </a:lnTo>
                    <a:lnTo>
                      <a:pt x="98" y="78"/>
                    </a:lnTo>
                    <a:lnTo>
                      <a:pt x="98" y="81"/>
                    </a:lnTo>
                    <a:lnTo>
                      <a:pt x="100" y="91"/>
                    </a:lnTo>
                    <a:lnTo>
                      <a:pt x="100" y="108"/>
                    </a:lnTo>
                    <a:lnTo>
                      <a:pt x="103" y="121"/>
                    </a:lnTo>
                    <a:lnTo>
                      <a:pt x="105" y="126"/>
                    </a:lnTo>
                    <a:lnTo>
                      <a:pt x="108" y="128"/>
                    </a:lnTo>
                    <a:lnTo>
                      <a:pt x="108" y="131"/>
                    </a:lnTo>
                    <a:lnTo>
                      <a:pt x="85" y="131"/>
                    </a:lnTo>
                    <a:lnTo>
                      <a:pt x="85" y="126"/>
                    </a:lnTo>
                    <a:lnTo>
                      <a:pt x="85" y="116"/>
                    </a:lnTo>
                    <a:lnTo>
                      <a:pt x="83" y="96"/>
                    </a:lnTo>
                    <a:lnTo>
                      <a:pt x="83" y="88"/>
                    </a:lnTo>
                    <a:lnTo>
                      <a:pt x="80" y="83"/>
                    </a:lnTo>
                    <a:lnTo>
                      <a:pt x="78" y="81"/>
                    </a:lnTo>
                    <a:lnTo>
                      <a:pt x="73" y="78"/>
                    </a:lnTo>
                    <a:lnTo>
                      <a:pt x="68" y="76"/>
                    </a:lnTo>
                    <a:lnTo>
                      <a:pt x="57" y="76"/>
                    </a:lnTo>
                    <a:lnTo>
                      <a:pt x="17" y="76"/>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05" name="Freeform 127"/>
              <p:cNvSpPr>
                <a:spLocks/>
              </p:cNvSpPr>
              <p:nvPr/>
            </p:nvSpPr>
            <p:spPr bwMode="auto">
              <a:xfrm>
                <a:off x="3736" y="666"/>
                <a:ext cx="116" cy="135"/>
              </a:xfrm>
              <a:custGeom>
                <a:avLst/>
                <a:gdLst>
                  <a:gd name="T0" fmla="*/ 106 w 116"/>
                  <a:gd name="T1" fmla="*/ 20 h 135"/>
                  <a:gd name="T2" fmla="*/ 113 w 116"/>
                  <a:gd name="T3" fmla="*/ 35 h 135"/>
                  <a:gd name="T4" fmla="*/ 95 w 116"/>
                  <a:gd name="T5" fmla="*/ 42 h 135"/>
                  <a:gd name="T6" fmla="*/ 88 w 116"/>
                  <a:gd name="T7" fmla="*/ 27 h 135"/>
                  <a:gd name="T8" fmla="*/ 80 w 116"/>
                  <a:gd name="T9" fmla="*/ 20 h 135"/>
                  <a:gd name="T10" fmla="*/ 68 w 116"/>
                  <a:gd name="T11" fmla="*/ 15 h 135"/>
                  <a:gd name="T12" fmla="*/ 50 w 116"/>
                  <a:gd name="T13" fmla="*/ 15 h 135"/>
                  <a:gd name="T14" fmla="*/ 35 w 116"/>
                  <a:gd name="T15" fmla="*/ 22 h 135"/>
                  <a:gd name="T16" fmla="*/ 25 w 116"/>
                  <a:gd name="T17" fmla="*/ 35 h 135"/>
                  <a:gd name="T18" fmla="*/ 18 w 116"/>
                  <a:gd name="T19" fmla="*/ 58 h 135"/>
                  <a:gd name="T20" fmla="*/ 18 w 116"/>
                  <a:gd name="T21" fmla="*/ 80 h 135"/>
                  <a:gd name="T22" fmla="*/ 23 w 116"/>
                  <a:gd name="T23" fmla="*/ 100 h 135"/>
                  <a:gd name="T24" fmla="*/ 35 w 116"/>
                  <a:gd name="T25" fmla="*/ 113 h 135"/>
                  <a:gd name="T26" fmla="*/ 50 w 116"/>
                  <a:gd name="T27" fmla="*/ 120 h 135"/>
                  <a:gd name="T28" fmla="*/ 70 w 116"/>
                  <a:gd name="T29" fmla="*/ 120 h 135"/>
                  <a:gd name="T30" fmla="*/ 83 w 116"/>
                  <a:gd name="T31" fmla="*/ 113 h 135"/>
                  <a:gd name="T32" fmla="*/ 95 w 116"/>
                  <a:gd name="T33" fmla="*/ 98 h 135"/>
                  <a:gd name="T34" fmla="*/ 116 w 116"/>
                  <a:gd name="T35" fmla="*/ 85 h 135"/>
                  <a:gd name="T36" fmla="*/ 111 w 116"/>
                  <a:gd name="T37" fmla="*/ 105 h 135"/>
                  <a:gd name="T38" fmla="*/ 101 w 116"/>
                  <a:gd name="T39" fmla="*/ 120 h 135"/>
                  <a:gd name="T40" fmla="*/ 80 w 116"/>
                  <a:gd name="T41" fmla="*/ 133 h 135"/>
                  <a:gd name="T42" fmla="*/ 58 w 116"/>
                  <a:gd name="T43" fmla="*/ 135 h 135"/>
                  <a:gd name="T44" fmla="*/ 38 w 116"/>
                  <a:gd name="T45" fmla="*/ 133 h 135"/>
                  <a:gd name="T46" fmla="*/ 20 w 116"/>
                  <a:gd name="T47" fmla="*/ 123 h 135"/>
                  <a:gd name="T48" fmla="*/ 5 w 116"/>
                  <a:gd name="T49" fmla="*/ 100 h 135"/>
                  <a:gd name="T50" fmla="*/ 0 w 116"/>
                  <a:gd name="T51" fmla="*/ 85 h 135"/>
                  <a:gd name="T52" fmla="*/ 0 w 116"/>
                  <a:gd name="T53" fmla="*/ 53 h 135"/>
                  <a:gd name="T54" fmla="*/ 7 w 116"/>
                  <a:gd name="T55" fmla="*/ 30 h 135"/>
                  <a:gd name="T56" fmla="*/ 25 w 116"/>
                  <a:gd name="T57" fmla="*/ 10 h 135"/>
                  <a:gd name="T58" fmla="*/ 40 w 116"/>
                  <a:gd name="T59" fmla="*/ 2 h 135"/>
                  <a:gd name="T60" fmla="*/ 60 w 116"/>
                  <a:gd name="T61" fmla="*/ 0 h 135"/>
                  <a:gd name="T62" fmla="*/ 83 w 116"/>
                  <a:gd name="T63" fmla="*/ 2 h 135"/>
                  <a:gd name="T64" fmla="*/ 98 w 116"/>
                  <a:gd name="T65" fmla="*/ 12 h 1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
                  <a:gd name="T100" fmla="*/ 0 h 135"/>
                  <a:gd name="T101" fmla="*/ 116 w 116"/>
                  <a:gd name="T102" fmla="*/ 135 h 1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 h="135">
                    <a:moveTo>
                      <a:pt x="98" y="12"/>
                    </a:moveTo>
                    <a:lnTo>
                      <a:pt x="106" y="20"/>
                    </a:lnTo>
                    <a:lnTo>
                      <a:pt x="108" y="27"/>
                    </a:lnTo>
                    <a:lnTo>
                      <a:pt x="113" y="35"/>
                    </a:lnTo>
                    <a:lnTo>
                      <a:pt x="113" y="42"/>
                    </a:lnTo>
                    <a:lnTo>
                      <a:pt x="95" y="42"/>
                    </a:lnTo>
                    <a:lnTo>
                      <a:pt x="93" y="30"/>
                    </a:lnTo>
                    <a:lnTo>
                      <a:pt x="88" y="27"/>
                    </a:lnTo>
                    <a:lnTo>
                      <a:pt x="85" y="22"/>
                    </a:lnTo>
                    <a:lnTo>
                      <a:pt x="80" y="20"/>
                    </a:lnTo>
                    <a:lnTo>
                      <a:pt x="75" y="17"/>
                    </a:lnTo>
                    <a:lnTo>
                      <a:pt x="68" y="15"/>
                    </a:lnTo>
                    <a:lnTo>
                      <a:pt x="60" y="15"/>
                    </a:lnTo>
                    <a:lnTo>
                      <a:pt x="50" y="15"/>
                    </a:lnTo>
                    <a:lnTo>
                      <a:pt x="43" y="17"/>
                    </a:lnTo>
                    <a:lnTo>
                      <a:pt x="35" y="22"/>
                    </a:lnTo>
                    <a:lnTo>
                      <a:pt x="30" y="27"/>
                    </a:lnTo>
                    <a:lnTo>
                      <a:pt x="25" y="35"/>
                    </a:lnTo>
                    <a:lnTo>
                      <a:pt x="20" y="45"/>
                    </a:lnTo>
                    <a:lnTo>
                      <a:pt x="18" y="58"/>
                    </a:lnTo>
                    <a:lnTo>
                      <a:pt x="18" y="70"/>
                    </a:lnTo>
                    <a:lnTo>
                      <a:pt x="18" y="80"/>
                    </a:lnTo>
                    <a:lnTo>
                      <a:pt x="20" y="90"/>
                    </a:lnTo>
                    <a:lnTo>
                      <a:pt x="23" y="100"/>
                    </a:lnTo>
                    <a:lnTo>
                      <a:pt x="28" y="108"/>
                    </a:lnTo>
                    <a:lnTo>
                      <a:pt x="35" y="113"/>
                    </a:lnTo>
                    <a:lnTo>
                      <a:pt x="43" y="118"/>
                    </a:lnTo>
                    <a:lnTo>
                      <a:pt x="50" y="120"/>
                    </a:lnTo>
                    <a:lnTo>
                      <a:pt x="60" y="120"/>
                    </a:lnTo>
                    <a:lnTo>
                      <a:pt x="70" y="120"/>
                    </a:lnTo>
                    <a:lnTo>
                      <a:pt x="78" y="118"/>
                    </a:lnTo>
                    <a:lnTo>
                      <a:pt x="83" y="113"/>
                    </a:lnTo>
                    <a:lnTo>
                      <a:pt x="90" y="105"/>
                    </a:lnTo>
                    <a:lnTo>
                      <a:pt x="95" y="98"/>
                    </a:lnTo>
                    <a:lnTo>
                      <a:pt x="98" y="85"/>
                    </a:lnTo>
                    <a:lnTo>
                      <a:pt x="116" y="85"/>
                    </a:lnTo>
                    <a:lnTo>
                      <a:pt x="113" y="95"/>
                    </a:lnTo>
                    <a:lnTo>
                      <a:pt x="111" y="105"/>
                    </a:lnTo>
                    <a:lnTo>
                      <a:pt x="106" y="113"/>
                    </a:lnTo>
                    <a:lnTo>
                      <a:pt x="101" y="120"/>
                    </a:lnTo>
                    <a:lnTo>
                      <a:pt x="90" y="128"/>
                    </a:lnTo>
                    <a:lnTo>
                      <a:pt x="80" y="133"/>
                    </a:lnTo>
                    <a:lnTo>
                      <a:pt x="70" y="135"/>
                    </a:lnTo>
                    <a:lnTo>
                      <a:pt x="58" y="135"/>
                    </a:lnTo>
                    <a:lnTo>
                      <a:pt x="48" y="135"/>
                    </a:lnTo>
                    <a:lnTo>
                      <a:pt x="38" y="133"/>
                    </a:lnTo>
                    <a:lnTo>
                      <a:pt x="28" y="128"/>
                    </a:lnTo>
                    <a:lnTo>
                      <a:pt x="20" y="123"/>
                    </a:lnTo>
                    <a:lnTo>
                      <a:pt x="10" y="113"/>
                    </a:lnTo>
                    <a:lnTo>
                      <a:pt x="5" y="100"/>
                    </a:lnTo>
                    <a:lnTo>
                      <a:pt x="2" y="93"/>
                    </a:lnTo>
                    <a:lnTo>
                      <a:pt x="0" y="85"/>
                    </a:lnTo>
                    <a:lnTo>
                      <a:pt x="0" y="68"/>
                    </a:lnTo>
                    <a:lnTo>
                      <a:pt x="0" y="53"/>
                    </a:lnTo>
                    <a:lnTo>
                      <a:pt x="2" y="40"/>
                    </a:lnTo>
                    <a:lnTo>
                      <a:pt x="7" y="30"/>
                    </a:lnTo>
                    <a:lnTo>
                      <a:pt x="15" y="20"/>
                    </a:lnTo>
                    <a:lnTo>
                      <a:pt x="25" y="10"/>
                    </a:lnTo>
                    <a:lnTo>
                      <a:pt x="35" y="5"/>
                    </a:lnTo>
                    <a:lnTo>
                      <a:pt x="40" y="2"/>
                    </a:lnTo>
                    <a:lnTo>
                      <a:pt x="48" y="0"/>
                    </a:lnTo>
                    <a:lnTo>
                      <a:pt x="60" y="0"/>
                    </a:lnTo>
                    <a:lnTo>
                      <a:pt x="73" y="0"/>
                    </a:lnTo>
                    <a:lnTo>
                      <a:pt x="83" y="2"/>
                    </a:lnTo>
                    <a:lnTo>
                      <a:pt x="90" y="7"/>
                    </a:lnTo>
                    <a:lnTo>
                      <a:pt x="98"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06" name="Freeform 128"/>
              <p:cNvSpPr>
                <a:spLocks/>
              </p:cNvSpPr>
              <p:nvPr/>
            </p:nvSpPr>
            <p:spPr bwMode="auto">
              <a:xfrm>
                <a:off x="3872" y="668"/>
                <a:ext cx="103" cy="131"/>
              </a:xfrm>
              <a:custGeom>
                <a:avLst/>
                <a:gdLst>
                  <a:gd name="T0" fmla="*/ 0 w 103"/>
                  <a:gd name="T1" fmla="*/ 0 h 131"/>
                  <a:gd name="T2" fmla="*/ 17 w 103"/>
                  <a:gd name="T3" fmla="*/ 0 h 131"/>
                  <a:gd name="T4" fmla="*/ 17 w 103"/>
                  <a:gd name="T5" fmla="*/ 56 h 131"/>
                  <a:gd name="T6" fmla="*/ 85 w 103"/>
                  <a:gd name="T7" fmla="*/ 56 h 131"/>
                  <a:gd name="T8" fmla="*/ 85 w 103"/>
                  <a:gd name="T9" fmla="*/ 0 h 131"/>
                  <a:gd name="T10" fmla="*/ 103 w 103"/>
                  <a:gd name="T11" fmla="*/ 0 h 131"/>
                  <a:gd name="T12" fmla="*/ 103 w 103"/>
                  <a:gd name="T13" fmla="*/ 131 h 131"/>
                  <a:gd name="T14" fmla="*/ 85 w 103"/>
                  <a:gd name="T15" fmla="*/ 131 h 131"/>
                  <a:gd name="T16" fmla="*/ 85 w 103"/>
                  <a:gd name="T17" fmla="*/ 71 h 131"/>
                  <a:gd name="T18" fmla="*/ 17 w 103"/>
                  <a:gd name="T19" fmla="*/ 71 h 131"/>
                  <a:gd name="T20" fmla="*/ 17 w 103"/>
                  <a:gd name="T21" fmla="*/ 131 h 131"/>
                  <a:gd name="T22" fmla="*/ 0 w 103"/>
                  <a:gd name="T23" fmla="*/ 131 h 131"/>
                  <a:gd name="T24" fmla="*/ 0 w 103"/>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31"/>
                  <a:gd name="T41" fmla="*/ 103 w 103"/>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31">
                    <a:moveTo>
                      <a:pt x="0" y="0"/>
                    </a:moveTo>
                    <a:lnTo>
                      <a:pt x="17" y="0"/>
                    </a:lnTo>
                    <a:lnTo>
                      <a:pt x="17" y="56"/>
                    </a:lnTo>
                    <a:lnTo>
                      <a:pt x="85" y="56"/>
                    </a:lnTo>
                    <a:lnTo>
                      <a:pt x="85" y="0"/>
                    </a:lnTo>
                    <a:lnTo>
                      <a:pt x="103" y="0"/>
                    </a:lnTo>
                    <a:lnTo>
                      <a:pt x="103" y="131"/>
                    </a:lnTo>
                    <a:lnTo>
                      <a:pt x="85" y="131"/>
                    </a:lnTo>
                    <a:lnTo>
                      <a:pt x="85" y="71"/>
                    </a:lnTo>
                    <a:lnTo>
                      <a:pt x="17" y="71"/>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07" name="Freeform 129"/>
              <p:cNvSpPr>
                <a:spLocks noEditPoints="1"/>
              </p:cNvSpPr>
              <p:nvPr/>
            </p:nvSpPr>
            <p:spPr bwMode="auto">
              <a:xfrm>
                <a:off x="3993" y="668"/>
                <a:ext cx="115" cy="131"/>
              </a:xfrm>
              <a:custGeom>
                <a:avLst/>
                <a:gdLst>
                  <a:gd name="T0" fmla="*/ 77 w 115"/>
                  <a:gd name="T1" fmla="*/ 78 h 131"/>
                  <a:gd name="T2" fmla="*/ 57 w 115"/>
                  <a:gd name="T3" fmla="*/ 20 h 131"/>
                  <a:gd name="T4" fmla="*/ 35 w 115"/>
                  <a:gd name="T5" fmla="*/ 78 h 131"/>
                  <a:gd name="T6" fmla="*/ 77 w 115"/>
                  <a:gd name="T7" fmla="*/ 78 h 131"/>
                  <a:gd name="T8" fmla="*/ 47 w 115"/>
                  <a:gd name="T9" fmla="*/ 0 h 131"/>
                  <a:gd name="T10" fmla="*/ 67 w 115"/>
                  <a:gd name="T11" fmla="*/ 0 h 131"/>
                  <a:gd name="T12" fmla="*/ 115 w 115"/>
                  <a:gd name="T13" fmla="*/ 131 h 131"/>
                  <a:gd name="T14" fmla="*/ 95 w 115"/>
                  <a:gd name="T15" fmla="*/ 131 h 131"/>
                  <a:gd name="T16" fmla="*/ 83 w 115"/>
                  <a:gd name="T17" fmla="*/ 91 h 131"/>
                  <a:gd name="T18" fmla="*/ 30 w 115"/>
                  <a:gd name="T19" fmla="*/ 91 h 131"/>
                  <a:gd name="T20" fmla="*/ 17 w 115"/>
                  <a:gd name="T21" fmla="*/ 131 h 131"/>
                  <a:gd name="T22" fmla="*/ 0 w 115"/>
                  <a:gd name="T23" fmla="*/ 131 h 131"/>
                  <a:gd name="T24" fmla="*/ 47 w 11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31"/>
                  <a:gd name="T41" fmla="*/ 115 w 11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31">
                    <a:moveTo>
                      <a:pt x="77" y="78"/>
                    </a:moveTo>
                    <a:lnTo>
                      <a:pt x="57" y="20"/>
                    </a:lnTo>
                    <a:lnTo>
                      <a:pt x="35" y="78"/>
                    </a:lnTo>
                    <a:lnTo>
                      <a:pt x="77" y="78"/>
                    </a:lnTo>
                    <a:close/>
                    <a:moveTo>
                      <a:pt x="47" y="0"/>
                    </a:moveTo>
                    <a:lnTo>
                      <a:pt x="67" y="0"/>
                    </a:lnTo>
                    <a:lnTo>
                      <a:pt x="115" y="131"/>
                    </a:lnTo>
                    <a:lnTo>
                      <a:pt x="95" y="131"/>
                    </a:lnTo>
                    <a:lnTo>
                      <a:pt x="83" y="91"/>
                    </a:lnTo>
                    <a:lnTo>
                      <a:pt x="30" y="91"/>
                    </a:lnTo>
                    <a:lnTo>
                      <a:pt x="17" y="131"/>
                    </a:lnTo>
                    <a:lnTo>
                      <a:pt x="0" y="131"/>
                    </a:lnTo>
                    <a:lnTo>
                      <a:pt x="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08" name="Freeform 130"/>
              <p:cNvSpPr>
                <a:spLocks noEditPoints="1"/>
              </p:cNvSpPr>
              <p:nvPr/>
            </p:nvSpPr>
            <p:spPr bwMode="auto">
              <a:xfrm>
                <a:off x="4126" y="668"/>
                <a:ext cx="108" cy="131"/>
              </a:xfrm>
              <a:custGeom>
                <a:avLst/>
                <a:gdLst>
                  <a:gd name="T0" fmla="*/ 58 w 108"/>
                  <a:gd name="T1" fmla="*/ 61 h 131"/>
                  <a:gd name="T2" fmla="*/ 70 w 108"/>
                  <a:gd name="T3" fmla="*/ 61 h 131"/>
                  <a:gd name="T4" fmla="*/ 73 w 108"/>
                  <a:gd name="T5" fmla="*/ 58 h 131"/>
                  <a:gd name="T6" fmla="*/ 78 w 108"/>
                  <a:gd name="T7" fmla="*/ 56 h 131"/>
                  <a:gd name="T8" fmla="*/ 80 w 108"/>
                  <a:gd name="T9" fmla="*/ 53 h 131"/>
                  <a:gd name="T10" fmla="*/ 83 w 108"/>
                  <a:gd name="T11" fmla="*/ 48 h 131"/>
                  <a:gd name="T12" fmla="*/ 85 w 108"/>
                  <a:gd name="T13" fmla="*/ 43 h 131"/>
                  <a:gd name="T14" fmla="*/ 85 w 108"/>
                  <a:gd name="T15" fmla="*/ 38 h 131"/>
                  <a:gd name="T16" fmla="*/ 85 w 108"/>
                  <a:gd name="T17" fmla="*/ 30 h 131"/>
                  <a:gd name="T18" fmla="*/ 83 w 108"/>
                  <a:gd name="T19" fmla="*/ 25 h 131"/>
                  <a:gd name="T20" fmla="*/ 80 w 108"/>
                  <a:gd name="T21" fmla="*/ 23 h 131"/>
                  <a:gd name="T22" fmla="*/ 75 w 108"/>
                  <a:gd name="T23" fmla="*/ 18 h 131"/>
                  <a:gd name="T24" fmla="*/ 68 w 108"/>
                  <a:gd name="T25" fmla="*/ 18 h 131"/>
                  <a:gd name="T26" fmla="*/ 60 w 108"/>
                  <a:gd name="T27" fmla="*/ 15 h 131"/>
                  <a:gd name="T28" fmla="*/ 17 w 108"/>
                  <a:gd name="T29" fmla="*/ 15 h 131"/>
                  <a:gd name="T30" fmla="*/ 17 w 108"/>
                  <a:gd name="T31" fmla="*/ 61 h 131"/>
                  <a:gd name="T32" fmla="*/ 58 w 108"/>
                  <a:gd name="T33" fmla="*/ 61 h 131"/>
                  <a:gd name="T34" fmla="*/ 0 w 108"/>
                  <a:gd name="T35" fmla="*/ 0 h 131"/>
                  <a:gd name="T36" fmla="*/ 60 w 108"/>
                  <a:gd name="T37" fmla="*/ 0 h 131"/>
                  <a:gd name="T38" fmla="*/ 73 w 108"/>
                  <a:gd name="T39" fmla="*/ 3 h 131"/>
                  <a:gd name="T40" fmla="*/ 85 w 108"/>
                  <a:gd name="T41" fmla="*/ 5 h 131"/>
                  <a:gd name="T42" fmla="*/ 93 w 108"/>
                  <a:gd name="T43" fmla="*/ 10 h 131"/>
                  <a:gd name="T44" fmla="*/ 95 w 108"/>
                  <a:gd name="T45" fmla="*/ 13 h 131"/>
                  <a:gd name="T46" fmla="*/ 98 w 108"/>
                  <a:gd name="T47" fmla="*/ 18 h 131"/>
                  <a:gd name="T48" fmla="*/ 103 w 108"/>
                  <a:gd name="T49" fmla="*/ 25 h 131"/>
                  <a:gd name="T50" fmla="*/ 103 w 108"/>
                  <a:gd name="T51" fmla="*/ 35 h 131"/>
                  <a:gd name="T52" fmla="*/ 103 w 108"/>
                  <a:gd name="T53" fmla="*/ 46 h 131"/>
                  <a:gd name="T54" fmla="*/ 100 w 108"/>
                  <a:gd name="T55" fmla="*/ 51 h 131"/>
                  <a:gd name="T56" fmla="*/ 98 w 108"/>
                  <a:gd name="T57" fmla="*/ 56 h 131"/>
                  <a:gd name="T58" fmla="*/ 93 w 108"/>
                  <a:gd name="T59" fmla="*/ 63 h 131"/>
                  <a:gd name="T60" fmla="*/ 85 w 108"/>
                  <a:gd name="T61" fmla="*/ 68 h 131"/>
                  <a:gd name="T62" fmla="*/ 90 w 108"/>
                  <a:gd name="T63" fmla="*/ 71 h 131"/>
                  <a:gd name="T64" fmla="*/ 95 w 108"/>
                  <a:gd name="T65" fmla="*/ 76 h 131"/>
                  <a:gd name="T66" fmla="*/ 98 w 108"/>
                  <a:gd name="T67" fmla="*/ 78 h 131"/>
                  <a:gd name="T68" fmla="*/ 98 w 108"/>
                  <a:gd name="T69" fmla="*/ 81 h 131"/>
                  <a:gd name="T70" fmla="*/ 100 w 108"/>
                  <a:gd name="T71" fmla="*/ 91 h 131"/>
                  <a:gd name="T72" fmla="*/ 100 w 108"/>
                  <a:gd name="T73" fmla="*/ 108 h 131"/>
                  <a:gd name="T74" fmla="*/ 103 w 108"/>
                  <a:gd name="T75" fmla="*/ 121 h 131"/>
                  <a:gd name="T76" fmla="*/ 106 w 108"/>
                  <a:gd name="T77" fmla="*/ 126 h 131"/>
                  <a:gd name="T78" fmla="*/ 108 w 108"/>
                  <a:gd name="T79" fmla="*/ 128 h 131"/>
                  <a:gd name="T80" fmla="*/ 108 w 108"/>
                  <a:gd name="T81" fmla="*/ 131 h 131"/>
                  <a:gd name="T82" fmla="*/ 85 w 108"/>
                  <a:gd name="T83" fmla="*/ 131 h 131"/>
                  <a:gd name="T84" fmla="*/ 85 w 108"/>
                  <a:gd name="T85" fmla="*/ 126 h 131"/>
                  <a:gd name="T86" fmla="*/ 85 w 108"/>
                  <a:gd name="T87" fmla="*/ 116 h 131"/>
                  <a:gd name="T88" fmla="*/ 83 w 108"/>
                  <a:gd name="T89" fmla="*/ 96 h 131"/>
                  <a:gd name="T90" fmla="*/ 83 w 108"/>
                  <a:gd name="T91" fmla="*/ 88 h 131"/>
                  <a:gd name="T92" fmla="*/ 80 w 108"/>
                  <a:gd name="T93" fmla="*/ 83 h 131"/>
                  <a:gd name="T94" fmla="*/ 78 w 108"/>
                  <a:gd name="T95" fmla="*/ 81 h 131"/>
                  <a:gd name="T96" fmla="*/ 73 w 108"/>
                  <a:gd name="T97" fmla="*/ 78 h 131"/>
                  <a:gd name="T98" fmla="*/ 68 w 108"/>
                  <a:gd name="T99" fmla="*/ 76 h 131"/>
                  <a:gd name="T100" fmla="*/ 58 w 108"/>
                  <a:gd name="T101" fmla="*/ 76 h 131"/>
                  <a:gd name="T102" fmla="*/ 17 w 108"/>
                  <a:gd name="T103" fmla="*/ 76 h 131"/>
                  <a:gd name="T104" fmla="*/ 17 w 108"/>
                  <a:gd name="T105" fmla="*/ 131 h 131"/>
                  <a:gd name="T106" fmla="*/ 0 w 108"/>
                  <a:gd name="T107" fmla="*/ 131 h 131"/>
                  <a:gd name="T108" fmla="*/ 0 w 108"/>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1"/>
                  <a:gd name="T167" fmla="*/ 108 w 108"/>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1">
                    <a:moveTo>
                      <a:pt x="58" y="61"/>
                    </a:moveTo>
                    <a:lnTo>
                      <a:pt x="70" y="61"/>
                    </a:lnTo>
                    <a:lnTo>
                      <a:pt x="73" y="58"/>
                    </a:lnTo>
                    <a:lnTo>
                      <a:pt x="78" y="56"/>
                    </a:lnTo>
                    <a:lnTo>
                      <a:pt x="80" y="53"/>
                    </a:lnTo>
                    <a:lnTo>
                      <a:pt x="83" y="48"/>
                    </a:lnTo>
                    <a:lnTo>
                      <a:pt x="85" y="43"/>
                    </a:lnTo>
                    <a:lnTo>
                      <a:pt x="85" y="38"/>
                    </a:lnTo>
                    <a:lnTo>
                      <a:pt x="85" y="30"/>
                    </a:lnTo>
                    <a:lnTo>
                      <a:pt x="83" y="25"/>
                    </a:lnTo>
                    <a:lnTo>
                      <a:pt x="80" y="23"/>
                    </a:lnTo>
                    <a:lnTo>
                      <a:pt x="75" y="18"/>
                    </a:lnTo>
                    <a:lnTo>
                      <a:pt x="68" y="18"/>
                    </a:lnTo>
                    <a:lnTo>
                      <a:pt x="60" y="15"/>
                    </a:lnTo>
                    <a:lnTo>
                      <a:pt x="17" y="15"/>
                    </a:lnTo>
                    <a:lnTo>
                      <a:pt x="17" y="61"/>
                    </a:lnTo>
                    <a:lnTo>
                      <a:pt x="58" y="61"/>
                    </a:lnTo>
                    <a:close/>
                    <a:moveTo>
                      <a:pt x="0" y="0"/>
                    </a:moveTo>
                    <a:lnTo>
                      <a:pt x="60" y="0"/>
                    </a:lnTo>
                    <a:lnTo>
                      <a:pt x="73" y="3"/>
                    </a:lnTo>
                    <a:lnTo>
                      <a:pt x="85" y="5"/>
                    </a:lnTo>
                    <a:lnTo>
                      <a:pt x="93" y="10"/>
                    </a:lnTo>
                    <a:lnTo>
                      <a:pt x="95" y="13"/>
                    </a:lnTo>
                    <a:lnTo>
                      <a:pt x="98" y="18"/>
                    </a:lnTo>
                    <a:lnTo>
                      <a:pt x="103" y="25"/>
                    </a:lnTo>
                    <a:lnTo>
                      <a:pt x="103" y="35"/>
                    </a:lnTo>
                    <a:lnTo>
                      <a:pt x="103" y="46"/>
                    </a:lnTo>
                    <a:lnTo>
                      <a:pt x="100" y="51"/>
                    </a:lnTo>
                    <a:lnTo>
                      <a:pt x="98" y="56"/>
                    </a:lnTo>
                    <a:lnTo>
                      <a:pt x="93" y="63"/>
                    </a:lnTo>
                    <a:lnTo>
                      <a:pt x="85" y="68"/>
                    </a:lnTo>
                    <a:lnTo>
                      <a:pt x="90" y="71"/>
                    </a:lnTo>
                    <a:lnTo>
                      <a:pt x="95" y="76"/>
                    </a:lnTo>
                    <a:lnTo>
                      <a:pt x="98" y="78"/>
                    </a:lnTo>
                    <a:lnTo>
                      <a:pt x="98" y="81"/>
                    </a:lnTo>
                    <a:lnTo>
                      <a:pt x="100" y="91"/>
                    </a:lnTo>
                    <a:lnTo>
                      <a:pt x="100" y="108"/>
                    </a:lnTo>
                    <a:lnTo>
                      <a:pt x="103" y="121"/>
                    </a:lnTo>
                    <a:lnTo>
                      <a:pt x="106" y="126"/>
                    </a:lnTo>
                    <a:lnTo>
                      <a:pt x="108" y="128"/>
                    </a:lnTo>
                    <a:lnTo>
                      <a:pt x="108" y="131"/>
                    </a:lnTo>
                    <a:lnTo>
                      <a:pt x="85" y="131"/>
                    </a:lnTo>
                    <a:lnTo>
                      <a:pt x="85" y="126"/>
                    </a:lnTo>
                    <a:lnTo>
                      <a:pt x="85" y="116"/>
                    </a:lnTo>
                    <a:lnTo>
                      <a:pt x="83" y="96"/>
                    </a:lnTo>
                    <a:lnTo>
                      <a:pt x="83" y="88"/>
                    </a:lnTo>
                    <a:lnTo>
                      <a:pt x="80" y="83"/>
                    </a:lnTo>
                    <a:lnTo>
                      <a:pt x="78" y="81"/>
                    </a:lnTo>
                    <a:lnTo>
                      <a:pt x="73" y="78"/>
                    </a:lnTo>
                    <a:lnTo>
                      <a:pt x="68" y="76"/>
                    </a:lnTo>
                    <a:lnTo>
                      <a:pt x="58" y="76"/>
                    </a:lnTo>
                    <a:lnTo>
                      <a:pt x="17" y="76"/>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09" name="Freeform 131"/>
              <p:cNvSpPr>
                <a:spLocks/>
              </p:cNvSpPr>
              <p:nvPr/>
            </p:nvSpPr>
            <p:spPr bwMode="auto">
              <a:xfrm>
                <a:off x="4254" y="668"/>
                <a:ext cx="40" cy="169"/>
              </a:xfrm>
              <a:custGeom>
                <a:avLst/>
                <a:gdLst>
                  <a:gd name="T0" fmla="*/ 40 w 40"/>
                  <a:gd name="T1" fmla="*/ 0 h 169"/>
                  <a:gd name="T2" fmla="*/ 30 w 40"/>
                  <a:gd name="T3" fmla="*/ 23 h 169"/>
                  <a:gd name="T4" fmla="*/ 23 w 40"/>
                  <a:gd name="T5" fmla="*/ 38 h 169"/>
                  <a:gd name="T6" fmla="*/ 20 w 40"/>
                  <a:gd name="T7" fmla="*/ 48 h 169"/>
                  <a:gd name="T8" fmla="*/ 18 w 40"/>
                  <a:gd name="T9" fmla="*/ 61 h 169"/>
                  <a:gd name="T10" fmla="*/ 18 w 40"/>
                  <a:gd name="T11" fmla="*/ 71 h 169"/>
                  <a:gd name="T12" fmla="*/ 15 w 40"/>
                  <a:gd name="T13" fmla="*/ 83 h 169"/>
                  <a:gd name="T14" fmla="*/ 18 w 40"/>
                  <a:gd name="T15" fmla="*/ 96 h 169"/>
                  <a:gd name="T16" fmla="*/ 18 w 40"/>
                  <a:gd name="T17" fmla="*/ 108 h 169"/>
                  <a:gd name="T18" fmla="*/ 23 w 40"/>
                  <a:gd name="T19" fmla="*/ 131 h 169"/>
                  <a:gd name="T20" fmla="*/ 30 w 40"/>
                  <a:gd name="T21" fmla="*/ 146 h 169"/>
                  <a:gd name="T22" fmla="*/ 40 w 40"/>
                  <a:gd name="T23" fmla="*/ 169 h 169"/>
                  <a:gd name="T24" fmla="*/ 30 w 40"/>
                  <a:gd name="T25" fmla="*/ 169 h 169"/>
                  <a:gd name="T26" fmla="*/ 15 w 40"/>
                  <a:gd name="T27" fmla="*/ 141 h 169"/>
                  <a:gd name="T28" fmla="*/ 8 w 40"/>
                  <a:gd name="T29" fmla="*/ 126 h 169"/>
                  <a:gd name="T30" fmla="*/ 3 w 40"/>
                  <a:gd name="T31" fmla="*/ 113 h 169"/>
                  <a:gd name="T32" fmla="*/ 0 w 40"/>
                  <a:gd name="T33" fmla="*/ 98 h 169"/>
                  <a:gd name="T34" fmla="*/ 0 w 40"/>
                  <a:gd name="T35" fmla="*/ 86 h 169"/>
                  <a:gd name="T36" fmla="*/ 0 w 40"/>
                  <a:gd name="T37" fmla="*/ 71 h 169"/>
                  <a:gd name="T38" fmla="*/ 3 w 40"/>
                  <a:gd name="T39" fmla="*/ 61 h 169"/>
                  <a:gd name="T40" fmla="*/ 5 w 40"/>
                  <a:gd name="T41" fmla="*/ 48 h 169"/>
                  <a:gd name="T42" fmla="*/ 8 w 40"/>
                  <a:gd name="T43" fmla="*/ 38 h 169"/>
                  <a:gd name="T44" fmla="*/ 15 w 40"/>
                  <a:gd name="T45" fmla="*/ 23 h 169"/>
                  <a:gd name="T46" fmla="*/ 30 w 40"/>
                  <a:gd name="T47" fmla="*/ 0 h 169"/>
                  <a:gd name="T48" fmla="*/ 40 w 40"/>
                  <a:gd name="T49" fmla="*/ 0 h 16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169"/>
                  <a:gd name="T77" fmla="*/ 40 w 40"/>
                  <a:gd name="T78" fmla="*/ 169 h 16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169">
                    <a:moveTo>
                      <a:pt x="40" y="0"/>
                    </a:moveTo>
                    <a:lnTo>
                      <a:pt x="30" y="23"/>
                    </a:lnTo>
                    <a:lnTo>
                      <a:pt x="23" y="38"/>
                    </a:lnTo>
                    <a:lnTo>
                      <a:pt x="20" y="48"/>
                    </a:lnTo>
                    <a:lnTo>
                      <a:pt x="18" y="61"/>
                    </a:lnTo>
                    <a:lnTo>
                      <a:pt x="18" y="71"/>
                    </a:lnTo>
                    <a:lnTo>
                      <a:pt x="15" y="83"/>
                    </a:lnTo>
                    <a:lnTo>
                      <a:pt x="18" y="96"/>
                    </a:lnTo>
                    <a:lnTo>
                      <a:pt x="18" y="108"/>
                    </a:lnTo>
                    <a:lnTo>
                      <a:pt x="23" y="131"/>
                    </a:lnTo>
                    <a:lnTo>
                      <a:pt x="30" y="146"/>
                    </a:lnTo>
                    <a:lnTo>
                      <a:pt x="40" y="169"/>
                    </a:lnTo>
                    <a:lnTo>
                      <a:pt x="30" y="169"/>
                    </a:lnTo>
                    <a:lnTo>
                      <a:pt x="15" y="141"/>
                    </a:lnTo>
                    <a:lnTo>
                      <a:pt x="8" y="126"/>
                    </a:lnTo>
                    <a:lnTo>
                      <a:pt x="3" y="113"/>
                    </a:lnTo>
                    <a:lnTo>
                      <a:pt x="0" y="98"/>
                    </a:lnTo>
                    <a:lnTo>
                      <a:pt x="0" y="86"/>
                    </a:lnTo>
                    <a:lnTo>
                      <a:pt x="0" y="71"/>
                    </a:lnTo>
                    <a:lnTo>
                      <a:pt x="3" y="61"/>
                    </a:lnTo>
                    <a:lnTo>
                      <a:pt x="5" y="48"/>
                    </a:lnTo>
                    <a:lnTo>
                      <a:pt x="8" y="38"/>
                    </a:lnTo>
                    <a:lnTo>
                      <a:pt x="15" y="23"/>
                    </a:lnTo>
                    <a:lnTo>
                      <a:pt x="3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10" name="Freeform 132"/>
              <p:cNvSpPr>
                <a:spLocks/>
              </p:cNvSpPr>
              <p:nvPr/>
            </p:nvSpPr>
            <p:spPr bwMode="auto">
              <a:xfrm>
                <a:off x="4320" y="673"/>
                <a:ext cx="45" cy="126"/>
              </a:xfrm>
              <a:custGeom>
                <a:avLst/>
                <a:gdLst>
                  <a:gd name="T0" fmla="*/ 0 w 45"/>
                  <a:gd name="T1" fmla="*/ 35 h 126"/>
                  <a:gd name="T2" fmla="*/ 0 w 45"/>
                  <a:gd name="T3" fmla="*/ 23 h 126"/>
                  <a:gd name="T4" fmla="*/ 12 w 45"/>
                  <a:gd name="T5" fmla="*/ 23 h 126"/>
                  <a:gd name="T6" fmla="*/ 22 w 45"/>
                  <a:gd name="T7" fmla="*/ 18 h 126"/>
                  <a:gd name="T8" fmla="*/ 25 w 45"/>
                  <a:gd name="T9" fmla="*/ 15 h 126"/>
                  <a:gd name="T10" fmla="*/ 30 w 45"/>
                  <a:gd name="T11" fmla="*/ 13 h 126"/>
                  <a:gd name="T12" fmla="*/ 32 w 45"/>
                  <a:gd name="T13" fmla="*/ 0 h 126"/>
                  <a:gd name="T14" fmla="*/ 45 w 45"/>
                  <a:gd name="T15" fmla="*/ 0 h 126"/>
                  <a:gd name="T16" fmla="*/ 45 w 45"/>
                  <a:gd name="T17" fmla="*/ 126 h 126"/>
                  <a:gd name="T18" fmla="*/ 27 w 45"/>
                  <a:gd name="T19" fmla="*/ 126 h 126"/>
                  <a:gd name="T20" fmla="*/ 27 w 45"/>
                  <a:gd name="T21" fmla="*/ 35 h 126"/>
                  <a:gd name="T22" fmla="*/ 0 w 45"/>
                  <a:gd name="T23" fmla="*/ 35 h 12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5"/>
                  <a:gd name="T37" fmla="*/ 0 h 126"/>
                  <a:gd name="T38" fmla="*/ 45 w 45"/>
                  <a:gd name="T39" fmla="*/ 126 h 12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5" h="126">
                    <a:moveTo>
                      <a:pt x="0" y="35"/>
                    </a:moveTo>
                    <a:lnTo>
                      <a:pt x="0" y="23"/>
                    </a:lnTo>
                    <a:lnTo>
                      <a:pt x="12" y="23"/>
                    </a:lnTo>
                    <a:lnTo>
                      <a:pt x="22" y="18"/>
                    </a:lnTo>
                    <a:lnTo>
                      <a:pt x="25" y="15"/>
                    </a:lnTo>
                    <a:lnTo>
                      <a:pt x="30" y="13"/>
                    </a:lnTo>
                    <a:lnTo>
                      <a:pt x="32" y="0"/>
                    </a:lnTo>
                    <a:lnTo>
                      <a:pt x="45" y="0"/>
                    </a:lnTo>
                    <a:lnTo>
                      <a:pt x="45" y="126"/>
                    </a:lnTo>
                    <a:lnTo>
                      <a:pt x="27" y="126"/>
                    </a:lnTo>
                    <a:lnTo>
                      <a:pt x="27" y="35"/>
                    </a:lnTo>
                    <a:lnTo>
                      <a:pt x="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11" name="Freeform 133"/>
              <p:cNvSpPr>
                <a:spLocks/>
              </p:cNvSpPr>
              <p:nvPr/>
            </p:nvSpPr>
            <p:spPr bwMode="auto">
              <a:xfrm>
                <a:off x="4408" y="673"/>
                <a:ext cx="88" cy="128"/>
              </a:xfrm>
              <a:custGeom>
                <a:avLst/>
                <a:gdLst>
                  <a:gd name="T0" fmla="*/ 17 w 88"/>
                  <a:gd name="T1" fmla="*/ 93 h 128"/>
                  <a:gd name="T2" fmla="*/ 17 w 88"/>
                  <a:gd name="T3" fmla="*/ 101 h 128"/>
                  <a:gd name="T4" fmla="*/ 20 w 88"/>
                  <a:gd name="T5" fmla="*/ 106 h 128"/>
                  <a:gd name="T6" fmla="*/ 25 w 88"/>
                  <a:gd name="T7" fmla="*/ 108 h 128"/>
                  <a:gd name="T8" fmla="*/ 30 w 88"/>
                  <a:gd name="T9" fmla="*/ 113 h 128"/>
                  <a:gd name="T10" fmla="*/ 35 w 88"/>
                  <a:gd name="T11" fmla="*/ 113 h 128"/>
                  <a:gd name="T12" fmla="*/ 42 w 88"/>
                  <a:gd name="T13" fmla="*/ 116 h 128"/>
                  <a:gd name="T14" fmla="*/ 50 w 88"/>
                  <a:gd name="T15" fmla="*/ 113 h 128"/>
                  <a:gd name="T16" fmla="*/ 55 w 88"/>
                  <a:gd name="T17" fmla="*/ 113 h 128"/>
                  <a:gd name="T18" fmla="*/ 60 w 88"/>
                  <a:gd name="T19" fmla="*/ 111 h 128"/>
                  <a:gd name="T20" fmla="*/ 62 w 88"/>
                  <a:gd name="T21" fmla="*/ 106 h 128"/>
                  <a:gd name="T22" fmla="*/ 65 w 88"/>
                  <a:gd name="T23" fmla="*/ 101 h 128"/>
                  <a:gd name="T24" fmla="*/ 68 w 88"/>
                  <a:gd name="T25" fmla="*/ 96 h 128"/>
                  <a:gd name="T26" fmla="*/ 70 w 88"/>
                  <a:gd name="T27" fmla="*/ 91 h 128"/>
                  <a:gd name="T28" fmla="*/ 70 w 88"/>
                  <a:gd name="T29" fmla="*/ 86 h 128"/>
                  <a:gd name="T30" fmla="*/ 70 w 88"/>
                  <a:gd name="T31" fmla="*/ 81 h 128"/>
                  <a:gd name="T32" fmla="*/ 68 w 88"/>
                  <a:gd name="T33" fmla="*/ 73 h 128"/>
                  <a:gd name="T34" fmla="*/ 65 w 88"/>
                  <a:gd name="T35" fmla="*/ 71 h 128"/>
                  <a:gd name="T36" fmla="*/ 62 w 88"/>
                  <a:gd name="T37" fmla="*/ 66 h 128"/>
                  <a:gd name="T38" fmla="*/ 57 w 88"/>
                  <a:gd name="T39" fmla="*/ 63 h 128"/>
                  <a:gd name="T40" fmla="*/ 52 w 88"/>
                  <a:gd name="T41" fmla="*/ 61 h 128"/>
                  <a:gd name="T42" fmla="*/ 42 w 88"/>
                  <a:gd name="T43" fmla="*/ 58 h 128"/>
                  <a:gd name="T44" fmla="*/ 35 w 88"/>
                  <a:gd name="T45" fmla="*/ 58 h 128"/>
                  <a:gd name="T46" fmla="*/ 27 w 88"/>
                  <a:gd name="T47" fmla="*/ 61 h 128"/>
                  <a:gd name="T48" fmla="*/ 22 w 88"/>
                  <a:gd name="T49" fmla="*/ 66 h 128"/>
                  <a:gd name="T50" fmla="*/ 17 w 88"/>
                  <a:gd name="T51" fmla="*/ 71 h 128"/>
                  <a:gd name="T52" fmla="*/ 5 w 88"/>
                  <a:gd name="T53" fmla="*/ 71 h 128"/>
                  <a:gd name="T54" fmla="*/ 15 w 88"/>
                  <a:gd name="T55" fmla="*/ 0 h 128"/>
                  <a:gd name="T56" fmla="*/ 80 w 88"/>
                  <a:gd name="T57" fmla="*/ 0 h 128"/>
                  <a:gd name="T58" fmla="*/ 80 w 88"/>
                  <a:gd name="T59" fmla="*/ 18 h 128"/>
                  <a:gd name="T60" fmla="*/ 27 w 88"/>
                  <a:gd name="T61" fmla="*/ 18 h 128"/>
                  <a:gd name="T62" fmla="*/ 20 w 88"/>
                  <a:gd name="T63" fmla="*/ 53 h 128"/>
                  <a:gd name="T64" fmla="*/ 30 w 88"/>
                  <a:gd name="T65" fmla="*/ 48 h 128"/>
                  <a:gd name="T66" fmla="*/ 37 w 88"/>
                  <a:gd name="T67" fmla="*/ 46 h 128"/>
                  <a:gd name="T68" fmla="*/ 45 w 88"/>
                  <a:gd name="T69" fmla="*/ 43 h 128"/>
                  <a:gd name="T70" fmla="*/ 55 w 88"/>
                  <a:gd name="T71" fmla="*/ 46 h 128"/>
                  <a:gd name="T72" fmla="*/ 62 w 88"/>
                  <a:gd name="T73" fmla="*/ 48 h 128"/>
                  <a:gd name="T74" fmla="*/ 65 w 88"/>
                  <a:gd name="T75" fmla="*/ 48 h 128"/>
                  <a:gd name="T76" fmla="*/ 68 w 88"/>
                  <a:gd name="T77" fmla="*/ 51 h 128"/>
                  <a:gd name="T78" fmla="*/ 75 w 88"/>
                  <a:gd name="T79" fmla="*/ 56 h 128"/>
                  <a:gd name="T80" fmla="*/ 80 w 88"/>
                  <a:gd name="T81" fmla="*/ 61 h 128"/>
                  <a:gd name="T82" fmla="*/ 85 w 88"/>
                  <a:gd name="T83" fmla="*/ 68 h 128"/>
                  <a:gd name="T84" fmla="*/ 85 w 88"/>
                  <a:gd name="T85" fmla="*/ 76 h 128"/>
                  <a:gd name="T86" fmla="*/ 88 w 88"/>
                  <a:gd name="T87" fmla="*/ 83 h 128"/>
                  <a:gd name="T88" fmla="*/ 88 w 88"/>
                  <a:gd name="T89" fmla="*/ 93 h 128"/>
                  <a:gd name="T90" fmla="*/ 85 w 88"/>
                  <a:gd name="T91" fmla="*/ 101 h 128"/>
                  <a:gd name="T92" fmla="*/ 80 w 88"/>
                  <a:gd name="T93" fmla="*/ 108 h 128"/>
                  <a:gd name="T94" fmla="*/ 75 w 88"/>
                  <a:gd name="T95" fmla="*/ 116 h 128"/>
                  <a:gd name="T96" fmla="*/ 70 w 88"/>
                  <a:gd name="T97" fmla="*/ 121 h 128"/>
                  <a:gd name="T98" fmla="*/ 62 w 88"/>
                  <a:gd name="T99" fmla="*/ 126 h 128"/>
                  <a:gd name="T100" fmla="*/ 52 w 88"/>
                  <a:gd name="T101" fmla="*/ 128 h 128"/>
                  <a:gd name="T102" fmla="*/ 40 w 88"/>
                  <a:gd name="T103" fmla="*/ 128 h 128"/>
                  <a:gd name="T104" fmla="*/ 25 w 88"/>
                  <a:gd name="T105" fmla="*/ 126 h 128"/>
                  <a:gd name="T106" fmla="*/ 20 w 88"/>
                  <a:gd name="T107" fmla="*/ 123 h 128"/>
                  <a:gd name="T108" fmla="*/ 12 w 88"/>
                  <a:gd name="T109" fmla="*/ 121 h 128"/>
                  <a:gd name="T110" fmla="*/ 7 w 88"/>
                  <a:gd name="T111" fmla="*/ 116 h 128"/>
                  <a:gd name="T112" fmla="*/ 5 w 88"/>
                  <a:gd name="T113" fmla="*/ 113 h 128"/>
                  <a:gd name="T114" fmla="*/ 5 w 88"/>
                  <a:gd name="T115" fmla="*/ 108 h 128"/>
                  <a:gd name="T116" fmla="*/ 2 w 88"/>
                  <a:gd name="T117" fmla="*/ 103 h 128"/>
                  <a:gd name="T118" fmla="*/ 0 w 88"/>
                  <a:gd name="T119" fmla="*/ 93 h 128"/>
                  <a:gd name="T120" fmla="*/ 17 w 88"/>
                  <a:gd name="T121" fmla="*/ 93 h 12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8"/>
                  <a:gd name="T184" fmla="*/ 0 h 128"/>
                  <a:gd name="T185" fmla="*/ 88 w 88"/>
                  <a:gd name="T186" fmla="*/ 128 h 12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8" h="128">
                    <a:moveTo>
                      <a:pt x="17" y="93"/>
                    </a:moveTo>
                    <a:lnTo>
                      <a:pt x="17" y="101"/>
                    </a:lnTo>
                    <a:lnTo>
                      <a:pt x="20" y="106"/>
                    </a:lnTo>
                    <a:lnTo>
                      <a:pt x="25" y="108"/>
                    </a:lnTo>
                    <a:lnTo>
                      <a:pt x="30" y="113"/>
                    </a:lnTo>
                    <a:lnTo>
                      <a:pt x="35" y="113"/>
                    </a:lnTo>
                    <a:lnTo>
                      <a:pt x="42" y="116"/>
                    </a:lnTo>
                    <a:lnTo>
                      <a:pt x="50" y="113"/>
                    </a:lnTo>
                    <a:lnTo>
                      <a:pt x="55" y="113"/>
                    </a:lnTo>
                    <a:lnTo>
                      <a:pt x="60" y="111"/>
                    </a:lnTo>
                    <a:lnTo>
                      <a:pt x="62" y="106"/>
                    </a:lnTo>
                    <a:lnTo>
                      <a:pt x="65" y="101"/>
                    </a:lnTo>
                    <a:lnTo>
                      <a:pt x="68" y="96"/>
                    </a:lnTo>
                    <a:lnTo>
                      <a:pt x="70" y="91"/>
                    </a:lnTo>
                    <a:lnTo>
                      <a:pt x="70" y="86"/>
                    </a:lnTo>
                    <a:lnTo>
                      <a:pt x="70" y="81"/>
                    </a:lnTo>
                    <a:lnTo>
                      <a:pt x="68" y="73"/>
                    </a:lnTo>
                    <a:lnTo>
                      <a:pt x="65" y="71"/>
                    </a:lnTo>
                    <a:lnTo>
                      <a:pt x="62" y="66"/>
                    </a:lnTo>
                    <a:lnTo>
                      <a:pt x="57" y="63"/>
                    </a:lnTo>
                    <a:lnTo>
                      <a:pt x="52" y="61"/>
                    </a:lnTo>
                    <a:lnTo>
                      <a:pt x="42" y="58"/>
                    </a:lnTo>
                    <a:lnTo>
                      <a:pt x="35" y="58"/>
                    </a:lnTo>
                    <a:lnTo>
                      <a:pt x="27" y="61"/>
                    </a:lnTo>
                    <a:lnTo>
                      <a:pt x="22" y="66"/>
                    </a:lnTo>
                    <a:lnTo>
                      <a:pt x="17" y="71"/>
                    </a:lnTo>
                    <a:lnTo>
                      <a:pt x="5" y="71"/>
                    </a:lnTo>
                    <a:lnTo>
                      <a:pt x="15" y="0"/>
                    </a:lnTo>
                    <a:lnTo>
                      <a:pt x="80" y="0"/>
                    </a:lnTo>
                    <a:lnTo>
                      <a:pt x="80" y="18"/>
                    </a:lnTo>
                    <a:lnTo>
                      <a:pt x="27" y="18"/>
                    </a:lnTo>
                    <a:lnTo>
                      <a:pt x="20" y="53"/>
                    </a:lnTo>
                    <a:lnTo>
                      <a:pt x="30" y="48"/>
                    </a:lnTo>
                    <a:lnTo>
                      <a:pt x="37" y="46"/>
                    </a:lnTo>
                    <a:lnTo>
                      <a:pt x="45" y="43"/>
                    </a:lnTo>
                    <a:lnTo>
                      <a:pt x="55" y="46"/>
                    </a:lnTo>
                    <a:lnTo>
                      <a:pt x="62" y="48"/>
                    </a:lnTo>
                    <a:lnTo>
                      <a:pt x="65" y="48"/>
                    </a:lnTo>
                    <a:lnTo>
                      <a:pt x="68" y="51"/>
                    </a:lnTo>
                    <a:lnTo>
                      <a:pt x="75" y="56"/>
                    </a:lnTo>
                    <a:lnTo>
                      <a:pt x="80" y="61"/>
                    </a:lnTo>
                    <a:lnTo>
                      <a:pt x="85" y="68"/>
                    </a:lnTo>
                    <a:lnTo>
                      <a:pt x="85" y="76"/>
                    </a:lnTo>
                    <a:lnTo>
                      <a:pt x="88" y="83"/>
                    </a:lnTo>
                    <a:lnTo>
                      <a:pt x="88" y="93"/>
                    </a:lnTo>
                    <a:lnTo>
                      <a:pt x="85" y="101"/>
                    </a:lnTo>
                    <a:lnTo>
                      <a:pt x="80" y="108"/>
                    </a:lnTo>
                    <a:lnTo>
                      <a:pt x="75" y="116"/>
                    </a:lnTo>
                    <a:lnTo>
                      <a:pt x="70" y="121"/>
                    </a:lnTo>
                    <a:lnTo>
                      <a:pt x="62" y="126"/>
                    </a:lnTo>
                    <a:lnTo>
                      <a:pt x="52" y="128"/>
                    </a:lnTo>
                    <a:lnTo>
                      <a:pt x="40" y="128"/>
                    </a:lnTo>
                    <a:lnTo>
                      <a:pt x="25" y="126"/>
                    </a:lnTo>
                    <a:lnTo>
                      <a:pt x="20" y="123"/>
                    </a:lnTo>
                    <a:lnTo>
                      <a:pt x="12" y="121"/>
                    </a:lnTo>
                    <a:lnTo>
                      <a:pt x="7" y="116"/>
                    </a:lnTo>
                    <a:lnTo>
                      <a:pt x="5" y="113"/>
                    </a:lnTo>
                    <a:lnTo>
                      <a:pt x="5" y="108"/>
                    </a:lnTo>
                    <a:lnTo>
                      <a:pt x="2" y="103"/>
                    </a:lnTo>
                    <a:lnTo>
                      <a:pt x="0" y="93"/>
                    </a:lnTo>
                    <a:lnTo>
                      <a:pt x="17"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12" name="Freeform 134"/>
              <p:cNvSpPr>
                <a:spLocks/>
              </p:cNvSpPr>
              <p:nvPr/>
            </p:nvSpPr>
            <p:spPr bwMode="auto">
              <a:xfrm>
                <a:off x="4508" y="668"/>
                <a:ext cx="43" cy="169"/>
              </a:xfrm>
              <a:custGeom>
                <a:avLst/>
                <a:gdLst>
                  <a:gd name="T0" fmla="*/ 0 w 43"/>
                  <a:gd name="T1" fmla="*/ 169 h 169"/>
                  <a:gd name="T2" fmla="*/ 13 w 43"/>
                  <a:gd name="T3" fmla="*/ 143 h 169"/>
                  <a:gd name="T4" fmla="*/ 20 w 43"/>
                  <a:gd name="T5" fmla="*/ 128 h 169"/>
                  <a:gd name="T6" fmla="*/ 23 w 43"/>
                  <a:gd name="T7" fmla="*/ 118 h 169"/>
                  <a:gd name="T8" fmla="*/ 23 w 43"/>
                  <a:gd name="T9" fmla="*/ 108 h 169"/>
                  <a:gd name="T10" fmla="*/ 25 w 43"/>
                  <a:gd name="T11" fmla="*/ 96 h 169"/>
                  <a:gd name="T12" fmla="*/ 25 w 43"/>
                  <a:gd name="T13" fmla="*/ 83 h 169"/>
                  <a:gd name="T14" fmla="*/ 25 w 43"/>
                  <a:gd name="T15" fmla="*/ 71 h 169"/>
                  <a:gd name="T16" fmla="*/ 23 w 43"/>
                  <a:gd name="T17" fmla="*/ 58 h 169"/>
                  <a:gd name="T18" fmla="*/ 20 w 43"/>
                  <a:gd name="T19" fmla="*/ 48 h 169"/>
                  <a:gd name="T20" fmla="*/ 18 w 43"/>
                  <a:gd name="T21" fmla="*/ 35 h 169"/>
                  <a:gd name="T22" fmla="*/ 13 w 43"/>
                  <a:gd name="T23" fmla="*/ 20 h 169"/>
                  <a:gd name="T24" fmla="*/ 0 w 43"/>
                  <a:gd name="T25" fmla="*/ 0 h 169"/>
                  <a:gd name="T26" fmla="*/ 10 w 43"/>
                  <a:gd name="T27" fmla="*/ 0 h 169"/>
                  <a:gd name="T28" fmla="*/ 28 w 43"/>
                  <a:gd name="T29" fmla="*/ 25 h 169"/>
                  <a:gd name="T30" fmla="*/ 35 w 43"/>
                  <a:gd name="T31" fmla="*/ 40 h 169"/>
                  <a:gd name="T32" fmla="*/ 38 w 43"/>
                  <a:gd name="T33" fmla="*/ 51 h 169"/>
                  <a:gd name="T34" fmla="*/ 40 w 43"/>
                  <a:gd name="T35" fmla="*/ 61 h 169"/>
                  <a:gd name="T36" fmla="*/ 43 w 43"/>
                  <a:gd name="T37" fmla="*/ 83 h 169"/>
                  <a:gd name="T38" fmla="*/ 40 w 43"/>
                  <a:gd name="T39" fmla="*/ 96 h 169"/>
                  <a:gd name="T40" fmla="*/ 40 w 43"/>
                  <a:gd name="T41" fmla="*/ 108 h 169"/>
                  <a:gd name="T42" fmla="*/ 38 w 43"/>
                  <a:gd name="T43" fmla="*/ 118 h 169"/>
                  <a:gd name="T44" fmla="*/ 33 w 43"/>
                  <a:gd name="T45" fmla="*/ 128 h 169"/>
                  <a:gd name="T46" fmla="*/ 25 w 43"/>
                  <a:gd name="T47" fmla="*/ 146 h 169"/>
                  <a:gd name="T48" fmla="*/ 13 w 43"/>
                  <a:gd name="T49" fmla="*/ 169 h 169"/>
                  <a:gd name="T50" fmla="*/ 0 w 43"/>
                  <a:gd name="T51" fmla="*/ 169 h 16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3"/>
                  <a:gd name="T79" fmla="*/ 0 h 169"/>
                  <a:gd name="T80" fmla="*/ 43 w 43"/>
                  <a:gd name="T81" fmla="*/ 169 h 16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3" h="169">
                    <a:moveTo>
                      <a:pt x="0" y="169"/>
                    </a:moveTo>
                    <a:lnTo>
                      <a:pt x="13" y="143"/>
                    </a:lnTo>
                    <a:lnTo>
                      <a:pt x="20" y="128"/>
                    </a:lnTo>
                    <a:lnTo>
                      <a:pt x="23" y="118"/>
                    </a:lnTo>
                    <a:lnTo>
                      <a:pt x="23" y="108"/>
                    </a:lnTo>
                    <a:lnTo>
                      <a:pt x="25" y="96"/>
                    </a:lnTo>
                    <a:lnTo>
                      <a:pt x="25" y="83"/>
                    </a:lnTo>
                    <a:lnTo>
                      <a:pt x="25" y="71"/>
                    </a:lnTo>
                    <a:lnTo>
                      <a:pt x="23" y="58"/>
                    </a:lnTo>
                    <a:lnTo>
                      <a:pt x="20" y="48"/>
                    </a:lnTo>
                    <a:lnTo>
                      <a:pt x="18" y="35"/>
                    </a:lnTo>
                    <a:lnTo>
                      <a:pt x="13" y="20"/>
                    </a:lnTo>
                    <a:lnTo>
                      <a:pt x="0" y="0"/>
                    </a:lnTo>
                    <a:lnTo>
                      <a:pt x="10" y="0"/>
                    </a:lnTo>
                    <a:lnTo>
                      <a:pt x="28" y="25"/>
                    </a:lnTo>
                    <a:lnTo>
                      <a:pt x="35" y="40"/>
                    </a:lnTo>
                    <a:lnTo>
                      <a:pt x="38" y="51"/>
                    </a:lnTo>
                    <a:lnTo>
                      <a:pt x="40" y="61"/>
                    </a:lnTo>
                    <a:lnTo>
                      <a:pt x="43" y="83"/>
                    </a:lnTo>
                    <a:lnTo>
                      <a:pt x="40" y="96"/>
                    </a:lnTo>
                    <a:lnTo>
                      <a:pt x="40" y="108"/>
                    </a:lnTo>
                    <a:lnTo>
                      <a:pt x="38" y="118"/>
                    </a:lnTo>
                    <a:lnTo>
                      <a:pt x="33" y="128"/>
                    </a:lnTo>
                    <a:lnTo>
                      <a:pt x="25" y="146"/>
                    </a:lnTo>
                    <a:lnTo>
                      <a:pt x="13" y="169"/>
                    </a:lnTo>
                    <a:lnTo>
                      <a:pt x="0" y="1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13" name="Freeform 135"/>
              <p:cNvSpPr>
                <a:spLocks/>
              </p:cNvSpPr>
              <p:nvPr/>
            </p:nvSpPr>
            <p:spPr bwMode="auto">
              <a:xfrm>
                <a:off x="3374" y="427"/>
                <a:ext cx="113" cy="131"/>
              </a:xfrm>
              <a:custGeom>
                <a:avLst/>
                <a:gdLst>
                  <a:gd name="T0" fmla="*/ 17 w 113"/>
                  <a:gd name="T1" fmla="*/ 0 h 131"/>
                  <a:gd name="T2" fmla="*/ 55 w 113"/>
                  <a:gd name="T3" fmla="*/ 111 h 131"/>
                  <a:gd name="T4" fmla="*/ 93 w 113"/>
                  <a:gd name="T5" fmla="*/ 0 h 131"/>
                  <a:gd name="T6" fmla="*/ 113 w 113"/>
                  <a:gd name="T7" fmla="*/ 0 h 131"/>
                  <a:gd name="T8" fmla="*/ 65 w 113"/>
                  <a:gd name="T9" fmla="*/ 131 h 131"/>
                  <a:gd name="T10" fmla="*/ 47 w 113"/>
                  <a:gd name="T11" fmla="*/ 131 h 131"/>
                  <a:gd name="T12" fmla="*/ 0 w 113"/>
                  <a:gd name="T13" fmla="*/ 0 h 131"/>
                  <a:gd name="T14" fmla="*/ 17 w 113"/>
                  <a:gd name="T15" fmla="*/ 0 h 131"/>
                  <a:gd name="T16" fmla="*/ 0 60000 65536"/>
                  <a:gd name="T17" fmla="*/ 0 60000 65536"/>
                  <a:gd name="T18" fmla="*/ 0 60000 65536"/>
                  <a:gd name="T19" fmla="*/ 0 60000 65536"/>
                  <a:gd name="T20" fmla="*/ 0 60000 65536"/>
                  <a:gd name="T21" fmla="*/ 0 60000 65536"/>
                  <a:gd name="T22" fmla="*/ 0 60000 65536"/>
                  <a:gd name="T23" fmla="*/ 0 60000 65536"/>
                  <a:gd name="T24" fmla="*/ 0 w 113"/>
                  <a:gd name="T25" fmla="*/ 0 h 131"/>
                  <a:gd name="T26" fmla="*/ 113 w 113"/>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 h="131">
                    <a:moveTo>
                      <a:pt x="17" y="0"/>
                    </a:moveTo>
                    <a:lnTo>
                      <a:pt x="55" y="111"/>
                    </a:lnTo>
                    <a:lnTo>
                      <a:pt x="93" y="0"/>
                    </a:lnTo>
                    <a:lnTo>
                      <a:pt x="113" y="0"/>
                    </a:lnTo>
                    <a:lnTo>
                      <a:pt x="65" y="131"/>
                    </a:lnTo>
                    <a:lnTo>
                      <a:pt x="47" y="131"/>
                    </a:lnTo>
                    <a:lnTo>
                      <a:pt x="0"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14" name="Freeform 136"/>
              <p:cNvSpPr>
                <a:spLocks noEditPoints="1"/>
              </p:cNvSpPr>
              <p:nvPr/>
            </p:nvSpPr>
            <p:spPr bwMode="auto">
              <a:xfrm>
                <a:off x="3479" y="427"/>
                <a:ext cx="116" cy="131"/>
              </a:xfrm>
              <a:custGeom>
                <a:avLst/>
                <a:gdLst>
                  <a:gd name="T0" fmla="*/ 78 w 116"/>
                  <a:gd name="T1" fmla="*/ 78 h 131"/>
                  <a:gd name="T2" fmla="*/ 58 w 116"/>
                  <a:gd name="T3" fmla="*/ 20 h 131"/>
                  <a:gd name="T4" fmla="*/ 36 w 116"/>
                  <a:gd name="T5" fmla="*/ 78 h 131"/>
                  <a:gd name="T6" fmla="*/ 78 w 116"/>
                  <a:gd name="T7" fmla="*/ 78 h 131"/>
                  <a:gd name="T8" fmla="*/ 48 w 116"/>
                  <a:gd name="T9" fmla="*/ 0 h 131"/>
                  <a:gd name="T10" fmla="*/ 68 w 116"/>
                  <a:gd name="T11" fmla="*/ 0 h 131"/>
                  <a:gd name="T12" fmla="*/ 116 w 116"/>
                  <a:gd name="T13" fmla="*/ 131 h 131"/>
                  <a:gd name="T14" fmla="*/ 96 w 116"/>
                  <a:gd name="T15" fmla="*/ 131 h 131"/>
                  <a:gd name="T16" fmla="*/ 83 w 116"/>
                  <a:gd name="T17" fmla="*/ 91 h 131"/>
                  <a:gd name="T18" fmla="*/ 30 w 116"/>
                  <a:gd name="T19" fmla="*/ 91 h 131"/>
                  <a:gd name="T20" fmla="*/ 18 w 116"/>
                  <a:gd name="T21" fmla="*/ 131 h 131"/>
                  <a:gd name="T22" fmla="*/ 0 w 116"/>
                  <a:gd name="T23" fmla="*/ 131 h 131"/>
                  <a:gd name="T24" fmla="*/ 48 w 11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31"/>
                  <a:gd name="T41" fmla="*/ 116 w 11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31">
                    <a:moveTo>
                      <a:pt x="78" y="78"/>
                    </a:moveTo>
                    <a:lnTo>
                      <a:pt x="58" y="20"/>
                    </a:lnTo>
                    <a:lnTo>
                      <a:pt x="36" y="78"/>
                    </a:lnTo>
                    <a:lnTo>
                      <a:pt x="78" y="78"/>
                    </a:lnTo>
                    <a:close/>
                    <a:moveTo>
                      <a:pt x="48" y="0"/>
                    </a:moveTo>
                    <a:lnTo>
                      <a:pt x="68" y="0"/>
                    </a:lnTo>
                    <a:lnTo>
                      <a:pt x="116" y="131"/>
                    </a:lnTo>
                    <a:lnTo>
                      <a:pt x="96" y="131"/>
                    </a:lnTo>
                    <a:lnTo>
                      <a:pt x="83" y="91"/>
                    </a:lnTo>
                    <a:lnTo>
                      <a:pt x="30" y="91"/>
                    </a:lnTo>
                    <a:lnTo>
                      <a:pt x="18" y="131"/>
                    </a:lnTo>
                    <a:lnTo>
                      <a:pt x="0" y="131"/>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15" name="Freeform 137"/>
              <p:cNvSpPr>
                <a:spLocks noEditPoints="1"/>
              </p:cNvSpPr>
              <p:nvPr/>
            </p:nvSpPr>
            <p:spPr bwMode="auto">
              <a:xfrm>
                <a:off x="3613" y="427"/>
                <a:ext cx="108" cy="131"/>
              </a:xfrm>
              <a:custGeom>
                <a:avLst/>
                <a:gdLst>
                  <a:gd name="T0" fmla="*/ 57 w 108"/>
                  <a:gd name="T1" fmla="*/ 60 h 131"/>
                  <a:gd name="T2" fmla="*/ 70 w 108"/>
                  <a:gd name="T3" fmla="*/ 60 h 131"/>
                  <a:gd name="T4" fmla="*/ 73 w 108"/>
                  <a:gd name="T5" fmla="*/ 58 h 131"/>
                  <a:gd name="T6" fmla="*/ 78 w 108"/>
                  <a:gd name="T7" fmla="*/ 55 h 131"/>
                  <a:gd name="T8" fmla="*/ 80 w 108"/>
                  <a:gd name="T9" fmla="*/ 53 h 131"/>
                  <a:gd name="T10" fmla="*/ 83 w 108"/>
                  <a:gd name="T11" fmla="*/ 48 h 131"/>
                  <a:gd name="T12" fmla="*/ 85 w 108"/>
                  <a:gd name="T13" fmla="*/ 43 h 131"/>
                  <a:gd name="T14" fmla="*/ 85 w 108"/>
                  <a:gd name="T15" fmla="*/ 38 h 131"/>
                  <a:gd name="T16" fmla="*/ 85 w 108"/>
                  <a:gd name="T17" fmla="*/ 30 h 131"/>
                  <a:gd name="T18" fmla="*/ 83 w 108"/>
                  <a:gd name="T19" fmla="*/ 25 h 131"/>
                  <a:gd name="T20" fmla="*/ 80 w 108"/>
                  <a:gd name="T21" fmla="*/ 23 h 131"/>
                  <a:gd name="T22" fmla="*/ 75 w 108"/>
                  <a:gd name="T23" fmla="*/ 18 h 131"/>
                  <a:gd name="T24" fmla="*/ 68 w 108"/>
                  <a:gd name="T25" fmla="*/ 18 h 131"/>
                  <a:gd name="T26" fmla="*/ 60 w 108"/>
                  <a:gd name="T27" fmla="*/ 15 h 131"/>
                  <a:gd name="T28" fmla="*/ 17 w 108"/>
                  <a:gd name="T29" fmla="*/ 15 h 131"/>
                  <a:gd name="T30" fmla="*/ 17 w 108"/>
                  <a:gd name="T31" fmla="*/ 60 h 131"/>
                  <a:gd name="T32" fmla="*/ 57 w 108"/>
                  <a:gd name="T33" fmla="*/ 60 h 131"/>
                  <a:gd name="T34" fmla="*/ 0 w 108"/>
                  <a:gd name="T35" fmla="*/ 0 h 131"/>
                  <a:gd name="T36" fmla="*/ 60 w 108"/>
                  <a:gd name="T37" fmla="*/ 0 h 131"/>
                  <a:gd name="T38" fmla="*/ 73 w 108"/>
                  <a:gd name="T39" fmla="*/ 3 h 131"/>
                  <a:gd name="T40" fmla="*/ 85 w 108"/>
                  <a:gd name="T41" fmla="*/ 5 h 131"/>
                  <a:gd name="T42" fmla="*/ 93 w 108"/>
                  <a:gd name="T43" fmla="*/ 10 h 131"/>
                  <a:gd name="T44" fmla="*/ 95 w 108"/>
                  <a:gd name="T45" fmla="*/ 13 h 131"/>
                  <a:gd name="T46" fmla="*/ 98 w 108"/>
                  <a:gd name="T47" fmla="*/ 18 h 131"/>
                  <a:gd name="T48" fmla="*/ 103 w 108"/>
                  <a:gd name="T49" fmla="*/ 25 h 131"/>
                  <a:gd name="T50" fmla="*/ 103 w 108"/>
                  <a:gd name="T51" fmla="*/ 35 h 131"/>
                  <a:gd name="T52" fmla="*/ 103 w 108"/>
                  <a:gd name="T53" fmla="*/ 45 h 131"/>
                  <a:gd name="T54" fmla="*/ 100 w 108"/>
                  <a:gd name="T55" fmla="*/ 50 h 131"/>
                  <a:gd name="T56" fmla="*/ 98 w 108"/>
                  <a:gd name="T57" fmla="*/ 55 h 131"/>
                  <a:gd name="T58" fmla="*/ 93 w 108"/>
                  <a:gd name="T59" fmla="*/ 63 h 131"/>
                  <a:gd name="T60" fmla="*/ 85 w 108"/>
                  <a:gd name="T61" fmla="*/ 68 h 131"/>
                  <a:gd name="T62" fmla="*/ 90 w 108"/>
                  <a:gd name="T63" fmla="*/ 70 h 131"/>
                  <a:gd name="T64" fmla="*/ 95 w 108"/>
                  <a:gd name="T65" fmla="*/ 75 h 131"/>
                  <a:gd name="T66" fmla="*/ 98 w 108"/>
                  <a:gd name="T67" fmla="*/ 78 h 131"/>
                  <a:gd name="T68" fmla="*/ 98 w 108"/>
                  <a:gd name="T69" fmla="*/ 80 h 131"/>
                  <a:gd name="T70" fmla="*/ 100 w 108"/>
                  <a:gd name="T71" fmla="*/ 91 h 131"/>
                  <a:gd name="T72" fmla="*/ 100 w 108"/>
                  <a:gd name="T73" fmla="*/ 108 h 131"/>
                  <a:gd name="T74" fmla="*/ 103 w 108"/>
                  <a:gd name="T75" fmla="*/ 121 h 131"/>
                  <a:gd name="T76" fmla="*/ 105 w 108"/>
                  <a:gd name="T77" fmla="*/ 126 h 131"/>
                  <a:gd name="T78" fmla="*/ 108 w 108"/>
                  <a:gd name="T79" fmla="*/ 128 h 131"/>
                  <a:gd name="T80" fmla="*/ 108 w 108"/>
                  <a:gd name="T81" fmla="*/ 131 h 131"/>
                  <a:gd name="T82" fmla="*/ 85 w 108"/>
                  <a:gd name="T83" fmla="*/ 131 h 131"/>
                  <a:gd name="T84" fmla="*/ 85 w 108"/>
                  <a:gd name="T85" fmla="*/ 126 h 131"/>
                  <a:gd name="T86" fmla="*/ 85 w 108"/>
                  <a:gd name="T87" fmla="*/ 116 h 131"/>
                  <a:gd name="T88" fmla="*/ 83 w 108"/>
                  <a:gd name="T89" fmla="*/ 96 h 131"/>
                  <a:gd name="T90" fmla="*/ 83 w 108"/>
                  <a:gd name="T91" fmla="*/ 88 h 131"/>
                  <a:gd name="T92" fmla="*/ 80 w 108"/>
                  <a:gd name="T93" fmla="*/ 83 h 131"/>
                  <a:gd name="T94" fmla="*/ 78 w 108"/>
                  <a:gd name="T95" fmla="*/ 80 h 131"/>
                  <a:gd name="T96" fmla="*/ 73 w 108"/>
                  <a:gd name="T97" fmla="*/ 78 h 131"/>
                  <a:gd name="T98" fmla="*/ 68 w 108"/>
                  <a:gd name="T99" fmla="*/ 75 h 131"/>
                  <a:gd name="T100" fmla="*/ 57 w 108"/>
                  <a:gd name="T101" fmla="*/ 75 h 131"/>
                  <a:gd name="T102" fmla="*/ 17 w 108"/>
                  <a:gd name="T103" fmla="*/ 75 h 131"/>
                  <a:gd name="T104" fmla="*/ 17 w 108"/>
                  <a:gd name="T105" fmla="*/ 131 h 131"/>
                  <a:gd name="T106" fmla="*/ 0 w 108"/>
                  <a:gd name="T107" fmla="*/ 131 h 131"/>
                  <a:gd name="T108" fmla="*/ 0 w 108"/>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1"/>
                  <a:gd name="T167" fmla="*/ 108 w 108"/>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1">
                    <a:moveTo>
                      <a:pt x="57" y="60"/>
                    </a:moveTo>
                    <a:lnTo>
                      <a:pt x="70" y="60"/>
                    </a:lnTo>
                    <a:lnTo>
                      <a:pt x="73" y="58"/>
                    </a:lnTo>
                    <a:lnTo>
                      <a:pt x="78" y="55"/>
                    </a:lnTo>
                    <a:lnTo>
                      <a:pt x="80" y="53"/>
                    </a:lnTo>
                    <a:lnTo>
                      <a:pt x="83" y="48"/>
                    </a:lnTo>
                    <a:lnTo>
                      <a:pt x="85" y="43"/>
                    </a:lnTo>
                    <a:lnTo>
                      <a:pt x="85" y="38"/>
                    </a:lnTo>
                    <a:lnTo>
                      <a:pt x="85" y="30"/>
                    </a:lnTo>
                    <a:lnTo>
                      <a:pt x="83" y="25"/>
                    </a:lnTo>
                    <a:lnTo>
                      <a:pt x="80" y="23"/>
                    </a:lnTo>
                    <a:lnTo>
                      <a:pt x="75" y="18"/>
                    </a:lnTo>
                    <a:lnTo>
                      <a:pt x="68" y="18"/>
                    </a:lnTo>
                    <a:lnTo>
                      <a:pt x="60" y="15"/>
                    </a:lnTo>
                    <a:lnTo>
                      <a:pt x="17" y="15"/>
                    </a:lnTo>
                    <a:lnTo>
                      <a:pt x="17" y="60"/>
                    </a:lnTo>
                    <a:lnTo>
                      <a:pt x="57" y="60"/>
                    </a:lnTo>
                    <a:close/>
                    <a:moveTo>
                      <a:pt x="0" y="0"/>
                    </a:moveTo>
                    <a:lnTo>
                      <a:pt x="60" y="0"/>
                    </a:lnTo>
                    <a:lnTo>
                      <a:pt x="73" y="3"/>
                    </a:lnTo>
                    <a:lnTo>
                      <a:pt x="85" y="5"/>
                    </a:lnTo>
                    <a:lnTo>
                      <a:pt x="93" y="10"/>
                    </a:lnTo>
                    <a:lnTo>
                      <a:pt x="95" y="13"/>
                    </a:lnTo>
                    <a:lnTo>
                      <a:pt x="98" y="18"/>
                    </a:lnTo>
                    <a:lnTo>
                      <a:pt x="103" y="25"/>
                    </a:lnTo>
                    <a:lnTo>
                      <a:pt x="103" y="35"/>
                    </a:lnTo>
                    <a:lnTo>
                      <a:pt x="103" y="45"/>
                    </a:lnTo>
                    <a:lnTo>
                      <a:pt x="100" y="50"/>
                    </a:lnTo>
                    <a:lnTo>
                      <a:pt x="98" y="55"/>
                    </a:lnTo>
                    <a:lnTo>
                      <a:pt x="93" y="63"/>
                    </a:lnTo>
                    <a:lnTo>
                      <a:pt x="85" y="68"/>
                    </a:lnTo>
                    <a:lnTo>
                      <a:pt x="90" y="70"/>
                    </a:lnTo>
                    <a:lnTo>
                      <a:pt x="95" y="75"/>
                    </a:lnTo>
                    <a:lnTo>
                      <a:pt x="98" y="78"/>
                    </a:lnTo>
                    <a:lnTo>
                      <a:pt x="98" y="80"/>
                    </a:lnTo>
                    <a:lnTo>
                      <a:pt x="100" y="91"/>
                    </a:lnTo>
                    <a:lnTo>
                      <a:pt x="100" y="108"/>
                    </a:lnTo>
                    <a:lnTo>
                      <a:pt x="103" y="121"/>
                    </a:lnTo>
                    <a:lnTo>
                      <a:pt x="105" y="126"/>
                    </a:lnTo>
                    <a:lnTo>
                      <a:pt x="108" y="128"/>
                    </a:lnTo>
                    <a:lnTo>
                      <a:pt x="108" y="131"/>
                    </a:lnTo>
                    <a:lnTo>
                      <a:pt x="85" y="131"/>
                    </a:lnTo>
                    <a:lnTo>
                      <a:pt x="85" y="126"/>
                    </a:lnTo>
                    <a:lnTo>
                      <a:pt x="85" y="116"/>
                    </a:lnTo>
                    <a:lnTo>
                      <a:pt x="83" y="96"/>
                    </a:lnTo>
                    <a:lnTo>
                      <a:pt x="83" y="88"/>
                    </a:lnTo>
                    <a:lnTo>
                      <a:pt x="80" y="83"/>
                    </a:lnTo>
                    <a:lnTo>
                      <a:pt x="78" y="80"/>
                    </a:lnTo>
                    <a:lnTo>
                      <a:pt x="73" y="78"/>
                    </a:lnTo>
                    <a:lnTo>
                      <a:pt x="68" y="75"/>
                    </a:lnTo>
                    <a:lnTo>
                      <a:pt x="57" y="75"/>
                    </a:lnTo>
                    <a:lnTo>
                      <a:pt x="17" y="75"/>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16" name="Freeform 138"/>
              <p:cNvSpPr>
                <a:spLocks/>
              </p:cNvSpPr>
              <p:nvPr/>
            </p:nvSpPr>
            <p:spPr bwMode="auto">
              <a:xfrm>
                <a:off x="3736" y="425"/>
                <a:ext cx="116" cy="135"/>
              </a:xfrm>
              <a:custGeom>
                <a:avLst/>
                <a:gdLst>
                  <a:gd name="T0" fmla="*/ 106 w 116"/>
                  <a:gd name="T1" fmla="*/ 20 h 135"/>
                  <a:gd name="T2" fmla="*/ 113 w 116"/>
                  <a:gd name="T3" fmla="*/ 35 h 135"/>
                  <a:gd name="T4" fmla="*/ 95 w 116"/>
                  <a:gd name="T5" fmla="*/ 42 h 135"/>
                  <a:gd name="T6" fmla="*/ 88 w 116"/>
                  <a:gd name="T7" fmla="*/ 27 h 135"/>
                  <a:gd name="T8" fmla="*/ 80 w 116"/>
                  <a:gd name="T9" fmla="*/ 20 h 135"/>
                  <a:gd name="T10" fmla="*/ 68 w 116"/>
                  <a:gd name="T11" fmla="*/ 15 h 135"/>
                  <a:gd name="T12" fmla="*/ 50 w 116"/>
                  <a:gd name="T13" fmla="*/ 15 h 135"/>
                  <a:gd name="T14" fmla="*/ 35 w 116"/>
                  <a:gd name="T15" fmla="*/ 22 h 135"/>
                  <a:gd name="T16" fmla="*/ 25 w 116"/>
                  <a:gd name="T17" fmla="*/ 35 h 135"/>
                  <a:gd name="T18" fmla="*/ 18 w 116"/>
                  <a:gd name="T19" fmla="*/ 57 h 135"/>
                  <a:gd name="T20" fmla="*/ 18 w 116"/>
                  <a:gd name="T21" fmla="*/ 80 h 135"/>
                  <a:gd name="T22" fmla="*/ 23 w 116"/>
                  <a:gd name="T23" fmla="*/ 100 h 135"/>
                  <a:gd name="T24" fmla="*/ 35 w 116"/>
                  <a:gd name="T25" fmla="*/ 113 h 135"/>
                  <a:gd name="T26" fmla="*/ 50 w 116"/>
                  <a:gd name="T27" fmla="*/ 120 h 135"/>
                  <a:gd name="T28" fmla="*/ 70 w 116"/>
                  <a:gd name="T29" fmla="*/ 120 h 135"/>
                  <a:gd name="T30" fmla="*/ 83 w 116"/>
                  <a:gd name="T31" fmla="*/ 113 h 135"/>
                  <a:gd name="T32" fmla="*/ 95 w 116"/>
                  <a:gd name="T33" fmla="*/ 98 h 135"/>
                  <a:gd name="T34" fmla="*/ 116 w 116"/>
                  <a:gd name="T35" fmla="*/ 85 h 135"/>
                  <a:gd name="T36" fmla="*/ 111 w 116"/>
                  <a:gd name="T37" fmla="*/ 105 h 135"/>
                  <a:gd name="T38" fmla="*/ 101 w 116"/>
                  <a:gd name="T39" fmla="*/ 120 h 135"/>
                  <a:gd name="T40" fmla="*/ 80 w 116"/>
                  <a:gd name="T41" fmla="*/ 133 h 135"/>
                  <a:gd name="T42" fmla="*/ 58 w 116"/>
                  <a:gd name="T43" fmla="*/ 135 h 135"/>
                  <a:gd name="T44" fmla="*/ 38 w 116"/>
                  <a:gd name="T45" fmla="*/ 133 h 135"/>
                  <a:gd name="T46" fmla="*/ 20 w 116"/>
                  <a:gd name="T47" fmla="*/ 123 h 135"/>
                  <a:gd name="T48" fmla="*/ 5 w 116"/>
                  <a:gd name="T49" fmla="*/ 100 h 135"/>
                  <a:gd name="T50" fmla="*/ 0 w 116"/>
                  <a:gd name="T51" fmla="*/ 85 h 135"/>
                  <a:gd name="T52" fmla="*/ 0 w 116"/>
                  <a:gd name="T53" fmla="*/ 52 h 135"/>
                  <a:gd name="T54" fmla="*/ 7 w 116"/>
                  <a:gd name="T55" fmla="*/ 30 h 135"/>
                  <a:gd name="T56" fmla="*/ 25 w 116"/>
                  <a:gd name="T57" fmla="*/ 10 h 135"/>
                  <a:gd name="T58" fmla="*/ 40 w 116"/>
                  <a:gd name="T59" fmla="*/ 2 h 135"/>
                  <a:gd name="T60" fmla="*/ 60 w 116"/>
                  <a:gd name="T61" fmla="*/ 0 h 135"/>
                  <a:gd name="T62" fmla="*/ 83 w 116"/>
                  <a:gd name="T63" fmla="*/ 2 h 135"/>
                  <a:gd name="T64" fmla="*/ 98 w 116"/>
                  <a:gd name="T65" fmla="*/ 12 h 1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
                  <a:gd name="T100" fmla="*/ 0 h 135"/>
                  <a:gd name="T101" fmla="*/ 116 w 116"/>
                  <a:gd name="T102" fmla="*/ 135 h 1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 h="135">
                    <a:moveTo>
                      <a:pt x="98" y="12"/>
                    </a:moveTo>
                    <a:lnTo>
                      <a:pt x="106" y="20"/>
                    </a:lnTo>
                    <a:lnTo>
                      <a:pt x="108" y="27"/>
                    </a:lnTo>
                    <a:lnTo>
                      <a:pt x="113" y="35"/>
                    </a:lnTo>
                    <a:lnTo>
                      <a:pt x="113" y="42"/>
                    </a:lnTo>
                    <a:lnTo>
                      <a:pt x="95" y="42"/>
                    </a:lnTo>
                    <a:lnTo>
                      <a:pt x="93" y="30"/>
                    </a:lnTo>
                    <a:lnTo>
                      <a:pt x="88" y="27"/>
                    </a:lnTo>
                    <a:lnTo>
                      <a:pt x="85" y="22"/>
                    </a:lnTo>
                    <a:lnTo>
                      <a:pt x="80" y="20"/>
                    </a:lnTo>
                    <a:lnTo>
                      <a:pt x="75" y="17"/>
                    </a:lnTo>
                    <a:lnTo>
                      <a:pt x="68" y="15"/>
                    </a:lnTo>
                    <a:lnTo>
                      <a:pt x="60" y="15"/>
                    </a:lnTo>
                    <a:lnTo>
                      <a:pt x="50" y="15"/>
                    </a:lnTo>
                    <a:lnTo>
                      <a:pt x="43" y="17"/>
                    </a:lnTo>
                    <a:lnTo>
                      <a:pt x="35" y="22"/>
                    </a:lnTo>
                    <a:lnTo>
                      <a:pt x="30" y="27"/>
                    </a:lnTo>
                    <a:lnTo>
                      <a:pt x="25" y="35"/>
                    </a:lnTo>
                    <a:lnTo>
                      <a:pt x="20" y="45"/>
                    </a:lnTo>
                    <a:lnTo>
                      <a:pt x="18" y="57"/>
                    </a:lnTo>
                    <a:lnTo>
                      <a:pt x="18" y="70"/>
                    </a:lnTo>
                    <a:lnTo>
                      <a:pt x="18" y="80"/>
                    </a:lnTo>
                    <a:lnTo>
                      <a:pt x="20" y="90"/>
                    </a:lnTo>
                    <a:lnTo>
                      <a:pt x="23" y="100"/>
                    </a:lnTo>
                    <a:lnTo>
                      <a:pt x="28" y="108"/>
                    </a:lnTo>
                    <a:lnTo>
                      <a:pt x="35" y="113"/>
                    </a:lnTo>
                    <a:lnTo>
                      <a:pt x="43" y="118"/>
                    </a:lnTo>
                    <a:lnTo>
                      <a:pt x="50" y="120"/>
                    </a:lnTo>
                    <a:lnTo>
                      <a:pt x="60" y="120"/>
                    </a:lnTo>
                    <a:lnTo>
                      <a:pt x="70" y="120"/>
                    </a:lnTo>
                    <a:lnTo>
                      <a:pt x="78" y="118"/>
                    </a:lnTo>
                    <a:lnTo>
                      <a:pt x="83" y="113"/>
                    </a:lnTo>
                    <a:lnTo>
                      <a:pt x="90" y="105"/>
                    </a:lnTo>
                    <a:lnTo>
                      <a:pt x="95" y="98"/>
                    </a:lnTo>
                    <a:lnTo>
                      <a:pt x="98" y="85"/>
                    </a:lnTo>
                    <a:lnTo>
                      <a:pt x="116" y="85"/>
                    </a:lnTo>
                    <a:lnTo>
                      <a:pt x="113" y="95"/>
                    </a:lnTo>
                    <a:lnTo>
                      <a:pt x="111" y="105"/>
                    </a:lnTo>
                    <a:lnTo>
                      <a:pt x="106" y="113"/>
                    </a:lnTo>
                    <a:lnTo>
                      <a:pt x="101" y="120"/>
                    </a:lnTo>
                    <a:lnTo>
                      <a:pt x="90" y="128"/>
                    </a:lnTo>
                    <a:lnTo>
                      <a:pt x="80" y="133"/>
                    </a:lnTo>
                    <a:lnTo>
                      <a:pt x="70" y="135"/>
                    </a:lnTo>
                    <a:lnTo>
                      <a:pt x="58" y="135"/>
                    </a:lnTo>
                    <a:lnTo>
                      <a:pt x="48" y="135"/>
                    </a:lnTo>
                    <a:lnTo>
                      <a:pt x="38" y="133"/>
                    </a:lnTo>
                    <a:lnTo>
                      <a:pt x="28" y="128"/>
                    </a:lnTo>
                    <a:lnTo>
                      <a:pt x="20" y="123"/>
                    </a:lnTo>
                    <a:lnTo>
                      <a:pt x="10" y="113"/>
                    </a:lnTo>
                    <a:lnTo>
                      <a:pt x="5" y="100"/>
                    </a:lnTo>
                    <a:lnTo>
                      <a:pt x="2" y="93"/>
                    </a:lnTo>
                    <a:lnTo>
                      <a:pt x="0" y="85"/>
                    </a:lnTo>
                    <a:lnTo>
                      <a:pt x="0" y="67"/>
                    </a:lnTo>
                    <a:lnTo>
                      <a:pt x="0" y="52"/>
                    </a:lnTo>
                    <a:lnTo>
                      <a:pt x="2" y="40"/>
                    </a:lnTo>
                    <a:lnTo>
                      <a:pt x="7" y="30"/>
                    </a:lnTo>
                    <a:lnTo>
                      <a:pt x="15" y="20"/>
                    </a:lnTo>
                    <a:lnTo>
                      <a:pt x="25" y="10"/>
                    </a:lnTo>
                    <a:lnTo>
                      <a:pt x="35" y="5"/>
                    </a:lnTo>
                    <a:lnTo>
                      <a:pt x="40" y="2"/>
                    </a:lnTo>
                    <a:lnTo>
                      <a:pt x="48" y="0"/>
                    </a:lnTo>
                    <a:lnTo>
                      <a:pt x="60" y="0"/>
                    </a:lnTo>
                    <a:lnTo>
                      <a:pt x="73" y="0"/>
                    </a:lnTo>
                    <a:lnTo>
                      <a:pt x="83" y="2"/>
                    </a:lnTo>
                    <a:lnTo>
                      <a:pt x="90" y="7"/>
                    </a:lnTo>
                    <a:lnTo>
                      <a:pt x="98"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17" name="Freeform 139"/>
              <p:cNvSpPr>
                <a:spLocks/>
              </p:cNvSpPr>
              <p:nvPr/>
            </p:nvSpPr>
            <p:spPr bwMode="auto">
              <a:xfrm>
                <a:off x="3872" y="427"/>
                <a:ext cx="103" cy="131"/>
              </a:xfrm>
              <a:custGeom>
                <a:avLst/>
                <a:gdLst>
                  <a:gd name="T0" fmla="*/ 0 w 103"/>
                  <a:gd name="T1" fmla="*/ 0 h 131"/>
                  <a:gd name="T2" fmla="*/ 17 w 103"/>
                  <a:gd name="T3" fmla="*/ 0 h 131"/>
                  <a:gd name="T4" fmla="*/ 17 w 103"/>
                  <a:gd name="T5" fmla="*/ 55 h 131"/>
                  <a:gd name="T6" fmla="*/ 85 w 103"/>
                  <a:gd name="T7" fmla="*/ 55 h 131"/>
                  <a:gd name="T8" fmla="*/ 85 w 103"/>
                  <a:gd name="T9" fmla="*/ 0 h 131"/>
                  <a:gd name="T10" fmla="*/ 103 w 103"/>
                  <a:gd name="T11" fmla="*/ 0 h 131"/>
                  <a:gd name="T12" fmla="*/ 103 w 103"/>
                  <a:gd name="T13" fmla="*/ 131 h 131"/>
                  <a:gd name="T14" fmla="*/ 85 w 103"/>
                  <a:gd name="T15" fmla="*/ 131 h 131"/>
                  <a:gd name="T16" fmla="*/ 85 w 103"/>
                  <a:gd name="T17" fmla="*/ 70 h 131"/>
                  <a:gd name="T18" fmla="*/ 17 w 103"/>
                  <a:gd name="T19" fmla="*/ 70 h 131"/>
                  <a:gd name="T20" fmla="*/ 17 w 103"/>
                  <a:gd name="T21" fmla="*/ 131 h 131"/>
                  <a:gd name="T22" fmla="*/ 0 w 103"/>
                  <a:gd name="T23" fmla="*/ 131 h 131"/>
                  <a:gd name="T24" fmla="*/ 0 w 103"/>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31"/>
                  <a:gd name="T41" fmla="*/ 103 w 103"/>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31">
                    <a:moveTo>
                      <a:pt x="0" y="0"/>
                    </a:moveTo>
                    <a:lnTo>
                      <a:pt x="17" y="0"/>
                    </a:lnTo>
                    <a:lnTo>
                      <a:pt x="17" y="55"/>
                    </a:lnTo>
                    <a:lnTo>
                      <a:pt x="85" y="55"/>
                    </a:lnTo>
                    <a:lnTo>
                      <a:pt x="85" y="0"/>
                    </a:lnTo>
                    <a:lnTo>
                      <a:pt x="103" y="0"/>
                    </a:lnTo>
                    <a:lnTo>
                      <a:pt x="103" y="131"/>
                    </a:lnTo>
                    <a:lnTo>
                      <a:pt x="85" y="131"/>
                    </a:lnTo>
                    <a:lnTo>
                      <a:pt x="85" y="70"/>
                    </a:lnTo>
                    <a:lnTo>
                      <a:pt x="17" y="70"/>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18" name="Freeform 140"/>
              <p:cNvSpPr>
                <a:spLocks noEditPoints="1"/>
              </p:cNvSpPr>
              <p:nvPr/>
            </p:nvSpPr>
            <p:spPr bwMode="auto">
              <a:xfrm>
                <a:off x="3993" y="427"/>
                <a:ext cx="115" cy="131"/>
              </a:xfrm>
              <a:custGeom>
                <a:avLst/>
                <a:gdLst>
                  <a:gd name="T0" fmla="*/ 77 w 115"/>
                  <a:gd name="T1" fmla="*/ 78 h 131"/>
                  <a:gd name="T2" fmla="*/ 57 w 115"/>
                  <a:gd name="T3" fmla="*/ 20 h 131"/>
                  <a:gd name="T4" fmla="*/ 35 w 115"/>
                  <a:gd name="T5" fmla="*/ 78 h 131"/>
                  <a:gd name="T6" fmla="*/ 77 w 115"/>
                  <a:gd name="T7" fmla="*/ 78 h 131"/>
                  <a:gd name="T8" fmla="*/ 47 w 115"/>
                  <a:gd name="T9" fmla="*/ 0 h 131"/>
                  <a:gd name="T10" fmla="*/ 67 w 115"/>
                  <a:gd name="T11" fmla="*/ 0 h 131"/>
                  <a:gd name="T12" fmla="*/ 115 w 115"/>
                  <a:gd name="T13" fmla="*/ 131 h 131"/>
                  <a:gd name="T14" fmla="*/ 95 w 115"/>
                  <a:gd name="T15" fmla="*/ 131 h 131"/>
                  <a:gd name="T16" fmla="*/ 83 w 115"/>
                  <a:gd name="T17" fmla="*/ 91 h 131"/>
                  <a:gd name="T18" fmla="*/ 30 w 115"/>
                  <a:gd name="T19" fmla="*/ 91 h 131"/>
                  <a:gd name="T20" fmla="*/ 17 w 115"/>
                  <a:gd name="T21" fmla="*/ 131 h 131"/>
                  <a:gd name="T22" fmla="*/ 0 w 115"/>
                  <a:gd name="T23" fmla="*/ 131 h 131"/>
                  <a:gd name="T24" fmla="*/ 47 w 11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31"/>
                  <a:gd name="T41" fmla="*/ 115 w 11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31">
                    <a:moveTo>
                      <a:pt x="77" y="78"/>
                    </a:moveTo>
                    <a:lnTo>
                      <a:pt x="57" y="20"/>
                    </a:lnTo>
                    <a:lnTo>
                      <a:pt x="35" y="78"/>
                    </a:lnTo>
                    <a:lnTo>
                      <a:pt x="77" y="78"/>
                    </a:lnTo>
                    <a:close/>
                    <a:moveTo>
                      <a:pt x="47" y="0"/>
                    </a:moveTo>
                    <a:lnTo>
                      <a:pt x="67" y="0"/>
                    </a:lnTo>
                    <a:lnTo>
                      <a:pt x="115" y="131"/>
                    </a:lnTo>
                    <a:lnTo>
                      <a:pt x="95" y="131"/>
                    </a:lnTo>
                    <a:lnTo>
                      <a:pt x="83" y="91"/>
                    </a:lnTo>
                    <a:lnTo>
                      <a:pt x="30" y="91"/>
                    </a:lnTo>
                    <a:lnTo>
                      <a:pt x="17" y="131"/>
                    </a:lnTo>
                    <a:lnTo>
                      <a:pt x="0" y="131"/>
                    </a:lnTo>
                    <a:lnTo>
                      <a:pt x="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19" name="Freeform 141"/>
              <p:cNvSpPr>
                <a:spLocks noEditPoints="1"/>
              </p:cNvSpPr>
              <p:nvPr/>
            </p:nvSpPr>
            <p:spPr bwMode="auto">
              <a:xfrm>
                <a:off x="4126" y="427"/>
                <a:ext cx="108" cy="131"/>
              </a:xfrm>
              <a:custGeom>
                <a:avLst/>
                <a:gdLst>
                  <a:gd name="T0" fmla="*/ 58 w 108"/>
                  <a:gd name="T1" fmla="*/ 60 h 131"/>
                  <a:gd name="T2" fmla="*/ 70 w 108"/>
                  <a:gd name="T3" fmla="*/ 60 h 131"/>
                  <a:gd name="T4" fmla="*/ 73 w 108"/>
                  <a:gd name="T5" fmla="*/ 58 h 131"/>
                  <a:gd name="T6" fmla="*/ 78 w 108"/>
                  <a:gd name="T7" fmla="*/ 55 h 131"/>
                  <a:gd name="T8" fmla="*/ 80 w 108"/>
                  <a:gd name="T9" fmla="*/ 53 h 131"/>
                  <a:gd name="T10" fmla="*/ 83 w 108"/>
                  <a:gd name="T11" fmla="*/ 48 h 131"/>
                  <a:gd name="T12" fmla="*/ 85 w 108"/>
                  <a:gd name="T13" fmla="*/ 43 h 131"/>
                  <a:gd name="T14" fmla="*/ 85 w 108"/>
                  <a:gd name="T15" fmla="*/ 38 h 131"/>
                  <a:gd name="T16" fmla="*/ 85 w 108"/>
                  <a:gd name="T17" fmla="*/ 30 h 131"/>
                  <a:gd name="T18" fmla="*/ 83 w 108"/>
                  <a:gd name="T19" fmla="*/ 25 h 131"/>
                  <a:gd name="T20" fmla="*/ 80 w 108"/>
                  <a:gd name="T21" fmla="*/ 23 h 131"/>
                  <a:gd name="T22" fmla="*/ 75 w 108"/>
                  <a:gd name="T23" fmla="*/ 18 h 131"/>
                  <a:gd name="T24" fmla="*/ 68 w 108"/>
                  <a:gd name="T25" fmla="*/ 18 h 131"/>
                  <a:gd name="T26" fmla="*/ 60 w 108"/>
                  <a:gd name="T27" fmla="*/ 15 h 131"/>
                  <a:gd name="T28" fmla="*/ 17 w 108"/>
                  <a:gd name="T29" fmla="*/ 15 h 131"/>
                  <a:gd name="T30" fmla="*/ 17 w 108"/>
                  <a:gd name="T31" fmla="*/ 60 h 131"/>
                  <a:gd name="T32" fmla="*/ 58 w 108"/>
                  <a:gd name="T33" fmla="*/ 60 h 131"/>
                  <a:gd name="T34" fmla="*/ 0 w 108"/>
                  <a:gd name="T35" fmla="*/ 0 h 131"/>
                  <a:gd name="T36" fmla="*/ 60 w 108"/>
                  <a:gd name="T37" fmla="*/ 0 h 131"/>
                  <a:gd name="T38" fmla="*/ 73 w 108"/>
                  <a:gd name="T39" fmla="*/ 3 h 131"/>
                  <a:gd name="T40" fmla="*/ 85 w 108"/>
                  <a:gd name="T41" fmla="*/ 5 h 131"/>
                  <a:gd name="T42" fmla="*/ 93 w 108"/>
                  <a:gd name="T43" fmla="*/ 10 h 131"/>
                  <a:gd name="T44" fmla="*/ 95 w 108"/>
                  <a:gd name="T45" fmla="*/ 13 h 131"/>
                  <a:gd name="T46" fmla="*/ 98 w 108"/>
                  <a:gd name="T47" fmla="*/ 18 h 131"/>
                  <a:gd name="T48" fmla="*/ 103 w 108"/>
                  <a:gd name="T49" fmla="*/ 25 h 131"/>
                  <a:gd name="T50" fmla="*/ 103 w 108"/>
                  <a:gd name="T51" fmla="*/ 35 h 131"/>
                  <a:gd name="T52" fmla="*/ 103 w 108"/>
                  <a:gd name="T53" fmla="*/ 45 h 131"/>
                  <a:gd name="T54" fmla="*/ 100 w 108"/>
                  <a:gd name="T55" fmla="*/ 50 h 131"/>
                  <a:gd name="T56" fmla="*/ 98 w 108"/>
                  <a:gd name="T57" fmla="*/ 55 h 131"/>
                  <a:gd name="T58" fmla="*/ 93 w 108"/>
                  <a:gd name="T59" fmla="*/ 63 h 131"/>
                  <a:gd name="T60" fmla="*/ 85 w 108"/>
                  <a:gd name="T61" fmla="*/ 68 h 131"/>
                  <a:gd name="T62" fmla="*/ 90 w 108"/>
                  <a:gd name="T63" fmla="*/ 70 h 131"/>
                  <a:gd name="T64" fmla="*/ 95 w 108"/>
                  <a:gd name="T65" fmla="*/ 75 h 131"/>
                  <a:gd name="T66" fmla="*/ 98 w 108"/>
                  <a:gd name="T67" fmla="*/ 78 h 131"/>
                  <a:gd name="T68" fmla="*/ 98 w 108"/>
                  <a:gd name="T69" fmla="*/ 80 h 131"/>
                  <a:gd name="T70" fmla="*/ 100 w 108"/>
                  <a:gd name="T71" fmla="*/ 91 h 131"/>
                  <a:gd name="T72" fmla="*/ 100 w 108"/>
                  <a:gd name="T73" fmla="*/ 108 h 131"/>
                  <a:gd name="T74" fmla="*/ 103 w 108"/>
                  <a:gd name="T75" fmla="*/ 121 h 131"/>
                  <a:gd name="T76" fmla="*/ 106 w 108"/>
                  <a:gd name="T77" fmla="*/ 126 h 131"/>
                  <a:gd name="T78" fmla="*/ 108 w 108"/>
                  <a:gd name="T79" fmla="*/ 128 h 131"/>
                  <a:gd name="T80" fmla="*/ 108 w 108"/>
                  <a:gd name="T81" fmla="*/ 131 h 131"/>
                  <a:gd name="T82" fmla="*/ 85 w 108"/>
                  <a:gd name="T83" fmla="*/ 131 h 131"/>
                  <a:gd name="T84" fmla="*/ 85 w 108"/>
                  <a:gd name="T85" fmla="*/ 126 h 131"/>
                  <a:gd name="T86" fmla="*/ 85 w 108"/>
                  <a:gd name="T87" fmla="*/ 116 h 131"/>
                  <a:gd name="T88" fmla="*/ 83 w 108"/>
                  <a:gd name="T89" fmla="*/ 96 h 131"/>
                  <a:gd name="T90" fmla="*/ 83 w 108"/>
                  <a:gd name="T91" fmla="*/ 88 h 131"/>
                  <a:gd name="T92" fmla="*/ 80 w 108"/>
                  <a:gd name="T93" fmla="*/ 83 h 131"/>
                  <a:gd name="T94" fmla="*/ 78 w 108"/>
                  <a:gd name="T95" fmla="*/ 80 h 131"/>
                  <a:gd name="T96" fmla="*/ 73 w 108"/>
                  <a:gd name="T97" fmla="*/ 78 h 131"/>
                  <a:gd name="T98" fmla="*/ 68 w 108"/>
                  <a:gd name="T99" fmla="*/ 75 h 131"/>
                  <a:gd name="T100" fmla="*/ 58 w 108"/>
                  <a:gd name="T101" fmla="*/ 75 h 131"/>
                  <a:gd name="T102" fmla="*/ 17 w 108"/>
                  <a:gd name="T103" fmla="*/ 75 h 131"/>
                  <a:gd name="T104" fmla="*/ 17 w 108"/>
                  <a:gd name="T105" fmla="*/ 131 h 131"/>
                  <a:gd name="T106" fmla="*/ 0 w 108"/>
                  <a:gd name="T107" fmla="*/ 131 h 131"/>
                  <a:gd name="T108" fmla="*/ 0 w 108"/>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1"/>
                  <a:gd name="T167" fmla="*/ 108 w 108"/>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1">
                    <a:moveTo>
                      <a:pt x="58" y="60"/>
                    </a:moveTo>
                    <a:lnTo>
                      <a:pt x="70" y="60"/>
                    </a:lnTo>
                    <a:lnTo>
                      <a:pt x="73" y="58"/>
                    </a:lnTo>
                    <a:lnTo>
                      <a:pt x="78" y="55"/>
                    </a:lnTo>
                    <a:lnTo>
                      <a:pt x="80" y="53"/>
                    </a:lnTo>
                    <a:lnTo>
                      <a:pt x="83" y="48"/>
                    </a:lnTo>
                    <a:lnTo>
                      <a:pt x="85" y="43"/>
                    </a:lnTo>
                    <a:lnTo>
                      <a:pt x="85" y="38"/>
                    </a:lnTo>
                    <a:lnTo>
                      <a:pt x="85" y="30"/>
                    </a:lnTo>
                    <a:lnTo>
                      <a:pt x="83" y="25"/>
                    </a:lnTo>
                    <a:lnTo>
                      <a:pt x="80" y="23"/>
                    </a:lnTo>
                    <a:lnTo>
                      <a:pt x="75" y="18"/>
                    </a:lnTo>
                    <a:lnTo>
                      <a:pt x="68" y="18"/>
                    </a:lnTo>
                    <a:lnTo>
                      <a:pt x="60" y="15"/>
                    </a:lnTo>
                    <a:lnTo>
                      <a:pt x="17" y="15"/>
                    </a:lnTo>
                    <a:lnTo>
                      <a:pt x="17" y="60"/>
                    </a:lnTo>
                    <a:lnTo>
                      <a:pt x="58" y="60"/>
                    </a:lnTo>
                    <a:close/>
                    <a:moveTo>
                      <a:pt x="0" y="0"/>
                    </a:moveTo>
                    <a:lnTo>
                      <a:pt x="60" y="0"/>
                    </a:lnTo>
                    <a:lnTo>
                      <a:pt x="73" y="3"/>
                    </a:lnTo>
                    <a:lnTo>
                      <a:pt x="85" y="5"/>
                    </a:lnTo>
                    <a:lnTo>
                      <a:pt x="93" y="10"/>
                    </a:lnTo>
                    <a:lnTo>
                      <a:pt x="95" y="13"/>
                    </a:lnTo>
                    <a:lnTo>
                      <a:pt x="98" y="18"/>
                    </a:lnTo>
                    <a:lnTo>
                      <a:pt x="103" y="25"/>
                    </a:lnTo>
                    <a:lnTo>
                      <a:pt x="103" y="35"/>
                    </a:lnTo>
                    <a:lnTo>
                      <a:pt x="103" y="45"/>
                    </a:lnTo>
                    <a:lnTo>
                      <a:pt x="100" y="50"/>
                    </a:lnTo>
                    <a:lnTo>
                      <a:pt x="98" y="55"/>
                    </a:lnTo>
                    <a:lnTo>
                      <a:pt x="93" y="63"/>
                    </a:lnTo>
                    <a:lnTo>
                      <a:pt x="85" y="68"/>
                    </a:lnTo>
                    <a:lnTo>
                      <a:pt x="90" y="70"/>
                    </a:lnTo>
                    <a:lnTo>
                      <a:pt x="95" y="75"/>
                    </a:lnTo>
                    <a:lnTo>
                      <a:pt x="98" y="78"/>
                    </a:lnTo>
                    <a:lnTo>
                      <a:pt x="98" y="80"/>
                    </a:lnTo>
                    <a:lnTo>
                      <a:pt x="100" y="91"/>
                    </a:lnTo>
                    <a:lnTo>
                      <a:pt x="100" y="108"/>
                    </a:lnTo>
                    <a:lnTo>
                      <a:pt x="103" y="121"/>
                    </a:lnTo>
                    <a:lnTo>
                      <a:pt x="106" y="126"/>
                    </a:lnTo>
                    <a:lnTo>
                      <a:pt x="108" y="128"/>
                    </a:lnTo>
                    <a:lnTo>
                      <a:pt x="108" y="131"/>
                    </a:lnTo>
                    <a:lnTo>
                      <a:pt x="85" y="131"/>
                    </a:lnTo>
                    <a:lnTo>
                      <a:pt x="85" y="126"/>
                    </a:lnTo>
                    <a:lnTo>
                      <a:pt x="85" y="116"/>
                    </a:lnTo>
                    <a:lnTo>
                      <a:pt x="83" y="96"/>
                    </a:lnTo>
                    <a:lnTo>
                      <a:pt x="83" y="88"/>
                    </a:lnTo>
                    <a:lnTo>
                      <a:pt x="80" y="83"/>
                    </a:lnTo>
                    <a:lnTo>
                      <a:pt x="78" y="80"/>
                    </a:lnTo>
                    <a:lnTo>
                      <a:pt x="73" y="78"/>
                    </a:lnTo>
                    <a:lnTo>
                      <a:pt x="68" y="75"/>
                    </a:lnTo>
                    <a:lnTo>
                      <a:pt x="58" y="75"/>
                    </a:lnTo>
                    <a:lnTo>
                      <a:pt x="17" y="75"/>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20" name="Freeform 142"/>
              <p:cNvSpPr>
                <a:spLocks/>
              </p:cNvSpPr>
              <p:nvPr/>
            </p:nvSpPr>
            <p:spPr bwMode="auto">
              <a:xfrm>
                <a:off x="4254" y="427"/>
                <a:ext cx="40" cy="168"/>
              </a:xfrm>
              <a:custGeom>
                <a:avLst/>
                <a:gdLst>
                  <a:gd name="T0" fmla="*/ 40 w 40"/>
                  <a:gd name="T1" fmla="*/ 0 h 168"/>
                  <a:gd name="T2" fmla="*/ 30 w 40"/>
                  <a:gd name="T3" fmla="*/ 23 h 168"/>
                  <a:gd name="T4" fmla="*/ 23 w 40"/>
                  <a:gd name="T5" fmla="*/ 38 h 168"/>
                  <a:gd name="T6" fmla="*/ 20 w 40"/>
                  <a:gd name="T7" fmla="*/ 48 h 168"/>
                  <a:gd name="T8" fmla="*/ 18 w 40"/>
                  <a:gd name="T9" fmla="*/ 60 h 168"/>
                  <a:gd name="T10" fmla="*/ 18 w 40"/>
                  <a:gd name="T11" fmla="*/ 70 h 168"/>
                  <a:gd name="T12" fmla="*/ 15 w 40"/>
                  <a:gd name="T13" fmla="*/ 83 h 168"/>
                  <a:gd name="T14" fmla="*/ 18 w 40"/>
                  <a:gd name="T15" fmla="*/ 96 h 168"/>
                  <a:gd name="T16" fmla="*/ 18 w 40"/>
                  <a:gd name="T17" fmla="*/ 108 h 168"/>
                  <a:gd name="T18" fmla="*/ 23 w 40"/>
                  <a:gd name="T19" fmla="*/ 131 h 168"/>
                  <a:gd name="T20" fmla="*/ 30 w 40"/>
                  <a:gd name="T21" fmla="*/ 146 h 168"/>
                  <a:gd name="T22" fmla="*/ 40 w 40"/>
                  <a:gd name="T23" fmla="*/ 168 h 168"/>
                  <a:gd name="T24" fmla="*/ 30 w 40"/>
                  <a:gd name="T25" fmla="*/ 168 h 168"/>
                  <a:gd name="T26" fmla="*/ 15 w 40"/>
                  <a:gd name="T27" fmla="*/ 141 h 168"/>
                  <a:gd name="T28" fmla="*/ 8 w 40"/>
                  <a:gd name="T29" fmla="*/ 126 h 168"/>
                  <a:gd name="T30" fmla="*/ 3 w 40"/>
                  <a:gd name="T31" fmla="*/ 113 h 168"/>
                  <a:gd name="T32" fmla="*/ 0 w 40"/>
                  <a:gd name="T33" fmla="*/ 98 h 168"/>
                  <a:gd name="T34" fmla="*/ 0 w 40"/>
                  <a:gd name="T35" fmla="*/ 86 h 168"/>
                  <a:gd name="T36" fmla="*/ 0 w 40"/>
                  <a:gd name="T37" fmla="*/ 70 h 168"/>
                  <a:gd name="T38" fmla="*/ 3 w 40"/>
                  <a:gd name="T39" fmla="*/ 60 h 168"/>
                  <a:gd name="T40" fmla="*/ 5 w 40"/>
                  <a:gd name="T41" fmla="*/ 48 h 168"/>
                  <a:gd name="T42" fmla="*/ 8 w 40"/>
                  <a:gd name="T43" fmla="*/ 38 h 168"/>
                  <a:gd name="T44" fmla="*/ 15 w 40"/>
                  <a:gd name="T45" fmla="*/ 23 h 168"/>
                  <a:gd name="T46" fmla="*/ 30 w 40"/>
                  <a:gd name="T47" fmla="*/ 0 h 168"/>
                  <a:gd name="T48" fmla="*/ 40 w 40"/>
                  <a:gd name="T49" fmla="*/ 0 h 1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168"/>
                  <a:gd name="T77" fmla="*/ 40 w 40"/>
                  <a:gd name="T78" fmla="*/ 168 h 1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168">
                    <a:moveTo>
                      <a:pt x="40" y="0"/>
                    </a:moveTo>
                    <a:lnTo>
                      <a:pt x="30" y="23"/>
                    </a:lnTo>
                    <a:lnTo>
                      <a:pt x="23" y="38"/>
                    </a:lnTo>
                    <a:lnTo>
                      <a:pt x="20" y="48"/>
                    </a:lnTo>
                    <a:lnTo>
                      <a:pt x="18" y="60"/>
                    </a:lnTo>
                    <a:lnTo>
                      <a:pt x="18" y="70"/>
                    </a:lnTo>
                    <a:lnTo>
                      <a:pt x="15" y="83"/>
                    </a:lnTo>
                    <a:lnTo>
                      <a:pt x="18" y="96"/>
                    </a:lnTo>
                    <a:lnTo>
                      <a:pt x="18" y="108"/>
                    </a:lnTo>
                    <a:lnTo>
                      <a:pt x="23" y="131"/>
                    </a:lnTo>
                    <a:lnTo>
                      <a:pt x="30" y="146"/>
                    </a:lnTo>
                    <a:lnTo>
                      <a:pt x="40" y="168"/>
                    </a:lnTo>
                    <a:lnTo>
                      <a:pt x="30" y="168"/>
                    </a:lnTo>
                    <a:lnTo>
                      <a:pt x="15" y="141"/>
                    </a:lnTo>
                    <a:lnTo>
                      <a:pt x="8" y="126"/>
                    </a:lnTo>
                    <a:lnTo>
                      <a:pt x="3" y="113"/>
                    </a:lnTo>
                    <a:lnTo>
                      <a:pt x="0" y="98"/>
                    </a:lnTo>
                    <a:lnTo>
                      <a:pt x="0" y="86"/>
                    </a:lnTo>
                    <a:lnTo>
                      <a:pt x="0" y="70"/>
                    </a:lnTo>
                    <a:lnTo>
                      <a:pt x="3" y="60"/>
                    </a:lnTo>
                    <a:lnTo>
                      <a:pt x="5" y="48"/>
                    </a:lnTo>
                    <a:lnTo>
                      <a:pt x="8" y="38"/>
                    </a:lnTo>
                    <a:lnTo>
                      <a:pt x="15" y="23"/>
                    </a:lnTo>
                    <a:lnTo>
                      <a:pt x="3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21" name="Freeform 143"/>
              <p:cNvSpPr>
                <a:spLocks/>
              </p:cNvSpPr>
              <p:nvPr/>
            </p:nvSpPr>
            <p:spPr bwMode="auto">
              <a:xfrm>
                <a:off x="4320" y="432"/>
                <a:ext cx="45" cy="126"/>
              </a:xfrm>
              <a:custGeom>
                <a:avLst/>
                <a:gdLst>
                  <a:gd name="T0" fmla="*/ 0 w 45"/>
                  <a:gd name="T1" fmla="*/ 35 h 126"/>
                  <a:gd name="T2" fmla="*/ 0 w 45"/>
                  <a:gd name="T3" fmla="*/ 23 h 126"/>
                  <a:gd name="T4" fmla="*/ 12 w 45"/>
                  <a:gd name="T5" fmla="*/ 23 h 126"/>
                  <a:gd name="T6" fmla="*/ 22 w 45"/>
                  <a:gd name="T7" fmla="*/ 18 h 126"/>
                  <a:gd name="T8" fmla="*/ 25 w 45"/>
                  <a:gd name="T9" fmla="*/ 15 h 126"/>
                  <a:gd name="T10" fmla="*/ 30 w 45"/>
                  <a:gd name="T11" fmla="*/ 13 h 126"/>
                  <a:gd name="T12" fmla="*/ 32 w 45"/>
                  <a:gd name="T13" fmla="*/ 0 h 126"/>
                  <a:gd name="T14" fmla="*/ 45 w 45"/>
                  <a:gd name="T15" fmla="*/ 0 h 126"/>
                  <a:gd name="T16" fmla="*/ 45 w 45"/>
                  <a:gd name="T17" fmla="*/ 126 h 126"/>
                  <a:gd name="T18" fmla="*/ 27 w 45"/>
                  <a:gd name="T19" fmla="*/ 126 h 126"/>
                  <a:gd name="T20" fmla="*/ 27 w 45"/>
                  <a:gd name="T21" fmla="*/ 35 h 126"/>
                  <a:gd name="T22" fmla="*/ 0 w 45"/>
                  <a:gd name="T23" fmla="*/ 35 h 12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5"/>
                  <a:gd name="T37" fmla="*/ 0 h 126"/>
                  <a:gd name="T38" fmla="*/ 45 w 45"/>
                  <a:gd name="T39" fmla="*/ 126 h 12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5" h="126">
                    <a:moveTo>
                      <a:pt x="0" y="35"/>
                    </a:moveTo>
                    <a:lnTo>
                      <a:pt x="0" y="23"/>
                    </a:lnTo>
                    <a:lnTo>
                      <a:pt x="12" y="23"/>
                    </a:lnTo>
                    <a:lnTo>
                      <a:pt x="22" y="18"/>
                    </a:lnTo>
                    <a:lnTo>
                      <a:pt x="25" y="15"/>
                    </a:lnTo>
                    <a:lnTo>
                      <a:pt x="30" y="13"/>
                    </a:lnTo>
                    <a:lnTo>
                      <a:pt x="32" y="0"/>
                    </a:lnTo>
                    <a:lnTo>
                      <a:pt x="45" y="0"/>
                    </a:lnTo>
                    <a:lnTo>
                      <a:pt x="45" y="126"/>
                    </a:lnTo>
                    <a:lnTo>
                      <a:pt x="27" y="126"/>
                    </a:lnTo>
                    <a:lnTo>
                      <a:pt x="27" y="35"/>
                    </a:lnTo>
                    <a:lnTo>
                      <a:pt x="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22" name="Freeform 144"/>
              <p:cNvSpPr>
                <a:spLocks/>
              </p:cNvSpPr>
              <p:nvPr/>
            </p:nvSpPr>
            <p:spPr bwMode="auto">
              <a:xfrm>
                <a:off x="4408" y="432"/>
                <a:ext cx="88" cy="128"/>
              </a:xfrm>
              <a:custGeom>
                <a:avLst/>
                <a:gdLst>
                  <a:gd name="T0" fmla="*/ 17 w 88"/>
                  <a:gd name="T1" fmla="*/ 93 h 128"/>
                  <a:gd name="T2" fmla="*/ 17 w 88"/>
                  <a:gd name="T3" fmla="*/ 101 h 128"/>
                  <a:gd name="T4" fmla="*/ 20 w 88"/>
                  <a:gd name="T5" fmla="*/ 106 h 128"/>
                  <a:gd name="T6" fmla="*/ 25 w 88"/>
                  <a:gd name="T7" fmla="*/ 108 h 128"/>
                  <a:gd name="T8" fmla="*/ 30 w 88"/>
                  <a:gd name="T9" fmla="*/ 113 h 128"/>
                  <a:gd name="T10" fmla="*/ 35 w 88"/>
                  <a:gd name="T11" fmla="*/ 113 h 128"/>
                  <a:gd name="T12" fmla="*/ 42 w 88"/>
                  <a:gd name="T13" fmla="*/ 116 h 128"/>
                  <a:gd name="T14" fmla="*/ 50 w 88"/>
                  <a:gd name="T15" fmla="*/ 113 h 128"/>
                  <a:gd name="T16" fmla="*/ 55 w 88"/>
                  <a:gd name="T17" fmla="*/ 113 h 128"/>
                  <a:gd name="T18" fmla="*/ 60 w 88"/>
                  <a:gd name="T19" fmla="*/ 111 h 128"/>
                  <a:gd name="T20" fmla="*/ 62 w 88"/>
                  <a:gd name="T21" fmla="*/ 106 h 128"/>
                  <a:gd name="T22" fmla="*/ 65 w 88"/>
                  <a:gd name="T23" fmla="*/ 101 h 128"/>
                  <a:gd name="T24" fmla="*/ 68 w 88"/>
                  <a:gd name="T25" fmla="*/ 96 h 128"/>
                  <a:gd name="T26" fmla="*/ 70 w 88"/>
                  <a:gd name="T27" fmla="*/ 91 h 128"/>
                  <a:gd name="T28" fmla="*/ 70 w 88"/>
                  <a:gd name="T29" fmla="*/ 86 h 128"/>
                  <a:gd name="T30" fmla="*/ 70 w 88"/>
                  <a:gd name="T31" fmla="*/ 81 h 128"/>
                  <a:gd name="T32" fmla="*/ 68 w 88"/>
                  <a:gd name="T33" fmla="*/ 73 h 128"/>
                  <a:gd name="T34" fmla="*/ 65 w 88"/>
                  <a:gd name="T35" fmla="*/ 70 h 128"/>
                  <a:gd name="T36" fmla="*/ 62 w 88"/>
                  <a:gd name="T37" fmla="*/ 65 h 128"/>
                  <a:gd name="T38" fmla="*/ 57 w 88"/>
                  <a:gd name="T39" fmla="*/ 63 h 128"/>
                  <a:gd name="T40" fmla="*/ 52 w 88"/>
                  <a:gd name="T41" fmla="*/ 60 h 128"/>
                  <a:gd name="T42" fmla="*/ 42 w 88"/>
                  <a:gd name="T43" fmla="*/ 58 h 128"/>
                  <a:gd name="T44" fmla="*/ 35 w 88"/>
                  <a:gd name="T45" fmla="*/ 58 h 128"/>
                  <a:gd name="T46" fmla="*/ 27 w 88"/>
                  <a:gd name="T47" fmla="*/ 60 h 128"/>
                  <a:gd name="T48" fmla="*/ 22 w 88"/>
                  <a:gd name="T49" fmla="*/ 65 h 128"/>
                  <a:gd name="T50" fmla="*/ 17 w 88"/>
                  <a:gd name="T51" fmla="*/ 70 h 128"/>
                  <a:gd name="T52" fmla="*/ 5 w 88"/>
                  <a:gd name="T53" fmla="*/ 70 h 128"/>
                  <a:gd name="T54" fmla="*/ 15 w 88"/>
                  <a:gd name="T55" fmla="*/ 0 h 128"/>
                  <a:gd name="T56" fmla="*/ 80 w 88"/>
                  <a:gd name="T57" fmla="*/ 0 h 128"/>
                  <a:gd name="T58" fmla="*/ 80 w 88"/>
                  <a:gd name="T59" fmla="*/ 18 h 128"/>
                  <a:gd name="T60" fmla="*/ 27 w 88"/>
                  <a:gd name="T61" fmla="*/ 18 h 128"/>
                  <a:gd name="T62" fmla="*/ 20 w 88"/>
                  <a:gd name="T63" fmla="*/ 53 h 128"/>
                  <a:gd name="T64" fmla="*/ 30 w 88"/>
                  <a:gd name="T65" fmla="*/ 48 h 128"/>
                  <a:gd name="T66" fmla="*/ 37 w 88"/>
                  <a:gd name="T67" fmla="*/ 45 h 128"/>
                  <a:gd name="T68" fmla="*/ 45 w 88"/>
                  <a:gd name="T69" fmla="*/ 43 h 128"/>
                  <a:gd name="T70" fmla="*/ 55 w 88"/>
                  <a:gd name="T71" fmla="*/ 45 h 128"/>
                  <a:gd name="T72" fmla="*/ 62 w 88"/>
                  <a:gd name="T73" fmla="*/ 48 h 128"/>
                  <a:gd name="T74" fmla="*/ 65 w 88"/>
                  <a:gd name="T75" fmla="*/ 48 h 128"/>
                  <a:gd name="T76" fmla="*/ 68 w 88"/>
                  <a:gd name="T77" fmla="*/ 50 h 128"/>
                  <a:gd name="T78" fmla="*/ 75 w 88"/>
                  <a:gd name="T79" fmla="*/ 55 h 128"/>
                  <a:gd name="T80" fmla="*/ 80 w 88"/>
                  <a:gd name="T81" fmla="*/ 60 h 128"/>
                  <a:gd name="T82" fmla="*/ 85 w 88"/>
                  <a:gd name="T83" fmla="*/ 68 h 128"/>
                  <a:gd name="T84" fmla="*/ 85 w 88"/>
                  <a:gd name="T85" fmla="*/ 75 h 128"/>
                  <a:gd name="T86" fmla="*/ 88 w 88"/>
                  <a:gd name="T87" fmla="*/ 83 h 128"/>
                  <a:gd name="T88" fmla="*/ 88 w 88"/>
                  <a:gd name="T89" fmla="*/ 93 h 128"/>
                  <a:gd name="T90" fmla="*/ 85 w 88"/>
                  <a:gd name="T91" fmla="*/ 101 h 128"/>
                  <a:gd name="T92" fmla="*/ 80 w 88"/>
                  <a:gd name="T93" fmla="*/ 108 h 128"/>
                  <a:gd name="T94" fmla="*/ 75 w 88"/>
                  <a:gd name="T95" fmla="*/ 116 h 128"/>
                  <a:gd name="T96" fmla="*/ 70 w 88"/>
                  <a:gd name="T97" fmla="*/ 121 h 128"/>
                  <a:gd name="T98" fmla="*/ 62 w 88"/>
                  <a:gd name="T99" fmla="*/ 126 h 128"/>
                  <a:gd name="T100" fmla="*/ 52 w 88"/>
                  <a:gd name="T101" fmla="*/ 128 h 128"/>
                  <a:gd name="T102" fmla="*/ 40 w 88"/>
                  <a:gd name="T103" fmla="*/ 128 h 128"/>
                  <a:gd name="T104" fmla="*/ 25 w 88"/>
                  <a:gd name="T105" fmla="*/ 126 h 128"/>
                  <a:gd name="T106" fmla="*/ 20 w 88"/>
                  <a:gd name="T107" fmla="*/ 123 h 128"/>
                  <a:gd name="T108" fmla="*/ 12 w 88"/>
                  <a:gd name="T109" fmla="*/ 121 h 128"/>
                  <a:gd name="T110" fmla="*/ 7 w 88"/>
                  <a:gd name="T111" fmla="*/ 116 h 128"/>
                  <a:gd name="T112" fmla="*/ 5 w 88"/>
                  <a:gd name="T113" fmla="*/ 113 h 128"/>
                  <a:gd name="T114" fmla="*/ 5 w 88"/>
                  <a:gd name="T115" fmla="*/ 108 h 128"/>
                  <a:gd name="T116" fmla="*/ 2 w 88"/>
                  <a:gd name="T117" fmla="*/ 103 h 128"/>
                  <a:gd name="T118" fmla="*/ 0 w 88"/>
                  <a:gd name="T119" fmla="*/ 93 h 128"/>
                  <a:gd name="T120" fmla="*/ 17 w 88"/>
                  <a:gd name="T121" fmla="*/ 93 h 12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8"/>
                  <a:gd name="T184" fmla="*/ 0 h 128"/>
                  <a:gd name="T185" fmla="*/ 88 w 88"/>
                  <a:gd name="T186" fmla="*/ 128 h 12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8" h="128">
                    <a:moveTo>
                      <a:pt x="17" y="93"/>
                    </a:moveTo>
                    <a:lnTo>
                      <a:pt x="17" y="101"/>
                    </a:lnTo>
                    <a:lnTo>
                      <a:pt x="20" y="106"/>
                    </a:lnTo>
                    <a:lnTo>
                      <a:pt x="25" y="108"/>
                    </a:lnTo>
                    <a:lnTo>
                      <a:pt x="30" y="113"/>
                    </a:lnTo>
                    <a:lnTo>
                      <a:pt x="35" y="113"/>
                    </a:lnTo>
                    <a:lnTo>
                      <a:pt x="42" y="116"/>
                    </a:lnTo>
                    <a:lnTo>
                      <a:pt x="50" y="113"/>
                    </a:lnTo>
                    <a:lnTo>
                      <a:pt x="55" y="113"/>
                    </a:lnTo>
                    <a:lnTo>
                      <a:pt x="60" y="111"/>
                    </a:lnTo>
                    <a:lnTo>
                      <a:pt x="62" y="106"/>
                    </a:lnTo>
                    <a:lnTo>
                      <a:pt x="65" y="101"/>
                    </a:lnTo>
                    <a:lnTo>
                      <a:pt x="68" y="96"/>
                    </a:lnTo>
                    <a:lnTo>
                      <a:pt x="70" y="91"/>
                    </a:lnTo>
                    <a:lnTo>
                      <a:pt x="70" y="86"/>
                    </a:lnTo>
                    <a:lnTo>
                      <a:pt x="70" y="81"/>
                    </a:lnTo>
                    <a:lnTo>
                      <a:pt x="68" y="73"/>
                    </a:lnTo>
                    <a:lnTo>
                      <a:pt x="65" y="70"/>
                    </a:lnTo>
                    <a:lnTo>
                      <a:pt x="62" y="65"/>
                    </a:lnTo>
                    <a:lnTo>
                      <a:pt x="57" y="63"/>
                    </a:lnTo>
                    <a:lnTo>
                      <a:pt x="52" y="60"/>
                    </a:lnTo>
                    <a:lnTo>
                      <a:pt x="42" y="58"/>
                    </a:lnTo>
                    <a:lnTo>
                      <a:pt x="35" y="58"/>
                    </a:lnTo>
                    <a:lnTo>
                      <a:pt x="27" y="60"/>
                    </a:lnTo>
                    <a:lnTo>
                      <a:pt x="22" y="65"/>
                    </a:lnTo>
                    <a:lnTo>
                      <a:pt x="17" y="70"/>
                    </a:lnTo>
                    <a:lnTo>
                      <a:pt x="5" y="70"/>
                    </a:lnTo>
                    <a:lnTo>
                      <a:pt x="15" y="0"/>
                    </a:lnTo>
                    <a:lnTo>
                      <a:pt x="80" y="0"/>
                    </a:lnTo>
                    <a:lnTo>
                      <a:pt x="80" y="18"/>
                    </a:lnTo>
                    <a:lnTo>
                      <a:pt x="27" y="18"/>
                    </a:lnTo>
                    <a:lnTo>
                      <a:pt x="20" y="53"/>
                    </a:lnTo>
                    <a:lnTo>
                      <a:pt x="30" y="48"/>
                    </a:lnTo>
                    <a:lnTo>
                      <a:pt x="37" y="45"/>
                    </a:lnTo>
                    <a:lnTo>
                      <a:pt x="45" y="43"/>
                    </a:lnTo>
                    <a:lnTo>
                      <a:pt x="55" y="45"/>
                    </a:lnTo>
                    <a:lnTo>
                      <a:pt x="62" y="48"/>
                    </a:lnTo>
                    <a:lnTo>
                      <a:pt x="65" y="48"/>
                    </a:lnTo>
                    <a:lnTo>
                      <a:pt x="68" y="50"/>
                    </a:lnTo>
                    <a:lnTo>
                      <a:pt x="75" y="55"/>
                    </a:lnTo>
                    <a:lnTo>
                      <a:pt x="80" y="60"/>
                    </a:lnTo>
                    <a:lnTo>
                      <a:pt x="85" y="68"/>
                    </a:lnTo>
                    <a:lnTo>
                      <a:pt x="85" y="75"/>
                    </a:lnTo>
                    <a:lnTo>
                      <a:pt x="88" y="83"/>
                    </a:lnTo>
                    <a:lnTo>
                      <a:pt x="88" y="93"/>
                    </a:lnTo>
                    <a:lnTo>
                      <a:pt x="85" y="101"/>
                    </a:lnTo>
                    <a:lnTo>
                      <a:pt x="80" y="108"/>
                    </a:lnTo>
                    <a:lnTo>
                      <a:pt x="75" y="116"/>
                    </a:lnTo>
                    <a:lnTo>
                      <a:pt x="70" y="121"/>
                    </a:lnTo>
                    <a:lnTo>
                      <a:pt x="62" y="126"/>
                    </a:lnTo>
                    <a:lnTo>
                      <a:pt x="52" y="128"/>
                    </a:lnTo>
                    <a:lnTo>
                      <a:pt x="40" y="128"/>
                    </a:lnTo>
                    <a:lnTo>
                      <a:pt x="25" y="126"/>
                    </a:lnTo>
                    <a:lnTo>
                      <a:pt x="20" y="123"/>
                    </a:lnTo>
                    <a:lnTo>
                      <a:pt x="12" y="121"/>
                    </a:lnTo>
                    <a:lnTo>
                      <a:pt x="7" y="116"/>
                    </a:lnTo>
                    <a:lnTo>
                      <a:pt x="5" y="113"/>
                    </a:lnTo>
                    <a:lnTo>
                      <a:pt x="5" y="108"/>
                    </a:lnTo>
                    <a:lnTo>
                      <a:pt x="2" y="103"/>
                    </a:lnTo>
                    <a:lnTo>
                      <a:pt x="0" y="93"/>
                    </a:lnTo>
                    <a:lnTo>
                      <a:pt x="17"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23" name="Freeform 145"/>
              <p:cNvSpPr>
                <a:spLocks/>
              </p:cNvSpPr>
              <p:nvPr/>
            </p:nvSpPr>
            <p:spPr bwMode="auto">
              <a:xfrm>
                <a:off x="4508" y="427"/>
                <a:ext cx="43" cy="168"/>
              </a:xfrm>
              <a:custGeom>
                <a:avLst/>
                <a:gdLst>
                  <a:gd name="T0" fmla="*/ 0 w 43"/>
                  <a:gd name="T1" fmla="*/ 168 h 168"/>
                  <a:gd name="T2" fmla="*/ 13 w 43"/>
                  <a:gd name="T3" fmla="*/ 143 h 168"/>
                  <a:gd name="T4" fmla="*/ 20 w 43"/>
                  <a:gd name="T5" fmla="*/ 128 h 168"/>
                  <a:gd name="T6" fmla="*/ 23 w 43"/>
                  <a:gd name="T7" fmla="*/ 118 h 168"/>
                  <a:gd name="T8" fmla="*/ 23 w 43"/>
                  <a:gd name="T9" fmla="*/ 108 h 168"/>
                  <a:gd name="T10" fmla="*/ 25 w 43"/>
                  <a:gd name="T11" fmla="*/ 96 h 168"/>
                  <a:gd name="T12" fmla="*/ 25 w 43"/>
                  <a:gd name="T13" fmla="*/ 83 h 168"/>
                  <a:gd name="T14" fmla="*/ 25 w 43"/>
                  <a:gd name="T15" fmla="*/ 70 h 168"/>
                  <a:gd name="T16" fmla="*/ 23 w 43"/>
                  <a:gd name="T17" fmla="*/ 58 h 168"/>
                  <a:gd name="T18" fmla="*/ 20 w 43"/>
                  <a:gd name="T19" fmla="*/ 48 h 168"/>
                  <a:gd name="T20" fmla="*/ 18 w 43"/>
                  <a:gd name="T21" fmla="*/ 35 h 168"/>
                  <a:gd name="T22" fmla="*/ 13 w 43"/>
                  <a:gd name="T23" fmla="*/ 20 h 168"/>
                  <a:gd name="T24" fmla="*/ 0 w 43"/>
                  <a:gd name="T25" fmla="*/ 0 h 168"/>
                  <a:gd name="T26" fmla="*/ 10 w 43"/>
                  <a:gd name="T27" fmla="*/ 0 h 168"/>
                  <a:gd name="T28" fmla="*/ 28 w 43"/>
                  <a:gd name="T29" fmla="*/ 25 h 168"/>
                  <a:gd name="T30" fmla="*/ 35 w 43"/>
                  <a:gd name="T31" fmla="*/ 40 h 168"/>
                  <a:gd name="T32" fmla="*/ 38 w 43"/>
                  <a:gd name="T33" fmla="*/ 50 h 168"/>
                  <a:gd name="T34" fmla="*/ 40 w 43"/>
                  <a:gd name="T35" fmla="*/ 60 h 168"/>
                  <a:gd name="T36" fmla="*/ 43 w 43"/>
                  <a:gd name="T37" fmla="*/ 83 h 168"/>
                  <a:gd name="T38" fmla="*/ 40 w 43"/>
                  <a:gd name="T39" fmla="*/ 96 h 168"/>
                  <a:gd name="T40" fmla="*/ 40 w 43"/>
                  <a:gd name="T41" fmla="*/ 108 h 168"/>
                  <a:gd name="T42" fmla="*/ 38 w 43"/>
                  <a:gd name="T43" fmla="*/ 118 h 168"/>
                  <a:gd name="T44" fmla="*/ 33 w 43"/>
                  <a:gd name="T45" fmla="*/ 128 h 168"/>
                  <a:gd name="T46" fmla="*/ 25 w 43"/>
                  <a:gd name="T47" fmla="*/ 146 h 168"/>
                  <a:gd name="T48" fmla="*/ 13 w 43"/>
                  <a:gd name="T49" fmla="*/ 168 h 168"/>
                  <a:gd name="T50" fmla="*/ 0 w 43"/>
                  <a:gd name="T51" fmla="*/ 168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3"/>
                  <a:gd name="T79" fmla="*/ 0 h 168"/>
                  <a:gd name="T80" fmla="*/ 43 w 43"/>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3" h="168">
                    <a:moveTo>
                      <a:pt x="0" y="168"/>
                    </a:moveTo>
                    <a:lnTo>
                      <a:pt x="13" y="143"/>
                    </a:lnTo>
                    <a:lnTo>
                      <a:pt x="20" y="128"/>
                    </a:lnTo>
                    <a:lnTo>
                      <a:pt x="23" y="118"/>
                    </a:lnTo>
                    <a:lnTo>
                      <a:pt x="23" y="108"/>
                    </a:lnTo>
                    <a:lnTo>
                      <a:pt x="25" y="96"/>
                    </a:lnTo>
                    <a:lnTo>
                      <a:pt x="25" y="83"/>
                    </a:lnTo>
                    <a:lnTo>
                      <a:pt x="25" y="70"/>
                    </a:lnTo>
                    <a:lnTo>
                      <a:pt x="23" y="58"/>
                    </a:lnTo>
                    <a:lnTo>
                      <a:pt x="20" y="48"/>
                    </a:lnTo>
                    <a:lnTo>
                      <a:pt x="18" y="35"/>
                    </a:lnTo>
                    <a:lnTo>
                      <a:pt x="13" y="20"/>
                    </a:lnTo>
                    <a:lnTo>
                      <a:pt x="0" y="0"/>
                    </a:lnTo>
                    <a:lnTo>
                      <a:pt x="10" y="0"/>
                    </a:lnTo>
                    <a:lnTo>
                      <a:pt x="28" y="25"/>
                    </a:lnTo>
                    <a:lnTo>
                      <a:pt x="35" y="40"/>
                    </a:lnTo>
                    <a:lnTo>
                      <a:pt x="38" y="50"/>
                    </a:lnTo>
                    <a:lnTo>
                      <a:pt x="40" y="60"/>
                    </a:lnTo>
                    <a:lnTo>
                      <a:pt x="43" y="83"/>
                    </a:lnTo>
                    <a:lnTo>
                      <a:pt x="40" y="96"/>
                    </a:lnTo>
                    <a:lnTo>
                      <a:pt x="40" y="108"/>
                    </a:lnTo>
                    <a:lnTo>
                      <a:pt x="38" y="118"/>
                    </a:lnTo>
                    <a:lnTo>
                      <a:pt x="33" y="128"/>
                    </a:lnTo>
                    <a:lnTo>
                      <a:pt x="25" y="146"/>
                    </a:lnTo>
                    <a:lnTo>
                      <a:pt x="13" y="168"/>
                    </a:lnTo>
                    <a:lnTo>
                      <a:pt x="0" y="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24" name="Freeform 146"/>
              <p:cNvSpPr>
                <a:spLocks/>
              </p:cNvSpPr>
              <p:nvPr/>
            </p:nvSpPr>
            <p:spPr bwMode="auto">
              <a:xfrm>
                <a:off x="6159" y="909"/>
                <a:ext cx="105" cy="131"/>
              </a:xfrm>
              <a:custGeom>
                <a:avLst/>
                <a:gdLst>
                  <a:gd name="T0" fmla="*/ 0 w 105"/>
                  <a:gd name="T1" fmla="*/ 0 h 131"/>
                  <a:gd name="T2" fmla="*/ 27 w 105"/>
                  <a:gd name="T3" fmla="*/ 0 h 131"/>
                  <a:gd name="T4" fmla="*/ 80 w 105"/>
                  <a:gd name="T5" fmla="*/ 91 h 131"/>
                  <a:gd name="T6" fmla="*/ 80 w 105"/>
                  <a:gd name="T7" fmla="*/ 0 h 131"/>
                  <a:gd name="T8" fmla="*/ 105 w 105"/>
                  <a:gd name="T9" fmla="*/ 0 h 131"/>
                  <a:gd name="T10" fmla="*/ 105 w 105"/>
                  <a:gd name="T11" fmla="*/ 131 h 131"/>
                  <a:gd name="T12" fmla="*/ 78 w 105"/>
                  <a:gd name="T13" fmla="*/ 131 h 131"/>
                  <a:gd name="T14" fmla="*/ 25 w 105"/>
                  <a:gd name="T15" fmla="*/ 38 h 131"/>
                  <a:gd name="T16" fmla="*/ 25 w 105"/>
                  <a:gd name="T17" fmla="*/ 131 h 131"/>
                  <a:gd name="T18" fmla="*/ 0 w 105"/>
                  <a:gd name="T19" fmla="*/ 131 h 131"/>
                  <a:gd name="T20" fmla="*/ 0 w 105"/>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
                  <a:gd name="T34" fmla="*/ 0 h 131"/>
                  <a:gd name="T35" fmla="*/ 105 w 105"/>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 h="131">
                    <a:moveTo>
                      <a:pt x="0" y="0"/>
                    </a:moveTo>
                    <a:lnTo>
                      <a:pt x="27" y="0"/>
                    </a:lnTo>
                    <a:lnTo>
                      <a:pt x="80" y="91"/>
                    </a:lnTo>
                    <a:lnTo>
                      <a:pt x="80" y="0"/>
                    </a:lnTo>
                    <a:lnTo>
                      <a:pt x="105" y="0"/>
                    </a:lnTo>
                    <a:lnTo>
                      <a:pt x="105" y="131"/>
                    </a:lnTo>
                    <a:lnTo>
                      <a:pt x="78"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25" name="Freeform 147"/>
              <p:cNvSpPr>
                <a:spLocks noEditPoints="1"/>
              </p:cNvSpPr>
              <p:nvPr/>
            </p:nvSpPr>
            <p:spPr bwMode="auto">
              <a:xfrm>
                <a:off x="6284" y="907"/>
                <a:ext cx="126" cy="136"/>
              </a:xfrm>
              <a:custGeom>
                <a:avLst/>
                <a:gdLst>
                  <a:gd name="T0" fmla="*/ 93 w 126"/>
                  <a:gd name="T1" fmla="*/ 95 h 136"/>
                  <a:gd name="T2" fmla="*/ 98 w 126"/>
                  <a:gd name="T3" fmla="*/ 78 h 136"/>
                  <a:gd name="T4" fmla="*/ 98 w 126"/>
                  <a:gd name="T5" fmla="*/ 58 h 136"/>
                  <a:gd name="T6" fmla="*/ 93 w 126"/>
                  <a:gd name="T7" fmla="*/ 40 h 136"/>
                  <a:gd name="T8" fmla="*/ 83 w 126"/>
                  <a:gd name="T9" fmla="*/ 28 h 136"/>
                  <a:gd name="T10" fmla="*/ 71 w 126"/>
                  <a:gd name="T11" fmla="*/ 23 h 136"/>
                  <a:gd name="T12" fmla="*/ 56 w 126"/>
                  <a:gd name="T13" fmla="*/ 23 h 136"/>
                  <a:gd name="T14" fmla="*/ 43 w 126"/>
                  <a:gd name="T15" fmla="*/ 28 h 136"/>
                  <a:gd name="T16" fmla="*/ 33 w 126"/>
                  <a:gd name="T17" fmla="*/ 40 h 136"/>
                  <a:gd name="T18" fmla="*/ 28 w 126"/>
                  <a:gd name="T19" fmla="*/ 58 h 136"/>
                  <a:gd name="T20" fmla="*/ 28 w 126"/>
                  <a:gd name="T21" fmla="*/ 78 h 136"/>
                  <a:gd name="T22" fmla="*/ 33 w 126"/>
                  <a:gd name="T23" fmla="*/ 95 h 136"/>
                  <a:gd name="T24" fmla="*/ 43 w 126"/>
                  <a:gd name="T25" fmla="*/ 108 h 136"/>
                  <a:gd name="T26" fmla="*/ 56 w 126"/>
                  <a:gd name="T27" fmla="*/ 113 h 136"/>
                  <a:gd name="T28" fmla="*/ 71 w 126"/>
                  <a:gd name="T29" fmla="*/ 113 h 136"/>
                  <a:gd name="T30" fmla="*/ 83 w 126"/>
                  <a:gd name="T31" fmla="*/ 108 h 136"/>
                  <a:gd name="T32" fmla="*/ 106 w 126"/>
                  <a:gd name="T33" fmla="*/ 121 h 136"/>
                  <a:gd name="T34" fmla="*/ 88 w 126"/>
                  <a:gd name="T35" fmla="*/ 133 h 136"/>
                  <a:gd name="T36" fmla="*/ 63 w 126"/>
                  <a:gd name="T37" fmla="*/ 136 h 136"/>
                  <a:gd name="T38" fmla="*/ 38 w 126"/>
                  <a:gd name="T39" fmla="*/ 133 h 136"/>
                  <a:gd name="T40" fmla="*/ 20 w 126"/>
                  <a:gd name="T41" fmla="*/ 121 h 136"/>
                  <a:gd name="T42" fmla="*/ 5 w 126"/>
                  <a:gd name="T43" fmla="*/ 98 h 136"/>
                  <a:gd name="T44" fmla="*/ 3 w 126"/>
                  <a:gd name="T45" fmla="*/ 85 h 136"/>
                  <a:gd name="T46" fmla="*/ 3 w 126"/>
                  <a:gd name="T47" fmla="*/ 50 h 136"/>
                  <a:gd name="T48" fmla="*/ 5 w 126"/>
                  <a:gd name="T49" fmla="*/ 38 h 136"/>
                  <a:gd name="T50" fmla="*/ 20 w 126"/>
                  <a:gd name="T51" fmla="*/ 15 h 136"/>
                  <a:gd name="T52" fmla="*/ 38 w 126"/>
                  <a:gd name="T53" fmla="*/ 2 h 136"/>
                  <a:gd name="T54" fmla="*/ 63 w 126"/>
                  <a:gd name="T55" fmla="*/ 0 h 136"/>
                  <a:gd name="T56" fmla="*/ 88 w 126"/>
                  <a:gd name="T57" fmla="*/ 2 h 136"/>
                  <a:gd name="T58" fmla="*/ 106 w 126"/>
                  <a:gd name="T59" fmla="*/ 15 h 136"/>
                  <a:gd name="T60" fmla="*/ 121 w 126"/>
                  <a:gd name="T61" fmla="*/ 38 h 136"/>
                  <a:gd name="T62" fmla="*/ 126 w 126"/>
                  <a:gd name="T63" fmla="*/ 50 h 136"/>
                  <a:gd name="T64" fmla="*/ 126 w 126"/>
                  <a:gd name="T65" fmla="*/ 85 h 136"/>
                  <a:gd name="T66" fmla="*/ 121 w 126"/>
                  <a:gd name="T67" fmla="*/ 98 h 136"/>
                  <a:gd name="T68" fmla="*/ 111 w 126"/>
                  <a:gd name="T69" fmla="*/ 116 h 1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6"/>
                  <a:gd name="T106" fmla="*/ 0 h 136"/>
                  <a:gd name="T107" fmla="*/ 126 w 126"/>
                  <a:gd name="T108" fmla="*/ 136 h 1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6" h="136">
                    <a:moveTo>
                      <a:pt x="88" y="103"/>
                    </a:moveTo>
                    <a:lnTo>
                      <a:pt x="93" y="95"/>
                    </a:lnTo>
                    <a:lnTo>
                      <a:pt x="96" y="88"/>
                    </a:lnTo>
                    <a:lnTo>
                      <a:pt x="98" y="78"/>
                    </a:lnTo>
                    <a:lnTo>
                      <a:pt x="98" y="68"/>
                    </a:lnTo>
                    <a:lnTo>
                      <a:pt x="98" y="58"/>
                    </a:lnTo>
                    <a:lnTo>
                      <a:pt x="96" y="48"/>
                    </a:lnTo>
                    <a:lnTo>
                      <a:pt x="93" y="40"/>
                    </a:lnTo>
                    <a:lnTo>
                      <a:pt x="88" y="35"/>
                    </a:lnTo>
                    <a:lnTo>
                      <a:pt x="83" y="28"/>
                    </a:lnTo>
                    <a:lnTo>
                      <a:pt x="78" y="25"/>
                    </a:lnTo>
                    <a:lnTo>
                      <a:pt x="71" y="23"/>
                    </a:lnTo>
                    <a:lnTo>
                      <a:pt x="63" y="23"/>
                    </a:lnTo>
                    <a:lnTo>
                      <a:pt x="56" y="23"/>
                    </a:lnTo>
                    <a:lnTo>
                      <a:pt x="48" y="25"/>
                    </a:lnTo>
                    <a:lnTo>
                      <a:pt x="43" y="28"/>
                    </a:lnTo>
                    <a:lnTo>
                      <a:pt x="38" y="35"/>
                    </a:lnTo>
                    <a:lnTo>
                      <a:pt x="33" y="40"/>
                    </a:lnTo>
                    <a:lnTo>
                      <a:pt x="31" y="48"/>
                    </a:lnTo>
                    <a:lnTo>
                      <a:pt x="28" y="58"/>
                    </a:lnTo>
                    <a:lnTo>
                      <a:pt x="28" y="68"/>
                    </a:lnTo>
                    <a:lnTo>
                      <a:pt x="28" y="78"/>
                    </a:lnTo>
                    <a:lnTo>
                      <a:pt x="31" y="88"/>
                    </a:lnTo>
                    <a:lnTo>
                      <a:pt x="33" y="95"/>
                    </a:lnTo>
                    <a:lnTo>
                      <a:pt x="38" y="103"/>
                    </a:lnTo>
                    <a:lnTo>
                      <a:pt x="43" y="108"/>
                    </a:lnTo>
                    <a:lnTo>
                      <a:pt x="48" y="110"/>
                    </a:lnTo>
                    <a:lnTo>
                      <a:pt x="56" y="113"/>
                    </a:lnTo>
                    <a:lnTo>
                      <a:pt x="63" y="113"/>
                    </a:lnTo>
                    <a:lnTo>
                      <a:pt x="71" y="113"/>
                    </a:lnTo>
                    <a:lnTo>
                      <a:pt x="78" y="110"/>
                    </a:lnTo>
                    <a:lnTo>
                      <a:pt x="83" y="108"/>
                    </a:lnTo>
                    <a:lnTo>
                      <a:pt x="88" y="103"/>
                    </a:lnTo>
                    <a:close/>
                    <a:moveTo>
                      <a:pt x="106" y="121"/>
                    </a:moveTo>
                    <a:lnTo>
                      <a:pt x="98" y="128"/>
                    </a:lnTo>
                    <a:lnTo>
                      <a:pt x="88" y="133"/>
                    </a:lnTo>
                    <a:lnTo>
                      <a:pt x="76" y="136"/>
                    </a:lnTo>
                    <a:lnTo>
                      <a:pt x="63" y="136"/>
                    </a:lnTo>
                    <a:lnTo>
                      <a:pt x="51" y="136"/>
                    </a:lnTo>
                    <a:lnTo>
                      <a:pt x="38" y="133"/>
                    </a:lnTo>
                    <a:lnTo>
                      <a:pt x="28" y="128"/>
                    </a:lnTo>
                    <a:lnTo>
                      <a:pt x="20" y="121"/>
                    </a:lnTo>
                    <a:lnTo>
                      <a:pt x="13" y="110"/>
                    </a:lnTo>
                    <a:lnTo>
                      <a:pt x="5" y="98"/>
                    </a:lnTo>
                    <a:lnTo>
                      <a:pt x="3" y="93"/>
                    </a:lnTo>
                    <a:lnTo>
                      <a:pt x="3" y="85"/>
                    </a:lnTo>
                    <a:lnTo>
                      <a:pt x="0" y="68"/>
                    </a:lnTo>
                    <a:lnTo>
                      <a:pt x="3" y="50"/>
                    </a:lnTo>
                    <a:lnTo>
                      <a:pt x="3" y="43"/>
                    </a:lnTo>
                    <a:lnTo>
                      <a:pt x="5" y="38"/>
                    </a:lnTo>
                    <a:lnTo>
                      <a:pt x="13" y="25"/>
                    </a:lnTo>
                    <a:lnTo>
                      <a:pt x="20" y="15"/>
                    </a:lnTo>
                    <a:lnTo>
                      <a:pt x="28" y="7"/>
                    </a:lnTo>
                    <a:lnTo>
                      <a:pt x="38" y="2"/>
                    </a:lnTo>
                    <a:lnTo>
                      <a:pt x="51" y="0"/>
                    </a:lnTo>
                    <a:lnTo>
                      <a:pt x="63" y="0"/>
                    </a:lnTo>
                    <a:lnTo>
                      <a:pt x="76" y="0"/>
                    </a:lnTo>
                    <a:lnTo>
                      <a:pt x="88" y="2"/>
                    </a:lnTo>
                    <a:lnTo>
                      <a:pt x="98" y="7"/>
                    </a:lnTo>
                    <a:lnTo>
                      <a:pt x="106" y="15"/>
                    </a:lnTo>
                    <a:lnTo>
                      <a:pt x="116" y="25"/>
                    </a:lnTo>
                    <a:lnTo>
                      <a:pt x="121" y="38"/>
                    </a:lnTo>
                    <a:lnTo>
                      <a:pt x="124" y="43"/>
                    </a:lnTo>
                    <a:lnTo>
                      <a:pt x="126" y="50"/>
                    </a:lnTo>
                    <a:lnTo>
                      <a:pt x="126" y="68"/>
                    </a:lnTo>
                    <a:lnTo>
                      <a:pt x="126" y="85"/>
                    </a:lnTo>
                    <a:lnTo>
                      <a:pt x="124" y="93"/>
                    </a:lnTo>
                    <a:lnTo>
                      <a:pt x="121" y="98"/>
                    </a:lnTo>
                    <a:lnTo>
                      <a:pt x="116" y="110"/>
                    </a:lnTo>
                    <a:lnTo>
                      <a:pt x="111" y="116"/>
                    </a:lnTo>
                    <a:lnTo>
                      <a:pt x="106"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26" name="Freeform 148"/>
              <p:cNvSpPr>
                <a:spLocks/>
              </p:cNvSpPr>
              <p:nvPr/>
            </p:nvSpPr>
            <p:spPr bwMode="auto">
              <a:xfrm>
                <a:off x="6420" y="909"/>
                <a:ext cx="106" cy="131"/>
              </a:xfrm>
              <a:custGeom>
                <a:avLst/>
                <a:gdLst>
                  <a:gd name="T0" fmla="*/ 106 w 106"/>
                  <a:gd name="T1" fmla="*/ 0 h 131"/>
                  <a:gd name="T2" fmla="*/ 106 w 106"/>
                  <a:gd name="T3" fmla="*/ 23 h 131"/>
                  <a:gd name="T4" fmla="*/ 66 w 106"/>
                  <a:gd name="T5" fmla="*/ 23 h 131"/>
                  <a:gd name="T6" fmla="*/ 66 w 106"/>
                  <a:gd name="T7" fmla="*/ 131 h 131"/>
                  <a:gd name="T8" fmla="*/ 38 w 106"/>
                  <a:gd name="T9" fmla="*/ 131 h 131"/>
                  <a:gd name="T10" fmla="*/ 38 w 106"/>
                  <a:gd name="T11" fmla="*/ 23 h 131"/>
                  <a:gd name="T12" fmla="*/ 0 w 106"/>
                  <a:gd name="T13" fmla="*/ 23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23"/>
                    </a:lnTo>
                    <a:lnTo>
                      <a:pt x="66" y="23"/>
                    </a:lnTo>
                    <a:lnTo>
                      <a:pt x="66" y="131"/>
                    </a:lnTo>
                    <a:lnTo>
                      <a:pt x="38" y="131"/>
                    </a:lnTo>
                    <a:lnTo>
                      <a:pt x="38" y="23"/>
                    </a:lnTo>
                    <a:lnTo>
                      <a:pt x="0" y="23"/>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27" name="Freeform 149"/>
              <p:cNvSpPr>
                <a:spLocks/>
              </p:cNvSpPr>
              <p:nvPr/>
            </p:nvSpPr>
            <p:spPr bwMode="auto">
              <a:xfrm>
                <a:off x="6591" y="909"/>
                <a:ext cx="106" cy="131"/>
              </a:xfrm>
              <a:custGeom>
                <a:avLst/>
                <a:gdLst>
                  <a:gd name="T0" fmla="*/ 0 w 106"/>
                  <a:gd name="T1" fmla="*/ 0 h 131"/>
                  <a:gd name="T2" fmla="*/ 28 w 106"/>
                  <a:gd name="T3" fmla="*/ 0 h 131"/>
                  <a:gd name="T4" fmla="*/ 81 w 106"/>
                  <a:gd name="T5" fmla="*/ 91 h 131"/>
                  <a:gd name="T6" fmla="*/ 81 w 106"/>
                  <a:gd name="T7" fmla="*/ 0 h 131"/>
                  <a:gd name="T8" fmla="*/ 106 w 106"/>
                  <a:gd name="T9" fmla="*/ 0 h 131"/>
                  <a:gd name="T10" fmla="*/ 106 w 106"/>
                  <a:gd name="T11" fmla="*/ 131 h 131"/>
                  <a:gd name="T12" fmla="*/ 78 w 106"/>
                  <a:gd name="T13" fmla="*/ 131 h 131"/>
                  <a:gd name="T14" fmla="*/ 25 w 106"/>
                  <a:gd name="T15" fmla="*/ 38 h 131"/>
                  <a:gd name="T16" fmla="*/ 25 w 106"/>
                  <a:gd name="T17" fmla="*/ 131 h 131"/>
                  <a:gd name="T18" fmla="*/ 0 w 106"/>
                  <a:gd name="T19" fmla="*/ 131 h 131"/>
                  <a:gd name="T20" fmla="*/ 0 w 106"/>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31"/>
                  <a:gd name="T35" fmla="*/ 106 w 106"/>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31">
                    <a:moveTo>
                      <a:pt x="0" y="0"/>
                    </a:moveTo>
                    <a:lnTo>
                      <a:pt x="28" y="0"/>
                    </a:lnTo>
                    <a:lnTo>
                      <a:pt x="81" y="91"/>
                    </a:lnTo>
                    <a:lnTo>
                      <a:pt x="81" y="0"/>
                    </a:lnTo>
                    <a:lnTo>
                      <a:pt x="106" y="0"/>
                    </a:lnTo>
                    <a:lnTo>
                      <a:pt x="106" y="131"/>
                    </a:lnTo>
                    <a:lnTo>
                      <a:pt x="78"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28" name="Freeform 150"/>
              <p:cNvSpPr>
                <a:spLocks/>
              </p:cNvSpPr>
              <p:nvPr/>
            </p:nvSpPr>
            <p:spPr bwMode="auto">
              <a:xfrm>
                <a:off x="6722" y="909"/>
                <a:ext cx="106" cy="134"/>
              </a:xfrm>
              <a:custGeom>
                <a:avLst/>
                <a:gdLst>
                  <a:gd name="T0" fmla="*/ 0 w 106"/>
                  <a:gd name="T1" fmla="*/ 0 h 134"/>
                  <a:gd name="T2" fmla="*/ 28 w 106"/>
                  <a:gd name="T3" fmla="*/ 0 h 134"/>
                  <a:gd name="T4" fmla="*/ 28 w 106"/>
                  <a:gd name="T5" fmla="*/ 81 h 134"/>
                  <a:gd name="T6" fmla="*/ 30 w 106"/>
                  <a:gd name="T7" fmla="*/ 93 h 134"/>
                  <a:gd name="T8" fmla="*/ 33 w 106"/>
                  <a:gd name="T9" fmla="*/ 101 h 134"/>
                  <a:gd name="T10" fmla="*/ 35 w 106"/>
                  <a:gd name="T11" fmla="*/ 106 h 134"/>
                  <a:gd name="T12" fmla="*/ 40 w 106"/>
                  <a:gd name="T13" fmla="*/ 108 h 134"/>
                  <a:gd name="T14" fmla="*/ 45 w 106"/>
                  <a:gd name="T15" fmla="*/ 111 h 134"/>
                  <a:gd name="T16" fmla="*/ 53 w 106"/>
                  <a:gd name="T17" fmla="*/ 111 h 134"/>
                  <a:gd name="T18" fmla="*/ 60 w 106"/>
                  <a:gd name="T19" fmla="*/ 111 h 134"/>
                  <a:gd name="T20" fmla="*/ 68 w 106"/>
                  <a:gd name="T21" fmla="*/ 108 h 134"/>
                  <a:gd name="T22" fmla="*/ 71 w 106"/>
                  <a:gd name="T23" fmla="*/ 106 h 134"/>
                  <a:gd name="T24" fmla="*/ 76 w 106"/>
                  <a:gd name="T25" fmla="*/ 101 h 134"/>
                  <a:gd name="T26" fmla="*/ 78 w 106"/>
                  <a:gd name="T27" fmla="*/ 93 h 134"/>
                  <a:gd name="T28" fmla="*/ 78 w 106"/>
                  <a:gd name="T29" fmla="*/ 81 h 134"/>
                  <a:gd name="T30" fmla="*/ 78 w 106"/>
                  <a:gd name="T31" fmla="*/ 0 h 134"/>
                  <a:gd name="T32" fmla="*/ 106 w 106"/>
                  <a:gd name="T33" fmla="*/ 0 h 134"/>
                  <a:gd name="T34" fmla="*/ 106 w 106"/>
                  <a:gd name="T35" fmla="*/ 81 h 134"/>
                  <a:gd name="T36" fmla="*/ 106 w 106"/>
                  <a:gd name="T37" fmla="*/ 91 h 134"/>
                  <a:gd name="T38" fmla="*/ 103 w 106"/>
                  <a:gd name="T39" fmla="*/ 98 h 134"/>
                  <a:gd name="T40" fmla="*/ 101 w 106"/>
                  <a:gd name="T41" fmla="*/ 106 h 134"/>
                  <a:gd name="T42" fmla="*/ 98 w 106"/>
                  <a:gd name="T43" fmla="*/ 114 h 134"/>
                  <a:gd name="T44" fmla="*/ 96 w 106"/>
                  <a:gd name="T45" fmla="*/ 119 h 134"/>
                  <a:gd name="T46" fmla="*/ 91 w 106"/>
                  <a:gd name="T47" fmla="*/ 124 h 134"/>
                  <a:gd name="T48" fmla="*/ 81 w 106"/>
                  <a:gd name="T49" fmla="*/ 129 h 134"/>
                  <a:gd name="T50" fmla="*/ 76 w 106"/>
                  <a:gd name="T51" fmla="*/ 131 h 134"/>
                  <a:gd name="T52" fmla="*/ 68 w 106"/>
                  <a:gd name="T53" fmla="*/ 134 h 134"/>
                  <a:gd name="T54" fmla="*/ 53 w 106"/>
                  <a:gd name="T55" fmla="*/ 134 h 134"/>
                  <a:gd name="T56" fmla="*/ 38 w 106"/>
                  <a:gd name="T57" fmla="*/ 134 h 134"/>
                  <a:gd name="T58" fmla="*/ 30 w 106"/>
                  <a:gd name="T59" fmla="*/ 131 h 134"/>
                  <a:gd name="T60" fmla="*/ 25 w 106"/>
                  <a:gd name="T61" fmla="*/ 129 h 134"/>
                  <a:gd name="T62" fmla="*/ 20 w 106"/>
                  <a:gd name="T63" fmla="*/ 126 h 134"/>
                  <a:gd name="T64" fmla="*/ 15 w 106"/>
                  <a:gd name="T65" fmla="*/ 124 h 134"/>
                  <a:gd name="T66" fmla="*/ 10 w 106"/>
                  <a:gd name="T67" fmla="*/ 119 h 134"/>
                  <a:gd name="T68" fmla="*/ 8 w 106"/>
                  <a:gd name="T69" fmla="*/ 114 h 134"/>
                  <a:gd name="T70" fmla="*/ 5 w 106"/>
                  <a:gd name="T71" fmla="*/ 106 h 134"/>
                  <a:gd name="T72" fmla="*/ 3 w 106"/>
                  <a:gd name="T73" fmla="*/ 98 h 134"/>
                  <a:gd name="T74" fmla="*/ 0 w 106"/>
                  <a:gd name="T75" fmla="*/ 91 h 134"/>
                  <a:gd name="T76" fmla="*/ 0 w 106"/>
                  <a:gd name="T77" fmla="*/ 81 h 134"/>
                  <a:gd name="T78" fmla="*/ 0 w 106"/>
                  <a:gd name="T79" fmla="*/ 0 h 1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6"/>
                  <a:gd name="T121" fmla="*/ 0 h 134"/>
                  <a:gd name="T122" fmla="*/ 106 w 106"/>
                  <a:gd name="T123" fmla="*/ 134 h 13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6" h="134">
                    <a:moveTo>
                      <a:pt x="0" y="0"/>
                    </a:moveTo>
                    <a:lnTo>
                      <a:pt x="28" y="0"/>
                    </a:lnTo>
                    <a:lnTo>
                      <a:pt x="28" y="81"/>
                    </a:lnTo>
                    <a:lnTo>
                      <a:pt x="30" y="93"/>
                    </a:lnTo>
                    <a:lnTo>
                      <a:pt x="33" y="101"/>
                    </a:lnTo>
                    <a:lnTo>
                      <a:pt x="35" y="106"/>
                    </a:lnTo>
                    <a:lnTo>
                      <a:pt x="40" y="108"/>
                    </a:lnTo>
                    <a:lnTo>
                      <a:pt x="45" y="111"/>
                    </a:lnTo>
                    <a:lnTo>
                      <a:pt x="53" y="111"/>
                    </a:lnTo>
                    <a:lnTo>
                      <a:pt x="60" y="111"/>
                    </a:lnTo>
                    <a:lnTo>
                      <a:pt x="68" y="108"/>
                    </a:lnTo>
                    <a:lnTo>
                      <a:pt x="71" y="106"/>
                    </a:lnTo>
                    <a:lnTo>
                      <a:pt x="76" y="101"/>
                    </a:lnTo>
                    <a:lnTo>
                      <a:pt x="78" y="93"/>
                    </a:lnTo>
                    <a:lnTo>
                      <a:pt x="78" y="81"/>
                    </a:lnTo>
                    <a:lnTo>
                      <a:pt x="78" y="0"/>
                    </a:lnTo>
                    <a:lnTo>
                      <a:pt x="106" y="0"/>
                    </a:lnTo>
                    <a:lnTo>
                      <a:pt x="106" y="81"/>
                    </a:lnTo>
                    <a:lnTo>
                      <a:pt x="106" y="91"/>
                    </a:lnTo>
                    <a:lnTo>
                      <a:pt x="103" y="98"/>
                    </a:lnTo>
                    <a:lnTo>
                      <a:pt x="101" y="106"/>
                    </a:lnTo>
                    <a:lnTo>
                      <a:pt x="98" y="114"/>
                    </a:lnTo>
                    <a:lnTo>
                      <a:pt x="96" y="119"/>
                    </a:lnTo>
                    <a:lnTo>
                      <a:pt x="91" y="124"/>
                    </a:lnTo>
                    <a:lnTo>
                      <a:pt x="81" y="129"/>
                    </a:lnTo>
                    <a:lnTo>
                      <a:pt x="76" y="131"/>
                    </a:lnTo>
                    <a:lnTo>
                      <a:pt x="68" y="134"/>
                    </a:lnTo>
                    <a:lnTo>
                      <a:pt x="53" y="134"/>
                    </a:lnTo>
                    <a:lnTo>
                      <a:pt x="38" y="134"/>
                    </a:lnTo>
                    <a:lnTo>
                      <a:pt x="30" y="131"/>
                    </a:lnTo>
                    <a:lnTo>
                      <a:pt x="25" y="129"/>
                    </a:lnTo>
                    <a:lnTo>
                      <a:pt x="20" y="126"/>
                    </a:lnTo>
                    <a:lnTo>
                      <a:pt x="15" y="124"/>
                    </a:lnTo>
                    <a:lnTo>
                      <a:pt x="10" y="119"/>
                    </a:lnTo>
                    <a:lnTo>
                      <a:pt x="8" y="114"/>
                    </a:lnTo>
                    <a:lnTo>
                      <a:pt x="5" y="106"/>
                    </a:lnTo>
                    <a:lnTo>
                      <a:pt x="3" y="98"/>
                    </a:lnTo>
                    <a:lnTo>
                      <a:pt x="0" y="91"/>
                    </a:lnTo>
                    <a:lnTo>
                      <a:pt x="0" y="8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29" name="Freeform 151"/>
              <p:cNvSpPr>
                <a:spLocks/>
              </p:cNvSpPr>
              <p:nvPr/>
            </p:nvSpPr>
            <p:spPr bwMode="auto">
              <a:xfrm>
                <a:off x="6853" y="909"/>
                <a:ext cx="93" cy="131"/>
              </a:xfrm>
              <a:custGeom>
                <a:avLst/>
                <a:gdLst>
                  <a:gd name="T0" fmla="*/ 0 w 93"/>
                  <a:gd name="T1" fmla="*/ 0 h 131"/>
                  <a:gd name="T2" fmla="*/ 28 w 93"/>
                  <a:gd name="T3" fmla="*/ 0 h 131"/>
                  <a:gd name="T4" fmla="*/ 28 w 93"/>
                  <a:gd name="T5" fmla="*/ 108 h 131"/>
                  <a:gd name="T6" fmla="*/ 93 w 93"/>
                  <a:gd name="T7" fmla="*/ 108 h 131"/>
                  <a:gd name="T8" fmla="*/ 93 w 93"/>
                  <a:gd name="T9" fmla="*/ 131 h 131"/>
                  <a:gd name="T10" fmla="*/ 0 w 93"/>
                  <a:gd name="T11" fmla="*/ 131 h 131"/>
                  <a:gd name="T12" fmla="*/ 0 w 93"/>
                  <a:gd name="T13" fmla="*/ 0 h 131"/>
                  <a:gd name="T14" fmla="*/ 0 60000 65536"/>
                  <a:gd name="T15" fmla="*/ 0 60000 65536"/>
                  <a:gd name="T16" fmla="*/ 0 60000 65536"/>
                  <a:gd name="T17" fmla="*/ 0 60000 65536"/>
                  <a:gd name="T18" fmla="*/ 0 60000 65536"/>
                  <a:gd name="T19" fmla="*/ 0 60000 65536"/>
                  <a:gd name="T20" fmla="*/ 0 60000 65536"/>
                  <a:gd name="T21" fmla="*/ 0 w 93"/>
                  <a:gd name="T22" fmla="*/ 0 h 131"/>
                  <a:gd name="T23" fmla="*/ 93 w 9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31">
                    <a:moveTo>
                      <a:pt x="0" y="0"/>
                    </a:moveTo>
                    <a:lnTo>
                      <a:pt x="28" y="0"/>
                    </a:lnTo>
                    <a:lnTo>
                      <a:pt x="28" y="108"/>
                    </a:lnTo>
                    <a:lnTo>
                      <a:pt x="93" y="108"/>
                    </a:lnTo>
                    <a:lnTo>
                      <a:pt x="9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30" name="Freeform 152"/>
              <p:cNvSpPr>
                <a:spLocks/>
              </p:cNvSpPr>
              <p:nvPr/>
            </p:nvSpPr>
            <p:spPr bwMode="auto">
              <a:xfrm>
                <a:off x="6964" y="909"/>
                <a:ext cx="93" cy="131"/>
              </a:xfrm>
              <a:custGeom>
                <a:avLst/>
                <a:gdLst>
                  <a:gd name="T0" fmla="*/ 0 w 93"/>
                  <a:gd name="T1" fmla="*/ 0 h 131"/>
                  <a:gd name="T2" fmla="*/ 27 w 93"/>
                  <a:gd name="T3" fmla="*/ 0 h 131"/>
                  <a:gd name="T4" fmla="*/ 27 w 93"/>
                  <a:gd name="T5" fmla="*/ 108 h 131"/>
                  <a:gd name="T6" fmla="*/ 93 w 93"/>
                  <a:gd name="T7" fmla="*/ 108 h 131"/>
                  <a:gd name="T8" fmla="*/ 93 w 93"/>
                  <a:gd name="T9" fmla="*/ 131 h 131"/>
                  <a:gd name="T10" fmla="*/ 0 w 93"/>
                  <a:gd name="T11" fmla="*/ 131 h 131"/>
                  <a:gd name="T12" fmla="*/ 0 w 93"/>
                  <a:gd name="T13" fmla="*/ 0 h 131"/>
                  <a:gd name="T14" fmla="*/ 0 60000 65536"/>
                  <a:gd name="T15" fmla="*/ 0 60000 65536"/>
                  <a:gd name="T16" fmla="*/ 0 60000 65536"/>
                  <a:gd name="T17" fmla="*/ 0 60000 65536"/>
                  <a:gd name="T18" fmla="*/ 0 60000 65536"/>
                  <a:gd name="T19" fmla="*/ 0 60000 65536"/>
                  <a:gd name="T20" fmla="*/ 0 60000 65536"/>
                  <a:gd name="T21" fmla="*/ 0 w 93"/>
                  <a:gd name="T22" fmla="*/ 0 h 131"/>
                  <a:gd name="T23" fmla="*/ 93 w 9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31">
                    <a:moveTo>
                      <a:pt x="0" y="0"/>
                    </a:moveTo>
                    <a:lnTo>
                      <a:pt x="27" y="0"/>
                    </a:lnTo>
                    <a:lnTo>
                      <a:pt x="27" y="108"/>
                    </a:lnTo>
                    <a:lnTo>
                      <a:pt x="93" y="108"/>
                    </a:lnTo>
                    <a:lnTo>
                      <a:pt x="9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31" name="Freeform 153"/>
              <p:cNvSpPr>
                <a:spLocks/>
              </p:cNvSpPr>
              <p:nvPr/>
            </p:nvSpPr>
            <p:spPr bwMode="auto">
              <a:xfrm>
                <a:off x="7072" y="1015"/>
                <a:ext cx="27" cy="55"/>
              </a:xfrm>
              <a:custGeom>
                <a:avLst/>
                <a:gdLst>
                  <a:gd name="T0" fmla="*/ 0 w 27"/>
                  <a:gd name="T1" fmla="*/ 45 h 55"/>
                  <a:gd name="T2" fmla="*/ 5 w 27"/>
                  <a:gd name="T3" fmla="*/ 43 h 55"/>
                  <a:gd name="T4" fmla="*/ 10 w 27"/>
                  <a:gd name="T5" fmla="*/ 40 h 55"/>
                  <a:gd name="T6" fmla="*/ 12 w 27"/>
                  <a:gd name="T7" fmla="*/ 33 h 55"/>
                  <a:gd name="T8" fmla="*/ 15 w 27"/>
                  <a:gd name="T9" fmla="*/ 25 h 55"/>
                  <a:gd name="T10" fmla="*/ 0 w 27"/>
                  <a:gd name="T11" fmla="*/ 25 h 55"/>
                  <a:gd name="T12" fmla="*/ 0 w 27"/>
                  <a:gd name="T13" fmla="*/ 0 h 55"/>
                  <a:gd name="T14" fmla="*/ 27 w 27"/>
                  <a:gd name="T15" fmla="*/ 0 h 55"/>
                  <a:gd name="T16" fmla="*/ 27 w 27"/>
                  <a:gd name="T17" fmla="*/ 23 h 55"/>
                  <a:gd name="T18" fmla="*/ 25 w 27"/>
                  <a:gd name="T19" fmla="*/ 35 h 55"/>
                  <a:gd name="T20" fmla="*/ 22 w 27"/>
                  <a:gd name="T21" fmla="*/ 40 h 55"/>
                  <a:gd name="T22" fmla="*/ 20 w 27"/>
                  <a:gd name="T23" fmla="*/ 45 h 55"/>
                  <a:gd name="T24" fmla="*/ 15 w 27"/>
                  <a:gd name="T25" fmla="*/ 50 h 55"/>
                  <a:gd name="T26" fmla="*/ 7 w 27"/>
                  <a:gd name="T27" fmla="*/ 53 h 55"/>
                  <a:gd name="T28" fmla="*/ 0 w 27"/>
                  <a:gd name="T29" fmla="*/ 55 h 55"/>
                  <a:gd name="T30" fmla="*/ 0 w 27"/>
                  <a:gd name="T31" fmla="*/ 45 h 5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
                  <a:gd name="T49" fmla="*/ 0 h 55"/>
                  <a:gd name="T50" fmla="*/ 27 w 27"/>
                  <a:gd name="T51" fmla="*/ 55 h 5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 h="55">
                    <a:moveTo>
                      <a:pt x="0" y="45"/>
                    </a:moveTo>
                    <a:lnTo>
                      <a:pt x="5" y="43"/>
                    </a:lnTo>
                    <a:lnTo>
                      <a:pt x="10" y="40"/>
                    </a:lnTo>
                    <a:lnTo>
                      <a:pt x="12" y="33"/>
                    </a:lnTo>
                    <a:lnTo>
                      <a:pt x="15" y="25"/>
                    </a:lnTo>
                    <a:lnTo>
                      <a:pt x="0" y="25"/>
                    </a:lnTo>
                    <a:lnTo>
                      <a:pt x="0" y="0"/>
                    </a:lnTo>
                    <a:lnTo>
                      <a:pt x="27" y="0"/>
                    </a:lnTo>
                    <a:lnTo>
                      <a:pt x="27" y="23"/>
                    </a:lnTo>
                    <a:lnTo>
                      <a:pt x="25" y="35"/>
                    </a:lnTo>
                    <a:lnTo>
                      <a:pt x="22" y="40"/>
                    </a:lnTo>
                    <a:lnTo>
                      <a:pt x="20" y="45"/>
                    </a:lnTo>
                    <a:lnTo>
                      <a:pt x="15" y="50"/>
                    </a:lnTo>
                    <a:lnTo>
                      <a:pt x="7" y="53"/>
                    </a:lnTo>
                    <a:lnTo>
                      <a:pt x="0" y="55"/>
                    </a:lnTo>
                    <a:lnTo>
                      <a:pt x="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32" name="Freeform 154"/>
              <p:cNvSpPr>
                <a:spLocks/>
              </p:cNvSpPr>
              <p:nvPr/>
            </p:nvSpPr>
            <p:spPr bwMode="auto">
              <a:xfrm>
                <a:off x="6159" y="668"/>
                <a:ext cx="105" cy="131"/>
              </a:xfrm>
              <a:custGeom>
                <a:avLst/>
                <a:gdLst>
                  <a:gd name="T0" fmla="*/ 0 w 105"/>
                  <a:gd name="T1" fmla="*/ 0 h 131"/>
                  <a:gd name="T2" fmla="*/ 27 w 105"/>
                  <a:gd name="T3" fmla="*/ 0 h 131"/>
                  <a:gd name="T4" fmla="*/ 80 w 105"/>
                  <a:gd name="T5" fmla="*/ 91 h 131"/>
                  <a:gd name="T6" fmla="*/ 80 w 105"/>
                  <a:gd name="T7" fmla="*/ 0 h 131"/>
                  <a:gd name="T8" fmla="*/ 105 w 105"/>
                  <a:gd name="T9" fmla="*/ 0 h 131"/>
                  <a:gd name="T10" fmla="*/ 105 w 105"/>
                  <a:gd name="T11" fmla="*/ 131 h 131"/>
                  <a:gd name="T12" fmla="*/ 78 w 105"/>
                  <a:gd name="T13" fmla="*/ 131 h 131"/>
                  <a:gd name="T14" fmla="*/ 25 w 105"/>
                  <a:gd name="T15" fmla="*/ 38 h 131"/>
                  <a:gd name="T16" fmla="*/ 25 w 105"/>
                  <a:gd name="T17" fmla="*/ 131 h 131"/>
                  <a:gd name="T18" fmla="*/ 0 w 105"/>
                  <a:gd name="T19" fmla="*/ 131 h 131"/>
                  <a:gd name="T20" fmla="*/ 0 w 105"/>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
                  <a:gd name="T34" fmla="*/ 0 h 131"/>
                  <a:gd name="T35" fmla="*/ 105 w 105"/>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 h="131">
                    <a:moveTo>
                      <a:pt x="0" y="0"/>
                    </a:moveTo>
                    <a:lnTo>
                      <a:pt x="27" y="0"/>
                    </a:lnTo>
                    <a:lnTo>
                      <a:pt x="80" y="91"/>
                    </a:lnTo>
                    <a:lnTo>
                      <a:pt x="80" y="0"/>
                    </a:lnTo>
                    <a:lnTo>
                      <a:pt x="105" y="0"/>
                    </a:lnTo>
                    <a:lnTo>
                      <a:pt x="105" y="131"/>
                    </a:lnTo>
                    <a:lnTo>
                      <a:pt x="78"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33" name="Freeform 155"/>
              <p:cNvSpPr>
                <a:spLocks noEditPoints="1"/>
              </p:cNvSpPr>
              <p:nvPr/>
            </p:nvSpPr>
            <p:spPr bwMode="auto">
              <a:xfrm>
                <a:off x="6284" y="666"/>
                <a:ext cx="126" cy="135"/>
              </a:xfrm>
              <a:custGeom>
                <a:avLst/>
                <a:gdLst>
                  <a:gd name="T0" fmla="*/ 93 w 126"/>
                  <a:gd name="T1" fmla="*/ 95 h 135"/>
                  <a:gd name="T2" fmla="*/ 98 w 126"/>
                  <a:gd name="T3" fmla="*/ 78 h 135"/>
                  <a:gd name="T4" fmla="*/ 98 w 126"/>
                  <a:gd name="T5" fmla="*/ 58 h 135"/>
                  <a:gd name="T6" fmla="*/ 93 w 126"/>
                  <a:gd name="T7" fmla="*/ 40 h 135"/>
                  <a:gd name="T8" fmla="*/ 83 w 126"/>
                  <a:gd name="T9" fmla="*/ 27 h 135"/>
                  <a:gd name="T10" fmla="*/ 71 w 126"/>
                  <a:gd name="T11" fmla="*/ 22 h 135"/>
                  <a:gd name="T12" fmla="*/ 56 w 126"/>
                  <a:gd name="T13" fmla="*/ 22 h 135"/>
                  <a:gd name="T14" fmla="*/ 43 w 126"/>
                  <a:gd name="T15" fmla="*/ 27 h 135"/>
                  <a:gd name="T16" fmla="*/ 33 w 126"/>
                  <a:gd name="T17" fmla="*/ 40 h 135"/>
                  <a:gd name="T18" fmla="*/ 28 w 126"/>
                  <a:gd name="T19" fmla="*/ 58 h 135"/>
                  <a:gd name="T20" fmla="*/ 28 w 126"/>
                  <a:gd name="T21" fmla="*/ 78 h 135"/>
                  <a:gd name="T22" fmla="*/ 33 w 126"/>
                  <a:gd name="T23" fmla="*/ 95 h 135"/>
                  <a:gd name="T24" fmla="*/ 43 w 126"/>
                  <a:gd name="T25" fmla="*/ 108 h 135"/>
                  <a:gd name="T26" fmla="*/ 56 w 126"/>
                  <a:gd name="T27" fmla="*/ 113 h 135"/>
                  <a:gd name="T28" fmla="*/ 71 w 126"/>
                  <a:gd name="T29" fmla="*/ 113 h 135"/>
                  <a:gd name="T30" fmla="*/ 83 w 126"/>
                  <a:gd name="T31" fmla="*/ 108 h 135"/>
                  <a:gd name="T32" fmla="*/ 106 w 126"/>
                  <a:gd name="T33" fmla="*/ 120 h 135"/>
                  <a:gd name="T34" fmla="*/ 88 w 126"/>
                  <a:gd name="T35" fmla="*/ 133 h 135"/>
                  <a:gd name="T36" fmla="*/ 63 w 126"/>
                  <a:gd name="T37" fmla="*/ 135 h 135"/>
                  <a:gd name="T38" fmla="*/ 38 w 126"/>
                  <a:gd name="T39" fmla="*/ 133 h 135"/>
                  <a:gd name="T40" fmla="*/ 20 w 126"/>
                  <a:gd name="T41" fmla="*/ 120 h 135"/>
                  <a:gd name="T42" fmla="*/ 5 w 126"/>
                  <a:gd name="T43" fmla="*/ 98 h 135"/>
                  <a:gd name="T44" fmla="*/ 3 w 126"/>
                  <a:gd name="T45" fmla="*/ 85 h 135"/>
                  <a:gd name="T46" fmla="*/ 3 w 126"/>
                  <a:gd name="T47" fmla="*/ 50 h 135"/>
                  <a:gd name="T48" fmla="*/ 5 w 126"/>
                  <a:gd name="T49" fmla="*/ 37 h 135"/>
                  <a:gd name="T50" fmla="*/ 20 w 126"/>
                  <a:gd name="T51" fmla="*/ 15 h 135"/>
                  <a:gd name="T52" fmla="*/ 38 w 126"/>
                  <a:gd name="T53" fmla="*/ 2 h 135"/>
                  <a:gd name="T54" fmla="*/ 63 w 126"/>
                  <a:gd name="T55" fmla="*/ 0 h 135"/>
                  <a:gd name="T56" fmla="*/ 88 w 126"/>
                  <a:gd name="T57" fmla="*/ 2 h 135"/>
                  <a:gd name="T58" fmla="*/ 106 w 126"/>
                  <a:gd name="T59" fmla="*/ 15 h 135"/>
                  <a:gd name="T60" fmla="*/ 121 w 126"/>
                  <a:gd name="T61" fmla="*/ 37 h 135"/>
                  <a:gd name="T62" fmla="*/ 126 w 126"/>
                  <a:gd name="T63" fmla="*/ 50 h 135"/>
                  <a:gd name="T64" fmla="*/ 126 w 126"/>
                  <a:gd name="T65" fmla="*/ 85 h 135"/>
                  <a:gd name="T66" fmla="*/ 121 w 126"/>
                  <a:gd name="T67" fmla="*/ 98 h 135"/>
                  <a:gd name="T68" fmla="*/ 111 w 126"/>
                  <a:gd name="T69" fmla="*/ 115 h 1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6"/>
                  <a:gd name="T106" fmla="*/ 0 h 135"/>
                  <a:gd name="T107" fmla="*/ 126 w 126"/>
                  <a:gd name="T108" fmla="*/ 135 h 13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6" h="135">
                    <a:moveTo>
                      <a:pt x="88" y="103"/>
                    </a:moveTo>
                    <a:lnTo>
                      <a:pt x="93" y="95"/>
                    </a:lnTo>
                    <a:lnTo>
                      <a:pt x="96" y="88"/>
                    </a:lnTo>
                    <a:lnTo>
                      <a:pt x="98" y="78"/>
                    </a:lnTo>
                    <a:lnTo>
                      <a:pt x="98" y="68"/>
                    </a:lnTo>
                    <a:lnTo>
                      <a:pt x="98" y="58"/>
                    </a:lnTo>
                    <a:lnTo>
                      <a:pt x="96" y="48"/>
                    </a:lnTo>
                    <a:lnTo>
                      <a:pt x="93" y="40"/>
                    </a:lnTo>
                    <a:lnTo>
                      <a:pt x="88" y="35"/>
                    </a:lnTo>
                    <a:lnTo>
                      <a:pt x="83" y="27"/>
                    </a:lnTo>
                    <a:lnTo>
                      <a:pt x="78" y="25"/>
                    </a:lnTo>
                    <a:lnTo>
                      <a:pt x="71" y="22"/>
                    </a:lnTo>
                    <a:lnTo>
                      <a:pt x="63" y="22"/>
                    </a:lnTo>
                    <a:lnTo>
                      <a:pt x="56" y="22"/>
                    </a:lnTo>
                    <a:lnTo>
                      <a:pt x="48" y="25"/>
                    </a:lnTo>
                    <a:lnTo>
                      <a:pt x="43" y="27"/>
                    </a:lnTo>
                    <a:lnTo>
                      <a:pt x="38" y="35"/>
                    </a:lnTo>
                    <a:lnTo>
                      <a:pt x="33" y="40"/>
                    </a:lnTo>
                    <a:lnTo>
                      <a:pt x="31" y="48"/>
                    </a:lnTo>
                    <a:lnTo>
                      <a:pt x="28" y="58"/>
                    </a:lnTo>
                    <a:lnTo>
                      <a:pt x="28" y="68"/>
                    </a:lnTo>
                    <a:lnTo>
                      <a:pt x="28" y="78"/>
                    </a:lnTo>
                    <a:lnTo>
                      <a:pt x="31" y="88"/>
                    </a:lnTo>
                    <a:lnTo>
                      <a:pt x="33" y="95"/>
                    </a:lnTo>
                    <a:lnTo>
                      <a:pt x="38" y="103"/>
                    </a:lnTo>
                    <a:lnTo>
                      <a:pt x="43" y="108"/>
                    </a:lnTo>
                    <a:lnTo>
                      <a:pt x="48" y="110"/>
                    </a:lnTo>
                    <a:lnTo>
                      <a:pt x="56" y="113"/>
                    </a:lnTo>
                    <a:lnTo>
                      <a:pt x="63" y="113"/>
                    </a:lnTo>
                    <a:lnTo>
                      <a:pt x="71" y="113"/>
                    </a:lnTo>
                    <a:lnTo>
                      <a:pt x="78" y="110"/>
                    </a:lnTo>
                    <a:lnTo>
                      <a:pt x="83" y="108"/>
                    </a:lnTo>
                    <a:lnTo>
                      <a:pt x="88" y="103"/>
                    </a:lnTo>
                    <a:close/>
                    <a:moveTo>
                      <a:pt x="106" y="120"/>
                    </a:moveTo>
                    <a:lnTo>
                      <a:pt x="98" y="128"/>
                    </a:lnTo>
                    <a:lnTo>
                      <a:pt x="88" y="133"/>
                    </a:lnTo>
                    <a:lnTo>
                      <a:pt x="76" y="135"/>
                    </a:lnTo>
                    <a:lnTo>
                      <a:pt x="63" y="135"/>
                    </a:lnTo>
                    <a:lnTo>
                      <a:pt x="51" y="135"/>
                    </a:lnTo>
                    <a:lnTo>
                      <a:pt x="38" y="133"/>
                    </a:lnTo>
                    <a:lnTo>
                      <a:pt x="28" y="128"/>
                    </a:lnTo>
                    <a:lnTo>
                      <a:pt x="20" y="120"/>
                    </a:lnTo>
                    <a:lnTo>
                      <a:pt x="13" y="110"/>
                    </a:lnTo>
                    <a:lnTo>
                      <a:pt x="5" y="98"/>
                    </a:lnTo>
                    <a:lnTo>
                      <a:pt x="3" y="93"/>
                    </a:lnTo>
                    <a:lnTo>
                      <a:pt x="3" y="85"/>
                    </a:lnTo>
                    <a:lnTo>
                      <a:pt x="0" y="68"/>
                    </a:lnTo>
                    <a:lnTo>
                      <a:pt x="3" y="50"/>
                    </a:lnTo>
                    <a:lnTo>
                      <a:pt x="3" y="42"/>
                    </a:lnTo>
                    <a:lnTo>
                      <a:pt x="5" y="37"/>
                    </a:lnTo>
                    <a:lnTo>
                      <a:pt x="13" y="25"/>
                    </a:lnTo>
                    <a:lnTo>
                      <a:pt x="20" y="15"/>
                    </a:lnTo>
                    <a:lnTo>
                      <a:pt x="28" y="7"/>
                    </a:lnTo>
                    <a:lnTo>
                      <a:pt x="38" y="2"/>
                    </a:lnTo>
                    <a:lnTo>
                      <a:pt x="51" y="0"/>
                    </a:lnTo>
                    <a:lnTo>
                      <a:pt x="63" y="0"/>
                    </a:lnTo>
                    <a:lnTo>
                      <a:pt x="76" y="0"/>
                    </a:lnTo>
                    <a:lnTo>
                      <a:pt x="88" y="2"/>
                    </a:lnTo>
                    <a:lnTo>
                      <a:pt x="98" y="7"/>
                    </a:lnTo>
                    <a:lnTo>
                      <a:pt x="106" y="15"/>
                    </a:lnTo>
                    <a:lnTo>
                      <a:pt x="116" y="25"/>
                    </a:lnTo>
                    <a:lnTo>
                      <a:pt x="121" y="37"/>
                    </a:lnTo>
                    <a:lnTo>
                      <a:pt x="124" y="42"/>
                    </a:lnTo>
                    <a:lnTo>
                      <a:pt x="126" y="50"/>
                    </a:lnTo>
                    <a:lnTo>
                      <a:pt x="126" y="68"/>
                    </a:lnTo>
                    <a:lnTo>
                      <a:pt x="126" y="85"/>
                    </a:lnTo>
                    <a:lnTo>
                      <a:pt x="124" y="93"/>
                    </a:lnTo>
                    <a:lnTo>
                      <a:pt x="121" y="98"/>
                    </a:lnTo>
                    <a:lnTo>
                      <a:pt x="116" y="110"/>
                    </a:lnTo>
                    <a:lnTo>
                      <a:pt x="111" y="115"/>
                    </a:lnTo>
                    <a:lnTo>
                      <a:pt x="106"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34" name="Freeform 156"/>
              <p:cNvSpPr>
                <a:spLocks/>
              </p:cNvSpPr>
              <p:nvPr/>
            </p:nvSpPr>
            <p:spPr bwMode="auto">
              <a:xfrm>
                <a:off x="6420" y="668"/>
                <a:ext cx="106" cy="131"/>
              </a:xfrm>
              <a:custGeom>
                <a:avLst/>
                <a:gdLst>
                  <a:gd name="T0" fmla="*/ 106 w 106"/>
                  <a:gd name="T1" fmla="*/ 0 h 131"/>
                  <a:gd name="T2" fmla="*/ 106 w 106"/>
                  <a:gd name="T3" fmla="*/ 23 h 131"/>
                  <a:gd name="T4" fmla="*/ 66 w 106"/>
                  <a:gd name="T5" fmla="*/ 23 h 131"/>
                  <a:gd name="T6" fmla="*/ 66 w 106"/>
                  <a:gd name="T7" fmla="*/ 131 h 131"/>
                  <a:gd name="T8" fmla="*/ 38 w 106"/>
                  <a:gd name="T9" fmla="*/ 131 h 131"/>
                  <a:gd name="T10" fmla="*/ 38 w 106"/>
                  <a:gd name="T11" fmla="*/ 23 h 131"/>
                  <a:gd name="T12" fmla="*/ 0 w 106"/>
                  <a:gd name="T13" fmla="*/ 23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23"/>
                    </a:lnTo>
                    <a:lnTo>
                      <a:pt x="66" y="23"/>
                    </a:lnTo>
                    <a:lnTo>
                      <a:pt x="66" y="131"/>
                    </a:lnTo>
                    <a:lnTo>
                      <a:pt x="38" y="131"/>
                    </a:lnTo>
                    <a:lnTo>
                      <a:pt x="38" y="23"/>
                    </a:lnTo>
                    <a:lnTo>
                      <a:pt x="0" y="23"/>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35" name="Freeform 157"/>
              <p:cNvSpPr>
                <a:spLocks/>
              </p:cNvSpPr>
              <p:nvPr/>
            </p:nvSpPr>
            <p:spPr bwMode="auto">
              <a:xfrm>
                <a:off x="6591" y="668"/>
                <a:ext cx="106" cy="131"/>
              </a:xfrm>
              <a:custGeom>
                <a:avLst/>
                <a:gdLst>
                  <a:gd name="T0" fmla="*/ 0 w 106"/>
                  <a:gd name="T1" fmla="*/ 0 h 131"/>
                  <a:gd name="T2" fmla="*/ 28 w 106"/>
                  <a:gd name="T3" fmla="*/ 0 h 131"/>
                  <a:gd name="T4" fmla="*/ 81 w 106"/>
                  <a:gd name="T5" fmla="*/ 91 h 131"/>
                  <a:gd name="T6" fmla="*/ 81 w 106"/>
                  <a:gd name="T7" fmla="*/ 0 h 131"/>
                  <a:gd name="T8" fmla="*/ 106 w 106"/>
                  <a:gd name="T9" fmla="*/ 0 h 131"/>
                  <a:gd name="T10" fmla="*/ 106 w 106"/>
                  <a:gd name="T11" fmla="*/ 131 h 131"/>
                  <a:gd name="T12" fmla="*/ 78 w 106"/>
                  <a:gd name="T13" fmla="*/ 131 h 131"/>
                  <a:gd name="T14" fmla="*/ 25 w 106"/>
                  <a:gd name="T15" fmla="*/ 38 h 131"/>
                  <a:gd name="T16" fmla="*/ 25 w 106"/>
                  <a:gd name="T17" fmla="*/ 131 h 131"/>
                  <a:gd name="T18" fmla="*/ 0 w 106"/>
                  <a:gd name="T19" fmla="*/ 131 h 131"/>
                  <a:gd name="T20" fmla="*/ 0 w 106"/>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31"/>
                  <a:gd name="T35" fmla="*/ 106 w 106"/>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31">
                    <a:moveTo>
                      <a:pt x="0" y="0"/>
                    </a:moveTo>
                    <a:lnTo>
                      <a:pt x="28" y="0"/>
                    </a:lnTo>
                    <a:lnTo>
                      <a:pt x="81" y="91"/>
                    </a:lnTo>
                    <a:lnTo>
                      <a:pt x="81" y="0"/>
                    </a:lnTo>
                    <a:lnTo>
                      <a:pt x="106" y="0"/>
                    </a:lnTo>
                    <a:lnTo>
                      <a:pt x="106" y="131"/>
                    </a:lnTo>
                    <a:lnTo>
                      <a:pt x="78"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36" name="Freeform 158"/>
              <p:cNvSpPr>
                <a:spLocks/>
              </p:cNvSpPr>
              <p:nvPr/>
            </p:nvSpPr>
            <p:spPr bwMode="auto">
              <a:xfrm>
                <a:off x="6722" y="668"/>
                <a:ext cx="106" cy="133"/>
              </a:xfrm>
              <a:custGeom>
                <a:avLst/>
                <a:gdLst>
                  <a:gd name="T0" fmla="*/ 0 w 106"/>
                  <a:gd name="T1" fmla="*/ 0 h 133"/>
                  <a:gd name="T2" fmla="*/ 28 w 106"/>
                  <a:gd name="T3" fmla="*/ 0 h 133"/>
                  <a:gd name="T4" fmla="*/ 28 w 106"/>
                  <a:gd name="T5" fmla="*/ 81 h 133"/>
                  <a:gd name="T6" fmla="*/ 30 w 106"/>
                  <a:gd name="T7" fmla="*/ 93 h 133"/>
                  <a:gd name="T8" fmla="*/ 33 w 106"/>
                  <a:gd name="T9" fmla="*/ 101 h 133"/>
                  <a:gd name="T10" fmla="*/ 35 w 106"/>
                  <a:gd name="T11" fmla="*/ 106 h 133"/>
                  <a:gd name="T12" fmla="*/ 40 w 106"/>
                  <a:gd name="T13" fmla="*/ 108 h 133"/>
                  <a:gd name="T14" fmla="*/ 45 w 106"/>
                  <a:gd name="T15" fmla="*/ 111 h 133"/>
                  <a:gd name="T16" fmla="*/ 53 w 106"/>
                  <a:gd name="T17" fmla="*/ 111 h 133"/>
                  <a:gd name="T18" fmla="*/ 60 w 106"/>
                  <a:gd name="T19" fmla="*/ 111 h 133"/>
                  <a:gd name="T20" fmla="*/ 68 w 106"/>
                  <a:gd name="T21" fmla="*/ 108 h 133"/>
                  <a:gd name="T22" fmla="*/ 71 w 106"/>
                  <a:gd name="T23" fmla="*/ 106 h 133"/>
                  <a:gd name="T24" fmla="*/ 76 w 106"/>
                  <a:gd name="T25" fmla="*/ 101 h 133"/>
                  <a:gd name="T26" fmla="*/ 78 w 106"/>
                  <a:gd name="T27" fmla="*/ 93 h 133"/>
                  <a:gd name="T28" fmla="*/ 78 w 106"/>
                  <a:gd name="T29" fmla="*/ 81 h 133"/>
                  <a:gd name="T30" fmla="*/ 78 w 106"/>
                  <a:gd name="T31" fmla="*/ 0 h 133"/>
                  <a:gd name="T32" fmla="*/ 106 w 106"/>
                  <a:gd name="T33" fmla="*/ 0 h 133"/>
                  <a:gd name="T34" fmla="*/ 106 w 106"/>
                  <a:gd name="T35" fmla="*/ 81 h 133"/>
                  <a:gd name="T36" fmla="*/ 106 w 106"/>
                  <a:gd name="T37" fmla="*/ 91 h 133"/>
                  <a:gd name="T38" fmla="*/ 103 w 106"/>
                  <a:gd name="T39" fmla="*/ 98 h 133"/>
                  <a:gd name="T40" fmla="*/ 101 w 106"/>
                  <a:gd name="T41" fmla="*/ 106 h 133"/>
                  <a:gd name="T42" fmla="*/ 98 w 106"/>
                  <a:gd name="T43" fmla="*/ 113 h 133"/>
                  <a:gd name="T44" fmla="*/ 96 w 106"/>
                  <a:gd name="T45" fmla="*/ 118 h 133"/>
                  <a:gd name="T46" fmla="*/ 91 w 106"/>
                  <a:gd name="T47" fmla="*/ 123 h 133"/>
                  <a:gd name="T48" fmla="*/ 81 w 106"/>
                  <a:gd name="T49" fmla="*/ 128 h 133"/>
                  <a:gd name="T50" fmla="*/ 76 w 106"/>
                  <a:gd name="T51" fmla="*/ 131 h 133"/>
                  <a:gd name="T52" fmla="*/ 68 w 106"/>
                  <a:gd name="T53" fmla="*/ 133 h 133"/>
                  <a:gd name="T54" fmla="*/ 53 w 106"/>
                  <a:gd name="T55" fmla="*/ 133 h 133"/>
                  <a:gd name="T56" fmla="*/ 38 w 106"/>
                  <a:gd name="T57" fmla="*/ 133 h 133"/>
                  <a:gd name="T58" fmla="*/ 30 w 106"/>
                  <a:gd name="T59" fmla="*/ 131 h 133"/>
                  <a:gd name="T60" fmla="*/ 25 w 106"/>
                  <a:gd name="T61" fmla="*/ 128 h 133"/>
                  <a:gd name="T62" fmla="*/ 20 w 106"/>
                  <a:gd name="T63" fmla="*/ 126 h 133"/>
                  <a:gd name="T64" fmla="*/ 15 w 106"/>
                  <a:gd name="T65" fmla="*/ 123 h 133"/>
                  <a:gd name="T66" fmla="*/ 10 w 106"/>
                  <a:gd name="T67" fmla="*/ 118 h 133"/>
                  <a:gd name="T68" fmla="*/ 8 w 106"/>
                  <a:gd name="T69" fmla="*/ 113 h 133"/>
                  <a:gd name="T70" fmla="*/ 5 w 106"/>
                  <a:gd name="T71" fmla="*/ 106 h 133"/>
                  <a:gd name="T72" fmla="*/ 3 w 106"/>
                  <a:gd name="T73" fmla="*/ 98 h 133"/>
                  <a:gd name="T74" fmla="*/ 0 w 106"/>
                  <a:gd name="T75" fmla="*/ 91 h 133"/>
                  <a:gd name="T76" fmla="*/ 0 w 106"/>
                  <a:gd name="T77" fmla="*/ 81 h 133"/>
                  <a:gd name="T78" fmla="*/ 0 w 106"/>
                  <a:gd name="T79" fmla="*/ 0 h 1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6"/>
                  <a:gd name="T121" fmla="*/ 0 h 133"/>
                  <a:gd name="T122" fmla="*/ 106 w 106"/>
                  <a:gd name="T123" fmla="*/ 133 h 1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6" h="133">
                    <a:moveTo>
                      <a:pt x="0" y="0"/>
                    </a:moveTo>
                    <a:lnTo>
                      <a:pt x="28" y="0"/>
                    </a:lnTo>
                    <a:lnTo>
                      <a:pt x="28" y="81"/>
                    </a:lnTo>
                    <a:lnTo>
                      <a:pt x="30" y="93"/>
                    </a:lnTo>
                    <a:lnTo>
                      <a:pt x="33" y="101"/>
                    </a:lnTo>
                    <a:lnTo>
                      <a:pt x="35" y="106"/>
                    </a:lnTo>
                    <a:lnTo>
                      <a:pt x="40" y="108"/>
                    </a:lnTo>
                    <a:lnTo>
                      <a:pt x="45" y="111"/>
                    </a:lnTo>
                    <a:lnTo>
                      <a:pt x="53" y="111"/>
                    </a:lnTo>
                    <a:lnTo>
                      <a:pt x="60" y="111"/>
                    </a:lnTo>
                    <a:lnTo>
                      <a:pt x="68" y="108"/>
                    </a:lnTo>
                    <a:lnTo>
                      <a:pt x="71" y="106"/>
                    </a:lnTo>
                    <a:lnTo>
                      <a:pt x="76" y="101"/>
                    </a:lnTo>
                    <a:lnTo>
                      <a:pt x="78" y="93"/>
                    </a:lnTo>
                    <a:lnTo>
                      <a:pt x="78" y="81"/>
                    </a:lnTo>
                    <a:lnTo>
                      <a:pt x="78" y="0"/>
                    </a:lnTo>
                    <a:lnTo>
                      <a:pt x="106" y="0"/>
                    </a:lnTo>
                    <a:lnTo>
                      <a:pt x="106" y="81"/>
                    </a:lnTo>
                    <a:lnTo>
                      <a:pt x="106" y="91"/>
                    </a:lnTo>
                    <a:lnTo>
                      <a:pt x="103" y="98"/>
                    </a:lnTo>
                    <a:lnTo>
                      <a:pt x="101" y="106"/>
                    </a:lnTo>
                    <a:lnTo>
                      <a:pt x="98" y="113"/>
                    </a:lnTo>
                    <a:lnTo>
                      <a:pt x="96" y="118"/>
                    </a:lnTo>
                    <a:lnTo>
                      <a:pt x="91" y="123"/>
                    </a:lnTo>
                    <a:lnTo>
                      <a:pt x="81" y="128"/>
                    </a:lnTo>
                    <a:lnTo>
                      <a:pt x="76" y="131"/>
                    </a:lnTo>
                    <a:lnTo>
                      <a:pt x="68" y="133"/>
                    </a:lnTo>
                    <a:lnTo>
                      <a:pt x="53" y="133"/>
                    </a:lnTo>
                    <a:lnTo>
                      <a:pt x="38" y="133"/>
                    </a:lnTo>
                    <a:lnTo>
                      <a:pt x="30" y="131"/>
                    </a:lnTo>
                    <a:lnTo>
                      <a:pt x="25" y="128"/>
                    </a:lnTo>
                    <a:lnTo>
                      <a:pt x="20" y="126"/>
                    </a:lnTo>
                    <a:lnTo>
                      <a:pt x="15" y="123"/>
                    </a:lnTo>
                    <a:lnTo>
                      <a:pt x="10" y="118"/>
                    </a:lnTo>
                    <a:lnTo>
                      <a:pt x="8" y="113"/>
                    </a:lnTo>
                    <a:lnTo>
                      <a:pt x="5" y="106"/>
                    </a:lnTo>
                    <a:lnTo>
                      <a:pt x="3" y="98"/>
                    </a:lnTo>
                    <a:lnTo>
                      <a:pt x="0" y="91"/>
                    </a:lnTo>
                    <a:lnTo>
                      <a:pt x="0" y="8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37" name="Freeform 159"/>
              <p:cNvSpPr>
                <a:spLocks/>
              </p:cNvSpPr>
              <p:nvPr/>
            </p:nvSpPr>
            <p:spPr bwMode="auto">
              <a:xfrm>
                <a:off x="6853" y="668"/>
                <a:ext cx="93" cy="131"/>
              </a:xfrm>
              <a:custGeom>
                <a:avLst/>
                <a:gdLst>
                  <a:gd name="T0" fmla="*/ 0 w 93"/>
                  <a:gd name="T1" fmla="*/ 0 h 131"/>
                  <a:gd name="T2" fmla="*/ 28 w 93"/>
                  <a:gd name="T3" fmla="*/ 0 h 131"/>
                  <a:gd name="T4" fmla="*/ 28 w 93"/>
                  <a:gd name="T5" fmla="*/ 108 h 131"/>
                  <a:gd name="T6" fmla="*/ 93 w 93"/>
                  <a:gd name="T7" fmla="*/ 108 h 131"/>
                  <a:gd name="T8" fmla="*/ 93 w 93"/>
                  <a:gd name="T9" fmla="*/ 131 h 131"/>
                  <a:gd name="T10" fmla="*/ 0 w 93"/>
                  <a:gd name="T11" fmla="*/ 131 h 131"/>
                  <a:gd name="T12" fmla="*/ 0 w 93"/>
                  <a:gd name="T13" fmla="*/ 0 h 131"/>
                  <a:gd name="T14" fmla="*/ 0 60000 65536"/>
                  <a:gd name="T15" fmla="*/ 0 60000 65536"/>
                  <a:gd name="T16" fmla="*/ 0 60000 65536"/>
                  <a:gd name="T17" fmla="*/ 0 60000 65536"/>
                  <a:gd name="T18" fmla="*/ 0 60000 65536"/>
                  <a:gd name="T19" fmla="*/ 0 60000 65536"/>
                  <a:gd name="T20" fmla="*/ 0 60000 65536"/>
                  <a:gd name="T21" fmla="*/ 0 w 93"/>
                  <a:gd name="T22" fmla="*/ 0 h 131"/>
                  <a:gd name="T23" fmla="*/ 93 w 9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31">
                    <a:moveTo>
                      <a:pt x="0" y="0"/>
                    </a:moveTo>
                    <a:lnTo>
                      <a:pt x="28" y="0"/>
                    </a:lnTo>
                    <a:lnTo>
                      <a:pt x="28" y="108"/>
                    </a:lnTo>
                    <a:lnTo>
                      <a:pt x="93" y="108"/>
                    </a:lnTo>
                    <a:lnTo>
                      <a:pt x="9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38" name="Freeform 160"/>
              <p:cNvSpPr>
                <a:spLocks/>
              </p:cNvSpPr>
              <p:nvPr/>
            </p:nvSpPr>
            <p:spPr bwMode="auto">
              <a:xfrm>
                <a:off x="6964" y="668"/>
                <a:ext cx="93" cy="131"/>
              </a:xfrm>
              <a:custGeom>
                <a:avLst/>
                <a:gdLst>
                  <a:gd name="T0" fmla="*/ 0 w 93"/>
                  <a:gd name="T1" fmla="*/ 0 h 131"/>
                  <a:gd name="T2" fmla="*/ 27 w 93"/>
                  <a:gd name="T3" fmla="*/ 0 h 131"/>
                  <a:gd name="T4" fmla="*/ 27 w 93"/>
                  <a:gd name="T5" fmla="*/ 108 h 131"/>
                  <a:gd name="T6" fmla="*/ 93 w 93"/>
                  <a:gd name="T7" fmla="*/ 108 h 131"/>
                  <a:gd name="T8" fmla="*/ 93 w 93"/>
                  <a:gd name="T9" fmla="*/ 131 h 131"/>
                  <a:gd name="T10" fmla="*/ 0 w 93"/>
                  <a:gd name="T11" fmla="*/ 131 h 131"/>
                  <a:gd name="T12" fmla="*/ 0 w 93"/>
                  <a:gd name="T13" fmla="*/ 0 h 131"/>
                  <a:gd name="T14" fmla="*/ 0 60000 65536"/>
                  <a:gd name="T15" fmla="*/ 0 60000 65536"/>
                  <a:gd name="T16" fmla="*/ 0 60000 65536"/>
                  <a:gd name="T17" fmla="*/ 0 60000 65536"/>
                  <a:gd name="T18" fmla="*/ 0 60000 65536"/>
                  <a:gd name="T19" fmla="*/ 0 60000 65536"/>
                  <a:gd name="T20" fmla="*/ 0 60000 65536"/>
                  <a:gd name="T21" fmla="*/ 0 w 93"/>
                  <a:gd name="T22" fmla="*/ 0 h 131"/>
                  <a:gd name="T23" fmla="*/ 93 w 9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31">
                    <a:moveTo>
                      <a:pt x="0" y="0"/>
                    </a:moveTo>
                    <a:lnTo>
                      <a:pt x="27" y="0"/>
                    </a:lnTo>
                    <a:lnTo>
                      <a:pt x="27" y="108"/>
                    </a:lnTo>
                    <a:lnTo>
                      <a:pt x="93" y="108"/>
                    </a:lnTo>
                    <a:lnTo>
                      <a:pt x="9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39" name="Freeform 161"/>
              <p:cNvSpPr>
                <a:spLocks/>
              </p:cNvSpPr>
              <p:nvPr/>
            </p:nvSpPr>
            <p:spPr bwMode="auto">
              <a:xfrm>
                <a:off x="7072" y="774"/>
                <a:ext cx="27" cy="55"/>
              </a:xfrm>
              <a:custGeom>
                <a:avLst/>
                <a:gdLst>
                  <a:gd name="T0" fmla="*/ 0 w 27"/>
                  <a:gd name="T1" fmla="*/ 45 h 55"/>
                  <a:gd name="T2" fmla="*/ 5 w 27"/>
                  <a:gd name="T3" fmla="*/ 43 h 55"/>
                  <a:gd name="T4" fmla="*/ 10 w 27"/>
                  <a:gd name="T5" fmla="*/ 40 h 55"/>
                  <a:gd name="T6" fmla="*/ 12 w 27"/>
                  <a:gd name="T7" fmla="*/ 32 h 55"/>
                  <a:gd name="T8" fmla="*/ 15 w 27"/>
                  <a:gd name="T9" fmla="*/ 25 h 55"/>
                  <a:gd name="T10" fmla="*/ 0 w 27"/>
                  <a:gd name="T11" fmla="*/ 25 h 55"/>
                  <a:gd name="T12" fmla="*/ 0 w 27"/>
                  <a:gd name="T13" fmla="*/ 0 h 55"/>
                  <a:gd name="T14" fmla="*/ 27 w 27"/>
                  <a:gd name="T15" fmla="*/ 0 h 55"/>
                  <a:gd name="T16" fmla="*/ 27 w 27"/>
                  <a:gd name="T17" fmla="*/ 22 h 55"/>
                  <a:gd name="T18" fmla="*/ 25 w 27"/>
                  <a:gd name="T19" fmla="*/ 35 h 55"/>
                  <a:gd name="T20" fmla="*/ 22 w 27"/>
                  <a:gd name="T21" fmla="*/ 40 h 55"/>
                  <a:gd name="T22" fmla="*/ 20 w 27"/>
                  <a:gd name="T23" fmla="*/ 45 h 55"/>
                  <a:gd name="T24" fmla="*/ 15 w 27"/>
                  <a:gd name="T25" fmla="*/ 50 h 55"/>
                  <a:gd name="T26" fmla="*/ 7 w 27"/>
                  <a:gd name="T27" fmla="*/ 53 h 55"/>
                  <a:gd name="T28" fmla="*/ 0 w 27"/>
                  <a:gd name="T29" fmla="*/ 55 h 55"/>
                  <a:gd name="T30" fmla="*/ 0 w 27"/>
                  <a:gd name="T31" fmla="*/ 45 h 5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
                  <a:gd name="T49" fmla="*/ 0 h 55"/>
                  <a:gd name="T50" fmla="*/ 27 w 27"/>
                  <a:gd name="T51" fmla="*/ 55 h 5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 h="55">
                    <a:moveTo>
                      <a:pt x="0" y="45"/>
                    </a:moveTo>
                    <a:lnTo>
                      <a:pt x="5" y="43"/>
                    </a:lnTo>
                    <a:lnTo>
                      <a:pt x="10" y="40"/>
                    </a:lnTo>
                    <a:lnTo>
                      <a:pt x="12" y="32"/>
                    </a:lnTo>
                    <a:lnTo>
                      <a:pt x="15" y="25"/>
                    </a:lnTo>
                    <a:lnTo>
                      <a:pt x="0" y="25"/>
                    </a:lnTo>
                    <a:lnTo>
                      <a:pt x="0" y="0"/>
                    </a:lnTo>
                    <a:lnTo>
                      <a:pt x="27" y="0"/>
                    </a:lnTo>
                    <a:lnTo>
                      <a:pt x="27" y="22"/>
                    </a:lnTo>
                    <a:lnTo>
                      <a:pt x="25" y="35"/>
                    </a:lnTo>
                    <a:lnTo>
                      <a:pt x="22" y="40"/>
                    </a:lnTo>
                    <a:lnTo>
                      <a:pt x="20" y="45"/>
                    </a:lnTo>
                    <a:lnTo>
                      <a:pt x="15" y="50"/>
                    </a:lnTo>
                    <a:lnTo>
                      <a:pt x="7" y="53"/>
                    </a:lnTo>
                    <a:lnTo>
                      <a:pt x="0" y="55"/>
                    </a:lnTo>
                    <a:lnTo>
                      <a:pt x="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40" name="Freeform 162"/>
              <p:cNvSpPr>
                <a:spLocks/>
              </p:cNvSpPr>
              <p:nvPr/>
            </p:nvSpPr>
            <p:spPr bwMode="auto">
              <a:xfrm>
                <a:off x="6159" y="427"/>
                <a:ext cx="105" cy="131"/>
              </a:xfrm>
              <a:custGeom>
                <a:avLst/>
                <a:gdLst>
                  <a:gd name="T0" fmla="*/ 0 w 105"/>
                  <a:gd name="T1" fmla="*/ 0 h 131"/>
                  <a:gd name="T2" fmla="*/ 27 w 105"/>
                  <a:gd name="T3" fmla="*/ 0 h 131"/>
                  <a:gd name="T4" fmla="*/ 80 w 105"/>
                  <a:gd name="T5" fmla="*/ 91 h 131"/>
                  <a:gd name="T6" fmla="*/ 80 w 105"/>
                  <a:gd name="T7" fmla="*/ 0 h 131"/>
                  <a:gd name="T8" fmla="*/ 105 w 105"/>
                  <a:gd name="T9" fmla="*/ 0 h 131"/>
                  <a:gd name="T10" fmla="*/ 105 w 105"/>
                  <a:gd name="T11" fmla="*/ 131 h 131"/>
                  <a:gd name="T12" fmla="*/ 78 w 105"/>
                  <a:gd name="T13" fmla="*/ 131 h 131"/>
                  <a:gd name="T14" fmla="*/ 25 w 105"/>
                  <a:gd name="T15" fmla="*/ 38 h 131"/>
                  <a:gd name="T16" fmla="*/ 25 w 105"/>
                  <a:gd name="T17" fmla="*/ 131 h 131"/>
                  <a:gd name="T18" fmla="*/ 0 w 105"/>
                  <a:gd name="T19" fmla="*/ 131 h 131"/>
                  <a:gd name="T20" fmla="*/ 0 w 105"/>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
                  <a:gd name="T34" fmla="*/ 0 h 131"/>
                  <a:gd name="T35" fmla="*/ 105 w 105"/>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 h="131">
                    <a:moveTo>
                      <a:pt x="0" y="0"/>
                    </a:moveTo>
                    <a:lnTo>
                      <a:pt x="27" y="0"/>
                    </a:lnTo>
                    <a:lnTo>
                      <a:pt x="80" y="91"/>
                    </a:lnTo>
                    <a:lnTo>
                      <a:pt x="80" y="0"/>
                    </a:lnTo>
                    <a:lnTo>
                      <a:pt x="105" y="0"/>
                    </a:lnTo>
                    <a:lnTo>
                      <a:pt x="105" y="131"/>
                    </a:lnTo>
                    <a:lnTo>
                      <a:pt x="78"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41" name="Freeform 163"/>
              <p:cNvSpPr>
                <a:spLocks noEditPoints="1"/>
              </p:cNvSpPr>
              <p:nvPr/>
            </p:nvSpPr>
            <p:spPr bwMode="auto">
              <a:xfrm>
                <a:off x="6284" y="425"/>
                <a:ext cx="126" cy="135"/>
              </a:xfrm>
              <a:custGeom>
                <a:avLst/>
                <a:gdLst>
                  <a:gd name="T0" fmla="*/ 93 w 126"/>
                  <a:gd name="T1" fmla="*/ 95 h 135"/>
                  <a:gd name="T2" fmla="*/ 98 w 126"/>
                  <a:gd name="T3" fmla="*/ 77 h 135"/>
                  <a:gd name="T4" fmla="*/ 98 w 126"/>
                  <a:gd name="T5" fmla="*/ 57 h 135"/>
                  <a:gd name="T6" fmla="*/ 93 w 126"/>
                  <a:gd name="T7" fmla="*/ 40 h 135"/>
                  <a:gd name="T8" fmla="*/ 83 w 126"/>
                  <a:gd name="T9" fmla="*/ 27 h 135"/>
                  <a:gd name="T10" fmla="*/ 71 w 126"/>
                  <a:gd name="T11" fmla="*/ 22 h 135"/>
                  <a:gd name="T12" fmla="*/ 56 w 126"/>
                  <a:gd name="T13" fmla="*/ 22 h 135"/>
                  <a:gd name="T14" fmla="*/ 43 w 126"/>
                  <a:gd name="T15" fmla="*/ 27 h 135"/>
                  <a:gd name="T16" fmla="*/ 33 w 126"/>
                  <a:gd name="T17" fmla="*/ 40 h 135"/>
                  <a:gd name="T18" fmla="*/ 28 w 126"/>
                  <a:gd name="T19" fmla="*/ 57 h 135"/>
                  <a:gd name="T20" fmla="*/ 28 w 126"/>
                  <a:gd name="T21" fmla="*/ 77 h 135"/>
                  <a:gd name="T22" fmla="*/ 33 w 126"/>
                  <a:gd name="T23" fmla="*/ 95 h 135"/>
                  <a:gd name="T24" fmla="*/ 43 w 126"/>
                  <a:gd name="T25" fmla="*/ 108 h 135"/>
                  <a:gd name="T26" fmla="*/ 56 w 126"/>
                  <a:gd name="T27" fmla="*/ 113 h 135"/>
                  <a:gd name="T28" fmla="*/ 71 w 126"/>
                  <a:gd name="T29" fmla="*/ 113 h 135"/>
                  <a:gd name="T30" fmla="*/ 83 w 126"/>
                  <a:gd name="T31" fmla="*/ 108 h 135"/>
                  <a:gd name="T32" fmla="*/ 106 w 126"/>
                  <a:gd name="T33" fmla="*/ 120 h 135"/>
                  <a:gd name="T34" fmla="*/ 88 w 126"/>
                  <a:gd name="T35" fmla="*/ 133 h 135"/>
                  <a:gd name="T36" fmla="*/ 63 w 126"/>
                  <a:gd name="T37" fmla="*/ 135 h 135"/>
                  <a:gd name="T38" fmla="*/ 38 w 126"/>
                  <a:gd name="T39" fmla="*/ 133 h 135"/>
                  <a:gd name="T40" fmla="*/ 20 w 126"/>
                  <a:gd name="T41" fmla="*/ 120 h 135"/>
                  <a:gd name="T42" fmla="*/ 5 w 126"/>
                  <a:gd name="T43" fmla="*/ 98 h 135"/>
                  <a:gd name="T44" fmla="*/ 3 w 126"/>
                  <a:gd name="T45" fmla="*/ 85 h 135"/>
                  <a:gd name="T46" fmla="*/ 3 w 126"/>
                  <a:gd name="T47" fmla="*/ 50 h 135"/>
                  <a:gd name="T48" fmla="*/ 5 w 126"/>
                  <a:gd name="T49" fmla="*/ 37 h 135"/>
                  <a:gd name="T50" fmla="*/ 20 w 126"/>
                  <a:gd name="T51" fmla="*/ 15 h 135"/>
                  <a:gd name="T52" fmla="*/ 38 w 126"/>
                  <a:gd name="T53" fmla="*/ 2 h 135"/>
                  <a:gd name="T54" fmla="*/ 63 w 126"/>
                  <a:gd name="T55" fmla="*/ 0 h 135"/>
                  <a:gd name="T56" fmla="*/ 88 w 126"/>
                  <a:gd name="T57" fmla="*/ 2 h 135"/>
                  <a:gd name="T58" fmla="*/ 106 w 126"/>
                  <a:gd name="T59" fmla="*/ 15 h 135"/>
                  <a:gd name="T60" fmla="*/ 121 w 126"/>
                  <a:gd name="T61" fmla="*/ 37 h 135"/>
                  <a:gd name="T62" fmla="*/ 126 w 126"/>
                  <a:gd name="T63" fmla="*/ 50 h 135"/>
                  <a:gd name="T64" fmla="*/ 126 w 126"/>
                  <a:gd name="T65" fmla="*/ 85 h 135"/>
                  <a:gd name="T66" fmla="*/ 121 w 126"/>
                  <a:gd name="T67" fmla="*/ 98 h 135"/>
                  <a:gd name="T68" fmla="*/ 111 w 126"/>
                  <a:gd name="T69" fmla="*/ 115 h 1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6"/>
                  <a:gd name="T106" fmla="*/ 0 h 135"/>
                  <a:gd name="T107" fmla="*/ 126 w 126"/>
                  <a:gd name="T108" fmla="*/ 135 h 13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6" h="135">
                    <a:moveTo>
                      <a:pt x="88" y="103"/>
                    </a:moveTo>
                    <a:lnTo>
                      <a:pt x="93" y="95"/>
                    </a:lnTo>
                    <a:lnTo>
                      <a:pt x="96" y="88"/>
                    </a:lnTo>
                    <a:lnTo>
                      <a:pt x="98" y="77"/>
                    </a:lnTo>
                    <a:lnTo>
                      <a:pt x="98" y="67"/>
                    </a:lnTo>
                    <a:lnTo>
                      <a:pt x="98" y="57"/>
                    </a:lnTo>
                    <a:lnTo>
                      <a:pt x="96" y="47"/>
                    </a:lnTo>
                    <a:lnTo>
                      <a:pt x="93" y="40"/>
                    </a:lnTo>
                    <a:lnTo>
                      <a:pt x="88" y="35"/>
                    </a:lnTo>
                    <a:lnTo>
                      <a:pt x="83" y="27"/>
                    </a:lnTo>
                    <a:lnTo>
                      <a:pt x="78" y="25"/>
                    </a:lnTo>
                    <a:lnTo>
                      <a:pt x="71" y="22"/>
                    </a:lnTo>
                    <a:lnTo>
                      <a:pt x="63" y="22"/>
                    </a:lnTo>
                    <a:lnTo>
                      <a:pt x="56" y="22"/>
                    </a:lnTo>
                    <a:lnTo>
                      <a:pt x="48" y="25"/>
                    </a:lnTo>
                    <a:lnTo>
                      <a:pt x="43" y="27"/>
                    </a:lnTo>
                    <a:lnTo>
                      <a:pt x="38" y="35"/>
                    </a:lnTo>
                    <a:lnTo>
                      <a:pt x="33" y="40"/>
                    </a:lnTo>
                    <a:lnTo>
                      <a:pt x="31" y="47"/>
                    </a:lnTo>
                    <a:lnTo>
                      <a:pt x="28" y="57"/>
                    </a:lnTo>
                    <a:lnTo>
                      <a:pt x="28" y="67"/>
                    </a:lnTo>
                    <a:lnTo>
                      <a:pt x="28" y="77"/>
                    </a:lnTo>
                    <a:lnTo>
                      <a:pt x="31" y="88"/>
                    </a:lnTo>
                    <a:lnTo>
                      <a:pt x="33" y="95"/>
                    </a:lnTo>
                    <a:lnTo>
                      <a:pt x="38" y="103"/>
                    </a:lnTo>
                    <a:lnTo>
                      <a:pt x="43" y="108"/>
                    </a:lnTo>
                    <a:lnTo>
                      <a:pt x="48" y="110"/>
                    </a:lnTo>
                    <a:lnTo>
                      <a:pt x="56" y="113"/>
                    </a:lnTo>
                    <a:lnTo>
                      <a:pt x="63" y="113"/>
                    </a:lnTo>
                    <a:lnTo>
                      <a:pt x="71" y="113"/>
                    </a:lnTo>
                    <a:lnTo>
                      <a:pt x="78" y="110"/>
                    </a:lnTo>
                    <a:lnTo>
                      <a:pt x="83" y="108"/>
                    </a:lnTo>
                    <a:lnTo>
                      <a:pt x="88" y="103"/>
                    </a:lnTo>
                    <a:close/>
                    <a:moveTo>
                      <a:pt x="106" y="120"/>
                    </a:moveTo>
                    <a:lnTo>
                      <a:pt x="98" y="128"/>
                    </a:lnTo>
                    <a:lnTo>
                      <a:pt x="88" y="133"/>
                    </a:lnTo>
                    <a:lnTo>
                      <a:pt x="76" y="135"/>
                    </a:lnTo>
                    <a:lnTo>
                      <a:pt x="63" y="135"/>
                    </a:lnTo>
                    <a:lnTo>
                      <a:pt x="51" y="135"/>
                    </a:lnTo>
                    <a:lnTo>
                      <a:pt x="38" y="133"/>
                    </a:lnTo>
                    <a:lnTo>
                      <a:pt x="28" y="128"/>
                    </a:lnTo>
                    <a:lnTo>
                      <a:pt x="20" y="120"/>
                    </a:lnTo>
                    <a:lnTo>
                      <a:pt x="13" y="110"/>
                    </a:lnTo>
                    <a:lnTo>
                      <a:pt x="5" y="98"/>
                    </a:lnTo>
                    <a:lnTo>
                      <a:pt x="3" y="93"/>
                    </a:lnTo>
                    <a:lnTo>
                      <a:pt x="3" y="85"/>
                    </a:lnTo>
                    <a:lnTo>
                      <a:pt x="0" y="67"/>
                    </a:lnTo>
                    <a:lnTo>
                      <a:pt x="3" y="50"/>
                    </a:lnTo>
                    <a:lnTo>
                      <a:pt x="3" y="42"/>
                    </a:lnTo>
                    <a:lnTo>
                      <a:pt x="5" y="37"/>
                    </a:lnTo>
                    <a:lnTo>
                      <a:pt x="13" y="25"/>
                    </a:lnTo>
                    <a:lnTo>
                      <a:pt x="20" y="15"/>
                    </a:lnTo>
                    <a:lnTo>
                      <a:pt x="28" y="7"/>
                    </a:lnTo>
                    <a:lnTo>
                      <a:pt x="38" y="2"/>
                    </a:lnTo>
                    <a:lnTo>
                      <a:pt x="51" y="0"/>
                    </a:lnTo>
                    <a:lnTo>
                      <a:pt x="63" y="0"/>
                    </a:lnTo>
                    <a:lnTo>
                      <a:pt x="76" y="0"/>
                    </a:lnTo>
                    <a:lnTo>
                      <a:pt x="88" y="2"/>
                    </a:lnTo>
                    <a:lnTo>
                      <a:pt x="98" y="7"/>
                    </a:lnTo>
                    <a:lnTo>
                      <a:pt x="106" y="15"/>
                    </a:lnTo>
                    <a:lnTo>
                      <a:pt x="116" y="25"/>
                    </a:lnTo>
                    <a:lnTo>
                      <a:pt x="121" y="37"/>
                    </a:lnTo>
                    <a:lnTo>
                      <a:pt x="124" y="42"/>
                    </a:lnTo>
                    <a:lnTo>
                      <a:pt x="126" y="50"/>
                    </a:lnTo>
                    <a:lnTo>
                      <a:pt x="126" y="67"/>
                    </a:lnTo>
                    <a:lnTo>
                      <a:pt x="126" y="85"/>
                    </a:lnTo>
                    <a:lnTo>
                      <a:pt x="124" y="93"/>
                    </a:lnTo>
                    <a:lnTo>
                      <a:pt x="121" y="98"/>
                    </a:lnTo>
                    <a:lnTo>
                      <a:pt x="116" y="110"/>
                    </a:lnTo>
                    <a:lnTo>
                      <a:pt x="111" y="115"/>
                    </a:lnTo>
                    <a:lnTo>
                      <a:pt x="106"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42" name="Freeform 164"/>
              <p:cNvSpPr>
                <a:spLocks/>
              </p:cNvSpPr>
              <p:nvPr/>
            </p:nvSpPr>
            <p:spPr bwMode="auto">
              <a:xfrm>
                <a:off x="6420" y="427"/>
                <a:ext cx="106" cy="131"/>
              </a:xfrm>
              <a:custGeom>
                <a:avLst/>
                <a:gdLst>
                  <a:gd name="T0" fmla="*/ 106 w 106"/>
                  <a:gd name="T1" fmla="*/ 0 h 131"/>
                  <a:gd name="T2" fmla="*/ 106 w 106"/>
                  <a:gd name="T3" fmla="*/ 23 h 131"/>
                  <a:gd name="T4" fmla="*/ 66 w 106"/>
                  <a:gd name="T5" fmla="*/ 23 h 131"/>
                  <a:gd name="T6" fmla="*/ 66 w 106"/>
                  <a:gd name="T7" fmla="*/ 131 h 131"/>
                  <a:gd name="T8" fmla="*/ 38 w 106"/>
                  <a:gd name="T9" fmla="*/ 131 h 131"/>
                  <a:gd name="T10" fmla="*/ 38 w 106"/>
                  <a:gd name="T11" fmla="*/ 23 h 131"/>
                  <a:gd name="T12" fmla="*/ 0 w 106"/>
                  <a:gd name="T13" fmla="*/ 23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23"/>
                    </a:lnTo>
                    <a:lnTo>
                      <a:pt x="66" y="23"/>
                    </a:lnTo>
                    <a:lnTo>
                      <a:pt x="66" y="131"/>
                    </a:lnTo>
                    <a:lnTo>
                      <a:pt x="38" y="131"/>
                    </a:lnTo>
                    <a:lnTo>
                      <a:pt x="38" y="23"/>
                    </a:lnTo>
                    <a:lnTo>
                      <a:pt x="0" y="23"/>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43" name="Freeform 165"/>
              <p:cNvSpPr>
                <a:spLocks/>
              </p:cNvSpPr>
              <p:nvPr/>
            </p:nvSpPr>
            <p:spPr bwMode="auto">
              <a:xfrm>
                <a:off x="6591" y="427"/>
                <a:ext cx="106" cy="131"/>
              </a:xfrm>
              <a:custGeom>
                <a:avLst/>
                <a:gdLst>
                  <a:gd name="T0" fmla="*/ 0 w 106"/>
                  <a:gd name="T1" fmla="*/ 0 h 131"/>
                  <a:gd name="T2" fmla="*/ 28 w 106"/>
                  <a:gd name="T3" fmla="*/ 0 h 131"/>
                  <a:gd name="T4" fmla="*/ 81 w 106"/>
                  <a:gd name="T5" fmla="*/ 91 h 131"/>
                  <a:gd name="T6" fmla="*/ 81 w 106"/>
                  <a:gd name="T7" fmla="*/ 0 h 131"/>
                  <a:gd name="T8" fmla="*/ 106 w 106"/>
                  <a:gd name="T9" fmla="*/ 0 h 131"/>
                  <a:gd name="T10" fmla="*/ 106 w 106"/>
                  <a:gd name="T11" fmla="*/ 131 h 131"/>
                  <a:gd name="T12" fmla="*/ 78 w 106"/>
                  <a:gd name="T13" fmla="*/ 131 h 131"/>
                  <a:gd name="T14" fmla="*/ 25 w 106"/>
                  <a:gd name="T15" fmla="*/ 38 h 131"/>
                  <a:gd name="T16" fmla="*/ 25 w 106"/>
                  <a:gd name="T17" fmla="*/ 131 h 131"/>
                  <a:gd name="T18" fmla="*/ 0 w 106"/>
                  <a:gd name="T19" fmla="*/ 131 h 131"/>
                  <a:gd name="T20" fmla="*/ 0 w 106"/>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31"/>
                  <a:gd name="T35" fmla="*/ 106 w 106"/>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31">
                    <a:moveTo>
                      <a:pt x="0" y="0"/>
                    </a:moveTo>
                    <a:lnTo>
                      <a:pt x="28" y="0"/>
                    </a:lnTo>
                    <a:lnTo>
                      <a:pt x="81" y="91"/>
                    </a:lnTo>
                    <a:lnTo>
                      <a:pt x="81" y="0"/>
                    </a:lnTo>
                    <a:lnTo>
                      <a:pt x="106" y="0"/>
                    </a:lnTo>
                    <a:lnTo>
                      <a:pt x="106" y="131"/>
                    </a:lnTo>
                    <a:lnTo>
                      <a:pt x="78"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44" name="Freeform 166"/>
              <p:cNvSpPr>
                <a:spLocks/>
              </p:cNvSpPr>
              <p:nvPr/>
            </p:nvSpPr>
            <p:spPr bwMode="auto">
              <a:xfrm>
                <a:off x="6722" y="427"/>
                <a:ext cx="106" cy="133"/>
              </a:xfrm>
              <a:custGeom>
                <a:avLst/>
                <a:gdLst>
                  <a:gd name="T0" fmla="*/ 0 w 106"/>
                  <a:gd name="T1" fmla="*/ 0 h 133"/>
                  <a:gd name="T2" fmla="*/ 28 w 106"/>
                  <a:gd name="T3" fmla="*/ 0 h 133"/>
                  <a:gd name="T4" fmla="*/ 28 w 106"/>
                  <a:gd name="T5" fmla="*/ 80 h 133"/>
                  <a:gd name="T6" fmla="*/ 30 w 106"/>
                  <a:gd name="T7" fmla="*/ 93 h 133"/>
                  <a:gd name="T8" fmla="*/ 33 w 106"/>
                  <a:gd name="T9" fmla="*/ 101 h 133"/>
                  <a:gd name="T10" fmla="*/ 35 w 106"/>
                  <a:gd name="T11" fmla="*/ 106 h 133"/>
                  <a:gd name="T12" fmla="*/ 40 w 106"/>
                  <a:gd name="T13" fmla="*/ 108 h 133"/>
                  <a:gd name="T14" fmla="*/ 45 w 106"/>
                  <a:gd name="T15" fmla="*/ 111 h 133"/>
                  <a:gd name="T16" fmla="*/ 53 w 106"/>
                  <a:gd name="T17" fmla="*/ 111 h 133"/>
                  <a:gd name="T18" fmla="*/ 60 w 106"/>
                  <a:gd name="T19" fmla="*/ 111 h 133"/>
                  <a:gd name="T20" fmla="*/ 68 w 106"/>
                  <a:gd name="T21" fmla="*/ 108 h 133"/>
                  <a:gd name="T22" fmla="*/ 71 w 106"/>
                  <a:gd name="T23" fmla="*/ 106 h 133"/>
                  <a:gd name="T24" fmla="*/ 76 w 106"/>
                  <a:gd name="T25" fmla="*/ 101 h 133"/>
                  <a:gd name="T26" fmla="*/ 78 w 106"/>
                  <a:gd name="T27" fmla="*/ 93 h 133"/>
                  <a:gd name="T28" fmla="*/ 78 w 106"/>
                  <a:gd name="T29" fmla="*/ 80 h 133"/>
                  <a:gd name="T30" fmla="*/ 78 w 106"/>
                  <a:gd name="T31" fmla="*/ 0 h 133"/>
                  <a:gd name="T32" fmla="*/ 106 w 106"/>
                  <a:gd name="T33" fmla="*/ 0 h 133"/>
                  <a:gd name="T34" fmla="*/ 106 w 106"/>
                  <a:gd name="T35" fmla="*/ 80 h 133"/>
                  <a:gd name="T36" fmla="*/ 106 w 106"/>
                  <a:gd name="T37" fmla="*/ 91 h 133"/>
                  <a:gd name="T38" fmla="*/ 103 w 106"/>
                  <a:gd name="T39" fmla="*/ 98 h 133"/>
                  <a:gd name="T40" fmla="*/ 101 w 106"/>
                  <a:gd name="T41" fmla="*/ 106 h 133"/>
                  <a:gd name="T42" fmla="*/ 98 w 106"/>
                  <a:gd name="T43" fmla="*/ 113 h 133"/>
                  <a:gd name="T44" fmla="*/ 96 w 106"/>
                  <a:gd name="T45" fmla="*/ 118 h 133"/>
                  <a:gd name="T46" fmla="*/ 91 w 106"/>
                  <a:gd name="T47" fmla="*/ 123 h 133"/>
                  <a:gd name="T48" fmla="*/ 81 w 106"/>
                  <a:gd name="T49" fmla="*/ 128 h 133"/>
                  <a:gd name="T50" fmla="*/ 76 w 106"/>
                  <a:gd name="T51" fmla="*/ 131 h 133"/>
                  <a:gd name="T52" fmla="*/ 68 w 106"/>
                  <a:gd name="T53" fmla="*/ 133 h 133"/>
                  <a:gd name="T54" fmla="*/ 53 w 106"/>
                  <a:gd name="T55" fmla="*/ 133 h 133"/>
                  <a:gd name="T56" fmla="*/ 38 w 106"/>
                  <a:gd name="T57" fmla="*/ 133 h 133"/>
                  <a:gd name="T58" fmla="*/ 30 w 106"/>
                  <a:gd name="T59" fmla="*/ 131 h 133"/>
                  <a:gd name="T60" fmla="*/ 25 w 106"/>
                  <a:gd name="T61" fmla="*/ 128 h 133"/>
                  <a:gd name="T62" fmla="*/ 20 w 106"/>
                  <a:gd name="T63" fmla="*/ 126 h 133"/>
                  <a:gd name="T64" fmla="*/ 15 w 106"/>
                  <a:gd name="T65" fmla="*/ 123 h 133"/>
                  <a:gd name="T66" fmla="*/ 10 w 106"/>
                  <a:gd name="T67" fmla="*/ 118 h 133"/>
                  <a:gd name="T68" fmla="*/ 8 w 106"/>
                  <a:gd name="T69" fmla="*/ 113 h 133"/>
                  <a:gd name="T70" fmla="*/ 5 w 106"/>
                  <a:gd name="T71" fmla="*/ 106 h 133"/>
                  <a:gd name="T72" fmla="*/ 3 w 106"/>
                  <a:gd name="T73" fmla="*/ 98 h 133"/>
                  <a:gd name="T74" fmla="*/ 0 w 106"/>
                  <a:gd name="T75" fmla="*/ 91 h 133"/>
                  <a:gd name="T76" fmla="*/ 0 w 106"/>
                  <a:gd name="T77" fmla="*/ 80 h 133"/>
                  <a:gd name="T78" fmla="*/ 0 w 106"/>
                  <a:gd name="T79" fmla="*/ 0 h 1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6"/>
                  <a:gd name="T121" fmla="*/ 0 h 133"/>
                  <a:gd name="T122" fmla="*/ 106 w 106"/>
                  <a:gd name="T123" fmla="*/ 133 h 1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6" h="133">
                    <a:moveTo>
                      <a:pt x="0" y="0"/>
                    </a:moveTo>
                    <a:lnTo>
                      <a:pt x="28" y="0"/>
                    </a:lnTo>
                    <a:lnTo>
                      <a:pt x="28" y="80"/>
                    </a:lnTo>
                    <a:lnTo>
                      <a:pt x="30" y="93"/>
                    </a:lnTo>
                    <a:lnTo>
                      <a:pt x="33" y="101"/>
                    </a:lnTo>
                    <a:lnTo>
                      <a:pt x="35" y="106"/>
                    </a:lnTo>
                    <a:lnTo>
                      <a:pt x="40" y="108"/>
                    </a:lnTo>
                    <a:lnTo>
                      <a:pt x="45" y="111"/>
                    </a:lnTo>
                    <a:lnTo>
                      <a:pt x="53" y="111"/>
                    </a:lnTo>
                    <a:lnTo>
                      <a:pt x="60" y="111"/>
                    </a:lnTo>
                    <a:lnTo>
                      <a:pt x="68" y="108"/>
                    </a:lnTo>
                    <a:lnTo>
                      <a:pt x="71" y="106"/>
                    </a:lnTo>
                    <a:lnTo>
                      <a:pt x="76" y="101"/>
                    </a:lnTo>
                    <a:lnTo>
                      <a:pt x="78" y="93"/>
                    </a:lnTo>
                    <a:lnTo>
                      <a:pt x="78" y="80"/>
                    </a:lnTo>
                    <a:lnTo>
                      <a:pt x="78" y="0"/>
                    </a:lnTo>
                    <a:lnTo>
                      <a:pt x="106" y="0"/>
                    </a:lnTo>
                    <a:lnTo>
                      <a:pt x="106" y="80"/>
                    </a:lnTo>
                    <a:lnTo>
                      <a:pt x="106" y="91"/>
                    </a:lnTo>
                    <a:lnTo>
                      <a:pt x="103" y="98"/>
                    </a:lnTo>
                    <a:lnTo>
                      <a:pt x="101" y="106"/>
                    </a:lnTo>
                    <a:lnTo>
                      <a:pt x="98" y="113"/>
                    </a:lnTo>
                    <a:lnTo>
                      <a:pt x="96" y="118"/>
                    </a:lnTo>
                    <a:lnTo>
                      <a:pt x="91" y="123"/>
                    </a:lnTo>
                    <a:lnTo>
                      <a:pt x="81" y="128"/>
                    </a:lnTo>
                    <a:lnTo>
                      <a:pt x="76" y="131"/>
                    </a:lnTo>
                    <a:lnTo>
                      <a:pt x="68" y="133"/>
                    </a:lnTo>
                    <a:lnTo>
                      <a:pt x="53" y="133"/>
                    </a:lnTo>
                    <a:lnTo>
                      <a:pt x="38" y="133"/>
                    </a:lnTo>
                    <a:lnTo>
                      <a:pt x="30" y="131"/>
                    </a:lnTo>
                    <a:lnTo>
                      <a:pt x="25" y="128"/>
                    </a:lnTo>
                    <a:lnTo>
                      <a:pt x="20" y="126"/>
                    </a:lnTo>
                    <a:lnTo>
                      <a:pt x="15" y="123"/>
                    </a:lnTo>
                    <a:lnTo>
                      <a:pt x="10" y="118"/>
                    </a:lnTo>
                    <a:lnTo>
                      <a:pt x="8" y="113"/>
                    </a:lnTo>
                    <a:lnTo>
                      <a:pt x="5" y="106"/>
                    </a:lnTo>
                    <a:lnTo>
                      <a:pt x="3" y="98"/>
                    </a:lnTo>
                    <a:lnTo>
                      <a:pt x="0" y="91"/>
                    </a:lnTo>
                    <a:lnTo>
                      <a:pt x="0" y="8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45" name="Freeform 167"/>
              <p:cNvSpPr>
                <a:spLocks/>
              </p:cNvSpPr>
              <p:nvPr/>
            </p:nvSpPr>
            <p:spPr bwMode="auto">
              <a:xfrm>
                <a:off x="6853" y="427"/>
                <a:ext cx="93" cy="131"/>
              </a:xfrm>
              <a:custGeom>
                <a:avLst/>
                <a:gdLst>
                  <a:gd name="T0" fmla="*/ 0 w 93"/>
                  <a:gd name="T1" fmla="*/ 0 h 131"/>
                  <a:gd name="T2" fmla="*/ 28 w 93"/>
                  <a:gd name="T3" fmla="*/ 0 h 131"/>
                  <a:gd name="T4" fmla="*/ 28 w 93"/>
                  <a:gd name="T5" fmla="*/ 108 h 131"/>
                  <a:gd name="T6" fmla="*/ 93 w 93"/>
                  <a:gd name="T7" fmla="*/ 108 h 131"/>
                  <a:gd name="T8" fmla="*/ 93 w 93"/>
                  <a:gd name="T9" fmla="*/ 131 h 131"/>
                  <a:gd name="T10" fmla="*/ 0 w 93"/>
                  <a:gd name="T11" fmla="*/ 131 h 131"/>
                  <a:gd name="T12" fmla="*/ 0 w 93"/>
                  <a:gd name="T13" fmla="*/ 0 h 131"/>
                  <a:gd name="T14" fmla="*/ 0 60000 65536"/>
                  <a:gd name="T15" fmla="*/ 0 60000 65536"/>
                  <a:gd name="T16" fmla="*/ 0 60000 65536"/>
                  <a:gd name="T17" fmla="*/ 0 60000 65536"/>
                  <a:gd name="T18" fmla="*/ 0 60000 65536"/>
                  <a:gd name="T19" fmla="*/ 0 60000 65536"/>
                  <a:gd name="T20" fmla="*/ 0 60000 65536"/>
                  <a:gd name="T21" fmla="*/ 0 w 93"/>
                  <a:gd name="T22" fmla="*/ 0 h 131"/>
                  <a:gd name="T23" fmla="*/ 93 w 9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31">
                    <a:moveTo>
                      <a:pt x="0" y="0"/>
                    </a:moveTo>
                    <a:lnTo>
                      <a:pt x="28" y="0"/>
                    </a:lnTo>
                    <a:lnTo>
                      <a:pt x="28" y="108"/>
                    </a:lnTo>
                    <a:lnTo>
                      <a:pt x="93" y="108"/>
                    </a:lnTo>
                    <a:lnTo>
                      <a:pt x="9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46" name="Freeform 168"/>
              <p:cNvSpPr>
                <a:spLocks/>
              </p:cNvSpPr>
              <p:nvPr/>
            </p:nvSpPr>
            <p:spPr bwMode="auto">
              <a:xfrm>
                <a:off x="6964" y="427"/>
                <a:ext cx="93" cy="131"/>
              </a:xfrm>
              <a:custGeom>
                <a:avLst/>
                <a:gdLst>
                  <a:gd name="T0" fmla="*/ 0 w 93"/>
                  <a:gd name="T1" fmla="*/ 0 h 131"/>
                  <a:gd name="T2" fmla="*/ 27 w 93"/>
                  <a:gd name="T3" fmla="*/ 0 h 131"/>
                  <a:gd name="T4" fmla="*/ 27 w 93"/>
                  <a:gd name="T5" fmla="*/ 108 h 131"/>
                  <a:gd name="T6" fmla="*/ 93 w 93"/>
                  <a:gd name="T7" fmla="*/ 108 h 131"/>
                  <a:gd name="T8" fmla="*/ 93 w 93"/>
                  <a:gd name="T9" fmla="*/ 131 h 131"/>
                  <a:gd name="T10" fmla="*/ 0 w 93"/>
                  <a:gd name="T11" fmla="*/ 131 h 131"/>
                  <a:gd name="T12" fmla="*/ 0 w 93"/>
                  <a:gd name="T13" fmla="*/ 0 h 131"/>
                  <a:gd name="T14" fmla="*/ 0 60000 65536"/>
                  <a:gd name="T15" fmla="*/ 0 60000 65536"/>
                  <a:gd name="T16" fmla="*/ 0 60000 65536"/>
                  <a:gd name="T17" fmla="*/ 0 60000 65536"/>
                  <a:gd name="T18" fmla="*/ 0 60000 65536"/>
                  <a:gd name="T19" fmla="*/ 0 60000 65536"/>
                  <a:gd name="T20" fmla="*/ 0 60000 65536"/>
                  <a:gd name="T21" fmla="*/ 0 w 93"/>
                  <a:gd name="T22" fmla="*/ 0 h 131"/>
                  <a:gd name="T23" fmla="*/ 93 w 9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31">
                    <a:moveTo>
                      <a:pt x="0" y="0"/>
                    </a:moveTo>
                    <a:lnTo>
                      <a:pt x="27" y="0"/>
                    </a:lnTo>
                    <a:lnTo>
                      <a:pt x="27" y="108"/>
                    </a:lnTo>
                    <a:lnTo>
                      <a:pt x="93" y="108"/>
                    </a:lnTo>
                    <a:lnTo>
                      <a:pt x="9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47" name="Freeform 169"/>
              <p:cNvSpPr>
                <a:spLocks/>
              </p:cNvSpPr>
              <p:nvPr/>
            </p:nvSpPr>
            <p:spPr bwMode="auto">
              <a:xfrm>
                <a:off x="7072" y="533"/>
                <a:ext cx="27" cy="55"/>
              </a:xfrm>
              <a:custGeom>
                <a:avLst/>
                <a:gdLst>
                  <a:gd name="T0" fmla="*/ 0 w 27"/>
                  <a:gd name="T1" fmla="*/ 45 h 55"/>
                  <a:gd name="T2" fmla="*/ 5 w 27"/>
                  <a:gd name="T3" fmla="*/ 42 h 55"/>
                  <a:gd name="T4" fmla="*/ 10 w 27"/>
                  <a:gd name="T5" fmla="*/ 40 h 55"/>
                  <a:gd name="T6" fmla="*/ 12 w 27"/>
                  <a:gd name="T7" fmla="*/ 32 h 55"/>
                  <a:gd name="T8" fmla="*/ 15 w 27"/>
                  <a:gd name="T9" fmla="*/ 25 h 55"/>
                  <a:gd name="T10" fmla="*/ 0 w 27"/>
                  <a:gd name="T11" fmla="*/ 25 h 55"/>
                  <a:gd name="T12" fmla="*/ 0 w 27"/>
                  <a:gd name="T13" fmla="*/ 0 h 55"/>
                  <a:gd name="T14" fmla="*/ 27 w 27"/>
                  <a:gd name="T15" fmla="*/ 0 h 55"/>
                  <a:gd name="T16" fmla="*/ 27 w 27"/>
                  <a:gd name="T17" fmla="*/ 22 h 55"/>
                  <a:gd name="T18" fmla="*/ 25 w 27"/>
                  <a:gd name="T19" fmla="*/ 35 h 55"/>
                  <a:gd name="T20" fmla="*/ 22 w 27"/>
                  <a:gd name="T21" fmla="*/ 40 h 55"/>
                  <a:gd name="T22" fmla="*/ 20 w 27"/>
                  <a:gd name="T23" fmla="*/ 45 h 55"/>
                  <a:gd name="T24" fmla="*/ 15 w 27"/>
                  <a:gd name="T25" fmla="*/ 50 h 55"/>
                  <a:gd name="T26" fmla="*/ 7 w 27"/>
                  <a:gd name="T27" fmla="*/ 52 h 55"/>
                  <a:gd name="T28" fmla="*/ 0 w 27"/>
                  <a:gd name="T29" fmla="*/ 55 h 55"/>
                  <a:gd name="T30" fmla="*/ 0 w 27"/>
                  <a:gd name="T31" fmla="*/ 45 h 5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
                  <a:gd name="T49" fmla="*/ 0 h 55"/>
                  <a:gd name="T50" fmla="*/ 27 w 27"/>
                  <a:gd name="T51" fmla="*/ 55 h 5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 h="55">
                    <a:moveTo>
                      <a:pt x="0" y="45"/>
                    </a:moveTo>
                    <a:lnTo>
                      <a:pt x="5" y="42"/>
                    </a:lnTo>
                    <a:lnTo>
                      <a:pt x="10" y="40"/>
                    </a:lnTo>
                    <a:lnTo>
                      <a:pt x="12" y="32"/>
                    </a:lnTo>
                    <a:lnTo>
                      <a:pt x="15" y="25"/>
                    </a:lnTo>
                    <a:lnTo>
                      <a:pt x="0" y="25"/>
                    </a:lnTo>
                    <a:lnTo>
                      <a:pt x="0" y="0"/>
                    </a:lnTo>
                    <a:lnTo>
                      <a:pt x="27" y="0"/>
                    </a:lnTo>
                    <a:lnTo>
                      <a:pt x="27" y="22"/>
                    </a:lnTo>
                    <a:lnTo>
                      <a:pt x="25" y="35"/>
                    </a:lnTo>
                    <a:lnTo>
                      <a:pt x="22" y="40"/>
                    </a:lnTo>
                    <a:lnTo>
                      <a:pt x="20" y="45"/>
                    </a:lnTo>
                    <a:lnTo>
                      <a:pt x="15" y="50"/>
                    </a:lnTo>
                    <a:lnTo>
                      <a:pt x="7" y="52"/>
                    </a:lnTo>
                    <a:lnTo>
                      <a:pt x="0" y="55"/>
                    </a:lnTo>
                    <a:lnTo>
                      <a:pt x="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48" name="Freeform 170"/>
              <p:cNvSpPr>
                <a:spLocks/>
              </p:cNvSpPr>
              <p:nvPr/>
            </p:nvSpPr>
            <p:spPr bwMode="auto">
              <a:xfrm>
                <a:off x="564" y="3110"/>
                <a:ext cx="93" cy="131"/>
              </a:xfrm>
              <a:custGeom>
                <a:avLst/>
                <a:gdLst>
                  <a:gd name="T0" fmla="*/ 0 w 93"/>
                  <a:gd name="T1" fmla="*/ 0 h 131"/>
                  <a:gd name="T2" fmla="*/ 93 w 93"/>
                  <a:gd name="T3" fmla="*/ 0 h 131"/>
                  <a:gd name="T4" fmla="*/ 93 w 93"/>
                  <a:gd name="T5" fmla="*/ 23 h 131"/>
                  <a:gd name="T6" fmla="*/ 27 w 93"/>
                  <a:gd name="T7" fmla="*/ 23 h 131"/>
                  <a:gd name="T8" fmla="*/ 27 w 93"/>
                  <a:gd name="T9" fmla="*/ 53 h 131"/>
                  <a:gd name="T10" fmla="*/ 85 w 93"/>
                  <a:gd name="T11" fmla="*/ 53 h 131"/>
                  <a:gd name="T12" fmla="*/ 85 w 93"/>
                  <a:gd name="T13" fmla="*/ 76 h 131"/>
                  <a:gd name="T14" fmla="*/ 27 w 93"/>
                  <a:gd name="T15" fmla="*/ 76 h 131"/>
                  <a:gd name="T16" fmla="*/ 27 w 93"/>
                  <a:gd name="T17" fmla="*/ 131 h 131"/>
                  <a:gd name="T18" fmla="*/ 0 w 93"/>
                  <a:gd name="T19" fmla="*/ 131 h 131"/>
                  <a:gd name="T20" fmla="*/ 0 w 93"/>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
                  <a:gd name="T34" fmla="*/ 0 h 131"/>
                  <a:gd name="T35" fmla="*/ 93 w 93"/>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 h="131">
                    <a:moveTo>
                      <a:pt x="0" y="0"/>
                    </a:moveTo>
                    <a:lnTo>
                      <a:pt x="93" y="0"/>
                    </a:lnTo>
                    <a:lnTo>
                      <a:pt x="93" y="23"/>
                    </a:lnTo>
                    <a:lnTo>
                      <a:pt x="27" y="23"/>
                    </a:lnTo>
                    <a:lnTo>
                      <a:pt x="27" y="53"/>
                    </a:lnTo>
                    <a:lnTo>
                      <a:pt x="85" y="53"/>
                    </a:lnTo>
                    <a:lnTo>
                      <a:pt x="85" y="76"/>
                    </a:lnTo>
                    <a:lnTo>
                      <a:pt x="27" y="76"/>
                    </a:lnTo>
                    <a:lnTo>
                      <a:pt x="2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49" name="Freeform 171"/>
              <p:cNvSpPr>
                <a:spLocks noEditPoints="1"/>
              </p:cNvSpPr>
              <p:nvPr/>
            </p:nvSpPr>
            <p:spPr bwMode="auto">
              <a:xfrm>
                <a:off x="672" y="3108"/>
                <a:ext cx="123" cy="135"/>
              </a:xfrm>
              <a:custGeom>
                <a:avLst/>
                <a:gdLst>
                  <a:gd name="T0" fmla="*/ 90 w 123"/>
                  <a:gd name="T1" fmla="*/ 95 h 135"/>
                  <a:gd name="T2" fmla="*/ 95 w 123"/>
                  <a:gd name="T3" fmla="*/ 78 h 135"/>
                  <a:gd name="T4" fmla="*/ 95 w 123"/>
                  <a:gd name="T5" fmla="*/ 58 h 135"/>
                  <a:gd name="T6" fmla="*/ 90 w 123"/>
                  <a:gd name="T7" fmla="*/ 40 h 135"/>
                  <a:gd name="T8" fmla="*/ 83 w 123"/>
                  <a:gd name="T9" fmla="*/ 27 h 135"/>
                  <a:gd name="T10" fmla="*/ 68 w 123"/>
                  <a:gd name="T11" fmla="*/ 22 h 135"/>
                  <a:gd name="T12" fmla="*/ 53 w 123"/>
                  <a:gd name="T13" fmla="*/ 22 h 135"/>
                  <a:gd name="T14" fmla="*/ 40 w 123"/>
                  <a:gd name="T15" fmla="*/ 27 h 135"/>
                  <a:gd name="T16" fmla="*/ 30 w 123"/>
                  <a:gd name="T17" fmla="*/ 40 h 135"/>
                  <a:gd name="T18" fmla="*/ 27 w 123"/>
                  <a:gd name="T19" fmla="*/ 58 h 135"/>
                  <a:gd name="T20" fmla="*/ 27 w 123"/>
                  <a:gd name="T21" fmla="*/ 78 h 135"/>
                  <a:gd name="T22" fmla="*/ 30 w 123"/>
                  <a:gd name="T23" fmla="*/ 95 h 135"/>
                  <a:gd name="T24" fmla="*/ 40 w 123"/>
                  <a:gd name="T25" fmla="*/ 108 h 135"/>
                  <a:gd name="T26" fmla="*/ 53 w 123"/>
                  <a:gd name="T27" fmla="*/ 113 h 135"/>
                  <a:gd name="T28" fmla="*/ 68 w 123"/>
                  <a:gd name="T29" fmla="*/ 113 h 135"/>
                  <a:gd name="T30" fmla="*/ 83 w 123"/>
                  <a:gd name="T31" fmla="*/ 108 h 135"/>
                  <a:gd name="T32" fmla="*/ 103 w 123"/>
                  <a:gd name="T33" fmla="*/ 120 h 135"/>
                  <a:gd name="T34" fmla="*/ 85 w 123"/>
                  <a:gd name="T35" fmla="*/ 133 h 135"/>
                  <a:gd name="T36" fmla="*/ 60 w 123"/>
                  <a:gd name="T37" fmla="*/ 135 h 135"/>
                  <a:gd name="T38" fmla="*/ 37 w 123"/>
                  <a:gd name="T39" fmla="*/ 133 h 135"/>
                  <a:gd name="T40" fmla="*/ 17 w 123"/>
                  <a:gd name="T41" fmla="*/ 120 h 135"/>
                  <a:gd name="T42" fmla="*/ 5 w 123"/>
                  <a:gd name="T43" fmla="*/ 98 h 135"/>
                  <a:gd name="T44" fmla="*/ 0 w 123"/>
                  <a:gd name="T45" fmla="*/ 85 h 135"/>
                  <a:gd name="T46" fmla="*/ 0 w 123"/>
                  <a:gd name="T47" fmla="*/ 50 h 135"/>
                  <a:gd name="T48" fmla="*/ 5 w 123"/>
                  <a:gd name="T49" fmla="*/ 37 h 135"/>
                  <a:gd name="T50" fmla="*/ 17 w 123"/>
                  <a:gd name="T51" fmla="*/ 15 h 135"/>
                  <a:gd name="T52" fmla="*/ 37 w 123"/>
                  <a:gd name="T53" fmla="*/ 2 h 135"/>
                  <a:gd name="T54" fmla="*/ 60 w 123"/>
                  <a:gd name="T55" fmla="*/ 0 h 135"/>
                  <a:gd name="T56" fmla="*/ 85 w 123"/>
                  <a:gd name="T57" fmla="*/ 2 h 135"/>
                  <a:gd name="T58" fmla="*/ 103 w 123"/>
                  <a:gd name="T59" fmla="*/ 15 h 135"/>
                  <a:gd name="T60" fmla="*/ 118 w 123"/>
                  <a:gd name="T61" fmla="*/ 37 h 135"/>
                  <a:gd name="T62" fmla="*/ 123 w 123"/>
                  <a:gd name="T63" fmla="*/ 50 h 135"/>
                  <a:gd name="T64" fmla="*/ 123 w 123"/>
                  <a:gd name="T65" fmla="*/ 85 h 135"/>
                  <a:gd name="T66" fmla="*/ 118 w 123"/>
                  <a:gd name="T67" fmla="*/ 98 h 135"/>
                  <a:gd name="T68" fmla="*/ 108 w 123"/>
                  <a:gd name="T69" fmla="*/ 115 h 1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
                  <a:gd name="T106" fmla="*/ 0 h 135"/>
                  <a:gd name="T107" fmla="*/ 123 w 123"/>
                  <a:gd name="T108" fmla="*/ 135 h 13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 h="135">
                    <a:moveTo>
                      <a:pt x="88" y="103"/>
                    </a:moveTo>
                    <a:lnTo>
                      <a:pt x="90" y="95"/>
                    </a:lnTo>
                    <a:lnTo>
                      <a:pt x="93" y="88"/>
                    </a:lnTo>
                    <a:lnTo>
                      <a:pt x="95" y="78"/>
                    </a:lnTo>
                    <a:lnTo>
                      <a:pt x="95" y="68"/>
                    </a:lnTo>
                    <a:lnTo>
                      <a:pt x="95" y="58"/>
                    </a:lnTo>
                    <a:lnTo>
                      <a:pt x="93" y="47"/>
                    </a:lnTo>
                    <a:lnTo>
                      <a:pt x="90" y="40"/>
                    </a:lnTo>
                    <a:lnTo>
                      <a:pt x="88" y="35"/>
                    </a:lnTo>
                    <a:lnTo>
                      <a:pt x="83" y="27"/>
                    </a:lnTo>
                    <a:lnTo>
                      <a:pt x="75" y="25"/>
                    </a:lnTo>
                    <a:lnTo>
                      <a:pt x="68" y="22"/>
                    </a:lnTo>
                    <a:lnTo>
                      <a:pt x="60" y="22"/>
                    </a:lnTo>
                    <a:lnTo>
                      <a:pt x="53" y="22"/>
                    </a:lnTo>
                    <a:lnTo>
                      <a:pt x="48" y="25"/>
                    </a:lnTo>
                    <a:lnTo>
                      <a:pt x="40" y="27"/>
                    </a:lnTo>
                    <a:lnTo>
                      <a:pt x="35" y="35"/>
                    </a:lnTo>
                    <a:lnTo>
                      <a:pt x="30" y="40"/>
                    </a:lnTo>
                    <a:lnTo>
                      <a:pt x="27" y="47"/>
                    </a:lnTo>
                    <a:lnTo>
                      <a:pt x="27" y="58"/>
                    </a:lnTo>
                    <a:lnTo>
                      <a:pt x="25" y="68"/>
                    </a:lnTo>
                    <a:lnTo>
                      <a:pt x="27" y="78"/>
                    </a:lnTo>
                    <a:lnTo>
                      <a:pt x="27" y="88"/>
                    </a:lnTo>
                    <a:lnTo>
                      <a:pt x="30" y="95"/>
                    </a:lnTo>
                    <a:lnTo>
                      <a:pt x="35" y="103"/>
                    </a:lnTo>
                    <a:lnTo>
                      <a:pt x="40" y="108"/>
                    </a:lnTo>
                    <a:lnTo>
                      <a:pt x="48" y="110"/>
                    </a:lnTo>
                    <a:lnTo>
                      <a:pt x="53" y="113"/>
                    </a:lnTo>
                    <a:lnTo>
                      <a:pt x="60" y="113"/>
                    </a:lnTo>
                    <a:lnTo>
                      <a:pt x="68" y="113"/>
                    </a:lnTo>
                    <a:lnTo>
                      <a:pt x="75" y="110"/>
                    </a:lnTo>
                    <a:lnTo>
                      <a:pt x="83" y="108"/>
                    </a:lnTo>
                    <a:lnTo>
                      <a:pt x="88" y="103"/>
                    </a:lnTo>
                    <a:close/>
                    <a:moveTo>
                      <a:pt x="103" y="120"/>
                    </a:moveTo>
                    <a:lnTo>
                      <a:pt x="95" y="128"/>
                    </a:lnTo>
                    <a:lnTo>
                      <a:pt x="85" y="133"/>
                    </a:lnTo>
                    <a:lnTo>
                      <a:pt x="75" y="135"/>
                    </a:lnTo>
                    <a:lnTo>
                      <a:pt x="60" y="135"/>
                    </a:lnTo>
                    <a:lnTo>
                      <a:pt x="48" y="135"/>
                    </a:lnTo>
                    <a:lnTo>
                      <a:pt x="37" y="133"/>
                    </a:lnTo>
                    <a:lnTo>
                      <a:pt x="27" y="128"/>
                    </a:lnTo>
                    <a:lnTo>
                      <a:pt x="17" y="120"/>
                    </a:lnTo>
                    <a:lnTo>
                      <a:pt x="10" y="110"/>
                    </a:lnTo>
                    <a:lnTo>
                      <a:pt x="5" y="98"/>
                    </a:lnTo>
                    <a:lnTo>
                      <a:pt x="2" y="93"/>
                    </a:lnTo>
                    <a:lnTo>
                      <a:pt x="0" y="85"/>
                    </a:lnTo>
                    <a:lnTo>
                      <a:pt x="0" y="68"/>
                    </a:lnTo>
                    <a:lnTo>
                      <a:pt x="0" y="50"/>
                    </a:lnTo>
                    <a:lnTo>
                      <a:pt x="2" y="42"/>
                    </a:lnTo>
                    <a:lnTo>
                      <a:pt x="5" y="37"/>
                    </a:lnTo>
                    <a:lnTo>
                      <a:pt x="10" y="25"/>
                    </a:lnTo>
                    <a:lnTo>
                      <a:pt x="17" y="15"/>
                    </a:lnTo>
                    <a:lnTo>
                      <a:pt x="27" y="7"/>
                    </a:lnTo>
                    <a:lnTo>
                      <a:pt x="37" y="2"/>
                    </a:lnTo>
                    <a:lnTo>
                      <a:pt x="48" y="0"/>
                    </a:lnTo>
                    <a:lnTo>
                      <a:pt x="60" y="0"/>
                    </a:lnTo>
                    <a:lnTo>
                      <a:pt x="75" y="0"/>
                    </a:lnTo>
                    <a:lnTo>
                      <a:pt x="85" y="2"/>
                    </a:lnTo>
                    <a:lnTo>
                      <a:pt x="95" y="7"/>
                    </a:lnTo>
                    <a:lnTo>
                      <a:pt x="103" y="15"/>
                    </a:lnTo>
                    <a:lnTo>
                      <a:pt x="113" y="25"/>
                    </a:lnTo>
                    <a:lnTo>
                      <a:pt x="118" y="37"/>
                    </a:lnTo>
                    <a:lnTo>
                      <a:pt x="120" y="42"/>
                    </a:lnTo>
                    <a:lnTo>
                      <a:pt x="123" y="50"/>
                    </a:lnTo>
                    <a:lnTo>
                      <a:pt x="123" y="68"/>
                    </a:lnTo>
                    <a:lnTo>
                      <a:pt x="123" y="85"/>
                    </a:lnTo>
                    <a:lnTo>
                      <a:pt x="120" y="93"/>
                    </a:lnTo>
                    <a:lnTo>
                      <a:pt x="118" y="98"/>
                    </a:lnTo>
                    <a:lnTo>
                      <a:pt x="113" y="110"/>
                    </a:lnTo>
                    <a:lnTo>
                      <a:pt x="108" y="115"/>
                    </a:lnTo>
                    <a:lnTo>
                      <a:pt x="103"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50" name="Freeform 172"/>
              <p:cNvSpPr>
                <a:spLocks noEditPoints="1"/>
              </p:cNvSpPr>
              <p:nvPr/>
            </p:nvSpPr>
            <p:spPr bwMode="auto">
              <a:xfrm>
                <a:off x="818" y="3110"/>
                <a:ext cx="108" cy="131"/>
              </a:xfrm>
              <a:custGeom>
                <a:avLst/>
                <a:gdLst>
                  <a:gd name="T0" fmla="*/ 25 w 108"/>
                  <a:gd name="T1" fmla="*/ 23 h 131"/>
                  <a:gd name="T2" fmla="*/ 25 w 108"/>
                  <a:gd name="T3" fmla="*/ 58 h 131"/>
                  <a:gd name="T4" fmla="*/ 57 w 108"/>
                  <a:gd name="T5" fmla="*/ 58 h 131"/>
                  <a:gd name="T6" fmla="*/ 65 w 108"/>
                  <a:gd name="T7" fmla="*/ 58 h 131"/>
                  <a:gd name="T8" fmla="*/ 68 w 108"/>
                  <a:gd name="T9" fmla="*/ 58 h 131"/>
                  <a:gd name="T10" fmla="*/ 70 w 108"/>
                  <a:gd name="T11" fmla="*/ 56 h 131"/>
                  <a:gd name="T12" fmla="*/ 75 w 108"/>
                  <a:gd name="T13" fmla="*/ 53 h 131"/>
                  <a:gd name="T14" fmla="*/ 78 w 108"/>
                  <a:gd name="T15" fmla="*/ 51 h 131"/>
                  <a:gd name="T16" fmla="*/ 78 w 108"/>
                  <a:gd name="T17" fmla="*/ 45 h 131"/>
                  <a:gd name="T18" fmla="*/ 78 w 108"/>
                  <a:gd name="T19" fmla="*/ 40 h 131"/>
                  <a:gd name="T20" fmla="*/ 78 w 108"/>
                  <a:gd name="T21" fmla="*/ 35 h 131"/>
                  <a:gd name="T22" fmla="*/ 78 w 108"/>
                  <a:gd name="T23" fmla="*/ 30 h 131"/>
                  <a:gd name="T24" fmla="*/ 75 w 108"/>
                  <a:gd name="T25" fmla="*/ 28 h 131"/>
                  <a:gd name="T26" fmla="*/ 70 w 108"/>
                  <a:gd name="T27" fmla="*/ 25 h 131"/>
                  <a:gd name="T28" fmla="*/ 65 w 108"/>
                  <a:gd name="T29" fmla="*/ 23 h 131"/>
                  <a:gd name="T30" fmla="*/ 57 w 108"/>
                  <a:gd name="T31" fmla="*/ 23 h 131"/>
                  <a:gd name="T32" fmla="*/ 25 w 108"/>
                  <a:gd name="T33" fmla="*/ 23 h 131"/>
                  <a:gd name="T34" fmla="*/ 85 w 108"/>
                  <a:gd name="T35" fmla="*/ 5 h 131"/>
                  <a:gd name="T36" fmla="*/ 90 w 108"/>
                  <a:gd name="T37" fmla="*/ 8 h 131"/>
                  <a:gd name="T38" fmla="*/ 98 w 108"/>
                  <a:gd name="T39" fmla="*/ 13 h 131"/>
                  <a:gd name="T40" fmla="*/ 103 w 108"/>
                  <a:gd name="T41" fmla="*/ 23 h 131"/>
                  <a:gd name="T42" fmla="*/ 105 w 108"/>
                  <a:gd name="T43" fmla="*/ 30 h 131"/>
                  <a:gd name="T44" fmla="*/ 105 w 108"/>
                  <a:gd name="T45" fmla="*/ 38 h 131"/>
                  <a:gd name="T46" fmla="*/ 105 w 108"/>
                  <a:gd name="T47" fmla="*/ 48 h 131"/>
                  <a:gd name="T48" fmla="*/ 103 w 108"/>
                  <a:gd name="T49" fmla="*/ 51 h 131"/>
                  <a:gd name="T50" fmla="*/ 100 w 108"/>
                  <a:gd name="T51" fmla="*/ 56 h 131"/>
                  <a:gd name="T52" fmla="*/ 98 w 108"/>
                  <a:gd name="T53" fmla="*/ 61 h 131"/>
                  <a:gd name="T54" fmla="*/ 95 w 108"/>
                  <a:gd name="T55" fmla="*/ 63 h 131"/>
                  <a:gd name="T56" fmla="*/ 85 w 108"/>
                  <a:gd name="T57" fmla="*/ 68 h 131"/>
                  <a:gd name="T58" fmla="*/ 93 w 108"/>
                  <a:gd name="T59" fmla="*/ 73 h 131"/>
                  <a:gd name="T60" fmla="*/ 98 w 108"/>
                  <a:gd name="T61" fmla="*/ 78 h 131"/>
                  <a:gd name="T62" fmla="*/ 100 w 108"/>
                  <a:gd name="T63" fmla="*/ 88 h 131"/>
                  <a:gd name="T64" fmla="*/ 103 w 108"/>
                  <a:gd name="T65" fmla="*/ 98 h 131"/>
                  <a:gd name="T66" fmla="*/ 103 w 108"/>
                  <a:gd name="T67" fmla="*/ 108 h 131"/>
                  <a:gd name="T68" fmla="*/ 103 w 108"/>
                  <a:gd name="T69" fmla="*/ 121 h 131"/>
                  <a:gd name="T70" fmla="*/ 105 w 108"/>
                  <a:gd name="T71" fmla="*/ 123 h 131"/>
                  <a:gd name="T72" fmla="*/ 108 w 108"/>
                  <a:gd name="T73" fmla="*/ 128 h 131"/>
                  <a:gd name="T74" fmla="*/ 108 w 108"/>
                  <a:gd name="T75" fmla="*/ 131 h 131"/>
                  <a:gd name="T76" fmla="*/ 78 w 108"/>
                  <a:gd name="T77" fmla="*/ 131 h 131"/>
                  <a:gd name="T78" fmla="*/ 75 w 108"/>
                  <a:gd name="T79" fmla="*/ 123 h 131"/>
                  <a:gd name="T80" fmla="*/ 75 w 108"/>
                  <a:gd name="T81" fmla="*/ 113 h 131"/>
                  <a:gd name="T82" fmla="*/ 75 w 108"/>
                  <a:gd name="T83" fmla="*/ 101 h 131"/>
                  <a:gd name="T84" fmla="*/ 73 w 108"/>
                  <a:gd name="T85" fmla="*/ 91 h 131"/>
                  <a:gd name="T86" fmla="*/ 70 w 108"/>
                  <a:gd name="T87" fmla="*/ 83 h 131"/>
                  <a:gd name="T88" fmla="*/ 65 w 108"/>
                  <a:gd name="T89" fmla="*/ 81 h 131"/>
                  <a:gd name="T90" fmla="*/ 55 w 108"/>
                  <a:gd name="T91" fmla="*/ 81 h 131"/>
                  <a:gd name="T92" fmla="*/ 25 w 108"/>
                  <a:gd name="T93" fmla="*/ 81 h 131"/>
                  <a:gd name="T94" fmla="*/ 25 w 108"/>
                  <a:gd name="T95" fmla="*/ 131 h 131"/>
                  <a:gd name="T96" fmla="*/ 0 w 108"/>
                  <a:gd name="T97" fmla="*/ 131 h 131"/>
                  <a:gd name="T98" fmla="*/ 0 w 108"/>
                  <a:gd name="T99" fmla="*/ 0 h 131"/>
                  <a:gd name="T100" fmla="*/ 63 w 108"/>
                  <a:gd name="T101" fmla="*/ 0 h 131"/>
                  <a:gd name="T102" fmla="*/ 75 w 108"/>
                  <a:gd name="T103" fmla="*/ 3 h 131"/>
                  <a:gd name="T104" fmla="*/ 85 w 108"/>
                  <a:gd name="T105" fmla="*/ 5 h 1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1"/>
                  <a:gd name="T161" fmla="*/ 108 w 108"/>
                  <a:gd name="T162" fmla="*/ 131 h 13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1">
                    <a:moveTo>
                      <a:pt x="25" y="23"/>
                    </a:moveTo>
                    <a:lnTo>
                      <a:pt x="25" y="58"/>
                    </a:lnTo>
                    <a:lnTo>
                      <a:pt x="57" y="58"/>
                    </a:lnTo>
                    <a:lnTo>
                      <a:pt x="65" y="58"/>
                    </a:lnTo>
                    <a:lnTo>
                      <a:pt x="68" y="58"/>
                    </a:lnTo>
                    <a:lnTo>
                      <a:pt x="70" y="56"/>
                    </a:lnTo>
                    <a:lnTo>
                      <a:pt x="75" y="53"/>
                    </a:lnTo>
                    <a:lnTo>
                      <a:pt x="78" y="51"/>
                    </a:lnTo>
                    <a:lnTo>
                      <a:pt x="78" y="45"/>
                    </a:lnTo>
                    <a:lnTo>
                      <a:pt x="78" y="40"/>
                    </a:lnTo>
                    <a:lnTo>
                      <a:pt x="78" y="35"/>
                    </a:lnTo>
                    <a:lnTo>
                      <a:pt x="78" y="30"/>
                    </a:lnTo>
                    <a:lnTo>
                      <a:pt x="75" y="28"/>
                    </a:lnTo>
                    <a:lnTo>
                      <a:pt x="70" y="25"/>
                    </a:lnTo>
                    <a:lnTo>
                      <a:pt x="65" y="23"/>
                    </a:lnTo>
                    <a:lnTo>
                      <a:pt x="57" y="23"/>
                    </a:lnTo>
                    <a:lnTo>
                      <a:pt x="25" y="23"/>
                    </a:lnTo>
                    <a:close/>
                    <a:moveTo>
                      <a:pt x="85" y="5"/>
                    </a:moveTo>
                    <a:lnTo>
                      <a:pt x="90" y="8"/>
                    </a:lnTo>
                    <a:lnTo>
                      <a:pt x="98" y="13"/>
                    </a:lnTo>
                    <a:lnTo>
                      <a:pt x="103" y="23"/>
                    </a:lnTo>
                    <a:lnTo>
                      <a:pt x="105" y="30"/>
                    </a:lnTo>
                    <a:lnTo>
                      <a:pt x="105" y="38"/>
                    </a:lnTo>
                    <a:lnTo>
                      <a:pt x="105" y="48"/>
                    </a:lnTo>
                    <a:lnTo>
                      <a:pt x="103" y="51"/>
                    </a:lnTo>
                    <a:lnTo>
                      <a:pt x="100" y="56"/>
                    </a:lnTo>
                    <a:lnTo>
                      <a:pt x="98" y="61"/>
                    </a:lnTo>
                    <a:lnTo>
                      <a:pt x="95" y="63"/>
                    </a:lnTo>
                    <a:lnTo>
                      <a:pt x="85" y="68"/>
                    </a:lnTo>
                    <a:lnTo>
                      <a:pt x="93" y="73"/>
                    </a:lnTo>
                    <a:lnTo>
                      <a:pt x="98" y="78"/>
                    </a:lnTo>
                    <a:lnTo>
                      <a:pt x="100" y="88"/>
                    </a:lnTo>
                    <a:lnTo>
                      <a:pt x="103" y="98"/>
                    </a:lnTo>
                    <a:lnTo>
                      <a:pt x="103" y="108"/>
                    </a:lnTo>
                    <a:lnTo>
                      <a:pt x="103" y="121"/>
                    </a:lnTo>
                    <a:lnTo>
                      <a:pt x="105" y="123"/>
                    </a:lnTo>
                    <a:lnTo>
                      <a:pt x="108" y="128"/>
                    </a:lnTo>
                    <a:lnTo>
                      <a:pt x="108" y="131"/>
                    </a:lnTo>
                    <a:lnTo>
                      <a:pt x="78" y="131"/>
                    </a:lnTo>
                    <a:lnTo>
                      <a:pt x="75" y="123"/>
                    </a:lnTo>
                    <a:lnTo>
                      <a:pt x="75" y="113"/>
                    </a:lnTo>
                    <a:lnTo>
                      <a:pt x="75" y="101"/>
                    </a:lnTo>
                    <a:lnTo>
                      <a:pt x="73" y="91"/>
                    </a:lnTo>
                    <a:lnTo>
                      <a:pt x="70" y="83"/>
                    </a:lnTo>
                    <a:lnTo>
                      <a:pt x="65" y="81"/>
                    </a:lnTo>
                    <a:lnTo>
                      <a:pt x="55" y="81"/>
                    </a:lnTo>
                    <a:lnTo>
                      <a:pt x="25" y="81"/>
                    </a:lnTo>
                    <a:lnTo>
                      <a:pt x="25" y="131"/>
                    </a:lnTo>
                    <a:lnTo>
                      <a:pt x="0" y="131"/>
                    </a:lnTo>
                    <a:lnTo>
                      <a:pt x="0" y="0"/>
                    </a:lnTo>
                    <a:lnTo>
                      <a:pt x="63" y="0"/>
                    </a:lnTo>
                    <a:lnTo>
                      <a:pt x="75" y="3"/>
                    </a:lnTo>
                    <a:lnTo>
                      <a:pt x="85"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51" name="Freeform 173"/>
              <p:cNvSpPr>
                <a:spLocks/>
              </p:cNvSpPr>
              <p:nvPr/>
            </p:nvSpPr>
            <p:spPr bwMode="auto">
              <a:xfrm>
                <a:off x="948" y="3110"/>
                <a:ext cx="99" cy="131"/>
              </a:xfrm>
              <a:custGeom>
                <a:avLst/>
                <a:gdLst>
                  <a:gd name="T0" fmla="*/ 96 w 99"/>
                  <a:gd name="T1" fmla="*/ 23 h 131"/>
                  <a:gd name="T2" fmla="*/ 26 w 99"/>
                  <a:gd name="T3" fmla="*/ 23 h 131"/>
                  <a:gd name="T4" fmla="*/ 26 w 99"/>
                  <a:gd name="T5" fmla="*/ 51 h 131"/>
                  <a:gd name="T6" fmla="*/ 88 w 99"/>
                  <a:gd name="T7" fmla="*/ 51 h 131"/>
                  <a:gd name="T8" fmla="*/ 88 w 99"/>
                  <a:gd name="T9" fmla="*/ 73 h 131"/>
                  <a:gd name="T10" fmla="*/ 26 w 99"/>
                  <a:gd name="T11" fmla="*/ 73 h 131"/>
                  <a:gd name="T12" fmla="*/ 26 w 99"/>
                  <a:gd name="T13" fmla="*/ 108 h 131"/>
                  <a:gd name="T14" fmla="*/ 99 w 99"/>
                  <a:gd name="T15" fmla="*/ 108 h 131"/>
                  <a:gd name="T16" fmla="*/ 99 w 99"/>
                  <a:gd name="T17" fmla="*/ 131 h 131"/>
                  <a:gd name="T18" fmla="*/ 0 w 99"/>
                  <a:gd name="T19" fmla="*/ 131 h 131"/>
                  <a:gd name="T20" fmla="*/ 0 w 99"/>
                  <a:gd name="T21" fmla="*/ 0 h 131"/>
                  <a:gd name="T22" fmla="*/ 96 w 99"/>
                  <a:gd name="T23" fmla="*/ 0 h 131"/>
                  <a:gd name="T24" fmla="*/ 96 w 99"/>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31"/>
                  <a:gd name="T41" fmla="*/ 99 w 99"/>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31">
                    <a:moveTo>
                      <a:pt x="96" y="23"/>
                    </a:moveTo>
                    <a:lnTo>
                      <a:pt x="26" y="23"/>
                    </a:lnTo>
                    <a:lnTo>
                      <a:pt x="26" y="51"/>
                    </a:lnTo>
                    <a:lnTo>
                      <a:pt x="88" y="51"/>
                    </a:lnTo>
                    <a:lnTo>
                      <a:pt x="88" y="73"/>
                    </a:lnTo>
                    <a:lnTo>
                      <a:pt x="26" y="73"/>
                    </a:lnTo>
                    <a:lnTo>
                      <a:pt x="26" y="108"/>
                    </a:lnTo>
                    <a:lnTo>
                      <a:pt x="99" y="108"/>
                    </a:lnTo>
                    <a:lnTo>
                      <a:pt x="99" y="131"/>
                    </a:lnTo>
                    <a:lnTo>
                      <a:pt x="0" y="131"/>
                    </a:lnTo>
                    <a:lnTo>
                      <a:pt x="0" y="0"/>
                    </a:lnTo>
                    <a:lnTo>
                      <a:pt x="96" y="0"/>
                    </a:lnTo>
                    <a:lnTo>
                      <a:pt x="9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52" name="Rectangle 174"/>
              <p:cNvSpPr>
                <a:spLocks noChangeArrowheads="1"/>
              </p:cNvSpPr>
              <p:nvPr/>
            </p:nvSpPr>
            <p:spPr bwMode="auto">
              <a:xfrm>
                <a:off x="1067" y="3110"/>
                <a:ext cx="25" cy="1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373453" name="Freeform 175"/>
              <p:cNvSpPr>
                <a:spLocks/>
              </p:cNvSpPr>
              <p:nvPr/>
            </p:nvSpPr>
            <p:spPr bwMode="auto">
              <a:xfrm>
                <a:off x="1112" y="3108"/>
                <a:ext cx="121" cy="135"/>
              </a:xfrm>
              <a:custGeom>
                <a:avLst/>
                <a:gdLst>
                  <a:gd name="T0" fmla="*/ 93 w 121"/>
                  <a:gd name="T1" fmla="*/ 37 h 135"/>
                  <a:gd name="T2" fmla="*/ 86 w 121"/>
                  <a:gd name="T3" fmla="*/ 27 h 135"/>
                  <a:gd name="T4" fmla="*/ 73 w 121"/>
                  <a:gd name="T5" fmla="*/ 22 h 135"/>
                  <a:gd name="T6" fmla="*/ 55 w 121"/>
                  <a:gd name="T7" fmla="*/ 22 h 135"/>
                  <a:gd name="T8" fmla="*/ 43 w 121"/>
                  <a:gd name="T9" fmla="*/ 27 h 135"/>
                  <a:gd name="T10" fmla="*/ 33 w 121"/>
                  <a:gd name="T11" fmla="*/ 40 h 135"/>
                  <a:gd name="T12" fmla="*/ 28 w 121"/>
                  <a:gd name="T13" fmla="*/ 58 h 135"/>
                  <a:gd name="T14" fmla="*/ 28 w 121"/>
                  <a:gd name="T15" fmla="*/ 80 h 135"/>
                  <a:gd name="T16" fmla="*/ 35 w 121"/>
                  <a:gd name="T17" fmla="*/ 98 h 135"/>
                  <a:gd name="T18" fmla="*/ 38 w 121"/>
                  <a:gd name="T19" fmla="*/ 103 h 135"/>
                  <a:gd name="T20" fmla="*/ 50 w 121"/>
                  <a:gd name="T21" fmla="*/ 110 h 135"/>
                  <a:gd name="T22" fmla="*/ 63 w 121"/>
                  <a:gd name="T23" fmla="*/ 113 h 135"/>
                  <a:gd name="T24" fmla="*/ 80 w 121"/>
                  <a:gd name="T25" fmla="*/ 108 h 135"/>
                  <a:gd name="T26" fmla="*/ 91 w 121"/>
                  <a:gd name="T27" fmla="*/ 100 h 135"/>
                  <a:gd name="T28" fmla="*/ 98 w 121"/>
                  <a:gd name="T29" fmla="*/ 85 h 135"/>
                  <a:gd name="T30" fmla="*/ 68 w 121"/>
                  <a:gd name="T31" fmla="*/ 63 h 135"/>
                  <a:gd name="T32" fmla="*/ 121 w 121"/>
                  <a:gd name="T33" fmla="*/ 133 h 135"/>
                  <a:gd name="T34" fmla="*/ 101 w 121"/>
                  <a:gd name="T35" fmla="*/ 118 h 135"/>
                  <a:gd name="T36" fmla="*/ 86 w 121"/>
                  <a:gd name="T37" fmla="*/ 130 h 135"/>
                  <a:gd name="T38" fmla="*/ 75 w 121"/>
                  <a:gd name="T39" fmla="*/ 135 h 135"/>
                  <a:gd name="T40" fmla="*/ 48 w 121"/>
                  <a:gd name="T41" fmla="*/ 135 h 135"/>
                  <a:gd name="T42" fmla="*/ 30 w 121"/>
                  <a:gd name="T43" fmla="*/ 130 h 135"/>
                  <a:gd name="T44" fmla="*/ 18 w 121"/>
                  <a:gd name="T45" fmla="*/ 118 h 135"/>
                  <a:gd name="T46" fmla="*/ 10 w 121"/>
                  <a:gd name="T47" fmla="*/ 108 h 135"/>
                  <a:gd name="T48" fmla="*/ 0 w 121"/>
                  <a:gd name="T49" fmla="*/ 85 h 135"/>
                  <a:gd name="T50" fmla="*/ 0 w 121"/>
                  <a:gd name="T51" fmla="*/ 55 h 135"/>
                  <a:gd name="T52" fmla="*/ 8 w 121"/>
                  <a:gd name="T53" fmla="*/ 35 h 135"/>
                  <a:gd name="T54" fmla="*/ 13 w 121"/>
                  <a:gd name="T55" fmla="*/ 22 h 135"/>
                  <a:gd name="T56" fmla="*/ 28 w 121"/>
                  <a:gd name="T57" fmla="*/ 10 h 135"/>
                  <a:gd name="T58" fmla="*/ 38 w 121"/>
                  <a:gd name="T59" fmla="*/ 5 h 135"/>
                  <a:gd name="T60" fmla="*/ 63 w 121"/>
                  <a:gd name="T61" fmla="*/ 0 h 135"/>
                  <a:gd name="T62" fmla="*/ 86 w 121"/>
                  <a:gd name="T63" fmla="*/ 2 h 135"/>
                  <a:gd name="T64" fmla="*/ 103 w 121"/>
                  <a:gd name="T65" fmla="*/ 12 h 135"/>
                  <a:gd name="T66" fmla="*/ 116 w 121"/>
                  <a:gd name="T67" fmla="*/ 25 h 135"/>
                  <a:gd name="T68" fmla="*/ 121 w 121"/>
                  <a:gd name="T69" fmla="*/ 42 h 1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1"/>
                  <a:gd name="T106" fmla="*/ 0 h 135"/>
                  <a:gd name="T107" fmla="*/ 121 w 121"/>
                  <a:gd name="T108" fmla="*/ 135 h 13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1" h="135">
                    <a:moveTo>
                      <a:pt x="93" y="42"/>
                    </a:moveTo>
                    <a:lnTo>
                      <a:pt x="93" y="37"/>
                    </a:lnTo>
                    <a:lnTo>
                      <a:pt x="88" y="32"/>
                    </a:lnTo>
                    <a:lnTo>
                      <a:pt x="86" y="27"/>
                    </a:lnTo>
                    <a:lnTo>
                      <a:pt x="78" y="25"/>
                    </a:lnTo>
                    <a:lnTo>
                      <a:pt x="73" y="22"/>
                    </a:lnTo>
                    <a:lnTo>
                      <a:pt x="63" y="22"/>
                    </a:lnTo>
                    <a:lnTo>
                      <a:pt x="55" y="22"/>
                    </a:lnTo>
                    <a:lnTo>
                      <a:pt x="50" y="25"/>
                    </a:lnTo>
                    <a:lnTo>
                      <a:pt x="43" y="27"/>
                    </a:lnTo>
                    <a:lnTo>
                      <a:pt x="38" y="35"/>
                    </a:lnTo>
                    <a:lnTo>
                      <a:pt x="33" y="40"/>
                    </a:lnTo>
                    <a:lnTo>
                      <a:pt x="30" y="47"/>
                    </a:lnTo>
                    <a:lnTo>
                      <a:pt x="28" y="58"/>
                    </a:lnTo>
                    <a:lnTo>
                      <a:pt x="28" y="70"/>
                    </a:lnTo>
                    <a:lnTo>
                      <a:pt x="28" y="80"/>
                    </a:lnTo>
                    <a:lnTo>
                      <a:pt x="30" y="90"/>
                    </a:lnTo>
                    <a:lnTo>
                      <a:pt x="35" y="98"/>
                    </a:lnTo>
                    <a:lnTo>
                      <a:pt x="35" y="100"/>
                    </a:lnTo>
                    <a:lnTo>
                      <a:pt x="38" y="103"/>
                    </a:lnTo>
                    <a:lnTo>
                      <a:pt x="45" y="108"/>
                    </a:lnTo>
                    <a:lnTo>
                      <a:pt x="50" y="110"/>
                    </a:lnTo>
                    <a:lnTo>
                      <a:pt x="58" y="113"/>
                    </a:lnTo>
                    <a:lnTo>
                      <a:pt x="63" y="113"/>
                    </a:lnTo>
                    <a:lnTo>
                      <a:pt x="75" y="110"/>
                    </a:lnTo>
                    <a:lnTo>
                      <a:pt x="80" y="108"/>
                    </a:lnTo>
                    <a:lnTo>
                      <a:pt x="86" y="105"/>
                    </a:lnTo>
                    <a:lnTo>
                      <a:pt x="91" y="100"/>
                    </a:lnTo>
                    <a:lnTo>
                      <a:pt x="93" y="95"/>
                    </a:lnTo>
                    <a:lnTo>
                      <a:pt x="98" y="85"/>
                    </a:lnTo>
                    <a:lnTo>
                      <a:pt x="68" y="85"/>
                    </a:lnTo>
                    <a:lnTo>
                      <a:pt x="68" y="63"/>
                    </a:lnTo>
                    <a:lnTo>
                      <a:pt x="121" y="63"/>
                    </a:lnTo>
                    <a:lnTo>
                      <a:pt x="121" y="133"/>
                    </a:lnTo>
                    <a:lnTo>
                      <a:pt x="103" y="133"/>
                    </a:lnTo>
                    <a:lnTo>
                      <a:pt x="101" y="118"/>
                    </a:lnTo>
                    <a:lnTo>
                      <a:pt x="93" y="125"/>
                    </a:lnTo>
                    <a:lnTo>
                      <a:pt x="86" y="130"/>
                    </a:lnTo>
                    <a:lnTo>
                      <a:pt x="80" y="133"/>
                    </a:lnTo>
                    <a:lnTo>
                      <a:pt x="75" y="135"/>
                    </a:lnTo>
                    <a:lnTo>
                      <a:pt x="60" y="135"/>
                    </a:lnTo>
                    <a:lnTo>
                      <a:pt x="48" y="135"/>
                    </a:lnTo>
                    <a:lnTo>
                      <a:pt x="35" y="133"/>
                    </a:lnTo>
                    <a:lnTo>
                      <a:pt x="30" y="130"/>
                    </a:lnTo>
                    <a:lnTo>
                      <a:pt x="25" y="125"/>
                    </a:lnTo>
                    <a:lnTo>
                      <a:pt x="18" y="118"/>
                    </a:lnTo>
                    <a:lnTo>
                      <a:pt x="13" y="113"/>
                    </a:lnTo>
                    <a:lnTo>
                      <a:pt x="10" y="108"/>
                    </a:lnTo>
                    <a:lnTo>
                      <a:pt x="5" y="98"/>
                    </a:lnTo>
                    <a:lnTo>
                      <a:pt x="0" y="85"/>
                    </a:lnTo>
                    <a:lnTo>
                      <a:pt x="0" y="70"/>
                    </a:lnTo>
                    <a:lnTo>
                      <a:pt x="0" y="55"/>
                    </a:lnTo>
                    <a:lnTo>
                      <a:pt x="5" y="40"/>
                    </a:lnTo>
                    <a:lnTo>
                      <a:pt x="8" y="35"/>
                    </a:lnTo>
                    <a:lnTo>
                      <a:pt x="10" y="30"/>
                    </a:lnTo>
                    <a:lnTo>
                      <a:pt x="13" y="22"/>
                    </a:lnTo>
                    <a:lnTo>
                      <a:pt x="18" y="17"/>
                    </a:lnTo>
                    <a:lnTo>
                      <a:pt x="28" y="10"/>
                    </a:lnTo>
                    <a:lnTo>
                      <a:pt x="33" y="7"/>
                    </a:lnTo>
                    <a:lnTo>
                      <a:pt x="38" y="5"/>
                    </a:lnTo>
                    <a:lnTo>
                      <a:pt x="50" y="0"/>
                    </a:lnTo>
                    <a:lnTo>
                      <a:pt x="63" y="0"/>
                    </a:lnTo>
                    <a:lnTo>
                      <a:pt x="75" y="0"/>
                    </a:lnTo>
                    <a:lnTo>
                      <a:pt x="86" y="2"/>
                    </a:lnTo>
                    <a:lnTo>
                      <a:pt x="96" y="7"/>
                    </a:lnTo>
                    <a:lnTo>
                      <a:pt x="103" y="12"/>
                    </a:lnTo>
                    <a:lnTo>
                      <a:pt x="111" y="20"/>
                    </a:lnTo>
                    <a:lnTo>
                      <a:pt x="116" y="25"/>
                    </a:lnTo>
                    <a:lnTo>
                      <a:pt x="118" y="35"/>
                    </a:lnTo>
                    <a:lnTo>
                      <a:pt x="121" y="42"/>
                    </a:lnTo>
                    <a:lnTo>
                      <a:pt x="93"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54" name="Freeform 176"/>
              <p:cNvSpPr>
                <a:spLocks/>
              </p:cNvSpPr>
              <p:nvPr/>
            </p:nvSpPr>
            <p:spPr bwMode="auto">
              <a:xfrm>
                <a:off x="1258" y="3110"/>
                <a:ext cx="106" cy="131"/>
              </a:xfrm>
              <a:custGeom>
                <a:avLst/>
                <a:gdLst>
                  <a:gd name="T0" fmla="*/ 0 w 106"/>
                  <a:gd name="T1" fmla="*/ 0 h 131"/>
                  <a:gd name="T2" fmla="*/ 30 w 106"/>
                  <a:gd name="T3" fmla="*/ 0 h 131"/>
                  <a:gd name="T4" fmla="*/ 80 w 106"/>
                  <a:gd name="T5" fmla="*/ 91 h 131"/>
                  <a:gd name="T6" fmla="*/ 80 w 106"/>
                  <a:gd name="T7" fmla="*/ 0 h 131"/>
                  <a:gd name="T8" fmla="*/ 106 w 106"/>
                  <a:gd name="T9" fmla="*/ 0 h 131"/>
                  <a:gd name="T10" fmla="*/ 106 w 106"/>
                  <a:gd name="T11" fmla="*/ 131 h 131"/>
                  <a:gd name="T12" fmla="*/ 80 w 106"/>
                  <a:gd name="T13" fmla="*/ 131 h 131"/>
                  <a:gd name="T14" fmla="*/ 25 w 106"/>
                  <a:gd name="T15" fmla="*/ 38 h 131"/>
                  <a:gd name="T16" fmla="*/ 25 w 106"/>
                  <a:gd name="T17" fmla="*/ 131 h 131"/>
                  <a:gd name="T18" fmla="*/ 0 w 106"/>
                  <a:gd name="T19" fmla="*/ 131 h 131"/>
                  <a:gd name="T20" fmla="*/ 0 w 106"/>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31"/>
                  <a:gd name="T35" fmla="*/ 106 w 106"/>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31">
                    <a:moveTo>
                      <a:pt x="0" y="0"/>
                    </a:moveTo>
                    <a:lnTo>
                      <a:pt x="30" y="0"/>
                    </a:lnTo>
                    <a:lnTo>
                      <a:pt x="80" y="91"/>
                    </a:lnTo>
                    <a:lnTo>
                      <a:pt x="80" y="0"/>
                    </a:lnTo>
                    <a:lnTo>
                      <a:pt x="106" y="0"/>
                    </a:lnTo>
                    <a:lnTo>
                      <a:pt x="106" y="131"/>
                    </a:lnTo>
                    <a:lnTo>
                      <a:pt x="80"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55" name="Freeform 177"/>
              <p:cNvSpPr>
                <a:spLocks/>
              </p:cNvSpPr>
              <p:nvPr/>
            </p:nvSpPr>
            <p:spPr bwMode="auto">
              <a:xfrm>
                <a:off x="1442" y="3110"/>
                <a:ext cx="113" cy="131"/>
              </a:xfrm>
              <a:custGeom>
                <a:avLst/>
                <a:gdLst>
                  <a:gd name="T0" fmla="*/ 0 w 113"/>
                  <a:gd name="T1" fmla="*/ 0 h 131"/>
                  <a:gd name="T2" fmla="*/ 25 w 113"/>
                  <a:gd name="T3" fmla="*/ 0 h 131"/>
                  <a:gd name="T4" fmla="*/ 25 w 113"/>
                  <a:gd name="T5" fmla="*/ 53 h 131"/>
                  <a:gd name="T6" fmla="*/ 75 w 113"/>
                  <a:gd name="T7" fmla="*/ 0 h 131"/>
                  <a:gd name="T8" fmla="*/ 110 w 113"/>
                  <a:gd name="T9" fmla="*/ 0 h 131"/>
                  <a:gd name="T10" fmla="*/ 57 w 113"/>
                  <a:gd name="T11" fmla="*/ 53 h 131"/>
                  <a:gd name="T12" fmla="*/ 113 w 113"/>
                  <a:gd name="T13" fmla="*/ 131 h 131"/>
                  <a:gd name="T14" fmla="*/ 78 w 113"/>
                  <a:gd name="T15" fmla="*/ 131 h 131"/>
                  <a:gd name="T16" fmla="*/ 37 w 113"/>
                  <a:gd name="T17" fmla="*/ 73 h 131"/>
                  <a:gd name="T18" fmla="*/ 25 w 113"/>
                  <a:gd name="T19" fmla="*/ 88 h 131"/>
                  <a:gd name="T20" fmla="*/ 25 w 113"/>
                  <a:gd name="T21" fmla="*/ 131 h 131"/>
                  <a:gd name="T22" fmla="*/ 0 w 113"/>
                  <a:gd name="T23" fmla="*/ 131 h 131"/>
                  <a:gd name="T24" fmla="*/ 0 w 113"/>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3"/>
                  <a:gd name="T40" fmla="*/ 0 h 131"/>
                  <a:gd name="T41" fmla="*/ 113 w 113"/>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3" h="131">
                    <a:moveTo>
                      <a:pt x="0" y="0"/>
                    </a:moveTo>
                    <a:lnTo>
                      <a:pt x="25" y="0"/>
                    </a:lnTo>
                    <a:lnTo>
                      <a:pt x="25" y="53"/>
                    </a:lnTo>
                    <a:lnTo>
                      <a:pt x="75" y="0"/>
                    </a:lnTo>
                    <a:lnTo>
                      <a:pt x="110" y="0"/>
                    </a:lnTo>
                    <a:lnTo>
                      <a:pt x="57" y="53"/>
                    </a:lnTo>
                    <a:lnTo>
                      <a:pt x="113" y="131"/>
                    </a:lnTo>
                    <a:lnTo>
                      <a:pt x="78" y="131"/>
                    </a:lnTo>
                    <a:lnTo>
                      <a:pt x="37" y="73"/>
                    </a:lnTo>
                    <a:lnTo>
                      <a:pt x="25" y="8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56" name="Freeform 178"/>
              <p:cNvSpPr>
                <a:spLocks/>
              </p:cNvSpPr>
              <p:nvPr/>
            </p:nvSpPr>
            <p:spPr bwMode="auto">
              <a:xfrm>
                <a:off x="1572" y="3110"/>
                <a:ext cx="98" cy="131"/>
              </a:xfrm>
              <a:custGeom>
                <a:avLst/>
                <a:gdLst>
                  <a:gd name="T0" fmla="*/ 96 w 98"/>
                  <a:gd name="T1" fmla="*/ 23 h 131"/>
                  <a:gd name="T2" fmla="*/ 26 w 98"/>
                  <a:gd name="T3" fmla="*/ 23 h 131"/>
                  <a:gd name="T4" fmla="*/ 26 w 98"/>
                  <a:gd name="T5" fmla="*/ 51 h 131"/>
                  <a:gd name="T6" fmla="*/ 88 w 98"/>
                  <a:gd name="T7" fmla="*/ 51 h 131"/>
                  <a:gd name="T8" fmla="*/ 88 w 98"/>
                  <a:gd name="T9" fmla="*/ 73 h 131"/>
                  <a:gd name="T10" fmla="*/ 26 w 98"/>
                  <a:gd name="T11" fmla="*/ 73 h 131"/>
                  <a:gd name="T12" fmla="*/ 26 w 98"/>
                  <a:gd name="T13" fmla="*/ 108 h 131"/>
                  <a:gd name="T14" fmla="*/ 98 w 98"/>
                  <a:gd name="T15" fmla="*/ 108 h 131"/>
                  <a:gd name="T16" fmla="*/ 98 w 98"/>
                  <a:gd name="T17" fmla="*/ 131 h 131"/>
                  <a:gd name="T18" fmla="*/ 0 w 98"/>
                  <a:gd name="T19" fmla="*/ 131 h 131"/>
                  <a:gd name="T20" fmla="*/ 0 w 98"/>
                  <a:gd name="T21" fmla="*/ 0 h 131"/>
                  <a:gd name="T22" fmla="*/ 96 w 98"/>
                  <a:gd name="T23" fmla="*/ 0 h 131"/>
                  <a:gd name="T24" fmla="*/ 96 w 98"/>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1"/>
                  <a:gd name="T41" fmla="*/ 98 w 98"/>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1">
                    <a:moveTo>
                      <a:pt x="96" y="23"/>
                    </a:moveTo>
                    <a:lnTo>
                      <a:pt x="26" y="23"/>
                    </a:lnTo>
                    <a:lnTo>
                      <a:pt x="26" y="51"/>
                    </a:lnTo>
                    <a:lnTo>
                      <a:pt x="88" y="51"/>
                    </a:lnTo>
                    <a:lnTo>
                      <a:pt x="88" y="73"/>
                    </a:lnTo>
                    <a:lnTo>
                      <a:pt x="26" y="73"/>
                    </a:lnTo>
                    <a:lnTo>
                      <a:pt x="26" y="108"/>
                    </a:lnTo>
                    <a:lnTo>
                      <a:pt x="98" y="108"/>
                    </a:lnTo>
                    <a:lnTo>
                      <a:pt x="98" y="131"/>
                    </a:lnTo>
                    <a:lnTo>
                      <a:pt x="0" y="131"/>
                    </a:lnTo>
                    <a:lnTo>
                      <a:pt x="0" y="0"/>
                    </a:lnTo>
                    <a:lnTo>
                      <a:pt x="96" y="0"/>
                    </a:lnTo>
                    <a:lnTo>
                      <a:pt x="9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57" name="Freeform 179"/>
              <p:cNvSpPr>
                <a:spLocks/>
              </p:cNvSpPr>
              <p:nvPr/>
            </p:nvSpPr>
            <p:spPr bwMode="auto">
              <a:xfrm>
                <a:off x="1681" y="3110"/>
                <a:ext cx="115" cy="131"/>
              </a:xfrm>
              <a:custGeom>
                <a:avLst/>
                <a:gdLst>
                  <a:gd name="T0" fmla="*/ 85 w 115"/>
                  <a:gd name="T1" fmla="*/ 0 h 131"/>
                  <a:gd name="T2" fmla="*/ 115 w 115"/>
                  <a:gd name="T3" fmla="*/ 0 h 131"/>
                  <a:gd name="T4" fmla="*/ 72 w 115"/>
                  <a:gd name="T5" fmla="*/ 81 h 131"/>
                  <a:gd name="T6" fmla="*/ 72 w 115"/>
                  <a:gd name="T7" fmla="*/ 131 h 131"/>
                  <a:gd name="T8" fmla="*/ 45 w 115"/>
                  <a:gd name="T9" fmla="*/ 131 h 131"/>
                  <a:gd name="T10" fmla="*/ 45 w 115"/>
                  <a:gd name="T11" fmla="*/ 81 h 131"/>
                  <a:gd name="T12" fmla="*/ 0 w 115"/>
                  <a:gd name="T13" fmla="*/ 0 h 131"/>
                  <a:gd name="T14" fmla="*/ 32 w 115"/>
                  <a:gd name="T15" fmla="*/ 0 h 131"/>
                  <a:gd name="T16" fmla="*/ 60 w 115"/>
                  <a:gd name="T17" fmla="*/ 58 h 131"/>
                  <a:gd name="T18" fmla="*/ 85 w 115"/>
                  <a:gd name="T19" fmla="*/ 0 h 1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5"/>
                  <a:gd name="T31" fmla="*/ 0 h 131"/>
                  <a:gd name="T32" fmla="*/ 115 w 115"/>
                  <a:gd name="T33" fmla="*/ 131 h 1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5" h="131">
                    <a:moveTo>
                      <a:pt x="85" y="0"/>
                    </a:moveTo>
                    <a:lnTo>
                      <a:pt x="115" y="0"/>
                    </a:lnTo>
                    <a:lnTo>
                      <a:pt x="72" y="81"/>
                    </a:lnTo>
                    <a:lnTo>
                      <a:pt x="72" y="131"/>
                    </a:lnTo>
                    <a:lnTo>
                      <a:pt x="45" y="131"/>
                    </a:lnTo>
                    <a:lnTo>
                      <a:pt x="45" y="81"/>
                    </a:lnTo>
                    <a:lnTo>
                      <a:pt x="0" y="0"/>
                    </a:lnTo>
                    <a:lnTo>
                      <a:pt x="32" y="0"/>
                    </a:lnTo>
                    <a:lnTo>
                      <a:pt x="60" y="58"/>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58" name="Freeform 180"/>
              <p:cNvSpPr>
                <a:spLocks/>
              </p:cNvSpPr>
              <p:nvPr/>
            </p:nvSpPr>
            <p:spPr bwMode="auto">
              <a:xfrm>
                <a:off x="1862" y="3110"/>
                <a:ext cx="42" cy="169"/>
              </a:xfrm>
              <a:custGeom>
                <a:avLst/>
                <a:gdLst>
                  <a:gd name="T0" fmla="*/ 40 w 42"/>
                  <a:gd name="T1" fmla="*/ 0 h 169"/>
                  <a:gd name="T2" fmla="*/ 30 w 42"/>
                  <a:gd name="T3" fmla="*/ 23 h 169"/>
                  <a:gd name="T4" fmla="*/ 22 w 42"/>
                  <a:gd name="T5" fmla="*/ 38 h 169"/>
                  <a:gd name="T6" fmla="*/ 20 w 42"/>
                  <a:gd name="T7" fmla="*/ 48 h 169"/>
                  <a:gd name="T8" fmla="*/ 17 w 42"/>
                  <a:gd name="T9" fmla="*/ 61 h 169"/>
                  <a:gd name="T10" fmla="*/ 17 w 42"/>
                  <a:gd name="T11" fmla="*/ 71 h 169"/>
                  <a:gd name="T12" fmla="*/ 17 w 42"/>
                  <a:gd name="T13" fmla="*/ 83 h 169"/>
                  <a:gd name="T14" fmla="*/ 17 w 42"/>
                  <a:gd name="T15" fmla="*/ 96 h 169"/>
                  <a:gd name="T16" fmla="*/ 17 w 42"/>
                  <a:gd name="T17" fmla="*/ 108 h 169"/>
                  <a:gd name="T18" fmla="*/ 25 w 42"/>
                  <a:gd name="T19" fmla="*/ 131 h 169"/>
                  <a:gd name="T20" fmla="*/ 30 w 42"/>
                  <a:gd name="T21" fmla="*/ 146 h 169"/>
                  <a:gd name="T22" fmla="*/ 42 w 42"/>
                  <a:gd name="T23" fmla="*/ 169 h 169"/>
                  <a:gd name="T24" fmla="*/ 30 w 42"/>
                  <a:gd name="T25" fmla="*/ 169 h 169"/>
                  <a:gd name="T26" fmla="*/ 15 w 42"/>
                  <a:gd name="T27" fmla="*/ 141 h 169"/>
                  <a:gd name="T28" fmla="*/ 7 w 42"/>
                  <a:gd name="T29" fmla="*/ 126 h 169"/>
                  <a:gd name="T30" fmla="*/ 5 w 42"/>
                  <a:gd name="T31" fmla="*/ 113 h 169"/>
                  <a:gd name="T32" fmla="*/ 0 w 42"/>
                  <a:gd name="T33" fmla="*/ 98 h 169"/>
                  <a:gd name="T34" fmla="*/ 0 w 42"/>
                  <a:gd name="T35" fmla="*/ 86 h 169"/>
                  <a:gd name="T36" fmla="*/ 0 w 42"/>
                  <a:gd name="T37" fmla="*/ 71 h 169"/>
                  <a:gd name="T38" fmla="*/ 2 w 42"/>
                  <a:gd name="T39" fmla="*/ 61 h 169"/>
                  <a:gd name="T40" fmla="*/ 5 w 42"/>
                  <a:gd name="T41" fmla="*/ 48 h 169"/>
                  <a:gd name="T42" fmla="*/ 7 w 42"/>
                  <a:gd name="T43" fmla="*/ 38 h 169"/>
                  <a:gd name="T44" fmla="*/ 17 w 42"/>
                  <a:gd name="T45" fmla="*/ 23 h 169"/>
                  <a:gd name="T46" fmla="*/ 30 w 42"/>
                  <a:gd name="T47" fmla="*/ 0 h 169"/>
                  <a:gd name="T48" fmla="*/ 40 w 42"/>
                  <a:gd name="T49" fmla="*/ 0 h 16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2"/>
                  <a:gd name="T76" fmla="*/ 0 h 169"/>
                  <a:gd name="T77" fmla="*/ 42 w 42"/>
                  <a:gd name="T78" fmla="*/ 169 h 16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2" h="169">
                    <a:moveTo>
                      <a:pt x="40" y="0"/>
                    </a:moveTo>
                    <a:lnTo>
                      <a:pt x="30" y="23"/>
                    </a:lnTo>
                    <a:lnTo>
                      <a:pt x="22" y="38"/>
                    </a:lnTo>
                    <a:lnTo>
                      <a:pt x="20" y="48"/>
                    </a:lnTo>
                    <a:lnTo>
                      <a:pt x="17" y="61"/>
                    </a:lnTo>
                    <a:lnTo>
                      <a:pt x="17" y="71"/>
                    </a:lnTo>
                    <a:lnTo>
                      <a:pt x="17" y="83"/>
                    </a:lnTo>
                    <a:lnTo>
                      <a:pt x="17" y="96"/>
                    </a:lnTo>
                    <a:lnTo>
                      <a:pt x="17" y="108"/>
                    </a:lnTo>
                    <a:lnTo>
                      <a:pt x="25" y="131"/>
                    </a:lnTo>
                    <a:lnTo>
                      <a:pt x="30" y="146"/>
                    </a:lnTo>
                    <a:lnTo>
                      <a:pt x="42" y="169"/>
                    </a:lnTo>
                    <a:lnTo>
                      <a:pt x="30" y="169"/>
                    </a:lnTo>
                    <a:lnTo>
                      <a:pt x="15" y="141"/>
                    </a:lnTo>
                    <a:lnTo>
                      <a:pt x="7" y="126"/>
                    </a:lnTo>
                    <a:lnTo>
                      <a:pt x="5" y="113"/>
                    </a:lnTo>
                    <a:lnTo>
                      <a:pt x="0" y="98"/>
                    </a:lnTo>
                    <a:lnTo>
                      <a:pt x="0" y="86"/>
                    </a:lnTo>
                    <a:lnTo>
                      <a:pt x="0" y="71"/>
                    </a:lnTo>
                    <a:lnTo>
                      <a:pt x="2" y="61"/>
                    </a:lnTo>
                    <a:lnTo>
                      <a:pt x="5" y="48"/>
                    </a:lnTo>
                    <a:lnTo>
                      <a:pt x="7" y="38"/>
                    </a:lnTo>
                    <a:lnTo>
                      <a:pt x="17" y="23"/>
                    </a:lnTo>
                    <a:lnTo>
                      <a:pt x="3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59" name="Freeform 181"/>
              <p:cNvSpPr>
                <a:spLocks noEditPoints="1"/>
              </p:cNvSpPr>
              <p:nvPr/>
            </p:nvSpPr>
            <p:spPr bwMode="auto">
              <a:xfrm>
                <a:off x="1925" y="3110"/>
                <a:ext cx="108" cy="131"/>
              </a:xfrm>
              <a:custGeom>
                <a:avLst/>
                <a:gdLst>
                  <a:gd name="T0" fmla="*/ 47 w 108"/>
                  <a:gd name="T1" fmla="*/ 116 h 131"/>
                  <a:gd name="T2" fmla="*/ 57 w 108"/>
                  <a:gd name="T3" fmla="*/ 116 h 131"/>
                  <a:gd name="T4" fmla="*/ 62 w 108"/>
                  <a:gd name="T5" fmla="*/ 113 h 131"/>
                  <a:gd name="T6" fmla="*/ 73 w 108"/>
                  <a:gd name="T7" fmla="*/ 108 h 131"/>
                  <a:gd name="T8" fmla="*/ 80 w 108"/>
                  <a:gd name="T9" fmla="*/ 101 h 131"/>
                  <a:gd name="T10" fmla="*/ 85 w 108"/>
                  <a:gd name="T11" fmla="*/ 91 h 131"/>
                  <a:gd name="T12" fmla="*/ 88 w 108"/>
                  <a:gd name="T13" fmla="*/ 81 h 131"/>
                  <a:gd name="T14" fmla="*/ 88 w 108"/>
                  <a:gd name="T15" fmla="*/ 68 h 131"/>
                  <a:gd name="T16" fmla="*/ 88 w 108"/>
                  <a:gd name="T17" fmla="*/ 56 h 131"/>
                  <a:gd name="T18" fmla="*/ 85 w 108"/>
                  <a:gd name="T19" fmla="*/ 45 h 131"/>
                  <a:gd name="T20" fmla="*/ 83 w 108"/>
                  <a:gd name="T21" fmla="*/ 38 h 131"/>
                  <a:gd name="T22" fmla="*/ 80 w 108"/>
                  <a:gd name="T23" fmla="*/ 30 h 131"/>
                  <a:gd name="T24" fmla="*/ 78 w 108"/>
                  <a:gd name="T25" fmla="*/ 25 h 131"/>
                  <a:gd name="T26" fmla="*/ 73 w 108"/>
                  <a:gd name="T27" fmla="*/ 23 h 131"/>
                  <a:gd name="T28" fmla="*/ 67 w 108"/>
                  <a:gd name="T29" fmla="*/ 20 h 131"/>
                  <a:gd name="T30" fmla="*/ 57 w 108"/>
                  <a:gd name="T31" fmla="*/ 18 h 131"/>
                  <a:gd name="T32" fmla="*/ 47 w 108"/>
                  <a:gd name="T33" fmla="*/ 15 h 131"/>
                  <a:gd name="T34" fmla="*/ 17 w 108"/>
                  <a:gd name="T35" fmla="*/ 15 h 131"/>
                  <a:gd name="T36" fmla="*/ 17 w 108"/>
                  <a:gd name="T37" fmla="*/ 116 h 131"/>
                  <a:gd name="T38" fmla="*/ 47 w 108"/>
                  <a:gd name="T39" fmla="*/ 116 h 131"/>
                  <a:gd name="T40" fmla="*/ 0 w 108"/>
                  <a:gd name="T41" fmla="*/ 0 h 131"/>
                  <a:gd name="T42" fmla="*/ 52 w 108"/>
                  <a:gd name="T43" fmla="*/ 0 h 131"/>
                  <a:gd name="T44" fmla="*/ 65 w 108"/>
                  <a:gd name="T45" fmla="*/ 3 h 131"/>
                  <a:gd name="T46" fmla="*/ 75 w 108"/>
                  <a:gd name="T47" fmla="*/ 5 h 131"/>
                  <a:gd name="T48" fmla="*/ 85 w 108"/>
                  <a:gd name="T49" fmla="*/ 13 h 131"/>
                  <a:gd name="T50" fmla="*/ 93 w 108"/>
                  <a:gd name="T51" fmla="*/ 20 h 131"/>
                  <a:gd name="T52" fmla="*/ 98 w 108"/>
                  <a:gd name="T53" fmla="*/ 25 h 131"/>
                  <a:gd name="T54" fmla="*/ 100 w 108"/>
                  <a:gd name="T55" fmla="*/ 30 h 131"/>
                  <a:gd name="T56" fmla="*/ 103 w 108"/>
                  <a:gd name="T57" fmla="*/ 40 h 131"/>
                  <a:gd name="T58" fmla="*/ 105 w 108"/>
                  <a:gd name="T59" fmla="*/ 51 h 131"/>
                  <a:gd name="T60" fmla="*/ 108 w 108"/>
                  <a:gd name="T61" fmla="*/ 63 h 131"/>
                  <a:gd name="T62" fmla="*/ 105 w 108"/>
                  <a:gd name="T63" fmla="*/ 73 h 131"/>
                  <a:gd name="T64" fmla="*/ 105 w 108"/>
                  <a:gd name="T65" fmla="*/ 83 h 131"/>
                  <a:gd name="T66" fmla="*/ 103 w 108"/>
                  <a:gd name="T67" fmla="*/ 93 h 131"/>
                  <a:gd name="T68" fmla="*/ 98 w 108"/>
                  <a:gd name="T69" fmla="*/ 101 h 131"/>
                  <a:gd name="T70" fmla="*/ 90 w 108"/>
                  <a:gd name="T71" fmla="*/ 113 h 131"/>
                  <a:gd name="T72" fmla="*/ 85 w 108"/>
                  <a:gd name="T73" fmla="*/ 118 h 131"/>
                  <a:gd name="T74" fmla="*/ 80 w 108"/>
                  <a:gd name="T75" fmla="*/ 123 h 131"/>
                  <a:gd name="T76" fmla="*/ 75 w 108"/>
                  <a:gd name="T77" fmla="*/ 126 h 131"/>
                  <a:gd name="T78" fmla="*/ 67 w 108"/>
                  <a:gd name="T79" fmla="*/ 128 h 131"/>
                  <a:gd name="T80" fmla="*/ 52 w 108"/>
                  <a:gd name="T81" fmla="*/ 131 h 131"/>
                  <a:gd name="T82" fmla="*/ 0 w 108"/>
                  <a:gd name="T83" fmla="*/ 131 h 131"/>
                  <a:gd name="T84" fmla="*/ 0 w 108"/>
                  <a:gd name="T85" fmla="*/ 0 h 1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1"/>
                  <a:gd name="T131" fmla="*/ 108 w 108"/>
                  <a:gd name="T132" fmla="*/ 131 h 1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1">
                    <a:moveTo>
                      <a:pt x="47" y="116"/>
                    </a:moveTo>
                    <a:lnTo>
                      <a:pt x="57" y="116"/>
                    </a:lnTo>
                    <a:lnTo>
                      <a:pt x="62" y="113"/>
                    </a:lnTo>
                    <a:lnTo>
                      <a:pt x="73" y="108"/>
                    </a:lnTo>
                    <a:lnTo>
                      <a:pt x="80" y="101"/>
                    </a:lnTo>
                    <a:lnTo>
                      <a:pt x="85" y="91"/>
                    </a:lnTo>
                    <a:lnTo>
                      <a:pt x="88" y="81"/>
                    </a:lnTo>
                    <a:lnTo>
                      <a:pt x="88" y="68"/>
                    </a:lnTo>
                    <a:lnTo>
                      <a:pt x="88" y="56"/>
                    </a:lnTo>
                    <a:lnTo>
                      <a:pt x="85" y="45"/>
                    </a:lnTo>
                    <a:lnTo>
                      <a:pt x="83" y="38"/>
                    </a:lnTo>
                    <a:lnTo>
                      <a:pt x="80" y="30"/>
                    </a:lnTo>
                    <a:lnTo>
                      <a:pt x="78" y="25"/>
                    </a:lnTo>
                    <a:lnTo>
                      <a:pt x="73" y="23"/>
                    </a:lnTo>
                    <a:lnTo>
                      <a:pt x="67" y="20"/>
                    </a:lnTo>
                    <a:lnTo>
                      <a:pt x="57" y="18"/>
                    </a:lnTo>
                    <a:lnTo>
                      <a:pt x="47" y="15"/>
                    </a:lnTo>
                    <a:lnTo>
                      <a:pt x="17" y="15"/>
                    </a:lnTo>
                    <a:lnTo>
                      <a:pt x="17" y="116"/>
                    </a:lnTo>
                    <a:lnTo>
                      <a:pt x="47" y="116"/>
                    </a:lnTo>
                    <a:close/>
                    <a:moveTo>
                      <a:pt x="0" y="0"/>
                    </a:moveTo>
                    <a:lnTo>
                      <a:pt x="52" y="0"/>
                    </a:lnTo>
                    <a:lnTo>
                      <a:pt x="65" y="3"/>
                    </a:lnTo>
                    <a:lnTo>
                      <a:pt x="75" y="5"/>
                    </a:lnTo>
                    <a:lnTo>
                      <a:pt x="85" y="13"/>
                    </a:lnTo>
                    <a:lnTo>
                      <a:pt x="93" y="20"/>
                    </a:lnTo>
                    <a:lnTo>
                      <a:pt x="98" y="25"/>
                    </a:lnTo>
                    <a:lnTo>
                      <a:pt x="100" y="30"/>
                    </a:lnTo>
                    <a:lnTo>
                      <a:pt x="103" y="40"/>
                    </a:lnTo>
                    <a:lnTo>
                      <a:pt x="105" y="51"/>
                    </a:lnTo>
                    <a:lnTo>
                      <a:pt x="108" y="63"/>
                    </a:lnTo>
                    <a:lnTo>
                      <a:pt x="105" y="73"/>
                    </a:lnTo>
                    <a:lnTo>
                      <a:pt x="105" y="83"/>
                    </a:lnTo>
                    <a:lnTo>
                      <a:pt x="103" y="93"/>
                    </a:lnTo>
                    <a:lnTo>
                      <a:pt x="98" y="101"/>
                    </a:lnTo>
                    <a:lnTo>
                      <a:pt x="90" y="113"/>
                    </a:lnTo>
                    <a:lnTo>
                      <a:pt x="85" y="118"/>
                    </a:lnTo>
                    <a:lnTo>
                      <a:pt x="80" y="123"/>
                    </a:lnTo>
                    <a:lnTo>
                      <a:pt x="75" y="126"/>
                    </a:lnTo>
                    <a:lnTo>
                      <a:pt x="67" y="128"/>
                    </a:lnTo>
                    <a:lnTo>
                      <a:pt x="52"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60" name="Freeform 182"/>
              <p:cNvSpPr>
                <a:spLocks/>
              </p:cNvSpPr>
              <p:nvPr/>
            </p:nvSpPr>
            <p:spPr bwMode="auto">
              <a:xfrm>
                <a:off x="2053" y="3110"/>
                <a:ext cx="103" cy="131"/>
              </a:xfrm>
              <a:custGeom>
                <a:avLst/>
                <a:gdLst>
                  <a:gd name="T0" fmla="*/ 0 w 103"/>
                  <a:gd name="T1" fmla="*/ 0 h 131"/>
                  <a:gd name="T2" fmla="*/ 22 w 103"/>
                  <a:gd name="T3" fmla="*/ 0 h 131"/>
                  <a:gd name="T4" fmla="*/ 88 w 103"/>
                  <a:gd name="T5" fmla="*/ 106 h 131"/>
                  <a:gd name="T6" fmla="*/ 88 w 103"/>
                  <a:gd name="T7" fmla="*/ 0 h 131"/>
                  <a:gd name="T8" fmla="*/ 103 w 103"/>
                  <a:gd name="T9" fmla="*/ 0 h 131"/>
                  <a:gd name="T10" fmla="*/ 103 w 103"/>
                  <a:gd name="T11" fmla="*/ 131 h 131"/>
                  <a:gd name="T12" fmla="*/ 85 w 103"/>
                  <a:gd name="T13" fmla="*/ 131 h 131"/>
                  <a:gd name="T14" fmla="*/ 17 w 103"/>
                  <a:gd name="T15" fmla="*/ 25 h 131"/>
                  <a:gd name="T16" fmla="*/ 17 w 103"/>
                  <a:gd name="T17" fmla="*/ 131 h 131"/>
                  <a:gd name="T18" fmla="*/ 0 w 103"/>
                  <a:gd name="T19" fmla="*/ 131 h 131"/>
                  <a:gd name="T20" fmla="*/ 0 w 103"/>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31"/>
                  <a:gd name="T35" fmla="*/ 103 w 103"/>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31">
                    <a:moveTo>
                      <a:pt x="0" y="0"/>
                    </a:moveTo>
                    <a:lnTo>
                      <a:pt x="22" y="0"/>
                    </a:lnTo>
                    <a:lnTo>
                      <a:pt x="88" y="106"/>
                    </a:lnTo>
                    <a:lnTo>
                      <a:pt x="88" y="0"/>
                    </a:lnTo>
                    <a:lnTo>
                      <a:pt x="103" y="0"/>
                    </a:lnTo>
                    <a:lnTo>
                      <a:pt x="103" y="131"/>
                    </a:lnTo>
                    <a:lnTo>
                      <a:pt x="85" y="131"/>
                    </a:lnTo>
                    <a:lnTo>
                      <a:pt x="17" y="25"/>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61" name="Freeform 183"/>
              <p:cNvSpPr>
                <a:spLocks noEditPoints="1"/>
              </p:cNvSpPr>
              <p:nvPr/>
            </p:nvSpPr>
            <p:spPr bwMode="auto">
              <a:xfrm>
                <a:off x="2179" y="3108"/>
                <a:ext cx="125" cy="138"/>
              </a:xfrm>
              <a:custGeom>
                <a:avLst/>
                <a:gdLst>
                  <a:gd name="T0" fmla="*/ 118 w 125"/>
                  <a:gd name="T1" fmla="*/ 30 h 138"/>
                  <a:gd name="T2" fmla="*/ 123 w 125"/>
                  <a:gd name="T3" fmla="*/ 42 h 138"/>
                  <a:gd name="T4" fmla="*/ 125 w 125"/>
                  <a:gd name="T5" fmla="*/ 65 h 138"/>
                  <a:gd name="T6" fmla="*/ 123 w 125"/>
                  <a:gd name="T7" fmla="*/ 93 h 138"/>
                  <a:gd name="T8" fmla="*/ 110 w 125"/>
                  <a:gd name="T9" fmla="*/ 115 h 138"/>
                  <a:gd name="T10" fmla="*/ 90 w 125"/>
                  <a:gd name="T11" fmla="*/ 130 h 138"/>
                  <a:gd name="T12" fmla="*/ 63 w 125"/>
                  <a:gd name="T13" fmla="*/ 138 h 138"/>
                  <a:gd name="T14" fmla="*/ 40 w 125"/>
                  <a:gd name="T15" fmla="*/ 133 h 138"/>
                  <a:gd name="T16" fmla="*/ 25 w 125"/>
                  <a:gd name="T17" fmla="*/ 125 h 138"/>
                  <a:gd name="T18" fmla="*/ 7 w 125"/>
                  <a:gd name="T19" fmla="*/ 108 h 138"/>
                  <a:gd name="T20" fmla="*/ 0 w 125"/>
                  <a:gd name="T21" fmla="*/ 83 h 138"/>
                  <a:gd name="T22" fmla="*/ 0 w 125"/>
                  <a:gd name="T23" fmla="*/ 55 h 138"/>
                  <a:gd name="T24" fmla="*/ 7 w 125"/>
                  <a:gd name="T25" fmla="*/ 32 h 138"/>
                  <a:gd name="T26" fmla="*/ 17 w 125"/>
                  <a:gd name="T27" fmla="*/ 17 h 138"/>
                  <a:gd name="T28" fmla="*/ 32 w 125"/>
                  <a:gd name="T29" fmla="*/ 5 h 138"/>
                  <a:gd name="T30" fmla="*/ 47 w 125"/>
                  <a:gd name="T31" fmla="*/ 2 h 138"/>
                  <a:gd name="T32" fmla="*/ 63 w 125"/>
                  <a:gd name="T33" fmla="*/ 0 h 138"/>
                  <a:gd name="T34" fmla="*/ 85 w 125"/>
                  <a:gd name="T35" fmla="*/ 2 h 138"/>
                  <a:gd name="T36" fmla="*/ 103 w 125"/>
                  <a:gd name="T37" fmla="*/ 12 h 138"/>
                  <a:gd name="T38" fmla="*/ 113 w 125"/>
                  <a:gd name="T39" fmla="*/ 22 h 138"/>
                  <a:gd name="T40" fmla="*/ 103 w 125"/>
                  <a:gd name="T41" fmla="*/ 95 h 138"/>
                  <a:gd name="T42" fmla="*/ 108 w 125"/>
                  <a:gd name="T43" fmla="*/ 78 h 138"/>
                  <a:gd name="T44" fmla="*/ 108 w 125"/>
                  <a:gd name="T45" fmla="*/ 55 h 138"/>
                  <a:gd name="T46" fmla="*/ 100 w 125"/>
                  <a:gd name="T47" fmla="*/ 37 h 138"/>
                  <a:gd name="T48" fmla="*/ 90 w 125"/>
                  <a:gd name="T49" fmla="*/ 22 h 138"/>
                  <a:gd name="T50" fmla="*/ 73 w 125"/>
                  <a:gd name="T51" fmla="*/ 17 h 138"/>
                  <a:gd name="T52" fmla="*/ 52 w 125"/>
                  <a:gd name="T53" fmla="*/ 17 h 138"/>
                  <a:gd name="T54" fmla="*/ 37 w 125"/>
                  <a:gd name="T55" fmla="*/ 22 h 138"/>
                  <a:gd name="T56" fmla="*/ 25 w 125"/>
                  <a:gd name="T57" fmla="*/ 37 h 138"/>
                  <a:gd name="T58" fmla="*/ 20 w 125"/>
                  <a:gd name="T59" fmla="*/ 45 h 138"/>
                  <a:gd name="T60" fmla="*/ 17 w 125"/>
                  <a:gd name="T61" fmla="*/ 70 h 138"/>
                  <a:gd name="T62" fmla="*/ 20 w 125"/>
                  <a:gd name="T63" fmla="*/ 90 h 138"/>
                  <a:gd name="T64" fmla="*/ 27 w 125"/>
                  <a:gd name="T65" fmla="*/ 105 h 138"/>
                  <a:gd name="T66" fmla="*/ 42 w 125"/>
                  <a:gd name="T67" fmla="*/ 118 h 138"/>
                  <a:gd name="T68" fmla="*/ 65 w 125"/>
                  <a:gd name="T69" fmla="*/ 120 h 138"/>
                  <a:gd name="T70" fmla="*/ 85 w 125"/>
                  <a:gd name="T71" fmla="*/ 118 h 138"/>
                  <a:gd name="T72" fmla="*/ 95 w 125"/>
                  <a:gd name="T73" fmla="*/ 108 h 13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5"/>
                  <a:gd name="T112" fmla="*/ 0 h 138"/>
                  <a:gd name="T113" fmla="*/ 125 w 125"/>
                  <a:gd name="T114" fmla="*/ 138 h 13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5" h="138">
                    <a:moveTo>
                      <a:pt x="113" y="22"/>
                    </a:moveTo>
                    <a:lnTo>
                      <a:pt x="118" y="30"/>
                    </a:lnTo>
                    <a:lnTo>
                      <a:pt x="120" y="35"/>
                    </a:lnTo>
                    <a:lnTo>
                      <a:pt x="123" y="42"/>
                    </a:lnTo>
                    <a:lnTo>
                      <a:pt x="125" y="53"/>
                    </a:lnTo>
                    <a:lnTo>
                      <a:pt x="125" y="65"/>
                    </a:lnTo>
                    <a:lnTo>
                      <a:pt x="125" y="80"/>
                    </a:lnTo>
                    <a:lnTo>
                      <a:pt x="123" y="93"/>
                    </a:lnTo>
                    <a:lnTo>
                      <a:pt x="118" y="103"/>
                    </a:lnTo>
                    <a:lnTo>
                      <a:pt x="110" y="115"/>
                    </a:lnTo>
                    <a:lnTo>
                      <a:pt x="103" y="123"/>
                    </a:lnTo>
                    <a:lnTo>
                      <a:pt x="90" y="130"/>
                    </a:lnTo>
                    <a:lnTo>
                      <a:pt x="78" y="135"/>
                    </a:lnTo>
                    <a:lnTo>
                      <a:pt x="63" y="138"/>
                    </a:lnTo>
                    <a:lnTo>
                      <a:pt x="47" y="135"/>
                    </a:lnTo>
                    <a:lnTo>
                      <a:pt x="40" y="133"/>
                    </a:lnTo>
                    <a:lnTo>
                      <a:pt x="35" y="133"/>
                    </a:lnTo>
                    <a:lnTo>
                      <a:pt x="25" y="125"/>
                    </a:lnTo>
                    <a:lnTo>
                      <a:pt x="15" y="118"/>
                    </a:lnTo>
                    <a:lnTo>
                      <a:pt x="7" y="108"/>
                    </a:lnTo>
                    <a:lnTo>
                      <a:pt x="2" y="95"/>
                    </a:lnTo>
                    <a:lnTo>
                      <a:pt x="0" y="83"/>
                    </a:lnTo>
                    <a:lnTo>
                      <a:pt x="0" y="68"/>
                    </a:lnTo>
                    <a:lnTo>
                      <a:pt x="0" y="55"/>
                    </a:lnTo>
                    <a:lnTo>
                      <a:pt x="2" y="45"/>
                    </a:lnTo>
                    <a:lnTo>
                      <a:pt x="7" y="32"/>
                    </a:lnTo>
                    <a:lnTo>
                      <a:pt x="12" y="25"/>
                    </a:lnTo>
                    <a:lnTo>
                      <a:pt x="17" y="17"/>
                    </a:lnTo>
                    <a:lnTo>
                      <a:pt x="22" y="12"/>
                    </a:lnTo>
                    <a:lnTo>
                      <a:pt x="32" y="5"/>
                    </a:lnTo>
                    <a:lnTo>
                      <a:pt x="40" y="2"/>
                    </a:lnTo>
                    <a:lnTo>
                      <a:pt x="47" y="2"/>
                    </a:lnTo>
                    <a:lnTo>
                      <a:pt x="55" y="0"/>
                    </a:lnTo>
                    <a:lnTo>
                      <a:pt x="63" y="0"/>
                    </a:lnTo>
                    <a:lnTo>
                      <a:pt x="78" y="0"/>
                    </a:lnTo>
                    <a:lnTo>
                      <a:pt x="85" y="2"/>
                    </a:lnTo>
                    <a:lnTo>
                      <a:pt x="93" y="5"/>
                    </a:lnTo>
                    <a:lnTo>
                      <a:pt x="103" y="12"/>
                    </a:lnTo>
                    <a:lnTo>
                      <a:pt x="108" y="17"/>
                    </a:lnTo>
                    <a:lnTo>
                      <a:pt x="113" y="22"/>
                    </a:lnTo>
                    <a:close/>
                    <a:moveTo>
                      <a:pt x="98" y="105"/>
                    </a:moveTo>
                    <a:lnTo>
                      <a:pt x="103" y="95"/>
                    </a:lnTo>
                    <a:lnTo>
                      <a:pt x="105" y="88"/>
                    </a:lnTo>
                    <a:lnTo>
                      <a:pt x="108" y="78"/>
                    </a:lnTo>
                    <a:lnTo>
                      <a:pt x="108" y="65"/>
                    </a:lnTo>
                    <a:lnTo>
                      <a:pt x="108" y="55"/>
                    </a:lnTo>
                    <a:lnTo>
                      <a:pt x="105" y="45"/>
                    </a:lnTo>
                    <a:lnTo>
                      <a:pt x="100" y="37"/>
                    </a:lnTo>
                    <a:lnTo>
                      <a:pt x="95" y="30"/>
                    </a:lnTo>
                    <a:lnTo>
                      <a:pt x="90" y="22"/>
                    </a:lnTo>
                    <a:lnTo>
                      <a:pt x="83" y="20"/>
                    </a:lnTo>
                    <a:lnTo>
                      <a:pt x="73" y="17"/>
                    </a:lnTo>
                    <a:lnTo>
                      <a:pt x="63" y="15"/>
                    </a:lnTo>
                    <a:lnTo>
                      <a:pt x="52" y="17"/>
                    </a:lnTo>
                    <a:lnTo>
                      <a:pt x="45" y="20"/>
                    </a:lnTo>
                    <a:lnTo>
                      <a:pt x="37" y="22"/>
                    </a:lnTo>
                    <a:lnTo>
                      <a:pt x="30" y="30"/>
                    </a:lnTo>
                    <a:lnTo>
                      <a:pt x="25" y="37"/>
                    </a:lnTo>
                    <a:lnTo>
                      <a:pt x="22" y="42"/>
                    </a:lnTo>
                    <a:lnTo>
                      <a:pt x="20" y="45"/>
                    </a:lnTo>
                    <a:lnTo>
                      <a:pt x="17" y="58"/>
                    </a:lnTo>
                    <a:lnTo>
                      <a:pt x="17" y="70"/>
                    </a:lnTo>
                    <a:lnTo>
                      <a:pt x="17" y="80"/>
                    </a:lnTo>
                    <a:lnTo>
                      <a:pt x="20" y="90"/>
                    </a:lnTo>
                    <a:lnTo>
                      <a:pt x="25" y="98"/>
                    </a:lnTo>
                    <a:lnTo>
                      <a:pt x="27" y="105"/>
                    </a:lnTo>
                    <a:lnTo>
                      <a:pt x="35" y="113"/>
                    </a:lnTo>
                    <a:lnTo>
                      <a:pt x="42" y="118"/>
                    </a:lnTo>
                    <a:lnTo>
                      <a:pt x="52" y="120"/>
                    </a:lnTo>
                    <a:lnTo>
                      <a:pt x="65" y="120"/>
                    </a:lnTo>
                    <a:lnTo>
                      <a:pt x="75" y="120"/>
                    </a:lnTo>
                    <a:lnTo>
                      <a:pt x="85" y="118"/>
                    </a:lnTo>
                    <a:lnTo>
                      <a:pt x="93" y="113"/>
                    </a:lnTo>
                    <a:lnTo>
                      <a:pt x="95" y="108"/>
                    </a:lnTo>
                    <a:lnTo>
                      <a:pt x="98" y="1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62" name="Freeform 184"/>
              <p:cNvSpPr>
                <a:spLocks/>
              </p:cNvSpPr>
              <p:nvPr/>
            </p:nvSpPr>
            <p:spPr bwMode="auto">
              <a:xfrm>
                <a:off x="2317" y="3110"/>
                <a:ext cx="43" cy="169"/>
              </a:xfrm>
              <a:custGeom>
                <a:avLst/>
                <a:gdLst>
                  <a:gd name="T0" fmla="*/ 3 w 43"/>
                  <a:gd name="T1" fmla="*/ 169 h 169"/>
                  <a:gd name="T2" fmla="*/ 13 w 43"/>
                  <a:gd name="T3" fmla="*/ 143 h 169"/>
                  <a:gd name="T4" fmla="*/ 20 w 43"/>
                  <a:gd name="T5" fmla="*/ 128 h 169"/>
                  <a:gd name="T6" fmla="*/ 23 w 43"/>
                  <a:gd name="T7" fmla="*/ 118 h 169"/>
                  <a:gd name="T8" fmla="*/ 25 w 43"/>
                  <a:gd name="T9" fmla="*/ 108 h 169"/>
                  <a:gd name="T10" fmla="*/ 25 w 43"/>
                  <a:gd name="T11" fmla="*/ 96 h 169"/>
                  <a:gd name="T12" fmla="*/ 25 w 43"/>
                  <a:gd name="T13" fmla="*/ 83 h 169"/>
                  <a:gd name="T14" fmla="*/ 25 w 43"/>
                  <a:gd name="T15" fmla="*/ 71 h 169"/>
                  <a:gd name="T16" fmla="*/ 25 w 43"/>
                  <a:gd name="T17" fmla="*/ 58 h 169"/>
                  <a:gd name="T18" fmla="*/ 23 w 43"/>
                  <a:gd name="T19" fmla="*/ 48 h 169"/>
                  <a:gd name="T20" fmla="*/ 18 w 43"/>
                  <a:gd name="T21" fmla="*/ 35 h 169"/>
                  <a:gd name="T22" fmla="*/ 13 w 43"/>
                  <a:gd name="T23" fmla="*/ 20 h 169"/>
                  <a:gd name="T24" fmla="*/ 0 w 43"/>
                  <a:gd name="T25" fmla="*/ 0 h 169"/>
                  <a:gd name="T26" fmla="*/ 13 w 43"/>
                  <a:gd name="T27" fmla="*/ 0 h 169"/>
                  <a:gd name="T28" fmla="*/ 28 w 43"/>
                  <a:gd name="T29" fmla="*/ 25 h 169"/>
                  <a:gd name="T30" fmla="*/ 35 w 43"/>
                  <a:gd name="T31" fmla="*/ 40 h 169"/>
                  <a:gd name="T32" fmla="*/ 38 w 43"/>
                  <a:gd name="T33" fmla="*/ 51 h 169"/>
                  <a:gd name="T34" fmla="*/ 40 w 43"/>
                  <a:gd name="T35" fmla="*/ 61 h 169"/>
                  <a:gd name="T36" fmla="*/ 43 w 43"/>
                  <a:gd name="T37" fmla="*/ 83 h 169"/>
                  <a:gd name="T38" fmla="*/ 43 w 43"/>
                  <a:gd name="T39" fmla="*/ 96 h 169"/>
                  <a:gd name="T40" fmla="*/ 40 w 43"/>
                  <a:gd name="T41" fmla="*/ 108 h 169"/>
                  <a:gd name="T42" fmla="*/ 38 w 43"/>
                  <a:gd name="T43" fmla="*/ 118 h 169"/>
                  <a:gd name="T44" fmla="*/ 35 w 43"/>
                  <a:gd name="T45" fmla="*/ 128 h 169"/>
                  <a:gd name="T46" fmla="*/ 25 w 43"/>
                  <a:gd name="T47" fmla="*/ 146 h 169"/>
                  <a:gd name="T48" fmla="*/ 13 w 43"/>
                  <a:gd name="T49" fmla="*/ 169 h 169"/>
                  <a:gd name="T50" fmla="*/ 3 w 43"/>
                  <a:gd name="T51" fmla="*/ 169 h 16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3"/>
                  <a:gd name="T79" fmla="*/ 0 h 169"/>
                  <a:gd name="T80" fmla="*/ 43 w 43"/>
                  <a:gd name="T81" fmla="*/ 169 h 16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3" h="169">
                    <a:moveTo>
                      <a:pt x="3" y="169"/>
                    </a:moveTo>
                    <a:lnTo>
                      <a:pt x="13" y="143"/>
                    </a:lnTo>
                    <a:lnTo>
                      <a:pt x="20" y="128"/>
                    </a:lnTo>
                    <a:lnTo>
                      <a:pt x="23" y="118"/>
                    </a:lnTo>
                    <a:lnTo>
                      <a:pt x="25" y="108"/>
                    </a:lnTo>
                    <a:lnTo>
                      <a:pt x="25" y="96"/>
                    </a:lnTo>
                    <a:lnTo>
                      <a:pt x="25" y="83"/>
                    </a:lnTo>
                    <a:lnTo>
                      <a:pt x="25" y="71"/>
                    </a:lnTo>
                    <a:lnTo>
                      <a:pt x="25" y="58"/>
                    </a:lnTo>
                    <a:lnTo>
                      <a:pt x="23" y="48"/>
                    </a:lnTo>
                    <a:lnTo>
                      <a:pt x="18" y="35"/>
                    </a:lnTo>
                    <a:lnTo>
                      <a:pt x="13" y="20"/>
                    </a:lnTo>
                    <a:lnTo>
                      <a:pt x="0" y="0"/>
                    </a:lnTo>
                    <a:lnTo>
                      <a:pt x="13" y="0"/>
                    </a:lnTo>
                    <a:lnTo>
                      <a:pt x="28" y="25"/>
                    </a:lnTo>
                    <a:lnTo>
                      <a:pt x="35" y="40"/>
                    </a:lnTo>
                    <a:lnTo>
                      <a:pt x="38" y="51"/>
                    </a:lnTo>
                    <a:lnTo>
                      <a:pt x="40" y="61"/>
                    </a:lnTo>
                    <a:lnTo>
                      <a:pt x="43" y="83"/>
                    </a:lnTo>
                    <a:lnTo>
                      <a:pt x="43" y="96"/>
                    </a:lnTo>
                    <a:lnTo>
                      <a:pt x="40" y="108"/>
                    </a:lnTo>
                    <a:lnTo>
                      <a:pt x="38" y="118"/>
                    </a:lnTo>
                    <a:lnTo>
                      <a:pt x="35" y="128"/>
                    </a:lnTo>
                    <a:lnTo>
                      <a:pt x="25" y="146"/>
                    </a:lnTo>
                    <a:lnTo>
                      <a:pt x="13" y="169"/>
                    </a:lnTo>
                    <a:lnTo>
                      <a:pt x="3" y="1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63" name="Freeform 185"/>
              <p:cNvSpPr>
                <a:spLocks noEditPoints="1"/>
              </p:cNvSpPr>
              <p:nvPr/>
            </p:nvSpPr>
            <p:spPr bwMode="auto">
              <a:xfrm>
                <a:off x="2438" y="3110"/>
                <a:ext cx="108" cy="131"/>
              </a:xfrm>
              <a:custGeom>
                <a:avLst/>
                <a:gdLst>
                  <a:gd name="T0" fmla="*/ 60 w 108"/>
                  <a:gd name="T1" fmla="*/ 61 h 131"/>
                  <a:gd name="T2" fmla="*/ 70 w 108"/>
                  <a:gd name="T3" fmla="*/ 61 h 131"/>
                  <a:gd name="T4" fmla="*/ 75 w 108"/>
                  <a:gd name="T5" fmla="*/ 58 h 131"/>
                  <a:gd name="T6" fmla="*/ 78 w 108"/>
                  <a:gd name="T7" fmla="*/ 56 h 131"/>
                  <a:gd name="T8" fmla="*/ 83 w 108"/>
                  <a:gd name="T9" fmla="*/ 53 h 131"/>
                  <a:gd name="T10" fmla="*/ 83 w 108"/>
                  <a:gd name="T11" fmla="*/ 48 h 131"/>
                  <a:gd name="T12" fmla="*/ 85 w 108"/>
                  <a:gd name="T13" fmla="*/ 43 h 131"/>
                  <a:gd name="T14" fmla="*/ 85 w 108"/>
                  <a:gd name="T15" fmla="*/ 38 h 131"/>
                  <a:gd name="T16" fmla="*/ 85 w 108"/>
                  <a:gd name="T17" fmla="*/ 30 h 131"/>
                  <a:gd name="T18" fmla="*/ 83 w 108"/>
                  <a:gd name="T19" fmla="*/ 25 h 131"/>
                  <a:gd name="T20" fmla="*/ 80 w 108"/>
                  <a:gd name="T21" fmla="*/ 23 h 131"/>
                  <a:gd name="T22" fmla="*/ 75 w 108"/>
                  <a:gd name="T23" fmla="*/ 18 h 131"/>
                  <a:gd name="T24" fmla="*/ 70 w 108"/>
                  <a:gd name="T25" fmla="*/ 18 h 131"/>
                  <a:gd name="T26" fmla="*/ 60 w 108"/>
                  <a:gd name="T27" fmla="*/ 15 h 131"/>
                  <a:gd name="T28" fmla="*/ 17 w 108"/>
                  <a:gd name="T29" fmla="*/ 15 h 131"/>
                  <a:gd name="T30" fmla="*/ 17 w 108"/>
                  <a:gd name="T31" fmla="*/ 61 h 131"/>
                  <a:gd name="T32" fmla="*/ 60 w 108"/>
                  <a:gd name="T33" fmla="*/ 61 h 131"/>
                  <a:gd name="T34" fmla="*/ 0 w 108"/>
                  <a:gd name="T35" fmla="*/ 0 h 131"/>
                  <a:gd name="T36" fmla="*/ 60 w 108"/>
                  <a:gd name="T37" fmla="*/ 0 h 131"/>
                  <a:gd name="T38" fmla="*/ 75 w 108"/>
                  <a:gd name="T39" fmla="*/ 3 h 131"/>
                  <a:gd name="T40" fmla="*/ 85 w 108"/>
                  <a:gd name="T41" fmla="*/ 5 h 131"/>
                  <a:gd name="T42" fmla="*/ 93 w 108"/>
                  <a:gd name="T43" fmla="*/ 10 h 131"/>
                  <a:gd name="T44" fmla="*/ 95 w 108"/>
                  <a:gd name="T45" fmla="*/ 13 h 131"/>
                  <a:gd name="T46" fmla="*/ 98 w 108"/>
                  <a:gd name="T47" fmla="*/ 18 h 131"/>
                  <a:gd name="T48" fmla="*/ 103 w 108"/>
                  <a:gd name="T49" fmla="*/ 25 h 131"/>
                  <a:gd name="T50" fmla="*/ 103 w 108"/>
                  <a:gd name="T51" fmla="*/ 35 h 131"/>
                  <a:gd name="T52" fmla="*/ 103 w 108"/>
                  <a:gd name="T53" fmla="*/ 45 h 131"/>
                  <a:gd name="T54" fmla="*/ 100 w 108"/>
                  <a:gd name="T55" fmla="*/ 51 h 131"/>
                  <a:gd name="T56" fmla="*/ 98 w 108"/>
                  <a:gd name="T57" fmla="*/ 56 h 131"/>
                  <a:gd name="T58" fmla="*/ 93 w 108"/>
                  <a:gd name="T59" fmla="*/ 63 h 131"/>
                  <a:gd name="T60" fmla="*/ 85 w 108"/>
                  <a:gd name="T61" fmla="*/ 68 h 131"/>
                  <a:gd name="T62" fmla="*/ 93 w 108"/>
                  <a:gd name="T63" fmla="*/ 71 h 131"/>
                  <a:gd name="T64" fmla="*/ 98 w 108"/>
                  <a:gd name="T65" fmla="*/ 76 h 131"/>
                  <a:gd name="T66" fmla="*/ 98 w 108"/>
                  <a:gd name="T67" fmla="*/ 78 h 131"/>
                  <a:gd name="T68" fmla="*/ 100 w 108"/>
                  <a:gd name="T69" fmla="*/ 81 h 131"/>
                  <a:gd name="T70" fmla="*/ 100 w 108"/>
                  <a:gd name="T71" fmla="*/ 91 h 131"/>
                  <a:gd name="T72" fmla="*/ 103 w 108"/>
                  <a:gd name="T73" fmla="*/ 108 h 131"/>
                  <a:gd name="T74" fmla="*/ 103 w 108"/>
                  <a:gd name="T75" fmla="*/ 121 h 131"/>
                  <a:gd name="T76" fmla="*/ 105 w 108"/>
                  <a:gd name="T77" fmla="*/ 126 h 131"/>
                  <a:gd name="T78" fmla="*/ 108 w 108"/>
                  <a:gd name="T79" fmla="*/ 128 h 131"/>
                  <a:gd name="T80" fmla="*/ 108 w 108"/>
                  <a:gd name="T81" fmla="*/ 131 h 131"/>
                  <a:gd name="T82" fmla="*/ 88 w 108"/>
                  <a:gd name="T83" fmla="*/ 131 h 131"/>
                  <a:gd name="T84" fmla="*/ 85 w 108"/>
                  <a:gd name="T85" fmla="*/ 126 h 131"/>
                  <a:gd name="T86" fmla="*/ 85 w 108"/>
                  <a:gd name="T87" fmla="*/ 116 h 131"/>
                  <a:gd name="T88" fmla="*/ 83 w 108"/>
                  <a:gd name="T89" fmla="*/ 96 h 131"/>
                  <a:gd name="T90" fmla="*/ 83 w 108"/>
                  <a:gd name="T91" fmla="*/ 88 h 131"/>
                  <a:gd name="T92" fmla="*/ 80 w 108"/>
                  <a:gd name="T93" fmla="*/ 83 h 131"/>
                  <a:gd name="T94" fmla="*/ 78 w 108"/>
                  <a:gd name="T95" fmla="*/ 81 h 131"/>
                  <a:gd name="T96" fmla="*/ 75 w 108"/>
                  <a:gd name="T97" fmla="*/ 78 h 131"/>
                  <a:gd name="T98" fmla="*/ 68 w 108"/>
                  <a:gd name="T99" fmla="*/ 76 h 131"/>
                  <a:gd name="T100" fmla="*/ 58 w 108"/>
                  <a:gd name="T101" fmla="*/ 76 h 131"/>
                  <a:gd name="T102" fmla="*/ 17 w 108"/>
                  <a:gd name="T103" fmla="*/ 76 h 131"/>
                  <a:gd name="T104" fmla="*/ 17 w 108"/>
                  <a:gd name="T105" fmla="*/ 131 h 131"/>
                  <a:gd name="T106" fmla="*/ 0 w 108"/>
                  <a:gd name="T107" fmla="*/ 131 h 131"/>
                  <a:gd name="T108" fmla="*/ 0 w 108"/>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1"/>
                  <a:gd name="T167" fmla="*/ 108 w 108"/>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1">
                    <a:moveTo>
                      <a:pt x="60" y="61"/>
                    </a:moveTo>
                    <a:lnTo>
                      <a:pt x="70" y="61"/>
                    </a:lnTo>
                    <a:lnTo>
                      <a:pt x="75" y="58"/>
                    </a:lnTo>
                    <a:lnTo>
                      <a:pt x="78" y="56"/>
                    </a:lnTo>
                    <a:lnTo>
                      <a:pt x="83" y="53"/>
                    </a:lnTo>
                    <a:lnTo>
                      <a:pt x="83" y="48"/>
                    </a:lnTo>
                    <a:lnTo>
                      <a:pt x="85" y="43"/>
                    </a:lnTo>
                    <a:lnTo>
                      <a:pt x="85" y="38"/>
                    </a:lnTo>
                    <a:lnTo>
                      <a:pt x="85" y="30"/>
                    </a:lnTo>
                    <a:lnTo>
                      <a:pt x="83" y="25"/>
                    </a:lnTo>
                    <a:lnTo>
                      <a:pt x="80" y="23"/>
                    </a:lnTo>
                    <a:lnTo>
                      <a:pt x="75" y="18"/>
                    </a:lnTo>
                    <a:lnTo>
                      <a:pt x="70" y="18"/>
                    </a:lnTo>
                    <a:lnTo>
                      <a:pt x="60" y="15"/>
                    </a:lnTo>
                    <a:lnTo>
                      <a:pt x="17" y="15"/>
                    </a:lnTo>
                    <a:lnTo>
                      <a:pt x="17" y="61"/>
                    </a:lnTo>
                    <a:lnTo>
                      <a:pt x="60" y="61"/>
                    </a:lnTo>
                    <a:close/>
                    <a:moveTo>
                      <a:pt x="0" y="0"/>
                    </a:moveTo>
                    <a:lnTo>
                      <a:pt x="60" y="0"/>
                    </a:lnTo>
                    <a:lnTo>
                      <a:pt x="75" y="3"/>
                    </a:lnTo>
                    <a:lnTo>
                      <a:pt x="85" y="5"/>
                    </a:lnTo>
                    <a:lnTo>
                      <a:pt x="93" y="10"/>
                    </a:lnTo>
                    <a:lnTo>
                      <a:pt x="95" y="13"/>
                    </a:lnTo>
                    <a:lnTo>
                      <a:pt x="98" y="18"/>
                    </a:lnTo>
                    <a:lnTo>
                      <a:pt x="103" y="25"/>
                    </a:lnTo>
                    <a:lnTo>
                      <a:pt x="103" y="35"/>
                    </a:lnTo>
                    <a:lnTo>
                      <a:pt x="103" y="45"/>
                    </a:lnTo>
                    <a:lnTo>
                      <a:pt x="100" y="51"/>
                    </a:lnTo>
                    <a:lnTo>
                      <a:pt x="98" y="56"/>
                    </a:lnTo>
                    <a:lnTo>
                      <a:pt x="93" y="63"/>
                    </a:lnTo>
                    <a:lnTo>
                      <a:pt x="85" y="68"/>
                    </a:lnTo>
                    <a:lnTo>
                      <a:pt x="93" y="71"/>
                    </a:lnTo>
                    <a:lnTo>
                      <a:pt x="98" y="76"/>
                    </a:lnTo>
                    <a:lnTo>
                      <a:pt x="98" y="78"/>
                    </a:lnTo>
                    <a:lnTo>
                      <a:pt x="100" y="81"/>
                    </a:lnTo>
                    <a:lnTo>
                      <a:pt x="100" y="91"/>
                    </a:lnTo>
                    <a:lnTo>
                      <a:pt x="103" y="108"/>
                    </a:lnTo>
                    <a:lnTo>
                      <a:pt x="103" y="121"/>
                    </a:lnTo>
                    <a:lnTo>
                      <a:pt x="105" y="126"/>
                    </a:lnTo>
                    <a:lnTo>
                      <a:pt x="108" y="128"/>
                    </a:lnTo>
                    <a:lnTo>
                      <a:pt x="108" y="131"/>
                    </a:lnTo>
                    <a:lnTo>
                      <a:pt x="88" y="131"/>
                    </a:lnTo>
                    <a:lnTo>
                      <a:pt x="85" y="126"/>
                    </a:lnTo>
                    <a:lnTo>
                      <a:pt x="85" y="116"/>
                    </a:lnTo>
                    <a:lnTo>
                      <a:pt x="83" y="96"/>
                    </a:lnTo>
                    <a:lnTo>
                      <a:pt x="83" y="88"/>
                    </a:lnTo>
                    <a:lnTo>
                      <a:pt x="80" y="83"/>
                    </a:lnTo>
                    <a:lnTo>
                      <a:pt x="78" y="81"/>
                    </a:lnTo>
                    <a:lnTo>
                      <a:pt x="75" y="78"/>
                    </a:lnTo>
                    <a:lnTo>
                      <a:pt x="68" y="76"/>
                    </a:lnTo>
                    <a:lnTo>
                      <a:pt x="58" y="76"/>
                    </a:lnTo>
                    <a:lnTo>
                      <a:pt x="17" y="76"/>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64" name="Freeform 186"/>
              <p:cNvSpPr>
                <a:spLocks/>
              </p:cNvSpPr>
              <p:nvPr/>
            </p:nvSpPr>
            <p:spPr bwMode="auto">
              <a:xfrm>
                <a:off x="2569" y="3110"/>
                <a:ext cx="95" cy="131"/>
              </a:xfrm>
              <a:custGeom>
                <a:avLst/>
                <a:gdLst>
                  <a:gd name="T0" fmla="*/ 0 w 95"/>
                  <a:gd name="T1" fmla="*/ 0 h 131"/>
                  <a:gd name="T2" fmla="*/ 95 w 95"/>
                  <a:gd name="T3" fmla="*/ 0 h 131"/>
                  <a:gd name="T4" fmla="*/ 95 w 95"/>
                  <a:gd name="T5" fmla="*/ 18 h 131"/>
                  <a:gd name="T6" fmla="*/ 17 w 95"/>
                  <a:gd name="T7" fmla="*/ 18 h 131"/>
                  <a:gd name="T8" fmla="*/ 17 w 95"/>
                  <a:gd name="T9" fmla="*/ 56 h 131"/>
                  <a:gd name="T10" fmla="*/ 88 w 95"/>
                  <a:gd name="T11" fmla="*/ 56 h 131"/>
                  <a:gd name="T12" fmla="*/ 88 w 95"/>
                  <a:gd name="T13" fmla="*/ 71 h 131"/>
                  <a:gd name="T14" fmla="*/ 17 w 95"/>
                  <a:gd name="T15" fmla="*/ 71 h 131"/>
                  <a:gd name="T16" fmla="*/ 17 w 95"/>
                  <a:gd name="T17" fmla="*/ 116 h 131"/>
                  <a:gd name="T18" fmla="*/ 95 w 95"/>
                  <a:gd name="T19" fmla="*/ 116 h 131"/>
                  <a:gd name="T20" fmla="*/ 95 w 95"/>
                  <a:gd name="T21" fmla="*/ 131 h 131"/>
                  <a:gd name="T22" fmla="*/ 0 w 95"/>
                  <a:gd name="T23" fmla="*/ 131 h 131"/>
                  <a:gd name="T24" fmla="*/ 0 w 9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31"/>
                  <a:gd name="T41" fmla="*/ 95 w 9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31">
                    <a:moveTo>
                      <a:pt x="0" y="0"/>
                    </a:moveTo>
                    <a:lnTo>
                      <a:pt x="95" y="0"/>
                    </a:lnTo>
                    <a:lnTo>
                      <a:pt x="95" y="18"/>
                    </a:lnTo>
                    <a:lnTo>
                      <a:pt x="17" y="18"/>
                    </a:lnTo>
                    <a:lnTo>
                      <a:pt x="17" y="56"/>
                    </a:lnTo>
                    <a:lnTo>
                      <a:pt x="88" y="56"/>
                    </a:lnTo>
                    <a:lnTo>
                      <a:pt x="88" y="71"/>
                    </a:lnTo>
                    <a:lnTo>
                      <a:pt x="17" y="71"/>
                    </a:lnTo>
                    <a:lnTo>
                      <a:pt x="17" y="116"/>
                    </a:lnTo>
                    <a:lnTo>
                      <a:pt x="95" y="116"/>
                    </a:lnTo>
                    <a:lnTo>
                      <a:pt x="9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65" name="Freeform 187"/>
              <p:cNvSpPr>
                <a:spLocks/>
              </p:cNvSpPr>
              <p:nvPr/>
            </p:nvSpPr>
            <p:spPr bwMode="auto">
              <a:xfrm>
                <a:off x="2689" y="3110"/>
                <a:ext cx="91" cy="131"/>
              </a:xfrm>
              <a:custGeom>
                <a:avLst/>
                <a:gdLst>
                  <a:gd name="T0" fmla="*/ 0 w 91"/>
                  <a:gd name="T1" fmla="*/ 0 h 131"/>
                  <a:gd name="T2" fmla="*/ 91 w 91"/>
                  <a:gd name="T3" fmla="*/ 0 h 131"/>
                  <a:gd name="T4" fmla="*/ 91 w 91"/>
                  <a:gd name="T5" fmla="*/ 18 h 131"/>
                  <a:gd name="T6" fmla="*/ 18 w 91"/>
                  <a:gd name="T7" fmla="*/ 18 h 131"/>
                  <a:gd name="T8" fmla="*/ 18 w 91"/>
                  <a:gd name="T9" fmla="*/ 56 h 131"/>
                  <a:gd name="T10" fmla="*/ 81 w 91"/>
                  <a:gd name="T11" fmla="*/ 56 h 131"/>
                  <a:gd name="T12" fmla="*/ 81 w 91"/>
                  <a:gd name="T13" fmla="*/ 71 h 131"/>
                  <a:gd name="T14" fmla="*/ 18 w 91"/>
                  <a:gd name="T15" fmla="*/ 71 h 131"/>
                  <a:gd name="T16" fmla="*/ 18 w 91"/>
                  <a:gd name="T17" fmla="*/ 131 h 131"/>
                  <a:gd name="T18" fmla="*/ 0 w 91"/>
                  <a:gd name="T19" fmla="*/ 131 h 131"/>
                  <a:gd name="T20" fmla="*/ 0 w 91"/>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1"/>
                  <a:gd name="T34" fmla="*/ 0 h 131"/>
                  <a:gd name="T35" fmla="*/ 91 w 91"/>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1" h="131">
                    <a:moveTo>
                      <a:pt x="0" y="0"/>
                    </a:moveTo>
                    <a:lnTo>
                      <a:pt x="91" y="0"/>
                    </a:lnTo>
                    <a:lnTo>
                      <a:pt x="91" y="18"/>
                    </a:lnTo>
                    <a:lnTo>
                      <a:pt x="18" y="18"/>
                    </a:lnTo>
                    <a:lnTo>
                      <a:pt x="18" y="56"/>
                    </a:lnTo>
                    <a:lnTo>
                      <a:pt x="81" y="56"/>
                    </a:lnTo>
                    <a:lnTo>
                      <a:pt x="81" y="71"/>
                    </a:lnTo>
                    <a:lnTo>
                      <a:pt x="18" y="71"/>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66" name="Freeform 188"/>
              <p:cNvSpPr>
                <a:spLocks/>
              </p:cNvSpPr>
              <p:nvPr/>
            </p:nvSpPr>
            <p:spPr bwMode="auto">
              <a:xfrm>
                <a:off x="2800" y="3110"/>
                <a:ext cx="96" cy="131"/>
              </a:xfrm>
              <a:custGeom>
                <a:avLst/>
                <a:gdLst>
                  <a:gd name="T0" fmla="*/ 0 w 96"/>
                  <a:gd name="T1" fmla="*/ 0 h 131"/>
                  <a:gd name="T2" fmla="*/ 96 w 96"/>
                  <a:gd name="T3" fmla="*/ 0 h 131"/>
                  <a:gd name="T4" fmla="*/ 96 w 96"/>
                  <a:gd name="T5" fmla="*/ 18 h 131"/>
                  <a:gd name="T6" fmla="*/ 18 w 96"/>
                  <a:gd name="T7" fmla="*/ 18 h 131"/>
                  <a:gd name="T8" fmla="*/ 18 w 96"/>
                  <a:gd name="T9" fmla="*/ 56 h 131"/>
                  <a:gd name="T10" fmla="*/ 88 w 96"/>
                  <a:gd name="T11" fmla="*/ 56 h 131"/>
                  <a:gd name="T12" fmla="*/ 88 w 96"/>
                  <a:gd name="T13" fmla="*/ 71 h 131"/>
                  <a:gd name="T14" fmla="*/ 18 w 96"/>
                  <a:gd name="T15" fmla="*/ 71 h 131"/>
                  <a:gd name="T16" fmla="*/ 18 w 96"/>
                  <a:gd name="T17" fmla="*/ 116 h 131"/>
                  <a:gd name="T18" fmla="*/ 96 w 96"/>
                  <a:gd name="T19" fmla="*/ 116 h 131"/>
                  <a:gd name="T20" fmla="*/ 96 w 96"/>
                  <a:gd name="T21" fmla="*/ 131 h 131"/>
                  <a:gd name="T22" fmla="*/ 0 w 96"/>
                  <a:gd name="T23" fmla="*/ 131 h 131"/>
                  <a:gd name="T24" fmla="*/ 0 w 9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31"/>
                  <a:gd name="T41" fmla="*/ 96 w 9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31">
                    <a:moveTo>
                      <a:pt x="0" y="0"/>
                    </a:moveTo>
                    <a:lnTo>
                      <a:pt x="96" y="0"/>
                    </a:lnTo>
                    <a:lnTo>
                      <a:pt x="96" y="18"/>
                    </a:lnTo>
                    <a:lnTo>
                      <a:pt x="18" y="18"/>
                    </a:lnTo>
                    <a:lnTo>
                      <a:pt x="18" y="56"/>
                    </a:lnTo>
                    <a:lnTo>
                      <a:pt x="88" y="56"/>
                    </a:lnTo>
                    <a:lnTo>
                      <a:pt x="88" y="71"/>
                    </a:lnTo>
                    <a:lnTo>
                      <a:pt x="18" y="71"/>
                    </a:lnTo>
                    <a:lnTo>
                      <a:pt x="18" y="116"/>
                    </a:lnTo>
                    <a:lnTo>
                      <a:pt x="96" y="116"/>
                    </a:lnTo>
                    <a:lnTo>
                      <a:pt x="96"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67" name="Freeform 189"/>
              <p:cNvSpPr>
                <a:spLocks noEditPoints="1"/>
              </p:cNvSpPr>
              <p:nvPr/>
            </p:nvSpPr>
            <p:spPr bwMode="auto">
              <a:xfrm>
                <a:off x="2921" y="3110"/>
                <a:ext cx="108" cy="131"/>
              </a:xfrm>
              <a:custGeom>
                <a:avLst/>
                <a:gdLst>
                  <a:gd name="T0" fmla="*/ 60 w 108"/>
                  <a:gd name="T1" fmla="*/ 61 h 131"/>
                  <a:gd name="T2" fmla="*/ 70 w 108"/>
                  <a:gd name="T3" fmla="*/ 61 h 131"/>
                  <a:gd name="T4" fmla="*/ 75 w 108"/>
                  <a:gd name="T5" fmla="*/ 58 h 131"/>
                  <a:gd name="T6" fmla="*/ 78 w 108"/>
                  <a:gd name="T7" fmla="*/ 56 h 131"/>
                  <a:gd name="T8" fmla="*/ 83 w 108"/>
                  <a:gd name="T9" fmla="*/ 53 h 131"/>
                  <a:gd name="T10" fmla="*/ 85 w 108"/>
                  <a:gd name="T11" fmla="*/ 48 h 131"/>
                  <a:gd name="T12" fmla="*/ 85 w 108"/>
                  <a:gd name="T13" fmla="*/ 43 h 131"/>
                  <a:gd name="T14" fmla="*/ 85 w 108"/>
                  <a:gd name="T15" fmla="*/ 38 h 131"/>
                  <a:gd name="T16" fmla="*/ 85 w 108"/>
                  <a:gd name="T17" fmla="*/ 30 h 131"/>
                  <a:gd name="T18" fmla="*/ 83 w 108"/>
                  <a:gd name="T19" fmla="*/ 25 h 131"/>
                  <a:gd name="T20" fmla="*/ 80 w 108"/>
                  <a:gd name="T21" fmla="*/ 23 h 131"/>
                  <a:gd name="T22" fmla="*/ 75 w 108"/>
                  <a:gd name="T23" fmla="*/ 18 h 131"/>
                  <a:gd name="T24" fmla="*/ 70 w 108"/>
                  <a:gd name="T25" fmla="*/ 18 h 131"/>
                  <a:gd name="T26" fmla="*/ 60 w 108"/>
                  <a:gd name="T27" fmla="*/ 15 h 131"/>
                  <a:gd name="T28" fmla="*/ 17 w 108"/>
                  <a:gd name="T29" fmla="*/ 15 h 131"/>
                  <a:gd name="T30" fmla="*/ 17 w 108"/>
                  <a:gd name="T31" fmla="*/ 61 h 131"/>
                  <a:gd name="T32" fmla="*/ 60 w 108"/>
                  <a:gd name="T33" fmla="*/ 61 h 131"/>
                  <a:gd name="T34" fmla="*/ 0 w 108"/>
                  <a:gd name="T35" fmla="*/ 0 h 131"/>
                  <a:gd name="T36" fmla="*/ 60 w 108"/>
                  <a:gd name="T37" fmla="*/ 0 h 131"/>
                  <a:gd name="T38" fmla="*/ 75 w 108"/>
                  <a:gd name="T39" fmla="*/ 3 h 131"/>
                  <a:gd name="T40" fmla="*/ 85 w 108"/>
                  <a:gd name="T41" fmla="*/ 5 h 131"/>
                  <a:gd name="T42" fmla="*/ 93 w 108"/>
                  <a:gd name="T43" fmla="*/ 10 h 131"/>
                  <a:gd name="T44" fmla="*/ 95 w 108"/>
                  <a:gd name="T45" fmla="*/ 13 h 131"/>
                  <a:gd name="T46" fmla="*/ 100 w 108"/>
                  <a:gd name="T47" fmla="*/ 18 h 131"/>
                  <a:gd name="T48" fmla="*/ 103 w 108"/>
                  <a:gd name="T49" fmla="*/ 25 h 131"/>
                  <a:gd name="T50" fmla="*/ 103 w 108"/>
                  <a:gd name="T51" fmla="*/ 35 h 131"/>
                  <a:gd name="T52" fmla="*/ 103 w 108"/>
                  <a:gd name="T53" fmla="*/ 45 h 131"/>
                  <a:gd name="T54" fmla="*/ 100 w 108"/>
                  <a:gd name="T55" fmla="*/ 51 h 131"/>
                  <a:gd name="T56" fmla="*/ 98 w 108"/>
                  <a:gd name="T57" fmla="*/ 56 h 131"/>
                  <a:gd name="T58" fmla="*/ 93 w 108"/>
                  <a:gd name="T59" fmla="*/ 63 h 131"/>
                  <a:gd name="T60" fmla="*/ 85 w 108"/>
                  <a:gd name="T61" fmla="*/ 68 h 131"/>
                  <a:gd name="T62" fmla="*/ 93 w 108"/>
                  <a:gd name="T63" fmla="*/ 71 h 131"/>
                  <a:gd name="T64" fmla="*/ 98 w 108"/>
                  <a:gd name="T65" fmla="*/ 76 h 131"/>
                  <a:gd name="T66" fmla="*/ 98 w 108"/>
                  <a:gd name="T67" fmla="*/ 78 h 131"/>
                  <a:gd name="T68" fmla="*/ 100 w 108"/>
                  <a:gd name="T69" fmla="*/ 81 h 131"/>
                  <a:gd name="T70" fmla="*/ 100 w 108"/>
                  <a:gd name="T71" fmla="*/ 91 h 131"/>
                  <a:gd name="T72" fmla="*/ 103 w 108"/>
                  <a:gd name="T73" fmla="*/ 108 h 131"/>
                  <a:gd name="T74" fmla="*/ 103 w 108"/>
                  <a:gd name="T75" fmla="*/ 121 h 131"/>
                  <a:gd name="T76" fmla="*/ 105 w 108"/>
                  <a:gd name="T77" fmla="*/ 126 h 131"/>
                  <a:gd name="T78" fmla="*/ 108 w 108"/>
                  <a:gd name="T79" fmla="*/ 128 h 131"/>
                  <a:gd name="T80" fmla="*/ 108 w 108"/>
                  <a:gd name="T81" fmla="*/ 131 h 131"/>
                  <a:gd name="T82" fmla="*/ 88 w 108"/>
                  <a:gd name="T83" fmla="*/ 131 h 131"/>
                  <a:gd name="T84" fmla="*/ 85 w 108"/>
                  <a:gd name="T85" fmla="*/ 126 h 131"/>
                  <a:gd name="T86" fmla="*/ 85 w 108"/>
                  <a:gd name="T87" fmla="*/ 116 h 131"/>
                  <a:gd name="T88" fmla="*/ 83 w 108"/>
                  <a:gd name="T89" fmla="*/ 96 h 131"/>
                  <a:gd name="T90" fmla="*/ 83 w 108"/>
                  <a:gd name="T91" fmla="*/ 88 h 131"/>
                  <a:gd name="T92" fmla="*/ 80 w 108"/>
                  <a:gd name="T93" fmla="*/ 83 h 131"/>
                  <a:gd name="T94" fmla="*/ 78 w 108"/>
                  <a:gd name="T95" fmla="*/ 81 h 131"/>
                  <a:gd name="T96" fmla="*/ 75 w 108"/>
                  <a:gd name="T97" fmla="*/ 78 h 131"/>
                  <a:gd name="T98" fmla="*/ 68 w 108"/>
                  <a:gd name="T99" fmla="*/ 76 h 131"/>
                  <a:gd name="T100" fmla="*/ 58 w 108"/>
                  <a:gd name="T101" fmla="*/ 76 h 131"/>
                  <a:gd name="T102" fmla="*/ 17 w 108"/>
                  <a:gd name="T103" fmla="*/ 76 h 131"/>
                  <a:gd name="T104" fmla="*/ 17 w 108"/>
                  <a:gd name="T105" fmla="*/ 131 h 131"/>
                  <a:gd name="T106" fmla="*/ 0 w 108"/>
                  <a:gd name="T107" fmla="*/ 131 h 131"/>
                  <a:gd name="T108" fmla="*/ 0 w 108"/>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1"/>
                  <a:gd name="T167" fmla="*/ 108 w 108"/>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1">
                    <a:moveTo>
                      <a:pt x="60" y="61"/>
                    </a:moveTo>
                    <a:lnTo>
                      <a:pt x="70" y="61"/>
                    </a:lnTo>
                    <a:lnTo>
                      <a:pt x="75" y="58"/>
                    </a:lnTo>
                    <a:lnTo>
                      <a:pt x="78" y="56"/>
                    </a:lnTo>
                    <a:lnTo>
                      <a:pt x="83" y="53"/>
                    </a:lnTo>
                    <a:lnTo>
                      <a:pt x="85" y="48"/>
                    </a:lnTo>
                    <a:lnTo>
                      <a:pt x="85" y="43"/>
                    </a:lnTo>
                    <a:lnTo>
                      <a:pt x="85" y="38"/>
                    </a:lnTo>
                    <a:lnTo>
                      <a:pt x="85" y="30"/>
                    </a:lnTo>
                    <a:lnTo>
                      <a:pt x="83" y="25"/>
                    </a:lnTo>
                    <a:lnTo>
                      <a:pt x="80" y="23"/>
                    </a:lnTo>
                    <a:lnTo>
                      <a:pt x="75" y="18"/>
                    </a:lnTo>
                    <a:lnTo>
                      <a:pt x="70" y="18"/>
                    </a:lnTo>
                    <a:lnTo>
                      <a:pt x="60" y="15"/>
                    </a:lnTo>
                    <a:lnTo>
                      <a:pt x="17" y="15"/>
                    </a:lnTo>
                    <a:lnTo>
                      <a:pt x="17" y="61"/>
                    </a:lnTo>
                    <a:lnTo>
                      <a:pt x="60" y="61"/>
                    </a:lnTo>
                    <a:close/>
                    <a:moveTo>
                      <a:pt x="0" y="0"/>
                    </a:moveTo>
                    <a:lnTo>
                      <a:pt x="60" y="0"/>
                    </a:lnTo>
                    <a:lnTo>
                      <a:pt x="75" y="3"/>
                    </a:lnTo>
                    <a:lnTo>
                      <a:pt x="85" y="5"/>
                    </a:lnTo>
                    <a:lnTo>
                      <a:pt x="93" y="10"/>
                    </a:lnTo>
                    <a:lnTo>
                      <a:pt x="95" y="13"/>
                    </a:lnTo>
                    <a:lnTo>
                      <a:pt x="100" y="18"/>
                    </a:lnTo>
                    <a:lnTo>
                      <a:pt x="103" y="25"/>
                    </a:lnTo>
                    <a:lnTo>
                      <a:pt x="103" y="35"/>
                    </a:lnTo>
                    <a:lnTo>
                      <a:pt x="103" y="45"/>
                    </a:lnTo>
                    <a:lnTo>
                      <a:pt x="100" y="51"/>
                    </a:lnTo>
                    <a:lnTo>
                      <a:pt x="98" y="56"/>
                    </a:lnTo>
                    <a:lnTo>
                      <a:pt x="93" y="63"/>
                    </a:lnTo>
                    <a:lnTo>
                      <a:pt x="85" y="68"/>
                    </a:lnTo>
                    <a:lnTo>
                      <a:pt x="93" y="71"/>
                    </a:lnTo>
                    <a:lnTo>
                      <a:pt x="98" y="76"/>
                    </a:lnTo>
                    <a:lnTo>
                      <a:pt x="98" y="78"/>
                    </a:lnTo>
                    <a:lnTo>
                      <a:pt x="100" y="81"/>
                    </a:lnTo>
                    <a:lnTo>
                      <a:pt x="100" y="91"/>
                    </a:lnTo>
                    <a:lnTo>
                      <a:pt x="103" y="108"/>
                    </a:lnTo>
                    <a:lnTo>
                      <a:pt x="103" y="121"/>
                    </a:lnTo>
                    <a:lnTo>
                      <a:pt x="105" y="126"/>
                    </a:lnTo>
                    <a:lnTo>
                      <a:pt x="108" y="128"/>
                    </a:lnTo>
                    <a:lnTo>
                      <a:pt x="108" y="131"/>
                    </a:lnTo>
                    <a:lnTo>
                      <a:pt x="88" y="131"/>
                    </a:lnTo>
                    <a:lnTo>
                      <a:pt x="85" y="126"/>
                    </a:lnTo>
                    <a:lnTo>
                      <a:pt x="85" y="116"/>
                    </a:lnTo>
                    <a:lnTo>
                      <a:pt x="83" y="96"/>
                    </a:lnTo>
                    <a:lnTo>
                      <a:pt x="83" y="88"/>
                    </a:lnTo>
                    <a:lnTo>
                      <a:pt x="80" y="83"/>
                    </a:lnTo>
                    <a:lnTo>
                      <a:pt x="78" y="81"/>
                    </a:lnTo>
                    <a:lnTo>
                      <a:pt x="75" y="78"/>
                    </a:lnTo>
                    <a:lnTo>
                      <a:pt x="68" y="76"/>
                    </a:lnTo>
                    <a:lnTo>
                      <a:pt x="58" y="76"/>
                    </a:lnTo>
                    <a:lnTo>
                      <a:pt x="17" y="76"/>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68" name="Freeform 190"/>
              <p:cNvSpPr>
                <a:spLocks/>
              </p:cNvSpPr>
              <p:nvPr/>
            </p:nvSpPr>
            <p:spPr bwMode="auto">
              <a:xfrm>
                <a:off x="3052" y="3110"/>
                <a:ext cx="95" cy="131"/>
              </a:xfrm>
              <a:custGeom>
                <a:avLst/>
                <a:gdLst>
                  <a:gd name="T0" fmla="*/ 0 w 95"/>
                  <a:gd name="T1" fmla="*/ 0 h 131"/>
                  <a:gd name="T2" fmla="*/ 95 w 95"/>
                  <a:gd name="T3" fmla="*/ 0 h 131"/>
                  <a:gd name="T4" fmla="*/ 95 w 95"/>
                  <a:gd name="T5" fmla="*/ 18 h 131"/>
                  <a:gd name="T6" fmla="*/ 17 w 95"/>
                  <a:gd name="T7" fmla="*/ 18 h 131"/>
                  <a:gd name="T8" fmla="*/ 17 w 95"/>
                  <a:gd name="T9" fmla="*/ 56 h 131"/>
                  <a:gd name="T10" fmla="*/ 88 w 95"/>
                  <a:gd name="T11" fmla="*/ 56 h 131"/>
                  <a:gd name="T12" fmla="*/ 88 w 95"/>
                  <a:gd name="T13" fmla="*/ 71 h 131"/>
                  <a:gd name="T14" fmla="*/ 17 w 95"/>
                  <a:gd name="T15" fmla="*/ 71 h 131"/>
                  <a:gd name="T16" fmla="*/ 17 w 95"/>
                  <a:gd name="T17" fmla="*/ 116 h 131"/>
                  <a:gd name="T18" fmla="*/ 95 w 95"/>
                  <a:gd name="T19" fmla="*/ 116 h 131"/>
                  <a:gd name="T20" fmla="*/ 95 w 95"/>
                  <a:gd name="T21" fmla="*/ 131 h 131"/>
                  <a:gd name="T22" fmla="*/ 0 w 95"/>
                  <a:gd name="T23" fmla="*/ 131 h 131"/>
                  <a:gd name="T24" fmla="*/ 0 w 9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31"/>
                  <a:gd name="T41" fmla="*/ 95 w 9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31">
                    <a:moveTo>
                      <a:pt x="0" y="0"/>
                    </a:moveTo>
                    <a:lnTo>
                      <a:pt x="95" y="0"/>
                    </a:lnTo>
                    <a:lnTo>
                      <a:pt x="95" y="18"/>
                    </a:lnTo>
                    <a:lnTo>
                      <a:pt x="17" y="18"/>
                    </a:lnTo>
                    <a:lnTo>
                      <a:pt x="17" y="56"/>
                    </a:lnTo>
                    <a:lnTo>
                      <a:pt x="88" y="56"/>
                    </a:lnTo>
                    <a:lnTo>
                      <a:pt x="88" y="71"/>
                    </a:lnTo>
                    <a:lnTo>
                      <a:pt x="17" y="71"/>
                    </a:lnTo>
                    <a:lnTo>
                      <a:pt x="17" y="116"/>
                    </a:lnTo>
                    <a:lnTo>
                      <a:pt x="95" y="116"/>
                    </a:lnTo>
                    <a:lnTo>
                      <a:pt x="9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69" name="Freeform 191"/>
              <p:cNvSpPr>
                <a:spLocks/>
              </p:cNvSpPr>
              <p:nvPr/>
            </p:nvSpPr>
            <p:spPr bwMode="auto">
              <a:xfrm>
                <a:off x="3170" y="3110"/>
                <a:ext cx="103" cy="131"/>
              </a:xfrm>
              <a:custGeom>
                <a:avLst/>
                <a:gdLst>
                  <a:gd name="T0" fmla="*/ 0 w 103"/>
                  <a:gd name="T1" fmla="*/ 0 h 131"/>
                  <a:gd name="T2" fmla="*/ 22 w 103"/>
                  <a:gd name="T3" fmla="*/ 0 h 131"/>
                  <a:gd name="T4" fmla="*/ 88 w 103"/>
                  <a:gd name="T5" fmla="*/ 106 h 131"/>
                  <a:gd name="T6" fmla="*/ 88 w 103"/>
                  <a:gd name="T7" fmla="*/ 0 h 131"/>
                  <a:gd name="T8" fmla="*/ 103 w 103"/>
                  <a:gd name="T9" fmla="*/ 0 h 131"/>
                  <a:gd name="T10" fmla="*/ 103 w 103"/>
                  <a:gd name="T11" fmla="*/ 131 h 131"/>
                  <a:gd name="T12" fmla="*/ 85 w 103"/>
                  <a:gd name="T13" fmla="*/ 131 h 131"/>
                  <a:gd name="T14" fmla="*/ 17 w 103"/>
                  <a:gd name="T15" fmla="*/ 25 h 131"/>
                  <a:gd name="T16" fmla="*/ 17 w 103"/>
                  <a:gd name="T17" fmla="*/ 131 h 131"/>
                  <a:gd name="T18" fmla="*/ 0 w 103"/>
                  <a:gd name="T19" fmla="*/ 131 h 131"/>
                  <a:gd name="T20" fmla="*/ 0 w 103"/>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31"/>
                  <a:gd name="T35" fmla="*/ 103 w 103"/>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31">
                    <a:moveTo>
                      <a:pt x="0" y="0"/>
                    </a:moveTo>
                    <a:lnTo>
                      <a:pt x="22" y="0"/>
                    </a:lnTo>
                    <a:lnTo>
                      <a:pt x="88" y="106"/>
                    </a:lnTo>
                    <a:lnTo>
                      <a:pt x="88" y="0"/>
                    </a:lnTo>
                    <a:lnTo>
                      <a:pt x="103" y="0"/>
                    </a:lnTo>
                    <a:lnTo>
                      <a:pt x="103" y="131"/>
                    </a:lnTo>
                    <a:lnTo>
                      <a:pt x="85" y="131"/>
                    </a:lnTo>
                    <a:lnTo>
                      <a:pt x="17" y="25"/>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70" name="Freeform 192"/>
              <p:cNvSpPr>
                <a:spLocks/>
              </p:cNvSpPr>
              <p:nvPr/>
            </p:nvSpPr>
            <p:spPr bwMode="auto">
              <a:xfrm>
                <a:off x="3296" y="3108"/>
                <a:ext cx="115" cy="135"/>
              </a:xfrm>
              <a:custGeom>
                <a:avLst/>
                <a:gdLst>
                  <a:gd name="T0" fmla="*/ 105 w 115"/>
                  <a:gd name="T1" fmla="*/ 20 h 135"/>
                  <a:gd name="T2" fmla="*/ 113 w 115"/>
                  <a:gd name="T3" fmla="*/ 35 h 135"/>
                  <a:gd name="T4" fmla="*/ 98 w 115"/>
                  <a:gd name="T5" fmla="*/ 42 h 135"/>
                  <a:gd name="T6" fmla="*/ 90 w 115"/>
                  <a:gd name="T7" fmla="*/ 27 h 135"/>
                  <a:gd name="T8" fmla="*/ 80 w 115"/>
                  <a:gd name="T9" fmla="*/ 20 h 135"/>
                  <a:gd name="T10" fmla="*/ 68 w 115"/>
                  <a:gd name="T11" fmla="*/ 15 h 135"/>
                  <a:gd name="T12" fmla="*/ 52 w 115"/>
                  <a:gd name="T13" fmla="*/ 15 h 135"/>
                  <a:gd name="T14" fmla="*/ 37 w 115"/>
                  <a:gd name="T15" fmla="*/ 22 h 135"/>
                  <a:gd name="T16" fmla="*/ 25 w 115"/>
                  <a:gd name="T17" fmla="*/ 35 h 135"/>
                  <a:gd name="T18" fmla="*/ 20 w 115"/>
                  <a:gd name="T19" fmla="*/ 58 h 135"/>
                  <a:gd name="T20" fmla="*/ 20 w 115"/>
                  <a:gd name="T21" fmla="*/ 80 h 135"/>
                  <a:gd name="T22" fmla="*/ 25 w 115"/>
                  <a:gd name="T23" fmla="*/ 100 h 135"/>
                  <a:gd name="T24" fmla="*/ 35 w 115"/>
                  <a:gd name="T25" fmla="*/ 113 h 135"/>
                  <a:gd name="T26" fmla="*/ 50 w 115"/>
                  <a:gd name="T27" fmla="*/ 120 h 135"/>
                  <a:gd name="T28" fmla="*/ 70 w 115"/>
                  <a:gd name="T29" fmla="*/ 120 h 135"/>
                  <a:gd name="T30" fmla="*/ 85 w 115"/>
                  <a:gd name="T31" fmla="*/ 113 h 135"/>
                  <a:gd name="T32" fmla="*/ 95 w 115"/>
                  <a:gd name="T33" fmla="*/ 98 h 135"/>
                  <a:gd name="T34" fmla="*/ 115 w 115"/>
                  <a:gd name="T35" fmla="*/ 85 h 135"/>
                  <a:gd name="T36" fmla="*/ 110 w 115"/>
                  <a:gd name="T37" fmla="*/ 105 h 135"/>
                  <a:gd name="T38" fmla="*/ 100 w 115"/>
                  <a:gd name="T39" fmla="*/ 120 h 135"/>
                  <a:gd name="T40" fmla="*/ 83 w 115"/>
                  <a:gd name="T41" fmla="*/ 133 h 135"/>
                  <a:gd name="T42" fmla="*/ 58 w 115"/>
                  <a:gd name="T43" fmla="*/ 135 h 135"/>
                  <a:gd name="T44" fmla="*/ 37 w 115"/>
                  <a:gd name="T45" fmla="*/ 133 h 135"/>
                  <a:gd name="T46" fmla="*/ 20 w 115"/>
                  <a:gd name="T47" fmla="*/ 123 h 135"/>
                  <a:gd name="T48" fmla="*/ 5 w 115"/>
                  <a:gd name="T49" fmla="*/ 100 h 135"/>
                  <a:gd name="T50" fmla="*/ 2 w 115"/>
                  <a:gd name="T51" fmla="*/ 85 h 135"/>
                  <a:gd name="T52" fmla="*/ 2 w 115"/>
                  <a:gd name="T53" fmla="*/ 53 h 135"/>
                  <a:gd name="T54" fmla="*/ 10 w 115"/>
                  <a:gd name="T55" fmla="*/ 30 h 135"/>
                  <a:gd name="T56" fmla="*/ 25 w 115"/>
                  <a:gd name="T57" fmla="*/ 10 h 135"/>
                  <a:gd name="T58" fmla="*/ 40 w 115"/>
                  <a:gd name="T59" fmla="*/ 2 h 135"/>
                  <a:gd name="T60" fmla="*/ 60 w 115"/>
                  <a:gd name="T61" fmla="*/ 0 h 135"/>
                  <a:gd name="T62" fmla="*/ 83 w 115"/>
                  <a:gd name="T63" fmla="*/ 2 h 135"/>
                  <a:gd name="T64" fmla="*/ 100 w 115"/>
                  <a:gd name="T65" fmla="*/ 12 h 1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5"/>
                  <a:gd name="T100" fmla="*/ 0 h 135"/>
                  <a:gd name="T101" fmla="*/ 115 w 115"/>
                  <a:gd name="T102" fmla="*/ 135 h 1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5" h="135">
                    <a:moveTo>
                      <a:pt x="100" y="12"/>
                    </a:moveTo>
                    <a:lnTo>
                      <a:pt x="105" y="20"/>
                    </a:lnTo>
                    <a:lnTo>
                      <a:pt x="110" y="27"/>
                    </a:lnTo>
                    <a:lnTo>
                      <a:pt x="113" y="35"/>
                    </a:lnTo>
                    <a:lnTo>
                      <a:pt x="115" y="42"/>
                    </a:lnTo>
                    <a:lnTo>
                      <a:pt x="98" y="42"/>
                    </a:lnTo>
                    <a:lnTo>
                      <a:pt x="93" y="30"/>
                    </a:lnTo>
                    <a:lnTo>
                      <a:pt x="90" y="27"/>
                    </a:lnTo>
                    <a:lnTo>
                      <a:pt x="85" y="22"/>
                    </a:lnTo>
                    <a:lnTo>
                      <a:pt x="80" y="20"/>
                    </a:lnTo>
                    <a:lnTo>
                      <a:pt x="75" y="17"/>
                    </a:lnTo>
                    <a:lnTo>
                      <a:pt x="68" y="15"/>
                    </a:lnTo>
                    <a:lnTo>
                      <a:pt x="60" y="15"/>
                    </a:lnTo>
                    <a:lnTo>
                      <a:pt x="52" y="15"/>
                    </a:lnTo>
                    <a:lnTo>
                      <a:pt x="45" y="17"/>
                    </a:lnTo>
                    <a:lnTo>
                      <a:pt x="37" y="22"/>
                    </a:lnTo>
                    <a:lnTo>
                      <a:pt x="30" y="27"/>
                    </a:lnTo>
                    <a:lnTo>
                      <a:pt x="25" y="35"/>
                    </a:lnTo>
                    <a:lnTo>
                      <a:pt x="22" y="45"/>
                    </a:lnTo>
                    <a:lnTo>
                      <a:pt x="20" y="58"/>
                    </a:lnTo>
                    <a:lnTo>
                      <a:pt x="17" y="70"/>
                    </a:lnTo>
                    <a:lnTo>
                      <a:pt x="20" y="80"/>
                    </a:lnTo>
                    <a:lnTo>
                      <a:pt x="20" y="90"/>
                    </a:lnTo>
                    <a:lnTo>
                      <a:pt x="25" y="100"/>
                    </a:lnTo>
                    <a:lnTo>
                      <a:pt x="30" y="108"/>
                    </a:lnTo>
                    <a:lnTo>
                      <a:pt x="35" y="113"/>
                    </a:lnTo>
                    <a:lnTo>
                      <a:pt x="42" y="118"/>
                    </a:lnTo>
                    <a:lnTo>
                      <a:pt x="50" y="120"/>
                    </a:lnTo>
                    <a:lnTo>
                      <a:pt x="60" y="120"/>
                    </a:lnTo>
                    <a:lnTo>
                      <a:pt x="70" y="120"/>
                    </a:lnTo>
                    <a:lnTo>
                      <a:pt x="78" y="118"/>
                    </a:lnTo>
                    <a:lnTo>
                      <a:pt x="85" y="113"/>
                    </a:lnTo>
                    <a:lnTo>
                      <a:pt x="90" y="105"/>
                    </a:lnTo>
                    <a:lnTo>
                      <a:pt x="95" y="98"/>
                    </a:lnTo>
                    <a:lnTo>
                      <a:pt x="98" y="85"/>
                    </a:lnTo>
                    <a:lnTo>
                      <a:pt x="115" y="85"/>
                    </a:lnTo>
                    <a:lnTo>
                      <a:pt x="113" y="95"/>
                    </a:lnTo>
                    <a:lnTo>
                      <a:pt x="110" y="105"/>
                    </a:lnTo>
                    <a:lnTo>
                      <a:pt x="105" y="113"/>
                    </a:lnTo>
                    <a:lnTo>
                      <a:pt x="100" y="120"/>
                    </a:lnTo>
                    <a:lnTo>
                      <a:pt x="93" y="128"/>
                    </a:lnTo>
                    <a:lnTo>
                      <a:pt x="83" y="133"/>
                    </a:lnTo>
                    <a:lnTo>
                      <a:pt x="70" y="135"/>
                    </a:lnTo>
                    <a:lnTo>
                      <a:pt x="58" y="135"/>
                    </a:lnTo>
                    <a:lnTo>
                      <a:pt x="47" y="135"/>
                    </a:lnTo>
                    <a:lnTo>
                      <a:pt x="37" y="133"/>
                    </a:lnTo>
                    <a:lnTo>
                      <a:pt x="30" y="128"/>
                    </a:lnTo>
                    <a:lnTo>
                      <a:pt x="20" y="123"/>
                    </a:lnTo>
                    <a:lnTo>
                      <a:pt x="12" y="113"/>
                    </a:lnTo>
                    <a:lnTo>
                      <a:pt x="5" y="100"/>
                    </a:lnTo>
                    <a:lnTo>
                      <a:pt x="2" y="93"/>
                    </a:lnTo>
                    <a:lnTo>
                      <a:pt x="2" y="85"/>
                    </a:lnTo>
                    <a:lnTo>
                      <a:pt x="0" y="68"/>
                    </a:lnTo>
                    <a:lnTo>
                      <a:pt x="2" y="53"/>
                    </a:lnTo>
                    <a:lnTo>
                      <a:pt x="5" y="40"/>
                    </a:lnTo>
                    <a:lnTo>
                      <a:pt x="10" y="30"/>
                    </a:lnTo>
                    <a:lnTo>
                      <a:pt x="15" y="20"/>
                    </a:lnTo>
                    <a:lnTo>
                      <a:pt x="25" y="10"/>
                    </a:lnTo>
                    <a:lnTo>
                      <a:pt x="35" y="5"/>
                    </a:lnTo>
                    <a:lnTo>
                      <a:pt x="40" y="2"/>
                    </a:lnTo>
                    <a:lnTo>
                      <a:pt x="47" y="0"/>
                    </a:lnTo>
                    <a:lnTo>
                      <a:pt x="60" y="0"/>
                    </a:lnTo>
                    <a:lnTo>
                      <a:pt x="73" y="0"/>
                    </a:lnTo>
                    <a:lnTo>
                      <a:pt x="83" y="2"/>
                    </a:lnTo>
                    <a:lnTo>
                      <a:pt x="93" y="7"/>
                    </a:lnTo>
                    <a:lnTo>
                      <a:pt x="10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71" name="Freeform 193"/>
              <p:cNvSpPr>
                <a:spLocks/>
              </p:cNvSpPr>
              <p:nvPr/>
            </p:nvSpPr>
            <p:spPr bwMode="auto">
              <a:xfrm>
                <a:off x="3434" y="3110"/>
                <a:ext cx="96" cy="131"/>
              </a:xfrm>
              <a:custGeom>
                <a:avLst/>
                <a:gdLst>
                  <a:gd name="T0" fmla="*/ 0 w 96"/>
                  <a:gd name="T1" fmla="*/ 0 h 131"/>
                  <a:gd name="T2" fmla="*/ 96 w 96"/>
                  <a:gd name="T3" fmla="*/ 0 h 131"/>
                  <a:gd name="T4" fmla="*/ 96 w 96"/>
                  <a:gd name="T5" fmla="*/ 18 h 131"/>
                  <a:gd name="T6" fmla="*/ 18 w 96"/>
                  <a:gd name="T7" fmla="*/ 18 h 131"/>
                  <a:gd name="T8" fmla="*/ 18 w 96"/>
                  <a:gd name="T9" fmla="*/ 56 h 131"/>
                  <a:gd name="T10" fmla="*/ 88 w 96"/>
                  <a:gd name="T11" fmla="*/ 56 h 131"/>
                  <a:gd name="T12" fmla="*/ 88 w 96"/>
                  <a:gd name="T13" fmla="*/ 71 h 131"/>
                  <a:gd name="T14" fmla="*/ 18 w 96"/>
                  <a:gd name="T15" fmla="*/ 71 h 131"/>
                  <a:gd name="T16" fmla="*/ 18 w 96"/>
                  <a:gd name="T17" fmla="*/ 116 h 131"/>
                  <a:gd name="T18" fmla="*/ 96 w 96"/>
                  <a:gd name="T19" fmla="*/ 116 h 131"/>
                  <a:gd name="T20" fmla="*/ 96 w 96"/>
                  <a:gd name="T21" fmla="*/ 131 h 131"/>
                  <a:gd name="T22" fmla="*/ 0 w 96"/>
                  <a:gd name="T23" fmla="*/ 131 h 131"/>
                  <a:gd name="T24" fmla="*/ 0 w 9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31"/>
                  <a:gd name="T41" fmla="*/ 96 w 9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31">
                    <a:moveTo>
                      <a:pt x="0" y="0"/>
                    </a:moveTo>
                    <a:lnTo>
                      <a:pt x="96" y="0"/>
                    </a:lnTo>
                    <a:lnTo>
                      <a:pt x="96" y="18"/>
                    </a:lnTo>
                    <a:lnTo>
                      <a:pt x="18" y="18"/>
                    </a:lnTo>
                    <a:lnTo>
                      <a:pt x="18" y="56"/>
                    </a:lnTo>
                    <a:lnTo>
                      <a:pt x="88" y="56"/>
                    </a:lnTo>
                    <a:lnTo>
                      <a:pt x="88" y="71"/>
                    </a:lnTo>
                    <a:lnTo>
                      <a:pt x="18" y="71"/>
                    </a:lnTo>
                    <a:lnTo>
                      <a:pt x="18" y="116"/>
                    </a:lnTo>
                    <a:lnTo>
                      <a:pt x="96" y="116"/>
                    </a:lnTo>
                    <a:lnTo>
                      <a:pt x="96"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72" name="Freeform 194"/>
              <p:cNvSpPr>
                <a:spLocks/>
              </p:cNvSpPr>
              <p:nvPr/>
            </p:nvSpPr>
            <p:spPr bwMode="auto">
              <a:xfrm>
                <a:off x="3550" y="3108"/>
                <a:ext cx="103" cy="138"/>
              </a:xfrm>
              <a:custGeom>
                <a:avLst/>
                <a:gdLst>
                  <a:gd name="T0" fmla="*/ 15 w 103"/>
                  <a:gd name="T1" fmla="*/ 95 h 138"/>
                  <a:gd name="T2" fmla="*/ 17 w 103"/>
                  <a:gd name="T3" fmla="*/ 105 h 138"/>
                  <a:gd name="T4" fmla="*/ 25 w 103"/>
                  <a:gd name="T5" fmla="*/ 115 h 138"/>
                  <a:gd name="T6" fmla="*/ 32 w 103"/>
                  <a:gd name="T7" fmla="*/ 118 h 138"/>
                  <a:gd name="T8" fmla="*/ 53 w 103"/>
                  <a:gd name="T9" fmla="*/ 123 h 138"/>
                  <a:gd name="T10" fmla="*/ 70 w 103"/>
                  <a:gd name="T11" fmla="*/ 118 h 138"/>
                  <a:gd name="T12" fmla="*/ 80 w 103"/>
                  <a:gd name="T13" fmla="*/ 110 h 138"/>
                  <a:gd name="T14" fmla="*/ 85 w 103"/>
                  <a:gd name="T15" fmla="*/ 100 h 138"/>
                  <a:gd name="T16" fmla="*/ 83 w 103"/>
                  <a:gd name="T17" fmla="*/ 90 h 138"/>
                  <a:gd name="T18" fmla="*/ 78 w 103"/>
                  <a:gd name="T19" fmla="*/ 85 h 138"/>
                  <a:gd name="T20" fmla="*/ 58 w 103"/>
                  <a:gd name="T21" fmla="*/ 78 h 138"/>
                  <a:gd name="T22" fmla="*/ 25 w 103"/>
                  <a:gd name="T23" fmla="*/ 68 h 138"/>
                  <a:gd name="T24" fmla="*/ 10 w 103"/>
                  <a:gd name="T25" fmla="*/ 60 h 138"/>
                  <a:gd name="T26" fmla="*/ 5 w 103"/>
                  <a:gd name="T27" fmla="*/ 47 h 138"/>
                  <a:gd name="T28" fmla="*/ 5 w 103"/>
                  <a:gd name="T29" fmla="*/ 32 h 138"/>
                  <a:gd name="T30" fmla="*/ 10 w 103"/>
                  <a:gd name="T31" fmla="*/ 17 h 138"/>
                  <a:gd name="T32" fmla="*/ 22 w 103"/>
                  <a:gd name="T33" fmla="*/ 7 h 138"/>
                  <a:gd name="T34" fmla="*/ 35 w 103"/>
                  <a:gd name="T35" fmla="*/ 2 h 138"/>
                  <a:gd name="T36" fmla="*/ 50 w 103"/>
                  <a:gd name="T37" fmla="*/ 0 h 138"/>
                  <a:gd name="T38" fmla="*/ 68 w 103"/>
                  <a:gd name="T39" fmla="*/ 2 h 138"/>
                  <a:gd name="T40" fmla="*/ 85 w 103"/>
                  <a:gd name="T41" fmla="*/ 10 h 138"/>
                  <a:gd name="T42" fmla="*/ 95 w 103"/>
                  <a:gd name="T43" fmla="*/ 22 h 138"/>
                  <a:gd name="T44" fmla="*/ 98 w 103"/>
                  <a:gd name="T45" fmla="*/ 42 h 138"/>
                  <a:gd name="T46" fmla="*/ 80 w 103"/>
                  <a:gd name="T47" fmla="*/ 32 h 138"/>
                  <a:gd name="T48" fmla="*/ 75 w 103"/>
                  <a:gd name="T49" fmla="*/ 25 h 138"/>
                  <a:gd name="T50" fmla="*/ 65 w 103"/>
                  <a:gd name="T51" fmla="*/ 17 h 138"/>
                  <a:gd name="T52" fmla="*/ 50 w 103"/>
                  <a:gd name="T53" fmla="*/ 15 h 138"/>
                  <a:gd name="T54" fmla="*/ 35 w 103"/>
                  <a:gd name="T55" fmla="*/ 17 h 138"/>
                  <a:gd name="T56" fmla="*/ 27 w 103"/>
                  <a:gd name="T57" fmla="*/ 22 h 138"/>
                  <a:gd name="T58" fmla="*/ 22 w 103"/>
                  <a:gd name="T59" fmla="*/ 30 h 138"/>
                  <a:gd name="T60" fmla="*/ 20 w 103"/>
                  <a:gd name="T61" fmla="*/ 37 h 138"/>
                  <a:gd name="T62" fmla="*/ 22 w 103"/>
                  <a:gd name="T63" fmla="*/ 45 h 138"/>
                  <a:gd name="T64" fmla="*/ 27 w 103"/>
                  <a:gd name="T65" fmla="*/ 50 h 138"/>
                  <a:gd name="T66" fmla="*/ 53 w 103"/>
                  <a:gd name="T67" fmla="*/ 58 h 138"/>
                  <a:gd name="T68" fmla="*/ 80 w 103"/>
                  <a:gd name="T69" fmla="*/ 65 h 138"/>
                  <a:gd name="T70" fmla="*/ 95 w 103"/>
                  <a:gd name="T71" fmla="*/ 75 h 138"/>
                  <a:gd name="T72" fmla="*/ 100 w 103"/>
                  <a:gd name="T73" fmla="*/ 80 h 138"/>
                  <a:gd name="T74" fmla="*/ 103 w 103"/>
                  <a:gd name="T75" fmla="*/ 98 h 138"/>
                  <a:gd name="T76" fmla="*/ 98 w 103"/>
                  <a:gd name="T77" fmla="*/ 115 h 138"/>
                  <a:gd name="T78" fmla="*/ 88 w 103"/>
                  <a:gd name="T79" fmla="*/ 128 h 138"/>
                  <a:gd name="T80" fmla="*/ 78 w 103"/>
                  <a:gd name="T81" fmla="*/ 130 h 138"/>
                  <a:gd name="T82" fmla="*/ 60 w 103"/>
                  <a:gd name="T83" fmla="*/ 135 h 138"/>
                  <a:gd name="T84" fmla="*/ 37 w 103"/>
                  <a:gd name="T85" fmla="*/ 135 h 138"/>
                  <a:gd name="T86" fmla="*/ 20 w 103"/>
                  <a:gd name="T87" fmla="*/ 130 h 138"/>
                  <a:gd name="T88" fmla="*/ 7 w 103"/>
                  <a:gd name="T89" fmla="*/ 118 h 138"/>
                  <a:gd name="T90" fmla="*/ 0 w 103"/>
                  <a:gd name="T91" fmla="*/ 100 h 138"/>
                  <a:gd name="T92" fmla="*/ 15 w 103"/>
                  <a:gd name="T93" fmla="*/ 90 h 13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3"/>
                  <a:gd name="T142" fmla="*/ 0 h 138"/>
                  <a:gd name="T143" fmla="*/ 103 w 103"/>
                  <a:gd name="T144" fmla="*/ 138 h 13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3" h="138">
                    <a:moveTo>
                      <a:pt x="15" y="90"/>
                    </a:moveTo>
                    <a:lnTo>
                      <a:pt x="15" y="95"/>
                    </a:lnTo>
                    <a:lnTo>
                      <a:pt x="17" y="100"/>
                    </a:lnTo>
                    <a:lnTo>
                      <a:pt x="17" y="105"/>
                    </a:lnTo>
                    <a:lnTo>
                      <a:pt x="20" y="108"/>
                    </a:lnTo>
                    <a:lnTo>
                      <a:pt x="25" y="115"/>
                    </a:lnTo>
                    <a:lnTo>
                      <a:pt x="30" y="118"/>
                    </a:lnTo>
                    <a:lnTo>
                      <a:pt x="32" y="118"/>
                    </a:lnTo>
                    <a:lnTo>
                      <a:pt x="40" y="120"/>
                    </a:lnTo>
                    <a:lnTo>
                      <a:pt x="53" y="123"/>
                    </a:lnTo>
                    <a:lnTo>
                      <a:pt x="60" y="120"/>
                    </a:lnTo>
                    <a:lnTo>
                      <a:pt x="70" y="118"/>
                    </a:lnTo>
                    <a:lnTo>
                      <a:pt x="75" y="115"/>
                    </a:lnTo>
                    <a:lnTo>
                      <a:pt x="80" y="110"/>
                    </a:lnTo>
                    <a:lnTo>
                      <a:pt x="85" y="105"/>
                    </a:lnTo>
                    <a:lnTo>
                      <a:pt x="85" y="100"/>
                    </a:lnTo>
                    <a:lnTo>
                      <a:pt x="85" y="95"/>
                    </a:lnTo>
                    <a:lnTo>
                      <a:pt x="83" y="90"/>
                    </a:lnTo>
                    <a:lnTo>
                      <a:pt x="80" y="88"/>
                    </a:lnTo>
                    <a:lnTo>
                      <a:pt x="78" y="85"/>
                    </a:lnTo>
                    <a:lnTo>
                      <a:pt x="70" y="80"/>
                    </a:lnTo>
                    <a:lnTo>
                      <a:pt x="58" y="78"/>
                    </a:lnTo>
                    <a:lnTo>
                      <a:pt x="40" y="73"/>
                    </a:lnTo>
                    <a:lnTo>
                      <a:pt x="25" y="68"/>
                    </a:lnTo>
                    <a:lnTo>
                      <a:pt x="15" y="65"/>
                    </a:lnTo>
                    <a:lnTo>
                      <a:pt x="10" y="60"/>
                    </a:lnTo>
                    <a:lnTo>
                      <a:pt x="7" y="55"/>
                    </a:lnTo>
                    <a:lnTo>
                      <a:pt x="5" y="47"/>
                    </a:lnTo>
                    <a:lnTo>
                      <a:pt x="2" y="40"/>
                    </a:lnTo>
                    <a:lnTo>
                      <a:pt x="5" y="32"/>
                    </a:lnTo>
                    <a:lnTo>
                      <a:pt x="7" y="25"/>
                    </a:lnTo>
                    <a:lnTo>
                      <a:pt x="10" y="17"/>
                    </a:lnTo>
                    <a:lnTo>
                      <a:pt x="15" y="12"/>
                    </a:lnTo>
                    <a:lnTo>
                      <a:pt x="22" y="7"/>
                    </a:lnTo>
                    <a:lnTo>
                      <a:pt x="30" y="2"/>
                    </a:lnTo>
                    <a:lnTo>
                      <a:pt x="35" y="2"/>
                    </a:lnTo>
                    <a:lnTo>
                      <a:pt x="40" y="0"/>
                    </a:lnTo>
                    <a:lnTo>
                      <a:pt x="50" y="0"/>
                    </a:lnTo>
                    <a:lnTo>
                      <a:pt x="60" y="0"/>
                    </a:lnTo>
                    <a:lnTo>
                      <a:pt x="68" y="2"/>
                    </a:lnTo>
                    <a:lnTo>
                      <a:pt x="78" y="5"/>
                    </a:lnTo>
                    <a:lnTo>
                      <a:pt x="85" y="10"/>
                    </a:lnTo>
                    <a:lnTo>
                      <a:pt x="90" y="15"/>
                    </a:lnTo>
                    <a:lnTo>
                      <a:pt x="95" y="22"/>
                    </a:lnTo>
                    <a:lnTo>
                      <a:pt x="98" y="30"/>
                    </a:lnTo>
                    <a:lnTo>
                      <a:pt x="98" y="42"/>
                    </a:lnTo>
                    <a:lnTo>
                      <a:pt x="83" y="42"/>
                    </a:lnTo>
                    <a:lnTo>
                      <a:pt x="80" y="32"/>
                    </a:lnTo>
                    <a:lnTo>
                      <a:pt x="78" y="27"/>
                    </a:lnTo>
                    <a:lnTo>
                      <a:pt x="75" y="25"/>
                    </a:lnTo>
                    <a:lnTo>
                      <a:pt x="73" y="20"/>
                    </a:lnTo>
                    <a:lnTo>
                      <a:pt x="65" y="17"/>
                    </a:lnTo>
                    <a:lnTo>
                      <a:pt x="58" y="15"/>
                    </a:lnTo>
                    <a:lnTo>
                      <a:pt x="50" y="15"/>
                    </a:lnTo>
                    <a:lnTo>
                      <a:pt x="43" y="15"/>
                    </a:lnTo>
                    <a:lnTo>
                      <a:pt x="35" y="17"/>
                    </a:lnTo>
                    <a:lnTo>
                      <a:pt x="30" y="20"/>
                    </a:lnTo>
                    <a:lnTo>
                      <a:pt x="27" y="22"/>
                    </a:lnTo>
                    <a:lnTo>
                      <a:pt x="22" y="25"/>
                    </a:lnTo>
                    <a:lnTo>
                      <a:pt x="22" y="30"/>
                    </a:lnTo>
                    <a:lnTo>
                      <a:pt x="20" y="32"/>
                    </a:lnTo>
                    <a:lnTo>
                      <a:pt x="20" y="37"/>
                    </a:lnTo>
                    <a:lnTo>
                      <a:pt x="20" y="42"/>
                    </a:lnTo>
                    <a:lnTo>
                      <a:pt x="22" y="45"/>
                    </a:lnTo>
                    <a:lnTo>
                      <a:pt x="25" y="47"/>
                    </a:lnTo>
                    <a:lnTo>
                      <a:pt x="27" y="50"/>
                    </a:lnTo>
                    <a:lnTo>
                      <a:pt x="37" y="55"/>
                    </a:lnTo>
                    <a:lnTo>
                      <a:pt x="53" y="58"/>
                    </a:lnTo>
                    <a:lnTo>
                      <a:pt x="70" y="63"/>
                    </a:lnTo>
                    <a:lnTo>
                      <a:pt x="80" y="65"/>
                    </a:lnTo>
                    <a:lnTo>
                      <a:pt x="90" y="70"/>
                    </a:lnTo>
                    <a:lnTo>
                      <a:pt x="95" y="75"/>
                    </a:lnTo>
                    <a:lnTo>
                      <a:pt x="98" y="78"/>
                    </a:lnTo>
                    <a:lnTo>
                      <a:pt x="100" y="80"/>
                    </a:lnTo>
                    <a:lnTo>
                      <a:pt x="100" y="88"/>
                    </a:lnTo>
                    <a:lnTo>
                      <a:pt x="103" y="98"/>
                    </a:lnTo>
                    <a:lnTo>
                      <a:pt x="100" y="108"/>
                    </a:lnTo>
                    <a:lnTo>
                      <a:pt x="98" y="115"/>
                    </a:lnTo>
                    <a:lnTo>
                      <a:pt x="93" y="123"/>
                    </a:lnTo>
                    <a:lnTo>
                      <a:pt x="88" y="128"/>
                    </a:lnTo>
                    <a:lnTo>
                      <a:pt x="83" y="130"/>
                    </a:lnTo>
                    <a:lnTo>
                      <a:pt x="78" y="130"/>
                    </a:lnTo>
                    <a:lnTo>
                      <a:pt x="70" y="135"/>
                    </a:lnTo>
                    <a:lnTo>
                      <a:pt x="60" y="135"/>
                    </a:lnTo>
                    <a:lnTo>
                      <a:pt x="50" y="138"/>
                    </a:lnTo>
                    <a:lnTo>
                      <a:pt x="37" y="135"/>
                    </a:lnTo>
                    <a:lnTo>
                      <a:pt x="27" y="133"/>
                    </a:lnTo>
                    <a:lnTo>
                      <a:pt x="20" y="130"/>
                    </a:lnTo>
                    <a:lnTo>
                      <a:pt x="12" y="125"/>
                    </a:lnTo>
                    <a:lnTo>
                      <a:pt x="7" y="118"/>
                    </a:lnTo>
                    <a:lnTo>
                      <a:pt x="2" y="110"/>
                    </a:lnTo>
                    <a:lnTo>
                      <a:pt x="0" y="100"/>
                    </a:lnTo>
                    <a:lnTo>
                      <a:pt x="0" y="90"/>
                    </a:lnTo>
                    <a:lnTo>
                      <a:pt x="15"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73" name="Freeform 195"/>
              <p:cNvSpPr>
                <a:spLocks noEditPoints="1"/>
              </p:cNvSpPr>
              <p:nvPr/>
            </p:nvSpPr>
            <p:spPr bwMode="auto">
              <a:xfrm>
                <a:off x="3726" y="3110"/>
                <a:ext cx="108" cy="131"/>
              </a:xfrm>
              <a:custGeom>
                <a:avLst/>
                <a:gdLst>
                  <a:gd name="T0" fmla="*/ 48 w 108"/>
                  <a:gd name="T1" fmla="*/ 116 h 131"/>
                  <a:gd name="T2" fmla="*/ 58 w 108"/>
                  <a:gd name="T3" fmla="*/ 116 h 131"/>
                  <a:gd name="T4" fmla="*/ 63 w 108"/>
                  <a:gd name="T5" fmla="*/ 113 h 131"/>
                  <a:gd name="T6" fmla="*/ 73 w 108"/>
                  <a:gd name="T7" fmla="*/ 108 h 131"/>
                  <a:gd name="T8" fmla="*/ 80 w 108"/>
                  <a:gd name="T9" fmla="*/ 101 h 131"/>
                  <a:gd name="T10" fmla="*/ 85 w 108"/>
                  <a:gd name="T11" fmla="*/ 91 h 131"/>
                  <a:gd name="T12" fmla="*/ 88 w 108"/>
                  <a:gd name="T13" fmla="*/ 81 h 131"/>
                  <a:gd name="T14" fmla="*/ 88 w 108"/>
                  <a:gd name="T15" fmla="*/ 68 h 131"/>
                  <a:gd name="T16" fmla="*/ 88 w 108"/>
                  <a:gd name="T17" fmla="*/ 56 h 131"/>
                  <a:gd name="T18" fmla="*/ 88 w 108"/>
                  <a:gd name="T19" fmla="*/ 45 h 131"/>
                  <a:gd name="T20" fmla="*/ 83 w 108"/>
                  <a:gd name="T21" fmla="*/ 38 h 131"/>
                  <a:gd name="T22" fmla="*/ 80 w 108"/>
                  <a:gd name="T23" fmla="*/ 30 h 131"/>
                  <a:gd name="T24" fmla="*/ 78 w 108"/>
                  <a:gd name="T25" fmla="*/ 25 h 131"/>
                  <a:gd name="T26" fmla="*/ 73 w 108"/>
                  <a:gd name="T27" fmla="*/ 23 h 131"/>
                  <a:gd name="T28" fmla="*/ 68 w 108"/>
                  <a:gd name="T29" fmla="*/ 20 h 131"/>
                  <a:gd name="T30" fmla="*/ 58 w 108"/>
                  <a:gd name="T31" fmla="*/ 18 h 131"/>
                  <a:gd name="T32" fmla="*/ 48 w 108"/>
                  <a:gd name="T33" fmla="*/ 15 h 131"/>
                  <a:gd name="T34" fmla="*/ 17 w 108"/>
                  <a:gd name="T35" fmla="*/ 15 h 131"/>
                  <a:gd name="T36" fmla="*/ 17 w 108"/>
                  <a:gd name="T37" fmla="*/ 116 h 131"/>
                  <a:gd name="T38" fmla="*/ 48 w 108"/>
                  <a:gd name="T39" fmla="*/ 116 h 131"/>
                  <a:gd name="T40" fmla="*/ 0 w 108"/>
                  <a:gd name="T41" fmla="*/ 0 h 131"/>
                  <a:gd name="T42" fmla="*/ 53 w 108"/>
                  <a:gd name="T43" fmla="*/ 0 h 131"/>
                  <a:gd name="T44" fmla="*/ 65 w 108"/>
                  <a:gd name="T45" fmla="*/ 3 h 131"/>
                  <a:gd name="T46" fmla="*/ 75 w 108"/>
                  <a:gd name="T47" fmla="*/ 5 h 131"/>
                  <a:gd name="T48" fmla="*/ 85 w 108"/>
                  <a:gd name="T49" fmla="*/ 13 h 131"/>
                  <a:gd name="T50" fmla="*/ 93 w 108"/>
                  <a:gd name="T51" fmla="*/ 20 h 131"/>
                  <a:gd name="T52" fmla="*/ 98 w 108"/>
                  <a:gd name="T53" fmla="*/ 25 h 131"/>
                  <a:gd name="T54" fmla="*/ 100 w 108"/>
                  <a:gd name="T55" fmla="*/ 30 h 131"/>
                  <a:gd name="T56" fmla="*/ 103 w 108"/>
                  <a:gd name="T57" fmla="*/ 40 h 131"/>
                  <a:gd name="T58" fmla="*/ 105 w 108"/>
                  <a:gd name="T59" fmla="*/ 51 h 131"/>
                  <a:gd name="T60" fmla="*/ 108 w 108"/>
                  <a:gd name="T61" fmla="*/ 63 h 131"/>
                  <a:gd name="T62" fmla="*/ 105 w 108"/>
                  <a:gd name="T63" fmla="*/ 73 h 131"/>
                  <a:gd name="T64" fmla="*/ 105 w 108"/>
                  <a:gd name="T65" fmla="*/ 83 h 131"/>
                  <a:gd name="T66" fmla="*/ 103 w 108"/>
                  <a:gd name="T67" fmla="*/ 93 h 131"/>
                  <a:gd name="T68" fmla="*/ 100 w 108"/>
                  <a:gd name="T69" fmla="*/ 101 h 131"/>
                  <a:gd name="T70" fmla="*/ 90 w 108"/>
                  <a:gd name="T71" fmla="*/ 113 h 131"/>
                  <a:gd name="T72" fmla="*/ 85 w 108"/>
                  <a:gd name="T73" fmla="*/ 118 h 131"/>
                  <a:gd name="T74" fmla="*/ 80 w 108"/>
                  <a:gd name="T75" fmla="*/ 123 h 131"/>
                  <a:gd name="T76" fmla="*/ 75 w 108"/>
                  <a:gd name="T77" fmla="*/ 126 h 131"/>
                  <a:gd name="T78" fmla="*/ 68 w 108"/>
                  <a:gd name="T79" fmla="*/ 128 h 131"/>
                  <a:gd name="T80" fmla="*/ 53 w 108"/>
                  <a:gd name="T81" fmla="*/ 131 h 131"/>
                  <a:gd name="T82" fmla="*/ 0 w 108"/>
                  <a:gd name="T83" fmla="*/ 131 h 131"/>
                  <a:gd name="T84" fmla="*/ 0 w 108"/>
                  <a:gd name="T85" fmla="*/ 0 h 1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1"/>
                  <a:gd name="T131" fmla="*/ 108 w 108"/>
                  <a:gd name="T132" fmla="*/ 131 h 1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1">
                    <a:moveTo>
                      <a:pt x="48" y="116"/>
                    </a:moveTo>
                    <a:lnTo>
                      <a:pt x="58" y="116"/>
                    </a:lnTo>
                    <a:lnTo>
                      <a:pt x="63" y="113"/>
                    </a:lnTo>
                    <a:lnTo>
                      <a:pt x="73" y="108"/>
                    </a:lnTo>
                    <a:lnTo>
                      <a:pt x="80" y="101"/>
                    </a:lnTo>
                    <a:lnTo>
                      <a:pt x="85" y="91"/>
                    </a:lnTo>
                    <a:lnTo>
                      <a:pt x="88" y="81"/>
                    </a:lnTo>
                    <a:lnTo>
                      <a:pt x="88" y="68"/>
                    </a:lnTo>
                    <a:lnTo>
                      <a:pt x="88" y="56"/>
                    </a:lnTo>
                    <a:lnTo>
                      <a:pt x="88" y="45"/>
                    </a:lnTo>
                    <a:lnTo>
                      <a:pt x="83" y="38"/>
                    </a:lnTo>
                    <a:lnTo>
                      <a:pt x="80" y="30"/>
                    </a:lnTo>
                    <a:lnTo>
                      <a:pt x="78" y="25"/>
                    </a:lnTo>
                    <a:lnTo>
                      <a:pt x="73" y="23"/>
                    </a:lnTo>
                    <a:lnTo>
                      <a:pt x="68" y="20"/>
                    </a:lnTo>
                    <a:lnTo>
                      <a:pt x="58" y="18"/>
                    </a:lnTo>
                    <a:lnTo>
                      <a:pt x="48" y="15"/>
                    </a:lnTo>
                    <a:lnTo>
                      <a:pt x="17" y="15"/>
                    </a:lnTo>
                    <a:lnTo>
                      <a:pt x="17" y="116"/>
                    </a:lnTo>
                    <a:lnTo>
                      <a:pt x="48" y="116"/>
                    </a:lnTo>
                    <a:close/>
                    <a:moveTo>
                      <a:pt x="0" y="0"/>
                    </a:moveTo>
                    <a:lnTo>
                      <a:pt x="53" y="0"/>
                    </a:lnTo>
                    <a:lnTo>
                      <a:pt x="65" y="3"/>
                    </a:lnTo>
                    <a:lnTo>
                      <a:pt x="75" y="5"/>
                    </a:lnTo>
                    <a:lnTo>
                      <a:pt x="85" y="13"/>
                    </a:lnTo>
                    <a:lnTo>
                      <a:pt x="93" y="20"/>
                    </a:lnTo>
                    <a:lnTo>
                      <a:pt x="98" y="25"/>
                    </a:lnTo>
                    <a:lnTo>
                      <a:pt x="100" y="30"/>
                    </a:lnTo>
                    <a:lnTo>
                      <a:pt x="103" y="40"/>
                    </a:lnTo>
                    <a:lnTo>
                      <a:pt x="105" y="51"/>
                    </a:lnTo>
                    <a:lnTo>
                      <a:pt x="108" y="63"/>
                    </a:lnTo>
                    <a:lnTo>
                      <a:pt x="105" y="73"/>
                    </a:lnTo>
                    <a:lnTo>
                      <a:pt x="105" y="83"/>
                    </a:lnTo>
                    <a:lnTo>
                      <a:pt x="103" y="93"/>
                    </a:lnTo>
                    <a:lnTo>
                      <a:pt x="100" y="101"/>
                    </a:lnTo>
                    <a:lnTo>
                      <a:pt x="90" y="113"/>
                    </a:lnTo>
                    <a:lnTo>
                      <a:pt x="85" y="118"/>
                    </a:lnTo>
                    <a:lnTo>
                      <a:pt x="80" y="123"/>
                    </a:lnTo>
                    <a:lnTo>
                      <a:pt x="75" y="126"/>
                    </a:lnTo>
                    <a:lnTo>
                      <a:pt x="68" y="128"/>
                    </a:lnTo>
                    <a:lnTo>
                      <a:pt x="5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74" name="Freeform 196"/>
              <p:cNvSpPr>
                <a:spLocks/>
              </p:cNvSpPr>
              <p:nvPr/>
            </p:nvSpPr>
            <p:spPr bwMode="auto">
              <a:xfrm>
                <a:off x="3857" y="3110"/>
                <a:ext cx="95" cy="131"/>
              </a:xfrm>
              <a:custGeom>
                <a:avLst/>
                <a:gdLst>
                  <a:gd name="T0" fmla="*/ 0 w 95"/>
                  <a:gd name="T1" fmla="*/ 0 h 131"/>
                  <a:gd name="T2" fmla="*/ 95 w 95"/>
                  <a:gd name="T3" fmla="*/ 0 h 131"/>
                  <a:gd name="T4" fmla="*/ 95 w 95"/>
                  <a:gd name="T5" fmla="*/ 18 h 131"/>
                  <a:gd name="T6" fmla="*/ 17 w 95"/>
                  <a:gd name="T7" fmla="*/ 18 h 131"/>
                  <a:gd name="T8" fmla="*/ 17 w 95"/>
                  <a:gd name="T9" fmla="*/ 56 h 131"/>
                  <a:gd name="T10" fmla="*/ 90 w 95"/>
                  <a:gd name="T11" fmla="*/ 56 h 131"/>
                  <a:gd name="T12" fmla="*/ 90 w 95"/>
                  <a:gd name="T13" fmla="*/ 71 h 131"/>
                  <a:gd name="T14" fmla="*/ 17 w 95"/>
                  <a:gd name="T15" fmla="*/ 71 h 131"/>
                  <a:gd name="T16" fmla="*/ 17 w 95"/>
                  <a:gd name="T17" fmla="*/ 116 h 131"/>
                  <a:gd name="T18" fmla="*/ 95 w 95"/>
                  <a:gd name="T19" fmla="*/ 116 h 131"/>
                  <a:gd name="T20" fmla="*/ 95 w 95"/>
                  <a:gd name="T21" fmla="*/ 131 h 131"/>
                  <a:gd name="T22" fmla="*/ 0 w 95"/>
                  <a:gd name="T23" fmla="*/ 131 h 131"/>
                  <a:gd name="T24" fmla="*/ 0 w 9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31"/>
                  <a:gd name="T41" fmla="*/ 95 w 9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31">
                    <a:moveTo>
                      <a:pt x="0" y="0"/>
                    </a:moveTo>
                    <a:lnTo>
                      <a:pt x="95" y="0"/>
                    </a:lnTo>
                    <a:lnTo>
                      <a:pt x="95" y="18"/>
                    </a:lnTo>
                    <a:lnTo>
                      <a:pt x="17" y="18"/>
                    </a:lnTo>
                    <a:lnTo>
                      <a:pt x="17" y="56"/>
                    </a:lnTo>
                    <a:lnTo>
                      <a:pt x="90" y="56"/>
                    </a:lnTo>
                    <a:lnTo>
                      <a:pt x="90" y="71"/>
                    </a:lnTo>
                    <a:lnTo>
                      <a:pt x="17" y="71"/>
                    </a:lnTo>
                    <a:lnTo>
                      <a:pt x="17" y="116"/>
                    </a:lnTo>
                    <a:lnTo>
                      <a:pt x="95" y="116"/>
                    </a:lnTo>
                    <a:lnTo>
                      <a:pt x="9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75" name="Freeform 197"/>
              <p:cNvSpPr>
                <a:spLocks noEditPoints="1"/>
              </p:cNvSpPr>
              <p:nvPr/>
            </p:nvSpPr>
            <p:spPr bwMode="auto">
              <a:xfrm>
                <a:off x="3977" y="3110"/>
                <a:ext cx="99" cy="131"/>
              </a:xfrm>
              <a:custGeom>
                <a:avLst/>
                <a:gdLst>
                  <a:gd name="T0" fmla="*/ 0 w 99"/>
                  <a:gd name="T1" fmla="*/ 0 h 131"/>
                  <a:gd name="T2" fmla="*/ 61 w 99"/>
                  <a:gd name="T3" fmla="*/ 0 h 131"/>
                  <a:gd name="T4" fmla="*/ 68 w 99"/>
                  <a:gd name="T5" fmla="*/ 3 h 131"/>
                  <a:gd name="T6" fmla="*/ 76 w 99"/>
                  <a:gd name="T7" fmla="*/ 3 h 131"/>
                  <a:gd name="T8" fmla="*/ 81 w 99"/>
                  <a:gd name="T9" fmla="*/ 8 h 131"/>
                  <a:gd name="T10" fmla="*/ 88 w 99"/>
                  <a:gd name="T11" fmla="*/ 10 h 131"/>
                  <a:gd name="T12" fmla="*/ 93 w 99"/>
                  <a:gd name="T13" fmla="*/ 15 h 131"/>
                  <a:gd name="T14" fmla="*/ 96 w 99"/>
                  <a:gd name="T15" fmla="*/ 23 h 131"/>
                  <a:gd name="T16" fmla="*/ 99 w 99"/>
                  <a:gd name="T17" fmla="*/ 30 h 131"/>
                  <a:gd name="T18" fmla="*/ 99 w 99"/>
                  <a:gd name="T19" fmla="*/ 38 h 131"/>
                  <a:gd name="T20" fmla="*/ 99 w 99"/>
                  <a:gd name="T21" fmla="*/ 45 h 131"/>
                  <a:gd name="T22" fmla="*/ 96 w 99"/>
                  <a:gd name="T23" fmla="*/ 53 h 131"/>
                  <a:gd name="T24" fmla="*/ 93 w 99"/>
                  <a:gd name="T25" fmla="*/ 58 h 131"/>
                  <a:gd name="T26" fmla="*/ 88 w 99"/>
                  <a:gd name="T27" fmla="*/ 66 h 131"/>
                  <a:gd name="T28" fmla="*/ 86 w 99"/>
                  <a:gd name="T29" fmla="*/ 68 h 131"/>
                  <a:gd name="T30" fmla="*/ 83 w 99"/>
                  <a:gd name="T31" fmla="*/ 71 h 131"/>
                  <a:gd name="T32" fmla="*/ 76 w 99"/>
                  <a:gd name="T33" fmla="*/ 73 h 131"/>
                  <a:gd name="T34" fmla="*/ 68 w 99"/>
                  <a:gd name="T35" fmla="*/ 76 h 131"/>
                  <a:gd name="T36" fmla="*/ 61 w 99"/>
                  <a:gd name="T37" fmla="*/ 76 h 131"/>
                  <a:gd name="T38" fmla="*/ 18 w 99"/>
                  <a:gd name="T39" fmla="*/ 76 h 131"/>
                  <a:gd name="T40" fmla="*/ 18 w 99"/>
                  <a:gd name="T41" fmla="*/ 131 h 131"/>
                  <a:gd name="T42" fmla="*/ 0 w 99"/>
                  <a:gd name="T43" fmla="*/ 131 h 131"/>
                  <a:gd name="T44" fmla="*/ 0 w 99"/>
                  <a:gd name="T45" fmla="*/ 0 h 131"/>
                  <a:gd name="T46" fmla="*/ 71 w 99"/>
                  <a:gd name="T47" fmla="*/ 18 h 131"/>
                  <a:gd name="T48" fmla="*/ 63 w 99"/>
                  <a:gd name="T49" fmla="*/ 18 h 131"/>
                  <a:gd name="T50" fmla="*/ 53 w 99"/>
                  <a:gd name="T51" fmla="*/ 15 h 131"/>
                  <a:gd name="T52" fmla="*/ 18 w 99"/>
                  <a:gd name="T53" fmla="*/ 15 h 131"/>
                  <a:gd name="T54" fmla="*/ 18 w 99"/>
                  <a:gd name="T55" fmla="*/ 61 h 131"/>
                  <a:gd name="T56" fmla="*/ 53 w 99"/>
                  <a:gd name="T57" fmla="*/ 61 h 131"/>
                  <a:gd name="T58" fmla="*/ 66 w 99"/>
                  <a:gd name="T59" fmla="*/ 61 h 131"/>
                  <a:gd name="T60" fmla="*/ 68 w 99"/>
                  <a:gd name="T61" fmla="*/ 58 h 131"/>
                  <a:gd name="T62" fmla="*/ 73 w 99"/>
                  <a:gd name="T63" fmla="*/ 56 h 131"/>
                  <a:gd name="T64" fmla="*/ 76 w 99"/>
                  <a:gd name="T65" fmla="*/ 53 h 131"/>
                  <a:gd name="T66" fmla="*/ 78 w 99"/>
                  <a:gd name="T67" fmla="*/ 48 h 131"/>
                  <a:gd name="T68" fmla="*/ 81 w 99"/>
                  <a:gd name="T69" fmla="*/ 45 h 131"/>
                  <a:gd name="T70" fmla="*/ 81 w 99"/>
                  <a:gd name="T71" fmla="*/ 38 h 131"/>
                  <a:gd name="T72" fmla="*/ 81 w 99"/>
                  <a:gd name="T73" fmla="*/ 33 h 131"/>
                  <a:gd name="T74" fmla="*/ 78 w 99"/>
                  <a:gd name="T75" fmla="*/ 25 h 131"/>
                  <a:gd name="T76" fmla="*/ 73 w 99"/>
                  <a:gd name="T77" fmla="*/ 23 h 131"/>
                  <a:gd name="T78" fmla="*/ 71 w 99"/>
                  <a:gd name="T79" fmla="*/ 18 h 13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9"/>
                  <a:gd name="T121" fmla="*/ 0 h 131"/>
                  <a:gd name="T122" fmla="*/ 99 w 99"/>
                  <a:gd name="T123" fmla="*/ 131 h 13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9" h="131">
                    <a:moveTo>
                      <a:pt x="0" y="0"/>
                    </a:moveTo>
                    <a:lnTo>
                      <a:pt x="61" y="0"/>
                    </a:lnTo>
                    <a:lnTo>
                      <a:pt x="68" y="3"/>
                    </a:lnTo>
                    <a:lnTo>
                      <a:pt x="76" y="3"/>
                    </a:lnTo>
                    <a:lnTo>
                      <a:pt x="81" y="8"/>
                    </a:lnTo>
                    <a:lnTo>
                      <a:pt x="88" y="10"/>
                    </a:lnTo>
                    <a:lnTo>
                      <a:pt x="93" y="15"/>
                    </a:lnTo>
                    <a:lnTo>
                      <a:pt x="96" y="23"/>
                    </a:lnTo>
                    <a:lnTo>
                      <a:pt x="99" y="30"/>
                    </a:lnTo>
                    <a:lnTo>
                      <a:pt x="99" y="38"/>
                    </a:lnTo>
                    <a:lnTo>
                      <a:pt x="99" y="45"/>
                    </a:lnTo>
                    <a:lnTo>
                      <a:pt x="96" y="53"/>
                    </a:lnTo>
                    <a:lnTo>
                      <a:pt x="93" y="58"/>
                    </a:lnTo>
                    <a:lnTo>
                      <a:pt x="88" y="66"/>
                    </a:lnTo>
                    <a:lnTo>
                      <a:pt x="86" y="68"/>
                    </a:lnTo>
                    <a:lnTo>
                      <a:pt x="83" y="71"/>
                    </a:lnTo>
                    <a:lnTo>
                      <a:pt x="76" y="73"/>
                    </a:lnTo>
                    <a:lnTo>
                      <a:pt x="68" y="76"/>
                    </a:lnTo>
                    <a:lnTo>
                      <a:pt x="61" y="76"/>
                    </a:lnTo>
                    <a:lnTo>
                      <a:pt x="18" y="76"/>
                    </a:lnTo>
                    <a:lnTo>
                      <a:pt x="18" y="131"/>
                    </a:lnTo>
                    <a:lnTo>
                      <a:pt x="0" y="131"/>
                    </a:lnTo>
                    <a:lnTo>
                      <a:pt x="0" y="0"/>
                    </a:lnTo>
                    <a:close/>
                    <a:moveTo>
                      <a:pt x="71" y="18"/>
                    </a:moveTo>
                    <a:lnTo>
                      <a:pt x="63" y="18"/>
                    </a:lnTo>
                    <a:lnTo>
                      <a:pt x="53" y="15"/>
                    </a:lnTo>
                    <a:lnTo>
                      <a:pt x="18" y="15"/>
                    </a:lnTo>
                    <a:lnTo>
                      <a:pt x="18" y="61"/>
                    </a:lnTo>
                    <a:lnTo>
                      <a:pt x="53" y="61"/>
                    </a:lnTo>
                    <a:lnTo>
                      <a:pt x="66" y="61"/>
                    </a:lnTo>
                    <a:lnTo>
                      <a:pt x="68" y="58"/>
                    </a:lnTo>
                    <a:lnTo>
                      <a:pt x="73" y="56"/>
                    </a:lnTo>
                    <a:lnTo>
                      <a:pt x="76" y="53"/>
                    </a:lnTo>
                    <a:lnTo>
                      <a:pt x="78" y="48"/>
                    </a:lnTo>
                    <a:lnTo>
                      <a:pt x="81" y="45"/>
                    </a:lnTo>
                    <a:lnTo>
                      <a:pt x="81" y="38"/>
                    </a:lnTo>
                    <a:lnTo>
                      <a:pt x="81" y="33"/>
                    </a:lnTo>
                    <a:lnTo>
                      <a:pt x="78" y="25"/>
                    </a:lnTo>
                    <a:lnTo>
                      <a:pt x="73" y="23"/>
                    </a:lnTo>
                    <a:lnTo>
                      <a:pt x="71"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76" name="Freeform 198"/>
              <p:cNvSpPr>
                <a:spLocks noEditPoints="1"/>
              </p:cNvSpPr>
              <p:nvPr/>
            </p:nvSpPr>
            <p:spPr bwMode="auto">
              <a:xfrm>
                <a:off x="4073" y="3110"/>
                <a:ext cx="116" cy="131"/>
              </a:xfrm>
              <a:custGeom>
                <a:avLst/>
                <a:gdLst>
                  <a:gd name="T0" fmla="*/ 78 w 116"/>
                  <a:gd name="T1" fmla="*/ 78 h 131"/>
                  <a:gd name="T2" fmla="*/ 58 w 116"/>
                  <a:gd name="T3" fmla="*/ 20 h 131"/>
                  <a:gd name="T4" fmla="*/ 38 w 116"/>
                  <a:gd name="T5" fmla="*/ 78 h 131"/>
                  <a:gd name="T6" fmla="*/ 78 w 116"/>
                  <a:gd name="T7" fmla="*/ 78 h 131"/>
                  <a:gd name="T8" fmla="*/ 48 w 116"/>
                  <a:gd name="T9" fmla="*/ 0 h 131"/>
                  <a:gd name="T10" fmla="*/ 68 w 116"/>
                  <a:gd name="T11" fmla="*/ 0 h 131"/>
                  <a:gd name="T12" fmla="*/ 116 w 116"/>
                  <a:gd name="T13" fmla="*/ 131 h 131"/>
                  <a:gd name="T14" fmla="*/ 96 w 116"/>
                  <a:gd name="T15" fmla="*/ 131 h 131"/>
                  <a:gd name="T16" fmla="*/ 83 w 116"/>
                  <a:gd name="T17" fmla="*/ 91 h 131"/>
                  <a:gd name="T18" fmla="*/ 33 w 116"/>
                  <a:gd name="T19" fmla="*/ 91 h 131"/>
                  <a:gd name="T20" fmla="*/ 18 w 116"/>
                  <a:gd name="T21" fmla="*/ 131 h 131"/>
                  <a:gd name="T22" fmla="*/ 0 w 116"/>
                  <a:gd name="T23" fmla="*/ 131 h 131"/>
                  <a:gd name="T24" fmla="*/ 48 w 11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31"/>
                  <a:gd name="T41" fmla="*/ 116 w 11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31">
                    <a:moveTo>
                      <a:pt x="78" y="78"/>
                    </a:moveTo>
                    <a:lnTo>
                      <a:pt x="58" y="20"/>
                    </a:lnTo>
                    <a:lnTo>
                      <a:pt x="38" y="78"/>
                    </a:lnTo>
                    <a:lnTo>
                      <a:pt x="78" y="78"/>
                    </a:lnTo>
                    <a:close/>
                    <a:moveTo>
                      <a:pt x="48" y="0"/>
                    </a:moveTo>
                    <a:lnTo>
                      <a:pt x="68" y="0"/>
                    </a:lnTo>
                    <a:lnTo>
                      <a:pt x="116" y="131"/>
                    </a:lnTo>
                    <a:lnTo>
                      <a:pt x="96" y="131"/>
                    </a:lnTo>
                    <a:lnTo>
                      <a:pt x="83" y="91"/>
                    </a:lnTo>
                    <a:lnTo>
                      <a:pt x="33" y="91"/>
                    </a:lnTo>
                    <a:lnTo>
                      <a:pt x="18" y="131"/>
                    </a:lnTo>
                    <a:lnTo>
                      <a:pt x="0" y="131"/>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77" name="Freeform 199"/>
              <p:cNvSpPr>
                <a:spLocks noEditPoints="1"/>
              </p:cNvSpPr>
              <p:nvPr/>
            </p:nvSpPr>
            <p:spPr bwMode="auto">
              <a:xfrm>
                <a:off x="4206" y="3110"/>
                <a:ext cx="109" cy="131"/>
              </a:xfrm>
              <a:custGeom>
                <a:avLst/>
                <a:gdLst>
                  <a:gd name="T0" fmla="*/ 58 w 109"/>
                  <a:gd name="T1" fmla="*/ 61 h 131"/>
                  <a:gd name="T2" fmla="*/ 71 w 109"/>
                  <a:gd name="T3" fmla="*/ 61 h 131"/>
                  <a:gd name="T4" fmla="*/ 76 w 109"/>
                  <a:gd name="T5" fmla="*/ 58 h 131"/>
                  <a:gd name="T6" fmla="*/ 78 w 109"/>
                  <a:gd name="T7" fmla="*/ 56 h 131"/>
                  <a:gd name="T8" fmla="*/ 81 w 109"/>
                  <a:gd name="T9" fmla="*/ 53 h 131"/>
                  <a:gd name="T10" fmla="*/ 83 w 109"/>
                  <a:gd name="T11" fmla="*/ 48 h 131"/>
                  <a:gd name="T12" fmla="*/ 86 w 109"/>
                  <a:gd name="T13" fmla="*/ 43 h 131"/>
                  <a:gd name="T14" fmla="*/ 86 w 109"/>
                  <a:gd name="T15" fmla="*/ 38 h 131"/>
                  <a:gd name="T16" fmla="*/ 86 w 109"/>
                  <a:gd name="T17" fmla="*/ 30 h 131"/>
                  <a:gd name="T18" fmla="*/ 83 w 109"/>
                  <a:gd name="T19" fmla="*/ 25 h 131"/>
                  <a:gd name="T20" fmla="*/ 81 w 109"/>
                  <a:gd name="T21" fmla="*/ 23 h 131"/>
                  <a:gd name="T22" fmla="*/ 76 w 109"/>
                  <a:gd name="T23" fmla="*/ 18 h 131"/>
                  <a:gd name="T24" fmla="*/ 71 w 109"/>
                  <a:gd name="T25" fmla="*/ 18 h 131"/>
                  <a:gd name="T26" fmla="*/ 61 w 109"/>
                  <a:gd name="T27" fmla="*/ 15 h 131"/>
                  <a:gd name="T28" fmla="*/ 18 w 109"/>
                  <a:gd name="T29" fmla="*/ 15 h 131"/>
                  <a:gd name="T30" fmla="*/ 18 w 109"/>
                  <a:gd name="T31" fmla="*/ 61 h 131"/>
                  <a:gd name="T32" fmla="*/ 58 w 109"/>
                  <a:gd name="T33" fmla="*/ 61 h 131"/>
                  <a:gd name="T34" fmla="*/ 0 w 109"/>
                  <a:gd name="T35" fmla="*/ 0 h 131"/>
                  <a:gd name="T36" fmla="*/ 61 w 109"/>
                  <a:gd name="T37" fmla="*/ 0 h 131"/>
                  <a:gd name="T38" fmla="*/ 76 w 109"/>
                  <a:gd name="T39" fmla="*/ 3 h 131"/>
                  <a:gd name="T40" fmla="*/ 86 w 109"/>
                  <a:gd name="T41" fmla="*/ 5 h 131"/>
                  <a:gd name="T42" fmla="*/ 93 w 109"/>
                  <a:gd name="T43" fmla="*/ 10 h 131"/>
                  <a:gd name="T44" fmla="*/ 96 w 109"/>
                  <a:gd name="T45" fmla="*/ 13 h 131"/>
                  <a:gd name="T46" fmla="*/ 98 w 109"/>
                  <a:gd name="T47" fmla="*/ 18 h 131"/>
                  <a:gd name="T48" fmla="*/ 103 w 109"/>
                  <a:gd name="T49" fmla="*/ 25 h 131"/>
                  <a:gd name="T50" fmla="*/ 103 w 109"/>
                  <a:gd name="T51" fmla="*/ 35 h 131"/>
                  <a:gd name="T52" fmla="*/ 103 w 109"/>
                  <a:gd name="T53" fmla="*/ 45 h 131"/>
                  <a:gd name="T54" fmla="*/ 101 w 109"/>
                  <a:gd name="T55" fmla="*/ 51 h 131"/>
                  <a:gd name="T56" fmla="*/ 98 w 109"/>
                  <a:gd name="T57" fmla="*/ 56 h 131"/>
                  <a:gd name="T58" fmla="*/ 93 w 109"/>
                  <a:gd name="T59" fmla="*/ 63 h 131"/>
                  <a:gd name="T60" fmla="*/ 86 w 109"/>
                  <a:gd name="T61" fmla="*/ 68 h 131"/>
                  <a:gd name="T62" fmla="*/ 93 w 109"/>
                  <a:gd name="T63" fmla="*/ 71 h 131"/>
                  <a:gd name="T64" fmla="*/ 96 w 109"/>
                  <a:gd name="T65" fmla="*/ 76 h 131"/>
                  <a:gd name="T66" fmla="*/ 98 w 109"/>
                  <a:gd name="T67" fmla="*/ 78 h 131"/>
                  <a:gd name="T68" fmla="*/ 101 w 109"/>
                  <a:gd name="T69" fmla="*/ 81 h 131"/>
                  <a:gd name="T70" fmla="*/ 101 w 109"/>
                  <a:gd name="T71" fmla="*/ 91 h 131"/>
                  <a:gd name="T72" fmla="*/ 101 w 109"/>
                  <a:gd name="T73" fmla="*/ 108 h 131"/>
                  <a:gd name="T74" fmla="*/ 103 w 109"/>
                  <a:gd name="T75" fmla="*/ 121 h 131"/>
                  <a:gd name="T76" fmla="*/ 106 w 109"/>
                  <a:gd name="T77" fmla="*/ 126 h 131"/>
                  <a:gd name="T78" fmla="*/ 109 w 109"/>
                  <a:gd name="T79" fmla="*/ 128 h 131"/>
                  <a:gd name="T80" fmla="*/ 109 w 109"/>
                  <a:gd name="T81" fmla="*/ 131 h 131"/>
                  <a:gd name="T82" fmla="*/ 88 w 109"/>
                  <a:gd name="T83" fmla="*/ 131 h 131"/>
                  <a:gd name="T84" fmla="*/ 86 w 109"/>
                  <a:gd name="T85" fmla="*/ 126 h 131"/>
                  <a:gd name="T86" fmla="*/ 86 w 109"/>
                  <a:gd name="T87" fmla="*/ 116 h 131"/>
                  <a:gd name="T88" fmla="*/ 83 w 109"/>
                  <a:gd name="T89" fmla="*/ 96 h 131"/>
                  <a:gd name="T90" fmla="*/ 83 w 109"/>
                  <a:gd name="T91" fmla="*/ 88 h 131"/>
                  <a:gd name="T92" fmla="*/ 81 w 109"/>
                  <a:gd name="T93" fmla="*/ 83 h 131"/>
                  <a:gd name="T94" fmla="*/ 78 w 109"/>
                  <a:gd name="T95" fmla="*/ 81 h 131"/>
                  <a:gd name="T96" fmla="*/ 73 w 109"/>
                  <a:gd name="T97" fmla="*/ 78 h 131"/>
                  <a:gd name="T98" fmla="*/ 68 w 109"/>
                  <a:gd name="T99" fmla="*/ 76 h 131"/>
                  <a:gd name="T100" fmla="*/ 58 w 109"/>
                  <a:gd name="T101" fmla="*/ 76 h 131"/>
                  <a:gd name="T102" fmla="*/ 18 w 109"/>
                  <a:gd name="T103" fmla="*/ 76 h 131"/>
                  <a:gd name="T104" fmla="*/ 18 w 109"/>
                  <a:gd name="T105" fmla="*/ 131 h 131"/>
                  <a:gd name="T106" fmla="*/ 0 w 109"/>
                  <a:gd name="T107" fmla="*/ 131 h 131"/>
                  <a:gd name="T108" fmla="*/ 0 w 109"/>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9"/>
                  <a:gd name="T166" fmla="*/ 0 h 131"/>
                  <a:gd name="T167" fmla="*/ 109 w 109"/>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9" h="131">
                    <a:moveTo>
                      <a:pt x="58" y="61"/>
                    </a:moveTo>
                    <a:lnTo>
                      <a:pt x="71" y="61"/>
                    </a:lnTo>
                    <a:lnTo>
                      <a:pt x="76" y="58"/>
                    </a:lnTo>
                    <a:lnTo>
                      <a:pt x="78" y="56"/>
                    </a:lnTo>
                    <a:lnTo>
                      <a:pt x="81" y="53"/>
                    </a:lnTo>
                    <a:lnTo>
                      <a:pt x="83" y="48"/>
                    </a:lnTo>
                    <a:lnTo>
                      <a:pt x="86" y="43"/>
                    </a:lnTo>
                    <a:lnTo>
                      <a:pt x="86" y="38"/>
                    </a:lnTo>
                    <a:lnTo>
                      <a:pt x="86" y="30"/>
                    </a:lnTo>
                    <a:lnTo>
                      <a:pt x="83" y="25"/>
                    </a:lnTo>
                    <a:lnTo>
                      <a:pt x="81" y="23"/>
                    </a:lnTo>
                    <a:lnTo>
                      <a:pt x="76" y="18"/>
                    </a:lnTo>
                    <a:lnTo>
                      <a:pt x="71" y="18"/>
                    </a:lnTo>
                    <a:lnTo>
                      <a:pt x="61" y="15"/>
                    </a:lnTo>
                    <a:lnTo>
                      <a:pt x="18" y="15"/>
                    </a:lnTo>
                    <a:lnTo>
                      <a:pt x="18" y="61"/>
                    </a:lnTo>
                    <a:lnTo>
                      <a:pt x="58" y="61"/>
                    </a:lnTo>
                    <a:close/>
                    <a:moveTo>
                      <a:pt x="0" y="0"/>
                    </a:moveTo>
                    <a:lnTo>
                      <a:pt x="61" y="0"/>
                    </a:lnTo>
                    <a:lnTo>
                      <a:pt x="76" y="3"/>
                    </a:lnTo>
                    <a:lnTo>
                      <a:pt x="86" y="5"/>
                    </a:lnTo>
                    <a:lnTo>
                      <a:pt x="93" y="10"/>
                    </a:lnTo>
                    <a:lnTo>
                      <a:pt x="96" y="13"/>
                    </a:lnTo>
                    <a:lnTo>
                      <a:pt x="98" y="18"/>
                    </a:lnTo>
                    <a:lnTo>
                      <a:pt x="103" y="25"/>
                    </a:lnTo>
                    <a:lnTo>
                      <a:pt x="103" y="35"/>
                    </a:lnTo>
                    <a:lnTo>
                      <a:pt x="103" y="45"/>
                    </a:lnTo>
                    <a:lnTo>
                      <a:pt x="101" y="51"/>
                    </a:lnTo>
                    <a:lnTo>
                      <a:pt x="98" y="56"/>
                    </a:lnTo>
                    <a:lnTo>
                      <a:pt x="93" y="63"/>
                    </a:lnTo>
                    <a:lnTo>
                      <a:pt x="86" y="68"/>
                    </a:lnTo>
                    <a:lnTo>
                      <a:pt x="93" y="71"/>
                    </a:lnTo>
                    <a:lnTo>
                      <a:pt x="96" y="76"/>
                    </a:lnTo>
                    <a:lnTo>
                      <a:pt x="98" y="78"/>
                    </a:lnTo>
                    <a:lnTo>
                      <a:pt x="101" y="81"/>
                    </a:lnTo>
                    <a:lnTo>
                      <a:pt x="101" y="91"/>
                    </a:lnTo>
                    <a:lnTo>
                      <a:pt x="101" y="108"/>
                    </a:lnTo>
                    <a:lnTo>
                      <a:pt x="103" y="121"/>
                    </a:lnTo>
                    <a:lnTo>
                      <a:pt x="106" y="126"/>
                    </a:lnTo>
                    <a:lnTo>
                      <a:pt x="109" y="128"/>
                    </a:lnTo>
                    <a:lnTo>
                      <a:pt x="109" y="131"/>
                    </a:lnTo>
                    <a:lnTo>
                      <a:pt x="88" y="131"/>
                    </a:lnTo>
                    <a:lnTo>
                      <a:pt x="86" y="126"/>
                    </a:lnTo>
                    <a:lnTo>
                      <a:pt x="86" y="116"/>
                    </a:lnTo>
                    <a:lnTo>
                      <a:pt x="83" y="96"/>
                    </a:lnTo>
                    <a:lnTo>
                      <a:pt x="83" y="88"/>
                    </a:lnTo>
                    <a:lnTo>
                      <a:pt x="81" y="83"/>
                    </a:lnTo>
                    <a:lnTo>
                      <a:pt x="78" y="81"/>
                    </a:lnTo>
                    <a:lnTo>
                      <a:pt x="73" y="78"/>
                    </a:lnTo>
                    <a:lnTo>
                      <a:pt x="68" y="76"/>
                    </a:lnTo>
                    <a:lnTo>
                      <a:pt x="58" y="76"/>
                    </a:lnTo>
                    <a:lnTo>
                      <a:pt x="18" y="76"/>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78" name="Freeform 200"/>
              <p:cNvSpPr>
                <a:spLocks/>
              </p:cNvSpPr>
              <p:nvPr/>
            </p:nvSpPr>
            <p:spPr bwMode="auto">
              <a:xfrm>
                <a:off x="4322" y="3110"/>
                <a:ext cx="106" cy="131"/>
              </a:xfrm>
              <a:custGeom>
                <a:avLst/>
                <a:gdLst>
                  <a:gd name="T0" fmla="*/ 106 w 106"/>
                  <a:gd name="T1" fmla="*/ 0 h 131"/>
                  <a:gd name="T2" fmla="*/ 106 w 106"/>
                  <a:gd name="T3" fmla="*/ 15 h 131"/>
                  <a:gd name="T4" fmla="*/ 60 w 106"/>
                  <a:gd name="T5" fmla="*/ 15 h 131"/>
                  <a:gd name="T6" fmla="*/ 60 w 106"/>
                  <a:gd name="T7" fmla="*/ 131 h 131"/>
                  <a:gd name="T8" fmla="*/ 43 w 106"/>
                  <a:gd name="T9" fmla="*/ 131 h 131"/>
                  <a:gd name="T10" fmla="*/ 43 w 106"/>
                  <a:gd name="T11" fmla="*/ 15 h 131"/>
                  <a:gd name="T12" fmla="*/ 0 w 106"/>
                  <a:gd name="T13" fmla="*/ 15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15"/>
                    </a:lnTo>
                    <a:lnTo>
                      <a:pt x="60" y="15"/>
                    </a:lnTo>
                    <a:lnTo>
                      <a:pt x="60" y="131"/>
                    </a:lnTo>
                    <a:lnTo>
                      <a:pt x="43" y="131"/>
                    </a:lnTo>
                    <a:lnTo>
                      <a:pt x="43" y="15"/>
                    </a:lnTo>
                    <a:lnTo>
                      <a:pt x="0" y="15"/>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79" name="Freeform 201"/>
              <p:cNvSpPr>
                <a:spLocks/>
              </p:cNvSpPr>
              <p:nvPr/>
            </p:nvSpPr>
            <p:spPr bwMode="auto">
              <a:xfrm>
                <a:off x="4443" y="3110"/>
                <a:ext cx="123" cy="131"/>
              </a:xfrm>
              <a:custGeom>
                <a:avLst/>
                <a:gdLst>
                  <a:gd name="T0" fmla="*/ 0 w 123"/>
                  <a:gd name="T1" fmla="*/ 0 h 131"/>
                  <a:gd name="T2" fmla="*/ 25 w 123"/>
                  <a:gd name="T3" fmla="*/ 0 h 131"/>
                  <a:gd name="T4" fmla="*/ 63 w 123"/>
                  <a:gd name="T5" fmla="*/ 111 h 131"/>
                  <a:gd name="T6" fmla="*/ 98 w 123"/>
                  <a:gd name="T7" fmla="*/ 0 h 131"/>
                  <a:gd name="T8" fmla="*/ 123 w 123"/>
                  <a:gd name="T9" fmla="*/ 0 h 131"/>
                  <a:gd name="T10" fmla="*/ 123 w 123"/>
                  <a:gd name="T11" fmla="*/ 131 h 131"/>
                  <a:gd name="T12" fmla="*/ 108 w 123"/>
                  <a:gd name="T13" fmla="*/ 131 h 131"/>
                  <a:gd name="T14" fmla="*/ 108 w 123"/>
                  <a:gd name="T15" fmla="*/ 56 h 131"/>
                  <a:gd name="T16" fmla="*/ 108 w 123"/>
                  <a:gd name="T17" fmla="*/ 40 h 131"/>
                  <a:gd name="T18" fmla="*/ 108 w 123"/>
                  <a:gd name="T19" fmla="*/ 20 h 131"/>
                  <a:gd name="T20" fmla="*/ 70 w 123"/>
                  <a:gd name="T21" fmla="*/ 131 h 131"/>
                  <a:gd name="T22" fmla="*/ 53 w 123"/>
                  <a:gd name="T23" fmla="*/ 131 h 131"/>
                  <a:gd name="T24" fmla="*/ 15 w 123"/>
                  <a:gd name="T25" fmla="*/ 20 h 131"/>
                  <a:gd name="T26" fmla="*/ 15 w 123"/>
                  <a:gd name="T27" fmla="*/ 25 h 131"/>
                  <a:gd name="T28" fmla="*/ 15 w 123"/>
                  <a:gd name="T29" fmla="*/ 40 h 131"/>
                  <a:gd name="T30" fmla="*/ 17 w 123"/>
                  <a:gd name="T31" fmla="*/ 56 h 131"/>
                  <a:gd name="T32" fmla="*/ 17 w 123"/>
                  <a:gd name="T33" fmla="*/ 131 h 131"/>
                  <a:gd name="T34" fmla="*/ 0 w 123"/>
                  <a:gd name="T35" fmla="*/ 131 h 131"/>
                  <a:gd name="T36" fmla="*/ 0 w 123"/>
                  <a:gd name="T37" fmla="*/ 0 h 1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3"/>
                  <a:gd name="T58" fmla="*/ 0 h 131"/>
                  <a:gd name="T59" fmla="*/ 123 w 123"/>
                  <a:gd name="T60" fmla="*/ 131 h 1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3" h="131">
                    <a:moveTo>
                      <a:pt x="0" y="0"/>
                    </a:moveTo>
                    <a:lnTo>
                      <a:pt x="25" y="0"/>
                    </a:lnTo>
                    <a:lnTo>
                      <a:pt x="63" y="111"/>
                    </a:lnTo>
                    <a:lnTo>
                      <a:pt x="98" y="0"/>
                    </a:lnTo>
                    <a:lnTo>
                      <a:pt x="123" y="0"/>
                    </a:lnTo>
                    <a:lnTo>
                      <a:pt x="123" y="131"/>
                    </a:lnTo>
                    <a:lnTo>
                      <a:pt x="108" y="131"/>
                    </a:lnTo>
                    <a:lnTo>
                      <a:pt x="108" y="56"/>
                    </a:lnTo>
                    <a:lnTo>
                      <a:pt x="108" y="40"/>
                    </a:lnTo>
                    <a:lnTo>
                      <a:pt x="108" y="20"/>
                    </a:lnTo>
                    <a:lnTo>
                      <a:pt x="70" y="131"/>
                    </a:lnTo>
                    <a:lnTo>
                      <a:pt x="53" y="131"/>
                    </a:lnTo>
                    <a:lnTo>
                      <a:pt x="15" y="20"/>
                    </a:lnTo>
                    <a:lnTo>
                      <a:pt x="15" y="25"/>
                    </a:lnTo>
                    <a:lnTo>
                      <a:pt x="15" y="40"/>
                    </a:lnTo>
                    <a:lnTo>
                      <a:pt x="17" y="56"/>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80" name="Freeform 202"/>
              <p:cNvSpPr>
                <a:spLocks/>
              </p:cNvSpPr>
              <p:nvPr/>
            </p:nvSpPr>
            <p:spPr bwMode="auto">
              <a:xfrm>
                <a:off x="4596" y="3110"/>
                <a:ext cx="96" cy="131"/>
              </a:xfrm>
              <a:custGeom>
                <a:avLst/>
                <a:gdLst>
                  <a:gd name="T0" fmla="*/ 0 w 96"/>
                  <a:gd name="T1" fmla="*/ 0 h 131"/>
                  <a:gd name="T2" fmla="*/ 93 w 96"/>
                  <a:gd name="T3" fmla="*/ 0 h 131"/>
                  <a:gd name="T4" fmla="*/ 93 w 96"/>
                  <a:gd name="T5" fmla="*/ 18 h 131"/>
                  <a:gd name="T6" fmla="*/ 15 w 96"/>
                  <a:gd name="T7" fmla="*/ 18 h 131"/>
                  <a:gd name="T8" fmla="*/ 15 w 96"/>
                  <a:gd name="T9" fmla="*/ 56 h 131"/>
                  <a:gd name="T10" fmla="*/ 88 w 96"/>
                  <a:gd name="T11" fmla="*/ 56 h 131"/>
                  <a:gd name="T12" fmla="*/ 88 w 96"/>
                  <a:gd name="T13" fmla="*/ 71 h 131"/>
                  <a:gd name="T14" fmla="*/ 15 w 96"/>
                  <a:gd name="T15" fmla="*/ 71 h 131"/>
                  <a:gd name="T16" fmla="*/ 15 w 96"/>
                  <a:gd name="T17" fmla="*/ 116 h 131"/>
                  <a:gd name="T18" fmla="*/ 96 w 96"/>
                  <a:gd name="T19" fmla="*/ 116 h 131"/>
                  <a:gd name="T20" fmla="*/ 96 w 96"/>
                  <a:gd name="T21" fmla="*/ 131 h 131"/>
                  <a:gd name="T22" fmla="*/ 0 w 96"/>
                  <a:gd name="T23" fmla="*/ 131 h 131"/>
                  <a:gd name="T24" fmla="*/ 0 w 9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31"/>
                  <a:gd name="T41" fmla="*/ 96 w 9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31">
                    <a:moveTo>
                      <a:pt x="0" y="0"/>
                    </a:moveTo>
                    <a:lnTo>
                      <a:pt x="93" y="0"/>
                    </a:lnTo>
                    <a:lnTo>
                      <a:pt x="93" y="18"/>
                    </a:lnTo>
                    <a:lnTo>
                      <a:pt x="15" y="18"/>
                    </a:lnTo>
                    <a:lnTo>
                      <a:pt x="15" y="56"/>
                    </a:lnTo>
                    <a:lnTo>
                      <a:pt x="88" y="56"/>
                    </a:lnTo>
                    <a:lnTo>
                      <a:pt x="88" y="71"/>
                    </a:lnTo>
                    <a:lnTo>
                      <a:pt x="15" y="71"/>
                    </a:lnTo>
                    <a:lnTo>
                      <a:pt x="15" y="116"/>
                    </a:lnTo>
                    <a:lnTo>
                      <a:pt x="96" y="116"/>
                    </a:lnTo>
                    <a:lnTo>
                      <a:pt x="96"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81" name="Freeform 203"/>
              <p:cNvSpPr>
                <a:spLocks/>
              </p:cNvSpPr>
              <p:nvPr/>
            </p:nvSpPr>
            <p:spPr bwMode="auto">
              <a:xfrm>
                <a:off x="4715" y="3110"/>
                <a:ext cx="103" cy="131"/>
              </a:xfrm>
              <a:custGeom>
                <a:avLst/>
                <a:gdLst>
                  <a:gd name="T0" fmla="*/ 0 w 103"/>
                  <a:gd name="T1" fmla="*/ 0 h 131"/>
                  <a:gd name="T2" fmla="*/ 20 w 103"/>
                  <a:gd name="T3" fmla="*/ 0 h 131"/>
                  <a:gd name="T4" fmla="*/ 85 w 103"/>
                  <a:gd name="T5" fmla="*/ 106 h 131"/>
                  <a:gd name="T6" fmla="*/ 85 w 103"/>
                  <a:gd name="T7" fmla="*/ 0 h 131"/>
                  <a:gd name="T8" fmla="*/ 103 w 103"/>
                  <a:gd name="T9" fmla="*/ 0 h 131"/>
                  <a:gd name="T10" fmla="*/ 103 w 103"/>
                  <a:gd name="T11" fmla="*/ 131 h 131"/>
                  <a:gd name="T12" fmla="*/ 83 w 103"/>
                  <a:gd name="T13" fmla="*/ 131 h 131"/>
                  <a:gd name="T14" fmla="*/ 17 w 103"/>
                  <a:gd name="T15" fmla="*/ 25 h 131"/>
                  <a:gd name="T16" fmla="*/ 17 w 103"/>
                  <a:gd name="T17" fmla="*/ 131 h 131"/>
                  <a:gd name="T18" fmla="*/ 0 w 103"/>
                  <a:gd name="T19" fmla="*/ 131 h 131"/>
                  <a:gd name="T20" fmla="*/ 0 w 103"/>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31"/>
                  <a:gd name="T35" fmla="*/ 103 w 103"/>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31">
                    <a:moveTo>
                      <a:pt x="0" y="0"/>
                    </a:moveTo>
                    <a:lnTo>
                      <a:pt x="20" y="0"/>
                    </a:lnTo>
                    <a:lnTo>
                      <a:pt x="85" y="106"/>
                    </a:lnTo>
                    <a:lnTo>
                      <a:pt x="85" y="0"/>
                    </a:lnTo>
                    <a:lnTo>
                      <a:pt x="103" y="0"/>
                    </a:lnTo>
                    <a:lnTo>
                      <a:pt x="103" y="131"/>
                    </a:lnTo>
                    <a:lnTo>
                      <a:pt x="83" y="131"/>
                    </a:lnTo>
                    <a:lnTo>
                      <a:pt x="17" y="25"/>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82" name="Freeform 204"/>
              <p:cNvSpPr>
                <a:spLocks/>
              </p:cNvSpPr>
              <p:nvPr/>
            </p:nvSpPr>
            <p:spPr bwMode="auto">
              <a:xfrm>
                <a:off x="4835" y="3110"/>
                <a:ext cx="106" cy="131"/>
              </a:xfrm>
              <a:custGeom>
                <a:avLst/>
                <a:gdLst>
                  <a:gd name="T0" fmla="*/ 106 w 106"/>
                  <a:gd name="T1" fmla="*/ 0 h 131"/>
                  <a:gd name="T2" fmla="*/ 106 w 106"/>
                  <a:gd name="T3" fmla="*/ 15 h 131"/>
                  <a:gd name="T4" fmla="*/ 61 w 106"/>
                  <a:gd name="T5" fmla="*/ 15 h 131"/>
                  <a:gd name="T6" fmla="*/ 61 w 106"/>
                  <a:gd name="T7" fmla="*/ 131 h 131"/>
                  <a:gd name="T8" fmla="*/ 43 w 106"/>
                  <a:gd name="T9" fmla="*/ 131 h 131"/>
                  <a:gd name="T10" fmla="*/ 43 w 106"/>
                  <a:gd name="T11" fmla="*/ 15 h 131"/>
                  <a:gd name="T12" fmla="*/ 0 w 106"/>
                  <a:gd name="T13" fmla="*/ 15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15"/>
                    </a:lnTo>
                    <a:lnTo>
                      <a:pt x="61" y="15"/>
                    </a:lnTo>
                    <a:lnTo>
                      <a:pt x="61" y="131"/>
                    </a:lnTo>
                    <a:lnTo>
                      <a:pt x="43" y="131"/>
                    </a:lnTo>
                    <a:lnTo>
                      <a:pt x="43" y="15"/>
                    </a:lnTo>
                    <a:lnTo>
                      <a:pt x="0" y="15"/>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83" name="Freeform 205"/>
              <p:cNvSpPr>
                <a:spLocks/>
              </p:cNvSpPr>
              <p:nvPr/>
            </p:nvSpPr>
            <p:spPr bwMode="auto">
              <a:xfrm>
                <a:off x="5001" y="3110"/>
                <a:ext cx="43" cy="169"/>
              </a:xfrm>
              <a:custGeom>
                <a:avLst/>
                <a:gdLst>
                  <a:gd name="T0" fmla="*/ 43 w 43"/>
                  <a:gd name="T1" fmla="*/ 0 h 169"/>
                  <a:gd name="T2" fmla="*/ 31 w 43"/>
                  <a:gd name="T3" fmla="*/ 23 h 169"/>
                  <a:gd name="T4" fmla="*/ 23 w 43"/>
                  <a:gd name="T5" fmla="*/ 38 h 169"/>
                  <a:gd name="T6" fmla="*/ 20 w 43"/>
                  <a:gd name="T7" fmla="*/ 48 h 169"/>
                  <a:gd name="T8" fmla="*/ 20 w 43"/>
                  <a:gd name="T9" fmla="*/ 61 h 169"/>
                  <a:gd name="T10" fmla="*/ 18 w 43"/>
                  <a:gd name="T11" fmla="*/ 71 h 169"/>
                  <a:gd name="T12" fmla="*/ 18 w 43"/>
                  <a:gd name="T13" fmla="*/ 83 h 169"/>
                  <a:gd name="T14" fmla="*/ 18 w 43"/>
                  <a:gd name="T15" fmla="*/ 96 h 169"/>
                  <a:gd name="T16" fmla="*/ 20 w 43"/>
                  <a:gd name="T17" fmla="*/ 108 h 169"/>
                  <a:gd name="T18" fmla="*/ 25 w 43"/>
                  <a:gd name="T19" fmla="*/ 131 h 169"/>
                  <a:gd name="T20" fmla="*/ 31 w 43"/>
                  <a:gd name="T21" fmla="*/ 146 h 169"/>
                  <a:gd name="T22" fmla="*/ 43 w 43"/>
                  <a:gd name="T23" fmla="*/ 169 h 169"/>
                  <a:gd name="T24" fmla="*/ 31 w 43"/>
                  <a:gd name="T25" fmla="*/ 169 h 169"/>
                  <a:gd name="T26" fmla="*/ 15 w 43"/>
                  <a:gd name="T27" fmla="*/ 141 h 169"/>
                  <a:gd name="T28" fmla="*/ 8 w 43"/>
                  <a:gd name="T29" fmla="*/ 126 h 169"/>
                  <a:gd name="T30" fmla="*/ 5 w 43"/>
                  <a:gd name="T31" fmla="*/ 113 h 169"/>
                  <a:gd name="T32" fmla="*/ 3 w 43"/>
                  <a:gd name="T33" fmla="*/ 98 h 169"/>
                  <a:gd name="T34" fmla="*/ 0 w 43"/>
                  <a:gd name="T35" fmla="*/ 86 h 169"/>
                  <a:gd name="T36" fmla="*/ 0 w 43"/>
                  <a:gd name="T37" fmla="*/ 71 h 169"/>
                  <a:gd name="T38" fmla="*/ 3 w 43"/>
                  <a:gd name="T39" fmla="*/ 61 h 169"/>
                  <a:gd name="T40" fmla="*/ 5 w 43"/>
                  <a:gd name="T41" fmla="*/ 48 h 169"/>
                  <a:gd name="T42" fmla="*/ 10 w 43"/>
                  <a:gd name="T43" fmla="*/ 38 h 169"/>
                  <a:gd name="T44" fmla="*/ 18 w 43"/>
                  <a:gd name="T45" fmla="*/ 23 h 169"/>
                  <a:gd name="T46" fmla="*/ 31 w 43"/>
                  <a:gd name="T47" fmla="*/ 0 h 169"/>
                  <a:gd name="T48" fmla="*/ 43 w 43"/>
                  <a:gd name="T49" fmla="*/ 0 h 16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169"/>
                  <a:gd name="T77" fmla="*/ 43 w 43"/>
                  <a:gd name="T78" fmla="*/ 169 h 16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169">
                    <a:moveTo>
                      <a:pt x="43" y="0"/>
                    </a:moveTo>
                    <a:lnTo>
                      <a:pt x="31" y="23"/>
                    </a:lnTo>
                    <a:lnTo>
                      <a:pt x="23" y="38"/>
                    </a:lnTo>
                    <a:lnTo>
                      <a:pt x="20" y="48"/>
                    </a:lnTo>
                    <a:lnTo>
                      <a:pt x="20" y="61"/>
                    </a:lnTo>
                    <a:lnTo>
                      <a:pt x="18" y="71"/>
                    </a:lnTo>
                    <a:lnTo>
                      <a:pt x="18" y="83"/>
                    </a:lnTo>
                    <a:lnTo>
                      <a:pt x="18" y="96"/>
                    </a:lnTo>
                    <a:lnTo>
                      <a:pt x="20" y="108"/>
                    </a:lnTo>
                    <a:lnTo>
                      <a:pt x="25" y="131"/>
                    </a:lnTo>
                    <a:lnTo>
                      <a:pt x="31" y="146"/>
                    </a:lnTo>
                    <a:lnTo>
                      <a:pt x="43" y="169"/>
                    </a:lnTo>
                    <a:lnTo>
                      <a:pt x="31" y="169"/>
                    </a:lnTo>
                    <a:lnTo>
                      <a:pt x="15" y="141"/>
                    </a:lnTo>
                    <a:lnTo>
                      <a:pt x="8" y="126"/>
                    </a:lnTo>
                    <a:lnTo>
                      <a:pt x="5" y="113"/>
                    </a:lnTo>
                    <a:lnTo>
                      <a:pt x="3" y="98"/>
                    </a:lnTo>
                    <a:lnTo>
                      <a:pt x="0" y="86"/>
                    </a:lnTo>
                    <a:lnTo>
                      <a:pt x="0" y="71"/>
                    </a:lnTo>
                    <a:lnTo>
                      <a:pt x="3" y="61"/>
                    </a:lnTo>
                    <a:lnTo>
                      <a:pt x="5" y="48"/>
                    </a:lnTo>
                    <a:lnTo>
                      <a:pt x="10" y="38"/>
                    </a:lnTo>
                    <a:lnTo>
                      <a:pt x="18" y="23"/>
                    </a:lnTo>
                    <a:lnTo>
                      <a:pt x="31" y="0"/>
                    </a:lnTo>
                    <a:lnTo>
                      <a:pt x="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484" name="Freeform 206"/>
              <p:cNvSpPr>
                <a:spLocks noEditPoints="1"/>
              </p:cNvSpPr>
              <p:nvPr/>
            </p:nvSpPr>
            <p:spPr bwMode="auto">
              <a:xfrm>
                <a:off x="5064" y="3110"/>
                <a:ext cx="108" cy="131"/>
              </a:xfrm>
              <a:custGeom>
                <a:avLst/>
                <a:gdLst>
                  <a:gd name="T0" fmla="*/ 51 w 108"/>
                  <a:gd name="T1" fmla="*/ 116 h 131"/>
                  <a:gd name="T2" fmla="*/ 58 w 108"/>
                  <a:gd name="T3" fmla="*/ 116 h 131"/>
                  <a:gd name="T4" fmla="*/ 63 w 108"/>
                  <a:gd name="T5" fmla="*/ 113 h 131"/>
                  <a:gd name="T6" fmla="*/ 73 w 108"/>
                  <a:gd name="T7" fmla="*/ 108 h 131"/>
                  <a:gd name="T8" fmla="*/ 81 w 108"/>
                  <a:gd name="T9" fmla="*/ 101 h 131"/>
                  <a:gd name="T10" fmla="*/ 86 w 108"/>
                  <a:gd name="T11" fmla="*/ 91 h 131"/>
                  <a:gd name="T12" fmla="*/ 88 w 108"/>
                  <a:gd name="T13" fmla="*/ 81 h 131"/>
                  <a:gd name="T14" fmla="*/ 91 w 108"/>
                  <a:gd name="T15" fmla="*/ 68 h 131"/>
                  <a:gd name="T16" fmla="*/ 88 w 108"/>
                  <a:gd name="T17" fmla="*/ 56 h 131"/>
                  <a:gd name="T18" fmla="*/ 88 w 108"/>
                  <a:gd name="T19" fmla="*/ 45 h 131"/>
                  <a:gd name="T20" fmla="*/ 83 w 108"/>
                  <a:gd name="T21" fmla="*/ 38 h 131"/>
                  <a:gd name="T22" fmla="*/ 81 w 108"/>
                  <a:gd name="T23" fmla="*/ 30 h 131"/>
                  <a:gd name="T24" fmla="*/ 78 w 108"/>
                  <a:gd name="T25" fmla="*/ 25 h 131"/>
                  <a:gd name="T26" fmla="*/ 76 w 108"/>
                  <a:gd name="T27" fmla="*/ 23 h 131"/>
                  <a:gd name="T28" fmla="*/ 68 w 108"/>
                  <a:gd name="T29" fmla="*/ 20 h 131"/>
                  <a:gd name="T30" fmla="*/ 58 w 108"/>
                  <a:gd name="T31" fmla="*/ 18 h 131"/>
                  <a:gd name="T32" fmla="*/ 48 w 108"/>
                  <a:gd name="T33" fmla="*/ 15 h 131"/>
                  <a:gd name="T34" fmla="*/ 18 w 108"/>
                  <a:gd name="T35" fmla="*/ 15 h 131"/>
                  <a:gd name="T36" fmla="*/ 18 w 108"/>
                  <a:gd name="T37" fmla="*/ 116 h 131"/>
                  <a:gd name="T38" fmla="*/ 51 w 108"/>
                  <a:gd name="T39" fmla="*/ 116 h 131"/>
                  <a:gd name="T40" fmla="*/ 0 w 108"/>
                  <a:gd name="T41" fmla="*/ 0 h 131"/>
                  <a:gd name="T42" fmla="*/ 53 w 108"/>
                  <a:gd name="T43" fmla="*/ 0 h 131"/>
                  <a:gd name="T44" fmla="*/ 66 w 108"/>
                  <a:gd name="T45" fmla="*/ 3 h 131"/>
                  <a:gd name="T46" fmla="*/ 76 w 108"/>
                  <a:gd name="T47" fmla="*/ 5 h 131"/>
                  <a:gd name="T48" fmla="*/ 86 w 108"/>
                  <a:gd name="T49" fmla="*/ 13 h 131"/>
                  <a:gd name="T50" fmla="*/ 93 w 108"/>
                  <a:gd name="T51" fmla="*/ 20 h 131"/>
                  <a:gd name="T52" fmla="*/ 98 w 108"/>
                  <a:gd name="T53" fmla="*/ 25 h 131"/>
                  <a:gd name="T54" fmla="*/ 101 w 108"/>
                  <a:gd name="T55" fmla="*/ 30 h 131"/>
                  <a:gd name="T56" fmla="*/ 103 w 108"/>
                  <a:gd name="T57" fmla="*/ 40 h 131"/>
                  <a:gd name="T58" fmla="*/ 106 w 108"/>
                  <a:gd name="T59" fmla="*/ 51 h 131"/>
                  <a:gd name="T60" fmla="*/ 108 w 108"/>
                  <a:gd name="T61" fmla="*/ 63 h 131"/>
                  <a:gd name="T62" fmla="*/ 108 w 108"/>
                  <a:gd name="T63" fmla="*/ 73 h 131"/>
                  <a:gd name="T64" fmla="*/ 106 w 108"/>
                  <a:gd name="T65" fmla="*/ 83 h 131"/>
                  <a:gd name="T66" fmla="*/ 103 w 108"/>
                  <a:gd name="T67" fmla="*/ 93 h 131"/>
                  <a:gd name="T68" fmla="*/ 101 w 108"/>
                  <a:gd name="T69" fmla="*/ 101 h 131"/>
                  <a:gd name="T70" fmla="*/ 91 w 108"/>
                  <a:gd name="T71" fmla="*/ 113 h 131"/>
                  <a:gd name="T72" fmla="*/ 86 w 108"/>
                  <a:gd name="T73" fmla="*/ 118 h 131"/>
                  <a:gd name="T74" fmla="*/ 81 w 108"/>
                  <a:gd name="T75" fmla="*/ 123 h 131"/>
                  <a:gd name="T76" fmla="*/ 76 w 108"/>
                  <a:gd name="T77" fmla="*/ 126 h 131"/>
                  <a:gd name="T78" fmla="*/ 68 w 108"/>
                  <a:gd name="T79" fmla="*/ 128 h 131"/>
                  <a:gd name="T80" fmla="*/ 53 w 108"/>
                  <a:gd name="T81" fmla="*/ 131 h 131"/>
                  <a:gd name="T82" fmla="*/ 0 w 108"/>
                  <a:gd name="T83" fmla="*/ 131 h 131"/>
                  <a:gd name="T84" fmla="*/ 0 w 108"/>
                  <a:gd name="T85" fmla="*/ 0 h 1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1"/>
                  <a:gd name="T131" fmla="*/ 108 w 108"/>
                  <a:gd name="T132" fmla="*/ 131 h 1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1">
                    <a:moveTo>
                      <a:pt x="51" y="116"/>
                    </a:moveTo>
                    <a:lnTo>
                      <a:pt x="58" y="116"/>
                    </a:lnTo>
                    <a:lnTo>
                      <a:pt x="63" y="113"/>
                    </a:lnTo>
                    <a:lnTo>
                      <a:pt x="73" y="108"/>
                    </a:lnTo>
                    <a:lnTo>
                      <a:pt x="81" y="101"/>
                    </a:lnTo>
                    <a:lnTo>
                      <a:pt x="86" y="91"/>
                    </a:lnTo>
                    <a:lnTo>
                      <a:pt x="88" y="81"/>
                    </a:lnTo>
                    <a:lnTo>
                      <a:pt x="91" y="68"/>
                    </a:lnTo>
                    <a:lnTo>
                      <a:pt x="88" y="56"/>
                    </a:lnTo>
                    <a:lnTo>
                      <a:pt x="88" y="45"/>
                    </a:lnTo>
                    <a:lnTo>
                      <a:pt x="83" y="38"/>
                    </a:lnTo>
                    <a:lnTo>
                      <a:pt x="81" y="30"/>
                    </a:lnTo>
                    <a:lnTo>
                      <a:pt x="78" y="25"/>
                    </a:lnTo>
                    <a:lnTo>
                      <a:pt x="76" y="23"/>
                    </a:lnTo>
                    <a:lnTo>
                      <a:pt x="68" y="20"/>
                    </a:lnTo>
                    <a:lnTo>
                      <a:pt x="58" y="18"/>
                    </a:lnTo>
                    <a:lnTo>
                      <a:pt x="48" y="15"/>
                    </a:lnTo>
                    <a:lnTo>
                      <a:pt x="18" y="15"/>
                    </a:lnTo>
                    <a:lnTo>
                      <a:pt x="18" y="116"/>
                    </a:lnTo>
                    <a:lnTo>
                      <a:pt x="51" y="116"/>
                    </a:lnTo>
                    <a:close/>
                    <a:moveTo>
                      <a:pt x="0" y="0"/>
                    </a:moveTo>
                    <a:lnTo>
                      <a:pt x="53" y="0"/>
                    </a:lnTo>
                    <a:lnTo>
                      <a:pt x="66" y="3"/>
                    </a:lnTo>
                    <a:lnTo>
                      <a:pt x="76" y="5"/>
                    </a:lnTo>
                    <a:lnTo>
                      <a:pt x="86" y="13"/>
                    </a:lnTo>
                    <a:lnTo>
                      <a:pt x="93" y="20"/>
                    </a:lnTo>
                    <a:lnTo>
                      <a:pt x="98" y="25"/>
                    </a:lnTo>
                    <a:lnTo>
                      <a:pt x="101" y="30"/>
                    </a:lnTo>
                    <a:lnTo>
                      <a:pt x="103" y="40"/>
                    </a:lnTo>
                    <a:lnTo>
                      <a:pt x="106" y="51"/>
                    </a:lnTo>
                    <a:lnTo>
                      <a:pt x="108" y="63"/>
                    </a:lnTo>
                    <a:lnTo>
                      <a:pt x="108" y="73"/>
                    </a:lnTo>
                    <a:lnTo>
                      <a:pt x="106" y="83"/>
                    </a:lnTo>
                    <a:lnTo>
                      <a:pt x="103" y="93"/>
                    </a:lnTo>
                    <a:lnTo>
                      <a:pt x="101" y="101"/>
                    </a:lnTo>
                    <a:lnTo>
                      <a:pt x="91" y="113"/>
                    </a:lnTo>
                    <a:lnTo>
                      <a:pt x="86" y="118"/>
                    </a:lnTo>
                    <a:lnTo>
                      <a:pt x="81" y="123"/>
                    </a:lnTo>
                    <a:lnTo>
                      <a:pt x="76" y="126"/>
                    </a:lnTo>
                    <a:lnTo>
                      <a:pt x="68" y="128"/>
                    </a:lnTo>
                    <a:lnTo>
                      <a:pt x="5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72741" name="Group 207"/>
            <p:cNvGrpSpPr>
              <a:grpSpLocks/>
            </p:cNvGrpSpPr>
            <p:nvPr/>
          </p:nvGrpSpPr>
          <p:grpSpPr bwMode="auto">
            <a:xfrm>
              <a:off x="96" y="2628"/>
              <a:ext cx="7003" cy="2851"/>
              <a:chOff x="96" y="2628"/>
              <a:chExt cx="7003" cy="2851"/>
            </a:xfrm>
          </p:grpSpPr>
          <p:sp>
            <p:nvSpPr>
              <p:cNvPr id="373085" name="Freeform 208"/>
              <p:cNvSpPr>
                <a:spLocks/>
              </p:cNvSpPr>
              <p:nvPr/>
            </p:nvSpPr>
            <p:spPr bwMode="auto">
              <a:xfrm>
                <a:off x="5195" y="3110"/>
                <a:ext cx="103" cy="131"/>
              </a:xfrm>
              <a:custGeom>
                <a:avLst/>
                <a:gdLst>
                  <a:gd name="T0" fmla="*/ 0 w 103"/>
                  <a:gd name="T1" fmla="*/ 0 h 131"/>
                  <a:gd name="T2" fmla="*/ 20 w 103"/>
                  <a:gd name="T3" fmla="*/ 0 h 131"/>
                  <a:gd name="T4" fmla="*/ 86 w 103"/>
                  <a:gd name="T5" fmla="*/ 106 h 131"/>
                  <a:gd name="T6" fmla="*/ 86 w 103"/>
                  <a:gd name="T7" fmla="*/ 0 h 131"/>
                  <a:gd name="T8" fmla="*/ 103 w 103"/>
                  <a:gd name="T9" fmla="*/ 0 h 131"/>
                  <a:gd name="T10" fmla="*/ 103 w 103"/>
                  <a:gd name="T11" fmla="*/ 131 h 131"/>
                  <a:gd name="T12" fmla="*/ 83 w 103"/>
                  <a:gd name="T13" fmla="*/ 131 h 131"/>
                  <a:gd name="T14" fmla="*/ 15 w 103"/>
                  <a:gd name="T15" fmla="*/ 25 h 131"/>
                  <a:gd name="T16" fmla="*/ 15 w 103"/>
                  <a:gd name="T17" fmla="*/ 131 h 131"/>
                  <a:gd name="T18" fmla="*/ 0 w 103"/>
                  <a:gd name="T19" fmla="*/ 131 h 131"/>
                  <a:gd name="T20" fmla="*/ 0 w 103"/>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31"/>
                  <a:gd name="T35" fmla="*/ 103 w 103"/>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31">
                    <a:moveTo>
                      <a:pt x="0" y="0"/>
                    </a:moveTo>
                    <a:lnTo>
                      <a:pt x="20" y="0"/>
                    </a:lnTo>
                    <a:lnTo>
                      <a:pt x="86" y="106"/>
                    </a:lnTo>
                    <a:lnTo>
                      <a:pt x="86" y="0"/>
                    </a:lnTo>
                    <a:lnTo>
                      <a:pt x="103" y="0"/>
                    </a:lnTo>
                    <a:lnTo>
                      <a:pt x="103" y="131"/>
                    </a:lnTo>
                    <a:lnTo>
                      <a:pt x="83" y="131"/>
                    </a:lnTo>
                    <a:lnTo>
                      <a:pt x="15" y="25"/>
                    </a:lnTo>
                    <a:lnTo>
                      <a:pt x="1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86" name="Freeform 209"/>
              <p:cNvSpPr>
                <a:spLocks/>
              </p:cNvSpPr>
              <p:nvPr/>
            </p:nvSpPr>
            <p:spPr bwMode="auto">
              <a:xfrm>
                <a:off x="5326" y="3110"/>
                <a:ext cx="103" cy="133"/>
              </a:xfrm>
              <a:custGeom>
                <a:avLst/>
                <a:gdLst>
                  <a:gd name="T0" fmla="*/ 17 w 103"/>
                  <a:gd name="T1" fmla="*/ 0 h 133"/>
                  <a:gd name="T2" fmla="*/ 17 w 103"/>
                  <a:gd name="T3" fmla="*/ 81 h 133"/>
                  <a:gd name="T4" fmla="*/ 20 w 103"/>
                  <a:gd name="T5" fmla="*/ 93 h 133"/>
                  <a:gd name="T6" fmla="*/ 22 w 103"/>
                  <a:gd name="T7" fmla="*/ 106 h 133"/>
                  <a:gd name="T8" fmla="*/ 28 w 103"/>
                  <a:gd name="T9" fmla="*/ 111 h 133"/>
                  <a:gd name="T10" fmla="*/ 35 w 103"/>
                  <a:gd name="T11" fmla="*/ 116 h 133"/>
                  <a:gd name="T12" fmla="*/ 43 w 103"/>
                  <a:gd name="T13" fmla="*/ 118 h 133"/>
                  <a:gd name="T14" fmla="*/ 50 w 103"/>
                  <a:gd name="T15" fmla="*/ 118 h 133"/>
                  <a:gd name="T16" fmla="*/ 60 w 103"/>
                  <a:gd name="T17" fmla="*/ 118 h 133"/>
                  <a:gd name="T18" fmla="*/ 68 w 103"/>
                  <a:gd name="T19" fmla="*/ 116 h 133"/>
                  <a:gd name="T20" fmla="*/ 75 w 103"/>
                  <a:gd name="T21" fmla="*/ 111 h 133"/>
                  <a:gd name="T22" fmla="*/ 80 w 103"/>
                  <a:gd name="T23" fmla="*/ 103 h 133"/>
                  <a:gd name="T24" fmla="*/ 83 w 103"/>
                  <a:gd name="T25" fmla="*/ 93 h 133"/>
                  <a:gd name="T26" fmla="*/ 85 w 103"/>
                  <a:gd name="T27" fmla="*/ 81 h 133"/>
                  <a:gd name="T28" fmla="*/ 85 w 103"/>
                  <a:gd name="T29" fmla="*/ 0 h 133"/>
                  <a:gd name="T30" fmla="*/ 103 w 103"/>
                  <a:gd name="T31" fmla="*/ 0 h 133"/>
                  <a:gd name="T32" fmla="*/ 103 w 103"/>
                  <a:gd name="T33" fmla="*/ 73 h 133"/>
                  <a:gd name="T34" fmla="*/ 103 w 103"/>
                  <a:gd name="T35" fmla="*/ 86 h 133"/>
                  <a:gd name="T36" fmla="*/ 100 w 103"/>
                  <a:gd name="T37" fmla="*/ 96 h 133"/>
                  <a:gd name="T38" fmla="*/ 98 w 103"/>
                  <a:gd name="T39" fmla="*/ 103 h 133"/>
                  <a:gd name="T40" fmla="*/ 95 w 103"/>
                  <a:gd name="T41" fmla="*/ 111 h 133"/>
                  <a:gd name="T42" fmla="*/ 93 w 103"/>
                  <a:gd name="T43" fmla="*/ 116 h 133"/>
                  <a:gd name="T44" fmla="*/ 88 w 103"/>
                  <a:gd name="T45" fmla="*/ 121 h 133"/>
                  <a:gd name="T46" fmla="*/ 85 w 103"/>
                  <a:gd name="T47" fmla="*/ 126 h 133"/>
                  <a:gd name="T48" fmla="*/ 80 w 103"/>
                  <a:gd name="T49" fmla="*/ 128 h 133"/>
                  <a:gd name="T50" fmla="*/ 68 w 103"/>
                  <a:gd name="T51" fmla="*/ 133 h 133"/>
                  <a:gd name="T52" fmla="*/ 60 w 103"/>
                  <a:gd name="T53" fmla="*/ 133 h 133"/>
                  <a:gd name="T54" fmla="*/ 53 w 103"/>
                  <a:gd name="T55" fmla="*/ 133 h 133"/>
                  <a:gd name="T56" fmla="*/ 38 w 103"/>
                  <a:gd name="T57" fmla="*/ 133 h 133"/>
                  <a:gd name="T58" fmla="*/ 25 w 103"/>
                  <a:gd name="T59" fmla="*/ 128 h 133"/>
                  <a:gd name="T60" fmla="*/ 17 w 103"/>
                  <a:gd name="T61" fmla="*/ 126 h 133"/>
                  <a:gd name="T62" fmla="*/ 15 w 103"/>
                  <a:gd name="T63" fmla="*/ 121 h 133"/>
                  <a:gd name="T64" fmla="*/ 10 w 103"/>
                  <a:gd name="T65" fmla="*/ 116 h 133"/>
                  <a:gd name="T66" fmla="*/ 7 w 103"/>
                  <a:gd name="T67" fmla="*/ 111 h 133"/>
                  <a:gd name="T68" fmla="*/ 5 w 103"/>
                  <a:gd name="T69" fmla="*/ 103 h 133"/>
                  <a:gd name="T70" fmla="*/ 2 w 103"/>
                  <a:gd name="T71" fmla="*/ 96 h 133"/>
                  <a:gd name="T72" fmla="*/ 0 w 103"/>
                  <a:gd name="T73" fmla="*/ 86 h 133"/>
                  <a:gd name="T74" fmla="*/ 0 w 103"/>
                  <a:gd name="T75" fmla="*/ 73 h 133"/>
                  <a:gd name="T76" fmla="*/ 0 w 103"/>
                  <a:gd name="T77" fmla="*/ 0 h 133"/>
                  <a:gd name="T78" fmla="*/ 17 w 103"/>
                  <a:gd name="T79" fmla="*/ 0 h 1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3"/>
                  <a:gd name="T121" fmla="*/ 0 h 133"/>
                  <a:gd name="T122" fmla="*/ 103 w 103"/>
                  <a:gd name="T123" fmla="*/ 133 h 1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3" h="133">
                    <a:moveTo>
                      <a:pt x="17" y="0"/>
                    </a:moveTo>
                    <a:lnTo>
                      <a:pt x="17" y="81"/>
                    </a:lnTo>
                    <a:lnTo>
                      <a:pt x="20" y="93"/>
                    </a:lnTo>
                    <a:lnTo>
                      <a:pt x="22" y="106"/>
                    </a:lnTo>
                    <a:lnTo>
                      <a:pt x="28" y="111"/>
                    </a:lnTo>
                    <a:lnTo>
                      <a:pt x="35" y="116"/>
                    </a:lnTo>
                    <a:lnTo>
                      <a:pt x="43" y="118"/>
                    </a:lnTo>
                    <a:lnTo>
                      <a:pt x="50" y="118"/>
                    </a:lnTo>
                    <a:lnTo>
                      <a:pt x="60" y="118"/>
                    </a:lnTo>
                    <a:lnTo>
                      <a:pt x="68" y="116"/>
                    </a:lnTo>
                    <a:lnTo>
                      <a:pt x="75" y="111"/>
                    </a:lnTo>
                    <a:lnTo>
                      <a:pt x="80" y="103"/>
                    </a:lnTo>
                    <a:lnTo>
                      <a:pt x="83" y="93"/>
                    </a:lnTo>
                    <a:lnTo>
                      <a:pt x="85" y="81"/>
                    </a:lnTo>
                    <a:lnTo>
                      <a:pt x="85" y="0"/>
                    </a:lnTo>
                    <a:lnTo>
                      <a:pt x="103" y="0"/>
                    </a:lnTo>
                    <a:lnTo>
                      <a:pt x="103" y="73"/>
                    </a:lnTo>
                    <a:lnTo>
                      <a:pt x="103" y="86"/>
                    </a:lnTo>
                    <a:lnTo>
                      <a:pt x="100" y="96"/>
                    </a:lnTo>
                    <a:lnTo>
                      <a:pt x="98" y="103"/>
                    </a:lnTo>
                    <a:lnTo>
                      <a:pt x="95" y="111"/>
                    </a:lnTo>
                    <a:lnTo>
                      <a:pt x="93" y="116"/>
                    </a:lnTo>
                    <a:lnTo>
                      <a:pt x="88" y="121"/>
                    </a:lnTo>
                    <a:lnTo>
                      <a:pt x="85" y="126"/>
                    </a:lnTo>
                    <a:lnTo>
                      <a:pt x="80" y="128"/>
                    </a:lnTo>
                    <a:lnTo>
                      <a:pt x="68" y="133"/>
                    </a:lnTo>
                    <a:lnTo>
                      <a:pt x="60" y="133"/>
                    </a:lnTo>
                    <a:lnTo>
                      <a:pt x="53" y="133"/>
                    </a:lnTo>
                    <a:lnTo>
                      <a:pt x="38" y="133"/>
                    </a:lnTo>
                    <a:lnTo>
                      <a:pt x="25" y="128"/>
                    </a:lnTo>
                    <a:lnTo>
                      <a:pt x="17" y="126"/>
                    </a:lnTo>
                    <a:lnTo>
                      <a:pt x="15" y="121"/>
                    </a:lnTo>
                    <a:lnTo>
                      <a:pt x="10" y="116"/>
                    </a:lnTo>
                    <a:lnTo>
                      <a:pt x="7" y="111"/>
                    </a:lnTo>
                    <a:lnTo>
                      <a:pt x="5" y="103"/>
                    </a:lnTo>
                    <a:lnTo>
                      <a:pt x="2" y="96"/>
                    </a:lnTo>
                    <a:lnTo>
                      <a:pt x="0" y="86"/>
                    </a:lnTo>
                    <a:lnTo>
                      <a:pt x="0" y="73"/>
                    </a:lnTo>
                    <a:lnTo>
                      <a:pt x="0"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87" name="Freeform 210"/>
              <p:cNvSpPr>
                <a:spLocks/>
              </p:cNvSpPr>
              <p:nvPr/>
            </p:nvSpPr>
            <p:spPr bwMode="auto">
              <a:xfrm>
                <a:off x="5457" y="3110"/>
                <a:ext cx="123" cy="131"/>
              </a:xfrm>
              <a:custGeom>
                <a:avLst/>
                <a:gdLst>
                  <a:gd name="T0" fmla="*/ 0 w 123"/>
                  <a:gd name="T1" fmla="*/ 0 h 131"/>
                  <a:gd name="T2" fmla="*/ 25 w 123"/>
                  <a:gd name="T3" fmla="*/ 0 h 131"/>
                  <a:gd name="T4" fmla="*/ 60 w 123"/>
                  <a:gd name="T5" fmla="*/ 111 h 131"/>
                  <a:gd name="T6" fmla="*/ 98 w 123"/>
                  <a:gd name="T7" fmla="*/ 0 h 131"/>
                  <a:gd name="T8" fmla="*/ 123 w 123"/>
                  <a:gd name="T9" fmla="*/ 0 h 131"/>
                  <a:gd name="T10" fmla="*/ 123 w 123"/>
                  <a:gd name="T11" fmla="*/ 131 h 131"/>
                  <a:gd name="T12" fmla="*/ 105 w 123"/>
                  <a:gd name="T13" fmla="*/ 131 h 131"/>
                  <a:gd name="T14" fmla="*/ 105 w 123"/>
                  <a:gd name="T15" fmla="*/ 56 h 131"/>
                  <a:gd name="T16" fmla="*/ 105 w 123"/>
                  <a:gd name="T17" fmla="*/ 40 h 131"/>
                  <a:gd name="T18" fmla="*/ 108 w 123"/>
                  <a:gd name="T19" fmla="*/ 20 h 131"/>
                  <a:gd name="T20" fmla="*/ 70 w 123"/>
                  <a:gd name="T21" fmla="*/ 131 h 131"/>
                  <a:gd name="T22" fmla="*/ 53 w 123"/>
                  <a:gd name="T23" fmla="*/ 131 h 131"/>
                  <a:gd name="T24" fmla="*/ 15 w 123"/>
                  <a:gd name="T25" fmla="*/ 20 h 131"/>
                  <a:gd name="T26" fmla="*/ 15 w 123"/>
                  <a:gd name="T27" fmla="*/ 25 h 131"/>
                  <a:gd name="T28" fmla="*/ 15 w 123"/>
                  <a:gd name="T29" fmla="*/ 40 h 131"/>
                  <a:gd name="T30" fmla="*/ 15 w 123"/>
                  <a:gd name="T31" fmla="*/ 56 h 131"/>
                  <a:gd name="T32" fmla="*/ 15 w 123"/>
                  <a:gd name="T33" fmla="*/ 131 h 131"/>
                  <a:gd name="T34" fmla="*/ 0 w 123"/>
                  <a:gd name="T35" fmla="*/ 131 h 131"/>
                  <a:gd name="T36" fmla="*/ 0 w 123"/>
                  <a:gd name="T37" fmla="*/ 0 h 1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3"/>
                  <a:gd name="T58" fmla="*/ 0 h 131"/>
                  <a:gd name="T59" fmla="*/ 123 w 123"/>
                  <a:gd name="T60" fmla="*/ 131 h 1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3" h="131">
                    <a:moveTo>
                      <a:pt x="0" y="0"/>
                    </a:moveTo>
                    <a:lnTo>
                      <a:pt x="25" y="0"/>
                    </a:lnTo>
                    <a:lnTo>
                      <a:pt x="60" y="111"/>
                    </a:lnTo>
                    <a:lnTo>
                      <a:pt x="98" y="0"/>
                    </a:lnTo>
                    <a:lnTo>
                      <a:pt x="123" y="0"/>
                    </a:lnTo>
                    <a:lnTo>
                      <a:pt x="123" y="131"/>
                    </a:lnTo>
                    <a:lnTo>
                      <a:pt x="105" y="131"/>
                    </a:lnTo>
                    <a:lnTo>
                      <a:pt x="105" y="56"/>
                    </a:lnTo>
                    <a:lnTo>
                      <a:pt x="105" y="40"/>
                    </a:lnTo>
                    <a:lnTo>
                      <a:pt x="108" y="20"/>
                    </a:lnTo>
                    <a:lnTo>
                      <a:pt x="70" y="131"/>
                    </a:lnTo>
                    <a:lnTo>
                      <a:pt x="53" y="131"/>
                    </a:lnTo>
                    <a:lnTo>
                      <a:pt x="15" y="20"/>
                    </a:lnTo>
                    <a:lnTo>
                      <a:pt x="15" y="25"/>
                    </a:lnTo>
                    <a:lnTo>
                      <a:pt x="15" y="40"/>
                    </a:lnTo>
                    <a:lnTo>
                      <a:pt x="15" y="56"/>
                    </a:lnTo>
                    <a:lnTo>
                      <a:pt x="1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88" name="Freeform 211"/>
              <p:cNvSpPr>
                <a:spLocks noEditPoints="1"/>
              </p:cNvSpPr>
              <p:nvPr/>
            </p:nvSpPr>
            <p:spPr bwMode="auto">
              <a:xfrm>
                <a:off x="5608" y="3110"/>
                <a:ext cx="98" cy="131"/>
              </a:xfrm>
              <a:custGeom>
                <a:avLst/>
                <a:gdLst>
                  <a:gd name="T0" fmla="*/ 47 w 98"/>
                  <a:gd name="T1" fmla="*/ 56 h 131"/>
                  <a:gd name="T2" fmla="*/ 57 w 98"/>
                  <a:gd name="T3" fmla="*/ 56 h 131"/>
                  <a:gd name="T4" fmla="*/ 65 w 98"/>
                  <a:gd name="T5" fmla="*/ 53 h 131"/>
                  <a:gd name="T6" fmla="*/ 70 w 98"/>
                  <a:gd name="T7" fmla="*/ 51 h 131"/>
                  <a:gd name="T8" fmla="*/ 73 w 98"/>
                  <a:gd name="T9" fmla="*/ 45 h 131"/>
                  <a:gd name="T10" fmla="*/ 75 w 98"/>
                  <a:gd name="T11" fmla="*/ 40 h 131"/>
                  <a:gd name="T12" fmla="*/ 75 w 98"/>
                  <a:gd name="T13" fmla="*/ 35 h 131"/>
                  <a:gd name="T14" fmla="*/ 75 w 98"/>
                  <a:gd name="T15" fmla="*/ 30 h 131"/>
                  <a:gd name="T16" fmla="*/ 73 w 98"/>
                  <a:gd name="T17" fmla="*/ 25 h 131"/>
                  <a:gd name="T18" fmla="*/ 70 w 98"/>
                  <a:gd name="T19" fmla="*/ 20 h 131"/>
                  <a:gd name="T20" fmla="*/ 65 w 98"/>
                  <a:gd name="T21" fmla="*/ 18 h 131"/>
                  <a:gd name="T22" fmla="*/ 57 w 98"/>
                  <a:gd name="T23" fmla="*/ 15 h 131"/>
                  <a:gd name="T24" fmla="*/ 47 w 98"/>
                  <a:gd name="T25" fmla="*/ 15 h 131"/>
                  <a:gd name="T26" fmla="*/ 15 w 98"/>
                  <a:gd name="T27" fmla="*/ 15 h 131"/>
                  <a:gd name="T28" fmla="*/ 15 w 98"/>
                  <a:gd name="T29" fmla="*/ 56 h 131"/>
                  <a:gd name="T30" fmla="*/ 47 w 98"/>
                  <a:gd name="T31" fmla="*/ 56 h 131"/>
                  <a:gd name="T32" fmla="*/ 52 w 98"/>
                  <a:gd name="T33" fmla="*/ 116 h 131"/>
                  <a:gd name="T34" fmla="*/ 60 w 98"/>
                  <a:gd name="T35" fmla="*/ 116 h 131"/>
                  <a:gd name="T36" fmla="*/ 68 w 98"/>
                  <a:gd name="T37" fmla="*/ 113 h 131"/>
                  <a:gd name="T38" fmla="*/ 73 w 98"/>
                  <a:gd name="T39" fmla="*/ 111 h 131"/>
                  <a:gd name="T40" fmla="*/ 75 w 98"/>
                  <a:gd name="T41" fmla="*/ 108 h 131"/>
                  <a:gd name="T42" fmla="*/ 78 w 98"/>
                  <a:gd name="T43" fmla="*/ 106 h 131"/>
                  <a:gd name="T44" fmla="*/ 80 w 98"/>
                  <a:gd name="T45" fmla="*/ 101 h 131"/>
                  <a:gd name="T46" fmla="*/ 80 w 98"/>
                  <a:gd name="T47" fmla="*/ 93 h 131"/>
                  <a:gd name="T48" fmla="*/ 80 w 98"/>
                  <a:gd name="T49" fmla="*/ 86 h 131"/>
                  <a:gd name="T50" fmla="*/ 78 w 98"/>
                  <a:gd name="T51" fmla="*/ 81 h 131"/>
                  <a:gd name="T52" fmla="*/ 75 w 98"/>
                  <a:gd name="T53" fmla="*/ 76 h 131"/>
                  <a:gd name="T54" fmla="*/ 68 w 98"/>
                  <a:gd name="T55" fmla="*/ 73 h 131"/>
                  <a:gd name="T56" fmla="*/ 60 w 98"/>
                  <a:gd name="T57" fmla="*/ 71 h 131"/>
                  <a:gd name="T58" fmla="*/ 50 w 98"/>
                  <a:gd name="T59" fmla="*/ 71 h 131"/>
                  <a:gd name="T60" fmla="*/ 15 w 98"/>
                  <a:gd name="T61" fmla="*/ 71 h 131"/>
                  <a:gd name="T62" fmla="*/ 15 w 98"/>
                  <a:gd name="T63" fmla="*/ 116 h 131"/>
                  <a:gd name="T64" fmla="*/ 52 w 98"/>
                  <a:gd name="T65" fmla="*/ 116 h 131"/>
                  <a:gd name="T66" fmla="*/ 0 w 98"/>
                  <a:gd name="T67" fmla="*/ 0 h 131"/>
                  <a:gd name="T68" fmla="*/ 55 w 98"/>
                  <a:gd name="T69" fmla="*/ 0 h 131"/>
                  <a:gd name="T70" fmla="*/ 65 w 98"/>
                  <a:gd name="T71" fmla="*/ 3 h 131"/>
                  <a:gd name="T72" fmla="*/ 73 w 98"/>
                  <a:gd name="T73" fmla="*/ 5 h 131"/>
                  <a:gd name="T74" fmla="*/ 80 w 98"/>
                  <a:gd name="T75" fmla="*/ 8 h 131"/>
                  <a:gd name="T76" fmla="*/ 88 w 98"/>
                  <a:gd name="T77" fmla="*/ 15 h 131"/>
                  <a:gd name="T78" fmla="*/ 90 w 98"/>
                  <a:gd name="T79" fmla="*/ 23 h 131"/>
                  <a:gd name="T80" fmla="*/ 93 w 98"/>
                  <a:gd name="T81" fmla="*/ 33 h 131"/>
                  <a:gd name="T82" fmla="*/ 93 w 98"/>
                  <a:gd name="T83" fmla="*/ 38 h 131"/>
                  <a:gd name="T84" fmla="*/ 90 w 98"/>
                  <a:gd name="T85" fmla="*/ 45 h 131"/>
                  <a:gd name="T86" fmla="*/ 85 w 98"/>
                  <a:gd name="T87" fmla="*/ 53 h 131"/>
                  <a:gd name="T88" fmla="*/ 80 w 98"/>
                  <a:gd name="T89" fmla="*/ 58 h 131"/>
                  <a:gd name="T90" fmla="*/ 75 w 98"/>
                  <a:gd name="T91" fmla="*/ 61 h 131"/>
                  <a:gd name="T92" fmla="*/ 83 w 98"/>
                  <a:gd name="T93" fmla="*/ 66 h 131"/>
                  <a:gd name="T94" fmla="*/ 90 w 98"/>
                  <a:gd name="T95" fmla="*/ 71 h 131"/>
                  <a:gd name="T96" fmla="*/ 93 w 98"/>
                  <a:gd name="T97" fmla="*/ 73 h 131"/>
                  <a:gd name="T98" fmla="*/ 95 w 98"/>
                  <a:gd name="T99" fmla="*/ 81 h 131"/>
                  <a:gd name="T100" fmla="*/ 98 w 98"/>
                  <a:gd name="T101" fmla="*/ 86 h 131"/>
                  <a:gd name="T102" fmla="*/ 98 w 98"/>
                  <a:gd name="T103" fmla="*/ 93 h 131"/>
                  <a:gd name="T104" fmla="*/ 98 w 98"/>
                  <a:gd name="T105" fmla="*/ 98 h 131"/>
                  <a:gd name="T106" fmla="*/ 98 w 98"/>
                  <a:gd name="T107" fmla="*/ 106 h 131"/>
                  <a:gd name="T108" fmla="*/ 95 w 98"/>
                  <a:gd name="T109" fmla="*/ 111 h 131"/>
                  <a:gd name="T110" fmla="*/ 90 w 98"/>
                  <a:gd name="T111" fmla="*/ 116 h 131"/>
                  <a:gd name="T112" fmla="*/ 85 w 98"/>
                  <a:gd name="T113" fmla="*/ 123 h 131"/>
                  <a:gd name="T114" fmla="*/ 75 w 98"/>
                  <a:gd name="T115" fmla="*/ 126 h 131"/>
                  <a:gd name="T116" fmla="*/ 65 w 98"/>
                  <a:gd name="T117" fmla="*/ 131 h 131"/>
                  <a:gd name="T118" fmla="*/ 52 w 98"/>
                  <a:gd name="T119" fmla="*/ 131 h 131"/>
                  <a:gd name="T120" fmla="*/ 0 w 98"/>
                  <a:gd name="T121" fmla="*/ 131 h 131"/>
                  <a:gd name="T122" fmla="*/ 0 w 98"/>
                  <a:gd name="T123" fmla="*/ 0 h 13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98"/>
                  <a:gd name="T187" fmla="*/ 0 h 131"/>
                  <a:gd name="T188" fmla="*/ 98 w 98"/>
                  <a:gd name="T189" fmla="*/ 131 h 13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98" h="131">
                    <a:moveTo>
                      <a:pt x="47" y="56"/>
                    </a:moveTo>
                    <a:lnTo>
                      <a:pt x="57" y="56"/>
                    </a:lnTo>
                    <a:lnTo>
                      <a:pt x="65" y="53"/>
                    </a:lnTo>
                    <a:lnTo>
                      <a:pt x="70" y="51"/>
                    </a:lnTo>
                    <a:lnTo>
                      <a:pt x="73" y="45"/>
                    </a:lnTo>
                    <a:lnTo>
                      <a:pt x="75" y="40"/>
                    </a:lnTo>
                    <a:lnTo>
                      <a:pt x="75" y="35"/>
                    </a:lnTo>
                    <a:lnTo>
                      <a:pt x="75" y="30"/>
                    </a:lnTo>
                    <a:lnTo>
                      <a:pt x="73" y="25"/>
                    </a:lnTo>
                    <a:lnTo>
                      <a:pt x="70" y="20"/>
                    </a:lnTo>
                    <a:lnTo>
                      <a:pt x="65" y="18"/>
                    </a:lnTo>
                    <a:lnTo>
                      <a:pt x="57" y="15"/>
                    </a:lnTo>
                    <a:lnTo>
                      <a:pt x="47" y="15"/>
                    </a:lnTo>
                    <a:lnTo>
                      <a:pt x="15" y="15"/>
                    </a:lnTo>
                    <a:lnTo>
                      <a:pt x="15" y="56"/>
                    </a:lnTo>
                    <a:lnTo>
                      <a:pt x="47" y="56"/>
                    </a:lnTo>
                    <a:close/>
                    <a:moveTo>
                      <a:pt x="52" y="116"/>
                    </a:moveTo>
                    <a:lnTo>
                      <a:pt x="60" y="116"/>
                    </a:lnTo>
                    <a:lnTo>
                      <a:pt x="68" y="113"/>
                    </a:lnTo>
                    <a:lnTo>
                      <a:pt x="73" y="111"/>
                    </a:lnTo>
                    <a:lnTo>
                      <a:pt x="75" y="108"/>
                    </a:lnTo>
                    <a:lnTo>
                      <a:pt x="78" y="106"/>
                    </a:lnTo>
                    <a:lnTo>
                      <a:pt x="80" y="101"/>
                    </a:lnTo>
                    <a:lnTo>
                      <a:pt x="80" y="93"/>
                    </a:lnTo>
                    <a:lnTo>
                      <a:pt x="80" y="86"/>
                    </a:lnTo>
                    <a:lnTo>
                      <a:pt x="78" y="81"/>
                    </a:lnTo>
                    <a:lnTo>
                      <a:pt x="75" y="76"/>
                    </a:lnTo>
                    <a:lnTo>
                      <a:pt x="68" y="73"/>
                    </a:lnTo>
                    <a:lnTo>
                      <a:pt x="60" y="71"/>
                    </a:lnTo>
                    <a:lnTo>
                      <a:pt x="50" y="71"/>
                    </a:lnTo>
                    <a:lnTo>
                      <a:pt x="15" y="71"/>
                    </a:lnTo>
                    <a:lnTo>
                      <a:pt x="15" y="116"/>
                    </a:lnTo>
                    <a:lnTo>
                      <a:pt x="52" y="116"/>
                    </a:lnTo>
                    <a:close/>
                    <a:moveTo>
                      <a:pt x="0" y="0"/>
                    </a:moveTo>
                    <a:lnTo>
                      <a:pt x="55" y="0"/>
                    </a:lnTo>
                    <a:lnTo>
                      <a:pt x="65" y="3"/>
                    </a:lnTo>
                    <a:lnTo>
                      <a:pt x="73" y="5"/>
                    </a:lnTo>
                    <a:lnTo>
                      <a:pt x="80" y="8"/>
                    </a:lnTo>
                    <a:lnTo>
                      <a:pt x="88" y="15"/>
                    </a:lnTo>
                    <a:lnTo>
                      <a:pt x="90" y="23"/>
                    </a:lnTo>
                    <a:lnTo>
                      <a:pt x="93" y="33"/>
                    </a:lnTo>
                    <a:lnTo>
                      <a:pt x="93" y="38"/>
                    </a:lnTo>
                    <a:lnTo>
                      <a:pt x="90" y="45"/>
                    </a:lnTo>
                    <a:lnTo>
                      <a:pt x="85" y="53"/>
                    </a:lnTo>
                    <a:lnTo>
                      <a:pt x="80" y="58"/>
                    </a:lnTo>
                    <a:lnTo>
                      <a:pt x="75" y="61"/>
                    </a:lnTo>
                    <a:lnTo>
                      <a:pt x="83" y="66"/>
                    </a:lnTo>
                    <a:lnTo>
                      <a:pt x="90" y="71"/>
                    </a:lnTo>
                    <a:lnTo>
                      <a:pt x="93" y="73"/>
                    </a:lnTo>
                    <a:lnTo>
                      <a:pt x="95" y="81"/>
                    </a:lnTo>
                    <a:lnTo>
                      <a:pt x="98" y="86"/>
                    </a:lnTo>
                    <a:lnTo>
                      <a:pt x="98" y="93"/>
                    </a:lnTo>
                    <a:lnTo>
                      <a:pt x="98" y="98"/>
                    </a:lnTo>
                    <a:lnTo>
                      <a:pt x="98" y="106"/>
                    </a:lnTo>
                    <a:lnTo>
                      <a:pt x="95" y="111"/>
                    </a:lnTo>
                    <a:lnTo>
                      <a:pt x="90" y="116"/>
                    </a:lnTo>
                    <a:lnTo>
                      <a:pt x="85" y="123"/>
                    </a:lnTo>
                    <a:lnTo>
                      <a:pt x="75" y="126"/>
                    </a:lnTo>
                    <a:lnTo>
                      <a:pt x="65" y="131"/>
                    </a:lnTo>
                    <a:lnTo>
                      <a:pt x="52"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89" name="Freeform 212"/>
              <p:cNvSpPr>
                <a:spLocks/>
              </p:cNvSpPr>
              <p:nvPr/>
            </p:nvSpPr>
            <p:spPr bwMode="auto">
              <a:xfrm>
                <a:off x="5728" y="3110"/>
                <a:ext cx="96" cy="131"/>
              </a:xfrm>
              <a:custGeom>
                <a:avLst/>
                <a:gdLst>
                  <a:gd name="T0" fmla="*/ 0 w 96"/>
                  <a:gd name="T1" fmla="*/ 0 h 131"/>
                  <a:gd name="T2" fmla="*/ 96 w 96"/>
                  <a:gd name="T3" fmla="*/ 0 h 131"/>
                  <a:gd name="T4" fmla="*/ 96 w 96"/>
                  <a:gd name="T5" fmla="*/ 18 h 131"/>
                  <a:gd name="T6" fmla="*/ 18 w 96"/>
                  <a:gd name="T7" fmla="*/ 18 h 131"/>
                  <a:gd name="T8" fmla="*/ 18 w 96"/>
                  <a:gd name="T9" fmla="*/ 56 h 131"/>
                  <a:gd name="T10" fmla="*/ 91 w 96"/>
                  <a:gd name="T11" fmla="*/ 56 h 131"/>
                  <a:gd name="T12" fmla="*/ 91 w 96"/>
                  <a:gd name="T13" fmla="*/ 71 h 131"/>
                  <a:gd name="T14" fmla="*/ 18 w 96"/>
                  <a:gd name="T15" fmla="*/ 71 h 131"/>
                  <a:gd name="T16" fmla="*/ 18 w 96"/>
                  <a:gd name="T17" fmla="*/ 116 h 131"/>
                  <a:gd name="T18" fmla="*/ 96 w 96"/>
                  <a:gd name="T19" fmla="*/ 116 h 131"/>
                  <a:gd name="T20" fmla="*/ 96 w 96"/>
                  <a:gd name="T21" fmla="*/ 131 h 131"/>
                  <a:gd name="T22" fmla="*/ 0 w 96"/>
                  <a:gd name="T23" fmla="*/ 131 h 131"/>
                  <a:gd name="T24" fmla="*/ 0 w 9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31"/>
                  <a:gd name="T41" fmla="*/ 96 w 9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31">
                    <a:moveTo>
                      <a:pt x="0" y="0"/>
                    </a:moveTo>
                    <a:lnTo>
                      <a:pt x="96" y="0"/>
                    </a:lnTo>
                    <a:lnTo>
                      <a:pt x="96" y="18"/>
                    </a:lnTo>
                    <a:lnTo>
                      <a:pt x="18" y="18"/>
                    </a:lnTo>
                    <a:lnTo>
                      <a:pt x="18" y="56"/>
                    </a:lnTo>
                    <a:lnTo>
                      <a:pt x="91" y="56"/>
                    </a:lnTo>
                    <a:lnTo>
                      <a:pt x="91" y="71"/>
                    </a:lnTo>
                    <a:lnTo>
                      <a:pt x="18" y="71"/>
                    </a:lnTo>
                    <a:lnTo>
                      <a:pt x="18" y="116"/>
                    </a:lnTo>
                    <a:lnTo>
                      <a:pt x="96" y="116"/>
                    </a:lnTo>
                    <a:lnTo>
                      <a:pt x="96"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90" name="Freeform 213"/>
              <p:cNvSpPr>
                <a:spLocks noEditPoints="1"/>
              </p:cNvSpPr>
              <p:nvPr/>
            </p:nvSpPr>
            <p:spPr bwMode="auto">
              <a:xfrm>
                <a:off x="5852" y="3110"/>
                <a:ext cx="105" cy="131"/>
              </a:xfrm>
              <a:custGeom>
                <a:avLst/>
                <a:gdLst>
                  <a:gd name="T0" fmla="*/ 58 w 105"/>
                  <a:gd name="T1" fmla="*/ 61 h 131"/>
                  <a:gd name="T2" fmla="*/ 68 w 105"/>
                  <a:gd name="T3" fmla="*/ 61 h 131"/>
                  <a:gd name="T4" fmla="*/ 73 w 105"/>
                  <a:gd name="T5" fmla="*/ 58 h 131"/>
                  <a:gd name="T6" fmla="*/ 78 w 105"/>
                  <a:gd name="T7" fmla="*/ 56 h 131"/>
                  <a:gd name="T8" fmla="*/ 80 w 105"/>
                  <a:gd name="T9" fmla="*/ 53 h 131"/>
                  <a:gd name="T10" fmla="*/ 83 w 105"/>
                  <a:gd name="T11" fmla="*/ 48 h 131"/>
                  <a:gd name="T12" fmla="*/ 83 w 105"/>
                  <a:gd name="T13" fmla="*/ 43 h 131"/>
                  <a:gd name="T14" fmla="*/ 83 w 105"/>
                  <a:gd name="T15" fmla="*/ 38 h 131"/>
                  <a:gd name="T16" fmla="*/ 83 w 105"/>
                  <a:gd name="T17" fmla="*/ 30 h 131"/>
                  <a:gd name="T18" fmla="*/ 80 w 105"/>
                  <a:gd name="T19" fmla="*/ 25 h 131"/>
                  <a:gd name="T20" fmla="*/ 78 w 105"/>
                  <a:gd name="T21" fmla="*/ 23 h 131"/>
                  <a:gd name="T22" fmla="*/ 73 w 105"/>
                  <a:gd name="T23" fmla="*/ 18 h 131"/>
                  <a:gd name="T24" fmla="*/ 68 w 105"/>
                  <a:gd name="T25" fmla="*/ 18 h 131"/>
                  <a:gd name="T26" fmla="*/ 60 w 105"/>
                  <a:gd name="T27" fmla="*/ 15 h 131"/>
                  <a:gd name="T28" fmla="*/ 17 w 105"/>
                  <a:gd name="T29" fmla="*/ 15 h 131"/>
                  <a:gd name="T30" fmla="*/ 17 w 105"/>
                  <a:gd name="T31" fmla="*/ 61 h 131"/>
                  <a:gd name="T32" fmla="*/ 58 w 105"/>
                  <a:gd name="T33" fmla="*/ 61 h 131"/>
                  <a:gd name="T34" fmla="*/ 0 w 105"/>
                  <a:gd name="T35" fmla="*/ 0 h 131"/>
                  <a:gd name="T36" fmla="*/ 58 w 105"/>
                  <a:gd name="T37" fmla="*/ 0 h 131"/>
                  <a:gd name="T38" fmla="*/ 73 w 105"/>
                  <a:gd name="T39" fmla="*/ 3 h 131"/>
                  <a:gd name="T40" fmla="*/ 83 w 105"/>
                  <a:gd name="T41" fmla="*/ 5 h 131"/>
                  <a:gd name="T42" fmla="*/ 90 w 105"/>
                  <a:gd name="T43" fmla="*/ 10 h 131"/>
                  <a:gd name="T44" fmla="*/ 95 w 105"/>
                  <a:gd name="T45" fmla="*/ 13 h 131"/>
                  <a:gd name="T46" fmla="*/ 98 w 105"/>
                  <a:gd name="T47" fmla="*/ 18 h 131"/>
                  <a:gd name="T48" fmla="*/ 100 w 105"/>
                  <a:gd name="T49" fmla="*/ 25 h 131"/>
                  <a:gd name="T50" fmla="*/ 100 w 105"/>
                  <a:gd name="T51" fmla="*/ 35 h 131"/>
                  <a:gd name="T52" fmla="*/ 100 w 105"/>
                  <a:gd name="T53" fmla="*/ 45 h 131"/>
                  <a:gd name="T54" fmla="*/ 98 w 105"/>
                  <a:gd name="T55" fmla="*/ 51 h 131"/>
                  <a:gd name="T56" fmla="*/ 98 w 105"/>
                  <a:gd name="T57" fmla="*/ 56 h 131"/>
                  <a:gd name="T58" fmla="*/ 90 w 105"/>
                  <a:gd name="T59" fmla="*/ 63 h 131"/>
                  <a:gd name="T60" fmla="*/ 83 w 105"/>
                  <a:gd name="T61" fmla="*/ 68 h 131"/>
                  <a:gd name="T62" fmla="*/ 90 w 105"/>
                  <a:gd name="T63" fmla="*/ 71 h 131"/>
                  <a:gd name="T64" fmla="*/ 95 w 105"/>
                  <a:gd name="T65" fmla="*/ 76 h 131"/>
                  <a:gd name="T66" fmla="*/ 95 w 105"/>
                  <a:gd name="T67" fmla="*/ 78 h 131"/>
                  <a:gd name="T68" fmla="*/ 98 w 105"/>
                  <a:gd name="T69" fmla="*/ 81 h 131"/>
                  <a:gd name="T70" fmla="*/ 98 w 105"/>
                  <a:gd name="T71" fmla="*/ 91 h 131"/>
                  <a:gd name="T72" fmla="*/ 100 w 105"/>
                  <a:gd name="T73" fmla="*/ 108 h 131"/>
                  <a:gd name="T74" fmla="*/ 100 w 105"/>
                  <a:gd name="T75" fmla="*/ 121 h 131"/>
                  <a:gd name="T76" fmla="*/ 103 w 105"/>
                  <a:gd name="T77" fmla="*/ 126 h 131"/>
                  <a:gd name="T78" fmla="*/ 105 w 105"/>
                  <a:gd name="T79" fmla="*/ 128 h 131"/>
                  <a:gd name="T80" fmla="*/ 105 w 105"/>
                  <a:gd name="T81" fmla="*/ 131 h 131"/>
                  <a:gd name="T82" fmla="*/ 85 w 105"/>
                  <a:gd name="T83" fmla="*/ 131 h 131"/>
                  <a:gd name="T84" fmla="*/ 83 w 105"/>
                  <a:gd name="T85" fmla="*/ 126 h 131"/>
                  <a:gd name="T86" fmla="*/ 83 w 105"/>
                  <a:gd name="T87" fmla="*/ 116 h 131"/>
                  <a:gd name="T88" fmla="*/ 83 w 105"/>
                  <a:gd name="T89" fmla="*/ 96 h 131"/>
                  <a:gd name="T90" fmla="*/ 80 w 105"/>
                  <a:gd name="T91" fmla="*/ 88 h 131"/>
                  <a:gd name="T92" fmla="*/ 78 w 105"/>
                  <a:gd name="T93" fmla="*/ 83 h 131"/>
                  <a:gd name="T94" fmla="*/ 75 w 105"/>
                  <a:gd name="T95" fmla="*/ 81 h 131"/>
                  <a:gd name="T96" fmla="*/ 73 w 105"/>
                  <a:gd name="T97" fmla="*/ 78 h 131"/>
                  <a:gd name="T98" fmla="*/ 65 w 105"/>
                  <a:gd name="T99" fmla="*/ 76 h 131"/>
                  <a:gd name="T100" fmla="*/ 55 w 105"/>
                  <a:gd name="T101" fmla="*/ 76 h 131"/>
                  <a:gd name="T102" fmla="*/ 17 w 105"/>
                  <a:gd name="T103" fmla="*/ 76 h 131"/>
                  <a:gd name="T104" fmla="*/ 17 w 105"/>
                  <a:gd name="T105" fmla="*/ 131 h 131"/>
                  <a:gd name="T106" fmla="*/ 0 w 105"/>
                  <a:gd name="T107" fmla="*/ 131 h 131"/>
                  <a:gd name="T108" fmla="*/ 0 w 105"/>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5"/>
                  <a:gd name="T166" fmla="*/ 0 h 131"/>
                  <a:gd name="T167" fmla="*/ 105 w 105"/>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5" h="131">
                    <a:moveTo>
                      <a:pt x="58" y="61"/>
                    </a:moveTo>
                    <a:lnTo>
                      <a:pt x="68" y="61"/>
                    </a:lnTo>
                    <a:lnTo>
                      <a:pt x="73" y="58"/>
                    </a:lnTo>
                    <a:lnTo>
                      <a:pt x="78" y="56"/>
                    </a:lnTo>
                    <a:lnTo>
                      <a:pt x="80" y="53"/>
                    </a:lnTo>
                    <a:lnTo>
                      <a:pt x="83" y="48"/>
                    </a:lnTo>
                    <a:lnTo>
                      <a:pt x="83" y="43"/>
                    </a:lnTo>
                    <a:lnTo>
                      <a:pt x="83" y="38"/>
                    </a:lnTo>
                    <a:lnTo>
                      <a:pt x="83" y="30"/>
                    </a:lnTo>
                    <a:lnTo>
                      <a:pt x="80" y="25"/>
                    </a:lnTo>
                    <a:lnTo>
                      <a:pt x="78" y="23"/>
                    </a:lnTo>
                    <a:lnTo>
                      <a:pt x="73" y="18"/>
                    </a:lnTo>
                    <a:lnTo>
                      <a:pt x="68" y="18"/>
                    </a:lnTo>
                    <a:lnTo>
                      <a:pt x="60" y="15"/>
                    </a:lnTo>
                    <a:lnTo>
                      <a:pt x="17" y="15"/>
                    </a:lnTo>
                    <a:lnTo>
                      <a:pt x="17" y="61"/>
                    </a:lnTo>
                    <a:lnTo>
                      <a:pt x="58" y="61"/>
                    </a:lnTo>
                    <a:close/>
                    <a:moveTo>
                      <a:pt x="0" y="0"/>
                    </a:moveTo>
                    <a:lnTo>
                      <a:pt x="58" y="0"/>
                    </a:lnTo>
                    <a:lnTo>
                      <a:pt x="73" y="3"/>
                    </a:lnTo>
                    <a:lnTo>
                      <a:pt x="83" y="5"/>
                    </a:lnTo>
                    <a:lnTo>
                      <a:pt x="90" y="10"/>
                    </a:lnTo>
                    <a:lnTo>
                      <a:pt x="95" y="13"/>
                    </a:lnTo>
                    <a:lnTo>
                      <a:pt x="98" y="18"/>
                    </a:lnTo>
                    <a:lnTo>
                      <a:pt x="100" y="25"/>
                    </a:lnTo>
                    <a:lnTo>
                      <a:pt x="100" y="35"/>
                    </a:lnTo>
                    <a:lnTo>
                      <a:pt x="100" y="45"/>
                    </a:lnTo>
                    <a:lnTo>
                      <a:pt x="98" y="51"/>
                    </a:lnTo>
                    <a:lnTo>
                      <a:pt x="98" y="56"/>
                    </a:lnTo>
                    <a:lnTo>
                      <a:pt x="90" y="63"/>
                    </a:lnTo>
                    <a:lnTo>
                      <a:pt x="83" y="68"/>
                    </a:lnTo>
                    <a:lnTo>
                      <a:pt x="90" y="71"/>
                    </a:lnTo>
                    <a:lnTo>
                      <a:pt x="95" y="76"/>
                    </a:lnTo>
                    <a:lnTo>
                      <a:pt x="95" y="78"/>
                    </a:lnTo>
                    <a:lnTo>
                      <a:pt x="98" y="81"/>
                    </a:lnTo>
                    <a:lnTo>
                      <a:pt x="98" y="91"/>
                    </a:lnTo>
                    <a:lnTo>
                      <a:pt x="100" y="108"/>
                    </a:lnTo>
                    <a:lnTo>
                      <a:pt x="100" y="121"/>
                    </a:lnTo>
                    <a:lnTo>
                      <a:pt x="103" y="126"/>
                    </a:lnTo>
                    <a:lnTo>
                      <a:pt x="105" y="128"/>
                    </a:lnTo>
                    <a:lnTo>
                      <a:pt x="105" y="131"/>
                    </a:lnTo>
                    <a:lnTo>
                      <a:pt x="85" y="131"/>
                    </a:lnTo>
                    <a:lnTo>
                      <a:pt x="83" y="126"/>
                    </a:lnTo>
                    <a:lnTo>
                      <a:pt x="83" y="116"/>
                    </a:lnTo>
                    <a:lnTo>
                      <a:pt x="83" y="96"/>
                    </a:lnTo>
                    <a:lnTo>
                      <a:pt x="80" y="88"/>
                    </a:lnTo>
                    <a:lnTo>
                      <a:pt x="78" y="83"/>
                    </a:lnTo>
                    <a:lnTo>
                      <a:pt x="75" y="81"/>
                    </a:lnTo>
                    <a:lnTo>
                      <a:pt x="73" y="78"/>
                    </a:lnTo>
                    <a:lnTo>
                      <a:pt x="65" y="76"/>
                    </a:lnTo>
                    <a:lnTo>
                      <a:pt x="55" y="76"/>
                    </a:lnTo>
                    <a:lnTo>
                      <a:pt x="17" y="76"/>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91" name="Freeform 214"/>
              <p:cNvSpPr>
                <a:spLocks/>
              </p:cNvSpPr>
              <p:nvPr/>
            </p:nvSpPr>
            <p:spPr bwMode="auto">
              <a:xfrm>
                <a:off x="5972" y="3110"/>
                <a:ext cx="41" cy="169"/>
              </a:xfrm>
              <a:custGeom>
                <a:avLst/>
                <a:gdLst>
                  <a:gd name="T0" fmla="*/ 0 w 41"/>
                  <a:gd name="T1" fmla="*/ 169 h 169"/>
                  <a:gd name="T2" fmla="*/ 10 w 41"/>
                  <a:gd name="T3" fmla="*/ 143 h 169"/>
                  <a:gd name="T4" fmla="*/ 18 w 41"/>
                  <a:gd name="T5" fmla="*/ 128 h 169"/>
                  <a:gd name="T6" fmla="*/ 21 w 41"/>
                  <a:gd name="T7" fmla="*/ 118 h 169"/>
                  <a:gd name="T8" fmla="*/ 23 w 41"/>
                  <a:gd name="T9" fmla="*/ 108 h 169"/>
                  <a:gd name="T10" fmla="*/ 23 w 41"/>
                  <a:gd name="T11" fmla="*/ 96 h 169"/>
                  <a:gd name="T12" fmla="*/ 23 w 41"/>
                  <a:gd name="T13" fmla="*/ 83 h 169"/>
                  <a:gd name="T14" fmla="*/ 23 w 41"/>
                  <a:gd name="T15" fmla="*/ 71 h 169"/>
                  <a:gd name="T16" fmla="*/ 23 w 41"/>
                  <a:gd name="T17" fmla="*/ 58 h 169"/>
                  <a:gd name="T18" fmla="*/ 21 w 41"/>
                  <a:gd name="T19" fmla="*/ 48 h 169"/>
                  <a:gd name="T20" fmla="*/ 18 w 41"/>
                  <a:gd name="T21" fmla="*/ 35 h 169"/>
                  <a:gd name="T22" fmla="*/ 10 w 41"/>
                  <a:gd name="T23" fmla="*/ 20 h 169"/>
                  <a:gd name="T24" fmla="*/ 0 w 41"/>
                  <a:gd name="T25" fmla="*/ 0 h 169"/>
                  <a:gd name="T26" fmla="*/ 10 w 41"/>
                  <a:gd name="T27" fmla="*/ 0 h 169"/>
                  <a:gd name="T28" fmla="*/ 26 w 41"/>
                  <a:gd name="T29" fmla="*/ 25 h 169"/>
                  <a:gd name="T30" fmla="*/ 33 w 41"/>
                  <a:gd name="T31" fmla="*/ 40 h 169"/>
                  <a:gd name="T32" fmla="*/ 36 w 41"/>
                  <a:gd name="T33" fmla="*/ 51 h 169"/>
                  <a:gd name="T34" fmla="*/ 38 w 41"/>
                  <a:gd name="T35" fmla="*/ 61 h 169"/>
                  <a:gd name="T36" fmla="*/ 41 w 41"/>
                  <a:gd name="T37" fmla="*/ 83 h 169"/>
                  <a:gd name="T38" fmla="*/ 41 w 41"/>
                  <a:gd name="T39" fmla="*/ 96 h 169"/>
                  <a:gd name="T40" fmla="*/ 38 w 41"/>
                  <a:gd name="T41" fmla="*/ 108 h 169"/>
                  <a:gd name="T42" fmla="*/ 36 w 41"/>
                  <a:gd name="T43" fmla="*/ 118 h 169"/>
                  <a:gd name="T44" fmla="*/ 33 w 41"/>
                  <a:gd name="T45" fmla="*/ 128 h 169"/>
                  <a:gd name="T46" fmla="*/ 26 w 41"/>
                  <a:gd name="T47" fmla="*/ 146 h 169"/>
                  <a:gd name="T48" fmla="*/ 10 w 41"/>
                  <a:gd name="T49" fmla="*/ 169 h 169"/>
                  <a:gd name="T50" fmla="*/ 0 w 41"/>
                  <a:gd name="T51" fmla="*/ 169 h 16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1"/>
                  <a:gd name="T79" fmla="*/ 0 h 169"/>
                  <a:gd name="T80" fmla="*/ 41 w 41"/>
                  <a:gd name="T81" fmla="*/ 169 h 16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1" h="169">
                    <a:moveTo>
                      <a:pt x="0" y="169"/>
                    </a:moveTo>
                    <a:lnTo>
                      <a:pt x="10" y="143"/>
                    </a:lnTo>
                    <a:lnTo>
                      <a:pt x="18" y="128"/>
                    </a:lnTo>
                    <a:lnTo>
                      <a:pt x="21" y="118"/>
                    </a:lnTo>
                    <a:lnTo>
                      <a:pt x="23" y="108"/>
                    </a:lnTo>
                    <a:lnTo>
                      <a:pt x="23" y="96"/>
                    </a:lnTo>
                    <a:lnTo>
                      <a:pt x="23" y="83"/>
                    </a:lnTo>
                    <a:lnTo>
                      <a:pt x="23" y="71"/>
                    </a:lnTo>
                    <a:lnTo>
                      <a:pt x="23" y="58"/>
                    </a:lnTo>
                    <a:lnTo>
                      <a:pt x="21" y="48"/>
                    </a:lnTo>
                    <a:lnTo>
                      <a:pt x="18" y="35"/>
                    </a:lnTo>
                    <a:lnTo>
                      <a:pt x="10" y="20"/>
                    </a:lnTo>
                    <a:lnTo>
                      <a:pt x="0" y="0"/>
                    </a:lnTo>
                    <a:lnTo>
                      <a:pt x="10" y="0"/>
                    </a:lnTo>
                    <a:lnTo>
                      <a:pt x="26" y="25"/>
                    </a:lnTo>
                    <a:lnTo>
                      <a:pt x="33" y="40"/>
                    </a:lnTo>
                    <a:lnTo>
                      <a:pt x="36" y="51"/>
                    </a:lnTo>
                    <a:lnTo>
                      <a:pt x="38" y="61"/>
                    </a:lnTo>
                    <a:lnTo>
                      <a:pt x="41" y="83"/>
                    </a:lnTo>
                    <a:lnTo>
                      <a:pt x="41" y="96"/>
                    </a:lnTo>
                    <a:lnTo>
                      <a:pt x="38" y="108"/>
                    </a:lnTo>
                    <a:lnTo>
                      <a:pt x="36" y="118"/>
                    </a:lnTo>
                    <a:lnTo>
                      <a:pt x="33" y="128"/>
                    </a:lnTo>
                    <a:lnTo>
                      <a:pt x="26" y="146"/>
                    </a:lnTo>
                    <a:lnTo>
                      <a:pt x="10" y="169"/>
                    </a:lnTo>
                    <a:lnTo>
                      <a:pt x="0" y="1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92" name="Freeform 215"/>
              <p:cNvSpPr>
                <a:spLocks/>
              </p:cNvSpPr>
              <p:nvPr/>
            </p:nvSpPr>
            <p:spPr bwMode="auto">
              <a:xfrm>
                <a:off x="6083" y="3110"/>
                <a:ext cx="40" cy="169"/>
              </a:xfrm>
              <a:custGeom>
                <a:avLst/>
                <a:gdLst>
                  <a:gd name="T0" fmla="*/ 0 w 40"/>
                  <a:gd name="T1" fmla="*/ 169 h 169"/>
                  <a:gd name="T2" fmla="*/ 10 w 40"/>
                  <a:gd name="T3" fmla="*/ 143 h 169"/>
                  <a:gd name="T4" fmla="*/ 18 w 40"/>
                  <a:gd name="T5" fmla="*/ 128 h 169"/>
                  <a:gd name="T6" fmla="*/ 20 w 40"/>
                  <a:gd name="T7" fmla="*/ 118 h 169"/>
                  <a:gd name="T8" fmla="*/ 23 w 40"/>
                  <a:gd name="T9" fmla="*/ 108 h 169"/>
                  <a:gd name="T10" fmla="*/ 23 w 40"/>
                  <a:gd name="T11" fmla="*/ 96 h 169"/>
                  <a:gd name="T12" fmla="*/ 23 w 40"/>
                  <a:gd name="T13" fmla="*/ 83 h 169"/>
                  <a:gd name="T14" fmla="*/ 23 w 40"/>
                  <a:gd name="T15" fmla="*/ 71 h 169"/>
                  <a:gd name="T16" fmla="*/ 23 w 40"/>
                  <a:gd name="T17" fmla="*/ 58 h 169"/>
                  <a:gd name="T18" fmla="*/ 20 w 40"/>
                  <a:gd name="T19" fmla="*/ 48 h 169"/>
                  <a:gd name="T20" fmla="*/ 18 w 40"/>
                  <a:gd name="T21" fmla="*/ 35 h 169"/>
                  <a:gd name="T22" fmla="*/ 10 w 40"/>
                  <a:gd name="T23" fmla="*/ 20 h 169"/>
                  <a:gd name="T24" fmla="*/ 0 w 40"/>
                  <a:gd name="T25" fmla="*/ 0 h 169"/>
                  <a:gd name="T26" fmla="*/ 10 w 40"/>
                  <a:gd name="T27" fmla="*/ 0 h 169"/>
                  <a:gd name="T28" fmla="*/ 25 w 40"/>
                  <a:gd name="T29" fmla="*/ 25 h 169"/>
                  <a:gd name="T30" fmla="*/ 33 w 40"/>
                  <a:gd name="T31" fmla="*/ 40 h 169"/>
                  <a:gd name="T32" fmla="*/ 35 w 40"/>
                  <a:gd name="T33" fmla="*/ 51 h 169"/>
                  <a:gd name="T34" fmla="*/ 38 w 40"/>
                  <a:gd name="T35" fmla="*/ 61 h 169"/>
                  <a:gd name="T36" fmla="*/ 40 w 40"/>
                  <a:gd name="T37" fmla="*/ 83 h 169"/>
                  <a:gd name="T38" fmla="*/ 40 w 40"/>
                  <a:gd name="T39" fmla="*/ 96 h 169"/>
                  <a:gd name="T40" fmla="*/ 38 w 40"/>
                  <a:gd name="T41" fmla="*/ 108 h 169"/>
                  <a:gd name="T42" fmla="*/ 35 w 40"/>
                  <a:gd name="T43" fmla="*/ 118 h 169"/>
                  <a:gd name="T44" fmla="*/ 33 w 40"/>
                  <a:gd name="T45" fmla="*/ 128 h 169"/>
                  <a:gd name="T46" fmla="*/ 25 w 40"/>
                  <a:gd name="T47" fmla="*/ 146 h 169"/>
                  <a:gd name="T48" fmla="*/ 10 w 40"/>
                  <a:gd name="T49" fmla="*/ 169 h 169"/>
                  <a:gd name="T50" fmla="*/ 0 w 40"/>
                  <a:gd name="T51" fmla="*/ 169 h 16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169"/>
                  <a:gd name="T80" fmla="*/ 40 w 40"/>
                  <a:gd name="T81" fmla="*/ 169 h 16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169">
                    <a:moveTo>
                      <a:pt x="0" y="169"/>
                    </a:moveTo>
                    <a:lnTo>
                      <a:pt x="10" y="143"/>
                    </a:lnTo>
                    <a:lnTo>
                      <a:pt x="18" y="128"/>
                    </a:lnTo>
                    <a:lnTo>
                      <a:pt x="20" y="118"/>
                    </a:lnTo>
                    <a:lnTo>
                      <a:pt x="23" y="108"/>
                    </a:lnTo>
                    <a:lnTo>
                      <a:pt x="23" y="96"/>
                    </a:lnTo>
                    <a:lnTo>
                      <a:pt x="23" y="83"/>
                    </a:lnTo>
                    <a:lnTo>
                      <a:pt x="23" y="71"/>
                    </a:lnTo>
                    <a:lnTo>
                      <a:pt x="23" y="58"/>
                    </a:lnTo>
                    <a:lnTo>
                      <a:pt x="20" y="48"/>
                    </a:lnTo>
                    <a:lnTo>
                      <a:pt x="18" y="35"/>
                    </a:lnTo>
                    <a:lnTo>
                      <a:pt x="10" y="20"/>
                    </a:lnTo>
                    <a:lnTo>
                      <a:pt x="0" y="0"/>
                    </a:lnTo>
                    <a:lnTo>
                      <a:pt x="10" y="0"/>
                    </a:lnTo>
                    <a:lnTo>
                      <a:pt x="25" y="25"/>
                    </a:lnTo>
                    <a:lnTo>
                      <a:pt x="33" y="40"/>
                    </a:lnTo>
                    <a:lnTo>
                      <a:pt x="35" y="51"/>
                    </a:lnTo>
                    <a:lnTo>
                      <a:pt x="38" y="61"/>
                    </a:lnTo>
                    <a:lnTo>
                      <a:pt x="40" y="83"/>
                    </a:lnTo>
                    <a:lnTo>
                      <a:pt x="40" y="96"/>
                    </a:lnTo>
                    <a:lnTo>
                      <a:pt x="38" y="108"/>
                    </a:lnTo>
                    <a:lnTo>
                      <a:pt x="35" y="118"/>
                    </a:lnTo>
                    <a:lnTo>
                      <a:pt x="33" y="128"/>
                    </a:lnTo>
                    <a:lnTo>
                      <a:pt x="25" y="146"/>
                    </a:lnTo>
                    <a:lnTo>
                      <a:pt x="10" y="169"/>
                    </a:lnTo>
                    <a:lnTo>
                      <a:pt x="0" y="1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93" name="Freeform 216"/>
              <p:cNvSpPr>
                <a:spLocks noEditPoints="1"/>
              </p:cNvSpPr>
              <p:nvPr/>
            </p:nvSpPr>
            <p:spPr bwMode="auto">
              <a:xfrm>
                <a:off x="6156" y="3148"/>
                <a:ext cx="20" cy="121"/>
              </a:xfrm>
              <a:custGeom>
                <a:avLst/>
                <a:gdLst>
                  <a:gd name="T0" fmla="*/ 0 w 20"/>
                  <a:gd name="T1" fmla="*/ 110 h 121"/>
                  <a:gd name="T2" fmla="*/ 5 w 20"/>
                  <a:gd name="T3" fmla="*/ 108 h 121"/>
                  <a:gd name="T4" fmla="*/ 10 w 20"/>
                  <a:gd name="T5" fmla="*/ 103 h 121"/>
                  <a:gd name="T6" fmla="*/ 10 w 20"/>
                  <a:gd name="T7" fmla="*/ 95 h 121"/>
                  <a:gd name="T8" fmla="*/ 10 w 20"/>
                  <a:gd name="T9" fmla="*/ 93 h 121"/>
                  <a:gd name="T10" fmla="*/ 0 w 20"/>
                  <a:gd name="T11" fmla="*/ 93 h 121"/>
                  <a:gd name="T12" fmla="*/ 0 w 20"/>
                  <a:gd name="T13" fmla="*/ 73 h 121"/>
                  <a:gd name="T14" fmla="*/ 20 w 20"/>
                  <a:gd name="T15" fmla="*/ 73 h 121"/>
                  <a:gd name="T16" fmla="*/ 20 w 20"/>
                  <a:gd name="T17" fmla="*/ 90 h 121"/>
                  <a:gd name="T18" fmla="*/ 18 w 20"/>
                  <a:gd name="T19" fmla="*/ 100 h 121"/>
                  <a:gd name="T20" fmla="*/ 18 w 20"/>
                  <a:gd name="T21" fmla="*/ 108 h 121"/>
                  <a:gd name="T22" fmla="*/ 13 w 20"/>
                  <a:gd name="T23" fmla="*/ 113 h 121"/>
                  <a:gd name="T24" fmla="*/ 10 w 20"/>
                  <a:gd name="T25" fmla="*/ 116 h 121"/>
                  <a:gd name="T26" fmla="*/ 0 w 20"/>
                  <a:gd name="T27" fmla="*/ 121 h 121"/>
                  <a:gd name="T28" fmla="*/ 0 w 20"/>
                  <a:gd name="T29" fmla="*/ 110 h 121"/>
                  <a:gd name="T30" fmla="*/ 0 w 20"/>
                  <a:gd name="T31" fmla="*/ 0 h 121"/>
                  <a:gd name="T32" fmla="*/ 20 w 20"/>
                  <a:gd name="T33" fmla="*/ 0 h 121"/>
                  <a:gd name="T34" fmla="*/ 20 w 20"/>
                  <a:gd name="T35" fmla="*/ 20 h 121"/>
                  <a:gd name="T36" fmla="*/ 0 w 20"/>
                  <a:gd name="T37" fmla="*/ 20 h 121"/>
                  <a:gd name="T38" fmla="*/ 0 w 20"/>
                  <a:gd name="T39" fmla="*/ 0 h 12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
                  <a:gd name="T61" fmla="*/ 0 h 121"/>
                  <a:gd name="T62" fmla="*/ 20 w 20"/>
                  <a:gd name="T63" fmla="*/ 121 h 12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 h="121">
                    <a:moveTo>
                      <a:pt x="0" y="110"/>
                    </a:moveTo>
                    <a:lnTo>
                      <a:pt x="5" y="108"/>
                    </a:lnTo>
                    <a:lnTo>
                      <a:pt x="10" y="103"/>
                    </a:lnTo>
                    <a:lnTo>
                      <a:pt x="10" y="95"/>
                    </a:lnTo>
                    <a:lnTo>
                      <a:pt x="10" y="93"/>
                    </a:lnTo>
                    <a:lnTo>
                      <a:pt x="0" y="93"/>
                    </a:lnTo>
                    <a:lnTo>
                      <a:pt x="0" y="73"/>
                    </a:lnTo>
                    <a:lnTo>
                      <a:pt x="20" y="73"/>
                    </a:lnTo>
                    <a:lnTo>
                      <a:pt x="20" y="90"/>
                    </a:lnTo>
                    <a:lnTo>
                      <a:pt x="18" y="100"/>
                    </a:lnTo>
                    <a:lnTo>
                      <a:pt x="18" y="108"/>
                    </a:lnTo>
                    <a:lnTo>
                      <a:pt x="13" y="113"/>
                    </a:lnTo>
                    <a:lnTo>
                      <a:pt x="10" y="116"/>
                    </a:lnTo>
                    <a:lnTo>
                      <a:pt x="0" y="121"/>
                    </a:lnTo>
                    <a:lnTo>
                      <a:pt x="0" y="110"/>
                    </a:lnTo>
                    <a:close/>
                    <a:moveTo>
                      <a:pt x="0" y="0"/>
                    </a:moveTo>
                    <a:lnTo>
                      <a:pt x="20" y="0"/>
                    </a:lnTo>
                    <a:lnTo>
                      <a:pt x="20" y="20"/>
                    </a:lnTo>
                    <a:lnTo>
                      <a:pt x="0" y="2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94" name="Freeform 217"/>
              <p:cNvSpPr>
                <a:spLocks/>
              </p:cNvSpPr>
              <p:nvPr/>
            </p:nvSpPr>
            <p:spPr bwMode="auto">
              <a:xfrm>
                <a:off x="564" y="2869"/>
                <a:ext cx="93" cy="131"/>
              </a:xfrm>
              <a:custGeom>
                <a:avLst/>
                <a:gdLst>
                  <a:gd name="T0" fmla="*/ 0 w 93"/>
                  <a:gd name="T1" fmla="*/ 0 h 131"/>
                  <a:gd name="T2" fmla="*/ 93 w 93"/>
                  <a:gd name="T3" fmla="*/ 0 h 131"/>
                  <a:gd name="T4" fmla="*/ 93 w 93"/>
                  <a:gd name="T5" fmla="*/ 23 h 131"/>
                  <a:gd name="T6" fmla="*/ 27 w 93"/>
                  <a:gd name="T7" fmla="*/ 23 h 131"/>
                  <a:gd name="T8" fmla="*/ 27 w 93"/>
                  <a:gd name="T9" fmla="*/ 53 h 131"/>
                  <a:gd name="T10" fmla="*/ 85 w 93"/>
                  <a:gd name="T11" fmla="*/ 53 h 131"/>
                  <a:gd name="T12" fmla="*/ 85 w 93"/>
                  <a:gd name="T13" fmla="*/ 75 h 131"/>
                  <a:gd name="T14" fmla="*/ 27 w 93"/>
                  <a:gd name="T15" fmla="*/ 75 h 131"/>
                  <a:gd name="T16" fmla="*/ 27 w 93"/>
                  <a:gd name="T17" fmla="*/ 131 h 131"/>
                  <a:gd name="T18" fmla="*/ 0 w 93"/>
                  <a:gd name="T19" fmla="*/ 131 h 131"/>
                  <a:gd name="T20" fmla="*/ 0 w 93"/>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
                  <a:gd name="T34" fmla="*/ 0 h 131"/>
                  <a:gd name="T35" fmla="*/ 93 w 93"/>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 h="131">
                    <a:moveTo>
                      <a:pt x="0" y="0"/>
                    </a:moveTo>
                    <a:lnTo>
                      <a:pt x="93" y="0"/>
                    </a:lnTo>
                    <a:lnTo>
                      <a:pt x="93" y="23"/>
                    </a:lnTo>
                    <a:lnTo>
                      <a:pt x="27" y="23"/>
                    </a:lnTo>
                    <a:lnTo>
                      <a:pt x="27" y="53"/>
                    </a:lnTo>
                    <a:lnTo>
                      <a:pt x="85" y="53"/>
                    </a:lnTo>
                    <a:lnTo>
                      <a:pt x="85" y="75"/>
                    </a:lnTo>
                    <a:lnTo>
                      <a:pt x="27" y="75"/>
                    </a:lnTo>
                    <a:lnTo>
                      <a:pt x="2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95" name="Freeform 218"/>
              <p:cNvSpPr>
                <a:spLocks noEditPoints="1"/>
              </p:cNvSpPr>
              <p:nvPr/>
            </p:nvSpPr>
            <p:spPr bwMode="auto">
              <a:xfrm>
                <a:off x="672" y="2867"/>
                <a:ext cx="123" cy="135"/>
              </a:xfrm>
              <a:custGeom>
                <a:avLst/>
                <a:gdLst>
                  <a:gd name="T0" fmla="*/ 90 w 123"/>
                  <a:gd name="T1" fmla="*/ 95 h 135"/>
                  <a:gd name="T2" fmla="*/ 95 w 123"/>
                  <a:gd name="T3" fmla="*/ 77 h 135"/>
                  <a:gd name="T4" fmla="*/ 95 w 123"/>
                  <a:gd name="T5" fmla="*/ 57 h 135"/>
                  <a:gd name="T6" fmla="*/ 90 w 123"/>
                  <a:gd name="T7" fmla="*/ 40 h 135"/>
                  <a:gd name="T8" fmla="*/ 83 w 123"/>
                  <a:gd name="T9" fmla="*/ 27 h 135"/>
                  <a:gd name="T10" fmla="*/ 68 w 123"/>
                  <a:gd name="T11" fmla="*/ 22 h 135"/>
                  <a:gd name="T12" fmla="*/ 53 w 123"/>
                  <a:gd name="T13" fmla="*/ 22 h 135"/>
                  <a:gd name="T14" fmla="*/ 40 w 123"/>
                  <a:gd name="T15" fmla="*/ 27 h 135"/>
                  <a:gd name="T16" fmla="*/ 30 w 123"/>
                  <a:gd name="T17" fmla="*/ 40 h 135"/>
                  <a:gd name="T18" fmla="*/ 27 w 123"/>
                  <a:gd name="T19" fmla="*/ 57 h 135"/>
                  <a:gd name="T20" fmla="*/ 27 w 123"/>
                  <a:gd name="T21" fmla="*/ 77 h 135"/>
                  <a:gd name="T22" fmla="*/ 30 w 123"/>
                  <a:gd name="T23" fmla="*/ 95 h 135"/>
                  <a:gd name="T24" fmla="*/ 40 w 123"/>
                  <a:gd name="T25" fmla="*/ 108 h 135"/>
                  <a:gd name="T26" fmla="*/ 53 w 123"/>
                  <a:gd name="T27" fmla="*/ 113 h 135"/>
                  <a:gd name="T28" fmla="*/ 68 w 123"/>
                  <a:gd name="T29" fmla="*/ 113 h 135"/>
                  <a:gd name="T30" fmla="*/ 83 w 123"/>
                  <a:gd name="T31" fmla="*/ 108 h 135"/>
                  <a:gd name="T32" fmla="*/ 103 w 123"/>
                  <a:gd name="T33" fmla="*/ 120 h 135"/>
                  <a:gd name="T34" fmla="*/ 85 w 123"/>
                  <a:gd name="T35" fmla="*/ 133 h 135"/>
                  <a:gd name="T36" fmla="*/ 60 w 123"/>
                  <a:gd name="T37" fmla="*/ 135 h 135"/>
                  <a:gd name="T38" fmla="*/ 37 w 123"/>
                  <a:gd name="T39" fmla="*/ 133 h 135"/>
                  <a:gd name="T40" fmla="*/ 17 w 123"/>
                  <a:gd name="T41" fmla="*/ 120 h 135"/>
                  <a:gd name="T42" fmla="*/ 5 w 123"/>
                  <a:gd name="T43" fmla="*/ 98 h 135"/>
                  <a:gd name="T44" fmla="*/ 0 w 123"/>
                  <a:gd name="T45" fmla="*/ 85 h 135"/>
                  <a:gd name="T46" fmla="*/ 0 w 123"/>
                  <a:gd name="T47" fmla="*/ 50 h 135"/>
                  <a:gd name="T48" fmla="*/ 5 w 123"/>
                  <a:gd name="T49" fmla="*/ 37 h 135"/>
                  <a:gd name="T50" fmla="*/ 17 w 123"/>
                  <a:gd name="T51" fmla="*/ 15 h 135"/>
                  <a:gd name="T52" fmla="*/ 37 w 123"/>
                  <a:gd name="T53" fmla="*/ 2 h 135"/>
                  <a:gd name="T54" fmla="*/ 60 w 123"/>
                  <a:gd name="T55" fmla="*/ 0 h 135"/>
                  <a:gd name="T56" fmla="*/ 85 w 123"/>
                  <a:gd name="T57" fmla="*/ 2 h 135"/>
                  <a:gd name="T58" fmla="*/ 103 w 123"/>
                  <a:gd name="T59" fmla="*/ 15 h 135"/>
                  <a:gd name="T60" fmla="*/ 118 w 123"/>
                  <a:gd name="T61" fmla="*/ 37 h 135"/>
                  <a:gd name="T62" fmla="*/ 123 w 123"/>
                  <a:gd name="T63" fmla="*/ 50 h 135"/>
                  <a:gd name="T64" fmla="*/ 123 w 123"/>
                  <a:gd name="T65" fmla="*/ 85 h 135"/>
                  <a:gd name="T66" fmla="*/ 118 w 123"/>
                  <a:gd name="T67" fmla="*/ 98 h 135"/>
                  <a:gd name="T68" fmla="*/ 108 w 123"/>
                  <a:gd name="T69" fmla="*/ 115 h 1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
                  <a:gd name="T106" fmla="*/ 0 h 135"/>
                  <a:gd name="T107" fmla="*/ 123 w 123"/>
                  <a:gd name="T108" fmla="*/ 135 h 13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 h="135">
                    <a:moveTo>
                      <a:pt x="88" y="103"/>
                    </a:moveTo>
                    <a:lnTo>
                      <a:pt x="90" y="95"/>
                    </a:lnTo>
                    <a:lnTo>
                      <a:pt x="93" y="88"/>
                    </a:lnTo>
                    <a:lnTo>
                      <a:pt x="95" y="77"/>
                    </a:lnTo>
                    <a:lnTo>
                      <a:pt x="95" y="67"/>
                    </a:lnTo>
                    <a:lnTo>
                      <a:pt x="95" y="57"/>
                    </a:lnTo>
                    <a:lnTo>
                      <a:pt x="93" y="47"/>
                    </a:lnTo>
                    <a:lnTo>
                      <a:pt x="90" y="40"/>
                    </a:lnTo>
                    <a:lnTo>
                      <a:pt x="88" y="35"/>
                    </a:lnTo>
                    <a:lnTo>
                      <a:pt x="83" y="27"/>
                    </a:lnTo>
                    <a:lnTo>
                      <a:pt x="75" y="25"/>
                    </a:lnTo>
                    <a:lnTo>
                      <a:pt x="68" y="22"/>
                    </a:lnTo>
                    <a:lnTo>
                      <a:pt x="60" y="22"/>
                    </a:lnTo>
                    <a:lnTo>
                      <a:pt x="53" y="22"/>
                    </a:lnTo>
                    <a:lnTo>
                      <a:pt x="48" y="25"/>
                    </a:lnTo>
                    <a:lnTo>
                      <a:pt x="40" y="27"/>
                    </a:lnTo>
                    <a:lnTo>
                      <a:pt x="35" y="35"/>
                    </a:lnTo>
                    <a:lnTo>
                      <a:pt x="30" y="40"/>
                    </a:lnTo>
                    <a:lnTo>
                      <a:pt x="27" y="47"/>
                    </a:lnTo>
                    <a:lnTo>
                      <a:pt x="27" y="57"/>
                    </a:lnTo>
                    <a:lnTo>
                      <a:pt x="25" y="67"/>
                    </a:lnTo>
                    <a:lnTo>
                      <a:pt x="27" y="77"/>
                    </a:lnTo>
                    <a:lnTo>
                      <a:pt x="27" y="88"/>
                    </a:lnTo>
                    <a:lnTo>
                      <a:pt x="30" y="95"/>
                    </a:lnTo>
                    <a:lnTo>
                      <a:pt x="35" y="103"/>
                    </a:lnTo>
                    <a:lnTo>
                      <a:pt x="40" y="108"/>
                    </a:lnTo>
                    <a:lnTo>
                      <a:pt x="48" y="110"/>
                    </a:lnTo>
                    <a:lnTo>
                      <a:pt x="53" y="113"/>
                    </a:lnTo>
                    <a:lnTo>
                      <a:pt x="60" y="113"/>
                    </a:lnTo>
                    <a:lnTo>
                      <a:pt x="68" y="113"/>
                    </a:lnTo>
                    <a:lnTo>
                      <a:pt x="75" y="110"/>
                    </a:lnTo>
                    <a:lnTo>
                      <a:pt x="83" y="108"/>
                    </a:lnTo>
                    <a:lnTo>
                      <a:pt x="88" y="103"/>
                    </a:lnTo>
                    <a:close/>
                    <a:moveTo>
                      <a:pt x="103" y="120"/>
                    </a:moveTo>
                    <a:lnTo>
                      <a:pt x="95" y="128"/>
                    </a:lnTo>
                    <a:lnTo>
                      <a:pt x="85" y="133"/>
                    </a:lnTo>
                    <a:lnTo>
                      <a:pt x="75" y="135"/>
                    </a:lnTo>
                    <a:lnTo>
                      <a:pt x="60" y="135"/>
                    </a:lnTo>
                    <a:lnTo>
                      <a:pt x="48" y="135"/>
                    </a:lnTo>
                    <a:lnTo>
                      <a:pt x="37" y="133"/>
                    </a:lnTo>
                    <a:lnTo>
                      <a:pt x="27" y="128"/>
                    </a:lnTo>
                    <a:lnTo>
                      <a:pt x="17" y="120"/>
                    </a:lnTo>
                    <a:lnTo>
                      <a:pt x="10" y="110"/>
                    </a:lnTo>
                    <a:lnTo>
                      <a:pt x="5" y="98"/>
                    </a:lnTo>
                    <a:lnTo>
                      <a:pt x="2" y="93"/>
                    </a:lnTo>
                    <a:lnTo>
                      <a:pt x="0" y="85"/>
                    </a:lnTo>
                    <a:lnTo>
                      <a:pt x="0" y="67"/>
                    </a:lnTo>
                    <a:lnTo>
                      <a:pt x="0" y="50"/>
                    </a:lnTo>
                    <a:lnTo>
                      <a:pt x="2" y="42"/>
                    </a:lnTo>
                    <a:lnTo>
                      <a:pt x="5" y="37"/>
                    </a:lnTo>
                    <a:lnTo>
                      <a:pt x="10" y="25"/>
                    </a:lnTo>
                    <a:lnTo>
                      <a:pt x="17" y="15"/>
                    </a:lnTo>
                    <a:lnTo>
                      <a:pt x="27" y="7"/>
                    </a:lnTo>
                    <a:lnTo>
                      <a:pt x="37" y="2"/>
                    </a:lnTo>
                    <a:lnTo>
                      <a:pt x="48" y="0"/>
                    </a:lnTo>
                    <a:lnTo>
                      <a:pt x="60" y="0"/>
                    </a:lnTo>
                    <a:lnTo>
                      <a:pt x="75" y="0"/>
                    </a:lnTo>
                    <a:lnTo>
                      <a:pt x="85" y="2"/>
                    </a:lnTo>
                    <a:lnTo>
                      <a:pt x="95" y="7"/>
                    </a:lnTo>
                    <a:lnTo>
                      <a:pt x="103" y="15"/>
                    </a:lnTo>
                    <a:lnTo>
                      <a:pt x="113" y="25"/>
                    </a:lnTo>
                    <a:lnTo>
                      <a:pt x="118" y="37"/>
                    </a:lnTo>
                    <a:lnTo>
                      <a:pt x="120" y="42"/>
                    </a:lnTo>
                    <a:lnTo>
                      <a:pt x="123" y="50"/>
                    </a:lnTo>
                    <a:lnTo>
                      <a:pt x="123" y="67"/>
                    </a:lnTo>
                    <a:lnTo>
                      <a:pt x="123" y="85"/>
                    </a:lnTo>
                    <a:lnTo>
                      <a:pt x="120" y="93"/>
                    </a:lnTo>
                    <a:lnTo>
                      <a:pt x="118" y="98"/>
                    </a:lnTo>
                    <a:lnTo>
                      <a:pt x="113" y="110"/>
                    </a:lnTo>
                    <a:lnTo>
                      <a:pt x="108" y="115"/>
                    </a:lnTo>
                    <a:lnTo>
                      <a:pt x="103"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96" name="Freeform 219"/>
              <p:cNvSpPr>
                <a:spLocks noEditPoints="1"/>
              </p:cNvSpPr>
              <p:nvPr/>
            </p:nvSpPr>
            <p:spPr bwMode="auto">
              <a:xfrm>
                <a:off x="818" y="2869"/>
                <a:ext cx="108" cy="131"/>
              </a:xfrm>
              <a:custGeom>
                <a:avLst/>
                <a:gdLst>
                  <a:gd name="T0" fmla="*/ 25 w 108"/>
                  <a:gd name="T1" fmla="*/ 23 h 131"/>
                  <a:gd name="T2" fmla="*/ 25 w 108"/>
                  <a:gd name="T3" fmla="*/ 58 h 131"/>
                  <a:gd name="T4" fmla="*/ 57 w 108"/>
                  <a:gd name="T5" fmla="*/ 58 h 131"/>
                  <a:gd name="T6" fmla="*/ 65 w 108"/>
                  <a:gd name="T7" fmla="*/ 58 h 131"/>
                  <a:gd name="T8" fmla="*/ 68 w 108"/>
                  <a:gd name="T9" fmla="*/ 58 h 131"/>
                  <a:gd name="T10" fmla="*/ 70 w 108"/>
                  <a:gd name="T11" fmla="*/ 55 h 131"/>
                  <a:gd name="T12" fmla="*/ 75 w 108"/>
                  <a:gd name="T13" fmla="*/ 53 h 131"/>
                  <a:gd name="T14" fmla="*/ 78 w 108"/>
                  <a:gd name="T15" fmla="*/ 50 h 131"/>
                  <a:gd name="T16" fmla="*/ 78 w 108"/>
                  <a:gd name="T17" fmla="*/ 45 h 131"/>
                  <a:gd name="T18" fmla="*/ 78 w 108"/>
                  <a:gd name="T19" fmla="*/ 40 h 131"/>
                  <a:gd name="T20" fmla="*/ 78 w 108"/>
                  <a:gd name="T21" fmla="*/ 35 h 131"/>
                  <a:gd name="T22" fmla="*/ 78 w 108"/>
                  <a:gd name="T23" fmla="*/ 30 h 131"/>
                  <a:gd name="T24" fmla="*/ 75 w 108"/>
                  <a:gd name="T25" fmla="*/ 28 h 131"/>
                  <a:gd name="T26" fmla="*/ 70 w 108"/>
                  <a:gd name="T27" fmla="*/ 25 h 131"/>
                  <a:gd name="T28" fmla="*/ 65 w 108"/>
                  <a:gd name="T29" fmla="*/ 23 h 131"/>
                  <a:gd name="T30" fmla="*/ 57 w 108"/>
                  <a:gd name="T31" fmla="*/ 23 h 131"/>
                  <a:gd name="T32" fmla="*/ 25 w 108"/>
                  <a:gd name="T33" fmla="*/ 23 h 131"/>
                  <a:gd name="T34" fmla="*/ 85 w 108"/>
                  <a:gd name="T35" fmla="*/ 5 h 131"/>
                  <a:gd name="T36" fmla="*/ 90 w 108"/>
                  <a:gd name="T37" fmla="*/ 8 h 131"/>
                  <a:gd name="T38" fmla="*/ 98 w 108"/>
                  <a:gd name="T39" fmla="*/ 13 h 131"/>
                  <a:gd name="T40" fmla="*/ 103 w 108"/>
                  <a:gd name="T41" fmla="*/ 23 h 131"/>
                  <a:gd name="T42" fmla="*/ 105 w 108"/>
                  <a:gd name="T43" fmla="*/ 30 h 131"/>
                  <a:gd name="T44" fmla="*/ 105 w 108"/>
                  <a:gd name="T45" fmla="*/ 38 h 131"/>
                  <a:gd name="T46" fmla="*/ 105 w 108"/>
                  <a:gd name="T47" fmla="*/ 48 h 131"/>
                  <a:gd name="T48" fmla="*/ 103 w 108"/>
                  <a:gd name="T49" fmla="*/ 50 h 131"/>
                  <a:gd name="T50" fmla="*/ 100 w 108"/>
                  <a:gd name="T51" fmla="*/ 55 h 131"/>
                  <a:gd name="T52" fmla="*/ 98 w 108"/>
                  <a:gd name="T53" fmla="*/ 60 h 131"/>
                  <a:gd name="T54" fmla="*/ 95 w 108"/>
                  <a:gd name="T55" fmla="*/ 63 h 131"/>
                  <a:gd name="T56" fmla="*/ 85 w 108"/>
                  <a:gd name="T57" fmla="*/ 68 h 131"/>
                  <a:gd name="T58" fmla="*/ 93 w 108"/>
                  <a:gd name="T59" fmla="*/ 73 h 131"/>
                  <a:gd name="T60" fmla="*/ 98 w 108"/>
                  <a:gd name="T61" fmla="*/ 78 h 131"/>
                  <a:gd name="T62" fmla="*/ 100 w 108"/>
                  <a:gd name="T63" fmla="*/ 88 h 131"/>
                  <a:gd name="T64" fmla="*/ 103 w 108"/>
                  <a:gd name="T65" fmla="*/ 98 h 131"/>
                  <a:gd name="T66" fmla="*/ 103 w 108"/>
                  <a:gd name="T67" fmla="*/ 108 h 131"/>
                  <a:gd name="T68" fmla="*/ 103 w 108"/>
                  <a:gd name="T69" fmla="*/ 121 h 131"/>
                  <a:gd name="T70" fmla="*/ 105 w 108"/>
                  <a:gd name="T71" fmla="*/ 123 h 131"/>
                  <a:gd name="T72" fmla="*/ 108 w 108"/>
                  <a:gd name="T73" fmla="*/ 128 h 131"/>
                  <a:gd name="T74" fmla="*/ 108 w 108"/>
                  <a:gd name="T75" fmla="*/ 131 h 131"/>
                  <a:gd name="T76" fmla="*/ 78 w 108"/>
                  <a:gd name="T77" fmla="*/ 131 h 131"/>
                  <a:gd name="T78" fmla="*/ 75 w 108"/>
                  <a:gd name="T79" fmla="*/ 123 h 131"/>
                  <a:gd name="T80" fmla="*/ 75 w 108"/>
                  <a:gd name="T81" fmla="*/ 113 h 131"/>
                  <a:gd name="T82" fmla="*/ 75 w 108"/>
                  <a:gd name="T83" fmla="*/ 101 h 131"/>
                  <a:gd name="T84" fmla="*/ 73 w 108"/>
                  <a:gd name="T85" fmla="*/ 91 h 131"/>
                  <a:gd name="T86" fmla="*/ 70 w 108"/>
                  <a:gd name="T87" fmla="*/ 83 h 131"/>
                  <a:gd name="T88" fmla="*/ 65 w 108"/>
                  <a:gd name="T89" fmla="*/ 80 h 131"/>
                  <a:gd name="T90" fmla="*/ 55 w 108"/>
                  <a:gd name="T91" fmla="*/ 80 h 131"/>
                  <a:gd name="T92" fmla="*/ 25 w 108"/>
                  <a:gd name="T93" fmla="*/ 80 h 131"/>
                  <a:gd name="T94" fmla="*/ 25 w 108"/>
                  <a:gd name="T95" fmla="*/ 131 h 131"/>
                  <a:gd name="T96" fmla="*/ 0 w 108"/>
                  <a:gd name="T97" fmla="*/ 131 h 131"/>
                  <a:gd name="T98" fmla="*/ 0 w 108"/>
                  <a:gd name="T99" fmla="*/ 0 h 131"/>
                  <a:gd name="T100" fmla="*/ 63 w 108"/>
                  <a:gd name="T101" fmla="*/ 0 h 131"/>
                  <a:gd name="T102" fmla="*/ 75 w 108"/>
                  <a:gd name="T103" fmla="*/ 3 h 131"/>
                  <a:gd name="T104" fmla="*/ 85 w 108"/>
                  <a:gd name="T105" fmla="*/ 5 h 1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1"/>
                  <a:gd name="T161" fmla="*/ 108 w 108"/>
                  <a:gd name="T162" fmla="*/ 131 h 13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1">
                    <a:moveTo>
                      <a:pt x="25" y="23"/>
                    </a:moveTo>
                    <a:lnTo>
                      <a:pt x="25" y="58"/>
                    </a:lnTo>
                    <a:lnTo>
                      <a:pt x="57" y="58"/>
                    </a:lnTo>
                    <a:lnTo>
                      <a:pt x="65" y="58"/>
                    </a:lnTo>
                    <a:lnTo>
                      <a:pt x="68" y="58"/>
                    </a:lnTo>
                    <a:lnTo>
                      <a:pt x="70" y="55"/>
                    </a:lnTo>
                    <a:lnTo>
                      <a:pt x="75" y="53"/>
                    </a:lnTo>
                    <a:lnTo>
                      <a:pt x="78" y="50"/>
                    </a:lnTo>
                    <a:lnTo>
                      <a:pt x="78" y="45"/>
                    </a:lnTo>
                    <a:lnTo>
                      <a:pt x="78" y="40"/>
                    </a:lnTo>
                    <a:lnTo>
                      <a:pt x="78" y="35"/>
                    </a:lnTo>
                    <a:lnTo>
                      <a:pt x="78" y="30"/>
                    </a:lnTo>
                    <a:lnTo>
                      <a:pt x="75" y="28"/>
                    </a:lnTo>
                    <a:lnTo>
                      <a:pt x="70" y="25"/>
                    </a:lnTo>
                    <a:lnTo>
                      <a:pt x="65" y="23"/>
                    </a:lnTo>
                    <a:lnTo>
                      <a:pt x="57" y="23"/>
                    </a:lnTo>
                    <a:lnTo>
                      <a:pt x="25" y="23"/>
                    </a:lnTo>
                    <a:close/>
                    <a:moveTo>
                      <a:pt x="85" y="5"/>
                    </a:moveTo>
                    <a:lnTo>
                      <a:pt x="90" y="8"/>
                    </a:lnTo>
                    <a:lnTo>
                      <a:pt x="98" y="13"/>
                    </a:lnTo>
                    <a:lnTo>
                      <a:pt x="103" y="23"/>
                    </a:lnTo>
                    <a:lnTo>
                      <a:pt x="105" y="30"/>
                    </a:lnTo>
                    <a:lnTo>
                      <a:pt x="105" y="38"/>
                    </a:lnTo>
                    <a:lnTo>
                      <a:pt x="105" y="48"/>
                    </a:lnTo>
                    <a:lnTo>
                      <a:pt x="103" y="50"/>
                    </a:lnTo>
                    <a:lnTo>
                      <a:pt x="100" y="55"/>
                    </a:lnTo>
                    <a:lnTo>
                      <a:pt x="98" y="60"/>
                    </a:lnTo>
                    <a:lnTo>
                      <a:pt x="95" y="63"/>
                    </a:lnTo>
                    <a:lnTo>
                      <a:pt x="85" y="68"/>
                    </a:lnTo>
                    <a:lnTo>
                      <a:pt x="93" y="73"/>
                    </a:lnTo>
                    <a:lnTo>
                      <a:pt x="98" y="78"/>
                    </a:lnTo>
                    <a:lnTo>
                      <a:pt x="100" y="88"/>
                    </a:lnTo>
                    <a:lnTo>
                      <a:pt x="103" y="98"/>
                    </a:lnTo>
                    <a:lnTo>
                      <a:pt x="103" y="108"/>
                    </a:lnTo>
                    <a:lnTo>
                      <a:pt x="103" y="121"/>
                    </a:lnTo>
                    <a:lnTo>
                      <a:pt x="105" y="123"/>
                    </a:lnTo>
                    <a:lnTo>
                      <a:pt x="108" y="128"/>
                    </a:lnTo>
                    <a:lnTo>
                      <a:pt x="108" y="131"/>
                    </a:lnTo>
                    <a:lnTo>
                      <a:pt x="78" y="131"/>
                    </a:lnTo>
                    <a:lnTo>
                      <a:pt x="75" y="123"/>
                    </a:lnTo>
                    <a:lnTo>
                      <a:pt x="75" y="113"/>
                    </a:lnTo>
                    <a:lnTo>
                      <a:pt x="75" y="101"/>
                    </a:lnTo>
                    <a:lnTo>
                      <a:pt x="73" y="91"/>
                    </a:lnTo>
                    <a:lnTo>
                      <a:pt x="70" y="83"/>
                    </a:lnTo>
                    <a:lnTo>
                      <a:pt x="65" y="80"/>
                    </a:lnTo>
                    <a:lnTo>
                      <a:pt x="55" y="80"/>
                    </a:lnTo>
                    <a:lnTo>
                      <a:pt x="25" y="80"/>
                    </a:lnTo>
                    <a:lnTo>
                      <a:pt x="25" y="131"/>
                    </a:lnTo>
                    <a:lnTo>
                      <a:pt x="0" y="131"/>
                    </a:lnTo>
                    <a:lnTo>
                      <a:pt x="0" y="0"/>
                    </a:lnTo>
                    <a:lnTo>
                      <a:pt x="63" y="0"/>
                    </a:lnTo>
                    <a:lnTo>
                      <a:pt x="75" y="3"/>
                    </a:lnTo>
                    <a:lnTo>
                      <a:pt x="85"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97" name="Freeform 220"/>
              <p:cNvSpPr>
                <a:spLocks/>
              </p:cNvSpPr>
              <p:nvPr/>
            </p:nvSpPr>
            <p:spPr bwMode="auto">
              <a:xfrm>
                <a:off x="948" y="2869"/>
                <a:ext cx="99" cy="131"/>
              </a:xfrm>
              <a:custGeom>
                <a:avLst/>
                <a:gdLst>
                  <a:gd name="T0" fmla="*/ 96 w 99"/>
                  <a:gd name="T1" fmla="*/ 23 h 131"/>
                  <a:gd name="T2" fmla="*/ 26 w 99"/>
                  <a:gd name="T3" fmla="*/ 23 h 131"/>
                  <a:gd name="T4" fmla="*/ 26 w 99"/>
                  <a:gd name="T5" fmla="*/ 50 h 131"/>
                  <a:gd name="T6" fmla="*/ 88 w 99"/>
                  <a:gd name="T7" fmla="*/ 50 h 131"/>
                  <a:gd name="T8" fmla="*/ 88 w 99"/>
                  <a:gd name="T9" fmla="*/ 73 h 131"/>
                  <a:gd name="T10" fmla="*/ 26 w 99"/>
                  <a:gd name="T11" fmla="*/ 73 h 131"/>
                  <a:gd name="T12" fmla="*/ 26 w 99"/>
                  <a:gd name="T13" fmla="*/ 108 h 131"/>
                  <a:gd name="T14" fmla="*/ 99 w 99"/>
                  <a:gd name="T15" fmla="*/ 108 h 131"/>
                  <a:gd name="T16" fmla="*/ 99 w 99"/>
                  <a:gd name="T17" fmla="*/ 131 h 131"/>
                  <a:gd name="T18" fmla="*/ 0 w 99"/>
                  <a:gd name="T19" fmla="*/ 131 h 131"/>
                  <a:gd name="T20" fmla="*/ 0 w 99"/>
                  <a:gd name="T21" fmla="*/ 0 h 131"/>
                  <a:gd name="T22" fmla="*/ 96 w 99"/>
                  <a:gd name="T23" fmla="*/ 0 h 131"/>
                  <a:gd name="T24" fmla="*/ 96 w 99"/>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31"/>
                  <a:gd name="T41" fmla="*/ 99 w 99"/>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31">
                    <a:moveTo>
                      <a:pt x="96" y="23"/>
                    </a:moveTo>
                    <a:lnTo>
                      <a:pt x="26" y="23"/>
                    </a:lnTo>
                    <a:lnTo>
                      <a:pt x="26" y="50"/>
                    </a:lnTo>
                    <a:lnTo>
                      <a:pt x="88" y="50"/>
                    </a:lnTo>
                    <a:lnTo>
                      <a:pt x="88" y="73"/>
                    </a:lnTo>
                    <a:lnTo>
                      <a:pt x="26" y="73"/>
                    </a:lnTo>
                    <a:lnTo>
                      <a:pt x="26" y="108"/>
                    </a:lnTo>
                    <a:lnTo>
                      <a:pt x="99" y="108"/>
                    </a:lnTo>
                    <a:lnTo>
                      <a:pt x="99" y="131"/>
                    </a:lnTo>
                    <a:lnTo>
                      <a:pt x="0" y="131"/>
                    </a:lnTo>
                    <a:lnTo>
                      <a:pt x="0" y="0"/>
                    </a:lnTo>
                    <a:lnTo>
                      <a:pt x="96" y="0"/>
                    </a:lnTo>
                    <a:lnTo>
                      <a:pt x="9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98" name="Rectangle 221"/>
              <p:cNvSpPr>
                <a:spLocks noChangeArrowheads="1"/>
              </p:cNvSpPr>
              <p:nvPr/>
            </p:nvSpPr>
            <p:spPr bwMode="auto">
              <a:xfrm>
                <a:off x="1067" y="2869"/>
                <a:ext cx="25" cy="1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373099" name="Freeform 222"/>
              <p:cNvSpPr>
                <a:spLocks/>
              </p:cNvSpPr>
              <p:nvPr/>
            </p:nvSpPr>
            <p:spPr bwMode="auto">
              <a:xfrm>
                <a:off x="1112" y="2867"/>
                <a:ext cx="121" cy="135"/>
              </a:xfrm>
              <a:custGeom>
                <a:avLst/>
                <a:gdLst>
                  <a:gd name="T0" fmla="*/ 93 w 121"/>
                  <a:gd name="T1" fmla="*/ 37 h 135"/>
                  <a:gd name="T2" fmla="*/ 86 w 121"/>
                  <a:gd name="T3" fmla="*/ 27 h 135"/>
                  <a:gd name="T4" fmla="*/ 73 w 121"/>
                  <a:gd name="T5" fmla="*/ 22 h 135"/>
                  <a:gd name="T6" fmla="*/ 55 w 121"/>
                  <a:gd name="T7" fmla="*/ 22 h 135"/>
                  <a:gd name="T8" fmla="*/ 43 w 121"/>
                  <a:gd name="T9" fmla="*/ 27 h 135"/>
                  <a:gd name="T10" fmla="*/ 33 w 121"/>
                  <a:gd name="T11" fmla="*/ 40 h 135"/>
                  <a:gd name="T12" fmla="*/ 28 w 121"/>
                  <a:gd name="T13" fmla="*/ 57 h 135"/>
                  <a:gd name="T14" fmla="*/ 28 w 121"/>
                  <a:gd name="T15" fmla="*/ 80 h 135"/>
                  <a:gd name="T16" fmla="*/ 35 w 121"/>
                  <a:gd name="T17" fmla="*/ 98 h 135"/>
                  <a:gd name="T18" fmla="*/ 38 w 121"/>
                  <a:gd name="T19" fmla="*/ 103 h 135"/>
                  <a:gd name="T20" fmla="*/ 50 w 121"/>
                  <a:gd name="T21" fmla="*/ 110 h 135"/>
                  <a:gd name="T22" fmla="*/ 63 w 121"/>
                  <a:gd name="T23" fmla="*/ 113 h 135"/>
                  <a:gd name="T24" fmla="*/ 80 w 121"/>
                  <a:gd name="T25" fmla="*/ 108 h 135"/>
                  <a:gd name="T26" fmla="*/ 91 w 121"/>
                  <a:gd name="T27" fmla="*/ 100 h 135"/>
                  <a:gd name="T28" fmla="*/ 98 w 121"/>
                  <a:gd name="T29" fmla="*/ 85 h 135"/>
                  <a:gd name="T30" fmla="*/ 68 w 121"/>
                  <a:gd name="T31" fmla="*/ 62 h 135"/>
                  <a:gd name="T32" fmla="*/ 121 w 121"/>
                  <a:gd name="T33" fmla="*/ 133 h 135"/>
                  <a:gd name="T34" fmla="*/ 101 w 121"/>
                  <a:gd name="T35" fmla="*/ 118 h 135"/>
                  <a:gd name="T36" fmla="*/ 86 w 121"/>
                  <a:gd name="T37" fmla="*/ 130 h 135"/>
                  <a:gd name="T38" fmla="*/ 75 w 121"/>
                  <a:gd name="T39" fmla="*/ 135 h 135"/>
                  <a:gd name="T40" fmla="*/ 48 w 121"/>
                  <a:gd name="T41" fmla="*/ 135 h 135"/>
                  <a:gd name="T42" fmla="*/ 30 w 121"/>
                  <a:gd name="T43" fmla="*/ 130 h 135"/>
                  <a:gd name="T44" fmla="*/ 18 w 121"/>
                  <a:gd name="T45" fmla="*/ 118 h 135"/>
                  <a:gd name="T46" fmla="*/ 10 w 121"/>
                  <a:gd name="T47" fmla="*/ 108 h 135"/>
                  <a:gd name="T48" fmla="*/ 0 w 121"/>
                  <a:gd name="T49" fmla="*/ 85 h 135"/>
                  <a:gd name="T50" fmla="*/ 0 w 121"/>
                  <a:gd name="T51" fmla="*/ 55 h 135"/>
                  <a:gd name="T52" fmla="*/ 8 w 121"/>
                  <a:gd name="T53" fmla="*/ 35 h 135"/>
                  <a:gd name="T54" fmla="*/ 13 w 121"/>
                  <a:gd name="T55" fmla="*/ 22 h 135"/>
                  <a:gd name="T56" fmla="*/ 28 w 121"/>
                  <a:gd name="T57" fmla="*/ 10 h 135"/>
                  <a:gd name="T58" fmla="*/ 38 w 121"/>
                  <a:gd name="T59" fmla="*/ 5 h 135"/>
                  <a:gd name="T60" fmla="*/ 63 w 121"/>
                  <a:gd name="T61" fmla="*/ 0 h 135"/>
                  <a:gd name="T62" fmla="*/ 86 w 121"/>
                  <a:gd name="T63" fmla="*/ 2 h 135"/>
                  <a:gd name="T64" fmla="*/ 103 w 121"/>
                  <a:gd name="T65" fmla="*/ 12 h 135"/>
                  <a:gd name="T66" fmla="*/ 116 w 121"/>
                  <a:gd name="T67" fmla="*/ 25 h 135"/>
                  <a:gd name="T68" fmla="*/ 121 w 121"/>
                  <a:gd name="T69" fmla="*/ 42 h 1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1"/>
                  <a:gd name="T106" fmla="*/ 0 h 135"/>
                  <a:gd name="T107" fmla="*/ 121 w 121"/>
                  <a:gd name="T108" fmla="*/ 135 h 13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1" h="135">
                    <a:moveTo>
                      <a:pt x="93" y="42"/>
                    </a:moveTo>
                    <a:lnTo>
                      <a:pt x="93" y="37"/>
                    </a:lnTo>
                    <a:lnTo>
                      <a:pt x="88" y="32"/>
                    </a:lnTo>
                    <a:lnTo>
                      <a:pt x="86" y="27"/>
                    </a:lnTo>
                    <a:lnTo>
                      <a:pt x="78" y="25"/>
                    </a:lnTo>
                    <a:lnTo>
                      <a:pt x="73" y="22"/>
                    </a:lnTo>
                    <a:lnTo>
                      <a:pt x="63" y="22"/>
                    </a:lnTo>
                    <a:lnTo>
                      <a:pt x="55" y="22"/>
                    </a:lnTo>
                    <a:lnTo>
                      <a:pt x="50" y="25"/>
                    </a:lnTo>
                    <a:lnTo>
                      <a:pt x="43" y="27"/>
                    </a:lnTo>
                    <a:lnTo>
                      <a:pt x="38" y="35"/>
                    </a:lnTo>
                    <a:lnTo>
                      <a:pt x="33" y="40"/>
                    </a:lnTo>
                    <a:lnTo>
                      <a:pt x="30" y="47"/>
                    </a:lnTo>
                    <a:lnTo>
                      <a:pt x="28" y="57"/>
                    </a:lnTo>
                    <a:lnTo>
                      <a:pt x="28" y="70"/>
                    </a:lnTo>
                    <a:lnTo>
                      <a:pt x="28" y="80"/>
                    </a:lnTo>
                    <a:lnTo>
                      <a:pt x="30" y="90"/>
                    </a:lnTo>
                    <a:lnTo>
                      <a:pt x="35" y="98"/>
                    </a:lnTo>
                    <a:lnTo>
                      <a:pt x="35" y="100"/>
                    </a:lnTo>
                    <a:lnTo>
                      <a:pt x="38" y="103"/>
                    </a:lnTo>
                    <a:lnTo>
                      <a:pt x="45" y="108"/>
                    </a:lnTo>
                    <a:lnTo>
                      <a:pt x="50" y="110"/>
                    </a:lnTo>
                    <a:lnTo>
                      <a:pt x="58" y="113"/>
                    </a:lnTo>
                    <a:lnTo>
                      <a:pt x="63" y="113"/>
                    </a:lnTo>
                    <a:lnTo>
                      <a:pt x="75" y="110"/>
                    </a:lnTo>
                    <a:lnTo>
                      <a:pt x="80" y="108"/>
                    </a:lnTo>
                    <a:lnTo>
                      <a:pt x="86" y="105"/>
                    </a:lnTo>
                    <a:lnTo>
                      <a:pt x="91" y="100"/>
                    </a:lnTo>
                    <a:lnTo>
                      <a:pt x="93" y="95"/>
                    </a:lnTo>
                    <a:lnTo>
                      <a:pt x="98" y="85"/>
                    </a:lnTo>
                    <a:lnTo>
                      <a:pt x="68" y="85"/>
                    </a:lnTo>
                    <a:lnTo>
                      <a:pt x="68" y="62"/>
                    </a:lnTo>
                    <a:lnTo>
                      <a:pt x="121" y="62"/>
                    </a:lnTo>
                    <a:lnTo>
                      <a:pt x="121" y="133"/>
                    </a:lnTo>
                    <a:lnTo>
                      <a:pt x="103" y="133"/>
                    </a:lnTo>
                    <a:lnTo>
                      <a:pt x="101" y="118"/>
                    </a:lnTo>
                    <a:lnTo>
                      <a:pt x="93" y="125"/>
                    </a:lnTo>
                    <a:lnTo>
                      <a:pt x="86" y="130"/>
                    </a:lnTo>
                    <a:lnTo>
                      <a:pt x="80" y="133"/>
                    </a:lnTo>
                    <a:lnTo>
                      <a:pt x="75" y="135"/>
                    </a:lnTo>
                    <a:lnTo>
                      <a:pt x="60" y="135"/>
                    </a:lnTo>
                    <a:lnTo>
                      <a:pt x="48" y="135"/>
                    </a:lnTo>
                    <a:lnTo>
                      <a:pt x="35" y="133"/>
                    </a:lnTo>
                    <a:lnTo>
                      <a:pt x="30" y="130"/>
                    </a:lnTo>
                    <a:lnTo>
                      <a:pt x="25" y="125"/>
                    </a:lnTo>
                    <a:lnTo>
                      <a:pt x="18" y="118"/>
                    </a:lnTo>
                    <a:lnTo>
                      <a:pt x="13" y="113"/>
                    </a:lnTo>
                    <a:lnTo>
                      <a:pt x="10" y="108"/>
                    </a:lnTo>
                    <a:lnTo>
                      <a:pt x="5" y="98"/>
                    </a:lnTo>
                    <a:lnTo>
                      <a:pt x="0" y="85"/>
                    </a:lnTo>
                    <a:lnTo>
                      <a:pt x="0" y="70"/>
                    </a:lnTo>
                    <a:lnTo>
                      <a:pt x="0" y="55"/>
                    </a:lnTo>
                    <a:lnTo>
                      <a:pt x="5" y="40"/>
                    </a:lnTo>
                    <a:lnTo>
                      <a:pt x="8" y="35"/>
                    </a:lnTo>
                    <a:lnTo>
                      <a:pt x="10" y="30"/>
                    </a:lnTo>
                    <a:lnTo>
                      <a:pt x="13" y="22"/>
                    </a:lnTo>
                    <a:lnTo>
                      <a:pt x="18" y="17"/>
                    </a:lnTo>
                    <a:lnTo>
                      <a:pt x="28" y="10"/>
                    </a:lnTo>
                    <a:lnTo>
                      <a:pt x="33" y="7"/>
                    </a:lnTo>
                    <a:lnTo>
                      <a:pt x="38" y="5"/>
                    </a:lnTo>
                    <a:lnTo>
                      <a:pt x="50" y="0"/>
                    </a:lnTo>
                    <a:lnTo>
                      <a:pt x="63" y="0"/>
                    </a:lnTo>
                    <a:lnTo>
                      <a:pt x="75" y="0"/>
                    </a:lnTo>
                    <a:lnTo>
                      <a:pt x="86" y="2"/>
                    </a:lnTo>
                    <a:lnTo>
                      <a:pt x="96" y="7"/>
                    </a:lnTo>
                    <a:lnTo>
                      <a:pt x="103" y="12"/>
                    </a:lnTo>
                    <a:lnTo>
                      <a:pt x="111" y="20"/>
                    </a:lnTo>
                    <a:lnTo>
                      <a:pt x="116" y="25"/>
                    </a:lnTo>
                    <a:lnTo>
                      <a:pt x="118" y="35"/>
                    </a:lnTo>
                    <a:lnTo>
                      <a:pt x="121" y="42"/>
                    </a:lnTo>
                    <a:lnTo>
                      <a:pt x="93"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00" name="Freeform 223"/>
              <p:cNvSpPr>
                <a:spLocks/>
              </p:cNvSpPr>
              <p:nvPr/>
            </p:nvSpPr>
            <p:spPr bwMode="auto">
              <a:xfrm>
                <a:off x="1258" y="2869"/>
                <a:ext cx="106" cy="131"/>
              </a:xfrm>
              <a:custGeom>
                <a:avLst/>
                <a:gdLst>
                  <a:gd name="T0" fmla="*/ 0 w 106"/>
                  <a:gd name="T1" fmla="*/ 0 h 131"/>
                  <a:gd name="T2" fmla="*/ 30 w 106"/>
                  <a:gd name="T3" fmla="*/ 0 h 131"/>
                  <a:gd name="T4" fmla="*/ 80 w 106"/>
                  <a:gd name="T5" fmla="*/ 91 h 131"/>
                  <a:gd name="T6" fmla="*/ 80 w 106"/>
                  <a:gd name="T7" fmla="*/ 0 h 131"/>
                  <a:gd name="T8" fmla="*/ 106 w 106"/>
                  <a:gd name="T9" fmla="*/ 0 h 131"/>
                  <a:gd name="T10" fmla="*/ 106 w 106"/>
                  <a:gd name="T11" fmla="*/ 131 h 131"/>
                  <a:gd name="T12" fmla="*/ 80 w 106"/>
                  <a:gd name="T13" fmla="*/ 131 h 131"/>
                  <a:gd name="T14" fmla="*/ 25 w 106"/>
                  <a:gd name="T15" fmla="*/ 38 h 131"/>
                  <a:gd name="T16" fmla="*/ 25 w 106"/>
                  <a:gd name="T17" fmla="*/ 131 h 131"/>
                  <a:gd name="T18" fmla="*/ 0 w 106"/>
                  <a:gd name="T19" fmla="*/ 131 h 131"/>
                  <a:gd name="T20" fmla="*/ 0 w 106"/>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31"/>
                  <a:gd name="T35" fmla="*/ 106 w 106"/>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31">
                    <a:moveTo>
                      <a:pt x="0" y="0"/>
                    </a:moveTo>
                    <a:lnTo>
                      <a:pt x="30" y="0"/>
                    </a:lnTo>
                    <a:lnTo>
                      <a:pt x="80" y="91"/>
                    </a:lnTo>
                    <a:lnTo>
                      <a:pt x="80" y="0"/>
                    </a:lnTo>
                    <a:lnTo>
                      <a:pt x="106" y="0"/>
                    </a:lnTo>
                    <a:lnTo>
                      <a:pt x="106" y="131"/>
                    </a:lnTo>
                    <a:lnTo>
                      <a:pt x="80"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01" name="Freeform 224"/>
              <p:cNvSpPr>
                <a:spLocks/>
              </p:cNvSpPr>
              <p:nvPr/>
            </p:nvSpPr>
            <p:spPr bwMode="auto">
              <a:xfrm>
                <a:off x="1442" y="2869"/>
                <a:ext cx="113" cy="131"/>
              </a:xfrm>
              <a:custGeom>
                <a:avLst/>
                <a:gdLst>
                  <a:gd name="T0" fmla="*/ 0 w 113"/>
                  <a:gd name="T1" fmla="*/ 0 h 131"/>
                  <a:gd name="T2" fmla="*/ 25 w 113"/>
                  <a:gd name="T3" fmla="*/ 0 h 131"/>
                  <a:gd name="T4" fmla="*/ 25 w 113"/>
                  <a:gd name="T5" fmla="*/ 53 h 131"/>
                  <a:gd name="T6" fmla="*/ 75 w 113"/>
                  <a:gd name="T7" fmla="*/ 0 h 131"/>
                  <a:gd name="T8" fmla="*/ 110 w 113"/>
                  <a:gd name="T9" fmla="*/ 0 h 131"/>
                  <a:gd name="T10" fmla="*/ 57 w 113"/>
                  <a:gd name="T11" fmla="*/ 53 h 131"/>
                  <a:gd name="T12" fmla="*/ 113 w 113"/>
                  <a:gd name="T13" fmla="*/ 131 h 131"/>
                  <a:gd name="T14" fmla="*/ 78 w 113"/>
                  <a:gd name="T15" fmla="*/ 131 h 131"/>
                  <a:gd name="T16" fmla="*/ 37 w 113"/>
                  <a:gd name="T17" fmla="*/ 73 h 131"/>
                  <a:gd name="T18" fmla="*/ 25 w 113"/>
                  <a:gd name="T19" fmla="*/ 88 h 131"/>
                  <a:gd name="T20" fmla="*/ 25 w 113"/>
                  <a:gd name="T21" fmla="*/ 131 h 131"/>
                  <a:gd name="T22" fmla="*/ 0 w 113"/>
                  <a:gd name="T23" fmla="*/ 131 h 131"/>
                  <a:gd name="T24" fmla="*/ 0 w 113"/>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3"/>
                  <a:gd name="T40" fmla="*/ 0 h 131"/>
                  <a:gd name="T41" fmla="*/ 113 w 113"/>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3" h="131">
                    <a:moveTo>
                      <a:pt x="0" y="0"/>
                    </a:moveTo>
                    <a:lnTo>
                      <a:pt x="25" y="0"/>
                    </a:lnTo>
                    <a:lnTo>
                      <a:pt x="25" y="53"/>
                    </a:lnTo>
                    <a:lnTo>
                      <a:pt x="75" y="0"/>
                    </a:lnTo>
                    <a:lnTo>
                      <a:pt x="110" y="0"/>
                    </a:lnTo>
                    <a:lnTo>
                      <a:pt x="57" y="53"/>
                    </a:lnTo>
                    <a:lnTo>
                      <a:pt x="113" y="131"/>
                    </a:lnTo>
                    <a:lnTo>
                      <a:pt x="78" y="131"/>
                    </a:lnTo>
                    <a:lnTo>
                      <a:pt x="37" y="73"/>
                    </a:lnTo>
                    <a:lnTo>
                      <a:pt x="25" y="8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02" name="Freeform 225"/>
              <p:cNvSpPr>
                <a:spLocks/>
              </p:cNvSpPr>
              <p:nvPr/>
            </p:nvSpPr>
            <p:spPr bwMode="auto">
              <a:xfrm>
                <a:off x="1572" y="2869"/>
                <a:ext cx="98" cy="131"/>
              </a:xfrm>
              <a:custGeom>
                <a:avLst/>
                <a:gdLst>
                  <a:gd name="T0" fmla="*/ 96 w 98"/>
                  <a:gd name="T1" fmla="*/ 23 h 131"/>
                  <a:gd name="T2" fmla="*/ 26 w 98"/>
                  <a:gd name="T3" fmla="*/ 23 h 131"/>
                  <a:gd name="T4" fmla="*/ 26 w 98"/>
                  <a:gd name="T5" fmla="*/ 50 h 131"/>
                  <a:gd name="T6" fmla="*/ 88 w 98"/>
                  <a:gd name="T7" fmla="*/ 50 h 131"/>
                  <a:gd name="T8" fmla="*/ 88 w 98"/>
                  <a:gd name="T9" fmla="*/ 73 h 131"/>
                  <a:gd name="T10" fmla="*/ 26 w 98"/>
                  <a:gd name="T11" fmla="*/ 73 h 131"/>
                  <a:gd name="T12" fmla="*/ 26 w 98"/>
                  <a:gd name="T13" fmla="*/ 108 h 131"/>
                  <a:gd name="T14" fmla="*/ 98 w 98"/>
                  <a:gd name="T15" fmla="*/ 108 h 131"/>
                  <a:gd name="T16" fmla="*/ 98 w 98"/>
                  <a:gd name="T17" fmla="*/ 131 h 131"/>
                  <a:gd name="T18" fmla="*/ 0 w 98"/>
                  <a:gd name="T19" fmla="*/ 131 h 131"/>
                  <a:gd name="T20" fmla="*/ 0 w 98"/>
                  <a:gd name="T21" fmla="*/ 0 h 131"/>
                  <a:gd name="T22" fmla="*/ 96 w 98"/>
                  <a:gd name="T23" fmla="*/ 0 h 131"/>
                  <a:gd name="T24" fmla="*/ 96 w 98"/>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1"/>
                  <a:gd name="T41" fmla="*/ 98 w 98"/>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1">
                    <a:moveTo>
                      <a:pt x="96" y="23"/>
                    </a:moveTo>
                    <a:lnTo>
                      <a:pt x="26" y="23"/>
                    </a:lnTo>
                    <a:lnTo>
                      <a:pt x="26" y="50"/>
                    </a:lnTo>
                    <a:lnTo>
                      <a:pt x="88" y="50"/>
                    </a:lnTo>
                    <a:lnTo>
                      <a:pt x="88" y="73"/>
                    </a:lnTo>
                    <a:lnTo>
                      <a:pt x="26" y="73"/>
                    </a:lnTo>
                    <a:lnTo>
                      <a:pt x="26" y="108"/>
                    </a:lnTo>
                    <a:lnTo>
                      <a:pt x="98" y="108"/>
                    </a:lnTo>
                    <a:lnTo>
                      <a:pt x="98" y="131"/>
                    </a:lnTo>
                    <a:lnTo>
                      <a:pt x="0" y="131"/>
                    </a:lnTo>
                    <a:lnTo>
                      <a:pt x="0" y="0"/>
                    </a:lnTo>
                    <a:lnTo>
                      <a:pt x="96" y="0"/>
                    </a:lnTo>
                    <a:lnTo>
                      <a:pt x="9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03" name="Freeform 226"/>
              <p:cNvSpPr>
                <a:spLocks/>
              </p:cNvSpPr>
              <p:nvPr/>
            </p:nvSpPr>
            <p:spPr bwMode="auto">
              <a:xfrm>
                <a:off x="1681" y="2869"/>
                <a:ext cx="115" cy="131"/>
              </a:xfrm>
              <a:custGeom>
                <a:avLst/>
                <a:gdLst>
                  <a:gd name="T0" fmla="*/ 85 w 115"/>
                  <a:gd name="T1" fmla="*/ 0 h 131"/>
                  <a:gd name="T2" fmla="*/ 115 w 115"/>
                  <a:gd name="T3" fmla="*/ 0 h 131"/>
                  <a:gd name="T4" fmla="*/ 72 w 115"/>
                  <a:gd name="T5" fmla="*/ 80 h 131"/>
                  <a:gd name="T6" fmla="*/ 72 w 115"/>
                  <a:gd name="T7" fmla="*/ 131 h 131"/>
                  <a:gd name="T8" fmla="*/ 45 w 115"/>
                  <a:gd name="T9" fmla="*/ 131 h 131"/>
                  <a:gd name="T10" fmla="*/ 45 w 115"/>
                  <a:gd name="T11" fmla="*/ 80 h 131"/>
                  <a:gd name="T12" fmla="*/ 0 w 115"/>
                  <a:gd name="T13" fmla="*/ 0 h 131"/>
                  <a:gd name="T14" fmla="*/ 32 w 115"/>
                  <a:gd name="T15" fmla="*/ 0 h 131"/>
                  <a:gd name="T16" fmla="*/ 60 w 115"/>
                  <a:gd name="T17" fmla="*/ 58 h 131"/>
                  <a:gd name="T18" fmla="*/ 85 w 115"/>
                  <a:gd name="T19" fmla="*/ 0 h 1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5"/>
                  <a:gd name="T31" fmla="*/ 0 h 131"/>
                  <a:gd name="T32" fmla="*/ 115 w 115"/>
                  <a:gd name="T33" fmla="*/ 131 h 1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5" h="131">
                    <a:moveTo>
                      <a:pt x="85" y="0"/>
                    </a:moveTo>
                    <a:lnTo>
                      <a:pt x="115" y="0"/>
                    </a:lnTo>
                    <a:lnTo>
                      <a:pt x="72" y="80"/>
                    </a:lnTo>
                    <a:lnTo>
                      <a:pt x="72" y="131"/>
                    </a:lnTo>
                    <a:lnTo>
                      <a:pt x="45" y="131"/>
                    </a:lnTo>
                    <a:lnTo>
                      <a:pt x="45" y="80"/>
                    </a:lnTo>
                    <a:lnTo>
                      <a:pt x="0" y="0"/>
                    </a:lnTo>
                    <a:lnTo>
                      <a:pt x="32" y="0"/>
                    </a:lnTo>
                    <a:lnTo>
                      <a:pt x="60" y="58"/>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04" name="Freeform 227"/>
              <p:cNvSpPr>
                <a:spLocks/>
              </p:cNvSpPr>
              <p:nvPr/>
            </p:nvSpPr>
            <p:spPr bwMode="auto">
              <a:xfrm>
                <a:off x="1862" y="2869"/>
                <a:ext cx="42" cy="168"/>
              </a:xfrm>
              <a:custGeom>
                <a:avLst/>
                <a:gdLst>
                  <a:gd name="T0" fmla="*/ 40 w 42"/>
                  <a:gd name="T1" fmla="*/ 0 h 168"/>
                  <a:gd name="T2" fmla="*/ 30 w 42"/>
                  <a:gd name="T3" fmla="*/ 23 h 168"/>
                  <a:gd name="T4" fmla="*/ 22 w 42"/>
                  <a:gd name="T5" fmla="*/ 38 h 168"/>
                  <a:gd name="T6" fmla="*/ 20 w 42"/>
                  <a:gd name="T7" fmla="*/ 48 h 168"/>
                  <a:gd name="T8" fmla="*/ 17 w 42"/>
                  <a:gd name="T9" fmla="*/ 60 h 168"/>
                  <a:gd name="T10" fmla="*/ 17 w 42"/>
                  <a:gd name="T11" fmla="*/ 70 h 168"/>
                  <a:gd name="T12" fmla="*/ 17 w 42"/>
                  <a:gd name="T13" fmla="*/ 83 h 168"/>
                  <a:gd name="T14" fmla="*/ 17 w 42"/>
                  <a:gd name="T15" fmla="*/ 96 h 168"/>
                  <a:gd name="T16" fmla="*/ 17 w 42"/>
                  <a:gd name="T17" fmla="*/ 108 h 168"/>
                  <a:gd name="T18" fmla="*/ 25 w 42"/>
                  <a:gd name="T19" fmla="*/ 131 h 168"/>
                  <a:gd name="T20" fmla="*/ 30 w 42"/>
                  <a:gd name="T21" fmla="*/ 146 h 168"/>
                  <a:gd name="T22" fmla="*/ 42 w 42"/>
                  <a:gd name="T23" fmla="*/ 168 h 168"/>
                  <a:gd name="T24" fmla="*/ 30 w 42"/>
                  <a:gd name="T25" fmla="*/ 168 h 168"/>
                  <a:gd name="T26" fmla="*/ 15 w 42"/>
                  <a:gd name="T27" fmla="*/ 141 h 168"/>
                  <a:gd name="T28" fmla="*/ 7 w 42"/>
                  <a:gd name="T29" fmla="*/ 126 h 168"/>
                  <a:gd name="T30" fmla="*/ 5 w 42"/>
                  <a:gd name="T31" fmla="*/ 113 h 168"/>
                  <a:gd name="T32" fmla="*/ 0 w 42"/>
                  <a:gd name="T33" fmla="*/ 98 h 168"/>
                  <a:gd name="T34" fmla="*/ 0 w 42"/>
                  <a:gd name="T35" fmla="*/ 86 h 168"/>
                  <a:gd name="T36" fmla="*/ 0 w 42"/>
                  <a:gd name="T37" fmla="*/ 70 h 168"/>
                  <a:gd name="T38" fmla="*/ 2 w 42"/>
                  <a:gd name="T39" fmla="*/ 60 h 168"/>
                  <a:gd name="T40" fmla="*/ 5 w 42"/>
                  <a:gd name="T41" fmla="*/ 48 h 168"/>
                  <a:gd name="T42" fmla="*/ 7 w 42"/>
                  <a:gd name="T43" fmla="*/ 38 h 168"/>
                  <a:gd name="T44" fmla="*/ 17 w 42"/>
                  <a:gd name="T45" fmla="*/ 23 h 168"/>
                  <a:gd name="T46" fmla="*/ 30 w 42"/>
                  <a:gd name="T47" fmla="*/ 0 h 168"/>
                  <a:gd name="T48" fmla="*/ 40 w 42"/>
                  <a:gd name="T49" fmla="*/ 0 h 1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2"/>
                  <a:gd name="T76" fmla="*/ 0 h 168"/>
                  <a:gd name="T77" fmla="*/ 42 w 42"/>
                  <a:gd name="T78" fmla="*/ 168 h 1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2" h="168">
                    <a:moveTo>
                      <a:pt x="40" y="0"/>
                    </a:moveTo>
                    <a:lnTo>
                      <a:pt x="30" y="23"/>
                    </a:lnTo>
                    <a:lnTo>
                      <a:pt x="22" y="38"/>
                    </a:lnTo>
                    <a:lnTo>
                      <a:pt x="20" y="48"/>
                    </a:lnTo>
                    <a:lnTo>
                      <a:pt x="17" y="60"/>
                    </a:lnTo>
                    <a:lnTo>
                      <a:pt x="17" y="70"/>
                    </a:lnTo>
                    <a:lnTo>
                      <a:pt x="17" y="83"/>
                    </a:lnTo>
                    <a:lnTo>
                      <a:pt x="17" y="96"/>
                    </a:lnTo>
                    <a:lnTo>
                      <a:pt x="17" y="108"/>
                    </a:lnTo>
                    <a:lnTo>
                      <a:pt x="25" y="131"/>
                    </a:lnTo>
                    <a:lnTo>
                      <a:pt x="30" y="146"/>
                    </a:lnTo>
                    <a:lnTo>
                      <a:pt x="42" y="168"/>
                    </a:lnTo>
                    <a:lnTo>
                      <a:pt x="30" y="168"/>
                    </a:lnTo>
                    <a:lnTo>
                      <a:pt x="15" y="141"/>
                    </a:lnTo>
                    <a:lnTo>
                      <a:pt x="7" y="126"/>
                    </a:lnTo>
                    <a:lnTo>
                      <a:pt x="5" y="113"/>
                    </a:lnTo>
                    <a:lnTo>
                      <a:pt x="0" y="98"/>
                    </a:lnTo>
                    <a:lnTo>
                      <a:pt x="0" y="86"/>
                    </a:lnTo>
                    <a:lnTo>
                      <a:pt x="0" y="70"/>
                    </a:lnTo>
                    <a:lnTo>
                      <a:pt x="2" y="60"/>
                    </a:lnTo>
                    <a:lnTo>
                      <a:pt x="5" y="48"/>
                    </a:lnTo>
                    <a:lnTo>
                      <a:pt x="7" y="38"/>
                    </a:lnTo>
                    <a:lnTo>
                      <a:pt x="17" y="23"/>
                    </a:lnTo>
                    <a:lnTo>
                      <a:pt x="3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05" name="Freeform 228"/>
              <p:cNvSpPr>
                <a:spLocks/>
              </p:cNvSpPr>
              <p:nvPr/>
            </p:nvSpPr>
            <p:spPr bwMode="auto">
              <a:xfrm>
                <a:off x="1920" y="2867"/>
                <a:ext cx="103" cy="138"/>
              </a:xfrm>
              <a:custGeom>
                <a:avLst/>
                <a:gdLst>
                  <a:gd name="T0" fmla="*/ 15 w 103"/>
                  <a:gd name="T1" fmla="*/ 95 h 138"/>
                  <a:gd name="T2" fmla="*/ 17 w 103"/>
                  <a:gd name="T3" fmla="*/ 105 h 138"/>
                  <a:gd name="T4" fmla="*/ 25 w 103"/>
                  <a:gd name="T5" fmla="*/ 115 h 138"/>
                  <a:gd name="T6" fmla="*/ 32 w 103"/>
                  <a:gd name="T7" fmla="*/ 118 h 138"/>
                  <a:gd name="T8" fmla="*/ 50 w 103"/>
                  <a:gd name="T9" fmla="*/ 123 h 138"/>
                  <a:gd name="T10" fmla="*/ 70 w 103"/>
                  <a:gd name="T11" fmla="*/ 118 h 138"/>
                  <a:gd name="T12" fmla="*/ 80 w 103"/>
                  <a:gd name="T13" fmla="*/ 110 h 138"/>
                  <a:gd name="T14" fmla="*/ 85 w 103"/>
                  <a:gd name="T15" fmla="*/ 100 h 138"/>
                  <a:gd name="T16" fmla="*/ 83 w 103"/>
                  <a:gd name="T17" fmla="*/ 90 h 138"/>
                  <a:gd name="T18" fmla="*/ 78 w 103"/>
                  <a:gd name="T19" fmla="*/ 85 h 138"/>
                  <a:gd name="T20" fmla="*/ 57 w 103"/>
                  <a:gd name="T21" fmla="*/ 77 h 138"/>
                  <a:gd name="T22" fmla="*/ 25 w 103"/>
                  <a:gd name="T23" fmla="*/ 67 h 138"/>
                  <a:gd name="T24" fmla="*/ 10 w 103"/>
                  <a:gd name="T25" fmla="*/ 60 h 138"/>
                  <a:gd name="T26" fmla="*/ 5 w 103"/>
                  <a:gd name="T27" fmla="*/ 47 h 138"/>
                  <a:gd name="T28" fmla="*/ 5 w 103"/>
                  <a:gd name="T29" fmla="*/ 32 h 138"/>
                  <a:gd name="T30" fmla="*/ 10 w 103"/>
                  <a:gd name="T31" fmla="*/ 17 h 138"/>
                  <a:gd name="T32" fmla="*/ 22 w 103"/>
                  <a:gd name="T33" fmla="*/ 7 h 138"/>
                  <a:gd name="T34" fmla="*/ 35 w 103"/>
                  <a:gd name="T35" fmla="*/ 2 h 138"/>
                  <a:gd name="T36" fmla="*/ 50 w 103"/>
                  <a:gd name="T37" fmla="*/ 0 h 138"/>
                  <a:gd name="T38" fmla="*/ 67 w 103"/>
                  <a:gd name="T39" fmla="*/ 2 h 138"/>
                  <a:gd name="T40" fmla="*/ 85 w 103"/>
                  <a:gd name="T41" fmla="*/ 10 h 138"/>
                  <a:gd name="T42" fmla="*/ 95 w 103"/>
                  <a:gd name="T43" fmla="*/ 22 h 138"/>
                  <a:gd name="T44" fmla="*/ 98 w 103"/>
                  <a:gd name="T45" fmla="*/ 42 h 138"/>
                  <a:gd name="T46" fmla="*/ 80 w 103"/>
                  <a:gd name="T47" fmla="*/ 32 h 138"/>
                  <a:gd name="T48" fmla="*/ 75 w 103"/>
                  <a:gd name="T49" fmla="*/ 25 h 138"/>
                  <a:gd name="T50" fmla="*/ 65 w 103"/>
                  <a:gd name="T51" fmla="*/ 17 h 138"/>
                  <a:gd name="T52" fmla="*/ 50 w 103"/>
                  <a:gd name="T53" fmla="*/ 15 h 138"/>
                  <a:gd name="T54" fmla="*/ 35 w 103"/>
                  <a:gd name="T55" fmla="*/ 17 h 138"/>
                  <a:gd name="T56" fmla="*/ 27 w 103"/>
                  <a:gd name="T57" fmla="*/ 22 h 138"/>
                  <a:gd name="T58" fmla="*/ 22 w 103"/>
                  <a:gd name="T59" fmla="*/ 30 h 138"/>
                  <a:gd name="T60" fmla="*/ 20 w 103"/>
                  <a:gd name="T61" fmla="*/ 37 h 138"/>
                  <a:gd name="T62" fmla="*/ 22 w 103"/>
                  <a:gd name="T63" fmla="*/ 45 h 138"/>
                  <a:gd name="T64" fmla="*/ 27 w 103"/>
                  <a:gd name="T65" fmla="*/ 50 h 138"/>
                  <a:gd name="T66" fmla="*/ 50 w 103"/>
                  <a:gd name="T67" fmla="*/ 57 h 138"/>
                  <a:gd name="T68" fmla="*/ 80 w 103"/>
                  <a:gd name="T69" fmla="*/ 65 h 138"/>
                  <a:gd name="T70" fmla="*/ 95 w 103"/>
                  <a:gd name="T71" fmla="*/ 75 h 138"/>
                  <a:gd name="T72" fmla="*/ 100 w 103"/>
                  <a:gd name="T73" fmla="*/ 80 h 138"/>
                  <a:gd name="T74" fmla="*/ 103 w 103"/>
                  <a:gd name="T75" fmla="*/ 98 h 138"/>
                  <a:gd name="T76" fmla="*/ 98 w 103"/>
                  <a:gd name="T77" fmla="*/ 115 h 138"/>
                  <a:gd name="T78" fmla="*/ 85 w 103"/>
                  <a:gd name="T79" fmla="*/ 128 h 138"/>
                  <a:gd name="T80" fmla="*/ 78 w 103"/>
                  <a:gd name="T81" fmla="*/ 130 h 138"/>
                  <a:gd name="T82" fmla="*/ 60 w 103"/>
                  <a:gd name="T83" fmla="*/ 135 h 138"/>
                  <a:gd name="T84" fmla="*/ 37 w 103"/>
                  <a:gd name="T85" fmla="*/ 135 h 138"/>
                  <a:gd name="T86" fmla="*/ 20 w 103"/>
                  <a:gd name="T87" fmla="*/ 130 h 138"/>
                  <a:gd name="T88" fmla="*/ 7 w 103"/>
                  <a:gd name="T89" fmla="*/ 118 h 138"/>
                  <a:gd name="T90" fmla="*/ 0 w 103"/>
                  <a:gd name="T91" fmla="*/ 100 h 138"/>
                  <a:gd name="T92" fmla="*/ 15 w 103"/>
                  <a:gd name="T93" fmla="*/ 90 h 13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3"/>
                  <a:gd name="T142" fmla="*/ 0 h 138"/>
                  <a:gd name="T143" fmla="*/ 103 w 103"/>
                  <a:gd name="T144" fmla="*/ 138 h 13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3" h="138">
                    <a:moveTo>
                      <a:pt x="15" y="90"/>
                    </a:moveTo>
                    <a:lnTo>
                      <a:pt x="15" y="95"/>
                    </a:lnTo>
                    <a:lnTo>
                      <a:pt x="17" y="100"/>
                    </a:lnTo>
                    <a:lnTo>
                      <a:pt x="17" y="105"/>
                    </a:lnTo>
                    <a:lnTo>
                      <a:pt x="20" y="108"/>
                    </a:lnTo>
                    <a:lnTo>
                      <a:pt x="25" y="115"/>
                    </a:lnTo>
                    <a:lnTo>
                      <a:pt x="30" y="118"/>
                    </a:lnTo>
                    <a:lnTo>
                      <a:pt x="32" y="118"/>
                    </a:lnTo>
                    <a:lnTo>
                      <a:pt x="40" y="120"/>
                    </a:lnTo>
                    <a:lnTo>
                      <a:pt x="50" y="123"/>
                    </a:lnTo>
                    <a:lnTo>
                      <a:pt x="60" y="120"/>
                    </a:lnTo>
                    <a:lnTo>
                      <a:pt x="70" y="118"/>
                    </a:lnTo>
                    <a:lnTo>
                      <a:pt x="75" y="115"/>
                    </a:lnTo>
                    <a:lnTo>
                      <a:pt x="80" y="110"/>
                    </a:lnTo>
                    <a:lnTo>
                      <a:pt x="85" y="105"/>
                    </a:lnTo>
                    <a:lnTo>
                      <a:pt x="85" y="100"/>
                    </a:lnTo>
                    <a:lnTo>
                      <a:pt x="85" y="95"/>
                    </a:lnTo>
                    <a:lnTo>
                      <a:pt x="83" y="90"/>
                    </a:lnTo>
                    <a:lnTo>
                      <a:pt x="80" y="88"/>
                    </a:lnTo>
                    <a:lnTo>
                      <a:pt x="78" y="85"/>
                    </a:lnTo>
                    <a:lnTo>
                      <a:pt x="70" y="80"/>
                    </a:lnTo>
                    <a:lnTo>
                      <a:pt x="57" y="77"/>
                    </a:lnTo>
                    <a:lnTo>
                      <a:pt x="40" y="72"/>
                    </a:lnTo>
                    <a:lnTo>
                      <a:pt x="25" y="67"/>
                    </a:lnTo>
                    <a:lnTo>
                      <a:pt x="15" y="65"/>
                    </a:lnTo>
                    <a:lnTo>
                      <a:pt x="10" y="60"/>
                    </a:lnTo>
                    <a:lnTo>
                      <a:pt x="7" y="55"/>
                    </a:lnTo>
                    <a:lnTo>
                      <a:pt x="5" y="47"/>
                    </a:lnTo>
                    <a:lnTo>
                      <a:pt x="2" y="40"/>
                    </a:lnTo>
                    <a:lnTo>
                      <a:pt x="5" y="32"/>
                    </a:lnTo>
                    <a:lnTo>
                      <a:pt x="5" y="25"/>
                    </a:lnTo>
                    <a:lnTo>
                      <a:pt x="10" y="17"/>
                    </a:lnTo>
                    <a:lnTo>
                      <a:pt x="15" y="12"/>
                    </a:lnTo>
                    <a:lnTo>
                      <a:pt x="22" y="7"/>
                    </a:lnTo>
                    <a:lnTo>
                      <a:pt x="30" y="2"/>
                    </a:lnTo>
                    <a:lnTo>
                      <a:pt x="35" y="2"/>
                    </a:lnTo>
                    <a:lnTo>
                      <a:pt x="40" y="0"/>
                    </a:lnTo>
                    <a:lnTo>
                      <a:pt x="50" y="0"/>
                    </a:lnTo>
                    <a:lnTo>
                      <a:pt x="60" y="0"/>
                    </a:lnTo>
                    <a:lnTo>
                      <a:pt x="67" y="2"/>
                    </a:lnTo>
                    <a:lnTo>
                      <a:pt x="78" y="5"/>
                    </a:lnTo>
                    <a:lnTo>
                      <a:pt x="85" y="10"/>
                    </a:lnTo>
                    <a:lnTo>
                      <a:pt x="90" y="15"/>
                    </a:lnTo>
                    <a:lnTo>
                      <a:pt x="95" y="22"/>
                    </a:lnTo>
                    <a:lnTo>
                      <a:pt x="98" y="30"/>
                    </a:lnTo>
                    <a:lnTo>
                      <a:pt x="98" y="42"/>
                    </a:lnTo>
                    <a:lnTo>
                      <a:pt x="83" y="42"/>
                    </a:lnTo>
                    <a:lnTo>
                      <a:pt x="80" y="32"/>
                    </a:lnTo>
                    <a:lnTo>
                      <a:pt x="78" y="27"/>
                    </a:lnTo>
                    <a:lnTo>
                      <a:pt x="75" y="25"/>
                    </a:lnTo>
                    <a:lnTo>
                      <a:pt x="72" y="20"/>
                    </a:lnTo>
                    <a:lnTo>
                      <a:pt x="65" y="17"/>
                    </a:lnTo>
                    <a:lnTo>
                      <a:pt x="57" y="15"/>
                    </a:lnTo>
                    <a:lnTo>
                      <a:pt x="50" y="15"/>
                    </a:lnTo>
                    <a:lnTo>
                      <a:pt x="42" y="15"/>
                    </a:lnTo>
                    <a:lnTo>
                      <a:pt x="35" y="17"/>
                    </a:lnTo>
                    <a:lnTo>
                      <a:pt x="30" y="20"/>
                    </a:lnTo>
                    <a:lnTo>
                      <a:pt x="27" y="22"/>
                    </a:lnTo>
                    <a:lnTo>
                      <a:pt x="22" y="25"/>
                    </a:lnTo>
                    <a:lnTo>
                      <a:pt x="22" y="30"/>
                    </a:lnTo>
                    <a:lnTo>
                      <a:pt x="20" y="32"/>
                    </a:lnTo>
                    <a:lnTo>
                      <a:pt x="20" y="37"/>
                    </a:lnTo>
                    <a:lnTo>
                      <a:pt x="20" y="42"/>
                    </a:lnTo>
                    <a:lnTo>
                      <a:pt x="22" y="45"/>
                    </a:lnTo>
                    <a:lnTo>
                      <a:pt x="25" y="47"/>
                    </a:lnTo>
                    <a:lnTo>
                      <a:pt x="27" y="50"/>
                    </a:lnTo>
                    <a:lnTo>
                      <a:pt x="35" y="55"/>
                    </a:lnTo>
                    <a:lnTo>
                      <a:pt x="50" y="57"/>
                    </a:lnTo>
                    <a:lnTo>
                      <a:pt x="70" y="62"/>
                    </a:lnTo>
                    <a:lnTo>
                      <a:pt x="80" y="65"/>
                    </a:lnTo>
                    <a:lnTo>
                      <a:pt x="90" y="70"/>
                    </a:lnTo>
                    <a:lnTo>
                      <a:pt x="95" y="75"/>
                    </a:lnTo>
                    <a:lnTo>
                      <a:pt x="98" y="77"/>
                    </a:lnTo>
                    <a:lnTo>
                      <a:pt x="100" y="80"/>
                    </a:lnTo>
                    <a:lnTo>
                      <a:pt x="100" y="88"/>
                    </a:lnTo>
                    <a:lnTo>
                      <a:pt x="103" y="98"/>
                    </a:lnTo>
                    <a:lnTo>
                      <a:pt x="100" y="108"/>
                    </a:lnTo>
                    <a:lnTo>
                      <a:pt x="98" y="115"/>
                    </a:lnTo>
                    <a:lnTo>
                      <a:pt x="93" y="123"/>
                    </a:lnTo>
                    <a:lnTo>
                      <a:pt x="85" y="128"/>
                    </a:lnTo>
                    <a:lnTo>
                      <a:pt x="83" y="130"/>
                    </a:lnTo>
                    <a:lnTo>
                      <a:pt x="78" y="130"/>
                    </a:lnTo>
                    <a:lnTo>
                      <a:pt x="70" y="135"/>
                    </a:lnTo>
                    <a:lnTo>
                      <a:pt x="60" y="135"/>
                    </a:lnTo>
                    <a:lnTo>
                      <a:pt x="50" y="138"/>
                    </a:lnTo>
                    <a:lnTo>
                      <a:pt x="37" y="135"/>
                    </a:lnTo>
                    <a:lnTo>
                      <a:pt x="27" y="133"/>
                    </a:lnTo>
                    <a:lnTo>
                      <a:pt x="20" y="130"/>
                    </a:lnTo>
                    <a:lnTo>
                      <a:pt x="12" y="125"/>
                    </a:lnTo>
                    <a:lnTo>
                      <a:pt x="7" y="118"/>
                    </a:lnTo>
                    <a:lnTo>
                      <a:pt x="2" y="110"/>
                    </a:lnTo>
                    <a:lnTo>
                      <a:pt x="0" y="100"/>
                    </a:lnTo>
                    <a:lnTo>
                      <a:pt x="0" y="90"/>
                    </a:lnTo>
                    <a:lnTo>
                      <a:pt x="15"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06" name="Freeform 229"/>
              <p:cNvSpPr>
                <a:spLocks/>
              </p:cNvSpPr>
              <p:nvPr/>
            </p:nvSpPr>
            <p:spPr bwMode="auto">
              <a:xfrm>
                <a:off x="2045" y="2869"/>
                <a:ext cx="103" cy="133"/>
              </a:xfrm>
              <a:custGeom>
                <a:avLst/>
                <a:gdLst>
                  <a:gd name="T0" fmla="*/ 18 w 103"/>
                  <a:gd name="T1" fmla="*/ 0 h 133"/>
                  <a:gd name="T2" fmla="*/ 18 w 103"/>
                  <a:gd name="T3" fmla="*/ 80 h 133"/>
                  <a:gd name="T4" fmla="*/ 20 w 103"/>
                  <a:gd name="T5" fmla="*/ 93 h 133"/>
                  <a:gd name="T6" fmla="*/ 23 w 103"/>
                  <a:gd name="T7" fmla="*/ 106 h 133"/>
                  <a:gd name="T8" fmla="*/ 28 w 103"/>
                  <a:gd name="T9" fmla="*/ 111 h 133"/>
                  <a:gd name="T10" fmla="*/ 36 w 103"/>
                  <a:gd name="T11" fmla="*/ 116 h 133"/>
                  <a:gd name="T12" fmla="*/ 41 w 103"/>
                  <a:gd name="T13" fmla="*/ 118 h 133"/>
                  <a:gd name="T14" fmla="*/ 51 w 103"/>
                  <a:gd name="T15" fmla="*/ 118 h 133"/>
                  <a:gd name="T16" fmla="*/ 61 w 103"/>
                  <a:gd name="T17" fmla="*/ 118 h 133"/>
                  <a:gd name="T18" fmla="*/ 68 w 103"/>
                  <a:gd name="T19" fmla="*/ 116 h 133"/>
                  <a:gd name="T20" fmla="*/ 76 w 103"/>
                  <a:gd name="T21" fmla="*/ 111 h 133"/>
                  <a:gd name="T22" fmla="*/ 81 w 103"/>
                  <a:gd name="T23" fmla="*/ 103 h 133"/>
                  <a:gd name="T24" fmla="*/ 83 w 103"/>
                  <a:gd name="T25" fmla="*/ 93 h 133"/>
                  <a:gd name="T26" fmla="*/ 86 w 103"/>
                  <a:gd name="T27" fmla="*/ 80 h 133"/>
                  <a:gd name="T28" fmla="*/ 86 w 103"/>
                  <a:gd name="T29" fmla="*/ 0 h 133"/>
                  <a:gd name="T30" fmla="*/ 103 w 103"/>
                  <a:gd name="T31" fmla="*/ 0 h 133"/>
                  <a:gd name="T32" fmla="*/ 103 w 103"/>
                  <a:gd name="T33" fmla="*/ 73 h 133"/>
                  <a:gd name="T34" fmla="*/ 103 w 103"/>
                  <a:gd name="T35" fmla="*/ 86 h 133"/>
                  <a:gd name="T36" fmla="*/ 101 w 103"/>
                  <a:gd name="T37" fmla="*/ 96 h 133"/>
                  <a:gd name="T38" fmla="*/ 98 w 103"/>
                  <a:gd name="T39" fmla="*/ 103 h 133"/>
                  <a:gd name="T40" fmla="*/ 96 w 103"/>
                  <a:gd name="T41" fmla="*/ 111 h 133"/>
                  <a:gd name="T42" fmla="*/ 93 w 103"/>
                  <a:gd name="T43" fmla="*/ 116 h 133"/>
                  <a:gd name="T44" fmla="*/ 88 w 103"/>
                  <a:gd name="T45" fmla="*/ 121 h 133"/>
                  <a:gd name="T46" fmla="*/ 83 w 103"/>
                  <a:gd name="T47" fmla="*/ 126 h 133"/>
                  <a:gd name="T48" fmla="*/ 78 w 103"/>
                  <a:gd name="T49" fmla="*/ 128 h 133"/>
                  <a:gd name="T50" fmla="*/ 66 w 103"/>
                  <a:gd name="T51" fmla="*/ 133 h 133"/>
                  <a:gd name="T52" fmla="*/ 61 w 103"/>
                  <a:gd name="T53" fmla="*/ 133 h 133"/>
                  <a:gd name="T54" fmla="*/ 51 w 103"/>
                  <a:gd name="T55" fmla="*/ 133 h 133"/>
                  <a:gd name="T56" fmla="*/ 36 w 103"/>
                  <a:gd name="T57" fmla="*/ 133 h 133"/>
                  <a:gd name="T58" fmla="*/ 23 w 103"/>
                  <a:gd name="T59" fmla="*/ 128 h 133"/>
                  <a:gd name="T60" fmla="*/ 18 w 103"/>
                  <a:gd name="T61" fmla="*/ 126 h 133"/>
                  <a:gd name="T62" fmla="*/ 15 w 103"/>
                  <a:gd name="T63" fmla="*/ 121 h 133"/>
                  <a:gd name="T64" fmla="*/ 10 w 103"/>
                  <a:gd name="T65" fmla="*/ 116 h 133"/>
                  <a:gd name="T66" fmla="*/ 8 w 103"/>
                  <a:gd name="T67" fmla="*/ 111 h 133"/>
                  <a:gd name="T68" fmla="*/ 5 w 103"/>
                  <a:gd name="T69" fmla="*/ 103 h 133"/>
                  <a:gd name="T70" fmla="*/ 3 w 103"/>
                  <a:gd name="T71" fmla="*/ 96 h 133"/>
                  <a:gd name="T72" fmla="*/ 0 w 103"/>
                  <a:gd name="T73" fmla="*/ 86 h 133"/>
                  <a:gd name="T74" fmla="*/ 0 w 103"/>
                  <a:gd name="T75" fmla="*/ 73 h 133"/>
                  <a:gd name="T76" fmla="*/ 0 w 103"/>
                  <a:gd name="T77" fmla="*/ 0 h 133"/>
                  <a:gd name="T78" fmla="*/ 18 w 103"/>
                  <a:gd name="T79" fmla="*/ 0 h 1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3"/>
                  <a:gd name="T121" fmla="*/ 0 h 133"/>
                  <a:gd name="T122" fmla="*/ 103 w 103"/>
                  <a:gd name="T123" fmla="*/ 133 h 1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3" h="133">
                    <a:moveTo>
                      <a:pt x="18" y="0"/>
                    </a:moveTo>
                    <a:lnTo>
                      <a:pt x="18" y="80"/>
                    </a:lnTo>
                    <a:lnTo>
                      <a:pt x="20" y="93"/>
                    </a:lnTo>
                    <a:lnTo>
                      <a:pt x="23" y="106"/>
                    </a:lnTo>
                    <a:lnTo>
                      <a:pt x="28" y="111"/>
                    </a:lnTo>
                    <a:lnTo>
                      <a:pt x="36" y="116"/>
                    </a:lnTo>
                    <a:lnTo>
                      <a:pt x="41" y="118"/>
                    </a:lnTo>
                    <a:lnTo>
                      <a:pt x="51" y="118"/>
                    </a:lnTo>
                    <a:lnTo>
                      <a:pt x="61" y="118"/>
                    </a:lnTo>
                    <a:lnTo>
                      <a:pt x="68" y="116"/>
                    </a:lnTo>
                    <a:lnTo>
                      <a:pt x="76" y="111"/>
                    </a:lnTo>
                    <a:lnTo>
                      <a:pt x="81" y="103"/>
                    </a:lnTo>
                    <a:lnTo>
                      <a:pt x="83" y="93"/>
                    </a:lnTo>
                    <a:lnTo>
                      <a:pt x="86" y="80"/>
                    </a:lnTo>
                    <a:lnTo>
                      <a:pt x="86" y="0"/>
                    </a:lnTo>
                    <a:lnTo>
                      <a:pt x="103" y="0"/>
                    </a:lnTo>
                    <a:lnTo>
                      <a:pt x="103" y="73"/>
                    </a:lnTo>
                    <a:lnTo>
                      <a:pt x="103" y="86"/>
                    </a:lnTo>
                    <a:lnTo>
                      <a:pt x="101" y="96"/>
                    </a:lnTo>
                    <a:lnTo>
                      <a:pt x="98" y="103"/>
                    </a:lnTo>
                    <a:lnTo>
                      <a:pt x="96" y="111"/>
                    </a:lnTo>
                    <a:lnTo>
                      <a:pt x="93" y="116"/>
                    </a:lnTo>
                    <a:lnTo>
                      <a:pt x="88" y="121"/>
                    </a:lnTo>
                    <a:lnTo>
                      <a:pt x="83" y="126"/>
                    </a:lnTo>
                    <a:lnTo>
                      <a:pt x="78" y="128"/>
                    </a:lnTo>
                    <a:lnTo>
                      <a:pt x="66" y="133"/>
                    </a:lnTo>
                    <a:lnTo>
                      <a:pt x="61" y="133"/>
                    </a:lnTo>
                    <a:lnTo>
                      <a:pt x="51" y="133"/>
                    </a:lnTo>
                    <a:lnTo>
                      <a:pt x="36" y="133"/>
                    </a:lnTo>
                    <a:lnTo>
                      <a:pt x="23" y="128"/>
                    </a:lnTo>
                    <a:lnTo>
                      <a:pt x="18" y="126"/>
                    </a:lnTo>
                    <a:lnTo>
                      <a:pt x="15" y="121"/>
                    </a:lnTo>
                    <a:lnTo>
                      <a:pt x="10" y="116"/>
                    </a:lnTo>
                    <a:lnTo>
                      <a:pt x="8" y="111"/>
                    </a:lnTo>
                    <a:lnTo>
                      <a:pt x="5" y="103"/>
                    </a:lnTo>
                    <a:lnTo>
                      <a:pt x="3" y="96"/>
                    </a:lnTo>
                    <a:lnTo>
                      <a:pt x="0" y="86"/>
                    </a:lnTo>
                    <a:lnTo>
                      <a:pt x="0" y="73"/>
                    </a:lnTo>
                    <a:lnTo>
                      <a:pt x="0" y="0"/>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07" name="Freeform 230"/>
              <p:cNvSpPr>
                <a:spLocks noEditPoints="1"/>
              </p:cNvSpPr>
              <p:nvPr/>
            </p:nvSpPr>
            <p:spPr bwMode="auto">
              <a:xfrm>
                <a:off x="2176" y="2869"/>
                <a:ext cx="98" cy="131"/>
              </a:xfrm>
              <a:custGeom>
                <a:avLst/>
                <a:gdLst>
                  <a:gd name="T0" fmla="*/ 0 w 98"/>
                  <a:gd name="T1" fmla="*/ 0 h 131"/>
                  <a:gd name="T2" fmla="*/ 58 w 98"/>
                  <a:gd name="T3" fmla="*/ 0 h 131"/>
                  <a:gd name="T4" fmla="*/ 68 w 98"/>
                  <a:gd name="T5" fmla="*/ 3 h 131"/>
                  <a:gd name="T6" fmla="*/ 76 w 98"/>
                  <a:gd name="T7" fmla="*/ 3 h 131"/>
                  <a:gd name="T8" fmla="*/ 81 w 98"/>
                  <a:gd name="T9" fmla="*/ 8 h 131"/>
                  <a:gd name="T10" fmla="*/ 88 w 98"/>
                  <a:gd name="T11" fmla="*/ 10 h 131"/>
                  <a:gd name="T12" fmla="*/ 91 w 98"/>
                  <a:gd name="T13" fmla="*/ 15 h 131"/>
                  <a:gd name="T14" fmla="*/ 96 w 98"/>
                  <a:gd name="T15" fmla="*/ 23 h 131"/>
                  <a:gd name="T16" fmla="*/ 98 w 98"/>
                  <a:gd name="T17" fmla="*/ 30 h 131"/>
                  <a:gd name="T18" fmla="*/ 98 w 98"/>
                  <a:gd name="T19" fmla="*/ 38 h 131"/>
                  <a:gd name="T20" fmla="*/ 98 w 98"/>
                  <a:gd name="T21" fmla="*/ 45 h 131"/>
                  <a:gd name="T22" fmla="*/ 96 w 98"/>
                  <a:gd name="T23" fmla="*/ 53 h 131"/>
                  <a:gd name="T24" fmla="*/ 93 w 98"/>
                  <a:gd name="T25" fmla="*/ 58 h 131"/>
                  <a:gd name="T26" fmla="*/ 88 w 98"/>
                  <a:gd name="T27" fmla="*/ 65 h 131"/>
                  <a:gd name="T28" fmla="*/ 86 w 98"/>
                  <a:gd name="T29" fmla="*/ 68 h 131"/>
                  <a:gd name="T30" fmla="*/ 83 w 98"/>
                  <a:gd name="T31" fmla="*/ 70 h 131"/>
                  <a:gd name="T32" fmla="*/ 76 w 98"/>
                  <a:gd name="T33" fmla="*/ 73 h 131"/>
                  <a:gd name="T34" fmla="*/ 68 w 98"/>
                  <a:gd name="T35" fmla="*/ 75 h 131"/>
                  <a:gd name="T36" fmla="*/ 58 w 98"/>
                  <a:gd name="T37" fmla="*/ 75 h 131"/>
                  <a:gd name="T38" fmla="*/ 18 w 98"/>
                  <a:gd name="T39" fmla="*/ 75 h 131"/>
                  <a:gd name="T40" fmla="*/ 18 w 98"/>
                  <a:gd name="T41" fmla="*/ 131 h 131"/>
                  <a:gd name="T42" fmla="*/ 0 w 98"/>
                  <a:gd name="T43" fmla="*/ 131 h 131"/>
                  <a:gd name="T44" fmla="*/ 0 w 98"/>
                  <a:gd name="T45" fmla="*/ 0 h 131"/>
                  <a:gd name="T46" fmla="*/ 71 w 98"/>
                  <a:gd name="T47" fmla="*/ 18 h 131"/>
                  <a:gd name="T48" fmla="*/ 63 w 98"/>
                  <a:gd name="T49" fmla="*/ 18 h 131"/>
                  <a:gd name="T50" fmla="*/ 53 w 98"/>
                  <a:gd name="T51" fmla="*/ 15 h 131"/>
                  <a:gd name="T52" fmla="*/ 18 w 98"/>
                  <a:gd name="T53" fmla="*/ 15 h 131"/>
                  <a:gd name="T54" fmla="*/ 18 w 98"/>
                  <a:gd name="T55" fmla="*/ 60 h 131"/>
                  <a:gd name="T56" fmla="*/ 53 w 98"/>
                  <a:gd name="T57" fmla="*/ 60 h 131"/>
                  <a:gd name="T58" fmla="*/ 63 w 98"/>
                  <a:gd name="T59" fmla="*/ 60 h 131"/>
                  <a:gd name="T60" fmla="*/ 68 w 98"/>
                  <a:gd name="T61" fmla="*/ 58 h 131"/>
                  <a:gd name="T62" fmla="*/ 73 w 98"/>
                  <a:gd name="T63" fmla="*/ 55 h 131"/>
                  <a:gd name="T64" fmla="*/ 76 w 98"/>
                  <a:gd name="T65" fmla="*/ 53 h 131"/>
                  <a:gd name="T66" fmla="*/ 78 w 98"/>
                  <a:gd name="T67" fmla="*/ 48 h 131"/>
                  <a:gd name="T68" fmla="*/ 81 w 98"/>
                  <a:gd name="T69" fmla="*/ 45 h 131"/>
                  <a:gd name="T70" fmla="*/ 81 w 98"/>
                  <a:gd name="T71" fmla="*/ 38 h 131"/>
                  <a:gd name="T72" fmla="*/ 78 w 98"/>
                  <a:gd name="T73" fmla="*/ 33 h 131"/>
                  <a:gd name="T74" fmla="*/ 78 w 98"/>
                  <a:gd name="T75" fmla="*/ 25 h 131"/>
                  <a:gd name="T76" fmla="*/ 73 w 98"/>
                  <a:gd name="T77" fmla="*/ 23 h 131"/>
                  <a:gd name="T78" fmla="*/ 71 w 98"/>
                  <a:gd name="T79" fmla="*/ 18 h 13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8"/>
                  <a:gd name="T121" fmla="*/ 0 h 131"/>
                  <a:gd name="T122" fmla="*/ 98 w 98"/>
                  <a:gd name="T123" fmla="*/ 131 h 13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8" h="131">
                    <a:moveTo>
                      <a:pt x="0" y="0"/>
                    </a:moveTo>
                    <a:lnTo>
                      <a:pt x="58" y="0"/>
                    </a:lnTo>
                    <a:lnTo>
                      <a:pt x="68" y="3"/>
                    </a:lnTo>
                    <a:lnTo>
                      <a:pt x="76" y="3"/>
                    </a:lnTo>
                    <a:lnTo>
                      <a:pt x="81" y="8"/>
                    </a:lnTo>
                    <a:lnTo>
                      <a:pt x="88" y="10"/>
                    </a:lnTo>
                    <a:lnTo>
                      <a:pt x="91" y="15"/>
                    </a:lnTo>
                    <a:lnTo>
                      <a:pt x="96" y="23"/>
                    </a:lnTo>
                    <a:lnTo>
                      <a:pt x="98" y="30"/>
                    </a:lnTo>
                    <a:lnTo>
                      <a:pt x="98" y="38"/>
                    </a:lnTo>
                    <a:lnTo>
                      <a:pt x="98" y="45"/>
                    </a:lnTo>
                    <a:lnTo>
                      <a:pt x="96" y="53"/>
                    </a:lnTo>
                    <a:lnTo>
                      <a:pt x="93" y="58"/>
                    </a:lnTo>
                    <a:lnTo>
                      <a:pt x="88" y="65"/>
                    </a:lnTo>
                    <a:lnTo>
                      <a:pt x="86" y="68"/>
                    </a:lnTo>
                    <a:lnTo>
                      <a:pt x="83" y="70"/>
                    </a:lnTo>
                    <a:lnTo>
                      <a:pt x="76" y="73"/>
                    </a:lnTo>
                    <a:lnTo>
                      <a:pt x="68" y="75"/>
                    </a:lnTo>
                    <a:lnTo>
                      <a:pt x="58" y="75"/>
                    </a:lnTo>
                    <a:lnTo>
                      <a:pt x="18" y="75"/>
                    </a:lnTo>
                    <a:lnTo>
                      <a:pt x="18" y="131"/>
                    </a:lnTo>
                    <a:lnTo>
                      <a:pt x="0" y="131"/>
                    </a:lnTo>
                    <a:lnTo>
                      <a:pt x="0" y="0"/>
                    </a:lnTo>
                    <a:close/>
                    <a:moveTo>
                      <a:pt x="71" y="18"/>
                    </a:moveTo>
                    <a:lnTo>
                      <a:pt x="63" y="18"/>
                    </a:lnTo>
                    <a:lnTo>
                      <a:pt x="53" y="15"/>
                    </a:lnTo>
                    <a:lnTo>
                      <a:pt x="18" y="15"/>
                    </a:lnTo>
                    <a:lnTo>
                      <a:pt x="18" y="60"/>
                    </a:lnTo>
                    <a:lnTo>
                      <a:pt x="53" y="60"/>
                    </a:lnTo>
                    <a:lnTo>
                      <a:pt x="63" y="60"/>
                    </a:lnTo>
                    <a:lnTo>
                      <a:pt x="68" y="58"/>
                    </a:lnTo>
                    <a:lnTo>
                      <a:pt x="73" y="55"/>
                    </a:lnTo>
                    <a:lnTo>
                      <a:pt x="76" y="53"/>
                    </a:lnTo>
                    <a:lnTo>
                      <a:pt x="78" y="48"/>
                    </a:lnTo>
                    <a:lnTo>
                      <a:pt x="81" y="45"/>
                    </a:lnTo>
                    <a:lnTo>
                      <a:pt x="81" y="38"/>
                    </a:lnTo>
                    <a:lnTo>
                      <a:pt x="78" y="33"/>
                    </a:lnTo>
                    <a:lnTo>
                      <a:pt x="78" y="25"/>
                    </a:lnTo>
                    <a:lnTo>
                      <a:pt x="73" y="23"/>
                    </a:lnTo>
                    <a:lnTo>
                      <a:pt x="71"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08" name="Freeform 231"/>
              <p:cNvSpPr>
                <a:spLocks/>
              </p:cNvSpPr>
              <p:nvPr/>
            </p:nvSpPr>
            <p:spPr bwMode="auto">
              <a:xfrm>
                <a:off x="2297" y="2869"/>
                <a:ext cx="95" cy="131"/>
              </a:xfrm>
              <a:custGeom>
                <a:avLst/>
                <a:gdLst>
                  <a:gd name="T0" fmla="*/ 0 w 95"/>
                  <a:gd name="T1" fmla="*/ 0 h 131"/>
                  <a:gd name="T2" fmla="*/ 95 w 95"/>
                  <a:gd name="T3" fmla="*/ 0 h 131"/>
                  <a:gd name="T4" fmla="*/ 95 w 95"/>
                  <a:gd name="T5" fmla="*/ 18 h 131"/>
                  <a:gd name="T6" fmla="*/ 17 w 95"/>
                  <a:gd name="T7" fmla="*/ 18 h 131"/>
                  <a:gd name="T8" fmla="*/ 17 w 95"/>
                  <a:gd name="T9" fmla="*/ 55 h 131"/>
                  <a:gd name="T10" fmla="*/ 88 w 95"/>
                  <a:gd name="T11" fmla="*/ 55 h 131"/>
                  <a:gd name="T12" fmla="*/ 88 w 95"/>
                  <a:gd name="T13" fmla="*/ 70 h 131"/>
                  <a:gd name="T14" fmla="*/ 17 w 95"/>
                  <a:gd name="T15" fmla="*/ 70 h 131"/>
                  <a:gd name="T16" fmla="*/ 17 w 95"/>
                  <a:gd name="T17" fmla="*/ 116 h 131"/>
                  <a:gd name="T18" fmla="*/ 95 w 95"/>
                  <a:gd name="T19" fmla="*/ 116 h 131"/>
                  <a:gd name="T20" fmla="*/ 95 w 95"/>
                  <a:gd name="T21" fmla="*/ 131 h 131"/>
                  <a:gd name="T22" fmla="*/ 0 w 95"/>
                  <a:gd name="T23" fmla="*/ 131 h 131"/>
                  <a:gd name="T24" fmla="*/ 0 w 9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31"/>
                  <a:gd name="T41" fmla="*/ 95 w 9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31">
                    <a:moveTo>
                      <a:pt x="0" y="0"/>
                    </a:moveTo>
                    <a:lnTo>
                      <a:pt x="95" y="0"/>
                    </a:lnTo>
                    <a:lnTo>
                      <a:pt x="95" y="18"/>
                    </a:lnTo>
                    <a:lnTo>
                      <a:pt x="17" y="18"/>
                    </a:lnTo>
                    <a:lnTo>
                      <a:pt x="17" y="55"/>
                    </a:lnTo>
                    <a:lnTo>
                      <a:pt x="88" y="55"/>
                    </a:lnTo>
                    <a:lnTo>
                      <a:pt x="88" y="70"/>
                    </a:lnTo>
                    <a:lnTo>
                      <a:pt x="17" y="70"/>
                    </a:lnTo>
                    <a:lnTo>
                      <a:pt x="17" y="116"/>
                    </a:lnTo>
                    <a:lnTo>
                      <a:pt x="95" y="116"/>
                    </a:lnTo>
                    <a:lnTo>
                      <a:pt x="9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09" name="Freeform 232"/>
              <p:cNvSpPr>
                <a:spLocks noEditPoints="1"/>
              </p:cNvSpPr>
              <p:nvPr/>
            </p:nvSpPr>
            <p:spPr bwMode="auto">
              <a:xfrm>
                <a:off x="2418" y="2869"/>
                <a:ext cx="108" cy="131"/>
              </a:xfrm>
              <a:custGeom>
                <a:avLst/>
                <a:gdLst>
                  <a:gd name="T0" fmla="*/ 60 w 108"/>
                  <a:gd name="T1" fmla="*/ 60 h 131"/>
                  <a:gd name="T2" fmla="*/ 70 w 108"/>
                  <a:gd name="T3" fmla="*/ 60 h 131"/>
                  <a:gd name="T4" fmla="*/ 75 w 108"/>
                  <a:gd name="T5" fmla="*/ 58 h 131"/>
                  <a:gd name="T6" fmla="*/ 78 w 108"/>
                  <a:gd name="T7" fmla="*/ 55 h 131"/>
                  <a:gd name="T8" fmla="*/ 83 w 108"/>
                  <a:gd name="T9" fmla="*/ 53 h 131"/>
                  <a:gd name="T10" fmla="*/ 85 w 108"/>
                  <a:gd name="T11" fmla="*/ 48 h 131"/>
                  <a:gd name="T12" fmla="*/ 85 w 108"/>
                  <a:gd name="T13" fmla="*/ 43 h 131"/>
                  <a:gd name="T14" fmla="*/ 85 w 108"/>
                  <a:gd name="T15" fmla="*/ 38 h 131"/>
                  <a:gd name="T16" fmla="*/ 85 w 108"/>
                  <a:gd name="T17" fmla="*/ 30 h 131"/>
                  <a:gd name="T18" fmla="*/ 83 w 108"/>
                  <a:gd name="T19" fmla="*/ 25 h 131"/>
                  <a:gd name="T20" fmla="*/ 80 w 108"/>
                  <a:gd name="T21" fmla="*/ 23 h 131"/>
                  <a:gd name="T22" fmla="*/ 75 w 108"/>
                  <a:gd name="T23" fmla="*/ 18 h 131"/>
                  <a:gd name="T24" fmla="*/ 70 w 108"/>
                  <a:gd name="T25" fmla="*/ 18 h 131"/>
                  <a:gd name="T26" fmla="*/ 63 w 108"/>
                  <a:gd name="T27" fmla="*/ 15 h 131"/>
                  <a:gd name="T28" fmla="*/ 17 w 108"/>
                  <a:gd name="T29" fmla="*/ 15 h 131"/>
                  <a:gd name="T30" fmla="*/ 17 w 108"/>
                  <a:gd name="T31" fmla="*/ 60 h 131"/>
                  <a:gd name="T32" fmla="*/ 60 w 108"/>
                  <a:gd name="T33" fmla="*/ 60 h 131"/>
                  <a:gd name="T34" fmla="*/ 0 w 108"/>
                  <a:gd name="T35" fmla="*/ 0 h 131"/>
                  <a:gd name="T36" fmla="*/ 60 w 108"/>
                  <a:gd name="T37" fmla="*/ 0 h 131"/>
                  <a:gd name="T38" fmla="*/ 75 w 108"/>
                  <a:gd name="T39" fmla="*/ 3 h 131"/>
                  <a:gd name="T40" fmla="*/ 85 w 108"/>
                  <a:gd name="T41" fmla="*/ 5 h 131"/>
                  <a:gd name="T42" fmla="*/ 93 w 108"/>
                  <a:gd name="T43" fmla="*/ 10 h 131"/>
                  <a:gd name="T44" fmla="*/ 98 w 108"/>
                  <a:gd name="T45" fmla="*/ 13 h 131"/>
                  <a:gd name="T46" fmla="*/ 100 w 108"/>
                  <a:gd name="T47" fmla="*/ 18 h 131"/>
                  <a:gd name="T48" fmla="*/ 103 w 108"/>
                  <a:gd name="T49" fmla="*/ 25 h 131"/>
                  <a:gd name="T50" fmla="*/ 103 w 108"/>
                  <a:gd name="T51" fmla="*/ 35 h 131"/>
                  <a:gd name="T52" fmla="*/ 103 w 108"/>
                  <a:gd name="T53" fmla="*/ 45 h 131"/>
                  <a:gd name="T54" fmla="*/ 100 w 108"/>
                  <a:gd name="T55" fmla="*/ 50 h 131"/>
                  <a:gd name="T56" fmla="*/ 98 w 108"/>
                  <a:gd name="T57" fmla="*/ 55 h 131"/>
                  <a:gd name="T58" fmla="*/ 93 w 108"/>
                  <a:gd name="T59" fmla="*/ 63 h 131"/>
                  <a:gd name="T60" fmla="*/ 85 w 108"/>
                  <a:gd name="T61" fmla="*/ 68 h 131"/>
                  <a:gd name="T62" fmla="*/ 93 w 108"/>
                  <a:gd name="T63" fmla="*/ 70 h 131"/>
                  <a:gd name="T64" fmla="*/ 98 w 108"/>
                  <a:gd name="T65" fmla="*/ 75 h 131"/>
                  <a:gd name="T66" fmla="*/ 98 w 108"/>
                  <a:gd name="T67" fmla="*/ 78 h 131"/>
                  <a:gd name="T68" fmla="*/ 100 w 108"/>
                  <a:gd name="T69" fmla="*/ 80 h 131"/>
                  <a:gd name="T70" fmla="*/ 100 w 108"/>
                  <a:gd name="T71" fmla="*/ 91 h 131"/>
                  <a:gd name="T72" fmla="*/ 103 w 108"/>
                  <a:gd name="T73" fmla="*/ 108 h 131"/>
                  <a:gd name="T74" fmla="*/ 103 w 108"/>
                  <a:gd name="T75" fmla="*/ 121 h 131"/>
                  <a:gd name="T76" fmla="*/ 105 w 108"/>
                  <a:gd name="T77" fmla="*/ 126 h 131"/>
                  <a:gd name="T78" fmla="*/ 108 w 108"/>
                  <a:gd name="T79" fmla="*/ 128 h 131"/>
                  <a:gd name="T80" fmla="*/ 108 w 108"/>
                  <a:gd name="T81" fmla="*/ 131 h 131"/>
                  <a:gd name="T82" fmla="*/ 88 w 108"/>
                  <a:gd name="T83" fmla="*/ 131 h 131"/>
                  <a:gd name="T84" fmla="*/ 85 w 108"/>
                  <a:gd name="T85" fmla="*/ 126 h 131"/>
                  <a:gd name="T86" fmla="*/ 85 w 108"/>
                  <a:gd name="T87" fmla="*/ 116 h 131"/>
                  <a:gd name="T88" fmla="*/ 83 w 108"/>
                  <a:gd name="T89" fmla="*/ 96 h 131"/>
                  <a:gd name="T90" fmla="*/ 83 w 108"/>
                  <a:gd name="T91" fmla="*/ 88 h 131"/>
                  <a:gd name="T92" fmla="*/ 80 w 108"/>
                  <a:gd name="T93" fmla="*/ 83 h 131"/>
                  <a:gd name="T94" fmla="*/ 78 w 108"/>
                  <a:gd name="T95" fmla="*/ 80 h 131"/>
                  <a:gd name="T96" fmla="*/ 75 w 108"/>
                  <a:gd name="T97" fmla="*/ 78 h 131"/>
                  <a:gd name="T98" fmla="*/ 68 w 108"/>
                  <a:gd name="T99" fmla="*/ 75 h 131"/>
                  <a:gd name="T100" fmla="*/ 58 w 108"/>
                  <a:gd name="T101" fmla="*/ 75 h 131"/>
                  <a:gd name="T102" fmla="*/ 17 w 108"/>
                  <a:gd name="T103" fmla="*/ 75 h 131"/>
                  <a:gd name="T104" fmla="*/ 17 w 108"/>
                  <a:gd name="T105" fmla="*/ 131 h 131"/>
                  <a:gd name="T106" fmla="*/ 0 w 108"/>
                  <a:gd name="T107" fmla="*/ 131 h 131"/>
                  <a:gd name="T108" fmla="*/ 0 w 108"/>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1"/>
                  <a:gd name="T167" fmla="*/ 108 w 108"/>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1">
                    <a:moveTo>
                      <a:pt x="60" y="60"/>
                    </a:moveTo>
                    <a:lnTo>
                      <a:pt x="70" y="60"/>
                    </a:lnTo>
                    <a:lnTo>
                      <a:pt x="75" y="58"/>
                    </a:lnTo>
                    <a:lnTo>
                      <a:pt x="78" y="55"/>
                    </a:lnTo>
                    <a:lnTo>
                      <a:pt x="83" y="53"/>
                    </a:lnTo>
                    <a:lnTo>
                      <a:pt x="85" y="48"/>
                    </a:lnTo>
                    <a:lnTo>
                      <a:pt x="85" y="43"/>
                    </a:lnTo>
                    <a:lnTo>
                      <a:pt x="85" y="38"/>
                    </a:lnTo>
                    <a:lnTo>
                      <a:pt x="85" y="30"/>
                    </a:lnTo>
                    <a:lnTo>
                      <a:pt x="83" y="25"/>
                    </a:lnTo>
                    <a:lnTo>
                      <a:pt x="80" y="23"/>
                    </a:lnTo>
                    <a:lnTo>
                      <a:pt x="75" y="18"/>
                    </a:lnTo>
                    <a:lnTo>
                      <a:pt x="70" y="18"/>
                    </a:lnTo>
                    <a:lnTo>
                      <a:pt x="63" y="15"/>
                    </a:lnTo>
                    <a:lnTo>
                      <a:pt x="17" y="15"/>
                    </a:lnTo>
                    <a:lnTo>
                      <a:pt x="17" y="60"/>
                    </a:lnTo>
                    <a:lnTo>
                      <a:pt x="60" y="60"/>
                    </a:lnTo>
                    <a:close/>
                    <a:moveTo>
                      <a:pt x="0" y="0"/>
                    </a:moveTo>
                    <a:lnTo>
                      <a:pt x="60" y="0"/>
                    </a:lnTo>
                    <a:lnTo>
                      <a:pt x="75" y="3"/>
                    </a:lnTo>
                    <a:lnTo>
                      <a:pt x="85" y="5"/>
                    </a:lnTo>
                    <a:lnTo>
                      <a:pt x="93" y="10"/>
                    </a:lnTo>
                    <a:lnTo>
                      <a:pt x="98" y="13"/>
                    </a:lnTo>
                    <a:lnTo>
                      <a:pt x="100" y="18"/>
                    </a:lnTo>
                    <a:lnTo>
                      <a:pt x="103" y="25"/>
                    </a:lnTo>
                    <a:lnTo>
                      <a:pt x="103" y="35"/>
                    </a:lnTo>
                    <a:lnTo>
                      <a:pt x="103" y="45"/>
                    </a:lnTo>
                    <a:lnTo>
                      <a:pt x="100" y="50"/>
                    </a:lnTo>
                    <a:lnTo>
                      <a:pt x="98" y="55"/>
                    </a:lnTo>
                    <a:lnTo>
                      <a:pt x="93" y="63"/>
                    </a:lnTo>
                    <a:lnTo>
                      <a:pt x="85" y="68"/>
                    </a:lnTo>
                    <a:lnTo>
                      <a:pt x="93" y="70"/>
                    </a:lnTo>
                    <a:lnTo>
                      <a:pt x="98" y="75"/>
                    </a:lnTo>
                    <a:lnTo>
                      <a:pt x="98" y="78"/>
                    </a:lnTo>
                    <a:lnTo>
                      <a:pt x="100" y="80"/>
                    </a:lnTo>
                    <a:lnTo>
                      <a:pt x="100" y="91"/>
                    </a:lnTo>
                    <a:lnTo>
                      <a:pt x="103" y="108"/>
                    </a:lnTo>
                    <a:lnTo>
                      <a:pt x="103" y="121"/>
                    </a:lnTo>
                    <a:lnTo>
                      <a:pt x="105" y="126"/>
                    </a:lnTo>
                    <a:lnTo>
                      <a:pt x="108" y="128"/>
                    </a:lnTo>
                    <a:lnTo>
                      <a:pt x="108" y="131"/>
                    </a:lnTo>
                    <a:lnTo>
                      <a:pt x="88" y="131"/>
                    </a:lnTo>
                    <a:lnTo>
                      <a:pt x="85" y="126"/>
                    </a:lnTo>
                    <a:lnTo>
                      <a:pt x="85" y="116"/>
                    </a:lnTo>
                    <a:lnTo>
                      <a:pt x="83" y="96"/>
                    </a:lnTo>
                    <a:lnTo>
                      <a:pt x="83" y="88"/>
                    </a:lnTo>
                    <a:lnTo>
                      <a:pt x="80" y="83"/>
                    </a:lnTo>
                    <a:lnTo>
                      <a:pt x="78" y="80"/>
                    </a:lnTo>
                    <a:lnTo>
                      <a:pt x="75" y="78"/>
                    </a:lnTo>
                    <a:lnTo>
                      <a:pt x="68" y="75"/>
                    </a:lnTo>
                    <a:lnTo>
                      <a:pt x="58" y="75"/>
                    </a:lnTo>
                    <a:lnTo>
                      <a:pt x="17" y="75"/>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10" name="Rectangle 233"/>
              <p:cNvSpPr>
                <a:spLocks noChangeArrowheads="1"/>
              </p:cNvSpPr>
              <p:nvPr/>
            </p:nvSpPr>
            <p:spPr bwMode="auto">
              <a:xfrm>
                <a:off x="2533" y="3012"/>
                <a:ext cx="101"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373111" name="Rectangle 234"/>
              <p:cNvSpPr>
                <a:spLocks noChangeArrowheads="1"/>
              </p:cNvSpPr>
              <p:nvPr/>
            </p:nvSpPr>
            <p:spPr bwMode="auto">
              <a:xfrm>
                <a:off x="2652" y="2869"/>
                <a:ext cx="17" cy="1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373112" name="Freeform 235"/>
              <p:cNvSpPr>
                <a:spLocks noEditPoints="1"/>
              </p:cNvSpPr>
              <p:nvPr/>
            </p:nvSpPr>
            <p:spPr bwMode="auto">
              <a:xfrm>
                <a:off x="2699" y="2869"/>
                <a:ext cx="109" cy="131"/>
              </a:xfrm>
              <a:custGeom>
                <a:avLst/>
                <a:gdLst>
                  <a:gd name="T0" fmla="*/ 51 w 109"/>
                  <a:gd name="T1" fmla="*/ 116 h 131"/>
                  <a:gd name="T2" fmla="*/ 58 w 109"/>
                  <a:gd name="T3" fmla="*/ 116 h 131"/>
                  <a:gd name="T4" fmla="*/ 63 w 109"/>
                  <a:gd name="T5" fmla="*/ 113 h 131"/>
                  <a:gd name="T6" fmla="*/ 73 w 109"/>
                  <a:gd name="T7" fmla="*/ 108 h 131"/>
                  <a:gd name="T8" fmla="*/ 81 w 109"/>
                  <a:gd name="T9" fmla="*/ 101 h 131"/>
                  <a:gd name="T10" fmla="*/ 86 w 109"/>
                  <a:gd name="T11" fmla="*/ 91 h 131"/>
                  <a:gd name="T12" fmla="*/ 88 w 109"/>
                  <a:gd name="T13" fmla="*/ 80 h 131"/>
                  <a:gd name="T14" fmla="*/ 91 w 109"/>
                  <a:gd name="T15" fmla="*/ 68 h 131"/>
                  <a:gd name="T16" fmla="*/ 88 w 109"/>
                  <a:gd name="T17" fmla="*/ 55 h 131"/>
                  <a:gd name="T18" fmla="*/ 88 w 109"/>
                  <a:gd name="T19" fmla="*/ 45 h 131"/>
                  <a:gd name="T20" fmla="*/ 83 w 109"/>
                  <a:gd name="T21" fmla="*/ 38 h 131"/>
                  <a:gd name="T22" fmla="*/ 81 w 109"/>
                  <a:gd name="T23" fmla="*/ 30 h 131"/>
                  <a:gd name="T24" fmla="*/ 78 w 109"/>
                  <a:gd name="T25" fmla="*/ 25 h 131"/>
                  <a:gd name="T26" fmla="*/ 76 w 109"/>
                  <a:gd name="T27" fmla="*/ 23 h 131"/>
                  <a:gd name="T28" fmla="*/ 68 w 109"/>
                  <a:gd name="T29" fmla="*/ 20 h 131"/>
                  <a:gd name="T30" fmla="*/ 58 w 109"/>
                  <a:gd name="T31" fmla="*/ 18 h 131"/>
                  <a:gd name="T32" fmla="*/ 48 w 109"/>
                  <a:gd name="T33" fmla="*/ 15 h 131"/>
                  <a:gd name="T34" fmla="*/ 18 w 109"/>
                  <a:gd name="T35" fmla="*/ 15 h 131"/>
                  <a:gd name="T36" fmla="*/ 18 w 109"/>
                  <a:gd name="T37" fmla="*/ 116 h 131"/>
                  <a:gd name="T38" fmla="*/ 51 w 109"/>
                  <a:gd name="T39" fmla="*/ 116 h 131"/>
                  <a:gd name="T40" fmla="*/ 0 w 109"/>
                  <a:gd name="T41" fmla="*/ 0 h 131"/>
                  <a:gd name="T42" fmla="*/ 53 w 109"/>
                  <a:gd name="T43" fmla="*/ 0 h 131"/>
                  <a:gd name="T44" fmla="*/ 66 w 109"/>
                  <a:gd name="T45" fmla="*/ 3 h 131"/>
                  <a:gd name="T46" fmla="*/ 76 w 109"/>
                  <a:gd name="T47" fmla="*/ 5 h 131"/>
                  <a:gd name="T48" fmla="*/ 86 w 109"/>
                  <a:gd name="T49" fmla="*/ 13 h 131"/>
                  <a:gd name="T50" fmla="*/ 93 w 109"/>
                  <a:gd name="T51" fmla="*/ 20 h 131"/>
                  <a:gd name="T52" fmla="*/ 99 w 109"/>
                  <a:gd name="T53" fmla="*/ 25 h 131"/>
                  <a:gd name="T54" fmla="*/ 101 w 109"/>
                  <a:gd name="T55" fmla="*/ 30 h 131"/>
                  <a:gd name="T56" fmla="*/ 104 w 109"/>
                  <a:gd name="T57" fmla="*/ 40 h 131"/>
                  <a:gd name="T58" fmla="*/ 106 w 109"/>
                  <a:gd name="T59" fmla="*/ 50 h 131"/>
                  <a:gd name="T60" fmla="*/ 109 w 109"/>
                  <a:gd name="T61" fmla="*/ 63 h 131"/>
                  <a:gd name="T62" fmla="*/ 106 w 109"/>
                  <a:gd name="T63" fmla="*/ 73 h 131"/>
                  <a:gd name="T64" fmla="*/ 106 w 109"/>
                  <a:gd name="T65" fmla="*/ 83 h 131"/>
                  <a:gd name="T66" fmla="*/ 104 w 109"/>
                  <a:gd name="T67" fmla="*/ 93 h 131"/>
                  <a:gd name="T68" fmla="*/ 101 w 109"/>
                  <a:gd name="T69" fmla="*/ 101 h 131"/>
                  <a:gd name="T70" fmla="*/ 91 w 109"/>
                  <a:gd name="T71" fmla="*/ 113 h 131"/>
                  <a:gd name="T72" fmla="*/ 86 w 109"/>
                  <a:gd name="T73" fmla="*/ 118 h 131"/>
                  <a:gd name="T74" fmla="*/ 81 w 109"/>
                  <a:gd name="T75" fmla="*/ 123 h 131"/>
                  <a:gd name="T76" fmla="*/ 76 w 109"/>
                  <a:gd name="T77" fmla="*/ 126 h 131"/>
                  <a:gd name="T78" fmla="*/ 68 w 109"/>
                  <a:gd name="T79" fmla="*/ 128 h 131"/>
                  <a:gd name="T80" fmla="*/ 53 w 109"/>
                  <a:gd name="T81" fmla="*/ 131 h 131"/>
                  <a:gd name="T82" fmla="*/ 0 w 109"/>
                  <a:gd name="T83" fmla="*/ 131 h 131"/>
                  <a:gd name="T84" fmla="*/ 0 w 109"/>
                  <a:gd name="T85" fmla="*/ 0 h 1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9"/>
                  <a:gd name="T130" fmla="*/ 0 h 131"/>
                  <a:gd name="T131" fmla="*/ 109 w 109"/>
                  <a:gd name="T132" fmla="*/ 131 h 1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9" h="131">
                    <a:moveTo>
                      <a:pt x="51" y="116"/>
                    </a:moveTo>
                    <a:lnTo>
                      <a:pt x="58" y="116"/>
                    </a:lnTo>
                    <a:lnTo>
                      <a:pt x="63" y="113"/>
                    </a:lnTo>
                    <a:lnTo>
                      <a:pt x="73" y="108"/>
                    </a:lnTo>
                    <a:lnTo>
                      <a:pt x="81" y="101"/>
                    </a:lnTo>
                    <a:lnTo>
                      <a:pt x="86" y="91"/>
                    </a:lnTo>
                    <a:lnTo>
                      <a:pt x="88" y="80"/>
                    </a:lnTo>
                    <a:lnTo>
                      <a:pt x="91" y="68"/>
                    </a:lnTo>
                    <a:lnTo>
                      <a:pt x="88" y="55"/>
                    </a:lnTo>
                    <a:lnTo>
                      <a:pt x="88" y="45"/>
                    </a:lnTo>
                    <a:lnTo>
                      <a:pt x="83" y="38"/>
                    </a:lnTo>
                    <a:lnTo>
                      <a:pt x="81" y="30"/>
                    </a:lnTo>
                    <a:lnTo>
                      <a:pt x="78" y="25"/>
                    </a:lnTo>
                    <a:lnTo>
                      <a:pt x="76" y="23"/>
                    </a:lnTo>
                    <a:lnTo>
                      <a:pt x="68" y="20"/>
                    </a:lnTo>
                    <a:lnTo>
                      <a:pt x="58" y="18"/>
                    </a:lnTo>
                    <a:lnTo>
                      <a:pt x="48" y="15"/>
                    </a:lnTo>
                    <a:lnTo>
                      <a:pt x="18" y="15"/>
                    </a:lnTo>
                    <a:lnTo>
                      <a:pt x="18" y="116"/>
                    </a:lnTo>
                    <a:lnTo>
                      <a:pt x="51" y="116"/>
                    </a:lnTo>
                    <a:close/>
                    <a:moveTo>
                      <a:pt x="0" y="0"/>
                    </a:moveTo>
                    <a:lnTo>
                      <a:pt x="53" y="0"/>
                    </a:lnTo>
                    <a:lnTo>
                      <a:pt x="66" y="3"/>
                    </a:lnTo>
                    <a:lnTo>
                      <a:pt x="76" y="5"/>
                    </a:lnTo>
                    <a:lnTo>
                      <a:pt x="86" y="13"/>
                    </a:lnTo>
                    <a:lnTo>
                      <a:pt x="93" y="20"/>
                    </a:lnTo>
                    <a:lnTo>
                      <a:pt x="99" y="25"/>
                    </a:lnTo>
                    <a:lnTo>
                      <a:pt x="101" y="30"/>
                    </a:lnTo>
                    <a:lnTo>
                      <a:pt x="104" y="40"/>
                    </a:lnTo>
                    <a:lnTo>
                      <a:pt x="106" y="50"/>
                    </a:lnTo>
                    <a:lnTo>
                      <a:pt x="109" y="63"/>
                    </a:lnTo>
                    <a:lnTo>
                      <a:pt x="106" y="73"/>
                    </a:lnTo>
                    <a:lnTo>
                      <a:pt x="106" y="83"/>
                    </a:lnTo>
                    <a:lnTo>
                      <a:pt x="104" y="93"/>
                    </a:lnTo>
                    <a:lnTo>
                      <a:pt x="101" y="101"/>
                    </a:lnTo>
                    <a:lnTo>
                      <a:pt x="91" y="113"/>
                    </a:lnTo>
                    <a:lnTo>
                      <a:pt x="86" y="118"/>
                    </a:lnTo>
                    <a:lnTo>
                      <a:pt x="81" y="123"/>
                    </a:lnTo>
                    <a:lnTo>
                      <a:pt x="76" y="126"/>
                    </a:lnTo>
                    <a:lnTo>
                      <a:pt x="68" y="128"/>
                    </a:lnTo>
                    <a:lnTo>
                      <a:pt x="5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13" name="Freeform 236"/>
              <p:cNvSpPr>
                <a:spLocks/>
              </p:cNvSpPr>
              <p:nvPr/>
            </p:nvSpPr>
            <p:spPr bwMode="auto">
              <a:xfrm>
                <a:off x="2823" y="2869"/>
                <a:ext cx="40" cy="168"/>
              </a:xfrm>
              <a:custGeom>
                <a:avLst/>
                <a:gdLst>
                  <a:gd name="T0" fmla="*/ 0 w 40"/>
                  <a:gd name="T1" fmla="*/ 168 h 168"/>
                  <a:gd name="T2" fmla="*/ 10 w 40"/>
                  <a:gd name="T3" fmla="*/ 143 h 168"/>
                  <a:gd name="T4" fmla="*/ 17 w 40"/>
                  <a:gd name="T5" fmla="*/ 128 h 168"/>
                  <a:gd name="T6" fmla="*/ 20 w 40"/>
                  <a:gd name="T7" fmla="*/ 118 h 168"/>
                  <a:gd name="T8" fmla="*/ 22 w 40"/>
                  <a:gd name="T9" fmla="*/ 108 h 168"/>
                  <a:gd name="T10" fmla="*/ 22 w 40"/>
                  <a:gd name="T11" fmla="*/ 96 h 168"/>
                  <a:gd name="T12" fmla="*/ 22 w 40"/>
                  <a:gd name="T13" fmla="*/ 83 h 168"/>
                  <a:gd name="T14" fmla="*/ 22 w 40"/>
                  <a:gd name="T15" fmla="*/ 70 h 168"/>
                  <a:gd name="T16" fmla="*/ 22 w 40"/>
                  <a:gd name="T17" fmla="*/ 58 h 168"/>
                  <a:gd name="T18" fmla="*/ 20 w 40"/>
                  <a:gd name="T19" fmla="*/ 48 h 168"/>
                  <a:gd name="T20" fmla="*/ 17 w 40"/>
                  <a:gd name="T21" fmla="*/ 35 h 168"/>
                  <a:gd name="T22" fmla="*/ 10 w 40"/>
                  <a:gd name="T23" fmla="*/ 20 h 168"/>
                  <a:gd name="T24" fmla="*/ 0 w 40"/>
                  <a:gd name="T25" fmla="*/ 0 h 168"/>
                  <a:gd name="T26" fmla="*/ 10 w 40"/>
                  <a:gd name="T27" fmla="*/ 0 h 168"/>
                  <a:gd name="T28" fmla="*/ 25 w 40"/>
                  <a:gd name="T29" fmla="*/ 25 h 168"/>
                  <a:gd name="T30" fmla="*/ 32 w 40"/>
                  <a:gd name="T31" fmla="*/ 40 h 168"/>
                  <a:gd name="T32" fmla="*/ 35 w 40"/>
                  <a:gd name="T33" fmla="*/ 50 h 168"/>
                  <a:gd name="T34" fmla="*/ 37 w 40"/>
                  <a:gd name="T35" fmla="*/ 60 h 168"/>
                  <a:gd name="T36" fmla="*/ 40 w 40"/>
                  <a:gd name="T37" fmla="*/ 83 h 168"/>
                  <a:gd name="T38" fmla="*/ 40 w 40"/>
                  <a:gd name="T39" fmla="*/ 96 h 168"/>
                  <a:gd name="T40" fmla="*/ 37 w 40"/>
                  <a:gd name="T41" fmla="*/ 108 h 168"/>
                  <a:gd name="T42" fmla="*/ 35 w 40"/>
                  <a:gd name="T43" fmla="*/ 118 h 168"/>
                  <a:gd name="T44" fmla="*/ 32 w 40"/>
                  <a:gd name="T45" fmla="*/ 128 h 168"/>
                  <a:gd name="T46" fmla="*/ 25 w 40"/>
                  <a:gd name="T47" fmla="*/ 146 h 168"/>
                  <a:gd name="T48" fmla="*/ 10 w 40"/>
                  <a:gd name="T49" fmla="*/ 168 h 168"/>
                  <a:gd name="T50" fmla="*/ 0 w 40"/>
                  <a:gd name="T51" fmla="*/ 168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168"/>
                  <a:gd name="T80" fmla="*/ 40 w 40"/>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168">
                    <a:moveTo>
                      <a:pt x="0" y="168"/>
                    </a:moveTo>
                    <a:lnTo>
                      <a:pt x="10" y="143"/>
                    </a:lnTo>
                    <a:lnTo>
                      <a:pt x="17" y="128"/>
                    </a:lnTo>
                    <a:lnTo>
                      <a:pt x="20" y="118"/>
                    </a:lnTo>
                    <a:lnTo>
                      <a:pt x="22" y="108"/>
                    </a:lnTo>
                    <a:lnTo>
                      <a:pt x="22" y="96"/>
                    </a:lnTo>
                    <a:lnTo>
                      <a:pt x="22" y="83"/>
                    </a:lnTo>
                    <a:lnTo>
                      <a:pt x="22" y="70"/>
                    </a:lnTo>
                    <a:lnTo>
                      <a:pt x="22" y="58"/>
                    </a:lnTo>
                    <a:lnTo>
                      <a:pt x="20" y="48"/>
                    </a:lnTo>
                    <a:lnTo>
                      <a:pt x="17" y="35"/>
                    </a:lnTo>
                    <a:lnTo>
                      <a:pt x="10" y="20"/>
                    </a:lnTo>
                    <a:lnTo>
                      <a:pt x="0" y="0"/>
                    </a:lnTo>
                    <a:lnTo>
                      <a:pt x="10" y="0"/>
                    </a:lnTo>
                    <a:lnTo>
                      <a:pt x="25" y="25"/>
                    </a:lnTo>
                    <a:lnTo>
                      <a:pt x="32" y="40"/>
                    </a:lnTo>
                    <a:lnTo>
                      <a:pt x="35" y="50"/>
                    </a:lnTo>
                    <a:lnTo>
                      <a:pt x="37" y="60"/>
                    </a:lnTo>
                    <a:lnTo>
                      <a:pt x="40" y="83"/>
                    </a:lnTo>
                    <a:lnTo>
                      <a:pt x="40" y="96"/>
                    </a:lnTo>
                    <a:lnTo>
                      <a:pt x="37" y="108"/>
                    </a:lnTo>
                    <a:lnTo>
                      <a:pt x="35" y="118"/>
                    </a:lnTo>
                    <a:lnTo>
                      <a:pt x="32" y="128"/>
                    </a:lnTo>
                    <a:lnTo>
                      <a:pt x="25" y="146"/>
                    </a:lnTo>
                    <a:lnTo>
                      <a:pt x="10" y="168"/>
                    </a:lnTo>
                    <a:lnTo>
                      <a:pt x="0" y="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14" name="Freeform 237"/>
              <p:cNvSpPr>
                <a:spLocks noEditPoints="1"/>
              </p:cNvSpPr>
              <p:nvPr/>
            </p:nvSpPr>
            <p:spPr bwMode="auto">
              <a:xfrm>
                <a:off x="2941" y="2869"/>
                <a:ext cx="108" cy="131"/>
              </a:xfrm>
              <a:custGeom>
                <a:avLst/>
                <a:gdLst>
                  <a:gd name="T0" fmla="*/ 25 w 108"/>
                  <a:gd name="T1" fmla="*/ 23 h 131"/>
                  <a:gd name="T2" fmla="*/ 25 w 108"/>
                  <a:gd name="T3" fmla="*/ 58 h 131"/>
                  <a:gd name="T4" fmla="*/ 58 w 108"/>
                  <a:gd name="T5" fmla="*/ 58 h 131"/>
                  <a:gd name="T6" fmla="*/ 65 w 108"/>
                  <a:gd name="T7" fmla="*/ 58 h 131"/>
                  <a:gd name="T8" fmla="*/ 68 w 108"/>
                  <a:gd name="T9" fmla="*/ 58 h 131"/>
                  <a:gd name="T10" fmla="*/ 70 w 108"/>
                  <a:gd name="T11" fmla="*/ 55 h 131"/>
                  <a:gd name="T12" fmla="*/ 75 w 108"/>
                  <a:gd name="T13" fmla="*/ 53 h 131"/>
                  <a:gd name="T14" fmla="*/ 78 w 108"/>
                  <a:gd name="T15" fmla="*/ 50 h 131"/>
                  <a:gd name="T16" fmla="*/ 78 w 108"/>
                  <a:gd name="T17" fmla="*/ 45 h 131"/>
                  <a:gd name="T18" fmla="*/ 78 w 108"/>
                  <a:gd name="T19" fmla="*/ 40 h 131"/>
                  <a:gd name="T20" fmla="*/ 78 w 108"/>
                  <a:gd name="T21" fmla="*/ 35 h 131"/>
                  <a:gd name="T22" fmla="*/ 78 w 108"/>
                  <a:gd name="T23" fmla="*/ 30 h 131"/>
                  <a:gd name="T24" fmla="*/ 75 w 108"/>
                  <a:gd name="T25" fmla="*/ 28 h 131"/>
                  <a:gd name="T26" fmla="*/ 70 w 108"/>
                  <a:gd name="T27" fmla="*/ 25 h 131"/>
                  <a:gd name="T28" fmla="*/ 65 w 108"/>
                  <a:gd name="T29" fmla="*/ 23 h 131"/>
                  <a:gd name="T30" fmla="*/ 58 w 108"/>
                  <a:gd name="T31" fmla="*/ 23 h 131"/>
                  <a:gd name="T32" fmla="*/ 25 w 108"/>
                  <a:gd name="T33" fmla="*/ 23 h 131"/>
                  <a:gd name="T34" fmla="*/ 85 w 108"/>
                  <a:gd name="T35" fmla="*/ 5 h 131"/>
                  <a:gd name="T36" fmla="*/ 90 w 108"/>
                  <a:gd name="T37" fmla="*/ 8 h 131"/>
                  <a:gd name="T38" fmla="*/ 98 w 108"/>
                  <a:gd name="T39" fmla="*/ 13 h 131"/>
                  <a:gd name="T40" fmla="*/ 103 w 108"/>
                  <a:gd name="T41" fmla="*/ 23 h 131"/>
                  <a:gd name="T42" fmla="*/ 106 w 108"/>
                  <a:gd name="T43" fmla="*/ 30 h 131"/>
                  <a:gd name="T44" fmla="*/ 106 w 108"/>
                  <a:gd name="T45" fmla="*/ 38 h 131"/>
                  <a:gd name="T46" fmla="*/ 106 w 108"/>
                  <a:gd name="T47" fmla="*/ 48 h 131"/>
                  <a:gd name="T48" fmla="*/ 103 w 108"/>
                  <a:gd name="T49" fmla="*/ 50 h 131"/>
                  <a:gd name="T50" fmla="*/ 101 w 108"/>
                  <a:gd name="T51" fmla="*/ 55 h 131"/>
                  <a:gd name="T52" fmla="*/ 98 w 108"/>
                  <a:gd name="T53" fmla="*/ 60 h 131"/>
                  <a:gd name="T54" fmla="*/ 96 w 108"/>
                  <a:gd name="T55" fmla="*/ 63 h 131"/>
                  <a:gd name="T56" fmla="*/ 85 w 108"/>
                  <a:gd name="T57" fmla="*/ 68 h 131"/>
                  <a:gd name="T58" fmla="*/ 93 w 108"/>
                  <a:gd name="T59" fmla="*/ 73 h 131"/>
                  <a:gd name="T60" fmla="*/ 98 w 108"/>
                  <a:gd name="T61" fmla="*/ 78 h 131"/>
                  <a:gd name="T62" fmla="*/ 103 w 108"/>
                  <a:gd name="T63" fmla="*/ 88 h 131"/>
                  <a:gd name="T64" fmla="*/ 103 w 108"/>
                  <a:gd name="T65" fmla="*/ 98 h 131"/>
                  <a:gd name="T66" fmla="*/ 103 w 108"/>
                  <a:gd name="T67" fmla="*/ 108 h 131"/>
                  <a:gd name="T68" fmla="*/ 103 w 108"/>
                  <a:gd name="T69" fmla="*/ 121 h 131"/>
                  <a:gd name="T70" fmla="*/ 106 w 108"/>
                  <a:gd name="T71" fmla="*/ 123 h 131"/>
                  <a:gd name="T72" fmla="*/ 108 w 108"/>
                  <a:gd name="T73" fmla="*/ 128 h 131"/>
                  <a:gd name="T74" fmla="*/ 108 w 108"/>
                  <a:gd name="T75" fmla="*/ 131 h 131"/>
                  <a:gd name="T76" fmla="*/ 78 w 108"/>
                  <a:gd name="T77" fmla="*/ 131 h 131"/>
                  <a:gd name="T78" fmla="*/ 78 w 108"/>
                  <a:gd name="T79" fmla="*/ 123 h 131"/>
                  <a:gd name="T80" fmla="*/ 75 w 108"/>
                  <a:gd name="T81" fmla="*/ 113 h 131"/>
                  <a:gd name="T82" fmla="*/ 75 w 108"/>
                  <a:gd name="T83" fmla="*/ 101 h 131"/>
                  <a:gd name="T84" fmla="*/ 75 w 108"/>
                  <a:gd name="T85" fmla="*/ 91 h 131"/>
                  <a:gd name="T86" fmla="*/ 70 w 108"/>
                  <a:gd name="T87" fmla="*/ 83 h 131"/>
                  <a:gd name="T88" fmla="*/ 65 w 108"/>
                  <a:gd name="T89" fmla="*/ 80 h 131"/>
                  <a:gd name="T90" fmla="*/ 55 w 108"/>
                  <a:gd name="T91" fmla="*/ 80 h 131"/>
                  <a:gd name="T92" fmla="*/ 25 w 108"/>
                  <a:gd name="T93" fmla="*/ 80 h 131"/>
                  <a:gd name="T94" fmla="*/ 25 w 108"/>
                  <a:gd name="T95" fmla="*/ 131 h 131"/>
                  <a:gd name="T96" fmla="*/ 0 w 108"/>
                  <a:gd name="T97" fmla="*/ 131 h 131"/>
                  <a:gd name="T98" fmla="*/ 0 w 108"/>
                  <a:gd name="T99" fmla="*/ 0 h 131"/>
                  <a:gd name="T100" fmla="*/ 63 w 108"/>
                  <a:gd name="T101" fmla="*/ 0 h 131"/>
                  <a:gd name="T102" fmla="*/ 75 w 108"/>
                  <a:gd name="T103" fmla="*/ 3 h 131"/>
                  <a:gd name="T104" fmla="*/ 85 w 108"/>
                  <a:gd name="T105" fmla="*/ 5 h 1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1"/>
                  <a:gd name="T161" fmla="*/ 108 w 108"/>
                  <a:gd name="T162" fmla="*/ 131 h 13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1">
                    <a:moveTo>
                      <a:pt x="25" y="23"/>
                    </a:moveTo>
                    <a:lnTo>
                      <a:pt x="25" y="58"/>
                    </a:lnTo>
                    <a:lnTo>
                      <a:pt x="58" y="58"/>
                    </a:lnTo>
                    <a:lnTo>
                      <a:pt x="65" y="58"/>
                    </a:lnTo>
                    <a:lnTo>
                      <a:pt x="68" y="58"/>
                    </a:lnTo>
                    <a:lnTo>
                      <a:pt x="70" y="55"/>
                    </a:lnTo>
                    <a:lnTo>
                      <a:pt x="75" y="53"/>
                    </a:lnTo>
                    <a:lnTo>
                      <a:pt x="78" y="50"/>
                    </a:lnTo>
                    <a:lnTo>
                      <a:pt x="78" y="45"/>
                    </a:lnTo>
                    <a:lnTo>
                      <a:pt x="78" y="40"/>
                    </a:lnTo>
                    <a:lnTo>
                      <a:pt x="78" y="35"/>
                    </a:lnTo>
                    <a:lnTo>
                      <a:pt x="78" y="30"/>
                    </a:lnTo>
                    <a:lnTo>
                      <a:pt x="75" y="28"/>
                    </a:lnTo>
                    <a:lnTo>
                      <a:pt x="70" y="25"/>
                    </a:lnTo>
                    <a:lnTo>
                      <a:pt x="65" y="23"/>
                    </a:lnTo>
                    <a:lnTo>
                      <a:pt x="58" y="23"/>
                    </a:lnTo>
                    <a:lnTo>
                      <a:pt x="25" y="23"/>
                    </a:lnTo>
                    <a:close/>
                    <a:moveTo>
                      <a:pt x="85" y="5"/>
                    </a:moveTo>
                    <a:lnTo>
                      <a:pt x="90" y="8"/>
                    </a:lnTo>
                    <a:lnTo>
                      <a:pt x="98" y="13"/>
                    </a:lnTo>
                    <a:lnTo>
                      <a:pt x="103" y="23"/>
                    </a:lnTo>
                    <a:lnTo>
                      <a:pt x="106" y="30"/>
                    </a:lnTo>
                    <a:lnTo>
                      <a:pt x="106" y="38"/>
                    </a:lnTo>
                    <a:lnTo>
                      <a:pt x="106" y="48"/>
                    </a:lnTo>
                    <a:lnTo>
                      <a:pt x="103" y="50"/>
                    </a:lnTo>
                    <a:lnTo>
                      <a:pt x="101" y="55"/>
                    </a:lnTo>
                    <a:lnTo>
                      <a:pt x="98" y="60"/>
                    </a:lnTo>
                    <a:lnTo>
                      <a:pt x="96" y="63"/>
                    </a:lnTo>
                    <a:lnTo>
                      <a:pt x="85" y="68"/>
                    </a:lnTo>
                    <a:lnTo>
                      <a:pt x="93" y="73"/>
                    </a:lnTo>
                    <a:lnTo>
                      <a:pt x="98" y="78"/>
                    </a:lnTo>
                    <a:lnTo>
                      <a:pt x="103" y="88"/>
                    </a:lnTo>
                    <a:lnTo>
                      <a:pt x="103" y="98"/>
                    </a:lnTo>
                    <a:lnTo>
                      <a:pt x="103" y="108"/>
                    </a:lnTo>
                    <a:lnTo>
                      <a:pt x="103" y="121"/>
                    </a:lnTo>
                    <a:lnTo>
                      <a:pt x="106" y="123"/>
                    </a:lnTo>
                    <a:lnTo>
                      <a:pt x="108" y="128"/>
                    </a:lnTo>
                    <a:lnTo>
                      <a:pt x="108" y="131"/>
                    </a:lnTo>
                    <a:lnTo>
                      <a:pt x="78" y="131"/>
                    </a:lnTo>
                    <a:lnTo>
                      <a:pt x="78" y="123"/>
                    </a:lnTo>
                    <a:lnTo>
                      <a:pt x="75" y="113"/>
                    </a:lnTo>
                    <a:lnTo>
                      <a:pt x="75" y="101"/>
                    </a:lnTo>
                    <a:lnTo>
                      <a:pt x="75" y="91"/>
                    </a:lnTo>
                    <a:lnTo>
                      <a:pt x="70" y="83"/>
                    </a:lnTo>
                    <a:lnTo>
                      <a:pt x="65" y="80"/>
                    </a:lnTo>
                    <a:lnTo>
                      <a:pt x="55" y="80"/>
                    </a:lnTo>
                    <a:lnTo>
                      <a:pt x="25" y="80"/>
                    </a:lnTo>
                    <a:lnTo>
                      <a:pt x="25" y="131"/>
                    </a:lnTo>
                    <a:lnTo>
                      <a:pt x="0" y="131"/>
                    </a:lnTo>
                    <a:lnTo>
                      <a:pt x="0" y="0"/>
                    </a:lnTo>
                    <a:lnTo>
                      <a:pt x="63" y="0"/>
                    </a:lnTo>
                    <a:lnTo>
                      <a:pt x="75" y="3"/>
                    </a:lnTo>
                    <a:lnTo>
                      <a:pt x="85"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15" name="Freeform 238"/>
              <p:cNvSpPr>
                <a:spLocks/>
              </p:cNvSpPr>
              <p:nvPr/>
            </p:nvSpPr>
            <p:spPr bwMode="auto">
              <a:xfrm>
                <a:off x="3072" y="2869"/>
                <a:ext cx="98" cy="131"/>
              </a:xfrm>
              <a:custGeom>
                <a:avLst/>
                <a:gdLst>
                  <a:gd name="T0" fmla="*/ 95 w 98"/>
                  <a:gd name="T1" fmla="*/ 23 h 131"/>
                  <a:gd name="T2" fmla="*/ 25 w 98"/>
                  <a:gd name="T3" fmla="*/ 23 h 131"/>
                  <a:gd name="T4" fmla="*/ 25 w 98"/>
                  <a:gd name="T5" fmla="*/ 50 h 131"/>
                  <a:gd name="T6" fmla="*/ 90 w 98"/>
                  <a:gd name="T7" fmla="*/ 50 h 131"/>
                  <a:gd name="T8" fmla="*/ 90 w 98"/>
                  <a:gd name="T9" fmla="*/ 73 h 131"/>
                  <a:gd name="T10" fmla="*/ 25 w 98"/>
                  <a:gd name="T11" fmla="*/ 73 h 131"/>
                  <a:gd name="T12" fmla="*/ 25 w 98"/>
                  <a:gd name="T13" fmla="*/ 108 h 131"/>
                  <a:gd name="T14" fmla="*/ 98 w 98"/>
                  <a:gd name="T15" fmla="*/ 108 h 131"/>
                  <a:gd name="T16" fmla="*/ 98 w 98"/>
                  <a:gd name="T17" fmla="*/ 131 h 131"/>
                  <a:gd name="T18" fmla="*/ 0 w 98"/>
                  <a:gd name="T19" fmla="*/ 131 h 131"/>
                  <a:gd name="T20" fmla="*/ 0 w 98"/>
                  <a:gd name="T21" fmla="*/ 0 h 131"/>
                  <a:gd name="T22" fmla="*/ 95 w 98"/>
                  <a:gd name="T23" fmla="*/ 0 h 131"/>
                  <a:gd name="T24" fmla="*/ 95 w 98"/>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1"/>
                  <a:gd name="T41" fmla="*/ 98 w 98"/>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1">
                    <a:moveTo>
                      <a:pt x="95" y="23"/>
                    </a:moveTo>
                    <a:lnTo>
                      <a:pt x="25" y="23"/>
                    </a:lnTo>
                    <a:lnTo>
                      <a:pt x="25" y="50"/>
                    </a:lnTo>
                    <a:lnTo>
                      <a:pt x="90" y="50"/>
                    </a:lnTo>
                    <a:lnTo>
                      <a:pt x="90" y="73"/>
                    </a:lnTo>
                    <a:lnTo>
                      <a:pt x="25" y="73"/>
                    </a:lnTo>
                    <a:lnTo>
                      <a:pt x="25" y="108"/>
                    </a:lnTo>
                    <a:lnTo>
                      <a:pt x="98" y="108"/>
                    </a:lnTo>
                    <a:lnTo>
                      <a:pt x="98" y="131"/>
                    </a:lnTo>
                    <a:lnTo>
                      <a:pt x="0" y="131"/>
                    </a:lnTo>
                    <a:lnTo>
                      <a:pt x="0" y="0"/>
                    </a:lnTo>
                    <a:lnTo>
                      <a:pt x="95" y="0"/>
                    </a:lnTo>
                    <a:lnTo>
                      <a:pt x="95"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16" name="Freeform 239"/>
              <p:cNvSpPr>
                <a:spLocks/>
              </p:cNvSpPr>
              <p:nvPr/>
            </p:nvSpPr>
            <p:spPr bwMode="auto">
              <a:xfrm>
                <a:off x="3192" y="2869"/>
                <a:ext cx="91" cy="131"/>
              </a:xfrm>
              <a:custGeom>
                <a:avLst/>
                <a:gdLst>
                  <a:gd name="T0" fmla="*/ 0 w 91"/>
                  <a:gd name="T1" fmla="*/ 0 h 131"/>
                  <a:gd name="T2" fmla="*/ 91 w 91"/>
                  <a:gd name="T3" fmla="*/ 0 h 131"/>
                  <a:gd name="T4" fmla="*/ 91 w 91"/>
                  <a:gd name="T5" fmla="*/ 23 h 131"/>
                  <a:gd name="T6" fmla="*/ 26 w 91"/>
                  <a:gd name="T7" fmla="*/ 23 h 131"/>
                  <a:gd name="T8" fmla="*/ 26 w 91"/>
                  <a:gd name="T9" fmla="*/ 53 h 131"/>
                  <a:gd name="T10" fmla="*/ 84 w 91"/>
                  <a:gd name="T11" fmla="*/ 53 h 131"/>
                  <a:gd name="T12" fmla="*/ 84 w 91"/>
                  <a:gd name="T13" fmla="*/ 75 h 131"/>
                  <a:gd name="T14" fmla="*/ 26 w 91"/>
                  <a:gd name="T15" fmla="*/ 75 h 131"/>
                  <a:gd name="T16" fmla="*/ 26 w 91"/>
                  <a:gd name="T17" fmla="*/ 131 h 131"/>
                  <a:gd name="T18" fmla="*/ 0 w 91"/>
                  <a:gd name="T19" fmla="*/ 131 h 131"/>
                  <a:gd name="T20" fmla="*/ 0 w 91"/>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1"/>
                  <a:gd name="T34" fmla="*/ 0 h 131"/>
                  <a:gd name="T35" fmla="*/ 91 w 91"/>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1" h="131">
                    <a:moveTo>
                      <a:pt x="0" y="0"/>
                    </a:moveTo>
                    <a:lnTo>
                      <a:pt x="91" y="0"/>
                    </a:lnTo>
                    <a:lnTo>
                      <a:pt x="91" y="23"/>
                    </a:lnTo>
                    <a:lnTo>
                      <a:pt x="26" y="23"/>
                    </a:lnTo>
                    <a:lnTo>
                      <a:pt x="26" y="53"/>
                    </a:lnTo>
                    <a:lnTo>
                      <a:pt x="84" y="53"/>
                    </a:lnTo>
                    <a:lnTo>
                      <a:pt x="84" y="75"/>
                    </a:lnTo>
                    <a:lnTo>
                      <a:pt x="26" y="75"/>
                    </a:lnTo>
                    <a:lnTo>
                      <a:pt x="26"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17" name="Freeform 240"/>
              <p:cNvSpPr>
                <a:spLocks/>
              </p:cNvSpPr>
              <p:nvPr/>
            </p:nvSpPr>
            <p:spPr bwMode="auto">
              <a:xfrm>
                <a:off x="3303" y="2869"/>
                <a:ext cx="98" cy="131"/>
              </a:xfrm>
              <a:custGeom>
                <a:avLst/>
                <a:gdLst>
                  <a:gd name="T0" fmla="*/ 96 w 98"/>
                  <a:gd name="T1" fmla="*/ 23 h 131"/>
                  <a:gd name="T2" fmla="*/ 25 w 98"/>
                  <a:gd name="T3" fmla="*/ 23 h 131"/>
                  <a:gd name="T4" fmla="*/ 25 w 98"/>
                  <a:gd name="T5" fmla="*/ 50 h 131"/>
                  <a:gd name="T6" fmla="*/ 91 w 98"/>
                  <a:gd name="T7" fmla="*/ 50 h 131"/>
                  <a:gd name="T8" fmla="*/ 91 w 98"/>
                  <a:gd name="T9" fmla="*/ 73 h 131"/>
                  <a:gd name="T10" fmla="*/ 25 w 98"/>
                  <a:gd name="T11" fmla="*/ 73 h 131"/>
                  <a:gd name="T12" fmla="*/ 25 w 98"/>
                  <a:gd name="T13" fmla="*/ 108 h 131"/>
                  <a:gd name="T14" fmla="*/ 98 w 98"/>
                  <a:gd name="T15" fmla="*/ 108 h 131"/>
                  <a:gd name="T16" fmla="*/ 98 w 98"/>
                  <a:gd name="T17" fmla="*/ 131 h 131"/>
                  <a:gd name="T18" fmla="*/ 0 w 98"/>
                  <a:gd name="T19" fmla="*/ 131 h 131"/>
                  <a:gd name="T20" fmla="*/ 0 w 98"/>
                  <a:gd name="T21" fmla="*/ 0 h 131"/>
                  <a:gd name="T22" fmla="*/ 96 w 98"/>
                  <a:gd name="T23" fmla="*/ 0 h 131"/>
                  <a:gd name="T24" fmla="*/ 96 w 98"/>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1"/>
                  <a:gd name="T41" fmla="*/ 98 w 98"/>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1">
                    <a:moveTo>
                      <a:pt x="96" y="23"/>
                    </a:moveTo>
                    <a:lnTo>
                      <a:pt x="25" y="23"/>
                    </a:lnTo>
                    <a:lnTo>
                      <a:pt x="25" y="50"/>
                    </a:lnTo>
                    <a:lnTo>
                      <a:pt x="91" y="50"/>
                    </a:lnTo>
                    <a:lnTo>
                      <a:pt x="91" y="73"/>
                    </a:lnTo>
                    <a:lnTo>
                      <a:pt x="25" y="73"/>
                    </a:lnTo>
                    <a:lnTo>
                      <a:pt x="25" y="108"/>
                    </a:lnTo>
                    <a:lnTo>
                      <a:pt x="98" y="108"/>
                    </a:lnTo>
                    <a:lnTo>
                      <a:pt x="98" y="131"/>
                    </a:lnTo>
                    <a:lnTo>
                      <a:pt x="0" y="131"/>
                    </a:lnTo>
                    <a:lnTo>
                      <a:pt x="0" y="0"/>
                    </a:lnTo>
                    <a:lnTo>
                      <a:pt x="96" y="0"/>
                    </a:lnTo>
                    <a:lnTo>
                      <a:pt x="9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18" name="Freeform 241"/>
              <p:cNvSpPr>
                <a:spLocks noEditPoints="1"/>
              </p:cNvSpPr>
              <p:nvPr/>
            </p:nvSpPr>
            <p:spPr bwMode="auto">
              <a:xfrm>
                <a:off x="3424" y="2869"/>
                <a:ext cx="108" cy="131"/>
              </a:xfrm>
              <a:custGeom>
                <a:avLst/>
                <a:gdLst>
                  <a:gd name="T0" fmla="*/ 28 w 108"/>
                  <a:gd name="T1" fmla="*/ 23 h 131"/>
                  <a:gd name="T2" fmla="*/ 28 w 108"/>
                  <a:gd name="T3" fmla="*/ 58 h 131"/>
                  <a:gd name="T4" fmla="*/ 58 w 108"/>
                  <a:gd name="T5" fmla="*/ 58 h 131"/>
                  <a:gd name="T6" fmla="*/ 65 w 108"/>
                  <a:gd name="T7" fmla="*/ 58 h 131"/>
                  <a:gd name="T8" fmla="*/ 68 w 108"/>
                  <a:gd name="T9" fmla="*/ 58 h 131"/>
                  <a:gd name="T10" fmla="*/ 70 w 108"/>
                  <a:gd name="T11" fmla="*/ 55 h 131"/>
                  <a:gd name="T12" fmla="*/ 75 w 108"/>
                  <a:gd name="T13" fmla="*/ 53 h 131"/>
                  <a:gd name="T14" fmla="*/ 78 w 108"/>
                  <a:gd name="T15" fmla="*/ 50 h 131"/>
                  <a:gd name="T16" fmla="*/ 78 w 108"/>
                  <a:gd name="T17" fmla="*/ 45 h 131"/>
                  <a:gd name="T18" fmla="*/ 78 w 108"/>
                  <a:gd name="T19" fmla="*/ 40 h 131"/>
                  <a:gd name="T20" fmla="*/ 78 w 108"/>
                  <a:gd name="T21" fmla="*/ 35 h 131"/>
                  <a:gd name="T22" fmla="*/ 78 w 108"/>
                  <a:gd name="T23" fmla="*/ 30 h 131"/>
                  <a:gd name="T24" fmla="*/ 75 w 108"/>
                  <a:gd name="T25" fmla="*/ 28 h 131"/>
                  <a:gd name="T26" fmla="*/ 70 w 108"/>
                  <a:gd name="T27" fmla="*/ 25 h 131"/>
                  <a:gd name="T28" fmla="*/ 65 w 108"/>
                  <a:gd name="T29" fmla="*/ 23 h 131"/>
                  <a:gd name="T30" fmla="*/ 58 w 108"/>
                  <a:gd name="T31" fmla="*/ 23 h 131"/>
                  <a:gd name="T32" fmla="*/ 28 w 108"/>
                  <a:gd name="T33" fmla="*/ 23 h 131"/>
                  <a:gd name="T34" fmla="*/ 85 w 108"/>
                  <a:gd name="T35" fmla="*/ 5 h 131"/>
                  <a:gd name="T36" fmla="*/ 91 w 108"/>
                  <a:gd name="T37" fmla="*/ 8 h 131"/>
                  <a:gd name="T38" fmla="*/ 98 w 108"/>
                  <a:gd name="T39" fmla="*/ 13 h 131"/>
                  <a:gd name="T40" fmla="*/ 103 w 108"/>
                  <a:gd name="T41" fmla="*/ 23 h 131"/>
                  <a:gd name="T42" fmla="*/ 106 w 108"/>
                  <a:gd name="T43" fmla="*/ 30 h 131"/>
                  <a:gd name="T44" fmla="*/ 106 w 108"/>
                  <a:gd name="T45" fmla="*/ 38 h 131"/>
                  <a:gd name="T46" fmla="*/ 106 w 108"/>
                  <a:gd name="T47" fmla="*/ 48 h 131"/>
                  <a:gd name="T48" fmla="*/ 103 w 108"/>
                  <a:gd name="T49" fmla="*/ 50 h 131"/>
                  <a:gd name="T50" fmla="*/ 101 w 108"/>
                  <a:gd name="T51" fmla="*/ 55 h 131"/>
                  <a:gd name="T52" fmla="*/ 98 w 108"/>
                  <a:gd name="T53" fmla="*/ 60 h 131"/>
                  <a:gd name="T54" fmla="*/ 96 w 108"/>
                  <a:gd name="T55" fmla="*/ 63 h 131"/>
                  <a:gd name="T56" fmla="*/ 85 w 108"/>
                  <a:gd name="T57" fmla="*/ 68 h 131"/>
                  <a:gd name="T58" fmla="*/ 93 w 108"/>
                  <a:gd name="T59" fmla="*/ 73 h 131"/>
                  <a:gd name="T60" fmla="*/ 98 w 108"/>
                  <a:gd name="T61" fmla="*/ 78 h 131"/>
                  <a:gd name="T62" fmla="*/ 103 w 108"/>
                  <a:gd name="T63" fmla="*/ 88 h 131"/>
                  <a:gd name="T64" fmla="*/ 103 w 108"/>
                  <a:gd name="T65" fmla="*/ 98 h 131"/>
                  <a:gd name="T66" fmla="*/ 103 w 108"/>
                  <a:gd name="T67" fmla="*/ 108 h 131"/>
                  <a:gd name="T68" fmla="*/ 103 w 108"/>
                  <a:gd name="T69" fmla="*/ 121 h 131"/>
                  <a:gd name="T70" fmla="*/ 106 w 108"/>
                  <a:gd name="T71" fmla="*/ 123 h 131"/>
                  <a:gd name="T72" fmla="*/ 108 w 108"/>
                  <a:gd name="T73" fmla="*/ 128 h 131"/>
                  <a:gd name="T74" fmla="*/ 108 w 108"/>
                  <a:gd name="T75" fmla="*/ 131 h 131"/>
                  <a:gd name="T76" fmla="*/ 78 w 108"/>
                  <a:gd name="T77" fmla="*/ 131 h 131"/>
                  <a:gd name="T78" fmla="*/ 78 w 108"/>
                  <a:gd name="T79" fmla="*/ 123 h 131"/>
                  <a:gd name="T80" fmla="*/ 75 w 108"/>
                  <a:gd name="T81" fmla="*/ 113 h 131"/>
                  <a:gd name="T82" fmla="*/ 75 w 108"/>
                  <a:gd name="T83" fmla="*/ 101 h 131"/>
                  <a:gd name="T84" fmla="*/ 75 w 108"/>
                  <a:gd name="T85" fmla="*/ 91 h 131"/>
                  <a:gd name="T86" fmla="*/ 70 w 108"/>
                  <a:gd name="T87" fmla="*/ 83 h 131"/>
                  <a:gd name="T88" fmla="*/ 65 w 108"/>
                  <a:gd name="T89" fmla="*/ 80 h 131"/>
                  <a:gd name="T90" fmla="*/ 55 w 108"/>
                  <a:gd name="T91" fmla="*/ 80 h 131"/>
                  <a:gd name="T92" fmla="*/ 28 w 108"/>
                  <a:gd name="T93" fmla="*/ 80 h 131"/>
                  <a:gd name="T94" fmla="*/ 28 w 108"/>
                  <a:gd name="T95" fmla="*/ 131 h 131"/>
                  <a:gd name="T96" fmla="*/ 0 w 108"/>
                  <a:gd name="T97" fmla="*/ 131 h 131"/>
                  <a:gd name="T98" fmla="*/ 0 w 108"/>
                  <a:gd name="T99" fmla="*/ 0 h 131"/>
                  <a:gd name="T100" fmla="*/ 63 w 108"/>
                  <a:gd name="T101" fmla="*/ 0 h 131"/>
                  <a:gd name="T102" fmla="*/ 75 w 108"/>
                  <a:gd name="T103" fmla="*/ 3 h 131"/>
                  <a:gd name="T104" fmla="*/ 85 w 108"/>
                  <a:gd name="T105" fmla="*/ 5 h 1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1"/>
                  <a:gd name="T161" fmla="*/ 108 w 108"/>
                  <a:gd name="T162" fmla="*/ 131 h 13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1">
                    <a:moveTo>
                      <a:pt x="28" y="23"/>
                    </a:moveTo>
                    <a:lnTo>
                      <a:pt x="28" y="58"/>
                    </a:lnTo>
                    <a:lnTo>
                      <a:pt x="58" y="58"/>
                    </a:lnTo>
                    <a:lnTo>
                      <a:pt x="65" y="58"/>
                    </a:lnTo>
                    <a:lnTo>
                      <a:pt x="68" y="58"/>
                    </a:lnTo>
                    <a:lnTo>
                      <a:pt x="70" y="55"/>
                    </a:lnTo>
                    <a:lnTo>
                      <a:pt x="75" y="53"/>
                    </a:lnTo>
                    <a:lnTo>
                      <a:pt x="78" y="50"/>
                    </a:lnTo>
                    <a:lnTo>
                      <a:pt x="78" y="45"/>
                    </a:lnTo>
                    <a:lnTo>
                      <a:pt x="78" y="40"/>
                    </a:lnTo>
                    <a:lnTo>
                      <a:pt x="78" y="35"/>
                    </a:lnTo>
                    <a:lnTo>
                      <a:pt x="78" y="30"/>
                    </a:lnTo>
                    <a:lnTo>
                      <a:pt x="75" y="28"/>
                    </a:lnTo>
                    <a:lnTo>
                      <a:pt x="70" y="25"/>
                    </a:lnTo>
                    <a:lnTo>
                      <a:pt x="65" y="23"/>
                    </a:lnTo>
                    <a:lnTo>
                      <a:pt x="58" y="23"/>
                    </a:lnTo>
                    <a:lnTo>
                      <a:pt x="28" y="23"/>
                    </a:lnTo>
                    <a:close/>
                    <a:moveTo>
                      <a:pt x="85" y="5"/>
                    </a:moveTo>
                    <a:lnTo>
                      <a:pt x="91" y="8"/>
                    </a:lnTo>
                    <a:lnTo>
                      <a:pt x="98" y="13"/>
                    </a:lnTo>
                    <a:lnTo>
                      <a:pt x="103" y="23"/>
                    </a:lnTo>
                    <a:lnTo>
                      <a:pt x="106" y="30"/>
                    </a:lnTo>
                    <a:lnTo>
                      <a:pt x="106" y="38"/>
                    </a:lnTo>
                    <a:lnTo>
                      <a:pt x="106" y="48"/>
                    </a:lnTo>
                    <a:lnTo>
                      <a:pt x="103" y="50"/>
                    </a:lnTo>
                    <a:lnTo>
                      <a:pt x="101" y="55"/>
                    </a:lnTo>
                    <a:lnTo>
                      <a:pt x="98" y="60"/>
                    </a:lnTo>
                    <a:lnTo>
                      <a:pt x="96" y="63"/>
                    </a:lnTo>
                    <a:lnTo>
                      <a:pt x="85" y="68"/>
                    </a:lnTo>
                    <a:lnTo>
                      <a:pt x="93" y="73"/>
                    </a:lnTo>
                    <a:lnTo>
                      <a:pt x="98" y="78"/>
                    </a:lnTo>
                    <a:lnTo>
                      <a:pt x="103" y="88"/>
                    </a:lnTo>
                    <a:lnTo>
                      <a:pt x="103" y="98"/>
                    </a:lnTo>
                    <a:lnTo>
                      <a:pt x="103" y="108"/>
                    </a:lnTo>
                    <a:lnTo>
                      <a:pt x="103" y="121"/>
                    </a:lnTo>
                    <a:lnTo>
                      <a:pt x="106" y="123"/>
                    </a:lnTo>
                    <a:lnTo>
                      <a:pt x="108" y="128"/>
                    </a:lnTo>
                    <a:lnTo>
                      <a:pt x="108" y="131"/>
                    </a:lnTo>
                    <a:lnTo>
                      <a:pt x="78" y="131"/>
                    </a:lnTo>
                    <a:lnTo>
                      <a:pt x="78" y="123"/>
                    </a:lnTo>
                    <a:lnTo>
                      <a:pt x="75" y="113"/>
                    </a:lnTo>
                    <a:lnTo>
                      <a:pt x="75" y="101"/>
                    </a:lnTo>
                    <a:lnTo>
                      <a:pt x="75" y="91"/>
                    </a:lnTo>
                    <a:lnTo>
                      <a:pt x="70" y="83"/>
                    </a:lnTo>
                    <a:lnTo>
                      <a:pt x="65" y="80"/>
                    </a:lnTo>
                    <a:lnTo>
                      <a:pt x="55" y="80"/>
                    </a:lnTo>
                    <a:lnTo>
                      <a:pt x="28" y="80"/>
                    </a:lnTo>
                    <a:lnTo>
                      <a:pt x="28" y="131"/>
                    </a:lnTo>
                    <a:lnTo>
                      <a:pt x="0" y="131"/>
                    </a:lnTo>
                    <a:lnTo>
                      <a:pt x="0" y="0"/>
                    </a:lnTo>
                    <a:lnTo>
                      <a:pt x="63" y="0"/>
                    </a:lnTo>
                    <a:lnTo>
                      <a:pt x="75" y="3"/>
                    </a:lnTo>
                    <a:lnTo>
                      <a:pt x="85"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19" name="Freeform 242"/>
              <p:cNvSpPr>
                <a:spLocks/>
              </p:cNvSpPr>
              <p:nvPr/>
            </p:nvSpPr>
            <p:spPr bwMode="auto">
              <a:xfrm>
                <a:off x="3555" y="2869"/>
                <a:ext cx="98" cy="131"/>
              </a:xfrm>
              <a:custGeom>
                <a:avLst/>
                <a:gdLst>
                  <a:gd name="T0" fmla="*/ 95 w 98"/>
                  <a:gd name="T1" fmla="*/ 23 h 131"/>
                  <a:gd name="T2" fmla="*/ 25 w 98"/>
                  <a:gd name="T3" fmla="*/ 23 h 131"/>
                  <a:gd name="T4" fmla="*/ 25 w 98"/>
                  <a:gd name="T5" fmla="*/ 50 h 131"/>
                  <a:gd name="T6" fmla="*/ 90 w 98"/>
                  <a:gd name="T7" fmla="*/ 50 h 131"/>
                  <a:gd name="T8" fmla="*/ 90 w 98"/>
                  <a:gd name="T9" fmla="*/ 73 h 131"/>
                  <a:gd name="T10" fmla="*/ 25 w 98"/>
                  <a:gd name="T11" fmla="*/ 73 h 131"/>
                  <a:gd name="T12" fmla="*/ 25 w 98"/>
                  <a:gd name="T13" fmla="*/ 108 h 131"/>
                  <a:gd name="T14" fmla="*/ 98 w 98"/>
                  <a:gd name="T15" fmla="*/ 108 h 131"/>
                  <a:gd name="T16" fmla="*/ 98 w 98"/>
                  <a:gd name="T17" fmla="*/ 131 h 131"/>
                  <a:gd name="T18" fmla="*/ 0 w 98"/>
                  <a:gd name="T19" fmla="*/ 131 h 131"/>
                  <a:gd name="T20" fmla="*/ 0 w 98"/>
                  <a:gd name="T21" fmla="*/ 0 h 131"/>
                  <a:gd name="T22" fmla="*/ 95 w 98"/>
                  <a:gd name="T23" fmla="*/ 0 h 131"/>
                  <a:gd name="T24" fmla="*/ 95 w 98"/>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1"/>
                  <a:gd name="T41" fmla="*/ 98 w 98"/>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1">
                    <a:moveTo>
                      <a:pt x="95" y="23"/>
                    </a:moveTo>
                    <a:lnTo>
                      <a:pt x="25" y="23"/>
                    </a:lnTo>
                    <a:lnTo>
                      <a:pt x="25" y="50"/>
                    </a:lnTo>
                    <a:lnTo>
                      <a:pt x="90" y="50"/>
                    </a:lnTo>
                    <a:lnTo>
                      <a:pt x="90" y="73"/>
                    </a:lnTo>
                    <a:lnTo>
                      <a:pt x="25" y="73"/>
                    </a:lnTo>
                    <a:lnTo>
                      <a:pt x="25" y="108"/>
                    </a:lnTo>
                    <a:lnTo>
                      <a:pt x="98" y="108"/>
                    </a:lnTo>
                    <a:lnTo>
                      <a:pt x="98" y="131"/>
                    </a:lnTo>
                    <a:lnTo>
                      <a:pt x="0" y="131"/>
                    </a:lnTo>
                    <a:lnTo>
                      <a:pt x="0" y="0"/>
                    </a:lnTo>
                    <a:lnTo>
                      <a:pt x="95" y="0"/>
                    </a:lnTo>
                    <a:lnTo>
                      <a:pt x="95"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20" name="Freeform 243"/>
              <p:cNvSpPr>
                <a:spLocks/>
              </p:cNvSpPr>
              <p:nvPr/>
            </p:nvSpPr>
            <p:spPr bwMode="auto">
              <a:xfrm>
                <a:off x="3673" y="2869"/>
                <a:ext cx="106" cy="131"/>
              </a:xfrm>
              <a:custGeom>
                <a:avLst/>
                <a:gdLst>
                  <a:gd name="T0" fmla="*/ 0 w 106"/>
                  <a:gd name="T1" fmla="*/ 0 h 131"/>
                  <a:gd name="T2" fmla="*/ 30 w 106"/>
                  <a:gd name="T3" fmla="*/ 0 h 131"/>
                  <a:gd name="T4" fmla="*/ 81 w 106"/>
                  <a:gd name="T5" fmla="*/ 91 h 131"/>
                  <a:gd name="T6" fmla="*/ 81 w 106"/>
                  <a:gd name="T7" fmla="*/ 0 h 131"/>
                  <a:gd name="T8" fmla="*/ 106 w 106"/>
                  <a:gd name="T9" fmla="*/ 0 h 131"/>
                  <a:gd name="T10" fmla="*/ 106 w 106"/>
                  <a:gd name="T11" fmla="*/ 131 h 131"/>
                  <a:gd name="T12" fmla="*/ 81 w 106"/>
                  <a:gd name="T13" fmla="*/ 131 h 131"/>
                  <a:gd name="T14" fmla="*/ 25 w 106"/>
                  <a:gd name="T15" fmla="*/ 38 h 131"/>
                  <a:gd name="T16" fmla="*/ 25 w 106"/>
                  <a:gd name="T17" fmla="*/ 131 h 131"/>
                  <a:gd name="T18" fmla="*/ 0 w 106"/>
                  <a:gd name="T19" fmla="*/ 131 h 131"/>
                  <a:gd name="T20" fmla="*/ 0 w 106"/>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31"/>
                  <a:gd name="T35" fmla="*/ 106 w 106"/>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31">
                    <a:moveTo>
                      <a:pt x="0" y="0"/>
                    </a:moveTo>
                    <a:lnTo>
                      <a:pt x="30" y="0"/>
                    </a:lnTo>
                    <a:lnTo>
                      <a:pt x="81" y="91"/>
                    </a:lnTo>
                    <a:lnTo>
                      <a:pt x="81" y="0"/>
                    </a:lnTo>
                    <a:lnTo>
                      <a:pt x="106" y="0"/>
                    </a:lnTo>
                    <a:lnTo>
                      <a:pt x="106" y="131"/>
                    </a:lnTo>
                    <a:lnTo>
                      <a:pt x="81"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21" name="Freeform 244"/>
              <p:cNvSpPr>
                <a:spLocks/>
              </p:cNvSpPr>
              <p:nvPr/>
            </p:nvSpPr>
            <p:spPr bwMode="auto">
              <a:xfrm>
                <a:off x="3799" y="2867"/>
                <a:ext cx="118" cy="135"/>
              </a:xfrm>
              <a:custGeom>
                <a:avLst/>
                <a:gdLst>
                  <a:gd name="T0" fmla="*/ 27 w 118"/>
                  <a:gd name="T1" fmla="*/ 10 h 135"/>
                  <a:gd name="T2" fmla="*/ 48 w 118"/>
                  <a:gd name="T3" fmla="*/ 2 h 135"/>
                  <a:gd name="T4" fmla="*/ 75 w 118"/>
                  <a:gd name="T5" fmla="*/ 2 h 135"/>
                  <a:gd name="T6" fmla="*/ 88 w 118"/>
                  <a:gd name="T7" fmla="*/ 5 h 135"/>
                  <a:gd name="T8" fmla="*/ 98 w 118"/>
                  <a:gd name="T9" fmla="*/ 12 h 135"/>
                  <a:gd name="T10" fmla="*/ 108 w 118"/>
                  <a:gd name="T11" fmla="*/ 22 h 135"/>
                  <a:gd name="T12" fmla="*/ 116 w 118"/>
                  <a:gd name="T13" fmla="*/ 40 h 135"/>
                  <a:gd name="T14" fmla="*/ 90 w 118"/>
                  <a:gd name="T15" fmla="*/ 45 h 135"/>
                  <a:gd name="T16" fmla="*/ 83 w 118"/>
                  <a:gd name="T17" fmla="*/ 32 h 135"/>
                  <a:gd name="T18" fmla="*/ 73 w 118"/>
                  <a:gd name="T19" fmla="*/ 25 h 135"/>
                  <a:gd name="T20" fmla="*/ 53 w 118"/>
                  <a:gd name="T21" fmla="*/ 25 h 135"/>
                  <a:gd name="T22" fmla="*/ 43 w 118"/>
                  <a:gd name="T23" fmla="*/ 30 h 135"/>
                  <a:gd name="T24" fmla="*/ 32 w 118"/>
                  <a:gd name="T25" fmla="*/ 42 h 135"/>
                  <a:gd name="T26" fmla="*/ 30 w 118"/>
                  <a:gd name="T27" fmla="*/ 60 h 135"/>
                  <a:gd name="T28" fmla="*/ 30 w 118"/>
                  <a:gd name="T29" fmla="*/ 80 h 135"/>
                  <a:gd name="T30" fmla="*/ 30 w 118"/>
                  <a:gd name="T31" fmla="*/ 88 h 135"/>
                  <a:gd name="T32" fmla="*/ 38 w 118"/>
                  <a:gd name="T33" fmla="*/ 103 h 135"/>
                  <a:gd name="T34" fmla="*/ 48 w 118"/>
                  <a:gd name="T35" fmla="*/ 110 h 135"/>
                  <a:gd name="T36" fmla="*/ 60 w 118"/>
                  <a:gd name="T37" fmla="*/ 113 h 135"/>
                  <a:gd name="T38" fmla="*/ 73 w 118"/>
                  <a:gd name="T39" fmla="*/ 110 h 135"/>
                  <a:gd name="T40" fmla="*/ 83 w 118"/>
                  <a:gd name="T41" fmla="*/ 103 h 135"/>
                  <a:gd name="T42" fmla="*/ 90 w 118"/>
                  <a:gd name="T43" fmla="*/ 88 h 135"/>
                  <a:gd name="T44" fmla="*/ 113 w 118"/>
                  <a:gd name="T45" fmla="*/ 98 h 135"/>
                  <a:gd name="T46" fmla="*/ 105 w 118"/>
                  <a:gd name="T47" fmla="*/ 115 h 135"/>
                  <a:gd name="T48" fmla="*/ 90 w 118"/>
                  <a:gd name="T49" fmla="*/ 128 h 135"/>
                  <a:gd name="T50" fmla="*/ 73 w 118"/>
                  <a:gd name="T51" fmla="*/ 135 h 135"/>
                  <a:gd name="T52" fmla="*/ 48 w 118"/>
                  <a:gd name="T53" fmla="*/ 135 h 135"/>
                  <a:gd name="T54" fmla="*/ 30 w 118"/>
                  <a:gd name="T55" fmla="*/ 130 h 135"/>
                  <a:gd name="T56" fmla="*/ 17 w 118"/>
                  <a:gd name="T57" fmla="*/ 118 h 135"/>
                  <a:gd name="T58" fmla="*/ 5 w 118"/>
                  <a:gd name="T59" fmla="*/ 98 h 135"/>
                  <a:gd name="T60" fmla="*/ 0 w 118"/>
                  <a:gd name="T61" fmla="*/ 70 h 135"/>
                  <a:gd name="T62" fmla="*/ 5 w 118"/>
                  <a:gd name="T63" fmla="*/ 37 h 135"/>
                  <a:gd name="T64" fmla="*/ 12 w 118"/>
                  <a:gd name="T65" fmla="*/ 27 h 1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35"/>
                  <a:gd name="T101" fmla="*/ 118 w 118"/>
                  <a:gd name="T102" fmla="*/ 135 h 1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35">
                    <a:moveTo>
                      <a:pt x="20" y="17"/>
                    </a:moveTo>
                    <a:lnTo>
                      <a:pt x="27" y="10"/>
                    </a:lnTo>
                    <a:lnTo>
                      <a:pt x="38" y="5"/>
                    </a:lnTo>
                    <a:lnTo>
                      <a:pt x="48" y="2"/>
                    </a:lnTo>
                    <a:lnTo>
                      <a:pt x="60" y="0"/>
                    </a:lnTo>
                    <a:lnTo>
                      <a:pt x="75" y="2"/>
                    </a:lnTo>
                    <a:lnTo>
                      <a:pt x="83" y="2"/>
                    </a:lnTo>
                    <a:lnTo>
                      <a:pt x="88" y="5"/>
                    </a:lnTo>
                    <a:lnTo>
                      <a:pt x="93" y="10"/>
                    </a:lnTo>
                    <a:lnTo>
                      <a:pt x="98" y="12"/>
                    </a:lnTo>
                    <a:lnTo>
                      <a:pt x="103" y="17"/>
                    </a:lnTo>
                    <a:lnTo>
                      <a:pt x="108" y="22"/>
                    </a:lnTo>
                    <a:lnTo>
                      <a:pt x="116" y="35"/>
                    </a:lnTo>
                    <a:lnTo>
                      <a:pt x="116" y="40"/>
                    </a:lnTo>
                    <a:lnTo>
                      <a:pt x="118" y="45"/>
                    </a:lnTo>
                    <a:lnTo>
                      <a:pt x="90" y="45"/>
                    </a:lnTo>
                    <a:lnTo>
                      <a:pt x="88" y="37"/>
                    </a:lnTo>
                    <a:lnTo>
                      <a:pt x="83" y="32"/>
                    </a:lnTo>
                    <a:lnTo>
                      <a:pt x="78" y="27"/>
                    </a:lnTo>
                    <a:lnTo>
                      <a:pt x="73" y="25"/>
                    </a:lnTo>
                    <a:lnTo>
                      <a:pt x="60" y="22"/>
                    </a:lnTo>
                    <a:lnTo>
                      <a:pt x="53" y="25"/>
                    </a:lnTo>
                    <a:lnTo>
                      <a:pt x="48" y="27"/>
                    </a:lnTo>
                    <a:lnTo>
                      <a:pt x="43" y="30"/>
                    </a:lnTo>
                    <a:lnTo>
                      <a:pt x="38" y="35"/>
                    </a:lnTo>
                    <a:lnTo>
                      <a:pt x="32" y="42"/>
                    </a:lnTo>
                    <a:lnTo>
                      <a:pt x="30" y="50"/>
                    </a:lnTo>
                    <a:lnTo>
                      <a:pt x="30" y="60"/>
                    </a:lnTo>
                    <a:lnTo>
                      <a:pt x="30" y="70"/>
                    </a:lnTo>
                    <a:lnTo>
                      <a:pt x="30" y="80"/>
                    </a:lnTo>
                    <a:lnTo>
                      <a:pt x="30" y="85"/>
                    </a:lnTo>
                    <a:lnTo>
                      <a:pt x="30" y="88"/>
                    </a:lnTo>
                    <a:lnTo>
                      <a:pt x="35" y="95"/>
                    </a:lnTo>
                    <a:lnTo>
                      <a:pt x="38" y="103"/>
                    </a:lnTo>
                    <a:lnTo>
                      <a:pt x="43" y="108"/>
                    </a:lnTo>
                    <a:lnTo>
                      <a:pt x="48" y="110"/>
                    </a:lnTo>
                    <a:lnTo>
                      <a:pt x="55" y="113"/>
                    </a:lnTo>
                    <a:lnTo>
                      <a:pt x="60" y="113"/>
                    </a:lnTo>
                    <a:lnTo>
                      <a:pt x="68" y="113"/>
                    </a:lnTo>
                    <a:lnTo>
                      <a:pt x="73" y="110"/>
                    </a:lnTo>
                    <a:lnTo>
                      <a:pt x="78" y="108"/>
                    </a:lnTo>
                    <a:lnTo>
                      <a:pt x="83" y="103"/>
                    </a:lnTo>
                    <a:lnTo>
                      <a:pt x="85" y="98"/>
                    </a:lnTo>
                    <a:lnTo>
                      <a:pt x="90" y="88"/>
                    </a:lnTo>
                    <a:lnTo>
                      <a:pt x="116" y="88"/>
                    </a:lnTo>
                    <a:lnTo>
                      <a:pt x="113" y="98"/>
                    </a:lnTo>
                    <a:lnTo>
                      <a:pt x="110" y="108"/>
                    </a:lnTo>
                    <a:lnTo>
                      <a:pt x="105" y="115"/>
                    </a:lnTo>
                    <a:lnTo>
                      <a:pt x="98" y="123"/>
                    </a:lnTo>
                    <a:lnTo>
                      <a:pt x="90" y="128"/>
                    </a:lnTo>
                    <a:lnTo>
                      <a:pt x="83" y="133"/>
                    </a:lnTo>
                    <a:lnTo>
                      <a:pt x="73" y="135"/>
                    </a:lnTo>
                    <a:lnTo>
                      <a:pt x="60" y="135"/>
                    </a:lnTo>
                    <a:lnTo>
                      <a:pt x="48" y="135"/>
                    </a:lnTo>
                    <a:lnTo>
                      <a:pt x="35" y="133"/>
                    </a:lnTo>
                    <a:lnTo>
                      <a:pt x="30" y="130"/>
                    </a:lnTo>
                    <a:lnTo>
                      <a:pt x="25" y="125"/>
                    </a:lnTo>
                    <a:lnTo>
                      <a:pt x="17" y="118"/>
                    </a:lnTo>
                    <a:lnTo>
                      <a:pt x="10" y="108"/>
                    </a:lnTo>
                    <a:lnTo>
                      <a:pt x="5" y="98"/>
                    </a:lnTo>
                    <a:lnTo>
                      <a:pt x="2" y="82"/>
                    </a:lnTo>
                    <a:lnTo>
                      <a:pt x="0" y="70"/>
                    </a:lnTo>
                    <a:lnTo>
                      <a:pt x="2" y="52"/>
                    </a:lnTo>
                    <a:lnTo>
                      <a:pt x="5" y="37"/>
                    </a:lnTo>
                    <a:lnTo>
                      <a:pt x="7" y="32"/>
                    </a:lnTo>
                    <a:lnTo>
                      <a:pt x="12" y="27"/>
                    </a:lnTo>
                    <a:lnTo>
                      <a:pt x="2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22" name="Freeform 245"/>
              <p:cNvSpPr>
                <a:spLocks/>
              </p:cNvSpPr>
              <p:nvPr/>
            </p:nvSpPr>
            <p:spPr bwMode="auto">
              <a:xfrm>
                <a:off x="3937" y="2869"/>
                <a:ext cx="98" cy="131"/>
              </a:xfrm>
              <a:custGeom>
                <a:avLst/>
                <a:gdLst>
                  <a:gd name="T0" fmla="*/ 96 w 98"/>
                  <a:gd name="T1" fmla="*/ 23 h 131"/>
                  <a:gd name="T2" fmla="*/ 25 w 98"/>
                  <a:gd name="T3" fmla="*/ 23 h 131"/>
                  <a:gd name="T4" fmla="*/ 25 w 98"/>
                  <a:gd name="T5" fmla="*/ 50 h 131"/>
                  <a:gd name="T6" fmla="*/ 91 w 98"/>
                  <a:gd name="T7" fmla="*/ 50 h 131"/>
                  <a:gd name="T8" fmla="*/ 91 w 98"/>
                  <a:gd name="T9" fmla="*/ 73 h 131"/>
                  <a:gd name="T10" fmla="*/ 25 w 98"/>
                  <a:gd name="T11" fmla="*/ 73 h 131"/>
                  <a:gd name="T12" fmla="*/ 25 w 98"/>
                  <a:gd name="T13" fmla="*/ 108 h 131"/>
                  <a:gd name="T14" fmla="*/ 98 w 98"/>
                  <a:gd name="T15" fmla="*/ 108 h 131"/>
                  <a:gd name="T16" fmla="*/ 98 w 98"/>
                  <a:gd name="T17" fmla="*/ 131 h 131"/>
                  <a:gd name="T18" fmla="*/ 0 w 98"/>
                  <a:gd name="T19" fmla="*/ 131 h 131"/>
                  <a:gd name="T20" fmla="*/ 0 w 98"/>
                  <a:gd name="T21" fmla="*/ 0 h 131"/>
                  <a:gd name="T22" fmla="*/ 96 w 98"/>
                  <a:gd name="T23" fmla="*/ 0 h 131"/>
                  <a:gd name="T24" fmla="*/ 96 w 98"/>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1"/>
                  <a:gd name="T41" fmla="*/ 98 w 98"/>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1">
                    <a:moveTo>
                      <a:pt x="96" y="23"/>
                    </a:moveTo>
                    <a:lnTo>
                      <a:pt x="25" y="23"/>
                    </a:lnTo>
                    <a:lnTo>
                      <a:pt x="25" y="50"/>
                    </a:lnTo>
                    <a:lnTo>
                      <a:pt x="91" y="50"/>
                    </a:lnTo>
                    <a:lnTo>
                      <a:pt x="91" y="73"/>
                    </a:lnTo>
                    <a:lnTo>
                      <a:pt x="25" y="73"/>
                    </a:lnTo>
                    <a:lnTo>
                      <a:pt x="25" y="108"/>
                    </a:lnTo>
                    <a:lnTo>
                      <a:pt x="98" y="108"/>
                    </a:lnTo>
                    <a:lnTo>
                      <a:pt x="98" y="131"/>
                    </a:lnTo>
                    <a:lnTo>
                      <a:pt x="0" y="131"/>
                    </a:lnTo>
                    <a:lnTo>
                      <a:pt x="0" y="0"/>
                    </a:lnTo>
                    <a:lnTo>
                      <a:pt x="96" y="0"/>
                    </a:lnTo>
                    <a:lnTo>
                      <a:pt x="9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23" name="Freeform 246"/>
              <p:cNvSpPr>
                <a:spLocks/>
              </p:cNvSpPr>
              <p:nvPr/>
            </p:nvSpPr>
            <p:spPr bwMode="auto">
              <a:xfrm>
                <a:off x="4050" y="2867"/>
                <a:ext cx="109" cy="135"/>
              </a:xfrm>
              <a:custGeom>
                <a:avLst/>
                <a:gdLst>
                  <a:gd name="T0" fmla="*/ 28 w 109"/>
                  <a:gd name="T1" fmla="*/ 100 h 135"/>
                  <a:gd name="T2" fmla="*/ 41 w 109"/>
                  <a:gd name="T3" fmla="*/ 113 h 135"/>
                  <a:gd name="T4" fmla="*/ 56 w 109"/>
                  <a:gd name="T5" fmla="*/ 115 h 135"/>
                  <a:gd name="T6" fmla="*/ 71 w 109"/>
                  <a:gd name="T7" fmla="*/ 113 h 135"/>
                  <a:gd name="T8" fmla="*/ 78 w 109"/>
                  <a:gd name="T9" fmla="*/ 105 h 135"/>
                  <a:gd name="T10" fmla="*/ 81 w 109"/>
                  <a:gd name="T11" fmla="*/ 103 h 135"/>
                  <a:gd name="T12" fmla="*/ 81 w 109"/>
                  <a:gd name="T13" fmla="*/ 90 h 135"/>
                  <a:gd name="T14" fmla="*/ 68 w 109"/>
                  <a:gd name="T15" fmla="*/ 82 h 135"/>
                  <a:gd name="T16" fmla="*/ 43 w 109"/>
                  <a:gd name="T17" fmla="*/ 77 h 135"/>
                  <a:gd name="T18" fmla="*/ 28 w 109"/>
                  <a:gd name="T19" fmla="*/ 72 h 135"/>
                  <a:gd name="T20" fmla="*/ 10 w 109"/>
                  <a:gd name="T21" fmla="*/ 62 h 135"/>
                  <a:gd name="T22" fmla="*/ 3 w 109"/>
                  <a:gd name="T23" fmla="*/ 47 h 135"/>
                  <a:gd name="T24" fmla="*/ 3 w 109"/>
                  <a:gd name="T25" fmla="*/ 32 h 135"/>
                  <a:gd name="T26" fmla="*/ 10 w 109"/>
                  <a:gd name="T27" fmla="*/ 17 h 135"/>
                  <a:gd name="T28" fmla="*/ 23 w 109"/>
                  <a:gd name="T29" fmla="*/ 5 h 135"/>
                  <a:gd name="T30" fmla="*/ 41 w 109"/>
                  <a:gd name="T31" fmla="*/ 0 h 135"/>
                  <a:gd name="T32" fmla="*/ 63 w 109"/>
                  <a:gd name="T33" fmla="*/ 0 h 135"/>
                  <a:gd name="T34" fmla="*/ 81 w 109"/>
                  <a:gd name="T35" fmla="*/ 5 h 135"/>
                  <a:gd name="T36" fmla="*/ 96 w 109"/>
                  <a:gd name="T37" fmla="*/ 15 h 135"/>
                  <a:gd name="T38" fmla="*/ 104 w 109"/>
                  <a:gd name="T39" fmla="*/ 32 h 135"/>
                  <a:gd name="T40" fmla="*/ 78 w 109"/>
                  <a:gd name="T41" fmla="*/ 42 h 135"/>
                  <a:gd name="T42" fmla="*/ 73 w 109"/>
                  <a:gd name="T43" fmla="*/ 32 h 135"/>
                  <a:gd name="T44" fmla="*/ 68 w 109"/>
                  <a:gd name="T45" fmla="*/ 25 h 135"/>
                  <a:gd name="T46" fmla="*/ 51 w 109"/>
                  <a:gd name="T47" fmla="*/ 22 h 135"/>
                  <a:gd name="T48" fmla="*/ 36 w 109"/>
                  <a:gd name="T49" fmla="*/ 25 h 135"/>
                  <a:gd name="T50" fmla="*/ 31 w 109"/>
                  <a:gd name="T51" fmla="*/ 30 h 135"/>
                  <a:gd name="T52" fmla="*/ 28 w 109"/>
                  <a:gd name="T53" fmla="*/ 37 h 135"/>
                  <a:gd name="T54" fmla="*/ 36 w 109"/>
                  <a:gd name="T55" fmla="*/ 47 h 135"/>
                  <a:gd name="T56" fmla="*/ 73 w 109"/>
                  <a:gd name="T57" fmla="*/ 60 h 135"/>
                  <a:gd name="T58" fmla="*/ 96 w 109"/>
                  <a:gd name="T59" fmla="*/ 67 h 135"/>
                  <a:gd name="T60" fmla="*/ 106 w 109"/>
                  <a:gd name="T61" fmla="*/ 80 h 135"/>
                  <a:gd name="T62" fmla="*/ 109 w 109"/>
                  <a:gd name="T63" fmla="*/ 95 h 135"/>
                  <a:gd name="T64" fmla="*/ 104 w 109"/>
                  <a:gd name="T65" fmla="*/ 110 h 135"/>
                  <a:gd name="T66" fmla="*/ 93 w 109"/>
                  <a:gd name="T67" fmla="*/ 125 h 135"/>
                  <a:gd name="T68" fmla="*/ 78 w 109"/>
                  <a:gd name="T69" fmla="*/ 133 h 135"/>
                  <a:gd name="T70" fmla="*/ 56 w 109"/>
                  <a:gd name="T71" fmla="*/ 135 h 135"/>
                  <a:gd name="T72" fmla="*/ 33 w 109"/>
                  <a:gd name="T73" fmla="*/ 133 h 135"/>
                  <a:gd name="T74" fmla="*/ 15 w 109"/>
                  <a:gd name="T75" fmla="*/ 125 h 135"/>
                  <a:gd name="T76" fmla="*/ 5 w 109"/>
                  <a:gd name="T77" fmla="*/ 110 h 135"/>
                  <a:gd name="T78" fmla="*/ 0 w 109"/>
                  <a:gd name="T79" fmla="*/ 93 h 13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9"/>
                  <a:gd name="T121" fmla="*/ 0 h 135"/>
                  <a:gd name="T122" fmla="*/ 109 w 109"/>
                  <a:gd name="T123" fmla="*/ 135 h 13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9" h="135">
                    <a:moveTo>
                      <a:pt x="28" y="93"/>
                    </a:moveTo>
                    <a:lnTo>
                      <a:pt x="28" y="100"/>
                    </a:lnTo>
                    <a:lnTo>
                      <a:pt x="31" y="105"/>
                    </a:lnTo>
                    <a:lnTo>
                      <a:pt x="41" y="113"/>
                    </a:lnTo>
                    <a:lnTo>
                      <a:pt x="48" y="113"/>
                    </a:lnTo>
                    <a:lnTo>
                      <a:pt x="56" y="115"/>
                    </a:lnTo>
                    <a:lnTo>
                      <a:pt x="63" y="113"/>
                    </a:lnTo>
                    <a:lnTo>
                      <a:pt x="71" y="113"/>
                    </a:lnTo>
                    <a:lnTo>
                      <a:pt x="76" y="110"/>
                    </a:lnTo>
                    <a:lnTo>
                      <a:pt x="78" y="105"/>
                    </a:lnTo>
                    <a:lnTo>
                      <a:pt x="81" y="105"/>
                    </a:lnTo>
                    <a:lnTo>
                      <a:pt x="81" y="103"/>
                    </a:lnTo>
                    <a:lnTo>
                      <a:pt x="81" y="98"/>
                    </a:lnTo>
                    <a:lnTo>
                      <a:pt x="81" y="90"/>
                    </a:lnTo>
                    <a:lnTo>
                      <a:pt x="76" y="88"/>
                    </a:lnTo>
                    <a:lnTo>
                      <a:pt x="68" y="82"/>
                    </a:lnTo>
                    <a:lnTo>
                      <a:pt x="58" y="80"/>
                    </a:lnTo>
                    <a:lnTo>
                      <a:pt x="43" y="77"/>
                    </a:lnTo>
                    <a:lnTo>
                      <a:pt x="36" y="75"/>
                    </a:lnTo>
                    <a:lnTo>
                      <a:pt x="28" y="72"/>
                    </a:lnTo>
                    <a:lnTo>
                      <a:pt x="15" y="67"/>
                    </a:lnTo>
                    <a:lnTo>
                      <a:pt x="10" y="62"/>
                    </a:lnTo>
                    <a:lnTo>
                      <a:pt x="5" y="55"/>
                    </a:lnTo>
                    <a:lnTo>
                      <a:pt x="3" y="47"/>
                    </a:lnTo>
                    <a:lnTo>
                      <a:pt x="3" y="40"/>
                    </a:lnTo>
                    <a:lnTo>
                      <a:pt x="3" y="32"/>
                    </a:lnTo>
                    <a:lnTo>
                      <a:pt x="5" y="22"/>
                    </a:lnTo>
                    <a:lnTo>
                      <a:pt x="10" y="17"/>
                    </a:lnTo>
                    <a:lnTo>
                      <a:pt x="15" y="10"/>
                    </a:lnTo>
                    <a:lnTo>
                      <a:pt x="23" y="5"/>
                    </a:lnTo>
                    <a:lnTo>
                      <a:pt x="31" y="2"/>
                    </a:lnTo>
                    <a:lnTo>
                      <a:pt x="41" y="0"/>
                    </a:lnTo>
                    <a:lnTo>
                      <a:pt x="53" y="0"/>
                    </a:lnTo>
                    <a:lnTo>
                      <a:pt x="63" y="0"/>
                    </a:lnTo>
                    <a:lnTo>
                      <a:pt x="73" y="2"/>
                    </a:lnTo>
                    <a:lnTo>
                      <a:pt x="81" y="5"/>
                    </a:lnTo>
                    <a:lnTo>
                      <a:pt x="88" y="10"/>
                    </a:lnTo>
                    <a:lnTo>
                      <a:pt x="96" y="15"/>
                    </a:lnTo>
                    <a:lnTo>
                      <a:pt x="98" y="22"/>
                    </a:lnTo>
                    <a:lnTo>
                      <a:pt x="104" y="32"/>
                    </a:lnTo>
                    <a:lnTo>
                      <a:pt x="104" y="42"/>
                    </a:lnTo>
                    <a:lnTo>
                      <a:pt x="78" y="42"/>
                    </a:lnTo>
                    <a:lnTo>
                      <a:pt x="76" y="35"/>
                    </a:lnTo>
                    <a:lnTo>
                      <a:pt x="73" y="32"/>
                    </a:lnTo>
                    <a:lnTo>
                      <a:pt x="71" y="27"/>
                    </a:lnTo>
                    <a:lnTo>
                      <a:pt x="68" y="25"/>
                    </a:lnTo>
                    <a:lnTo>
                      <a:pt x="61" y="22"/>
                    </a:lnTo>
                    <a:lnTo>
                      <a:pt x="51" y="22"/>
                    </a:lnTo>
                    <a:lnTo>
                      <a:pt x="41" y="22"/>
                    </a:lnTo>
                    <a:lnTo>
                      <a:pt x="36" y="25"/>
                    </a:lnTo>
                    <a:lnTo>
                      <a:pt x="31" y="27"/>
                    </a:lnTo>
                    <a:lnTo>
                      <a:pt x="31" y="30"/>
                    </a:lnTo>
                    <a:lnTo>
                      <a:pt x="28" y="35"/>
                    </a:lnTo>
                    <a:lnTo>
                      <a:pt x="28" y="37"/>
                    </a:lnTo>
                    <a:lnTo>
                      <a:pt x="31" y="42"/>
                    </a:lnTo>
                    <a:lnTo>
                      <a:pt x="36" y="47"/>
                    </a:lnTo>
                    <a:lnTo>
                      <a:pt x="51" y="52"/>
                    </a:lnTo>
                    <a:lnTo>
                      <a:pt x="73" y="60"/>
                    </a:lnTo>
                    <a:lnTo>
                      <a:pt x="86" y="62"/>
                    </a:lnTo>
                    <a:lnTo>
                      <a:pt x="96" y="67"/>
                    </a:lnTo>
                    <a:lnTo>
                      <a:pt x="101" y="72"/>
                    </a:lnTo>
                    <a:lnTo>
                      <a:pt x="106" y="80"/>
                    </a:lnTo>
                    <a:lnTo>
                      <a:pt x="106" y="88"/>
                    </a:lnTo>
                    <a:lnTo>
                      <a:pt x="109" y="95"/>
                    </a:lnTo>
                    <a:lnTo>
                      <a:pt x="106" y="103"/>
                    </a:lnTo>
                    <a:lnTo>
                      <a:pt x="104" y="110"/>
                    </a:lnTo>
                    <a:lnTo>
                      <a:pt x="101" y="118"/>
                    </a:lnTo>
                    <a:lnTo>
                      <a:pt x="93" y="125"/>
                    </a:lnTo>
                    <a:lnTo>
                      <a:pt x="86" y="130"/>
                    </a:lnTo>
                    <a:lnTo>
                      <a:pt x="78" y="133"/>
                    </a:lnTo>
                    <a:lnTo>
                      <a:pt x="68" y="135"/>
                    </a:lnTo>
                    <a:lnTo>
                      <a:pt x="56" y="135"/>
                    </a:lnTo>
                    <a:lnTo>
                      <a:pt x="43" y="135"/>
                    </a:lnTo>
                    <a:lnTo>
                      <a:pt x="33" y="133"/>
                    </a:lnTo>
                    <a:lnTo>
                      <a:pt x="23" y="130"/>
                    </a:lnTo>
                    <a:lnTo>
                      <a:pt x="15" y="125"/>
                    </a:lnTo>
                    <a:lnTo>
                      <a:pt x="8" y="118"/>
                    </a:lnTo>
                    <a:lnTo>
                      <a:pt x="5" y="110"/>
                    </a:lnTo>
                    <a:lnTo>
                      <a:pt x="3" y="103"/>
                    </a:lnTo>
                    <a:lnTo>
                      <a:pt x="0" y="93"/>
                    </a:lnTo>
                    <a:lnTo>
                      <a:pt x="28"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24" name="Freeform 247"/>
              <p:cNvSpPr>
                <a:spLocks/>
              </p:cNvSpPr>
              <p:nvPr/>
            </p:nvSpPr>
            <p:spPr bwMode="auto">
              <a:xfrm>
                <a:off x="4229" y="2869"/>
                <a:ext cx="96" cy="131"/>
              </a:xfrm>
              <a:custGeom>
                <a:avLst/>
                <a:gdLst>
                  <a:gd name="T0" fmla="*/ 0 w 96"/>
                  <a:gd name="T1" fmla="*/ 0 h 131"/>
                  <a:gd name="T2" fmla="*/ 96 w 96"/>
                  <a:gd name="T3" fmla="*/ 0 h 131"/>
                  <a:gd name="T4" fmla="*/ 96 w 96"/>
                  <a:gd name="T5" fmla="*/ 18 h 131"/>
                  <a:gd name="T6" fmla="*/ 18 w 96"/>
                  <a:gd name="T7" fmla="*/ 18 h 131"/>
                  <a:gd name="T8" fmla="*/ 18 w 96"/>
                  <a:gd name="T9" fmla="*/ 55 h 131"/>
                  <a:gd name="T10" fmla="*/ 91 w 96"/>
                  <a:gd name="T11" fmla="*/ 55 h 131"/>
                  <a:gd name="T12" fmla="*/ 91 w 96"/>
                  <a:gd name="T13" fmla="*/ 70 h 131"/>
                  <a:gd name="T14" fmla="*/ 18 w 96"/>
                  <a:gd name="T15" fmla="*/ 70 h 131"/>
                  <a:gd name="T16" fmla="*/ 18 w 96"/>
                  <a:gd name="T17" fmla="*/ 116 h 131"/>
                  <a:gd name="T18" fmla="*/ 96 w 96"/>
                  <a:gd name="T19" fmla="*/ 116 h 131"/>
                  <a:gd name="T20" fmla="*/ 96 w 96"/>
                  <a:gd name="T21" fmla="*/ 131 h 131"/>
                  <a:gd name="T22" fmla="*/ 0 w 96"/>
                  <a:gd name="T23" fmla="*/ 131 h 131"/>
                  <a:gd name="T24" fmla="*/ 0 w 9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31"/>
                  <a:gd name="T41" fmla="*/ 96 w 9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31">
                    <a:moveTo>
                      <a:pt x="0" y="0"/>
                    </a:moveTo>
                    <a:lnTo>
                      <a:pt x="96" y="0"/>
                    </a:lnTo>
                    <a:lnTo>
                      <a:pt x="96" y="18"/>
                    </a:lnTo>
                    <a:lnTo>
                      <a:pt x="18" y="18"/>
                    </a:lnTo>
                    <a:lnTo>
                      <a:pt x="18" y="55"/>
                    </a:lnTo>
                    <a:lnTo>
                      <a:pt x="91" y="55"/>
                    </a:lnTo>
                    <a:lnTo>
                      <a:pt x="91" y="70"/>
                    </a:lnTo>
                    <a:lnTo>
                      <a:pt x="18" y="70"/>
                    </a:lnTo>
                    <a:lnTo>
                      <a:pt x="18" y="116"/>
                    </a:lnTo>
                    <a:lnTo>
                      <a:pt x="96" y="116"/>
                    </a:lnTo>
                    <a:lnTo>
                      <a:pt x="96"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25" name="Freeform 248"/>
              <p:cNvSpPr>
                <a:spLocks/>
              </p:cNvSpPr>
              <p:nvPr/>
            </p:nvSpPr>
            <p:spPr bwMode="auto">
              <a:xfrm>
                <a:off x="4350" y="2869"/>
                <a:ext cx="123" cy="131"/>
              </a:xfrm>
              <a:custGeom>
                <a:avLst/>
                <a:gdLst>
                  <a:gd name="T0" fmla="*/ 0 w 123"/>
                  <a:gd name="T1" fmla="*/ 0 h 131"/>
                  <a:gd name="T2" fmla="*/ 25 w 123"/>
                  <a:gd name="T3" fmla="*/ 0 h 131"/>
                  <a:gd name="T4" fmla="*/ 60 w 123"/>
                  <a:gd name="T5" fmla="*/ 111 h 131"/>
                  <a:gd name="T6" fmla="*/ 98 w 123"/>
                  <a:gd name="T7" fmla="*/ 0 h 131"/>
                  <a:gd name="T8" fmla="*/ 123 w 123"/>
                  <a:gd name="T9" fmla="*/ 0 h 131"/>
                  <a:gd name="T10" fmla="*/ 123 w 123"/>
                  <a:gd name="T11" fmla="*/ 131 h 131"/>
                  <a:gd name="T12" fmla="*/ 105 w 123"/>
                  <a:gd name="T13" fmla="*/ 131 h 131"/>
                  <a:gd name="T14" fmla="*/ 105 w 123"/>
                  <a:gd name="T15" fmla="*/ 55 h 131"/>
                  <a:gd name="T16" fmla="*/ 108 w 123"/>
                  <a:gd name="T17" fmla="*/ 40 h 131"/>
                  <a:gd name="T18" fmla="*/ 108 w 123"/>
                  <a:gd name="T19" fmla="*/ 20 h 131"/>
                  <a:gd name="T20" fmla="*/ 70 w 123"/>
                  <a:gd name="T21" fmla="*/ 131 h 131"/>
                  <a:gd name="T22" fmla="*/ 53 w 123"/>
                  <a:gd name="T23" fmla="*/ 131 h 131"/>
                  <a:gd name="T24" fmla="*/ 15 w 123"/>
                  <a:gd name="T25" fmla="*/ 20 h 131"/>
                  <a:gd name="T26" fmla="*/ 15 w 123"/>
                  <a:gd name="T27" fmla="*/ 25 h 131"/>
                  <a:gd name="T28" fmla="*/ 15 w 123"/>
                  <a:gd name="T29" fmla="*/ 40 h 131"/>
                  <a:gd name="T30" fmla="*/ 15 w 123"/>
                  <a:gd name="T31" fmla="*/ 55 h 131"/>
                  <a:gd name="T32" fmla="*/ 15 w 123"/>
                  <a:gd name="T33" fmla="*/ 131 h 131"/>
                  <a:gd name="T34" fmla="*/ 0 w 123"/>
                  <a:gd name="T35" fmla="*/ 131 h 131"/>
                  <a:gd name="T36" fmla="*/ 0 w 123"/>
                  <a:gd name="T37" fmla="*/ 0 h 1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3"/>
                  <a:gd name="T58" fmla="*/ 0 h 131"/>
                  <a:gd name="T59" fmla="*/ 123 w 123"/>
                  <a:gd name="T60" fmla="*/ 131 h 1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3" h="131">
                    <a:moveTo>
                      <a:pt x="0" y="0"/>
                    </a:moveTo>
                    <a:lnTo>
                      <a:pt x="25" y="0"/>
                    </a:lnTo>
                    <a:lnTo>
                      <a:pt x="60" y="111"/>
                    </a:lnTo>
                    <a:lnTo>
                      <a:pt x="98" y="0"/>
                    </a:lnTo>
                    <a:lnTo>
                      <a:pt x="123" y="0"/>
                    </a:lnTo>
                    <a:lnTo>
                      <a:pt x="123" y="131"/>
                    </a:lnTo>
                    <a:lnTo>
                      <a:pt x="105" y="131"/>
                    </a:lnTo>
                    <a:lnTo>
                      <a:pt x="105" y="55"/>
                    </a:lnTo>
                    <a:lnTo>
                      <a:pt x="108" y="40"/>
                    </a:lnTo>
                    <a:lnTo>
                      <a:pt x="108" y="20"/>
                    </a:lnTo>
                    <a:lnTo>
                      <a:pt x="70" y="131"/>
                    </a:lnTo>
                    <a:lnTo>
                      <a:pt x="53" y="131"/>
                    </a:lnTo>
                    <a:lnTo>
                      <a:pt x="15" y="20"/>
                    </a:lnTo>
                    <a:lnTo>
                      <a:pt x="15" y="25"/>
                    </a:lnTo>
                    <a:lnTo>
                      <a:pt x="15" y="40"/>
                    </a:lnTo>
                    <a:lnTo>
                      <a:pt x="15" y="55"/>
                    </a:lnTo>
                    <a:lnTo>
                      <a:pt x="1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26" name="Freeform 249"/>
              <p:cNvSpPr>
                <a:spLocks noEditPoints="1"/>
              </p:cNvSpPr>
              <p:nvPr/>
            </p:nvSpPr>
            <p:spPr bwMode="auto">
              <a:xfrm>
                <a:off x="4501" y="2869"/>
                <a:ext cx="98" cy="131"/>
              </a:xfrm>
              <a:custGeom>
                <a:avLst/>
                <a:gdLst>
                  <a:gd name="T0" fmla="*/ 0 w 98"/>
                  <a:gd name="T1" fmla="*/ 0 h 131"/>
                  <a:gd name="T2" fmla="*/ 60 w 98"/>
                  <a:gd name="T3" fmla="*/ 0 h 131"/>
                  <a:gd name="T4" fmla="*/ 68 w 98"/>
                  <a:gd name="T5" fmla="*/ 3 h 131"/>
                  <a:gd name="T6" fmla="*/ 75 w 98"/>
                  <a:gd name="T7" fmla="*/ 3 h 131"/>
                  <a:gd name="T8" fmla="*/ 80 w 98"/>
                  <a:gd name="T9" fmla="*/ 8 h 131"/>
                  <a:gd name="T10" fmla="*/ 88 w 98"/>
                  <a:gd name="T11" fmla="*/ 10 h 131"/>
                  <a:gd name="T12" fmla="*/ 93 w 98"/>
                  <a:gd name="T13" fmla="*/ 15 h 131"/>
                  <a:gd name="T14" fmla="*/ 95 w 98"/>
                  <a:gd name="T15" fmla="*/ 23 h 131"/>
                  <a:gd name="T16" fmla="*/ 98 w 98"/>
                  <a:gd name="T17" fmla="*/ 30 h 131"/>
                  <a:gd name="T18" fmla="*/ 98 w 98"/>
                  <a:gd name="T19" fmla="*/ 38 h 131"/>
                  <a:gd name="T20" fmla="*/ 98 w 98"/>
                  <a:gd name="T21" fmla="*/ 45 h 131"/>
                  <a:gd name="T22" fmla="*/ 95 w 98"/>
                  <a:gd name="T23" fmla="*/ 53 h 131"/>
                  <a:gd name="T24" fmla="*/ 93 w 98"/>
                  <a:gd name="T25" fmla="*/ 58 h 131"/>
                  <a:gd name="T26" fmla="*/ 88 w 98"/>
                  <a:gd name="T27" fmla="*/ 65 h 131"/>
                  <a:gd name="T28" fmla="*/ 85 w 98"/>
                  <a:gd name="T29" fmla="*/ 68 h 131"/>
                  <a:gd name="T30" fmla="*/ 83 w 98"/>
                  <a:gd name="T31" fmla="*/ 70 h 131"/>
                  <a:gd name="T32" fmla="*/ 75 w 98"/>
                  <a:gd name="T33" fmla="*/ 73 h 131"/>
                  <a:gd name="T34" fmla="*/ 68 w 98"/>
                  <a:gd name="T35" fmla="*/ 75 h 131"/>
                  <a:gd name="T36" fmla="*/ 60 w 98"/>
                  <a:gd name="T37" fmla="*/ 75 h 131"/>
                  <a:gd name="T38" fmla="*/ 17 w 98"/>
                  <a:gd name="T39" fmla="*/ 75 h 131"/>
                  <a:gd name="T40" fmla="*/ 17 w 98"/>
                  <a:gd name="T41" fmla="*/ 131 h 131"/>
                  <a:gd name="T42" fmla="*/ 0 w 98"/>
                  <a:gd name="T43" fmla="*/ 131 h 131"/>
                  <a:gd name="T44" fmla="*/ 0 w 98"/>
                  <a:gd name="T45" fmla="*/ 0 h 131"/>
                  <a:gd name="T46" fmla="*/ 70 w 98"/>
                  <a:gd name="T47" fmla="*/ 18 h 131"/>
                  <a:gd name="T48" fmla="*/ 63 w 98"/>
                  <a:gd name="T49" fmla="*/ 18 h 131"/>
                  <a:gd name="T50" fmla="*/ 53 w 98"/>
                  <a:gd name="T51" fmla="*/ 15 h 131"/>
                  <a:gd name="T52" fmla="*/ 17 w 98"/>
                  <a:gd name="T53" fmla="*/ 15 h 131"/>
                  <a:gd name="T54" fmla="*/ 17 w 98"/>
                  <a:gd name="T55" fmla="*/ 60 h 131"/>
                  <a:gd name="T56" fmla="*/ 53 w 98"/>
                  <a:gd name="T57" fmla="*/ 60 h 131"/>
                  <a:gd name="T58" fmla="*/ 65 w 98"/>
                  <a:gd name="T59" fmla="*/ 60 h 131"/>
                  <a:gd name="T60" fmla="*/ 68 w 98"/>
                  <a:gd name="T61" fmla="*/ 58 h 131"/>
                  <a:gd name="T62" fmla="*/ 73 w 98"/>
                  <a:gd name="T63" fmla="*/ 55 h 131"/>
                  <a:gd name="T64" fmla="*/ 75 w 98"/>
                  <a:gd name="T65" fmla="*/ 53 h 131"/>
                  <a:gd name="T66" fmla="*/ 78 w 98"/>
                  <a:gd name="T67" fmla="*/ 48 h 131"/>
                  <a:gd name="T68" fmla="*/ 80 w 98"/>
                  <a:gd name="T69" fmla="*/ 45 h 131"/>
                  <a:gd name="T70" fmla="*/ 80 w 98"/>
                  <a:gd name="T71" fmla="*/ 38 h 131"/>
                  <a:gd name="T72" fmla="*/ 80 w 98"/>
                  <a:gd name="T73" fmla="*/ 33 h 131"/>
                  <a:gd name="T74" fmla="*/ 78 w 98"/>
                  <a:gd name="T75" fmla="*/ 25 h 131"/>
                  <a:gd name="T76" fmla="*/ 75 w 98"/>
                  <a:gd name="T77" fmla="*/ 23 h 131"/>
                  <a:gd name="T78" fmla="*/ 70 w 98"/>
                  <a:gd name="T79" fmla="*/ 18 h 13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8"/>
                  <a:gd name="T121" fmla="*/ 0 h 131"/>
                  <a:gd name="T122" fmla="*/ 98 w 98"/>
                  <a:gd name="T123" fmla="*/ 131 h 13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8" h="131">
                    <a:moveTo>
                      <a:pt x="0" y="0"/>
                    </a:moveTo>
                    <a:lnTo>
                      <a:pt x="60" y="0"/>
                    </a:lnTo>
                    <a:lnTo>
                      <a:pt x="68" y="3"/>
                    </a:lnTo>
                    <a:lnTo>
                      <a:pt x="75" y="3"/>
                    </a:lnTo>
                    <a:lnTo>
                      <a:pt x="80" y="8"/>
                    </a:lnTo>
                    <a:lnTo>
                      <a:pt x="88" y="10"/>
                    </a:lnTo>
                    <a:lnTo>
                      <a:pt x="93" y="15"/>
                    </a:lnTo>
                    <a:lnTo>
                      <a:pt x="95" y="23"/>
                    </a:lnTo>
                    <a:lnTo>
                      <a:pt x="98" y="30"/>
                    </a:lnTo>
                    <a:lnTo>
                      <a:pt x="98" y="38"/>
                    </a:lnTo>
                    <a:lnTo>
                      <a:pt x="98" y="45"/>
                    </a:lnTo>
                    <a:lnTo>
                      <a:pt x="95" y="53"/>
                    </a:lnTo>
                    <a:lnTo>
                      <a:pt x="93" y="58"/>
                    </a:lnTo>
                    <a:lnTo>
                      <a:pt x="88" y="65"/>
                    </a:lnTo>
                    <a:lnTo>
                      <a:pt x="85" y="68"/>
                    </a:lnTo>
                    <a:lnTo>
                      <a:pt x="83" y="70"/>
                    </a:lnTo>
                    <a:lnTo>
                      <a:pt x="75" y="73"/>
                    </a:lnTo>
                    <a:lnTo>
                      <a:pt x="68" y="75"/>
                    </a:lnTo>
                    <a:lnTo>
                      <a:pt x="60" y="75"/>
                    </a:lnTo>
                    <a:lnTo>
                      <a:pt x="17" y="75"/>
                    </a:lnTo>
                    <a:lnTo>
                      <a:pt x="17" y="131"/>
                    </a:lnTo>
                    <a:lnTo>
                      <a:pt x="0" y="131"/>
                    </a:lnTo>
                    <a:lnTo>
                      <a:pt x="0" y="0"/>
                    </a:lnTo>
                    <a:close/>
                    <a:moveTo>
                      <a:pt x="70" y="18"/>
                    </a:moveTo>
                    <a:lnTo>
                      <a:pt x="63" y="18"/>
                    </a:lnTo>
                    <a:lnTo>
                      <a:pt x="53" y="15"/>
                    </a:lnTo>
                    <a:lnTo>
                      <a:pt x="17" y="15"/>
                    </a:lnTo>
                    <a:lnTo>
                      <a:pt x="17" y="60"/>
                    </a:lnTo>
                    <a:lnTo>
                      <a:pt x="53" y="60"/>
                    </a:lnTo>
                    <a:lnTo>
                      <a:pt x="65" y="60"/>
                    </a:lnTo>
                    <a:lnTo>
                      <a:pt x="68" y="58"/>
                    </a:lnTo>
                    <a:lnTo>
                      <a:pt x="73" y="55"/>
                    </a:lnTo>
                    <a:lnTo>
                      <a:pt x="75" y="53"/>
                    </a:lnTo>
                    <a:lnTo>
                      <a:pt x="78" y="48"/>
                    </a:lnTo>
                    <a:lnTo>
                      <a:pt x="80" y="45"/>
                    </a:lnTo>
                    <a:lnTo>
                      <a:pt x="80" y="38"/>
                    </a:lnTo>
                    <a:lnTo>
                      <a:pt x="80" y="33"/>
                    </a:lnTo>
                    <a:lnTo>
                      <a:pt x="78" y="25"/>
                    </a:lnTo>
                    <a:lnTo>
                      <a:pt x="75" y="23"/>
                    </a:lnTo>
                    <a:lnTo>
                      <a:pt x="7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27" name="Freeform 250"/>
              <p:cNvSpPr>
                <a:spLocks/>
              </p:cNvSpPr>
              <p:nvPr/>
            </p:nvSpPr>
            <p:spPr bwMode="auto">
              <a:xfrm>
                <a:off x="4621" y="2869"/>
                <a:ext cx="83" cy="131"/>
              </a:xfrm>
              <a:custGeom>
                <a:avLst/>
                <a:gdLst>
                  <a:gd name="T0" fmla="*/ 0 w 83"/>
                  <a:gd name="T1" fmla="*/ 0 h 131"/>
                  <a:gd name="T2" fmla="*/ 18 w 83"/>
                  <a:gd name="T3" fmla="*/ 0 h 131"/>
                  <a:gd name="T4" fmla="*/ 18 w 83"/>
                  <a:gd name="T5" fmla="*/ 116 h 131"/>
                  <a:gd name="T6" fmla="*/ 83 w 83"/>
                  <a:gd name="T7" fmla="*/ 116 h 131"/>
                  <a:gd name="T8" fmla="*/ 83 w 83"/>
                  <a:gd name="T9" fmla="*/ 131 h 131"/>
                  <a:gd name="T10" fmla="*/ 0 w 83"/>
                  <a:gd name="T11" fmla="*/ 131 h 131"/>
                  <a:gd name="T12" fmla="*/ 0 w 83"/>
                  <a:gd name="T13" fmla="*/ 0 h 131"/>
                  <a:gd name="T14" fmla="*/ 0 60000 65536"/>
                  <a:gd name="T15" fmla="*/ 0 60000 65536"/>
                  <a:gd name="T16" fmla="*/ 0 60000 65536"/>
                  <a:gd name="T17" fmla="*/ 0 60000 65536"/>
                  <a:gd name="T18" fmla="*/ 0 60000 65536"/>
                  <a:gd name="T19" fmla="*/ 0 60000 65536"/>
                  <a:gd name="T20" fmla="*/ 0 60000 65536"/>
                  <a:gd name="T21" fmla="*/ 0 w 83"/>
                  <a:gd name="T22" fmla="*/ 0 h 131"/>
                  <a:gd name="T23" fmla="*/ 83 w 8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131">
                    <a:moveTo>
                      <a:pt x="0" y="0"/>
                    </a:moveTo>
                    <a:lnTo>
                      <a:pt x="18" y="0"/>
                    </a:lnTo>
                    <a:lnTo>
                      <a:pt x="18" y="116"/>
                    </a:lnTo>
                    <a:lnTo>
                      <a:pt x="83" y="116"/>
                    </a:lnTo>
                    <a:lnTo>
                      <a:pt x="8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28" name="Freeform 251"/>
              <p:cNvSpPr>
                <a:spLocks noEditPoints="1"/>
              </p:cNvSpPr>
              <p:nvPr/>
            </p:nvSpPr>
            <p:spPr bwMode="auto">
              <a:xfrm>
                <a:off x="4715" y="2867"/>
                <a:ext cx="125" cy="138"/>
              </a:xfrm>
              <a:custGeom>
                <a:avLst/>
                <a:gdLst>
                  <a:gd name="T0" fmla="*/ 120 w 125"/>
                  <a:gd name="T1" fmla="*/ 30 h 138"/>
                  <a:gd name="T2" fmla="*/ 123 w 125"/>
                  <a:gd name="T3" fmla="*/ 42 h 138"/>
                  <a:gd name="T4" fmla="*/ 125 w 125"/>
                  <a:gd name="T5" fmla="*/ 65 h 138"/>
                  <a:gd name="T6" fmla="*/ 123 w 125"/>
                  <a:gd name="T7" fmla="*/ 93 h 138"/>
                  <a:gd name="T8" fmla="*/ 113 w 125"/>
                  <a:gd name="T9" fmla="*/ 115 h 138"/>
                  <a:gd name="T10" fmla="*/ 90 w 125"/>
                  <a:gd name="T11" fmla="*/ 130 h 138"/>
                  <a:gd name="T12" fmla="*/ 62 w 125"/>
                  <a:gd name="T13" fmla="*/ 138 h 138"/>
                  <a:gd name="T14" fmla="*/ 42 w 125"/>
                  <a:gd name="T15" fmla="*/ 133 h 138"/>
                  <a:gd name="T16" fmla="*/ 25 w 125"/>
                  <a:gd name="T17" fmla="*/ 125 h 138"/>
                  <a:gd name="T18" fmla="*/ 10 w 125"/>
                  <a:gd name="T19" fmla="*/ 108 h 138"/>
                  <a:gd name="T20" fmla="*/ 2 w 125"/>
                  <a:gd name="T21" fmla="*/ 82 h 138"/>
                  <a:gd name="T22" fmla="*/ 0 w 125"/>
                  <a:gd name="T23" fmla="*/ 55 h 138"/>
                  <a:gd name="T24" fmla="*/ 7 w 125"/>
                  <a:gd name="T25" fmla="*/ 32 h 138"/>
                  <a:gd name="T26" fmla="*/ 17 w 125"/>
                  <a:gd name="T27" fmla="*/ 17 h 138"/>
                  <a:gd name="T28" fmla="*/ 35 w 125"/>
                  <a:gd name="T29" fmla="*/ 5 h 138"/>
                  <a:gd name="T30" fmla="*/ 47 w 125"/>
                  <a:gd name="T31" fmla="*/ 2 h 138"/>
                  <a:gd name="T32" fmla="*/ 62 w 125"/>
                  <a:gd name="T33" fmla="*/ 0 h 138"/>
                  <a:gd name="T34" fmla="*/ 85 w 125"/>
                  <a:gd name="T35" fmla="*/ 2 h 138"/>
                  <a:gd name="T36" fmla="*/ 105 w 125"/>
                  <a:gd name="T37" fmla="*/ 12 h 138"/>
                  <a:gd name="T38" fmla="*/ 113 w 125"/>
                  <a:gd name="T39" fmla="*/ 22 h 138"/>
                  <a:gd name="T40" fmla="*/ 103 w 125"/>
                  <a:gd name="T41" fmla="*/ 95 h 138"/>
                  <a:gd name="T42" fmla="*/ 108 w 125"/>
                  <a:gd name="T43" fmla="*/ 77 h 138"/>
                  <a:gd name="T44" fmla="*/ 108 w 125"/>
                  <a:gd name="T45" fmla="*/ 55 h 138"/>
                  <a:gd name="T46" fmla="*/ 103 w 125"/>
                  <a:gd name="T47" fmla="*/ 37 h 138"/>
                  <a:gd name="T48" fmla="*/ 90 w 125"/>
                  <a:gd name="T49" fmla="*/ 22 h 138"/>
                  <a:gd name="T50" fmla="*/ 72 w 125"/>
                  <a:gd name="T51" fmla="*/ 17 h 138"/>
                  <a:gd name="T52" fmla="*/ 55 w 125"/>
                  <a:gd name="T53" fmla="*/ 17 h 138"/>
                  <a:gd name="T54" fmla="*/ 37 w 125"/>
                  <a:gd name="T55" fmla="*/ 22 h 138"/>
                  <a:gd name="T56" fmla="*/ 25 w 125"/>
                  <a:gd name="T57" fmla="*/ 37 h 138"/>
                  <a:gd name="T58" fmla="*/ 22 w 125"/>
                  <a:gd name="T59" fmla="*/ 45 h 138"/>
                  <a:gd name="T60" fmla="*/ 17 w 125"/>
                  <a:gd name="T61" fmla="*/ 70 h 138"/>
                  <a:gd name="T62" fmla="*/ 20 w 125"/>
                  <a:gd name="T63" fmla="*/ 90 h 138"/>
                  <a:gd name="T64" fmla="*/ 30 w 125"/>
                  <a:gd name="T65" fmla="*/ 105 h 138"/>
                  <a:gd name="T66" fmla="*/ 42 w 125"/>
                  <a:gd name="T67" fmla="*/ 118 h 138"/>
                  <a:gd name="T68" fmla="*/ 65 w 125"/>
                  <a:gd name="T69" fmla="*/ 120 h 138"/>
                  <a:gd name="T70" fmla="*/ 85 w 125"/>
                  <a:gd name="T71" fmla="*/ 118 h 138"/>
                  <a:gd name="T72" fmla="*/ 95 w 125"/>
                  <a:gd name="T73" fmla="*/ 108 h 13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5"/>
                  <a:gd name="T112" fmla="*/ 0 h 138"/>
                  <a:gd name="T113" fmla="*/ 125 w 125"/>
                  <a:gd name="T114" fmla="*/ 138 h 13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5" h="138">
                    <a:moveTo>
                      <a:pt x="113" y="22"/>
                    </a:moveTo>
                    <a:lnTo>
                      <a:pt x="120" y="30"/>
                    </a:lnTo>
                    <a:lnTo>
                      <a:pt x="120" y="35"/>
                    </a:lnTo>
                    <a:lnTo>
                      <a:pt x="123" y="42"/>
                    </a:lnTo>
                    <a:lnTo>
                      <a:pt x="125" y="52"/>
                    </a:lnTo>
                    <a:lnTo>
                      <a:pt x="125" y="65"/>
                    </a:lnTo>
                    <a:lnTo>
                      <a:pt x="125" y="80"/>
                    </a:lnTo>
                    <a:lnTo>
                      <a:pt x="123" y="93"/>
                    </a:lnTo>
                    <a:lnTo>
                      <a:pt x="118" y="103"/>
                    </a:lnTo>
                    <a:lnTo>
                      <a:pt x="113" y="115"/>
                    </a:lnTo>
                    <a:lnTo>
                      <a:pt x="103" y="123"/>
                    </a:lnTo>
                    <a:lnTo>
                      <a:pt x="90" y="130"/>
                    </a:lnTo>
                    <a:lnTo>
                      <a:pt x="78" y="135"/>
                    </a:lnTo>
                    <a:lnTo>
                      <a:pt x="62" y="138"/>
                    </a:lnTo>
                    <a:lnTo>
                      <a:pt x="47" y="135"/>
                    </a:lnTo>
                    <a:lnTo>
                      <a:pt x="42" y="133"/>
                    </a:lnTo>
                    <a:lnTo>
                      <a:pt x="35" y="133"/>
                    </a:lnTo>
                    <a:lnTo>
                      <a:pt x="25" y="125"/>
                    </a:lnTo>
                    <a:lnTo>
                      <a:pt x="15" y="118"/>
                    </a:lnTo>
                    <a:lnTo>
                      <a:pt x="10" y="108"/>
                    </a:lnTo>
                    <a:lnTo>
                      <a:pt x="5" y="95"/>
                    </a:lnTo>
                    <a:lnTo>
                      <a:pt x="2" y="82"/>
                    </a:lnTo>
                    <a:lnTo>
                      <a:pt x="0" y="67"/>
                    </a:lnTo>
                    <a:lnTo>
                      <a:pt x="0" y="55"/>
                    </a:lnTo>
                    <a:lnTo>
                      <a:pt x="2" y="45"/>
                    </a:lnTo>
                    <a:lnTo>
                      <a:pt x="7" y="32"/>
                    </a:lnTo>
                    <a:lnTo>
                      <a:pt x="12" y="25"/>
                    </a:lnTo>
                    <a:lnTo>
                      <a:pt x="17" y="17"/>
                    </a:lnTo>
                    <a:lnTo>
                      <a:pt x="22" y="12"/>
                    </a:lnTo>
                    <a:lnTo>
                      <a:pt x="35" y="5"/>
                    </a:lnTo>
                    <a:lnTo>
                      <a:pt x="40" y="2"/>
                    </a:lnTo>
                    <a:lnTo>
                      <a:pt x="47" y="2"/>
                    </a:lnTo>
                    <a:lnTo>
                      <a:pt x="55" y="0"/>
                    </a:lnTo>
                    <a:lnTo>
                      <a:pt x="62" y="0"/>
                    </a:lnTo>
                    <a:lnTo>
                      <a:pt x="78" y="0"/>
                    </a:lnTo>
                    <a:lnTo>
                      <a:pt x="85" y="2"/>
                    </a:lnTo>
                    <a:lnTo>
                      <a:pt x="93" y="5"/>
                    </a:lnTo>
                    <a:lnTo>
                      <a:pt x="105" y="12"/>
                    </a:lnTo>
                    <a:lnTo>
                      <a:pt x="110" y="17"/>
                    </a:lnTo>
                    <a:lnTo>
                      <a:pt x="113" y="22"/>
                    </a:lnTo>
                    <a:close/>
                    <a:moveTo>
                      <a:pt x="98" y="105"/>
                    </a:moveTo>
                    <a:lnTo>
                      <a:pt x="103" y="95"/>
                    </a:lnTo>
                    <a:lnTo>
                      <a:pt x="105" y="88"/>
                    </a:lnTo>
                    <a:lnTo>
                      <a:pt x="108" y="77"/>
                    </a:lnTo>
                    <a:lnTo>
                      <a:pt x="108" y="65"/>
                    </a:lnTo>
                    <a:lnTo>
                      <a:pt x="108" y="55"/>
                    </a:lnTo>
                    <a:lnTo>
                      <a:pt x="105" y="45"/>
                    </a:lnTo>
                    <a:lnTo>
                      <a:pt x="103" y="37"/>
                    </a:lnTo>
                    <a:lnTo>
                      <a:pt x="98" y="30"/>
                    </a:lnTo>
                    <a:lnTo>
                      <a:pt x="90" y="22"/>
                    </a:lnTo>
                    <a:lnTo>
                      <a:pt x="83" y="20"/>
                    </a:lnTo>
                    <a:lnTo>
                      <a:pt x="72" y="17"/>
                    </a:lnTo>
                    <a:lnTo>
                      <a:pt x="65" y="15"/>
                    </a:lnTo>
                    <a:lnTo>
                      <a:pt x="55" y="17"/>
                    </a:lnTo>
                    <a:lnTo>
                      <a:pt x="45" y="20"/>
                    </a:lnTo>
                    <a:lnTo>
                      <a:pt x="37" y="22"/>
                    </a:lnTo>
                    <a:lnTo>
                      <a:pt x="30" y="30"/>
                    </a:lnTo>
                    <a:lnTo>
                      <a:pt x="25" y="37"/>
                    </a:lnTo>
                    <a:lnTo>
                      <a:pt x="22" y="42"/>
                    </a:lnTo>
                    <a:lnTo>
                      <a:pt x="22" y="45"/>
                    </a:lnTo>
                    <a:lnTo>
                      <a:pt x="20" y="57"/>
                    </a:lnTo>
                    <a:lnTo>
                      <a:pt x="17" y="70"/>
                    </a:lnTo>
                    <a:lnTo>
                      <a:pt x="20" y="80"/>
                    </a:lnTo>
                    <a:lnTo>
                      <a:pt x="20" y="90"/>
                    </a:lnTo>
                    <a:lnTo>
                      <a:pt x="25" y="98"/>
                    </a:lnTo>
                    <a:lnTo>
                      <a:pt x="30" y="105"/>
                    </a:lnTo>
                    <a:lnTo>
                      <a:pt x="35" y="113"/>
                    </a:lnTo>
                    <a:lnTo>
                      <a:pt x="42" y="118"/>
                    </a:lnTo>
                    <a:lnTo>
                      <a:pt x="52" y="120"/>
                    </a:lnTo>
                    <a:lnTo>
                      <a:pt x="65" y="120"/>
                    </a:lnTo>
                    <a:lnTo>
                      <a:pt x="75" y="120"/>
                    </a:lnTo>
                    <a:lnTo>
                      <a:pt x="85" y="118"/>
                    </a:lnTo>
                    <a:lnTo>
                      <a:pt x="93" y="113"/>
                    </a:lnTo>
                    <a:lnTo>
                      <a:pt x="95" y="108"/>
                    </a:lnTo>
                    <a:lnTo>
                      <a:pt x="98" y="1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29" name="Freeform 252"/>
              <p:cNvSpPr>
                <a:spLocks/>
              </p:cNvSpPr>
              <p:nvPr/>
            </p:nvSpPr>
            <p:spPr bwMode="auto">
              <a:xfrm>
                <a:off x="4853" y="2869"/>
                <a:ext cx="116" cy="131"/>
              </a:xfrm>
              <a:custGeom>
                <a:avLst/>
                <a:gdLst>
                  <a:gd name="T0" fmla="*/ 0 w 116"/>
                  <a:gd name="T1" fmla="*/ 0 h 131"/>
                  <a:gd name="T2" fmla="*/ 20 w 116"/>
                  <a:gd name="T3" fmla="*/ 0 h 131"/>
                  <a:gd name="T4" fmla="*/ 58 w 116"/>
                  <a:gd name="T5" fmla="*/ 63 h 131"/>
                  <a:gd name="T6" fmla="*/ 95 w 116"/>
                  <a:gd name="T7" fmla="*/ 0 h 131"/>
                  <a:gd name="T8" fmla="*/ 116 w 116"/>
                  <a:gd name="T9" fmla="*/ 0 h 131"/>
                  <a:gd name="T10" fmla="*/ 65 w 116"/>
                  <a:gd name="T11" fmla="*/ 78 h 131"/>
                  <a:gd name="T12" fmla="*/ 65 w 116"/>
                  <a:gd name="T13" fmla="*/ 131 h 131"/>
                  <a:gd name="T14" fmla="*/ 48 w 116"/>
                  <a:gd name="T15" fmla="*/ 131 h 131"/>
                  <a:gd name="T16" fmla="*/ 48 w 116"/>
                  <a:gd name="T17" fmla="*/ 78 h 131"/>
                  <a:gd name="T18" fmla="*/ 0 w 116"/>
                  <a:gd name="T19" fmla="*/ 0 h 1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
                  <a:gd name="T31" fmla="*/ 0 h 131"/>
                  <a:gd name="T32" fmla="*/ 116 w 116"/>
                  <a:gd name="T33" fmla="*/ 131 h 1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 h="131">
                    <a:moveTo>
                      <a:pt x="0" y="0"/>
                    </a:moveTo>
                    <a:lnTo>
                      <a:pt x="20" y="0"/>
                    </a:lnTo>
                    <a:lnTo>
                      <a:pt x="58" y="63"/>
                    </a:lnTo>
                    <a:lnTo>
                      <a:pt x="95" y="0"/>
                    </a:lnTo>
                    <a:lnTo>
                      <a:pt x="116" y="0"/>
                    </a:lnTo>
                    <a:lnTo>
                      <a:pt x="65" y="78"/>
                    </a:lnTo>
                    <a:lnTo>
                      <a:pt x="65" y="131"/>
                    </a:lnTo>
                    <a:lnTo>
                      <a:pt x="48" y="131"/>
                    </a:lnTo>
                    <a:lnTo>
                      <a:pt x="48" y="7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30" name="Freeform 253"/>
              <p:cNvSpPr>
                <a:spLocks/>
              </p:cNvSpPr>
              <p:nvPr/>
            </p:nvSpPr>
            <p:spPr bwMode="auto">
              <a:xfrm>
                <a:off x="4984" y="2869"/>
                <a:ext cx="98" cy="131"/>
              </a:xfrm>
              <a:custGeom>
                <a:avLst/>
                <a:gdLst>
                  <a:gd name="T0" fmla="*/ 0 w 98"/>
                  <a:gd name="T1" fmla="*/ 0 h 131"/>
                  <a:gd name="T2" fmla="*/ 95 w 98"/>
                  <a:gd name="T3" fmla="*/ 0 h 131"/>
                  <a:gd name="T4" fmla="*/ 95 w 98"/>
                  <a:gd name="T5" fmla="*/ 18 h 131"/>
                  <a:gd name="T6" fmla="*/ 17 w 98"/>
                  <a:gd name="T7" fmla="*/ 18 h 131"/>
                  <a:gd name="T8" fmla="*/ 17 w 98"/>
                  <a:gd name="T9" fmla="*/ 55 h 131"/>
                  <a:gd name="T10" fmla="*/ 90 w 98"/>
                  <a:gd name="T11" fmla="*/ 55 h 131"/>
                  <a:gd name="T12" fmla="*/ 90 w 98"/>
                  <a:gd name="T13" fmla="*/ 70 h 131"/>
                  <a:gd name="T14" fmla="*/ 17 w 98"/>
                  <a:gd name="T15" fmla="*/ 70 h 131"/>
                  <a:gd name="T16" fmla="*/ 17 w 98"/>
                  <a:gd name="T17" fmla="*/ 116 h 131"/>
                  <a:gd name="T18" fmla="*/ 98 w 98"/>
                  <a:gd name="T19" fmla="*/ 116 h 131"/>
                  <a:gd name="T20" fmla="*/ 98 w 98"/>
                  <a:gd name="T21" fmla="*/ 131 h 131"/>
                  <a:gd name="T22" fmla="*/ 0 w 98"/>
                  <a:gd name="T23" fmla="*/ 131 h 131"/>
                  <a:gd name="T24" fmla="*/ 0 w 98"/>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1"/>
                  <a:gd name="T41" fmla="*/ 98 w 98"/>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1">
                    <a:moveTo>
                      <a:pt x="0" y="0"/>
                    </a:moveTo>
                    <a:lnTo>
                      <a:pt x="95" y="0"/>
                    </a:lnTo>
                    <a:lnTo>
                      <a:pt x="95" y="18"/>
                    </a:lnTo>
                    <a:lnTo>
                      <a:pt x="17" y="18"/>
                    </a:lnTo>
                    <a:lnTo>
                      <a:pt x="17" y="55"/>
                    </a:lnTo>
                    <a:lnTo>
                      <a:pt x="90" y="55"/>
                    </a:lnTo>
                    <a:lnTo>
                      <a:pt x="90" y="70"/>
                    </a:lnTo>
                    <a:lnTo>
                      <a:pt x="17" y="70"/>
                    </a:lnTo>
                    <a:lnTo>
                      <a:pt x="17" y="116"/>
                    </a:lnTo>
                    <a:lnTo>
                      <a:pt x="98" y="116"/>
                    </a:lnTo>
                    <a:lnTo>
                      <a:pt x="9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31" name="Freeform 254"/>
              <p:cNvSpPr>
                <a:spLocks/>
              </p:cNvSpPr>
              <p:nvPr/>
            </p:nvSpPr>
            <p:spPr bwMode="auto">
              <a:xfrm>
                <a:off x="5104" y="2869"/>
                <a:ext cx="99" cy="131"/>
              </a:xfrm>
              <a:custGeom>
                <a:avLst/>
                <a:gdLst>
                  <a:gd name="T0" fmla="*/ 0 w 99"/>
                  <a:gd name="T1" fmla="*/ 0 h 131"/>
                  <a:gd name="T2" fmla="*/ 96 w 99"/>
                  <a:gd name="T3" fmla="*/ 0 h 131"/>
                  <a:gd name="T4" fmla="*/ 96 w 99"/>
                  <a:gd name="T5" fmla="*/ 18 h 131"/>
                  <a:gd name="T6" fmla="*/ 18 w 99"/>
                  <a:gd name="T7" fmla="*/ 18 h 131"/>
                  <a:gd name="T8" fmla="*/ 18 w 99"/>
                  <a:gd name="T9" fmla="*/ 55 h 131"/>
                  <a:gd name="T10" fmla="*/ 91 w 99"/>
                  <a:gd name="T11" fmla="*/ 55 h 131"/>
                  <a:gd name="T12" fmla="*/ 91 w 99"/>
                  <a:gd name="T13" fmla="*/ 70 h 131"/>
                  <a:gd name="T14" fmla="*/ 18 w 99"/>
                  <a:gd name="T15" fmla="*/ 70 h 131"/>
                  <a:gd name="T16" fmla="*/ 18 w 99"/>
                  <a:gd name="T17" fmla="*/ 116 h 131"/>
                  <a:gd name="T18" fmla="*/ 99 w 99"/>
                  <a:gd name="T19" fmla="*/ 116 h 131"/>
                  <a:gd name="T20" fmla="*/ 99 w 99"/>
                  <a:gd name="T21" fmla="*/ 131 h 131"/>
                  <a:gd name="T22" fmla="*/ 0 w 99"/>
                  <a:gd name="T23" fmla="*/ 131 h 131"/>
                  <a:gd name="T24" fmla="*/ 0 w 99"/>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31"/>
                  <a:gd name="T41" fmla="*/ 99 w 99"/>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31">
                    <a:moveTo>
                      <a:pt x="0" y="0"/>
                    </a:moveTo>
                    <a:lnTo>
                      <a:pt x="96" y="0"/>
                    </a:lnTo>
                    <a:lnTo>
                      <a:pt x="96" y="18"/>
                    </a:lnTo>
                    <a:lnTo>
                      <a:pt x="18" y="18"/>
                    </a:lnTo>
                    <a:lnTo>
                      <a:pt x="18" y="55"/>
                    </a:lnTo>
                    <a:lnTo>
                      <a:pt x="91" y="55"/>
                    </a:lnTo>
                    <a:lnTo>
                      <a:pt x="91" y="70"/>
                    </a:lnTo>
                    <a:lnTo>
                      <a:pt x="18" y="70"/>
                    </a:lnTo>
                    <a:lnTo>
                      <a:pt x="18" y="116"/>
                    </a:lnTo>
                    <a:lnTo>
                      <a:pt x="99" y="116"/>
                    </a:lnTo>
                    <a:lnTo>
                      <a:pt x="99"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32" name="Freeform 255"/>
              <p:cNvSpPr>
                <a:spLocks/>
              </p:cNvSpPr>
              <p:nvPr/>
            </p:nvSpPr>
            <p:spPr bwMode="auto">
              <a:xfrm>
                <a:off x="5273" y="2869"/>
                <a:ext cx="43" cy="168"/>
              </a:xfrm>
              <a:custGeom>
                <a:avLst/>
                <a:gdLst>
                  <a:gd name="T0" fmla="*/ 43 w 43"/>
                  <a:gd name="T1" fmla="*/ 0 h 168"/>
                  <a:gd name="T2" fmla="*/ 30 w 43"/>
                  <a:gd name="T3" fmla="*/ 23 h 168"/>
                  <a:gd name="T4" fmla="*/ 25 w 43"/>
                  <a:gd name="T5" fmla="*/ 38 h 168"/>
                  <a:gd name="T6" fmla="*/ 20 w 43"/>
                  <a:gd name="T7" fmla="*/ 48 h 168"/>
                  <a:gd name="T8" fmla="*/ 20 w 43"/>
                  <a:gd name="T9" fmla="*/ 60 h 168"/>
                  <a:gd name="T10" fmla="*/ 18 w 43"/>
                  <a:gd name="T11" fmla="*/ 70 h 168"/>
                  <a:gd name="T12" fmla="*/ 18 w 43"/>
                  <a:gd name="T13" fmla="*/ 83 h 168"/>
                  <a:gd name="T14" fmla="*/ 18 w 43"/>
                  <a:gd name="T15" fmla="*/ 96 h 168"/>
                  <a:gd name="T16" fmla="*/ 20 w 43"/>
                  <a:gd name="T17" fmla="*/ 108 h 168"/>
                  <a:gd name="T18" fmla="*/ 25 w 43"/>
                  <a:gd name="T19" fmla="*/ 131 h 168"/>
                  <a:gd name="T20" fmla="*/ 30 w 43"/>
                  <a:gd name="T21" fmla="*/ 146 h 168"/>
                  <a:gd name="T22" fmla="*/ 43 w 43"/>
                  <a:gd name="T23" fmla="*/ 168 h 168"/>
                  <a:gd name="T24" fmla="*/ 33 w 43"/>
                  <a:gd name="T25" fmla="*/ 168 h 168"/>
                  <a:gd name="T26" fmla="*/ 15 w 43"/>
                  <a:gd name="T27" fmla="*/ 141 h 168"/>
                  <a:gd name="T28" fmla="*/ 10 w 43"/>
                  <a:gd name="T29" fmla="*/ 126 h 168"/>
                  <a:gd name="T30" fmla="*/ 5 w 43"/>
                  <a:gd name="T31" fmla="*/ 113 h 168"/>
                  <a:gd name="T32" fmla="*/ 3 w 43"/>
                  <a:gd name="T33" fmla="*/ 98 h 168"/>
                  <a:gd name="T34" fmla="*/ 0 w 43"/>
                  <a:gd name="T35" fmla="*/ 86 h 168"/>
                  <a:gd name="T36" fmla="*/ 3 w 43"/>
                  <a:gd name="T37" fmla="*/ 70 h 168"/>
                  <a:gd name="T38" fmla="*/ 3 w 43"/>
                  <a:gd name="T39" fmla="*/ 60 h 168"/>
                  <a:gd name="T40" fmla="*/ 5 w 43"/>
                  <a:gd name="T41" fmla="*/ 48 h 168"/>
                  <a:gd name="T42" fmla="*/ 10 w 43"/>
                  <a:gd name="T43" fmla="*/ 38 h 168"/>
                  <a:gd name="T44" fmla="*/ 18 w 43"/>
                  <a:gd name="T45" fmla="*/ 23 h 168"/>
                  <a:gd name="T46" fmla="*/ 30 w 43"/>
                  <a:gd name="T47" fmla="*/ 0 h 168"/>
                  <a:gd name="T48" fmla="*/ 43 w 43"/>
                  <a:gd name="T49" fmla="*/ 0 h 1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168"/>
                  <a:gd name="T77" fmla="*/ 43 w 43"/>
                  <a:gd name="T78" fmla="*/ 168 h 1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168">
                    <a:moveTo>
                      <a:pt x="43" y="0"/>
                    </a:moveTo>
                    <a:lnTo>
                      <a:pt x="30" y="23"/>
                    </a:lnTo>
                    <a:lnTo>
                      <a:pt x="25" y="38"/>
                    </a:lnTo>
                    <a:lnTo>
                      <a:pt x="20" y="48"/>
                    </a:lnTo>
                    <a:lnTo>
                      <a:pt x="20" y="60"/>
                    </a:lnTo>
                    <a:lnTo>
                      <a:pt x="18" y="70"/>
                    </a:lnTo>
                    <a:lnTo>
                      <a:pt x="18" y="83"/>
                    </a:lnTo>
                    <a:lnTo>
                      <a:pt x="18" y="96"/>
                    </a:lnTo>
                    <a:lnTo>
                      <a:pt x="20" y="108"/>
                    </a:lnTo>
                    <a:lnTo>
                      <a:pt x="25" y="131"/>
                    </a:lnTo>
                    <a:lnTo>
                      <a:pt x="30" y="146"/>
                    </a:lnTo>
                    <a:lnTo>
                      <a:pt x="43" y="168"/>
                    </a:lnTo>
                    <a:lnTo>
                      <a:pt x="33" y="168"/>
                    </a:lnTo>
                    <a:lnTo>
                      <a:pt x="15" y="141"/>
                    </a:lnTo>
                    <a:lnTo>
                      <a:pt x="10" y="126"/>
                    </a:lnTo>
                    <a:lnTo>
                      <a:pt x="5" y="113"/>
                    </a:lnTo>
                    <a:lnTo>
                      <a:pt x="3" y="98"/>
                    </a:lnTo>
                    <a:lnTo>
                      <a:pt x="0" y="86"/>
                    </a:lnTo>
                    <a:lnTo>
                      <a:pt x="3" y="70"/>
                    </a:lnTo>
                    <a:lnTo>
                      <a:pt x="3" y="60"/>
                    </a:lnTo>
                    <a:lnTo>
                      <a:pt x="5" y="48"/>
                    </a:lnTo>
                    <a:lnTo>
                      <a:pt x="10" y="38"/>
                    </a:lnTo>
                    <a:lnTo>
                      <a:pt x="18" y="23"/>
                    </a:lnTo>
                    <a:lnTo>
                      <a:pt x="30" y="0"/>
                    </a:lnTo>
                    <a:lnTo>
                      <a:pt x="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33" name="Rectangle 256"/>
              <p:cNvSpPr>
                <a:spLocks noChangeArrowheads="1"/>
              </p:cNvSpPr>
              <p:nvPr/>
            </p:nvSpPr>
            <p:spPr bwMode="auto">
              <a:xfrm>
                <a:off x="5338" y="2869"/>
                <a:ext cx="18" cy="1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373134" name="Freeform 257"/>
              <p:cNvSpPr>
                <a:spLocks noEditPoints="1"/>
              </p:cNvSpPr>
              <p:nvPr/>
            </p:nvSpPr>
            <p:spPr bwMode="auto">
              <a:xfrm>
                <a:off x="5386" y="2869"/>
                <a:ext cx="108" cy="131"/>
              </a:xfrm>
              <a:custGeom>
                <a:avLst/>
                <a:gdLst>
                  <a:gd name="T0" fmla="*/ 51 w 108"/>
                  <a:gd name="T1" fmla="*/ 116 h 131"/>
                  <a:gd name="T2" fmla="*/ 58 w 108"/>
                  <a:gd name="T3" fmla="*/ 116 h 131"/>
                  <a:gd name="T4" fmla="*/ 66 w 108"/>
                  <a:gd name="T5" fmla="*/ 113 h 131"/>
                  <a:gd name="T6" fmla="*/ 73 w 108"/>
                  <a:gd name="T7" fmla="*/ 108 h 131"/>
                  <a:gd name="T8" fmla="*/ 81 w 108"/>
                  <a:gd name="T9" fmla="*/ 101 h 131"/>
                  <a:gd name="T10" fmla="*/ 86 w 108"/>
                  <a:gd name="T11" fmla="*/ 91 h 131"/>
                  <a:gd name="T12" fmla="*/ 88 w 108"/>
                  <a:gd name="T13" fmla="*/ 80 h 131"/>
                  <a:gd name="T14" fmla="*/ 91 w 108"/>
                  <a:gd name="T15" fmla="*/ 68 h 131"/>
                  <a:gd name="T16" fmla="*/ 88 w 108"/>
                  <a:gd name="T17" fmla="*/ 55 h 131"/>
                  <a:gd name="T18" fmla="*/ 88 w 108"/>
                  <a:gd name="T19" fmla="*/ 45 h 131"/>
                  <a:gd name="T20" fmla="*/ 86 w 108"/>
                  <a:gd name="T21" fmla="*/ 38 h 131"/>
                  <a:gd name="T22" fmla="*/ 81 w 108"/>
                  <a:gd name="T23" fmla="*/ 30 h 131"/>
                  <a:gd name="T24" fmla="*/ 78 w 108"/>
                  <a:gd name="T25" fmla="*/ 25 h 131"/>
                  <a:gd name="T26" fmla="*/ 76 w 108"/>
                  <a:gd name="T27" fmla="*/ 23 h 131"/>
                  <a:gd name="T28" fmla="*/ 68 w 108"/>
                  <a:gd name="T29" fmla="*/ 20 h 131"/>
                  <a:gd name="T30" fmla="*/ 61 w 108"/>
                  <a:gd name="T31" fmla="*/ 18 h 131"/>
                  <a:gd name="T32" fmla="*/ 51 w 108"/>
                  <a:gd name="T33" fmla="*/ 15 h 131"/>
                  <a:gd name="T34" fmla="*/ 18 w 108"/>
                  <a:gd name="T35" fmla="*/ 15 h 131"/>
                  <a:gd name="T36" fmla="*/ 18 w 108"/>
                  <a:gd name="T37" fmla="*/ 116 h 131"/>
                  <a:gd name="T38" fmla="*/ 51 w 108"/>
                  <a:gd name="T39" fmla="*/ 116 h 131"/>
                  <a:gd name="T40" fmla="*/ 0 w 108"/>
                  <a:gd name="T41" fmla="*/ 0 h 131"/>
                  <a:gd name="T42" fmla="*/ 53 w 108"/>
                  <a:gd name="T43" fmla="*/ 0 h 131"/>
                  <a:gd name="T44" fmla="*/ 66 w 108"/>
                  <a:gd name="T45" fmla="*/ 3 h 131"/>
                  <a:gd name="T46" fmla="*/ 78 w 108"/>
                  <a:gd name="T47" fmla="*/ 5 h 131"/>
                  <a:gd name="T48" fmla="*/ 86 w 108"/>
                  <a:gd name="T49" fmla="*/ 13 h 131"/>
                  <a:gd name="T50" fmla="*/ 96 w 108"/>
                  <a:gd name="T51" fmla="*/ 20 h 131"/>
                  <a:gd name="T52" fmla="*/ 98 w 108"/>
                  <a:gd name="T53" fmla="*/ 25 h 131"/>
                  <a:gd name="T54" fmla="*/ 101 w 108"/>
                  <a:gd name="T55" fmla="*/ 30 h 131"/>
                  <a:gd name="T56" fmla="*/ 106 w 108"/>
                  <a:gd name="T57" fmla="*/ 40 h 131"/>
                  <a:gd name="T58" fmla="*/ 108 w 108"/>
                  <a:gd name="T59" fmla="*/ 50 h 131"/>
                  <a:gd name="T60" fmla="*/ 108 w 108"/>
                  <a:gd name="T61" fmla="*/ 63 h 131"/>
                  <a:gd name="T62" fmla="*/ 108 w 108"/>
                  <a:gd name="T63" fmla="*/ 73 h 131"/>
                  <a:gd name="T64" fmla="*/ 106 w 108"/>
                  <a:gd name="T65" fmla="*/ 83 h 131"/>
                  <a:gd name="T66" fmla="*/ 103 w 108"/>
                  <a:gd name="T67" fmla="*/ 93 h 131"/>
                  <a:gd name="T68" fmla="*/ 101 w 108"/>
                  <a:gd name="T69" fmla="*/ 101 h 131"/>
                  <a:gd name="T70" fmla="*/ 93 w 108"/>
                  <a:gd name="T71" fmla="*/ 113 h 131"/>
                  <a:gd name="T72" fmla="*/ 88 w 108"/>
                  <a:gd name="T73" fmla="*/ 118 h 131"/>
                  <a:gd name="T74" fmla="*/ 81 w 108"/>
                  <a:gd name="T75" fmla="*/ 123 h 131"/>
                  <a:gd name="T76" fmla="*/ 76 w 108"/>
                  <a:gd name="T77" fmla="*/ 126 h 131"/>
                  <a:gd name="T78" fmla="*/ 68 w 108"/>
                  <a:gd name="T79" fmla="*/ 128 h 131"/>
                  <a:gd name="T80" fmla="*/ 53 w 108"/>
                  <a:gd name="T81" fmla="*/ 131 h 131"/>
                  <a:gd name="T82" fmla="*/ 0 w 108"/>
                  <a:gd name="T83" fmla="*/ 131 h 131"/>
                  <a:gd name="T84" fmla="*/ 0 w 108"/>
                  <a:gd name="T85" fmla="*/ 0 h 1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1"/>
                  <a:gd name="T131" fmla="*/ 108 w 108"/>
                  <a:gd name="T132" fmla="*/ 131 h 1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1">
                    <a:moveTo>
                      <a:pt x="51" y="116"/>
                    </a:moveTo>
                    <a:lnTo>
                      <a:pt x="58" y="116"/>
                    </a:lnTo>
                    <a:lnTo>
                      <a:pt x="66" y="113"/>
                    </a:lnTo>
                    <a:lnTo>
                      <a:pt x="73" y="108"/>
                    </a:lnTo>
                    <a:lnTo>
                      <a:pt x="81" y="101"/>
                    </a:lnTo>
                    <a:lnTo>
                      <a:pt x="86" y="91"/>
                    </a:lnTo>
                    <a:lnTo>
                      <a:pt x="88" y="80"/>
                    </a:lnTo>
                    <a:lnTo>
                      <a:pt x="91" y="68"/>
                    </a:lnTo>
                    <a:lnTo>
                      <a:pt x="88" y="55"/>
                    </a:lnTo>
                    <a:lnTo>
                      <a:pt x="88" y="45"/>
                    </a:lnTo>
                    <a:lnTo>
                      <a:pt x="86" y="38"/>
                    </a:lnTo>
                    <a:lnTo>
                      <a:pt x="81" y="30"/>
                    </a:lnTo>
                    <a:lnTo>
                      <a:pt x="78" y="25"/>
                    </a:lnTo>
                    <a:lnTo>
                      <a:pt x="76" y="23"/>
                    </a:lnTo>
                    <a:lnTo>
                      <a:pt x="68" y="20"/>
                    </a:lnTo>
                    <a:lnTo>
                      <a:pt x="61" y="18"/>
                    </a:lnTo>
                    <a:lnTo>
                      <a:pt x="51" y="15"/>
                    </a:lnTo>
                    <a:lnTo>
                      <a:pt x="18" y="15"/>
                    </a:lnTo>
                    <a:lnTo>
                      <a:pt x="18" y="116"/>
                    </a:lnTo>
                    <a:lnTo>
                      <a:pt x="51" y="116"/>
                    </a:lnTo>
                    <a:close/>
                    <a:moveTo>
                      <a:pt x="0" y="0"/>
                    </a:moveTo>
                    <a:lnTo>
                      <a:pt x="53" y="0"/>
                    </a:lnTo>
                    <a:lnTo>
                      <a:pt x="66" y="3"/>
                    </a:lnTo>
                    <a:lnTo>
                      <a:pt x="78" y="5"/>
                    </a:lnTo>
                    <a:lnTo>
                      <a:pt x="86" y="13"/>
                    </a:lnTo>
                    <a:lnTo>
                      <a:pt x="96" y="20"/>
                    </a:lnTo>
                    <a:lnTo>
                      <a:pt x="98" y="25"/>
                    </a:lnTo>
                    <a:lnTo>
                      <a:pt x="101" y="30"/>
                    </a:lnTo>
                    <a:lnTo>
                      <a:pt x="106" y="40"/>
                    </a:lnTo>
                    <a:lnTo>
                      <a:pt x="108" y="50"/>
                    </a:lnTo>
                    <a:lnTo>
                      <a:pt x="108" y="63"/>
                    </a:lnTo>
                    <a:lnTo>
                      <a:pt x="108" y="73"/>
                    </a:lnTo>
                    <a:lnTo>
                      <a:pt x="106" y="83"/>
                    </a:lnTo>
                    <a:lnTo>
                      <a:pt x="103" y="93"/>
                    </a:lnTo>
                    <a:lnTo>
                      <a:pt x="101" y="101"/>
                    </a:lnTo>
                    <a:lnTo>
                      <a:pt x="93" y="113"/>
                    </a:lnTo>
                    <a:lnTo>
                      <a:pt x="88" y="118"/>
                    </a:lnTo>
                    <a:lnTo>
                      <a:pt x="81" y="123"/>
                    </a:lnTo>
                    <a:lnTo>
                      <a:pt x="76" y="126"/>
                    </a:lnTo>
                    <a:lnTo>
                      <a:pt x="68" y="128"/>
                    </a:lnTo>
                    <a:lnTo>
                      <a:pt x="5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35" name="Freeform 258"/>
              <p:cNvSpPr>
                <a:spLocks/>
              </p:cNvSpPr>
              <p:nvPr/>
            </p:nvSpPr>
            <p:spPr bwMode="auto">
              <a:xfrm>
                <a:off x="5510" y="2869"/>
                <a:ext cx="40" cy="168"/>
              </a:xfrm>
              <a:custGeom>
                <a:avLst/>
                <a:gdLst>
                  <a:gd name="T0" fmla="*/ 0 w 40"/>
                  <a:gd name="T1" fmla="*/ 168 h 168"/>
                  <a:gd name="T2" fmla="*/ 10 w 40"/>
                  <a:gd name="T3" fmla="*/ 143 h 168"/>
                  <a:gd name="T4" fmla="*/ 17 w 40"/>
                  <a:gd name="T5" fmla="*/ 128 h 168"/>
                  <a:gd name="T6" fmla="*/ 20 w 40"/>
                  <a:gd name="T7" fmla="*/ 118 h 168"/>
                  <a:gd name="T8" fmla="*/ 22 w 40"/>
                  <a:gd name="T9" fmla="*/ 108 h 168"/>
                  <a:gd name="T10" fmla="*/ 22 w 40"/>
                  <a:gd name="T11" fmla="*/ 96 h 168"/>
                  <a:gd name="T12" fmla="*/ 25 w 40"/>
                  <a:gd name="T13" fmla="*/ 83 h 168"/>
                  <a:gd name="T14" fmla="*/ 22 w 40"/>
                  <a:gd name="T15" fmla="*/ 70 h 168"/>
                  <a:gd name="T16" fmla="*/ 22 w 40"/>
                  <a:gd name="T17" fmla="*/ 58 h 168"/>
                  <a:gd name="T18" fmla="*/ 20 w 40"/>
                  <a:gd name="T19" fmla="*/ 48 h 168"/>
                  <a:gd name="T20" fmla="*/ 17 w 40"/>
                  <a:gd name="T21" fmla="*/ 35 h 168"/>
                  <a:gd name="T22" fmla="*/ 10 w 40"/>
                  <a:gd name="T23" fmla="*/ 20 h 168"/>
                  <a:gd name="T24" fmla="*/ 0 w 40"/>
                  <a:gd name="T25" fmla="*/ 0 h 168"/>
                  <a:gd name="T26" fmla="*/ 10 w 40"/>
                  <a:gd name="T27" fmla="*/ 0 h 168"/>
                  <a:gd name="T28" fmla="*/ 27 w 40"/>
                  <a:gd name="T29" fmla="*/ 25 h 168"/>
                  <a:gd name="T30" fmla="*/ 32 w 40"/>
                  <a:gd name="T31" fmla="*/ 40 h 168"/>
                  <a:gd name="T32" fmla="*/ 37 w 40"/>
                  <a:gd name="T33" fmla="*/ 50 h 168"/>
                  <a:gd name="T34" fmla="*/ 37 w 40"/>
                  <a:gd name="T35" fmla="*/ 60 h 168"/>
                  <a:gd name="T36" fmla="*/ 40 w 40"/>
                  <a:gd name="T37" fmla="*/ 83 h 168"/>
                  <a:gd name="T38" fmla="*/ 40 w 40"/>
                  <a:gd name="T39" fmla="*/ 96 h 168"/>
                  <a:gd name="T40" fmla="*/ 37 w 40"/>
                  <a:gd name="T41" fmla="*/ 108 h 168"/>
                  <a:gd name="T42" fmla="*/ 35 w 40"/>
                  <a:gd name="T43" fmla="*/ 118 h 168"/>
                  <a:gd name="T44" fmla="*/ 32 w 40"/>
                  <a:gd name="T45" fmla="*/ 128 h 168"/>
                  <a:gd name="T46" fmla="*/ 25 w 40"/>
                  <a:gd name="T47" fmla="*/ 146 h 168"/>
                  <a:gd name="T48" fmla="*/ 10 w 40"/>
                  <a:gd name="T49" fmla="*/ 168 h 168"/>
                  <a:gd name="T50" fmla="*/ 0 w 40"/>
                  <a:gd name="T51" fmla="*/ 168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168"/>
                  <a:gd name="T80" fmla="*/ 40 w 40"/>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168">
                    <a:moveTo>
                      <a:pt x="0" y="168"/>
                    </a:moveTo>
                    <a:lnTo>
                      <a:pt x="10" y="143"/>
                    </a:lnTo>
                    <a:lnTo>
                      <a:pt x="17" y="128"/>
                    </a:lnTo>
                    <a:lnTo>
                      <a:pt x="20" y="118"/>
                    </a:lnTo>
                    <a:lnTo>
                      <a:pt x="22" y="108"/>
                    </a:lnTo>
                    <a:lnTo>
                      <a:pt x="22" y="96"/>
                    </a:lnTo>
                    <a:lnTo>
                      <a:pt x="25" y="83"/>
                    </a:lnTo>
                    <a:lnTo>
                      <a:pt x="22" y="70"/>
                    </a:lnTo>
                    <a:lnTo>
                      <a:pt x="22" y="58"/>
                    </a:lnTo>
                    <a:lnTo>
                      <a:pt x="20" y="48"/>
                    </a:lnTo>
                    <a:lnTo>
                      <a:pt x="17" y="35"/>
                    </a:lnTo>
                    <a:lnTo>
                      <a:pt x="10" y="20"/>
                    </a:lnTo>
                    <a:lnTo>
                      <a:pt x="0" y="0"/>
                    </a:lnTo>
                    <a:lnTo>
                      <a:pt x="10" y="0"/>
                    </a:lnTo>
                    <a:lnTo>
                      <a:pt x="27" y="25"/>
                    </a:lnTo>
                    <a:lnTo>
                      <a:pt x="32" y="40"/>
                    </a:lnTo>
                    <a:lnTo>
                      <a:pt x="37" y="50"/>
                    </a:lnTo>
                    <a:lnTo>
                      <a:pt x="37" y="60"/>
                    </a:lnTo>
                    <a:lnTo>
                      <a:pt x="40" y="83"/>
                    </a:lnTo>
                    <a:lnTo>
                      <a:pt x="40" y="96"/>
                    </a:lnTo>
                    <a:lnTo>
                      <a:pt x="37" y="108"/>
                    </a:lnTo>
                    <a:lnTo>
                      <a:pt x="35" y="118"/>
                    </a:lnTo>
                    <a:lnTo>
                      <a:pt x="32" y="128"/>
                    </a:lnTo>
                    <a:lnTo>
                      <a:pt x="25" y="146"/>
                    </a:lnTo>
                    <a:lnTo>
                      <a:pt x="10" y="168"/>
                    </a:lnTo>
                    <a:lnTo>
                      <a:pt x="0" y="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36" name="Freeform 259"/>
              <p:cNvSpPr>
                <a:spLocks/>
              </p:cNvSpPr>
              <p:nvPr/>
            </p:nvSpPr>
            <p:spPr bwMode="auto">
              <a:xfrm>
                <a:off x="5577" y="2980"/>
                <a:ext cx="21" cy="47"/>
              </a:xfrm>
              <a:custGeom>
                <a:avLst/>
                <a:gdLst>
                  <a:gd name="T0" fmla="*/ 0 w 21"/>
                  <a:gd name="T1" fmla="*/ 37 h 47"/>
                  <a:gd name="T2" fmla="*/ 5 w 21"/>
                  <a:gd name="T3" fmla="*/ 35 h 47"/>
                  <a:gd name="T4" fmla="*/ 10 w 21"/>
                  <a:gd name="T5" fmla="*/ 30 h 47"/>
                  <a:gd name="T6" fmla="*/ 10 w 21"/>
                  <a:gd name="T7" fmla="*/ 22 h 47"/>
                  <a:gd name="T8" fmla="*/ 10 w 21"/>
                  <a:gd name="T9" fmla="*/ 20 h 47"/>
                  <a:gd name="T10" fmla="*/ 0 w 21"/>
                  <a:gd name="T11" fmla="*/ 20 h 47"/>
                  <a:gd name="T12" fmla="*/ 0 w 21"/>
                  <a:gd name="T13" fmla="*/ 0 h 47"/>
                  <a:gd name="T14" fmla="*/ 21 w 21"/>
                  <a:gd name="T15" fmla="*/ 0 h 47"/>
                  <a:gd name="T16" fmla="*/ 21 w 21"/>
                  <a:gd name="T17" fmla="*/ 17 h 47"/>
                  <a:gd name="T18" fmla="*/ 18 w 21"/>
                  <a:gd name="T19" fmla="*/ 27 h 47"/>
                  <a:gd name="T20" fmla="*/ 16 w 21"/>
                  <a:gd name="T21" fmla="*/ 37 h 47"/>
                  <a:gd name="T22" fmla="*/ 13 w 21"/>
                  <a:gd name="T23" fmla="*/ 40 h 47"/>
                  <a:gd name="T24" fmla="*/ 10 w 21"/>
                  <a:gd name="T25" fmla="*/ 42 h 47"/>
                  <a:gd name="T26" fmla="*/ 5 w 21"/>
                  <a:gd name="T27" fmla="*/ 45 h 47"/>
                  <a:gd name="T28" fmla="*/ 0 w 21"/>
                  <a:gd name="T29" fmla="*/ 47 h 47"/>
                  <a:gd name="T30" fmla="*/ 0 w 21"/>
                  <a:gd name="T31" fmla="*/ 37 h 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
                  <a:gd name="T49" fmla="*/ 0 h 47"/>
                  <a:gd name="T50" fmla="*/ 21 w 21"/>
                  <a:gd name="T51" fmla="*/ 47 h 4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 h="47">
                    <a:moveTo>
                      <a:pt x="0" y="37"/>
                    </a:moveTo>
                    <a:lnTo>
                      <a:pt x="5" y="35"/>
                    </a:lnTo>
                    <a:lnTo>
                      <a:pt x="10" y="30"/>
                    </a:lnTo>
                    <a:lnTo>
                      <a:pt x="10" y="22"/>
                    </a:lnTo>
                    <a:lnTo>
                      <a:pt x="10" y="20"/>
                    </a:lnTo>
                    <a:lnTo>
                      <a:pt x="0" y="20"/>
                    </a:lnTo>
                    <a:lnTo>
                      <a:pt x="0" y="0"/>
                    </a:lnTo>
                    <a:lnTo>
                      <a:pt x="21" y="0"/>
                    </a:lnTo>
                    <a:lnTo>
                      <a:pt x="21" y="17"/>
                    </a:lnTo>
                    <a:lnTo>
                      <a:pt x="18" y="27"/>
                    </a:lnTo>
                    <a:lnTo>
                      <a:pt x="16" y="37"/>
                    </a:lnTo>
                    <a:lnTo>
                      <a:pt x="13" y="40"/>
                    </a:lnTo>
                    <a:lnTo>
                      <a:pt x="10" y="42"/>
                    </a:lnTo>
                    <a:lnTo>
                      <a:pt x="5" y="45"/>
                    </a:lnTo>
                    <a:lnTo>
                      <a:pt x="0" y="47"/>
                    </a:lnTo>
                    <a:lnTo>
                      <a:pt x="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37" name="Freeform 260"/>
              <p:cNvSpPr>
                <a:spLocks noEditPoints="1"/>
              </p:cNvSpPr>
              <p:nvPr/>
            </p:nvSpPr>
            <p:spPr bwMode="auto">
              <a:xfrm>
                <a:off x="566" y="2628"/>
                <a:ext cx="98" cy="131"/>
              </a:xfrm>
              <a:custGeom>
                <a:avLst/>
                <a:gdLst>
                  <a:gd name="T0" fmla="*/ 68 w 98"/>
                  <a:gd name="T1" fmla="*/ 28 h 131"/>
                  <a:gd name="T2" fmla="*/ 60 w 98"/>
                  <a:gd name="T3" fmla="*/ 25 h 131"/>
                  <a:gd name="T4" fmla="*/ 53 w 98"/>
                  <a:gd name="T5" fmla="*/ 23 h 131"/>
                  <a:gd name="T6" fmla="*/ 28 w 98"/>
                  <a:gd name="T7" fmla="*/ 23 h 131"/>
                  <a:gd name="T8" fmla="*/ 28 w 98"/>
                  <a:gd name="T9" fmla="*/ 60 h 131"/>
                  <a:gd name="T10" fmla="*/ 53 w 98"/>
                  <a:gd name="T11" fmla="*/ 60 h 131"/>
                  <a:gd name="T12" fmla="*/ 60 w 98"/>
                  <a:gd name="T13" fmla="*/ 60 h 131"/>
                  <a:gd name="T14" fmla="*/ 63 w 98"/>
                  <a:gd name="T15" fmla="*/ 58 h 131"/>
                  <a:gd name="T16" fmla="*/ 68 w 98"/>
                  <a:gd name="T17" fmla="*/ 58 h 131"/>
                  <a:gd name="T18" fmla="*/ 70 w 98"/>
                  <a:gd name="T19" fmla="*/ 55 h 131"/>
                  <a:gd name="T20" fmla="*/ 70 w 98"/>
                  <a:gd name="T21" fmla="*/ 50 h 131"/>
                  <a:gd name="T22" fmla="*/ 73 w 98"/>
                  <a:gd name="T23" fmla="*/ 43 h 131"/>
                  <a:gd name="T24" fmla="*/ 70 w 98"/>
                  <a:gd name="T25" fmla="*/ 33 h 131"/>
                  <a:gd name="T26" fmla="*/ 70 w 98"/>
                  <a:gd name="T27" fmla="*/ 30 h 131"/>
                  <a:gd name="T28" fmla="*/ 68 w 98"/>
                  <a:gd name="T29" fmla="*/ 28 h 131"/>
                  <a:gd name="T30" fmla="*/ 88 w 98"/>
                  <a:gd name="T31" fmla="*/ 75 h 131"/>
                  <a:gd name="T32" fmla="*/ 81 w 98"/>
                  <a:gd name="T33" fmla="*/ 78 h 131"/>
                  <a:gd name="T34" fmla="*/ 73 w 98"/>
                  <a:gd name="T35" fmla="*/ 80 h 131"/>
                  <a:gd name="T36" fmla="*/ 65 w 98"/>
                  <a:gd name="T37" fmla="*/ 83 h 131"/>
                  <a:gd name="T38" fmla="*/ 55 w 98"/>
                  <a:gd name="T39" fmla="*/ 83 h 131"/>
                  <a:gd name="T40" fmla="*/ 28 w 98"/>
                  <a:gd name="T41" fmla="*/ 83 h 131"/>
                  <a:gd name="T42" fmla="*/ 28 w 98"/>
                  <a:gd name="T43" fmla="*/ 131 h 131"/>
                  <a:gd name="T44" fmla="*/ 0 w 98"/>
                  <a:gd name="T45" fmla="*/ 131 h 131"/>
                  <a:gd name="T46" fmla="*/ 0 w 98"/>
                  <a:gd name="T47" fmla="*/ 0 h 131"/>
                  <a:gd name="T48" fmla="*/ 55 w 98"/>
                  <a:gd name="T49" fmla="*/ 0 h 131"/>
                  <a:gd name="T50" fmla="*/ 65 w 98"/>
                  <a:gd name="T51" fmla="*/ 0 h 131"/>
                  <a:gd name="T52" fmla="*/ 73 w 98"/>
                  <a:gd name="T53" fmla="*/ 2 h 131"/>
                  <a:gd name="T54" fmla="*/ 81 w 98"/>
                  <a:gd name="T55" fmla="*/ 5 h 131"/>
                  <a:gd name="T56" fmla="*/ 88 w 98"/>
                  <a:gd name="T57" fmla="*/ 10 h 131"/>
                  <a:gd name="T58" fmla="*/ 93 w 98"/>
                  <a:gd name="T59" fmla="*/ 15 h 131"/>
                  <a:gd name="T60" fmla="*/ 96 w 98"/>
                  <a:gd name="T61" fmla="*/ 23 h 131"/>
                  <a:gd name="T62" fmla="*/ 98 w 98"/>
                  <a:gd name="T63" fmla="*/ 28 h 131"/>
                  <a:gd name="T64" fmla="*/ 98 w 98"/>
                  <a:gd name="T65" fmla="*/ 33 h 131"/>
                  <a:gd name="T66" fmla="*/ 98 w 98"/>
                  <a:gd name="T67" fmla="*/ 43 h 131"/>
                  <a:gd name="T68" fmla="*/ 98 w 98"/>
                  <a:gd name="T69" fmla="*/ 53 h 131"/>
                  <a:gd name="T70" fmla="*/ 96 w 98"/>
                  <a:gd name="T71" fmla="*/ 60 h 131"/>
                  <a:gd name="T72" fmla="*/ 93 w 98"/>
                  <a:gd name="T73" fmla="*/ 68 h 131"/>
                  <a:gd name="T74" fmla="*/ 88 w 98"/>
                  <a:gd name="T75" fmla="*/ 75 h 13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8"/>
                  <a:gd name="T115" fmla="*/ 0 h 131"/>
                  <a:gd name="T116" fmla="*/ 98 w 98"/>
                  <a:gd name="T117" fmla="*/ 131 h 13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8" h="131">
                    <a:moveTo>
                      <a:pt x="68" y="28"/>
                    </a:moveTo>
                    <a:lnTo>
                      <a:pt x="60" y="25"/>
                    </a:lnTo>
                    <a:lnTo>
                      <a:pt x="53" y="23"/>
                    </a:lnTo>
                    <a:lnTo>
                      <a:pt x="28" y="23"/>
                    </a:lnTo>
                    <a:lnTo>
                      <a:pt x="28" y="60"/>
                    </a:lnTo>
                    <a:lnTo>
                      <a:pt x="53" y="60"/>
                    </a:lnTo>
                    <a:lnTo>
                      <a:pt x="60" y="60"/>
                    </a:lnTo>
                    <a:lnTo>
                      <a:pt x="63" y="58"/>
                    </a:lnTo>
                    <a:lnTo>
                      <a:pt x="68" y="58"/>
                    </a:lnTo>
                    <a:lnTo>
                      <a:pt x="70" y="55"/>
                    </a:lnTo>
                    <a:lnTo>
                      <a:pt x="70" y="50"/>
                    </a:lnTo>
                    <a:lnTo>
                      <a:pt x="73" y="43"/>
                    </a:lnTo>
                    <a:lnTo>
                      <a:pt x="70" y="33"/>
                    </a:lnTo>
                    <a:lnTo>
                      <a:pt x="70" y="30"/>
                    </a:lnTo>
                    <a:lnTo>
                      <a:pt x="68" y="28"/>
                    </a:lnTo>
                    <a:close/>
                    <a:moveTo>
                      <a:pt x="88" y="75"/>
                    </a:moveTo>
                    <a:lnTo>
                      <a:pt x="81" y="78"/>
                    </a:lnTo>
                    <a:lnTo>
                      <a:pt x="73" y="80"/>
                    </a:lnTo>
                    <a:lnTo>
                      <a:pt x="65" y="83"/>
                    </a:lnTo>
                    <a:lnTo>
                      <a:pt x="55" y="83"/>
                    </a:lnTo>
                    <a:lnTo>
                      <a:pt x="28" y="83"/>
                    </a:lnTo>
                    <a:lnTo>
                      <a:pt x="28" y="131"/>
                    </a:lnTo>
                    <a:lnTo>
                      <a:pt x="0" y="131"/>
                    </a:lnTo>
                    <a:lnTo>
                      <a:pt x="0" y="0"/>
                    </a:lnTo>
                    <a:lnTo>
                      <a:pt x="55" y="0"/>
                    </a:lnTo>
                    <a:lnTo>
                      <a:pt x="65" y="0"/>
                    </a:lnTo>
                    <a:lnTo>
                      <a:pt x="73" y="2"/>
                    </a:lnTo>
                    <a:lnTo>
                      <a:pt x="81" y="5"/>
                    </a:lnTo>
                    <a:lnTo>
                      <a:pt x="88" y="10"/>
                    </a:lnTo>
                    <a:lnTo>
                      <a:pt x="93" y="15"/>
                    </a:lnTo>
                    <a:lnTo>
                      <a:pt x="96" y="23"/>
                    </a:lnTo>
                    <a:lnTo>
                      <a:pt x="98" y="28"/>
                    </a:lnTo>
                    <a:lnTo>
                      <a:pt x="98" y="33"/>
                    </a:lnTo>
                    <a:lnTo>
                      <a:pt x="98" y="43"/>
                    </a:lnTo>
                    <a:lnTo>
                      <a:pt x="98" y="53"/>
                    </a:lnTo>
                    <a:lnTo>
                      <a:pt x="96" y="60"/>
                    </a:lnTo>
                    <a:lnTo>
                      <a:pt x="93" y="68"/>
                    </a:lnTo>
                    <a:lnTo>
                      <a:pt x="88" y="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38" name="Freeform 261"/>
              <p:cNvSpPr>
                <a:spLocks noEditPoints="1"/>
              </p:cNvSpPr>
              <p:nvPr/>
            </p:nvSpPr>
            <p:spPr bwMode="auto">
              <a:xfrm>
                <a:off x="687" y="2628"/>
                <a:ext cx="108" cy="131"/>
              </a:xfrm>
              <a:custGeom>
                <a:avLst/>
                <a:gdLst>
                  <a:gd name="T0" fmla="*/ 25 w 108"/>
                  <a:gd name="T1" fmla="*/ 23 h 131"/>
                  <a:gd name="T2" fmla="*/ 25 w 108"/>
                  <a:gd name="T3" fmla="*/ 58 h 131"/>
                  <a:gd name="T4" fmla="*/ 58 w 108"/>
                  <a:gd name="T5" fmla="*/ 58 h 131"/>
                  <a:gd name="T6" fmla="*/ 65 w 108"/>
                  <a:gd name="T7" fmla="*/ 58 h 131"/>
                  <a:gd name="T8" fmla="*/ 68 w 108"/>
                  <a:gd name="T9" fmla="*/ 58 h 131"/>
                  <a:gd name="T10" fmla="*/ 70 w 108"/>
                  <a:gd name="T11" fmla="*/ 55 h 131"/>
                  <a:gd name="T12" fmla="*/ 75 w 108"/>
                  <a:gd name="T13" fmla="*/ 53 h 131"/>
                  <a:gd name="T14" fmla="*/ 78 w 108"/>
                  <a:gd name="T15" fmla="*/ 50 h 131"/>
                  <a:gd name="T16" fmla="*/ 78 w 108"/>
                  <a:gd name="T17" fmla="*/ 45 h 131"/>
                  <a:gd name="T18" fmla="*/ 78 w 108"/>
                  <a:gd name="T19" fmla="*/ 40 h 131"/>
                  <a:gd name="T20" fmla="*/ 78 w 108"/>
                  <a:gd name="T21" fmla="*/ 35 h 131"/>
                  <a:gd name="T22" fmla="*/ 78 w 108"/>
                  <a:gd name="T23" fmla="*/ 30 h 131"/>
                  <a:gd name="T24" fmla="*/ 75 w 108"/>
                  <a:gd name="T25" fmla="*/ 28 h 131"/>
                  <a:gd name="T26" fmla="*/ 70 w 108"/>
                  <a:gd name="T27" fmla="*/ 25 h 131"/>
                  <a:gd name="T28" fmla="*/ 65 w 108"/>
                  <a:gd name="T29" fmla="*/ 23 h 131"/>
                  <a:gd name="T30" fmla="*/ 58 w 108"/>
                  <a:gd name="T31" fmla="*/ 23 h 131"/>
                  <a:gd name="T32" fmla="*/ 25 w 108"/>
                  <a:gd name="T33" fmla="*/ 23 h 131"/>
                  <a:gd name="T34" fmla="*/ 85 w 108"/>
                  <a:gd name="T35" fmla="*/ 5 h 131"/>
                  <a:gd name="T36" fmla="*/ 90 w 108"/>
                  <a:gd name="T37" fmla="*/ 7 h 131"/>
                  <a:gd name="T38" fmla="*/ 98 w 108"/>
                  <a:gd name="T39" fmla="*/ 12 h 131"/>
                  <a:gd name="T40" fmla="*/ 103 w 108"/>
                  <a:gd name="T41" fmla="*/ 23 h 131"/>
                  <a:gd name="T42" fmla="*/ 105 w 108"/>
                  <a:gd name="T43" fmla="*/ 30 h 131"/>
                  <a:gd name="T44" fmla="*/ 105 w 108"/>
                  <a:gd name="T45" fmla="*/ 38 h 131"/>
                  <a:gd name="T46" fmla="*/ 105 w 108"/>
                  <a:gd name="T47" fmla="*/ 48 h 131"/>
                  <a:gd name="T48" fmla="*/ 103 w 108"/>
                  <a:gd name="T49" fmla="*/ 50 h 131"/>
                  <a:gd name="T50" fmla="*/ 100 w 108"/>
                  <a:gd name="T51" fmla="*/ 55 h 131"/>
                  <a:gd name="T52" fmla="*/ 98 w 108"/>
                  <a:gd name="T53" fmla="*/ 60 h 131"/>
                  <a:gd name="T54" fmla="*/ 95 w 108"/>
                  <a:gd name="T55" fmla="*/ 63 h 131"/>
                  <a:gd name="T56" fmla="*/ 85 w 108"/>
                  <a:gd name="T57" fmla="*/ 68 h 131"/>
                  <a:gd name="T58" fmla="*/ 93 w 108"/>
                  <a:gd name="T59" fmla="*/ 73 h 131"/>
                  <a:gd name="T60" fmla="*/ 98 w 108"/>
                  <a:gd name="T61" fmla="*/ 78 h 131"/>
                  <a:gd name="T62" fmla="*/ 100 w 108"/>
                  <a:gd name="T63" fmla="*/ 88 h 131"/>
                  <a:gd name="T64" fmla="*/ 103 w 108"/>
                  <a:gd name="T65" fmla="*/ 98 h 131"/>
                  <a:gd name="T66" fmla="*/ 103 w 108"/>
                  <a:gd name="T67" fmla="*/ 108 h 131"/>
                  <a:gd name="T68" fmla="*/ 103 w 108"/>
                  <a:gd name="T69" fmla="*/ 120 h 131"/>
                  <a:gd name="T70" fmla="*/ 105 w 108"/>
                  <a:gd name="T71" fmla="*/ 123 h 131"/>
                  <a:gd name="T72" fmla="*/ 108 w 108"/>
                  <a:gd name="T73" fmla="*/ 128 h 131"/>
                  <a:gd name="T74" fmla="*/ 108 w 108"/>
                  <a:gd name="T75" fmla="*/ 131 h 131"/>
                  <a:gd name="T76" fmla="*/ 78 w 108"/>
                  <a:gd name="T77" fmla="*/ 131 h 131"/>
                  <a:gd name="T78" fmla="*/ 75 w 108"/>
                  <a:gd name="T79" fmla="*/ 123 h 131"/>
                  <a:gd name="T80" fmla="*/ 75 w 108"/>
                  <a:gd name="T81" fmla="*/ 113 h 131"/>
                  <a:gd name="T82" fmla="*/ 75 w 108"/>
                  <a:gd name="T83" fmla="*/ 100 h 131"/>
                  <a:gd name="T84" fmla="*/ 73 w 108"/>
                  <a:gd name="T85" fmla="*/ 90 h 131"/>
                  <a:gd name="T86" fmla="*/ 70 w 108"/>
                  <a:gd name="T87" fmla="*/ 83 h 131"/>
                  <a:gd name="T88" fmla="*/ 65 w 108"/>
                  <a:gd name="T89" fmla="*/ 80 h 131"/>
                  <a:gd name="T90" fmla="*/ 55 w 108"/>
                  <a:gd name="T91" fmla="*/ 80 h 131"/>
                  <a:gd name="T92" fmla="*/ 25 w 108"/>
                  <a:gd name="T93" fmla="*/ 80 h 131"/>
                  <a:gd name="T94" fmla="*/ 25 w 108"/>
                  <a:gd name="T95" fmla="*/ 131 h 131"/>
                  <a:gd name="T96" fmla="*/ 0 w 108"/>
                  <a:gd name="T97" fmla="*/ 131 h 131"/>
                  <a:gd name="T98" fmla="*/ 0 w 108"/>
                  <a:gd name="T99" fmla="*/ 0 h 131"/>
                  <a:gd name="T100" fmla="*/ 63 w 108"/>
                  <a:gd name="T101" fmla="*/ 0 h 131"/>
                  <a:gd name="T102" fmla="*/ 75 w 108"/>
                  <a:gd name="T103" fmla="*/ 2 h 131"/>
                  <a:gd name="T104" fmla="*/ 85 w 108"/>
                  <a:gd name="T105" fmla="*/ 5 h 1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1"/>
                  <a:gd name="T161" fmla="*/ 108 w 108"/>
                  <a:gd name="T162" fmla="*/ 131 h 13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1">
                    <a:moveTo>
                      <a:pt x="25" y="23"/>
                    </a:moveTo>
                    <a:lnTo>
                      <a:pt x="25" y="58"/>
                    </a:lnTo>
                    <a:lnTo>
                      <a:pt x="58" y="58"/>
                    </a:lnTo>
                    <a:lnTo>
                      <a:pt x="65" y="58"/>
                    </a:lnTo>
                    <a:lnTo>
                      <a:pt x="68" y="58"/>
                    </a:lnTo>
                    <a:lnTo>
                      <a:pt x="70" y="55"/>
                    </a:lnTo>
                    <a:lnTo>
                      <a:pt x="75" y="53"/>
                    </a:lnTo>
                    <a:lnTo>
                      <a:pt x="78" y="50"/>
                    </a:lnTo>
                    <a:lnTo>
                      <a:pt x="78" y="45"/>
                    </a:lnTo>
                    <a:lnTo>
                      <a:pt x="78" y="40"/>
                    </a:lnTo>
                    <a:lnTo>
                      <a:pt x="78" y="35"/>
                    </a:lnTo>
                    <a:lnTo>
                      <a:pt x="78" y="30"/>
                    </a:lnTo>
                    <a:lnTo>
                      <a:pt x="75" y="28"/>
                    </a:lnTo>
                    <a:lnTo>
                      <a:pt x="70" y="25"/>
                    </a:lnTo>
                    <a:lnTo>
                      <a:pt x="65" y="23"/>
                    </a:lnTo>
                    <a:lnTo>
                      <a:pt x="58" y="23"/>
                    </a:lnTo>
                    <a:lnTo>
                      <a:pt x="25" y="23"/>
                    </a:lnTo>
                    <a:close/>
                    <a:moveTo>
                      <a:pt x="85" y="5"/>
                    </a:moveTo>
                    <a:lnTo>
                      <a:pt x="90" y="7"/>
                    </a:lnTo>
                    <a:lnTo>
                      <a:pt x="98" y="12"/>
                    </a:lnTo>
                    <a:lnTo>
                      <a:pt x="103" y="23"/>
                    </a:lnTo>
                    <a:lnTo>
                      <a:pt x="105" y="30"/>
                    </a:lnTo>
                    <a:lnTo>
                      <a:pt x="105" y="38"/>
                    </a:lnTo>
                    <a:lnTo>
                      <a:pt x="105" y="48"/>
                    </a:lnTo>
                    <a:lnTo>
                      <a:pt x="103" y="50"/>
                    </a:lnTo>
                    <a:lnTo>
                      <a:pt x="100" y="55"/>
                    </a:lnTo>
                    <a:lnTo>
                      <a:pt x="98" y="60"/>
                    </a:lnTo>
                    <a:lnTo>
                      <a:pt x="95" y="63"/>
                    </a:lnTo>
                    <a:lnTo>
                      <a:pt x="85" y="68"/>
                    </a:lnTo>
                    <a:lnTo>
                      <a:pt x="93" y="73"/>
                    </a:lnTo>
                    <a:lnTo>
                      <a:pt x="98" y="78"/>
                    </a:lnTo>
                    <a:lnTo>
                      <a:pt x="100" y="88"/>
                    </a:lnTo>
                    <a:lnTo>
                      <a:pt x="103" y="98"/>
                    </a:lnTo>
                    <a:lnTo>
                      <a:pt x="103" y="108"/>
                    </a:lnTo>
                    <a:lnTo>
                      <a:pt x="103" y="120"/>
                    </a:lnTo>
                    <a:lnTo>
                      <a:pt x="105" y="123"/>
                    </a:lnTo>
                    <a:lnTo>
                      <a:pt x="108" y="128"/>
                    </a:lnTo>
                    <a:lnTo>
                      <a:pt x="108" y="131"/>
                    </a:lnTo>
                    <a:lnTo>
                      <a:pt x="78" y="131"/>
                    </a:lnTo>
                    <a:lnTo>
                      <a:pt x="75" y="123"/>
                    </a:lnTo>
                    <a:lnTo>
                      <a:pt x="75" y="113"/>
                    </a:lnTo>
                    <a:lnTo>
                      <a:pt x="75" y="100"/>
                    </a:lnTo>
                    <a:lnTo>
                      <a:pt x="73" y="90"/>
                    </a:lnTo>
                    <a:lnTo>
                      <a:pt x="70" y="83"/>
                    </a:lnTo>
                    <a:lnTo>
                      <a:pt x="65" y="80"/>
                    </a:lnTo>
                    <a:lnTo>
                      <a:pt x="55" y="80"/>
                    </a:lnTo>
                    <a:lnTo>
                      <a:pt x="25" y="80"/>
                    </a:lnTo>
                    <a:lnTo>
                      <a:pt x="25" y="131"/>
                    </a:lnTo>
                    <a:lnTo>
                      <a:pt x="0" y="131"/>
                    </a:lnTo>
                    <a:lnTo>
                      <a:pt x="0" y="0"/>
                    </a:lnTo>
                    <a:lnTo>
                      <a:pt x="63" y="0"/>
                    </a:lnTo>
                    <a:lnTo>
                      <a:pt x="75" y="2"/>
                    </a:lnTo>
                    <a:lnTo>
                      <a:pt x="85"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39" name="Rectangle 262"/>
              <p:cNvSpPr>
                <a:spLocks noChangeArrowheads="1"/>
              </p:cNvSpPr>
              <p:nvPr/>
            </p:nvSpPr>
            <p:spPr bwMode="auto">
              <a:xfrm>
                <a:off x="815" y="2628"/>
                <a:ext cx="25" cy="1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373140" name="Freeform 263"/>
              <p:cNvSpPr>
                <a:spLocks/>
              </p:cNvSpPr>
              <p:nvPr/>
            </p:nvSpPr>
            <p:spPr bwMode="auto">
              <a:xfrm>
                <a:off x="865" y="2628"/>
                <a:ext cx="126" cy="131"/>
              </a:xfrm>
              <a:custGeom>
                <a:avLst/>
                <a:gdLst>
                  <a:gd name="T0" fmla="*/ 88 w 126"/>
                  <a:gd name="T1" fmla="*/ 0 h 131"/>
                  <a:gd name="T2" fmla="*/ 126 w 126"/>
                  <a:gd name="T3" fmla="*/ 0 h 131"/>
                  <a:gd name="T4" fmla="*/ 126 w 126"/>
                  <a:gd name="T5" fmla="*/ 131 h 131"/>
                  <a:gd name="T6" fmla="*/ 101 w 126"/>
                  <a:gd name="T7" fmla="*/ 131 h 131"/>
                  <a:gd name="T8" fmla="*/ 101 w 126"/>
                  <a:gd name="T9" fmla="*/ 43 h 131"/>
                  <a:gd name="T10" fmla="*/ 101 w 126"/>
                  <a:gd name="T11" fmla="*/ 33 h 131"/>
                  <a:gd name="T12" fmla="*/ 101 w 126"/>
                  <a:gd name="T13" fmla="*/ 23 h 131"/>
                  <a:gd name="T14" fmla="*/ 78 w 126"/>
                  <a:gd name="T15" fmla="*/ 131 h 131"/>
                  <a:gd name="T16" fmla="*/ 51 w 126"/>
                  <a:gd name="T17" fmla="*/ 131 h 131"/>
                  <a:gd name="T18" fmla="*/ 26 w 126"/>
                  <a:gd name="T19" fmla="*/ 23 h 131"/>
                  <a:gd name="T20" fmla="*/ 26 w 126"/>
                  <a:gd name="T21" fmla="*/ 33 h 131"/>
                  <a:gd name="T22" fmla="*/ 26 w 126"/>
                  <a:gd name="T23" fmla="*/ 43 h 131"/>
                  <a:gd name="T24" fmla="*/ 26 w 126"/>
                  <a:gd name="T25" fmla="*/ 131 h 131"/>
                  <a:gd name="T26" fmla="*/ 0 w 126"/>
                  <a:gd name="T27" fmla="*/ 131 h 131"/>
                  <a:gd name="T28" fmla="*/ 0 w 126"/>
                  <a:gd name="T29" fmla="*/ 0 h 131"/>
                  <a:gd name="T30" fmla="*/ 41 w 126"/>
                  <a:gd name="T31" fmla="*/ 0 h 131"/>
                  <a:gd name="T32" fmla="*/ 66 w 126"/>
                  <a:gd name="T33" fmla="*/ 103 h 131"/>
                  <a:gd name="T34" fmla="*/ 88 w 126"/>
                  <a:gd name="T35" fmla="*/ 0 h 1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6"/>
                  <a:gd name="T55" fmla="*/ 0 h 131"/>
                  <a:gd name="T56" fmla="*/ 126 w 126"/>
                  <a:gd name="T57" fmla="*/ 131 h 1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6" h="131">
                    <a:moveTo>
                      <a:pt x="88" y="0"/>
                    </a:moveTo>
                    <a:lnTo>
                      <a:pt x="126" y="0"/>
                    </a:lnTo>
                    <a:lnTo>
                      <a:pt x="126" y="131"/>
                    </a:lnTo>
                    <a:lnTo>
                      <a:pt x="101" y="131"/>
                    </a:lnTo>
                    <a:lnTo>
                      <a:pt x="101" y="43"/>
                    </a:lnTo>
                    <a:lnTo>
                      <a:pt x="101" y="33"/>
                    </a:lnTo>
                    <a:lnTo>
                      <a:pt x="101" y="23"/>
                    </a:lnTo>
                    <a:lnTo>
                      <a:pt x="78" y="131"/>
                    </a:lnTo>
                    <a:lnTo>
                      <a:pt x="51" y="131"/>
                    </a:lnTo>
                    <a:lnTo>
                      <a:pt x="26" y="23"/>
                    </a:lnTo>
                    <a:lnTo>
                      <a:pt x="26" y="33"/>
                    </a:lnTo>
                    <a:lnTo>
                      <a:pt x="26" y="43"/>
                    </a:lnTo>
                    <a:lnTo>
                      <a:pt x="26" y="131"/>
                    </a:lnTo>
                    <a:lnTo>
                      <a:pt x="0" y="131"/>
                    </a:lnTo>
                    <a:lnTo>
                      <a:pt x="0" y="0"/>
                    </a:lnTo>
                    <a:lnTo>
                      <a:pt x="41" y="0"/>
                    </a:lnTo>
                    <a:lnTo>
                      <a:pt x="66" y="103"/>
                    </a:lnTo>
                    <a:lnTo>
                      <a:pt x="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41" name="Freeform 264"/>
              <p:cNvSpPr>
                <a:spLocks noEditPoints="1"/>
              </p:cNvSpPr>
              <p:nvPr/>
            </p:nvSpPr>
            <p:spPr bwMode="auto">
              <a:xfrm>
                <a:off x="1009" y="2628"/>
                <a:ext cx="123" cy="131"/>
              </a:xfrm>
              <a:custGeom>
                <a:avLst/>
                <a:gdLst>
                  <a:gd name="T0" fmla="*/ 45 w 123"/>
                  <a:gd name="T1" fmla="*/ 80 h 131"/>
                  <a:gd name="T2" fmla="*/ 78 w 123"/>
                  <a:gd name="T3" fmla="*/ 80 h 131"/>
                  <a:gd name="T4" fmla="*/ 60 w 123"/>
                  <a:gd name="T5" fmla="*/ 30 h 131"/>
                  <a:gd name="T6" fmla="*/ 45 w 123"/>
                  <a:gd name="T7" fmla="*/ 80 h 131"/>
                  <a:gd name="T8" fmla="*/ 45 w 123"/>
                  <a:gd name="T9" fmla="*/ 0 h 131"/>
                  <a:gd name="T10" fmla="*/ 75 w 123"/>
                  <a:gd name="T11" fmla="*/ 0 h 131"/>
                  <a:gd name="T12" fmla="*/ 123 w 123"/>
                  <a:gd name="T13" fmla="*/ 131 h 131"/>
                  <a:gd name="T14" fmla="*/ 93 w 123"/>
                  <a:gd name="T15" fmla="*/ 131 h 131"/>
                  <a:gd name="T16" fmla="*/ 85 w 123"/>
                  <a:gd name="T17" fmla="*/ 103 h 131"/>
                  <a:gd name="T18" fmla="*/ 38 w 123"/>
                  <a:gd name="T19" fmla="*/ 103 h 131"/>
                  <a:gd name="T20" fmla="*/ 27 w 123"/>
                  <a:gd name="T21" fmla="*/ 131 h 131"/>
                  <a:gd name="T22" fmla="*/ 0 w 123"/>
                  <a:gd name="T23" fmla="*/ 131 h 131"/>
                  <a:gd name="T24" fmla="*/ 45 w 123"/>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3"/>
                  <a:gd name="T40" fmla="*/ 0 h 131"/>
                  <a:gd name="T41" fmla="*/ 123 w 123"/>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3" h="131">
                    <a:moveTo>
                      <a:pt x="45" y="80"/>
                    </a:moveTo>
                    <a:lnTo>
                      <a:pt x="78" y="80"/>
                    </a:lnTo>
                    <a:lnTo>
                      <a:pt x="60" y="30"/>
                    </a:lnTo>
                    <a:lnTo>
                      <a:pt x="45" y="80"/>
                    </a:lnTo>
                    <a:close/>
                    <a:moveTo>
                      <a:pt x="45" y="0"/>
                    </a:moveTo>
                    <a:lnTo>
                      <a:pt x="75" y="0"/>
                    </a:lnTo>
                    <a:lnTo>
                      <a:pt x="123" y="131"/>
                    </a:lnTo>
                    <a:lnTo>
                      <a:pt x="93" y="131"/>
                    </a:lnTo>
                    <a:lnTo>
                      <a:pt x="85" y="103"/>
                    </a:lnTo>
                    <a:lnTo>
                      <a:pt x="38" y="103"/>
                    </a:lnTo>
                    <a:lnTo>
                      <a:pt x="27" y="131"/>
                    </a:lnTo>
                    <a:lnTo>
                      <a:pt x="0" y="131"/>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42" name="Freeform 265"/>
              <p:cNvSpPr>
                <a:spLocks noEditPoints="1"/>
              </p:cNvSpPr>
              <p:nvPr/>
            </p:nvSpPr>
            <p:spPr bwMode="auto">
              <a:xfrm>
                <a:off x="1150" y="2628"/>
                <a:ext cx="108" cy="131"/>
              </a:xfrm>
              <a:custGeom>
                <a:avLst/>
                <a:gdLst>
                  <a:gd name="T0" fmla="*/ 25 w 108"/>
                  <a:gd name="T1" fmla="*/ 23 h 131"/>
                  <a:gd name="T2" fmla="*/ 25 w 108"/>
                  <a:gd name="T3" fmla="*/ 58 h 131"/>
                  <a:gd name="T4" fmla="*/ 58 w 108"/>
                  <a:gd name="T5" fmla="*/ 58 h 131"/>
                  <a:gd name="T6" fmla="*/ 65 w 108"/>
                  <a:gd name="T7" fmla="*/ 58 h 131"/>
                  <a:gd name="T8" fmla="*/ 68 w 108"/>
                  <a:gd name="T9" fmla="*/ 58 h 131"/>
                  <a:gd name="T10" fmla="*/ 70 w 108"/>
                  <a:gd name="T11" fmla="*/ 55 h 131"/>
                  <a:gd name="T12" fmla="*/ 75 w 108"/>
                  <a:gd name="T13" fmla="*/ 53 h 131"/>
                  <a:gd name="T14" fmla="*/ 78 w 108"/>
                  <a:gd name="T15" fmla="*/ 50 h 131"/>
                  <a:gd name="T16" fmla="*/ 78 w 108"/>
                  <a:gd name="T17" fmla="*/ 45 h 131"/>
                  <a:gd name="T18" fmla="*/ 78 w 108"/>
                  <a:gd name="T19" fmla="*/ 40 h 131"/>
                  <a:gd name="T20" fmla="*/ 78 w 108"/>
                  <a:gd name="T21" fmla="*/ 35 h 131"/>
                  <a:gd name="T22" fmla="*/ 78 w 108"/>
                  <a:gd name="T23" fmla="*/ 30 h 131"/>
                  <a:gd name="T24" fmla="*/ 75 w 108"/>
                  <a:gd name="T25" fmla="*/ 28 h 131"/>
                  <a:gd name="T26" fmla="*/ 70 w 108"/>
                  <a:gd name="T27" fmla="*/ 25 h 131"/>
                  <a:gd name="T28" fmla="*/ 65 w 108"/>
                  <a:gd name="T29" fmla="*/ 23 h 131"/>
                  <a:gd name="T30" fmla="*/ 58 w 108"/>
                  <a:gd name="T31" fmla="*/ 23 h 131"/>
                  <a:gd name="T32" fmla="*/ 25 w 108"/>
                  <a:gd name="T33" fmla="*/ 23 h 131"/>
                  <a:gd name="T34" fmla="*/ 85 w 108"/>
                  <a:gd name="T35" fmla="*/ 5 h 131"/>
                  <a:gd name="T36" fmla="*/ 90 w 108"/>
                  <a:gd name="T37" fmla="*/ 7 h 131"/>
                  <a:gd name="T38" fmla="*/ 98 w 108"/>
                  <a:gd name="T39" fmla="*/ 12 h 131"/>
                  <a:gd name="T40" fmla="*/ 103 w 108"/>
                  <a:gd name="T41" fmla="*/ 23 h 131"/>
                  <a:gd name="T42" fmla="*/ 105 w 108"/>
                  <a:gd name="T43" fmla="*/ 30 h 131"/>
                  <a:gd name="T44" fmla="*/ 105 w 108"/>
                  <a:gd name="T45" fmla="*/ 38 h 131"/>
                  <a:gd name="T46" fmla="*/ 105 w 108"/>
                  <a:gd name="T47" fmla="*/ 48 h 131"/>
                  <a:gd name="T48" fmla="*/ 103 w 108"/>
                  <a:gd name="T49" fmla="*/ 50 h 131"/>
                  <a:gd name="T50" fmla="*/ 100 w 108"/>
                  <a:gd name="T51" fmla="*/ 55 h 131"/>
                  <a:gd name="T52" fmla="*/ 98 w 108"/>
                  <a:gd name="T53" fmla="*/ 60 h 131"/>
                  <a:gd name="T54" fmla="*/ 95 w 108"/>
                  <a:gd name="T55" fmla="*/ 63 h 131"/>
                  <a:gd name="T56" fmla="*/ 85 w 108"/>
                  <a:gd name="T57" fmla="*/ 68 h 131"/>
                  <a:gd name="T58" fmla="*/ 93 w 108"/>
                  <a:gd name="T59" fmla="*/ 73 h 131"/>
                  <a:gd name="T60" fmla="*/ 98 w 108"/>
                  <a:gd name="T61" fmla="*/ 78 h 131"/>
                  <a:gd name="T62" fmla="*/ 100 w 108"/>
                  <a:gd name="T63" fmla="*/ 88 h 131"/>
                  <a:gd name="T64" fmla="*/ 103 w 108"/>
                  <a:gd name="T65" fmla="*/ 98 h 131"/>
                  <a:gd name="T66" fmla="*/ 103 w 108"/>
                  <a:gd name="T67" fmla="*/ 108 h 131"/>
                  <a:gd name="T68" fmla="*/ 103 w 108"/>
                  <a:gd name="T69" fmla="*/ 120 h 131"/>
                  <a:gd name="T70" fmla="*/ 105 w 108"/>
                  <a:gd name="T71" fmla="*/ 123 h 131"/>
                  <a:gd name="T72" fmla="*/ 108 w 108"/>
                  <a:gd name="T73" fmla="*/ 128 h 131"/>
                  <a:gd name="T74" fmla="*/ 108 w 108"/>
                  <a:gd name="T75" fmla="*/ 131 h 131"/>
                  <a:gd name="T76" fmla="*/ 78 w 108"/>
                  <a:gd name="T77" fmla="*/ 131 h 131"/>
                  <a:gd name="T78" fmla="*/ 75 w 108"/>
                  <a:gd name="T79" fmla="*/ 123 h 131"/>
                  <a:gd name="T80" fmla="*/ 75 w 108"/>
                  <a:gd name="T81" fmla="*/ 113 h 131"/>
                  <a:gd name="T82" fmla="*/ 75 w 108"/>
                  <a:gd name="T83" fmla="*/ 100 h 131"/>
                  <a:gd name="T84" fmla="*/ 73 w 108"/>
                  <a:gd name="T85" fmla="*/ 90 h 131"/>
                  <a:gd name="T86" fmla="*/ 70 w 108"/>
                  <a:gd name="T87" fmla="*/ 83 h 131"/>
                  <a:gd name="T88" fmla="*/ 65 w 108"/>
                  <a:gd name="T89" fmla="*/ 80 h 131"/>
                  <a:gd name="T90" fmla="*/ 55 w 108"/>
                  <a:gd name="T91" fmla="*/ 80 h 131"/>
                  <a:gd name="T92" fmla="*/ 25 w 108"/>
                  <a:gd name="T93" fmla="*/ 80 h 131"/>
                  <a:gd name="T94" fmla="*/ 25 w 108"/>
                  <a:gd name="T95" fmla="*/ 131 h 131"/>
                  <a:gd name="T96" fmla="*/ 0 w 108"/>
                  <a:gd name="T97" fmla="*/ 131 h 131"/>
                  <a:gd name="T98" fmla="*/ 0 w 108"/>
                  <a:gd name="T99" fmla="*/ 0 h 131"/>
                  <a:gd name="T100" fmla="*/ 63 w 108"/>
                  <a:gd name="T101" fmla="*/ 0 h 131"/>
                  <a:gd name="T102" fmla="*/ 75 w 108"/>
                  <a:gd name="T103" fmla="*/ 2 h 131"/>
                  <a:gd name="T104" fmla="*/ 85 w 108"/>
                  <a:gd name="T105" fmla="*/ 5 h 1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1"/>
                  <a:gd name="T161" fmla="*/ 108 w 108"/>
                  <a:gd name="T162" fmla="*/ 131 h 13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1">
                    <a:moveTo>
                      <a:pt x="25" y="23"/>
                    </a:moveTo>
                    <a:lnTo>
                      <a:pt x="25" y="58"/>
                    </a:lnTo>
                    <a:lnTo>
                      <a:pt x="58" y="58"/>
                    </a:lnTo>
                    <a:lnTo>
                      <a:pt x="65" y="58"/>
                    </a:lnTo>
                    <a:lnTo>
                      <a:pt x="68" y="58"/>
                    </a:lnTo>
                    <a:lnTo>
                      <a:pt x="70" y="55"/>
                    </a:lnTo>
                    <a:lnTo>
                      <a:pt x="75" y="53"/>
                    </a:lnTo>
                    <a:lnTo>
                      <a:pt x="78" y="50"/>
                    </a:lnTo>
                    <a:lnTo>
                      <a:pt x="78" y="45"/>
                    </a:lnTo>
                    <a:lnTo>
                      <a:pt x="78" y="40"/>
                    </a:lnTo>
                    <a:lnTo>
                      <a:pt x="78" y="35"/>
                    </a:lnTo>
                    <a:lnTo>
                      <a:pt x="78" y="30"/>
                    </a:lnTo>
                    <a:lnTo>
                      <a:pt x="75" y="28"/>
                    </a:lnTo>
                    <a:lnTo>
                      <a:pt x="70" y="25"/>
                    </a:lnTo>
                    <a:lnTo>
                      <a:pt x="65" y="23"/>
                    </a:lnTo>
                    <a:lnTo>
                      <a:pt x="58" y="23"/>
                    </a:lnTo>
                    <a:lnTo>
                      <a:pt x="25" y="23"/>
                    </a:lnTo>
                    <a:close/>
                    <a:moveTo>
                      <a:pt x="85" y="5"/>
                    </a:moveTo>
                    <a:lnTo>
                      <a:pt x="90" y="7"/>
                    </a:lnTo>
                    <a:lnTo>
                      <a:pt x="98" y="12"/>
                    </a:lnTo>
                    <a:lnTo>
                      <a:pt x="103" y="23"/>
                    </a:lnTo>
                    <a:lnTo>
                      <a:pt x="105" y="30"/>
                    </a:lnTo>
                    <a:lnTo>
                      <a:pt x="105" y="38"/>
                    </a:lnTo>
                    <a:lnTo>
                      <a:pt x="105" y="48"/>
                    </a:lnTo>
                    <a:lnTo>
                      <a:pt x="103" y="50"/>
                    </a:lnTo>
                    <a:lnTo>
                      <a:pt x="100" y="55"/>
                    </a:lnTo>
                    <a:lnTo>
                      <a:pt x="98" y="60"/>
                    </a:lnTo>
                    <a:lnTo>
                      <a:pt x="95" y="63"/>
                    </a:lnTo>
                    <a:lnTo>
                      <a:pt x="85" y="68"/>
                    </a:lnTo>
                    <a:lnTo>
                      <a:pt x="93" y="73"/>
                    </a:lnTo>
                    <a:lnTo>
                      <a:pt x="98" y="78"/>
                    </a:lnTo>
                    <a:lnTo>
                      <a:pt x="100" y="88"/>
                    </a:lnTo>
                    <a:lnTo>
                      <a:pt x="103" y="98"/>
                    </a:lnTo>
                    <a:lnTo>
                      <a:pt x="103" y="108"/>
                    </a:lnTo>
                    <a:lnTo>
                      <a:pt x="103" y="120"/>
                    </a:lnTo>
                    <a:lnTo>
                      <a:pt x="105" y="123"/>
                    </a:lnTo>
                    <a:lnTo>
                      <a:pt x="108" y="128"/>
                    </a:lnTo>
                    <a:lnTo>
                      <a:pt x="108" y="131"/>
                    </a:lnTo>
                    <a:lnTo>
                      <a:pt x="78" y="131"/>
                    </a:lnTo>
                    <a:lnTo>
                      <a:pt x="75" y="123"/>
                    </a:lnTo>
                    <a:lnTo>
                      <a:pt x="75" y="113"/>
                    </a:lnTo>
                    <a:lnTo>
                      <a:pt x="75" y="100"/>
                    </a:lnTo>
                    <a:lnTo>
                      <a:pt x="73" y="90"/>
                    </a:lnTo>
                    <a:lnTo>
                      <a:pt x="70" y="83"/>
                    </a:lnTo>
                    <a:lnTo>
                      <a:pt x="65" y="80"/>
                    </a:lnTo>
                    <a:lnTo>
                      <a:pt x="55" y="80"/>
                    </a:lnTo>
                    <a:lnTo>
                      <a:pt x="25" y="80"/>
                    </a:lnTo>
                    <a:lnTo>
                      <a:pt x="25" y="131"/>
                    </a:lnTo>
                    <a:lnTo>
                      <a:pt x="0" y="131"/>
                    </a:lnTo>
                    <a:lnTo>
                      <a:pt x="0" y="0"/>
                    </a:lnTo>
                    <a:lnTo>
                      <a:pt x="63" y="0"/>
                    </a:lnTo>
                    <a:lnTo>
                      <a:pt x="75" y="2"/>
                    </a:lnTo>
                    <a:lnTo>
                      <a:pt x="85"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43" name="Freeform 266"/>
              <p:cNvSpPr>
                <a:spLocks/>
              </p:cNvSpPr>
              <p:nvPr/>
            </p:nvSpPr>
            <p:spPr bwMode="auto">
              <a:xfrm>
                <a:off x="1260" y="2628"/>
                <a:ext cx="119" cy="131"/>
              </a:xfrm>
              <a:custGeom>
                <a:avLst/>
                <a:gdLst>
                  <a:gd name="T0" fmla="*/ 86 w 119"/>
                  <a:gd name="T1" fmla="*/ 0 h 131"/>
                  <a:gd name="T2" fmla="*/ 119 w 119"/>
                  <a:gd name="T3" fmla="*/ 0 h 131"/>
                  <a:gd name="T4" fmla="*/ 73 w 119"/>
                  <a:gd name="T5" fmla="*/ 80 h 131"/>
                  <a:gd name="T6" fmla="*/ 73 w 119"/>
                  <a:gd name="T7" fmla="*/ 131 h 131"/>
                  <a:gd name="T8" fmla="*/ 46 w 119"/>
                  <a:gd name="T9" fmla="*/ 131 h 131"/>
                  <a:gd name="T10" fmla="*/ 46 w 119"/>
                  <a:gd name="T11" fmla="*/ 80 h 131"/>
                  <a:gd name="T12" fmla="*/ 0 w 119"/>
                  <a:gd name="T13" fmla="*/ 0 h 131"/>
                  <a:gd name="T14" fmla="*/ 33 w 119"/>
                  <a:gd name="T15" fmla="*/ 0 h 131"/>
                  <a:gd name="T16" fmla="*/ 61 w 119"/>
                  <a:gd name="T17" fmla="*/ 58 h 131"/>
                  <a:gd name="T18" fmla="*/ 86 w 119"/>
                  <a:gd name="T19" fmla="*/ 0 h 1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9"/>
                  <a:gd name="T31" fmla="*/ 0 h 131"/>
                  <a:gd name="T32" fmla="*/ 119 w 119"/>
                  <a:gd name="T33" fmla="*/ 131 h 1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9" h="131">
                    <a:moveTo>
                      <a:pt x="86" y="0"/>
                    </a:moveTo>
                    <a:lnTo>
                      <a:pt x="119" y="0"/>
                    </a:lnTo>
                    <a:lnTo>
                      <a:pt x="73" y="80"/>
                    </a:lnTo>
                    <a:lnTo>
                      <a:pt x="73" y="131"/>
                    </a:lnTo>
                    <a:lnTo>
                      <a:pt x="46" y="131"/>
                    </a:lnTo>
                    <a:lnTo>
                      <a:pt x="46" y="80"/>
                    </a:lnTo>
                    <a:lnTo>
                      <a:pt x="0" y="0"/>
                    </a:lnTo>
                    <a:lnTo>
                      <a:pt x="33" y="0"/>
                    </a:lnTo>
                    <a:lnTo>
                      <a:pt x="61" y="58"/>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44" name="Freeform 267"/>
              <p:cNvSpPr>
                <a:spLocks/>
              </p:cNvSpPr>
              <p:nvPr/>
            </p:nvSpPr>
            <p:spPr bwMode="auto">
              <a:xfrm>
                <a:off x="1442" y="2628"/>
                <a:ext cx="113" cy="131"/>
              </a:xfrm>
              <a:custGeom>
                <a:avLst/>
                <a:gdLst>
                  <a:gd name="T0" fmla="*/ 0 w 113"/>
                  <a:gd name="T1" fmla="*/ 0 h 131"/>
                  <a:gd name="T2" fmla="*/ 25 w 113"/>
                  <a:gd name="T3" fmla="*/ 0 h 131"/>
                  <a:gd name="T4" fmla="*/ 25 w 113"/>
                  <a:gd name="T5" fmla="*/ 53 h 131"/>
                  <a:gd name="T6" fmla="*/ 75 w 113"/>
                  <a:gd name="T7" fmla="*/ 0 h 131"/>
                  <a:gd name="T8" fmla="*/ 110 w 113"/>
                  <a:gd name="T9" fmla="*/ 0 h 131"/>
                  <a:gd name="T10" fmla="*/ 57 w 113"/>
                  <a:gd name="T11" fmla="*/ 53 h 131"/>
                  <a:gd name="T12" fmla="*/ 113 w 113"/>
                  <a:gd name="T13" fmla="*/ 131 h 131"/>
                  <a:gd name="T14" fmla="*/ 78 w 113"/>
                  <a:gd name="T15" fmla="*/ 131 h 131"/>
                  <a:gd name="T16" fmla="*/ 37 w 113"/>
                  <a:gd name="T17" fmla="*/ 73 h 131"/>
                  <a:gd name="T18" fmla="*/ 25 w 113"/>
                  <a:gd name="T19" fmla="*/ 88 h 131"/>
                  <a:gd name="T20" fmla="*/ 25 w 113"/>
                  <a:gd name="T21" fmla="*/ 131 h 131"/>
                  <a:gd name="T22" fmla="*/ 0 w 113"/>
                  <a:gd name="T23" fmla="*/ 131 h 131"/>
                  <a:gd name="T24" fmla="*/ 0 w 113"/>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3"/>
                  <a:gd name="T40" fmla="*/ 0 h 131"/>
                  <a:gd name="T41" fmla="*/ 113 w 113"/>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3" h="131">
                    <a:moveTo>
                      <a:pt x="0" y="0"/>
                    </a:moveTo>
                    <a:lnTo>
                      <a:pt x="25" y="0"/>
                    </a:lnTo>
                    <a:lnTo>
                      <a:pt x="25" y="53"/>
                    </a:lnTo>
                    <a:lnTo>
                      <a:pt x="75" y="0"/>
                    </a:lnTo>
                    <a:lnTo>
                      <a:pt x="110" y="0"/>
                    </a:lnTo>
                    <a:lnTo>
                      <a:pt x="57" y="53"/>
                    </a:lnTo>
                    <a:lnTo>
                      <a:pt x="113" y="131"/>
                    </a:lnTo>
                    <a:lnTo>
                      <a:pt x="78" y="131"/>
                    </a:lnTo>
                    <a:lnTo>
                      <a:pt x="37" y="73"/>
                    </a:lnTo>
                    <a:lnTo>
                      <a:pt x="25" y="8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45" name="Freeform 268"/>
              <p:cNvSpPr>
                <a:spLocks/>
              </p:cNvSpPr>
              <p:nvPr/>
            </p:nvSpPr>
            <p:spPr bwMode="auto">
              <a:xfrm>
                <a:off x="1572" y="2628"/>
                <a:ext cx="98" cy="131"/>
              </a:xfrm>
              <a:custGeom>
                <a:avLst/>
                <a:gdLst>
                  <a:gd name="T0" fmla="*/ 96 w 98"/>
                  <a:gd name="T1" fmla="*/ 23 h 131"/>
                  <a:gd name="T2" fmla="*/ 26 w 98"/>
                  <a:gd name="T3" fmla="*/ 23 h 131"/>
                  <a:gd name="T4" fmla="*/ 26 w 98"/>
                  <a:gd name="T5" fmla="*/ 50 h 131"/>
                  <a:gd name="T6" fmla="*/ 91 w 98"/>
                  <a:gd name="T7" fmla="*/ 50 h 131"/>
                  <a:gd name="T8" fmla="*/ 91 w 98"/>
                  <a:gd name="T9" fmla="*/ 73 h 131"/>
                  <a:gd name="T10" fmla="*/ 26 w 98"/>
                  <a:gd name="T11" fmla="*/ 73 h 131"/>
                  <a:gd name="T12" fmla="*/ 26 w 98"/>
                  <a:gd name="T13" fmla="*/ 108 h 131"/>
                  <a:gd name="T14" fmla="*/ 98 w 98"/>
                  <a:gd name="T15" fmla="*/ 108 h 131"/>
                  <a:gd name="T16" fmla="*/ 98 w 98"/>
                  <a:gd name="T17" fmla="*/ 131 h 131"/>
                  <a:gd name="T18" fmla="*/ 0 w 98"/>
                  <a:gd name="T19" fmla="*/ 131 h 131"/>
                  <a:gd name="T20" fmla="*/ 0 w 98"/>
                  <a:gd name="T21" fmla="*/ 0 h 131"/>
                  <a:gd name="T22" fmla="*/ 96 w 98"/>
                  <a:gd name="T23" fmla="*/ 0 h 131"/>
                  <a:gd name="T24" fmla="*/ 96 w 98"/>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1"/>
                  <a:gd name="T41" fmla="*/ 98 w 98"/>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1">
                    <a:moveTo>
                      <a:pt x="96" y="23"/>
                    </a:moveTo>
                    <a:lnTo>
                      <a:pt x="26" y="23"/>
                    </a:lnTo>
                    <a:lnTo>
                      <a:pt x="26" y="50"/>
                    </a:lnTo>
                    <a:lnTo>
                      <a:pt x="91" y="50"/>
                    </a:lnTo>
                    <a:lnTo>
                      <a:pt x="91" y="73"/>
                    </a:lnTo>
                    <a:lnTo>
                      <a:pt x="26" y="73"/>
                    </a:lnTo>
                    <a:lnTo>
                      <a:pt x="26" y="108"/>
                    </a:lnTo>
                    <a:lnTo>
                      <a:pt x="98" y="108"/>
                    </a:lnTo>
                    <a:lnTo>
                      <a:pt x="98" y="131"/>
                    </a:lnTo>
                    <a:lnTo>
                      <a:pt x="0" y="131"/>
                    </a:lnTo>
                    <a:lnTo>
                      <a:pt x="0" y="0"/>
                    </a:lnTo>
                    <a:lnTo>
                      <a:pt x="96" y="0"/>
                    </a:lnTo>
                    <a:lnTo>
                      <a:pt x="9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46" name="Freeform 269"/>
              <p:cNvSpPr>
                <a:spLocks/>
              </p:cNvSpPr>
              <p:nvPr/>
            </p:nvSpPr>
            <p:spPr bwMode="auto">
              <a:xfrm>
                <a:off x="1681" y="2628"/>
                <a:ext cx="115" cy="131"/>
              </a:xfrm>
              <a:custGeom>
                <a:avLst/>
                <a:gdLst>
                  <a:gd name="T0" fmla="*/ 85 w 115"/>
                  <a:gd name="T1" fmla="*/ 0 h 131"/>
                  <a:gd name="T2" fmla="*/ 115 w 115"/>
                  <a:gd name="T3" fmla="*/ 0 h 131"/>
                  <a:gd name="T4" fmla="*/ 72 w 115"/>
                  <a:gd name="T5" fmla="*/ 80 h 131"/>
                  <a:gd name="T6" fmla="*/ 72 w 115"/>
                  <a:gd name="T7" fmla="*/ 131 h 131"/>
                  <a:gd name="T8" fmla="*/ 45 w 115"/>
                  <a:gd name="T9" fmla="*/ 131 h 131"/>
                  <a:gd name="T10" fmla="*/ 45 w 115"/>
                  <a:gd name="T11" fmla="*/ 80 h 131"/>
                  <a:gd name="T12" fmla="*/ 0 w 115"/>
                  <a:gd name="T13" fmla="*/ 0 h 131"/>
                  <a:gd name="T14" fmla="*/ 32 w 115"/>
                  <a:gd name="T15" fmla="*/ 0 h 131"/>
                  <a:gd name="T16" fmla="*/ 60 w 115"/>
                  <a:gd name="T17" fmla="*/ 58 h 131"/>
                  <a:gd name="T18" fmla="*/ 85 w 115"/>
                  <a:gd name="T19" fmla="*/ 0 h 1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5"/>
                  <a:gd name="T31" fmla="*/ 0 h 131"/>
                  <a:gd name="T32" fmla="*/ 115 w 115"/>
                  <a:gd name="T33" fmla="*/ 131 h 1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5" h="131">
                    <a:moveTo>
                      <a:pt x="85" y="0"/>
                    </a:moveTo>
                    <a:lnTo>
                      <a:pt x="115" y="0"/>
                    </a:lnTo>
                    <a:lnTo>
                      <a:pt x="72" y="80"/>
                    </a:lnTo>
                    <a:lnTo>
                      <a:pt x="72" y="131"/>
                    </a:lnTo>
                    <a:lnTo>
                      <a:pt x="45" y="131"/>
                    </a:lnTo>
                    <a:lnTo>
                      <a:pt x="45" y="80"/>
                    </a:lnTo>
                    <a:lnTo>
                      <a:pt x="0" y="0"/>
                    </a:lnTo>
                    <a:lnTo>
                      <a:pt x="32" y="0"/>
                    </a:lnTo>
                    <a:lnTo>
                      <a:pt x="60" y="58"/>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47" name="Freeform 270"/>
              <p:cNvSpPr>
                <a:spLocks/>
              </p:cNvSpPr>
              <p:nvPr/>
            </p:nvSpPr>
            <p:spPr bwMode="auto">
              <a:xfrm>
                <a:off x="1862" y="2628"/>
                <a:ext cx="42" cy="168"/>
              </a:xfrm>
              <a:custGeom>
                <a:avLst/>
                <a:gdLst>
                  <a:gd name="T0" fmla="*/ 40 w 42"/>
                  <a:gd name="T1" fmla="*/ 0 h 168"/>
                  <a:gd name="T2" fmla="*/ 30 w 42"/>
                  <a:gd name="T3" fmla="*/ 23 h 168"/>
                  <a:gd name="T4" fmla="*/ 22 w 42"/>
                  <a:gd name="T5" fmla="*/ 38 h 168"/>
                  <a:gd name="T6" fmla="*/ 20 w 42"/>
                  <a:gd name="T7" fmla="*/ 48 h 168"/>
                  <a:gd name="T8" fmla="*/ 17 w 42"/>
                  <a:gd name="T9" fmla="*/ 60 h 168"/>
                  <a:gd name="T10" fmla="*/ 17 w 42"/>
                  <a:gd name="T11" fmla="*/ 70 h 168"/>
                  <a:gd name="T12" fmla="*/ 17 w 42"/>
                  <a:gd name="T13" fmla="*/ 83 h 168"/>
                  <a:gd name="T14" fmla="*/ 17 w 42"/>
                  <a:gd name="T15" fmla="*/ 95 h 168"/>
                  <a:gd name="T16" fmla="*/ 20 w 42"/>
                  <a:gd name="T17" fmla="*/ 108 h 168"/>
                  <a:gd name="T18" fmla="*/ 25 w 42"/>
                  <a:gd name="T19" fmla="*/ 131 h 168"/>
                  <a:gd name="T20" fmla="*/ 30 w 42"/>
                  <a:gd name="T21" fmla="*/ 146 h 168"/>
                  <a:gd name="T22" fmla="*/ 42 w 42"/>
                  <a:gd name="T23" fmla="*/ 168 h 168"/>
                  <a:gd name="T24" fmla="*/ 30 w 42"/>
                  <a:gd name="T25" fmla="*/ 168 h 168"/>
                  <a:gd name="T26" fmla="*/ 15 w 42"/>
                  <a:gd name="T27" fmla="*/ 141 h 168"/>
                  <a:gd name="T28" fmla="*/ 7 w 42"/>
                  <a:gd name="T29" fmla="*/ 126 h 168"/>
                  <a:gd name="T30" fmla="*/ 5 w 42"/>
                  <a:gd name="T31" fmla="*/ 113 h 168"/>
                  <a:gd name="T32" fmla="*/ 2 w 42"/>
                  <a:gd name="T33" fmla="*/ 98 h 168"/>
                  <a:gd name="T34" fmla="*/ 0 w 42"/>
                  <a:gd name="T35" fmla="*/ 85 h 168"/>
                  <a:gd name="T36" fmla="*/ 0 w 42"/>
                  <a:gd name="T37" fmla="*/ 70 h 168"/>
                  <a:gd name="T38" fmla="*/ 2 w 42"/>
                  <a:gd name="T39" fmla="*/ 60 h 168"/>
                  <a:gd name="T40" fmla="*/ 5 w 42"/>
                  <a:gd name="T41" fmla="*/ 48 h 168"/>
                  <a:gd name="T42" fmla="*/ 7 w 42"/>
                  <a:gd name="T43" fmla="*/ 38 h 168"/>
                  <a:gd name="T44" fmla="*/ 17 w 42"/>
                  <a:gd name="T45" fmla="*/ 23 h 168"/>
                  <a:gd name="T46" fmla="*/ 30 w 42"/>
                  <a:gd name="T47" fmla="*/ 0 h 168"/>
                  <a:gd name="T48" fmla="*/ 40 w 42"/>
                  <a:gd name="T49" fmla="*/ 0 h 1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2"/>
                  <a:gd name="T76" fmla="*/ 0 h 168"/>
                  <a:gd name="T77" fmla="*/ 42 w 42"/>
                  <a:gd name="T78" fmla="*/ 168 h 1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2" h="168">
                    <a:moveTo>
                      <a:pt x="40" y="0"/>
                    </a:moveTo>
                    <a:lnTo>
                      <a:pt x="30" y="23"/>
                    </a:lnTo>
                    <a:lnTo>
                      <a:pt x="22" y="38"/>
                    </a:lnTo>
                    <a:lnTo>
                      <a:pt x="20" y="48"/>
                    </a:lnTo>
                    <a:lnTo>
                      <a:pt x="17" y="60"/>
                    </a:lnTo>
                    <a:lnTo>
                      <a:pt x="17" y="70"/>
                    </a:lnTo>
                    <a:lnTo>
                      <a:pt x="17" y="83"/>
                    </a:lnTo>
                    <a:lnTo>
                      <a:pt x="17" y="95"/>
                    </a:lnTo>
                    <a:lnTo>
                      <a:pt x="20" y="108"/>
                    </a:lnTo>
                    <a:lnTo>
                      <a:pt x="25" y="131"/>
                    </a:lnTo>
                    <a:lnTo>
                      <a:pt x="30" y="146"/>
                    </a:lnTo>
                    <a:lnTo>
                      <a:pt x="42" y="168"/>
                    </a:lnTo>
                    <a:lnTo>
                      <a:pt x="30" y="168"/>
                    </a:lnTo>
                    <a:lnTo>
                      <a:pt x="15" y="141"/>
                    </a:lnTo>
                    <a:lnTo>
                      <a:pt x="7" y="126"/>
                    </a:lnTo>
                    <a:lnTo>
                      <a:pt x="5" y="113"/>
                    </a:lnTo>
                    <a:lnTo>
                      <a:pt x="2" y="98"/>
                    </a:lnTo>
                    <a:lnTo>
                      <a:pt x="0" y="85"/>
                    </a:lnTo>
                    <a:lnTo>
                      <a:pt x="0" y="70"/>
                    </a:lnTo>
                    <a:lnTo>
                      <a:pt x="2" y="60"/>
                    </a:lnTo>
                    <a:lnTo>
                      <a:pt x="5" y="48"/>
                    </a:lnTo>
                    <a:lnTo>
                      <a:pt x="7" y="38"/>
                    </a:lnTo>
                    <a:lnTo>
                      <a:pt x="17" y="23"/>
                    </a:lnTo>
                    <a:lnTo>
                      <a:pt x="3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48" name="Rectangle 271"/>
              <p:cNvSpPr>
                <a:spLocks noChangeArrowheads="1"/>
              </p:cNvSpPr>
              <p:nvPr/>
            </p:nvSpPr>
            <p:spPr bwMode="auto">
              <a:xfrm>
                <a:off x="1927" y="2628"/>
                <a:ext cx="18" cy="1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373149" name="Freeform 272"/>
              <p:cNvSpPr>
                <a:spLocks noEditPoints="1"/>
              </p:cNvSpPr>
              <p:nvPr/>
            </p:nvSpPr>
            <p:spPr bwMode="auto">
              <a:xfrm>
                <a:off x="1975" y="2628"/>
                <a:ext cx="108" cy="131"/>
              </a:xfrm>
              <a:custGeom>
                <a:avLst/>
                <a:gdLst>
                  <a:gd name="T0" fmla="*/ 48 w 108"/>
                  <a:gd name="T1" fmla="*/ 115 h 131"/>
                  <a:gd name="T2" fmla="*/ 58 w 108"/>
                  <a:gd name="T3" fmla="*/ 115 h 131"/>
                  <a:gd name="T4" fmla="*/ 63 w 108"/>
                  <a:gd name="T5" fmla="*/ 113 h 131"/>
                  <a:gd name="T6" fmla="*/ 73 w 108"/>
                  <a:gd name="T7" fmla="*/ 108 h 131"/>
                  <a:gd name="T8" fmla="*/ 80 w 108"/>
                  <a:gd name="T9" fmla="*/ 100 h 131"/>
                  <a:gd name="T10" fmla="*/ 85 w 108"/>
                  <a:gd name="T11" fmla="*/ 90 h 131"/>
                  <a:gd name="T12" fmla="*/ 88 w 108"/>
                  <a:gd name="T13" fmla="*/ 80 h 131"/>
                  <a:gd name="T14" fmla="*/ 88 w 108"/>
                  <a:gd name="T15" fmla="*/ 68 h 131"/>
                  <a:gd name="T16" fmla="*/ 88 w 108"/>
                  <a:gd name="T17" fmla="*/ 55 h 131"/>
                  <a:gd name="T18" fmla="*/ 88 w 108"/>
                  <a:gd name="T19" fmla="*/ 45 h 131"/>
                  <a:gd name="T20" fmla="*/ 83 w 108"/>
                  <a:gd name="T21" fmla="*/ 38 h 131"/>
                  <a:gd name="T22" fmla="*/ 80 w 108"/>
                  <a:gd name="T23" fmla="*/ 30 h 131"/>
                  <a:gd name="T24" fmla="*/ 78 w 108"/>
                  <a:gd name="T25" fmla="*/ 25 h 131"/>
                  <a:gd name="T26" fmla="*/ 73 w 108"/>
                  <a:gd name="T27" fmla="*/ 23 h 131"/>
                  <a:gd name="T28" fmla="*/ 68 w 108"/>
                  <a:gd name="T29" fmla="*/ 20 h 131"/>
                  <a:gd name="T30" fmla="*/ 58 w 108"/>
                  <a:gd name="T31" fmla="*/ 17 h 131"/>
                  <a:gd name="T32" fmla="*/ 48 w 108"/>
                  <a:gd name="T33" fmla="*/ 15 h 131"/>
                  <a:gd name="T34" fmla="*/ 17 w 108"/>
                  <a:gd name="T35" fmla="*/ 15 h 131"/>
                  <a:gd name="T36" fmla="*/ 17 w 108"/>
                  <a:gd name="T37" fmla="*/ 115 h 131"/>
                  <a:gd name="T38" fmla="*/ 48 w 108"/>
                  <a:gd name="T39" fmla="*/ 115 h 131"/>
                  <a:gd name="T40" fmla="*/ 0 w 108"/>
                  <a:gd name="T41" fmla="*/ 0 h 131"/>
                  <a:gd name="T42" fmla="*/ 53 w 108"/>
                  <a:gd name="T43" fmla="*/ 0 h 131"/>
                  <a:gd name="T44" fmla="*/ 65 w 108"/>
                  <a:gd name="T45" fmla="*/ 2 h 131"/>
                  <a:gd name="T46" fmla="*/ 75 w 108"/>
                  <a:gd name="T47" fmla="*/ 5 h 131"/>
                  <a:gd name="T48" fmla="*/ 85 w 108"/>
                  <a:gd name="T49" fmla="*/ 12 h 131"/>
                  <a:gd name="T50" fmla="*/ 93 w 108"/>
                  <a:gd name="T51" fmla="*/ 20 h 131"/>
                  <a:gd name="T52" fmla="*/ 98 w 108"/>
                  <a:gd name="T53" fmla="*/ 25 h 131"/>
                  <a:gd name="T54" fmla="*/ 100 w 108"/>
                  <a:gd name="T55" fmla="*/ 30 h 131"/>
                  <a:gd name="T56" fmla="*/ 103 w 108"/>
                  <a:gd name="T57" fmla="*/ 40 h 131"/>
                  <a:gd name="T58" fmla="*/ 106 w 108"/>
                  <a:gd name="T59" fmla="*/ 50 h 131"/>
                  <a:gd name="T60" fmla="*/ 108 w 108"/>
                  <a:gd name="T61" fmla="*/ 63 h 131"/>
                  <a:gd name="T62" fmla="*/ 106 w 108"/>
                  <a:gd name="T63" fmla="*/ 73 h 131"/>
                  <a:gd name="T64" fmla="*/ 106 w 108"/>
                  <a:gd name="T65" fmla="*/ 83 h 131"/>
                  <a:gd name="T66" fmla="*/ 103 w 108"/>
                  <a:gd name="T67" fmla="*/ 93 h 131"/>
                  <a:gd name="T68" fmla="*/ 100 w 108"/>
                  <a:gd name="T69" fmla="*/ 100 h 131"/>
                  <a:gd name="T70" fmla="*/ 90 w 108"/>
                  <a:gd name="T71" fmla="*/ 113 h 131"/>
                  <a:gd name="T72" fmla="*/ 85 w 108"/>
                  <a:gd name="T73" fmla="*/ 118 h 131"/>
                  <a:gd name="T74" fmla="*/ 80 w 108"/>
                  <a:gd name="T75" fmla="*/ 123 h 131"/>
                  <a:gd name="T76" fmla="*/ 75 w 108"/>
                  <a:gd name="T77" fmla="*/ 126 h 131"/>
                  <a:gd name="T78" fmla="*/ 68 w 108"/>
                  <a:gd name="T79" fmla="*/ 128 h 131"/>
                  <a:gd name="T80" fmla="*/ 53 w 108"/>
                  <a:gd name="T81" fmla="*/ 131 h 131"/>
                  <a:gd name="T82" fmla="*/ 0 w 108"/>
                  <a:gd name="T83" fmla="*/ 131 h 131"/>
                  <a:gd name="T84" fmla="*/ 0 w 108"/>
                  <a:gd name="T85" fmla="*/ 0 h 1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1"/>
                  <a:gd name="T131" fmla="*/ 108 w 108"/>
                  <a:gd name="T132" fmla="*/ 131 h 1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1">
                    <a:moveTo>
                      <a:pt x="48" y="115"/>
                    </a:moveTo>
                    <a:lnTo>
                      <a:pt x="58" y="115"/>
                    </a:lnTo>
                    <a:lnTo>
                      <a:pt x="63" y="113"/>
                    </a:lnTo>
                    <a:lnTo>
                      <a:pt x="73" y="108"/>
                    </a:lnTo>
                    <a:lnTo>
                      <a:pt x="80" y="100"/>
                    </a:lnTo>
                    <a:lnTo>
                      <a:pt x="85" y="90"/>
                    </a:lnTo>
                    <a:lnTo>
                      <a:pt x="88" y="80"/>
                    </a:lnTo>
                    <a:lnTo>
                      <a:pt x="88" y="68"/>
                    </a:lnTo>
                    <a:lnTo>
                      <a:pt x="88" y="55"/>
                    </a:lnTo>
                    <a:lnTo>
                      <a:pt x="88" y="45"/>
                    </a:lnTo>
                    <a:lnTo>
                      <a:pt x="83" y="38"/>
                    </a:lnTo>
                    <a:lnTo>
                      <a:pt x="80" y="30"/>
                    </a:lnTo>
                    <a:lnTo>
                      <a:pt x="78" y="25"/>
                    </a:lnTo>
                    <a:lnTo>
                      <a:pt x="73" y="23"/>
                    </a:lnTo>
                    <a:lnTo>
                      <a:pt x="68" y="20"/>
                    </a:lnTo>
                    <a:lnTo>
                      <a:pt x="58" y="17"/>
                    </a:lnTo>
                    <a:lnTo>
                      <a:pt x="48" y="15"/>
                    </a:lnTo>
                    <a:lnTo>
                      <a:pt x="17" y="15"/>
                    </a:lnTo>
                    <a:lnTo>
                      <a:pt x="17" y="115"/>
                    </a:lnTo>
                    <a:lnTo>
                      <a:pt x="48" y="115"/>
                    </a:lnTo>
                    <a:close/>
                    <a:moveTo>
                      <a:pt x="0" y="0"/>
                    </a:moveTo>
                    <a:lnTo>
                      <a:pt x="53" y="0"/>
                    </a:lnTo>
                    <a:lnTo>
                      <a:pt x="65" y="2"/>
                    </a:lnTo>
                    <a:lnTo>
                      <a:pt x="75" y="5"/>
                    </a:lnTo>
                    <a:lnTo>
                      <a:pt x="85" y="12"/>
                    </a:lnTo>
                    <a:lnTo>
                      <a:pt x="93" y="20"/>
                    </a:lnTo>
                    <a:lnTo>
                      <a:pt x="98" y="25"/>
                    </a:lnTo>
                    <a:lnTo>
                      <a:pt x="100" y="30"/>
                    </a:lnTo>
                    <a:lnTo>
                      <a:pt x="103" y="40"/>
                    </a:lnTo>
                    <a:lnTo>
                      <a:pt x="106" y="50"/>
                    </a:lnTo>
                    <a:lnTo>
                      <a:pt x="108" y="63"/>
                    </a:lnTo>
                    <a:lnTo>
                      <a:pt x="106" y="73"/>
                    </a:lnTo>
                    <a:lnTo>
                      <a:pt x="106" y="83"/>
                    </a:lnTo>
                    <a:lnTo>
                      <a:pt x="103" y="93"/>
                    </a:lnTo>
                    <a:lnTo>
                      <a:pt x="100" y="100"/>
                    </a:lnTo>
                    <a:lnTo>
                      <a:pt x="90" y="113"/>
                    </a:lnTo>
                    <a:lnTo>
                      <a:pt x="85" y="118"/>
                    </a:lnTo>
                    <a:lnTo>
                      <a:pt x="80" y="123"/>
                    </a:lnTo>
                    <a:lnTo>
                      <a:pt x="75" y="126"/>
                    </a:lnTo>
                    <a:lnTo>
                      <a:pt x="68" y="128"/>
                    </a:lnTo>
                    <a:lnTo>
                      <a:pt x="5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50" name="Freeform 273"/>
              <p:cNvSpPr>
                <a:spLocks/>
              </p:cNvSpPr>
              <p:nvPr/>
            </p:nvSpPr>
            <p:spPr bwMode="auto">
              <a:xfrm>
                <a:off x="2098" y="2628"/>
                <a:ext cx="40" cy="168"/>
              </a:xfrm>
              <a:custGeom>
                <a:avLst/>
                <a:gdLst>
                  <a:gd name="T0" fmla="*/ 0 w 40"/>
                  <a:gd name="T1" fmla="*/ 168 h 168"/>
                  <a:gd name="T2" fmla="*/ 10 w 40"/>
                  <a:gd name="T3" fmla="*/ 143 h 168"/>
                  <a:gd name="T4" fmla="*/ 18 w 40"/>
                  <a:gd name="T5" fmla="*/ 128 h 168"/>
                  <a:gd name="T6" fmla="*/ 20 w 40"/>
                  <a:gd name="T7" fmla="*/ 118 h 168"/>
                  <a:gd name="T8" fmla="*/ 23 w 40"/>
                  <a:gd name="T9" fmla="*/ 108 h 168"/>
                  <a:gd name="T10" fmla="*/ 23 w 40"/>
                  <a:gd name="T11" fmla="*/ 95 h 168"/>
                  <a:gd name="T12" fmla="*/ 23 w 40"/>
                  <a:gd name="T13" fmla="*/ 83 h 168"/>
                  <a:gd name="T14" fmla="*/ 23 w 40"/>
                  <a:gd name="T15" fmla="*/ 70 h 168"/>
                  <a:gd name="T16" fmla="*/ 23 w 40"/>
                  <a:gd name="T17" fmla="*/ 58 h 168"/>
                  <a:gd name="T18" fmla="*/ 20 w 40"/>
                  <a:gd name="T19" fmla="*/ 48 h 168"/>
                  <a:gd name="T20" fmla="*/ 15 w 40"/>
                  <a:gd name="T21" fmla="*/ 35 h 168"/>
                  <a:gd name="T22" fmla="*/ 10 w 40"/>
                  <a:gd name="T23" fmla="*/ 20 h 168"/>
                  <a:gd name="T24" fmla="*/ 0 w 40"/>
                  <a:gd name="T25" fmla="*/ 0 h 168"/>
                  <a:gd name="T26" fmla="*/ 10 w 40"/>
                  <a:gd name="T27" fmla="*/ 0 h 168"/>
                  <a:gd name="T28" fmla="*/ 25 w 40"/>
                  <a:gd name="T29" fmla="*/ 25 h 168"/>
                  <a:gd name="T30" fmla="*/ 33 w 40"/>
                  <a:gd name="T31" fmla="*/ 40 h 168"/>
                  <a:gd name="T32" fmla="*/ 35 w 40"/>
                  <a:gd name="T33" fmla="*/ 50 h 168"/>
                  <a:gd name="T34" fmla="*/ 38 w 40"/>
                  <a:gd name="T35" fmla="*/ 60 h 168"/>
                  <a:gd name="T36" fmla="*/ 40 w 40"/>
                  <a:gd name="T37" fmla="*/ 83 h 168"/>
                  <a:gd name="T38" fmla="*/ 40 w 40"/>
                  <a:gd name="T39" fmla="*/ 95 h 168"/>
                  <a:gd name="T40" fmla="*/ 38 w 40"/>
                  <a:gd name="T41" fmla="*/ 108 h 168"/>
                  <a:gd name="T42" fmla="*/ 35 w 40"/>
                  <a:gd name="T43" fmla="*/ 118 h 168"/>
                  <a:gd name="T44" fmla="*/ 33 w 40"/>
                  <a:gd name="T45" fmla="*/ 128 h 168"/>
                  <a:gd name="T46" fmla="*/ 23 w 40"/>
                  <a:gd name="T47" fmla="*/ 146 h 168"/>
                  <a:gd name="T48" fmla="*/ 10 w 40"/>
                  <a:gd name="T49" fmla="*/ 168 h 168"/>
                  <a:gd name="T50" fmla="*/ 0 w 40"/>
                  <a:gd name="T51" fmla="*/ 168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168"/>
                  <a:gd name="T80" fmla="*/ 40 w 40"/>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168">
                    <a:moveTo>
                      <a:pt x="0" y="168"/>
                    </a:moveTo>
                    <a:lnTo>
                      <a:pt x="10" y="143"/>
                    </a:lnTo>
                    <a:lnTo>
                      <a:pt x="18" y="128"/>
                    </a:lnTo>
                    <a:lnTo>
                      <a:pt x="20" y="118"/>
                    </a:lnTo>
                    <a:lnTo>
                      <a:pt x="23" y="108"/>
                    </a:lnTo>
                    <a:lnTo>
                      <a:pt x="23" y="95"/>
                    </a:lnTo>
                    <a:lnTo>
                      <a:pt x="23" y="83"/>
                    </a:lnTo>
                    <a:lnTo>
                      <a:pt x="23" y="70"/>
                    </a:lnTo>
                    <a:lnTo>
                      <a:pt x="23" y="58"/>
                    </a:lnTo>
                    <a:lnTo>
                      <a:pt x="20" y="48"/>
                    </a:lnTo>
                    <a:lnTo>
                      <a:pt x="15" y="35"/>
                    </a:lnTo>
                    <a:lnTo>
                      <a:pt x="10" y="20"/>
                    </a:lnTo>
                    <a:lnTo>
                      <a:pt x="0" y="0"/>
                    </a:lnTo>
                    <a:lnTo>
                      <a:pt x="10" y="0"/>
                    </a:lnTo>
                    <a:lnTo>
                      <a:pt x="25" y="25"/>
                    </a:lnTo>
                    <a:lnTo>
                      <a:pt x="33" y="40"/>
                    </a:lnTo>
                    <a:lnTo>
                      <a:pt x="35" y="50"/>
                    </a:lnTo>
                    <a:lnTo>
                      <a:pt x="38" y="60"/>
                    </a:lnTo>
                    <a:lnTo>
                      <a:pt x="40" y="83"/>
                    </a:lnTo>
                    <a:lnTo>
                      <a:pt x="40" y="95"/>
                    </a:lnTo>
                    <a:lnTo>
                      <a:pt x="38" y="108"/>
                    </a:lnTo>
                    <a:lnTo>
                      <a:pt x="35" y="118"/>
                    </a:lnTo>
                    <a:lnTo>
                      <a:pt x="33" y="128"/>
                    </a:lnTo>
                    <a:lnTo>
                      <a:pt x="23" y="146"/>
                    </a:lnTo>
                    <a:lnTo>
                      <a:pt x="10" y="168"/>
                    </a:lnTo>
                    <a:lnTo>
                      <a:pt x="0" y="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51" name="Freeform 274"/>
              <p:cNvSpPr>
                <a:spLocks/>
              </p:cNvSpPr>
              <p:nvPr/>
            </p:nvSpPr>
            <p:spPr bwMode="auto">
              <a:xfrm>
                <a:off x="2166" y="2738"/>
                <a:ext cx="20" cy="48"/>
              </a:xfrm>
              <a:custGeom>
                <a:avLst/>
                <a:gdLst>
                  <a:gd name="T0" fmla="*/ 0 w 20"/>
                  <a:gd name="T1" fmla="*/ 38 h 48"/>
                  <a:gd name="T2" fmla="*/ 5 w 20"/>
                  <a:gd name="T3" fmla="*/ 36 h 48"/>
                  <a:gd name="T4" fmla="*/ 10 w 20"/>
                  <a:gd name="T5" fmla="*/ 31 h 48"/>
                  <a:gd name="T6" fmla="*/ 10 w 20"/>
                  <a:gd name="T7" fmla="*/ 23 h 48"/>
                  <a:gd name="T8" fmla="*/ 10 w 20"/>
                  <a:gd name="T9" fmla="*/ 21 h 48"/>
                  <a:gd name="T10" fmla="*/ 0 w 20"/>
                  <a:gd name="T11" fmla="*/ 21 h 48"/>
                  <a:gd name="T12" fmla="*/ 0 w 20"/>
                  <a:gd name="T13" fmla="*/ 0 h 48"/>
                  <a:gd name="T14" fmla="*/ 20 w 20"/>
                  <a:gd name="T15" fmla="*/ 0 h 48"/>
                  <a:gd name="T16" fmla="*/ 20 w 20"/>
                  <a:gd name="T17" fmla="*/ 18 h 48"/>
                  <a:gd name="T18" fmla="*/ 18 w 20"/>
                  <a:gd name="T19" fmla="*/ 28 h 48"/>
                  <a:gd name="T20" fmla="*/ 15 w 20"/>
                  <a:gd name="T21" fmla="*/ 38 h 48"/>
                  <a:gd name="T22" fmla="*/ 13 w 20"/>
                  <a:gd name="T23" fmla="*/ 41 h 48"/>
                  <a:gd name="T24" fmla="*/ 10 w 20"/>
                  <a:gd name="T25" fmla="*/ 43 h 48"/>
                  <a:gd name="T26" fmla="*/ 5 w 20"/>
                  <a:gd name="T27" fmla="*/ 46 h 48"/>
                  <a:gd name="T28" fmla="*/ 0 w 20"/>
                  <a:gd name="T29" fmla="*/ 48 h 48"/>
                  <a:gd name="T30" fmla="*/ 0 w 20"/>
                  <a:gd name="T31" fmla="*/ 38 h 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
                  <a:gd name="T49" fmla="*/ 0 h 48"/>
                  <a:gd name="T50" fmla="*/ 20 w 20"/>
                  <a:gd name="T51" fmla="*/ 48 h 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 h="48">
                    <a:moveTo>
                      <a:pt x="0" y="38"/>
                    </a:moveTo>
                    <a:lnTo>
                      <a:pt x="5" y="36"/>
                    </a:lnTo>
                    <a:lnTo>
                      <a:pt x="10" y="31"/>
                    </a:lnTo>
                    <a:lnTo>
                      <a:pt x="10" y="23"/>
                    </a:lnTo>
                    <a:lnTo>
                      <a:pt x="10" y="21"/>
                    </a:lnTo>
                    <a:lnTo>
                      <a:pt x="0" y="21"/>
                    </a:lnTo>
                    <a:lnTo>
                      <a:pt x="0" y="0"/>
                    </a:lnTo>
                    <a:lnTo>
                      <a:pt x="20" y="0"/>
                    </a:lnTo>
                    <a:lnTo>
                      <a:pt x="20" y="18"/>
                    </a:lnTo>
                    <a:lnTo>
                      <a:pt x="18" y="28"/>
                    </a:lnTo>
                    <a:lnTo>
                      <a:pt x="15" y="38"/>
                    </a:lnTo>
                    <a:lnTo>
                      <a:pt x="13" y="41"/>
                    </a:lnTo>
                    <a:lnTo>
                      <a:pt x="10" y="43"/>
                    </a:lnTo>
                    <a:lnTo>
                      <a:pt x="5" y="46"/>
                    </a:lnTo>
                    <a:lnTo>
                      <a:pt x="0" y="4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52" name="Freeform 275"/>
              <p:cNvSpPr>
                <a:spLocks/>
              </p:cNvSpPr>
              <p:nvPr/>
            </p:nvSpPr>
            <p:spPr bwMode="auto">
              <a:xfrm>
                <a:off x="1006" y="4550"/>
                <a:ext cx="126" cy="130"/>
              </a:xfrm>
              <a:custGeom>
                <a:avLst/>
                <a:gdLst>
                  <a:gd name="T0" fmla="*/ 0 w 126"/>
                  <a:gd name="T1" fmla="*/ 0 h 130"/>
                  <a:gd name="T2" fmla="*/ 25 w 126"/>
                  <a:gd name="T3" fmla="*/ 0 h 130"/>
                  <a:gd name="T4" fmla="*/ 63 w 126"/>
                  <a:gd name="T5" fmla="*/ 110 h 130"/>
                  <a:gd name="T6" fmla="*/ 101 w 126"/>
                  <a:gd name="T7" fmla="*/ 0 h 130"/>
                  <a:gd name="T8" fmla="*/ 126 w 126"/>
                  <a:gd name="T9" fmla="*/ 0 h 130"/>
                  <a:gd name="T10" fmla="*/ 126 w 126"/>
                  <a:gd name="T11" fmla="*/ 130 h 130"/>
                  <a:gd name="T12" fmla="*/ 108 w 126"/>
                  <a:gd name="T13" fmla="*/ 130 h 130"/>
                  <a:gd name="T14" fmla="*/ 108 w 126"/>
                  <a:gd name="T15" fmla="*/ 53 h 130"/>
                  <a:gd name="T16" fmla="*/ 108 w 126"/>
                  <a:gd name="T17" fmla="*/ 40 h 130"/>
                  <a:gd name="T18" fmla="*/ 108 w 126"/>
                  <a:gd name="T19" fmla="*/ 20 h 130"/>
                  <a:gd name="T20" fmla="*/ 73 w 126"/>
                  <a:gd name="T21" fmla="*/ 130 h 130"/>
                  <a:gd name="T22" fmla="*/ 56 w 126"/>
                  <a:gd name="T23" fmla="*/ 130 h 130"/>
                  <a:gd name="T24" fmla="*/ 18 w 126"/>
                  <a:gd name="T25" fmla="*/ 20 h 130"/>
                  <a:gd name="T26" fmla="*/ 18 w 126"/>
                  <a:gd name="T27" fmla="*/ 25 h 130"/>
                  <a:gd name="T28" fmla="*/ 18 w 126"/>
                  <a:gd name="T29" fmla="*/ 38 h 130"/>
                  <a:gd name="T30" fmla="*/ 18 w 126"/>
                  <a:gd name="T31" fmla="*/ 53 h 130"/>
                  <a:gd name="T32" fmla="*/ 18 w 126"/>
                  <a:gd name="T33" fmla="*/ 130 h 130"/>
                  <a:gd name="T34" fmla="*/ 0 w 126"/>
                  <a:gd name="T35" fmla="*/ 130 h 130"/>
                  <a:gd name="T36" fmla="*/ 0 w 126"/>
                  <a:gd name="T37" fmla="*/ 0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30"/>
                  <a:gd name="T59" fmla="*/ 126 w 126"/>
                  <a:gd name="T60" fmla="*/ 130 h 1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30">
                    <a:moveTo>
                      <a:pt x="0" y="0"/>
                    </a:moveTo>
                    <a:lnTo>
                      <a:pt x="25" y="0"/>
                    </a:lnTo>
                    <a:lnTo>
                      <a:pt x="63" y="110"/>
                    </a:lnTo>
                    <a:lnTo>
                      <a:pt x="101" y="0"/>
                    </a:lnTo>
                    <a:lnTo>
                      <a:pt x="126" y="0"/>
                    </a:lnTo>
                    <a:lnTo>
                      <a:pt x="126" y="130"/>
                    </a:lnTo>
                    <a:lnTo>
                      <a:pt x="108" y="130"/>
                    </a:lnTo>
                    <a:lnTo>
                      <a:pt x="108" y="53"/>
                    </a:lnTo>
                    <a:lnTo>
                      <a:pt x="108" y="40"/>
                    </a:lnTo>
                    <a:lnTo>
                      <a:pt x="108" y="20"/>
                    </a:lnTo>
                    <a:lnTo>
                      <a:pt x="73" y="130"/>
                    </a:lnTo>
                    <a:lnTo>
                      <a:pt x="56" y="130"/>
                    </a:lnTo>
                    <a:lnTo>
                      <a:pt x="18" y="20"/>
                    </a:lnTo>
                    <a:lnTo>
                      <a:pt x="18" y="25"/>
                    </a:lnTo>
                    <a:lnTo>
                      <a:pt x="18" y="38"/>
                    </a:lnTo>
                    <a:lnTo>
                      <a:pt x="18" y="53"/>
                    </a:lnTo>
                    <a:lnTo>
                      <a:pt x="18"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53" name="Freeform 276"/>
              <p:cNvSpPr>
                <a:spLocks/>
              </p:cNvSpPr>
              <p:nvPr/>
            </p:nvSpPr>
            <p:spPr bwMode="auto">
              <a:xfrm>
                <a:off x="1155" y="4547"/>
                <a:ext cx="118" cy="136"/>
              </a:xfrm>
              <a:custGeom>
                <a:avLst/>
                <a:gdLst>
                  <a:gd name="T0" fmla="*/ 100 w 118"/>
                  <a:gd name="T1" fmla="*/ 13 h 136"/>
                  <a:gd name="T2" fmla="*/ 113 w 118"/>
                  <a:gd name="T3" fmla="*/ 30 h 136"/>
                  <a:gd name="T4" fmla="*/ 98 w 118"/>
                  <a:gd name="T5" fmla="*/ 43 h 136"/>
                  <a:gd name="T6" fmla="*/ 93 w 118"/>
                  <a:gd name="T7" fmla="*/ 30 h 136"/>
                  <a:gd name="T8" fmla="*/ 85 w 118"/>
                  <a:gd name="T9" fmla="*/ 20 h 136"/>
                  <a:gd name="T10" fmla="*/ 60 w 118"/>
                  <a:gd name="T11" fmla="*/ 15 h 136"/>
                  <a:gd name="T12" fmla="*/ 43 w 118"/>
                  <a:gd name="T13" fmla="*/ 18 h 136"/>
                  <a:gd name="T14" fmla="*/ 30 w 118"/>
                  <a:gd name="T15" fmla="*/ 28 h 136"/>
                  <a:gd name="T16" fmla="*/ 20 w 118"/>
                  <a:gd name="T17" fmla="*/ 46 h 136"/>
                  <a:gd name="T18" fmla="*/ 17 w 118"/>
                  <a:gd name="T19" fmla="*/ 68 h 136"/>
                  <a:gd name="T20" fmla="*/ 20 w 118"/>
                  <a:gd name="T21" fmla="*/ 91 h 136"/>
                  <a:gd name="T22" fmla="*/ 27 w 118"/>
                  <a:gd name="T23" fmla="*/ 106 h 136"/>
                  <a:gd name="T24" fmla="*/ 40 w 118"/>
                  <a:gd name="T25" fmla="*/ 118 h 136"/>
                  <a:gd name="T26" fmla="*/ 60 w 118"/>
                  <a:gd name="T27" fmla="*/ 121 h 136"/>
                  <a:gd name="T28" fmla="*/ 75 w 118"/>
                  <a:gd name="T29" fmla="*/ 118 h 136"/>
                  <a:gd name="T30" fmla="*/ 88 w 118"/>
                  <a:gd name="T31" fmla="*/ 111 h 136"/>
                  <a:gd name="T32" fmla="*/ 98 w 118"/>
                  <a:gd name="T33" fmla="*/ 98 h 136"/>
                  <a:gd name="T34" fmla="*/ 100 w 118"/>
                  <a:gd name="T35" fmla="*/ 78 h 136"/>
                  <a:gd name="T36" fmla="*/ 60 w 118"/>
                  <a:gd name="T37" fmla="*/ 63 h 136"/>
                  <a:gd name="T38" fmla="*/ 118 w 118"/>
                  <a:gd name="T39" fmla="*/ 133 h 136"/>
                  <a:gd name="T40" fmla="*/ 103 w 118"/>
                  <a:gd name="T41" fmla="*/ 116 h 136"/>
                  <a:gd name="T42" fmla="*/ 85 w 118"/>
                  <a:gd name="T43" fmla="*/ 128 h 136"/>
                  <a:gd name="T44" fmla="*/ 65 w 118"/>
                  <a:gd name="T45" fmla="*/ 136 h 136"/>
                  <a:gd name="T46" fmla="*/ 45 w 118"/>
                  <a:gd name="T47" fmla="*/ 136 h 136"/>
                  <a:gd name="T48" fmla="*/ 25 w 118"/>
                  <a:gd name="T49" fmla="*/ 128 h 136"/>
                  <a:gd name="T50" fmla="*/ 10 w 118"/>
                  <a:gd name="T51" fmla="*/ 111 h 136"/>
                  <a:gd name="T52" fmla="*/ 2 w 118"/>
                  <a:gd name="T53" fmla="*/ 98 h 136"/>
                  <a:gd name="T54" fmla="*/ 0 w 118"/>
                  <a:gd name="T55" fmla="*/ 71 h 136"/>
                  <a:gd name="T56" fmla="*/ 2 w 118"/>
                  <a:gd name="T57" fmla="*/ 41 h 136"/>
                  <a:gd name="T58" fmla="*/ 7 w 118"/>
                  <a:gd name="T59" fmla="*/ 28 h 136"/>
                  <a:gd name="T60" fmla="*/ 25 w 118"/>
                  <a:gd name="T61" fmla="*/ 10 h 136"/>
                  <a:gd name="T62" fmla="*/ 48 w 118"/>
                  <a:gd name="T63" fmla="*/ 0 h 136"/>
                  <a:gd name="T64" fmla="*/ 68 w 118"/>
                  <a:gd name="T65" fmla="*/ 0 h 136"/>
                  <a:gd name="T66" fmla="*/ 90 w 118"/>
                  <a:gd name="T67" fmla="*/ 5 h 1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8"/>
                  <a:gd name="T103" fmla="*/ 0 h 136"/>
                  <a:gd name="T104" fmla="*/ 118 w 118"/>
                  <a:gd name="T105" fmla="*/ 136 h 1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8" h="136">
                    <a:moveTo>
                      <a:pt x="90" y="5"/>
                    </a:moveTo>
                    <a:lnTo>
                      <a:pt x="100" y="13"/>
                    </a:lnTo>
                    <a:lnTo>
                      <a:pt x="108" y="20"/>
                    </a:lnTo>
                    <a:lnTo>
                      <a:pt x="113" y="30"/>
                    </a:lnTo>
                    <a:lnTo>
                      <a:pt x="115" y="43"/>
                    </a:lnTo>
                    <a:lnTo>
                      <a:pt x="98" y="43"/>
                    </a:lnTo>
                    <a:lnTo>
                      <a:pt x="95" y="36"/>
                    </a:lnTo>
                    <a:lnTo>
                      <a:pt x="93" y="30"/>
                    </a:lnTo>
                    <a:lnTo>
                      <a:pt x="88" y="25"/>
                    </a:lnTo>
                    <a:lnTo>
                      <a:pt x="85" y="20"/>
                    </a:lnTo>
                    <a:lnTo>
                      <a:pt x="73" y="15"/>
                    </a:lnTo>
                    <a:lnTo>
                      <a:pt x="60" y="15"/>
                    </a:lnTo>
                    <a:lnTo>
                      <a:pt x="50" y="15"/>
                    </a:lnTo>
                    <a:lnTo>
                      <a:pt x="43" y="18"/>
                    </a:lnTo>
                    <a:lnTo>
                      <a:pt x="35" y="23"/>
                    </a:lnTo>
                    <a:lnTo>
                      <a:pt x="30" y="28"/>
                    </a:lnTo>
                    <a:lnTo>
                      <a:pt x="22" y="36"/>
                    </a:lnTo>
                    <a:lnTo>
                      <a:pt x="20" y="46"/>
                    </a:lnTo>
                    <a:lnTo>
                      <a:pt x="17" y="56"/>
                    </a:lnTo>
                    <a:lnTo>
                      <a:pt x="17" y="68"/>
                    </a:lnTo>
                    <a:lnTo>
                      <a:pt x="17" y="81"/>
                    </a:lnTo>
                    <a:lnTo>
                      <a:pt x="20" y="91"/>
                    </a:lnTo>
                    <a:lnTo>
                      <a:pt x="22" y="98"/>
                    </a:lnTo>
                    <a:lnTo>
                      <a:pt x="27" y="106"/>
                    </a:lnTo>
                    <a:lnTo>
                      <a:pt x="32" y="113"/>
                    </a:lnTo>
                    <a:lnTo>
                      <a:pt x="40" y="118"/>
                    </a:lnTo>
                    <a:lnTo>
                      <a:pt x="50" y="121"/>
                    </a:lnTo>
                    <a:lnTo>
                      <a:pt x="60" y="121"/>
                    </a:lnTo>
                    <a:lnTo>
                      <a:pt x="68" y="121"/>
                    </a:lnTo>
                    <a:lnTo>
                      <a:pt x="75" y="118"/>
                    </a:lnTo>
                    <a:lnTo>
                      <a:pt x="83" y="116"/>
                    </a:lnTo>
                    <a:lnTo>
                      <a:pt x="88" y="111"/>
                    </a:lnTo>
                    <a:lnTo>
                      <a:pt x="93" y="106"/>
                    </a:lnTo>
                    <a:lnTo>
                      <a:pt x="98" y="98"/>
                    </a:lnTo>
                    <a:lnTo>
                      <a:pt x="100" y="88"/>
                    </a:lnTo>
                    <a:lnTo>
                      <a:pt x="100" y="78"/>
                    </a:lnTo>
                    <a:lnTo>
                      <a:pt x="60" y="78"/>
                    </a:lnTo>
                    <a:lnTo>
                      <a:pt x="60" y="63"/>
                    </a:lnTo>
                    <a:lnTo>
                      <a:pt x="118" y="63"/>
                    </a:lnTo>
                    <a:lnTo>
                      <a:pt x="118" y="133"/>
                    </a:lnTo>
                    <a:lnTo>
                      <a:pt x="105" y="133"/>
                    </a:lnTo>
                    <a:lnTo>
                      <a:pt x="103" y="116"/>
                    </a:lnTo>
                    <a:lnTo>
                      <a:pt x="93" y="123"/>
                    </a:lnTo>
                    <a:lnTo>
                      <a:pt x="85" y="128"/>
                    </a:lnTo>
                    <a:lnTo>
                      <a:pt x="73" y="133"/>
                    </a:lnTo>
                    <a:lnTo>
                      <a:pt x="65" y="136"/>
                    </a:lnTo>
                    <a:lnTo>
                      <a:pt x="58" y="136"/>
                    </a:lnTo>
                    <a:lnTo>
                      <a:pt x="45" y="136"/>
                    </a:lnTo>
                    <a:lnTo>
                      <a:pt x="35" y="133"/>
                    </a:lnTo>
                    <a:lnTo>
                      <a:pt x="25" y="128"/>
                    </a:lnTo>
                    <a:lnTo>
                      <a:pt x="17" y="121"/>
                    </a:lnTo>
                    <a:lnTo>
                      <a:pt x="10" y="111"/>
                    </a:lnTo>
                    <a:lnTo>
                      <a:pt x="5" y="106"/>
                    </a:lnTo>
                    <a:lnTo>
                      <a:pt x="2" y="98"/>
                    </a:lnTo>
                    <a:lnTo>
                      <a:pt x="0" y="86"/>
                    </a:lnTo>
                    <a:lnTo>
                      <a:pt x="0" y="71"/>
                    </a:lnTo>
                    <a:lnTo>
                      <a:pt x="0" y="53"/>
                    </a:lnTo>
                    <a:lnTo>
                      <a:pt x="2" y="41"/>
                    </a:lnTo>
                    <a:lnTo>
                      <a:pt x="5" y="33"/>
                    </a:lnTo>
                    <a:lnTo>
                      <a:pt x="7" y="28"/>
                    </a:lnTo>
                    <a:lnTo>
                      <a:pt x="17" y="18"/>
                    </a:lnTo>
                    <a:lnTo>
                      <a:pt x="25" y="10"/>
                    </a:lnTo>
                    <a:lnTo>
                      <a:pt x="35" y="3"/>
                    </a:lnTo>
                    <a:lnTo>
                      <a:pt x="48" y="0"/>
                    </a:lnTo>
                    <a:lnTo>
                      <a:pt x="60" y="0"/>
                    </a:lnTo>
                    <a:lnTo>
                      <a:pt x="68" y="0"/>
                    </a:lnTo>
                    <a:lnTo>
                      <a:pt x="78" y="0"/>
                    </a:lnTo>
                    <a:lnTo>
                      <a:pt x="9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54" name="Freeform 277"/>
              <p:cNvSpPr>
                <a:spLocks noEditPoints="1"/>
              </p:cNvSpPr>
              <p:nvPr/>
            </p:nvSpPr>
            <p:spPr bwMode="auto">
              <a:xfrm>
                <a:off x="1301" y="4550"/>
                <a:ext cx="108" cy="130"/>
              </a:xfrm>
              <a:custGeom>
                <a:avLst/>
                <a:gdLst>
                  <a:gd name="T0" fmla="*/ 60 w 108"/>
                  <a:gd name="T1" fmla="*/ 60 h 130"/>
                  <a:gd name="T2" fmla="*/ 70 w 108"/>
                  <a:gd name="T3" fmla="*/ 58 h 130"/>
                  <a:gd name="T4" fmla="*/ 75 w 108"/>
                  <a:gd name="T5" fmla="*/ 58 h 130"/>
                  <a:gd name="T6" fmla="*/ 78 w 108"/>
                  <a:gd name="T7" fmla="*/ 55 h 130"/>
                  <a:gd name="T8" fmla="*/ 83 w 108"/>
                  <a:gd name="T9" fmla="*/ 50 h 130"/>
                  <a:gd name="T10" fmla="*/ 83 w 108"/>
                  <a:gd name="T11" fmla="*/ 48 h 130"/>
                  <a:gd name="T12" fmla="*/ 85 w 108"/>
                  <a:gd name="T13" fmla="*/ 43 h 130"/>
                  <a:gd name="T14" fmla="*/ 85 w 108"/>
                  <a:gd name="T15" fmla="*/ 38 h 130"/>
                  <a:gd name="T16" fmla="*/ 85 w 108"/>
                  <a:gd name="T17" fmla="*/ 30 h 130"/>
                  <a:gd name="T18" fmla="*/ 83 w 108"/>
                  <a:gd name="T19" fmla="*/ 25 h 130"/>
                  <a:gd name="T20" fmla="*/ 80 w 108"/>
                  <a:gd name="T21" fmla="*/ 20 h 130"/>
                  <a:gd name="T22" fmla="*/ 75 w 108"/>
                  <a:gd name="T23" fmla="*/ 17 h 130"/>
                  <a:gd name="T24" fmla="*/ 70 w 108"/>
                  <a:gd name="T25" fmla="*/ 15 h 130"/>
                  <a:gd name="T26" fmla="*/ 60 w 108"/>
                  <a:gd name="T27" fmla="*/ 15 h 130"/>
                  <a:gd name="T28" fmla="*/ 17 w 108"/>
                  <a:gd name="T29" fmla="*/ 15 h 130"/>
                  <a:gd name="T30" fmla="*/ 17 w 108"/>
                  <a:gd name="T31" fmla="*/ 60 h 130"/>
                  <a:gd name="T32" fmla="*/ 60 w 108"/>
                  <a:gd name="T33" fmla="*/ 60 h 130"/>
                  <a:gd name="T34" fmla="*/ 0 w 108"/>
                  <a:gd name="T35" fmla="*/ 0 h 130"/>
                  <a:gd name="T36" fmla="*/ 60 w 108"/>
                  <a:gd name="T37" fmla="*/ 0 h 130"/>
                  <a:gd name="T38" fmla="*/ 75 w 108"/>
                  <a:gd name="T39" fmla="*/ 0 h 130"/>
                  <a:gd name="T40" fmla="*/ 85 w 108"/>
                  <a:gd name="T41" fmla="*/ 5 h 130"/>
                  <a:gd name="T42" fmla="*/ 93 w 108"/>
                  <a:gd name="T43" fmla="*/ 10 h 130"/>
                  <a:gd name="T44" fmla="*/ 95 w 108"/>
                  <a:gd name="T45" fmla="*/ 12 h 130"/>
                  <a:gd name="T46" fmla="*/ 98 w 108"/>
                  <a:gd name="T47" fmla="*/ 15 h 130"/>
                  <a:gd name="T48" fmla="*/ 103 w 108"/>
                  <a:gd name="T49" fmla="*/ 25 h 130"/>
                  <a:gd name="T50" fmla="*/ 103 w 108"/>
                  <a:gd name="T51" fmla="*/ 35 h 130"/>
                  <a:gd name="T52" fmla="*/ 103 w 108"/>
                  <a:gd name="T53" fmla="*/ 45 h 130"/>
                  <a:gd name="T54" fmla="*/ 100 w 108"/>
                  <a:gd name="T55" fmla="*/ 50 h 130"/>
                  <a:gd name="T56" fmla="*/ 98 w 108"/>
                  <a:gd name="T57" fmla="*/ 53 h 130"/>
                  <a:gd name="T58" fmla="*/ 93 w 108"/>
                  <a:gd name="T59" fmla="*/ 60 h 130"/>
                  <a:gd name="T60" fmla="*/ 85 w 108"/>
                  <a:gd name="T61" fmla="*/ 65 h 130"/>
                  <a:gd name="T62" fmla="*/ 93 w 108"/>
                  <a:gd name="T63" fmla="*/ 70 h 130"/>
                  <a:gd name="T64" fmla="*/ 98 w 108"/>
                  <a:gd name="T65" fmla="*/ 73 h 130"/>
                  <a:gd name="T66" fmla="*/ 98 w 108"/>
                  <a:gd name="T67" fmla="*/ 78 h 130"/>
                  <a:gd name="T68" fmla="*/ 100 w 108"/>
                  <a:gd name="T69" fmla="*/ 80 h 130"/>
                  <a:gd name="T70" fmla="*/ 100 w 108"/>
                  <a:gd name="T71" fmla="*/ 90 h 130"/>
                  <a:gd name="T72" fmla="*/ 103 w 108"/>
                  <a:gd name="T73" fmla="*/ 108 h 130"/>
                  <a:gd name="T74" fmla="*/ 103 w 108"/>
                  <a:gd name="T75" fmla="*/ 118 h 130"/>
                  <a:gd name="T76" fmla="*/ 105 w 108"/>
                  <a:gd name="T77" fmla="*/ 123 h 130"/>
                  <a:gd name="T78" fmla="*/ 108 w 108"/>
                  <a:gd name="T79" fmla="*/ 125 h 130"/>
                  <a:gd name="T80" fmla="*/ 108 w 108"/>
                  <a:gd name="T81" fmla="*/ 130 h 130"/>
                  <a:gd name="T82" fmla="*/ 88 w 108"/>
                  <a:gd name="T83" fmla="*/ 130 h 130"/>
                  <a:gd name="T84" fmla="*/ 85 w 108"/>
                  <a:gd name="T85" fmla="*/ 125 h 130"/>
                  <a:gd name="T86" fmla="*/ 85 w 108"/>
                  <a:gd name="T87" fmla="*/ 115 h 130"/>
                  <a:gd name="T88" fmla="*/ 83 w 108"/>
                  <a:gd name="T89" fmla="*/ 93 h 130"/>
                  <a:gd name="T90" fmla="*/ 83 w 108"/>
                  <a:gd name="T91" fmla="*/ 88 h 130"/>
                  <a:gd name="T92" fmla="*/ 80 w 108"/>
                  <a:gd name="T93" fmla="*/ 83 h 130"/>
                  <a:gd name="T94" fmla="*/ 78 w 108"/>
                  <a:gd name="T95" fmla="*/ 78 h 130"/>
                  <a:gd name="T96" fmla="*/ 75 w 108"/>
                  <a:gd name="T97" fmla="*/ 75 h 130"/>
                  <a:gd name="T98" fmla="*/ 68 w 108"/>
                  <a:gd name="T99" fmla="*/ 75 h 130"/>
                  <a:gd name="T100" fmla="*/ 58 w 108"/>
                  <a:gd name="T101" fmla="*/ 73 h 130"/>
                  <a:gd name="T102" fmla="*/ 17 w 108"/>
                  <a:gd name="T103" fmla="*/ 73 h 130"/>
                  <a:gd name="T104" fmla="*/ 17 w 108"/>
                  <a:gd name="T105" fmla="*/ 130 h 130"/>
                  <a:gd name="T106" fmla="*/ 0 w 108"/>
                  <a:gd name="T107" fmla="*/ 130 h 130"/>
                  <a:gd name="T108" fmla="*/ 0 w 108"/>
                  <a:gd name="T109" fmla="*/ 0 h 1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0"/>
                  <a:gd name="T167" fmla="*/ 108 w 108"/>
                  <a:gd name="T168" fmla="*/ 130 h 1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0">
                    <a:moveTo>
                      <a:pt x="60" y="60"/>
                    </a:moveTo>
                    <a:lnTo>
                      <a:pt x="70" y="58"/>
                    </a:lnTo>
                    <a:lnTo>
                      <a:pt x="75" y="58"/>
                    </a:lnTo>
                    <a:lnTo>
                      <a:pt x="78" y="55"/>
                    </a:lnTo>
                    <a:lnTo>
                      <a:pt x="83" y="50"/>
                    </a:lnTo>
                    <a:lnTo>
                      <a:pt x="83" y="48"/>
                    </a:lnTo>
                    <a:lnTo>
                      <a:pt x="85" y="43"/>
                    </a:lnTo>
                    <a:lnTo>
                      <a:pt x="85" y="38"/>
                    </a:lnTo>
                    <a:lnTo>
                      <a:pt x="85" y="30"/>
                    </a:lnTo>
                    <a:lnTo>
                      <a:pt x="83" y="25"/>
                    </a:lnTo>
                    <a:lnTo>
                      <a:pt x="80" y="20"/>
                    </a:lnTo>
                    <a:lnTo>
                      <a:pt x="75" y="17"/>
                    </a:lnTo>
                    <a:lnTo>
                      <a:pt x="70" y="15"/>
                    </a:lnTo>
                    <a:lnTo>
                      <a:pt x="60" y="15"/>
                    </a:lnTo>
                    <a:lnTo>
                      <a:pt x="17" y="15"/>
                    </a:lnTo>
                    <a:lnTo>
                      <a:pt x="17" y="60"/>
                    </a:lnTo>
                    <a:lnTo>
                      <a:pt x="60" y="60"/>
                    </a:lnTo>
                    <a:close/>
                    <a:moveTo>
                      <a:pt x="0" y="0"/>
                    </a:moveTo>
                    <a:lnTo>
                      <a:pt x="60" y="0"/>
                    </a:lnTo>
                    <a:lnTo>
                      <a:pt x="75" y="0"/>
                    </a:lnTo>
                    <a:lnTo>
                      <a:pt x="85" y="5"/>
                    </a:lnTo>
                    <a:lnTo>
                      <a:pt x="93" y="10"/>
                    </a:lnTo>
                    <a:lnTo>
                      <a:pt x="95" y="12"/>
                    </a:lnTo>
                    <a:lnTo>
                      <a:pt x="98" y="15"/>
                    </a:lnTo>
                    <a:lnTo>
                      <a:pt x="103" y="25"/>
                    </a:lnTo>
                    <a:lnTo>
                      <a:pt x="103" y="35"/>
                    </a:lnTo>
                    <a:lnTo>
                      <a:pt x="103" y="45"/>
                    </a:lnTo>
                    <a:lnTo>
                      <a:pt x="100" y="50"/>
                    </a:lnTo>
                    <a:lnTo>
                      <a:pt x="98" y="53"/>
                    </a:lnTo>
                    <a:lnTo>
                      <a:pt x="93" y="60"/>
                    </a:lnTo>
                    <a:lnTo>
                      <a:pt x="85" y="65"/>
                    </a:lnTo>
                    <a:lnTo>
                      <a:pt x="93" y="70"/>
                    </a:lnTo>
                    <a:lnTo>
                      <a:pt x="98" y="73"/>
                    </a:lnTo>
                    <a:lnTo>
                      <a:pt x="98" y="78"/>
                    </a:lnTo>
                    <a:lnTo>
                      <a:pt x="100" y="80"/>
                    </a:lnTo>
                    <a:lnTo>
                      <a:pt x="100" y="90"/>
                    </a:lnTo>
                    <a:lnTo>
                      <a:pt x="103" y="108"/>
                    </a:lnTo>
                    <a:lnTo>
                      <a:pt x="103" y="118"/>
                    </a:lnTo>
                    <a:lnTo>
                      <a:pt x="105" y="123"/>
                    </a:lnTo>
                    <a:lnTo>
                      <a:pt x="108" y="125"/>
                    </a:lnTo>
                    <a:lnTo>
                      <a:pt x="108" y="130"/>
                    </a:lnTo>
                    <a:lnTo>
                      <a:pt x="88" y="130"/>
                    </a:lnTo>
                    <a:lnTo>
                      <a:pt x="85" y="125"/>
                    </a:lnTo>
                    <a:lnTo>
                      <a:pt x="85" y="115"/>
                    </a:lnTo>
                    <a:lnTo>
                      <a:pt x="83" y="93"/>
                    </a:lnTo>
                    <a:lnTo>
                      <a:pt x="83" y="88"/>
                    </a:lnTo>
                    <a:lnTo>
                      <a:pt x="80" y="83"/>
                    </a:lnTo>
                    <a:lnTo>
                      <a:pt x="78" y="78"/>
                    </a:lnTo>
                    <a:lnTo>
                      <a:pt x="75" y="75"/>
                    </a:lnTo>
                    <a:lnTo>
                      <a:pt x="68" y="75"/>
                    </a:lnTo>
                    <a:lnTo>
                      <a:pt x="58" y="73"/>
                    </a:lnTo>
                    <a:lnTo>
                      <a:pt x="17" y="73"/>
                    </a:lnTo>
                    <a:lnTo>
                      <a:pt x="17"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55" name="Freeform 278"/>
              <p:cNvSpPr>
                <a:spLocks/>
              </p:cNvSpPr>
              <p:nvPr/>
            </p:nvSpPr>
            <p:spPr bwMode="auto">
              <a:xfrm>
                <a:off x="1426" y="4547"/>
                <a:ext cx="104" cy="136"/>
              </a:xfrm>
              <a:custGeom>
                <a:avLst/>
                <a:gdLst>
                  <a:gd name="T0" fmla="*/ 16 w 104"/>
                  <a:gd name="T1" fmla="*/ 96 h 136"/>
                  <a:gd name="T2" fmla="*/ 18 w 104"/>
                  <a:gd name="T3" fmla="*/ 106 h 136"/>
                  <a:gd name="T4" fmla="*/ 26 w 104"/>
                  <a:gd name="T5" fmla="*/ 113 h 136"/>
                  <a:gd name="T6" fmla="*/ 33 w 104"/>
                  <a:gd name="T7" fmla="*/ 118 h 136"/>
                  <a:gd name="T8" fmla="*/ 51 w 104"/>
                  <a:gd name="T9" fmla="*/ 121 h 136"/>
                  <a:gd name="T10" fmla="*/ 71 w 104"/>
                  <a:gd name="T11" fmla="*/ 118 h 136"/>
                  <a:gd name="T12" fmla="*/ 81 w 104"/>
                  <a:gd name="T13" fmla="*/ 111 h 136"/>
                  <a:gd name="T14" fmla="*/ 86 w 104"/>
                  <a:gd name="T15" fmla="*/ 98 h 136"/>
                  <a:gd name="T16" fmla="*/ 83 w 104"/>
                  <a:gd name="T17" fmla="*/ 91 h 136"/>
                  <a:gd name="T18" fmla="*/ 78 w 104"/>
                  <a:gd name="T19" fmla="*/ 83 h 136"/>
                  <a:gd name="T20" fmla="*/ 58 w 104"/>
                  <a:gd name="T21" fmla="*/ 76 h 136"/>
                  <a:gd name="T22" fmla="*/ 26 w 104"/>
                  <a:gd name="T23" fmla="*/ 68 h 136"/>
                  <a:gd name="T24" fmla="*/ 10 w 104"/>
                  <a:gd name="T25" fmla="*/ 58 h 136"/>
                  <a:gd name="T26" fmla="*/ 5 w 104"/>
                  <a:gd name="T27" fmla="*/ 48 h 136"/>
                  <a:gd name="T28" fmla="*/ 5 w 104"/>
                  <a:gd name="T29" fmla="*/ 30 h 136"/>
                  <a:gd name="T30" fmla="*/ 10 w 104"/>
                  <a:gd name="T31" fmla="*/ 18 h 136"/>
                  <a:gd name="T32" fmla="*/ 23 w 104"/>
                  <a:gd name="T33" fmla="*/ 5 h 136"/>
                  <a:gd name="T34" fmla="*/ 36 w 104"/>
                  <a:gd name="T35" fmla="*/ 0 h 136"/>
                  <a:gd name="T36" fmla="*/ 51 w 104"/>
                  <a:gd name="T37" fmla="*/ 0 h 136"/>
                  <a:gd name="T38" fmla="*/ 68 w 104"/>
                  <a:gd name="T39" fmla="*/ 3 h 136"/>
                  <a:gd name="T40" fmla="*/ 83 w 104"/>
                  <a:gd name="T41" fmla="*/ 10 h 136"/>
                  <a:gd name="T42" fmla="*/ 96 w 104"/>
                  <a:gd name="T43" fmla="*/ 23 h 136"/>
                  <a:gd name="T44" fmla="*/ 99 w 104"/>
                  <a:gd name="T45" fmla="*/ 41 h 136"/>
                  <a:gd name="T46" fmla="*/ 81 w 104"/>
                  <a:gd name="T47" fmla="*/ 30 h 136"/>
                  <a:gd name="T48" fmla="*/ 76 w 104"/>
                  <a:gd name="T49" fmla="*/ 25 h 136"/>
                  <a:gd name="T50" fmla="*/ 66 w 104"/>
                  <a:gd name="T51" fmla="*/ 18 h 136"/>
                  <a:gd name="T52" fmla="*/ 48 w 104"/>
                  <a:gd name="T53" fmla="*/ 15 h 136"/>
                  <a:gd name="T54" fmla="*/ 36 w 104"/>
                  <a:gd name="T55" fmla="*/ 15 h 136"/>
                  <a:gd name="T56" fmla="*/ 28 w 104"/>
                  <a:gd name="T57" fmla="*/ 20 h 136"/>
                  <a:gd name="T58" fmla="*/ 23 w 104"/>
                  <a:gd name="T59" fmla="*/ 28 h 136"/>
                  <a:gd name="T60" fmla="*/ 21 w 104"/>
                  <a:gd name="T61" fmla="*/ 36 h 136"/>
                  <a:gd name="T62" fmla="*/ 23 w 104"/>
                  <a:gd name="T63" fmla="*/ 46 h 136"/>
                  <a:gd name="T64" fmla="*/ 28 w 104"/>
                  <a:gd name="T65" fmla="*/ 51 h 136"/>
                  <a:gd name="T66" fmla="*/ 51 w 104"/>
                  <a:gd name="T67" fmla="*/ 58 h 136"/>
                  <a:gd name="T68" fmla="*/ 81 w 104"/>
                  <a:gd name="T69" fmla="*/ 66 h 136"/>
                  <a:gd name="T70" fmla="*/ 96 w 104"/>
                  <a:gd name="T71" fmla="*/ 76 h 136"/>
                  <a:gd name="T72" fmla="*/ 99 w 104"/>
                  <a:gd name="T73" fmla="*/ 81 h 136"/>
                  <a:gd name="T74" fmla="*/ 104 w 104"/>
                  <a:gd name="T75" fmla="*/ 96 h 136"/>
                  <a:gd name="T76" fmla="*/ 99 w 104"/>
                  <a:gd name="T77" fmla="*/ 116 h 136"/>
                  <a:gd name="T78" fmla="*/ 86 w 104"/>
                  <a:gd name="T79" fmla="*/ 126 h 136"/>
                  <a:gd name="T80" fmla="*/ 78 w 104"/>
                  <a:gd name="T81" fmla="*/ 131 h 136"/>
                  <a:gd name="T82" fmla="*/ 61 w 104"/>
                  <a:gd name="T83" fmla="*/ 136 h 136"/>
                  <a:gd name="T84" fmla="*/ 38 w 104"/>
                  <a:gd name="T85" fmla="*/ 136 h 136"/>
                  <a:gd name="T86" fmla="*/ 21 w 104"/>
                  <a:gd name="T87" fmla="*/ 128 h 136"/>
                  <a:gd name="T88" fmla="*/ 5 w 104"/>
                  <a:gd name="T89" fmla="*/ 118 h 136"/>
                  <a:gd name="T90" fmla="*/ 0 w 104"/>
                  <a:gd name="T91" fmla="*/ 101 h 136"/>
                  <a:gd name="T92" fmla="*/ 16 w 104"/>
                  <a:gd name="T93" fmla="*/ 91 h 1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4"/>
                  <a:gd name="T142" fmla="*/ 0 h 136"/>
                  <a:gd name="T143" fmla="*/ 104 w 104"/>
                  <a:gd name="T144" fmla="*/ 136 h 1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4" h="136">
                    <a:moveTo>
                      <a:pt x="16" y="91"/>
                    </a:moveTo>
                    <a:lnTo>
                      <a:pt x="16" y="96"/>
                    </a:lnTo>
                    <a:lnTo>
                      <a:pt x="18" y="101"/>
                    </a:lnTo>
                    <a:lnTo>
                      <a:pt x="18" y="106"/>
                    </a:lnTo>
                    <a:lnTo>
                      <a:pt x="21" y="108"/>
                    </a:lnTo>
                    <a:lnTo>
                      <a:pt x="26" y="113"/>
                    </a:lnTo>
                    <a:lnTo>
                      <a:pt x="31" y="116"/>
                    </a:lnTo>
                    <a:lnTo>
                      <a:pt x="33" y="118"/>
                    </a:lnTo>
                    <a:lnTo>
                      <a:pt x="41" y="121"/>
                    </a:lnTo>
                    <a:lnTo>
                      <a:pt x="51" y="121"/>
                    </a:lnTo>
                    <a:lnTo>
                      <a:pt x="61" y="121"/>
                    </a:lnTo>
                    <a:lnTo>
                      <a:pt x="71" y="118"/>
                    </a:lnTo>
                    <a:lnTo>
                      <a:pt x="76" y="116"/>
                    </a:lnTo>
                    <a:lnTo>
                      <a:pt x="81" y="111"/>
                    </a:lnTo>
                    <a:lnTo>
                      <a:pt x="83" y="106"/>
                    </a:lnTo>
                    <a:lnTo>
                      <a:pt x="86" y="98"/>
                    </a:lnTo>
                    <a:lnTo>
                      <a:pt x="86" y="93"/>
                    </a:lnTo>
                    <a:lnTo>
                      <a:pt x="83" y="91"/>
                    </a:lnTo>
                    <a:lnTo>
                      <a:pt x="81" y="86"/>
                    </a:lnTo>
                    <a:lnTo>
                      <a:pt x="78" y="83"/>
                    </a:lnTo>
                    <a:lnTo>
                      <a:pt x="71" y="81"/>
                    </a:lnTo>
                    <a:lnTo>
                      <a:pt x="58" y="76"/>
                    </a:lnTo>
                    <a:lnTo>
                      <a:pt x="41" y="73"/>
                    </a:lnTo>
                    <a:lnTo>
                      <a:pt x="26" y="68"/>
                    </a:lnTo>
                    <a:lnTo>
                      <a:pt x="16" y="63"/>
                    </a:lnTo>
                    <a:lnTo>
                      <a:pt x="10" y="58"/>
                    </a:lnTo>
                    <a:lnTo>
                      <a:pt x="5" y="53"/>
                    </a:lnTo>
                    <a:lnTo>
                      <a:pt x="5" y="48"/>
                    </a:lnTo>
                    <a:lnTo>
                      <a:pt x="3" y="41"/>
                    </a:lnTo>
                    <a:lnTo>
                      <a:pt x="5" y="30"/>
                    </a:lnTo>
                    <a:lnTo>
                      <a:pt x="5" y="23"/>
                    </a:lnTo>
                    <a:lnTo>
                      <a:pt x="10" y="18"/>
                    </a:lnTo>
                    <a:lnTo>
                      <a:pt x="16" y="10"/>
                    </a:lnTo>
                    <a:lnTo>
                      <a:pt x="23" y="5"/>
                    </a:lnTo>
                    <a:lnTo>
                      <a:pt x="31" y="3"/>
                    </a:lnTo>
                    <a:lnTo>
                      <a:pt x="36" y="0"/>
                    </a:lnTo>
                    <a:lnTo>
                      <a:pt x="41" y="0"/>
                    </a:lnTo>
                    <a:lnTo>
                      <a:pt x="51" y="0"/>
                    </a:lnTo>
                    <a:lnTo>
                      <a:pt x="61" y="0"/>
                    </a:lnTo>
                    <a:lnTo>
                      <a:pt x="68" y="3"/>
                    </a:lnTo>
                    <a:lnTo>
                      <a:pt x="76" y="5"/>
                    </a:lnTo>
                    <a:lnTo>
                      <a:pt x="83" y="10"/>
                    </a:lnTo>
                    <a:lnTo>
                      <a:pt x="91" y="15"/>
                    </a:lnTo>
                    <a:lnTo>
                      <a:pt x="96" y="23"/>
                    </a:lnTo>
                    <a:lnTo>
                      <a:pt x="99" y="30"/>
                    </a:lnTo>
                    <a:lnTo>
                      <a:pt x="99" y="41"/>
                    </a:lnTo>
                    <a:lnTo>
                      <a:pt x="83" y="41"/>
                    </a:lnTo>
                    <a:lnTo>
                      <a:pt x="81" y="30"/>
                    </a:lnTo>
                    <a:lnTo>
                      <a:pt x="78" y="28"/>
                    </a:lnTo>
                    <a:lnTo>
                      <a:pt x="76" y="25"/>
                    </a:lnTo>
                    <a:lnTo>
                      <a:pt x="71" y="20"/>
                    </a:lnTo>
                    <a:lnTo>
                      <a:pt x="66" y="18"/>
                    </a:lnTo>
                    <a:lnTo>
                      <a:pt x="58" y="15"/>
                    </a:lnTo>
                    <a:lnTo>
                      <a:pt x="48" y="15"/>
                    </a:lnTo>
                    <a:lnTo>
                      <a:pt x="43" y="15"/>
                    </a:lnTo>
                    <a:lnTo>
                      <a:pt x="36" y="15"/>
                    </a:lnTo>
                    <a:lnTo>
                      <a:pt x="31" y="18"/>
                    </a:lnTo>
                    <a:lnTo>
                      <a:pt x="28" y="20"/>
                    </a:lnTo>
                    <a:lnTo>
                      <a:pt x="23" y="25"/>
                    </a:lnTo>
                    <a:lnTo>
                      <a:pt x="23" y="28"/>
                    </a:lnTo>
                    <a:lnTo>
                      <a:pt x="21" y="33"/>
                    </a:lnTo>
                    <a:lnTo>
                      <a:pt x="21" y="36"/>
                    </a:lnTo>
                    <a:lnTo>
                      <a:pt x="21" y="41"/>
                    </a:lnTo>
                    <a:lnTo>
                      <a:pt x="23" y="46"/>
                    </a:lnTo>
                    <a:lnTo>
                      <a:pt x="26" y="48"/>
                    </a:lnTo>
                    <a:lnTo>
                      <a:pt x="28" y="51"/>
                    </a:lnTo>
                    <a:lnTo>
                      <a:pt x="36" y="53"/>
                    </a:lnTo>
                    <a:lnTo>
                      <a:pt x="51" y="58"/>
                    </a:lnTo>
                    <a:lnTo>
                      <a:pt x="71" y="61"/>
                    </a:lnTo>
                    <a:lnTo>
                      <a:pt x="81" y="66"/>
                    </a:lnTo>
                    <a:lnTo>
                      <a:pt x="91" y="71"/>
                    </a:lnTo>
                    <a:lnTo>
                      <a:pt x="96" y="76"/>
                    </a:lnTo>
                    <a:lnTo>
                      <a:pt x="99" y="78"/>
                    </a:lnTo>
                    <a:lnTo>
                      <a:pt x="99" y="81"/>
                    </a:lnTo>
                    <a:lnTo>
                      <a:pt x="101" y="88"/>
                    </a:lnTo>
                    <a:lnTo>
                      <a:pt x="104" y="96"/>
                    </a:lnTo>
                    <a:lnTo>
                      <a:pt x="101" y="106"/>
                    </a:lnTo>
                    <a:lnTo>
                      <a:pt x="99" y="116"/>
                    </a:lnTo>
                    <a:lnTo>
                      <a:pt x="94" y="121"/>
                    </a:lnTo>
                    <a:lnTo>
                      <a:pt x="86" y="126"/>
                    </a:lnTo>
                    <a:lnTo>
                      <a:pt x="83" y="128"/>
                    </a:lnTo>
                    <a:lnTo>
                      <a:pt x="78" y="131"/>
                    </a:lnTo>
                    <a:lnTo>
                      <a:pt x="71" y="133"/>
                    </a:lnTo>
                    <a:lnTo>
                      <a:pt x="61" y="136"/>
                    </a:lnTo>
                    <a:lnTo>
                      <a:pt x="51" y="136"/>
                    </a:lnTo>
                    <a:lnTo>
                      <a:pt x="38" y="136"/>
                    </a:lnTo>
                    <a:lnTo>
                      <a:pt x="28" y="133"/>
                    </a:lnTo>
                    <a:lnTo>
                      <a:pt x="21" y="128"/>
                    </a:lnTo>
                    <a:lnTo>
                      <a:pt x="13" y="123"/>
                    </a:lnTo>
                    <a:lnTo>
                      <a:pt x="5" y="118"/>
                    </a:lnTo>
                    <a:lnTo>
                      <a:pt x="3" y="108"/>
                    </a:lnTo>
                    <a:lnTo>
                      <a:pt x="0" y="101"/>
                    </a:lnTo>
                    <a:lnTo>
                      <a:pt x="0" y="91"/>
                    </a:lnTo>
                    <a:lnTo>
                      <a:pt x="16"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56" name="Freeform 279"/>
              <p:cNvSpPr>
                <a:spLocks/>
              </p:cNvSpPr>
              <p:nvPr/>
            </p:nvSpPr>
            <p:spPr bwMode="auto">
              <a:xfrm>
                <a:off x="1540" y="4550"/>
                <a:ext cx="105" cy="128"/>
              </a:xfrm>
              <a:custGeom>
                <a:avLst/>
                <a:gdLst>
                  <a:gd name="T0" fmla="*/ 105 w 105"/>
                  <a:gd name="T1" fmla="*/ 0 h 128"/>
                  <a:gd name="T2" fmla="*/ 105 w 105"/>
                  <a:gd name="T3" fmla="*/ 15 h 128"/>
                  <a:gd name="T4" fmla="*/ 63 w 105"/>
                  <a:gd name="T5" fmla="*/ 15 h 128"/>
                  <a:gd name="T6" fmla="*/ 63 w 105"/>
                  <a:gd name="T7" fmla="*/ 128 h 128"/>
                  <a:gd name="T8" fmla="*/ 42 w 105"/>
                  <a:gd name="T9" fmla="*/ 128 h 128"/>
                  <a:gd name="T10" fmla="*/ 42 w 105"/>
                  <a:gd name="T11" fmla="*/ 15 h 128"/>
                  <a:gd name="T12" fmla="*/ 0 w 105"/>
                  <a:gd name="T13" fmla="*/ 15 h 128"/>
                  <a:gd name="T14" fmla="*/ 0 w 105"/>
                  <a:gd name="T15" fmla="*/ 0 h 128"/>
                  <a:gd name="T16" fmla="*/ 105 w 105"/>
                  <a:gd name="T17" fmla="*/ 0 h 1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5"/>
                  <a:gd name="T28" fmla="*/ 0 h 128"/>
                  <a:gd name="T29" fmla="*/ 105 w 105"/>
                  <a:gd name="T30" fmla="*/ 128 h 1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5" h="128">
                    <a:moveTo>
                      <a:pt x="105" y="0"/>
                    </a:moveTo>
                    <a:lnTo>
                      <a:pt x="105" y="15"/>
                    </a:lnTo>
                    <a:lnTo>
                      <a:pt x="63" y="15"/>
                    </a:lnTo>
                    <a:lnTo>
                      <a:pt x="63" y="128"/>
                    </a:lnTo>
                    <a:lnTo>
                      <a:pt x="42" y="128"/>
                    </a:lnTo>
                    <a:lnTo>
                      <a:pt x="42" y="15"/>
                    </a:lnTo>
                    <a:lnTo>
                      <a:pt x="0" y="15"/>
                    </a:lnTo>
                    <a:lnTo>
                      <a:pt x="0" y="0"/>
                    </a:lnTo>
                    <a:lnTo>
                      <a:pt x="10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57" name="Freeform 280"/>
              <p:cNvSpPr>
                <a:spLocks noEditPoints="1"/>
              </p:cNvSpPr>
              <p:nvPr/>
            </p:nvSpPr>
            <p:spPr bwMode="auto">
              <a:xfrm>
                <a:off x="1638" y="4550"/>
                <a:ext cx="115" cy="128"/>
              </a:xfrm>
              <a:custGeom>
                <a:avLst/>
                <a:gdLst>
                  <a:gd name="T0" fmla="*/ 78 w 115"/>
                  <a:gd name="T1" fmla="*/ 75 h 128"/>
                  <a:gd name="T2" fmla="*/ 58 w 115"/>
                  <a:gd name="T3" fmla="*/ 20 h 128"/>
                  <a:gd name="T4" fmla="*/ 35 w 115"/>
                  <a:gd name="T5" fmla="*/ 75 h 128"/>
                  <a:gd name="T6" fmla="*/ 78 w 115"/>
                  <a:gd name="T7" fmla="*/ 75 h 128"/>
                  <a:gd name="T8" fmla="*/ 48 w 115"/>
                  <a:gd name="T9" fmla="*/ 0 h 128"/>
                  <a:gd name="T10" fmla="*/ 68 w 115"/>
                  <a:gd name="T11" fmla="*/ 0 h 128"/>
                  <a:gd name="T12" fmla="*/ 115 w 115"/>
                  <a:gd name="T13" fmla="*/ 128 h 128"/>
                  <a:gd name="T14" fmla="*/ 95 w 115"/>
                  <a:gd name="T15" fmla="*/ 128 h 128"/>
                  <a:gd name="T16" fmla="*/ 83 w 115"/>
                  <a:gd name="T17" fmla="*/ 90 h 128"/>
                  <a:gd name="T18" fmla="*/ 30 w 115"/>
                  <a:gd name="T19" fmla="*/ 90 h 128"/>
                  <a:gd name="T20" fmla="*/ 17 w 115"/>
                  <a:gd name="T21" fmla="*/ 128 h 128"/>
                  <a:gd name="T22" fmla="*/ 0 w 115"/>
                  <a:gd name="T23" fmla="*/ 128 h 128"/>
                  <a:gd name="T24" fmla="*/ 48 w 115"/>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28"/>
                  <a:gd name="T41" fmla="*/ 115 w 115"/>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28">
                    <a:moveTo>
                      <a:pt x="78" y="75"/>
                    </a:moveTo>
                    <a:lnTo>
                      <a:pt x="58" y="20"/>
                    </a:lnTo>
                    <a:lnTo>
                      <a:pt x="35" y="75"/>
                    </a:lnTo>
                    <a:lnTo>
                      <a:pt x="78" y="75"/>
                    </a:lnTo>
                    <a:close/>
                    <a:moveTo>
                      <a:pt x="48" y="0"/>
                    </a:moveTo>
                    <a:lnTo>
                      <a:pt x="68" y="0"/>
                    </a:lnTo>
                    <a:lnTo>
                      <a:pt x="115" y="128"/>
                    </a:lnTo>
                    <a:lnTo>
                      <a:pt x="95" y="128"/>
                    </a:lnTo>
                    <a:lnTo>
                      <a:pt x="83" y="90"/>
                    </a:lnTo>
                    <a:lnTo>
                      <a:pt x="30" y="90"/>
                    </a:lnTo>
                    <a:lnTo>
                      <a:pt x="17" y="128"/>
                    </a:lnTo>
                    <a:lnTo>
                      <a:pt x="0" y="128"/>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58" name="Freeform 281"/>
              <p:cNvSpPr>
                <a:spLocks noEditPoints="1"/>
              </p:cNvSpPr>
              <p:nvPr/>
            </p:nvSpPr>
            <p:spPr bwMode="auto">
              <a:xfrm>
                <a:off x="1771" y="4550"/>
                <a:ext cx="108" cy="130"/>
              </a:xfrm>
              <a:custGeom>
                <a:avLst/>
                <a:gdLst>
                  <a:gd name="T0" fmla="*/ 58 w 108"/>
                  <a:gd name="T1" fmla="*/ 60 h 130"/>
                  <a:gd name="T2" fmla="*/ 71 w 108"/>
                  <a:gd name="T3" fmla="*/ 58 h 130"/>
                  <a:gd name="T4" fmla="*/ 73 w 108"/>
                  <a:gd name="T5" fmla="*/ 58 h 130"/>
                  <a:gd name="T6" fmla="*/ 78 w 108"/>
                  <a:gd name="T7" fmla="*/ 55 h 130"/>
                  <a:gd name="T8" fmla="*/ 81 w 108"/>
                  <a:gd name="T9" fmla="*/ 50 h 130"/>
                  <a:gd name="T10" fmla="*/ 83 w 108"/>
                  <a:gd name="T11" fmla="*/ 48 h 130"/>
                  <a:gd name="T12" fmla="*/ 86 w 108"/>
                  <a:gd name="T13" fmla="*/ 43 h 130"/>
                  <a:gd name="T14" fmla="*/ 86 w 108"/>
                  <a:gd name="T15" fmla="*/ 38 h 130"/>
                  <a:gd name="T16" fmla="*/ 86 w 108"/>
                  <a:gd name="T17" fmla="*/ 30 h 130"/>
                  <a:gd name="T18" fmla="*/ 83 w 108"/>
                  <a:gd name="T19" fmla="*/ 25 h 130"/>
                  <a:gd name="T20" fmla="*/ 81 w 108"/>
                  <a:gd name="T21" fmla="*/ 20 h 130"/>
                  <a:gd name="T22" fmla="*/ 76 w 108"/>
                  <a:gd name="T23" fmla="*/ 17 h 130"/>
                  <a:gd name="T24" fmla="*/ 68 w 108"/>
                  <a:gd name="T25" fmla="*/ 15 h 130"/>
                  <a:gd name="T26" fmla="*/ 60 w 108"/>
                  <a:gd name="T27" fmla="*/ 15 h 130"/>
                  <a:gd name="T28" fmla="*/ 18 w 108"/>
                  <a:gd name="T29" fmla="*/ 15 h 130"/>
                  <a:gd name="T30" fmla="*/ 18 w 108"/>
                  <a:gd name="T31" fmla="*/ 60 h 130"/>
                  <a:gd name="T32" fmla="*/ 58 w 108"/>
                  <a:gd name="T33" fmla="*/ 60 h 130"/>
                  <a:gd name="T34" fmla="*/ 0 w 108"/>
                  <a:gd name="T35" fmla="*/ 0 h 130"/>
                  <a:gd name="T36" fmla="*/ 60 w 108"/>
                  <a:gd name="T37" fmla="*/ 0 h 130"/>
                  <a:gd name="T38" fmla="*/ 73 w 108"/>
                  <a:gd name="T39" fmla="*/ 0 h 130"/>
                  <a:gd name="T40" fmla="*/ 86 w 108"/>
                  <a:gd name="T41" fmla="*/ 5 h 130"/>
                  <a:gd name="T42" fmla="*/ 93 w 108"/>
                  <a:gd name="T43" fmla="*/ 10 h 130"/>
                  <a:gd name="T44" fmla="*/ 96 w 108"/>
                  <a:gd name="T45" fmla="*/ 12 h 130"/>
                  <a:gd name="T46" fmla="*/ 98 w 108"/>
                  <a:gd name="T47" fmla="*/ 15 h 130"/>
                  <a:gd name="T48" fmla="*/ 103 w 108"/>
                  <a:gd name="T49" fmla="*/ 25 h 130"/>
                  <a:gd name="T50" fmla="*/ 103 w 108"/>
                  <a:gd name="T51" fmla="*/ 35 h 130"/>
                  <a:gd name="T52" fmla="*/ 101 w 108"/>
                  <a:gd name="T53" fmla="*/ 45 h 130"/>
                  <a:gd name="T54" fmla="*/ 101 w 108"/>
                  <a:gd name="T55" fmla="*/ 50 h 130"/>
                  <a:gd name="T56" fmla="*/ 98 w 108"/>
                  <a:gd name="T57" fmla="*/ 53 h 130"/>
                  <a:gd name="T58" fmla="*/ 93 w 108"/>
                  <a:gd name="T59" fmla="*/ 60 h 130"/>
                  <a:gd name="T60" fmla="*/ 86 w 108"/>
                  <a:gd name="T61" fmla="*/ 65 h 130"/>
                  <a:gd name="T62" fmla="*/ 91 w 108"/>
                  <a:gd name="T63" fmla="*/ 70 h 130"/>
                  <a:gd name="T64" fmla="*/ 96 w 108"/>
                  <a:gd name="T65" fmla="*/ 73 h 130"/>
                  <a:gd name="T66" fmla="*/ 98 w 108"/>
                  <a:gd name="T67" fmla="*/ 78 h 130"/>
                  <a:gd name="T68" fmla="*/ 98 w 108"/>
                  <a:gd name="T69" fmla="*/ 80 h 130"/>
                  <a:gd name="T70" fmla="*/ 101 w 108"/>
                  <a:gd name="T71" fmla="*/ 90 h 130"/>
                  <a:gd name="T72" fmla="*/ 101 w 108"/>
                  <a:gd name="T73" fmla="*/ 108 h 130"/>
                  <a:gd name="T74" fmla="*/ 103 w 108"/>
                  <a:gd name="T75" fmla="*/ 118 h 130"/>
                  <a:gd name="T76" fmla="*/ 106 w 108"/>
                  <a:gd name="T77" fmla="*/ 123 h 130"/>
                  <a:gd name="T78" fmla="*/ 108 w 108"/>
                  <a:gd name="T79" fmla="*/ 125 h 130"/>
                  <a:gd name="T80" fmla="*/ 108 w 108"/>
                  <a:gd name="T81" fmla="*/ 130 h 130"/>
                  <a:gd name="T82" fmla="*/ 86 w 108"/>
                  <a:gd name="T83" fmla="*/ 130 h 130"/>
                  <a:gd name="T84" fmla="*/ 86 w 108"/>
                  <a:gd name="T85" fmla="*/ 125 h 130"/>
                  <a:gd name="T86" fmla="*/ 83 w 108"/>
                  <a:gd name="T87" fmla="*/ 115 h 130"/>
                  <a:gd name="T88" fmla="*/ 83 w 108"/>
                  <a:gd name="T89" fmla="*/ 93 h 130"/>
                  <a:gd name="T90" fmla="*/ 83 w 108"/>
                  <a:gd name="T91" fmla="*/ 88 h 130"/>
                  <a:gd name="T92" fmla="*/ 81 w 108"/>
                  <a:gd name="T93" fmla="*/ 83 h 130"/>
                  <a:gd name="T94" fmla="*/ 78 w 108"/>
                  <a:gd name="T95" fmla="*/ 78 h 130"/>
                  <a:gd name="T96" fmla="*/ 73 w 108"/>
                  <a:gd name="T97" fmla="*/ 75 h 130"/>
                  <a:gd name="T98" fmla="*/ 68 w 108"/>
                  <a:gd name="T99" fmla="*/ 75 h 130"/>
                  <a:gd name="T100" fmla="*/ 58 w 108"/>
                  <a:gd name="T101" fmla="*/ 73 h 130"/>
                  <a:gd name="T102" fmla="*/ 18 w 108"/>
                  <a:gd name="T103" fmla="*/ 73 h 130"/>
                  <a:gd name="T104" fmla="*/ 18 w 108"/>
                  <a:gd name="T105" fmla="*/ 130 h 130"/>
                  <a:gd name="T106" fmla="*/ 0 w 108"/>
                  <a:gd name="T107" fmla="*/ 130 h 130"/>
                  <a:gd name="T108" fmla="*/ 0 w 108"/>
                  <a:gd name="T109" fmla="*/ 0 h 1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0"/>
                  <a:gd name="T167" fmla="*/ 108 w 108"/>
                  <a:gd name="T168" fmla="*/ 130 h 1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0">
                    <a:moveTo>
                      <a:pt x="58" y="60"/>
                    </a:moveTo>
                    <a:lnTo>
                      <a:pt x="71" y="58"/>
                    </a:lnTo>
                    <a:lnTo>
                      <a:pt x="73" y="58"/>
                    </a:lnTo>
                    <a:lnTo>
                      <a:pt x="78" y="55"/>
                    </a:lnTo>
                    <a:lnTo>
                      <a:pt x="81" y="50"/>
                    </a:lnTo>
                    <a:lnTo>
                      <a:pt x="83" y="48"/>
                    </a:lnTo>
                    <a:lnTo>
                      <a:pt x="86" y="43"/>
                    </a:lnTo>
                    <a:lnTo>
                      <a:pt x="86" y="38"/>
                    </a:lnTo>
                    <a:lnTo>
                      <a:pt x="86" y="30"/>
                    </a:lnTo>
                    <a:lnTo>
                      <a:pt x="83" y="25"/>
                    </a:lnTo>
                    <a:lnTo>
                      <a:pt x="81" y="20"/>
                    </a:lnTo>
                    <a:lnTo>
                      <a:pt x="76" y="17"/>
                    </a:lnTo>
                    <a:lnTo>
                      <a:pt x="68" y="15"/>
                    </a:lnTo>
                    <a:lnTo>
                      <a:pt x="60" y="15"/>
                    </a:lnTo>
                    <a:lnTo>
                      <a:pt x="18" y="15"/>
                    </a:lnTo>
                    <a:lnTo>
                      <a:pt x="18" y="60"/>
                    </a:lnTo>
                    <a:lnTo>
                      <a:pt x="58" y="60"/>
                    </a:lnTo>
                    <a:close/>
                    <a:moveTo>
                      <a:pt x="0" y="0"/>
                    </a:moveTo>
                    <a:lnTo>
                      <a:pt x="60" y="0"/>
                    </a:lnTo>
                    <a:lnTo>
                      <a:pt x="73" y="0"/>
                    </a:lnTo>
                    <a:lnTo>
                      <a:pt x="86" y="5"/>
                    </a:lnTo>
                    <a:lnTo>
                      <a:pt x="93" y="10"/>
                    </a:lnTo>
                    <a:lnTo>
                      <a:pt x="96" y="12"/>
                    </a:lnTo>
                    <a:lnTo>
                      <a:pt x="98" y="15"/>
                    </a:lnTo>
                    <a:lnTo>
                      <a:pt x="103" y="25"/>
                    </a:lnTo>
                    <a:lnTo>
                      <a:pt x="103" y="35"/>
                    </a:lnTo>
                    <a:lnTo>
                      <a:pt x="101" y="45"/>
                    </a:lnTo>
                    <a:lnTo>
                      <a:pt x="101" y="50"/>
                    </a:lnTo>
                    <a:lnTo>
                      <a:pt x="98" y="53"/>
                    </a:lnTo>
                    <a:lnTo>
                      <a:pt x="93" y="60"/>
                    </a:lnTo>
                    <a:lnTo>
                      <a:pt x="86" y="65"/>
                    </a:lnTo>
                    <a:lnTo>
                      <a:pt x="91" y="70"/>
                    </a:lnTo>
                    <a:lnTo>
                      <a:pt x="96" y="73"/>
                    </a:lnTo>
                    <a:lnTo>
                      <a:pt x="98" y="78"/>
                    </a:lnTo>
                    <a:lnTo>
                      <a:pt x="98" y="80"/>
                    </a:lnTo>
                    <a:lnTo>
                      <a:pt x="101" y="90"/>
                    </a:lnTo>
                    <a:lnTo>
                      <a:pt x="101" y="108"/>
                    </a:lnTo>
                    <a:lnTo>
                      <a:pt x="103" y="118"/>
                    </a:lnTo>
                    <a:lnTo>
                      <a:pt x="106" y="123"/>
                    </a:lnTo>
                    <a:lnTo>
                      <a:pt x="108" y="125"/>
                    </a:lnTo>
                    <a:lnTo>
                      <a:pt x="108" y="130"/>
                    </a:lnTo>
                    <a:lnTo>
                      <a:pt x="86" y="130"/>
                    </a:lnTo>
                    <a:lnTo>
                      <a:pt x="86" y="125"/>
                    </a:lnTo>
                    <a:lnTo>
                      <a:pt x="83" y="115"/>
                    </a:lnTo>
                    <a:lnTo>
                      <a:pt x="83" y="93"/>
                    </a:lnTo>
                    <a:lnTo>
                      <a:pt x="83" y="88"/>
                    </a:lnTo>
                    <a:lnTo>
                      <a:pt x="81" y="83"/>
                    </a:lnTo>
                    <a:lnTo>
                      <a:pt x="78" y="78"/>
                    </a:lnTo>
                    <a:lnTo>
                      <a:pt x="73" y="75"/>
                    </a:lnTo>
                    <a:lnTo>
                      <a:pt x="68" y="75"/>
                    </a:lnTo>
                    <a:lnTo>
                      <a:pt x="58" y="73"/>
                    </a:lnTo>
                    <a:lnTo>
                      <a:pt x="18" y="73"/>
                    </a:lnTo>
                    <a:lnTo>
                      <a:pt x="18"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59" name="Freeform 282"/>
              <p:cNvSpPr>
                <a:spLocks/>
              </p:cNvSpPr>
              <p:nvPr/>
            </p:nvSpPr>
            <p:spPr bwMode="auto">
              <a:xfrm>
                <a:off x="1884" y="4550"/>
                <a:ext cx="106" cy="128"/>
              </a:xfrm>
              <a:custGeom>
                <a:avLst/>
                <a:gdLst>
                  <a:gd name="T0" fmla="*/ 106 w 106"/>
                  <a:gd name="T1" fmla="*/ 0 h 128"/>
                  <a:gd name="T2" fmla="*/ 106 w 106"/>
                  <a:gd name="T3" fmla="*/ 15 h 128"/>
                  <a:gd name="T4" fmla="*/ 63 w 106"/>
                  <a:gd name="T5" fmla="*/ 15 h 128"/>
                  <a:gd name="T6" fmla="*/ 63 w 106"/>
                  <a:gd name="T7" fmla="*/ 128 h 128"/>
                  <a:gd name="T8" fmla="*/ 46 w 106"/>
                  <a:gd name="T9" fmla="*/ 128 h 128"/>
                  <a:gd name="T10" fmla="*/ 46 w 106"/>
                  <a:gd name="T11" fmla="*/ 15 h 128"/>
                  <a:gd name="T12" fmla="*/ 0 w 106"/>
                  <a:gd name="T13" fmla="*/ 15 h 128"/>
                  <a:gd name="T14" fmla="*/ 0 w 106"/>
                  <a:gd name="T15" fmla="*/ 0 h 128"/>
                  <a:gd name="T16" fmla="*/ 106 w 106"/>
                  <a:gd name="T17" fmla="*/ 0 h 1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28"/>
                  <a:gd name="T29" fmla="*/ 106 w 106"/>
                  <a:gd name="T30" fmla="*/ 128 h 1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28">
                    <a:moveTo>
                      <a:pt x="106" y="0"/>
                    </a:moveTo>
                    <a:lnTo>
                      <a:pt x="106" y="15"/>
                    </a:lnTo>
                    <a:lnTo>
                      <a:pt x="63" y="15"/>
                    </a:lnTo>
                    <a:lnTo>
                      <a:pt x="63" y="128"/>
                    </a:lnTo>
                    <a:lnTo>
                      <a:pt x="46" y="128"/>
                    </a:lnTo>
                    <a:lnTo>
                      <a:pt x="46" y="15"/>
                    </a:lnTo>
                    <a:lnTo>
                      <a:pt x="0" y="15"/>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60" name="Freeform 283"/>
              <p:cNvSpPr>
                <a:spLocks noEditPoints="1"/>
              </p:cNvSpPr>
              <p:nvPr/>
            </p:nvSpPr>
            <p:spPr bwMode="auto">
              <a:xfrm>
                <a:off x="2008" y="4550"/>
                <a:ext cx="108" cy="130"/>
              </a:xfrm>
              <a:custGeom>
                <a:avLst/>
                <a:gdLst>
                  <a:gd name="T0" fmla="*/ 50 w 108"/>
                  <a:gd name="T1" fmla="*/ 115 h 130"/>
                  <a:gd name="T2" fmla="*/ 57 w 108"/>
                  <a:gd name="T3" fmla="*/ 113 h 130"/>
                  <a:gd name="T4" fmla="*/ 65 w 108"/>
                  <a:gd name="T5" fmla="*/ 113 h 130"/>
                  <a:gd name="T6" fmla="*/ 73 w 108"/>
                  <a:gd name="T7" fmla="*/ 108 h 130"/>
                  <a:gd name="T8" fmla="*/ 80 w 108"/>
                  <a:gd name="T9" fmla="*/ 100 h 130"/>
                  <a:gd name="T10" fmla="*/ 85 w 108"/>
                  <a:gd name="T11" fmla="*/ 90 h 130"/>
                  <a:gd name="T12" fmla="*/ 88 w 108"/>
                  <a:gd name="T13" fmla="*/ 80 h 130"/>
                  <a:gd name="T14" fmla="*/ 90 w 108"/>
                  <a:gd name="T15" fmla="*/ 65 h 130"/>
                  <a:gd name="T16" fmla="*/ 90 w 108"/>
                  <a:gd name="T17" fmla="*/ 55 h 130"/>
                  <a:gd name="T18" fmla="*/ 88 w 108"/>
                  <a:gd name="T19" fmla="*/ 45 h 130"/>
                  <a:gd name="T20" fmla="*/ 85 w 108"/>
                  <a:gd name="T21" fmla="*/ 35 h 130"/>
                  <a:gd name="T22" fmla="*/ 80 w 108"/>
                  <a:gd name="T23" fmla="*/ 27 h 130"/>
                  <a:gd name="T24" fmla="*/ 78 w 108"/>
                  <a:gd name="T25" fmla="*/ 25 h 130"/>
                  <a:gd name="T26" fmla="*/ 75 w 108"/>
                  <a:gd name="T27" fmla="*/ 22 h 130"/>
                  <a:gd name="T28" fmla="*/ 67 w 108"/>
                  <a:gd name="T29" fmla="*/ 17 h 130"/>
                  <a:gd name="T30" fmla="*/ 60 w 108"/>
                  <a:gd name="T31" fmla="*/ 15 h 130"/>
                  <a:gd name="T32" fmla="*/ 50 w 108"/>
                  <a:gd name="T33" fmla="*/ 15 h 130"/>
                  <a:gd name="T34" fmla="*/ 17 w 108"/>
                  <a:gd name="T35" fmla="*/ 15 h 130"/>
                  <a:gd name="T36" fmla="*/ 17 w 108"/>
                  <a:gd name="T37" fmla="*/ 115 h 130"/>
                  <a:gd name="T38" fmla="*/ 50 w 108"/>
                  <a:gd name="T39" fmla="*/ 115 h 130"/>
                  <a:gd name="T40" fmla="*/ 0 w 108"/>
                  <a:gd name="T41" fmla="*/ 0 h 130"/>
                  <a:gd name="T42" fmla="*/ 52 w 108"/>
                  <a:gd name="T43" fmla="*/ 0 h 130"/>
                  <a:gd name="T44" fmla="*/ 65 w 108"/>
                  <a:gd name="T45" fmla="*/ 0 h 130"/>
                  <a:gd name="T46" fmla="*/ 78 w 108"/>
                  <a:gd name="T47" fmla="*/ 5 h 130"/>
                  <a:gd name="T48" fmla="*/ 85 w 108"/>
                  <a:gd name="T49" fmla="*/ 10 h 130"/>
                  <a:gd name="T50" fmla="*/ 95 w 108"/>
                  <a:gd name="T51" fmla="*/ 20 h 130"/>
                  <a:gd name="T52" fmla="*/ 98 w 108"/>
                  <a:gd name="T53" fmla="*/ 22 h 130"/>
                  <a:gd name="T54" fmla="*/ 100 w 108"/>
                  <a:gd name="T55" fmla="*/ 27 h 130"/>
                  <a:gd name="T56" fmla="*/ 105 w 108"/>
                  <a:gd name="T57" fmla="*/ 38 h 130"/>
                  <a:gd name="T58" fmla="*/ 108 w 108"/>
                  <a:gd name="T59" fmla="*/ 50 h 130"/>
                  <a:gd name="T60" fmla="*/ 108 w 108"/>
                  <a:gd name="T61" fmla="*/ 63 h 130"/>
                  <a:gd name="T62" fmla="*/ 108 w 108"/>
                  <a:gd name="T63" fmla="*/ 73 h 130"/>
                  <a:gd name="T64" fmla="*/ 105 w 108"/>
                  <a:gd name="T65" fmla="*/ 83 h 130"/>
                  <a:gd name="T66" fmla="*/ 103 w 108"/>
                  <a:gd name="T67" fmla="*/ 90 h 130"/>
                  <a:gd name="T68" fmla="*/ 100 w 108"/>
                  <a:gd name="T69" fmla="*/ 100 h 130"/>
                  <a:gd name="T70" fmla="*/ 93 w 108"/>
                  <a:gd name="T71" fmla="*/ 113 h 130"/>
                  <a:gd name="T72" fmla="*/ 88 w 108"/>
                  <a:gd name="T73" fmla="*/ 118 h 130"/>
                  <a:gd name="T74" fmla="*/ 80 w 108"/>
                  <a:gd name="T75" fmla="*/ 123 h 130"/>
                  <a:gd name="T76" fmla="*/ 75 w 108"/>
                  <a:gd name="T77" fmla="*/ 125 h 130"/>
                  <a:gd name="T78" fmla="*/ 67 w 108"/>
                  <a:gd name="T79" fmla="*/ 128 h 130"/>
                  <a:gd name="T80" fmla="*/ 52 w 108"/>
                  <a:gd name="T81" fmla="*/ 130 h 130"/>
                  <a:gd name="T82" fmla="*/ 0 w 108"/>
                  <a:gd name="T83" fmla="*/ 130 h 130"/>
                  <a:gd name="T84" fmla="*/ 0 w 108"/>
                  <a:gd name="T85" fmla="*/ 0 h 13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0"/>
                  <a:gd name="T131" fmla="*/ 108 w 108"/>
                  <a:gd name="T132" fmla="*/ 130 h 13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0">
                    <a:moveTo>
                      <a:pt x="50" y="115"/>
                    </a:moveTo>
                    <a:lnTo>
                      <a:pt x="57" y="113"/>
                    </a:lnTo>
                    <a:lnTo>
                      <a:pt x="65" y="113"/>
                    </a:lnTo>
                    <a:lnTo>
                      <a:pt x="73" y="108"/>
                    </a:lnTo>
                    <a:lnTo>
                      <a:pt x="80" y="100"/>
                    </a:lnTo>
                    <a:lnTo>
                      <a:pt x="85" y="90"/>
                    </a:lnTo>
                    <a:lnTo>
                      <a:pt x="88" y="80"/>
                    </a:lnTo>
                    <a:lnTo>
                      <a:pt x="90" y="65"/>
                    </a:lnTo>
                    <a:lnTo>
                      <a:pt x="90" y="55"/>
                    </a:lnTo>
                    <a:lnTo>
                      <a:pt x="88" y="45"/>
                    </a:lnTo>
                    <a:lnTo>
                      <a:pt x="85" y="35"/>
                    </a:lnTo>
                    <a:lnTo>
                      <a:pt x="80" y="27"/>
                    </a:lnTo>
                    <a:lnTo>
                      <a:pt x="78" y="25"/>
                    </a:lnTo>
                    <a:lnTo>
                      <a:pt x="75" y="22"/>
                    </a:lnTo>
                    <a:lnTo>
                      <a:pt x="67" y="17"/>
                    </a:lnTo>
                    <a:lnTo>
                      <a:pt x="60" y="15"/>
                    </a:lnTo>
                    <a:lnTo>
                      <a:pt x="50" y="15"/>
                    </a:lnTo>
                    <a:lnTo>
                      <a:pt x="17" y="15"/>
                    </a:lnTo>
                    <a:lnTo>
                      <a:pt x="17" y="115"/>
                    </a:lnTo>
                    <a:lnTo>
                      <a:pt x="50" y="115"/>
                    </a:lnTo>
                    <a:close/>
                    <a:moveTo>
                      <a:pt x="0" y="0"/>
                    </a:moveTo>
                    <a:lnTo>
                      <a:pt x="52" y="0"/>
                    </a:lnTo>
                    <a:lnTo>
                      <a:pt x="65" y="0"/>
                    </a:lnTo>
                    <a:lnTo>
                      <a:pt x="78" y="5"/>
                    </a:lnTo>
                    <a:lnTo>
                      <a:pt x="85" y="10"/>
                    </a:lnTo>
                    <a:lnTo>
                      <a:pt x="95" y="20"/>
                    </a:lnTo>
                    <a:lnTo>
                      <a:pt x="98" y="22"/>
                    </a:lnTo>
                    <a:lnTo>
                      <a:pt x="100" y="27"/>
                    </a:lnTo>
                    <a:lnTo>
                      <a:pt x="105" y="38"/>
                    </a:lnTo>
                    <a:lnTo>
                      <a:pt x="108" y="50"/>
                    </a:lnTo>
                    <a:lnTo>
                      <a:pt x="108" y="63"/>
                    </a:lnTo>
                    <a:lnTo>
                      <a:pt x="108" y="73"/>
                    </a:lnTo>
                    <a:lnTo>
                      <a:pt x="105" y="83"/>
                    </a:lnTo>
                    <a:lnTo>
                      <a:pt x="103" y="90"/>
                    </a:lnTo>
                    <a:lnTo>
                      <a:pt x="100" y="100"/>
                    </a:lnTo>
                    <a:lnTo>
                      <a:pt x="93" y="113"/>
                    </a:lnTo>
                    <a:lnTo>
                      <a:pt x="88" y="118"/>
                    </a:lnTo>
                    <a:lnTo>
                      <a:pt x="80" y="123"/>
                    </a:lnTo>
                    <a:lnTo>
                      <a:pt x="75" y="125"/>
                    </a:lnTo>
                    <a:lnTo>
                      <a:pt x="67" y="128"/>
                    </a:lnTo>
                    <a:lnTo>
                      <a:pt x="52"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61" name="Freeform 284"/>
              <p:cNvSpPr>
                <a:spLocks noEditPoints="1"/>
              </p:cNvSpPr>
              <p:nvPr/>
            </p:nvSpPr>
            <p:spPr bwMode="auto">
              <a:xfrm>
                <a:off x="2126" y="4550"/>
                <a:ext cx="116" cy="128"/>
              </a:xfrm>
              <a:custGeom>
                <a:avLst/>
                <a:gdLst>
                  <a:gd name="T0" fmla="*/ 78 w 116"/>
                  <a:gd name="T1" fmla="*/ 75 h 128"/>
                  <a:gd name="T2" fmla="*/ 58 w 116"/>
                  <a:gd name="T3" fmla="*/ 20 h 128"/>
                  <a:gd name="T4" fmla="*/ 38 w 116"/>
                  <a:gd name="T5" fmla="*/ 75 h 128"/>
                  <a:gd name="T6" fmla="*/ 78 w 116"/>
                  <a:gd name="T7" fmla="*/ 75 h 128"/>
                  <a:gd name="T8" fmla="*/ 50 w 116"/>
                  <a:gd name="T9" fmla="*/ 0 h 128"/>
                  <a:gd name="T10" fmla="*/ 70 w 116"/>
                  <a:gd name="T11" fmla="*/ 0 h 128"/>
                  <a:gd name="T12" fmla="*/ 116 w 116"/>
                  <a:gd name="T13" fmla="*/ 128 h 128"/>
                  <a:gd name="T14" fmla="*/ 98 w 116"/>
                  <a:gd name="T15" fmla="*/ 128 h 128"/>
                  <a:gd name="T16" fmla="*/ 85 w 116"/>
                  <a:gd name="T17" fmla="*/ 90 h 128"/>
                  <a:gd name="T18" fmla="*/ 33 w 116"/>
                  <a:gd name="T19" fmla="*/ 90 h 128"/>
                  <a:gd name="T20" fmla="*/ 20 w 116"/>
                  <a:gd name="T21" fmla="*/ 128 h 128"/>
                  <a:gd name="T22" fmla="*/ 0 w 116"/>
                  <a:gd name="T23" fmla="*/ 128 h 128"/>
                  <a:gd name="T24" fmla="*/ 50 w 116"/>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28"/>
                  <a:gd name="T41" fmla="*/ 116 w 116"/>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28">
                    <a:moveTo>
                      <a:pt x="78" y="75"/>
                    </a:moveTo>
                    <a:lnTo>
                      <a:pt x="58" y="20"/>
                    </a:lnTo>
                    <a:lnTo>
                      <a:pt x="38" y="75"/>
                    </a:lnTo>
                    <a:lnTo>
                      <a:pt x="78" y="75"/>
                    </a:lnTo>
                    <a:close/>
                    <a:moveTo>
                      <a:pt x="50" y="0"/>
                    </a:moveTo>
                    <a:lnTo>
                      <a:pt x="70" y="0"/>
                    </a:lnTo>
                    <a:lnTo>
                      <a:pt x="116" y="128"/>
                    </a:lnTo>
                    <a:lnTo>
                      <a:pt x="98" y="128"/>
                    </a:lnTo>
                    <a:lnTo>
                      <a:pt x="85" y="90"/>
                    </a:lnTo>
                    <a:lnTo>
                      <a:pt x="33" y="90"/>
                    </a:lnTo>
                    <a:lnTo>
                      <a:pt x="20" y="128"/>
                    </a:lnTo>
                    <a:lnTo>
                      <a:pt x="0" y="128"/>
                    </a:lnTo>
                    <a:lnTo>
                      <a:pt x="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62" name="Freeform 285"/>
              <p:cNvSpPr>
                <a:spLocks/>
              </p:cNvSpPr>
              <p:nvPr/>
            </p:nvSpPr>
            <p:spPr bwMode="auto">
              <a:xfrm>
                <a:off x="2234" y="4550"/>
                <a:ext cx="106" cy="128"/>
              </a:xfrm>
              <a:custGeom>
                <a:avLst/>
                <a:gdLst>
                  <a:gd name="T0" fmla="*/ 106 w 106"/>
                  <a:gd name="T1" fmla="*/ 0 h 128"/>
                  <a:gd name="T2" fmla="*/ 106 w 106"/>
                  <a:gd name="T3" fmla="*/ 15 h 128"/>
                  <a:gd name="T4" fmla="*/ 63 w 106"/>
                  <a:gd name="T5" fmla="*/ 15 h 128"/>
                  <a:gd name="T6" fmla="*/ 63 w 106"/>
                  <a:gd name="T7" fmla="*/ 128 h 128"/>
                  <a:gd name="T8" fmla="*/ 45 w 106"/>
                  <a:gd name="T9" fmla="*/ 128 h 128"/>
                  <a:gd name="T10" fmla="*/ 45 w 106"/>
                  <a:gd name="T11" fmla="*/ 15 h 128"/>
                  <a:gd name="T12" fmla="*/ 0 w 106"/>
                  <a:gd name="T13" fmla="*/ 15 h 128"/>
                  <a:gd name="T14" fmla="*/ 0 w 106"/>
                  <a:gd name="T15" fmla="*/ 0 h 128"/>
                  <a:gd name="T16" fmla="*/ 106 w 106"/>
                  <a:gd name="T17" fmla="*/ 0 h 1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28"/>
                  <a:gd name="T29" fmla="*/ 106 w 106"/>
                  <a:gd name="T30" fmla="*/ 128 h 1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28">
                    <a:moveTo>
                      <a:pt x="106" y="0"/>
                    </a:moveTo>
                    <a:lnTo>
                      <a:pt x="106" y="15"/>
                    </a:lnTo>
                    <a:lnTo>
                      <a:pt x="63" y="15"/>
                    </a:lnTo>
                    <a:lnTo>
                      <a:pt x="63" y="128"/>
                    </a:lnTo>
                    <a:lnTo>
                      <a:pt x="45" y="128"/>
                    </a:lnTo>
                    <a:lnTo>
                      <a:pt x="45" y="15"/>
                    </a:lnTo>
                    <a:lnTo>
                      <a:pt x="0" y="15"/>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63" name="Freeform 286"/>
              <p:cNvSpPr>
                <a:spLocks/>
              </p:cNvSpPr>
              <p:nvPr/>
            </p:nvSpPr>
            <p:spPr bwMode="auto">
              <a:xfrm>
                <a:off x="2357" y="4550"/>
                <a:ext cx="96" cy="128"/>
              </a:xfrm>
              <a:custGeom>
                <a:avLst/>
                <a:gdLst>
                  <a:gd name="T0" fmla="*/ 0 w 96"/>
                  <a:gd name="T1" fmla="*/ 0 h 128"/>
                  <a:gd name="T2" fmla="*/ 96 w 96"/>
                  <a:gd name="T3" fmla="*/ 0 h 128"/>
                  <a:gd name="T4" fmla="*/ 96 w 96"/>
                  <a:gd name="T5" fmla="*/ 15 h 128"/>
                  <a:gd name="T6" fmla="*/ 18 w 96"/>
                  <a:gd name="T7" fmla="*/ 15 h 128"/>
                  <a:gd name="T8" fmla="*/ 18 w 96"/>
                  <a:gd name="T9" fmla="*/ 55 h 128"/>
                  <a:gd name="T10" fmla="*/ 88 w 96"/>
                  <a:gd name="T11" fmla="*/ 55 h 128"/>
                  <a:gd name="T12" fmla="*/ 88 w 96"/>
                  <a:gd name="T13" fmla="*/ 70 h 128"/>
                  <a:gd name="T14" fmla="*/ 18 w 96"/>
                  <a:gd name="T15" fmla="*/ 70 h 128"/>
                  <a:gd name="T16" fmla="*/ 18 w 96"/>
                  <a:gd name="T17" fmla="*/ 113 h 128"/>
                  <a:gd name="T18" fmla="*/ 96 w 96"/>
                  <a:gd name="T19" fmla="*/ 113 h 128"/>
                  <a:gd name="T20" fmla="*/ 96 w 96"/>
                  <a:gd name="T21" fmla="*/ 128 h 128"/>
                  <a:gd name="T22" fmla="*/ 0 w 96"/>
                  <a:gd name="T23" fmla="*/ 128 h 128"/>
                  <a:gd name="T24" fmla="*/ 0 w 96"/>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28"/>
                  <a:gd name="T41" fmla="*/ 96 w 96"/>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28">
                    <a:moveTo>
                      <a:pt x="0" y="0"/>
                    </a:moveTo>
                    <a:lnTo>
                      <a:pt x="96" y="0"/>
                    </a:lnTo>
                    <a:lnTo>
                      <a:pt x="96" y="15"/>
                    </a:lnTo>
                    <a:lnTo>
                      <a:pt x="18" y="15"/>
                    </a:lnTo>
                    <a:lnTo>
                      <a:pt x="18" y="55"/>
                    </a:lnTo>
                    <a:lnTo>
                      <a:pt x="88" y="55"/>
                    </a:lnTo>
                    <a:lnTo>
                      <a:pt x="88" y="70"/>
                    </a:lnTo>
                    <a:lnTo>
                      <a:pt x="18" y="70"/>
                    </a:lnTo>
                    <a:lnTo>
                      <a:pt x="18" y="113"/>
                    </a:lnTo>
                    <a:lnTo>
                      <a:pt x="96" y="113"/>
                    </a:lnTo>
                    <a:lnTo>
                      <a:pt x="96"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64" name="Freeform 287"/>
              <p:cNvSpPr>
                <a:spLocks/>
              </p:cNvSpPr>
              <p:nvPr/>
            </p:nvSpPr>
            <p:spPr bwMode="auto">
              <a:xfrm>
                <a:off x="1006" y="4309"/>
                <a:ext cx="126" cy="130"/>
              </a:xfrm>
              <a:custGeom>
                <a:avLst/>
                <a:gdLst>
                  <a:gd name="T0" fmla="*/ 0 w 126"/>
                  <a:gd name="T1" fmla="*/ 0 h 130"/>
                  <a:gd name="T2" fmla="*/ 25 w 126"/>
                  <a:gd name="T3" fmla="*/ 0 h 130"/>
                  <a:gd name="T4" fmla="*/ 63 w 126"/>
                  <a:gd name="T5" fmla="*/ 110 h 130"/>
                  <a:gd name="T6" fmla="*/ 101 w 126"/>
                  <a:gd name="T7" fmla="*/ 0 h 130"/>
                  <a:gd name="T8" fmla="*/ 126 w 126"/>
                  <a:gd name="T9" fmla="*/ 0 h 130"/>
                  <a:gd name="T10" fmla="*/ 126 w 126"/>
                  <a:gd name="T11" fmla="*/ 130 h 130"/>
                  <a:gd name="T12" fmla="*/ 108 w 126"/>
                  <a:gd name="T13" fmla="*/ 130 h 130"/>
                  <a:gd name="T14" fmla="*/ 108 w 126"/>
                  <a:gd name="T15" fmla="*/ 52 h 130"/>
                  <a:gd name="T16" fmla="*/ 108 w 126"/>
                  <a:gd name="T17" fmla="*/ 40 h 130"/>
                  <a:gd name="T18" fmla="*/ 108 w 126"/>
                  <a:gd name="T19" fmla="*/ 20 h 130"/>
                  <a:gd name="T20" fmla="*/ 73 w 126"/>
                  <a:gd name="T21" fmla="*/ 130 h 130"/>
                  <a:gd name="T22" fmla="*/ 56 w 126"/>
                  <a:gd name="T23" fmla="*/ 130 h 130"/>
                  <a:gd name="T24" fmla="*/ 18 w 126"/>
                  <a:gd name="T25" fmla="*/ 20 h 130"/>
                  <a:gd name="T26" fmla="*/ 18 w 126"/>
                  <a:gd name="T27" fmla="*/ 25 h 130"/>
                  <a:gd name="T28" fmla="*/ 18 w 126"/>
                  <a:gd name="T29" fmla="*/ 37 h 130"/>
                  <a:gd name="T30" fmla="*/ 18 w 126"/>
                  <a:gd name="T31" fmla="*/ 52 h 130"/>
                  <a:gd name="T32" fmla="*/ 18 w 126"/>
                  <a:gd name="T33" fmla="*/ 130 h 130"/>
                  <a:gd name="T34" fmla="*/ 0 w 126"/>
                  <a:gd name="T35" fmla="*/ 130 h 130"/>
                  <a:gd name="T36" fmla="*/ 0 w 126"/>
                  <a:gd name="T37" fmla="*/ 0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30"/>
                  <a:gd name="T59" fmla="*/ 126 w 126"/>
                  <a:gd name="T60" fmla="*/ 130 h 1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30">
                    <a:moveTo>
                      <a:pt x="0" y="0"/>
                    </a:moveTo>
                    <a:lnTo>
                      <a:pt x="25" y="0"/>
                    </a:lnTo>
                    <a:lnTo>
                      <a:pt x="63" y="110"/>
                    </a:lnTo>
                    <a:lnTo>
                      <a:pt x="101" y="0"/>
                    </a:lnTo>
                    <a:lnTo>
                      <a:pt x="126" y="0"/>
                    </a:lnTo>
                    <a:lnTo>
                      <a:pt x="126" y="130"/>
                    </a:lnTo>
                    <a:lnTo>
                      <a:pt x="108" y="130"/>
                    </a:lnTo>
                    <a:lnTo>
                      <a:pt x="108" y="52"/>
                    </a:lnTo>
                    <a:lnTo>
                      <a:pt x="108" y="40"/>
                    </a:lnTo>
                    <a:lnTo>
                      <a:pt x="108" y="20"/>
                    </a:lnTo>
                    <a:lnTo>
                      <a:pt x="73" y="130"/>
                    </a:lnTo>
                    <a:lnTo>
                      <a:pt x="56" y="130"/>
                    </a:lnTo>
                    <a:lnTo>
                      <a:pt x="18" y="20"/>
                    </a:lnTo>
                    <a:lnTo>
                      <a:pt x="18" y="25"/>
                    </a:lnTo>
                    <a:lnTo>
                      <a:pt x="18" y="37"/>
                    </a:lnTo>
                    <a:lnTo>
                      <a:pt x="18" y="52"/>
                    </a:lnTo>
                    <a:lnTo>
                      <a:pt x="18"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65" name="Freeform 288"/>
              <p:cNvSpPr>
                <a:spLocks/>
              </p:cNvSpPr>
              <p:nvPr/>
            </p:nvSpPr>
            <p:spPr bwMode="auto">
              <a:xfrm>
                <a:off x="1155" y="4306"/>
                <a:ext cx="118" cy="136"/>
              </a:xfrm>
              <a:custGeom>
                <a:avLst/>
                <a:gdLst>
                  <a:gd name="T0" fmla="*/ 100 w 118"/>
                  <a:gd name="T1" fmla="*/ 13 h 136"/>
                  <a:gd name="T2" fmla="*/ 113 w 118"/>
                  <a:gd name="T3" fmla="*/ 30 h 136"/>
                  <a:gd name="T4" fmla="*/ 98 w 118"/>
                  <a:gd name="T5" fmla="*/ 43 h 136"/>
                  <a:gd name="T6" fmla="*/ 93 w 118"/>
                  <a:gd name="T7" fmla="*/ 30 h 136"/>
                  <a:gd name="T8" fmla="*/ 85 w 118"/>
                  <a:gd name="T9" fmla="*/ 20 h 136"/>
                  <a:gd name="T10" fmla="*/ 60 w 118"/>
                  <a:gd name="T11" fmla="*/ 15 h 136"/>
                  <a:gd name="T12" fmla="*/ 43 w 118"/>
                  <a:gd name="T13" fmla="*/ 18 h 136"/>
                  <a:gd name="T14" fmla="*/ 30 w 118"/>
                  <a:gd name="T15" fmla="*/ 28 h 136"/>
                  <a:gd name="T16" fmla="*/ 20 w 118"/>
                  <a:gd name="T17" fmla="*/ 45 h 136"/>
                  <a:gd name="T18" fmla="*/ 17 w 118"/>
                  <a:gd name="T19" fmla="*/ 68 h 136"/>
                  <a:gd name="T20" fmla="*/ 20 w 118"/>
                  <a:gd name="T21" fmla="*/ 91 h 136"/>
                  <a:gd name="T22" fmla="*/ 27 w 118"/>
                  <a:gd name="T23" fmla="*/ 106 h 136"/>
                  <a:gd name="T24" fmla="*/ 40 w 118"/>
                  <a:gd name="T25" fmla="*/ 118 h 136"/>
                  <a:gd name="T26" fmla="*/ 60 w 118"/>
                  <a:gd name="T27" fmla="*/ 121 h 136"/>
                  <a:gd name="T28" fmla="*/ 75 w 118"/>
                  <a:gd name="T29" fmla="*/ 118 h 136"/>
                  <a:gd name="T30" fmla="*/ 88 w 118"/>
                  <a:gd name="T31" fmla="*/ 111 h 136"/>
                  <a:gd name="T32" fmla="*/ 98 w 118"/>
                  <a:gd name="T33" fmla="*/ 98 h 136"/>
                  <a:gd name="T34" fmla="*/ 100 w 118"/>
                  <a:gd name="T35" fmla="*/ 78 h 136"/>
                  <a:gd name="T36" fmla="*/ 60 w 118"/>
                  <a:gd name="T37" fmla="*/ 63 h 136"/>
                  <a:gd name="T38" fmla="*/ 118 w 118"/>
                  <a:gd name="T39" fmla="*/ 133 h 136"/>
                  <a:gd name="T40" fmla="*/ 103 w 118"/>
                  <a:gd name="T41" fmla="*/ 116 h 136"/>
                  <a:gd name="T42" fmla="*/ 85 w 118"/>
                  <a:gd name="T43" fmla="*/ 128 h 136"/>
                  <a:gd name="T44" fmla="*/ 65 w 118"/>
                  <a:gd name="T45" fmla="*/ 136 h 136"/>
                  <a:gd name="T46" fmla="*/ 45 w 118"/>
                  <a:gd name="T47" fmla="*/ 136 h 136"/>
                  <a:gd name="T48" fmla="*/ 25 w 118"/>
                  <a:gd name="T49" fmla="*/ 128 h 136"/>
                  <a:gd name="T50" fmla="*/ 10 w 118"/>
                  <a:gd name="T51" fmla="*/ 111 h 136"/>
                  <a:gd name="T52" fmla="*/ 2 w 118"/>
                  <a:gd name="T53" fmla="*/ 98 h 136"/>
                  <a:gd name="T54" fmla="*/ 0 w 118"/>
                  <a:gd name="T55" fmla="*/ 70 h 136"/>
                  <a:gd name="T56" fmla="*/ 2 w 118"/>
                  <a:gd name="T57" fmla="*/ 40 h 136"/>
                  <a:gd name="T58" fmla="*/ 7 w 118"/>
                  <a:gd name="T59" fmla="*/ 28 h 136"/>
                  <a:gd name="T60" fmla="*/ 25 w 118"/>
                  <a:gd name="T61" fmla="*/ 10 h 136"/>
                  <a:gd name="T62" fmla="*/ 48 w 118"/>
                  <a:gd name="T63" fmla="*/ 0 h 136"/>
                  <a:gd name="T64" fmla="*/ 68 w 118"/>
                  <a:gd name="T65" fmla="*/ 0 h 136"/>
                  <a:gd name="T66" fmla="*/ 90 w 118"/>
                  <a:gd name="T67" fmla="*/ 5 h 1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8"/>
                  <a:gd name="T103" fmla="*/ 0 h 136"/>
                  <a:gd name="T104" fmla="*/ 118 w 118"/>
                  <a:gd name="T105" fmla="*/ 136 h 1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8" h="136">
                    <a:moveTo>
                      <a:pt x="90" y="5"/>
                    </a:moveTo>
                    <a:lnTo>
                      <a:pt x="100" y="13"/>
                    </a:lnTo>
                    <a:lnTo>
                      <a:pt x="108" y="20"/>
                    </a:lnTo>
                    <a:lnTo>
                      <a:pt x="113" y="30"/>
                    </a:lnTo>
                    <a:lnTo>
                      <a:pt x="115" y="43"/>
                    </a:lnTo>
                    <a:lnTo>
                      <a:pt x="98" y="43"/>
                    </a:lnTo>
                    <a:lnTo>
                      <a:pt x="95" y="35"/>
                    </a:lnTo>
                    <a:lnTo>
                      <a:pt x="93" y="30"/>
                    </a:lnTo>
                    <a:lnTo>
                      <a:pt x="88" y="25"/>
                    </a:lnTo>
                    <a:lnTo>
                      <a:pt x="85" y="20"/>
                    </a:lnTo>
                    <a:lnTo>
                      <a:pt x="73" y="15"/>
                    </a:lnTo>
                    <a:lnTo>
                      <a:pt x="60" y="15"/>
                    </a:lnTo>
                    <a:lnTo>
                      <a:pt x="50" y="15"/>
                    </a:lnTo>
                    <a:lnTo>
                      <a:pt x="43" y="18"/>
                    </a:lnTo>
                    <a:lnTo>
                      <a:pt x="35" y="23"/>
                    </a:lnTo>
                    <a:lnTo>
                      <a:pt x="30" y="28"/>
                    </a:lnTo>
                    <a:lnTo>
                      <a:pt x="22" y="35"/>
                    </a:lnTo>
                    <a:lnTo>
                      <a:pt x="20" y="45"/>
                    </a:lnTo>
                    <a:lnTo>
                      <a:pt x="17" y="55"/>
                    </a:lnTo>
                    <a:lnTo>
                      <a:pt x="17" y="68"/>
                    </a:lnTo>
                    <a:lnTo>
                      <a:pt x="17" y="81"/>
                    </a:lnTo>
                    <a:lnTo>
                      <a:pt x="20" y="91"/>
                    </a:lnTo>
                    <a:lnTo>
                      <a:pt x="22" y="98"/>
                    </a:lnTo>
                    <a:lnTo>
                      <a:pt x="27" y="106"/>
                    </a:lnTo>
                    <a:lnTo>
                      <a:pt x="32" y="113"/>
                    </a:lnTo>
                    <a:lnTo>
                      <a:pt x="40" y="118"/>
                    </a:lnTo>
                    <a:lnTo>
                      <a:pt x="50" y="121"/>
                    </a:lnTo>
                    <a:lnTo>
                      <a:pt x="60" y="121"/>
                    </a:lnTo>
                    <a:lnTo>
                      <a:pt x="68" y="121"/>
                    </a:lnTo>
                    <a:lnTo>
                      <a:pt x="75" y="118"/>
                    </a:lnTo>
                    <a:lnTo>
                      <a:pt x="83" y="116"/>
                    </a:lnTo>
                    <a:lnTo>
                      <a:pt x="88" y="111"/>
                    </a:lnTo>
                    <a:lnTo>
                      <a:pt x="93" y="106"/>
                    </a:lnTo>
                    <a:lnTo>
                      <a:pt x="98" y="98"/>
                    </a:lnTo>
                    <a:lnTo>
                      <a:pt x="100" y="88"/>
                    </a:lnTo>
                    <a:lnTo>
                      <a:pt x="100" y="78"/>
                    </a:lnTo>
                    <a:lnTo>
                      <a:pt x="60" y="78"/>
                    </a:lnTo>
                    <a:lnTo>
                      <a:pt x="60" y="63"/>
                    </a:lnTo>
                    <a:lnTo>
                      <a:pt x="118" y="63"/>
                    </a:lnTo>
                    <a:lnTo>
                      <a:pt x="118" y="133"/>
                    </a:lnTo>
                    <a:lnTo>
                      <a:pt x="105" y="133"/>
                    </a:lnTo>
                    <a:lnTo>
                      <a:pt x="103" y="116"/>
                    </a:lnTo>
                    <a:lnTo>
                      <a:pt x="93" y="123"/>
                    </a:lnTo>
                    <a:lnTo>
                      <a:pt x="85" y="128"/>
                    </a:lnTo>
                    <a:lnTo>
                      <a:pt x="73" y="133"/>
                    </a:lnTo>
                    <a:lnTo>
                      <a:pt x="65" y="136"/>
                    </a:lnTo>
                    <a:lnTo>
                      <a:pt x="58" y="136"/>
                    </a:lnTo>
                    <a:lnTo>
                      <a:pt x="45" y="136"/>
                    </a:lnTo>
                    <a:lnTo>
                      <a:pt x="35" y="133"/>
                    </a:lnTo>
                    <a:lnTo>
                      <a:pt x="25" y="128"/>
                    </a:lnTo>
                    <a:lnTo>
                      <a:pt x="17" y="121"/>
                    </a:lnTo>
                    <a:lnTo>
                      <a:pt x="10" y="111"/>
                    </a:lnTo>
                    <a:lnTo>
                      <a:pt x="5" y="106"/>
                    </a:lnTo>
                    <a:lnTo>
                      <a:pt x="2" y="98"/>
                    </a:lnTo>
                    <a:lnTo>
                      <a:pt x="0" y="86"/>
                    </a:lnTo>
                    <a:lnTo>
                      <a:pt x="0" y="70"/>
                    </a:lnTo>
                    <a:lnTo>
                      <a:pt x="0" y="53"/>
                    </a:lnTo>
                    <a:lnTo>
                      <a:pt x="2" y="40"/>
                    </a:lnTo>
                    <a:lnTo>
                      <a:pt x="5" y="33"/>
                    </a:lnTo>
                    <a:lnTo>
                      <a:pt x="7" y="28"/>
                    </a:lnTo>
                    <a:lnTo>
                      <a:pt x="17" y="18"/>
                    </a:lnTo>
                    <a:lnTo>
                      <a:pt x="25" y="10"/>
                    </a:lnTo>
                    <a:lnTo>
                      <a:pt x="35" y="3"/>
                    </a:lnTo>
                    <a:lnTo>
                      <a:pt x="48" y="0"/>
                    </a:lnTo>
                    <a:lnTo>
                      <a:pt x="60" y="0"/>
                    </a:lnTo>
                    <a:lnTo>
                      <a:pt x="68" y="0"/>
                    </a:lnTo>
                    <a:lnTo>
                      <a:pt x="78" y="0"/>
                    </a:lnTo>
                    <a:lnTo>
                      <a:pt x="9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66" name="Freeform 289"/>
              <p:cNvSpPr>
                <a:spLocks noEditPoints="1"/>
              </p:cNvSpPr>
              <p:nvPr/>
            </p:nvSpPr>
            <p:spPr bwMode="auto">
              <a:xfrm>
                <a:off x="1301" y="4309"/>
                <a:ext cx="108" cy="130"/>
              </a:xfrm>
              <a:custGeom>
                <a:avLst/>
                <a:gdLst>
                  <a:gd name="T0" fmla="*/ 60 w 108"/>
                  <a:gd name="T1" fmla="*/ 60 h 130"/>
                  <a:gd name="T2" fmla="*/ 70 w 108"/>
                  <a:gd name="T3" fmla="*/ 57 h 130"/>
                  <a:gd name="T4" fmla="*/ 75 w 108"/>
                  <a:gd name="T5" fmla="*/ 57 h 130"/>
                  <a:gd name="T6" fmla="*/ 78 w 108"/>
                  <a:gd name="T7" fmla="*/ 55 h 130"/>
                  <a:gd name="T8" fmla="*/ 83 w 108"/>
                  <a:gd name="T9" fmla="*/ 50 h 130"/>
                  <a:gd name="T10" fmla="*/ 83 w 108"/>
                  <a:gd name="T11" fmla="*/ 47 h 130"/>
                  <a:gd name="T12" fmla="*/ 85 w 108"/>
                  <a:gd name="T13" fmla="*/ 42 h 130"/>
                  <a:gd name="T14" fmla="*/ 85 w 108"/>
                  <a:gd name="T15" fmla="*/ 37 h 130"/>
                  <a:gd name="T16" fmla="*/ 85 w 108"/>
                  <a:gd name="T17" fmla="*/ 30 h 130"/>
                  <a:gd name="T18" fmla="*/ 83 w 108"/>
                  <a:gd name="T19" fmla="*/ 25 h 130"/>
                  <a:gd name="T20" fmla="*/ 80 w 108"/>
                  <a:gd name="T21" fmla="*/ 20 h 130"/>
                  <a:gd name="T22" fmla="*/ 75 w 108"/>
                  <a:gd name="T23" fmla="*/ 17 h 130"/>
                  <a:gd name="T24" fmla="*/ 70 w 108"/>
                  <a:gd name="T25" fmla="*/ 15 h 130"/>
                  <a:gd name="T26" fmla="*/ 60 w 108"/>
                  <a:gd name="T27" fmla="*/ 15 h 130"/>
                  <a:gd name="T28" fmla="*/ 17 w 108"/>
                  <a:gd name="T29" fmla="*/ 15 h 130"/>
                  <a:gd name="T30" fmla="*/ 17 w 108"/>
                  <a:gd name="T31" fmla="*/ 60 h 130"/>
                  <a:gd name="T32" fmla="*/ 60 w 108"/>
                  <a:gd name="T33" fmla="*/ 60 h 130"/>
                  <a:gd name="T34" fmla="*/ 0 w 108"/>
                  <a:gd name="T35" fmla="*/ 0 h 130"/>
                  <a:gd name="T36" fmla="*/ 60 w 108"/>
                  <a:gd name="T37" fmla="*/ 0 h 130"/>
                  <a:gd name="T38" fmla="*/ 75 w 108"/>
                  <a:gd name="T39" fmla="*/ 0 h 130"/>
                  <a:gd name="T40" fmla="*/ 85 w 108"/>
                  <a:gd name="T41" fmla="*/ 5 h 130"/>
                  <a:gd name="T42" fmla="*/ 93 w 108"/>
                  <a:gd name="T43" fmla="*/ 10 h 130"/>
                  <a:gd name="T44" fmla="*/ 95 w 108"/>
                  <a:gd name="T45" fmla="*/ 12 h 130"/>
                  <a:gd name="T46" fmla="*/ 98 w 108"/>
                  <a:gd name="T47" fmla="*/ 15 h 130"/>
                  <a:gd name="T48" fmla="*/ 103 w 108"/>
                  <a:gd name="T49" fmla="*/ 25 h 130"/>
                  <a:gd name="T50" fmla="*/ 103 w 108"/>
                  <a:gd name="T51" fmla="*/ 35 h 130"/>
                  <a:gd name="T52" fmla="*/ 103 w 108"/>
                  <a:gd name="T53" fmla="*/ 45 h 130"/>
                  <a:gd name="T54" fmla="*/ 100 w 108"/>
                  <a:gd name="T55" fmla="*/ 50 h 130"/>
                  <a:gd name="T56" fmla="*/ 98 w 108"/>
                  <a:gd name="T57" fmla="*/ 52 h 130"/>
                  <a:gd name="T58" fmla="*/ 93 w 108"/>
                  <a:gd name="T59" fmla="*/ 60 h 130"/>
                  <a:gd name="T60" fmla="*/ 85 w 108"/>
                  <a:gd name="T61" fmla="*/ 65 h 130"/>
                  <a:gd name="T62" fmla="*/ 93 w 108"/>
                  <a:gd name="T63" fmla="*/ 70 h 130"/>
                  <a:gd name="T64" fmla="*/ 98 w 108"/>
                  <a:gd name="T65" fmla="*/ 73 h 130"/>
                  <a:gd name="T66" fmla="*/ 98 w 108"/>
                  <a:gd name="T67" fmla="*/ 78 h 130"/>
                  <a:gd name="T68" fmla="*/ 100 w 108"/>
                  <a:gd name="T69" fmla="*/ 80 h 130"/>
                  <a:gd name="T70" fmla="*/ 100 w 108"/>
                  <a:gd name="T71" fmla="*/ 90 h 130"/>
                  <a:gd name="T72" fmla="*/ 103 w 108"/>
                  <a:gd name="T73" fmla="*/ 108 h 130"/>
                  <a:gd name="T74" fmla="*/ 103 w 108"/>
                  <a:gd name="T75" fmla="*/ 118 h 130"/>
                  <a:gd name="T76" fmla="*/ 105 w 108"/>
                  <a:gd name="T77" fmla="*/ 123 h 130"/>
                  <a:gd name="T78" fmla="*/ 108 w 108"/>
                  <a:gd name="T79" fmla="*/ 125 h 130"/>
                  <a:gd name="T80" fmla="*/ 108 w 108"/>
                  <a:gd name="T81" fmla="*/ 130 h 130"/>
                  <a:gd name="T82" fmla="*/ 88 w 108"/>
                  <a:gd name="T83" fmla="*/ 130 h 130"/>
                  <a:gd name="T84" fmla="*/ 85 w 108"/>
                  <a:gd name="T85" fmla="*/ 125 h 130"/>
                  <a:gd name="T86" fmla="*/ 85 w 108"/>
                  <a:gd name="T87" fmla="*/ 115 h 130"/>
                  <a:gd name="T88" fmla="*/ 83 w 108"/>
                  <a:gd name="T89" fmla="*/ 93 h 130"/>
                  <a:gd name="T90" fmla="*/ 83 w 108"/>
                  <a:gd name="T91" fmla="*/ 88 h 130"/>
                  <a:gd name="T92" fmla="*/ 80 w 108"/>
                  <a:gd name="T93" fmla="*/ 83 h 130"/>
                  <a:gd name="T94" fmla="*/ 78 w 108"/>
                  <a:gd name="T95" fmla="*/ 78 h 130"/>
                  <a:gd name="T96" fmla="*/ 75 w 108"/>
                  <a:gd name="T97" fmla="*/ 75 h 130"/>
                  <a:gd name="T98" fmla="*/ 68 w 108"/>
                  <a:gd name="T99" fmla="*/ 75 h 130"/>
                  <a:gd name="T100" fmla="*/ 58 w 108"/>
                  <a:gd name="T101" fmla="*/ 73 h 130"/>
                  <a:gd name="T102" fmla="*/ 17 w 108"/>
                  <a:gd name="T103" fmla="*/ 73 h 130"/>
                  <a:gd name="T104" fmla="*/ 17 w 108"/>
                  <a:gd name="T105" fmla="*/ 130 h 130"/>
                  <a:gd name="T106" fmla="*/ 0 w 108"/>
                  <a:gd name="T107" fmla="*/ 130 h 130"/>
                  <a:gd name="T108" fmla="*/ 0 w 108"/>
                  <a:gd name="T109" fmla="*/ 0 h 1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0"/>
                  <a:gd name="T167" fmla="*/ 108 w 108"/>
                  <a:gd name="T168" fmla="*/ 130 h 1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0">
                    <a:moveTo>
                      <a:pt x="60" y="60"/>
                    </a:moveTo>
                    <a:lnTo>
                      <a:pt x="70" y="57"/>
                    </a:lnTo>
                    <a:lnTo>
                      <a:pt x="75" y="57"/>
                    </a:lnTo>
                    <a:lnTo>
                      <a:pt x="78" y="55"/>
                    </a:lnTo>
                    <a:lnTo>
                      <a:pt x="83" y="50"/>
                    </a:lnTo>
                    <a:lnTo>
                      <a:pt x="83" y="47"/>
                    </a:lnTo>
                    <a:lnTo>
                      <a:pt x="85" y="42"/>
                    </a:lnTo>
                    <a:lnTo>
                      <a:pt x="85" y="37"/>
                    </a:lnTo>
                    <a:lnTo>
                      <a:pt x="85" y="30"/>
                    </a:lnTo>
                    <a:lnTo>
                      <a:pt x="83" y="25"/>
                    </a:lnTo>
                    <a:lnTo>
                      <a:pt x="80" y="20"/>
                    </a:lnTo>
                    <a:lnTo>
                      <a:pt x="75" y="17"/>
                    </a:lnTo>
                    <a:lnTo>
                      <a:pt x="70" y="15"/>
                    </a:lnTo>
                    <a:lnTo>
                      <a:pt x="60" y="15"/>
                    </a:lnTo>
                    <a:lnTo>
                      <a:pt x="17" y="15"/>
                    </a:lnTo>
                    <a:lnTo>
                      <a:pt x="17" y="60"/>
                    </a:lnTo>
                    <a:lnTo>
                      <a:pt x="60" y="60"/>
                    </a:lnTo>
                    <a:close/>
                    <a:moveTo>
                      <a:pt x="0" y="0"/>
                    </a:moveTo>
                    <a:lnTo>
                      <a:pt x="60" y="0"/>
                    </a:lnTo>
                    <a:lnTo>
                      <a:pt x="75" y="0"/>
                    </a:lnTo>
                    <a:lnTo>
                      <a:pt x="85" y="5"/>
                    </a:lnTo>
                    <a:lnTo>
                      <a:pt x="93" y="10"/>
                    </a:lnTo>
                    <a:lnTo>
                      <a:pt x="95" y="12"/>
                    </a:lnTo>
                    <a:lnTo>
                      <a:pt x="98" y="15"/>
                    </a:lnTo>
                    <a:lnTo>
                      <a:pt x="103" y="25"/>
                    </a:lnTo>
                    <a:lnTo>
                      <a:pt x="103" y="35"/>
                    </a:lnTo>
                    <a:lnTo>
                      <a:pt x="103" y="45"/>
                    </a:lnTo>
                    <a:lnTo>
                      <a:pt x="100" y="50"/>
                    </a:lnTo>
                    <a:lnTo>
                      <a:pt x="98" y="52"/>
                    </a:lnTo>
                    <a:lnTo>
                      <a:pt x="93" y="60"/>
                    </a:lnTo>
                    <a:lnTo>
                      <a:pt x="85" y="65"/>
                    </a:lnTo>
                    <a:lnTo>
                      <a:pt x="93" y="70"/>
                    </a:lnTo>
                    <a:lnTo>
                      <a:pt x="98" y="73"/>
                    </a:lnTo>
                    <a:lnTo>
                      <a:pt x="98" y="78"/>
                    </a:lnTo>
                    <a:lnTo>
                      <a:pt x="100" y="80"/>
                    </a:lnTo>
                    <a:lnTo>
                      <a:pt x="100" y="90"/>
                    </a:lnTo>
                    <a:lnTo>
                      <a:pt x="103" y="108"/>
                    </a:lnTo>
                    <a:lnTo>
                      <a:pt x="103" y="118"/>
                    </a:lnTo>
                    <a:lnTo>
                      <a:pt x="105" y="123"/>
                    </a:lnTo>
                    <a:lnTo>
                      <a:pt x="108" y="125"/>
                    </a:lnTo>
                    <a:lnTo>
                      <a:pt x="108" y="130"/>
                    </a:lnTo>
                    <a:lnTo>
                      <a:pt x="88" y="130"/>
                    </a:lnTo>
                    <a:lnTo>
                      <a:pt x="85" y="125"/>
                    </a:lnTo>
                    <a:lnTo>
                      <a:pt x="85" y="115"/>
                    </a:lnTo>
                    <a:lnTo>
                      <a:pt x="83" y="93"/>
                    </a:lnTo>
                    <a:lnTo>
                      <a:pt x="83" y="88"/>
                    </a:lnTo>
                    <a:lnTo>
                      <a:pt x="80" y="83"/>
                    </a:lnTo>
                    <a:lnTo>
                      <a:pt x="78" y="78"/>
                    </a:lnTo>
                    <a:lnTo>
                      <a:pt x="75" y="75"/>
                    </a:lnTo>
                    <a:lnTo>
                      <a:pt x="68" y="75"/>
                    </a:lnTo>
                    <a:lnTo>
                      <a:pt x="58" y="73"/>
                    </a:lnTo>
                    <a:lnTo>
                      <a:pt x="17" y="73"/>
                    </a:lnTo>
                    <a:lnTo>
                      <a:pt x="17"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67" name="Rectangle 290"/>
              <p:cNvSpPr>
                <a:spLocks noChangeArrowheads="1"/>
              </p:cNvSpPr>
              <p:nvPr/>
            </p:nvSpPr>
            <p:spPr bwMode="auto">
              <a:xfrm>
                <a:off x="1416" y="4452"/>
                <a:ext cx="101"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373168" name="Rectangle 291"/>
              <p:cNvSpPr>
                <a:spLocks noChangeArrowheads="1"/>
              </p:cNvSpPr>
              <p:nvPr/>
            </p:nvSpPr>
            <p:spPr bwMode="auto">
              <a:xfrm>
                <a:off x="1535" y="4309"/>
                <a:ext cx="17" cy="12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373169" name="Freeform 292"/>
              <p:cNvSpPr>
                <a:spLocks noEditPoints="1"/>
              </p:cNvSpPr>
              <p:nvPr/>
            </p:nvSpPr>
            <p:spPr bwMode="auto">
              <a:xfrm>
                <a:off x="1582" y="4309"/>
                <a:ext cx="109" cy="130"/>
              </a:xfrm>
              <a:custGeom>
                <a:avLst/>
                <a:gdLst>
                  <a:gd name="T0" fmla="*/ 48 w 109"/>
                  <a:gd name="T1" fmla="*/ 115 h 130"/>
                  <a:gd name="T2" fmla="*/ 58 w 109"/>
                  <a:gd name="T3" fmla="*/ 113 h 130"/>
                  <a:gd name="T4" fmla="*/ 63 w 109"/>
                  <a:gd name="T5" fmla="*/ 113 h 130"/>
                  <a:gd name="T6" fmla="*/ 73 w 109"/>
                  <a:gd name="T7" fmla="*/ 108 h 130"/>
                  <a:gd name="T8" fmla="*/ 81 w 109"/>
                  <a:gd name="T9" fmla="*/ 100 h 130"/>
                  <a:gd name="T10" fmla="*/ 86 w 109"/>
                  <a:gd name="T11" fmla="*/ 90 h 130"/>
                  <a:gd name="T12" fmla="*/ 88 w 109"/>
                  <a:gd name="T13" fmla="*/ 80 h 130"/>
                  <a:gd name="T14" fmla="*/ 88 w 109"/>
                  <a:gd name="T15" fmla="*/ 65 h 130"/>
                  <a:gd name="T16" fmla="*/ 88 w 109"/>
                  <a:gd name="T17" fmla="*/ 55 h 130"/>
                  <a:gd name="T18" fmla="*/ 86 w 109"/>
                  <a:gd name="T19" fmla="*/ 45 h 130"/>
                  <a:gd name="T20" fmla="*/ 83 w 109"/>
                  <a:gd name="T21" fmla="*/ 35 h 130"/>
                  <a:gd name="T22" fmla="*/ 81 w 109"/>
                  <a:gd name="T23" fmla="*/ 27 h 130"/>
                  <a:gd name="T24" fmla="*/ 78 w 109"/>
                  <a:gd name="T25" fmla="*/ 25 h 130"/>
                  <a:gd name="T26" fmla="*/ 73 w 109"/>
                  <a:gd name="T27" fmla="*/ 22 h 130"/>
                  <a:gd name="T28" fmla="*/ 68 w 109"/>
                  <a:gd name="T29" fmla="*/ 17 h 130"/>
                  <a:gd name="T30" fmla="*/ 58 w 109"/>
                  <a:gd name="T31" fmla="*/ 15 h 130"/>
                  <a:gd name="T32" fmla="*/ 48 w 109"/>
                  <a:gd name="T33" fmla="*/ 15 h 130"/>
                  <a:gd name="T34" fmla="*/ 18 w 109"/>
                  <a:gd name="T35" fmla="*/ 15 h 130"/>
                  <a:gd name="T36" fmla="*/ 18 w 109"/>
                  <a:gd name="T37" fmla="*/ 115 h 130"/>
                  <a:gd name="T38" fmla="*/ 48 w 109"/>
                  <a:gd name="T39" fmla="*/ 115 h 130"/>
                  <a:gd name="T40" fmla="*/ 0 w 109"/>
                  <a:gd name="T41" fmla="*/ 0 h 130"/>
                  <a:gd name="T42" fmla="*/ 53 w 109"/>
                  <a:gd name="T43" fmla="*/ 0 h 130"/>
                  <a:gd name="T44" fmla="*/ 66 w 109"/>
                  <a:gd name="T45" fmla="*/ 0 h 130"/>
                  <a:gd name="T46" fmla="*/ 76 w 109"/>
                  <a:gd name="T47" fmla="*/ 5 h 130"/>
                  <a:gd name="T48" fmla="*/ 86 w 109"/>
                  <a:gd name="T49" fmla="*/ 10 h 130"/>
                  <a:gd name="T50" fmla="*/ 93 w 109"/>
                  <a:gd name="T51" fmla="*/ 20 h 130"/>
                  <a:gd name="T52" fmla="*/ 99 w 109"/>
                  <a:gd name="T53" fmla="*/ 22 h 130"/>
                  <a:gd name="T54" fmla="*/ 101 w 109"/>
                  <a:gd name="T55" fmla="*/ 27 h 130"/>
                  <a:gd name="T56" fmla="*/ 104 w 109"/>
                  <a:gd name="T57" fmla="*/ 37 h 130"/>
                  <a:gd name="T58" fmla="*/ 106 w 109"/>
                  <a:gd name="T59" fmla="*/ 50 h 130"/>
                  <a:gd name="T60" fmla="*/ 109 w 109"/>
                  <a:gd name="T61" fmla="*/ 62 h 130"/>
                  <a:gd name="T62" fmla="*/ 106 w 109"/>
                  <a:gd name="T63" fmla="*/ 73 h 130"/>
                  <a:gd name="T64" fmla="*/ 106 w 109"/>
                  <a:gd name="T65" fmla="*/ 83 h 130"/>
                  <a:gd name="T66" fmla="*/ 104 w 109"/>
                  <a:gd name="T67" fmla="*/ 90 h 130"/>
                  <a:gd name="T68" fmla="*/ 99 w 109"/>
                  <a:gd name="T69" fmla="*/ 100 h 130"/>
                  <a:gd name="T70" fmla="*/ 91 w 109"/>
                  <a:gd name="T71" fmla="*/ 113 h 130"/>
                  <a:gd name="T72" fmla="*/ 86 w 109"/>
                  <a:gd name="T73" fmla="*/ 118 h 130"/>
                  <a:gd name="T74" fmla="*/ 81 w 109"/>
                  <a:gd name="T75" fmla="*/ 123 h 130"/>
                  <a:gd name="T76" fmla="*/ 76 w 109"/>
                  <a:gd name="T77" fmla="*/ 125 h 130"/>
                  <a:gd name="T78" fmla="*/ 68 w 109"/>
                  <a:gd name="T79" fmla="*/ 128 h 130"/>
                  <a:gd name="T80" fmla="*/ 53 w 109"/>
                  <a:gd name="T81" fmla="*/ 130 h 130"/>
                  <a:gd name="T82" fmla="*/ 0 w 109"/>
                  <a:gd name="T83" fmla="*/ 130 h 130"/>
                  <a:gd name="T84" fmla="*/ 0 w 109"/>
                  <a:gd name="T85" fmla="*/ 0 h 13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9"/>
                  <a:gd name="T130" fmla="*/ 0 h 130"/>
                  <a:gd name="T131" fmla="*/ 109 w 109"/>
                  <a:gd name="T132" fmla="*/ 130 h 13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9" h="130">
                    <a:moveTo>
                      <a:pt x="48" y="115"/>
                    </a:moveTo>
                    <a:lnTo>
                      <a:pt x="58" y="113"/>
                    </a:lnTo>
                    <a:lnTo>
                      <a:pt x="63" y="113"/>
                    </a:lnTo>
                    <a:lnTo>
                      <a:pt x="73" y="108"/>
                    </a:lnTo>
                    <a:lnTo>
                      <a:pt x="81" y="100"/>
                    </a:lnTo>
                    <a:lnTo>
                      <a:pt x="86" y="90"/>
                    </a:lnTo>
                    <a:lnTo>
                      <a:pt x="88" y="80"/>
                    </a:lnTo>
                    <a:lnTo>
                      <a:pt x="88" y="65"/>
                    </a:lnTo>
                    <a:lnTo>
                      <a:pt x="88" y="55"/>
                    </a:lnTo>
                    <a:lnTo>
                      <a:pt x="86" y="45"/>
                    </a:lnTo>
                    <a:lnTo>
                      <a:pt x="83" y="35"/>
                    </a:lnTo>
                    <a:lnTo>
                      <a:pt x="81" y="27"/>
                    </a:lnTo>
                    <a:lnTo>
                      <a:pt x="78" y="25"/>
                    </a:lnTo>
                    <a:lnTo>
                      <a:pt x="73" y="22"/>
                    </a:lnTo>
                    <a:lnTo>
                      <a:pt x="68" y="17"/>
                    </a:lnTo>
                    <a:lnTo>
                      <a:pt x="58" y="15"/>
                    </a:lnTo>
                    <a:lnTo>
                      <a:pt x="48" y="15"/>
                    </a:lnTo>
                    <a:lnTo>
                      <a:pt x="18" y="15"/>
                    </a:lnTo>
                    <a:lnTo>
                      <a:pt x="18" y="115"/>
                    </a:lnTo>
                    <a:lnTo>
                      <a:pt x="48" y="115"/>
                    </a:lnTo>
                    <a:close/>
                    <a:moveTo>
                      <a:pt x="0" y="0"/>
                    </a:moveTo>
                    <a:lnTo>
                      <a:pt x="53" y="0"/>
                    </a:lnTo>
                    <a:lnTo>
                      <a:pt x="66" y="0"/>
                    </a:lnTo>
                    <a:lnTo>
                      <a:pt x="76" y="5"/>
                    </a:lnTo>
                    <a:lnTo>
                      <a:pt x="86" y="10"/>
                    </a:lnTo>
                    <a:lnTo>
                      <a:pt x="93" y="20"/>
                    </a:lnTo>
                    <a:lnTo>
                      <a:pt x="99" y="22"/>
                    </a:lnTo>
                    <a:lnTo>
                      <a:pt x="101" y="27"/>
                    </a:lnTo>
                    <a:lnTo>
                      <a:pt x="104" y="37"/>
                    </a:lnTo>
                    <a:lnTo>
                      <a:pt x="106" y="50"/>
                    </a:lnTo>
                    <a:lnTo>
                      <a:pt x="109" y="62"/>
                    </a:lnTo>
                    <a:lnTo>
                      <a:pt x="106" y="73"/>
                    </a:lnTo>
                    <a:lnTo>
                      <a:pt x="106" y="83"/>
                    </a:lnTo>
                    <a:lnTo>
                      <a:pt x="104" y="90"/>
                    </a:lnTo>
                    <a:lnTo>
                      <a:pt x="99" y="100"/>
                    </a:lnTo>
                    <a:lnTo>
                      <a:pt x="91" y="113"/>
                    </a:lnTo>
                    <a:lnTo>
                      <a:pt x="86" y="118"/>
                    </a:lnTo>
                    <a:lnTo>
                      <a:pt x="81" y="123"/>
                    </a:lnTo>
                    <a:lnTo>
                      <a:pt x="76" y="125"/>
                    </a:lnTo>
                    <a:lnTo>
                      <a:pt x="68" y="128"/>
                    </a:lnTo>
                    <a:lnTo>
                      <a:pt x="53"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70" name="Freeform 293"/>
              <p:cNvSpPr>
                <a:spLocks noEditPoints="1"/>
              </p:cNvSpPr>
              <p:nvPr/>
            </p:nvSpPr>
            <p:spPr bwMode="auto">
              <a:xfrm>
                <a:off x="1009" y="4067"/>
                <a:ext cx="108" cy="131"/>
              </a:xfrm>
              <a:custGeom>
                <a:avLst/>
                <a:gdLst>
                  <a:gd name="T0" fmla="*/ 48 w 108"/>
                  <a:gd name="T1" fmla="*/ 116 h 131"/>
                  <a:gd name="T2" fmla="*/ 58 w 108"/>
                  <a:gd name="T3" fmla="*/ 114 h 131"/>
                  <a:gd name="T4" fmla="*/ 63 w 108"/>
                  <a:gd name="T5" fmla="*/ 114 h 131"/>
                  <a:gd name="T6" fmla="*/ 73 w 108"/>
                  <a:gd name="T7" fmla="*/ 109 h 131"/>
                  <a:gd name="T8" fmla="*/ 80 w 108"/>
                  <a:gd name="T9" fmla="*/ 101 h 131"/>
                  <a:gd name="T10" fmla="*/ 85 w 108"/>
                  <a:gd name="T11" fmla="*/ 91 h 131"/>
                  <a:gd name="T12" fmla="*/ 88 w 108"/>
                  <a:gd name="T13" fmla="*/ 81 h 131"/>
                  <a:gd name="T14" fmla="*/ 88 w 108"/>
                  <a:gd name="T15" fmla="*/ 66 h 131"/>
                  <a:gd name="T16" fmla="*/ 88 w 108"/>
                  <a:gd name="T17" fmla="*/ 56 h 131"/>
                  <a:gd name="T18" fmla="*/ 85 w 108"/>
                  <a:gd name="T19" fmla="*/ 46 h 131"/>
                  <a:gd name="T20" fmla="*/ 83 w 108"/>
                  <a:gd name="T21" fmla="*/ 36 h 131"/>
                  <a:gd name="T22" fmla="*/ 80 w 108"/>
                  <a:gd name="T23" fmla="*/ 28 h 131"/>
                  <a:gd name="T24" fmla="*/ 78 w 108"/>
                  <a:gd name="T25" fmla="*/ 26 h 131"/>
                  <a:gd name="T26" fmla="*/ 73 w 108"/>
                  <a:gd name="T27" fmla="*/ 23 h 131"/>
                  <a:gd name="T28" fmla="*/ 68 w 108"/>
                  <a:gd name="T29" fmla="*/ 18 h 131"/>
                  <a:gd name="T30" fmla="*/ 58 w 108"/>
                  <a:gd name="T31" fmla="*/ 16 h 131"/>
                  <a:gd name="T32" fmla="*/ 48 w 108"/>
                  <a:gd name="T33" fmla="*/ 16 h 131"/>
                  <a:gd name="T34" fmla="*/ 17 w 108"/>
                  <a:gd name="T35" fmla="*/ 16 h 131"/>
                  <a:gd name="T36" fmla="*/ 17 w 108"/>
                  <a:gd name="T37" fmla="*/ 116 h 131"/>
                  <a:gd name="T38" fmla="*/ 48 w 108"/>
                  <a:gd name="T39" fmla="*/ 116 h 131"/>
                  <a:gd name="T40" fmla="*/ 0 w 108"/>
                  <a:gd name="T41" fmla="*/ 0 h 131"/>
                  <a:gd name="T42" fmla="*/ 53 w 108"/>
                  <a:gd name="T43" fmla="*/ 0 h 131"/>
                  <a:gd name="T44" fmla="*/ 65 w 108"/>
                  <a:gd name="T45" fmla="*/ 0 h 131"/>
                  <a:gd name="T46" fmla="*/ 75 w 108"/>
                  <a:gd name="T47" fmla="*/ 5 h 131"/>
                  <a:gd name="T48" fmla="*/ 85 w 108"/>
                  <a:gd name="T49" fmla="*/ 11 h 131"/>
                  <a:gd name="T50" fmla="*/ 93 w 108"/>
                  <a:gd name="T51" fmla="*/ 21 h 131"/>
                  <a:gd name="T52" fmla="*/ 98 w 108"/>
                  <a:gd name="T53" fmla="*/ 23 h 131"/>
                  <a:gd name="T54" fmla="*/ 100 w 108"/>
                  <a:gd name="T55" fmla="*/ 28 h 131"/>
                  <a:gd name="T56" fmla="*/ 103 w 108"/>
                  <a:gd name="T57" fmla="*/ 38 h 131"/>
                  <a:gd name="T58" fmla="*/ 105 w 108"/>
                  <a:gd name="T59" fmla="*/ 51 h 131"/>
                  <a:gd name="T60" fmla="*/ 108 w 108"/>
                  <a:gd name="T61" fmla="*/ 63 h 131"/>
                  <a:gd name="T62" fmla="*/ 105 w 108"/>
                  <a:gd name="T63" fmla="*/ 73 h 131"/>
                  <a:gd name="T64" fmla="*/ 105 w 108"/>
                  <a:gd name="T65" fmla="*/ 83 h 131"/>
                  <a:gd name="T66" fmla="*/ 103 w 108"/>
                  <a:gd name="T67" fmla="*/ 91 h 131"/>
                  <a:gd name="T68" fmla="*/ 98 w 108"/>
                  <a:gd name="T69" fmla="*/ 101 h 131"/>
                  <a:gd name="T70" fmla="*/ 90 w 108"/>
                  <a:gd name="T71" fmla="*/ 114 h 131"/>
                  <a:gd name="T72" fmla="*/ 85 w 108"/>
                  <a:gd name="T73" fmla="*/ 119 h 131"/>
                  <a:gd name="T74" fmla="*/ 80 w 108"/>
                  <a:gd name="T75" fmla="*/ 124 h 131"/>
                  <a:gd name="T76" fmla="*/ 75 w 108"/>
                  <a:gd name="T77" fmla="*/ 126 h 131"/>
                  <a:gd name="T78" fmla="*/ 68 w 108"/>
                  <a:gd name="T79" fmla="*/ 129 h 131"/>
                  <a:gd name="T80" fmla="*/ 53 w 108"/>
                  <a:gd name="T81" fmla="*/ 131 h 131"/>
                  <a:gd name="T82" fmla="*/ 0 w 108"/>
                  <a:gd name="T83" fmla="*/ 131 h 131"/>
                  <a:gd name="T84" fmla="*/ 0 w 108"/>
                  <a:gd name="T85" fmla="*/ 0 h 1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1"/>
                  <a:gd name="T131" fmla="*/ 108 w 108"/>
                  <a:gd name="T132" fmla="*/ 131 h 1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1">
                    <a:moveTo>
                      <a:pt x="48" y="116"/>
                    </a:moveTo>
                    <a:lnTo>
                      <a:pt x="58" y="114"/>
                    </a:lnTo>
                    <a:lnTo>
                      <a:pt x="63" y="114"/>
                    </a:lnTo>
                    <a:lnTo>
                      <a:pt x="73" y="109"/>
                    </a:lnTo>
                    <a:lnTo>
                      <a:pt x="80" y="101"/>
                    </a:lnTo>
                    <a:lnTo>
                      <a:pt x="85" y="91"/>
                    </a:lnTo>
                    <a:lnTo>
                      <a:pt x="88" y="81"/>
                    </a:lnTo>
                    <a:lnTo>
                      <a:pt x="88" y="66"/>
                    </a:lnTo>
                    <a:lnTo>
                      <a:pt x="88" y="56"/>
                    </a:lnTo>
                    <a:lnTo>
                      <a:pt x="85" y="46"/>
                    </a:lnTo>
                    <a:lnTo>
                      <a:pt x="83" y="36"/>
                    </a:lnTo>
                    <a:lnTo>
                      <a:pt x="80" y="28"/>
                    </a:lnTo>
                    <a:lnTo>
                      <a:pt x="78" y="26"/>
                    </a:lnTo>
                    <a:lnTo>
                      <a:pt x="73" y="23"/>
                    </a:lnTo>
                    <a:lnTo>
                      <a:pt x="68" y="18"/>
                    </a:lnTo>
                    <a:lnTo>
                      <a:pt x="58" y="16"/>
                    </a:lnTo>
                    <a:lnTo>
                      <a:pt x="48" y="16"/>
                    </a:lnTo>
                    <a:lnTo>
                      <a:pt x="17" y="16"/>
                    </a:lnTo>
                    <a:lnTo>
                      <a:pt x="17" y="116"/>
                    </a:lnTo>
                    <a:lnTo>
                      <a:pt x="48" y="116"/>
                    </a:lnTo>
                    <a:close/>
                    <a:moveTo>
                      <a:pt x="0" y="0"/>
                    </a:moveTo>
                    <a:lnTo>
                      <a:pt x="53" y="0"/>
                    </a:lnTo>
                    <a:lnTo>
                      <a:pt x="65" y="0"/>
                    </a:lnTo>
                    <a:lnTo>
                      <a:pt x="75" y="5"/>
                    </a:lnTo>
                    <a:lnTo>
                      <a:pt x="85" y="11"/>
                    </a:lnTo>
                    <a:lnTo>
                      <a:pt x="93" y="21"/>
                    </a:lnTo>
                    <a:lnTo>
                      <a:pt x="98" y="23"/>
                    </a:lnTo>
                    <a:lnTo>
                      <a:pt x="100" y="28"/>
                    </a:lnTo>
                    <a:lnTo>
                      <a:pt x="103" y="38"/>
                    </a:lnTo>
                    <a:lnTo>
                      <a:pt x="105" y="51"/>
                    </a:lnTo>
                    <a:lnTo>
                      <a:pt x="108" y="63"/>
                    </a:lnTo>
                    <a:lnTo>
                      <a:pt x="105" y="73"/>
                    </a:lnTo>
                    <a:lnTo>
                      <a:pt x="105" y="83"/>
                    </a:lnTo>
                    <a:lnTo>
                      <a:pt x="103" y="91"/>
                    </a:lnTo>
                    <a:lnTo>
                      <a:pt x="98" y="101"/>
                    </a:lnTo>
                    <a:lnTo>
                      <a:pt x="90" y="114"/>
                    </a:lnTo>
                    <a:lnTo>
                      <a:pt x="85" y="119"/>
                    </a:lnTo>
                    <a:lnTo>
                      <a:pt x="80" y="124"/>
                    </a:lnTo>
                    <a:lnTo>
                      <a:pt x="75" y="126"/>
                    </a:lnTo>
                    <a:lnTo>
                      <a:pt x="68" y="129"/>
                    </a:lnTo>
                    <a:lnTo>
                      <a:pt x="5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71" name="Freeform 294"/>
              <p:cNvSpPr>
                <a:spLocks/>
              </p:cNvSpPr>
              <p:nvPr/>
            </p:nvSpPr>
            <p:spPr bwMode="auto">
              <a:xfrm>
                <a:off x="1137" y="4067"/>
                <a:ext cx="103" cy="129"/>
              </a:xfrm>
              <a:custGeom>
                <a:avLst/>
                <a:gdLst>
                  <a:gd name="T0" fmla="*/ 0 w 103"/>
                  <a:gd name="T1" fmla="*/ 0 h 129"/>
                  <a:gd name="T2" fmla="*/ 23 w 103"/>
                  <a:gd name="T3" fmla="*/ 0 h 129"/>
                  <a:gd name="T4" fmla="*/ 88 w 103"/>
                  <a:gd name="T5" fmla="*/ 106 h 129"/>
                  <a:gd name="T6" fmla="*/ 88 w 103"/>
                  <a:gd name="T7" fmla="*/ 0 h 129"/>
                  <a:gd name="T8" fmla="*/ 103 w 103"/>
                  <a:gd name="T9" fmla="*/ 0 h 129"/>
                  <a:gd name="T10" fmla="*/ 103 w 103"/>
                  <a:gd name="T11" fmla="*/ 129 h 129"/>
                  <a:gd name="T12" fmla="*/ 86 w 103"/>
                  <a:gd name="T13" fmla="*/ 129 h 129"/>
                  <a:gd name="T14" fmla="*/ 18 w 103"/>
                  <a:gd name="T15" fmla="*/ 26 h 129"/>
                  <a:gd name="T16" fmla="*/ 18 w 103"/>
                  <a:gd name="T17" fmla="*/ 129 h 129"/>
                  <a:gd name="T18" fmla="*/ 0 w 103"/>
                  <a:gd name="T19" fmla="*/ 129 h 129"/>
                  <a:gd name="T20" fmla="*/ 0 w 103"/>
                  <a:gd name="T21" fmla="*/ 0 h 1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29"/>
                  <a:gd name="T35" fmla="*/ 103 w 103"/>
                  <a:gd name="T36" fmla="*/ 129 h 1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29">
                    <a:moveTo>
                      <a:pt x="0" y="0"/>
                    </a:moveTo>
                    <a:lnTo>
                      <a:pt x="23" y="0"/>
                    </a:lnTo>
                    <a:lnTo>
                      <a:pt x="88" y="106"/>
                    </a:lnTo>
                    <a:lnTo>
                      <a:pt x="88" y="0"/>
                    </a:lnTo>
                    <a:lnTo>
                      <a:pt x="103" y="0"/>
                    </a:lnTo>
                    <a:lnTo>
                      <a:pt x="103" y="129"/>
                    </a:lnTo>
                    <a:lnTo>
                      <a:pt x="86" y="129"/>
                    </a:lnTo>
                    <a:lnTo>
                      <a:pt x="18" y="26"/>
                    </a:lnTo>
                    <a:lnTo>
                      <a:pt x="18" y="129"/>
                    </a:lnTo>
                    <a:lnTo>
                      <a:pt x="0" y="12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72" name="Freeform 295"/>
              <p:cNvSpPr>
                <a:spLocks/>
              </p:cNvSpPr>
              <p:nvPr/>
            </p:nvSpPr>
            <p:spPr bwMode="auto">
              <a:xfrm>
                <a:off x="1270" y="4067"/>
                <a:ext cx="104" cy="134"/>
              </a:xfrm>
              <a:custGeom>
                <a:avLst/>
                <a:gdLst>
                  <a:gd name="T0" fmla="*/ 18 w 104"/>
                  <a:gd name="T1" fmla="*/ 0 h 134"/>
                  <a:gd name="T2" fmla="*/ 18 w 104"/>
                  <a:gd name="T3" fmla="*/ 81 h 134"/>
                  <a:gd name="T4" fmla="*/ 21 w 104"/>
                  <a:gd name="T5" fmla="*/ 93 h 134"/>
                  <a:gd name="T6" fmla="*/ 23 w 104"/>
                  <a:gd name="T7" fmla="*/ 103 h 134"/>
                  <a:gd name="T8" fmla="*/ 28 w 104"/>
                  <a:gd name="T9" fmla="*/ 111 h 134"/>
                  <a:gd name="T10" fmla="*/ 33 w 104"/>
                  <a:gd name="T11" fmla="*/ 114 h 134"/>
                  <a:gd name="T12" fmla="*/ 41 w 104"/>
                  <a:gd name="T13" fmla="*/ 119 h 134"/>
                  <a:gd name="T14" fmla="*/ 51 w 104"/>
                  <a:gd name="T15" fmla="*/ 119 h 134"/>
                  <a:gd name="T16" fmla="*/ 61 w 104"/>
                  <a:gd name="T17" fmla="*/ 116 h 134"/>
                  <a:gd name="T18" fmla="*/ 68 w 104"/>
                  <a:gd name="T19" fmla="*/ 114 h 134"/>
                  <a:gd name="T20" fmla="*/ 76 w 104"/>
                  <a:gd name="T21" fmla="*/ 109 h 134"/>
                  <a:gd name="T22" fmla="*/ 81 w 104"/>
                  <a:gd name="T23" fmla="*/ 103 h 134"/>
                  <a:gd name="T24" fmla="*/ 83 w 104"/>
                  <a:gd name="T25" fmla="*/ 93 h 134"/>
                  <a:gd name="T26" fmla="*/ 86 w 104"/>
                  <a:gd name="T27" fmla="*/ 81 h 134"/>
                  <a:gd name="T28" fmla="*/ 86 w 104"/>
                  <a:gd name="T29" fmla="*/ 0 h 134"/>
                  <a:gd name="T30" fmla="*/ 104 w 104"/>
                  <a:gd name="T31" fmla="*/ 0 h 134"/>
                  <a:gd name="T32" fmla="*/ 104 w 104"/>
                  <a:gd name="T33" fmla="*/ 73 h 134"/>
                  <a:gd name="T34" fmla="*/ 104 w 104"/>
                  <a:gd name="T35" fmla="*/ 83 h 134"/>
                  <a:gd name="T36" fmla="*/ 101 w 104"/>
                  <a:gd name="T37" fmla="*/ 93 h 134"/>
                  <a:gd name="T38" fmla="*/ 99 w 104"/>
                  <a:gd name="T39" fmla="*/ 103 h 134"/>
                  <a:gd name="T40" fmla="*/ 96 w 104"/>
                  <a:gd name="T41" fmla="*/ 111 h 134"/>
                  <a:gd name="T42" fmla="*/ 94 w 104"/>
                  <a:gd name="T43" fmla="*/ 116 h 134"/>
                  <a:gd name="T44" fmla="*/ 89 w 104"/>
                  <a:gd name="T45" fmla="*/ 121 h 134"/>
                  <a:gd name="T46" fmla="*/ 83 w 104"/>
                  <a:gd name="T47" fmla="*/ 124 h 134"/>
                  <a:gd name="T48" fmla="*/ 78 w 104"/>
                  <a:gd name="T49" fmla="*/ 129 h 134"/>
                  <a:gd name="T50" fmla="*/ 66 w 104"/>
                  <a:gd name="T51" fmla="*/ 131 h 134"/>
                  <a:gd name="T52" fmla="*/ 58 w 104"/>
                  <a:gd name="T53" fmla="*/ 134 h 134"/>
                  <a:gd name="T54" fmla="*/ 51 w 104"/>
                  <a:gd name="T55" fmla="*/ 134 h 134"/>
                  <a:gd name="T56" fmla="*/ 36 w 104"/>
                  <a:gd name="T57" fmla="*/ 131 h 134"/>
                  <a:gd name="T58" fmla="*/ 23 w 104"/>
                  <a:gd name="T59" fmla="*/ 129 h 134"/>
                  <a:gd name="T60" fmla="*/ 18 w 104"/>
                  <a:gd name="T61" fmla="*/ 124 h 134"/>
                  <a:gd name="T62" fmla="*/ 13 w 104"/>
                  <a:gd name="T63" fmla="*/ 121 h 134"/>
                  <a:gd name="T64" fmla="*/ 11 w 104"/>
                  <a:gd name="T65" fmla="*/ 116 h 134"/>
                  <a:gd name="T66" fmla="*/ 8 w 104"/>
                  <a:gd name="T67" fmla="*/ 111 h 134"/>
                  <a:gd name="T68" fmla="*/ 3 w 104"/>
                  <a:gd name="T69" fmla="*/ 103 h 134"/>
                  <a:gd name="T70" fmla="*/ 3 w 104"/>
                  <a:gd name="T71" fmla="*/ 93 h 134"/>
                  <a:gd name="T72" fmla="*/ 0 w 104"/>
                  <a:gd name="T73" fmla="*/ 83 h 134"/>
                  <a:gd name="T74" fmla="*/ 0 w 104"/>
                  <a:gd name="T75" fmla="*/ 73 h 134"/>
                  <a:gd name="T76" fmla="*/ 0 w 104"/>
                  <a:gd name="T77" fmla="*/ 0 h 134"/>
                  <a:gd name="T78" fmla="*/ 18 w 104"/>
                  <a:gd name="T79" fmla="*/ 0 h 1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4"/>
                  <a:gd name="T121" fmla="*/ 0 h 134"/>
                  <a:gd name="T122" fmla="*/ 104 w 104"/>
                  <a:gd name="T123" fmla="*/ 134 h 13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4" h="134">
                    <a:moveTo>
                      <a:pt x="18" y="0"/>
                    </a:moveTo>
                    <a:lnTo>
                      <a:pt x="18" y="81"/>
                    </a:lnTo>
                    <a:lnTo>
                      <a:pt x="21" y="93"/>
                    </a:lnTo>
                    <a:lnTo>
                      <a:pt x="23" y="103"/>
                    </a:lnTo>
                    <a:lnTo>
                      <a:pt x="28" y="111"/>
                    </a:lnTo>
                    <a:lnTo>
                      <a:pt x="33" y="114"/>
                    </a:lnTo>
                    <a:lnTo>
                      <a:pt x="41" y="119"/>
                    </a:lnTo>
                    <a:lnTo>
                      <a:pt x="51" y="119"/>
                    </a:lnTo>
                    <a:lnTo>
                      <a:pt x="61" y="116"/>
                    </a:lnTo>
                    <a:lnTo>
                      <a:pt x="68" y="114"/>
                    </a:lnTo>
                    <a:lnTo>
                      <a:pt x="76" y="109"/>
                    </a:lnTo>
                    <a:lnTo>
                      <a:pt x="81" y="103"/>
                    </a:lnTo>
                    <a:lnTo>
                      <a:pt x="83" y="93"/>
                    </a:lnTo>
                    <a:lnTo>
                      <a:pt x="86" y="81"/>
                    </a:lnTo>
                    <a:lnTo>
                      <a:pt x="86" y="0"/>
                    </a:lnTo>
                    <a:lnTo>
                      <a:pt x="104" y="0"/>
                    </a:lnTo>
                    <a:lnTo>
                      <a:pt x="104" y="73"/>
                    </a:lnTo>
                    <a:lnTo>
                      <a:pt x="104" y="83"/>
                    </a:lnTo>
                    <a:lnTo>
                      <a:pt x="101" y="93"/>
                    </a:lnTo>
                    <a:lnTo>
                      <a:pt x="99" y="103"/>
                    </a:lnTo>
                    <a:lnTo>
                      <a:pt x="96" y="111"/>
                    </a:lnTo>
                    <a:lnTo>
                      <a:pt x="94" y="116"/>
                    </a:lnTo>
                    <a:lnTo>
                      <a:pt x="89" y="121"/>
                    </a:lnTo>
                    <a:lnTo>
                      <a:pt x="83" y="124"/>
                    </a:lnTo>
                    <a:lnTo>
                      <a:pt x="78" y="129"/>
                    </a:lnTo>
                    <a:lnTo>
                      <a:pt x="66" y="131"/>
                    </a:lnTo>
                    <a:lnTo>
                      <a:pt x="58" y="134"/>
                    </a:lnTo>
                    <a:lnTo>
                      <a:pt x="51" y="134"/>
                    </a:lnTo>
                    <a:lnTo>
                      <a:pt x="36" y="131"/>
                    </a:lnTo>
                    <a:lnTo>
                      <a:pt x="23" y="129"/>
                    </a:lnTo>
                    <a:lnTo>
                      <a:pt x="18" y="124"/>
                    </a:lnTo>
                    <a:lnTo>
                      <a:pt x="13" y="121"/>
                    </a:lnTo>
                    <a:lnTo>
                      <a:pt x="11" y="116"/>
                    </a:lnTo>
                    <a:lnTo>
                      <a:pt x="8" y="111"/>
                    </a:lnTo>
                    <a:lnTo>
                      <a:pt x="3" y="103"/>
                    </a:lnTo>
                    <a:lnTo>
                      <a:pt x="3" y="93"/>
                    </a:lnTo>
                    <a:lnTo>
                      <a:pt x="0" y="83"/>
                    </a:lnTo>
                    <a:lnTo>
                      <a:pt x="0" y="73"/>
                    </a:lnTo>
                    <a:lnTo>
                      <a:pt x="0" y="0"/>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73" name="Freeform 296"/>
              <p:cNvSpPr>
                <a:spLocks/>
              </p:cNvSpPr>
              <p:nvPr/>
            </p:nvSpPr>
            <p:spPr bwMode="auto">
              <a:xfrm>
                <a:off x="1399" y="4067"/>
                <a:ext cx="126" cy="131"/>
              </a:xfrm>
              <a:custGeom>
                <a:avLst/>
                <a:gdLst>
                  <a:gd name="T0" fmla="*/ 0 w 126"/>
                  <a:gd name="T1" fmla="*/ 0 h 131"/>
                  <a:gd name="T2" fmla="*/ 25 w 126"/>
                  <a:gd name="T3" fmla="*/ 0 h 131"/>
                  <a:gd name="T4" fmla="*/ 63 w 126"/>
                  <a:gd name="T5" fmla="*/ 111 h 131"/>
                  <a:gd name="T6" fmla="*/ 100 w 126"/>
                  <a:gd name="T7" fmla="*/ 0 h 131"/>
                  <a:gd name="T8" fmla="*/ 126 w 126"/>
                  <a:gd name="T9" fmla="*/ 0 h 131"/>
                  <a:gd name="T10" fmla="*/ 126 w 126"/>
                  <a:gd name="T11" fmla="*/ 131 h 131"/>
                  <a:gd name="T12" fmla="*/ 108 w 126"/>
                  <a:gd name="T13" fmla="*/ 131 h 131"/>
                  <a:gd name="T14" fmla="*/ 108 w 126"/>
                  <a:gd name="T15" fmla="*/ 53 h 131"/>
                  <a:gd name="T16" fmla="*/ 108 w 126"/>
                  <a:gd name="T17" fmla="*/ 41 h 131"/>
                  <a:gd name="T18" fmla="*/ 108 w 126"/>
                  <a:gd name="T19" fmla="*/ 21 h 131"/>
                  <a:gd name="T20" fmla="*/ 73 w 126"/>
                  <a:gd name="T21" fmla="*/ 131 h 131"/>
                  <a:gd name="T22" fmla="*/ 55 w 126"/>
                  <a:gd name="T23" fmla="*/ 131 h 131"/>
                  <a:gd name="T24" fmla="*/ 17 w 126"/>
                  <a:gd name="T25" fmla="*/ 21 h 131"/>
                  <a:gd name="T26" fmla="*/ 17 w 126"/>
                  <a:gd name="T27" fmla="*/ 26 h 131"/>
                  <a:gd name="T28" fmla="*/ 17 w 126"/>
                  <a:gd name="T29" fmla="*/ 38 h 131"/>
                  <a:gd name="T30" fmla="*/ 17 w 126"/>
                  <a:gd name="T31" fmla="*/ 53 h 131"/>
                  <a:gd name="T32" fmla="*/ 17 w 126"/>
                  <a:gd name="T33" fmla="*/ 131 h 131"/>
                  <a:gd name="T34" fmla="*/ 0 w 126"/>
                  <a:gd name="T35" fmla="*/ 131 h 131"/>
                  <a:gd name="T36" fmla="*/ 0 w 126"/>
                  <a:gd name="T37" fmla="*/ 0 h 1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31"/>
                  <a:gd name="T59" fmla="*/ 126 w 126"/>
                  <a:gd name="T60" fmla="*/ 131 h 1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31">
                    <a:moveTo>
                      <a:pt x="0" y="0"/>
                    </a:moveTo>
                    <a:lnTo>
                      <a:pt x="25" y="0"/>
                    </a:lnTo>
                    <a:lnTo>
                      <a:pt x="63" y="111"/>
                    </a:lnTo>
                    <a:lnTo>
                      <a:pt x="100" y="0"/>
                    </a:lnTo>
                    <a:lnTo>
                      <a:pt x="126" y="0"/>
                    </a:lnTo>
                    <a:lnTo>
                      <a:pt x="126" y="131"/>
                    </a:lnTo>
                    <a:lnTo>
                      <a:pt x="108" y="131"/>
                    </a:lnTo>
                    <a:lnTo>
                      <a:pt x="108" y="53"/>
                    </a:lnTo>
                    <a:lnTo>
                      <a:pt x="108" y="41"/>
                    </a:lnTo>
                    <a:lnTo>
                      <a:pt x="108" y="21"/>
                    </a:lnTo>
                    <a:lnTo>
                      <a:pt x="73" y="131"/>
                    </a:lnTo>
                    <a:lnTo>
                      <a:pt x="55" y="131"/>
                    </a:lnTo>
                    <a:lnTo>
                      <a:pt x="17" y="21"/>
                    </a:lnTo>
                    <a:lnTo>
                      <a:pt x="17" y="26"/>
                    </a:lnTo>
                    <a:lnTo>
                      <a:pt x="17" y="38"/>
                    </a:lnTo>
                    <a:lnTo>
                      <a:pt x="17" y="53"/>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74" name="Freeform 297"/>
              <p:cNvSpPr>
                <a:spLocks noEditPoints="1"/>
              </p:cNvSpPr>
              <p:nvPr/>
            </p:nvSpPr>
            <p:spPr bwMode="auto">
              <a:xfrm>
                <a:off x="1550" y="4067"/>
                <a:ext cx="100" cy="131"/>
              </a:xfrm>
              <a:custGeom>
                <a:avLst/>
                <a:gdLst>
                  <a:gd name="T0" fmla="*/ 50 w 100"/>
                  <a:gd name="T1" fmla="*/ 56 h 131"/>
                  <a:gd name="T2" fmla="*/ 60 w 100"/>
                  <a:gd name="T3" fmla="*/ 56 h 131"/>
                  <a:gd name="T4" fmla="*/ 68 w 100"/>
                  <a:gd name="T5" fmla="*/ 53 h 131"/>
                  <a:gd name="T6" fmla="*/ 70 w 100"/>
                  <a:gd name="T7" fmla="*/ 48 h 131"/>
                  <a:gd name="T8" fmla="*/ 75 w 100"/>
                  <a:gd name="T9" fmla="*/ 46 h 131"/>
                  <a:gd name="T10" fmla="*/ 75 w 100"/>
                  <a:gd name="T11" fmla="*/ 41 h 131"/>
                  <a:gd name="T12" fmla="*/ 78 w 100"/>
                  <a:gd name="T13" fmla="*/ 36 h 131"/>
                  <a:gd name="T14" fmla="*/ 75 w 100"/>
                  <a:gd name="T15" fmla="*/ 28 h 131"/>
                  <a:gd name="T16" fmla="*/ 75 w 100"/>
                  <a:gd name="T17" fmla="*/ 23 h 131"/>
                  <a:gd name="T18" fmla="*/ 70 w 100"/>
                  <a:gd name="T19" fmla="*/ 21 h 131"/>
                  <a:gd name="T20" fmla="*/ 68 w 100"/>
                  <a:gd name="T21" fmla="*/ 18 h 131"/>
                  <a:gd name="T22" fmla="*/ 60 w 100"/>
                  <a:gd name="T23" fmla="*/ 16 h 131"/>
                  <a:gd name="T24" fmla="*/ 50 w 100"/>
                  <a:gd name="T25" fmla="*/ 16 h 131"/>
                  <a:gd name="T26" fmla="*/ 17 w 100"/>
                  <a:gd name="T27" fmla="*/ 16 h 131"/>
                  <a:gd name="T28" fmla="*/ 17 w 100"/>
                  <a:gd name="T29" fmla="*/ 56 h 131"/>
                  <a:gd name="T30" fmla="*/ 50 w 100"/>
                  <a:gd name="T31" fmla="*/ 56 h 131"/>
                  <a:gd name="T32" fmla="*/ 55 w 100"/>
                  <a:gd name="T33" fmla="*/ 116 h 131"/>
                  <a:gd name="T34" fmla="*/ 63 w 100"/>
                  <a:gd name="T35" fmla="*/ 114 h 131"/>
                  <a:gd name="T36" fmla="*/ 70 w 100"/>
                  <a:gd name="T37" fmla="*/ 114 h 131"/>
                  <a:gd name="T38" fmla="*/ 75 w 100"/>
                  <a:gd name="T39" fmla="*/ 111 h 131"/>
                  <a:gd name="T40" fmla="*/ 78 w 100"/>
                  <a:gd name="T41" fmla="*/ 109 h 131"/>
                  <a:gd name="T42" fmla="*/ 78 w 100"/>
                  <a:gd name="T43" fmla="*/ 106 h 131"/>
                  <a:gd name="T44" fmla="*/ 83 w 100"/>
                  <a:gd name="T45" fmla="*/ 98 h 131"/>
                  <a:gd name="T46" fmla="*/ 83 w 100"/>
                  <a:gd name="T47" fmla="*/ 91 h 131"/>
                  <a:gd name="T48" fmla="*/ 83 w 100"/>
                  <a:gd name="T49" fmla="*/ 86 h 131"/>
                  <a:gd name="T50" fmla="*/ 80 w 100"/>
                  <a:gd name="T51" fmla="*/ 78 h 131"/>
                  <a:gd name="T52" fmla="*/ 75 w 100"/>
                  <a:gd name="T53" fmla="*/ 76 h 131"/>
                  <a:gd name="T54" fmla="*/ 70 w 100"/>
                  <a:gd name="T55" fmla="*/ 73 h 131"/>
                  <a:gd name="T56" fmla="*/ 63 w 100"/>
                  <a:gd name="T57" fmla="*/ 71 h 131"/>
                  <a:gd name="T58" fmla="*/ 53 w 100"/>
                  <a:gd name="T59" fmla="*/ 68 h 131"/>
                  <a:gd name="T60" fmla="*/ 17 w 100"/>
                  <a:gd name="T61" fmla="*/ 68 h 131"/>
                  <a:gd name="T62" fmla="*/ 17 w 100"/>
                  <a:gd name="T63" fmla="*/ 116 h 131"/>
                  <a:gd name="T64" fmla="*/ 55 w 100"/>
                  <a:gd name="T65" fmla="*/ 116 h 131"/>
                  <a:gd name="T66" fmla="*/ 0 w 100"/>
                  <a:gd name="T67" fmla="*/ 0 h 131"/>
                  <a:gd name="T68" fmla="*/ 58 w 100"/>
                  <a:gd name="T69" fmla="*/ 0 h 131"/>
                  <a:gd name="T70" fmla="*/ 68 w 100"/>
                  <a:gd name="T71" fmla="*/ 0 h 131"/>
                  <a:gd name="T72" fmla="*/ 75 w 100"/>
                  <a:gd name="T73" fmla="*/ 3 h 131"/>
                  <a:gd name="T74" fmla="*/ 83 w 100"/>
                  <a:gd name="T75" fmla="*/ 8 h 131"/>
                  <a:gd name="T76" fmla="*/ 88 w 100"/>
                  <a:gd name="T77" fmla="*/ 13 h 131"/>
                  <a:gd name="T78" fmla="*/ 93 w 100"/>
                  <a:gd name="T79" fmla="*/ 23 h 131"/>
                  <a:gd name="T80" fmla="*/ 95 w 100"/>
                  <a:gd name="T81" fmla="*/ 33 h 131"/>
                  <a:gd name="T82" fmla="*/ 93 w 100"/>
                  <a:gd name="T83" fmla="*/ 38 h 131"/>
                  <a:gd name="T84" fmla="*/ 93 w 100"/>
                  <a:gd name="T85" fmla="*/ 43 h 131"/>
                  <a:gd name="T86" fmla="*/ 88 w 100"/>
                  <a:gd name="T87" fmla="*/ 53 h 131"/>
                  <a:gd name="T88" fmla="*/ 83 w 100"/>
                  <a:gd name="T89" fmla="*/ 56 h 131"/>
                  <a:gd name="T90" fmla="*/ 78 w 100"/>
                  <a:gd name="T91" fmla="*/ 61 h 131"/>
                  <a:gd name="T92" fmla="*/ 85 w 100"/>
                  <a:gd name="T93" fmla="*/ 63 h 131"/>
                  <a:gd name="T94" fmla="*/ 93 w 100"/>
                  <a:gd name="T95" fmla="*/ 68 h 131"/>
                  <a:gd name="T96" fmla="*/ 95 w 100"/>
                  <a:gd name="T97" fmla="*/ 73 h 131"/>
                  <a:gd name="T98" fmla="*/ 98 w 100"/>
                  <a:gd name="T99" fmla="*/ 78 h 131"/>
                  <a:gd name="T100" fmla="*/ 100 w 100"/>
                  <a:gd name="T101" fmla="*/ 86 h 131"/>
                  <a:gd name="T102" fmla="*/ 100 w 100"/>
                  <a:gd name="T103" fmla="*/ 93 h 131"/>
                  <a:gd name="T104" fmla="*/ 100 w 100"/>
                  <a:gd name="T105" fmla="*/ 98 h 131"/>
                  <a:gd name="T106" fmla="*/ 98 w 100"/>
                  <a:gd name="T107" fmla="*/ 103 h 131"/>
                  <a:gd name="T108" fmla="*/ 95 w 100"/>
                  <a:gd name="T109" fmla="*/ 109 h 131"/>
                  <a:gd name="T110" fmla="*/ 93 w 100"/>
                  <a:gd name="T111" fmla="*/ 116 h 131"/>
                  <a:gd name="T112" fmla="*/ 85 w 100"/>
                  <a:gd name="T113" fmla="*/ 121 h 131"/>
                  <a:gd name="T114" fmla="*/ 78 w 100"/>
                  <a:gd name="T115" fmla="*/ 126 h 131"/>
                  <a:gd name="T116" fmla="*/ 68 w 100"/>
                  <a:gd name="T117" fmla="*/ 129 h 131"/>
                  <a:gd name="T118" fmla="*/ 55 w 100"/>
                  <a:gd name="T119" fmla="*/ 131 h 131"/>
                  <a:gd name="T120" fmla="*/ 0 w 100"/>
                  <a:gd name="T121" fmla="*/ 131 h 131"/>
                  <a:gd name="T122" fmla="*/ 0 w 100"/>
                  <a:gd name="T123" fmla="*/ 0 h 13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0"/>
                  <a:gd name="T187" fmla="*/ 0 h 131"/>
                  <a:gd name="T188" fmla="*/ 100 w 100"/>
                  <a:gd name="T189" fmla="*/ 131 h 13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0" h="131">
                    <a:moveTo>
                      <a:pt x="50" y="56"/>
                    </a:moveTo>
                    <a:lnTo>
                      <a:pt x="60" y="56"/>
                    </a:lnTo>
                    <a:lnTo>
                      <a:pt x="68" y="53"/>
                    </a:lnTo>
                    <a:lnTo>
                      <a:pt x="70" y="48"/>
                    </a:lnTo>
                    <a:lnTo>
                      <a:pt x="75" y="46"/>
                    </a:lnTo>
                    <a:lnTo>
                      <a:pt x="75" y="41"/>
                    </a:lnTo>
                    <a:lnTo>
                      <a:pt x="78" y="36"/>
                    </a:lnTo>
                    <a:lnTo>
                      <a:pt x="75" y="28"/>
                    </a:lnTo>
                    <a:lnTo>
                      <a:pt x="75" y="23"/>
                    </a:lnTo>
                    <a:lnTo>
                      <a:pt x="70" y="21"/>
                    </a:lnTo>
                    <a:lnTo>
                      <a:pt x="68" y="18"/>
                    </a:lnTo>
                    <a:lnTo>
                      <a:pt x="60" y="16"/>
                    </a:lnTo>
                    <a:lnTo>
                      <a:pt x="50" y="16"/>
                    </a:lnTo>
                    <a:lnTo>
                      <a:pt x="17" y="16"/>
                    </a:lnTo>
                    <a:lnTo>
                      <a:pt x="17" y="56"/>
                    </a:lnTo>
                    <a:lnTo>
                      <a:pt x="50" y="56"/>
                    </a:lnTo>
                    <a:close/>
                    <a:moveTo>
                      <a:pt x="55" y="116"/>
                    </a:moveTo>
                    <a:lnTo>
                      <a:pt x="63" y="114"/>
                    </a:lnTo>
                    <a:lnTo>
                      <a:pt x="70" y="114"/>
                    </a:lnTo>
                    <a:lnTo>
                      <a:pt x="75" y="111"/>
                    </a:lnTo>
                    <a:lnTo>
                      <a:pt x="78" y="109"/>
                    </a:lnTo>
                    <a:lnTo>
                      <a:pt x="78" y="106"/>
                    </a:lnTo>
                    <a:lnTo>
                      <a:pt x="83" y="98"/>
                    </a:lnTo>
                    <a:lnTo>
                      <a:pt x="83" y="91"/>
                    </a:lnTo>
                    <a:lnTo>
                      <a:pt x="83" y="86"/>
                    </a:lnTo>
                    <a:lnTo>
                      <a:pt x="80" y="78"/>
                    </a:lnTo>
                    <a:lnTo>
                      <a:pt x="75" y="76"/>
                    </a:lnTo>
                    <a:lnTo>
                      <a:pt x="70" y="73"/>
                    </a:lnTo>
                    <a:lnTo>
                      <a:pt x="63" y="71"/>
                    </a:lnTo>
                    <a:lnTo>
                      <a:pt x="53" y="68"/>
                    </a:lnTo>
                    <a:lnTo>
                      <a:pt x="17" y="68"/>
                    </a:lnTo>
                    <a:lnTo>
                      <a:pt x="17" y="116"/>
                    </a:lnTo>
                    <a:lnTo>
                      <a:pt x="55" y="116"/>
                    </a:lnTo>
                    <a:close/>
                    <a:moveTo>
                      <a:pt x="0" y="0"/>
                    </a:moveTo>
                    <a:lnTo>
                      <a:pt x="58" y="0"/>
                    </a:lnTo>
                    <a:lnTo>
                      <a:pt x="68" y="0"/>
                    </a:lnTo>
                    <a:lnTo>
                      <a:pt x="75" y="3"/>
                    </a:lnTo>
                    <a:lnTo>
                      <a:pt x="83" y="8"/>
                    </a:lnTo>
                    <a:lnTo>
                      <a:pt x="88" y="13"/>
                    </a:lnTo>
                    <a:lnTo>
                      <a:pt x="93" y="23"/>
                    </a:lnTo>
                    <a:lnTo>
                      <a:pt x="95" y="33"/>
                    </a:lnTo>
                    <a:lnTo>
                      <a:pt x="93" y="38"/>
                    </a:lnTo>
                    <a:lnTo>
                      <a:pt x="93" y="43"/>
                    </a:lnTo>
                    <a:lnTo>
                      <a:pt x="88" y="53"/>
                    </a:lnTo>
                    <a:lnTo>
                      <a:pt x="83" y="56"/>
                    </a:lnTo>
                    <a:lnTo>
                      <a:pt x="78" y="61"/>
                    </a:lnTo>
                    <a:lnTo>
                      <a:pt x="85" y="63"/>
                    </a:lnTo>
                    <a:lnTo>
                      <a:pt x="93" y="68"/>
                    </a:lnTo>
                    <a:lnTo>
                      <a:pt x="95" y="73"/>
                    </a:lnTo>
                    <a:lnTo>
                      <a:pt x="98" y="78"/>
                    </a:lnTo>
                    <a:lnTo>
                      <a:pt x="100" y="86"/>
                    </a:lnTo>
                    <a:lnTo>
                      <a:pt x="100" y="93"/>
                    </a:lnTo>
                    <a:lnTo>
                      <a:pt x="100" y="98"/>
                    </a:lnTo>
                    <a:lnTo>
                      <a:pt x="98" y="103"/>
                    </a:lnTo>
                    <a:lnTo>
                      <a:pt x="95" y="109"/>
                    </a:lnTo>
                    <a:lnTo>
                      <a:pt x="93" y="116"/>
                    </a:lnTo>
                    <a:lnTo>
                      <a:pt x="85" y="121"/>
                    </a:lnTo>
                    <a:lnTo>
                      <a:pt x="78" y="126"/>
                    </a:lnTo>
                    <a:lnTo>
                      <a:pt x="68" y="129"/>
                    </a:lnTo>
                    <a:lnTo>
                      <a:pt x="5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75" name="Freeform 298"/>
              <p:cNvSpPr>
                <a:spLocks/>
              </p:cNvSpPr>
              <p:nvPr/>
            </p:nvSpPr>
            <p:spPr bwMode="auto">
              <a:xfrm>
                <a:off x="1673" y="4067"/>
                <a:ext cx="96" cy="129"/>
              </a:xfrm>
              <a:custGeom>
                <a:avLst/>
                <a:gdLst>
                  <a:gd name="T0" fmla="*/ 0 w 96"/>
                  <a:gd name="T1" fmla="*/ 0 h 129"/>
                  <a:gd name="T2" fmla="*/ 96 w 96"/>
                  <a:gd name="T3" fmla="*/ 0 h 129"/>
                  <a:gd name="T4" fmla="*/ 96 w 96"/>
                  <a:gd name="T5" fmla="*/ 16 h 129"/>
                  <a:gd name="T6" fmla="*/ 18 w 96"/>
                  <a:gd name="T7" fmla="*/ 16 h 129"/>
                  <a:gd name="T8" fmla="*/ 18 w 96"/>
                  <a:gd name="T9" fmla="*/ 56 h 129"/>
                  <a:gd name="T10" fmla="*/ 88 w 96"/>
                  <a:gd name="T11" fmla="*/ 56 h 129"/>
                  <a:gd name="T12" fmla="*/ 88 w 96"/>
                  <a:gd name="T13" fmla="*/ 71 h 129"/>
                  <a:gd name="T14" fmla="*/ 18 w 96"/>
                  <a:gd name="T15" fmla="*/ 71 h 129"/>
                  <a:gd name="T16" fmla="*/ 18 w 96"/>
                  <a:gd name="T17" fmla="*/ 114 h 129"/>
                  <a:gd name="T18" fmla="*/ 96 w 96"/>
                  <a:gd name="T19" fmla="*/ 114 h 129"/>
                  <a:gd name="T20" fmla="*/ 96 w 96"/>
                  <a:gd name="T21" fmla="*/ 129 h 129"/>
                  <a:gd name="T22" fmla="*/ 0 w 96"/>
                  <a:gd name="T23" fmla="*/ 129 h 129"/>
                  <a:gd name="T24" fmla="*/ 0 w 96"/>
                  <a:gd name="T25" fmla="*/ 0 h 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29"/>
                  <a:gd name="T41" fmla="*/ 96 w 96"/>
                  <a:gd name="T42" fmla="*/ 129 h 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29">
                    <a:moveTo>
                      <a:pt x="0" y="0"/>
                    </a:moveTo>
                    <a:lnTo>
                      <a:pt x="96" y="0"/>
                    </a:lnTo>
                    <a:lnTo>
                      <a:pt x="96" y="16"/>
                    </a:lnTo>
                    <a:lnTo>
                      <a:pt x="18" y="16"/>
                    </a:lnTo>
                    <a:lnTo>
                      <a:pt x="18" y="56"/>
                    </a:lnTo>
                    <a:lnTo>
                      <a:pt x="88" y="56"/>
                    </a:lnTo>
                    <a:lnTo>
                      <a:pt x="88" y="71"/>
                    </a:lnTo>
                    <a:lnTo>
                      <a:pt x="18" y="71"/>
                    </a:lnTo>
                    <a:lnTo>
                      <a:pt x="18" y="114"/>
                    </a:lnTo>
                    <a:lnTo>
                      <a:pt x="96" y="114"/>
                    </a:lnTo>
                    <a:lnTo>
                      <a:pt x="96" y="129"/>
                    </a:lnTo>
                    <a:lnTo>
                      <a:pt x="0" y="12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76" name="Freeform 299"/>
              <p:cNvSpPr>
                <a:spLocks noEditPoints="1"/>
              </p:cNvSpPr>
              <p:nvPr/>
            </p:nvSpPr>
            <p:spPr bwMode="auto">
              <a:xfrm>
                <a:off x="1794" y="4067"/>
                <a:ext cx="108" cy="131"/>
              </a:xfrm>
              <a:custGeom>
                <a:avLst/>
                <a:gdLst>
                  <a:gd name="T0" fmla="*/ 60 w 108"/>
                  <a:gd name="T1" fmla="*/ 61 h 131"/>
                  <a:gd name="T2" fmla="*/ 70 w 108"/>
                  <a:gd name="T3" fmla="*/ 58 h 131"/>
                  <a:gd name="T4" fmla="*/ 75 w 108"/>
                  <a:gd name="T5" fmla="*/ 58 h 131"/>
                  <a:gd name="T6" fmla="*/ 78 w 108"/>
                  <a:gd name="T7" fmla="*/ 56 h 131"/>
                  <a:gd name="T8" fmla="*/ 83 w 108"/>
                  <a:gd name="T9" fmla="*/ 51 h 131"/>
                  <a:gd name="T10" fmla="*/ 83 w 108"/>
                  <a:gd name="T11" fmla="*/ 48 h 131"/>
                  <a:gd name="T12" fmla="*/ 85 w 108"/>
                  <a:gd name="T13" fmla="*/ 43 h 131"/>
                  <a:gd name="T14" fmla="*/ 85 w 108"/>
                  <a:gd name="T15" fmla="*/ 38 h 131"/>
                  <a:gd name="T16" fmla="*/ 85 w 108"/>
                  <a:gd name="T17" fmla="*/ 31 h 131"/>
                  <a:gd name="T18" fmla="*/ 83 w 108"/>
                  <a:gd name="T19" fmla="*/ 26 h 131"/>
                  <a:gd name="T20" fmla="*/ 80 w 108"/>
                  <a:gd name="T21" fmla="*/ 21 h 131"/>
                  <a:gd name="T22" fmla="*/ 75 w 108"/>
                  <a:gd name="T23" fmla="*/ 18 h 131"/>
                  <a:gd name="T24" fmla="*/ 70 w 108"/>
                  <a:gd name="T25" fmla="*/ 16 h 131"/>
                  <a:gd name="T26" fmla="*/ 60 w 108"/>
                  <a:gd name="T27" fmla="*/ 16 h 131"/>
                  <a:gd name="T28" fmla="*/ 17 w 108"/>
                  <a:gd name="T29" fmla="*/ 16 h 131"/>
                  <a:gd name="T30" fmla="*/ 17 w 108"/>
                  <a:gd name="T31" fmla="*/ 61 h 131"/>
                  <a:gd name="T32" fmla="*/ 60 w 108"/>
                  <a:gd name="T33" fmla="*/ 61 h 131"/>
                  <a:gd name="T34" fmla="*/ 0 w 108"/>
                  <a:gd name="T35" fmla="*/ 0 h 131"/>
                  <a:gd name="T36" fmla="*/ 60 w 108"/>
                  <a:gd name="T37" fmla="*/ 0 h 131"/>
                  <a:gd name="T38" fmla="*/ 75 w 108"/>
                  <a:gd name="T39" fmla="*/ 0 h 131"/>
                  <a:gd name="T40" fmla="*/ 85 w 108"/>
                  <a:gd name="T41" fmla="*/ 5 h 131"/>
                  <a:gd name="T42" fmla="*/ 93 w 108"/>
                  <a:gd name="T43" fmla="*/ 11 h 131"/>
                  <a:gd name="T44" fmla="*/ 95 w 108"/>
                  <a:gd name="T45" fmla="*/ 13 h 131"/>
                  <a:gd name="T46" fmla="*/ 98 w 108"/>
                  <a:gd name="T47" fmla="*/ 16 h 131"/>
                  <a:gd name="T48" fmla="*/ 103 w 108"/>
                  <a:gd name="T49" fmla="*/ 26 h 131"/>
                  <a:gd name="T50" fmla="*/ 103 w 108"/>
                  <a:gd name="T51" fmla="*/ 36 h 131"/>
                  <a:gd name="T52" fmla="*/ 103 w 108"/>
                  <a:gd name="T53" fmla="*/ 46 h 131"/>
                  <a:gd name="T54" fmla="*/ 100 w 108"/>
                  <a:gd name="T55" fmla="*/ 51 h 131"/>
                  <a:gd name="T56" fmla="*/ 98 w 108"/>
                  <a:gd name="T57" fmla="*/ 53 h 131"/>
                  <a:gd name="T58" fmla="*/ 93 w 108"/>
                  <a:gd name="T59" fmla="*/ 61 h 131"/>
                  <a:gd name="T60" fmla="*/ 85 w 108"/>
                  <a:gd name="T61" fmla="*/ 66 h 131"/>
                  <a:gd name="T62" fmla="*/ 93 w 108"/>
                  <a:gd name="T63" fmla="*/ 71 h 131"/>
                  <a:gd name="T64" fmla="*/ 98 w 108"/>
                  <a:gd name="T65" fmla="*/ 73 h 131"/>
                  <a:gd name="T66" fmla="*/ 98 w 108"/>
                  <a:gd name="T67" fmla="*/ 78 h 131"/>
                  <a:gd name="T68" fmla="*/ 100 w 108"/>
                  <a:gd name="T69" fmla="*/ 81 h 131"/>
                  <a:gd name="T70" fmla="*/ 100 w 108"/>
                  <a:gd name="T71" fmla="*/ 91 h 131"/>
                  <a:gd name="T72" fmla="*/ 103 w 108"/>
                  <a:gd name="T73" fmla="*/ 109 h 131"/>
                  <a:gd name="T74" fmla="*/ 103 w 108"/>
                  <a:gd name="T75" fmla="*/ 119 h 131"/>
                  <a:gd name="T76" fmla="*/ 105 w 108"/>
                  <a:gd name="T77" fmla="*/ 124 h 131"/>
                  <a:gd name="T78" fmla="*/ 108 w 108"/>
                  <a:gd name="T79" fmla="*/ 126 h 131"/>
                  <a:gd name="T80" fmla="*/ 108 w 108"/>
                  <a:gd name="T81" fmla="*/ 131 h 131"/>
                  <a:gd name="T82" fmla="*/ 88 w 108"/>
                  <a:gd name="T83" fmla="*/ 131 h 131"/>
                  <a:gd name="T84" fmla="*/ 85 w 108"/>
                  <a:gd name="T85" fmla="*/ 126 h 131"/>
                  <a:gd name="T86" fmla="*/ 85 w 108"/>
                  <a:gd name="T87" fmla="*/ 116 h 131"/>
                  <a:gd name="T88" fmla="*/ 83 w 108"/>
                  <a:gd name="T89" fmla="*/ 93 h 131"/>
                  <a:gd name="T90" fmla="*/ 83 w 108"/>
                  <a:gd name="T91" fmla="*/ 88 h 131"/>
                  <a:gd name="T92" fmla="*/ 80 w 108"/>
                  <a:gd name="T93" fmla="*/ 83 h 131"/>
                  <a:gd name="T94" fmla="*/ 78 w 108"/>
                  <a:gd name="T95" fmla="*/ 78 h 131"/>
                  <a:gd name="T96" fmla="*/ 75 w 108"/>
                  <a:gd name="T97" fmla="*/ 76 h 131"/>
                  <a:gd name="T98" fmla="*/ 68 w 108"/>
                  <a:gd name="T99" fmla="*/ 76 h 131"/>
                  <a:gd name="T100" fmla="*/ 58 w 108"/>
                  <a:gd name="T101" fmla="*/ 73 h 131"/>
                  <a:gd name="T102" fmla="*/ 17 w 108"/>
                  <a:gd name="T103" fmla="*/ 73 h 131"/>
                  <a:gd name="T104" fmla="*/ 17 w 108"/>
                  <a:gd name="T105" fmla="*/ 131 h 131"/>
                  <a:gd name="T106" fmla="*/ 0 w 108"/>
                  <a:gd name="T107" fmla="*/ 131 h 131"/>
                  <a:gd name="T108" fmla="*/ 0 w 108"/>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1"/>
                  <a:gd name="T167" fmla="*/ 108 w 108"/>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1">
                    <a:moveTo>
                      <a:pt x="60" y="61"/>
                    </a:moveTo>
                    <a:lnTo>
                      <a:pt x="70" y="58"/>
                    </a:lnTo>
                    <a:lnTo>
                      <a:pt x="75" y="58"/>
                    </a:lnTo>
                    <a:lnTo>
                      <a:pt x="78" y="56"/>
                    </a:lnTo>
                    <a:lnTo>
                      <a:pt x="83" y="51"/>
                    </a:lnTo>
                    <a:lnTo>
                      <a:pt x="83" y="48"/>
                    </a:lnTo>
                    <a:lnTo>
                      <a:pt x="85" y="43"/>
                    </a:lnTo>
                    <a:lnTo>
                      <a:pt x="85" y="38"/>
                    </a:lnTo>
                    <a:lnTo>
                      <a:pt x="85" y="31"/>
                    </a:lnTo>
                    <a:lnTo>
                      <a:pt x="83" y="26"/>
                    </a:lnTo>
                    <a:lnTo>
                      <a:pt x="80" y="21"/>
                    </a:lnTo>
                    <a:lnTo>
                      <a:pt x="75" y="18"/>
                    </a:lnTo>
                    <a:lnTo>
                      <a:pt x="70" y="16"/>
                    </a:lnTo>
                    <a:lnTo>
                      <a:pt x="60" y="16"/>
                    </a:lnTo>
                    <a:lnTo>
                      <a:pt x="17" y="16"/>
                    </a:lnTo>
                    <a:lnTo>
                      <a:pt x="17" y="61"/>
                    </a:lnTo>
                    <a:lnTo>
                      <a:pt x="60" y="61"/>
                    </a:lnTo>
                    <a:close/>
                    <a:moveTo>
                      <a:pt x="0" y="0"/>
                    </a:moveTo>
                    <a:lnTo>
                      <a:pt x="60" y="0"/>
                    </a:lnTo>
                    <a:lnTo>
                      <a:pt x="75" y="0"/>
                    </a:lnTo>
                    <a:lnTo>
                      <a:pt x="85" y="5"/>
                    </a:lnTo>
                    <a:lnTo>
                      <a:pt x="93" y="11"/>
                    </a:lnTo>
                    <a:lnTo>
                      <a:pt x="95" y="13"/>
                    </a:lnTo>
                    <a:lnTo>
                      <a:pt x="98" y="16"/>
                    </a:lnTo>
                    <a:lnTo>
                      <a:pt x="103" y="26"/>
                    </a:lnTo>
                    <a:lnTo>
                      <a:pt x="103" y="36"/>
                    </a:lnTo>
                    <a:lnTo>
                      <a:pt x="103" y="46"/>
                    </a:lnTo>
                    <a:lnTo>
                      <a:pt x="100" y="51"/>
                    </a:lnTo>
                    <a:lnTo>
                      <a:pt x="98" y="53"/>
                    </a:lnTo>
                    <a:lnTo>
                      <a:pt x="93" y="61"/>
                    </a:lnTo>
                    <a:lnTo>
                      <a:pt x="85" y="66"/>
                    </a:lnTo>
                    <a:lnTo>
                      <a:pt x="93" y="71"/>
                    </a:lnTo>
                    <a:lnTo>
                      <a:pt x="98" y="73"/>
                    </a:lnTo>
                    <a:lnTo>
                      <a:pt x="98" y="78"/>
                    </a:lnTo>
                    <a:lnTo>
                      <a:pt x="100" y="81"/>
                    </a:lnTo>
                    <a:lnTo>
                      <a:pt x="100" y="91"/>
                    </a:lnTo>
                    <a:lnTo>
                      <a:pt x="103" y="109"/>
                    </a:lnTo>
                    <a:lnTo>
                      <a:pt x="103" y="119"/>
                    </a:lnTo>
                    <a:lnTo>
                      <a:pt x="105" y="124"/>
                    </a:lnTo>
                    <a:lnTo>
                      <a:pt x="108" y="126"/>
                    </a:lnTo>
                    <a:lnTo>
                      <a:pt x="108" y="131"/>
                    </a:lnTo>
                    <a:lnTo>
                      <a:pt x="88" y="131"/>
                    </a:lnTo>
                    <a:lnTo>
                      <a:pt x="85" y="126"/>
                    </a:lnTo>
                    <a:lnTo>
                      <a:pt x="85" y="116"/>
                    </a:lnTo>
                    <a:lnTo>
                      <a:pt x="83" y="93"/>
                    </a:lnTo>
                    <a:lnTo>
                      <a:pt x="83" y="88"/>
                    </a:lnTo>
                    <a:lnTo>
                      <a:pt x="80" y="83"/>
                    </a:lnTo>
                    <a:lnTo>
                      <a:pt x="78" y="78"/>
                    </a:lnTo>
                    <a:lnTo>
                      <a:pt x="75" y="76"/>
                    </a:lnTo>
                    <a:lnTo>
                      <a:pt x="68" y="76"/>
                    </a:lnTo>
                    <a:lnTo>
                      <a:pt x="58" y="73"/>
                    </a:lnTo>
                    <a:lnTo>
                      <a:pt x="17" y="73"/>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77" name="Freeform 300"/>
              <p:cNvSpPr>
                <a:spLocks/>
              </p:cNvSpPr>
              <p:nvPr/>
            </p:nvSpPr>
            <p:spPr bwMode="auto">
              <a:xfrm>
                <a:off x="1006" y="3824"/>
                <a:ext cx="41" cy="168"/>
              </a:xfrm>
              <a:custGeom>
                <a:avLst/>
                <a:gdLst>
                  <a:gd name="T0" fmla="*/ 41 w 41"/>
                  <a:gd name="T1" fmla="*/ 0 h 168"/>
                  <a:gd name="T2" fmla="*/ 30 w 41"/>
                  <a:gd name="T3" fmla="*/ 22 h 168"/>
                  <a:gd name="T4" fmla="*/ 23 w 41"/>
                  <a:gd name="T5" fmla="*/ 40 h 168"/>
                  <a:gd name="T6" fmla="*/ 20 w 41"/>
                  <a:gd name="T7" fmla="*/ 50 h 168"/>
                  <a:gd name="T8" fmla="*/ 18 w 41"/>
                  <a:gd name="T9" fmla="*/ 60 h 168"/>
                  <a:gd name="T10" fmla="*/ 18 w 41"/>
                  <a:gd name="T11" fmla="*/ 73 h 168"/>
                  <a:gd name="T12" fmla="*/ 18 w 41"/>
                  <a:gd name="T13" fmla="*/ 85 h 168"/>
                  <a:gd name="T14" fmla="*/ 18 w 41"/>
                  <a:gd name="T15" fmla="*/ 98 h 168"/>
                  <a:gd name="T16" fmla="*/ 18 w 41"/>
                  <a:gd name="T17" fmla="*/ 108 h 168"/>
                  <a:gd name="T18" fmla="*/ 25 w 41"/>
                  <a:gd name="T19" fmla="*/ 130 h 168"/>
                  <a:gd name="T20" fmla="*/ 30 w 41"/>
                  <a:gd name="T21" fmla="*/ 148 h 168"/>
                  <a:gd name="T22" fmla="*/ 41 w 41"/>
                  <a:gd name="T23" fmla="*/ 168 h 168"/>
                  <a:gd name="T24" fmla="*/ 30 w 41"/>
                  <a:gd name="T25" fmla="*/ 168 h 168"/>
                  <a:gd name="T26" fmla="*/ 15 w 41"/>
                  <a:gd name="T27" fmla="*/ 143 h 168"/>
                  <a:gd name="T28" fmla="*/ 8 w 41"/>
                  <a:gd name="T29" fmla="*/ 128 h 168"/>
                  <a:gd name="T30" fmla="*/ 5 w 41"/>
                  <a:gd name="T31" fmla="*/ 115 h 168"/>
                  <a:gd name="T32" fmla="*/ 0 w 41"/>
                  <a:gd name="T33" fmla="*/ 100 h 168"/>
                  <a:gd name="T34" fmla="*/ 0 w 41"/>
                  <a:gd name="T35" fmla="*/ 85 h 168"/>
                  <a:gd name="T36" fmla="*/ 0 w 41"/>
                  <a:gd name="T37" fmla="*/ 73 h 168"/>
                  <a:gd name="T38" fmla="*/ 3 w 41"/>
                  <a:gd name="T39" fmla="*/ 60 h 168"/>
                  <a:gd name="T40" fmla="*/ 5 w 41"/>
                  <a:gd name="T41" fmla="*/ 50 h 168"/>
                  <a:gd name="T42" fmla="*/ 8 w 41"/>
                  <a:gd name="T43" fmla="*/ 40 h 168"/>
                  <a:gd name="T44" fmla="*/ 18 w 41"/>
                  <a:gd name="T45" fmla="*/ 22 h 168"/>
                  <a:gd name="T46" fmla="*/ 30 w 41"/>
                  <a:gd name="T47" fmla="*/ 0 h 168"/>
                  <a:gd name="T48" fmla="*/ 41 w 41"/>
                  <a:gd name="T49" fmla="*/ 0 h 1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1"/>
                  <a:gd name="T76" fmla="*/ 0 h 168"/>
                  <a:gd name="T77" fmla="*/ 41 w 41"/>
                  <a:gd name="T78" fmla="*/ 168 h 1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1" h="168">
                    <a:moveTo>
                      <a:pt x="41" y="0"/>
                    </a:moveTo>
                    <a:lnTo>
                      <a:pt x="30" y="22"/>
                    </a:lnTo>
                    <a:lnTo>
                      <a:pt x="23" y="40"/>
                    </a:lnTo>
                    <a:lnTo>
                      <a:pt x="20" y="50"/>
                    </a:lnTo>
                    <a:lnTo>
                      <a:pt x="18" y="60"/>
                    </a:lnTo>
                    <a:lnTo>
                      <a:pt x="18" y="73"/>
                    </a:lnTo>
                    <a:lnTo>
                      <a:pt x="18" y="85"/>
                    </a:lnTo>
                    <a:lnTo>
                      <a:pt x="18" y="98"/>
                    </a:lnTo>
                    <a:lnTo>
                      <a:pt x="18" y="108"/>
                    </a:lnTo>
                    <a:lnTo>
                      <a:pt x="25" y="130"/>
                    </a:lnTo>
                    <a:lnTo>
                      <a:pt x="30" y="148"/>
                    </a:lnTo>
                    <a:lnTo>
                      <a:pt x="41" y="168"/>
                    </a:lnTo>
                    <a:lnTo>
                      <a:pt x="30" y="168"/>
                    </a:lnTo>
                    <a:lnTo>
                      <a:pt x="15" y="143"/>
                    </a:lnTo>
                    <a:lnTo>
                      <a:pt x="8" y="128"/>
                    </a:lnTo>
                    <a:lnTo>
                      <a:pt x="5" y="115"/>
                    </a:lnTo>
                    <a:lnTo>
                      <a:pt x="0" y="100"/>
                    </a:lnTo>
                    <a:lnTo>
                      <a:pt x="0" y="85"/>
                    </a:lnTo>
                    <a:lnTo>
                      <a:pt x="0" y="73"/>
                    </a:lnTo>
                    <a:lnTo>
                      <a:pt x="3" y="60"/>
                    </a:lnTo>
                    <a:lnTo>
                      <a:pt x="5" y="50"/>
                    </a:lnTo>
                    <a:lnTo>
                      <a:pt x="8" y="40"/>
                    </a:lnTo>
                    <a:lnTo>
                      <a:pt x="18" y="22"/>
                    </a:lnTo>
                    <a:lnTo>
                      <a:pt x="30" y="0"/>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78" name="Freeform 301"/>
              <p:cNvSpPr>
                <a:spLocks noEditPoints="1"/>
              </p:cNvSpPr>
              <p:nvPr/>
            </p:nvSpPr>
            <p:spPr bwMode="auto">
              <a:xfrm>
                <a:off x="1069" y="3826"/>
                <a:ext cx="108" cy="131"/>
              </a:xfrm>
              <a:custGeom>
                <a:avLst/>
                <a:gdLst>
                  <a:gd name="T0" fmla="*/ 48 w 108"/>
                  <a:gd name="T1" fmla="*/ 116 h 131"/>
                  <a:gd name="T2" fmla="*/ 58 w 108"/>
                  <a:gd name="T3" fmla="*/ 113 h 131"/>
                  <a:gd name="T4" fmla="*/ 63 w 108"/>
                  <a:gd name="T5" fmla="*/ 113 h 131"/>
                  <a:gd name="T6" fmla="*/ 73 w 108"/>
                  <a:gd name="T7" fmla="*/ 108 h 131"/>
                  <a:gd name="T8" fmla="*/ 81 w 108"/>
                  <a:gd name="T9" fmla="*/ 101 h 131"/>
                  <a:gd name="T10" fmla="*/ 86 w 108"/>
                  <a:gd name="T11" fmla="*/ 91 h 131"/>
                  <a:gd name="T12" fmla="*/ 88 w 108"/>
                  <a:gd name="T13" fmla="*/ 81 h 131"/>
                  <a:gd name="T14" fmla="*/ 88 w 108"/>
                  <a:gd name="T15" fmla="*/ 66 h 131"/>
                  <a:gd name="T16" fmla="*/ 88 w 108"/>
                  <a:gd name="T17" fmla="*/ 56 h 131"/>
                  <a:gd name="T18" fmla="*/ 86 w 108"/>
                  <a:gd name="T19" fmla="*/ 46 h 131"/>
                  <a:gd name="T20" fmla="*/ 83 w 108"/>
                  <a:gd name="T21" fmla="*/ 35 h 131"/>
                  <a:gd name="T22" fmla="*/ 81 w 108"/>
                  <a:gd name="T23" fmla="*/ 28 h 131"/>
                  <a:gd name="T24" fmla="*/ 78 w 108"/>
                  <a:gd name="T25" fmla="*/ 25 h 131"/>
                  <a:gd name="T26" fmla="*/ 73 w 108"/>
                  <a:gd name="T27" fmla="*/ 23 h 131"/>
                  <a:gd name="T28" fmla="*/ 68 w 108"/>
                  <a:gd name="T29" fmla="*/ 18 h 131"/>
                  <a:gd name="T30" fmla="*/ 58 w 108"/>
                  <a:gd name="T31" fmla="*/ 15 h 131"/>
                  <a:gd name="T32" fmla="*/ 48 w 108"/>
                  <a:gd name="T33" fmla="*/ 15 h 131"/>
                  <a:gd name="T34" fmla="*/ 18 w 108"/>
                  <a:gd name="T35" fmla="*/ 15 h 131"/>
                  <a:gd name="T36" fmla="*/ 18 w 108"/>
                  <a:gd name="T37" fmla="*/ 116 h 131"/>
                  <a:gd name="T38" fmla="*/ 48 w 108"/>
                  <a:gd name="T39" fmla="*/ 116 h 131"/>
                  <a:gd name="T40" fmla="*/ 0 w 108"/>
                  <a:gd name="T41" fmla="*/ 0 h 131"/>
                  <a:gd name="T42" fmla="*/ 53 w 108"/>
                  <a:gd name="T43" fmla="*/ 0 h 131"/>
                  <a:gd name="T44" fmla="*/ 66 w 108"/>
                  <a:gd name="T45" fmla="*/ 0 h 131"/>
                  <a:gd name="T46" fmla="*/ 76 w 108"/>
                  <a:gd name="T47" fmla="*/ 5 h 131"/>
                  <a:gd name="T48" fmla="*/ 86 w 108"/>
                  <a:gd name="T49" fmla="*/ 10 h 131"/>
                  <a:gd name="T50" fmla="*/ 93 w 108"/>
                  <a:gd name="T51" fmla="*/ 20 h 131"/>
                  <a:gd name="T52" fmla="*/ 98 w 108"/>
                  <a:gd name="T53" fmla="*/ 23 h 131"/>
                  <a:gd name="T54" fmla="*/ 101 w 108"/>
                  <a:gd name="T55" fmla="*/ 28 h 131"/>
                  <a:gd name="T56" fmla="*/ 103 w 108"/>
                  <a:gd name="T57" fmla="*/ 38 h 131"/>
                  <a:gd name="T58" fmla="*/ 106 w 108"/>
                  <a:gd name="T59" fmla="*/ 51 h 131"/>
                  <a:gd name="T60" fmla="*/ 108 w 108"/>
                  <a:gd name="T61" fmla="*/ 63 h 131"/>
                  <a:gd name="T62" fmla="*/ 106 w 108"/>
                  <a:gd name="T63" fmla="*/ 73 h 131"/>
                  <a:gd name="T64" fmla="*/ 106 w 108"/>
                  <a:gd name="T65" fmla="*/ 83 h 131"/>
                  <a:gd name="T66" fmla="*/ 103 w 108"/>
                  <a:gd name="T67" fmla="*/ 91 h 131"/>
                  <a:gd name="T68" fmla="*/ 98 w 108"/>
                  <a:gd name="T69" fmla="*/ 101 h 131"/>
                  <a:gd name="T70" fmla="*/ 91 w 108"/>
                  <a:gd name="T71" fmla="*/ 113 h 131"/>
                  <a:gd name="T72" fmla="*/ 86 w 108"/>
                  <a:gd name="T73" fmla="*/ 118 h 131"/>
                  <a:gd name="T74" fmla="*/ 81 w 108"/>
                  <a:gd name="T75" fmla="*/ 123 h 131"/>
                  <a:gd name="T76" fmla="*/ 76 w 108"/>
                  <a:gd name="T77" fmla="*/ 126 h 131"/>
                  <a:gd name="T78" fmla="*/ 68 w 108"/>
                  <a:gd name="T79" fmla="*/ 128 h 131"/>
                  <a:gd name="T80" fmla="*/ 53 w 108"/>
                  <a:gd name="T81" fmla="*/ 131 h 131"/>
                  <a:gd name="T82" fmla="*/ 0 w 108"/>
                  <a:gd name="T83" fmla="*/ 131 h 131"/>
                  <a:gd name="T84" fmla="*/ 0 w 108"/>
                  <a:gd name="T85" fmla="*/ 0 h 1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1"/>
                  <a:gd name="T131" fmla="*/ 108 w 108"/>
                  <a:gd name="T132" fmla="*/ 131 h 1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1">
                    <a:moveTo>
                      <a:pt x="48" y="116"/>
                    </a:moveTo>
                    <a:lnTo>
                      <a:pt x="58" y="113"/>
                    </a:lnTo>
                    <a:lnTo>
                      <a:pt x="63" y="113"/>
                    </a:lnTo>
                    <a:lnTo>
                      <a:pt x="73" y="108"/>
                    </a:lnTo>
                    <a:lnTo>
                      <a:pt x="81" y="101"/>
                    </a:lnTo>
                    <a:lnTo>
                      <a:pt x="86" y="91"/>
                    </a:lnTo>
                    <a:lnTo>
                      <a:pt x="88" y="81"/>
                    </a:lnTo>
                    <a:lnTo>
                      <a:pt x="88" y="66"/>
                    </a:lnTo>
                    <a:lnTo>
                      <a:pt x="88" y="56"/>
                    </a:lnTo>
                    <a:lnTo>
                      <a:pt x="86" y="46"/>
                    </a:lnTo>
                    <a:lnTo>
                      <a:pt x="83" y="35"/>
                    </a:lnTo>
                    <a:lnTo>
                      <a:pt x="81" y="28"/>
                    </a:lnTo>
                    <a:lnTo>
                      <a:pt x="78" y="25"/>
                    </a:lnTo>
                    <a:lnTo>
                      <a:pt x="73" y="23"/>
                    </a:lnTo>
                    <a:lnTo>
                      <a:pt x="68" y="18"/>
                    </a:lnTo>
                    <a:lnTo>
                      <a:pt x="58" y="15"/>
                    </a:lnTo>
                    <a:lnTo>
                      <a:pt x="48" y="15"/>
                    </a:lnTo>
                    <a:lnTo>
                      <a:pt x="18" y="15"/>
                    </a:lnTo>
                    <a:lnTo>
                      <a:pt x="18" y="116"/>
                    </a:lnTo>
                    <a:lnTo>
                      <a:pt x="48" y="116"/>
                    </a:lnTo>
                    <a:close/>
                    <a:moveTo>
                      <a:pt x="0" y="0"/>
                    </a:moveTo>
                    <a:lnTo>
                      <a:pt x="53" y="0"/>
                    </a:lnTo>
                    <a:lnTo>
                      <a:pt x="66" y="0"/>
                    </a:lnTo>
                    <a:lnTo>
                      <a:pt x="76" y="5"/>
                    </a:lnTo>
                    <a:lnTo>
                      <a:pt x="86" y="10"/>
                    </a:lnTo>
                    <a:lnTo>
                      <a:pt x="93" y="20"/>
                    </a:lnTo>
                    <a:lnTo>
                      <a:pt x="98" y="23"/>
                    </a:lnTo>
                    <a:lnTo>
                      <a:pt x="101" y="28"/>
                    </a:lnTo>
                    <a:lnTo>
                      <a:pt x="103" y="38"/>
                    </a:lnTo>
                    <a:lnTo>
                      <a:pt x="106" y="51"/>
                    </a:lnTo>
                    <a:lnTo>
                      <a:pt x="108" y="63"/>
                    </a:lnTo>
                    <a:lnTo>
                      <a:pt x="106" y="73"/>
                    </a:lnTo>
                    <a:lnTo>
                      <a:pt x="106" y="83"/>
                    </a:lnTo>
                    <a:lnTo>
                      <a:pt x="103" y="91"/>
                    </a:lnTo>
                    <a:lnTo>
                      <a:pt x="98" y="101"/>
                    </a:lnTo>
                    <a:lnTo>
                      <a:pt x="91" y="113"/>
                    </a:lnTo>
                    <a:lnTo>
                      <a:pt x="86" y="118"/>
                    </a:lnTo>
                    <a:lnTo>
                      <a:pt x="81" y="123"/>
                    </a:lnTo>
                    <a:lnTo>
                      <a:pt x="76" y="126"/>
                    </a:lnTo>
                    <a:lnTo>
                      <a:pt x="68" y="128"/>
                    </a:lnTo>
                    <a:lnTo>
                      <a:pt x="5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79" name="Freeform 302"/>
              <p:cNvSpPr>
                <a:spLocks/>
              </p:cNvSpPr>
              <p:nvPr/>
            </p:nvSpPr>
            <p:spPr bwMode="auto">
              <a:xfrm>
                <a:off x="1198" y="3826"/>
                <a:ext cx="103" cy="128"/>
              </a:xfrm>
              <a:custGeom>
                <a:avLst/>
                <a:gdLst>
                  <a:gd name="T0" fmla="*/ 0 w 103"/>
                  <a:gd name="T1" fmla="*/ 0 h 128"/>
                  <a:gd name="T2" fmla="*/ 22 w 103"/>
                  <a:gd name="T3" fmla="*/ 0 h 128"/>
                  <a:gd name="T4" fmla="*/ 88 w 103"/>
                  <a:gd name="T5" fmla="*/ 106 h 128"/>
                  <a:gd name="T6" fmla="*/ 88 w 103"/>
                  <a:gd name="T7" fmla="*/ 0 h 128"/>
                  <a:gd name="T8" fmla="*/ 103 w 103"/>
                  <a:gd name="T9" fmla="*/ 0 h 128"/>
                  <a:gd name="T10" fmla="*/ 103 w 103"/>
                  <a:gd name="T11" fmla="*/ 128 h 128"/>
                  <a:gd name="T12" fmla="*/ 85 w 103"/>
                  <a:gd name="T13" fmla="*/ 128 h 128"/>
                  <a:gd name="T14" fmla="*/ 17 w 103"/>
                  <a:gd name="T15" fmla="*/ 25 h 128"/>
                  <a:gd name="T16" fmla="*/ 17 w 103"/>
                  <a:gd name="T17" fmla="*/ 128 h 128"/>
                  <a:gd name="T18" fmla="*/ 0 w 103"/>
                  <a:gd name="T19" fmla="*/ 128 h 128"/>
                  <a:gd name="T20" fmla="*/ 0 w 103"/>
                  <a:gd name="T21" fmla="*/ 0 h 1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28"/>
                  <a:gd name="T35" fmla="*/ 103 w 103"/>
                  <a:gd name="T36" fmla="*/ 128 h 1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28">
                    <a:moveTo>
                      <a:pt x="0" y="0"/>
                    </a:moveTo>
                    <a:lnTo>
                      <a:pt x="22" y="0"/>
                    </a:lnTo>
                    <a:lnTo>
                      <a:pt x="88" y="106"/>
                    </a:lnTo>
                    <a:lnTo>
                      <a:pt x="88" y="0"/>
                    </a:lnTo>
                    <a:lnTo>
                      <a:pt x="103" y="0"/>
                    </a:lnTo>
                    <a:lnTo>
                      <a:pt x="103" y="128"/>
                    </a:lnTo>
                    <a:lnTo>
                      <a:pt x="85" y="128"/>
                    </a:lnTo>
                    <a:lnTo>
                      <a:pt x="17" y="25"/>
                    </a:lnTo>
                    <a:lnTo>
                      <a:pt x="17"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80" name="Freeform 303"/>
              <p:cNvSpPr>
                <a:spLocks noEditPoints="1"/>
              </p:cNvSpPr>
              <p:nvPr/>
            </p:nvSpPr>
            <p:spPr bwMode="auto">
              <a:xfrm>
                <a:off x="1318" y="3826"/>
                <a:ext cx="116" cy="128"/>
              </a:xfrm>
              <a:custGeom>
                <a:avLst/>
                <a:gdLst>
                  <a:gd name="T0" fmla="*/ 78 w 116"/>
                  <a:gd name="T1" fmla="*/ 76 h 128"/>
                  <a:gd name="T2" fmla="*/ 58 w 116"/>
                  <a:gd name="T3" fmla="*/ 20 h 128"/>
                  <a:gd name="T4" fmla="*/ 38 w 116"/>
                  <a:gd name="T5" fmla="*/ 76 h 128"/>
                  <a:gd name="T6" fmla="*/ 78 w 116"/>
                  <a:gd name="T7" fmla="*/ 76 h 128"/>
                  <a:gd name="T8" fmla="*/ 48 w 116"/>
                  <a:gd name="T9" fmla="*/ 0 h 128"/>
                  <a:gd name="T10" fmla="*/ 68 w 116"/>
                  <a:gd name="T11" fmla="*/ 0 h 128"/>
                  <a:gd name="T12" fmla="*/ 116 w 116"/>
                  <a:gd name="T13" fmla="*/ 128 h 128"/>
                  <a:gd name="T14" fmla="*/ 96 w 116"/>
                  <a:gd name="T15" fmla="*/ 128 h 128"/>
                  <a:gd name="T16" fmla="*/ 83 w 116"/>
                  <a:gd name="T17" fmla="*/ 91 h 128"/>
                  <a:gd name="T18" fmla="*/ 33 w 116"/>
                  <a:gd name="T19" fmla="*/ 91 h 128"/>
                  <a:gd name="T20" fmla="*/ 18 w 116"/>
                  <a:gd name="T21" fmla="*/ 128 h 128"/>
                  <a:gd name="T22" fmla="*/ 0 w 116"/>
                  <a:gd name="T23" fmla="*/ 128 h 128"/>
                  <a:gd name="T24" fmla="*/ 48 w 116"/>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28"/>
                  <a:gd name="T41" fmla="*/ 116 w 116"/>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28">
                    <a:moveTo>
                      <a:pt x="78" y="76"/>
                    </a:moveTo>
                    <a:lnTo>
                      <a:pt x="58" y="20"/>
                    </a:lnTo>
                    <a:lnTo>
                      <a:pt x="38" y="76"/>
                    </a:lnTo>
                    <a:lnTo>
                      <a:pt x="78" y="76"/>
                    </a:lnTo>
                    <a:close/>
                    <a:moveTo>
                      <a:pt x="48" y="0"/>
                    </a:moveTo>
                    <a:lnTo>
                      <a:pt x="68" y="0"/>
                    </a:lnTo>
                    <a:lnTo>
                      <a:pt x="116" y="128"/>
                    </a:lnTo>
                    <a:lnTo>
                      <a:pt x="96" y="128"/>
                    </a:lnTo>
                    <a:lnTo>
                      <a:pt x="83" y="91"/>
                    </a:lnTo>
                    <a:lnTo>
                      <a:pt x="33" y="91"/>
                    </a:lnTo>
                    <a:lnTo>
                      <a:pt x="18" y="128"/>
                    </a:lnTo>
                    <a:lnTo>
                      <a:pt x="0" y="128"/>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81" name="Freeform 304"/>
              <p:cNvSpPr>
                <a:spLocks/>
              </p:cNvSpPr>
              <p:nvPr/>
            </p:nvSpPr>
            <p:spPr bwMode="auto">
              <a:xfrm>
                <a:off x="1449" y="3826"/>
                <a:ext cx="126" cy="131"/>
              </a:xfrm>
              <a:custGeom>
                <a:avLst/>
                <a:gdLst>
                  <a:gd name="T0" fmla="*/ 0 w 126"/>
                  <a:gd name="T1" fmla="*/ 0 h 131"/>
                  <a:gd name="T2" fmla="*/ 25 w 126"/>
                  <a:gd name="T3" fmla="*/ 0 h 131"/>
                  <a:gd name="T4" fmla="*/ 63 w 126"/>
                  <a:gd name="T5" fmla="*/ 111 h 131"/>
                  <a:gd name="T6" fmla="*/ 101 w 126"/>
                  <a:gd name="T7" fmla="*/ 0 h 131"/>
                  <a:gd name="T8" fmla="*/ 126 w 126"/>
                  <a:gd name="T9" fmla="*/ 0 h 131"/>
                  <a:gd name="T10" fmla="*/ 126 w 126"/>
                  <a:gd name="T11" fmla="*/ 131 h 131"/>
                  <a:gd name="T12" fmla="*/ 108 w 126"/>
                  <a:gd name="T13" fmla="*/ 131 h 131"/>
                  <a:gd name="T14" fmla="*/ 108 w 126"/>
                  <a:gd name="T15" fmla="*/ 53 h 131"/>
                  <a:gd name="T16" fmla="*/ 108 w 126"/>
                  <a:gd name="T17" fmla="*/ 40 h 131"/>
                  <a:gd name="T18" fmla="*/ 108 w 126"/>
                  <a:gd name="T19" fmla="*/ 20 h 131"/>
                  <a:gd name="T20" fmla="*/ 73 w 126"/>
                  <a:gd name="T21" fmla="*/ 131 h 131"/>
                  <a:gd name="T22" fmla="*/ 55 w 126"/>
                  <a:gd name="T23" fmla="*/ 131 h 131"/>
                  <a:gd name="T24" fmla="*/ 18 w 126"/>
                  <a:gd name="T25" fmla="*/ 20 h 131"/>
                  <a:gd name="T26" fmla="*/ 18 w 126"/>
                  <a:gd name="T27" fmla="*/ 25 h 131"/>
                  <a:gd name="T28" fmla="*/ 18 w 126"/>
                  <a:gd name="T29" fmla="*/ 38 h 131"/>
                  <a:gd name="T30" fmla="*/ 18 w 126"/>
                  <a:gd name="T31" fmla="*/ 53 h 131"/>
                  <a:gd name="T32" fmla="*/ 18 w 126"/>
                  <a:gd name="T33" fmla="*/ 131 h 131"/>
                  <a:gd name="T34" fmla="*/ 0 w 126"/>
                  <a:gd name="T35" fmla="*/ 131 h 131"/>
                  <a:gd name="T36" fmla="*/ 0 w 126"/>
                  <a:gd name="T37" fmla="*/ 0 h 1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31"/>
                  <a:gd name="T59" fmla="*/ 126 w 126"/>
                  <a:gd name="T60" fmla="*/ 131 h 1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31">
                    <a:moveTo>
                      <a:pt x="0" y="0"/>
                    </a:moveTo>
                    <a:lnTo>
                      <a:pt x="25" y="0"/>
                    </a:lnTo>
                    <a:lnTo>
                      <a:pt x="63" y="111"/>
                    </a:lnTo>
                    <a:lnTo>
                      <a:pt x="101" y="0"/>
                    </a:lnTo>
                    <a:lnTo>
                      <a:pt x="126" y="0"/>
                    </a:lnTo>
                    <a:lnTo>
                      <a:pt x="126" y="131"/>
                    </a:lnTo>
                    <a:lnTo>
                      <a:pt x="108" y="131"/>
                    </a:lnTo>
                    <a:lnTo>
                      <a:pt x="108" y="53"/>
                    </a:lnTo>
                    <a:lnTo>
                      <a:pt x="108" y="40"/>
                    </a:lnTo>
                    <a:lnTo>
                      <a:pt x="108" y="20"/>
                    </a:lnTo>
                    <a:lnTo>
                      <a:pt x="73" y="131"/>
                    </a:lnTo>
                    <a:lnTo>
                      <a:pt x="55" y="131"/>
                    </a:lnTo>
                    <a:lnTo>
                      <a:pt x="18" y="20"/>
                    </a:lnTo>
                    <a:lnTo>
                      <a:pt x="18" y="25"/>
                    </a:lnTo>
                    <a:lnTo>
                      <a:pt x="18" y="38"/>
                    </a:lnTo>
                    <a:lnTo>
                      <a:pt x="18" y="53"/>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82" name="Freeform 305"/>
              <p:cNvSpPr>
                <a:spLocks/>
              </p:cNvSpPr>
              <p:nvPr/>
            </p:nvSpPr>
            <p:spPr bwMode="auto">
              <a:xfrm>
                <a:off x="1603" y="3826"/>
                <a:ext cx="95" cy="128"/>
              </a:xfrm>
              <a:custGeom>
                <a:avLst/>
                <a:gdLst>
                  <a:gd name="T0" fmla="*/ 0 w 95"/>
                  <a:gd name="T1" fmla="*/ 0 h 128"/>
                  <a:gd name="T2" fmla="*/ 95 w 95"/>
                  <a:gd name="T3" fmla="*/ 0 h 128"/>
                  <a:gd name="T4" fmla="*/ 95 w 95"/>
                  <a:gd name="T5" fmla="*/ 15 h 128"/>
                  <a:gd name="T6" fmla="*/ 17 w 95"/>
                  <a:gd name="T7" fmla="*/ 15 h 128"/>
                  <a:gd name="T8" fmla="*/ 17 w 95"/>
                  <a:gd name="T9" fmla="*/ 56 h 128"/>
                  <a:gd name="T10" fmla="*/ 88 w 95"/>
                  <a:gd name="T11" fmla="*/ 56 h 128"/>
                  <a:gd name="T12" fmla="*/ 88 w 95"/>
                  <a:gd name="T13" fmla="*/ 71 h 128"/>
                  <a:gd name="T14" fmla="*/ 17 w 95"/>
                  <a:gd name="T15" fmla="*/ 71 h 128"/>
                  <a:gd name="T16" fmla="*/ 17 w 95"/>
                  <a:gd name="T17" fmla="*/ 113 h 128"/>
                  <a:gd name="T18" fmla="*/ 95 w 95"/>
                  <a:gd name="T19" fmla="*/ 113 h 128"/>
                  <a:gd name="T20" fmla="*/ 95 w 95"/>
                  <a:gd name="T21" fmla="*/ 128 h 128"/>
                  <a:gd name="T22" fmla="*/ 0 w 95"/>
                  <a:gd name="T23" fmla="*/ 128 h 128"/>
                  <a:gd name="T24" fmla="*/ 0 w 95"/>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28"/>
                  <a:gd name="T41" fmla="*/ 95 w 95"/>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28">
                    <a:moveTo>
                      <a:pt x="0" y="0"/>
                    </a:moveTo>
                    <a:lnTo>
                      <a:pt x="95" y="0"/>
                    </a:lnTo>
                    <a:lnTo>
                      <a:pt x="95" y="15"/>
                    </a:lnTo>
                    <a:lnTo>
                      <a:pt x="17" y="15"/>
                    </a:lnTo>
                    <a:lnTo>
                      <a:pt x="17" y="56"/>
                    </a:lnTo>
                    <a:lnTo>
                      <a:pt x="88" y="56"/>
                    </a:lnTo>
                    <a:lnTo>
                      <a:pt x="88" y="71"/>
                    </a:lnTo>
                    <a:lnTo>
                      <a:pt x="17" y="71"/>
                    </a:lnTo>
                    <a:lnTo>
                      <a:pt x="17" y="113"/>
                    </a:lnTo>
                    <a:lnTo>
                      <a:pt x="95" y="113"/>
                    </a:lnTo>
                    <a:lnTo>
                      <a:pt x="95"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83" name="Freeform 306"/>
              <p:cNvSpPr>
                <a:spLocks/>
              </p:cNvSpPr>
              <p:nvPr/>
            </p:nvSpPr>
            <p:spPr bwMode="auto">
              <a:xfrm>
                <a:off x="96" y="3492"/>
                <a:ext cx="115" cy="136"/>
              </a:xfrm>
              <a:custGeom>
                <a:avLst/>
                <a:gdLst>
                  <a:gd name="T0" fmla="*/ 27 w 115"/>
                  <a:gd name="T1" fmla="*/ 8 h 136"/>
                  <a:gd name="T2" fmla="*/ 47 w 115"/>
                  <a:gd name="T3" fmla="*/ 0 h 136"/>
                  <a:gd name="T4" fmla="*/ 75 w 115"/>
                  <a:gd name="T5" fmla="*/ 0 h 136"/>
                  <a:gd name="T6" fmla="*/ 88 w 115"/>
                  <a:gd name="T7" fmla="*/ 5 h 136"/>
                  <a:gd name="T8" fmla="*/ 98 w 115"/>
                  <a:gd name="T9" fmla="*/ 13 h 136"/>
                  <a:gd name="T10" fmla="*/ 108 w 115"/>
                  <a:gd name="T11" fmla="*/ 20 h 136"/>
                  <a:gd name="T12" fmla="*/ 115 w 115"/>
                  <a:gd name="T13" fmla="*/ 40 h 136"/>
                  <a:gd name="T14" fmla="*/ 90 w 115"/>
                  <a:gd name="T15" fmla="*/ 45 h 136"/>
                  <a:gd name="T16" fmla="*/ 83 w 115"/>
                  <a:gd name="T17" fmla="*/ 30 h 136"/>
                  <a:gd name="T18" fmla="*/ 73 w 115"/>
                  <a:gd name="T19" fmla="*/ 25 h 136"/>
                  <a:gd name="T20" fmla="*/ 52 w 115"/>
                  <a:gd name="T21" fmla="*/ 23 h 136"/>
                  <a:gd name="T22" fmla="*/ 42 w 115"/>
                  <a:gd name="T23" fmla="*/ 30 h 136"/>
                  <a:gd name="T24" fmla="*/ 32 w 115"/>
                  <a:gd name="T25" fmla="*/ 40 h 136"/>
                  <a:gd name="T26" fmla="*/ 30 w 115"/>
                  <a:gd name="T27" fmla="*/ 58 h 136"/>
                  <a:gd name="T28" fmla="*/ 30 w 115"/>
                  <a:gd name="T29" fmla="*/ 78 h 136"/>
                  <a:gd name="T30" fmla="*/ 30 w 115"/>
                  <a:gd name="T31" fmla="*/ 88 h 136"/>
                  <a:gd name="T32" fmla="*/ 37 w 115"/>
                  <a:gd name="T33" fmla="*/ 101 h 136"/>
                  <a:gd name="T34" fmla="*/ 47 w 115"/>
                  <a:gd name="T35" fmla="*/ 111 h 136"/>
                  <a:gd name="T36" fmla="*/ 60 w 115"/>
                  <a:gd name="T37" fmla="*/ 113 h 136"/>
                  <a:gd name="T38" fmla="*/ 73 w 115"/>
                  <a:gd name="T39" fmla="*/ 111 h 136"/>
                  <a:gd name="T40" fmla="*/ 83 w 115"/>
                  <a:gd name="T41" fmla="*/ 103 h 136"/>
                  <a:gd name="T42" fmla="*/ 90 w 115"/>
                  <a:gd name="T43" fmla="*/ 88 h 136"/>
                  <a:gd name="T44" fmla="*/ 113 w 115"/>
                  <a:gd name="T45" fmla="*/ 98 h 136"/>
                  <a:gd name="T46" fmla="*/ 105 w 115"/>
                  <a:gd name="T47" fmla="*/ 116 h 136"/>
                  <a:gd name="T48" fmla="*/ 90 w 115"/>
                  <a:gd name="T49" fmla="*/ 128 h 136"/>
                  <a:gd name="T50" fmla="*/ 73 w 115"/>
                  <a:gd name="T51" fmla="*/ 136 h 136"/>
                  <a:gd name="T52" fmla="*/ 47 w 115"/>
                  <a:gd name="T53" fmla="*/ 136 h 136"/>
                  <a:gd name="T54" fmla="*/ 30 w 115"/>
                  <a:gd name="T55" fmla="*/ 128 h 136"/>
                  <a:gd name="T56" fmla="*/ 17 w 115"/>
                  <a:gd name="T57" fmla="*/ 118 h 136"/>
                  <a:gd name="T58" fmla="*/ 5 w 115"/>
                  <a:gd name="T59" fmla="*/ 96 h 136"/>
                  <a:gd name="T60" fmla="*/ 0 w 115"/>
                  <a:gd name="T61" fmla="*/ 68 h 136"/>
                  <a:gd name="T62" fmla="*/ 5 w 115"/>
                  <a:gd name="T63" fmla="*/ 38 h 136"/>
                  <a:gd name="T64" fmla="*/ 10 w 115"/>
                  <a:gd name="T65" fmla="*/ 25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5"/>
                  <a:gd name="T100" fmla="*/ 0 h 136"/>
                  <a:gd name="T101" fmla="*/ 115 w 115"/>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5" h="136">
                    <a:moveTo>
                      <a:pt x="20" y="15"/>
                    </a:moveTo>
                    <a:lnTo>
                      <a:pt x="27" y="8"/>
                    </a:lnTo>
                    <a:lnTo>
                      <a:pt x="37" y="3"/>
                    </a:lnTo>
                    <a:lnTo>
                      <a:pt x="47" y="0"/>
                    </a:lnTo>
                    <a:lnTo>
                      <a:pt x="60" y="0"/>
                    </a:lnTo>
                    <a:lnTo>
                      <a:pt x="75" y="0"/>
                    </a:lnTo>
                    <a:lnTo>
                      <a:pt x="80" y="3"/>
                    </a:lnTo>
                    <a:lnTo>
                      <a:pt x="88" y="5"/>
                    </a:lnTo>
                    <a:lnTo>
                      <a:pt x="93" y="8"/>
                    </a:lnTo>
                    <a:lnTo>
                      <a:pt x="98" y="13"/>
                    </a:lnTo>
                    <a:lnTo>
                      <a:pt x="103" y="15"/>
                    </a:lnTo>
                    <a:lnTo>
                      <a:pt x="108" y="20"/>
                    </a:lnTo>
                    <a:lnTo>
                      <a:pt x="113" y="33"/>
                    </a:lnTo>
                    <a:lnTo>
                      <a:pt x="115" y="40"/>
                    </a:lnTo>
                    <a:lnTo>
                      <a:pt x="115" y="45"/>
                    </a:lnTo>
                    <a:lnTo>
                      <a:pt x="90" y="45"/>
                    </a:lnTo>
                    <a:lnTo>
                      <a:pt x="85" y="38"/>
                    </a:lnTo>
                    <a:lnTo>
                      <a:pt x="83" y="30"/>
                    </a:lnTo>
                    <a:lnTo>
                      <a:pt x="78" y="28"/>
                    </a:lnTo>
                    <a:lnTo>
                      <a:pt x="73" y="25"/>
                    </a:lnTo>
                    <a:lnTo>
                      <a:pt x="60" y="23"/>
                    </a:lnTo>
                    <a:lnTo>
                      <a:pt x="52" y="23"/>
                    </a:lnTo>
                    <a:lnTo>
                      <a:pt x="47" y="25"/>
                    </a:lnTo>
                    <a:lnTo>
                      <a:pt x="42" y="30"/>
                    </a:lnTo>
                    <a:lnTo>
                      <a:pt x="37" y="35"/>
                    </a:lnTo>
                    <a:lnTo>
                      <a:pt x="32" y="40"/>
                    </a:lnTo>
                    <a:lnTo>
                      <a:pt x="30" y="50"/>
                    </a:lnTo>
                    <a:lnTo>
                      <a:pt x="30" y="58"/>
                    </a:lnTo>
                    <a:lnTo>
                      <a:pt x="27" y="68"/>
                    </a:lnTo>
                    <a:lnTo>
                      <a:pt x="30" y="78"/>
                    </a:lnTo>
                    <a:lnTo>
                      <a:pt x="30" y="83"/>
                    </a:lnTo>
                    <a:lnTo>
                      <a:pt x="30" y="88"/>
                    </a:lnTo>
                    <a:lnTo>
                      <a:pt x="32" y="96"/>
                    </a:lnTo>
                    <a:lnTo>
                      <a:pt x="37" y="101"/>
                    </a:lnTo>
                    <a:lnTo>
                      <a:pt x="42" y="106"/>
                    </a:lnTo>
                    <a:lnTo>
                      <a:pt x="47" y="111"/>
                    </a:lnTo>
                    <a:lnTo>
                      <a:pt x="52" y="111"/>
                    </a:lnTo>
                    <a:lnTo>
                      <a:pt x="60" y="113"/>
                    </a:lnTo>
                    <a:lnTo>
                      <a:pt x="68" y="111"/>
                    </a:lnTo>
                    <a:lnTo>
                      <a:pt x="73" y="111"/>
                    </a:lnTo>
                    <a:lnTo>
                      <a:pt x="78" y="108"/>
                    </a:lnTo>
                    <a:lnTo>
                      <a:pt x="83" y="103"/>
                    </a:lnTo>
                    <a:lnTo>
                      <a:pt x="85" y="96"/>
                    </a:lnTo>
                    <a:lnTo>
                      <a:pt x="90" y="88"/>
                    </a:lnTo>
                    <a:lnTo>
                      <a:pt x="115" y="88"/>
                    </a:lnTo>
                    <a:lnTo>
                      <a:pt x="113" y="98"/>
                    </a:lnTo>
                    <a:lnTo>
                      <a:pt x="110" y="108"/>
                    </a:lnTo>
                    <a:lnTo>
                      <a:pt x="105" y="116"/>
                    </a:lnTo>
                    <a:lnTo>
                      <a:pt x="98" y="123"/>
                    </a:lnTo>
                    <a:lnTo>
                      <a:pt x="90" y="128"/>
                    </a:lnTo>
                    <a:lnTo>
                      <a:pt x="80" y="133"/>
                    </a:lnTo>
                    <a:lnTo>
                      <a:pt x="73" y="136"/>
                    </a:lnTo>
                    <a:lnTo>
                      <a:pt x="60" y="136"/>
                    </a:lnTo>
                    <a:lnTo>
                      <a:pt x="47" y="136"/>
                    </a:lnTo>
                    <a:lnTo>
                      <a:pt x="35" y="131"/>
                    </a:lnTo>
                    <a:lnTo>
                      <a:pt x="30" y="128"/>
                    </a:lnTo>
                    <a:lnTo>
                      <a:pt x="25" y="126"/>
                    </a:lnTo>
                    <a:lnTo>
                      <a:pt x="17" y="118"/>
                    </a:lnTo>
                    <a:lnTo>
                      <a:pt x="10" y="108"/>
                    </a:lnTo>
                    <a:lnTo>
                      <a:pt x="5" y="96"/>
                    </a:lnTo>
                    <a:lnTo>
                      <a:pt x="2" y="83"/>
                    </a:lnTo>
                    <a:lnTo>
                      <a:pt x="0" y="68"/>
                    </a:lnTo>
                    <a:lnTo>
                      <a:pt x="2" y="53"/>
                    </a:lnTo>
                    <a:lnTo>
                      <a:pt x="5" y="38"/>
                    </a:lnTo>
                    <a:lnTo>
                      <a:pt x="7" y="33"/>
                    </a:lnTo>
                    <a:lnTo>
                      <a:pt x="10" y="25"/>
                    </a:lnTo>
                    <a:lnTo>
                      <a:pt x="20"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84" name="Freeform 307"/>
              <p:cNvSpPr>
                <a:spLocks noEditPoints="1"/>
              </p:cNvSpPr>
              <p:nvPr/>
            </p:nvSpPr>
            <p:spPr bwMode="auto">
              <a:xfrm>
                <a:off x="234" y="3495"/>
                <a:ext cx="108" cy="130"/>
              </a:xfrm>
              <a:custGeom>
                <a:avLst/>
                <a:gdLst>
                  <a:gd name="T0" fmla="*/ 25 w 108"/>
                  <a:gd name="T1" fmla="*/ 22 h 130"/>
                  <a:gd name="T2" fmla="*/ 25 w 108"/>
                  <a:gd name="T3" fmla="*/ 57 h 130"/>
                  <a:gd name="T4" fmla="*/ 58 w 108"/>
                  <a:gd name="T5" fmla="*/ 57 h 130"/>
                  <a:gd name="T6" fmla="*/ 65 w 108"/>
                  <a:gd name="T7" fmla="*/ 57 h 130"/>
                  <a:gd name="T8" fmla="*/ 68 w 108"/>
                  <a:gd name="T9" fmla="*/ 55 h 130"/>
                  <a:gd name="T10" fmla="*/ 70 w 108"/>
                  <a:gd name="T11" fmla="*/ 55 h 130"/>
                  <a:gd name="T12" fmla="*/ 75 w 108"/>
                  <a:gd name="T13" fmla="*/ 52 h 130"/>
                  <a:gd name="T14" fmla="*/ 78 w 108"/>
                  <a:gd name="T15" fmla="*/ 50 h 130"/>
                  <a:gd name="T16" fmla="*/ 78 w 108"/>
                  <a:gd name="T17" fmla="*/ 45 h 130"/>
                  <a:gd name="T18" fmla="*/ 78 w 108"/>
                  <a:gd name="T19" fmla="*/ 40 h 130"/>
                  <a:gd name="T20" fmla="*/ 78 w 108"/>
                  <a:gd name="T21" fmla="*/ 35 h 130"/>
                  <a:gd name="T22" fmla="*/ 78 w 108"/>
                  <a:gd name="T23" fmla="*/ 30 h 130"/>
                  <a:gd name="T24" fmla="*/ 75 w 108"/>
                  <a:gd name="T25" fmla="*/ 27 h 130"/>
                  <a:gd name="T26" fmla="*/ 70 w 108"/>
                  <a:gd name="T27" fmla="*/ 25 h 130"/>
                  <a:gd name="T28" fmla="*/ 65 w 108"/>
                  <a:gd name="T29" fmla="*/ 22 h 130"/>
                  <a:gd name="T30" fmla="*/ 58 w 108"/>
                  <a:gd name="T31" fmla="*/ 22 h 130"/>
                  <a:gd name="T32" fmla="*/ 25 w 108"/>
                  <a:gd name="T33" fmla="*/ 22 h 130"/>
                  <a:gd name="T34" fmla="*/ 86 w 108"/>
                  <a:gd name="T35" fmla="*/ 2 h 130"/>
                  <a:gd name="T36" fmla="*/ 91 w 108"/>
                  <a:gd name="T37" fmla="*/ 7 h 130"/>
                  <a:gd name="T38" fmla="*/ 98 w 108"/>
                  <a:gd name="T39" fmla="*/ 12 h 130"/>
                  <a:gd name="T40" fmla="*/ 103 w 108"/>
                  <a:gd name="T41" fmla="*/ 22 h 130"/>
                  <a:gd name="T42" fmla="*/ 106 w 108"/>
                  <a:gd name="T43" fmla="*/ 30 h 130"/>
                  <a:gd name="T44" fmla="*/ 106 w 108"/>
                  <a:gd name="T45" fmla="*/ 37 h 130"/>
                  <a:gd name="T46" fmla="*/ 106 w 108"/>
                  <a:gd name="T47" fmla="*/ 45 h 130"/>
                  <a:gd name="T48" fmla="*/ 103 w 108"/>
                  <a:gd name="T49" fmla="*/ 50 h 130"/>
                  <a:gd name="T50" fmla="*/ 101 w 108"/>
                  <a:gd name="T51" fmla="*/ 55 h 130"/>
                  <a:gd name="T52" fmla="*/ 98 w 108"/>
                  <a:gd name="T53" fmla="*/ 57 h 130"/>
                  <a:gd name="T54" fmla="*/ 96 w 108"/>
                  <a:gd name="T55" fmla="*/ 62 h 130"/>
                  <a:gd name="T56" fmla="*/ 86 w 108"/>
                  <a:gd name="T57" fmla="*/ 67 h 130"/>
                  <a:gd name="T58" fmla="*/ 93 w 108"/>
                  <a:gd name="T59" fmla="*/ 73 h 130"/>
                  <a:gd name="T60" fmla="*/ 98 w 108"/>
                  <a:gd name="T61" fmla="*/ 78 h 130"/>
                  <a:gd name="T62" fmla="*/ 101 w 108"/>
                  <a:gd name="T63" fmla="*/ 85 h 130"/>
                  <a:gd name="T64" fmla="*/ 103 w 108"/>
                  <a:gd name="T65" fmla="*/ 98 h 130"/>
                  <a:gd name="T66" fmla="*/ 103 w 108"/>
                  <a:gd name="T67" fmla="*/ 108 h 130"/>
                  <a:gd name="T68" fmla="*/ 103 w 108"/>
                  <a:gd name="T69" fmla="*/ 118 h 130"/>
                  <a:gd name="T70" fmla="*/ 106 w 108"/>
                  <a:gd name="T71" fmla="*/ 123 h 130"/>
                  <a:gd name="T72" fmla="*/ 108 w 108"/>
                  <a:gd name="T73" fmla="*/ 125 h 130"/>
                  <a:gd name="T74" fmla="*/ 108 w 108"/>
                  <a:gd name="T75" fmla="*/ 130 h 130"/>
                  <a:gd name="T76" fmla="*/ 78 w 108"/>
                  <a:gd name="T77" fmla="*/ 130 h 130"/>
                  <a:gd name="T78" fmla="*/ 75 w 108"/>
                  <a:gd name="T79" fmla="*/ 123 h 130"/>
                  <a:gd name="T80" fmla="*/ 75 w 108"/>
                  <a:gd name="T81" fmla="*/ 110 h 130"/>
                  <a:gd name="T82" fmla="*/ 75 w 108"/>
                  <a:gd name="T83" fmla="*/ 100 h 130"/>
                  <a:gd name="T84" fmla="*/ 73 w 108"/>
                  <a:gd name="T85" fmla="*/ 88 h 130"/>
                  <a:gd name="T86" fmla="*/ 70 w 108"/>
                  <a:gd name="T87" fmla="*/ 83 h 130"/>
                  <a:gd name="T88" fmla="*/ 65 w 108"/>
                  <a:gd name="T89" fmla="*/ 80 h 130"/>
                  <a:gd name="T90" fmla="*/ 55 w 108"/>
                  <a:gd name="T91" fmla="*/ 78 h 130"/>
                  <a:gd name="T92" fmla="*/ 25 w 108"/>
                  <a:gd name="T93" fmla="*/ 78 h 130"/>
                  <a:gd name="T94" fmla="*/ 25 w 108"/>
                  <a:gd name="T95" fmla="*/ 130 h 130"/>
                  <a:gd name="T96" fmla="*/ 0 w 108"/>
                  <a:gd name="T97" fmla="*/ 130 h 130"/>
                  <a:gd name="T98" fmla="*/ 0 w 108"/>
                  <a:gd name="T99" fmla="*/ 0 h 130"/>
                  <a:gd name="T100" fmla="*/ 63 w 108"/>
                  <a:gd name="T101" fmla="*/ 0 h 130"/>
                  <a:gd name="T102" fmla="*/ 75 w 108"/>
                  <a:gd name="T103" fmla="*/ 0 h 130"/>
                  <a:gd name="T104" fmla="*/ 86 w 108"/>
                  <a:gd name="T105" fmla="*/ 2 h 1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0"/>
                  <a:gd name="T161" fmla="*/ 108 w 108"/>
                  <a:gd name="T162" fmla="*/ 130 h 1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0">
                    <a:moveTo>
                      <a:pt x="25" y="22"/>
                    </a:moveTo>
                    <a:lnTo>
                      <a:pt x="25" y="57"/>
                    </a:lnTo>
                    <a:lnTo>
                      <a:pt x="58" y="57"/>
                    </a:lnTo>
                    <a:lnTo>
                      <a:pt x="65" y="57"/>
                    </a:lnTo>
                    <a:lnTo>
                      <a:pt x="68" y="55"/>
                    </a:lnTo>
                    <a:lnTo>
                      <a:pt x="70" y="55"/>
                    </a:lnTo>
                    <a:lnTo>
                      <a:pt x="75" y="52"/>
                    </a:lnTo>
                    <a:lnTo>
                      <a:pt x="78" y="50"/>
                    </a:lnTo>
                    <a:lnTo>
                      <a:pt x="78" y="45"/>
                    </a:lnTo>
                    <a:lnTo>
                      <a:pt x="78" y="40"/>
                    </a:lnTo>
                    <a:lnTo>
                      <a:pt x="78" y="35"/>
                    </a:lnTo>
                    <a:lnTo>
                      <a:pt x="78" y="30"/>
                    </a:lnTo>
                    <a:lnTo>
                      <a:pt x="75" y="27"/>
                    </a:lnTo>
                    <a:lnTo>
                      <a:pt x="70" y="25"/>
                    </a:lnTo>
                    <a:lnTo>
                      <a:pt x="65" y="22"/>
                    </a:lnTo>
                    <a:lnTo>
                      <a:pt x="58" y="22"/>
                    </a:lnTo>
                    <a:lnTo>
                      <a:pt x="25" y="22"/>
                    </a:lnTo>
                    <a:close/>
                    <a:moveTo>
                      <a:pt x="86" y="2"/>
                    </a:moveTo>
                    <a:lnTo>
                      <a:pt x="91" y="7"/>
                    </a:lnTo>
                    <a:lnTo>
                      <a:pt x="98" y="12"/>
                    </a:lnTo>
                    <a:lnTo>
                      <a:pt x="103" y="22"/>
                    </a:lnTo>
                    <a:lnTo>
                      <a:pt x="106" y="30"/>
                    </a:lnTo>
                    <a:lnTo>
                      <a:pt x="106" y="37"/>
                    </a:lnTo>
                    <a:lnTo>
                      <a:pt x="106" y="45"/>
                    </a:lnTo>
                    <a:lnTo>
                      <a:pt x="103" y="50"/>
                    </a:lnTo>
                    <a:lnTo>
                      <a:pt x="101" y="55"/>
                    </a:lnTo>
                    <a:lnTo>
                      <a:pt x="98" y="57"/>
                    </a:lnTo>
                    <a:lnTo>
                      <a:pt x="96" y="62"/>
                    </a:lnTo>
                    <a:lnTo>
                      <a:pt x="86" y="67"/>
                    </a:lnTo>
                    <a:lnTo>
                      <a:pt x="93" y="73"/>
                    </a:lnTo>
                    <a:lnTo>
                      <a:pt x="98" y="78"/>
                    </a:lnTo>
                    <a:lnTo>
                      <a:pt x="101" y="85"/>
                    </a:lnTo>
                    <a:lnTo>
                      <a:pt x="103" y="98"/>
                    </a:lnTo>
                    <a:lnTo>
                      <a:pt x="103" y="108"/>
                    </a:lnTo>
                    <a:lnTo>
                      <a:pt x="103" y="118"/>
                    </a:lnTo>
                    <a:lnTo>
                      <a:pt x="106" y="123"/>
                    </a:lnTo>
                    <a:lnTo>
                      <a:pt x="108" y="125"/>
                    </a:lnTo>
                    <a:lnTo>
                      <a:pt x="108" y="130"/>
                    </a:lnTo>
                    <a:lnTo>
                      <a:pt x="78" y="130"/>
                    </a:lnTo>
                    <a:lnTo>
                      <a:pt x="75" y="123"/>
                    </a:lnTo>
                    <a:lnTo>
                      <a:pt x="75" y="110"/>
                    </a:lnTo>
                    <a:lnTo>
                      <a:pt x="75" y="100"/>
                    </a:lnTo>
                    <a:lnTo>
                      <a:pt x="73" y="88"/>
                    </a:lnTo>
                    <a:lnTo>
                      <a:pt x="70" y="83"/>
                    </a:lnTo>
                    <a:lnTo>
                      <a:pt x="65" y="80"/>
                    </a:lnTo>
                    <a:lnTo>
                      <a:pt x="55" y="78"/>
                    </a:lnTo>
                    <a:lnTo>
                      <a:pt x="25" y="78"/>
                    </a:lnTo>
                    <a:lnTo>
                      <a:pt x="25" y="130"/>
                    </a:lnTo>
                    <a:lnTo>
                      <a:pt x="0" y="130"/>
                    </a:lnTo>
                    <a:lnTo>
                      <a:pt x="0" y="0"/>
                    </a:lnTo>
                    <a:lnTo>
                      <a:pt x="63" y="0"/>
                    </a:lnTo>
                    <a:lnTo>
                      <a:pt x="75" y="0"/>
                    </a:lnTo>
                    <a:lnTo>
                      <a:pt x="86"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85" name="Freeform 308"/>
              <p:cNvSpPr>
                <a:spLocks/>
              </p:cNvSpPr>
              <p:nvPr/>
            </p:nvSpPr>
            <p:spPr bwMode="auto">
              <a:xfrm>
                <a:off x="365" y="3495"/>
                <a:ext cx="98" cy="128"/>
              </a:xfrm>
              <a:custGeom>
                <a:avLst/>
                <a:gdLst>
                  <a:gd name="T0" fmla="*/ 95 w 98"/>
                  <a:gd name="T1" fmla="*/ 22 h 128"/>
                  <a:gd name="T2" fmla="*/ 25 w 98"/>
                  <a:gd name="T3" fmla="*/ 22 h 128"/>
                  <a:gd name="T4" fmla="*/ 25 w 98"/>
                  <a:gd name="T5" fmla="*/ 50 h 128"/>
                  <a:gd name="T6" fmla="*/ 88 w 98"/>
                  <a:gd name="T7" fmla="*/ 50 h 128"/>
                  <a:gd name="T8" fmla="*/ 88 w 98"/>
                  <a:gd name="T9" fmla="*/ 73 h 128"/>
                  <a:gd name="T10" fmla="*/ 25 w 98"/>
                  <a:gd name="T11" fmla="*/ 73 h 128"/>
                  <a:gd name="T12" fmla="*/ 25 w 98"/>
                  <a:gd name="T13" fmla="*/ 105 h 128"/>
                  <a:gd name="T14" fmla="*/ 98 w 98"/>
                  <a:gd name="T15" fmla="*/ 105 h 128"/>
                  <a:gd name="T16" fmla="*/ 98 w 98"/>
                  <a:gd name="T17" fmla="*/ 128 h 128"/>
                  <a:gd name="T18" fmla="*/ 0 w 98"/>
                  <a:gd name="T19" fmla="*/ 128 h 128"/>
                  <a:gd name="T20" fmla="*/ 0 w 98"/>
                  <a:gd name="T21" fmla="*/ 0 h 128"/>
                  <a:gd name="T22" fmla="*/ 95 w 98"/>
                  <a:gd name="T23" fmla="*/ 0 h 128"/>
                  <a:gd name="T24" fmla="*/ 95 w 98"/>
                  <a:gd name="T25" fmla="*/ 22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28"/>
                  <a:gd name="T41" fmla="*/ 98 w 98"/>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28">
                    <a:moveTo>
                      <a:pt x="95" y="22"/>
                    </a:moveTo>
                    <a:lnTo>
                      <a:pt x="25" y="22"/>
                    </a:lnTo>
                    <a:lnTo>
                      <a:pt x="25" y="50"/>
                    </a:lnTo>
                    <a:lnTo>
                      <a:pt x="88" y="50"/>
                    </a:lnTo>
                    <a:lnTo>
                      <a:pt x="88" y="73"/>
                    </a:lnTo>
                    <a:lnTo>
                      <a:pt x="25" y="73"/>
                    </a:lnTo>
                    <a:lnTo>
                      <a:pt x="25" y="105"/>
                    </a:lnTo>
                    <a:lnTo>
                      <a:pt x="98" y="105"/>
                    </a:lnTo>
                    <a:lnTo>
                      <a:pt x="98" y="128"/>
                    </a:lnTo>
                    <a:lnTo>
                      <a:pt x="0" y="128"/>
                    </a:lnTo>
                    <a:lnTo>
                      <a:pt x="0" y="0"/>
                    </a:lnTo>
                    <a:lnTo>
                      <a:pt x="95" y="0"/>
                    </a:lnTo>
                    <a:lnTo>
                      <a:pt x="95"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86" name="Freeform 309"/>
              <p:cNvSpPr>
                <a:spLocks noEditPoints="1"/>
              </p:cNvSpPr>
              <p:nvPr/>
            </p:nvSpPr>
            <p:spPr bwMode="auto">
              <a:xfrm>
                <a:off x="475" y="3495"/>
                <a:ext cx="124" cy="128"/>
              </a:xfrm>
              <a:custGeom>
                <a:avLst/>
                <a:gdLst>
                  <a:gd name="T0" fmla="*/ 46 w 124"/>
                  <a:gd name="T1" fmla="*/ 80 h 128"/>
                  <a:gd name="T2" fmla="*/ 78 w 124"/>
                  <a:gd name="T3" fmla="*/ 80 h 128"/>
                  <a:gd name="T4" fmla="*/ 61 w 124"/>
                  <a:gd name="T5" fmla="*/ 30 h 128"/>
                  <a:gd name="T6" fmla="*/ 46 w 124"/>
                  <a:gd name="T7" fmla="*/ 80 h 128"/>
                  <a:gd name="T8" fmla="*/ 46 w 124"/>
                  <a:gd name="T9" fmla="*/ 0 h 128"/>
                  <a:gd name="T10" fmla="*/ 76 w 124"/>
                  <a:gd name="T11" fmla="*/ 0 h 128"/>
                  <a:gd name="T12" fmla="*/ 124 w 124"/>
                  <a:gd name="T13" fmla="*/ 128 h 128"/>
                  <a:gd name="T14" fmla="*/ 94 w 124"/>
                  <a:gd name="T15" fmla="*/ 128 h 128"/>
                  <a:gd name="T16" fmla="*/ 86 w 124"/>
                  <a:gd name="T17" fmla="*/ 103 h 128"/>
                  <a:gd name="T18" fmla="*/ 38 w 124"/>
                  <a:gd name="T19" fmla="*/ 103 h 128"/>
                  <a:gd name="T20" fmla="*/ 28 w 124"/>
                  <a:gd name="T21" fmla="*/ 128 h 128"/>
                  <a:gd name="T22" fmla="*/ 0 w 124"/>
                  <a:gd name="T23" fmla="*/ 128 h 128"/>
                  <a:gd name="T24" fmla="*/ 46 w 124"/>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4"/>
                  <a:gd name="T40" fmla="*/ 0 h 128"/>
                  <a:gd name="T41" fmla="*/ 124 w 124"/>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4" h="128">
                    <a:moveTo>
                      <a:pt x="46" y="80"/>
                    </a:moveTo>
                    <a:lnTo>
                      <a:pt x="78" y="80"/>
                    </a:lnTo>
                    <a:lnTo>
                      <a:pt x="61" y="30"/>
                    </a:lnTo>
                    <a:lnTo>
                      <a:pt x="46" y="80"/>
                    </a:lnTo>
                    <a:close/>
                    <a:moveTo>
                      <a:pt x="46" y="0"/>
                    </a:moveTo>
                    <a:lnTo>
                      <a:pt x="76" y="0"/>
                    </a:lnTo>
                    <a:lnTo>
                      <a:pt x="124" y="128"/>
                    </a:lnTo>
                    <a:lnTo>
                      <a:pt x="94" y="128"/>
                    </a:lnTo>
                    <a:lnTo>
                      <a:pt x="86" y="103"/>
                    </a:lnTo>
                    <a:lnTo>
                      <a:pt x="38" y="103"/>
                    </a:lnTo>
                    <a:lnTo>
                      <a:pt x="28" y="128"/>
                    </a:lnTo>
                    <a:lnTo>
                      <a:pt x="0" y="128"/>
                    </a:lnTo>
                    <a:lnTo>
                      <a:pt x="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87" name="Freeform 310"/>
              <p:cNvSpPr>
                <a:spLocks/>
              </p:cNvSpPr>
              <p:nvPr/>
            </p:nvSpPr>
            <p:spPr bwMode="auto">
              <a:xfrm>
                <a:off x="591" y="3495"/>
                <a:ext cx="106" cy="128"/>
              </a:xfrm>
              <a:custGeom>
                <a:avLst/>
                <a:gdLst>
                  <a:gd name="T0" fmla="*/ 106 w 106"/>
                  <a:gd name="T1" fmla="*/ 0 h 128"/>
                  <a:gd name="T2" fmla="*/ 106 w 106"/>
                  <a:gd name="T3" fmla="*/ 22 h 128"/>
                  <a:gd name="T4" fmla="*/ 66 w 106"/>
                  <a:gd name="T5" fmla="*/ 22 h 128"/>
                  <a:gd name="T6" fmla="*/ 66 w 106"/>
                  <a:gd name="T7" fmla="*/ 128 h 128"/>
                  <a:gd name="T8" fmla="*/ 38 w 106"/>
                  <a:gd name="T9" fmla="*/ 128 h 128"/>
                  <a:gd name="T10" fmla="*/ 38 w 106"/>
                  <a:gd name="T11" fmla="*/ 22 h 128"/>
                  <a:gd name="T12" fmla="*/ 0 w 106"/>
                  <a:gd name="T13" fmla="*/ 22 h 128"/>
                  <a:gd name="T14" fmla="*/ 0 w 106"/>
                  <a:gd name="T15" fmla="*/ 0 h 128"/>
                  <a:gd name="T16" fmla="*/ 106 w 106"/>
                  <a:gd name="T17" fmla="*/ 0 h 1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28"/>
                  <a:gd name="T29" fmla="*/ 106 w 106"/>
                  <a:gd name="T30" fmla="*/ 128 h 1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28">
                    <a:moveTo>
                      <a:pt x="106" y="0"/>
                    </a:moveTo>
                    <a:lnTo>
                      <a:pt x="106" y="22"/>
                    </a:lnTo>
                    <a:lnTo>
                      <a:pt x="66" y="22"/>
                    </a:lnTo>
                    <a:lnTo>
                      <a:pt x="66" y="128"/>
                    </a:lnTo>
                    <a:lnTo>
                      <a:pt x="38" y="128"/>
                    </a:lnTo>
                    <a:lnTo>
                      <a:pt x="38" y="22"/>
                    </a:lnTo>
                    <a:lnTo>
                      <a:pt x="0" y="22"/>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88" name="Freeform 311"/>
              <p:cNvSpPr>
                <a:spLocks/>
              </p:cNvSpPr>
              <p:nvPr/>
            </p:nvSpPr>
            <p:spPr bwMode="auto">
              <a:xfrm>
                <a:off x="712" y="3495"/>
                <a:ext cx="101" cy="128"/>
              </a:xfrm>
              <a:custGeom>
                <a:avLst/>
                <a:gdLst>
                  <a:gd name="T0" fmla="*/ 96 w 101"/>
                  <a:gd name="T1" fmla="*/ 22 h 128"/>
                  <a:gd name="T2" fmla="*/ 28 w 101"/>
                  <a:gd name="T3" fmla="*/ 22 h 128"/>
                  <a:gd name="T4" fmla="*/ 28 w 101"/>
                  <a:gd name="T5" fmla="*/ 50 h 128"/>
                  <a:gd name="T6" fmla="*/ 91 w 101"/>
                  <a:gd name="T7" fmla="*/ 50 h 128"/>
                  <a:gd name="T8" fmla="*/ 91 w 101"/>
                  <a:gd name="T9" fmla="*/ 73 h 128"/>
                  <a:gd name="T10" fmla="*/ 28 w 101"/>
                  <a:gd name="T11" fmla="*/ 73 h 128"/>
                  <a:gd name="T12" fmla="*/ 28 w 101"/>
                  <a:gd name="T13" fmla="*/ 105 h 128"/>
                  <a:gd name="T14" fmla="*/ 101 w 101"/>
                  <a:gd name="T15" fmla="*/ 105 h 128"/>
                  <a:gd name="T16" fmla="*/ 101 w 101"/>
                  <a:gd name="T17" fmla="*/ 128 h 128"/>
                  <a:gd name="T18" fmla="*/ 0 w 101"/>
                  <a:gd name="T19" fmla="*/ 128 h 128"/>
                  <a:gd name="T20" fmla="*/ 0 w 101"/>
                  <a:gd name="T21" fmla="*/ 0 h 128"/>
                  <a:gd name="T22" fmla="*/ 96 w 101"/>
                  <a:gd name="T23" fmla="*/ 0 h 128"/>
                  <a:gd name="T24" fmla="*/ 96 w 101"/>
                  <a:gd name="T25" fmla="*/ 22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1"/>
                  <a:gd name="T40" fmla="*/ 0 h 128"/>
                  <a:gd name="T41" fmla="*/ 101 w 101"/>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1" h="128">
                    <a:moveTo>
                      <a:pt x="96" y="22"/>
                    </a:moveTo>
                    <a:lnTo>
                      <a:pt x="28" y="22"/>
                    </a:lnTo>
                    <a:lnTo>
                      <a:pt x="28" y="50"/>
                    </a:lnTo>
                    <a:lnTo>
                      <a:pt x="91" y="50"/>
                    </a:lnTo>
                    <a:lnTo>
                      <a:pt x="91" y="73"/>
                    </a:lnTo>
                    <a:lnTo>
                      <a:pt x="28" y="73"/>
                    </a:lnTo>
                    <a:lnTo>
                      <a:pt x="28" y="105"/>
                    </a:lnTo>
                    <a:lnTo>
                      <a:pt x="101" y="105"/>
                    </a:lnTo>
                    <a:lnTo>
                      <a:pt x="101" y="128"/>
                    </a:lnTo>
                    <a:lnTo>
                      <a:pt x="0" y="128"/>
                    </a:lnTo>
                    <a:lnTo>
                      <a:pt x="0" y="0"/>
                    </a:lnTo>
                    <a:lnTo>
                      <a:pt x="96" y="0"/>
                    </a:lnTo>
                    <a:lnTo>
                      <a:pt x="9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89" name="Freeform 312"/>
              <p:cNvSpPr>
                <a:spLocks/>
              </p:cNvSpPr>
              <p:nvPr/>
            </p:nvSpPr>
            <p:spPr bwMode="auto">
              <a:xfrm>
                <a:off x="873" y="3495"/>
                <a:ext cx="106" cy="128"/>
              </a:xfrm>
              <a:custGeom>
                <a:avLst/>
                <a:gdLst>
                  <a:gd name="T0" fmla="*/ 106 w 106"/>
                  <a:gd name="T1" fmla="*/ 0 h 128"/>
                  <a:gd name="T2" fmla="*/ 106 w 106"/>
                  <a:gd name="T3" fmla="*/ 22 h 128"/>
                  <a:gd name="T4" fmla="*/ 65 w 106"/>
                  <a:gd name="T5" fmla="*/ 22 h 128"/>
                  <a:gd name="T6" fmla="*/ 65 w 106"/>
                  <a:gd name="T7" fmla="*/ 128 h 128"/>
                  <a:gd name="T8" fmla="*/ 38 w 106"/>
                  <a:gd name="T9" fmla="*/ 128 h 128"/>
                  <a:gd name="T10" fmla="*/ 38 w 106"/>
                  <a:gd name="T11" fmla="*/ 22 h 128"/>
                  <a:gd name="T12" fmla="*/ 0 w 106"/>
                  <a:gd name="T13" fmla="*/ 22 h 128"/>
                  <a:gd name="T14" fmla="*/ 0 w 106"/>
                  <a:gd name="T15" fmla="*/ 0 h 128"/>
                  <a:gd name="T16" fmla="*/ 106 w 106"/>
                  <a:gd name="T17" fmla="*/ 0 h 1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28"/>
                  <a:gd name="T29" fmla="*/ 106 w 106"/>
                  <a:gd name="T30" fmla="*/ 128 h 1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28">
                    <a:moveTo>
                      <a:pt x="106" y="0"/>
                    </a:moveTo>
                    <a:lnTo>
                      <a:pt x="106" y="22"/>
                    </a:lnTo>
                    <a:lnTo>
                      <a:pt x="65" y="22"/>
                    </a:lnTo>
                    <a:lnTo>
                      <a:pt x="65" y="128"/>
                    </a:lnTo>
                    <a:lnTo>
                      <a:pt x="38" y="128"/>
                    </a:lnTo>
                    <a:lnTo>
                      <a:pt x="38" y="22"/>
                    </a:lnTo>
                    <a:lnTo>
                      <a:pt x="0" y="22"/>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90" name="Freeform 313"/>
              <p:cNvSpPr>
                <a:spLocks noEditPoints="1"/>
              </p:cNvSpPr>
              <p:nvPr/>
            </p:nvSpPr>
            <p:spPr bwMode="auto">
              <a:xfrm>
                <a:off x="971" y="3495"/>
                <a:ext cx="123" cy="128"/>
              </a:xfrm>
              <a:custGeom>
                <a:avLst/>
                <a:gdLst>
                  <a:gd name="T0" fmla="*/ 45 w 123"/>
                  <a:gd name="T1" fmla="*/ 80 h 128"/>
                  <a:gd name="T2" fmla="*/ 78 w 123"/>
                  <a:gd name="T3" fmla="*/ 80 h 128"/>
                  <a:gd name="T4" fmla="*/ 63 w 123"/>
                  <a:gd name="T5" fmla="*/ 30 h 128"/>
                  <a:gd name="T6" fmla="*/ 45 w 123"/>
                  <a:gd name="T7" fmla="*/ 80 h 128"/>
                  <a:gd name="T8" fmla="*/ 48 w 123"/>
                  <a:gd name="T9" fmla="*/ 0 h 128"/>
                  <a:gd name="T10" fmla="*/ 78 w 123"/>
                  <a:gd name="T11" fmla="*/ 0 h 128"/>
                  <a:gd name="T12" fmla="*/ 123 w 123"/>
                  <a:gd name="T13" fmla="*/ 128 h 128"/>
                  <a:gd name="T14" fmla="*/ 93 w 123"/>
                  <a:gd name="T15" fmla="*/ 128 h 128"/>
                  <a:gd name="T16" fmla="*/ 86 w 123"/>
                  <a:gd name="T17" fmla="*/ 103 h 128"/>
                  <a:gd name="T18" fmla="*/ 38 w 123"/>
                  <a:gd name="T19" fmla="*/ 103 h 128"/>
                  <a:gd name="T20" fmla="*/ 28 w 123"/>
                  <a:gd name="T21" fmla="*/ 128 h 128"/>
                  <a:gd name="T22" fmla="*/ 0 w 123"/>
                  <a:gd name="T23" fmla="*/ 128 h 128"/>
                  <a:gd name="T24" fmla="*/ 48 w 123"/>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3"/>
                  <a:gd name="T40" fmla="*/ 0 h 128"/>
                  <a:gd name="T41" fmla="*/ 123 w 123"/>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3" h="128">
                    <a:moveTo>
                      <a:pt x="45" y="80"/>
                    </a:moveTo>
                    <a:lnTo>
                      <a:pt x="78" y="80"/>
                    </a:lnTo>
                    <a:lnTo>
                      <a:pt x="63" y="30"/>
                    </a:lnTo>
                    <a:lnTo>
                      <a:pt x="45" y="80"/>
                    </a:lnTo>
                    <a:close/>
                    <a:moveTo>
                      <a:pt x="48" y="0"/>
                    </a:moveTo>
                    <a:lnTo>
                      <a:pt x="78" y="0"/>
                    </a:lnTo>
                    <a:lnTo>
                      <a:pt x="123" y="128"/>
                    </a:lnTo>
                    <a:lnTo>
                      <a:pt x="93" y="128"/>
                    </a:lnTo>
                    <a:lnTo>
                      <a:pt x="86" y="103"/>
                    </a:lnTo>
                    <a:lnTo>
                      <a:pt x="38" y="103"/>
                    </a:lnTo>
                    <a:lnTo>
                      <a:pt x="28" y="128"/>
                    </a:lnTo>
                    <a:lnTo>
                      <a:pt x="0" y="128"/>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91" name="Freeform 314"/>
              <p:cNvSpPr>
                <a:spLocks noEditPoints="1"/>
              </p:cNvSpPr>
              <p:nvPr/>
            </p:nvSpPr>
            <p:spPr bwMode="auto">
              <a:xfrm>
                <a:off x="1112" y="3495"/>
                <a:ext cx="108" cy="130"/>
              </a:xfrm>
              <a:custGeom>
                <a:avLst/>
                <a:gdLst>
                  <a:gd name="T0" fmla="*/ 25 w 108"/>
                  <a:gd name="T1" fmla="*/ 22 h 130"/>
                  <a:gd name="T2" fmla="*/ 25 w 108"/>
                  <a:gd name="T3" fmla="*/ 50 h 130"/>
                  <a:gd name="T4" fmla="*/ 58 w 108"/>
                  <a:gd name="T5" fmla="*/ 50 h 130"/>
                  <a:gd name="T6" fmla="*/ 65 w 108"/>
                  <a:gd name="T7" fmla="*/ 50 h 130"/>
                  <a:gd name="T8" fmla="*/ 73 w 108"/>
                  <a:gd name="T9" fmla="*/ 47 h 130"/>
                  <a:gd name="T10" fmla="*/ 75 w 108"/>
                  <a:gd name="T11" fmla="*/ 45 h 130"/>
                  <a:gd name="T12" fmla="*/ 75 w 108"/>
                  <a:gd name="T13" fmla="*/ 42 h 130"/>
                  <a:gd name="T14" fmla="*/ 78 w 108"/>
                  <a:gd name="T15" fmla="*/ 35 h 130"/>
                  <a:gd name="T16" fmla="*/ 78 w 108"/>
                  <a:gd name="T17" fmla="*/ 32 h 130"/>
                  <a:gd name="T18" fmla="*/ 75 w 108"/>
                  <a:gd name="T19" fmla="*/ 27 h 130"/>
                  <a:gd name="T20" fmla="*/ 73 w 108"/>
                  <a:gd name="T21" fmla="*/ 25 h 130"/>
                  <a:gd name="T22" fmla="*/ 70 w 108"/>
                  <a:gd name="T23" fmla="*/ 25 h 130"/>
                  <a:gd name="T24" fmla="*/ 63 w 108"/>
                  <a:gd name="T25" fmla="*/ 22 h 130"/>
                  <a:gd name="T26" fmla="*/ 55 w 108"/>
                  <a:gd name="T27" fmla="*/ 22 h 130"/>
                  <a:gd name="T28" fmla="*/ 25 w 108"/>
                  <a:gd name="T29" fmla="*/ 22 h 130"/>
                  <a:gd name="T30" fmla="*/ 25 w 108"/>
                  <a:gd name="T31" fmla="*/ 73 h 130"/>
                  <a:gd name="T32" fmla="*/ 25 w 108"/>
                  <a:gd name="T33" fmla="*/ 108 h 130"/>
                  <a:gd name="T34" fmla="*/ 58 w 108"/>
                  <a:gd name="T35" fmla="*/ 108 h 130"/>
                  <a:gd name="T36" fmla="*/ 65 w 108"/>
                  <a:gd name="T37" fmla="*/ 105 h 130"/>
                  <a:gd name="T38" fmla="*/ 70 w 108"/>
                  <a:gd name="T39" fmla="*/ 105 h 130"/>
                  <a:gd name="T40" fmla="*/ 75 w 108"/>
                  <a:gd name="T41" fmla="*/ 103 h 130"/>
                  <a:gd name="T42" fmla="*/ 78 w 108"/>
                  <a:gd name="T43" fmla="*/ 98 h 130"/>
                  <a:gd name="T44" fmla="*/ 80 w 108"/>
                  <a:gd name="T45" fmla="*/ 93 h 130"/>
                  <a:gd name="T46" fmla="*/ 80 w 108"/>
                  <a:gd name="T47" fmla="*/ 88 h 130"/>
                  <a:gd name="T48" fmla="*/ 80 w 108"/>
                  <a:gd name="T49" fmla="*/ 83 h 130"/>
                  <a:gd name="T50" fmla="*/ 78 w 108"/>
                  <a:gd name="T51" fmla="*/ 80 h 130"/>
                  <a:gd name="T52" fmla="*/ 75 w 108"/>
                  <a:gd name="T53" fmla="*/ 78 h 130"/>
                  <a:gd name="T54" fmla="*/ 73 w 108"/>
                  <a:gd name="T55" fmla="*/ 75 h 130"/>
                  <a:gd name="T56" fmla="*/ 58 w 108"/>
                  <a:gd name="T57" fmla="*/ 73 h 130"/>
                  <a:gd name="T58" fmla="*/ 25 w 108"/>
                  <a:gd name="T59" fmla="*/ 73 h 130"/>
                  <a:gd name="T60" fmla="*/ 98 w 108"/>
                  <a:gd name="T61" fmla="*/ 12 h 130"/>
                  <a:gd name="T62" fmla="*/ 101 w 108"/>
                  <a:gd name="T63" fmla="*/ 17 h 130"/>
                  <a:gd name="T64" fmla="*/ 103 w 108"/>
                  <a:gd name="T65" fmla="*/ 22 h 130"/>
                  <a:gd name="T66" fmla="*/ 103 w 108"/>
                  <a:gd name="T67" fmla="*/ 27 h 130"/>
                  <a:gd name="T68" fmla="*/ 103 w 108"/>
                  <a:gd name="T69" fmla="*/ 32 h 130"/>
                  <a:gd name="T70" fmla="*/ 103 w 108"/>
                  <a:gd name="T71" fmla="*/ 45 h 130"/>
                  <a:gd name="T72" fmla="*/ 101 w 108"/>
                  <a:gd name="T73" fmla="*/ 47 h 130"/>
                  <a:gd name="T74" fmla="*/ 98 w 108"/>
                  <a:gd name="T75" fmla="*/ 52 h 130"/>
                  <a:gd name="T76" fmla="*/ 88 w 108"/>
                  <a:gd name="T77" fmla="*/ 60 h 130"/>
                  <a:gd name="T78" fmla="*/ 96 w 108"/>
                  <a:gd name="T79" fmla="*/ 65 h 130"/>
                  <a:gd name="T80" fmla="*/ 103 w 108"/>
                  <a:gd name="T81" fmla="*/ 70 h 130"/>
                  <a:gd name="T82" fmla="*/ 106 w 108"/>
                  <a:gd name="T83" fmla="*/ 75 h 130"/>
                  <a:gd name="T84" fmla="*/ 106 w 108"/>
                  <a:gd name="T85" fmla="*/ 80 h 130"/>
                  <a:gd name="T86" fmla="*/ 108 w 108"/>
                  <a:gd name="T87" fmla="*/ 90 h 130"/>
                  <a:gd name="T88" fmla="*/ 106 w 108"/>
                  <a:gd name="T89" fmla="*/ 100 h 130"/>
                  <a:gd name="T90" fmla="*/ 101 w 108"/>
                  <a:gd name="T91" fmla="*/ 110 h 130"/>
                  <a:gd name="T92" fmla="*/ 98 w 108"/>
                  <a:gd name="T93" fmla="*/ 115 h 130"/>
                  <a:gd name="T94" fmla="*/ 93 w 108"/>
                  <a:gd name="T95" fmla="*/ 120 h 130"/>
                  <a:gd name="T96" fmla="*/ 88 w 108"/>
                  <a:gd name="T97" fmla="*/ 123 h 130"/>
                  <a:gd name="T98" fmla="*/ 86 w 108"/>
                  <a:gd name="T99" fmla="*/ 125 h 130"/>
                  <a:gd name="T100" fmla="*/ 78 w 108"/>
                  <a:gd name="T101" fmla="*/ 128 h 130"/>
                  <a:gd name="T102" fmla="*/ 60 w 108"/>
                  <a:gd name="T103" fmla="*/ 130 h 130"/>
                  <a:gd name="T104" fmla="*/ 0 w 108"/>
                  <a:gd name="T105" fmla="*/ 130 h 130"/>
                  <a:gd name="T106" fmla="*/ 0 w 108"/>
                  <a:gd name="T107" fmla="*/ 0 h 130"/>
                  <a:gd name="T108" fmla="*/ 63 w 108"/>
                  <a:gd name="T109" fmla="*/ 0 h 130"/>
                  <a:gd name="T110" fmla="*/ 75 w 108"/>
                  <a:gd name="T111" fmla="*/ 0 h 130"/>
                  <a:gd name="T112" fmla="*/ 83 w 108"/>
                  <a:gd name="T113" fmla="*/ 2 h 130"/>
                  <a:gd name="T114" fmla="*/ 91 w 108"/>
                  <a:gd name="T115" fmla="*/ 7 h 130"/>
                  <a:gd name="T116" fmla="*/ 98 w 108"/>
                  <a:gd name="T117" fmla="*/ 12 h 13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08"/>
                  <a:gd name="T178" fmla="*/ 0 h 130"/>
                  <a:gd name="T179" fmla="*/ 108 w 108"/>
                  <a:gd name="T180" fmla="*/ 130 h 13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08" h="130">
                    <a:moveTo>
                      <a:pt x="25" y="22"/>
                    </a:moveTo>
                    <a:lnTo>
                      <a:pt x="25" y="50"/>
                    </a:lnTo>
                    <a:lnTo>
                      <a:pt x="58" y="50"/>
                    </a:lnTo>
                    <a:lnTo>
                      <a:pt x="65" y="50"/>
                    </a:lnTo>
                    <a:lnTo>
                      <a:pt x="73" y="47"/>
                    </a:lnTo>
                    <a:lnTo>
                      <a:pt x="75" y="45"/>
                    </a:lnTo>
                    <a:lnTo>
                      <a:pt x="75" y="42"/>
                    </a:lnTo>
                    <a:lnTo>
                      <a:pt x="78" y="35"/>
                    </a:lnTo>
                    <a:lnTo>
                      <a:pt x="78" y="32"/>
                    </a:lnTo>
                    <a:lnTo>
                      <a:pt x="75" y="27"/>
                    </a:lnTo>
                    <a:lnTo>
                      <a:pt x="73" y="25"/>
                    </a:lnTo>
                    <a:lnTo>
                      <a:pt x="70" y="25"/>
                    </a:lnTo>
                    <a:lnTo>
                      <a:pt x="63" y="22"/>
                    </a:lnTo>
                    <a:lnTo>
                      <a:pt x="55" y="22"/>
                    </a:lnTo>
                    <a:lnTo>
                      <a:pt x="25" y="22"/>
                    </a:lnTo>
                    <a:close/>
                    <a:moveTo>
                      <a:pt x="25" y="73"/>
                    </a:moveTo>
                    <a:lnTo>
                      <a:pt x="25" y="108"/>
                    </a:lnTo>
                    <a:lnTo>
                      <a:pt x="58" y="108"/>
                    </a:lnTo>
                    <a:lnTo>
                      <a:pt x="65" y="105"/>
                    </a:lnTo>
                    <a:lnTo>
                      <a:pt x="70" y="105"/>
                    </a:lnTo>
                    <a:lnTo>
                      <a:pt x="75" y="103"/>
                    </a:lnTo>
                    <a:lnTo>
                      <a:pt x="78" y="98"/>
                    </a:lnTo>
                    <a:lnTo>
                      <a:pt x="80" y="93"/>
                    </a:lnTo>
                    <a:lnTo>
                      <a:pt x="80" y="88"/>
                    </a:lnTo>
                    <a:lnTo>
                      <a:pt x="80" y="83"/>
                    </a:lnTo>
                    <a:lnTo>
                      <a:pt x="78" y="80"/>
                    </a:lnTo>
                    <a:lnTo>
                      <a:pt x="75" y="78"/>
                    </a:lnTo>
                    <a:lnTo>
                      <a:pt x="73" y="75"/>
                    </a:lnTo>
                    <a:lnTo>
                      <a:pt x="58" y="73"/>
                    </a:lnTo>
                    <a:lnTo>
                      <a:pt x="25" y="73"/>
                    </a:lnTo>
                    <a:close/>
                    <a:moveTo>
                      <a:pt x="98" y="12"/>
                    </a:moveTo>
                    <a:lnTo>
                      <a:pt x="101" y="17"/>
                    </a:lnTo>
                    <a:lnTo>
                      <a:pt x="103" y="22"/>
                    </a:lnTo>
                    <a:lnTo>
                      <a:pt x="103" y="27"/>
                    </a:lnTo>
                    <a:lnTo>
                      <a:pt x="103" y="32"/>
                    </a:lnTo>
                    <a:lnTo>
                      <a:pt x="103" y="45"/>
                    </a:lnTo>
                    <a:lnTo>
                      <a:pt x="101" y="47"/>
                    </a:lnTo>
                    <a:lnTo>
                      <a:pt x="98" y="52"/>
                    </a:lnTo>
                    <a:lnTo>
                      <a:pt x="88" y="60"/>
                    </a:lnTo>
                    <a:lnTo>
                      <a:pt x="96" y="65"/>
                    </a:lnTo>
                    <a:lnTo>
                      <a:pt x="103" y="70"/>
                    </a:lnTo>
                    <a:lnTo>
                      <a:pt x="106" y="75"/>
                    </a:lnTo>
                    <a:lnTo>
                      <a:pt x="106" y="80"/>
                    </a:lnTo>
                    <a:lnTo>
                      <a:pt x="108" y="90"/>
                    </a:lnTo>
                    <a:lnTo>
                      <a:pt x="106" y="100"/>
                    </a:lnTo>
                    <a:lnTo>
                      <a:pt x="101" y="110"/>
                    </a:lnTo>
                    <a:lnTo>
                      <a:pt x="98" y="115"/>
                    </a:lnTo>
                    <a:lnTo>
                      <a:pt x="93" y="120"/>
                    </a:lnTo>
                    <a:lnTo>
                      <a:pt x="88" y="123"/>
                    </a:lnTo>
                    <a:lnTo>
                      <a:pt x="86" y="125"/>
                    </a:lnTo>
                    <a:lnTo>
                      <a:pt x="78" y="128"/>
                    </a:lnTo>
                    <a:lnTo>
                      <a:pt x="60" y="130"/>
                    </a:lnTo>
                    <a:lnTo>
                      <a:pt x="0" y="130"/>
                    </a:lnTo>
                    <a:lnTo>
                      <a:pt x="0" y="0"/>
                    </a:lnTo>
                    <a:lnTo>
                      <a:pt x="63" y="0"/>
                    </a:lnTo>
                    <a:lnTo>
                      <a:pt x="75" y="0"/>
                    </a:lnTo>
                    <a:lnTo>
                      <a:pt x="83" y="2"/>
                    </a:lnTo>
                    <a:lnTo>
                      <a:pt x="91" y="7"/>
                    </a:lnTo>
                    <a:lnTo>
                      <a:pt x="98"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92" name="Freeform 315"/>
              <p:cNvSpPr>
                <a:spLocks/>
              </p:cNvSpPr>
              <p:nvPr/>
            </p:nvSpPr>
            <p:spPr bwMode="auto">
              <a:xfrm>
                <a:off x="1243" y="3495"/>
                <a:ext cx="90" cy="128"/>
              </a:xfrm>
              <a:custGeom>
                <a:avLst/>
                <a:gdLst>
                  <a:gd name="T0" fmla="*/ 0 w 90"/>
                  <a:gd name="T1" fmla="*/ 0 h 128"/>
                  <a:gd name="T2" fmla="*/ 27 w 90"/>
                  <a:gd name="T3" fmla="*/ 0 h 128"/>
                  <a:gd name="T4" fmla="*/ 27 w 90"/>
                  <a:gd name="T5" fmla="*/ 105 h 128"/>
                  <a:gd name="T6" fmla="*/ 90 w 90"/>
                  <a:gd name="T7" fmla="*/ 105 h 128"/>
                  <a:gd name="T8" fmla="*/ 90 w 90"/>
                  <a:gd name="T9" fmla="*/ 128 h 128"/>
                  <a:gd name="T10" fmla="*/ 0 w 90"/>
                  <a:gd name="T11" fmla="*/ 128 h 128"/>
                  <a:gd name="T12" fmla="*/ 0 w 90"/>
                  <a:gd name="T13" fmla="*/ 0 h 128"/>
                  <a:gd name="T14" fmla="*/ 0 60000 65536"/>
                  <a:gd name="T15" fmla="*/ 0 60000 65536"/>
                  <a:gd name="T16" fmla="*/ 0 60000 65536"/>
                  <a:gd name="T17" fmla="*/ 0 60000 65536"/>
                  <a:gd name="T18" fmla="*/ 0 60000 65536"/>
                  <a:gd name="T19" fmla="*/ 0 60000 65536"/>
                  <a:gd name="T20" fmla="*/ 0 60000 65536"/>
                  <a:gd name="T21" fmla="*/ 0 w 90"/>
                  <a:gd name="T22" fmla="*/ 0 h 128"/>
                  <a:gd name="T23" fmla="*/ 90 w 90"/>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 h="128">
                    <a:moveTo>
                      <a:pt x="0" y="0"/>
                    </a:moveTo>
                    <a:lnTo>
                      <a:pt x="27" y="0"/>
                    </a:lnTo>
                    <a:lnTo>
                      <a:pt x="27" y="105"/>
                    </a:lnTo>
                    <a:lnTo>
                      <a:pt x="90" y="105"/>
                    </a:lnTo>
                    <a:lnTo>
                      <a:pt x="90"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93" name="Freeform 316"/>
              <p:cNvSpPr>
                <a:spLocks/>
              </p:cNvSpPr>
              <p:nvPr/>
            </p:nvSpPr>
            <p:spPr bwMode="auto">
              <a:xfrm>
                <a:off x="1353" y="3495"/>
                <a:ext cx="99" cy="128"/>
              </a:xfrm>
              <a:custGeom>
                <a:avLst/>
                <a:gdLst>
                  <a:gd name="T0" fmla="*/ 96 w 99"/>
                  <a:gd name="T1" fmla="*/ 22 h 128"/>
                  <a:gd name="T2" fmla="*/ 28 w 99"/>
                  <a:gd name="T3" fmla="*/ 22 h 128"/>
                  <a:gd name="T4" fmla="*/ 28 w 99"/>
                  <a:gd name="T5" fmla="*/ 50 h 128"/>
                  <a:gd name="T6" fmla="*/ 91 w 99"/>
                  <a:gd name="T7" fmla="*/ 50 h 128"/>
                  <a:gd name="T8" fmla="*/ 91 w 99"/>
                  <a:gd name="T9" fmla="*/ 73 h 128"/>
                  <a:gd name="T10" fmla="*/ 28 w 99"/>
                  <a:gd name="T11" fmla="*/ 73 h 128"/>
                  <a:gd name="T12" fmla="*/ 28 w 99"/>
                  <a:gd name="T13" fmla="*/ 105 h 128"/>
                  <a:gd name="T14" fmla="*/ 99 w 99"/>
                  <a:gd name="T15" fmla="*/ 105 h 128"/>
                  <a:gd name="T16" fmla="*/ 99 w 99"/>
                  <a:gd name="T17" fmla="*/ 128 h 128"/>
                  <a:gd name="T18" fmla="*/ 0 w 99"/>
                  <a:gd name="T19" fmla="*/ 128 h 128"/>
                  <a:gd name="T20" fmla="*/ 0 w 99"/>
                  <a:gd name="T21" fmla="*/ 0 h 128"/>
                  <a:gd name="T22" fmla="*/ 96 w 99"/>
                  <a:gd name="T23" fmla="*/ 0 h 128"/>
                  <a:gd name="T24" fmla="*/ 96 w 99"/>
                  <a:gd name="T25" fmla="*/ 22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28"/>
                  <a:gd name="T41" fmla="*/ 99 w 99"/>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28">
                    <a:moveTo>
                      <a:pt x="96" y="22"/>
                    </a:moveTo>
                    <a:lnTo>
                      <a:pt x="28" y="22"/>
                    </a:lnTo>
                    <a:lnTo>
                      <a:pt x="28" y="50"/>
                    </a:lnTo>
                    <a:lnTo>
                      <a:pt x="91" y="50"/>
                    </a:lnTo>
                    <a:lnTo>
                      <a:pt x="91" y="73"/>
                    </a:lnTo>
                    <a:lnTo>
                      <a:pt x="28" y="73"/>
                    </a:lnTo>
                    <a:lnTo>
                      <a:pt x="28" y="105"/>
                    </a:lnTo>
                    <a:lnTo>
                      <a:pt x="99" y="105"/>
                    </a:lnTo>
                    <a:lnTo>
                      <a:pt x="99" y="128"/>
                    </a:lnTo>
                    <a:lnTo>
                      <a:pt x="0" y="128"/>
                    </a:lnTo>
                    <a:lnTo>
                      <a:pt x="0" y="0"/>
                    </a:lnTo>
                    <a:lnTo>
                      <a:pt x="96" y="0"/>
                    </a:lnTo>
                    <a:lnTo>
                      <a:pt x="9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94" name="Freeform 317"/>
              <p:cNvSpPr>
                <a:spLocks noEditPoints="1"/>
              </p:cNvSpPr>
              <p:nvPr/>
            </p:nvSpPr>
            <p:spPr bwMode="auto">
              <a:xfrm>
                <a:off x="1525" y="3495"/>
                <a:ext cx="108" cy="130"/>
              </a:xfrm>
              <a:custGeom>
                <a:avLst/>
                <a:gdLst>
                  <a:gd name="T0" fmla="*/ 50 w 108"/>
                  <a:gd name="T1" fmla="*/ 115 h 130"/>
                  <a:gd name="T2" fmla="*/ 57 w 108"/>
                  <a:gd name="T3" fmla="*/ 113 h 130"/>
                  <a:gd name="T4" fmla="*/ 65 w 108"/>
                  <a:gd name="T5" fmla="*/ 113 h 130"/>
                  <a:gd name="T6" fmla="*/ 73 w 108"/>
                  <a:gd name="T7" fmla="*/ 108 h 130"/>
                  <a:gd name="T8" fmla="*/ 80 w 108"/>
                  <a:gd name="T9" fmla="*/ 100 h 130"/>
                  <a:gd name="T10" fmla="*/ 85 w 108"/>
                  <a:gd name="T11" fmla="*/ 90 h 130"/>
                  <a:gd name="T12" fmla="*/ 88 w 108"/>
                  <a:gd name="T13" fmla="*/ 80 h 130"/>
                  <a:gd name="T14" fmla="*/ 90 w 108"/>
                  <a:gd name="T15" fmla="*/ 65 h 130"/>
                  <a:gd name="T16" fmla="*/ 90 w 108"/>
                  <a:gd name="T17" fmla="*/ 55 h 130"/>
                  <a:gd name="T18" fmla="*/ 88 w 108"/>
                  <a:gd name="T19" fmla="*/ 45 h 130"/>
                  <a:gd name="T20" fmla="*/ 85 w 108"/>
                  <a:gd name="T21" fmla="*/ 35 h 130"/>
                  <a:gd name="T22" fmla="*/ 80 w 108"/>
                  <a:gd name="T23" fmla="*/ 27 h 130"/>
                  <a:gd name="T24" fmla="*/ 78 w 108"/>
                  <a:gd name="T25" fmla="*/ 25 h 130"/>
                  <a:gd name="T26" fmla="*/ 75 w 108"/>
                  <a:gd name="T27" fmla="*/ 22 h 130"/>
                  <a:gd name="T28" fmla="*/ 67 w 108"/>
                  <a:gd name="T29" fmla="*/ 17 h 130"/>
                  <a:gd name="T30" fmla="*/ 60 w 108"/>
                  <a:gd name="T31" fmla="*/ 15 h 130"/>
                  <a:gd name="T32" fmla="*/ 50 w 108"/>
                  <a:gd name="T33" fmla="*/ 15 h 130"/>
                  <a:gd name="T34" fmla="*/ 17 w 108"/>
                  <a:gd name="T35" fmla="*/ 15 h 130"/>
                  <a:gd name="T36" fmla="*/ 17 w 108"/>
                  <a:gd name="T37" fmla="*/ 115 h 130"/>
                  <a:gd name="T38" fmla="*/ 50 w 108"/>
                  <a:gd name="T39" fmla="*/ 115 h 130"/>
                  <a:gd name="T40" fmla="*/ 0 w 108"/>
                  <a:gd name="T41" fmla="*/ 0 h 130"/>
                  <a:gd name="T42" fmla="*/ 52 w 108"/>
                  <a:gd name="T43" fmla="*/ 0 h 130"/>
                  <a:gd name="T44" fmla="*/ 65 w 108"/>
                  <a:gd name="T45" fmla="*/ 0 h 130"/>
                  <a:gd name="T46" fmla="*/ 78 w 108"/>
                  <a:gd name="T47" fmla="*/ 5 h 130"/>
                  <a:gd name="T48" fmla="*/ 85 w 108"/>
                  <a:gd name="T49" fmla="*/ 10 h 130"/>
                  <a:gd name="T50" fmla="*/ 95 w 108"/>
                  <a:gd name="T51" fmla="*/ 20 h 130"/>
                  <a:gd name="T52" fmla="*/ 98 w 108"/>
                  <a:gd name="T53" fmla="*/ 22 h 130"/>
                  <a:gd name="T54" fmla="*/ 100 w 108"/>
                  <a:gd name="T55" fmla="*/ 27 h 130"/>
                  <a:gd name="T56" fmla="*/ 105 w 108"/>
                  <a:gd name="T57" fmla="*/ 37 h 130"/>
                  <a:gd name="T58" fmla="*/ 108 w 108"/>
                  <a:gd name="T59" fmla="*/ 50 h 130"/>
                  <a:gd name="T60" fmla="*/ 108 w 108"/>
                  <a:gd name="T61" fmla="*/ 62 h 130"/>
                  <a:gd name="T62" fmla="*/ 108 w 108"/>
                  <a:gd name="T63" fmla="*/ 73 h 130"/>
                  <a:gd name="T64" fmla="*/ 105 w 108"/>
                  <a:gd name="T65" fmla="*/ 83 h 130"/>
                  <a:gd name="T66" fmla="*/ 103 w 108"/>
                  <a:gd name="T67" fmla="*/ 90 h 130"/>
                  <a:gd name="T68" fmla="*/ 100 w 108"/>
                  <a:gd name="T69" fmla="*/ 100 h 130"/>
                  <a:gd name="T70" fmla="*/ 93 w 108"/>
                  <a:gd name="T71" fmla="*/ 113 h 130"/>
                  <a:gd name="T72" fmla="*/ 88 w 108"/>
                  <a:gd name="T73" fmla="*/ 118 h 130"/>
                  <a:gd name="T74" fmla="*/ 80 w 108"/>
                  <a:gd name="T75" fmla="*/ 123 h 130"/>
                  <a:gd name="T76" fmla="*/ 75 w 108"/>
                  <a:gd name="T77" fmla="*/ 125 h 130"/>
                  <a:gd name="T78" fmla="*/ 67 w 108"/>
                  <a:gd name="T79" fmla="*/ 128 h 130"/>
                  <a:gd name="T80" fmla="*/ 52 w 108"/>
                  <a:gd name="T81" fmla="*/ 130 h 130"/>
                  <a:gd name="T82" fmla="*/ 0 w 108"/>
                  <a:gd name="T83" fmla="*/ 130 h 130"/>
                  <a:gd name="T84" fmla="*/ 0 w 108"/>
                  <a:gd name="T85" fmla="*/ 0 h 13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0"/>
                  <a:gd name="T131" fmla="*/ 108 w 108"/>
                  <a:gd name="T132" fmla="*/ 130 h 13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0">
                    <a:moveTo>
                      <a:pt x="50" y="115"/>
                    </a:moveTo>
                    <a:lnTo>
                      <a:pt x="57" y="113"/>
                    </a:lnTo>
                    <a:lnTo>
                      <a:pt x="65" y="113"/>
                    </a:lnTo>
                    <a:lnTo>
                      <a:pt x="73" y="108"/>
                    </a:lnTo>
                    <a:lnTo>
                      <a:pt x="80" y="100"/>
                    </a:lnTo>
                    <a:lnTo>
                      <a:pt x="85" y="90"/>
                    </a:lnTo>
                    <a:lnTo>
                      <a:pt x="88" y="80"/>
                    </a:lnTo>
                    <a:lnTo>
                      <a:pt x="90" y="65"/>
                    </a:lnTo>
                    <a:lnTo>
                      <a:pt x="90" y="55"/>
                    </a:lnTo>
                    <a:lnTo>
                      <a:pt x="88" y="45"/>
                    </a:lnTo>
                    <a:lnTo>
                      <a:pt x="85" y="35"/>
                    </a:lnTo>
                    <a:lnTo>
                      <a:pt x="80" y="27"/>
                    </a:lnTo>
                    <a:lnTo>
                      <a:pt x="78" y="25"/>
                    </a:lnTo>
                    <a:lnTo>
                      <a:pt x="75" y="22"/>
                    </a:lnTo>
                    <a:lnTo>
                      <a:pt x="67" y="17"/>
                    </a:lnTo>
                    <a:lnTo>
                      <a:pt x="60" y="15"/>
                    </a:lnTo>
                    <a:lnTo>
                      <a:pt x="50" y="15"/>
                    </a:lnTo>
                    <a:lnTo>
                      <a:pt x="17" y="15"/>
                    </a:lnTo>
                    <a:lnTo>
                      <a:pt x="17" y="115"/>
                    </a:lnTo>
                    <a:lnTo>
                      <a:pt x="50" y="115"/>
                    </a:lnTo>
                    <a:close/>
                    <a:moveTo>
                      <a:pt x="0" y="0"/>
                    </a:moveTo>
                    <a:lnTo>
                      <a:pt x="52" y="0"/>
                    </a:lnTo>
                    <a:lnTo>
                      <a:pt x="65" y="0"/>
                    </a:lnTo>
                    <a:lnTo>
                      <a:pt x="78" y="5"/>
                    </a:lnTo>
                    <a:lnTo>
                      <a:pt x="85" y="10"/>
                    </a:lnTo>
                    <a:lnTo>
                      <a:pt x="95" y="20"/>
                    </a:lnTo>
                    <a:lnTo>
                      <a:pt x="98" y="22"/>
                    </a:lnTo>
                    <a:lnTo>
                      <a:pt x="100" y="27"/>
                    </a:lnTo>
                    <a:lnTo>
                      <a:pt x="105" y="37"/>
                    </a:lnTo>
                    <a:lnTo>
                      <a:pt x="108" y="50"/>
                    </a:lnTo>
                    <a:lnTo>
                      <a:pt x="108" y="62"/>
                    </a:lnTo>
                    <a:lnTo>
                      <a:pt x="108" y="73"/>
                    </a:lnTo>
                    <a:lnTo>
                      <a:pt x="105" y="83"/>
                    </a:lnTo>
                    <a:lnTo>
                      <a:pt x="103" y="90"/>
                    </a:lnTo>
                    <a:lnTo>
                      <a:pt x="100" y="100"/>
                    </a:lnTo>
                    <a:lnTo>
                      <a:pt x="93" y="113"/>
                    </a:lnTo>
                    <a:lnTo>
                      <a:pt x="88" y="118"/>
                    </a:lnTo>
                    <a:lnTo>
                      <a:pt x="80" y="123"/>
                    </a:lnTo>
                    <a:lnTo>
                      <a:pt x="75" y="125"/>
                    </a:lnTo>
                    <a:lnTo>
                      <a:pt x="67" y="128"/>
                    </a:lnTo>
                    <a:lnTo>
                      <a:pt x="52"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95" name="Freeform 318"/>
              <p:cNvSpPr>
                <a:spLocks/>
              </p:cNvSpPr>
              <p:nvPr/>
            </p:nvSpPr>
            <p:spPr bwMode="auto">
              <a:xfrm>
                <a:off x="1655" y="3495"/>
                <a:ext cx="98" cy="128"/>
              </a:xfrm>
              <a:custGeom>
                <a:avLst/>
                <a:gdLst>
                  <a:gd name="T0" fmla="*/ 0 w 98"/>
                  <a:gd name="T1" fmla="*/ 0 h 128"/>
                  <a:gd name="T2" fmla="*/ 96 w 98"/>
                  <a:gd name="T3" fmla="*/ 0 h 128"/>
                  <a:gd name="T4" fmla="*/ 96 w 98"/>
                  <a:gd name="T5" fmla="*/ 15 h 128"/>
                  <a:gd name="T6" fmla="*/ 18 w 98"/>
                  <a:gd name="T7" fmla="*/ 15 h 128"/>
                  <a:gd name="T8" fmla="*/ 18 w 98"/>
                  <a:gd name="T9" fmla="*/ 55 h 128"/>
                  <a:gd name="T10" fmla="*/ 91 w 98"/>
                  <a:gd name="T11" fmla="*/ 55 h 128"/>
                  <a:gd name="T12" fmla="*/ 91 w 98"/>
                  <a:gd name="T13" fmla="*/ 70 h 128"/>
                  <a:gd name="T14" fmla="*/ 18 w 98"/>
                  <a:gd name="T15" fmla="*/ 70 h 128"/>
                  <a:gd name="T16" fmla="*/ 18 w 98"/>
                  <a:gd name="T17" fmla="*/ 113 h 128"/>
                  <a:gd name="T18" fmla="*/ 98 w 98"/>
                  <a:gd name="T19" fmla="*/ 113 h 128"/>
                  <a:gd name="T20" fmla="*/ 98 w 98"/>
                  <a:gd name="T21" fmla="*/ 128 h 128"/>
                  <a:gd name="T22" fmla="*/ 0 w 98"/>
                  <a:gd name="T23" fmla="*/ 128 h 128"/>
                  <a:gd name="T24" fmla="*/ 0 w 98"/>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28"/>
                  <a:gd name="T41" fmla="*/ 98 w 98"/>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28">
                    <a:moveTo>
                      <a:pt x="0" y="0"/>
                    </a:moveTo>
                    <a:lnTo>
                      <a:pt x="96" y="0"/>
                    </a:lnTo>
                    <a:lnTo>
                      <a:pt x="96" y="15"/>
                    </a:lnTo>
                    <a:lnTo>
                      <a:pt x="18" y="15"/>
                    </a:lnTo>
                    <a:lnTo>
                      <a:pt x="18" y="55"/>
                    </a:lnTo>
                    <a:lnTo>
                      <a:pt x="91" y="55"/>
                    </a:lnTo>
                    <a:lnTo>
                      <a:pt x="91" y="70"/>
                    </a:lnTo>
                    <a:lnTo>
                      <a:pt x="18" y="70"/>
                    </a:lnTo>
                    <a:lnTo>
                      <a:pt x="18" y="113"/>
                    </a:lnTo>
                    <a:lnTo>
                      <a:pt x="98" y="113"/>
                    </a:lnTo>
                    <a:lnTo>
                      <a:pt x="98"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96" name="Freeform 319"/>
              <p:cNvSpPr>
                <a:spLocks noEditPoints="1"/>
              </p:cNvSpPr>
              <p:nvPr/>
            </p:nvSpPr>
            <p:spPr bwMode="auto">
              <a:xfrm>
                <a:off x="1779" y="3495"/>
                <a:ext cx="95" cy="130"/>
              </a:xfrm>
              <a:custGeom>
                <a:avLst/>
                <a:gdLst>
                  <a:gd name="T0" fmla="*/ 0 w 95"/>
                  <a:gd name="T1" fmla="*/ 0 h 130"/>
                  <a:gd name="T2" fmla="*/ 58 w 95"/>
                  <a:gd name="T3" fmla="*/ 0 h 130"/>
                  <a:gd name="T4" fmla="*/ 65 w 95"/>
                  <a:gd name="T5" fmla="*/ 0 h 130"/>
                  <a:gd name="T6" fmla="*/ 73 w 95"/>
                  <a:gd name="T7" fmla="*/ 2 h 130"/>
                  <a:gd name="T8" fmla="*/ 80 w 95"/>
                  <a:gd name="T9" fmla="*/ 5 h 130"/>
                  <a:gd name="T10" fmla="*/ 85 w 95"/>
                  <a:gd name="T11" fmla="*/ 10 h 130"/>
                  <a:gd name="T12" fmla="*/ 90 w 95"/>
                  <a:gd name="T13" fmla="*/ 15 h 130"/>
                  <a:gd name="T14" fmla="*/ 93 w 95"/>
                  <a:gd name="T15" fmla="*/ 22 h 130"/>
                  <a:gd name="T16" fmla="*/ 95 w 95"/>
                  <a:gd name="T17" fmla="*/ 27 h 130"/>
                  <a:gd name="T18" fmla="*/ 95 w 95"/>
                  <a:gd name="T19" fmla="*/ 37 h 130"/>
                  <a:gd name="T20" fmla="*/ 95 w 95"/>
                  <a:gd name="T21" fmla="*/ 45 h 130"/>
                  <a:gd name="T22" fmla="*/ 93 w 95"/>
                  <a:gd name="T23" fmla="*/ 50 h 130"/>
                  <a:gd name="T24" fmla="*/ 90 w 95"/>
                  <a:gd name="T25" fmla="*/ 57 h 130"/>
                  <a:gd name="T26" fmla="*/ 85 w 95"/>
                  <a:gd name="T27" fmla="*/ 62 h 130"/>
                  <a:gd name="T28" fmla="*/ 83 w 95"/>
                  <a:gd name="T29" fmla="*/ 65 h 130"/>
                  <a:gd name="T30" fmla="*/ 80 w 95"/>
                  <a:gd name="T31" fmla="*/ 67 h 130"/>
                  <a:gd name="T32" fmla="*/ 75 w 95"/>
                  <a:gd name="T33" fmla="*/ 73 h 130"/>
                  <a:gd name="T34" fmla="*/ 65 w 95"/>
                  <a:gd name="T35" fmla="*/ 75 h 130"/>
                  <a:gd name="T36" fmla="*/ 58 w 95"/>
                  <a:gd name="T37" fmla="*/ 75 h 130"/>
                  <a:gd name="T38" fmla="*/ 17 w 95"/>
                  <a:gd name="T39" fmla="*/ 75 h 130"/>
                  <a:gd name="T40" fmla="*/ 17 w 95"/>
                  <a:gd name="T41" fmla="*/ 130 h 130"/>
                  <a:gd name="T42" fmla="*/ 0 w 95"/>
                  <a:gd name="T43" fmla="*/ 130 h 130"/>
                  <a:gd name="T44" fmla="*/ 0 w 95"/>
                  <a:gd name="T45" fmla="*/ 0 h 130"/>
                  <a:gd name="T46" fmla="*/ 68 w 95"/>
                  <a:gd name="T47" fmla="*/ 17 h 130"/>
                  <a:gd name="T48" fmla="*/ 60 w 95"/>
                  <a:gd name="T49" fmla="*/ 15 h 130"/>
                  <a:gd name="T50" fmla="*/ 50 w 95"/>
                  <a:gd name="T51" fmla="*/ 15 h 130"/>
                  <a:gd name="T52" fmla="*/ 17 w 95"/>
                  <a:gd name="T53" fmla="*/ 15 h 130"/>
                  <a:gd name="T54" fmla="*/ 17 w 95"/>
                  <a:gd name="T55" fmla="*/ 60 h 130"/>
                  <a:gd name="T56" fmla="*/ 50 w 95"/>
                  <a:gd name="T57" fmla="*/ 60 h 130"/>
                  <a:gd name="T58" fmla="*/ 63 w 95"/>
                  <a:gd name="T59" fmla="*/ 57 h 130"/>
                  <a:gd name="T60" fmla="*/ 68 w 95"/>
                  <a:gd name="T61" fmla="*/ 57 h 130"/>
                  <a:gd name="T62" fmla="*/ 70 w 95"/>
                  <a:gd name="T63" fmla="*/ 55 h 130"/>
                  <a:gd name="T64" fmla="*/ 73 w 95"/>
                  <a:gd name="T65" fmla="*/ 52 h 130"/>
                  <a:gd name="T66" fmla="*/ 75 w 95"/>
                  <a:gd name="T67" fmla="*/ 47 h 130"/>
                  <a:gd name="T68" fmla="*/ 78 w 95"/>
                  <a:gd name="T69" fmla="*/ 42 h 130"/>
                  <a:gd name="T70" fmla="*/ 78 w 95"/>
                  <a:gd name="T71" fmla="*/ 37 h 130"/>
                  <a:gd name="T72" fmla="*/ 78 w 95"/>
                  <a:gd name="T73" fmla="*/ 30 h 130"/>
                  <a:gd name="T74" fmla="*/ 75 w 95"/>
                  <a:gd name="T75" fmla="*/ 25 h 130"/>
                  <a:gd name="T76" fmla="*/ 73 w 95"/>
                  <a:gd name="T77" fmla="*/ 20 h 130"/>
                  <a:gd name="T78" fmla="*/ 68 w 95"/>
                  <a:gd name="T79" fmla="*/ 17 h 13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5"/>
                  <a:gd name="T121" fmla="*/ 0 h 130"/>
                  <a:gd name="T122" fmla="*/ 95 w 95"/>
                  <a:gd name="T123" fmla="*/ 130 h 13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5" h="130">
                    <a:moveTo>
                      <a:pt x="0" y="0"/>
                    </a:moveTo>
                    <a:lnTo>
                      <a:pt x="58" y="0"/>
                    </a:lnTo>
                    <a:lnTo>
                      <a:pt x="65" y="0"/>
                    </a:lnTo>
                    <a:lnTo>
                      <a:pt x="73" y="2"/>
                    </a:lnTo>
                    <a:lnTo>
                      <a:pt x="80" y="5"/>
                    </a:lnTo>
                    <a:lnTo>
                      <a:pt x="85" y="10"/>
                    </a:lnTo>
                    <a:lnTo>
                      <a:pt x="90" y="15"/>
                    </a:lnTo>
                    <a:lnTo>
                      <a:pt x="93" y="22"/>
                    </a:lnTo>
                    <a:lnTo>
                      <a:pt x="95" y="27"/>
                    </a:lnTo>
                    <a:lnTo>
                      <a:pt x="95" y="37"/>
                    </a:lnTo>
                    <a:lnTo>
                      <a:pt x="95" y="45"/>
                    </a:lnTo>
                    <a:lnTo>
                      <a:pt x="93" y="50"/>
                    </a:lnTo>
                    <a:lnTo>
                      <a:pt x="90" y="57"/>
                    </a:lnTo>
                    <a:lnTo>
                      <a:pt x="85" y="62"/>
                    </a:lnTo>
                    <a:lnTo>
                      <a:pt x="83" y="65"/>
                    </a:lnTo>
                    <a:lnTo>
                      <a:pt x="80" y="67"/>
                    </a:lnTo>
                    <a:lnTo>
                      <a:pt x="75" y="73"/>
                    </a:lnTo>
                    <a:lnTo>
                      <a:pt x="65" y="75"/>
                    </a:lnTo>
                    <a:lnTo>
                      <a:pt x="58" y="75"/>
                    </a:lnTo>
                    <a:lnTo>
                      <a:pt x="17" y="75"/>
                    </a:lnTo>
                    <a:lnTo>
                      <a:pt x="17" y="130"/>
                    </a:lnTo>
                    <a:lnTo>
                      <a:pt x="0" y="130"/>
                    </a:lnTo>
                    <a:lnTo>
                      <a:pt x="0" y="0"/>
                    </a:lnTo>
                    <a:close/>
                    <a:moveTo>
                      <a:pt x="68" y="17"/>
                    </a:moveTo>
                    <a:lnTo>
                      <a:pt x="60" y="15"/>
                    </a:lnTo>
                    <a:lnTo>
                      <a:pt x="50" y="15"/>
                    </a:lnTo>
                    <a:lnTo>
                      <a:pt x="17" y="15"/>
                    </a:lnTo>
                    <a:lnTo>
                      <a:pt x="17" y="60"/>
                    </a:lnTo>
                    <a:lnTo>
                      <a:pt x="50" y="60"/>
                    </a:lnTo>
                    <a:lnTo>
                      <a:pt x="63" y="57"/>
                    </a:lnTo>
                    <a:lnTo>
                      <a:pt x="68" y="57"/>
                    </a:lnTo>
                    <a:lnTo>
                      <a:pt x="70" y="55"/>
                    </a:lnTo>
                    <a:lnTo>
                      <a:pt x="73" y="52"/>
                    </a:lnTo>
                    <a:lnTo>
                      <a:pt x="75" y="47"/>
                    </a:lnTo>
                    <a:lnTo>
                      <a:pt x="78" y="42"/>
                    </a:lnTo>
                    <a:lnTo>
                      <a:pt x="78" y="37"/>
                    </a:lnTo>
                    <a:lnTo>
                      <a:pt x="78" y="30"/>
                    </a:lnTo>
                    <a:lnTo>
                      <a:pt x="75" y="25"/>
                    </a:lnTo>
                    <a:lnTo>
                      <a:pt x="73" y="20"/>
                    </a:lnTo>
                    <a:lnTo>
                      <a:pt x="68"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97" name="Freeform 320"/>
              <p:cNvSpPr>
                <a:spLocks noEditPoints="1"/>
              </p:cNvSpPr>
              <p:nvPr/>
            </p:nvSpPr>
            <p:spPr bwMode="auto">
              <a:xfrm>
                <a:off x="1872" y="3495"/>
                <a:ext cx="115" cy="128"/>
              </a:xfrm>
              <a:custGeom>
                <a:avLst/>
                <a:gdLst>
                  <a:gd name="T0" fmla="*/ 78 w 115"/>
                  <a:gd name="T1" fmla="*/ 75 h 128"/>
                  <a:gd name="T2" fmla="*/ 58 w 115"/>
                  <a:gd name="T3" fmla="*/ 20 h 128"/>
                  <a:gd name="T4" fmla="*/ 37 w 115"/>
                  <a:gd name="T5" fmla="*/ 75 h 128"/>
                  <a:gd name="T6" fmla="*/ 78 w 115"/>
                  <a:gd name="T7" fmla="*/ 75 h 128"/>
                  <a:gd name="T8" fmla="*/ 48 w 115"/>
                  <a:gd name="T9" fmla="*/ 0 h 128"/>
                  <a:gd name="T10" fmla="*/ 68 w 115"/>
                  <a:gd name="T11" fmla="*/ 0 h 128"/>
                  <a:gd name="T12" fmla="*/ 115 w 115"/>
                  <a:gd name="T13" fmla="*/ 128 h 128"/>
                  <a:gd name="T14" fmla="*/ 95 w 115"/>
                  <a:gd name="T15" fmla="*/ 128 h 128"/>
                  <a:gd name="T16" fmla="*/ 83 w 115"/>
                  <a:gd name="T17" fmla="*/ 90 h 128"/>
                  <a:gd name="T18" fmla="*/ 32 w 115"/>
                  <a:gd name="T19" fmla="*/ 90 h 128"/>
                  <a:gd name="T20" fmla="*/ 17 w 115"/>
                  <a:gd name="T21" fmla="*/ 128 h 128"/>
                  <a:gd name="T22" fmla="*/ 0 w 115"/>
                  <a:gd name="T23" fmla="*/ 128 h 128"/>
                  <a:gd name="T24" fmla="*/ 48 w 115"/>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28"/>
                  <a:gd name="T41" fmla="*/ 115 w 115"/>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28">
                    <a:moveTo>
                      <a:pt x="78" y="75"/>
                    </a:moveTo>
                    <a:lnTo>
                      <a:pt x="58" y="20"/>
                    </a:lnTo>
                    <a:lnTo>
                      <a:pt x="37" y="75"/>
                    </a:lnTo>
                    <a:lnTo>
                      <a:pt x="78" y="75"/>
                    </a:lnTo>
                    <a:close/>
                    <a:moveTo>
                      <a:pt x="48" y="0"/>
                    </a:moveTo>
                    <a:lnTo>
                      <a:pt x="68" y="0"/>
                    </a:lnTo>
                    <a:lnTo>
                      <a:pt x="115" y="128"/>
                    </a:lnTo>
                    <a:lnTo>
                      <a:pt x="95" y="128"/>
                    </a:lnTo>
                    <a:lnTo>
                      <a:pt x="83" y="90"/>
                    </a:lnTo>
                    <a:lnTo>
                      <a:pt x="32" y="90"/>
                    </a:lnTo>
                    <a:lnTo>
                      <a:pt x="17" y="128"/>
                    </a:lnTo>
                    <a:lnTo>
                      <a:pt x="0" y="128"/>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98" name="Freeform 321"/>
              <p:cNvSpPr>
                <a:spLocks noEditPoints="1"/>
              </p:cNvSpPr>
              <p:nvPr/>
            </p:nvSpPr>
            <p:spPr bwMode="auto">
              <a:xfrm>
                <a:off x="2005" y="3495"/>
                <a:ext cx="108" cy="130"/>
              </a:xfrm>
              <a:custGeom>
                <a:avLst/>
                <a:gdLst>
                  <a:gd name="T0" fmla="*/ 60 w 108"/>
                  <a:gd name="T1" fmla="*/ 60 h 130"/>
                  <a:gd name="T2" fmla="*/ 70 w 108"/>
                  <a:gd name="T3" fmla="*/ 57 h 130"/>
                  <a:gd name="T4" fmla="*/ 76 w 108"/>
                  <a:gd name="T5" fmla="*/ 57 h 130"/>
                  <a:gd name="T6" fmla="*/ 78 w 108"/>
                  <a:gd name="T7" fmla="*/ 55 h 130"/>
                  <a:gd name="T8" fmla="*/ 83 w 108"/>
                  <a:gd name="T9" fmla="*/ 50 h 130"/>
                  <a:gd name="T10" fmla="*/ 86 w 108"/>
                  <a:gd name="T11" fmla="*/ 47 h 130"/>
                  <a:gd name="T12" fmla="*/ 86 w 108"/>
                  <a:gd name="T13" fmla="*/ 42 h 130"/>
                  <a:gd name="T14" fmla="*/ 86 w 108"/>
                  <a:gd name="T15" fmla="*/ 37 h 130"/>
                  <a:gd name="T16" fmla="*/ 86 w 108"/>
                  <a:gd name="T17" fmla="*/ 30 h 130"/>
                  <a:gd name="T18" fmla="*/ 83 w 108"/>
                  <a:gd name="T19" fmla="*/ 25 h 130"/>
                  <a:gd name="T20" fmla="*/ 81 w 108"/>
                  <a:gd name="T21" fmla="*/ 20 h 130"/>
                  <a:gd name="T22" fmla="*/ 76 w 108"/>
                  <a:gd name="T23" fmla="*/ 17 h 130"/>
                  <a:gd name="T24" fmla="*/ 70 w 108"/>
                  <a:gd name="T25" fmla="*/ 15 h 130"/>
                  <a:gd name="T26" fmla="*/ 63 w 108"/>
                  <a:gd name="T27" fmla="*/ 15 h 130"/>
                  <a:gd name="T28" fmla="*/ 18 w 108"/>
                  <a:gd name="T29" fmla="*/ 15 h 130"/>
                  <a:gd name="T30" fmla="*/ 18 w 108"/>
                  <a:gd name="T31" fmla="*/ 60 h 130"/>
                  <a:gd name="T32" fmla="*/ 60 w 108"/>
                  <a:gd name="T33" fmla="*/ 60 h 130"/>
                  <a:gd name="T34" fmla="*/ 0 w 108"/>
                  <a:gd name="T35" fmla="*/ 0 h 130"/>
                  <a:gd name="T36" fmla="*/ 60 w 108"/>
                  <a:gd name="T37" fmla="*/ 0 h 130"/>
                  <a:gd name="T38" fmla="*/ 76 w 108"/>
                  <a:gd name="T39" fmla="*/ 0 h 130"/>
                  <a:gd name="T40" fmla="*/ 86 w 108"/>
                  <a:gd name="T41" fmla="*/ 5 h 130"/>
                  <a:gd name="T42" fmla="*/ 93 w 108"/>
                  <a:gd name="T43" fmla="*/ 10 h 130"/>
                  <a:gd name="T44" fmla="*/ 98 w 108"/>
                  <a:gd name="T45" fmla="*/ 12 h 130"/>
                  <a:gd name="T46" fmla="*/ 101 w 108"/>
                  <a:gd name="T47" fmla="*/ 15 h 130"/>
                  <a:gd name="T48" fmla="*/ 103 w 108"/>
                  <a:gd name="T49" fmla="*/ 25 h 130"/>
                  <a:gd name="T50" fmla="*/ 103 w 108"/>
                  <a:gd name="T51" fmla="*/ 35 h 130"/>
                  <a:gd name="T52" fmla="*/ 103 w 108"/>
                  <a:gd name="T53" fmla="*/ 45 h 130"/>
                  <a:gd name="T54" fmla="*/ 101 w 108"/>
                  <a:gd name="T55" fmla="*/ 50 h 130"/>
                  <a:gd name="T56" fmla="*/ 98 w 108"/>
                  <a:gd name="T57" fmla="*/ 52 h 130"/>
                  <a:gd name="T58" fmla="*/ 93 w 108"/>
                  <a:gd name="T59" fmla="*/ 60 h 130"/>
                  <a:gd name="T60" fmla="*/ 86 w 108"/>
                  <a:gd name="T61" fmla="*/ 65 h 130"/>
                  <a:gd name="T62" fmla="*/ 93 w 108"/>
                  <a:gd name="T63" fmla="*/ 70 h 130"/>
                  <a:gd name="T64" fmla="*/ 98 w 108"/>
                  <a:gd name="T65" fmla="*/ 73 h 130"/>
                  <a:gd name="T66" fmla="*/ 98 w 108"/>
                  <a:gd name="T67" fmla="*/ 78 h 130"/>
                  <a:gd name="T68" fmla="*/ 101 w 108"/>
                  <a:gd name="T69" fmla="*/ 80 h 130"/>
                  <a:gd name="T70" fmla="*/ 101 w 108"/>
                  <a:gd name="T71" fmla="*/ 90 h 130"/>
                  <a:gd name="T72" fmla="*/ 103 w 108"/>
                  <a:gd name="T73" fmla="*/ 108 h 130"/>
                  <a:gd name="T74" fmla="*/ 103 w 108"/>
                  <a:gd name="T75" fmla="*/ 118 h 130"/>
                  <a:gd name="T76" fmla="*/ 106 w 108"/>
                  <a:gd name="T77" fmla="*/ 123 h 130"/>
                  <a:gd name="T78" fmla="*/ 108 w 108"/>
                  <a:gd name="T79" fmla="*/ 125 h 130"/>
                  <a:gd name="T80" fmla="*/ 108 w 108"/>
                  <a:gd name="T81" fmla="*/ 130 h 130"/>
                  <a:gd name="T82" fmla="*/ 88 w 108"/>
                  <a:gd name="T83" fmla="*/ 130 h 130"/>
                  <a:gd name="T84" fmla="*/ 86 w 108"/>
                  <a:gd name="T85" fmla="*/ 125 h 130"/>
                  <a:gd name="T86" fmla="*/ 86 w 108"/>
                  <a:gd name="T87" fmla="*/ 115 h 130"/>
                  <a:gd name="T88" fmla="*/ 83 w 108"/>
                  <a:gd name="T89" fmla="*/ 93 h 130"/>
                  <a:gd name="T90" fmla="*/ 83 w 108"/>
                  <a:gd name="T91" fmla="*/ 88 h 130"/>
                  <a:gd name="T92" fmla="*/ 81 w 108"/>
                  <a:gd name="T93" fmla="*/ 83 h 130"/>
                  <a:gd name="T94" fmla="*/ 78 w 108"/>
                  <a:gd name="T95" fmla="*/ 78 h 130"/>
                  <a:gd name="T96" fmla="*/ 76 w 108"/>
                  <a:gd name="T97" fmla="*/ 75 h 130"/>
                  <a:gd name="T98" fmla="*/ 68 w 108"/>
                  <a:gd name="T99" fmla="*/ 75 h 130"/>
                  <a:gd name="T100" fmla="*/ 58 w 108"/>
                  <a:gd name="T101" fmla="*/ 73 h 130"/>
                  <a:gd name="T102" fmla="*/ 18 w 108"/>
                  <a:gd name="T103" fmla="*/ 73 h 130"/>
                  <a:gd name="T104" fmla="*/ 18 w 108"/>
                  <a:gd name="T105" fmla="*/ 130 h 130"/>
                  <a:gd name="T106" fmla="*/ 0 w 108"/>
                  <a:gd name="T107" fmla="*/ 130 h 130"/>
                  <a:gd name="T108" fmla="*/ 0 w 108"/>
                  <a:gd name="T109" fmla="*/ 0 h 1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0"/>
                  <a:gd name="T167" fmla="*/ 108 w 108"/>
                  <a:gd name="T168" fmla="*/ 130 h 1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0">
                    <a:moveTo>
                      <a:pt x="60" y="60"/>
                    </a:moveTo>
                    <a:lnTo>
                      <a:pt x="70" y="57"/>
                    </a:lnTo>
                    <a:lnTo>
                      <a:pt x="76" y="57"/>
                    </a:lnTo>
                    <a:lnTo>
                      <a:pt x="78" y="55"/>
                    </a:lnTo>
                    <a:lnTo>
                      <a:pt x="83" y="50"/>
                    </a:lnTo>
                    <a:lnTo>
                      <a:pt x="86" y="47"/>
                    </a:lnTo>
                    <a:lnTo>
                      <a:pt x="86" y="42"/>
                    </a:lnTo>
                    <a:lnTo>
                      <a:pt x="86" y="37"/>
                    </a:lnTo>
                    <a:lnTo>
                      <a:pt x="86" y="30"/>
                    </a:lnTo>
                    <a:lnTo>
                      <a:pt x="83" y="25"/>
                    </a:lnTo>
                    <a:lnTo>
                      <a:pt x="81" y="20"/>
                    </a:lnTo>
                    <a:lnTo>
                      <a:pt x="76" y="17"/>
                    </a:lnTo>
                    <a:lnTo>
                      <a:pt x="70" y="15"/>
                    </a:lnTo>
                    <a:lnTo>
                      <a:pt x="63" y="15"/>
                    </a:lnTo>
                    <a:lnTo>
                      <a:pt x="18" y="15"/>
                    </a:lnTo>
                    <a:lnTo>
                      <a:pt x="18" y="60"/>
                    </a:lnTo>
                    <a:lnTo>
                      <a:pt x="60" y="60"/>
                    </a:lnTo>
                    <a:close/>
                    <a:moveTo>
                      <a:pt x="0" y="0"/>
                    </a:moveTo>
                    <a:lnTo>
                      <a:pt x="60" y="0"/>
                    </a:lnTo>
                    <a:lnTo>
                      <a:pt x="76" y="0"/>
                    </a:lnTo>
                    <a:lnTo>
                      <a:pt x="86" y="5"/>
                    </a:lnTo>
                    <a:lnTo>
                      <a:pt x="93" y="10"/>
                    </a:lnTo>
                    <a:lnTo>
                      <a:pt x="98" y="12"/>
                    </a:lnTo>
                    <a:lnTo>
                      <a:pt x="101" y="15"/>
                    </a:lnTo>
                    <a:lnTo>
                      <a:pt x="103" y="25"/>
                    </a:lnTo>
                    <a:lnTo>
                      <a:pt x="103" y="35"/>
                    </a:lnTo>
                    <a:lnTo>
                      <a:pt x="103" y="45"/>
                    </a:lnTo>
                    <a:lnTo>
                      <a:pt x="101" y="50"/>
                    </a:lnTo>
                    <a:lnTo>
                      <a:pt x="98" y="52"/>
                    </a:lnTo>
                    <a:lnTo>
                      <a:pt x="93" y="60"/>
                    </a:lnTo>
                    <a:lnTo>
                      <a:pt x="86" y="65"/>
                    </a:lnTo>
                    <a:lnTo>
                      <a:pt x="93" y="70"/>
                    </a:lnTo>
                    <a:lnTo>
                      <a:pt x="98" y="73"/>
                    </a:lnTo>
                    <a:lnTo>
                      <a:pt x="98" y="78"/>
                    </a:lnTo>
                    <a:lnTo>
                      <a:pt x="101" y="80"/>
                    </a:lnTo>
                    <a:lnTo>
                      <a:pt x="101" y="90"/>
                    </a:lnTo>
                    <a:lnTo>
                      <a:pt x="103" y="108"/>
                    </a:lnTo>
                    <a:lnTo>
                      <a:pt x="103" y="118"/>
                    </a:lnTo>
                    <a:lnTo>
                      <a:pt x="106" y="123"/>
                    </a:lnTo>
                    <a:lnTo>
                      <a:pt x="108" y="125"/>
                    </a:lnTo>
                    <a:lnTo>
                      <a:pt x="108" y="130"/>
                    </a:lnTo>
                    <a:lnTo>
                      <a:pt x="88" y="130"/>
                    </a:lnTo>
                    <a:lnTo>
                      <a:pt x="86" y="125"/>
                    </a:lnTo>
                    <a:lnTo>
                      <a:pt x="86" y="115"/>
                    </a:lnTo>
                    <a:lnTo>
                      <a:pt x="83" y="93"/>
                    </a:lnTo>
                    <a:lnTo>
                      <a:pt x="83" y="88"/>
                    </a:lnTo>
                    <a:lnTo>
                      <a:pt x="81" y="83"/>
                    </a:lnTo>
                    <a:lnTo>
                      <a:pt x="78" y="78"/>
                    </a:lnTo>
                    <a:lnTo>
                      <a:pt x="76" y="75"/>
                    </a:lnTo>
                    <a:lnTo>
                      <a:pt x="68" y="75"/>
                    </a:lnTo>
                    <a:lnTo>
                      <a:pt x="58" y="73"/>
                    </a:lnTo>
                    <a:lnTo>
                      <a:pt x="18" y="73"/>
                    </a:lnTo>
                    <a:lnTo>
                      <a:pt x="18"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199" name="Freeform 322"/>
              <p:cNvSpPr>
                <a:spLocks/>
              </p:cNvSpPr>
              <p:nvPr/>
            </p:nvSpPr>
            <p:spPr bwMode="auto">
              <a:xfrm>
                <a:off x="2121" y="3495"/>
                <a:ext cx="105" cy="128"/>
              </a:xfrm>
              <a:custGeom>
                <a:avLst/>
                <a:gdLst>
                  <a:gd name="T0" fmla="*/ 105 w 105"/>
                  <a:gd name="T1" fmla="*/ 0 h 128"/>
                  <a:gd name="T2" fmla="*/ 105 w 105"/>
                  <a:gd name="T3" fmla="*/ 15 h 128"/>
                  <a:gd name="T4" fmla="*/ 60 w 105"/>
                  <a:gd name="T5" fmla="*/ 15 h 128"/>
                  <a:gd name="T6" fmla="*/ 60 w 105"/>
                  <a:gd name="T7" fmla="*/ 128 h 128"/>
                  <a:gd name="T8" fmla="*/ 43 w 105"/>
                  <a:gd name="T9" fmla="*/ 128 h 128"/>
                  <a:gd name="T10" fmla="*/ 43 w 105"/>
                  <a:gd name="T11" fmla="*/ 15 h 128"/>
                  <a:gd name="T12" fmla="*/ 0 w 105"/>
                  <a:gd name="T13" fmla="*/ 15 h 128"/>
                  <a:gd name="T14" fmla="*/ 0 w 105"/>
                  <a:gd name="T15" fmla="*/ 0 h 128"/>
                  <a:gd name="T16" fmla="*/ 105 w 105"/>
                  <a:gd name="T17" fmla="*/ 0 h 1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5"/>
                  <a:gd name="T28" fmla="*/ 0 h 128"/>
                  <a:gd name="T29" fmla="*/ 105 w 105"/>
                  <a:gd name="T30" fmla="*/ 128 h 1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5" h="128">
                    <a:moveTo>
                      <a:pt x="105" y="0"/>
                    </a:moveTo>
                    <a:lnTo>
                      <a:pt x="105" y="15"/>
                    </a:lnTo>
                    <a:lnTo>
                      <a:pt x="60" y="15"/>
                    </a:lnTo>
                    <a:lnTo>
                      <a:pt x="60" y="128"/>
                    </a:lnTo>
                    <a:lnTo>
                      <a:pt x="43" y="128"/>
                    </a:lnTo>
                    <a:lnTo>
                      <a:pt x="43" y="15"/>
                    </a:lnTo>
                    <a:lnTo>
                      <a:pt x="0" y="15"/>
                    </a:lnTo>
                    <a:lnTo>
                      <a:pt x="0" y="0"/>
                    </a:lnTo>
                    <a:lnTo>
                      <a:pt x="10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00" name="Freeform 323"/>
              <p:cNvSpPr>
                <a:spLocks/>
              </p:cNvSpPr>
              <p:nvPr/>
            </p:nvSpPr>
            <p:spPr bwMode="auto">
              <a:xfrm>
                <a:off x="2242" y="3495"/>
                <a:ext cx="125" cy="130"/>
              </a:xfrm>
              <a:custGeom>
                <a:avLst/>
                <a:gdLst>
                  <a:gd name="T0" fmla="*/ 0 w 125"/>
                  <a:gd name="T1" fmla="*/ 0 h 130"/>
                  <a:gd name="T2" fmla="*/ 25 w 125"/>
                  <a:gd name="T3" fmla="*/ 0 h 130"/>
                  <a:gd name="T4" fmla="*/ 62 w 125"/>
                  <a:gd name="T5" fmla="*/ 110 h 130"/>
                  <a:gd name="T6" fmla="*/ 100 w 125"/>
                  <a:gd name="T7" fmla="*/ 0 h 130"/>
                  <a:gd name="T8" fmla="*/ 125 w 125"/>
                  <a:gd name="T9" fmla="*/ 0 h 130"/>
                  <a:gd name="T10" fmla="*/ 125 w 125"/>
                  <a:gd name="T11" fmla="*/ 130 h 130"/>
                  <a:gd name="T12" fmla="*/ 108 w 125"/>
                  <a:gd name="T13" fmla="*/ 130 h 130"/>
                  <a:gd name="T14" fmla="*/ 108 w 125"/>
                  <a:gd name="T15" fmla="*/ 52 h 130"/>
                  <a:gd name="T16" fmla="*/ 108 w 125"/>
                  <a:gd name="T17" fmla="*/ 40 h 130"/>
                  <a:gd name="T18" fmla="*/ 108 w 125"/>
                  <a:gd name="T19" fmla="*/ 20 h 130"/>
                  <a:gd name="T20" fmla="*/ 70 w 125"/>
                  <a:gd name="T21" fmla="*/ 130 h 130"/>
                  <a:gd name="T22" fmla="*/ 52 w 125"/>
                  <a:gd name="T23" fmla="*/ 130 h 130"/>
                  <a:gd name="T24" fmla="*/ 17 w 125"/>
                  <a:gd name="T25" fmla="*/ 20 h 130"/>
                  <a:gd name="T26" fmla="*/ 17 w 125"/>
                  <a:gd name="T27" fmla="*/ 25 h 130"/>
                  <a:gd name="T28" fmla="*/ 17 w 125"/>
                  <a:gd name="T29" fmla="*/ 37 h 130"/>
                  <a:gd name="T30" fmla="*/ 17 w 125"/>
                  <a:gd name="T31" fmla="*/ 52 h 130"/>
                  <a:gd name="T32" fmla="*/ 17 w 125"/>
                  <a:gd name="T33" fmla="*/ 130 h 130"/>
                  <a:gd name="T34" fmla="*/ 0 w 125"/>
                  <a:gd name="T35" fmla="*/ 130 h 130"/>
                  <a:gd name="T36" fmla="*/ 0 w 125"/>
                  <a:gd name="T37" fmla="*/ 0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5"/>
                  <a:gd name="T58" fmla="*/ 0 h 130"/>
                  <a:gd name="T59" fmla="*/ 125 w 125"/>
                  <a:gd name="T60" fmla="*/ 130 h 1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5" h="130">
                    <a:moveTo>
                      <a:pt x="0" y="0"/>
                    </a:moveTo>
                    <a:lnTo>
                      <a:pt x="25" y="0"/>
                    </a:lnTo>
                    <a:lnTo>
                      <a:pt x="62" y="110"/>
                    </a:lnTo>
                    <a:lnTo>
                      <a:pt x="100" y="0"/>
                    </a:lnTo>
                    <a:lnTo>
                      <a:pt x="125" y="0"/>
                    </a:lnTo>
                    <a:lnTo>
                      <a:pt x="125" y="130"/>
                    </a:lnTo>
                    <a:lnTo>
                      <a:pt x="108" y="130"/>
                    </a:lnTo>
                    <a:lnTo>
                      <a:pt x="108" y="52"/>
                    </a:lnTo>
                    <a:lnTo>
                      <a:pt x="108" y="40"/>
                    </a:lnTo>
                    <a:lnTo>
                      <a:pt x="108" y="20"/>
                    </a:lnTo>
                    <a:lnTo>
                      <a:pt x="70" y="130"/>
                    </a:lnTo>
                    <a:lnTo>
                      <a:pt x="52" y="130"/>
                    </a:lnTo>
                    <a:lnTo>
                      <a:pt x="17" y="20"/>
                    </a:lnTo>
                    <a:lnTo>
                      <a:pt x="17" y="25"/>
                    </a:lnTo>
                    <a:lnTo>
                      <a:pt x="17" y="37"/>
                    </a:lnTo>
                    <a:lnTo>
                      <a:pt x="17" y="52"/>
                    </a:lnTo>
                    <a:lnTo>
                      <a:pt x="17"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01" name="Freeform 324"/>
              <p:cNvSpPr>
                <a:spLocks/>
              </p:cNvSpPr>
              <p:nvPr/>
            </p:nvSpPr>
            <p:spPr bwMode="auto">
              <a:xfrm>
                <a:off x="2395" y="3495"/>
                <a:ext cx="96" cy="128"/>
              </a:xfrm>
              <a:custGeom>
                <a:avLst/>
                <a:gdLst>
                  <a:gd name="T0" fmla="*/ 0 w 96"/>
                  <a:gd name="T1" fmla="*/ 0 h 128"/>
                  <a:gd name="T2" fmla="*/ 93 w 96"/>
                  <a:gd name="T3" fmla="*/ 0 h 128"/>
                  <a:gd name="T4" fmla="*/ 93 w 96"/>
                  <a:gd name="T5" fmla="*/ 15 h 128"/>
                  <a:gd name="T6" fmla="*/ 18 w 96"/>
                  <a:gd name="T7" fmla="*/ 15 h 128"/>
                  <a:gd name="T8" fmla="*/ 18 w 96"/>
                  <a:gd name="T9" fmla="*/ 55 h 128"/>
                  <a:gd name="T10" fmla="*/ 88 w 96"/>
                  <a:gd name="T11" fmla="*/ 55 h 128"/>
                  <a:gd name="T12" fmla="*/ 88 w 96"/>
                  <a:gd name="T13" fmla="*/ 70 h 128"/>
                  <a:gd name="T14" fmla="*/ 18 w 96"/>
                  <a:gd name="T15" fmla="*/ 70 h 128"/>
                  <a:gd name="T16" fmla="*/ 18 w 96"/>
                  <a:gd name="T17" fmla="*/ 113 h 128"/>
                  <a:gd name="T18" fmla="*/ 96 w 96"/>
                  <a:gd name="T19" fmla="*/ 113 h 128"/>
                  <a:gd name="T20" fmla="*/ 96 w 96"/>
                  <a:gd name="T21" fmla="*/ 128 h 128"/>
                  <a:gd name="T22" fmla="*/ 0 w 96"/>
                  <a:gd name="T23" fmla="*/ 128 h 128"/>
                  <a:gd name="T24" fmla="*/ 0 w 96"/>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28"/>
                  <a:gd name="T41" fmla="*/ 96 w 96"/>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28">
                    <a:moveTo>
                      <a:pt x="0" y="0"/>
                    </a:moveTo>
                    <a:lnTo>
                      <a:pt x="93" y="0"/>
                    </a:lnTo>
                    <a:lnTo>
                      <a:pt x="93" y="15"/>
                    </a:lnTo>
                    <a:lnTo>
                      <a:pt x="18" y="15"/>
                    </a:lnTo>
                    <a:lnTo>
                      <a:pt x="18" y="55"/>
                    </a:lnTo>
                    <a:lnTo>
                      <a:pt x="88" y="55"/>
                    </a:lnTo>
                    <a:lnTo>
                      <a:pt x="88" y="70"/>
                    </a:lnTo>
                    <a:lnTo>
                      <a:pt x="18" y="70"/>
                    </a:lnTo>
                    <a:lnTo>
                      <a:pt x="18" y="113"/>
                    </a:lnTo>
                    <a:lnTo>
                      <a:pt x="96" y="113"/>
                    </a:lnTo>
                    <a:lnTo>
                      <a:pt x="96"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02" name="Freeform 325"/>
              <p:cNvSpPr>
                <a:spLocks/>
              </p:cNvSpPr>
              <p:nvPr/>
            </p:nvSpPr>
            <p:spPr bwMode="auto">
              <a:xfrm>
                <a:off x="2513" y="3495"/>
                <a:ext cx="103" cy="128"/>
              </a:xfrm>
              <a:custGeom>
                <a:avLst/>
                <a:gdLst>
                  <a:gd name="T0" fmla="*/ 0 w 103"/>
                  <a:gd name="T1" fmla="*/ 0 h 128"/>
                  <a:gd name="T2" fmla="*/ 20 w 103"/>
                  <a:gd name="T3" fmla="*/ 0 h 128"/>
                  <a:gd name="T4" fmla="*/ 88 w 103"/>
                  <a:gd name="T5" fmla="*/ 105 h 128"/>
                  <a:gd name="T6" fmla="*/ 88 w 103"/>
                  <a:gd name="T7" fmla="*/ 0 h 128"/>
                  <a:gd name="T8" fmla="*/ 103 w 103"/>
                  <a:gd name="T9" fmla="*/ 0 h 128"/>
                  <a:gd name="T10" fmla="*/ 103 w 103"/>
                  <a:gd name="T11" fmla="*/ 128 h 128"/>
                  <a:gd name="T12" fmla="*/ 83 w 103"/>
                  <a:gd name="T13" fmla="*/ 128 h 128"/>
                  <a:gd name="T14" fmla="*/ 18 w 103"/>
                  <a:gd name="T15" fmla="*/ 25 h 128"/>
                  <a:gd name="T16" fmla="*/ 18 w 103"/>
                  <a:gd name="T17" fmla="*/ 128 h 128"/>
                  <a:gd name="T18" fmla="*/ 0 w 103"/>
                  <a:gd name="T19" fmla="*/ 128 h 128"/>
                  <a:gd name="T20" fmla="*/ 0 w 103"/>
                  <a:gd name="T21" fmla="*/ 0 h 1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28"/>
                  <a:gd name="T35" fmla="*/ 103 w 103"/>
                  <a:gd name="T36" fmla="*/ 128 h 1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28">
                    <a:moveTo>
                      <a:pt x="0" y="0"/>
                    </a:moveTo>
                    <a:lnTo>
                      <a:pt x="20" y="0"/>
                    </a:lnTo>
                    <a:lnTo>
                      <a:pt x="88" y="105"/>
                    </a:lnTo>
                    <a:lnTo>
                      <a:pt x="88" y="0"/>
                    </a:lnTo>
                    <a:lnTo>
                      <a:pt x="103" y="0"/>
                    </a:lnTo>
                    <a:lnTo>
                      <a:pt x="103" y="128"/>
                    </a:lnTo>
                    <a:lnTo>
                      <a:pt x="83" y="128"/>
                    </a:lnTo>
                    <a:lnTo>
                      <a:pt x="18" y="25"/>
                    </a:lnTo>
                    <a:lnTo>
                      <a:pt x="18"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03" name="Freeform 326"/>
              <p:cNvSpPr>
                <a:spLocks/>
              </p:cNvSpPr>
              <p:nvPr/>
            </p:nvSpPr>
            <p:spPr bwMode="auto">
              <a:xfrm>
                <a:off x="2634" y="3495"/>
                <a:ext cx="106" cy="128"/>
              </a:xfrm>
              <a:custGeom>
                <a:avLst/>
                <a:gdLst>
                  <a:gd name="T0" fmla="*/ 106 w 106"/>
                  <a:gd name="T1" fmla="*/ 0 h 128"/>
                  <a:gd name="T2" fmla="*/ 106 w 106"/>
                  <a:gd name="T3" fmla="*/ 15 h 128"/>
                  <a:gd name="T4" fmla="*/ 60 w 106"/>
                  <a:gd name="T5" fmla="*/ 15 h 128"/>
                  <a:gd name="T6" fmla="*/ 60 w 106"/>
                  <a:gd name="T7" fmla="*/ 128 h 128"/>
                  <a:gd name="T8" fmla="*/ 43 w 106"/>
                  <a:gd name="T9" fmla="*/ 128 h 128"/>
                  <a:gd name="T10" fmla="*/ 43 w 106"/>
                  <a:gd name="T11" fmla="*/ 15 h 128"/>
                  <a:gd name="T12" fmla="*/ 0 w 106"/>
                  <a:gd name="T13" fmla="*/ 15 h 128"/>
                  <a:gd name="T14" fmla="*/ 0 w 106"/>
                  <a:gd name="T15" fmla="*/ 0 h 128"/>
                  <a:gd name="T16" fmla="*/ 106 w 106"/>
                  <a:gd name="T17" fmla="*/ 0 h 1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28"/>
                  <a:gd name="T29" fmla="*/ 106 w 106"/>
                  <a:gd name="T30" fmla="*/ 128 h 1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28">
                    <a:moveTo>
                      <a:pt x="106" y="0"/>
                    </a:moveTo>
                    <a:lnTo>
                      <a:pt x="106" y="15"/>
                    </a:lnTo>
                    <a:lnTo>
                      <a:pt x="60" y="15"/>
                    </a:lnTo>
                    <a:lnTo>
                      <a:pt x="60" y="128"/>
                    </a:lnTo>
                    <a:lnTo>
                      <a:pt x="43" y="128"/>
                    </a:lnTo>
                    <a:lnTo>
                      <a:pt x="43" y="15"/>
                    </a:lnTo>
                    <a:lnTo>
                      <a:pt x="0" y="15"/>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04" name="Freeform 327"/>
              <p:cNvSpPr>
                <a:spLocks noEditPoints="1"/>
              </p:cNvSpPr>
              <p:nvPr/>
            </p:nvSpPr>
            <p:spPr bwMode="auto">
              <a:xfrm>
                <a:off x="3384" y="4570"/>
                <a:ext cx="108" cy="131"/>
              </a:xfrm>
              <a:custGeom>
                <a:avLst/>
                <a:gdLst>
                  <a:gd name="T0" fmla="*/ 47 w 108"/>
                  <a:gd name="T1" fmla="*/ 116 h 131"/>
                  <a:gd name="T2" fmla="*/ 58 w 108"/>
                  <a:gd name="T3" fmla="*/ 113 h 131"/>
                  <a:gd name="T4" fmla="*/ 63 w 108"/>
                  <a:gd name="T5" fmla="*/ 113 h 131"/>
                  <a:gd name="T6" fmla="*/ 73 w 108"/>
                  <a:gd name="T7" fmla="*/ 108 h 131"/>
                  <a:gd name="T8" fmla="*/ 80 w 108"/>
                  <a:gd name="T9" fmla="*/ 100 h 131"/>
                  <a:gd name="T10" fmla="*/ 85 w 108"/>
                  <a:gd name="T11" fmla="*/ 90 h 131"/>
                  <a:gd name="T12" fmla="*/ 88 w 108"/>
                  <a:gd name="T13" fmla="*/ 80 h 131"/>
                  <a:gd name="T14" fmla="*/ 88 w 108"/>
                  <a:gd name="T15" fmla="*/ 65 h 131"/>
                  <a:gd name="T16" fmla="*/ 88 w 108"/>
                  <a:gd name="T17" fmla="*/ 55 h 131"/>
                  <a:gd name="T18" fmla="*/ 85 w 108"/>
                  <a:gd name="T19" fmla="*/ 45 h 131"/>
                  <a:gd name="T20" fmla="*/ 83 w 108"/>
                  <a:gd name="T21" fmla="*/ 35 h 131"/>
                  <a:gd name="T22" fmla="*/ 80 w 108"/>
                  <a:gd name="T23" fmla="*/ 28 h 131"/>
                  <a:gd name="T24" fmla="*/ 78 w 108"/>
                  <a:gd name="T25" fmla="*/ 25 h 131"/>
                  <a:gd name="T26" fmla="*/ 73 w 108"/>
                  <a:gd name="T27" fmla="*/ 23 h 131"/>
                  <a:gd name="T28" fmla="*/ 68 w 108"/>
                  <a:gd name="T29" fmla="*/ 18 h 131"/>
                  <a:gd name="T30" fmla="*/ 58 w 108"/>
                  <a:gd name="T31" fmla="*/ 15 h 131"/>
                  <a:gd name="T32" fmla="*/ 47 w 108"/>
                  <a:gd name="T33" fmla="*/ 15 h 131"/>
                  <a:gd name="T34" fmla="*/ 17 w 108"/>
                  <a:gd name="T35" fmla="*/ 15 h 131"/>
                  <a:gd name="T36" fmla="*/ 17 w 108"/>
                  <a:gd name="T37" fmla="*/ 116 h 131"/>
                  <a:gd name="T38" fmla="*/ 47 w 108"/>
                  <a:gd name="T39" fmla="*/ 116 h 131"/>
                  <a:gd name="T40" fmla="*/ 0 w 108"/>
                  <a:gd name="T41" fmla="*/ 0 h 131"/>
                  <a:gd name="T42" fmla="*/ 53 w 108"/>
                  <a:gd name="T43" fmla="*/ 0 h 131"/>
                  <a:gd name="T44" fmla="*/ 65 w 108"/>
                  <a:gd name="T45" fmla="*/ 0 h 131"/>
                  <a:gd name="T46" fmla="*/ 75 w 108"/>
                  <a:gd name="T47" fmla="*/ 5 h 131"/>
                  <a:gd name="T48" fmla="*/ 85 w 108"/>
                  <a:gd name="T49" fmla="*/ 10 h 131"/>
                  <a:gd name="T50" fmla="*/ 93 w 108"/>
                  <a:gd name="T51" fmla="*/ 20 h 131"/>
                  <a:gd name="T52" fmla="*/ 98 w 108"/>
                  <a:gd name="T53" fmla="*/ 23 h 131"/>
                  <a:gd name="T54" fmla="*/ 100 w 108"/>
                  <a:gd name="T55" fmla="*/ 28 h 131"/>
                  <a:gd name="T56" fmla="*/ 103 w 108"/>
                  <a:gd name="T57" fmla="*/ 38 h 131"/>
                  <a:gd name="T58" fmla="*/ 105 w 108"/>
                  <a:gd name="T59" fmla="*/ 50 h 131"/>
                  <a:gd name="T60" fmla="*/ 108 w 108"/>
                  <a:gd name="T61" fmla="*/ 63 h 131"/>
                  <a:gd name="T62" fmla="*/ 105 w 108"/>
                  <a:gd name="T63" fmla="*/ 73 h 131"/>
                  <a:gd name="T64" fmla="*/ 105 w 108"/>
                  <a:gd name="T65" fmla="*/ 83 h 131"/>
                  <a:gd name="T66" fmla="*/ 103 w 108"/>
                  <a:gd name="T67" fmla="*/ 90 h 131"/>
                  <a:gd name="T68" fmla="*/ 98 w 108"/>
                  <a:gd name="T69" fmla="*/ 100 h 131"/>
                  <a:gd name="T70" fmla="*/ 90 w 108"/>
                  <a:gd name="T71" fmla="*/ 113 h 131"/>
                  <a:gd name="T72" fmla="*/ 85 w 108"/>
                  <a:gd name="T73" fmla="*/ 118 h 131"/>
                  <a:gd name="T74" fmla="*/ 80 w 108"/>
                  <a:gd name="T75" fmla="*/ 123 h 131"/>
                  <a:gd name="T76" fmla="*/ 75 w 108"/>
                  <a:gd name="T77" fmla="*/ 126 h 131"/>
                  <a:gd name="T78" fmla="*/ 68 w 108"/>
                  <a:gd name="T79" fmla="*/ 128 h 131"/>
                  <a:gd name="T80" fmla="*/ 53 w 108"/>
                  <a:gd name="T81" fmla="*/ 131 h 131"/>
                  <a:gd name="T82" fmla="*/ 0 w 108"/>
                  <a:gd name="T83" fmla="*/ 131 h 131"/>
                  <a:gd name="T84" fmla="*/ 0 w 108"/>
                  <a:gd name="T85" fmla="*/ 0 h 1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1"/>
                  <a:gd name="T131" fmla="*/ 108 w 108"/>
                  <a:gd name="T132" fmla="*/ 131 h 1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1">
                    <a:moveTo>
                      <a:pt x="47" y="116"/>
                    </a:moveTo>
                    <a:lnTo>
                      <a:pt x="58" y="113"/>
                    </a:lnTo>
                    <a:lnTo>
                      <a:pt x="63" y="113"/>
                    </a:lnTo>
                    <a:lnTo>
                      <a:pt x="73" y="108"/>
                    </a:lnTo>
                    <a:lnTo>
                      <a:pt x="80" y="100"/>
                    </a:lnTo>
                    <a:lnTo>
                      <a:pt x="85" y="90"/>
                    </a:lnTo>
                    <a:lnTo>
                      <a:pt x="88" y="80"/>
                    </a:lnTo>
                    <a:lnTo>
                      <a:pt x="88" y="65"/>
                    </a:lnTo>
                    <a:lnTo>
                      <a:pt x="88" y="55"/>
                    </a:lnTo>
                    <a:lnTo>
                      <a:pt x="85" y="45"/>
                    </a:lnTo>
                    <a:lnTo>
                      <a:pt x="83" y="35"/>
                    </a:lnTo>
                    <a:lnTo>
                      <a:pt x="80" y="28"/>
                    </a:lnTo>
                    <a:lnTo>
                      <a:pt x="78" y="25"/>
                    </a:lnTo>
                    <a:lnTo>
                      <a:pt x="73" y="23"/>
                    </a:lnTo>
                    <a:lnTo>
                      <a:pt x="68" y="18"/>
                    </a:lnTo>
                    <a:lnTo>
                      <a:pt x="58" y="15"/>
                    </a:lnTo>
                    <a:lnTo>
                      <a:pt x="47" y="15"/>
                    </a:lnTo>
                    <a:lnTo>
                      <a:pt x="17" y="15"/>
                    </a:lnTo>
                    <a:lnTo>
                      <a:pt x="17" y="116"/>
                    </a:lnTo>
                    <a:lnTo>
                      <a:pt x="47" y="116"/>
                    </a:lnTo>
                    <a:close/>
                    <a:moveTo>
                      <a:pt x="0" y="0"/>
                    </a:moveTo>
                    <a:lnTo>
                      <a:pt x="53" y="0"/>
                    </a:lnTo>
                    <a:lnTo>
                      <a:pt x="65" y="0"/>
                    </a:lnTo>
                    <a:lnTo>
                      <a:pt x="75" y="5"/>
                    </a:lnTo>
                    <a:lnTo>
                      <a:pt x="85" y="10"/>
                    </a:lnTo>
                    <a:lnTo>
                      <a:pt x="93" y="20"/>
                    </a:lnTo>
                    <a:lnTo>
                      <a:pt x="98" y="23"/>
                    </a:lnTo>
                    <a:lnTo>
                      <a:pt x="100" y="28"/>
                    </a:lnTo>
                    <a:lnTo>
                      <a:pt x="103" y="38"/>
                    </a:lnTo>
                    <a:lnTo>
                      <a:pt x="105" y="50"/>
                    </a:lnTo>
                    <a:lnTo>
                      <a:pt x="108" y="63"/>
                    </a:lnTo>
                    <a:lnTo>
                      <a:pt x="105" y="73"/>
                    </a:lnTo>
                    <a:lnTo>
                      <a:pt x="105" y="83"/>
                    </a:lnTo>
                    <a:lnTo>
                      <a:pt x="103" y="90"/>
                    </a:lnTo>
                    <a:lnTo>
                      <a:pt x="98" y="100"/>
                    </a:lnTo>
                    <a:lnTo>
                      <a:pt x="90" y="113"/>
                    </a:lnTo>
                    <a:lnTo>
                      <a:pt x="85" y="118"/>
                    </a:lnTo>
                    <a:lnTo>
                      <a:pt x="80" y="123"/>
                    </a:lnTo>
                    <a:lnTo>
                      <a:pt x="75" y="126"/>
                    </a:lnTo>
                    <a:lnTo>
                      <a:pt x="68" y="128"/>
                    </a:lnTo>
                    <a:lnTo>
                      <a:pt x="5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05" name="Freeform 328"/>
              <p:cNvSpPr>
                <a:spLocks noEditPoints="1"/>
              </p:cNvSpPr>
              <p:nvPr/>
            </p:nvSpPr>
            <p:spPr bwMode="auto">
              <a:xfrm>
                <a:off x="3502" y="4570"/>
                <a:ext cx="116" cy="128"/>
              </a:xfrm>
              <a:custGeom>
                <a:avLst/>
                <a:gdLst>
                  <a:gd name="T0" fmla="*/ 78 w 116"/>
                  <a:gd name="T1" fmla="*/ 75 h 128"/>
                  <a:gd name="T2" fmla="*/ 58 w 116"/>
                  <a:gd name="T3" fmla="*/ 20 h 128"/>
                  <a:gd name="T4" fmla="*/ 38 w 116"/>
                  <a:gd name="T5" fmla="*/ 75 h 128"/>
                  <a:gd name="T6" fmla="*/ 78 w 116"/>
                  <a:gd name="T7" fmla="*/ 75 h 128"/>
                  <a:gd name="T8" fmla="*/ 48 w 116"/>
                  <a:gd name="T9" fmla="*/ 0 h 128"/>
                  <a:gd name="T10" fmla="*/ 68 w 116"/>
                  <a:gd name="T11" fmla="*/ 0 h 128"/>
                  <a:gd name="T12" fmla="*/ 116 w 116"/>
                  <a:gd name="T13" fmla="*/ 128 h 128"/>
                  <a:gd name="T14" fmla="*/ 96 w 116"/>
                  <a:gd name="T15" fmla="*/ 128 h 128"/>
                  <a:gd name="T16" fmla="*/ 83 w 116"/>
                  <a:gd name="T17" fmla="*/ 90 h 128"/>
                  <a:gd name="T18" fmla="*/ 33 w 116"/>
                  <a:gd name="T19" fmla="*/ 90 h 128"/>
                  <a:gd name="T20" fmla="*/ 18 w 116"/>
                  <a:gd name="T21" fmla="*/ 128 h 128"/>
                  <a:gd name="T22" fmla="*/ 0 w 116"/>
                  <a:gd name="T23" fmla="*/ 128 h 128"/>
                  <a:gd name="T24" fmla="*/ 48 w 116"/>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28"/>
                  <a:gd name="T41" fmla="*/ 116 w 116"/>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28">
                    <a:moveTo>
                      <a:pt x="78" y="75"/>
                    </a:moveTo>
                    <a:lnTo>
                      <a:pt x="58" y="20"/>
                    </a:lnTo>
                    <a:lnTo>
                      <a:pt x="38" y="75"/>
                    </a:lnTo>
                    <a:lnTo>
                      <a:pt x="78" y="75"/>
                    </a:lnTo>
                    <a:close/>
                    <a:moveTo>
                      <a:pt x="48" y="0"/>
                    </a:moveTo>
                    <a:lnTo>
                      <a:pt x="68" y="0"/>
                    </a:lnTo>
                    <a:lnTo>
                      <a:pt x="116" y="128"/>
                    </a:lnTo>
                    <a:lnTo>
                      <a:pt x="96" y="128"/>
                    </a:lnTo>
                    <a:lnTo>
                      <a:pt x="83" y="90"/>
                    </a:lnTo>
                    <a:lnTo>
                      <a:pt x="33" y="90"/>
                    </a:lnTo>
                    <a:lnTo>
                      <a:pt x="18" y="128"/>
                    </a:lnTo>
                    <a:lnTo>
                      <a:pt x="0" y="128"/>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06" name="Freeform 329"/>
              <p:cNvSpPr>
                <a:spLocks/>
              </p:cNvSpPr>
              <p:nvPr/>
            </p:nvSpPr>
            <p:spPr bwMode="auto">
              <a:xfrm>
                <a:off x="3610" y="4570"/>
                <a:ext cx="106" cy="128"/>
              </a:xfrm>
              <a:custGeom>
                <a:avLst/>
                <a:gdLst>
                  <a:gd name="T0" fmla="*/ 106 w 106"/>
                  <a:gd name="T1" fmla="*/ 0 h 128"/>
                  <a:gd name="T2" fmla="*/ 106 w 106"/>
                  <a:gd name="T3" fmla="*/ 15 h 128"/>
                  <a:gd name="T4" fmla="*/ 60 w 106"/>
                  <a:gd name="T5" fmla="*/ 15 h 128"/>
                  <a:gd name="T6" fmla="*/ 60 w 106"/>
                  <a:gd name="T7" fmla="*/ 128 h 128"/>
                  <a:gd name="T8" fmla="*/ 43 w 106"/>
                  <a:gd name="T9" fmla="*/ 128 h 128"/>
                  <a:gd name="T10" fmla="*/ 43 w 106"/>
                  <a:gd name="T11" fmla="*/ 15 h 128"/>
                  <a:gd name="T12" fmla="*/ 0 w 106"/>
                  <a:gd name="T13" fmla="*/ 15 h 128"/>
                  <a:gd name="T14" fmla="*/ 0 w 106"/>
                  <a:gd name="T15" fmla="*/ 0 h 128"/>
                  <a:gd name="T16" fmla="*/ 106 w 106"/>
                  <a:gd name="T17" fmla="*/ 0 h 1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28"/>
                  <a:gd name="T29" fmla="*/ 106 w 106"/>
                  <a:gd name="T30" fmla="*/ 128 h 1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28">
                    <a:moveTo>
                      <a:pt x="106" y="0"/>
                    </a:moveTo>
                    <a:lnTo>
                      <a:pt x="106" y="15"/>
                    </a:lnTo>
                    <a:lnTo>
                      <a:pt x="60" y="15"/>
                    </a:lnTo>
                    <a:lnTo>
                      <a:pt x="60" y="128"/>
                    </a:lnTo>
                    <a:lnTo>
                      <a:pt x="43" y="128"/>
                    </a:lnTo>
                    <a:lnTo>
                      <a:pt x="43" y="15"/>
                    </a:lnTo>
                    <a:lnTo>
                      <a:pt x="0" y="15"/>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07" name="Freeform 330"/>
              <p:cNvSpPr>
                <a:spLocks/>
              </p:cNvSpPr>
              <p:nvPr/>
            </p:nvSpPr>
            <p:spPr bwMode="auto">
              <a:xfrm>
                <a:off x="3733" y="4570"/>
                <a:ext cx="96" cy="128"/>
              </a:xfrm>
              <a:custGeom>
                <a:avLst/>
                <a:gdLst>
                  <a:gd name="T0" fmla="*/ 0 w 96"/>
                  <a:gd name="T1" fmla="*/ 0 h 128"/>
                  <a:gd name="T2" fmla="*/ 93 w 96"/>
                  <a:gd name="T3" fmla="*/ 0 h 128"/>
                  <a:gd name="T4" fmla="*/ 93 w 96"/>
                  <a:gd name="T5" fmla="*/ 15 h 128"/>
                  <a:gd name="T6" fmla="*/ 18 w 96"/>
                  <a:gd name="T7" fmla="*/ 15 h 128"/>
                  <a:gd name="T8" fmla="*/ 18 w 96"/>
                  <a:gd name="T9" fmla="*/ 55 h 128"/>
                  <a:gd name="T10" fmla="*/ 88 w 96"/>
                  <a:gd name="T11" fmla="*/ 55 h 128"/>
                  <a:gd name="T12" fmla="*/ 88 w 96"/>
                  <a:gd name="T13" fmla="*/ 70 h 128"/>
                  <a:gd name="T14" fmla="*/ 18 w 96"/>
                  <a:gd name="T15" fmla="*/ 70 h 128"/>
                  <a:gd name="T16" fmla="*/ 18 w 96"/>
                  <a:gd name="T17" fmla="*/ 113 h 128"/>
                  <a:gd name="T18" fmla="*/ 96 w 96"/>
                  <a:gd name="T19" fmla="*/ 113 h 128"/>
                  <a:gd name="T20" fmla="*/ 96 w 96"/>
                  <a:gd name="T21" fmla="*/ 128 h 128"/>
                  <a:gd name="T22" fmla="*/ 0 w 96"/>
                  <a:gd name="T23" fmla="*/ 128 h 128"/>
                  <a:gd name="T24" fmla="*/ 0 w 96"/>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28"/>
                  <a:gd name="T41" fmla="*/ 96 w 96"/>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28">
                    <a:moveTo>
                      <a:pt x="0" y="0"/>
                    </a:moveTo>
                    <a:lnTo>
                      <a:pt x="93" y="0"/>
                    </a:lnTo>
                    <a:lnTo>
                      <a:pt x="93" y="15"/>
                    </a:lnTo>
                    <a:lnTo>
                      <a:pt x="18" y="15"/>
                    </a:lnTo>
                    <a:lnTo>
                      <a:pt x="18" y="55"/>
                    </a:lnTo>
                    <a:lnTo>
                      <a:pt x="88" y="55"/>
                    </a:lnTo>
                    <a:lnTo>
                      <a:pt x="88" y="70"/>
                    </a:lnTo>
                    <a:lnTo>
                      <a:pt x="18" y="70"/>
                    </a:lnTo>
                    <a:lnTo>
                      <a:pt x="18" y="113"/>
                    </a:lnTo>
                    <a:lnTo>
                      <a:pt x="96" y="113"/>
                    </a:lnTo>
                    <a:lnTo>
                      <a:pt x="96"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08" name="Freeform 331"/>
              <p:cNvSpPr>
                <a:spLocks/>
              </p:cNvSpPr>
              <p:nvPr/>
            </p:nvSpPr>
            <p:spPr bwMode="auto">
              <a:xfrm>
                <a:off x="3854" y="4680"/>
                <a:ext cx="18" cy="46"/>
              </a:xfrm>
              <a:custGeom>
                <a:avLst/>
                <a:gdLst>
                  <a:gd name="T0" fmla="*/ 0 w 18"/>
                  <a:gd name="T1" fmla="*/ 38 h 46"/>
                  <a:gd name="T2" fmla="*/ 5 w 18"/>
                  <a:gd name="T3" fmla="*/ 36 h 46"/>
                  <a:gd name="T4" fmla="*/ 8 w 18"/>
                  <a:gd name="T5" fmla="*/ 31 h 46"/>
                  <a:gd name="T6" fmla="*/ 10 w 18"/>
                  <a:gd name="T7" fmla="*/ 23 h 46"/>
                  <a:gd name="T8" fmla="*/ 10 w 18"/>
                  <a:gd name="T9" fmla="*/ 21 h 46"/>
                  <a:gd name="T10" fmla="*/ 0 w 18"/>
                  <a:gd name="T11" fmla="*/ 21 h 46"/>
                  <a:gd name="T12" fmla="*/ 0 w 18"/>
                  <a:gd name="T13" fmla="*/ 0 h 46"/>
                  <a:gd name="T14" fmla="*/ 18 w 18"/>
                  <a:gd name="T15" fmla="*/ 0 h 46"/>
                  <a:gd name="T16" fmla="*/ 18 w 18"/>
                  <a:gd name="T17" fmla="*/ 18 h 46"/>
                  <a:gd name="T18" fmla="*/ 18 w 18"/>
                  <a:gd name="T19" fmla="*/ 28 h 46"/>
                  <a:gd name="T20" fmla="*/ 15 w 18"/>
                  <a:gd name="T21" fmla="*/ 36 h 46"/>
                  <a:gd name="T22" fmla="*/ 13 w 18"/>
                  <a:gd name="T23" fmla="*/ 41 h 46"/>
                  <a:gd name="T24" fmla="*/ 8 w 18"/>
                  <a:gd name="T25" fmla="*/ 43 h 46"/>
                  <a:gd name="T26" fmla="*/ 5 w 18"/>
                  <a:gd name="T27" fmla="*/ 46 h 46"/>
                  <a:gd name="T28" fmla="*/ 0 w 18"/>
                  <a:gd name="T29" fmla="*/ 46 h 46"/>
                  <a:gd name="T30" fmla="*/ 0 w 18"/>
                  <a:gd name="T31" fmla="*/ 38 h 4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
                  <a:gd name="T49" fmla="*/ 0 h 46"/>
                  <a:gd name="T50" fmla="*/ 18 w 18"/>
                  <a:gd name="T51" fmla="*/ 46 h 4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 h="46">
                    <a:moveTo>
                      <a:pt x="0" y="38"/>
                    </a:moveTo>
                    <a:lnTo>
                      <a:pt x="5" y="36"/>
                    </a:lnTo>
                    <a:lnTo>
                      <a:pt x="8" y="31"/>
                    </a:lnTo>
                    <a:lnTo>
                      <a:pt x="10" y="23"/>
                    </a:lnTo>
                    <a:lnTo>
                      <a:pt x="10" y="21"/>
                    </a:lnTo>
                    <a:lnTo>
                      <a:pt x="0" y="21"/>
                    </a:lnTo>
                    <a:lnTo>
                      <a:pt x="0" y="0"/>
                    </a:lnTo>
                    <a:lnTo>
                      <a:pt x="18" y="0"/>
                    </a:lnTo>
                    <a:lnTo>
                      <a:pt x="18" y="18"/>
                    </a:lnTo>
                    <a:lnTo>
                      <a:pt x="18" y="28"/>
                    </a:lnTo>
                    <a:lnTo>
                      <a:pt x="15" y="36"/>
                    </a:lnTo>
                    <a:lnTo>
                      <a:pt x="13" y="41"/>
                    </a:lnTo>
                    <a:lnTo>
                      <a:pt x="8" y="43"/>
                    </a:lnTo>
                    <a:lnTo>
                      <a:pt x="5" y="46"/>
                    </a:lnTo>
                    <a:lnTo>
                      <a:pt x="0" y="46"/>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09" name="Freeform 332"/>
              <p:cNvSpPr>
                <a:spLocks/>
              </p:cNvSpPr>
              <p:nvPr/>
            </p:nvSpPr>
            <p:spPr bwMode="auto">
              <a:xfrm>
                <a:off x="3376" y="4326"/>
                <a:ext cx="116" cy="136"/>
              </a:xfrm>
              <a:custGeom>
                <a:avLst/>
                <a:gdLst>
                  <a:gd name="T0" fmla="*/ 106 w 116"/>
                  <a:gd name="T1" fmla="*/ 18 h 136"/>
                  <a:gd name="T2" fmla="*/ 113 w 116"/>
                  <a:gd name="T3" fmla="*/ 33 h 136"/>
                  <a:gd name="T4" fmla="*/ 98 w 116"/>
                  <a:gd name="T5" fmla="*/ 40 h 136"/>
                  <a:gd name="T6" fmla="*/ 91 w 116"/>
                  <a:gd name="T7" fmla="*/ 25 h 136"/>
                  <a:gd name="T8" fmla="*/ 81 w 116"/>
                  <a:gd name="T9" fmla="*/ 18 h 136"/>
                  <a:gd name="T10" fmla="*/ 68 w 116"/>
                  <a:gd name="T11" fmla="*/ 15 h 136"/>
                  <a:gd name="T12" fmla="*/ 53 w 116"/>
                  <a:gd name="T13" fmla="*/ 15 h 136"/>
                  <a:gd name="T14" fmla="*/ 38 w 116"/>
                  <a:gd name="T15" fmla="*/ 23 h 136"/>
                  <a:gd name="T16" fmla="*/ 25 w 116"/>
                  <a:gd name="T17" fmla="*/ 35 h 136"/>
                  <a:gd name="T18" fmla="*/ 20 w 116"/>
                  <a:gd name="T19" fmla="*/ 56 h 136"/>
                  <a:gd name="T20" fmla="*/ 20 w 116"/>
                  <a:gd name="T21" fmla="*/ 81 h 136"/>
                  <a:gd name="T22" fmla="*/ 25 w 116"/>
                  <a:gd name="T23" fmla="*/ 98 h 136"/>
                  <a:gd name="T24" fmla="*/ 35 w 116"/>
                  <a:gd name="T25" fmla="*/ 113 h 136"/>
                  <a:gd name="T26" fmla="*/ 50 w 116"/>
                  <a:gd name="T27" fmla="*/ 118 h 136"/>
                  <a:gd name="T28" fmla="*/ 71 w 116"/>
                  <a:gd name="T29" fmla="*/ 118 h 136"/>
                  <a:gd name="T30" fmla="*/ 86 w 116"/>
                  <a:gd name="T31" fmla="*/ 111 h 136"/>
                  <a:gd name="T32" fmla="*/ 96 w 116"/>
                  <a:gd name="T33" fmla="*/ 96 h 136"/>
                  <a:gd name="T34" fmla="*/ 116 w 116"/>
                  <a:gd name="T35" fmla="*/ 86 h 136"/>
                  <a:gd name="T36" fmla="*/ 111 w 116"/>
                  <a:gd name="T37" fmla="*/ 103 h 136"/>
                  <a:gd name="T38" fmla="*/ 101 w 116"/>
                  <a:gd name="T39" fmla="*/ 118 h 136"/>
                  <a:gd name="T40" fmla="*/ 83 w 116"/>
                  <a:gd name="T41" fmla="*/ 131 h 136"/>
                  <a:gd name="T42" fmla="*/ 58 w 116"/>
                  <a:gd name="T43" fmla="*/ 136 h 136"/>
                  <a:gd name="T44" fmla="*/ 38 w 116"/>
                  <a:gd name="T45" fmla="*/ 133 h 136"/>
                  <a:gd name="T46" fmla="*/ 20 w 116"/>
                  <a:gd name="T47" fmla="*/ 123 h 136"/>
                  <a:gd name="T48" fmla="*/ 5 w 116"/>
                  <a:gd name="T49" fmla="*/ 98 h 136"/>
                  <a:gd name="T50" fmla="*/ 3 w 116"/>
                  <a:gd name="T51" fmla="*/ 83 h 136"/>
                  <a:gd name="T52" fmla="*/ 3 w 116"/>
                  <a:gd name="T53" fmla="*/ 53 h 136"/>
                  <a:gd name="T54" fmla="*/ 10 w 116"/>
                  <a:gd name="T55" fmla="*/ 28 h 136"/>
                  <a:gd name="T56" fmla="*/ 25 w 116"/>
                  <a:gd name="T57" fmla="*/ 10 h 136"/>
                  <a:gd name="T58" fmla="*/ 40 w 116"/>
                  <a:gd name="T59" fmla="*/ 3 h 136"/>
                  <a:gd name="T60" fmla="*/ 61 w 116"/>
                  <a:gd name="T61" fmla="*/ 0 h 136"/>
                  <a:gd name="T62" fmla="*/ 83 w 116"/>
                  <a:gd name="T63" fmla="*/ 3 h 136"/>
                  <a:gd name="T64" fmla="*/ 101 w 116"/>
                  <a:gd name="T65" fmla="*/ 13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
                  <a:gd name="T100" fmla="*/ 0 h 136"/>
                  <a:gd name="T101" fmla="*/ 116 w 116"/>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 h="136">
                    <a:moveTo>
                      <a:pt x="101" y="13"/>
                    </a:moveTo>
                    <a:lnTo>
                      <a:pt x="106" y="18"/>
                    </a:lnTo>
                    <a:lnTo>
                      <a:pt x="111" y="25"/>
                    </a:lnTo>
                    <a:lnTo>
                      <a:pt x="113" y="33"/>
                    </a:lnTo>
                    <a:lnTo>
                      <a:pt x="116" y="40"/>
                    </a:lnTo>
                    <a:lnTo>
                      <a:pt x="98" y="40"/>
                    </a:lnTo>
                    <a:lnTo>
                      <a:pt x="93" y="30"/>
                    </a:lnTo>
                    <a:lnTo>
                      <a:pt x="91" y="25"/>
                    </a:lnTo>
                    <a:lnTo>
                      <a:pt x="86" y="23"/>
                    </a:lnTo>
                    <a:lnTo>
                      <a:pt x="81" y="18"/>
                    </a:lnTo>
                    <a:lnTo>
                      <a:pt x="76" y="15"/>
                    </a:lnTo>
                    <a:lnTo>
                      <a:pt x="68" y="15"/>
                    </a:lnTo>
                    <a:lnTo>
                      <a:pt x="61" y="15"/>
                    </a:lnTo>
                    <a:lnTo>
                      <a:pt x="53" y="15"/>
                    </a:lnTo>
                    <a:lnTo>
                      <a:pt x="43" y="18"/>
                    </a:lnTo>
                    <a:lnTo>
                      <a:pt x="38" y="23"/>
                    </a:lnTo>
                    <a:lnTo>
                      <a:pt x="30" y="28"/>
                    </a:lnTo>
                    <a:lnTo>
                      <a:pt x="25" y="35"/>
                    </a:lnTo>
                    <a:lnTo>
                      <a:pt x="23" y="45"/>
                    </a:lnTo>
                    <a:lnTo>
                      <a:pt x="20" y="56"/>
                    </a:lnTo>
                    <a:lnTo>
                      <a:pt x="18" y="68"/>
                    </a:lnTo>
                    <a:lnTo>
                      <a:pt x="20" y="81"/>
                    </a:lnTo>
                    <a:lnTo>
                      <a:pt x="20" y="91"/>
                    </a:lnTo>
                    <a:lnTo>
                      <a:pt x="25" y="98"/>
                    </a:lnTo>
                    <a:lnTo>
                      <a:pt x="30" y="106"/>
                    </a:lnTo>
                    <a:lnTo>
                      <a:pt x="35" y="113"/>
                    </a:lnTo>
                    <a:lnTo>
                      <a:pt x="43" y="116"/>
                    </a:lnTo>
                    <a:lnTo>
                      <a:pt x="50" y="118"/>
                    </a:lnTo>
                    <a:lnTo>
                      <a:pt x="61" y="121"/>
                    </a:lnTo>
                    <a:lnTo>
                      <a:pt x="71" y="118"/>
                    </a:lnTo>
                    <a:lnTo>
                      <a:pt x="78" y="116"/>
                    </a:lnTo>
                    <a:lnTo>
                      <a:pt x="86" y="111"/>
                    </a:lnTo>
                    <a:lnTo>
                      <a:pt x="91" y="106"/>
                    </a:lnTo>
                    <a:lnTo>
                      <a:pt x="96" y="96"/>
                    </a:lnTo>
                    <a:lnTo>
                      <a:pt x="98" y="86"/>
                    </a:lnTo>
                    <a:lnTo>
                      <a:pt x="116" y="86"/>
                    </a:lnTo>
                    <a:lnTo>
                      <a:pt x="113" y="96"/>
                    </a:lnTo>
                    <a:lnTo>
                      <a:pt x="111" y="103"/>
                    </a:lnTo>
                    <a:lnTo>
                      <a:pt x="106" y="111"/>
                    </a:lnTo>
                    <a:lnTo>
                      <a:pt x="101" y="118"/>
                    </a:lnTo>
                    <a:lnTo>
                      <a:pt x="93" y="126"/>
                    </a:lnTo>
                    <a:lnTo>
                      <a:pt x="83" y="131"/>
                    </a:lnTo>
                    <a:lnTo>
                      <a:pt x="71" y="136"/>
                    </a:lnTo>
                    <a:lnTo>
                      <a:pt x="58" y="136"/>
                    </a:lnTo>
                    <a:lnTo>
                      <a:pt x="48" y="136"/>
                    </a:lnTo>
                    <a:lnTo>
                      <a:pt x="38" y="133"/>
                    </a:lnTo>
                    <a:lnTo>
                      <a:pt x="30" y="128"/>
                    </a:lnTo>
                    <a:lnTo>
                      <a:pt x="20" y="123"/>
                    </a:lnTo>
                    <a:lnTo>
                      <a:pt x="13" y="111"/>
                    </a:lnTo>
                    <a:lnTo>
                      <a:pt x="5" y="98"/>
                    </a:lnTo>
                    <a:lnTo>
                      <a:pt x="3" y="91"/>
                    </a:lnTo>
                    <a:lnTo>
                      <a:pt x="3" y="83"/>
                    </a:lnTo>
                    <a:lnTo>
                      <a:pt x="0" y="66"/>
                    </a:lnTo>
                    <a:lnTo>
                      <a:pt x="3" y="53"/>
                    </a:lnTo>
                    <a:lnTo>
                      <a:pt x="5" y="40"/>
                    </a:lnTo>
                    <a:lnTo>
                      <a:pt x="10" y="28"/>
                    </a:lnTo>
                    <a:lnTo>
                      <a:pt x="15" y="20"/>
                    </a:lnTo>
                    <a:lnTo>
                      <a:pt x="25" y="10"/>
                    </a:lnTo>
                    <a:lnTo>
                      <a:pt x="35" y="5"/>
                    </a:lnTo>
                    <a:lnTo>
                      <a:pt x="40" y="3"/>
                    </a:lnTo>
                    <a:lnTo>
                      <a:pt x="48" y="0"/>
                    </a:lnTo>
                    <a:lnTo>
                      <a:pt x="61" y="0"/>
                    </a:lnTo>
                    <a:lnTo>
                      <a:pt x="73" y="0"/>
                    </a:lnTo>
                    <a:lnTo>
                      <a:pt x="83" y="3"/>
                    </a:lnTo>
                    <a:lnTo>
                      <a:pt x="93" y="5"/>
                    </a:lnTo>
                    <a:lnTo>
                      <a:pt x="101"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10" name="Freeform 333"/>
              <p:cNvSpPr>
                <a:spLocks/>
              </p:cNvSpPr>
              <p:nvPr/>
            </p:nvSpPr>
            <p:spPr bwMode="auto">
              <a:xfrm>
                <a:off x="3515" y="4329"/>
                <a:ext cx="103" cy="128"/>
              </a:xfrm>
              <a:custGeom>
                <a:avLst/>
                <a:gdLst>
                  <a:gd name="T0" fmla="*/ 0 w 103"/>
                  <a:gd name="T1" fmla="*/ 0 h 128"/>
                  <a:gd name="T2" fmla="*/ 17 w 103"/>
                  <a:gd name="T3" fmla="*/ 0 h 128"/>
                  <a:gd name="T4" fmla="*/ 17 w 103"/>
                  <a:gd name="T5" fmla="*/ 53 h 128"/>
                  <a:gd name="T6" fmla="*/ 85 w 103"/>
                  <a:gd name="T7" fmla="*/ 53 h 128"/>
                  <a:gd name="T8" fmla="*/ 85 w 103"/>
                  <a:gd name="T9" fmla="*/ 0 h 128"/>
                  <a:gd name="T10" fmla="*/ 103 w 103"/>
                  <a:gd name="T11" fmla="*/ 0 h 128"/>
                  <a:gd name="T12" fmla="*/ 103 w 103"/>
                  <a:gd name="T13" fmla="*/ 128 h 128"/>
                  <a:gd name="T14" fmla="*/ 85 w 103"/>
                  <a:gd name="T15" fmla="*/ 128 h 128"/>
                  <a:gd name="T16" fmla="*/ 85 w 103"/>
                  <a:gd name="T17" fmla="*/ 68 h 128"/>
                  <a:gd name="T18" fmla="*/ 17 w 103"/>
                  <a:gd name="T19" fmla="*/ 68 h 128"/>
                  <a:gd name="T20" fmla="*/ 17 w 103"/>
                  <a:gd name="T21" fmla="*/ 128 h 128"/>
                  <a:gd name="T22" fmla="*/ 0 w 103"/>
                  <a:gd name="T23" fmla="*/ 128 h 128"/>
                  <a:gd name="T24" fmla="*/ 0 w 103"/>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28"/>
                  <a:gd name="T41" fmla="*/ 103 w 103"/>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28">
                    <a:moveTo>
                      <a:pt x="0" y="0"/>
                    </a:moveTo>
                    <a:lnTo>
                      <a:pt x="17" y="0"/>
                    </a:lnTo>
                    <a:lnTo>
                      <a:pt x="17" y="53"/>
                    </a:lnTo>
                    <a:lnTo>
                      <a:pt x="85" y="53"/>
                    </a:lnTo>
                    <a:lnTo>
                      <a:pt x="85" y="0"/>
                    </a:lnTo>
                    <a:lnTo>
                      <a:pt x="103" y="0"/>
                    </a:lnTo>
                    <a:lnTo>
                      <a:pt x="103" y="128"/>
                    </a:lnTo>
                    <a:lnTo>
                      <a:pt x="85" y="128"/>
                    </a:lnTo>
                    <a:lnTo>
                      <a:pt x="85" y="68"/>
                    </a:lnTo>
                    <a:lnTo>
                      <a:pt x="17" y="68"/>
                    </a:lnTo>
                    <a:lnTo>
                      <a:pt x="17"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11" name="Freeform 334"/>
              <p:cNvSpPr>
                <a:spLocks noEditPoints="1"/>
              </p:cNvSpPr>
              <p:nvPr/>
            </p:nvSpPr>
            <p:spPr bwMode="auto">
              <a:xfrm>
                <a:off x="3633" y="4329"/>
                <a:ext cx="115" cy="128"/>
              </a:xfrm>
              <a:custGeom>
                <a:avLst/>
                <a:gdLst>
                  <a:gd name="T0" fmla="*/ 78 w 115"/>
                  <a:gd name="T1" fmla="*/ 75 h 128"/>
                  <a:gd name="T2" fmla="*/ 58 w 115"/>
                  <a:gd name="T3" fmla="*/ 20 h 128"/>
                  <a:gd name="T4" fmla="*/ 37 w 115"/>
                  <a:gd name="T5" fmla="*/ 75 h 128"/>
                  <a:gd name="T6" fmla="*/ 78 w 115"/>
                  <a:gd name="T7" fmla="*/ 75 h 128"/>
                  <a:gd name="T8" fmla="*/ 48 w 115"/>
                  <a:gd name="T9" fmla="*/ 0 h 128"/>
                  <a:gd name="T10" fmla="*/ 68 w 115"/>
                  <a:gd name="T11" fmla="*/ 0 h 128"/>
                  <a:gd name="T12" fmla="*/ 115 w 115"/>
                  <a:gd name="T13" fmla="*/ 128 h 128"/>
                  <a:gd name="T14" fmla="*/ 95 w 115"/>
                  <a:gd name="T15" fmla="*/ 128 h 128"/>
                  <a:gd name="T16" fmla="*/ 83 w 115"/>
                  <a:gd name="T17" fmla="*/ 90 h 128"/>
                  <a:gd name="T18" fmla="*/ 32 w 115"/>
                  <a:gd name="T19" fmla="*/ 90 h 128"/>
                  <a:gd name="T20" fmla="*/ 17 w 115"/>
                  <a:gd name="T21" fmla="*/ 128 h 128"/>
                  <a:gd name="T22" fmla="*/ 0 w 115"/>
                  <a:gd name="T23" fmla="*/ 128 h 128"/>
                  <a:gd name="T24" fmla="*/ 48 w 115"/>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28"/>
                  <a:gd name="T41" fmla="*/ 115 w 115"/>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28">
                    <a:moveTo>
                      <a:pt x="78" y="75"/>
                    </a:moveTo>
                    <a:lnTo>
                      <a:pt x="58" y="20"/>
                    </a:lnTo>
                    <a:lnTo>
                      <a:pt x="37" y="75"/>
                    </a:lnTo>
                    <a:lnTo>
                      <a:pt x="78" y="75"/>
                    </a:lnTo>
                    <a:close/>
                    <a:moveTo>
                      <a:pt x="48" y="0"/>
                    </a:moveTo>
                    <a:lnTo>
                      <a:pt x="68" y="0"/>
                    </a:lnTo>
                    <a:lnTo>
                      <a:pt x="115" y="128"/>
                    </a:lnTo>
                    <a:lnTo>
                      <a:pt x="95" y="128"/>
                    </a:lnTo>
                    <a:lnTo>
                      <a:pt x="83" y="90"/>
                    </a:lnTo>
                    <a:lnTo>
                      <a:pt x="32" y="90"/>
                    </a:lnTo>
                    <a:lnTo>
                      <a:pt x="17" y="128"/>
                    </a:lnTo>
                    <a:lnTo>
                      <a:pt x="0" y="128"/>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12" name="Freeform 335"/>
              <p:cNvSpPr>
                <a:spLocks noEditPoints="1"/>
              </p:cNvSpPr>
              <p:nvPr/>
            </p:nvSpPr>
            <p:spPr bwMode="auto">
              <a:xfrm>
                <a:off x="3766" y="4329"/>
                <a:ext cx="108" cy="130"/>
              </a:xfrm>
              <a:custGeom>
                <a:avLst/>
                <a:gdLst>
                  <a:gd name="T0" fmla="*/ 60 w 108"/>
                  <a:gd name="T1" fmla="*/ 60 h 130"/>
                  <a:gd name="T2" fmla="*/ 71 w 108"/>
                  <a:gd name="T3" fmla="*/ 58 h 130"/>
                  <a:gd name="T4" fmla="*/ 76 w 108"/>
                  <a:gd name="T5" fmla="*/ 58 h 130"/>
                  <a:gd name="T6" fmla="*/ 78 w 108"/>
                  <a:gd name="T7" fmla="*/ 55 h 130"/>
                  <a:gd name="T8" fmla="*/ 83 w 108"/>
                  <a:gd name="T9" fmla="*/ 50 h 130"/>
                  <a:gd name="T10" fmla="*/ 83 w 108"/>
                  <a:gd name="T11" fmla="*/ 47 h 130"/>
                  <a:gd name="T12" fmla="*/ 86 w 108"/>
                  <a:gd name="T13" fmla="*/ 42 h 130"/>
                  <a:gd name="T14" fmla="*/ 86 w 108"/>
                  <a:gd name="T15" fmla="*/ 37 h 130"/>
                  <a:gd name="T16" fmla="*/ 86 w 108"/>
                  <a:gd name="T17" fmla="*/ 30 h 130"/>
                  <a:gd name="T18" fmla="*/ 83 w 108"/>
                  <a:gd name="T19" fmla="*/ 25 h 130"/>
                  <a:gd name="T20" fmla="*/ 81 w 108"/>
                  <a:gd name="T21" fmla="*/ 20 h 130"/>
                  <a:gd name="T22" fmla="*/ 76 w 108"/>
                  <a:gd name="T23" fmla="*/ 17 h 130"/>
                  <a:gd name="T24" fmla="*/ 71 w 108"/>
                  <a:gd name="T25" fmla="*/ 15 h 130"/>
                  <a:gd name="T26" fmla="*/ 60 w 108"/>
                  <a:gd name="T27" fmla="*/ 15 h 130"/>
                  <a:gd name="T28" fmla="*/ 18 w 108"/>
                  <a:gd name="T29" fmla="*/ 15 h 130"/>
                  <a:gd name="T30" fmla="*/ 18 w 108"/>
                  <a:gd name="T31" fmla="*/ 60 h 130"/>
                  <a:gd name="T32" fmla="*/ 60 w 108"/>
                  <a:gd name="T33" fmla="*/ 60 h 130"/>
                  <a:gd name="T34" fmla="*/ 0 w 108"/>
                  <a:gd name="T35" fmla="*/ 0 h 130"/>
                  <a:gd name="T36" fmla="*/ 60 w 108"/>
                  <a:gd name="T37" fmla="*/ 0 h 130"/>
                  <a:gd name="T38" fmla="*/ 76 w 108"/>
                  <a:gd name="T39" fmla="*/ 0 h 130"/>
                  <a:gd name="T40" fmla="*/ 86 w 108"/>
                  <a:gd name="T41" fmla="*/ 5 h 130"/>
                  <a:gd name="T42" fmla="*/ 93 w 108"/>
                  <a:gd name="T43" fmla="*/ 10 h 130"/>
                  <a:gd name="T44" fmla="*/ 96 w 108"/>
                  <a:gd name="T45" fmla="*/ 12 h 130"/>
                  <a:gd name="T46" fmla="*/ 101 w 108"/>
                  <a:gd name="T47" fmla="*/ 15 h 130"/>
                  <a:gd name="T48" fmla="*/ 103 w 108"/>
                  <a:gd name="T49" fmla="*/ 25 h 130"/>
                  <a:gd name="T50" fmla="*/ 103 w 108"/>
                  <a:gd name="T51" fmla="*/ 35 h 130"/>
                  <a:gd name="T52" fmla="*/ 103 w 108"/>
                  <a:gd name="T53" fmla="*/ 45 h 130"/>
                  <a:gd name="T54" fmla="*/ 101 w 108"/>
                  <a:gd name="T55" fmla="*/ 50 h 130"/>
                  <a:gd name="T56" fmla="*/ 98 w 108"/>
                  <a:gd name="T57" fmla="*/ 53 h 130"/>
                  <a:gd name="T58" fmla="*/ 93 w 108"/>
                  <a:gd name="T59" fmla="*/ 60 h 130"/>
                  <a:gd name="T60" fmla="*/ 86 w 108"/>
                  <a:gd name="T61" fmla="*/ 65 h 130"/>
                  <a:gd name="T62" fmla="*/ 93 w 108"/>
                  <a:gd name="T63" fmla="*/ 70 h 130"/>
                  <a:gd name="T64" fmla="*/ 98 w 108"/>
                  <a:gd name="T65" fmla="*/ 73 h 130"/>
                  <a:gd name="T66" fmla="*/ 98 w 108"/>
                  <a:gd name="T67" fmla="*/ 78 h 130"/>
                  <a:gd name="T68" fmla="*/ 101 w 108"/>
                  <a:gd name="T69" fmla="*/ 80 h 130"/>
                  <a:gd name="T70" fmla="*/ 101 w 108"/>
                  <a:gd name="T71" fmla="*/ 90 h 130"/>
                  <a:gd name="T72" fmla="*/ 103 w 108"/>
                  <a:gd name="T73" fmla="*/ 108 h 130"/>
                  <a:gd name="T74" fmla="*/ 103 w 108"/>
                  <a:gd name="T75" fmla="*/ 118 h 130"/>
                  <a:gd name="T76" fmla="*/ 106 w 108"/>
                  <a:gd name="T77" fmla="*/ 123 h 130"/>
                  <a:gd name="T78" fmla="*/ 108 w 108"/>
                  <a:gd name="T79" fmla="*/ 125 h 130"/>
                  <a:gd name="T80" fmla="*/ 108 w 108"/>
                  <a:gd name="T81" fmla="*/ 130 h 130"/>
                  <a:gd name="T82" fmla="*/ 88 w 108"/>
                  <a:gd name="T83" fmla="*/ 130 h 130"/>
                  <a:gd name="T84" fmla="*/ 86 w 108"/>
                  <a:gd name="T85" fmla="*/ 125 h 130"/>
                  <a:gd name="T86" fmla="*/ 86 w 108"/>
                  <a:gd name="T87" fmla="*/ 115 h 130"/>
                  <a:gd name="T88" fmla="*/ 83 w 108"/>
                  <a:gd name="T89" fmla="*/ 93 h 130"/>
                  <a:gd name="T90" fmla="*/ 83 w 108"/>
                  <a:gd name="T91" fmla="*/ 88 h 130"/>
                  <a:gd name="T92" fmla="*/ 81 w 108"/>
                  <a:gd name="T93" fmla="*/ 83 h 130"/>
                  <a:gd name="T94" fmla="*/ 78 w 108"/>
                  <a:gd name="T95" fmla="*/ 78 h 130"/>
                  <a:gd name="T96" fmla="*/ 76 w 108"/>
                  <a:gd name="T97" fmla="*/ 75 h 130"/>
                  <a:gd name="T98" fmla="*/ 68 w 108"/>
                  <a:gd name="T99" fmla="*/ 75 h 130"/>
                  <a:gd name="T100" fmla="*/ 58 w 108"/>
                  <a:gd name="T101" fmla="*/ 73 h 130"/>
                  <a:gd name="T102" fmla="*/ 18 w 108"/>
                  <a:gd name="T103" fmla="*/ 73 h 130"/>
                  <a:gd name="T104" fmla="*/ 18 w 108"/>
                  <a:gd name="T105" fmla="*/ 130 h 130"/>
                  <a:gd name="T106" fmla="*/ 0 w 108"/>
                  <a:gd name="T107" fmla="*/ 130 h 130"/>
                  <a:gd name="T108" fmla="*/ 0 w 108"/>
                  <a:gd name="T109" fmla="*/ 0 h 1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0"/>
                  <a:gd name="T167" fmla="*/ 108 w 108"/>
                  <a:gd name="T168" fmla="*/ 130 h 1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0">
                    <a:moveTo>
                      <a:pt x="60" y="60"/>
                    </a:moveTo>
                    <a:lnTo>
                      <a:pt x="71" y="58"/>
                    </a:lnTo>
                    <a:lnTo>
                      <a:pt x="76" y="58"/>
                    </a:lnTo>
                    <a:lnTo>
                      <a:pt x="78" y="55"/>
                    </a:lnTo>
                    <a:lnTo>
                      <a:pt x="83" y="50"/>
                    </a:lnTo>
                    <a:lnTo>
                      <a:pt x="83" y="47"/>
                    </a:lnTo>
                    <a:lnTo>
                      <a:pt x="86" y="42"/>
                    </a:lnTo>
                    <a:lnTo>
                      <a:pt x="86" y="37"/>
                    </a:lnTo>
                    <a:lnTo>
                      <a:pt x="86" y="30"/>
                    </a:lnTo>
                    <a:lnTo>
                      <a:pt x="83" y="25"/>
                    </a:lnTo>
                    <a:lnTo>
                      <a:pt x="81" y="20"/>
                    </a:lnTo>
                    <a:lnTo>
                      <a:pt x="76" y="17"/>
                    </a:lnTo>
                    <a:lnTo>
                      <a:pt x="71" y="15"/>
                    </a:lnTo>
                    <a:lnTo>
                      <a:pt x="60" y="15"/>
                    </a:lnTo>
                    <a:lnTo>
                      <a:pt x="18" y="15"/>
                    </a:lnTo>
                    <a:lnTo>
                      <a:pt x="18" y="60"/>
                    </a:lnTo>
                    <a:lnTo>
                      <a:pt x="60" y="60"/>
                    </a:lnTo>
                    <a:close/>
                    <a:moveTo>
                      <a:pt x="0" y="0"/>
                    </a:moveTo>
                    <a:lnTo>
                      <a:pt x="60" y="0"/>
                    </a:lnTo>
                    <a:lnTo>
                      <a:pt x="76" y="0"/>
                    </a:lnTo>
                    <a:lnTo>
                      <a:pt x="86" y="5"/>
                    </a:lnTo>
                    <a:lnTo>
                      <a:pt x="93" y="10"/>
                    </a:lnTo>
                    <a:lnTo>
                      <a:pt x="96" y="12"/>
                    </a:lnTo>
                    <a:lnTo>
                      <a:pt x="101" y="15"/>
                    </a:lnTo>
                    <a:lnTo>
                      <a:pt x="103" y="25"/>
                    </a:lnTo>
                    <a:lnTo>
                      <a:pt x="103" y="35"/>
                    </a:lnTo>
                    <a:lnTo>
                      <a:pt x="103" y="45"/>
                    </a:lnTo>
                    <a:lnTo>
                      <a:pt x="101" y="50"/>
                    </a:lnTo>
                    <a:lnTo>
                      <a:pt x="98" y="53"/>
                    </a:lnTo>
                    <a:lnTo>
                      <a:pt x="93" y="60"/>
                    </a:lnTo>
                    <a:lnTo>
                      <a:pt x="86" y="65"/>
                    </a:lnTo>
                    <a:lnTo>
                      <a:pt x="93" y="70"/>
                    </a:lnTo>
                    <a:lnTo>
                      <a:pt x="98" y="73"/>
                    </a:lnTo>
                    <a:lnTo>
                      <a:pt x="98" y="78"/>
                    </a:lnTo>
                    <a:lnTo>
                      <a:pt x="101" y="80"/>
                    </a:lnTo>
                    <a:lnTo>
                      <a:pt x="101" y="90"/>
                    </a:lnTo>
                    <a:lnTo>
                      <a:pt x="103" y="108"/>
                    </a:lnTo>
                    <a:lnTo>
                      <a:pt x="103" y="118"/>
                    </a:lnTo>
                    <a:lnTo>
                      <a:pt x="106" y="123"/>
                    </a:lnTo>
                    <a:lnTo>
                      <a:pt x="108" y="125"/>
                    </a:lnTo>
                    <a:lnTo>
                      <a:pt x="108" y="130"/>
                    </a:lnTo>
                    <a:lnTo>
                      <a:pt x="88" y="130"/>
                    </a:lnTo>
                    <a:lnTo>
                      <a:pt x="86" y="125"/>
                    </a:lnTo>
                    <a:lnTo>
                      <a:pt x="86" y="115"/>
                    </a:lnTo>
                    <a:lnTo>
                      <a:pt x="83" y="93"/>
                    </a:lnTo>
                    <a:lnTo>
                      <a:pt x="83" y="88"/>
                    </a:lnTo>
                    <a:lnTo>
                      <a:pt x="81" y="83"/>
                    </a:lnTo>
                    <a:lnTo>
                      <a:pt x="78" y="78"/>
                    </a:lnTo>
                    <a:lnTo>
                      <a:pt x="76" y="75"/>
                    </a:lnTo>
                    <a:lnTo>
                      <a:pt x="68" y="75"/>
                    </a:lnTo>
                    <a:lnTo>
                      <a:pt x="58" y="73"/>
                    </a:lnTo>
                    <a:lnTo>
                      <a:pt x="18" y="73"/>
                    </a:lnTo>
                    <a:lnTo>
                      <a:pt x="18"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13" name="Freeform 336"/>
              <p:cNvSpPr>
                <a:spLocks/>
              </p:cNvSpPr>
              <p:nvPr/>
            </p:nvSpPr>
            <p:spPr bwMode="auto">
              <a:xfrm>
                <a:off x="3894" y="4326"/>
                <a:ext cx="41" cy="169"/>
              </a:xfrm>
              <a:custGeom>
                <a:avLst/>
                <a:gdLst>
                  <a:gd name="T0" fmla="*/ 41 w 41"/>
                  <a:gd name="T1" fmla="*/ 0 h 169"/>
                  <a:gd name="T2" fmla="*/ 31 w 41"/>
                  <a:gd name="T3" fmla="*/ 23 h 169"/>
                  <a:gd name="T4" fmla="*/ 23 w 41"/>
                  <a:gd name="T5" fmla="*/ 40 h 169"/>
                  <a:gd name="T6" fmla="*/ 21 w 41"/>
                  <a:gd name="T7" fmla="*/ 50 h 169"/>
                  <a:gd name="T8" fmla="*/ 18 w 41"/>
                  <a:gd name="T9" fmla="*/ 61 h 169"/>
                  <a:gd name="T10" fmla="*/ 18 w 41"/>
                  <a:gd name="T11" fmla="*/ 73 h 169"/>
                  <a:gd name="T12" fmla="*/ 18 w 41"/>
                  <a:gd name="T13" fmla="*/ 86 h 169"/>
                  <a:gd name="T14" fmla="*/ 18 w 41"/>
                  <a:gd name="T15" fmla="*/ 98 h 169"/>
                  <a:gd name="T16" fmla="*/ 18 w 41"/>
                  <a:gd name="T17" fmla="*/ 108 h 169"/>
                  <a:gd name="T18" fmla="*/ 26 w 41"/>
                  <a:gd name="T19" fmla="*/ 131 h 169"/>
                  <a:gd name="T20" fmla="*/ 31 w 41"/>
                  <a:gd name="T21" fmla="*/ 148 h 169"/>
                  <a:gd name="T22" fmla="*/ 41 w 41"/>
                  <a:gd name="T23" fmla="*/ 169 h 169"/>
                  <a:gd name="T24" fmla="*/ 31 w 41"/>
                  <a:gd name="T25" fmla="*/ 169 h 169"/>
                  <a:gd name="T26" fmla="*/ 15 w 41"/>
                  <a:gd name="T27" fmla="*/ 143 h 169"/>
                  <a:gd name="T28" fmla="*/ 8 w 41"/>
                  <a:gd name="T29" fmla="*/ 128 h 169"/>
                  <a:gd name="T30" fmla="*/ 5 w 41"/>
                  <a:gd name="T31" fmla="*/ 116 h 169"/>
                  <a:gd name="T32" fmla="*/ 0 w 41"/>
                  <a:gd name="T33" fmla="*/ 101 h 169"/>
                  <a:gd name="T34" fmla="*/ 0 w 41"/>
                  <a:gd name="T35" fmla="*/ 86 h 169"/>
                  <a:gd name="T36" fmla="*/ 0 w 41"/>
                  <a:gd name="T37" fmla="*/ 73 h 169"/>
                  <a:gd name="T38" fmla="*/ 3 w 41"/>
                  <a:gd name="T39" fmla="*/ 61 h 169"/>
                  <a:gd name="T40" fmla="*/ 5 w 41"/>
                  <a:gd name="T41" fmla="*/ 50 h 169"/>
                  <a:gd name="T42" fmla="*/ 8 w 41"/>
                  <a:gd name="T43" fmla="*/ 40 h 169"/>
                  <a:gd name="T44" fmla="*/ 18 w 41"/>
                  <a:gd name="T45" fmla="*/ 23 h 169"/>
                  <a:gd name="T46" fmla="*/ 31 w 41"/>
                  <a:gd name="T47" fmla="*/ 0 h 169"/>
                  <a:gd name="T48" fmla="*/ 41 w 41"/>
                  <a:gd name="T49" fmla="*/ 0 h 16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1"/>
                  <a:gd name="T76" fmla="*/ 0 h 169"/>
                  <a:gd name="T77" fmla="*/ 41 w 41"/>
                  <a:gd name="T78" fmla="*/ 169 h 16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1" h="169">
                    <a:moveTo>
                      <a:pt x="41" y="0"/>
                    </a:moveTo>
                    <a:lnTo>
                      <a:pt x="31" y="23"/>
                    </a:lnTo>
                    <a:lnTo>
                      <a:pt x="23" y="40"/>
                    </a:lnTo>
                    <a:lnTo>
                      <a:pt x="21" y="50"/>
                    </a:lnTo>
                    <a:lnTo>
                      <a:pt x="18" y="61"/>
                    </a:lnTo>
                    <a:lnTo>
                      <a:pt x="18" y="73"/>
                    </a:lnTo>
                    <a:lnTo>
                      <a:pt x="18" y="86"/>
                    </a:lnTo>
                    <a:lnTo>
                      <a:pt x="18" y="98"/>
                    </a:lnTo>
                    <a:lnTo>
                      <a:pt x="18" y="108"/>
                    </a:lnTo>
                    <a:lnTo>
                      <a:pt x="26" y="131"/>
                    </a:lnTo>
                    <a:lnTo>
                      <a:pt x="31" y="148"/>
                    </a:lnTo>
                    <a:lnTo>
                      <a:pt x="41" y="169"/>
                    </a:lnTo>
                    <a:lnTo>
                      <a:pt x="31" y="169"/>
                    </a:lnTo>
                    <a:lnTo>
                      <a:pt x="15" y="143"/>
                    </a:lnTo>
                    <a:lnTo>
                      <a:pt x="8" y="128"/>
                    </a:lnTo>
                    <a:lnTo>
                      <a:pt x="5" y="116"/>
                    </a:lnTo>
                    <a:lnTo>
                      <a:pt x="0" y="101"/>
                    </a:lnTo>
                    <a:lnTo>
                      <a:pt x="0" y="86"/>
                    </a:lnTo>
                    <a:lnTo>
                      <a:pt x="0" y="73"/>
                    </a:lnTo>
                    <a:lnTo>
                      <a:pt x="3" y="61"/>
                    </a:lnTo>
                    <a:lnTo>
                      <a:pt x="5" y="50"/>
                    </a:lnTo>
                    <a:lnTo>
                      <a:pt x="8" y="40"/>
                    </a:lnTo>
                    <a:lnTo>
                      <a:pt x="18" y="23"/>
                    </a:lnTo>
                    <a:lnTo>
                      <a:pt x="31" y="0"/>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14" name="Freeform 337"/>
              <p:cNvSpPr>
                <a:spLocks noEditPoints="1"/>
              </p:cNvSpPr>
              <p:nvPr/>
            </p:nvSpPr>
            <p:spPr bwMode="auto">
              <a:xfrm>
                <a:off x="3950" y="4331"/>
                <a:ext cx="85" cy="131"/>
              </a:xfrm>
              <a:custGeom>
                <a:avLst/>
                <a:gdLst>
                  <a:gd name="T0" fmla="*/ 17 w 85"/>
                  <a:gd name="T1" fmla="*/ 103 h 131"/>
                  <a:gd name="T2" fmla="*/ 22 w 85"/>
                  <a:gd name="T3" fmla="*/ 111 h 131"/>
                  <a:gd name="T4" fmla="*/ 32 w 85"/>
                  <a:gd name="T5" fmla="*/ 116 h 131"/>
                  <a:gd name="T6" fmla="*/ 43 w 85"/>
                  <a:gd name="T7" fmla="*/ 118 h 131"/>
                  <a:gd name="T8" fmla="*/ 53 w 85"/>
                  <a:gd name="T9" fmla="*/ 113 h 131"/>
                  <a:gd name="T10" fmla="*/ 60 w 85"/>
                  <a:gd name="T11" fmla="*/ 103 h 131"/>
                  <a:gd name="T12" fmla="*/ 65 w 85"/>
                  <a:gd name="T13" fmla="*/ 83 h 131"/>
                  <a:gd name="T14" fmla="*/ 63 w 85"/>
                  <a:gd name="T15" fmla="*/ 76 h 131"/>
                  <a:gd name="T16" fmla="*/ 55 w 85"/>
                  <a:gd name="T17" fmla="*/ 81 h 131"/>
                  <a:gd name="T18" fmla="*/ 37 w 85"/>
                  <a:gd name="T19" fmla="*/ 86 h 131"/>
                  <a:gd name="T20" fmla="*/ 22 w 85"/>
                  <a:gd name="T21" fmla="*/ 83 h 131"/>
                  <a:gd name="T22" fmla="*/ 10 w 85"/>
                  <a:gd name="T23" fmla="*/ 73 h 131"/>
                  <a:gd name="T24" fmla="*/ 2 w 85"/>
                  <a:gd name="T25" fmla="*/ 61 h 131"/>
                  <a:gd name="T26" fmla="*/ 0 w 85"/>
                  <a:gd name="T27" fmla="*/ 43 h 131"/>
                  <a:gd name="T28" fmla="*/ 2 w 85"/>
                  <a:gd name="T29" fmla="*/ 28 h 131"/>
                  <a:gd name="T30" fmla="*/ 10 w 85"/>
                  <a:gd name="T31" fmla="*/ 13 h 131"/>
                  <a:gd name="T32" fmla="*/ 22 w 85"/>
                  <a:gd name="T33" fmla="*/ 5 h 131"/>
                  <a:gd name="T34" fmla="*/ 40 w 85"/>
                  <a:gd name="T35" fmla="*/ 0 h 131"/>
                  <a:gd name="T36" fmla="*/ 63 w 85"/>
                  <a:gd name="T37" fmla="*/ 8 h 131"/>
                  <a:gd name="T38" fmla="*/ 73 w 85"/>
                  <a:gd name="T39" fmla="*/ 15 h 131"/>
                  <a:gd name="T40" fmla="*/ 83 w 85"/>
                  <a:gd name="T41" fmla="*/ 40 h 131"/>
                  <a:gd name="T42" fmla="*/ 85 w 85"/>
                  <a:gd name="T43" fmla="*/ 61 h 131"/>
                  <a:gd name="T44" fmla="*/ 83 w 85"/>
                  <a:gd name="T45" fmla="*/ 81 h 131"/>
                  <a:gd name="T46" fmla="*/ 70 w 85"/>
                  <a:gd name="T47" fmla="*/ 113 h 131"/>
                  <a:gd name="T48" fmla="*/ 63 w 85"/>
                  <a:gd name="T49" fmla="*/ 123 h 131"/>
                  <a:gd name="T50" fmla="*/ 50 w 85"/>
                  <a:gd name="T51" fmla="*/ 128 h 131"/>
                  <a:gd name="T52" fmla="*/ 30 w 85"/>
                  <a:gd name="T53" fmla="*/ 131 h 131"/>
                  <a:gd name="T54" fmla="*/ 15 w 85"/>
                  <a:gd name="T55" fmla="*/ 126 h 131"/>
                  <a:gd name="T56" fmla="*/ 5 w 85"/>
                  <a:gd name="T57" fmla="*/ 116 h 131"/>
                  <a:gd name="T58" fmla="*/ 0 w 85"/>
                  <a:gd name="T59" fmla="*/ 103 h 131"/>
                  <a:gd name="T60" fmla="*/ 17 w 85"/>
                  <a:gd name="T61" fmla="*/ 96 h 131"/>
                  <a:gd name="T62" fmla="*/ 60 w 85"/>
                  <a:gd name="T63" fmla="*/ 61 h 131"/>
                  <a:gd name="T64" fmla="*/ 65 w 85"/>
                  <a:gd name="T65" fmla="*/ 51 h 131"/>
                  <a:gd name="T66" fmla="*/ 65 w 85"/>
                  <a:gd name="T67" fmla="*/ 35 h 131"/>
                  <a:gd name="T68" fmla="*/ 63 w 85"/>
                  <a:gd name="T69" fmla="*/ 25 h 131"/>
                  <a:gd name="T70" fmla="*/ 55 w 85"/>
                  <a:gd name="T71" fmla="*/ 20 h 131"/>
                  <a:gd name="T72" fmla="*/ 40 w 85"/>
                  <a:gd name="T73" fmla="*/ 15 h 131"/>
                  <a:gd name="T74" fmla="*/ 25 w 85"/>
                  <a:gd name="T75" fmla="*/ 20 h 131"/>
                  <a:gd name="T76" fmla="*/ 20 w 85"/>
                  <a:gd name="T77" fmla="*/ 28 h 131"/>
                  <a:gd name="T78" fmla="*/ 15 w 85"/>
                  <a:gd name="T79" fmla="*/ 38 h 131"/>
                  <a:gd name="T80" fmla="*/ 17 w 85"/>
                  <a:gd name="T81" fmla="*/ 56 h 131"/>
                  <a:gd name="T82" fmla="*/ 25 w 85"/>
                  <a:gd name="T83" fmla="*/ 68 h 131"/>
                  <a:gd name="T84" fmla="*/ 35 w 85"/>
                  <a:gd name="T85" fmla="*/ 71 h 131"/>
                  <a:gd name="T86" fmla="*/ 50 w 85"/>
                  <a:gd name="T87" fmla="*/ 71 h 13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5"/>
                  <a:gd name="T133" fmla="*/ 0 h 131"/>
                  <a:gd name="T134" fmla="*/ 85 w 85"/>
                  <a:gd name="T135" fmla="*/ 131 h 13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5" h="131">
                    <a:moveTo>
                      <a:pt x="17" y="96"/>
                    </a:moveTo>
                    <a:lnTo>
                      <a:pt x="17" y="103"/>
                    </a:lnTo>
                    <a:lnTo>
                      <a:pt x="20" y="108"/>
                    </a:lnTo>
                    <a:lnTo>
                      <a:pt x="22" y="111"/>
                    </a:lnTo>
                    <a:lnTo>
                      <a:pt x="27" y="116"/>
                    </a:lnTo>
                    <a:lnTo>
                      <a:pt x="32" y="116"/>
                    </a:lnTo>
                    <a:lnTo>
                      <a:pt x="37" y="118"/>
                    </a:lnTo>
                    <a:lnTo>
                      <a:pt x="43" y="118"/>
                    </a:lnTo>
                    <a:lnTo>
                      <a:pt x="48" y="116"/>
                    </a:lnTo>
                    <a:lnTo>
                      <a:pt x="53" y="113"/>
                    </a:lnTo>
                    <a:lnTo>
                      <a:pt x="58" y="108"/>
                    </a:lnTo>
                    <a:lnTo>
                      <a:pt x="60" y="103"/>
                    </a:lnTo>
                    <a:lnTo>
                      <a:pt x="63" y="93"/>
                    </a:lnTo>
                    <a:lnTo>
                      <a:pt x="65" y="83"/>
                    </a:lnTo>
                    <a:lnTo>
                      <a:pt x="68" y="71"/>
                    </a:lnTo>
                    <a:lnTo>
                      <a:pt x="63" y="76"/>
                    </a:lnTo>
                    <a:lnTo>
                      <a:pt x="60" y="81"/>
                    </a:lnTo>
                    <a:lnTo>
                      <a:pt x="55" y="81"/>
                    </a:lnTo>
                    <a:lnTo>
                      <a:pt x="48" y="83"/>
                    </a:lnTo>
                    <a:lnTo>
                      <a:pt x="37" y="86"/>
                    </a:lnTo>
                    <a:lnTo>
                      <a:pt x="30" y="83"/>
                    </a:lnTo>
                    <a:lnTo>
                      <a:pt x="22" y="83"/>
                    </a:lnTo>
                    <a:lnTo>
                      <a:pt x="15" y="78"/>
                    </a:lnTo>
                    <a:lnTo>
                      <a:pt x="10" y="73"/>
                    </a:lnTo>
                    <a:lnTo>
                      <a:pt x="5" y="68"/>
                    </a:lnTo>
                    <a:lnTo>
                      <a:pt x="2" y="61"/>
                    </a:lnTo>
                    <a:lnTo>
                      <a:pt x="0" y="53"/>
                    </a:lnTo>
                    <a:lnTo>
                      <a:pt x="0" y="43"/>
                    </a:lnTo>
                    <a:lnTo>
                      <a:pt x="0" y="35"/>
                    </a:lnTo>
                    <a:lnTo>
                      <a:pt x="2" y="28"/>
                    </a:lnTo>
                    <a:lnTo>
                      <a:pt x="5" y="20"/>
                    </a:lnTo>
                    <a:lnTo>
                      <a:pt x="10" y="13"/>
                    </a:lnTo>
                    <a:lnTo>
                      <a:pt x="15" y="8"/>
                    </a:lnTo>
                    <a:lnTo>
                      <a:pt x="22" y="5"/>
                    </a:lnTo>
                    <a:lnTo>
                      <a:pt x="30" y="3"/>
                    </a:lnTo>
                    <a:lnTo>
                      <a:pt x="40" y="0"/>
                    </a:lnTo>
                    <a:lnTo>
                      <a:pt x="53" y="3"/>
                    </a:lnTo>
                    <a:lnTo>
                      <a:pt x="63" y="8"/>
                    </a:lnTo>
                    <a:lnTo>
                      <a:pt x="68" y="10"/>
                    </a:lnTo>
                    <a:lnTo>
                      <a:pt x="73" y="15"/>
                    </a:lnTo>
                    <a:lnTo>
                      <a:pt x="78" y="25"/>
                    </a:lnTo>
                    <a:lnTo>
                      <a:pt x="83" y="40"/>
                    </a:lnTo>
                    <a:lnTo>
                      <a:pt x="83" y="51"/>
                    </a:lnTo>
                    <a:lnTo>
                      <a:pt x="85" y="61"/>
                    </a:lnTo>
                    <a:lnTo>
                      <a:pt x="83" y="71"/>
                    </a:lnTo>
                    <a:lnTo>
                      <a:pt x="83" y="81"/>
                    </a:lnTo>
                    <a:lnTo>
                      <a:pt x="78" y="101"/>
                    </a:lnTo>
                    <a:lnTo>
                      <a:pt x="70" y="113"/>
                    </a:lnTo>
                    <a:lnTo>
                      <a:pt x="68" y="118"/>
                    </a:lnTo>
                    <a:lnTo>
                      <a:pt x="63" y="123"/>
                    </a:lnTo>
                    <a:lnTo>
                      <a:pt x="58" y="126"/>
                    </a:lnTo>
                    <a:lnTo>
                      <a:pt x="50" y="128"/>
                    </a:lnTo>
                    <a:lnTo>
                      <a:pt x="37" y="131"/>
                    </a:lnTo>
                    <a:lnTo>
                      <a:pt x="30" y="131"/>
                    </a:lnTo>
                    <a:lnTo>
                      <a:pt x="22" y="128"/>
                    </a:lnTo>
                    <a:lnTo>
                      <a:pt x="15" y="126"/>
                    </a:lnTo>
                    <a:lnTo>
                      <a:pt x="10" y="121"/>
                    </a:lnTo>
                    <a:lnTo>
                      <a:pt x="5" y="116"/>
                    </a:lnTo>
                    <a:lnTo>
                      <a:pt x="2" y="111"/>
                    </a:lnTo>
                    <a:lnTo>
                      <a:pt x="0" y="103"/>
                    </a:lnTo>
                    <a:lnTo>
                      <a:pt x="0" y="96"/>
                    </a:lnTo>
                    <a:lnTo>
                      <a:pt x="17" y="96"/>
                    </a:lnTo>
                    <a:close/>
                    <a:moveTo>
                      <a:pt x="58" y="66"/>
                    </a:moveTo>
                    <a:lnTo>
                      <a:pt x="60" y="61"/>
                    </a:lnTo>
                    <a:lnTo>
                      <a:pt x="63" y="56"/>
                    </a:lnTo>
                    <a:lnTo>
                      <a:pt x="65" y="51"/>
                    </a:lnTo>
                    <a:lnTo>
                      <a:pt x="65" y="43"/>
                    </a:lnTo>
                    <a:lnTo>
                      <a:pt x="65" y="35"/>
                    </a:lnTo>
                    <a:lnTo>
                      <a:pt x="63" y="30"/>
                    </a:lnTo>
                    <a:lnTo>
                      <a:pt x="63" y="25"/>
                    </a:lnTo>
                    <a:lnTo>
                      <a:pt x="58" y="23"/>
                    </a:lnTo>
                    <a:lnTo>
                      <a:pt x="55" y="20"/>
                    </a:lnTo>
                    <a:lnTo>
                      <a:pt x="50" y="18"/>
                    </a:lnTo>
                    <a:lnTo>
                      <a:pt x="40" y="15"/>
                    </a:lnTo>
                    <a:lnTo>
                      <a:pt x="30" y="18"/>
                    </a:lnTo>
                    <a:lnTo>
                      <a:pt x="25" y="20"/>
                    </a:lnTo>
                    <a:lnTo>
                      <a:pt x="22" y="23"/>
                    </a:lnTo>
                    <a:lnTo>
                      <a:pt x="20" y="28"/>
                    </a:lnTo>
                    <a:lnTo>
                      <a:pt x="17" y="33"/>
                    </a:lnTo>
                    <a:lnTo>
                      <a:pt x="15" y="38"/>
                    </a:lnTo>
                    <a:lnTo>
                      <a:pt x="15" y="43"/>
                    </a:lnTo>
                    <a:lnTo>
                      <a:pt x="17" y="56"/>
                    </a:lnTo>
                    <a:lnTo>
                      <a:pt x="22" y="63"/>
                    </a:lnTo>
                    <a:lnTo>
                      <a:pt x="25" y="68"/>
                    </a:lnTo>
                    <a:lnTo>
                      <a:pt x="30" y="68"/>
                    </a:lnTo>
                    <a:lnTo>
                      <a:pt x="35" y="71"/>
                    </a:lnTo>
                    <a:lnTo>
                      <a:pt x="40" y="71"/>
                    </a:lnTo>
                    <a:lnTo>
                      <a:pt x="50" y="71"/>
                    </a:lnTo>
                    <a:lnTo>
                      <a:pt x="58"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15" name="Freeform 338"/>
              <p:cNvSpPr>
                <a:spLocks/>
              </p:cNvSpPr>
              <p:nvPr/>
            </p:nvSpPr>
            <p:spPr bwMode="auto">
              <a:xfrm>
                <a:off x="4048" y="4326"/>
                <a:ext cx="43" cy="169"/>
              </a:xfrm>
              <a:custGeom>
                <a:avLst/>
                <a:gdLst>
                  <a:gd name="T0" fmla="*/ 2 w 43"/>
                  <a:gd name="T1" fmla="*/ 169 h 169"/>
                  <a:gd name="T2" fmla="*/ 12 w 43"/>
                  <a:gd name="T3" fmla="*/ 146 h 169"/>
                  <a:gd name="T4" fmla="*/ 20 w 43"/>
                  <a:gd name="T5" fmla="*/ 128 h 169"/>
                  <a:gd name="T6" fmla="*/ 22 w 43"/>
                  <a:gd name="T7" fmla="*/ 118 h 169"/>
                  <a:gd name="T8" fmla="*/ 25 w 43"/>
                  <a:gd name="T9" fmla="*/ 108 h 169"/>
                  <a:gd name="T10" fmla="*/ 25 w 43"/>
                  <a:gd name="T11" fmla="*/ 98 h 169"/>
                  <a:gd name="T12" fmla="*/ 25 w 43"/>
                  <a:gd name="T13" fmla="*/ 86 h 169"/>
                  <a:gd name="T14" fmla="*/ 25 w 43"/>
                  <a:gd name="T15" fmla="*/ 73 h 169"/>
                  <a:gd name="T16" fmla="*/ 25 w 43"/>
                  <a:gd name="T17" fmla="*/ 61 h 169"/>
                  <a:gd name="T18" fmla="*/ 22 w 43"/>
                  <a:gd name="T19" fmla="*/ 48 h 169"/>
                  <a:gd name="T20" fmla="*/ 17 w 43"/>
                  <a:gd name="T21" fmla="*/ 38 h 169"/>
                  <a:gd name="T22" fmla="*/ 12 w 43"/>
                  <a:gd name="T23" fmla="*/ 23 h 169"/>
                  <a:gd name="T24" fmla="*/ 0 w 43"/>
                  <a:gd name="T25" fmla="*/ 0 h 169"/>
                  <a:gd name="T26" fmla="*/ 12 w 43"/>
                  <a:gd name="T27" fmla="*/ 0 h 169"/>
                  <a:gd name="T28" fmla="*/ 28 w 43"/>
                  <a:gd name="T29" fmla="*/ 28 h 169"/>
                  <a:gd name="T30" fmla="*/ 35 w 43"/>
                  <a:gd name="T31" fmla="*/ 40 h 169"/>
                  <a:gd name="T32" fmla="*/ 38 w 43"/>
                  <a:gd name="T33" fmla="*/ 53 h 169"/>
                  <a:gd name="T34" fmla="*/ 40 w 43"/>
                  <a:gd name="T35" fmla="*/ 63 h 169"/>
                  <a:gd name="T36" fmla="*/ 43 w 43"/>
                  <a:gd name="T37" fmla="*/ 83 h 169"/>
                  <a:gd name="T38" fmla="*/ 43 w 43"/>
                  <a:gd name="T39" fmla="*/ 96 h 169"/>
                  <a:gd name="T40" fmla="*/ 40 w 43"/>
                  <a:gd name="T41" fmla="*/ 108 h 169"/>
                  <a:gd name="T42" fmla="*/ 38 w 43"/>
                  <a:gd name="T43" fmla="*/ 121 h 169"/>
                  <a:gd name="T44" fmla="*/ 35 w 43"/>
                  <a:gd name="T45" fmla="*/ 131 h 169"/>
                  <a:gd name="T46" fmla="*/ 25 w 43"/>
                  <a:gd name="T47" fmla="*/ 146 h 169"/>
                  <a:gd name="T48" fmla="*/ 12 w 43"/>
                  <a:gd name="T49" fmla="*/ 169 h 169"/>
                  <a:gd name="T50" fmla="*/ 2 w 43"/>
                  <a:gd name="T51" fmla="*/ 169 h 16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3"/>
                  <a:gd name="T79" fmla="*/ 0 h 169"/>
                  <a:gd name="T80" fmla="*/ 43 w 43"/>
                  <a:gd name="T81" fmla="*/ 169 h 16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3" h="169">
                    <a:moveTo>
                      <a:pt x="2" y="169"/>
                    </a:moveTo>
                    <a:lnTo>
                      <a:pt x="12" y="146"/>
                    </a:lnTo>
                    <a:lnTo>
                      <a:pt x="20" y="128"/>
                    </a:lnTo>
                    <a:lnTo>
                      <a:pt x="22" y="118"/>
                    </a:lnTo>
                    <a:lnTo>
                      <a:pt x="25" y="108"/>
                    </a:lnTo>
                    <a:lnTo>
                      <a:pt x="25" y="98"/>
                    </a:lnTo>
                    <a:lnTo>
                      <a:pt x="25" y="86"/>
                    </a:lnTo>
                    <a:lnTo>
                      <a:pt x="25" y="73"/>
                    </a:lnTo>
                    <a:lnTo>
                      <a:pt x="25" y="61"/>
                    </a:lnTo>
                    <a:lnTo>
                      <a:pt x="22" y="48"/>
                    </a:lnTo>
                    <a:lnTo>
                      <a:pt x="17" y="38"/>
                    </a:lnTo>
                    <a:lnTo>
                      <a:pt x="12" y="23"/>
                    </a:lnTo>
                    <a:lnTo>
                      <a:pt x="0" y="0"/>
                    </a:lnTo>
                    <a:lnTo>
                      <a:pt x="12" y="0"/>
                    </a:lnTo>
                    <a:lnTo>
                      <a:pt x="28" y="28"/>
                    </a:lnTo>
                    <a:lnTo>
                      <a:pt x="35" y="40"/>
                    </a:lnTo>
                    <a:lnTo>
                      <a:pt x="38" y="53"/>
                    </a:lnTo>
                    <a:lnTo>
                      <a:pt x="40" y="63"/>
                    </a:lnTo>
                    <a:lnTo>
                      <a:pt x="43" y="83"/>
                    </a:lnTo>
                    <a:lnTo>
                      <a:pt x="43" y="96"/>
                    </a:lnTo>
                    <a:lnTo>
                      <a:pt x="40" y="108"/>
                    </a:lnTo>
                    <a:lnTo>
                      <a:pt x="38" y="121"/>
                    </a:lnTo>
                    <a:lnTo>
                      <a:pt x="35" y="131"/>
                    </a:lnTo>
                    <a:lnTo>
                      <a:pt x="25" y="146"/>
                    </a:lnTo>
                    <a:lnTo>
                      <a:pt x="12" y="169"/>
                    </a:lnTo>
                    <a:lnTo>
                      <a:pt x="2" y="1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16" name="Rectangle 339"/>
              <p:cNvSpPr>
                <a:spLocks noChangeArrowheads="1"/>
              </p:cNvSpPr>
              <p:nvPr/>
            </p:nvSpPr>
            <p:spPr bwMode="auto">
              <a:xfrm>
                <a:off x="3386" y="4088"/>
                <a:ext cx="18" cy="12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373217" name="Freeform 340"/>
              <p:cNvSpPr>
                <a:spLocks/>
              </p:cNvSpPr>
              <p:nvPr/>
            </p:nvSpPr>
            <p:spPr bwMode="auto">
              <a:xfrm>
                <a:off x="3431" y="4088"/>
                <a:ext cx="104" cy="128"/>
              </a:xfrm>
              <a:custGeom>
                <a:avLst/>
                <a:gdLst>
                  <a:gd name="T0" fmla="*/ 0 w 104"/>
                  <a:gd name="T1" fmla="*/ 0 h 128"/>
                  <a:gd name="T2" fmla="*/ 23 w 104"/>
                  <a:gd name="T3" fmla="*/ 0 h 128"/>
                  <a:gd name="T4" fmla="*/ 89 w 104"/>
                  <a:gd name="T5" fmla="*/ 105 h 128"/>
                  <a:gd name="T6" fmla="*/ 89 w 104"/>
                  <a:gd name="T7" fmla="*/ 0 h 128"/>
                  <a:gd name="T8" fmla="*/ 104 w 104"/>
                  <a:gd name="T9" fmla="*/ 0 h 128"/>
                  <a:gd name="T10" fmla="*/ 104 w 104"/>
                  <a:gd name="T11" fmla="*/ 128 h 128"/>
                  <a:gd name="T12" fmla="*/ 86 w 104"/>
                  <a:gd name="T13" fmla="*/ 128 h 128"/>
                  <a:gd name="T14" fmla="*/ 18 w 104"/>
                  <a:gd name="T15" fmla="*/ 25 h 128"/>
                  <a:gd name="T16" fmla="*/ 18 w 104"/>
                  <a:gd name="T17" fmla="*/ 128 h 128"/>
                  <a:gd name="T18" fmla="*/ 0 w 104"/>
                  <a:gd name="T19" fmla="*/ 128 h 128"/>
                  <a:gd name="T20" fmla="*/ 0 w 104"/>
                  <a:gd name="T21" fmla="*/ 0 h 1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128"/>
                  <a:gd name="T35" fmla="*/ 104 w 104"/>
                  <a:gd name="T36" fmla="*/ 128 h 1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128">
                    <a:moveTo>
                      <a:pt x="0" y="0"/>
                    </a:moveTo>
                    <a:lnTo>
                      <a:pt x="23" y="0"/>
                    </a:lnTo>
                    <a:lnTo>
                      <a:pt x="89" y="105"/>
                    </a:lnTo>
                    <a:lnTo>
                      <a:pt x="89" y="0"/>
                    </a:lnTo>
                    <a:lnTo>
                      <a:pt x="104" y="0"/>
                    </a:lnTo>
                    <a:lnTo>
                      <a:pt x="104" y="128"/>
                    </a:lnTo>
                    <a:lnTo>
                      <a:pt x="86" y="128"/>
                    </a:lnTo>
                    <a:lnTo>
                      <a:pt x="18" y="25"/>
                    </a:lnTo>
                    <a:lnTo>
                      <a:pt x="18"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18" name="Freeform 341"/>
              <p:cNvSpPr>
                <a:spLocks/>
              </p:cNvSpPr>
              <p:nvPr/>
            </p:nvSpPr>
            <p:spPr bwMode="auto">
              <a:xfrm>
                <a:off x="3552" y="4088"/>
                <a:ext cx="106" cy="128"/>
              </a:xfrm>
              <a:custGeom>
                <a:avLst/>
                <a:gdLst>
                  <a:gd name="T0" fmla="*/ 106 w 106"/>
                  <a:gd name="T1" fmla="*/ 0 h 128"/>
                  <a:gd name="T2" fmla="*/ 106 w 106"/>
                  <a:gd name="T3" fmla="*/ 15 h 128"/>
                  <a:gd name="T4" fmla="*/ 63 w 106"/>
                  <a:gd name="T5" fmla="*/ 15 h 128"/>
                  <a:gd name="T6" fmla="*/ 63 w 106"/>
                  <a:gd name="T7" fmla="*/ 128 h 128"/>
                  <a:gd name="T8" fmla="*/ 43 w 106"/>
                  <a:gd name="T9" fmla="*/ 128 h 128"/>
                  <a:gd name="T10" fmla="*/ 43 w 106"/>
                  <a:gd name="T11" fmla="*/ 15 h 128"/>
                  <a:gd name="T12" fmla="*/ 0 w 106"/>
                  <a:gd name="T13" fmla="*/ 15 h 128"/>
                  <a:gd name="T14" fmla="*/ 0 w 106"/>
                  <a:gd name="T15" fmla="*/ 0 h 128"/>
                  <a:gd name="T16" fmla="*/ 106 w 106"/>
                  <a:gd name="T17" fmla="*/ 0 h 1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28"/>
                  <a:gd name="T29" fmla="*/ 106 w 106"/>
                  <a:gd name="T30" fmla="*/ 128 h 1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28">
                    <a:moveTo>
                      <a:pt x="106" y="0"/>
                    </a:moveTo>
                    <a:lnTo>
                      <a:pt x="106" y="15"/>
                    </a:lnTo>
                    <a:lnTo>
                      <a:pt x="63" y="15"/>
                    </a:lnTo>
                    <a:lnTo>
                      <a:pt x="63" y="128"/>
                    </a:lnTo>
                    <a:lnTo>
                      <a:pt x="43" y="128"/>
                    </a:lnTo>
                    <a:lnTo>
                      <a:pt x="43" y="15"/>
                    </a:lnTo>
                    <a:lnTo>
                      <a:pt x="0" y="15"/>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19" name="Freeform 342"/>
              <p:cNvSpPr>
                <a:spLocks/>
              </p:cNvSpPr>
              <p:nvPr/>
            </p:nvSpPr>
            <p:spPr bwMode="auto">
              <a:xfrm>
                <a:off x="3374" y="3846"/>
                <a:ext cx="113" cy="129"/>
              </a:xfrm>
              <a:custGeom>
                <a:avLst/>
                <a:gdLst>
                  <a:gd name="T0" fmla="*/ 17 w 113"/>
                  <a:gd name="T1" fmla="*/ 0 h 129"/>
                  <a:gd name="T2" fmla="*/ 55 w 113"/>
                  <a:gd name="T3" fmla="*/ 111 h 129"/>
                  <a:gd name="T4" fmla="*/ 93 w 113"/>
                  <a:gd name="T5" fmla="*/ 0 h 129"/>
                  <a:gd name="T6" fmla="*/ 113 w 113"/>
                  <a:gd name="T7" fmla="*/ 0 h 129"/>
                  <a:gd name="T8" fmla="*/ 65 w 113"/>
                  <a:gd name="T9" fmla="*/ 129 h 129"/>
                  <a:gd name="T10" fmla="*/ 47 w 113"/>
                  <a:gd name="T11" fmla="*/ 129 h 129"/>
                  <a:gd name="T12" fmla="*/ 0 w 113"/>
                  <a:gd name="T13" fmla="*/ 0 h 129"/>
                  <a:gd name="T14" fmla="*/ 17 w 113"/>
                  <a:gd name="T15" fmla="*/ 0 h 129"/>
                  <a:gd name="T16" fmla="*/ 0 60000 65536"/>
                  <a:gd name="T17" fmla="*/ 0 60000 65536"/>
                  <a:gd name="T18" fmla="*/ 0 60000 65536"/>
                  <a:gd name="T19" fmla="*/ 0 60000 65536"/>
                  <a:gd name="T20" fmla="*/ 0 60000 65536"/>
                  <a:gd name="T21" fmla="*/ 0 60000 65536"/>
                  <a:gd name="T22" fmla="*/ 0 60000 65536"/>
                  <a:gd name="T23" fmla="*/ 0 60000 65536"/>
                  <a:gd name="T24" fmla="*/ 0 w 113"/>
                  <a:gd name="T25" fmla="*/ 0 h 129"/>
                  <a:gd name="T26" fmla="*/ 113 w 113"/>
                  <a:gd name="T27" fmla="*/ 129 h 1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 h="129">
                    <a:moveTo>
                      <a:pt x="17" y="0"/>
                    </a:moveTo>
                    <a:lnTo>
                      <a:pt x="55" y="111"/>
                    </a:lnTo>
                    <a:lnTo>
                      <a:pt x="93" y="0"/>
                    </a:lnTo>
                    <a:lnTo>
                      <a:pt x="113" y="0"/>
                    </a:lnTo>
                    <a:lnTo>
                      <a:pt x="65" y="129"/>
                    </a:lnTo>
                    <a:lnTo>
                      <a:pt x="47" y="129"/>
                    </a:lnTo>
                    <a:lnTo>
                      <a:pt x="0"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20" name="Freeform 343"/>
              <p:cNvSpPr>
                <a:spLocks noEditPoints="1"/>
              </p:cNvSpPr>
              <p:nvPr/>
            </p:nvSpPr>
            <p:spPr bwMode="auto">
              <a:xfrm>
                <a:off x="3479" y="3846"/>
                <a:ext cx="116" cy="129"/>
              </a:xfrm>
              <a:custGeom>
                <a:avLst/>
                <a:gdLst>
                  <a:gd name="T0" fmla="*/ 78 w 116"/>
                  <a:gd name="T1" fmla="*/ 76 h 129"/>
                  <a:gd name="T2" fmla="*/ 58 w 116"/>
                  <a:gd name="T3" fmla="*/ 20 h 129"/>
                  <a:gd name="T4" fmla="*/ 36 w 116"/>
                  <a:gd name="T5" fmla="*/ 76 h 129"/>
                  <a:gd name="T6" fmla="*/ 78 w 116"/>
                  <a:gd name="T7" fmla="*/ 76 h 129"/>
                  <a:gd name="T8" fmla="*/ 48 w 116"/>
                  <a:gd name="T9" fmla="*/ 0 h 129"/>
                  <a:gd name="T10" fmla="*/ 68 w 116"/>
                  <a:gd name="T11" fmla="*/ 0 h 129"/>
                  <a:gd name="T12" fmla="*/ 116 w 116"/>
                  <a:gd name="T13" fmla="*/ 129 h 129"/>
                  <a:gd name="T14" fmla="*/ 96 w 116"/>
                  <a:gd name="T15" fmla="*/ 129 h 129"/>
                  <a:gd name="T16" fmla="*/ 83 w 116"/>
                  <a:gd name="T17" fmla="*/ 91 h 129"/>
                  <a:gd name="T18" fmla="*/ 30 w 116"/>
                  <a:gd name="T19" fmla="*/ 91 h 129"/>
                  <a:gd name="T20" fmla="*/ 18 w 116"/>
                  <a:gd name="T21" fmla="*/ 129 h 129"/>
                  <a:gd name="T22" fmla="*/ 0 w 116"/>
                  <a:gd name="T23" fmla="*/ 129 h 129"/>
                  <a:gd name="T24" fmla="*/ 48 w 116"/>
                  <a:gd name="T25" fmla="*/ 0 h 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29"/>
                  <a:gd name="T41" fmla="*/ 116 w 116"/>
                  <a:gd name="T42" fmla="*/ 129 h 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29">
                    <a:moveTo>
                      <a:pt x="78" y="76"/>
                    </a:moveTo>
                    <a:lnTo>
                      <a:pt x="58" y="20"/>
                    </a:lnTo>
                    <a:lnTo>
                      <a:pt x="36" y="76"/>
                    </a:lnTo>
                    <a:lnTo>
                      <a:pt x="78" y="76"/>
                    </a:lnTo>
                    <a:close/>
                    <a:moveTo>
                      <a:pt x="48" y="0"/>
                    </a:moveTo>
                    <a:lnTo>
                      <a:pt x="68" y="0"/>
                    </a:lnTo>
                    <a:lnTo>
                      <a:pt x="116" y="129"/>
                    </a:lnTo>
                    <a:lnTo>
                      <a:pt x="96" y="129"/>
                    </a:lnTo>
                    <a:lnTo>
                      <a:pt x="83" y="91"/>
                    </a:lnTo>
                    <a:lnTo>
                      <a:pt x="30" y="91"/>
                    </a:lnTo>
                    <a:lnTo>
                      <a:pt x="18" y="129"/>
                    </a:lnTo>
                    <a:lnTo>
                      <a:pt x="0" y="129"/>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21" name="Freeform 344"/>
              <p:cNvSpPr>
                <a:spLocks noEditPoints="1"/>
              </p:cNvSpPr>
              <p:nvPr/>
            </p:nvSpPr>
            <p:spPr bwMode="auto">
              <a:xfrm>
                <a:off x="3613" y="3846"/>
                <a:ext cx="108" cy="131"/>
              </a:xfrm>
              <a:custGeom>
                <a:avLst/>
                <a:gdLst>
                  <a:gd name="T0" fmla="*/ 57 w 108"/>
                  <a:gd name="T1" fmla="*/ 61 h 131"/>
                  <a:gd name="T2" fmla="*/ 70 w 108"/>
                  <a:gd name="T3" fmla="*/ 58 h 131"/>
                  <a:gd name="T4" fmla="*/ 73 w 108"/>
                  <a:gd name="T5" fmla="*/ 58 h 131"/>
                  <a:gd name="T6" fmla="*/ 78 w 108"/>
                  <a:gd name="T7" fmla="*/ 56 h 131"/>
                  <a:gd name="T8" fmla="*/ 80 w 108"/>
                  <a:gd name="T9" fmla="*/ 51 h 131"/>
                  <a:gd name="T10" fmla="*/ 83 w 108"/>
                  <a:gd name="T11" fmla="*/ 48 h 131"/>
                  <a:gd name="T12" fmla="*/ 85 w 108"/>
                  <a:gd name="T13" fmla="*/ 43 h 131"/>
                  <a:gd name="T14" fmla="*/ 85 w 108"/>
                  <a:gd name="T15" fmla="*/ 38 h 131"/>
                  <a:gd name="T16" fmla="*/ 85 w 108"/>
                  <a:gd name="T17" fmla="*/ 31 h 131"/>
                  <a:gd name="T18" fmla="*/ 83 w 108"/>
                  <a:gd name="T19" fmla="*/ 26 h 131"/>
                  <a:gd name="T20" fmla="*/ 80 w 108"/>
                  <a:gd name="T21" fmla="*/ 20 h 131"/>
                  <a:gd name="T22" fmla="*/ 75 w 108"/>
                  <a:gd name="T23" fmla="*/ 18 h 131"/>
                  <a:gd name="T24" fmla="*/ 68 w 108"/>
                  <a:gd name="T25" fmla="*/ 15 h 131"/>
                  <a:gd name="T26" fmla="*/ 60 w 108"/>
                  <a:gd name="T27" fmla="*/ 15 h 131"/>
                  <a:gd name="T28" fmla="*/ 17 w 108"/>
                  <a:gd name="T29" fmla="*/ 15 h 131"/>
                  <a:gd name="T30" fmla="*/ 17 w 108"/>
                  <a:gd name="T31" fmla="*/ 61 h 131"/>
                  <a:gd name="T32" fmla="*/ 57 w 108"/>
                  <a:gd name="T33" fmla="*/ 61 h 131"/>
                  <a:gd name="T34" fmla="*/ 0 w 108"/>
                  <a:gd name="T35" fmla="*/ 0 h 131"/>
                  <a:gd name="T36" fmla="*/ 60 w 108"/>
                  <a:gd name="T37" fmla="*/ 0 h 131"/>
                  <a:gd name="T38" fmla="*/ 73 w 108"/>
                  <a:gd name="T39" fmla="*/ 0 h 131"/>
                  <a:gd name="T40" fmla="*/ 85 w 108"/>
                  <a:gd name="T41" fmla="*/ 5 h 131"/>
                  <a:gd name="T42" fmla="*/ 93 w 108"/>
                  <a:gd name="T43" fmla="*/ 10 h 131"/>
                  <a:gd name="T44" fmla="*/ 95 w 108"/>
                  <a:gd name="T45" fmla="*/ 13 h 131"/>
                  <a:gd name="T46" fmla="*/ 98 w 108"/>
                  <a:gd name="T47" fmla="*/ 15 h 131"/>
                  <a:gd name="T48" fmla="*/ 103 w 108"/>
                  <a:gd name="T49" fmla="*/ 26 h 131"/>
                  <a:gd name="T50" fmla="*/ 103 w 108"/>
                  <a:gd name="T51" fmla="*/ 36 h 131"/>
                  <a:gd name="T52" fmla="*/ 103 w 108"/>
                  <a:gd name="T53" fmla="*/ 46 h 131"/>
                  <a:gd name="T54" fmla="*/ 100 w 108"/>
                  <a:gd name="T55" fmla="*/ 51 h 131"/>
                  <a:gd name="T56" fmla="*/ 98 w 108"/>
                  <a:gd name="T57" fmla="*/ 53 h 131"/>
                  <a:gd name="T58" fmla="*/ 93 w 108"/>
                  <a:gd name="T59" fmla="*/ 61 h 131"/>
                  <a:gd name="T60" fmla="*/ 85 w 108"/>
                  <a:gd name="T61" fmla="*/ 66 h 131"/>
                  <a:gd name="T62" fmla="*/ 90 w 108"/>
                  <a:gd name="T63" fmla="*/ 71 h 131"/>
                  <a:gd name="T64" fmla="*/ 95 w 108"/>
                  <a:gd name="T65" fmla="*/ 73 h 131"/>
                  <a:gd name="T66" fmla="*/ 98 w 108"/>
                  <a:gd name="T67" fmla="*/ 78 h 131"/>
                  <a:gd name="T68" fmla="*/ 98 w 108"/>
                  <a:gd name="T69" fmla="*/ 81 h 131"/>
                  <a:gd name="T70" fmla="*/ 100 w 108"/>
                  <a:gd name="T71" fmla="*/ 91 h 131"/>
                  <a:gd name="T72" fmla="*/ 100 w 108"/>
                  <a:gd name="T73" fmla="*/ 108 h 131"/>
                  <a:gd name="T74" fmla="*/ 103 w 108"/>
                  <a:gd name="T75" fmla="*/ 118 h 131"/>
                  <a:gd name="T76" fmla="*/ 105 w 108"/>
                  <a:gd name="T77" fmla="*/ 123 h 131"/>
                  <a:gd name="T78" fmla="*/ 108 w 108"/>
                  <a:gd name="T79" fmla="*/ 126 h 131"/>
                  <a:gd name="T80" fmla="*/ 108 w 108"/>
                  <a:gd name="T81" fmla="*/ 131 h 131"/>
                  <a:gd name="T82" fmla="*/ 85 w 108"/>
                  <a:gd name="T83" fmla="*/ 131 h 131"/>
                  <a:gd name="T84" fmla="*/ 85 w 108"/>
                  <a:gd name="T85" fmla="*/ 126 h 131"/>
                  <a:gd name="T86" fmla="*/ 85 w 108"/>
                  <a:gd name="T87" fmla="*/ 116 h 131"/>
                  <a:gd name="T88" fmla="*/ 83 w 108"/>
                  <a:gd name="T89" fmla="*/ 93 h 131"/>
                  <a:gd name="T90" fmla="*/ 83 w 108"/>
                  <a:gd name="T91" fmla="*/ 88 h 131"/>
                  <a:gd name="T92" fmla="*/ 80 w 108"/>
                  <a:gd name="T93" fmla="*/ 83 h 131"/>
                  <a:gd name="T94" fmla="*/ 78 w 108"/>
                  <a:gd name="T95" fmla="*/ 78 h 131"/>
                  <a:gd name="T96" fmla="*/ 73 w 108"/>
                  <a:gd name="T97" fmla="*/ 76 h 131"/>
                  <a:gd name="T98" fmla="*/ 68 w 108"/>
                  <a:gd name="T99" fmla="*/ 76 h 131"/>
                  <a:gd name="T100" fmla="*/ 57 w 108"/>
                  <a:gd name="T101" fmla="*/ 73 h 131"/>
                  <a:gd name="T102" fmla="*/ 17 w 108"/>
                  <a:gd name="T103" fmla="*/ 73 h 131"/>
                  <a:gd name="T104" fmla="*/ 17 w 108"/>
                  <a:gd name="T105" fmla="*/ 131 h 131"/>
                  <a:gd name="T106" fmla="*/ 0 w 108"/>
                  <a:gd name="T107" fmla="*/ 131 h 131"/>
                  <a:gd name="T108" fmla="*/ 0 w 108"/>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1"/>
                  <a:gd name="T167" fmla="*/ 108 w 108"/>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1">
                    <a:moveTo>
                      <a:pt x="57" y="61"/>
                    </a:moveTo>
                    <a:lnTo>
                      <a:pt x="70" y="58"/>
                    </a:lnTo>
                    <a:lnTo>
                      <a:pt x="73" y="58"/>
                    </a:lnTo>
                    <a:lnTo>
                      <a:pt x="78" y="56"/>
                    </a:lnTo>
                    <a:lnTo>
                      <a:pt x="80" y="51"/>
                    </a:lnTo>
                    <a:lnTo>
                      <a:pt x="83" y="48"/>
                    </a:lnTo>
                    <a:lnTo>
                      <a:pt x="85" y="43"/>
                    </a:lnTo>
                    <a:lnTo>
                      <a:pt x="85" y="38"/>
                    </a:lnTo>
                    <a:lnTo>
                      <a:pt x="85" y="31"/>
                    </a:lnTo>
                    <a:lnTo>
                      <a:pt x="83" y="26"/>
                    </a:lnTo>
                    <a:lnTo>
                      <a:pt x="80" y="20"/>
                    </a:lnTo>
                    <a:lnTo>
                      <a:pt x="75" y="18"/>
                    </a:lnTo>
                    <a:lnTo>
                      <a:pt x="68" y="15"/>
                    </a:lnTo>
                    <a:lnTo>
                      <a:pt x="60" y="15"/>
                    </a:lnTo>
                    <a:lnTo>
                      <a:pt x="17" y="15"/>
                    </a:lnTo>
                    <a:lnTo>
                      <a:pt x="17" y="61"/>
                    </a:lnTo>
                    <a:lnTo>
                      <a:pt x="57" y="61"/>
                    </a:lnTo>
                    <a:close/>
                    <a:moveTo>
                      <a:pt x="0" y="0"/>
                    </a:moveTo>
                    <a:lnTo>
                      <a:pt x="60" y="0"/>
                    </a:lnTo>
                    <a:lnTo>
                      <a:pt x="73" y="0"/>
                    </a:lnTo>
                    <a:lnTo>
                      <a:pt x="85" y="5"/>
                    </a:lnTo>
                    <a:lnTo>
                      <a:pt x="93" y="10"/>
                    </a:lnTo>
                    <a:lnTo>
                      <a:pt x="95" y="13"/>
                    </a:lnTo>
                    <a:lnTo>
                      <a:pt x="98" y="15"/>
                    </a:lnTo>
                    <a:lnTo>
                      <a:pt x="103" y="26"/>
                    </a:lnTo>
                    <a:lnTo>
                      <a:pt x="103" y="36"/>
                    </a:lnTo>
                    <a:lnTo>
                      <a:pt x="103" y="46"/>
                    </a:lnTo>
                    <a:lnTo>
                      <a:pt x="100" y="51"/>
                    </a:lnTo>
                    <a:lnTo>
                      <a:pt x="98" y="53"/>
                    </a:lnTo>
                    <a:lnTo>
                      <a:pt x="93" y="61"/>
                    </a:lnTo>
                    <a:lnTo>
                      <a:pt x="85" y="66"/>
                    </a:lnTo>
                    <a:lnTo>
                      <a:pt x="90" y="71"/>
                    </a:lnTo>
                    <a:lnTo>
                      <a:pt x="95" y="73"/>
                    </a:lnTo>
                    <a:lnTo>
                      <a:pt x="98" y="78"/>
                    </a:lnTo>
                    <a:lnTo>
                      <a:pt x="98" y="81"/>
                    </a:lnTo>
                    <a:lnTo>
                      <a:pt x="100" y="91"/>
                    </a:lnTo>
                    <a:lnTo>
                      <a:pt x="100" y="108"/>
                    </a:lnTo>
                    <a:lnTo>
                      <a:pt x="103" y="118"/>
                    </a:lnTo>
                    <a:lnTo>
                      <a:pt x="105" y="123"/>
                    </a:lnTo>
                    <a:lnTo>
                      <a:pt x="108" y="126"/>
                    </a:lnTo>
                    <a:lnTo>
                      <a:pt x="108" y="131"/>
                    </a:lnTo>
                    <a:lnTo>
                      <a:pt x="85" y="131"/>
                    </a:lnTo>
                    <a:lnTo>
                      <a:pt x="85" y="126"/>
                    </a:lnTo>
                    <a:lnTo>
                      <a:pt x="85" y="116"/>
                    </a:lnTo>
                    <a:lnTo>
                      <a:pt x="83" y="93"/>
                    </a:lnTo>
                    <a:lnTo>
                      <a:pt x="83" y="88"/>
                    </a:lnTo>
                    <a:lnTo>
                      <a:pt x="80" y="83"/>
                    </a:lnTo>
                    <a:lnTo>
                      <a:pt x="78" y="78"/>
                    </a:lnTo>
                    <a:lnTo>
                      <a:pt x="73" y="76"/>
                    </a:lnTo>
                    <a:lnTo>
                      <a:pt x="68" y="76"/>
                    </a:lnTo>
                    <a:lnTo>
                      <a:pt x="57" y="73"/>
                    </a:lnTo>
                    <a:lnTo>
                      <a:pt x="17" y="73"/>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22" name="Freeform 345"/>
              <p:cNvSpPr>
                <a:spLocks/>
              </p:cNvSpPr>
              <p:nvPr/>
            </p:nvSpPr>
            <p:spPr bwMode="auto">
              <a:xfrm>
                <a:off x="3736" y="3844"/>
                <a:ext cx="116" cy="136"/>
              </a:xfrm>
              <a:custGeom>
                <a:avLst/>
                <a:gdLst>
                  <a:gd name="T0" fmla="*/ 106 w 116"/>
                  <a:gd name="T1" fmla="*/ 17 h 136"/>
                  <a:gd name="T2" fmla="*/ 113 w 116"/>
                  <a:gd name="T3" fmla="*/ 33 h 136"/>
                  <a:gd name="T4" fmla="*/ 95 w 116"/>
                  <a:gd name="T5" fmla="*/ 40 h 136"/>
                  <a:gd name="T6" fmla="*/ 88 w 116"/>
                  <a:gd name="T7" fmla="*/ 25 h 136"/>
                  <a:gd name="T8" fmla="*/ 80 w 116"/>
                  <a:gd name="T9" fmla="*/ 17 h 136"/>
                  <a:gd name="T10" fmla="*/ 68 w 116"/>
                  <a:gd name="T11" fmla="*/ 15 h 136"/>
                  <a:gd name="T12" fmla="*/ 50 w 116"/>
                  <a:gd name="T13" fmla="*/ 15 h 136"/>
                  <a:gd name="T14" fmla="*/ 35 w 116"/>
                  <a:gd name="T15" fmla="*/ 22 h 136"/>
                  <a:gd name="T16" fmla="*/ 25 w 116"/>
                  <a:gd name="T17" fmla="*/ 35 h 136"/>
                  <a:gd name="T18" fmla="*/ 18 w 116"/>
                  <a:gd name="T19" fmla="*/ 55 h 136"/>
                  <a:gd name="T20" fmla="*/ 18 w 116"/>
                  <a:gd name="T21" fmla="*/ 80 h 136"/>
                  <a:gd name="T22" fmla="*/ 23 w 116"/>
                  <a:gd name="T23" fmla="*/ 98 h 136"/>
                  <a:gd name="T24" fmla="*/ 35 w 116"/>
                  <a:gd name="T25" fmla="*/ 113 h 136"/>
                  <a:gd name="T26" fmla="*/ 50 w 116"/>
                  <a:gd name="T27" fmla="*/ 118 h 136"/>
                  <a:gd name="T28" fmla="*/ 70 w 116"/>
                  <a:gd name="T29" fmla="*/ 118 h 136"/>
                  <a:gd name="T30" fmla="*/ 83 w 116"/>
                  <a:gd name="T31" fmla="*/ 110 h 136"/>
                  <a:gd name="T32" fmla="*/ 95 w 116"/>
                  <a:gd name="T33" fmla="*/ 95 h 136"/>
                  <a:gd name="T34" fmla="*/ 116 w 116"/>
                  <a:gd name="T35" fmla="*/ 85 h 136"/>
                  <a:gd name="T36" fmla="*/ 111 w 116"/>
                  <a:gd name="T37" fmla="*/ 103 h 136"/>
                  <a:gd name="T38" fmla="*/ 101 w 116"/>
                  <a:gd name="T39" fmla="*/ 118 h 136"/>
                  <a:gd name="T40" fmla="*/ 80 w 116"/>
                  <a:gd name="T41" fmla="*/ 131 h 136"/>
                  <a:gd name="T42" fmla="*/ 58 w 116"/>
                  <a:gd name="T43" fmla="*/ 136 h 136"/>
                  <a:gd name="T44" fmla="*/ 38 w 116"/>
                  <a:gd name="T45" fmla="*/ 133 h 136"/>
                  <a:gd name="T46" fmla="*/ 20 w 116"/>
                  <a:gd name="T47" fmla="*/ 123 h 136"/>
                  <a:gd name="T48" fmla="*/ 5 w 116"/>
                  <a:gd name="T49" fmla="*/ 98 h 136"/>
                  <a:gd name="T50" fmla="*/ 0 w 116"/>
                  <a:gd name="T51" fmla="*/ 83 h 136"/>
                  <a:gd name="T52" fmla="*/ 0 w 116"/>
                  <a:gd name="T53" fmla="*/ 53 h 136"/>
                  <a:gd name="T54" fmla="*/ 7 w 116"/>
                  <a:gd name="T55" fmla="*/ 28 h 136"/>
                  <a:gd name="T56" fmla="*/ 25 w 116"/>
                  <a:gd name="T57" fmla="*/ 10 h 136"/>
                  <a:gd name="T58" fmla="*/ 40 w 116"/>
                  <a:gd name="T59" fmla="*/ 2 h 136"/>
                  <a:gd name="T60" fmla="*/ 60 w 116"/>
                  <a:gd name="T61" fmla="*/ 0 h 136"/>
                  <a:gd name="T62" fmla="*/ 83 w 116"/>
                  <a:gd name="T63" fmla="*/ 2 h 136"/>
                  <a:gd name="T64" fmla="*/ 98 w 116"/>
                  <a:gd name="T65" fmla="*/ 12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
                  <a:gd name="T100" fmla="*/ 0 h 136"/>
                  <a:gd name="T101" fmla="*/ 116 w 116"/>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 h="136">
                    <a:moveTo>
                      <a:pt x="98" y="12"/>
                    </a:moveTo>
                    <a:lnTo>
                      <a:pt x="106" y="17"/>
                    </a:lnTo>
                    <a:lnTo>
                      <a:pt x="108" y="25"/>
                    </a:lnTo>
                    <a:lnTo>
                      <a:pt x="113" y="33"/>
                    </a:lnTo>
                    <a:lnTo>
                      <a:pt x="113" y="40"/>
                    </a:lnTo>
                    <a:lnTo>
                      <a:pt x="95" y="40"/>
                    </a:lnTo>
                    <a:lnTo>
                      <a:pt x="93" y="30"/>
                    </a:lnTo>
                    <a:lnTo>
                      <a:pt x="88" y="25"/>
                    </a:lnTo>
                    <a:lnTo>
                      <a:pt x="85" y="22"/>
                    </a:lnTo>
                    <a:lnTo>
                      <a:pt x="80" y="17"/>
                    </a:lnTo>
                    <a:lnTo>
                      <a:pt x="75" y="15"/>
                    </a:lnTo>
                    <a:lnTo>
                      <a:pt x="68" y="15"/>
                    </a:lnTo>
                    <a:lnTo>
                      <a:pt x="60" y="15"/>
                    </a:lnTo>
                    <a:lnTo>
                      <a:pt x="50" y="15"/>
                    </a:lnTo>
                    <a:lnTo>
                      <a:pt x="43" y="17"/>
                    </a:lnTo>
                    <a:lnTo>
                      <a:pt x="35" y="22"/>
                    </a:lnTo>
                    <a:lnTo>
                      <a:pt x="30" y="28"/>
                    </a:lnTo>
                    <a:lnTo>
                      <a:pt x="25" y="35"/>
                    </a:lnTo>
                    <a:lnTo>
                      <a:pt x="20" y="45"/>
                    </a:lnTo>
                    <a:lnTo>
                      <a:pt x="18" y="55"/>
                    </a:lnTo>
                    <a:lnTo>
                      <a:pt x="18" y="68"/>
                    </a:lnTo>
                    <a:lnTo>
                      <a:pt x="18" y="80"/>
                    </a:lnTo>
                    <a:lnTo>
                      <a:pt x="20" y="90"/>
                    </a:lnTo>
                    <a:lnTo>
                      <a:pt x="23" y="98"/>
                    </a:lnTo>
                    <a:lnTo>
                      <a:pt x="28" y="105"/>
                    </a:lnTo>
                    <a:lnTo>
                      <a:pt x="35" y="113"/>
                    </a:lnTo>
                    <a:lnTo>
                      <a:pt x="43" y="115"/>
                    </a:lnTo>
                    <a:lnTo>
                      <a:pt x="50" y="118"/>
                    </a:lnTo>
                    <a:lnTo>
                      <a:pt x="60" y="120"/>
                    </a:lnTo>
                    <a:lnTo>
                      <a:pt x="70" y="118"/>
                    </a:lnTo>
                    <a:lnTo>
                      <a:pt x="78" y="115"/>
                    </a:lnTo>
                    <a:lnTo>
                      <a:pt x="83" y="110"/>
                    </a:lnTo>
                    <a:lnTo>
                      <a:pt x="90" y="105"/>
                    </a:lnTo>
                    <a:lnTo>
                      <a:pt x="95" y="95"/>
                    </a:lnTo>
                    <a:lnTo>
                      <a:pt x="98" y="85"/>
                    </a:lnTo>
                    <a:lnTo>
                      <a:pt x="116" y="85"/>
                    </a:lnTo>
                    <a:lnTo>
                      <a:pt x="113" y="95"/>
                    </a:lnTo>
                    <a:lnTo>
                      <a:pt x="111" y="103"/>
                    </a:lnTo>
                    <a:lnTo>
                      <a:pt x="106" y="110"/>
                    </a:lnTo>
                    <a:lnTo>
                      <a:pt x="101" y="118"/>
                    </a:lnTo>
                    <a:lnTo>
                      <a:pt x="90" y="125"/>
                    </a:lnTo>
                    <a:lnTo>
                      <a:pt x="80" y="131"/>
                    </a:lnTo>
                    <a:lnTo>
                      <a:pt x="70" y="136"/>
                    </a:lnTo>
                    <a:lnTo>
                      <a:pt x="58" y="136"/>
                    </a:lnTo>
                    <a:lnTo>
                      <a:pt x="48" y="136"/>
                    </a:lnTo>
                    <a:lnTo>
                      <a:pt x="38" y="133"/>
                    </a:lnTo>
                    <a:lnTo>
                      <a:pt x="28" y="128"/>
                    </a:lnTo>
                    <a:lnTo>
                      <a:pt x="20" y="123"/>
                    </a:lnTo>
                    <a:lnTo>
                      <a:pt x="10" y="110"/>
                    </a:lnTo>
                    <a:lnTo>
                      <a:pt x="5" y="98"/>
                    </a:lnTo>
                    <a:lnTo>
                      <a:pt x="2" y="90"/>
                    </a:lnTo>
                    <a:lnTo>
                      <a:pt x="0" y="83"/>
                    </a:lnTo>
                    <a:lnTo>
                      <a:pt x="0" y="65"/>
                    </a:lnTo>
                    <a:lnTo>
                      <a:pt x="0" y="53"/>
                    </a:lnTo>
                    <a:lnTo>
                      <a:pt x="2" y="40"/>
                    </a:lnTo>
                    <a:lnTo>
                      <a:pt x="7" y="28"/>
                    </a:lnTo>
                    <a:lnTo>
                      <a:pt x="15" y="20"/>
                    </a:lnTo>
                    <a:lnTo>
                      <a:pt x="25" y="10"/>
                    </a:lnTo>
                    <a:lnTo>
                      <a:pt x="35" y="5"/>
                    </a:lnTo>
                    <a:lnTo>
                      <a:pt x="40" y="2"/>
                    </a:lnTo>
                    <a:lnTo>
                      <a:pt x="48" y="0"/>
                    </a:lnTo>
                    <a:lnTo>
                      <a:pt x="60" y="0"/>
                    </a:lnTo>
                    <a:lnTo>
                      <a:pt x="73" y="0"/>
                    </a:lnTo>
                    <a:lnTo>
                      <a:pt x="83" y="2"/>
                    </a:lnTo>
                    <a:lnTo>
                      <a:pt x="90" y="5"/>
                    </a:lnTo>
                    <a:lnTo>
                      <a:pt x="98"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23" name="Freeform 346"/>
              <p:cNvSpPr>
                <a:spLocks/>
              </p:cNvSpPr>
              <p:nvPr/>
            </p:nvSpPr>
            <p:spPr bwMode="auto">
              <a:xfrm>
                <a:off x="3872" y="3846"/>
                <a:ext cx="103" cy="129"/>
              </a:xfrm>
              <a:custGeom>
                <a:avLst/>
                <a:gdLst>
                  <a:gd name="T0" fmla="*/ 0 w 103"/>
                  <a:gd name="T1" fmla="*/ 0 h 129"/>
                  <a:gd name="T2" fmla="*/ 17 w 103"/>
                  <a:gd name="T3" fmla="*/ 0 h 129"/>
                  <a:gd name="T4" fmla="*/ 17 w 103"/>
                  <a:gd name="T5" fmla="*/ 53 h 129"/>
                  <a:gd name="T6" fmla="*/ 85 w 103"/>
                  <a:gd name="T7" fmla="*/ 53 h 129"/>
                  <a:gd name="T8" fmla="*/ 85 w 103"/>
                  <a:gd name="T9" fmla="*/ 0 h 129"/>
                  <a:gd name="T10" fmla="*/ 103 w 103"/>
                  <a:gd name="T11" fmla="*/ 0 h 129"/>
                  <a:gd name="T12" fmla="*/ 103 w 103"/>
                  <a:gd name="T13" fmla="*/ 129 h 129"/>
                  <a:gd name="T14" fmla="*/ 85 w 103"/>
                  <a:gd name="T15" fmla="*/ 129 h 129"/>
                  <a:gd name="T16" fmla="*/ 85 w 103"/>
                  <a:gd name="T17" fmla="*/ 68 h 129"/>
                  <a:gd name="T18" fmla="*/ 17 w 103"/>
                  <a:gd name="T19" fmla="*/ 68 h 129"/>
                  <a:gd name="T20" fmla="*/ 17 w 103"/>
                  <a:gd name="T21" fmla="*/ 129 h 129"/>
                  <a:gd name="T22" fmla="*/ 0 w 103"/>
                  <a:gd name="T23" fmla="*/ 129 h 129"/>
                  <a:gd name="T24" fmla="*/ 0 w 103"/>
                  <a:gd name="T25" fmla="*/ 0 h 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29"/>
                  <a:gd name="T41" fmla="*/ 103 w 103"/>
                  <a:gd name="T42" fmla="*/ 129 h 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29">
                    <a:moveTo>
                      <a:pt x="0" y="0"/>
                    </a:moveTo>
                    <a:lnTo>
                      <a:pt x="17" y="0"/>
                    </a:lnTo>
                    <a:lnTo>
                      <a:pt x="17" y="53"/>
                    </a:lnTo>
                    <a:lnTo>
                      <a:pt x="85" y="53"/>
                    </a:lnTo>
                    <a:lnTo>
                      <a:pt x="85" y="0"/>
                    </a:lnTo>
                    <a:lnTo>
                      <a:pt x="103" y="0"/>
                    </a:lnTo>
                    <a:lnTo>
                      <a:pt x="103" y="129"/>
                    </a:lnTo>
                    <a:lnTo>
                      <a:pt x="85" y="129"/>
                    </a:lnTo>
                    <a:lnTo>
                      <a:pt x="85" y="68"/>
                    </a:lnTo>
                    <a:lnTo>
                      <a:pt x="17" y="68"/>
                    </a:lnTo>
                    <a:lnTo>
                      <a:pt x="17" y="129"/>
                    </a:lnTo>
                    <a:lnTo>
                      <a:pt x="0" y="12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24" name="Freeform 347"/>
              <p:cNvSpPr>
                <a:spLocks noEditPoints="1"/>
              </p:cNvSpPr>
              <p:nvPr/>
            </p:nvSpPr>
            <p:spPr bwMode="auto">
              <a:xfrm>
                <a:off x="3993" y="3846"/>
                <a:ext cx="115" cy="129"/>
              </a:xfrm>
              <a:custGeom>
                <a:avLst/>
                <a:gdLst>
                  <a:gd name="T0" fmla="*/ 77 w 115"/>
                  <a:gd name="T1" fmla="*/ 76 h 129"/>
                  <a:gd name="T2" fmla="*/ 57 w 115"/>
                  <a:gd name="T3" fmla="*/ 20 h 129"/>
                  <a:gd name="T4" fmla="*/ 35 w 115"/>
                  <a:gd name="T5" fmla="*/ 76 h 129"/>
                  <a:gd name="T6" fmla="*/ 77 w 115"/>
                  <a:gd name="T7" fmla="*/ 76 h 129"/>
                  <a:gd name="T8" fmla="*/ 47 w 115"/>
                  <a:gd name="T9" fmla="*/ 0 h 129"/>
                  <a:gd name="T10" fmla="*/ 67 w 115"/>
                  <a:gd name="T11" fmla="*/ 0 h 129"/>
                  <a:gd name="T12" fmla="*/ 115 w 115"/>
                  <a:gd name="T13" fmla="*/ 129 h 129"/>
                  <a:gd name="T14" fmla="*/ 95 w 115"/>
                  <a:gd name="T15" fmla="*/ 129 h 129"/>
                  <a:gd name="T16" fmla="*/ 83 w 115"/>
                  <a:gd name="T17" fmla="*/ 91 h 129"/>
                  <a:gd name="T18" fmla="*/ 30 w 115"/>
                  <a:gd name="T19" fmla="*/ 91 h 129"/>
                  <a:gd name="T20" fmla="*/ 17 w 115"/>
                  <a:gd name="T21" fmla="*/ 129 h 129"/>
                  <a:gd name="T22" fmla="*/ 0 w 115"/>
                  <a:gd name="T23" fmla="*/ 129 h 129"/>
                  <a:gd name="T24" fmla="*/ 47 w 115"/>
                  <a:gd name="T25" fmla="*/ 0 h 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29"/>
                  <a:gd name="T41" fmla="*/ 115 w 115"/>
                  <a:gd name="T42" fmla="*/ 129 h 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29">
                    <a:moveTo>
                      <a:pt x="77" y="76"/>
                    </a:moveTo>
                    <a:lnTo>
                      <a:pt x="57" y="20"/>
                    </a:lnTo>
                    <a:lnTo>
                      <a:pt x="35" y="76"/>
                    </a:lnTo>
                    <a:lnTo>
                      <a:pt x="77" y="76"/>
                    </a:lnTo>
                    <a:close/>
                    <a:moveTo>
                      <a:pt x="47" y="0"/>
                    </a:moveTo>
                    <a:lnTo>
                      <a:pt x="67" y="0"/>
                    </a:lnTo>
                    <a:lnTo>
                      <a:pt x="115" y="129"/>
                    </a:lnTo>
                    <a:lnTo>
                      <a:pt x="95" y="129"/>
                    </a:lnTo>
                    <a:lnTo>
                      <a:pt x="83" y="91"/>
                    </a:lnTo>
                    <a:lnTo>
                      <a:pt x="30" y="91"/>
                    </a:lnTo>
                    <a:lnTo>
                      <a:pt x="17" y="129"/>
                    </a:lnTo>
                    <a:lnTo>
                      <a:pt x="0" y="129"/>
                    </a:lnTo>
                    <a:lnTo>
                      <a:pt x="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25" name="Freeform 348"/>
              <p:cNvSpPr>
                <a:spLocks noEditPoints="1"/>
              </p:cNvSpPr>
              <p:nvPr/>
            </p:nvSpPr>
            <p:spPr bwMode="auto">
              <a:xfrm>
                <a:off x="4126" y="3846"/>
                <a:ext cx="108" cy="131"/>
              </a:xfrm>
              <a:custGeom>
                <a:avLst/>
                <a:gdLst>
                  <a:gd name="T0" fmla="*/ 58 w 108"/>
                  <a:gd name="T1" fmla="*/ 61 h 131"/>
                  <a:gd name="T2" fmla="*/ 70 w 108"/>
                  <a:gd name="T3" fmla="*/ 58 h 131"/>
                  <a:gd name="T4" fmla="*/ 73 w 108"/>
                  <a:gd name="T5" fmla="*/ 58 h 131"/>
                  <a:gd name="T6" fmla="*/ 78 w 108"/>
                  <a:gd name="T7" fmla="*/ 56 h 131"/>
                  <a:gd name="T8" fmla="*/ 80 w 108"/>
                  <a:gd name="T9" fmla="*/ 51 h 131"/>
                  <a:gd name="T10" fmla="*/ 83 w 108"/>
                  <a:gd name="T11" fmla="*/ 48 h 131"/>
                  <a:gd name="T12" fmla="*/ 85 w 108"/>
                  <a:gd name="T13" fmla="*/ 43 h 131"/>
                  <a:gd name="T14" fmla="*/ 85 w 108"/>
                  <a:gd name="T15" fmla="*/ 38 h 131"/>
                  <a:gd name="T16" fmla="*/ 85 w 108"/>
                  <a:gd name="T17" fmla="*/ 31 h 131"/>
                  <a:gd name="T18" fmla="*/ 83 w 108"/>
                  <a:gd name="T19" fmla="*/ 26 h 131"/>
                  <a:gd name="T20" fmla="*/ 80 w 108"/>
                  <a:gd name="T21" fmla="*/ 20 h 131"/>
                  <a:gd name="T22" fmla="*/ 75 w 108"/>
                  <a:gd name="T23" fmla="*/ 18 h 131"/>
                  <a:gd name="T24" fmla="*/ 68 w 108"/>
                  <a:gd name="T25" fmla="*/ 15 h 131"/>
                  <a:gd name="T26" fmla="*/ 60 w 108"/>
                  <a:gd name="T27" fmla="*/ 15 h 131"/>
                  <a:gd name="T28" fmla="*/ 17 w 108"/>
                  <a:gd name="T29" fmla="*/ 15 h 131"/>
                  <a:gd name="T30" fmla="*/ 17 w 108"/>
                  <a:gd name="T31" fmla="*/ 61 h 131"/>
                  <a:gd name="T32" fmla="*/ 58 w 108"/>
                  <a:gd name="T33" fmla="*/ 61 h 131"/>
                  <a:gd name="T34" fmla="*/ 0 w 108"/>
                  <a:gd name="T35" fmla="*/ 0 h 131"/>
                  <a:gd name="T36" fmla="*/ 60 w 108"/>
                  <a:gd name="T37" fmla="*/ 0 h 131"/>
                  <a:gd name="T38" fmla="*/ 73 w 108"/>
                  <a:gd name="T39" fmla="*/ 0 h 131"/>
                  <a:gd name="T40" fmla="*/ 85 w 108"/>
                  <a:gd name="T41" fmla="*/ 5 h 131"/>
                  <a:gd name="T42" fmla="*/ 93 w 108"/>
                  <a:gd name="T43" fmla="*/ 10 h 131"/>
                  <a:gd name="T44" fmla="*/ 95 w 108"/>
                  <a:gd name="T45" fmla="*/ 13 h 131"/>
                  <a:gd name="T46" fmla="*/ 98 w 108"/>
                  <a:gd name="T47" fmla="*/ 15 h 131"/>
                  <a:gd name="T48" fmla="*/ 103 w 108"/>
                  <a:gd name="T49" fmla="*/ 26 h 131"/>
                  <a:gd name="T50" fmla="*/ 103 w 108"/>
                  <a:gd name="T51" fmla="*/ 36 h 131"/>
                  <a:gd name="T52" fmla="*/ 103 w 108"/>
                  <a:gd name="T53" fmla="*/ 46 h 131"/>
                  <a:gd name="T54" fmla="*/ 100 w 108"/>
                  <a:gd name="T55" fmla="*/ 51 h 131"/>
                  <a:gd name="T56" fmla="*/ 98 w 108"/>
                  <a:gd name="T57" fmla="*/ 53 h 131"/>
                  <a:gd name="T58" fmla="*/ 93 w 108"/>
                  <a:gd name="T59" fmla="*/ 61 h 131"/>
                  <a:gd name="T60" fmla="*/ 85 w 108"/>
                  <a:gd name="T61" fmla="*/ 66 h 131"/>
                  <a:gd name="T62" fmla="*/ 90 w 108"/>
                  <a:gd name="T63" fmla="*/ 71 h 131"/>
                  <a:gd name="T64" fmla="*/ 95 w 108"/>
                  <a:gd name="T65" fmla="*/ 73 h 131"/>
                  <a:gd name="T66" fmla="*/ 98 w 108"/>
                  <a:gd name="T67" fmla="*/ 78 h 131"/>
                  <a:gd name="T68" fmla="*/ 98 w 108"/>
                  <a:gd name="T69" fmla="*/ 81 h 131"/>
                  <a:gd name="T70" fmla="*/ 100 w 108"/>
                  <a:gd name="T71" fmla="*/ 91 h 131"/>
                  <a:gd name="T72" fmla="*/ 100 w 108"/>
                  <a:gd name="T73" fmla="*/ 108 h 131"/>
                  <a:gd name="T74" fmla="*/ 103 w 108"/>
                  <a:gd name="T75" fmla="*/ 118 h 131"/>
                  <a:gd name="T76" fmla="*/ 106 w 108"/>
                  <a:gd name="T77" fmla="*/ 123 h 131"/>
                  <a:gd name="T78" fmla="*/ 108 w 108"/>
                  <a:gd name="T79" fmla="*/ 126 h 131"/>
                  <a:gd name="T80" fmla="*/ 108 w 108"/>
                  <a:gd name="T81" fmla="*/ 131 h 131"/>
                  <a:gd name="T82" fmla="*/ 85 w 108"/>
                  <a:gd name="T83" fmla="*/ 131 h 131"/>
                  <a:gd name="T84" fmla="*/ 85 w 108"/>
                  <a:gd name="T85" fmla="*/ 126 h 131"/>
                  <a:gd name="T86" fmla="*/ 85 w 108"/>
                  <a:gd name="T87" fmla="*/ 116 h 131"/>
                  <a:gd name="T88" fmla="*/ 83 w 108"/>
                  <a:gd name="T89" fmla="*/ 93 h 131"/>
                  <a:gd name="T90" fmla="*/ 83 w 108"/>
                  <a:gd name="T91" fmla="*/ 88 h 131"/>
                  <a:gd name="T92" fmla="*/ 80 w 108"/>
                  <a:gd name="T93" fmla="*/ 83 h 131"/>
                  <a:gd name="T94" fmla="*/ 78 w 108"/>
                  <a:gd name="T95" fmla="*/ 78 h 131"/>
                  <a:gd name="T96" fmla="*/ 73 w 108"/>
                  <a:gd name="T97" fmla="*/ 76 h 131"/>
                  <a:gd name="T98" fmla="*/ 68 w 108"/>
                  <a:gd name="T99" fmla="*/ 76 h 131"/>
                  <a:gd name="T100" fmla="*/ 58 w 108"/>
                  <a:gd name="T101" fmla="*/ 73 h 131"/>
                  <a:gd name="T102" fmla="*/ 17 w 108"/>
                  <a:gd name="T103" fmla="*/ 73 h 131"/>
                  <a:gd name="T104" fmla="*/ 17 w 108"/>
                  <a:gd name="T105" fmla="*/ 131 h 131"/>
                  <a:gd name="T106" fmla="*/ 0 w 108"/>
                  <a:gd name="T107" fmla="*/ 131 h 131"/>
                  <a:gd name="T108" fmla="*/ 0 w 108"/>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1"/>
                  <a:gd name="T167" fmla="*/ 108 w 108"/>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1">
                    <a:moveTo>
                      <a:pt x="58" y="61"/>
                    </a:moveTo>
                    <a:lnTo>
                      <a:pt x="70" y="58"/>
                    </a:lnTo>
                    <a:lnTo>
                      <a:pt x="73" y="58"/>
                    </a:lnTo>
                    <a:lnTo>
                      <a:pt x="78" y="56"/>
                    </a:lnTo>
                    <a:lnTo>
                      <a:pt x="80" y="51"/>
                    </a:lnTo>
                    <a:lnTo>
                      <a:pt x="83" y="48"/>
                    </a:lnTo>
                    <a:lnTo>
                      <a:pt x="85" y="43"/>
                    </a:lnTo>
                    <a:lnTo>
                      <a:pt x="85" y="38"/>
                    </a:lnTo>
                    <a:lnTo>
                      <a:pt x="85" y="31"/>
                    </a:lnTo>
                    <a:lnTo>
                      <a:pt x="83" y="26"/>
                    </a:lnTo>
                    <a:lnTo>
                      <a:pt x="80" y="20"/>
                    </a:lnTo>
                    <a:lnTo>
                      <a:pt x="75" y="18"/>
                    </a:lnTo>
                    <a:lnTo>
                      <a:pt x="68" y="15"/>
                    </a:lnTo>
                    <a:lnTo>
                      <a:pt x="60" y="15"/>
                    </a:lnTo>
                    <a:lnTo>
                      <a:pt x="17" y="15"/>
                    </a:lnTo>
                    <a:lnTo>
                      <a:pt x="17" y="61"/>
                    </a:lnTo>
                    <a:lnTo>
                      <a:pt x="58" y="61"/>
                    </a:lnTo>
                    <a:close/>
                    <a:moveTo>
                      <a:pt x="0" y="0"/>
                    </a:moveTo>
                    <a:lnTo>
                      <a:pt x="60" y="0"/>
                    </a:lnTo>
                    <a:lnTo>
                      <a:pt x="73" y="0"/>
                    </a:lnTo>
                    <a:lnTo>
                      <a:pt x="85" y="5"/>
                    </a:lnTo>
                    <a:lnTo>
                      <a:pt x="93" y="10"/>
                    </a:lnTo>
                    <a:lnTo>
                      <a:pt x="95" y="13"/>
                    </a:lnTo>
                    <a:lnTo>
                      <a:pt x="98" y="15"/>
                    </a:lnTo>
                    <a:lnTo>
                      <a:pt x="103" y="26"/>
                    </a:lnTo>
                    <a:lnTo>
                      <a:pt x="103" y="36"/>
                    </a:lnTo>
                    <a:lnTo>
                      <a:pt x="103" y="46"/>
                    </a:lnTo>
                    <a:lnTo>
                      <a:pt x="100" y="51"/>
                    </a:lnTo>
                    <a:lnTo>
                      <a:pt x="98" y="53"/>
                    </a:lnTo>
                    <a:lnTo>
                      <a:pt x="93" y="61"/>
                    </a:lnTo>
                    <a:lnTo>
                      <a:pt x="85" y="66"/>
                    </a:lnTo>
                    <a:lnTo>
                      <a:pt x="90" y="71"/>
                    </a:lnTo>
                    <a:lnTo>
                      <a:pt x="95" y="73"/>
                    </a:lnTo>
                    <a:lnTo>
                      <a:pt x="98" y="78"/>
                    </a:lnTo>
                    <a:lnTo>
                      <a:pt x="98" y="81"/>
                    </a:lnTo>
                    <a:lnTo>
                      <a:pt x="100" y="91"/>
                    </a:lnTo>
                    <a:lnTo>
                      <a:pt x="100" y="108"/>
                    </a:lnTo>
                    <a:lnTo>
                      <a:pt x="103" y="118"/>
                    </a:lnTo>
                    <a:lnTo>
                      <a:pt x="106" y="123"/>
                    </a:lnTo>
                    <a:lnTo>
                      <a:pt x="108" y="126"/>
                    </a:lnTo>
                    <a:lnTo>
                      <a:pt x="108" y="131"/>
                    </a:lnTo>
                    <a:lnTo>
                      <a:pt x="85" y="131"/>
                    </a:lnTo>
                    <a:lnTo>
                      <a:pt x="85" y="126"/>
                    </a:lnTo>
                    <a:lnTo>
                      <a:pt x="85" y="116"/>
                    </a:lnTo>
                    <a:lnTo>
                      <a:pt x="83" y="93"/>
                    </a:lnTo>
                    <a:lnTo>
                      <a:pt x="83" y="88"/>
                    </a:lnTo>
                    <a:lnTo>
                      <a:pt x="80" y="83"/>
                    </a:lnTo>
                    <a:lnTo>
                      <a:pt x="78" y="78"/>
                    </a:lnTo>
                    <a:lnTo>
                      <a:pt x="73" y="76"/>
                    </a:lnTo>
                    <a:lnTo>
                      <a:pt x="68" y="76"/>
                    </a:lnTo>
                    <a:lnTo>
                      <a:pt x="58" y="73"/>
                    </a:lnTo>
                    <a:lnTo>
                      <a:pt x="17" y="73"/>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26" name="Freeform 349"/>
              <p:cNvSpPr>
                <a:spLocks/>
              </p:cNvSpPr>
              <p:nvPr/>
            </p:nvSpPr>
            <p:spPr bwMode="auto">
              <a:xfrm>
                <a:off x="4254" y="3844"/>
                <a:ext cx="40" cy="168"/>
              </a:xfrm>
              <a:custGeom>
                <a:avLst/>
                <a:gdLst>
                  <a:gd name="T0" fmla="*/ 40 w 40"/>
                  <a:gd name="T1" fmla="*/ 0 h 168"/>
                  <a:gd name="T2" fmla="*/ 30 w 40"/>
                  <a:gd name="T3" fmla="*/ 22 h 168"/>
                  <a:gd name="T4" fmla="*/ 23 w 40"/>
                  <a:gd name="T5" fmla="*/ 40 h 168"/>
                  <a:gd name="T6" fmla="*/ 20 w 40"/>
                  <a:gd name="T7" fmla="*/ 50 h 168"/>
                  <a:gd name="T8" fmla="*/ 18 w 40"/>
                  <a:gd name="T9" fmla="*/ 60 h 168"/>
                  <a:gd name="T10" fmla="*/ 18 w 40"/>
                  <a:gd name="T11" fmla="*/ 73 h 168"/>
                  <a:gd name="T12" fmla="*/ 15 w 40"/>
                  <a:gd name="T13" fmla="*/ 85 h 168"/>
                  <a:gd name="T14" fmla="*/ 18 w 40"/>
                  <a:gd name="T15" fmla="*/ 98 h 168"/>
                  <a:gd name="T16" fmla="*/ 18 w 40"/>
                  <a:gd name="T17" fmla="*/ 108 h 168"/>
                  <a:gd name="T18" fmla="*/ 23 w 40"/>
                  <a:gd name="T19" fmla="*/ 131 h 168"/>
                  <a:gd name="T20" fmla="*/ 30 w 40"/>
                  <a:gd name="T21" fmla="*/ 148 h 168"/>
                  <a:gd name="T22" fmla="*/ 40 w 40"/>
                  <a:gd name="T23" fmla="*/ 168 h 168"/>
                  <a:gd name="T24" fmla="*/ 30 w 40"/>
                  <a:gd name="T25" fmla="*/ 168 h 168"/>
                  <a:gd name="T26" fmla="*/ 15 w 40"/>
                  <a:gd name="T27" fmla="*/ 143 h 168"/>
                  <a:gd name="T28" fmla="*/ 8 w 40"/>
                  <a:gd name="T29" fmla="*/ 128 h 168"/>
                  <a:gd name="T30" fmla="*/ 3 w 40"/>
                  <a:gd name="T31" fmla="*/ 115 h 168"/>
                  <a:gd name="T32" fmla="*/ 0 w 40"/>
                  <a:gd name="T33" fmla="*/ 100 h 168"/>
                  <a:gd name="T34" fmla="*/ 0 w 40"/>
                  <a:gd name="T35" fmla="*/ 85 h 168"/>
                  <a:gd name="T36" fmla="*/ 0 w 40"/>
                  <a:gd name="T37" fmla="*/ 73 h 168"/>
                  <a:gd name="T38" fmla="*/ 3 w 40"/>
                  <a:gd name="T39" fmla="*/ 60 h 168"/>
                  <a:gd name="T40" fmla="*/ 5 w 40"/>
                  <a:gd name="T41" fmla="*/ 50 h 168"/>
                  <a:gd name="T42" fmla="*/ 8 w 40"/>
                  <a:gd name="T43" fmla="*/ 40 h 168"/>
                  <a:gd name="T44" fmla="*/ 15 w 40"/>
                  <a:gd name="T45" fmla="*/ 22 h 168"/>
                  <a:gd name="T46" fmla="*/ 30 w 40"/>
                  <a:gd name="T47" fmla="*/ 0 h 168"/>
                  <a:gd name="T48" fmla="*/ 40 w 40"/>
                  <a:gd name="T49" fmla="*/ 0 h 1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168"/>
                  <a:gd name="T77" fmla="*/ 40 w 40"/>
                  <a:gd name="T78" fmla="*/ 168 h 1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168">
                    <a:moveTo>
                      <a:pt x="40" y="0"/>
                    </a:moveTo>
                    <a:lnTo>
                      <a:pt x="30" y="22"/>
                    </a:lnTo>
                    <a:lnTo>
                      <a:pt x="23" y="40"/>
                    </a:lnTo>
                    <a:lnTo>
                      <a:pt x="20" y="50"/>
                    </a:lnTo>
                    <a:lnTo>
                      <a:pt x="18" y="60"/>
                    </a:lnTo>
                    <a:lnTo>
                      <a:pt x="18" y="73"/>
                    </a:lnTo>
                    <a:lnTo>
                      <a:pt x="15" y="85"/>
                    </a:lnTo>
                    <a:lnTo>
                      <a:pt x="18" y="98"/>
                    </a:lnTo>
                    <a:lnTo>
                      <a:pt x="18" y="108"/>
                    </a:lnTo>
                    <a:lnTo>
                      <a:pt x="23" y="131"/>
                    </a:lnTo>
                    <a:lnTo>
                      <a:pt x="30" y="148"/>
                    </a:lnTo>
                    <a:lnTo>
                      <a:pt x="40" y="168"/>
                    </a:lnTo>
                    <a:lnTo>
                      <a:pt x="30" y="168"/>
                    </a:lnTo>
                    <a:lnTo>
                      <a:pt x="15" y="143"/>
                    </a:lnTo>
                    <a:lnTo>
                      <a:pt x="8" y="128"/>
                    </a:lnTo>
                    <a:lnTo>
                      <a:pt x="3" y="115"/>
                    </a:lnTo>
                    <a:lnTo>
                      <a:pt x="0" y="100"/>
                    </a:lnTo>
                    <a:lnTo>
                      <a:pt x="0" y="85"/>
                    </a:lnTo>
                    <a:lnTo>
                      <a:pt x="0" y="73"/>
                    </a:lnTo>
                    <a:lnTo>
                      <a:pt x="3" y="60"/>
                    </a:lnTo>
                    <a:lnTo>
                      <a:pt x="5" y="50"/>
                    </a:lnTo>
                    <a:lnTo>
                      <a:pt x="8" y="40"/>
                    </a:lnTo>
                    <a:lnTo>
                      <a:pt x="15" y="22"/>
                    </a:lnTo>
                    <a:lnTo>
                      <a:pt x="3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27" name="Freeform 350"/>
              <p:cNvSpPr>
                <a:spLocks/>
              </p:cNvSpPr>
              <p:nvPr/>
            </p:nvSpPr>
            <p:spPr bwMode="auto">
              <a:xfrm>
                <a:off x="4320" y="3849"/>
                <a:ext cx="45" cy="128"/>
              </a:xfrm>
              <a:custGeom>
                <a:avLst/>
                <a:gdLst>
                  <a:gd name="T0" fmla="*/ 0 w 45"/>
                  <a:gd name="T1" fmla="*/ 38 h 128"/>
                  <a:gd name="T2" fmla="*/ 0 w 45"/>
                  <a:gd name="T3" fmla="*/ 25 h 128"/>
                  <a:gd name="T4" fmla="*/ 12 w 45"/>
                  <a:gd name="T5" fmla="*/ 23 h 128"/>
                  <a:gd name="T6" fmla="*/ 22 w 45"/>
                  <a:gd name="T7" fmla="*/ 20 h 128"/>
                  <a:gd name="T8" fmla="*/ 25 w 45"/>
                  <a:gd name="T9" fmla="*/ 17 h 128"/>
                  <a:gd name="T10" fmla="*/ 30 w 45"/>
                  <a:gd name="T11" fmla="*/ 12 h 128"/>
                  <a:gd name="T12" fmla="*/ 32 w 45"/>
                  <a:gd name="T13" fmla="*/ 0 h 128"/>
                  <a:gd name="T14" fmla="*/ 45 w 45"/>
                  <a:gd name="T15" fmla="*/ 0 h 128"/>
                  <a:gd name="T16" fmla="*/ 45 w 45"/>
                  <a:gd name="T17" fmla="*/ 128 h 128"/>
                  <a:gd name="T18" fmla="*/ 27 w 45"/>
                  <a:gd name="T19" fmla="*/ 128 h 128"/>
                  <a:gd name="T20" fmla="*/ 27 w 45"/>
                  <a:gd name="T21" fmla="*/ 38 h 128"/>
                  <a:gd name="T22" fmla="*/ 0 w 45"/>
                  <a:gd name="T23" fmla="*/ 38 h 1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5"/>
                  <a:gd name="T37" fmla="*/ 0 h 128"/>
                  <a:gd name="T38" fmla="*/ 45 w 45"/>
                  <a:gd name="T39" fmla="*/ 128 h 12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5" h="128">
                    <a:moveTo>
                      <a:pt x="0" y="38"/>
                    </a:moveTo>
                    <a:lnTo>
                      <a:pt x="0" y="25"/>
                    </a:lnTo>
                    <a:lnTo>
                      <a:pt x="12" y="23"/>
                    </a:lnTo>
                    <a:lnTo>
                      <a:pt x="22" y="20"/>
                    </a:lnTo>
                    <a:lnTo>
                      <a:pt x="25" y="17"/>
                    </a:lnTo>
                    <a:lnTo>
                      <a:pt x="30" y="12"/>
                    </a:lnTo>
                    <a:lnTo>
                      <a:pt x="32" y="0"/>
                    </a:lnTo>
                    <a:lnTo>
                      <a:pt x="45" y="0"/>
                    </a:lnTo>
                    <a:lnTo>
                      <a:pt x="45" y="128"/>
                    </a:lnTo>
                    <a:lnTo>
                      <a:pt x="27" y="128"/>
                    </a:lnTo>
                    <a:lnTo>
                      <a:pt x="27"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28" name="Freeform 351"/>
              <p:cNvSpPr>
                <a:spLocks/>
              </p:cNvSpPr>
              <p:nvPr/>
            </p:nvSpPr>
            <p:spPr bwMode="auto">
              <a:xfrm>
                <a:off x="4408" y="3851"/>
                <a:ext cx="88" cy="129"/>
              </a:xfrm>
              <a:custGeom>
                <a:avLst/>
                <a:gdLst>
                  <a:gd name="T0" fmla="*/ 17 w 88"/>
                  <a:gd name="T1" fmla="*/ 93 h 129"/>
                  <a:gd name="T2" fmla="*/ 17 w 88"/>
                  <a:gd name="T3" fmla="*/ 98 h 129"/>
                  <a:gd name="T4" fmla="*/ 20 w 88"/>
                  <a:gd name="T5" fmla="*/ 103 h 129"/>
                  <a:gd name="T6" fmla="*/ 25 w 88"/>
                  <a:gd name="T7" fmla="*/ 108 h 129"/>
                  <a:gd name="T8" fmla="*/ 30 w 88"/>
                  <a:gd name="T9" fmla="*/ 111 h 129"/>
                  <a:gd name="T10" fmla="*/ 35 w 88"/>
                  <a:gd name="T11" fmla="*/ 113 h 129"/>
                  <a:gd name="T12" fmla="*/ 42 w 88"/>
                  <a:gd name="T13" fmla="*/ 113 h 129"/>
                  <a:gd name="T14" fmla="*/ 50 w 88"/>
                  <a:gd name="T15" fmla="*/ 113 h 129"/>
                  <a:gd name="T16" fmla="*/ 55 w 88"/>
                  <a:gd name="T17" fmla="*/ 111 h 129"/>
                  <a:gd name="T18" fmla="*/ 60 w 88"/>
                  <a:gd name="T19" fmla="*/ 108 h 129"/>
                  <a:gd name="T20" fmla="*/ 62 w 88"/>
                  <a:gd name="T21" fmla="*/ 106 h 129"/>
                  <a:gd name="T22" fmla="*/ 65 w 88"/>
                  <a:gd name="T23" fmla="*/ 101 h 129"/>
                  <a:gd name="T24" fmla="*/ 68 w 88"/>
                  <a:gd name="T25" fmla="*/ 96 h 129"/>
                  <a:gd name="T26" fmla="*/ 70 w 88"/>
                  <a:gd name="T27" fmla="*/ 91 h 129"/>
                  <a:gd name="T28" fmla="*/ 70 w 88"/>
                  <a:gd name="T29" fmla="*/ 86 h 129"/>
                  <a:gd name="T30" fmla="*/ 70 w 88"/>
                  <a:gd name="T31" fmla="*/ 78 h 129"/>
                  <a:gd name="T32" fmla="*/ 68 w 88"/>
                  <a:gd name="T33" fmla="*/ 73 h 129"/>
                  <a:gd name="T34" fmla="*/ 65 w 88"/>
                  <a:gd name="T35" fmla="*/ 68 h 129"/>
                  <a:gd name="T36" fmla="*/ 62 w 88"/>
                  <a:gd name="T37" fmla="*/ 66 h 129"/>
                  <a:gd name="T38" fmla="*/ 57 w 88"/>
                  <a:gd name="T39" fmla="*/ 61 h 129"/>
                  <a:gd name="T40" fmla="*/ 52 w 88"/>
                  <a:gd name="T41" fmla="*/ 58 h 129"/>
                  <a:gd name="T42" fmla="*/ 42 w 88"/>
                  <a:gd name="T43" fmla="*/ 58 h 129"/>
                  <a:gd name="T44" fmla="*/ 35 w 88"/>
                  <a:gd name="T45" fmla="*/ 58 h 129"/>
                  <a:gd name="T46" fmla="*/ 27 w 88"/>
                  <a:gd name="T47" fmla="*/ 61 h 129"/>
                  <a:gd name="T48" fmla="*/ 22 w 88"/>
                  <a:gd name="T49" fmla="*/ 66 h 129"/>
                  <a:gd name="T50" fmla="*/ 17 w 88"/>
                  <a:gd name="T51" fmla="*/ 71 h 129"/>
                  <a:gd name="T52" fmla="*/ 5 w 88"/>
                  <a:gd name="T53" fmla="*/ 68 h 129"/>
                  <a:gd name="T54" fmla="*/ 15 w 88"/>
                  <a:gd name="T55" fmla="*/ 0 h 129"/>
                  <a:gd name="T56" fmla="*/ 80 w 88"/>
                  <a:gd name="T57" fmla="*/ 0 h 129"/>
                  <a:gd name="T58" fmla="*/ 80 w 88"/>
                  <a:gd name="T59" fmla="*/ 15 h 129"/>
                  <a:gd name="T60" fmla="*/ 27 w 88"/>
                  <a:gd name="T61" fmla="*/ 15 h 129"/>
                  <a:gd name="T62" fmla="*/ 20 w 88"/>
                  <a:gd name="T63" fmla="*/ 51 h 129"/>
                  <a:gd name="T64" fmla="*/ 30 w 88"/>
                  <a:gd name="T65" fmla="*/ 46 h 129"/>
                  <a:gd name="T66" fmla="*/ 37 w 88"/>
                  <a:gd name="T67" fmla="*/ 43 h 129"/>
                  <a:gd name="T68" fmla="*/ 45 w 88"/>
                  <a:gd name="T69" fmla="*/ 43 h 129"/>
                  <a:gd name="T70" fmla="*/ 55 w 88"/>
                  <a:gd name="T71" fmla="*/ 43 h 129"/>
                  <a:gd name="T72" fmla="*/ 62 w 88"/>
                  <a:gd name="T73" fmla="*/ 46 h 129"/>
                  <a:gd name="T74" fmla="*/ 65 w 88"/>
                  <a:gd name="T75" fmla="*/ 48 h 129"/>
                  <a:gd name="T76" fmla="*/ 68 w 88"/>
                  <a:gd name="T77" fmla="*/ 51 h 129"/>
                  <a:gd name="T78" fmla="*/ 75 w 88"/>
                  <a:gd name="T79" fmla="*/ 56 h 129"/>
                  <a:gd name="T80" fmla="*/ 80 w 88"/>
                  <a:gd name="T81" fmla="*/ 61 h 129"/>
                  <a:gd name="T82" fmla="*/ 85 w 88"/>
                  <a:gd name="T83" fmla="*/ 68 h 129"/>
                  <a:gd name="T84" fmla="*/ 85 w 88"/>
                  <a:gd name="T85" fmla="*/ 76 h 129"/>
                  <a:gd name="T86" fmla="*/ 88 w 88"/>
                  <a:gd name="T87" fmla="*/ 83 h 129"/>
                  <a:gd name="T88" fmla="*/ 88 w 88"/>
                  <a:gd name="T89" fmla="*/ 91 h 129"/>
                  <a:gd name="T90" fmla="*/ 85 w 88"/>
                  <a:gd name="T91" fmla="*/ 101 h 129"/>
                  <a:gd name="T92" fmla="*/ 80 w 88"/>
                  <a:gd name="T93" fmla="*/ 108 h 129"/>
                  <a:gd name="T94" fmla="*/ 75 w 88"/>
                  <a:gd name="T95" fmla="*/ 113 h 129"/>
                  <a:gd name="T96" fmla="*/ 70 w 88"/>
                  <a:gd name="T97" fmla="*/ 121 h 129"/>
                  <a:gd name="T98" fmla="*/ 62 w 88"/>
                  <a:gd name="T99" fmla="*/ 126 h 129"/>
                  <a:gd name="T100" fmla="*/ 52 w 88"/>
                  <a:gd name="T101" fmla="*/ 129 h 129"/>
                  <a:gd name="T102" fmla="*/ 40 w 88"/>
                  <a:gd name="T103" fmla="*/ 129 h 129"/>
                  <a:gd name="T104" fmla="*/ 25 w 88"/>
                  <a:gd name="T105" fmla="*/ 126 h 129"/>
                  <a:gd name="T106" fmla="*/ 20 w 88"/>
                  <a:gd name="T107" fmla="*/ 124 h 129"/>
                  <a:gd name="T108" fmla="*/ 12 w 88"/>
                  <a:gd name="T109" fmla="*/ 118 h 129"/>
                  <a:gd name="T110" fmla="*/ 7 w 88"/>
                  <a:gd name="T111" fmla="*/ 113 h 129"/>
                  <a:gd name="T112" fmla="*/ 5 w 88"/>
                  <a:gd name="T113" fmla="*/ 111 h 129"/>
                  <a:gd name="T114" fmla="*/ 5 w 88"/>
                  <a:gd name="T115" fmla="*/ 108 h 129"/>
                  <a:gd name="T116" fmla="*/ 2 w 88"/>
                  <a:gd name="T117" fmla="*/ 101 h 129"/>
                  <a:gd name="T118" fmla="*/ 0 w 88"/>
                  <a:gd name="T119" fmla="*/ 93 h 129"/>
                  <a:gd name="T120" fmla="*/ 17 w 88"/>
                  <a:gd name="T121" fmla="*/ 93 h 12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8"/>
                  <a:gd name="T184" fmla="*/ 0 h 129"/>
                  <a:gd name="T185" fmla="*/ 88 w 88"/>
                  <a:gd name="T186" fmla="*/ 129 h 12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8" h="129">
                    <a:moveTo>
                      <a:pt x="17" y="93"/>
                    </a:moveTo>
                    <a:lnTo>
                      <a:pt x="17" y="98"/>
                    </a:lnTo>
                    <a:lnTo>
                      <a:pt x="20" y="103"/>
                    </a:lnTo>
                    <a:lnTo>
                      <a:pt x="25" y="108"/>
                    </a:lnTo>
                    <a:lnTo>
                      <a:pt x="30" y="111"/>
                    </a:lnTo>
                    <a:lnTo>
                      <a:pt x="35" y="113"/>
                    </a:lnTo>
                    <a:lnTo>
                      <a:pt x="42" y="113"/>
                    </a:lnTo>
                    <a:lnTo>
                      <a:pt x="50" y="113"/>
                    </a:lnTo>
                    <a:lnTo>
                      <a:pt x="55" y="111"/>
                    </a:lnTo>
                    <a:lnTo>
                      <a:pt x="60" y="108"/>
                    </a:lnTo>
                    <a:lnTo>
                      <a:pt x="62" y="106"/>
                    </a:lnTo>
                    <a:lnTo>
                      <a:pt x="65" y="101"/>
                    </a:lnTo>
                    <a:lnTo>
                      <a:pt x="68" y="96"/>
                    </a:lnTo>
                    <a:lnTo>
                      <a:pt x="70" y="91"/>
                    </a:lnTo>
                    <a:lnTo>
                      <a:pt x="70" y="86"/>
                    </a:lnTo>
                    <a:lnTo>
                      <a:pt x="70" y="78"/>
                    </a:lnTo>
                    <a:lnTo>
                      <a:pt x="68" y="73"/>
                    </a:lnTo>
                    <a:lnTo>
                      <a:pt x="65" y="68"/>
                    </a:lnTo>
                    <a:lnTo>
                      <a:pt x="62" y="66"/>
                    </a:lnTo>
                    <a:lnTo>
                      <a:pt x="57" y="61"/>
                    </a:lnTo>
                    <a:lnTo>
                      <a:pt x="52" y="58"/>
                    </a:lnTo>
                    <a:lnTo>
                      <a:pt x="42" y="58"/>
                    </a:lnTo>
                    <a:lnTo>
                      <a:pt x="35" y="58"/>
                    </a:lnTo>
                    <a:lnTo>
                      <a:pt x="27" y="61"/>
                    </a:lnTo>
                    <a:lnTo>
                      <a:pt x="22" y="66"/>
                    </a:lnTo>
                    <a:lnTo>
                      <a:pt x="17" y="71"/>
                    </a:lnTo>
                    <a:lnTo>
                      <a:pt x="5" y="68"/>
                    </a:lnTo>
                    <a:lnTo>
                      <a:pt x="15" y="0"/>
                    </a:lnTo>
                    <a:lnTo>
                      <a:pt x="80" y="0"/>
                    </a:lnTo>
                    <a:lnTo>
                      <a:pt x="80" y="15"/>
                    </a:lnTo>
                    <a:lnTo>
                      <a:pt x="27" y="15"/>
                    </a:lnTo>
                    <a:lnTo>
                      <a:pt x="20" y="51"/>
                    </a:lnTo>
                    <a:lnTo>
                      <a:pt x="30" y="46"/>
                    </a:lnTo>
                    <a:lnTo>
                      <a:pt x="37" y="43"/>
                    </a:lnTo>
                    <a:lnTo>
                      <a:pt x="45" y="43"/>
                    </a:lnTo>
                    <a:lnTo>
                      <a:pt x="55" y="43"/>
                    </a:lnTo>
                    <a:lnTo>
                      <a:pt x="62" y="46"/>
                    </a:lnTo>
                    <a:lnTo>
                      <a:pt x="65" y="48"/>
                    </a:lnTo>
                    <a:lnTo>
                      <a:pt x="68" y="51"/>
                    </a:lnTo>
                    <a:lnTo>
                      <a:pt x="75" y="56"/>
                    </a:lnTo>
                    <a:lnTo>
                      <a:pt x="80" y="61"/>
                    </a:lnTo>
                    <a:lnTo>
                      <a:pt x="85" y="68"/>
                    </a:lnTo>
                    <a:lnTo>
                      <a:pt x="85" y="76"/>
                    </a:lnTo>
                    <a:lnTo>
                      <a:pt x="88" y="83"/>
                    </a:lnTo>
                    <a:lnTo>
                      <a:pt x="88" y="91"/>
                    </a:lnTo>
                    <a:lnTo>
                      <a:pt x="85" y="101"/>
                    </a:lnTo>
                    <a:lnTo>
                      <a:pt x="80" y="108"/>
                    </a:lnTo>
                    <a:lnTo>
                      <a:pt x="75" y="113"/>
                    </a:lnTo>
                    <a:lnTo>
                      <a:pt x="70" y="121"/>
                    </a:lnTo>
                    <a:lnTo>
                      <a:pt x="62" y="126"/>
                    </a:lnTo>
                    <a:lnTo>
                      <a:pt x="52" y="129"/>
                    </a:lnTo>
                    <a:lnTo>
                      <a:pt x="40" y="129"/>
                    </a:lnTo>
                    <a:lnTo>
                      <a:pt x="25" y="126"/>
                    </a:lnTo>
                    <a:lnTo>
                      <a:pt x="20" y="124"/>
                    </a:lnTo>
                    <a:lnTo>
                      <a:pt x="12" y="118"/>
                    </a:lnTo>
                    <a:lnTo>
                      <a:pt x="7" y="113"/>
                    </a:lnTo>
                    <a:lnTo>
                      <a:pt x="5" y="111"/>
                    </a:lnTo>
                    <a:lnTo>
                      <a:pt x="5" y="108"/>
                    </a:lnTo>
                    <a:lnTo>
                      <a:pt x="2" y="101"/>
                    </a:lnTo>
                    <a:lnTo>
                      <a:pt x="0" y="93"/>
                    </a:lnTo>
                    <a:lnTo>
                      <a:pt x="17"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29" name="Freeform 352"/>
              <p:cNvSpPr>
                <a:spLocks/>
              </p:cNvSpPr>
              <p:nvPr/>
            </p:nvSpPr>
            <p:spPr bwMode="auto">
              <a:xfrm>
                <a:off x="4508" y="3844"/>
                <a:ext cx="43" cy="168"/>
              </a:xfrm>
              <a:custGeom>
                <a:avLst/>
                <a:gdLst>
                  <a:gd name="T0" fmla="*/ 0 w 43"/>
                  <a:gd name="T1" fmla="*/ 168 h 168"/>
                  <a:gd name="T2" fmla="*/ 13 w 43"/>
                  <a:gd name="T3" fmla="*/ 146 h 168"/>
                  <a:gd name="T4" fmla="*/ 20 w 43"/>
                  <a:gd name="T5" fmla="*/ 128 h 168"/>
                  <a:gd name="T6" fmla="*/ 23 w 43"/>
                  <a:gd name="T7" fmla="*/ 118 h 168"/>
                  <a:gd name="T8" fmla="*/ 23 w 43"/>
                  <a:gd name="T9" fmla="*/ 108 h 168"/>
                  <a:gd name="T10" fmla="*/ 25 w 43"/>
                  <a:gd name="T11" fmla="*/ 98 h 168"/>
                  <a:gd name="T12" fmla="*/ 25 w 43"/>
                  <a:gd name="T13" fmla="*/ 85 h 168"/>
                  <a:gd name="T14" fmla="*/ 25 w 43"/>
                  <a:gd name="T15" fmla="*/ 73 h 168"/>
                  <a:gd name="T16" fmla="*/ 23 w 43"/>
                  <a:gd name="T17" fmla="*/ 60 h 168"/>
                  <a:gd name="T18" fmla="*/ 20 w 43"/>
                  <a:gd name="T19" fmla="*/ 48 h 168"/>
                  <a:gd name="T20" fmla="*/ 18 w 43"/>
                  <a:gd name="T21" fmla="*/ 38 h 168"/>
                  <a:gd name="T22" fmla="*/ 13 w 43"/>
                  <a:gd name="T23" fmla="*/ 22 h 168"/>
                  <a:gd name="T24" fmla="*/ 0 w 43"/>
                  <a:gd name="T25" fmla="*/ 0 h 168"/>
                  <a:gd name="T26" fmla="*/ 10 w 43"/>
                  <a:gd name="T27" fmla="*/ 0 h 168"/>
                  <a:gd name="T28" fmla="*/ 28 w 43"/>
                  <a:gd name="T29" fmla="*/ 28 h 168"/>
                  <a:gd name="T30" fmla="*/ 35 w 43"/>
                  <a:gd name="T31" fmla="*/ 40 h 168"/>
                  <a:gd name="T32" fmla="*/ 38 w 43"/>
                  <a:gd name="T33" fmla="*/ 53 h 168"/>
                  <a:gd name="T34" fmla="*/ 40 w 43"/>
                  <a:gd name="T35" fmla="*/ 63 h 168"/>
                  <a:gd name="T36" fmla="*/ 43 w 43"/>
                  <a:gd name="T37" fmla="*/ 83 h 168"/>
                  <a:gd name="T38" fmla="*/ 40 w 43"/>
                  <a:gd name="T39" fmla="*/ 95 h 168"/>
                  <a:gd name="T40" fmla="*/ 40 w 43"/>
                  <a:gd name="T41" fmla="*/ 108 h 168"/>
                  <a:gd name="T42" fmla="*/ 38 w 43"/>
                  <a:gd name="T43" fmla="*/ 120 h 168"/>
                  <a:gd name="T44" fmla="*/ 33 w 43"/>
                  <a:gd name="T45" fmla="*/ 131 h 168"/>
                  <a:gd name="T46" fmla="*/ 25 w 43"/>
                  <a:gd name="T47" fmla="*/ 146 h 168"/>
                  <a:gd name="T48" fmla="*/ 13 w 43"/>
                  <a:gd name="T49" fmla="*/ 168 h 168"/>
                  <a:gd name="T50" fmla="*/ 0 w 43"/>
                  <a:gd name="T51" fmla="*/ 168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3"/>
                  <a:gd name="T79" fmla="*/ 0 h 168"/>
                  <a:gd name="T80" fmla="*/ 43 w 43"/>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3" h="168">
                    <a:moveTo>
                      <a:pt x="0" y="168"/>
                    </a:moveTo>
                    <a:lnTo>
                      <a:pt x="13" y="146"/>
                    </a:lnTo>
                    <a:lnTo>
                      <a:pt x="20" y="128"/>
                    </a:lnTo>
                    <a:lnTo>
                      <a:pt x="23" y="118"/>
                    </a:lnTo>
                    <a:lnTo>
                      <a:pt x="23" y="108"/>
                    </a:lnTo>
                    <a:lnTo>
                      <a:pt x="25" y="98"/>
                    </a:lnTo>
                    <a:lnTo>
                      <a:pt x="25" y="85"/>
                    </a:lnTo>
                    <a:lnTo>
                      <a:pt x="25" y="73"/>
                    </a:lnTo>
                    <a:lnTo>
                      <a:pt x="23" y="60"/>
                    </a:lnTo>
                    <a:lnTo>
                      <a:pt x="20" y="48"/>
                    </a:lnTo>
                    <a:lnTo>
                      <a:pt x="18" y="38"/>
                    </a:lnTo>
                    <a:lnTo>
                      <a:pt x="13" y="22"/>
                    </a:lnTo>
                    <a:lnTo>
                      <a:pt x="0" y="0"/>
                    </a:lnTo>
                    <a:lnTo>
                      <a:pt x="10" y="0"/>
                    </a:lnTo>
                    <a:lnTo>
                      <a:pt x="28" y="28"/>
                    </a:lnTo>
                    <a:lnTo>
                      <a:pt x="35" y="40"/>
                    </a:lnTo>
                    <a:lnTo>
                      <a:pt x="38" y="53"/>
                    </a:lnTo>
                    <a:lnTo>
                      <a:pt x="40" y="63"/>
                    </a:lnTo>
                    <a:lnTo>
                      <a:pt x="43" y="83"/>
                    </a:lnTo>
                    <a:lnTo>
                      <a:pt x="40" y="95"/>
                    </a:lnTo>
                    <a:lnTo>
                      <a:pt x="40" y="108"/>
                    </a:lnTo>
                    <a:lnTo>
                      <a:pt x="38" y="120"/>
                    </a:lnTo>
                    <a:lnTo>
                      <a:pt x="33" y="131"/>
                    </a:lnTo>
                    <a:lnTo>
                      <a:pt x="25" y="146"/>
                    </a:lnTo>
                    <a:lnTo>
                      <a:pt x="13" y="168"/>
                    </a:lnTo>
                    <a:lnTo>
                      <a:pt x="0" y="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30" name="Freeform 353"/>
              <p:cNvSpPr>
                <a:spLocks/>
              </p:cNvSpPr>
              <p:nvPr/>
            </p:nvSpPr>
            <p:spPr bwMode="auto">
              <a:xfrm>
                <a:off x="6159" y="4329"/>
                <a:ext cx="105" cy="128"/>
              </a:xfrm>
              <a:custGeom>
                <a:avLst/>
                <a:gdLst>
                  <a:gd name="T0" fmla="*/ 0 w 105"/>
                  <a:gd name="T1" fmla="*/ 0 h 128"/>
                  <a:gd name="T2" fmla="*/ 27 w 105"/>
                  <a:gd name="T3" fmla="*/ 0 h 128"/>
                  <a:gd name="T4" fmla="*/ 80 w 105"/>
                  <a:gd name="T5" fmla="*/ 90 h 128"/>
                  <a:gd name="T6" fmla="*/ 80 w 105"/>
                  <a:gd name="T7" fmla="*/ 0 h 128"/>
                  <a:gd name="T8" fmla="*/ 105 w 105"/>
                  <a:gd name="T9" fmla="*/ 0 h 128"/>
                  <a:gd name="T10" fmla="*/ 105 w 105"/>
                  <a:gd name="T11" fmla="*/ 128 h 128"/>
                  <a:gd name="T12" fmla="*/ 78 w 105"/>
                  <a:gd name="T13" fmla="*/ 128 h 128"/>
                  <a:gd name="T14" fmla="*/ 25 w 105"/>
                  <a:gd name="T15" fmla="*/ 37 h 128"/>
                  <a:gd name="T16" fmla="*/ 25 w 105"/>
                  <a:gd name="T17" fmla="*/ 128 h 128"/>
                  <a:gd name="T18" fmla="*/ 0 w 105"/>
                  <a:gd name="T19" fmla="*/ 128 h 128"/>
                  <a:gd name="T20" fmla="*/ 0 w 105"/>
                  <a:gd name="T21" fmla="*/ 0 h 1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
                  <a:gd name="T34" fmla="*/ 0 h 128"/>
                  <a:gd name="T35" fmla="*/ 105 w 105"/>
                  <a:gd name="T36" fmla="*/ 128 h 1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 h="128">
                    <a:moveTo>
                      <a:pt x="0" y="0"/>
                    </a:moveTo>
                    <a:lnTo>
                      <a:pt x="27" y="0"/>
                    </a:lnTo>
                    <a:lnTo>
                      <a:pt x="80" y="90"/>
                    </a:lnTo>
                    <a:lnTo>
                      <a:pt x="80" y="0"/>
                    </a:lnTo>
                    <a:lnTo>
                      <a:pt x="105" y="0"/>
                    </a:lnTo>
                    <a:lnTo>
                      <a:pt x="105" y="128"/>
                    </a:lnTo>
                    <a:lnTo>
                      <a:pt x="78" y="128"/>
                    </a:lnTo>
                    <a:lnTo>
                      <a:pt x="25" y="37"/>
                    </a:lnTo>
                    <a:lnTo>
                      <a:pt x="25"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31" name="Freeform 354"/>
              <p:cNvSpPr>
                <a:spLocks noEditPoints="1"/>
              </p:cNvSpPr>
              <p:nvPr/>
            </p:nvSpPr>
            <p:spPr bwMode="auto">
              <a:xfrm>
                <a:off x="6284" y="4324"/>
                <a:ext cx="126" cy="138"/>
              </a:xfrm>
              <a:custGeom>
                <a:avLst/>
                <a:gdLst>
                  <a:gd name="T0" fmla="*/ 93 w 126"/>
                  <a:gd name="T1" fmla="*/ 98 h 138"/>
                  <a:gd name="T2" fmla="*/ 98 w 126"/>
                  <a:gd name="T3" fmla="*/ 80 h 138"/>
                  <a:gd name="T4" fmla="*/ 98 w 126"/>
                  <a:gd name="T5" fmla="*/ 60 h 138"/>
                  <a:gd name="T6" fmla="*/ 93 w 126"/>
                  <a:gd name="T7" fmla="*/ 42 h 138"/>
                  <a:gd name="T8" fmla="*/ 83 w 126"/>
                  <a:gd name="T9" fmla="*/ 30 h 138"/>
                  <a:gd name="T10" fmla="*/ 71 w 126"/>
                  <a:gd name="T11" fmla="*/ 25 h 138"/>
                  <a:gd name="T12" fmla="*/ 56 w 126"/>
                  <a:gd name="T13" fmla="*/ 25 h 138"/>
                  <a:gd name="T14" fmla="*/ 43 w 126"/>
                  <a:gd name="T15" fmla="*/ 30 h 138"/>
                  <a:gd name="T16" fmla="*/ 33 w 126"/>
                  <a:gd name="T17" fmla="*/ 42 h 138"/>
                  <a:gd name="T18" fmla="*/ 28 w 126"/>
                  <a:gd name="T19" fmla="*/ 60 h 138"/>
                  <a:gd name="T20" fmla="*/ 28 w 126"/>
                  <a:gd name="T21" fmla="*/ 80 h 138"/>
                  <a:gd name="T22" fmla="*/ 33 w 126"/>
                  <a:gd name="T23" fmla="*/ 98 h 138"/>
                  <a:gd name="T24" fmla="*/ 43 w 126"/>
                  <a:gd name="T25" fmla="*/ 108 h 138"/>
                  <a:gd name="T26" fmla="*/ 56 w 126"/>
                  <a:gd name="T27" fmla="*/ 115 h 138"/>
                  <a:gd name="T28" fmla="*/ 71 w 126"/>
                  <a:gd name="T29" fmla="*/ 115 h 138"/>
                  <a:gd name="T30" fmla="*/ 83 w 126"/>
                  <a:gd name="T31" fmla="*/ 108 h 138"/>
                  <a:gd name="T32" fmla="*/ 106 w 126"/>
                  <a:gd name="T33" fmla="*/ 123 h 138"/>
                  <a:gd name="T34" fmla="*/ 88 w 126"/>
                  <a:gd name="T35" fmla="*/ 135 h 138"/>
                  <a:gd name="T36" fmla="*/ 63 w 126"/>
                  <a:gd name="T37" fmla="*/ 138 h 138"/>
                  <a:gd name="T38" fmla="*/ 38 w 126"/>
                  <a:gd name="T39" fmla="*/ 135 h 138"/>
                  <a:gd name="T40" fmla="*/ 20 w 126"/>
                  <a:gd name="T41" fmla="*/ 123 h 138"/>
                  <a:gd name="T42" fmla="*/ 5 w 126"/>
                  <a:gd name="T43" fmla="*/ 100 h 138"/>
                  <a:gd name="T44" fmla="*/ 3 w 126"/>
                  <a:gd name="T45" fmla="*/ 85 h 138"/>
                  <a:gd name="T46" fmla="*/ 3 w 126"/>
                  <a:gd name="T47" fmla="*/ 52 h 138"/>
                  <a:gd name="T48" fmla="*/ 5 w 126"/>
                  <a:gd name="T49" fmla="*/ 37 h 138"/>
                  <a:gd name="T50" fmla="*/ 20 w 126"/>
                  <a:gd name="T51" fmla="*/ 15 h 138"/>
                  <a:gd name="T52" fmla="*/ 38 w 126"/>
                  <a:gd name="T53" fmla="*/ 5 h 138"/>
                  <a:gd name="T54" fmla="*/ 63 w 126"/>
                  <a:gd name="T55" fmla="*/ 0 h 138"/>
                  <a:gd name="T56" fmla="*/ 88 w 126"/>
                  <a:gd name="T57" fmla="*/ 5 h 138"/>
                  <a:gd name="T58" fmla="*/ 106 w 126"/>
                  <a:gd name="T59" fmla="*/ 15 h 138"/>
                  <a:gd name="T60" fmla="*/ 121 w 126"/>
                  <a:gd name="T61" fmla="*/ 37 h 138"/>
                  <a:gd name="T62" fmla="*/ 126 w 126"/>
                  <a:gd name="T63" fmla="*/ 52 h 138"/>
                  <a:gd name="T64" fmla="*/ 126 w 126"/>
                  <a:gd name="T65" fmla="*/ 85 h 138"/>
                  <a:gd name="T66" fmla="*/ 121 w 126"/>
                  <a:gd name="T67" fmla="*/ 100 h 138"/>
                  <a:gd name="T68" fmla="*/ 111 w 126"/>
                  <a:gd name="T69" fmla="*/ 118 h 1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6"/>
                  <a:gd name="T106" fmla="*/ 0 h 138"/>
                  <a:gd name="T107" fmla="*/ 126 w 126"/>
                  <a:gd name="T108" fmla="*/ 138 h 1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6" h="138">
                    <a:moveTo>
                      <a:pt x="88" y="103"/>
                    </a:moveTo>
                    <a:lnTo>
                      <a:pt x="93" y="98"/>
                    </a:lnTo>
                    <a:lnTo>
                      <a:pt x="96" y="88"/>
                    </a:lnTo>
                    <a:lnTo>
                      <a:pt x="98" y="80"/>
                    </a:lnTo>
                    <a:lnTo>
                      <a:pt x="98" y="70"/>
                    </a:lnTo>
                    <a:lnTo>
                      <a:pt x="98" y="60"/>
                    </a:lnTo>
                    <a:lnTo>
                      <a:pt x="96" y="50"/>
                    </a:lnTo>
                    <a:lnTo>
                      <a:pt x="93" y="42"/>
                    </a:lnTo>
                    <a:lnTo>
                      <a:pt x="88" y="35"/>
                    </a:lnTo>
                    <a:lnTo>
                      <a:pt x="83" y="30"/>
                    </a:lnTo>
                    <a:lnTo>
                      <a:pt x="78" y="27"/>
                    </a:lnTo>
                    <a:lnTo>
                      <a:pt x="71" y="25"/>
                    </a:lnTo>
                    <a:lnTo>
                      <a:pt x="63" y="22"/>
                    </a:lnTo>
                    <a:lnTo>
                      <a:pt x="56" y="25"/>
                    </a:lnTo>
                    <a:lnTo>
                      <a:pt x="48" y="27"/>
                    </a:lnTo>
                    <a:lnTo>
                      <a:pt x="43" y="30"/>
                    </a:lnTo>
                    <a:lnTo>
                      <a:pt x="38" y="35"/>
                    </a:lnTo>
                    <a:lnTo>
                      <a:pt x="33" y="42"/>
                    </a:lnTo>
                    <a:lnTo>
                      <a:pt x="31" y="50"/>
                    </a:lnTo>
                    <a:lnTo>
                      <a:pt x="28" y="60"/>
                    </a:lnTo>
                    <a:lnTo>
                      <a:pt x="28" y="70"/>
                    </a:lnTo>
                    <a:lnTo>
                      <a:pt x="28" y="80"/>
                    </a:lnTo>
                    <a:lnTo>
                      <a:pt x="31" y="88"/>
                    </a:lnTo>
                    <a:lnTo>
                      <a:pt x="33" y="98"/>
                    </a:lnTo>
                    <a:lnTo>
                      <a:pt x="38" y="103"/>
                    </a:lnTo>
                    <a:lnTo>
                      <a:pt x="43" y="108"/>
                    </a:lnTo>
                    <a:lnTo>
                      <a:pt x="48" y="113"/>
                    </a:lnTo>
                    <a:lnTo>
                      <a:pt x="56" y="115"/>
                    </a:lnTo>
                    <a:lnTo>
                      <a:pt x="63" y="115"/>
                    </a:lnTo>
                    <a:lnTo>
                      <a:pt x="71" y="115"/>
                    </a:lnTo>
                    <a:lnTo>
                      <a:pt x="78" y="113"/>
                    </a:lnTo>
                    <a:lnTo>
                      <a:pt x="83" y="108"/>
                    </a:lnTo>
                    <a:lnTo>
                      <a:pt x="88" y="103"/>
                    </a:lnTo>
                    <a:close/>
                    <a:moveTo>
                      <a:pt x="106" y="123"/>
                    </a:moveTo>
                    <a:lnTo>
                      <a:pt x="98" y="130"/>
                    </a:lnTo>
                    <a:lnTo>
                      <a:pt x="88" y="135"/>
                    </a:lnTo>
                    <a:lnTo>
                      <a:pt x="76" y="138"/>
                    </a:lnTo>
                    <a:lnTo>
                      <a:pt x="63" y="138"/>
                    </a:lnTo>
                    <a:lnTo>
                      <a:pt x="51" y="138"/>
                    </a:lnTo>
                    <a:lnTo>
                      <a:pt x="38" y="135"/>
                    </a:lnTo>
                    <a:lnTo>
                      <a:pt x="28" y="130"/>
                    </a:lnTo>
                    <a:lnTo>
                      <a:pt x="20" y="123"/>
                    </a:lnTo>
                    <a:lnTo>
                      <a:pt x="13" y="113"/>
                    </a:lnTo>
                    <a:lnTo>
                      <a:pt x="5" y="100"/>
                    </a:lnTo>
                    <a:lnTo>
                      <a:pt x="3" y="93"/>
                    </a:lnTo>
                    <a:lnTo>
                      <a:pt x="3" y="85"/>
                    </a:lnTo>
                    <a:lnTo>
                      <a:pt x="0" y="70"/>
                    </a:lnTo>
                    <a:lnTo>
                      <a:pt x="3" y="52"/>
                    </a:lnTo>
                    <a:lnTo>
                      <a:pt x="3" y="45"/>
                    </a:lnTo>
                    <a:lnTo>
                      <a:pt x="5" y="37"/>
                    </a:lnTo>
                    <a:lnTo>
                      <a:pt x="13" y="25"/>
                    </a:lnTo>
                    <a:lnTo>
                      <a:pt x="20" y="15"/>
                    </a:lnTo>
                    <a:lnTo>
                      <a:pt x="28" y="10"/>
                    </a:lnTo>
                    <a:lnTo>
                      <a:pt x="38" y="5"/>
                    </a:lnTo>
                    <a:lnTo>
                      <a:pt x="51" y="2"/>
                    </a:lnTo>
                    <a:lnTo>
                      <a:pt x="63" y="0"/>
                    </a:lnTo>
                    <a:lnTo>
                      <a:pt x="76" y="2"/>
                    </a:lnTo>
                    <a:lnTo>
                      <a:pt x="88" y="5"/>
                    </a:lnTo>
                    <a:lnTo>
                      <a:pt x="98" y="10"/>
                    </a:lnTo>
                    <a:lnTo>
                      <a:pt x="106" y="15"/>
                    </a:lnTo>
                    <a:lnTo>
                      <a:pt x="116" y="25"/>
                    </a:lnTo>
                    <a:lnTo>
                      <a:pt x="121" y="37"/>
                    </a:lnTo>
                    <a:lnTo>
                      <a:pt x="124" y="45"/>
                    </a:lnTo>
                    <a:lnTo>
                      <a:pt x="126" y="52"/>
                    </a:lnTo>
                    <a:lnTo>
                      <a:pt x="126" y="70"/>
                    </a:lnTo>
                    <a:lnTo>
                      <a:pt x="126" y="85"/>
                    </a:lnTo>
                    <a:lnTo>
                      <a:pt x="124" y="93"/>
                    </a:lnTo>
                    <a:lnTo>
                      <a:pt x="121" y="100"/>
                    </a:lnTo>
                    <a:lnTo>
                      <a:pt x="116" y="113"/>
                    </a:lnTo>
                    <a:lnTo>
                      <a:pt x="111" y="118"/>
                    </a:lnTo>
                    <a:lnTo>
                      <a:pt x="106" y="1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32" name="Freeform 355"/>
              <p:cNvSpPr>
                <a:spLocks/>
              </p:cNvSpPr>
              <p:nvPr/>
            </p:nvSpPr>
            <p:spPr bwMode="auto">
              <a:xfrm>
                <a:off x="6420" y="4329"/>
                <a:ext cx="106" cy="128"/>
              </a:xfrm>
              <a:custGeom>
                <a:avLst/>
                <a:gdLst>
                  <a:gd name="T0" fmla="*/ 106 w 106"/>
                  <a:gd name="T1" fmla="*/ 0 h 128"/>
                  <a:gd name="T2" fmla="*/ 106 w 106"/>
                  <a:gd name="T3" fmla="*/ 22 h 128"/>
                  <a:gd name="T4" fmla="*/ 66 w 106"/>
                  <a:gd name="T5" fmla="*/ 22 h 128"/>
                  <a:gd name="T6" fmla="*/ 66 w 106"/>
                  <a:gd name="T7" fmla="*/ 128 h 128"/>
                  <a:gd name="T8" fmla="*/ 38 w 106"/>
                  <a:gd name="T9" fmla="*/ 128 h 128"/>
                  <a:gd name="T10" fmla="*/ 38 w 106"/>
                  <a:gd name="T11" fmla="*/ 22 h 128"/>
                  <a:gd name="T12" fmla="*/ 0 w 106"/>
                  <a:gd name="T13" fmla="*/ 22 h 128"/>
                  <a:gd name="T14" fmla="*/ 0 w 106"/>
                  <a:gd name="T15" fmla="*/ 0 h 128"/>
                  <a:gd name="T16" fmla="*/ 106 w 106"/>
                  <a:gd name="T17" fmla="*/ 0 h 1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28"/>
                  <a:gd name="T29" fmla="*/ 106 w 106"/>
                  <a:gd name="T30" fmla="*/ 128 h 1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28">
                    <a:moveTo>
                      <a:pt x="106" y="0"/>
                    </a:moveTo>
                    <a:lnTo>
                      <a:pt x="106" y="22"/>
                    </a:lnTo>
                    <a:lnTo>
                      <a:pt x="66" y="22"/>
                    </a:lnTo>
                    <a:lnTo>
                      <a:pt x="66" y="128"/>
                    </a:lnTo>
                    <a:lnTo>
                      <a:pt x="38" y="128"/>
                    </a:lnTo>
                    <a:lnTo>
                      <a:pt x="38" y="22"/>
                    </a:lnTo>
                    <a:lnTo>
                      <a:pt x="0" y="22"/>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33" name="Freeform 356"/>
              <p:cNvSpPr>
                <a:spLocks/>
              </p:cNvSpPr>
              <p:nvPr/>
            </p:nvSpPr>
            <p:spPr bwMode="auto">
              <a:xfrm>
                <a:off x="6591" y="4329"/>
                <a:ext cx="106" cy="128"/>
              </a:xfrm>
              <a:custGeom>
                <a:avLst/>
                <a:gdLst>
                  <a:gd name="T0" fmla="*/ 0 w 106"/>
                  <a:gd name="T1" fmla="*/ 0 h 128"/>
                  <a:gd name="T2" fmla="*/ 28 w 106"/>
                  <a:gd name="T3" fmla="*/ 0 h 128"/>
                  <a:gd name="T4" fmla="*/ 81 w 106"/>
                  <a:gd name="T5" fmla="*/ 90 h 128"/>
                  <a:gd name="T6" fmla="*/ 81 w 106"/>
                  <a:gd name="T7" fmla="*/ 0 h 128"/>
                  <a:gd name="T8" fmla="*/ 106 w 106"/>
                  <a:gd name="T9" fmla="*/ 0 h 128"/>
                  <a:gd name="T10" fmla="*/ 106 w 106"/>
                  <a:gd name="T11" fmla="*/ 128 h 128"/>
                  <a:gd name="T12" fmla="*/ 78 w 106"/>
                  <a:gd name="T13" fmla="*/ 128 h 128"/>
                  <a:gd name="T14" fmla="*/ 25 w 106"/>
                  <a:gd name="T15" fmla="*/ 37 h 128"/>
                  <a:gd name="T16" fmla="*/ 25 w 106"/>
                  <a:gd name="T17" fmla="*/ 128 h 128"/>
                  <a:gd name="T18" fmla="*/ 0 w 106"/>
                  <a:gd name="T19" fmla="*/ 128 h 128"/>
                  <a:gd name="T20" fmla="*/ 0 w 106"/>
                  <a:gd name="T21" fmla="*/ 0 h 1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28"/>
                  <a:gd name="T35" fmla="*/ 106 w 106"/>
                  <a:gd name="T36" fmla="*/ 128 h 1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28">
                    <a:moveTo>
                      <a:pt x="0" y="0"/>
                    </a:moveTo>
                    <a:lnTo>
                      <a:pt x="28" y="0"/>
                    </a:lnTo>
                    <a:lnTo>
                      <a:pt x="81" y="90"/>
                    </a:lnTo>
                    <a:lnTo>
                      <a:pt x="81" y="0"/>
                    </a:lnTo>
                    <a:lnTo>
                      <a:pt x="106" y="0"/>
                    </a:lnTo>
                    <a:lnTo>
                      <a:pt x="106" y="128"/>
                    </a:lnTo>
                    <a:lnTo>
                      <a:pt x="78" y="128"/>
                    </a:lnTo>
                    <a:lnTo>
                      <a:pt x="25" y="37"/>
                    </a:lnTo>
                    <a:lnTo>
                      <a:pt x="25"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34" name="Freeform 357"/>
              <p:cNvSpPr>
                <a:spLocks/>
              </p:cNvSpPr>
              <p:nvPr/>
            </p:nvSpPr>
            <p:spPr bwMode="auto">
              <a:xfrm>
                <a:off x="6722" y="4329"/>
                <a:ext cx="106" cy="133"/>
              </a:xfrm>
              <a:custGeom>
                <a:avLst/>
                <a:gdLst>
                  <a:gd name="T0" fmla="*/ 0 w 106"/>
                  <a:gd name="T1" fmla="*/ 0 h 133"/>
                  <a:gd name="T2" fmla="*/ 28 w 106"/>
                  <a:gd name="T3" fmla="*/ 0 h 133"/>
                  <a:gd name="T4" fmla="*/ 28 w 106"/>
                  <a:gd name="T5" fmla="*/ 80 h 133"/>
                  <a:gd name="T6" fmla="*/ 30 w 106"/>
                  <a:gd name="T7" fmla="*/ 90 h 133"/>
                  <a:gd name="T8" fmla="*/ 33 w 106"/>
                  <a:gd name="T9" fmla="*/ 98 h 133"/>
                  <a:gd name="T10" fmla="*/ 35 w 106"/>
                  <a:gd name="T11" fmla="*/ 103 h 133"/>
                  <a:gd name="T12" fmla="*/ 40 w 106"/>
                  <a:gd name="T13" fmla="*/ 108 h 133"/>
                  <a:gd name="T14" fmla="*/ 45 w 106"/>
                  <a:gd name="T15" fmla="*/ 110 h 133"/>
                  <a:gd name="T16" fmla="*/ 53 w 106"/>
                  <a:gd name="T17" fmla="*/ 110 h 133"/>
                  <a:gd name="T18" fmla="*/ 60 w 106"/>
                  <a:gd name="T19" fmla="*/ 110 h 133"/>
                  <a:gd name="T20" fmla="*/ 68 w 106"/>
                  <a:gd name="T21" fmla="*/ 108 h 133"/>
                  <a:gd name="T22" fmla="*/ 71 w 106"/>
                  <a:gd name="T23" fmla="*/ 103 h 133"/>
                  <a:gd name="T24" fmla="*/ 76 w 106"/>
                  <a:gd name="T25" fmla="*/ 98 h 133"/>
                  <a:gd name="T26" fmla="*/ 78 w 106"/>
                  <a:gd name="T27" fmla="*/ 90 h 133"/>
                  <a:gd name="T28" fmla="*/ 78 w 106"/>
                  <a:gd name="T29" fmla="*/ 80 h 133"/>
                  <a:gd name="T30" fmla="*/ 78 w 106"/>
                  <a:gd name="T31" fmla="*/ 0 h 133"/>
                  <a:gd name="T32" fmla="*/ 106 w 106"/>
                  <a:gd name="T33" fmla="*/ 0 h 133"/>
                  <a:gd name="T34" fmla="*/ 106 w 106"/>
                  <a:gd name="T35" fmla="*/ 80 h 133"/>
                  <a:gd name="T36" fmla="*/ 106 w 106"/>
                  <a:gd name="T37" fmla="*/ 90 h 133"/>
                  <a:gd name="T38" fmla="*/ 103 w 106"/>
                  <a:gd name="T39" fmla="*/ 98 h 133"/>
                  <a:gd name="T40" fmla="*/ 101 w 106"/>
                  <a:gd name="T41" fmla="*/ 105 h 133"/>
                  <a:gd name="T42" fmla="*/ 98 w 106"/>
                  <a:gd name="T43" fmla="*/ 113 h 133"/>
                  <a:gd name="T44" fmla="*/ 96 w 106"/>
                  <a:gd name="T45" fmla="*/ 115 h 133"/>
                  <a:gd name="T46" fmla="*/ 91 w 106"/>
                  <a:gd name="T47" fmla="*/ 120 h 133"/>
                  <a:gd name="T48" fmla="*/ 81 w 106"/>
                  <a:gd name="T49" fmla="*/ 128 h 133"/>
                  <a:gd name="T50" fmla="*/ 76 w 106"/>
                  <a:gd name="T51" fmla="*/ 130 h 133"/>
                  <a:gd name="T52" fmla="*/ 68 w 106"/>
                  <a:gd name="T53" fmla="*/ 130 h 133"/>
                  <a:gd name="T54" fmla="*/ 53 w 106"/>
                  <a:gd name="T55" fmla="*/ 133 h 133"/>
                  <a:gd name="T56" fmla="*/ 38 w 106"/>
                  <a:gd name="T57" fmla="*/ 130 h 133"/>
                  <a:gd name="T58" fmla="*/ 30 w 106"/>
                  <a:gd name="T59" fmla="*/ 130 h 133"/>
                  <a:gd name="T60" fmla="*/ 25 w 106"/>
                  <a:gd name="T61" fmla="*/ 128 h 133"/>
                  <a:gd name="T62" fmla="*/ 20 w 106"/>
                  <a:gd name="T63" fmla="*/ 125 h 133"/>
                  <a:gd name="T64" fmla="*/ 15 w 106"/>
                  <a:gd name="T65" fmla="*/ 120 h 133"/>
                  <a:gd name="T66" fmla="*/ 10 w 106"/>
                  <a:gd name="T67" fmla="*/ 115 h 133"/>
                  <a:gd name="T68" fmla="*/ 8 w 106"/>
                  <a:gd name="T69" fmla="*/ 113 h 133"/>
                  <a:gd name="T70" fmla="*/ 5 w 106"/>
                  <a:gd name="T71" fmla="*/ 105 h 133"/>
                  <a:gd name="T72" fmla="*/ 3 w 106"/>
                  <a:gd name="T73" fmla="*/ 98 h 133"/>
                  <a:gd name="T74" fmla="*/ 0 w 106"/>
                  <a:gd name="T75" fmla="*/ 90 h 133"/>
                  <a:gd name="T76" fmla="*/ 0 w 106"/>
                  <a:gd name="T77" fmla="*/ 80 h 133"/>
                  <a:gd name="T78" fmla="*/ 0 w 106"/>
                  <a:gd name="T79" fmla="*/ 0 h 1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6"/>
                  <a:gd name="T121" fmla="*/ 0 h 133"/>
                  <a:gd name="T122" fmla="*/ 106 w 106"/>
                  <a:gd name="T123" fmla="*/ 133 h 1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6" h="133">
                    <a:moveTo>
                      <a:pt x="0" y="0"/>
                    </a:moveTo>
                    <a:lnTo>
                      <a:pt x="28" y="0"/>
                    </a:lnTo>
                    <a:lnTo>
                      <a:pt x="28" y="80"/>
                    </a:lnTo>
                    <a:lnTo>
                      <a:pt x="30" y="90"/>
                    </a:lnTo>
                    <a:lnTo>
                      <a:pt x="33" y="98"/>
                    </a:lnTo>
                    <a:lnTo>
                      <a:pt x="35" y="103"/>
                    </a:lnTo>
                    <a:lnTo>
                      <a:pt x="40" y="108"/>
                    </a:lnTo>
                    <a:lnTo>
                      <a:pt x="45" y="110"/>
                    </a:lnTo>
                    <a:lnTo>
                      <a:pt x="53" y="110"/>
                    </a:lnTo>
                    <a:lnTo>
                      <a:pt x="60" y="110"/>
                    </a:lnTo>
                    <a:lnTo>
                      <a:pt x="68" y="108"/>
                    </a:lnTo>
                    <a:lnTo>
                      <a:pt x="71" y="103"/>
                    </a:lnTo>
                    <a:lnTo>
                      <a:pt x="76" y="98"/>
                    </a:lnTo>
                    <a:lnTo>
                      <a:pt x="78" y="90"/>
                    </a:lnTo>
                    <a:lnTo>
                      <a:pt x="78" y="80"/>
                    </a:lnTo>
                    <a:lnTo>
                      <a:pt x="78" y="0"/>
                    </a:lnTo>
                    <a:lnTo>
                      <a:pt x="106" y="0"/>
                    </a:lnTo>
                    <a:lnTo>
                      <a:pt x="106" y="80"/>
                    </a:lnTo>
                    <a:lnTo>
                      <a:pt x="106" y="90"/>
                    </a:lnTo>
                    <a:lnTo>
                      <a:pt x="103" y="98"/>
                    </a:lnTo>
                    <a:lnTo>
                      <a:pt x="101" y="105"/>
                    </a:lnTo>
                    <a:lnTo>
                      <a:pt x="98" y="113"/>
                    </a:lnTo>
                    <a:lnTo>
                      <a:pt x="96" y="115"/>
                    </a:lnTo>
                    <a:lnTo>
                      <a:pt x="91" y="120"/>
                    </a:lnTo>
                    <a:lnTo>
                      <a:pt x="81" y="128"/>
                    </a:lnTo>
                    <a:lnTo>
                      <a:pt x="76" y="130"/>
                    </a:lnTo>
                    <a:lnTo>
                      <a:pt x="68" y="130"/>
                    </a:lnTo>
                    <a:lnTo>
                      <a:pt x="53" y="133"/>
                    </a:lnTo>
                    <a:lnTo>
                      <a:pt x="38" y="130"/>
                    </a:lnTo>
                    <a:lnTo>
                      <a:pt x="30" y="130"/>
                    </a:lnTo>
                    <a:lnTo>
                      <a:pt x="25" y="128"/>
                    </a:lnTo>
                    <a:lnTo>
                      <a:pt x="20" y="125"/>
                    </a:lnTo>
                    <a:lnTo>
                      <a:pt x="15" y="120"/>
                    </a:lnTo>
                    <a:lnTo>
                      <a:pt x="10" y="115"/>
                    </a:lnTo>
                    <a:lnTo>
                      <a:pt x="8" y="113"/>
                    </a:lnTo>
                    <a:lnTo>
                      <a:pt x="5" y="105"/>
                    </a:lnTo>
                    <a:lnTo>
                      <a:pt x="3" y="98"/>
                    </a:lnTo>
                    <a:lnTo>
                      <a:pt x="0" y="90"/>
                    </a:lnTo>
                    <a:lnTo>
                      <a:pt x="0" y="8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35" name="Freeform 358"/>
              <p:cNvSpPr>
                <a:spLocks/>
              </p:cNvSpPr>
              <p:nvPr/>
            </p:nvSpPr>
            <p:spPr bwMode="auto">
              <a:xfrm>
                <a:off x="6853" y="4329"/>
                <a:ext cx="93" cy="128"/>
              </a:xfrm>
              <a:custGeom>
                <a:avLst/>
                <a:gdLst>
                  <a:gd name="T0" fmla="*/ 0 w 93"/>
                  <a:gd name="T1" fmla="*/ 0 h 128"/>
                  <a:gd name="T2" fmla="*/ 28 w 93"/>
                  <a:gd name="T3" fmla="*/ 0 h 128"/>
                  <a:gd name="T4" fmla="*/ 28 w 93"/>
                  <a:gd name="T5" fmla="*/ 105 h 128"/>
                  <a:gd name="T6" fmla="*/ 93 w 93"/>
                  <a:gd name="T7" fmla="*/ 105 h 128"/>
                  <a:gd name="T8" fmla="*/ 93 w 93"/>
                  <a:gd name="T9" fmla="*/ 128 h 128"/>
                  <a:gd name="T10" fmla="*/ 0 w 93"/>
                  <a:gd name="T11" fmla="*/ 128 h 128"/>
                  <a:gd name="T12" fmla="*/ 0 w 93"/>
                  <a:gd name="T13" fmla="*/ 0 h 128"/>
                  <a:gd name="T14" fmla="*/ 0 60000 65536"/>
                  <a:gd name="T15" fmla="*/ 0 60000 65536"/>
                  <a:gd name="T16" fmla="*/ 0 60000 65536"/>
                  <a:gd name="T17" fmla="*/ 0 60000 65536"/>
                  <a:gd name="T18" fmla="*/ 0 60000 65536"/>
                  <a:gd name="T19" fmla="*/ 0 60000 65536"/>
                  <a:gd name="T20" fmla="*/ 0 60000 65536"/>
                  <a:gd name="T21" fmla="*/ 0 w 93"/>
                  <a:gd name="T22" fmla="*/ 0 h 128"/>
                  <a:gd name="T23" fmla="*/ 93 w 93"/>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28">
                    <a:moveTo>
                      <a:pt x="0" y="0"/>
                    </a:moveTo>
                    <a:lnTo>
                      <a:pt x="28" y="0"/>
                    </a:lnTo>
                    <a:lnTo>
                      <a:pt x="28" y="105"/>
                    </a:lnTo>
                    <a:lnTo>
                      <a:pt x="93" y="105"/>
                    </a:lnTo>
                    <a:lnTo>
                      <a:pt x="93"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36" name="Freeform 359"/>
              <p:cNvSpPr>
                <a:spLocks/>
              </p:cNvSpPr>
              <p:nvPr/>
            </p:nvSpPr>
            <p:spPr bwMode="auto">
              <a:xfrm>
                <a:off x="6964" y="4329"/>
                <a:ext cx="93" cy="128"/>
              </a:xfrm>
              <a:custGeom>
                <a:avLst/>
                <a:gdLst>
                  <a:gd name="T0" fmla="*/ 0 w 93"/>
                  <a:gd name="T1" fmla="*/ 0 h 128"/>
                  <a:gd name="T2" fmla="*/ 27 w 93"/>
                  <a:gd name="T3" fmla="*/ 0 h 128"/>
                  <a:gd name="T4" fmla="*/ 27 w 93"/>
                  <a:gd name="T5" fmla="*/ 105 h 128"/>
                  <a:gd name="T6" fmla="*/ 93 w 93"/>
                  <a:gd name="T7" fmla="*/ 105 h 128"/>
                  <a:gd name="T8" fmla="*/ 93 w 93"/>
                  <a:gd name="T9" fmla="*/ 128 h 128"/>
                  <a:gd name="T10" fmla="*/ 0 w 93"/>
                  <a:gd name="T11" fmla="*/ 128 h 128"/>
                  <a:gd name="T12" fmla="*/ 0 w 93"/>
                  <a:gd name="T13" fmla="*/ 0 h 128"/>
                  <a:gd name="T14" fmla="*/ 0 60000 65536"/>
                  <a:gd name="T15" fmla="*/ 0 60000 65536"/>
                  <a:gd name="T16" fmla="*/ 0 60000 65536"/>
                  <a:gd name="T17" fmla="*/ 0 60000 65536"/>
                  <a:gd name="T18" fmla="*/ 0 60000 65536"/>
                  <a:gd name="T19" fmla="*/ 0 60000 65536"/>
                  <a:gd name="T20" fmla="*/ 0 60000 65536"/>
                  <a:gd name="T21" fmla="*/ 0 w 93"/>
                  <a:gd name="T22" fmla="*/ 0 h 128"/>
                  <a:gd name="T23" fmla="*/ 93 w 93"/>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28">
                    <a:moveTo>
                      <a:pt x="0" y="0"/>
                    </a:moveTo>
                    <a:lnTo>
                      <a:pt x="27" y="0"/>
                    </a:lnTo>
                    <a:lnTo>
                      <a:pt x="27" y="105"/>
                    </a:lnTo>
                    <a:lnTo>
                      <a:pt x="93" y="105"/>
                    </a:lnTo>
                    <a:lnTo>
                      <a:pt x="93"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37" name="Freeform 360"/>
              <p:cNvSpPr>
                <a:spLocks/>
              </p:cNvSpPr>
              <p:nvPr/>
            </p:nvSpPr>
            <p:spPr bwMode="auto">
              <a:xfrm>
                <a:off x="7072" y="4432"/>
                <a:ext cx="27" cy="58"/>
              </a:xfrm>
              <a:custGeom>
                <a:avLst/>
                <a:gdLst>
                  <a:gd name="T0" fmla="*/ 0 w 27"/>
                  <a:gd name="T1" fmla="*/ 47 h 58"/>
                  <a:gd name="T2" fmla="*/ 5 w 27"/>
                  <a:gd name="T3" fmla="*/ 45 h 58"/>
                  <a:gd name="T4" fmla="*/ 10 w 27"/>
                  <a:gd name="T5" fmla="*/ 40 h 58"/>
                  <a:gd name="T6" fmla="*/ 12 w 27"/>
                  <a:gd name="T7" fmla="*/ 35 h 58"/>
                  <a:gd name="T8" fmla="*/ 15 w 27"/>
                  <a:gd name="T9" fmla="*/ 27 h 58"/>
                  <a:gd name="T10" fmla="*/ 0 w 27"/>
                  <a:gd name="T11" fmla="*/ 27 h 58"/>
                  <a:gd name="T12" fmla="*/ 0 w 27"/>
                  <a:gd name="T13" fmla="*/ 0 h 58"/>
                  <a:gd name="T14" fmla="*/ 27 w 27"/>
                  <a:gd name="T15" fmla="*/ 0 h 58"/>
                  <a:gd name="T16" fmla="*/ 27 w 27"/>
                  <a:gd name="T17" fmla="*/ 22 h 58"/>
                  <a:gd name="T18" fmla="*/ 25 w 27"/>
                  <a:gd name="T19" fmla="*/ 35 h 58"/>
                  <a:gd name="T20" fmla="*/ 22 w 27"/>
                  <a:gd name="T21" fmla="*/ 42 h 58"/>
                  <a:gd name="T22" fmla="*/ 20 w 27"/>
                  <a:gd name="T23" fmla="*/ 47 h 58"/>
                  <a:gd name="T24" fmla="*/ 15 w 27"/>
                  <a:gd name="T25" fmla="*/ 50 h 58"/>
                  <a:gd name="T26" fmla="*/ 7 w 27"/>
                  <a:gd name="T27" fmla="*/ 55 h 58"/>
                  <a:gd name="T28" fmla="*/ 0 w 27"/>
                  <a:gd name="T29" fmla="*/ 58 h 58"/>
                  <a:gd name="T30" fmla="*/ 0 w 27"/>
                  <a:gd name="T31" fmla="*/ 47 h 5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
                  <a:gd name="T49" fmla="*/ 0 h 58"/>
                  <a:gd name="T50" fmla="*/ 27 w 27"/>
                  <a:gd name="T51" fmla="*/ 58 h 5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 h="58">
                    <a:moveTo>
                      <a:pt x="0" y="47"/>
                    </a:moveTo>
                    <a:lnTo>
                      <a:pt x="5" y="45"/>
                    </a:lnTo>
                    <a:lnTo>
                      <a:pt x="10" y="40"/>
                    </a:lnTo>
                    <a:lnTo>
                      <a:pt x="12" y="35"/>
                    </a:lnTo>
                    <a:lnTo>
                      <a:pt x="15" y="27"/>
                    </a:lnTo>
                    <a:lnTo>
                      <a:pt x="0" y="27"/>
                    </a:lnTo>
                    <a:lnTo>
                      <a:pt x="0" y="0"/>
                    </a:lnTo>
                    <a:lnTo>
                      <a:pt x="27" y="0"/>
                    </a:lnTo>
                    <a:lnTo>
                      <a:pt x="27" y="22"/>
                    </a:lnTo>
                    <a:lnTo>
                      <a:pt x="25" y="35"/>
                    </a:lnTo>
                    <a:lnTo>
                      <a:pt x="22" y="42"/>
                    </a:lnTo>
                    <a:lnTo>
                      <a:pt x="20" y="47"/>
                    </a:lnTo>
                    <a:lnTo>
                      <a:pt x="15" y="50"/>
                    </a:lnTo>
                    <a:lnTo>
                      <a:pt x="7" y="55"/>
                    </a:lnTo>
                    <a:lnTo>
                      <a:pt x="0" y="58"/>
                    </a:lnTo>
                    <a:lnTo>
                      <a:pt x="0" y="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38" name="Freeform 361"/>
              <p:cNvSpPr>
                <a:spLocks/>
              </p:cNvSpPr>
              <p:nvPr/>
            </p:nvSpPr>
            <p:spPr bwMode="auto">
              <a:xfrm>
                <a:off x="6159" y="4088"/>
                <a:ext cx="105" cy="128"/>
              </a:xfrm>
              <a:custGeom>
                <a:avLst/>
                <a:gdLst>
                  <a:gd name="T0" fmla="*/ 0 w 105"/>
                  <a:gd name="T1" fmla="*/ 0 h 128"/>
                  <a:gd name="T2" fmla="*/ 27 w 105"/>
                  <a:gd name="T3" fmla="*/ 0 h 128"/>
                  <a:gd name="T4" fmla="*/ 80 w 105"/>
                  <a:gd name="T5" fmla="*/ 90 h 128"/>
                  <a:gd name="T6" fmla="*/ 80 w 105"/>
                  <a:gd name="T7" fmla="*/ 0 h 128"/>
                  <a:gd name="T8" fmla="*/ 105 w 105"/>
                  <a:gd name="T9" fmla="*/ 0 h 128"/>
                  <a:gd name="T10" fmla="*/ 105 w 105"/>
                  <a:gd name="T11" fmla="*/ 128 h 128"/>
                  <a:gd name="T12" fmla="*/ 78 w 105"/>
                  <a:gd name="T13" fmla="*/ 128 h 128"/>
                  <a:gd name="T14" fmla="*/ 25 w 105"/>
                  <a:gd name="T15" fmla="*/ 37 h 128"/>
                  <a:gd name="T16" fmla="*/ 25 w 105"/>
                  <a:gd name="T17" fmla="*/ 128 h 128"/>
                  <a:gd name="T18" fmla="*/ 0 w 105"/>
                  <a:gd name="T19" fmla="*/ 128 h 128"/>
                  <a:gd name="T20" fmla="*/ 0 w 105"/>
                  <a:gd name="T21" fmla="*/ 0 h 1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
                  <a:gd name="T34" fmla="*/ 0 h 128"/>
                  <a:gd name="T35" fmla="*/ 105 w 105"/>
                  <a:gd name="T36" fmla="*/ 128 h 1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 h="128">
                    <a:moveTo>
                      <a:pt x="0" y="0"/>
                    </a:moveTo>
                    <a:lnTo>
                      <a:pt x="27" y="0"/>
                    </a:lnTo>
                    <a:lnTo>
                      <a:pt x="80" y="90"/>
                    </a:lnTo>
                    <a:lnTo>
                      <a:pt x="80" y="0"/>
                    </a:lnTo>
                    <a:lnTo>
                      <a:pt x="105" y="0"/>
                    </a:lnTo>
                    <a:lnTo>
                      <a:pt x="105" y="128"/>
                    </a:lnTo>
                    <a:lnTo>
                      <a:pt x="78" y="128"/>
                    </a:lnTo>
                    <a:lnTo>
                      <a:pt x="25" y="37"/>
                    </a:lnTo>
                    <a:lnTo>
                      <a:pt x="25"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39" name="Freeform 362"/>
              <p:cNvSpPr>
                <a:spLocks noEditPoints="1"/>
              </p:cNvSpPr>
              <p:nvPr/>
            </p:nvSpPr>
            <p:spPr bwMode="auto">
              <a:xfrm>
                <a:off x="6284" y="4083"/>
                <a:ext cx="126" cy="138"/>
              </a:xfrm>
              <a:custGeom>
                <a:avLst/>
                <a:gdLst>
                  <a:gd name="T0" fmla="*/ 93 w 126"/>
                  <a:gd name="T1" fmla="*/ 98 h 138"/>
                  <a:gd name="T2" fmla="*/ 98 w 126"/>
                  <a:gd name="T3" fmla="*/ 80 h 138"/>
                  <a:gd name="T4" fmla="*/ 98 w 126"/>
                  <a:gd name="T5" fmla="*/ 60 h 138"/>
                  <a:gd name="T6" fmla="*/ 93 w 126"/>
                  <a:gd name="T7" fmla="*/ 42 h 138"/>
                  <a:gd name="T8" fmla="*/ 83 w 126"/>
                  <a:gd name="T9" fmla="*/ 30 h 138"/>
                  <a:gd name="T10" fmla="*/ 71 w 126"/>
                  <a:gd name="T11" fmla="*/ 25 h 138"/>
                  <a:gd name="T12" fmla="*/ 56 w 126"/>
                  <a:gd name="T13" fmla="*/ 25 h 138"/>
                  <a:gd name="T14" fmla="*/ 43 w 126"/>
                  <a:gd name="T15" fmla="*/ 30 h 138"/>
                  <a:gd name="T16" fmla="*/ 33 w 126"/>
                  <a:gd name="T17" fmla="*/ 42 h 138"/>
                  <a:gd name="T18" fmla="*/ 28 w 126"/>
                  <a:gd name="T19" fmla="*/ 60 h 138"/>
                  <a:gd name="T20" fmla="*/ 28 w 126"/>
                  <a:gd name="T21" fmla="*/ 80 h 138"/>
                  <a:gd name="T22" fmla="*/ 33 w 126"/>
                  <a:gd name="T23" fmla="*/ 98 h 138"/>
                  <a:gd name="T24" fmla="*/ 43 w 126"/>
                  <a:gd name="T25" fmla="*/ 108 h 138"/>
                  <a:gd name="T26" fmla="*/ 56 w 126"/>
                  <a:gd name="T27" fmla="*/ 115 h 138"/>
                  <a:gd name="T28" fmla="*/ 71 w 126"/>
                  <a:gd name="T29" fmla="*/ 115 h 138"/>
                  <a:gd name="T30" fmla="*/ 83 w 126"/>
                  <a:gd name="T31" fmla="*/ 108 h 138"/>
                  <a:gd name="T32" fmla="*/ 106 w 126"/>
                  <a:gd name="T33" fmla="*/ 123 h 138"/>
                  <a:gd name="T34" fmla="*/ 88 w 126"/>
                  <a:gd name="T35" fmla="*/ 135 h 138"/>
                  <a:gd name="T36" fmla="*/ 63 w 126"/>
                  <a:gd name="T37" fmla="*/ 138 h 138"/>
                  <a:gd name="T38" fmla="*/ 38 w 126"/>
                  <a:gd name="T39" fmla="*/ 135 h 138"/>
                  <a:gd name="T40" fmla="*/ 20 w 126"/>
                  <a:gd name="T41" fmla="*/ 123 h 138"/>
                  <a:gd name="T42" fmla="*/ 5 w 126"/>
                  <a:gd name="T43" fmla="*/ 100 h 138"/>
                  <a:gd name="T44" fmla="*/ 3 w 126"/>
                  <a:gd name="T45" fmla="*/ 85 h 138"/>
                  <a:gd name="T46" fmla="*/ 3 w 126"/>
                  <a:gd name="T47" fmla="*/ 52 h 138"/>
                  <a:gd name="T48" fmla="*/ 5 w 126"/>
                  <a:gd name="T49" fmla="*/ 37 h 138"/>
                  <a:gd name="T50" fmla="*/ 20 w 126"/>
                  <a:gd name="T51" fmla="*/ 15 h 138"/>
                  <a:gd name="T52" fmla="*/ 38 w 126"/>
                  <a:gd name="T53" fmla="*/ 5 h 138"/>
                  <a:gd name="T54" fmla="*/ 63 w 126"/>
                  <a:gd name="T55" fmla="*/ 0 h 138"/>
                  <a:gd name="T56" fmla="*/ 88 w 126"/>
                  <a:gd name="T57" fmla="*/ 5 h 138"/>
                  <a:gd name="T58" fmla="*/ 106 w 126"/>
                  <a:gd name="T59" fmla="*/ 15 h 138"/>
                  <a:gd name="T60" fmla="*/ 121 w 126"/>
                  <a:gd name="T61" fmla="*/ 37 h 138"/>
                  <a:gd name="T62" fmla="*/ 126 w 126"/>
                  <a:gd name="T63" fmla="*/ 52 h 138"/>
                  <a:gd name="T64" fmla="*/ 126 w 126"/>
                  <a:gd name="T65" fmla="*/ 85 h 138"/>
                  <a:gd name="T66" fmla="*/ 121 w 126"/>
                  <a:gd name="T67" fmla="*/ 100 h 138"/>
                  <a:gd name="T68" fmla="*/ 111 w 126"/>
                  <a:gd name="T69" fmla="*/ 118 h 1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6"/>
                  <a:gd name="T106" fmla="*/ 0 h 138"/>
                  <a:gd name="T107" fmla="*/ 126 w 126"/>
                  <a:gd name="T108" fmla="*/ 138 h 1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6" h="138">
                    <a:moveTo>
                      <a:pt x="88" y="103"/>
                    </a:moveTo>
                    <a:lnTo>
                      <a:pt x="93" y="98"/>
                    </a:lnTo>
                    <a:lnTo>
                      <a:pt x="96" y="87"/>
                    </a:lnTo>
                    <a:lnTo>
                      <a:pt x="98" y="80"/>
                    </a:lnTo>
                    <a:lnTo>
                      <a:pt x="98" y="70"/>
                    </a:lnTo>
                    <a:lnTo>
                      <a:pt x="98" y="60"/>
                    </a:lnTo>
                    <a:lnTo>
                      <a:pt x="96" y="50"/>
                    </a:lnTo>
                    <a:lnTo>
                      <a:pt x="93" y="42"/>
                    </a:lnTo>
                    <a:lnTo>
                      <a:pt x="88" y="35"/>
                    </a:lnTo>
                    <a:lnTo>
                      <a:pt x="83" y="30"/>
                    </a:lnTo>
                    <a:lnTo>
                      <a:pt x="78" y="27"/>
                    </a:lnTo>
                    <a:lnTo>
                      <a:pt x="71" y="25"/>
                    </a:lnTo>
                    <a:lnTo>
                      <a:pt x="63" y="22"/>
                    </a:lnTo>
                    <a:lnTo>
                      <a:pt x="56" y="25"/>
                    </a:lnTo>
                    <a:lnTo>
                      <a:pt x="48" y="27"/>
                    </a:lnTo>
                    <a:lnTo>
                      <a:pt x="43" y="30"/>
                    </a:lnTo>
                    <a:lnTo>
                      <a:pt x="38" y="35"/>
                    </a:lnTo>
                    <a:lnTo>
                      <a:pt x="33" y="42"/>
                    </a:lnTo>
                    <a:lnTo>
                      <a:pt x="31" y="50"/>
                    </a:lnTo>
                    <a:lnTo>
                      <a:pt x="28" y="60"/>
                    </a:lnTo>
                    <a:lnTo>
                      <a:pt x="28" y="70"/>
                    </a:lnTo>
                    <a:lnTo>
                      <a:pt x="28" y="80"/>
                    </a:lnTo>
                    <a:lnTo>
                      <a:pt x="31" y="87"/>
                    </a:lnTo>
                    <a:lnTo>
                      <a:pt x="33" y="98"/>
                    </a:lnTo>
                    <a:lnTo>
                      <a:pt x="38" y="103"/>
                    </a:lnTo>
                    <a:lnTo>
                      <a:pt x="43" y="108"/>
                    </a:lnTo>
                    <a:lnTo>
                      <a:pt x="48" y="113"/>
                    </a:lnTo>
                    <a:lnTo>
                      <a:pt x="56" y="115"/>
                    </a:lnTo>
                    <a:lnTo>
                      <a:pt x="63" y="115"/>
                    </a:lnTo>
                    <a:lnTo>
                      <a:pt x="71" y="115"/>
                    </a:lnTo>
                    <a:lnTo>
                      <a:pt x="78" y="113"/>
                    </a:lnTo>
                    <a:lnTo>
                      <a:pt x="83" y="108"/>
                    </a:lnTo>
                    <a:lnTo>
                      <a:pt x="88" y="103"/>
                    </a:lnTo>
                    <a:close/>
                    <a:moveTo>
                      <a:pt x="106" y="123"/>
                    </a:moveTo>
                    <a:lnTo>
                      <a:pt x="98" y="130"/>
                    </a:lnTo>
                    <a:lnTo>
                      <a:pt x="88" y="135"/>
                    </a:lnTo>
                    <a:lnTo>
                      <a:pt x="76" y="138"/>
                    </a:lnTo>
                    <a:lnTo>
                      <a:pt x="63" y="138"/>
                    </a:lnTo>
                    <a:lnTo>
                      <a:pt x="51" y="138"/>
                    </a:lnTo>
                    <a:lnTo>
                      <a:pt x="38" y="135"/>
                    </a:lnTo>
                    <a:lnTo>
                      <a:pt x="28" y="130"/>
                    </a:lnTo>
                    <a:lnTo>
                      <a:pt x="20" y="123"/>
                    </a:lnTo>
                    <a:lnTo>
                      <a:pt x="13" y="113"/>
                    </a:lnTo>
                    <a:lnTo>
                      <a:pt x="5" y="100"/>
                    </a:lnTo>
                    <a:lnTo>
                      <a:pt x="3" y="93"/>
                    </a:lnTo>
                    <a:lnTo>
                      <a:pt x="3" y="85"/>
                    </a:lnTo>
                    <a:lnTo>
                      <a:pt x="0" y="70"/>
                    </a:lnTo>
                    <a:lnTo>
                      <a:pt x="3" y="52"/>
                    </a:lnTo>
                    <a:lnTo>
                      <a:pt x="3" y="45"/>
                    </a:lnTo>
                    <a:lnTo>
                      <a:pt x="5" y="37"/>
                    </a:lnTo>
                    <a:lnTo>
                      <a:pt x="13" y="25"/>
                    </a:lnTo>
                    <a:lnTo>
                      <a:pt x="20" y="15"/>
                    </a:lnTo>
                    <a:lnTo>
                      <a:pt x="28" y="10"/>
                    </a:lnTo>
                    <a:lnTo>
                      <a:pt x="38" y="5"/>
                    </a:lnTo>
                    <a:lnTo>
                      <a:pt x="51" y="2"/>
                    </a:lnTo>
                    <a:lnTo>
                      <a:pt x="63" y="0"/>
                    </a:lnTo>
                    <a:lnTo>
                      <a:pt x="76" y="2"/>
                    </a:lnTo>
                    <a:lnTo>
                      <a:pt x="88" y="5"/>
                    </a:lnTo>
                    <a:lnTo>
                      <a:pt x="98" y="10"/>
                    </a:lnTo>
                    <a:lnTo>
                      <a:pt x="106" y="15"/>
                    </a:lnTo>
                    <a:lnTo>
                      <a:pt x="116" y="25"/>
                    </a:lnTo>
                    <a:lnTo>
                      <a:pt x="121" y="37"/>
                    </a:lnTo>
                    <a:lnTo>
                      <a:pt x="124" y="45"/>
                    </a:lnTo>
                    <a:lnTo>
                      <a:pt x="126" y="52"/>
                    </a:lnTo>
                    <a:lnTo>
                      <a:pt x="126" y="70"/>
                    </a:lnTo>
                    <a:lnTo>
                      <a:pt x="126" y="85"/>
                    </a:lnTo>
                    <a:lnTo>
                      <a:pt x="124" y="93"/>
                    </a:lnTo>
                    <a:lnTo>
                      <a:pt x="121" y="100"/>
                    </a:lnTo>
                    <a:lnTo>
                      <a:pt x="116" y="113"/>
                    </a:lnTo>
                    <a:lnTo>
                      <a:pt x="111" y="118"/>
                    </a:lnTo>
                    <a:lnTo>
                      <a:pt x="106" y="1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40" name="Freeform 363"/>
              <p:cNvSpPr>
                <a:spLocks/>
              </p:cNvSpPr>
              <p:nvPr/>
            </p:nvSpPr>
            <p:spPr bwMode="auto">
              <a:xfrm>
                <a:off x="6420" y="4088"/>
                <a:ext cx="106" cy="128"/>
              </a:xfrm>
              <a:custGeom>
                <a:avLst/>
                <a:gdLst>
                  <a:gd name="T0" fmla="*/ 106 w 106"/>
                  <a:gd name="T1" fmla="*/ 0 h 128"/>
                  <a:gd name="T2" fmla="*/ 106 w 106"/>
                  <a:gd name="T3" fmla="*/ 22 h 128"/>
                  <a:gd name="T4" fmla="*/ 66 w 106"/>
                  <a:gd name="T5" fmla="*/ 22 h 128"/>
                  <a:gd name="T6" fmla="*/ 66 w 106"/>
                  <a:gd name="T7" fmla="*/ 128 h 128"/>
                  <a:gd name="T8" fmla="*/ 38 w 106"/>
                  <a:gd name="T9" fmla="*/ 128 h 128"/>
                  <a:gd name="T10" fmla="*/ 38 w 106"/>
                  <a:gd name="T11" fmla="*/ 22 h 128"/>
                  <a:gd name="T12" fmla="*/ 0 w 106"/>
                  <a:gd name="T13" fmla="*/ 22 h 128"/>
                  <a:gd name="T14" fmla="*/ 0 w 106"/>
                  <a:gd name="T15" fmla="*/ 0 h 128"/>
                  <a:gd name="T16" fmla="*/ 106 w 106"/>
                  <a:gd name="T17" fmla="*/ 0 h 1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28"/>
                  <a:gd name="T29" fmla="*/ 106 w 106"/>
                  <a:gd name="T30" fmla="*/ 128 h 1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28">
                    <a:moveTo>
                      <a:pt x="106" y="0"/>
                    </a:moveTo>
                    <a:lnTo>
                      <a:pt x="106" y="22"/>
                    </a:lnTo>
                    <a:lnTo>
                      <a:pt x="66" y="22"/>
                    </a:lnTo>
                    <a:lnTo>
                      <a:pt x="66" y="128"/>
                    </a:lnTo>
                    <a:lnTo>
                      <a:pt x="38" y="128"/>
                    </a:lnTo>
                    <a:lnTo>
                      <a:pt x="38" y="22"/>
                    </a:lnTo>
                    <a:lnTo>
                      <a:pt x="0" y="22"/>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41" name="Freeform 364"/>
              <p:cNvSpPr>
                <a:spLocks/>
              </p:cNvSpPr>
              <p:nvPr/>
            </p:nvSpPr>
            <p:spPr bwMode="auto">
              <a:xfrm>
                <a:off x="6591" y="4088"/>
                <a:ext cx="106" cy="128"/>
              </a:xfrm>
              <a:custGeom>
                <a:avLst/>
                <a:gdLst>
                  <a:gd name="T0" fmla="*/ 0 w 106"/>
                  <a:gd name="T1" fmla="*/ 0 h 128"/>
                  <a:gd name="T2" fmla="*/ 28 w 106"/>
                  <a:gd name="T3" fmla="*/ 0 h 128"/>
                  <a:gd name="T4" fmla="*/ 81 w 106"/>
                  <a:gd name="T5" fmla="*/ 90 h 128"/>
                  <a:gd name="T6" fmla="*/ 81 w 106"/>
                  <a:gd name="T7" fmla="*/ 0 h 128"/>
                  <a:gd name="T8" fmla="*/ 106 w 106"/>
                  <a:gd name="T9" fmla="*/ 0 h 128"/>
                  <a:gd name="T10" fmla="*/ 106 w 106"/>
                  <a:gd name="T11" fmla="*/ 128 h 128"/>
                  <a:gd name="T12" fmla="*/ 78 w 106"/>
                  <a:gd name="T13" fmla="*/ 128 h 128"/>
                  <a:gd name="T14" fmla="*/ 25 w 106"/>
                  <a:gd name="T15" fmla="*/ 37 h 128"/>
                  <a:gd name="T16" fmla="*/ 25 w 106"/>
                  <a:gd name="T17" fmla="*/ 128 h 128"/>
                  <a:gd name="T18" fmla="*/ 0 w 106"/>
                  <a:gd name="T19" fmla="*/ 128 h 128"/>
                  <a:gd name="T20" fmla="*/ 0 w 106"/>
                  <a:gd name="T21" fmla="*/ 0 h 1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28"/>
                  <a:gd name="T35" fmla="*/ 106 w 106"/>
                  <a:gd name="T36" fmla="*/ 128 h 1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28">
                    <a:moveTo>
                      <a:pt x="0" y="0"/>
                    </a:moveTo>
                    <a:lnTo>
                      <a:pt x="28" y="0"/>
                    </a:lnTo>
                    <a:lnTo>
                      <a:pt x="81" y="90"/>
                    </a:lnTo>
                    <a:lnTo>
                      <a:pt x="81" y="0"/>
                    </a:lnTo>
                    <a:lnTo>
                      <a:pt x="106" y="0"/>
                    </a:lnTo>
                    <a:lnTo>
                      <a:pt x="106" y="128"/>
                    </a:lnTo>
                    <a:lnTo>
                      <a:pt x="78" y="128"/>
                    </a:lnTo>
                    <a:lnTo>
                      <a:pt x="25" y="37"/>
                    </a:lnTo>
                    <a:lnTo>
                      <a:pt x="25"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42" name="Freeform 365"/>
              <p:cNvSpPr>
                <a:spLocks/>
              </p:cNvSpPr>
              <p:nvPr/>
            </p:nvSpPr>
            <p:spPr bwMode="auto">
              <a:xfrm>
                <a:off x="6722" y="4088"/>
                <a:ext cx="106" cy="133"/>
              </a:xfrm>
              <a:custGeom>
                <a:avLst/>
                <a:gdLst>
                  <a:gd name="T0" fmla="*/ 0 w 106"/>
                  <a:gd name="T1" fmla="*/ 0 h 133"/>
                  <a:gd name="T2" fmla="*/ 28 w 106"/>
                  <a:gd name="T3" fmla="*/ 0 h 133"/>
                  <a:gd name="T4" fmla="*/ 28 w 106"/>
                  <a:gd name="T5" fmla="*/ 80 h 133"/>
                  <a:gd name="T6" fmla="*/ 30 w 106"/>
                  <a:gd name="T7" fmla="*/ 90 h 133"/>
                  <a:gd name="T8" fmla="*/ 33 w 106"/>
                  <a:gd name="T9" fmla="*/ 98 h 133"/>
                  <a:gd name="T10" fmla="*/ 35 w 106"/>
                  <a:gd name="T11" fmla="*/ 103 h 133"/>
                  <a:gd name="T12" fmla="*/ 40 w 106"/>
                  <a:gd name="T13" fmla="*/ 108 h 133"/>
                  <a:gd name="T14" fmla="*/ 45 w 106"/>
                  <a:gd name="T15" fmla="*/ 110 h 133"/>
                  <a:gd name="T16" fmla="*/ 53 w 106"/>
                  <a:gd name="T17" fmla="*/ 110 h 133"/>
                  <a:gd name="T18" fmla="*/ 60 w 106"/>
                  <a:gd name="T19" fmla="*/ 110 h 133"/>
                  <a:gd name="T20" fmla="*/ 68 w 106"/>
                  <a:gd name="T21" fmla="*/ 108 h 133"/>
                  <a:gd name="T22" fmla="*/ 71 w 106"/>
                  <a:gd name="T23" fmla="*/ 103 h 133"/>
                  <a:gd name="T24" fmla="*/ 76 w 106"/>
                  <a:gd name="T25" fmla="*/ 98 h 133"/>
                  <a:gd name="T26" fmla="*/ 78 w 106"/>
                  <a:gd name="T27" fmla="*/ 90 h 133"/>
                  <a:gd name="T28" fmla="*/ 78 w 106"/>
                  <a:gd name="T29" fmla="*/ 80 h 133"/>
                  <a:gd name="T30" fmla="*/ 78 w 106"/>
                  <a:gd name="T31" fmla="*/ 0 h 133"/>
                  <a:gd name="T32" fmla="*/ 106 w 106"/>
                  <a:gd name="T33" fmla="*/ 0 h 133"/>
                  <a:gd name="T34" fmla="*/ 106 w 106"/>
                  <a:gd name="T35" fmla="*/ 80 h 133"/>
                  <a:gd name="T36" fmla="*/ 106 w 106"/>
                  <a:gd name="T37" fmla="*/ 90 h 133"/>
                  <a:gd name="T38" fmla="*/ 103 w 106"/>
                  <a:gd name="T39" fmla="*/ 98 h 133"/>
                  <a:gd name="T40" fmla="*/ 101 w 106"/>
                  <a:gd name="T41" fmla="*/ 105 h 133"/>
                  <a:gd name="T42" fmla="*/ 98 w 106"/>
                  <a:gd name="T43" fmla="*/ 113 h 133"/>
                  <a:gd name="T44" fmla="*/ 96 w 106"/>
                  <a:gd name="T45" fmla="*/ 115 h 133"/>
                  <a:gd name="T46" fmla="*/ 91 w 106"/>
                  <a:gd name="T47" fmla="*/ 120 h 133"/>
                  <a:gd name="T48" fmla="*/ 81 w 106"/>
                  <a:gd name="T49" fmla="*/ 128 h 133"/>
                  <a:gd name="T50" fmla="*/ 76 w 106"/>
                  <a:gd name="T51" fmla="*/ 130 h 133"/>
                  <a:gd name="T52" fmla="*/ 68 w 106"/>
                  <a:gd name="T53" fmla="*/ 130 h 133"/>
                  <a:gd name="T54" fmla="*/ 53 w 106"/>
                  <a:gd name="T55" fmla="*/ 133 h 133"/>
                  <a:gd name="T56" fmla="*/ 38 w 106"/>
                  <a:gd name="T57" fmla="*/ 130 h 133"/>
                  <a:gd name="T58" fmla="*/ 30 w 106"/>
                  <a:gd name="T59" fmla="*/ 130 h 133"/>
                  <a:gd name="T60" fmla="*/ 25 w 106"/>
                  <a:gd name="T61" fmla="*/ 128 h 133"/>
                  <a:gd name="T62" fmla="*/ 20 w 106"/>
                  <a:gd name="T63" fmla="*/ 125 h 133"/>
                  <a:gd name="T64" fmla="*/ 15 w 106"/>
                  <a:gd name="T65" fmla="*/ 120 h 133"/>
                  <a:gd name="T66" fmla="*/ 10 w 106"/>
                  <a:gd name="T67" fmla="*/ 115 h 133"/>
                  <a:gd name="T68" fmla="*/ 8 w 106"/>
                  <a:gd name="T69" fmla="*/ 113 h 133"/>
                  <a:gd name="T70" fmla="*/ 5 w 106"/>
                  <a:gd name="T71" fmla="*/ 105 h 133"/>
                  <a:gd name="T72" fmla="*/ 3 w 106"/>
                  <a:gd name="T73" fmla="*/ 98 h 133"/>
                  <a:gd name="T74" fmla="*/ 0 w 106"/>
                  <a:gd name="T75" fmla="*/ 90 h 133"/>
                  <a:gd name="T76" fmla="*/ 0 w 106"/>
                  <a:gd name="T77" fmla="*/ 80 h 133"/>
                  <a:gd name="T78" fmla="*/ 0 w 106"/>
                  <a:gd name="T79" fmla="*/ 0 h 1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6"/>
                  <a:gd name="T121" fmla="*/ 0 h 133"/>
                  <a:gd name="T122" fmla="*/ 106 w 106"/>
                  <a:gd name="T123" fmla="*/ 133 h 1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6" h="133">
                    <a:moveTo>
                      <a:pt x="0" y="0"/>
                    </a:moveTo>
                    <a:lnTo>
                      <a:pt x="28" y="0"/>
                    </a:lnTo>
                    <a:lnTo>
                      <a:pt x="28" y="80"/>
                    </a:lnTo>
                    <a:lnTo>
                      <a:pt x="30" y="90"/>
                    </a:lnTo>
                    <a:lnTo>
                      <a:pt x="33" y="98"/>
                    </a:lnTo>
                    <a:lnTo>
                      <a:pt x="35" y="103"/>
                    </a:lnTo>
                    <a:lnTo>
                      <a:pt x="40" y="108"/>
                    </a:lnTo>
                    <a:lnTo>
                      <a:pt x="45" y="110"/>
                    </a:lnTo>
                    <a:lnTo>
                      <a:pt x="53" y="110"/>
                    </a:lnTo>
                    <a:lnTo>
                      <a:pt x="60" y="110"/>
                    </a:lnTo>
                    <a:lnTo>
                      <a:pt x="68" y="108"/>
                    </a:lnTo>
                    <a:lnTo>
                      <a:pt x="71" y="103"/>
                    </a:lnTo>
                    <a:lnTo>
                      <a:pt x="76" y="98"/>
                    </a:lnTo>
                    <a:lnTo>
                      <a:pt x="78" y="90"/>
                    </a:lnTo>
                    <a:lnTo>
                      <a:pt x="78" y="80"/>
                    </a:lnTo>
                    <a:lnTo>
                      <a:pt x="78" y="0"/>
                    </a:lnTo>
                    <a:lnTo>
                      <a:pt x="106" y="0"/>
                    </a:lnTo>
                    <a:lnTo>
                      <a:pt x="106" y="80"/>
                    </a:lnTo>
                    <a:lnTo>
                      <a:pt x="106" y="90"/>
                    </a:lnTo>
                    <a:lnTo>
                      <a:pt x="103" y="98"/>
                    </a:lnTo>
                    <a:lnTo>
                      <a:pt x="101" y="105"/>
                    </a:lnTo>
                    <a:lnTo>
                      <a:pt x="98" y="113"/>
                    </a:lnTo>
                    <a:lnTo>
                      <a:pt x="96" y="115"/>
                    </a:lnTo>
                    <a:lnTo>
                      <a:pt x="91" y="120"/>
                    </a:lnTo>
                    <a:lnTo>
                      <a:pt x="81" y="128"/>
                    </a:lnTo>
                    <a:lnTo>
                      <a:pt x="76" y="130"/>
                    </a:lnTo>
                    <a:lnTo>
                      <a:pt x="68" y="130"/>
                    </a:lnTo>
                    <a:lnTo>
                      <a:pt x="53" y="133"/>
                    </a:lnTo>
                    <a:lnTo>
                      <a:pt x="38" y="130"/>
                    </a:lnTo>
                    <a:lnTo>
                      <a:pt x="30" y="130"/>
                    </a:lnTo>
                    <a:lnTo>
                      <a:pt x="25" y="128"/>
                    </a:lnTo>
                    <a:lnTo>
                      <a:pt x="20" y="125"/>
                    </a:lnTo>
                    <a:lnTo>
                      <a:pt x="15" y="120"/>
                    </a:lnTo>
                    <a:lnTo>
                      <a:pt x="10" y="115"/>
                    </a:lnTo>
                    <a:lnTo>
                      <a:pt x="8" y="113"/>
                    </a:lnTo>
                    <a:lnTo>
                      <a:pt x="5" y="105"/>
                    </a:lnTo>
                    <a:lnTo>
                      <a:pt x="3" y="98"/>
                    </a:lnTo>
                    <a:lnTo>
                      <a:pt x="0" y="90"/>
                    </a:lnTo>
                    <a:lnTo>
                      <a:pt x="0" y="8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43" name="Freeform 366"/>
              <p:cNvSpPr>
                <a:spLocks/>
              </p:cNvSpPr>
              <p:nvPr/>
            </p:nvSpPr>
            <p:spPr bwMode="auto">
              <a:xfrm>
                <a:off x="6853" y="4088"/>
                <a:ext cx="93" cy="128"/>
              </a:xfrm>
              <a:custGeom>
                <a:avLst/>
                <a:gdLst>
                  <a:gd name="T0" fmla="*/ 0 w 93"/>
                  <a:gd name="T1" fmla="*/ 0 h 128"/>
                  <a:gd name="T2" fmla="*/ 28 w 93"/>
                  <a:gd name="T3" fmla="*/ 0 h 128"/>
                  <a:gd name="T4" fmla="*/ 28 w 93"/>
                  <a:gd name="T5" fmla="*/ 105 h 128"/>
                  <a:gd name="T6" fmla="*/ 93 w 93"/>
                  <a:gd name="T7" fmla="*/ 105 h 128"/>
                  <a:gd name="T8" fmla="*/ 93 w 93"/>
                  <a:gd name="T9" fmla="*/ 128 h 128"/>
                  <a:gd name="T10" fmla="*/ 0 w 93"/>
                  <a:gd name="T11" fmla="*/ 128 h 128"/>
                  <a:gd name="T12" fmla="*/ 0 w 93"/>
                  <a:gd name="T13" fmla="*/ 0 h 128"/>
                  <a:gd name="T14" fmla="*/ 0 60000 65536"/>
                  <a:gd name="T15" fmla="*/ 0 60000 65536"/>
                  <a:gd name="T16" fmla="*/ 0 60000 65536"/>
                  <a:gd name="T17" fmla="*/ 0 60000 65536"/>
                  <a:gd name="T18" fmla="*/ 0 60000 65536"/>
                  <a:gd name="T19" fmla="*/ 0 60000 65536"/>
                  <a:gd name="T20" fmla="*/ 0 60000 65536"/>
                  <a:gd name="T21" fmla="*/ 0 w 93"/>
                  <a:gd name="T22" fmla="*/ 0 h 128"/>
                  <a:gd name="T23" fmla="*/ 93 w 93"/>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28">
                    <a:moveTo>
                      <a:pt x="0" y="0"/>
                    </a:moveTo>
                    <a:lnTo>
                      <a:pt x="28" y="0"/>
                    </a:lnTo>
                    <a:lnTo>
                      <a:pt x="28" y="105"/>
                    </a:lnTo>
                    <a:lnTo>
                      <a:pt x="93" y="105"/>
                    </a:lnTo>
                    <a:lnTo>
                      <a:pt x="93"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44" name="Freeform 367"/>
              <p:cNvSpPr>
                <a:spLocks/>
              </p:cNvSpPr>
              <p:nvPr/>
            </p:nvSpPr>
            <p:spPr bwMode="auto">
              <a:xfrm>
                <a:off x="6964" y="4088"/>
                <a:ext cx="93" cy="128"/>
              </a:xfrm>
              <a:custGeom>
                <a:avLst/>
                <a:gdLst>
                  <a:gd name="T0" fmla="*/ 0 w 93"/>
                  <a:gd name="T1" fmla="*/ 0 h 128"/>
                  <a:gd name="T2" fmla="*/ 27 w 93"/>
                  <a:gd name="T3" fmla="*/ 0 h 128"/>
                  <a:gd name="T4" fmla="*/ 27 w 93"/>
                  <a:gd name="T5" fmla="*/ 105 h 128"/>
                  <a:gd name="T6" fmla="*/ 93 w 93"/>
                  <a:gd name="T7" fmla="*/ 105 h 128"/>
                  <a:gd name="T8" fmla="*/ 93 w 93"/>
                  <a:gd name="T9" fmla="*/ 128 h 128"/>
                  <a:gd name="T10" fmla="*/ 0 w 93"/>
                  <a:gd name="T11" fmla="*/ 128 h 128"/>
                  <a:gd name="T12" fmla="*/ 0 w 93"/>
                  <a:gd name="T13" fmla="*/ 0 h 128"/>
                  <a:gd name="T14" fmla="*/ 0 60000 65536"/>
                  <a:gd name="T15" fmla="*/ 0 60000 65536"/>
                  <a:gd name="T16" fmla="*/ 0 60000 65536"/>
                  <a:gd name="T17" fmla="*/ 0 60000 65536"/>
                  <a:gd name="T18" fmla="*/ 0 60000 65536"/>
                  <a:gd name="T19" fmla="*/ 0 60000 65536"/>
                  <a:gd name="T20" fmla="*/ 0 60000 65536"/>
                  <a:gd name="T21" fmla="*/ 0 w 93"/>
                  <a:gd name="T22" fmla="*/ 0 h 128"/>
                  <a:gd name="T23" fmla="*/ 93 w 93"/>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28">
                    <a:moveTo>
                      <a:pt x="0" y="0"/>
                    </a:moveTo>
                    <a:lnTo>
                      <a:pt x="27" y="0"/>
                    </a:lnTo>
                    <a:lnTo>
                      <a:pt x="27" y="105"/>
                    </a:lnTo>
                    <a:lnTo>
                      <a:pt x="93" y="105"/>
                    </a:lnTo>
                    <a:lnTo>
                      <a:pt x="93"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45" name="Freeform 368"/>
              <p:cNvSpPr>
                <a:spLocks/>
              </p:cNvSpPr>
              <p:nvPr/>
            </p:nvSpPr>
            <p:spPr bwMode="auto">
              <a:xfrm>
                <a:off x="7072" y="4191"/>
                <a:ext cx="27" cy="57"/>
              </a:xfrm>
              <a:custGeom>
                <a:avLst/>
                <a:gdLst>
                  <a:gd name="T0" fmla="*/ 0 w 27"/>
                  <a:gd name="T1" fmla="*/ 47 h 57"/>
                  <a:gd name="T2" fmla="*/ 5 w 27"/>
                  <a:gd name="T3" fmla="*/ 45 h 57"/>
                  <a:gd name="T4" fmla="*/ 10 w 27"/>
                  <a:gd name="T5" fmla="*/ 40 h 57"/>
                  <a:gd name="T6" fmla="*/ 12 w 27"/>
                  <a:gd name="T7" fmla="*/ 35 h 57"/>
                  <a:gd name="T8" fmla="*/ 15 w 27"/>
                  <a:gd name="T9" fmla="*/ 27 h 57"/>
                  <a:gd name="T10" fmla="*/ 0 w 27"/>
                  <a:gd name="T11" fmla="*/ 27 h 57"/>
                  <a:gd name="T12" fmla="*/ 0 w 27"/>
                  <a:gd name="T13" fmla="*/ 0 h 57"/>
                  <a:gd name="T14" fmla="*/ 27 w 27"/>
                  <a:gd name="T15" fmla="*/ 0 h 57"/>
                  <a:gd name="T16" fmla="*/ 27 w 27"/>
                  <a:gd name="T17" fmla="*/ 22 h 57"/>
                  <a:gd name="T18" fmla="*/ 25 w 27"/>
                  <a:gd name="T19" fmla="*/ 35 h 57"/>
                  <a:gd name="T20" fmla="*/ 22 w 27"/>
                  <a:gd name="T21" fmla="*/ 42 h 57"/>
                  <a:gd name="T22" fmla="*/ 20 w 27"/>
                  <a:gd name="T23" fmla="*/ 47 h 57"/>
                  <a:gd name="T24" fmla="*/ 15 w 27"/>
                  <a:gd name="T25" fmla="*/ 50 h 57"/>
                  <a:gd name="T26" fmla="*/ 7 w 27"/>
                  <a:gd name="T27" fmla="*/ 55 h 57"/>
                  <a:gd name="T28" fmla="*/ 0 w 27"/>
                  <a:gd name="T29" fmla="*/ 57 h 57"/>
                  <a:gd name="T30" fmla="*/ 0 w 27"/>
                  <a:gd name="T31" fmla="*/ 47 h 5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
                  <a:gd name="T49" fmla="*/ 0 h 57"/>
                  <a:gd name="T50" fmla="*/ 27 w 27"/>
                  <a:gd name="T51" fmla="*/ 57 h 5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 h="57">
                    <a:moveTo>
                      <a:pt x="0" y="47"/>
                    </a:moveTo>
                    <a:lnTo>
                      <a:pt x="5" y="45"/>
                    </a:lnTo>
                    <a:lnTo>
                      <a:pt x="10" y="40"/>
                    </a:lnTo>
                    <a:lnTo>
                      <a:pt x="12" y="35"/>
                    </a:lnTo>
                    <a:lnTo>
                      <a:pt x="15" y="27"/>
                    </a:lnTo>
                    <a:lnTo>
                      <a:pt x="0" y="27"/>
                    </a:lnTo>
                    <a:lnTo>
                      <a:pt x="0" y="0"/>
                    </a:lnTo>
                    <a:lnTo>
                      <a:pt x="27" y="0"/>
                    </a:lnTo>
                    <a:lnTo>
                      <a:pt x="27" y="22"/>
                    </a:lnTo>
                    <a:lnTo>
                      <a:pt x="25" y="35"/>
                    </a:lnTo>
                    <a:lnTo>
                      <a:pt x="22" y="42"/>
                    </a:lnTo>
                    <a:lnTo>
                      <a:pt x="20" y="47"/>
                    </a:lnTo>
                    <a:lnTo>
                      <a:pt x="15" y="50"/>
                    </a:lnTo>
                    <a:lnTo>
                      <a:pt x="7" y="55"/>
                    </a:lnTo>
                    <a:lnTo>
                      <a:pt x="0" y="57"/>
                    </a:lnTo>
                    <a:lnTo>
                      <a:pt x="0" y="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46" name="Freeform 369"/>
              <p:cNvSpPr>
                <a:spLocks/>
              </p:cNvSpPr>
              <p:nvPr/>
            </p:nvSpPr>
            <p:spPr bwMode="auto">
              <a:xfrm>
                <a:off x="6159" y="3846"/>
                <a:ext cx="105" cy="129"/>
              </a:xfrm>
              <a:custGeom>
                <a:avLst/>
                <a:gdLst>
                  <a:gd name="T0" fmla="*/ 0 w 105"/>
                  <a:gd name="T1" fmla="*/ 0 h 129"/>
                  <a:gd name="T2" fmla="*/ 27 w 105"/>
                  <a:gd name="T3" fmla="*/ 0 h 129"/>
                  <a:gd name="T4" fmla="*/ 80 w 105"/>
                  <a:gd name="T5" fmla="*/ 91 h 129"/>
                  <a:gd name="T6" fmla="*/ 80 w 105"/>
                  <a:gd name="T7" fmla="*/ 0 h 129"/>
                  <a:gd name="T8" fmla="*/ 105 w 105"/>
                  <a:gd name="T9" fmla="*/ 0 h 129"/>
                  <a:gd name="T10" fmla="*/ 105 w 105"/>
                  <a:gd name="T11" fmla="*/ 129 h 129"/>
                  <a:gd name="T12" fmla="*/ 78 w 105"/>
                  <a:gd name="T13" fmla="*/ 129 h 129"/>
                  <a:gd name="T14" fmla="*/ 25 w 105"/>
                  <a:gd name="T15" fmla="*/ 38 h 129"/>
                  <a:gd name="T16" fmla="*/ 25 w 105"/>
                  <a:gd name="T17" fmla="*/ 129 h 129"/>
                  <a:gd name="T18" fmla="*/ 0 w 105"/>
                  <a:gd name="T19" fmla="*/ 129 h 129"/>
                  <a:gd name="T20" fmla="*/ 0 w 105"/>
                  <a:gd name="T21" fmla="*/ 0 h 1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
                  <a:gd name="T34" fmla="*/ 0 h 129"/>
                  <a:gd name="T35" fmla="*/ 105 w 105"/>
                  <a:gd name="T36" fmla="*/ 129 h 1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 h="129">
                    <a:moveTo>
                      <a:pt x="0" y="0"/>
                    </a:moveTo>
                    <a:lnTo>
                      <a:pt x="27" y="0"/>
                    </a:lnTo>
                    <a:lnTo>
                      <a:pt x="80" y="91"/>
                    </a:lnTo>
                    <a:lnTo>
                      <a:pt x="80" y="0"/>
                    </a:lnTo>
                    <a:lnTo>
                      <a:pt x="105" y="0"/>
                    </a:lnTo>
                    <a:lnTo>
                      <a:pt x="105" y="129"/>
                    </a:lnTo>
                    <a:lnTo>
                      <a:pt x="78" y="129"/>
                    </a:lnTo>
                    <a:lnTo>
                      <a:pt x="25" y="38"/>
                    </a:lnTo>
                    <a:lnTo>
                      <a:pt x="25" y="129"/>
                    </a:lnTo>
                    <a:lnTo>
                      <a:pt x="0" y="12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47" name="Freeform 370"/>
              <p:cNvSpPr>
                <a:spLocks noEditPoints="1"/>
              </p:cNvSpPr>
              <p:nvPr/>
            </p:nvSpPr>
            <p:spPr bwMode="auto">
              <a:xfrm>
                <a:off x="6284" y="3841"/>
                <a:ext cx="126" cy="139"/>
              </a:xfrm>
              <a:custGeom>
                <a:avLst/>
                <a:gdLst>
                  <a:gd name="T0" fmla="*/ 93 w 126"/>
                  <a:gd name="T1" fmla="*/ 98 h 139"/>
                  <a:gd name="T2" fmla="*/ 98 w 126"/>
                  <a:gd name="T3" fmla="*/ 81 h 139"/>
                  <a:gd name="T4" fmla="*/ 98 w 126"/>
                  <a:gd name="T5" fmla="*/ 61 h 139"/>
                  <a:gd name="T6" fmla="*/ 93 w 126"/>
                  <a:gd name="T7" fmla="*/ 43 h 139"/>
                  <a:gd name="T8" fmla="*/ 83 w 126"/>
                  <a:gd name="T9" fmla="*/ 31 h 139"/>
                  <a:gd name="T10" fmla="*/ 71 w 126"/>
                  <a:gd name="T11" fmla="*/ 25 h 139"/>
                  <a:gd name="T12" fmla="*/ 56 w 126"/>
                  <a:gd name="T13" fmla="*/ 25 h 139"/>
                  <a:gd name="T14" fmla="*/ 43 w 126"/>
                  <a:gd name="T15" fmla="*/ 31 h 139"/>
                  <a:gd name="T16" fmla="*/ 33 w 126"/>
                  <a:gd name="T17" fmla="*/ 43 h 139"/>
                  <a:gd name="T18" fmla="*/ 28 w 126"/>
                  <a:gd name="T19" fmla="*/ 61 h 139"/>
                  <a:gd name="T20" fmla="*/ 28 w 126"/>
                  <a:gd name="T21" fmla="*/ 81 h 139"/>
                  <a:gd name="T22" fmla="*/ 33 w 126"/>
                  <a:gd name="T23" fmla="*/ 98 h 139"/>
                  <a:gd name="T24" fmla="*/ 43 w 126"/>
                  <a:gd name="T25" fmla="*/ 108 h 139"/>
                  <a:gd name="T26" fmla="*/ 56 w 126"/>
                  <a:gd name="T27" fmla="*/ 116 h 139"/>
                  <a:gd name="T28" fmla="*/ 71 w 126"/>
                  <a:gd name="T29" fmla="*/ 116 h 139"/>
                  <a:gd name="T30" fmla="*/ 83 w 126"/>
                  <a:gd name="T31" fmla="*/ 108 h 139"/>
                  <a:gd name="T32" fmla="*/ 106 w 126"/>
                  <a:gd name="T33" fmla="*/ 123 h 139"/>
                  <a:gd name="T34" fmla="*/ 88 w 126"/>
                  <a:gd name="T35" fmla="*/ 136 h 139"/>
                  <a:gd name="T36" fmla="*/ 63 w 126"/>
                  <a:gd name="T37" fmla="*/ 139 h 139"/>
                  <a:gd name="T38" fmla="*/ 38 w 126"/>
                  <a:gd name="T39" fmla="*/ 136 h 139"/>
                  <a:gd name="T40" fmla="*/ 20 w 126"/>
                  <a:gd name="T41" fmla="*/ 123 h 139"/>
                  <a:gd name="T42" fmla="*/ 5 w 126"/>
                  <a:gd name="T43" fmla="*/ 101 h 139"/>
                  <a:gd name="T44" fmla="*/ 3 w 126"/>
                  <a:gd name="T45" fmla="*/ 86 h 139"/>
                  <a:gd name="T46" fmla="*/ 3 w 126"/>
                  <a:gd name="T47" fmla="*/ 53 h 139"/>
                  <a:gd name="T48" fmla="*/ 5 w 126"/>
                  <a:gd name="T49" fmla="*/ 38 h 139"/>
                  <a:gd name="T50" fmla="*/ 20 w 126"/>
                  <a:gd name="T51" fmla="*/ 15 h 139"/>
                  <a:gd name="T52" fmla="*/ 38 w 126"/>
                  <a:gd name="T53" fmla="*/ 5 h 139"/>
                  <a:gd name="T54" fmla="*/ 63 w 126"/>
                  <a:gd name="T55" fmla="*/ 0 h 139"/>
                  <a:gd name="T56" fmla="*/ 88 w 126"/>
                  <a:gd name="T57" fmla="*/ 5 h 139"/>
                  <a:gd name="T58" fmla="*/ 106 w 126"/>
                  <a:gd name="T59" fmla="*/ 15 h 139"/>
                  <a:gd name="T60" fmla="*/ 121 w 126"/>
                  <a:gd name="T61" fmla="*/ 38 h 139"/>
                  <a:gd name="T62" fmla="*/ 126 w 126"/>
                  <a:gd name="T63" fmla="*/ 53 h 139"/>
                  <a:gd name="T64" fmla="*/ 126 w 126"/>
                  <a:gd name="T65" fmla="*/ 86 h 139"/>
                  <a:gd name="T66" fmla="*/ 121 w 126"/>
                  <a:gd name="T67" fmla="*/ 101 h 139"/>
                  <a:gd name="T68" fmla="*/ 111 w 126"/>
                  <a:gd name="T69" fmla="*/ 118 h 1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6"/>
                  <a:gd name="T106" fmla="*/ 0 h 139"/>
                  <a:gd name="T107" fmla="*/ 126 w 126"/>
                  <a:gd name="T108" fmla="*/ 139 h 1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6" h="139">
                    <a:moveTo>
                      <a:pt x="88" y="103"/>
                    </a:moveTo>
                    <a:lnTo>
                      <a:pt x="93" y="98"/>
                    </a:lnTo>
                    <a:lnTo>
                      <a:pt x="96" y="88"/>
                    </a:lnTo>
                    <a:lnTo>
                      <a:pt x="98" y="81"/>
                    </a:lnTo>
                    <a:lnTo>
                      <a:pt x="98" y="71"/>
                    </a:lnTo>
                    <a:lnTo>
                      <a:pt x="98" y="61"/>
                    </a:lnTo>
                    <a:lnTo>
                      <a:pt x="96" y="51"/>
                    </a:lnTo>
                    <a:lnTo>
                      <a:pt x="93" y="43"/>
                    </a:lnTo>
                    <a:lnTo>
                      <a:pt x="88" y="36"/>
                    </a:lnTo>
                    <a:lnTo>
                      <a:pt x="83" y="31"/>
                    </a:lnTo>
                    <a:lnTo>
                      <a:pt x="78" y="28"/>
                    </a:lnTo>
                    <a:lnTo>
                      <a:pt x="71" y="25"/>
                    </a:lnTo>
                    <a:lnTo>
                      <a:pt x="63" y="23"/>
                    </a:lnTo>
                    <a:lnTo>
                      <a:pt x="56" y="25"/>
                    </a:lnTo>
                    <a:lnTo>
                      <a:pt x="48" y="28"/>
                    </a:lnTo>
                    <a:lnTo>
                      <a:pt x="43" y="31"/>
                    </a:lnTo>
                    <a:lnTo>
                      <a:pt x="38" y="36"/>
                    </a:lnTo>
                    <a:lnTo>
                      <a:pt x="33" y="43"/>
                    </a:lnTo>
                    <a:lnTo>
                      <a:pt x="31" y="51"/>
                    </a:lnTo>
                    <a:lnTo>
                      <a:pt x="28" y="61"/>
                    </a:lnTo>
                    <a:lnTo>
                      <a:pt x="28" y="71"/>
                    </a:lnTo>
                    <a:lnTo>
                      <a:pt x="28" y="81"/>
                    </a:lnTo>
                    <a:lnTo>
                      <a:pt x="31" y="88"/>
                    </a:lnTo>
                    <a:lnTo>
                      <a:pt x="33" y="98"/>
                    </a:lnTo>
                    <a:lnTo>
                      <a:pt x="38" y="103"/>
                    </a:lnTo>
                    <a:lnTo>
                      <a:pt x="43" y="108"/>
                    </a:lnTo>
                    <a:lnTo>
                      <a:pt x="48" y="113"/>
                    </a:lnTo>
                    <a:lnTo>
                      <a:pt x="56" y="116"/>
                    </a:lnTo>
                    <a:lnTo>
                      <a:pt x="63" y="116"/>
                    </a:lnTo>
                    <a:lnTo>
                      <a:pt x="71" y="116"/>
                    </a:lnTo>
                    <a:lnTo>
                      <a:pt x="78" y="113"/>
                    </a:lnTo>
                    <a:lnTo>
                      <a:pt x="83" y="108"/>
                    </a:lnTo>
                    <a:lnTo>
                      <a:pt x="88" y="103"/>
                    </a:lnTo>
                    <a:close/>
                    <a:moveTo>
                      <a:pt x="106" y="123"/>
                    </a:moveTo>
                    <a:lnTo>
                      <a:pt x="98" y="131"/>
                    </a:lnTo>
                    <a:lnTo>
                      <a:pt x="88" y="136"/>
                    </a:lnTo>
                    <a:lnTo>
                      <a:pt x="76" y="139"/>
                    </a:lnTo>
                    <a:lnTo>
                      <a:pt x="63" y="139"/>
                    </a:lnTo>
                    <a:lnTo>
                      <a:pt x="51" y="139"/>
                    </a:lnTo>
                    <a:lnTo>
                      <a:pt x="38" y="136"/>
                    </a:lnTo>
                    <a:lnTo>
                      <a:pt x="28" y="131"/>
                    </a:lnTo>
                    <a:lnTo>
                      <a:pt x="20" y="123"/>
                    </a:lnTo>
                    <a:lnTo>
                      <a:pt x="13" y="113"/>
                    </a:lnTo>
                    <a:lnTo>
                      <a:pt x="5" y="101"/>
                    </a:lnTo>
                    <a:lnTo>
                      <a:pt x="3" y="93"/>
                    </a:lnTo>
                    <a:lnTo>
                      <a:pt x="3" y="86"/>
                    </a:lnTo>
                    <a:lnTo>
                      <a:pt x="0" y="71"/>
                    </a:lnTo>
                    <a:lnTo>
                      <a:pt x="3" y="53"/>
                    </a:lnTo>
                    <a:lnTo>
                      <a:pt x="3" y="46"/>
                    </a:lnTo>
                    <a:lnTo>
                      <a:pt x="5" y="38"/>
                    </a:lnTo>
                    <a:lnTo>
                      <a:pt x="13" y="25"/>
                    </a:lnTo>
                    <a:lnTo>
                      <a:pt x="20" y="15"/>
                    </a:lnTo>
                    <a:lnTo>
                      <a:pt x="28" y="10"/>
                    </a:lnTo>
                    <a:lnTo>
                      <a:pt x="38" y="5"/>
                    </a:lnTo>
                    <a:lnTo>
                      <a:pt x="51" y="3"/>
                    </a:lnTo>
                    <a:lnTo>
                      <a:pt x="63" y="0"/>
                    </a:lnTo>
                    <a:lnTo>
                      <a:pt x="76" y="3"/>
                    </a:lnTo>
                    <a:lnTo>
                      <a:pt x="88" y="5"/>
                    </a:lnTo>
                    <a:lnTo>
                      <a:pt x="98" y="10"/>
                    </a:lnTo>
                    <a:lnTo>
                      <a:pt x="106" y="15"/>
                    </a:lnTo>
                    <a:lnTo>
                      <a:pt x="116" y="25"/>
                    </a:lnTo>
                    <a:lnTo>
                      <a:pt x="121" y="38"/>
                    </a:lnTo>
                    <a:lnTo>
                      <a:pt x="124" y="46"/>
                    </a:lnTo>
                    <a:lnTo>
                      <a:pt x="126" y="53"/>
                    </a:lnTo>
                    <a:lnTo>
                      <a:pt x="126" y="71"/>
                    </a:lnTo>
                    <a:lnTo>
                      <a:pt x="126" y="86"/>
                    </a:lnTo>
                    <a:lnTo>
                      <a:pt x="124" y="93"/>
                    </a:lnTo>
                    <a:lnTo>
                      <a:pt x="121" y="101"/>
                    </a:lnTo>
                    <a:lnTo>
                      <a:pt x="116" y="113"/>
                    </a:lnTo>
                    <a:lnTo>
                      <a:pt x="111" y="118"/>
                    </a:lnTo>
                    <a:lnTo>
                      <a:pt x="106" y="1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48" name="Freeform 371"/>
              <p:cNvSpPr>
                <a:spLocks/>
              </p:cNvSpPr>
              <p:nvPr/>
            </p:nvSpPr>
            <p:spPr bwMode="auto">
              <a:xfrm>
                <a:off x="6420" y="3846"/>
                <a:ext cx="106" cy="129"/>
              </a:xfrm>
              <a:custGeom>
                <a:avLst/>
                <a:gdLst>
                  <a:gd name="T0" fmla="*/ 106 w 106"/>
                  <a:gd name="T1" fmla="*/ 0 h 129"/>
                  <a:gd name="T2" fmla="*/ 106 w 106"/>
                  <a:gd name="T3" fmla="*/ 23 h 129"/>
                  <a:gd name="T4" fmla="*/ 66 w 106"/>
                  <a:gd name="T5" fmla="*/ 23 h 129"/>
                  <a:gd name="T6" fmla="*/ 66 w 106"/>
                  <a:gd name="T7" fmla="*/ 129 h 129"/>
                  <a:gd name="T8" fmla="*/ 38 w 106"/>
                  <a:gd name="T9" fmla="*/ 129 h 129"/>
                  <a:gd name="T10" fmla="*/ 38 w 106"/>
                  <a:gd name="T11" fmla="*/ 23 h 129"/>
                  <a:gd name="T12" fmla="*/ 0 w 106"/>
                  <a:gd name="T13" fmla="*/ 23 h 129"/>
                  <a:gd name="T14" fmla="*/ 0 w 106"/>
                  <a:gd name="T15" fmla="*/ 0 h 129"/>
                  <a:gd name="T16" fmla="*/ 106 w 106"/>
                  <a:gd name="T17" fmla="*/ 0 h 1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29"/>
                  <a:gd name="T29" fmla="*/ 106 w 106"/>
                  <a:gd name="T30" fmla="*/ 129 h 1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29">
                    <a:moveTo>
                      <a:pt x="106" y="0"/>
                    </a:moveTo>
                    <a:lnTo>
                      <a:pt x="106" y="23"/>
                    </a:lnTo>
                    <a:lnTo>
                      <a:pt x="66" y="23"/>
                    </a:lnTo>
                    <a:lnTo>
                      <a:pt x="66" y="129"/>
                    </a:lnTo>
                    <a:lnTo>
                      <a:pt x="38" y="129"/>
                    </a:lnTo>
                    <a:lnTo>
                      <a:pt x="38" y="23"/>
                    </a:lnTo>
                    <a:lnTo>
                      <a:pt x="0" y="23"/>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49" name="Freeform 372"/>
              <p:cNvSpPr>
                <a:spLocks/>
              </p:cNvSpPr>
              <p:nvPr/>
            </p:nvSpPr>
            <p:spPr bwMode="auto">
              <a:xfrm>
                <a:off x="6591" y="3846"/>
                <a:ext cx="106" cy="129"/>
              </a:xfrm>
              <a:custGeom>
                <a:avLst/>
                <a:gdLst>
                  <a:gd name="T0" fmla="*/ 0 w 106"/>
                  <a:gd name="T1" fmla="*/ 0 h 129"/>
                  <a:gd name="T2" fmla="*/ 28 w 106"/>
                  <a:gd name="T3" fmla="*/ 0 h 129"/>
                  <a:gd name="T4" fmla="*/ 81 w 106"/>
                  <a:gd name="T5" fmla="*/ 91 h 129"/>
                  <a:gd name="T6" fmla="*/ 81 w 106"/>
                  <a:gd name="T7" fmla="*/ 0 h 129"/>
                  <a:gd name="T8" fmla="*/ 106 w 106"/>
                  <a:gd name="T9" fmla="*/ 0 h 129"/>
                  <a:gd name="T10" fmla="*/ 106 w 106"/>
                  <a:gd name="T11" fmla="*/ 129 h 129"/>
                  <a:gd name="T12" fmla="*/ 78 w 106"/>
                  <a:gd name="T13" fmla="*/ 129 h 129"/>
                  <a:gd name="T14" fmla="*/ 25 w 106"/>
                  <a:gd name="T15" fmla="*/ 38 h 129"/>
                  <a:gd name="T16" fmla="*/ 25 w 106"/>
                  <a:gd name="T17" fmla="*/ 129 h 129"/>
                  <a:gd name="T18" fmla="*/ 0 w 106"/>
                  <a:gd name="T19" fmla="*/ 129 h 129"/>
                  <a:gd name="T20" fmla="*/ 0 w 106"/>
                  <a:gd name="T21" fmla="*/ 0 h 1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29"/>
                  <a:gd name="T35" fmla="*/ 106 w 106"/>
                  <a:gd name="T36" fmla="*/ 129 h 1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29">
                    <a:moveTo>
                      <a:pt x="0" y="0"/>
                    </a:moveTo>
                    <a:lnTo>
                      <a:pt x="28" y="0"/>
                    </a:lnTo>
                    <a:lnTo>
                      <a:pt x="81" y="91"/>
                    </a:lnTo>
                    <a:lnTo>
                      <a:pt x="81" y="0"/>
                    </a:lnTo>
                    <a:lnTo>
                      <a:pt x="106" y="0"/>
                    </a:lnTo>
                    <a:lnTo>
                      <a:pt x="106" y="129"/>
                    </a:lnTo>
                    <a:lnTo>
                      <a:pt x="78" y="129"/>
                    </a:lnTo>
                    <a:lnTo>
                      <a:pt x="25" y="38"/>
                    </a:lnTo>
                    <a:lnTo>
                      <a:pt x="25" y="129"/>
                    </a:lnTo>
                    <a:lnTo>
                      <a:pt x="0" y="12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50" name="Freeform 373"/>
              <p:cNvSpPr>
                <a:spLocks/>
              </p:cNvSpPr>
              <p:nvPr/>
            </p:nvSpPr>
            <p:spPr bwMode="auto">
              <a:xfrm>
                <a:off x="6722" y="3846"/>
                <a:ext cx="106" cy="134"/>
              </a:xfrm>
              <a:custGeom>
                <a:avLst/>
                <a:gdLst>
                  <a:gd name="T0" fmla="*/ 0 w 106"/>
                  <a:gd name="T1" fmla="*/ 0 h 134"/>
                  <a:gd name="T2" fmla="*/ 28 w 106"/>
                  <a:gd name="T3" fmla="*/ 0 h 134"/>
                  <a:gd name="T4" fmla="*/ 28 w 106"/>
                  <a:gd name="T5" fmla="*/ 81 h 134"/>
                  <a:gd name="T6" fmla="*/ 30 w 106"/>
                  <a:gd name="T7" fmla="*/ 91 h 134"/>
                  <a:gd name="T8" fmla="*/ 33 w 106"/>
                  <a:gd name="T9" fmla="*/ 98 h 134"/>
                  <a:gd name="T10" fmla="*/ 35 w 106"/>
                  <a:gd name="T11" fmla="*/ 103 h 134"/>
                  <a:gd name="T12" fmla="*/ 40 w 106"/>
                  <a:gd name="T13" fmla="*/ 108 h 134"/>
                  <a:gd name="T14" fmla="*/ 45 w 106"/>
                  <a:gd name="T15" fmla="*/ 111 h 134"/>
                  <a:gd name="T16" fmla="*/ 53 w 106"/>
                  <a:gd name="T17" fmla="*/ 111 h 134"/>
                  <a:gd name="T18" fmla="*/ 60 w 106"/>
                  <a:gd name="T19" fmla="*/ 111 h 134"/>
                  <a:gd name="T20" fmla="*/ 68 w 106"/>
                  <a:gd name="T21" fmla="*/ 108 h 134"/>
                  <a:gd name="T22" fmla="*/ 71 w 106"/>
                  <a:gd name="T23" fmla="*/ 103 h 134"/>
                  <a:gd name="T24" fmla="*/ 76 w 106"/>
                  <a:gd name="T25" fmla="*/ 98 h 134"/>
                  <a:gd name="T26" fmla="*/ 78 w 106"/>
                  <a:gd name="T27" fmla="*/ 91 h 134"/>
                  <a:gd name="T28" fmla="*/ 78 w 106"/>
                  <a:gd name="T29" fmla="*/ 81 h 134"/>
                  <a:gd name="T30" fmla="*/ 78 w 106"/>
                  <a:gd name="T31" fmla="*/ 0 h 134"/>
                  <a:gd name="T32" fmla="*/ 106 w 106"/>
                  <a:gd name="T33" fmla="*/ 0 h 134"/>
                  <a:gd name="T34" fmla="*/ 106 w 106"/>
                  <a:gd name="T35" fmla="*/ 81 h 134"/>
                  <a:gd name="T36" fmla="*/ 106 w 106"/>
                  <a:gd name="T37" fmla="*/ 91 h 134"/>
                  <a:gd name="T38" fmla="*/ 103 w 106"/>
                  <a:gd name="T39" fmla="*/ 98 h 134"/>
                  <a:gd name="T40" fmla="*/ 101 w 106"/>
                  <a:gd name="T41" fmla="*/ 106 h 134"/>
                  <a:gd name="T42" fmla="*/ 98 w 106"/>
                  <a:gd name="T43" fmla="*/ 113 h 134"/>
                  <a:gd name="T44" fmla="*/ 96 w 106"/>
                  <a:gd name="T45" fmla="*/ 116 h 134"/>
                  <a:gd name="T46" fmla="*/ 91 w 106"/>
                  <a:gd name="T47" fmla="*/ 121 h 134"/>
                  <a:gd name="T48" fmla="*/ 81 w 106"/>
                  <a:gd name="T49" fmla="*/ 129 h 134"/>
                  <a:gd name="T50" fmla="*/ 76 w 106"/>
                  <a:gd name="T51" fmla="*/ 131 h 134"/>
                  <a:gd name="T52" fmla="*/ 68 w 106"/>
                  <a:gd name="T53" fmla="*/ 131 h 134"/>
                  <a:gd name="T54" fmla="*/ 53 w 106"/>
                  <a:gd name="T55" fmla="*/ 134 h 134"/>
                  <a:gd name="T56" fmla="*/ 38 w 106"/>
                  <a:gd name="T57" fmla="*/ 131 h 134"/>
                  <a:gd name="T58" fmla="*/ 30 w 106"/>
                  <a:gd name="T59" fmla="*/ 131 h 134"/>
                  <a:gd name="T60" fmla="*/ 25 w 106"/>
                  <a:gd name="T61" fmla="*/ 129 h 134"/>
                  <a:gd name="T62" fmla="*/ 20 w 106"/>
                  <a:gd name="T63" fmla="*/ 126 h 134"/>
                  <a:gd name="T64" fmla="*/ 15 w 106"/>
                  <a:gd name="T65" fmla="*/ 121 h 134"/>
                  <a:gd name="T66" fmla="*/ 10 w 106"/>
                  <a:gd name="T67" fmla="*/ 116 h 134"/>
                  <a:gd name="T68" fmla="*/ 8 w 106"/>
                  <a:gd name="T69" fmla="*/ 113 h 134"/>
                  <a:gd name="T70" fmla="*/ 5 w 106"/>
                  <a:gd name="T71" fmla="*/ 106 h 134"/>
                  <a:gd name="T72" fmla="*/ 3 w 106"/>
                  <a:gd name="T73" fmla="*/ 98 h 134"/>
                  <a:gd name="T74" fmla="*/ 0 w 106"/>
                  <a:gd name="T75" fmla="*/ 91 h 134"/>
                  <a:gd name="T76" fmla="*/ 0 w 106"/>
                  <a:gd name="T77" fmla="*/ 81 h 134"/>
                  <a:gd name="T78" fmla="*/ 0 w 106"/>
                  <a:gd name="T79" fmla="*/ 0 h 1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6"/>
                  <a:gd name="T121" fmla="*/ 0 h 134"/>
                  <a:gd name="T122" fmla="*/ 106 w 106"/>
                  <a:gd name="T123" fmla="*/ 134 h 13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6" h="134">
                    <a:moveTo>
                      <a:pt x="0" y="0"/>
                    </a:moveTo>
                    <a:lnTo>
                      <a:pt x="28" y="0"/>
                    </a:lnTo>
                    <a:lnTo>
                      <a:pt x="28" y="81"/>
                    </a:lnTo>
                    <a:lnTo>
                      <a:pt x="30" y="91"/>
                    </a:lnTo>
                    <a:lnTo>
                      <a:pt x="33" y="98"/>
                    </a:lnTo>
                    <a:lnTo>
                      <a:pt x="35" y="103"/>
                    </a:lnTo>
                    <a:lnTo>
                      <a:pt x="40" y="108"/>
                    </a:lnTo>
                    <a:lnTo>
                      <a:pt x="45" y="111"/>
                    </a:lnTo>
                    <a:lnTo>
                      <a:pt x="53" y="111"/>
                    </a:lnTo>
                    <a:lnTo>
                      <a:pt x="60" y="111"/>
                    </a:lnTo>
                    <a:lnTo>
                      <a:pt x="68" y="108"/>
                    </a:lnTo>
                    <a:lnTo>
                      <a:pt x="71" y="103"/>
                    </a:lnTo>
                    <a:lnTo>
                      <a:pt x="76" y="98"/>
                    </a:lnTo>
                    <a:lnTo>
                      <a:pt x="78" y="91"/>
                    </a:lnTo>
                    <a:lnTo>
                      <a:pt x="78" y="81"/>
                    </a:lnTo>
                    <a:lnTo>
                      <a:pt x="78" y="0"/>
                    </a:lnTo>
                    <a:lnTo>
                      <a:pt x="106" y="0"/>
                    </a:lnTo>
                    <a:lnTo>
                      <a:pt x="106" y="81"/>
                    </a:lnTo>
                    <a:lnTo>
                      <a:pt x="106" y="91"/>
                    </a:lnTo>
                    <a:lnTo>
                      <a:pt x="103" y="98"/>
                    </a:lnTo>
                    <a:lnTo>
                      <a:pt x="101" y="106"/>
                    </a:lnTo>
                    <a:lnTo>
                      <a:pt x="98" y="113"/>
                    </a:lnTo>
                    <a:lnTo>
                      <a:pt x="96" y="116"/>
                    </a:lnTo>
                    <a:lnTo>
                      <a:pt x="91" y="121"/>
                    </a:lnTo>
                    <a:lnTo>
                      <a:pt x="81" y="129"/>
                    </a:lnTo>
                    <a:lnTo>
                      <a:pt x="76" y="131"/>
                    </a:lnTo>
                    <a:lnTo>
                      <a:pt x="68" y="131"/>
                    </a:lnTo>
                    <a:lnTo>
                      <a:pt x="53" y="134"/>
                    </a:lnTo>
                    <a:lnTo>
                      <a:pt x="38" y="131"/>
                    </a:lnTo>
                    <a:lnTo>
                      <a:pt x="30" y="131"/>
                    </a:lnTo>
                    <a:lnTo>
                      <a:pt x="25" y="129"/>
                    </a:lnTo>
                    <a:lnTo>
                      <a:pt x="20" y="126"/>
                    </a:lnTo>
                    <a:lnTo>
                      <a:pt x="15" y="121"/>
                    </a:lnTo>
                    <a:lnTo>
                      <a:pt x="10" y="116"/>
                    </a:lnTo>
                    <a:lnTo>
                      <a:pt x="8" y="113"/>
                    </a:lnTo>
                    <a:lnTo>
                      <a:pt x="5" y="106"/>
                    </a:lnTo>
                    <a:lnTo>
                      <a:pt x="3" y="98"/>
                    </a:lnTo>
                    <a:lnTo>
                      <a:pt x="0" y="91"/>
                    </a:lnTo>
                    <a:lnTo>
                      <a:pt x="0" y="8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51" name="Freeform 374"/>
              <p:cNvSpPr>
                <a:spLocks/>
              </p:cNvSpPr>
              <p:nvPr/>
            </p:nvSpPr>
            <p:spPr bwMode="auto">
              <a:xfrm>
                <a:off x="6853" y="3846"/>
                <a:ext cx="93" cy="129"/>
              </a:xfrm>
              <a:custGeom>
                <a:avLst/>
                <a:gdLst>
                  <a:gd name="T0" fmla="*/ 0 w 93"/>
                  <a:gd name="T1" fmla="*/ 0 h 129"/>
                  <a:gd name="T2" fmla="*/ 28 w 93"/>
                  <a:gd name="T3" fmla="*/ 0 h 129"/>
                  <a:gd name="T4" fmla="*/ 28 w 93"/>
                  <a:gd name="T5" fmla="*/ 106 h 129"/>
                  <a:gd name="T6" fmla="*/ 93 w 93"/>
                  <a:gd name="T7" fmla="*/ 106 h 129"/>
                  <a:gd name="T8" fmla="*/ 93 w 93"/>
                  <a:gd name="T9" fmla="*/ 129 h 129"/>
                  <a:gd name="T10" fmla="*/ 0 w 93"/>
                  <a:gd name="T11" fmla="*/ 129 h 129"/>
                  <a:gd name="T12" fmla="*/ 0 w 93"/>
                  <a:gd name="T13" fmla="*/ 0 h 129"/>
                  <a:gd name="T14" fmla="*/ 0 60000 65536"/>
                  <a:gd name="T15" fmla="*/ 0 60000 65536"/>
                  <a:gd name="T16" fmla="*/ 0 60000 65536"/>
                  <a:gd name="T17" fmla="*/ 0 60000 65536"/>
                  <a:gd name="T18" fmla="*/ 0 60000 65536"/>
                  <a:gd name="T19" fmla="*/ 0 60000 65536"/>
                  <a:gd name="T20" fmla="*/ 0 60000 65536"/>
                  <a:gd name="T21" fmla="*/ 0 w 93"/>
                  <a:gd name="T22" fmla="*/ 0 h 129"/>
                  <a:gd name="T23" fmla="*/ 93 w 93"/>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29">
                    <a:moveTo>
                      <a:pt x="0" y="0"/>
                    </a:moveTo>
                    <a:lnTo>
                      <a:pt x="28" y="0"/>
                    </a:lnTo>
                    <a:lnTo>
                      <a:pt x="28" y="106"/>
                    </a:lnTo>
                    <a:lnTo>
                      <a:pt x="93" y="106"/>
                    </a:lnTo>
                    <a:lnTo>
                      <a:pt x="93" y="129"/>
                    </a:lnTo>
                    <a:lnTo>
                      <a:pt x="0" y="12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52" name="Freeform 375"/>
              <p:cNvSpPr>
                <a:spLocks/>
              </p:cNvSpPr>
              <p:nvPr/>
            </p:nvSpPr>
            <p:spPr bwMode="auto">
              <a:xfrm>
                <a:off x="6964" y="3846"/>
                <a:ext cx="93" cy="129"/>
              </a:xfrm>
              <a:custGeom>
                <a:avLst/>
                <a:gdLst>
                  <a:gd name="T0" fmla="*/ 0 w 93"/>
                  <a:gd name="T1" fmla="*/ 0 h 129"/>
                  <a:gd name="T2" fmla="*/ 27 w 93"/>
                  <a:gd name="T3" fmla="*/ 0 h 129"/>
                  <a:gd name="T4" fmla="*/ 27 w 93"/>
                  <a:gd name="T5" fmla="*/ 106 h 129"/>
                  <a:gd name="T6" fmla="*/ 93 w 93"/>
                  <a:gd name="T7" fmla="*/ 106 h 129"/>
                  <a:gd name="T8" fmla="*/ 93 w 93"/>
                  <a:gd name="T9" fmla="*/ 129 h 129"/>
                  <a:gd name="T10" fmla="*/ 0 w 93"/>
                  <a:gd name="T11" fmla="*/ 129 h 129"/>
                  <a:gd name="T12" fmla="*/ 0 w 93"/>
                  <a:gd name="T13" fmla="*/ 0 h 129"/>
                  <a:gd name="T14" fmla="*/ 0 60000 65536"/>
                  <a:gd name="T15" fmla="*/ 0 60000 65536"/>
                  <a:gd name="T16" fmla="*/ 0 60000 65536"/>
                  <a:gd name="T17" fmla="*/ 0 60000 65536"/>
                  <a:gd name="T18" fmla="*/ 0 60000 65536"/>
                  <a:gd name="T19" fmla="*/ 0 60000 65536"/>
                  <a:gd name="T20" fmla="*/ 0 60000 65536"/>
                  <a:gd name="T21" fmla="*/ 0 w 93"/>
                  <a:gd name="T22" fmla="*/ 0 h 129"/>
                  <a:gd name="T23" fmla="*/ 93 w 93"/>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29">
                    <a:moveTo>
                      <a:pt x="0" y="0"/>
                    </a:moveTo>
                    <a:lnTo>
                      <a:pt x="27" y="0"/>
                    </a:lnTo>
                    <a:lnTo>
                      <a:pt x="27" y="106"/>
                    </a:lnTo>
                    <a:lnTo>
                      <a:pt x="93" y="106"/>
                    </a:lnTo>
                    <a:lnTo>
                      <a:pt x="93" y="129"/>
                    </a:lnTo>
                    <a:lnTo>
                      <a:pt x="0" y="12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53" name="Freeform 376"/>
              <p:cNvSpPr>
                <a:spLocks/>
              </p:cNvSpPr>
              <p:nvPr/>
            </p:nvSpPr>
            <p:spPr bwMode="auto">
              <a:xfrm>
                <a:off x="7072" y="3949"/>
                <a:ext cx="27" cy="58"/>
              </a:xfrm>
              <a:custGeom>
                <a:avLst/>
                <a:gdLst>
                  <a:gd name="T0" fmla="*/ 0 w 27"/>
                  <a:gd name="T1" fmla="*/ 48 h 58"/>
                  <a:gd name="T2" fmla="*/ 5 w 27"/>
                  <a:gd name="T3" fmla="*/ 46 h 58"/>
                  <a:gd name="T4" fmla="*/ 10 w 27"/>
                  <a:gd name="T5" fmla="*/ 41 h 58"/>
                  <a:gd name="T6" fmla="*/ 12 w 27"/>
                  <a:gd name="T7" fmla="*/ 36 h 58"/>
                  <a:gd name="T8" fmla="*/ 15 w 27"/>
                  <a:gd name="T9" fmla="*/ 28 h 58"/>
                  <a:gd name="T10" fmla="*/ 0 w 27"/>
                  <a:gd name="T11" fmla="*/ 28 h 58"/>
                  <a:gd name="T12" fmla="*/ 0 w 27"/>
                  <a:gd name="T13" fmla="*/ 0 h 58"/>
                  <a:gd name="T14" fmla="*/ 27 w 27"/>
                  <a:gd name="T15" fmla="*/ 0 h 58"/>
                  <a:gd name="T16" fmla="*/ 27 w 27"/>
                  <a:gd name="T17" fmla="*/ 23 h 58"/>
                  <a:gd name="T18" fmla="*/ 25 w 27"/>
                  <a:gd name="T19" fmla="*/ 36 h 58"/>
                  <a:gd name="T20" fmla="*/ 22 w 27"/>
                  <a:gd name="T21" fmla="*/ 43 h 58"/>
                  <a:gd name="T22" fmla="*/ 20 w 27"/>
                  <a:gd name="T23" fmla="*/ 48 h 58"/>
                  <a:gd name="T24" fmla="*/ 15 w 27"/>
                  <a:gd name="T25" fmla="*/ 51 h 58"/>
                  <a:gd name="T26" fmla="*/ 7 w 27"/>
                  <a:gd name="T27" fmla="*/ 56 h 58"/>
                  <a:gd name="T28" fmla="*/ 0 w 27"/>
                  <a:gd name="T29" fmla="*/ 58 h 58"/>
                  <a:gd name="T30" fmla="*/ 0 w 27"/>
                  <a:gd name="T31" fmla="*/ 48 h 5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
                  <a:gd name="T49" fmla="*/ 0 h 58"/>
                  <a:gd name="T50" fmla="*/ 27 w 27"/>
                  <a:gd name="T51" fmla="*/ 58 h 5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 h="58">
                    <a:moveTo>
                      <a:pt x="0" y="48"/>
                    </a:moveTo>
                    <a:lnTo>
                      <a:pt x="5" y="46"/>
                    </a:lnTo>
                    <a:lnTo>
                      <a:pt x="10" y="41"/>
                    </a:lnTo>
                    <a:lnTo>
                      <a:pt x="12" y="36"/>
                    </a:lnTo>
                    <a:lnTo>
                      <a:pt x="15" y="28"/>
                    </a:lnTo>
                    <a:lnTo>
                      <a:pt x="0" y="28"/>
                    </a:lnTo>
                    <a:lnTo>
                      <a:pt x="0" y="0"/>
                    </a:lnTo>
                    <a:lnTo>
                      <a:pt x="27" y="0"/>
                    </a:lnTo>
                    <a:lnTo>
                      <a:pt x="27" y="23"/>
                    </a:lnTo>
                    <a:lnTo>
                      <a:pt x="25" y="36"/>
                    </a:lnTo>
                    <a:lnTo>
                      <a:pt x="22" y="43"/>
                    </a:lnTo>
                    <a:lnTo>
                      <a:pt x="20" y="48"/>
                    </a:lnTo>
                    <a:lnTo>
                      <a:pt x="15" y="51"/>
                    </a:lnTo>
                    <a:lnTo>
                      <a:pt x="7" y="56"/>
                    </a:lnTo>
                    <a:lnTo>
                      <a:pt x="0" y="58"/>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54" name="Freeform 377"/>
              <p:cNvSpPr>
                <a:spLocks/>
              </p:cNvSpPr>
              <p:nvPr/>
            </p:nvSpPr>
            <p:spPr bwMode="auto">
              <a:xfrm>
                <a:off x="564" y="5314"/>
                <a:ext cx="93" cy="128"/>
              </a:xfrm>
              <a:custGeom>
                <a:avLst/>
                <a:gdLst>
                  <a:gd name="T0" fmla="*/ 0 w 93"/>
                  <a:gd name="T1" fmla="*/ 0 h 128"/>
                  <a:gd name="T2" fmla="*/ 93 w 93"/>
                  <a:gd name="T3" fmla="*/ 0 h 128"/>
                  <a:gd name="T4" fmla="*/ 93 w 93"/>
                  <a:gd name="T5" fmla="*/ 22 h 128"/>
                  <a:gd name="T6" fmla="*/ 27 w 93"/>
                  <a:gd name="T7" fmla="*/ 22 h 128"/>
                  <a:gd name="T8" fmla="*/ 27 w 93"/>
                  <a:gd name="T9" fmla="*/ 52 h 128"/>
                  <a:gd name="T10" fmla="*/ 85 w 93"/>
                  <a:gd name="T11" fmla="*/ 52 h 128"/>
                  <a:gd name="T12" fmla="*/ 85 w 93"/>
                  <a:gd name="T13" fmla="*/ 75 h 128"/>
                  <a:gd name="T14" fmla="*/ 27 w 93"/>
                  <a:gd name="T15" fmla="*/ 75 h 128"/>
                  <a:gd name="T16" fmla="*/ 27 w 93"/>
                  <a:gd name="T17" fmla="*/ 128 h 128"/>
                  <a:gd name="T18" fmla="*/ 0 w 93"/>
                  <a:gd name="T19" fmla="*/ 128 h 128"/>
                  <a:gd name="T20" fmla="*/ 0 w 93"/>
                  <a:gd name="T21" fmla="*/ 0 h 1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
                  <a:gd name="T34" fmla="*/ 0 h 128"/>
                  <a:gd name="T35" fmla="*/ 93 w 93"/>
                  <a:gd name="T36" fmla="*/ 128 h 1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 h="128">
                    <a:moveTo>
                      <a:pt x="0" y="0"/>
                    </a:moveTo>
                    <a:lnTo>
                      <a:pt x="93" y="0"/>
                    </a:lnTo>
                    <a:lnTo>
                      <a:pt x="93" y="22"/>
                    </a:lnTo>
                    <a:lnTo>
                      <a:pt x="27" y="22"/>
                    </a:lnTo>
                    <a:lnTo>
                      <a:pt x="27" y="52"/>
                    </a:lnTo>
                    <a:lnTo>
                      <a:pt x="85" y="52"/>
                    </a:lnTo>
                    <a:lnTo>
                      <a:pt x="85" y="75"/>
                    </a:lnTo>
                    <a:lnTo>
                      <a:pt x="27" y="75"/>
                    </a:lnTo>
                    <a:lnTo>
                      <a:pt x="27"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55" name="Freeform 378"/>
              <p:cNvSpPr>
                <a:spLocks noEditPoints="1"/>
              </p:cNvSpPr>
              <p:nvPr/>
            </p:nvSpPr>
            <p:spPr bwMode="auto">
              <a:xfrm>
                <a:off x="672" y="5309"/>
                <a:ext cx="123" cy="138"/>
              </a:xfrm>
              <a:custGeom>
                <a:avLst/>
                <a:gdLst>
                  <a:gd name="T0" fmla="*/ 90 w 123"/>
                  <a:gd name="T1" fmla="*/ 98 h 138"/>
                  <a:gd name="T2" fmla="*/ 95 w 123"/>
                  <a:gd name="T3" fmla="*/ 80 h 138"/>
                  <a:gd name="T4" fmla="*/ 95 w 123"/>
                  <a:gd name="T5" fmla="*/ 60 h 138"/>
                  <a:gd name="T6" fmla="*/ 90 w 123"/>
                  <a:gd name="T7" fmla="*/ 42 h 138"/>
                  <a:gd name="T8" fmla="*/ 83 w 123"/>
                  <a:gd name="T9" fmla="*/ 30 h 138"/>
                  <a:gd name="T10" fmla="*/ 68 w 123"/>
                  <a:gd name="T11" fmla="*/ 25 h 138"/>
                  <a:gd name="T12" fmla="*/ 53 w 123"/>
                  <a:gd name="T13" fmla="*/ 25 h 138"/>
                  <a:gd name="T14" fmla="*/ 40 w 123"/>
                  <a:gd name="T15" fmla="*/ 30 h 138"/>
                  <a:gd name="T16" fmla="*/ 30 w 123"/>
                  <a:gd name="T17" fmla="*/ 42 h 138"/>
                  <a:gd name="T18" fmla="*/ 27 w 123"/>
                  <a:gd name="T19" fmla="*/ 60 h 138"/>
                  <a:gd name="T20" fmla="*/ 27 w 123"/>
                  <a:gd name="T21" fmla="*/ 80 h 138"/>
                  <a:gd name="T22" fmla="*/ 30 w 123"/>
                  <a:gd name="T23" fmla="*/ 98 h 138"/>
                  <a:gd name="T24" fmla="*/ 40 w 123"/>
                  <a:gd name="T25" fmla="*/ 108 h 138"/>
                  <a:gd name="T26" fmla="*/ 53 w 123"/>
                  <a:gd name="T27" fmla="*/ 115 h 138"/>
                  <a:gd name="T28" fmla="*/ 68 w 123"/>
                  <a:gd name="T29" fmla="*/ 115 h 138"/>
                  <a:gd name="T30" fmla="*/ 83 w 123"/>
                  <a:gd name="T31" fmla="*/ 108 h 138"/>
                  <a:gd name="T32" fmla="*/ 103 w 123"/>
                  <a:gd name="T33" fmla="*/ 123 h 138"/>
                  <a:gd name="T34" fmla="*/ 85 w 123"/>
                  <a:gd name="T35" fmla="*/ 135 h 138"/>
                  <a:gd name="T36" fmla="*/ 60 w 123"/>
                  <a:gd name="T37" fmla="*/ 138 h 138"/>
                  <a:gd name="T38" fmla="*/ 37 w 123"/>
                  <a:gd name="T39" fmla="*/ 135 h 138"/>
                  <a:gd name="T40" fmla="*/ 17 w 123"/>
                  <a:gd name="T41" fmla="*/ 123 h 138"/>
                  <a:gd name="T42" fmla="*/ 5 w 123"/>
                  <a:gd name="T43" fmla="*/ 100 h 138"/>
                  <a:gd name="T44" fmla="*/ 0 w 123"/>
                  <a:gd name="T45" fmla="*/ 85 h 138"/>
                  <a:gd name="T46" fmla="*/ 0 w 123"/>
                  <a:gd name="T47" fmla="*/ 52 h 138"/>
                  <a:gd name="T48" fmla="*/ 5 w 123"/>
                  <a:gd name="T49" fmla="*/ 37 h 138"/>
                  <a:gd name="T50" fmla="*/ 17 w 123"/>
                  <a:gd name="T51" fmla="*/ 15 h 138"/>
                  <a:gd name="T52" fmla="*/ 37 w 123"/>
                  <a:gd name="T53" fmla="*/ 5 h 138"/>
                  <a:gd name="T54" fmla="*/ 60 w 123"/>
                  <a:gd name="T55" fmla="*/ 0 h 138"/>
                  <a:gd name="T56" fmla="*/ 85 w 123"/>
                  <a:gd name="T57" fmla="*/ 5 h 138"/>
                  <a:gd name="T58" fmla="*/ 103 w 123"/>
                  <a:gd name="T59" fmla="*/ 15 h 138"/>
                  <a:gd name="T60" fmla="*/ 118 w 123"/>
                  <a:gd name="T61" fmla="*/ 37 h 138"/>
                  <a:gd name="T62" fmla="*/ 123 w 123"/>
                  <a:gd name="T63" fmla="*/ 52 h 138"/>
                  <a:gd name="T64" fmla="*/ 123 w 123"/>
                  <a:gd name="T65" fmla="*/ 85 h 138"/>
                  <a:gd name="T66" fmla="*/ 118 w 123"/>
                  <a:gd name="T67" fmla="*/ 100 h 138"/>
                  <a:gd name="T68" fmla="*/ 108 w 123"/>
                  <a:gd name="T69" fmla="*/ 118 h 1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
                  <a:gd name="T106" fmla="*/ 0 h 138"/>
                  <a:gd name="T107" fmla="*/ 123 w 123"/>
                  <a:gd name="T108" fmla="*/ 138 h 1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 h="138">
                    <a:moveTo>
                      <a:pt x="88" y="103"/>
                    </a:moveTo>
                    <a:lnTo>
                      <a:pt x="90" y="98"/>
                    </a:lnTo>
                    <a:lnTo>
                      <a:pt x="93" y="87"/>
                    </a:lnTo>
                    <a:lnTo>
                      <a:pt x="95" y="80"/>
                    </a:lnTo>
                    <a:lnTo>
                      <a:pt x="95" y="70"/>
                    </a:lnTo>
                    <a:lnTo>
                      <a:pt x="95" y="60"/>
                    </a:lnTo>
                    <a:lnTo>
                      <a:pt x="93" y="50"/>
                    </a:lnTo>
                    <a:lnTo>
                      <a:pt x="90" y="42"/>
                    </a:lnTo>
                    <a:lnTo>
                      <a:pt x="88" y="35"/>
                    </a:lnTo>
                    <a:lnTo>
                      <a:pt x="83" y="30"/>
                    </a:lnTo>
                    <a:lnTo>
                      <a:pt x="75" y="27"/>
                    </a:lnTo>
                    <a:lnTo>
                      <a:pt x="68" y="25"/>
                    </a:lnTo>
                    <a:lnTo>
                      <a:pt x="60" y="22"/>
                    </a:lnTo>
                    <a:lnTo>
                      <a:pt x="53" y="25"/>
                    </a:lnTo>
                    <a:lnTo>
                      <a:pt x="48" y="27"/>
                    </a:lnTo>
                    <a:lnTo>
                      <a:pt x="40" y="30"/>
                    </a:lnTo>
                    <a:lnTo>
                      <a:pt x="35" y="35"/>
                    </a:lnTo>
                    <a:lnTo>
                      <a:pt x="30" y="42"/>
                    </a:lnTo>
                    <a:lnTo>
                      <a:pt x="27" y="50"/>
                    </a:lnTo>
                    <a:lnTo>
                      <a:pt x="27" y="60"/>
                    </a:lnTo>
                    <a:lnTo>
                      <a:pt x="25" y="70"/>
                    </a:lnTo>
                    <a:lnTo>
                      <a:pt x="27" y="80"/>
                    </a:lnTo>
                    <a:lnTo>
                      <a:pt x="27" y="87"/>
                    </a:lnTo>
                    <a:lnTo>
                      <a:pt x="30" y="98"/>
                    </a:lnTo>
                    <a:lnTo>
                      <a:pt x="35" y="103"/>
                    </a:lnTo>
                    <a:lnTo>
                      <a:pt x="40" y="108"/>
                    </a:lnTo>
                    <a:lnTo>
                      <a:pt x="48" y="113"/>
                    </a:lnTo>
                    <a:lnTo>
                      <a:pt x="53" y="115"/>
                    </a:lnTo>
                    <a:lnTo>
                      <a:pt x="60" y="115"/>
                    </a:lnTo>
                    <a:lnTo>
                      <a:pt x="68" y="115"/>
                    </a:lnTo>
                    <a:lnTo>
                      <a:pt x="75" y="113"/>
                    </a:lnTo>
                    <a:lnTo>
                      <a:pt x="83" y="108"/>
                    </a:lnTo>
                    <a:lnTo>
                      <a:pt x="88" y="103"/>
                    </a:lnTo>
                    <a:close/>
                    <a:moveTo>
                      <a:pt x="103" y="123"/>
                    </a:moveTo>
                    <a:lnTo>
                      <a:pt x="95" y="130"/>
                    </a:lnTo>
                    <a:lnTo>
                      <a:pt x="85" y="135"/>
                    </a:lnTo>
                    <a:lnTo>
                      <a:pt x="75" y="138"/>
                    </a:lnTo>
                    <a:lnTo>
                      <a:pt x="60" y="138"/>
                    </a:lnTo>
                    <a:lnTo>
                      <a:pt x="48" y="138"/>
                    </a:lnTo>
                    <a:lnTo>
                      <a:pt x="37" y="135"/>
                    </a:lnTo>
                    <a:lnTo>
                      <a:pt x="27" y="130"/>
                    </a:lnTo>
                    <a:lnTo>
                      <a:pt x="17" y="123"/>
                    </a:lnTo>
                    <a:lnTo>
                      <a:pt x="10" y="113"/>
                    </a:lnTo>
                    <a:lnTo>
                      <a:pt x="5" y="100"/>
                    </a:lnTo>
                    <a:lnTo>
                      <a:pt x="2" y="93"/>
                    </a:lnTo>
                    <a:lnTo>
                      <a:pt x="0" y="85"/>
                    </a:lnTo>
                    <a:lnTo>
                      <a:pt x="0" y="70"/>
                    </a:lnTo>
                    <a:lnTo>
                      <a:pt x="0" y="52"/>
                    </a:lnTo>
                    <a:lnTo>
                      <a:pt x="2" y="45"/>
                    </a:lnTo>
                    <a:lnTo>
                      <a:pt x="5" y="37"/>
                    </a:lnTo>
                    <a:lnTo>
                      <a:pt x="10" y="25"/>
                    </a:lnTo>
                    <a:lnTo>
                      <a:pt x="17" y="15"/>
                    </a:lnTo>
                    <a:lnTo>
                      <a:pt x="27" y="10"/>
                    </a:lnTo>
                    <a:lnTo>
                      <a:pt x="37" y="5"/>
                    </a:lnTo>
                    <a:lnTo>
                      <a:pt x="48" y="2"/>
                    </a:lnTo>
                    <a:lnTo>
                      <a:pt x="60" y="0"/>
                    </a:lnTo>
                    <a:lnTo>
                      <a:pt x="75" y="2"/>
                    </a:lnTo>
                    <a:lnTo>
                      <a:pt x="85" y="5"/>
                    </a:lnTo>
                    <a:lnTo>
                      <a:pt x="95" y="10"/>
                    </a:lnTo>
                    <a:lnTo>
                      <a:pt x="103" y="15"/>
                    </a:lnTo>
                    <a:lnTo>
                      <a:pt x="113" y="25"/>
                    </a:lnTo>
                    <a:lnTo>
                      <a:pt x="118" y="37"/>
                    </a:lnTo>
                    <a:lnTo>
                      <a:pt x="120" y="45"/>
                    </a:lnTo>
                    <a:lnTo>
                      <a:pt x="123" y="52"/>
                    </a:lnTo>
                    <a:lnTo>
                      <a:pt x="123" y="70"/>
                    </a:lnTo>
                    <a:lnTo>
                      <a:pt x="123" y="85"/>
                    </a:lnTo>
                    <a:lnTo>
                      <a:pt x="120" y="93"/>
                    </a:lnTo>
                    <a:lnTo>
                      <a:pt x="118" y="100"/>
                    </a:lnTo>
                    <a:lnTo>
                      <a:pt x="113" y="113"/>
                    </a:lnTo>
                    <a:lnTo>
                      <a:pt x="108" y="118"/>
                    </a:lnTo>
                    <a:lnTo>
                      <a:pt x="103" y="1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56" name="Freeform 379"/>
              <p:cNvSpPr>
                <a:spLocks noEditPoints="1"/>
              </p:cNvSpPr>
              <p:nvPr/>
            </p:nvSpPr>
            <p:spPr bwMode="auto">
              <a:xfrm>
                <a:off x="818" y="5314"/>
                <a:ext cx="108" cy="130"/>
              </a:xfrm>
              <a:custGeom>
                <a:avLst/>
                <a:gdLst>
                  <a:gd name="T0" fmla="*/ 25 w 108"/>
                  <a:gd name="T1" fmla="*/ 22 h 130"/>
                  <a:gd name="T2" fmla="*/ 25 w 108"/>
                  <a:gd name="T3" fmla="*/ 57 h 130"/>
                  <a:gd name="T4" fmla="*/ 57 w 108"/>
                  <a:gd name="T5" fmla="*/ 57 h 130"/>
                  <a:gd name="T6" fmla="*/ 65 w 108"/>
                  <a:gd name="T7" fmla="*/ 57 h 130"/>
                  <a:gd name="T8" fmla="*/ 68 w 108"/>
                  <a:gd name="T9" fmla="*/ 55 h 130"/>
                  <a:gd name="T10" fmla="*/ 70 w 108"/>
                  <a:gd name="T11" fmla="*/ 55 h 130"/>
                  <a:gd name="T12" fmla="*/ 75 w 108"/>
                  <a:gd name="T13" fmla="*/ 52 h 130"/>
                  <a:gd name="T14" fmla="*/ 78 w 108"/>
                  <a:gd name="T15" fmla="*/ 50 h 130"/>
                  <a:gd name="T16" fmla="*/ 78 w 108"/>
                  <a:gd name="T17" fmla="*/ 45 h 130"/>
                  <a:gd name="T18" fmla="*/ 78 w 108"/>
                  <a:gd name="T19" fmla="*/ 40 h 130"/>
                  <a:gd name="T20" fmla="*/ 78 w 108"/>
                  <a:gd name="T21" fmla="*/ 35 h 130"/>
                  <a:gd name="T22" fmla="*/ 78 w 108"/>
                  <a:gd name="T23" fmla="*/ 30 h 130"/>
                  <a:gd name="T24" fmla="*/ 75 w 108"/>
                  <a:gd name="T25" fmla="*/ 27 h 130"/>
                  <a:gd name="T26" fmla="*/ 70 w 108"/>
                  <a:gd name="T27" fmla="*/ 25 h 130"/>
                  <a:gd name="T28" fmla="*/ 65 w 108"/>
                  <a:gd name="T29" fmla="*/ 22 h 130"/>
                  <a:gd name="T30" fmla="*/ 57 w 108"/>
                  <a:gd name="T31" fmla="*/ 22 h 130"/>
                  <a:gd name="T32" fmla="*/ 25 w 108"/>
                  <a:gd name="T33" fmla="*/ 22 h 130"/>
                  <a:gd name="T34" fmla="*/ 85 w 108"/>
                  <a:gd name="T35" fmla="*/ 2 h 130"/>
                  <a:gd name="T36" fmla="*/ 90 w 108"/>
                  <a:gd name="T37" fmla="*/ 7 h 130"/>
                  <a:gd name="T38" fmla="*/ 98 w 108"/>
                  <a:gd name="T39" fmla="*/ 12 h 130"/>
                  <a:gd name="T40" fmla="*/ 103 w 108"/>
                  <a:gd name="T41" fmla="*/ 22 h 130"/>
                  <a:gd name="T42" fmla="*/ 105 w 108"/>
                  <a:gd name="T43" fmla="*/ 30 h 130"/>
                  <a:gd name="T44" fmla="*/ 105 w 108"/>
                  <a:gd name="T45" fmla="*/ 37 h 130"/>
                  <a:gd name="T46" fmla="*/ 105 w 108"/>
                  <a:gd name="T47" fmla="*/ 45 h 130"/>
                  <a:gd name="T48" fmla="*/ 103 w 108"/>
                  <a:gd name="T49" fmla="*/ 50 h 130"/>
                  <a:gd name="T50" fmla="*/ 100 w 108"/>
                  <a:gd name="T51" fmla="*/ 55 h 130"/>
                  <a:gd name="T52" fmla="*/ 98 w 108"/>
                  <a:gd name="T53" fmla="*/ 57 h 130"/>
                  <a:gd name="T54" fmla="*/ 95 w 108"/>
                  <a:gd name="T55" fmla="*/ 62 h 130"/>
                  <a:gd name="T56" fmla="*/ 85 w 108"/>
                  <a:gd name="T57" fmla="*/ 67 h 130"/>
                  <a:gd name="T58" fmla="*/ 93 w 108"/>
                  <a:gd name="T59" fmla="*/ 72 h 130"/>
                  <a:gd name="T60" fmla="*/ 98 w 108"/>
                  <a:gd name="T61" fmla="*/ 77 h 130"/>
                  <a:gd name="T62" fmla="*/ 100 w 108"/>
                  <a:gd name="T63" fmla="*/ 85 h 130"/>
                  <a:gd name="T64" fmla="*/ 103 w 108"/>
                  <a:gd name="T65" fmla="*/ 98 h 130"/>
                  <a:gd name="T66" fmla="*/ 103 w 108"/>
                  <a:gd name="T67" fmla="*/ 108 h 130"/>
                  <a:gd name="T68" fmla="*/ 103 w 108"/>
                  <a:gd name="T69" fmla="*/ 118 h 130"/>
                  <a:gd name="T70" fmla="*/ 105 w 108"/>
                  <a:gd name="T71" fmla="*/ 123 h 130"/>
                  <a:gd name="T72" fmla="*/ 108 w 108"/>
                  <a:gd name="T73" fmla="*/ 125 h 130"/>
                  <a:gd name="T74" fmla="*/ 108 w 108"/>
                  <a:gd name="T75" fmla="*/ 130 h 130"/>
                  <a:gd name="T76" fmla="*/ 78 w 108"/>
                  <a:gd name="T77" fmla="*/ 130 h 130"/>
                  <a:gd name="T78" fmla="*/ 75 w 108"/>
                  <a:gd name="T79" fmla="*/ 123 h 130"/>
                  <a:gd name="T80" fmla="*/ 75 w 108"/>
                  <a:gd name="T81" fmla="*/ 110 h 130"/>
                  <a:gd name="T82" fmla="*/ 75 w 108"/>
                  <a:gd name="T83" fmla="*/ 100 h 130"/>
                  <a:gd name="T84" fmla="*/ 73 w 108"/>
                  <a:gd name="T85" fmla="*/ 88 h 130"/>
                  <a:gd name="T86" fmla="*/ 70 w 108"/>
                  <a:gd name="T87" fmla="*/ 82 h 130"/>
                  <a:gd name="T88" fmla="*/ 65 w 108"/>
                  <a:gd name="T89" fmla="*/ 80 h 130"/>
                  <a:gd name="T90" fmla="*/ 55 w 108"/>
                  <a:gd name="T91" fmla="*/ 77 h 130"/>
                  <a:gd name="T92" fmla="*/ 25 w 108"/>
                  <a:gd name="T93" fmla="*/ 77 h 130"/>
                  <a:gd name="T94" fmla="*/ 25 w 108"/>
                  <a:gd name="T95" fmla="*/ 130 h 130"/>
                  <a:gd name="T96" fmla="*/ 0 w 108"/>
                  <a:gd name="T97" fmla="*/ 130 h 130"/>
                  <a:gd name="T98" fmla="*/ 0 w 108"/>
                  <a:gd name="T99" fmla="*/ 0 h 130"/>
                  <a:gd name="T100" fmla="*/ 63 w 108"/>
                  <a:gd name="T101" fmla="*/ 0 h 130"/>
                  <a:gd name="T102" fmla="*/ 75 w 108"/>
                  <a:gd name="T103" fmla="*/ 0 h 130"/>
                  <a:gd name="T104" fmla="*/ 85 w 108"/>
                  <a:gd name="T105" fmla="*/ 2 h 1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0"/>
                  <a:gd name="T161" fmla="*/ 108 w 108"/>
                  <a:gd name="T162" fmla="*/ 130 h 1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0">
                    <a:moveTo>
                      <a:pt x="25" y="22"/>
                    </a:moveTo>
                    <a:lnTo>
                      <a:pt x="25" y="57"/>
                    </a:lnTo>
                    <a:lnTo>
                      <a:pt x="57" y="57"/>
                    </a:lnTo>
                    <a:lnTo>
                      <a:pt x="65" y="57"/>
                    </a:lnTo>
                    <a:lnTo>
                      <a:pt x="68" y="55"/>
                    </a:lnTo>
                    <a:lnTo>
                      <a:pt x="70" y="55"/>
                    </a:lnTo>
                    <a:lnTo>
                      <a:pt x="75" y="52"/>
                    </a:lnTo>
                    <a:lnTo>
                      <a:pt x="78" y="50"/>
                    </a:lnTo>
                    <a:lnTo>
                      <a:pt x="78" y="45"/>
                    </a:lnTo>
                    <a:lnTo>
                      <a:pt x="78" y="40"/>
                    </a:lnTo>
                    <a:lnTo>
                      <a:pt x="78" y="35"/>
                    </a:lnTo>
                    <a:lnTo>
                      <a:pt x="78" y="30"/>
                    </a:lnTo>
                    <a:lnTo>
                      <a:pt x="75" y="27"/>
                    </a:lnTo>
                    <a:lnTo>
                      <a:pt x="70" y="25"/>
                    </a:lnTo>
                    <a:lnTo>
                      <a:pt x="65" y="22"/>
                    </a:lnTo>
                    <a:lnTo>
                      <a:pt x="57" y="22"/>
                    </a:lnTo>
                    <a:lnTo>
                      <a:pt x="25" y="22"/>
                    </a:lnTo>
                    <a:close/>
                    <a:moveTo>
                      <a:pt x="85" y="2"/>
                    </a:moveTo>
                    <a:lnTo>
                      <a:pt x="90" y="7"/>
                    </a:lnTo>
                    <a:lnTo>
                      <a:pt x="98" y="12"/>
                    </a:lnTo>
                    <a:lnTo>
                      <a:pt x="103" y="22"/>
                    </a:lnTo>
                    <a:lnTo>
                      <a:pt x="105" y="30"/>
                    </a:lnTo>
                    <a:lnTo>
                      <a:pt x="105" y="37"/>
                    </a:lnTo>
                    <a:lnTo>
                      <a:pt x="105" y="45"/>
                    </a:lnTo>
                    <a:lnTo>
                      <a:pt x="103" y="50"/>
                    </a:lnTo>
                    <a:lnTo>
                      <a:pt x="100" y="55"/>
                    </a:lnTo>
                    <a:lnTo>
                      <a:pt x="98" y="57"/>
                    </a:lnTo>
                    <a:lnTo>
                      <a:pt x="95" y="62"/>
                    </a:lnTo>
                    <a:lnTo>
                      <a:pt x="85" y="67"/>
                    </a:lnTo>
                    <a:lnTo>
                      <a:pt x="93" y="72"/>
                    </a:lnTo>
                    <a:lnTo>
                      <a:pt x="98" y="77"/>
                    </a:lnTo>
                    <a:lnTo>
                      <a:pt x="100" y="85"/>
                    </a:lnTo>
                    <a:lnTo>
                      <a:pt x="103" y="98"/>
                    </a:lnTo>
                    <a:lnTo>
                      <a:pt x="103" y="108"/>
                    </a:lnTo>
                    <a:lnTo>
                      <a:pt x="103" y="118"/>
                    </a:lnTo>
                    <a:lnTo>
                      <a:pt x="105" y="123"/>
                    </a:lnTo>
                    <a:lnTo>
                      <a:pt x="108" y="125"/>
                    </a:lnTo>
                    <a:lnTo>
                      <a:pt x="108" y="130"/>
                    </a:lnTo>
                    <a:lnTo>
                      <a:pt x="78" y="130"/>
                    </a:lnTo>
                    <a:lnTo>
                      <a:pt x="75" y="123"/>
                    </a:lnTo>
                    <a:lnTo>
                      <a:pt x="75" y="110"/>
                    </a:lnTo>
                    <a:lnTo>
                      <a:pt x="75" y="100"/>
                    </a:lnTo>
                    <a:lnTo>
                      <a:pt x="73" y="88"/>
                    </a:lnTo>
                    <a:lnTo>
                      <a:pt x="70" y="82"/>
                    </a:lnTo>
                    <a:lnTo>
                      <a:pt x="65" y="80"/>
                    </a:lnTo>
                    <a:lnTo>
                      <a:pt x="55" y="77"/>
                    </a:lnTo>
                    <a:lnTo>
                      <a:pt x="25" y="77"/>
                    </a:lnTo>
                    <a:lnTo>
                      <a:pt x="25" y="130"/>
                    </a:lnTo>
                    <a:lnTo>
                      <a:pt x="0" y="130"/>
                    </a:lnTo>
                    <a:lnTo>
                      <a:pt x="0" y="0"/>
                    </a:lnTo>
                    <a:lnTo>
                      <a:pt x="63" y="0"/>
                    </a:lnTo>
                    <a:lnTo>
                      <a:pt x="75" y="0"/>
                    </a:lnTo>
                    <a:lnTo>
                      <a:pt x="8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57" name="Freeform 380"/>
              <p:cNvSpPr>
                <a:spLocks/>
              </p:cNvSpPr>
              <p:nvPr/>
            </p:nvSpPr>
            <p:spPr bwMode="auto">
              <a:xfrm>
                <a:off x="948" y="5314"/>
                <a:ext cx="99" cy="128"/>
              </a:xfrm>
              <a:custGeom>
                <a:avLst/>
                <a:gdLst>
                  <a:gd name="T0" fmla="*/ 96 w 99"/>
                  <a:gd name="T1" fmla="*/ 22 h 128"/>
                  <a:gd name="T2" fmla="*/ 26 w 99"/>
                  <a:gd name="T3" fmla="*/ 22 h 128"/>
                  <a:gd name="T4" fmla="*/ 26 w 99"/>
                  <a:gd name="T5" fmla="*/ 50 h 128"/>
                  <a:gd name="T6" fmla="*/ 88 w 99"/>
                  <a:gd name="T7" fmla="*/ 50 h 128"/>
                  <a:gd name="T8" fmla="*/ 88 w 99"/>
                  <a:gd name="T9" fmla="*/ 72 h 128"/>
                  <a:gd name="T10" fmla="*/ 26 w 99"/>
                  <a:gd name="T11" fmla="*/ 72 h 128"/>
                  <a:gd name="T12" fmla="*/ 26 w 99"/>
                  <a:gd name="T13" fmla="*/ 105 h 128"/>
                  <a:gd name="T14" fmla="*/ 99 w 99"/>
                  <a:gd name="T15" fmla="*/ 105 h 128"/>
                  <a:gd name="T16" fmla="*/ 99 w 99"/>
                  <a:gd name="T17" fmla="*/ 128 h 128"/>
                  <a:gd name="T18" fmla="*/ 0 w 99"/>
                  <a:gd name="T19" fmla="*/ 128 h 128"/>
                  <a:gd name="T20" fmla="*/ 0 w 99"/>
                  <a:gd name="T21" fmla="*/ 0 h 128"/>
                  <a:gd name="T22" fmla="*/ 96 w 99"/>
                  <a:gd name="T23" fmla="*/ 0 h 128"/>
                  <a:gd name="T24" fmla="*/ 96 w 99"/>
                  <a:gd name="T25" fmla="*/ 22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28"/>
                  <a:gd name="T41" fmla="*/ 99 w 99"/>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28">
                    <a:moveTo>
                      <a:pt x="96" y="22"/>
                    </a:moveTo>
                    <a:lnTo>
                      <a:pt x="26" y="22"/>
                    </a:lnTo>
                    <a:lnTo>
                      <a:pt x="26" y="50"/>
                    </a:lnTo>
                    <a:lnTo>
                      <a:pt x="88" y="50"/>
                    </a:lnTo>
                    <a:lnTo>
                      <a:pt x="88" y="72"/>
                    </a:lnTo>
                    <a:lnTo>
                      <a:pt x="26" y="72"/>
                    </a:lnTo>
                    <a:lnTo>
                      <a:pt x="26" y="105"/>
                    </a:lnTo>
                    <a:lnTo>
                      <a:pt x="99" y="105"/>
                    </a:lnTo>
                    <a:lnTo>
                      <a:pt x="99" y="128"/>
                    </a:lnTo>
                    <a:lnTo>
                      <a:pt x="0" y="128"/>
                    </a:lnTo>
                    <a:lnTo>
                      <a:pt x="0" y="0"/>
                    </a:lnTo>
                    <a:lnTo>
                      <a:pt x="96" y="0"/>
                    </a:lnTo>
                    <a:lnTo>
                      <a:pt x="9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58" name="Rectangle 381"/>
              <p:cNvSpPr>
                <a:spLocks noChangeArrowheads="1"/>
              </p:cNvSpPr>
              <p:nvPr/>
            </p:nvSpPr>
            <p:spPr bwMode="auto">
              <a:xfrm>
                <a:off x="1067" y="5314"/>
                <a:ext cx="25" cy="12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373259" name="Freeform 382"/>
              <p:cNvSpPr>
                <a:spLocks/>
              </p:cNvSpPr>
              <p:nvPr/>
            </p:nvSpPr>
            <p:spPr bwMode="auto">
              <a:xfrm>
                <a:off x="1112" y="5309"/>
                <a:ext cx="121" cy="138"/>
              </a:xfrm>
              <a:custGeom>
                <a:avLst/>
                <a:gdLst>
                  <a:gd name="T0" fmla="*/ 93 w 121"/>
                  <a:gd name="T1" fmla="*/ 40 h 138"/>
                  <a:gd name="T2" fmla="*/ 86 w 121"/>
                  <a:gd name="T3" fmla="*/ 30 h 138"/>
                  <a:gd name="T4" fmla="*/ 73 w 121"/>
                  <a:gd name="T5" fmla="*/ 25 h 138"/>
                  <a:gd name="T6" fmla="*/ 55 w 121"/>
                  <a:gd name="T7" fmla="*/ 25 h 138"/>
                  <a:gd name="T8" fmla="*/ 43 w 121"/>
                  <a:gd name="T9" fmla="*/ 30 h 138"/>
                  <a:gd name="T10" fmla="*/ 33 w 121"/>
                  <a:gd name="T11" fmla="*/ 42 h 138"/>
                  <a:gd name="T12" fmla="*/ 28 w 121"/>
                  <a:gd name="T13" fmla="*/ 60 h 138"/>
                  <a:gd name="T14" fmla="*/ 28 w 121"/>
                  <a:gd name="T15" fmla="*/ 82 h 138"/>
                  <a:gd name="T16" fmla="*/ 35 w 121"/>
                  <a:gd name="T17" fmla="*/ 100 h 138"/>
                  <a:gd name="T18" fmla="*/ 38 w 121"/>
                  <a:gd name="T19" fmla="*/ 105 h 138"/>
                  <a:gd name="T20" fmla="*/ 50 w 121"/>
                  <a:gd name="T21" fmla="*/ 113 h 138"/>
                  <a:gd name="T22" fmla="*/ 63 w 121"/>
                  <a:gd name="T23" fmla="*/ 115 h 138"/>
                  <a:gd name="T24" fmla="*/ 80 w 121"/>
                  <a:gd name="T25" fmla="*/ 110 h 138"/>
                  <a:gd name="T26" fmla="*/ 91 w 121"/>
                  <a:gd name="T27" fmla="*/ 103 h 138"/>
                  <a:gd name="T28" fmla="*/ 98 w 121"/>
                  <a:gd name="T29" fmla="*/ 85 h 138"/>
                  <a:gd name="T30" fmla="*/ 68 w 121"/>
                  <a:gd name="T31" fmla="*/ 65 h 138"/>
                  <a:gd name="T32" fmla="*/ 121 w 121"/>
                  <a:gd name="T33" fmla="*/ 135 h 138"/>
                  <a:gd name="T34" fmla="*/ 101 w 121"/>
                  <a:gd name="T35" fmla="*/ 118 h 138"/>
                  <a:gd name="T36" fmla="*/ 86 w 121"/>
                  <a:gd name="T37" fmla="*/ 130 h 138"/>
                  <a:gd name="T38" fmla="*/ 75 w 121"/>
                  <a:gd name="T39" fmla="*/ 135 h 138"/>
                  <a:gd name="T40" fmla="*/ 48 w 121"/>
                  <a:gd name="T41" fmla="*/ 138 h 138"/>
                  <a:gd name="T42" fmla="*/ 30 w 121"/>
                  <a:gd name="T43" fmla="*/ 130 h 138"/>
                  <a:gd name="T44" fmla="*/ 18 w 121"/>
                  <a:gd name="T45" fmla="*/ 120 h 138"/>
                  <a:gd name="T46" fmla="*/ 10 w 121"/>
                  <a:gd name="T47" fmla="*/ 110 h 138"/>
                  <a:gd name="T48" fmla="*/ 0 w 121"/>
                  <a:gd name="T49" fmla="*/ 85 h 138"/>
                  <a:gd name="T50" fmla="*/ 0 w 121"/>
                  <a:gd name="T51" fmla="*/ 55 h 138"/>
                  <a:gd name="T52" fmla="*/ 8 w 121"/>
                  <a:gd name="T53" fmla="*/ 35 h 138"/>
                  <a:gd name="T54" fmla="*/ 13 w 121"/>
                  <a:gd name="T55" fmla="*/ 25 h 138"/>
                  <a:gd name="T56" fmla="*/ 28 w 121"/>
                  <a:gd name="T57" fmla="*/ 12 h 138"/>
                  <a:gd name="T58" fmla="*/ 38 w 121"/>
                  <a:gd name="T59" fmla="*/ 5 h 138"/>
                  <a:gd name="T60" fmla="*/ 63 w 121"/>
                  <a:gd name="T61" fmla="*/ 0 h 138"/>
                  <a:gd name="T62" fmla="*/ 86 w 121"/>
                  <a:gd name="T63" fmla="*/ 5 h 138"/>
                  <a:gd name="T64" fmla="*/ 103 w 121"/>
                  <a:gd name="T65" fmla="*/ 12 h 138"/>
                  <a:gd name="T66" fmla="*/ 116 w 121"/>
                  <a:gd name="T67" fmla="*/ 27 h 138"/>
                  <a:gd name="T68" fmla="*/ 121 w 121"/>
                  <a:gd name="T69" fmla="*/ 45 h 1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1"/>
                  <a:gd name="T106" fmla="*/ 0 h 138"/>
                  <a:gd name="T107" fmla="*/ 121 w 121"/>
                  <a:gd name="T108" fmla="*/ 138 h 1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1" h="138">
                    <a:moveTo>
                      <a:pt x="93" y="45"/>
                    </a:moveTo>
                    <a:lnTo>
                      <a:pt x="93" y="40"/>
                    </a:lnTo>
                    <a:lnTo>
                      <a:pt x="88" y="32"/>
                    </a:lnTo>
                    <a:lnTo>
                      <a:pt x="86" y="30"/>
                    </a:lnTo>
                    <a:lnTo>
                      <a:pt x="78" y="27"/>
                    </a:lnTo>
                    <a:lnTo>
                      <a:pt x="73" y="25"/>
                    </a:lnTo>
                    <a:lnTo>
                      <a:pt x="63" y="22"/>
                    </a:lnTo>
                    <a:lnTo>
                      <a:pt x="55" y="25"/>
                    </a:lnTo>
                    <a:lnTo>
                      <a:pt x="50" y="27"/>
                    </a:lnTo>
                    <a:lnTo>
                      <a:pt x="43" y="30"/>
                    </a:lnTo>
                    <a:lnTo>
                      <a:pt x="38" y="35"/>
                    </a:lnTo>
                    <a:lnTo>
                      <a:pt x="33" y="42"/>
                    </a:lnTo>
                    <a:lnTo>
                      <a:pt x="30" y="50"/>
                    </a:lnTo>
                    <a:lnTo>
                      <a:pt x="28" y="60"/>
                    </a:lnTo>
                    <a:lnTo>
                      <a:pt x="28" y="70"/>
                    </a:lnTo>
                    <a:lnTo>
                      <a:pt x="28" y="82"/>
                    </a:lnTo>
                    <a:lnTo>
                      <a:pt x="30" y="93"/>
                    </a:lnTo>
                    <a:lnTo>
                      <a:pt x="35" y="100"/>
                    </a:lnTo>
                    <a:lnTo>
                      <a:pt x="35" y="103"/>
                    </a:lnTo>
                    <a:lnTo>
                      <a:pt x="38" y="105"/>
                    </a:lnTo>
                    <a:lnTo>
                      <a:pt x="45" y="110"/>
                    </a:lnTo>
                    <a:lnTo>
                      <a:pt x="50" y="113"/>
                    </a:lnTo>
                    <a:lnTo>
                      <a:pt x="58" y="115"/>
                    </a:lnTo>
                    <a:lnTo>
                      <a:pt x="63" y="115"/>
                    </a:lnTo>
                    <a:lnTo>
                      <a:pt x="75" y="113"/>
                    </a:lnTo>
                    <a:lnTo>
                      <a:pt x="80" y="110"/>
                    </a:lnTo>
                    <a:lnTo>
                      <a:pt x="86" y="108"/>
                    </a:lnTo>
                    <a:lnTo>
                      <a:pt x="91" y="103"/>
                    </a:lnTo>
                    <a:lnTo>
                      <a:pt x="93" y="98"/>
                    </a:lnTo>
                    <a:lnTo>
                      <a:pt x="98" y="85"/>
                    </a:lnTo>
                    <a:lnTo>
                      <a:pt x="68" y="85"/>
                    </a:lnTo>
                    <a:lnTo>
                      <a:pt x="68" y="65"/>
                    </a:lnTo>
                    <a:lnTo>
                      <a:pt x="121" y="65"/>
                    </a:lnTo>
                    <a:lnTo>
                      <a:pt x="121" y="135"/>
                    </a:lnTo>
                    <a:lnTo>
                      <a:pt x="103" y="135"/>
                    </a:lnTo>
                    <a:lnTo>
                      <a:pt x="101" y="118"/>
                    </a:lnTo>
                    <a:lnTo>
                      <a:pt x="93" y="125"/>
                    </a:lnTo>
                    <a:lnTo>
                      <a:pt x="86" y="130"/>
                    </a:lnTo>
                    <a:lnTo>
                      <a:pt x="80" y="135"/>
                    </a:lnTo>
                    <a:lnTo>
                      <a:pt x="75" y="135"/>
                    </a:lnTo>
                    <a:lnTo>
                      <a:pt x="60" y="138"/>
                    </a:lnTo>
                    <a:lnTo>
                      <a:pt x="48" y="138"/>
                    </a:lnTo>
                    <a:lnTo>
                      <a:pt x="35" y="133"/>
                    </a:lnTo>
                    <a:lnTo>
                      <a:pt x="30" y="130"/>
                    </a:lnTo>
                    <a:lnTo>
                      <a:pt x="25" y="128"/>
                    </a:lnTo>
                    <a:lnTo>
                      <a:pt x="18" y="120"/>
                    </a:lnTo>
                    <a:lnTo>
                      <a:pt x="13" y="115"/>
                    </a:lnTo>
                    <a:lnTo>
                      <a:pt x="10" y="110"/>
                    </a:lnTo>
                    <a:lnTo>
                      <a:pt x="5" y="98"/>
                    </a:lnTo>
                    <a:lnTo>
                      <a:pt x="0" y="85"/>
                    </a:lnTo>
                    <a:lnTo>
                      <a:pt x="0" y="70"/>
                    </a:lnTo>
                    <a:lnTo>
                      <a:pt x="0" y="55"/>
                    </a:lnTo>
                    <a:lnTo>
                      <a:pt x="5" y="42"/>
                    </a:lnTo>
                    <a:lnTo>
                      <a:pt x="8" y="35"/>
                    </a:lnTo>
                    <a:lnTo>
                      <a:pt x="10" y="30"/>
                    </a:lnTo>
                    <a:lnTo>
                      <a:pt x="13" y="25"/>
                    </a:lnTo>
                    <a:lnTo>
                      <a:pt x="18" y="20"/>
                    </a:lnTo>
                    <a:lnTo>
                      <a:pt x="28" y="12"/>
                    </a:lnTo>
                    <a:lnTo>
                      <a:pt x="33" y="7"/>
                    </a:lnTo>
                    <a:lnTo>
                      <a:pt x="38" y="5"/>
                    </a:lnTo>
                    <a:lnTo>
                      <a:pt x="50" y="2"/>
                    </a:lnTo>
                    <a:lnTo>
                      <a:pt x="63" y="0"/>
                    </a:lnTo>
                    <a:lnTo>
                      <a:pt x="75" y="2"/>
                    </a:lnTo>
                    <a:lnTo>
                      <a:pt x="86" y="5"/>
                    </a:lnTo>
                    <a:lnTo>
                      <a:pt x="96" y="7"/>
                    </a:lnTo>
                    <a:lnTo>
                      <a:pt x="103" y="12"/>
                    </a:lnTo>
                    <a:lnTo>
                      <a:pt x="111" y="20"/>
                    </a:lnTo>
                    <a:lnTo>
                      <a:pt x="116" y="27"/>
                    </a:lnTo>
                    <a:lnTo>
                      <a:pt x="118" y="35"/>
                    </a:lnTo>
                    <a:lnTo>
                      <a:pt x="121" y="45"/>
                    </a:lnTo>
                    <a:lnTo>
                      <a:pt x="93"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60" name="Freeform 383"/>
              <p:cNvSpPr>
                <a:spLocks/>
              </p:cNvSpPr>
              <p:nvPr/>
            </p:nvSpPr>
            <p:spPr bwMode="auto">
              <a:xfrm>
                <a:off x="1258" y="5314"/>
                <a:ext cx="106" cy="128"/>
              </a:xfrm>
              <a:custGeom>
                <a:avLst/>
                <a:gdLst>
                  <a:gd name="T0" fmla="*/ 0 w 106"/>
                  <a:gd name="T1" fmla="*/ 0 h 128"/>
                  <a:gd name="T2" fmla="*/ 30 w 106"/>
                  <a:gd name="T3" fmla="*/ 0 h 128"/>
                  <a:gd name="T4" fmla="*/ 80 w 106"/>
                  <a:gd name="T5" fmla="*/ 90 h 128"/>
                  <a:gd name="T6" fmla="*/ 80 w 106"/>
                  <a:gd name="T7" fmla="*/ 0 h 128"/>
                  <a:gd name="T8" fmla="*/ 106 w 106"/>
                  <a:gd name="T9" fmla="*/ 0 h 128"/>
                  <a:gd name="T10" fmla="*/ 106 w 106"/>
                  <a:gd name="T11" fmla="*/ 128 h 128"/>
                  <a:gd name="T12" fmla="*/ 80 w 106"/>
                  <a:gd name="T13" fmla="*/ 128 h 128"/>
                  <a:gd name="T14" fmla="*/ 25 w 106"/>
                  <a:gd name="T15" fmla="*/ 37 h 128"/>
                  <a:gd name="T16" fmla="*/ 25 w 106"/>
                  <a:gd name="T17" fmla="*/ 128 h 128"/>
                  <a:gd name="T18" fmla="*/ 0 w 106"/>
                  <a:gd name="T19" fmla="*/ 128 h 128"/>
                  <a:gd name="T20" fmla="*/ 0 w 106"/>
                  <a:gd name="T21" fmla="*/ 0 h 1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28"/>
                  <a:gd name="T35" fmla="*/ 106 w 106"/>
                  <a:gd name="T36" fmla="*/ 128 h 1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28">
                    <a:moveTo>
                      <a:pt x="0" y="0"/>
                    </a:moveTo>
                    <a:lnTo>
                      <a:pt x="30" y="0"/>
                    </a:lnTo>
                    <a:lnTo>
                      <a:pt x="80" y="90"/>
                    </a:lnTo>
                    <a:lnTo>
                      <a:pt x="80" y="0"/>
                    </a:lnTo>
                    <a:lnTo>
                      <a:pt x="106" y="0"/>
                    </a:lnTo>
                    <a:lnTo>
                      <a:pt x="106" y="128"/>
                    </a:lnTo>
                    <a:lnTo>
                      <a:pt x="80" y="128"/>
                    </a:lnTo>
                    <a:lnTo>
                      <a:pt x="25" y="37"/>
                    </a:lnTo>
                    <a:lnTo>
                      <a:pt x="25"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61" name="Freeform 384"/>
              <p:cNvSpPr>
                <a:spLocks/>
              </p:cNvSpPr>
              <p:nvPr/>
            </p:nvSpPr>
            <p:spPr bwMode="auto">
              <a:xfrm>
                <a:off x="1442" y="5314"/>
                <a:ext cx="113" cy="128"/>
              </a:xfrm>
              <a:custGeom>
                <a:avLst/>
                <a:gdLst>
                  <a:gd name="T0" fmla="*/ 0 w 113"/>
                  <a:gd name="T1" fmla="*/ 0 h 128"/>
                  <a:gd name="T2" fmla="*/ 25 w 113"/>
                  <a:gd name="T3" fmla="*/ 0 h 128"/>
                  <a:gd name="T4" fmla="*/ 25 w 113"/>
                  <a:gd name="T5" fmla="*/ 52 h 128"/>
                  <a:gd name="T6" fmla="*/ 75 w 113"/>
                  <a:gd name="T7" fmla="*/ 0 h 128"/>
                  <a:gd name="T8" fmla="*/ 110 w 113"/>
                  <a:gd name="T9" fmla="*/ 0 h 128"/>
                  <a:gd name="T10" fmla="*/ 57 w 113"/>
                  <a:gd name="T11" fmla="*/ 52 h 128"/>
                  <a:gd name="T12" fmla="*/ 113 w 113"/>
                  <a:gd name="T13" fmla="*/ 128 h 128"/>
                  <a:gd name="T14" fmla="*/ 78 w 113"/>
                  <a:gd name="T15" fmla="*/ 128 h 128"/>
                  <a:gd name="T16" fmla="*/ 37 w 113"/>
                  <a:gd name="T17" fmla="*/ 72 h 128"/>
                  <a:gd name="T18" fmla="*/ 25 w 113"/>
                  <a:gd name="T19" fmla="*/ 85 h 128"/>
                  <a:gd name="T20" fmla="*/ 25 w 113"/>
                  <a:gd name="T21" fmla="*/ 128 h 128"/>
                  <a:gd name="T22" fmla="*/ 0 w 113"/>
                  <a:gd name="T23" fmla="*/ 128 h 128"/>
                  <a:gd name="T24" fmla="*/ 0 w 113"/>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3"/>
                  <a:gd name="T40" fmla="*/ 0 h 128"/>
                  <a:gd name="T41" fmla="*/ 113 w 113"/>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3" h="128">
                    <a:moveTo>
                      <a:pt x="0" y="0"/>
                    </a:moveTo>
                    <a:lnTo>
                      <a:pt x="25" y="0"/>
                    </a:lnTo>
                    <a:lnTo>
                      <a:pt x="25" y="52"/>
                    </a:lnTo>
                    <a:lnTo>
                      <a:pt x="75" y="0"/>
                    </a:lnTo>
                    <a:lnTo>
                      <a:pt x="110" y="0"/>
                    </a:lnTo>
                    <a:lnTo>
                      <a:pt x="57" y="52"/>
                    </a:lnTo>
                    <a:lnTo>
                      <a:pt x="113" y="128"/>
                    </a:lnTo>
                    <a:lnTo>
                      <a:pt x="78" y="128"/>
                    </a:lnTo>
                    <a:lnTo>
                      <a:pt x="37" y="72"/>
                    </a:lnTo>
                    <a:lnTo>
                      <a:pt x="25" y="85"/>
                    </a:lnTo>
                    <a:lnTo>
                      <a:pt x="25"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62" name="Freeform 385"/>
              <p:cNvSpPr>
                <a:spLocks/>
              </p:cNvSpPr>
              <p:nvPr/>
            </p:nvSpPr>
            <p:spPr bwMode="auto">
              <a:xfrm>
                <a:off x="1572" y="5314"/>
                <a:ext cx="98" cy="128"/>
              </a:xfrm>
              <a:custGeom>
                <a:avLst/>
                <a:gdLst>
                  <a:gd name="T0" fmla="*/ 96 w 98"/>
                  <a:gd name="T1" fmla="*/ 22 h 128"/>
                  <a:gd name="T2" fmla="*/ 26 w 98"/>
                  <a:gd name="T3" fmla="*/ 22 h 128"/>
                  <a:gd name="T4" fmla="*/ 26 w 98"/>
                  <a:gd name="T5" fmla="*/ 50 h 128"/>
                  <a:gd name="T6" fmla="*/ 88 w 98"/>
                  <a:gd name="T7" fmla="*/ 50 h 128"/>
                  <a:gd name="T8" fmla="*/ 88 w 98"/>
                  <a:gd name="T9" fmla="*/ 72 h 128"/>
                  <a:gd name="T10" fmla="*/ 26 w 98"/>
                  <a:gd name="T11" fmla="*/ 72 h 128"/>
                  <a:gd name="T12" fmla="*/ 26 w 98"/>
                  <a:gd name="T13" fmla="*/ 105 h 128"/>
                  <a:gd name="T14" fmla="*/ 98 w 98"/>
                  <a:gd name="T15" fmla="*/ 105 h 128"/>
                  <a:gd name="T16" fmla="*/ 98 w 98"/>
                  <a:gd name="T17" fmla="*/ 128 h 128"/>
                  <a:gd name="T18" fmla="*/ 0 w 98"/>
                  <a:gd name="T19" fmla="*/ 128 h 128"/>
                  <a:gd name="T20" fmla="*/ 0 w 98"/>
                  <a:gd name="T21" fmla="*/ 0 h 128"/>
                  <a:gd name="T22" fmla="*/ 96 w 98"/>
                  <a:gd name="T23" fmla="*/ 0 h 128"/>
                  <a:gd name="T24" fmla="*/ 96 w 98"/>
                  <a:gd name="T25" fmla="*/ 22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28"/>
                  <a:gd name="T41" fmla="*/ 98 w 98"/>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28">
                    <a:moveTo>
                      <a:pt x="96" y="22"/>
                    </a:moveTo>
                    <a:lnTo>
                      <a:pt x="26" y="22"/>
                    </a:lnTo>
                    <a:lnTo>
                      <a:pt x="26" y="50"/>
                    </a:lnTo>
                    <a:lnTo>
                      <a:pt x="88" y="50"/>
                    </a:lnTo>
                    <a:lnTo>
                      <a:pt x="88" y="72"/>
                    </a:lnTo>
                    <a:lnTo>
                      <a:pt x="26" y="72"/>
                    </a:lnTo>
                    <a:lnTo>
                      <a:pt x="26" y="105"/>
                    </a:lnTo>
                    <a:lnTo>
                      <a:pt x="98" y="105"/>
                    </a:lnTo>
                    <a:lnTo>
                      <a:pt x="98" y="128"/>
                    </a:lnTo>
                    <a:lnTo>
                      <a:pt x="0" y="128"/>
                    </a:lnTo>
                    <a:lnTo>
                      <a:pt x="0" y="0"/>
                    </a:lnTo>
                    <a:lnTo>
                      <a:pt x="96" y="0"/>
                    </a:lnTo>
                    <a:lnTo>
                      <a:pt x="9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63" name="Freeform 386"/>
              <p:cNvSpPr>
                <a:spLocks/>
              </p:cNvSpPr>
              <p:nvPr/>
            </p:nvSpPr>
            <p:spPr bwMode="auto">
              <a:xfrm>
                <a:off x="1681" y="5314"/>
                <a:ext cx="115" cy="128"/>
              </a:xfrm>
              <a:custGeom>
                <a:avLst/>
                <a:gdLst>
                  <a:gd name="T0" fmla="*/ 85 w 115"/>
                  <a:gd name="T1" fmla="*/ 0 h 128"/>
                  <a:gd name="T2" fmla="*/ 115 w 115"/>
                  <a:gd name="T3" fmla="*/ 0 h 128"/>
                  <a:gd name="T4" fmla="*/ 72 w 115"/>
                  <a:gd name="T5" fmla="*/ 80 h 128"/>
                  <a:gd name="T6" fmla="*/ 72 w 115"/>
                  <a:gd name="T7" fmla="*/ 128 h 128"/>
                  <a:gd name="T8" fmla="*/ 45 w 115"/>
                  <a:gd name="T9" fmla="*/ 128 h 128"/>
                  <a:gd name="T10" fmla="*/ 45 w 115"/>
                  <a:gd name="T11" fmla="*/ 80 h 128"/>
                  <a:gd name="T12" fmla="*/ 0 w 115"/>
                  <a:gd name="T13" fmla="*/ 0 h 128"/>
                  <a:gd name="T14" fmla="*/ 32 w 115"/>
                  <a:gd name="T15" fmla="*/ 0 h 128"/>
                  <a:gd name="T16" fmla="*/ 60 w 115"/>
                  <a:gd name="T17" fmla="*/ 55 h 128"/>
                  <a:gd name="T18" fmla="*/ 85 w 115"/>
                  <a:gd name="T19" fmla="*/ 0 h 1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5"/>
                  <a:gd name="T31" fmla="*/ 0 h 128"/>
                  <a:gd name="T32" fmla="*/ 115 w 115"/>
                  <a:gd name="T33" fmla="*/ 128 h 1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5" h="128">
                    <a:moveTo>
                      <a:pt x="85" y="0"/>
                    </a:moveTo>
                    <a:lnTo>
                      <a:pt x="115" y="0"/>
                    </a:lnTo>
                    <a:lnTo>
                      <a:pt x="72" y="80"/>
                    </a:lnTo>
                    <a:lnTo>
                      <a:pt x="72" y="128"/>
                    </a:lnTo>
                    <a:lnTo>
                      <a:pt x="45" y="128"/>
                    </a:lnTo>
                    <a:lnTo>
                      <a:pt x="45" y="80"/>
                    </a:lnTo>
                    <a:lnTo>
                      <a:pt x="0" y="0"/>
                    </a:lnTo>
                    <a:lnTo>
                      <a:pt x="32" y="0"/>
                    </a:lnTo>
                    <a:lnTo>
                      <a:pt x="60" y="55"/>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64" name="Freeform 387"/>
              <p:cNvSpPr>
                <a:spLocks/>
              </p:cNvSpPr>
              <p:nvPr/>
            </p:nvSpPr>
            <p:spPr bwMode="auto">
              <a:xfrm>
                <a:off x="1862" y="5311"/>
                <a:ext cx="42" cy="168"/>
              </a:xfrm>
              <a:custGeom>
                <a:avLst/>
                <a:gdLst>
                  <a:gd name="T0" fmla="*/ 40 w 42"/>
                  <a:gd name="T1" fmla="*/ 0 h 168"/>
                  <a:gd name="T2" fmla="*/ 30 w 42"/>
                  <a:gd name="T3" fmla="*/ 23 h 168"/>
                  <a:gd name="T4" fmla="*/ 22 w 42"/>
                  <a:gd name="T5" fmla="*/ 40 h 168"/>
                  <a:gd name="T6" fmla="*/ 20 w 42"/>
                  <a:gd name="T7" fmla="*/ 50 h 168"/>
                  <a:gd name="T8" fmla="*/ 17 w 42"/>
                  <a:gd name="T9" fmla="*/ 60 h 168"/>
                  <a:gd name="T10" fmla="*/ 17 w 42"/>
                  <a:gd name="T11" fmla="*/ 73 h 168"/>
                  <a:gd name="T12" fmla="*/ 17 w 42"/>
                  <a:gd name="T13" fmla="*/ 85 h 168"/>
                  <a:gd name="T14" fmla="*/ 17 w 42"/>
                  <a:gd name="T15" fmla="*/ 98 h 168"/>
                  <a:gd name="T16" fmla="*/ 17 w 42"/>
                  <a:gd name="T17" fmla="*/ 108 h 168"/>
                  <a:gd name="T18" fmla="*/ 25 w 42"/>
                  <a:gd name="T19" fmla="*/ 131 h 168"/>
                  <a:gd name="T20" fmla="*/ 30 w 42"/>
                  <a:gd name="T21" fmla="*/ 148 h 168"/>
                  <a:gd name="T22" fmla="*/ 42 w 42"/>
                  <a:gd name="T23" fmla="*/ 168 h 168"/>
                  <a:gd name="T24" fmla="*/ 30 w 42"/>
                  <a:gd name="T25" fmla="*/ 168 h 168"/>
                  <a:gd name="T26" fmla="*/ 15 w 42"/>
                  <a:gd name="T27" fmla="*/ 143 h 168"/>
                  <a:gd name="T28" fmla="*/ 7 w 42"/>
                  <a:gd name="T29" fmla="*/ 128 h 168"/>
                  <a:gd name="T30" fmla="*/ 5 w 42"/>
                  <a:gd name="T31" fmla="*/ 116 h 168"/>
                  <a:gd name="T32" fmla="*/ 0 w 42"/>
                  <a:gd name="T33" fmla="*/ 101 h 168"/>
                  <a:gd name="T34" fmla="*/ 0 w 42"/>
                  <a:gd name="T35" fmla="*/ 85 h 168"/>
                  <a:gd name="T36" fmla="*/ 0 w 42"/>
                  <a:gd name="T37" fmla="*/ 73 h 168"/>
                  <a:gd name="T38" fmla="*/ 2 w 42"/>
                  <a:gd name="T39" fmla="*/ 60 h 168"/>
                  <a:gd name="T40" fmla="*/ 5 w 42"/>
                  <a:gd name="T41" fmla="*/ 50 h 168"/>
                  <a:gd name="T42" fmla="*/ 7 w 42"/>
                  <a:gd name="T43" fmla="*/ 40 h 168"/>
                  <a:gd name="T44" fmla="*/ 17 w 42"/>
                  <a:gd name="T45" fmla="*/ 23 h 168"/>
                  <a:gd name="T46" fmla="*/ 30 w 42"/>
                  <a:gd name="T47" fmla="*/ 0 h 168"/>
                  <a:gd name="T48" fmla="*/ 40 w 42"/>
                  <a:gd name="T49" fmla="*/ 0 h 1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2"/>
                  <a:gd name="T76" fmla="*/ 0 h 168"/>
                  <a:gd name="T77" fmla="*/ 42 w 42"/>
                  <a:gd name="T78" fmla="*/ 168 h 1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2" h="168">
                    <a:moveTo>
                      <a:pt x="40" y="0"/>
                    </a:moveTo>
                    <a:lnTo>
                      <a:pt x="30" y="23"/>
                    </a:lnTo>
                    <a:lnTo>
                      <a:pt x="22" y="40"/>
                    </a:lnTo>
                    <a:lnTo>
                      <a:pt x="20" y="50"/>
                    </a:lnTo>
                    <a:lnTo>
                      <a:pt x="17" y="60"/>
                    </a:lnTo>
                    <a:lnTo>
                      <a:pt x="17" y="73"/>
                    </a:lnTo>
                    <a:lnTo>
                      <a:pt x="17" y="85"/>
                    </a:lnTo>
                    <a:lnTo>
                      <a:pt x="17" y="98"/>
                    </a:lnTo>
                    <a:lnTo>
                      <a:pt x="17" y="108"/>
                    </a:lnTo>
                    <a:lnTo>
                      <a:pt x="25" y="131"/>
                    </a:lnTo>
                    <a:lnTo>
                      <a:pt x="30" y="148"/>
                    </a:lnTo>
                    <a:lnTo>
                      <a:pt x="42" y="168"/>
                    </a:lnTo>
                    <a:lnTo>
                      <a:pt x="30" y="168"/>
                    </a:lnTo>
                    <a:lnTo>
                      <a:pt x="15" y="143"/>
                    </a:lnTo>
                    <a:lnTo>
                      <a:pt x="7" y="128"/>
                    </a:lnTo>
                    <a:lnTo>
                      <a:pt x="5" y="116"/>
                    </a:lnTo>
                    <a:lnTo>
                      <a:pt x="0" y="101"/>
                    </a:lnTo>
                    <a:lnTo>
                      <a:pt x="0" y="85"/>
                    </a:lnTo>
                    <a:lnTo>
                      <a:pt x="0" y="73"/>
                    </a:lnTo>
                    <a:lnTo>
                      <a:pt x="2" y="60"/>
                    </a:lnTo>
                    <a:lnTo>
                      <a:pt x="5" y="50"/>
                    </a:lnTo>
                    <a:lnTo>
                      <a:pt x="7" y="40"/>
                    </a:lnTo>
                    <a:lnTo>
                      <a:pt x="17" y="23"/>
                    </a:lnTo>
                    <a:lnTo>
                      <a:pt x="3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65" name="Freeform 388"/>
              <p:cNvSpPr>
                <a:spLocks/>
              </p:cNvSpPr>
              <p:nvPr/>
            </p:nvSpPr>
            <p:spPr bwMode="auto">
              <a:xfrm>
                <a:off x="1922" y="5314"/>
                <a:ext cx="126" cy="130"/>
              </a:xfrm>
              <a:custGeom>
                <a:avLst/>
                <a:gdLst>
                  <a:gd name="T0" fmla="*/ 0 w 126"/>
                  <a:gd name="T1" fmla="*/ 0 h 130"/>
                  <a:gd name="T2" fmla="*/ 25 w 126"/>
                  <a:gd name="T3" fmla="*/ 0 h 130"/>
                  <a:gd name="T4" fmla="*/ 63 w 126"/>
                  <a:gd name="T5" fmla="*/ 110 h 130"/>
                  <a:gd name="T6" fmla="*/ 101 w 126"/>
                  <a:gd name="T7" fmla="*/ 0 h 130"/>
                  <a:gd name="T8" fmla="*/ 126 w 126"/>
                  <a:gd name="T9" fmla="*/ 0 h 130"/>
                  <a:gd name="T10" fmla="*/ 126 w 126"/>
                  <a:gd name="T11" fmla="*/ 130 h 130"/>
                  <a:gd name="T12" fmla="*/ 108 w 126"/>
                  <a:gd name="T13" fmla="*/ 130 h 130"/>
                  <a:gd name="T14" fmla="*/ 108 w 126"/>
                  <a:gd name="T15" fmla="*/ 52 h 130"/>
                  <a:gd name="T16" fmla="*/ 108 w 126"/>
                  <a:gd name="T17" fmla="*/ 40 h 130"/>
                  <a:gd name="T18" fmla="*/ 108 w 126"/>
                  <a:gd name="T19" fmla="*/ 20 h 130"/>
                  <a:gd name="T20" fmla="*/ 73 w 126"/>
                  <a:gd name="T21" fmla="*/ 130 h 130"/>
                  <a:gd name="T22" fmla="*/ 55 w 126"/>
                  <a:gd name="T23" fmla="*/ 130 h 130"/>
                  <a:gd name="T24" fmla="*/ 18 w 126"/>
                  <a:gd name="T25" fmla="*/ 20 h 130"/>
                  <a:gd name="T26" fmla="*/ 18 w 126"/>
                  <a:gd name="T27" fmla="*/ 25 h 130"/>
                  <a:gd name="T28" fmla="*/ 18 w 126"/>
                  <a:gd name="T29" fmla="*/ 37 h 130"/>
                  <a:gd name="T30" fmla="*/ 18 w 126"/>
                  <a:gd name="T31" fmla="*/ 52 h 130"/>
                  <a:gd name="T32" fmla="*/ 18 w 126"/>
                  <a:gd name="T33" fmla="*/ 130 h 130"/>
                  <a:gd name="T34" fmla="*/ 0 w 126"/>
                  <a:gd name="T35" fmla="*/ 130 h 130"/>
                  <a:gd name="T36" fmla="*/ 0 w 126"/>
                  <a:gd name="T37" fmla="*/ 0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30"/>
                  <a:gd name="T59" fmla="*/ 126 w 126"/>
                  <a:gd name="T60" fmla="*/ 130 h 1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30">
                    <a:moveTo>
                      <a:pt x="0" y="0"/>
                    </a:moveTo>
                    <a:lnTo>
                      <a:pt x="25" y="0"/>
                    </a:lnTo>
                    <a:lnTo>
                      <a:pt x="63" y="110"/>
                    </a:lnTo>
                    <a:lnTo>
                      <a:pt x="101" y="0"/>
                    </a:lnTo>
                    <a:lnTo>
                      <a:pt x="126" y="0"/>
                    </a:lnTo>
                    <a:lnTo>
                      <a:pt x="126" y="130"/>
                    </a:lnTo>
                    <a:lnTo>
                      <a:pt x="108" y="130"/>
                    </a:lnTo>
                    <a:lnTo>
                      <a:pt x="108" y="52"/>
                    </a:lnTo>
                    <a:lnTo>
                      <a:pt x="108" y="40"/>
                    </a:lnTo>
                    <a:lnTo>
                      <a:pt x="108" y="20"/>
                    </a:lnTo>
                    <a:lnTo>
                      <a:pt x="73" y="130"/>
                    </a:lnTo>
                    <a:lnTo>
                      <a:pt x="55" y="130"/>
                    </a:lnTo>
                    <a:lnTo>
                      <a:pt x="18" y="20"/>
                    </a:lnTo>
                    <a:lnTo>
                      <a:pt x="18" y="25"/>
                    </a:lnTo>
                    <a:lnTo>
                      <a:pt x="18" y="37"/>
                    </a:lnTo>
                    <a:lnTo>
                      <a:pt x="18" y="52"/>
                    </a:lnTo>
                    <a:lnTo>
                      <a:pt x="18"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66" name="Freeform 389"/>
              <p:cNvSpPr>
                <a:spLocks/>
              </p:cNvSpPr>
              <p:nvPr/>
            </p:nvSpPr>
            <p:spPr bwMode="auto">
              <a:xfrm>
                <a:off x="2070" y="5311"/>
                <a:ext cx="119" cy="136"/>
              </a:xfrm>
              <a:custGeom>
                <a:avLst/>
                <a:gdLst>
                  <a:gd name="T0" fmla="*/ 101 w 119"/>
                  <a:gd name="T1" fmla="*/ 13 h 136"/>
                  <a:gd name="T2" fmla="*/ 114 w 119"/>
                  <a:gd name="T3" fmla="*/ 30 h 136"/>
                  <a:gd name="T4" fmla="*/ 99 w 119"/>
                  <a:gd name="T5" fmla="*/ 43 h 136"/>
                  <a:gd name="T6" fmla="*/ 94 w 119"/>
                  <a:gd name="T7" fmla="*/ 30 h 136"/>
                  <a:gd name="T8" fmla="*/ 86 w 119"/>
                  <a:gd name="T9" fmla="*/ 20 h 136"/>
                  <a:gd name="T10" fmla="*/ 61 w 119"/>
                  <a:gd name="T11" fmla="*/ 15 h 136"/>
                  <a:gd name="T12" fmla="*/ 43 w 119"/>
                  <a:gd name="T13" fmla="*/ 18 h 136"/>
                  <a:gd name="T14" fmla="*/ 31 w 119"/>
                  <a:gd name="T15" fmla="*/ 28 h 136"/>
                  <a:gd name="T16" fmla="*/ 21 w 119"/>
                  <a:gd name="T17" fmla="*/ 45 h 136"/>
                  <a:gd name="T18" fmla="*/ 18 w 119"/>
                  <a:gd name="T19" fmla="*/ 68 h 136"/>
                  <a:gd name="T20" fmla="*/ 21 w 119"/>
                  <a:gd name="T21" fmla="*/ 91 h 136"/>
                  <a:gd name="T22" fmla="*/ 28 w 119"/>
                  <a:gd name="T23" fmla="*/ 106 h 136"/>
                  <a:gd name="T24" fmla="*/ 41 w 119"/>
                  <a:gd name="T25" fmla="*/ 118 h 136"/>
                  <a:gd name="T26" fmla="*/ 61 w 119"/>
                  <a:gd name="T27" fmla="*/ 121 h 136"/>
                  <a:gd name="T28" fmla="*/ 76 w 119"/>
                  <a:gd name="T29" fmla="*/ 118 h 136"/>
                  <a:gd name="T30" fmla="*/ 91 w 119"/>
                  <a:gd name="T31" fmla="*/ 111 h 136"/>
                  <a:gd name="T32" fmla="*/ 99 w 119"/>
                  <a:gd name="T33" fmla="*/ 98 h 136"/>
                  <a:gd name="T34" fmla="*/ 101 w 119"/>
                  <a:gd name="T35" fmla="*/ 78 h 136"/>
                  <a:gd name="T36" fmla="*/ 61 w 119"/>
                  <a:gd name="T37" fmla="*/ 63 h 136"/>
                  <a:gd name="T38" fmla="*/ 119 w 119"/>
                  <a:gd name="T39" fmla="*/ 133 h 136"/>
                  <a:gd name="T40" fmla="*/ 104 w 119"/>
                  <a:gd name="T41" fmla="*/ 116 h 136"/>
                  <a:gd name="T42" fmla="*/ 86 w 119"/>
                  <a:gd name="T43" fmla="*/ 128 h 136"/>
                  <a:gd name="T44" fmla="*/ 66 w 119"/>
                  <a:gd name="T45" fmla="*/ 136 h 136"/>
                  <a:gd name="T46" fmla="*/ 46 w 119"/>
                  <a:gd name="T47" fmla="*/ 136 h 136"/>
                  <a:gd name="T48" fmla="*/ 26 w 119"/>
                  <a:gd name="T49" fmla="*/ 128 h 136"/>
                  <a:gd name="T50" fmla="*/ 11 w 119"/>
                  <a:gd name="T51" fmla="*/ 111 h 136"/>
                  <a:gd name="T52" fmla="*/ 3 w 119"/>
                  <a:gd name="T53" fmla="*/ 98 h 136"/>
                  <a:gd name="T54" fmla="*/ 0 w 119"/>
                  <a:gd name="T55" fmla="*/ 70 h 136"/>
                  <a:gd name="T56" fmla="*/ 3 w 119"/>
                  <a:gd name="T57" fmla="*/ 40 h 136"/>
                  <a:gd name="T58" fmla="*/ 11 w 119"/>
                  <a:gd name="T59" fmla="*/ 28 h 136"/>
                  <a:gd name="T60" fmla="*/ 26 w 119"/>
                  <a:gd name="T61" fmla="*/ 10 h 136"/>
                  <a:gd name="T62" fmla="*/ 48 w 119"/>
                  <a:gd name="T63" fmla="*/ 0 h 136"/>
                  <a:gd name="T64" fmla="*/ 68 w 119"/>
                  <a:gd name="T65" fmla="*/ 0 h 136"/>
                  <a:gd name="T66" fmla="*/ 91 w 119"/>
                  <a:gd name="T67" fmla="*/ 5 h 1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9"/>
                  <a:gd name="T103" fmla="*/ 0 h 136"/>
                  <a:gd name="T104" fmla="*/ 119 w 119"/>
                  <a:gd name="T105" fmla="*/ 136 h 1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9" h="136">
                    <a:moveTo>
                      <a:pt x="91" y="5"/>
                    </a:moveTo>
                    <a:lnTo>
                      <a:pt x="101" y="13"/>
                    </a:lnTo>
                    <a:lnTo>
                      <a:pt x="109" y="20"/>
                    </a:lnTo>
                    <a:lnTo>
                      <a:pt x="114" y="30"/>
                    </a:lnTo>
                    <a:lnTo>
                      <a:pt x="116" y="43"/>
                    </a:lnTo>
                    <a:lnTo>
                      <a:pt x="99" y="43"/>
                    </a:lnTo>
                    <a:lnTo>
                      <a:pt x="96" y="35"/>
                    </a:lnTo>
                    <a:lnTo>
                      <a:pt x="94" y="30"/>
                    </a:lnTo>
                    <a:lnTo>
                      <a:pt x="91" y="25"/>
                    </a:lnTo>
                    <a:lnTo>
                      <a:pt x="86" y="20"/>
                    </a:lnTo>
                    <a:lnTo>
                      <a:pt x="73" y="15"/>
                    </a:lnTo>
                    <a:lnTo>
                      <a:pt x="61" y="15"/>
                    </a:lnTo>
                    <a:lnTo>
                      <a:pt x="51" y="15"/>
                    </a:lnTo>
                    <a:lnTo>
                      <a:pt x="43" y="18"/>
                    </a:lnTo>
                    <a:lnTo>
                      <a:pt x="36" y="23"/>
                    </a:lnTo>
                    <a:lnTo>
                      <a:pt x="31" y="28"/>
                    </a:lnTo>
                    <a:lnTo>
                      <a:pt x="23" y="35"/>
                    </a:lnTo>
                    <a:lnTo>
                      <a:pt x="21" y="45"/>
                    </a:lnTo>
                    <a:lnTo>
                      <a:pt x="18" y="55"/>
                    </a:lnTo>
                    <a:lnTo>
                      <a:pt x="18" y="68"/>
                    </a:lnTo>
                    <a:lnTo>
                      <a:pt x="18" y="80"/>
                    </a:lnTo>
                    <a:lnTo>
                      <a:pt x="21" y="91"/>
                    </a:lnTo>
                    <a:lnTo>
                      <a:pt x="23" y="98"/>
                    </a:lnTo>
                    <a:lnTo>
                      <a:pt x="28" y="106"/>
                    </a:lnTo>
                    <a:lnTo>
                      <a:pt x="33" y="113"/>
                    </a:lnTo>
                    <a:lnTo>
                      <a:pt x="41" y="118"/>
                    </a:lnTo>
                    <a:lnTo>
                      <a:pt x="51" y="121"/>
                    </a:lnTo>
                    <a:lnTo>
                      <a:pt x="61" y="121"/>
                    </a:lnTo>
                    <a:lnTo>
                      <a:pt x="68" y="121"/>
                    </a:lnTo>
                    <a:lnTo>
                      <a:pt x="76" y="118"/>
                    </a:lnTo>
                    <a:lnTo>
                      <a:pt x="83" y="116"/>
                    </a:lnTo>
                    <a:lnTo>
                      <a:pt x="91" y="111"/>
                    </a:lnTo>
                    <a:lnTo>
                      <a:pt x="96" y="106"/>
                    </a:lnTo>
                    <a:lnTo>
                      <a:pt x="99" y="98"/>
                    </a:lnTo>
                    <a:lnTo>
                      <a:pt x="101" y="88"/>
                    </a:lnTo>
                    <a:lnTo>
                      <a:pt x="101" y="78"/>
                    </a:lnTo>
                    <a:lnTo>
                      <a:pt x="61" y="78"/>
                    </a:lnTo>
                    <a:lnTo>
                      <a:pt x="61" y="63"/>
                    </a:lnTo>
                    <a:lnTo>
                      <a:pt x="119" y="63"/>
                    </a:lnTo>
                    <a:lnTo>
                      <a:pt x="119" y="133"/>
                    </a:lnTo>
                    <a:lnTo>
                      <a:pt x="106" y="133"/>
                    </a:lnTo>
                    <a:lnTo>
                      <a:pt x="104" y="116"/>
                    </a:lnTo>
                    <a:lnTo>
                      <a:pt x="94" y="123"/>
                    </a:lnTo>
                    <a:lnTo>
                      <a:pt x="86" y="128"/>
                    </a:lnTo>
                    <a:lnTo>
                      <a:pt x="73" y="133"/>
                    </a:lnTo>
                    <a:lnTo>
                      <a:pt x="66" y="136"/>
                    </a:lnTo>
                    <a:lnTo>
                      <a:pt x="58" y="136"/>
                    </a:lnTo>
                    <a:lnTo>
                      <a:pt x="46" y="136"/>
                    </a:lnTo>
                    <a:lnTo>
                      <a:pt x="36" y="133"/>
                    </a:lnTo>
                    <a:lnTo>
                      <a:pt x="26" y="128"/>
                    </a:lnTo>
                    <a:lnTo>
                      <a:pt x="18" y="121"/>
                    </a:lnTo>
                    <a:lnTo>
                      <a:pt x="11" y="111"/>
                    </a:lnTo>
                    <a:lnTo>
                      <a:pt x="5" y="106"/>
                    </a:lnTo>
                    <a:lnTo>
                      <a:pt x="3" y="98"/>
                    </a:lnTo>
                    <a:lnTo>
                      <a:pt x="0" y="85"/>
                    </a:lnTo>
                    <a:lnTo>
                      <a:pt x="0" y="70"/>
                    </a:lnTo>
                    <a:lnTo>
                      <a:pt x="0" y="53"/>
                    </a:lnTo>
                    <a:lnTo>
                      <a:pt x="3" y="40"/>
                    </a:lnTo>
                    <a:lnTo>
                      <a:pt x="5" y="33"/>
                    </a:lnTo>
                    <a:lnTo>
                      <a:pt x="11" y="28"/>
                    </a:lnTo>
                    <a:lnTo>
                      <a:pt x="18" y="18"/>
                    </a:lnTo>
                    <a:lnTo>
                      <a:pt x="26" y="10"/>
                    </a:lnTo>
                    <a:lnTo>
                      <a:pt x="36" y="3"/>
                    </a:lnTo>
                    <a:lnTo>
                      <a:pt x="48" y="0"/>
                    </a:lnTo>
                    <a:lnTo>
                      <a:pt x="61" y="0"/>
                    </a:lnTo>
                    <a:lnTo>
                      <a:pt x="68" y="0"/>
                    </a:lnTo>
                    <a:lnTo>
                      <a:pt x="78" y="0"/>
                    </a:lnTo>
                    <a:lnTo>
                      <a:pt x="91"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67" name="Freeform 390"/>
              <p:cNvSpPr>
                <a:spLocks noEditPoints="1"/>
              </p:cNvSpPr>
              <p:nvPr/>
            </p:nvSpPr>
            <p:spPr bwMode="auto">
              <a:xfrm>
                <a:off x="2216" y="5314"/>
                <a:ext cx="109" cy="130"/>
              </a:xfrm>
              <a:custGeom>
                <a:avLst/>
                <a:gdLst>
                  <a:gd name="T0" fmla="*/ 61 w 109"/>
                  <a:gd name="T1" fmla="*/ 60 h 130"/>
                  <a:gd name="T2" fmla="*/ 71 w 109"/>
                  <a:gd name="T3" fmla="*/ 57 h 130"/>
                  <a:gd name="T4" fmla="*/ 76 w 109"/>
                  <a:gd name="T5" fmla="*/ 57 h 130"/>
                  <a:gd name="T6" fmla="*/ 78 w 109"/>
                  <a:gd name="T7" fmla="*/ 55 h 130"/>
                  <a:gd name="T8" fmla="*/ 83 w 109"/>
                  <a:gd name="T9" fmla="*/ 50 h 130"/>
                  <a:gd name="T10" fmla="*/ 83 w 109"/>
                  <a:gd name="T11" fmla="*/ 47 h 130"/>
                  <a:gd name="T12" fmla="*/ 86 w 109"/>
                  <a:gd name="T13" fmla="*/ 42 h 130"/>
                  <a:gd name="T14" fmla="*/ 86 w 109"/>
                  <a:gd name="T15" fmla="*/ 37 h 130"/>
                  <a:gd name="T16" fmla="*/ 86 w 109"/>
                  <a:gd name="T17" fmla="*/ 30 h 130"/>
                  <a:gd name="T18" fmla="*/ 83 w 109"/>
                  <a:gd name="T19" fmla="*/ 25 h 130"/>
                  <a:gd name="T20" fmla="*/ 81 w 109"/>
                  <a:gd name="T21" fmla="*/ 20 h 130"/>
                  <a:gd name="T22" fmla="*/ 76 w 109"/>
                  <a:gd name="T23" fmla="*/ 17 h 130"/>
                  <a:gd name="T24" fmla="*/ 71 w 109"/>
                  <a:gd name="T25" fmla="*/ 15 h 130"/>
                  <a:gd name="T26" fmla="*/ 61 w 109"/>
                  <a:gd name="T27" fmla="*/ 15 h 130"/>
                  <a:gd name="T28" fmla="*/ 18 w 109"/>
                  <a:gd name="T29" fmla="*/ 15 h 130"/>
                  <a:gd name="T30" fmla="*/ 18 w 109"/>
                  <a:gd name="T31" fmla="*/ 60 h 130"/>
                  <a:gd name="T32" fmla="*/ 61 w 109"/>
                  <a:gd name="T33" fmla="*/ 60 h 130"/>
                  <a:gd name="T34" fmla="*/ 0 w 109"/>
                  <a:gd name="T35" fmla="*/ 0 h 130"/>
                  <a:gd name="T36" fmla="*/ 61 w 109"/>
                  <a:gd name="T37" fmla="*/ 0 h 130"/>
                  <a:gd name="T38" fmla="*/ 76 w 109"/>
                  <a:gd name="T39" fmla="*/ 0 h 130"/>
                  <a:gd name="T40" fmla="*/ 86 w 109"/>
                  <a:gd name="T41" fmla="*/ 5 h 130"/>
                  <a:gd name="T42" fmla="*/ 93 w 109"/>
                  <a:gd name="T43" fmla="*/ 10 h 130"/>
                  <a:gd name="T44" fmla="*/ 96 w 109"/>
                  <a:gd name="T45" fmla="*/ 12 h 130"/>
                  <a:gd name="T46" fmla="*/ 101 w 109"/>
                  <a:gd name="T47" fmla="*/ 15 h 130"/>
                  <a:gd name="T48" fmla="*/ 104 w 109"/>
                  <a:gd name="T49" fmla="*/ 25 h 130"/>
                  <a:gd name="T50" fmla="*/ 104 w 109"/>
                  <a:gd name="T51" fmla="*/ 35 h 130"/>
                  <a:gd name="T52" fmla="*/ 104 w 109"/>
                  <a:gd name="T53" fmla="*/ 45 h 130"/>
                  <a:gd name="T54" fmla="*/ 101 w 109"/>
                  <a:gd name="T55" fmla="*/ 50 h 130"/>
                  <a:gd name="T56" fmla="*/ 98 w 109"/>
                  <a:gd name="T57" fmla="*/ 52 h 130"/>
                  <a:gd name="T58" fmla="*/ 93 w 109"/>
                  <a:gd name="T59" fmla="*/ 60 h 130"/>
                  <a:gd name="T60" fmla="*/ 86 w 109"/>
                  <a:gd name="T61" fmla="*/ 65 h 130"/>
                  <a:gd name="T62" fmla="*/ 93 w 109"/>
                  <a:gd name="T63" fmla="*/ 70 h 130"/>
                  <a:gd name="T64" fmla="*/ 98 w 109"/>
                  <a:gd name="T65" fmla="*/ 72 h 130"/>
                  <a:gd name="T66" fmla="*/ 98 w 109"/>
                  <a:gd name="T67" fmla="*/ 77 h 130"/>
                  <a:gd name="T68" fmla="*/ 101 w 109"/>
                  <a:gd name="T69" fmla="*/ 80 h 130"/>
                  <a:gd name="T70" fmla="*/ 101 w 109"/>
                  <a:gd name="T71" fmla="*/ 90 h 130"/>
                  <a:gd name="T72" fmla="*/ 104 w 109"/>
                  <a:gd name="T73" fmla="*/ 108 h 130"/>
                  <a:gd name="T74" fmla="*/ 104 w 109"/>
                  <a:gd name="T75" fmla="*/ 118 h 130"/>
                  <a:gd name="T76" fmla="*/ 106 w 109"/>
                  <a:gd name="T77" fmla="*/ 123 h 130"/>
                  <a:gd name="T78" fmla="*/ 109 w 109"/>
                  <a:gd name="T79" fmla="*/ 125 h 130"/>
                  <a:gd name="T80" fmla="*/ 109 w 109"/>
                  <a:gd name="T81" fmla="*/ 130 h 130"/>
                  <a:gd name="T82" fmla="*/ 88 w 109"/>
                  <a:gd name="T83" fmla="*/ 130 h 130"/>
                  <a:gd name="T84" fmla="*/ 86 w 109"/>
                  <a:gd name="T85" fmla="*/ 125 h 130"/>
                  <a:gd name="T86" fmla="*/ 86 w 109"/>
                  <a:gd name="T87" fmla="*/ 115 h 130"/>
                  <a:gd name="T88" fmla="*/ 83 w 109"/>
                  <a:gd name="T89" fmla="*/ 93 h 130"/>
                  <a:gd name="T90" fmla="*/ 83 w 109"/>
                  <a:gd name="T91" fmla="*/ 88 h 130"/>
                  <a:gd name="T92" fmla="*/ 81 w 109"/>
                  <a:gd name="T93" fmla="*/ 82 h 130"/>
                  <a:gd name="T94" fmla="*/ 78 w 109"/>
                  <a:gd name="T95" fmla="*/ 77 h 130"/>
                  <a:gd name="T96" fmla="*/ 76 w 109"/>
                  <a:gd name="T97" fmla="*/ 75 h 130"/>
                  <a:gd name="T98" fmla="*/ 68 w 109"/>
                  <a:gd name="T99" fmla="*/ 75 h 130"/>
                  <a:gd name="T100" fmla="*/ 58 w 109"/>
                  <a:gd name="T101" fmla="*/ 72 h 130"/>
                  <a:gd name="T102" fmla="*/ 18 w 109"/>
                  <a:gd name="T103" fmla="*/ 72 h 130"/>
                  <a:gd name="T104" fmla="*/ 18 w 109"/>
                  <a:gd name="T105" fmla="*/ 130 h 130"/>
                  <a:gd name="T106" fmla="*/ 0 w 109"/>
                  <a:gd name="T107" fmla="*/ 130 h 130"/>
                  <a:gd name="T108" fmla="*/ 0 w 109"/>
                  <a:gd name="T109" fmla="*/ 0 h 1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9"/>
                  <a:gd name="T166" fmla="*/ 0 h 130"/>
                  <a:gd name="T167" fmla="*/ 109 w 109"/>
                  <a:gd name="T168" fmla="*/ 130 h 1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9" h="130">
                    <a:moveTo>
                      <a:pt x="61" y="60"/>
                    </a:moveTo>
                    <a:lnTo>
                      <a:pt x="71" y="57"/>
                    </a:lnTo>
                    <a:lnTo>
                      <a:pt x="76" y="57"/>
                    </a:lnTo>
                    <a:lnTo>
                      <a:pt x="78" y="55"/>
                    </a:lnTo>
                    <a:lnTo>
                      <a:pt x="83" y="50"/>
                    </a:lnTo>
                    <a:lnTo>
                      <a:pt x="83" y="47"/>
                    </a:lnTo>
                    <a:lnTo>
                      <a:pt x="86" y="42"/>
                    </a:lnTo>
                    <a:lnTo>
                      <a:pt x="86" y="37"/>
                    </a:lnTo>
                    <a:lnTo>
                      <a:pt x="86" y="30"/>
                    </a:lnTo>
                    <a:lnTo>
                      <a:pt x="83" y="25"/>
                    </a:lnTo>
                    <a:lnTo>
                      <a:pt x="81" y="20"/>
                    </a:lnTo>
                    <a:lnTo>
                      <a:pt x="76" y="17"/>
                    </a:lnTo>
                    <a:lnTo>
                      <a:pt x="71" y="15"/>
                    </a:lnTo>
                    <a:lnTo>
                      <a:pt x="61" y="15"/>
                    </a:lnTo>
                    <a:lnTo>
                      <a:pt x="18" y="15"/>
                    </a:lnTo>
                    <a:lnTo>
                      <a:pt x="18" y="60"/>
                    </a:lnTo>
                    <a:lnTo>
                      <a:pt x="61" y="60"/>
                    </a:lnTo>
                    <a:close/>
                    <a:moveTo>
                      <a:pt x="0" y="0"/>
                    </a:moveTo>
                    <a:lnTo>
                      <a:pt x="61" y="0"/>
                    </a:lnTo>
                    <a:lnTo>
                      <a:pt x="76" y="0"/>
                    </a:lnTo>
                    <a:lnTo>
                      <a:pt x="86" y="5"/>
                    </a:lnTo>
                    <a:lnTo>
                      <a:pt x="93" y="10"/>
                    </a:lnTo>
                    <a:lnTo>
                      <a:pt x="96" y="12"/>
                    </a:lnTo>
                    <a:lnTo>
                      <a:pt x="101" y="15"/>
                    </a:lnTo>
                    <a:lnTo>
                      <a:pt x="104" y="25"/>
                    </a:lnTo>
                    <a:lnTo>
                      <a:pt x="104" y="35"/>
                    </a:lnTo>
                    <a:lnTo>
                      <a:pt x="104" y="45"/>
                    </a:lnTo>
                    <a:lnTo>
                      <a:pt x="101" y="50"/>
                    </a:lnTo>
                    <a:lnTo>
                      <a:pt x="98" y="52"/>
                    </a:lnTo>
                    <a:lnTo>
                      <a:pt x="93" y="60"/>
                    </a:lnTo>
                    <a:lnTo>
                      <a:pt x="86" y="65"/>
                    </a:lnTo>
                    <a:lnTo>
                      <a:pt x="93" y="70"/>
                    </a:lnTo>
                    <a:lnTo>
                      <a:pt x="98" y="72"/>
                    </a:lnTo>
                    <a:lnTo>
                      <a:pt x="98" y="77"/>
                    </a:lnTo>
                    <a:lnTo>
                      <a:pt x="101" y="80"/>
                    </a:lnTo>
                    <a:lnTo>
                      <a:pt x="101" y="90"/>
                    </a:lnTo>
                    <a:lnTo>
                      <a:pt x="104" y="108"/>
                    </a:lnTo>
                    <a:lnTo>
                      <a:pt x="104" y="118"/>
                    </a:lnTo>
                    <a:lnTo>
                      <a:pt x="106" y="123"/>
                    </a:lnTo>
                    <a:lnTo>
                      <a:pt x="109" y="125"/>
                    </a:lnTo>
                    <a:lnTo>
                      <a:pt x="109" y="130"/>
                    </a:lnTo>
                    <a:lnTo>
                      <a:pt x="88" y="130"/>
                    </a:lnTo>
                    <a:lnTo>
                      <a:pt x="86" y="125"/>
                    </a:lnTo>
                    <a:lnTo>
                      <a:pt x="86" y="115"/>
                    </a:lnTo>
                    <a:lnTo>
                      <a:pt x="83" y="93"/>
                    </a:lnTo>
                    <a:lnTo>
                      <a:pt x="83" y="88"/>
                    </a:lnTo>
                    <a:lnTo>
                      <a:pt x="81" y="82"/>
                    </a:lnTo>
                    <a:lnTo>
                      <a:pt x="78" y="77"/>
                    </a:lnTo>
                    <a:lnTo>
                      <a:pt x="76" y="75"/>
                    </a:lnTo>
                    <a:lnTo>
                      <a:pt x="68" y="75"/>
                    </a:lnTo>
                    <a:lnTo>
                      <a:pt x="58" y="72"/>
                    </a:lnTo>
                    <a:lnTo>
                      <a:pt x="18" y="72"/>
                    </a:lnTo>
                    <a:lnTo>
                      <a:pt x="18"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68" name="Rectangle 391"/>
              <p:cNvSpPr>
                <a:spLocks noChangeArrowheads="1"/>
              </p:cNvSpPr>
              <p:nvPr/>
            </p:nvSpPr>
            <p:spPr bwMode="auto">
              <a:xfrm>
                <a:off x="2332" y="5457"/>
                <a:ext cx="101"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373269" name="Rectangle 392"/>
              <p:cNvSpPr>
                <a:spLocks noChangeArrowheads="1"/>
              </p:cNvSpPr>
              <p:nvPr/>
            </p:nvSpPr>
            <p:spPr bwMode="auto">
              <a:xfrm>
                <a:off x="2450" y="5314"/>
                <a:ext cx="18" cy="12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373270" name="Freeform 393"/>
              <p:cNvSpPr>
                <a:spLocks noEditPoints="1"/>
              </p:cNvSpPr>
              <p:nvPr/>
            </p:nvSpPr>
            <p:spPr bwMode="auto">
              <a:xfrm>
                <a:off x="2498" y="5314"/>
                <a:ext cx="108" cy="130"/>
              </a:xfrm>
              <a:custGeom>
                <a:avLst/>
                <a:gdLst>
                  <a:gd name="T0" fmla="*/ 48 w 108"/>
                  <a:gd name="T1" fmla="*/ 115 h 130"/>
                  <a:gd name="T2" fmla="*/ 58 w 108"/>
                  <a:gd name="T3" fmla="*/ 113 h 130"/>
                  <a:gd name="T4" fmla="*/ 63 w 108"/>
                  <a:gd name="T5" fmla="*/ 113 h 130"/>
                  <a:gd name="T6" fmla="*/ 73 w 108"/>
                  <a:gd name="T7" fmla="*/ 108 h 130"/>
                  <a:gd name="T8" fmla="*/ 81 w 108"/>
                  <a:gd name="T9" fmla="*/ 100 h 130"/>
                  <a:gd name="T10" fmla="*/ 86 w 108"/>
                  <a:gd name="T11" fmla="*/ 90 h 130"/>
                  <a:gd name="T12" fmla="*/ 88 w 108"/>
                  <a:gd name="T13" fmla="*/ 80 h 130"/>
                  <a:gd name="T14" fmla="*/ 88 w 108"/>
                  <a:gd name="T15" fmla="*/ 65 h 130"/>
                  <a:gd name="T16" fmla="*/ 88 w 108"/>
                  <a:gd name="T17" fmla="*/ 55 h 130"/>
                  <a:gd name="T18" fmla="*/ 86 w 108"/>
                  <a:gd name="T19" fmla="*/ 45 h 130"/>
                  <a:gd name="T20" fmla="*/ 83 w 108"/>
                  <a:gd name="T21" fmla="*/ 35 h 130"/>
                  <a:gd name="T22" fmla="*/ 81 w 108"/>
                  <a:gd name="T23" fmla="*/ 27 h 130"/>
                  <a:gd name="T24" fmla="*/ 78 w 108"/>
                  <a:gd name="T25" fmla="*/ 25 h 130"/>
                  <a:gd name="T26" fmla="*/ 73 w 108"/>
                  <a:gd name="T27" fmla="*/ 22 h 130"/>
                  <a:gd name="T28" fmla="*/ 68 w 108"/>
                  <a:gd name="T29" fmla="*/ 17 h 130"/>
                  <a:gd name="T30" fmla="*/ 58 w 108"/>
                  <a:gd name="T31" fmla="*/ 15 h 130"/>
                  <a:gd name="T32" fmla="*/ 48 w 108"/>
                  <a:gd name="T33" fmla="*/ 15 h 130"/>
                  <a:gd name="T34" fmla="*/ 18 w 108"/>
                  <a:gd name="T35" fmla="*/ 15 h 130"/>
                  <a:gd name="T36" fmla="*/ 18 w 108"/>
                  <a:gd name="T37" fmla="*/ 115 h 130"/>
                  <a:gd name="T38" fmla="*/ 48 w 108"/>
                  <a:gd name="T39" fmla="*/ 115 h 130"/>
                  <a:gd name="T40" fmla="*/ 0 w 108"/>
                  <a:gd name="T41" fmla="*/ 0 h 130"/>
                  <a:gd name="T42" fmla="*/ 53 w 108"/>
                  <a:gd name="T43" fmla="*/ 0 h 130"/>
                  <a:gd name="T44" fmla="*/ 66 w 108"/>
                  <a:gd name="T45" fmla="*/ 0 h 130"/>
                  <a:gd name="T46" fmla="*/ 76 w 108"/>
                  <a:gd name="T47" fmla="*/ 5 h 130"/>
                  <a:gd name="T48" fmla="*/ 86 w 108"/>
                  <a:gd name="T49" fmla="*/ 10 h 130"/>
                  <a:gd name="T50" fmla="*/ 93 w 108"/>
                  <a:gd name="T51" fmla="*/ 20 h 130"/>
                  <a:gd name="T52" fmla="*/ 98 w 108"/>
                  <a:gd name="T53" fmla="*/ 22 h 130"/>
                  <a:gd name="T54" fmla="*/ 101 w 108"/>
                  <a:gd name="T55" fmla="*/ 27 h 130"/>
                  <a:gd name="T56" fmla="*/ 103 w 108"/>
                  <a:gd name="T57" fmla="*/ 37 h 130"/>
                  <a:gd name="T58" fmla="*/ 106 w 108"/>
                  <a:gd name="T59" fmla="*/ 50 h 130"/>
                  <a:gd name="T60" fmla="*/ 108 w 108"/>
                  <a:gd name="T61" fmla="*/ 62 h 130"/>
                  <a:gd name="T62" fmla="*/ 106 w 108"/>
                  <a:gd name="T63" fmla="*/ 72 h 130"/>
                  <a:gd name="T64" fmla="*/ 106 w 108"/>
                  <a:gd name="T65" fmla="*/ 82 h 130"/>
                  <a:gd name="T66" fmla="*/ 103 w 108"/>
                  <a:gd name="T67" fmla="*/ 90 h 130"/>
                  <a:gd name="T68" fmla="*/ 98 w 108"/>
                  <a:gd name="T69" fmla="*/ 100 h 130"/>
                  <a:gd name="T70" fmla="*/ 91 w 108"/>
                  <a:gd name="T71" fmla="*/ 113 h 130"/>
                  <a:gd name="T72" fmla="*/ 86 w 108"/>
                  <a:gd name="T73" fmla="*/ 118 h 130"/>
                  <a:gd name="T74" fmla="*/ 81 w 108"/>
                  <a:gd name="T75" fmla="*/ 123 h 130"/>
                  <a:gd name="T76" fmla="*/ 76 w 108"/>
                  <a:gd name="T77" fmla="*/ 125 h 130"/>
                  <a:gd name="T78" fmla="*/ 68 w 108"/>
                  <a:gd name="T79" fmla="*/ 128 h 130"/>
                  <a:gd name="T80" fmla="*/ 53 w 108"/>
                  <a:gd name="T81" fmla="*/ 130 h 130"/>
                  <a:gd name="T82" fmla="*/ 0 w 108"/>
                  <a:gd name="T83" fmla="*/ 130 h 130"/>
                  <a:gd name="T84" fmla="*/ 0 w 108"/>
                  <a:gd name="T85" fmla="*/ 0 h 13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0"/>
                  <a:gd name="T131" fmla="*/ 108 w 108"/>
                  <a:gd name="T132" fmla="*/ 130 h 13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0">
                    <a:moveTo>
                      <a:pt x="48" y="115"/>
                    </a:moveTo>
                    <a:lnTo>
                      <a:pt x="58" y="113"/>
                    </a:lnTo>
                    <a:lnTo>
                      <a:pt x="63" y="113"/>
                    </a:lnTo>
                    <a:lnTo>
                      <a:pt x="73" y="108"/>
                    </a:lnTo>
                    <a:lnTo>
                      <a:pt x="81" y="100"/>
                    </a:lnTo>
                    <a:lnTo>
                      <a:pt x="86" y="90"/>
                    </a:lnTo>
                    <a:lnTo>
                      <a:pt x="88" y="80"/>
                    </a:lnTo>
                    <a:lnTo>
                      <a:pt x="88" y="65"/>
                    </a:lnTo>
                    <a:lnTo>
                      <a:pt x="88" y="55"/>
                    </a:lnTo>
                    <a:lnTo>
                      <a:pt x="86" y="45"/>
                    </a:lnTo>
                    <a:lnTo>
                      <a:pt x="83" y="35"/>
                    </a:lnTo>
                    <a:lnTo>
                      <a:pt x="81" y="27"/>
                    </a:lnTo>
                    <a:lnTo>
                      <a:pt x="78" y="25"/>
                    </a:lnTo>
                    <a:lnTo>
                      <a:pt x="73" y="22"/>
                    </a:lnTo>
                    <a:lnTo>
                      <a:pt x="68" y="17"/>
                    </a:lnTo>
                    <a:lnTo>
                      <a:pt x="58" y="15"/>
                    </a:lnTo>
                    <a:lnTo>
                      <a:pt x="48" y="15"/>
                    </a:lnTo>
                    <a:lnTo>
                      <a:pt x="18" y="15"/>
                    </a:lnTo>
                    <a:lnTo>
                      <a:pt x="18" y="115"/>
                    </a:lnTo>
                    <a:lnTo>
                      <a:pt x="48" y="115"/>
                    </a:lnTo>
                    <a:close/>
                    <a:moveTo>
                      <a:pt x="0" y="0"/>
                    </a:moveTo>
                    <a:lnTo>
                      <a:pt x="53" y="0"/>
                    </a:lnTo>
                    <a:lnTo>
                      <a:pt x="66" y="0"/>
                    </a:lnTo>
                    <a:lnTo>
                      <a:pt x="76" y="5"/>
                    </a:lnTo>
                    <a:lnTo>
                      <a:pt x="86" y="10"/>
                    </a:lnTo>
                    <a:lnTo>
                      <a:pt x="93" y="20"/>
                    </a:lnTo>
                    <a:lnTo>
                      <a:pt x="98" y="22"/>
                    </a:lnTo>
                    <a:lnTo>
                      <a:pt x="101" y="27"/>
                    </a:lnTo>
                    <a:lnTo>
                      <a:pt x="103" y="37"/>
                    </a:lnTo>
                    <a:lnTo>
                      <a:pt x="106" y="50"/>
                    </a:lnTo>
                    <a:lnTo>
                      <a:pt x="108" y="62"/>
                    </a:lnTo>
                    <a:lnTo>
                      <a:pt x="106" y="72"/>
                    </a:lnTo>
                    <a:lnTo>
                      <a:pt x="106" y="82"/>
                    </a:lnTo>
                    <a:lnTo>
                      <a:pt x="103" y="90"/>
                    </a:lnTo>
                    <a:lnTo>
                      <a:pt x="98" y="100"/>
                    </a:lnTo>
                    <a:lnTo>
                      <a:pt x="91" y="113"/>
                    </a:lnTo>
                    <a:lnTo>
                      <a:pt x="86" y="118"/>
                    </a:lnTo>
                    <a:lnTo>
                      <a:pt x="81" y="123"/>
                    </a:lnTo>
                    <a:lnTo>
                      <a:pt x="76" y="125"/>
                    </a:lnTo>
                    <a:lnTo>
                      <a:pt x="68" y="128"/>
                    </a:lnTo>
                    <a:lnTo>
                      <a:pt x="53"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71" name="Freeform 394"/>
              <p:cNvSpPr>
                <a:spLocks/>
              </p:cNvSpPr>
              <p:nvPr/>
            </p:nvSpPr>
            <p:spPr bwMode="auto">
              <a:xfrm>
                <a:off x="2619" y="5311"/>
                <a:ext cx="43" cy="168"/>
              </a:xfrm>
              <a:custGeom>
                <a:avLst/>
                <a:gdLst>
                  <a:gd name="T0" fmla="*/ 2 w 43"/>
                  <a:gd name="T1" fmla="*/ 168 h 168"/>
                  <a:gd name="T2" fmla="*/ 12 w 43"/>
                  <a:gd name="T3" fmla="*/ 146 h 168"/>
                  <a:gd name="T4" fmla="*/ 20 w 43"/>
                  <a:gd name="T5" fmla="*/ 128 h 168"/>
                  <a:gd name="T6" fmla="*/ 23 w 43"/>
                  <a:gd name="T7" fmla="*/ 118 h 168"/>
                  <a:gd name="T8" fmla="*/ 25 w 43"/>
                  <a:gd name="T9" fmla="*/ 108 h 168"/>
                  <a:gd name="T10" fmla="*/ 25 w 43"/>
                  <a:gd name="T11" fmla="*/ 98 h 168"/>
                  <a:gd name="T12" fmla="*/ 25 w 43"/>
                  <a:gd name="T13" fmla="*/ 85 h 168"/>
                  <a:gd name="T14" fmla="*/ 25 w 43"/>
                  <a:gd name="T15" fmla="*/ 73 h 168"/>
                  <a:gd name="T16" fmla="*/ 25 w 43"/>
                  <a:gd name="T17" fmla="*/ 60 h 168"/>
                  <a:gd name="T18" fmla="*/ 23 w 43"/>
                  <a:gd name="T19" fmla="*/ 48 h 168"/>
                  <a:gd name="T20" fmla="*/ 18 w 43"/>
                  <a:gd name="T21" fmla="*/ 38 h 168"/>
                  <a:gd name="T22" fmla="*/ 12 w 43"/>
                  <a:gd name="T23" fmla="*/ 23 h 168"/>
                  <a:gd name="T24" fmla="*/ 0 w 43"/>
                  <a:gd name="T25" fmla="*/ 0 h 168"/>
                  <a:gd name="T26" fmla="*/ 12 w 43"/>
                  <a:gd name="T27" fmla="*/ 0 h 168"/>
                  <a:gd name="T28" fmla="*/ 28 w 43"/>
                  <a:gd name="T29" fmla="*/ 28 h 168"/>
                  <a:gd name="T30" fmla="*/ 35 w 43"/>
                  <a:gd name="T31" fmla="*/ 40 h 168"/>
                  <a:gd name="T32" fmla="*/ 38 w 43"/>
                  <a:gd name="T33" fmla="*/ 53 h 168"/>
                  <a:gd name="T34" fmla="*/ 40 w 43"/>
                  <a:gd name="T35" fmla="*/ 63 h 168"/>
                  <a:gd name="T36" fmla="*/ 43 w 43"/>
                  <a:gd name="T37" fmla="*/ 83 h 168"/>
                  <a:gd name="T38" fmla="*/ 43 w 43"/>
                  <a:gd name="T39" fmla="*/ 96 h 168"/>
                  <a:gd name="T40" fmla="*/ 40 w 43"/>
                  <a:gd name="T41" fmla="*/ 108 h 168"/>
                  <a:gd name="T42" fmla="*/ 38 w 43"/>
                  <a:gd name="T43" fmla="*/ 121 h 168"/>
                  <a:gd name="T44" fmla="*/ 35 w 43"/>
                  <a:gd name="T45" fmla="*/ 131 h 168"/>
                  <a:gd name="T46" fmla="*/ 25 w 43"/>
                  <a:gd name="T47" fmla="*/ 146 h 168"/>
                  <a:gd name="T48" fmla="*/ 12 w 43"/>
                  <a:gd name="T49" fmla="*/ 168 h 168"/>
                  <a:gd name="T50" fmla="*/ 2 w 43"/>
                  <a:gd name="T51" fmla="*/ 168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3"/>
                  <a:gd name="T79" fmla="*/ 0 h 168"/>
                  <a:gd name="T80" fmla="*/ 43 w 43"/>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3" h="168">
                    <a:moveTo>
                      <a:pt x="2" y="168"/>
                    </a:moveTo>
                    <a:lnTo>
                      <a:pt x="12" y="146"/>
                    </a:lnTo>
                    <a:lnTo>
                      <a:pt x="20" y="128"/>
                    </a:lnTo>
                    <a:lnTo>
                      <a:pt x="23" y="118"/>
                    </a:lnTo>
                    <a:lnTo>
                      <a:pt x="25" y="108"/>
                    </a:lnTo>
                    <a:lnTo>
                      <a:pt x="25" y="98"/>
                    </a:lnTo>
                    <a:lnTo>
                      <a:pt x="25" y="85"/>
                    </a:lnTo>
                    <a:lnTo>
                      <a:pt x="25" y="73"/>
                    </a:lnTo>
                    <a:lnTo>
                      <a:pt x="25" y="60"/>
                    </a:lnTo>
                    <a:lnTo>
                      <a:pt x="23" y="48"/>
                    </a:lnTo>
                    <a:lnTo>
                      <a:pt x="18" y="38"/>
                    </a:lnTo>
                    <a:lnTo>
                      <a:pt x="12" y="23"/>
                    </a:lnTo>
                    <a:lnTo>
                      <a:pt x="0" y="0"/>
                    </a:lnTo>
                    <a:lnTo>
                      <a:pt x="12" y="0"/>
                    </a:lnTo>
                    <a:lnTo>
                      <a:pt x="28" y="28"/>
                    </a:lnTo>
                    <a:lnTo>
                      <a:pt x="35" y="40"/>
                    </a:lnTo>
                    <a:lnTo>
                      <a:pt x="38" y="53"/>
                    </a:lnTo>
                    <a:lnTo>
                      <a:pt x="40" y="63"/>
                    </a:lnTo>
                    <a:lnTo>
                      <a:pt x="43" y="83"/>
                    </a:lnTo>
                    <a:lnTo>
                      <a:pt x="43" y="96"/>
                    </a:lnTo>
                    <a:lnTo>
                      <a:pt x="40" y="108"/>
                    </a:lnTo>
                    <a:lnTo>
                      <a:pt x="38" y="121"/>
                    </a:lnTo>
                    <a:lnTo>
                      <a:pt x="35" y="131"/>
                    </a:lnTo>
                    <a:lnTo>
                      <a:pt x="25" y="146"/>
                    </a:lnTo>
                    <a:lnTo>
                      <a:pt x="12" y="168"/>
                    </a:lnTo>
                    <a:lnTo>
                      <a:pt x="2" y="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72" name="Freeform 395"/>
              <p:cNvSpPr>
                <a:spLocks noEditPoints="1"/>
              </p:cNvSpPr>
              <p:nvPr/>
            </p:nvSpPr>
            <p:spPr bwMode="auto">
              <a:xfrm>
                <a:off x="2740" y="5314"/>
                <a:ext cx="108" cy="130"/>
              </a:xfrm>
              <a:custGeom>
                <a:avLst/>
                <a:gdLst>
                  <a:gd name="T0" fmla="*/ 25 w 108"/>
                  <a:gd name="T1" fmla="*/ 22 h 130"/>
                  <a:gd name="T2" fmla="*/ 25 w 108"/>
                  <a:gd name="T3" fmla="*/ 57 h 130"/>
                  <a:gd name="T4" fmla="*/ 58 w 108"/>
                  <a:gd name="T5" fmla="*/ 57 h 130"/>
                  <a:gd name="T6" fmla="*/ 65 w 108"/>
                  <a:gd name="T7" fmla="*/ 57 h 130"/>
                  <a:gd name="T8" fmla="*/ 68 w 108"/>
                  <a:gd name="T9" fmla="*/ 55 h 130"/>
                  <a:gd name="T10" fmla="*/ 70 w 108"/>
                  <a:gd name="T11" fmla="*/ 55 h 130"/>
                  <a:gd name="T12" fmla="*/ 75 w 108"/>
                  <a:gd name="T13" fmla="*/ 52 h 130"/>
                  <a:gd name="T14" fmla="*/ 78 w 108"/>
                  <a:gd name="T15" fmla="*/ 50 h 130"/>
                  <a:gd name="T16" fmla="*/ 78 w 108"/>
                  <a:gd name="T17" fmla="*/ 45 h 130"/>
                  <a:gd name="T18" fmla="*/ 78 w 108"/>
                  <a:gd name="T19" fmla="*/ 40 h 130"/>
                  <a:gd name="T20" fmla="*/ 78 w 108"/>
                  <a:gd name="T21" fmla="*/ 35 h 130"/>
                  <a:gd name="T22" fmla="*/ 78 w 108"/>
                  <a:gd name="T23" fmla="*/ 30 h 130"/>
                  <a:gd name="T24" fmla="*/ 75 w 108"/>
                  <a:gd name="T25" fmla="*/ 27 h 130"/>
                  <a:gd name="T26" fmla="*/ 70 w 108"/>
                  <a:gd name="T27" fmla="*/ 25 h 130"/>
                  <a:gd name="T28" fmla="*/ 65 w 108"/>
                  <a:gd name="T29" fmla="*/ 22 h 130"/>
                  <a:gd name="T30" fmla="*/ 58 w 108"/>
                  <a:gd name="T31" fmla="*/ 22 h 130"/>
                  <a:gd name="T32" fmla="*/ 25 w 108"/>
                  <a:gd name="T33" fmla="*/ 22 h 130"/>
                  <a:gd name="T34" fmla="*/ 85 w 108"/>
                  <a:gd name="T35" fmla="*/ 2 h 130"/>
                  <a:gd name="T36" fmla="*/ 90 w 108"/>
                  <a:gd name="T37" fmla="*/ 7 h 130"/>
                  <a:gd name="T38" fmla="*/ 98 w 108"/>
                  <a:gd name="T39" fmla="*/ 12 h 130"/>
                  <a:gd name="T40" fmla="*/ 103 w 108"/>
                  <a:gd name="T41" fmla="*/ 22 h 130"/>
                  <a:gd name="T42" fmla="*/ 105 w 108"/>
                  <a:gd name="T43" fmla="*/ 30 h 130"/>
                  <a:gd name="T44" fmla="*/ 105 w 108"/>
                  <a:gd name="T45" fmla="*/ 37 h 130"/>
                  <a:gd name="T46" fmla="*/ 105 w 108"/>
                  <a:gd name="T47" fmla="*/ 45 h 130"/>
                  <a:gd name="T48" fmla="*/ 103 w 108"/>
                  <a:gd name="T49" fmla="*/ 50 h 130"/>
                  <a:gd name="T50" fmla="*/ 100 w 108"/>
                  <a:gd name="T51" fmla="*/ 55 h 130"/>
                  <a:gd name="T52" fmla="*/ 98 w 108"/>
                  <a:gd name="T53" fmla="*/ 57 h 130"/>
                  <a:gd name="T54" fmla="*/ 95 w 108"/>
                  <a:gd name="T55" fmla="*/ 62 h 130"/>
                  <a:gd name="T56" fmla="*/ 85 w 108"/>
                  <a:gd name="T57" fmla="*/ 67 h 130"/>
                  <a:gd name="T58" fmla="*/ 93 w 108"/>
                  <a:gd name="T59" fmla="*/ 72 h 130"/>
                  <a:gd name="T60" fmla="*/ 98 w 108"/>
                  <a:gd name="T61" fmla="*/ 77 h 130"/>
                  <a:gd name="T62" fmla="*/ 100 w 108"/>
                  <a:gd name="T63" fmla="*/ 85 h 130"/>
                  <a:gd name="T64" fmla="*/ 103 w 108"/>
                  <a:gd name="T65" fmla="*/ 98 h 130"/>
                  <a:gd name="T66" fmla="*/ 103 w 108"/>
                  <a:gd name="T67" fmla="*/ 108 h 130"/>
                  <a:gd name="T68" fmla="*/ 103 w 108"/>
                  <a:gd name="T69" fmla="*/ 118 h 130"/>
                  <a:gd name="T70" fmla="*/ 105 w 108"/>
                  <a:gd name="T71" fmla="*/ 123 h 130"/>
                  <a:gd name="T72" fmla="*/ 108 w 108"/>
                  <a:gd name="T73" fmla="*/ 125 h 130"/>
                  <a:gd name="T74" fmla="*/ 108 w 108"/>
                  <a:gd name="T75" fmla="*/ 130 h 130"/>
                  <a:gd name="T76" fmla="*/ 78 w 108"/>
                  <a:gd name="T77" fmla="*/ 130 h 130"/>
                  <a:gd name="T78" fmla="*/ 75 w 108"/>
                  <a:gd name="T79" fmla="*/ 123 h 130"/>
                  <a:gd name="T80" fmla="*/ 75 w 108"/>
                  <a:gd name="T81" fmla="*/ 110 h 130"/>
                  <a:gd name="T82" fmla="*/ 75 w 108"/>
                  <a:gd name="T83" fmla="*/ 100 h 130"/>
                  <a:gd name="T84" fmla="*/ 73 w 108"/>
                  <a:gd name="T85" fmla="*/ 88 h 130"/>
                  <a:gd name="T86" fmla="*/ 70 w 108"/>
                  <a:gd name="T87" fmla="*/ 82 h 130"/>
                  <a:gd name="T88" fmla="*/ 65 w 108"/>
                  <a:gd name="T89" fmla="*/ 80 h 130"/>
                  <a:gd name="T90" fmla="*/ 55 w 108"/>
                  <a:gd name="T91" fmla="*/ 77 h 130"/>
                  <a:gd name="T92" fmla="*/ 25 w 108"/>
                  <a:gd name="T93" fmla="*/ 77 h 130"/>
                  <a:gd name="T94" fmla="*/ 25 w 108"/>
                  <a:gd name="T95" fmla="*/ 130 h 130"/>
                  <a:gd name="T96" fmla="*/ 0 w 108"/>
                  <a:gd name="T97" fmla="*/ 130 h 130"/>
                  <a:gd name="T98" fmla="*/ 0 w 108"/>
                  <a:gd name="T99" fmla="*/ 0 h 130"/>
                  <a:gd name="T100" fmla="*/ 63 w 108"/>
                  <a:gd name="T101" fmla="*/ 0 h 130"/>
                  <a:gd name="T102" fmla="*/ 75 w 108"/>
                  <a:gd name="T103" fmla="*/ 0 h 130"/>
                  <a:gd name="T104" fmla="*/ 85 w 108"/>
                  <a:gd name="T105" fmla="*/ 2 h 1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0"/>
                  <a:gd name="T161" fmla="*/ 108 w 108"/>
                  <a:gd name="T162" fmla="*/ 130 h 1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0">
                    <a:moveTo>
                      <a:pt x="25" y="22"/>
                    </a:moveTo>
                    <a:lnTo>
                      <a:pt x="25" y="57"/>
                    </a:lnTo>
                    <a:lnTo>
                      <a:pt x="58" y="57"/>
                    </a:lnTo>
                    <a:lnTo>
                      <a:pt x="65" y="57"/>
                    </a:lnTo>
                    <a:lnTo>
                      <a:pt x="68" y="55"/>
                    </a:lnTo>
                    <a:lnTo>
                      <a:pt x="70" y="55"/>
                    </a:lnTo>
                    <a:lnTo>
                      <a:pt x="75" y="52"/>
                    </a:lnTo>
                    <a:lnTo>
                      <a:pt x="78" y="50"/>
                    </a:lnTo>
                    <a:lnTo>
                      <a:pt x="78" y="45"/>
                    </a:lnTo>
                    <a:lnTo>
                      <a:pt x="78" y="40"/>
                    </a:lnTo>
                    <a:lnTo>
                      <a:pt x="78" y="35"/>
                    </a:lnTo>
                    <a:lnTo>
                      <a:pt x="78" y="30"/>
                    </a:lnTo>
                    <a:lnTo>
                      <a:pt x="75" y="27"/>
                    </a:lnTo>
                    <a:lnTo>
                      <a:pt x="70" y="25"/>
                    </a:lnTo>
                    <a:lnTo>
                      <a:pt x="65" y="22"/>
                    </a:lnTo>
                    <a:lnTo>
                      <a:pt x="58" y="22"/>
                    </a:lnTo>
                    <a:lnTo>
                      <a:pt x="25" y="22"/>
                    </a:lnTo>
                    <a:close/>
                    <a:moveTo>
                      <a:pt x="85" y="2"/>
                    </a:moveTo>
                    <a:lnTo>
                      <a:pt x="90" y="7"/>
                    </a:lnTo>
                    <a:lnTo>
                      <a:pt x="98" y="12"/>
                    </a:lnTo>
                    <a:lnTo>
                      <a:pt x="103" y="22"/>
                    </a:lnTo>
                    <a:lnTo>
                      <a:pt x="105" y="30"/>
                    </a:lnTo>
                    <a:lnTo>
                      <a:pt x="105" y="37"/>
                    </a:lnTo>
                    <a:lnTo>
                      <a:pt x="105" y="45"/>
                    </a:lnTo>
                    <a:lnTo>
                      <a:pt x="103" y="50"/>
                    </a:lnTo>
                    <a:lnTo>
                      <a:pt x="100" y="55"/>
                    </a:lnTo>
                    <a:lnTo>
                      <a:pt x="98" y="57"/>
                    </a:lnTo>
                    <a:lnTo>
                      <a:pt x="95" y="62"/>
                    </a:lnTo>
                    <a:lnTo>
                      <a:pt x="85" y="67"/>
                    </a:lnTo>
                    <a:lnTo>
                      <a:pt x="93" y="72"/>
                    </a:lnTo>
                    <a:lnTo>
                      <a:pt x="98" y="77"/>
                    </a:lnTo>
                    <a:lnTo>
                      <a:pt x="100" y="85"/>
                    </a:lnTo>
                    <a:lnTo>
                      <a:pt x="103" y="98"/>
                    </a:lnTo>
                    <a:lnTo>
                      <a:pt x="103" y="108"/>
                    </a:lnTo>
                    <a:lnTo>
                      <a:pt x="103" y="118"/>
                    </a:lnTo>
                    <a:lnTo>
                      <a:pt x="105" y="123"/>
                    </a:lnTo>
                    <a:lnTo>
                      <a:pt x="108" y="125"/>
                    </a:lnTo>
                    <a:lnTo>
                      <a:pt x="108" y="130"/>
                    </a:lnTo>
                    <a:lnTo>
                      <a:pt x="78" y="130"/>
                    </a:lnTo>
                    <a:lnTo>
                      <a:pt x="75" y="123"/>
                    </a:lnTo>
                    <a:lnTo>
                      <a:pt x="75" y="110"/>
                    </a:lnTo>
                    <a:lnTo>
                      <a:pt x="75" y="100"/>
                    </a:lnTo>
                    <a:lnTo>
                      <a:pt x="73" y="88"/>
                    </a:lnTo>
                    <a:lnTo>
                      <a:pt x="70" y="82"/>
                    </a:lnTo>
                    <a:lnTo>
                      <a:pt x="65" y="80"/>
                    </a:lnTo>
                    <a:lnTo>
                      <a:pt x="55" y="77"/>
                    </a:lnTo>
                    <a:lnTo>
                      <a:pt x="25" y="77"/>
                    </a:lnTo>
                    <a:lnTo>
                      <a:pt x="25" y="130"/>
                    </a:lnTo>
                    <a:lnTo>
                      <a:pt x="0" y="130"/>
                    </a:lnTo>
                    <a:lnTo>
                      <a:pt x="0" y="0"/>
                    </a:lnTo>
                    <a:lnTo>
                      <a:pt x="63" y="0"/>
                    </a:lnTo>
                    <a:lnTo>
                      <a:pt x="75" y="0"/>
                    </a:lnTo>
                    <a:lnTo>
                      <a:pt x="8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73" name="Freeform 396"/>
              <p:cNvSpPr>
                <a:spLocks/>
              </p:cNvSpPr>
              <p:nvPr/>
            </p:nvSpPr>
            <p:spPr bwMode="auto">
              <a:xfrm>
                <a:off x="2870" y="5314"/>
                <a:ext cx="99" cy="128"/>
              </a:xfrm>
              <a:custGeom>
                <a:avLst/>
                <a:gdLst>
                  <a:gd name="T0" fmla="*/ 96 w 99"/>
                  <a:gd name="T1" fmla="*/ 22 h 128"/>
                  <a:gd name="T2" fmla="*/ 26 w 99"/>
                  <a:gd name="T3" fmla="*/ 22 h 128"/>
                  <a:gd name="T4" fmla="*/ 26 w 99"/>
                  <a:gd name="T5" fmla="*/ 50 h 128"/>
                  <a:gd name="T6" fmla="*/ 91 w 99"/>
                  <a:gd name="T7" fmla="*/ 50 h 128"/>
                  <a:gd name="T8" fmla="*/ 91 w 99"/>
                  <a:gd name="T9" fmla="*/ 72 h 128"/>
                  <a:gd name="T10" fmla="*/ 26 w 99"/>
                  <a:gd name="T11" fmla="*/ 72 h 128"/>
                  <a:gd name="T12" fmla="*/ 26 w 99"/>
                  <a:gd name="T13" fmla="*/ 105 h 128"/>
                  <a:gd name="T14" fmla="*/ 99 w 99"/>
                  <a:gd name="T15" fmla="*/ 105 h 128"/>
                  <a:gd name="T16" fmla="*/ 99 w 99"/>
                  <a:gd name="T17" fmla="*/ 128 h 128"/>
                  <a:gd name="T18" fmla="*/ 0 w 99"/>
                  <a:gd name="T19" fmla="*/ 128 h 128"/>
                  <a:gd name="T20" fmla="*/ 0 w 99"/>
                  <a:gd name="T21" fmla="*/ 0 h 128"/>
                  <a:gd name="T22" fmla="*/ 96 w 99"/>
                  <a:gd name="T23" fmla="*/ 0 h 128"/>
                  <a:gd name="T24" fmla="*/ 96 w 99"/>
                  <a:gd name="T25" fmla="*/ 22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28"/>
                  <a:gd name="T41" fmla="*/ 99 w 99"/>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28">
                    <a:moveTo>
                      <a:pt x="96" y="22"/>
                    </a:moveTo>
                    <a:lnTo>
                      <a:pt x="26" y="22"/>
                    </a:lnTo>
                    <a:lnTo>
                      <a:pt x="26" y="50"/>
                    </a:lnTo>
                    <a:lnTo>
                      <a:pt x="91" y="50"/>
                    </a:lnTo>
                    <a:lnTo>
                      <a:pt x="91" y="72"/>
                    </a:lnTo>
                    <a:lnTo>
                      <a:pt x="26" y="72"/>
                    </a:lnTo>
                    <a:lnTo>
                      <a:pt x="26" y="105"/>
                    </a:lnTo>
                    <a:lnTo>
                      <a:pt x="99" y="105"/>
                    </a:lnTo>
                    <a:lnTo>
                      <a:pt x="99" y="128"/>
                    </a:lnTo>
                    <a:lnTo>
                      <a:pt x="0" y="128"/>
                    </a:lnTo>
                    <a:lnTo>
                      <a:pt x="0" y="0"/>
                    </a:lnTo>
                    <a:lnTo>
                      <a:pt x="96" y="0"/>
                    </a:lnTo>
                    <a:lnTo>
                      <a:pt x="9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74" name="Freeform 397"/>
              <p:cNvSpPr>
                <a:spLocks/>
              </p:cNvSpPr>
              <p:nvPr/>
            </p:nvSpPr>
            <p:spPr bwMode="auto">
              <a:xfrm>
                <a:off x="2989" y="5314"/>
                <a:ext cx="93" cy="128"/>
              </a:xfrm>
              <a:custGeom>
                <a:avLst/>
                <a:gdLst>
                  <a:gd name="T0" fmla="*/ 0 w 93"/>
                  <a:gd name="T1" fmla="*/ 0 h 128"/>
                  <a:gd name="T2" fmla="*/ 93 w 93"/>
                  <a:gd name="T3" fmla="*/ 0 h 128"/>
                  <a:gd name="T4" fmla="*/ 93 w 93"/>
                  <a:gd name="T5" fmla="*/ 22 h 128"/>
                  <a:gd name="T6" fmla="*/ 27 w 93"/>
                  <a:gd name="T7" fmla="*/ 22 h 128"/>
                  <a:gd name="T8" fmla="*/ 27 w 93"/>
                  <a:gd name="T9" fmla="*/ 52 h 128"/>
                  <a:gd name="T10" fmla="*/ 85 w 93"/>
                  <a:gd name="T11" fmla="*/ 52 h 128"/>
                  <a:gd name="T12" fmla="*/ 85 w 93"/>
                  <a:gd name="T13" fmla="*/ 75 h 128"/>
                  <a:gd name="T14" fmla="*/ 27 w 93"/>
                  <a:gd name="T15" fmla="*/ 75 h 128"/>
                  <a:gd name="T16" fmla="*/ 27 w 93"/>
                  <a:gd name="T17" fmla="*/ 128 h 128"/>
                  <a:gd name="T18" fmla="*/ 0 w 93"/>
                  <a:gd name="T19" fmla="*/ 128 h 128"/>
                  <a:gd name="T20" fmla="*/ 0 w 93"/>
                  <a:gd name="T21" fmla="*/ 0 h 1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
                  <a:gd name="T34" fmla="*/ 0 h 128"/>
                  <a:gd name="T35" fmla="*/ 93 w 93"/>
                  <a:gd name="T36" fmla="*/ 128 h 1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 h="128">
                    <a:moveTo>
                      <a:pt x="0" y="0"/>
                    </a:moveTo>
                    <a:lnTo>
                      <a:pt x="93" y="0"/>
                    </a:lnTo>
                    <a:lnTo>
                      <a:pt x="93" y="22"/>
                    </a:lnTo>
                    <a:lnTo>
                      <a:pt x="27" y="22"/>
                    </a:lnTo>
                    <a:lnTo>
                      <a:pt x="27" y="52"/>
                    </a:lnTo>
                    <a:lnTo>
                      <a:pt x="85" y="52"/>
                    </a:lnTo>
                    <a:lnTo>
                      <a:pt x="85" y="75"/>
                    </a:lnTo>
                    <a:lnTo>
                      <a:pt x="27" y="75"/>
                    </a:lnTo>
                    <a:lnTo>
                      <a:pt x="27"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75" name="Freeform 398"/>
              <p:cNvSpPr>
                <a:spLocks/>
              </p:cNvSpPr>
              <p:nvPr/>
            </p:nvSpPr>
            <p:spPr bwMode="auto">
              <a:xfrm>
                <a:off x="3102" y="5314"/>
                <a:ext cx="98" cy="128"/>
              </a:xfrm>
              <a:custGeom>
                <a:avLst/>
                <a:gdLst>
                  <a:gd name="T0" fmla="*/ 96 w 98"/>
                  <a:gd name="T1" fmla="*/ 22 h 128"/>
                  <a:gd name="T2" fmla="*/ 25 w 98"/>
                  <a:gd name="T3" fmla="*/ 22 h 128"/>
                  <a:gd name="T4" fmla="*/ 25 w 98"/>
                  <a:gd name="T5" fmla="*/ 50 h 128"/>
                  <a:gd name="T6" fmla="*/ 90 w 98"/>
                  <a:gd name="T7" fmla="*/ 50 h 128"/>
                  <a:gd name="T8" fmla="*/ 90 w 98"/>
                  <a:gd name="T9" fmla="*/ 72 h 128"/>
                  <a:gd name="T10" fmla="*/ 25 w 98"/>
                  <a:gd name="T11" fmla="*/ 72 h 128"/>
                  <a:gd name="T12" fmla="*/ 25 w 98"/>
                  <a:gd name="T13" fmla="*/ 105 h 128"/>
                  <a:gd name="T14" fmla="*/ 98 w 98"/>
                  <a:gd name="T15" fmla="*/ 105 h 128"/>
                  <a:gd name="T16" fmla="*/ 98 w 98"/>
                  <a:gd name="T17" fmla="*/ 128 h 128"/>
                  <a:gd name="T18" fmla="*/ 0 w 98"/>
                  <a:gd name="T19" fmla="*/ 128 h 128"/>
                  <a:gd name="T20" fmla="*/ 0 w 98"/>
                  <a:gd name="T21" fmla="*/ 0 h 128"/>
                  <a:gd name="T22" fmla="*/ 96 w 98"/>
                  <a:gd name="T23" fmla="*/ 0 h 128"/>
                  <a:gd name="T24" fmla="*/ 96 w 98"/>
                  <a:gd name="T25" fmla="*/ 22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28"/>
                  <a:gd name="T41" fmla="*/ 98 w 98"/>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28">
                    <a:moveTo>
                      <a:pt x="96" y="22"/>
                    </a:moveTo>
                    <a:lnTo>
                      <a:pt x="25" y="22"/>
                    </a:lnTo>
                    <a:lnTo>
                      <a:pt x="25" y="50"/>
                    </a:lnTo>
                    <a:lnTo>
                      <a:pt x="90" y="50"/>
                    </a:lnTo>
                    <a:lnTo>
                      <a:pt x="90" y="72"/>
                    </a:lnTo>
                    <a:lnTo>
                      <a:pt x="25" y="72"/>
                    </a:lnTo>
                    <a:lnTo>
                      <a:pt x="25" y="105"/>
                    </a:lnTo>
                    <a:lnTo>
                      <a:pt x="98" y="105"/>
                    </a:lnTo>
                    <a:lnTo>
                      <a:pt x="98" y="128"/>
                    </a:lnTo>
                    <a:lnTo>
                      <a:pt x="0" y="128"/>
                    </a:lnTo>
                    <a:lnTo>
                      <a:pt x="0" y="0"/>
                    </a:lnTo>
                    <a:lnTo>
                      <a:pt x="96" y="0"/>
                    </a:lnTo>
                    <a:lnTo>
                      <a:pt x="9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76" name="Freeform 399"/>
              <p:cNvSpPr>
                <a:spLocks noEditPoints="1"/>
              </p:cNvSpPr>
              <p:nvPr/>
            </p:nvSpPr>
            <p:spPr bwMode="auto">
              <a:xfrm>
                <a:off x="3223" y="5314"/>
                <a:ext cx="108" cy="130"/>
              </a:xfrm>
              <a:custGeom>
                <a:avLst/>
                <a:gdLst>
                  <a:gd name="T0" fmla="*/ 25 w 108"/>
                  <a:gd name="T1" fmla="*/ 22 h 130"/>
                  <a:gd name="T2" fmla="*/ 25 w 108"/>
                  <a:gd name="T3" fmla="*/ 57 h 130"/>
                  <a:gd name="T4" fmla="*/ 58 w 108"/>
                  <a:gd name="T5" fmla="*/ 57 h 130"/>
                  <a:gd name="T6" fmla="*/ 65 w 108"/>
                  <a:gd name="T7" fmla="*/ 57 h 130"/>
                  <a:gd name="T8" fmla="*/ 68 w 108"/>
                  <a:gd name="T9" fmla="*/ 55 h 130"/>
                  <a:gd name="T10" fmla="*/ 70 w 108"/>
                  <a:gd name="T11" fmla="*/ 55 h 130"/>
                  <a:gd name="T12" fmla="*/ 75 w 108"/>
                  <a:gd name="T13" fmla="*/ 52 h 130"/>
                  <a:gd name="T14" fmla="*/ 78 w 108"/>
                  <a:gd name="T15" fmla="*/ 50 h 130"/>
                  <a:gd name="T16" fmla="*/ 78 w 108"/>
                  <a:gd name="T17" fmla="*/ 45 h 130"/>
                  <a:gd name="T18" fmla="*/ 78 w 108"/>
                  <a:gd name="T19" fmla="*/ 40 h 130"/>
                  <a:gd name="T20" fmla="*/ 78 w 108"/>
                  <a:gd name="T21" fmla="*/ 35 h 130"/>
                  <a:gd name="T22" fmla="*/ 78 w 108"/>
                  <a:gd name="T23" fmla="*/ 30 h 130"/>
                  <a:gd name="T24" fmla="*/ 75 w 108"/>
                  <a:gd name="T25" fmla="*/ 27 h 130"/>
                  <a:gd name="T26" fmla="*/ 70 w 108"/>
                  <a:gd name="T27" fmla="*/ 25 h 130"/>
                  <a:gd name="T28" fmla="*/ 65 w 108"/>
                  <a:gd name="T29" fmla="*/ 22 h 130"/>
                  <a:gd name="T30" fmla="*/ 58 w 108"/>
                  <a:gd name="T31" fmla="*/ 22 h 130"/>
                  <a:gd name="T32" fmla="*/ 25 w 108"/>
                  <a:gd name="T33" fmla="*/ 22 h 130"/>
                  <a:gd name="T34" fmla="*/ 85 w 108"/>
                  <a:gd name="T35" fmla="*/ 2 h 130"/>
                  <a:gd name="T36" fmla="*/ 90 w 108"/>
                  <a:gd name="T37" fmla="*/ 7 h 130"/>
                  <a:gd name="T38" fmla="*/ 98 w 108"/>
                  <a:gd name="T39" fmla="*/ 12 h 130"/>
                  <a:gd name="T40" fmla="*/ 103 w 108"/>
                  <a:gd name="T41" fmla="*/ 22 h 130"/>
                  <a:gd name="T42" fmla="*/ 105 w 108"/>
                  <a:gd name="T43" fmla="*/ 30 h 130"/>
                  <a:gd name="T44" fmla="*/ 105 w 108"/>
                  <a:gd name="T45" fmla="*/ 37 h 130"/>
                  <a:gd name="T46" fmla="*/ 105 w 108"/>
                  <a:gd name="T47" fmla="*/ 45 h 130"/>
                  <a:gd name="T48" fmla="*/ 103 w 108"/>
                  <a:gd name="T49" fmla="*/ 50 h 130"/>
                  <a:gd name="T50" fmla="*/ 100 w 108"/>
                  <a:gd name="T51" fmla="*/ 55 h 130"/>
                  <a:gd name="T52" fmla="*/ 98 w 108"/>
                  <a:gd name="T53" fmla="*/ 57 h 130"/>
                  <a:gd name="T54" fmla="*/ 95 w 108"/>
                  <a:gd name="T55" fmla="*/ 62 h 130"/>
                  <a:gd name="T56" fmla="*/ 85 w 108"/>
                  <a:gd name="T57" fmla="*/ 67 h 130"/>
                  <a:gd name="T58" fmla="*/ 93 w 108"/>
                  <a:gd name="T59" fmla="*/ 72 h 130"/>
                  <a:gd name="T60" fmla="*/ 98 w 108"/>
                  <a:gd name="T61" fmla="*/ 77 h 130"/>
                  <a:gd name="T62" fmla="*/ 100 w 108"/>
                  <a:gd name="T63" fmla="*/ 85 h 130"/>
                  <a:gd name="T64" fmla="*/ 103 w 108"/>
                  <a:gd name="T65" fmla="*/ 98 h 130"/>
                  <a:gd name="T66" fmla="*/ 103 w 108"/>
                  <a:gd name="T67" fmla="*/ 108 h 130"/>
                  <a:gd name="T68" fmla="*/ 103 w 108"/>
                  <a:gd name="T69" fmla="*/ 118 h 130"/>
                  <a:gd name="T70" fmla="*/ 105 w 108"/>
                  <a:gd name="T71" fmla="*/ 123 h 130"/>
                  <a:gd name="T72" fmla="*/ 108 w 108"/>
                  <a:gd name="T73" fmla="*/ 125 h 130"/>
                  <a:gd name="T74" fmla="*/ 108 w 108"/>
                  <a:gd name="T75" fmla="*/ 130 h 130"/>
                  <a:gd name="T76" fmla="*/ 78 w 108"/>
                  <a:gd name="T77" fmla="*/ 130 h 130"/>
                  <a:gd name="T78" fmla="*/ 75 w 108"/>
                  <a:gd name="T79" fmla="*/ 123 h 130"/>
                  <a:gd name="T80" fmla="*/ 75 w 108"/>
                  <a:gd name="T81" fmla="*/ 110 h 130"/>
                  <a:gd name="T82" fmla="*/ 75 w 108"/>
                  <a:gd name="T83" fmla="*/ 100 h 130"/>
                  <a:gd name="T84" fmla="*/ 73 w 108"/>
                  <a:gd name="T85" fmla="*/ 88 h 130"/>
                  <a:gd name="T86" fmla="*/ 70 w 108"/>
                  <a:gd name="T87" fmla="*/ 82 h 130"/>
                  <a:gd name="T88" fmla="*/ 65 w 108"/>
                  <a:gd name="T89" fmla="*/ 80 h 130"/>
                  <a:gd name="T90" fmla="*/ 55 w 108"/>
                  <a:gd name="T91" fmla="*/ 77 h 130"/>
                  <a:gd name="T92" fmla="*/ 25 w 108"/>
                  <a:gd name="T93" fmla="*/ 77 h 130"/>
                  <a:gd name="T94" fmla="*/ 25 w 108"/>
                  <a:gd name="T95" fmla="*/ 130 h 130"/>
                  <a:gd name="T96" fmla="*/ 0 w 108"/>
                  <a:gd name="T97" fmla="*/ 130 h 130"/>
                  <a:gd name="T98" fmla="*/ 0 w 108"/>
                  <a:gd name="T99" fmla="*/ 0 h 130"/>
                  <a:gd name="T100" fmla="*/ 63 w 108"/>
                  <a:gd name="T101" fmla="*/ 0 h 130"/>
                  <a:gd name="T102" fmla="*/ 75 w 108"/>
                  <a:gd name="T103" fmla="*/ 0 h 130"/>
                  <a:gd name="T104" fmla="*/ 85 w 108"/>
                  <a:gd name="T105" fmla="*/ 2 h 1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0"/>
                  <a:gd name="T161" fmla="*/ 108 w 108"/>
                  <a:gd name="T162" fmla="*/ 130 h 1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0">
                    <a:moveTo>
                      <a:pt x="25" y="22"/>
                    </a:moveTo>
                    <a:lnTo>
                      <a:pt x="25" y="57"/>
                    </a:lnTo>
                    <a:lnTo>
                      <a:pt x="58" y="57"/>
                    </a:lnTo>
                    <a:lnTo>
                      <a:pt x="65" y="57"/>
                    </a:lnTo>
                    <a:lnTo>
                      <a:pt x="68" y="55"/>
                    </a:lnTo>
                    <a:lnTo>
                      <a:pt x="70" y="55"/>
                    </a:lnTo>
                    <a:lnTo>
                      <a:pt x="75" y="52"/>
                    </a:lnTo>
                    <a:lnTo>
                      <a:pt x="78" y="50"/>
                    </a:lnTo>
                    <a:lnTo>
                      <a:pt x="78" y="45"/>
                    </a:lnTo>
                    <a:lnTo>
                      <a:pt x="78" y="40"/>
                    </a:lnTo>
                    <a:lnTo>
                      <a:pt x="78" y="35"/>
                    </a:lnTo>
                    <a:lnTo>
                      <a:pt x="78" y="30"/>
                    </a:lnTo>
                    <a:lnTo>
                      <a:pt x="75" y="27"/>
                    </a:lnTo>
                    <a:lnTo>
                      <a:pt x="70" y="25"/>
                    </a:lnTo>
                    <a:lnTo>
                      <a:pt x="65" y="22"/>
                    </a:lnTo>
                    <a:lnTo>
                      <a:pt x="58" y="22"/>
                    </a:lnTo>
                    <a:lnTo>
                      <a:pt x="25" y="22"/>
                    </a:lnTo>
                    <a:close/>
                    <a:moveTo>
                      <a:pt x="85" y="2"/>
                    </a:moveTo>
                    <a:lnTo>
                      <a:pt x="90" y="7"/>
                    </a:lnTo>
                    <a:lnTo>
                      <a:pt x="98" y="12"/>
                    </a:lnTo>
                    <a:lnTo>
                      <a:pt x="103" y="22"/>
                    </a:lnTo>
                    <a:lnTo>
                      <a:pt x="105" y="30"/>
                    </a:lnTo>
                    <a:lnTo>
                      <a:pt x="105" y="37"/>
                    </a:lnTo>
                    <a:lnTo>
                      <a:pt x="105" y="45"/>
                    </a:lnTo>
                    <a:lnTo>
                      <a:pt x="103" y="50"/>
                    </a:lnTo>
                    <a:lnTo>
                      <a:pt x="100" y="55"/>
                    </a:lnTo>
                    <a:lnTo>
                      <a:pt x="98" y="57"/>
                    </a:lnTo>
                    <a:lnTo>
                      <a:pt x="95" y="62"/>
                    </a:lnTo>
                    <a:lnTo>
                      <a:pt x="85" y="67"/>
                    </a:lnTo>
                    <a:lnTo>
                      <a:pt x="93" y="72"/>
                    </a:lnTo>
                    <a:lnTo>
                      <a:pt x="98" y="77"/>
                    </a:lnTo>
                    <a:lnTo>
                      <a:pt x="100" y="85"/>
                    </a:lnTo>
                    <a:lnTo>
                      <a:pt x="103" y="98"/>
                    </a:lnTo>
                    <a:lnTo>
                      <a:pt x="103" y="108"/>
                    </a:lnTo>
                    <a:lnTo>
                      <a:pt x="103" y="118"/>
                    </a:lnTo>
                    <a:lnTo>
                      <a:pt x="105" y="123"/>
                    </a:lnTo>
                    <a:lnTo>
                      <a:pt x="108" y="125"/>
                    </a:lnTo>
                    <a:lnTo>
                      <a:pt x="108" y="130"/>
                    </a:lnTo>
                    <a:lnTo>
                      <a:pt x="78" y="130"/>
                    </a:lnTo>
                    <a:lnTo>
                      <a:pt x="75" y="123"/>
                    </a:lnTo>
                    <a:lnTo>
                      <a:pt x="75" y="110"/>
                    </a:lnTo>
                    <a:lnTo>
                      <a:pt x="75" y="100"/>
                    </a:lnTo>
                    <a:lnTo>
                      <a:pt x="73" y="88"/>
                    </a:lnTo>
                    <a:lnTo>
                      <a:pt x="70" y="82"/>
                    </a:lnTo>
                    <a:lnTo>
                      <a:pt x="65" y="80"/>
                    </a:lnTo>
                    <a:lnTo>
                      <a:pt x="55" y="77"/>
                    </a:lnTo>
                    <a:lnTo>
                      <a:pt x="25" y="77"/>
                    </a:lnTo>
                    <a:lnTo>
                      <a:pt x="25" y="130"/>
                    </a:lnTo>
                    <a:lnTo>
                      <a:pt x="0" y="130"/>
                    </a:lnTo>
                    <a:lnTo>
                      <a:pt x="0" y="0"/>
                    </a:lnTo>
                    <a:lnTo>
                      <a:pt x="63" y="0"/>
                    </a:lnTo>
                    <a:lnTo>
                      <a:pt x="75" y="0"/>
                    </a:lnTo>
                    <a:lnTo>
                      <a:pt x="8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77" name="Freeform 400"/>
              <p:cNvSpPr>
                <a:spLocks/>
              </p:cNvSpPr>
              <p:nvPr/>
            </p:nvSpPr>
            <p:spPr bwMode="auto">
              <a:xfrm>
                <a:off x="3354" y="5314"/>
                <a:ext cx="98" cy="128"/>
              </a:xfrm>
              <a:custGeom>
                <a:avLst/>
                <a:gdLst>
                  <a:gd name="T0" fmla="*/ 95 w 98"/>
                  <a:gd name="T1" fmla="*/ 22 h 128"/>
                  <a:gd name="T2" fmla="*/ 25 w 98"/>
                  <a:gd name="T3" fmla="*/ 22 h 128"/>
                  <a:gd name="T4" fmla="*/ 25 w 98"/>
                  <a:gd name="T5" fmla="*/ 50 h 128"/>
                  <a:gd name="T6" fmla="*/ 90 w 98"/>
                  <a:gd name="T7" fmla="*/ 50 h 128"/>
                  <a:gd name="T8" fmla="*/ 90 w 98"/>
                  <a:gd name="T9" fmla="*/ 72 h 128"/>
                  <a:gd name="T10" fmla="*/ 25 w 98"/>
                  <a:gd name="T11" fmla="*/ 72 h 128"/>
                  <a:gd name="T12" fmla="*/ 25 w 98"/>
                  <a:gd name="T13" fmla="*/ 105 h 128"/>
                  <a:gd name="T14" fmla="*/ 98 w 98"/>
                  <a:gd name="T15" fmla="*/ 105 h 128"/>
                  <a:gd name="T16" fmla="*/ 98 w 98"/>
                  <a:gd name="T17" fmla="*/ 128 h 128"/>
                  <a:gd name="T18" fmla="*/ 0 w 98"/>
                  <a:gd name="T19" fmla="*/ 128 h 128"/>
                  <a:gd name="T20" fmla="*/ 0 w 98"/>
                  <a:gd name="T21" fmla="*/ 0 h 128"/>
                  <a:gd name="T22" fmla="*/ 95 w 98"/>
                  <a:gd name="T23" fmla="*/ 0 h 128"/>
                  <a:gd name="T24" fmla="*/ 95 w 98"/>
                  <a:gd name="T25" fmla="*/ 22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28"/>
                  <a:gd name="T41" fmla="*/ 98 w 98"/>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28">
                    <a:moveTo>
                      <a:pt x="95" y="22"/>
                    </a:moveTo>
                    <a:lnTo>
                      <a:pt x="25" y="22"/>
                    </a:lnTo>
                    <a:lnTo>
                      <a:pt x="25" y="50"/>
                    </a:lnTo>
                    <a:lnTo>
                      <a:pt x="90" y="50"/>
                    </a:lnTo>
                    <a:lnTo>
                      <a:pt x="90" y="72"/>
                    </a:lnTo>
                    <a:lnTo>
                      <a:pt x="25" y="72"/>
                    </a:lnTo>
                    <a:lnTo>
                      <a:pt x="25" y="105"/>
                    </a:lnTo>
                    <a:lnTo>
                      <a:pt x="98" y="105"/>
                    </a:lnTo>
                    <a:lnTo>
                      <a:pt x="98" y="128"/>
                    </a:lnTo>
                    <a:lnTo>
                      <a:pt x="0" y="128"/>
                    </a:lnTo>
                    <a:lnTo>
                      <a:pt x="0" y="0"/>
                    </a:lnTo>
                    <a:lnTo>
                      <a:pt x="95" y="0"/>
                    </a:lnTo>
                    <a:lnTo>
                      <a:pt x="95"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78" name="Freeform 401"/>
              <p:cNvSpPr>
                <a:spLocks/>
              </p:cNvSpPr>
              <p:nvPr/>
            </p:nvSpPr>
            <p:spPr bwMode="auto">
              <a:xfrm>
                <a:off x="3472" y="5314"/>
                <a:ext cx="105" cy="128"/>
              </a:xfrm>
              <a:custGeom>
                <a:avLst/>
                <a:gdLst>
                  <a:gd name="T0" fmla="*/ 0 w 105"/>
                  <a:gd name="T1" fmla="*/ 0 h 128"/>
                  <a:gd name="T2" fmla="*/ 30 w 105"/>
                  <a:gd name="T3" fmla="*/ 0 h 128"/>
                  <a:gd name="T4" fmla="*/ 80 w 105"/>
                  <a:gd name="T5" fmla="*/ 90 h 128"/>
                  <a:gd name="T6" fmla="*/ 80 w 105"/>
                  <a:gd name="T7" fmla="*/ 0 h 128"/>
                  <a:gd name="T8" fmla="*/ 105 w 105"/>
                  <a:gd name="T9" fmla="*/ 0 h 128"/>
                  <a:gd name="T10" fmla="*/ 105 w 105"/>
                  <a:gd name="T11" fmla="*/ 128 h 128"/>
                  <a:gd name="T12" fmla="*/ 80 w 105"/>
                  <a:gd name="T13" fmla="*/ 128 h 128"/>
                  <a:gd name="T14" fmla="*/ 25 w 105"/>
                  <a:gd name="T15" fmla="*/ 37 h 128"/>
                  <a:gd name="T16" fmla="*/ 25 w 105"/>
                  <a:gd name="T17" fmla="*/ 128 h 128"/>
                  <a:gd name="T18" fmla="*/ 0 w 105"/>
                  <a:gd name="T19" fmla="*/ 128 h 128"/>
                  <a:gd name="T20" fmla="*/ 0 w 105"/>
                  <a:gd name="T21" fmla="*/ 0 h 1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
                  <a:gd name="T34" fmla="*/ 0 h 128"/>
                  <a:gd name="T35" fmla="*/ 105 w 105"/>
                  <a:gd name="T36" fmla="*/ 128 h 1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 h="128">
                    <a:moveTo>
                      <a:pt x="0" y="0"/>
                    </a:moveTo>
                    <a:lnTo>
                      <a:pt x="30" y="0"/>
                    </a:lnTo>
                    <a:lnTo>
                      <a:pt x="80" y="90"/>
                    </a:lnTo>
                    <a:lnTo>
                      <a:pt x="80" y="0"/>
                    </a:lnTo>
                    <a:lnTo>
                      <a:pt x="105" y="0"/>
                    </a:lnTo>
                    <a:lnTo>
                      <a:pt x="105" y="128"/>
                    </a:lnTo>
                    <a:lnTo>
                      <a:pt x="80" y="128"/>
                    </a:lnTo>
                    <a:lnTo>
                      <a:pt x="25" y="37"/>
                    </a:lnTo>
                    <a:lnTo>
                      <a:pt x="25"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79" name="Freeform 402"/>
              <p:cNvSpPr>
                <a:spLocks/>
              </p:cNvSpPr>
              <p:nvPr/>
            </p:nvSpPr>
            <p:spPr bwMode="auto">
              <a:xfrm>
                <a:off x="3598" y="5311"/>
                <a:ext cx="115" cy="136"/>
              </a:xfrm>
              <a:custGeom>
                <a:avLst/>
                <a:gdLst>
                  <a:gd name="T0" fmla="*/ 27 w 115"/>
                  <a:gd name="T1" fmla="*/ 8 h 136"/>
                  <a:gd name="T2" fmla="*/ 47 w 115"/>
                  <a:gd name="T3" fmla="*/ 0 h 136"/>
                  <a:gd name="T4" fmla="*/ 75 w 115"/>
                  <a:gd name="T5" fmla="*/ 0 h 136"/>
                  <a:gd name="T6" fmla="*/ 88 w 115"/>
                  <a:gd name="T7" fmla="*/ 5 h 136"/>
                  <a:gd name="T8" fmla="*/ 98 w 115"/>
                  <a:gd name="T9" fmla="*/ 13 h 136"/>
                  <a:gd name="T10" fmla="*/ 108 w 115"/>
                  <a:gd name="T11" fmla="*/ 20 h 136"/>
                  <a:gd name="T12" fmla="*/ 115 w 115"/>
                  <a:gd name="T13" fmla="*/ 40 h 136"/>
                  <a:gd name="T14" fmla="*/ 90 w 115"/>
                  <a:gd name="T15" fmla="*/ 45 h 136"/>
                  <a:gd name="T16" fmla="*/ 83 w 115"/>
                  <a:gd name="T17" fmla="*/ 30 h 136"/>
                  <a:gd name="T18" fmla="*/ 72 w 115"/>
                  <a:gd name="T19" fmla="*/ 25 h 136"/>
                  <a:gd name="T20" fmla="*/ 52 w 115"/>
                  <a:gd name="T21" fmla="*/ 23 h 136"/>
                  <a:gd name="T22" fmla="*/ 42 w 115"/>
                  <a:gd name="T23" fmla="*/ 30 h 136"/>
                  <a:gd name="T24" fmla="*/ 32 w 115"/>
                  <a:gd name="T25" fmla="*/ 40 h 136"/>
                  <a:gd name="T26" fmla="*/ 30 w 115"/>
                  <a:gd name="T27" fmla="*/ 58 h 136"/>
                  <a:gd name="T28" fmla="*/ 30 w 115"/>
                  <a:gd name="T29" fmla="*/ 78 h 136"/>
                  <a:gd name="T30" fmla="*/ 30 w 115"/>
                  <a:gd name="T31" fmla="*/ 88 h 136"/>
                  <a:gd name="T32" fmla="*/ 37 w 115"/>
                  <a:gd name="T33" fmla="*/ 101 h 136"/>
                  <a:gd name="T34" fmla="*/ 47 w 115"/>
                  <a:gd name="T35" fmla="*/ 111 h 136"/>
                  <a:gd name="T36" fmla="*/ 60 w 115"/>
                  <a:gd name="T37" fmla="*/ 113 h 136"/>
                  <a:gd name="T38" fmla="*/ 72 w 115"/>
                  <a:gd name="T39" fmla="*/ 111 h 136"/>
                  <a:gd name="T40" fmla="*/ 83 w 115"/>
                  <a:gd name="T41" fmla="*/ 103 h 136"/>
                  <a:gd name="T42" fmla="*/ 90 w 115"/>
                  <a:gd name="T43" fmla="*/ 88 h 136"/>
                  <a:gd name="T44" fmla="*/ 113 w 115"/>
                  <a:gd name="T45" fmla="*/ 98 h 136"/>
                  <a:gd name="T46" fmla="*/ 105 w 115"/>
                  <a:gd name="T47" fmla="*/ 116 h 136"/>
                  <a:gd name="T48" fmla="*/ 90 w 115"/>
                  <a:gd name="T49" fmla="*/ 128 h 136"/>
                  <a:gd name="T50" fmla="*/ 72 w 115"/>
                  <a:gd name="T51" fmla="*/ 136 h 136"/>
                  <a:gd name="T52" fmla="*/ 47 w 115"/>
                  <a:gd name="T53" fmla="*/ 136 h 136"/>
                  <a:gd name="T54" fmla="*/ 30 w 115"/>
                  <a:gd name="T55" fmla="*/ 128 h 136"/>
                  <a:gd name="T56" fmla="*/ 17 w 115"/>
                  <a:gd name="T57" fmla="*/ 118 h 136"/>
                  <a:gd name="T58" fmla="*/ 5 w 115"/>
                  <a:gd name="T59" fmla="*/ 96 h 136"/>
                  <a:gd name="T60" fmla="*/ 0 w 115"/>
                  <a:gd name="T61" fmla="*/ 68 h 136"/>
                  <a:gd name="T62" fmla="*/ 5 w 115"/>
                  <a:gd name="T63" fmla="*/ 38 h 136"/>
                  <a:gd name="T64" fmla="*/ 10 w 115"/>
                  <a:gd name="T65" fmla="*/ 25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5"/>
                  <a:gd name="T100" fmla="*/ 0 h 136"/>
                  <a:gd name="T101" fmla="*/ 115 w 115"/>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5" h="136">
                    <a:moveTo>
                      <a:pt x="20" y="15"/>
                    </a:moveTo>
                    <a:lnTo>
                      <a:pt x="27" y="8"/>
                    </a:lnTo>
                    <a:lnTo>
                      <a:pt x="37" y="3"/>
                    </a:lnTo>
                    <a:lnTo>
                      <a:pt x="47" y="0"/>
                    </a:lnTo>
                    <a:lnTo>
                      <a:pt x="60" y="0"/>
                    </a:lnTo>
                    <a:lnTo>
                      <a:pt x="75" y="0"/>
                    </a:lnTo>
                    <a:lnTo>
                      <a:pt x="83" y="3"/>
                    </a:lnTo>
                    <a:lnTo>
                      <a:pt x="88" y="5"/>
                    </a:lnTo>
                    <a:lnTo>
                      <a:pt x="93" y="8"/>
                    </a:lnTo>
                    <a:lnTo>
                      <a:pt x="98" y="13"/>
                    </a:lnTo>
                    <a:lnTo>
                      <a:pt x="103" y="15"/>
                    </a:lnTo>
                    <a:lnTo>
                      <a:pt x="108" y="20"/>
                    </a:lnTo>
                    <a:lnTo>
                      <a:pt x="113" y="33"/>
                    </a:lnTo>
                    <a:lnTo>
                      <a:pt x="115" y="40"/>
                    </a:lnTo>
                    <a:lnTo>
                      <a:pt x="115" y="45"/>
                    </a:lnTo>
                    <a:lnTo>
                      <a:pt x="90" y="45"/>
                    </a:lnTo>
                    <a:lnTo>
                      <a:pt x="85" y="38"/>
                    </a:lnTo>
                    <a:lnTo>
                      <a:pt x="83" y="30"/>
                    </a:lnTo>
                    <a:lnTo>
                      <a:pt x="78" y="28"/>
                    </a:lnTo>
                    <a:lnTo>
                      <a:pt x="72" y="25"/>
                    </a:lnTo>
                    <a:lnTo>
                      <a:pt x="60" y="23"/>
                    </a:lnTo>
                    <a:lnTo>
                      <a:pt x="52" y="23"/>
                    </a:lnTo>
                    <a:lnTo>
                      <a:pt x="47" y="25"/>
                    </a:lnTo>
                    <a:lnTo>
                      <a:pt x="42" y="30"/>
                    </a:lnTo>
                    <a:lnTo>
                      <a:pt x="37" y="35"/>
                    </a:lnTo>
                    <a:lnTo>
                      <a:pt x="32" y="40"/>
                    </a:lnTo>
                    <a:lnTo>
                      <a:pt x="30" y="50"/>
                    </a:lnTo>
                    <a:lnTo>
                      <a:pt x="30" y="58"/>
                    </a:lnTo>
                    <a:lnTo>
                      <a:pt x="27" y="68"/>
                    </a:lnTo>
                    <a:lnTo>
                      <a:pt x="30" y="78"/>
                    </a:lnTo>
                    <a:lnTo>
                      <a:pt x="30" y="83"/>
                    </a:lnTo>
                    <a:lnTo>
                      <a:pt x="30" y="88"/>
                    </a:lnTo>
                    <a:lnTo>
                      <a:pt x="32" y="96"/>
                    </a:lnTo>
                    <a:lnTo>
                      <a:pt x="37" y="101"/>
                    </a:lnTo>
                    <a:lnTo>
                      <a:pt x="42" y="106"/>
                    </a:lnTo>
                    <a:lnTo>
                      <a:pt x="47" y="111"/>
                    </a:lnTo>
                    <a:lnTo>
                      <a:pt x="55" y="111"/>
                    </a:lnTo>
                    <a:lnTo>
                      <a:pt x="60" y="113"/>
                    </a:lnTo>
                    <a:lnTo>
                      <a:pt x="67" y="111"/>
                    </a:lnTo>
                    <a:lnTo>
                      <a:pt x="72" y="111"/>
                    </a:lnTo>
                    <a:lnTo>
                      <a:pt x="78" y="108"/>
                    </a:lnTo>
                    <a:lnTo>
                      <a:pt x="83" y="103"/>
                    </a:lnTo>
                    <a:lnTo>
                      <a:pt x="85" y="96"/>
                    </a:lnTo>
                    <a:lnTo>
                      <a:pt x="90" y="88"/>
                    </a:lnTo>
                    <a:lnTo>
                      <a:pt x="115" y="88"/>
                    </a:lnTo>
                    <a:lnTo>
                      <a:pt x="113" y="98"/>
                    </a:lnTo>
                    <a:lnTo>
                      <a:pt x="110" y="108"/>
                    </a:lnTo>
                    <a:lnTo>
                      <a:pt x="105" y="116"/>
                    </a:lnTo>
                    <a:lnTo>
                      <a:pt x="98" y="123"/>
                    </a:lnTo>
                    <a:lnTo>
                      <a:pt x="90" y="128"/>
                    </a:lnTo>
                    <a:lnTo>
                      <a:pt x="83" y="133"/>
                    </a:lnTo>
                    <a:lnTo>
                      <a:pt x="72" y="136"/>
                    </a:lnTo>
                    <a:lnTo>
                      <a:pt x="60" y="136"/>
                    </a:lnTo>
                    <a:lnTo>
                      <a:pt x="47" y="136"/>
                    </a:lnTo>
                    <a:lnTo>
                      <a:pt x="35" y="131"/>
                    </a:lnTo>
                    <a:lnTo>
                      <a:pt x="30" y="128"/>
                    </a:lnTo>
                    <a:lnTo>
                      <a:pt x="25" y="126"/>
                    </a:lnTo>
                    <a:lnTo>
                      <a:pt x="17" y="118"/>
                    </a:lnTo>
                    <a:lnTo>
                      <a:pt x="10" y="108"/>
                    </a:lnTo>
                    <a:lnTo>
                      <a:pt x="5" y="96"/>
                    </a:lnTo>
                    <a:lnTo>
                      <a:pt x="2" y="83"/>
                    </a:lnTo>
                    <a:lnTo>
                      <a:pt x="0" y="68"/>
                    </a:lnTo>
                    <a:lnTo>
                      <a:pt x="2" y="53"/>
                    </a:lnTo>
                    <a:lnTo>
                      <a:pt x="5" y="38"/>
                    </a:lnTo>
                    <a:lnTo>
                      <a:pt x="7" y="33"/>
                    </a:lnTo>
                    <a:lnTo>
                      <a:pt x="10" y="25"/>
                    </a:lnTo>
                    <a:lnTo>
                      <a:pt x="20"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80" name="Freeform 403"/>
              <p:cNvSpPr>
                <a:spLocks/>
              </p:cNvSpPr>
              <p:nvPr/>
            </p:nvSpPr>
            <p:spPr bwMode="auto">
              <a:xfrm>
                <a:off x="3736" y="5314"/>
                <a:ext cx="98" cy="128"/>
              </a:xfrm>
              <a:custGeom>
                <a:avLst/>
                <a:gdLst>
                  <a:gd name="T0" fmla="*/ 95 w 98"/>
                  <a:gd name="T1" fmla="*/ 22 h 128"/>
                  <a:gd name="T2" fmla="*/ 25 w 98"/>
                  <a:gd name="T3" fmla="*/ 22 h 128"/>
                  <a:gd name="T4" fmla="*/ 25 w 98"/>
                  <a:gd name="T5" fmla="*/ 50 h 128"/>
                  <a:gd name="T6" fmla="*/ 90 w 98"/>
                  <a:gd name="T7" fmla="*/ 50 h 128"/>
                  <a:gd name="T8" fmla="*/ 90 w 98"/>
                  <a:gd name="T9" fmla="*/ 72 h 128"/>
                  <a:gd name="T10" fmla="*/ 25 w 98"/>
                  <a:gd name="T11" fmla="*/ 72 h 128"/>
                  <a:gd name="T12" fmla="*/ 25 w 98"/>
                  <a:gd name="T13" fmla="*/ 105 h 128"/>
                  <a:gd name="T14" fmla="*/ 98 w 98"/>
                  <a:gd name="T15" fmla="*/ 105 h 128"/>
                  <a:gd name="T16" fmla="*/ 98 w 98"/>
                  <a:gd name="T17" fmla="*/ 128 h 128"/>
                  <a:gd name="T18" fmla="*/ 0 w 98"/>
                  <a:gd name="T19" fmla="*/ 128 h 128"/>
                  <a:gd name="T20" fmla="*/ 0 w 98"/>
                  <a:gd name="T21" fmla="*/ 0 h 128"/>
                  <a:gd name="T22" fmla="*/ 95 w 98"/>
                  <a:gd name="T23" fmla="*/ 0 h 128"/>
                  <a:gd name="T24" fmla="*/ 95 w 98"/>
                  <a:gd name="T25" fmla="*/ 22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28"/>
                  <a:gd name="T41" fmla="*/ 98 w 98"/>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28">
                    <a:moveTo>
                      <a:pt x="95" y="22"/>
                    </a:moveTo>
                    <a:lnTo>
                      <a:pt x="25" y="22"/>
                    </a:lnTo>
                    <a:lnTo>
                      <a:pt x="25" y="50"/>
                    </a:lnTo>
                    <a:lnTo>
                      <a:pt x="90" y="50"/>
                    </a:lnTo>
                    <a:lnTo>
                      <a:pt x="90" y="72"/>
                    </a:lnTo>
                    <a:lnTo>
                      <a:pt x="25" y="72"/>
                    </a:lnTo>
                    <a:lnTo>
                      <a:pt x="25" y="105"/>
                    </a:lnTo>
                    <a:lnTo>
                      <a:pt x="98" y="105"/>
                    </a:lnTo>
                    <a:lnTo>
                      <a:pt x="98" y="128"/>
                    </a:lnTo>
                    <a:lnTo>
                      <a:pt x="0" y="128"/>
                    </a:lnTo>
                    <a:lnTo>
                      <a:pt x="0" y="0"/>
                    </a:lnTo>
                    <a:lnTo>
                      <a:pt x="95" y="0"/>
                    </a:lnTo>
                    <a:lnTo>
                      <a:pt x="95"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81" name="Freeform 404"/>
              <p:cNvSpPr>
                <a:spLocks/>
              </p:cNvSpPr>
              <p:nvPr/>
            </p:nvSpPr>
            <p:spPr bwMode="auto">
              <a:xfrm>
                <a:off x="3849" y="5309"/>
                <a:ext cx="108" cy="138"/>
              </a:xfrm>
              <a:custGeom>
                <a:avLst/>
                <a:gdLst>
                  <a:gd name="T0" fmla="*/ 28 w 108"/>
                  <a:gd name="T1" fmla="*/ 103 h 138"/>
                  <a:gd name="T2" fmla="*/ 40 w 108"/>
                  <a:gd name="T3" fmla="*/ 113 h 138"/>
                  <a:gd name="T4" fmla="*/ 53 w 108"/>
                  <a:gd name="T5" fmla="*/ 115 h 138"/>
                  <a:gd name="T6" fmla="*/ 71 w 108"/>
                  <a:gd name="T7" fmla="*/ 113 h 138"/>
                  <a:gd name="T8" fmla="*/ 78 w 108"/>
                  <a:gd name="T9" fmla="*/ 108 h 138"/>
                  <a:gd name="T10" fmla="*/ 81 w 108"/>
                  <a:gd name="T11" fmla="*/ 103 h 138"/>
                  <a:gd name="T12" fmla="*/ 81 w 108"/>
                  <a:gd name="T13" fmla="*/ 93 h 138"/>
                  <a:gd name="T14" fmla="*/ 68 w 108"/>
                  <a:gd name="T15" fmla="*/ 85 h 138"/>
                  <a:gd name="T16" fmla="*/ 43 w 108"/>
                  <a:gd name="T17" fmla="*/ 80 h 138"/>
                  <a:gd name="T18" fmla="*/ 28 w 108"/>
                  <a:gd name="T19" fmla="*/ 75 h 138"/>
                  <a:gd name="T20" fmla="*/ 10 w 108"/>
                  <a:gd name="T21" fmla="*/ 65 h 138"/>
                  <a:gd name="T22" fmla="*/ 3 w 108"/>
                  <a:gd name="T23" fmla="*/ 50 h 138"/>
                  <a:gd name="T24" fmla="*/ 3 w 108"/>
                  <a:gd name="T25" fmla="*/ 32 h 138"/>
                  <a:gd name="T26" fmla="*/ 10 w 108"/>
                  <a:gd name="T27" fmla="*/ 17 h 138"/>
                  <a:gd name="T28" fmla="*/ 23 w 108"/>
                  <a:gd name="T29" fmla="*/ 7 h 138"/>
                  <a:gd name="T30" fmla="*/ 40 w 108"/>
                  <a:gd name="T31" fmla="*/ 2 h 138"/>
                  <a:gd name="T32" fmla="*/ 63 w 108"/>
                  <a:gd name="T33" fmla="*/ 2 h 138"/>
                  <a:gd name="T34" fmla="*/ 81 w 108"/>
                  <a:gd name="T35" fmla="*/ 7 h 138"/>
                  <a:gd name="T36" fmla="*/ 93 w 108"/>
                  <a:gd name="T37" fmla="*/ 17 h 138"/>
                  <a:gd name="T38" fmla="*/ 101 w 108"/>
                  <a:gd name="T39" fmla="*/ 32 h 138"/>
                  <a:gd name="T40" fmla="*/ 78 w 108"/>
                  <a:gd name="T41" fmla="*/ 42 h 138"/>
                  <a:gd name="T42" fmla="*/ 73 w 108"/>
                  <a:gd name="T43" fmla="*/ 32 h 138"/>
                  <a:gd name="T44" fmla="*/ 66 w 108"/>
                  <a:gd name="T45" fmla="*/ 27 h 138"/>
                  <a:gd name="T46" fmla="*/ 50 w 108"/>
                  <a:gd name="T47" fmla="*/ 22 h 138"/>
                  <a:gd name="T48" fmla="*/ 33 w 108"/>
                  <a:gd name="T49" fmla="*/ 27 h 138"/>
                  <a:gd name="T50" fmla="*/ 30 w 108"/>
                  <a:gd name="T51" fmla="*/ 32 h 138"/>
                  <a:gd name="T52" fmla="*/ 28 w 108"/>
                  <a:gd name="T53" fmla="*/ 40 h 138"/>
                  <a:gd name="T54" fmla="*/ 33 w 108"/>
                  <a:gd name="T55" fmla="*/ 50 h 138"/>
                  <a:gd name="T56" fmla="*/ 73 w 108"/>
                  <a:gd name="T57" fmla="*/ 60 h 138"/>
                  <a:gd name="T58" fmla="*/ 96 w 108"/>
                  <a:gd name="T59" fmla="*/ 70 h 138"/>
                  <a:gd name="T60" fmla="*/ 103 w 108"/>
                  <a:gd name="T61" fmla="*/ 80 h 138"/>
                  <a:gd name="T62" fmla="*/ 108 w 108"/>
                  <a:gd name="T63" fmla="*/ 95 h 138"/>
                  <a:gd name="T64" fmla="*/ 103 w 108"/>
                  <a:gd name="T65" fmla="*/ 113 h 138"/>
                  <a:gd name="T66" fmla="*/ 93 w 108"/>
                  <a:gd name="T67" fmla="*/ 125 h 138"/>
                  <a:gd name="T68" fmla="*/ 78 w 108"/>
                  <a:gd name="T69" fmla="*/ 135 h 138"/>
                  <a:gd name="T70" fmla="*/ 55 w 108"/>
                  <a:gd name="T71" fmla="*/ 138 h 138"/>
                  <a:gd name="T72" fmla="*/ 33 w 108"/>
                  <a:gd name="T73" fmla="*/ 135 h 138"/>
                  <a:gd name="T74" fmla="*/ 15 w 108"/>
                  <a:gd name="T75" fmla="*/ 125 h 138"/>
                  <a:gd name="T76" fmla="*/ 5 w 108"/>
                  <a:gd name="T77" fmla="*/ 113 h 138"/>
                  <a:gd name="T78" fmla="*/ 0 w 108"/>
                  <a:gd name="T79" fmla="*/ 95 h 13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8"/>
                  <a:gd name="T121" fmla="*/ 0 h 138"/>
                  <a:gd name="T122" fmla="*/ 108 w 108"/>
                  <a:gd name="T123" fmla="*/ 138 h 13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8" h="138">
                    <a:moveTo>
                      <a:pt x="25" y="95"/>
                    </a:moveTo>
                    <a:lnTo>
                      <a:pt x="28" y="103"/>
                    </a:lnTo>
                    <a:lnTo>
                      <a:pt x="30" y="108"/>
                    </a:lnTo>
                    <a:lnTo>
                      <a:pt x="40" y="113"/>
                    </a:lnTo>
                    <a:lnTo>
                      <a:pt x="45" y="115"/>
                    </a:lnTo>
                    <a:lnTo>
                      <a:pt x="53" y="115"/>
                    </a:lnTo>
                    <a:lnTo>
                      <a:pt x="63" y="115"/>
                    </a:lnTo>
                    <a:lnTo>
                      <a:pt x="71" y="113"/>
                    </a:lnTo>
                    <a:lnTo>
                      <a:pt x="76" y="110"/>
                    </a:lnTo>
                    <a:lnTo>
                      <a:pt x="78" y="108"/>
                    </a:lnTo>
                    <a:lnTo>
                      <a:pt x="81" y="105"/>
                    </a:lnTo>
                    <a:lnTo>
                      <a:pt x="81" y="103"/>
                    </a:lnTo>
                    <a:lnTo>
                      <a:pt x="81" y="98"/>
                    </a:lnTo>
                    <a:lnTo>
                      <a:pt x="81" y="93"/>
                    </a:lnTo>
                    <a:lnTo>
                      <a:pt x="76" y="87"/>
                    </a:lnTo>
                    <a:lnTo>
                      <a:pt x="68" y="85"/>
                    </a:lnTo>
                    <a:lnTo>
                      <a:pt x="58" y="82"/>
                    </a:lnTo>
                    <a:lnTo>
                      <a:pt x="43" y="80"/>
                    </a:lnTo>
                    <a:lnTo>
                      <a:pt x="35" y="77"/>
                    </a:lnTo>
                    <a:lnTo>
                      <a:pt x="28" y="75"/>
                    </a:lnTo>
                    <a:lnTo>
                      <a:pt x="15" y="70"/>
                    </a:lnTo>
                    <a:lnTo>
                      <a:pt x="10" y="65"/>
                    </a:lnTo>
                    <a:lnTo>
                      <a:pt x="5" y="57"/>
                    </a:lnTo>
                    <a:lnTo>
                      <a:pt x="3" y="50"/>
                    </a:lnTo>
                    <a:lnTo>
                      <a:pt x="3" y="40"/>
                    </a:lnTo>
                    <a:lnTo>
                      <a:pt x="3" y="32"/>
                    </a:lnTo>
                    <a:lnTo>
                      <a:pt x="5" y="25"/>
                    </a:lnTo>
                    <a:lnTo>
                      <a:pt x="10" y="17"/>
                    </a:lnTo>
                    <a:lnTo>
                      <a:pt x="15" y="12"/>
                    </a:lnTo>
                    <a:lnTo>
                      <a:pt x="23" y="7"/>
                    </a:lnTo>
                    <a:lnTo>
                      <a:pt x="30" y="2"/>
                    </a:lnTo>
                    <a:lnTo>
                      <a:pt x="40" y="2"/>
                    </a:lnTo>
                    <a:lnTo>
                      <a:pt x="53" y="0"/>
                    </a:lnTo>
                    <a:lnTo>
                      <a:pt x="63" y="2"/>
                    </a:lnTo>
                    <a:lnTo>
                      <a:pt x="71" y="2"/>
                    </a:lnTo>
                    <a:lnTo>
                      <a:pt x="81" y="7"/>
                    </a:lnTo>
                    <a:lnTo>
                      <a:pt x="88" y="12"/>
                    </a:lnTo>
                    <a:lnTo>
                      <a:pt x="93" y="17"/>
                    </a:lnTo>
                    <a:lnTo>
                      <a:pt x="98" y="25"/>
                    </a:lnTo>
                    <a:lnTo>
                      <a:pt x="101" y="32"/>
                    </a:lnTo>
                    <a:lnTo>
                      <a:pt x="103" y="42"/>
                    </a:lnTo>
                    <a:lnTo>
                      <a:pt x="78" y="42"/>
                    </a:lnTo>
                    <a:lnTo>
                      <a:pt x="76" y="37"/>
                    </a:lnTo>
                    <a:lnTo>
                      <a:pt x="73" y="32"/>
                    </a:lnTo>
                    <a:lnTo>
                      <a:pt x="71" y="30"/>
                    </a:lnTo>
                    <a:lnTo>
                      <a:pt x="66" y="27"/>
                    </a:lnTo>
                    <a:lnTo>
                      <a:pt x="60" y="25"/>
                    </a:lnTo>
                    <a:lnTo>
                      <a:pt x="50" y="22"/>
                    </a:lnTo>
                    <a:lnTo>
                      <a:pt x="40" y="25"/>
                    </a:lnTo>
                    <a:lnTo>
                      <a:pt x="33" y="27"/>
                    </a:lnTo>
                    <a:lnTo>
                      <a:pt x="30" y="30"/>
                    </a:lnTo>
                    <a:lnTo>
                      <a:pt x="30" y="32"/>
                    </a:lnTo>
                    <a:lnTo>
                      <a:pt x="28" y="35"/>
                    </a:lnTo>
                    <a:lnTo>
                      <a:pt x="28" y="40"/>
                    </a:lnTo>
                    <a:lnTo>
                      <a:pt x="30" y="45"/>
                    </a:lnTo>
                    <a:lnTo>
                      <a:pt x="33" y="50"/>
                    </a:lnTo>
                    <a:lnTo>
                      <a:pt x="50" y="55"/>
                    </a:lnTo>
                    <a:lnTo>
                      <a:pt x="73" y="60"/>
                    </a:lnTo>
                    <a:lnTo>
                      <a:pt x="86" y="65"/>
                    </a:lnTo>
                    <a:lnTo>
                      <a:pt x="96" y="70"/>
                    </a:lnTo>
                    <a:lnTo>
                      <a:pt x="101" y="75"/>
                    </a:lnTo>
                    <a:lnTo>
                      <a:pt x="103" y="80"/>
                    </a:lnTo>
                    <a:lnTo>
                      <a:pt x="106" y="87"/>
                    </a:lnTo>
                    <a:lnTo>
                      <a:pt x="108" y="95"/>
                    </a:lnTo>
                    <a:lnTo>
                      <a:pt x="106" y="105"/>
                    </a:lnTo>
                    <a:lnTo>
                      <a:pt x="103" y="113"/>
                    </a:lnTo>
                    <a:lnTo>
                      <a:pt x="101" y="120"/>
                    </a:lnTo>
                    <a:lnTo>
                      <a:pt x="93" y="125"/>
                    </a:lnTo>
                    <a:lnTo>
                      <a:pt x="86" y="130"/>
                    </a:lnTo>
                    <a:lnTo>
                      <a:pt x="78" y="135"/>
                    </a:lnTo>
                    <a:lnTo>
                      <a:pt x="68" y="138"/>
                    </a:lnTo>
                    <a:lnTo>
                      <a:pt x="55" y="138"/>
                    </a:lnTo>
                    <a:lnTo>
                      <a:pt x="43" y="138"/>
                    </a:lnTo>
                    <a:lnTo>
                      <a:pt x="33" y="135"/>
                    </a:lnTo>
                    <a:lnTo>
                      <a:pt x="23" y="130"/>
                    </a:lnTo>
                    <a:lnTo>
                      <a:pt x="15" y="125"/>
                    </a:lnTo>
                    <a:lnTo>
                      <a:pt x="8" y="120"/>
                    </a:lnTo>
                    <a:lnTo>
                      <a:pt x="5" y="113"/>
                    </a:lnTo>
                    <a:lnTo>
                      <a:pt x="0" y="103"/>
                    </a:lnTo>
                    <a:lnTo>
                      <a:pt x="0" y="95"/>
                    </a:lnTo>
                    <a:lnTo>
                      <a:pt x="25"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82" name="Freeform 405"/>
              <p:cNvSpPr>
                <a:spLocks noEditPoints="1"/>
              </p:cNvSpPr>
              <p:nvPr/>
            </p:nvSpPr>
            <p:spPr bwMode="auto">
              <a:xfrm>
                <a:off x="4028" y="5314"/>
                <a:ext cx="108" cy="130"/>
              </a:xfrm>
              <a:custGeom>
                <a:avLst/>
                <a:gdLst>
                  <a:gd name="T0" fmla="*/ 48 w 108"/>
                  <a:gd name="T1" fmla="*/ 115 h 130"/>
                  <a:gd name="T2" fmla="*/ 58 w 108"/>
                  <a:gd name="T3" fmla="*/ 113 h 130"/>
                  <a:gd name="T4" fmla="*/ 63 w 108"/>
                  <a:gd name="T5" fmla="*/ 113 h 130"/>
                  <a:gd name="T6" fmla="*/ 73 w 108"/>
                  <a:gd name="T7" fmla="*/ 108 h 130"/>
                  <a:gd name="T8" fmla="*/ 80 w 108"/>
                  <a:gd name="T9" fmla="*/ 100 h 130"/>
                  <a:gd name="T10" fmla="*/ 85 w 108"/>
                  <a:gd name="T11" fmla="*/ 90 h 130"/>
                  <a:gd name="T12" fmla="*/ 88 w 108"/>
                  <a:gd name="T13" fmla="*/ 80 h 130"/>
                  <a:gd name="T14" fmla="*/ 90 w 108"/>
                  <a:gd name="T15" fmla="*/ 65 h 130"/>
                  <a:gd name="T16" fmla="*/ 88 w 108"/>
                  <a:gd name="T17" fmla="*/ 55 h 130"/>
                  <a:gd name="T18" fmla="*/ 88 w 108"/>
                  <a:gd name="T19" fmla="*/ 45 h 130"/>
                  <a:gd name="T20" fmla="*/ 83 w 108"/>
                  <a:gd name="T21" fmla="*/ 35 h 130"/>
                  <a:gd name="T22" fmla="*/ 80 w 108"/>
                  <a:gd name="T23" fmla="*/ 27 h 130"/>
                  <a:gd name="T24" fmla="*/ 78 w 108"/>
                  <a:gd name="T25" fmla="*/ 25 h 130"/>
                  <a:gd name="T26" fmla="*/ 73 w 108"/>
                  <a:gd name="T27" fmla="*/ 22 h 130"/>
                  <a:gd name="T28" fmla="*/ 68 w 108"/>
                  <a:gd name="T29" fmla="*/ 17 h 130"/>
                  <a:gd name="T30" fmla="*/ 58 w 108"/>
                  <a:gd name="T31" fmla="*/ 15 h 130"/>
                  <a:gd name="T32" fmla="*/ 48 w 108"/>
                  <a:gd name="T33" fmla="*/ 15 h 130"/>
                  <a:gd name="T34" fmla="*/ 17 w 108"/>
                  <a:gd name="T35" fmla="*/ 15 h 130"/>
                  <a:gd name="T36" fmla="*/ 17 w 108"/>
                  <a:gd name="T37" fmla="*/ 115 h 130"/>
                  <a:gd name="T38" fmla="*/ 48 w 108"/>
                  <a:gd name="T39" fmla="*/ 115 h 130"/>
                  <a:gd name="T40" fmla="*/ 0 w 108"/>
                  <a:gd name="T41" fmla="*/ 0 h 130"/>
                  <a:gd name="T42" fmla="*/ 53 w 108"/>
                  <a:gd name="T43" fmla="*/ 0 h 130"/>
                  <a:gd name="T44" fmla="*/ 65 w 108"/>
                  <a:gd name="T45" fmla="*/ 0 h 130"/>
                  <a:gd name="T46" fmla="*/ 75 w 108"/>
                  <a:gd name="T47" fmla="*/ 5 h 130"/>
                  <a:gd name="T48" fmla="*/ 85 w 108"/>
                  <a:gd name="T49" fmla="*/ 10 h 130"/>
                  <a:gd name="T50" fmla="*/ 93 w 108"/>
                  <a:gd name="T51" fmla="*/ 20 h 130"/>
                  <a:gd name="T52" fmla="*/ 98 w 108"/>
                  <a:gd name="T53" fmla="*/ 22 h 130"/>
                  <a:gd name="T54" fmla="*/ 100 w 108"/>
                  <a:gd name="T55" fmla="*/ 27 h 130"/>
                  <a:gd name="T56" fmla="*/ 103 w 108"/>
                  <a:gd name="T57" fmla="*/ 37 h 130"/>
                  <a:gd name="T58" fmla="*/ 105 w 108"/>
                  <a:gd name="T59" fmla="*/ 50 h 130"/>
                  <a:gd name="T60" fmla="*/ 108 w 108"/>
                  <a:gd name="T61" fmla="*/ 62 h 130"/>
                  <a:gd name="T62" fmla="*/ 105 w 108"/>
                  <a:gd name="T63" fmla="*/ 72 h 130"/>
                  <a:gd name="T64" fmla="*/ 105 w 108"/>
                  <a:gd name="T65" fmla="*/ 82 h 130"/>
                  <a:gd name="T66" fmla="*/ 103 w 108"/>
                  <a:gd name="T67" fmla="*/ 90 h 130"/>
                  <a:gd name="T68" fmla="*/ 100 w 108"/>
                  <a:gd name="T69" fmla="*/ 100 h 130"/>
                  <a:gd name="T70" fmla="*/ 90 w 108"/>
                  <a:gd name="T71" fmla="*/ 113 h 130"/>
                  <a:gd name="T72" fmla="*/ 85 w 108"/>
                  <a:gd name="T73" fmla="*/ 118 h 130"/>
                  <a:gd name="T74" fmla="*/ 80 w 108"/>
                  <a:gd name="T75" fmla="*/ 123 h 130"/>
                  <a:gd name="T76" fmla="*/ 75 w 108"/>
                  <a:gd name="T77" fmla="*/ 125 h 130"/>
                  <a:gd name="T78" fmla="*/ 68 w 108"/>
                  <a:gd name="T79" fmla="*/ 128 h 130"/>
                  <a:gd name="T80" fmla="*/ 53 w 108"/>
                  <a:gd name="T81" fmla="*/ 130 h 130"/>
                  <a:gd name="T82" fmla="*/ 0 w 108"/>
                  <a:gd name="T83" fmla="*/ 130 h 130"/>
                  <a:gd name="T84" fmla="*/ 0 w 108"/>
                  <a:gd name="T85" fmla="*/ 0 h 13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0"/>
                  <a:gd name="T131" fmla="*/ 108 w 108"/>
                  <a:gd name="T132" fmla="*/ 130 h 13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0">
                    <a:moveTo>
                      <a:pt x="48" y="115"/>
                    </a:moveTo>
                    <a:lnTo>
                      <a:pt x="58" y="113"/>
                    </a:lnTo>
                    <a:lnTo>
                      <a:pt x="63" y="113"/>
                    </a:lnTo>
                    <a:lnTo>
                      <a:pt x="73" y="108"/>
                    </a:lnTo>
                    <a:lnTo>
                      <a:pt x="80" y="100"/>
                    </a:lnTo>
                    <a:lnTo>
                      <a:pt x="85" y="90"/>
                    </a:lnTo>
                    <a:lnTo>
                      <a:pt x="88" y="80"/>
                    </a:lnTo>
                    <a:lnTo>
                      <a:pt x="90" y="65"/>
                    </a:lnTo>
                    <a:lnTo>
                      <a:pt x="88" y="55"/>
                    </a:lnTo>
                    <a:lnTo>
                      <a:pt x="88" y="45"/>
                    </a:lnTo>
                    <a:lnTo>
                      <a:pt x="83" y="35"/>
                    </a:lnTo>
                    <a:lnTo>
                      <a:pt x="80" y="27"/>
                    </a:lnTo>
                    <a:lnTo>
                      <a:pt x="78" y="25"/>
                    </a:lnTo>
                    <a:lnTo>
                      <a:pt x="73" y="22"/>
                    </a:lnTo>
                    <a:lnTo>
                      <a:pt x="68" y="17"/>
                    </a:lnTo>
                    <a:lnTo>
                      <a:pt x="58" y="15"/>
                    </a:lnTo>
                    <a:lnTo>
                      <a:pt x="48" y="15"/>
                    </a:lnTo>
                    <a:lnTo>
                      <a:pt x="17" y="15"/>
                    </a:lnTo>
                    <a:lnTo>
                      <a:pt x="17" y="115"/>
                    </a:lnTo>
                    <a:lnTo>
                      <a:pt x="48" y="115"/>
                    </a:lnTo>
                    <a:close/>
                    <a:moveTo>
                      <a:pt x="0" y="0"/>
                    </a:moveTo>
                    <a:lnTo>
                      <a:pt x="53" y="0"/>
                    </a:lnTo>
                    <a:lnTo>
                      <a:pt x="65" y="0"/>
                    </a:lnTo>
                    <a:lnTo>
                      <a:pt x="75" y="5"/>
                    </a:lnTo>
                    <a:lnTo>
                      <a:pt x="85" y="10"/>
                    </a:lnTo>
                    <a:lnTo>
                      <a:pt x="93" y="20"/>
                    </a:lnTo>
                    <a:lnTo>
                      <a:pt x="98" y="22"/>
                    </a:lnTo>
                    <a:lnTo>
                      <a:pt x="100" y="27"/>
                    </a:lnTo>
                    <a:lnTo>
                      <a:pt x="103" y="37"/>
                    </a:lnTo>
                    <a:lnTo>
                      <a:pt x="105" y="50"/>
                    </a:lnTo>
                    <a:lnTo>
                      <a:pt x="108" y="62"/>
                    </a:lnTo>
                    <a:lnTo>
                      <a:pt x="105" y="72"/>
                    </a:lnTo>
                    <a:lnTo>
                      <a:pt x="105" y="82"/>
                    </a:lnTo>
                    <a:lnTo>
                      <a:pt x="103" y="90"/>
                    </a:lnTo>
                    <a:lnTo>
                      <a:pt x="100" y="100"/>
                    </a:lnTo>
                    <a:lnTo>
                      <a:pt x="90" y="113"/>
                    </a:lnTo>
                    <a:lnTo>
                      <a:pt x="85" y="118"/>
                    </a:lnTo>
                    <a:lnTo>
                      <a:pt x="80" y="123"/>
                    </a:lnTo>
                    <a:lnTo>
                      <a:pt x="75" y="125"/>
                    </a:lnTo>
                    <a:lnTo>
                      <a:pt x="68" y="128"/>
                    </a:lnTo>
                    <a:lnTo>
                      <a:pt x="53"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83" name="Freeform 406"/>
              <p:cNvSpPr>
                <a:spLocks/>
              </p:cNvSpPr>
              <p:nvPr/>
            </p:nvSpPr>
            <p:spPr bwMode="auto">
              <a:xfrm>
                <a:off x="4159" y="5314"/>
                <a:ext cx="95" cy="128"/>
              </a:xfrm>
              <a:custGeom>
                <a:avLst/>
                <a:gdLst>
                  <a:gd name="T0" fmla="*/ 0 w 95"/>
                  <a:gd name="T1" fmla="*/ 0 h 128"/>
                  <a:gd name="T2" fmla="*/ 95 w 95"/>
                  <a:gd name="T3" fmla="*/ 0 h 128"/>
                  <a:gd name="T4" fmla="*/ 95 w 95"/>
                  <a:gd name="T5" fmla="*/ 15 h 128"/>
                  <a:gd name="T6" fmla="*/ 17 w 95"/>
                  <a:gd name="T7" fmla="*/ 15 h 128"/>
                  <a:gd name="T8" fmla="*/ 17 w 95"/>
                  <a:gd name="T9" fmla="*/ 55 h 128"/>
                  <a:gd name="T10" fmla="*/ 90 w 95"/>
                  <a:gd name="T11" fmla="*/ 55 h 128"/>
                  <a:gd name="T12" fmla="*/ 90 w 95"/>
                  <a:gd name="T13" fmla="*/ 70 h 128"/>
                  <a:gd name="T14" fmla="*/ 17 w 95"/>
                  <a:gd name="T15" fmla="*/ 70 h 128"/>
                  <a:gd name="T16" fmla="*/ 17 w 95"/>
                  <a:gd name="T17" fmla="*/ 113 h 128"/>
                  <a:gd name="T18" fmla="*/ 95 w 95"/>
                  <a:gd name="T19" fmla="*/ 113 h 128"/>
                  <a:gd name="T20" fmla="*/ 95 w 95"/>
                  <a:gd name="T21" fmla="*/ 128 h 128"/>
                  <a:gd name="T22" fmla="*/ 0 w 95"/>
                  <a:gd name="T23" fmla="*/ 128 h 128"/>
                  <a:gd name="T24" fmla="*/ 0 w 95"/>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28"/>
                  <a:gd name="T41" fmla="*/ 95 w 95"/>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28">
                    <a:moveTo>
                      <a:pt x="0" y="0"/>
                    </a:moveTo>
                    <a:lnTo>
                      <a:pt x="95" y="0"/>
                    </a:lnTo>
                    <a:lnTo>
                      <a:pt x="95" y="15"/>
                    </a:lnTo>
                    <a:lnTo>
                      <a:pt x="17" y="15"/>
                    </a:lnTo>
                    <a:lnTo>
                      <a:pt x="17" y="55"/>
                    </a:lnTo>
                    <a:lnTo>
                      <a:pt x="90" y="55"/>
                    </a:lnTo>
                    <a:lnTo>
                      <a:pt x="90" y="70"/>
                    </a:lnTo>
                    <a:lnTo>
                      <a:pt x="17" y="70"/>
                    </a:lnTo>
                    <a:lnTo>
                      <a:pt x="17" y="113"/>
                    </a:lnTo>
                    <a:lnTo>
                      <a:pt x="95" y="113"/>
                    </a:lnTo>
                    <a:lnTo>
                      <a:pt x="95"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284" name="Freeform 407"/>
              <p:cNvSpPr>
                <a:spLocks noEditPoints="1"/>
              </p:cNvSpPr>
              <p:nvPr/>
            </p:nvSpPr>
            <p:spPr bwMode="auto">
              <a:xfrm>
                <a:off x="4279" y="5314"/>
                <a:ext cx="98" cy="130"/>
              </a:xfrm>
              <a:custGeom>
                <a:avLst/>
                <a:gdLst>
                  <a:gd name="T0" fmla="*/ 0 w 98"/>
                  <a:gd name="T1" fmla="*/ 0 h 130"/>
                  <a:gd name="T2" fmla="*/ 61 w 98"/>
                  <a:gd name="T3" fmla="*/ 0 h 130"/>
                  <a:gd name="T4" fmla="*/ 68 w 98"/>
                  <a:gd name="T5" fmla="*/ 0 h 130"/>
                  <a:gd name="T6" fmla="*/ 76 w 98"/>
                  <a:gd name="T7" fmla="*/ 2 h 130"/>
                  <a:gd name="T8" fmla="*/ 81 w 98"/>
                  <a:gd name="T9" fmla="*/ 5 h 130"/>
                  <a:gd name="T10" fmla="*/ 88 w 98"/>
                  <a:gd name="T11" fmla="*/ 10 h 130"/>
                  <a:gd name="T12" fmla="*/ 93 w 98"/>
                  <a:gd name="T13" fmla="*/ 15 h 130"/>
                  <a:gd name="T14" fmla="*/ 96 w 98"/>
                  <a:gd name="T15" fmla="*/ 22 h 130"/>
                  <a:gd name="T16" fmla="*/ 98 w 98"/>
                  <a:gd name="T17" fmla="*/ 27 h 130"/>
                  <a:gd name="T18" fmla="*/ 98 w 98"/>
                  <a:gd name="T19" fmla="*/ 37 h 130"/>
                  <a:gd name="T20" fmla="*/ 98 w 98"/>
                  <a:gd name="T21" fmla="*/ 45 h 130"/>
                  <a:gd name="T22" fmla="*/ 96 w 98"/>
                  <a:gd name="T23" fmla="*/ 50 h 130"/>
                  <a:gd name="T24" fmla="*/ 93 w 98"/>
                  <a:gd name="T25" fmla="*/ 57 h 130"/>
                  <a:gd name="T26" fmla="*/ 88 w 98"/>
                  <a:gd name="T27" fmla="*/ 62 h 130"/>
                  <a:gd name="T28" fmla="*/ 86 w 98"/>
                  <a:gd name="T29" fmla="*/ 65 h 130"/>
                  <a:gd name="T30" fmla="*/ 83 w 98"/>
                  <a:gd name="T31" fmla="*/ 67 h 130"/>
                  <a:gd name="T32" fmla="*/ 76 w 98"/>
                  <a:gd name="T33" fmla="*/ 72 h 130"/>
                  <a:gd name="T34" fmla="*/ 68 w 98"/>
                  <a:gd name="T35" fmla="*/ 75 h 130"/>
                  <a:gd name="T36" fmla="*/ 61 w 98"/>
                  <a:gd name="T37" fmla="*/ 75 h 130"/>
                  <a:gd name="T38" fmla="*/ 18 w 98"/>
                  <a:gd name="T39" fmla="*/ 75 h 130"/>
                  <a:gd name="T40" fmla="*/ 18 w 98"/>
                  <a:gd name="T41" fmla="*/ 130 h 130"/>
                  <a:gd name="T42" fmla="*/ 0 w 98"/>
                  <a:gd name="T43" fmla="*/ 130 h 130"/>
                  <a:gd name="T44" fmla="*/ 0 w 98"/>
                  <a:gd name="T45" fmla="*/ 0 h 130"/>
                  <a:gd name="T46" fmla="*/ 71 w 98"/>
                  <a:gd name="T47" fmla="*/ 17 h 130"/>
                  <a:gd name="T48" fmla="*/ 63 w 98"/>
                  <a:gd name="T49" fmla="*/ 15 h 130"/>
                  <a:gd name="T50" fmla="*/ 53 w 98"/>
                  <a:gd name="T51" fmla="*/ 15 h 130"/>
                  <a:gd name="T52" fmla="*/ 18 w 98"/>
                  <a:gd name="T53" fmla="*/ 15 h 130"/>
                  <a:gd name="T54" fmla="*/ 18 w 98"/>
                  <a:gd name="T55" fmla="*/ 60 h 130"/>
                  <a:gd name="T56" fmla="*/ 53 w 98"/>
                  <a:gd name="T57" fmla="*/ 60 h 130"/>
                  <a:gd name="T58" fmla="*/ 66 w 98"/>
                  <a:gd name="T59" fmla="*/ 57 h 130"/>
                  <a:gd name="T60" fmla="*/ 68 w 98"/>
                  <a:gd name="T61" fmla="*/ 57 h 130"/>
                  <a:gd name="T62" fmla="*/ 73 w 98"/>
                  <a:gd name="T63" fmla="*/ 55 h 130"/>
                  <a:gd name="T64" fmla="*/ 76 w 98"/>
                  <a:gd name="T65" fmla="*/ 52 h 130"/>
                  <a:gd name="T66" fmla="*/ 78 w 98"/>
                  <a:gd name="T67" fmla="*/ 47 h 130"/>
                  <a:gd name="T68" fmla="*/ 81 w 98"/>
                  <a:gd name="T69" fmla="*/ 42 h 130"/>
                  <a:gd name="T70" fmla="*/ 81 w 98"/>
                  <a:gd name="T71" fmla="*/ 37 h 130"/>
                  <a:gd name="T72" fmla="*/ 81 w 98"/>
                  <a:gd name="T73" fmla="*/ 30 h 130"/>
                  <a:gd name="T74" fmla="*/ 78 w 98"/>
                  <a:gd name="T75" fmla="*/ 25 h 130"/>
                  <a:gd name="T76" fmla="*/ 73 w 98"/>
                  <a:gd name="T77" fmla="*/ 20 h 130"/>
                  <a:gd name="T78" fmla="*/ 71 w 98"/>
                  <a:gd name="T79" fmla="*/ 17 h 13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8"/>
                  <a:gd name="T121" fmla="*/ 0 h 130"/>
                  <a:gd name="T122" fmla="*/ 98 w 98"/>
                  <a:gd name="T123" fmla="*/ 130 h 13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8" h="130">
                    <a:moveTo>
                      <a:pt x="0" y="0"/>
                    </a:moveTo>
                    <a:lnTo>
                      <a:pt x="61" y="0"/>
                    </a:lnTo>
                    <a:lnTo>
                      <a:pt x="68" y="0"/>
                    </a:lnTo>
                    <a:lnTo>
                      <a:pt x="76" y="2"/>
                    </a:lnTo>
                    <a:lnTo>
                      <a:pt x="81" y="5"/>
                    </a:lnTo>
                    <a:lnTo>
                      <a:pt x="88" y="10"/>
                    </a:lnTo>
                    <a:lnTo>
                      <a:pt x="93" y="15"/>
                    </a:lnTo>
                    <a:lnTo>
                      <a:pt x="96" y="22"/>
                    </a:lnTo>
                    <a:lnTo>
                      <a:pt x="98" y="27"/>
                    </a:lnTo>
                    <a:lnTo>
                      <a:pt x="98" y="37"/>
                    </a:lnTo>
                    <a:lnTo>
                      <a:pt x="98" y="45"/>
                    </a:lnTo>
                    <a:lnTo>
                      <a:pt x="96" y="50"/>
                    </a:lnTo>
                    <a:lnTo>
                      <a:pt x="93" y="57"/>
                    </a:lnTo>
                    <a:lnTo>
                      <a:pt x="88" y="62"/>
                    </a:lnTo>
                    <a:lnTo>
                      <a:pt x="86" y="65"/>
                    </a:lnTo>
                    <a:lnTo>
                      <a:pt x="83" y="67"/>
                    </a:lnTo>
                    <a:lnTo>
                      <a:pt x="76" y="72"/>
                    </a:lnTo>
                    <a:lnTo>
                      <a:pt x="68" y="75"/>
                    </a:lnTo>
                    <a:lnTo>
                      <a:pt x="61" y="75"/>
                    </a:lnTo>
                    <a:lnTo>
                      <a:pt x="18" y="75"/>
                    </a:lnTo>
                    <a:lnTo>
                      <a:pt x="18" y="130"/>
                    </a:lnTo>
                    <a:lnTo>
                      <a:pt x="0" y="130"/>
                    </a:lnTo>
                    <a:lnTo>
                      <a:pt x="0" y="0"/>
                    </a:lnTo>
                    <a:close/>
                    <a:moveTo>
                      <a:pt x="71" y="17"/>
                    </a:moveTo>
                    <a:lnTo>
                      <a:pt x="63" y="15"/>
                    </a:lnTo>
                    <a:lnTo>
                      <a:pt x="53" y="15"/>
                    </a:lnTo>
                    <a:lnTo>
                      <a:pt x="18" y="15"/>
                    </a:lnTo>
                    <a:lnTo>
                      <a:pt x="18" y="60"/>
                    </a:lnTo>
                    <a:lnTo>
                      <a:pt x="53" y="60"/>
                    </a:lnTo>
                    <a:lnTo>
                      <a:pt x="66" y="57"/>
                    </a:lnTo>
                    <a:lnTo>
                      <a:pt x="68" y="57"/>
                    </a:lnTo>
                    <a:lnTo>
                      <a:pt x="73" y="55"/>
                    </a:lnTo>
                    <a:lnTo>
                      <a:pt x="76" y="52"/>
                    </a:lnTo>
                    <a:lnTo>
                      <a:pt x="78" y="47"/>
                    </a:lnTo>
                    <a:lnTo>
                      <a:pt x="81" y="42"/>
                    </a:lnTo>
                    <a:lnTo>
                      <a:pt x="81" y="37"/>
                    </a:lnTo>
                    <a:lnTo>
                      <a:pt x="81" y="30"/>
                    </a:lnTo>
                    <a:lnTo>
                      <a:pt x="78" y="25"/>
                    </a:lnTo>
                    <a:lnTo>
                      <a:pt x="73" y="20"/>
                    </a:lnTo>
                    <a:lnTo>
                      <a:pt x="71"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72742" name="Group 408"/>
            <p:cNvGrpSpPr>
              <a:grpSpLocks/>
            </p:cNvGrpSpPr>
            <p:nvPr/>
          </p:nvGrpSpPr>
          <p:grpSpPr bwMode="auto">
            <a:xfrm>
              <a:off x="96" y="4829"/>
              <a:ext cx="7003" cy="3499"/>
              <a:chOff x="96" y="4829"/>
              <a:chExt cx="7003" cy="3499"/>
            </a:xfrm>
          </p:grpSpPr>
          <p:sp>
            <p:nvSpPr>
              <p:cNvPr id="372885" name="Freeform 409"/>
              <p:cNvSpPr>
                <a:spLocks noEditPoints="1"/>
              </p:cNvSpPr>
              <p:nvPr/>
            </p:nvSpPr>
            <p:spPr bwMode="auto">
              <a:xfrm>
                <a:off x="4375" y="5314"/>
                <a:ext cx="116" cy="128"/>
              </a:xfrm>
              <a:custGeom>
                <a:avLst/>
                <a:gdLst>
                  <a:gd name="T0" fmla="*/ 78 w 116"/>
                  <a:gd name="T1" fmla="*/ 75 h 128"/>
                  <a:gd name="T2" fmla="*/ 58 w 116"/>
                  <a:gd name="T3" fmla="*/ 20 h 128"/>
                  <a:gd name="T4" fmla="*/ 38 w 116"/>
                  <a:gd name="T5" fmla="*/ 75 h 128"/>
                  <a:gd name="T6" fmla="*/ 78 w 116"/>
                  <a:gd name="T7" fmla="*/ 75 h 128"/>
                  <a:gd name="T8" fmla="*/ 48 w 116"/>
                  <a:gd name="T9" fmla="*/ 0 h 128"/>
                  <a:gd name="T10" fmla="*/ 68 w 116"/>
                  <a:gd name="T11" fmla="*/ 0 h 128"/>
                  <a:gd name="T12" fmla="*/ 116 w 116"/>
                  <a:gd name="T13" fmla="*/ 128 h 128"/>
                  <a:gd name="T14" fmla="*/ 95 w 116"/>
                  <a:gd name="T15" fmla="*/ 128 h 128"/>
                  <a:gd name="T16" fmla="*/ 83 w 116"/>
                  <a:gd name="T17" fmla="*/ 90 h 128"/>
                  <a:gd name="T18" fmla="*/ 33 w 116"/>
                  <a:gd name="T19" fmla="*/ 90 h 128"/>
                  <a:gd name="T20" fmla="*/ 18 w 116"/>
                  <a:gd name="T21" fmla="*/ 128 h 128"/>
                  <a:gd name="T22" fmla="*/ 0 w 116"/>
                  <a:gd name="T23" fmla="*/ 128 h 128"/>
                  <a:gd name="T24" fmla="*/ 48 w 116"/>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28"/>
                  <a:gd name="T41" fmla="*/ 116 w 116"/>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28">
                    <a:moveTo>
                      <a:pt x="78" y="75"/>
                    </a:moveTo>
                    <a:lnTo>
                      <a:pt x="58" y="20"/>
                    </a:lnTo>
                    <a:lnTo>
                      <a:pt x="38" y="75"/>
                    </a:lnTo>
                    <a:lnTo>
                      <a:pt x="78" y="75"/>
                    </a:lnTo>
                    <a:close/>
                    <a:moveTo>
                      <a:pt x="48" y="0"/>
                    </a:moveTo>
                    <a:lnTo>
                      <a:pt x="68" y="0"/>
                    </a:lnTo>
                    <a:lnTo>
                      <a:pt x="116" y="128"/>
                    </a:lnTo>
                    <a:lnTo>
                      <a:pt x="95" y="128"/>
                    </a:lnTo>
                    <a:lnTo>
                      <a:pt x="83" y="90"/>
                    </a:lnTo>
                    <a:lnTo>
                      <a:pt x="33" y="90"/>
                    </a:lnTo>
                    <a:lnTo>
                      <a:pt x="18" y="128"/>
                    </a:lnTo>
                    <a:lnTo>
                      <a:pt x="0" y="128"/>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86" name="Freeform 410"/>
              <p:cNvSpPr>
                <a:spLocks noEditPoints="1"/>
              </p:cNvSpPr>
              <p:nvPr/>
            </p:nvSpPr>
            <p:spPr bwMode="auto">
              <a:xfrm>
                <a:off x="4508" y="5314"/>
                <a:ext cx="108" cy="130"/>
              </a:xfrm>
              <a:custGeom>
                <a:avLst/>
                <a:gdLst>
                  <a:gd name="T0" fmla="*/ 58 w 108"/>
                  <a:gd name="T1" fmla="*/ 60 h 130"/>
                  <a:gd name="T2" fmla="*/ 71 w 108"/>
                  <a:gd name="T3" fmla="*/ 57 h 130"/>
                  <a:gd name="T4" fmla="*/ 76 w 108"/>
                  <a:gd name="T5" fmla="*/ 57 h 130"/>
                  <a:gd name="T6" fmla="*/ 78 w 108"/>
                  <a:gd name="T7" fmla="*/ 55 h 130"/>
                  <a:gd name="T8" fmla="*/ 81 w 108"/>
                  <a:gd name="T9" fmla="*/ 50 h 130"/>
                  <a:gd name="T10" fmla="*/ 83 w 108"/>
                  <a:gd name="T11" fmla="*/ 47 h 130"/>
                  <a:gd name="T12" fmla="*/ 86 w 108"/>
                  <a:gd name="T13" fmla="*/ 42 h 130"/>
                  <a:gd name="T14" fmla="*/ 86 w 108"/>
                  <a:gd name="T15" fmla="*/ 37 h 130"/>
                  <a:gd name="T16" fmla="*/ 86 w 108"/>
                  <a:gd name="T17" fmla="*/ 30 h 130"/>
                  <a:gd name="T18" fmla="*/ 83 w 108"/>
                  <a:gd name="T19" fmla="*/ 25 h 130"/>
                  <a:gd name="T20" fmla="*/ 81 w 108"/>
                  <a:gd name="T21" fmla="*/ 20 h 130"/>
                  <a:gd name="T22" fmla="*/ 76 w 108"/>
                  <a:gd name="T23" fmla="*/ 17 h 130"/>
                  <a:gd name="T24" fmla="*/ 71 w 108"/>
                  <a:gd name="T25" fmla="*/ 15 h 130"/>
                  <a:gd name="T26" fmla="*/ 61 w 108"/>
                  <a:gd name="T27" fmla="*/ 15 h 130"/>
                  <a:gd name="T28" fmla="*/ 18 w 108"/>
                  <a:gd name="T29" fmla="*/ 15 h 130"/>
                  <a:gd name="T30" fmla="*/ 18 w 108"/>
                  <a:gd name="T31" fmla="*/ 60 h 130"/>
                  <a:gd name="T32" fmla="*/ 58 w 108"/>
                  <a:gd name="T33" fmla="*/ 60 h 130"/>
                  <a:gd name="T34" fmla="*/ 0 w 108"/>
                  <a:gd name="T35" fmla="*/ 0 h 130"/>
                  <a:gd name="T36" fmla="*/ 61 w 108"/>
                  <a:gd name="T37" fmla="*/ 0 h 130"/>
                  <a:gd name="T38" fmla="*/ 76 w 108"/>
                  <a:gd name="T39" fmla="*/ 0 h 130"/>
                  <a:gd name="T40" fmla="*/ 86 w 108"/>
                  <a:gd name="T41" fmla="*/ 5 h 130"/>
                  <a:gd name="T42" fmla="*/ 93 w 108"/>
                  <a:gd name="T43" fmla="*/ 10 h 130"/>
                  <a:gd name="T44" fmla="*/ 96 w 108"/>
                  <a:gd name="T45" fmla="*/ 12 h 130"/>
                  <a:gd name="T46" fmla="*/ 98 w 108"/>
                  <a:gd name="T47" fmla="*/ 15 h 130"/>
                  <a:gd name="T48" fmla="*/ 103 w 108"/>
                  <a:gd name="T49" fmla="*/ 25 h 130"/>
                  <a:gd name="T50" fmla="*/ 103 w 108"/>
                  <a:gd name="T51" fmla="*/ 35 h 130"/>
                  <a:gd name="T52" fmla="*/ 103 w 108"/>
                  <a:gd name="T53" fmla="*/ 45 h 130"/>
                  <a:gd name="T54" fmla="*/ 101 w 108"/>
                  <a:gd name="T55" fmla="*/ 50 h 130"/>
                  <a:gd name="T56" fmla="*/ 98 w 108"/>
                  <a:gd name="T57" fmla="*/ 52 h 130"/>
                  <a:gd name="T58" fmla="*/ 93 w 108"/>
                  <a:gd name="T59" fmla="*/ 60 h 130"/>
                  <a:gd name="T60" fmla="*/ 86 w 108"/>
                  <a:gd name="T61" fmla="*/ 65 h 130"/>
                  <a:gd name="T62" fmla="*/ 93 w 108"/>
                  <a:gd name="T63" fmla="*/ 70 h 130"/>
                  <a:gd name="T64" fmla="*/ 96 w 108"/>
                  <a:gd name="T65" fmla="*/ 72 h 130"/>
                  <a:gd name="T66" fmla="*/ 98 w 108"/>
                  <a:gd name="T67" fmla="*/ 77 h 130"/>
                  <a:gd name="T68" fmla="*/ 101 w 108"/>
                  <a:gd name="T69" fmla="*/ 80 h 130"/>
                  <a:gd name="T70" fmla="*/ 101 w 108"/>
                  <a:gd name="T71" fmla="*/ 90 h 130"/>
                  <a:gd name="T72" fmla="*/ 101 w 108"/>
                  <a:gd name="T73" fmla="*/ 108 h 130"/>
                  <a:gd name="T74" fmla="*/ 103 w 108"/>
                  <a:gd name="T75" fmla="*/ 118 h 130"/>
                  <a:gd name="T76" fmla="*/ 106 w 108"/>
                  <a:gd name="T77" fmla="*/ 123 h 130"/>
                  <a:gd name="T78" fmla="*/ 108 w 108"/>
                  <a:gd name="T79" fmla="*/ 125 h 130"/>
                  <a:gd name="T80" fmla="*/ 108 w 108"/>
                  <a:gd name="T81" fmla="*/ 130 h 130"/>
                  <a:gd name="T82" fmla="*/ 88 w 108"/>
                  <a:gd name="T83" fmla="*/ 130 h 130"/>
                  <a:gd name="T84" fmla="*/ 86 w 108"/>
                  <a:gd name="T85" fmla="*/ 125 h 130"/>
                  <a:gd name="T86" fmla="*/ 86 w 108"/>
                  <a:gd name="T87" fmla="*/ 115 h 130"/>
                  <a:gd name="T88" fmla="*/ 83 w 108"/>
                  <a:gd name="T89" fmla="*/ 93 h 130"/>
                  <a:gd name="T90" fmla="*/ 83 w 108"/>
                  <a:gd name="T91" fmla="*/ 88 h 130"/>
                  <a:gd name="T92" fmla="*/ 81 w 108"/>
                  <a:gd name="T93" fmla="*/ 82 h 130"/>
                  <a:gd name="T94" fmla="*/ 78 w 108"/>
                  <a:gd name="T95" fmla="*/ 77 h 130"/>
                  <a:gd name="T96" fmla="*/ 73 w 108"/>
                  <a:gd name="T97" fmla="*/ 75 h 130"/>
                  <a:gd name="T98" fmla="*/ 68 w 108"/>
                  <a:gd name="T99" fmla="*/ 75 h 130"/>
                  <a:gd name="T100" fmla="*/ 58 w 108"/>
                  <a:gd name="T101" fmla="*/ 72 h 130"/>
                  <a:gd name="T102" fmla="*/ 18 w 108"/>
                  <a:gd name="T103" fmla="*/ 72 h 130"/>
                  <a:gd name="T104" fmla="*/ 18 w 108"/>
                  <a:gd name="T105" fmla="*/ 130 h 130"/>
                  <a:gd name="T106" fmla="*/ 0 w 108"/>
                  <a:gd name="T107" fmla="*/ 130 h 130"/>
                  <a:gd name="T108" fmla="*/ 0 w 108"/>
                  <a:gd name="T109" fmla="*/ 0 h 1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0"/>
                  <a:gd name="T167" fmla="*/ 108 w 108"/>
                  <a:gd name="T168" fmla="*/ 130 h 1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0">
                    <a:moveTo>
                      <a:pt x="58" y="60"/>
                    </a:moveTo>
                    <a:lnTo>
                      <a:pt x="71" y="57"/>
                    </a:lnTo>
                    <a:lnTo>
                      <a:pt x="76" y="57"/>
                    </a:lnTo>
                    <a:lnTo>
                      <a:pt x="78" y="55"/>
                    </a:lnTo>
                    <a:lnTo>
                      <a:pt x="81" y="50"/>
                    </a:lnTo>
                    <a:lnTo>
                      <a:pt x="83" y="47"/>
                    </a:lnTo>
                    <a:lnTo>
                      <a:pt x="86" y="42"/>
                    </a:lnTo>
                    <a:lnTo>
                      <a:pt x="86" y="37"/>
                    </a:lnTo>
                    <a:lnTo>
                      <a:pt x="86" y="30"/>
                    </a:lnTo>
                    <a:lnTo>
                      <a:pt x="83" y="25"/>
                    </a:lnTo>
                    <a:lnTo>
                      <a:pt x="81" y="20"/>
                    </a:lnTo>
                    <a:lnTo>
                      <a:pt x="76" y="17"/>
                    </a:lnTo>
                    <a:lnTo>
                      <a:pt x="71" y="15"/>
                    </a:lnTo>
                    <a:lnTo>
                      <a:pt x="61" y="15"/>
                    </a:lnTo>
                    <a:lnTo>
                      <a:pt x="18" y="15"/>
                    </a:lnTo>
                    <a:lnTo>
                      <a:pt x="18" y="60"/>
                    </a:lnTo>
                    <a:lnTo>
                      <a:pt x="58" y="60"/>
                    </a:lnTo>
                    <a:close/>
                    <a:moveTo>
                      <a:pt x="0" y="0"/>
                    </a:moveTo>
                    <a:lnTo>
                      <a:pt x="61" y="0"/>
                    </a:lnTo>
                    <a:lnTo>
                      <a:pt x="76" y="0"/>
                    </a:lnTo>
                    <a:lnTo>
                      <a:pt x="86" y="5"/>
                    </a:lnTo>
                    <a:lnTo>
                      <a:pt x="93" y="10"/>
                    </a:lnTo>
                    <a:lnTo>
                      <a:pt x="96" y="12"/>
                    </a:lnTo>
                    <a:lnTo>
                      <a:pt x="98" y="15"/>
                    </a:lnTo>
                    <a:lnTo>
                      <a:pt x="103" y="25"/>
                    </a:lnTo>
                    <a:lnTo>
                      <a:pt x="103" y="35"/>
                    </a:lnTo>
                    <a:lnTo>
                      <a:pt x="103" y="45"/>
                    </a:lnTo>
                    <a:lnTo>
                      <a:pt x="101" y="50"/>
                    </a:lnTo>
                    <a:lnTo>
                      <a:pt x="98" y="52"/>
                    </a:lnTo>
                    <a:lnTo>
                      <a:pt x="93" y="60"/>
                    </a:lnTo>
                    <a:lnTo>
                      <a:pt x="86" y="65"/>
                    </a:lnTo>
                    <a:lnTo>
                      <a:pt x="93" y="70"/>
                    </a:lnTo>
                    <a:lnTo>
                      <a:pt x="96" y="72"/>
                    </a:lnTo>
                    <a:lnTo>
                      <a:pt x="98" y="77"/>
                    </a:lnTo>
                    <a:lnTo>
                      <a:pt x="101" y="80"/>
                    </a:lnTo>
                    <a:lnTo>
                      <a:pt x="101" y="90"/>
                    </a:lnTo>
                    <a:lnTo>
                      <a:pt x="101" y="108"/>
                    </a:lnTo>
                    <a:lnTo>
                      <a:pt x="103" y="118"/>
                    </a:lnTo>
                    <a:lnTo>
                      <a:pt x="106" y="123"/>
                    </a:lnTo>
                    <a:lnTo>
                      <a:pt x="108" y="125"/>
                    </a:lnTo>
                    <a:lnTo>
                      <a:pt x="108" y="130"/>
                    </a:lnTo>
                    <a:lnTo>
                      <a:pt x="88" y="130"/>
                    </a:lnTo>
                    <a:lnTo>
                      <a:pt x="86" y="125"/>
                    </a:lnTo>
                    <a:lnTo>
                      <a:pt x="86" y="115"/>
                    </a:lnTo>
                    <a:lnTo>
                      <a:pt x="83" y="93"/>
                    </a:lnTo>
                    <a:lnTo>
                      <a:pt x="83" y="88"/>
                    </a:lnTo>
                    <a:lnTo>
                      <a:pt x="81" y="82"/>
                    </a:lnTo>
                    <a:lnTo>
                      <a:pt x="78" y="77"/>
                    </a:lnTo>
                    <a:lnTo>
                      <a:pt x="73" y="75"/>
                    </a:lnTo>
                    <a:lnTo>
                      <a:pt x="68" y="75"/>
                    </a:lnTo>
                    <a:lnTo>
                      <a:pt x="58" y="72"/>
                    </a:lnTo>
                    <a:lnTo>
                      <a:pt x="18" y="72"/>
                    </a:lnTo>
                    <a:lnTo>
                      <a:pt x="18"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87" name="Freeform 411"/>
              <p:cNvSpPr>
                <a:spLocks/>
              </p:cNvSpPr>
              <p:nvPr/>
            </p:nvSpPr>
            <p:spPr bwMode="auto">
              <a:xfrm>
                <a:off x="4624" y="5314"/>
                <a:ext cx="106" cy="128"/>
              </a:xfrm>
              <a:custGeom>
                <a:avLst/>
                <a:gdLst>
                  <a:gd name="T0" fmla="*/ 106 w 106"/>
                  <a:gd name="T1" fmla="*/ 0 h 128"/>
                  <a:gd name="T2" fmla="*/ 106 w 106"/>
                  <a:gd name="T3" fmla="*/ 15 h 128"/>
                  <a:gd name="T4" fmla="*/ 60 w 106"/>
                  <a:gd name="T5" fmla="*/ 15 h 128"/>
                  <a:gd name="T6" fmla="*/ 60 w 106"/>
                  <a:gd name="T7" fmla="*/ 128 h 128"/>
                  <a:gd name="T8" fmla="*/ 43 w 106"/>
                  <a:gd name="T9" fmla="*/ 128 h 128"/>
                  <a:gd name="T10" fmla="*/ 43 w 106"/>
                  <a:gd name="T11" fmla="*/ 15 h 128"/>
                  <a:gd name="T12" fmla="*/ 0 w 106"/>
                  <a:gd name="T13" fmla="*/ 15 h 128"/>
                  <a:gd name="T14" fmla="*/ 0 w 106"/>
                  <a:gd name="T15" fmla="*/ 0 h 128"/>
                  <a:gd name="T16" fmla="*/ 106 w 106"/>
                  <a:gd name="T17" fmla="*/ 0 h 1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28"/>
                  <a:gd name="T29" fmla="*/ 106 w 106"/>
                  <a:gd name="T30" fmla="*/ 128 h 1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28">
                    <a:moveTo>
                      <a:pt x="106" y="0"/>
                    </a:moveTo>
                    <a:lnTo>
                      <a:pt x="106" y="15"/>
                    </a:lnTo>
                    <a:lnTo>
                      <a:pt x="60" y="15"/>
                    </a:lnTo>
                    <a:lnTo>
                      <a:pt x="60" y="128"/>
                    </a:lnTo>
                    <a:lnTo>
                      <a:pt x="43" y="128"/>
                    </a:lnTo>
                    <a:lnTo>
                      <a:pt x="43" y="15"/>
                    </a:lnTo>
                    <a:lnTo>
                      <a:pt x="0" y="15"/>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88" name="Freeform 412"/>
              <p:cNvSpPr>
                <a:spLocks/>
              </p:cNvSpPr>
              <p:nvPr/>
            </p:nvSpPr>
            <p:spPr bwMode="auto">
              <a:xfrm>
                <a:off x="4745" y="5314"/>
                <a:ext cx="123" cy="130"/>
              </a:xfrm>
              <a:custGeom>
                <a:avLst/>
                <a:gdLst>
                  <a:gd name="T0" fmla="*/ 0 w 123"/>
                  <a:gd name="T1" fmla="*/ 0 h 130"/>
                  <a:gd name="T2" fmla="*/ 25 w 123"/>
                  <a:gd name="T3" fmla="*/ 0 h 130"/>
                  <a:gd name="T4" fmla="*/ 63 w 123"/>
                  <a:gd name="T5" fmla="*/ 110 h 130"/>
                  <a:gd name="T6" fmla="*/ 98 w 123"/>
                  <a:gd name="T7" fmla="*/ 0 h 130"/>
                  <a:gd name="T8" fmla="*/ 123 w 123"/>
                  <a:gd name="T9" fmla="*/ 0 h 130"/>
                  <a:gd name="T10" fmla="*/ 123 w 123"/>
                  <a:gd name="T11" fmla="*/ 130 h 130"/>
                  <a:gd name="T12" fmla="*/ 108 w 123"/>
                  <a:gd name="T13" fmla="*/ 130 h 130"/>
                  <a:gd name="T14" fmla="*/ 108 w 123"/>
                  <a:gd name="T15" fmla="*/ 52 h 130"/>
                  <a:gd name="T16" fmla="*/ 108 w 123"/>
                  <a:gd name="T17" fmla="*/ 40 h 130"/>
                  <a:gd name="T18" fmla="*/ 108 w 123"/>
                  <a:gd name="T19" fmla="*/ 20 h 130"/>
                  <a:gd name="T20" fmla="*/ 70 w 123"/>
                  <a:gd name="T21" fmla="*/ 130 h 130"/>
                  <a:gd name="T22" fmla="*/ 53 w 123"/>
                  <a:gd name="T23" fmla="*/ 130 h 130"/>
                  <a:gd name="T24" fmla="*/ 15 w 123"/>
                  <a:gd name="T25" fmla="*/ 20 h 130"/>
                  <a:gd name="T26" fmla="*/ 15 w 123"/>
                  <a:gd name="T27" fmla="*/ 25 h 130"/>
                  <a:gd name="T28" fmla="*/ 15 w 123"/>
                  <a:gd name="T29" fmla="*/ 37 h 130"/>
                  <a:gd name="T30" fmla="*/ 17 w 123"/>
                  <a:gd name="T31" fmla="*/ 52 h 130"/>
                  <a:gd name="T32" fmla="*/ 17 w 123"/>
                  <a:gd name="T33" fmla="*/ 130 h 130"/>
                  <a:gd name="T34" fmla="*/ 0 w 123"/>
                  <a:gd name="T35" fmla="*/ 130 h 130"/>
                  <a:gd name="T36" fmla="*/ 0 w 123"/>
                  <a:gd name="T37" fmla="*/ 0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3"/>
                  <a:gd name="T58" fmla="*/ 0 h 130"/>
                  <a:gd name="T59" fmla="*/ 123 w 123"/>
                  <a:gd name="T60" fmla="*/ 130 h 1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3" h="130">
                    <a:moveTo>
                      <a:pt x="0" y="0"/>
                    </a:moveTo>
                    <a:lnTo>
                      <a:pt x="25" y="0"/>
                    </a:lnTo>
                    <a:lnTo>
                      <a:pt x="63" y="110"/>
                    </a:lnTo>
                    <a:lnTo>
                      <a:pt x="98" y="0"/>
                    </a:lnTo>
                    <a:lnTo>
                      <a:pt x="123" y="0"/>
                    </a:lnTo>
                    <a:lnTo>
                      <a:pt x="123" y="130"/>
                    </a:lnTo>
                    <a:lnTo>
                      <a:pt x="108" y="130"/>
                    </a:lnTo>
                    <a:lnTo>
                      <a:pt x="108" y="52"/>
                    </a:lnTo>
                    <a:lnTo>
                      <a:pt x="108" y="40"/>
                    </a:lnTo>
                    <a:lnTo>
                      <a:pt x="108" y="20"/>
                    </a:lnTo>
                    <a:lnTo>
                      <a:pt x="70" y="130"/>
                    </a:lnTo>
                    <a:lnTo>
                      <a:pt x="53" y="130"/>
                    </a:lnTo>
                    <a:lnTo>
                      <a:pt x="15" y="20"/>
                    </a:lnTo>
                    <a:lnTo>
                      <a:pt x="15" y="25"/>
                    </a:lnTo>
                    <a:lnTo>
                      <a:pt x="15" y="37"/>
                    </a:lnTo>
                    <a:lnTo>
                      <a:pt x="17" y="52"/>
                    </a:lnTo>
                    <a:lnTo>
                      <a:pt x="17"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89" name="Freeform 413"/>
              <p:cNvSpPr>
                <a:spLocks/>
              </p:cNvSpPr>
              <p:nvPr/>
            </p:nvSpPr>
            <p:spPr bwMode="auto">
              <a:xfrm>
                <a:off x="4898" y="5314"/>
                <a:ext cx="96" cy="128"/>
              </a:xfrm>
              <a:custGeom>
                <a:avLst/>
                <a:gdLst>
                  <a:gd name="T0" fmla="*/ 0 w 96"/>
                  <a:gd name="T1" fmla="*/ 0 h 128"/>
                  <a:gd name="T2" fmla="*/ 93 w 96"/>
                  <a:gd name="T3" fmla="*/ 0 h 128"/>
                  <a:gd name="T4" fmla="*/ 93 w 96"/>
                  <a:gd name="T5" fmla="*/ 15 h 128"/>
                  <a:gd name="T6" fmla="*/ 15 w 96"/>
                  <a:gd name="T7" fmla="*/ 15 h 128"/>
                  <a:gd name="T8" fmla="*/ 15 w 96"/>
                  <a:gd name="T9" fmla="*/ 55 h 128"/>
                  <a:gd name="T10" fmla="*/ 88 w 96"/>
                  <a:gd name="T11" fmla="*/ 55 h 128"/>
                  <a:gd name="T12" fmla="*/ 88 w 96"/>
                  <a:gd name="T13" fmla="*/ 70 h 128"/>
                  <a:gd name="T14" fmla="*/ 15 w 96"/>
                  <a:gd name="T15" fmla="*/ 70 h 128"/>
                  <a:gd name="T16" fmla="*/ 15 w 96"/>
                  <a:gd name="T17" fmla="*/ 113 h 128"/>
                  <a:gd name="T18" fmla="*/ 96 w 96"/>
                  <a:gd name="T19" fmla="*/ 113 h 128"/>
                  <a:gd name="T20" fmla="*/ 96 w 96"/>
                  <a:gd name="T21" fmla="*/ 128 h 128"/>
                  <a:gd name="T22" fmla="*/ 0 w 96"/>
                  <a:gd name="T23" fmla="*/ 128 h 128"/>
                  <a:gd name="T24" fmla="*/ 0 w 96"/>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28"/>
                  <a:gd name="T41" fmla="*/ 96 w 96"/>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28">
                    <a:moveTo>
                      <a:pt x="0" y="0"/>
                    </a:moveTo>
                    <a:lnTo>
                      <a:pt x="93" y="0"/>
                    </a:lnTo>
                    <a:lnTo>
                      <a:pt x="93" y="15"/>
                    </a:lnTo>
                    <a:lnTo>
                      <a:pt x="15" y="15"/>
                    </a:lnTo>
                    <a:lnTo>
                      <a:pt x="15" y="55"/>
                    </a:lnTo>
                    <a:lnTo>
                      <a:pt x="88" y="55"/>
                    </a:lnTo>
                    <a:lnTo>
                      <a:pt x="88" y="70"/>
                    </a:lnTo>
                    <a:lnTo>
                      <a:pt x="15" y="70"/>
                    </a:lnTo>
                    <a:lnTo>
                      <a:pt x="15" y="113"/>
                    </a:lnTo>
                    <a:lnTo>
                      <a:pt x="96" y="113"/>
                    </a:lnTo>
                    <a:lnTo>
                      <a:pt x="96"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90" name="Freeform 414"/>
              <p:cNvSpPr>
                <a:spLocks/>
              </p:cNvSpPr>
              <p:nvPr/>
            </p:nvSpPr>
            <p:spPr bwMode="auto">
              <a:xfrm>
                <a:off x="5016" y="5314"/>
                <a:ext cx="104" cy="128"/>
              </a:xfrm>
              <a:custGeom>
                <a:avLst/>
                <a:gdLst>
                  <a:gd name="T0" fmla="*/ 0 w 104"/>
                  <a:gd name="T1" fmla="*/ 0 h 128"/>
                  <a:gd name="T2" fmla="*/ 21 w 104"/>
                  <a:gd name="T3" fmla="*/ 0 h 128"/>
                  <a:gd name="T4" fmla="*/ 86 w 104"/>
                  <a:gd name="T5" fmla="*/ 105 h 128"/>
                  <a:gd name="T6" fmla="*/ 86 w 104"/>
                  <a:gd name="T7" fmla="*/ 0 h 128"/>
                  <a:gd name="T8" fmla="*/ 104 w 104"/>
                  <a:gd name="T9" fmla="*/ 0 h 128"/>
                  <a:gd name="T10" fmla="*/ 104 w 104"/>
                  <a:gd name="T11" fmla="*/ 128 h 128"/>
                  <a:gd name="T12" fmla="*/ 83 w 104"/>
                  <a:gd name="T13" fmla="*/ 128 h 128"/>
                  <a:gd name="T14" fmla="*/ 18 w 104"/>
                  <a:gd name="T15" fmla="*/ 25 h 128"/>
                  <a:gd name="T16" fmla="*/ 18 w 104"/>
                  <a:gd name="T17" fmla="*/ 128 h 128"/>
                  <a:gd name="T18" fmla="*/ 0 w 104"/>
                  <a:gd name="T19" fmla="*/ 128 h 128"/>
                  <a:gd name="T20" fmla="*/ 0 w 104"/>
                  <a:gd name="T21" fmla="*/ 0 h 1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128"/>
                  <a:gd name="T35" fmla="*/ 104 w 104"/>
                  <a:gd name="T36" fmla="*/ 128 h 1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128">
                    <a:moveTo>
                      <a:pt x="0" y="0"/>
                    </a:moveTo>
                    <a:lnTo>
                      <a:pt x="21" y="0"/>
                    </a:lnTo>
                    <a:lnTo>
                      <a:pt x="86" y="105"/>
                    </a:lnTo>
                    <a:lnTo>
                      <a:pt x="86" y="0"/>
                    </a:lnTo>
                    <a:lnTo>
                      <a:pt x="104" y="0"/>
                    </a:lnTo>
                    <a:lnTo>
                      <a:pt x="104" y="128"/>
                    </a:lnTo>
                    <a:lnTo>
                      <a:pt x="83" y="128"/>
                    </a:lnTo>
                    <a:lnTo>
                      <a:pt x="18" y="25"/>
                    </a:lnTo>
                    <a:lnTo>
                      <a:pt x="18"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91" name="Freeform 415"/>
              <p:cNvSpPr>
                <a:spLocks/>
              </p:cNvSpPr>
              <p:nvPr/>
            </p:nvSpPr>
            <p:spPr bwMode="auto">
              <a:xfrm>
                <a:off x="5137" y="5314"/>
                <a:ext cx="106" cy="128"/>
              </a:xfrm>
              <a:custGeom>
                <a:avLst/>
                <a:gdLst>
                  <a:gd name="T0" fmla="*/ 106 w 106"/>
                  <a:gd name="T1" fmla="*/ 0 h 128"/>
                  <a:gd name="T2" fmla="*/ 106 w 106"/>
                  <a:gd name="T3" fmla="*/ 15 h 128"/>
                  <a:gd name="T4" fmla="*/ 61 w 106"/>
                  <a:gd name="T5" fmla="*/ 15 h 128"/>
                  <a:gd name="T6" fmla="*/ 61 w 106"/>
                  <a:gd name="T7" fmla="*/ 128 h 128"/>
                  <a:gd name="T8" fmla="*/ 43 w 106"/>
                  <a:gd name="T9" fmla="*/ 128 h 128"/>
                  <a:gd name="T10" fmla="*/ 43 w 106"/>
                  <a:gd name="T11" fmla="*/ 15 h 128"/>
                  <a:gd name="T12" fmla="*/ 0 w 106"/>
                  <a:gd name="T13" fmla="*/ 15 h 128"/>
                  <a:gd name="T14" fmla="*/ 0 w 106"/>
                  <a:gd name="T15" fmla="*/ 0 h 128"/>
                  <a:gd name="T16" fmla="*/ 106 w 106"/>
                  <a:gd name="T17" fmla="*/ 0 h 1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28"/>
                  <a:gd name="T29" fmla="*/ 106 w 106"/>
                  <a:gd name="T30" fmla="*/ 128 h 1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28">
                    <a:moveTo>
                      <a:pt x="106" y="0"/>
                    </a:moveTo>
                    <a:lnTo>
                      <a:pt x="106" y="15"/>
                    </a:lnTo>
                    <a:lnTo>
                      <a:pt x="61" y="15"/>
                    </a:lnTo>
                    <a:lnTo>
                      <a:pt x="61" y="128"/>
                    </a:lnTo>
                    <a:lnTo>
                      <a:pt x="43" y="128"/>
                    </a:lnTo>
                    <a:lnTo>
                      <a:pt x="43" y="15"/>
                    </a:lnTo>
                    <a:lnTo>
                      <a:pt x="0" y="15"/>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92" name="Freeform 416"/>
              <p:cNvSpPr>
                <a:spLocks/>
              </p:cNvSpPr>
              <p:nvPr/>
            </p:nvSpPr>
            <p:spPr bwMode="auto">
              <a:xfrm>
                <a:off x="5303" y="5311"/>
                <a:ext cx="43" cy="168"/>
              </a:xfrm>
              <a:custGeom>
                <a:avLst/>
                <a:gdLst>
                  <a:gd name="T0" fmla="*/ 43 w 43"/>
                  <a:gd name="T1" fmla="*/ 0 h 168"/>
                  <a:gd name="T2" fmla="*/ 30 w 43"/>
                  <a:gd name="T3" fmla="*/ 23 h 168"/>
                  <a:gd name="T4" fmla="*/ 23 w 43"/>
                  <a:gd name="T5" fmla="*/ 40 h 168"/>
                  <a:gd name="T6" fmla="*/ 20 w 43"/>
                  <a:gd name="T7" fmla="*/ 50 h 168"/>
                  <a:gd name="T8" fmla="*/ 20 w 43"/>
                  <a:gd name="T9" fmla="*/ 60 h 168"/>
                  <a:gd name="T10" fmla="*/ 18 w 43"/>
                  <a:gd name="T11" fmla="*/ 73 h 168"/>
                  <a:gd name="T12" fmla="*/ 18 w 43"/>
                  <a:gd name="T13" fmla="*/ 85 h 168"/>
                  <a:gd name="T14" fmla="*/ 18 w 43"/>
                  <a:gd name="T15" fmla="*/ 98 h 168"/>
                  <a:gd name="T16" fmla="*/ 20 w 43"/>
                  <a:gd name="T17" fmla="*/ 108 h 168"/>
                  <a:gd name="T18" fmla="*/ 25 w 43"/>
                  <a:gd name="T19" fmla="*/ 131 h 168"/>
                  <a:gd name="T20" fmla="*/ 30 w 43"/>
                  <a:gd name="T21" fmla="*/ 148 h 168"/>
                  <a:gd name="T22" fmla="*/ 43 w 43"/>
                  <a:gd name="T23" fmla="*/ 168 h 168"/>
                  <a:gd name="T24" fmla="*/ 30 w 43"/>
                  <a:gd name="T25" fmla="*/ 168 h 168"/>
                  <a:gd name="T26" fmla="*/ 15 w 43"/>
                  <a:gd name="T27" fmla="*/ 143 h 168"/>
                  <a:gd name="T28" fmla="*/ 8 w 43"/>
                  <a:gd name="T29" fmla="*/ 128 h 168"/>
                  <a:gd name="T30" fmla="*/ 5 w 43"/>
                  <a:gd name="T31" fmla="*/ 116 h 168"/>
                  <a:gd name="T32" fmla="*/ 3 w 43"/>
                  <a:gd name="T33" fmla="*/ 101 h 168"/>
                  <a:gd name="T34" fmla="*/ 0 w 43"/>
                  <a:gd name="T35" fmla="*/ 85 h 168"/>
                  <a:gd name="T36" fmla="*/ 0 w 43"/>
                  <a:gd name="T37" fmla="*/ 73 h 168"/>
                  <a:gd name="T38" fmla="*/ 3 w 43"/>
                  <a:gd name="T39" fmla="*/ 60 h 168"/>
                  <a:gd name="T40" fmla="*/ 5 w 43"/>
                  <a:gd name="T41" fmla="*/ 50 h 168"/>
                  <a:gd name="T42" fmla="*/ 10 w 43"/>
                  <a:gd name="T43" fmla="*/ 40 h 168"/>
                  <a:gd name="T44" fmla="*/ 18 w 43"/>
                  <a:gd name="T45" fmla="*/ 23 h 168"/>
                  <a:gd name="T46" fmla="*/ 30 w 43"/>
                  <a:gd name="T47" fmla="*/ 0 h 168"/>
                  <a:gd name="T48" fmla="*/ 43 w 43"/>
                  <a:gd name="T49" fmla="*/ 0 h 1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168"/>
                  <a:gd name="T77" fmla="*/ 43 w 43"/>
                  <a:gd name="T78" fmla="*/ 168 h 1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168">
                    <a:moveTo>
                      <a:pt x="43" y="0"/>
                    </a:moveTo>
                    <a:lnTo>
                      <a:pt x="30" y="23"/>
                    </a:lnTo>
                    <a:lnTo>
                      <a:pt x="23" y="40"/>
                    </a:lnTo>
                    <a:lnTo>
                      <a:pt x="20" y="50"/>
                    </a:lnTo>
                    <a:lnTo>
                      <a:pt x="20" y="60"/>
                    </a:lnTo>
                    <a:lnTo>
                      <a:pt x="18" y="73"/>
                    </a:lnTo>
                    <a:lnTo>
                      <a:pt x="18" y="85"/>
                    </a:lnTo>
                    <a:lnTo>
                      <a:pt x="18" y="98"/>
                    </a:lnTo>
                    <a:lnTo>
                      <a:pt x="20" y="108"/>
                    </a:lnTo>
                    <a:lnTo>
                      <a:pt x="25" y="131"/>
                    </a:lnTo>
                    <a:lnTo>
                      <a:pt x="30" y="148"/>
                    </a:lnTo>
                    <a:lnTo>
                      <a:pt x="43" y="168"/>
                    </a:lnTo>
                    <a:lnTo>
                      <a:pt x="30" y="168"/>
                    </a:lnTo>
                    <a:lnTo>
                      <a:pt x="15" y="143"/>
                    </a:lnTo>
                    <a:lnTo>
                      <a:pt x="8" y="128"/>
                    </a:lnTo>
                    <a:lnTo>
                      <a:pt x="5" y="116"/>
                    </a:lnTo>
                    <a:lnTo>
                      <a:pt x="3" y="101"/>
                    </a:lnTo>
                    <a:lnTo>
                      <a:pt x="0" y="85"/>
                    </a:lnTo>
                    <a:lnTo>
                      <a:pt x="0" y="73"/>
                    </a:lnTo>
                    <a:lnTo>
                      <a:pt x="3" y="60"/>
                    </a:lnTo>
                    <a:lnTo>
                      <a:pt x="5" y="50"/>
                    </a:lnTo>
                    <a:lnTo>
                      <a:pt x="10" y="40"/>
                    </a:lnTo>
                    <a:lnTo>
                      <a:pt x="18" y="23"/>
                    </a:lnTo>
                    <a:lnTo>
                      <a:pt x="30" y="0"/>
                    </a:lnTo>
                    <a:lnTo>
                      <a:pt x="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93" name="Rectangle 417"/>
              <p:cNvSpPr>
                <a:spLocks noChangeArrowheads="1"/>
              </p:cNvSpPr>
              <p:nvPr/>
            </p:nvSpPr>
            <p:spPr bwMode="auto">
              <a:xfrm>
                <a:off x="5369" y="5314"/>
                <a:ext cx="17" cy="12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372894" name="Freeform 418"/>
              <p:cNvSpPr>
                <a:spLocks noEditPoints="1"/>
              </p:cNvSpPr>
              <p:nvPr/>
            </p:nvSpPr>
            <p:spPr bwMode="auto">
              <a:xfrm>
                <a:off x="5416" y="5314"/>
                <a:ext cx="109" cy="130"/>
              </a:xfrm>
              <a:custGeom>
                <a:avLst/>
                <a:gdLst>
                  <a:gd name="T0" fmla="*/ 51 w 109"/>
                  <a:gd name="T1" fmla="*/ 115 h 130"/>
                  <a:gd name="T2" fmla="*/ 58 w 109"/>
                  <a:gd name="T3" fmla="*/ 113 h 130"/>
                  <a:gd name="T4" fmla="*/ 63 w 109"/>
                  <a:gd name="T5" fmla="*/ 113 h 130"/>
                  <a:gd name="T6" fmla="*/ 73 w 109"/>
                  <a:gd name="T7" fmla="*/ 108 h 130"/>
                  <a:gd name="T8" fmla="*/ 81 w 109"/>
                  <a:gd name="T9" fmla="*/ 100 h 130"/>
                  <a:gd name="T10" fmla="*/ 86 w 109"/>
                  <a:gd name="T11" fmla="*/ 90 h 130"/>
                  <a:gd name="T12" fmla="*/ 88 w 109"/>
                  <a:gd name="T13" fmla="*/ 80 h 130"/>
                  <a:gd name="T14" fmla="*/ 91 w 109"/>
                  <a:gd name="T15" fmla="*/ 65 h 130"/>
                  <a:gd name="T16" fmla="*/ 88 w 109"/>
                  <a:gd name="T17" fmla="*/ 55 h 130"/>
                  <a:gd name="T18" fmla="*/ 88 w 109"/>
                  <a:gd name="T19" fmla="*/ 45 h 130"/>
                  <a:gd name="T20" fmla="*/ 83 w 109"/>
                  <a:gd name="T21" fmla="*/ 35 h 130"/>
                  <a:gd name="T22" fmla="*/ 81 w 109"/>
                  <a:gd name="T23" fmla="*/ 27 h 130"/>
                  <a:gd name="T24" fmla="*/ 78 w 109"/>
                  <a:gd name="T25" fmla="*/ 25 h 130"/>
                  <a:gd name="T26" fmla="*/ 76 w 109"/>
                  <a:gd name="T27" fmla="*/ 22 h 130"/>
                  <a:gd name="T28" fmla="*/ 68 w 109"/>
                  <a:gd name="T29" fmla="*/ 17 h 130"/>
                  <a:gd name="T30" fmla="*/ 58 w 109"/>
                  <a:gd name="T31" fmla="*/ 15 h 130"/>
                  <a:gd name="T32" fmla="*/ 51 w 109"/>
                  <a:gd name="T33" fmla="*/ 15 h 130"/>
                  <a:gd name="T34" fmla="*/ 18 w 109"/>
                  <a:gd name="T35" fmla="*/ 15 h 130"/>
                  <a:gd name="T36" fmla="*/ 18 w 109"/>
                  <a:gd name="T37" fmla="*/ 115 h 130"/>
                  <a:gd name="T38" fmla="*/ 51 w 109"/>
                  <a:gd name="T39" fmla="*/ 115 h 130"/>
                  <a:gd name="T40" fmla="*/ 0 w 109"/>
                  <a:gd name="T41" fmla="*/ 0 h 130"/>
                  <a:gd name="T42" fmla="*/ 53 w 109"/>
                  <a:gd name="T43" fmla="*/ 0 h 130"/>
                  <a:gd name="T44" fmla="*/ 66 w 109"/>
                  <a:gd name="T45" fmla="*/ 0 h 130"/>
                  <a:gd name="T46" fmla="*/ 76 w 109"/>
                  <a:gd name="T47" fmla="*/ 5 h 130"/>
                  <a:gd name="T48" fmla="*/ 86 w 109"/>
                  <a:gd name="T49" fmla="*/ 10 h 130"/>
                  <a:gd name="T50" fmla="*/ 96 w 109"/>
                  <a:gd name="T51" fmla="*/ 20 h 130"/>
                  <a:gd name="T52" fmla="*/ 99 w 109"/>
                  <a:gd name="T53" fmla="*/ 22 h 130"/>
                  <a:gd name="T54" fmla="*/ 101 w 109"/>
                  <a:gd name="T55" fmla="*/ 27 h 130"/>
                  <a:gd name="T56" fmla="*/ 104 w 109"/>
                  <a:gd name="T57" fmla="*/ 37 h 130"/>
                  <a:gd name="T58" fmla="*/ 106 w 109"/>
                  <a:gd name="T59" fmla="*/ 50 h 130"/>
                  <a:gd name="T60" fmla="*/ 109 w 109"/>
                  <a:gd name="T61" fmla="*/ 62 h 130"/>
                  <a:gd name="T62" fmla="*/ 109 w 109"/>
                  <a:gd name="T63" fmla="*/ 72 h 130"/>
                  <a:gd name="T64" fmla="*/ 106 w 109"/>
                  <a:gd name="T65" fmla="*/ 82 h 130"/>
                  <a:gd name="T66" fmla="*/ 104 w 109"/>
                  <a:gd name="T67" fmla="*/ 90 h 130"/>
                  <a:gd name="T68" fmla="*/ 101 w 109"/>
                  <a:gd name="T69" fmla="*/ 100 h 130"/>
                  <a:gd name="T70" fmla="*/ 91 w 109"/>
                  <a:gd name="T71" fmla="*/ 113 h 130"/>
                  <a:gd name="T72" fmla="*/ 86 w 109"/>
                  <a:gd name="T73" fmla="*/ 118 h 130"/>
                  <a:gd name="T74" fmla="*/ 81 w 109"/>
                  <a:gd name="T75" fmla="*/ 123 h 130"/>
                  <a:gd name="T76" fmla="*/ 76 w 109"/>
                  <a:gd name="T77" fmla="*/ 125 h 130"/>
                  <a:gd name="T78" fmla="*/ 68 w 109"/>
                  <a:gd name="T79" fmla="*/ 128 h 130"/>
                  <a:gd name="T80" fmla="*/ 53 w 109"/>
                  <a:gd name="T81" fmla="*/ 130 h 130"/>
                  <a:gd name="T82" fmla="*/ 0 w 109"/>
                  <a:gd name="T83" fmla="*/ 130 h 130"/>
                  <a:gd name="T84" fmla="*/ 0 w 109"/>
                  <a:gd name="T85" fmla="*/ 0 h 13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9"/>
                  <a:gd name="T130" fmla="*/ 0 h 130"/>
                  <a:gd name="T131" fmla="*/ 109 w 109"/>
                  <a:gd name="T132" fmla="*/ 130 h 13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9" h="130">
                    <a:moveTo>
                      <a:pt x="51" y="115"/>
                    </a:moveTo>
                    <a:lnTo>
                      <a:pt x="58" y="113"/>
                    </a:lnTo>
                    <a:lnTo>
                      <a:pt x="63" y="113"/>
                    </a:lnTo>
                    <a:lnTo>
                      <a:pt x="73" y="108"/>
                    </a:lnTo>
                    <a:lnTo>
                      <a:pt x="81" y="100"/>
                    </a:lnTo>
                    <a:lnTo>
                      <a:pt x="86" y="90"/>
                    </a:lnTo>
                    <a:lnTo>
                      <a:pt x="88" y="80"/>
                    </a:lnTo>
                    <a:lnTo>
                      <a:pt x="91" y="65"/>
                    </a:lnTo>
                    <a:lnTo>
                      <a:pt x="88" y="55"/>
                    </a:lnTo>
                    <a:lnTo>
                      <a:pt x="88" y="45"/>
                    </a:lnTo>
                    <a:lnTo>
                      <a:pt x="83" y="35"/>
                    </a:lnTo>
                    <a:lnTo>
                      <a:pt x="81" y="27"/>
                    </a:lnTo>
                    <a:lnTo>
                      <a:pt x="78" y="25"/>
                    </a:lnTo>
                    <a:lnTo>
                      <a:pt x="76" y="22"/>
                    </a:lnTo>
                    <a:lnTo>
                      <a:pt x="68" y="17"/>
                    </a:lnTo>
                    <a:lnTo>
                      <a:pt x="58" y="15"/>
                    </a:lnTo>
                    <a:lnTo>
                      <a:pt x="51" y="15"/>
                    </a:lnTo>
                    <a:lnTo>
                      <a:pt x="18" y="15"/>
                    </a:lnTo>
                    <a:lnTo>
                      <a:pt x="18" y="115"/>
                    </a:lnTo>
                    <a:lnTo>
                      <a:pt x="51" y="115"/>
                    </a:lnTo>
                    <a:close/>
                    <a:moveTo>
                      <a:pt x="0" y="0"/>
                    </a:moveTo>
                    <a:lnTo>
                      <a:pt x="53" y="0"/>
                    </a:lnTo>
                    <a:lnTo>
                      <a:pt x="66" y="0"/>
                    </a:lnTo>
                    <a:lnTo>
                      <a:pt x="76" y="5"/>
                    </a:lnTo>
                    <a:lnTo>
                      <a:pt x="86" y="10"/>
                    </a:lnTo>
                    <a:lnTo>
                      <a:pt x="96" y="20"/>
                    </a:lnTo>
                    <a:lnTo>
                      <a:pt x="99" y="22"/>
                    </a:lnTo>
                    <a:lnTo>
                      <a:pt x="101" y="27"/>
                    </a:lnTo>
                    <a:lnTo>
                      <a:pt x="104" y="37"/>
                    </a:lnTo>
                    <a:lnTo>
                      <a:pt x="106" y="50"/>
                    </a:lnTo>
                    <a:lnTo>
                      <a:pt x="109" y="62"/>
                    </a:lnTo>
                    <a:lnTo>
                      <a:pt x="109" y="72"/>
                    </a:lnTo>
                    <a:lnTo>
                      <a:pt x="106" y="82"/>
                    </a:lnTo>
                    <a:lnTo>
                      <a:pt x="104" y="90"/>
                    </a:lnTo>
                    <a:lnTo>
                      <a:pt x="101" y="100"/>
                    </a:lnTo>
                    <a:lnTo>
                      <a:pt x="91" y="113"/>
                    </a:lnTo>
                    <a:lnTo>
                      <a:pt x="86" y="118"/>
                    </a:lnTo>
                    <a:lnTo>
                      <a:pt x="81" y="123"/>
                    </a:lnTo>
                    <a:lnTo>
                      <a:pt x="76" y="125"/>
                    </a:lnTo>
                    <a:lnTo>
                      <a:pt x="68" y="128"/>
                    </a:lnTo>
                    <a:lnTo>
                      <a:pt x="53"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95" name="Freeform 419"/>
              <p:cNvSpPr>
                <a:spLocks/>
              </p:cNvSpPr>
              <p:nvPr/>
            </p:nvSpPr>
            <p:spPr bwMode="auto">
              <a:xfrm>
                <a:off x="5540" y="5311"/>
                <a:ext cx="40" cy="168"/>
              </a:xfrm>
              <a:custGeom>
                <a:avLst/>
                <a:gdLst>
                  <a:gd name="T0" fmla="*/ 0 w 40"/>
                  <a:gd name="T1" fmla="*/ 168 h 168"/>
                  <a:gd name="T2" fmla="*/ 10 w 40"/>
                  <a:gd name="T3" fmla="*/ 146 h 168"/>
                  <a:gd name="T4" fmla="*/ 17 w 40"/>
                  <a:gd name="T5" fmla="*/ 128 h 168"/>
                  <a:gd name="T6" fmla="*/ 20 w 40"/>
                  <a:gd name="T7" fmla="*/ 118 h 168"/>
                  <a:gd name="T8" fmla="*/ 22 w 40"/>
                  <a:gd name="T9" fmla="*/ 108 h 168"/>
                  <a:gd name="T10" fmla="*/ 22 w 40"/>
                  <a:gd name="T11" fmla="*/ 98 h 168"/>
                  <a:gd name="T12" fmla="*/ 22 w 40"/>
                  <a:gd name="T13" fmla="*/ 85 h 168"/>
                  <a:gd name="T14" fmla="*/ 22 w 40"/>
                  <a:gd name="T15" fmla="*/ 73 h 168"/>
                  <a:gd name="T16" fmla="*/ 22 w 40"/>
                  <a:gd name="T17" fmla="*/ 60 h 168"/>
                  <a:gd name="T18" fmla="*/ 20 w 40"/>
                  <a:gd name="T19" fmla="*/ 48 h 168"/>
                  <a:gd name="T20" fmla="*/ 17 w 40"/>
                  <a:gd name="T21" fmla="*/ 38 h 168"/>
                  <a:gd name="T22" fmla="*/ 10 w 40"/>
                  <a:gd name="T23" fmla="*/ 23 h 168"/>
                  <a:gd name="T24" fmla="*/ 0 w 40"/>
                  <a:gd name="T25" fmla="*/ 0 h 168"/>
                  <a:gd name="T26" fmla="*/ 10 w 40"/>
                  <a:gd name="T27" fmla="*/ 0 h 168"/>
                  <a:gd name="T28" fmla="*/ 25 w 40"/>
                  <a:gd name="T29" fmla="*/ 28 h 168"/>
                  <a:gd name="T30" fmla="*/ 32 w 40"/>
                  <a:gd name="T31" fmla="*/ 40 h 168"/>
                  <a:gd name="T32" fmla="*/ 35 w 40"/>
                  <a:gd name="T33" fmla="*/ 53 h 168"/>
                  <a:gd name="T34" fmla="*/ 37 w 40"/>
                  <a:gd name="T35" fmla="*/ 63 h 168"/>
                  <a:gd name="T36" fmla="*/ 40 w 40"/>
                  <a:gd name="T37" fmla="*/ 83 h 168"/>
                  <a:gd name="T38" fmla="*/ 40 w 40"/>
                  <a:gd name="T39" fmla="*/ 96 h 168"/>
                  <a:gd name="T40" fmla="*/ 37 w 40"/>
                  <a:gd name="T41" fmla="*/ 108 h 168"/>
                  <a:gd name="T42" fmla="*/ 35 w 40"/>
                  <a:gd name="T43" fmla="*/ 121 h 168"/>
                  <a:gd name="T44" fmla="*/ 32 w 40"/>
                  <a:gd name="T45" fmla="*/ 131 h 168"/>
                  <a:gd name="T46" fmla="*/ 25 w 40"/>
                  <a:gd name="T47" fmla="*/ 146 h 168"/>
                  <a:gd name="T48" fmla="*/ 10 w 40"/>
                  <a:gd name="T49" fmla="*/ 168 h 168"/>
                  <a:gd name="T50" fmla="*/ 0 w 40"/>
                  <a:gd name="T51" fmla="*/ 168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168"/>
                  <a:gd name="T80" fmla="*/ 40 w 40"/>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168">
                    <a:moveTo>
                      <a:pt x="0" y="168"/>
                    </a:moveTo>
                    <a:lnTo>
                      <a:pt x="10" y="146"/>
                    </a:lnTo>
                    <a:lnTo>
                      <a:pt x="17" y="128"/>
                    </a:lnTo>
                    <a:lnTo>
                      <a:pt x="20" y="118"/>
                    </a:lnTo>
                    <a:lnTo>
                      <a:pt x="22" y="108"/>
                    </a:lnTo>
                    <a:lnTo>
                      <a:pt x="22" y="98"/>
                    </a:lnTo>
                    <a:lnTo>
                      <a:pt x="22" y="85"/>
                    </a:lnTo>
                    <a:lnTo>
                      <a:pt x="22" y="73"/>
                    </a:lnTo>
                    <a:lnTo>
                      <a:pt x="22" y="60"/>
                    </a:lnTo>
                    <a:lnTo>
                      <a:pt x="20" y="48"/>
                    </a:lnTo>
                    <a:lnTo>
                      <a:pt x="17" y="38"/>
                    </a:lnTo>
                    <a:lnTo>
                      <a:pt x="10" y="23"/>
                    </a:lnTo>
                    <a:lnTo>
                      <a:pt x="0" y="0"/>
                    </a:lnTo>
                    <a:lnTo>
                      <a:pt x="10" y="0"/>
                    </a:lnTo>
                    <a:lnTo>
                      <a:pt x="25" y="28"/>
                    </a:lnTo>
                    <a:lnTo>
                      <a:pt x="32" y="40"/>
                    </a:lnTo>
                    <a:lnTo>
                      <a:pt x="35" y="53"/>
                    </a:lnTo>
                    <a:lnTo>
                      <a:pt x="37" y="63"/>
                    </a:lnTo>
                    <a:lnTo>
                      <a:pt x="40" y="83"/>
                    </a:lnTo>
                    <a:lnTo>
                      <a:pt x="40" y="96"/>
                    </a:lnTo>
                    <a:lnTo>
                      <a:pt x="37" y="108"/>
                    </a:lnTo>
                    <a:lnTo>
                      <a:pt x="35" y="121"/>
                    </a:lnTo>
                    <a:lnTo>
                      <a:pt x="32" y="131"/>
                    </a:lnTo>
                    <a:lnTo>
                      <a:pt x="25" y="146"/>
                    </a:lnTo>
                    <a:lnTo>
                      <a:pt x="10" y="168"/>
                    </a:lnTo>
                    <a:lnTo>
                      <a:pt x="0" y="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96" name="Freeform 420"/>
              <p:cNvSpPr>
                <a:spLocks/>
              </p:cNvSpPr>
              <p:nvPr/>
            </p:nvSpPr>
            <p:spPr bwMode="auto">
              <a:xfrm>
                <a:off x="5650" y="5311"/>
                <a:ext cx="41" cy="168"/>
              </a:xfrm>
              <a:custGeom>
                <a:avLst/>
                <a:gdLst>
                  <a:gd name="T0" fmla="*/ 0 w 41"/>
                  <a:gd name="T1" fmla="*/ 168 h 168"/>
                  <a:gd name="T2" fmla="*/ 10 w 41"/>
                  <a:gd name="T3" fmla="*/ 146 h 168"/>
                  <a:gd name="T4" fmla="*/ 18 w 41"/>
                  <a:gd name="T5" fmla="*/ 128 h 168"/>
                  <a:gd name="T6" fmla="*/ 21 w 41"/>
                  <a:gd name="T7" fmla="*/ 118 h 168"/>
                  <a:gd name="T8" fmla="*/ 23 w 41"/>
                  <a:gd name="T9" fmla="*/ 108 h 168"/>
                  <a:gd name="T10" fmla="*/ 23 w 41"/>
                  <a:gd name="T11" fmla="*/ 98 h 168"/>
                  <a:gd name="T12" fmla="*/ 23 w 41"/>
                  <a:gd name="T13" fmla="*/ 85 h 168"/>
                  <a:gd name="T14" fmla="*/ 23 w 41"/>
                  <a:gd name="T15" fmla="*/ 73 h 168"/>
                  <a:gd name="T16" fmla="*/ 23 w 41"/>
                  <a:gd name="T17" fmla="*/ 60 h 168"/>
                  <a:gd name="T18" fmla="*/ 21 w 41"/>
                  <a:gd name="T19" fmla="*/ 48 h 168"/>
                  <a:gd name="T20" fmla="*/ 18 w 41"/>
                  <a:gd name="T21" fmla="*/ 38 h 168"/>
                  <a:gd name="T22" fmla="*/ 10 w 41"/>
                  <a:gd name="T23" fmla="*/ 23 h 168"/>
                  <a:gd name="T24" fmla="*/ 0 w 41"/>
                  <a:gd name="T25" fmla="*/ 0 h 168"/>
                  <a:gd name="T26" fmla="*/ 10 w 41"/>
                  <a:gd name="T27" fmla="*/ 0 h 168"/>
                  <a:gd name="T28" fmla="*/ 26 w 41"/>
                  <a:gd name="T29" fmla="*/ 28 h 168"/>
                  <a:gd name="T30" fmla="*/ 33 w 41"/>
                  <a:gd name="T31" fmla="*/ 40 h 168"/>
                  <a:gd name="T32" fmla="*/ 36 w 41"/>
                  <a:gd name="T33" fmla="*/ 53 h 168"/>
                  <a:gd name="T34" fmla="*/ 38 w 41"/>
                  <a:gd name="T35" fmla="*/ 63 h 168"/>
                  <a:gd name="T36" fmla="*/ 41 w 41"/>
                  <a:gd name="T37" fmla="*/ 83 h 168"/>
                  <a:gd name="T38" fmla="*/ 41 w 41"/>
                  <a:gd name="T39" fmla="*/ 96 h 168"/>
                  <a:gd name="T40" fmla="*/ 38 w 41"/>
                  <a:gd name="T41" fmla="*/ 108 h 168"/>
                  <a:gd name="T42" fmla="*/ 36 w 41"/>
                  <a:gd name="T43" fmla="*/ 121 h 168"/>
                  <a:gd name="T44" fmla="*/ 33 w 41"/>
                  <a:gd name="T45" fmla="*/ 131 h 168"/>
                  <a:gd name="T46" fmla="*/ 26 w 41"/>
                  <a:gd name="T47" fmla="*/ 146 h 168"/>
                  <a:gd name="T48" fmla="*/ 10 w 41"/>
                  <a:gd name="T49" fmla="*/ 168 h 168"/>
                  <a:gd name="T50" fmla="*/ 0 w 41"/>
                  <a:gd name="T51" fmla="*/ 168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1"/>
                  <a:gd name="T79" fmla="*/ 0 h 168"/>
                  <a:gd name="T80" fmla="*/ 41 w 41"/>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1" h="168">
                    <a:moveTo>
                      <a:pt x="0" y="168"/>
                    </a:moveTo>
                    <a:lnTo>
                      <a:pt x="10" y="146"/>
                    </a:lnTo>
                    <a:lnTo>
                      <a:pt x="18" y="128"/>
                    </a:lnTo>
                    <a:lnTo>
                      <a:pt x="21" y="118"/>
                    </a:lnTo>
                    <a:lnTo>
                      <a:pt x="23" y="108"/>
                    </a:lnTo>
                    <a:lnTo>
                      <a:pt x="23" y="98"/>
                    </a:lnTo>
                    <a:lnTo>
                      <a:pt x="23" y="85"/>
                    </a:lnTo>
                    <a:lnTo>
                      <a:pt x="23" y="73"/>
                    </a:lnTo>
                    <a:lnTo>
                      <a:pt x="23" y="60"/>
                    </a:lnTo>
                    <a:lnTo>
                      <a:pt x="21" y="48"/>
                    </a:lnTo>
                    <a:lnTo>
                      <a:pt x="18" y="38"/>
                    </a:lnTo>
                    <a:lnTo>
                      <a:pt x="10" y="23"/>
                    </a:lnTo>
                    <a:lnTo>
                      <a:pt x="0" y="0"/>
                    </a:lnTo>
                    <a:lnTo>
                      <a:pt x="10" y="0"/>
                    </a:lnTo>
                    <a:lnTo>
                      <a:pt x="26" y="28"/>
                    </a:lnTo>
                    <a:lnTo>
                      <a:pt x="33" y="40"/>
                    </a:lnTo>
                    <a:lnTo>
                      <a:pt x="36" y="53"/>
                    </a:lnTo>
                    <a:lnTo>
                      <a:pt x="38" y="63"/>
                    </a:lnTo>
                    <a:lnTo>
                      <a:pt x="41" y="83"/>
                    </a:lnTo>
                    <a:lnTo>
                      <a:pt x="41" y="96"/>
                    </a:lnTo>
                    <a:lnTo>
                      <a:pt x="38" y="108"/>
                    </a:lnTo>
                    <a:lnTo>
                      <a:pt x="36" y="121"/>
                    </a:lnTo>
                    <a:lnTo>
                      <a:pt x="33" y="131"/>
                    </a:lnTo>
                    <a:lnTo>
                      <a:pt x="26" y="146"/>
                    </a:lnTo>
                    <a:lnTo>
                      <a:pt x="10" y="168"/>
                    </a:lnTo>
                    <a:lnTo>
                      <a:pt x="0" y="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97" name="Freeform 421"/>
              <p:cNvSpPr>
                <a:spLocks noEditPoints="1"/>
              </p:cNvSpPr>
              <p:nvPr/>
            </p:nvSpPr>
            <p:spPr bwMode="auto">
              <a:xfrm>
                <a:off x="5723" y="5349"/>
                <a:ext cx="20" cy="120"/>
              </a:xfrm>
              <a:custGeom>
                <a:avLst/>
                <a:gdLst>
                  <a:gd name="T0" fmla="*/ 0 w 20"/>
                  <a:gd name="T1" fmla="*/ 113 h 120"/>
                  <a:gd name="T2" fmla="*/ 5 w 20"/>
                  <a:gd name="T3" fmla="*/ 110 h 120"/>
                  <a:gd name="T4" fmla="*/ 10 w 20"/>
                  <a:gd name="T5" fmla="*/ 105 h 120"/>
                  <a:gd name="T6" fmla="*/ 10 w 20"/>
                  <a:gd name="T7" fmla="*/ 95 h 120"/>
                  <a:gd name="T8" fmla="*/ 0 w 20"/>
                  <a:gd name="T9" fmla="*/ 95 h 120"/>
                  <a:gd name="T10" fmla="*/ 0 w 20"/>
                  <a:gd name="T11" fmla="*/ 75 h 120"/>
                  <a:gd name="T12" fmla="*/ 20 w 20"/>
                  <a:gd name="T13" fmla="*/ 75 h 120"/>
                  <a:gd name="T14" fmla="*/ 20 w 20"/>
                  <a:gd name="T15" fmla="*/ 93 h 120"/>
                  <a:gd name="T16" fmla="*/ 18 w 20"/>
                  <a:gd name="T17" fmla="*/ 103 h 120"/>
                  <a:gd name="T18" fmla="*/ 18 w 20"/>
                  <a:gd name="T19" fmla="*/ 108 h 120"/>
                  <a:gd name="T20" fmla="*/ 15 w 20"/>
                  <a:gd name="T21" fmla="*/ 113 h 120"/>
                  <a:gd name="T22" fmla="*/ 10 w 20"/>
                  <a:gd name="T23" fmla="*/ 118 h 120"/>
                  <a:gd name="T24" fmla="*/ 0 w 20"/>
                  <a:gd name="T25" fmla="*/ 120 h 120"/>
                  <a:gd name="T26" fmla="*/ 0 w 20"/>
                  <a:gd name="T27" fmla="*/ 113 h 120"/>
                  <a:gd name="T28" fmla="*/ 0 w 20"/>
                  <a:gd name="T29" fmla="*/ 0 h 120"/>
                  <a:gd name="T30" fmla="*/ 20 w 20"/>
                  <a:gd name="T31" fmla="*/ 0 h 120"/>
                  <a:gd name="T32" fmla="*/ 20 w 20"/>
                  <a:gd name="T33" fmla="*/ 20 h 120"/>
                  <a:gd name="T34" fmla="*/ 0 w 20"/>
                  <a:gd name="T35" fmla="*/ 20 h 120"/>
                  <a:gd name="T36" fmla="*/ 0 w 20"/>
                  <a:gd name="T37" fmla="*/ 0 h 1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
                  <a:gd name="T58" fmla="*/ 0 h 120"/>
                  <a:gd name="T59" fmla="*/ 20 w 20"/>
                  <a:gd name="T60" fmla="*/ 120 h 12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 h="120">
                    <a:moveTo>
                      <a:pt x="0" y="113"/>
                    </a:moveTo>
                    <a:lnTo>
                      <a:pt x="5" y="110"/>
                    </a:lnTo>
                    <a:lnTo>
                      <a:pt x="10" y="105"/>
                    </a:lnTo>
                    <a:lnTo>
                      <a:pt x="10" y="95"/>
                    </a:lnTo>
                    <a:lnTo>
                      <a:pt x="0" y="95"/>
                    </a:lnTo>
                    <a:lnTo>
                      <a:pt x="0" y="75"/>
                    </a:lnTo>
                    <a:lnTo>
                      <a:pt x="20" y="75"/>
                    </a:lnTo>
                    <a:lnTo>
                      <a:pt x="20" y="93"/>
                    </a:lnTo>
                    <a:lnTo>
                      <a:pt x="18" y="103"/>
                    </a:lnTo>
                    <a:lnTo>
                      <a:pt x="18" y="108"/>
                    </a:lnTo>
                    <a:lnTo>
                      <a:pt x="15" y="113"/>
                    </a:lnTo>
                    <a:lnTo>
                      <a:pt x="10" y="118"/>
                    </a:lnTo>
                    <a:lnTo>
                      <a:pt x="0" y="120"/>
                    </a:lnTo>
                    <a:lnTo>
                      <a:pt x="0" y="113"/>
                    </a:lnTo>
                    <a:close/>
                    <a:moveTo>
                      <a:pt x="0" y="0"/>
                    </a:moveTo>
                    <a:lnTo>
                      <a:pt x="20" y="0"/>
                    </a:lnTo>
                    <a:lnTo>
                      <a:pt x="20" y="20"/>
                    </a:lnTo>
                    <a:lnTo>
                      <a:pt x="0" y="2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98" name="Freeform 422"/>
              <p:cNvSpPr>
                <a:spLocks/>
              </p:cNvSpPr>
              <p:nvPr/>
            </p:nvSpPr>
            <p:spPr bwMode="auto">
              <a:xfrm>
                <a:off x="566" y="5072"/>
                <a:ext cx="103" cy="134"/>
              </a:xfrm>
              <a:custGeom>
                <a:avLst/>
                <a:gdLst>
                  <a:gd name="T0" fmla="*/ 0 w 103"/>
                  <a:gd name="T1" fmla="*/ 0 h 134"/>
                  <a:gd name="T2" fmla="*/ 28 w 103"/>
                  <a:gd name="T3" fmla="*/ 0 h 134"/>
                  <a:gd name="T4" fmla="*/ 28 w 103"/>
                  <a:gd name="T5" fmla="*/ 81 h 134"/>
                  <a:gd name="T6" fmla="*/ 28 w 103"/>
                  <a:gd name="T7" fmla="*/ 91 h 134"/>
                  <a:gd name="T8" fmla="*/ 30 w 103"/>
                  <a:gd name="T9" fmla="*/ 98 h 134"/>
                  <a:gd name="T10" fmla="*/ 33 w 103"/>
                  <a:gd name="T11" fmla="*/ 103 h 134"/>
                  <a:gd name="T12" fmla="*/ 38 w 103"/>
                  <a:gd name="T13" fmla="*/ 108 h 134"/>
                  <a:gd name="T14" fmla="*/ 43 w 103"/>
                  <a:gd name="T15" fmla="*/ 111 h 134"/>
                  <a:gd name="T16" fmla="*/ 50 w 103"/>
                  <a:gd name="T17" fmla="*/ 111 h 134"/>
                  <a:gd name="T18" fmla="*/ 58 w 103"/>
                  <a:gd name="T19" fmla="*/ 111 h 134"/>
                  <a:gd name="T20" fmla="*/ 65 w 103"/>
                  <a:gd name="T21" fmla="*/ 108 h 134"/>
                  <a:gd name="T22" fmla="*/ 70 w 103"/>
                  <a:gd name="T23" fmla="*/ 103 h 134"/>
                  <a:gd name="T24" fmla="*/ 73 w 103"/>
                  <a:gd name="T25" fmla="*/ 98 h 134"/>
                  <a:gd name="T26" fmla="*/ 76 w 103"/>
                  <a:gd name="T27" fmla="*/ 91 h 134"/>
                  <a:gd name="T28" fmla="*/ 76 w 103"/>
                  <a:gd name="T29" fmla="*/ 81 h 134"/>
                  <a:gd name="T30" fmla="*/ 76 w 103"/>
                  <a:gd name="T31" fmla="*/ 0 h 134"/>
                  <a:gd name="T32" fmla="*/ 103 w 103"/>
                  <a:gd name="T33" fmla="*/ 0 h 134"/>
                  <a:gd name="T34" fmla="*/ 103 w 103"/>
                  <a:gd name="T35" fmla="*/ 81 h 134"/>
                  <a:gd name="T36" fmla="*/ 103 w 103"/>
                  <a:gd name="T37" fmla="*/ 91 h 134"/>
                  <a:gd name="T38" fmla="*/ 103 w 103"/>
                  <a:gd name="T39" fmla="*/ 98 h 134"/>
                  <a:gd name="T40" fmla="*/ 101 w 103"/>
                  <a:gd name="T41" fmla="*/ 106 h 134"/>
                  <a:gd name="T42" fmla="*/ 98 w 103"/>
                  <a:gd name="T43" fmla="*/ 113 h 134"/>
                  <a:gd name="T44" fmla="*/ 93 w 103"/>
                  <a:gd name="T45" fmla="*/ 116 h 134"/>
                  <a:gd name="T46" fmla="*/ 91 w 103"/>
                  <a:gd name="T47" fmla="*/ 121 h 134"/>
                  <a:gd name="T48" fmla="*/ 81 w 103"/>
                  <a:gd name="T49" fmla="*/ 129 h 134"/>
                  <a:gd name="T50" fmla="*/ 73 w 103"/>
                  <a:gd name="T51" fmla="*/ 131 h 134"/>
                  <a:gd name="T52" fmla="*/ 68 w 103"/>
                  <a:gd name="T53" fmla="*/ 131 h 134"/>
                  <a:gd name="T54" fmla="*/ 50 w 103"/>
                  <a:gd name="T55" fmla="*/ 134 h 134"/>
                  <a:gd name="T56" fmla="*/ 35 w 103"/>
                  <a:gd name="T57" fmla="*/ 131 h 134"/>
                  <a:gd name="T58" fmla="*/ 30 w 103"/>
                  <a:gd name="T59" fmla="*/ 131 h 134"/>
                  <a:gd name="T60" fmla="*/ 23 w 103"/>
                  <a:gd name="T61" fmla="*/ 129 h 134"/>
                  <a:gd name="T62" fmla="*/ 18 w 103"/>
                  <a:gd name="T63" fmla="*/ 126 h 134"/>
                  <a:gd name="T64" fmla="*/ 13 w 103"/>
                  <a:gd name="T65" fmla="*/ 121 h 134"/>
                  <a:gd name="T66" fmla="*/ 8 w 103"/>
                  <a:gd name="T67" fmla="*/ 116 h 134"/>
                  <a:gd name="T68" fmla="*/ 5 w 103"/>
                  <a:gd name="T69" fmla="*/ 113 h 134"/>
                  <a:gd name="T70" fmla="*/ 3 w 103"/>
                  <a:gd name="T71" fmla="*/ 106 h 134"/>
                  <a:gd name="T72" fmla="*/ 0 w 103"/>
                  <a:gd name="T73" fmla="*/ 98 h 134"/>
                  <a:gd name="T74" fmla="*/ 0 w 103"/>
                  <a:gd name="T75" fmla="*/ 91 h 134"/>
                  <a:gd name="T76" fmla="*/ 0 w 103"/>
                  <a:gd name="T77" fmla="*/ 81 h 134"/>
                  <a:gd name="T78" fmla="*/ 0 w 103"/>
                  <a:gd name="T79" fmla="*/ 0 h 1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3"/>
                  <a:gd name="T121" fmla="*/ 0 h 134"/>
                  <a:gd name="T122" fmla="*/ 103 w 103"/>
                  <a:gd name="T123" fmla="*/ 134 h 13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3" h="134">
                    <a:moveTo>
                      <a:pt x="0" y="0"/>
                    </a:moveTo>
                    <a:lnTo>
                      <a:pt x="28" y="0"/>
                    </a:lnTo>
                    <a:lnTo>
                      <a:pt x="28" y="81"/>
                    </a:lnTo>
                    <a:lnTo>
                      <a:pt x="28" y="91"/>
                    </a:lnTo>
                    <a:lnTo>
                      <a:pt x="30" y="98"/>
                    </a:lnTo>
                    <a:lnTo>
                      <a:pt x="33" y="103"/>
                    </a:lnTo>
                    <a:lnTo>
                      <a:pt x="38" y="108"/>
                    </a:lnTo>
                    <a:lnTo>
                      <a:pt x="43" y="111"/>
                    </a:lnTo>
                    <a:lnTo>
                      <a:pt x="50" y="111"/>
                    </a:lnTo>
                    <a:lnTo>
                      <a:pt x="58" y="111"/>
                    </a:lnTo>
                    <a:lnTo>
                      <a:pt x="65" y="108"/>
                    </a:lnTo>
                    <a:lnTo>
                      <a:pt x="70" y="103"/>
                    </a:lnTo>
                    <a:lnTo>
                      <a:pt x="73" y="98"/>
                    </a:lnTo>
                    <a:lnTo>
                      <a:pt x="76" y="91"/>
                    </a:lnTo>
                    <a:lnTo>
                      <a:pt x="76" y="81"/>
                    </a:lnTo>
                    <a:lnTo>
                      <a:pt x="76" y="0"/>
                    </a:lnTo>
                    <a:lnTo>
                      <a:pt x="103" y="0"/>
                    </a:lnTo>
                    <a:lnTo>
                      <a:pt x="103" y="81"/>
                    </a:lnTo>
                    <a:lnTo>
                      <a:pt x="103" y="91"/>
                    </a:lnTo>
                    <a:lnTo>
                      <a:pt x="103" y="98"/>
                    </a:lnTo>
                    <a:lnTo>
                      <a:pt x="101" y="106"/>
                    </a:lnTo>
                    <a:lnTo>
                      <a:pt x="98" y="113"/>
                    </a:lnTo>
                    <a:lnTo>
                      <a:pt x="93" y="116"/>
                    </a:lnTo>
                    <a:lnTo>
                      <a:pt x="91" y="121"/>
                    </a:lnTo>
                    <a:lnTo>
                      <a:pt x="81" y="129"/>
                    </a:lnTo>
                    <a:lnTo>
                      <a:pt x="73" y="131"/>
                    </a:lnTo>
                    <a:lnTo>
                      <a:pt x="68" y="131"/>
                    </a:lnTo>
                    <a:lnTo>
                      <a:pt x="50" y="134"/>
                    </a:lnTo>
                    <a:lnTo>
                      <a:pt x="35" y="131"/>
                    </a:lnTo>
                    <a:lnTo>
                      <a:pt x="30" y="131"/>
                    </a:lnTo>
                    <a:lnTo>
                      <a:pt x="23" y="129"/>
                    </a:lnTo>
                    <a:lnTo>
                      <a:pt x="18" y="126"/>
                    </a:lnTo>
                    <a:lnTo>
                      <a:pt x="13" y="121"/>
                    </a:lnTo>
                    <a:lnTo>
                      <a:pt x="8" y="116"/>
                    </a:lnTo>
                    <a:lnTo>
                      <a:pt x="5" y="113"/>
                    </a:lnTo>
                    <a:lnTo>
                      <a:pt x="3" y="106"/>
                    </a:lnTo>
                    <a:lnTo>
                      <a:pt x="0" y="98"/>
                    </a:lnTo>
                    <a:lnTo>
                      <a:pt x="0" y="91"/>
                    </a:lnTo>
                    <a:lnTo>
                      <a:pt x="0" y="8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99" name="Freeform 423"/>
              <p:cNvSpPr>
                <a:spLocks/>
              </p:cNvSpPr>
              <p:nvPr/>
            </p:nvSpPr>
            <p:spPr bwMode="auto">
              <a:xfrm>
                <a:off x="694" y="5072"/>
                <a:ext cx="106" cy="129"/>
              </a:xfrm>
              <a:custGeom>
                <a:avLst/>
                <a:gdLst>
                  <a:gd name="T0" fmla="*/ 0 w 106"/>
                  <a:gd name="T1" fmla="*/ 0 h 129"/>
                  <a:gd name="T2" fmla="*/ 31 w 106"/>
                  <a:gd name="T3" fmla="*/ 0 h 129"/>
                  <a:gd name="T4" fmla="*/ 81 w 106"/>
                  <a:gd name="T5" fmla="*/ 91 h 129"/>
                  <a:gd name="T6" fmla="*/ 81 w 106"/>
                  <a:gd name="T7" fmla="*/ 0 h 129"/>
                  <a:gd name="T8" fmla="*/ 106 w 106"/>
                  <a:gd name="T9" fmla="*/ 0 h 129"/>
                  <a:gd name="T10" fmla="*/ 106 w 106"/>
                  <a:gd name="T11" fmla="*/ 129 h 129"/>
                  <a:gd name="T12" fmla="*/ 78 w 106"/>
                  <a:gd name="T13" fmla="*/ 129 h 129"/>
                  <a:gd name="T14" fmla="*/ 26 w 106"/>
                  <a:gd name="T15" fmla="*/ 38 h 129"/>
                  <a:gd name="T16" fmla="*/ 26 w 106"/>
                  <a:gd name="T17" fmla="*/ 129 h 129"/>
                  <a:gd name="T18" fmla="*/ 0 w 106"/>
                  <a:gd name="T19" fmla="*/ 129 h 129"/>
                  <a:gd name="T20" fmla="*/ 0 w 106"/>
                  <a:gd name="T21" fmla="*/ 0 h 1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29"/>
                  <a:gd name="T35" fmla="*/ 106 w 106"/>
                  <a:gd name="T36" fmla="*/ 129 h 1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29">
                    <a:moveTo>
                      <a:pt x="0" y="0"/>
                    </a:moveTo>
                    <a:lnTo>
                      <a:pt x="31" y="0"/>
                    </a:lnTo>
                    <a:lnTo>
                      <a:pt x="81" y="91"/>
                    </a:lnTo>
                    <a:lnTo>
                      <a:pt x="81" y="0"/>
                    </a:lnTo>
                    <a:lnTo>
                      <a:pt x="106" y="0"/>
                    </a:lnTo>
                    <a:lnTo>
                      <a:pt x="106" y="129"/>
                    </a:lnTo>
                    <a:lnTo>
                      <a:pt x="78" y="129"/>
                    </a:lnTo>
                    <a:lnTo>
                      <a:pt x="26" y="38"/>
                    </a:lnTo>
                    <a:lnTo>
                      <a:pt x="26" y="129"/>
                    </a:lnTo>
                    <a:lnTo>
                      <a:pt x="0" y="12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00" name="Rectangle 424"/>
              <p:cNvSpPr>
                <a:spLocks noChangeArrowheads="1"/>
              </p:cNvSpPr>
              <p:nvPr/>
            </p:nvSpPr>
            <p:spPr bwMode="auto">
              <a:xfrm>
                <a:off x="825" y="5072"/>
                <a:ext cx="25" cy="1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372901" name="Freeform 425"/>
              <p:cNvSpPr>
                <a:spLocks noEditPoints="1"/>
              </p:cNvSpPr>
              <p:nvPr/>
            </p:nvSpPr>
            <p:spPr bwMode="auto">
              <a:xfrm>
                <a:off x="873" y="5067"/>
                <a:ext cx="126" cy="144"/>
              </a:xfrm>
              <a:custGeom>
                <a:avLst/>
                <a:gdLst>
                  <a:gd name="T0" fmla="*/ 75 w 126"/>
                  <a:gd name="T1" fmla="*/ 113 h 144"/>
                  <a:gd name="T2" fmla="*/ 78 w 126"/>
                  <a:gd name="T3" fmla="*/ 86 h 144"/>
                  <a:gd name="T4" fmla="*/ 96 w 126"/>
                  <a:gd name="T5" fmla="*/ 86 h 144"/>
                  <a:gd name="T6" fmla="*/ 96 w 126"/>
                  <a:gd name="T7" fmla="*/ 71 h 144"/>
                  <a:gd name="T8" fmla="*/ 96 w 126"/>
                  <a:gd name="T9" fmla="*/ 56 h 144"/>
                  <a:gd name="T10" fmla="*/ 91 w 126"/>
                  <a:gd name="T11" fmla="*/ 43 h 144"/>
                  <a:gd name="T12" fmla="*/ 83 w 126"/>
                  <a:gd name="T13" fmla="*/ 31 h 144"/>
                  <a:gd name="T14" fmla="*/ 70 w 126"/>
                  <a:gd name="T15" fmla="*/ 26 h 144"/>
                  <a:gd name="T16" fmla="*/ 53 w 126"/>
                  <a:gd name="T17" fmla="*/ 26 h 144"/>
                  <a:gd name="T18" fmla="*/ 40 w 126"/>
                  <a:gd name="T19" fmla="*/ 31 h 144"/>
                  <a:gd name="T20" fmla="*/ 33 w 126"/>
                  <a:gd name="T21" fmla="*/ 43 h 144"/>
                  <a:gd name="T22" fmla="*/ 28 w 126"/>
                  <a:gd name="T23" fmla="*/ 58 h 144"/>
                  <a:gd name="T24" fmla="*/ 28 w 126"/>
                  <a:gd name="T25" fmla="*/ 83 h 144"/>
                  <a:gd name="T26" fmla="*/ 33 w 126"/>
                  <a:gd name="T27" fmla="*/ 101 h 144"/>
                  <a:gd name="T28" fmla="*/ 45 w 126"/>
                  <a:gd name="T29" fmla="*/ 111 h 144"/>
                  <a:gd name="T30" fmla="*/ 60 w 126"/>
                  <a:gd name="T31" fmla="*/ 116 h 144"/>
                  <a:gd name="T32" fmla="*/ 121 w 126"/>
                  <a:gd name="T33" fmla="*/ 96 h 144"/>
                  <a:gd name="T34" fmla="*/ 111 w 126"/>
                  <a:gd name="T35" fmla="*/ 116 h 144"/>
                  <a:gd name="T36" fmla="*/ 111 w 126"/>
                  <a:gd name="T37" fmla="*/ 144 h 144"/>
                  <a:gd name="T38" fmla="*/ 83 w 126"/>
                  <a:gd name="T39" fmla="*/ 136 h 144"/>
                  <a:gd name="T40" fmla="*/ 60 w 126"/>
                  <a:gd name="T41" fmla="*/ 139 h 144"/>
                  <a:gd name="T42" fmla="*/ 38 w 126"/>
                  <a:gd name="T43" fmla="*/ 136 h 144"/>
                  <a:gd name="T44" fmla="*/ 20 w 126"/>
                  <a:gd name="T45" fmla="*/ 123 h 144"/>
                  <a:gd name="T46" fmla="*/ 5 w 126"/>
                  <a:gd name="T47" fmla="*/ 101 h 144"/>
                  <a:gd name="T48" fmla="*/ 0 w 126"/>
                  <a:gd name="T49" fmla="*/ 86 h 144"/>
                  <a:gd name="T50" fmla="*/ 0 w 126"/>
                  <a:gd name="T51" fmla="*/ 53 h 144"/>
                  <a:gd name="T52" fmla="*/ 5 w 126"/>
                  <a:gd name="T53" fmla="*/ 38 h 144"/>
                  <a:gd name="T54" fmla="*/ 20 w 126"/>
                  <a:gd name="T55" fmla="*/ 15 h 144"/>
                  <a:gd name="T56" fmla="*/ 38 w 126"/>
                  <a:gd name="T57" fmla="*/ 5 h 144"/>
                  <a:gd name="T58" fmla="*/ 63 w 126"/>
                  <a:gd name="T59" fmla="*/ 0 h 144"/>
                  <a:gd name="T60" fmla="*/ 86 w 126"/>
                  <a:gd name="T61" fmla="*/ 5 h 144"/>
                  <a:gd name="T62" fmla="*/ 103 w 126"/>
                  <a:gd name="T63" fmla="*/ 18 h 144"/>
                  <a:gd name="T64" fmla="*/ 118 w 126"/>
                  <a:gd name="T65" fmla="*/ 38 h 144"/>
                  <a:gd name="T66" fmla="*/ 123 w 126"/>
                  <a:gd name="T67" fmla="*/ 53 h 144"/>
                  <a:gd name="T68" fmla="*/ 123 w 126"/>
                  <a:gd name="T69" fmla="*/ 83 h 1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6"/>
                  <a:gd name="T106" fmla="*/ 0 h 144"/>
                  <a:gd name="T107" fmla="*/ 126 w 126"/>
                  <a:gd name="T108" fmla="*/ 144 h 14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6" h="144">
                    <a:moveTo>
                      <a:pt x="70" y="113"/>
                    </a:moveTo>
                    <a:lnTo>
                      <a:pt x="75" y="113"/>
                    </a:lnTo>
                    <a:lnTo>
                      <a:pt x="63" y="101"/>
                    </a:lnTo>
                    <a:lnTo>
                      <a:pt x="78" y="86"/>
                    </a:lnTo>
                    <a:lnTo>
                      <a:pt x="91" y="98"/>
                    </a:lnTo>
                    <a:lnTo>
                      <a:pt x="96" y="86"/>
                    </a:lnTo>
                    <a:lnTo>
                      <a:pt x="96" y="78"/>
                    </a:lnTo>
                    <a:lnTo>
                      <a:pt x="96" y="71"/>
                    </a:lnTo>
                    <a:lnTo>
                      <a:pt x="96" y="61"/>
                    </a:lnTo>
                    <a:lnTo>
                      <a:pt x="96" y="56"/>
                    </a:lnTo>
                    <a:lnTo>
                      <a:pt x="96" y="51"/>
                    </a:lnTo>
                    <a:lnTo>
                      <a:pt x="91" y="43"/>
                    </a:lnTo>
                    <a:lnTo>
                      <a:pt x="88" y="36"/>
                    </a:lnTo>
                    <a:lnTo>
                      <a:pt x="83" y="31"/>
                    </a:lnTo>
                    <a:lnTo>
                      <a:pt x="75" y="28"/>
                    </a:lnTo>
                    <a:lnTo>
                      <a:pt x="70" y="26"/>
                    </a:lnTo>
                    <a:lnTo>
                      <a:pt x="60" y="23"/>
                    </a:lnTo>
                    <a:lnTo>
                      <a:pt x="53" y="26"/>
                    </a:lnTo>
                    <a:lnTo>
                      <a:pt x="48" y="28"/>
                    </a:lnTo>
                    <a:lnTo>
                      <a:pt x="40" y="31"/>
                    </a:lnTo>
                    <a:lnTo>
                      <a:pt x="35" y="36"/>
                    </a:lnTo>
                    <a:lnTo>
                      <a:pt x="33" y="43"/>
                    </a:lnTo>
                    <a:lnTo>
                      <a:pt x="28" y="51"/>
                    </a:lnTo>
                    <a:lnTo>
                      <a:pt x="28" y="58"/>
                    </a:lnTo>
                    <a:lnTo>
                      <a:pt x="25" y="71"/>
                    </a:lnTo>
                    <a:lnTo>
                      <a:pt x="28" y="83"/>
                    </a:lnTo>
                    <a:lnTo>
                      <a:pt x="30" y="93"/>
                    </a:lnTo>
                    <a:lnTo>
                      <a:pt x="33" y="101"/>
                    </a:lnTo>
                    <a:lnTo>
                      <a:pt x="40" y="108"/>
                    </a:lnTo>
                    <a:lnTo>
                      <a:pt x="45" y="111"/>
                    </a:lnTo>
                    <a:lnTo>
                      <a:pt x="50" y="113"/>
                    </a:lnTo>
                    <a:lnTo>
                      <a:pt x="60" y="116"/>
                    </a:lnTo>
                    <a:lnTo>
                      <a:pt x="70" y="113"/>
                    </a:lnTo>
                    <a:close/>
                    <a:moveTo>
                      <a:pt x="121" y="96"/>
                    </a:moveTo>
                    <a:lnTo>
                      <a:pt x="116" y="108"/>
                    </a:lnTo>
                    <a:lnTo>
                      <a:pt x="111" y="116"/>
                    </a:lnTo>
                    <a:lnTo>
                      <a:pt x="126" y="129"/>
                    </a:lnTo>
                    <a:lnTo>
                      <a:pt x="111" y="144"/>
                    </a:lnTo>
                    <a:lnTo>
                      <a:pt x="96" y="129"/>
                    </a:lnTo>
                    <a:lnTo>
                      <a:pt x="83" y="136"/>
                    </a:lnTo>
                    <a:lnTo>
                      <a:pt x="73" y="139"/>
                    </a:lnTo>
                    <a:lnTo>
                      <a:pt x="60" y="139"/>
                    </a:lnTo>
                    <a:lnTo>
                      <a:pt x="50" y="139"/>
                    </a:lnTo>
                    <a:lnTo>
                      <a:pt x="38" y="136"/>
                    </a:lnTo>
                    <a:lnTo>
                      <a:pt x="28" y="131"/>
                    </a:lnTo>
                    <a:lnTo>
                      <a:pt x="20" y="123"/>
                    </a:lnTo>
                    <a:lnTo>
                      <a:pt x="10" y="113"/>
                    </a:lnTo>
                    <a:lnTo>
                      <a:pt x="5" y="101"/>
                    </a:lnTo>
                    <a:lnTo>
                      <a:pt x="2" y="93"/>
                    </a:lnTo>
                    <a:lnTo>
                      <a:pt x="0" y="86"/>
                    </a:lnTo>
                    <a:lnTo>
                      <a:pt x="0" y="71"/>
                    </a:lnTo>
                    <a:lnTo>
                      <a:pt x="0" y="53"/>
                    </a:lnTo>
                    <a:lnTo>
                      <a:pt x="2" y="46"/>
                    </a:lnTo>
                    <a:lnTo>
                      <a:pt x="5" y="38"/>
                    </a:lnTo>
                    <a:lnTo>
                      <a:pt x="10" y="26"/>
                    </a:lnTo>
                    <a:lnTo>
                      <a:pt x="20" y="15"/>
                    </a:lnTo>
                    <a:lnTo>
                      <a:pt x="28" y="10"/>
                    </a:lnTo>
                    <a:lnTo>
                      <a:pt x="38" y="5"/>
                    </a:lnTo>
                    <a:lnTo>
                      <a:pt x="50" y="3"/>
                    </a:lnTo>
                    <a:lnTo>
                      <a:pt x="63" y="0"/>
                    </a:lnTo>
                    <a:lnTo>
                      <a:pt x="73" y="3"/>
                    </a:lnTo>
                    <a:lnTo>
                      <a:pt x="86" y="5"/>
                    </a:lnTo>
                    <a:lnTo>
                      <a:pt x="96" y="10"/>
                    </a:lnTo>
                    <a:lnTo>
                      <a:pt x="103" y="18"/>
                    </a:lnTo>
                    <a:lnTo>
                      <a:pt x="113" y="28"/>
                    </a:lnTo>
                    <a:lnTo>
                      <a:pt x="118" y="38"/>
                    </a:lnTo>
                    <a:lnTo>
                      <a:pt x="121" y="46"/>
                    </a:lnTo>
                    <a:lnTo>
                      <a:pt x="123" y="53"/>
                    </a:lnTo>
                    <a:lnTo>
                      <a:pt x="123" y="68"/>
                    </a:lnTo>
                    <a:lnTo>
                      <a:pt x="123" y="83"/>
                    </a:lnTo>
                    <a:lnTo>
                      <a:pt x="121"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02" name="Freeform 426"/>
              <p:cNvSpPr>
                <a:spLocks/>
              </p:cNvSpPr>
              <p:nvPr/>
            </p:nvSpPr>
            <p:spPr bwMode="auto">
              <a:xfrm>
                <a:off x="1019" y="5072"/>
                <a:ext cx="103" cy="134"/>
              </a:xfrm>
              <a:custGeom>
                <a:avLst/>
                <a:gdLst>
                  <a:gd name="T0" fmla="*/ 0 w 103"/>
                  <a:gd name="T1" fmla="*/ 0 h 134"/>
                  <a:gd name="T2" fmla="*/ 28 w 103"/>
                  <a:gd name="T3" fmla="*/ 0 h 134"/>
                  <a:gd name="T4" fmla="*/ 28 w 103"/>
                  <a:gd name="T5" fmla="*/ 81 h 134"/>
                  <a:gd name="T6" fmla="*/ 28 w 103"/>
                  <a:gd name="T7" fmla="*/ 91 h 134"/>
                  <a:gd name="T8" fmla="*/ 30 w 103"/>
                  <a:gd name="T9" fmla="*/ 98 h 134"/>
                  <a:gd name="T10" fmla="*/ 33 w 103"/>
                  <a:gd name="T11" fmla="*/ 103 h 134"/>
                  <a:gd name="T12" fmla="*/ 38 w 103"/>
                  <a:gd name="T13" fmla="*/ 108 h 134"/>
                  <a:gd name="T14" fmla="*/ 43 w 103"/>
                  <a:gd name="T15" fmla="*/ 111 h 134"/>
                  <a:gd name="T16" fmla="*/ 50 w 103"/>
                  <a:gd name="T17" fmla="*/ 111 h 134"/>
                  <a:gd name="T18" fmla="*/ 58 w 103"/>
                  <a:gd name="T19" fmla="*/ 111 h 134"/>
                  <a:gd name="T20" fmla="*/ 65 w 103"/>
                  <a:gd name="T21" fmla="*/ 108 h 134"/>
                  <a:gd name="T22" fmla="*/ 70 w 103"/>
                  <a:gd name="T23" fmla="*/ 103 h 134"/>
                  <a:gd name="T24" fmla="*/ 73 w 103"/>
                  <a:gd name="T25" fmla="*/ 98 h 134"/>
                  <a:gd name="T26" fmla="*/ 75 w 103"/>
                  <a:gd name="T27" fmla="*/ 91 h 134"/>
                  <a:gd name="T28" fmla="*/ 75 w 103"/>
                  <a:gd name="T29" fmla="*/ 81 h 134"/>
                  <a:gd name="T30" fmla="*/ 75 w 103"/>
                  <a:gd name="T31" fmla="*/ 0 h 134"/>
                  <a:gd name="T32" fmla="*/ 103 w 103"/>
                  <a:gd name="T33" fmla="*/ 0 h 134"/>
                  <a:gd name="T34" fmla="*/ 103 w 103"/>
                  <a:gd name="T35" fmla="*/ 81 h 134"/>
                  <a:gd name="T36" fmla="*/ 103 w 103"/>
                  <a:gd name="T37" fmla="*/ 91 h 134"/>
                  <a:gd name="T38" fmla="*/ 103 w 103"/>
                  <a:gd name="T39" fmla="*/ 98 h 134"/>
                  <a:gd name="T40" fmla="*/ 101 w 103"/>
                  <a:gd name="T41" fmla="*/ 106 h 134"/>
                  <a:gd name="T42" fmla="*/ 98 w 103"/>
                  <a:gd name="T43" fmla="*/ 113 h 134"/>
                  <a:gd name="T44" fmla="*/ 93 w 103"/>
                  <a:gd name="T45" fmla="*/ 116 h 134"/>
                  <a:gd name="T46" fmla="*/ 90 w 103"/>
                  <a:gd name="T47" fmla="*/ 121 h 134"/>
                  <a:gd name="T48" fmla="*/ 80 w 103"/>
                  <a:gd name="T49" fmla="*/ 129 h 134"/>
                  <a:gd name="T50" fmla="*/ 73 w 103"/>
                  <a:gd name="T51" fmla="*/ 131 h 134"/>
                  <a:gd name="T52" fmla="*/ 68 w 103"/>
                  <a:gd name="T53" fmla="*/ 131 h 134"/>
                  <a:gd name="T54" fmla="*/ 50 w 103"/>
                  <a:gd name="T55" fmla="*/ 134 h 134"/>
                  <a:gd name="T56" fmla="*/ 35 w 103"/>
                  <a:gd name="T57" fmla="*/ 131 h 134"/>
                  <a:gd name="T58" fmla="*/ 30 w 103"/>
                  <a:gd name="T59" fmla="*/ 131 h 134"/>
                  <a:gd name="T60" fmla="*/ 23 w 103"/>
                  <a:gd name="T61" fmla="*/ 129 h 134"/>
                  <a:gd name="T62" fmla="*/ 17 w 103"/>
                  <a:gd name="T63" fmla="*/ 126 h 134"/>
                  <a:gd name="T64" fmla="*/ 12 w 103"/>
                  <a:gd name="T65" fmla="*/ 121 h 134"/>
                  <a:gd name="T66" fmla="*/ 7 w 103"/>
                  <a:gd name="T67" fmla="*/ 116 h 134"/>
                  <a:gd name="T68" fmla="*/ 5 w 103"/>
                  <a:gd name="T69" fmla="*/ 113 h 134"/>
                  <a:gd name="T70" fmla="*/ 2 w 103"/>
                  <a:gd name="T71" fmla="*/ 106 h 134"/>
                  <a:gd name="T72" fmla="*/ 0 w 103"/>
                  <a:gd name="T73" fmla="*/ 98 h 134"/>
                  <a:gd name="T74" fmla="*/ 0 w 103"/>
                  <a:gd name="T75" fmla="*/ 91 h 134"/>
                  <a:gd name="T76" fmla="*/ 0 w 103"/>
                  <a:gd name="T77" fmla="*/ 81 h 134"/>
                  <a:gd name="T78" fmla="*/ 0 w 103"/>
                  <a:gd name="T79" fmla="*/ 0 h 1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3"/>
                  <a:gd name="T121" fmla="*/ 0 h 134"/>
                  <a:gd name="T122" fmla="*/ 103 w 103"/>
                  <a:gd name="T123" fmla="*/ 134 h 13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3" h="134">
                    <a:moveTo>
                      <a:pt x="0" y="0"/>
                    </a:moveTo>
                    <a:lnTo>
                      <a:pt x="28" y="0"/>
                    </a:lnTo>
                    <a:lnTo>
                      <a:pt x="28" y="81"/>
                    </a:lnTo>
                    <a:lnTo>
                      <a:pt x="28" y="91"/>
                    </a:lnTo>
                    <a:lnTo>
                      <a:pt x="30" y="98"/>
                    </a:lnTo>
                    <a:lnTo>
                      <a:pt x="33" y="103"/>
                    </a:lnTo>
                    <a:lnTo>
                      <a:pt x="38" y="108"/>
                    </a:lnTo>
                    <a:lnTo>
                      <a:pt x="43" y="111"/>
                    </a:lnTo>
                    <a:lnTo>
                      <a:pt x="50" y="111"/>
                    </a:lnTo>
                    <a:lnTo>
                      <a:pt x="58" y="111"/>
                    </a:lnTo>
                    <a:lnTo>
                      <a:pt x="65" y="108"/>
                    </a:lnTo>
                    <a:lnTo>
                      <a:pt x="70" y="103"/>
                    </a:lnTo>
                    <a:lnTo>
                      <a:pt x="73" y="98"/>
                    </a:lnTo>
                    <a:lnTo>
                      <a:pt x="75" y="91"/>
                    </a:lnTo>
                    <a:lnTo>
                      <a:pt x="75" y="81"/>
                    </a:lnTo>
                    <a:lnTo>
                      <a:pt x="75" y="0"/>
                    </a:lnTo>
                    <a:lnTo>
                      <a:pt x="103" y="0"/>
                    </a:lnTo>
                    <a:lnTo>
                      <a:pt x="103" y="81"/>
                    </a:lnTo>
                    <a:lnTo>
                      <a:pt x="103" y="91"/>
                    </a:lnTo>
                    <a:lnTo>
                      <a:pt x="103" y="98"/>
                    </a:lnTo>
                    <a:lnTo>
                      <a:pt x="101" y="106"/>
                    </a:lnTo>
                    <a:lnTo>
                      <a:pt x="98" y="113"/>
                    </a:lnTo>
                    <a:lnTo>
                      <a:pt x="93" y="116"/>
                    </a:lnTo>
                    <a:lnTo>
                      <a:pt x="90" y="121"/>
                    </a:lnTo>
                    <a:lnTo>
                      <a:pt x="80" y="129"/>
                    </a:lnTo>
                    <a:lnTo>
                      <a:pt x="73" y="131"/>
                    </a:lnTo>
                    <a:lnTo>
                      <a:pt x="68" y="131"/>
                    </a:lnTo>
                    <a:lnTo>
                      <a:pt x="50" y="134"/>
                    </a:lnTo>
                    <a:lnTo>
                      <a:pt x="35" y="131"/>
                    </a:lnTo>
                    <a:lnTo>
                      <a:pt x="30" y="131"/>
                    </a:lnTo>
                    <a:lnTo>
                      <a:pt x="23" y="129"/>
                    </a:lnTo>
                    <a:lnTo>
                      <a:pt x="17" y="126"/>
                    </a:lnTo>
                    <a:lnTo>
                      <a:pt x="12" y="121"/>
                    </a:lnTo>
                    <a:lnTo>
                      <a:pt x="7" y="116"/>
                    </a:lnTo>
                    <a:lnTo>
                      <a:pt x="5" y="113"/>
                    </a:lnTo>
                    <a:lnTo>
                      <a:pt x="2" y="106"/>
                    </a:lnTo>
                    <a:lnTo>
                      <a:pt x="0" y="98"/>
                    </a:lnTo>
                    <a:lnTo>
                      <a:pt x="0" y="91"/>
                    </a:lnTo>
                    <a:lnTo>
                      <a:pt x="0" y="8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03" name="Freeform 427"/>
              <p:cNvSpPr>
                <a:spLocks/>
              </p:cNvSpPr>
              <p:nvPr/>
            </p:nvSpPr>
            <p:spPr bwMode="auto">
              <a:xfrm>
                <a:off x="1150" y="5072"/>
                <a:ext cx="98" cy="129"/>
              </a:xfrm>
              <a:custGeom>
                <a:avLst/>
                <a:gdLst>
                  <a:gd name="T0" fmla="*/ 95 w 98"/>
                  <a:gd name="T1" fmla="*/ 23 h 129"/>
                  <a:gd name="T2" fmla="*/ 25 w 98"/>
                  <a:gd name="T3" fmla="*/ 23 h 129"/>
                  <a:gd name="T4" fmla="*/ 25 w 98"/>
                  <a:gd name="T5" fmla="*/ 51 h 129"/>
                  <a:gd name="T6" fmla="*/ 88 w 98"/>
                  <a:gd name="T7" fmla="*/ 51 h 129"/>
                  <a:gd name="T8" fmla="*/ 88 w 98"/>
                  <a:gd name="T9" fmla="*/ 73 h 129"/>
                  <a:gd name="T10" fmla="*/ 25 w 98"/>
                  <a:gd name="T11" fmla="*/ 73 h 129"/>
                  <a:gd name="T12" fmla="*/ 25 w 98"/>
                  <a:gd name="T13" fmla="*/ 106 h 129"/>
                  <a:gd name="T14" fmla="*/ 98 w 98"/>
                  <a:gd name="T15" fmla="*/ 106 h 129"/>
                  <a:gd name="T16" fmla="*/ 98 w 98"/>
                  <a:gd name="T17" fmla="*/ 129 h 129"/>
                  <a:gd name="T18" fmla="*/ 0 w 98"/>
                  <a:gd name="T19" fmla="*/ 129 h 129"/>
                  <a:gd name="T20" fmla="*/ 0 w 98"/>
                  <a:gd name="T21" fmla="*/ 0 h 129"/>
                  <a:gd name="T22" fmla="*/ 95 w 98"/>
                  <a:gd name="T23" fmla="*/ 0 h 129"/>
                  <a:gd name="T24" fmla="*/ 95 w 98"/>
                  <a:gd name="T25" fmla="*/ 23 h 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29"/>
                  <a:gd name="T41" fmla="*/ 98 w 98"/>
                  <a:gd name="T42" fmla="*/ 129 h 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29">
                    <a:moveTo>
                      <a:pt x="95" y="23"/>
                    </a:moveTo>
                    <a:lnTo>
                      <a:pt x="25" y="23"/>
                    </a:lnTo>
                    <a:lnTo>
                      <a:pt x="25" y="51"/>
                    </a:lnTo>
                    <a:lnTo>
                      <a:pt x="88" y="51"/>
                    </a:lnTo>
                    <a:lnTo>
                      <a:pt x="88" y="73"/>
                    </a:lnTo>
                    <a:lnTo>
                      <a:pt x="25" y="73"/>
                    </a:lnTo>
                    <a:lnTo>
                      <a:pt x="25" y="106"/>
                    </a:lnTo>
                    <a:lnTo>
                      <a:pt x="98" y="106"/>
                    </a:lnTo>
                    <a:lnTo>
                      <a:pt x="98" y="129"/>
                    </a:lnTo>
                    <a:lnTo>
                      <a:pt x="0" y="129"/>
                    </a:lnTo>
                    <a:lnTo>
                      <a:pt x="0" y="0"/>
                    </a:lnTo>
                    <a:lnTo>
                      <a:pt x="95" y="0"/>
                    </a:lnTo>
                    <a:lnTo>
                      <a:pt x="95"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04" name="Freeform 428"/>
              <p:cNvSpPr>
                <a:spLocks/>
              </p:cNvSpPr>
              <p:nvPr/>
            </p:nvSpPr>
            <p:spPr bwMode="auto">
              <a:xfrm>
                <a:off x="1318" y="5070"/>
                <a:ext cx="41" cy="168"/>
              </a:xfrm>
              <a:custGeom>
                <a:avLst/>
                <a:gdLst>
                  <a:gd name="T0" fmla="*/ 41 w 41"/>
                  <a:gd name="T1" fmla="*/ 0 h 168"/>
                  <a:gd name="T2" fmla="*/ 30 w 41"/>
                  <a:gd name="T3" fmla="*/ 23 h 168"/>
                  <a:gd name="T4" fmla="*/ 23 w 41"/>
                  <a:gd name="T5" fmla="*/ 40 h 168"/>
                  <a:gd name="T6" fmla="*/ 20 w 41"/>
                  <a:gd name="T7" fmla="*/ 50 h 168"/>
                  <a:gd name="T8" fmla="*/ 18 w 41"/>
                  <a:gd name="T9" fmla="*/ 60 h 168"/>
                  <a:gd name="T10" fmla="*/ 18 w 41"/>
                  <a:gd name="T11" fmla="*/ 73 h 168"/>
                  <a:gd name="T12" fmla="*/ 18 w 41"/>
                  <a:gd name="T13" fmla="*/ 85 h 168"/>
                  <a:gd name="T14" fmla="*/ 18 w 41"/>
                  <a:gd name="T15" fmla="*/ 98 h 168"/>
                  <a:gd name="T16" fmla="*/ 18 w 41"/>
                  <a:gd name="T17" fmla="*/ 108 h 168"/>
                  <a:gd name="T18" fmla="*/ 25 w 41"/>
                  <a:gd name="T19" fmla="*/ 131 h 168"/>
                  <a:gd name="T20" fmla="*/ 30 w 41"/>
                  <a:gd name="T21" fmla="*/ 148 h 168"/>
                  <a:gd name="T22" fmla="*/ 41 w 41"/>
                  <a:gd name="T23" fmla="*/ 168 h 168"/>
                  <a:gd name="T24" fmla="*/ 30 w 41"/>
                  <a:gd name="T25" fmla="*/ 168 h 168"/>
                  <a:gd name="T26" fmla="*/ 15 w 41"/>
                  <a:gd name="T27" fmla="*/ 143 h 168"/>
                  <a:gd name="T28" fmla="*/ 8 w 41"/>
                  <a:gd name="T29" fmla="*/ 128 h 168"/>
                  <a:gd name="T30" fmla="*/ 5 w 41"/>
                  <a:gd name="T31" fmla="*/ 115 h 168"/>
                  <a:gd name="T32" fmla="*/ 0 w 41"/>
                  <a:gd name="T33" fmla="*/ 100 h 168"/>
                  <a:gd name="T34" fmla="*/ 0 w 41"/>
                  <a:gd name="T35" fmla="*/ 85 h 168"/>
                  <a:gd name="T36" fmla="*/ 0 w 41"/>
                  <a:gd name="T37" fmla="*/ 73 h 168"/>
                  <a:gd name="T38" fmla="*/ 3 w 41"/>
                  <a:gd name="T39" fmla="*/ 60 h 168"/>
                  <a:gd name="T40" fmla="*/ 5 w 41"/>
                  <a:gd name="T41" fmla="*/ 50 h 168"/>
                  <a:gd name="T42" fmla="*/ 8 w 41"/>
                  <a:gd name="T43" fmla="*/ 40 h 168"/>
                  <a:gd name="T44" fmla="*/ 18 w 41"/>
                  <a:gd name="T45" fmla="*/ 23 h 168"/>
                  <a:gd name="T46" fmla="*/ 30 w 41"/>
                  <a:gd name="T47" fmla="*/ 0 h 168"/>
                  <a:gd name="T48" fmla="*/ 41 w 41"/>
                  <a:gd name="T49" fmla="*/ 0 h 1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1"/>
                  <a:gd name="T76" fmla="*/ 0 h 168"/>
                  <a:gd name="T77" fmla="*/ 41 w 41"/>
                  <a:gd name="T78" fmla="*/ 168 h 1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1" h="168">
                    <a:moveTo>
                      <a:pt x="41" y="0"/>
                    </a:moveTo>
                    <a:lnTo>
                      <a:pt x="30" y="23"/>
                    </a:lnTo>
                    <a:lnTo>
                      <a:pt x="23" y="40"/>
                    </a:lnTo>
                    <a:lnTo>
                      <a:pt x="20" y="50"/>
                    </a:lnTo>
                    <a:lnTo>
                      <a:pt x="18" y="60"/>
                    </a:lnTo>
                    <a:lnTo>
                      <a:pt x="18" y="73"/>
                    </a:lnTo>
                    <a:lnTo>
                      <a:pt x="18" y="85"/>
                    </a:lnTo>
                    <a:lnTo>
                      <a:pt x="18" y="98"/>
                    </a:lnTo>
                    <a:lnTo>
                      <a:pt x="18" y="108"/>
                    </a:lnTo>
                    <a:lnTo>
                      <a:pt x="25" y="131"/>
                    </a:lnTo>
                    <a:lnTo>
                      <a:pt x="30" y="148"/>
                    </a:lnTo>
                    <a:lnTo>
                      <a:pt x="41" y="168"/>
                    </a:lnTo>
                    <a:lnTo>
                      <a:pt x="30" y="168"/>
                    </a:lnTo>
                    <a:lnTo>
                      <a:pt x="15" y="143"/>
                    </a:lnTo>
                    <a:lnTo>
                      <a:pt x="8" y="128"/>
                    </a:lnTo>
                    <a:lnTo>
                      <a:pt x="5" y="115"/>
                    </a:lnTo>
                    <a:lnTo>
                      <a:pt x="0" y="100"/>
                    </a:lnTo>
                    <a:lnTo>
                      <a:pt x="0" y="85"/>
                    </a:lnTo>
                    <a:lnTo>
                      <a:pt x="0" y="73"/>
                    </a:lnTo>
                    <a:lnTo>
                      <a:pt x="3" y="60"/>
                    </a:lnTo>
                    <a:lnTo>
                      <a:pt x="5" y="50"/>
                    </a:lnTo>
                    <a:lnTo>
                      <a:pt x="8" y="40"/>
                    </a:lnTo>
                    <a:lnTo>
                      <a:pt x="18" y="23"/>
                    </a:lnTo>
                    <a:lnTo>
                      <a:pt x="30" y="0"/>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05" name="Freeform 429"/>
              <p:cNvSpPr>
                <a:spLocks noEditPoints="1"/>
              </p:cNvSpPr>
              <p:nvPr/>
            </p:nvSpPr>
            <p:spPr bwMode="auto">
              <a:xfrm>
                <a:off x="1381" y="5072"/>
                <a:ext cx="108" cy="131"/>
              </a:xfrm>
              <a:custGeom>
                <a:avLst/>
                <a:gdLst>
                  <a:gd name="T0" fmla="*/ 48 w 108"/>
                  <a:gd name="T1" fmla="*/ 116 h 131"/>
                  <a:gd name="T2" fmla="*/ 58 w 108"/>
                  <a:gd name="T3" fmla="*/ 113 h 131"/>
                  <a:gd name="T4" fmla="*/ 63 w 108"/>
                  <a:gd name="T5" fmla="*/ 113 h 131"/>
                  <a:gd name="T6" fmla="*/ 73 w 108"/>
                  <a:gd name="T7" fmla="*/ 108 h 131"/>
                  <a:gd name="T8" fmla="*/ 81 w 108"/>
                  <a:gd name="T9" fmla="*/ 101 h 131"/>
                  <a:gd name="T10" fmla="*/ 86 w 108"/>
                  <a:gd name="T11" fmla="*/ 91 h 131"/>
                  <a:gd name="T12" fmla="*/ 88 w 108"/>
                  <a:gd name="T13" fmla="*/ 81 h 131"/>
                  <a:gd name="T14" fmla="*/ 88 w 108"/>
                  <a:gd name="T15" fmla="*/ 66 h 131"/>
                  <a:gd name="T16" fmla="*/ 88 w 108"/>
                  <a:gd name="T17" fmla="*/ 56 h 131"/>
                  <a:gd name="T18" fmla="*/ 86 w 108"/>
                  <a:gd name="T19" fmla="*/ 46 h 131"/>
                  <a:gd name="T20" fmla="*/ 83 w 108"/>
                  <a:gd name="T21" fmla="*/ 36 h 131"/>
                  <a:gd name="T22" fmla="*/ 81 w 108"/>
                  <a:gd name="T23" fmla="*/ 28 h 131"/>
                  <a:gd name="T24" fmla="*/ 78 w 108"/>
                  <a:gd name="T25" fmla="*/ 26 h 131"/>
                  <a:gd name="T26" fmla="*/ 73 w 108"/>
                  <a:gd name="T27" fmla="*/ 23 h 131"/>
                  <a:gd name="T28" fmla="*/ 68 w 108"/>
                  <a:gd name="T29" fmla="*/ 18 h 131"/>
                  <a:gd name="T30" fmla="*/ 58 w 108"/>
                  <a:gd name="T31" fmla="*/ 15 h 131"/>
                  <a:gd name="T32" fmla="*/ 48 w 108"/>
                  <a:gd name="T33" fmla="*/ 15 h 131"/>
                  <a:gd name="T34" fmla="*/ 18 w 108"/>
                  <a:gd name="T35" fmla="*/ 15 h 131"/>
                  <a:gd name="T36" fmla="*/ 18 w 108"/>
                  <a:gd name="T37" fmla="*/ 116 h 131"/>
                  <a:gd name="T38" fmla="*/ 48 w 108"/>
                  <a:gd name="T39" fmla="*/ 116 h 131"/>
                  <a:gd name="T40" fmla="*/ 0 w 108"/>
                  <a:gd name="T41" fmla="*/ 0 h 131"/>
                  <a:gd name="T42" fmla="*/ 53 w 108"/>
                  <a:gd name="T43" fmla="*/ 0 h 131"/>
                  <a:gd name="T44" fmla="*/ 66 w 108"/>
                  <a:gd name="T45" fmla="*/ 0 h 131"/>
                  <a:gd name="T46" fmla="*/ 76 w 108"/>
                  <a:gd name="T47" fmla="*/ 5 h 131"/>
                  <a:gd name="T48" fmla="*/ 86 w 108"/>
                  <a:gd name="T49" fmla="*/ 10 h 131"/>
                  <a:gd name="T50" fmla="*/ 93 w 108"/>
                  <a:gd name="T51" fmla="*/ 21 h 131"/>
                  <a:gd name="T52" fmla="*/ 98 w 108"/>
                  <a:gd name="T53" fmla="*/ 23 h 131"/>
                  <a:gd name="T54" fmla="*/ 101 w 108"/>
                  <a:gd name="T55" fmla="*/ 28 h 131"/>
                  <a:gd name="T56" fmla="*/ 103 w 108"/>
                  <a:gd name="T57" fmla="*/ 38 h 131"/>
                  <a:gd name="T58" fmla="*/ 106 w 108"/>
                  <a:gd name="T59" fmla="*/ 51 h 131"/>
                  <a:gd name="T60" fmla="*/ 108 w 108"/>
                  <a:gd name="T61" fmla="*/ 63 h 131"/>
                  <a:gd name="T62" fmla="*/ 106 w 108"/>
                  <a:gd name="T63" fmla="*/ 73 h 131"/>
                  <a:gd name="T64" fmla="*/ 106 w 108"/>
                  <a:gd name="T65" fmla="*/ 83 h 131"/>
                  <a:gd name="T66" fmla="*/ 103 w 108"/>
                  <a:gd name="T67" fmla="*/ 91 h 131"/>
                  <a:gd name="T68" fmla="*/ 98 w 108"/>
                  <a:gd name="T69" fmla="*/ 101 h 131"/>
                  <a:gd name="T70" fmla="*/ 91 w 108"/>
                  <a:gd name="T71" fmla="*/ 113 h 131"/>
                  <a:gd name="T72" fmla="*/ 86 w 108"/>
                  <a:gd name="T73" fmla="*/ 118 h 131"/>
                  <a:gd name="T74" fmla="*/ 81 w 108"/>
                  <a:gd name="T75" fmla="*/ 124 h 131"/>
                  <a:gd name="T76" fmla="*/ 76 w 108"/>
                  <a:gd name="T77" fmla="*/ 126 h 131"/>
                  <a:gd name="T78" fmla="*/ 68 w 108"/>
                  <a:gd name="T79" fmla="*/ 129 h 131"/>
                  <a:gd name="T80" fmla="*/ 53 w 108"/>
                  <a:gd name="T81" fmla="*/ 131 h 131"/>
                  <a:gd name="T82" fmla="*/ 0 w 108"/>
                  <a:gd name="T83" fmla="*/ 131 h 131"/>
                  <a:gd name="T84" fmla="*/ 0 w 108"/>
                  <a:gd name="T85" fmla="*/ 0 h 1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1"/>
                  <a:gd name="T131" fmla="*/ 108 w 108"/>
                  <a:gd name="T132" fmla="*/ 131 h 1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1">
                    <a:moveTo>
                      <a:pt x="48" y="116"/>
                    </a:moveTo>
                    <a:lnTo>
                      <a:pt x="58" y="113"/>
                    </a:lnTo>
                    <a:lnTo>
                      <a:pt x="63" y="113"/>
                    </a:lnTo>
                    <a:lnTo>
                      <a:pt x="73" y="108"/>
                    </a:lnTo>
                    <a:lnTo>
                      <a:pt x="81" y="101"/>
                    </a:lnTo>
                    <a:lnTo>
                      <a:pt x="86" y="91"/>
                    </a:lnTo>
                    <a:lnTo>
                      <a:pt x="88" y="81"/>
                    </a:lnTo>
                    <a:lnTo>
                      <a:pt x="88" y="66"/>
                    </a:lnTo>
                    <a:lnTo>
                      <a:pt x="88" y="56"/>
                    </a:lnTo>
                    <a:lnTo>
                      <a:pt x="86" y="46"/>
                    </a:lnTo>
                    <a:lnTo>
                      <a:pt x="83" y="36"/>
                    </a:lnTo>
                    <a:lnTo>
                      <a:pt x="81" y="28"/>
                    </a:lnTo>
                    <a:lnTo>
                      <a:pt x="78" y="26"/>
                    </a:lnTo>
                    <a:lnTo>
                      <a:pt x="73" y="23"/>
                    </a:lnTo>
                    <a:lnTo>
                      <a:pt x="68" y="18"/>
                    </a:lnTo>
                    <a:lnTo>
                      <a:pt x="58" y="15"/>
                    </a:lnTo>
                    <a:lnTo>
                      <a:pt x="48" y="15"/>
                    </a:lnTo>
                    <a:lnTo>
                      <a:pt x="18" y="15"/>
                    </a:lnTo>
                    <a:lnTo>
                      <a:pt x="18" y="116"/>
                    </a:lnTo>
                    <a:lnTo>
                      <a:pt x="48" y="116"/>
                    </a:lnTo>
                    <a:close/>
                    <a:moveTo>
                      <a:pt x="0" y="0"/>
                    </a:moveTo>
                    <a:lnTo>
                      <a:pt x="53" y="0"/>
                    </a:lnTo>
                    <a:lnTo>
                      <a:pt x="66" y="0"/>
                    </a:lnTo>
                    <a:lnTo>
                      <a:pt x="76" y="5"/>
                    </a:lnTo>
                    <a:lnTo>
                      <a:pt x="86" y="10"/>
                    </a:lnTo>
                    <a:lnTo>
                      <a:pt x="93" y="21"/>
                    </a:lnTo>
                    <a:lnTo>
                      <a:pt x="98" y="23"/>
                    </a:lnTo>
                    <a:lnTo>
                      <a:pt x="101" y="28"/>
                    </a:lnTo>
                    <a:lnTo>
                      <a:pt x="103" y="38"/>
                    </a:lnTo>
                    <a:lnTo>
                      <a:pt x="106" y="51"/>
                    </a:lnTo>
                    <a:lnTo>
                      <a:pt x="108" y="63"/>
                    </a:lnTo>
                    <a:lnTo>
                      <a:pt x="106" y="73"/>
                    </a:lnTo>
                    <a:lnTo>
                      <a:pt x="106" y="83"/>
                    </a:lnTo>
                    <a:lnTo>
                      <a:pt x="103" y="91"/>
                    </a:lnTo>
                    <a:lnTo>
                      <a:pt x="98" y="101"/>
                    </a:lnTo>
                    <a:lnTo>
                      <a:pt x="91" y="113"/>
                    </a:lnTo>
                    <a:lnTo>
                      <a:pt x="86" y="118"/>
                    </a:lnTo>
                    <a:lnTo>
                      <a:pt x="81" y="124"/>
                    </a:lnTo>
                    <a:lnTo>
                      <a:pt x="76" y="126"/>
                    </a:lnTo>
                    <a:lnTo>
                      <a:pt x="68" y="129"/>
                    </a:lnTo>
                    <a:lnTo>
                      <a:pt x="5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06" name="Freeform 430"/>
              <p:cNvSpPr>
                <a:spLocks/>
              </p:cNvSpPr>
              <p:nvPr/>
            </p:nvSpPr>
            <p:spPr bwMode="auto">
              <a:xfrm>
                <a:off x="1509" y="5072"/>
                <a:ext cx="104" cy="129"/>
              </a:xfrm>
              <a:custGeom>
                <a:avLst/>
                <a:gdLst>
                  <a:gd name="T0" fmla="*/ 0 w 104"/>
                  <a:gd name="T1" fmla="*/ 0 h 129"/>
                  <a:gd name="T2" fmla="*/ 23 w 104"/>
                  <a:gd name="T3" fmla="*/ 0 h 129"/>
                  <a:gd name="T4" fmla="*/ 89 w 104"/>
                  <a:gd name="T5" fmla="*/ 106 h 129"/>
                  <a:gd name="T6" fmla="*/ 89 w 104"/>
                  <a:gd name="T7" fmla="*/ 0 h 129"/>
                  <a:gd name="T8" fmla="*/ 104 w 104"/>
                  <a:gd name="T9" fmla="*/ 0 h 129"/>
                  <a:gd name="T10" fmla="*/ 104 w 104"/>
                  <a:gd name="T11" fmla="*/ 129 h 129"/>
                  <a:gd name="T12" fmla="*/ 86 w 104"/>
                  <a:gd name="T13" fmla="*/ 129 h 129"/>
                  <a:gd name="T14" fmla="*/ 18 w 104"/>
                  <a:gd name="T15" fmla="*/ 26 h 129"/>
                  <a:gd name="T16" fmla="*/ 18 w 104"/>
                  <a:gd name="T17" fmla="*/ 129 h 129"/>
                  <a:gd name="T18" fmla="*/ 0 w 104"/>
                  <a:gd name="T19" fmla="*/ 129 h 129"/>
                  <a:gd name="T20" fmla="*/ 0 w 104"/>
                  <a:gd name="T21" fmla="*/ 0 h 1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129"/>
                  <a:gd name="T35" fmla="*/ 104 w 104"/>
                  <a:gd name="T36" fmla="*/ 129 h 1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129">
                    <a:moveTo>
                      <a:pt x="0" y="0"/>
                    </a:moveTo>
                    <a:lnTo>
                      <a:pt x="23" y="0"/>
                    </a:lnTo>
                    <a:lnTo>
                      <a:pt x="89" y="106"/>
                    </a:lnTo>
                    <a:lnTo>
                      <a:pt x="89" y="0"/>
                    </a:lnTo>
                    <a:lnTo>
                      <a:pt x="104" y="0"/>
                    </a:lnTo>
                    <a:lnTo>
                      <a:pt x="104" y="129"/>
                    </a:lnTo>
                    <a:lnTo>
                      <a:pt x="86" y="129"/>
                    </a:lnTo>
                    <a:lnTo>
                      <a:pt x="18" y="26"/>
                    </a:lnTo>
                    <a:lnTo>
                      <a:pt x="18" y="129"/>
                    </a:lnTo>
                    <a:lnTo>
                      <a:pt x="0" y="12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07" name="Freeform 431"/>
              <p:cNvSpPr>
                <a:spLocks noEditPoints="1"/>
              </p:cNvSpPr>
              <p:nvPr/>
            </p:nvSpPr>
            <p:spPr bwMode="auto">
              <a:xfrm>
                <a:off x="1630" y="5072"/>
                <a:ext cx="116" cy="129"/>
              </a:xfrm>
              <a:custGeom>
                <a:avLst/>
                <a:gdLst>
                  <a:gd name="T0" fmla="*/ 78 w 116"/>
                  <a:gd name="T1" fmla="*/ 76 h 129"/>
                  <a:gd name="T2" fmla="*/ 58 w 116"/>
                  <a:gd name="T3" fmla="*/ 21 h 129"/>
                  <a:gd name="T4" fmla="*/ 38 w 116"/>
                  <a:gd name="T5" fmla="*/ 76 h 129"/>
                  <a:gd name="T6" fmla="*/ 78 w 116"/>
                  <a:gd name="T7" fmla="*/ 76 h 129"/>
                  <a:gd name="T8" fmla="*/ 48 w 116"/>
                  <a:gd name="T9" fmla="*/ 0 h 129"/>
                  <a:gd name="T10" fmla="*/ 68 w 116"/>
                  <a:gd name="T11" fmla="*/ 0 h 129"/>
                  <a:gd name="T12" fmla="*/ 116 w 116"/>
                  <a:gd name="T13" fmla="*/ 129 h 129"/>
                  <a:gd name="T14" fmla="*/ 96 w 116"/>
                  <a:gd name="T15" fmla="*/ 129 h 129"/>
                  <a:gd name="T16" fmla="*/ 83 w 116"/>
                  <a:gd name="T17" fmla="*/ 91 h 129"/>
                  <a:gd name="T18" fmla="*/ 33 w 116"/>
                  <a:gd name="T19" fmla="*/ 91 h 129"/>
                  <a:gd name="T20" fmla="*/ 18 w 116"/>
                  <a:gd name="T21" fmla="*/ 129 h 129"/>
                  <a:gd name="T22" fmla="*/ 0 w 116"/>
                  <a:gd name="T23" fmla="*/ 129 h 129"/>
                  <a:gd name="T24" fmla="*/ 48 w 116"/>
                  <a:gd name="T25" fmla="*/ 0 h 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29"/>
                  <a:gd name="T41" fmla="*/ 116 w 116"/>
                  <a:gd name="T42" fmla="*/ 129 h 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29">
                    <a:moveTo>
                      <a:pt x="78" y="76"/>
                    </a:moveTo>
                    <a:lnTo>
                      <a:pt x="58" y="21"/>
                    </a:lnTo>
                    <a:lnTo>
                      <a:pt x="38" y="76"/>
                    </a:lnTo>
                    <a:lnTo>
                      <a:pt x="78" y="76"/>
                    </a:lnTo>
                    <a:close/>
                    <a:moveTo>
                      <a:pt x="48" y="0"/>
                    </a:moveTo>
                    <a:lnTo>
                      <a:pt x="68" y="0"/>
                    </a:lnTo>
                    <a:lnTo>
                      <a:pt x="116" y="129"/>
                    </a:lnTo>
                    <a:lnTo>
                      <a:pt x="96" y="129"/>
                    </a:lnTo>
                    <a:lnTo>
                      <a:pt x="83" y="91"/>
                    </a:lnTo>
                    <a:lnTo>
                      <a:pt x="33" y="91"/>
                    </a:lnTo>
                    <a:lnTo>
                      <a:pt x="18" y="129"/>
                    </a:lnTo>
                    <a:lnTo>
                      <a:pt x="0" y="129"/>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08" name="Freeform 432"/>
              <p:cNvSpPr>
                <a:spLocks/>
              </p:cNvSpPr>
              <p:nvPr/>
            </p:nvSpPr>
            <p:spPr bwMode="auto">
              <a:xfrm>
                <a:off x="1761" y="5072"/>
                <a:ext cx="126" cy="131"/>
              </a:xfrm>
              <a:custGeom>
                <a:avLst/>
                <a:gdLst>
                  <a:gd name="T0" fmla="*/ 0 w 126"/>
                  <a:gd name="T1" fmla="*/ 0 h 131"/>
                  <a:gd name="T2" fmla="*/ 25 w 126"/>
                  <a:gd name="T3" fmla="*/ 0 h 131"/>
                  <a:gd name="T4" fmla="*/ 63 w 126"/>
                  <a:gd name="T5" fmla="*/ 111 h 131"/>
                  <a:gd name="T6" fmla="*/ 101 w 126"/>
                  <a:gd name="T7" fmla="*/ 0 h 131"/>
                  <a:gd name="T8" fmla="*/ 126 w 126"/>
                  <a:gd name="T9" fmla="*/ 0 h 131"/>
                  <a:gd name="T10" fmla="*/ 126 w 126"/>
                  <a:gd name="T11" fmla="*/ 131 h 131"/>
                  <a:gd name="T12" fmla="*/ 108 w 126"/>
                  <a:gd name="T13" fmla="*/ 131 h 131"/>
                  <a:gd name="T14" fmla="*/ 108 w 126"/>
                  <a:gd name="T15" fmla="*/ 53 h 131"/>
                  <a:gd name="T16" fmla="*/ 108 w 126"/>
                  <a:gd name="T17" fmla="*/ 41 h 131"/>
                  <a:gd name="T18" fmla="*/ 108 w 126"/>
                  <a:gd name="T19" fmla="*/ 21 h 131"/>
                  <a:gd name="T20" fmla="*/ 73 w 126"/>
                  <a:gd name="T21" fmla="*/ 131 h 131"/>
                  <a:gd name="T22" fmla="*/ 55 w 126"/>
                  <a:gd name="T23" fmla="*/ 131 h 131"/>
                  <a:gd name="T24" fmla="*/ 18 w 126"/>
                  <a:gd name="T25" fmla="*/ 21 h 131"/>
                  <a:gd name="T26" fmla="*/ 18 w 126"/>
                  <a:gd name="T27" fmla="*/ 26 h 131"/>
                  <a:gd name="T28" fmla="*/ 18 w 126"/>
                  <a:gd name="T29" fmla="*/ 38 h 131"/>
                  <a:gd name="T30" fmla="*/ 18 w 126"/>
                  <a:gd name="T31" fmla="*/ 53 h 131"/>
                  <a:gd name="T32" fmla="*/ 18 w 126"/>
                  <a:gd name="T33" fmla="*/ 131 h 131"/>
                  <a:gd name="T34" fmla="*/ 0 w 126"/>
                  <a:gd name="T35" fmla="*/ 131 h 131"/>
                  <a:gd name="T36" fmla="*/ 0 w 126"/>
                  <a:gd name="T37" fmla="*/ 0 h 1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31"/>
                  <a:gd name="T59" fmla="*/ 126 w 126"/>
                  <a:gd name="T60" fmla="*/ 131 h 1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31">
                    <a:moveTo>
                      <a:pt x="0" y="0"/>
                    </a:moveTo>
                    <a:lnTo>
                      <a:pt x="25" y="0"/>
                    </a:lnTo>
                    <a:lnTo>
                      <a:pt x="63" y="111"/>
                    </a:lnTo>
                    <a:lnTo>
                      <a:pt x="101" y="0"/>
                    </a:lnTo>
                    <a:lnTo>
                      <a:pt x="126" y="0"/>
                    </a:lnTo>
                    <a:lnTo>
                      <a:pt x="126" y="131"/>
                    </a:lnTo>
                    <a:lnTo>
                      <a:pt x="108" y="131"/>
                    </a:lnTo>
                    <a:lnTo>
                      <a:pt x="108" y="53"/>
                    </a:lnTo>
                    <a:lnTo>
                      <a:pt x="108" y="41"/>
                    </a:lnTo>
                    <a:lnTo>
                      <a:pt x="108" y="21"/>
                    </a:lnTo>
                    <a:lnTo>
                      <a:pt x="73" y="131"/>
                    </a:lnTo>
                    <a:lnTo>
                      <a:pt x="55" y="131"/>
                    </a:lnTo>
                    <a:lnTo>
                      <a:pt x="18" y="21"/>
                    </a:lnTo>
                    <a:lnTo>
                      <a:pt x="18" y="26"/>
                    </a:lnTo>
                    <a:lnTo>
                      <a:pt x="18" y="38"/>
                    </a:lnTo>
                    <a:lnTo>
                      <a:pt x="18" y="53"/>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09" name="Freeform 433"/>
              <p:cNvSpPr>
                <a:spLocks/>
              </p:cNvSpPr>
              <p:nvPr/>
            </p:nvSpPr>
            <p:spPr bwMode="auto">
              <a:xfrm>
                <a:off x="1914" y="5072"/>
                <a:ext cx="96" cy="129"/>
              </a:xfrm>
              <a:custGeom>
                <a:avLst/>
                <a:gdLst>
                  <a:gd name="T0" fmla="*/ 0 w 96"/>
                  <a:gd name="T1" fmla="*/ 0 h 129"/>
                  <a:gd name="T2" fmla="*/ 96 w 96"/>
                  <a:gd name="T3" fmla="*/ 0 h 129"/>
                  <a:gd name="T4" fmla="*/ 96 w 96"/>
                  <a:gd name="T5" fmla="*/ 15 h 129"/>
                  <a:gd name="T6" fmla="*/ 18 w 96"/>
                  <a:gd name="T7" fmla="*/ 15 h 129"/>
                  <a:gd name="T8" fmla="*/ 18 w 96"/>
                  <a:gd name="T9" fmla="*/ 56 h 129"/>
                  <a:gd name="T10" fmla="*/ 89 w 96"/>
                  <a:gd name="T11" fmla="*/ 56 h 129"/>
                  <a:gd name="T12" fmla="*/ 89 w 96"/>
                  <a:gd name="T13" fmla="*/ 71 h 129"/>
                  <a:gd name="T14" fmla="*/ 18 w 96"/>
                  <a:gd name="T15" fmla="*/ 71 h 129"/>
                  <a:gd name="T16" fmla="*/ 18 w 96"/>
                  <a:gd name="T17" fmla="*/ 113 h 129"/>
                  <a:gd name="T18" fmla="*/ 96 w 96"/>
                  <a:gd name="T19" fmla="*/ 113 h 129"/>
                  <a:gd name="T20" fmla="*/ 96 w 96"/>
                  <a:gd name="T21" fmla="*/ 129 h 129"/>
                  <a:gd name="T22" fmla="*/ 0 w 96"/>
                  <a:gd name="T23" fmla="*/ 129 h 129"/>
                  <a:gd name="T24" fmla="*/ 0 w 96"/>
                  <a:gd name="T25" fmla="*/ 0 h 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29"/>
                  <a:gd name="T41" fmla="*/ 96 w 96"/>
                  <a:gd name="T42" fmla="*/ 129 h 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29">
                    <a:moveTo>
                      <a:pt x="0" y="0"/>
                    </a:moveTo>
                    <a:lnTo>
                      <a:pt x="96" y="0"/>
                    </a:lnTo>
                    <a:lnTo>
                      <a:pt x="96" y="15"/>
                    </a:lnTo>
                    <a:lnTo>
                      <a:pt x="18" y="15"/>
                    </a:lnTo>
                    <a:lnTo>
                      <a:pt x="18" y="56"/>
                    </a:lnTo>
                    <a:lnTo>
                      <a:pt x="89" y="56"/>
                    </a:lnTo>
                    <a:lnTo>
                      <a:pt x="89" y="71"/>
                    </a:lnTo>
                    <a:lnTo>
                      <a:pt x="18" y="71"/>
                    </a:lnTo>
                    <a:lnTo>
                      <a:pt x="18" y="113"/>
                    </a:lnTo>
                    <a:lnTo>
                      <a:pt x="96" y="113"/>
                    </a:lnTo>
                    <a:lnTo>
                      <a:pt x="96" y="129"/>
                    </a:lnTo>
                    <a:lnTo>
                      <a:pt x="0" y="12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10" name="Freeform 434"/>
              <p:cNvSpPr>
                <a:spLocks/>
              </p:cNvSpPr>
              <p:nvPr/>
            </p:nvSpPr>
            <p:spPr bwMode="auto">
              <a:xfrm>
                <a:off x="2025" y="5070"/>
                <a:ext cx="43" cy="168"/>
              </a:xfrm>
              <a:custGeom>
                <a:avLst/>
                <a:gdLst>
                  <a:gd name="T0" fmla="*/ 3 w 43"/>
                  <a:gd name="T1" fmla="*/ 168 h 168"/>
                  <a:gd name="T2" fmla="*/ 13 w 43"/>
                  <a:gd name="T3" fmla="*/ 146 h 168"/>
                  <a:gd name="T4" fmla="*/ 20 w 43"/>
                  <a:gd name="T5" fmla="*/ 128 h 168"/>
                  <a:gd name="T6" fmla="*/ 23 w 43"/>
                  <a:gd name="T7" fmla="*/ 118 h 168"/>
                  <a:gd name="T8" fmla="*/ 25 w 43"/>
                  <a:gd name="T9" fmla="*/ 108 h 168"/>
                  <a:gd name="T10" fmla="*/ 25 w 43"/>
                  <a:gd name="T11" fmla="*/ 98 h 168"/>
                  <a:gd name="T12" fmla="*/ 25 w 43"/>
                  <a:gd name="T13" fmla="*/ 85 h 168"/>
                  <a:gd name="T14" fmla="*/ 25 w 43"/>
                  <a:gd name="T15" fmla="*/ 73 h 168"/>
                  <a:gd name="T16" fmla="*/ 25 w 43"/>
                  <a:gd name="T17" fmla="*/ 60 h 168"/>
                  <a:gd name="T18" fmla="*/ 23 w 43"/>
                  <a:gd name="T19" fmla="*/ 48 h 168"/>
                  <a:gd name="T20" fmla="*/ 18 w 43"/>
                  <a:gd name="T21" fmla="*/ 38 h 168"/>
                  <a:gd name="T22" fmla="*/ 13 w 43"/>
                  <a:gd name="T23" fmla="*/ 23 h 168"/>
                  <a:gd name="T24" fmla="*/ 0 w 43"/>
                  <a:gd name="T25" fmla="*/ 0 h 168"/>
                  <a:gd name="T26" fmla="*/ 13 w 43"/>
                  <a:gd name="T27" fmla="*/ 0 h 168"/>
                  <a:gd name="T28" fmla="*/ 28 w 43"/>
                  <a:gd name="T29" fmla="*/ 28 h 168"/>
                  <a:gd name="T30" fmla="*/ 35 w 43"/>
                  <a:gd name="T31" fmla="*/ 40 h 168"/>
                  <a:gd name="T32" fmla="*/ 38 w 43"/>
                  <a:gd name="T33" fmla="*/ 53 h 168"/>
                  <a:gd name="T34" fmla="*/ 40 w 43"/>
                  <a:gd name="T35" fmla="*/ 63 h 168"/>
                  <a:gd name="T36" fmla="*/ 43 w 43"/>
                  <a:gd name="T37" fmla="*/ 83 h 168"/>
                  <a:gd name="T38" fmla="*/ 43 w 43"/>
                  <a:gd name="T39" fmla="*/ 95 h 168"/>
                  <a:gd name="T40" fmla="*/ 40 w 43"/>
                  <a:gd name="T41" fmla="*/ 108 h 168"/>
                  <a:gd name="T42" fmla="*/ 38 w 43"/>
                  <a:gd name="T43" fmla="*/ 120 h 168"/>
                  <a:gd name="T44" fmla="*/ 35 w 43"/>
                  <a:gd name="T45" fmla="*/ 131 h 168"/>
                  <a:gd name="T46" fmla="*/ 25 w 43"/>
                  <a:gd name="T47" fmla="*/ 146 h 168"/>
                  <a:gd name="T48" fmla="*/ 13 w 43"/>
                  <a:gd name="T49" fmla="*/ 168 h 168"/>
                  <a:gd name="T50" fmla="*/ 3 w 43"/>
                  <a:gd name="T51" fmla="*/ 168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3"/>
                  <a:gd name="T79" fmla="*/ 0 h 168"/>
                  <a:gd name="T80" fmla="*/ 43 w 43"/>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3" h="168">
                    <a:moveTo>
                      <a:pt x="3" y="168"/>
                    </a:moveTo>
                    <a:lnTo>
                      <a:pt x="13" y="146"/>
                    </a:lnTo>
                    <a:lnTo>
                      <a:pt x="20" y="128"/>
                    </a:lnTo>
                    <a:lnTo>
                      <a:pt x="23" y="118"/>
                    </a:lnTo>
                    <a:lnTo>
                      <a:pt x="25" y="108"/>
                    </a:lnTo>
                    <a:lnTo>
                      <a:pt x="25" y="98"/>
                    </a:lnTo>
                    <a:lnTo>
                      <a:pt x="25" y="85"/>
                    </a:lnTo>
                    <a:lnTo>
                      <a:pt x="25" y="73"/>
                    </a:lnTo>
                    <a:lnTo>
                      <a:pt x="25" y="60"/>
                    </a:lnTo>
                    <a:lnTo>
                      <a:pt x="23" y="48"/>
                    </a:lnTo>
                    <a:lnTo>
                      <a:pt x="18" y="38"/>
                    </a:lnTo>
                    <a:lnTo>
                      <a:pt x="13" y="23"/>
                    </a:lnTo>
                    <a:lnTo>
                      <a:pt x="0" y="0"/>
                    </a:lnTo>
                    <a:lnTo>
                      <a:pt x="13" y="0"/>
                    </a:lnTo>
                    <a:lnTo>
                      <a:pt x="28" y="28"/>
                    </a:lnTo>
                    <a:lnTo>
                      <a:pt x="35" y="40"/>
                    </a:lnTo>
                    <a:lnTo>
                      <a:pt x="38" y="53"/>
                    </a:lnTo>
                    <a:lnTo>
                      <a:pt x="40" y="63"/>
                    </a:lnTo>
                    <a:lnTo>
                      <a:pt x="43" y="83"/>
                    </a:lnTo>
                    <a:lnTo>
                      <a:pt x="43" y="95"/>
                    </a:lnTo>
                    <a:lnTo>
                      <a:pt x="40" y="108"/>
                    </a:lnTo>
                    <a:lnTo>
                      <a:pt x="38" y="120"/>
                    </a:lnTo>
                    <a:lnTo>
                      <a:pt x="35" y="131"/>
                    </a:lnTo>
                    <a:lnTo>
                      <a:pt x="25" y="146"/>
                    </a:lnTo>
                    <a:lnTo>
                      <a:pt x="13" y="168"/>
                    </a:lnTo>
                    <a:lnTo>
                      <a:pt x="3" y="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11" name="Freeform 435"/>
              <p:cNvSpPr>
                <a:spLocks/>
              </p:cNvSpPr>
              <p:nvPr/>
            </p:nvSpPr>
            <p:spPr bwMode="auto">
              <a:xfrm>
                <a:off x="2096" y="5183"/>
                <a:ext cx="20" cy="45"/>
              </a:xfrm>
              <a:custGeom>
                <a:avLst/>
                <a:gdLst>
                  <a:gd name="T0" fmla="*/ 0 w 20"/>
                  <a:gd name="T1" fmla="*/ 38 h 45"/>
                  <a:gd name="T2" fmla="*/ 5 w 20"/>
                  <a:gd name="T3" fmla="*/ 35 h 45"/>
                  <a:gd name="T4" fmla="*/ 7 w 20"/>
                  <a:gd name="T5" fmla="*/ 30 h 45"/>
                  <a:gd name="T6" fmla="*/ 10 w 20"/>
                  <a:gd name="T7" fmla="*/ 23 h 45"/>
                  <a:gd name="T8" fmla="*/ 10 w 20"/>
                  <a:gd name="T9" fmla="*/ 20 h 45"/>
                  <a:gd name="T10" fmla="*/ 0 w 20"/>
                  <a:gd name="T11" fmla="*/ 20 h 45"/>
                  <a:gd name="T12" fmla="*/ 0 w 20"/>
                  <a:gd name="T13" fmla="*/ 0 h 45"/>
                  <a:gd name="T14" fmla="*/ 20 w 20"/>
                  <a:gd name="T15" fmla="*/ 0 h 45"/>
                  <a:gd name="T16" fmla="*/ 20 w 20"/>
                  <a:gd name="T17" fmla="*/ 18 h 45"/>
                  <a:gd name="T18" fmla="*/ 17 w 20"/>
                  <a:gd name="T19" fmla="*/ 28 h 45"/>
                  <a:gd name="T20" fmla="*/ 15 w 20"/>
                  <a:gd name="T21" fmla="*/ 35 h 45"/>
                  <a:gd name="T22" fmla="*/ 12 w 20"/>
                  <a:gd name="T23" fmla="*/ 40 h 45"/>
                  <a:gd name="T24" fmla="*/ 10 w 20"/>
                  <a:gd name="T25" fmla="*/ 43 h 45"/>
                  <a:gd name="T26" fmla="*/ 5 w 20"/>
                  <a:gd name="T27" fmla="*/ 45 h 45"/>
                  <a:gd name="T28" fmla="*/ 0 w 20"/>
                  <a:gd name="T29" fmla="*/ 45 h 45"/>
                  <a:gd name="T30" fmla="*/ 0 w 20"/>
                  <a:gd name="T31" fmla="*/ 38 h 4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
                  <a:gd name="T49" fmla="*/ 0 h 45"/>
                  <a:gd name="T50" fmla="*/ 20 w 20"/>
                  <a:gd name="T51" fmla="*/ 45 h 4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 h="45">
                    <a:moveTo>
                      <a:pt x="0" y="38"/>
                    </a:moveTo>
                    <a:lnTo>
                      <a:pt x="5" y="35"/>
                    </a:lnTo>
                    <a:lnTo>
                      <a:pt x="7" y="30"/>
                    </a:lnTo>
                    <a:lnTo>
                      <a:pt x="10" y="23"/>
                    </a:lnTo>
                    <a:lnTo>
                      <a:pt x="10" y="20"/>
                    </a:lnTo>
                    <a:lnTo>
                      <a:pt x="0" y="20"/>
                    </a:lnTo>
                    <a:lnTo>
                      <a:pt x="0" y="0"/>
                    </a:lnTo>
                    <a:lnTo>
                      <a:pt x="20" y="0"/>
                    </a:lnTo>
                    <a:lnTo>
                      <a:pt x="20" y="18"/>
                    </a:lnTo>
                    <a:lnTo>
                      <a:pt x="17" y="28"/>
                    </a:lnTo>
                    <a:lnTo>
                      <a:pt x="15" y="35"/>
                    </a:lnTo>
                    <a:lnTo>
                      <a:pt x="12" y="40"/>
                    </a:lnTo>
                    <a:lnTo>
                      <a:pt x="10" y="43"/>
                    </a:lnTo>
                    <a:lnTo>
                      <a:pt x="5" y="45"/>
                    </a:lnTo>
                    <a:lnTo>
                      <a:pt x="0" y="45"/>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12" name="Freeform 436"/>
              <p:cNvSpPr>
                <a:spLocks noEditPoints="1"/>
              </p:cNvSpPr>
              <p:nvPr/>
            </p:nvSpPr>
            <p:spPr bwMode="auto">
              <a:xfrm>
                <a:off x="566" y="4831"/>
                <a:ext cx="98" cy="131"/>
              </a:xfrm>
              <a:custGeom>
                <a:avLst/>
                <a:gdLst>
                  <a:gd name="T0" fmla="*/ 68 w 98"/>
                  <a:gd name="T1" fmla="*/ 28 h 131"/>
                  <a:gd name="T2" fmla="*/ 60 w 98"/>
                  <a:gd name="T3" fmla="*/ 23 h 131"/>
                  <a:gd name="T4" fmla="*/ 53 w 98"/>
                  <a:gd name="T5" fmla="*/ 23 h 131"/>
                  <a:gd name="T6" fmla="*/ 28 w 98"/>
                  <a:gd name="T7" fmla="*/ 23 h 131"/>
                  <a:gd name="T8" fmla="*/ 28 w 98"/>
                  <a:gd name="T9" fmla="*/ 61 h 131"/>
                  <a:gd name="T10" fmla="*/ 53 w 98"/>
                  <a:gd name="T11" fmla="*/ 61 h 131"/>
                  <a:gd name="T12" fmla="*/ 60 w 98"/>
                  <a:gd name="T13" fmla="*/ 61 h 131"/>
                  <a:gd name="T14" fmla="*/ 63 w 98"/>
                  <a:gd name="T15" fmla="*/ 58 h 131"/>
                  <a:gd name="T16" fmla="*/ 68 w 98"/>
                  <a:gd name="T17" fmla="*/ 55 h 131"/>
                  <a:gd name="T18" fmla="*/ 70 w 98"/>
                  <a:gd name="T19" fmla="*/ 53 h 131"/>
                  <a:gd name="T20" fmla="*/ 70 w 98"/>
                  <a:gd name="T21" fmla="*/ 50 h 131"/>
                  <a:gd name="T22" fmla="*/ 73 w 98"/>
                  <a:gd name="T23" fmla="*/ 40 h 131"/>
                  <a:gd name="T24" fmla="*/ 70 w 98"/>
                  <a:gd name="T25" fmla="*/ 33 h 131"/>
                  <a:gd name="T26" fmla="*/ 70 w 98"/>
                  <a:gd name="T27" fmla="*/ 30 h 131"/>
                  <a:gd name="T28" fmla="*/ 68 w 98"/>
                  <a:gd name="T29" fmla="*/ 28 h 131"/>
                  <a:gd name="T30" fmla="*/ 88 w 98"/>
                  <a:gd name="T31" fmla="*/ 73 h 131"/>
                  <a:gd name="T32" fmla="*/ 81 w 98"/>
                  <a:gd name="T33" fmla="*/ 78 h 131"/>
                  <a:gd name="T34" fmla="*/ 73 w 98"/>
                  <a:gd name="T35" fmla="*/ 81 h 131"/>
                  <a:gd name="T36" fmla="*/ 65 w 98"/>
                  <a:gd name="T37" fmla="*/ 83 h 131"/>
                  <a:gd name="T38" fmla="*/ 55 w 98"/>
                  <a:gd name="T39" fmla="*/ 83 h 131"/>
                  <a:gd name="T40" fmla="*/ 28 w 98"/>
                  <a:gd name="T41" fmla="*/ 83 h 131"/>
                  <a:gd name="T42" fmla="*/ 28 w 98"/>
                  <a:gd name="T43" fmla="*/ 131 h 131"/>
                  <a:gd name="T44" fmla="*/ 0 w 98"/>
                  <a:gd name="T45" fmla="*/ 131 h 131"/>
                  <a:gd name="T46" fmla="*/ 0 w 98"/>
                  <a:gd name="T47" fmla="*/ 0 h 131"/>
                  <a:gd name="T48" fmla="*/ 55 w 98"/>
                  <a:gd name="T49" fmla="*/ 0 h 131"/>
                  <a:gd name="T50" fmla="*/ 65 w 98"/>
                  <a:gd name="T51" fmla="*/ 0 h 131"/>
                  <a:gd name="T52" fmla="*/ 73 w 98"/>
                  <a:gd name="T53" fmla="*/ 3 h 131"/>
                  <a:gd name="T54" fmla="*/ 81 w 98"/>
                  <a:gd name="T55" fmla="*/ 5 h 131"/>
                  <a:gd name="T56" fmla="*/ 88 w 98"/>
                  <a:gd name="T57" fmla="*/ 10 h 131"/>
                  <a:gd name="T58" fmla="*/ 93 w 98"/>
                  <a:gd name="T59" fmla="*/ 15 h 131"/>
                  <a:gd name="T60" fmla="*/ 96 w 98"/>
                  <a:gd name="T61" fmla="*/ 23 h 131"/>
                  <a:gd name="T62" fmla="*/ 98 w 98"/>
                  <a:gd name="T63" fmla="*/ 28 h 131"/>
                  <a:gd name="T64" fmla="*/ 98 w 98"/>
                  <a:gd name="T65" fmla="*/ 30 h 131"/>
                  <a:gd name="T66" fmla="*/ 98 w 98"/>
                  <a:gd name="T67" fmla="*/ 40 h 131"/>
                  <a:gd name="T68" fmla="*/ 98 w 98"/>
                  <a:gd name="T69" fmla="*/ 50 h 131"/>
                  <a:gd name="T70" fmla="*/ 96 w 98"/>
                  <a:gd name="T71" fmla="*/ 61 h 131"/>
                  <a:gd name="T72" fmla="*/ 93 w 98"/>
                  <a:gd name="T73" fmla="*/ 68 h 131"/>
                  <a:gd name="T74" fmla="*/ 88 w 98"/>
                  <a:gd name="T75" fmla="*/ 73 h 13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8"/>
                  <a:gd name="T115" fmla="*/ 0 h 131"/>
                  <a:gd name="T116" fmla="*/ 98 w 98"/>
                  <a:gd name="T117" fmla="*/ 131 h 13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8" h="131">
                    <a:moveTo>
                      <a:pt x="68" y="28"/>
                    </a:moveTo>
                    <a:lnTo>
                      <a:pt x="60" y="23"/>
                    </a:lnTo>
                    <a:lnTo>
                      <a:pt x="53" y="23"/>
                    </a:lnTo>
                    <a:lnTo>
                      <a:pt x="28" y="23"/>
                    </a:lnTo>
                    <a:lnTo>
                      <a:pt x="28" y="61"/>
                    </a:lnTo>
                    <a:lnTo>
                      <a:pt x="53" y="61"/>
                    </a:lnTo>
                    <a:lnTo>
                      <a:pt x="60" y="61"/>
                    </a:lnTo>
                    <a:lnTo>
                      <a:pt x="63" y="58"/>
                    </a:lnTo>
                    <a:lnTo>
                      <a:pt x="68" y="55"/>
                    </a:lnTo>
                    <a:lnTo>
                      <a:pt x="70" y="53"/>
                    </a:lnTo>
                    <a:lnTo>
                      <a:pt x="70" y="50"/>
                    </a:lnTo>
                    <a:lnTo>
                      <a:pt x="73" y="40"/>
                    </a:lnTo>
                    <a:lnTo>
                      <a:pt x="70" y="33"/>
                    </a:lnTo>
                    <a:lnTo>
                      <a:pt x="70" y="30"/>
                    </a:lnTo>
                    <a:lnTo>
                      <a:pt x="68" y="28"/>
                    </a:lnTo>
                    <a:close/>
                    <a:moveTo>
                      <a:pt x="88" y="73"/>
                    </a:moveTo>
                    <a:lnTo>
                      <a:pt x="81" y="78"/>
                    </a:lnTo>
                    <a:lnTo>
                      <a:pt x="73" y="81"/>
                    </a:lnTo>
                    <a:lnTo>
                      <a:pt x="65" y="83"/>
                    </a:lnTo>
                    <a:lnTo>
                      <a:pt x="55" y="83"/>
                    </a:lnTo>
                    <a:lnTo>
                      <a:pt x="28" y="83"/>
                    </a:lnTo>
                    <a:lnTo>
                      <a:pt x="28" y="131"/>
                    </a:lnTo>
                    <a:lnTo>
                      <a:pt x="0" y="131"/>
                    </a:lnTo>
                    <a:lnTo>
                      <a:pt x="0" y="0"/>
                    </a:lnTo>
                    <a:lnTo>
                      <a:pt x="55" y="0"/>
                    </a:lnTo>
                    <a:lnTo>
                      <a:pt x="65" y="0"/>
                    </a:lnTo>
                    <a:lnTo>
                      <a:pt x="73" y="3"/>
                    </a:lnTo>
                    <a:lnTo>
                      <a:pt x="81" y="5"/>
                    </a:lnTo>
                    <a:lnTo>
                      <a:pt x="88" y="10"/>
                    </a:lnTo>
                    <a:lnTo>
                      <a:pt x="93" y="15"/>
                    </a:lnTo>
                    <a:lnTo>
                      <a:pt x="96" y="23"/>
                    </a:lnTo>
                    <a:lnTo>
                      <a:pt x="98" y="28"/>
                    </a:lnTo>
                    <a:lnTo>
                      <a:pt x="98" y="30"/>
                    </a:lnTo>
                    <a:lnTo>
                      <a:pt x="98" y="40"/>
                    </a:lnTo>
                    <a:lnTo>
                      <a:pt x="98" y="50"/>
                    </a:lnTo>
                    <a:lnTo>
                      <a:pt x="96" y="61"/>
                    </a:lnTo>
                    <a:lnTo>
                      <a:pt x="93" y="68"/>
                    </a:lnTo>
                    <a:lnTo>
                      <a:pt x="88"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13" name="Freeform 437"/>
              <p:cNvSpPr>
                <a:spLocks noEditPoints="1"/>
              </p:cNvSpPr>
              <p:nvPr/>
            </p:nvSpPr>
            <p:spPr bwMode="auto">
              <a:xfrm>
                <a:off x="687" y="4831"/>
                <a:ext cx="108" cy="131"/>
              </a:xfrm>
              <a:custGeom>
                <a:avLst/>
                <a:gdLst>
                  <a:gd name="T0" fmla="*/ 25 w 108"/>
                  <a:gd name="T1" fmla="*/ 23 h 131"/>
                  <a:gd name="T2" fmla="*/ 25 w 108"/>
                  <a:gd name="T3" fmla="*/ 58 h 131"/>
                  <a:gd name="T4" fmla="*/ 58 w 108"/>
                  <a:gd name="T5" fmla="*/ 58 h 131"/>
                  <a:gd name="T6" fmla="*/ 65 w 108"/>
                  <a:gd name="T7" fmla="*/ 58 h 131"/>
                  <a:gd name="T8" fmla="*/ 68 w 108"/>
                  <a:gd name="T9" fmla="*/ 55 h 131"/>
                  <a:gd name="T10" fmla="*/ 70 w 108"/>
                  <a:gd name="T11" fmla="*/ 55 h 131"/>
                  <a:gd name="T12" fmla="*/ 75 w 108"/>
                  <a:gd name="T13" fmla="*/ 53 h 131"/>
                  <a:gd name="T14" fmla="*/ 78 w 108"/>
                  <a:gd name="T15" fmla="*/ 50 h 131"/>
                  <a:gd name="T16" fmla="*/ 78 w 108"/>
                  <a:gd name="T17" fmla="*/ 45 h 131"/>
                  <a:gd name="T18" fmla="*/ 78 w 108"/>
                  <a:gd name="T19" fmla="*/ 40 h 131"/>
                  <a:gd name="T20" fmla="*/ 78 w 108"/>
                  <a:gd name="T21" fmla="*/ 35 h 131"/>
                  <a:gd name="T22" fmla="*/ 78 w 108"/>
                  <a:gd name="T23" fmla="*/ 30 h 131"/>
                  <a:gd name="T24" fmla="*/ 75 w 108"/>
                  <a:gd name="T25" fmla="*/ 28 h 131"/>
                  <a:gd name="T26" fmla="*/ 70 w 108"/>
                  <a:gd name="T27" fmla="*/ 25 h 131"/>
                  <a:gd name="T28" fmla="*/ 65 w 108"/>
                  <a:gd name="T29" fmla="*/ 23 h 131"/>
                  <a:gd name="T30" fmla="*/ 58 w 108"/>
                  <a:gd name="T31" fmla="*/ 23 h 131"/>
                  <a:gd name="T32" fmla="*/ 25 w 108"/>
                  <a:gd name="T33" fmla="*/ 23 h 131"/>
                  <a:gd name="T34" fmla="*/ 85 w 108"/>
                  <a:gd name="T35" fmla="*/ 3 h 131"/>
                  <a:gd name="T36" fmla="*/ 90 w 108"/>
                  <a:gd name="T37" fmla="*/ 8 h 131"/>
                  <a:gd name="T38" fmla="*/ 98 w 108"/>
                  <a:gd name="T39" fmla="*/ 13 h 131"/>
                  <a:gd name="T40" fmla="*/ 103 w 108"/>
                  <a:gd name="T41" fmla="*/ 23 h 131"/>
                  <a:gd name="T42" fmla="*/ 105 w 108"/>
                  <a:gd name="T43" fmla="*/ 30 h 131"/>
                  <a:gd name="T44" fmla="*/ 105 w 108"/>
                  <a:gd name="T45" fmla="*/ 38 h 131"/>
                  <a:gd name="T46" fmla="*/ 105 w 108"/>
                  <a:gd name="T47" fmla="*/ 45 h 131"/>
                  <a:gd name="T48" fmla="*/ 103 w 108"/>
                  <a:gd name="T49" fmla="*/ 50 h 131"/>
                  <a:gd name="T50" fmla="*/ 100 w 108"/>
                  <a:gd name="T51" fmla="*/ 55 h 131"/>
                  <a:gd name="T52" fmla="*/ 98 w 108"/>
                  <a:gd name="T53" fmla="*/ 58 h 131"/>
                  <a:gd name="T54" fmla="*/ 95 w 108"/>
                  <a:gd name="T55" fmla="*/ 63 h 131"/>
                  <a:gd name="T56" fmla="*/ 85 w 108"/>
                  <a:gd name="T57" fmla="*/ 68 h 131"/>
                  <a:gd name="T58" fmla="*/ 93 w 108"/>
                  <a:gd name="T59" fmla="*/ 73 h 131"/>
                  <a:gd name="T60" fmla="*/ 98 w 108"/>
                  <a:gd name="T61" fmla="*/ 78 h 131"/>
                  <a:gd name="T62" fmla="*/ 100 w 108"/>
                  <a:gd name="T63" fmla="*/ 86 h 131"/>
                  <a:gd name="T64" fmla="*/ 103 w 108"/>
                  <a:gd name="T65" fmla="*/ 98 h 131"/>
                  <a:gd name="T66" fmla="*/ 103 w 108"/>
                  <a:gd name="T67" fmla="*/ 108 h 131"/>
                  <a:gd name="T68" fmla="*/ 103 w 108"/>
                  <a:gd name="T69" fmla="*/ 118 h 131"/>
                  <a:gd name="T70" fmla="*/ 105 w 108"/>
                  <a:gd name="T71" fmla="*/ 123 h 131"/>
                  <a:gd name="T72" fmla="*/ 108 w 108"/>
                  <a:gd name="T73" fmla="*/ 126 h 131"/>
                  <a:gd name="T74" fmla="*/ 108 w 108"/>
                  <a:gd name="T75" fmla="*/ 131 h 131"/>
                  <a:gd name="T76" fmla="*/ 78 w 108"/>
                  <a:gd name="T77" fmla="*/ 131 h 131"/>
                  <a:gd name="T78" fmla="*/ 75 w 108"/>
                  <a:gd name="T79" fmla="*/ 123 h 131"/>
                  <a:gd name="T80" fmla="*/ 75 w 108"/>
                  <a:gd name="T81" fmla="*/ 111 h 131"/>
                  <a:gd name="T82" fmla="*/ 75 w 108"/>
                  <a:gd name="T83" fmla="*/ 101 h 131"/>
                  <a:gd name="T84" fmla="*/ 73 w 108"/>
                  <a:gd name="T85" fmla="*/ 88 h 131"/>
                  <a:gd name="T86" fmla="*/ 70 w 108"/>
                  <a:gd name="T87" fmla="*/ 83 h 131"/>
                  <a:gd name="T88" fmla="*/ 65 w 108"/>
                  <a:gd name="T89" fmla="*/ 81 h 131"/>
                  <a:gd name="T90" fmla="*/ 55 w 108"/>
                  <a:gd name="T91" fmla="*/ 78 h 131"/>
                  <a:gd name="T92" fmla="*/ 25 w 108"/>
                  <a:gd name="T93" fmla="*/ 78 h 131"/>
                  <a:gd name="T94" fmla="*/ 25 w 108"/>
                  <a:gd name="T95" fmla="*/ 131 h 131"/>
                  <a:gd name="T96" fmla="*/ 0 w 108"/>
                  <a:gd name="T97" fmla="*/ 131 h 131"/>
                  <a:gd name="T98" fmla="*/ 0 w 108"/>
                  <a:gd name="T99" fmla="*/ 0 h 131"/>
                  <a:gd name="T100" fmla="*/ 63 w 108"/>
                  <a:gd name="T101" fmla="*/ 0 h 131"/>
                  <a:gd name="T102" fmla="*/ 75 w 108"/>
                  <a:gd name="T103" fmla="*/ 0 h 131"/>
                  <a:gd name="T104" fmla="*/ 85 w 108"/>
                  <a:gd name="T105" fmla="*/ 3 h 1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1"/>
                  <a:gd name="T161" fmla="*/ 108 w 108"/>
                  <a:gd name="T162" fmla="*/ 131 h 13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1">
                    <a:moveTo>
                      <a:pt x="25" y="23"/>
                    </a:moveTo>
                    <a:lnTo>
                      <a:pt x="25" y="58"/>
                    </a:lnTo>
                    <a:lnTo>
                      <a:pt x="58" y="58"/>
                    </a:lnTo>
                    <a:lnTo>
                      <a:pt x="65" y="58"/>
                    </a:lnTo>
                    <a:lnTo>
                      <a:pt x="68" y="55"/>
                    </a:lnTo>
                    <a:lnTo>
                      <a:pt x="70" y="55"/>
                    </a:lnTo>
                    <a:lnTo>
                      <a:pt x="75" y="53"/>
                    </a:lnTo>
                    <a:lnTo>
                      <a:pt x="78" y="50"/>
                    </a:lnTo>
                    <a:lnTo>
                      <a:pt x="78" y="45"/>
                    </a:lnTo>
                    <a:lnTo>
                      <a:pt x="78" y="40"/>
                    </a:lnTo>
                    <a:lnTo>
                      <a:pt x="78" y="35"/>
                    </a:lnTo>
                    <a:lnTo>
                      <a:pt x="78" y="30"/>
                    </a:lnTo>
                    <a:lnTo>
                      <a:pt x="75" y="28"/>
                    </a:lnTo>
                    <a:lnTo>
                      <a:pt x="70" y="25"/>
                    </a:lnTo>
                    <a:lnTo>
                      <a:pt x="65" y="23"/>
                    </a:lnTo>
                    <a:lnTo>
                      <a:pt x="58" y="23"/>
                    </a:lnTo>
                    <a:lnTo>
                      <a:pt x="25" y="23"/>
                    </a:lnTo>
                    <a:close/>
                    <a:moveTo>
                      <a:pt x="85" y="3"/>
                    </a:moveTo>
                    <a:lnTo>
                      <a:pt x="90" y="8"/>
                    </a:lnTo>
                    <a:lnTo>
                      <a:pt x="98" y="13"/>
                    </a:lnTo>
                    <a:lnTo>
                      <a:pt x="103" y="23"/>
                    </a:lnTo>
                    <a:lnTo>
                      <a:pt x="105" y="30"/>
                    </a:lnTo>
                    <a:lnTo>
                      <a:pt x="105" y="38"/>
                    </a:lnTo>
                    <a:lnTo>
                      <a:pt x="105" y="45"/>
                    </a:lnTo>
                    <a:lnTo>
                      <a:pt x="103" y="50"/>
                    </a:lnTo>
                    <a:lnTo>
                      <a:pt x="100" y="55"/>
                    </a:lnTo>
                    <a:lnTo>
                      <a:pt x="98" y="58"/>
                    </a:lnTo>
                    <a:lnTo>
                      <a:pt x="95" y="63"/>
                    </a:lnTo>
                    <a:lnTo>
                      <a:pt x="85" y="68"/>
                    </a:lnTo>
                    <a:lnTo>
                      <a:pt x="93" y="73"/>
                    </a:lnTo>
                    <a:lnTo>
                      <a:pt x="98" y="78"/>
                    </a:lnTo>
                    <a:lnTo>
                      <a:pt x="100" y="86"/>
                    </a:lnTo>
                    <a:lnTo>
                      <a:pt x="103" y="98"/>
                    </a:lnTo>
                    <a:lnTo>
                      <a:pt x="103" y="108"/>
                    </a:lnTo>
                    <a:lnTo>
                      <a:pt x="103" y="118"/>
                    </a:lnTo>
                    <a:lnTo>
                      <a:pt x="105" y="123"/>
                    </a:lnTo>
                    <a:lnTo>
                      <a:pt x="108" y="126"/>
                    </a:lnTo>
                    <a:lnTo>
                      <a:pt x="108" y="131"/>
                    </a:lnTo>
                    <a:lnTo>
                      <a:pt x="78" y="131"/>
                    </a:lnTo>
                    <a:lnTo>
                      <a:pt x="75" y="123"/>
                    </a:lnTo>
                    <a:lnTo>
                      <a:pt x="75" y="111"/>
                    </a:lnTo>
                    <a:lnTo>
                      <a:pt x="75" y="101"/>
                    </a:lnTo>
                    <a:lnTo>
                      <a:pt x="73" y="88"/>
                    </a:lnTo>
                    <a:lnTo>
                      <a:pt x="70" y="83"/>
                    </a:lnTo>
                    <a:lnTo>
                      <a:pt x="65" y="81"/>
                    </a:lnTo>
                    <a:lnTo>
                      <a:pt x="55" y="78"/>
                    </a:lnTo>
                    <a:lnTo>
                      <a:pt x="25" y="78"/>
                    </a:lnTo>
                    <a:lnTo>
                      <a:pt x="25" y="131"/>
                    </a:lnTo>
                    <a:lnTo>
                      <a:pt x="0" y="131"/>
                    </a:lnTo>
                    <a:lnTo>
                      <a:pt x="0" y="0"/>
                    </a:lnTo>
                    <a:lnTo>
                      <a:pt x="63" y="0"/>
                    </a:lnTo>
                    <a:lnTo>
                      <a:pt x="75" y="0"/>
                    </a:lnTo>
                    <a:lnTo>
                      <a:pt x="8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14" name="Rectangle 438"/>
              <p:cNvSpPr>
                <a:spLocks noChangeArrowheads="1"/>
              </p:cNvSpPr>
              <p:nvPr/>
            </p:nvSpPr>
            <p:spPr bwMode="auto">
              <a:xfrm>
                <a:off x="815" y="4831"/>
                <a:ext cx="25" cy="12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372915" name="Freeform 439"/>
              <p:cNvSpPr>
                <a:spLocks/>
              </p:cNvSpPr>
              <p:nvPr/>
            </p:nvSpPr>
            <p:spPr bwMode="auto">
              <a:xfrm>
                <a:off x="865" y="4831"/>
                <a:ext cx="126" cy="131"/>
              </a:xfrm>
              <a:custGeom>
                <a:avLst/>
                <a:gdLst>
                  <a:gd name="T0" fmla="*/ 88 w 126"/>
                  <a:gd name="T1" fmla="*/ 0 h 131"/>
                  <a:gd name="T2" fmla="*/ 126 w 126"/>
                  <a:gd name="T3" fmla="*/ 0 h 131"/>
                  <a:gd name="T4" fmla="*/ 126 w 126"/>
                  <a:gd name="T5" fmla="*/ 131 h 131"/>
                  <a:gd name="T6" fmla="*/ 101 w 126"/>
                  <a:gd name="T7" fmla="*/ 131 h 131"/>
                  <a:gd name="T8" fmla="*/ 101 w 126"/>
                  <a:gd name="T9" fmla="*/ 43 h 131"/>
                  <a:gd name="T10" fmla="*/ 101 w 126"/>
                  <a:gd name="T11" fmla="*/ 30 h 131"/>
                  <a:gd name="T12" fmla="*/ 101 w 126"/>
                  <a:gd name="T13" fmla="*/ 20 h 131"/>
                  <a:gd name="T14" fmla="*/ 78 w 126"/>
                  <a:gd name="T15" fmla="*/ 131 h 131"/>
                  <a:gd name="T16" fmla="*/ 51 w 126"/>
                  <a:gd name="T17" fmla="*/ 131 h 131"/>
                  <a:gd name="T18" fmla="*/ 26 w 126"/>
                  <a:gd name="T19" fmla="*/ 20 h 131"/>
                  <a:gd name="T20" fmla="*/ 26 w 126"/>
                  <a:gd name="T21" fmla="*/ 30 h 131"/>
                  <a:gd name="T22" fmla="*/ 26 w 126"/>
                  <a:gd name="T23" fmla="*/ 43 h 131"/>
                  <a:gd name="T24" fmla="*/ 26 w 126"/>
                  <a:gd name="T25" fmla="*/ 131 h 131"/>
                  <a:gd name="T26" fmla="*/ 0 w 126"/>
                  <a:gd name="T27" fmla="*/ 131 h 131"/>
                  <a:gd name="T28" fmla="*/ 0 w 126"/>
                  <a:gd name="T29" fmla="*/ 0 h 131"/>
                  <a:gd name="T30" fmla="*/ 41 w 126"/>
                  <a:gd name="T31" fmla="*/ 0 h 131"/>
                  <a:gd name="T32" fmla="*/ 66 w 126"/>
                  <a:gd name="T33" fmla="*/ 103 h 131"/>
                  <a:gd name="T34" fmla="*/ 88 w 126"/>
                  <a:gd name="T35" fmla="*/ 0 h 1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6"/>
                  <a:gd name="T55" fmla="*/ 0 h 131"/>
                  <a:gd name="T56" fmla="*/ 126 w 126"/>
                  <a:gd name="T57" fmla="*/ 131 h 1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6" h="131">
                    <a:moveTo>
                      <a:pt x="88" y="0"/>
                    </a:moveTo>
                    <a:lnTo>
                      <a:pt x="126" y="0"/>
                    </a:lnTo>
                    <a:lnTo>
                      <a:pt x="126" y="131"/>
                    </a:lnTo>
                    <a:lnTo>
                      <a:pt x="101" y="131"/>
                    </a:lnTo>
                    <a:lnTo>
                      <a:pt x="101" y="43"/>
                    </a:lnTo>
                    <a:lnTo>
                      <a:pt x="101" y="30"/>
                    </a:lnTo>
                    <a:lnTo>
                      <a:pt x="101" y="20"/>
                    </a:lnTo>
                    <a:lnTo>
                      <a:pt x="78" y="131"/>
                    </a:lnTo>
                    <a:lnTo>
                      <a:pt x="51" y="131"/>
                    </a:lnTo>
                    <a:lnTo>
                      <a:pt x="26" y="20"/>
                    </a:lnTo>
                    <a:lnTo>
                      <a:pt x="26" y="30"/>
                    </a:lnTo>
                    <a:lnTo>
                      <a:pt x="26" y="43"/>
                    </a:lnTo>
                    <a:lnTo>
                      <a:pt x="26" y="131"/>
                    </a:lnTo>
                    <a:lnTo>
                      <a:pt x="0" y="131"/>
                    </a:lnTo>
                    <a:lnTo>
                      <a:pt x="0" y="0"/>
                    </a:lnTo>
                    <a:lnTo>
                      <a:pt x="41" y="0"/>
                    </a:lnTo>
                    <a:lnTo>
                      <a:pt x="66" y="103"/>
                    </a:lnTo>
                    <a:lnTo>
                      <a:pt x="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16" name="Freeform 440"/>
              <p:cNvSpPr>
                <a:spLocks noEditPoints="1"/>
              </p:cNvSpPr>
              <p:nvPr/>
            </p:nvSpPr>
            <p:spPr bwMode="auto">
              <a:xfrm>
                <a:off x="1009" y="4831"/>
                <a:ext cx="123" cy="128"/>
              </a:xfrm>
              <a:custGeom>
                <a:avLst/>
                <a:gdLst>
                  <a:gd name="T0" fmla="*/ 45 w 123"/>
                  <a:gd name="T1" fmla="*/ 81 h 128"/>
                  <a:gd name="T2" fmla="*/ 78 w 123"/>
                  <a:gd name="T3" fmla="*/ 81 h 128"/>
                  <a:gd name="T4" fmla="*/ 60 w 123"/>
                  <a:gd name="T5" fmla="*/ 30 h 128"/>
                  <a:gd name="T6" fmla="*/ 45 w 123"/>
                  <a:gd name="T7" fmla="*/ 81 h 128"/>
                  <a:gd name="T8" fmla="*/ 45 w 123"/>
                  <a:gd name="T9" fmla="*/ 0 h 128"/>
                  <a:gd name="T10" fmla="*/ 75 w 123"/>
                  <a:gd name="T11" fmla="*/ 0 h 128"/>
                  <a:gd name="T12" fmla="*/ 123 w 123"/>
                  <a:gd name="T13" fmla="*/ 128 h 128"/>
                  <a:gd name="T14" fmla="*/ 93 w 123"/>
                  <a:gd name="T15" fmla="*/ 128 h 128"/>
                  <a:gd name="T16" fmla="*/ 85 w 123"/>
                  <a:gd name="T17" fmla="*/ 103 h 128"/>
                  <a:gd name="T18" fmla="*/ 38 w 123"/>
                  <a:gd name="T19" fmla="*/ 103 h 128"/>
                  <a:gd name="T20" fmla="*/ 27 w 123"/>
                  <a:gd name="T21" fmla="*/ 128 h 128"/>
                  <a:gd name="T22" fmla="*/ 0 w 123"/>
                  <a:gd name="T23" fmla="*/ 128 h 128"/>
                  <a:gd name="T24" fmla="*/ 45 w 123"/>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3"/>
                  <a:gd name="T40" fmla="*/ 0 h 128"/>
                  <a:gd name="T41" fmla="*/ 123 w 123"/>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3" h="128">
                    <a:moveTo>
                      <a:pt x="45" y="81"/>
                    </a:moveTo>
                    <a:lnTo>
                      <a:pt x="78" y="81"/>
                    </a:lnTo>
                    <a:lnTo>
                      <a:pt x="60" y="30"/>
                    </a:lnTo>
                    <a:lnTo>
                      <a:pt x="45" y="81"/>
                    </a:lnTo>
                    <a:close/>
                    <a:moveTo>
                      <a:pt x="45" y="0"/>
                    </a:moveTo>
                    <a:lnTo>
                      <a:pt x="75" y="0"/>
                    </a:lnTo>
                    <a:lnTo>
                      <a:pt x="123" y="128"/>
                    </a:lnTo>
                    <a:lnTo>
                      <a:pt x="93" y="128"/>
                    </a:lnTo>
                    <a:lnTo>
                      <a:pt x="85" y="103"/>
                    </a:lnTo>
                    <a:lnTo>
                      <a:pt x="38" y="103"/>
                    </a:lnTo>
                    <a:lnTo>
                      <a:pt x="27" y="128"/>
                    </a:lnTo>
                    <a:lnTo>
                      <a:pt x="0" y="128"/>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17" name="Freeform 441"/>
              <p:cNvSpPr>
                <a:spLocks noEditPoints="1"/>
              </p:cNvSpPr>
              <p:nvPr/>
            </p:nvSpPr>
            <p:spPr bwMode="auto">
              <a:xfrm>
                <a:off x="1150" y="4831"/>
                <a:ext cx="108" cy="131"/>
              </a:xfrm>
              <a:custGeom>
                <a:avLst/>
                <a:gdLst>
                  <a:gd name="T0" fmla="*/ 25 w 108"/>
                  <a:gd name="T1" fmla="*/ 23 h 131"/>
                  <a:gd name="T2" fmla="*/ 25 w 108"/>
                  <a:gd name="T3" fmla="*/ 58 h 131"/>
                  <a:gd name="T4" fmla="*/ 58 w 108"/>
                  <a:gd name="T5" fmla="*/ 58 h 131"/>
                  <a:gd name="T6" fmla="*/ 65 w 108"/>
                  <a:gd name="T7" fmla="*/ 58 h 131"/>
                  <a:gd name="T8" fmla="*/ 68 w 108"/>
                  <a:gd name="T9" fmla="*/ 55 h 131"/>
                  <a:gd name="T10" fmla="*/ 70 w 108"/>
                  <a:gd name="T11" fmla="*/ 55 h 131"/>
                  <a:gd name="T12" fmla="*/ 75 w 108"/>
                  <a:gd name="T13" fmla="*/ 53 h 131"/>
                  <a:gd name="T14" fmla="*/ 78 w 108"/>
                  <a:gd name="T15" fmla="*/ 50 h 131"/>
                  <a:gd name="T16" fmla="*/ 78 w 108"/>
                  <a:gd name="T17" fmla="*/ 45 h 131"/>
                  <a:gd name="T18" fmla="*/ 78 w 108"/>
                  <a:gd name="T19" fmla="*/ 40 h 131"/>
                  <a:gd name="T20" fmla="*/ 78 w 108"/>
                  <a:gd name="T21" fmla="*/ 35 h 131"/>
                  <a:gd name="T22" fmla="*/ 78 w 108"/>
                  <a:gd name="T23" fmla="*/ 30 h 131"/>
                  <a:gd name="T24" fmla="*/ 75 w 108"/>
                  <a:gd name="T25" fmla="*/ 28 h 131"/>
                  <a:gd name="T26" fmla="*/ 70 w 108"/>
                  <a:gd name="T27" fmla="*/ 25 h 131"/>
                  <a:gd name="T28" fmla="*/ 65 w 108"/>
                  <a:gd name="T29" fmla="*/ 23 h 131"/>
                  <a:gd name="T30" fmla="*/ 58 w 108"/>
                  <a:gd name="T31" fmla="*/ 23 h 131"/>
                  <a:gd name="T32" fmla="*/ 25 w 108"/>
                  <a:gd name="T33" fmla="*/ 23 h 131"/>
                  <a:gd name="T34" fmla="*/ 85 w 108"/>
                  <a:gd name="T35" fmla="*/ 3 h 131"/>
                  <a:gd name="T36" fmla="*/ 90 w 108"/>
                  <a:gd name="T37" fmla="*/ 8 h 131"/>
                  <a:gd name="T38" fmla="*/ 98 w 108"/>
                  <a:gd name="T39" fmla="*/ 13 h 131"/>
                  <a:gd name="T40" fmla="*/ 103 w 108"/>
                  <a:gd name="T41" fmla="*/ 23 h 131"/>
                  <a:gd name="T42" fmla="*/ 105 w 108"/>
                  <a:gd name="T43" fmla="*/ 30 h 131"/>
                  <a:gd name="T44" fmla="*/ 105 w 108"/>
                  <a:gd name="T45" fmla="*/ 38 h 131"/>
                  <a:gd name="T46" fmla="*/ 105 w 108"/>
                  <a:gd name="T47" fmla="*/ 45 h 131"/>
                  <a:gd name="T48" fmla="*/ 103 w 108"/>
                  <a:gd name="T49" fmla="*/ 50 h 131"/>
                  <a:gd name="T50" fmla="*/ 100 w 108"/>
                  <a:gd name="T51" fmla="*/ 55 h 131"/>
                  <a:gd name="T52" fmla="*/ 98 w 108"/>
                  <a:gd name="T53" fmla="*/ 58 h 131"/>
                  <a:gd name="T54" fmla="*/ 95 w 108"/>
                  <a:gd name="T55" fmla="*/ 63 h 131"/>
                  <a:gd name="T56" fmla="*/ 85 w 108"/>
                  <a:gd name="T57" fmla="*/ 68 h 131"/>
                  <a:gd name="T58" fmla="*/ 93 w 108"/>
                  <a:gd name="T59" fmla="*/ 73 h 131"/>
                  <a:gd name="T60" fmla="*/ 98 w 108"/>
                  <a:gd name="T61" fmla="*/ 78 h 131"/>
                  <a:gd name="T62" fmla="*/ 100 w 108"/>
                  <a:gd name="T63" fmla="*/ 86 h 131"/>
                  <a:gd name="T64" fmla="*/ 103 w 108"/>
                  <a:gd name="T65" fmla="*/ 98 h 131"/>
                  <a:gd name="T66" fmla="*/ 103 w 108"/>
                  <a:gd name="T67" fmla="*/ 108 h 131"/>
                  <a:gd name="T68" fmla="*/ 103 w 108"/>
                  <a:gd name="T69" fmla="*/ 118 h 131"/>
                  <a:gd name="T70" fmla="*/ 105 w 108"/>
                  <a:gd name="T71" fmla="*/ 123 h 131"/>
                  <a:gd name="T72" fmla="*/ 108 w 108"/>
                  <a:gd name="T73" fmla="*/ 126 h 131"/>
                  <a:gd name="T74" fmla="*/ 108 w 108"/>
                  <a:gd name="T75" fmla="*/ 131 h 131"/>
                  <a:gd name="T76" fmla="*/ 78 w 108"/>
                  <a:gd name="T77" fmla="*/ 131 h 131"/>
                  <a:gd name="T78" fmla="*/ 75 w 108"/>
                  <a:gd name="T79" fmla="*/ 123 h 131"/>
                  <a:gd name="T80" fmla="*/ 75 w 108"/>
                  <a:gd name="T81" fmla="*/ 111 h 131"/>
                  <a:gd name="T82" fmla="*/ 75 w 108"/>
                  <a:gd name="T83" fmla="*/ 101 h 131"/>
                  <a:gd name="T84" fmla="*/ 73 w 108"/>
                  <a:gd name="T85" fmla="*/ 88 h 131"/>
                  <a:gd name="T86" fmla="*/ 70 w 108"/>
                  <a:gd name="T87" fmla="*/ 83 h 131"/>
                  <a:gd name="T88" fmla="*/ 65 w 108"/>
                  <a:gd name="T89" fmla="*/ 81 h 131"/>
                  <a:gd name="T90" fmla="*/ 55 w 108"/>
                  <a:gd name="T91" fmla="*/ 78 h 131"/>
                  <a:gd name="T92" fmla="*/ 25 w 108"/>
                  <a:gd name="T93" fmla="*/ 78 h 131"/>
                  <a:gd name="T94" fmla="*/ 25 w 108"/>
                  <a:gd name="T95" fmla="*/ 131 h 131"/>
                  <a:gd name="T96" fmla="*/ 0 w 108"/>
                  <a:gd name="T97" fmla="*/ 131 h 131"/>
                  <a:gd name="T98" fmla="*/ 0 w 108"/>
                  <a:gd name="T99" fmla="*/ 0 h 131"/>
                  <a:gd name="T100" fmla="*/ 63 w 108"/>
                  <a:gd name="T101" fmla="*/ 0 h 131"/>
                  <a:gd name="T102" fmla="*/ 75 w 108"/>
                  <a:gd name="T103" fmla="*/ 0 h 131"/>
                  <a:gd name="T104" fmla="*/ 85 w 108"/>
                  <a:gd name="T105" fmla="*/ 3 h 1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1"/>
                  <a:gd name="T161" fmla="*/ 108 w 108"/>
                  <a:gd name="T162" fmla="*/ 131 h 13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1">
                    <a:moveTo>
                      <a:pt x="25" y="23"/>
                    </a:moveTo>
                    <a:lnTo>
                      <a:pt x="25" y="58"/>
                    </a:lnTo>
                    <a:lnTo>
                      <a:pt x="58" y="58"/>
                    </a:lnTo>
                    <a:lnTo>
                      <a:pt x="65" y="58"/>
                    </a:lnTo>
                    <a:lnTo>
                      <a:pt x="68" y="55"/>
                    </a:lnTo>
                    <a:lnTo>
                      <a:pt x="70" y="55"/>
                    </a:lnTo>
                    <a:lnTo>
                      <a:pt x="75" y="53"/>
                    </a:lnTo>
                    <a:lnTo>
                      <a:pt x="78" y="50"/>
                    </a:lnTo>
                    <a:lnTo>
                      <a:pt x="78" y="45"/>
                    </a:lnTo>
                    <a:lnTo>
                      <a:pt x="78" y="40"/>
                    </a:lnTo>
                    <a:lnTo>
                      <a:pt x="78" y="35"/>
                    </a:lnTo>
                    <a:lnTo>
                      <a:pt x="78" y="30"/>
                    </a:lnTo>
                    <a:lnTo>
                      <a:pt x="75" y="28"/>
                    </a:lnTo>
                    <a:lnTo>
                      <a:pt x="70" y="25"/>
                    </a:lnTo>
                    <a:lnTo>
                      <a:pt x="65" y="23"/>
                    </a:lnTo>
                    <a:lnTo>
                      <a:pt x="58" y="23"/>
                    </a:lnTo>
                    <a:lnTo>
                      <a:pt x="25" y="23"/>
                    </a:lnTo>
                    <a:close/>
                    <a:moveTo>
                      <a:pt x="85" y="3"/>
                    </a:moveTo>
                    <a:lnTo>
                      <a:pt x="90" y="8"/>
                    </a:lnTo>
                    <a:lnTo>
                      <a:pt x="98" y="13"/>
                    </a:lnTo>
                    <a:lnTo>
                      <a:pt x="103" y="23"/>
                    </a:lnTo>
                    <a:lnTo>
                      <a:pt x="105" y="30"/>
                    </a:lnTo>
                    <a:lnTo>
                      <a:pt x="105" y="38"/>
                    </a:lnTo>
                    <a:lnTo>
                      <a:pt x="105" y="45"/>
                    </a:lnTo>
                    <a:lnTo>
                      <a:pt x="103" y="50"/>
                    </a:lnTo>
                    <a:lnTo>
                      <a:pt x="100" y="55"/>
                    </a:lnTo>
                    <a:lnTo>
                      <a:pt x="98" y="58"/>
                    </a:lnTo>
                    <a:lnTo>
                      <a:pt x="95" y="63"/>
                    </a:lnTo>
                    <a:lnTo>
                      <a:pt x="85" y="68"/>
                    </a:lnTo>
                    <a:lnTo>
                      <a:pt x="93" y="73"/>
                    </a:lnTo>
                    <a:lnTo>
                      <a:pt x="98" y="78"/>
                    </a:lnTo>
                    <a:lnTo>
                      <a:pt x="100" y="86"/>
                    </a:lnTo>
                    <a:lnTo>
                      <a:pt x="103" y="98"/>
                    </a:lnTo>
                    <a:lnTo>
                      <a:pt x="103" y="108"/>
                    </a:lnTo>
                    <a:lnTo>
                      <a:pt x="103" y="118"/>
                    </a:lnTo>
                    <a:lnTo>
                      <a:pt x="105" y="123"/>
                    </a:lnTo>
                    <a:lnTo>
                      <a:pt x="108" y="126"/>
                    </a:lnTo>
                    <a:lnTo>
                      <a:pt x="108" y="131"/>
                    </a:lnTo>
                    <a:lnTo>
                      <a:pt x="78" y="131"/>
                    </a:lnTo>
                    <a:lnTo>
                      <a:pt x="75" y="123"/>
                    </a:lnTo>
                    <a:lnTo>
                      <a:pt x="75" y="111"/>
                    </a:lnTo>
                    <a:lnTo>
                      <a:pt x="75" y="101"/>
                    </a:lnTo>
                    <a:lnTo>
                      <a:pt x="73" y="88"/>
                    </a:lnTo>
                    <a:lnTo>
                      <a:pt x="70" y="83"/>
                    </a:lnTo>
                    <a:lnTo>
                      <a:pt x="65" y="81"/>
                    </a:lnTo>
                    <a:lnTo>
                      <a:pt x="55" y="78"/>
                    </a:lnTo>
                    <a:lnTo>
                      <a:pt x="25" y="78"/>
                    </a:lnTo>
                    <a:lnTo>
                      <a:pt x="25" y="131"/>
                    </a:lnTo>
                    <a:lnTo>
                      <a:pt x="0" y="131"/>
                    </a:lnTo>
                    <a:lnTo>
                      <a:pt x="0" y="0"/>
                    </a:lnTo>
                    <a:lnTo>
                      <a:pt x="63" y="0"/>
                    </a:lnTo>
                    <a:lnTo>
                      <a:pt x="75" y="0"/>
                    </a:lnTo>
                    <a:lnTo>
                      <a:pt x="8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18" name="Freeform 442"/>
              <p:cNvSpPr>
                <a:spLocks/>
              </p:cNvSpPr>
              <p:nvPr/>
            </p:nvSpPr>
            <p:spPr bwMode="auto">
              <a:xfrm>
                <a:off x="1260" y="4831"/>
                <a:ext cx="119" cy="128"/>
              </a:xfrm>
              <a:custGeom>
                <a:avLst/>
                <a:gdLst>
                  <a:gd name="T0" fmla="*/ 86 w 119"/>
                  <a:gd name="T1" fmla="*/ 0 h 128"/>
                  <a:gd name="T2" fmla="*/ 119 w 119"/>
                  <a:gd name="T3" fmla="*/ 0 h 128"/>
                  <a:gd name="T4" fmla="*/ 73 w 119"/>
                  <a:gd name="T5" fmla="*/ 81 h 128"/>
                  <a:gd name="T6" fmla="*/ 73 w 119"/>
                  <a:gd name="T7" fmla="*/ 128 h 128"/>
                  <a:gd name="T8" fmla="*/ 46 w 119"/>
                  <a:gd name="T9" fmla="*/ 128 h 128"/>
                  <a:gd name="T10" fmla="*/ 46 w 119"/>
                  <a:gd name="T11" fmla="*/ 81 h 128"/>
                  <a:gd name="T12" fmla="*/ 0 w 119"/>
                  <a:gd name="T13" fmla="*/ 0 h 128"/>
                  <a:gd name="T14" fmla="*/ 33 w 119"/>
                  <a:gd name="T15" fmla="*/ 0 h 128"/>
                  <a:gd name="T16" fmla="*/ 61 w 119"/>
                  <a:gd name="T17" fmla="*/ 55 h 128"/>
                  <a:gd name="T18" fmla="*/ 86 w 119"/>
                  <a:gd name="T19" fmla="*/ 0 h 1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9"/>
                  <a:gd name="T31" fmla="*/ 0 h 128"/>
                  <a:gd name="T32" fmla="*/ 119 w 119"/>
                  <a:gd name="T33" fmla="*/ 128 h 1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9" h="128">
                    <a:moveTo>
                      <a:pt x="86" y="0"/>
                    </a:moveTo>
                    <a:lnTo>
                      <a:pt x="119" y="0"/>
                    </a:lnTo>
                    <a:lnTo>
                      <a:pt x="73" y="81"/>
                    </a:lnTo>
                    <a:lnTo>
                      <a:pt x="73" y="128"/>
                    </a:lnTo>
                    <a:lnTo>
                      <a:pt x="46" y="128"/>
                    </a:lnTo>
                    <a:lnTo>
                      <a:pt x="46" y="81"/>
                    </a:lnTo>
                    <a:lnTo>
                      <a:pt x="0" y="0"/>
                    </a:lnTo>
                    <a:lnTo>
                      <a:pt x="33" y="0"/>
                    </a:lnTo>
                    <a:lnTo>
                      <a:pt x="61" y="55"/>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19" name="Freeform 443"/>
              <p:cNvSpPr>
                <a:spLocks/>
              </p:cNvSpPr>
              <p:nvPr/>
            </p:nvSpPr>
            <p:spPr bwMode="auto">
              <a:xfrm>
                <a:off x="1442" y="4831"/>
                <a:ext cx="113" cy="128"/>
              </a:xfrm>
              <a:custGeom>
                <a:avLst/>
                <a:gdLst>
                  <a:gd name="T0" fmla="*/ 0 w 113"/>
                  <a:gd name="T1" fmla="*/ 0 h 128"/>
                  <a:gd name="T2" fmla="*/ 25 w 113"/>
                  <a:gd name="T3" fmla="*/ 0 h 128"/>
                  <a:gd name="T4" fmla="*/ 25 w 113"/>
                  <a:gd name="T5" fmla="*/ 53 h 128"/>
                  <a:gd name="T6" fmla="*/ 75 w 113"/>
                  <a:gd name="T7" fmla="*/ 0 h 128"/>
                  <a:gd name="T8" fmla="*/ 110 w 113"/>
                  <a:gd name="T9" fmla="*/ 0 h 128"/>
                  <a:gd name="T10" fmla="*/ 57 w 113"/>
                  <a:gd name="T11" fmla="*/ 53 h 128"/>
                  <a:gd name="T12" fmla="*/ 113 w 113"/>
                  <a:gd name="T13" fmla="*/ 128 h 128"/>
                  <a:gd name="T14" fmla="*/ 78 w 113"/>
                  <a:gd name="T15" fmla="*/ 128 h 128"/>
                  <a:gd name="T16" fmla="*/ 37 w 113"/>
                  <a:gd name="T17" fmla="*/ 73 h 128"/>
                  <a:gd name="T18" fmla="*/ 25 w 113"/>
                  <a:gd name="T19" fmla="*/ 86 h 128"/>
                  <a:gd name="T20" fmla="*/ 25 w 113"/>
                  <a:gd name="T21" fmla="*/ 128 h 128"/>
                  <a:gd name="T22" fmla="*/ 0 w 113"/>
                  <a:gd name="T23" fmla="*/ 128 h 128"/>
                  <a:gd name="T24" fmla="*/ 0 w 113"/>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3"/>
                  <a:gd name="T40" fmla="*/ 0 h 128"/>
                  <a:gd name="T41" fmla="*/ 113 w 113"/>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3" h="128">
                    <a:moveTo>
                      <a:pt x="0" y="0"/>
                    </a:moveTo>
                    <a:lnTo>
                      <a:pt x="25" y="0"/>
                    </a:lnTo>
                    <a:lnTo>
                      <a:pt x="25" y="53"/>
                    </a:lnTo>
                    <a:lnTo>
                      <a:pt x="75" y="0"/>
                    </a:lnTo>
                    <a:lnTo>
                      <a:pt x="110" y="0"/>
                    </a:lnTo>
                    <a:lnTo>
                      <a:pt x="57" y="53"/>
                    </a:lnTo>
                    <a:lnTo>
                      <a:pt x="113" y="128"/>
                    </a:lnTo>
                    <a:lnTo>
                      <a:pt x="78" y="128"/>
                    </a:lnTo>
                    <a:lnTo>
                      <a:pt x="37" y="73"/>
                    </a:lnTo>
                    <a:lnTo>
                      <a:pt x="25" y="86"/>
                    </a:lnTo>
                    <a:lnTo>
                      <a:pt x="25"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20" name="Freeform 444"/>
              <p:cNvSpPr>
                <a:spLocks/>
              </p:cNvSpPr>
              <p:nvPr/>
            </p:nvSpPr>
            <p:spPr bwMode="auto">
              <a:xfrm>
                <a:off x="1572" y="4831"/>
                <a:ext cx="98" cy="128"/>
              </a:xfrm>
              <a:custGeom>
                <a:avLst/>
                <a:gdLst>
                  <a:gd name="T0" fmla="*/ 96 w 98"/>
                  <a:gd name="T1" fmla="*/ 23 h 128"/>
                  <a:gd name="T2" fmla="*/ 26 w 98"/>
                  <a:gd name="T3" fmla="*/ 23 h 128"/>
                  <a:gd name="T4" fmla="*/ 26 w 98"/>
                  <a:gd name="T5" fmla="*/ 50 h 128"/>
                  <a:gd name="T6" fmla="*/ 91 w 98"/>
                  <a:gd name="T7" fmla="*/ 50 h 128"/>
                  <a:gd name="T8" fmla="*/ 91 w 98"/>
                  <a:gd name="T9" fmla="*/ 73 h 128"/>
                  <a:gd name="T10" fmla="*/ 26 w 98"/>
                  <a:gd name="T11" fmla="*/ 73 h 128"/>
                  <a:gd name="T12" fmla="*/ 26 w 98"/>
                  <a:gd name="T13" fmla="*/ 106 h 128"/>
                  <a:gd name="T14" fmla="*/ 98 w 98"/>
                  <a:gd name="T15" fmla="*/ 106 h 128"/>
                  <a:gd name="T16" fmla="*/ 98 w 98"/>
                  <a:gd name="T17" fmla="*/ 128 h 128"/>
                  <a:gd name="T18" fmla="*/ 0 w 98"/>
                  <a:gd name="T19" fmla="*/ 128 h 128"/>
                  <a:gd name="T20" fmla="*/ 0 w 98"/>
                  <a:gd name="T21" fmla="*/ 0 h 128"/>
                  <a:gd name="T22" fmla="*/ 96 w 98"/>
                  <a:gd name="T23" fmla="*/ 0 h 128"/>
                  <a:gd name="T24" fmla="*/ 96 w 98"/>
                  <a:gd name="T25" fmla="*/ 23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28"/>
                  <a:gd name="T41" fmla="*/ 98 w 98"/>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28">
                    <a:moveTo>
                      <a:pt x="96" y="23"/>
                    </a:moveTo>
                    <a:lnTo>
                      <a:pt x="26" y="23"/>
                    </a:lnTo>
                    <a:lnTo>
                      <a:pt x="26" y="50"/>
                    </a:lnTo>
                    <a:lnTo>
                      <a:pt x="91" y="50"/>
                    </a:lnTo>
                    <a:lnTo>
                      <a:pt x="91" y="73"/>
                    </a:lnTo>
                    <a:lnTo>
                      <a:pt x="26" y="73"/>
                    </a:lnTo>
                    <a:lnTo>
                      <a:pt x="26" y="106"/>
                    </a:lnTo>
                    <a:lnTo>
                      <a:pt x="98" y="106"/>
                    </a:lnTo>
                    <a:lnTo>
                      <a:pt x="98" y="128"/>
                    </a:lnTo>
                    <a:lnTo>
                      <a:pt x="0" y="128"/>
                    </a:lnTo>
                    <a:lnTo>
                      <a:pt x="0" y="0"/>
                    </a:lnTo>
                    <a:lnTo>
                      <a:pt x="96" y="0"/>
                    </a:lnTo>
                    <a:lnTo>
                      <a:pt x="9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21" name="Freeform 445"/>
              <p:cNvSpPr>
                <a:spLocks/>
              </p:cNvSpPr>
              <p:nvPr/>
            </p:nvSpPr>
            <p:spPr bwMode="auto">
              <a:xfrm>
                <a:off x="1681" y="4831"/>
                <a:ext cx="115" cy="128"/>
              </a:xfrm>
              <a:custGeom>
                <a:avLst/>
                <a:gdLst>
                  <a:gd name="T0" fmla="*/ 85 w 115"/>
                  <a:gd name="T1" fmla="*/ 0 h 128"/>
                  <a:gd name="T2" fmla="*/ 115 w 115"/>
                  <a:gd name="T3" fmla="*/ 0 h 128"/>
                  <a:gd name="T4" fmla="*/ 72 w 115"/>
                  <a:gd name="T5" fmla="*/ 81 h 128"/>
                  <a:gd name="T6" fmla="*/ 72 w 115"/>
                  <a:gd name="T7" fmla="*/ 128 h 128"/>
                  <a:gd name="T8" fmla="*/ 45 w 115"/>
                  <a:gd name="T9" fmla="*/ 128 h 128"/>
                  <a:gd name="T10" fmla="*/ 45 w 115"/>
                  <a:gd name="T11" fmla="*/ 81 h 128"/>
                  <a:gd name="T12" fmla="*/ 0 w 115"/>
                  <a:gd name="T13" fmla="*/ 0 h 128"/>
                  <a:gd name="T14" fmla="*/ 32 w 115"/>
                  <a:gd name="T15" fmla="*/ 0 h 128"/>
                  <a:gd name="T16" fmla="*/ 60 w 115"/>
                  <a:gd name="T17" fmla="*/ 55 h 128"/>
                  <a:gd name="T18" fmla="*/ 85 w 115"/>
                  <a:gd name="T19" fmla="*/ 0 h 1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5"/>
                  <a:gd name="T31" fmla="*/ 0 h 128"/>
                  <a:gd name="T32" fmla="*/ 115 w 115"/>
                  <a:gd name="T33" fmla="*/ 128 h 1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5" h="128">
                    <a:moveTo>
                      <a:pt x="85" y="0"/>
                    </a:moveTo>
                    <a:lnTo>
                      <a:pt x="115" y="0"/>
                    </a:lnTo>
                    <a:lnTo>
                      <a:pt x="72" y="81"/>
                    </a:lnTo>
                    <a:lnTo>
                      <a:pt x="72" y="128"/>
                    </a:lnTo>
                    <a:lnTo>
                      <a:pt x="45" y="128"/>
                    </a:lnTo>
                    <a:lnTo>
                      <a:pt x="45" y="81"/>
                    </a:lnTo>
                    <a:lnTo>
                      <a:pt x="0" y="0"/>
                    </a:lnTo>
                    <a:lnTo>
                      <a:pt x="32" y="0"/>
                    </a:lnTo>
                    <a:lnTo>
                      <a:pt x="60" y="55"/>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22" name="Freeform 446"/>
              <p:cNvSpPr>
                <a:spLocks/>
              </p:cNvSpPr>
              <p:nvPr/>
            </p:nvSpPr>
            <p:spPr bwMode="auto">
              <a:xfrm>
                <a:off x="1862" y="4829"/>
                <a:ext cx="42" cy="168"/>
              </a:xfrm>
              <a:custGeom>
                <a:avLst/>
                <a:gdLst>
                  <a:gd name="T0" fmla="*/ 40 w 42"/>
                  <a:gd name="T1" fmla="*/ 0 h 168"/>
                  <a:gd name="T2" fmla="*/ 30 w 42"/>
                  <a:gd name="T3" fmla="*/ 22 h 168"/>
                  <a:gd name="T4" fmla="*/ 22 w 42"/>
                  <a:gd name="T5" fmla="*/ 40 h 168"/>
                  <a:gd name="T6" fmla="*/ 20 w 42"/>
                  <a:gd name="T7" fmla="*/ 50 h 168"/>
                  <a:gd name="T8" fmla="*/ 17 w 42"/>
                  <a:gd name="T9" fmla="*/ 60 h 168"/>
                  <a:gd name="T10" fmla="*/ 17 w 42"/>
                  <a:gd name="T11" fmla="*/ 73 h 168"/>
                  <a:gd name="T12" fmla="*/ 17 w 42"/>
                  <a:gd name="T13" fmla="*/ 85 h 168"/>
                  <a:gd name="T14" fmla="*/ 17 w 42"/>
                  <a:gd name="T15" fmla="*/ 98 h 168"/>
                  <a:gd name="T16" fmla="*/ 20 w 42"/>
                  <a:gd name="T17" fmla="*/ 108 h 168"/>
                  <a:gd name="T18" fmla="*/ 25 w 42"/>
                  <a:gd name="T19" fmla="*/ 130 h 168"/>
                  <a:gd name="T20" fmla="*/ 30 w 42"/>
                  <a:gd name="T21" fmla="*/ 148 h 168"/>
                  <a:gd name="T22" fmla="*/ 42 w 42"/>
                  <a:gd name="T23" fmla="*/ 168 h 168"/>
                  <a:gd name="T24" fmla="*/ 30 w 42"/>
                  <a:gd name="T25" fmla="*/ 168 h 168"/>
                  <a:gd name="T26" fmla="*/ 15 w 42"/>
                  <a:gd name="T27" fmla="*/ 143 h 168"/>
                  <a:gd name="T28" fmla="*/ 7 w 42"/>
                  <a:gd name="T29" fmla="*/ 128 h 168"/>
                  <a:gd name="T30" fmla="*/ 5 w 42"/>
                  <a:gd name="T31" fmla="*/ 115 h 168"/>
                  <a:gd name="T32" fmla="*/ 2 w 42"/>
                  <a:gd name="T33" fmla="*/ 100 h 168"/>
                  <a:gd name="T34" fmla="*/ 0 w 42"/>
                  <a:gd name="T35" fmla="*/ 85 h 168"/>
                  <a:gd name="T36" fmla="*/ 0 w 42"/>
                  <a:gd name="T37" fmla="*/ 73 h 168"/>
                  <a:gd name="T38" fmla="*/ 2 w 42"/>
                  <a:gd name="T39" fmla="*/ 60 h 168"/>
                  <a:gd name="T40" fmla="*/ 5 w 42"/>
                  <a:gd name="T41" fmla="*/ 50 h 168"/>
                  <a:gd name="T42" fmla="*/ 7 w 42"/>
                  <a:gd name="T43" fmla="*/ 40 h 168"/>
                  <a:gd name="T44" fmla="*/ 17 w 42"/>
                  <a:gd name="T45" fmla="*/ 22 h 168"/>
                  <a:gd name="T46" fmla="*/ 30 w 42"/>
                  <a:gd name="T47" fmla="*/ 0 h 168"/>
                  <a:gd name="T48" fmla="*/ 40 w 42"/>
                  <a:gd name="T49" fmla="*/ 0 h 1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2"/>
                  <a:gd name="T76" fmla="*/ 0 h 168"/>
                  <a:gd name="T77" fmla="*/ 42 w 42"/>
                  <a:gd name="T78" fmla="*/ 168 h 1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2" h="168">
                    <a:moveTo>
                      <a:pt x="40" y="0"/>
                    </a:moveTo>
                    <a:lnTo>
                      <a:pt x="30" y="22"/>
                    </a:lnTo>
                    <a:lnTo>
                      <a:pt x="22" y="40"/>
                    </a:lnTo>
                    <a:lnTo>
                      <a:pt x="20" y="50"/>
                    </a:lnTo>
                    <a:lnTo>
                      <a:pt x="17" y="60"/>
                    </a:lnTo>
                    <a:lnTo>
                      <a:pt x="17" y="73"/>
                    </a:lnTo>
                    <a:lnTo>
                      <a:pt x="17" y="85"/>
                    </a:lnTo>
                    <a:lnTo>
                      <a:pt x="17" y="98"/>
                    </a:lnTo>
                    <a:lnTo>
                      <a:pt x="20" y="108"/>
                    </a:lnTo>
                    <a:lnTo>
                      <a:pt x="25" y="130"/>
                    </a:lnTo>
                    <a:lnTo>
                      <a:pt x="30" y="148"/>
                    </a:lnTo>
                    <a:lnTo>
                      <a:pt x="42" y="168"/>
                    </a:lnTo>
                    <a:lnTo>
                      <a:pt x="30" y="168"/>
                    </a:lnTo>
                    <a:lnTo>
                      <a:pt x="15" y="143"/>
                    </a:lnTo>
                    <a:lnTo>
                      <a:pt x="7" y="128"/>
                    </a:lnTo>
                    <a:lnTo>
                      <a:pt x="5" y="115"/>
                    </a:lnTo>
                    <a:lnTo>
                      <a:pt x="2" y="100"/>
                    </a:lnTo>
                    <a:lnTo>
                      <a:pt x="0" y="85"/>
                    </a:lnTo>
                    <a:lnTo>
                      <a:pt x="0" y="73"/>
                    </a:lnTo>
                    <a:lnTo>
                      <a:pt x="2" y="60"/>
                    </a:lnTo>
                    <a:lnTo>
                      <a:pt x="5" y="50"/>
                    </a:lnTo>
                    <a:lnTo>
                      <a:pt x="7" y="40"/>
                    </a:lnTo>
                    <a:lnTo>
                      <a:pt x="17" y="22"/>
                    </a:lnTo>
                    <a:lnTo>
                      <a:pt x="3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23" name="Freeform 447"/>
              <p:cNvSpPr>
                <a:spLocks noEditPoints="1"/>
              </p:cNvSpPr>
              <p:nvPr/>
            </p:nvSpPr>
            <p:spPr bwMode="auto">
              <a:xfrm>
                <a:off x="1925" y="4831"/>
                <a:ext cx="108" cy="131"/>
              </a:xfrm>
              <a:custGeom>
                <a:avLst/>
                <a:gdLst>
                  <a:gd name="T0" fmla="*/ 47 w 108"/>
                  <a:gd name="T1" fmla="*/ 116 h 131"/>
                  <a:gd name="T2" fmla="*/ 57 w 108"/>
                  <a:gd name="T3" fmla="*/ 113 h 131"/>
                  <a:gd name="T4" fmla="*/ 62 w 108"/>
                  <a:gd name="T5" fmla="*/ 113 h 131"/>
                  <a:gd name="T6" fmla="*/ 73 w 108"/>
                  <a:gd name="T7" fmla="*/ 108 h 131"/>
                  <a:gd name="T8" fmla="*/ 80 w 108"/>
                  <a:gd name="T9" fmla="*/ 101 h 131"/>
                  <a:gd name="T10" fmla="*/ 85 w 108"/>
                  <a:gd name="T11" fmla="*/ 91 h 131"/>
                  <a:gd name="T12" fmla="*/ 88 w 108"/>
                  <a:gd name="T13" fmla="*/ 81 h 131"/>
                  <a:gd name="T14" fmla="*/ 88 w 108"/>
                  <a:gd name="T15" fmla="*/ 66 h 131"/>
                  <a:gd name="T16" fmla="*/ 88 w 108"/>
                  <a:gd name="T17" fmla="*/ 55 h 131"/>
                  <a:gd name="T18" fmla="*/ 88 w 108"/>
                  <a:gd name="T19" fmla="*/ 45 h 131"/>
                  <a:gd name="T20" fmla="*/ 83 w 108"/>
                  <a:gd name="T21" fmla="*/ 35 h 131"/>
                  <a:gd name="T22" fmla="*/ 80 w 108"/>
                  <a:gd name="T23" fmla="*/ 28 h 131"/>
                  <a:gd name="T24" fmla="*/ 78 w 108"/>
                  <a:gd name="T25" fmla="*/ 25 h 131"/>
                  <a:gd name="T26" fmla="*/ 73 w 108"/>
                  <a:gd name="T27" fmla="*/ 23 h 131"/>
                  <a:gd name="T28" fmla="*/ 67 w 108"/>
                  <a:gd name="T29" fmla="*/ 18 h 131"/>
                  <a:gd name="T30" fmla="*/ 57 w 108"/>
                  <a:gd name="T31" fmla="*/ 15 h 131"/>
                  <a:gd name="T32" fmla="*/ 47 w 108"/>
                  <a:gd name="T33" fmla="*/ 15 h 131"/>
                  <a:gd name="T34" fmla="*/ 17 w 108"/>
                  <a:gd name="T35" fmla="*/ 15 h 131"/>
                  <a:gd name="T36" fmla="*/ 17 w 108"/>
                  <a:gd name="T37" fmla="*/ 116 h 131"/>
                  <a:gd name="T38" fmla="*/ 47 w 108"/>
                  <a:gd name="T39" fmla="*/ 116 h 131"/>
                  <a:gd name="T40" fmla="*/ 0 w 108"/>
                  <a:gd name="T41" fmla="*/ 0 h 131"/>
                  <a:gd name="T42" fmla="*/ 52 w 108"/>
                  <a:gd name="T43" fmla="*/ 0 h 131"/>
                  <a:gd name="T44" fmla="*/ 65 w 108"/>
                  <a:gd name="T45" fmla="*/ 0 h 131"/>
                  <a:gd name="T46" fmla="*/ 75 w 108"/>
                  <a:gd name="T47" fmla="*/ 5 h 131"/>
                  <a:gd name="T48" fmla="*/ 85 w 108"/>
                  <a:gd name="T49" fmla="*/ 10 h 131"/>
                  <a:gd name="T50" fmla="*/ 93 w 108"/>
                  <a:gd name="T51" fmla="*/ 20 h 131"/>
                  <a:gd name="T52" fmla="*/ 98 w 108"/>
                  <a:gd name="T53" fmla="*/ 23 h 131"/>
                  <a:gd name="T54" fmla="*/ 100 w 108"/>
                  <a:gd name="T55" fmla="*/ 28 h 131"/>
                  <a:gd name="T56" fmla="*/ 103 w 108"/>
                  <a:gd name="T57" fmla="*/ 38 h 131"/>
                  <a:gd name="T58" fmla="*/ 105 w 108"/>
                  <a:gd name="T59" fmla="*/ 50 h 131"/>
                  <a:gd name="T60" fmla="*/ 108 w 108"/>
                  <a:gd name="T61" fmla="*/ 63 h 131"/>
                  <a:gd name="T62" fmla="*/ 105 w 108"/>
                  <a:gd name="T63" fmla="*/ 73 h 131"/>
                  <a:gd name="T64" fmla="*/ 105 w 108"/>
                  <a:gd name="T65" fmla="*/ 83 h 131"/>
                  <a:gd name="T66" fmla="*/ 103 w 108"/>
                  <a:gd name="T67" fmla="*/ 91 h 131"/>
                  <a:gd name="T68" fmla="*/ 100 w 108"/>
                  <a:gd name="T69" fmla="*/ 101 h 131"/>
                  <a:gd name="T70" fmla="*/ 90 w 108"/>
                  <a:gd name="T71" fmla="*/ 113 h 131"/>
                  <a:gd name="T72" fmla="*/ 85 w 108"/>
                  <a:gd name="T73" fmla="*/ 118 h 131"/>
                  <a:gd name="T74" fmla="*/ 80 w 108"/>
                  <a:gd name="T75" fmla="*/ 123 h 131"/>
                  <a:gd name="T76" fmla="*/ 75 w 108"/>
                  <a:gd name="T77" fmla="*/ 126 h 131"/>
                  <a:gd name="T78" fmla="*/ 67 w 108"/>
                  <a:gd name="T79" fmla="*/ 128 h 131"/>
                  <a:gd name="T80" fmla="*/ 52 w 108"/>
                  <a:gd name="T81" fmla="*/ 131 h 131"/>
                  <a:gd name="T82" fmla="*/ 0 w 108"/>
                  <a:gd name="T83" fmla="*/ 131 h 131"/>
                  <a:gd name="T84" fmla="*/ 0 w 108"/>
                  <a:gd name="T85" fmla="*/ 0 h 1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1"/>
                  <a:gd name="T131" fmla="*/ 108 w 108"/>
                  <a:gd name="T132" fmla="*/ 131 h 1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1">
                    <a:moveTo>
                      <a:pt x="47" y="116"/>
                    </a:moveTo>
                    <a:lnTo>
                      <a:pt x="57" y="113"/>
                    </a:lnTo>
                    <a:lnTo>
                      <a:pt x="62" y="113"/>
                    </a:lnTo>
                    <a:lnTo>
                      <a:pt x="73" y="108"/>
                    </a:lnTo>
                    <a:lnTo>
                      <a:pt x="80" y="101"/>
                    </a:lnTo>
                    <a:lnTo>
                      <a:pt x="85" y="91"/>
                    </a:lnTo>
                    <a:lnTo>
                      <a:pt x="88" y="81"/>
                    </a:lnTo>
                    <a:lnTo>
                      <a:pt x="88" y="66"/>
                    </a:lnTo>
                    <a:lnTo>
                      <a:pt x="88" y="55"/>
                    </a:lnTo>
                    <a:lnTo>
                      <a:pt x="88" y="45"/>
                    </a:lnTo>
                    <a:lnTo>
                      <a:pt x="83" y="35"/>
                    </a:lnTo>
                    <a:lnTo>
                      <a:pt x="80" y="28"/>
                    </a:lnTo>
                    <a:lnTo>
                      <a:pt x="78" y="25"/>
                    </a:lnTo>
                    <a:lnTo>
                      <a:pt x="73" y="23"/>
                    </a:lnTo>
                    <a:lnTo>
                      <a:pt x="67" y="18"/>
                    </a:lnTo>
                    <a:lnTo>
                      <a:pt x="57" y="15"/>
                    </a:lnTo>
                    <a:lnTo>
                      <a:pt x="47" y="15"/>
                    </a:lnTo>
                    <a:lnTo>
                      <a:pt x="17" y="15"/>
                    </a:lnTo>
                    <a:lnTo>
                      <a:pt x="17" y="116"/>
                    </a:lnTo>
                    <a:lnTo>
                      <a:pt x="47" y="116"/>
                    </a:lnTo>
                    <a:close/>
                    <a:moveTo>
                      <a:pt x="0" y="0"/>
                    </a:moveTo>
                    <a:lnTo>
                      <a:pt x="52" y="0"/>
                    </a:lnTo>
                    <a:lnTo>
                      <a:pt x="65" y="0"/>
                    </a:lnTo>
                    <a:lnTo>
                      <a:pt x="75" y="5"/>
                    </a:lnTo>
                    <a:lnTo>
                      <a:pt x="85" y="10"/>
                    </a:lnTo>
                    <a:lnTo>
                      <a:pt x="93" y="20"/>
                    </a:lnTo>
                    <a:lnTo>
                      <a:pt x="98" y="23"/>
                    </a:lnTo>
                    <a:lnTo>
                      <a:pt x="100" y="28"/>
                    </a:lnTo>
                    <a:lnTo>
                      <a:pt x="103" y="38"/>
                    </a:lnTo>
                    <a:lnTo>
                      <a:pt x="105" y="50"/>
                    </a:lnTo>
                    <a:lnTo>
                      <a:pt x="108" y="63"/>
                    </a:lnTo>
                    <a:lnTo>
                      <a:pt x="105" y="73"/>
                    </a:lnTo>
                    <a:lnTo>
                      <a:pt x="105" y="83"/>
                    </a:lnTo>
                    <a:lnTo>
                      <a:pt x="103" y="91"/>
                    </a:lnTo>
                    <a:lnTo>
                      <a:pt x="100" y="101"/>
                    </a:lnTo>
                    <a:lnTo>
                      <a:pt x="90" y="113"/>
                    </a:lnTo>
                    <a:lnTo>
                      <a:pt x="85" y="118"/>
                    </a:lnTo>
                    <a:lnTo>
                      <a:pt x="80" y="123"/>
                    </a:lnTo>
                    <a:lnTo>
                      <a:pt x="75" y="126"/>
                    </a:lnTo>
                    <a:lnTo>
                      <a:pt x="67" y="128"/>
                    </a:lnTo>
                    <a:lnTo>
                      <a:pt x="52"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24" name="Freeform 448"/>
              <p:cNvSpPr>
                <a:spLocks/>
              </p:cNvSpPr>
              <p:nvPr/>
            </p:nvSpPr>
            <p:spPr bwMode="auto">
              <a:xfrm>
                <a:off x="2053" y="4831"/>
                <a:ext cx="103" cy="128"/>
              </a:xfrm>
              <a:custGeom>
                <a:avLst/>
                <a:gdLst>
                  <a:gd name="T0" fmla="*/ 0 w 103"/>
                  <a:gd name="T1" fmla="*/ 0 h 128"/>
                  <a:gd name="T2" fmla="*/ 22 w 103"/>
                  <a:gd name="T3" fmla="*/ 0 h 128"/>
                  <a:gd name="T4" fmla="*/ 88 w 103"/>
                  <a:gd name="T5" fmla="*/ 106 h 128"/>
                  <a:gd name="T6" fmla="*/ 88 w 103"/>
                  <a:gd name="T7" fmla="*/ 0 h 128"/>
                  <a:gd name="T8" fmla="*/ 103 w 103"/>
                  <a:gd name="T9" fmla="*/ 0 h 128"/>
                  <a:gd name="T10" fmla="*/ 103 w 103"/>
                  <a:gd name="T11" fmla="*/ 128 h 128"/>
                  <a:gd name="T12" fmla="*/ 85 w 103"/>
                  <a:gd name="T13" fmla="*/ 128 h 128"/>
                  <a:gd name="T14" fmla="*/ 17 w 103"/>
                  <a:gd name="T15" fmla="*/ 25 h 128"/>
                  <a:gd name="T16" fmla="*/ 17 w 103"/>
                  <a:gd name="T17" fmla="*/ 128 h 128"/>
                  <a:gd name="T18" fmla="*/ 0 w 103"/>
                  <a:gd name="T19" fmla="*/ 128 h 128"/>
                  <a:gd name="T20" fmla="*/ 0 w 103"/>
                  <a:gd name="T21" fmla="*/ 0 h 1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28"/>
                  <a:gd name="T35" fmla="*/ 103 w 103"/>
                  <a:gd name="T36" fmla="*/ 128 h 1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28">
                    <a:moveTo>
                      <a:pt x="0" y="0"/>
                    </a:moveTo>
                    <a:lnTo>
                      <a:pt x="22" y="0"/>
                    </a:lnTo>
                    <a:lnTo>
                      <a:pt x="88" y="106"/>
                    </a:lnTo>
                    <a:lnTo>
                      <a:pt x="88" y="0"/>
                    </a:lnTo>
                    <a:lnTo>
                      <a:pt x="103" y="0"/>
                    </a:lnTo>
                    <a:lnTo>
                      <a:pt x="103" y="128"/>
                    </a:lnTo>
                    <a:lnTo>
                      <a:pt x="85" y="128"/>
                    </a:lnTo>
                    <a:lnTo>
                      <a:pt x="17" y="25"/>
                    </a:lnTo>
                    <a:lnTo>
                      <a:pt x="17"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25" name="Freeform 449"/>
              <p:cNvSpPr>
                <a:spLocks/>
              </p:cNvSpPr>
              <p:nvPr/>
            </p:nvSpPr>
            <p:spPr bwMode="auto">
              <a:xfrm>
                <a:off x="2186" y="4831"/>
                <a:ext cx="103" cy="133"/>
              </a:xfrm>
              <a:custGeom>
                <a:avLst/>
                <a:gdLst>
                  <a:gd name="T0" fmla="*/ 18 w 103"/>
                  <a:gd name="T1" fmla="*/ 0 h 133"/>
                  <a:gd name="T2" fmla="*/ 18 w 103"/>
                  <a:gd name="T3" fmla="*/ 81 h 133"/>
                  <a:gd name="T4" fmla="*/ 20 w 103"/>
                  <a:gd name="T5" fmla="*/ 93 h 133"/>
                  <a:gd name="T6" fmla="*/ 23 w 103"/>
                  <a:gd name="T7" fmla="*/ 103 h 133"/>
                  <a:gd name="T8" fmla="*/ 28 w 103"/>
                  <a:gd name="T9" fmla="*/ 111 h 133"/>
                  <a:gd name="T10" fmla="*/ 35 w 103"/>
                  <a:gd name="T11" fmla="*/ 113 h 133"/>
                  <a:gd name="T12" fmla="*/ 40 w 103"/>
                  <a:gd name="T13" fmla="*/ 118 h 133"/>
                  <a:gd name="T14" fmla="*/ 51 w 103"/>
                  <a:gd name="T15" fmla="*/ 118 h 133"/>
                  <a:gd name="T16" fmla="*/ 61 w 103"/>
                  <a:gd name="T17" fmla="*/ 116 h 133"/>
                  <a:gd name="T18" fmla="*/ 68 w 103"/>
                  <a:gd name="T19" fmla="*/ 113 h 133"/>
                  <a:gd name="T20" fmla="*/ 76 w 103"/>
                  <a:gd name="T21" fmla="*/ 108 h 133"/>
                  <a:gd name="T22" fmla="*/ 81 w 103"/>
                  <a:gd name="T23" fmla="*/ 103 h 133"/>
                  <a:gd name="T24" fmla="*/ 83 w 103"/>
                  <a:gd name="T25" fmla="*/ 93 h 133"/>
                  <a:gd name="T26" fmla="*/ 86 w 103"/>
                  <a:gd name="T27" fmla="*/ 81 h 133"/>
                  <a:gd name="T28" fmla="*/ 86 w 103"/>
                  <a:gd name="T29" fmla="*/ 0 h 133"/>
                  <a:gd name="T30" fmla="*/ 103 w 103"/>
                  <a:gd name="T31" fmla="*/ 0 h 133"/>
                  <a:gd name="T32" fmla="*/ 103 w 103"/>
                  <a:gd name="T33" fmla="*/ 73 h 133"/>
                  <a:gd name="T34" fmla="*/ 103 w 103"/>
                  <a:gd name="T35" fmla="*/ 83 h 133"/>
                  <a:gd name="T36" fmla="*/ 101 w 103"/>
                  <a:gd name="T37" fmla="*/ 93 h 133"/>
                  <a:gd name="T38" fmla="*/ 98 w 103"/>
                  <a:gd name="T39" fmla="*/ 103 h 133"/>
                  <a:gd name="T40" fmla="*/ 96 w 103"/>
                  <a:gd name="T41" fmla="*/ 111 h 133"/>
                  <a:gd name="T42" fmla="*/ 93 w 103"/>
                  <a:gd name="T43" fmla="*/ 116 h 133"/>
                  <a:gd name="T44" fmla="*/ 88 w 103"/>
                  <a:gd name="T45" fmla="*/ 121 h 133"/>
                  <a:gd name="T46" fmla="*/ 86 w 103"/>
                  <a:gd name="T47" fmla="*/ 123 h 133"/>
                  <a:gd name="T48" fmla="*/ 78 w 103"/>
                  <a:gd name="T49" fmla="*/ 128 h 133"/>
                  <a:gd name="T50" fmla="*/ 66 w 103"/>
                  <a:gd name="T51" fmla="*/ 131 h 133"/>
                  <a:gd name="T52" fmla="*/ 61 w 103"/>
                  <a:gd name="T53" fmla="*/ 133 h 133"/>
                  <a:gd name="T54" fmla="*/ 51 w 103"/>
                  <a:gd name="T55" fmla="*/ 133 h 133"/>
                  <a:gd name="T56" fmla="*/ 35 w 103"/>
                  <a:gd name="T57" fmla="*/ 131 h 133"/>
                  <a:gd name="T58" fmla="*/ 23 w 103"/>
                  <a:gd name="T59" fmla="*/ 128 h 133"/>
                  <a:gd name="T60" fmla="*/ 18 w 103"/>
                  <a:gd name="T61" fmla="*/ 123 h 133"/>
                  <a:gd name="T62" fmla="*/ 15 w 103"/>
                  <a:gd name="T63" fmla="*/ 121 h 133"/>
                  <a:gd name="T64" fmla="*/ 10 w 103"/>
                  <a:gd name="T65" fmla="*/ 116 h 133"/>
                  <a:gd name="T66" fmla="*/ 8 w 103"/>
                  <a:gd name="T67" fmla="*/ 111 h 133"/>
                  <a:gd name="T68" fmla="*/ 5 w 103"/>
                  <a:gd name="T69" fmla="*/ 103 h 133"/>
                  <a:gd name="T70" fmla="*/ 3 w 103"/>
                  <a:gd name="T71" fmla="*/ 93 h 133"/>
                  <a:gd name="T72" fmla="*/ 0 w 103"/>
                  <a:gd name="T73" fmla="*/ 83 h 133"/>
                  <a:gd name="T74" fmla="*/ 0 w 103"/>
                  <a:gd name="T75" fmla="*/ 73 h 133"/>
                  <a:gd name="T76" fmla="*/ 0 w 103"/>
                  <a:gd name="T77" fmla="*/ 0 h 133"/>
                  <a:gd name="T78" fmla="*/ 18 w 103"/>
                  <a:gd name="T79" fmla="*/ 0 h 1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3"/>
                  <a:gd name="T121" fmla="*/ 0 h 133"/>
                  <a:gd name="T122" fmla="*/ 103 w 103"/>
                  <a:gd name="T123" fmla="*/ 133 h 1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3" h="133">
                    <a:moveTo>
                      <a:pt x="18" y="0"/>
                    </a:moveTo>
                    <a:lnTo>
                      <a:pt x="18" y="81"/>
                    </a:lnTo>
                    <a:lnTo>
                      <a:pt x="20" y="93"/>
                    </a:lnTo>
                    <a:lnTo>
                      <a:pt x="23" y="103"/>
                    </a:lnTo>
                    <a:lnTo>
                      <a:pt x="28" y="111"/>
                    </a:lnTo>
                    <a:lnTo>
                      <a:pt x="35" y="113"/>
                    </a:lnTo>
                    <a:lnTo>
                      <a:pt x="40" y="118"/>
                    </a:lnTo>
                    <a:lnTo>
                      <a:pt x="51" y="118"/>
                    </a:lnTo>
                    <a:lnTo>
                      <a:pt x="61" y="116"/>
                    </a:lnTo>
                    <a:lnTo>
                      <a:pt x="68" y="113"/>
                    </a:lnTo>
                    <a:lnTo>
                      <a:pt x="76" y="108"/>
                    </a:lnTo>
                    <a:lnTo>
                      <a:pt x="81" y="103"/>
                    </a:lnTo>
                    <a:lnTo>
                      <a:pt x="83" y="93"/>
                    </a:lnTo>
                    <a:lnTo>
                      <a:pt x="86" y="81"/>
                    </a:lnTo>
                    <a:lnTo>
                      <a:pt x="86" y="0"/>
                    </a:lnTo>
                    <a:lnTo>
                      <a:pt x="103" y="0"/>
                    </a:lnTo>
                    <a:lnTo>
                      <a:pt x="103" y="73"/>
                    </a:lnTo>
                    <a:lnTo>
                      <a:pt x="103" y="83"/>
                    </a:lnTo>
                    <a:lnTo>
                      <a:pt x="101" y="93"/>
                    </a:lnTo>
                    <a:lnTo>
                      <a:pt x="98" y="103"/>
                    </a:lnTo>
                    <a:lnTo>
                      <a:pt x="96" y="111"/>
                    </a:lnTo>
                    <a:lnTo>
                      <a:pt x="93" y="116"/>
                    </a:lnTo>
                    <a:lnTo>
                      <a:pt x="88" y="121"/>
                    </a:lnTo>
                    <a:lnTo>
                      <a:pt x="86" y="123"/>
                    </a:lnTo>
                    <a:lnTo>
                      <a:pt x="78" y="128"/>
                    </a:lnTo>
                    <a:lnTo>
                      <a:pt x="66" y="131"/>
                    </a:lnTo>
                    <a:lnTo>
                      <a:pt x="61" y="133"/>
                    </a:lnTo>
                    <a:lnTo>
                      <a:pt x="51" y="133"/>
                    </a:lnTo>
                    <a:lnTo>
                      <a:pt x="35" y="131"/>
                    </a:lnTo>
                    <a:lnTo>
                      <a:pt x="23" y="128"/>
                    </a:lnTo>
                    <a:lnTo>
                      <a:pt x="18" y="123"/>
                    </a:lnTo>
                    <a:lnTo>
                      <a:pt x="15" y="121"/>
                    </a:lnTo>
                    <a:lnTo>
                      <a:pt x="10" y="116"/>
                    </a:lnTo>
                    <a:lnTo>
                      <a:pt x="8" y="111"/>
                    </a:lnTo>
                    <a:lnTo>
                      <a:pt x="5" y="103"/>
                    </a:lnTo>
                    <a:lnTo>
                      <a:pt x="3" y="93"/>
                    </a:lnTo>
                    <a:lnTo>
                      <a:pt x="0" y="83"/>
                    </a:lnTo>
                    <a:lnTo>
                      <a:pt x="0" y="73"/>
                    </a:lnTo>
                    <a:lnTo>
                      <a:pt x="0" y="0"/>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26" name="Freeform 450"/>
              <p:cNvSpPr>
                <a:spLocks/>
              </p:cNvSpPr>
              <p:nvPr/>
            </p:nvSpPr>
            <p:spPr bwMode="auto">
              <a:xfrm>
                <a:off x="2314" y="4831"/>
                <a:ext cx="126" cy="131"/>
              </a:xfrm>
              <a:custGeom>
                <a:avLst/>
                <a:gdLst>
                  <a:gd name="T0" fmla="*/ 0 w 126"/>
                  <a:gd name="T1" fmla="*/ 0 h 131"/>
                  <a:gd name="T2" fmla="*/ 26 w 126"/>
                  <a:gd name="T3" fmla="*/ 0 h 131"/>
                  <a:gd name="T4" fmla="*/ 63 w 126"/>
                  <a:gd name="T5" fmla="*/ 111 h 131"/>
                  <a:gd name="T6" fmla="*/ 101 w 126"/>
                  <a:gd name="T7" fmla="*/ 0 h 131"/>
                  <a:gd name="T8" fmla="*/ 126 w 126"/>
                  <a:gd name="T9" fmla="*/ 0 h 131"/>
                  <a:gd name="T10" fmla="*/ 126 w 126"/>
                  <a:gd name="T11" fmla="*/ 131 h 131"/>
                  <a:gd name="T12" fmla="*/ 109 w 126"/>
                  <a:gd name="T13" fmla="*/ 131 h 131"/>
                  <a:gd name="T14" fmla="*/ 109 w 126"/>
                  <a:gd name="T15" fmla="*/ 53 h 131"/>
                  <a:gd name="T16" fmla="*/ 109 w 126"/>
                  <a:gd name="T17" fmla="*/ 40 h 131"/>
                  <a:gd name="T18" fmla="*/ 109 w 126"/>
                  <a:gd name="T19" fmla="*/ 20 h 131"/>
                  <a:gd name="T20" fmla="*/ 73 w 126"/>
                  <a:gd name="T21" fmla="*/ 131 h 131"/>
                  <a:gd name="T22" fmla="*/ 56 w 126"/>
                  <a:gd name="T23" fmla="*/ 131 h 131"/>
                  <a:gd name="T24" fmla="*/ 18 w 126"/>
                  <a:gd name="T25" fmla="*/ 20 h 131"/>
                  <a:gd name="T26" fmla="*/ 18 w 126"/>
                  <a:gd name="T27" fmla="*/ 25 h 131"/>
                  <a:gd name="T28" fmla="*/ 18 w 126"/>
                  <a:gd name="T29" fmla="*/ 38 h 131"/>
                  <a:gd name="T30" fmla="*/ 18 w 126"/>
                  <a:gd name="T31" fmla="*/ 53 h 131"/>
                  <a:gd name="T32" fmla="*/ 18 w 126"/>
                  <a:gd name="T33" fmla="*/ 131 h 131"/>
                  <a:gd name="T34" fmla="*/ 0 w 126"/>
                  <a:gd name="T35" fmla="*/ 131 h 131"/>
                  <a:gd name="T36" fmla="*/ 0 w 126"/>
                  <a:gd name="T37" fmla="*/ 0 h 1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31"/>
                  <a:gd name="T59" fmla="*/ 126 w 126"/>
                  <a:gd name="T60" fmla="*/ 131 h 1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31">
                    <a:moveTo>
                      <a:pt x="0" y="0"/>
                    </a:moveTo>
                    <a:lnTo>
                      <a:pt x="26" y="0"/>
                    </a:lnTo>
                    <a:lnTo>
                      <a:pt x="63" y="111"/>
                    </a:lnTo>
                    <a:lnTo>
                      <a:pt x="101" y="0"/>
                    </a:lnTo>
                    <a:lnTo>
                      <a:pt x="126" y="0"/>
                    </a:lnTo>
                    <a:lnTo>
                      <a:pt x="126" y="131"/>
                    </a:lnTo>
                    <a:lnTo>
                      <a:pt x="109" y="131"/>
                    </a:lnTo>
                    <a:lnTo>
                      <a:pt x="109" y="53"/>
                    </a:lnTo>
                    <a:lnTo>
                      <a:pt x="109" y="40"/>
                    </a:lnTo>
                    <a:lnTo>
                      <a:pt x="109" y="20"/>
                    </a:lnTo>
                    <a:lnTo>
                      <a:pt x="73" y="131"/>
                    </a:lnTo>
                    <a:lnTo>
                      <a:pt x="56" y="131"/>
                    </a:lnTo>
                    <a:lnTo>
                      <a:pt x="18" y="20"/>
                    </a:lnTo>
                    <a:lnTo>
                      <a:pt x="18" y="25"/>
                    </a:lnTo>
                    <a:lnTo>
                      <a:pt x="18" y="38"/>
                    </a:lnTo>
                    <a:lnTo>
                      <a:pt x="18" y="53"/>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27" name="Freeform 451"/>
              <p:cNvSpPr>
                <a:spLocks noEditPoints="1"/>
              </p:cNvSpPr>
              <p:nvPr/>
            </p:nvSpPr>
            <p:spPr bwMode="auto">
              <a:xfrm>
                <a:off x="2465" y="4831"/>
                <a:ext cx="101" cy="131"/>
              </a:xfrm>
              <a:custGeom>
                <a:avLst/>
                <a:gdLst>
                  <a:gd name="T0" fmla="*/ 51 w 101"/>
                  <a:gd name="T1" fmla="*/ 55 h 131"/>
                  <a:gd name="T2" fmla="*/ 61 w 101"/>
                  <a:gd name="T3" fmla="*/ 55 h 131"/>
                  <a:gd name="T4" fmla="*/ 68 w 101"/>
                  <a:gd name="T5" fmla="*/ 53 h 131"/>
                  <a:gd name="T6" fmla="*/ 73 w 101"/>
                  <a:gd name="T7" fmla="*/ 48 h 131"/>
                  <a:gd name="T8" fmla="*/ 76 w 101"/>
                  <a:gd name="T9" fmla="*/ 45 h 131"/>
                  <a:gd name="T10" fmla="*/ 78 w 101"/>
                  <a:gd name="T11" fmla="*/ 40 h 131"/>
                  <a:gd name="T12" fmla="*/ 78 w 101"/>
                  <a:gd name="T13" fmla="*/ 35 h 131"/>
                  <a:gd name="T14" fmla="*/ 76 w 101"/>
                  <a:gd name="T15" fmla="*/ 28 h 131"/>
                  <a:gd name="T16" fmla="*/ 76 w 101"/>
                  <a:gd name="T17" fmla="*/ 23 h 131"/>
                  <a:gd name="T18" fmla="*/ 71 w 101"/>
                  <a:gd name="T19" fmla="*/ 20 h 131"/>
                  <a:gd name="T20" fmla="*/ 68 w 101"/>
                  <a:gd name="T21" fmla="*/ 18 h 131"/>
                  <a:gd name="T22" fmla="*/ 61 w 101"/>
                  <a:gd name="T23" fmla="*/ 15 h 131"/>
                  <a:gd name="T24" fmla="*/ 51 w 101"/>
                  <a:gd name="T25" fmla="*/ 15 h 131"/>
                  <a:gd name="T26" fmla="*/ 18 w 101"/>
                  <a:gd name="T27" fmla="*/ 15 h 131"/>
                  <a:gd name="T28" fmla="*/ 18 w 101"/>
                  <a:gd name="T29" fmla="*/ 55 h 131"/>
                  <a:gd name="T30" fmla="*/ 51 w 101"/>
                  <a:gd name="T31" fmla="*/ 55 h 131"/>
                  <a:gd name="T32" fmla="*/ 56 w 101"/>
                  <a:gd name="T33" fmla="*/ 116 h 131"/>
                  <a:gd name="T34" fmla="*/ 63 w 101"/>
                  <a:gd name="T35" fmla="*/ 113 h 131"/>
                  <a:gd name="T36" fmla="*/ 71 w 101"/>
                  <a:gd name="T37" fmla="*/ 113 h 131"/>
                  <a:gd name="T38" fmla="*/ 76 w 101"/>
                  <a:gd name="T39" fmla="*/ 111 h 131"/>
                  <a:gd name="T40" fmla="*/ 78 w 101"/>
                  <a:gd name="T41" fmla="*/ 108 h 131"/>
                  <a:gd name="T42" fmla="*/ 81 w 101"/>
                  <a:gd name="T43" fmla="*/ 106 h 131"/>
                  <a:gd name="T44" fmla="*/ 83 w 101"/>
                  <a:gd name="T45" fmla="*/ 98 h 131"/>
                  <a:gd name="T46" fmla="*/ 83 w 101"/>
                  <a:gd name="T47" fmla="*/ 91 h 131"/>
                  <a:gd name="T48" fmla="*/ 83 w 101"/>
                  <a:gd name="T49" fmla="*/ 86 h 131"/>
                  <a:gd name="T50" fmla="*/ 81 w 101"/>
                  <a:gd name="T51" fmla="*/ 78 h 131"/>
                  <a:gd name="T52" fmla="*/ 76 w 101"/>
                  <a:gd name="T53" fmla="*/ 76 h 131"/>
                  <a:gd name="T54" fmla="*/ 71 w 101"/>
                  <a:gd name="T55" fmla="*/ 73 h 131"/>
                  <a:gd name="T56" fmla="*/ 63 w 101"/>
                  <a:gd name="T57" fmla="*/ 71 h 131"/>
                  <a:gd name="T58" fmla="*/ 53 w 101"/>
                  <a:gd name="T59" fmla="*/ 68 h 131"/>
                  <a:gd name="T60" fmla="*/ 18 w 101"/>
                  <a:gd name="T61" fmla="*/ 68 h 131"/>
                  <a:gd name="T62" fmla="*/ 18 w 101"/>
                  <a:gd name="T63" fmla="*/ 116 h 131"/>
                  <a:gd name="T64" fmla="*/ 56 w 101"/>
                  <a:gd name="T65" fmla="*/ 116 h 131"/>
                  <a:gd name="T66" fmla="*/ 0 w 101"/>
                  <a:gd name="T67" fmla="*/ 0 h 131"/>
                  <a:gd name="T68" fmla="*/ 58 w 101"/>
                  <a:gd name="T69" fmla="*/ 0 h 131"/>
                  <a:gd name="T70" fmla="*/ 68 w 101"/>
                  <a:gd name="T71" fmla="*/ 0 h 131"/>
                  <a:gd name="T72" fmla="*/ 76 w 101"/>
                  <a:gd name="T73" fmla="*/ 3 h 131"/>
                  <a:gd name="T74" fmla="*/ 83 w 101"/>
                  <a:gd name="T75" fmla="*/ 8 h 131"/>
                  <a:gd name="T76" fmla="*/ 88 w 101"/>
                  <a:gd name="T77" fmla="*/ 13 h 131"/>
                  <a:gd name="T78" fmla="*/ 94 w 101"/>
                  <a:gd name="T79" fmla="*/ 23 h 131"/>
                  <a:gd name="T80" fmla="*/ 96 w 101"/>
                  <a:gd name="T81" fmla="*/ 33 h 131"/>
                  <a:gd name="T82" fmla="*/ 96 w 101"/>
                  <a:gd name="T83" fmla="*/ 38 h 131"/>
                  <a:gd name="T84" fmla="*/ 94 w 101"/>
                  <a:gd name="T85" fmla="*/ 43 h 131"/>
                  <a:gd name="T86" fmla="*/ 88 w 101"/>
                  <a:gd name="T87" fmla="*/ 53 h 131"/>
                  <a:gd name="T88" fmla="*/ 83 w 101"/>
                  <a:gd name="T89" fmla="*/ 55 h 131"/>
                  <a:gd name="T90" fmla="*/ 78 w 101"/>
                  <a:gd name="T91" fmla="*/ 61 h 131"/>
                  <a:gd name="T92" fmla="*/ 86 w 101"/>
                  <a:gd name="T93" fmla="*/ 63 h 131"/>
                  <a:gd name="T94" fmla="*/ 94 w 101"/>
                  <a:gd name="T95" fmla="*/ 68 h 131"/>
                  <a:gd name="T96" fmla="*/ 96 w 101"/>
                  <a:gd name="T97" fmla="*/ 73 h 131"/>
                  <a:gd name="T98" fmla="*/ 99 w 101"/>
                  <a:gd name="T99" fmla="*/ 78 h 131"/>
                  <a:gd name="T100" fmla="*/ 101 w 101"/>
                  <a:gd name="T101" fmla="*/ 86 h 131"/>
                  <a:gd name="T102" fmla="*/ 101 w 101"/>
                  <a:gd name="T103" fmla="*/ 93 h 131"/>
                  <a:gd name="T104" fmla="*/ 101 w 101"/>
                  <a:gd name="T105" fmla="*/ 98 h 131"/>
                  <a:gd name="T106" fmla="*/ 99 w 101"/>
                  <a:gd name="T107" fmla="*/ 103 h 131"/>
                  <a:gd name="T108" fmla="*/ 96 w 101"/>
                  <a:gd name="T109" fmla="*/ 108 h 131"/>
                  <a:gd name="T110" fmla="*/ 94 w 101"/>
                  <a:gd name="T111" fmla="*/ 116 h 131"/>
                  <a:gd name="T112" fmla="*/ 86 w 101"/>
                  <a:gd name="T113" fmla="*/ 121 h 131"/>
                  <a:gd name="T114" fmla="*/ 78 w 101"/>
                  <a:gd name="T115" fmla="*/ 126 h 131"/>
                  <a:gd name="T116" fmla="*/ 68 w 101"/>
                  <a:gd name="T117" fmla="*/ 128 h 131"/>
                  <a:gd name="T118" fmla="*/ 56 w 101"/>
                  <a:gd name="T119" fmla="*/ 131 h 131"/>
                  <a:gd name="T120" fmla="*/ 0 w 101"/>
                  <a:gd name="T121" fmla="*/ 131 h 131"/>
                  <a:gd name="T122" fmla="*/ 0 w 101"/>
                  <a:gd name="T123" fmla="*/ 0 h 13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1"/>
                  <a:gd name="T187" fmla="*/ 0 h 131"/>
                  <a:gd name="T188" fmla="*/ 101 w 101"/>
                  <a:gd name="T189" fmla="*/ 131 h 13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1" h="131">
                    <a:moveTo>
                      <a:pt x="51" y="55"/>
                    </a:moveTo>
                    <a:lnTo>
                      <a:pt x="61" y="55"/>
                    </a:lnTo>
                    <a:lnTo>
                      <a:pt x="68" y="53"/>
                    </a:lnTo>
                    <a:lnTo>
                      <a:pt x="73" y="48"/>
                    </a:lnTo>
                    <a:lnTo>
                      <a:pt x="76" y="45"/>
                    </a:lnTo>
                    <a:lnTo>
                      <a:pt x="78" y="40"/>
                    </a:lnTo>
                    <a:lnTo>
                      <a:pt x="78" y="35"/>
                    </a:lnTo>
                    <a:lnTo>
                      <a:pt x="76" y="28"/>
                    </a:lnTo>
                    <a:lnTo>
                      <a:pt x="76" y="23"/>
                    </a:lnTo>
                    <a:lnTo>
                      <a:pt x="71" y="20"/>
                    </a:lnTo>
                    <a:lnTo>
                      <a:pt x="68" y="18"/>
                    </a:lnTo>
                    <a:lnTo>
                      <a:pt x="61" y="15"/>
                    </a:lnTo>
                    <a:lnTo>
                      <a:pt x="51" y="15"/>
                    </a:lnTo>
                    <a:lnTo>
                      <a:pt x="18" y="15"/>
                    </a:lnTo>
                    <a:lnTo>
                      <a:pt x="18" y="55"/>
                    </a:lnTo>
                    <a:lnTo>
                      <a:pt x="51" y="55"/>
                    </a:lnTo>
                    <a:close/>
                    <a:moveTo>
                      <a:pt x="56" y="116"/>
                    </a:moveTo>
                    <a:lnTo>
                      <a:pt x="63" y="113"/>
                    </a:lnTo>
                    <a:lnTo>
                      <a:pt x="71" y="113"/>
                    </a:lnTo>
                    <a:lnTo>
                      <a:pt x="76" y="111"/>
                    </a:lnTo>
                    <a:lnTo>
                      <a:pt x="78" y="108"/>
                    </a:lnTo>
                    <a:lnTo>
                      <a:pt x="81" y="106"/>
                    </a:lnTo>
                    <a:lnTo>
                      <a:pt x="83" y="98"/>
                    </a:lnTo>
                    <a:lnTo>
                      <a:pt x="83" y="91"/>
                    </a:lnTo>
                    <a:lnTo>
                      <a:pt x="83" y="86"/>
                    </a:lnTo>
                    <a:lnTo>
                      <a:pt x="81" y="78"/>
                    </a:lnTo>
                    <a:lnTo>
                      <a:pt x="76" y="76"/>
                    </a:lnTo>
                    <a:lnTo>
                      <a:pt x="71" y="73"/>
                    </a:lnTo>
                    <a:lnTo>
                      <a:pt x="63" y="71"/>
                    </a:lnTo>
                    <a:lnTo>
                      <a:pt x="53" y="68"/>
                    </a:lnTo>
                    <a:lnTo>
                      <a:pt x="18" y="68"/>
                    </a:lnTo>
                    <a:lnTo>
                      <a:pt x="18" y="116"/>
                    </a:lnTo>
                    <a:lnTo>
                      <a:pt x="56" y="116"/>
                    </a:lnTo>
                    <a:close/>
                    <a:moveTo>
                      <a:pt x="0" y="0"/>
                    </a:moveTo>
                    <a:lnTo>
                      <a:pt x="58" y="0"/>
                    </a:lnTo>
                    <a:lnTo>
                      <a:pt x="68" y="0"/>
                    </a:lnTo>
                    <a:lnTo>
                      <a:pt x="76" y="3"/>
                    </a:lnTo>
                    <a:lnTo>
                      <a:pt x="83" y="8"/>
                    </a:lnTo>
                    <a:lnTo>
                      <a:pt x="88" y="13"/>
                    </a:lnTo>
                    <a:lnTo>
                      <a:pt x="94" y="23"/>
                    </a:lnTo>
                    <a:lnTo>
                      <a:pt x="96" y="33"/>
                    </a:lnTo>
                    <a:lnTo>
                      <a:pt x="96" y="38"/>
                    </a:lnTo>
                    <a:lnTo>
                      <a:pt x="94" y="43"/>
                    </a:lnTo>
                    <a:lnTo>
                      <a:pt x="88" y="53"/>
                    </a:lnTo>
                    <a:lnTo>
                      <a:pt x="83" y="55"/>
                    </a:lnTo>
                    <a:lnTo>
                      <a:pt x="78" y="61"/>
                    </a:lnTo>
                    <a:lnTo>
                      <a:pt x="86" y="63"/>
                    </a:lnTo>
                    <a:lnTo>
                      <a:pt x="94" y="68"/>
                    </a:lnTo>
                    <a:lnTo>
                      <a:pt x="96" y="73"/>
                    </a:lnTo>
                    <a:lnTo>
                      <a:pt x="99" y="78"/>
                    </a:lnTo>
                    <a:lnTo>
                      <a:pt x="101" y="86"/>
                    </a:lnTo>
                    <a:lnTo>
                      <a:pt x="101" y="93"/>
                    </a:lnTo>
                    <a:lnTo>
                      <a:pt x="101" y="98"/>
                    </a:lnTo>
                    <a:lnTo>
                      <a:pt x="99" y="103"/>
                    </a:lnTo>
                    <a:lnTo>
                      <a:pt x="96" y="108"/>
                    </a:lnTo>
                    <a:lnTo>
                      <a:pt x="94" y="116"/>
                    </a:lnTo>
                    <a:lnTo>
                      <a:pt x="86" y="121"/>
                    </a:lnTo>
                    <a:lnTo>
                      <a:pt x="78" y="126"/>
                    </a:lnTo>
                    <a:lnTo>
                      <a:pt x="68" y="128"/>
                    </a:lnTo>
                    <a:lnTo>
                      <a:pt x="56"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28" name="Freeform 452"/>
              <p:cNvSpPr>
                <a:spLocks/>
              </p:cNvSpPr>
              <p:nvPr/>
            </p:nvSpPr>
            <p:spPr bwMode="auto">
              <a:xfrm>
                <a:off x="2589" y="4831"/>
                <a:ext cx="95" cy="128"/>
              </a:xfrm>
              <a:custGeom>
                <a:avLst/>
                <a:gdLst>
                  <a:gd name="T0" fmla="*/ 0 w 95"/>
                  <a:gd name="T1" fmla="*/ 0 h 128"/>
                  <a:gd name="T2" fmla="*/ 95 w 95"/>
                  <a:gd name="T3" fmla="*/ 0 h 128"/>
                  <a:gd name="T4" fmla="*/ 95 w 95"/>
                  <a:gd name="T5" fmla="*/ 15 h 128"/>
                  <a:gd name="T6" fmla="*/ 17 w 95"/>
                  <a:gd name="T7" fmla="*/ 15 h 128"/>
                  <a:gd name="T8" fmla="*/ 17 w 95"/>
                  <a:gd name="T9" fmla="*/ 55 h 128"/>
                  <a:gd name="T10" fmla="*/ 88 w 95"/>
                  <a:gd name="T11" fmla="*/ 55 h 128"/>
                  <a:gd name="T12" fmla="*/ 88 w 95"/>
                  <a:gd name="T13" fmla="*/ 71 h 128"/>
                  <a:gd name="T14" fmla="*/ 17 w 95"/>
                  <a:gd name="T15" fmla="*/ 71 h 128"/>
                  <a:gd name="T16" fmla="*/ 17 w 95"/>
                  <a:gd name="T17" fmla="*/ 113 h 128"/>
                  <a:gd name="T18" fmla="*/ 95 w 95"/>
                  <a:gd name="T19" fmla="*/ 113 h 128"/>
                  <a:gd name="T20" fmla="*/ 95 w 95"/>
                  <a:gd name="T21" fmla="*/ 128 h 128"/>
                  <a:gd name="T22" fmla="*/ 0 w 95"/>
                  <a:gd name="T23" fmla="*/ 128 h 128"/>
                  <a:gd name="T24" fmla="*/ 0 w 95"/>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28"/>
                  <a:gd name="T41" fmla="*/ 95 w 95"/>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28">
                    <a:moveTo>
                      <a:pt x="0" y="0"/>
                    </a:moveTo>
                    <a:lnTo>
                      <a:pt x="95" y="0"/>
                    </a:lnTo>
                    <a:lnTo>
                      <a:pt x="95" y="15"/>
                    </a:lnTo>
                    <a:lnTo>
                      <a:pt x="17" y="15"/>
                    </a:lnTo>
                    <a:lnTo>
                      <a:pt x="17" y="55"/>
                    </a:lnTo>
                    <a:lnTo>
                      <a:pt x="88" y="55"/>
                    </a:lnTo>
                    <a:lnTo>
                      <a:pt x="88" y="71"/>
                    </a:lnTo>
                    <a:lnTo>
                      <a:pt x="17" y="71"/>
                    </a:lnTo>
                    <a:lnTo>
                      <a:pt x="17" y="113"/>
                    </a:lnTo>
                    <a:lnTo>
                      <a:pt x="95" y="113"/>
                    </a:lnTo>
                    <a:lnTo>
                      <a:pt x="95"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29" name="Freeform 453"/>
              <p:cNvSpPr>
                <a:spLocks noEditPoints="1"/>
              </p:cNvSpPr>
              <p:nvPr/>
            </p:nvSpPr>
            <p:spPr bwMode="auto">
              <a:xfrm>
                <a:off x="2709" y="4831"/>
                <a:ext cx="109" cy="131"/>
              </a:xfrm>
              <a:custGeom>
                <a:avLst/>
                <a:gdLst>
                  <a:gd name="T0" fmla="*/ 61 w 109"/>
                  <a:gd name="T1" fmla="*/ 61 h 131"/>
                  <a:gd name="T2" fmla="*/ 71 w 109"/>
                  <a:gd name="T3" fmla="*/ 58 h 131"/>
                  <a:gd name="T4" fmla="*/ 76 w 109"/>
                  <a:gd name="T5" fmla="*/ 58 h 131"/>
                  <a:gd name="T6" fmla="*/ 78 w 109"/>
                  <a:gd name="T7" fmla="*/ 55 h 131"/>
                  <a:gd name="T8" fmla="*/ 83 w 109"/>
                  <a:gd name="T9" fmla="*/ 50 h 131"/>
                  <a:gd name="T10" fmla="*/ 86 w 109"/>
                  <a:gd name="T11" fmla="*/ 48 h 131"/>
                  <a:gd name="T12" fmla="*/ 86 w 109"/>
                  <a:gd name="T13" fmla="*/ 43 h 131"/>
                  <a:gd name="T14" fmla="*/ 86 w 109"/>
                  <a:gd name="T15" fmla="*/ 38 h 131"/>
                  <a:gd name="T16" fmla="*/ 86 w 109"/>
                  <a:gd name="T17" fmla="*/ 30 h 131"/>
                  <a:gd name="T18" fmla="*/ 83 w 109"/>
                  <a:gd name="T19" fmla="*/ 25 h 131"/>
                  <a:gd name="T20" fmla="*/ 81 w 109"/>
                  <a:gd name="T21" fmla="*/ 20 h 131"/>
                  <a:gd name="T22" fmla="*/ 76 w 109"/>
                  <a:gd name="T23" fmla="*/ 18 h 131"/>
                  <a:gd name="T24" fmla="*/ 71 w 109"/>
                  <a:gd name="T25" fmla="*/ 15 h 131"/>
                  <a:gd name="T26" fmla="*/ 63 w 109"/>
                  <a:gd name="T27" fmla="*/ 15 h 131"/>
                  <a:gd name="T28" fmla="*/ 18 w 109"/>
                  <a:gd name="T29" fmla="*/ 15 h 131"/>
                  <a:gd name="T30" fmla="*/ 18 w 109"/>
                  <a:gd name="T31" fmla="*/ 61 h 131"/>
                  <a:gd name="T32" fmla="*/ 61 w 109"/>
                  <a:gd name="T33" fmla="*/ 61 h 131"/>
                  <a:gd name="T34" fmla="*/ 0 w 109"/>
                  <a:gd name="T35" fmla="*/ 0 h 131"/>
                  <a:gd name="T36" fmla="*/ 61 w 109"/>
                  <a:gd name="T37" fmla="*/ 0 h 131"/>
                  <a:gd name="T38" fmla="*/ 76 w 109"/>
                  <a:gd name="T39" fmla="*/ 0 h 131"/>
                  <a:gd name="T40" fmla="*/ 86 w 109"/>
                  <a:gd name="T41" fmla="*/ 5 h 131"/>
                  <a:gd name="T42" fmla="*/ 94 w 109"/>
                  <a:gd name="T43" fmla="*/ 10 h 131"/>
                  <a:gd name="T44" fmla="*/ 99 w 109"/>
                  <a:gd name="T45" fmla="*/ 13 h 131"/>
                  <a:gd name="T46" fmla="*/ 101 w 109"/>
                  <a:gd name="T47" fmla="*/ 15 h 131"/>
                  <a:gd name="T48" fmla="*/ 104 w 109"/>
                  <a:gd name="T49" fmla="*/ 25 h 131"/>
                  <a:gd name="T50" fmla="*/ 104 w 109"/>
                  <a:gd name="T51" fmla="*/ 35 h 131"/>
                  <a:gd name="T52" fmla="*/ 104 w 109"/>
                  <a:gd name="T53" fmla="*/ 45 h 131"/>
                  <a:gd name="T54" fmla="*/ 101 w 109"/>
                  <a:gd name="T55" fmla="*/ 50 h 131"/>
                  <a:gd name="T56" fmla="*/ 99 w 109"/>
                  <a:gd name="T57" fmla="*/ 53 h 131"/>
                  <a:gd name="T58" fmla="*/ 94 w 109"/>
                  <a:gd name="T59" fmla="*/ 61 h 131"/>
                  <a:gd name="T60" fmla="*/ 86 w 109"/>
                  <a:gd name="T61" fmla="*/ 66 h 131"/>
                  <a:gd name="T62" fmla="*/ 94 w 109"/>
                  <a:gd name="T63" fmla="*/ 71 h 131"/>
                  <a:gd name="T64" fmla="*/ 99 w 109"/>
                  <a:gd name="T65" fmla="*/ 73 h 131"/>
                  <a:gd name="T66" fmla="*/ 99 w 109"/>
                  <a:gd name="T67" fmla="*/ 78 h 131"/>
                  <a:gd name="T68" fmla="*/ 101 w 109"/>
                  <a:gd name="T69" fmla="*/ 81 h 131"/>
                  <a:gd name="T70" fmla="*/ 101 w 109"/>
                  <a:gd name="T71" fmla="*/ 91 h 131"/>
                  <a:gd name="T72" fmla="*/ 104 w 109"/>
                  <a:gd name="T73" fmla="*/ 108 h 131"/>
                  <a:gd name="T74" fmla="*/ 104 w 109"/>
                  <a:gd name="T75" fmla="*/ 118 h 131"/>
                  <a:gd name="T76" fmla="*/ 106 w 109"/>
                  <a:gd name="T77" fmla="*/ 123 h 131"/>
                  <a:gd name="T78" fmla="*/ 109 w 109"/>
                  <a:gd name="T79" fmla="*/ 126 h 131"/>
                  <a:gd name="T80" fmla="*/ 109 w 109"/>
                  <a:gd name="T81" fmla="*/ 131 h 131"/>
                  <a:gd name="T82" fmla="*/ 89 w 109"/>
                  <a:gd name="T83" fmla="*/ 131 h 131"/>
                  <a:gd name="T84" fmla="*/ 86 w 109"/>
                  <a:gd name="T85" fmla="*/ 126 h 131"/>
                  <a:gd name="T86" fmla="*/ 86 w 109"/>
                  <a:gd name="T87" fmla="*/ 116 h 131"/>
                  <a:gd name="T88" fmla="*/ 83 w 109"/>
                  <a:gd name="T89" fmla="*/ 93 h 131"/>
                  <a:gd name="T90" fmla="*/ 83 w 109"/>
                  <a:gd name="T91" fmla="*/ 88 h 131"/>
                  <a:gd name="T92" fmla="*/ 81 w 109"/>
                  <a:gd name="T93" fmla="*/ 83 h 131"/>
                  <a:gd name="T94" fmla="*/ 78 w 109"/>
                  <a:gd name="T95" fmla="*/ 78 h 131"/>
                  <a:gd name="T96" fmla="*/ 76 w 109"/>
                  <a:gd name="T97" fmla="*/ 76 h 131"/>
                  <a:gd name="T98" fmla="*/ 68 w 109"/>
                  <a:gd name="T99" fmla="*/ 76 h 131"/>
                  <a:gd name="T100" fmla="*/ 58 w 109"/>
                  <a:gd name="T101" fmla="*/ 73 h 131"/>
                  <a:gd name="T102" fmla="*/ 18 w 109"/>
                  <a:gd name="T103" fmla="*/ 73 h 131"/>
                  <a:gd name="T104" fmla="*/ 18 w 109"/>
                  <a:gd name="T105" fmla="*/ 131 h 131"/>
                  <a:gd name="T106" fmla="*/ 0 w 109"/>
                  <a:gd name="T107" fmla="*/ 131 h 131"/>
                  <a:gd name="T108" fmla="*/ 0 w 109"/>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9"/>
                  <a:gd name="T166" fmla="*/ 0 h 131"/>
                  <a:gd name="T167" fmla="*/ 109 w 109"/>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9" h="131">
                    <a:moveTo>
                      <a:pt x="61" y="61"/>
                    </a:moveTo>
                    <a:lnTo>
                      <a:pt x="71" y="58"/>
                    </a:lnTo>
                    <a:lnTo>
                      <a:pt x="76" y="58"/>
                    </a:lnTo>
                    <a:lnTo>
                      <a:pt x="78" y="55"/>
                    </a:lnTo>
                    <a:lnTo>
                      <a:pt x="83" y="50"/>
                    </a:lnTo>
                    <a:lnTo>
                      <a:pt x="86" y="48"/>
                    </a:lnTo>
                    <a:lnTo>
                      <a:pt x="86" y="43"/>
                    </a:lnTo>
                    <a:lnTo>
                      <a:pt x="86" y="38"/>
                    </a:lnTo>
                    <a:lnTo>
                      <a:pt x="86" y="30"/>
                    </a:lnTo>
                    <a:lnTo>
                      <a:pt x="83" y="25"/>
                    </a:lnTo>
                    <a:lnTo>
                      <a:pt x="81" y="20"/>
                    </a:lnTo>
                    <a:lnTo>
                      <a:pt x="76" y="18"/>
                    </a:lnTo>
                    <a:lnTo>
                      <a:pt x="71" y="15"/>
                    </a:lnTo>
                    <a:lnTo>
                      <a:pt x="63" y="15"/>
                    </a:lnTo>
                    <a:lnTo>
                      <a:pt x="18" y="15"/>
                    </a:lnTo>
                    <a:lnTo>
                      <a:pt x="18" y="61"/>
                    </a:lnTo>
                    <a:lnTo>
                      <a:pt x="61" y="61"/>
                    </a:lnTo>
                    <a:close/>
                    <a:moveTo>
                      <a:pt x="0" y="0"/>
                    </a:moveTo>
                    <a:lnTo>
                      <a:pt x="61" y="0"/>
                    </a:lnTo>
                    <a:lnTo>
                      <a:pt x="76" y="0"/>
                    </a:lnTo>
                    <a:lnTo>
                      <a:pt x="86" y="5"/>
                    </a:lnTo>
                    <a:lnTo>
                      <a:pt x="94" y="10"/>
                    </a:lnTo>
                    <a:lnTo>
                      <a:pt x="99" y="13"/>
                    </a:lnTo>
                    <a:lnTo>
                      <a:pt x="101" y="15"/>
                    </a:lnTo>
                    <a:lnTo>
                      <a:pt x="104" y="25"/>
                    </a:lnTo>
                    <a:lnTo>
                      <a:pt x="104" y="35"/>
                    </a:lnTo>
                    <a:lnTo>
                      <a:pt x="104" y="45"/>
                    </a:lnTo>
                    <a:lnTo>
                      <a:pt x="101" y="50"/>
                    </a:lnTo>
                    <a:lnTo>
                      <a:pt x="99" y="53"/>
                    </a:lnTo>
                    <a:lnTo>
                      <a:pt x="94" y="61"/>
                    </a:lnTo>
                    <a:lnTo>
                      <a:pt x="86" y="66"/>
                    </a:lnTo>
                    <a:lnTo>
                      <a:pt x="94" y="71"/>
                    </a:lnTo>
                    <a:lnTo>
                      <a:pt x="99" y="73"/>
                    </a:lnTo>
                    <a:lnTo>
                      <a:pt x="99" y="78"/>
                    </a:lnTo>
                    <a:lnTo>
                      <a:pt x="101" y="81"/>
                    </a:lnTo>
                    <a:lnTo>
                      <a:pt x="101" y="91"/>
                    </a:lnTo>
                    <a:lnTo>
                      <a:pt x="104" y="108"/>
                    </a:lnTo>
                    <a:lnTo>
                      <a:pt x="104" y="118"/>
                    </a:lnTo>
                    <a:lnTo>
                      <a:pt x="106" y="123"/>
                    </a:lnTo>
                    <a:lnTo>
                      <a:pt x="109" y="126"/>
                    </a:lnTo>
                    <a:lnTo>
                      <a:pt x="109" y="131"/>
                    </a:lnTo>
                    <a:lnTo>
                      <a:pt x="89" y="131"/>
                    </a:lnTo>
                    <a:lnTo>
                      <a:pt x="86" y="126"/>
                    </a:lnTo>
                    <a:lnTo>
                      <a:pt x="86" y="116"/>
                    </a:lnTo>
                    <a:lnTo>
                      <a:pt x="83" y="93"/>
                    </a:lnTo>
                    <a:lnTo>
                      <a:pt x="83" y="88"/>
                    </a:lnTo>
                    <a:lnTo>
                      <a:pt x="81" y="83"/>
                    </a:lnTo>
                    <a:lnTo>
                      <a:pt x="78" y="78"/>
                    </a:lnTo>
                    <a:lnTo>
                      <a:pt x="76" y="76"/>
                    </a:lnTo>
                    <a:lnTo>
                      <a:pt x="68" y="76"/>
                    </a:lnTo>
                    <a:lnTo>
                      <a:pt x="58" y="73"/>
                    </a:lnTo>
                    <a:lnTo>
                      <a:pt x="18" y="73"/>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30" name="Freeform 454"/>
              <p:cNvSpPr>
                <a:spLocks/>
              </p:cNvSpPr>
              <p:nvPr/>
            </p:nvSpPr>
            <p:spPr bwMode="auto">
              <a:xfrm>
                <a:off x="2833" y="4829"/>
                <a:ext cx="40" cy="168"/>
              </a:xfrm>
              <a:custGeom>
                <a:avLst/>
                <a:gdLst>
                  <a:gd name="T0" fmla="*/ 0 w 40"/>
                  <a:gd name="T1" fmla="*/ 168 h 168"/>
                  <a:gd name="T2" fmla="*/ 10 w 40"/>
                  <a:gd name="T3" fmla="*/ 145 h 168"/>
                  <a:gd name="T4" fmla="*/ 17 w 40"/>
                  <a:gd name="T5" fmla="*/ 128 h 168"/>
                  <a:gd name="T6" fmla="*/ 20 w 40"/>
                  <a:gd name="T7" fmla="*/ 118 h 168"/>
                  <a:gd name="T8" fmla="*/ 22 w 40"/>
                  <a:gd name="T9" fmla="*/ 108 h 168"/>
                  <a:gd name="T10" fmla="*/ 22 w 40"/>
                  <a:gd name="T11" fmla="*/ 98 h 168"/>
                  <a:gd name="T12" fmla="*/ 22 w 40"/>
                  <a:gd name="T13" fmla="*/ 85 h 168"/>
                  <a:gd name="T14" fmla="*/ 22 w 40"/>
                  <a:gd name="T15" fmla="*/ 73 h 168"/>
                  <a:gd name="T16" fmla="*/ 22 w 40"/>
                  <a:gd name="T17" fmla="*/ 60 h 168"/>
                  <a:gd name="T18" fmla="*/ 20 w 40"/>
                  <a:gd name="T19" fmla="*/ 47 h 168"/>
                  <a:gd name="T20" fmla="*/ 15 w 40"/>
                  <a:gd name="T21" fmla="*/ 37 h 168"/>
                  <a:gd name="T22" fmla="*/ 10 w 40"/>
                  <a:gd name="T23" fmla="*/ 22 h 168"/>
                  <a:gd name="T24" fmla="*/ 0 w 40"/>
                  <a:gd name="T25" fmla="*/ 0 h 168"/>
                  <a:gd name="T26" fmla="*/ 10 w 40"/>
                  <a:gd name="T27" fmla="*/ 0 h 168"/>
                  <a:gd name="T28" fmla="*/ 25 w 40"/>
                  <a:gd name="T29" fmla="*/ 27 h 168"/>
                  <a:gd name="T30" fmla="*/ 32 w 40"/>
                  <a:gd name="T31" fmla="*/ 40 h 168"/>
                  <a:gd name="T32" fmla="*/ 35 w 40"/>
                  <a:gd name="T33" fmla="*/ 52 h 168"/>
                  <a:gd name="T34" fmla="*/ 37 w 40"/>
                  <a:gd name="T35" fmla="*/ 63 h 168"/>
                  <a:gd name="T36" fmla="*/ 40 w 40"/>
                  <a:gd name="T37" fmla="*/ 83 h 168"/>
                  <a:gd name="T38" fmla="*/ 40 w 40"/>
                  <a:gd name="T39" fmla="*/ 95 h 168"/>
                  <a:gd name="T40" fmla="*/ 37 w 40"/>
                  <a:gd name="T41" fmla="*/ 108 h 168"/>
                  <a:gd name="T42" fmla="*/ 35 w 40"/>
                  <a:gd name="T43" fmla="*/ 120 h 168"/>
                  <a:gd name="T44" fmla="*/ 32 w 40"/>
                  <a:gd name="T45" fmla="*/ 130 h 168"/>
                  <a:gd name="T46" fmla="*/ 22 w 40"/>
                  <a:gd name="T47" fmla="*/ 145 h 168"/>
                  <a:gd name="T48" fmla="*/ 10 w 40"/>
                  <a:gd name="T49" fmla="*/ 168 h 168"/>
                  <a:gd name="T50" fmla="*/ 0 w 40"/>
                  <a:gd name="T51" fmla="*/ 168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168"/>
                  <a:gd name="T80" fmla="*/ 40 w 40"/>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168">
                    <a:moveTo>
                      <a:pt x="0" y="168"/>
                    </a:moveTo>
                    <a:lnTo>
                      <a:pt x="10" y="145"/>
                    </a:lnTo>
                    <a:lnTo>
                      <a:pt x="17" y="128"/>
                    </a:lnTo>
                    <a:lnTo>
                      <a:pt x="20" y="118"/>
                    </a:lnTo>
                    <a:lnTo>
                      <a:pt x="22" y="108"/>
                    </a:lnTo>
                    <a:lnTo>
                      <a:pt x="22" y="98"/>
                    </a:lnTo>
                    <a:lnTo>
                      <a:pt x="22" y="85"/>
                    </a:lnTo>
                    <a:lnTo>
                      <a:pt x="22" y="73"/>
                    </a:lnTo>
                    <a:lnTo>
                      <a:pt x="22" y="60"/>
                    </a:lnTo>
                    <a:lnTo>
                      <a:pt x="20" y="47"/>
                    </a:lnTo>
                    <a:lnTo>
                      <a:pt x="15" y="37"/>
                    </a:lnTo>
                    <a:lnTo>
                      <a:pt x="10" y="22"/>
                    </a:lnTo>
                    <a:lnTo>
                      <a:pt x="0" y="0"/>
                    </a:lnTo>
                    <a:lnTo>
                      <a:pt x="10" y="0"/>
                    </a:lnTo>
                    <a:lnTo>
                      <a:pt x="25" y="27"/>
                    </a:lnTo>
                    <a:lnTo>
                      <a:pt x="32" y="40"/>
                    </a:lnTo>
                    <a:lnTo>
                      <a:pt x="35" y="52"/>
                    </a:lnTo>
                    <a:lnTo>
                      <a:pt x="37" y="63"/>
                    </a:lnTo>
                    <a:lnTo>
                      <a:pt x="40" y="83"/>
                    </a:lnTo>
                    <a:lnTo>
                      <a:pt x="40" y="95"/>
                    </a:lnTo>
                    <a:lnTo>
                      <a:pt x="37" y="108"/>
                    </a:lnTo>
                    <a:lnTo>
                      <a:pt x="35" y="120"/>
                    </a:lnTo>
                    <a:lnTo>
                      <a:pt x="32" y="130"/>
                    </a:lnTo>
                    <a:lnTo>
                      <a:pt x="22" y="145"/>
                    </a:lnTo>
                    <a:lnTo>
                      <a:pt x="10" y="168"/>
                    </a:lnTo>
                    <a:lnTo>
                      <a:pt x="0" y="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31" name="Freeform 455"/>
              <p:cNvSpPr>
                <a:spLocks/>
              </p:cNvSpPr>
              <p:nvPr/>
            </p:nvSpPr>
            <p:spPr bwMode="auto">
              <a:xfrm>
                <a:off x="2901" y="4942"/>
                <a:ext cx="20" cy="45"/>
              </a:xfrm>
              <a:custGeom>
                <a:avLst/>
                <a:gdLst>
                  <a:gd name="T0" fmla="*/ 0 w 20"/>
                  <a:gd name="T1" fmla="*/ 37 h 45"/>
                  <a:gd name="T2" fmla="*/ 5 w 20"/>
                  <a:gd name="T3" fmla="*/ 35 h 45"/>
                  <a:gd name="T4" fmla="*/ 10 w 20"/>
                  <a:gd name="T5" fmla="*/ 30 h 45"/>
                  <a:gd name="T6" fmla="*/ 10 w 20"/>
                  <a:gd name="T7" fmla="*/ 22 h 45"/>
                  <a:gd name="T8" fmla="*/ 10 w 20"/>
                  <a:gd name="T9" fmla="*/ 20 h 45"/>
                  <a:gd name="T10" fmla="*/ 0 w 20"/>
                  <a:gd name="T11" fmla="*/ 20 h 45"/>
                  <a:gd name="T12" fmla="*/ 0 w 20"/>
                  <a:gd name="T13" fmla="*/ 0 h 45"/>
                  <a:gd name="T14" fmla="*/ 20 w 20"/>
                  <a:gd name="T15" fmla="*/ 0 h 45"/>
                  <a:gd name="T16" fmla="*/ 20 w 20"/>
                  <a:gd name="T17" fmla="*/ 17 h 45"/>
                  <a:gd name="T18" fmla="*/ 17 w 20"/>
                  <a:gd name="T19" fmla="*/ 27 h 45"/>
                  <a:gd name="T20" fmla="*/ 15 w 20"/>
                  <a:gd name="T21" fmla="*/ 35 h 45"/>
                  <a:gd name="T22" fmla="*/ 12 w 20"/>
                  <a:gd name="T23" fmla="*/ 40 h 45"/>
                  <a:gd name="T24" fmla="*/ 10 w 20"/>
                  <a:gd name="T25" fmla="*/ 42 h 45"/>
                  <a:gd name="T26" fmla="*/ 5 w 20"/>
                  <a:gd name="T27" fmla="*/ 45 h 45"/>
                  <a:gd name="T28" fmla="*/ 0 w 20"/>
                  <a:gd name="T29" fmla="*/ 45 h 45"/>
                  <a:gd name="T30" fmla="*/ 0 w 20"/>
                  <a:gd name="T31" fmla="*/ 37 h 4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
                  <a:gd name="T49" fmla="*/ 0 h 45"/>
                  <a:gd name="T50" fmla="*/ 20 w 20"/>
                  <a:gd name="T51" fmla="*/ 45 h 4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 h="45">
                    <a:moveTo>
                      <a:pt x="0" y="37"/>
                    </a:moveTo>
                    <a:lnTo>
                      <a:pt x="5" y="35"/>
                    </a:lnTo>
                    <a:lnTo>
                      <a:pt x="10" y="30"/>
                    </a:lnTo>
                    <a:lnTo>
                      <a:pt x="10" y="22"/>
                    </a:lnTo>
                    <a:lnTo>
                      <a:pt x="10" y="20"/>
                    </a:lnTo>
                    <a:lnTo>
                      <a:pt x="0" y="20"/>
                    </a:lnTo>
                    <a:lnTo>
                      <a:pt x="0" y="0"/>
                    </a:lnTo>
                    <a:lnTo>
                      <a:pt x="20" y="0"/>
                    </a:lnTo>
                    <a:lnTo>
                      <a:pt x="20" y="17"/>
                    </a:lnTo>
                    <a:lnTo>
                      <a:pt x="17" y="27"/>
                    </a:lnTo>
                    <a:lnTo>
                      <a:pt x="15" y="35"/>
                    </a:lnTo>
                    <a:lnTo>
                      <a:pt x="12" y="40"/>
                    </a:lnTo>
                    <a:lnTo>
                      <a:pt x="10" y="42"/>
                    </a:lnTo>
                    <a:lnTo>
                      <a:pt x="5" y="45"/>
                    </a:lnTo>
                    <a:lnTo>
                      <a:pt x="0" y="45"/>
                    </a:lnTo>
                    <a:lnTo>
                      <a:pt x="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32" name="Freeform 456"/>
              <p:cNvSpPr>
                <a:spLocks noEditPoints="1"/>
              </p:cNvSpPr>
              <p:nvPr/>
            </p:nvSpPr>
            <p:spPr bwMode="auto">
              <a:xfrm>
                <a:off x="1009" y="6502"/>
                <a:ext cx="98" cy="128"/>
              </a:xfrm>
              <a:custGeom>
                <a:avLst/>
                <a:gdLst>
                  <a:gd name="T0" fmla="*/ 0 w 98"/>
                  <a:gd name="T1" fmla="*/ 0 h 128"/>
                  <a:gd name="T2" fmla="*/ 58 w 98"/>
                  <a:gd name="T3" fmla="*/ 0 h 128"/>
                  <a:gd name="T4" fmla="*/ 68 w 98"/>
                  <a:gd name="T5" fmla="*/ 0 h 128"/>
                  <a:gd name="T6" fmla="*/ 75 w 98"/>
                  <a:gd name="T7" fmla="*/ 2 h 128"/>
                  <a:gd name="T8" fmla="*/ 80 w 98"/>
                  <a:gd name="T9" fmla="*/ 5 h 128"/>
                  <a:gd name="T10" fmla="*/ 88 w 98"/>
                  <a:gd name="T11" fmla="*/ 10 h 128"/>
                  <a:gd name="T12" fmla="*/ 90 w 98"/>
                  <a:gd name="T13" fmla="*/ 15 h 128"/>
                  <a:gd name="T14" fmla="*/ 95 w 98"/>
                  <a:gd name="T15" fmla="*/ 20 h 128"/>
                  <a:gd name="T16" fmla="*/ 98 w 98"/>
                  <a:gd name="T17" fmla="*/ 28 h 128"/>
                  <a:gd name="T18" fmla="*/ 98 w 98"/>
                  <a:gd name="T19" fmla="*/ 35 h 128"/>
                  <a:gd name="T20" fmla="*/ 98 w 98"/>
                  <a:gd name="T21" fmla="*/ 43 h 128"/>
                  <a:gd name="T22" fmla="*/ 95 w 98"/>
                  <a:gd name="T23" fmla="*/ 50 h 128"/>
                  <a:gd name="T24" fmla="*/ 93 w 98"/>
                  <a:gd name="T25" fmla="*/ 58 h 128"/>
                  <a:gd name="T26" fmla="*/ 88 w 98"/>
                  <a:gd name="T27" fmla="*/ 63 h 128"/>
                  <a:gd name="T28" fmla="*/ 85 w 98"/>
                  <a:gd name="T29" fmla="*/ 65 h 128"/>
                  <a:gd name="T30" fmla="*/ 83 w 98"/>
                  <a:gd name="T31" fmla="*/ 68 h 128"/>
                  <a:gd name="T32" fmla="*/ 75 w 98"/>
                  <a:gd name="T33" fmla="*/ 70 h 128"/>
                  <a:gd name="T34" fmla="*/ 68 w 98"/>
                  <a:gd name="T35" fmla="*/ 73 h 128"/>
                  <a:gd name="T36" fmla="*/ 58 w 98"/>
                  <a:gd name="T37" fmla="*/ 73 h 128"/>
                  <a:gd name="T38" fmla="*/ 17 w 98"/>
                  <a:gd name="T39" fmla="*/ 73 h 128"/>
                  <a:gd name="T40" fmla="*/ 17 w 98"/>
                  <a:gd name="T41" fmla="*/ 128 h 128"/>
                  <a:gd name="T42" fmla="*/ 0 w 98"/>
                  <a:gd name="T43" fmla="*/ 128 h 128"/>
                  <a:gd name="T44" fmla="*/ 0 w 98"/>
                  <a:gd name="T45" fmla="*/ 0 h 128"/>
                  <a:gd name="T46" fmla="*/ 68 w 98"/>
                  <a:gd name="T47" fmla="*/ 18 h 128"/>
                  <a:gd name="T48" fmla="*/ 63 w 98"/>
                  <a:gd name="T49" fmla="*/ 15 h 128"/>
                  <a:gd name="T50" fmla="*/ 53 w 98"/>
                  <a:gd name="T51" fmla="*/ 15 h 128"/>
                  <a:gd name="T52" fmla="*/ 17 w 98"/>
                  <a:gd name="T53" fmla="*/ 15 h 128"/>
                  <a:gd name="T54" fmla="*/ 17 w 98"/>
                  <a:gd name="T55" fmla="*/ 60 h 128"/>
                  <a:gd name="T56" fmla="*/ 53 w 98"/>
                  <a:gd name="T57" fmla="*/ 60 h 128"/>
                  <a:gd name="T58" fmla="*/ 63 w 98"/>
                  <a:gd name="T59" fmla="*/ 58 h 128"/>
                  <a:gd name="T60" fmla="*/ 68 w 98"/>
                  <a:gd name="T61" fmla="*/ 55 h 128"/>
                  <a:gd name="T62" fmla="*/ 73 w 98"/>
                  <a:gd name="T63" fmla="*/ 55 h 128"/>
                  <a:gd name="T64" fmla="*/ 75 w 98"/>
                  <a:gd name="T65" fmla="*/ 50 h 128"/>
                  <a:gd name="T66" fmla="*/ 78 w 98"/>
                  <a:gd name="T67" fmla="*/ 48 h 128"/>
                  <a:gd name="T68" fmla="*/ 80 w 98"/>
                  <a:gd name="T69" fmla="*/ 43 h 128"/>
                  <a:gd name="T70" fmla="*/ 80 w 98"/>
                  <a:gd name="T71" fmla="*/ 35 h 128"/>
                  <a:gd name="T72" fmla="*/ 78 w 98"/>
                  <a:gd name="T73" fmla="*/ 30 h 128"/>
                  <a:gd name="T74" fmla="*/ 78 w 98"/>
                  <a:gd name="T75" fmla="*/ 25 h 128"/>
                  <a:gd name="T76" fmla="*/ 73 w 98"/>
                  <a:gd name="T77" fmla="*/ 20 h 128"/>
                  <a:gd name="T78" fmla="*/ 68 w 98"/>
                  <a:gd name="T79" fmla="*/ 18 h 12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8"/>
                  <a:gd name="T121" fmla="*/ 0 h 128"/>
                  <a:gd name="T122" fmla="*/ 98 w 98"/>
                  <a:gd name="T123" fmla="*/ 128 h 12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8" h="128">
                    <a:moveTo>
                      <a:pt x="0" y="0"/>
                    </a:moveTo>
                    <a:lnTo>
                      <a:pt x="58" y="0"/>
                    </a:lnTo>
                    <a:lnTo>
                      <a:pt x="68" y="0"/>
                    </a:lnTo>
                    <a:lnTo>
                      <a:pt x="75" y="2"/>
                    </a:lnTo>
                    <a:lnTo>
                      <a:pt x="80" y="5"/>
                    </a:lnTo>
                    <a:lnTo>
                      <a:pt x="88" y="10"/>
                    </a:lnTo>
                    <a:lnTo>
                      <a:pt x="90" y="15"/>
                    </a:lnTo>
                    <a:lnTo>
                      <a:pt x="95" y="20"/>
                    </a:lnTo>
                    <a:lnTo>
                      <a:pt x="98" y="28"/>
                    </a:lnTo>
                    <a:lnTo>
                      <a:pt x="98" y="35"/>
                    </a:lnTo>
                    <a:lnTo>
                      <a:pt x="98" y="43"/>
                    </a:lnTo>
                    <a:lnTo>
                      <a:pt x="95" y="50"/>
                    </a:lnTo>
                    <a:lnTo>
                      <a:pt x="93" y="58"/>
                    </a:lnTo>
                    <a:lnTo>
                      <a:pt x="88" y="63"/>
                    </a:lnTo>
                    <a:lnTo>
                      <a:pt x="85" y="65"/>
                    </a:lnTo>
                    <a:lnTo>
                      <a:pt x="83" y="68"/>
                    </a:lnTo>
                    <a:lnTo>
                      <a:pt x="75" y="70"/>
                    </a:lnTo>
                    <a:lnTo>
                      <a:pt x="68" y="73"/>
                    </a:lnTo>
                    <a:lnTo>
                      <a:pt x="58" y="73"/>
                    </a:lnTo>
                    <a:lnTo>
                      <a:pt x="17" y="73"/>
                    </a:lnTo>
                    <a:lnTo>
                      <a:pt x="17" y="128"/>
                    </a:lnTo>
                    <a:lnTo>
                      <a:pt x="0" y="128"/>
                    </a:lnTo>
                    <a:lnTo>
                      <a:pt x="0" y="0"/>
                    </a:lnTo>
                    <a:close/>
                    <a:moveTo>
                      <a:pt x="68" y="18"/>
                    </a:moveTo>
                    <a:lnTo>
                      <a:pt x="63" y="15"/>
                    </a:lnTo>
                    <a:lnTo>
                      <a:pt x="53" y="15"/>
                    </a:lnTo>
                    <a:lnTo>
                      <a:pt x="17" y="15"/>
                    </a:lnTo>
                    <a:lnTo>
                      <a:pt x="17" y="60"/>
                    </a:lnTo>
                    <a:lnTo>
                      <a:pt x="53" y="60"/>
                    </a:lnTo>
                    <a:lnTo>
                      <a:pt x="63" y="58"/>
                    </a:lnTo>
                    <a:lnTo>
                      <a:pt x="68" y="55"/>
                    </a:lnTo>
                    <a:lnTo>
                      <a:pt x="73" y="55"/>
                    </a:lnTo>
                    <a:lnTo>
                      <a:pt x="75" y="50"/>
                    </a:lnTo>
                    <a:lnTo>
                      <a:pt x="78" y="48"/>
                    </a:lnTo>
                    <a:lnTo>
                      <a:pt x="80" y="43"/>
                    </a:lnTo>
                    <a:lnTo>
                      <a:pt x="80" y="35"/>
                    </a:lnTo>
                    <a:lnTo>
                      <a:pt x="78" y="30"/>
                    </a:lnTo>
                    <a:lnTo>
                      <a:pt x="78" y="25"/>
                    </a:lnTo>
                    <a:lnTo>
                      <a:pt x="73" y="20"/>
                    </a:lnTo>
                    <a:lnTo>
                      <a:pt x="6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33" name="Freeform 457"/>
              <p:cNvSpPr>
                <a:spLocks/>
              </p:cNvSpPr>
              <p:nvPr/>
            </p:nvSpPr>
            <p:spPr bwMode="auto">
              <a:xfrm>
                <a:off x="1127" y="6499"/>
                <a:ext cx="86" cy="131"/>
              </a:xfrm>
              <a:custGeom>
                <a:avLst/>
                <a:gdLst>
                  <a:gd name="T0" fmla="*/ 0 w 86"/>
                  <a:gd name="T1" fmla="*/ 0 h 131"/>
                  <a:gd name="T2" fmla="*/ 18 w 86"/>
                  <a:gd name="T3" fmla="*/ 0 h 131"/>
                  <a:gd name="T4" fmla="*/ 18 w 86"/>
                  <a:gd name="T5" fmla="*/ 116 h 131"/>
                  <a:gd name="T6" fmla="*/ 86 w 86"/>
                  <a:gd name="T7" fmla="*/ 116 h 131"/>
                  <a:gd name="T8" fmla="*/ 86 w 86"/>
                  <a:gd name="T9" fmla="*/ 131 h 131"/>
                  <a:gd name="T10" fmla="*/ 0 w 86"/>
                  <a:gd name="T11" fmla="*/ 131 h 131"/>
                  <a:gd name="T12" fmla="*/ 0 w 86"/>
                  <a:gd name="T13" fmla="*/ 0 h 131"/>
                  <a:gd name="T14" fmla="*/ 0 60000 65536"/>
                  <a:gd name="T15" fmla="*/ 0 60000 65536"/>
                  <a:gd name="T16" fmla="*/ 0 60000 65536"/>
                  <a:gd name="T17" fmla="*/ 0 60000 65536"/>
                  <a:gd name="T18" fmla="*/ 0 60000 65536"/>
                  <a:gd name="T19" fmla="*/ 0 60000 65536"/>
                  <a:gd name="T20" fmla="*/ 0 60000 65536"/>
                  <a:gd name="T21" fmla="*/ 0 w 86"/>
                  <a:gd name="T22" fmla="*/ 0 h 131"/>
                  <a:gd name="T23" fmla="*/ 86 w 86"/>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 h="131">
                    <a:moveTo>
                      <a:pt x="0" y="0"/>
                    </a:moveTo>
                    <a:lnTo>
                      <a:pt x="18" y="0"/>
                    </a:lnTo>
                    <a:lnTo>
                      <a:pt x="18" y="116"/>
                    </a:lnTo>
                    <a:lnTo>
                      <a:pt x="86" y="116"/>
                    </a:lnTo>
                    <a:lnTo>
                      <a:pt x="86"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34" name="Freeform 458"/>
              <p:cNvSpPr>
                <a:spLocks noEditPoints="1"/>
              </p:cNvSpPr>
              <p:nvPr/>
            </p:nvSpPr>
            <p:spPr bwMode="auto">
              <a:xfrm>
                <a:off x="1223" y="6497"/>
                <a:ext cx="125" cy="138"/>
              </a:xfrm>
              <a:custGeom>
                <a:avLst/>
                <a:gdLst>
                  <a:gd name="T0" fmla="*/ 118 w 125"/>
                  <a:gd name="T1" fmla="*/ 33 h 138"/>
                  <a:gd name="T2" fmla="*/ 123 w 125"/>
                  <a:gd name="T3" fmla="*/ 43 h 138"/>
                  <a:gd name="T4" fmla="*/ 125 w 125"/>
                  <a:gd name="T5" fmla="*/ 68 h 138"/>
                  <a:gd name="T6" fmla="*/ 123 w 125"/>
                  <a:gd name="T7" fmla="*/ 93 h 138"/>
                  <a:gd name="T8" fmla="*/ 110 w 125"/>
                  <a:gd name="T9" fmla="*/ 115 h 138"/>
                  <a:gd name="T10" fmla="*/ 90 w 125"/>
                  <a:gd name="T11" fmla="*/ 133 h 138"/>
                  <a:gd name="T12" fmla="*/ 63 w 125"/>
                  <a:gd name="T13" fmla="*/ 138 h 138"/>
                  <a:gd name="T14" fmla="*/ 42 w 125"/>
                  <a:gd name="T15" fmla="*/ 136 h 138"/>
                  <a:gd name="T16" fmla="*/ 25 w 125"/>
                  <a:gd name="T17" fmla="*/ 126 h 138"/>
                  <a:gd name="T18" fmla="*/ 7 w 125"/>
                  <a:gd name="T19" fmla="*/ 108 h 138"/>
                  <a:gd name="T20" fmla="*/ 0 w 125"/>
                  <a:gd name="T21" fmla="*/ 83 h 138"/>
                  <a:gd name="T22" fmla="*/ 0 w 125"/>
                  <a:gd name="T23" fmla="*/ 58 h 138"/>
                  <a:gd name="T24" fmla="*/ 7 w 125"/>
                  <a:gd name="T25" fmla="*/ 35 h 138"/>
                  <a:gd name="T26" fmla="*/ 17 w 125"/>
                  <a:gd name="T27" fmla="*/ 20 h 138"/>
                  <a:gd name="T28" fmla="*/ 32 w 125"/>
                  <a:gd name="T29" fmla="*/ 7 h 138"/>
                  <a:gd name="T30" fmla="*/ 47 w 125"/>
                  <a:gd name="T31" fmla="*/ 2 h 138"/>
                  <a:gd name="T32" fmla="*/ 63 w 125"/>
                  <a:gd name="T33" fmla="*/ 0 h 138"/>
                  <a:gd name="T34" fmla="*/ 85 w 125"/>
                  <a:gd name="T35" fmla="*/ 2 h 138"/>
                  <a:gd name="T36" fmla="*/ 103 w 125"/>
                  <a:gd name="T37" fmla="*/ 12 h 138"/>
                  <a:gd name="T38" fmla="*/ 113 w 125"/>
                  <a:gd name="T39" fmla="*/ 23 h 138"/>
                  <a:gd name="T40" fmla="*/ 103 w 125"/>
                  <a:gd name="T41" fmla="*/ 95 h 138"/>
                  <a:gd name="T42" fmla="*/ 108 w 125"/>
                  <a:gd name="T43" fmla="*/ 78 h 138"/>
                  <a:gd name="T44" fmla="*/ 108 w 125"/>
                  <a:gd name="T45" fmla="*/ 55 h 138"/>
                  <a:gd name="T46" fmla="*/ 100 w 125"/>
                  <a:gd name="T47" fmla="*/ 38 h 138"/>
                  <a:gd name="T48" fmla="*/ 90 w 125"/>
                  <a:gd name="T49" fmla="*/ 25 h 138"/>
                  <a:gd name="T50" fmla="*/ 73 w 125"/>
                  <a:gd name="T51" fmla="*/ 17 h 138"/>
                  <a:gd name="T52" fmla="*/ 52 w 125"/>
                  <a:gd name="T53" fmla="*/ 17 h 138"/>
                  <a:gd name="T54" fmla="*/ 37 w 125"/>
                  <a:gd name="T55" fmla="*/ 25 h 138"/>
                  <a:gd name="T56" fmla="*/ 25 w 125"/>
                  <a:gd name="T57" fmla="*/ 38 h 138"/>
                  <a:gd name="T58" fmla="*/ 20 w 125"/>
                  <a:gd name="T59" fmla="*/ 48 h 138"/>
                  <a:gd name="T60" fmla="*/ 17 w 125"/>
                  <a:gd name="T61" fmla="*/ 70 h 138"/>
                  <a:gd name="T62" fmla="*/ 20 w 125"/>
                  <a:gd name="T63" fmla="*/ 90 h 138"/>
                  <a:gd name="T64" fmla="*/ 27 w 125"/>
                  <a:gd name="T65" fmla="*/ 108 h 138"/>
                  <a:gd name="T66" fmla="*/ 42 w 125"/>
                  <a:gd name="T67" fmla="*/ 118 h 138"/>
                  <a:gd name="T68" fmla="*/ 65 w 125"/>
                  <a:gd name="T69" fmla="*/ 123 h 138"/>
                  <a:gd name="T70" fmla="*/ 85 w 125"/>
                  <a:gd name="T71" fmla="*/ 118 h 138"/>
                  <a:gd name="T72" fmla="*/ 95 w 125"/>
                  <a:gd name="T73" fmla="*/ 108 h 13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5"/>
                  <a:gd name="T112" fmla="*/ 0 h 138"/>
                  <a:gd name="T113" fmla="*/ 125 w 125"/>
                  <a:gd name="T114" fmla="*/ 138 h 13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5" h="138">
                    <a:moveTo>
                      <a:pt x="113" y="23"/>
                    </a:moveTo>
                    <a:lnTo>
                      <a:pt x="118" y="33"/>
                    </a:lnTo>
                    <a:lnTo>
                      <a:pt x="120" y="38"/>
                    </a:lnTo>
                    <a:lnTo>
                      <a:pt x="123" y="43"/>
                    </a:lnTo>
                    <a:lnTo>
                      <a:pt x="125" y="53"/>
                    </a:lnTo>
                    <a:lnTo>
                      <a:pt x="125" y="68"/>
                    </a:lnTo>
                    <a:lnTo>
                      <a:pt x="125" y="80"/>
                    </a:lnTo>
                    <a:lnTo>
                      <a:pt x="123" y="93"/>
                    </a:lnTo>
                    <a:lnTo>
                      <a:pt x="118" y="105"/>
                    </a:lnTo>
                    <a:lnTo>
                      <a:pt x="110" y="115"/>
                    </a:lnTo>
                    <a:lnTo>
                      <a:pt x="103" y="126"/>
                    </a:lnTo>
                    <a:lnTo>
                      <a:pt x="90" y="133"/>
                    </a:lnTo>
                    <a:lnTo>
                      <a:pt x="78" y="136"/>
                    </a:lnTo>
                    <a:lnTo>
                      <a:pt x="63" y="138"/>
                    </a:lnTo>
                    <a:lnTo>
                      <a:pt x="47" y="136"/>
                    </a:lnTo>
                    <a:lnTo>
                      <a:pt x="42" y="136"/>
                    </a:lnTo>
                    <a:lnTo>
                      <a:pt x="35" y="133"/>
                    </a:lnTo>
                    <a:lnTo>
                      <a:pt x="25" y="126"/>
                    </a:lnTo>
                    <a:lnTo>
                      <a:pt x="15" y="118"/>
                    </a:lnTo>
                    <a:lnTo>
                      <a:pt x="7" y="108"/>
                    </a:lnTo>
                    <a:lnTo>
                      <a:pt x="2" y="95"/>
                    </a:lnTo>
                    <a:lnTo>
                      <a:pt x="0" y="83"/>
                    </a:lnTo>
                    <a:lnTo>
                      <a:pt x="0" y="70"/>
                    </a:lnTo>
                    <a:lnTo>
                      <a:pt x="0" y="58"/>
                    </a:lnTo>
                    <a:lnTo>
                      <a:pt x="2" y="45"/>
                    </a:lnTo>
                    <a:lnTo>
                      <a:pt x="7" y="35"/>
                    </a:lnTo>
                    <a:lnTo>
                      <a:pt x="12" y="25"/>
                    </a:lnTo>
                    <a:lnTo>
                      <a:pt x="17" y="20"/>
                    </a:lnTo>
                    <a:lnTo>
                      <a:pt x="22" y="15"/>
                    </a:lnTo>
                    <a:lnTo>
                      <a:pt x="32" y="7"/>
                    </a:lnTo>
                    <a:lnTo>
                      <a:pt x="40" y="5"/>
                    </a:lnTo>
                    <a:lnTo>
                      <a:pt x="47" y="2"/>
                    </a:lnTo>
                    <a:lnTo>
                      <a:pt x="55" y="0"/>
                    </a:lnTo>
                    <a:lnTo>
                      <a:pt x="63" y="0"/>
                    </a:lnTo>
                    <a:lnTo>
                      <a:pt x="78" y="2"/>
                    </a:lnTo>
                    <a:lnTo>
                      <a:pt x="85" y="2"/>
                    </a:lnTo>
                    <a:lnTo>
                      <a:pt x="93" y="5"/>
                    </a:lnTo>
                    <a:lnTo>
                      <a:pt x="103" y="12"/>
                    </a:lnTo>
                    <a:lnTo>
                      <a:pt x="108" y="17"/>
                    </a:lnTo>
                    <a:lnTo>
                      <a:pt x="113" y="23"/>
                    </a:lnTo>
                    <a:close/>
                    <a:moveTo>
                      <a:pt x="98" y="105"/>
                    </a:moveTo>
                    <a:lnTo>
                      <a:pt x="103" y="95"/>
                    </a:lnTo>
                    <a:lnTo>
                      <a:pt x="105" y="88"/>
                    </a:lnTo>
                    <a:lnTo>
                      <a:pt x="108" y="78"/>
                    </a:lnTo>
                    <a:lnTo>
                      <a:pt x="108" y="68"/>
                    </a:lnTo>
                    <a:lnTo>
                      <a:pt x="108" y="55"/>
                    </a:lnTo>
                    <a:lnTo>
                      <a:pt x="105" y="45"/>
                    </a:lnTo>
                    <a:lnTo>
                      <a:pt x="100" y="38"/>
                    </a:lnTo>
                    <a:lnTo>
                      <a:pt x="95" y="30"/>
                    </a:lnTo>
                    <a:lnTo>
                      <a:pt x="90" y="25"/>
                    </a:lnTo>
                    <a:lnTo>
                      <a:pt x="83" y="20"/>
                    </a:lnTo>
                    <a:lnTo>
                      <a:pt x="73" y="17"/>
                    </a:lnTo>
                    <a:lnTo>
                      <a:pt x="63" y="15"/>
                    </a:lnTo>
                    <a:lnTo>
                      <a:pt x="52" y="17"/>
                    </a:lnTo>
                    <a:lnTo>
                      <a:pt x="45" y="20"/>
                    </a:lnTo>
                    <a:lnTo>
                      <a:pt x="37" y="25"/>
                    </a:lnTo>
                    <a:lnTo>
                      <a:pt x="30" y="30"/>
                    </a:lnTo>
                    <a:lnTo>
                      <a:pt x="25" y="38"/>
                    </a:lnTo>
                    <a:lnTo>
                      <a:pt x="22" y="43"/>
                    </a:lnTo>
                    <a:lnTo>
                      <a:pt x="20" y="48"/>
                    </a:lnTo>
                    <a:lnTo>
                      <a:pt x="17" y="58"/>
                    </a:lnTo>
                    <a:lnTo>
                      <a:pt x="17" y="70"/>
                    </a:lnTo>
                    <a:lnTo>
                      <a:pt x="17" y="80"/>
                    </a:lnTo>
                    <a:lnTo>
                      <a:pt x="20" y="90"/>
                    </a:lnTo>
                    <a:lnTo>
                      <a:pt x="25" y="100"/>
                    </a:lnTo>
                    <a:lnTo>
                      <a:pt x="27" y="108"/>
                    </a:lnTo>
                    <a:lnTo>
                      <a:pt x="35" y="113"/>
                    </a:lnTo>
                    <a:lnTo>
                      <a:pt x="42" y="118"/>
                    </a:lnTo>
                    <a:lnTo>
                      <a:pt x="52" y="120"/>
                    </a:lnTo>
                    <a:lnTo>
                      <a:pt x="65" y="123"/>
                    </a:lnTo>
                    <a:lnTo>
                      <a:pt x="75" y="120"/>
                    </a:lnTo>
                    <a:lnTo>
                      <a:pt x="85" y="118"/>
                    </a:lnTo>
                    <a:lnTo>
                      <a:pt x="93" y="113"/>
                    </a:lnTo>
                    <a:lnTo>
                      <a:pt x="95" y="108"/>
                    </a:lnTo>
                    <a:lnTo>
                      <a:pt x="98" y="1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35" name="Freeform 459"/>
              <p:cNvSpPr>
                <a:spLocks/>
              </p:cNvSpPr>
              <p:nvPr/>
            </p:nvSpPr>
            <p:spPr bwMode="auto">
              <a:xfrm>
                <a:off x="1364" y="6497"/>
                <a:ext cx="115" cy="138"/>
              </a:xfrm>
              <a:custGeom>
                <a:avLst/>
                <a:gdLst>
                  <a:gd name="T0" fmla="*/ 105 w 115"/>
                  <a:gd name="T1" fmla="*/ 20 h 138"/>
                  <a:gd name="T2" fmla="*/ 113 w 115"/>
                  <a:gd name="T3" fmla="*/ 35 h 138"/>
                  <a:gd name="T4" fmla="*/ 98 w 115"/>
                  <a:gd name="T5" fmla="*/ 43 h 138"/>
                  <a:gd name="T6" fmla="*/ 90 w 115"/>
                  <a:gd name="T7" fmla="*/ 28 h 138"/>
                  <a:gd name="T8" fmla="*/ 80 w 115"/>
                  <a:gd name="T9" fmla="*/ 20 h 138"/>
                  <a:gd name="T10" fmla="*/ 67 w 115"/>
                  <a:gd name="T11" fmla="*/ 15 h 138"/>
                  <a:gd name="T12" fmla="*/ 52 w 115"/>
                  <a:gd name="T13" fmla="*/ 17 h 138"/>
                  <a:gd name="T14" fmla="*/ 37 w 115"/>
                  <a:gd name="T15" fmla="*/ 23 h 138"/>
                  <a:gd name="T16" fmla="*/ 25 w 115"/>
                  <a:gd name="T17" fmla="*/ 38 h 138"/>
                  <a:gd name="T18" fmla="*/ 20 w 115"/>
                  <a:gd name="T19" fmla="*/ 58 h 138"/>
                  <a:gd name="T20" fmla="*/ 20 w 115"/>
                  <a:gd name="T21" fmla="*/ 80 h 138"/>
                  <a:gd name="T22" fmla="*/ 25 w 115"/>
                  <a:gd name="T23" fmla="*/ 100 h 138"/>
                  <a:gd name="T24" fmla="*/ 35 w 115"/>
                  <a:gd name="T25" fmla="*/ 113 h 138"/>
                  <a:gd name="T26" fmla="*/ 50 w 115"/>
                  <a:gd name="T27" fmla="*/ 120 h 138"/>
                  <a:gd name="T28" fmla="*/ 70 w 115"/>
                  <a:gd name="T29" fmla="*/ 120 h 138"/>
                  <a:gd name="T30" fmla="*/ 85 w 115"/>
                  <a:gd name="T31" fmla="*/ 113 h 138"/>
                  <a:gd name="T32" fmla="*/ 95 w 115"/>
                  <a:gd name="T33" fmla="*/ 98 h 138"/>
                  <a:gd name="T34" fmla="*/ 115 w 115"/>
                  <a:gd name="T35" fmla="*/ 85 h 138"/>
                  <a:gd name="T36" fmla="*/ 110 w 115"/>
                  <a:gd name="T37" fmla="*/ 105 h 138"/>
                  <a:gd name="T38" fmla="*/ 100 w 115"/>
                  <a:gd name="T39" fmla="*/ 120 h 138"/>
                  <a:gd name="T40" fmla="*/ 83 w 115"/>
                  <a:gd name="T41" fmla="*/ 133 h 138"/>
                  <a:gd name="T42" fmla="*/ 57 w 115"/>
                  <a:gd name="T43" fmla="*/ 138 h 138"/>
                  <a:gd name="T44" fmla="*/ 37 w 115"/>
                  <a:gd name="T45" fmla="*/ 133 h 138"/>
                  <a:gd name="T46" fmla="*/ 20 w 115"/>
                  <a:gd name="T47" fmla="*/ 123 h 138"/>
                  <a:gd name="T48" fmla="*/ 5 w 115"/>
                  <a:gd name="T49" fmla="*/ 100 h 138"/>
                  <a:gd name="T50" fmla="*/ 2 w 115"/>
                  <a:gd name="T51" fmla="*/ 85 h 138"/>
                  <a:gd name="T52" fmla="*/ 2 w 115"/>
                  <a:gd name="T53" fmla="*/ 53 h 138"/>
                  <a:gd name="T54" fmla="*/ 10 w 115"/>
                  <a:gd name="T55" fmla="*/ 30 h 138"/>
                  <a:gd name="T56" fmla="*/ 25 w 115"/>
                  <a:gd name="T57" fmla="*/ 12 h 138"/>
                  <a:gd name="T58" fmla="*/ 40 w 115"/>
                  <a:gd name="T59" fmla="*/ 2 h 138"/>
                  <a:gd name="T60" fmla="*/ 60 w 115"/>
                  <a:gd name="T61" fmla="*/ 0 h 138"/>
                  <a:gd name="T62" fmla="*/ 83 w 115"/>
                  <a:gd name="T63" fmla="*/ 2 h 138"/>
                  <a:gd name="T64" fmla="*/ 100 w 115"/>
                  <a:gd name="T65" fmla="*/ 12 h 1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5"/>
                  <a:gd name="T100" fmla="*/ 0 h 138"/>
                  <a:gd name="T101" fmla="*/ 115 w 115"/>
                  <a:gd name="T102" fmla="*/ 138 h 13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5" h="138">
                    <a:moveTo>
                      <a:pt x="100" y="12"/>
                    </a:moveTo>
                    <a:lnTo>
                      <a:pt x="105" y="20"/>
                    </a:lnTo>
                    <a:lnTo>
                      <a:pt x="110" y="28"/>
                    </a:lnTo>
                    <a:lnTo>
                      <a:pt x="113" y="35"/>
                    </a:lnTo>
                    <a:lnTo>
                      <a:pt x="115" y="43"/>
                    </a:lnTo>
                    <a:lnTo>
                      <a:pt x="98" y="43"/>
                    </a:lnTo>
                    <a:lnTo>
                      <a:pt x="93" y="33"/>
                    </a:lnTo>
                    <a:lnTo>
                      <a:pt x="90" y="28"/>
                    </a:lnTo>
                    <a:lnTo>
                      <a:pt x="85" y="23"/>
                    </a:lnTo>
                    <a:lnTo>
                      <a:pt x="80" y="20"/>
                    </a:lnTo>
                    <a:lnTo>
                      <a:pt x="75" y="17"/>
                    </a:lnTo>
                    <a:lnTo>
                      <a:pt x="67" y="15"/>
                    </a:lnTo>
                    <a:lnTo>
                      <a:pt x="60" y="15"/>
                    </a:lnTo>
                    <a:lnTo>
                      <a:pt x="52" y="17"/>
                    </a:lnTo>
                    <a:lnTo>
                      <a:pt x="45" y="20"/>
                    </a:lnTo>
                    <a:lnTo>
                      <a:pt x="37" y="23"/>
                    </a:lnTo>
                    <a:lnTo>
                      <a:pt x="30" y="30"/>
                    </a:lnTo>
                    <a:lnTo>
                      <a:pt x="25" y="38"/>
                    </a:lnTo>
                    <a:lnTo>
                      <a:pt x="22" y="45"/>
                    </a:lnTo>
                    <a:lnTo>
                      <a:pt x="20" y="58"/>
                    </a:lnTo>
                    <a:lnTo>
                      <a:pt x="17" y="70"/>
                    </a:lnTo>
                    <a:lnTo>
                      <a:pt x="20" y="80"/>
                    </a:lnTo>
                    <a:lnTo>
                      <a:pt x="20" y="90"/>
                    </a:lnTo>
                    <a:lnTo>
                      <a:pt x="25" y="100"/>
                    </a:lnTo>
                    <a:lnTo>
                      <a:pt x="30" y="108"/>
                    </a:lnTo>
                    <a:lnTo>
                      <a:pt x="35" y="113"/>
                    </a:lnTo>
                    <a:lnTo>
                      <a:pt x="42" y="118"/>
                    </a:lnTo>
                    <a:lnTo>
                      <a:pt x="50" y="120"/>
                    </a:lnTo>
                    <a:lnTo>
                      <a:pt x="60" y="120"/>
                    </a:lnTo>
                    <a:lnTo>
                      <a:pt x="70" y="120"/>
                    </a:lnTo>
                    <a:lnTo>
                      <a:pt x="78" y="118"/>
                    </a:lnTo>
                    <a:lnTo>
                      <a:pt x="85" y="113"/>
                    </a:lnTo>
                    <a:lnTo>
                      <a:pt x="90" y="105"/>
                    </a:lnTo>
                    <a:lnTo>
                      <a:pt x="95" y="98"/>
                    </a:lnTo>
                    <a:lnTo>
                      <a:pt x="98" y="85"/>
                    </a:lnTo>
                    <a:lnTo>
                      <a:pt x="115" y="85"/>
                    </a:lnTo>
                    <a:lnTo>
                      <a:pt x="113" y="95"/>
                    </a:lnTo>
                    <a:lnTo>
                      <a:pt x="110" y="105"/>
                    </a:lnTo>
                    <a:lnTo>
                      <a:pt x="105" y="113"/>
                    </a:lnTo>
                    <a:lnTo>
                      <a:pt x="100" y="120"/>
                    </a:lnTo>
                    <a:lnTo>
                      <a:pt x="93" y="128"/>
                    </a:lnTo>
                    <a:lnTo>
                      <a:pt x="83" y="133"/>
                    </a:lnTo>
                    <a:lnTo>
                      <a:pt x="70" y="136"/>
                    </a:lnTo>
                    <a:lnTo>
                      <a:pt x="57" y="138"/>
                    </a:lnTo>
                    <a:lnTo>
                      <a:pt x="47" y="136"/>
                    </a:lnTo>
                    <a:lnTo>
                      <a:pt x="37" y="133"/>
                    </a:lnTo>
                    <a:lnTo>
                      <a:pt x="30" y="131"/>
                    </a:lnTo>
                    <a:lnTo>
                      <a:pt x="20" y="123"/>
                    </a:lnTo>
                    <a:lnTo>
                      <a:pt x="12" y="113"/>
                    </a:lnTo>
                    <a:lnTo>
                      <a:pt x="5" y="100"/>
                    </a:lnTo>
                    <a:lnTo>
                      <a:pt x="2" y="93"/>
                    </a:lnTo>
                    <a:lnTo>
                      <a:pt x="2" y="85"/>
                    </a:lnTo>
                    <a:lnTo>
                      <a:pt x="0" y="68"/>
                    </a:lnTo>
                    <a:lnTo>
                      <a:pt x="2" y="53"/>
                    </a:lnTo>
                    <a:lnTo>
                      <a:pt x="5" y="40"/>
                    </a:lnTo>
                    <a:lnTo>
                      <a:pt x="10" y="30"/>
                    </a:lnTo>
                    <a:lnTo>
                      <a:pt x="15" y="20"/>
                    </a:lnTo>
                    <a:lnTo>
                      <a:pt x="25" y="12"/>
                    </a:lnTo>
                    <a:lnTo>
                      <a:pt x="35" y="5"/>
                    </a:lnTo>
                    <a:lnTo>
                      <a:pt x="40" y="2"/>
                    </a:lnTo>
                    <a:lnTo>
                      <a:pt x="47" y="2"/>
                    </a:lnTo>
                    <a:lnTo>
                      <a:pt x="60" y="0"/>
                    </a:lnTo>
                    <a:lnTo>
                      <a:pt x="72" y="2"/>
                    </a:lnTo>
                    <a:lnTo>
                      <a:pt x="83" y="2"/>
                    </a:lnTo>
                    <a:lnTo>
                      <a:pt x="93" y="7"/>
                    </a:lnTo>
                    <a:lnTo>
                      <a:pt x="10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36" name="Freeform 460"/>
              <p:cNvSpPr>
                <a:spLocks noEditPoints="1"/>
              </p:cNvSpPr>
              <p:nvPr/>
            </p:nvSpPr>
            <p:spPr bwMode="auto">
              <a:xfrm>
                <a:off x="1489" y="6499"/>
                <a:ext cx="116" cy="131"/>
              </a:xfrm>
              <a:custGeom>
                <a:avLst/>
                <a:gdLst>
                  <a:gd name="T0" fmla="*/ 78 w 116"/>
                  <a:gd name="T1" fmla="*/ 78 h 131"/>
                  <a:gd name="T2" fmla="*/ 58 w 116"/>
                  <a:gd name="T3" fmla="*/ 21 h 131"/>
                  <a:gd name="T4" fmla="*/ 38 w 116"/>
                  <a:gd name="T5" fmla="*/ 78 h 131"/>
                  <a:gd name="T6" fmla="*/ 78 w 116"/>
                  <a:gd name="T7" fmla="*/ 78 h 131"/>
                  <a:gd name="T8" fmla="*/ 48 w 116"/>
                  <a:gd name="T9" fmla="*/ 0 h 131"/>
                  <a:gd name="T10" fmla="*/ 68 w 116"/>
                  <a:gd name="T11" fmla="*/ 0 h 131"/>
                  <a:gd name="T12" fmla="*/ 116 w 116"/>
                  <a:gd name="T13" fmla="*/ 131 h 131"/>
                  <a:gd name="T14" fmla="*/ 96 w 116"/>
                  <a:gd name="T15" fmla="*/ 131 h 131"/>
                  <a:gd name="T16" fmla="*/ 83 w 116"/>
                  <a:gd name="T17" fmla="*/ 93 h 131"/>
                  <a:gd name="T18" fmla="*/ 33 w 116"/>
                  <a:gd name="T19" fmla="*/ 93 h 131"/>
                  <a:gd name="T20" fmla="*/ 18 w 116"/>
                  <a:gd name="T21" fmla="*/ 131 h 131"/>
                  <a:gd name="T22" fmla="*/ 0 w 116"/>
                  <a:gd name="T23" fmla="*/ 131 h 131"/>
                  <a:gd name="T24" fmla="*/ 48 w 11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31"/>
                  <a:gd name="T41" fmla="*/ 116 w 11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31">
                    <a:moveTo>
                      <a:pt x="78" y="78"/>
                    </a:moveTo>
                    <a:lnTo>
                      <a:pt x="58" y="21"/>
                    </a:lnTo>
                    <a:lnTo>
                      <a:pt x="38" y="78"/>
                    </a:lnTo>
                    <a:lnTo>
                      <a:pt x="78" y="78"/>
                    </a:lnTo>
                    <a:close/>
                    <a:moveTo>
                      <a:pt x="48" y="0"/>
                    </a:moveTo>
                    <a:lnTo>
                      <a:pt x="68" y="0"/>
                    </a:lnTo>
                    <a:lnTo>
                      <a:pt x="116" y="131"/>
                    </a:lnTo>
                    <a:lnTo>
                      <a:pt x="96" y="131"/>
                    </a:lnTo>
                    <a:lnTo>
                      <a:pt x="83" y="93"/>
                    </a:lnTo>
                    <a:lnTo>
                      <a:pt x="33" y="93"/>
                    </a:lnTo>
                    <a:lnTo>
                      <a:pt x="18" y="131"/>
                    </a:lnTo>
                    <a:lnTo>
                      <a:pt x="0" y="131"/>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37" name="Freeform 461"/>
              <p:cNvSpPr>
                <a:spLocks/>
              </p:cNvSpPr>
              <p:nvPr/>
            </p:nvSpPr>
            <p:spPr bwMode="auto">
              <a:xfrm>
                <a:off x="1598" y="6499"/>
                <a:ext cx="105" cy="131"/>
              </a:xfrm>
              <a:custGeom>
                <a:avLst/>
                <a:gdLst>
                  <a:gd name="T0" fmla="*/ 105 w 105"/>
                  <a:gd name="T1" fmla="*/ 0 h 131"/>
                  <a:gd name="T2" fmla="*/ 105 w 105"/>
                  <a:gd name="T3" fmla="*/ 18 h 131"/>
                  <a:gd name="T4" fmla="*/ 60 w 105"/>
                  <a:gd name="T5" fmla="*/ 18 h 131"/>
                  <a:gd name="T6" fmla="*/ 60 w 105"/>
                  <a:gd name="T7" fmla="*/ 131 h 131"/>
                  <a:gd name="T8" fmla="*/ 42 w 105"/>
                  <a:gd name="T9" fmla="*/ 131 h 131"/>
                  <a:gd name="T10" fmla="*/ 42 w 105"/>
                  <a:gd name="T11" fmla="*/ 18 h 131"/>
                  <a:gd name="T12" fmla="*/ 0 w 105"/>
                  <a:gd name="T13" fmla="*/ 18 h 131"/>
                  <a:gd name="T14" fmla="*/ 0 w 105"/>
                  <a:gd name="T15" fmla="*/ 0 h 131"/>
                  <a:gd name="T16" fmla="*/ 105 w 105"/>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5"/>
                  <a:gd name="T28" fmla="*/ 0 h 131"/>
                  <a:gd name="T29" fmla="*/ 105 w 105"/>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5" h="131">
                    <a:moveTo>
                      <a:pt x="105" y="0"/>
                    </a:moveTo>
                    <a:lnTo>
                      <a:pt x="105" y="18"/>
                    </a:lnTo>
                    <a:lnTo>
                      <a:pt x="60" y="18"/>
                    </a:lnTo>
                    <a:lnTo>
                      <a:pt x="60" y="131"/>
                    </a:lnTo>
                    <a:lnTo>
                      <a:pt x="42" y="131"/>
                    </a:lnTo>
                    <a:lnTo>
                      <a:pt x="42" y="18"/>
                    </a:lnTo>
                    <a:lnTo>
                      <a:pt x="0" y="18"/>
                    </a:lnTo>
                    <a:lnTo>
                      <a:pt x="0" y="0"/>
                    </a:lnTo>
                    <a:lnTo>
                      <a:pt x="10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38" name="Rectangle 462"/>
              <p:cNvSpPr>
                <a:spLocks noChangeArrowheads="1"/>
              </p:cNvSpPr>
              <p:nvPr/>
            </p:nvSpPr>
            <p:spPr bwMode="auto">
              <a:xfrm>
                <a:off x="1723" y="6499"/>
                <a:ext cx="18" cy="1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372939" name="Freeform 463"/>
              <p:cNvSpPr>
                <a:spLocks noEditPoints="1"/>
              </p:cNvSpPr>
              <p:nvPr/>
            </p:nvSpPr>
            <p:spPr bwMode="auto">
              <a:xfrm>
                <a:off x="1764" y="6497"/>
                <a:ext cx="125" cy="138"/>
              </a:xfrm>
              <a:custGeom>
                <a:avLst/>
                <a:gdLst>
                  <a:gd name="T0" fmla="*/ 118 w 125"/>
                  <a:gd name="T1" fmla="*/ 33 h 138"/>
                  <a:gd name="T2" fmla="*/ 123 w 125"/>
                  <a:gd name="T3" fmla="*/ 43 h 138"/>
                  <a:gd name="T4" fmla="*/ 125 w 125"/>
                  <a:gd name="T5" fmla="*/ 68 h 138"/>
                  <a:gd name="T6" fmla="*/ 120 w 125"/>
                  <a:gd name="T7" fmla="*/ 93 h 138"/>
                  <a:gd name="T8" fmla="*/ 110 w 125"/>
                  <a:gd name="T9" fmla="*/ 115 h 138"/>
                  <a:gd name="T10" fmla="*/ 90 w 125"/>
                  <a:gd name="T11" fmla="*/ 133 h 138"/>
                  <a:gd name="T12" fmla="*/ 60 w 125"/>
                  <a:gd name="T13" fmla="*/ 138 h 138"/>
                  <a:gd name="T14" fmla="*/ 40 w 125"/>
                  <a:gd name="T15" fmla="*/ 136 h 138"/>
                  <a:gd name="T16" fmla="*/ 22 w 125"/>
                  <a:gd name="T17" fmla="*/ 126 h 138"/>
                  <a:gd name="T18" fmla="*/ 7 w 125"/>
                  <a:gd name="T19" fmla="*/ 108 h 138"/>
                  <a:gd name="T20" fmla="*/ 0 w 125"/>
                  <a:gd name="T21" fmla="*/ 83 h 138"/>
                  <a:gd name="T22" fmla="*/ 0 w 125"/>
                  <a:gd name="T23" fmla="*/ 58 h 138"/>
                  <a:gd name="T24" fmla="*/ 7 w 125"/>
                  <a:gd name="T25" fmla="*/ 35 h 138"/>
                  <a:gd name="T26" fmla="*/ 17 w 125"/>
                  <a:gd name="T27" fmla="*/ 20 h 138"/>
                  <a:gd name="T28" fmla="*/ 32 w 125"/>
                  <a:gd name="T29" fmla="*/ 7 h 138"/>
                  <a:gd name="T30" fmla="*/ 45 w 125"/>
                  <a:gd name="T31" fmla="*/ 2 h 138"/>
                  <a:gd name="T32" fmla="*/ 62 w 125"/>
                  <a:gd name="T33" fmla="*/ 0 h 138"/>
                  <a:gd name="T34" fmla="*/ 85 w 125"/>
                  <a:gd name="T35" fmla="*/ 2 h 138"/>
                  <a:gd name="T36" fmla="*/ 103 w 125"/>
                  <a:gd name="T37" fmla="*/ 12 h 138"/>
                  <a:gd name="T38" fmla="*/ 113 w 125"/>
                  <a:gd name="T39" fmla="*/ 23 h 138"/>
                  <a:gd name="T40" fmla="*/ 100 w 125"/>
                  <a:gd name="T41" fmla="*/ 95 h 138"/>
                  <a:gd name="T42" fmla="*/ 108 w 125"/>
                  <a:gd name="T43" fmla="*/ 78 h 138"/>
                  <a:gd name="T44" fmla="*/ 105 w 125"/>
                  <a:gd name="T45" fmla="*/ 55 h 138"/>
                  <a:gd name="T46" fmla="*/ 100 w 125"/>
                  <a:gd name="T47" fmla="*/ 38 h 138"/>
                  <a:gd name="T48" fmla="*/ 88 w 125"/>
                  <a:gd name="T49" fmla="*/ 25 h 138"/>
                  <a:gd name="T50" fmla="*/ 73 w 125"/>
                  <a:gd name="T51" fmla="*/ 17 h 138"/>
                  <a:gd name="T52" fmla="*/ 52 w 125"/>
                  <a:gd name="T53" fmla="*/ 17 h 138"/>
                  <a:gd name="T54" fmla="*/ 37 w 125"/>
                  <a:gd name="T55" fmla="*/ 25 h 138"/>
                  <a:gd name="T56" fmla="*/ 25 w 125"/>
                  <a:gd name="T57" fmla="*/ 38 h 138"/>
                  <a:gd name="T58" fmla="*/ 20 w 125"/>
                  <a:gd name="T59" fmla="*/ 48 h 138"/>
                  <a:gd name="T60" fmla="*/ 17 w 125"/>
                  <a:gd name="T61" fmla="*/ 70 h 138"/>
                  <a:gd name="T62" fmla="*/ 20 w 125"/>
                  <a:gd name="T63" fmla="*/ 90 h 138"/>
                  <a:gd name="T64" fmla="*/ 27 w 125"/>
                  <a:gd name="T65" fmla="*/ 108 h 138"/>
                  <a:gd name="T66" fmla="*/ 42 w 125"/>
                  <a:gd name="T67" fmla="*/ 118 h 138"/>
                  <a:gd name="T68" fmla="*/ 62 w 125"/>
                  <a:gd name="T69" fmla="*/ 123 h 138"/>
                  <a:gd name="T70" fmla="*/ 83 w 125"/>
                  <a:gd name="T71" fmla="*/ 118 h 138"/>
                  <a:gd name="T72" fmla="*/ 95 w 125"/>
                  <a:gd name="T73" fmla="*/ 108 h 13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5"/>
                  <a:gd name="T112" fmla="*/ 0 h 138"/>
                  <a:gd name="T113" fmla="*/ 125 w 125"/>
                  <a:gd name="T114" fmla="*/ 138 h 13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5" h="138">
                    <a:moveTo>
                      <a:pt x="113" y="23"/>
                    </a:moveTo>
                    <a:lnTo>
                      <a:pt x="118" y="33"/>
                    </a:lnTo>
                    <a:lnTo>
                      <a:pt x="120" y="38"/>
                    </a:lnTo>
                    <a:lnTo>
                      <a:pt x="123" y="43"/>
                    </a:lnTo>
                    <a:lnTo>
                      <a:pt x="125" y="53"/>
                    </a:lnTo>
                    <a:lnTo>
                      <a:pt x="125" y="68"/>
                    </a:lnTo>
                    <a:lnTo>
                      <a:pt x="125" y="80"/>
                    </a:lnTo>
                    <a:lnTo>
                      <a:pt x="120" y="93"/>
                    </a:lnTo>
                    <a:lnTo>
                      <a:pt x="118" y="105"/>
                    </a:lnTo>
                    <a:lnTo>
                      <a:pt x="110" y="115"/>
                    </a:lnTo>
                    <a:lnTo>
                      <a:pt x="100" y="126"/>
                    </a:lnTo>
                    <a:lnTo>
                      <a:pt x="90" y="133"/>
                    </a:lnTo>
                    <a:lnTo>
                      <a:pt x="75" y="136"/>
                    </a:lnTo>
                    <a:lnTo>
                      <a:pt x="60" y="138"/>
                    </a:lnTo>
                    <a:lnTo>
                      <a:pt x="47" y="136"/>
                    </a:lnTo>
                    <a:lnTo>
                      <a:pt x="40" y="136"/>
                    </a:lnTo>
                    <a:lnTo>
                      <a:pt x="35" y="133"/>
                    </a:lnTo>
                    <a:lnTo>
                      <a:pt x="22" y="126"/>
                    </a:lnTo>
                    <a:lnTo>
                      <a:pt x="15" y="118"/>
                    </a:lnTo>
                    <a:lnTo>
                      <a:pt x="7" y="108"/>
                    </a:lnTo>
                    <a:lnTo>
                      <a:pt x="2" y="95"/>
                    </a:lnTo>
                    <a:lnTo>
                      <a:pt x="0" y="83"/>
                    </a:lnTo>
                    <a:lnTo>
                      <a:pt x="0" y="70"/>
                    </a:lnTo>
                    <a:lnTo>
                      <a:pt x="0" y="58"/>
                    </a:lnTo>
                    <a:lnTo>
                      <a:pt x="2" y="45"/>
                    </a:lnTo>
                    <a:lnTo>
                      <a:pt x="7" y="35"/>
                    </a:lnTo>
                    <a:lnTo>
                      <a:pt x="12" y="25"/>
                    </a:lnTo>
                    <a:lnTo>
                      <a:pt x="17" y="20"/>
                    </a:lnTo>
                    <a:lnTo>
                      <a:pt x="22" y="15"/>
                    </a:lnTo>
                    <a:lnTo>
                      <a:pt x="32" y="7"/>
                    </a:lnTo>
                    <a:lnTo>
                      <a:pt x="40" y="5"/>
                    </a:lnTo>
                    <a:lnTo>
                      <a:pt x="45" y="2"/>
                    </a:lnTo>
                    <a:lnTo>
                      <a:pt x="52" y="0"/>
                    </a:lnTo>
                    <a:lnTo>
                      <a:pt x="62" y="0"/>
                    </a:lnTo>
                    <a:lnTo>
                      <a:pt x="78" y="2"/>
                    </a:lnTo>
                    <a:lnTo>
                      <a:pt x="85" y="2"/>
                    </a:lnTo>
                    <a:lnTo>
                      <a:pt x="90" y="5"/>
                    </a:lnTo>
                    <a:lnTo>
                      <a:pt x="103" y="12"/>
                    </a:lnTo>
                    <a:lnTo>
                      <a:pt x="108" y="17"/>
                    </a:lnTo>
                    <a:lnTo>
                      <a:pt x="113" y="23"/>
                    </a:lnTo>
                    <a:close/>
                    <a:moveTo>
                      <a:pt x="98" y="105"/>
                    </a:moveTo>
                    <a:lnTo>
                      <a:pt x="100" y="95"/>
                    </a:lnTo>
                    <a:lnTo>
                      <a:pt x="105" y="88"/>
                    </a:lnTo>
                    <a:lnTo>
                      <a:pt x="108" y="78"/>
                    </a:lnTo>
                    <a:lnTo>
                      <a:pt x="108" y="68"/>
                    </a:lnTo>
                    <a:lnTo>
                      <a:pt x="105" y="55"/>
                    </a:lnTo>
                    <a:lnTo>
                      <a:pt x="105" y="45"/>
                    </a:lnTo>
                    <a:lnTo>
                      <a:pt x="100" y="38"/>
                    </a:lnTo>
                    <a:lnTo>
                      <a:pt x="95" y="30"/>
                    </a:lnTo>
                    <a:lnTo>
                      <a:pt x="88" y="25"/>
                    </a:lnTo>
                    <a:lnTo>
                      <a:pt x="80" y="20"/>
                    </a:lnTo>
                    <a:lnTo>
                      <a:pt x="73" y="17"/>
                    </a:lnTo>
                    <a:lnTo>
                      <a:pt x="62" y="15"/>
                    </a:lnTo>
                    <a:lnTo>
                      <a:pt x="52" y="17"/>
                    </a:lnTo>
                    <a:lnTo>
                      <a:pt x="45" y="20"/>
                    </a:lnTo>
                    <a:lnTo>
                      <a:pt x="37" y="25"/>
                    </a:lnTo>
                    <a:lnTo>
                      <a:pt x="30" y="30"/>
                    </a:lnTo>
                    <a:lnTo>
                      <a:pt x="25" y="38"/>
                    </a:lnTo>
                    <a:lnTo>
                      <a:pt x="22" y="43"/>
                    </a:lnTo>
                    <a:lnTo>
                      <a:pt x="20" y="48"/>
                    </a:lnTo>
                    <a:lnTo>
                      <a:pt x="17" y="58"/>
                    </a:lnTo>
                    <a:lnTo>
                      <a:pt x="17" y="70"/>
                    </a:lnTo>
                    <a:lnTo>
                      <a:pt x="17" y="80"/>
                    </a:lnTo>
                    <a:lnTo>
                      <a:pt x="20" y="90"/>
                    </a:lnTo>
                    <a:lnTo>
                      <a:pt x="22" y="100"/>
                    </a:lnTo>
                    <a:lnTo>
                      <a:pt x="27" y="108"/>
                    </a:lnTo>
                    <a:lnTo>
                      <a:pt x="35" y="113"/>
                    </a:lnTo>
                    <a:lnTo>
                      <a:pt x="42" y="118"/>
                    </a:lnTo>
                    <a:lnTo>
                      <a:pt x="52" y="120"/>
                    </a:lnTo>
                    <a:lnTo>
                      <a:pt x="62" y="123"/>
                    </a:lnTo>
                    <a:lnTo>
                      <a:pt x="75" y="120"/>
                    </a:lnTo>
                    <a:lnTo>
                      <a:pt x="83" y="118"/>
                    </a:lnTo>
                    <a:lnTo>
                      <a:pt x="90" y="113"/>
                    </a:lnTo>
                    <a:lnTo>
                      <a:pt x="95" y="108"/>
                    </a:lnTo>
                    <a:lnTo>
                      <a:pt x="98" y="1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40" name="Freeform 464"/>
              <p:cNvSpPr>
                <a:spLocks/>
              </p:cNvSpPr>
              <p:nvPr/>
            </p:nvSpPr>
            <p:spPr bwMode="auto">
              <a:xfrm>
                <a:off x="1909" y="6499"/>
                <a:ext cx="104" cy="131"/>
              </a:xfrm>
              <a:custGeom>
                <a:avLst/>
                <a:gdLst>
                  <a:gd name="T0" fmla="*/ 0 w 104"/>
                  <a:gd name="T1" fmla="*/ 0 h 131"/>
                  <a:gd name="T2" fmla="*/ 21 w 104"/>
                  <a:gd name="T3" fmla="*/ 0 h 131"/>
                  <a:gd name="T4" fmla="*/ 89 w 104"/>
                  <a:gd name="T5" fmla="*/ 106 h 131"/>
                  <a:gd name="T6" fmla="*/ 89 w 104"/>
                  <a:gd name="T7" fmla="*/ 0 h 131"/>
                  <a:gd name="T8" fmla="*/ 104 w 104"/>
                  <a:gd name="T9" fmla="*/ 0 h 131"/>
                  <a:gd name="T10" fmla="*/ 104 w 104"/>
                  <a:gd name="T11" fmla="*/ 131 h 131"/>
                  <a:gd name="T12" fmla="*/ 83 w 104"/>
                  <a:gd name="T13" fmla="*/ 131 h 131"/>
                  <a:gd name="T14" fmla="*/ 18 w 104"/>
                  <a:gd name="T15" fmla="*/ 26 h 131"/>
                  <a:gd name="T16" fmla="*/ 18 w 104"/>
                  <a:gd name="T17" fmla="*/ 131 h 131"/>
                  <a:gd name="T18" fmla="*/ 0 w 104"/>
                  <a:gd name="T19" fmla="*/ 131 h 131"/>
                  <a:gd name="T20" fmla="*/ 0 w 104"/>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131"/>
                  <a:gd name="T35" fmla="*/ 104 w 104"/>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131">
                    <a:moveTo>
                      <a:pt x="0" y="0"/>
                    </a:moveTo>
                    <a:lnTo>
                      <a:pt x="21" y="0"/>
                    </a:lnTo>
                    <a:lnTo>
                      <a:pt x="89" y="106"/>
                    </a:lnTo>
                    <a:lnTo>
                      <a:pt x="89" y="0"/>
                    </a:lnTo>
                    <a:lnTo>
                      <a:pt x="104" y="0"/>
                    </a:lnTo>
                    <a:lnTo>
                      <a:pt x="104" y="131"/>
                    </a:lnTo>
                    <a:lnTo>
                      <a:pt x="83" y="131"/>
                    </a:lnTo>
                    <a:lnTo>
                      <a:pt x="18" y="26"/>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41" name="Freeform 465"/>
              <p:cNvSpPr>
                <a:spLocks noEditPoints="1"/>
              </p:cNvSpPr>
              <p:nvPr/>
            </p:nvSpPr>
            <p:spPr bwMode="auto">
              <a:xfrm>
                <a:off x="1009" y="6261"/>
                <a:ext cx="98" cy="128"/>
              </a:xfrm>
              <a:custGeom>
                <a:avLst/>
                <a:gdLst>
                  <a:gd name="T0" fmla="*/ 0 w 98"/>
                  <a:gd name="T1" fmla="*/ 0 h 128"/>
                  <a:gd name="T2" fmla="*/ 58 w 98"/>
                  <a:gd name="T3" fmla="*/ 0 h 128"/>
                  <a:gd name="T4" fmla="*/ 68 w 98"/>
                  <a:gd name="T5" fmla="*/ 0 h 128"/>
                  <a:gd name="T6" fmla="*/ 75 w 98"/>
                  <a:gd name="T7" fmla="*/ 2 h 128"/>
                  <a:gd name="T8" fmla="*/ 80 w 98"/>
                  <a:gd name="T9" fmla="*/ 5 h 128"/>
                  <a:gd name="T10" fmla="*/ 88 w 98"/>
                  <a:gd name="T11" fmla="*/ 10 h 128"/>
                  <a:gd name="T12" fmla="*/ 90 w 98"/>
                  <a:gd name="T13" fmla="*/ 15 h 128"/>
                  <a:gd name="T14" fmla="*/ 95 w 98"/>
                  <a:gd name="T15" fmla="*/ 20 h 128"/>
                  <a:gd name="T16" fmla="*/ 98 w 98"/>
                  <a:gd name="T17" fmla="*/ 27 h 128"/>
                  <a:gd name="T18" fmla="*/ 98 w 98"/>
                  <a:gd name="T19" fmla="*/ 35 h 128"/>
                  <a:gd name="T20" fmla="*/ 98 w 98"/>
                  <a:gd name="T21" fmla="*/ 42 h 128"/>
                  <a:gd name="T22" fmla="*/ 95 w 98"/>
                  <a:gd name="T23" fmla="*/ 50 h 128"/>
                  <a:gd name="T24" fmla="*/ 93 w 98"/>
                  <a:gd name="T25" fmla="*/ 58 h 128"/>
                  <a:gd name="T26" fmla="*/ 88 w 98"/>
                  <a:gd name="T27" fmla="*/ 63 h 128"/>
                  <a:gd name="T28" fmla="*/ 85 w 98"/>
                  <a:gd name="T29" fmla="*/ 65 h 128"/>
                  <a:gd name="T30" fmla="*/ 83 w 98"/>
                  <a:gd name="T31" fmla="*/ 68 h 128"/>
                  <a:gd name="T32" fmla="*/ 75 w 98"/>
                  <a:gd name="T33" fmla="*/ 70 h 128"/>
                  <a:gd name="T34" fmla="*/ 68 w 98"/>
                  <a:gd name="T35" fmla="*/ 73 h 128"/>
                  <a:gd name="T36" fmla="*/ 58 w 98"/>
                  <a:gd name="T37" fmla="*/ 73 h 128"/>
                  <a:gd name="T38" fmla="*/ 17 w 98"/>
                  <a:gd name="T39" fmla="*/ 73 h 128"/>
                  <a:gd name="T40" fmla="*/ 17 w 98"/>
                  <a:gd name="T41" fmla="*/ 128 h 128"/>
                  <a:gd name="T42" fmla="*/ 0 w 98"/>
                  <a:gd name="T43" fmla="*/ 128 h 128"/>
                  <a:gd name="T44" fmla="*/ 0 w 98"/>
                  <a:gd name="T45" fmla="*/ 0 h 128"/>
                  <a:gd name="T46" fmla="*/ 68 w 98"/>
                  <a:gd name="T47" fmla="*/ 17 h 128"/>
                  <a:gd name="T48" fmla="*/ 63 w 98"/>
                  <a:gd name="T49" fmla="*/ 15 h 128"/>
                  <a:gd name="T50" fmla="*/ 53 w 98"/>
                  <a:gd name="T51" fmla="*/ 15 h 128"/>
                  <a:gd name="T52" fmla="*/ 17 w 98"/>
                  <a:gd name="T53" fmla="*/ 15 h 128"/>
                  <a:gd name="T54" fmla="*/ 17 w 98"/>
                  <a:gd name="T55" fmla="*/ 60 h 128"/>
                  <a:gd name="T56" fmla="*/ 53 w 98"/>
                  <a:gd name="T57" fmla="*/ 60 h 128"/>
                  <a:gd name="T58" fmla="*/ 63 w 98"/>
                  <a:gd name="T59" fmla="*/ 58 h 128"/>
                  <a:gd name="T60" fmla="*/ 68 w 98"/>
                  <a:gd name="T61" fmla="*/ 55 h 128"/>
                  <a:gd name="T62" fmla="*/ 73 w 98"/>
                  <a:gd name="T63" fmla="*/ 55 h 128"/>
                  <a:gd name="T64" fmla="*/ 75 w 98"/>
                  <a:gd name="T65" fmla="*/ 50 h 128"/>
                  <a:gd name="T66" fmla="*/ 78 w 98"/>
                  <a:gd name="T67" fmla="*/ 47 h 128"/>
                  <a:gd name="T68" fmla="*/ 80 w 98"/>
                  <a:gd name="T69" fmla="*/ 42 h 128"/>
                  <a:gd name="T70" fmla="*/ 80 w 98"/>
                  <a:gd name="T71" fmla="*/ 35 h 128"/>
                  <a:gd name="T72" fmla="*/ 78 w 98"/>
                  <a:gd name="T73" fmla="*/ 30 h 128"/>
                  <a:gd name="T74" fmla="*/ 78 w 98"/>
                  <a:gd name="T75" fmla="*/ 25 h 128"/>
                  <a:gd name="T76" fmla="*/ 73 w 98"/>
                  <a:gd name="T77" fmla="*/ 20 h 128"/>
                  <a:gd name="T78" fmla="*/ 68 w 98"/>
                  <a:gd name="T79" fmla="*/ 17 h 12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8"/>
                  <a:gd name="T121" fmla="*/ 0 h 128"/>
                  <a:gd name="T122" fmla="*/ 98 w 98"/>
                  <a:gd name="T123" fmla="*/ 128 h 12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8" h="128">
                    <a:moveTo>
                      <a:pt x="0" y="0"/>
                    </a:moveTo>
                    <a:lnTo>
                      <a:pt x="58" y="0"/>
                    </a:lnTo>
                    <a:lnTo>
                      <a:pt x="68" y="0"/>
                    </a:lnTo>
                    <a:lnTo>
                      <a:pt x="75" y="2"/>
                    </a:lnTo>
                    <a:lnTo>
                      <a:pt x="80" y="5"/>
                    </a:lnTo>
                    <a:lnTo>
                      <a:pt x="88" y="10"/>
                    </a:lnTo>
                    <a:lnTo>
                      <a:pt x="90" y="15"/>
                    </a:lnTo>
                    <a:lnTo>
                      <a:pt x="95" y="20"/>
                    </a:lnTo>
                    <a:lnTo>
                      <a:pt x="98" y="27"/>
                    </a:lnTo>
                    <a:lnTo>
                      <a:pt x="98" y="35"/>
                    </a:lnTo>
                    <a:lnTo>
                      <a:pt x="98" y="42"/>
                    </a:lnTo>
                    <a:lnTo>
                      <a:pt x="95" y="50"/>
                    </a:lnTo>
                    <a:lnTo>
                      <a:pt x="93" y="58"/>
                    </a:lnTo>
                    <a:lnTo>
                      <a:pt x="88" y="63"/>
                    </a:lnTo>
                    <a:lnTo>
                      <a:pt x="85" y="65"/>
                    </a:lnTo>
                    <a:lnTo>
                      <a:pt x="83" y="68"/>
                    </a:lnTo>
                    <a:lnTo>
                      <a:pt x="75" y="70"/>
                    </a:lnTo>
                    <a:lnTo>
                      <a:pt x="68" y="73"/>
                    </a:lnTo>
                    <a:lnTo>
                      <a:pt x="58" y="73"/>
                    </a:lnTo>
                    <a:lnTo>
                      <a:pt x="17" y="73"/>
                    </a:lnTo>
                    <a:lnTo>
                      <a:pt x="17" y="128"/>
                    </a:lnTo>
                    <a:lnTo>
                      <a:pt x="0" y="128"/>
                    </a:lnTo>
                    <a:lnTo>
                      <a:pt x="0" y="0"/>
                    </a:lnTo>
                    <a:close/>
                    <a:moveTo>
                      <a:pt x="68" y="17"/>
                    </a:moveTo>
                    <a:lnTo>
                      <a:pt x="63" y="15"/>
                    </a:lnTo>
                    <a:lnTo>
                      <a:pt x="53" y="15"/>
                    </a:lnTo>
                    <a:lnTo>
                      <a:pt x="17" y="15"/>
                    </a:lnTo>
                    <a:lnTo>
                      <a:pt x="17" y="60"/>
                    </a:lnTo>
                    <a:lnTo>
                      <a:pt x="53" y="60"/>
                    </a:lnTo>
                    <a:lnTo>
                      <a:pt x="63" y="58"/>
                    </a:lnTo>
                    <a:lnTo>
                      <a:pt x="68" y="55"/>
                    </a:lnTo>
                    <a:lnTo>
                      <a:pt x="73" y="55"/>
                    </a:lnTo>
                    <a:lnTo>
                      <a:pt x="75" y="50"/>
                    </a:lnTo>
                    <a:lnTo>
                      <a:pt x="78" y="47"/>
                    </a:lnTo>
                    <a:lnTo>
                      <a:pt x="80" y="42"/>
                    </a:lnTo>
                    <a:lnTo>
                      <a:pt x="80" y="35"/>
                    </a:lnTo>
                    <a:lnTo>
                      <a:pt x="78" y="30"/>
                    </a:lnTo>
                    <a:lnTo>
                      <a:pt x="78" y="25"/>
                    </a:lnTo>
                    <a:lnTo>
                      <a:pt x="73" y="20"/>
                    </a:lnTo>
                    <a:lnTo>
                      <a:pt x="68"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42" name="Freeform 466"/>
              <p:cNvSpPr>
                <a:spLocks/>
              </p:cNvSpPr>
              <p:nvPr/>
            </p:nvSpPr>
            <p:spPr bwMode="auto">
              <a:xfrm>
                <a:off x="1127" y="6258"/>
                <a:ext cx="103" cy="131"/>
              </a:xfrm>
              <a:custGeom>
                <a:avLst/>
                <a:gdLst>
                  <a:gd name="T0" fmla="*/ 0 w 103"/>
                  <a:gd name="T1" fmla="*/ 0 h 131"/>
                  <a:gd name="T2" fmla="*/ 23 w 103"/>
                  <a:gd name="T3" fmla="*/ 0 h 131"/>
                  <a:gd name="T4" fmla="*/ 88 w 103"/>
                  <a:gd name="T5" fmla="*/ 106 h 131"/>
                  <a:gd name="T6" fmla="*/ 88 w 103"/>
                  <a:gd name="T7" fmla="*/ 0 h 131"/>
                  <a:gd name="T8" fmla="*/ 103 w 103"/>
                  <a:gd name="T9" fmla="*/ 0 h 131"/>
                  <a:gd name="T10" fmla="*/ 103 w 103"/>
                  <a:gd name="T11" fmla="*/ 131 h 131"/>
                  <a:gd name="T12" fmla="*/ 86 w 103"/>
                  <a:gd name="T13" fmla="*/ 131 h 131"/>
                  <a:gd name="T14" fmla="*/ 18 w 103"/>
                  <a:gd name="T15" fmla="*/ 25 h 131"/>
                  <a:gd name="T16" fmla="*/ 18 w 103"/>
                  <a:gd name="T17" fmla="*/ 131 h 131"/>
                  <a:gd name="T18" fmla="*/ 0 w 103"/>
                  <a:gd name="T19" fmla="*/ 131 h 131"/>
                  <a:gd name="T20" fmla="*/ 0 w 103"/>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31"/>
                  <a:gd name="T35" fmla="*/ 103 w 103"/>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31">
                    <a:moveTo>
                      <a:pt x="0" y="0"/>
                    </a:moveTo>
                    <a:lnTo>
                      <a:pt x="23" y="0"/>
                    </a:lnTo>
                    <a:lnTo>
                      <a:pt x="88" y="106"/>
                    </a:lnTo>
                    <a:lnTo>
                      <a:pt x="88" y="0"/>
                    </a:lnTo>
                    <a:lnTo>
                      <a:pt x="103" y="0"/>
                    </a:lnTo>
                    <a:lnTo>
                      <a:pt x="103" y="131"/>
                    </a:lnTo>
                    <a:lnTo>
                      <a:pt x="86" y="131"/>
                    </a:lnTo>
                    <a:lnTo>
                      <a:pt x="18" y="25"/>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43" name="Freeform 467"/>
              <p:cNvSpPr>
                <a:spLocks/>
              </p:cNvSpPr>
              <p:nvPr/>
            </p:nvSpPr>
            <p:spPr bwMode="auto">
              <a:xfrm>
                <a:off x="1260" y="6261"/>
                <a:ext cx="104" cy="133"/>
              </a:xfrm>
              <a:custGeom>
                <a:avLst/>
                <a:gdLst>
                  <a:gd name="T0" fmla="*/ 18 w 104"/>
                  <a:gd name="T1" fmla="*/ 0 h 133"/>
                  <a:gd name="T2" fmla="*/ 18 w 104"/>
                  <a:gd name="T3" fmla="*/ 80 h 133"/>
                  <a:gd name="T4" fmla="*/ 21 w 104"/>
                  <a:gd name="T5" fmla="*/ 93 h 133"/>
                  <a:gd name="T6" fmla="*/ 23 w 104"/>
                  <a:gd name="T7" fmla="*/ 103 h 133"/>
                  <a:gd name="T8" fmla="*/ 28 w 104"/>
                  <a:gd name="T9" fmla="*/ 108 h 133"/>
                  <a:gd name="T10" fmla="*/ 33 w 104"/>
                  <a:gd name="T11" fmla="*/ 113 h 133"/>
                  <a:gd name="T12" fmla="*/ 41 w 104"/>
                  <a:gd name="T13" fmla="*/ 115 h 133"/>
                  <a:gd name="T14" fmla="*/ 51 w 104"/>
                  <a:gd name="T15" fmla="*/ 118 h 133"/>
                  <a:gd name="T16" fmla="*/ 61 w 104"/>
                  <a:gd name="T17" fmla="*/ 115 h 133"/>
                  <a:gd name="T18" fmla="*/ 68 w 104"/>
                  <a:gd name="T19" fmla="*/ 113 h 133"/>
                  <a:gd name="T20" fmla="*/ 76 w 104"/>
                  <a:gd name="T21" fmla="*/ 108 h 133"/>
                  <a:gd name="T22" fmla="*/ 81 w 104"/>
                  <a:gd name="T23" fmla="*/ 100 h 133"/>
                  <a:gd name="T24" fmla="*/ 83 w 104"/>
                  <a:gd name="T25" fmla="*/ 93 h 133"/>
                  <a:gd name="T26" fmla="*/ 86 w 104"/>
                  <a:gd name="T27" fmla="*/ 80 h 133"/>
                  <a:gd name="T28" fmla="*/ 86 w 104"/>
                  <a:gd name="T29" fmla="*/ 0 h 133"/>
                  <a:gd name="T30" fmla="*/ 104 w 104"/>
                  <a:gd name="T31" fmla="*/ 0 h 133"/>
                  <a:gd name="T32" fmla="*/ 104 w 104"/>
                  <a:gd name="T33" fmla="*/ 73 h 133"/>
                  <a:gd name="T34" fmla="*/ 104 w 104"/>
                  <a:gd name="T35" fmla="*/ 83 h 133"/>
                  <a:gd name="T36" fmla="*/ 101 w 104"/>
                  <a:gd name="T37" fmla="*/ 93 h 133"/>
                  <a:gd name="T38" fmla="*/ 99 w 104"/>
                  <a:gd name="T39" fmla="*/ 100 h 133"/>
                  <a:gd name="T40" fmla="*/ 96 w 104"/>
                  <a:gd name="T41" fmla="*/ 108 h 133"/>
                  <a:gd name="T42" fmla="*/ 93 w 104"/>
                  <a:gd name="T43" fmla="*/ 113 h 133"/>
                  <a:gd name="T44" fmla="*/ 88 w 104"/>
                  <a:gd name="T45" fmla="*/ 118 h 133"/>
                  <a:gd name="T46" fmla="*/ 83 w 104"/>
                  <a:gd name="T47" fmla="*/ 123 h 133"/>
                  <a:gd name="T48" fmla="*/ 78 w 104"/>
                  <a:gd name="T49" fmla="*/ 125 h 133"/>
                  <a:gd name="T50" fmla="*/ 66 w 104"/>
                  <a:gd name="T51" fmla="*/ 130 h 133"/>
                  <a:gd name="T52" fmla="*/ 61 w 104"/>
                  <a:gd name="T53" fmla="*/ 130 h 133"/>
                  <a:gd name="T54" fmla="*/ 51 w 104"/>
                  <a:gd name="T55" fmla="*/ 133 h 133"/>
                  <a:gd name="T56" fmla="*/ 36 w 104"/>
                  <a:gd name="T57" fmla="*/ 130 h 133"/>
                  <a:gd name="T58" fmla="*/ 23 w 104"/>
                  <a:gd name="T59" fmla="*/ 125 h 133"/>
                  <a:gd name="T60" fmla="*/ 18 w 104"/>
                  <a:gd name="T61" fmla="*/ 123 h 133"/>
                  <a:gd name="T62" fmla="*/ 13 w 104"/>
                  <a:gd name="T63" fmla="*/ 118 h 133"/>
                  <a:gd name="T64" fmla="*/ 10 w 104"/>
                  <a:gd name="T65" fmla="*/ 113 h 133"/>
                  <a:gd name="T66" fmla="*/ 8 w 104"/>
                  <a:gd name="T67" fmla="*/ 108 h 133"/>
                  <a:gd name="T68" fmla="*/ 3 w 104"/>
                  <a:gd name="T69" fmla="*/ 100 h 133"/>
                  <a:gd name="T70" fmla="*/ 3 w 104"/>
                  <a:gd name="T71" fmla="*/ 93 h 133"/>
                  <a:gd name="T72" fmla="*/ 0 w 104"/>
                  <a:gd name="T73" fmla="*/ 83 h 133"/>
                  <a:gd name="T74" fmla="*/ 0 w 104"/>
                  <a:gd name="T75" fmla="*/ 73 h 133"/>
                  <a:gd name="T76" fmla="*/ 0 w 104"/>
                  <a:gd name="T77" fmla="*/ 0 h 133"/>
                  <a:gd name="T78" fmla="*/ 18 w 104"/>
                  <a:gd name="T79" fmla="*/ 0 h 1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4"/>
                  <a:gd name="T121" fmla="*/ 0 h 133"/>
                  <a:gd name="T122" fmla="*/ 104 w 104"/>
                  <a:gd name="T123" fmla="*/ 133 h 1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4" h="133">
                    <a:moveTo>
                      <a:pt x="18" y="0"/>
                    </a:moveTo>
                    <a:lnTo>
                      <a:pt x="18" y="80"/>
                    </a:lnTo>
                    <a:lnTo>
                      <a:pt x="21" y="93"/>
                    </a:lnTo>
                    <a:lnTo>
                      <a:pt x="23" y="103"/>
                    </a:lnTo>
                    <a:lnTo>
                      <a:pt x="28" y="108"/>
                    </a:lnTo>
                    <a:lnTo>
                      <a:pt x="33" y="113"/>
                    </a:lnTo>
                    <a:lnTo>
                      <a:pt x="41" y="115"/>
                    </a:lnTo>
                    <a:lnTo>
                      <a:pt x="51" y="118"/>
                    </a:lnTo>
                    <a:lnTo>
                      <a:pt x="61" y="115"/>
                    </a:lnTo>
                    <a:lnTo>
                      <a:pt x="68" y="113"/>
                    </a:lnTo>
                    <a:lnTo>
                      <a:pt x="76" y="108"/>
                    </a:lnTo>
                    <a:lnTo>
                      <a:pt x="81" y="100"/>
                    </a:lnTo>
                    <a:lnTo>
                      <a:pt x="83" y="93"/>
                    </a:lnTo>
                    <a:lnTo>
                      <a:pt x="86" y="80"/>
                    </a:lnTo>
                    <a:lnTo>
                      <a:pt x="86" y="0"/>
                    </a:lnTo>
                    <a:lnTo>
                      <a:pt x="104" y="0"/>
                    </a:lnTo>
                    <a:lnTo>
                      <a:pt x="104" y="73"/>
                    </a:lnTo>
                    <a:lnTo>
                      <a:pt x="104" y="83"/>
                    </a:lnTo>
                    <a:lnTo>
                      <a:pt x="101" y="93"/>
                    </a:lnTo>
                    <a:lnTo>
                      <a:pt x="99" y="100"/>
                    </a:lnTo>
                    <a:lnTo>
                      <a:pt x="96" y="108"/>
                    </a:lnTo>
                    <a:lnTo>
                      <a:pt x="93" y="113"/>
                    </a:lnTo>
                    <a:lnTo>
                      <a:pt x="88" y="118"/>
                    </a:lnTo>
                    <a:lnTo>
                      <a:pt x="83" y="123"/>
                    </a:lnTo>
                    <a:lnTo>
                      <a:pt x="78" y="125"/>
                    </a:lnTo>
                    <a:lnTo>
                      <a:pt x="66" y="130"/>
                    </a:lnTo>
                    <a:lnTo>
                      <a:pt x="61" y="130"/>
                    </a:lnTo>
                    <a:lnTo>
                      <a:pt x="51" y="133"/>
                    </a:lnTo>
                    <a:lnTo>
                      <a:pt x="36" y="130"/>
                    </a:lnTo>
                    <a:lnTo>
                      <a:pt x="23" y="125"/>
                    </a:lnTo>
                    <a:lnTo>
                      <a:pt x="18" y="123"/>
                    </a:lnTo>
                    <a:lnTo>
                      <a:pt x="13" y="118"/>
                    </a:lnTo>
                    <a:lnTo>
                      <a:pt x="10" y="113"/>
                    </a:lnTo>
                    <a:lnTo>
                      <a:pt x="8" y="108"/>
                    </a:lnTo>
                    <a:lnTo>
                      <a:pt x="3" y="100"/>
                    </a:lnTo>
                    <a:lnTo>
                      <a:pt x="3" y="93"/>
                    </a:lnTo>
                    <a:lnTo>
                      <a:pt x="0" y="83"/>
                    </a:lnTo>
                    <a:lnTo>
                      <a:pt x="0" y="73"/>
                    </a:lnTo>
                    <a:lnTo>
                      <a:pt x="0" y="0"/>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44" name="Freeform 468"/>
              <p:cNvSpPr>
                <a:spLocks/>
              </p:cNvSpPr>
              <p:nvPr/>
            </p:nvSpPr>
            <p:spPr bwMode="auto">
              <a:xfrm>
                <a:off x="1389" y="6261"/>
                <a:ext cx="125" cy="128"/>
              </a:xfrm>
              <a:custGeom>
                <a:avLst/>
                <a:gdLst>
                  <a:gd name="T0" fmla="*/ 0 w 125"/>
                  <a:gd name="T1" fmla="*/ 0 h 128"/>
                  <a:gd name="T2" fmla="*/ 25 w 125"/>
                  <a:gd name="T3" fmla="*/ 0 h 128"/>
                  <a:gd name="T4" fmla="*/ 63 w 125"/>
                  <a:gd name="T5" fmla="*/ 108 h 128"/>
                  <a:gd name="T6" fmla="*/ 100 w 125"/>
                  <a:gd name="T7" fmla="*/ 0 h 128"/>
                  <a:gd name="T8" fmla="*/ 125 w 125"/>
                  <a:gd name="T9" fmla="*/ 0 h 128"/>
                  <a:gd name="T10" fmla="*/ 125 w 125"/>
                  <a:gd name="T11" fmla="*/ 128 h 128"/>
                  <a:gd name="T12" fmla="*/ 108 w 125"/>
                  <a:gd name="T13" fmla="*/ 128 h 128"/>
                  <a:gd name="T14" fmla="*/ 108 w 125"/>
                  <a:gd name="T15" fmla="*/ 52 h 128"/>
                  <a:gd name="T16" fmla="*/ 108 w 125"/>
                  <a:gd name="T17" fmla="*/ 40 h 128"/>
                  <a:gd name="T18" fmla="*/ 108 w 125"/>
                  <a:gd name="T19" fmla="*/ 20 h 128"/>
                  <a:gd name="T20" fmla="*/ 73 w 125"/>
                  <a:gd name="T21" fmla="*/ 128 h 128"/>
                  <a:gd name="T22" fmla="*/ 55 w 125"/>
                  <a:gd name="T23" fmla="*/ 128 h 128"/>
                  <a:gd name="T24" fmla="*/ 17 w 125"/>
                  <a:gd name="T25" fmla="*/ 20 h 128"/>
                  <a:gd name="T26" fmla="*/ 17 w 125"/>
                  <a:gd name="T27" fmla="*/ 22 h 128"/>
                  <a:gd name="T28" fmla="*/ 17 w 125"/>
                  <a:gd name="T29" fmla="*/ 37 h 128"/>
                  <a:gd name="T30" fmla="*/ 17 w 125"/>
                  <a:gd name="T31" fmla="*/ 52 h 128"/>
                  <a:gd name="T32" fmla="*/ 17 w 125"/>
                  <a:gd name="T33" fmla="*/ 128 h 128"/>
                  <a:gd name="T34" fmla="*/ 0 w 125"/>
                  <a:gd name="T35" fmla="*/ 128 h 128"/>
                  <a:gd name="T36" fmla="*/ 0 w 125"/>
                  <a:gd name="T37" fmla="*/ 0 h 1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5"/>
                  <a:gd name="T58" fmla="*/ 0 h 128"/>
                  <a:gd name="T59" fmla="*/ 125 w 125"/>
                  <a:gd name="T60" fmla="*/ 128 h 1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5" h="128">
                    <a:moveTo>
                      <a:pt x="0" y="0"/>
                    </a:moveTo>
                    <a:lnTo>
                      <a:pt x="25" y="0"/>
                    </a:lnTo>
                    <a:lnTo>
                      <a:pt x="63" y="108"/>
                    </a:lnTo>
                    <a:lnTo>
                      <a:pt x="100" y="0"/>
                    </a:lnTo>
                    <a:lnTo>
                      <a:pt x="125" y="0"/>
                    </a:lnTo>
                    <a:lnTo>
                      <a:pt x="125" y="128"/>
                    </a:lnTo>
                    <a:lnTo>
                      <a:pt x="108" y="128"/>
                    </a:lnTo>
                    <a:lnTo>
                      <a:pt x="108" y="52"/>
                    </a:lnTo>
                    <a:lnTo>
                      <a:pt x="108" y="40"/>
                    </a:lnTo>
                    <a:lnTo>
                      <a:pt x="108" y="20"/>
                    </a:lnTo>
                    <a:lnTo>
                      <a:pt x="73" y="128"/>
                    </a:lnTo>
                    <a:lnTo>
                      <a:pt x="55" y="128"/>
                    </a:lnTo>
                    <a:lnTo>
                      <a:pt x="17" y="20"/>
                    </a:lnTo>
                    <a:lnTo>
                      <a:pt x="17" y="22"/>
                    </a:lnTo>
                    <a:lnTo>
                      <a:pt x="17" y="37"/>
                    </a:lnTo>
                    <a:lnTo>
                      <a:pt x="17" y="52"/>
                    </a:lnTo>
                    <a:lnTo>
                      <a:pt x="17"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45" name="Freeform 469"/>
              <p:cNvSpPr>
                <a:spLocks noEditPoints="1"/>
              </p:cNvSpPr>
              <p:nvPr/>
            </p:nvSpPr>
            <p:spPr bwMode="auto">
              <a:xfrm>
                <a:off x="1540" y="6261"/>
                <a:ext cx="100" cy="128"/>
              </a:xfrm>
              <a:custGeom>
                <a:avLst/>
                <a:gdLst>
                  <a:gd name="T0" fmla="*/ 50 w 100"/>
                  <a:gd name="T1" fmla="*/ 52 h 128"/>
                  <a:gd name="T2" fmla="*/ 60 w 100"/>
                  <a:gd name="T3" fmla="*/ 52 h 128"/>
                  <a:gd name="T4" fmla="*/ 68 w 100"/>
                  <a:gd name="T5" fmla="*/ 50 h 128"/>
                  <a:gd name="T6" fmla="*/ 73 w 100"/>
                  <a:gd name="T7" fmla="*/ 47 h 128"/>
                  <a:gd name="T8" fmla="*/ 75 w 100"/>
                  <a:gd name="T9" fmla="*/ 45 h 128"/>
                  <a:gd name="T10" fmla="*/ 75 w 100"/>
                  <a:gd name="T11" fmla="*/ 40 h 128"/>
                  <a:gd name="T12" fmla="*/ 78 w 100"/>
                  <a:gd name="T13" fmla="*/ 32 h 128"/>
                  <a:gd name="T14" fmla="*/ 75 w 100"/>
                  <a:gd name="T15" fmla="*/ 27 h 128"/>
                  <a:gd name="T16" fmla="*/ 75 w 100"/>
                  <a:gd name="T17" fmla="*/ 22 h 128"/>
                  <a:gd name="T18" fmla="*/ 70 w 100"/>
                  <a:gd name="T19" fmla="*/ 20 h 128"/>
                  <a:gd name="T20" fmla="*/ 68 w 100"/>
                  <a:gd name="T21" fmla="*/ 15 h 128"/>
                  <a:gd name="T22" fmla="*/ 60 w 100"/>
                  <a:gd name="T23" fmla="*/ 15 h 128"/>
                  <a:gd name="T24" fmla="*/ 50 w 100"/>
                  <a:gd name="T25" fmla="*/ 12 h 128"/>
                  <a:gd name="T26" fmla="*/ 17 w 100"/>
                  <a:gd name="T27" fmla="*/ 12 h 128"/>
                  <a:gd name="T28" fmla="*/ 17 w 100"/>
                  <a:gd name="T29" fmla="*/ 52 h 128"/>
                  <a:gd name="T30" fmla="*/ 50 w 100"/>
                  <a:gd name="T31" fmla="*/ 52 h 128"/>
                  <a:gd name="T32" fmla="*/ 55 w 100"/>
                  <a:gd name="T33" fmla="*/ 113 h 128"/>
                  <a:gd name="T34" fmla="*/ 63 w 100"/>
                  <a:gd name="T35" fmla="*/ 113 h 128"/>
                  <a:gd name="T36" fmla="*/ 70 w 100"/>
                  <a:gd name="T37" fmla="*/ 110 h 128"/>
                  <a:gd name="T38" fmla="*/ 75 w 100"/>
                  <a:gd name="T39" fmla="*/ 108 h 128"/>
                  <a:gd name="T40" fmla="*/ 78 w 100"/>
                  <a:gd name="T41" fmla="*/ 105 h 128"/>
                  <a:gd name="T42" fmla="*/ 83 w 100"/>
                  <a:gd name="T43" fmla="*/ 98 h 128"/>
                  <a:gd name="T44" fmla="*/ 83 w 100"/>
                  <a:gd name="T45" fmla="*/ 90 h 128"/>
                  <a:gd name="T46" fmla="*/ 83 w 100"/>
                  <a:gd name="T47" fmla="*/ 83 h 128"/>
                  <a:gd name="T48" fmla="*/ 80 w 100"/>
                  <a:gd name="T49" fmla="*/ 78 h 128"/>
                  <a:gd name="T50" fmla="*/ 75 w 100"/>
                  <a:gd name="T51" fmla="*/ 73 h 128"/>
                  <a:gd name="T52" fmla="*/ 70 w 100"/>
                  <a:gd name="T53" fmla="*/ 70 h 128"/>
                  <a:gd name="T54" fmla="*/ 63 w 100"/>
                  <a:gd name="T55" fmla="*/ 68 h 128"/>
                  <a:gd name="T56" fmla="*/ 52 w 100"/>
                  <a:gd name="T57" fmla="*/ 68 h 128"/>
                  <a:gd name="T58" fmla="*/ 17 w 100"/>
                  <a:gd name="T59" fmla="*/ 68 h 128"/>
                  <a:gd name="T60" fmla="*/ 17 w 100"/>
                  <a:gd name="T61" fmla="*/ 113 h 128"/>
                  <a:gd name="T62" fmla="*/ 55 w 100"/>
                  <a:gd name="T63" fmla="*/ 113 h 128"/>
                  <a:gd name="T64" fmla="*/ 0 w 100"/>
                  <a:gd name="T65" fmla="*/ 0 h 128"/>
                  <a:gd name="T66" fmla="*/ 58 w 100"/>
                  <a:gd name="T67" fmla="*/ 0 h 128"/>
                  <a:gd name="T68" fmla="*/ 68 w 100"/>
                  <a:gd name="T69" fmla="*/ 0 h 128"/>
                  <a:gd name="T70" fmla="*/ 75 w 100"/>
                  <a:gd name="T71" fmla="*/ 2 h 128"/>
                  <a:gd name="T72" fmla="*/ 83 w 100"/>
                  <a:gd name="T73" fmla="*/ 7 h 128"/>
                  <a:gd name="T74" fmla="*/ 88 w 100"/>
                  <a:gd name="T75" fmla="*/ 12 h 128"/>
                  <a:gd name="T76" fmla="*/ 93 w 100"/>
                  <a:gd name="T77" fmla="*/ 20 h 128"/>
                  <a:gd name="T78" fmla="*/ 95 w 100"/>
                  <a:gd name="T79" fmla="*/ 30 h 128"/>
                  <a:gd name="T80" fmla="*/ 95 w 100"/>
                  <a:gd name="T81" fmla="*/ 37 h 128"/>
                  <a:gd name="T82" fmla="*/ 93 w 100"/>
                  <a:gd name="T83" fmla="*/ 42 h 128"/>
                  <a:gd name="T84" fmla="*/ 88 w 100"/>
                  <a:gd name="T85" fmla="*/ 50 h 128"/>
                  <a:gd name="T86" fmla="*/ 83 w 100"/>
                  <a:gd name="T87" fmla="*/ 55 h 128"/>
                  <a:gd name="T88" fmla="*/ 78 w 100"/>
                  <a:gd name="T89" fmla="*/ 58 h 128"/>
                  <a:gd name="T90" fmla="*/ 85 w 100"/>
                  <a:gd name="T91" fmla="*/ 63 h 128"/>
                  <a:gd name="T92" fmla="*/ 93 w 100"/>
                  <a:gd name="T93" fmla="*/ 68 h 128"/>
                  <a:gd name="T94" fmla="*/ 95 w 100"/>
                  <a:gd name="T95" fmla="*/ 73 h 128"/>
                  <a:gd name="T96" fmla="*/ 98 w 100"/>
                  <a:gd name="T97" fmla="*/ 78 h 128"/>
                  <a:gd name="T98" fmla="*/ 100 w 100"/>
                  <a:gd name="T99" fmla="*/ 83 h 128"/>
                  <a:gd name="T100" fmla="*/ 100 w 100"/>
                  <a:gd name="T101" fmla="*/ 90 h 128"/>
                  <a:gd name="T102" fmla="*/ 100 w 100"/>
                  <a:gd name="T103" fmla="*/ 98 h 128"/>
                  <a:gd name="T104" fmla="*/ 98 w 100"/>
                  <a:gd name="T105" fmla="*/ 103 h 128"/>
                  <a:gd name="T106" fmla="*/ 95 w 100"/>
                  <a:gd name="T107" fmla="*/ 108 h 128"/>
                  <a:gd name="T108" fmla="*/ 93 w 100"/>
                  <a:gd name="T109" fmla="*/ 113 h 128"/>
                  <a:gd name="T110" fmla="*/ 85 w 100"/>
                  <a:gd name="T111" fmla="*/ 120 h 128"/>
                  <a:gd name="T112" fmla="*/ 78 w 100"/>
                  <a:gd name="T113" fmla="*/ 125 h 128"/>
                  <a:gd name="T114" fmla="*/ 68 w 100"/>
                  <a:gd name="T115" fmla="*/ 128 h 128"/>
                  <a:gd name="T116" fmla="*/ 55 w 100"/>
                  <a:gd name="T117" fmla="*/ 128 h 128"/>
                  <a:gd name="T118" fmla="*/ 0 w 100"/>
                  <a:gd name="T119" fmla="*/ 128 h 128"/>
                  <a:gd name="T120" fmla="*/ 0 w 100"/>
                  <a:gd name="T121" fmla="*/ 0 h 12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00"/>
                  <a:gd name="T184" fmla="*/ 0 h 128"/>
                  <a:gd name="T185" fmla="*/ 100 w 100"/>
                  <a:gd name="T186" fmla="*/ 128 h 12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00" h="128">
                    <a:moveTo>
                      <a:pt x="50" y="52"/>
                    </a:moveTo>
                    <a:lnTo>
                      <a:pt x="60" y="52"/>
                    </a:lnTo>
                    <a:lnTo>
                      <a:pt x="68" y="50"/>
                    </a:lnTo>
                    <a:lnTo>
                      <a:pt x="73" y="47"/>
                    </a:lnTo>
                    <a:lnTo>
                      <a:pt x="75" y="45"/>
                    </a:lnTo>
                    <a:lnTo>
                      <a:pt x="75" y="40"/>
                    </a:lnTo>
                    <a:lnTo>
                      <a:pt x="78" y="32"/>
                    </a:lnTo>
                    <a:lnTo>
                      <a:pt x="75" y="27"/>
                    </a:lnTo>
                    <a:lnTo>
                      <a:pt x="75" y="22"/>
                    </a:lnTo>
                    <a:lnTo>
                      <a:pt x="70" y="20"/>
                    </a:lnTo>
                    <a:lnTo>
                      <a:pt x="68" y="15"/>
                    </a:lnTo>
                    <a:lnTo>
                      <a:pt x="60" y="15"/>
                    </a:lnTo>
                    <a:lnTo>
                      <a:pt x="50" y="12"/>
                    </a:lnTo>
                    <a:lnTo>
                      <a:pt x="17" y="12"/>
                    </a:lnTo>
                    <a:lnTo>
                      <a:pt x="17" y="52"/>
                    </a:lnTo>
                    <a:lnTo>
                      <a:pt x="50" y="52"/>
                    </a:lnTo>
                    <a:close/>
                    <a:moveTo>
                      <a:pt x="55" y="113"/>
                    </a:moveTo>
                    <a:lnTo>
                      <a:pt x="63" y="113"/>
                    </a:lnTo>
                    <a:lnTo>
                      <a:pt x="70" y="110"/>
                    </a:lnTo>
                    <a:lnTo>
                      <a:pt x="75" y="108"/>
                    </a:lnTo>
                    <a:lnTo>
                      <a:pt x="78" y="105"/>
                    </a:lnTo>
                    <a:lnTo>
                      <a:pt x="83" y="98"/>
                    </a:lnTo>
                    <a:lnTo>
                      <a:pt x="83" y="90"/>
                    </a:lnTo>
                    <a:lnTo>
                      <a:pt x="83" y="83"/>
                    </a:lnTo>
                    <a:lnTo>
                      <a:pt x="80" y="78"/>
                    </a:lnTo>
                    <a:lnTo>
                      <a:pt x="75" y="73"/>
                    </a:lnTo>
                    <a:lnTo>
                      <a:pt x="70" y="70"/>
                    </a:lnTo>
                    <a:lnTo>
                      <a:pt x="63" y="68"/>
                    </a:lnTo>
                    <a:lnTo>
                      <a:pt x="52" y="68"/>
                    </a:lnTo>
                    <a:lnTo>
                      <a:pt x="17" y="68"/>
                    </a:lnTo>
                    <a:lnTo>
                      <a:pt x="17" y="113"/>
                    </a:lnTo>
                    <a:lnTo>
                      <a:pt x="55" y="113"/>
                    </a:lnTo>
                    <a:close/>
                    <a:moveTo>
                      <a:pt x="0" y="0"/>
                    </a:moveTo>
                    <a:lnTo>
                      <a:pt x="58" y="0"/>
                    </a:lnTo>
                    <a:lnTo>
                      <a:pt x="68" y="0"/>
                    </a:lnTo>
                    <a:lnTo>
                      <a:pt x="75" y="2"/>
                    </a:lnTo>
                    <a:lnTo>
                      <a:pt x="83" y="7"/>
                    </a:lnTo>
                    <a:lnTo>
                      <a:pt x="88" y="12"/>
                    </a:lnTo>
                    <a:lnTo>
                      <a:pt x="93" y="20"/>
                    </a:lnTo>
                    <a:lnTo>
                      <a:pt x="95" y="30"/>
                    </a:lnTo>
                    <a:lnTo>
                      <a:pt x="95" y="37"/>
                    </a:lnTo>
                    <a:lnTo>
                      <a:pt x="93" y="42"/>
                    </a:lnTo>
                    <a:lnTo>
                      <a:pt x="88" y="50"/>
                    </a:lnTo>
                    <a:lnTo>
                      <a:pt x="83" y="55"/>
                    </a:lnTo>
                    <a:lnTo>
                      <a:pt x="78" y="58"/>
                    </a:lnTo>
                    <a:lnTo>
                      <a:pt x="85" y="63"/>
                    </a:lnTo>
                    <a:lnTo>
                      <a:pt x="93" y="68"/>
                    </a:lnTo>
                    <a:lnTo>
                      <a:pt x="95" y="73"/>
                    </a:lnTo>
                    <a:lnTo>
                      <a:pt x="98" y="78"/>
                    </a:lnTo>
                    <a:lnTo>
                      <a:pt x="100" y="83"/>
                    </a:lnTo>
                    <a:lnTo>
                      <a:pt x="100" y="90"/>
                    </a:lnTo>
                    <a:lnTo>
                      <a:pt x="100" y="98"/>
                    </a:lnTo>
                    <a:lnTo>
                      <a:pt x="98" y="103"/>
                    </a:lnTo>
                    <a:lnTo>
                      <a:pt x="95" y="108"/>
                    </a:lnTo>
                    <a:lnTo>
                      <a:pt x="93" y="113"/>
                    </a:lnTo>
                    <a:lnTo>
                      <a:pt x="85" y="120"/>
                    </a:lnTo>
                    <a:lnTo>
                      <a:pt x="78" y="125"/>
                    </a:lnTo>
                    <a:lnTo>
                      <a:pt x="68" y="128"/>
                    </a:lnTo>
                    <a:lnTo>
                      <a:pt x="55"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46" name="Freeform 470"/>
              <p:cNvSpPr>
                <a:spLocks/>
              </p:cNvSpPr>
              <p:nvPr/>
            </p:nvSpPr>
            <p:spPr bwMode="auto">
              <a:xfrm>
                <a:off x="1663" y="6258"/>
                <a:ext cx="96" cy="131"/>
              </a:xfrm>
              <a:custGeom>
                <a:avLst/>
                <a:gdLst>
                  <a:gd name="T0" fmla="*/ 0 w 96"/>
                  <a:gd name="T1" fmla="*/ 0 h 131"/>
                  <a:gd name="T2" fmla="*/ 96 w 96"/>
                  <a:gd name="T3" fmla="*/ 0 h 131"/>
                  <a:gd name="T4" fmla="*/ 96 w 96"/>
                  <a:gd name="T5" fmla="*/ 18 h 131"/>
                  <a:gd name="T6" fmla="*/ 18 w 96"/>
                  <a:gd name="T7" fmla="*/ 18 h 131"/>
                  <a:gd name="T8" fmla="*/ 18 w 96"/>
                  <a:gd name="T9" fmla="*/ 55 h 131"/>
                  <a:gd name="T10" fmla="*/ 88 w 96"/>
                  <a:gd name="T11" fmla="*/ 55 h 131"/>
                  <a:gd name="T12" fmla="*/ 88 w 96"/>
                  <a:gd name="T13" fmla="*/ 71 h 131"/>
                  <a:gd name="T14" fmla="*/ 18 w 96"/>
                  <a:gd name="T15" fmla="*/ 71 h 131"/>
                  <a:gd name="T16" fmla="*/ 18 w 96"/>
                  <a:gd name="T17" fmla="*/ 116 h 131"/>
                  <a:gd name="T18" fmla="*/ 96 w 96"/>
                  <a:gd name="T19" fmla="*/ 116 h 131"/>
                  <a:gd name="T20" fmla="*/ 96 w 96"/>
                  <a:gd name="T21" fmla="*/ 131 h 131"/>
                  <a:gd name="T22" fmla="*/ 0 w 96"/>
                  <a:gd name="T23" fmla="*/ 131 h 131"/>
                  <a:gd name="T24" fmla="*/ 0 w 9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31"/>
                  <a:gd name="T41" fmla="*/ 96 w 9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31">
                    <a:moveTo>
                      <a:pt x="0" y="0"/>
                    </a:moveTo>
                    <a:lnTo>
                      <a:pt x="96" y="0"/>
                    </a:lnTo>
                    <a:lnTo>
                      <a:pt x="96" y="18"/>
                    </a:lnTo>
                    <a:lnTo>
                      <a:pt x="18" y="18"/>
                    </a:lnTo>
                    <a:lnTo>
                      <a:pt x="18" y="55"/>
                    </a:lnTo>
                    <a:lnTo>
                      <a:pt x="88" y="55"/>
                    </a:lnTo>
                    <a:lnTo>
                      <a:pt x="88" y="71"/>
                    </a:lnTo>
                    <a:lnTo>
                      <a:pt x="18" y="71"/>
                    </a:lnTo>
                    <a:lnTo>
                      <a:pt x="18" y="116"/>
                    </a:lnTo>
                    <a:lnTo>
                      <a:pt x="96" y="116"/>
                    </a:lnTo>
                    <a:lnTo>
                      <a:pt x="96"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47" name="Freeform 471"/>
              <p:cNvSpPr>
                <a:spLocks noEditPoints="1"/>
              </p:cNvSpPr>
              <p:nvPr/>
            </p:nvSpPr>
            <p:spPr bwMode="auto">
              <a:xfrm>
                <a:off x="1784" y="6261"/>
                <a:ext cx="108" cy="128"/>
              </a:xfrm>
              <a:custGeom>
                <a:avLst/>
                <a:gdLst>
                  <a:gd name="T0" fmla="*/ 60 w 108"/>
                  <a:gd name="T1" fmla="*/ 58 h 128"/>
                  <a:gd name="T2" fmla="*/ 70 w 108"/>
                  <a:gd name="T3" fmla="*/ 58 h 128"/>
                  <a:gd name="T4" fmla="*/ 75 w 108"/>
                  <a:gd name="T5" fmla="*/ 55 h 128"/>
                  <a:gd name="T6" fmla="*/ 78 w 108"/>
                  <a:gd name="T7" fmla="*/ 52 h 128"/>
                  <a:gd name="T8" fmla="*/ 83 w 108"/>
                  <a:gd name="T9" fmla="*/ 50 h 128"/>
                  <a:gd name="T10" fmla="*/ 85 w 108"/>
                  <a:gd name="T11" fmla="*/ 47 h 128"/>
                  <a:gd name="T12" fmla="*/ 85 w 108"/>
                  <a:gd name="T13" fmla="*/ 42 h 128"/>
                  <a:gd name="T14" fmla="*/ 85 w 108"/>
                  <a:gd name="T15" fmla="*/ 35 h 128"/>
                  <a:gd name="T16" fmla="*/ 85 w 108"/>
                  <a:gd name="T17" fmla="*/ 30 h 128"/>
                  <a:gd name="T18" fmla="*/ 83 w 108"/>
                  <a:gd name="T19" fmla="*/ 25 h 128"/>
                  <a:gd name="T20" fmla="*/ 80 w 108"/>
                  <a:gd name="T21" fmla="*/ 20 h 128"/>
                  <a:gd name="T22" fmla="*/ 75 w 108"/>
                  <a:gd name="T23" fmla="*/ 17 h 128"/>
                  <a:gd name="T24" fmla="*/ 70 w 108"/>
                  <a:gd name="T25" fmla="*/ 15 h 128"/>
                  <a:gd name="T26" fmla="*/ 63 w 108"/>
                  <a:gd name="T27" fmla="*/ 15 h 128"/>
                  <a:gd name="T28" fmla="*/ 17 w 108"/>
                  <a:gd name="T29" fmla="*/ 15 h 128"/>
                  <a:gd name="T30" fmla="*/ 17 w 108"/>
                  <a:gd name="T31" fmla="*/ 58 h 128"/>
                  <a:gd name="T32" fmla="*/ 60 w 108"/>
                  <a:gd name="T33" fmla="*/ 58 h 128"/>
                  <a:gd name="T34" fmla="*/ 0 w 108"/>
                  <a:gd name="T35" fmla="*/ 0 h 128"/>
                  <a:gd name="T36" fmla="*/ 60 w 108"/>
                  <a:gd name="T37" fmla="*/ 0 h 128"/>
                  <a:gd name="T38" fmla="*/ 75 w 108"/>
                  <a:gd name="T39" fmla="*/ 0 h 128"/>
                  <a:gd name="T40" fmla="*/ 85 w 108"/>
                  <a:gd name="T41" fmla="*/ 2 h 128"/>
                  <a:gd name="T42" fmla="*/ 93 w 108"/>
                  <a:gd name="T43" fmla="*/ 7 h 128"/>
                  <a:gd name="T44" fmla="*/ 98 w 108"/>
                  <a:gd name="T45" fmla="*/ 12 h 128"/>
                  <a:gd name="T46" fmla="*/ 100 w 108"/>
                  <a:gd name="T47" fmla="*/ 15 h 128"/>
                  <a:gd name="T48" fmla="*/ 103 w 108"/>
                  <a:gd name="T49" fmla="*/ 22 h 128"/>
                  <a:gd name="T50" fmla="*/ 103 w 108"/>
                  <a:gd name="T51" fmla="*/ 35 h 128"/>
                  <a:gd name="T52" fmla="*/ 103 w 108"/>
                  <a:gd name="T53" fmla="*/ 45 h 128"/>
                  <a:gd name="T54" fmla="*/ 100 w 108"/>
                  <a:gd name="T55" fmla="*/ 50 h 128"/>
                  <a:gd name="T56" fmla="*/ 98 w 108"/>
                  <a:gd name="T57" fmla="*/ 52 h 128"/>
                  <a:gd name="T58" fmla="*/ 93 w 108"/>
                  <a:gd name="T59" fmla="*/ 60 h 128"/>
                  <a:gd name="T60" fmla="*/ 85 w 108"/>
                  <a:gd name="T61" fmla="*/ 65 h 128"/>
                  <a:gd name="T62" fmla="*/ 93 w 108"/>
                  <a:gd name="T63" fmla="*/ 68 h 128"/>
                  <a:gd name="T64" fmla="*/ 98 w 108"/>
                  <a:gd name="T65" fmla="*/ 73 h 128"/>
                  <a:gd name="T66" fmla="*/ 98 w 108"/>
                  <a:gd name="T67" fmla="*/ 75 h 128"/>
                  <a:gd name="T68" fmla="*/ 100 w 108"/>
                  <a:gd name="T69" fmla="*/ 80 h 128"/>
                  <a:gd name="T70" fmla="*/ 100 w 108"/>
                  <a:gd name="T71" fmla="*/ 90 h 128"/>
                  <a:gd name="T72" fmla="*/ 103 w 108"/>
                  <a:gd name="T73" fmla="*/ 108 h 128"/>
                  <a:gd name="T74" fmla="*/ 103 w 108"/>
                  <a:gd name="T75" fmla="*/ 118 h 128"/>
                  <a:gd name="T76" fmla="*/ 105 w 108"/>
                  <a:gd name="T77" fmla="*/ 123 h 128"/>
                  <a:gd name="T78" fmla="*/ 108 w 108"/>
                  <a:gd name="T79" fmla="*/ 125 h 128"/>
                  <a:gd name="T80" fmla="*/ 108 w 108"/>
                  <a:gd name="T81" fmla="*/ 128 h 128"/>
                  <a:gd name="T82" fmla="*/ 88 w 108"/>
                  <a:gd name="T83" fmla="*/ 128 h 128"/>
                  <a:gd name="T84" fmla="*/ 85 w 108"/>
                  <a:gd name="T85" fmla="*/ 125 h 128"/>
                  <a:gd name="T86" fmla="*/ 85 w 108"/>
                  <a:gd name="T87" fmla="*/ 113 h 128"/>
                  <a:gd name="T88" fmla="*/ 83 w 108"/>
                  <a:gd name="T89" fmla="*/ 93 h 128"/>
                  <a:gd name="T90" fmla="*/ 83 w 108"/>
                  <a:gd name="T91" fmla="*/ 88 h 128"/>
                  <a:gd name="T92" fmla="*/ 80 w 108"/>
                  <a:gd name="T93" fmla="*/ 83 h 128"/>
                  <a:gd name="T94" fmla="*/ 78 w 108"/>
                  <a:gd name="T95" fmla="*/ 78 h 128"/>
                  <a:gd name="T96" fmla="*/ 75 w 108"/>
                  <a:gd name="T97" fmla="*/ 75 h 128"/>
                  <a:gd name="T98" fmla="*/ 68 w 108"/>
                  <a:gd name="T99" fmla="*/ 73 h 128"/>
                  <a:gd name="T100" fmla="*/ 58 w 108"/>
                  <a:gd name="T101" fmla="*/ 73 h 128"/>
                  <a:gd name="T102" fmla="*/ 17 w 108"/>
                  <a:gd name="T103" fmla="*/ 73 h 128"/>
                  <a:gd name="T104" fmla="*/ 17 w 108"/>
                  <a:gd name="T105" fmla="*/ 128 h 128"/>
                  <a:gd name="T106" fmla="*/ 0 w 108"/>
                  <a:gd name="T107" fmla="*/ 128 h 128"/>
                  <a:gd name="T108" fmla="*/ 0 w 108"/>
                  <a:gd name="T109" fmla="*/ 0 h 1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28"/>
                  <a:gd name="T167" fmla="*/ 108 w 108"/>
                  <a:gd name="T168" fmla="*/ 128 h 12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28">
                    <a:moveTo>
                      <a:pt x="60" y="58"/>
                    </a:moveTo>
                    <a:lnTo>
                      <a:pt x="70" y="58"/>
                    </a:lnTo>
                    <a:lnTo>
                      <a:pt x="75" y="55"/>
                    </a:lnTo>
                    <a:lnTo>
                      <a:pt x="78" y="52"/>
                    </a:lnTo>
                    <a:lnTo>
                      <a:pt x="83" y="50"/>
                    </a:lnTo>
                    <a:lnTo>
                      <a:pt x="85" y="47"/>
                    </a:lnTo>
                    <a:lnTo>
                      <a:pt x="85" y="42"/>
                    </a:lnTo>
                    <a:lnTo>
                      <a:pt x="85" y="35"/>
                    </a:lnTo>
                    <a:lnTo>
                      <a:pt x="85" y="30"/>
                    </a:lnTo>
                    <a:lnTo>
                      <a:pt x="83" y="25"/>
                    </a:lnTo>
                    <a:lnTo>
                      <a:pt x="80" y="20"/>
                    </a:lnTo>
                    <a:lnTo>
                      <a:pt x="75" y="17"/>
                    </a:lnTo>
                    <a:lnTo>
                      <a:pt x="70" y="15"/>
                    </a:lnTo>
                    <a:lnTo>
                      <a:pt x="63" y="15"/>
                    </a:lnTo>
                    <a:lnTo>
                      <a:pt x="17" y="15"/>
                    </a:lnTo>
                    <a:lnTo>
                      <a:pt x="17" y="58"/>
                    </a:lnTo>
                    <a:lnTo>
                      <a:pt x="60" y="58"/>
                    </a:lnTo>
                    <a:close/>
                    <a:moveTo>
                      <a:pt x="0" y="0"/>
                    </a:moveTo>
                    <a:lnTo>
                      <a:pt x="60" y="0"/>
                    </a:lnTo>
                    <a:lnTo>
                      <a:pt x="75" y="0"/>
                    </a:lnTo>
                    <a:lnTo>
                      <a:pt x="85" y="2"/>
                    </a:lnTo>
                    <a:lnTo>
                      <a:pt x="93" y="7"/>
                    </a:lnTo>
                    <a:lnTo>
                      <a:pt x="98" y="12"/>
                    </a:lnTo>
                    <a:lnTo>
                      <a:pt x="100" y="15"/>
                    </a:lnTo>
                    <a:lnTo>
                      <a:pt x="103" y="22"/>
                    </a:lnTo>
                    <a:lnTo>
                      <a:pt x="103" y="35"/>
                    </a:lnTo>
                    <a:lnTo>
                      <a:pt x="103" y="45"/>
                    </a:lnTo>
                    <a:lnTo>
                      <a:pt x="100" y="50"/>
                    </a:lnTo>
                    <a:lnTo>
                      <a:pt x="98" y="52"/>
                    </a:lnTo>
                    <a:lnTo>
                      <a:pt x="93" y="60"/>
                    </a:lnTo>
                    <a:lnTo>
                      <a:pt x="85" y="65"/>
                    </a:lnTo>
                    <a:lnTo>
                      <a:pt x="93" y="68"/>
                    </a:lnTo>
                    <a:lnTo>
                      <a:pt x="98" y="73"/>
                    </a:lnTo>
                    <a:lnTo>
                      <a:pt x="98" y="75"/>
                    </a:lnTo>
                    <a:lnTo>
                      <a:pt x="100" y="80"/>
                    </a:lnTo>
                    <a:lnTo>
                      <a:pt x="100" y="90"/>
                    </a:lnTo>
                    <a:lnTo>
                      <a:pt x="103" y="108"/>
                    </a:lnTo>
                    <a:lnTo>
                      <a:pt x="103" y="118"/>
                    </a:lnTo>
                    <a:lnTo>
                      <a:pt x="105" y="123"/>
                    </a:lnTo>
                    <a:lnTo>
                      <a:pt x="108" y="125"/>
                    </a:lnTo>
                    <a:lnTo>
                      <a:pt x="108" y="128"/>
                    </a:lnTo>
                    <a:lnTo>
                      <a:pt x="88" y="128"/>
                    </a:lnTo>
                    <a:lnTo>
                      <a:pt x="85" y="125"/>
                    </a:lnTo>
                    <a:lnTo>
                      <a:pt x="85" y="113"/>
                    </a:lnTo>
                    <a:lnTo>
                      <a:pt x="83" y="93"/>
                    </a:lnTo>
                    <a:lnTo>
                      <a:pt x="83" y="88"/>
                    </a:lnTo>
                    <a:lnTo>
                      <a:pt x="80" y="83"/>
                    </a:lnTo>
                    <a:lnTo>
                      <a:pt x="78" y="78"/>
                    </a:lnTo>
                    <a:lnTo>
                      <a:pt x="75" y="75"/>
                    </a:lnTo>
                    <a:lnTo>
                      <a:pt x="68" y="73"/>
                    </a:lnTo>
                    <a:lnTo>
                      <a:pt x="58" y="73"/>
                    </a:lnTo>
                    <a:lnTo>
                      <a:pt x="17" y="73"/>
                    </a:lnTo>
                    <a:lnTo>
                      <a:pt x="17"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48" name="Freeform 472"/>
              <p:cNvSpPr>
                <a:spLocks/>
              </p:cNvSpPr>
              <p:nvPr/>
            </p:nvSpPr>
            <p:spPr bwMode="auto">
              <a:xfrm>
                <a:off x="1006" y="6017"/>
                <a:ext cx="41" cy="168"/>
              </a:xfrm>
              <a:custGeom>
                <a:avLst/>
                <a:gdLst>
                  <a:gd name="T0" fmla="*/ 41 w 41"/>
                  <a:gd name="T1" fmla="*/ 0 h 168"/>
                  <a:gd name="T2" fmla="*/ 30 w 41"/>
                  <a:gd name="T3" fmla="*/ 23 h 168"/>
                  <a:gd name="T4" fmla="*/ 23 w 41"/>
                  <a:gd name="T5" fmla="*/ 40 h 168"/>
                  <a:gd name="T6" fmla="*/ 20 w 41"/>
                  <a:gd name="T7" fmla="*/ 50 h 168"/>
                  <a:gd name="T8" fmla="*/ 18 w 41"/>
                  <a:gd name="T9" fmla="*/ 60 h 168"/>
                  <a:gd name="T10" fmla="*/ 18 w 41"/>
                  <a:gd name="T11" fmla="*/ 70 h 168"/>
                  <a:gd name="T12" fmla="*/ 18 w 41"/>
                  <a:gd name="T13" fmla="*/ 83 h 168"/>
                  <a:gd name="T14" fmla="*/ 18 w 41"/>
                  <a:gd name="T15" fmla="*/ 96 h 168"/>
                  <a:gd name="T16" fmla="*/ 18 w 41"/>
                  <a:gd name="T17" fmla="*/ 108 h 168"/>
                  <a:gd name="T18" fmla="*/ 25 w 41"/>
                  <a:gd name="T19" fmla="*/ 131 h 168"/>
                  <a:gd name="T20" fmla="*/ 30 w 41"/>
                  <a:gd name="T21" fmla="*/ 146 h 168"/>
                  <a:gd name="T22" fmla="*/ 41 w 41"/>
                  <a:gd name="T23" fmla="*/ 168 h 168"/>
                  <a:gd name="T24" fmla="*/ 30 w 41"/>
                  <a:gd name="T25" fmla="*/ 168 h 168"/>
                  <a:gd name="T26" fmla="*/ 15 w 41"/>
                  <a:gd name="T27" fmla="*/ 143 h 168"/>
                  <a:gd name="T28" fmla="*/ 8 w 41"/>
                  <a:gd name="T29" fmla="*/ 128 h 168"/>
                  <a:gd name="T30" fmla="*/ 5 w 41"/>
                  <a:gd name="T31" fmla="*/ 113 h 168"/>
                  <a:gd name="T32" fmla="*/ 0 w 41"/>
                  <a:gd name="T33" fmla="*/ 101 h 168"/>
                  <a:gd name="T34" fmla="*/ 0 w 41"/>
                  <a:gd name="T35" fmla="*/ 85 h 168"/>
                  <a:gd name="T36" fmla="*/ 0 w 41"/>
                  <a:gd name="T37" fmla="*/ 73 h 168"/>
                  <a:gd name="T38" fmla="*/ 3 w 41"/>
                  <a:gd name="T39" fmla="*/ 60 h 168"/>
                  <a:gd name="T40" fmla="*/ 5 w 41"/>
                  <a:gd name="T41" fmla="*/ 48 h 168"/>
                  <a:gd name="T42" fmla="*/ 8 w 41"/>
                  <a:gd name="T43" fmla="*/ 38 h 168"/>
                  <a:gd name="T44" fmla="*/ 18 w 41"/>
                  <a:gd name="T45" fmla="*/ 23 h 168"/>
                  <a:gd name="T46" fmla="*/ 30 w 41"/>
                  <a:gd name="T47" fmla="*/ 0 h 168"/>
                  <a:gd name="T48" fmla="*/ 41 w 41"/>
                  <a:gd name="T49" fmla="*/ 0 h 1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1"/>
                  <a:gd name="T76" fmla="*/ 0 h 168"/>
                  <a:gd name="T77" fmla="*/ 41 w 41"/>
                  <a:gd name="T78" fmla="*/ 168 h 1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1" h="168">
                    <a:moveTo>
                      <a:pt x="41" y="0"/>
                    </a:moveTo>
                    <a:lnTo>
                      <a:pt x="30" y="23"/>
                    </a:lnTo>
                    <a:lnTo>
                      <a:pt x="23" y="40"/>
                    </a:lnTo>
                    <a:lnTo>
                      <a:pt x="20" y="50"/>
                    </a:lnTo>
                    <a:lnTo>
                      <a:pt x="18" y="60"/>
                    </a:lnTo>
                    <a:lnTo>
                      <a:pt x="18" y="70"/>
                    </a:lnTo>
                    <a:lnTo>
                      <a:pt x="18" y="83"/>
                    </a:lnTo>
                    <a:lnTo>
                      <a:pt x="18" y="96"/>
                    </a:lnTo>
                    <a:lnTo>
                      <a:pt x="18" y="108"/>
                    </a:lnTo>
                    <a:lnTo>
                      <a:pt x="25" y="131"/>
                    </a:lnTo>
                    <a:lnTo>
                      <a:pt x="30" y="146"/>
                    </a:lnTo>
                    <a:lnTo>
                      <a:pt x="41" y="168"/>
                    </a:lnTo>
                    <a:lnTo>
                      <a:pt x="30" y="168"/>
                    </a:lnTo>
                    <a:lnTo>
                      <a:pt x="15" y="143"/>
                    </a:lnTo>
                    <a:lnTo>
                      <a:pt x="8" y="128"/>
                    </a:lnTo>
                    <a:lnTo>
                      <a:pt x="5" y="113"/>
                    </a:lnTo>
                    <a:lnTo>
                      <a:pt x="0" y="101"/>
                    </a:lnTo>
                    <a:lnTo>
                      <a:pt x="0" y="85"/>
                    </a:lnTo>
                    <a:lnTo>
                      <a:pt x="0" y="73"/>
                    </a:lnTo>
                    <a:lnTo>
                      <a:pt x="3" y="60"/>
                    </a:lnTo>
                    <a:lnTo>
                      <a:pt x="5" y="48"/>
                    </a:lnTo>
                    <a:lnTo>
                      <a:pt x="8" y="38"/>
                    </a:lnTo>
                    <a:lnTo>
                      <a:pt x="18" y="23"/>
                    </a:lnTo>
                    <a:lnTo>
                      <a:pt x="30" y="0"/>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49" name="Freeform 473"/>
              <p:cNvSpPr>
                <a:spLocks noEditPoints="1"/>
              </p:cNvSpPr>
              <p:nvPr/>
            </p:nvSpPr>
            <p:spPr bwMode="auto">
              <a:xfrm>
                <a:off x="1069" y="6020"/>
                <a:ext cx="98" cy="128"/>
              </a:xfrm>
              <a:custGeom>
                <a:avLst/>
                <a:gdLst>
                  <a:gd name="T0" fmla="*/ 0 w 98"/>
                  <a:gd name="T1" fmla="*/ 0 h 128"/>
                  <a:gd name="T2" fmla="*/ 58 w 98"/>
                  <a:gd name="T3" fmla="*/ 0 h 128"/>
                  <a:gd name="T4" fmla="*/ 68 w 98"/>
                  <a:gd name="T5" fmla="*/ 0 h 128"/>
                  <a:gd name="T6" fmla="*/ 76 w 98"/>
                  <a:gd name="T7" fmla="*/ 2 h 128"/>
                  <a:gd name="T8" fmla="*/ 81 w 98"/>
                  <a:gd name="T9" fmla="*/ 5 h 128"/>
                  <a:gd name="T10" fmla="*/ 88 w 98"/>
                  <a:gd name="T11" fmla="*/ 10 h 128"/>
                  <a:gd name="T12" fmla="*/ 91 w 98"/>
                  <a:gd name="T13" fmla="*/ 15 h 128"/>
                  <a:gd name="T14" fmla="*/ 96 w 98"/>
                  <a:gd name="T15" fmla="*/ 20 h 128"/>
                  <a:gd name="T16" fmla="*/ 96 w 98"/>
                  <a:gd name="T17" fmla="*/ 27 h 128"/>
                  <a:gd name="T18" fmla="*/ 98 w 98"/>
                  <a:gd name="T19" fmla="*/ 35 h 128"/>
                  <a:gd name="T20" fmla="*/ 98 w 98"/>
                  <a:gd name="T21" fmla="*/ 42 h 128"/>
                  <a:gd name="T22" fmla="*/ 96 w 98"/>
                  <a:gd name="T23" fmla="*/ 50 h 128"/>
                  <a:gd name="T24" fmla="*/ 93 w 98"/>
                  <a:gd name="T25" fmla="*/ 57 h 128"/>
                  <a:gd name="T26" fmla="*/ 88 w 98"/>
                  <a:gd name="T27" fmla="*/ 62 h 128"/>
                  <a:gd name="T28" fmla="*/ 86 w 98"/>
                  <a:gd name="T29" fmla="*/ 65 h 128"/>
                  <a:gd name="T30" fmla="*/ 83 w 98"/>
                  <a:gd name="T31" fmla="*/ 67 h 128"/>
                  <a:gd name="T32" fmla="*/ 76 w 98"/>
                  <a:gd name="T33" fmla="*/ 70 h 128"/>
                  <a:gd name="T34" fmla="*/ 68 w 98"/>
                  <a:gd name="T35" fmla="*/ 72 h 128"/>
                  <a:gd name="T36" fmla="*/ 58 w 98"/>
                  <a:gd name="T37" fmla="*/ 72 h 128"/>
                  <a:gd name="T38" fmla="*/ 18 w 98"/>
                  <a:gd name="T39" fmla="*/ 72 h 128"/>
                  <a:gd name="T40" fmla="*/ 18 w 98"/>
                  <a:gd name="T41" fmla="*/ 128 h 128"/>
                  <a:gd name="T42" fmla="*/ 0 w 98"/>
                  <a:gd name="T43" fmla="*/ 128 h 128"/>
                  <a:gd name="T44" fmla="*/ 0 w 98"/>
                  <a:gd name="T45" fmla="*/ 0 h 128"/>
                  <a:gd name="T46" fmla="*/ 68 w 98"/>
                  <a:gd name="T47" fmla="*/ 17 h 128"/>
                  <a:gd name="T48" fmla="*/ 63 w 98"/>
                  <a:gd name="T49" fmla="*/ 15 h 128"/>
                  <a:gd name="T50" fmla="*/ 53 w 98"/>
                  <a:gd name="T51" fmla="*/ 15 h 128"/>
                  <a:gd name="T52" fmla="*/ 18 w 98"/>
                  <a:gd name="T53" fmla="*/ 15 h 128"/>
                  <a:gd name="T54" fmla="*/ 18 w 98"/>
                  <a:gd name="T55" fmla="*/ 60 h 128"/>
                  <a:gd name="T56" fmla="*/ 53 w 98"/>
                  <a:gd name="T57" fmla="*/ 60 h 128"/>
                  <a:gd name="T58" fmla="*/ 63 w 98"/>
                  <a:gd name="T59" fmla="*/ 57 h 128"/>
                  <a:gd name="T60" fmla="*/ 68 w 98"/>
                  <a:gd name="T61" fmla="*/ 55 h 128"/>
                  <a:gd name="T62" fmla="*/ 73 w 98"/>
                  <a:gd name="T63" fmla="*/ 55 h 128"/>
                  <a:gd name="T64" fmla="*/ 76 w 98"/>
                  <a:gd name="T65" fmla="*/ 50 h 128"/>
                  <a:gd name="T66" fmla="*/ 78 w 98"/>
                  <a:gd name="T67" fmla="*/ 47 h 128"/>
                  <a:gd name="T68" fmla="*/ 78 w 98"/>
                  <a:gd name="T69" fmla="*/ 42 h 128"/>
                  <a:gd name="T70" fmla="*/ 81 w 98"/>
                  <a:gd name="T71" fmla="*/ 35 h 128"/>
                  <a:gd name="T72" fmla="*/ 78 w 98"/>
                  <a:gd name="T73" fmla="*/ 30 h 128"/>
                  <a:gd name="T74" fmla="*/ 78 w 98"/>
                  <a:gd name="T75" fmla="*/ 25 h 128"/>
                  <a:gd name="T76" fmla="*/ 73 w 98"/>
                  <a:gd name="T77" fmla="*/ 20 h 128"/>
                  <a:gd name="T78" fmla="*/ 68 w 98"/>
                  <a:gd name="T79" fmla="*/ 17 h 12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8"/>
                  <a:gd name="T121" fmla="*/ 0 h 128"/>
                  <a:gd name="T122" fmla="*/ 98 w 98"/>
                  <a:gd name="T123" fmla="*/ 128 h 12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8" h="128">
                    <a:moveTo>
                      <a:pt x="0" y="0"/>
                    </a:moveTo>
                    <a:lnTo>
                      <a:pt x="58" y="0"/>
                    </a:lnTo>
                    <a:lnTo>
                      <a:pt x="68" y="0"/>
                    </a:lnTo>
                    <a:lnTo>
                      <a:pt x="76" y="2"/>
                    </a:lnTo>
                    <a:lnTo>
                      <a:pt x="81" y="5"/>
                    </a:lnTo>
                    <a:lnTo>
                      <a:pt x="88" y="10"/>
                    </a:lnTo>
                    <a:lnTo>
                      <a:pt x="91" y="15"/>
                    </a:lnTo>
                    <a:lnTo>
                      <a:pt x="96" y="20"/>
                    </a:lnTo>
                    <a:lnTo>
                      <a:pt x="96" y="27"/>
                    </a:lnTo>
                    <a:lnTo>
                      <a:pt x="98" y="35"/>
                    </a:lnTo>
                    <a:lnTo>
                      <a:pt x="98" y="42"/>
                    </a:lnTo>
                    <a:lnTo>
                      <a:pt x="96" y="50"/>
                    </a:lnTo>
                    <a:lnTo>
                      <a:pt x="93" y="57"/>
                    </a:lnTo>
                    <a:lnTo>
                      <a:pt x="88" y="62"/>
                    </a:lnTo>
                    <a:lnTo>
                      <a:pt x="86" y="65"/>
                    </a:lnTo>
                    <a:lnTo>
                      <a:pt x="83" y="67"/>
                    </a:lnTo>
                    <a:lnTo>
                      <a:pt x="76" y="70"/>
                    </a:lnTo>
                    <a:lnTo>
                      <a:pt x="68" y="72"/>
                    </a:lnTo>
                    <a:lnTo>
                      <a:pt x="58" y="72"/>
                    </a:lnTo>
                    <a:lnTo>
                      <a:pt x="18" y="72"/>
                    </a:lnTo>
                    <a:lnTo>
                      <a:pt x="18" y="128"/>
                    </a:lnTo>
                    <a:lnTo>
                      <a:pt x="0" y="128"/>
                    </a:lnTo>
                    <a:lnTo>
                      <a:pt x="0" y="0"/>
                    </a:lnTo>
                    <a:close/>
                    <a:moveTo>
                      <a:pt x="68" y="17"/>
                    </a:moveTo>
                    <a:lnTo>
                      <a:pt x="63" y="15"/>
                    </a:lnTo>
                    <a:lnTo>
                      <a:pt x="53" y="15"/>
                    </a:lnTo>
                    <a:lnTo>
                      <a:pt x="18" y="15"/>
                    </a:lnTo>
                    <a:lnTo>
                      <a:pt x="18" y="60"/>
                    </a:lnTo>
                    <a:lnTo>
                      <a:pt x="53" y="60"/>
                    </a:lnTo>
                    <a:lnTo>
                      <a:pt x="63" y="57"/>
                    </a:lnTo>
                    <a:lnTo>
                      <a:pt x="68" y="55"/>
                    </a:lnTo>
                    <a:lnTo>
                      <a:pt x="73" y="55"/>
                    </a:lnTo>
                    <a:lnTo>
                      <a:pt x="76" y="50"/>
                    </a:lnTo>
                    <a:lnTo>
                      <a:pt x="78" y="47"/>
                    </a:lnTo>
                    <a:lnTo>
                      <a:pt x="78" y="42"/>
                    </a:lnTo>
                    <a:lnTo>
                      <a:pt x="81" y="35"/>
                    </a:lnTo>
                    <a:lnTo>
                      <a:pt x="78" y="30"/>
                    </a:lnTo>
                    <a:lnTo>
                      <a:pt x="78" y="25"/>
                    </a:lnTo>
                    <a:lnTo>
                      <a:pt x="73" y="20"/>
                    </a:lnTo>
                    <a:lnTo>
                      <a:pt x="68"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50" name="Freeform 474"/>
              <p:cNvSpPr>
                <a:spLocks/>
              </p:cNvSpPr>
              <p:nvPr/>
            </p:nvSpPr>
            <p:spPr bwMode="auto">
              <a:xfrm>
                <a:off x="1187" y="6017"/>
                <a:ext cx="104" cy="131"/>
              </a:xfrm>
              <a:custGeom>
                <a:avLst/>
                <a:gdLst>
                  <a:gd name="T0" fmla="*/ 0 w 104"/>
                  <a:gd name="T1" fmla="*/ 0 h 131"/>
                  <a:gd name="T2" fmla="*/ 23 w 104"/>
                  <a:gd name="T3" fmla="*/ 0 h 131"/>
                  <a:gd name="T4" fmla="*/ 88 w 104"/>
                  <a:gd name="T5" fmla="*/ 106 h 131"/>
                  <a:gd name="T6" fmla="*/ 88 w 104"/>
                  <a:gd name="T7" fmla="*/ 0 h 131"/>
                  <a:gd name="T8" fmla="*/ 104 w 104"/>
                  <a:gd name="T9" fmla="*/ 0 h 131"/>
                  <a:gd name="T10" fmla="*/ 104 w 104"/>
                  <a:gd name="T11" fmla="*/ 131 h 131"/>
                  <a:gd name="T12" fmla="*/ 86 w 104"/>
                  <a:gd name="T13" fmla="*/ 131 h 131"/>
                  <a:gd name="T14" fmla="*/ 18 w 104"/>
                  <a:gd name="T15" fmla="*/ 25 h 131"/>
                  <a:gd name="T16" fmla="*/ 18 w 104"/>
                  <a:gd name="T17" fmla="*/ 131 h 131"/>
                  <a:gd name="T18" fmla="*/ 0 w 104"/>
                  <a:gd name="T19" fmla="*/ 131 h 131"/>
                  <a:gd name="T20" fmla="*/ 0 w 104"/>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131"/>
                  <a:gd name="T35" fmla="*/ 104 w 104"/>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131">
                    <a:moveTo>
                      <a:pt x="0" y="0"/>
                    </a:moveTo>
                    <a:lnTo>
                      <a:pt x="23" y="0"/>
                    </a:lnTo>
                    <a:lnTo>
                      <a:pt x="88" y="106"/>
                    </a:lnTo>
                    <a:lnTo>
                      <a:pt x="88" y="0"/>
                    </a:lnTo>
                    <a:lnTo>
                      <a:pt x="104" y="0"/>
                    </a:lnTo>
                    <a:lnTo>
                      <a:pt x="104" y="131"/>
                    </a:lnTo>
                    <a:lnTo>
                      <a:pt x="86" y="131"/>
                    </a:lnTo>
                    <a:lnTo>
                      <a:pt x="18" y="25"/>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51" name="Freeform 475"/>
              <p:cNvSpPr>
                <a:spLocks noEditPoints="1"/>
              </p:cNvSpPr>
              <p:nvPr/>
            </p:nvSpPr>
            <p:spPr bwMode="auto">
              <a:xfrm>
                <a:off x="1308" y="6017"/>
                <a:ext cx="116" cy="131"/>
              </a:xfrm>
              <a:custGeom>
                <a:avLst/>
                <a:gdLst>
                  <a:gd name="T0" fmla="*/ 78 w 116"/>
                  <a:gd name="T1" fmla="*/ 78 h 131"/>
                  <a:gd name="T2" fmla="*/ 58 w 116"/>
                  <a:gd name="T3" fmla="*/ 20 h 131"/>
                  <a:gd name="T4" fmla="*/ 38 w 116"/>
                  <a:gd name="T5" fmla="*/ 78 h 131"/>
                  <a:gd name="T6" fmla="*/ 78 w 116"/>
                  <a:gd name="T7" fmla="*/ 78 h 131"/>
                  <a:gd name="T8" fmla="*/ 48 w 116"/>
                  <a:gd name="T9" fmla="*/ 0 h 131"/>
                  <a:gd name="T10" fmla="*/ 68 w 116"/>
                  <a:gd name="T11" fmla="*/ 0 h 131"/>
                  <a:gd name="T12" fmla="*/ 116 w 116"/>
                  <a:gd name="T13" fmla="*/ 131 h 131"/>
                  <a:gd name="T14" fmla="*/ 96 w 116"/>
                  <a:gd name="T15" fmla="*/ 131 h 131"/>
                  <a:gd name="T16" fmla="*/ 83 w 116"/>
                  <a:gd name="T17" fmla="*/ 93 h 131"/>
                  <a:gd name="T18" fmla="*/ 33 w 116"/>
                  <a:gd name="T19" fmla="*/ 93 h 131"/>
                  <a:gd name="T20" fmla="*/ 18 w 116"/>
                  <a:gd name="T21" fmla="*/ 131 h 131"/>
                  <a:gd name="T22" fmla="*/ 0 w 116"/>
                  <a:gd name="T23" fmla="*/ 131 h 131"/>
                  <a:gd name="T24" fmla="*/ 48 w 11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31"/>
                  <a:gd name="T41" fmla="*/ 116 w 11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31">
                    <a:moveTo>
                      <a:pt x="78" y="78"/>
                    </a:moveTo>
                    <a:lnTo>
                      <a:pt x="58" y="20"/>
                    </a:lnTo>
                    <a:lnTo>
                      <a:pt x="38" y="78"/>
                    </a:lnTo>
                    <a:lnTo>
                      <a:pt x="78" y="78"/>
                    </a:lnTo>
                    <a:close/>
                    <a:moveTo>
                      <a:pt x="48" y="0"/>
                    </a:moveTo>
                    <a:lnTo>
                      <a:pt x="68" y="0"/>
                    </a:lnTo>
                    <a:lnTo>
                      <a:pt x="116" y="131"/>
                    </a:lnTo>
                    <a:lnTo>
                      <a:pt x="96" y="131"/>
                    </a:lnTo>
                    <a:lnTo>
                      <a:pt x="83" y="93"/>
                    </a:lnTo>
                    <a:lnTo>
                      <a:pt x="33" y="93"/>
                    </a:lnTo>
                    <a:lnTo>
                      <a:pt x="18" y="131"/>
                    </a:lnTo>
                    <a:lnTo>
                      <a:pt x="0" y="131"/>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52" name="Freeform 476"/>
              <p:cNvSpPr>
                <a:spLocks/>
              </p:cNvSpPr>
              <p:nvPr/>
            </p:nvSpPr>
            <p:spPr bwMode="auto">
              <a:xfrm>
                <a:off x="1439" y="6020"/>
                <a:ext cx="126" cy="128"/>
              </a:xfrm>
              <a:custGeom>
                <a:avLst/>
                <a:gdLst>
                  <a:gd name="T0" fmla="*/ 0 w 126"/>
                  <a:gd name="T1" fmla="*/ 0 h 128"/>
                  <a:gd name="T2" fmla="*/ 25 w 126"/>
                  <a:gd name="T3" fmla="*/ 0 h 128"/>
                  <a:gd name="T4" fmla="*/ 63 w 126"/>
                  <a:gd name="T5" fmla="*/ 108 h 128"/>
                  <a:gd name="T6" fmla="*/ 101 w 126"/>
                  <a:gd name="T7" fmla="*/ 0 h 128"/>
                  <a:gd name="T8" fmla="*/ 126 w 126"/>
                  <a:gd name="T9" fmla="*/ 0 h 128"/>
                  <a:gd name="T10" fmla="*/ 126 w 126"/>
                  <a:gd name="T11" fmla="*/ 128 h 128"/>
                  <a:gd name="T12" fmla="*/ 108 w 126"/>
                  <a:gd name="T13" fmla="*/ 128 h 128"/>
                  <a:gd name="T14" fmla="*/ 108 w 126"/>
                  <a:gd name="T15" fmla="*/ 52 h 128"/>
                  <a:gd name="T16" fmla="*/ 108 w 126"/>
                  <a:gd name="T17" fmla="*/ 40 h 128"/>
                  <a:gd name="T18" fmla="*/ 108 w 126"/>
                  <a:gd name="T19" fmla="*/ 20 h 128"/>
                  <a:gd name="T20" fmla="*/ 73 w 126"/>
                  <a:gd name="T21" fmla="*/ 128 h 128"/>
                  <a:gd name="T22" fmla="*/ 55 w 126"/>
                  <a:gd name="T23" fmla="*/ 128 h 128"/>
                  <a:gd name="T24" fmla="*/ 18 w 126"/>
                  <a:gd name="T25" fmla="*/ 20 h 128"/>
                  <a:gd name="T26" fmla="*/ 18 w 126"/>
                  <a:gd name="T27" fmla="*/ 22 h 128"/>
                  <a:gd name="T28" fmla="*/ 18 w 126"/>
                  <a:gd name="T29" fmla="*/ 37 h 128"/>
                  <a:gd name="T30" fmla="*/ 18 w 126"/>
                  <a:gd name="T31" fmla="*/ 52 h 128"/>
                  <a:gd name="T32" fmla="*/ 18 w 126"/>
                  <a:gd name="T33" fmla="*/ 128 h 128"/>
                  <a:gd name="T34" fmla="*/ 0 w 126"/>
                  <a:gd name="T35" fmla="*/ 128 h 128"/>
                  <a:gd name="T36" fmla="*/ 0 w 126"/>
                  <a:gd name="T37" fmla="*/ 0 h 1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28"/>
                  <a:gd name="T59" fmla="*/ 126 w 126"/>
                  <a:gd name="T60" fmla="*/ 128 h 1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28">
                    <a:moveTo>
                      <a:pt x="0" y="0"/>
                    </a:moveTo>
                    <a:lnTo>
                      <a:pt x="25" y="0"/>
                    </a:lnTo>
                    <a:lnTo>
                      <a:pt x="63" y="108"/>
                    </a:lnTo>
                    <a:lnTo>
                      <a:pt x="101" y="0"/>
                    </a:lnTo>
                    <a:lnTo>
                      <a:pt x="126" y="0"/>
                    </a:lnTo>
                    <a:lnTo>
                      <a:pt x="126" y="128"/>
                    </a:lnTo>
                    <a:lnTo>
                      <a:pt x="108" y="128"/>
                    </a:lnTo>
                    <a:lnTo>
                      <a:pt x="108" y="52"/>
                    </a:lnTo>
                    <a:lnTo>
                      <a:pt x="108" y="40"/>
                    </a:lnTo>
                    <a:lnTo>
                      <a:pt x="108" y="20"/>
                    </a:lnTo>
                    <a:lnTo>
                      <a:pt x="73" y="128"/>
                    </a:lnTo>
                    <a:lnTo>
                      <a:pt x="55" y="128"/>
                    </a:lnTo>
                    <a:lnTo>
                      <a:pt x="18" y="20"/>
                    </a:lnTo>
                    <a:lnTo>
                      <a:pt x="18" y="22"/>
                    </a:lnTo>
                    <a:lnTo>
                      <a:pt x="18" y="37"/>
                    </a:lnTo>
                    <a:lnTo>
                      <a:pt x="18" y="52"/>
                    </a:lnTo>
                    <a:lnTo>
                      <a:pt x="18"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53" name="Freeform 477"/>
              <p:cNvSpPr>
                <a:spLocks/>
              </p:cNvSpPr>
              <p:nvPr/>
            </p:nvSpPr>
            <p:spPr bwMode="auto">
              <a:xfrm>
                <a:off x="1592" y="6017"/>
                <a:ext cx="96" cy="131"/>
              </a:xfrm>
              <a:custGeom>
                <a:avLst/>
                <a:gdLst>
                  <a:gd name="T0" fmla="*/ 0 w 96"/>
                  <a:gd name="T1" fmla="*/ 0 h 131"/>
                  <a:gd name="T2" fmla="*/ 96 w 96"/>
                  <a:gd name="T3" fmla="*/ 0 h 131"/>
                  <a:gd name="T4" fmla="*/ 96 w 96"/>
                  <a:gd name="T5" fmla="*/ 18 h 131"/>
                  <a:gd name="T6" fmla="*/ 18 w 96"/>
                  <a:gd name="T7" fmla="*/ 18 h 131"/>
                  <a:gd name="T8" fmla="*/ 18 w 96"/>
                  <a:gd name="T9" fmla="*/ 55 h 131"/>
                  <a:gd name="T10" fmla="*/ 89 w 96"/>
                  <a:gd name="T11" fmla="*/ 55 h 131"/>
                  <a:gd name="T12" fmla="*/ 89 w 96"/>
                  <a:gd name="T13" fmla="*/ 70 h 131"/>
                  <a:gd name="T14" fmla="*/ 18 w 96"/>
                  <a:gd name="T15" fmla="*/ 70 h 131"/>
                  <a:gd name="T16" fmla="*/ 18 w 96"/>
                  <a:gd name="T17" fmla="*/ 116 h 131"/>
                  <a:gd name="T18" fmla="*/ 96 w 96"/>
                  <a:gd name="T19" fmla="*/ 116 h 131"/>
                  <a:gd name="T20" fmla="*/ 96 w 96"/>
                  <a:gd name="T21" fmla="*/ 131 h 131"/>
                  <a:gd name="T22" fmla="*/ 0 w 96"/>
                  <a:gd name="T23" fmla="*/ 131 h 131"/>
                  <a:gd name="T24" fmla="*/ 0 w 9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31"/>
                  <a:gd name="T41" fmla="*/ 96 w 9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31">
                    <a:moveTo>
                      <a:pt x="0" y="0"/>
                    </a:moveTo>
                    <a:lnTo>
                      <a:pt x="96" y="0"/>
                    </a:lnTo>
                    <a:lnTo>
                      <a:pt x="96" y="18"/>
                    </a:lnTo>
                    <a:lnTo>
                      <a:pt x="18" y="18"/>
                    </a:lnTo>
                    <a:lnTo>
                      <a:pt x="18" y="55"/>
                    </a:lnTo>
                    <a:lnTo>
                      <a:pt x="89" y="55"/>
                    </a:lnTo>
                    <a:lnTo>
                      <a:pt x="89" y="70"/>
                    </a:lnTo>
                    <a:lnTo>
                      <a:pt x="18" y="70"/>
                    </a:lnTo>
                    <a:lnTo>
                      <a:pt x="18" y="116"/>
                    </a:lnTo>
                    <a:lnTo>
                      <a:pt x="96" y="116"/>
                    </a:lnTo>
                    <a:lnTo>
                      <a:pt x="96"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54" name="Freeform 478"/>
              <p:cNvSpPr>
                <a:spLocks/>
              </p:cNvSpPr>
              <p:nvPr/>
            </p:nvSpPr>
            <p:spPr bwMode="auto">
              <a:xfrm>
                <a:off x="96" y="5683"/>
                <a:ext cx="115" cy="138"/>
              </a:xfrm>
              <a:custGeom>
                <a:avLst/>
                <a:gdLst>
                  <a:gd name="T0" fmla="*/ 27 w 115"/>
                  <a:gd name="T1" fmla="*/ 10 h 138"/>
                  <a:gd name="T2" fmla="*/ 47 w 115"/>
                  <a:gd name="T3" fmla="*/ 2 h 138"/>
                  <a:gd name="T4" fmla="*/ 75 w 115"/>
                  <a:gd name="T5" fmla="*/ 2 h 138"/>
                  <a:gd name="T6" fmla="*/ 88 w 115"/>
                  <a:gd name="T7" fmla="*/ 7 h 138"/>
                  <a:gd name="T8" fmla="*/ 98 w 115"/>
                  <a:gd name="T9" fmla="*/ 12 h 138"/>
                  <a:gd name="T10" fmla="*/ 108 w 115"/>
                  <a:gd name="T11" fmla="*/ 23 h 138"/>
                  <a:gd name="T12" fmla="*/ 115 w 115"/>
                  <a:gd name="T13" fmla="*/ 40 h 138"/>
                  <a:gd name="T14" fmla="*/ 90 w 115"/>
                  <a:gd name="T15" fmla="*/ 48 h 138"/>
                  <a:gd name="T16" fmla="*/ 83 w 115"/>
                  <a:gd name="T17" fmla="*/ 33 h 138"/>
                  <a:gd name="T18" fmla="*/ 73 w 115"/>
                  <a:gd name="T19" fmla="*/ 28 h 138"/>
                  <a:gd name="T20" fmla="*/ 52 w 115"/>
                  <a:gd name="T21" fmla="*/ 25 h 138"/>
                  <a:gd name="T22" fmla="*/ 42 w 115"/>
                  <a:gd name="T23" fmla="*/ 30 h 138"/>
                  <a:gd name="T24" fmla="*/ 32 w 115"/>
                  <a:gd name="T25" fmla="*/ 43 h 138"/>
                  <a:gd name="T26" fmla="*/ 30 w 115"/>
                  <a:gd name="T27" fmla="*/ 60 h 138"/>
                  <a:gd name="T28" fmla="*/ 30 w 115"/>
                  <a:gd name="T29" fmla="*/ 80 h 138"/>
                  <a:gd name="T30" fmla="*/ 30 w 115"/>
                  <a:gd name="T31" fmla="*/ 90 h 138"/>
                  <a:gd name="T32" fmla="*/ 37 w 115"/>
                  <a:gd name="T33" fmla="*/ 103 h 138"/>
                  <a:gd name="T34" fmla="*/ 47 w 115"/>
                  <a:gd name="T35" fmla="*/ 110 h 138"/>
                  <a:gd name="T36" fmla="*/ 60 w 115"/>
                  <a:gd name="T37" fmla="*/ 113 h 138"/>
                  <a:gd name="T38" fmla="*/ 73 w 115"/>
                  <a:gd name="T39" fmla="*/ 110 h 138"/>
                  <a:gd name="T40" fmla="*/ 83 w 115"/>
                  <a:gd name="T41" fmla="*/ 105 h 138"/>
                  <a:gd name="T42" fmla="*/ 90 w 115"/>
                  <a:gd name="T43" fmla="*/ 90 h 138"/>
                  <a:gd name="T44" fmla="*/ 113 w 115"/>
                  <a:gd name="T45" fmla="*/ 100 h 138"/>
                  <a:gd name="T46" fmla="*/ 105 w 115"/>
                  <a:gd name="T47" fmla="*/ 118 h 138"/>
                  <a:gd name="T48" fmla="*/ 90 w 115"/>
                  <a:gd name="T49" fmla="*/ 131 h 138"/>
                  <a:gd name="T50" fmla="*/ 73 w 115"/>
                  <a:gd name="T51" fmla="*/ 136 h 138"/>
                  <a:gd name="T52" fmla="*/ 47 w 115"/>
                  <a:gd name="T53" fmla="*/ 136 h 138"/>
                  <a:gd name="T54" fmla="*/ 30 w 115"/>
                  <a:gd name="T55" fmla="*/ 131 h 138"/>
                  <a:gd name="T56" fmla="*/ 17 w 115"/>
                  <a:gd name="T57" fmla="*/ 120 h 138"/>
                  <a:gd name="T58" fmla="*/ 5 w 115"/>
                  <a:gd name="T59" fmla="*/ 98 h 138"/>
                  <a:gd name="T60" fmla="*/ 0 w 115"/>
                  <a:gd name="T61" fmla="*/ 70 h 138"/>
                  <a:gd name="T62" fmla="*/ 5 w 115"/>
                  <a:gd name="T63" fmla="*/ 40 h 138"/>
                  <a:gd name="T64" fmla="*/ 10 w 115"/>
                  <a:gd name="T65" fmla="*/ 28 h 1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5"/>
                  <a:gd name="T100" fmla="*/ 0 h 138"/>
                  <a:gd name="T101" fmla="*/ 115 w 115"/>
                  <a:gd name="T102" fmla="*/ 138 h 13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5" h="138">
                    <a:moveTo>
                      <a:pt x="20" y="17"/>
                    </a:moveTo>
                    <a:lnTo>
                      <a:pt x="27" y="10"/>
                    </a:lnTo>
                    <a:lnTo>
                      <a:pt x="37" y="5"/>
                    </a:lnTo>
                    <a:lnTo>
                      <a:pt x="47" y="2"/>
                    </a:lnTo>
                    <a:lnTo>
                      <a:pt x="60" y="0"/>
                    </a:lnTo>
                    <a:lnTo>
                      <a:pt x="75" y="2"/>
                    </a:lnTo>
                    <a:lnTo>
                      <a:pt x="80" y="5"/>
                    </a:lnTo>
                    <a:lnTo>
                      <a:pt x="88" y="7"/>
                    </a:lnTo>
                    <a:lnTo>
                      <a:pt x="93" y="10"/>
                    </a:lnTo>
                    <a:lnTo>
                      <a:pt x="98" y="12"/>
                    </a:lnTo>
                    <a:lnTo>
                      <a:pt x="103" y="17"/>
                    </a:lnTo>
                    <a:lnTo>
                      <a:pt x="108" y="23"/>
                    </a:lnTo>
                    <a:lnTo>
                      <a:pt x="113" y="35"/>
                    </a:lnTo>
                    <a:lnTo>
                      <a:pt x="115" y="40"/>
                    </a:lnTo>
                    <a:lnTo>
                      <a:pt x="115" y="48"/>
                    </a:lnTo>
                    <a:lnTo>
                      <a:pt x="90" y="48"/>
                    </a:lnTo>
                    <a:lnTo>
                      <a:pt x="85" y="38"/>
                    </a:lnTo>
                    <a:lnTo>
                      <a:pt x="83" y="33"/>
                    </a:lnTo>
                    <a:lnTo>
                      <a:pt x="78" y="30"/>
                    </a:lnTo>
                    <a:lnTo>
                      <a:pt x="73" y="28"/>
                    </a:lnTo>
                    <a:lnTo>
                      <a:pt x="60" y="25"/>
                    </a:lnTo>
                    <a:lnTo>
                      <a:pt x="52" y="25"/>
                    </a:lnTo>
                    <a:lnTo>
                      <a:pt x="47" y="28"/>
                    </a:lnTo>
                    <a:lnTo>
                      <a:pt x="42" y="30"/>
                    </a:lnTo>
                    <a:lnTo>
                      <a:pt x="37" y="35"/>
                    </a:lnTo>
                    <a:lnTo>
                      <a:pt x="32" y="43"/>
                    </a:lnTo>
                    <a:lnTo>
                      <a:pt x="30" y="50"/>
                    </a:lnTo>
                    <a:lnTo>
                      <a:pt x="30" y="60"/>
                    </a:lnTo>
                    <a:lnTo>
                      <a:pt x="27" y="70"/>
                    </a:lnTo>
                    <a:lnTo>
                      <a:pt x="30" y="80"/>
                    </a:lnTo>
                    <a:lnTo>
                      <a:pt x="30" y="85"/>
                    </a:lnTo>
                    <a:lnTo>
                      <a:pt x="30" y="90"/>
                    </a:lnTo>
                    <a:lnTo>
                      <a:pt x="32" y="98"/>
                    </a:lnTo>
                    <a:lnTo>
                      <a:pt x="37" y="103"/>
                    </a:lnTo>
                    <a:lnTo>
                      <a:pt x="42" y="108"/>
                    </a:lnTo>
                    <a:lnTo>
                      <a:pt x="47" y="110"/>
                    </a:lnTo>
                    <a:lnTo>
                      <a:pt x="52" y="113"/>
                    </a:lnTo>
                    <a:lnTo>
                      <a:pt x="60" y="113"/>
                    </a:lnTo>
                    <a:lnTo>
                      <a:pt x="68" y="113"/>
                    </a:lnTo>
                    <a:lnTo>
                      <a:pt x="73" y="110"/>
                    </a:lnTo>
                    <a:lnTo>
                      <a:pt x="78" y="108"/>
                    </a:lnTo>
                    <a:lnTo>
                      <a:pt x="83" y="105"/>
                    </a:lnTo>
                    <a:lnTo>
                      <a:pt x="85" y="98"/>
                    </a:lnTo>
                    <a:lnTo>
                      <a:pt x="90" y="90"/>
                    </a:lnTo>
                    <a:lnTo>
                      <a:pt x="115" y="90"/>
                    </a:lnTo>
                    <a:lnTo>
                      <a:pt x="113" y="100"/>
                    </a:lnTo>
                    <a:lnTo>
                      <a:pt x="110" y="108"/>
                    </a:lnTo>
                    <a:lnTo>
                      <a:pt x="105" y="118"/>
                    </a:lnTo>
                    <a:lnTo>
                      <a:pt x="98" y="123"/>
                    </a:lnTo>
                    <a:lnTo>
                      <a:pt x="90" y="131"/>
                    </a:lnTo>
                    <a:lnTo>
                      <a:pt x="80" y="133"/>
                    </a:lnTo>
                    <a:lnTo>
                      <a:pt x="73" y="136"/>
                    </a:lnTo>
                    <a:lnTo>
                      <a:pt x="60" y="138"/>
                    </a:lnTo>
                    <a:lnTo>
                      <a:pt x="47" y="136"/>
                    </a:lnTo>
                    <a:lnTo>
                      <a:pt x="35" y="133"/>
                    </a:lnTo>
                    <a:lnTo>
                      <a:pt x="30" y="131"/>
                    </a:lnTo>
                    <a:lnTo>
                      <a:pt x="25" y="128"/>
                    </a:lnTo>
                    <a:lnTo>
                      <a:pt x="17" y="120"/>
                    </a:lnTo>
                    <a:lnTo>
                      <a:pt x="10" y="110"/>
                    </a:lnTo>
                    <a:lnTo>
                      <a:pt x="5" y="98"/>
                    </a:lnTo>
                    <a:lnTo>
                      <a:pt x="2" y="85"/>
                    </a:lnTo>
                    <a:lnTo>
                      <a:pt x="0" y="70"/>
                    </a:lnTo>
                    <a:lnTo>
                      <a:pt x="2" y="53"/>
                    </a:lnTo>
                    <a:lnTo>
                      <a:pt x="5" y="40"/>
                    </a:lnTo>
                    <a:lnTo>
                      <a:pt x="7" y="33"/>
                    </a:lnTo>
                    <a:lnTo>
                      <a:pt x="10" y="28"/>
                    </a:lnTo>
                    <a:lnTo>
                      <a:pt x="2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55" name="Freeform 479"/>
              <p:cNvSpPr>
                <a:spLocks noEditPoints="1"/>
              </p:cNvSpPr>
              <p:nvPr/>
            </p:nvSpPr>
            <p:spPr bwMode="auto">
              <a:xfrm>
                <a:off x="234" y="5685"/>
                <a:ext cx="108" cy="131"/>
              </a:xfrm>
              <a:custGeom>
                <a:avLst/>
                <a:gdLst>
                  <a:gd name="T0" fmla="*/ 25 w 108"/>
                  <a:gd name="T1" fmla="*/ 23 h 131"/>
                  <a:gd name="T2" fmla="*/ 25 w 108"/>
                  <a:gd name="T3" fmla="*/ 58 h 131"/>
                  <a:gd name="T4" fmla="*/ 58 w 108"/>
                  <a:gd name="T5" fmla="*/ 58 h 131"/>
                  <a:gd name="T6" fmla="*/ 65 w 108"/>
                  <a:gd name="T7" fmla="*/ 58 h 131"/>
                  <a:gd name="T8" fmla="*/ 68 w 108"/>
                  <a:gd name="T9" fmla="*/ 58 h 131"/>
                  <a:gd name="T10" fmla="*/ 70 w 108"/>
                  <a:gd name="T11" fmla="*/ 58 h 131"/>
                  <a:gd name="T12" fmla="*/ 75 w 108"/>
                  <a:gd name="T13" fmla="*/ 56 h 131"/>
                  <a:gd name="T14" fmla="*/ 78 w 108"/>
                  <a:gd name="T15" fmla="*/ 51 h 131"/>
                  <a:gd name="T16" fmla="*/ 78 w 108"/>
                  <a:gd name="T17" fmla="*/ 48 h 131"/>
                  <a:gd name="T18" fmla="*/ 78 w 108"/>
                  <a:gd name="T19" fmla="*/ 43 h 131"/>
                  <a:gd name="T20" fmla="*/ 78 w 108"/>
                  <a:gd name="T21" fmla="*/ 38 h 131"/>
                  <a:gd name="T22" fmla="*/ 78 w 108"/>
                  <a:gd name="T23" fmla="*/ 33 h 131"/>
                  <a:gd name="T24" fmla="*/ 75 w 108"/>
                  <a:gd name="T25" fmla="*/ 28 h 131"/>
                  <a:gd name="T26" fmla="*/ 70 w 108"/>
                  <a:gd name="T27" fmla="*/ 26 h 131"/>
                  <a:gd name="T28" fmla="*/ 65 w 108"/>
                  <a:gd name="T29" fmla="*/ 26 h 131"/>
                  <a:gd name="T30" fmla="*/ 58 w 108"/>
                  <a:gd name="T31" fmla="*/ 23 h 131"/>
                  <a:gd name="T32" fmla="*/ 25 w 108"/>
                  <a:gd name="T33" fmla="*/ 23 h 131"/>
                  <a:gd name="T34" fmla="*/ 86 w 108"/>
                  <a:gd name="T35" fmla="*/ 5 h 131"/>
                  <a:gd name="T36" fmla="*/ 91 w 108"/>
                  <a:gd name="T37" fmla="*/ 8 h 131"/>
                  <a:gd name="T38" fmla="*/ 98 w 108"/>
                  <a:gd name="T39" fmla="*/ 13 h 131"/>
                  <a:gd name="T40" fmla="*/ 103 w 108"/>
                  <a:gd name="T41" fmla="*/ 26 h 131"/>
                  <a:gd name="T42" fmla="*/ 106 w 108"/>
                  <a:gd name="T43" fmla="*/ 31 h 131"/>
                  <a:gd name="T44" fmla="*/ 106 w 108"/>
                  <a:gd name="T45" fmla="*/ 38 h 131"/>
                  <a:gd name="T46" fmla="*/ 106 w 108"/>
                  <a:gd name="T47" fmla="*/ 48 h 131"/>
                  <a:gd name="T48" fmla="*/ 103 w 108"/>
                  <a:gd name="T49" fmla="*/ 53 h 131"/>
                  <a:gd name="T50" fmla="*/ 101 w 108"/>
                  <a:gd name="T51" fmla="*/ 56 h 131"/>
                  <a:gd name="T52" fmla="*/ 98 w 108"/>
                  <a:gd name="T53" fmla="*/ 61 h 131"/>
                  <a:gd name="T54" fmla="*/ 96 w 108"/>
                  <a:gd name="T55" fmla="*/ 66 h 131"/>
                  <a:gd name="T56" fmla="*/ 86 w 108"/>
                  <a:gd name="T57" fmla="*/ 71 h 131"/>
                  <a:gd name="T58" fmla="*/ 93 w 108"/>
                  <a:gd name="T59" fmla="*/ 73 h 131"/>
                  <a:gd name="T60" fmla="*/ 98 w 108"/>
                  <a:gd name="T61" fmla="*/ 81 h 131"/>
                  <a:gd name="T62" fmla="*/ 101 w 108"/>
                  <a:gd name="T63" fmla="*/ 88 h 131"/>
                  <a:gd name="T64" fmla="*/ 103 w 108"/>
                  <a:gd name="T65" fmla="*/ 101 h 131"/>
                  <a:gd name="T66" fmla="*/ 103 w 108"/>
                  <a:gd name="T67" fmla="*/ 108 h 131"/>
                  <a:gd name="T68" fmla="*/ 103 w 108"/>
                  <a:gd name="T69" fmla="*/ 121 h 131"/>
                  <a:gd name="T70" fmla="*/ 106 w 108"/>
                  <a:gd name="T71" fmla="*/ 126 h 131"/>
                  <a:gd name="T72" fmla="*/ 108 w 108"/>
                  <a:gd name="T73" fmla="*/ 129 h 131"/>
                  <a:gd name="T74" fmla="*/ 108 w 108"/>
                  <a:gd name="T75" fmla="*/ 131 h 131"/>
                  <a:gd name="T76" fmla="*/ 78 w 108"/>
                  <a:gd name="T77" fmla="*/ 131 h 131"/>
                  <a:gd name="T78" fmla="*/ 75 w 108"/>
                  <a:gd name="T79" fmla="*/ 124 h 131"/>
                  <a:gd name="T80" fmla="*/ 75 w 108"/>
                  <a:gd name="T81" fmla="*/ 113 h 131"/>
                  <a:gd name="T82" fmla="*/ 75 w 108"/>
                  <a:gd name="T83" fmla="*/ 101 h 131"/>
                  <a:gd name="T84" fmla="*/ 73 w 108"/>
                  <a:gd name="T85" fmla="*/ 91 h 131"/>
                  <a:gd name="T86" fmla="*/ 70 w 108"/>
                  <a:gd name="T87" fmla="*/ 86 h 131"/>
                  <a:gd name="T88" fmla="*/ 65 w 108"/>
                  <a:gd name="T89" fmla="*/ 81 h 131"/>
                  <a:gd name="T90" fmla="*/ 55 w 108"/>
                  <a:gd name="T91" fmla="*/ 81 h 131"/>
                  <a:gd name="T92" fmla="*/ 25 w 108"/>
                  <a:gd name="T93" fmla="*/ 81 h 131"/>
                  <a:gd name="T94" fmla="*/ 25 w 108"/>
                  <a:gd name="T95" fmla="*/ 131 h 131"/>
                  <a:gd name="T96" fmla="*/ 0 w 108"/>
                  <a:gd name="T97" fmla="*/ 131 h 131"/>
                  <a:gd name="T98" fmla="*/ 0 w 108"/>
                  <a:gd name="T99" fmla="*/ 0 h 131"/>
                  <a:gd name="T100" fmla="*/ 63 w 108"/>
                  <a:gd name="T101" fmla="*/ 0 h 131"/>
                  <a:gd name="T102" fmla="*/ 75 w 108"/>
                  <a:gd name="T103" fmla="*/ 3 h 131"/>
                  <a:gd name="T104" fmla="*/ 86 w 108"/>
                  <a:gd name="T105" fmla="*/ 5 h 1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1"/>
                  <a:gd name="T161" fmla="*/ 108 w 108"/>
                  <a:gd name="T162" fmla="*/ 131 h 13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1">
                    <a:moveTo>
                      <a:pt x="25" y="23"/>
                    </a:moveTo>
                    <a:lnTo>
                      <a:pt x="25" y="58"/>
                    </a:lnTo>
                    <a:lnTo>
                      <a:pt x="58" y="58"/>
                    </a:lnTo>
                    <a:lnTo>
                      <a:pt x="65" y="58"/>
                    </a:lnTo>
                    <a:lnTo>
                      <a:pt x="68" y="58"/>
                    </a:lnTo>
                    <a:lnTo>
                      <a:pt x="70" y="58"/>
                    </a:lnTo>
                    <a:lnTo>
                      <a:pt x="75" y="56"/>
                    </a:lnTo>
                    <a:lnTo>
                      <a:pt x="78" y="51"/>
                    </a:lnTo>
                    <a:lnTo>
                      <a:pt x="78" y="48"/>
                    </a:lnTo>
                    <a:lnTo>
                      <a:pt x="78" y="43"/>
                    </a:lnTo>
                    <a:lnTo>
                      <a:pt x="78" y="38"/>
                    </a:lnTo>
                    <a:lnTo>
                      <a:pt x="78" y="33"/>
                    </a:lnTo>
                    <a:lnTo>
                      <a:pt x="75" y="28"/>
                    </a:lnTo>
                    <a:lnTo>
                      <a:pt x="70" y="26"/>
                    </a:lnTo>
                    <a:lnTo>
                      <a:pt x="65" y="26"/>
                    </a:lnTo>
                    <a:lnTo>
                      <a:pt x="58" y="23"/>
                    </a:lnTo>
                    <a:lnTo>
                      <a:pt x="25" y="23"/>
                    </a:lnTo>
                    <a:close/>
                    <a:moveTo>
                      <a:pt x="86" y="5"/>
                    </a:moveTo>
                    <a:lnTo>
                      <a:pt x="91" y="8"/>
                    </a:lnTo>
                    <a:lnTo>
                      <a:pt x="98" y="13"/>
                    </a:lnTo>
                    <a:lnTo>
                      <a:pt x="103" y="26"/>
                    </a:lnTo>
                    <a:lnTo>
                      <a:pt x="106" y="31"/>
                    </a:lnTo>
                    <a:lnTo>
                      <a:pt x="106" y="38"/>
                    </a:lnTo>
                    <a:lnTo>
                      <a:pt x="106" y="48"/>
                    </a:lnTo>
                    <a:lnTo>
                      <a:pt x="103" y="53"/>
                    </a:lnTo>
                    <a:lnTo>
                      <a:pt x="101" y="56"/>
                    </a:lnTo>
                    <a:lnTo>
                      <a:pt x="98" y="61"/>
                    </a:lnTo>
                    <a:lnTo>
                      <a:pt x="96" y="66"/>
                    </a:lnTo>
                    <a:lnTo>
                      <a:pt x="86" y="71"/>
                    </a:lnTo>
                    <a:lnTo>
                      <a:pt x="93" y="73"/>
                    </a:lnTo>
                    <a:lnTo>
                      <a:pt x="98" y="81"/>
                    </a:lnTo>
                    <a:lnTo>
                      <a:pt x="101" y="88"/>
                    </a:lnTo>
                    <a:lnTo>
                      <a:pt x="103" y="101"/>
                    </a:lnTo>
                    <a:lnTo>
                      <a:pt x="103" y="108"/>
                    </a:lnTo>
                    <a:lnTo>
                      <a:pt x="103" y="121"/>
                    </a:lnTo>
                    <a:lnTo>
                      <a:pt x="106" y="126"/>
                    </a:lnTo>
                    <a:lnTo>
                      <a:pt x="108" y="129"/>
                    </a:lnTo>
                    <a:lnTo>
                      <a:pt x="108" y="131"/>
                    </a:lnTo>
                    <a:lnTo>
                      <a:pt x="78" y="131"/>
                    </a:lnTo>
                    <a:lnTo>
                      <a:pt x="75" y="124"/>
                    </a:lnTo>
                    <a:lnTo>
                      <a:pt x="75" y="113"/>
                    </a:lnTo>
                    <a:lnTo>
                      <a:pt x="75" y="101"/>
                    </a:lnTo>
                    <a:lnTo>
                      <a:pt x="73" y="91"/>
                    </a:lnTo>
                    <a:lnTo>
                      <a:pt x="70" y="86"/>
                    </a:lnTo>
                    <a:lnTo>
                      <a:pt x="65" y="81"/>
                    </a:lnTo>
                    <a:lnTo>
                      <a:pt x="55" y="81"/>
                    </a:lnTo>
                    <a:lnTo>
                      <a:pt x="25" y="81"/>
                    </a:lnTo>
                    <a:lnTo>
                      <a:pt x="25" y="131"/>
                    </a:lnTo>
                    <a:lnTo>
                      <a:pt x="0" y="131"/>
                    </a:lnTo>
                    <a:lnTo>
                      <a:pt x="0" y="0"/>
                    </a:lnTo>
                    <a:lnTo>
                      <a:pt x="63" y="0"/>
                    </a:lnTo>
                    <a:lnTo>
                      <a:pt x="75" y="3"/>
                    </a:lnTo>
                    <a:lnTo>
                      <a:pt x="86"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56" name="Freeform 480"/>
              <p:cNvSpPr>
                <a:spLocks/>
              </p:cNvSpPr>
              <p:nvPr/>
            </p:nvSpPr>
            <p:spPr bwMode="auto">
              <a:xfrm>
                <a:off x="365" y="5685"/>
                <a:ext cx="98" cy="131"/>
              </a:xfrm>
              <a:custGeom>
                <a:avLst/>
                <a:gdLst>
                  <a:gd name="T0" fmla="*/ 95 w 98"/>
                  <a:gd name="T1" fmla="*/ 23 h 131"/>
                  <a:gd name="T2" fmla="*/ 25 w 98"/>
                  <a:gd name="T3" fmla="*/ 23 h 131"/>
                  <a:gd name="T4" fmla="*/ 25 w 98"/>
                  <a:gd name="T5" fmla="*/ 51 h 131"/>
                  <a:gd name="T6" fmla="*/ 88 w 98"/>
                  <a:gd name="T7" fmla="*/ 51 h 131"/>
                  <a:gd name="T8" fmla="*/ 88 w 98"/>
                  <a:gd name="T9" fmla="*/ 73 h 131"/>
                  <a:gd name="T10" fmla="*/ 25 w 98"/>
                  <a:gd name="T11" fmla="*/ 73 h 131"/>
                  <a:gd name="T12" fmla="*/ 25 w 98"/>
                  <a:gd name="T13" fmla="*/ 108 h 131"/>
                  <a:gd name="T14" fmla="*/ 98 w 98"/>
                  <a:gd name="T15" fmla="*/ 108 h 131"/>
                  <a:gd name="T16" fmla="*/ 98 w 98"/>
                  <a:gd name="T17" fmla="*/ 131 h 131"/>
                  <a:gd name="T18" fmla="*/ 0 w 98"/>
                  <a:gd name="T19" fmla="*/ 131 h 131"/>
                  <a:gd name="T20" fmla="*/ 0 w 98"/>
                  <a:gd name="T21" fmla="*/ 0 h 131"/>
                  <a:gd name="T22" fmla="*/ 95 w 98"/>
                  <a:gd name="T23" fmla="*/ 0 h 131"/>
                  <a:gd name="T24" fmla="*/ 95 w 98"/>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1"/>
                  <a:gd name="T41" fmla="*/ 98 w 98"/>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1">
                    <a:moveTo>
                      <a:pt x="95" y="23"/>
                    </a:moveTo>
                    <a:lnTo>
                      <a:pt x="25" y="23"/>
                    </a:lnTo>
                    <a:lnTo>
                      <a:pt x="25" y="51"/>
                    </a:lnTo>
                    <a:lnTo>
                      <a:pt x="88" y="51"/>
                    </a:lnTo>
                    <a:lnTo>
                      <a:pt x="88" y="73"/>
                    </a:lnTo>
                    <a:lnTo>
                      <a:pt x="25" y="73"/>
                    </a:lnTo>
                    <a:lnTo>
                      <a:pt x="25" y="108"/>
                    </a:lnTo>
                    <a:lnTo>
                      <a:pt x="98" y="108"/>
                    </a:lnTo>
                    <a:lnTo>
                      <a:pt x="98" y="131"/>
                    </a:lnTo>
                    <a:lnTo>
                      <a:pt x="0" y="131"/>
                    </a:lnTo>
                    <a:lnTo>
                      <a:pt x="0" y="0"/>
                    </a:lnTo>
                    <a:lnTo>
                      <a:pt x="95" y="0"/>
                    </a:lnTo>
                    <a:lnTo>
                      <a:pt x="95"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57" name="Freeform 481"/>
              <p:cNvSpPr>
                <a:spLocks noEditPoints="1"/>
              </p:cNvSpPr>
              <p:nvPr/>
            </p:nvSpPr>
            <p:spPr bwMode="auto">
              <a:xfrm>
                <a:off x="475" y="5685"/>
                <a:ext cx="124" cy="131"/>
              </a:xfrm>
              <a:custGeom>
                <a:avLst/>
                <a:gdLst>
                  <a:gd name="T0" fmla="*/ 46 w 124"/>
                  <a:gd name="T1" fmla="*/ 83 h 131"/>
                  <a:gd name="T2" fmla="*/ 78 w 124"/>
                  <a:gd name="T3" fmla="*/ 83 h 131"/>
                  <a:gd name="T4" fmla="*/ 61 w 124"/>
                  <a:gd name="T5" fmla="*/ 31 h 131"/>
                  <a:gd name="T6" fmla="*/ 46 w 124"/>
                  <a:gd name="T7" fmla="*/ 83 h 131"/>
                  <a:gd name="T8" fmla="*/ 46 w 124"/>
                  <a:gd name="T9" fmla="*/ 0 h 131"/>
                  <a:gd name="T10" fmla="*/ 76 w 124"/>
                  <a:gd name="T11" fmla="*/ 0 h 131"/>
                  <a:gd name="T12" fmla="*/ 124 w 124"/>
                  <a:gd name="T13" fmla="*/ 131 h 131"/>
                  <a:gd name="T14" fmla="*/ 94 w 124"/>
                  <a:gd name="T15" fmla="*/ 131 h 131"/>
                  <a:gd name="T16" fmla="*/ 86 w 124"/>
                  <a:gd name="T17" fmla="*/ 103 h 131"/>
                  <a:gd name="T18" fmla="*/ 38 w 124"/>
                  <a:gd name="T19" fmla="*/ 103 h 131"/>
                  <a:gd name="T20" fmla="*/ 28 w 124"/>
                  <a:gd name="T21" fmla="*/ 131 h 131"/>
                  <a:gd name="T22" fmla="*/ 0 w 124"/>
                  <a:gd name="T23" fmla="*/ 131 h 131"/>
                  <a:gd name="T24" fmla="*/ 46 w 124"/>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4"/>
                  <a:gd name="T40" fmla="*/ 0 h 131"/>
                  <a:gd name="T41" fmla="*/ 124 w 124"/>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4" h="131">
                    <a:moveTo>
                      <a:pt x="46" y="83"/>
                    </a:moveTo>
                    <a:lnTo>
                      <a:pt x="78" y="83"/>
                    </a:lnTo>
                    <a:lnTo>
                      <a:pt x="61" y="31"/>
                    </a:lnTo>
                    <a:lnTo>
                      <a:pt x="46" y="83"/>
                    </a:lnTo>
                    <a:close/>
                    <a:moveTo>
                      <a:pt x="46" y="0"/>
                    </a:moveTo>
                    <a:lnTo>
                      <a:pt x="76" y="0"/>
                    </a:lnTo>
                    <a:lnTo>
                      <a:pt x="124" y="131"/>
                    </a:lnTo>
                    <a:lnTo>
                      <a:pt x="94" y="131"/>
                    </a:lnTo>
                    <a:lnTo>
                      <a:pt x="86" y="103"/>
                    </a:lnTo>
                    <a:lnTo>
                      <a:pt x="38" y="103"/>
                    </a:lnTo>
                    <a:lnTo>
                      <a:pt x="28" y="131"/>
                    </a:lnTo>
                    <a:lnTo>
                      <a:pt x="0" y="131"/>
                    </a:lnTo>
                    <a:lnTo>
                      <a:pt x="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58" name="Freeform 482"/>
              <p:cNvSpPr>
                <a:spLocks/>
              </p:cNvSpPr>
              <p:nvPr/>
            </p:nvSpPr>
            <p:spPr bwMode="auto">
              <a:xfrm>
                <a:off x="591" y="5685"/>
                <a:ext cx="106" cy="131"/>
              </a:xfrm>
              <a:custGeom>
                <a:avLst/>
                <a:gdLst>
                  <a:gd name="T0" fmla="*/ 106 w 106"/>
                  <a:gd name="T1" fmla="*/ 0 h 131"/>
                  <a:gd name="T2" fmla="*/ 106 w 106"/>
                  <a:gd name="T3" fmla="*/ 23 h 131"/>
                  <a:gd name="T4" fmla="*/ 66 w 106"/>
                  <a:gd name="T5" fmla="*/ 23 h 131"/>
                  <a:gd name="T6" fmla="*/ 66 w 106"/>
                  <a:gd name="T7" fmla="*/ 131 h 131"/>
                  <a:gd name="T8" fmla="*/ 38 w 106"/>
                  <a:gd name="T9" fmla="*/ 131 h 131"/>
                  <a:gd name="T10" fmla="*/ 38 w 106"/>
                  <a:gd name="T11" fmla="*/ 23 h 131"/>
                  <a:gd name="T12" fmla="*/ 0 w 106"/>
                  <a:gd name="T13" fmla="*/ 23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23"/>
                    </a:lnTo>
                    <a:lnTo>
                      <a:pt x="66" y="23"/>
                    </a:lnTo>
                    <a:lnTo>
                      <a:pt x="66" y="131"/>
                    </a:lnTo>
                    <a:lnTo>
                      <a:pt x="38" y="131"/>
                    </a:lnTo>
                    <a:lnTo>
                      <a:pt x="38" y="23"/>
                    </a:lnTo>
                    <a:lnTo>
                      <a:pt x="0" y="23"/>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59" name="Freeform 483"/>
              <p:cNvSpPr>
                <a:spLocks/>
              </p:cNvSpPr>
              <p:nvPr/>
            </p:nvSpPr>
            <p:spPr bwMode="auto">
              <a:xfrm>
                <a:off x="712" y="5685"/>
                <a:ext cx="101" cy="131"/>
              </a:xfrm>
              <a:custGeom>
                <a:avLst/>
                <a:gdLst>
                  <a:gd name="T0" fmla="*/ 96 w 101"/>
                  <a:gd name="T1" fmla="*/ 23 h 131"/>
                  <a:gd name="T2" fmla="*/ 28 w 101"/>
                  <a:gd name="T3" fmla="*/ 23 h 131"/>
                  <a:gd name="T4" fmla="*/ 28 w 101"/>
                  <a:gd name="T5" fmla="*/ 51 h 131"/>
                  <a:gd name="T6" fmla="*/ 91 w 101"/>
                  <a:gd name="T7" fmla="*/ 51 h 131"/>
                  <a:gd name="T8" fmla="*/ 91 w 101"/>
                  <a:gd name="T9" fmla="*/ 73 h 131"/>
                  <a:gd name="T10" fmla="*/ 28 w 101"/>
                  <a:gd name="T11" fmla="*/ 73 h 131"/>
                  <a:gd name="T12" fmla="*/ 28 w 101"/>
                  <a:gd name="T13" fmla="*/ 108 h 131"/>
                  <a:gd name="T14" fmla="*/ 101 w 101"/>
                  <a:gd name="T15" fmla="*/ 108 h 131"/>
                  <a:gd name="T16" fmla="*/ 101 w 101"/>
                  <a:gd name="T17" fmla="*/ 131 h 131"/>
                  <a:gd name="T18" fmla="*/ 0 w 101"/>
                  <a:gd name="T19" fmla="*/ 131 h 131"/>
                  <a:gd name="T20" fmla="*/ 0 w 101"/>
                  <a:gd name="T21" fmla="*/ 0 h 131"/>
                  <a:gd name="T22" fmla="*/ 96 w 101"/>
                  <a:gd name="T23" fmla="*/ 0 h 131"/>
                  <a:gd name="T24" fmla="*/ 96 w 101"/>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1"/>
                  <a:gd name="T40" fmla="*/ 0 h 131"/>
                  <a:gd name="T41" fmla="*/ 101 w 101"/>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1" h="131">
                    <a:moveTo>
                      <a:pt x="96" y="23"/>
                    </a:moveTo>
                    <a:lnTo>
                      <a:pt x="28" y="23"/>
                    </a:lnTo>
                    <a:lnTo>
                      <a:pt x="28" y="51"/>
                    </a:lnTo>
                    <a:lnTo>
                      <a:pt x="91" y="51"/>
                    </a:lnTo>
                    <a:lnTo>
                      <a:pt x="91" y="73"/>
                    </a:lnTo>
                    <a:lnTo>
                      <a:pt x="28" y="73"/>
                    </a:lnTo>
                    <a:lnTo>
                      <a:pt x="28" y="108"/>
                    </a:lnTo>
                    <a:lnTo>
                      <a:pt x="101" y="108"/>
                    </a:lnTo>
                    <a:lnTo>
                      <a:pt x="101" y="131"/>
                    </a:lnTo>
                    <a:lnTo>
                      <a:pt x="0" y="131"/>
                    </a:lnTo>
                    <a:lnTo>
                      <a:pt x="0" y="0"/>
                    </a:lnTo>
                    <a:lnTo>
                      <a:pt x="96" y="0"/>
                    </a:lnTo>
                    <a:lnTo>
                      <a:pt x="9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60" name="Freeform 484"/>
              <p:cNvSpPr>
                <a:spLocks/>
              </p:cNvSpPr>
              <p:nvPr/>
            </p:nvSpPr>
            <p:spPr bwMode="auto">
              <a:xfrm>
                <a:off x="873" y="5685"/>
                <a:ext cx="106" cy="131"/>
              </a:xfrm>
              <a:custGeom>
                <a:avLst/>
                <a:gdLst>
                  <a:gd name="T0" fmla="*/ 106 w 106"/>
                  <a:gd name="T1" fmla="*/ 0 h 131"/>
                  <a:gd name="T2" fmla="*/ 106 w 106"/>
                  <a:gd name="T3" fmla="*/ 23 h 131"/>
                  <a:gd name="T4" fmla="*/ 65 w 106"/>
                  <a:gd name="T5" fmla="*/ 23 h 131"/>
                  <a:gd name="T6" fmla="*/ 65 w 106"/>
                  <a:gd name="T7" fmla="*/ 131 h 131"/>
                  <a:gd name="T8" fmla="*/ 38 w 106"/>
                  <a:gd name="T9" fmla="*/ 131 h 131"/>
                  <a:gd name="T10" fmla="*/ 38 w 106"/>
                  <a:gd name="T11" fmla="*/ 23 h 131"/>
                  <a:gd name="T12" fmla="*/ 0 w 106"/>
                  <a:gd name="T13" fmla="*/ 23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23"/>
                    </a:lnTo>
                    <a:lnTo>
                      <a:pt x="65" y="23"/>
                    </a:lnTo>
                    <a:lnTo>
                      <a:pt x="65" y="131"/>
                    </a:lnTo>
                    <a:lnTo>
                      <a:pt x="38" y="131"/>
                    </a:lnTo>
                    <a:lnTo>
                      <a:pt x="38" y="23"/>
                    </a:lnTo>
                    <a:lnTo>
                      <a:pt x="0" y="23"/>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61" name="Freeform 485"/>
              <p:cNvSpPr>
                <a:spLocks noEditPoints="1"/>
              </p:cNvSpPr>
              <p:nvPr/>
            </p:nvSpPr>
            <p:spPr bwMode="auto">
              <a:xfrm>
                <a:off x="971" y="5685"/>
                <a:ext cx="123" cy="131"/>
              </a:xfrm>
              <a:custGeom>
                <a:avLst/>
                <a:gdLst>
                  <a:gd name="T0" fmla="*/ 45 w 123"/>
                  <a:gd name="T1" fmla="*/ 83 h 131"/>
                  <a:gd name="T2" fmla="*/ 78 w 123"/>
                  <a:gd name="T3" fmla="*/ 83 h 131"/>
                  <a:gd name="T4" fmla="*/ 63 w 123"/>
                  <a:gd name="T5" fmla="*/ 31 h 131"/>
                  <a:gd name="T6" fmla="*/ 45 w 123"/>
                  <a:gd name="T7" fmla="*/ 83 h 131"/>
                  <a:gd name="T8" fmla="*/ 48 w 123"/>
                  <a:gd name="T9" fmla="*/ 0 h 131"/>
                  <a:gd name="T10" fmla="*/ 78 w 123"/>
                  <a:gd name="T11" fmla="*/ 0 h 131"/>
                  <a:gd name="T12" fmla="*/ 123 w 123"/>
                  <a:gd name="T13" fmla="*/ 131 h 131"/>
                  <a:gd name="T14" fmla="*/ 93 w 123"/>
                  <a:gd name="T15" fmla="*/ 131 h 131"/>
                  <a:gd name="T16" fmla="*/ 86 w 123"/>
                  <a:gd name="T17" fmla="*/ 103 h 131"/>
                  <a:gd name="T18" fmla="*/ 38 w 123"/>
                  <a:gd name="T19" fmla="*/ 103 h 131"/>
                  <a:gd name="T20" fmla="*/ 28 w 123"/>
                  <a:gd name="T21" fmla="*/ 131 h 131"/>
                  <a:gd name="T22" fmla="*/ 0 w 123"/>
                  <a:gd name="T23" fmla="*/ 131 h 131"/>
                  <a:gd name="T24" fmla="*/ 48 w 123"/>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3"/>
                  <a:gd name="T40" fmla="*/ 0 h 131"/>
                  <a:gd name="T41" fmla="*/ 123 w 123"/>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3" h="131">
                    <a:moveTo>
                      <a:pt x="45" y="83"/>
                    </a:moveTo>
                    <a:lnTo>
                      <a:pt x="78" y="83"/>
                    </a:lnTo>
                    <a:lnTo>
                      <a:pt x="63" y="31"/>
                    </a:lnTo>
                    <a:lnTo>
                      <a:pt x="45" y="83"/>
                    </a:lnTo>
                    <a:close/>
                    <a:moveTo>
                      <a:pt x="48" y="0"/>
                    </a:moveTo>
                    <a:lnTo>
                      <a:pt x="78" y="0"/>
                    </a:lnTo>
                    <a:lnTo>
                      <a:pt x="123" y="131"/>
                    </a:lnTo>
                    <a:lnTo>
                      <a:pt x="93" y="131"/>
                    </a:lnTo>
                    <a:lnTo>
                      <a:pt x="86" y="103"/>
                    </a:lnTo>
                    <a:lnTo>
                      <a:pt x="38" y="103"/>
                    </a:lnTo>
                    <a:lnTo>
                      <a:pt x="28" y="131"/>
                    </a:lnTo>
                    <a:lnTo>
                      <a:pt x="0" y="131"/>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62" name="Freeform 486"/>
              <p:cNvSpPr>
                <a:spLocks noEditPoints="1"/>
              </p:cNvSpPr>
              <p:nvPr/>
            </p:nvSpPr>
            <p:spPr bwMode="auto">
              <a:xfrm>
                <a:off x="1112" y="5685"/>
                <a:ext cx="108" cy="131"/>
              </a:xfrm>
              <a:custGeom>
                <a:avLst/>
                <a:gdLst>
                  <a:gd name="T0" fmla="*/ 25 w 108"/>
                  <a:gd name="T1" fmla="*/ 23 h 131"/>
                  <a:gd name="T2" fmla="*/ 25 w 108"/>
                  <a:gd name="T3" fmla="*/ 53 h 131"/>
                  <a:gd name="T4" fmla="*/ 58 w 108"/>
                  <a:gd name="T5" fmla="*/ 53 h 131"/>
                  <a:gd name="T6" fmla="*/ 65 w 108"/>
                  <a:gd name="T7" fmla="*/ 53 h 131"/>
                  <a:gd name="T8" fmla="*/ 73 w 108"/>
                  <a:gd name="T9" fmla="*/ 51 h 131"/>
                  <a:gd name="T10" fmla="*/ 75 w 108"/>
                  <a:gd name="T11" fmla="*/ 48 h 131"/>
                  <a:gd name="T12" fmla="*/ 75 w 108"/>
                  <a:gd name="T13" fmla="*/ 46 h 131"/>
                  <a:gd name="T14" fmla="*/ 78 w 108"/>
                  <a:gd name="T15" fmla="*/ 38 h 131"/>
                  <a:gd name="T16" fmla="*/ 78 w 108"/>
                  <a:gd name="T17" fmla="*/ 33 h 131"/>
                  <a:gd name="T18" fmla="*/ 75 w 108"/>
                  <a:gd name="T19" fmla="*/ 31 h 131"/>
                  <a:gd name="T20" fmla="*/ 73 w 108"/>
                  <a:gd name="T21" fmla="*/ 28 h 131"/>
                  <a:gd name="T22" fmla="*/ 70 w 108"/>
                  <a:gd name="T23" fmla="*/ 26 h 131"/>
                  <a:gd name="T24" fmla="*/ 63 w 108"/>
                  <a:gd name="T25" fmla="*/ 26 h 131"/>
                  <a:gd name="T26" fmla="*/ 55 w 108"/>
                  <a:gd name="T27" fmla="*/ 23 h 131"/>
                  <a:gd name="T28" fmla="*/ 25 w 108"/>
                  <a:gd name="T29" fmla="*/ 23 h 131"/>
                  <a:gd name="T30" fmla="*/ 25 w 108"/>
                  <a:gd name="T31" fmla="*/ 73 h 131"/>
                  <a:gd name="T32" fmla="*/ 25 w 108"/>
                  <a:gd name="T33" fmla="*/ 108 h 131"/>
                  <a:gd name="T34" fmla="*/ 58 w 108"/>
                  <a:gd name="T35" fmla="*/ 108 h 131"/>
                  <a:gd name="T36" fmla="*/ 65 w 108"/>
                  <a:gd name="T37" fmla="*/ 108 h 131"/>
                  <a:gd name="T38" fmla="*/ 70 w 108"/>
                  <a:gd name="T39" fmla="*/ 106 h 131"/>
                  <a:gd name="T40" fmla="*/ 75 w 108"/>
                  <a:gd name="T41" fmla="*/ 103 h 131"/>
                  <a:gd name="T42" fmla="*/ 78 w 108"/>
                  <a:gd name="T43" fmla="*/ 101 h 131"/>
                  <a:gd name="T44" fmla="*/ 80 w 108"/>
                  <a:gd name="T45" fmla="*/ 96 h 131"/>
                  <a:gd name="T46" fmla="*/ 80 w 108"/>
                  <a:gd name="T47" fmla="*/ 91 h 131"/>
                  <a:gd name="T48" fmla="*/ 80 w 108"/>
                  <a:gd name="T49" fmla="*/ 86 h 131"/>
                  <a:gd name="T50" fmla="*/ 78 w 108"/>
                  <a:gd name="T51" fmla="*/ 81 h 131"/>
                  <a:gd name="T52" fmla="*/ 75 w 108"/>
                  <a:gd name="T53" fmla="*/ 78 h 131"/>
                  <a:gd name="T54" fmla="*/ 73 w 108"/>
                  <a:gd name="T55" fmla="*/ 76 h 131"/>
                  <a:gd name="T56" fmla="*/ 58 w 108"/>
                  <a:gd name="T57" fmla="*/ 73 h 131"/>
                  <a:gd name="T58" fmla="*/ 25 w 108"/>
                  <a:gd name="T59" fmla="*/ 73 h 131"/>
                  <a:gd name="T60" fmla="*/ 98 w 108"/>
                  <a:gd name="T61" fmla="*/ 15 h 131"/>
                  <a:gd name="T62" fmla="*/ 101 w 108"/>
                  <a:gd name="T63" fmla="*/ 21 h 131"/>
                  <a:gd name="T64" fmla="*/ 103 w 108"/>
                  <a:gd name="T65" fmla="*/ 26 h 131"/>
                  <a:gd name="T66" fmla="*/ 103 w 108"/>
                  <a:gd name="T67" fmla="*/ 31 h 131"/>
                  <a:gd name="T68" fmla="*/ 103 w 108"/>
                  <a:gd name="T69" fmla="*/ 36 h 131"/>
                  <a:gd name="T70" fmla="*/ 103 w 108"/>
                  <a:gd name="T71" fmla="*/ 46 h 131"/>
                  <a:gd name="T72" fmla="*/ 101 w 108"/>
                  <a:gd name="T73" fmla="*/ 51 h 131"/>
                  <a:gd name="T74" fmla="*/ 98 w 108"/>
                  <a:gd name="T75" fmla="*/ 53 h 131"/>
                  <a:gd name="T76" fmla="*/ 88 w 108"/>
                  <a:gd name="T77" fmla="*/ 61 h 131"/>
                  <a:gd name="T78" fmla="*/ 96 w 108"/>
                  <a:gd name="T79" fmla="*/ 66 h 131"/>
                  <a:gd name="T80" fmla="*/ 103 w 108"/>
                  <a:gd name="T81" fmla="*/ 73 h 131"/>
                  <a:gd name="T82" fmla="*/ 106 w 108"/>
                  <a:gd name="T83" fmla="*/ 78 h 131"/>
                  <a:gd name="T84" fmla="*/ 106 w 108"/>
                  <a:gd name="T85" fmla="*/ 81 h 131"/>
                  <a:gd name="T86" fmla="*/ 108 w 108"/>
                  <a:gd name="T87" fmla="*/ 93 h 131"/>
                  <a:gd name="T88" fmla="*/ 106 w 108"/>
                  <a:gd name="T89" fmla="*/ 103 h 131"/>
                  <a:gd name="T90" fmla="*/ 101 w 108"/>
                  <a:gd name="T91" fmla="*/ 113 h 131"/>
                  <a:gd name="T92" fmla="*/ 98 w 108"/>
                  <a:gd name="T93" fmla="*/ 118 h 131"/>
                  <a:gd name="T94" fmla="*/ 93 w 108"/>
                  <a:gd name="T95" fmla="*/ 124 h 131"/>
                  <a:gd name="T96" fmla="*/ 88 w 108"/>
                  <a:gd name="T97" fmla="*/ 126 h 131"/>
                  <a:gd name="T98" fmla="*/ 86 w 108"/>
                  <a:gd name="T99" fmla="*/ 129 h 131"/>
                  <a:gd name="T100" fmla="*/ 78 w 108"/>
                  <a:gd name="T101" fmla="*/ 131 h 131"/>
                  <a:gd name="T102" fmla="*/ 60 w 108"/>
                  <a:gd name="T103" fmla="*/ 131 h 131"/>
                  <a:gd name="T104" fmla="*/ 0 w 108"/>
                  <a:gd name="T105" fmla="*/ 131 h 131"/>
                  <a:gd name="T106" fmla="*/ 0 w 108"/>
                  <a:gd name="T107" fmla="*/ 0 h 131"/>
                  <a:gd name="T108" fmla="*/ 63 w 108"/>
                  <a:gd name="T109" fmla="*/ 0 h 131"/>
                  <a:gd name="T110" fmla="*/ 75 w 108"/>
                  <a:gd name="T111" fmla="*/ 3 h 131"/>
                  <a:gd name="T112" fmla="*/ 83 w 108"/>
                  <a:gd name="T113" fmla="*/ 5 h 131"/>
                  <a:gd name="T114" fmla="*/ 91 w 108"/>
                  <a:gd name="T115" fmla="*/ 10 h 131"/>
                  <a:gd name="T116" fmla="*/ 98 w 108"/>
                  <a:gd name="T117" fmla="*/ 15 h 1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08"/>
                  <a:gd name="T178" fmla="*/ 0 h 131"/>
                  <a:gd name="T179" fmla="*/ 108 w 108"/>
                  <a:gd name="T180" fmla="*/ 131 h 13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08" h="131">
                    <a:moveTo>
                      <a:pt x="25" y="23"/>
                    </a:moveTo>
                    <a:lnTo>
                      <a:pt x="25" y="53"/>
                    </a:lnTo>
                    <a:lnTo>
                      <a:pt x="58" y="53"/>
                    </a:lnTo>
                    <a:lnTo>
                      <a:pt x="65" y="53"/>
                    </a:lnTo>
                    <a:lnTo>
                      <a:pt x="73" y="51"/>
                    </a:lnTo>
                    <a:lnTo>
                      <a:pt x="75" y="48"/>
                    </a:lnTo>
                    <a:lnTo>
                      <a:pt x="75" y="46"/>
                    </a:lnTo>
                    <a:lnTo>
                      <a:pt x="78" y="38"/>
                    </a:lnTo>
                    <a:lnTo>
                      <a:pt x="78" y="33"/>
                    </a:lnTo>
                    <a:lnTo>
                      <a:pt x="75" y="31"/>
                    </a:lnTo>
                    <a:lnTo>
                      <a:pt x="73" y="28"/>
                    </a:lnTo>
                    <a:lnTo>
                      <a:pt x="70" y="26"/>
                    </a:lnTo>
                    <a:lnTo>
                      <a:pt x="63" y="26"/>
                    </a:lnTo>
                    <a:lnTo>
                      <a:pt x="55" y="23"/>
                    </a:lnTo>
                    <a:lnTo>
                      <a:pt x="25" y="23"/>
                    </a:lnTo>
                    <a:close/>
                    <a:moveTo>
                      <a:pt x="25" y="73"/>
                    </a:moveTo>
                    <a:lnTo>
                      <a:pt x="25" y="108"/>
                    </a:lnTo>
                    <a:lnTo>
                      <a:pt x="58" y="108"/>
                    </a:lnTo>
                    <a:lnTo>
                      <a:pt x="65" y="108"/>
                    </a:lnTo>
                    <a:lnTo>
                      <a:pt x="70" y="106"/>
                    </a:lnTo>
                    <a:lnTo>
                      <a:pt x="75" y="103"/>
                    </a:lnTo>
                    <a:lnTo>
                      <a:pt x="78" y="101"/>
                    </a:lnTo>
                    <a:lnTo>
                      <a:pt x="80" y="96"/>
                    </a:lnTo>
                    <a:lnTo>
                      <a:pt x="80" y="91"/>
                    </a:lnTo>
                    <a:lnTo>
                      <a:pt x="80" y="86"/>
                    </a:lnTo>
                    <a:lnTo>
                      <a:pt x="78" y="81"/>
                    </a:lnTo>
                    <a:lnTo>
                      <a:pt x="75" y="78"/>
                    </a:lnTo>
                    <a:lnTo>
                      <a:pt x="73" y="76"/>
                    </a:lnTo>
                    <a:lnTo>
                      <a:pt x="58" y="73"/>
                    </a:lnTo>
                    <a:lnTo>
                      <a:pt x="25" y="73"/>
                    </a:lnTo>
                    <a:close/>
                    <a:moveTo>
                      <a:pt x="98" y="15"/>
                    </a:moveTo>
                    <a:lnTo>
                      <a:pt x="101" y="21"/>
                    </a:lnTo>
                    <a:lnTo>
                      <a:pt x="103" y="26"/>
                    </a:lnTo>
                    <a:lnTo>
                      <a:pt x="103" y="31"/>
                    </a:lnTo>
                    <a:lnTo>
                      <a:pt x="103" y="36"/>
                    </a:lnTo>
                    <a:lnTo>
                      <a:pt x="103" y="46"/>
                    </a:lnTo>
                    <a:lnTo>
                      <a:pt x="101" y="51"/>
                    </a:lnTo>
                    <a:lnTo>
                      <a:pt x="98" y="53"/>
                    </a:lnTo>
                    <a:lnTo>
                      <a:pt x="88" y="61"/>
                    </a:lnTo>
                    <a:lnTo>
                      <a:pt x="96" y="66"/>
                    </a:lnTo>
                    <a:lnTo>
                      <a:pt x="103" y="73"/>
                    </a:lnTo>
                    <a:lnTo>
                      <a:pt x="106" y="78"/>
                    </a:lnTo>
                    <a:lnTo>
                      <a:pt x="106" y="81"/>
                    </a:lnTo>
                    <a:lnTo>
                      <a:pt x="108" y="93"/>
                    </a:lnTo>
                    <a:lnTo>
                      <a:pt x="106" y="103"/>
                    </a:lnTo>
                    <a:lnTo>
                      <a:pt x="101" y="113"/>
                    </a:lnTo>
                    <a:lnTo>
                      <a:pt x="98" y="118"/>
                    </a:lnTo>
                    <a:lnTo>
                      <a:pt x="93" y="124"/>
                    </a:lnTo>
                    <a:lnTo>
                      <a:pt x="88" y="126"/>
                    </a:lnTo>
                    <a:lnTo>
                      <a:pt x="86" y="129"/>
                    </a:lnTo>
                    <a:lnTo>
                      <a:pt x="78" y="131"/>
                    </a:lnTo>
                    <a:lnTo>
                      <a:pt x="60" y="131"/>
                    </a:lnTo>
                    <a:lnTo>
                      <a:pt x="0" y="131"/>
                    </a:lnTo>
                    <a:lnTo>
                      <a:pt x="0" y="0"/>
                    </a:lnTo>
                    <a:lnTo>
                      <a:pt x="63" y="0"/>
                    </a:lnTo>
                    <a:lnTo>
                      <a:pt x="75" y="3"/>
                    </a:lnTo>
                    <a:lnTo>
                      <a:pt x="83" y="5"/>
                    </a:lnTo>
                    <a:lnTo>
                      <a:pt x="91" y="10"/>
                    </a:lnTo>
                    <a:lnTo>
                      <a:pt x="98"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63" name="Freeform 487"/>
              <p:cNvSpPr>
                <a:spLocks/>
              </p:cNvSpPr>
              <p:nvPr/>
            </p:nvSpPr>
            <p:spPr bwMode="auto">
              <a:xfrm>
                <a:off x="1243" y="5685"/>
                <a:ext cx="90" cy="131"/>
              </a:xfrm>
              <a:custGeom>
                <a:avLst/>
                <a:gdLst>
                  <a:gd name="T0" fmla="*/ 0 w 90"/>
                  <a:gd name="T1" fmla="*/ 0 h 131"/>
                  <a:gd name="T2" fmla="*/ 27 w 90"/>
                  <a:gd name="T3" fmla="*/ 0 h 131"/>
                  <a:gd name="T4" fmla="*/ 27 w 90"/>
                  <a:gd name="T5" fmla="*/ 108 h 131"/>
                  <a:gd name="T6" fmla="*/ 90 w 90"/>
                  <a:gd name="T7" fmla="*/ 108 h 131"/>
                  <a:gd name="T8" fmla="*/ 90 w 90"/>
                  <a:gd name="T9" fmla="*/ 131 h 131"/>
                  <a:gd name="T10" fmla="*/ 0 w 90"/>
                  <a:gd name="T11" fmla="*/ 131 h 131"/>
                  <a:gd name="T12" fmla="*/ 0 w 90"/>
                  <a:gd name="T13" fmla="*/ 0 h 131"/>
                  <a:gd name="T14" fmla="*/ 0 60000 65536"/>
                  <a:gd name="T15" fmla="*/ 0 60000 65536"/>
                  <a:gd name="T16" fmla="*/ 0 60000 65536"/>
                  <a:gd name="T17" fmla="*/ 0 60000 65536"/>
                  <a:gd name="T18" fmla="*/ 0 60000 65536"/>
                  <a:gd name="T19" fmla="*/ 0 60000 65536"/>
                  <a:gd name="T20" fmla="*/ 0 60000 65536"/>
                  <a:gd name="T21" fmla="*/ 0 w 90"/>
                  <a:gd name="T22" fmla="*/ 0 h 131"/>
                  <a:gd name="T23" fmla="*/ 90 w 90"/>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 h="131">
                    <a:moveTo>
                      <a:pt x="0" y="0"/>
                    </a:moveTo>
                    <a:lnTo>
                      <a:pt x="27" y="0"/>
                    </a:lnTo>
                    <a:lnTo>
                      <a:pt x="27" y="108"/>
                    </a:lnTo>
                    <a:lnTo>
                      <a:pt x="90" y="108"/>
                    </a:lnTo>
                    <a:lnTo>
                      <a:pt x="90"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64" name="Freeform 488"/>
              <p:cNvSpPr>
                <a:spLocks/>
              </p:cNvSpPr>
              <p:nvPr/>
            </p:nvSpPr>
            <p:spPr bwMode="auto">
              <a:xfrm>
                <a:off x="1353" y="5685"/>
                <a:ext cx="99" cy="131"/>
              </a:xfrm>
              <a:custGeom>
                <a:avLst/>
                <a:gdLst>
                  <a:gd name="T0" fmla="*/ 96 w 99"/>
                  <a:gd name="T1" fmla="*/ 23 h 131"/>
                  <a:gd name="T2" fmla="*/ 28 w 99"/>
                  <a:gd name="T3" fmla="*/ 23 h 131"/>
                  <a:gd name="T4" fmla="*/ 28 w 99"/>
                  <a:gd name="T5" fmla="*/ 51 h 131"/>
                  <a:gd name="T6" fmla="*/ 91 w 99"/>
                  <a:gd name="T7" fmla="*/ 51 h 131"/>
                  <a:gd name="T8" fmla="*/ 91 w 99"/>
                  <a:gd name="T9" fmla="*/ 73 h 131"/>
                  <a:gd name="T10" fmla="*/ 28 w 99"/>
                  <a:gd name="T11" fmla="*/ 73 h 131"/>
                  <a:gd name="T12" fmla="*/ 28 w 99"/>
                  <a:gd name="T13" fmla="*/ 108 h 131"/>
                  <a:gd name="T14" fmla="*/ 99 w 99"/>
                  <a:gd name="T15" fmla="*/ 108 h 131"/>
                  <a:gd name="T16" fmla="*/ 99 w 99"/>
                  <a:gd name="T17" fmla="*/ 131 h 131"/>
                  <a:gd name="T18" fmla="*/ 0 w 99"/>
                  <a:gd name="T19" fmla="*/ 131 h 131"/>
                  <a:gd name="T20" fmla="*/ 0 w 99"/>
                  <a:gd name="T21" fmla="*/ 0 h 131"/>
                  <a:gd name="T22" fmla="*/ 96 w 99"/>
                  <a:gd name="T23" fmla="*/ 0 h 131"/>
                  <a:gd name="T24" fmla="*/ 96 w 99"/>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31"/>
                  <a:gd name="T41" fmla="*/ 99 w 99"/>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31">
                    <a:moveTo>
                      <a:pt x="96" y="23"/>
                    </a:moveTo>
                    <a:lnTo>
                      <a:pt x="28" y="23"/>
                    </a:lnTo>
                    <a:lnTo>
                      <a:pt x="28" y="51"/>
                    </a:lnTo>
                    <a:lnTo>
                      <a:pt x="91" y="51"/>
                    </a:lnTo>
                    <a:lnTo>
                      <a:pt x="91" y="73"/>
                    </a:lnTo>
                    <a:lnTo>
                      <a:pt x="28" y="73"/>
                    </a:lnTo>
                    <a:lnTo>
                      <a:pt x="28" y="108"/>
                    </a:lnTo>
                    <a:lnTo>
                      <a:pt x="99" y="108"/>
                    </a:lnTo>
                    <a:lnTo>
                      <a:pt x="99" y="131"/>
                    </a:lnTo>
                    <a:lnTo>
                      <a:pt x="0" y="131"/>
                    </a:lnTo>
                    <a:lnTo>
                      <a:pt x="0" y="0"/>
                    </a:lnTo>
                    <a:lnTo>
                      <a:pt x="96" y="0"/>
                    </a:lnTo>
                    <a:lnTo>
                      <a:pt x="9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65" name="Freeform 489"/>
              <p:cNvSpPr>
                <a:spLocks noEditPoints="1"/>
              </p:cNvSpPr>
              <p:nvPr/>
            </p:nvSpPr>
            <p:spPr bwMode="auto">
              <a:xfrm>
                <a:off x="1527" y="5688"/>
                <a:ext cx="96" cy="128"/>
              </a:xfrm>
              <a:custGeom>
                <a:avLst/>
                <a:gdLst>
                  <a:gd name="T0" fmla="*/ 0 w 96"/>
                  <a:gd name="T1" fmla="*/ 0 h 128"/>
                  <a:gd name="T2" fmla="*/ 58 w 96"/>
                  <a:gd name="T3" fmla="*/ 0 h 128"/>
                  <a:gd name="T4" fmla="*/ 65 w 96"/>
                  <a:gd name="T5" fmla="*/ 0 h 128"/>
                  <a:gd name="T6" fmla="*/ 73 w 96"/>
                  <a:gd name="T7" fmla="*/ 2 h 128"/>
                  <a:gd name="T8" fmla="*/ 81 w 96"/>
                  <a:gd name="T9" fmla="*/ 5 h 128"/>
                  <a:gd name="T10" fmla="*/ 86 w 96"/>
                  <a:gd name="T11" fmla="*/ 10 h 128"/>
                  <a:gd name="T12" fmla="*/ 91 w 96"/>
                  <a:gd name="T13" fmla="*/ 15 h 128"/>
                  <a:gd name="T14" fmla="*/ 93 w 96"/>
                  <a:gd name="T15" fmla="*/ 20 h 128"/>
                  <a:gd name="T16" fmla="*/ 96 w 96"/>
                  <a:gd name="T17" fmla="*/ 28 h 128"/>
                  <a:gd name="T18" fmla="*/ 96 w 96"/>
                  <a:gd name="T19" fmla="*/ 35 h 128"/>
                  <a:gd name="T20" fmla="*/ 96 w 96"/>
                  <a:gd name="T21" fmla="*/ 43 h 128"/>
                  <a:gd name="T22" fmla="*/ 93 w 96"/>
                  <a:gd name="T23" fmla="*/ 50 h 128"/>
                  <a:gd name="T24" fmla="*/ 91 w 96"/>
                  <a:gd name="T25" fmla="*/ 58 h 128"/>
                  <a:gd name="T26" fmla="*/ 86 w 96"/>
                  <a:gd name="T27" fmla="*/ 63 h 128"/>
                  <a:gd name="T28" fmla="*/ 83 w 96"/>
                  <a:gd name="T29" fmla="*/ 65 h 128"/>
                  <a:gd name="T30" fmla="*/ 81 w 96"/>
                  <a:gd name="T31" fmla="*/ 68 h 128"/>
                  <a:gd name="T32" fmla="*/ 76 w 96"/>
                  <a:gd name="T33" fmla="*/ 70 h 128"/>
                  <a:gd name="T34" fmla="*/ 65 w 96"/>
                  <a:gd name="T35" fmla="*/ 73 h 128"/>
                  <a:gd name="T36" fmla="*/ 58 w 96"/>
                  <a:gd name="T37" fmla="*/ 73 h 128"/>
                  <a:gd name="T38" fmla="*/ 18 w 96"/>
                  <a:gd name="T39" fmla="*/ 73 h 128"/>
                  <a:gd name="T40" fmla="*/ 18 w 96"/>
                  <a:gd name="T41" fmla="*/ 128 h 128"/>
                  <a:gd name="T42" fmla="*/ 0 w 96"/>
                  <a:gd name="T43" fmla="*/ 128 h 128"/>
                  <a:gd name="T44" fmla="*/ 0 w 96"/>
                  <a:gd name="T45" fmla="*/ 0 h 128"/>
                  <a:gd name="T46" fmla="*/ 68 w 96"/>
                  <a:gd name="T47" fmla="*/ 18 h 128"/>
                  <a:gd name="T48" fmla="*/ 60 w 96"/>
                  <a:gd name="T49" fmla="*/ 15 h 128"/>
                  <a:gd name="T50" fmla="*/ 50 w 96"/>
                  <a:gd name="T51" fmla="*/ 15 h 128"/>
                  <a:gd name="T52" fmla="*/ 18 w 96"/>
                  <a:gd name="T53" fmla="*/ 15 h 128"/>
                  <a:gd name="T54" fmla="*/ 18 w 96"/>
                  <a:gd name="T55" fmla="*/ 60 h 128"/>
                  <a:gd name="T56" fmla="*/ 50 w 96"/>
                  <a:gd name="T57" fmla="*/ 60 h 128"/>
                  <a:gd name="T58" fmla="*/ 63 w 96"/>
                  <a:gd name="T59" fmla="*/ 58 h 128"/>
                  <a:gd name="T60" fmla="*/ 68 w 96"/>
                  <a:gd name="T61" fmla="*/ 55 h 128"/>
                  <a:gd name="T62" fmla="*/ 71 w 96"/>
                  <a:gd name="T63" fmla="*/ 55 h 128"/>
                  <a:gd name="T64" fmla="*/ 73 w 96"/>
                  <a:gd name="T65" fmla="*/ 50 h 128"/>
                  <a:gd name="T66" fmla="*/ 76 w 96"/>
                  <a:gd name="T67" fmla="*/ 48 h 128"/>
                  <a:gd name="T68" fmla="*/ 78 w 96"/>
                  <a:gd name="T69" fmla="*/ 43 h 128"/>
                  <a:gd name="T70" fmla="*/ 78 w 96"/>
                  <a:gd name="T71" fmla="*/ 35 h 128"/>
                  <a:gd name="T72" fmla="*/ 78 w 96"/>
                  <a:gd name="T73" fmla="*/ 30 h 128"/>
                  <a:gd name="T74" fmla="*/ 76 w 96"/>
                  <a:gd name="T75" fmla="*/ 25 h 128"/>
                  <a:gd name="T76" fmla="*/ 73 w 96"/>
                  <a:gd name="T77" fmla="*/ 20 h 128"/>
                  <a:gd name="T78" fmla="*/ 68 w 96"/>
                  <a:gd name="T79" fmla="*/ 18 h 12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6"/>
                  <a:gd name="T121" fmla="*/ 0 h 128"/>
                  <a:gd name="T122" fmla="*/ 96 w 96"/>
                  <a:gd name="T123" fmla="*/ 128 h 12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6" h="128">
                    <a:moveTo>
                      <a:pt x="0" y="0"/>
                    </a:moveTo>
                    <a:lnTo>
                      <a:pt x="58" y="0"/>
                    </a:lnTo>
                    <a:lnTo>
                      <a:pt x="65" y="0"/>
                    </a:lnTo>
                    <a:lnTo>
                      <a:pt x="73" y="2"/>
                    </a:lnTo>
                    <a:lnTo>
                      <a:pt x="81" y="5"/>
                    </a:lnTo>
                    <a:lnTo>
                      <a:pt x="86" y="10"/>
                    </a:lnTo>
                    <a:lnTo>
                      <a:pt x="91" y="15"/>
                    </a:lnTo>
                    <a:lnTo>
                      <a:pt x="93" y="20"/>
                    </a:lnTo>
                    <a:lnTo>
                      <a:pt x="96" y="28"/>
                    </a:lnTo>
                    <a:lnTo>
                      <a:pt x="96" y="35"/>
                    </a:lnTo>
                    <a:lnTo>
                      <a:pt x="96" y="43"/>
                    </a:lnTo>
                    <a:lnTo>
                      <a:pt x="93" y="50"/>
                    </a:lnTo>
                    <a:lnTo>
                      <a:pt x="91" y="58"/>
                    </a:lnTo>
                    <a:lnTo>
                      <a:pt x="86" y="63"/>
                    </a:lnTo>
                    <a:lnTo>
                      <a:pt x="83" y="65"/>
                    </a:lnTo>
                    <a:lnTo>
                      <a:pt x="81" y="68"/>
                    </a:lnTo>
                    <a:lnTo>
                      <a:pt x="76" y="70"/>
                    </a:lnTo>
                    <a:lnTo>
                      <a:pt x="65" y="73"/>
                    </a:lnTo>
                    <a:lnTo>
                      <a:pt x="58" y="73"/>
                    </a:lnTo>
                    <a:lnTo>
                      <a:pt x="18" y="73"/>
                    </a:lnTo>
                    <a:lnTo>
                      <a:pt x="18" y="128"/>
                    </a:lnTo>
                    <a:lnTo>
                      <a:pt x="0" y="128"/>
                    </a:lnTo>
                    <a:lnTo>
                      <a:pt x="0" y="0"/>
                    </a:lnTo>
                    <a:close/>
                    <a:moveTo>
                      <a:pt x="68" y="18"/>
                    </a:moveTo>
                    <a:lnTo>
                      <a:pt x="60" y="15"/>
                    </a:lnTo>
                    <a:lnTo>
                      <a:pt x="50" y="15"/>
                    </a:lnTo>
                    <a:lnTo>
                      <a:pt x="18" y="15"/>
                    </a:lnTo>
                    <a:lnTo>
                      <a:pt x="18" y="60"/>
                    </a:lnTo>
                    <a:lnTo>
                      <a:pt x="50" y="60"/>
                    </a:lnTo>
                    <a:lnTo>
                      <a:pt x="63" y="58"/>
                    </a:lnTo>
                    <a:lnTo>
                      <a:pt x="68" y="55"/>
                    </a:lnTo>
                    <a:lnTo>
                      <a:pt x="71" y="55"/>
                    </a:lnTo>
                    <a:lnTo>
                      <a:pt x="73" y="50"/>
                    </a:lnTo>
                    <a:lnTo>
                      <a:pt x="76" y="48"/>
                    </a:lnTo>
                    <a:lnTo>
                      <a:pt x="78" y="43"/>
                    </a:lnTo>
                    <a:lnTo>
                      <a:pt x="78" y="35"/>
                    </a:lnTo>
                    <a:lnTo>
                      <a:pt x="78" y="30"/>
                    </a:lnTo>
                    <a:lnTo>
                      <a:pt x="76" y="25"/>
                    </a:lnTo>
                    <a:lnTo>
                      <a:pt x="73" y="20"/>
                    </a:lnTo>
                    <a:lnTo>
                      <a:pt x="6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66" name="Freeform 490"/>
              <p:cNvSpPr>
                <a:spLocks noEditPoints="1"/>
              </p:cNvSpPr>
              <p:nvPr/>
            </p:nvSpPr>
            <p:spPr bwMode="auto">
              <a:xfrm>
                <a:off x="1648" y="5688"/>
                <a:ext cx="108" cy="128"/>
              </a:xfrm>
              <a:custGeom>
                <a:avLst/>
                <a:gdLst>
                  <a:gd name="T0" fmla="*/ 58 w 108"/>
                  <a:gd name="T1" fmla="*/ 58 h 128"/>
                  <a:gd name="T2" fmla="*/ 68 w 108"/>
                  <a:gd name="T3" fmla="*/ 58 h 128"/>
                  <a:gd name="T4" fmla="*/ 73 w 108"/>
                  <a:gd name="T5" fmla="*/ 55 h 128"/>
                  <a:gd name="T6" fmla="*/ 78 w 108"/>
                  <a:gd name="T7" fmla="*/ 53 h 128"/>
                  <a:gd name="T8" fmla="*/ 80 w 108"/>
                  <a:gd name="T9" fmla="*/ 50 h 128"/>
                  <a:gd name="T10" fmla="*/ 83 w 108"/>
                  <a:gd name="T11" fmla="*/ 48 h 128"/>
                  <a:gd name="T12" fmla="*/ 83 w 108"/>
                  <a:gd name="T13" fmla="*/ 43 h 128"/>
                  <a:gd name="T14" fmla="*/ 85 w 108"/>
                  <a:gd name="T15" fmla="*/ 35 h 128"/>
                  <a:gd name="T16" fmla="*/ 83 w 108"/>
                  <a:gd name="T17" fmla="*/ 30 h 128"/>
                  <a:gd name="T18" fmla="*/ 83 w 108"/>
                  <a:gd name="T19" fmla="*/ 25 h 128"/>
                  <a:gd name="T20" fmla="*/ 78 w 108"/>
                  <a:gd name="T21" fmla="*/ 20 h 128"/>
                  <a:gd name="T22" fmla="*/ 75 w 108"/>
                  <a:gd name="T23" fmla="*/ 18 h 128"/>
                  <a:gd name="T24" fmla="*/ 68 w 108"/>
                  <a:gd name="T25" fmla="*/ 15 h 128"/>
                  <a:gd name="T26" fmla="*/ 60 w 108"/>
                  <a:gd name="T27" fmla="*/ 15 h 128"/>
                  <a:gd name="T28" fmla="*/ 17 w 108"/>
                  <a:gd name="T29" fmla="*/ 15 h 128"/>
                  <a:gd name="T30" fmla="*/ 17 w 108"/>
                  <a:gd name="T31" fmla="*/ 58 h 128"/>
                  <a:gd name="T32" fmla="*/ 58 w 108"/>
                  <a:gd name="T33" fmla="*/ 58 h 128"/>
                  <a:gd name="T34" fmla="*/ 0 w 108"/>
                  <a:gd name="T35" fmla="*/ 0 h 128"/>
                  <a:gd name="T36" fmla="*/ 60 w 108"/>
                  <a:gd name="T37" fmla="*/ 0 h 128"/>
                  <a:gd name="T38" fmla="*/ 73 w 108"/>
                  <a:gd name="T39" fmla="*/ 0 h 128"/>
                  <a:gd name="T40" fmla="*/ 83 w 108"/>
                  <a:gd name="T41" fmla="*/ 2 h 128"/>
                  <a:gd name="T42" fmla="*/ 93 w 108"/>
                  <a:gd name="T43" fmla="*/ 7 h 128"/>
                  <a:gd name="T44" fmla="*/ 95 w 108"/>
                  <a:gd name="T45" fmla="*/ 12 h 128"/>
                  <a:gd name="T46" fmla="*/ 98 w 108"/>
                  <a:gd name="T47" fmla="*/ 15 h 128"/>
                  <a:gd name="T48" fmla="*/ 100 w 108"/>
                  <a:gd name="T49" fmla="*/ 23 h 128"/>
                  <a:gd name="T50" fmla="*/ 103 w 108"/>
                  <a:gd name="T51" fmla="*/ 35 h 128"/>
                  <a:gd name="T52" fmla="*/ 100 w 108"/>
                  <a:gd name="T53" fmla="*/ 45 h 128"/>
                  <a:gd name="T54" fmla="*/ 100 w 108"/>
                  <a:gd name="T55" fmla="*/ 50 h 128"/>
                  <a:gd name="T56" fmla="*/ 98 w 108"/>
                  <a:gd name="T57" fmla="*/ 53 h 128"/>
                  <a:gd name="T58" fmla="*/ 90 w 108"/>
                  <a:gd name="T59" fmla="*/ 60 h 128"/>
                  <a:gd name="T60" fmla="*/ 83 w 108"/>
                  <a:gd name="T61" fmla="*/ 65 h 128"/>
                  <a:gd name="T62" fmla="*/ 90 w 108"/>
                  <a:gd name="T63" fmla="*/ 68 h 128"/>
                  <a:gd name="T64" fmla="*/ 95 w 108"/>
                  <a:gd name="T65" fmla="*/ 73 h 128"/>
                  <a:gd name="T66" fmla="*/ 98 w 108"/>
                  <a:gd name="T67" fmla="*/ 75 h 128"/>
                  <a:gd name="T68" fmla="*/ 98 w 108"/>
                  <a:gd name="T69" fmla="*/ 80 h 128"/>
                  <a:gd name="T70" fmla="*/ 100 w 108"/>
                  <a:gd name="T71" fmla="*/ 90 h 128"/>
                  <a:gd name="T72" fmla="*/ 100 w 108"/>
                  <a:gd name="T73" fmla="*/ 108 h 128"/>
                  <a:gd name="T74" fmla="*/ 100 w 108"/>
                  <a:gd name="T75" fmla="*/ 118 h 128"/>
                  <a:gd name="T76" fmla="*/ 103 w 108"/>
                  <a:gd name="T77" fmla="*/ 123 h 128"/>
                  <a:gd name="T78" fmla="*/ 108 w 108"/>
                  <a:gd name="T79" fmla="*/ 126 h 128"/>
                  <a:gd name="T80" fmla="*/ 108 w 108"/>
                  <a:gd name="T81" fmla="*/ 128 h 128"/>
                  <a:gd name="T82" fmla="*/ 85 w 108"/>
                  <a:gd name="T83" fmla="*/ 128 h 128"/>
                  <a:gd name="T84" fmla="*/ 85 w 108"/>
                  <a:gd name="T85" fmla="*/ 126 h 128"/>
                  <a:gd name="T86" fmla="*/ 83 w 108"/>
                  <a:gd name="T87" fmla="*/ 113 h 128"/>
                  <a:gd name="T88" fmla="*/ 83 w 108"/>
                  <a:gd name="T89" fmla="*/ 93 h 128"/>
                  <a:gd name="T90" fmla="*/ 80 w 108"/>
                  <a:gd name="T91" fmla="*/ 88 h 128"/>
                  <a:gd name="T92" fmla="*/ 80 w 108"/>
                  <a:gd name="T93" fmla="*/ 83 h 128"/>
                  <a:gd name="T94" fmla="*/ 78 w 108"/>
                  <a:gd name="T95" fmla="*/ 78 h 128"/>
                  <a:gd name="T96" fmla="*/ 73 w 108"/>
                  <a:gd name="T97" fmla="*/ 75 h 128"/>
                  <a:gd name="T98" fmla="*/ 65 w 108"/>
                  <a:gd name="T99" fmla="*/ 73 h 128"/>
                  <a:gd name="T100" fmla="*/ 58 w 108"/>
                  <a:gd name="T101" fmla="*/ 73 h 128"/>
                  <a:gd name="T102" fmla="*/ 17 w 108"/>
                  <a:gd name="T103" fmla="*/ 73 h 128"/>
                  <a:gd name="T104" fmla="*/ 17 w 108"/>
                  <a:gd name="T105" fmla="*/ 128 h 128"/>
                  <a:gd name="T106" fmla="*/ 0 w 108"/>
                  <a:gd name="T107" fmla="*/ 128 h 128"/>
                  <a:gd name="T108" fmla="*/ 0 w 108"/>
                  <a:gd name="T109" fmla="*/ 0 h 1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28"/>
                  <a:gd name="T167" fmla="*/ 108 w 108"/>
                  <a:gd name="T168" fmla="*/ 128 h 12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28">
                    <a:moveTo>
                      <a:pt x="58" y="58"/>
                    </a:moveTo>
                    <a:lnTo>
                      <a:pt x="68" y="58"/>
                    </a:lnTo>
                    <a:lnTo>
                      <a:pt x="73" y="55"/>
                    </a:lnTo>
                    <a:lnTo>
                      <a:pt x="78" y="53"/>
                    </a:lnTo>
                    <a:lnTo>
                      <a:pt x="80" y="50"/>
                    </a:lnTo>
                    <a:lnTo>
                      <a:pt x="83" y="48"/>
                    </a:lnTo>
                    <a:lnTo>
                      <a:pt x="83" y="43"/>
                    </a:lnTo>
                    <a:lnTo>
                      <a:pt x="85" y="35"/>
                    </a:lnTo>
                    <a:lnTo>
                      <a:pt x="83" y="30"/>
                    </a:lnTo>
                    <a:lnTo>
                      <a:pt x="83" y="25"/>
                    </a:lnTo>
                    <a:lnTo>
                      <a:pt x="78" y="20"/>
                    </a:lnTo>
                    <a:lnTo>
                      <a:pt x="75" y="18"/>
                    </a:lnTo>
                    <a:lnTo>
                      <a:pt x="68" y="15"/>
                    </a:lnTo>
                    <a:lnTo>
                      <a:pt x="60" y="15"/>
                    </a:lnTo>
                    <a:lnTo>
                      <a:pt x="17" y="15"/>
                    </a:lnTo>
                    <a:lnTo>
                      <a:pt x="17" y="58"/>
                    </a:lnTo>
                    <a:lnTo>
                      <a:pt x="58" y="58"/>
                    </a:lnTo>
                    <a:close/>
                    <a:moveTo>
                      <a:pt x="0" y="0"/>
                    </a:moveTo>
                    <a:lnTo>
                      <a:pt x="60" y="0"/>
                    </a:lnTo>
                    <a:lnTo>
                      <a:pt x="73" y="0"/>
                    </a:lnTo>
                    <a:lnTo>
                      <a:pt x="83" y="2"/>
                    </a:lnTo>
                    <a:lnTo>
                      <a:pt x="93" y="7"/>
                    </a:lnTo>
                    <a:lnTo>
                      <a:pt x="95" y="12"/>
                    </a:lnTo>
                    <a:lnTo>
                      <a:pt x="98" y="15"/>
                    </a:lnTo>
                    <a:lnTo>
                      <a:pt x="100" y="23"/>
                    </a:lnTo>
                    <a:lnTo>
                      <a:pt x="103" y="35"/>
                    </a:lnTo>
                    <a:lnTo>
                      <a:pt x="100" y="45"/>
                    </a:lnTo>
                    <a:lnTo>
                      <a:pt x="100" y="50"/>
                    </a:lnTo>
                    <a:lnTo>
                      <a:pt x="98" y="53"/>
                    </a:lnTo>
                    <a:lnTo>
                      <a:pt x="90" y="60"/>
                    </a:lnTo>
                    <a:lnTo>
                      <a:pt x="83" y="65"/>
                    </a:lnTo>
                    <a:lnTo>
                      <a:pt x="90" y="68"/>
                    </a:lnTo>
                    <a:lnTo>
                      <a:pt x="95" y="73"/>
                    </a:lnTo>
                    <a:lnTo>
                      <a:pt x="98" y="75"/>
                    </a:lnTo>
                    <a:lnTo>
                      <a:pt x="98" y="80"/>
                    </a:lnTo>
                    <a:lnTo>
                      <a:pt x="100" y="90"/>
                    </a:lnTo>
                    <a:lnTo>
                      <a:pt x="100" y="108"/>
                    </a:lnTo>
                    <a:lnTo>
                      <a:pt x="100" y="118"/>
                    </a:lnTo>
                    <a:lnTo>
                      <a:pt x="103" y="123"/>
                    </a:lnTo>
                    <a:lnTo>
                      <a:pt x="108" y="126"/>
                    </a:lnTo>
                    <a:lnTo>
                      <a:pt x="108" y="128"/>
                    </a:lnTo>
                    <a:lnTo>
                      <a:pt x="85" y="128"/>
                    </a:lnTo>
                    <a:lnTo>
                      <a:pt x="85" y="126"/>
                    </a:lnTo>
                    <a:lnTo>
                      <a:pt x="83" y="113"/>
                    </a:lnTo>
                    <a:lnTo>
                      <a:pt x="83" y="93"/>
                    </a:lnTo>
                    <a:lnTo>
                      <a:pt x="80" y="88"/>
                    </a:lnTo>
                    <a:lnTo>
                      <a:pt x="80" y="83"/>
                    </a:lnTo>
                    <a:lnTo>
                      <a:pt x="78" y="78"/>
                    </a:lnTo>
                    <a:lnTo>
                      <a:pt x="73" y="75"/>
                    </a:lnTo>
                    <a:lnTo>
                      <a:pt x="65" y="73"/>
                    </a:lnTo>
                    <a:lnTo>
                      <a:pt x="58" y="73"/>
                    </a:lnTo>
                    <a:lnTo>
                      <a:pt x="17" y="73"/>
                    </a:lnTo>
                    <a:lnTo>
                      <a:pt x="17"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67" name="Freeform 491"/>
              <p:cNvSpPr>
                <a:spLocks noEditPoints="1"/>
              </p:cNvSpPr>
              <p:nvPr/>
            </p:nvSpPr>
            <p:spPr bwMode="auto">
              <a:xfrm>
                <a:off x="1769" y="5683"/>
                <a:ext cx="128" cy="138"/>
              </a:xfrm>
              <a:custGeom>
                <a:avLst/>
                <a:gdLst>
                  <a:gd name="T0" fmla="*/ 120 w 128"/>
                  <a:gd name="T1" fmla="*/ 33 h 138"/>
                  <a:gd name="T2" fmla="*/ 123 w 128"/>
                  <a:gd name="T3" fmla="*/ 43 h 138"/>
                  <a:gd name="T4" fmla="*/ 128 w 128"/>
                  <a:gd name="T5" fmla="*/ 68 h 138"/>
                  <a:gd name="T6" fmla="*/ 123 w 128"/>
                  <a:gd name="T7" fmla="*/ 93 h 138"/>
                  <a:gd name="T8" fmla="*/ 113 w 128"/>
                  <a:gd name="T9" fmla="*/ 115 h 138"/>
                  <a:gd name="T10" fmla="*/ 90 w 128"/>
                  <a:gd name="T11" fmla="*/ 133 h 138"/>
                  <a:gd name="T12" fmla="*/ 62 w 128"/>
                  <a:gd name="T13" fmla="*/ 138 h 138"/>
                  <a:gd name="T14" fmla="*/ 42 w 128"/>
                  <a:gd name="T15" fmla="*/ 136 h 138"/>
                  <a:gd name="T16" fmla="*/ 25 w 128"/>
                  <a:gd name="T17" fmla="*/ 126 h 138"/>
                  <a:gd name="T18" fmla="*/ 10 w 128"/>
                  <a:gd name="T19" fmla="*/ 108 h 138"/>
                  <a:gd name="T20" fmla="*/ 2 w 128"/>
                  <a:gd name="T21" fmla="*/ 83 h 138"/>
                  <a:gd name="T22" fmla="*/ 2 w 128"/>
                  <a:gd name="T23" fmla="*/ 58 h 138"/>
                  <a:gd name="T24" fmla="*/ 7 w 128"/>
                  <a:gd name="T25" fmla="*/ 35 h 138"/>
                  <a:gd name="T26" fmla="*/ 17 w 128"/>
                  <a:gd name="T27" fmla="*/ 20 h 138"/>
                  <a:gd name="T28" fmla="*/ 35 w 128"/>
                  <a:gd name="T29" fmla="*/ 7 h 138"/>
                  <a:gd name="T30" fmla="*/ 47 w 128"/>
                  <a:gd name="T31" fmla="*/ 2 h 138"/>
                  <a:gd name="T32" fmla="*/ 62 w 128"/>
                  <a:gd name="T33" fmla="*/ 0 h 138"/>
                  <a:gd name="T34" fmla="*/ 85 w 128"/>
                  <a:gd name="T35" fmla="*/ 2 h 138"/>
                  <a:gd name="T36" fmla="*/ 105 w 128"/>
                  <a:gd name="T37" fmla="*/ 12 h 138"/>
                  <a:gd name="T38" fmla="*/ 113 w 128"/>
                  <a:gd name="T39" fmla="*/ 23 h 138"/>
                  <a:gd name="T40" fmla="*/ 103 w 128"/>
                  <a:gd name="T41" fmla="*/ 95 h 138"/>
                  <a:gd name="T42" fmla="*/ 108 w 128"/>
                  <a:gd name="T43" fmla="*/ 78 h 138"/>
                  <a:gd name="T44" fmla="*/ 108 w 128"/>
                  <a:gd name="T45" fmla="*/ 55 h 138"/>
                  <a:gd name="T46" fmla="*/ 103 w 128"/>
                  <a:gd name="T47" fmla="*/ 38 h 138"/>
                  <a:gd name="T48" fmla="*/ 90 w 128"/>
                  <a:gd name="T49" fmla="*/ 25 h 138"/>
                  <a:gd name="T50" fmla="*/ 75 w 128"/>
                  <a:gd name="T51" fmla="*/ 17 h 138"/>
                  <a:gd name="T52" fmla="*/ 55 w 128"/>
                  <a:gd name="T53" fmla="*/ 17 h 138"/>
                  <a:gd name="T54" fmla="*/ 37 w 128"/>
                  <a:gd name="T55" fmla="*/ 25 h 138"/>
                  <a:gd name="T56" fmla="*/ 25 w 128"/>
                  <a:gd name="T57" fmla="*/ 38 h 138"/>
                  <a:gd name="T58" fmla="*/ 22 w 128"/>
                  <a:gd name="T59" fmla="*/ 48 h 138"/>
                  <a:gd name="T60" fmla="*/ 17 w 128"/>
                  <a:gd name="T61" fmla="*/ 70 h 138"/>
                  <a:gd name="T62" fmla="*/ 22 w 128"/>
                  <a:gd name="T63" fmla="*/ 90 h 138"/>
                  <a:gd name="T64" fmla="*/ 30 w 128"/>
                  <a:gd name="T65" fmla="*/ 108 h 138"/>
                  <a:gd name="T66" fmla="*/ 45 w 128"/>
                  <a:gd name="T67" fmla="*/ 118 h 138"/>
                  <a:gd name="T68" fmla="*/ 65 w 128"/>
                  <a:gd name="T69" fmla="*/ 123 h 138"/>
                  <a:gd name="T70" fmla="*/ 85 w 128"/>
                  <a:gd name="T71" fmla="*/ 118 h 138"/>
                  <a:gd name="T72" fmla="*/ 95 w 128"/>
                  <a:gd name="T73" fmla="*/ 108 h 13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8"/>
                  <a:gd name="T112" fmla="*/ 0 h 138"/>
                  <a:gd name="T113" fmla="*/ 128 w 128"/>
                  <a:gd name="T114" fmla="*/ 138 h 13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8" h="138">
                    <a:moveTo>
                      <a:pt x="113" y="23"/>
                    </a:moveTo>
                    <a:lnTo>
                      <a:pt x="120" y="33"/>
                    </a:lnTo>
                    <a:lnTo>
                      <a:pt x="123" y="38"/>
                    </a:lnTo>
                    <a:lnTo>
                      <a:pt x="123" y="43"/>
                    </a:lnTo>
                    <a:lnTo>
                      <a:pt x="125" y="53"/>
                    </a:lnTo>
                    <a:lnTo>
                      <a:pt x="128" y="68"/>
                    </a:lnTo>
                    <a:lnTo>
                      <a:pt x="125" y="80"/>
                    </a:lnTo>
                    <a:lnTo>
                      <a:pt x="123" y="93"/>
                    </a:lnTo>
                    <a:lnTo>
                      <a:pt x="118" y="105"/>
                    </a:lnTo>
                    <a:lnTo>
                      <a:pt x="113" y="115"/>
                    </a:lnTo>
                    <a:lnTo>
                      <a:pt x="103" y="126"/>
                    </a:lnTo>
                    <a:lnTo>
                      <a:pt x="90" y="133"/>
                    </a:lnTo>
                    <a:lnTo>
                      <a:pt x="78" y="136"/>
                    </a:lnTo>
                    <a:lnTo>
                      <a:pt x="62" y="138"/>
                    </a:lnTo>
                    <a:lnTo>
                      <a:pt x="47" y="136"/>
                    </a:lnTo>
                    <a:lnTo>
                      <a:pt x="42" y="136"/>
                    </a:lnTo>
                    <a:lnTo>
                      <a:pt x="35" y="133"/>
                    </a:lnTo>
                    <a:lnTo>
                      <a:pt x="25" y="126"/>
                    </a:lnTo>
                    <a:lnTo>
                      <a:pt x="15" y="118"/>
                    </a:lnTo>
                    <a:lnTo>
                      <a:pt x="10" y="108"/>
                    </a:lnTo>
                    <a:lnTo>
                      <a:pt x="5" y="95"/>
                    </a:lnTo>
                    <a:lnTo>
                      <a:pt x="2" y="83"/>
                    </a:lnTo>
                    <a:lnTo>
                      <a:pt x="0" y="70"/>
                    </a:lnTo>
                    <a:lnTo>
                      <a:pt x="2" y="58"/>
                    </a:lnTo>
                    <a:lnTo>
                      <a:pt x="5" y="45"/>
                    </a:lnTo>
                    <a:lnTo>
                      <a:pt x="7" y="35"/>
                    </a:lnTo>
                    <a:lnTo>
                      <a:pt x="12" y="25"/>
                    </a:lnTo>
                    <a:lnTo>
                      <a:pt x="17" y="20"/>
                    </a:lnTo>
                    <a:lnTo>
                      <a:pt x="22" y="15"/>
                    </a:lnTo>
                    <a:lnTo>
                      <a:pt x="35" y="7"/>
                    </a:lnTo>
                    <a:lnTo>
                      <a:pt x="40" y="5"/>
                    </a:lnTo>
                    <a:lnTo>
                      <a:pt x="47" y="2"/>
                    </a:lnTo>
                    <a:lnTo>
                      <a:pt x="55" y="0"/>
                    </a:lnTo>
                    <a:lnTo>
                      <a:pt x="62" y="0"/>
                    </a:lnTo>
                    <a:lnTo>
                      <a:pt x="80" y="2"/>
                    </a:lnTo>
                    <a:lnTo>
                      <a:pt x="85" y="2"/>
                    </a:lnTo>
                    <a:lnTo>
                      <a:pt x="93" y="5"/>
                    </a:lnTo>
                    <a:lnTo>
                      <a:pt x="105" y="12"/>
                    </a:lnTo>
                    <a:lnTo>
                      <a:pt x="110" y="17"/>
                    </a:lnTo>
                    <a:lnTo>
                      <a:pt x="113" y="23"/>
                    </a:lnTo>
                    <a:close/>
                    <a:moveTo>
                      <a:pt x="98" y="105"/>
                    </a:moveTo>
                    <a:lnTo>
                      <a:pt x="103" y="95"/>
                    </a:lnTo>
                    <a:lnTo>
                      <a:pt x="105" y="88"/>
                    </a:lnTo>
                    <a:lnTo>
                      <a:pt x="108" y="78"/>
                    </a:lnTo>
                    <a:lnTo>
                      <a:pt x="108" y="68"/>
                    </a:lnTo>
                    <a:lnTo>
                      <a:pt x="108" y="55"/>
                    </a:lnTo>
                    <a:lnTo>
                      <a:pt x="105" y="45"/>
                    </a:lnTo>
                    <a:lnTo>
                      <a:pt x="103" y="38"/>
                    </a:lnTo>
                    <a:lnTo>
                      <a:pt x="98" y="30"/>
                    </a:lnTo>
                    <a:lnTo>
                      <a:pt x="90" y="25"/>
                    </a:lnTo>
                    <a:lnTo>
                      <a:pt x="83" y="20"/>
                    </a:lnTo>
                    <a:lnTo>
                      <a:pt x="75" y="17"/>
                    </a:lnTo>
                    <a:lnTo>
                      <a:pt x="65" y="15"/>
                    </a:lnTo>
                    <a:lnTo>
                      <a:pt x="55" y="17"/>
                    </a:lnTo>
                    <a:lnTo>
                      <a:pt x="45" y="20"/>
                    </a:lnTo>
                    <a:lnTo>
                      <a:pt x="37" y="25"/>
                    </a:lnTo>
                    <a:lnTo>
                      <a:pt x="32" y="30"/>
                    </a:lnTo>
                    <a:lnTo>
                      <a:pt x="25" y="38"/>
                    </a:lnTo>
                    <a:lnTo>
                      <a:pt x="22" y="43"/>
                    </a:lnTo>
                    <a:lnTo>
                      <a:pt x="22" y="48"/>
                    </a:lnTo>
                    <a:lnTo>
                      <a:pt x="20" y="58"/>
                    </a:lnTo>
                    <a:lnTo>
                      <a:pt x="17" y="70"/>
                    </a:lnTo>
                    <a:lnTo>
                      <a:pt x="20" y="80"/>
                    </a:lnTo>
                    <a:lnTo>
                      <a:pt x="22" y="90"/>
                    </a:lnTo>
                    <a:lnTo>
                      <a:pt x="25" y="100"/>
                    </a:lnTo>
                    <a:lnTo>
                      <a:pt x="30" y="108"/>
                    </a:lnTo>
                    <a:lnTo>
                      <a:pt x="35" y="113"/>
                    </a:lnTo>
                    <a:lnTo>
                      <a:pt x="45" y="118"/>
                    </a:lnTo>
                    <a:lnTo>
                      <a:pt x="52" y="120"/>
                    </a:lnTo>
                    <a:lnTo>
                      <a:pt x="65" y="123"/>
                    </a:lnTo>
                    <a:lnTo>
                      <a:pt x="75" y="120"/>
                    </a:lnTo>
                    <a:lnTo>
                      <a:pt x="85" y="118"/>
                    </a:lnTo>
                    <a:lnTo>
                      <a:pt x="93" y="113"/>
                    </a:lnTo>
                    <a:lnTo>
                      <a:pt x="95" y="108"/>
                    </a:lnTo>
                    <a:lnTo>
                      <a:pt x="98" y="1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68" name="Freeform 492"/>
              <p:cNvSpPr>
                <a:spLocks/>
              </p:cNvSpPr>
              <p:nvPr/>
            </p:nvSpPr>
            <p:spPr bwMode="auto">
              <a:xfrm>
                <a:off x="1907" y="5688"/>
                <a:ext cx="73" cy="133"/>
              </a:xfrm>
              <a:custGeom>
                <a:avLst/>
                <a:gdLst>
                  <a:gd name="T0" fmla="*/ 73 w 73"/>
                  <a:gd name="T1" fmla="*/ 90 h 133"/>
                  <a:gd name="T2" fmla="*/ 73 w 73"/>
                  <a:gd name="T3" fmla="*/ 105 h 133"/>
                  <a:gd name="T4" fmla="*/ 70 w 73"/>
                  <a:gd name="T5" fmla="*/ 110 h 133"/>
                  <a:gd name="T6" fmla="*/ 68 w 73"/>
                  <a:gd name="T7" fmla="*/ 115 h 133"/>
                  <a:gd name="T8" fmla="*/ 63 w 73"/>
                  <a:gd name="T9" fmla="*/ 123 h 133"/>
                  <a:gd name="T10" fmla="*/ 55 w 73"/>
                  <a:gd name="T11" fmla="*/ 128 h 133"/>
                  <a:gd name="T12" fmla="*/ 45 w 73"/>
                  <a:gd name="T13" fmla="*/ 131 h 133"/>
                  <a:gd name="T14" fmla="*/ 35 w 73"/>
                  <a:gd name="T15" fmla="*/ 133 h 133"/>
                  <a:gd name="T16" fmla="*/ 20 w 73"/>
                  <a:gd name="T17" fmla="*/ 131 h 133"/>
                  <a:gd name="T18" fmla="*/ 15 w 73"/>
                  <a:gd name="T19" fmla="*/ 128 h 133"/>
                  <a:gd name="T20" fmla="*/ 10 w 73"/>
                  <a:gd name="T21" fmla="*/ 123 h 133"/>
                  <a:gd name="T22" fmla="*/ 5 w 73"/>
                  <a:gd name="T23" fmla="*/ 121 h 133"/>
                  <a:gd name="T24" fmla="*/ 2 w 73"/>
                  <a:gd name="T25" fmla="*/ 113 h 133"/>
                  <a:gd name="T26" fmla="*/ 0 w 73"/>
                  <a:gd name="T27" fmla="*/ 105 h 133"/>
                  <a:gd name="T28" fmla="*/ 0 w 73"/>
                  <a:gd name="T29" fmla="*/ 95 h 133"/>
                  <a:gd name="T30" fmla="*/ 0 w 73"/>
                  <a:gd name="T31" fmla="*/ 88 h 133"/>
                  <a:gd name="T32" fmla="*/ 15 w 73"/>
                  <a:gd name="T33" fmla="*/ 88 h 133"/>
                  <a:gd name="T34" fmla="*/ 15 w 73"/>
                  <a:gd name="T35" fmla="*/ 95 h 133"/>
                  <a:gd name="T36" fmla="*/ 18 w 73"/>
                  <a:gd name="T37" fmla="*/ 105 h 133"/>
                  <a:gd name="T38" fmla="*/ 18 w 73"/>
                  <a:gd name="T39" fmla="*/ 108 h 133"/>
                  <a:gd name="T40" fmla="*/ 20 w 73"/>
                  <a:gd name="T41" fmla="*/ 113 h 133"/>
                  <a:gd name="T42" fmla="*/ 23 w 73"/>
                  <a:gd name="T43" fmla="*/ 115 h 133"/>
                  <a:gd name="T44" fmla="*/ 28 w 73"/>
                  <a:gd name="T45" fmla="*/ 115 h 133"/>
                  <a:gd name="T46" fmla="*/ 35 w 73"/>
                  <a:gd name="T47" fmla="*/ 118 h 133"/>
                  <a:gd name="T48" fmla="*/ 43 w 73"/>
                  <a:gd name="T49" fmla="*/ 118 h 133"/>
                  <a:gd name="T50" fmla="*/ 48 w 73"/>
                  <a:gd name="T51" fmla="*/ 115 h 133"/>
                  <a:gd name="T52" fmla="*/ 50 w 73"/>
                  <a:gd name="T53" fmla="*/ 113 h 133"/>
                  <a:gd name="T54" fmla="*/ 53 w 73"/>
                  <a:gd name="T55" fmla="*/ 108 h 133"/>
                  <a:gd name="T56" fmla="*/ 55 w 73"/>
                  <a:gd name="T57" fmla="*/ 100 h 133"/>
                  <a:gd name="T58" fmla="*/ 55 w 73"/>
                  <a:gd name="T59" fmla="*/ 85 h 133"/>
                  <a:gd name="T60" fmla="*/ 55 w 73"/>
                  <a:gd name="T61" fmla="*/ 0 h 133"/>
                  <a:gd name="T62" fmla="*/ 73 w 73"/>
                  <a:gd name="T63" fmla="*/ 0 h 133"/>
                  <a:gd name="T64" fmla="*/ 73 w 73"/>
                  <a:gd name="T65" fmla="*/ 90 h 1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3"/>
                  <a:gd name="T100" fmla="*/ 0 h 133"/>
                  <a:gd name="T101" fmla="*/ 73 w 73"/>
                  <a:gd name="T102" fmla="*/ 133 h 13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3" h="133">
                    <a:moveTo>
                      <a:pt x="73" y="90"/>
                    </a:moveTo>
                    <a:lnTo>
                      <a:pt x="73" y="105"/>
                    </a:lnTo>
                    <a:lnTo>
                      <a:pt x="70" y="110"/>
                    </a:lnTo>
                    <a:lnTo>
                      <a:pt x="68" y="115"/>
                    </a:lnTo>
                    <a:lnTo>
                      <a:pt x="63" y="123"/>
                    </a:lnTo>
                    <a:lnTo>
                      <a:pt x="55" y="128"/>
                    </a:lnTo>
                    <a:lnTo>
                      <a:pt x="45" y="131"/>
                    </a:lnTo>
                    <a:lnTo>
                      <a:pt x="35" y="133"/>
                    </a:lnTo>
                    <a:lnTo>
                      <a:pt x="20" y="131"/>
                    </a:lnTo>
                    <a:lnTo>
                      <a:pt x="15" y="128"/>
                    </a:lnTo>
                    <a:lnTo>
                      <a:pt x="10" y="123"/>
                    </a:lnTo>
                    <a:lnTo>
                      <a:pt x="5" y="121"/>
                    </a:lnTo>
                    <a:lnTo>
                      <a:pt x="2" y="113"/>
                    </a:lnTo>
                    <a:lnTo>
                      <a:pt x="0" y="105"/>
                    </a:lnTo>
                    <a:lnTo>
                      <a:pt x="0" y="95"/>
                    </a:lnTo>
                    <a:lnTo>
                      <a:pt x="0" y="88"/>
                    </a:lnTo>
                    <a:lnTo>
                      <a:pt x="15" y="88"/>
                    </a:lnTo>
                    <a:lnTo>
                      <a:pt x="15" y="95"/>
                    </a:lnTo>
                    <a:lnTo>
                      <a:pt x="18" y="105"/>
                    </a:lnTo>
                    <a:lnTo>
                      <a:pt x="18" y="108"/>
                    </a:lnTo>
                    <a:lnTo>
                      <a:pt x="20" y="113"/>
                    </a:lnTo>
                    <a:lnTo>
                      <a:pt x="23" y="115"/>
                    </a:lnTo>
                    <a:lnTo>
                      <a:pt x="28" y="115"/>
                    </a:lnTo>
                    <a:lnTo>
                      <a:pt x="35" y="118"/>
                    </a:lnTo>
                    <a:lnTo>
                      <a:pt x="43" y="118"/>
                    </a:lnTo>
                    <a:lnTo>
                      <a:pt x="48" y="115"/>
                    </a:lnTo>
                    <a:lnTo>
                      <a:pt x="50" y="113"/>
                    </a:lnTo>
                    <a:lnTo>
                      <a:pt x="53" y="108"/>
                    </a:lnTo>
                    <a:lnTo>
                      <a:pt x="55" y="100"/>
                    </a:lnTo>
                    <a:lnTo>
                      <a:pt x="55" y="85"/>
                    </a:lnTo>
                    <a:lnTo>
                      <a:pt x="55" y="0"/>
                    </a:lnTo>
                    <a:lnTo>
                      <a:pt x="73" y="0"/>
                    </a:lnTo>
                    <a:lnTo>
                      <a:pt x="73"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69" name="Freeform 493"/>
              <p:cNvSpPr>
                <a:spLocks/>
              </p:cNvSpPr>
              <p:nvPr/>
            </p:nvSpPr>
            <p:spPr bwMode="auto">
              <a:xfrm>
                <a:off x="2008" y="5685"/>
                <a:ext cx="98" cy="131"/>
              </a:xfrm>
              <a:custGeom>
                <a:avLst/>
                <a:gdLst>
                  <a:gd name="T0" fmla="*/ 0 w 98"/>
                  <a:gd name="T1" fmla="*/ 0 h 131"/>
                  <a:gd name="T2" fmla="*/ 95 w 98"/>
                  <a:gd name="T3" fmla="*/ 0 h 131"/>
                  <a:gd name="T4" fmla="*/ 95 w 98"/>
                  <a:gd name="T5" fmla="*/ 18 h 131"/>
                  <a:gd name="T6" fmla="*/ 17 w 98"/>
                  <a:gd name="T7" fmla="*/ 18 h 131"/>
                  <a:gd name="T8" fmla="*/ 17 w 98"/>
                  <a:gd name="T9" fmla="*/ 56 h 131"/>
                  <a:gd name="T10" fmla="*/ 90 w 98"/>
                  <a:gd name="T11" fmla="*/ 56 h 131"/>
                  <a:gd name="T12" fmla="*/ 90 w 98"/>
                  <a:gd name="T13" fmla="*/ 71 h 131"/>
                  <a:gd name="T14" fmla="*/ 17 w 98"/>
                  <a:gd name="T15" fmla="*/ 71 h 131"/>
                  <a:gd name="T16" fmla="*/ 17 w 98"/>
                  <a:gd name="T17" fmla="*/ 116 h 131"/>
                  <a:gd name="T18" fmla="*/ 98 w 98"/>
                  <a:gd name="T19" fmla="*/ 116 h 131"/>
                  <a:gd name="T20" fmla="*/ 98 w 98"/>
                  <a:gd name="T21" fmla="*/ 131 h 131"/>
                  <a:gd name="T22" fmla="*/ 0 w 98"/>
                  <a:gd name="T23" fmla="*/ 131 h 131"/>
                  <a:gd name="T24" fmla="*/ 0 w 98"/>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1"/>
                  <a:gd name="T41" fmla="*/ 98 w 98"/>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1">
                    <a:moveTo>
                      <a:pt x="0" y="0"/>
                    </a:moveTo>
                    <a:lnTo>
                      <a:pt x="95" y="0"/>
                    </a:lnTo>
                    <a:lnTo>
                      <a:pt x="95" y="18"/>
                    </a:lnTo>
                    <a:lnTo>
                      <a:pt x="17" y="18"/>
                    </a:lnTo>
                    <a:lnTo>
                      <a:pt x="17" y="56"/>
                    </a:lnTo>
                    <a:lnTo>
                      <a:pt x="90" y="56"/>
                    </a:lnTo>
                    <a:lnTo>
                      <a:pt x="90" y="71"/>
                    </a:lnTo>
                    <a:lnTo>
                      <a:pt x="17" y="71"/>
                    </a:lnTo>
                    <a:lnTo>
                      <a:pt x="17" y="116"/>
                    </a:lnTo>
                    <a:lnTo>
                      <a:pt x="98" y="116"/>
                    </a:lnTo>
                    <a:lnTo>
                      <a:pt x="9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70" name="Freeform 494"/>
              <p:cNvSpPr>
                <a:spLocks/>
              </p:cNvSpPr>
              <p:nvPr/>
            </p:nvSpPr>
            <p:spPr bwMode="auto">
              <a:xfrm>
                <a:off x="2123" y="5683"/>
                <a:ext cx="114" cy="138"/>
              </a:xfrm>
              <a:custGeom>
                <a:avLst/>
                <a:gdLst>
                  <a:gd name="T0" fmla="*/ 103 w 114"/>
                  <a:gd name="T1" fmla="*/ 20 h 138"/>
                  <a:gd name="T2" fmla="*/ 111 w 114"/>
                  <a:gd name="T3" fmla="*/ 35 h 138"/>
                  <a:gd name="T4" fmla="*/ 96 w 114"/>
                  <a:gd name="T5" fmla="*/ 43 h 138"/>
                  <a:gd name="T6" fmla="*/ 88 w 114"/>
                  <a:gd name="T7" fmla="*/ 28 h 138"/>
                  <a:gd name="T8" fmla="*/ 81 w 114"/>
                  <a:gd name="T9" fmla="*/ 20 h 138"/>
                  <a:gd name="T10" fmla="*/ 68 w 114"/>
                  <a:gd name="T11" fmla="*/ 15 h 138"/>
                  <a:gd name="T12" fmla="*/ 51 w 114"/>
                  <a:gd name="T13" fmla="*/ 17 h 138"/>
                  <a:gd name="T14" fmla="*/ 36 w 114"/>
                  <a:gd name="T15" fmla="*/ 23 h 138"/>
                  <a:gd name="T16" fmla="*/ 23 w 114"/>
                  <a:gd name="T17" fmla="*/ 38 h 138"/>
                  <a:gd name="T18" fmla="*/ 18 w 114"/>
                  <a:gd name="T19" fmla="*/ 58 h 138"/>
                  <a:gd name="T20" fmla="*/ 18 w 114"/>
                  <a:gd name="T21" fmla="*/ 80 h 138"/>
                  <a:gd name="T22" fmla="*/ 23 w 114"/>
                  <a:gd name="T23" fmla="*/ 100 h 138"/>
                  <a:gd name="T24" fmla="*/ 33 w 114"/>
                  <a:gd name="T25" fmla="*/ 113 h 138"/>
                  <a:gd name="T26" fmla="*/ 51 w 114"/>
                  <a:gd name="T27" fmla="*/ 120 h 138"/>
                  <a:gd name="T28" fmla="*/ 68 w 114"/>
                  <a:gd name="T29" fmla="*/ 120 h 138"/>
                  <a:gd name="T30" fmla="*/ 83 w 114"/>
                  <a:gd name="T31" fmla="*/ 113 h 138"/>
                  <a:gd name="T32" fmla="*/ 93 w 114"/>
                  <a:gd name="T33" fmla="*/ 98 h 138"/>
                  <a:gd name="T34" fmla="*/ 114 w 114"/>
                  <a:gd name="T35" fmla="*/ 85 h 138"/>
                  <a:gd name="T36" fmla="*/ 108 w 114"/>
                  <a:gd name="T37" fmla="*/ 105 h 138"/>
                  <a:gd name="T38" fmla="*/ 98 w 114"/>
                  <a:gd name="T39" fmla="*/ 120 h 138"/>
                  <a:gd name="T40" fmla="*/ 81 w 114"/>
                  <a:gd name="T41" fmla="*/ 133 h 138"/>
                  <a:gd name="T42" fmla="*/ 58 w 114"/>
                  <a:gd name="T43" fmla="*/ 138 h 138"/>
                  <a:gd name="T44" fmla="*/ 36 w 114"/>
                  <a:gd name="T45" fmla="*/ 133 h 138"/>
                  <a:gd name="T46" fmla="*/ 20 w 114"/>
                  <a:gd name="T47" fmla="*/ 123 h 138"/>
                  <a:gd name="T48" fmla="*/ 5 w 114"/>
                  <a:gd name="T49" fmla="*/ 100 h 138"/>
                  <a:gd name="T50" fmla="*/ 0 w 114"/>
                  <a:gd name="T51" fmla="*/ 85 h 138"/>
                  <a:gd name="T52" fmla="*/ 0 w 114"/>
                  <a:gd name="T53" fmla="*/ 53 h 138"/>
                  <a:gd name="T54" fmla="*/ 8 w 114"/>
                  <a:gd name="T55" fmla="*/ 30 h 138"/>
                  <a:gd name="T56" fmla="*/ 23 w 114"/>
                  <a:gd name="T57" fmla="*/ 12 h 138"/>
                  <a:gd name="T58" fmla="*/ 41 w 114"/>
                  <a:gd name="T59" fmla="*/ 2 h 138"/>
                  <a:gd name="T60" fmla="*/ 61 w 114"/>
                  <a:gd name="T61" fmla="*/ 0 h 138"/>
                  <a:gd name="T62" fmla="*/ 81 w 114"/>
                  <a:gd name="T63" fmla="*/ 2 h 138"/>
                  <a:gd name="T64" fmla="*/ 98 w 114"/>
                  <a:gd name="T65" fmla="*/ 12 h 1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4"/>
                  <a:gd name="T100" fmla="*/ 0 h 138"/>
                  <a:gd name="T101" fmla="*/ 114 w 114"/>
                  <a:gd name="T102" fmla="*/ 138 h 13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4" h="138">
                    <a:moveTo>
                      <a:pt x="98" y="12"/>
                    </a:moveTo>
                    <a:lnTo>
                      <a:pt x="103" y="20"/>
                    </a:lnTo>
                    <a:lnTo>
                      <a:pt x="108" y="28"/>
                    </a:lnTo>
                    <a:lnTo>
                      <a:pt x="111" y="35"/>
                    </a:lnTo>
                    <a:lnTo>
                      <a:pt x="114" y="43"/>
                    </a:lnTo>
                    <a:lnTo>
                      <a:pt x="96" y="43"/>
                    </a:lnTo>
                    <a:lnTo>
                      <a:pt x="91" y="33"/>
                    </a:lnTo>
                    <a:lnTo>
                      <a:pt x="88" y="28"/>
                    </a:lnTo>
                    <a:lnTo>
                      <a:pt x="83" y="23"/>
                    </a:lnTo>
                    <a:lnTo>
                      <a:pt x="81" y="20"/>
                    </a:lnTo>
                    <a:lnTo>
                      <a:pt x="73" y="17"/>
                    </a:lnTo>
                    <a:lnTo>
                      <a:pt x="68" y="15"/>
                    </a:lnTo>
                    <a:lnTo>
                      <a:pt x="61" y="15"/>
                    </a:lnTo>
                    <a:lnTo>
                      <a:pt x="51" y="17"/>
                    </a:lnTo>
                    <a:lnTo>
                      <a:pt x="43" y="20"/>
                    </a:lnTo>
                    <a:lnTo>
                      <a:pt x="36" y="23"/>
                    </a:lnTo>
                    <a:lnTo>
                      <a:pt x="28" y="30"/>
                    </a:lnTo>
                    <a:lnTo>
                      <a:pt x="23" y="38"/>
                    </a:lnTo>
                    <a:lnTo>
                      <a:pt x="20" y="45"/>
                    </a:lnTo>
                    <a:lnTo>
                      <a:pt x="18" y="58"/>
                    </a:lnTo>
                    <a:lnTo>
                      <a:pt x="18" y="70"/>
                    </a:lnTo>
                    <a:lnTo>
                      <a:pt x="18" y="80"/>
                    </a:lnTo>
                    <a:lnTo>
                      <a:pt x="20" y="90"/>
                    </a:lnTo>
                    <a:lnTo>
                      <a:pt x="23" y="100"/>
                    </a:lnTo>
                    <a:lnTo>
                      <a:pt x="28" y="108"/>
                    </a:lnTo>
                    <a:lnTo>
                      <a:pt x="33" y="113"/>
                    </a:lnTo>
                    <a:lnTo>
                      <a:pt x="41" y="118"/>
                    </a:lnTo>
                    <a:lnTo>
                      <a:pt x="51" y="120"/>
                    </a:lnTo>
                    <a:lnTo>
                      <a:pt x="61" y="120"/>
                    </a:lnTo>
                    <a:lnTo>
                      <a:pt x="68" y="120"/>
                    </a:lnTo>
                    <a:lnTo>
                      <a:pt x="76" y="118"/>
                    </a:lnTo>
                    <a:lnTo>
                      <a:pt x="83" y="113"/>
                    </a:lnTo>
                    <a:lnTo>
                      <a:pt x="88" y="105"/>
                    </a:lnTo>
                    <a:lnTo>
                      <a:pt x="93" y="98"/>
                    </a:lnTo>
                    <a:lnTo>
                      <a:pt x="98" y="85"/>
                    </a:lnTo>
                    <a:lnTo>
                      <a:pt x="114" y="85"/>
                    </a:lnTo>
                    <a:lnTo>
                      <a:pt x="114" y="95"/>
                    </a:lnTo>
                    <a:lnTo>
                      <a:pt x="108" y="105"/>
                    </a:lnTo>
                    <a:lnTo>
                      <a:pt x="106" y="113"/>
                    </a:lnTo>
                    <a:lnTo>
                      <a:pt x="98" y="120"/>
                    </a:lnTo>
                    <a:lnTo>
                      <a:pt x="91" y="128"/>
                    </a:lnTo>
                    <a:lnTo>
                      <a:pt x="81" y="133"/>
                    </a:lnTo>
                    <a:lnTo>
                      <a:pt x="71" y="136"/>
                    </a:lnTo>
                    <a:lnTo>
                      <a:pt x="58" y="138"/>
                    </a:lnTo>
                    <a:lnTo>
                      <a:pt x="46" y="136"/>
                    </a:lnTo>
                    <a:lnTo>
                      <a:pt x="36" y="133"/>
                    </a:lnTo>
                    <a:lnTo>
                      <a:pt x="28" y="131"/>
                    </a:lnTo>
                    <a:lnTo>
                      <a:pt x="20" y="123"/>
                    </a:lnTo>
                    <a:lnTo>
                      <a:pt x="10" y="113"/>
                    </a:lnTo>
                    <a:lnTo>
                      <a:pt x="5" y="100"/>
                    </a:lnTo>
                    <a:lnTo>
                      <a:pt x="3" y="93"/>
                    </a:lnTo>
                    <a:lnTo>
                      <a:pt x="0" y="85"/>
                    </a:lnTo>
                    <a:lnTo>
                      <a:pt x="0" y="68"/>
                    </a:lnTo>
                    <a:lnTo>
                      <a:pt x="0" y="53"/>
                    </a:lnTo>
                    <a:lnTo>
                      <a:pt x="3" y="40"/>
                    </a:lnTo>
                    <a:lnTo>
                      <a:pt x="8" y="30"/>
                    </a:lnTo>
                    <a:lnTo>
                      <a:pt x="15" y="20"/>
                    </a:lnTo>
                    <a:lnTo>
                      <a:pt x="23" y="12"/>
                    </a:lnTo>
                    <a:lnTo>
                      <a:pt x="33" y="5"/>
                    </a:lnTo>
                    <a:lnTo>
                      <a:pt x="41" y="2"/>
                    </a:lnTo>
                    <a:lnTo>
                      <a:pt x="46" y="2"/>
                    </a:lnTo>
                    <a:lnTo>
                      <a:pt x="61" y="0"/>
                    </a:lnTo>
                    <a:lnTo>
                      <a:pt x="71" y="2"/>
                    </a:lnTo>
                    <a:lnTo>
                      <a:pt x="81" y="2"/>
                    </a:lnTo>
                    <a:lnTo>
                      <a:pt x="91" y="7"/>
                    </a:lnTo>
                    <a:lnTo>
                      <a:pt x="98"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71" name="Freeform 495"/>
              <p:cNvSpPr>
                <a:spLocks/>
              </p:cNvSpPr>
              <p:nvPr/>
            </p:nvSpPr>
            <p:spPr bwMode="auto">
              <a:xfrm>
                <a:off x="2247" y="5685"/>
                <a:ext cx="105" cy="131"/>
              </a:xfrm>
              <a:custGeom>
                <a:avLst/>
                <a:gdLst>
                  <a:gd name="T0" fmla="*/ 105 w 105"/>
                  <a:gd name="T1" fmla="*/ 0 h 131"/>
                  <a:gd name="T2" fmla="*/ 105 w 105"/>
                  <a:gd name="T3" fmla="*/ 18 h 131"/>
                  <a:gd name="T4" fmla="*/ 62 w 105"/>
                  <a:gd name="T5" fmla="*/ 18 h 131"/>
                  <a:gd name="T6" fmla="*/ 62 w 105"/>
                  <a:gd name="T7" fmla="*/ 131 h 131"/>
                  <a:gd name="T8" fmla="*/ 45 w 105"/>
                  <a:gd name="T9" fmla="*/ 131 h 131"/>
                  <a:gd name="T10" fmla="*/ 45 w 105"/>
                  <a:gd name="T11" fmla="*/ 18 h 131"/>
                  <a:gd name="T12" fmla="*/ 0 w 105"/>
                  <a:gd name="T13" fmla="*/ 18 h 131"/>
                  <a:gd name="T14" fmla="*/ 0 w 105"/>
                  <a:gd name="T15" fmla="*/ 0 h 131"/>
                  <a:gd name="T16" fmla="*/ 105 w 105"/>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5"/>
                  <a:gd name="T28" fmla="*/ 0 h 131"/>
                  <a:gd name="T29" fmla="*/ 105 w 105"/>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5" h="131">
                    <a:moveTo>
                      <a:pt x="105" y="0"/>
                    </a:moveTo>
                    <a:lnTo>
                      <a:pt x="105" y="18"/>
                    </a:lnTo>
                    <a:lnTo>
                      <a:pt x="62" y="18"/>
                    </a:lnTo>
                    <a:lnTo>
                      <a:pt x="62" y="131"/>
                    </a:lnTo>
                    <a:lnTo>
                      <a:pt x="45" y="131"/>
                    </a:lnTo>
                    <a:lnTo>
                      <a:pt x="45" y="18"/>
                    </a:lnTo>
                    <a:lnTo>
                      <a:pt x="0" y="18"/>
                    </a:lnTo>
                    <a:lnTo>
                      <a:pt x="0" y="0"/>
                    </a:lnTo>
                    <a:lnTo>
                      <a:pt x="10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72" name="Freeform 496"/>
              <p:cNvSpPr>
                <a:spLocks/>
              </p:cNvSpPr>
              <p:nvPr/>
            </p:nvSpPr>
            <p:spPr bwMode="auto">
              <a:xfrm>
                <a:off x="3374" y="6520"/>
                <a:ext cx="113" cy="130"/>
              </a:xfrm>
              <a:custGeom>
                <a:avLst/>
                <a:gdLst>
                  <a:gd name="T0" fmla="*/ 17 w 113"/>
                  <a:gd name="T1" fmla="*/ 0 h 130"/>
                  <a:gd name="T2" fmla="*/ 55 w 113"/>
                  <a:gd name="T3" fmla="*/ 110 h 130"/>
                  <a:gd name="T4" fmla="*/ 93 w 113"/>
                  <a:gd name="T5" fmla="*/ 0 h 130"/>
                  <a:gd name="T6" fmla="*/ 113 w 113"/>
                  <a:gd name="T7" fmla="*/ 0 h 130"/>
                  <a:gd name="T8" fmla="*/ 65 w 113"/>
                  <a:gd name="T9" fmla="*/ 130 h 130"/>
                  <a:gd name="T10" fmla="*/ 47 w 113"/>
                  <a:gd name="T11" fmla="*/ 130 h 130"/>
                  <a:gd name="T12" fmla="*/ 0 w 113"/>
                  <a:gd name="T13" fmla="*/ 0 h 130"/>
                  <a:gd name="T14" fmla="*/ 17 w 113"/>
                  <a:gd name="T15" fmla="*/ 0 h 130"/>
                  <a:gd name="T16" fmla="*/ 0 60000 65536"/>
                  <a:gd name="T17" fmla="*/ 0 60000 65536"/>
                  <a:gd name="T18" fmla="*/ 0 60000 65536"/>
                  <a:gd name="T19" fmla="*/ 0 60000 65536"/>
                  <a:gd name="T20" fmla="*/ 0 60000 65536"/>
                  <a:gd name="T21" fmla="*/ 0 60000 65536"/>
                  <a:gd name="T22" fmla="*/ 0 60000 65536"/>
                  <a:gd name="T23" fmla="*/ 0 60000 65536"/>
                  <a:gd name="T24" fmla="*/ 0 w 113"/>
                  <a:gd name="T25" fmla="*/ 0 h 130"/>
                  <a:gd name="T26" fmla="*/ 113 w 113"/>
                  <a:gd name="T27" fmla="*/ 130 h 1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 h="130">
                    <a:moveTo>
                      <a:pt x="17" y="0"/>
                    </a:moveTo>
                    <a:lnTo>
                      <a:pt x="55" y="110"/>
                    </a:lnTo>
                    <a:lnTo>
                      <a:pt x="93" y="0"/>
                    </a:lnTo>
                    <a:lnTo>
                      <a:pt x="113" y="0"/>
                    </a:lnTo>
                    <a:lnTo>
                      <a:pt x="65" y="130"/>
                    </a:lnTo>
                    <a:lnTo>
                      <a:pt x="47" y="130"/>
                    </a:lnTo>
                    <a:lnTo>
                      <a:pt x="0"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73" name="Freeform 497"/>
              <p:cNvSpPr>
                <a:spLocks noEditPoints="1"/>
              </p:cNvSpPr>
              <p:nvPr/>
            </p:nvSpPr>
            <p:spPr bwMode="auto">
              <a:xfrm>
                <a:off x="3479" y="6520"/>
                <a:ext cx="116" cy="130"/>
              </a:xfrm>
              <a:custGeom>
                <a:avLst/>
                <a:gdLst>
                  <a:gd name="T0" fmla="*/ 78 w 116"/>
                  <a:gd name="T1" fmla="*/ 77 h 130"/>
                  <a:gd name="T2" fmla="*/ 58 w 116"/>
                  <a:gd name="T3" fmla="*/ 20 h 130"/>
                  <a:gd name="T4" fmla="*/ 36 w 116"/>
                  <a:gd name="T5" fmla="*/ 77 h 130"/>
                  <a:gd name="T6" fmla="*/ 78 w 116"/>
                  <a:gd name="T7" fmla="*/ 77 h 130"/>
                  <a:gd name="T8" fmla="*/ 48 w 116"/>
                  <a:gd name="T9" fmla="*/ 0 h 130"/>
                  <a:gd name="T10" fmla="*/ 68 w 116"/>
                  <a:gd name="T11" fmla="*/ 0 h 130"/>
                  <a:gd name="T12" fmla="*/ 116 w 116"/>
                  <a:gd name="T13" fmla="*/ 130 h 130"/>
                  <a:gd name="T14" fmla="*/ 96 w 116"/>
                  <a:gd name="T15" fmla="*/ 130 h 130"/>
                  <a:gd name="T16" fmla="*/ 83 w 116"/>
                  <a:gd name="T17" fmla="*/ 92 h 130"/>
                  <a:gd name="T18" fmla="*/ 30 w 116"/>
                  <a:gd name="T19" fmla="*/ 92 h 130"/>
                  <a:gd name="T20" fmla="*/ 18 w 116"/>
                  <a:gd name="T21" fmla="*/ 130 h 130"/>
                  <a:gd name="T22" fmla="*/ 0 w 116"/>
                  <a:gd name="T23" fmla="*/ 130 h 130"/>
                  <a:gd name="T24" fmla="*/ 48 w 116"/>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30"/>
                  <a:gd name="T41" fmla="*/ 116 w 116"/>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30">
                    <a:moveTo>
                      <a:pt x="78" y="77"/>
                    </a:moveTo>
                    <a:lnTo>
                      <a:pt x="58" y="20"/>
                    </a:lnTo>
                    <a:lnTo>
                      <a:pt x="36" y="77"/>
                    </a:lnTo>
                    <a:lnTo>
                      <a:pt x="78" y="77"/>
                    </a:lnTo>
                    <a:close/>
                    <a:moveTo>
                      <a:pt x="48" y="0"/>
                    </a:moveTo>
                    <a:lnTo>
                      <a:pt x="68" y="0"/>
                    </a:lnTo>
                    <a:lnTo>
                      <a:pt x="116" y="130"/>
                    </a:lnTo>
                    <a:lnTo>
                      <a:pt x="96" y="130"/>
                    </a:lnTo>
                    <a:lnTo>
                      <a:pt x="83" y="92"/>
                    </a:lnTo>
                    <a:lnTo>
                      <a:pt x="30" y="92"/>
                    </a:lnTo>
                    <a:lnTo>
                      <a:pt x="18" y="130"/>
                    </a:lnTo>
                    <a:lnTo>
                      <a:pt x="0" y="130"/>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74" name="Freeform 498"/>
              <p:cNvSpPr>
                <a:spLocks noEditPoints="1"/>
              </p:cNvSpPr>
              <p:nvPr/>
            </p:nvSpPr>
            <p:spPr bwMode="auto">
              <a:xfrm>
                <a:off x="3613" y="6522"/>
                <a:ext cx="108" cy="128"/>
              </a:xfrm>
              <a:custGeom>
                <a:avLst/>
                <a:gdLst>
                  <a:gd name="T0" fmla="*/ 57 w 108"/>
                  <a:gd name="T1" fmla="*/ 58 h 128"/>
                  <a:gd name="T2" fmla="*/ 70 w 108"/>
                  <a:gd name="T3" fmla="*/ 58 h 128"/>
                  <a:gd name="T4" fmla="*/ 73 w 108"/>
                  <a:gd name="T5" fmla="*/ 55 h 128"/>
                  <a:gd name="T6" fmla="*/ 78 w 108"/>
                  <a:gd name="T7" fmla="*/ 53 h 128"/>
                  <a:gd name="T8" fmla="*/ 80 w 108"/>
                  <a:gd name="T9" fmla="*/ 50 h 128"/>
                  <a:gd name="T10" fmla="*/ 83 w 108"/>
                  <a:gd name="T11" fmla="*/ 48 h 128"/>
                  <a:gd name="T12" fmla="*/ 85 w 108"/>
                  <a:gd name="T13" fmla="*/ 43 h 128"/>
                  <a:gd name="T14" fmla="*/ 85 w 108"/>
                  <a:gd name="T15" fmla="*/ 35 h 128"/>
                  <a:gd name="T16" fmla="*/ 85 w 108"/>
                  <a:gd name="T17" fmla="*/ 30 h 128"/>
                  <a:gd name="T18" fmla="*/ 83 w 108"/>
                  <a:gd name="T19" fmla="*/ 25 h 128"/>
                  <a:gd name="T20" fmla="*/ 80 w 108"/>
                  <a:gd name="T21" fmla="*/ 20 h 128"/>
                  <a:gd name="T22" fmla="*/ 75 w 108"/>
                  <a:gd name="T23" fmla="*/ 18 h 128"/>
                  <a:gd name="T24" fmla="*/ 68 w 108"/>
                  <a:gd name="T25" fmla="*/ 15 h 128"/>
                  <a:gd name="T26" fmla="*/ 60 w 108"/>
                  <a:gd name="T27" fmla="*/ 15 h 128"/>
                  <a:gd name="T28" fmla="*/ 17 w 108"/>
                  <a:gd name="T29" fmla="*/ 15 h 128"/>
                  <a:gd name="T30" fmla="*/ 17 w 108"/>
                  <a:gd name="T31" fmla="*/ 58 h 128"/>
                  <a:gd name="T32" fmla="*/ 57 w 108"/>
                  <a:gd name="T33" fmla="*/ 58 h 128"/>
                  <a:gd name="T34" fmla="*/ 0 w 108"/>
                  <a:gd name="T35" fmla="*/ 0 h 128"/>
                  <a:gd name="T36" fmla="*/ 60 w 108"/>
                  <a:gd name="T37" fmla="*/ 0 h 128"/>
                  <a:gd name="T38" fmla="*/ 73 w 108"/>
                  <a:gd name="T39" fmla="*/ 0 h 128"/>
                  <a:gd name="T40" fmla="*/ 85 w 108"/>
                  <a:gd name="T41" fmla="*/ 3 h 128"/>
                  <a:gd name="T42" fmla="*/ 93 w 108"/>
                  <a:gd name="T43" fmla="*/ 8 h 128"/>
                  <a:gd name="T44" fmla="*/ 95 w 108"/>
                  <a:gd name="T45" fmla="*/ 13 h 128"/>
                  <a:gd name="T46" fmla="*/ 98 w 108"/>
                  <a:gd name="T47" fmla="*/ 15 h 128"/>
                  <a:gd name="T48" fmla="*/ 103 w 108"/>
                  <a:gd name="T49" fmla="*/ 23 h 128"/>
                  <a:gd name="T50" fmla="*/ 103 w 108"/>
                  <a:gd name="T51" fmla="*/ 35 h 128"/>
                  <a:gd name="T52" fmla="*/ 103 w 108"/>
                  <a:gd name="T53" fmla="*/ 45 h 128"/>
                  <a:gd name="T54" fmla="*/ 100 w 108"/>
                  <a:gd name="T55" fmla="*/ 50 h 128"/>
                  <a:gd name="T56" fmla="*/ 98 w 108"/>
                  <a:gd name="T57" fmla="*/ 53 h 128"/>
                  <a:gd name="T58" fmla="*/ 93 w 108"/>
                  <a:gd name="T59" fmla="*/ 60 h 128"/>
                  <a:gd name="T60" fmla="*/ 85 w 108"/>
                  <a:gd name="T61" fmla="*/ 65 h 128"/>
                  <a:gd name="T62" fmla="*/ 90 w 108"/>
                  <a:gd name="T63" fmla="*/ 68 h 128"/>
                  <a:gd name="T64" fmla="*/ 95 w 108"/>
                  <a:gd name="T65" fmla="*/ 73 h 128"/>
                  <a:gd name="T66" fmla="*/ 98 w 108"/>
                  <a:gd name="T67" fmla="*/ 75 h 128"/>
                  <a:gd name="T68" fmla="*/ 98 w 108"/>
                  <a:gd name="T69" fmla="*/ 80 h 128"/>
                  <a:gd name="T70" fmla="*/ 100 w 108"/>
                  <a:gd name="T71" fmla="*/ 90 h 128"/>
                  <a:gd name="T72" fmla="*/ 100 w 108"/>
                  <a:gd name="T73" fmla="*/ 108 h 128"/>
                  <a:gd name="T74" fmla="*/ 103 w 108"/>
                  <a:gd name="T75" fmla="*/ 118 h 128"/>
                  <a:gd name="T76" fmla="*/ 105 w 108"/>
                  <a:gd name="T77" fmla="*/ 123 h 128"/>
                  <a:gd name="T78" fmla="*/ 108 w 108"/>
                  <a:gd name="T79" fmla="*/ 126 h 128"/>
                  <a:gd name="T80" fmla="*/ 108 w 108"/>
                  <a:gd name="T81" fmla="*/ 128 h 128"/>
                  <a:gd name="T82" fmla="*/ 85 w 108"/>
                  <a:gd name="T83" fmla="*/ 128 h 128"/>
                  <a:gd name="T84" fmla="*/ 85 w 108"/>
                  <a:gd name="T85" fmla="*/ 126 h 128"/>
                  <a:gd name="T86" fmla="*/ 85 w 108"/>
                  <a:gd name="T87" fmla="*/ 113 h 128"/>
                  <a:gd name="T88" fmla="*/ 83 w 108"/>
                  <a:gd name="T89" fmla="*/ 93 h 128"/>
                  <a:gd name="T90" fmla="*/ 83 w 108"/>
                  <a:gd name="T91" fmla="*/ 88 h 128"/>
                  <a:gd name="T92" fmla="*/ 80 w 108"/>
                  <a:gd name="T93" fmla="*/ 83 h 128"/>
                  <a:gd name="T94" fmla="*/ 78 w 108"/>
                  <a:gd name="T95" fmla="*/ 78 h 128"/>
                  <a:gd name="T96" fmla="*/ 73 w 108"/>
                  <a:gd name="T97" fmla="*/ 75 h 128"/>
                  <a:gd name="T98" fmla="*/ 68 w 108"/>
                  <a:gd name="T99" fmla="*/ 73 h 128"/>
                  <a:gd name="T100" fmla="*/ 57 w 108"/>
                  <a:gd name="T101" fmla="*/ 73 h 128"/>
                  <a:gd name="T102" fmla="*/ 17 w 108"/>
                  <a:gd name="T103" fmla="*/ 73 h 128"/>
                  <a:gd name="T104" fmla="*/ 17 w 108"/>
                  <a:gd name="T105" fmla="*/ 128 h 128"/>
                  <a:gd name="T106" fmla="*/ 0 w 108"/>
                  <a:gd name="T107" fmla="*/ 128 h 128"/>
                  <a:gd name="T108" fmla="*/ 0 w 108"/>
                  <a:gd name="T109" fmla="*/ 0 h 1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28"/>
                  <a:gd name="T167" fmla="*/ 108 w 108"/>
                  <a:gd name="T168" fmla="*/ 128 h 12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28">
                    <a:moveTo>
                      <a:pt x="57" y="58"/>
                    </a:moveTo>
                    <a:lnTo>
                      <a:pt x="70" y="58"/>
                    </a:lnTo>
                    <a:lnTo>
                      <a:pt x="73" y="55"/>
                    </a:lnTo>
                    <a:lnTo>
                      <a:pt x="78" y="53"/>
                    </a:lnTo>
                    <a:lnTo>
                      <a:pt x="80" y="50"/>
                    </a:lnTo>
                    <a:lnTo>
                      <a:pt x="83" y="48"/>
                    </a:lnTo>
                    <a:lnTo>
                      <a:pt x="85" y="43"/>
                    </a:lnTo>
                    <a:lnTo>
                      <a:pt x="85" y="35"/>
                    </a:lnTo>
                    <a:lnTo>
                      <a:pt x="85" y="30"/>
                    </a:lnTo>
                    <a:lnTo>
                      <a:pt x="83" y="25"/>
                    </a:lnTo>
                    <a:lnTo>
                      <a:pt x="80" y="20"/>
                    </a:lnTo>
                    <a:lnTo>
                      <a:pt x="75" y="18"/>
                    </a:lnTo>
                    <a:lnTo>
                      <a:pt x="68" y="15"/>
                    </a:lnTo>
                    <a:lnTo>
                      <a:pt x="60" y="15"/>
                    </a:lnTo>
                    <a:lnTo>
                      <a:pt x="17" y="15"/>
                    </a:lnTo>
                    <a:lnTo>
                      <a:pt x="17" y="58"/>
                    </a:lnTo>
                    <a:lnTo>
                      <a:pt x="57" y="58"/>
                    </a:lnTo>
                    <a:close/>
                    <a:moveTo>
                      <a:pt x="0" y="0"/>
                    </a:moveTo>
                    <a:lnTo>
                      <a:pt x="60" y="0"/>
                    </a:lnTo>
                    <a:lnTo>
                      <a:pt x="73" y="0"/>
                    </a:lnTo>
                    <a:lnTo>
                      <a:pt x="85" y="3"/>
                    </a:lnTo>
                    <a:lnTo>
                      <a:pt x="93" y="8"/>
                    </a:lnTo>
                    <a:lnTo>
                      <a:pt x="95" y="13"/>
                    </a:lnTo>
                    <a:lnTo>
                      <a:pt x="98" y="15"/>
                    </a:lnTo>
                    <a:lnTo>
                      <a:pt x="103" y="23"/>
                    </a:lnTo>
                    <a:lnTo>
                      <a:pt x="103" y="35"/>
                    </a:lnTo>
                    <a:lnTo>
                      <a:pt x="103" y="45"/>
                    </a:lnTo>
                    <a:lnTo>
                      <a:pt x="100" y="50"/>
                    </a:lnTo>
                    <a:lnTo>
                      <a:pt x="98" y="53"/>
                    </a:lnTo>
                    <a:lnTo>
                      <a:pt x="93" y="60"/>
                    </a:lnTo>
                    <a:lnTo>
                      <a:pt x="85" y="65"/>
                    </a:lnTo>
                    <a:lnTo>
                      <a:pt x="90" y="68"/>
                    </a:lnTo>
                    <a:lnTo>
                      <a:pt x="95" y="73"/>
                    </a:lnTo>
                    <a:lnTo>
                      <a:pt x="98" y="75"/>
                    </a:lnTo>
                    <a:lnTo>
                      <a:pt x="98" y="80"/>
                    </a:lnTo>
                    <a:lnTo>
                      <a:pt x="100" y="90"/>
                    </a:lnTo>
                    <a:lnTo>
                      <a:pt x="100" y="108"/>
                    </a:lnTo>
                    <a:lnTo>
                      <a:pt x="103" y="118"/>
                    </a:lnTo>
                    <a:lnTo>
                      <a:pt x="105" y="123"/>
                    </a:lnTo>
                    <a:lnTo>
                      <a:pt x="108" y="126"/>
                    </a:lnTo>
                    <a:lnTo>
                      <a:pt x="108" y="128"/>
                    </a:lnTo>
                    <a:lnTo>
                      <a:pt x="85" y="128"/>
                    </a:lnTo>
                    <a:lnTo>
                      <a:pt x="85" y="126"/>
                    </a:lnTo>
                    <a:lnTo>
                      <a:pt x="85" y="113"/>
                    </a:lnTo>
                    <a:lnTo>
                      <a:pt x="83" y="93"/>
                    </a:lnTo>
                    <a:lnTo>
                      <a:pt x="83" y="88"/>
                    </a:lnTo>
                    <a:lnTo>
                      <a:pt x="80" y="83"/>
                    </a:lnTo>
                    <a:lnTo>
                      <a:pt x="78" y="78"/>
                    </a:lnTo>
                    <a:lnTo>
                      <a:pt x="73" y="75"/>
                    </a:lnTo>
                    <a:lnTo>
                      <a:pt x="68" y="73"/>
                    </a:lnTo>
                    <a:lnTo>
                      <a:pt x="57" y="73"/>
                    </a:lnTo>
                    <a:lnTo>
                      <a:pt x="17" y="73"/>
                    </a:lnTo>
                    <a:lnTo>
                      <a:pt x="17"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75" name="Freeform 499"/>
              <p:cNvSpPr>
                <a:spLocks/>
              </p:cNvSpPr>
              <p:nvPr/>
            </p:nvSpPr>
            <p:spPr bwMode="auto">
              <a:xfrm>
                <a:off x="3736" y="6517"/>
                <a:ext cx="116" cy="138"/>
              </a:xfrm>
              <a:custGeom>
                <a:avLst/>
                <a:gdLst>
                  <a:gd name="T0" fmla="*/ 106 w 116"/>
                  <a:gd name="T1" fmla="*/ 20 h 138"/>
                  <a:gd name="T2" fmla="*/ 113 w 116"/>
                  <a:gd name="T3" fmla="*/ 35 h 138"/>
                  <a:gd name="T4" fmla="*/ 95 w 116"/>
                  <a:gd name="T5" fmla="*/ 43 h 138"/>
                  <a:gd name="T6" fmla="*/ 88 w 116"/>
                  <a:gd name="T7" fmla="*/ 28 h 138"/>
                  <a:gd name="T8" fmla="*/ 80 w 116"/>
                  <a:gd name="T9" fmla="*/ 20 h 138"/>
                  <a:gd name="T10" fmla="*/ 68 w 116"/>
                  <a:gd name="T11" fmla="*/ 15 h 138"/>
                  <a:gd name="T12" fmla="*/ 50 w 116"/>
                  <a:gd name="T13" fmla="*/ 18 h 138"/>
                  <a:gd name="T14" fmla="*/ 35 w 116"/>
                  <a:gd name="T15" fmla="*/ 23 h 138"/>
                  <a:gd name="T16" fmla="*/ 25 w 116"/>
                  <a:gd name="T17" fmla="*/ 38 h 138"/>
                  <a:gd name="T18" fmla="*/ 18 w 116"/>
                  <a:gd name="T19" fmla="*/ 58 h 138"/>
                  <a:gd name="T20" fmla="*/ 18 w 116"/>
                  <a:gd name="T21" fmla="*/ 80 h 138"/>
                  <a:gd name="T22" fmla="*/ 23 w 116"/>
                  <a:gd name="T23" fmla="*/ 100 h 138"/>
                  <a:gd name="T24" fmla="*/ 35 w 116"/>
                  <a:gd name="T25" fmla="*/ 113 h 138"/>
                  <a:gd name="T26" fmla="*/ 50 w 116"/>
                  <a:gd name="T27" fmla="*/ 121 h 138"/>
                  <a:gd name="T28" fmla="*/ 70 w 116"/>
                  <a:gd name="T29" fmla="*/ 121 h 138"/>
                  <a:gd name="T30" fmla="*/ 83 w 116"/>
                  <a:gd name="T31" fmla="*/ 113 h 138"/>
                  <a:gd name="T32" fmla="*/ 95 w 116"/>
                  <a:gd name="T33" fmla="*/ 98 h 138"/>
                  <a:gd name="T34" fmla="*/ 116 w 116"/>
                  <a:gd name="T35" fmla="*/ 85 h 138"/>
                  <a:gd name="T36" fmla="*/ 111 w 116"/>
                  <a:gd name="T37" fmla="*/ 106 h 138"/>
                  <a:gd name="T38" fmla="*/ 101 w 116"/>
                  <a:gd name="T39" fmla="*/ 121 h 138"/>
                  <a:gd name="T40" fmla="*/ 80 w 116"/>
                  <a:gd name="T41" fmla="*/ 133 h 138"/>
                  <a:gd name="T42" fmla="*/ 58 w 116"/>
                  <a:gd name="T43" fmla="*/ 138 h 138"/>
                  <a:gd name="T44" fmla="*/ 38 w 116"/>
                  <a:gd name="T45" fmla="*/ 133 h 138"/>
                  <a:gd name="T46" fmla="*/ 20 w 116"/>
                  <a:gd name="T47" fmla="*/ 123 h 138"/>
                  <a:gd name="T48" fmla="*/ 5 w 116"/>
                  <a:gd name="T49" fmla="*/ 100 h 138"/>
                  <a:gd name="T50" fmla="*/ 0 w 116"/>
                  <a:gd name="T51" fmla="*/ 85 h 138"/>
                  <a:gd name="T52" fmla="*/ 0 w 116"/>
                  <a:gd name="T53" fmla="*/ 53 h 138"/>
                  <a:gd name="T54" fmla="*/ 7 w 116"/>
                  <a:gd name="T55" fmla="*/ 30 h 138"/>
                  <a:gd name="T56" fmla="*/ 25 w 116"/>
                  <a:gd name="T57" fmla="*/ 13 h 138"/>
                  <a:gd name="T58" fmla="*/ 40 w 116"/>
                  <a:gd name="T59" fmla="*/ 3 h 138"/>
                  <a:gd name="T60" fmla="*/ 60 w 116"/>
                  <a:gd name="T61" fmla="*/ 0 h 138"/>
                  <a:gd name="T62" fmla="*/ 83 w 116"/>
                  <a:gd name="T63" fmla="*/ 3 h 138"/>
                  <a:gd name="T64" fmla="*/ 98 w 116"/>
                  <a:gd name="T65" fmla="*/ 13 h 1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
                  <a:gd name="T100" fmla="*/ 0 h 138"/>
                  <a:gd name="T101" fmla="*/ 116 w 116"/>
                  <a:gd name="T102" fmla="*/ 138 h 13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 h="138">
                    <a:moveTo>
                      <a:pt x="98" y="13"/>
                    </a:moveTo>
                    <a:lnTo>
                      <a:pt x="106" y="20"/>
                    </a:lnTo>
                    <a:lnTo>
                      <a:pt x="108" y="28"/>
                    </a:lnTo>
                    <a:lnTo>
                      <a:pt x="113" y="35"/>
                    </a:lnTo>
                    <a:lnTo>
                      <a:pt x="113" y="43"/>
                    </a:lnTo>
                    <a:lnTo>
                      <a:pt x="95" y="43"/>
                    </a:lnTo>
                    <a:lnTo>
                      <a:pt x="93" y="33"/>
                    </a:lnTo>
                    <a:lnTo>
                      <a:pt x="88" y="28"/>
                    </a:lnTo>
                    <a:lnTo>
                      <a:pt x="85" y="23"/>
                    </a:lnTo>
                    <a:lnTo>
                      <a:pt x="80" y="20"/>
                    </a:lnTo>
                    <a:lnTo>
                      <a:pt x="75" y="18"/>
                    </a:lnTo>
                    <a:lnTo>
                      <a:pt x="68" y="15"/>
                    </a:lnTo>
                    <a:lnTo>
                      <a:pt x="60" y="15"/>
                    </a:lnTo>
                    <a:lnTo>
                      <a:pt x="50" y="18"/>
                    </a:lnTo>
                    <a:lnTo>
                      <a:pt x="43" y="20"/>
                    </a:lnTo>
                    <a:lnTo>
                      <a:pt x="35" y="23"/>
                    </a:lnTo>
                    <a:lnTo>
                      <a:pt x="30" y="30"/>
                    </a:lnTo>
                    <a:lnTo>
                      <a:pt x="25" y="38"/>
                    </a:lnTo>
                    <a:lnTo>
                      <a:pt x="20" y="45"/>
                    </a:lnTo>
                    <a:lnTo>
                      <a:pt x="18" y="58"/>
                    </a:lnTo>
                    <a:lnTo>
                      <a:pt x="18" y="70"/>
                    </a:lnTo>
                    <a:lnTo>
                      <a:pt x="18" y="80"/>
                    </a:lnTo>
                    <a:lnTo>
                      <a:pt x="20" y="90"/>
                    </a:lnTo>
                    <a:lnTo>
                      <a:pt x="23" y="100"/>
                    </a:lnTo>
                    <a:lnTo>
                      <a:pt x="28" y="108"/>
                    </a:lnTo>
                    <a:lnTo>
                      <a:pt x="35" y="113"/>
                    </a:lnTo>
                    <a:lnTo>
                      <a:pt x="43" y="118"/>
                    </a:lnTo>
                    <a:lnTo>
                      <a:pt x="50" y="121"/>
                    </a:lnTo>
                    <a:lnTo>
                      <a:pt x="60" y="121"/>
                    </a:lnTo>
                    <a:lnTo>
                      <a:pt x="70" y="121"/>
                    </a:lnTo>
                    <a:lnTo>
                      <a:pt x="78" y="118"/>
                    </a:lnTo>
                    <a:lnTo>
                      <a:pt x="83" y="113"/>
                    </a:lnTo>
                    <a:lnTo>
                      <a:pt x="90" y="106"/>
                    </a:lnTo>
                    <a:lnTo>
                      <a:pt x="95" y="98"/>
                    </a:lnTo>
                    <a:lnTo>
                      <a:pt x="98" y="85"/>
                    </a:lnTo>
                    <a:lnTo>
                      <a:pt x="116" y="85"/>
                    </a:lnTo>
                    <a:lnTo>
                      <a:pt x="113" y="95"/>
                    </a:lnTo>
                    <a:lnTo>
                      <a:pt x="111" y="106"/>
                    </a:lnTo>
                    <a:lnTo>
                      <a:pt x="106" y="113"/>
                    </a:lnTo>
                    <a:lnTo>
                      <a:pt x="101" y="121"/>
                    </a:lnTo>
                    <a:lnTo>
                      <a:pt x="90" y="128"/>
                    </a:lnTo>
                    <a:lnTo>
                      <a:pt x="80" y="133"/>
                    </a:lnTo>
                    <a:lnTo>
                      <a:pt x="70" y="136"/>
                    </a:lnTo>
                    <a:lnTo>
                      <a:pt x="58" y="138"/>
                    </a:lnTo>
                    <a:lnTo>
                      <a:pt x="48" y="136"/>
                    </a:lnTo>
                    <a:lnTo>
                      <a:pt x="38" y="133"/>
                    </a:lnTo>
                    <a:lnTo>
                      <a:pt x="28" y="131"/>
                    </a:lnTo>
                    <a:lnTo>
                      <a:pt x="20" y="123"/>
                    </a:lnTo>
                    <a:lnTo>
                      <a:pt x="10" y="113"/>
                    </a:lnTo>
                    <a:lnTo>
                      <a:pt x="5" y="100"/>
                    </a:lnTo>
                    <a:lnTo>
                      <a:pt x="2" y="93"/>
                    </a:lnTo>
                    <a:lnTo>
                      <a:pt x="0" y="85"/>
                    </a:lnTo>
                    <a:lnTo>
                      <a:pt x="0" y="68"/>
                    </a:lnTo>
                    <a:lnTo>
                      <a:pt x="0" y="53"/>
                    </a:lnTo>
                    <a:lnTo>
                      <a:pt x="2" y="40"/>
                    </a:lnTo>
                    <a:lnTo>
                      <a:pt x="7" y="30"/>
                    </a:lnTo>
                    <a:lnTo>
                      <a:pt x="15" y="20"/>
                    </a:lnTo>
                    <a:lnTo>
                      <a:pt x="25" y="13"/>
                    </a:lnTo>
                    <a:lnTo>
                      <a:pt x="35" y="5"/>
                    </a:lnTo>
                    <a:lnTo>
                      <a:pt x="40" y="3"/>
                    </a:lnTo>
                    <a:lnTo>
                      <a:pt x="48" y="3"/>
                    </a:lnTo>
                    <a:lnTo>
                      <a:pt x="60" y="0"/>
                    </a:lnTo>
                    <a:lnTo>
                      <a:pt x="73" y="3"/>
                    </a:lnTo>
                    <a:lnTo>
                      <a:pt x="83" y="3"/>
                    </a:lnTo>
                    <a:lnTo>
                      <a:pt x="90" y="8"/>
                    </a:lnTo>
                    <a:lnTo>
                      <a:pt x="98"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76" name="Freeform 500"/>
              <p:cNvSpPr>
                <a:spLocks/>
              </p:cNvSpPr>
              <p:nvPr/>
            </p:nvSpPr>
            <p:spPr bwMode="auto">
              <a:xfrm>
                <a:off x="3872" y="6520"/>
                <a:ext cx="103" cy="130"/>
              </a:xfrm>
              <a:custGeom>
                <a:avLst/>
                <a:gdLst>
                  <a:gd name="T0" fmla="*/ 0 w 103"/>
                  <a:gd name="T1" fmla="*/ 0 h 130"/>
                  <a:gd name="T2" fmla="*/ 17 w 103"/>
                  <a:gd name="T3" fmla="*/ 0 h 130"/>
                  <a:gd name="T4" fmla="*/ 17 w 103"/>
                  <a:gd name="T5" fmla="*/ 55 h 130"/>
                  <a:gd name="T6" fmla="*/ 85 w 103"/>
                  <a:gd name="T7" fmla="*/ 55 h 130"/>
                  <a:gd name="T8" fmla="*/ 85 w 103"/>
                  <a:gd name="T9" fmla="*/ 0 h 130"/>
                  <a:gd name="T10" fmla="*/ 103 w 103"/>
                  <a:gd name="T11" fmla="*/ 0 h 130"/>
                  <a:gd name="T12" fmla="*/ 103 w 103"/>
                  <a:gd name="T13" fmla="*/ 130 h 130"/>
                  <a:gd name="T14" fmla="*/ 85 w 103"/>
                  <a:gd name="T15" fmla="*/ 130 h 130"/>
                  <a:gd name="T16" fmla="*/ 85 w 103"/>
                  <a:gd name="T17" fmla="*/ 70 h 130"/>
                  <a:gd name="T18" fmla="*/ 17 w 103"/>
                  <a:gd name="T19" fmla="*/ 70 h 130"/>
                  <a:gd name="T20" fmla="*/ 17 w 103"/>
                  <a:gd name="T21" fmla="*/ 130 h 130"/>
                  <a:gd name="T22" fmla="*/ 0 w 103"/>
                  <a:gd name="T23" fmla="*/ 130 h 130"/>
                  <a:gd name="T24" fmla="*/ 0 w 103"/>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30"/>
                  <a:gd name="T41" fmla="*/ 103 w 103"/>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30">
                    <a:moveTo>
                      <a:pt x="0" y="0"/>
                    </a:moveTo>
                    <a:lnTo>
                      <a:pt x="17" y="0"/>
                    </a:lnTo>
                    <a:lnTo>
                      <a:pt x="17" y="55"/>
                    </a:lnTo>
                    <a:lnTo>
                      <a:pt x="85" y="55"/>
                    </a:lnTo>
                    <a:lnTo>
                      <a:pt x="85" y="0"/>
                    </a:lnTo>
                    <a:lnTo>
                      <a:pt x="103" y="0"/>
                    </a:lnTo>
                    <a:lnTo>
                      <a:pt x="103" y="130"/>
                    </a:lnTo>
                    <a:lnTo>
                      <a:pt x="85" y="130"/>
                    </a:lnTo>
                    <a:lnTo>
                      <a:pt x="85" y="70"/>
                    </a:lnTo>
                    <a:lnTo>
                      <a:pt x="17" y="70"/>
                    </a:lnTo>
                    <a:lnTo>
                      <a:pt x="17"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77" name="Freeform 501"/>
              <p:cNvSpPr>
                <a:spLocks noEditPoints="1"/>
              </p:cNvSpPr>
              <p:nvPr/>
            </p:nvSpPr>
            <p:spPr bwMode="auto">
              <a:xfrm>
                <a:off x="3993" y="6520"/>
                <a:ext cx="115" cy="130"/>
              </a:xfrm>
              <a:custGeom>
                <a:avLst/>
                <a:gdLst>
                  <a:gd name="T0" fmla="*/ 77 w 115"/>
                  <a:gd name="T1" fmla="*/ 77 h 130"/>
                  <a:gd name="T2" fmla="*/ 57 w 115"/>
                  <a:gd name="T3" fmla="*/ 20 h 130"/>
                  <a:gd name="T4" fmla="*/ 35 w 115"/>
                  <a:gd name="T5" fmla="*/ 77 h 130"/>
                  <a:gd name="T6" fmla="*/ 77 w 115"/>
                  <a:gd name="T7" fmla="*/ 77 h 130"/>
                  <a:gd name="T8" fmla="*/ 47 w 115"/>
                  <a:gd name="T9" fmla="*/ 0 h 130"/>
                  <a:gd name="T10" fmla="*/ 67 w 115"/>
                  <a:gd name="T11" fmla="*/ 0 h 130"/>
                  <a:gd name="T12" fmla="*/ 115 w 115"/>
                  <a:gd name="T13" fmla="*/ 130 h 130"/>
                  <a:gd name="T14" fmla="*/ 95 w 115"/>
                  <a:gd name="T15" fmla="*/ 130 h 130"/>
                  <a:gd name="T16" fmla="*/ 83 w 115"/>
                  <a:gd name="T17" fmla="*/ 92 h 130"/>
                  <a:gd name="T18" fmla="*/ 30 w 115"/>
                  <a:gd name="T19" fmla="*/ 92 h 130"/>
                  <a:gd name="T20" fmla="*/ 17 w 115"/>
                  <a:gd name="T21" fmla="*/ 130 h 130"/>
                  <a:gd name="T22" fmla="*/ 0 w 115"/>
                  <a:gd name="T23" fmla="*/ 130 h 130"/>
                  <a:gd name="T24" fmla="*/ 47 w 115"/>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30"/>
                  <a:gd name="T41" fmla="*/ 115 w 115"/>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30">
                    <a:moveTo>
                      <a:pt x="77" y="77"/>
                    </a:moveTo>
                    <a:lnTo>
                      <a:pt x="57" y="20"/>
                    </a:lnTo>
                    <a:lnTo>
                      <a:pt x="35" y="77"/>
                    </a:lnTo>
                    <a:lnTo>
                      <a:pt x="77" y="77"/>
                    </a:lnTo>
                    <a:close/>
                    <a:moveTo>
                      <a:pt x="47" y="0"/>
                    </a:moveTo>
                    <a:lnTo>
                      <a:pt x="67" y="0"/>
                    </a:lnTo>
                    <a:lnTo>
                      <a:pt x="115" y="130"/>
                    </a:lnTo>
                    <a:lnTo>
                      <a:pt x="95" y="130"/>
                    </a:lnTo>
                    <a:lnTo>
                      <a:pt x="83" y="92"/>
                    </a:lnTo>
                    <a:lnTo>
                      <a:pt x="30" y="92"/>
                    </a:lnTo>
                    <a:lnTo>
                      <a:pt x="17" y="130"/>
                    </a:lnTo>
                    <a:lnTo>
                      <a:pt x="0" y="130"/>
                    </a:lnTo>
                    <a:lnTo>
                      <a:pt x="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78" name="Freeform 502"/>
              <p:cNvSpPr>
                <a:spLocks noEditPoints="1"/>
              </p:cNvSpPr>
              <p:nvPr/>
            </p:nvSpPr>
            <p:spPr bwMode="auto">
              <a:xfrm>
                <a:off x="4126" y="6522"/>
                <a:ext cx="108" cy="128"/>
              </a:xfrm>
              <a:custGeom>
                <a:avLst/>
                <a:gdLst>
                  <a:gd name="T0" fmla="*/ 58 w 108"/>
                  <a:gd name="T1" fmla="*/ 58 h 128"/>
                  <a:gd name="T2" fmla="*/ 70 w 108"/>
                  <a:gd name="T3" fmla="*/ 58 h 128"/>
                  <a:gd name="T4" fmla="*/ 73 w 108"/>
                  <a:gd name="T5" fmla="*/ 55 h 128"/>
                  <a:gd name="T6" fmla="*/ 78 w 108"/>
                  <a:gd name="T7" fmla="*/ 53 h 128"/>
                  <a:gd name="T8" fmla="*/ 80 w 108"/>
                  <a:gd name="T9" fmla="*/ 50 h 128"/>
                  <a:gd name="T10" fmla="*/ 83 w 108"/>
                  <a:gd name="T11" fmla="*/ 48 h 128"/>
                  <a:gd name="T12" fmla="*/ 85 w 108"/>
                  <a:gd name="T13" fmla="*/ 43 h 128"/>
                  <a:gd name="T14" fmla="*/ 85 w 108"/>
                  <a:gd name="T15" fmla="*/ 35 h 128"/>
                  <a:gd name="T16" fmla="*/ 85 w 108"/>
                  <a:gd name="T17" fmla="*/ 30 h 128"/>
                  <a:gd name="T18" fmla="*/ 83 w 108"/>
                  <a:gd name="T19" fmla="*/ 25 h 128"/>
                  <a:gd name="T20" fmla="*/ 80 w 108"/>
                  <a:gd name="T21" fmla="*/ 20 h 128"/>
                  <a:gd name="T22" fmla="*/ 75 w 108"/>
                  <a:gd name="T23" fmla="*/ 18 h 128"/>
                  <a:gd name="T24" fmla="*/ 68 w 108"/>
                  <a:gd name="T25" fmla="*/ 15 h 128"/>
                  <a:gd name="T26" fmla="*/ 60 w 108"/>
                  <a:gd name="T27" fmla="*/ 15 h 128"/>
                  <a:gd name="T28" fmla="*/ 17 w 108"/>
                  <a:gd name="T29" fmla="*/ 15 h 128"/>
                  <a:gd name="T30" fmla="*/ 17 w 108"/>
                  <a:gd name="T31" fmla="*/ 58 h 128"/>
                  <a:gd name="T32" fmla="*/ 58 w 108"/>
                  <a:gd name="T33" fmla="*/ 58 h 128"/>
                  <a:gd name="T34" fmla="*/ 0 w 108"/>
                  <a:gd name="T35" fmla="*/ 0 h 128"/>
                  <a:gd name="T36" fmla="*/ 60 w 108"/>
                  <a:gd name="T37" fmla="*/ 0 h 128"/>
                  <a:gd name="T38" fmla="*/ 73 w 108"/>
                  <a:gd name="T39" fmla="*/ 0 h 128"/>
                  <a:gd name="T40" fmla="*/ 85 w 108"/>
                  <a:gd name="T41" fmla="*/ 3 h 128"/>
                  <a:gd name="T42" fmla="*/ 93 w 108"/>
                  <a:gd name="T43" fmla="*/ 8 h 128"/>
                  <a:gd name="T44" fmla="*/ 95 w 108"/>
                  <a:gd name="T45" fmla="*/ 13 h 128"/>
                  <a:gd name="T46" fmla="*/ 98 w 108"/>
                  <a:gd name="T47" fmla="*/ 15 h 128"/>
                  <a:gd name="T48" fmla="*/ 103 w 108"/>
                  <a:gd name="T49" fmla="*/ 23 h 128"/>
                  <a:gd name="T50" fmla="*/ 103 w 108"/>
                  <a:gd name="T51" fmla="*/ 35 h 128"/>
                  <a:gd name="T52" fmla="*/ 103 w 108"/>
                  <a:gd name="T53" fmla="*/ 45 h 128"/>
                  <a:gd name="T54" fmla="*/ 100 w 108"/>
                  <a:gd name="T55" fmla="*/ 50 h 128"/>
                  <a:gd name="T56" fmla="*/ 98 w 108"/>
                  <a:gd name="T57" fmla="*/ 53 h 128"/>
                  <a:gd name="T58" fmla="*/ 93 w 108"/>
                  <a:gd name="T59" fmla="*/ 60 h 128"/>
                  <a:gd name="T60" fmla="*/ 85 w 108"/>
                  <a:gd name="T61" fmla="*/ 65 h 128"/>
                  <a:gd name="T62" fmla="*/ 90 w 108"/>
                  <a:gd name="T63" fmla="*/ 68 h 128"/>
                  <a:gd name="T64" fmla="*/ 95 w 108"/>
                  <a:gd name="T65" fmla="*/ 73 h 128"/>
                  <a:gd name="T66" fmla="*/ 98 w 108"/>
                  <a:gd name="T67" fmla="*/ 75 h 128"/>
                  <a:gd name="T68" fmla="*/ 98 w 108"/>
                  <a:gd name="T69" fmla="*/ 80 h 128"/>
                  <a:gd name="T70" fmla="*/ 100 w 108"/>
                  <a:gd name="T71" fmla="*/ 90 h 128"/>
                  <a:gd name="T72" fmla="*/ 100 w 108"/>
                  <a:gd name="T73" fmla="*/ 108 h 128"/>
                  <a:gd name="T74" fmla="*/ 103 w 108"/>
                  <a:gd name="T75" fmla="*/ 118 h 128"/>
                  <a:gd name="T76" fmla="*/ 106 w 108"/>
                  <a:gd name="T77" fmla="*/ 123 h 128"/>
                  <a:gd name="T78" fmla="*/ 108 w 108"/>
                  <a:gd name="T79" fmla="*/ 126 h 128"/>
                  <a:gd name="T80" fmla="*/ 108 w 108"/>
                  <a:gd name="T81" fmla="*/ 128 h 128"/>
                  <a:gd name="T82" fmla="*/ 85 w 108"/>
                  <a:gd name="T83" fmla="*/ 128 h 128"/>
                  <a:gd name="T84" fmla="*/ 85 w 108"/>
                  <a:gd name="T85" fmla="*/ 126 h 128"/>
                  <a:gd name="T86" fmla="*/ 85 w 108"/>
                  <a:gd name="T87" fmla="*/ 113 h 128"/>
                  <a:gd name="T88" fmla="*/ 83 w 108"/>
                  <a:gd name="T89" fmla="*/ 93 h 128"/>
                  <a:gd name="T90" fmla="*/ 83 w 108"/>
                  <a:gd name="T91" fmla="*/ 88 h 128"/>
                  <a:gd name="T92" fmla="*/ 80 w 108"/>
                  <a:gd name="T93" fmla="*/ 83 h 128"/>
                  <a:gd name="T94" fmla="*/ 78 w 108"/>
                  <a:gd name="T95" fmla="*/ 78 h 128"/>
                  <a:gd name="T96" fmla="*/ 73 w 108"/>
                  <a:gd name="T97" fmla="*/ 75 h 128"/>
                  <a:gd name="T98" fmla="*/ 68 w 108"/>
                  <a:gd name="T99" fmla="*/ 73 h 128"/>
                  <a:gd name="T100" fmla="*/ 58 w 108"/>
                  <a:gd name="T101" fmla="*/ 73 h 128"/>
                  <a:gd name="T102" fmla="*/ 17 w 108"/>
                  <a:gd name="T103" fmla="*/ 73 h 128"/>
                  <a:gd name="T104" fmla="*/ 17 w 108"/>
                  <a:gd name="T105" fmla="*/ 128 h 128"/>
                  <a:gd name="T106" fmla="*/ 0 w 108"/>
                  <a:gd name="T107" fmla="*/ 128 h 128"/>
                  <a:gd name="T108" fmla="*/ 0 w 108"/>
                  <a:gd name="T109" fmla="*/ 0 h 1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28"/>
                  <a:gd name="T167" fmla="*/ 108 w 108"/>
                  <a:gd name="T168" fmla="*/ 128 h 12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28">
                    <a:moveTo>
                      <a:pt x="58" y="58"/>
                    </a:moveTo>
                    <a:lnTo>
                      <a:pt x="70" y="58"/>
                    </a:lnTo>
                    <a:lnTo>
                      <a:pt x="73" y="55"/>
                    </a:lnTo>
                    <a:lnTo>
                      <a:pt x="78" y="53"/>
                    </a:lnTo>
                    <a:lnTo>
                      <a:pt x="80" y="50"/>
                    </a:lnTo>
                    <a:lnTo>
                      <a:pt x="83" y="48"/>
                    </a:lnTo>
                    <a:lnTo>
                      <a:pt x="85" y="43"/>
                    </a:lnTo>
                    <a:lnTo>
                      <a:pt x="85" y="35"/>
                    </a:lnTo>
                    <a:lnTo>
                      <a:pt x="85" y="30"/>
                    </a:lnTo>
                    <a:lnTo>
                      <a:pt x="83" y="25"/>
                    </a:lnTo>
                    <a:lnTo>
                      <a:pt x="80" y="20"/>
                    </a:lnTo>
                    <a:lnTo>
                      <a:pt x="75" y="18"/>
                    </a:lnTo>
                    <a:lnTo>
                      <a:pt x="68" y="15"/>
                    </a:lnTo>
                    <a:lnTo>
                      <a:pt x="60" y="15"/>
                    </a:lnTo>
                    <a:lnTo>
                      <a:pt x="17" y="15"/>
                    </a:lnTo>
                    <a:lnTo>
                      <a:pt x="17" y="58"/>
                    </a:lnTo>
                    <a:lnTo>
                      <a:pt x="58" y="58"/>
                    </a:lnTo>
                    <a:close/>
                    <a:moveTo>
                      <a:pt x="0" y="0"/>
                    </a:moveTo>
                    <a:lnTo>
                      <a:pt x="60" y="0"/>
                    </a:lnTo>
                    <a:lnTo>
                      <a:pt x="73" y="0"/>
                    </a:lnTo>
                    <a:lnTo>
                      <a:pt x="85" y="3"/>
                    </a:lnTo>
                    <a:lnTo>
                      <a:pt x="93" y="8"/>
                    </a:lnTo>
                    <a:lnTo>
                      <a:pt x="95" y="13"/>
                    </a:lnTo>
                    <a:lnTo>
                      <a:pt x="98" y="15"/>
                    </a:lnTo>
                    <a:lnTo>
                      <a:pt x="103" y="23"/>
                    </a:lnTo>
                    <a:lnTo>
                      <a:pt x="103" y="35"/>
                    </a:lnTo>
                    <a:lnTo>
                      <a:pt x="103" y="45"/>
                    </a:lnTo>
                    <a:lnTo>
                      <a:pt x="100" y="50"/>
                    </a:lnTo>
                    <a:lnTo>
                      <a:pt x="98" y="53"/>
                    </a:lnTo>
                    <a:lnTo>
                      <a:pt x="93" y="60"/>
                    </a:lnTo>
                    <a:lnTo>
                      <a:pt x="85" y="65"/>
                    </a:lnTo>
                    <a:lnTo>
                      <a:pt x="90" y="68"/>
                    </a:lnTo>
                    <a:lnTo>
                      <a:pt x="95" y="73"/>
                    </a:lnTo>
                    <a:lnTo>
                      <a:pt x="98" y="75"/>
                    </a:lnTo>
                    <a:lnTo>
                      <a:pt x="98" y="80"/>
                    </a:lnTo>
                    <a:lnTo>
                      <a:pt x="100" y="90"/>
                    </a:lnTo>
                    <a:lnTo>
                      <a:pt x="100" y="108"/>
                    </a:lnTo>
                    <a:lnTo>
                      <a:pt x="103" y="118"/>
                    </a:lnTo>
                    <a:lnTo>
                      <a:pt x="106" y="123"/>
                    </a:lnTo>
                    <a:lnTo>
                      <a:pt x="108" y="126"/>
                    </a:lnTo>
                    <a:lnTo>
                      <a:pt x="108" y="128"/>
                    </a:lnTo>
                    <a:lnTo>
                      <a:pt x="85" y="128"/>
                    </a:lnTo>
                    <a:lnTo>
                      <a:pt x="85" y="126"/>
                    </a:lnTo>
                    <a:lnTo>
                      <a:pt x="85" y="113"/>
                    </a:lnTo>
                    <a:lnTo>
                      <a:pt x="83" y="93"/>
                    </a:lnTo>
                    <a:lnTo>
                      <a:pt x="83" y="88"/>
                    </a:lnTo>
                    <a:lnTo>
                      <a:pt x="80" y="83"/>
                    </a:lnTo>
                    <a:lnTo>
                      <a:pt x="78" y="78"/>
                    </a:lnTo>
                    <a:lnTo>
                      <a:pt x="73" y="75"/>
                    </a:lnTo>
                    <a:lnTo>
                      <a:pt x="68" y="73"/>
                    </a:lnTo>
                    <a:lnTo>
                      <a:pt x="58" y="73"/>
                    </a:lnTo>
                    <a:lnTo>
                      <a:pt x="17" y="73"/>
                    </a:lnTo>
                    <a:lnTo>
                      <a:pt x="17"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79" name="Freeform 503"/>
              <p:cNvSpPr>
                <a:spLocks/>
              </p:cNvSpPr>
              <p:nvPr/>
            </p:nvSpPr>
            <p:spPr bwMode="auto">
              <a:xfrm>
                <a:off x="4254" y="6520"/>
                <a:ext cx="40" cy="168"/>
              </a:xfrm>
              <a:custGeom>
                <a:avLst/>
                <a:gdLst>
                  <a:gd name="T0" fmla="*/ 40 w 40"/>
                  <a:gd name="T1" fmla="*/ 0 h 168"/>
                  <a:gd name="T2" fmla="*/ 30 w 40"/>
                  <a:gd name="T3" fmla="*/ 22 h 168"/>
                  <a:gd name="T4" fmla="*/ 23 w 40"/>
                  <a:gd name="T5" fmla="*/ 40 h 168"/>
                  <a:gd name="T6" fmla="*/ 20 w 40"/>
                  <a:gd name="T7" fmla="*/ 50 h 168"/>
                  <a:gd name="T8" fmla="*/ 18 w 40"/>
                  <a:gd name="T9" fmla="*/ 60 h 168"/>
                  <a:gd name="T10" fmla="*/ 18 w 40"/>
                  <a:gd name="T11" fmla="*/ 70 h 168"/>
                  <a:gd name="T12" fmla="*/ 15 w 40"/>
                  <a:gd name="T13" fmla="*/ 82 h 168"/>
                  <a:gd name="T14" fmla="*/ 18 w 40"/>
                  <a:gd name="T15" fmla="*/ 95 h 168"/>
                  <a:gd name="T16" fmla="*/ 18 w 40"/>
                  <a:gd name="T17" fmla="*/ 108 h 168"/>
                  <a:gd name="T18" fmla="*/ 23 w 40"/>
                  <a:gd name="T19" fmla="*/ 130 h 168"/>
                  <a:gd name="T20" fmla="*/ 30 w 40"/>
                  <a:gd name="T21" fmla="*/ 145 h 168"/>
                  <a:gd name="T22" fmla="*/ 40 w 40"/>
                  <a:gd name="T23" fmla="*/ 168 h 168"/>
                  <a:gd name="T24" fmla="*/ 30 w 40"/>
                  <a:gd name="T25" fmla="*/ 168 h 168"/>
                  <a:gd name="T26" fmla="*/ 15 w 40"/>
                  <a:gd name="T27" fmla="*/ 143 h 168"/>
                  <a:gd name="T28" fmla="*/ 8 w 40"/>
                  <a:gd name="T29" fmla="*/ 128 h 168"/>
                  <a:gd name="T30" fmla="*/ 3 w 40"/>
                  <a:gd name="T31" fmla="*/ 113 h 168"/>
                  <a:gd name="T32" fmla="*/ 0 w 40"/>
                  <a:gd name="T33" fmla="*/ 100 h 168"/>
                  <a:gd name="T34" fmla="*/ 0 w 40"/>
                  <a:gd name="T35" fmla="*/ 85 h 168"/>
                  <a:gd name="T36" fmla="*/ 0 w 40"/>
                  <a:gd name="T37" fmla="*/ 72 h 168"/>
                  <a:gd name="T38" fmla="*/ 3 w 40"/>
                  <a:gd name="T39" fmla="*/ 60 h 168"/>
                  <a:gd name="T40" fmla="*/ 5 w 40"/>
                  <a:gd name="T41" fmla="*/ 47 h 168"/>
                  <a:gd name="T42" fmla="*/ 8 w 40"/>
                  <a:gd name="T43" fmla="*/ 37 h 168"/>
                  <a:gd name="T44" fmla="*/ 15 w 40"/>
                  <a:gd name="T45" fmla="*/ 22 h 168"/>
                  <a:gd name="T46" fmla="*/ 30 w 40"/>
                  <a:gd name="T47" fmla="*/ 0 h 168"/>
                  <a:gd name="T48" fmla="*/ 40 w 40"/>
                  <a:gd name="T49" fmla="*/ 0 h 1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168"/>
                  <a:gd name="T77" fmla="*/ 40 w 40"/>
                  <a:gd name="T78" fmla="*/ 168 h 1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168">
                    <a:moveTo>
                      <a:pt x="40" y="0"/>
                    </a:moveTo>
                    <a:lnTo>
                      <a:pt x="30" y="22"/>
                    </a:lnTo>
                    <a:lnTo>
                      <a:pt x="23" y="40"/>
                    </a:lnTo>
                    <a:lnTo>
                      <a:pt x="20" y="50"/>
                    </a:lnTo>
                    <a:lnTo>
                      <a:pt x="18" y="60"/>
                    </a:lnTo>
                    <a:lnTo>
                      <a:pt x="18" y="70"/>
                    </a:lnTo>
                    <a:lnTo>
                      <a:pt x="15" y="82"/>
                    </a:lnTo>
                    <a:lnTo>
                      <a:pt x="18" y="95"/>
                    </a:lnTo>
                    <a:lnTo>
                      <a:pt x="18" y="108"/>
                    </a:lnTo>
                    <a:lnTo>
                      <a:pt x="23" y="130"/>
                    </a:lnTo>
                    <a:lnTo>
                      <a:pt x="30" y="145"/>
                    </a:lnTo>
                    <a:lnTo>
                      <a:pt x="40" y="168"/>
                    </a:lnTo>
                    <a:lnTo>
                      <a:pt x="30" y="168"/>
                    </a:lnTo>
                    <a:lnTo>
                      <a:pt x="15" y="143"/>
                    </a:lnTo>
                    <a:lnTo>
                      <a:pt x="8" y="128"/>
                    </a:lnTo>
                    <a:lnTo>
                      <a:pt x="3" y="113"/>
                    </a:lnTo>
                    <a:lnTo>
                      <a:pt x="0" y="100"/>
                    </a:lnTo>
                    <a:lnTo>
                      <a:pt x="0" y="85"/>
                    </a:lnTo>
                    <a:lnTo>
                      <a:pt x="0" y="72"/>
                    </a:lnTo>
                    <a:lnTo>
                      <a:pt x="3" y="60"/>
                    </a:lnTo>
                    <a:lnTo>
                      <a:pt x="5" y="47"/>
                    </a:lnTo>
                    <a:lnTo>
                      <a:pt x="8" y="37"/>
                    </a:lnTo>
                    <a:lnTo>
                      <a:pt x="15" y="22"/>
                    </a:lnTo>
                    <a:lnTo>
                      <a:pt x="3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80" name="Freeform 504"/>
              <p:cNvSpPr>
                <a:spLocks/>
              </p:cNvSpPr>
              <p:nvPr/>
            </p:nvSpPr>
            <p:spPr bwMode="auto">
              <a:xfrm>
                <a:off x="4320" y="6525"/>
                <a:ext cx="45" cy="125"/>
              </a:xfrm>
              <a:custGeom>
                <a:avLst/>
                <a:gdLst>
                  <a:gd name="T0" fmla="*/ 0 w 45"/>
                  <a:gd name="T1" fmla="*/ 37 h 125"/>
                  <a:gd name="T2" fmla="*/ 0 w 45"/>
                  <a:gd name="T3" fmla="*/ 25 h 125"/>
                  <a:gd name="T4" fmla="*/ 12 w 45"/>
                  <a:gd name="T5" fmla="*/ 22 h 125"/>
                  <a:gd name="T6" fmla="*/ 22 w 45"/>
                  <a:gd name="T7" fmla="*/ 20 h 125"/>
                  <a:gd name="T8" fmla="*/ 25 w 45"/>
                  <a:gd name="T9" fmla="*/ 15 h 125"/>
                  <a:gd name="T10" fmla="*/ 30 w 45"/>
                  <a:gd name="T11" fmla="*/ 12 h 125"/>
                  <a:gd name="T12" fmla="*/ 32 w 45"/>
                  <a:gd name="T13" fmla="*/ 0 h 125"/>
                  <a:gd name="T14" fmla="*/ 45 w 45"/>
                  <a:gd name="T15" fmla="*/ 0 h 125"/>
                  <a:gd name="T16" fmla="*/ 45 w 45"/>
                  <a:gd name="T17" fmla="*/ 125 h 125"/>
                  <a:gd name="T18" fmla="*/ 27 w 45"/>
                  <a:gd name="T19" fmla="*/ 125 h 125"/>
                  <a:gd name="T20" fmla="*/ 27 w 45"/>
                  <a:gd name="T21" fmla="*/ 37 h 125"/>
                  <a:gd name="T22" fmla="*/ 0 w 45"/>
                  <a:gd name="T23" fmla="*/ 37 h 1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5"/>
                  <a:gd name="T37" fmla="*/ 0 h 125"/>
                  <a:gd name="T38" fmla="*/ 45 w 45"/>
                  <a:gd name="T39" fmla="*/ 125 h 1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5" h="125">
                    <a:moveTo>
                      <a:pt x="0" y="37"/>
                    </a:moveTo>
                    <a:lnTo>
                      <a:pt x="0" y="25"/>
                    </a:lnTo>
                    <a:lnTo>
                      <a:pt x="12" y="22"/>
                    </a:lnTo>
                    <a:lnTo>
                      <a:pt x="22" y="20"/>
                    </a:lnTo>
                    <a:lnTo>
                      <a:pt x="25" y="15"/>
                    </a:lnTo>
                    <a:lnTo>
                      <a:pt x="30" y="12"/>
                    </a:lnTo>
                    <a:lnTo>
                      <a:pt x="32" y="0"/>
                    </a:lnTo>
                    <a:lnTo>
                      <a:pt x="45" y="0"/>
                    </a:lnTo>
                    <a:lnTo>
                      <a:pt x="45" y="125"/>
                    </a:lnTo>
                    <a:lnTo>
                      <a:pt x="27" y="125"/>
                    </a:lnTo>
                    <a:lnTo>
                      <a:pt x="27" y="37"/>
                    </a:lnTo>
                    <a:lnTo>
                      <a:pt x="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81" name="Freeform 505"/>
              <p:cNvSpPr>
                <a:spLocks/>
              </p:cNvSpPr>
              <p:nvPr/>
            </p:nvSpPr>
            <p:spPr bwMode="auto">
              <a:xfrm>
                <a:off x="4408" y="6527"/>
                <a:ext cx="88" cy="128"/>
              </a:xfrm>
              <a:custGeom>
                <a:avLst/>
                <a:gdLst>
                  <a:gd name="T0" fmla="*/ 17 w 88"/>
                  <a:gd name="T1" fmla="*/ 90 h 128"/>
                  <a:gd name="T2" fmla="*/ 17 w 88"/>
                  <a:gd name="T3" fmla="*/ 98 h 128"/>
                  <a:gd name="T4" fmla="*/ 20 w 88"/>
                  <a:gd name="T5" fmla="*/ 103 h 128"/>
                  <a:gd name="T6" fmla="*/ 25 w 88"/>
                  <a:gd name="T7" fmla="*/ 108 h 128"/>
                  <a:gd name="T8" fmla="*/ 30 w 88"/>
                  <a:gd name="T9" fmla="*/ 111 h 128"/>
                  <a:gd name="T10" fmla="*/ 35 w 88"/>
                  <a:gd name="T11" fmla="*/ 113 h 128"/>
                  <a:gd name="T12" fmla="*/ 42 w 88"/>
                  <a:gd name="T13" fmla="*/ 113 h 128"/>
                  <a:gd name="T14" fmla="*/ 50 w 88"/>
                  <a:gd name="T15" fmla="*/ 113 h 128"/>
                  <a:gd name="T16" fmla="*/ 55 w 88"/>
                  <a:gd name="T17" fmla="*/ 111 h 128"/>
                  <a:gd name="T18" fmla="*/ 60 w 88"/>
                  <a:gd name="T19" fmla="*/ 108 h 128"/>
                  <a:gd name="T20" fmla="*/ 62 w 88"/>
                  <a:gd name="T21" fmla="*/ 103 h 128"/>
                  <a:gd name="T22" fmla="*/ 65 w 88"/>
                  <a:gd name="T23" fmla="*/ 101 h 128"/>
                  <a:gd name="T24" fmla="*/ 68 w 88"/>
                  <a:gd name="T25" fmla="*/ 96 h 128"/>
                  <a:gd name="T26" fmla="*/ 70 w 88"/>
                  <a:gd name="T27" fmla="*/ 90 h 128"/>
                  <a:gd name="T28" fmla="*/ 70 w 88"/>
                  <a:gd name="T29" fmla="*/ 83 h 128"/>
                  <a:gd name="T30" fmla="*/ 70 w 88"/>
                  <a:gd name="T31" fmla="*/ 78 h 128"/>
                  <a:gd name="T32" fmla="*/ 68 w 88"/>
                  <a:gd name="T33" fmla="*/ 73 h 128"/>
                  <a:gd name="T34" fmla="*/ 65 w 88"/>
                  <a:gd name="T35" fmla="*/ 68 h 128"/>
                  <a:gd name="T36" fmla="*/ 62 w 88"/>
                  <a:gd name="T37" fmla="*/ 63 h 128"/>
                  <a:gd name="T38" fmla="*/ 57 w 88"/>
                  <a:gd name="T39" fmla="*/ 60 h 128"/>
                  <a:gd name="T40" fmla="*/ 52 w 88"/>
                  <a:gd name="T41" fmla="*/ 58 h 128"/>
                  <a:gd name="T42" fmla="*/ 42 w 88"/>
                  <a:gd name="T43" fmla="*/ 55 h 128"/>
                  <a:gd name="T44" fmla="*/ 35 w 88"/>
                  <a:gd name="T45" fmla="*/ 58 h 128"/>
                  <a:gd name="T46" fmla="*/ 27 w 88"/>
                  <a:gd name="T47" fmla="*/ 60 h 128"/>
                  <a:gd name="T48" fmla="*/ 22 w 88"/>
                  <a:gd name="T49" fmla="*/ 63 h 128"/>
                  <a:gd name="T50" fmla="*/ 17 w 88"/>
                  <a:gd name="T51" fmla="*/ 68 h 128"/>
                  <a:gd name="T52" fmla="*/ 5 w 88"/>
                  <a:gd name="T53" fmla="*/ 68 h 128"/>
                  <a:gd name="T54" fmla="*/ 15 w 88"/>
                  <a:gd name="T55" fmla="*/ 0 h 128"/>
                  <a:gd name="T56" fmla="*/ 80 w 88"/>
                  <a:gd name="T57" fmla="*/ 0 h 128"/>
                  <a:gd name="T58" fmla="*/ 80 w 88"/>
                  <a:gd name="T59" fmla="*/ 15 h 128"/>
                  <a:gd name="T60" fmla="*/ 27 w 88"/>
                  <a:gd name="T61" fmla="*/ 15 h 128"/>
                  <a:gd name="T62" fmla="*/ 20 w 88"/>
                  <a:gd name="T63" fmla="*/ 50 h 128"/>
                  <a:gd name="T64" fmla="*/ 30 w 88"/>
                  <a:gd name="T65" fmla="*/ 45 h 128"/>
                  <a:gd name="T66" fmla="*/ 37 w 88"/>
                  <a:gd name="T67" fmla="*/ 43 h 128"/>
                  <a:gd name="T68" fmla="*/ 45 w 88"/>
                  <a:gd name="T69" fmla="*/ 43 h 128"/>
                  <a:gd name="T70" fmla="*/ 55 w 88"/>
                  <a:gd name="T71" fmla="*/ 43 h 128"/>
                  <a:gd name="T72" fmla="*/ 62 w 88"/>
                  <a:gd name="T73" fmla="*/ 45 h 128"/>
                  <a:gd name="T74" fmla="*/ 65 w 88"/>
                  <a:gd name="T75" fmla="*/ 45 h 128"/>
                  <a:gd name="T76" fmla="*/ 68 w 88"/>
                  <a:gd name="T77" fmla="*/ 48 h 128"/>
                  <a:gd name="T78" fmla="*/ 75 w 88"/>
                  <a:gd name="T79" fmla="*/ 53 h 128"/>
                  <a:gd name="T80" fmla="*/ 80 w 88"/>
                  <a:gd name="T81" fmla="*/ 60 h 128"/>
                  <a:gd name="T82" fmla="*/ 85 w 88"/>
                  <a:gd name="T83" fmla="*/ 65 h 128"/>
                  <a:gd name="T84" fmla="*/ 85 w 88"/>
                  <a:gd name="T85" fmla="*/ 73 h 128"/>
                  <a:gd name="T86" fmla="*/ 88 w 88"/>
                  <a:gd name="T87" fmla="*/ 80 h 128"/>
                  <a:gd name="T88" fmla="*/ 88 w 88"/>
                  <a:gd name="T89" fmla="*/ 90 h 128"/>
                  <a:gd name="T90" fmla="*/ 85 w 88"/>
                  <a:gd name="T91" fmla="*/ 98 h 128"/>
                  <a:gd name="T92" fmla="*/ 80 w 88"/>
                  <a:gd name="T93" fmla="*/ 106 h 128"/>
                  <a:gd name="T94" fmla="*/ 75 w 88"/>
                  <a:gd name="T95" fmla="*/ 113 h 128"/>
                  <a:gd name="T96" fmla="*/ 70 w 88"/>
                  <a:gd name="T97" fmla="*/ 118 h 128"/>
                  <a:gd name="T98" fmla="*/ 62 w 88"/>
                  <a:gd name="T99" fmla="*/ 123 h 128"/>
                  <a:gd name="T100" fmla="*/ 52 w 88"/>
                  <a:gd name="T101" fmla="*/ 126 h 128"/>
                  <a:gd name="T102" fmla="*/ 40 w 88"/>
                  <a:gd name="T103" fmla="*/ 128 h 128"/>
                  <a:gd name="T104" fmla="*/ 25 w 88"/>
                  <a:gd name="T105" fmla="*/ 126 h 128"/>
                  <a:gd name="T106" fmla="*/ 20 w 88"/>
                  <a:gd name="T107" fmla="*/ 123 h 128"/>
                  <a:gd name="T108" fmla="*/ 12 w 88"/>
                  <a:gd name="T109" fmla="*/ 118 h 128"/>
                  <a:gd name="T110" fmla="*/ 7 w 88"/>
                  <a:gd name="T111" fmla="*/ 113 h 128"/>
                  <a:gd name="T112" fmla="*/ 5 w 88"/>
                  <a:gd name="T113" fmla="*/ 111 h 128"/>
                  <a:gd name="T114" fmla="*/ 5 w 88"/>
                  <a:gd name="T115" fmla="*/ 108 h 128"/>
                  <a:gd name="T116" fmla="*/ 2 w 88"/>
                  <a:gd name="T117" fmla="*/ 101 h 128"/>
                  <a:gd name="T118" fmla="*/ 0 w 88"/>
                  <a:gd name="T119" fmla="*/ 90 h 128"/>
                  <a:gd name="T120" fmla="*/ 17 w 88"/>
                  <a:gd name="T121" fmla="*/ 90 h 12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8"/>
                  <a:gd name="T184" fmla="*/ 0 h 128"/>
                  <a:gd name="T185" fmla="*/ 88 w 88"/>
                  <a:gd name="T186" fmla="*/ 128 h 12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8" h="128">
                    <a:moveTo>
                      <a:pt x="17" y="90"/>
                    </a:moveTo>
                    <a:lnTo>
                      <a:pt x="17" y="98"/>
                    </a:lnTo>
                    <a:lnTo>
                      <a:pt x="20" y="103"/>
                    </a:lnTo>
                    <a:lnTo>
                      <a:pt x="25" y="108"/>
                    </a:lnTo>
                    <a:lnTo>
                      <a:pt x="30" y="111"/>
                    </a:lnTo>
                    <a:lnTo>
                      <a:pt x="35" y="113"/>
                    </a:lnTo>
                    <a:lnTo>
                      <a:pt x="42" y="113"/>
                    </a:lnTo>
                    <a:lnTo>
                      <a:pt x="50" y="113"/>
                    </a:lnTo>
                    <a:lnTo>
                      <a:pt x="55" y="111"/>
                    </a:lnTo>
                    <a:lnTo>
                      <a:pt x="60" y="108"/>
                    </a:lnTo>
                    <a:lnTo>
                      <a:pt x="62" y="103"/>
                    </a:lnTo>
                    <a:lnTo>
                      <a:pt x="65" y="101"/>
                    </a:lnTo>
                    <a:lnTo>
                      <a:pt x="68" y="96"/>
                    </a:lnTo>
                    <a:lnTo>
                      <a:pt x="70" y="90"/>
                    </a:lnTo>
                    <a:lnTo>
                      <a:pt x="70" y="83"/>
                    </a:lnTo>
                    <a:lnTo>
                      <a:pt x="70" y="78"/>
                    </a:lnTo>
                    <a:lnTo>
                      <a:pt x="68" y="73"/>
                    </a:lnTo>
                    <a:lnTo>
                      <a:pt x="65" y="68"/>
                    </a:lnTo>
                    <a:lnTo>
                      <a:pt x="62" y="63"/>
                    </a:lnTo>
                    <a:lnTo>
                      <a:pt x="57" y="60"/>
                    </a:lnTo>
                    <a:lnTo>
                      <a:pt x="52" y="58"/>
                    </a:lnTo>
                    <a:lnTo>
                      <a:pt x="42" y="55"/>
                    </a:lnTo>
                    <a:lnTo>
                      <a:pt x="35" y="58"/>
                    </a:lnTo>
                    <a:lnTo>
                      <a:pt x="27" y="60"/>
                    </a:lnTo>
                    <a:lnTo>
                      <a:pt x="22" y="63"/>
                    </a:lnTo>
                    <a:lnTo>
                      <a:pt x="17" y="68"/>
                    </a:lnTo>
                    <a:lnTo>
                      <a:pt x="5" y="68"/>
                    </a:lnTo>
                    <a:lnTo>
                      <a:pt x="15" y="0"/>
                    </a:lnTo>
                    <a:lnTo>
                      <a:pt x="80" y="0"/>
                    </a:lnTo>
                    <a:lnTo>
                      <a:pt x="80" y="15"/>
                    </a:lnTo>
                    <a:lnTo>
                      <a:pt x="27" y="15"/>
                    </a:lnTo>
                    <a:lnTo>
                      <a:pt x="20" y="50"/>
                    </a:lnTo>
                    <a:lnTo>
                      <a:pt x="30" y="45"/>
                    </a:lnTo>
                    <a:lnTo>
                      <a:pt x="37" y="43"/>
                    </a:lnTo>
                    <a:lnTo>
                      <a:pt x="45" y="43"/>
                    </a:lnTo>
                    <a:lnTo>
                      <a:pt x="55" y="43"/>
                    </a:lnTo>
                    <a:lnTo>
                      <a:pt x="62" y="45"/>
                    </a:lnTo>
                    <a:lnTo>
                      <a:pt x="65" y="45"/>
                    </a:lnTo>
                    <a:lnTo>
                      <a:pt x="68" y="48"/>
                    </a:lnTo>
                    <a:lnTo>
                      <a:pt x="75" y="53"/>
                    </a:lnTo>
                    <a:lnTo>
                      <a:pt x="80" y="60"/>
                    </a:lnTo>
                    <a:lnTo>
                      <a:pt x="85" y="65"/>
                    </a:lnTo>
                    <a:lnTo>
                      <a:pt x="85" y="73"/>
                    </a:lnTo>
                    <a:lnTo>
                      <a:pt x="88" y="80"/>
                    </a:lnTo>
                    <a:lnTo>
                      <a:pt x="88" y="90"/>
                    </a:lnTo>
                    <a:lnTo>
                      <a:pt x="85" y="98"/>
                    </a:lnTo>
                    <a:lnTo>
                      <a:pt x="80" y="106"/>
                    </a:lnTo>
                    <a:lnTo>
                      <a:pt x="75" y="113"/>
                    </a:lnTo>
                    <a:lnTo>
                      <a:pt x="70" y="118"/>
                    </a:lnTo>
                    <a:lnTo>
                      <a:pt x="62" y="123"/>
                    </a:lnTo>
                    <a:lnTo>
                      <a:pt x="52" y="126"/>
                    </a:lnTo>
                    <a:lnTo>
                      <a:pt x="40" y="128"/>
                    </a:lnTo>
                    <a:lnTo>
                      <a:pt x="25" y="126"/>
                    </a:lnTo>
                    <a:lnTo>
                      <a:pt x="20" y="123"/>
                    </a:lnTo>
                    <a:lnTo>
                      <a:pt x="12" y="118"/>
                    </a:lnTo>
                    <a:lnTo>
                      <a:pt x="7" y="113"/>
                    </a:lnTo>
                    <a:lnTo>
                      <a:pt x="5" y="111"/>
                    </a:lnTo>
                    <a:lnTo>
                      <a:pt x="5" y="108"/>
                    </a:lnTo>
                    <a:lnTo>
                      <a:pt x="2" y="101"/>
                    </a:lnTo>
                    <a:lnTo>
                      <a:pt x="0" y="90"/>
                    </a:lnTo>
                    <a:lnTo>
                      <a:pt x="17"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82" name="Freeform 506"/>
              <p:cNvSpPr>
                <a:spLocks/>
              </p:cNvSpPr>
              <p:nvPr/>
            </p:nvSpPr>
            <p:spPr bwMode="auto">
              <a:xfrm>
                <a:off x="4508" y="6520"/>
                <a:ext cx="43" cy="168"/>
              </a:xfrm>
              <a:custGeom>
                <a:avLst/>
                <a:gdLst>
                  <a:gd name="T0" fmla="*/ 0 w 43"/>
                  <a:gd name="T1" fmla="*/ 168 h 168"/>
                  <a:gd name="T2" fmla="*/ 13 w 43"/>
                  <a:gd name="T3" fmla="*/ 145 h 168"/>
                  <a:gd name="T4" fmla="*/ 20 w 43"/>
                  <a:gd name="T5" fmla="*/ 128 h 168"/>
                  <a:gd name="T6" fmla="*/ 23 w 43"/>
                  <a:gd name="T7" fmla="*/ 118 h 168"/>
                  <a:gd name="T8" fmla="*/ 23 w 43"/>
                  <a:gd name="T9" fmla="*/ 108 h 168"/>
                  <a:gd name="T10" fmla="*/ 25 w 43"/>
                  <a:gd name="T11" fmla="*/ 95 h 168"/>
                  <a:gd name="T12" fmla="*/ 25 w 43"/>
                  <a:gd name="T13" fmla="*/ 82 h 168"/>
                  <a:gd name="T14" fmla="*/ 25 w 43"/>
                  <a:gd name="T15" fmla="*/ 70 h 168"/>
                  <a:gd name="T16" fmla="*/ 23 w 43"/>
                  <a:gd name="T17" fmla="*/ 60 h 168"/>
                  <a:gd name="T18" fmla="*/ 20 w 43"/>
                  <a:gd name="T19" fmla="*/ 47 h 168"/>
                  <a:gd name="T20" fmla="*/ 18 w 43"/>
                  <a:gd name="T21" fmla="*/ 37 h 168"/>
                  <a:gd name="T22" fmla="*/ 13 w 43"/>
                  <a:gd name="T23" fmla="*/ 20 h 168"/>
                  <a:gd name="T24" fmla="*/ 0 w 43"/>
                  <a:gd name="T25" fmla="*/ 0 h 168"/>
                  <a:gd name="T26" fmla="*/ 10 w 43"/>
                  <a:gd name="T27" fmla="*/ 0 h 168"/>
                  <a:gd name="T28" fmla="*/ 28 w 43"/>
                  <a:gd name="T29" fmla="*/ 25 h 168"/>
                  <a:gd name="T30" fmla="*/ 35 w 43"/>
                  <a:gd name="T31" fmla="*/ 40 h 168"/>
                  <a:gd name="T32" fmla="*/ 38 w 43"/>
                  <a:gd name="T33" fmla="*/ 50 h 168"/>
                  <a:gd name="T34" fmla="*/ 40 w 43"/>
                  <a:gd name="T35" fmla="*/ 62 h 168"/>
                  <a:gd name="T36" fmla="*/ 43 w 43"/>
                  <a:gd name="T37" fmla="*/ 82 h 168"/>
                  <a:gd name="T38" fmla="*/ 40 w 43"/>
                  <a:gd name="T39" fmla="*/ 95 h 168"/>
                  <a:gd name="T40" fmla="*/ 40 w 43"/>
                  <a:gd name="T41" fmla="*/ 108 h 168"/>
                  <a:gd name="T42" fmla="*/ 38 w 43"/>
                  <a:gd name="T43" fmla="*/ 118 h 168"/>
                  <a:gd name="T44" fmla="*/ 33 w 43"/>
                  <a:gd name="T45" fmla="*/ 130 h 168"/>
                  <a:gd name="T46" fmla="*/ 25 w 43"/>
                  <a:gd name="T47" fmla="*/ 145 h 168"/>
                  <a:gd name="T48" fmla="*/ 13 w 43"/>
                  <a:gd name="T49" fmla="*/ 168 h 168"/>
                  <a:gd name="T50" fmla="*/ 0 w 43"/>
                  <a:gd name="T51" fmla="*/ 168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3"/>
                  <a:gd name="T79" fmla="*/ 0 h 168"/>
                  <a:gd name="T80" fmla="*/ 43 w 43"/>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3" h="168">
                    <a:moveTo>
                      <a:pt x="0" y="168"/>
                    </a:moveTo>
                    <a:lnTo>
                      <a:pt x="13" y="145"/>
                    </a:lnTo>
                    <a:lnTo>
                      <a:pt x="20" y="128"/>
                    </a:lnTo>
                    <a:lnTo>
                      <a:pt x="23" y="118"/>
                    </a:lnTo>
                    <a:lnTo>
                      <a:pt x="23" y="108"/>
                    </a:lnTo>
                    <a:lnTo>
                      <a:pt x="25" y="95"/>
                    </a:lnTo>
                    <a:lnTo>
                      <a:pt x="25" y="82"/>
                    </a:lnTo>
                    <a:lnTo>
                      <a:pt x="25" y="70"/>
                    </a:lnTo>
                    <a:lnTo>
                      <a:pt x="23" y="60"/>
                    </a:lnTo>
                    <a:lnTo>
                      <a:pt x="20" y="47"/>
                    </a:lnTo>
                    <a:lnTo>
                      <a:pt x="18" y="37"/>
                    </a:lnTo>
                    <a:lnTo>
                      <a:pt x="13" y="20"/>
                    </a:lnTo>
                    <a:lnTo>
                      <a:pt x="0" y="0"/>
                    </a:lnTo>
                    <a:lnTo>
                      <a:pt x="10" y="0"/>
                    </a:lnTo>
                    <a:lnTo>
                      <a:pt x="28" y="25"/>
                    </a:lnTo>
                    <a:lnTo>
                      <a:pt x="35" y="40"/>
                    </a:lnTo>
                    <a:lnTo>
                      <a:pt x="38" y="50"/>
                    </a:lnTo>
                    <a:lnTo>
                      <a:pt x="40" y="62"/>
                    </a:lnTo>
                    <a:lnTo>
                      <a:pt x="43" y="82"/>
                    </a:lnTo>
                    <a:lnTo>
                      <a:pt x="40" y="95"/>
                    </a:lnTo>
                    <a:lnTo>
                      <a:pt x="40" y="108"/>
                    </a:lnTo>
                    <a:lnTo>
                      <a:pt x="38" y="118"/>
                    </a:lnTo>
                    <a:lnTo>
                      <a:pt x="33" y="130"/>
                    </a:lnTo>
                    <a:lnTo>
                      <a:pt x="25" y="145"/>
                    </a:lnTo>
                    <a:lnTo>
                      <a:pt x="13" y="168"/>
                    </a:lnTo>
                    <a:lnTo>
                      <a:pt x="0" y="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83" name="Freeform 507"/>
              <p:cNvSpPr>
                <a:spLocks/>
              </p:cNvSpPr>
              <p:nvPr/>
            </p:nvSpPr>
            <p:spPr bwMode="auto">
              <a:xfrm>
                <a:off x="4579" y="6633"/>
                <a:ext cx="17" cy="45"/>
              </a:xfrm>
              <a:custGeom>
                <a:avLst/>
                <a:gdLst>
                  <a:gd name="T0" fmla="*/ 0 w 17"/>
                  <a:gd name="T1" fmla="*/ 37 h 45"/>
                  <a:gd name="T2" fmla="*/ 5 w 17"/>
                  <a:gd name="T3" fmla="*/ 35 h 45"/>
                  <a:gd name="T4" fmla="*/ 7 w 17"/>
                  <a:gd name="T5" fmla="*/ 27 h 45"/>
                  <a:gd name="T6" fmla="*/ 10 w 17"/>
                  <a:gd name="T7" fmla="*/ 20 h 45"/>
                  <a:gd name="T8" fmla="*/ 10 w 17"/>
                  <a:gd name="T9" fmla="*/ 17 h 45"/>
                  <a:gd name="T10" fmla="*/ 0 w 17"/>
                  <a:gd name="T11" fmla="*/ 17 h 45"/>
                  <a:gd name="T12" fmla="*/ 0 w 17"/>
                  <a:gd name="T13" fmla="*/ 0 h 45"/>
                  <a:gd name="T14" fmla="*/ 17 w 17"/>
                  <a:gd name="T15" fmla="*/ 0 h 45"/>
                  <a:gd name="T16" fmla="*/ 17 w 17"/>
                  <a:gd name="T17" fmla="*/ 17 h 45"/>
                  <a:gd name="T18" fmla="*/ 17 w 17"/>
                  <a:gd name="T19" fmla="*/ 27 h 45"/>
                  <a:gd name="T20" fmla="*/ 15 w 17"/>
                  <a:gd name="T21" fmla="*/ 35 h 45"/>
                  <a:gd name="T22" fmla="*/ 12 w 17"/>
                  <a:gd name="T23" fmla="*/ 37 h 45"/>
                  <a:gd name="T24" fmla="*/ 7 w 17"/>
                  <a:gd name="T25" fmla="*/ 42 h 45"/>
                  <a:gd name="T26" fmla="*/ 5 w 17"/>
                  <a:gd name="T27" fmla="*/ 42 h 45"/>
                  <a:gd name="T28" fmla="*/ 0 w 17"/>
                  <a:gd name="T29" fmla="*/ 45 h 45"/>
                  <a:gd name="T30" fmla="*/ 0 w 17"/>
                  <a:gd name="T31" fmla="*/ 37 h 4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
                  <a:gd name="T49" fmla="*/ 0 h 45"/>
                  <a:gd name="T50" fmla="*/ 17 w 17"/>
                  <a:gd name="T51" fmla="*/ 45 h 4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 h="45">
                    <a:moveTo>
                      <a:pt x="0" y="37"/>
                    </a:moveTo>
                    <a:lnTo>
                      <a:pt x="5" y="35"/>
                    </a:lnTo>
                    <a:lnTo>
                      <a:pt x="7" y="27"/>
                    </a:lnTo>
                    <a:lnTo>
                      <a:pt x="10" y="20"/>
                    </a:lnTo>
                    <a:lnTo>
                      <a:pt x="10" y="17"/>
                    </a:lnTo>
                    <a:lnTo>
                      <a:pt x="0" y="17"/>
                    </a:lnTo>
                    <a:lnTo>
                      <a:pt x="0" y="0"/>
                    </a:lnTo>
                    <a:lnTo>
                      <a:pt x="17" y="0"/>
                    </a:lnTo>
                    <a:lnTo>
                      <a:pt x="17" y="17"/>
                    </a:lnTo>
                    <a:lnTo>
                      <a:pt x="17" y="27"/>
                    </a:lnTo>
                    <a:lnTo>
                      <a:pt x="15" y="35"/>
                    </a:lnTo>
                    <a:lnTo>
                      <a:pt x="12" y="37"/>
                    </a:lnTo>
                    <a:lnTo>
                      <a:pt x="7" y="42"/>
                    </a:lnTo>
                    <a:lnTo>
                      <a:pt x="5" y="42"/>
                    </a:lnTo>
                    <a:lnTo>
                      <a:pt x="0" y="45"/>
                    </a:lnTo>
                    <a:lnTo>
                      <a:pt x="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84" name="Rectangle 508"/>
              <p:cNvSpPr>
                <a:spLocks noChangeArrowheads="1"/>
              </p:cNvSpPr>
              <p:nvPr/>
            </p:nvSpPr>
            <p:spPr bwMode="auto">
              <a:xfrm>
                <a:off x="3386" y="6278"/>
                <a:ext cx="18" cy="1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372985" name="Freeform 509"/>
              <p:cNvSpPr>
                <a:spLocks/>
              </p:cNvSpPr>
              <p:nvPr/>
            </p:nvSpPr>
            <p:spPr bwMode="auto">
              <a:xfrm>
                <a:off x="3431" y="6278"/>
                <a:ext cx="104" cy="131"/>
              </a:xfrm>
              <a:custGeom>
                <a:avLst/>
                <a:gdLst>
                  <a:gd name="T0" fmla="*/ 0 w 104"/>
                  <a:gd name="T1" fmla="*/ 0 h 131"/>
                  <a:gd name="T2" fmla="*/ 23 w 104"/>
                  <a:gd name="T3" fmla="*/ 0 h 131"/>
                  <a:gd name="T4" fmla="*/ 89 w 104"/>
                  <a:gd name="T5" fmla="*/ 106 h 131"/>
                  <a:gd name="T6" fmla="*/ 89 w 104"/>
                  <a:gd name="T7" fmla="*/ 0 h 131"/>
                  <a:gd name="T8" fmla="*/ 104 w 104"/>
                  <a:gd name="T9" fmla="*/ 0 h 131"/>
                  <a:gd name="T10" fmla="*/ 104 w 104"/>
                  <a:gd name="T11" fmla="*/ 131 h 131"/>
                  <a:gd name="T12" fmla="*/ 86 w 104"/>
                  <a:gd name="T13" fmla="*/ 131 h 131"/>
                  <a:gd name="T14" fmla="*/ 18 w 104"/>
                  <a:gd name="T15" fmla="*/ 25 h 131"/>
                  <a:gd name="T16" fmla="*/ 18 w 104"/>
                  <a:gd name="T17" fmla="*/ 131 h 131"/>
                  <a:gd name="T18" fmla="*/ 0 w 104"/>
                  <a:gd name="T19" fmla="*/ 131 h 131"/>
                  <a:gd name="T20" fmla="*/ 0 w 104"/>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131"/>
                  <a:gd name="T35" fmla="*/ 104 w 104"/>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131">
                    <a:moveTo>
                      <a:pt x="0" y="0"/>
                    </a:moveTo>
                    <a:lnTo>
                      <a:pt x="23" y="0"/>
                    </a:lnTo>
                    <a:lnTo>
                      <a:pt x="89" y="106"/>
                    </a:lnTo>
                    <a:lnTo>
                      <a:pt x="89" y="0"/>
                    </a:lnTo>
                    <a:lnTo>
                      <a:pt x="104" y="0"/>
                    </a:lnTo>
                    <a:lnTo>
                      <a:pt x="104" y="131"/>
                    </a:lnTo>
                    <a:lnTo>
                      <a:pt x="86" y="131"/>
                    </a:lnTo>
                    <a:lnTo>
                      <a:pt x="18" y="25"/>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86" name="Freeform 510"/>
              <p:cNvSpPr>
                <a:spLocks/>
              </p:cNvSpPr>
              <p:nvPr/>
            </p:nvSpPr>
            <p:spPr bwMode="auto">
              <a:xfrm>
                <a:off x="3552" y="6278"/>
                <a:ext cx="106" cy="131"/>
              </a:xfrm>
              <a:custGeom>
                <a:avLst/>
                <a:gdLst>
                  <a:gd name="T0" fmla="*/ 106 w 106"/>
                  <a:gd name="T1" fmla="*/ 0 h 131"/>
                  <a:gd name="T2" fmla="*/ 106 w 106"/>
                  <a:gd name="T3" fmla="*/ 18 h 131"/>
                  <a:gd name="T4" fmla="*/ 63 w 106"/>
                  <a:gd name="T5" fmla="*/ 18 h 131"/>
                  <a:gd name="T6" fmla="*/ 63 w 106"/>
                  <a:gd name="T7" fmla="*/ 131 h 131"/>
                  <a:gd name="T8" fmla="*/ 43 w 106"/>
                  <a:gd name="T9" fmla="*/ 131 h 131"/>
                  <a:gd name="T10" fmla="*/ 43 w 106"/>
                  <a:gd name="T11" fmla="*/ 18 h 131"/>
                  <a:gd name="T12" fmla="*/ 0 w 106"/>
                  <a:gd name="T13" fmla="*/ 18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18"/>
                    </a:lnTo>
                    <a:lnTo>
                      <a:pt x="63" y="18"/>
                    </a:lnTo>
                    <a:lnTo>
                      <a:pt x="63" y="131"/>
                    </a:lnTo>
                    <a:lnTo>
                      <a:pt x="43" y="131"/>
                    </a:lnTo>
                    <a:lnTo>
                      <a:pt x="43" y="18"/>
                    </a:lnTo>
                    <a:lnTo>
                      <a:pt x="0" y="18"/>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87" name="Freeform 511"/>
              <p:cNvSpPr>
                <a:spLocks/>
              </p:cNvSpPr>
              <p:nvPr/>
            </p:nvSpPr>
            <p:spPr bwMode="auto">
              <a:xfrm>
                <a:off x="3374" y="6037"/>
                <a:ext cx="113" cy="131"/>
              </a:xfrm>
              <a:custGeom>
                <a:avLst/>
                <a:gdLst>
                  <a:gd name="T0" fmla="*/ 17 w 113"/>
                  <a:gd name="T1" fmla="*/ 0 h 131"/>
                  <a:gd name="T2" fmla="*/ 55 w 113"/>
                  <a:gd name="T3" fmla="*/ 111 h 131"/>
                  <a:gd name="T4" fmla="*/ 93 w 113"/>
                  <a:gd name="T5" fmla="*/ 0 h 131"/>
                  <a:gd name="T6" fmla="*/ 113 w 113"/>
                  <a:gd name="T7" fmla="*/ 0 h 131"/>
                  <a:gd name="T8" fmla="*/ 65 w 113"/>
                  <a:gd name="T9" fmla="*/ 131 h 131"/>
                  <a:gd name="T10" fmla="*/ 47 w 113"/>
                  <a:gd name="T11" fmla="*/ 131 h 131"/>
                  <a:gd name="T12" fmla="*/ 0 w 113"/>
                  <a:gd name="T13" fmla="*/ 0 h 131"/>
                  <a:gd name="T14" fmla="*/ 17 w 113"/>
                  <a:gd name="T15" fmla="*/ 0 h 131"/>
                  <a:gd name="T16" fmla="*/ 0 60000 65536"/>
                  <a:gd name="T17" fmla="*/ 0 60000 65536"/>
                  <a:gd name="T18" fmla="*/ 0 60000 65536"/>
                  <a:gd name="T19" fmla="*/ 0 60000 65536"/>
                  <a:gd name="T20" fmla="*/ 0 60000 65536"/>
                  <a:gd name="T21" fmla="*/ 0 60000 65536"/>
                  <a:gd name="T22" fmla="*/ 0 60000 65536"/>
                  <a:gd name="T23" fmla="*/ 0 60000 65536"/>
                  <a:gd name="T24" fmla="*/ 0 w 113"/>
                  <a:gd name="T25" fmla="*/ 0 h 131"/>
                  <a:gd name="T26" fmla="*/ 113 w 113"/>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 h="131">
                    <a:moveTo>
                      <a:pt x="17" y="0"/>
                    </a:moveTo>
                    <a:lnTo>
                      <a:pt x="55" y="111"/>
                    </a:lnTo>
                    <a:lnTo>
                      <a:pt x="93" y="0"/>
                    </a:lnTo>
                    <a:lnTo>
                      <a:pt x="113" y="0"/>
                    </a:lnTo>
                    <a:lnTo>
                      <a:pt x="65" y="131"/>
                    </a:lnTo>
                    <a:lnTo>
                      <a:pt x="47" y="131"/>
                    </a:lnTo>
                    <a:lnTo>
                      <a:pt x="0"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88" name="Freeform 512"/>
              <p:cNvSpPr>
                <a:spLocks noEditPoints="1"/>
              </p:cNvSpPr>
              <p:nvPr/>
            </p:nvSpPr>
            <p:spPr bwMode="auto">
              <a:xfrm>
                <a:off x="3479" y="6037"/>
                <a:ext cx="116" cy="131"/>
              </a:xfrm>
              <a:custGeom>
                <a:avLst/>
                <a:gdLst>
                  <a:gd name="T0" fmla="*/ 78 w 116"/>
                  <a:gd name="T1" fmla="*/ 78 h 131"/>
                  <a:gd name="T2" fmla="*/ 58 w 116"/>
                  <a:gd name="T3" fmla="*/ 20 h 131"/>
                  <a:gd name="T4" fmla="*/ 36 w 116"/>
                  <a:gd name="T5" fmla="*/ 78 h 131"/>
                  <a:gd name="T6" fmla="*/ 78 w 116"/>
                  <a:gd name="T7" fmla="*/ 78 h 131"/>
                  <a:gd name="T8" fmla="*/ 48 w 116"/>
                  <a:gd name="T9" fmla="*/ 0 h 131"/>
                  <a:gd name="T10" fmla="*/ 68 w 116"/>
                  <a:gd name="T11" fmla="*/ 0 h 131"/>
                  <a:gd name="T12" fmla="*/ 116 w 116"/>
                  <a:gd name="T13" fmla="*/ 131 h 131"/>
                  <a:gd name="T14" fmla="*/ 96 w 116"/>
                  <a:gd name="T15" fmla="*/ 131 h 131"/>
                  <a:gd name="T16" fmla="*/ 83 w 116"/>
                  <a:gd name="T17" fmla="*/ 93 h 131"/>
                  <a:gd name="T18" fmla="*/ 30 w 116"/>
                  <a:gd name="T19" fmla="*/ 93 h 131"/>
                  <a:gd name="T20" fmla="*/ 18 w 116"/>
                  <a:gd name="T21" fmla="*/ 131 h 131"/>
                  <a:gd name="T22" fmla="*/ 0 w 116"/>
                  <a:gd name="T23" fmla="*/ 131 h 131"/>
                  <a:gd name="T24" fmla="*/ 48 w 11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31"/>
                  <a:gd name="T41" fmla="*/ 116 w 11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31">
                    <a:moveTo>
                      <a:pt x="78" y="78"/>
                    </a:moveTo>
                    <a:lnTo>
                      <a:pt x="58" y="20"/>
                    </a:lnTo>
                    <a:lnTo>
                      <a:pt x="36" y="78"/>
                    </a:lnTo>
                    <a:lnTo>
                      <a:pt x="78" y="78"/>
                    </a:lnTo>
                    <a:close/>
                    <a:moveTo>
                      <a:pt x="48" y="0"/>
                    </a:moveTo>
                    <a:lnTo>
                      <a:pt x="68" y="0"/>
                    </a:lnTo>
                    <a:lnTo>
                      <a:pt x="116" y="131"/>
                    </a:lnTo>
                    <a:lnTo>
                      <a:pt x="96" y="131"/>
                    </a:lnTo>
                    <a:lnTo>
                      <a:pt x="83" y="93"/>
                    </a:lnTo>
                    <a:lnTo>
                      <a:pt x="30" y="93"/>
                    </a:lnTo>
                    <a:lnTo>
                      <a:pt x="18" y="131"/>
                    </a:lnTo>
                    <a:lnTo>
                      <a:pt x="0" y="131"/>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89" name="Freeform 513"/>
              <p:cNvSpPr>
                <a:spLocks noEditPoints="1"/>
              </p:cNvSpPr>
              <p:nvPr/>
            </p:nvSpPr>
            <p:spPr bwMode="auto">
              <a:xfrm>
                <a:off x="3613" y="6040"/>
                <a:ext cx="108" cy="128"/>
              </a:xfrm>
              <a:custGeom>
                <a:avLst/>
                <a:gdLst>
                  <a:gd name="T0" fmla="*/ 57 w 108"/>
                  <a:gd name="T1" fmla="*/ 57 h 128"/>
                  <a:gd name="T2" fmla="*/ 70 w 108"/>
                  <a:gd name="T3" fmla="*/ 57 h 128"/>
                  <a:gd name="T4" fmla="*/ 73 w 108"/>
                  <a:gd name="T5" fmla="*/ 55 h 128"/>
                  <a:gd name="T6" fmla="*/ 78 w 108"/>
                  <a:gd name="T7" fmla="*/ 52 h 128"/>
                  <a:gd name="T8" fmla="*/ 80 w 108"/>
                  <a:gd name="T9" fmla="*/ 50 h 128"/>
                  <a:gd name="T10" fmla="*/ 83 w 108"/>
                  <a:gd name="T11" fmla="*/ 47 h 128"/>
                  <a:gd name="T12" fmla="*/ 85 w 108"/>
                  <a:gd name="T13" fmla="*/ 42 h 128"/>
                  <a:gd name="T14" fmla="*/ 85 w 108"/>
                  <a:gd name="T15" fmla="*/ 35 h 128"/>
                  <a:gd name="T16" fmla="*/ 85 w 108"/>
                  <a:gd name="T17" fmla="*/ 30 h 128"/>
                  <a:gd name="T18" fmla="*/ 83 w 108"/>
                  <a:gd name="T19" fmla="*/ 25 h 128"/>
                  <a:gd name="T20" fmla="*/ 80 w 108"/>
                  <a:gd name="T21" fmla="*/ 20 h 128"/>
                  <a:gd name="T22" fmla="*/ 75 w 108"/>
                  <a:gd name="T23" fmla="*/ 17 h 128"/>
                  <a:gd name="T24" fmla="*/ 68 w 108"/>
                  <a:gd name="T25" fmla="*/ 15 h 128"/>
                  <a:gd name="T26" fmla="*/ 60 w 108"/>
                  <a:gd name="T27" fmla="*/ 15 h 128"/>
                  <a:gd name="T28" fmla="*/ 17 w 108"/>
                  <a:gd name="T29" fmla="*/ 15 h 128"/>
                  <a:gd name="T30" fmla="*/ 17 w 108"/>
                  <a:gd name="T31" fmla="*/ 57 h 128"/>
                  <a:gd name="T32" fmla="*/ 57 w 108"/>
                  <a:gd name="T33" fmla="*/ 57 h 128"/>
                  <a:gd name="T34" fmla="*/ 0 w 108"/>
                  <a:gd name="T35" fmla="*/ 0 h 128"/>
                  <a:gd name="T36" fmla="*/ 60 w 108"/>
                  <a:gd name="T37" fmla="*/ 0 h 128"/>
                  <a:gd name="T38" fmla="*/ 73 w 108"/>
                  <a:gd name="T39" fmla="*/ 0 h 128"/>
                  <a:gd name="T40" fmla="*/ 85 w 108"/>
                  <a:gd name="T41" fmla="*/ 2 h 128"/>
                  <a:gd name="T42" fmla="*/ 93 w 108"/>
                  <a:gd name="T43" fmla="*/ 7 h 128"/>
                  <a:gd name="T44" fmla="*/ 95 w 108"/>
                  <a:gd name="T45" fmla="*/ 12 h 128"/>
                  <a:gd name="T46" fmla="*/ 98 w 108"/>
                  <a:gd name="T47" fmla="*/ 15 h 128"/>
                  <a:gd name="T48" fmla="*/ 103 w 108"/>
                  <a:gd name="T49" fmla="*/ 22 h 128"/>
                  <a:gd name="T50" fmla="*/ 103 w 108"/>
                  <a:gd name="T51" fmla="*/ 35 h 128"/>
                  <a:gd name="T52" fmla="*/ 103 w 108"/>
                  <a:gd name="T53" fmla="*/ 45 h 128"/>
                  <a:gd name="T54" fmla="*/ 100 w 108"/>
                  <a:gd name="T55" fmla="*/ 50 h 128"/>
                  <a:gd name="T56" fmla="*/ 98 w 108"/>
                  <a:gd name="T57" fmla="*/ 52 h 128"/>
                  <a:gd name="T58" fmla="*/ 93 w 108"/>
                  <a:gd name="T59" fmla="*/ 60 h 128"/>
                  <a:gd name="T60" fmla="*/ 85 w 108"/>
                  <a:gd name="T61" fmla="*/ 65 h 128"/>
                  <a:gd name="T62" fmla="*/ 90 w 108"/>
                  <a:gd name="T63" fmla="*/ 67 h 128"/>
                  <a:gd name="T64" fmla="*/ 95 w 108"/>
                  <a:gd name="T65" fmla="*/ 73 h 128"/>
                  <a:gd name="T66" fmla="*/ 98 w 108"/>
                  <a:gd name="T67" fmla="*/ 75 h 128"/>
                  <a:gd name="T68" fmla="*/ 98 w 108"/>
                  <a:gd name="T69" fmla="*/ 80 h 128"/>
                  <a:gd name="T70" fmla="*/ 100 w 108"/>
                  <a:gd name="T71" fmla="*/ 90 h 128"/>
                  <a:gd name="T72" fmla="*/ 100 w 108"/>
                  <a:gd name="T73" fmla="*/ 108 h 128"/>
                  <a:gd name="T74" fmla="*/ 103 w 108"/>
                  <a:gd name="T75" fmla="*/ 118 h 128"/>
                  <a:gd name="T76" fmla="*/ 105 w 108"/>
                  <a:gd name="T77" fmla="*/ 123 h 128"/>
                  <a:gd name="T78" fmla="*/ 108 w 108"/>
                  <a:gd name="T79" fmla="*/ 125 h 128"/>
                  <a:gd name="T80" fmla="*/ 108 w 108"/>
                  <a:gd name="T81" fmla="*/ 128 h 128"/>
                  <a:gd name="T82" fmla="*/ 85 w 108"/>
                  <a:gd name="T83" fmla="*/ 128 h 128"/>
                  <a:gd name="T84" fmla="*/ 85 w 108"/>
                  <a:gd name="T85" fmla="*/ 125 h 128"/>
                  <a:gd name="T86" fmla="*/ 85 w 108"/>
                  <a:gd name="T87" fmla="*/ 113 h 128"/>
                  <a:gd name="T88" fmla="*/ 83 w 108"/>
                  <a:gd name="T89" fmla="*/ 93 h 128"/>
                  <a:gd name="T90" fmla="*/ 83 w 108"/>
                  <a:gd name="T91" fmla="*/ 88 h 128"/>
                  <a:gd name="T92" fmla="*/ 80 w 108"/>
                  <a:gd name="T93" fmla="*/ 83 h 128"/>
                  <a:gd name="T94" fmla="*/ 78 w 108"/>
                  <a:gd name="T95" fmla="*/ 78 h 128"/>
                  <a:gd name="T96" fmla="*/ 73 w 108"/>
                  <a:gd name="T97" fmla="*/ 75 h 128"/>
                  <a:gd name="T98" fmla="*/ 68 w 108"/>
                  <a:gd name="T99" fmla="*/ 73 h 128"/>
                  <a:gd name="T100" fmla="*/ 57 w 108"/>
                  <a:gd name="T101" fmla="*/ 73 h 128"/>
                  <a:gd name="T102" fmla="*/ 17 w 108"/>
                  <a:gd name="T103" fmla="*/ 73 h 128"/>
                  <a:gd name="T104" fmla="*/ 17 w 108"/>
                  <a:gd name="T105" fmla="*/ 128 h 128"/>
                  <a:gd name="T106" fmla="*/ 0 w 108"/>
                  <a:gd name="T107" fmla="*/ 128 h 128"/>
                  <a:gd name="T108" fmla="*/ 0 w 108"/>
                  <a:gd name="T109" fmla="*/ 0 h 1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28"/>
                  <a:gd name="T167" fmla="*/ 108 w 108"/>
                  <a:gd name="T168" fmla="*/ 128 h 12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28">
                    <a:moveTo>
                      <a:pt x="57" y="57"/>
                    </a:moveTo>
                    <a:lnTo>
                      <a:pt x="70" y="57"/>
                    </a:lnTo>
                    <a:lnTo>
                      <a:pt x="73" y="55"/>
                    </a:lnTo>
                    <a:lnTo>
                      <a:pt x="78" y="52"/>
                    </a:lnTo>
                    <a:lnTo>
                      <a:pt x="80" y="50"/>
                    </a:lnTo>
                    <a:lnTo>
                      <a:pt x="83" y="47"/>
                    </a:lnTo>
                    <a:lnTo>
                      <a:pt x="85" y="42"/>
                    </a:lnTo>
                    <a:lnTo>
                      <a:pt x="85" y="35"/>
                    </a:lnTo>
                    <a:lnTo>
                      <a:pt x="85" y="30"/>
                    </a:lnTo>
                    <a:lnTo>
                      <a:pt x="83" y="25"/>
                    </a:lnTo>
                    <a:lnTo>
                      <a:pt x="80" y="20"/>
                    </a:lnTo>
                    <a:lnTo>
                      <a:pt x="75" y="17"/>
                    </a:lnTo>
                    <a:lnTo>
                      <a:pt x="68" y="15"/>
                    </a:lnTo>
                    <a:lnTo>
                      <a:pt x="60" y="15"/>
                    </a:lnTo>
                    <a:lnTo>
                      <a:pt x="17" y="15"/>
                    </a:lnTo>
                    <a:lnTo>
                      <a:pt x="17" y="57"/>
                    </a:lnTo>
                    <a:lnTo>
                      <a:pt x="57" y="57"/>
                    </a:lnTo>
                    <a:close/>
                    <a:moveTo>
                      <a:pt x="0" y="0"/>
                    </a:moveTo>
                    <a:lnTo>
                      <a:pt x="60" y="0"/>
                    </a:lnTo>
                    <a:lnTo>
                      <a:pt x="73" y="0"/>
                    </a:lnTo>
                    <a:lnTo>
                      <a:pt x="85" y="2"/>
                    </a:lnTo>
                    <a:lnTo>
                      <a:pt x="93" y="7"/>
                    </a:lnTo>
                    <a:lnTo>
                      <a:pt x="95" y="12"/>
                    </a:lnTo>
                    <a:lnTo>
                      <a:pt x="98" y="15"/>
                    </a:lnTo>
                    <a:lnTo>
                      <a:pt x="103" y="22"/>
                    </a:lnTo>
                    <a:lnTo>
                      <a:pt x="103" y="35"/>
                    </a:lnTo>
                    <a:lnTo>
                      <a:pt x="103" y="45"/>
                    </a:lnTo>
                    <a:lnTo>
                      <a:pt x="100" y="50"/>
                    </a:lnTo>
                    <a:lnTo>
                      <a:pt x="98" y="52"/>
                    </a:lnTo>
                    <a:lnTo>
                      <a:pt x="93" y="60"/>
                    </a:lnTo>
                    <a:lnTo>
                      <a:pt x="85" y="65"/>
                    </a:lnTo>
                    <a:lnTo>
                      <a:pt x="90" y="67"/>
                    </a:lnTo>
                    <a:lnTo>
                      <a:pt x="95" y="73"/>
                    </a:lnTo>
                    <a:lnTo>
                      <a:pt x="98" y="75"/>
                    </a:lnTo>
                    <a:lnTo>
                      <a:pt x="98" y="80"/>
                    </a:lnTo>
                    <a:lnTo>
                      <a:pt x="100" y="90"/>
                    </a:lnTo>
                    <a:lnTo>
                      <a:pt x="100" y="108"/>
                    </a:lnTo>
                    <a:lnTo>
                      <a:pt x="103" y="118"/>
                    </a:lnTo>
                    <a:lnTo>
                      <a:pt x="105" y="123"/>
                    </a:lnTo>
                    <a:lnTo>
                      <a:pt x="108" y="125"/>
                    </a:lnTo>
                    <a:lnTo>
                      <a:pt x="108" y="128"/>
                    </a:lnTo>
                    <a:lnTo>
                      <a:pt x="85" y="128"/>
                    </a:lnTo>
                    <a:lnTo>
                      <a:pt x="85" y="125"/>
                    </a:lnTo>
                    <a:lnTo>
                      <a:pt x="85" y="113"/>
                    </a:lnTo>
                    <a:lnTo>
                      <a:pt x="83" y="93"/>
                    </a:lnTo>
                    <a:lnTo>
                      <a:pt x="83" y="88"/>
                    </a:lnTo>
                    <a:lnTo>
                      <a:pt x="80" y="83"/>
                    </a:lnTo>
                    <a:lnTo>
                      <a:pt x="78" y="78"/>
                    </a:lnTo>
                    <a:lnTo>
                      <a:pt x="73" y="75"/>
                    </a:lnTo>
                    <a:lnTo>
                      <a:pt x="68" y="73"/>
                    </a:lnTo>
                    <a:lnTo>
                      <a:pt x="57" y="73"/>
                    </a:lnTo>
                    <a:lnTo>
                      <a:pt x="17" y="73"/>
                    </a:lnTo>
                    <a:lnTo>
                      <a:pt x="17"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90" name="Freeform 514"/>
              <p:cNvSpPr>
                <a:spLocks/>
              </p:cNvSpPr>
              <p:nvPr/>
            </p:nvSpPr>
            <p:spPr bwMode="auto">
              <a:xfrm>
                <a:off x="3736" y="6035"/>
                <a:ext cx="116" cy="138"/>
              </a:xfrm>
              <a:custGeom>
                <a:avLst/>
                <a:gdLst>
                  <a:gd name="T0" fmla="*/ 106 w 116"/>
                  <a:gd name="T1" fmla="*/ 20 h 138"/>
                  <a:gd name="T2" fmla="*/ 113 w 116"/>
                  <a:gd name="T3" fmla="*/ 35 h 138"/>
                  <a:gd name="T4" fmla="*/ 95 w 116"/>
                  <a:gd name="T5" fmla="*/ 42 h 138"/>
                  <a:gd name="T6" fmla="*/ 88 w 116"/>
                  <a:gd name="T7" fmla="*/ 27 h 138"/>
                  <a:gd name="T8" fmla="*/ 80 w 116"/>
                  <a:gd name="T9" fmla="*/ 20 h 138"/>
                  <a:gd name="T10" fmla="*/ 68 w 116"/>
                  <a:gd name="T11" fmla="*/ 15 h 138"/>
                  <a:gd name="T12" fmla="*/ 50 w 116"/>
                  <a:gd name="T13" fmla="*/ 17 h 138"/>
                  <a:gd name="T14" fmla="*/ 35 w 116"/>
                  <a:gd name="T15" fmla="*/ 22 h 138"/>
                  <a:gd name="T16" fmla="*/ 25 w 116"/>
                  <a:gd name="T17" fmla="*/ 37 h 138"/>
                  <a:gd name="T18" fmla="*/ 18 w 116"/>
                  <a:gd name="T19" fmla="*/ 57 h 138"/>
                  <a:gd name="T20" fmla="*/ 18 w 116"/>
                  <a:gd name="T21" fmla="*/ 80 h 138"/>
                  <a:gd name="T22" fmla="*/ 23 w 116"/>
                  <a:gd name="T23" fmla="*/ 100 h 138"/>
                  <a:gd name="T24" fmla="*/ 35 w 116"/>
                  <a:gd name="T25" fmla="*/ 113 h 138"/>
                  <a:gd name="T26" fmla="*/ 50 w 116"/>
                  <a:gd name="T27" fmla="*/ 120 h 138"/>
                  <a:gd name="T28" fmla="*/ 70 w 116"/>
                  <a:gd name="T29" fmla="*/ 120 h 138"/>
                  <a:gd name="T30" fmla="*/ 83 w 116"/>
                  <a:gd name="T31" fmla="*/ 113 h 138"/>
                  <a:gd name="T32" fmla="*/ 95 w 116"/>
                  <a:gd name="T33" fmla="*/ 98 h 138"/>
                  <a:gd name="T34" fmla="*/ 116 w 116"/>
                  <a:gd name="T35" fmla="*/ 85 h 138"/>
                  <a:gd name="T36" fmla="*/ 111 w 116"/>
                  <a:gd name="T37" fmla="*/ 105 h 138"/>
                  <a:gd name="T38" fmla="*/ 101 w 116"/>
                  <a:gd name="T39" fmla="*/ 120 h 138"/>
                  <a:gd name="T40" fmla="*/ 80 w 116"/>
                  <a:gd name="T41" fmla="*/ 133 h 138"/>
                  <a:gd name="T42" fmla="*/ 58 w 116"/>
                  <a:gd name="T43" fmla="*/ 138 h 138"/>
                  <a:gd name="T44" fmla="*/ 38 w 116"/>
                  <a:gd name="T45" fmla="*/ 133 h 138"/>
                  <a:gd name="T46" fmla="*/ 20 w 116"/>
                  <a:gd name="T47" fmla="*/ 123 h 138"/>
                  <a:gd name="T48" fmla="*/ 5 w 116"/>
                  <a:gd name="T49" fmla="*/ 100 h 138"/>
                  <a:gd name="T50" fmla="*/ 0 w 116"/>
                  <a:gd name="T51" fmla="*/ 85 h 138"/>
                  <a:gd name="T52" fmla="*/ 0 w 116"/>
                  <a:gd name="T53" fmla="*/ 52 h 138"/>
                  <a:gd name="T54" fmla="*/ 7 w 116"/>
                  <a:gd name="T55" fmla="*/ 30 h 138"/>
                  <a:gd name="T56" fmla="*/ 25 w 116"/>
                  <a:gd name="T57" fmla="*/ 12 h 138"/>
                  <a:gd name="T58" fmla="*/ 40 w 116"/>
                  <a:gd name="T59" fmla="*/ 2 h 138"/>
                  <a:gd name="T60" fmla="*/ 60 w 116"/>
                  <a:gd name="T61" fmla="*/ 0 h 138"/>
                  <a:gd name="T62" fmla="*/ 83 w 116"/>
                  <a:gd name="T63" fmla="*/ 2 h 138"/>
                  <a:gd name="T64" fmla="*/ 98 w 116"/>
                  <a:gd name="T65" fmla="*/ 12 h 1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
                  <a:gd name="T100" fmla="*/ 0 h 138"/>
                  <a:gd name="T101" fmla="*/ 116 w 116"/>
                  <a:gd name="T102" fmla="*/ 138 h 13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 h="138">
                    <a:moveTo>
                      <a:pt x="98" y="12"/>
                    </a:moveTo>
                    <a:lnTo>
                      <a:pt x="106" y="20"/>
                    </a:lnTo>
                    <a:lnTo>
                      <a:pt x="108" y="27"/>
                    </a:lnTo>
                    <a:lnTo>
                      <a:pt x="113" y="35"/>
                    </a:lnTo>
                    <a:lnTo>
                      <a:pt x="113" y="42"/>
                    </a:lnTo>
                    <a:lnTo>
                      <a:pt x="95" y="42"/>
                    </a:lnTo>
                    <a:lnTo>
                      <a:pt x="93" y="32"/>
                    </a:lnTo>
                    <a:lnTo>
                      <a:pt x="88" y="27"/>
                    </a:lnTo>
                    <a:lnTo>
                      <a:pt x="85" y="22"/>
                    </a:lnTo>
                    <a:lnTo>
                      <a:pt x="80" y="20"/>
                    </a:lnTo>
                    <a:lnTo>
                      <a:pt x="75" y="17"/>
                    </a:lnTo>
                    <a:lnTo>
                      <a:pt x="68" y="15"/>
                    </a:lnTo>
                    <a:lnTo>
                      <a:pt x="60" y="15"/>
                    </a:lnTo>
                    <a:lnTo>
                      <a:pt x="50" y="17"/>
                    </a:lnTo>
                    <a:lnTo>
                      <a:pt x="43" y="20"/>
                    </a:lnTo>
                    <a:lnTo>
                      <a:pt x="35" y="22"/>
                    </a:lnTo>
                    <a:lnTo>
                      <a:pt x="30" y="30"/>
                    </a:lnTo>
                    <a:lnTo>
                      <a:pt x="25" y="37"/>
                    </a:lnTo>
                    <a:lnTo>
                      <a:pt x="20" y="45"/>
                    </a:lnTo>
                    <a:lnTo>
                      <a:pt x="18" y="57"/>
                    </a:lnTo>
                    <a:lnTo>
                      <a:pt x="18" y="70"/>
                    </a:lnTo>
                    <a:lnTo>
                      <a:pt x="18" y="80"/>
                    </a:lnTo>
                    <a:lnTo>
                      <a:pt x="20" y="90"/>
                    </a:lnTo>
                    <a:lnTo>
                      <a:pt x="23" y="100"/>
                    </a:lnTo>
                    <a:lnTo>
                      <a:pt x="28" y="108"/>
                    </a:lnTo>
                    <a:lnTo>
                      <a:pt x="35" y="113"/>
                    </a:lnTo>
                    <a:lnTo>
                      <a:pt x="43" y="118"/>
                    </a:lnTo>
                    <a:lnTo>
                      <a:pt x="50" y="120"/>
                    </a:lnTo>
                    <a:lnTo>
                      <a:pt x="60" y="120"/>
                    </a:lnTo>
                    <a:lnTo>
                      <a:pt x="70" y="120"/>
                    </a:lnTo>
                    <a:lnTo>
                      <a:pt x="78" y="118"/>
                    </a:lnTo>
                    <a:lnTo>
                      <a:pt x="83" y="113"/>
                    </a:lnTo>
                    <a:lnTo>
                      <a:pt x="90" y="105"/>
                    </a:lnTo>
                    <a:lnTo>
                      <a:pt x="95" y="98"/>
                    </a:lnTo>
                    <a:lnTo>
                      <a:pt x="98" y="85"/>
                    </a:lnTo>
                    <a:lnTo>
                      <a:pt x="116" y="85"/>
                    </a:lnTo>
                    <a:lnTo>
                      <a:pt x="113" y="95"/>
                    </a:lnTo>
                    <a:lnTo>
                      <a:pt x="111" y="105"/>
                    </a:lnTo>
                    <a:lnTo>
                      <a:pt x="106" y="113"/>
                    </a:lnTo>
                    <a:lnTo>
                      <a:pt x="101" y="120"/>
                    </a:lnTo>
                    <a:lnTo>
                      <a:pt x="90" y="128"/>
                    </a:lnTo>
                    <a:lnTo>
                      <a:pt x="80" y="133"/>
                    </a:lnTo>
                    <a:lnTo>
                      <a:pt x="70" y="135"/>
                    </a:lnTo>
                    <a:lnTo>
                      <a:pt x="58" y="138"/>
                    </a:lnTo>
                    <a:lnTo>
                      <a:pt x="48" y="135"/>
                    </a:lnTo>
                    <a:lnTo>
                      <a:pt x="38" y="133"/>
                    </a:lnTo>
                    <a:lnTo>
                      <a:pt x="28" y="130"/>
                    </a:lnTo>
                    <a:lnTo>
                      <a:pt x="20" y="123"/>
                    </a:lnTo>
                    <a:lnTo>
                      <a:pt x="10" y="113"/>
                    </a:lnTo>
                    <a:lnTo>
                      <a:pt x="5" y="100"/>
                    </a:lnTo>
                    <a:lnTo>
                      <a:pt x="2" y="93"/>
                    </a:lnTo>
                    <a:lnTo>
                      <a:pt x="0" y="85"/>
                    </a:lnTo>
                    <a:lnTo>
                      <a:pt x="0" y="67"/>
                    </a:lnTo>
                    <a:lnTo>
                      <a:pt x="0" y="52"/>
                    </a:lnTo>
                    <a:lnTo>
                      <a:pt x="2" y="40"/>
                    </a:lnTo>
                    <a:lnTo>
                      <a:pt x="7" y="30"/>
                    </a:lnTo>
                    <a:lnTo>
                      <a:pt x="15" y="20"/>
                    </a:lnTo>
                    <a:lnTo>
                      <a:pt x="25" y="12"/>
                    </a:lnTo>
                    <a:lnTo>
                      <a:pt x="35" y="5"/>
                    </a:lnTo>
                    <a:lnTo>
                      <a:pt x="40" y="2"/>
                    </a:lnTo>
                    <a:lnTo>
                      <a:pt x="48" y="2"/>
                    </a:lnTo>
                    <a:lnTo>
                      <a:pt x="60" y="0"/>
                    </a:lnTo>
                    <a:lnTo>
                      <a:pt x="73" y="2"/>
                    </a:lnTo>
                    <a:lnTo>
                      <a:pt x="83" y="2"/>
                    </a:lnTo>
                    <a:lnTo>
                      <a:pt x="90" y="7"/>
                    </a:lnTo>
                    <a:lnTo>
                      <a:pt x="98"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91" name="Freeform 515"/>
              <p:cNvSpPr>
                <a:spLocks/>
              </p:cNvSpPr>
              <p:nvPr/>
            </p:nvSpPr>
            <p:spPr bwMode="auto">
              <a:xfrm>
                <a:off x="3872" y="6037"/>
                <a:ext cx="103" cy="131"/>
              </a:xfrm>
              <a:custGeom>
                <a:avLst/>
                <a:gdLst>
                  <a:gd name="T0" fmla="*/ 0 w 103"/>
                  <a:gd name="T1" fmla="*/ 0 h 131"/>
                  <a:gd name="T2" fmla="*/ 17 w 103"/>
                  <a:gd name="T3" fmla="*/ 0 h 131"/>
                  <a:gd name="T4" fmla="*/ 17 w 103"/>
                  <a:gd name="T5" fmla="*/ 55 h 131"/>
                  <a:gd name="T6" fmla="*/ 85 w 103"/>
                  <a:gd name="T7" fmla="*/ 55 h 131"/>
                  <a:gd name="T8" fmla="*/ 85 w 103"/>
                  <a:gd name="T9" fmla="*/ 0 h 131"/>
                  <a:gd name="T10" fmla="*/ 103 w 103"/>
                  <a:gd name="T11" fmla="*/ 0 h 131"/>
                  <a:gd name="T12" fmla="*/ 103 w 103"/>
                  <a:gd name="T13" fmla="*/ 131 h 131"/>
                  <a:gd name="T14" fmla="*/ 85 w 103"/>
                  <a:gd name="T15" fmla="*/ 131 h 131"/>
                  <a:gd name="T16" fmla="*/ 85 w 103"/>
                  <a:gd name="T17" fmla="*/ 70 h 131"/>
                  <a:gd name="T18" fmla="*/ 17 w 103"/>
                  <a:gd name="T19" fmla="*/ 70 h 131"/>
                  <a:gd name="T20" fmla="*/ 17 w 103"/>
                  <a:gd name="T21" fmla="*/ 131 h 131"/>
                  <a:gd name="T22" fmla="*/ 0 w 103"/>
                  <a:gd name="T23" fmla="*/ 131 h 131"/>
                  <a:gd name="T24" fmla="*/ 0 w 103"/>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31"/>
                  <a:gd name="T41" fmla="*/ 103 w 103"/>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31">
                    <a:moveTo>
                      <a:pt x="0" y="0"/>
                    </a:moveTo>
                    <a:lnTo>
                      <a:pt x="17" y="0"/>
                    </a:lnTo>
                    <a:lnTo>
                      <a:pt x="17" y="55"/>
                    </a:lnTo>
                    <a:lnTo>
                      <a:pt x="85" y="55"/>
                    </a:lnTo>
                    <a:lnTo>
                      <a:pt x="85" y="0"/>
                    </a:lnTo>
                    <a:lnTo>
                      <a:pt x="103" y="0"/>
                    </a:lnTo>
                    <a:lnTo>
                      <a:pt x="103" y="131"/>
                    </a:lnTo>
                    <a:lnTo>
                      <a:pt x="85" y="131"/>
                    </a:lnTo>
                    <a:lnTo>
                      <a:pt x="85" y="70"/>
                    </a:lnTo>
                    <a:lnTo>
                      <a:pt x="17" y="70"/>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92" name="Freeform 516"/>
              <p:cNvSpPr>
                <a:spLocks noEditPoints="1"/>
              </p:cNvSpPr>
              <p:nvPr/>
            </p:nvSpPr>
            <p:spPr bwMode="auto">
              <a:xfrm>
                <a:off x="3993" y="6037"/>
                <a:ext cx="115" cy="131"/>
              </a:xfrm>
              <a:custGeom>
                <a:avLst/>
                <a:gdLst>
                  <a:gd name="T0" fmla="*/ 77 w 115"/>
                  <a:gd name="T1" fmla="*/ 78 h 131"/>
                  <a:gd name="T2" fmla="*/ 57 w 115"/>
                  <a:gd name="T3" fmla="*/ 20 h 131"/>
                  <a:gd name="T4" fmla="*/ 35 w 115"/>
                  <a:gd name="T5" fmla="*/ 78 h 131"/>
                  <a:gd name="T6" fmla="*/ 77 w 115"/>
                  <a:gd name="T7" fmla="*/ 78 h 131"/>
                  <a:gd name="T8" fmla="*/ 47 w 115"/>
                  <a:gd name="T9" fmla="*/ 0 h 131"/>
                  <a:gd name="T10" fmla="*/ 67 w 115"/>
                  <a:gd name="T11" fmla="*/ 0 h 131"/>
                  <a:gd name="T12" fmla="*/ 115 w 115"/>
                  <a:gd name="T13" fmla="*/ 131 h 131"/>
                  <a:gd name="T14" fmla="*/ 95 w 115"/>
                  <a:gd name="T15" fmla="*/ 131 h 131"/>
                  <a:gd name="T16" fmla="*/ 83 w 115"/>
                  <a:gd name="T17" fmla="*/ 93 h 131"/>
                  <a:gd name="T18" fmla="*/ 30 w 115"/>
                  <a:gd name="T19" fmla="*/ 93 h 131"/>
                  <a:gd name="T20" fmla="*/ 17 w 115"/>
                  <a:gd name="T21" fmla="*/ 131 h 131"/>
                  <a:gd name="T22" fmla="*/ 0 w 115"/>
                  <a:gd name="T23" fmla="*/ 131 h 131"/>
                  <a:gd name="T24" fmla="*/ 47 w 11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31"/>
                  <a:gd name="T41" fmla="*/ 115 w 11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31">
                    <a:moveTo>
                      <a:pt x="77" y="78"/>
                    </a:moveTo>
                    <a:lnTo>
                      <a:pt x="57" y="20"/>
                    </a:lnTo>
                    <a:lnTo>
                      <a:pt x="35" y="78"/>
                    </a:lnTo>
                    <a:lnTo>
                      <a:pt x="77" y="78"/>
                    </a:lnTo>
                    <a:close/>
                    <a:moveTo>
                      <a:pt x="47" y="0"/>
                    </a:moveTo>
                    <a:lnTo>
                      <a:pt x="67" y="0"/>
                    </a:lnTo>
                    <a:lnTo>
                      <a:pt x="115" y="131"/>
                    </a:lnTo>
                    <a:lnTo>
                      <a:pt x="95" y="131"/>
                    </a:lnTo>
                    <a:lnTo>
                      <a:pt x="83" y="93"/>
                    </a:lnTo>
                    <a:lnTo>
                      <a:pt x="30" y="93"/>
                    </a:lnTo>
                    <a:lnTo>
                      <a:pt x="17" y="131"/>
                    </a:lnTo>
                    <a:lnTo>
                      <a:pt x="0" y="131"/>
                    </a:lnTo>
                    <a:lnTo>
                      <a:pt x="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93" name="Freeform 517"/>
              <p:cNvSpPr>
                <a:spLocks noEditPoints="1"/>
              </p:cNvSpPr>
              <p:nvPr/>
            </p:nvSpPr>
            <p:spPr bwMode="auto">
              <a:xfrm>
                <a:off x="4126" y="6040"/>
                <a:ext cx="108" cy="128"/>
              </a:xfrm>
              <a:custGeom>
                <a:avLst/>
                <a:gdLst>
                  <a:gd name="T0" fmla="*/ 58 w 108"/>
                  <a:gd name="T1" fmla="*/ 57 h 128"/>
                  <a:gd name="T2" fmla="*/ 70 w 108"/>
                  <a:gd name="T3" fmla="*/ 57 h 128"/>
                  <a:gd name="T4" fmla="*/ 73 w 108"/>
                  <a:gd name="T5" fmla="*/ 55 h 128"/>
                  <a:gd name="T6" fmla="*/ 78 w 108"/>
                  <a:gd name="T7" fmla="*/ 52 h 128"/>
                  <a:gd name="T8" fmla="*/ 80 w 108"/>
                  <a:gd name="T9" fmla="*/ 50 h 128"/>
                  <a:gd name="T10" fmla="*/ 83 w 108"/>
                  <a:gd name="T11" fmla="*/ 47 h 128"/>
                  <a:gd name="T12" fmla="*/ 85 w 108"/>
                  <a:gd name="T13" fmla="*/ 42 h 128"/>
                  <a:gd name="T14" fmla="*/ 85 w 108"/>
                  <a:gd name="T15" fmla="*/ 35 h 128"/>
                  <a:gd name="T16" fmla="*/ 85 w 108"/>
                  <a:gd name="T17" fmla="*/ 30 h 128"/>
                  <a:gd name="T18" fmla="*/ 83 w 108"/>
                  <a:gd name="T19" fmla="*/ 25 h 128"/>
                  <a:gd name="T20" fmla="*/ 80 w 108"/>
                  <a:gd name="T21" fmla="*/ 20 h 128"/>
                  <a:gd name="T22" fmla="*/ 75 w 108"/>
                  <a:gd name="T23" fmla="*/ 17 h 128"/>
                  <a:gd name="T24" fmla="*/ 68 w 108"/>
                  <a:gd name="T25" fmla="*/ 15 h 128"/>
                  <a:gd name="T26" fmla="*/ 60 w 108"/>
                  <a:gd name="T27" fmla="*/ 15 h 128"/>
                  <a:gd name="T28" fmla="*/ 17 w 108"/>
                  <a:gd name="T29" fmla="*/ 15 h 128"/>
                  <a:gd name="T30" fmla="*/ 17 w 108"/>
                  <a:gd name="T31" fmla="*/ 57 h 128"/>
                  <a:gd name="T32" fmla="*/ 58 w 108"/>
                  <a:gd name="T33" fmla="*/ 57 h 128"/>
                  <a:gd name="T34" fmla="*/ 0 w 108"/>
                  <a:gd name="T35" fmla="*/ 0 h 128"/>
                  <a:gd name="T36" fmla="*/ 60 w 108"/>
                  <a:gd name="T37" fmla="*/ 0 h 128"/>
                  <a:gd name="T38" fmla="*/ 73 w 108"/>
                  <a:gd name="T39" fmla="*/ 0 h 128"/>
                  <a:gd name="T40" fmla="*/ 85 w 108"/>
                  <a:gd name="T41" fmla="*/ 2 h 128"/>
                  <a:gd name="T42" fmla="*/ 93 w 108"/>
                  <a:gd name="T43" fmla="*/ 7 h 128"/>
                  <a:gd name="T44" fmla="*/ 95 w 108"/>
                  <a:gd name="T45" fmla="*/ 12 h 128"/>
                  <a:gd name="T46" fmla="*/ 98 w 108"/>
                  <a:gd name="T47" fmla="*/ 15 h 128"/>
                  <a:gd name="T48" fmla="*/ 103 w 108"/>
                  <a:gd name="T49" fmla="*/ 22 h 128"/>
                  <a:gd name="T50" fmla="*/ 103 w 108"/>
                  <a:gd name="T51" fmla="*/ 35 h 128"/>
                  <a:gd name="T52" fmla="*/ 103 w 108"/>
                  <a:gd name="T53" fmla="*/ 45 h 128"/>
                  <a:gd name="T54" fmla="*/ 100 w 108"/>
                  <a:gd name="T55" fmla="*/ 50 h 128"/>
                  <a:gd name="T56" fmla="*/ 98 w 108"/>
                  <a:gd name="T57" fmla="*/ 52 h 128"/>
                  <a:gd name="T58" fmla="*/ 93 w 108"/>
                  <a:gd name="T59" fmla="*/ 60 h 128"/>
                  <a:gd name="T60" fmla="*/ 85 w 108"/>
                  <a:gd name="T61" fmla="*/ 65 h 128"/>
                  <a:gd name="T62" fmla="*/ 90 w 108"/>
                  <a:gd name="T63" fmla="*/ 67 h 128"/>
                  <a:gd name="T64" fmla="*/ 95 w 108"/>
                  <a:gd name="T65" fmla="*/ 73 h 128"/>
                  <a:gd name="T66" fmla="*/ 98 w 108"/>
                  <a:gd name="T67" fmla="*/ 75 h 128"/>
                  <a:gd name="T68" fmla="*/ 98 w 108"/>
                  <a:gd name="T69" fmla="*/ 80 h 128"/>
                  <a:gd name="T70" fmla="*/ 100 w 108"/>
                  <a:gd name="T71" fmla="*/ 90 h 128"/>
                  <a:gd name="T72" fmla="*/ 100 w 108"/>
                  <a:gd name="T73" fmla="*/ 108 h 128"/>
                  <a:gd name="T74" fmla="*/ 103 w 108"/>
                  <a:gd name="T75" fmla="*/ 118 h 128"/>
                  <a:gd name="T76" fmla="*/ 106 w 108"/>
                  <a:gd name="T77" fmla="*/ 123 h 128"/>
                  <a:gd name="T78" fmla="*/ 108 w 108"/>
                  <a:gd name="T79" fmla="*/ 125 h 128"/>
                  <a:gd name="T80" fmla="*/ 108 w 108"/>
                  <a:gd name="T81" fmla="*/ 128 h 128"/>
                  <a:gd name="T82" fmla="*/ 85 w 108"/>
                  <a:gd name="T83" fmla="*/ 128 h 128"/>
                  <a:gd name="T84" fmla="*/ 85 w 108"/>
                  <a:gd name="T85" fmla="*/ 125 h 128"/>
                  <a:gd name="T86" fmla="*/ 85 w 108"/>
                  <a:gd name="T87" fmla="*/ 113 h 128"/>
                  <a:gd name="T88" fmla="*/ 83 w 108"/>
                  <a:gd name="T89" fmla="*/ 93 h 128"/>
                  <a:gd name="T90" fmla="*/ 83 w 108"/>
                  <a:gd name="T91" fmla="*/ 88 h 128"/>
                  <a:gd name="T92" fmla="*/ 80 w 108"/>
                  <a:gd name="T93" fmla="*/ 83 h 128"/>
                  <a:gd name="T94" fmla="*/ 78 w 108"/>
                  <a:gd name="T95" fmla="*/ 78 h 128"/>
                  <a:gd name="T96" fmla="*/ 73 w 108"/>
                  <a:gd name="T97" fmla="*/ 75 h 128"/>
                  <a:gd name="T98" fmla="*/ 68 w 108"/>
                  <a:gd name="T99" fmla="*/ 73 h 128"/>
                  <a:gd name="T100" fmla="*/ 58 w 108"/>
                  <a:gd name="T101" fmla="*/ 73 h 128"/>
                  <a:gd name="T102" fmla="*/ 17 w 108"/>
                  <a:gd name="T103" fmla="*/ 73 h 128"/>
                  <a:gd name="T104" fmla="*/ 17 w 108"/>
                  <a:gd name="T105" fmla="*/ 128 h 128"/>
                  <a:gd name="T106" fmla="*/ 0 w 108"/>
                  <a:gd name="T107" fmla="*/ 128 h 128"/>
                  <a:gd name="T108" fmla="*/ 0 w 108"/>
                  <a:gd name="T109" fmla="*/ 0 h 1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28"/>
                  <a:gd name="T167" fmla="*/ 108 w 108"/>
                  <a:gd name="T168" fmla="*/ 128 h 12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28">
                    <a:moveTo>
                      <a:pt x="58" y="57"/>
                    </a:moveTo>
                    <a:lnTo>
                      <a:pt x="70" y="57"/>
                    </a:lnTo>
                    <a:lnTo>
                      <a:pt x="73" y="55"/>
                    </a:lnTo>
                    <a:lnTo>
                      <a:pt x="78" y="52"/>
                    </a:lnTo>
                    <a:lnTo>
                      <a:pt x="80" y="50"/>
                    </a:lnTo>
                    <a:lnTo>
                      <a:pt x="83" y="47"/>
                    </a:lnTo>
                    <a:lnTo>
                      <a:pt x="85" y="42"/>
                    </a:lnTo>
                    <a:lnTo>
                      <a:pt x="85" y="35"/>
                    </a:lnTo>
                    <a:lnTo>
                      <a:pt x="85" y="30"/>
                    </a:lnTo>
                    <a:lnTo>
                      <a:pt x="83" y="25"/>
                    </a:lnTo>
                    <a:lnTo>
                      <a:pt x="80" y="20"/>
                    </a:lnTo>
                    <a:lnTo>
                      <a:pt x="75" y="17"/>
                    </a:lnTo>
                    <a:lnTo>
                      <a:pt x="68" y="15"/>
                    </a:lnTo>
                    <a:lnTo>
                      <a:pt x="60" y="15"/>
                    </a:lnTo>
                    <a:lnTo>
                      <a:pt x="17" y="15"/>
                    </a:lnTo>
                    <a:lnTo>
                      <a:pt x="17" y="57"/>
                    </a:lnTo>
                    <a:lnTo>
                      <a:pt x="58" y="57"/>
                    </a:lnTo>
                    <a:close/>
                    <a:moveTo>
                      <a:pt x="0" y="0"/>
                    </a:moveTo>
                    <a:lnTo>
                      <a:pt x="60" y="0"/>
                    </a:lnTo>
                    <a:lnTo>
                      <a:pt x="73" y="0"/>
                    </a:lnTo>
                    <a:lnTo>
                      <a:pt x="85" y="2"/>
                    </a:lnTo>
                    <a:lnTo>
                      <a:pt x="93" y="7"/>
                    </a:lnTo>
                    <a:lnTo>
                      <a:pt x="95" y="12"/>
                    </a:lnTo>
                    <a:lnTo>
                      <a:pt x="98" y="15"/>
                    </a:lnTo>
                    <a:lnTo>
                      <a:pt x="103" y="22"/>
                    </a:lnTo>
                    <a:lnTo>
                      <a:pt x="103" y="35"/>
                    </a:lnTo>
                    <a:lnTo>
                      <a:pt x="103" y="45"/>
                    </a:lnTo>
                    <a:lnTo>
                      <a:pt x="100" y="50"/>
                    </a:lnTo>
                    <a:lnTo>
                      <a:pt x="98" y="52"/>
                    </a:lnTo>
                    <a:lnTo>
                      <a:pt x="93" y="60"/>
                    </a:lnTo>
                    <a:lnTo>
                      <a:pt x="85" y="65"/>
                    </a:lnTo>
                    <a:lnTo>
                      <a:pt x="90" y="67"/>
                    </a:lnTo>
                    <a:lnTo>
                      <a:pt x="95" y="73"/>
                    </a:lnTo>
                    <a:lnTo>
                      <a:pt x="98" y="75"/>
                    </a:lnTo>
                    <a:lnTo>
                      <a:pt x="98" y="80"/>
                    </a:lnTo>
                    <a:lnTo>
                      <a:pt x="100" y="90"/>
                    </a:lnTo>
                    <a:lnTo>
                      <a:pt x="100" y="108"/>
                    </a:lnTo>
                    <a:lnTo>
                      <a:pt x="103" y="118"/>
                    </a:lnTo>
                    <a:lnTo>
                      <a:pt x="106" y="123"/>
                    </a:lnTo>
                    <a:lnTo>
                      <a:pt x="108" y="125"/>
                    </a:lnTo>
                    <a:lnTo>
                      <a:pt x="108" y="128"/>
                    </a:lnTo>
                    <a:lnTo>
                      <a:pt x="85" y="128"/>
                    </a:lnTo>
                    <a:lnTo>
                      <a:pt x="85" y="125"/>
                    </a:lnTo>
                    <a:lnTo>
                      <a:pt x="85" y="113"/>
                    </a:lnTo>
                    <a:lnTo>
                      <a:pt x="83" y="93"/>
                    </a:lnTo>
                    <a:lnTo>
                      <a:pt x="83" y="88"/>
                    </a:lnTo>
                    <a:lnTo>
                      <a:pt x="80" y="83"/>
                    </a:lnTo>
                    <a:lnTo>
                      <a:pt x="78" y="78"/>
                    </a:lnTo>
                    <a:lnTo>
                      <a:pt x="73" y="75"/>
                    </a:lnTo>
                    <a:lnTo>
                      <a:pt x="68" y="73"/>
                    </a:lnTo>
                    <a:lnTo>
                      <a:pt x="58" y="73"/>
                    </a:lnTo>
                    <a:lnTo>
                      <a:pt x="17" y="73"/>
                    </a:lnTo>
                    <a:lnTo>
                      <a:pt x="17"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94" name="Freeform 518"/>
              <p:cNvSpPr>
                <a:spLocks/>
              </p:cNvSpPr>
              <p:nvPr/>
            </p:nvSpPr>
            <p:spPr bwMode="auto">
              <a:xfrm>
                <a:off x="4254" y="6037"/>
                <a:ext cx="40" cy="168"/>
              </a:xfrm>
              <a:custGeom>
                <a:avLst/>
                <a:gdLst>
                  <a:gd name="T0" fmla="*/ 40 w 40"/>
                  <a:gd name="T1" fmla="*/ 0 h 168"/>
                  <a:gd name="T2" fmla="*/ 30 w 40"/>
                  <a:gd name="T3" fmla="*/ 23 h 168"/>
                  <a:gd name="T4" fmla="*/ 23 w 40"/>
                  <a:gd name="T5" fmla="*/ 40 h 168"/>
                  <a:gd name="T6" fmla="*/ 20 w 40"/>
                  <a:gd name="T7" fmla="*/ 50 h 168"/>
                  <a:gd name="T8" fmla="*/ 18 w 40"/>
                  <a:gd name="T9" fmla="*/ 60 h 168"/>
                  <a:gd name="T10" fmla="*/ 18 w 40"/>
                  <a:gd name="T11" fmla="*/ 70 h 168"/>
                  <a:gd name="T12" fmla="*/ 15 w 40"/>
                  <a:gd name="T13" fmla="*/ 83 h 168"/>
                  <a:gd name="T14" fmla="*/ 18 w 40"/>
                  <a:gd name="T15" fmla="*/ 96 h 168"/>
                  <a:gd name="T16" fmla="*/ 18 w 40"/>
                  <a:gd name="T17" fmla="*/ 108 h 168"/>
                  <a:gd name="T18" fmla="*/ 23 w 40"/>
                  <a:gd name="T19" fmla="*/ 131 h 168"/>
                  <a:gd name="T20" fmla="*/ 30 w 40"/>
                  <a:gd name="T21" fmla="*/ 146 h 168"/>
                  <a:gd name="T22" fmla="*/ 40 w 40"/>
                  <a:gd name="T23" fmla="*/ 168 h 168"/>
                  <a:gd name="T24" fmla="*/ 30 w 40"/>
                  <a:gd name="T25" fmla="*/ 168 h 168"/>
                  <a:gd name="T26" fmla="*/ 15 w 40"/>
                  <a:gd name="T27" fmla="*/ 143 h 168"/>
                  <a:gd name="T28" fmla="*/ 8 w 40"/>
                  <a:gd name="T29" fmla="*/ 128 h 168"/>
                  <a:gd name="T30" fmla="*/ 3 w 40"/>
                  <a:gd name="T31" fmla="*/ 113 h 168"/>
                  <a:gd name="T32" fmla="*/ 0 w 40"/>
                  <a:gd name="T33" fmla="*/ 101 h 168"/>
                  <a:gd name="T34" fmla="*/ 0 w 40"/>
                  <a:gd name="T35" fmla="*/ 86 h 168"/>
                  <a:gd name="T36" fmla="*/ 0 w 40"/>
                  <a:gd name="T37" fmla="*/ 73 h 168"/>
                  <a:gd name="T38" fmla="*/ 3 w 40"/>
                  <a:gd name="T39" fmla="*/ 60 h 168"/>
                  <a:gd name="T40" fmla="*/ 5 w 40"/>
                  <a:gd name="T41" fmla="*/ 48 h 168"/>
                  <a:gd name="T42" fmla="*/ 8 w 40"/>
                  <a:gd name="T43" fmla="*/ 38 h 168"/>
                  <a:gd name="T44" fmla="*/ 15 w 40"/>
                  <a:gd name="T45" fmla="*/ 23 h 168"/>
                  <a:gd name="T46" fmla="*/ 30 w 40"/>
                  <a:gd name="T47" fmla="*/ 0 h 168"/>
                  <a:gd name="T48" fmla="*/ 40 w 40"/>
                  <a:gd name="T49" fmla="*/ 0 h 1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168"/>
                  <a:gd name="T77" fmla="*/ 40 w 40"/>
                  <a:gd name="T78" fmla="*/ 168 h 1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168">
                    <a:moveTo>
                      <a:pt x="40" y="0"/>
                    </a:moveTo>
                    <a:lnTo>
                      <a:pt x="30" y="23"/>
                    </a:lnTo>
                    <a:lnTo>
                      <a:pt x="23" y="40"/>
                    </a:lnTo>
                    <a:lnTo>
                      <a:pt x="20" y="50"/>
                    </a:lnTo>
                    <a:lnTo>
                      <a:pt x="18" y="60"/>
                    </a:lnTo>
                    <a:lnTo>
                      <a:pt x="18" y="70"/>
                    </a:lnTo>
                    <a:lnTo>
                      <a:pt x="15" y="83"/>
                    </a:lnTo>
                    <a:lnTo>
                      <a:pt x="18" y="96"/>
                    </a:lnTo>
                    <a:lnTo>
                      <a:pt x="18" y="108"/>
                    </a:lnTo>
                    <a:lnTo>
                      <a:pt x="23" y="131"/>
                    </a:lnTo>
                    <a:lnTo>
                      <a:pt x="30" y="146"/>
                    </a:lnTo>
                    <a:lnTo>
                      <a:pt x="40" y="168"/>
                    </a:lnTo>
                    <a:lnTo>
                      <a:pt x="30" y="168"/>
                    </a:lnTo>
                    <a:lnTo>
                      <a:pt x="15" y="143"/>
                    </a:lnTo>
                    <a:lnTo>
                      <a:pt x="8" y="128"/>
                    </a:lnTo>
                    <a:lnTo>
                      <a:pt x="3" y="113"/>
                    </a:lnTo>
                    <a:lnTo>
                      <a:pt x="0" y="101"/>
                    </a:lnTo>
                    <a:lnTo>
                      <a:pt x="0" y="86"/>
                    </a:lnTo>
                    <a:lnTo>
                      <a:pt x="0" y="73"/>
                    </a:lnTo>
                    <a:lnTo>
                      <a:pt x="3" y="60"/>
                    </a:lnTo>
                    <a:lnTo>
                      <a:pt x="5" y="48"/>
                    </a:lnTo>
                    <a:lnTo>
                      <a:pt x="8" y="38"/>
                    </a:lnTo>
                    <a:lnTo>
                      <a:pt x="15" y="23"/>
                    </a:lnTo>
                    <a:lnTo>
                      <a:pt x="3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95" name="Freeform 519"/>
              <p:cNvSpPr>
                <a:spLocks/>
              </p:cNvSpPr>
              <p:nvPr/>
            </p:nvSpPr>
            <p:spPr bwMode="auto">
              <a:xfrm>
                <a:off x="4320" y="6042"/>
                <a:ext cx="45" cy="126"/>
              </a:xfrm>
              <a:custGeom>
                <a:avLst/>
                <a:gdLst>
                  <a:gd name="T0" fmla="*/ 0 w 45"/>
                  <a:gd name="T1" fmla="*/ 38 h 126"/>
                  <a:gd name="T2" fmla="*/ 0 w 45"/>
                  <a:gd name="T3" fmla="*/ 25 h 126"/>
                  <a:gd name="T4" fmla="*/ 12 w 45"/>
                  <a:gd name="T5" fmla="*/ 23 h 126"/>
                  <a:gd name="T6" fmla="*/ 22 w 45"/>
                  <a:gd name="T7" fmla="*/ 20 h 126"/>
                  <a:gd name="T8" fmla="*/ 25 w 45"/>
                  <a:gd name="T9" fmla="*/ 15 h 126"/>
                  <a:gd name="T10" fmla="*/ 30 w 45"/>
                  <a:gd name="T11" fmla="*/ 13 h 126"/>
                  <a:gd name="T12" fmla="*/ 32 w 45"/>
                  <a:gd name="T13" fmla="*/ 0 h 126"/>
                  <a:gd name="T14" fmla="*/ 45 w 45"/>
                  <a:gd name="T15" fmla="*/ 0 h 126"/>
                  <a:gd name="T16" fmla="*/ 45 w 45"/>
                  <a:gd name="T17" fmla="*/ 126 h 126"/>
                  <a:gd name="T18" fmla="*/ 27 w 45"/>
                  <a:gd name="T19" fmla="*/ 126 h 126"/>
                  <a:gd name="T20" fmla="*/ 27 w 45"/>
                  <a:gd name="T21" fmla="*/ 38 h 126"/>
                  <a:gd name="T22" fmla="*/ 0 w 45"/>
                  <a:gd name="T23" fmla="*/ 38 h 12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5"/>
                  <a:gd name="T37" fmla="*/ 0 h 126"/>
                  <a:gd name="T38" fmla="*/ 45 w 45"/>
                  <a:gd name="T39" fmla="*/ 126 h 12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5" h="126">
                    <a:moveTo>
                      <a:pt x="0" y="38"/>
                    </a:moveTo>
                    <a:lnTo>
                      <a:pt x="0" y="25"/>
                    </a:lnTo>
                    <a:lnTo>
                      <a:pt x="12" y="23"/>
                    </a:lnTo>
                    <a:lnTo>
                      <a:pt x="22" y="20"/>
                    </a:lnTo>
                    <a:lnTo>
                      <a:pt x="25" y="15"/>
                    </a:lnTo>
                    <a:lnTo>
                      <a:pt x="30" y="13"/>
                    </a:lnTo>
                    <a:lnTo>
                      <a:pt x="32" y="0"/>
                    </a:lnTo>
                    <a:lnTo>
                      <a:pt x="45" y="0"/>
                    </a:lnTo>
                    <a:lnTo>
                      <a:pt x="45" y="126"/>
                    </a:lnTo>
                    <a:lnTo>
                      <a:pt x="27" y="126"/>
                    </a:lnTo>
                    <a:lnTo>
                      <a:pt x="27"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96" name="Freeform 520"/>
              <p:cNvSpPr>
                <a:spLocks/>
              </p:cNvSpPr>
              <p:nvPr/>
            </p:nvSpPr>
            <p:spPr bwMode="auto">
              <a:xfrm>
                <a:off x="4408" y="6045"/>
                <a:ext cx="88" cy="128"/>
              </a:xfrm>
              <a:custGeom>
                <a:avLst/>
                <a:gdLst>
                  <a:gd name="T0" fmla="*/ 17 w 88"/>
                  <a:gd name="T1" fmla="*/ 90 h 128"/>
                  <a:gd name="T2" fmla="*/ 17 w 88"/>
                  <a:gd name="T3" fmla="*/ 98 h 128"/>
                  <a:gd name="T4" fmla="*/ 20 w 88"/>
                  <a:gd name="T5" fmla="*/ 103 h 128"/>
                  <a:gd name="T6" fmla="*/ 25 w 88"/>
                  <a:gd name="T7" fmla="*/ 108 h 128"/>
                  <a:gd name="T8" fmla="*/ 30 w 88"/>
                  <a:gd name="T9" fmla="*/ 110 h 128"/>
                  <a:gd name="T10" fmla="*/ 35 w 88"/>
                  <a:gd name="T11" fmla="*/ 113 h 128"/>
                  <a:gd name="T12" fmla="*/ 42 w 88"/>
                  <a:gd name="T13" fmla="*/ 113 h 128"/>
                  <a:gd name="T14" fmla="*/ 50 w 88"/>
                  <a:gd name="T15" fmla="*/ 113 h 128"/>
                  <a:gd name="T16" fmla="*/ 55 w 88"/>
                  <a:gd name="T17" fmla="*/ 110 h 128"/>
                  <a:gd name="T18" fmla="*/ 60 w 88"/>
                  <a:gd name="T19" fmla="*/ 108 h 128"/>
                  <a:gd name="T20" fmla="*/ 62 w 88"/>
                  <a:gd name="T21" fmla="*/ 103 h 128"/>
                  <a:gd name="T22" fmla="*/ 65 w 88"/>
                  <a:gd name="T23" fmla="*/ 100 h 128"/>
                  <a:gd name="T24" fmla="*/ 68 w 88"/>
                  <a:gd name="T25" fmla="*/ 95 h 128"/>
                  <a:gd name="T26" fmla="*/ 70 w 88"/>
                  <a:gd name="T27" fmla="*/ 90 h 128"/>
                  <a:gd name="T28" fmla="*/ 70 w 88"/>
                  <a:gd name="T29" fmla="*/ 83 h 128"/>
                  <a:gd name="T30" fmla="*/ 70 w 88"/>
                  <a:gd name="T31" fmla="*/ 78 h 128"/>
                  <a:gd name="T32" fmla="*/ 68 w 88"/>
                  <a:gd name="T33" fmla="*/ 73 h 128"/>
                  <a:gd name="T34" fmla="*/ 65 w 88"/>
                  <a:gd name="T35" fmla="*/ 68 h 128"/>
                  <a:gd name="T36" fmla="*/ 62 w 88"/>
                  <a:gd name="T37" fmla="*/ 62 h 128"/>
                  <a:gd name="T38" fmla="*/ 57 w 88"/>
                  <a:gd name="T39" fmla="*/ 60 h 128"/>
                  <a:gd name="T40" fmla="*/ 52 w 88"/>
                  <a:gd name="T41" fmla="*/ 57 h 128"/>
                  <a:gd name="T42" fmla="*/ 42 w 88"/>
                  <a:gd name="T43" fmla="*/ 55 h 128"/>
                  <a:gd name="T44" fmla="*/ 35 w 88"/>
                  <a:gd name="T45" fmla="*/ 57 h 128"/>
                  <a:gd name="T46" fmla="*/ 27 w 88"/>
                  <a:gd name="T47" fmla="*/ 60 h 128"/>
                  <a:gd name="T48" fmla="*/ 22 w 88"/>
                  <a:gd name="T49" fmla="*/ 62 h 128"/>
                  <a:gd name="T50" fmla="*/ 17 w 88"/>
                  <a:gd name="T51" fmla="*/ 68 h 128"/>
                  <a:gd name="T52" fmla="*/ 5 w 88"/>
                  <a:gd name="T53" fmla="*/ 68 h 128"/>
                  <a:gd name="T54" fmla="*/ 15 w 88"/>
                  <a:gd name="T55" fmla="*/ 0 h 128"/>
                  <a:gd name="T56" fmla="*/ 80 w 88"/>
                  <a:gd name="T57" fmla="*/ 0 h 128"/>
                  <a:gd name="T58" fmla="*/ 80 w 88"/>
                  <a:gd name="T59" fmla="*/ 15 h 128"/>
                  <a:gd name="T60" fmla="*/ 27 w 88"/>
                  <a:gd name="T61" fmla="*/ 15 h 128"/>
                  <a:gd name="T62" fmla="*/ 20 w 88"/>
                  <a:gd name="T63" fmla="*/ 50 h 128"/>
                  <a:gd name="T64" fmla="*/ 30 w 88"/>
                  <a:gd name="T65" fmla="*/ 45 h 128"/>
                  <a:gd name="T66" fmla="*/ 37 w 88"/>
                  <a:gd name="T67" fmla="*/ 42 h 128"/>
                  <a:gd name="T68" fmla="*/ 45 w 88"/>
                  <a:gd name="T69" fmla="*/ 42 h 128"/>
                  <a:gd name="T70" fmla="*/ 55 w 88"/>
                  <a:gd name="T71" fmla="*/ 42 h 128"/>
                  <a:gd name="T72" fmla="*/ 62 w 88"/>
                  <a:gd name="T73" fmla="*/ 45 h 128"/>
                  <a:gd name="T74" fmla="*/ 65 w 88"/>
                  <a:gd name="T75" fmla="*/ 45 h 128"/>
                  <a:gd name="T76" fmla="*/ 68 w 88"/>
                  <a:gd name="T77" fmla="*/ 47 h 128"/>
                  <a:gd name="T78" fmla="*/ 75 w 88"/>
                  <a:gd name="T79" fmla="*/ 52 h 128"/>
                  <a:gd name="T80" fmla="*/ 80 w 88"/>
                  <a:gd name="T81" fmla="*/ 60 h 128"/>
                  <a:gd name="T82" fmla="*/ 85 w 88"/>
                  <a:gd name="T83" fmla="*/ 65 h 128"/>
                  <a:gd name="T84" fmla="*/ 85 w 88"/>
                  <a:gd name="T85" fmla="*/ 73 h 128"/>
                  <a:gd name="T86" fmla="*/ 88 w 88"/>
                  <a:gd name="T87" fmla="*/ 80 h 128"/>
                  <a:gd name="T88" fmla="*/ 88 w 88"/>
                  <a:gd name="T89" fmla="*/ 90 h 128"/>
                  <a:gd name="T90" fmla="*/ 85 w 88"/>
                  <a:gd name="T91" fmla="*/ 98 h 128"/>
                  <a:gd name="T92" fmla="*/ 80 w 88"/>
                  <a:gd name="T93" fmla="*/ 105 h 128"/>
                  <a:gd name="T94" fmla="*/ 75 w 88"/>
                  <a:gd name="T95" fmla="*/ 113 h 128"/>
                  <a:gd name="T96" fmla="*/ 70 w 88"/>
                  <a:gd name="T97" fmla="*/ 118 h 128"/>
                  <a:gd name="T98" fmla="*/ 62 w 88"/>
                  <a:gd name="T99" fmla="*/ 123 h 128"/>
                  <a:gd name="T100" fmla="*/ 52 w 88"/>
                  <a:gd name="T101" fmla="*/ 125 h 128"/>
                  <a:gd name="T102" fmla="*/ 40 w 88"/>
                  <a:gd name="T103" fmla="*/ 128 h 128"/>
                  <a:gd name="T104" fmla="*/ 25 w 88"/>
                  <a:gd name="T105" fmla="*/ 125 h 128"/>
                  <a:gd name="T106" fmla="*/ 20 w 88"/>
                  <a:gd name="T107" fmla="*/ 123 h 128"/>
                  <a:gd name="T108" fmla="*/ 12 w 88"/>
                  <a:gd name="T109" fmla="*/ 118 h 128"/>
                  <a:gd name="T110" fmla="*/ 7 w 88"/>
                  <a:gd name="T111" fmla="*/ 113 h 128"/>
                  <a:gd name="T112" fmla="*/ 5 w 88"/>
                  <a:gd name="T113" fmla="*/ 110 h 128"/>
                  <a:gd name="T114" fmla="*/ 5 w 88"/>
                  <a:gd name="T115" fmla="*/ 108 h 128"/>
                  <a:gd name="T116" fmla="*/ 2 w 88"/>
                  <a:gd name="T117" fmla="*/ 100 h 128"/>
                  <a:gd name="T118" fmla="*/ 0 w 88"/>
                  <a:gd name="T119" fmla="*/ 90 h 128"/>
                  <a:gd name="T120" fmla="*/ 17 w 88"/>
                  <a:gd name="T121" fmla="*/ 90 h 12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8"/>
                  <a:gd name="T184" fmla="*/ 0 h 128"/>
                  <a:gd name="T185" fmla="*/ 88 w 88"/>
                  <a:gd name="T186" fmla="*/ 128 h 12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8" h="128">
                    <a:moveTo>
                      <a:pt x="17" y="90"/>
                    </a:moveTo>
                    <a:lnTo>
                      <a:pt x="17" y="98"/>
                    </a:lnTo>
                    <a:lnTo>
                      <a:pt x="20" y="103"/>
                    </a:lnTo>
                    <a:lnTo>
                      <a:pt x="25" y="108"/>
                    </a:lnTo>
                    <a:lnTo>
                      <a:pt x="30" y="110"/>
                    </a:lnTo>
                    <a:lnTo>
                      <a:pt x="35" y="113"/>
                    </a:lnTo>
                    <a:lnTo>
                      <a:pt x="42" y="113"/>
                    </a:lnTo>
                    <a:lnTo>
                      <a:pt x="50" y="113"/>
                    </a:lnTo>
                    <a:lnTo>
                      <a:pt x="55" y="110"/>
                    </a:lnTo>
                    <a:lnTo>
                      <a:pt x="60" y="108"/>
                    </a:lnTo>
                    <a:lnTo>
                      <a:pt x="62" y="103"/>
                    </a:lnTo>
                    <a:lnTo>
                      <a:pt x="65" y="100"/>
                    </a:lnTo>
                    <a:lnTo>
                      <a:pt x="68" y="95"/>
                    </a:lnTo>
                    <a:lnTo>
                      <a:pt x="70" y="90"/>
                    </a:lnTo>
                    <a:lnTo>
                      <a:pt x="70" y="83"/>
                    </a:lnTo>
                    <a:lnTo>
                      <a:pt x="70" y="78"/>
                    </a:lnTo>
                    <a:lnTo>
                      <a:pt x="68" y="73"/>
                    </a:lnTo>
                    <a:lnTo>
                      <a:pt x="65" y="68"/>
                    </a:lnTo>
                    <a:lnTo>
                      <a:pt x="62" y="62"/>
                    </a:lnTo>
                    <a:lnTo>
                      <a:pt x="57" y="60"/>
                    </a:lnTo>
                    <a:lnTo>
                      <a:pt x="52" y="57"/>
                    </a:lnTo>
                    <a:lnTo>
                      <a:pt x="42" y="55"/>
                    </a:lnTo>
                    <a:lnTo>
                      <a:pt x="35" y="57"/>
                    </a:lnTo>
                    <a:lnTo>
                      <a:pt x="27" y="60"/>
                    </a:lnTo>
                    <a:lnTo>
                      <a:pt x="22" y="62"/>
                    </a:lnTo>
                    <a:lnTo>
                      <a:pt x="17" y="68"/>
                    </a:lnTo>
                    <a:lnTo>
                      <a:pt x="5" y="68"/>
                    </a:lnTo>
                    <a:lnTo>
                      <a:pt x="15" y="0"/>
                    </a:lnTo>
                    <a:lnTo>
                      <a:pt x="80" y="0"/>
                    </a:lnTo>
                    <a:lnTo>
                      <a:pt x="80" y="15"/>
                    </a:lnTo>
                    <a:lnTo>
                      <a:pt x="27" y="15"/>
                    </a:lnTo>
                    <a:lnTo>
                      <a:pt x="20" y="50"/>
                    </a:lnTo>
                    <a:lnTo>
                      <a:pt x="30" y="45"/>
                    </a:lnTo>
                    <a:lnTo>
                      <a:pt x="37" y="42"/>
                    </a:lnTo>
                    <a:lnTo>
                      <a:pt x="45" y="42"/>
                    </a:lnTo>
                    <a:lnTo>
                      <a:pt x="55" y="42"/>
                    </a:lnTo>
                    <a:lnTo>
                      <a:pt x="62" y="45"/>
                    </a:lnTo>
                    <a:lnTo>
                      <a:pt x="65" y="45"/>
                    </a:lnTo>
                    <a:lnTo>
                      <a:pt x="68" y="47"/>
                    </a:lnTo>
                    <a:lnTo>
                      <a:pt x="75" y="52"/>
                    </a:lnTo>
                    <a:lnTo>
                      <a:pt x="80" y="60"/>
                    </a:lnTo>
                    <a:lnTo>
                      <a:pt x="85" y="65"/>
                    </a:lnTo>
                    <a:lnTo>
                      <a:pt x="85" y="73"/>
                    </a:lnTo>
                    <a:lnTo>
                      <a:pt x="88" y="80"/>
                    </a:lnTo>
                    <a:lnTo>
                      <a:pt x="88" y="90"/>
                    </a:lnTo>
                    <a:lnTo>
                      <a:pt x="85" y="98"/>
                    </a:lnTo>
                    <a:lnTo>
                      <a:pt x="80" y="105"/>
                    </a:lnTo>
                    <a:lnTo>
                      <a:pt x="75" y="113"/>
                    </a:lnTo>
                    <a:lnTo>
                      <a:pt x="70" y="118"/>
                    </a:lnTo>
                    <a:lnTo>
                      <a:pt x="62" y="123"/>
                    </a:lnTo>
                    <a:lnTo>
                      <a:pt x="52" y="125"/>
                    </a:lnTo>
                    <a:lnTo>
                      <a:pt x="40" y="128"/>
                    </a:lnTo>
                    <a:lnTo>
                      <a:pt x="25" y="125"/>
                    </a:lnTo>
                    <a:lnTo>
                      <a:pt x="20" y="123"/>
                    </a:lnTo>
                    <a:lnTo>
                      <a:pt x="12" y="118"/>
                    </a:lnTo>
                    <a:lnTo>
                      <a:pt x="7" y="113"/>
                    </a:lnTo>
                    <a:lnTo>
                      <a:pt x="5" y="110"/>
                    </a:lnTo>
                    <a:lnTo>
                      <a:pt x="5" y="108"/>
                    </a:lnTo>
                    <a:lnTo>
                      <a:pt x="2" y="100"/>
                    </a:lnTo>
                    <a:lnTo>
                      <a:pt x="0" y="90"/>
                    </a:lnTo>
                    <a:lnTo>
                      <a:pt x="17"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97" name="Freeform 521"/>
              <p:cNvSpPr>
                <a:spLocks/>
              </p:cNvSpPr>
              <p:nvPr/>
            </p:nvSpPr>
            <p:spPr bwMode="auto">
              <a:xfrm>
                <a:off x="4508" y="6037"/>
                <a:ext cx="43" cy="168"/>
              </a:xfrm>
              <a:custGeom>
                <a:avLst/>
                <a:gdLst>
                  <a:gd name="T0" fmla="*/ 0 w 43"/>
                  <a:gd name="T1" fmla="*/ 168 h 168"/>
                  <a:gd name="T2" fmla="*/ 13 w 43"/>
                  <a:gd name="T3" fmla="*/ 146 h 168"/>
                  <a:gd name="T4" fmla="*/ 20 w 43"/>
                  <a:gd name="T5" fmla="*/ 128 h 168"/>
                  <a:gd name="T6" fmla="*/ 23 w 43"/>
                  <a:gd name="T7" fmla="*/ 118 h 168"/>
                  <a:gd name="T8" fmla="*/ 23 w 43"/>
                  <a:gd name="T9" fmla="*/ 108 h 168"/>
                  <a:gd name="T10" fmla="*/ 25 w 43"/>
                  <a:gd name="T11" fmla="*/ 96 h 168"/>
                  <a:gd name="T12" fmla="*/ 25 w 43"/>
                  <a:gd name="T13" fmla="*/ 83 h 168"/>
                  <a:gd name="T14" fmla="*/ 25 w 43"/>
                  <a:gd name="T15" fmla="*/ 70 h 168"/>
                  <a:gd name="T16" fmla="*/ 23 w 43"/>
                  <a:gd name="T17" fmla="*/ 60 h 168"/>
                  <a:gd name="T18" fmla="*/ 20 w 43"/>
                  <a:gd name="T19" fmla="*/ 48 h 168"/>
                  <a:gd name="T20" fmla="*/ 18 w 43"/>
                  <a:gd name="T21" fmla="*/ 38 h 168"/>
                  <a:gd name="T22" fmla="*/ 13 w 43"/>
                  <a:gd name="T23" fmla="*/ 20 h 168"/>
                  <a:gd name="T24" fmla="*/ 0 w 43"/>
                  <a:gd name="T25" fmla="*/ 0 h 168"/>
                  <a:gd name="T26" fmla="*/ 10 w 43"/>
                  <a:gd name="T27" fmla="*/ 0 h 168"/>
                  <a:gd name="T28" fmla="*/ 28 w 43"/>
                  <a:gd name="T29" fmla="*/ 25 h 168"/>
                  <a:gd name="T30" fmla="*/ 35 w 43"/>
                  <a:gd name="T31" fmla="*/ 40 h 168"/>
                  <a:gd name="T32" fmla="*/ 38 w 43"/>
                  <a:gd name="T33" fmla="*/ 50 h 168"/>
                  <a:gd name="T34" fmla="*/ 40 w 43"/>
                  <a:gd name="T35" fmla="*/ 63 h 168"/>
                  <a:gd name="T36" fmla="*/ 43 w 43"/>
                  <a:gd name="T37" fmla="*/ 83 h 168"/>
                  <a:gd name="T38" fmla="*/ 40 w 43"/>
                  <a:gd name="T39" fmla="*/ 96 h 168"/>
                  <a:gd name="T40" fmla="*/ 40 w 43"/>
                  <a:gd name="T41" fmla="*/ 108 h 168"/>
                  <a:gd name="T42" fmla="*/ 38 w 43"/>
                  <a:gd name="T43" fmla="*/ 118 h 168"/>
                  <a:gd name="T44" fmla="*/ 33 w 43"/>
                  <a:gd name="T45" fmla="*/ 131 h 168"/>
                  <a:gd name="T46" fmla="*/ 25 w 43"/>
                  <a:gd name="T47" fmla="*/ 146 h 168"/>
                  <a:gd name="T48" fmla="*/ 13 w 43"/>
                  <a:gd name="T49" fmla="*/ 168 h 168"/>
                  <a:gd name="T50" fmla="*/ 0 w 43"/>
                  <a:gd name="T51" fmla="*/ 168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3"/>
                  <a:gd name="T79" fmla="*/ 0 h 168"/>
                  <a:gd name="T80" fmla="*/ 43 w 43"/>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3" h="168">
                    <a:moveTo>
                      <a:pt x="0" y="168"/>
                    </a:moveTo>
                    <a:lnTo>
                      <a:pt x="13" y="146"/>
                    </a:lnTo>
                    <a:lnTo>
                      <a:pt x="20" y="128"/>
                    </a:lnTo>
                    <a:lnTo>
                      <a:pt x="23" y="118"/>
                    </a:lnTo>
                    <a:lnTo>
                      <a:pt x="23" y="108"/>
                    </a:lnTo>
                    <a:lnTo>
                      <a:pt x="25" y="96"/>
                    </a:lnTo>
                    <a:lnTo>
                      <a:pt x="25" y="83"/>
                    </a:lnTo>
                    <a:lnTo>
                      <a:pt x="25" y="70"/>
                    </a:lnTo>
                    <a:lnTo>
                      <a:pt x="23" y="60"/>
                    </a:lnTo>
                    <a:lnTo>
                      <a:pt x="20" y="48"/>
                    </a:lnTo>
                    <a:lnTo>
                      <a:pt x="18" y="38"/>
                    </a:lnTo>
                    <a:lnTo>
                      <a:pt x="13" y="20"/>
                    </a:lnTo>
                    <a:lnTo>
                      <a:pt x="0" y="0"/>
                    </a:lnTo>
                    <a:lnTo>
                      <a:pt x="10" y="0"/>
                    </a:lnTo>
                    <a:lnTo>
                      <a:pt x="28" y="25"/>
                    </a:lnTo>
                    <a:lnTo>
                      <a:pt x="35" y="40"/>
                    </a:lnTo>
                    <a:lnTo>
                      <a:pt x="38" y="50"/>
                    </a:lnTo>
                    <a:lnTo>
                      <a:pt x="40" y="63"/>
                    </a:lnTo>
                    <a:lnTo>
                      <a:pt x="43" y="83"/>
                    </a:lnTo>
                    <a:lnTo>
                      <a:pt x="40" y="96"/>
                    </a:lnTo>
                    <a:lnTo>
                      <a:pt x="40" y="108"/>
                    </a:lnTo>
                    <a:lnTo>
                      <a:pt x="38" y="118"/>
                    </a:lnTo>
                    <a:lnTo>
                      <a:pt x="33" y="131"/>
                    </a:lnTo>
                    <a:lnTo>
                      <a:pt x="25" y="146"/>
                    </a:lnTo>
                    <a:lnTo>
                      <a:pt x="13" y="168"/>
                    </a:lnTo>
                    <a:lnTo>
                      <a:pt x="0" y="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98" name="Freeform 522"/>
              <p:cNvSpPr>
                <a:spLocks/>
              </p:cNvSpPr>
              <p:nvPr/>
            </p:nvSpPr>
            <p:spPr bwMode="auto">
              <a:xfrm>
                <a:off x="6159" y="6278"/>
                <a:ext cx="105" cy="131"/>
              </a:xfrm>
              <a:custGeom>
                <a:avLst/>
                <a:gdLst>
                  <a:gd name="T0" fmla="*/ 0 w 105"/>
                  <a:gd name="T1" fmla="*/ 0 h 131"/>
                  <a:gd name="T2" fmla="*/ 27 w 105"/>
                  <a:gd name="T3" fmla="*/ 0 h 131"/>
                  <a:gd name="T4" fmla="*/ 80 w 105"/>
                  <a:gd name="T5" fmla="*/ 91 h 131"/>
                  <a:gd name="T6" fmla="*/ 80 w 105"/>
                  <a:gd name="T7" fmla="*/ 0 h 131"/>
                  <a:gd name="T8" fmla="*/ 105 w 105"/>
                  <a:gd name="T9" fmla="*/ 0 h 131"/>
                  <a:gd name="T10" fmla="*/ 105 w 105"/>
                  <a:gd name="T11" fmla="*/ 131 h 131"/>
                  <a:gd name="T12" fmla="*/ 78 w 105"/>
                  <a:gd name="T13" fmla="*/ 131 h 131"/>
                  <a:gd name="T14" fmla="*/ 25 w 105"/>
                  <a:gd name="T15" fmla="*/ 38 h 131"/>
                  <a:gd name="T16" fmla="*/ 25 w 105"/>
                  <a:gd name="T17" fmla="*/ 131 h 131"/>
                  <a:gd name="T18" fmla="*/ 0 w 105"/>
                  <a:gd name="T19" fmla="*/ 131 h 131"/>
                  <a:gd name="T20" fmla="*/ 0 w 105"/>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
                  <a:gd name="T34" fmla="*/ 0 h 131"/>
                  <a:gd name="T35" fmla="*/ 105 w 105"/>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 h="131">
                    <a:moveTo>
                      <a:pt x="0" y="0"/>
                    </a:moveTo>
                    <a:lnTo>
                      <a:pt x="27" y="0"/>
                    </a:lnTo>
                    <a:lnTo>
                      <a:pt x="80" y="91"/>
                    </a:lnTo>
                    <a:lnTo>
                      <a:pt x="80" y="0"/>
                    </a:lnTo>
                    <a:lnTo>
                      <a:pt x="105" y="0"/>
                    </a:lnTo>
                    <a:lnTo>
                      <a:pt x="105" y="131"/>
                    </a:lnTo>
                    <a:lnTo>
                      <a:pt x="78"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999" name="Freeform 523"/>
              <p:cNvSpPr>
                <a:spLocks noEditPoints="1"/>
              </p:cNvSpPr>
              <p:nvPr/>
            </p:nvSpPr>
            <p:spPr bwMode="auto">
              <a:xfrm>
                <a:off x="6284" y="6276"/>
                <a:ext cx="126" cy="138"/>
              </a:xfrm>
              <a:custGeom>
                <a:avLst/>
                <a:gdLst>
                  <a:gd name="T0" fmla="*/ 93 w 126"/>
                  <a:gd name="T1" fmla="*/ 95 h 138"/>
                  <a:gd name="T2" fmla="*/ 98 w 126"/>
                  <a:gd name="T3" fmla="*/ 78 h 138"/>
                  <a:gd name="T4" fmla="*/ 98 w 126"/>
                  <a:gd name="T5" fmla="*/ 58 h 138"/>
                  <a:gd name="T6" fmla="*/ 93 w 126"/>
                  <a:gd name="T7" fmla="*/ 40 h 138"/>
                  <a:gd name="T8" fmla="*/ 83 w 126"/>
                  <a:gd name="T9" fmla="*/ 30 h 138"/>
                  <a:gd name="T10" fmla="*/ 71 w 126"/>
                  <a:gd name="T11" fmla="*/ 22 h 138"/>
                  <a:gd name="T12" fmla="*/ 56 w 126"/>
                  <a:gd name="T13" fmla="*/ 22 h 138"/>
                  <a:gd name="T14" fmla="*/ 43 w 126"/>
                  <a:gd name="T15" fmla="*/ 30 h 138"/>
                  <a:gd name="T16" fmla="*/ 33 w 126"/>
                  <a:gd name="T17" fmla="*/ 40 h 138"/>
                  <a:gd name="T18" fmla="*/ 28 w 126"/>
                  <a:gd name="T19" fmla="*/ 58 h 138"/>
                  <a:gd name="T20" fmla="*/ 28 w 126"/>
                  <a:gd name="T21" fmla="*/ 78 h 138"/>
                  <a:gd name="T22" fmla="*/ 33 w 126"/>
                  <a:gd name="T23" fmla="*/ 95 h 138"/>
                  <a:gd name="T24" fmla="*/ 43 w 126"/>
                  <a:gd name="T25" fmla="*/ 108 h 138"/>
                  <a:gd name="T26" fmla="*/ 56 w 126"/>
                  <a:gd name="T27" fmla="*/ 113 h 138"/>
                  <a:gd name="T28" fmla="*/ 71 w 126"/>
                  <a:gd name="T29" fmla="*/ 113 h 138"/>
                  <a:gd name="T30" fmla="*/ 83 w 126"/>
                  <a:gd name="T31" fmla="*/ 108 h 138"/>
                  <a:gd name="T32" fmla="*/ 106 w 126"/>
                  <a:gd name="T33" fmla="*/ 123 h 138"/>
                  <a:gd name="T34" fmla="*/ 88 w 126"/>
                  <a:gd name="T35" fmla="*/ 133 h 138"/>
                  <a:gd name="T36" fmla="*/ 63 w 126"/>
                  <a:gd name="T37" fmla="*/ 138 h 138"/>
                  <a:gd name="T38" fmla="*/ 38 w 126"/>
                  <a:gd name="T39" fmla="*/ 133 h 138"/>
                  <a:gd name="T40" fmla="*/ 20 w 126"/>
                  <a:gd name="T41" fmla="*/ 123 h 138"/>
                  <a:gd name="T42" fmla="*/ 5 w 126"/>
                  <a:gd name="T43" fmla="*/ 100 h 138"/>
                  <a:gd name="T44" fmla="*/ 3 w 126"/>
                  <a:gd name="T45" fmla="*/ 85 h 138"/>
                  <a:gd name="T46" fmla="*/ 3 w 126"/>
                  <a:gd name="T47" fmla="*/ 53 h 138"/>
                  <a:gd name="T48" fmla="*/ 5 w 126"/>
                  <a:gd name="T49" fmla="*/ 37 h 138"/>
                  <a:gd name="T50" fmla="*/ 20 w 126"/>
                  <a:gd name="T51" fmla="*/ 15 h 138"/>
                  <a:gd name="T52" fmla="*/ 38 w 126"/>
                  <a:gd name="T53" fmla="*/ 2 h 138"/>
                  <a:gd name="T54" fmla="*/ 63 w 126"/>
                  <a:gd name="T55" fmla="*/ 0 h 138"/>
                  <a:gd name="T56" fmla="*/ 88 w 126"/>
                  <a:gd name="T57" fmla="*/ 2 h 138"/>
                  <a:gd name="T58" fmla="*/ 106 w 126"/>
                  <a:gd name="T59" fmla="*/ 15 h 138"/>
                  <a:gd name="T60" fmla="*/ 121 w 126"/>
                  <a:gd name="T61" fmla="*/ 37 h 138"/>
                  <a:gd name="T62" fmla="*/ 126 w 126"/>
                  <a:gd name="T63" fmla="*/ 53 h 138"/>
                  <a:gd name="T64" fmla="*/ 126 w 126"/>
                  <a:gd name="T65" fmla="*/ 85 h 138"/>
                  <a:gd name="T66" fmla="*/ 121 w 126"/>
                  <a:gd name="T67" fmla="*/ 100 h 138"/>
                  <a:gd name="T68" fmla="*/ 111 w 126"/>
                  <a:gd name="T69" fmla="*/ 118 h 1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6"/>
                  <a:gd name="T106" fmla="*/ 0 h 138"/>
                  <a:gd name="T107" fmla="*/ 126 w 126"/>
                  <a:gd name="T108" fmla="*/ 138 h 1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6" h="138">
                    <a:moveTo>
                      <a:pt x="88" y="103"/>
                    </a:moveTo>
                    <a:lnTo>
                      <a:pt x="93" y="95"/>
                    </a:lnTo>
                    <a:lnTo>
                      <a:pt x="96" y="88"/>
                    </a:lnTo>
                    <a:lnTo>
                      <a:pt x="98" y="78"/>
                    </a:lnTo>
                    <a:lnTo>
                      <a:pt x="98" y="68"/>
                    </a:lnTo>
                    <a:lnTo>
                      <a:pt x="98" y="58"/>
                    </a:lnTo>
                    <a:lnTo>
                      <a:pt x="96" y="50"/>
                    </a:lnTo>
                    <a:lnTo>
                      <a:pt x="93" y="40"/>
                    </a:lnTo>
                    <a:lnTo>
                      <a:pt x="88" y="35"/>
                    </a:lnTo>
                    <a:lnTo>
                      <a:pt x="83" y="30"/>
                    </a:lnTo>
                    <a:lnTo>
                      <a:pt x="78" y="25"/>
                    </a:lnTo>
                    <a:lnTo>
                      <a:pt x="71" y="22"/>
                    </a:lnTo>
                    <a:lnTo>
                      <a:pt x="63" y="22"/>
                    </a:lnTo>
                    <a:lnTo>
                      <a:pt x="56" y="22"/>
                    </a:lnTo>
                    <a:lnTo>
                      <a:pt x="48" y="25"/>
                    </a:lnTo>
                    <a:lnTo>
                      <a:pt x="43" y="30"/>
                    </a:lnTo>
                    <a:lnTo>
                      <a:pt x="38" y="35"/>
                    </a:lnTo>
                    <a:lnTo>
                      <a:pt x="33" y="40"/>
                    </a:lnTo>
                    <a:lnTo>
                      <a:pt x="31" y="50"/>
                    </a:lnTo>
                    <a:lnTo>
                      <a:pt x="28" y="58"/>
                    </a:lnTo>
                    <a:lnTo>
                      <a:pt x="28" y="68"/>
                    </a:lnTo>
                    <a:lnTo>
                      <a:pt x="28" y="78"/>
                    </a:lnTo>
                    <a:lnTo>
                      <a:pt x="31" y="88"/>
                    </a:lnTo>
                    <a:lnTo>
                      <a:pt x="33" y="95"/>
                    </a:lnTo>
                    <a:lnTo>
                      <a:pt x="38" y="103"/>
                    </a:lnTo>
                    <a:lnTo>
                      <a:pt x="43" y="108"/>
                    </a:lnTo>
                    <a:lnTo>
                      <a:pt x="48" y="110"/>
                    </a:lnTo>
                    <a:lnTo>
                      <a:pt x="56" y="113"/>
                    </a:lnTo>
                    <a:lnTo>
                      <a:pt x="63" y="115"/>
                    </a:lnTo>
                    <a:lnTo>
                      <a:pt x="71" y="113"/>
                    </a:lnTo>
                    <a:lnTo>
                      <a:pt x="78" y="110"/>
                    </a:lnTo>
                    <a:lnTo>
                      <a:pt x="83" y="108"/>
                    </a:lnTo>
                    <a:lnTo>
                      <a:pt x="88" y="103"/>
                    </a:lnTo>
                    <a:close/>
                    <a:moveTo>
                      <a:pt x="106" y="123"/>
                    </a:moveTo>
                    <a:lnTo>
                      <a:pt x="98" y="128"/>
                    </a:lnTo>
                    <a:lnTo>
                      <a:pt x="88" y="133"/>
                    </a:lnTo>
                    <a:lnTo>
                      <a:pt x="76" y="135"/>
                    </a:lnTo>
                    <a:lnTo>
                      <a:pt x="63" y="138"/>
                    </a:lnTo>
                    <a:lnTo>
                      <a:pt x="51" y="135"/>
                    </a:lnTo>
                    <a:lnTo>
                      <a:pt x="38" y="133"/>
                    </a:lnTo>
                    <a:lnTo>
                      <a:pt x="28" y="128"/>
                    </a:lnTo>
                    <a:lnTo>
                      <a:pt x="20" y="123"/>
                    </a:lnTo>
                    <a:lnTo>
                      <a:pt x="13" y="113"/>
                    </a:lnTo>
                    <a:lnTo>
                      <a:pt x="5" y="100"/>
                    </a:lnTo>
                    <a:lnTo>
                      <a:pt x="3" y="93"/>
                    </a:lnTo>
                    <a:lnTo>
                      <a:pt x="3" y="85"/>
                    </a:lnTo>
                    <a:lnTo>
                      <a:pt x="0" y="68"/>
                    </a:lnTo>
                    <a:lnTo>
                      <a:pt x="3" y="53"/>
                    </a:lnTo>
                    <a:lnTo>
                      <a:pt x="3" y="45"/>
                    </a:lnTo>
                    <a:lnTo>
                      <a:pt x="5" y="37"/>
                    </a:lnTo>
                    <a:lnTo>
                      <a:pt x="13" y="25"/>
                    </a:lnTo>
                    <a:lnTo>
                      <a:pt x="20" y="15"/>
                    </a:lnTo>
                    <a:lnTo>
                      <a:pt x="28" y="7"/>
                    </a:lnTo>
                    <a:lnTo>
                      <a:pt x="38" y="2"/>
                    </a:lnTo>
                    <a:lnTo>
                      <a:pt x="51" y="0"/>
                    </a:lnTo>
                    <a:lnTo>
                      <a:pt x="63" y="0"/>
                    </a:lnTo>
                    <a:lnTo>
                      <a:pt x="76" y="0"/>
                    </a:lnTo>
                    <a:lnTo>
                      <a:pt x="88" y="2"/>
                    </a:lnTo>
                    <a:lnTo>
                      <a:pt x="98" y="7"/>
                    </a:lnTo>
                    <a:lnTo>
                      <a:pt x="106" y="15"/>
                    </a:lnTo>
                    <a:lnTo>
                      <a:pt x="116" y="25"/>
                    </a:lnTo>
                    <a:lnTo>
                      <a:pt x="121" y="37"/>
                    </a:lnTo>
                    <a:lnTo>
                      <a:pt x="124" y="45"/>
                    </a:lnTo>
                    <a:lnTo>
                      <a:pt x="126" y="53"/>
                    </a:lnTo>
                    <a:lnTo>
                      <a:pt x="126" y="68"/>
                    </a:lnTo>
                    <a:lnTo>
                      <a:pt x="126" y="85"/>
                    </a:lnTo>
                    <a:lnTo>
                      <a:pt x="124" y="93"/>
                    </a:lnTo>
                    <a:lnTo>
                      <a:pt x="121" y="100"/>
                    </a:lnTo>
                    <a:lnTo>
                      <a:pt x="116" y="113"/>
                    </a:lnTo>
                    <a:lnTo>
                      <a:pt x="111" y="118"/>
                    </a:lnTo>
                    <a:lnTo>
                      <a:pt x="106" y="1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00" name="Freeform 524"/>
              <p:cNvSpPr>
                <a:spLocks/>
              </p:cNvSpPr>
              <p:nvPr/>
            </p:nvSpPr>
            <p:spPr bwMode="auto">
              <a:xfrm>
                <a:off x="6420" y="6278"/>
                <a:ext cx="106" cy="131"/>
              </a:xfrm>
              <a:custGeom>
                <a:avLst/>
                <a:gdLst>
                  <a:gd name="T0" fmla="*/ 106 w 106"/>
                  <a:gd name="T1" fmla="*/ 0 h 131"/>
                  <a:gd name="T2" fmla="*/ 106 w 106"/>
                  <a:gd name="T3" fmla="*/ 23 h 131"/>
                  <a:gd name="T4" fmla="*/ 66 w 106"/>
                  <a:gd name="T5" fmla="*/ 23 h 131"/>
                  <a:gd name="T6" fmla="*/ 66 w 106"/>
                  <a:gd name="T7" fmla="*/ 131 h 131"/>
                  <a:gd name="T8" fmla="*/ 38 w 106"/>
                  <a:gd name="T9" fmla="*/ 131 h 131"/>
                  <a:gd name="T10" fmla="*/ 38 w 106"/>
                  <a:gd name="T11" fmla="*/ 23 h 131"/>
                  <a:gd name="T12" fmla="*/ 0 w 106"/>
                  <a:gd name="T13" fmla="*/ 23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23"/>
                    </a:lnTo>
                    <a:lnTo>
                      <a:pt x="66" y="23"/>
                    </a:lnTo>
                    <a:lnTo>
                      <a:pt x="66" y="131"/>
                    </a:lnTo>
                    <a:lnTo>
                      <a:pt x="38" y="131"/>
                    </a:lnTo>
                    <a:lnTo>
                      <a:pt x="38" y="23"/>
                    </a:lnTo>
                    <a:lnTo>
                      <a:pt x="0" y="23"/>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01" name="Freeform 525"/>
              <p:cNvSpPr>
                <a:spLocks/>
              </p:cNvSpPr>
              <p:nvPr/>
            </p:nvSpPr>
            <p:spPr bwMode="auto">
              <a:xfrm>
                <a:off x="6591" y="6278"/>
                <a:ext cx="106" cy="131"/>
              </a:xfrm>
              <a:custGeom>
                <a:avLst/>
                <a:gdLst>
                  <a:gd name="T0" fmla="*/ 0 w 106"/>
                  <a:gd name="T1" fmla="*/ 0 h 131"/>
                  <a:gd name="T2" fmla="*/ 28 w 106"/>
                  <a:gd name="T3" fmla="*/ 0 h 131"/>
                  <a:gd name="T4" fmla="*/ 81 w 106"/>
                  <a:gd name="T5" fmla="*/ 91 h 131"/>
                  <a:gd name="T6" fmla="*/ 81 w 106"/>
                  <a:gd name="T7" fmla="*/ 0 h 131"/>
                  <a:gd name="T8" fmla="*/ 106 w 106"/>
                  <a:gd name="T9" fmla="*/ 0 h 131"/>
                  <a:gd name="T10" fmla="*/ 106 w 106"/>
                  <a:gd name="T11" fmla="*/ 131 h 131"/>
                  <a:gd name="T12" fmla="*/ 78 w 106"/>
                  <a:gd name="T13" fmla="*/ 131 h 131"/>
                  <a:gd name="T14" fmla="*/ 25 w 106"/>
                  <a:gd name="T15" fmla="*/ 38 h 131"/>
                  <a:gd name="T16" fmla="*/ 25 w 106"/>
                  <a:gd name="T17" fmla="*/ 131 h 131"/>
                  <a:gd name="T18" fmla="*/ 0 w 106"/>
                  <a:gd name="T19" fmla="*/ 131 h 131"/>
                  <a:gd name="T20" fmla="*/ 0 w 106"/>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31"/>
                  <a:gd name="T35" fmla="*/ 106 w 106"/>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31">
                    <a:moveTo>
                      <a:pt x="0" y="0"/>
                    </a:moveTo>
                    <a:lnTo>
                      <a:pt x="28" y="0"/>
                    </a:lnTo>
                    <a:lnTo>
                      <a:pt x="81" y="91"/>
                    </a:lnTo>
                    <a:lnTo>
                      <a:pt x="81" y="0"/>
                    </a:lnTo>
                    <a:lnTo>
                      <a:pt x="106" y="0"/>
                    </a:lnTo>
                    <a:lnTo>
                      <a:pt x="106" y="131"/>
                    </a:lnTo>
                    <a:lnTo>
                      <a:pt x="78"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02" name="Freeform 526"/>
              <p:cNvSpPr>
                <a:spLocks/>
              </p:cNvSpPr>
              <p:nvPr/>
            </p:nvSpPr>
            <p:spPr bwMode="auto">
              <a:xfrm>
                <a:off x="6722" y="6278"/>
                <a:ext cx="106" cy="136"/>
              </a:xfrm>
              <a:custGeom>
                <a:avLst/>
                <a:gdLst>
                  <a:gd name="T0" fmla="*/ 0 w 106"/>
                  <a:gd name="T1" fmla="*/ 0 h 136"/>
                  <a:gd name="T2" fmla="*/ 28 w 106"/>
                  <a:gd name="T3" fmla="*/ 0 h 136"/>
                  <a:gd name="T4" fmla="*/ 28 w 106"/>
                  <a:gd name="T5" fmla="*/ 81 h 136"/>
                  <a:gd name="T6" fmla="*/ 30 w 106"/>
                  <a:gd name="T7" fmla="*/ 93 h 136"/>
                  <a:gd name="T8" fmla="*/ 33 w 106"/>
                  <a:gd name="T9" fmla="*/ 101 h 136"/>
                  <a:gd name="T10" fmla="*/ 35 w 106"/>
                  <a:gd name="T11" fmla="*/ 106 h 136"/>
                  <a:gd name="T12" fmla="*/ 40 w 106"/>
                  <a:gd name="T13" fmla="*/ 108 h 136"/>
                  <a:gd name="T14" fmla="*/ 45 w 106"/>
                  <a:gd name="T15" fmla="*/ 111 h 136"/>
                  <a:gd name="T16" fmla="*/ 53 w 106"/>
                  <a:gd name="T17" fmla="*/ 111 h 136"/>
                  <a:gd name="T18" fmla="*/ 60 w 106"/>
                  <a:gd name="T19" fmla="*/ 111 h 136"/>
                  <a:gd name="T20" fmla="*/ 68 w 106"/>
                  <a:gd name="T21" fmla="*/ 108 h 136"/>
                  <a:gd name="T22" fmla="*/ 71 w 106"/>
                  <a:gd name="T23" fmla="*/ 106 h 136"/>
                  <a:gd name="T24" fmla="*/ 76 w 106"/>
                  <a:gd name="T25" fmla="*/ 101 h 136"/>
                  <a:gd name="T26" fmla="*/ 78 w 106"/>
                  <a:gd name="T27" fmla="*/ 93 h 136"/>
                  <a:gd name="T28" fmla="*/ 78 w 106"/>
                  <a:gd name="T29" fmla="*/ 81 h 136"/>
                  <a:gd name="T30" fmla="*/ 78 w 106"/>
                  <a:gd name="T31" fmla="*/ 0 h 136"/>
                  <a:gd name="T32" fmla="*/ 106 w 106"/>
                  <a:gd name="T33" fmla="*/ 0 h 136"/>
                  <a:gd name="T34" fmla="*/ 106 w 106"/>
                  <a:gd name="T35" fmla="*/ 81 h 136"/>
                  <a:gd name="T36" fmla="*/ 106 w 106"/>
                  <a:gd name="T37" fmla="*/ 91 h 136"/>
                  <a:gd name="T38" fmla="*/ 103 w 106"/>
                  <a:gd name="T39" fmla="*/ 101 h 136"/>
                  <a:gd name="T40" fmla="*/ 101 w 106"/>
                  <a:gd name="T41" fmla="*/ 108 h 136"/>
                  <a:gd name="T42" fmla="*/ 98 w 106"/>
                  <a:gd name="T43" fmla="*/ 113 h 136"/>
                  <a:gd name="T44" fmla="*/ 96 w 106"/>
                  <a:gd name="T45" fmla="*/ 118 h 136"/>
                  <a:gd name="T46" fmla="*/ 91 w 106"/>
                  <a:gd name="T47" fmla="*/ 123 h 136"/>
                  <a:gd name="T48" fmla="*/ 81 w 106"/>
                  <a:gd name="T49" fmla="*/ 128 h 136"/>
                  <a:gd name="T50" fmla="*/ 76 w 106"/>
                  <a:gd name="T51" fmla="*/ 131 h 136"/>
                  <a:gd name="T52" fmla="*/ 68 w 106"/>
                  <a:gd name="T53" fmla="*/ 133 h 136"/>
                  <a:gd name="T54" fmla="*/ 53 w 106"/>
                  <a:gd name="T55" fmla="*/ 136 h 136"/>
                  <a:gd name="T56" fmla="*/ 38 w 106"/>
                  <a:gd name="T57" fmla="*/ 133 h 136"/>
                  <a:gd name="T58" fmla="*/ 30 w 106"/>
                  <a:gd name="T59" fmla="*/ 131 h 136"/>
                  <a:gd name="T60" fmla="*/ 25 w 106"/>
                  <a:gd name="T61" fmla="*/ 128 h 136"/>
                  <a:gd name="T62" fmla="*/ 20 w 106"/>
                  <a:gd name="T63" fmla="*/ 126 h 136"/>
                  <a:gd name="T64" fmla="*/ 15 w 106"/>
                  <a:gd name="T65" fmla="*/ 123 h 136"/>
                  <a:gd name="T66" fmla="*/ 10 w 106"/>
                  <a:gd name="T67" fmla="*/ 118 h 136"/>
                  <a:gd name="T68" fmla="*/ 8 w 106"/>
                  <a:gd name="T69" fmla="*/ 113 h 136"/>
                  <a:gd name="T70" fmla="*/ 5 w 106"/>
                  <a:gd name="T71" fmla="*/ 108 h 136"/>
                  <a:gd name="T72" fmla="*/ 3 w 106"/>
                  <a:gd name="T73" fmla="*/ 101 h 136"/>
                  <a:gd name="T74" fmla="*/ 0 w 106"/>
                  <a:gd name="T75" fmla="*/ 91 h 136"/>
                  <a:gd name="T76" fmla="*/ 0 w 106"/>
                  <a:gd name="T77" fmla="*/ 81 h 136"/>
                  <a:gd name="T78" fmla="*/ 0 w 106"/>
                  <a:gd name="T79" fmla="*/ 0 h 1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6"/>
                  <a:gd name="T121" fmla="*/ 0 h 136"/>
                  <a:gd name="T122" fmla="*/ 106 w 106"/>
                  <a:gd name="T123" fmla="*/ 136 h 1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6" h="136">
                    <a:moveTo>
                      <a:pt x="0" y="0"/>
                    </a:moveTo>
                    <a:lnTo>
                      <a:pt x="28" y="0"/>
                    </a:lnTo>
                    <a:lnTo>
                      <a:pt x="28" y="81"/>
                    </a:lnTo>
                    <a:lnTo>
                      <a:pt x="30" y="93"/>
                    </a:lnTo>
                    <a:lnTo>
                      <a:pt x="33" y="101"/>
                    </a:lnTo>
                    <a:lnTo>
                      <a:pt x="35" y="106"/>
                    </a:lnTo>
                    <a:lnTo>
                      <a:pt x="40" y="108"/>
                    </a:lnTo>
                    <a:lnTo>
                      <a:pt x="45" y="111"/>
                    </a:lnTo>
                    <a:lnTo>
                      <a:pt x="53" y="111"/>
                    </a:lnTo>
                    <a:lnTo>
                      <a:pt x="60" y="111"/>
                    </a:lnTo>
                    <a:lnTo>
                      <a:pt x="68" y="108"/>
                    </a:lnTo>
                    <a:lnTo>
                      <a:pt x="71" y="106"/>
                    </a:lnTo>
                    <a:lnTo>
                      <a:pt x="76" y="101"/>
                    </a:lnTo>
                    <a:lnTo>
                      <a:pt x="78" y="93"/>
                    </a:lnTo>
                    <a:lnTo>
                      <a:pt x="78" y="81"/>
                    </a:lnTo>
                    <a:lnTo>
                      <a:pt x="78" y="0"/>
                    </a:lnTo>
                    <a:lnTo>
                      <a:pt x="106" y="0"/>
                    </a:lnTo>
                    <a:lnTo>
                      <a:pt x="106" y="81"/>
                    </a:lnTo>
                    <a:lnTo>
                      <a:pt x="106" y="91"/>
                    </a:lnTo>
                    <a:lnTo>
                      <a:pt x="103" y="101"/>
                    </a:lnTo>
                    <a:lnTo>
                      <a:pt x="101" y="108"/>
                    </a:lnTo>
                    <a:lnTo>
                      <a:pt x="98" y="113"/>
                    </a:lnTo>
                    <a:lnTo>
                      <a:pt x="96" y="118"/>
                    </a:lnTo>
                    <a:lnTo>
                      <a:pt x="91" y="123"/>
                    </a:lnTo>
                    <a:lnTo>
                      <a:pt x="81" y="128"/>
                    </a:lnTo>
                    <a:lnTo>
                      <a:pt x="76" y="131"/>
                    </a:lnTo>
                    <a:lnTo>
                      <a:pt x="68" y="133"/>
                    </a:lnTo>
                    <a:lnTo>
                      <a:pt x="53" y="136"/>
                    </a:lnTo>
                    <a:lnTo>
                      <a:pt x="38" y="133"/>
                    </a:lnTo>
                    <a:lnTo>
                      <a:pt x="30" y="131"/>
                    </a:lnTo>
                    <a:lnTo>
                      <a:pt x="25" y="128"/>
                    </a:lnTo>
                    <a:lnTo>
                      <a:pt x="20" y="126"/>
                    </a:lnTo>
                    <a:lnTo>
                      <a:pt x="15" y="123"/>
                    </a:lnTo>
                    <a:lnTo>
                      <a:pt x="10" y="118"/>
                    </a:lnTo>
                    <a:lnTo>
                      <a:pt x="8" y="113"/>
                    </a:lnTo>
                    <a:lnTo>
                      <a:pt x="5" y="108"/>
                    </a:lnTo>
                    <a:lnTo>
                      <a:pt x="3" y="101"/>
                    </a:lnTo>
                    <a:lnTo>
                      <a:pt x="0" y="91"/>
                    </a:lnTo>
                    <a:lnTo>
                      <a:pt x="0" y="8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03" name="Freeform 527"/>
              <p:cNvSpPr>
                <a:spLocks/>
              </p:cNvSpPr>
              <p:nvPr/>
            </p:nvSpPr>
            <p:spPr bwMode="auto">
              <a:xfrm>
                <a:off x="6853" y="6278"/>
                <a:ext cx="93" cy="131"/>
              </a:xfrm>
              <a:custGeom>
                <a:avLst/>
                <a:gdLst>
                  <a:gd name="T0" fmla="*/ 0 w 93"/>
                  <a:gd name="T1" fmla="*/ 0 h 131"/>
                  <a:gd name="T2" fmla="*/ 28 w 93"/>
                  <a:gd name="T3" fmla="*/ 0 h 131"/>
                  <a:gd name="T4" fmla="*/ 28 w 93"/>
                  <a:gd name="T5" fmla="*/ 108 h 131"/>
                  <a:gd name="T6" fmla="*/ 93 w 93"/>
                  <a:gd name="T7" fmla="*/ 108 h 131"/>
                  <a:gd name="T8" fmla="*/ 93 w 93"/>
                  <a:gd name="T9" fmla="*/ 131 h 131"/>
                  <a:gd name="T10" fmla="*/ 0 w 93"/>
                  <a:gd name="T11" fmla="*/ 131 h 131"/>
                  <a:gd name="T12" fmla="*/ 0 w 93"/>
                  <a:gd name="T13" fmla="*/ 0 h 131"/>
                  <a:gd name="T14" fmla="*/ 0 60000 65536"/>
                  <a:gd name="T15" fmla="*/ 0 60000 65536"/>
                  <a:gd name="T16" fmla="*/ 0 60000 65536"/>
                  <a:gd name="T17" fmla="*/ 0 60000 65536"/>
                  <a:gd name="T18" fmla="*/ 0 60000 65536"/>
                  <a:gd name="T19" fmla="*/ 0 60000 65536"/>
                  <a:gd name="T20" fmla="*/ 0 60000 65536"/>
                  <a:gd name="T21" fmla="*/ 0 w 93"/>
                  <a:gd name="T22" fmla="*/ 0 h 131"/>
                  <a:gd name="T23" fmla="*/ 93 w 9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31">
                    <a:moveTo>
                      <a:pt x="0" y="0"/>
                    </a:moveTo>
                    <a:lnTo>
                      <a:pt x="28" y="0"/>
                    </a:lnTo>
                    <a:lnTo>
                      <a:pt x="28" y="108"/>
                    </a:lnTo>
                    <a:lnTo>
                      <a:pt x="93" y="108"/>
                    </a:lnTo>
                    <a:lnTo>
                      <a:pt x="9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04" name="Freeform 528"/>
              <p:cNvSpPr>
                <a:spLocks/>
              </p:cNvSpPr>
              <p:nvPr/>
            </p:nvSpPr>
            <p:spPr bwMode="auto">
              <a:xfrm>
                <a:off x="6964" y="6278"/>
                <a:ext cx="93" cy="131"/>
              </a:xfrm>
              <a:custGeom>
                <a:avLst/>
                <a:gdLst>
                  <a:gd name="T0" fmla="*/ 0 w 93"/>
                  <a:gd name="T1" fmla="*/ 0 h 131"/>
                  <a:gd name="T2" fmla="*/ 27 w 93"/>
                  <a:gd name="T3" fmla="*/ 0 h 131"/>
                  <a:gd name="T4" fmla="*/ 27 w 93"/>
                  <a:gd name="T5" fmla="*/ 108 h 131"/>
                  <a:gd name="T6" fmla="*/ 93 w 93"/>
                  <a:gd name="T7" fmla="*/ 108 h 131"/>
                  <a:gd name="T8" fmla="*/ 93 w 93"/>
                  <a:gd name="T9" fmla="*/ 131 h 131"/>
                  <a:gd name="T10" fmla="*/ 0 w 93"/>
                  <a:gd name="T11" fmla="*/ 131 h 131"/>
                  <a:gd name="T12" fmla="*/ 0 w 93"/>
                  <a:gd name="T13" fmla="*/ 0 h 131"/>
                  <a:gd name="T14" fmla="*/ 0 60000 65536"/>
                  <a:gd name="T15" fmla="*/ 0 60000 65536"/>
                  <a:gd name="T16" fmla="*/ 0 60000 65536"/>
                  <a:gd name="T17" fmla="*/ 0 60000 65536"/>
                  <a:gd name="T18" fmla="*/ 0 60000 65536"/>
                  <a:gd name="T19" fmla="*/ 0 60000 65536"/>
                  <a:gd name="T20" fmla="*/ 0 60000 65536"/>
                  <a:gd name="T21" fmla="*/ 0 w 93"/>
                  <a:gd name="T22" fmla="*/ 0 h 131"/>
                  <a:gd name="T23" fmla="*/ 93 w 9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31">
                    <a:moveTo>
                      <a:pt x="0" y="0"/>
                    </a:moveTo>
                    <a:lnTo>
                      <a:pt x="27" y="0"/>
                    </a:lnTo>
                    <a:lnTo>
                      <a:pt x="27" y="108"/>
                    </a:lnTo>
                    <a:lnTo>
                      <a:pt x="93" y="108"/>
                    </a:lnTo>
                    <a:lnTo>
                      <a:pt x="9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05" name="Freeform 529"/>
              <p:cNvSpPr>
                <a:spLocks/>
              </p:cNvSpPr>
              <p:nvPr/>
            </p:nvSpPr>
            <p:spPr bwMode="auto">
              <a:xfrm>
                <a:off x="7072" y="6384"/>
                <a:ext cx="27" cy="55"/>
              </a:xfrm>
              <a:custGeom>
                <a:avLst/>
                <a:gdLst>
                  <a:gd name="T0" fmla="*/ 0 w 27"/>
                  <a:gd name="T1" fmla="*/ 48 h 55"/>
                  <a:gd name="T2" fmla="*/ 5 w 27"/>
                  <a:gd name="T3" fmla="*/ 43 h 55"/>
                  <a:gd name="T4" fmla="*/ 10 w 27"/>
                  <a:gd name="T5" fmla="*/ 40 h 55"/>
                  <a:gd name="T6" fmla="*/ 12 w 27"/>
                  <a:gd name="T7" fmla="*/ 33 h 55"/>
                  <a:gd name="T8" fmla="*/ 15 w 27"/>
                  <a:gd name="T9" fmla="*/ 25 h 55"/>
                  <a:gd name="T10" fmla="*/ 0 w 27"/>
                  <a:gd name="T11" fmla="*/ 25 h 55"/>
                  <a:gd name="T12" fmla="*/ 0 w 27"/>
                  <a:gd name="T13" fmla="*/ 0 h 55"/>
                  <a:gd name="T14" fmla="*/ 27 w 27"/>
                  <a:gd name="T15" fmla="*/ 0 h 55"/>
                  <a:gd name="T16" fmla="*/ 27 w 27"/>
                  <a:gd name="T17" fmla="*/ 22 h 55"/>
                  <a:gd name="T18" fmla="*/ 25 w 27"/>
                  <a:gd name="T19" fmla="*/ 35 h 55"/>
                  <a:gd name="T20" fmla="*/ 22 w 27"/>
                  <a:gd name="T21" fmla="*/ 40 h 55"/>
                  <a:gd name="T22" fmla="*/ 20 w 27"/>
                  <a:gd name="T23" fmla="*/ 45 h 55"/>
                  <a:gd name="T24" fmla="*/ 15 w 27"/>
                  <a:gd name="T25" fmla="*/ 50 h 55"/>
                  <a:gd name="T26" fmla="*/ 7 w 27"/>
                  <a:gd name="T27" fmla="*/ 53 h 55"/>
                  <a:gd name="T28" fmla="*/ 0 w 27"/>
                  <a:gd name="T29" fmla="*/ 55 h 55"/>
                  <a:gd name="T30" fmla="*/ 0 w 27"/>
                  <a:gd name="T31" fmla="*/ 48 h 5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
                  <a:gd name="T49" fmla="*/ 0 h 55"/>
                  <a:gd name="T50" fmla="*/ 27 w 27"/>
                  <a:gd name="T51" fmla="*/ 55 h 5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 h="55">
                    <a:moveTo>
                      <a:pt x="0" y="48"/>
                    </a:moveTo>
                    <a:lnTo>
                      <a:pt x="5" y="43"/>
                    </a:lnTo>
                    <a:lnTo>
                      <a:pt x="10" y="40"/>
                    </a:lnTo>
                    <a:lnTo>
                      <a:pt x="12" y="33"/>
                    </a:lnTo>
                    <a:lnTo>
                      <a:pt x="15" y="25"/>
                    </a:lnTo>
                    <a:lnTo>
                      <a:pt x="0" y="25"/>
                    </a:lnTo>
                    <a:lnTo>
                      <a:pt x="0" y="0"/>
                    </a:lnTo>
                    <a:lnTo>
                      <a:pt x="27" y="0"/>
                    </a:lnTo>
                    <a:lnTo>
                      <a:pt x="27" y="22"/>
                    </a:lnTo>
                    <a:lnTo>
                      <a:pt x="25" y="35"/>
                    </a:lnTo>
                    <a:lnTo>
                      <a:pt x="22" y="40"/>
                    </a:lnTo>
                    <a:lnTo>
                      <a:pt x="20" y="45"/>
                    </a:lnTo>
                    <a:lnTo>
                      <a:pt x="15" y="50"/>
                    </a:lnTo>
                    <a:lnTo>
                      <a:pt x="7" y="53"/>
                    </a:lnTo>
                    <a:lnTo>
                      <a:pt x="0" y="55"/>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06" name="Freeform 530"/>
              <p:cNvSpPr>
                <a:spLocks/>
              </p:cNvSpPr>
              <p:nvPr/>
            </p:nvSpPr>
            <p:spPr bwMode="auto">
              <a:xfrm>
                <a:off x="6159" y="6037"/>
                <a:ext cx="105" cy="131"/>
              </a:xfrm>
              <a:custGeom>
                <a:avLst/>
                <a:gdLst>
                  <a:gd name="T0" fmla="*/ 0 w 105"/>
                  <a:gd name="T1" fmla="*/ 0 h 131"/>
                  <a:gd name="T2" fmla="*/ 27 w 105"/>
                  <a:gd name="T3" fmla="*/ 0 h 131"/>
                  <a:gd name="T4" fmla="*/ 80 w 105"/>
                  <a:gd name="T5" fmla="*/ 91 h 131"/>
                  <a:gd name="T6" fmla="*/ 80 w 105"/>
                  <a:gd name="T7" fmla="*/ 0 h 131"/>
                  <a:gd name="T8" fmla="*/ 105 w 105"/>
                  <a:gd name="T9" fmla="*/ 0 h 131"/>
                  <a:gd name="T10" fmla="*/ 105 w 105"/>
                  <a:gd name="T11" fmla="*/ 131 h 131"/>
                  <a:gd name="T12" fmla="*/ 78 w 105"/>
                  <a:gd name="T13" fmla="*/ 131 h 131"/>
                  <a:gd name="T14" fmla="*/ 25 w 105"/>
                  <a:gd name="T15" fmla="*/ 38 h 131"/>
                  <a:gd name="T16" fmla="*/ 25 w 105"/>
                  <a:gd name="T17" fmla="*/ 131 h 131"/>
                  <a:gd name="T18" fmla="*/ 0 w 105"/>
                  <a:gd name="T19" fmla="*/ 131 h 131"/>
                  <a:gd name="T20" fmla="*/ 0 w 105"/>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
                  <a:gd name="T34" fmla="*/ 0 h 131"/>
                  <a:gd name="T35" fmla="*/ 105 w 105"/>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 h="131">
                    <a:moveTo>
                      <a:pt x="0" y="0"/>
                    </a:moveTo>
                    <a:lnTo>
                      <a:pt x="27" y="0"/>
                    </a:lnTo>
                    <a:lnTo>
                      <a:pt x="80" y="91"/>
                    </a:lnTo>
                    <a:lnTo>
                      <a:pt x="80" y="0"/>
                    </a:lnTo>
                    <a:lnTo>
                      <a:pt x="105" y="0"/>
                    </a:lnTo>
                    <a:lnTo>
                      <a:pt x="105" y="131"/>
                    </a:lnTo>
                    <a:lnTo>
                      <a:pt x="78"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07" name="Freeform 531"/>
              <p:cNvSpPr>
                <a:spLocks noEditPoints="1"/>
              </p:cNvSpPr>
              <p:nvPr/>
            </p:nvSpPr>
            <p:spPr bwMode="auto">
              <a:xfrm>
                <a:off x="6284" y="6035"/>
                <a:ext cx="126" cy="138"/>
              </a:xfrm>
              <a:custGeom>
                <a:avLst/>
                <a:gdLst>
                  <a:gd name="T0" fmla="*/ 93 w 126"/>
                  <a:gd name="T1" fmla="*/ 95 h 138"/>
                  <a:gd name="T2" fmla="*/ 98 w 126"/>
                  <a:gd name="T3" fmla="*/ 78 h 138"/>
                  <a:gd name="T4" fmla="*/ 98 w 126"/>
                  <a:gd name="T5" fmla="*/ 57 h 138"/>
                  <a:gd name="T6" fmla="*/ 93 w 126"/>
                  <a:gd name="T7" fmla="*/ 40 h 138"/>
                  <a:gd name="T8" fmla="*/ 83 w 126"/>
                  <a:gd name="T9" fmla="*/ 30 h 138"/>
                  <a:gd name="T10" fmla="*/ 71 w 126"/>
                  <a:gd name="T11" fmla="*/ 22 h 138"/>
                  <a:gd name="T12" fmla="*/ 56 w 126"/>
                  <a:gd name="T13" fmla="*/ 22 h 138"/>
                  <a:gd name="T14" fmla="*/ 43 w 126"/>
                  <a:gd name="T15" fmla="*/ 30 h 138"/>
                  <a:gd name="T16" fmla="*/ 33 w 126"/>
                  <a:gd name="T17" fmla="*/ 40 h 138"/>
                  <a:gd name="T18" fmla="*/ 28 w 126"/>
                  <a:gd name="T19" fmla="*/ 57 h 138"/>
                  <a:gd name="T20" fmla="*/ 28 w 126"/>
                  <a:gd name="T21" fmla="*/ 78 h 138"/>
                  <a:gd name="T22" fmla="*/ 33 w 126"/>
                  <a:gd name="T23" fmla="*/ 95 h 138"/>
                  <a:gd name="T24" fmla="*/ 43 w 126"/>
                  <a:gd name="T25" fmla="*/ 108 h 138"/>
                  <a:gd name="T26" fmla="*/ 56 w 126"/>
                  <a:gd name="T27" fmla="*/ 113 h 138"/>
                  <a:gd name="T28" fmla="*/ 71 w 126"/>
                  <a:gd name="T29" fmla="*/ 113 h 138"/>
                  <a:gd name="T30" fmla="*/ 83 w 126"/>
                  <a:gd name="T31" fmla="*/ 108 h 138"/>
                  <a:gd name="T32" fmla="*/ 106 w 126"/>
                  <a:gd name="T33" fmla="*/ 123 h 138"/>
                  <a:gd name="T34" fmla="*/ 88 w 126"/>
                  <a:gd name="T35" fmla="*/ 133 h 138"/>
                  <a:gd name="T36" fmla="*/ 63 w 126"/>
                  <a:gd name="T37" fmla="*/ 138 h 138"/>
                  <a:gd name="T38" fmla="*/ 38 w 126"/>
                  <a:gd name="T39" fmla="*/ 133 h 138"/>
                  <a:gd name="T40" fmla="*/ 20 w 126"/>
                  <a:gd name="T41" fmla="*/ 123 h 138"/>
                  <a:gd name="T42" fmla="*/ 5 w 126"/>
                  <a:gd name="T43" fmla="*/ 100 h 138"/>
                  <a:gd name="T44" fmla="*/ 3 w 126"/>
                  <a:gd name="T45" fmla="*/ 85 h 138"/>
                  <a:gd name="T46" fmla="*/ 3 w 126"/>
                  <a:gd name="T47" fmla="*/ 52 h 138"/>
                  <a:gd name="T48" fmla="*/ 5 w 126"/>
                  <a:gd name="T49" fmla="*/ 37 h 138"/>
                  <a:gd name="T50" fmla="*/ 20 w 126"/>
                  <a:gd name="T51" fmla="*/ 15 h 138"/>
                  <a:gd name="T52" fmla="*/ 38 w 126"/>
                  <a:gd name="T53" fmla="*/ 2 h 138"/>
                  <a:gd name="T54" fmla="*/ 63 w 126"/>
                  <a:gd name="T55" fmla="*/ 0 h 138"/>
                  <a:gd name="T56" fmla="*/ 88 w 126"/>
                  <a:gd name="T57" fmla="*/ 2 h 138"/>
                  <a:gd name="T58" fmla="*/ 106 w 126"/>
                  <a:gd name="T59" fmla="*/ 15 h 138"/>
                  <a:gd name="T60" fmla="*/ 121 w 126"/>
                  <a:gd name="T61" fmla="*/ 37 h 138"/>
                  <a:gd name="T62" fmla="*/ 126 w 126"/>
                  <a:gd name="T63" fmla="*/ 52 h 138"/>
                  <a:gd name="T64" fmla="*/ 126 w 126"/>
                  <a:gd name="T65" fmla="*/ 85 h 138"/>
                  <a:gd name="T66" fmla="*/ 121 w 126"/>
                  <a:gd name="T67" fmla="*/ 100 h 138"/>
                  <a:gd name="T68" fmla="*/ 111 w 126"/>
                  <a:gd name="T69" fmla="*/ 118 h 1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6"/>
                  <a:gd name="T106" fmla="*/ 0 h 138"/>
                  <a:gd name="T107" fmla="*/ 126 w 126"/>
                  <a:gd name="T108" fmla="*/ 138 h 1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6" h="138">
                    <a:moveTo>
                      <a:pt x="88" y="103"/>
                    </a:moveTo>
                    <a:lnTo>
                      <a:pt x="93" y="95"/>
                    </a:lnTo>
                    <a:lnTo>
                      <a:pt x="96" y="88"/>
                    </a:lnTo>
                    <a:lnTo>
                      <a:pt x="98" y="78"/>
                    </a:lnTo>
                    <a:lnTo>
                      <a:pt x="98" y="67"/>
                    </a:lnTo>
                    <a:lnTo>
                      <a:pt x="98" y="57"/>
                    </a:lnTo>
                    <a:lnTo>
                      <a:pt x="96" y="50"/>
                    </a:lnTo>
                    <a:lnTo>
                      <a:pt x="93" y="40"/>
                    </a:lnTo>
                    <a:lnTo>
                      <a:pt x="88" y="35"/>
                    </a:lnTo>
                    <a:lnTo>
                      <a:pt x="83" y="30"/>
                    </a:lnTo>
                    <a:lnTo>
                      <a:pt x="78" y="25"/>
                    </a:lnTo>
                    <a:lnTo>
                      <a:pt x="71" y="22"/>
                    </a:lnTo>
                    <a:lnTo>
                      <a:pt x="63" y="22"/>
                    </a:lnTo>
                    <a:lnTo>
                      <a:pt x="56" y="22"/>
                    </a:lnTo>
                    <a:lnTo>
                      <a:pt x="48" y="25"/>
                    </a:lnTo>
                    <a:lnTo>
                      <a:pt x="43" y="30"/>
                    </a:lnTo>
                    <a:lnTo>
                      <a:pt x="38" y="35"/>
                    </a:lnTo>
                    <a:lnTo>
                      <a:pt x="33" y="40"/>
                    </a:lnTo>
                    <a:lnTo>
                      <a:pt x="31" y="50"/>
                    </a:lnTo>
                    <a:lnTo>
                      <a:pt x="28" y="57"/>
                    </a:lnTo>
                    <a:lnTo>
                      <a:pt x="28" y="67"/>
                    </a:lnTo>
                    <a:lnTo>
                      <a:pt x="28" y="78"/>
                    </a:lnTo>
                    <a:lnTo>
                      <a:pt x="31" y="88"/>
                    </a:lnTo>
                    <a:lnTo>
                      <a:pt x="33" y="95"/>
                    </a:lnTo>
                    <a:lnTo>
                      <a:pt x="38" y="103"/>
                    </a:lnTo>
                    <a:lnTo>
                      <a:pt x="43" y="108"/>
                    </a:lnTo>
                    <a:lnTo>
                      <a:pt x="48" y="110"/>
                    </a:lnTo>
                    <a:lnTo>
                      <a:pt x="56" y="113"/>
                    </a:lnTo>
                    <a:lnTo>
                      <a:pt x="63" y="115"/>
                    </a:lnTo>
                    <a:lnTo>
                      <a:pt x="71" y="113"/>
                    </a:lnTo>
                    <a:lnTo>
                      <a:pt x="78" y="110"/>
                    </a:lnTo>
                    <a:lnTo>
                      <a:pt x="83" y="108"/>
                    </a:lnTo>
                    <a:lnTo>
                      <a:pt x="88" y="103"/>
                    </a:lnTo>
                    <a:close/>
                    <a:moveTo>
                      <a:pt x="106" y="123"/>
                    </a:moveTo>
                    <a:lnTo>
                      <a:pt x="98" y="128"/>
                    </a:lnTo>
                    <a:lnTo>
                      <a:pt x="88" y="133"/>
                    </a:lnTo>
                    <a:lnTo>
                      <a:pt x="76" y="135"/>
                    </a:lnTo>
                    <a:lnTo>
                      <a:pt x="63" y="138"/>
                    </a:lnTo>
                    <a:lnTo>
                      <a:pt x="51" y="135"/>
                    </a:lnTo>
                    <a:lnTo>
                      <a:pt x="38" y="133"/>
                    </a:lnTo>
                    <a:lnTo>
                      <a:pt x="28" y="128"/>
                    </a:lnTo>
                    <a:lnTo>
                      <a:pt x="20" y="123"/>
                    </a:lnTo>
                    <a:lnTo>
                      <a:pt x="13" y="113"/>
                    </a:lnTo>
                    <a:lnTo>
                      <a:pt x="5" y="100"/>
                    </a:lnTo>
                    <a:lnTo>
                      <a:pt x="3" y="93"/>
                    </a:lnTo>
                    <a:lnTo>
                      <a:pt x="3" y="85"/>
                    </a:lnTo>
                    <a:lnTo>
                      <a:pt x="0" y="67"/>
                    </a:lnTo>
                    <a:lnTo>
                      <a:pt x="3" y="52"/>
                    </a:lnTo>
                    <a:lnTo>
                      <a:pt x="3" y="45"/>
                    </a:lnTo>
                    <a:lnTo>
                      <a:pt x="5" y="37"/>
                    </a:lnTo>
                    <a:lnTo>
                      <a:pt x="13" y="25"/>
                    </a:lnTo>
                    <a:lnTo>
                      <a:pt x="20" y="15"/>
                    </a:lnTo>
                    <a:lnTo>
                      <a:pt x="28" y="7"/>
                    </a:lnTo>
                    <a:lnTo>
                      <a:pt x="38" y="2"/>
                    </a:lnTo>
                    <a:lnTo>
                      <a:pt x="51" y="0"/>
                    </a:lnTo>
                    <a:lnTo>
                      <a:pt x="63" y="0"/>
                    </a:lnTo>
                    <a:lnTo>
                      <a:pt x="76" y="0"/>
                    </a:lnTo>
                    <a:lnTo>
                      <a:pt x="88" y="2"/>
                    </a:lnTo>
                    <a:lnTo>
                      <a:pt x="98" y="7"/>
                    </a:lnTo>
                    <a:lnTo>
                      <a:pt x="106" y="15"/>
                    </a:lnTo>
                    <a:lnTo>
                      <a:pt x="116" y="25"/>
                    </a:lnTo>
                    <a:lnTo>
                      <a:pt x="121" y="37"/>
                    </a:lnTo>
                    <a:lnTo>
                      <a:pt x="124" y="45"/>
                    </a:lnTo>
                    <a:lnTo>
                      <a:pt x="126" y="52"/>
                    </a:lnTo>
                    <a:lnTo>
                      <a:pt x="126" y="67"/>
                    </a:lnTo>
                    <a:lnTo>
                      <a:pt x="126" y="85"/>
                    </a:lnTo>
                    <a:lnTo>
                      <a:pt x="124" y="93"/>
                    </a:lnTo>
                    <a:lnTo>
                      <a:pt x="121" y="100"/>
                    </a:lnTo>
                    <a:lnTo>
                      <a:pt x="116" y="113"/>
                    </a:lnTo>
                    <a:lnTo>
                      <a:pt x="111" y="118"/>
                    </a:lnTo>
                    <a:lnTo>
                      <a:pt x="106" y="1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08" name="Freeform 532"/>
              <p:cNvSpPr>
                <a:spLocks/>
              </p:cNvSpPr>
              <p:nvPr/>
            </p:nvSpPr>
            <p:spPr bwMode="auto">
              <a:xfrm>
                <a:off x="6420" y="6037"/>
                <a:ext cx="106" cy="131"/>
              </a:xfrm>
              <a:custGeom>
                <a:avLst/>
                <a:gdLst>
                  <a:gd name="T0" fmla="*/ 106 w 106"/>
                  <a:gd name="T1" fmla="*/ 0 h 131"/>
                  <a:gd name="T2" fmla="*/ 106 w 106"/>
                  <a:gd name="T3" fmla="*/ 23 h 131"/>
                  <a:gd name="T4" fmla="*/ 66 w 106"/>
                  <a:gd name="T5" fmla="*/ 23 h 131"/>
                  <a:gd name="T6" fmla="*/ 66 w 106"/>
                  <a:gd name="T7" fmla="*/ 131 h 131"/>
                  <a:gd name="T8" fmla="*/ 38 w 106"/>
                  <a:gd name="T9" fmla="*/ 131 h 131"/>
                  <a:gd name="T10" fmla="*/ 38 w 106"/>
                  <a:gd name="T11" fmla="*/ 23 h 131"/>
                  <a:gd name="T12" fmla="*/ 0 w 106"/>
                  <a:gd name="T13" fmla="*/ 23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23"/>
                    </a:lnTo>
                    <a:lnTo>
                      <a:pt x="66" y="23"/>
                    </a:lnTo>
                    <a:lnTo>
                      <a:pt x="66" y="131"/>
                    </a:lnTo>
                    <a:lnTo>
                      <a:pt x="38" y="131"/>
                    </a:lnTo>
                    <a:lnTo>
                      <a:pt x="38" y="23"/>
                    </a:lnTo>
                    <a:lnTo>
                      <a:pt x="0" y="23"/>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09" name="Freeform 533"/>
              <p:cNvSpPr>
                <a:spLocks/>
              </p:cNvSpPr>
              <p:nvPr/>
            </p:nvSpPr>
            <p:spPr bwMode="auto">
              <a:xfrm>
                <a:off x="6591" y="6037"/>
                <a:ext cx="106" cy="131"/>
              </a:xfrm>
              <a:custGeom>
                <a:avLst/>
                <a:gdLst>
                  <a:gd name="T0" fmla="*/ 0 w 106"/>
                  <a:gd name="T1" fmla="*/ 0 h 131"/>
                  <a:gd name="T2" fmla="*/ 28 w 106"/>
                  <a:gd name="T3" fmla="*/ 0 h 131"/>
                  <a:gd name="T4" fmla="*/ 81 w 106"/>
                  <a:gd name="T5" fmla="*/ 91 h 131"/>
                  <a:gd name="T6" fmla="*/ 81 w 106"/>
                  <a:gd name="T7" fmla="*/ 0 h 131"/>
                  <a:gd name="T8" fmla="*/ 106 w 106"/>
                  <a:gd name="T9" fmla="*/ 0 h 131"/>
                  <a:gd name="T10" fmla="*/ 106 w 106"/>
                  <a:gd name="T11" fmla="*/ 131 h 131"/>
                  <a:gd name="T12" fmla="*/ 78 w 106"/>
                  <a:gd name="T13" fmla="*/ 131 h 131"/>
                  <a:gd name="T14" fmla="*/ 25 w 106"/>
                  <a:gd name="T15" fmla="*/ 38 h 131"/>
                  <a:gd name="T16" fmla="*/ 25 w 106"/>
                  <a:gd name="T17" fmla="*/ 131 h 131"/>
                  <a:gd name="T18" fmla="*/ 0 w 106"/>
                  <a:gd name="T19" fmla="*/ 131 h 131"/>
                  <a:gd name="T20" fmla="*/ 0 w 106"/>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31"/>
                  <a:gd name="T35" fmla="*/ 106 w 106"/>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31">
                    <a:moveTo>
                      <a:pt x="0" y="0"/>
                    </a:moveTo>
                    <a:lnTo>
                      <a:pt x="28" y="0"/>
                    </a:lnTo>
                    <a:lnTo>
                      <a:pt x="81" y="91"/>
                    </a:lnTo>
                    <a:lnTo>
                      <a:pt x="81" y="0"/>
                    </a:lnTo>
                    <a:lnTo>
                      <a:pt x="106" y="0"/>
                    </a:lnTo>
                    <a:lnTo>
                      <a:pt x="106" y="131"/>
                    </a:lnTo>
                    <a:lnTo>
                      <a:pt x="78"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10" name="Freeform 534"/>
              <p:cNvSpPr>
                <a:spLocks/>
              </p:cNvSpPr>
              <p:nvPr/>
            </p:nvSpPr>
            <p:spPr bwMode="auto">
              <a:xfrm>
                <a:off x="6722" y="6037"/>
                <a:ext cx="106" cy="136"/>
              </a:xfrm>
              <a:custGeom>
                <a:avLst/>
                <a:gdLst>
                  <a:gd name="T0" fmla="*/ 0 w 106"/>
                  <a:gd name="T1" fmla="*/ 0 h 136"/>
                  <a:gd name="T2" fmla="*/ 28 w 106"/>
                  <a:gd name="T3" fmla="*/ 0 h 136"/>
                  <a:gd name="T4" fmla="*/ 28 w 106"/>
                  <a:gd name="T5" fmla="*/ 81 h 136"/>
                  <a:gd name="T6" fmla="*/ 30 w 106"/>
                  <a:gd name="T7" fmla="*/ 93 h 136"/>
                  <a:gd name="T8" fmla="*/ 33 w 106"/>
                  <a:gd name="T9" fmla="*/ 101 h 136"/>
                  <a:gd name="T10" fmla="*/ 35 w 106"/>
                  <a:gd name="T11" fmla="*/ 106 h 136"/>
                  <a:gd name="T12" fmla="*/ 40 w 106"/>
                  <a:gd name="T13" fmla="*/ 108 h 136"/>
                  <a:gd name="T14" fmla="*/ 45 w 106"/>
                  <a:gd name="T15" fmla="*/ 111 h 136"/>
                  <a:gd name="T16" fmla="*/ 53 w 106"/>
                  <a:gd name="T17" fmla="*/ 111 h 136"/>
                  <a:gd name="T18" fmla="*/ 60 w 106"/>
                  <a:gd name="T19" fmla="*/ 111 h 136"/>
                  <a:gd name="T20" fmla="*/ 68 w 106"/>
                  <a:gd name="T21" fmla="*/ 108 h 136"/>
                  <a:gd name="T22" fmla="*/ 71 w 106"/>
                  <a:gd name="T23" fmla="*/ 106 h 136"/>
                  <a:gd name="T24" fmla="*/ 76 w 106"/>
                  <a:gd name="T25" fmla="*/ 101 h 136"/>
                  <a:gd name="T26" fmla="*/ 78 w 106"/>
                  <a:gd name="T27" fmla="*/ 93 h 136"/>
                  <a:gd name="T28" fmla="*/ 78 w 106"/>
                  <a:gd name="T29" fmla="*/ 81 h 136"/>
                  <a:gd name="T30" fmla="*/ 78 w 106"/>
                  <a:gd name="T31" fmla="*/ 0 h 136"/>
                  <a:gd name="T32" fmla="*/ 106 w 106"/>
                  <a:gd name="T33" fmla="*/ 0 h 136"/>
                  <a:gd name="T34" fmla="*/ 106 w 106"/>
                  <a:gd name="T35" fmla="*/ 81 h 136"/>
                  <a:gd name="T36" fmla="*/ 106 w 106"/>
                  <a:gd name="T37" fmla="*/ 91 h 136"/>
                  <a:gd name="T38" fmla="*/ 103 w 106"/>
                  <a:gd name="T39" fmla="*/ 101 h 136"/>
                  <a:gd name="T40" fmla="*/ 101 w 106"/>
                  <a:gd name="T41" fmla="*/ 108 h 136"/>
                  <a:gd name="T42" fmla="*/ 98 w 106"/>
                  <a:gd name="T43" fmla="*/ 113 h 136"/>
                  <a:gd name="T44" fmla="*/ 96 w 106"/>
                  <a:gd name="T45" fmla="*/ 118 h 136"/>
                  <a:gd name="T46" fmla="*/ 91 w 106"/>
                  <a:gd name="T47" fmla="*/ 123 h 136"/>
                  <a:gd name="T48" fmla="*/ 81 w 106"/>
                  <a:gd name="T49" fmla="*/ 128 h 136"/>
                  <a:gd name="T50" fmla="*/ 76 w 106"/>
                  <a:gd name="T51" fmla="*/ 131 h 136"/>
                  <a:gd name="T52" fmla="*/ 68 w 106"/>
                  <a:gd name="T53" fmla="*/ 133 h 136"/>
                  <a:gd name="T54" fmla="*/ 53 w 106"/>
                  <a:gd name="T55" fmla="*/ 136 h 136"/>
                  <a:gd name="T56" fmla="*/ 38 w 106"/>
                  <a:gd name="T57" fmla="*/ 133 h 136"/>
                  <a:gd name="T58" fmla="*/ 30 w 106"/>
                  <a:gd name="T59" fmla="*/ 131 h 136"/>
                  <a:gd name="T60" fmla="*/ 25 w 106"/>
                  <a:gd name="T61" fmla="*/ 128 h 136"/>
                  <a:gd name="T62" fmla="*/ 20 w 106"/>
                  <a:gd name="T63" fmla="*/ 126 h 136"/>
                  <a:gd name="T64" fmla="*/ 15 w 106"/>
                  <a:gd name="T65" fmla="*/ 123 h 136"/>
                  <a:gd name="T66" fmla="*/ 10 w 106"/>
                  <a:gd name="T67" fmla="*/ 118 h 136"/>
                  <a:gd name="T68" fmla="*/ 8 w 106"/>
                  <a:gd name="T69" fmla="*/ 113 h 136"/>
                  <a:gd name="T70" fmla="*/ 5 w 106"/>
                  <a:gd name="T71" fmla="*/ 108 h 136"/>
                  <a:gd name="T72" fmla="*/ 3 w 106"/>
                  <a:gd name="T73" fmla="*/ 101 h 136"/>
                  <a:gd name="T74" fmla="*/ 0 w 106"/>
                  <a:gd name="T75" fmla="*/ 91 h 136"/>
                  <a:gd name="T76" fmla="*/ 0 w 106"/>
                  <a:gd name="T77" fmla="*/ 81 h 136"/>
                  <a:gd name="T78" fmla="*/ 0 w 106"/>
                  <a:gd name="T79" fmla="*/ 0 h 1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6"/>
                  <a:gd name="T121" fmla="*/ 0 h 136"/>
                  <a:gd name="T122" fmla="*/ 106 w 106"/>
                  <a:gd name="T123" fmla="*/ 136 h 1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6" h="136">
                    <a:moveTo>
                      <a:pt x="0" y="0"/>
                    </a:moveTo>
                    <a:lnTo>
                      <a:pt x="28" y="0"/>
                    </a:lnTo>
                    <a:lnTo>
                      <a:pt x="28" y="81"/>
                    </a:lnTo>
                    <a:lnTo>
                      <a:pt x="30" y="93"/>
                    </a:lnTo>
                    <a:lnTo>
                      <a:pt x="33" y="101"/>
                    </a:lnTo>
                    <a:lnTo>
                      <a:pt x="35" y="106"/>
                    </a:lnTo>
                    <a:lnTo>
                      <a:pt x="40" y="108"/>
                    </a:lnTo>
                    <a:lnTo>
                      <a:pt x="45" y="111"/>
                    </a:lnTo>
                    <a:lnTo>
                      <a:pt x="53" y="111"/>
                    </a:lnTo>
                    <a:lnTo>
                      <a:pt x="60" y="111"/>
                    </a:lnTo>
                    <a:lnTo>
                      <a:pt x="68" y="108"/>
                    </a:lnTo>
                    <a:lnTo>
                      <a:pt x="71" y="106"/>
                    </a:lnTo>
                    <a:lnTo>
                      <a:pt x="76" y="101"/>
                    </a:lnTo>
                    <a:lnTo>
                      <a:pt x="78" y="93"/>
                    </a:lnTo>
                    <a:lnTo>
                      <a:pt x="78" y="81"/>
                    </a:lnTo>
                    <a:lnTo>
                      <a:pt x="78" y="0"/>
                    </a:lnTo>
                    <a:lnTo>
                      <a:pt x="106" y="0"/>
                    </a:lnTo>
                    <a:lnTo>
                      <a:pt x="106" y="81"/>
                    </a:lnTo>
                    <a:lnTo>
                      <a:pt x="106" y="91"/>
                    </a:lnTo>
                    <a:lnTo>
                      <a:pt x="103" y="101"/>
                    </a:lnTo>
                    <a:lnTo>
                      <a:pt x="101" y="108"/>
                    </a:lnTo>
                    <a:lnTo>
                      <a:pt x="98" y="113"/>
                    </a:lnTo>
                    <a:lnTo>
                      <a:pt x="96" y="118"/>
                    </a:lnTo>
                    <a:lnTo>
                      <a:pt x="91" y="123"/>
                    </a:lnTo>
                    <a:lnTo>
                      <a:pt x="81" y="128"/>
                    </a:lnTo>
                    <a:lnTo>
                      <a:pt x="76" y="131"/>
                    </a:lnTo>
                    <a:lnTo>
                      <a:pt x="68" y="133"/>
                    </a:lnTo>
                    <a:lnTo>
                      <a:pt x="53" y="136"/>
                    </a:lnTo>
                    <a:lnTo>
                      <a:pt x="38" y="133"/>
                    </a:lnTo>
                    <a:lnTo>
                      <a:pt x="30" y="131"/>
                    </a:lnTo>
                    <a:lnTo>
                      <a:pt x="25" y="128"/>
                    </a:lnTo>
                    <a:lnTo>
                      <a:pt x="20" y="126"/>
                    </a:lnTo>
                    <a:lnTo>
                      <a:pt x="15" y="123"/>
                    </a:lnTo>
                    <a:lnTo>
                      <a:pt x="10" y="118"/>
                    </a:lnTo>
                    <a:lnTo>
                      <a:pt x="8" y="113"/>
                    </a:lnTo>
                    <a:lnTo>
                      <a:pt x="5" y="108"/>
                    </a:lnTo>
                    <a:lnTo>
                      <a:pt x="3" y="101"/>
                    </a:lnTo>
                    <a:lnTo>
                      <a:pt x="0" y="91"/>
                    </a:lnTo>
                    <a:lnTo>
                      <a:pt x="0" y="8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11" name="Freeform 535"/>
              <p:cNvSpPr>
                <a:spLocks/>
              </p:cNvSpPr>
              <p:nvPr/>
            </p:nvSpPr>
            <p:spPr bwMode="auto">
              <a:xfrm>
                <a:off x="6853" y="6037"/>
                <a:ext cx="93" cy="131"/>
              </a:xfrm>
              <a:custGeom>
                <a:avLst/>
                <a:gdLst>
                  <a:gd name="T0" fmla="*/ 0 w 93"/>
                  <a:gd name="T1" fmla="*/ 0 h 131"/>
                  <a:gd name="T2" fmla="*/ 28 w 93"/>
                  <a:gd name="T3" fmla="*/ 0 h 131"/>
                  <a:gd name="T4" fmla="*/ 28 w 93"/>
                  <a:gd name="T5" fmla="*/ 108 h 131"/>
                  <a:gd name="T6" fmla="*/ 93 w 93"/>
                  <a:gd name="T7" fmla="*/ 108 h 131"/>
                  <a:gd name="T8" fmla="*/ 93 w 93"/>
                  <a:gd name="T9" fmla="*/ 131 h 131"/>
                  <a:gd name="T10" fmla="*/ 0 w 93"/>
                  <a:gd name="T11" fmla="*/ 131 h 131"/>
                  <a:gd name="T12" fmla="*/ 0 w 93"/>
                  <a:gd name="T13" fmla="*/ 0 h 131"/>
                  <a:gd name="T14" fmla="*/ 0 60000 65536"/>
                  <a:gd name="T15" fmla="*/ 0 60000 65536"/>
                  <a:gd name="T16" fmla="*/ 0 60000 65536"/>
                  <a:gd name="T17" fmla="*/ 0 60000 65536"/>
                  <a:gd name="T18" fmla="*/ 0 60000 65536"/>
                  <a:gd name="T19" fmla="*/ 0 60000 65536"/>
                  <a:gd name="T20" fmla="*/ 0 60000 65536"/>
                  <a:gd name="T21" fmla="*/ 0 w 93"/>
                  <a:gd name="T22" fmla="*/ 0 h 131"/>
                  <a:gd name="T23" fmla="*/ 93 w 9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31">
                    <a:moveTo>
                      <a:pt x="0" y="0"/>
                    </a:moveTo>
                    <a:lnTo>
                      <a:pt x="28" y="0"/>
                    </a:lnTo>
                    <a:lnTo>
                      <a:pt x="28" y="108"/>
                    </a:lnTo>
                    <a:lnTo>
                      <a:pt x="93" y="108"/>
                    </a:lnTo>
                    <a:lnTo>
                      <a:pt x="9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12" name="Freeform 536"/>
              <p:cNvSpPr>
                <a:spLocks/>
              </p:cNvSpPr>
              <p:nvPr/>
            </p:nvSpPr>
            <p:spPr bwMode="auto">
              <a:xfrm>
                <a:off x="6964" y="6037"/>
                <a:ext cx="93" cy="131"/>
              </a:xfrm>
              <a:custGeom>
                <a:avLst/>
                <a:gdLst>
                  <a:gd name="T0" fmla="*/ 0 w 93"/>
                  <a:gd name="T1" fmla="*/ 0 h 131"/>
                  <a:gd name="T2" fmla="*/ 27 w 93"/>
                  <a:gd name="T3" fmla="*/ 0 h 131"/>
                  <a:gd name="T4" fmla="*/ 27 w 93"/>
                  <a:gd name="T5" fmla="*/ 108 h 131"/>
                  <a:gd name="T6" fmla="*/ 93 w 93"/>
                  <a:gd name="T7" fmla="*/ 108 h 131"/>
                  <a:gd name="T8" fmla="*/ 93 w 93"/>
                  <a:gd name="T9" fmla="*/ 131 h 131"/>
                  <a:gd name="T10" fmla="*/ 0 w 93"/>
                  <a:gd name="T11" fmla="*/ 131 h 131"/>
                  <a:gd name="T12" fmla="*/ 0 w 93"/>
                  <a:gd name="T13" fmla="*/ 0 h 131"/>
                  <a:gd name="T14" fmla="*/ 0 60000 65536"/>
                  <a:gd name="T15" fmla="*/ 0 60000 65536"/>
                  <a:gd name="T16" fmla="*/ 0 60000 65536"/>
                  <a:gd name="T17" fmla="*/ 0 60000 65536"/>
                  <a:gd name="T18" fmla="*/ 0 60000 65536"/>
                  <a:gd name="T19" fmla="*/ 0 60000 65536"/>
                  <a:gd name="T20" fmla="*/ 0 60000 65536"/>
                  <a:gd name="T21" fmla="*/ 0 w 93"/>
                  <a:gd name="T22" fmla="*/ 0 h 131"/>
                  <a:gd name="T23" fmla="*/ 93 w 9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31">
                    <a:moveTo>
                      <a:pt x="0" y="0"/>
                    </a:moveTo>
                    <a:lnTo>
                      <a:pt x="27" y="0"/>
                    </a:lnTo>
                    <a:lnTo>
                      <a:pt x="27" y="108"/>
                    </a:lnTo>
                    <a:lnTo>
                      <a:pt x="93" y="108"/>
                    </a:lnTo>
                    <a:lnTo>
                      <a:pt x="9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13" name="Freeform 537"/>
              <p:cNvSpPr>
                <a:spLocks/>
              </p:cNvSpPr>
              <p:nvPr/>
            </p:nvSpPr>
            <p:spPr bwMode="auto">
              <a:xfrm>
                <a:off x="7072" y="6143"/>
                <a:ext cx="27" cy="55"/>
              </a:xfrm>
              <a:custGeom>
                <a:avLst/>
                <a:gdLst>
                  <a:gd name="T0" fmla="*/ 0 w 27"/>
                  <a:gd name="T1" fmla="*/ 47 h 55"/>
                  <a:gd name="T2" fmla="*/ 5 w 27"/>
                  <a:gd name="T3" fmla="*/ 42 h 55"/>
                  <a:gd name="T4" fmla="*/ 10 w 27"/>
                  <a:gd name="T5" fmla="*/ 40 h 55"/>
                  <a:gd name="T6" fmla="*/ 12 w 27"/>
                  <a:gd name="T7" fmla="*/ 32 h 55"/>
                  <a:gd name="T8" fmla="*/ 15 w 27"/>
                  <a:gd name="T9" fmla="*/ 25 h 55"/>
                  <a:gd name="T10" fmla="*/ 0 w 27"/>
                  <a:gd name="T11" fmla="*/ 25 h 55"/>
                  <a:gd name="T12" fmla="*/ 0 w 27"/>
                  <a:gd name="T13" fmla="*/ 0 h 55"/>
                  <a:gd name="T14" fmla="*/ 27 w 27"/>
                  <a:gd name="T15" fmla="*/ 0 h 55"/>
                  <a:gd name="T16" fmla="*/ 27 w 27"/>
                  <a:gd name="T17" fmla="*/ 22 h 55"/>
                  <a:gd name="T18" fmla="*/ 25 w 27"/>
                  <a:gd name="T19" fmla="*/ 35 h 55"/>
                  <a:gd name="T20" fmla="*/ 22 w 27"/>
                  <a:gd name="T21" fmla="*/ 40 h 55"/>
                  <a:gd name="T22" fmla="*/ 20 w 27"/>
                  <a:gd name="T23" fmla="*/ 45 h 55"/>
                  <a:gd name="T24" fmla="*/ 15 w 27"/>
                  <a:gd name="T25" fmla="*/ 50 h 55"/>
                  <a:gd name="T26" fmla="*/ 7 w 27"/>
                  <a:gd name="T27" fmla="*/ 52 h 55"/>
                  <a:gd name="T28" fmla="*/ 0 w 27"/>
                  <a:gd name="T29" fmla="*/ 55 h 55"/>
                  <a:gd name="T30" fmla="*/ 0 w 27"/>
                  <a:gd name="T31" fmla="*/ 47 h 5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
                  <a:gd name="T49" fmla="*/ 0 h 55"/>
                  <a:gd name="T50" fmla="*/ 27 w 27"/>
                  <a:gd name="T51" fmla="*/ 55 h 5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 h="55">
                    <a:moveTo>
                      <a:pt x="0" y="47"/>
                    </a:moveTo>
                    <a:lnTo>
                      <a:pt x="5" y="42"/>
                    </a:lnTo>
                    <a:lnTo>
                      <a:pt x="10" y="40"/>
                    </a:lnTo>
                    <a:lnTo>
                      <a:pt x="12" y="32"/>
                    </a:lnTo>
                    <a:lnTo>
                      <a:pt x="15" y="25"/>
                    </a:lnTo>
                    <a:lnTo>
                      <a:pt x="0" y="25"/>
                    </a:lnTo>
                    <a:lnTo>
                      <a:pt x="0" y="0"/>
                    </a:lnTo>
                    <a:lnTo>
                      <a:pt x="27" y="0"/>
                    </a:lnTo>
                    <a:lnTo>
                      <a:pt x="27" y="22"/>
                    </a:lnTo>
                    <a:lnTo>
                      <a:pt x="25" y="35"/>
                    </a:lnTo>
                    <a:lnTo>
                      <a:pt x="22" y="40"/>
                    </a:lnTo>
                    <a:lnTo>
                      <a:pt x="20" y="45"/>
                    </a:lnTo>
                    <a:lnTo>
                      <a:pt x="15" y="50"/>
                    </a:lnTo>
                    <a:lnTo>
                      <a:pt x="7" y="52"/>
                    </a:lnTo>
                    <a:lnTo>
                      <a:pt x="0" y="55"/>
                    </a:lnTo>
                    <a:lnTo>
                      <a:pt x="0" y="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14" name="Freeform 538"/>
              <p:cNvSpPr>
                <a:spLocks/>
              </p:cNvSpPr>
              <p:nvPr/>
            </p:nvSpPr>
            <p:spPr bwMode="auto">
              <a:xfrm>
                <a:off x="566" y="6982"/>
                <a:ext cx="103" cy="135"/>
              </a:xfrm>
              <a:custGeom>
                <a:avLst/>
                <a:gdLst>
                  <a:gd name="T0" fmla="*/ 0 w 103"/>
                  <a:gd name="T1" fmla="*/ 0 h 135"/>
                  <a:gd name="T2" fmla="*/ 28 w 103"/>
                  <a:gd name="T3" fmla="*/ 0 h 135"/>
                  <a:gd name="T4" fmla="*/ 28 w 103"/>
                  <a:gd name="T5" fmla="*/ 80 h 135"/>
                  <a:gd name="T6" fmla="*/ 28 w 103"/>
                  <a:gd name="T7" fmla="*/ 93 h 135"/>
                  <a:gd name="T8" fmla="*/ 30 w 103"/>
                  <a:gd name="T9" fmla="*/ 100 h 135"/>
                  <a:gd name="T10" fmla="*/ 33 w 103"/>
                  <a:gd name="T11" fmla="*/ 105 h 135"/>
                  <a:gd name="T12" fmla="*/ 38 w 103"/>
                  <a:gd name="T13" fmla="*/ 108 h 135"/>
                  <a:gd name="T14" fmla="*/ 43 w 103"/>
                  <a:gd name="T15" fmla="*/ 110 h 135"/>
                  <a:gd name="T16" fmla="*/ 50 w 103"/>
                  <a:gd name="T17" fmla="*/ 110 h 135"/>
                  <a:gd name="T18" fmla="*/ 58 w 103"/>
                  <a:gd name="T19" fmla="*/ 110 h 135"/>
                  <a:gd name="T20" fmla="*/ 65 w 103"/>
                  <a:gd name="T21" fmla="*/ 108 h 135"/>
                  <a:gd name="T22" fmla="*/ 70 w 103"/>
                  <a:gd name="T23" fmla="*/ 105 h 135"/>
                  <a:gd name="T24" fmla="*/ 73 w 103"/>
                  <a:gd name="T25" fmla="*/ 100 h 135"/>
                  <a:gd name="T26" fmla="*/ 76 w 103"/>
                  <a:gd name="T27" fmla="*/ 93 h 135"/>
                  <a:gd name="T28" fmla="*/ 76 w 103"/>
                  <a:gd name="T29" fmla="*/ 80 h 135"/>
                  <a:gd name="T30" fmla="*/ 76 w 103"/>
                  <a:gd name="T31" fmla="*/ 0 h 135"/>
                  <a:gd name="T32" fmla="*/ 103 w 103"/>
                  <a:gd name="T33" fmla="*/ 0 h 135"/>
                  <a:gd name="T34" fmla="*/ 103 w 103"/>
                  <a:gd name="T35" fmla="*/ 80 h 135"/>
                  <a:gd name="T36" fmla="*/ 103 w 103"/>
                  <a:gd name="T37" fmla="*/ 90 h 135"/>
                  <a:gd name="T38" fmla="*/ 103 w 103"/>
                  <a:gd name="T39" fmla="*/ 100 h 135"/>
                  <a:gd name="T40" fmla="*/ 101 w 103"/>
                  <a:gd name="T41" fmla="*/ 108 h 135"/>
                  <a:gd name="T42" fmla="*/ 98 w 103"/>
                  <a:gd name="T43" fmla="*/ 113 h 135"/>
                  <a:gd name="T44" fmla="*/ 93 w 103"/>
                  <a:gd name="T45" fmla="*/ 118 h 135"/>
                  <a:gd name="T46" fmla="*/ 91 w 103"/>
                  <a:gd name="T47" fmla="*/ 123 h 135"/>
                  <a:gd name="T48" fmla="*/ 81 w 103"/>
                  <a:gd name="T49" fmla="*/ 128 h 135"/>
                  <a:gd name="T50" fmla="*/ 73 w 103"/>
                  <a:gd name="T51" fmla="*/ 130 h 135"/>
                  <a:gd name="T52" fmla="*/ 68 w 103"/>
                  <a:gd name="T53" fmla="*/ 133 h 135"/>
                  <a:gd name="T54" fmla="*/ 50 w 103"/>
                  <a:gd name="T55" fmla="*/ 135 h 135"/>
                  <a:gd name="T56" fmla="*/ 35 w 103"/>
                  <a:gd name="T57" fmla="*/ 133 h 135"/>
                  <a:gd name="T58" fmla="*/ 30 w 103"/>
                  <a:gd name="T59" fmla="*/ 130 h 135"/>
                  <a:gd name="T60" fmla="*/ 23 w 103"/>
                  <a:gd name="T61" fmla="*/ 128 h 135"/>
                  <a:gd name="T62" fmla="*/ 18 w 103"/>
                  <a:gd name="T63" fmla="*/ 125 h 135"/>
                  <a:gd name="T64" fmla="*/ 13 w 103"/>
                  <a:gd name="T65" fmla="*/ 123 h 135"/>
                  <a:gd name="T66" fmla="*/ 8 w 103"/>
                  <a:gd name="T67" fmla="*/ 118 h 135"/>
                  <a:gd name="T68" fmla="*/ 5 w 103"/>
                  <a:gd name="T69" fmla="*/ 113 h 135"/>
                  <a:gd name="T70" fmla="*/ 3 w 103"/>
                  <a:gd name="T71" fmla="*/ 108 h 135"/>
                  <a:gd name="T72" fmla="*/ 0 w 103"/>
                  <a:gd name="T73" fmla="*/ 100 h 135"/>
                  <a:gd name="T74" fmla="*/ 0 w 103"/>
                  <a:gd name="T75" fmla="*/ 90 h 135"/>
                  <a:gd name="T76" fmla="*/ 0 w 103"/>
                  <a:gd name="T77" fmla="*/ 80 h 135"/>
                  <a:gd name="T78" fmla="*/ 0 w 103"/>
                  <a:gd name="T79" fmla="*/ 0 h 13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3"/>
                  <a:gd name="T121" fmla="*/ 0 h 135"/>
                  <a:gd name="T122" fmla="*/ 103 w 103"/>
                  <a:gd name="T123" fmla="*/ 135 h 13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3" h="135">
                    <a:moveTo>
                      <a:pt x="0" y="0"/>
                    </a:moveTo>
                    <a:lnTo>
                      <a:pt x="28" y="0"/>
                    </a:lnTo>
                    <a:lnTo>
                      <a:pt x="28" y="80"/>
                    </a:lnTo>
                    <a:lnTo>
                      <a:pt x="28" y="93"/>
                    </a:lnTo>
                    <a:lnTo>
                      <a:pt x="30" y="100"/>
                    </a:lnTo>
                    <a:lnTo>
                      <a:pt x="33" y="105"/>
                    </a:lnTo>
                    <a:lnTo>
                      <a:pt x="38" y="108"/>
                    </a:lnTo>
                    <a:lnTo>
                      <a:pt x="43" y="110"/>
                    </a:lnTo>
                    <a:lnTo>
                      <a:pt x="50" y="110"/>
                    </a:lnTo>
                    <a:lnTo>
                      <a:pt x="58" y="110"/>
                    </a:lnTo>
                    <a:lnTo>
                      <a:pt x="65" y="108"/>
                    </a:lnTo>
                    <a:lnTo>
                      <a:pt x="70" y="105"/>
                    </a:lnTo>
                    <a:lnTo>
                      <a:pt x="73" y="100"/>
                    </a:lnTo>
                    <a:lnTo>
                      <a:pt x="76" y="93"/>
                    </a:lnTo>
                    <a:lnTo>
                      <a:pt x="76" y="80"/>
                    </a:lnTo>
                    <a:lnTo>
                      <a:pt x="76" y="0"/>
                    </a:lnTo>
                    <a:lnTo>
                      <a:pt x="103" y="0"/>
                    </a:lnTo>
                    <a:lnTo>
                      <a:pt x="103" y="80"/>
                    </a:lnTo>
                    <a:lnTo>
                      <a:pt x="103" y="90"/>
                    </a:lnTo>
                    <a:lnTo>
                      <a:pt x="103" y="100"/>
                    </a:lnTo>
                    <a:lnTo>
                      <a:pt x="101" y="108"/>
                    </a:lnTo>
                    <a:lnTo>
                      <a:pt x="98" y="113"/>
                    </a:lnTo>
                    <a:lnTo>
                      <a:pt x="93" y="118"/>
                    </a:lnTo>
                    <a:lnTo>
                      <a:pt x="91" y="123"/>
                    </a:lnTo>
                    <a:lnTo>
                      <a:pt x="81" y="128"/>
                    </a:lnTo>
                    <a:lnTo>
                      <a:pt x="73" y="130"/>
                    </a:lnTo>
                    <a:lnTo>
                      <a:pt x="68" y="133"/>
                    </a:lnTo>
                    <a:lnTo>
                      <a:pt x="50" y="135"/>
                    </a:lnTo>
                    <a:lnTo>
                      <a:pt x="35" y="133"/>
                    </a:lnTo>
                    <a:lnTo>
                      <a:pt x="30" y="130"/>
                    </a:lnTo>
                    <a:lnTo>
                      <a:pt x="23" y="128"/>
                    </a:lnTo>
                    <a:lnTo>
                      <a:pt x="18" y="125"/>
                    </a:lnTo>
                    <a:lnTo>
                      <a:pt x="13" y="123"/>
                    </a:lnTo>
                    <a:lnTo>
                      <a:pt x="8" y="118"/>
                    </a:lnTo>
                    <a:lnTo>
                      <a:pt x="5" y="113"/>
                    </a:lnTo>
                    <a:lnTo>
                      <a:pt x="3" y="108"/>
                    </a:lnTo>
                    <a:lnTo>
                      <a:pt x="0" y="100"/>
                    </a:lnTo>
                    <a:lnTo>
                      <a:pt x="0" y="90"/>
                    </a:lnTo>
                    <a:lnTo>
                      <a:pt x="0" y="8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15" name="Freeform 539"/>
              <p:cNvSpPr>
                <a:spLocks/>
              </p:cNvSpPr>
              <p:nvPr/>
            </p:nvSpPr>
            <p:spPr bwMode="auto">
              <a:xfrm>
                <a:off x="694" y="6982"/>
                <a:ext cx="106" cy="130"/>
              </a:xfrm>
              <a:custGeom>
                <a:avLst/>
                <a:gdLst>
                  <a:gd name="T0" fmla="*/ 0 w 106"/>
                  <a:gd name="T1" fmla="*/ 0 h 130"/>
                  <a:gd name="T2" fmla="*/ 31 w 106"/>
                  <a:gd name="T3" fmla="*/ 0 h 130"/>
                  <a:gd name="T4" fmla="*/ 81 w 106"/>
                  <a:gd name="T5" fmla="*/ 90 h 130"/>
                  <a:gd name="T6" fmla="*/ 81 w 106"/>
                  <a:gd name="T7" fmla="*/ 0 h 130"/>
                  <a:gd name="T8" fmla="*/ 106 w 106"/>
                  <a:gd name="T9" fmla="*/ 0 h 130"/>
                  <a:gd name="T10" fmla="*/ 106 w 106"/>
                  <a:gd name="T11" fmla="*/ 130 h 130"/>
                  <a:gd name="T12" fmla="*/ 78 w 106"/>
                  <a:gd name="T13" fmla="*/ 130 h 130"/>
                  <a:gd name="T14" fmla="*/ 26 w 106"/>
                  <a:gd name="T15" fmla="*/ 37 h 130"/>
                  <a:gd name="T16" fmla="*/ 26 w 106"/>
                  <a:gd name="T17" fmla="*/ 130 h 130"/>
                  <a:gd name="T18" fmla="*/ 0 w 106"/>
                  <a:gd name="T19" fmla="*/ 130 h 130"/>
                  <a:gd name="T20" fmla="*/ 0 w 106"/>
                  <a:gd name="T21" fmla="*/ 0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30"/>
                  <a:gd name="T35" fmla="*/ 106 w 106"/>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30">
                    <a:moveTo>
                      <a:pt x="0" y="0"/>
                    </a:moveTo>
                    <a:lnTo>
                      <a:pt x="31" y="0"/>
                    </a:lnTo>
                    <a:lnTo>
                      <a:pt x="81" y="90"/>
                    </a:lnTo>
                    <a:lnTo>
                      <a:pt x="81" y="0"/>
                    </a:lnTo>
                    <a:lnTo>
                      <a:pt x="106" y="0"/>
                    </a:lnTo>
                    <a:lnTo>
                      <a:pt x="106" y="130"/>
                    </a:lnTo>
                    <a:lnTo>
                      <a:pt x="78" y="130"/>
                    </a:lnTo>
                    <a:lnTo>
                      <a:pt x="26" y="37"/>
                    </a:lnTo>
                    <a:lnTo>
                      <a:pt x="26"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16" name="Rectangle 540"/>
              <p:cNvSpPr>
                <a:spLocks noChangeArrowheads="1"/>
              </p:cNvSpPr>
              <p:nvPr/>
            </p:nvSpPr>
            <p:spPr bwMode="auto">
              <a:xfrm>
                <a:off x="825" y="6982"/>
                <a:ext cx="25" cy="13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373017" name="Freeform 541"/>
              <p:cNvSpPr>
                <a:spLocks noEditPoints="1"/>
              </p:cNvSpPr>
              <p:nvPr/>
            </p:nvSpPr>
            <p:spPr bwMode="auto">
              <a:xfrm>
                <a:off x="873" y="6979"/>
                <a:ext cx="126" cy="143"/>
              </a:xfrm>
              <a:custGeom>
                <a:avLst/>
                <a:gdLst>
                  <a:gd name="T0" fmla="*/ 75 w 126"/>
                  <a:gd name="T1" fmla="*/ 111 h 143"/>
                  <a:gd name="T2" fmla="*/ 78 w 126"/>
                  <a:gd name="T3" fmla="*/ 83 h 143"/>
                  <a:gd name="T4" fmla="*/ 96 w 126"/>
                  <a:gd name="T5" fmla="*/ 86 h 143"/>
                  <a:gd name="T6" fmla="*/ 96 w 126"/>
                  <a:gd name="T7" fmla="*/ 68 h 143"/>
                  <a:gd name="T8" fmla="*/ 96 w 126"/>
                  <a:gd name="T9" fmla="*/ 53 h 143"/>
                  <a:gd name="T10" fmla="*/ 91 w 126"/>
                  <a:gd name="T11" fmla="*/ 40 h 143"/>
                  <a:gd name="T12" fmla="*/ 83 w 126"/>
                  <a:gd name="T13" fmla="*/ 30 h 143"/>
                  <a:gd name="T14" fmla="*/ 70 w 126"/>
                  <a:gd name="T15" fmla="*/ 23 h 143"/>
                  <a:gd name="T16" fmla="*/ 53 w 126"/>
                  <a:gd name="T17" fmla="*/ 23 h 143"/>
                  <a:gd name="T18" fmla="*/ 40 w 126"/>
                  <a:gd name="T19" fmla="*/ 30 h 143"/>
                  <a:gd name="T20" fmla="*/ 33 w 126"/>
                  <a:gd name="T21" fmla="*/ 40 h 143"/>
                  <a:gd name="T22" fmla="*/ 28 w 126"/>
                  <a:gd name="T23" fmla="*/ 58 h 143"/>
                  <a:gd name="T24" fmla="*/ 28 w 126"/>
                  <a:gd name="T25" fmla="*/ 81 h 143"/>
                  <a:gd name="T26" fmla="*/ 33 w 126"/>
                  <a:gd name="T27" fmla="*/ 101 h 143"/>
                  <a:gd name="T28" fmla="*/ 45 w 126"/>
                  <a:gd name="T29" fmla="*/ 111 h 143"/>
                  <a:gd name="T30" fmla="*/ 60 w 126"/>
                  <a:gd name="T31" fmla="*/ 116 h 143"/>
                  <a:gd name="T32" fmla="*/ 121 w 126"/>
                  <a:gd name="T33" fmla="*/ 96 h 143"/>
                  <a:gd name="T34" fmla="*/ 111 w 126"/>
                  <a:gd name="T35" fmla="*/ 116 h 143"/>
                  <a:gd name="T36" fmla="*/ 111 w 126"/>
                  <a:gd name="T37" fmla="*/ 143 h 143"/>
                  <a:gd name="T38" fmla="*/ 83 w 126"/>
                  <a:gd name="T39" fmla="*/ 136 h 143"/>
                  <a:gd name="T40" fmla="*/ 60 w 126"/>
                  <a:gd name="T41" fmla="*/ 138 h 143"/>
                  <a:gd name="T42" fmla="*/ 38 w 126"/>
                  <a:gd name="T43" fmla="*/ 133 h 143"/>
                  <a:gd name="T44" fmla="*/ 20 w 126"/>
                  <a:gd name="T45" fmla="*/ 123 h 143"/>
                  <a:gd name="T46" fmla="*/ 5 w 126"/>
                  <a:gd name="T47" fmla="*/ 101 h 143"/>
                  <a:gd name="T48" fmla="*/ 0 w 126"/>
                  <a:gd name="T49" fmla="*/ 86 h 143"/>
                  <a:gd name="T50" fmla="*/ 0 w 126"/>
                  <a:gd name="T51" fmla="*/ 53 h 143"/>
                  <a:gd name="T52" fmla="*/ 5 w 126"/>
                  <a:gd name="T53" fmla="*/ 38 h 143"/>
                  <a:gd name="T54" fmla="*/ 20 w 126"/>
                  <a:gd name="T55" fmla="*/ 15 h 143"/>
                  <a:gd name="T56" fmla="*/ 38 w 126"/>
                  <a:gd name="T57" fmla="*/ 3 h 143"/>
                  <a:gd name="T58" fmla="*/ 63 w 126"/>
                  <a:gd name="T59" fmla="*/ 0 h 143"/>
                  <a:gd name="T60" fmla="*/ 86 w 126"/>
                  <a:gd name="T61" fmla="*/ 3 h 143"/>
                  <a:gd name="T62" fmla="*/ 103 w 126"/>
                  <a:gd name="T63" fmla="*/ 15 h 143"/>
                  <a:gd name="T64" fmla="*/ 118 w 126"/>
                  <a:gd name="T65" fmla="*/ 38 h 143"/>
                  <a:gd name="T66" fmla="*/ 123 w 126"/>
                  <a:gd name="T67" fmla="*/ 51 h 143"/>
                  <a:gd name="T68" fmla="*/ 123 w 126"/>
                  <a:gd name="T69" fmla="*/ 83 h 1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6"/>
                  <a:gd name="T106" fmla="*/ 0 h 143"/>
                  <a:gd name="T107" fmla="*/ 126 w 126"/>
                  <a:gd name="T108" fmla="*/ 143 h 1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6" h="143">
                    <a:moveTo>
                      <a:pt x="70" y="113"/>
                    </a:moveTo>
                    <a:lnTo>
                      <a:pt x="75" y="111"/>
                    </a:lnTo>
                    <a:lnTo>
                      <a:pt x="63" y="98"/>
                    </a:lnTo>
                    <a:lnTo>
                      <a:pt x="78" y="83"/>
                    </a:lnTo>
                    <a:lnTo>
                      <a:pt x="91" y="96"/>
                    </a:lnTo>
                    <a:lnTo>
                      <a:pt x="96" y="86"/>
                    </a:lnTo>
                    <a:lnTo>
                      <a:pt x="96" y="78"/>
                    </a:lnTo>
                    <a:lnTo>
                      <a:pt x="96" y="68"/>
                    </a:lnTo>
                    <a:lnTo>
                      <a:pt x="96" y="58"/>
                    </a:lnTo>
                    <a:lnTo>
                      <a:pt x="96" y="53"/>
                    </a:lnTo>
                    <a:lnTo>
                      <a:pt x="96" y="51"/>
                    </a:lnTo>
                    <a:lnTo>
                      <a:pt x="91" y="40"/>
                    </a:lnTo>
                    <a:lnTo>
                      <a:pt x="88" y="35"/>
                    </a:lnTo>
                    <a:lnTo>
                      <a:pt x="83" y="30"/>
                    </a:lnTo>
                    <a:lnTo>
                      <a:pt x="75" y="25"/>
                    </a:lnTo>
                    <a:lnTo>
                      <a:pt x="70" y="23"/>
                    </a:lnTo>
                    <a:lnTo>
                      <a:pt x="60" y="23"/>
                    </a:lnTo>
                    <a:lnTo>
                      <a:pt x="53" y="23"/>
                    </a:lnTo>
                    <a:lnTo>
                      <a:pt x="48" y="25"/>
                    </a:lnTo>
                    <a:lnTo>
                      <a:pt x="40" y="30"/>
                    </a:lnTo>
                    <a:lnTo>
                      <a:pt x="35" y="35"/>
                    </a:lnTo>
                    <a:lnTo>
                      <a:pt x="33" y="40"/>
                    </a:lnTo>
                    <a:lnTo>
                      <a:pt x="28" y="48"/>
                    </a:lnTo>
                    <a:lnTo>
                      <a:pt x="28" y="58"/>
                    </a:lnTo>
                    <a:lnTo>
                      <a:pt x="25" y="68"/>
                    </a:lnTo>
                    <a:lnTo>
                      <a:pt x="28" y="81"/>
                    </a:lnTo>
                    <a:lnTo>
                      <a:pt x="30" y="91"/>
                    </a:lnTo>
                    <a:lnTo>
                      <a:pt x="33" y="101"/>
                    </a:lnTo>
                    <a:lnTo>
                      <a:pt x="40" y="108"/>
                    </a:lnTo>
                    <a:lnTo>
                      <a:pt x="45" y="111"/>
                    </a:lnTo>
                    <a:lnTo>
                      <a:pt x="50" y="113"/>
                    </a:lnTo>
                    <a:lnTo>
                      <a:pt x="60" y="116"/>
                    </a:lnTo>
                    <a:lnTo>
                      <a:pt x="70" y="113"/>
                    </a:lnTo>
                    <a:close/>
                    <a:moveTo>
                      <a:pt x="121" y="96"/>
                    </a:moveTo>
                    <a:lnTo>
                      <a:pt x="116" y="106"/>
                    </a:lnTo>
                    <a:lnTo>
                      <a:pt x="111" y="116"/>
                    </a:lnTo>
                    <a:lnTo>
                      <a:pt x="126" y="128"/>
                    </a:lnTo>
                    <a:lnTo>
                      <a:pt x="111" y="143"/>
                    </a:lnTo>
                    <a:lnTo>
                      <a:pt x="96" y="128"/>
                    </a:lnTo>
                    <a:lnTo>
                      <a:pt x="83" y="136"/>
                    </a:lnTo>
                    <a:lnTo>
                      <a:pt x="73" y="136"/>
                    </a:lnTo>
                    <a:lnTo>
                      <a:pt x="60" y="138"/>
                    </a:lnTo>
                    <a:lnTo>
                      <a:pt x="50" y="136"/>
                    </a:lnTo>
                    <a:lnTo>
                      <a:pt x="38" y="133"/>
                    </a:lnTo>
                    <a:lnTo>
                      <a:pt x="28" y="128"/>
                    </a:lnTo>
                    <a:lnTo>
                      <a:pt x="20" y="123"/>
                    </a:lnTo>
                    <a:lnTo>
                      <a:pt x="10" y="113"/>
                    </a:lnTo>
                    <a:lnTo>
                      <a:pt x="5" y="101"/>
                    </a:lnTo>
                    <a:lnTo>
                      <a:pt x="2" y="93"/>
                    </a:lnTo>
                    <a:lnTo>
                      <a:pt x="0" y="86"/>
                    </a:lnTo>
                    <a:lnTo>
                      <a:pt x="0" y="68"/>
                    </a:lnTo>
                    <a:lnTo>
                      <a:pt x="0" y="53"/>
                    </a:lnTo>
                    <a:lnTo>
                      <a:pt x="2" y="45"/>
                    </a:lnTo>
                    <a:lnTo>
                      <a:pt x="5" y="38"/>
                    </a:lnTo>
                    <a:lnTo>
                      <a:pt x="10" y="25"/>
                    </a:lnTo>
                    <a:lnTo>
                      <a:pt x="20" y="15"/>
                    </a:lnTo>
                    <a:lnTo>
                      <a:pt x="28" y="8"/>
                    </a:lnTo>
                    <a:lnTo>
                      <a:pt x="38" y="3"/>
                    </a:lnTo>
                    <a:lnTo>
                      <a:pt x="50" y="0"/>
                    </a:lnTo>
                    <a:lnTo>
                      <a:pt x="63" y="0"/>
                    </a:lnTo>
                    <a:lnTo>
                      <a:pt x="73" y="0"/>
                    </a:lnTo>
                    <a:lnTo>
                      <a:pt x="86" y="3"/>
                    </a:lnTo>
                    <a:lnTo>
                      <a:pt x="96" y="8"/>
                    </a:lnTo>
                    <a:lnTo>
                      <a:pt x="103" y="15"/>
                    </a:lnTo>
                    <a:lnTo>
                      <a:pt x="113" y="25"/>
                    </a:lnTo>
                    <a:lnTo>
                      <a:pt x="118" y="38"/>
                    </a:lnTo>
                    <a:lnTo>
                      <a:pt x="121" y="45"/>
                    </a:lnTo>
                    <a:lnTo>
                      <a:pt x="123" y="51"/>
                    </a:lnTo>
                    <a:lnTo>
                      <a:pt x="123" y="66"/>
                    </a:lnTo>
                    <a:lnTo>
                      <a:pt x="123" y="83"/>
                    </a:lnTo>
                    <a:lnTo>
                      <a:pt x="121"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18" name="Freeform 542"/>
              <p:cNvSpPr>
                <a:spLocks/>
              </p:cNvSpPr>
              <p:nvPr/>
            </p:nvSpPr>
            <p:spPr bwMode="auto">
              <a:xfrm>
                <a:off x="1019" y="6982"/>
                <a:ext cx="103" cy="135"/>
              </a:xfrm>
              <a:custGeom>
                <a:avLst/>
                <a:gdLst>
                  <a:gd name="T0" fmla="*/ 0 w 103"/>
                  <a:gd name="T1" fmla="*/ 0 h 135"/>
                  <a:gd name="T2" fmla="*/ 28 w 103"/>
                  <a:gd name="T3" fmla="*/ 0 h 135"/>
                  <a:gd name="T4" fmla="*/ 28 w 103"/>
                  <a:gd name="T5" fmla="*/ 80 h 135"/>
                  <a:gd name="T6" fmla="*/ 28 w 103"/>
                  <a:gd name="T7" fmla="*/ 93 h 135"/>
                  <a:gd name="T8" fmla="*/ 30 w 103"/>
                  <a:gd name="T9" fmla="*/ 100 h 135"/>
                  <a:gd name="T10" fmla="*/ 33 w 103"/>
                  <a:gd name="T11" fmla="*/ 105 h 135"/>
                  <a:gd name="T12" fmla="*/ 38 w 103"/>
                  <a:gd name="T13" fmla="*/ 108 h 135"/>
                  <a:gd name="T14" fmla="*/ 43 w 103"/>
                  <a:gd name="T15" fmla="*/ 110 h 135"/>
                  <a:gd name="T16" fmla="*/ 50 w 103"/>
                  <a:gd name="T17" fmla="*/ 110 h 135"/>
                  <a:gd name="T18" fmla="*/ 58 w 103"/>
                  <a:gd name="T19" fmla="*/ 110 h 135"/>
                  <a:gd name="T20" fmla="*/ 65 w 103"/>
                  <a:gd name="T21" fmla="*/ 108 h 135"/>
                  <a:gd name="T22" fmla="*/ 70 w 103"/>
                  <a:gd name="T23" fmla="*/ 105 h 135"/>
                  <a:gd name="T24" fmla="*/ 73 w 103"/>
                  <a:gd name="T25" fmla="*/ 100 h 135"/>
                  <a:gd name="T26" fmla="*/ 75 w 103"/>
                  <a:gd name="T27" fmla="*/ 93 h 135"/>
                  <a:gd name="T28" fmla="*/ 75 w 103"/>
                  <a:gd name="T29" fmla="*/ 80 h 135"/>
                  <a:gd name="T30" fmla="*/ 75 w 103"/>
                  <a:gd name="T31" fmla="*/ 0 h 135"/>
                  <a:gd name="T32" fmla="*/ 103 w 103"/>
                  <a:gd name="T33" fmla="*/ 0 h 135"/>
                  <a:gd name="T34" fmla="*/ 103 w 103"/>
                  <a:gd name="T35" fmla="*/ 80 h 135"/>
                  <a:gd name="T36" fmla="*/ 103 w 103"/>
                  <a:gd name="T37" fmla="*/ 90 h 135"/>
                  <a:gd name="T38" fmla="*/ 103 w 103"/>
                  <a:gd name="T39" fmla="*/ 100 h 135"/>
                  <a:gd name="T40" fmla="*/ 101 w 103"/>
                  <a:gd name="T41" fmla="*/ 108 h 135"/>
                  <a:gd name="T42" fmla="*/ 98 w 103"/>
                  <a:gd name="T43" fmla="*/ 113 h 135"/>
                  <a:gd name="T44" fmla="*/ 93 w 103"/>
                  <a:gd name="T45" fmla="*/ 118 h 135"/>
                  <a:gd name="T46" fmla="*/ 90 w 103"/>
                  <a:gd name="T47" fmla="*/ 123 h 135"/>
                  <a:gd name="T48" fmla="*/ 80 w 103"/>
                  <a:gd name="T49" fmla="*/ 128 h 135"/>
                  <a:gd name="T50" fmla="*/ 73 w 103"/>
                  <a:gd name="T51" fmla="*/ 130 h 135"/>
                  <a:gd name="T52" fmla="*/ 68 w 103"/>
                  <a:gd name="T53" fmla="*/ 133 h 135"/>
                  <a:gd name="T54" fmla="*/ 50 w 103"/>
                  <a:gd name="T55" fmla="*/ 135 h 135"/>
                  <a:gd name="T56" fmla="*/ 35 w 103"/>
                  <a:gd name="T57" fmla="*/ 133 h 135"/>
                  <a:gd name="T58" fmla="*/ 30 w 103"/>
                  <a:gd name="T59" fmla="*/ 130 h 135"/>
                  <a:gd name="T60" fmla="*/ 23 w 103"/>
                  <a:gd name="T61" fmla="*/ 128 h 135"/>
                  <a:gd name="T62" fmla="*/ 17 w 103"/>
                  <a:gd name="T63" fmla="*/ 125 h 135"/>
                  <a:gd name="T64" fmla="*/ 12 w 103"/>
                  <a:gd name="T65" fmla="*/ 123 h 135"/>
                  <a:gd name="T66" fmla="*/ 7 w 103"/>
                  <a:gd name="T67" fmla="*/ 118 h 135"/>
                  <a:gd name="T68" fmla="*/ 5 w 103"/>
                  <a:gd name="T69" fmla="*/ 113 h 135"/>
                  <a:gd name="T70" fmla="*/ 2 w 103"/>
                  <a:gd name="T71" fmla="*/ 108 h 135"/>
                  <a:gd name="T72" fmla="*/ 0 w 103"/>
                  <a:gd name="T73" fmla="*/ 100 h 135"/>
                  <a:gd name="T74" fmla="*/ 0 w 103"/>
                  <a:gd name="T75" fmla="*/ 90 h 135"/>
                  <a:gd name="T76" fmla="*/ 0 w 103"/>
                  <a:gd name="T77" fmla="*/ 80 h 135"/>
                  <a:gd name="T78" fmla="*/ 0 w 103"/>
                  <a:gd name="T79" fmla="*/ 0 h 13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3"/>
                  <a:gd name="T121" fmla="*/ 0 h 135"/>
                  <a:gd name="T122" fmla="*/ 103 w 103"/>
                  <a:gd name="T123" fmla="*/ 135 h 13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3" h="135">
                    <a:moveTo>
                      <a:pt x="0" y="0"/>
                    </a:moveTo>
                    <a:lnTo>
                      <a:pt x="28" y="0"/>
                    </a:lnTo>
                    <a:lnTo>
                      <a:pt x="28" y="80"/>
                    </a:lnTo>
                    <a:lnTo>
                      <a:pt x="28" y="93"/>
                    </a:lnTo>
                    <a:lnTo>
                      <a:pt x="30" y="100"/>
                    </a:lnTo>
                    <a:lnTo>
                      <a:pt x="33" y="105"/>
                    </a:lnTo>
                    <a:lnTo>
                      <a:pt x="38" y="108"/>
                    </a:lnTo>
                    <a:lnTo>
                      <a:pt x="43" y="110"/>
                    </a:lnTo>
                    <a:lnTo>
                      <a:pt x="50" y="110"/>
                    </a:lnTo>
                    <a:lnTo>
                      <a:pt x="58" y="110"/>
                    </a:lnTo>
                    <a:lnTo>
                      <a:pt x="65" y="108"/>
                    </a:lnTo>
                    <a:lnTo>
                      <a:pt x="70" y="105"/>
                    </a:lnTo>
                    <a:lnTo>
                      <a:pt x="73" y="100"/>
                    </a:lnTo>
                    <a:lnTo>
                      <a:pt x="75" y="93"/>
                    </a:lnTo>
                    <a:lnTo>
                      <a:pt x="75" y="80"/>
                    </a:lnTo>
                    <a:lnTo>
                      <a:pt x="75" y="0"/>
                    </a:lnTo>
                    <a:lnTo>
                      <a:pt x="103" y="0"/>
                    </a:lnTo>
                    <a:lnTo>
                      <a:pt x="103" y="80"/>
                    </a:lnTo>
                    <a:lnTo>
                      <a:pt x="103" y="90"/>
                    </a:lnTo>
                    <a:lnTo>
                      <a:pt x="103" y="100"/>
                    </a:lnTo>
                    <a:lnTo>
                      <a:pt x="101" y="108"/>
                    </a:lnTo>
                    <a:lnTo>
                      <a:pt x="98" y="113"/>
                    </a:lnTo>
                    <a:lnTo>
                      <a:pt x="93" y="118"/>
                    </a:lnTo>
                    <a:lnTo>
                      <a:pt x="90" y="123"/>
                    </a:lnTo>
                    <a:lnTo>
                      <a:pt x="80" y="128"/>
                    </a:lnTo>
                    <a:lnTo>
                      <a:pt x="73" y="130"/>
                    </a:lnTo>
                    <a:lnTo>
                      <a:pt x="68" y="133"/>
                    </a:lnTo>
                    <a:lnTo>
                      <a:pt x="50" y="135"/>
                    </a:lnTo>
                    <a:lnTo>
                      <a:pt x="35" y="133"/>
                    </a:lnTo>
                    <a:lnTo>
                      <a:pt x="30" y="130"/>
                    </a:lnTo>
                    <a:lnTo>
                      <a:pt x="23" y="128"/>
                    </a:lnTo>
                    <a:lnTo>
                      <a:pt x="17" y="125"/>
                    </a:lnTo>
                    <a:lnTo>
                      <a:pt x="12" y="123"/>
                    </a:lnTo>
                    <a:lnTo>
                      <a:pt x="7" y="118"/>
                    </a:lnTo>
                    <a:lnTo>
                      <a:pt x="5" y="113"/>
                    </a:lnTo>
                    <a:lnTo>
                      <a:pt x="2" y="108"/>
                    </a:lnTo>
                    <a:lnTo>
                      <a:pt x="0" y="100"/>
                    </a:lnTo>
                    <a:lnTo>
                      <a:pt x="0" y="90"/>
                    </a:lnTo>
                    <a:lnTo>
                      <a:pt x="0" y="8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19" name="Freeform 543"/>
              <p:cNvSpPr>
                <a:spLocks/>
              </p:cNvSpPr>
              <p:nvPr/>
            </p:nvSpPr>
            <p:spPr bwMode="auto">
              <a:xfrm>
                <a:off x="1150" y="6982"/>
                <a:ext cx="98" cy="130"/>
              </a:xfrm>
              <a:custGeom>
                <a:avLst/>
                <a:gdLst>
                  <a:gd name="T0" fmla="*/ 95 w 98"/>
                  <a:gd name="T1" fmla="*/ 22 h 130"/>
                  <a:gd name="T2" fmla="*/ 25 w 98"/>
                  <a:gd name="T3" fmla="*/ 22 h 130"/>
                  <a:gd name="T4" fmla="*/ 25 w 98"/>
                  <a:gd name="T5" fmla="*/ 50 h 130"/>
                  <a:gd name="T6" fmla="*/ 88 w 98"/>
                  <a:gd name="T7" fmla="*/ 50 h 130"/>
                  <a:gd name="T8" fmla="*/ 88 w 98"/>
                  <a:gd name="T9" fmla="*/ 73 h 130"/>
                  <a:gd name="T10" fmla="*/ 25 w 98"/>
                  <a:gd name="T11" fmla="*/ 73 h 130"/>
                  <a:gd name="T12" fmla="*/ 25 w 98"/>
                  <a:gd name="T13" fmla="*/ 108 h 130"/>
                  <a:gd name="T14" fmla="*/ 98 w 98"/>
                  <a:gd name="T15" fmla="*/ 108 h 130"/>
                  <a:gd name="T16" fmla="*/ 98 w 98"/>
                  <a:gd name="T17" fmla="*/ 130 h 130"/>
                  <a:gd name="T18" fmla="*/ 0 w 98"/>
                  <a:gd name="T19" fmla="*/ 130 h 130"/>
                  <a:gd name="T20" fmla="*/ 0 w 98"/>
                  <a:gd name="T21" fmla="*/ 0 h 130"/>
                  <a:gd name="T22" fmla="*/ 95 w 98"/>
                  <a:gd name="T23" fmla="*/ 0 h 130"/>
                  <a:gd name="T24" fmla="*/ 95 w 98"/>
                  <a:gd name="T25" fmla="*/ 22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0"/>
                  <a:gd name="T41" fmla="*/ 98 w 98"/>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0">
                    <a:moveTo>
                      <a:pt x="95" y="22"/>
                    </a:moveTo>
                    <a:lnTo>
                      <a:pt x="25" y="22"/>
                    </a:lnTo>
                    <a:lnTo>
                      <a:pt x="25" y="50"/>
                    </a:lnTo>
                    <a:lnTo>
                      <a:pt x="88" y="50"/>
                    </a:lnTo>
                    <a:lnTo>
                      <a:pt x="88" y="73"/>
                    </a:lnTo>
                    <a:lnTo>
                      <a:pt x="25" y="73"/>
                    </a:lnTo>
                    <a:lnTo>
                      <a:pt x="25" y="108"/>
                    </a:lnTo>
                    <a:lnTo>
                      <a:pt x="98" y="108"/>
                    </a:lnTo>
                    <a:lnTo>
                      <a:pt x="98" y="130"/>
                    </a:lnTo>
                    <a:lnTo>
                      <a:pt x="0" y="130"/>
                    </a:lnTo>
                    <a:lnTo>
                      <a:pt x="0" y="0"/>
                    </a:lnTo>
                    <a:lnTo>
                      <a:pt x="95" y="0"/>
                    </a:lnTo>
                    <a:lnTo>
                      <a:pt x="95"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20" name="Freeform 544"/>
              <p:cNvSpPr>
                <a:spLocks/>
              </p:cNvSpPr>
              <p:nvPr/>
            </p:nvSpPr>
            <p:spPr bwMode="auto">
              <a:xfrm>
                <a:off x="1318" y="6982"/>
                <a:ext cx="41" cy="168"/>
              </a:xfrm>
              <a:custGeom>
                <a:avLst/>
                <a:gdLst>
                  <a:gd name="T0" fmla="*/ 41 w 41"/>
                  <a:gd name="T1" fmla="*/ 0 h 168"/>
                  <a:gd name="T2" fmla="*/ 30 w 41"/>
                  <a:gd name="T3" fmla="*/ 22 h 168"/>
                  <a:gd name="T4" fmla="*/ 23 w 41"/>
                  <a:gd name="T5" fmla="*/ 40 h 168"/>
                  <a:gd name="T6" fmla="*/ 20 w 41"/>
                  <a:gd name="T7" fmla="*/ 50 h 168"/>
                  <a:gd name="T8" fmla="*/ 18 w 41"/>
                  <a:gd name="T9" fmla="*/ 60 h 168"/>
                  <a:gd name="T10" fmla="*/ 18 w 41"/>
                  <a:gd name="T11" fmla="*/ 70 h 168"/>
                  <a:gd name="T12" fmla="*/ 18 w 41"/>
                  <a:gd name="T13" fmla="*/ 83 h 168"/>
                  <a:gd name="T14" fmla="*/ 18 w 41"/>
                  <a:gd name="T15" fmla="*/ 95 h 168"/>
                  <a:gd name="T16" fmla="*/ 18 w 41"/>
                  <a:gd name="T17" fmla="*/ 108 h 168"/>
                  <a:gd name="T18" fmla="*/ 25 w 41"/>
                  <a:gd name="T19" fmla="*/ 130 h 168"/>
                  <a:gd name="T20" fmla="*/ 30 w 41"/>
                  <a:gd name="T21" fmla="*/ 145 h 168"/>
                  <a:gd name="T22" fmla="*/ 41 w 41"/>
                  <a:gd name="T23" fmla="*/ 168 h 168"/>
                  <a:gd name="T24" fmla="*/ 30 w 41"/>
                  <a:gd name="T25" fmla="*/ 168 h 168"/>
                  <a:gd name="T26" fmla="*/ 15 w 41"/>
                  <a:gd name="T27" fmla="*/ 143 h 168"/>
                  <a:gd name="T28" fmla="*/ 8 w 41"/>
                  <a:gd name="T29" fmla="*/ 128 h 168"/>
                  <a:gd name="T30" fmla="*/ 5 w 41"/>
                  <a:gd name="T31" fmla="*/ 113 h 168"/>
                  <a:gd name="T32" fmla="*/ 0 w 41"/>
                  <a:gd name="T33" fmla="*/ 100 h 168"/>
                  <a:gd name="T34" fmla="*/ 0 w 41"/>
                  <a:gd name="T35" fmla="*/ 85 h 168"/>
                  <a:gd name="T36" fmla="*/ 0 w 41"/>
                  <a:gd name="T37" fmla="*/ 73 h 168"/>
                  <a:gd name="T38" fmla="*/ 3 w 41"/>
                  <a:gd name="T39" fmla="*/ 60 h 168"/>
                  <a:gd name="T40" fmla="*/ 5 w 41"/>
                  <a:gd name="T41" fmla="*/ 48 h 168"/>
                  <a:gd name="T42" fmla="*/ 8 w 41"/>
                  <a:gd name="T43" fmla="*/ 37 h 168"/>
                  <a:gd name="T44" fmla="*/ 18 w 41"/>
                  <a:gd name="T45" fmla="*/ 22 h 168"/>
                  <a:gd name="T46" fmla="*/ 30 w 41"/>
                  <a:gd name="T47" fmla="*/ 0 h 168"/>
                  <a:gd name="T48" fmla="*/ 41 w 41"/>
                  <a:gd name="T49" fmla="*/ 0 h 1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1"/>
                  <a:gd name="T76" fmla="*/ 0 h 168"/>
                  <a:gd name="T77" fmla="*/ 41 w 41"/>
                  <a:gd name="T78" fmla="*/ 168 h 1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1" h="168">
                    <a:moveTo>
                      <a:pt x="41" y="0"/>
                    </a:moveTo>
                    <a:lnTo>
                      <a:pt x="30" y="22"/>
                    </a:lnTo>
                    <a:lnTo>
                      <a:pt x="23" y="40"/>
                    </a:lnTo>
                    <a:lnTo>
                      <a:pt x="20" y="50"/>
                    </a:lnTo>
                    <a:lnTo>
                      <a:pt x="18" y="60"/>
                    </a:lnTo>
                    <a:lnTo>
                      <a:pt x="18" y="70"/>
                    </a:lnTo>
                    <a:lnTo>
                      <a:pt x="18" y="83"/>
                    </a:lnTo>
                    <a:lnTo>
                      <a:pt x="18" y="95"/>
                    </a:lnTo>
                    <a:lnTo>
                      <a:pt x="18" y="108"/>
                    </a:lnTo>
                    <a:lnTo>
                      <a:pt x="25" y="130"/>
                    </a:lnTo>
                    <a:lnTo>
                      <a:pt x="30" y="145"/>
                    </a:lnTo>
                    <a:lnTo>
                      <a:pt x="41" y="168"/>
                    </a:lnTo>
                    <a:lnTo>
                      <a:pt x="30" y="168"/>
                    </a:lnTo>
                    <a:lnTo>
                      <a:pt x="15" y="143"/>
                    </a:lnTo>
                    <a:lnTo>
                      <a:pt x="8" y="128"/>
                    </a:lnTo>
                    <a:lnTo>
                      <a:pt x="5" y="113"/>
                    </a:lnTo>
                    <a:lnTo>
                      <a:pt x="0" y="100"/>
                    </a:lnTo>
                    <a:lnTo>
                      <a:pt x="0" y="85"/>
                    </a:lnTo>
                    <a:lnTo>
                      <a:pt x="0" y="73"/>
                    </a:lnTo>
                    <a:lnTo>
                      <a:pt x="3" y="60"/>
                    </a:lnTo>
                    <a:lnTo>
                      <a:pt x="5" y="48"/>
                    </a:lnTo>
                    <a:lnTo>
                      <a:pt x="8" y="37"/>
                    </a:lnTo>
                    <a:lnTo>
                      <a:pt x="18" y="22"/>
                    </a:lnTo>
                    <a:lnTo>
                      <a:pt x="30" y="0"/>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21" name="Freeform 545"/>
              <p:cNvSpPr>
                <a:spLocks noEditPoints="1"/>
              </p:cNvSpPr>
              <p:nvPr/>
            </p:nvSpPr>
            <p:spPr bwMode="auto">
              <a:xfrm>
                <a:off x="1381" y="6984"/>
                <a:ext cx="98" cy="128"/>
              </a:xfrm>
              <a:custGeom>
                <a:avLst/>
                <a:gdLst>
                  <a:gd name="T0" fmla="*/ 0 w 98"/>
                  <a:gd name="T1" fmla="*/ 0 h 128"/>
                  <a:gd name="T2" fmla="*/ 58 w 98"/>
                  <a:gd name="T3" fmla="*/ 0 h 128"/>
                  <a:gd name="T4" fmla="*/ 68 w 98"/>
                  <a:gd name="T5" fmla="*/ 0 h 128"/>
                  <a:gd name="T6" fmla="*/ 76 w 98"/>
                  <a:gd name="T7" fmla="*/ 3 h 128"/>
                  <a:gd name="T8" fmla="*/ 81 w 98"/>
                  <a:gd name="T9" fmla="*/ 5 h 128"/>
                  <a:gd name="T10" fmla="*/ 88 w 98"/>
                  <a:gd name="T11" fmla="*/ 10 h 128"/>
                  <a:gd name="T12" fmla="*/ 91 w 98"/>
                  <a:gd name="T13" fmla="*/ 15 h 128"/>
                  <a:gd name="T14" fmla="*/ 96 w 98"/>
                  <a:gd name="T15" fmla="*/ 20 h 128"/>
                  <a:gd name="T16" fmla="*/ 98 w 98"/>
                  <a:gd name="T17" fmla="*/ 28 h 128"/>
                  <a:gd name="T18" fmla="*/ 98 w 98"/>
                  <a:gd name="T19" fmla="*/ 35 h 128"/>
                  <a:gd name="T20" fmla="*/ 98 w 98"/>
                  <a:gd name="T21" fmla="*/ 43 h 128"/>
                  <a:gd name="T22" fmla="*/ 96 w 98"/>
                  <a:gd name="T23" fmla="*/ 51 h 128"/>
                  <a:gd name="T24" fmla="*/ 93 w 98"/>
                  <a:gd name="T25" fmla="*/ 58 h 128"/>
                  <a:gd name="T26" fmla="*/ 88 w 98"/>
                  <a:gd name="T27" fmla="*/ 63 h 128"/>
                  <a:gd name="T28" fmla="*/ 86 w 98"/>
                  <a:gd name="T29" fmla="*/ 66 h 128"/>
                  <a:gd name="T30" fmla="*/ 83 w 98"/>
                  <a:gd name="T31" fmla="*/ 68 h 128"/>
                  <a:gd name="T32" fmla="*/ 76 w 98"/>
                  <a:gd name="T33" fmla="*/ 71 h 128"/>
                  <a:gd name="T34" fmla="*/ 68 w 98"/>
                  <a:gd name="T35" fmla="*/ 73 h 128"/>
                  <a:gd name="T36" fmla="*/ 58 w 98"/>
                  <a:gd name="T37" fmla="*/ 73 h 128"/>
                  <a:gd name="T38" fmla="*/ 18 w 98"/>
                  <a:gd name="T39" fmla="*/ 73 h 128"/>
                  <a:gd name="T40" fmla="*/ 18 w 98"/>
                  <a:gd name="T41" fmla="*/ 128 h 128"/>
                  <a:gd name="T42" fmla="*/ 0 w 98"/>
                  <a:gd name="T43" fmla="*/ 128 h 128"/>
                  <a:gd name="T44" fmla="*/ 0 w 98"/>
                  <a:gd name="T45" fmla="*/ 0 h 128"/>
                  <a:gd name="T46" fmla="*/ 68 w 98"/>
                  <a:gd name="T47" fmla="*/ 18 h 128"/>
                  <a:gd name="T48" fmla="*/ 63 w 98"/>
                  <a:gd name="T49" fmla="*/ 15 h 128"/>
                  <a:gd name="T50" fmla="*/ 53 w 98"/>
                  <a:gd name="T51" fmla="*/ 15 h 128"/>
                  <a:gd name="T52" fmla="*/ 18 w 98"/>
                  <a:gd name="T53" fmla="*/ 15 h 128"/>
                  <a:gd name="T54" fmla="*/ 18 w 98"/>
                  <a:gd name="T55" fmla="*/ 61 h 128"/>
                  <a:gd name="T56" fmla="*/ 53 w 98"/>
                  <a:gd name="T57" fmla="*/ 61 h 128"/>
                  <a:gd name="T58" fmla="*/ 63 w 98"/>
                  <a:gd name="T59" fmla="*/ 58 h 128"/>
                  <a:gd name="T60" fmla="*/ 68 w 98"/>
                  <a:gd name="T61" fmla="*/ 56 h 128"/>
                  <a:gd name="T62" fmla="*/ 73 w 98"/>
                  <a:gd name="T63" fmla="*/ 56 h 128"/>
                  <a:gd name="T64" fmla="*/ 76 w 98"/>
                  <a:gd name="T65" fmla="*/ 51 h 128"/>
                  <a:gd name="T66" fmla="*/ 78 w 98"/>
                  <a:gd name="T67" fmla="*/ 48 h 128"/>
                  <a:gd name="T68" fmla="*/ 81 w 98"/>
                  <a:gd name="T69" fmla="*/ 43 h 128"/>
                  <a:gd name="T70" fmla="*/ 81 w 98"/>
                  <a:gd name="T71" fmla="*/ 35 h 128"/>
                  <a:gd name="T72" fmla="*/ 78 w 98"/>
                  <a:gd name="T73" fmla="*/ 30 h 128"/>
                  <a:gd name="T74" fmla="*/ 78 w 98"/>
                  <a:gd name="T75" fmla="*/ 25 h 128"/>
                  <a:gd name="T76" fmla="*/ 73 w 98"/>
                  <a:gd name="T77" fmla="*/ 20 h 128"/>
                  <a:gd name="T78" fmla="*/ 68 w 98"/>
                  <a:gd name="T79" fmla="*/ 18 h 12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8"/>
                  <a:gd name="T121" fmla="*/ 0 h 128"/>
                  <a:gd name="T122" fmla="*/ 98 w 98"/>
                  <a:gd name="T123" fmla="*/ 128 h 12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8" h="128">
                    <a:moveTo>
                      <a:pt x="0" y="0"/>
                    </a:moveTo>
                    <a:lnTo>
                      <a:pt x="58" y="0"/>
                    </a:lnTo>
                    <a:lnTo>
                      <a:pt x="68" y="0"/>
                    </a:lnTo>
                    <a:lnTo>
                      <a:pt x="76" y="3"/>
                    </a:lnTo>
                    <a:lnTo>
                      <a:pt x="81" y="5"/>
                    </a:lnTo>
                    <a:lnTo>
                      <a:pt x="88" y="10"/>
                    </a:lnTo>
                    <a:lnTo>
                      <a:pt x="91" y="15"/>
                    </a:lnTo>
                    <a:lnTo>
                      <a:pt x="96" y="20"/>
                    </a:lnTo>
                    <a:lnTo>
                      <a:pt x="98" y="28"/>
                    </a:lnTo>
                    <a:lnTo>
                      <a:pt x="98" y="35"/>
                    </a:lnTo>
                    <a:lnTo>
                      <a:pt x="98" y="43"/>
                    </a:lnTo>
                    <a:lnTo>
                      <a:pt x="96" y="51"/>
                    </a:lnTo>
                    <a:lnTo>
                      <a:pt x="93" y="58"/>
                    </a:lnTo>
                    <a:lnTo>
                      <a:pt x="88" y="63"/>
                    </a:lnTo>
                    <a:lnTo>
                      <a:pt x="86" y="66"/>
                    </a:lnTo>
                    <a:lnTo>
                      <a:pt x="83" y="68"/>
                    </a:lnTo>
                    <a:lnTo>
                      <a:pt x="76" y="71"/>
                    </a:lnTo>
                    <a:lnTo>
                      <a:pt x="68" y="73"/>
                    </a:lnTo>
                    <a:lnTo>
                      <a:pt x="58" y="73"/>
                    </a:lnTo>
                    <a:lnTo>
                      <a:pt x="18" y="73"/>
                    </a:lnTo>
                    <a:lnTo>
                      <a:pt x="18" y="128"/>
                    </a:lnTo>
                    <a:lnTo>
                      <a:pt x="0" y="128"/>
                    </a:lnTo>
                    <a:lnTo>
                      <a:pt x="0" y="0"/>
                    </a:lnTo>
                    <a:close/>
                    <a:moveTo>
                      <a:pt x="68" y="18"/>
                    </a:moveTo>
                    <a:lnTo>
                      <a:pt x="63" y="15"/>
                    </a:lnTo>
                    <a:lnTo>
                      <a:pt x="53" y="15"/>
                    </a:lnTo>
                    <a:lnTo>
                      <a:pt x="18" y="15"/>
                    </a:lnTo>
                    <a:lnTo>
                      <a:pt x="18" y="61"/>
                    </a:lnTo>
                    <a:lnTo>
                      <a:pt x="53" y="61"/>
                    </a:lnTo>
                    <a:lnTo>
                      <a:pt x="63" y="58"/>
                    </a:lnTo>
                    <a:lnTo>
                      <a:pt x="68" y="56"/>
                    </a:lnTo>
                    <a:lnTo>
                      <a:pt x="73" y="56"/>
                    </a:lnTo>
                    <a:lnTo>
                      <a:pt x="76" y="51"/>
                    </a:lnTo>
                    <a:lnTo>
                      <a:pt x="78" y="48"/>
                    </a:lnTo>
                    <a:lnTo>
                      <a:pt x="81" y="43"/>
                    </a:lnTo>
                    <a:lnTo>
                      <a:pt x="81" y="35"/>
                    </a:lnTo>
                    <a:lnTo>
                      <a:pt x="78" y="30"/>
                    </a:lnTo>
                    <a:lnTo>
                      <a:pt x="78" y="25"/>
                    </a:lnTo>
                    <a:lnTo>
                      <a:pt x="73" y="20"/>
                    </a:lnTo>
                    <a:lnTo>
                      <a:pt x="6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22" name="Freeform 546"/>
              <p:cNvSpPr>
                <a:spLocks/>
              </p:cNvSpPr>
              <p:nvPr/>
            </p:nvSpPr>
            <p:spPr bwMode="auto">
              <a:xfrm>
                <a:off x="1499" y="6982"/>
                <a:ext cx="104" cy="130"/>
              </a:xfrm>
              <a:custGeom>
                <a:avLst/>
                <a:gdLst>
                  <a:gd name="T0" fmla="*/ 0 w 104"/>
                  <a:gd name="T1" fmla="*/ 0 h 130"/>
                  <a:gd name="T2" fmla="*/ 23 w 104"/>
                  <a:gd name="T3" fmla="*/ 0 h 130"/>
                  <a:gd name="T4" fmla="*/ 88 w 104"/>
                  <a:gd name="T5" fmla="*/ 105 h 130"/>
                  <a:gd name="T6" fmla="*/ 88 w 104"/>
                  <a:gd name="T7" fmla="*/ 0 h 130"/>
                  <a:gd name="T8" fmla="*/ 104 w 104"/>
                  <a:gd name="T9" fmla="*/ 0 h 130"/>
                  <a:gd name="T10" fmla="*/ 104 w 104"/>
                  <a:gd name="T11" fmla="*/ 130 h 130"/>
                  <a:gd name="T12" fmla="*/ 86 w 104"/>
                  <a:gd name="T13" fmla="*/ 130 h 130"/>
                  <a:gd name="T14" fmla="*/ 18 w 104"/>
                  <a:gd name="T15" fmla="*/ 25 h 130"/>
                  <a:gd name="T16" fmla="*/ 18 w 104"/>
                  <a:gd name="T17" fmla="*/ 130 h 130"/>
                  <a:gd name="T18" fmla="*/ 0 w 104"/>
                  <a:gd name="T19" fmla="*/ 130 h 130"/>
                  <a:gd name="T20" fmla="*/ 0 w 104"/>
                  <a:gd name="T21" fmla="*/ 0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130"/>
                  <a:gd name="T35" fmla="*/ 104 w 104"/>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130">
                    <a:moveTo>
                      <a:pt x="0" y="0"/>
                    </a:moveTo>
                    <a:lnTo>
                      <a:pt x="23" y="0"/>
                    </a:lnTo>
                    <a:lnTo>
                      <a:pt x="88" y="105"/>
                    </a:lnTo>
                    <a:lnTo>
                      <a:pt x="88" y="0"/>
                    </a:lnTo>
                    <a:lnTo>
                      <a:pt x="104" y="0"/>
                    </a:lnTo>
                    <a:lnTo>
                      <a:pt x="104" y="130"/>
                    </a:lnTo>
                    <a:lnTo>
                      <a:pt x="86" y="130"/>
                    </a:lnTo>
                    <a:lnTo>
                      <a:pt x="18" y="25"/>
                    </a:lnTo>
                    <a:lnTo>
                      <a:pt x="18"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23" name="Freeform 547"/>
              <p:cNvSpPr>
                <a:spLocks noEditPoints="1"/>
              </p:cNvSpPr>
              <p:nvPr/>
            </p:nvSpPr>
            <p:spPr bwMode="auto">
              <a:xfrm>
                <a:off x="1620" y="6982"/>
                <a:ext cx="116" cy="130"/>
              </a:xfrm>
              <a:custGeom>
                <a:avLst/>
                <a:gdLst>
                  <a:gd name="T0" fmla="*/ 78 w 116"/>
                  <a:gd name="T1" fmla="*/ 78 h 130"/>
                  <a:gd name="T2" fmla="*/ 58 w 116"/>
                  <a:gd name="T3" fmla="*/ 20 h 130"/>
                  <a:gd name="T4" fmla="*/ 38 w 116"/>
                  <a:gd name="T5" fmla="*/ 78 h 130"/>
                  <a:gd name="T6" fmla="*/ 78 w 116"/>
                  <a:gd name="T7" fmla="*/ 78 h 130"/>
                  <a:gd name="T8" fmla="*/ 48 w 116"/>
                  <a:gd name="T9" fmla="*/ 0 h 130"/>
                  <a:gd name="T10" fmla="*/ 68 w 116"/>
                  <a:gd name="T11" fmla="*/ 0 h 130"/>
                  <a:gd name="T12" fmla="*/ 116 w 116"/>
                  <a:gd name="T13" fmla="*/ 130 h 130"/>
                  <a:gd name="T14" fmla="*/ 96 w 116"/>
                  <a:gd name="T15" fmla="*/ 130 h 130"/>
                  <a:gd name="T16" fmla="*/ 83 w 116"/>
                  <a:gd name="T17" fmla="*/ 93 h 130"/>
                  <a:gd name="T18" fmla="*/ 33 w 116"/>
                  <a:gd name="T19" fmla="*/ 93 h 130"/>
                  <a:gd name="T20" fmla="*/ 18 w 116"/>
                  <a:gd name="T21" fmla="*/ 130 h 130"/>
                  <a:gd name="T22" fmla="*/ 0 w 116"/>
                  <a:gd name="T23" fmla="*/ 130 h 130"/>
                  <a:gd name="T24" fmla="*/ 48 w 116"/>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30"/>
                  <a:gd name="T41" fmla="*/ 116 w 116"/>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30">
                    <a:moveTo>
                      <a:pt x="78" y="78"/>
                    </a:moveTo>
                    <a:lnTo>
                      <a:pt x="58" y="20"/>
                    </a:lnTo>
                    <a:lnTo>
                      <a:pt x="38" y="78"/>
                    </a:lnTo>
                    <a:lnTo>
                      <a:pt x="78" y="78"/>
                    </a:lnTo>
                    <a:close/>
                    <a:moveTo>
                      <a:pt x="48" y="0"/>
                    </a:moveTo>
                    <a:lnTo>
                      <a:pt x="68" y="0"/>
                    </a:lnTo>
                    <a:lnTo>
                      <a:pt x="116" y="130"/>
                    </a:lnTo>
                    <a:lnTo>
                      <a:pt x="96" y="130"/>
                    </a:lnTo>
                    <a:lnTo>
                      <a:pt x="83" y="93"/>
                    </a:lnTo>
                    <a:lnTo>
                      <a:pt x="33" y="93"/>
                    </a:lnTo>
                    <a:lnTo>
                      <a:pt x="18" y="130"/>
                    </a:lnTo>
                    <a:lnTo>
                      <a:pt x="0" y="130"/>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24" name="Freeform 548"/>
              <p:cNvSpPr>
                <a:spLocks/>
              </p:cNvSpPr>
              <p:nvPr/>
            </p:nvSpPr>
            <p:spPr bwMode="auto">
              <a:xfrm>
                <a:off x="1751" y="6984"/>
                <a:ext cx="126" cy="128"/>
              </a:xfrm>
              <a:custGeom>
                <a:avLst/>
                <a:gdLst>
                  <a:gd name="T0" fmla="*/ 0 w 126"/>
                  <a:gd name="T1" fmla="*/ 0 h 128"/>
                  <a:gd name="T2" fmla="*/ 25 w 126"/>
                  <a:gd name="T3" fmla="*/ 0 h 128"/>
                  <a:gd name="T4" fmla="*/ 63 w 126"/>
                  <a:gd name="T5" fmla="*/ 108 h 128"/>
                  <a:gd name="T6" fmla="*/ 101 w 126"/>
                  <a:gd name="T7" fmla="*/ 0 h 128"/>
                  <a:gd name="T8" fmla="*/ 126 w 126"/>
                  <a:gd name="T9" fmla="*/ 0 h 128"/>
                  <a:gd name="T10" fmla="*/ 126 w 126"/>
                  <a:gd name="T11" fmla="*/ 128 h 128"/>
                  <a:gd name="T12" fmla="*/ 108 w 126"/>
                  <a:gd name="T13" fmla="*/ 128 h 128"/>
                  <a:gd name="T14" fmla="*/ 108 w 126"/>
                  <a:gd name="T15" fmla="*/ 53 h 128"/>
                  <a:gd name="T16" fmla="*/ 108 w 126"/>
                  <a:gd name="T17" fmla="*/ 40 h 128"/>
                  <a:gd name="T18" fmla="*/ 108 w 126"/>
                  <a:gd name="T19" fmla="*/ 20 h 128"/>
                  <a:gd name="T20" fmla="*/ 73 w 126"/>
                  <a:gd name="T21" fmla="*/ 128 h 128"/>
                  <a:gd name="T22" fmla="*/ 55 w 126"/>
                  <a:gd name="T23" fmla="*/ 128 h 128"/>
                  <a:gd name="T24" fmla="*/ 18 w 126"/>
                  <a:gd name="T25" fmla="*/ 20 h 128"/>
                  <a:gd name="T26" fmla="*/ 18 w 126"/>
                  <a:gd name="T27" fmla="*/ 23 h 128"/>
                  <a:gd name="T28" fmla="*/ 18 w 126"/>
                  <a:gd name="T29" fmla="*/ 38 h 128"/>
                  <a:gd name="T30" fmla="*/ 18 w 126"/>
                  <a:gd name="T31" fmla="*/ 53 h 128"/>
                  <a:gd name="T32" fmla="*/ 18 w 126"/>
                  <a:gd name="T33" fmla="*/ 128 h 128"/>
                  <a:gd name="T34" fmla="*/ 0 w 126"/>
                  <a:gd name="T35" fmla="*/ 128 h 128"/>
                  <a:gd name="T36" fmla="*/ 0 w 126"/>
                  <a:gd name="T37" fmla="*/ 0 h 1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28"/>
                  <a:gd name="T59" fmla="*/ 126 w 126"/>
                  <a:gd name="T60" fmla="*/ 128 h 1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28">
                    <a:moveTo>
                      <a:pt x="0" y="0"/>
                    </a:moveTo>
                    <a:lnTo>
                      <a:pt x="25" y="0"/>
                    </a:lnTo>
                    <a:lnTo>
                      <a:pt x="63" y="108"/>
                    </a:lnTo>
                    <a:lnTo>
                      <a:pt x="101" y="0"/>
                    </a:lnTo>
                    <a:lnTo>
                      <a:pt x="126" y="0"/>
                    </a:lnTo>
                    <a:lnTo>
                      <a:pt x="126" y="128"/>
                    </a:lnTo>
                    <a:lnTo>
                      <a:pt x="108" y="128"/>
                    </a:lnTo>
                    <a:lnTo>
                      <a:pt x="108" y="53"/>
                    </a:lnTo>
                    <a:lnTo>
                      <a:pt x="108" y="40"/>
                    </a:lnTo>
                    <a:lnTo>
                      <a:pt x="108" y="20"/>
                    </a:lnTo>
                    <a:lnTo>
                      <a:pt x="73" y="128"/>
                    </a:lnTo>
                    <a:lnTo>
                      <a:pt x="55" y="128"/>
                    </a:lnTo>
                    <a:lnTo>
                      <a:pt x="18" y="20"/>
                    </a:lnTo>
                    <a:lnTo>
                      <a:pt x="18" y="23"/>
                    </a:lnTo>
                    <a:lnTo>
                      <a:pt x="18" y="38"/>
                    </a:lnTo>
                    <a:lnTo>
                      <a:pt x="18" y="53"/>
                    </a:lnTo>
                    <a:lnTo>
                      <a:pt x="18"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25" name="Freeform 549"/>
              <p:cNvSpPr>
                <a:spLocks/>
              </p:cNvSpPr>
              <p:nvPr/>
            </p:nvSpPr>
            <p:spPr bwMode="auto">
              <a:xfrm>
                <a:off x="1904" y="6982"/>
                <a:ext cx="96" cy="130"/>
              </a:xfrm>
              <a:custGeom>
                <a:avLst/>
                <a:gdLst>
                  <a:gd name="T0" fmla="*/ 0 w 96"/>
                  <a:gd name="T1" fmla="*/ 0 h 130"/>
                  <a:gd name="T2" fmla="*/ 96 w 96"/>
                  <a:gd name="T3" fmla="*/ 0 h 130"/>
                  <a:gd name="T4" fmla="*/ 96 w 96"/>
                  <a:gd name="T5" fmla="*/ 17 h 130"/>
                  <a:gd name="T6" fmla="*/ 18 w 96"/>
                  <a:gd name="T7" fmla="*/ 17 h 130"/>
                  <a:gd name="T8" fmla="*/ 18 w 96"/>
                  <a:gd name="T9" fmla="*/ 55 h 130"/>
                  <a:gd name="T10" fmla="*/ 88 w 96"/>
                  <a:gd name="T11" fmla="*/ 55 h 130"/>
                  <a:gd name="T12" fmla="*/ 88 w 96"/>
                  <a:gd name="T13" fmla="*/ 70 h 130"/>
                  <a:gd name="T14" fmla="*/ 18 w 96"/>
                  <a:gd name="T15" fmla="*/ 70 h 130"/>
                  <a:gd name="T16" fmla="*/ 18 w 96"/>
                  <a:gd name="T17" fmla="*/ 115 h 130"/>
                  <a:gd name="T18" fmla="*/ 96 w 96"/>
                  <a:gd name="T19" fmla="*/ 115 h 130"/>
                  <a:gd name="T20" fmla="*/ 96 w 96"/>
                  <a:gd name="T21" fmla="*/ 130 h 130"/>
                  <a:gd name="T22" fmla="*/ 0 w 96"/>
                  <a:gd name="T23" fmla="*/ 130 h 130"/>
                  <a:gd name="T24" fmla="*/ 0 w 96"/>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30"/>
                  <a:gd name="T41" fmla="*/ 96 w 96"/>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30">
                    <a:moveTo>
                      <a:pt x="0" y="0"/>
                    </a:moveTo>
                    <a:lnTo>
                      <a:pt x="96" y="0"/>
                    </a:lnTo>
                    <a:lnTo>
                      <a:pt x="96" y="17"/>
                    </a:lnTo>
                    <a:lnTo>
                      <a:pt x="18" y="17"/>
                    </a:lnTo>
                    <a:lnTo>
                      <a:pt x="18" y="55"/>
                    </a:lnTo>
                    <a:lnTo>
                      <a:pt x="88" y="55"/>
                    </a:lnTo>
                    <a:lnTo>
                      <a:pt x="88" y="70"/>
                    </a:lnTo>
                    <a:lnTo>
                      <a:pt x="18" y="70"/>
                    </a:lnTo>
                    <a:lnTo>
                      <a:pt x="18" y="115"/>
                    </a:lnTo>
                    <a:lnTo>
                      <a:pt x="96" y="115"/>
                    </a:lnTo>
                    <a:lnTo>
                      <a:pt x="96"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26" name="Freeform 550"/>
              <p:cNvSpPr>
                <a:spLocks/>
              </p:cNvSpPr>
              <p:nvPr/>
            </p:nvSpPr>
            <p:spPr bwMode="auto">
              <a:xfrm>
                <a:off x="2015" y="6982"/>
                <a:ext cx="43" cy="168"/>
              </a:xfrm>
              <a:custGeom>
                <a:avLst/>
                <a:gdLst>
                  <a:gd name="T0" fmla="*/ 3 w 43"/>
                  <a:gd name="T1" fmla="*/ 168 h 168"/>
                  <a:gd name="T2" fmla="*/ 13 w 43"/>
                  <a:gd name="T3" fmla="*/ 145 h 168"/>
                  <a:gd name="T4" fmla="*/ 20 w 43"/>
                  <a:gd name="T5" fmla="*/ 128 h 168"/>
                  <a:gd name="T6" fmla="*/ 23 w 43"/>
                  <a:gd name="T7" fmla="*/ 118 h 168"/>
                  <a:gd name="T8" fmla="*/ 25 w 43"/>
                  <a:gd name="T9" fmla="*/ 108 h 168"/>
                  <a:gd name="T10" fmla="*/ 25 w 43"/>
                  <a:gd name="T11" fmla="*/ 95 h 168"/>
                  <a:gd name="T12" fmla="*/ 25 w 43"/>
                  <a:gd name="T13" fmla="*/ 83 h 168"/>
                  <a:gd name="T14" fmla="*/ 25 w 43"/>
                  <a:gd name="T15" fmla="*/ 70 h 168"/>
                  <a:gd name="T16" fmla="*/ 25 w 43"/>
                  <a:gd name="T17" fmla="*/ 60 h 168"/>
                  <a:gd name="T18" fmla="*/ 23 w 43"/>
                  <a:gd name="T19" fmla="*/ 48 h 168"/>
                  <a:gd name="T20" fmla="*/ 18 w 43"/>
                  <a:gd name="T21" fmla="*/ 37 h 168"/>
                  <a:gd name="T22" fmla="*/ 13 w 43"/>
                  <a:gd name="T23" fmla="*/ 20 h 168"/>
                  <a:gd name="T24" fmla="*/ 0 w 43"/>
                  <a:gd name="T25" fmla="*/ 0 h 168"/>
                  <a:gd name="T26" fmla="*/ 13 w 43"/>
                  <a:gd name="T27" fmla="*/ 0 h 168"/>
                  <a:gd name="T28" fmla="*/ 28 w 43"/>
                  <a:gd name="T29" fmla="*/ 25 h 168"/>
                  <a:gd name="T30" fmla="*/ 35 w 43"/>
                  <a:gd name="T31" fmla="*/ 40 h 168"/>
                  <a:gd name="T32" fmla="*/ 38 w 43"/>
                  <a:gd name="T33" fmla="*/ 50 h 168"/>
                  <a:gd name="T34" fmla="*/ 40 w 43"/>
                  <a:gd name="T35" fmla="*/ 63 h 168"/>
                  <a:gd name="T36" fmla="*/ 43 w 43"/>
                  <a:gd name="T37" fmla="*/ 83 h 168"/>
                  <a:gd name="T38" fmla="*/ 43 w 43"/>
                  <a:gd name="T39" fmla="*/ 95 h 168"/>
                  <a:gd name="T40" fmla="*/ 40 w 43"/>
                  <a:gd name="T41" fmla="*/ 108 h 168"/>
                  <a:gd name="T42" fmla="*/ 38 w 43"/>
                  <a:gd name="T43" fmla="*/ 118 h 168"/>
                  <a:gd name="T44" fmla="*/ 35 w 43"/>
                  <a:gd name="T45" fmla="*/ 130 h 168"/>
                  <a:gd name="T46" fmla="*/ 25 w 43"/>
                  <a:gd name="T47" fmla="*/ 145 h 168"/>
                  <a:gd name="T48" fmla="*/ 13 w 43"/>
                  <a:gd name="T49" fmla="*/ 168 h 168"/>
                  <a:gd name="T50" fmla="*/ 3 w 43"/>
                  <a:gd name="T51" fmla="*/ 168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3"/>
                  <a:gd name="T79" fmla="*/ 0 h 168"/>
                  <a:gd name="T80" fmla="*/ 43 w 43"/>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3" h="168">
                    <a:moveTo>
                      <a:pt x="3" y="168"/>
                    </a:moveTo>
                    <a:lnTo>
                      <a:pt x="13" y="145"/>
                    </a:lnTo>
                    <a:lnTo>
                      <a:pt x="20" y="128"/>
                    </a:lnTo>
                    <a:lnTo>
                      <a:pt x="23" y="118"/>
                    </a:lnTo>
                    <a:lnTo>
                      <a:pt x="25" y="108"/>
                    </a:lnTo>
                    <a:lnTo>
                      <a:pt x="25" y="95"/>
                    </a:lnTo>
                    <a:lnTo>
                      <a:pt x="25" y="83"/>
                    </a:lnTo>
                    <a:lnTo>
                      <a:pt x="25" y="70"/>
                    </a:lnTo>
                    <a:lnTo>
                      <a:pt x="25" y="60"/>
                    </a:lnTo>
                    <a:lnTo>
                      <a:pt x="23" y="48"/>
                    </a:lnTo>
                    <a:lnTo>
                      <a:pt x="18" y="37"/>
                    </a:lnTo>
                    <a:lnTo>
                      <a:pt x="13" y="20"/>
                    </a:lnTo>
                    <a:lnTo>
                      <a:pt x="0" y="0"/>
                    </a:lnTo>
                    <a:lnTo>
                      <a:pt x="13" y="0"/>
                    </a:lnTo>
                    <a:lnTo>
                      <a:pt x="28" y="25"/>
                    </a:lnTo>
                    <a:lnTo>
                      <a:pt x="35" y="40"/>
                    </a:lnTo>
                    <a:lnTo>
                      <a:pt x="38" y="50"/>
                    </a:lnTo>
                    <a:lnTo>
                      <a:pt x="40" y="63"/>
                    </a:lnTo>
                    <a:lnTo>
                      <a:pt x="43" y="83"/>
                    </a:lnTo>
                    <a:lnTo>
                      <a:pt x="43" y="95"/>
                    </a:lnTo>
                    <a:lnTo>
                      <a:pt x="40" y="108"/>
                    </a:lnTo>
                    <a:lnTo>
                      <a:pt x="38" y="118"/>
                    </a:lnTo>
                    <a:lnTo>
                      <a:pt x="35" y="130"/>
                    </a:lnTo>
                    <a:lnTo>
                      <a:pt x="25" y="145"/>
                    </a:lnTo>
                    <a:lnTo>
                      <a:pt x="13" y="168"/>
                    </a:lnTo>
                    <a:lnTo>
                      <a:pt x="3" y="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27" name="Freeform 551"/>
              <p:cNvSpPr>
                <a:spLocks/>
              </p:cNvSpPr>
              <p:nvPr/>
            </p:nvSpPr>
            <p:spPr bwMode="auto">
              <a:xfrm>
                <a:off x="2086" y="7095"/>
                <a:ext cx="20" cy="45"/>
              </a:xfrm>
              <a:custGeom>
                <a:avLst/>
                <a:gdLst>
                  <a:gd name="T0" fmla="*/ 0 w 20"/>
                  <a:gd name="T1" fmla="*/ 38 h 45"/>
                  <a:gd name="T2" fmla="*/ 5 w 20"/>
                  <a:gd name="T3" fmla="*/ 35 h 45"/>
                  <a:gd name="T4" fmla="*/ 7 w 20"/>
                  <a:gd name="T5" fmla="*/ 27 h 45"/>
                  <a:gd name="T6" fmla="*/ 10 w 20"/>
                  <a:gd name="T7" fmla="*/ 20 h 45"/>
                  <a:gd name="T8" fmla="*/ 10 w 20"/>
                  <a:gd name="T9" fmla="*/ 17 h 45"/>
                  <a:gd name="T10" fmla="*/ 0 w 20"/>
                  <a:gd name="T11" fmla="*/ 17 h 45"/>
                  <a:gd name="T12" fmla="*/ 0 w 20"/>
                  <a:gd name="T13" fmla="*/ 0 h 45"/>
                  <a:gd name="T14" fmla="*/ 20 w 20"/>
                  <a:gd name="T15" fmla="*/ 0 h 45"/>
                  <a:gd name="T16" fmla="*/ 20 w 20"/>
                  <a:gd name="T17" fmla="*/ 17 h 45"/>
                  <a:gd name="T18" fmla="*/ 17 w 20"/>
                  <a:gd name="T19" fmla="*/ 27 h 45"/>
                  <a:gd name="T20" fmla="*/ 15 w 20"/>
                  <a:gd name="T21" fmla="*/ 35 h 45"/>
                  <a:gd name="T22" fmla="*/ 12 w 20"/>
                  <a:gd name="T23" fmla="*/ 38 h 45"/>
                  <a:gd name="T24" fmla="*/ 10 w 20"/>
                  <a:gd name="T25" fmla="*/ 43 h 45"/>
                  <a:gd name="T26" fmla="*/ 5 w 20"/>
                  <a:gd name="T27" fmla="*/ 43 h 45"/>
                  <a:gd name="T28" fmla="*/ 0 w 20"/>
                  <a:gd name="T29" fmla="*/ 45 h 45"/>
                  <a:gd name="T30" fmla="*/ 0 w 20"/>
                  <a:gd name="T31" fmla="*/ 38 h 4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
                  <a:gd name="T49" fmla="*/ 0 h 45"/>
                  <a:gd name="T50" fmla="*/ 20 w 20"/>
                  <a:gd name="T51" fmla="*/ 45 h 4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 h="45">
                    <a:moveTo>
                      <a:pt x="0" y="38"/>
                    </a:moveTo>
                    <a:lnTo>
                      <a:pt x="5" y="35"/>
                    </a:lnTo>
                    <a:lnTo>
                      <a:pt x="7" y="27"/>
                    </a:lnTo>
                    <a:lnTo>
                      <a:pt x="10" y="20"/>
                    </a:lnTo>
                    <a:lnTo>
                      <a:pt x="10" y="17"/>
                    </a:lnTo>
                    <a:lnTo>
                      <a:pt x="0" y="17"/>
                    </a:lnTo>
                    <a:lnTo>
                      <a:pt x="0" y="0"/>
                    </a:lnTo>
                    <a:lnTo>
                      <a:pt x="20" y="0"/>
                    </a:lnTo>
                    <a:lnTo>
                      <a:pt x="20" y="17"/>
                    </a:lnTo>
                    <a:lnTo>
                      <a:pt x="17" y="27"/>
                    </a:lnTo>
                    <a:lnTo>
                      <a:pt x="15" y="35"/>
                    </a:lnTo>
                    <a:lnTo>
                      <a:pt x="12" y="38"/>
                    </a:lnTo>
                    <a:lnTo>
                      <a:pt x="10" y="43"/>
                    </a:lnTo>
                    <a:lnTo>
                      <a:pt x="5" y="43"/>
                    </a:lnTo>
                    <a:lnTo>
                      <a:pt x="0" y="45"/>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28" name="Freeform 552"/>
              <p:cNvSpPr>
                <a:spLocks noEditPoints="1"/>
              </p:cNvSpPr>
              <p:nvPr/>
            </p:nvSpPr>
            <p:spPr bwMode="auto">
              <a:xfrm>
                <a:off x="566" y="6741"/>
                <a:ext cx="98" cy="130"/>
              </a:xfrm>
              <a:custGeom>
                <a:avLst/>
                <a:gdLst>
                  <a:gd name="T0" fmla="*/ 68 w 98"/>
                  <a:gd name="T1" fmla="*/ 27 h 130"/>
                  <a:gd name="T2" fmla="*/ 60 w 98"/>
                  <a:gd name="T3" fmla="*/ 25 h 130"/>
                  <a:gd name="T4" fmla="*/ 53 w 98"/>
                  <a:gd name="T5" fmla="*/ 22 h 130"/>
                  <a:gd name="T6" fmla="*/ 28 w 98"/>
                  <a:gd name="T7" fmla="*/ 22 h 130"/>
                  <a:gd name="T8" fmla="*/ 28 w 98"/>
                  <a:gd name="T9" fmla="*/ 62 h 130"/>
                  <a:gd name="T10" fmla="*/ 53 w 98"/>
                  <a:gd name="T11" fmla="*/ 62 h 130"/>
                  <a:gd name="T12" fmla="*/ 60 w 98"/>
                  <a:gd name="T13" fmla="*/ 60 h 130"/>
                  <a:gd name="T14" fmla="*/ 63 w 98"/>
                  <a:gd name="T15" fmla="*/ 60 h 130"/>
                  <a:gd name="T16" fmla="*/ 68 w 98"/>
                  <a:gd name="T17" fmla="*/ 57 h 130"/>
                  <a:gd name="T18" fmla="*/ 70 w 98"/>
                  <a:gd name="T19" fmla="*/ 55 h 130"/>
                  <a:gd name="T20" fmla="*/ 70 w 98"/>
                  <a:gd name="T21" fmla="*/ 50 h 130"/>
                  <a:gd name="T22" fmla="*/ 73 w 98"/>
                  <a:gd name="T23" fmla="*/ 42 h 130"/>
                  <a:gd name="T24" fmla="*/ 70 w 98"/>
                  <a:gd name="T25" fmla="*/ 32 h 130"/>
                  <a:gd name="T26" fmla="*/ 70 w 98"/>
                  <a:gd name="T27" fmla="*/ 30 h 130"/>
                  <a:gd name="T28" fmla="*/ 68 w 98"/>
                  <a:gd name="T29" fmla="*/ 27 h 130"/>
                  <a:gd name="T30" fmla="*/ 88 w 98"/>
                  <a:gd name="T31" fmla="*/ 75 h 130"/>
                  <a:gd name="T32" fmla="*/ 81 w 98"/>
                  <a:gd name="T33" fmla="*/ 77 h 130"/>
                  <a:gd name="T34" fmla="*/ 73 w 98"/>
                  <a:gd name="T35" fmla="*/ 83 h 130"/>
                  <a:gd name="T36" fmla="*/ 65 w 98"/>
                  <a:gd name="T37" fmla="*/ 83 h 130"/>
                  <a:gd name="T38" fmla="*/ 55 w 98"/>
                  <a:gd name="T39" fmla="*/ 85 h 130"/>
                  <a:gd name="T40" fmla="*/ 28 w 98"/>
                  <a:gd name="T41" fmla="*/ 85 h 130"/>
                  <a:gd name="T42" fmla="*/ 28 w 98"/>
                  <a:gd name="T43" fmla="*/ 130 h 130"/>
                  <a:gd name="T44" fmla="*/ 0 w 98"/>
                  <a:gd name="T45" fmla="*/ 130 h 130"/>
                  <a:gd name="T46" fmla="*/ 0 w 98"/>
                  <a:gd name="T47" fmla="*/ 0 h 130"/>
                  <a:gd name="T48" fmla="*/ 55 w 98"/>
                  <a:gd name="T49" fmla="*/ 0 h 130"/>
                  <a:gd name="T50" fmla="*/ 65 w 98"/>
                  <a:gd name="T51" fmla="*/ 2 h 130"/>
                  <a:gd name="T52" fmla="*/ 73 w 98"/>
                  <a:gd name="T53" fmla="*/ 2 h 130"/>
                  <a:gd name="T54" fmla="*/ 81 w 98"/>
                  <a:gd name="T55" fmla="*/ 7 h 130"/>
                  <a:gd name="T56" fmla="*/ 88 w 98"/>
                  <a:gd name="T57" fmla="*/ 10 h 130"/>
                  <a:gd name="T58" fmla="*/ 93 w 98"/>
                  <a:gd name="T59" fmla="*/ 17 h 130"/>
                  <a:gd name="T60" fmla="*/ 96 w 98"/>
                  <a:gd name="T61" fmla="*/ 25 h 130"/>
                  <a:gd name="T62" fmla="*/ 98 w 98"/>
                  <a:gd name="T63" fmla="*/ 27 h 130"/>
                  <a:gd name="T64" fmla="*/ 98 w 98"/>
                  <a:gd name="T65" fmla="*/ 32 h 130"/>
                  <a:gd name="T66" fmla="*/ 98 w 98"/>
                  <a:gd name="T67" fmla="*/ 42 h 130"/>
                  <a:gd name="T68" fmla="*/ 98 w 98"/>
                  <a:gd name="T69" fmla="*/ 52 h 130"/>
                  <a:gd name="T70" fmla="*/ 96 w 98"/>
                  <a:gd name="T71" fmla="*/ 62 h 130"/>
                  <a:gd name="T72" fmla="*/ 93 w 98"/>
                  <a:gd name="T73" fmla="*/ 70 h 130"/>
                  <a:gd name="T74" fmla="*/ 88 w 98"/>
                  <a:gd name="T75" fmla="*/ 75 h 13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8"/>
                  <a:gd name="T115" fmla="*/ 0 h 130"/>
                  <a:gd name="T116" fmla="*/ 98 w 98"/>
                  <a:gd name="T117" fmla="*/ 130 h 13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8" h="130">
                    <a:moveTo>
                      <a:pt x="68" y="27"/>
                    </a:moveTo>
                    <a:lnTo>
                      <a:pt x="60" y="25"/>
                    </a:lnTo>
                    <a:lnTo>
                      <a:pt x="53" y="22"/>
                    </a:lnTo>
                    <a:lnTo>
                      <a:pt x="28" y="22"/>
                    </a:lnTo>
                    <a:lnTo>
                      <a:pt x="28" y="62"/>
                    </a:lnTo>
                    <a:lnTo>
                      <a:pt x="53" y="62"/>
                    </a:lnTo>
                    <a:lnTo>
                      <a:pt x="60" y="60"/>
                    </a:lnTo>
                    <a:lnTo>
                      <a:pt x="63" y="60"/>
                    </a:lnTo>
                    <a:lnTo>
                      <a:pt x="68" y="57"/>
                    </a:lnTo>
                    <a:lnTo>
                      <a:pt x="70" y="55"/>
                    </a:lnTo>
                    <a:lnTo>
                      <a:pt x="70" y="50"/>
                    </a:lnTo>
                    <a:lnTo>
                      <a:pt x="73" y="42"/>
                    </a:lnTo>
                    <a:lnTo>
                      <a:pt x="70" y="32"/>
                    </a:lnTo>
                    <a:lnTo>
                      <a:pt x="70" y="30"/>
                    </a:lnTo>
                    <a:lnTo>
                      <a:pt x="68" y="27"/>
                    </a:lnTo>
                    <a:close/>
                    <a:moveTo>
                      <a:pt x="88" y="75"/>
                    </a:moveTo>
                    <a:lnTo>
                      <a:pt x="81" y="77"/>
                    </a:lnTo>
                    <a:lnTo>
                      <a:pt x="73" y="83"/>
                    </a:lnTo>
                    <a:lnTo>
                      <a:pt x="65" y="83"/>
                    </a:lnTo>
                    <a:lnTo>
                      <a:pt x="55" y="85"/>
                    </a:lnTo>
                    <a:lnTo>
                      <a:pt x="28" y="85"/>
                    </a:lnTo>
                    <a:lnTo>
                      <a:pt x="28" y="130"/>
                    </a:lnTo>
                    <a:lnTo>
                      <a:pt x="0" y="130"/>
                    </a:lnTo>
                    <a:lnTo>
                      <a:pt x="0" y="0"/>
                    </a:lnTo>
                    <a:lnTo>
                      <a:pt x="55" y="0"/>
                    </a:lnTo>
                    <a:lnTo>
                      <a:pt x="65" y="2"/>
                    </a:lnTo>
                    <a:lnTo>
                      <a:pt x="73" y="2"/>
                    </a:lnTo>
                    <a:lnTo>
                      <a:pt x="81" y="7"/>
                    </a:lnTo>
                    <a:lnTo>
                      <a:pt x="88" y="10"/>
                    </a:lnTo>
                    <a:lnTo>
                      <a:pt x="93" y="17"/>
                    </a:lnTo>
                    <a:lnTo>
                      <a:pt x="96" y="25"/>
                    </a:lnTo>
                    <a:lnTo>
                      <a:pt x="98" y="27"/>
                    </a:lnTo>
                    <a:lnTo>
                      <a:pt x="98" y="32"/>
                    </a:lnTo>
                    <a:lnTo>
                      <a:pt x="98" y="42"/>
                    </a:lnTo>
                    <a:lnTo>
                      <a:pt x="98" y="52"/>
                    </a:lnTo>
                    <a:lnTo>
                      <a:pt x="96" y="62"/>
                    </a:lnTo>
                    <a:lnTo>
                      <a:pt x="93" y="70"/>
                    </a:lnTo>
                    <a:lnTo>
                      <a:pt x="88" y="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29" name="Freeform 553"/>
              <p:cNvSpPr>
                <a:spLocks noEditPoints="1"/>
              </p:cNvSpPr>
              <p:nvPr/>
            </p:nvSpPr>
            <p:spPr bwMode="auto">
              <a:xfrm>
                <a:off x="687" y="6741"/>
                <a:ext cx="108" cy="130"/>
              </a:xfrm>
              <a:custGeom>
                <a:avLst/>
                <a:gdLst>
                  <a:gd name="T0" fmla="*/ 25 w 108"/>
                  <a:gd name="T1" fmla="*/ 22 h 130"/>
                  <a:gd name="T2" fmla="*/ 25 w 108"/>
                  <a:gd name="T3" fmla="*/ 57 h 130"/>
                  <a:gd name="T4" fmla="*/ 58 w 108"/>
                  <a:gd name="T5" fmla="*/ 57 h 130"/>
                  <a:gd name="T6" fmla="*/ 65 w 108"/>
                  <a:gd name="T7" fmla="*/ 57 h 130"/>
                  <a:gd name="T8" fmla="*/ 68 w 108"/>
                  <a:gd name="T9" fmla="*/ 57 h 130"/>
                  <a:gd name="T10" fmla="*/ 70 w 108"/>
                  <a:gd name="T11" fmla="*/ 57 h 130"/>
                  <a:gd name="T12" fmla="*/ 75 w 108"/>
                  <a:gd name="T13" fmla="*/ 55 h 130"/>
                  <a:gd name="T14" fmla="*/ 78 w 108"/>
                  <a:gd name="T15" fmla="*/ 50 h 130"/>
                  <a:gd name="T16" fmla="*/ 78 w 108"/>
                  <a:gd name="T17" fmla="*/ 47 h 130"/>
                  <a:gd name="T18" fmla="*/ 78 w 108"/>
                  <a:gd name="T19" fmla="*/ 42 h 130"/>
                  <a:gd name="T20" fmla="*/ 78 w 108"/>
                  <a:gd name="T21" fmla="*/ 37 h 130"/>
                  <a:gd name="T22" fmla="*/ 78 w 108"/>
                  <a:gd name="T23" fmla="*/ 32 h 130"/>
                  <a:gd name="T24" fmla="*/ 75 w 108"/>
                  <a:gd name="T25" fmla="*/ 27 h 130"/>
                  <a:gd name="T26" fmla="*/ 70 w 108"/>
                  <a:gd name="T27" fmla="*/ 25 h 130"/>
                  <a:gd name="T28" fmla="*/ 65 w 108"/>
                  <a:gd name="T29" fmla="*/ 25 h 130"/>
                  <a:gd name="T30" fmla="*/ 58 w 108"/>
                  <a:gd name="T31" fmla="*/ 22 h 130"/>
                  <a:gd name="T32" fmla="*/ 25 w 108"/>
                  <a:gd name="T33" fmla="*/ 22 h 130"/>
                  <a:gd name="T34" fmla="*/ 85 w 108"/>
                  <a:gd name="T35" fmla="*/ 5 h 130"/>
                  <a:gd name="T36" fmla="*/ 90 w 108"/>
                  <a:gd name="T37" fmla="*/ 7 h 130"/>
                  <a:gd name="T38" fmla="*/ 98 w 108"/>
                  <a:gd name="T39" fmla="*/ 12 h 130"/>
                  <a:gd name="T40" fmla="*/ 103 w 108"/>
                  <a:gd name="T41" fmla="*/ 25 h 130"/>
                  <a:gd name="T42" fmla="*/ 105 w 108"/>
                  <a:gd name="T43" fmla="*/ 30 h 130"/>
                  <a:gd name="T44" fmla="*/ 105 w 108"/>
                  <a:gd name="T45" fmla="*/ 37 h 130"/>
                  <a:gd name="T46" fmla="*/ 105 w 108"/>
                  <a:gd name="T47" fmla="*/ 47 h 130"/>
                  <a:gd name="T48" fmla="*/ 103 w 108"/>
                  <a:gd name="T49" fmla="*/ 52 h 130"/>
                  <a:gd name="T50" fmla="*/ 100 w 108"/>
                  <a:gd name="T51" fmla="*/ 55 h 130"/>
                  <a:gd name="T52" fmla="*/ 98 w 108"/>
                  <a:gd name="T53" fmla="*/ 60 h 130"/>
                  <a:gd name="T54" fmla="*/ 95 w 108"/>
                  <a:gd name="T55" fmla="*/ 65 h 130"/>
                  <a:gd name="T56" fmla="*/ 85 w 108"/>
                  <a:gd name="T57" fmla="*/ 70 h 130"/>
                  <a:gd name="T58" fmla="*/ 93 w 108"/>
                  <a:gd name="T59" fmla="*/ 72 h 130"/>
                  <a:gd name="T60" fmla="*/ 98 w 108"/>
                  <a:gd name="T61" fmla="*/ 80 h 130"/>
                  <a:gd name="T62" fmla="*/ 100 w 108"/>
                  <a:gd name="T63" fmla="*/ 88 h 130"/>
                  <a:gd name="T64" fmla="*/ 103 w 108"/>
                  <a:gd name="T65" fmla="*/ 100 h 130"/>
                  <a:gd name="T66" fmla="*/ 103 w 108"/>
                  <a:gd name="T67" fmla="*/ 108 h 130"/>
                  <a:gd name="T68" fmla="*/ 103 w 108"/>
                  <a:gd name="T69" fmla="*/ 120 h 130"/>
                  <a:gd name="T70" fmla="*/ 105 w 108"/>
                  <a:gd name="T71" fmla="*/ 125 h 130"/>
                  <a:gd name="T72" fmla="*/ 108 w 108"/>
                  <a:gd name="T73" fmla="*/ 128 h 130"/>
                  <a:gd name="T74" fmla="*/ 108 w 108"/>
                  <a:gd name="T75" fmla="*/ 130 h 130"/>
                  <a:gd name="T76" fmla="*/ 78 w 108"/>
                  <a:gd name="T77" fmla="*/ 130 h 130"/>
                  <a:gd name="T78" fmla="*/ 75 w 108"/>
                  <a:gd name="T79" fmla="*/ 123 h 130"/>
                  <a:gd name="T80" fmla="*/ 75 w 108"/>
                  <a:gd name="T81" fmla="*/ 113 h 130"/>
                  <a:gd name="T82" fmla="*/ 75 w 108"/>
                  <a:gd name="T83" fmla="*/ 100 h 130"/>
                  <a:gd name="T84" fmla="*/ 73 w 108"/>
                  <a:gd name="T85" fmla="*/ 90 h 130"/>
                  <a:gd name="T86" fmla="*/ 70 w 108"/>
                  <a:gd name="T87" fmla="*/ 85 h 130"/>
                  <a:gd name="T88" fmla="*/ 65 w 108"/>
                  <a:gd name="T89" fmla="*/ 80 h 130"/>
                  <a:gd name="T90" fmla="*/ 55 w 108"/>
                  <a:gd name="T91" fmla="*/ 80 h 130"/>
                  <a:gd name="T92" fmla="*/ 25 w 108"/>
                  <a:gd name="T93" fmla="*/ 80 h 130"/>
                  <a:gd name="T94" fmla="*/ 25 w 108"/>
                  <a:gd name="T95" fmla="*/ 130 h 130"/>
                  <a:gd name="T96" fmla="*/ 0 w 108"/>
                  <a:gd name="T97" fmla="*/ 130 h 130"/>
                  <a:gd name="T98" fmla="*/ 0 w 108"/>
                  <a:gd name="T99" fmla="*/ 0 h 130"/>
                  <a:gd name="T100" fmla="*/ 63 w 108"/>
                  <a:gd name="T101" fmla="*/ 0 h 130"/>
                  <a:gd name="T102" fmla="*/ 75 w 108"/>
                  <a:gd name="T103" fmla="*/ 2 h 130"/>
                  <a:gd name="T104" fmla="*/ 85 w 108"/>
                  <a:gd name="T105" fmla="*/ 5 h 1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0"/>
                  <a:gd name="T161" fmla="*/ 108 w 108"/>
                  <a:gd name="T162" fmla="*/ 130 h 1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0">
                    <a:moveTo>
                      <a:pt x="25" y="22"/>
                    </a:moveTo>
                    <a:lnTo>
                      <a:pt x="25" y="57"/>
                    </a:lnTo>
                    <a:lnTo>
                      <a:pt x="58" y="57"/>
                    </a:lnTo>
                    <a:lnTo>
                      <a:pt x="65" y="57"/>
                    </a:lnTo>
                    <a:lnTo>
                      <a:pt x="68" y="57"/>
                    </a:lnTo>
                    <a:lnTo>
                      <a:pt x="70" y="57"/>
                    </a:lnTo>
                    <a:lnTo>
                      <a:pt x="75" y="55"/>
                    </a:lnTo>
                    <a:lnTo>
                      <a:pt x="78" y="50"/>
                    </a:lnTo>
                    <a:lnTo>
                      <a:pt x="78" y="47"/>
                    </a:lnTo>
                    <a:lnTo>
                      <a:pt x="78" y="42"/>
                    </a:lnTo>
                    <a:lnTo>
                      <a:pt x="78" y="37"/>
                    </a:lnTo>
                    <a:lnTo>
                      <a:pt x="78" y="32"/>
                    </a:lnTo>
                    <a:lnTo>
                      <a:pt x="75" y="27"/>
                    </a:lnTo>
                    <a:lnTo>
                      <a:pt x="70" y="25"/>
                    </a:lnTo>
                    <a:lnTo>
                      <a:pt x="65" y="25"/>
                    </a:lnTo>
                    <a:lnTo>
                      <a:pt x="58" y="22"/>
                    </a:lnTo>
                    <a:lnTo>
                      <a:pt x="25" y="22"/>
                    </a:lnTo>
                    <a:close/>
                    <a:moveTo>
                      <a:pt x="85" y="5"/>
                    </a:moveTo>
                    <a:lnTo>
                      <a:pt x="90" y="7"/>
                    </a:lnTo>
                    <a:lnTo>
                      <a:pt x="98" y="12"/>
                    </a:lnTo>
                    <a:lnTo>
                      <a:pt x="103" y="25"/>
                    </a:lnTo>
                    <a:lnTo>
                      <a:pt x="105" y="30"/>
                    </a:lnTo>
                    <a:lnTo>
                      <a:pt x="105" y="37"/>
                    </a:lnTo>
                    <a:lnTo>
                      <a:pt x="105" y="47"/>
                    </a:lnTo>
                    <a:lnTo>
                      <a:pt x="103" y="52"/>
                    </a:lnTo>
                    <a:lnTo>
                      <a:pt x="100" y="55"/>
                    </a:lnTo>
                    <a:lnTo>
                      <a:pt x="98" y="60"/>
                    </a:lnTo>
                    <a:lnTo>
                      <a:pt x="95" y="65"/>
                    </a:lnTo>
                    <a:lnTo>
                      <a:pt x="85" y="70"/>
                    </a:lnTo>
                    <a:lnTo>
                      <a:pt x="93" y="72"/>
                    </a:lnTo>
                    <a:lnTo>
                      <a:pt x="98" y="80"/>
                    </a:lnTo>
                    <a:lnTo>
                      <a:pt x="100" y="88"/>
                    </a:lnTo>
                    <a:lnTo>
                      <a:pt x="103" y="100"/>
                    </a:lnTo>
                    <a:lnTo>
                      <a:pt x="103" y="108"/>
                    </a:lnTo>
                    <a:lnTo>
                      <a:pt x="103" y="120"/>
                    </a:lnTo>
                    <a:lnTo>
                      <a:pt x="105" y="125"/>
                    </a:lnTo>
                    <a:lnTo>
                      <a:pt x="108" y="128"/>
                    </a:lnTo>
                    <a:lnTo>
                      <a:pt x="108" y="130"/>
                    </a:lnTo>
                    <a:lnTo>
                      <a:pt x="78" y="130"/>
                    </a:lnTo>
                    <a:lnTo>
                      <a:pt x="75" y="123"/>
                    </a:lnTo>
                    <a:lnTo>
                      <a:pt x="75" y="113"/>
                    </a:lnTo>
                    <a:lnTo>
                      <a:pt x="75" y="100"/>
                    </a:lnTo>
                    <a:lnTo>
                      <a:pt x="73" y="90"/>
                    </a:lnTo>
                    <a:lnTo>
                      <a:pt x="70" y="85"/>
                    </a:lnTo>
                    <a:lnTo>
                      <a:pt x="65" y="80"/>
                    </a:lnTo>
                    <a:lnTo>
                      <a:pt x="55" y="80"/>
                    </a:lnTo>
                    <a:lnTo>
                      <a:pt x="25" y="80"/>
                    </a:lnTo>
                    <a:lnTo>
                      <a:pt x="25" y="130"/>
                    </a:lnTo>
                    <a:lnTo>
                      <a:pt x="0" y="130"/>
                    </a:lnTo>
                    <a:lnTo>
                      <a:pt x="0" y="0"/>
                    </a:lnTo>
                    <a:lnTo>
                      <a:pt x="63" y="0"/>
                    </a:lnTo>
                    <a:lnTo>
                      <a:pt x="75" y="2"/>
                    </a:lnTo>
                    <a:lnTo>
                      <a:pt x="85"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30" name="Rectangle 554"/>
              <p:cNvSpPr>
                <a:spLocks noChangeArrowheads="1"/>
              </p:cNvSpPr>
              <p:nvPr/>
            </p:nvSpPr>
            <p:spPr bwMode="auto">
              <a:xfrm>
                <a:off x="815" y="6741"/>
                <a:ext cx="25" cy="13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373031" name="Freeform 555"/>
              <p:cNvSpPr>
                <a:spLocks/>
              </p:cNvSpPr>
              <p:nvPr/>
            </p:nvSpPr>
            <p:spPr bwMode="auto">
              <a:xfrm>
                <a:off x="865" y="6741"/>
                <a:ext cx="126" cy="130"/>
              </a:xfrm>
              <a:custGeom>
                <a:avLst/>
                <a:gdLst>
                  <a:gd name="T0" fmla="*/ 88 w 126"/>
                  <a:gd name="T1" fmla="*/ 0 h 130"/>
                  <a:gd name="T2" fmla="*/ 126 w 126"/>
                  <a:gd name="T3" fmla="*/ 0 h 130"/>
                  <a:gd name="T4" fmla="*/ 126 w 126"/>
                  <a:gd name="T5" fmla="*/ 130 h 130"/>
                  <a:gd name="T6" fmla="*/ 101 w 126"/>
                  <a:gd name="T7" fmla="*/ 130 h 130"/>
                  <a:gd name="T8" fmla="*/ 101 w 126"/>
                  <a:gd name="T9" fmla="*/ 42 h 130"/>
                  <a:gd name="T10" fmla="*/ 101 w 126"/>
                  <a:gd name="T11" fmla="*/ 32 h 130"/>
                  <a:gd name="T12" fmla="*/ 101 w 126"/>
                  <a:gd name="T13" fmla="*/ 22 h 130"/>
                  <a:gd name="T14" fmla="*/ 78 w 126"/>
                  <a:gd name="T15" fmla="*/ 130 h 130"/>
                  <a:gd name="T16" fmla="*/ 51 w 126"/>
                  <a:gd name="T17" fmla="*/ 130 h 130"/>
                  <a:gd name="T18" fmla="*/ 26 w 126"/>
                  <a:gd name="T19" fmla="*/ 22 h 130"/>
                  <a:gd name="T20" fmla="*/ 26 w 126"/>
                  <a:gd name="T21" fmla="*/ 32 h 130"/>
                  <a:gd name="T22" fmla="*/ 26 w 126"/>
                  <a:gd name="T23" fmla="*/ 42 h 130"/>
                  <a:gd name="T24" fmla="*/ 26 w 126"/>
                  <a:gd name="T25" fmla="*/ 130 h 130"/>
                  <a:gd name="T26" fmla="*/ 0 w 126"/>
                  <a:gd name="T27" fmla="*/ 130 h 130"/>
                  <a:gd name="T28" fmla="*/ 0 w 126"/>
                  <a:gd name="T29" fmla="*/ 0 h 130"/>
                  <a:gd name="T30" fmla="*/ 41 w 126"/>
                  <a:gd name="T31" fmla="*/ 0 h 130"/>
                  <a:gd name="T32" fmla="*/ 66 w 126"/>
                  <a:gd name="T33" fmla="*/ 103 h 130"/>
                  <a:gd name="T34" fmla="*/ 88 w 126"/>
                  <a:gd name="T35" fmla="*/ 0 h 1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6"/>
                  <a:gd name="T55" fmla="*/ 0 h 130"/>
                  <a:gd name="T56" fmla="*/ 126 w 126"/>
                  <a:gd name="T57" fmla="*/ 130 h 1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6" h="130">
                    <a:moveTo>
                      <a:pt x="88" y="0"/>
                    </a:moveTo>
                    <a:lnTo>
                      <a:pt x="126" y="0"/>
                    </a:lnTo>
                    <a:lnTo>
                      <a:pt x="126" y="130"/>
                    </a:lnTo>
                    <a:lnTo>
                      <a:pt x="101" y="130"/>
                    </a:lnTo>
                    <a:lnTo>
                      <a:pt x="101" y="42"/>
                    </a:lnTo>
                    <a:lnTo>
                      <a:pt x="101" y="32"/>
                    </a:lnTo>
                    <a:lnTo>
                      <a:pt x="101" y="22"/>
                    </a:lnTo>
                    <a:lnTo>
                      <a:pt x="78" y="130"/>
                    </a:lnTo>
                    <a:lnTo>
                      <a:pt x="51" y="130"/>
                    </a:lnTo>
                    <a:lnTo>
                      <a:pt x="26" y="22"/>
                    </a:lnTo>
                    <a:lnTo>
                      <a:pt x="26" y="32"/>
                    </a:lnTo>
                    <a:lnTo>
                      <a:pt x="26" y="42"/>
                    </a:lnTo>
                    <a:lnTo>
                      <a:pt x="26" y="130"/>
                    </a:lnTo>
                    <a:lnTo>
                      <a:pt x="0" y="130"/>
                    </a:lnTo>
                    <a:lnTo>
                      <a:pt x="0" y="0"/>
                    </a:lnTo>
                    <a:lnTo>
                      <a:pt x="41" y="0"/>
                    </a:lnTo>
                    <a:lnTo>
                      <a:pt x="66" y="103"/>
                    </a:lnTo>
                    <a:lnTo>
                      <a:pt x="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32" name="Freeform 556"/>
              <p:cNvSpPr>
                <a:spLocks noEditPoints="1"/>
              </p:cNvSpPr>
              <p:nvPr/>
            </p:nvSpPr>
            <p:spPr bwMode="auto">
              <a:xfrm>
                <a:off x="1009" y="6741"/>
                <a:ext cx="123" cy="130"/>
              </a:xfrm>
              <a:custGeom>
                <a:avLst/>
                <a:gdLst>
                  <a:gd name="T0" fmla="*/ 45 w 123"/>
                  <a:gd name="T1" fmla="*/ 83 h 130"/>
                  <a:gd name="T2" fmla="*/ 78 w 123"/>
                  <a:gd name="T3" fmla="*/ 83 h 130"/>
                  <a:gd name="T4" fmla="*/ 60 w 123"/>
                  <a:gd name="T5" fmla="*/ 30 h 130"/>
                  <a:gd name="T6" fmla="*/ 45 w 123"/>
                  <a:gd name="T7" fmla="*/ 83 h 130"/>
                  <a:gd name="T8" fmla="*/ 45 w 123"/>
                  <a:gd name="T9" fmla="*/ 0 h 130"/>
                  <a:gd name="T10" fmla="*/ 75 w 123"/>
                  <a:gd name="T11" fmla="*/ 0 h 130"/>
                  <a:gd name="T12" fmla="*/ 123 w 123"/>
                  <a:gd name="T13" fmla="*/ 130 h 130"/>
                  <a:gd name="T14" fmla="*/ 93 w 123"/>
                  <a:gd name="T15" fmla="*/ 130 h 130"/>
                  <a:gd name="T16" fmla="*/ 85 w 123"/>
                  <a:gd name="T17" fmla="*/ 103 h 130"/>
                  <a:gd name="T18" fmla="*/ 38 w 123"/>
                  <a:gd name="T19" fmla="*/ 103 h 130"/>
                  <a:gd name="T20" fmla="*/ 27 w 123"/>
                  <a:gd name="T21" fmla="*/ 130 h 130"/>
                  <a:gd name="T22" fmla="*/ 0 w 123"/>
                  <a:gd name="T23" fmla="*/ 130 h 130"/>
                  <a:gd name="T24" fmla="*/ 45 w 123"/>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3"/>
                  <a:gd name="T40" fmla="*/ 0 h 130"/>
                  <a:gd name="T41" fmla="*/ 123 w 123"/>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3" h="130">
                    <a:moveTo>
                      <a:pt x="45" y="83"/>
                    </a:moveTo>
                    <a:lnTo>
                      <a:pt x="78" y="83"/>
                    </a:lnTo>
                    <a:lnTo>
                      <a:pt x="60" y="30"/>
                    </a:lnTo>
                    <a:lnTo>
                      <a:pt x="45" y="83"/>
                    </a:lnTo>
                    <a:close/>
                    <a:moveTo>
                      <a:pt x="45" y="0"/>
                    </a:moveTo>
                    <a:lnTo>
                      <a:pt x="75" y="0"/>
                    </a:lnTo>
                    <a:lnTo>
                      <a:pt x="123" y="130"/>
                    </a:lnTo>
                    <a:lnTo>
                      <a:pt x="93" y="130"/>
                    </a:lnTo>
                    <a:lnTo>
                      <a:pt x="85" y="103"/>
                    </a:lnTo>
                    <a:lnTo>
                      <a:pt x="38" y="103"/>
                    </a:lnTo>
                    <a:lnTo>
                      <a:pt x="27" y="130"/>
                    </a:lnTo>
                    <a:lnTo>
                      <a:pt x="0" y="130"/>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33" name="Freeform 557"/>
              <p:cNvSpPr>
                <a:spLocks noEditPoints="1"/>
              </p:cNvSpPr>
              <p:nvPr/>
            </p:nvSpPr>
            <p:spPr bwMode="auto">
              <a:xfrm>
                <a:off x="1150" y="6741"/>
                <a:ext cx="108" cy="130"/>
              </a:xfrm>
              <a:custGeom>
                <a:avLst/>
                <a:gdLst>
                  <a:gd name="T0" fmla="*/ 25 w 108"/>
                  <a:gd name="T1" fmla="*/ 22 h 130"/>
                  <a:gd name="T2" fmla="*/ 25 w 108"/>
                  <a:gd name="T3" fmla="*/ 57 h 130"/>
                  <a:gd name="T4" fmla="*/ 58 w 108"/>
                  <a:gd name="T5" fmla="*/ 57 h 130"/>
                  <a:gd name="T6" fmla="*/ 65 w 108"/>
                  <a:gd name="T7" fmla="*/ 57 h 130"/>
                  <a:gd name="T8" fmla="*/ 68 w 108"/>
                  <a:gd name="T9" fmla="*/ 57 h 130"/>
                  <a:gd name="T10" fmla="*/ 70 w 108"/>
                  <a:gd name="T11" fmla="*/ 57 h 130"/>
                  <a:gd name="T12" fmla="*/ 75 w 108"/>
                  <a:gd name="T13" fmla="*/ 55 h 130"/>
                  <a:gd name="T14" fmla="*/ 78 w 108"/>
                  <a:gd name="T15" fmla="*/ 50 h 130"/>
                  <a:gd name="T16" fmla="*/ 78 w 108"/>
                  <a:gd name="T17" fmla="*/ 47 h 130"/>
                  <a:gd name="T18" fmla="*/ 78 w 108"/>
                  <a:gd name="T19" fmla="*/ 42 h 130"/>
                  <a:gd name="T20" fmla="*/ 78 w 108"/>
                  <a:gd name="T21" fmla="*/ 37 h 130"/>
                  <a:gd name="T22" fmla="*/ 78 w 108"/>
                  <a:gd name="T23" fmla="*/ 32 h 130"/>
                  <a:gd name="T24" fmla="*/ 75 w 108"/>
                  <a:gd name="T25" fmla="*/ 27 h 130"/>
                  <a:gd name="T26" fmla="*/ 70 w 108"/>
                  <a:gd name="T27" fmla="*/ 25 h 130"/>
                  <a:gd name="T28" fmla="*/ 65 w 108"/>
                  <a:gd name="T29" fmla="*/ 25 h 130"/>
                  <a:gd name="T30" fmla="*/ 58 w 108"/>
                  <a:gd name="T31" fmla="*/ 22 h 130"/>
                  <a:gd name="T32" fmla="*/ 25 w 108"/>
                  <a:gd name="T33" fmla="*/ 22 h 130"/>
                  <a:gd name="T34" fmla="*/ 85 w 108"/>
                  <a:gd name="T35" fmla="*/ 5 h 130"/>
                  <a:gd name="T36" fmla="*/ 90 w 108"/>
                  <a:gd name="T37" fmla="*/ 7 h 130"/>
                  <a:gd name="T38" fmla="*/ 98 w 108"/>
                  <a:gd name="T39" fmla="*/ 12 h 130"/>
                  <a:gd name="T40" fmla="*/ 103 w 108"/>
                  <a:gd name="T41" fmla="*/ 25 h 130"/>
                  <a:gd name="T42" fmla="*/ 105 w 108"/>
                  <a:gd name="T43" fmla="*/ 30 h 130"/>
                  <a:gd name="T44" fmla="*/ 105 w 108"/>
                  <a:gd name="T45" fmla="*/ 37 h 130"/>
                  <a:gd name="T46" fmla="*/ 105 w 108"/>
                  <a:gd name="T47" fmla="*/ 47 h 130"/>
                  <a:gd name="T48" fmla="*/ 103 w 108"/>
                  <a:gd name="T49" fmla="*/ 52 h 130"/>
                  <a:gd name="T50" fmla="*/ 100 w 108"/>
                  <a:gd name="T51" fmla="*/ 55 h 130"/>
                  <a:gd name="T52" fmla="*/ 98 w 108"/>
                  <a:gd name="T53" fmla="*/ 60 h 130"/>
                  <a:gd name="T54" fmla="*/ 95 w 108"/>
                  <a:gd name="T55" fmla="*/ 65 h 130"/>
                  <a:gd name="T56" fmla="*/ 85 w 108"/>
                  <a:gd name="T57" fmla="*/ 70 h 130"/>
                  <a:gd name="T58" fmla="*/ 93 w 108"/>
                  <a:gd name="T59" fmla="*/ 72 h 130"/>
                  <a:gd name="T60" fmla="*/ 98 w 108"/>
                  <a:gd name="T61" fmla="*/ 80 h 130"/>
                  <a:gd name="T62" fmla="*/ 100 w 108"/>
                  <a:gd name="T63" fmla="*/ 88 h 130"/>
                  <a:gd name="T64" fmla="*/ 103 w 108"/>
                  <a:gd name="T65" fmla="*/ 100 h 130"/>
                  <a:gd name="T66" fmla="*/ 103 w 108"/>
                  <a:gd name="T67" fmla="*/ 108 h 130"/>
                  <a:gd name="T68" fmla="*/ 103 w 108"/>
                  <a:gd name="T69" fmla="*/ 120 h 130"/>
                  <a:gd name="T70" fmla="*/ 105 w 108"/>
                  <a:gd name="T71" fmla="*/ 125 h 130"/>
                  <a:gd name="T72" fmla="*/ 108 w 108"/>
                  <a:gd name="T73" fmla="*/ 128 h 130"/>
                  <a:gd name="T74" fmla="*/ 108 w 108"/>
                  <a:gd name="T75" fmla="*/ 130 h 130"/>
                  <a:gd name="T76" fmla="*/ 78 w 108"/>
                  <a:gd name="T77" fmla="*/ 130 h 130"/>
                  <a:gd name="T78" fmla="*/ 75 w 108"/>
                  <a:gd name="T79" fmla="*/ 123 h 130"/>
                  <a:gd name="T80" fmla="*/ 75 w 108"/>
                  <a:gd name="T81" fmla="*/ 113 h 130"/>
                  <a:gd name="T82" fmla="*/ 75 w 108"/>
                  <a:gd name="T83" fmla="*/ 100 h 130"/>
                  <a:gd name="T84" fmla="*/ 73 w 108"/>
                  <a:gd name="T85" fmla="*/ 90 h 130"/>
                  <a:gd name="T86" fmla="*/ 70 w 108"/>
                  <a:gd name="T87" fmla="*/ 85 h 130"/>
                  <a:gd name="T88" fmla="*/ 65 w 108"/>
                  <a:gd name="T89" fmla="*/ 80 h 130"/>
                  <a:gd name="T90" fmla="*/ 55 w 108"/>
                  <a:gd name="T91" fmla="*/ 80 h 130"/>
                  <a:gd name="T92" fmla="*/ 25 w 108"/>
                  <a:gd name="T93" fmla="*/ 80 h 130"/>
                  <a:gd name="T94" fmla="*/ 25 w 108"/>
                  <a:gd name="T95" fmla="*/ 130 h 130"/>
                  <a:gd name="T96" fmla="*/ 0 w 108"/>
                  <a:gd name="T97" fmla="*/ 130 h 130"/>
                  <a:gd name="T98" fmla="*/ 0 w 108"/>
                  <a:gd name="T99" fmla="*/ 0 h 130"/>
                  <a:gd name="T100" fmla="*/ 63 w 108"/>
                  <a:gd name="T101" fmla="*/ 0 h 130"/>
                  <a:gd name="T102" fmla="*/ 75 w 108"/>
                  <a:gd name="T103" fmla="*/ 2 h 130"/>
                  <a:gd name="T104" fmla="*/ 85 w 108"/>
                  <a:gd name="T105" fmla="*/ 5 h 1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0"/>
                  <a:gd name="T161" fmla="*/ 108 w 108"/>
                  <a:gd name="T162" fmla="*/ 130 h 1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0">
                    <a:moveTo>
                      <a:pt x="25" y="22"/>
                    </a:moveTo>
                    <a:lnTo>
                      <a:pt x="25" y="57"/>
                    </a:lnTo>
                    <a:lnTo>
                      <a:pt x="58" y="57"/>
                    </a:lnTo>
                    <a:lnTo>
                      <a:pt x="65" y="57"/>
                    </a:lnTo>
                    <a:lnTo>
                      <a:pt x="68" y="57"/>
                    </a:lnTo>
                    <a:lnTo>
                      <a:pt x="70" y="57"/>
                    </a:lnTo>
                    <a:lnTo>
                      <a:pt x="75" y="55"/>
                    </a:lnTo>
                    <a:lnTo>
                      <a:pt x="78" y="50"/>
                    </a:lnTo>
                    <a:lnTo>
                      <a:pt x="78" y="47"/>
                    </a:lnTo>
                    <a:lnTo>
                      <a:pt x="78" y="42"/>
                    </a:lnTo>
                    <a:lnTo>
                      <a:pt x="78" y="37"/>
                    </a:lnTo>
                    <a:lnTo>
                      <a:pt x="78" y="32"/>
                    </a:lnTo>
                    <a:lnTo>
                      <a:pt x="75" y="27"/>
                    </a:lnTo>
                    <a:lnTo>
                      <a:pt x="70" y="25"/>
                    </a:lnTo>
                    <a:lnTo>
                      <a:pt x="65" y="25"/>
                    </a:lnTo>
                    <a:lnTo>
                      <a:pt x="58" y="22"/>
                    </a:lnTo>
                    <a:lnTo>
                      <a:pt x="25" y="22"/>
                    </a:lnTo>
                    <a:close/>
                    <a:moveTo>
                      <a:pt x="85" y="5"/>
                    </a:moveTo>
                    <a:lnTo>
                      <a:pt x="90" y="7"/>
                    </a:lnTo>
                    <a:lnTo>
                      <a:pt x="98" y="12"/>
                    </a:lnTo>
                    <a:lnTo>
                      <a:pt x="103" y="25"/>
                    </a:lnTo>
                    <a:lnTo>
                      <a:pt x="105" y="30"/>
                    </a:lnTo>
                    <a:lnTo>
                      <a:pt x="105" y="37"/>
                    </a:lnTo>
                    <a:lnTo>
                      <a:pt x="105" y="47"/>
                    </a:lnTo>
                    <a:lnTo>
                      <a:pt x="103" y="52"/>
                    </a:lnTo>
                    <a:lnTo>
                      <a:pt x="100" y="55"/>
                    </a:lnTo>
                    <a:lnTo>
                      <a:pt x="98" y="60"/>
                    </a:lnTo>
                    <a:lnTo>
                      <a:pt x="95" y="65"/>
                    </a:lnTo>
                    <a:lnTo>
                      <a:pt x="85" y="70"/>
                    </a:lnTo>
                    <a:lnTo>
                      <a:pt x="93" y="72"/>
                    </a:lnTo>
                    <a:lnTo>
                      <a:pt x="98" y="80"/>
                    </a:lnTo>
                    <a:lnTo>
                      <a:pt x="100" y="88"/>
                    </a:lnTo>
                    <a:lnTo>
                      <a:pt x="103" y="100"/>
                    </a:lnTo>
                    <a:lnTo>
                      <a:pt x="103" y="108"/>
                    </a:lnTo>
                    <a:lnTo>
                      <a:pt x="103" y="120"/>
                    </a:lnTo>
                    <a:lnTo>
                      <a:pt x="105" y="125"/>
                    </a:lnTo>
                    <a:lnTo>
                      <a:pt x="108" y="128"/>
                    </a:lnTo>
                    <a:lnTo>
                      <a:pt x="108" y="130"/>
                    </a:lnTo>
                    <a:lnTo>
                      <a:pt x="78" y="130"/>
                    </a:lnTo>
                    <a:lnTo>
                      <a:pt x="75" y="123"/>
                    </a:lnTo>
                    <a:lnTo>
                      <a:pt x="75" y="113"/>
                    </a:lnTo>
                    <a:lnTo>
                      <a:pt x="75" y="100"/>
                    </a:lnTo>
                    <a:lnTo>
                      <a:pt x="73" y="90"/>
                    </a:lnTo>
                    <a:lnTo>
                      <a:pt x="70" y="85"/>
                    </a:lnTo>
                    <a:lnTo>
                      <a:pt x="65" y="80"/>
                    </a:lnTo>
                    <a:lnTo>
                      <a:pt x="55" y="80"/>
                    </a:lnTo>
                    <a:lnTo>
                      <a:pt x="25" y="80"/>
                    </a:lnTo>
                    <a:lnTo>
                      <a:pt x="25" y="130"/>
                    </a:lnTo>
                    <a:lnTo>
                      <a:pt x="0" y="130"/>
                    </a:lnTo>
                    <a:lnTo>
                      <a:pt x="0" y="0"/>
                    </a:lnTo>
                    <a:lnTo>
                      <a:pt x="63" y="0"/>
                    </a:lnTo>
                    <a:lnTo>
                      <a:pt x="75" y="2"/>
                    </a:lnTo>
                    <a:lnTo>
                      <a:pt x="85"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34" name="Freeform 558"/>
              <p:cNvSpPr>
                <a:spLocks/>
              </p:cNvSpPr>
              <p:nvPr/>
            </p:nvSpPr>
            <p:spPr bwMode="auto">
              <a:xfrm>
                <a:off x="1260" y="6741"/>
                <a:ext cx="119" cy="130"/>
              </a:xfrm>
              <a:custGeom>
                <a:avLst/>
                <a:gdLst>
                  <a:gd name="T0" fmla="*/ 86 w 119"/>
                  <a:gd name="T1" fmla="*/ 0 h 130"/>
                  <a:gd name="T2" fmla="*/ 119 w 119"/>
                  <a:gd name="T3" fmla="*/ 0 h 130"/>
                  <a:gd name="T4" fmla="*/ 73 w 119"/>
                  <a:gd name="T5" fmla="*/ 83 h 130"/>
                  <a:gd name="T6" fmla="*/ 73 w 119"/>
                  <a:gd name="T7" fmla="*/ 130 h 130"/>
                  <a:gd name="T8" fmla="*/ 46 w 119"/>
                  <a:gd name="T9" fmla="*/ 130 h 130"/>
                  <a:gd name="T10" fmla="*/ 46 w 119"/>
                  <a:gd name="T11" fmla="*/ 83 h 130"/>
                  <a:gd name="T12" fmla="*/ 0 w 119"/>
                  <a:gd name="T13" fmla="*/ 0 h 130"/>
                  <a:gd name="T14" fmla="*/ 33 w 119"/>
                  <a:gd name="T15" fmla="*/ 0 h 130"/>
                  <a:gd name="T16" fmla="*/ 61 w 119"/>
                  <a:gd name="T17" fmla="*/ 57 h 130"/>
                  <a:gd name="T18" fmla="*/ 86 w 119"/>
                  <a:gd name="T19" fmla="*/ 0 h 1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9"/>
                  <a:gd name="T31" fmla="*/ 0 h 130"/>
                  <a:gd name="T32" fmla="*/ 119 w 119"/>
                  <a:gd name="T33" fmla="*/ 130 h 1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9" h="130">
                    <a:moveTo>
                      <a:pt x="86" y="0"/>
                    </a:moveTo>
                    <a:lnTo>
                      <a:pt x="119" y="0"/>
                    </a:lnTo>
                    <a:lnTo>
                      <a:pt x="73" y="83"/>
                    </a:lnTo>
                    <a:lnTo>
                      <a:pt x="73" y="130"/>
                    </a:lnTo>
                    <a:lnTo>
                      <a:pt x="46" y="130"/>
                    </a:lnTo>
                    <a:lnTo>
                      <a:pt x="46" y="83"/>
                    </a:lnTo>
                    <a:lnTo>
                      <a:pt x="0" y="0"/>
                    </a:lnTo>
                    <a:lnTo>
                      <a:pt x="33" y="0"/>
                    </a:lnTo>
                    <a:lnTo>
                      <a:pt x="61" y="57"/>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35" name="Freeform 559"/>
              <p:cNvSpPr>
                <a:spLocks/>
              </p:cNvSpPr>
              <p:nvPr/>
            </p:nvSpPr>
            <p:spPr bwMode="auto">
              <a:xfrm>
                <a:off x="1442" y="6741"/>
                <a:ext cx="113" cy="130"/>
              </a:xfrm>
              <a:custGeom>
                <a:avLst/>
                <a:gdLst>
                  <a:gd name="T0" fmla="*/ 0 w 113"/>
                  <a:gd name="T1" fmla="*/ 0 h 130"/>
                  <a:gd name="T2" fmla="*/ 25 w 113"/>
                  <a:gd name="T3" fmla="*/ 0 h 130"/>
                  <a:gd name="T4" fmla="*/ 25 w 113"/>
                  <a:gd name="T5" fmla="*/ 55 h 130"/>
                  <a:gd name="T6" fmla="*/ 75 w 113"/>
                  <a:gd name="T7" fmla="*/ 0 h 130"/>
                  <a:gd name="T8" fmla="*/ 110 w 113"/>
                  <a:gd name="T9" fmla="*/ 0 h 130"/>
                  <a:gd name="T10" fmla="*/ 57 w 113"/>
                  <a:gd name="T11" fmla="*/ 55 h 130"/>
                  <a:gd name="T12" fmla="*/ 113 w 113"/>
                  <a:gd name="T13" fmla="*/ 130 h 130"/>
                  <a:gd name="T14" fmla="*/ 78 w 113"/>
                  <a:gd name="T15" fmla="*/ 130 h 130"/>
                  <a:gd name="T16" fmla="*/ 37 w 113"/>
                  <a:gd name="T17" fmla="*/ 72 h 130"/>
                  <a:gd name="T18" fmla="*/ 25 w 113"/>
                  <a:gd name="T19" fmla="*/ 88 h 130"/>
                  <a:gd name="T20" fmla="*/ 25 w 113"/>
                  <a:gd name="T21" fmla="*/ 130 h 130"/>
                  <a:gd name="T22" fmla="*/ 0 w 113"/>
                  <a:gd name="T23" fmla="*/ 130 h 130"/>
                  <a:gd name="T24" fmla="*/ 0 w 113"/>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3"/>
                  <a:gd name="T40" fmla="*/ 0 h 130"/>
                  <a:gd name="T41" fmla="*/ 113 w 113"/>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3" h="130">
                    <a:moveTo>
                      <a:pt x="0" y="0"/>
                    </a:moveTo>
                    <a:lnTo>
                      <a:pt x="25" y="0"/>
                    </a:lnTo>
                    <a:lnTo>
                      <a:pt x="25" y="55"/>
                    </a:lnTo>
                    <a:lnTo>
                      <a:pt x="75" y="0"/>
                    </a:lnTo>
                    <a:lnTo>
                      <a:pt x="110" y="0"/>
                    </a:lnTo>
                    <a:lnTo>
                      <a:pt x="57" y="55"/>
                    </a:lnTo>
                    <a:lnTo>
                      <a:pt x="113" y="130"/>
                    </a:lnTo>
                    <a:lnTo>
                      <a:pt x="78" y="130"/>
                    </a:lnTo>
                    <a:lnTo>
                      <a:pt x="37" y="72"/>
                    </a:lnTo>
                    <a:lnTo>
                      <a:pt x="25" y="88"/>
                    </a:lnTo>
                    <a:lnTo>
                      <a:pt x="25"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36" name="Freeform 560"/>
              <p:cNvSpPr>
                <a:spLocks/>
              </p:cNvSpPr>
              <p:nvPr/>
            </p:nvSpPr>
            <p:spPr bwMode="auto">
              <a:xfrm>
                <a:off x="1572" y="6741"/>
                <a:ext cx="98" cy="130"/>
              </a:xfrm>
              <a:custGeom>
                <a:avLst/>
                <a:gdLst>
                  <a:gd name="T0" fmla="*/ 96 w 98"/>
                  <a:gd name="T1" fmla="*/ 22 h 130"/>
                  <a:gd name="T2" fmla="*/ 26 w 98"/>
                  <a:gd name="T3" fmla="*/ 22 h 130"/>
                  <a:gd name="T4" fmla="*/ 26 w 98"/>
                  <a:gd name="T5" fmla="*/ 50 h 130"/>
                  <a:gd name="T6" fmla="*/ 91 w 98"/>
                  <a:gd name="T7" fmla="*/ 50 h 130"/>
                  <a:gd name="T8" fmla="*/ 91 w 98"/>
                  <a:gd name="T9" fmla="*/ 72 h 130"/>
                  <a:gd name="T10" fmla="*/ 26 w 98"/>
                  <a:gd name="T11" fmla="*/ 72 h 130"/>
                  <a:gd name="T12" fmla="*/ 26 w 98"/>
                  <a:gd name="T13" fmla="*/ 108 h 130"/>
                  <a:gd name="T14" fmla="*/ 98 w 98"/>
                  <a:gd name="T15" fmla="*/ 108 h 130"/>
                  <a:gd name="T16" fmla="*/ 98 w 98"/>
                  <a:gd name="T17" fmla="*/ 130 h 130"/>
                  <a:gd name="T18" fmla="*/ 0 w 98"/>
                  <a:gd name="T19" fmla="*/ 130 h 130"/>
                  <a:gd name="T20" fmla="*/ 0 w 98"/>
                  <a:gd name="T21" fmla="*/ 0 h 130"/>
                  <a:gd name="T22" fmla="*/ 96 w 98"/>
                  <a:gd name="T23" fmla="*/ 0 h 130"/>
                  <a:gd name="T24" fmla="*/ 96 w 98"/>
                  <a:gd name="T25" fmla="*/ 22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0"/>
                  <a:gd name="T41" fmla="*/ 98 w 98"/>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0">
                    <a:moveTo>
                      <a:pt x="96" y="22"/>
                    </a:moveTo>
                    <a:lnTo>
                      <a:pt x="26" y="22"/>
                    </a:lnTo>
                    <a:lnTo>
                      <a:pt x="26" y="50"/>
                    </a:lnTo>
                    <a:lnTo>
                      <a:pt x="91" y="50"/>
                    </a:lnTo>
                    <a:lnTo>
                      <a:pt x="91" y="72"/>
                    </a:lnTo>
                    <a:lnTo>
                      <a:pt x="26" y="72"/>
                    </a:lnTo>
                    <a:lnTo>
                      <a:pt x="26" y="108"/>
                    </a:lnTo>
                    <a:lnTo>
                      <a:pt x="98" y="108"/>
                    </a:lnTo>
                    <a:lnTo>
                      <a:pt x="98" y="130"/>
                    </a:lnTo>
                    <a:lnTo>
                      <a:pt x="0" y="130"/>
                    </a:lnTo>
                    <a:lnTo>
                      <a:pt x="0" y="0"/>
                    </a:lnTo>
                    <a:lnTo>
                      <a:pt x="96" y="0"/>
                    </a:lnTo>
                    <a:lnTo>
                      <a:pt x="9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37" name="Freeform 561"/>
              <p:cNvSpPr>
                <a:spLocks/>
              </p:cNvSpPr>
              <p:nvPr/>
            </p:nvSpPr>
            <p:spPr bwMode="auto">
              <a:xfrm>
                <a:off x="1681" y="6741"/>
                <a:ext cx="115" cy="130"/>
              </a:xfrm>
              <a:custGeom>
                <a:avLst/>
                <a:gdLst>
                  <a:gd name="T0" fmla="*/ 85 w 115"/>
                  <a:gd name="T1" fmla="*/ 0 h 130"/>
                  <a:gd name="T2" fmla="*/ 115 w 115"/>
                  <a:gd name="T3" fmla="*/ 0 h 130"/>
                  <a:gd name="T4" fmla="*/ 72 w 115"/>
                  <a:gd name="T5" fmla="*/ 83 h 130"/>
                  <a:gd name="T6" fmla="*/ 72 w 115"/>
                  <a:gd name="T7" fmla="*/ 130 h 130"/>
                  <a:gd name="T8" fmla="*/ 45 w 115"/>
                  <a:gd name="T9" fmla="*/ 130 h 130"/>
                  <a:gd name="T10" fmla="*/ 45 w 115"/>
                  <a:gd name="T11" fmla="*/ 83 h 130"/>
                  <a:gd name="T12" fmla="*/ 0 w 115"/>
                  <a:gd name="T13" fmla="*/ 0 h 130"/>
                  <a:gd name="T14" fmla="*/ 32 w 115"/>
                  <a:gd name="T15" fmla="*/ 0 h 130"/>
                  <a:gd name="T16" fmla="*/ 60 w 115"/>
                  <a:gd name="T17" fmla="*/ 57 h 130"/>
                  <a:gd name="T18" fmla="*/ 85 w 115"/>
                  <a:gd name="T19" fmla="*/ 0 h 1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5"/>
                  <a:gd name="T31" fmla="*/ 0 h 130"/>
                  <a:gd name="T32" fmla="*/ 115 w 115"/>
                  <a:gd name="T33" fmla="*/ 130 h 1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5" h="130">
                    <a:moveTo>
                      <a:pt x="85" y="0"/>
                    </a:moveTo>
                    <a:lnTo>
                      <a:pt x="115" y="0"/>
                    </a:lnTo>
                    <a:lnTo>
                      <a:pt x="72" y="83"/>
                    </a:lnTo>
                    <a:lnTo>
                      <a:pt x="72" y="130"/>
                    </a:lnTo>
                    <a:lnTo>
                      <a:pt x="45" y="130"/>
                    </a:lnTo>
                    <a:lnTo>
                      <a:pt x="45" y="83"/>
                    </a:lnTo>
                    <a:lnTo>
                      <a:pt x="0" y="0"/>
                    </a:lnTo>
                    <a:lnTo>
                      <a:pt x="32" y="0"/>
                    </a:lnTo>
                    <a:lnTo>
                      <a:pt x="60" y="57"/>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38" name="Freeform 562"/>
              <p:cNvSpPr>
                <a:spLocks/>
              </p:cNvSpPr>
              <p:nvPr/>
            </p:nvSpPr>
            <p:spPr bwMode="auto">
              <a:xfrm>
                <a:off x="1862" y="6741"/>
                <a:ext cx="42" cy="168"/>
              </a:xfrm>
              <a:custGeom>
                <a:avLst/>
                <a:gdLst>
                  <a:gd name="T0" fmla="*/ 40 w 42"/>
                  <a:gd name="T1" fmla="*/ 0 h 168"/>
                  <a:gd name="T2" fmla="*/ 30 w 42"/>
                  <a:gd name="T3" fmla="*/ 22 h 168"/>
                  <a:gd name="T4" fmla="*/ 22 w 42"/>
                  <a:gd name="T5" fmla="*/ 40 h 168"/>
                  <a:gd name="T6" fmla="*/ 20 w 42"/>
                  <a:gd name="T7" fmla="*/ 50 h 168"/>
                  <a:gd name="T8" fmla="*/ 17 w 42"/>
                  <a:gd name="T9" fmla="*/ 60 h 168"/>
                  <a:gd name="T10" fmla="*/ 17 w 42"/>
                  <a:gd name="T11" fmla="*/ 70 h 168"/>
                  <a:gd name="T12" fmla="*/ 17 w 42"/>
                  <a:gd name="T13" fmla="*/ 83 h 168"/>
                  <a:gd name="T14" fmla="*/ 17 w 42"/>
                  <a:gd name="T15" fmla="*/ 95 h 168"/>
                  <a:gd name="T16" fmla="*/ 20 w 42"/>
                  <a:gd name="T17" fmla="*/ 108 h 168"/>
                  <a:gd name="T18" fmla="*/ 25 w 42"/>
                  <a:gd name="T19" fmla="*/ 130 h 168"/>
                  <a:gd name="T20" fmla="*/ 30 w 42"/>
                  <a:gd name="T21" fmla="*/ 145 h 168"/>
                  <a:gd name="T22" fmla="*/ 42 w 42"/>
                  <a:gd name="T23" fmla="*/ 168 h 168"/>
                  <a:gd name="T24" fmla="*/ 30 w 42"/>
                  <a:gd name="T25" fmla="*/ 168 h 168"/>
                  <a:gd name="T26" fmla="*/ 15 w 42"/>
                  <a:gd name="T27" fmla="*/ 143 h 168"/>
                  <a:gd name="T28" fmla="*/ 7 w 42"/>
                  <a:gd name="T29" fmla="*/ 128 h 168"/>
                  <a:gd name="T30" fmla="*/ 5 w 42"/>
                  <a:gd name="T31" fmla="*/ 113 h 168"/>
                  <a:gd name="T32" fmla="*/ 2 w 42"/>
                  <a:gd name="T33" fmla="*/ 100 h 168"/>
                  <a:gd name="T34" fmla="*/ 0 w 42"/>
                  <a:gd name="T35" fmla="*/ 85 h 168"/>
                  <a:gd name="T36" fmla="*/ 0 w 42"/>
                  <a:gd name="T37" fmla="*/ 72 h 168"/>
                  <a:gd name="T38" fmla="*/ 2 w 42"/>
                  <a:gd name="T39" fmla="*/ 60 h 168"/>
                  <a:gd name="T40" fmla="*/ 5 w 42"/>
                  <a:gd name="T41" fmla="*/ 47 h 168"/>
                  <a:gd name="T42" fmla="*/ 7 w 42"/>
                  <a:gd name="T43" fmla="*/ 37 h 168"/>
                  <a:gd name="T44" fmla="*/ 17 w 42"/>
                  <a:gd name="T45" fmla="*/ 22 h 168"/>
                  <a:gd name="T46" fmla="*/ 30 w 42"/>
                  <a:gd name="T47" fmla="*/ 0 h 168"/>
                  <a:gd name="T48" fmla="*/ 40 w 42"/>
                  <a:gd name="T49" fmla="*/ 0 h 1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2"/>
                  <a:gd name="T76" fmla="*/ 0 h 168"/>
                  <a:gd name="T77" fmla="*/ 42 w 42"/>
                  <a:gd name="T78" fmla="*/ 168 h 1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2" h="168">
                    <a:moveTo>
                      <a:pt x="40" y="0"/>
                    </a:moveTo>
                    <a:lnTo>
                      <a:pt x="30" y="22"/>
                    </a:lnTo>
                    <a:lnTo>
                      <a:pt x="22" y="40"/>
                    </a:lnTo>
                    <a:lnTo>
                      <a:pt x="20" y="50"/>
                    </a:lnTo>
                    <a:lnTo>
                      <a:pt x="17" y="60"/>
                    </a:lnTo>
                    <a:lnTo>
                      <a:pt x="17" y="70"/>
                    </a:lnTo>
                    <a:lnTo>
                      <a:pt x="17" y="83"/>
                    </a:lnTo>
                    <a:lnTo>
                      <a:pt x="17" y="95"/>
                    </a:lnTo>
                    <a:lnTo>
                      <a:pt x="20" y="108"/>
                    </a:lnTo>
                    <a:lnTo>
                      <a:pt x="25" y="130"/>
                    </a:lnTo>
                    <a:lnTo>
                      <a:pt x="30" y="145"/>
                    </a:lnTo>
                    <a:lnTo>
                      <a:pt x="42" y="168"/>
                    </a:lnTo>
                    <a:lnTo>
                      <a:pt x="30" y="168"/>
                    </a:lnTo>
                    <a:lnTo>
                      <a:pt x="15" y="143"/>
                    </a:lnTo>
                    <a:lnTo>
                      <a:pt x="7" y="128"/>
                    </a:lnTo>
                    <a:lnTo>
                      <a:pt x="5" y="113"/>
                    </a:lnTo>
                    <a:lnTo>
                      <a:pt x="2" y="100"/>
                    </a:lnTo>
                    <a:lnTo>
                      <a:pt x="0" y="85"/>
                    </a:lnTo>
                    <a:lnTo>
                      <a:pt x="0" y="72"/>
                    </a:lnTo>
                    <a:lnTo>
                      <a:pt x="2" y="60"/>
                    </a:lnTo>
                    <a:lnTo>
                      <a:pt x="5" y="47"/>
                    </a:lnTo>
                    <a:lnTo>
                      <a:pt x="7" y="37"/>
                    </a:lnTo>
                    <a:lnTo>
                      <a:pt x="17" y="22"/>
                    </a:lnTo>
                    <a:lnTo>
                      <a:pt x="3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39" name="Freeform 563"/>
              <p:cNvSpPr>
                <a:spLocks noEditPoints="1"/>
              </p:cNvSpPr>
              <p:nvPr/>
            </p:nvSpPr>
            <p:spPr bwMode="auto">
              <a:xfrm>
                <a:off x="1925" y="6743"/>
                <a:ext cx="98" cy="128"/>
              </a:xfrm>
              <a:custGeom>
                <a:avLst/>
                <a:gdLst>
                  <a:gd name="T0" fmla="*/ 0 w 98"/>
                  <a:gd name="T1" fmla="*/ 0 h 128"/>
                  <a:gd name="T2" fmla="*/ 60 w 98"/>
                  <a:gd name="T3" fmla="*/ 0 h 128"/>
                  <a:gd name="T4" fmla="*/ 67 w 98"/>
                  <a:gd name="T5" fmla="*/ 0 h 128"/>
                  <a:gd name="T6" fmla="*/ 75 w 98"/>
                  <a:gd name="T7" fmla="*/ 3 h 128"/>
                  <a:gd name="T8" fmla="*/ 80 w 98"/>
                  <a:gd name="T9" fmla="*/ 5 h 128"/>
                  <a:gd name="T10" fmla="*/ 88 w 98"/>
                  <a:gd name="T11" fmla="*/ 10 h 128"/>
                  <a:gd name="T12" fmla="*/ 90 w 98"/>
                  <a:gd name="T13" fmla="*/ 15 h 128"/>
                  <a:gd name="T14" fmla="*/ 95 w 98"/>
                  <a:gd name="T15" fmla="*/ 20 h 128"/>
                  <a:gd name="T16" fmla="*/ 98 w 98"/>
                  <a:gd name="T17" fmla="*/ 28 h 128"/>
                  <a:gd name="T18" fmla="*/ 98 w 98"/>
                  <a:gd name="T19" fmla="*/ 35 h 128"/>
                  <a:gd name="T20" fmla="*/ 98 w 98"/>
                  <a:gd name="T21" fmla="*/ 43 h 128"/>
                  <a:gd name="T22" fmla="*/ 95 w 98"/>
                  <a:gd name="T23" fmla="*/ 50 h 128"/>
                  <a:gd name="T24" fmla="*/ 93 w 98"/>
                  <a:gd name="T25" fmla="*/ 58 h 128"/>
                  <a:gd name="T26" fmla="*/ 88 w 98"/>
                  <a:gd name="T27" fmla="*/ 63 h 128"/>
                  <a:gd name="T28" fmla="*/ 85 w 98"/>
                  <a:gd name="T29" fmla="*/ 65 h 128"/>
                  <a:gd name="T30" fmla="*/ 83 w 98"/>
                  <a:gd name="T31" fmla="*/ 68 h 128"/>
                  <a:gd name="T32" fmla="*/ 75 w 98"/>
                  <a:gd name="T33" fmla="*/ 70 h 128"/>
                  <a:gd name="T34" fmla="*/ 67 w 98"/>
                  <a:gd name="T35" fmla="*/ 73 h 128"/>
                  <a:gd name="T36" fmla="*/ 60 w 98"/>
                  <a:gd name="T37" fmla="*/ 73 h 128"/>
                  <a:gd name="T38" fmla="*/ 17 w 98"/>
                  <a:gd name="T39" fmla="*/ 73 h 128"/>
                  <a:gd name="T40" fmla="*/ 17 w 98"/>
                  <a:gd name="T41" fmla="*/ 128 h 128"/>
                  <a:gd name="T42" fmla="*/ 0 w 98"/>
                  <a:gd name="T43" fmla="*/ 128 h 128"/>
                  <a:gd name="T44" fmla="*/ 0 w 98"/>
                  <a:gd name="T45" fmla="*/ 0 h 128"/>
                  <a:gd name="T46" fmla="*/ 70 w 98"/>
                  <a:gd name="T47" fmla="*/ 18 h 128"/>
                  <a:gd name="T48" fmla="*/ 62 w 98"/>
                  <a:gd name="T49" fmla="*/ 15 h 128"/>
                  <a:gd name="T50" fmla="*/ 52 w 98"/>
                  <a:gd name="T51" fmla="*/ 15 h 128"/>
                  <a:gd name="T52" fmla="*/ 17 w 98"/>
                  <a:gd name="T53" fmla="*/ 15 h 128"/>
                  <a:gd name="T54" fmla="*/ 17 w 98"/>
                  <a:gd name="T55" fmla="*/ 60 h 128"/>
                  <a:gd name="T56" fmla="*/ 52 w 98"/>
                  <a:gd name="T57" fmla="*/ 60 h 128"/>
                  <a:gd name="T58" fmla="*/ 62 w 98"/>
                  <a:gd name="T59" fmla="*/ 58 h 128"/>
                  <a:gd name="T60" fmla="*/ 67 w 98"/>
                  <a:gd name="T61" fmla="*/ 55 h 128"/>
                  <a:gd name="T62" fmla="*/ 73 w 98"/>
                  <a:gd name="T63" fmla="*/ 55 h 128"/>
                  <a:gd name="T64" fmla="*/ 75 w 98"/>
                  <a:gd name="T65" fmla="*/ 50 h 128"/>
                  <a:gd name="T66" fmla="*/ 78 w 98"/>
                  <a:gd name="T67" fmla="*/ 48 h 128"/>
                  <a:gd name="T68" fmla="*/ 80 w 98"/>
                  <a:gd name="T69" fmla="*/ 43 h 128"/>
                  <a:gd name="T70" fmla="*/ 80 w 98"/>
                  <a:gd name="T71" fmla="*/ 35 h 128"/>
                  <a:gd name="T72" fmla="*/ 80 w 98"/>
                  <a:gd name="T73" fmla="*/ 30 h 128"/>
                  <a:gd name="T74" fmla="*/ 78 w 98"/>
                  <a:gd name="T75" fmla="*/ 25 h 128"/>
                  <a:gd name="T76" fmla="*/ 73 w 98"/>
                  <a:gd name="T77" fmla="*/ 20 h 128"/>
                  <a:gd name="T78" fmla="*/ 70 w 98"/>
                  <a:gd name="T79" fmla="*/ 18 h 12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8"/>
                  <a:gd name="T121" fmla="*/ 0 h 128"/>
                  <a:gd name="T122" fmla="*/ 98 w 98"/>
                  <a:gd name="T123" fmla="*/ 128 h 12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8" h="128">
                    <a:moveTo>
                      <a:pt x="0" y="0"/>
                    </a:moveTo>
                    <a:lnTo>
                      <a:pt x="60" y="0"/>
                    </a:lnTo>
                    <a:lnTo>
                      <a:pt x="67" y="0"/>
                    </a:lnTo>
                    <a:lnTo>
                      <a:pt x="75" y="3"/>
                    </a:lnTo>
                    <a:lnTo>
                      <a:pt x="80" y="5"/>
                    </a:lnTo>
                    <a:lnTo>
                      <a:pt x="88" y="10"/>
                    </a:lnTo>
                    <a:lnTo>
                      <a:pt x="90" y="15"/>
                    </a:lnTo>
                    <a:lnTo>
                      <a:pt x="95" y="20"/>
                    </a:lnTo>
                    <a:lnTo>
                      <a:pt x="98" y="28"/>
                    </a:lnTo>
                    <a:lnTo>
                      <a:pt x="98" y="35"/>
                    </a:lnTo>
                    <a:lnTo>
                      <a:pt x="98" y="43"/>
                    </a:lnTo>
                    <a:lnTo>
                      <a:pt x="95" y="50"/>
                    </a:lnTo>
                    <a:lnTo>
                      <a:pt x="93" y="58"/>
                    </a:lnTo>
                    <a:lnTo>
                      <a:pt x="88" y="63"/>
                    </a:lnTo>
                    <a:lnTo>
                      <a:pt x="85" y="65"/>
                    </a:lnTo>
                    <a:lnTo>
                      <a:pt x="83" y="68"/>
                    </a:lnTo>
                    <a:lnTo>
                      <a:pt x="75" y="70"/>
                    </a:lnTo>
                    <a:lnTo>
                      <a:pt x="67" y="73"/>
                    </a:lnTo>
                    <a:lnTo>
                      <a:pt x="60" y="73"/>
                    </a:lnTo>
                    <a:lnTo>
                      <a:pt x="17" y="73"/>
                    </a:lnTo>
                    <a:lnTo>
                      <a:pt x="17" y="128"/>
                    </a:lnTo>
                    <a:lnTo>
                      <a:pt x="0" y="128"/>
                    </a:lnTo>
                    <a:lnTo>
                      <a:pt x="0" y="0"/>
                    </a:lnTo>
                    <a:close/>
                    <a:moveTo>
                      <a:pt x="70" y="18"/>
                    </a:moveTo>
                    <a:lnTo>
                      <a:pt x="62" y="15"/>
                    </a:lnTo>
                    <a:lnTo>
                      <a:pt x="52" y="15"/>
                    </a:lnTo>
                    <a:lnTo>
                      <a:pt x="17" y="15"/>
                    </a:lnTo>
                    <a:lnTo>
                      <a:pt x="17" y="60"/>
                    </a:lnTo>
                    <a:lnTo>
                      <a:pt x="52" y="60"/>
                    </a:lnTo>
                    <a:lnTo>
                      <a:pt x="62" y="58"/>
                    </a:lnTo>
                    <a:lnTo>
                      <a:pt x="67" y="55"/>
                    </a:lnTo>
                    <a:lnTo>
                      <a:pt x="73" y="55"/>
                    </a:lnTo>
                    <a:lnTo>
                      <a:pt x="75" y="50"/>
                    </a:lnTo>
                    <a:lnTo>
                      <a:pt x="78" y="48"/>
                    </a:lnTo>
                    <a:lnTo>
                      <a:pt x="80" y="43"/>
                    </a:lnTo>
                    <a:lnTo>
                      <a:pt x="80" y="35"/>
                    </a:lnTo>
                    <a:lnTo>
                      <a:pt x="80" y="30"/>
                    </a:lnTo>
                    <a:lnTo>
                      <a:pt x="78" y="25"/>
                    </a:lnTo>
                    <a:lnTo>
                      <a:pt x="73" y="20"/>
                    </a:lnTo>
                    <a:lnTo>
                      <a:pt x="7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40" name="Freeform 564"/>
              <p:cNvSpPr>
                <a:spLocks/>
              </p:cNvSpPr>
              <p:nvPr/>
            </p:nvSpPr>
            <p:spPr bwMode="auto">
              <a:xfrm>
                <a:off x="2045" y="6741"/>
                <a:ext cx="103" cy="130"/>
              </a:xfrm>
              <a:custGeom>
                <a:avLst/>
                <a:gdLst>
                  <a:gd name="T0" fmla="*/ 0 w 103"/>
                  <a:gd name="T1" fmla="*/ 0 h 130"/>
                  <a:gd name="T2" fmla="*/ 20 w 103"/>
                  <a:gd name="T3" fmla="*/ 0 h 130"/>
                  <a:gd name="T4" fmla="*/ 86 w 103"/>
                  <a:gd name="T5" fmla="*/ 105 h 130"/>
                  <a:gd name="T6" fmla="*/ 86 w 103"/>
                  <a:gd name="T7" fmla="*/ 0 h 130"/>
                  <a:gd name="T8" fmla="*/ 103 w 103"/>
                  <a:gd name="T9" fmla="*/ 0 h 130"/>
                  <a:gd name="T10" fmla="*/ 103 w 103"/>
                  <a:gd name="T11" fmla="*/ 130 h 130"/>
                  <a:gd name="T12" fmla="*/ 83 w 103"/>
                  <a:gd name="T13" fmla="*/ 130 h 130"/>
                  <a:gd name="T14" fmla="*/ 15 w 103"/>
                  <a:gd name="T15" fmla="*/ 25 h 130"/>
                  <a:gd name="T16" fmla="*/ 15 w 103"/>
                  <a:gd name="T17" fmla="*/ 130 h 130"/>
                  <a:gd name="T18" fmla="*/ 0 w 103"/>
                  <a:gd name="T19" fmla="*/ 130 h 130"/>
                  <a:gd name="T20" fmla="*/ 0 w 103"/>
                  <a:gd name="T21" fmla="*/ 0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30"/>
                  <a:gd name="T35" fmla="*/ 103 w 103"/>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30">
                    <a:moveTo>
                      <a:pt x="0" y="0"/>
                    </a:moveTo>
                    <a:lnTo>
                      <a:pt x="20" y="0"/>
                    </a:lnTo>
                    <a:lnTo>
                      <a:pt x="86" y="105"/>
                    </a:lnTo>
                    <a:lnTo>
                      <a:pt x="86" y="0"/>
                    </a:lnTo>
                    <a:lnTo>
                      <a:pt x="103" y="0"/>
                    </a:lnTo>
                    <a:lnTo>
                      <a:pt x="103" y="130"/>
                    </a:lnTo>
                    <a:lnTo>
                      <a:pt x="83" y="130"/>
                    </a:lnTo>
                    <a:lnTo>
                      <a:pt x="15" y="25"/>
                    </a:lnTo>
                    <a:lnTo>
                      <a:pt x="15"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41" name="Freeform 565"/>
              <p:cNvSpPr>
                <a:spLocks/>
              </p:cNvSpPr>
              <p:nvPr/>
            </p:nvSpPr>
            <p:spPr bwMode="auto">
              <a:xfrm>
                <a:off x="2176" y="6743"/>
                <a:ext cx="103" cy="133"/>
              </a:xfrm>
              <a:custGeom>
                <a:avLst/>
                <a:gdLst>
                  <a:gd name="T0" fmla="*/ 18 w 103"/>
                  <a:gd name="T1" fmla="*/ 0 h 133"/>
                  <a:gd name="T2" fmla="*/ 18 w 103"/>
                  <a:gd name="T3" fmla="*/ 81 h 133"/>
                  <a:gd name="T4" fmla="*/ 20 w 103"/>
                  <a:gd name="T5" fmla="*/ 93 h 133"/>
                  <a:gd name="T6" fmla="*/ 23 w 103"/>
                  <a:gd name="T7" fmla="*/ 103 h 133"/>
                  <a:gd name="T8" fmla="*/ 28 w 103"/>
                  <a:gd name="T9" fmla="*/ 108 h 133"/>
                  <a:gd name="T10" fmla="*/ 35 w 103"/>
                  <a:gd name="T11" fmla="*/ 113 h 133"/>
                  <a:gd name="T12" fmla="*/ 40 w 103"/>
                  <a:gd name="T13" fmla="*/ 116 h 133"/>
                  <a:gd name="T14" fmla="*/ 50 w 103"/>
                  <a:gd name="T15" fmla="*/ 118 h 133"/>
                  <a:gd name="T16" fmla="*/ 61 w 103"/>
                  <a:gd name="T17" fmla="*/ 116 h 133"/>
                  <a:gd name="T18" fmla="*/ 68 w 103"/>
                  <a:gd name="T19" fmla="*/ 113 h 133"/>
                  <a:gd name="T20" fmla="*/ 76 w 103"/>
                  <a:gd name="T21" fmla="*/ 108 h 133"/>
                  <a:gd name="T22" fmla="*/ 81 w 103"/>
                  <a:gd name="T23" fmla="*/ 101 h 133"/>
                  <a:gd name="T24" fmla="*/ 83 w 103"/>
                  <a:gd name="T25" fmla="*/ 93 h 133"/>
                  <a:gd name="T26" fmla="*/ 86 w 103"/>
                  <a:gd name="T27" fmla="*/ 81 h 133"/>
                  <a:gd name="T28" fmla="*/ 86 w 103"/>
                  <a:gd name="T29" fmla="*/ 0 h 133"/>
                  <a:gd name="T30" fmla="*/ 103 w 103"/>
                  <a:gd name="T31" fmla="*/ 0 h 133"/>
                  <a:gd name="T32" fmla="*/ 103 w 103"/>
                  <a:gd name="T33" fmla="*/ 73 h 133"/>
                  <a:gd name="T34" fmla="*/ 103 w 103"/>
                  <a:gd name="T35" fmla="*/ 83 h 133"/>
                  <a:gd name="T36" fmla="*/ 101 w 103"/>
                  <a:gd name="T37" fmla="*/ 93 h 133"/>
                  <a:gd name="T38" fmla="*/ 98 w 103"/>
                  <a:gd name="T39" fmla="*/ 101 h 133"/>
                  <a:gd name="T40" fmla="*/ 96 w 103"/>
                  <a:gd name="T41" fmla="*/ 108 h 133"/>
                  <a:gd name="T42" fmla="*/ 93 w 103"/>
                  <a:gd name="T43" fmla="*/ 113 h 133"/>
                  <a:gd name="T44" fmla="*/ 88 w 103"/>
                  <a:gd name="T45" fmla="*/ 118 h 133"/>
                  <a:gd name="T46" fmla="*/ 86 w 103"/>
                  <a:gd name="T47" fmla="*/ 123 h 133"/>
                  <a:gd name="T48" fmla="*/ 78 w 103"/>
                  <a:gd name="T49" fmla="*/ 126 h 133"/>
                  <a:gd name="T50" fmla="*/ 66 w 103"/>
                  <a:gd name="T51" fmla="*/ 131 h 133"/>
                  <a:gd name="T52" fmla="*/ 61 w 103"/>
                  <a:gd name="T53" fmla="*/ 131 h 133"/>
                  <a:gd name="T54" fmla="*/ 50 w 103"/>
                  <a:gd name="T55" fmla="*/ 133 h 133"/>
                  <a:gd name="T56" fmla="*/ 35 w 103"/>
                  <a:gd name="T57" fmla="*/ 131 h 133"/>
                  <a:gd name="T58" fmla="*/ 23 w 103"/>
                  <a:gd name="T59" fmla="*/ 126 h 133"/>
                  <a:gd name="T60" fmla="*/ 18 w 103"/>
                  <a:gd name="T61" fmla="*/ 123 h 133"/>
                  <a:gd name="T62" fmla="*/ 15 w 103"/>
                  <a:gd name="T63" fmla="*/ 118 h 133"/>
                  <a:gd name="T64" fmla="*/ 10 w 103"/>
                  <a:gd name="T65" fmla="*/ 113 h 133"/>
                  <a:gd name="T66" fmla="*/ 8 w 103"/>
                  <a:gd name="T67" fmla="*/ 108 h 133"/>
                  <a:gd name="T68" fmla="*/ 5 w 103"/>
                  <a:gd name="T69" fmla="*/ 101 h 133"/>
                  <a:gd name="T70" fmla="*/ 3 w 103"/>
                  <a:gd name="T71" fmla="*/ 93 h 133"/>
                  <a:gd name="T72" fmla="*/ 0 w 103"/>
                  <a:gd name="T73" fmla="*/ 83 h 133"/>
                  <a:gd name="T74" fmla="*/ 0 w 103"/>
                  <a:gd name="T75" fmla="*/ 73 h 133"/>
                  <a:gd name="T76" fmla="*/ 0 w 103"/>
                  <a:gd name="T77" fmla="*/ 0 h 133"/>
                  <a:gd name="T78" fmla="*/ 18 w 103"/>
                  <a:gd name="T79" fmla="*/ 0 h 1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3"/>
                  <a:gd name="T121" fmla="*/ 0 h 133"/>
                  <a:gd name="T122" fmla="*/ 103 w 103"/>
                  <a:gd name="T123" fmla="*/ 133 h 1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3" h="133">
                    <a:moveTo>
                      <a:pt x="18" y="0"/>
                    </a:moveTo>
                    <a:lnTo>
                      <a:pt x="18" y="81"/>
                    </a:lnTo>
                    <a:lnTo>
                      <a:pt x="20" y="93"/>
                    </a:lnTo>
                    <a:lnTo>
                      <a:pt x="23" y="103"/>
                    </a:lnTo>
                    <a:lnTo>
                      <a:pt x="28" y="108"/>
                    </a:lnTo>
                    <a:lnTo>
                      <a:pt x="35" y="113"/>
                    </a:lnTo>
                    <a:lnTo>
                      <a:pt x="40" y="116"/>
                    </a:lnTo>
                    <a:lnTo>
                      <a:pt x="50" y="118"/>
                    </a:lnTo>
                    <a:lnTo>
                      <a:pt x="61" y="116"/>
                    </a:lnTo>
                    <a:lnTo>
                      <a:pt x="68" y="113"/>
                    </a:lnTo>
                    <a:lnTo>
                      <a:pt x="76" y="108"/>
                    </a:lnTo>
                    <a:lnTo>
                      <a:pt x="81" y="101"/>
                    </a:lnTo>
                    <a:lnTo>
                      <a:pt x="83" y="93"/>
                    </a:lnTo>
                    <a:lnTo>
                      <a:pt x="86" y="81"/>
                    </a:lnTo>
                    <a:lnTo>
                      <a:pt x="86" y="0"/>
                    </a:lnTo>
                    <a:lnTo>
                      <a:pt x="103" y="0"/>
                    </a:lnTo>
                    <a:lnTo>
                      <a:pt x="103" y="73"/>
                    </a:lnTo>
                    <a:lnTo>
                      <a:pt x="103" y="83"/>
                    </a:lnTo>
                    <a:lnTo>
                      <a:pt x="101" y="93"/>
                    </a:lnTo>
                    <a:lnTo>
                      <a:pt x="98" y="101"/>
                    </a:lnTo>
                    <a:lnTo>
                      <a:pt x="96" y="108"/>
                    </a:lnTo>
                    <a:lnTo>
                      <a:pt x="93" y="113"/>
                    </a:lnTo>
                    <a:lnTo>
                      <a:pt x="88" y="118"/>
                    </a:lnTo>
                    <a:lnTo>
                      <a:pt x="86" y="123"/>
                    </a:lnTo>
                    <a:lnTo>
                      <a:pt x="78" y="126"/>
                    </a:lnTo>
                    <a:lnTo>
                      <a:pt x="66" y="131"/>
                    </a:lnTo>
                    <a:lnTo>
                      <a:pt x="61" y="131"/>
                    </a:lnTo>
                    <a:lnTo>
                      <a:pt x="50" y="133"/>
                    </a:lnTo>
                    <a:lnTo>
                      <a:pt x="35" y="131"/>
                    </a:lnTo>
                    <a:lnTo>
                      <a:pt x="23" y="126"/>
                    </a:lnTo>
                    <a:lnTo>
                      <a:pt x="18" y="123"/>
                    </a:lnTo>
                    <a:lnTo>
                      <a:pt x="15" y="118"/>
                    </a:lnTo>
                    <a:lnTo>
                      <a:pt x="10" y="113"/>
                    </a:lnTo>
                    <a:lnTo>
                      <a:pt x="8" y="108"/>
                    </a:lnTo>
                    <a:lnTo>
                      <a:pt x="5" y="101"/>
                    </a:lnTo>
                    <a:lnTo>
                      <a:pt x="3" y="93"/>
                    </a:lnTo>
                    <a:lnTo>
                      <a:pt x="0" y="83"/>
                    </a:lnTo>
                    <a:lnTo>
                      <a:pt x="0" y="73"/>
                    </a:lnTo>
                    <a:lnTo>
                      <a:pt x="0" y="0"/>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42" name="Freeform 566"/>
              <p:cNvSpPr>
                <a:spLocks/>
              </p:cNvSpPr>
              <p:nvPr/>
            </p:nvSpPr>
            <p:spPr bwMode="auto">
              <a:xfrm>
                <a:off x="2304" y="6743"/>
                <a:ext cx="126" cy="128"/>
              </a:xfrm>
              <a:custGeom>
                <a:avLst/>
                <a:gdLst>
                  <a:gd name="T0" fmla="*/ 0 w 126"/>
                  <a:gd name="T1" fmla="*/ 0 h 128"/>
                  <a:gd name="T2" fmla="*/ 26 w 126"/>
                  <a:gd name="T3" fmla="*/ 0 h 128"/>
                  <a:gd name="T4" fmla="*/ 63 w 126"/>
                  <a:gd name="T5" fmla="*/ 108 h 128"/>
                  <a:gd name="T6" fmla="*/ 101 w 126"/>
                  <a:gd name="T7" fmla="*/ 0 h 128"/>
                  <a:gd name="T8" fmla="*/ 126 w 126"/>
                  <a:gd name="T9" fmla="*/ 0 h 128"/>
                  <a:gd name="T10" fmla="*/ 126 w 126"/>
                  <a:gd name="T11" fmla="*/ 128 h 128"/>
                  <a:gd name="T12" fmla="*/ 109 w 126"/>
                  <a:gd name="T13" fmla="*/ 128 h 128"/>
                  <a:gd name="T14" fmla="*/ 109 w 126"/>
                  <a:gd name="T15" fmla="*/ 53 h 128"/>
                  <a:gd name="T16" fmla="*/ 109 w 126"/>
                  <a:gd name="T17" fmla="*/ 40 h 128"/>
                  <a:gd name="T18" fmla="*/ 109 w 126"/>
                  <a:gd name="T19" fmla="*/ 20 h 128"/>
                  <a:gd name="T20" fmla="*/ 73 w 126"/>
                  <a:gd name="T21" fmla="*/ 128 h 128"/>
                  <a:gd name="T22" fmla="*/ 56 w 126"/>
                  <a:gd name="T23" fmla="*/ 128 h 128"/>
                  <a:gd name="T24" fmla="*/ 18 w 126"/>
                  <a:gd name="T25" fmla="*/ 20 h 128"/>
                  <a:gd name="T26" fmla="*/ 18 w 126"/>
                  <a:gd name="T27" fmla="*/ 23 h 128"/>
                  <a:gd name="T28" fmla="*/ 18 w 126"/>
                  <a:gd name="T29" fmla="*/ 38 h 128"/>
                  <a:gd name="T30" fmla="*/ 18 w 126"/>
                  <a:gd name="T31" fmla="*/ 53 h 128"/>
                  <a:gd name="T32" fmla="*/ 18 w 126"/>
                  <a:gd name="T33" fmla="*/ 128 h 128"/>
                  <a:gd name="T34" fmla="*/ 0 w 126"/>
                  <a:gd name="T35" fmla="*/ 128 h 128"/>
                  <a:gd name="T36" fmla="*/ 0 w 126"/>
                  <a:gd name="T37" fmla="*/ 0 h 1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28"/>
                  <a:gd name="T59" fmla="*/ 126 w 126"/>
                  <a:gd name="T60" fmla="*/ 128 h 1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28">
                    <a:moveTo>
                      <a:pt x="0" y="0"/>
                    </a:moveTo>
                    <a:lnTo>
                      <a:pt x="26" y="0"/>
                    </a:lnTo>
                    <a:lnTo>
                      <a:pt x="63" y="108"/>
                    </a:lnTo>
                    <a:lnTo>
                      <a:pt x="101" y="0"/>
                    </a:lnTo>
                    <a:lnTo>
                      <a:pt x="126" y="0"/>
                    </a:lnTo>
                    <a:lnTo>
                      <a:pt x="126" y="128"/>
                    </a:lnTo>
                    <a:lnTo>
                      <a:pt x="109" y="128"/>
                    </a:lnTo>
                    <a:lnTo>
                      <a:pt x="109" y="53"/>
                    </a:lnTo>
                    <a:lnTo>
                      <a:pt x="109" y="40"/>
                    </a:lnTo>
                    <a:lnTo>
                      <a:pt x="109" y="20"/>
                    </a:lnTo>
                    <a:lnTo>
                      <a:pt x="73" y="128"/>
                    </a:lnTo>
                    <a:lnTo>
                      <a:pt x="56" y="128"/>
                    </a:lnTo>
                    <a:lnTo>
                      <a:pt x="18" y="20"/>
                    </a:lnTo>
                    <a:lnTo>
                      <a:pt x="18" y="23"/>
                    </a:lnTo>
                    <a:lnTo>
                      <a:pt x="18" y="38"/>
                    </a:lnTo>
                    <a:lnTo>
                      <a:pt x="18" y="53"/>
                    </a:lnTo>
                    <a:lnTo>
                      <a:pt x="18"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43" name="Freeform 567"/>
              <p:cNvSpPr>
                <a:spLocks noEditPoints="1"/>
              </p:cNvSpPr>
              <p:nvPr/>
            </p:nvSpPr>
            <p:spPr bwMode="auto">
              <a:xfrm>
                <a:off x="2455" y="6743"/>
                <a:ext cx="101" cy="128"/>
              </a:xfrm>
              <a:custGeom>
                <a:avLst/>
                <a:gdLst>
                  <a:gd name="T0" fmla="*/ 51 w 101"/>
                  <a:gd name="T1" fmla="*/ 53 h 128"/>
                  <a:gd name="T2" fmla="*/ 61 w 101"/>
                  <a:gd name="T3" fmla="*/ 53 h 128"/>
                  <a:gd name="T4" fmla="*/ 68 w 101"/>
                  <a:gd name="T5" fmla="*/ 50 h 128"/>
                  <a:gd name="T6" fmla="*/ 73 w 101"/>
                  <a:gd name="T7" fmla="*/ 48 h 128"/>
                  <a:gd name="T8" fmla="*/ 76 w 101"/>
                  <a:gd name="T9" fmla="*/ 45 h 128"/>
                  <a:gd name="T10" fmla="*/ 78 w 101"/>
                  <a:gd name="T11" fmla="*/ 40 h 128"/>
                  <a:gd name="T12" fmla="*/ 78 w 101"/>
                  <a:gd name="T13" fmla="*/ 33 h 128"/>
                  <a:gd name="T14" fmla="*/ 78 w 101"/>
                  <a:gd name="T15" fmla="*/ 28 h 128"/>
                  <a:gd name="T16" fmla="*/ 76 w 101"/>
                  <a:gd name="T17" fmla="*/ 23 h 128"/>
                  <a:gd name="T18" fmla="*/ 71 w 101"/>
                  <a:gd name="T19" fmla="*/ 20 h 128"/>
                  <a:gd name="T20" fmla="*/ 68 w 101"/>
                  <a:gd name="T21" fmla="*/ 15 h 128"/>
                  <a:gd name="T22" fmla="*/ 61 w 101"/>
                  <a:gd name="T23" fmla="*/ 15 h 128"/>
                  <a:gd name="T24" fmla="*/ 51 w 101"/>
                  <a:gd name="T25" fmla="*/ 13 h 128"/>
                  <a:gd name="T26" fmla="*/ 18 w 101"/>
                  <a:gd name="T27" fmla="*/ 13 h 128"/>
                  <a:gd name="T28" fmla="*/ 18 w 101"/>
                  <a:gd name="T29" fmla="*/ 53 h 128"/>
                  <a:gd name="T30" fmla="*/ 51 w 101"/>
                  <a:gd name="T31" fmla="*/ 53 h 128"/>
                  <a:gd name="T32" fmla="*/ 56 w 101"/>
                  <a:gd name="T33" fmla="*/ 113 h 128"/>
                  <a:gd name="T34" fmla="*/ 63 w 101"/>
                  <a:gd name="T35" fmla="*/ 113 h 128"/>
                  <a:gd name="T36" fmla="*/ 71 w 101"/>
                  <a:gd name="T37" fmla="*/ 111 h 128"/>
                  <a:gd name="T38" fmla="*/ 76 w 101"/>
                  <a:gd name="T39" fmla="*/ 108 h 128"/>
                  <a:gd name="T40" fmla="*/ 78 w 101"/>
                  <a:gd name="T41" fmla="*/ 106 h 128"/>
                  <a:gd name="T42" fmla="*/ 81 w 101"/>
                  <a:gd name="T43" fmla="*/ 106 h 128"/>
                  <a:gd name="T44" fmla="*/ 83 w 101"/>
                  <a:gd name="T45" fmla="*/ 98 h 128"/>
                  <a:gd name="T46" fmla="*/ 83 w 101"/>
                  <a:gd name="T47" fmla="*/ 91 h 128"/>
                  <a:gd name="T48" fmla="*/ 83 w 101"/>
                  <a:gd name="T49" fmla="*/ 83 h 128"/>
                  <a:gd name="T50" fmla="*/ 81 w 101"/>
                  <a:gd name="T51" fmla="*/ 78 h 128"/>
                  <a:gd name="T52" fmla="*/ 76 w 101"/>
                  <a:gd name="T53" fmla="*/ 73 h 128"/>
                  <a:gd name="T54" fmla="*/ 71 w 101"/>
                  <a:gd name="T55" fmla="*/ 70 h 128"/>
                  <a:gd name="T56" fmla="*/ 63 w 101"/>
                  <a:gd name="T57" fmla="*/ 68 h 128"/>
                  <a:gd name="T58" fmla="*/ 53 w 101"/>
                  <a:gd name="T59" fmla="*/ 68 h 128"/>
                  <a:gd name="T60" fmla="*/ 18 w 101"/>
                  <a:gd name="T61" fmla="*/ 68 h 128"/>
                  <a:gd name="T62" fmla="*/ 18 w 101"/>
                  <a:gd name="T63" fmla="*/ 113 h 128"/>
                  <a:gd name="T64" fmla="*/ 56 w 101"/>
                  <a:gd name="T65" fmla="*/ 113 h 128"/>
                  <a:gd name="T66" fmla="*/ 0 w 101"/>
                  <a:gd name="T67" fmla="*/ 0 h 128"/>
                  <a:gd name="T68" fmla="*/ 58 w 101"/>
                  <a:gd name="T69" fmla="*/ 0 h 128"/>
                  <a:gd name="T70" fmla="*/ 68 w 101"/>
                  <a:gd name="T71" fmla="*/ 0 h 128"/>
                  <a:gd name="T72" fmla="*/ 76 w 101"/>
                  <a:gd name="T73" fmla="*/ 3 h 128"/>
                  <a:gd name="T74" fmla="*/ 83 w 101"/>
                  <a:gd name="T75" fmla="*/ 8 h 128"/>
                  <a:gd name="T76" fmla="*/ 91 w 101"/>
                  <a:gd name="T77" fmla="*/ 13 h 128"/>
                  <a:gd name="T78" fmla="*/ 93 w 101"/>
                  <a:gd name="T79" fmla="*/ 20 h 128"/>
                  <a:gd name="T80" fmla="*/ 96 w 101"/>
                  <a:gd name="T81" fmla="*/ 30 h 128"/>
                  <a:gd name="T82" fmla="*/ 96 w 101"/>
                  <a:gd name="T83" fmla="*/ 38 h 128"/>
                  <a:gd name="T84" fmla="*/ 93 w 101"/>
                  <a:gd name="T85" fmla="*/ 43 h 128"/>
                  <a:gd name="T86" fmla="*/ 88 w 101"/>
                  <a:gd name="T87" fmla="*/ 50 h 128"/>
                  <a:gd name="T88" fmla="*/ 83 w 101"/>
                  <a:gd name="T89" fmla="*/ 55 h 128"/>
                  <a:gd name="T90" fmla="*/ 78 w 101"/>
                  <a:gd name="T91" fmla="*/ 58 h 128"/>
                  <a:gd name="T92" fmla="*/ 86 w 101"/>
                  <a:gd name="T93" fmla="*/ 63 h 128"/>
                  <a:gd name="T94" fmla="*/ 93 w 101"/>
                  <a:gd name="T95" fmla="*/ 68 h 128"/>
                  <a:gd name="T96" fmla="*/ 96 w 101"/>
                  <a:gd name="T97" fmla="*/ 73 h 128"/>
                  <a:gd name="T98" fmla="*/ 98 w 101"/>
                  <a:gd name="T99" fmla="*/ 78 h 128"/>
                  <a:gd name="T100" fmla="*/ 101 w 101"/>
                  <a:gd name="T101" fmla="*/ 83 h 128"/>
                  <a:gd name="T102" fmla="*/ 101 w 101"/>
                  <a:gd name="T103" fmla="*/ 91 h 128"/>
                  <a:gd name="T104" fmla="*/ 101 w 101"/>
                  <a:gd name="T105" fmla="*/ 98 h 128"/>
                  <a:gd name="T106" fmla="*/ 98 w 101"/>
                  <a:gd name="T107" fmla="*/ 103 h 128"/>
                  <a:gd name="T108" fmla="*/ 98 w 101"/>
                  <a:gd name="T109" fmla="*/ 108 h 128"/>
                  <a:gd name="T110" fmla="*/ 93 w 101"/>
                  <a:gd name="T111" fmla="*/ 113 h 128"/>
                  <a:gd name="T112" fmla="*/ 86 w 101"/>
                  <a:gd name="T113" fmla="*/ 121 h 128"/>
                  <a:gd name="T114" fmla="*/ 78 w 101"/>
                  <a:gd name="T115" fmla="*/ 126 h 128"/>
                  <a:gd name="T116" fmla="*/ 68 w 101"/>
                  <a:gd name="T117" fmla="*/ 128 h 128"/>
                  <a:gd name="T118" fmla="*/ 56 w 101"/>
                  <a:gd name="T119" fmla="*/ 128 h 128"/>
                  <a:gd name="T120" fmla="*/ 0 w 101"/>
                  <a:gd name="T121" fmla="*/ 128 h 128"/>
                  <a:gd name="T122" fmla="*/ 0 w 101"/>
                  <a:gd name="T123" fmla="*/ 0 h 12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1"/>
                  <a:gd name="T187" fmla="*/ 0 h 128"/>
                  <a:gd name="T188" fmla="*/ 101 w 101"/>
                  <a:gd name="T189" fmla="*/ 128 h 12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1" h="128">
                    <a:moveTo>
                      <a:pt x="51" y="53"/>
                    </a:moveTo>
                    <a:lnTo>
                      <a:pt x="61" y="53"/>
                    </a:lnTo>
                    <a:lnTo>
                      <a:pt x="68" y="50"/>
                    </a:lnTo>
                    <a:lnTo>
                      <a:pt x="73" y="48"/>
                    </a:lnTo>
                    <a:lnTo>
                      <a:pt x="76" y="45"/>
                    </a:lnTo>
                    <a:lnTo>
                      <a:pt x="78" y="40"/>
                    </a:lnTo>
                    <a:lnTo>
                      <a:pt x="78" y="33"/>
                    </a:lnTo>
                    <a:lnTo>
                      <a:pt x="78" y="28"/>
                    </a:lnTo>
                    <a:lnTo>
                      <a:pt x="76" y="23"/>
                    </a:lnTo>
                    <a:lnTo>
                      <a:pt x="71" y="20"/>
                    </a:lnTo>
                    <a:lnTo>
                      <a:pt x="68" y="15"/>
                    </a:lnTo>
                    <a:lnTo>
                      <a:pt x="61" y="15"/>
                    </a:lnTo>
                    <a:lnTo>
                      <a:pt x="51" y="13"/>
                    </a:lnTo>
                    <a:lnTo>
                      <a:pt x="18" y="13"/>
                    </a:lnTo>
                    <a:lnTo>
                      <a:pt x="18" y="53"/>
                    </a:lnTo>
                    <a:lnTo>
                      <a:pt x="51" y="53"/>
                    </a:lnTo>
                    <a:close/>
                    <a:moveTo>
                      <a:pt x="56" y="113"/>
                    </a:moveTo>
                    <a:lnTo>
                      <a:pt x="63" y="113"/>
                    </a:lnTo>
                    <a:lnTo>
                      <a:pt x="71" y="111"/>
                    </a:lnTo>
                    <a:lnTo>
                      <a:pt x="76" y="108"/>
                    </a:lnTo>
                    <a:lnTo>
                      <a:pt x="78" y="106"/>
                    </a:lnTo>
                    <a:lnTo>
                      <a:pt x="81" y="106"/>
                    </a:lnTo>
                    <a:lnTo>
                      <a:pt x="83" y="98"/>
                    </a:lnTo>
                    <a:lnTo>
                      <a:pt x="83" y="91"/>
                    </a:lnTo>
                    <a:lnTo>
                      <a:pt x="83" y="83"/>
                    </a:lnTo>
                    <a:lnTo>
                      <a:pt x="81" y="78"/>
                    </a:lnTo>
                    <a:lnTo>
                      <a:pt x="76" y="73"/>
                    </a:lnTo>
                    <a:lnTo>
                      <a:pt x="71" y="70"/>
                    </a:lnTo>
                    <a:lnTo>
                      <a:pt x="63" y="68"/>
                    </a:lnTo>
                    <a:lnTo>
                      <a:pt x="53" y="68"/>
                    </a:lnTo>
                    <a:lnTo>
                      <a:pt x="18" y="68"/>
                    </a:lnTo>
                    <a:lnTo>
                      <a:pt x="18" y="113"/>
                    </a:lnTo>
                    <a:lnTo>
                      <a:pt x="56" y="113"/>
                    </a:lnTo>
                    <a:close/>
                    <a:moveTo>
                      <a:pt x="0" y="0"/>
                    </a:moveTo>
                    <a:lnTo>
                      <a:pt x="58" y="0"/>
                    </a:lnTo>
                    <a:lnTo>
                      <a:pt x="68" y="0"/>
                    </a:lnTo>
                    <a:lnTo>
                      <a:pt x="76" y="3"/>
                    </a:lnTo>
                    <a:lnTo>
                      <a:pt x="83" y="8"/>
                    </a:lnTo>
                    <a:lnTo>
                      <a:pt x="91" y="13"/>
                    </a:lnTo>
                    <a:lnTo>
                      <a:pt x="93" y="20"/>
                    </a:lnTo>
                    <a:lnTo>
                      <a:pt x="96" y="30"/>
                    </a:lnTo>
                    <a:lnTo>
                      <a:pt x="96" y="38"/>
                    </a:lnTo>
                    <a:lnTo>
                      <a:pt x="93" y="43"/>
                    </a:lnTo>
                    <a:lnTo>
                      <a:pt x="88" y="50"/>
                    </a:lnTo>
                    <a:lnTo>
                      <a:pt x="83" y="55"/>
                    </a:lnTo>
                    <a:lnTo>
                      <a:pt x="78" y="58"/>
                    </a:lnTo>
                    <a:lnTo>
                      <a:pt x="86" y="63"/>
                    </a:lnTo>
                    <a:lnTo>
                      <a:pt x="93" y="68"/>
                    </a:lnTo>
                    <a:lnTo>
                      <a:pt x="96" y="73"/>
                    </a:lnTo>
                    <a:lnTo>
                      <a:pt x="98" y="78"/>
                    </a:lnTo>
                    <a:lnTo>
                      <a:pt x="101" y="83"/>
                    </a:lnTo>
                    <a:lnTo>
                      <a:pt x="101" y="91"/>
                    </a:lnTo>
                    <a:lnTo>
                      <a:pt x="101" y="98"/>
                    </a:lnTo>
                    <a:lnTo>
                      <a:pt x="98" y="103"/>
                    </a:lnTo>
                    <a:lnTo>
                      <a:pt x="98" y="108"/>
                    </a:lnTo>
                    <a:lnTo>
                      <a:pt x="93" y="113"/>
                    </a:lnTo>
                    <a:lnTo>
                      <a:pt x="86" y="121"/>
                    </a:lnTo>
                    <a:lnTo>
                      <a:pt x="78" y="126"/>
                    </a:lnTo>
                    <a:lnTo>
                      <a:pt x="68" y="128"/>
                    </a:lnTo>
                    <a:lnTo>
                      <a:pt x="56"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44" name="Freeform 568"/>
              <p:cNvSpPr>
                <a:spLocks/>
              </p:cNvSpPr>
              <p:nvPr/>
            </p:nvSpPr>
            <p:spPr bwMode="auto">
              <a:xfrm>
                <a:off x="2579" y="6741"/>
                <a:ext cx="95" cy="130"/>
              </a:xfrm>
              <a:custGeom>
                <a:avLst/>
                <a:gdLst>
                  <a:gd name="T0" fmla="*/ 0 w 95"/>
                  <a:gd name="T1" fmla="*/ 0 h 130"/>
                  <a:gd name="T2" fmla="*/ 95 w 95"/>
                  <a:gd name="T3" fmla="*/ 0 h 130"/>
                  <a:gd name="T4" fmla="*/ 95 w 95"/>
                  <a:gd name="T5" fmla="*/ 17 h 130"/>
                  <a:gd name="T6" fmla="*/ 17 w 95"/>
                  <a:gd name="T7" fmla="*/ 17 h 130"/>
                  <a:gd name="T8" fmla="*/ 17 w 95"/>
                  <a:gd name="T9" fmla="*/ 55 h 130"/>
                  <a:gd name="T10" fmla="*/ 90 w 95"/>
                  <a:gd name="T11" fmla="*/ 55 h 130"/>
                  <a:gd name="T12" fmla="*/ 90 w 95"/>
                  <a:gd name="T13" fmla="*/ 70 h 130"/>
                  <a:gd name="T14" fmla="*/ 17 w 95"/>
                  <a:gd name="T15" fmla="*/ 70 h 130"/>
                  <a:gd name="T16" fmla="*/ 17 w 95"/>
                  <a:gd name="T17" fmla="*/ 115 h 130"/>
                  <a:gd name="T18" fmla="*/ 95 w 95"/>
                  <a:gd name="T19" fmla="*/ 115 h 130"/>
                  <a:gd name="T20" fmla="*/ 95 w 95"/>
                  <a:gd name="T21" fmla="*/ 130 h 130"/>
                  <a:gd name="T22" fmla="*/ 0 w 95"/>
                  <a:gd name="T23" fmla="*/ 130 h 130"/>
                  <a:gd name="T24" fmla="*/ 0 w 95"/>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30"/>
                  <a:gd name="T41" fmla="*/ 95 w 95"/>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30">
                    <a:moveTo>
                      <a:pt x="0" y="0"/>
                    </a:moveTo>
                    <a:lnTo>
                      <a:pt x="95" y="0"/>
                    </a:lnTo>
                    <a:lnTo>
                      <a:pt x="95" y="17"/>
                    </a:lnTo>
                    <a:lnTo>
                      <a:pt x="17" y="17"/>
                    </a:lnTo>
                    <a:lnTo>
                      <a:pt x="17" y="55"/>
                    </a:lnTo>
                    <a:lnTo>
                      <a:pt x="90" y="55"/>
                    </a:lnTo>
                    <a:lnTo>
                      <a:pt x="90" y="70"/>
                    </a:lnTo>
                    <a:lnTo>
                      <a:pt x="17" y="70"/>
                    </a:lnTo>
                    <a:lnTo>
                      <a:pt x="17" y="115"/>
                    </a:lnTo>
                    <a:lnTo>
                      <a:pt x="95" y="115"/>
                    </a:lnTo>
                    <a:lnTo>
                      <a:pt x="95"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45" name="Freeform 569"/>
              <p:cNvSpPr>
                <a:spLocks noEditPoints="1"/>
              </p:cNvSpPr>
              <p:nvPr/>
            </p:nvSpPr>
            <p:spPr bwMode="auto">
              <a:xfrm>
                <a:off x="2702" y="6743"/>
                <a:ext cx="106" cy="128"/>
              </a:xfrm>
              <a:custGeom>
                <a:avLst/>
                <a:gdLst>
                  <a:gd name="T0" fmla="*/ 58 w 106"/>
                  <a:gd name="T1" fmla="*/ 58 h 128"/>
                  <a:gd name="T2" fmla="*/ 68 w 106"/>
                  <a:gd name="T3" fmla="*/ 58 h 128"/>
                  <a:gd name="T4" fmla="*/ 73 w 106"/>
                  <a:gd name="T5" fmla="*/ 55 h 128"/>
                  <a:gd name="T6" fmla="*/ 75 w 106"/>
                  <a:gd name="T7" fmla="*/ 53 h 128"/>
                  <a:gd name="T8" fmla="*/ 80 w 106"/>
                  <a:gd name="T9" fmla="*/ 50 h 128"/>
                  <a:gd name="T10" fmla="*/ 83 w 106"/>
                  <a:gd name="T11" fmla="*/ 48 h 128"/>
                  <a:gd name="T12" fmla="*/ 83 w 106"/>
                  <a:gd name="T13" fmla="*/ 43 h 128"/>
                  <a:gd name="T14" fmla="*/ 83 w 106"/>
                  <a:gd name="T15" fmla="*/ 35 h 128"/>
                  <a:gd name="T16" fmla="*/ 83 w 106"/>
                  <a:gd name="T17" fmla="*/ 30 h 128"/>
                  <a:gd name="T18" fmla="*/ 80 w 106"/>
                  <a:gd name="T19" fmla="*/ 25 h 128"/>
                  <a:gd name="T20" fmla="*/ 78 w 106"/>
                  <a:gd name="T21" fmla="*/ 20 h 128"/>
                  <a:gd name="T22" fmla="*/ 73 w 106"/>
                  <a:gd name="T23" fmla="*/ 18 h 128"/>
                  <a:gd name="T24" fmla="*/ 68 w 106"/>
                  <a:gd name="T25" fmla="*/ 15 h 128"/>
                  <a:gd name="T26" fmla="*/ 60 w 106"/>
                  <a:gd name="T27" fmla="*/ 15 h 128"/>
                  <a:gd name="T28" fmla="*/ 18 w 106"/>
                  <a:gd name="T29" fmla="*/ 15 h 128"/>
                  <a:gd name="T30" fmla="*/ 18 w 106"/>
                  <a:gd name="T31" fmla="*/ 58 h 128"/>
                  <a:gd name="T32" fmla="*/ 58 w 106"/>
                  <a:gd name="T33" fmla="*/ 58 h 128"/>
                  <a:gd name="T34" fmla="*/ 0 w 106"/>
                  <a:gd name="T35" fmla="*/ 0 h 128"/>
                  <a:gd name="T36" fmla="*/ 58 w 106"/>
                  <a:gd name="T37" fmla="*/ 0 h 128"/>
                  <a:gd name="T38" fmla="*/ 73 w 106"/>
                  <a:gd name="T39" fmla="*/ 0 h 128"/>
                  <a:gd name="T40" fmla="*/ 83 w 106"/>
                  <a:gd name="T41" fmla="*/ 3 h 128"/>
                  <a:gd name="T42" fmla="*/ 90 w 106"/>
                  <a:gd name="T43" fmla="*/ 8 h 128"/>
                  <a:gd name="T44" fmla="*/ 96 w 106"/>
                  <a:gd name="T45" fmla="*/ 13 h 128"/>
                  <a:gd name="T46" fmla="*/ 98 w 106"/>
                  <a:gd name="T47" fmla="*/ 15 h 128"/>
                  <a:gd name="T48" fmla="*/ 101 w 106"/>
                  <a:gd name="T49" fmla="*/ 23 h 128"/>
                  <a:gd name="T50" fmla="*/ 101 w 106"/>
                  <a:gd name="T51" fmla="*/ 35 h 128"/>
                  <a:gd name="T52" fmla="*/ 101 w 106"/>
                  <a:gd name="T53" fmla="*/ 45 h 128"/>
                  <a:gd name="T54" fmla="*/ 98 w 106"/>
                  <a:gd name="T55" fmla="*/ 50 h 128"/>
                  <a:gd name="T56" fmla="*/ 96 w 106"/>
                  <a:gd name="T57" fmla="*/ 53 h 128"/>
                  <a:gd name="T58" fmla="*/ 90 w 106"/>
                  <a:gd name="T59" fmla="*/ 60 h 128"/>
                  <a:gd name="T60" fmla="*/ 83 w 106"/>
                  <a:gd name="T61" fmla="*/ 65 h 128"/>
                  <a:gd name="T62" fmla="*/ 90 w 106"/>
                  <a:gd name="T63" fmla="*/ 68 h 128"/>
                  <a:gd name="T64" fmla="*/ 96 w 106"/>
                  <a:gd name="T65" fmla="*/ 73 h 128"/>
                  <a:gd name="T66" fmla="*/ 96 w 106"/>
                  <a:gd name="T67" fmla="*/ 75 h 128"/>
                  <a:gd name="T68" fmla="*/ 98 w 106"/>
                  <a:gd name="T69" fmla="*/ 81 h 128"/>
                  <a:gd name="T70" fmla="*/ 98 w 106"/>
                  <a:gd name="T71" fmla="*/ 91 h 128"/>
                  <a:gd name="T72" fmla="*/ 101 w 106"/>
                  <a:gd name="T73" fmla="*/ 108 h 128"/>
                  <a:gd name="T74" fmla="*/ 101 w 106"/>
                  <a:gd name="T75" fmla="*/ 118 h 128"/>
                  <a:gd name="T76" fmla="*/ 103 w 106"/>
                  <a:gd name="T77" fmla="*/ 123 h 128"/>
                  <a:gd name="T78" fmla="*/ 106 w 106"/>
                  <a:gd name="T79" fmla="*/ 126 h 128"/>
                  <a:gd name="T80" fmla="*/ 106 w 106"/>
                  <a:gd name="T81" fmla="*/ 128 h 128"/>
                  <a:gd name="T82" fmla="*/ 85 w 106"/>
                  <a:gd name="T83" fmla="*/ 128 h 128"/>
                  <a:gd name="T84" fmla="*/ 83 w 106"/>
                  <a:gd name="T85" fmla="*/ 126 h 128"/>
                  <a:gd name="T86" fmla="*/ 83 w 106"/>
                  <a:gd name="T87" fmla="*/ 113 h 128"/>
                  <a:gd name="T88" fmla="*/ 80 w 106"/>
                  <a:gd name="T89" fmla="*/ 93 h 128"/>
                  <a:gd name="T90" fmla="*/ 80 w 106"/>
                  <a:gd name="T91" fmla="*/ 88 h 128"/>
                  <a:gd name="T92" fmla="*/ 78 w 106"/>
                  <a:gd name="T93" fmla="*/ 83 h 128"/>
                  <a:gd name="T94" fmla="*/ 75 w 106"/>
                  <a:gd name="T95" fmla="*/ 78 h 128"/>
                  <a:gd name="T96" fmla="*/ 73 w 106"/>
                  <a:gd name="T97" fmla="*/ 75 h 128"/>
                  <a:gd name="T98" fmla="*/ 65 w 106"/>
                  <a:gd name="T99" fmla="*/ 73 h 128"/>
                  <a:gd name="T100" fmla="*/ 55 w 106"/>
                  <a:gd name="T101" fmla="*/ 73 h 128"/>
                  <a:gd name="T102" fmla="*/ 18 w 106"/>
                  <a:gd name="T103" fmla="*/ 73 h 128"/>
                  <a:gd name="T104" fmla="*/ 18 w 106"/>
                  <a:gd name="T105" fmla="*/ 128 h 128"/>
                  <a:gd name="T106" fmla="*/ 0 w 106"/>
                  <a:gd name="T107" fmla="*/ 128 h 128"/>
                  <a:gd name="T108" fmla="*/ 0 w 106"/>
                  <a:gd name="T109" fmla="*/ 0 h 1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6"/>
                  <a:gd name="T166" fmla="*/ 0 h 128"/>
                  <a:gd name="T167" fmla="*/ 106 w 106"/>
                  <a:gd name="T168" fmla="*/ 128 h 12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6" h="128">
                    <a:moveTo>
                      <a:pt x="58" y="58"/>
                    </a:moveTo>
                    <a:lnTo>
                      <a:pt x="68" y="58"/>
                    </a:lnTo>
                    <a:lnTo>
                      <a:pt x="73" y="55"/>
                    </a:lnTo>
                    <a:lnTo>
                      <a:pt x="75" y="53"/>
                    </a:lnTo>
                    <a:lnTo>
                      <a:pt x="80" y="50"/>
                    </a:lnTo>
                    <a:lnTo>
                      <a:pt x="83" y="48"/>
                    </a:lnTo>
                    <a:lnTo>
                      <a:pt x="83" y="43"/>
                    </a:lnTo>
                    <a:lnTo>
                      <a:pt x="83" y="35"/>
                    </a:lnTo>
                    <a:lnTo>
                      <a:pt x="83" y="30"/>
                    </a:lnTo>
                    <a:lnTo>
                      <a:pt x="80" y="25"/>
                    </a:lnTo>
                    <a:lnTo>
                      <a:pt x="78" y="20"/>
                    </a:lnTo>
                    <a:lnTo>
                      <a:pt x="73" y="18"/>
                    </a:lnTo>
                    <a:lnTo>
                      <a:pt x="68" y="15"/>
                    </a:lnTo>
                    <a:lnTo>
                      <a:pt x="60" y="15"/>
                    </a:lnTo>
                    <a:lnTo>
                      <a:pt x="18" y="15"/>
                    </a:lnTo>
                    <a:lnTo>
                      <a:pt x="18" y="58"/>
                    </a:lnTo>
                    <a:lnTo>
                      <a:pt x="58" y="58"/>
                    </a:lnTo>
                    <a:close/>
                    <a:moveTo>
                      <a:pt x="0" y="0"/>
                    </a:moveTo>
                    <a:lnTo>
                      <a:pt x="58" y="0"/>
                    </a:lnTo>
                    <a:lnTo>
                      <a:pt x="73" y="0"/>
                    </a:lnTo>
                    <a:lnTo>
                      <a:pt x="83" y="3"/>
                    </a:lnTo>
                    <a:lnTo>
                      <a:pt x="90" y="8"/>
                    </a:lnTo>
                    <a:lnTo>
                      <a:pt x="96" y="13"/>
                    </a:lnTo>
                    <a:lnTo>
                      <a:pt x="98" y="15"/>
                    </a:lnTo>
                    <a:lnTo>
                      <a:pt x="101" y="23"/>
                    </a:lnTo>
                    <a:lnTo>
                      <a:pt x="101" y="35"/>
                    </a:lnTo>
                    <a:lnTo>
                      <a:pt x="101" y="45"/>
                    </a:lnTo>
                    <a:lnTo>
                      <a:pt x="98" y="50"/>
                    </a:lnTo>
                    <a:lnTo>
                      <a:pt x="96" y="53"/>
                    </a:lnTo>
                    <a:lnTo>
                      <a:pt x="90" y="60"/>
                    </a:lnTo>
                    <a:lnTo>
                      <a:pt x="83" y="65"/>
                    </a:lnTo>
                    <a:lnTo>
                      <a:pt x="90" y="68"/>
                    </a:lnTo>
                    <a:lnTo>
                      <a:pt x="96" y="73"/>
                    </a:lnTo>
                    <a:lnTo>
                      <a:pt x="96" y="75"/>
                    </a:lnTo>
                    <a:lnTo>
                      <a:pt x="98" y="81"/>
                    </a:lnTo>
                    <a:lnTo>
                      <a:pt x="98" y="91"/>
                    </a:lnTo>
                    <a:lnTo>
                      <a:pt x="101" y="108"/>
                    </a:lnTo>
                    <a:lnTo>
                      <a:pt x="101" y="118"/>
                    </a:lnTo>
                    <a:lnTo>
                      <a:pt x="103" y="123"/>
                    </a:lnTo>
                    <a:lnTo>
                      <a:pt x="106" y="126"/>
                    </a:lnTo>
                    <a:lnTo>
                      <a:pt x="106" y="128"/>
                    </a:lnTo>
                    <a:lnTo>
                      <a:pt x="85" y="128"/>
                    </a:lnTo>
                    <a:lnTo>
                      <a:pt x="83" y="126"/>
                    </a:lnTo>
                    <a:lnTo>
                      <a:pt x="83" y="113"/>
                    </a:lnTo>
                    <a:lnTo>
                      <a:pt x="80" y="93"/>
                    </a:lnTo>
                    <a:lnTo>
                      <a:pt x="80" y="88"/>
                    </a:lnTo>
                    <a:lnTo>
                      <a:pt x="78" y="83"/>
                    </a:lnTo>
                    <a:lnTo>
                      <a:pt x="75" y="78"/>
                    </a:lnTo>
                    <a:lnTo>
                      <a:pt x="73" y="75"/>
                    </a:lnTo>
                    <a:lnTo>
                      <a:pt x="65" y="73"/>
                    </a:lnTo>
                    <a:lnTo>
                      <a:pt x="55" y="73"/>
                    </a:lnTo>
                    <a:lnTo>
                      <a:pt x="18" y="73"/>
                    </a:lnTo>
                    <a:lnTo>
                      <a:pt x="18"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46" name="Freeform 570"/>
              <p:cNvSpPr>
                <a:spLocks/>
              </p:cNvSpPr>
              <p:nvPr/>
            </p:nvSpPr>
            <p:spPr bwMode="auto">
              <a:xfrm>
                <a:off x="2823" y="6741"/>
                <a:ext cx="40" cy="168"/>
              </a:xfrm>
              <a:custGeom>
                <a:avLst/>
                <a:gdLst>
                  <a:gd name="T0" fmla="*/ 0 w 40"/>
                  <a:gd name="T1" fmla="*/ 168 h 168"/>
                  <a:gd name="T2" fmla="*/ 10 w 40"/>
                  <a:gd name="T3" fmla="*/ 145 h 168"/>
                  <a:gd name="T4" fmla="*/ 17 w 40"/>
                  <a:gd name="T5" fmla="*/ 128 h 168"/>
                  <a:gd name="T6" fmla="*/ 20 w 40"/>
                  <a:gd name="T7" fmla="*/ 118 h 168"/>
                  <a:gd name="T8" fmla="*/ 22 w 40"/>
                  <a:gd name="T9" fmla="*/ 108 h 168"/>
                  <a:gd name="T10" fmla="*/ 22 w 40"/>
                  <a:gd name="T11" fmla="*/ 95 h 168"/>
                  <a:gd name="T12" fmla="*/ 22 w 40"/>
                  <a:gd name="T13" fmla="*/ 83 h 168"/>
                  <a:gd name="T14" fmla="*/ 22 w 40"/>
                  <a:gd name="T15" fmla="*/ 70 h 168"/>
                  <a:gd name="T16" fmla="*/ 22 w 40"/>
                  <a:gd name="T17" fmla="*/ 60 h 168"/>
                  <a:gd name="T18" fmla="*/ 20 w 40"/>
                  <a:gd name="T19" fmla="*/ 47 h 168"/>
                  <a:gd name="T20" fmla="*/ 15 w 40"/>
                  <a:gd name="T21" fmla="*/ 37 h 168"/>
                  <a:gd name="T22" fmla="*/ 10 w 40"/>
                  <a:gd name="T23" fmla="*/ 20 h 168"/>
                  <a:gd name="T24" fmla="*/ 0 w 40"/>
                  <a:gd name="T25" fmla="*/ 0 h 168"/>
                  <a:gd name="T26" fmla="*/ 10 w 40"/>
                  <a:gd name="T27" fmla="*/ 0 h 168"/>
                  <a:gd name="T28" fmla="*/ 25 w 40"/>
                  <a:gd name="T29" fmla="*/ 25 h 168"/>
                  <a:gd name="T30" fmla="*/ 32 w 40"/>
                  <a:gd name="T31" fmla="*/ 40 h 168"/>
                  <a:gd name="T32" fmla="*/ 35 w 40"/>
                  <a:gd name="T33" fmla="*/ 50 h 168"/>
                  <a:gd name="T34" fmla="*/ 37 w 40"/>
                  <a:gd name="T35" fmla="*/ 62 h 168"/>
                  <a:gd name="T36" fmla="*/ 40 w 40"/>
                  <a:gd name="T37" fmla="*/ 83 h 168"/>
                  <a:gd name="T38" fmla="*/ 40 w 40"/>
                  <a:gd name="T39" fmla="*/ 95 h 168"/>
                  <a:gd name="T40" fmla="*/ 37 w 40"/>
                  <a:gd name="T41" fmla="*/ 108 h 168"/>
                  <a:gd name="T42" fmla="*/ 35 w 40"/>
                  <a:gd name="T43" fmla="*/ 118 h 168"/>
                  <a:gd name="T44" fmla="*/ 32 w 40"/>
                  <a:gd name="T45" fmla="*/ 130 h 168"/>
                  <a:gd name="T46" fmla="*/ 22 w 40"/>
                  <a:gd name="T47" fmla="*/ 145 h 168"/>
                  <a:gd name="T48" fmla="*/ 10 w 40"/>
                  <a:gd name="T49" fmla="*/ 168 h 168"/>
                  <a:gd name="T50" fmla="*/ 0 w 40"/>
                  <a:gd name="T51" fmla="*/ 168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168"/>
                  <a:gd name="T80" fmla="*/ 40 w 40"/>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168">
                    <a:moveTo>
                      <a:pt x="0" y="168"/>
                    </a:moveTo>
                    <a:lnTo>
                      <a:pt x="10" y="145"/>
                    </a:lnTo>
                    <a:lnTo>
                      <a:pt x="17" y="128"/>
                    </a:lnTo>
                    <a:lnTo>
                      <a:pt x="20" y="118"/>
                    </a:lnTo>
                    <a:lnTo>
                      <a:pt x="22" y="108"/>
                    </a:lnTo>
                    <a:lnTo>
                      <a:pt x="22" y="95"/>
                    </a:lnTo>
                    <a:lnTo>
                      <a:pt x="22" y="83"/>
                    </a:lnTo>
                    <a:lnTo>
                      <a:pt x="22" y="70"/>
                    </a:lnTo>
                    <a:lnTo>
                      <a:pt x="22" y="60"/>
                    </a:lnTo>
                    <a:lnTo>
                      <a:pt x="20" y="47"/>
                    </a:lnTo>
                    <a:lnTo>
                      <a:pt x="15" y="37"/>
                    </a:lnTo>
                    <a:lnTo>
                      <a:pt x="10" y="20"/>
                    </a:lnTo>
                    <a:lnTo>
                      <a:pt x="0" y="0"/>
                    </a:lnTo>
                    <a:lnTo>
                      <a:pt x="10" y="0"/>
                    </a:lnTo>
                    <a:lnTo>
                      <a:pt x="25" y="25"/>
                    </a:lnTo>
                    <a:lnTo>
                      <a:pt x="32" y="40"/>
                    </a:lnTo>
                    <a:lnTo>
                      <a:pt x="35" y="50"/>
                    </a:lnTo>
                    <a:lnTo>
                      <a:pt x="37" y="62"/>
                    </a:lnTo>
                    <a:lnTo>
                      <a:pt x="40" y="83"/>
                    </a:lnTo>
                    <a:lnTo>
                      <a:pt x="40" y="95"/>
                    </a:lnTo>
                    <a:lnTo>
                      <a:pt x="37" y="108"/>
                    </a:lnTo>
                    <a:lnTo>
                      <a:pt x="35" y="118"/>
                    </a:lnTo>
                    <a:lnTo>
                      <a:pt x="32" y="130"/>
                    </a:lnTo>
                    <a:lnTo>
                      <a:pt x="22" y="145"/>
                    </a:lnTo>
                    <a:lnTo>
                      <a:pt x="10" y="168"/>
                    </a:lnTo>
                    <a:lnTo>
                      <a:pt x="0" y="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47" name="Freeform 571"/>
              <p:cNvSpPr>
                <a:spLocks/>
              </p:cNvSpPr>
              <p:nvPr/>
            </p:nvSpPr>
            <p:spPr bwMode="auto">
              <a:xfrm>
                <a:off x="2891" y="6854"/>
                <a:ext cx="20" cy="45"/>
              </a:xfrm>
              <a:custGeom>
                <a:avLst/>
                <a:gdLst>
                  <a:gd name="T0" fmla="*/ 0 w 20"/>
                  <a:gd name="T1" fmla="*/ 37 h 45"/>
                  <a:gd name="T2" fmla="*/ 5 w 20"/>
                  <a:gd name="T3" fmla="*/ 35 h 45"/>
                  <a:gd name="T4" fmla="*/ 10 w 20"/>
                  <a:gd name="T5" fmla="*/ 27 h 45"/>
                  <a:gd name="T6" fmla="*/ 10 w 20"/>
                  <a:gd name="T7" fmla="*/ 20 h 45"/>
                  <a:gd name="T8" fmla="*/ 10 w 20"/>
                  <a:gd name="T9" fmla="*/ 17 h 45"/>
                  <a:gd name="T10" fmla="*/ 0 w 20"/>
                  <a:gd name="T11" fmla="*/ 17 h 45"/>
                  <a:gd name="T12" fmla="*/ 0 w 20"/>
                  <a:gd name="T13" fmla="*/ 0 h 45"/>
                  <a:gd name="T14" fmla="*/ 20 w 20"/>
                  <a:gd name="T15" fmla="*/ 0 h 45"/>
                  <a:gd name="T16" fmla="*/ 20 w 20"/>
                  <a:gd name="T17" fmla="*/ 17 h 45"/>
                  <a:gd name="T18" fmla="*/ 17 w 20"/>
                  <a:gd name="T19" fmla="*/ 27 h 45"/>
                  <a:gd name="T20" fmla="*/ 15 w 20"/>
                  <a:gd name="T21" fmla="*/ 35 h 45"/>
                  <a:gd name="T22" fmla="*/ 12 w 20"/>
                  <a:gd name="T23" fmla="*/ 37 h 45"/>
                  <a:gd name="T24" fmla="*/ 10 w 20"/>
                  <a:gd name="T25" fmla="*/ 42 h 45"/>
                  <a:gd name="T26" fmla="*/ 5 w 20"/>
                  <a:gd name="T27" fmla="*/ 42 h 45"/>
                  <a:gd name="T28" fmla="*/ 0 w 20"/>
                  <a:gd name="T29" fmla="*/ 45 h 45"/>
                  <a:gd name="T30" fmla="*/ 0 w 20"/>
                  <a:gd name="T31" fmla="*/ 37 h 4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
                  <a:gd name="T49" fmla="*/ 0 h 45"/>
                  <a:gd name="T50" fmla="*/ 20 w 20"/>
                  <a:gd name="T51" fmla="*/ 45 h 4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 h="45">
                    <a:moveTo>
                      <a:pt x="0" y="37"/>
                    </a:moveTo>
                    <a:lnTo>
                      <a:pt x="5" y="35"/>
                    </a:lnTo>
                    <a:lnTo>
                      <a:pt x="10" y="27"/>
                    </a:lnTo>
                    <a:lnTo>
                      <a:pt x="10" y="20"/>
                    </a:lnTo>
                    <a:lnTo>
                      <a:pt x="10" y="17"/>
                    </a:lnTo>
                    <a:lnTo>
                      <a:pt x="0" y="17"/>
                    </a:lnTo>
                    <a:lnTo>
                      <a:pt x="0" y="0"/>
                    </a:lnTo>
                    <a:lnTo>
                      <a:pt x="20" y="0"/>
                    </a:lnTo>
                    <a:lnTo>
                      <a:pt x="20" y="17"/>
                    </a:lnTo>
                    <a:lnTo>
                      <a:pt x="17" y="27"/>
                    </a:lnTo>
                    <a:lnTo>
                      <a:pt x="15" y="35"/>
                    </a:lnTo>
                    <a:lnTo>
                      <a:pt x="12" y="37"/>
                    </a:lnTo>
                    <a:lnTo>
                      <a:pt x="10" y="42"/>
                    </a:lnTo>
                    <a:lnTo>
                      <a:pt x="5" y="42"/>
                    </a:lnTo>
                    <a:lnTo>
                      <a:pt x="0" y="45"/>
                    </a:lnTo>
                    <a:lnTo>
                      <a:pt x="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48" name="Freeform 572"/>
              <p:cNvSpPr>
                <a:spLocks/>
              </p:cNvSpPr>
              <p:nvPr/>
            </p:nvSpPr>
            <p:spPr bwMode="auto">
              <a:xfrm>
                <a:off x="1009" y="8175"/>
                <a:ext cx="103" cy="131"/>
              </a:xfrm>
              <a:custGeom>
                <a:avLst/>
                <a:gdLst>
                  <a:gd name="T0" fmla="*/ 0 w 103"/>
                  <a:gd name="T1" fmla="*/ 0 h 131"/>
                  <a:gd name="T2" fmla="*/ 17 w 103"/>
                  <a:gd name="T3" fmla="*/ 0 h 131"/>
                  <a:gd name="T4" fmla="*/ 17 w 103"/>
                  <a:gd name="T5" fmla="*/ 53 h 131"/>
                  <a:gd name="T6" fmla="*/ 85 w 103"/>
                  <a:gd name="T7" fmla="*/ 53 h 131"/>
                  <a:gd name="T8" fmla="*/ 85 w 103"/>
                  <a:gd name="T9" fmla="*/ 0 h 131"/>
                  <a:gd name="T10" fmla="*/ 103 w 103"/>
                  <a:gd name="T11" fmla="*/ 0 h 131"/>
                  <a:gd name="T12" fmla="*/ 103 w 103"/>
                  <a:gd name="T13" fmla="*/ 131 h 131"/>
                  <a:gd name="T14" fmla="*/ 85 w 103"/>
                  <a:gd name="T15" fmla="*/ 131 h 131"/>
                  <a:gd name="T16" fmla="*/ 85 w 103"/>
                  <a:gd name="T17" fmla="*/ 70 h 131"/>
                  <a:gd name="T18" fmla="*/ 17 w 103"/>
                  <a:gd name="T19" fmla="*/ 70 h 131"/>
                  <a:gd name="T20" fmla="*/ 17 w 103"/>
                  <a:gd name="T21" fmla="*/ 131 h 131"/>
                  <a:gd name="T22" fmla="*/ 0 w 103"/>
                  <a:gd name="T23" fmla="*/ 131 h 131"/>
                  <a:gd name="T24" fmla="*/ 0 w 103"/>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31"/>
                  <a:gd name="T41" fmla="*/ 103 w 103"/>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31">
                    <a:moveTo>
                      <a:pt x="0" y="0"/>
                    </a:moveTo>
                    <a:lnTo>
                      <a:pt x="17" y="0"/>
                    </a:lnTo>
                    <a:lnTo>
                      <a:pt x="17" y="53"/>
                    </a:lnTo>
                    <a:lnTo>
                      <a:pt x="85" y="53"/>
                    </a:lnTo>
                    <a:lnTo>
                      <a:pt x="85" y="0"/>
                    </a:lnTo>
                    <a:lnTo>
                      <a:pt x="103" y="0"/>
                    </a:lnTo>
                    <a:lnTo>
                      <a:pt x="103" y="131"/>
                    </a:lnTo>
                    <a:lnTo>
                      <a:pt x="85" y="131"/>
                    </a:lnTo>
                    <a:lnTo>
                      <a:pt x="85" y="70"/>
                    </a:lnTo>
                    <a:lnTo>
                      <a:pt x="17" y="70"/>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49" name="Freeform 573"/>
              <p:cNvSpPr>
                <a:spLocks noEditPoints="1"/>
              </p:cNvSpPr>
              <p:nvPr/>
            </p:nvSpPr>
            <p:spPr bwMode="auto">
              <a:xfrm>
                <a:off x="1132" y="8173"/>
                <a:ext cx="126" cy="135"/>
              </a:xfrm>
              <a:custGeom>
                <a:avLst/>
                <a:gdLst>
                  <a:gd name="T0" fmla="*/ 118 w 126"/>
                  <a:gd name="T1" fmla="*/ 30 h 135"/>
                  <a:gd name="T2" fmla="*/ 123 w 126"/>
                  <a:gd name="T3" fmla="*/ 40 h 135"/>
                  <a:gd name="T4" fmla="*/ 126 w 126"/>
                  <a:gd name="T5" fmla="*/ 65 h 135"/>
                  <a:gd name="T6" fmla="*/ 123 w 126"/>
                  <a:gd name="T7" fmla="*/ 93 h 135"/>
                  <a:gd name="T8" fmla="*/ 111 w 126"/>
                  <a:gd name="T9" fmla="*/ 113 h 135"/>
                  <a:gd name="T10" fmla="*/ 91 w 126"/>
                  <a:gd name="T11" fmla="*/ 130 h 135"/>
                  <a:gd name="T12" fmla="*/ 63 w 126"/>
                  <a:gd name="T13" fmla="*/ 135 h 135"/>
                  <a:gd name="T14" fmla="*/ 40 w 126"/>
                  <a:gd name="T15" fmla="*/ 133 h 135"/>
                  <a:gd name="T16" fmla="*/ 25 w 126"/>
                  <a:gd name="T17" fmla="*/ 125 h 135"/>
                  <a:gd name="T18" fmla="*/ 8 w 126"/>
                  <a:gd name="T19" fmla="*/ 105 h 135"/>
                  <a:gd name="T20" fmla="*/ 0 w 126"/>
                  <a:gd name="T21" fmla="*/ 83 h 135"/>
                  <a:gd name="T22" fmla="*/ 0 w 126"/>
                  <a:gd name="T23" fmla="*/ 55 h 135"/>
                  <a:gd name="T24" fmla="*/ 8 w 126"/>
                  <a:gd name="T25" fmla="*/ 32 h 135"/>
                  <a:gd name="T26" fmla="*/ 18 w 126"/>
                  <a:gd name="T27" fmla="*/ 17 h 135"/>
                  <a:gd name="T28" fmla="*/ 33 w 126"/>
                  <a:gd name="T29" fmla="*/ 5 h 135"/>
                  <a:gd name="T30" fmla="*/ 48 w 126"/>
                  <a:gd name="T31" fmla="*/ 0 h 135"/>
                  <a:gd name="T32" fmla="*/ 63 w 126"/>
                  <a:gd name="T33" fmla="*/ 0 h 135"/>
                  <a:gd name="T34" fmla="*/ 86 w 126"/>
                  <a:gd name="T35" fmla="*/ 2 h 135"/>
                  <a:gd name="T36" fmla="*/ 103 w 126"/>
                  <a:gd name="T37" fmla="*/ 12 h 135"/>
                  <a:gd name="T38" fmla="*/ 113 w 126"/>
                  <a:gd name="T39" fmla="*/ 22 h 135"/>
                  <a:gd name="T40" fmla="*/ 103 w 126"/>
                  <a:gd name="T41" fmla="*/ 95 h 135"/>
                  <a:gd name="T42" fmla="*/ 108 w 126"/>
                  <a:gd name="T43" fmla="*/ 75 h 135"/>
                  <a:gd name="T44" fmla="*/ 108 w 126"/>
                  <a:gd name="T45" fmla="*/ 55 h 135"/>
                  <a:gd name="T46" fmla="*/ 101 w 126"/>
                  <a:gd name="T47" fmla="*/ 37 h 135"/>
                  <a:gd name="T48" fmla="*/ 91 w 126"/>
                  <a:gd name="T49" fmla="*/ 22 h 135"/>
                  <a:gd name="T50" fmla="*/ 73 w 126"/>
                  <a:gd name="T51" fmla="*/ 15 h 135"/>
                  <a:gd name="T52" fmla="*/ 53 w 126"/>
                  <a:gd name="T53" fmla="*/ 15 h 135"/>
                  <a:gd name="T54" fmla="*/ 38 w 126"/>
                  <a:gd name="T55" fmla="*/ 22 h 135"/>
                  <a:gd name="T56" fmla="*/ 25 w 126"/>
                  <a:gd name="T57" fmla="*/ 37 h 135"/>
                  <a:gd name="T58" fmla="*/ 20 w 126"/>
                  <a:gd name="T59" fmla="*/ 45 h 135"/>
                  <a:gd name="T60" fmla="*/ 18 w 126"/>
                  <a:gd name="T61" fmla="*/ 70 h 135"/>
                  <a:gd name="T62" fmla="*/ 20 w 126"/>
                  <a:gd name="T63" fmla="*/ 90 h 135"/>
                  <a:gd name="T64" fmla="*/ 28 w 126"/>
                  <a:gd name="T65" fmla="*/ 105 h 135"/>
                  <a:gd name="T66" fmla="*/ 43 w 126"/>
                  <a:gd name="T67" fmla="*/ 118 h 135"/>
                  <a:gd name="T68" fmla="*/ 66 w 126"/>
                  <a:gd name="T69" fmla="*/ 120 h 135"/>
                  <a:gd name="T70" fmla="*/ 83 w 126"/>
                  <a:gd name="T71" fmla="*/ 115 h 135"/>
                  <a:gd name="T72" fmla="*/ 96 w 126"/>
                  <a:gd name="T73" fmla="*/ 108 h 13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6"/>
                  <a:gd name="T112" fmla="*/ 0 h 135"/>
                  <a:gd name="T113" fmla="*/ 126 w 126"/>
                  <a:gd name="T114" fmla="*/ 135 h 13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6" h="135">
                    <a:moveTo>
                      <a:pt x="113" y="22"/>
                    </a:moveTo>
                    <a:lnTo>
                      <a:pt x="118" y="30"/>
                    </a:lnTo>
                    <a:lnTo>
                      <a:pt x="121" y="35"/>
                    </a:lnTo>
                    <a:lnTo>
                      <a:pt x="123" y="40"/>
                    </a:lnTo>
                    <a:lnTo>
                      <a:pt x="126" y="52"/>
                    </a:lnTo>
                    <a:lnTo>
                      <a:pt x="126" y="65"/>
                    </a:lnTo>
                    <a:lnTo>
                      <a:pt x="126" y="80"/>
                    </a:lnTo>
                    <a:lnTo>
                      <a:pt x="123" y="93"/>
                    </a:lnTo>
                    <a:lnTo>
                      <a:pt x="118" y="103"/>
                    </a:lnTo>
                    <a:lnTo>
                      <a:pt x="111" y="113"/>
                    </a:lnTo>
                    <a:lnTo>
                      <a:pt x="103" y="123"/>
                    </a:lnTo>
                    <a:lnTo>
                      <a:pt x="91" y="130"/>
                    </a:lnTo>
                    <a:lnTo>
                      <a:pt x="78" y="135"/>
                    </a:lnTo>
                    <a:lnTo>
                      <a:pt x="63" y="135"/>
                    </a:lnTo>
                    <a:lnTo>
                      <a:pt x="48" y="135"/>
                    </a:lnTo>
                    <a:lnTo>
                      <a:pt x="40" y="133"/>
                    </a:lnTo>
                    <a:lnTo>
                      <a:pt x="35" y="130"/>
                    </a:lnTo>
                    <a:lnTo>
                      <a:pt x="25" y="125"/>
                    </a:lnTo>
                    <a:lnTo>
                      <a:pt x="15" y="118"/>
                    </a:lnTo>
                    <a:lnTo>
                      <a:pt x="8" y="105"/>
                    </a:lnTo>
                    <a:lnTo>
                      <a:pt x="3" y="95"/>
                    </a:lnTo>
                    <a:lnTo>
                      <a:pt x="0" y="83"/>
                    </a:lnTo>
                    <a:lnTo>
                      <a:pt x="0" y="67"/>
                    </a:lnTo>
                    <a:lnTo>
                      <a:pt x="0" y="55"/>
                    </a:lnTo>
                    <a:lnTo>
                      <a:pt x="3" y="45"/>
                    </a:lnTo>
                    <a:lnTo>
                      <a:pt x="8" y="32"/>
                    </a:lnTo>
                    <a:lnTo>
                      <a:pt x="13" y="22"/>
                    </a:lnTo>
                    <a:lnTo>
                      <a:pt x="18" y="17"/>
                    </a:lnTo>
                    <a:lnTo>
                      <a:pt x="23" y="12"/>
                    </a:lnTo>
                    <a:lnTo>
                      <a:pt x="33" y="5"/>
                    </a:lnTo>
                    <a:lnTo>
                      <a:pt x="40" y="2"/>
                    </a:lnTo>
                    <a:lnTo>
                      <a:pt x="48" y="0"/>
                    </a:lnTo>
                    <a:lnTo>
                      <a:pt x="55" y="0"/>
                    </a:lnTo>
                    <a:lnTo>
                      <a:pt x="63" y="0"/>
                    </a:lnTo>
                    <a:lnTo>
                      <a:pt x="78" y="0"/>
                    </a:lnTo>
                    <a:lnTo>
                      <a:pt x="86" y="2"/>
                    </a:lnTo>
                    <a:lnTo>
                      <a:pt x="93" y="5"/>
                    </a:lnTo>
                    <a:lnTo>
                      <a:pt x="103" y="12"/>
                    </a:lnTo>
                    <a:lnTo>
                      <a:pt x="108" y="17"/>
                    </a:lnTo>
                    <a:lnTo>
                      <a:pt x="113" y="22"/>
                    </a:lnTo>
                    <a:close/>
                    <a:moveTo>
                      <a:pt x="98" y="105"/>
                    </a:moveTo>
                    <a:lnTo>
                      <a:pt x="103" y="95"/>
                    </a:lnTo>
                    <a:lnTo>
                      <a:pt x="106" y="85"/>
                    </a:lnTo>
                    <a:lnTo>
                      <a:pt x="108" y="75"/>
                    </a:lnTo>
                    <a:lnTo>
                      <a:pt x="108" y="65"/>
                    </a:lnTo>
                    <a:lnTo>
                      <a:pt x="108" y="55"/>
                    </a:lnTo>
                    <a:lnTo>
                      <a:pt x="106" y="45"/>
                    </a:lnTo>
                    <a:lnTo>
                      <a:pt x="101" y="37"/>
                    </a:lnTo>
                    <a:lnTo>
                      <a:pt x="96" y="30"/>
                    </a:lnTo>
                    <a:lnTo>
                      <a:pt x="91" y="22"/>
                    </a:lnTo>
                    <a:lnTo>
                      <a:pt x="83" y="17"/>
                    </a:lnTo>
                    <a:lnTo>
                      <a:pt x="73" y="15"/>
                    </a:lnTo>
                    <a:lnTo>
                      <a:pt x="63" y="15"/>
                    </a:lnTo>
                    <a:lnTo>
                      <a:pt x="53" y="15"/>
                    </a:lnTo>
                    <a:lnTo>
                      <a:pt x="45" y="17"/>
                    </a:lnTo>
                    <a:lnTo>
                      <a:pt x="38" y="22"/>
                    </a:lnTo>
                    <a:lnTo>
                      <a:pt x="30" y="30"/>
                    </a:lnTo>
                    <a:lnTo>
                      <a:pt x="25" y="37"/>
                    </a:lnTo>
                    <a:lnTo>
                      <a:pt x="23" y="40"/>
                    </a:lnTo>
                    <a:lnTo>
                      <a:pt x="20" y="45"/>
                    </a:lnTo>
                    <a:lnTo>
                      <a:pt x="18" y="57"/>
                    </a:lnTo>
                    <a:lnTo>
                      <a:pt x="18" y="70"/>
                    </a:lnTo>
                    <a:lnTo>
                      <a:pt x="18" y="80"/>
                    </a:lnTo>
                    <a:lnTo>
                      <a:pt x="20" y="90"/>
                    </a:lnTo>
                    <a:lnTo>
                      <a:pt x="25" y="98"/>
                    </a:lnTo>
                    <a:lnTo>
                      <a:pt x="28" y="105"/>
                    </a:lnTo>
                    <a:lnTo>
                      <a:pt x="35" y="113"/>
                    </a:lnTo>
                    <a:lnTo>
                      <a:pt x="43" y="118"/>
                    </a:lnTo>
                    <a:lnTo>
                      <a:pt x="53" y="120"/>
                    </a:lnTo>
                    <a:lnTo>
                      <a:pt x="66" y="120"/>
                    </a:lnTo>
                    <a:lnTo>
                      <a:pt x="76" y="120"/>
                    </a:lnTo>
                    <a:lnTo>
                      <a:pt x="83" y="115"/>
                    </a:lnTo>
                    <a:lnTo>
                      <a:pt x="93" y="110"/>
                    </a:lnTo>
                    <a:lnTo>
                      <a:pt x="96" y="108"/>
                    </a:lnTo>
                    <a:lnTo>
                      <a:pt x="98" y="1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50" name="Freeform 574"/>
              <p:cNvSpPr>
                <a:spLocks/>
              </p:cNvSpPr>
              <p:nvPr/>
            </p:nvSpPr>
            <p:spPr bwMode="auto">
              <a:xfrm>
                <a:off x="1281" y="8175"/>
                <a:ext cx="103" cy="133"/>
              </a:xfrm>
              <a:custGeom>
                <a:avLst/>
                <a:gdLst>
                  <a:gd name="T0" fmla="*/ 17 w 103"/>
                  <a:gd name="T1" fmla="*/ 0 h 133"/>
                  <a:gd name="T2" fmla="*/ 17 w 103"/>
                  <a:gd name="T3" fmla="*/ 81 h 133"/>
                  <a:gd name="T4" fmla="*/ 20 w 103"/>
                  <a:gd name="T5" fmla="*/ 93 h 133"/>
                  <a:gd name="T6" fmla="*/ 22 w 103"/>
                  <a:gd name="T7" fmla="*/ 106 h 133"/>
                  <a:gd name="T8" fmla="*/ 27 w 103"/>
                  <a:gd name="T9" fmla="*/ 111 h 133"/>
                  <a:gd name="T10" fmla="*/ 32 w 103"/>
                  <a:gd name="T11" fmla="*/ 116 h 133"/>
                  <a:gd name="T12" fmla="*/ 40 w 103"/>
                  <a:gd name="T13" fmla="*/ 118 h 133"/>
                  <a:gd name="T14" fmla="*/ 50 w 103"/>
                  <a:gd name="T15" fmla="*/ 118 h 133"/>
                  <a:gd name="T16" fmla="*/ 60 w 103"/>
                  <a:gd name="T17" fmla="*/ 118 h 133"/>
                  <a:gd name="T18" fmla="*/ 67 w 103"/>
                  <a:gd name="T19" fmla="*/ 116 h 133"/>
                  <a:gd name="T20" fmla="*/ 75 w 103"/>
                  <a:gd name="T21" fmla="*/ 111 h 133"/>
                  <a:gd name="T22" fmla="*/ 80 w 103"/>
                  <a:gd name="T23" fmla="*/ 103 h 133"/>
                  <a:gd name="T24" fmla="*/ 83 w 103"/>
                  <a:gd name="T25" fmla="*/ 93 h 133"/>
                  <a:gd name="T26" fmla="*/ 85 w 103"/>
                  <a:gd name="T27" fmla="*/ 81 h 133"/>
                  <a:gd name="T28" fmla="*/ 85 w 103"/>
                  <a:gd name="T29" fmla="*/ 0 h 133"/>
                  <a:gd name="T30" fmla="*/ 103 w 103"/>
                  <a:gd name="T31" fmla="*/ 0 h 133"/>
                  <a:gd name="T32" fmla="*/ 103 w 103"/>
                  <a:gd name="T33" fmla="*/ 73 h 133"/>
                  <a:gd name="T34" fmla="*/ 103 w 103"/>
                  <a:gd name="T35" fmla="*/ 86 h 133"/>
                  <a:gd name="T36" fmla="*/ 100 w 103"/>
                  <a:gd name="T37" fmla="*/ 96 h 133"/>
                  <a:gd name="T38" fmla="*/ 98 w 103"/>
                  <a:gd name="T39" fmla="*/ 103 h 133"/>
                  <a:gd name="T40" fmla="*/ 95 w 103"/>
                  <a:gd name="T41" fmla="*/ 111 h 133"/>
                  <a:gd name="T42" fmla="*/ 93 w 103"/>
                  <a:gd name="T43" fmla="*/ 116 h 133"/>
                  <a:gd name="T44" fmla="*/ 88 w 103"/>
                  <a:gd name="T45" fmla="*/ 121 h 133"/>
                  <a:gd name="T46" fmla="*/ 83 w 103"/>
                  <a:gd name="T47" fmla="*/ 126 h 133"/>
                  <a:gd name="T48" fmla="*/ 78 w 103"/>
                  <a:gd name="T49" fmla="*/ 128 h 133"/>
                  <a:gd name="T50" fmla="*/ 65 w 103"/>
                  <a:gd name="T51" fmla="*/ 133 h 133"/>
                  <a:gd name="T52" fmla="*/ 57 w 103"/>
                  <a:gd name="T53" fmla="*/ 133 h 133"/>
                  <a:gd name="T54" fmla="*/ 50 w 103"/>
                  <a:gd name="T55" fmla="*/ 133 h 133"/>
                  <a:gd name="T56" fmla="*/ 35 w 103"/>
                  <a:gd name="T57" fmla="*/ 133 h 133"/>
                  <a:gd name="T58" fmla="*/ 22 w 103"/>
                  <a:gd name="T59" fmla="*/ 128 h 133"/>
                  <a:gd name="T60" fmla="*/ 17 w 103"/>
                  <a:gd name="T61" fmla="*/ 126 h 133"/>
                  <a:gd name="T62" fmla="*/ 12 w 103"/>
                  <a:gd name="T63" fmla="*/ 121 h 133"/>
                  <a:gd name="T64" fmla="*/ 10 w 103"/>
                  <a:gd name="T65" fmla="*/ 116 h 133"/>
                  <a:gd name="T66" fmla="*/ 7 w 103"/>
                  <a:gd name="T67" fmla="*/ 111 h 133"/>
                  <a:gd name="T68" fmla="*/ 2 w 103"/>
                  <a:gd name="T69" fmla="*/ 103 h 133"/>
                  <a:gd name="T70" fmla="*/ 2 w 103"/>
                  <a:gd name="T71" fmla="*/ 96 h 133"/>
                  <a:gd name="T72" fmla="*/ 0 w 103"/>
                  <a:gd name="T73" fmla="*/ 86 h 133"/>
                  <a:gd name="T74" fmla="*/ 0 w 103"/>
                  <a:gd name="T75" fmla="*/ 73 h 133"/>
                  <a:gd name="T76" fmla="*/ 0 w 103"/>
                  <a:gd name="T77" fmla="*/ 0 h 133"/>
                  <a:gd name="T78" fmla="*/ 17 w 103"/>
                  <a:gd name="T79" fmla="*/ 0 h 1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3"/>
                  <a:gd name="T121" fmla="*/ 0 h 133"/>
                  <a:gd name="T122" fmla="*/ 103 w 103"/>
                  <a:gd name="T123" fmla="*/ 133 h 1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3" h="133">
                    <a:moveTo>
                      <a:pt x="17" y="0"/>
                    </a:moveTo>
                    <a:lnTo>
                      <a:pt x="17" y="81"/>
                    </a:lnTo>
                    <a:lnTo>
                      <a:pt x="20" y="93"/>
                    </a:lnTo>
                    <a:lnTo>
                      <a:pt x="22" y="106"/>
                    </a:lnTo>
                    <a:lnTo>
                      <a:pt x="27" y="111"/>
                    </a:lnTo>
                    <a:lnTo>
                      <a:pt x="32" y="116"/>
                    </a:lnTo>
                    <a:lnTo>
                      <a:pt x="40" y="118"/>
                    </a:lnTo>
                    <a:lnTo>
                      <a:pt x="50" y="118"/>
                    </a:lnTo>
                    <a:lnTo>
                      <a:pt x="60" y="118"/>
                    </a:lnTo>
                    <a:lnTo>
                      <a:pt x="67" y="116"/>
                    </a:lnTo>
                    <a:lnTo>
                      <a:pt x="75" y="111"/>
                    </a:lnTo>
                    <a:lnTo>
                      <a:pt x="80" y="103"/>
                    </a:lnTo>
                    <a:lnTo>
                      <a:pt x="83" y="93"/>
                    </a:lnTo>
                    <a:lnTo>
                      <a:pt x="85" y="81"/>
                    </a:lnTo>
                    <a:lnTo>
                      <a:pt x="85" y="0"/>
                    </a:lnTo>
                    <a:lnTo>
                      <a:pt x="103" y="0"/>
                    </a:lnTo>
                    <a:lnTo>
                      <a:pt x="103" y="73"/>
                    </a:lnTo>
                    <a:lnTo>
                      <a:pt x="103" y="86"/>
                    </a:lnTo>
                    <a:lnTo>
                      <a:pt x="100" y="96"/>
                    </a:lnTo>
                    <a:lnTo>
                      <a:pt x="98" y="103"/>
                    </a:lnTo>
                    <a:lnTo>
                      <a:pt x="95" y="111"/>
                    </a:lnTo>
                    <a:lnTo>
                      <a:pt x="93" y="116"/>
                    </a:lnTo>
                    <a:lnTo>
                      <a:pt x="88" y="121"/>
                    </a:lnTo>
                    <a:lnTo>
                      <a:pt x="83" y="126"/>
                    </a:lnTo>
                    <a:lnTo>
                      <a:pt x="78" y="128"/>
                    </a:lnTo>
                    <a:lnTo>
                      <a:pt x="65" y="133"/>
                    </a:lnTo>
                    <a:lnTo>
                      <a:pt x="57" y="133"/>
                    </a:lnTo>
                    <a:lnTo>
                      <a:pt x="50" y="133"/>
                    </a:lnTo>
                    <a:lnTo>
                      <a:pt x="35" y="133"/>
                    </a:lnTo>
                    <a:lnTo>
                      <a:pt x="22" y="128"/>
                    </a:lnTo>
                    <a:lnTo>
                      <a:pt x="17" y="126"/>
                    </a:lnTo>
                    <a:lnTo>
                      <a:pt x="12" y="121"/>
                    </a:lnTo>
                    <a:lnTo>
                      <a:pt x="10" y="116"/>
                    </a:lnTo>
                    <a:lnTo>
                      <a:pt x="7" y="111"/>
                    </a:lnTo>
                    <a:lnTo>
                      <a:pt x="2" y="103"/>
                    </a:lnTo>
                    <a:lnTo>
                      <a:pt x="2" y="96"/>
                    </a:lnTo>
                    <a:lnTo>
                      <a:pt x="0" y="86"/>
                    </a:lnTo>
                    <a:lnTo>
                      <a:pt x="0" y="73"/>
                    </a:lnTo>
                    <a:lnTo>
                      <a:pt x="0"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51" name="Freeform 575"/>
              <p:cNvSpPr>
                <a:spLocks noEditPoints="1"/>
              </p:cNvSpPr>
              <p:nvPr/>
            </p:nvSpPr>
            <p:spPr bwMode="auto">
              <a:xfrm>
                <a:off x="1411" y="8175"/>
                <a:ext cx="109" cy="131"/>
              </a:xfrm>
              <a:custGeom>
                <a:avLst/>
                <a:gdLst>
                  <a:gd name="T0" fmla="*/ 61 w 109"/>
                  <a:gd name="T1" fmla="*/ 60 h 131"/>
                  <a:gd name="T2" fmla="*/ 71 w 109"/>
                  <a:gd name="T3" fmla="*/ 58 h 131"/>
                  <a:gd name="T4" fmla="*/ 76 w 109"/>
                  <a:gd name="T5" fmla="*/ 58 h 131"/>
                  <a:gd name="T6" fmla="*/ 78 w 109"/>
                  <a:gd name="T7" fmla="*/ 55 h 131"/>
                  <a:gd name="T8" fmla="*/ 83 w 109"/>
                  <a:gd name="T9" fmla="*/ 53 h 131"/>
                  <a:gd name="T10" fmla="*/ 83 w 109"/>
                  <a:gd name="T11" fmla="*/ 48 h 131"/>
                  <a:gd name="T12" fmla="*/ 86 w 109"/>
                  <a:gd name="T13" fmla="*/ 43 h 131"/>
                  <a:gd name="T14" fmla="*/ 86 w 109"/>
                  <a:gd name="T15" fmla="*/ 38 h 131"/>
                  <a:gd name="T16" fmla="*/ 86 w 109"/>
                  <a:gd name="T17" fmla="*/ 30 h 131"/>
                  <a:gd name="T18" fmla="*/ 83 w 109"/>
                  <a:gd name="T19" fmla="*/ 25 h 131"/>
                  <a:gd name="T20" fmla="*/ 81 w 109"/>
                  <a:gd name="T21" fmla="*/ 23 h 131"/>
                  <a:gd name="T22" fmla="*/ 76 w 109"/>
                  <a:gd name="T23" fmla="*/ 18 h 131"/>
                  <a:gd name="T24" fmla="*/ 71 w 109"/>
                  <a:gd name="T25" fmla="*/ 18 h 131"/>
                  <a:gd name="T26" fmla="*/ 61 w 109"/>
                  <a:gd name="T27" fmla="*/ 15 h 131"/>
                  <a:gd name="T28" fmla="*/ 18 w 109"/>
                  <a:gd name="T29" fmla="*/ 15 h 131"/>
                  <a:gd name="T30" fmla="*/ 18 w 109"/>
                  <a:gd name="T31" fmla="*/ 60 h 131"/>
                  <a:gd name="T32" fmla="*/ 61 w 109"/>
                  <a:gd name="T33" fmla="*/ 60 h 131"/>
                  <a:gd name="T34" fmla="*/ 0 w 109"/>
                  <a:gd name="T35" fmla="*/ 0 h 131"/>
                  <a:gd name="T36" fmla="*/ 61 w 109"/>
                  <a:gd name="T37" fmla="*/ 0 h 131"/>
                  <a:gd name="T38" fmla="*/ 76 w 109"/>
                  <a:gd name="T39" fmla="*/ 3 h 131"/>
                  <a:gd name="T40" fmla="*/ 86 w 109"/>
                  <a:gd name="T41" fmla="*/ 5 h 131"/>
                  <a:gd name="T42" fmla="*/ 93 w 109"/>
                  <a:gd name="T43" fmla="*/ 10 h 131"/>
                  <a:gd name="T44" fmla="*/ 96 w 109"/>
                  <a:gd name="T45" fmla="*/ 13 h 131"/>
                  <a:gd name="T46" fmla="*/ 98 w 109"/>
                  <a:gd name="T47" fmla="*/ 18 h 131"/>
                  <a:gd name="T48" fmla="*/ 103 w 109"/>
                  <a:gd name="T49" fmla="*/ 25 h 131"/>
                  <a:gd name="T50" fmla="*/ 103 w 109"/>
                  <a:gd name="T51" fmla="*/ 35 h 131"/>
                  <a:gd name="T52" fmla="*/ 103 w 109"/>
                  <a:gd name="T53" fmla="*/ 45 h 131"/>
                  <a:gd name="T54" fmla="*/ 101 w 109"/>
                  <a:gd name="T55" fmla="*/ 50 h 131"/>
                  <a:gd name="T56" fmla="*/ 98 w 109"/>
                  <a:gd name="T57" fmla="*/ 55 h 131"/>
                  <a:gd name="T58" fmla="*/ 93 w 109"/>
                  <a:gd name="T59" fmla="*/ 60 h 131"/>
                  <a:gd name="T60" fmla="*/ 86 w 109"/>
                  <a:gd name="T61" fmla="*/ 68 h 131"/>
                  <a:gd name="T62" fmla="*/ 93 w 109"/>
                  <a:gd name="T63" fmla="*/ 70 h 131"/>
                  <a:gd name="T64" fmla="*/ 98 w 109"/>
                  <a:gd name="T65" fmla="*/ 76 h 131"/>
                  <a:gd name="T66" fmla="*/ 98 w 109"/>
                  <a:gd name="T67" fmla="*/ 78 h 131"/>
                  <a:gd name="T68" fmla="*/ 101 w 109"/>
                  <a:gd name="T69" fmla="*/ 81 h 131"/>
                  <a:gd name="T70" fmla="*/ 101 w 109"/>
                  <a:gd name="T71" fmla="*/ 91 h 131"/>
                  <a:gd name="T72" fmla="*/ 103 w 109"/>
                  <a:gd name="T73" fmla="*/ 108 h 131"/>
                  <a:gd name="T74" fmla="*/ 103 w 109"/>
                  <a:gd name="T75" fmla="*/ 121 h 131"/>
                  <a:gd name="T76" fmla="*/ 106 w 109"/>
                  <a:gd name="T77" fmla="*/ 126 h 131"/>
                  <a:gd name="T78" fmla="*/ 109 w 109"/>
                  <a:gd name="T79" fmla="*/ 128 h 131"/>
                  <a:gd name="T80" fmla="*/ 109 w 109"/>
                  <a:gd name="T81" fmla="*/ 131 h 131"/>
                  <a:gd name="T82" fmla="*/ 88 w 109"/>
                  <a:gd name="T83" fmla="*/ 131 h 131"/>
                  <a:gd name="T84" fmla="*/ 86 w 109"/>
                  <a:gd name="T85" fmla="*/ 126 h 131"/>
                  <a:gd name="T86" fmla="*/ 86 w 109"/>
                  <a:gd name="T87" fmla="*/ 116 h 131"/>
                  <a:gd name="T88" fmla="*/ 83 w 109"/>
                  <a:gd name="T89" fmla="*/ 93 h 131"/>
                  <a:gd name="T90" fmla="*/ 83 w 109"/>
                  <a:gd name="T91" fmla="*/ 88 h 131"/>
                  <a:gd name="T92" fmla="*/ 81 w 109"/>
                  <a:gd name="T93" fmla="*/ 83 h 131"/>
                  <a:gd name="T94" fmla="*/ 78 w 109"/>
                  <a:gd name="T95" fmla="*/ 81 h 131"/>
                  <a:gd name="T96" fmla="*/ 76 w 109"/>
                  <a:gd name="T97" fmla="*/ 78 h 131"/>
                  <a:gd name="T98" fmla="*/ 68 w 109"/>
                  <a:gd name="T99" fmla="*/ 76 h 131"/>
                  <a:gd name="T100" fmla="*/ 58 w 109"/>
                  <a:gd name="T101" fmla="*/ 76 h 131"/>
                  <a:gd name="T102" fmla="*/ 18 w 109"/>
                  <a:gd name="T103" fmla="*/ 76 h 131"/>
                  <a:gd name="T104" fmla="*/ 18 w 109"/>
                  <a:gd name="T105" fmla="*/ 131 h 131"/>
                  <a:gd name="T106" fmla="*/ 0 w 109"/>
                  <a:gd name="T107" fmla="*/ 131 h 131"/>
                  <a:gd name="T108" fmla="*/ 0 w 109"/>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9"/>
                  <a:gd name="T166" fmla="*/ 0 h 131"/>
                  <a:gd name="T167" fmla="*/ 109 w 109"/>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9" h="131">
                    <a:moveTo>
                      <a:pt x="61" y="60"/>
                    </a:moveTo>
                    <a:lnTo>
                      <a:pt x="71" y="58"/>
                    </a:lnTo>
                    <a:lnTo>
                      <a:pt x="76" y="58"/>
                    </a:lnTo>
                    <a:lnTo>
                      <a:pt x="78" y="55"/>
                    </a:lnTo>
                    <a:lnTo>
                      <a:pt x="83" y="53"/>
                    </a:lnTo>
                    <a:lnTo>
                      <a:pt x="83" y="48"/>
                    </a:lnTo>
                    <a:lnTo>
                      <a:pt x="86" y="43"/>
                    </a:lnTo>
                    <a:lnTo>
                      <a:pt x="86" y="38"/>
                    </a:lnTo>
                    <a:lnTo>
                      <a:pt x="86" y="30"/>
                    </a:lnTo>
                    <a:lnTo>
                      <a:pt x="83" y="25"/>
                    </a:lnTo>
                    <a:lnTo>
                      <a:pt x="81" y="23"/>
                    </a:lnTo>
                    <a:lnTo>
                      <a:pt x="76" y="18"/>
                    </a:lnTo>
                    <a:lnTo>
                      <a:pt x="71" y="18"/>
                    </a:lnTo>
                    <a:lnTo>
                      <a:pt x="61" y="15"/>
                    </a:lnTo>
                    <a:lnTo>
                      <a:pt x="18" y="15"/>
                    </a:lnTo>
                    <a:lnTo>
                      <a:pt x="18" y="60"/>
                    </a:lnTo>
                    <a:lnTo>
                      <a:pt x="61" y="60"/>
                    </a:lnTo>
                    <a:close/>
                    <a:moveTo>
                      <a:pt x="0" y="0"/>
                    </a:moveTo>
                    <a:lnTo>
                      <a:pt x="61" y="0"/>
                    </a:lnTo>
                    <a:lnTo>
                      <a:pt x="76" y="3"/>
                    </a:lnTo>
                    <a:lnTo>
                      <a:pt x="86" y="5"/>
                    </a:lnTo>
                    <a:lnTo>
                      <a:pt x="93" y="10"/>
                    </a:lnTo>
                    <a:lnTo>
                      <a:pt x="96" y="13"/>
                    </a:lnTo>
                    <a:lnTo>
                      <a:pt x="98" y="18"/>
                    </a:lnTo>
                    <a:lnTo>
                      <a:pt x="103" y="25"/>
                    </a:lnTo>
                    <a:lnTo>
                      <a:pt x="103" y="35"/>
                    </a:lnTo>
                    <a:lnTo>
                      <a:pt x="103" y="45"/>
                    </a:lnTo>
                    <a:lnTo>
                      <a:pt x="101" y="50"/>
                    </a:lnTo>
                    <a:lnTo>
                      <a:pt x="98" y="55"/>
                    </a:lnTo>
                    <a:lnTo>
                      <a:pt x="93" y="60"/>
                    </a:lnTo>
                    <a:lnTo>
                      <a:pt x="86" y="68"/>
                    </a:lnTo>
                    <a:lnTo>
                      <a:pt x="93" y="70"/>
                    </a:lnTo>
                    <a:lnTo>
                      <a:pt x="98" y="76"/>
                    </a:lnTo>
                    <a:lnTo>
                      <a:pt x="98" y="78"/>
                    </a:lnTo>
                    <a:lnTo>
                      <a:pt x="101" y="81"/>
                    </a:lnTo>
                    <a:lnTo>
                      <a:pt x="101" y="91"/>
                    </a:lnTo>
                    <a:lnTo>
                      <a:pt x="103" y="108"/>
                    </a:lnTo>
                    <a:lnTo>
                      <a:pt x="103" y="121"/>
                    </a:lnTo>
                    <a:lnTo>
                      <a:pt x="106" y="126"/>
                    </a:lnTo>
                    <a:lnTo>
                      <a:pt x="109" y="128"/>
                    </a:lnTo>
                    <a:lnTo>
                      <a:pt x="109" y="131"/>
                    </a:lnTo>
                    <a:lnTo>
                      <a:pt x="88" y="131"/>
                    </a:lnTo>
                    <a:lnTo>
                      <a:pt x="86" y="126"/>
                    </a:lnTo>
                    <a:lnTo>
                      <a:pt x="86" y="116"/>
                    </a:lnTo>
                    <a:lnTo>
                      <a:pt x="83" y="93"/>
                    </a:lnTo>
                    <a:lnTo>
                      <a:pt x="83" y="88"/>
                    </a:lnTo>
                    <a:lnTo>
                      <a:pt x="81" y="83"/>
                    </a:lnTo>
                    <a:lnTo>
                      <a:pt x="78" y="81"/>
                    </a:lnTo>
                    <a:lnTo>
                      <a:pt x="76" y="78"/>
                    </a:lnTo>
                    <a:lnTo>
                      <a:pt x="68" y="76"/>
                    </a:lnTo>
                    <a:lnTo>
                      <a:pt x="58" y="76"/>
                    </a:lnTo>
                    <a:lnTo>
                      <a:pt x="18" y="76"/>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52" name="Freeform 576"/>
              <p:cNvSpPr>
                <a:spLocks/>
              </p:cNvSpPr>
              <p:nvPr/>
            </p:nvSpPr>
            <p:spPr bwMode="auto">
              <a:xfrm>
                <a:off x="1537" y="8173"/>
                <a:ext cx="103" cy="135"/>
              </a:xfrm>
              <a:custGeom>
                <a:avLst/>
                <a:gdLst>
                  <a:gd name="T0" fmla="*/ 15 w 103"/>
                  <a:gd name="T1" fmla="*/ 95 h 135"/>
                  <a:gd name="T2" fmla="*/ 18 w 103"/>
                  <a:gd name="T3" fmla="*/ 105 h 135"/>
                  <a:gd name="T4" fmla="*/ 25 w 103"/>
                  <a:gd name="T5" fmla="*/ 115 h 135"/>
                  <a:gd name="T6" fmla="*/ 33 w 103"/>
                  <a:gd name="T7" fmla="*/ 118 h 135"/>
                  <a:gd name="T8" fmla="*/ 50 w 103"/>
                  <a:gd name="T9" fmla="*/ 123 h 135"/>
                  <a:gd name="T10" fmla="*/ 71 w 103"/>
                  <a:gd name="T11" fmla="*/ 118 h 135"/>
                  <a:gd name="T12" fmla="*/ 81 w 103"/>
                  <a:gd name="T13" fmla="*/ 110 h 135"/>
                  <a:gd name="T14" fmla="*/ 86 w 103"/>
                  <a:gd name="T15" fmla="*/ 100 h 135"/>
                  <a:gd name="T16" fmla="*/ 83 w 103"/>
                  <a:gd name="T17" fmla="*/ 90 h 135"/>
                  <a:gd name="T18" fmla="*/ 78 w 103"/>
                  <a:gd name="T19" fmla="*/ 85 h 135"/>
                  <a:gd name="T20" fmla="*/ 58 w 103"/>
                  <a:gd name="T21" fmla="*/ 78 h 135"/>
                  <a:gd name="T22" fmla="*/ 25 w 103"/>
                  <a:gd name="T23" fmla="*/ 67 h 135"/>
                  <a:gd name="T24" fmla="*/ 10 w 103"/>
                  <a:gd name="T25" fmla="*/ 60 h 135"/>
                  <a:gd name="T26" fmla="*/ 5 w 103"/>
                  <a:gd name="T27" fmla="*/ 47 h 135"/>
                  <a:gd name="T28" fmla="*/ 5 w 103"/>
                  <a:gd name="T29" fmla="*/ 32 h 135"/>
                  <a:gd name="T30" fmla="*/ 10 w 103"/>
                  <a:gd name="T31" fmla="*/ 17 h 135"/>
                  <a:gd name="T32" fmla="*/ 23 w 103"/>
                  <a:gd name="T33" fmla="*/ 5 h 135"/>
                  <a:gd name="T34" fmla="*/ 35 w 103"/>
                  <a:gd name="T35" fmla="*/ 2 h 135"/>
                  <a:gd name="T36" fmla="*/ 50 w 103"/>
                  <a:gd name="T37" fmla="*/ 0 h 135"/>
                  <a:gd name="T38" fmla="*/ 68 w 103"/>
                  <a:gd name="T39" fmla="*/ 2 h 135"/>
                  <a:gd name="T40" fmla="*/ 83 w 103"/>
                  <a:gd name="T41" fmla="*/ 10 h 135"/>
                  <a:gd name="T42" fmla="*/ 96 w 103"/>
                  <a:gd name="T43" fmla="*/ 22 h 135"/>
                  <a:gd name="T44" fmla="*/ 98 w 103"/>
                  <a:gd name="T45" fmla="*/ 40 h 135"/>
                  <a:gd name="T46" fmla="*/ 81 w 103"/>
                  <a:gd name="T47" fmla="*/ 32 h 135"/>
                  <a:gd name="T48" fmla="*/ 76 w 103"/>
                  <a:gd name="T49" fmla="*/ 25 h 135"/>
                  <a:gd name="T50" fmla="*/ 66 w 103"/>
                  <a:gd name="T51" fmla="*/ 17 h 135"/>
                  <a:gd name="T52" fmla="*/ 48 w 103"/>
                  <a:gd name="T53" fmla="*/ 15 h 135"/>
                  <a:gd name="T54" fmla="*/ 35 w 103"/>
                  <a:gd name="T55" fmla="*/ 17 h 135"/>
                  <a:gd name="T56" fmla="*/ 28 w 103"/>
                  <a:gd name="T57" fmla="*/ 22 h 135"/>
                  <a:gd name="T58" fmla="*/ 23 w 103"/>
                  <a:gd name="T59" fmla="*/ 27 h 135"/>
                  <a:gd name="T60" fmla="*/ 20 w 103"/>
                  <a:gd name="T61" fmla="*/ 37 h 135"/>
                  <a:gd name="T62" fmla="*/ 23 w 103"/>
                  <a:gd name="T63" fmla="*/ 45 h 135"/>
                  <a:gd name="T64" fmla="*/ 28 w 103"/>
                  <a:gd name="T65" fmla="*/ 50 h 135"/>
                  <a:gd name="T66" fmla="*/ 50 w 103"/>
                  <a:gd name="T67" fmla="*/ 57 h 135"/>
                  <a:gd name="T68" fmla="*/ 81 w 103"/>
                  <a:gd name="T69" fmla="*/ 65 h 135"/>
                  <a:gd name="T70" fmla="*/ 96 w 103"/>
                  <a:gd name="T71" fmla="*/ 75 h 135"/>
                  <a:gd name="T72" fmla="*/ 98 w 103"/>
                  <a:gd name="T73" fmla="*/ 80 h 135"/>
                  <a:gd name="T74" fmla="*/ 103 w 103"/>
                  <a:gd name="T75" fmla="*/ 95 h 135"/>
                  <a:gd name="T76" fmla="*/ 98 w 103"/>
                  <a:gd name="T77" fmla="*/ 115 h 135"/>
                  <a:gd name="T78" fmla="*/ 86 w 103"/>
                  <a:gd name="T79" fmla="*/ 128 h 135"/>
                  <a:gd name="T80" fmla="*/ 78 w 103"/>
                  <a:gd name="T81" fmla="*/ 130 h 135"/>
                  <a:gd name="T82" fmla="*/ 61 w 103"/>
                  <a:gd name="T83" fmla="*/ 135 h 135"/>
                  <a:gd name="T84" fmla="*/ 38 w 103"/>
                  <a:gd name="T85" fmla="*/ 135 h 135"/>
                  <a:gd name="T86" fmla="*/ 20 w 103"/>
                  <a:gd name="T87" fmla="*/ 130 h 135"/>
                  <a:gd name="T88" fmla="*/ 5 w 103"/>
                  <a:gd name="T89" fmla="*/ 118 h 135"/>
                  <a:gd name="T90" fmla="*/ 0 w 103"/>
                  <a:gd name="T91" fmla="*/ 100 h 135"/>
                  <a:gd name="T92" fmla="*/ 15 w 103"/>
                  <a:gd name="T93" fmla="*/ 90 h 13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3"/>
                  <a:gd name="T142" fmla="*/ 0 h 135"/>
                  <a:gd name="T143" fmla="*/ 103 w 103"/>
                  <a:gd name="T144" fmla="*/ 135 h 13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3" h="135">
                    <a:moveTo>
                      <a:pt x="15" y="90"/>
                    </a:moveTo>
                    <a:lnTo>
                      <a:pt x="15" y="95"/>
                    </a:lnTo>
                    <a:lnTo>
                      <a:pt x="18" y="100"/>
                    </a:lnTo>
                    <a:lnTo>
                      <a:pt x="18" y="105"/>
                    </a:lnTo>
                    <a:lnTo>
                      <a:pt x="20" y="108"/>
                    </a:lnTo>
                    <a:lnTo>
                      <a:pt x="25" y="115"/>
                    </a:lnTo>
                    <a:lnTo>
                      <a:pt x="30" y="115"/>
                    </a:lnTo>
                    <a:lnTo>
                      <a:pt x="33" y="118"/>
                    </a:lnTo>
                    <a:lnTo>
                      <a:pt x="40" y="120"/>
                    </a:lnTo>
                    <a:lnTo>
                      <a:pt x="50" y="123"/>
                    </a:lnTo>
                    <a:lnTo>
                      <a:pt x="61" y="120"/>
                    </a:lnTo>
                    <a:lnTo>
                      <a:pt x="71" y="118"/>
                    </a:lnTo>
                    <a:lnTo>
                      <a:pt x="76" y="115"/>
                    </a:lnTo>
                    <a:lnTo>
                      <a:pt x="81" y="110"/>
                    </a:lnTo>
                    <a:lnTo>
                      <a:pt x="83" y="105"/>
                    </a:lnTo>
                    <a:lnTo>
                      <a:pt x="86" y="100"/>
                    </a:lnTo>
                    <a:lnTo>
                      <a:pt x="86" y="95"/>
                    </a:lnTo>
                    <a:lnTo>
                      <a:pt x="83" y="90"/>
                    </a:lnTo>
                    <a:lnTo>
                      <a:pt x="81" y="88"/>
                    </a:lnTo>
                    <a:lnTo>
                      <a:pt x="78" y="85"/>
                    </a:lnTo>
                    <a:lnTo>
                      <a:pt x="71" y="80"/>
                    </a:lnTo>
                    <a:lnTo>
                      <a:pt x="58" y="78"/>
                    </a:lnTo>
                    <a:lnTo>
                      <a:pt x="40" y="72"/>
                    </a:lnTo>
                    <a:lnTo>
                      <a:pt x="25" y="67"/>
                    </a:lnTo>
                    <a:lnTo>
                      <a:pt x="15" y="65"/>
                    </a:lnTo>
                    <a:lnTo>
                      <a:pt x="10" y="60"/>
                    </a:lnTo>
                    <a:lnTo>
                      <a:pt x="5" y="52"/>
                    </a:lnTo>
                    <a:lnTo>
                      <a:pt x="5" y="47"/>
                    </a:lnTo>
                    <a:lnTo>
                      <a:pt x="3" y="40"/>
                    </a:lnTo>
                    <a:lnTo>
                      <a:pt x="5" y="32"/>
                    </a:lnTo>
                    <a:lnTo>
                      <a:pt x="5" y="25"/>
                    </a:lnTo>
                    <a:lnTo>
                      <a:pt x="10" y="17"/>
                    </a:lnTo>
                    <a:lnTo>
                      <a:pt x="15" y="10"/>
                    </a:lnTo>
                    <a:lnTo>
                      <a:pt x="23" y="5"/>
                    </a:lnTo>
                    <a:lnTo>
                      <a:pt x="30" y="2"/>
                    </a:lnTo>
                    <a:lnTo>
                      <a:pt x="35" y="2"/>
                    </a:lnTo>
                    <a:lnTo>
                      <a:pt x="40" y="0"/>
                    </a:lnTo>
                    <a:lnTo>
                      <a:pt x="50" y="0"/>
                    </a:lnTo>
                    <a:lnTo>
                      <a:pt x="61" y="0"/>
                    </a:lnTo>
                    <a:lnTo>
                      <a:pt x="68" y="2"/>
                    </a:lnTo>
                    <a:lnTo>
                      <a:pt x="78" y="5"/>
                    </a:lnTo>
                    <a:lnTo>
                      <a:pt x="83" y="10"/>
                    </a:lnTo>
                    <a:lnTo>
                      <a:pt x="91" y="15"/>
                    </a:lnTo>
                    <a:lnTo>
                      <a:pt x="96" y="22"/>
                    </a:lnTo>
                    <a:lnTo>
                      <a:pt x="98" y="30"/>
                    </a:lnTo>
                    <a:lnTo>
                      <a:pt x="98" y="40"/>
                    </a:lnTo>
                    <a:lnTo>
                      <a:pt x="83" y="40"/>
                    </a:lnTo>
                    <a:lnTo>
                      <a:pt x="81" y="32"/>
                    </a:lnTo>
                    <a:lnTo>
                      <a:pt x="78" y="27"/>
                    </a:lnTo>
                    <a:lnTo>
                      <a:pt x="76" y="25"/>
                    </a:lnTo>
                    <a:lnTo>
                      <a:pt x="71" y="20"/>
                    </a:lnTo>
                    <a:lnTo>
                      <a:pt x="66" y="17"/>
                    </a:lnTo>
                    <a:lnTo>
                      <a:pt x="58" y="15"/>
                    </a:lnTo>
                    <a:lnTo>
                      <a:pt x="48" y="15"/>
                    </a:lnTo>
                    <a:lnTo>
                      <a:pt x="43" y="15"/>
                    </a:lnTo>
                    <a:lnTo>
                      <a:pt x="35" y="17"/>
                    </a:lnTo>
                    <a:lnTo>
                      <a:pt x="30" y="17"/>
                    </a:lnTo>
                    <a:lnTo>
                      <a:pt x="28" y="22"/>
                    </a:lnTo>
                    <a:lnTo>
                      <a:pt x="23" y="25"/>
                    </a:lnTo>
                    <a:lnTo>
                      <a:pt x="23" y="27"/>
                    </a:lnTo>
                    <a:lnTo>
                      <a:pt x="20" y="32"/>
                    </a:lnTo>
                    <a:lnTo>
                      <a:pt x="20" y="37"/>
                    </a:lnTo>
                    <a:lnTo>
                      <a:pt x="20" y="40"/>
                    </a:lnTo>
                    <a:lnTo>
                      <a:pt x="23" y="45"/>
                    </a:lnTo>
                    <a:lnTo>
                      <a:pt x="25" y="47"/>
                    </a:lnTo>
                    <a:lnTo>
                      <a:pt x="28" y="50"/>
                    </a:lnTo>
                    <a:lnTo>
                      <a:pt x="35" y="52"/>
                    </a:lnTo>
                    <a:lnTo>
                      <a:pt x="50" y="57"/>
                    </a:lnTo>
                    <a:lnTo>
                      <a:pt x="71" y="62"/>
                    </a:lnTo>
                    <a:lnTo>
                      <a:pt x="81" y="65"/>
                    </a:lnTo>
                    <a:lnTo>
                      <a:pt x="91" y="70"/>
                    </a:lnTo>
                    <a:lnTo>
                      <a:pt x="96" y="75"/>
                    </a:lnTo>
                    <a:lnTo>
                      <a:pt x="98" y="78"/>
                    </a:lnTo>
                    <a:lnTo>
                      <a:pt x="98" y="80"/>
                    </a:lnTo>
                    <a:lnTo>
                      <a:pt x="101" y="88"/>
                    </a:lnTo>
                    <a:lnTo>
                      <a:pt x="103" y="95"/>
                    </a:lnTo>
                    <a:lnTo>
                      <a:pt x="101" y="105"/>
                    </a:lnTo>
                    <a:lnTo>
                      <a:pt x="98" y="115"/>
                    </a:lnTo>
                    <a:lnTo>
                      <a:pt x="93" y="123"/>
                    </a:lnTo>
                    <a:lnTo>
                      <a:pt x="86" y="128"/>
                    </a:lnTo>
                    <a:lnTo>
                      <a:pt x="83" y="130"/>
                    </a:lnTo>
                    <a:lnTo>
                      <a:pt x="78" y="130"/>
                    </a:lnTo>
                    <a:lnTo>
                      <a:pt x="71" y="133"/>
                    </a:lnTo>
                    <a:lnTo>
                      <a:pt x="61" y="135"/>
                    </a:lnTo>
                    <a:lnTo>
                      <a:pt x="50" y="135"/>
                    </a:lnTo>
                    <a:lnTo>
                      <a:pt x="38" y="135"/>
                    </a:lnTo>
                    <a:lnTo>
                      <a:pt x="28" y="133"/>
                    </a:lnTo>
                    <a:lnTo>
                      <a:pt x="20" y="130"/>
                    </a:lnTo>
                    <a:lnTo>
                      <a:pt x="13" y="123"/>
                    </a:lnTo>
                    <a:lnTo>
                      <a:pt x="5" y="118"/>
                    </a:lnTo>
                    <a:lnTo>
                      <a:pt x="3" y="110"/>
                    </a:lnTo>
                    <a:lnTo>
                      <a:pt x="0" y="100"/>
                    </a:lnTo>
                    <a:lnTo>
                      <a:pt x="0" y="90"/>
                    </a:lnTo>
                    <a:lnTo>
                      <a:pt x="15"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53" name="Freeform 577"/>
              <p:cNvSpPr>
                <a:spLocks noEditPoints="1"/>
              </p:cNvSpPr>
              <p:nvPr/>
            </p:nvSpPr>
            <p:spPr bwMode="auto">
              <a:xfrm>
                <a:off x="1009" y="7934"/>
                <a:ext cx="98" cy="131"/>
              </a:xfrm>
              <a:custGeom>
                <a:avLst/>
                <a:gdLst>
                  <a:gd name="T0" fmla="*/ 0 w 98"/>
                  <a:gd name="T1" fmla="*/ 0 h 131"/>
                  <a:gd name="T2" fmla="*/ 58 w 98"/>
                  <a:gd name="T3" fmla="*/ 0 h 131"/>
                  <a:gd name="T4" fmla="*/ 68 w 98"/>
                  <a:gd name="T5" fmla="*/ 0 h 131"/>
                  <a:gd name="T6" fmla="*/ 75 w 98"/>
                  <a:gd name="T7" fmla="*/ 2 h 131"/>
                  <a:gd name="T8" fmla="*/ 80 w 98"/>
                  <a:gd name="T9" fmla="*/ 5 h 131"/>
                  <a:gd name="T10" fmla="*/ 88 w 98"/>
                  <a:gd name="T11" fmla="*/ 10 h 131"/>
                  <a:gd name="T12" fmla="*/ 90 w 98"/>
                  <a:gd name="T13" fmla="*/ 15 h 131"/>
                  <a:gd name="T14" fmla="*/ 95 w 98"/>
                  <a:gd name="T15" fmla="*/ 23 h 131"/>
                  <a:gd name="T16" fmla="*/ 98 w 98"/>
                  <a:gd name="T17" fmla="*/ 30 h 131"/>
                  <a:gd name="T18" fmla="*/ 98 w 98"/>
                  <a:gd name="T19" fmla="*/ 38 h 131"/>
                  <a:gd name="T20" fmla="*/ 98 w 98"/>
                  <a:gd name="T21" fmla="*/ 45 h 131"/>
                  <a:gd name="T22" fmla="*/ 95 w 98"/>
                  <a:gd name="T23" fmla="*/ 53 h 131"/>
                  <a:gd name="T24" fmla="*/ 93 w 98"/>
                  <a:gd name="T25" fmla="*/ 58 h 131"/>
                  <a:gd name="T26" fmla="*/ 88 w 98"/>
                  <a:gd name="T27" fmla="*/ 65 h 131"/>
                  <a:gd name="T28" fmla="*/ 85 w 98"/>
                  <a:gd name="T29" fmla="*/ 68 h 131"/>
                  <a:gd name="T30" fmla="*/ 83 w 98"/>
                  <a:gd name="T31" fmla="*/ 70 h 131"/>
                  <a:gd name="T32" fmla="*/ 75 w 98"/>
                  <a:gd name="T33" fmla="*/ 73 h 131"/>
                  <a:gd name="T34" fmla="*/ 68 w 98"/>
                  <a:gd name="T35" fmla="*/ 75 h 131"/>
                  <a:gd name="T36" fmla="*/ 58 w 98"/>
                  <a:gd name="T37" fmla="*/ 75 h 131"/>
                  <a:gd name="T38" fmla="*/ 17 w 98"/>
                  <a:gd name="T39" fmla="*/ 75 h 131"/>
                  <a:gd name="T40" fmla="*/ 17 w 98"/>
                  <a:gd name="T41" fmla="*/ 131 h 131"/>
                  <a:gd name="T42" fmla="*/ 0 w 98"/>
                  <a:gd name="T43" fmla="*/ 131 h 131"/>
                  <a:gd name="T44" fmla="*/ 0 w 98"/>
                  <a:gd name="T45" fmla="*/ 0 h 131"/>
                  <a:gd name="T46" fmla="*/ 68 w 98"/>
                  <a:gd name="T47" fmla="*/ 18 h 131"/>
                  <a:gd name="T48" fmla="*/ 63 w 98"/>
                  <a:gd name="T49" fmla="*/ 18 h 131"/>
                  <a:gd name="T50" fmla="*/ 53 w 98"/>
                  <a:gd name="T51" fmla="*/ 15 h 131"/>
                  <a:gd name="T52" fmla="*/ 17 w 98"/>
                  <a:gd name="T53" fmla="*/ 15 h 131"/>
                  <a:gd name="T54" fmla="*/ 17 w 98"/>
                  <a:gd name="T55" fmla="*/ 60 h 131"/>
                  <a:gd name="T56" fmla="*/ 53 w 98"/>
                  <a:gd name="T57" fmla="*/ 60 h 131"/>
                  <a:gd name="T58" fmla="*/ 63 w 98"/>
                  <a:gd name="T59" fmla="*/ 60 h 131"/>
                  <a:gd name="T60" fmla="*/ 68 w 98"/>
                  <a:gd name="T61" fmla="*/ 58 h 131"/>
                  <a:gd name="T62" fmla="*/ 73 w 98"/>
                  <a:gd name="T63" fmla="*/ 55 h 131"/>
                  <a:gd name="T64" fmla="*/ 75 w 98"/>
                  <a:gd name="T65" fmla="*/ 53 h 131"/>
                  <a:gd name="T66" fmla="*/ 78 w 98"/>
                  <a:gd name="T67" fmla="*/ 48 h 131"/>
                  <a:gd name="T68" fmla="*/ 80 w 98"/>
                  <a:gd name="T69" fmla="*/ 43 h 131"/>
                  <a:gd name="T70" fmla="*/ 80 w 98"/>
                  <a:gd name="T71" fmla="*/ 38 h 131"/>
                  <a:gd name="T72" fmla="*/ 78 w 98"/>
                  <a:gd name="T73" fmla="*/ 30 h 131"/>
                  <a:gd name="T74" fmla="*/ 78 w 98"/>
                  <a:gd name="T75" fmla="*/ 25 h 131"/>
                  <a:gd name="T76" fmla="*/ 73 w 98"/>
                  <a:gd name="T77" fmla="*/ 23 h 131"/>
                  <a:gd name="T78" fmla="*/ 68 w 98"/>
                  <a:gd name="T79" fmla="*/ 18 h 13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8"/>
                  <a:gd name="T121" fmla="*/ 0 h 131"/>
                  <a:gd name="T122" fmla="*/ 98 w 98"/>
                  <a:gd name="T123" fmla="*/ 131 h 13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8" h="131">
                    <a:moveTo>
                      <a:pt x="0" y="0"/>
                    </a:moveTo>
                    <a:lnTo>
                      <a:pt x="58" y="0"/>
                    </a:lnTo>
                    <a:lnTo>
                      <a:pt x="68" y="0"/>
                    </a:lnTo>
                    <a:lnTo>
                      <a:pt x="75" y="2"/>
                    </a:lnTo>
                    <a:lnTo>
                      <a:pt x="80" y="5"/>
                    </a:lnTo>
                    <a:lnTo>
                      <a:pt x="88" y="10"/>
                    </a:lnTo>
                    <a:lnTo>
                      <a:pt x="90" y="15"/>
                    </a:lnTo>
                    <a:lnTo>
                      <a:pt x="95" y="23"/>
                    </a:lnTo>
                    <a:lnTo>
                      <a:pt x="98" y="30"/>
                    </a:lnTo>
                    <a:lnTo>
                      <a:pt x="98" y="38"/>
                    </a:lnTo>
                    <a:lnTo>
                      <a:pt x="98" y="45"/>
                    </a:lnTo>
                    <a:lnTo>
                      <a:pt x="95" y="53"/>
                    </a:lnTo>
                    <a:lnTo>
                      <a:pt x="93" y="58"/>
                    </a:lnTo>
                    <a:lnTo>
                      <a:pt x="88" y="65"/>
                    </a:lnTo>
                    <a:lnTo>
                      <a:pt x="85" y="68"/>
                    </a:lnTo>
                    <a:lnTo>
                      <a:pt x="83" y="70"/>
                    </a:lnTo>
                    <a:lnTo>
                      <a:pt x="75" y="73"/>
                    </a:lnTo>
                    <a:lnTo>
                      <a:pt x="68" y="75"/>
                    </a:lnTo>
                    <a:lnTo>
                      <a:pt x="58" y="75"/>
                    </a:lnTo>
                    <a:lnTo>
                      <a:pt x="17" y="75"/>
                    </a:lnTo>
                    <a:lnTo>
                      <a:pt x="17" y="131"/>
                    </a:lnTo>
                    <a:lnTo>
                      <a:pt x="0" y="131"/>
                    </a:lnTo>
                    <a:lnTo>
                      <a:pt x="0" y="0"/>
                    </a:lnTo>
                    <a:close/>
                    <a:moveTo>
                      <a:pt x="68" y="18"/>
                    </a:moveTo>
                    <a:lnTo>
                      <a:pt x="63" y="18"/>
                    </a:lnTo>
                    <a:lnTo>
                      <a:pt x="53" y="15"/>
                    </a:lnTo>
                    <a:lnTo>
                      <a:pt x="17" y="15"/>
                    </a:lnTo>
                    <a:lnTo>
                      <a:pt x="17" y="60"/>
                    </a:lnTo>
                    <a:lnTo>
                      <a:pt x="53" y="60"/>
                    </a:lnTo>
                    <a:lnTo>
                      <a:pt x="63" y="60"/>
                    </a:lnTo>
                    <a:lnTo>
                      <a:pt x="68" y="58"/>
                    </a:lnTo>
                    <a:lnTo>
                      <a:pt x="73" y="55"/>
                    </a:lnTo>
                    <a:lnTo>
                      <a:pt x="75" y="53"/>
                    </a:lnTo>
                    <a:lnTo>
                      <a:pt x="78" y="48"/>
                    </a:lnTo>
                    <a:lnTo>
                      <a:pt x="80" y="43"/>
                    </a:lnTo>
                    <a:lnTo>
                      <a:pt x="80" y="38"/>
                    </a:lnTo>
                    <a:lnTo>
                      <a:pt x="78" y="30"/>
                    </a:lnTo>
                    <a:lnTo>
                      <a:pt x="78" y="25"/>
                    </a:lnTo>
                    <a:lnTo>
                      <a:pt x="73" y="23"/>
                    </a:lnTo>
                    <a:lnTo>
                      <a:pt x="6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54" name="Freeform 578"/>
              <p:cNvSpPr>
                <a:spLocks/>
              </p:cNvSpPr>
              <p:nvPr/>
            </p:nvSpPr>
            <p:spPr bwMode="auto">
              <a:xfrm>
                <a:off x="1127" y="7934"/>
                <a:ext cx="103" cy="131"/>
              </a:xfrm>
              <a:custGeom>
                <a:avLst/>
                <a:gdLst>
                  <a:gd name="T0" fmla="*/ 0 w 103"/>
                  <a:gd name="T1" fmla="*/ 0 h 131"/>
                  <a:gd name="T2" fmla="*/ 23 w 103"/>
                  <a:gd name="T3" fmla="*/ 0 h 131"/>
                  <a:gd name="T4" fmla="*/ 88 w 103"/>
                  <a:gd name="T5" fmla="*/ 105 h 131"/>
                  <a:gd name="T6" fmla="*/ 88 w 103"/>
                  <a:gd name="T7" fmla="*/ 0 h 131"/>
                  <a:gd name="T8" fmla="*/ 103 w 103"/>
                  <a:gd name="T9" fmla="*/ 0 h 131"/>
                  <a:gd name="T10" fmla="*/ 103 w 103"/>
                  <a:gd name="T11" fmla="*/ 131 h 131"/>
                  <a:gd name="T12" fmla="*/ 86 w 103"/>
                  <a:gd name="T13" fmla="*/ 131 h 131"/>
                  <a:gd name="T14" fmla="*/ 18 w 103"/>
                  <a:gd name="T15" fmla="*/ 25 h 131"/>
                  <a:gd name="T16" fmla="*/ 18 w 103"/>
                  <a:gd name="T17" fmla="*/ 131 h 131"/>
                  <a:gd name="T18" fmla="*/ 0 w 103"/>
                  <a:gd name="T19" fmla="*/ 131 h 131"/>
                  <a:gd name="T20" fmla="*/ 0 w 103"/>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31"/>
                  <a:gd name="T35" fmla="*/ 103 w 103"/>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31">
                    <a:moveTo>
                      <a:pt x="0" y="0"/>
                    </a:moveTo>
                    <a:lnTo>
                      <a:pt x="23" y="0"/>
                    </a:lnTo>
                    <a:lnTo>
                      <a:pt x="88" y="105"/>
                    </a:lnTo>
                    <a:lnTo>
                      <a:pt x="88" y="0"/>
                    </a:lnTo>
                    <a:lnTo>
                      <a:pt x="103" y="0"/>
                    </a:lnTo>
                    <a:lnTo>
                      <a:pt x="103" y="131"/>
                    </a:lnTo>
                    <a:lnTo>
                      <a:pt x="86" y="131"/>
                    </a:lnTo>
                    <a:lnTo>
                      <a:pt x="18" y="25"/>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55" name="Freeform 579"/>
              <p:cNvSpPr>
                <a:spLocks noEditPoints="1"/>
              </p:cNvSpPr>
              <p:nvPr/>
            </p:nvSpPr>
            <p:spPr bwMode="auto">
              <a:xfrm>
                <a:off x="1253" y="7931"/>
                <a:ext cx="126" cy="136"/>
              </a:xfrm>
              <a:custGeom>
                <a:avLst/>
                <a:gdLst>
                  <a:gd name="T0" fmla="*/ 118 w 126"/>
                  <a:gd name="T1" fmla="*/ 31 h 136"/>
                  <a:gd name="T2" fmla="*/ 123 w 126"/>
                  <a:gd name="T3" fmla="*/ 41 h 136"/>
                  <a:gd name="T4" fmla="*/ 126 w 126"/>
                  <a:gd name="T5" fmla="*/ 66 h 136"/>
                  <a:gd name="T6" fmla="*/ 123 w 126"/>
                  <a:gd name="T7" fmla="*/ 93 h 136"/>
                  <a:gd name="T8" fmla="*/ 111 w 126"/>
                  <a:gd name="T9" fmla="*/ 113 h 136"/>
                  <a:gd name="T10" fmla="*/ 90 w 126"/>
                  <a:gd name="T11" fmla="*/ 131 h 136"/>
                  <a:gd name="T12" fmla="*/ 63 w 126"/>
                  <a:gd name="T13" fmla="*/ 136 h 136"/>
                  <a:gd name="T14" fmla="*/ 40 w 126"/>
                  <a:gd name="T15" fmla="*/ 134 h 136"/>
                  <a:gd name="T16" fmla="*/ 25 w 126"/>
                  <a:gd name="T17" fmla="*/ 126 h 136"/>
                  <a:gd name="T18" fmla="*/ 7 w 126"/>
                  <a:gd name="T19" fmla="*/ 106 h 136"/>
                  <a:gd name="T20" fmla="*/ 0 w 126"/>
                  <a:gd name="T21" fmla="*/ 83 h 136"/>
                  <a:gd name="T22" fmla="*/ 0 w 126"/>
                  <a:gd name="T23" fmla="*/ 56 h 136"/>
                  <a:gd name="T24" fmla="*/ 7 w 126"/>
                  <a:gd name="T25" fmla="*/ 33 h 136"/>
                  <a:gd name="T26" fmla="*/ 17 w 126"/>
                  <a:gd name="T27" fmla="*/ 18 h 136"/>
                  <a:gd name="T28" fmla="*/ 33 w 126"/>
                  <a:gd name="T29" fmla="*/ 5 h 136"/>
                  <a:gd name="T30" fmla="*/ 48 w 126"/>
                  <a:gd name="T31" fmla="*/ 0 h 136"/>
                  <a:gd name="T32" fmla="*/ 63 w 126"/>
                  <a:gd name="T33" fmla="*/ 0 h 136"/>
                  <a:gd name="T34" fmla="*/ 85 w 126"/>
                  <a:gd name="T35" fmla="*/ 3 h 136"/>
                  <a:gd name="T36" fmla="*/ 103 w 126"/>
                  <a:gd name="T37" fmla="*/ 13 h 136"/>
                  <a:gd name="T38" fmla="*/ 113 w 126"/>
                  <a:gd name="T39" fmla="*/ 23 h 136"/>
                  <a:gd name="T40" fmla="*/ 103 w 126"/>
                  <a:gd name="T41" fmla="*/ 96 h 136"/>
                  <a:gd name="T42" fmla="*/ 108 w 126"/>
                  <a:gd name="T43" fmla="*/ 76 h 136"/>
                  <a:gd name="T44" fmla="*/ 108 w 126"/>
                  <a:gd name="T45" fmla="*/ 56 h 136"/>
                  <a:gd name="T46" fmla="*/ 100 w 126"/>
                  <a:gd name="T47" fmla="*/ 38 h 136"/>
                  <a:gd name="T48" fmla="*/ 90 w 126"/>
                  <a:gd name="T49" fmla="*/ 23 h 136"/>
                  <a:gd name="T50" fmla="*/ 73 w 126"/>
                  <a:gd name="T51" fmla="*/ 16 h 136"/>
                  <a:gd name="T52" fmla="*/ 53 w 126"/>
                  <a:gd name="T53" fmla="*/ 16 h 136"/>
                  <a:gd name="T54" fmla="*/ 38 w 126"/>
                  <a:gd name="T55" fmla="*/ 23 h 136"/>
                  <a:gd name="T56" fmla="*/ 25 w 126"/>
                  <a:gd name="T57" fmla="*/ 38 h 136"/>
                  <a:gd name="T58" fmla="*/ 20 w 126"/>
                  <a:gd name="T59" fmla="*/ 46 h 136"/>
                  <a:gd name="T60" fmla="*/ 17 w 126"/>
                  <a:gd name="T61" fmla="*/ 71 h 136"/>
                  <a:gd name="T62" fmla="*/ 20 w 126"/>
                  <a:gd name="T63" fmla="*/ 91 h 136"/>
                  <a:gd name="T64" fmla="*/ 28 w 126"/>
                  <a:gd name="T65" fmla="*/ 106 h 136"/>
                  <a:gd name="T66" fmla="*/ 43 w 126"/>
                  <a:gd name="T67" fmla="*/ 119 h 136"/>
                  <a:gd name="T68" fmla="*/ 65 w 126"/>
                  <a:gd name="T69" fmla="*/ 121 h 136"/>
                  <a:gd name="T70" fmla="*/ 85 w 126"/>
                  <a:gd name="T71" fmla="*/ 116 h 136"/>
                  <a:gd name="T72" fmla="*/ 95 w 126"/>
                  <a:gd name="T73" fmla="*/ 108 h 1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6"/>
                  <a:gd name="T112" fmla="*/ 0 h 136"/>
                  <a:gd name="T113" fmla="*/ 126 w 126"/>
                  <a:gd name="T114" fmla="*/ 136 h 1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6" h="136">
                    <a:moveTo>
                      <a:pt x="113" y="23"/>
                    </a:moveTo>
                    <a:lnTo>
                      <a:pt x="118" y="31"/>
                    </a:lnTo>
                    <a:lnTo>
                      <a:pt x="121" y="36"/>
                    </a:lnTo>
                    <a:lnTo>
                      <a:pt x="123" y="41"/>
                    </a:lnTo>
                    <a:lnTo>
                      <a:pt x="126" y="53"/>
                    </a:lnTo>
                    <a:lnTo>
                      <a:pt x="126" y="66"/>
                    </a:lnTo>
                    <a:lnTo>
                      <a:pt x="126" y="81"/>
                    </a:lnTo>
                    <a:lnTo>
                      <a:pt x="123" y="93"/>
                    </a:lnTo>
                    <a:lnTo>
                      <a:pt x="118" y="103"/>
                    </a:lnTo>
                    <a:lnTo>
                      <a:pt x="111" y="113"/>
                    </a:lnTo>
                    <a:lnTo>
                      <a:pt x="103" y="124"/>
                    </a:lnTo>
                    <a:lnTo>
                      <a:pt x="90" y="131"/>
                    </a:lnTo>
                    <a:lnTo>
                      <a:pt x="78" y="136"/>
                    </a:lnTo>
                    <a:lnTo>
                      <a:pt x="63" y="136"/>
                    </a:lnTo>
                    <a:lnTo>
                      <a:pt x="48" y="136"/>
                    </a:lnTo>
                    <a:lnTo>
                      <a:pt x="40" y="134"/>
                    </a:lnTo>
                    <a:lnTo>
                      <a:pt x="35" y="131"/>
                    </a:lnTo>
                    <a:lnTo>
                      <a:pt x="25" y="126"/>
                    </a:lnTo>
                    <a:lnTo>
                      <a:pt x="15" y="119"/>
                    </a:lnTo>
                    <a:lnTo>
                      <a:pt x="7" y="106"/>
                    </a:lnTo>
                    <a:lnTo>
                      <a:pt x="2" y="96"/>
                    </a:lnTo>
                    <a:lnTo>
                      <a:pt x="0" y="83"/>
                    </a:lnTo>
                    <a:lnTo>
                      <a:pt x="0" y="68"/>
                    </a:lnTo>
                    <a:lnTo>
                      <a:pt x="0" y="56"/>
                    </a:lnTo>
                    <a:lnTo>
                      <a:pt x="2" y="46"/>
                    </a:lnTo>
                    <a:lnTo>
                      <a:pt x="7" y="33"/>
                    </a:lnTo>
                    <a:lnTo>
                      <a:pt x="12" y="23"/>
                    </a:lnTo>
                    <a:lnTo>
                      <a:pt x="17" y="18"/>
                    </a:lnTo>
                    <a:lnTo>
                      <a:pt x="22" y="13"/>
                    </a:lnTo>
                    <a:lnTo>
                      <a:pt x="33" y="5"/>
                    </a:lnTo>
                    <a:lnTo>
                      <a:pt x="40" y="3"/>
                    </a:lnTo>
                    <a:lnTo>
                      <a:pt x="48" y="0"/>
                    </a:lnTo>
                    <a:lnTo>
                      <a:pt x="55" y="0"/>
                    </a:lnTo>
                    <a:lnTo>
                      <a:pt x="63" y="0"/>
                    </a:lnTo>
                    <a:lnTo>
                      <a:pt x="78" y="0"/>
                    </a:lnTo>
                    <a:lnTo>
                      <a:pt x="85" y="3"/>
                    </a:lnTo>
                    <a:lnTo>
                      <a:pt x="93" y="5"/>
                    </a:lnTo>
                    <a:lnTo>
                      <a:pt x="103" y="13"/>
                    </a:lnTo>
                    <a:lnTo>
                      <a:pt x="108" y="18"/>
                    </a:lnTo>
                    <a:lnTo>
                      <a:pt x="113" y="23"/>
                    </a:lnTo>
                    <a:close/>
                    <a:moveTo>
                      <a:pt x="98" y="106"/>
                    </a:moveTo>
                    <a:lnTo>
                      <a:pt x="103" y="96"/>
                    </a:lnTo>
                    <a:lnTo>
                      <a:pt x="106" y="86"/>
                    </a:lnTo>
                    <a:lnTo>
                      <a:pt x="108" y="76"/>
                    </a:lnTo>
                    <a:lnTo>
                      <a:pt x="108" y="66"/>
                    </a:lnTo>
                    <a:lnTo>
                      <a:pt x="108" y="56"/>
                    </a:lnTo>
                    <a:lnTo>
                      <a:pt x="106" y="46"/>
                    </a:lnTo>
                    <a:lnTo>
                      <a:pt x="100" y="38"/>
                    </a:lnTo>
                    <a:lnTo>
                      <a:pt x="95" y="31"/>
                    </a:lnTo>
                    <a:lnTo>
                      <a:pt x="90" y="23"/>
                    </a:lnTo>
                    <a:lnTo>
                      <a:pt x="83" y="18"/>
                    </a:lnTo>
                    <a:lnTo>
                      <a:pt x="73" y="16"/>
                    </a:lnTo>
                    <a:lnTo>
                      <a:pt x="63" y="16"/>
                    </a:lnTo>
                    <a:lnTo>
                      <a:pt x="53" y="16"/>
                    </a:lnTo>
                    <a:lnTo>
                      <a:pt x="45" y="18"/>
                    </a:lnTo>
                    <a:lnTo>
                      <a:pt x="38" y="23"/>
                    </a:lnTo>
                    <a:lnTo>
                      <a:pt x="30" y="31"/>
                    </a:lnTo>
                    <a:lnTo>
                      <a:pt x="25" y="38"/>
                    </a:lnTo>
                    <a:lnTo>
                      <a:pt x="22" y="41"/>
                    </a:lnTo>
                    <a:lnTo>
                      <a:pt x="20" y="46"/>
                    </a:lnTo>
                    <a:lnTo>
                      <a:pt x="17" y="58"/>
                    </a:lnTo>
                    <a:lnTo>
                      <a:pt x="17" y="71"/>
                    </a:lnTo>
                    <a:lnTo>
                      <a:pt x="17" y="81"/>
                    </a:lnTo>
                    <a:lnTo>
                      <a:pt x="20" y="91"/>
                    </a:lnTo>
                    <a:lnTo>
                      <a:pt x="25" y="98"/>
                    </a:lnTo>
                    <a:lnTo>
                      <a:pt x="28" y="106"/>
                    </a:lnTo>
                    <a:lnTo>
                      <a:pt x="35" y="113"/>
                    </a:lnTo>
                    <a:lnTo>
                      <a:pt x="43" y="119"/>
                    </a:lnTo>
                    <a:lnTo>
                      <a:pt x="53" y="121"/>
                    </a:lnTo>
                    <a:lnTo>
                      <a:pt x="65" y="121"/>
                    </a:lnTo>
                    <a:lnTo>
                      <a:pt x="75" y="121"/>
                    </a:lnTo>
                    <a:lnTo>
                      <a:pt x="85" y="116"/>
                    </a:lnTo>
                    <a:lnTo>
                      <a:pt x="93" y="111"/>
                    </a:lnTo>
                    <a:lnTo>
                      <a:pt x="95" y="108"/>
                    </a:lnTo>
                    <a:lnTo>
                      <a:pt x="98"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56" name="Freeform 580"/>
              <p:cNvSpPr>
                <a:spLocks/>
              </p:cNvSpPr>
              <p:nvPr/>
            </p:nvSpPr>
            <p:spPr bwMode="auto">
              <a:xfrm>
                <a:off x="1006" y="7690"/>
                <a:ext cx="41" cy="171"/>
              </a:xfrm>
              <a:custGeom>
                <a:avLst/>
                <a:gdLst>
                  <a:gd name="T0" fmla="*/ 41 w 41"/>
                  <a:gd name="T1" fmla="*/ 0 h 171"/>
                  <a:gd name="T2" fmla="*/ 30 w 41"/>
                  <a:gd name="T3" fmla="*/ 25 h 171"/>
                  <a:gd name="T4" fmla="*/ 23 w 41"/>
                  <a:gd name="T5" fmla="*/ 40 h 171"/>
                  <a:gd name="T6" fmla="*/ 20 w 41"/>
                  <a:gd name="T7" fmla="*/ 51 h 171"/>
                  <a:gd name="T8" fmla="*/ 18 w 41"/>
                  <a:gd name="T9" fmla="*/ 61 h 171"/>
                  <a:gd name="T10" fmla="*/ 18 w 41"/>
                  <a:gd name="T11" fmla="*/ 73 h 171"/>
                  <a:gd name="T12" fmla="*/ 18 w 41"/>
                  <a:gd name="T13" fmla="*/ 86 h 171"/>
                  <a:gd name="T14" fmla="*/ 18 w 41"/>
                  <a:gd name="T15" fmla="*/ 98 h 171"/>
                  <a:gd name="T16" fmla="*/ 18 w 41"/>
                  <a:gd name="T17" fmla="*/ 111 h 171"/>
                  <a:gd name="T18" fmla="*/ 25 w 41"/>
                  <a:gd name="T19" fmla="*/ 133 h 171"/>
                  <a:gd name="T20" fmla="*/ 30 w 41"/>
                  <a:gd name="T21" fmla="*/ 148 h 171"/>
                  <a:gd name="T22" fmla="*/ 41 w 41"/>
                  <a:gd name="T23" fmla="*/ 171 h 171"/>
                  <a:gd name="T24" fmla="*/ 30 w 41"/>
                  <a:gd name="T25" fmla="*/ 171 h 171"/>
                  <a:gd name="T26" fmla="*/ 15 w 41"/>
                  <a:gd name="T27" fmla="*/ 143 h 171"/>
                  <a:gd name="T28" fmla="*/ 8 w 41"/>
                  <a:gd name="T29" fmla="*/ 128 h 171"/>
                  <a:gd name="T30" fmla="*/ 5 w 41"/>
                  <a:gd name="T31" fmla="*/ 116 h 171"/>
                  <a:gd name="T32" fmla="*/ 0 w 41"/>
                  <a:gd name="T33" fmla="*/ 101 h 171"/>
                  <a:gd name="T34" fmla="*/ 0 w 41"/>
                  <a:gd name="T35" fmla="*/ 86 h 171"/>
                  <a:gd name="T36" fmla="*/ 0 w 41"/>
                  <a:gd name="T37" fmla="*/ 73 h 171"/>
                  <a:gd name="T38" fmla="*/ 3 w 41"/>
                  <a:gd name="T39" fmla="*/ 63 h 171"/>
                  <a:gd name="T40" fmla="*/ 5 w 41"/>
                  <a:gd name="T41" fmla="*/ 51 h 171"/>
                  <a:gd name="T42" fmla="*/ 8 w 41"/>
                  <a:gd name="T43" fmla="*/ 40 h 171"/>
                  <a:gd name="T44" fmla="*/ 18 w 41"/>
                  <a:gd name="T45" fmla="*/ 23 h 171"/>
                  <a:gd name="T46" fmla="*/ 30 w 41"/>
                  <a:gd name="T47" fmla="*/ 0 h 171"/>
                  <a:gd name="T48" fmla="*/ 41 w 41"/>
                  <a:gd name="T49" fmla="*/ 0 h 17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1"/>
                  <a:gd name="T76" fmla="*/ 0 h 171"/>
                  <a:gd name="T77" fmla="*/ 41 w 41"/>
                  <a:gd name="T78" fmla="*/ 171 h 17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1" h="171">
                    <a:moveTo>
                      <a:pt x="41" y="0"/>
                    </a:moveTo>
                    <a:lnTo>
                      <a:pt x="30" y="25"/>
                    </a:lnTo>
                    <a:lnTo>
                      <a:pt x="23" y="40"/>
                    </a:lnTo>
                    <a:lnTo>
                      <a:pt x="20" y="51"/>
                    </a:lnTo>
                    <a:lnTo>
                      <a:pt x="18" y="61"/>
                    </a:lnTo>
                    <a:lnTo>
                      <a:pt x="18" y="73"/>
                    </a:lnTo>
                    <a:lnTo>
                      <a:pt x="18" y="86"/>
                    </a:lnTo>
                    <a:lnTo>
                      <a:pt x="18" y="98"/>
                    </a:lnTo>
                    <a:lnTo>
                      <a:pt x="18" y="111"/>
                    </a:lnTo>
                    <a:lnTo>
                      <a:pt x="25" y="133"/>
                    </a:lnTo>
                    <a:lnTo>
                      <a:pt x="30" y="148"/>
                    </a:lnTo>
                    <a:lnTo>
                      <a:pt x="41" y="171"/>
                    </a:lnTo>
                    <a:lnTo>
                      <a:pt x="30" y="171"/>
                    </a:lnTo>
                    <a:lnTo>
                      <a:pt x="15" y="143"/>
                    </a:lnTo>
                    <a:lnTo>
                      <a:pt x="8" y="128"/>
                    </a:lnTo>
                    <a:lnTo>
                      <a:pt x="5" y="116"/>
                    </a:lnTo>
                    <a:lnTo>
                      <a:pt x="0" y="101"/>
                    </a:lnTo>
                    <a:lnTo>
                      <a:pt x="0" y="86"/>
                    </a:lnTo>
                    <a:lnTo>
                      <a:pt x="0" y="73"/>
                    </a:lnTo>
                    <a:lnTo>
                      <a:pt x="3" y="63"/>
                    </a:lnTo>
                    <a:lnTo>
                      <a:pt x="5" y="51"/>
                    </a:lnTo>
                    <a:lnTo>
                      <a:pt x="8" y="40"/>
                    </a:lnTo>
                    <a:lnTo>
                      <a:pt x="18" y="23"/>
                    </a:lnTo>
                    <a:lnTo>
                      <a:pt x="30" y="0"/>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57" name="Freeform 581"/>
              <p:cNvSpPr>
                <a:spLocks/>
              </p:cNvSpPr>
              <p:nvPr/>
            </p:nvSpPr>
            <p:spPr bwMode="auto">
              <a:xfrm>
                <a:off x="1069" y="7693"/>
                <a:ext cx="96" cy="130"/>
              </a:xfrm>
              <a:custGeom>
                <a:avLst/>
                <a:gdLst>
                  <a:gd name="T0" fmla="*/ 0 w 96"/>
                  <a:gd name="T1" fmla="*/ 0 h 130"/>
                  <a:gd name="T2" fmla="*/ 96 w 96"/>
                  <a:gd name="T3" fmla="*/ 0 h 130"/>
                  <a:gd name="T4" fmla="*/ 96 w 96"/>
                  <a:gd name="T5" fmla="*/ 15 h 130"/>
                  <a:gd name="T6" fmla="*/ 18 w 96"/>
                  <a:gd name="T7" fmla="*/ 15 h 130"/>
                  <a:gd name="T8" fmla="*/ 18 w 96"/>
                  <a:gd name="T9" fmla="*/ 55 h 130"/>
                  <a:gd name="T10" fmla="*/ 88 w 96"/>
                  <a:gd name="T11" fmla="*/ 55 h 130"/>
                  <a:gd name="T12" fmla="*/ 88 w 96"/>
                  <a:gd name="T13" fmla="*/ 70 h 130"/>
                  <a:gd name="T14" fmla="*/ 18 w 96"/>
                  <a:gd name="T15" fmla="*/ 70 h 130"/>
                  <a:gd name="T16" fmla="*/ 18 w 96"/>
                  <a:gd name="T17" fmla="*/ 115 h 130"/>
                  <a:gd name="T18" fmla="*/ 96 w 96"/>
                  <a:gd name="T19" fmla="*/ 115 h 130"/>
                  <a:gd name="T20" fmla="*/ 96 w 96"/>
                  <a:gd name="T21" fmla="*/ 130 h 130"/>
                  <a:gd name="T22" fmla="*/ 0 w 96"/>
                  <a:gd name="T23" fmla="*/ 130 h 130"/>
                  <a:gd name="T24" fmla="*/ 0 w 96"/>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30"/>
                  <a:gd name="T41" fmla="*/ 96 w 96"/>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30">
                    <a:moveTo>
                      <a:pt x="0" y="0"/>
                    </a:moveTo>
                    <a:lnTo>
                      <a:pt x="96" y="0"/>
                    </a:lnTo>
                    <a:lnTo>
                      <a:pt x="96" y="15"/>
                    </a:lnTo>
                    <a:lnTo>
                      <a:pt x="18" y="15"/>
                    </a:lnTo>
                    <a:lnTo>
                      <a:pt x="18" y="55"/>
                    </a:lnTo>
                    <a:lnTo>
                      <a:pt x="88" y="55"/>
                    </a:lnTo>
                    <a:lnTo>
                      <a:pt x="88" y="70"/>
                    </a:lnTo>
                    <a:lnTo>
                      <a:pt x="18" y="70"/>
                    </a:lnTo>
                    <a:lnTo>
                      <a:pt x="18" y="115"/>
                    </a:lnTo>
                    <a:lnTo>
                      <a:pt x="96" y="115"/>
                    </a:lnTo>
                    <a:lnTo>
                      <a:pt x="96"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58" name="Rectangle 582"/>
              <p:cNvSpPr>
                <a:spLocks noChangeArrowheads="1"/>
              </p:cNvSpPr>
              <p:nvPr/>
            </p:nvSpPr>
            <p:spPr bwMode="auto">
              <a:xfrm>
                <a:off x="1175" y="7836"/>
                <a:ext cx="10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373059" name="Rectangle 583"/>
              <p:cNvSpPr>
                <a:spLocks noChangeArrowheads="1"/>
              </p:cNvSpPr>
              <p:nvPr/>
            </p:nvSpPr>
            <p:spPr bwMode="auto">
              <a:xfrm>
                <a:off x="1293" y="7693"/>
                <a:ext cx="18" cy="13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373060" name="Freeform 584"/>
              <p:cNvSpPr>
                <a:spLocks noEditPoints="1"/>
              </p:cNvSpPr>
              <p:nvPr/>
            </p:nvSpPr>
            <p:spPr bwMode="auto">
              <a:xfrm>
                <a:off x="1341" y="7693"/>
                <a:ext cx="108" cy="130"/>
              </a:xfrm>
              <a:custGeom>
                <a:avLst/>
                <a:gdLst>
                  <a:gd name="T0" fmla="*/ 48 w 108"/>
                  <a:gd name="T1" fmla="*/ 115 h 130"/>
                  <a:gd name="T2" fmla="*/ 58 w 108"/>
                  <a:gd name="T3" fmla="*/ 115 h 130"/>
                  <a:gd name="T4" fmla="*/ 63 w 108"/>
                  <a:gd name="T5" fmla="*/ 113 h 130"/>
                  <a:gd name="T6" fmla="*/ 73 w 108"/>
                  <a:gd name="T7" fmla="*/ 108 h 130"/>
                  <a:gd name="T8" fmla="*/ 80 w 108"/>
                  <a:gd name="T9" fmla="*/ 100 h 130"/>
                  <a:gd name="T10" fmla="*/ 85 w 108"/>
                  <a:gd name="T11" fmla="*/ 90 h 130"/>
                  <a:gd name="T12" fmla="*/ 88 w 108"/>
                  <a:gd name="T13" fmla="*/ 80 h 130"/>
                  <a:gd name="T14" fmla="*/ 88 w 108"/>
                  <a:gd name="T15" fmla="*/ 65 h 130"/>
                  <a:gd name="T16" fmla="*/ 88 w 108"/>
                  <a:gd name="T17" fmla="*/ 55 h 130"/>
                  <a:gd name="T18" fmla="*/ 85 w 108"/>
                  <a:gd name="T19" fmla="*/ 45 h 130"/>
                  <a:gd name="T20" fmla="*/ 83 w 108"/>
                  <a:gd name="T21" fmla="*/ 35 h 130"/>
                  <a:gd name="T22" fmla="*/ 80 w 108"/>
                  <a:gd name="T23" fmla="*/ 30 h 130"/>
                  <a:gd name="T24" fmla="*/ 78 w 108"/>
                  <a:gd name="T25" fmla="*/ 25 h 130"/>
                  <a:gd name="T26" fmla="*/ 73 w 108"/>
                  <a:gd name="T27" fmla="*/ 22 h 130"/>
                  <a:gd name="T28" fmla="*/ 68 w 108"/>
                  <a:gd name="T29" fmla="*/ 20 h 130"/>
                  <a:gd name="T30" fmla="*/ 58 w 108"/>
                  <a:gd name="T31" fmla="*/ 17 h 130"/>
                  <a:gd name="T32" fmla="*/ 48 w 108"/>
                  <a:gd name="T33" fmla="*/ 15 h 130"/>
                  <a:gd name="T34" fmla="*/ 18 w 108"/>
                  <a:gd name="T35" fmla="*/ 15 h 130"/>
                  <a:gd name="T36" fmla="*/ 18 w 108"/>
                  <a:gd name="T37" fmla="*/ 115 h 130"/>
                  <a:gd name="T38" fmla="*/ 48 w 108"/>
                  <a:gd name="T39" fmla="*/ 115 h 130"/>
                  <a:gd name="T40" fmla="*/ 0 w 108"/>
                  <a:gd name="T41" fmla="*/ 0 h 130"/>
                  <a:gd name="T42" fmla="*/ 53 w 108"/>
                  <a:gd name="T43" fmla="*/ 0 h 130"/>
                  <a:gd name="T44" fmla="*/ 65 w 108"/>
                  <a:gd name="T45" fmla="*/ 2 h 130"/>
                  <a:gd name="T46" fmla="*/ 75 w 108"/>
                  <a:gd name="T47" fmla="*/ 5 h 130"/>
                  <a:gd name="T48" fmla="*/ 85 w 108"/>
                  <a:gd name="T49" fmla="*/ 12 h 130"/>
                  <a:gd name="T50" fmla="*/ 93 w 108"/>
                  <a:gd name="T51" fmla="*/ 20 h 130"/>
                  <a:gd name="T52" fmla="*/ 98 w 108"/>
                  <a:gd name="T53" fmla="*/ 25 h 130"/>
                  <a:gd name="T54" fmla="*/ 101 w 108"/>
                  <a:gd name="T55" fmla="*/ 27 h 130"/>
                  <a:gd name="T56" fmla="*/ 103 w 108"/>
                  <a:gd name="T57" fmla="*/ 40 h 130"/>
                  <a:gd name="T58" fmla="*/ 106 w 108"/>
                  <a:gd name="T59" fmla="*/ 50 h 130"/>
                  <a:gd name="T60" fmla="*/ 108 w 108"/>
                  <a:gd name="T61" fmla="*/ 63 h 130"/>
                  <a:gd name="T62" fmla="*/ 106 w 108"/>
                  <a:gd name="T63" fmla="*/ 73 h 130"/>
                  <a:gd name="T64" fmla="*/ 106 w 108"/>
                  <a:gd name="T65" fmla="*/ 83 h 130"/>
                  <a:gd name="T66" fmla="*/ 103 w 108"/>
                  <a:gd name="T67" fmla="*/ 93 h 130"/>
                  <a:gd name="T68" fmla="*/ 98 w 108"/>
                  <a:gd name="T69" fmla="*/ 100 h 130"/>
                  <a:gd name="T70" fmla="*/ 90 w 108"/>
                  <a:gd name="T71" fmla="*/ 113 h 130"/>
                  <a:gd name="T72" fmla="*/ 85 w 108"/>
                  <a:gd name="T73" fmla="*/ 118 h 130"/>
                  <a:gd name="T74" fmla="*/ 80 w 108"/>
                  <a:gd name="T75" fmla="*/ 123 h 130"/>
                  <a:gd name="T76" fmla="*/ 75 w 108"/>
                  <a:gd name="T77" fmla="*/ 125 h 130"/>
                  <a:gd name="T78" fmla="*/ 68 w 108"/>
                  <a:gd name="T79" fmla="*/ 128 h 130"/>
                  <a:gd name="T80" fmla="*/ 53 w 108"/>
                  <a:gd name="T81" fmla="*/ 130 h 130"/>
                  <a:gd name="T82" fmla="*/ 0 w 108"/>
                  <a:gd name="T83" fmla="*/ 130 h 130"/>
                  <a:gd name="T84" fmla="*/ 0 w 108"/>
                  <a:gd name="T85" fmla="*/ 0 h 13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0"/>
                  <a:gd name="T131" fmla="*/ 108 w 108"/>
                  <a:gd name="T132" fmla="*/ 130 h 13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0">
                    <a:moveTo>
                      <a:pt x="48" y="115"/>
                    </a:moveTo>
                    <a:lnTo>
                      <a:pt x="58" y="115"/>
                    </a:lnTo>
                    <a:lnTo>
                      <a:pt x="63" y="113"/>
                    </a:lnTo>
                    <a:lnTo>
                      <a:pt x="73" y="108"/>
                    </a:lnTo>
                    <a:lnTo>
                      <a:pt x="80" y="100"/>
                    </a:lnTo>
                    <a:lnTo>
                      <a:pt x="85" y="90"/>
                    </a:lnTo>
                    <a:lnTo>
                      <a:pt x="88" y="80"/>
                    </a:lnTo>
                    <a:lnTo>
                      <a:pt x="88" y="65"/>
                    </a:lnTo>
                    <a:lnTo>
                      <a:pt x="88" y="55"/>
                    </a:lnTo>
                    <a:lnTo>
                      <a:pt x="85" y="45"/>
                    </a:lnTo>
                    <a:lnTo>
                      <a:pt x="83" y="35"/>
                    </a:lnTo>
                    <a:lnTo>
                      <a:pt x="80" y="30"/>
                    </a:lnTo>
                    <a:lnTo>
                      <a:pt x="78" y="25"/>
                    </a:lnTo>
                    <a:lnTo>
                      <a:pt x="73" y="22"/>
                    </a:lnTo>
                    <a:lnTo>
                      <a:pt x="68" y="20"/>
                    </a:lnTo>
                    <a:lnTo>
                      <a:pt x="58" y="17"/>
                    </a:lnTo>
                    <a:lnTo>
                      <a:pt x="48" y="15"/>
                    </a:lnTo>
                    <a:lnTo>
                      <a:pt x="18" y="15"/>
                    </a:lnTo>
                    <a:lnTo>
                      <a:pt x="18" y="115"/>
                    </a:lnTo>
                    <a:lnTo>
                      <a:pt x="48" y="115"/>
                    </a:lnTo>
                    <a:close/>
                    <a:moveTo>
                      <a:pt x="0" y="0"/>
                    </a:moveTo>
                    <a:lnTo>
                      <a:pt x="53" y="0"/>
                    </a:lnTo>
                    <a:lnTo>
                      <a:pt x="65" y="2"/>
                    </a:lnTo>
                    <a:lnTo>
                      <a:pt x="75" y="5"/>
                    </a:lnTo>
                    <a:lnTo>
                      <a:pt x="85" y="12"/>
                    </a:lnTo>
                    <a:lnTo>
                      <a:pt x="93" y="20"/>
                    </a:lnTo>
                    <a:lnTo>
                      <a:pt x="98" y="25"/>
                    </a:lnTo>
                    <a:lnTo>
                      <a:pt x="101" y="27"/>
                    </a:lnTo>
                    <a:lnTo>
                      <a:pt x="103" y="40"/>
                    </a:lnTo>
                    <a:lnTo>
                      <a:pt x="106" y="50"/>
                    </a:lnTo>
                    <a:lnTo>
                      <a:pt x="108" y="63"/>
                    </a:lnTo>
                    <a:lnTo>
                      <a:pt x="106" y="73"/>
                    </a:lnTo>
                    <a:lnTo>
                      <a:pt x="106" y="83"/>
                    </a:lnTo>
                    <a:lnTo>
                      <a:pt x="103" y="93"/>
                    </a:lnTo>
                    <a:lnTo>
                      <a:pt x="98" y="100"/>
                    </a:lnTo>
                    <a:lnTo>
                      <a:pt x="90" y="113"/>
                    </a:lnTo>
                    <a:lnTo>
                      <a:pt x="85" y="118"/>
                    </a:lnTo>
                    <a:lnTo>
                      <a:pt x="80" y="123"/>
                    </a:lnTo>
                    <a:lnTo>
                      <a:pt x="75" y="125"/>
                    </a:lnTo>
                    <a:lnTo>
                      <a:pt x="68" y="128"/>
                    </a:lnTo>
                    <a:lnTo>
                      <a:pt x="53"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61" name="Freeform 585"/>
              <p:cNvSpPr>
                <a:spLocks/>
              </p:cNvSpPr>
              <p:nvPr/>
            </p:nvSpPr>
            <p:spPr bwMode="auto">
              <a:xfrm>
                <a:off x="96" y="7359"/>
                <a:ext cx="115" cy="135"/>
              </a:xfrm>
              <a:custGeom>
                <a:avLst/>
                <a:gdLst>
                  <a:gd name="T0" fmla="*/ 27 w 115"/>
                  <a:gd name="T1" fmla="*/ 10 h 135"/>
                  <a:gd name="T2" fmla="*/ 47 w 115"/>
                  <a:gd name="T3" fmla="*/ 0 h 135"/>
                  <a:gd name="T4" fmla="*/ 75 w 115"/>
                  <a:gd name="T5" fmla="*/ 2 h 135"/>
                  <a:gd name="T6" fmla="*/ 88 w 115"/>
                  <a:gd name="T7" fmla="*/ 5 h 135"/>
                  <a:gd name="T8" fmla="*/ 98 w 115"/>
                  <a:gd name="T9" fmla="*/ 12 h 135"/>
                  <a:gd name="T10" fmla="*/ 108 w 115"/>
                  <a:gd name="T11" fmla="*/ 22 h 135"/>
                  <a:gd name="T12" fmla="*/ 115 w 115"/>
                  <a:gd name="T13" fmla="*/ 40 h 135"/>
                  <a:gd name="T14" fmla="*/ 90 w 115"/>
                  <a:gd name="T15" fmla="*/ 45 h 135"/>
                  <a:gd name="T16" fmla="*/ 83 w 115"/>
                  <a:gd name="T17" fmla="*/ 32 h 135"/>
                  <a:gd name="T18" fmla="*/ 73 w 115"/>
                  <a:gd name="T19" fmla="*/ 25 h 135"/>
                  <a:gd name="T20" fmla="*/ 52 w 115"/>
                  <a:gd name="T21" fmla="*/ 25 h 135"/>
                  <a:gd name="T22" fmla="*/ 42 w 115"/>
                  <a:gd name="T23" fmla="*/ 30 h 135"/>
                  <a:gd name="T24" fmla="*/ 32 w 115"/>
                  <a:gd name="T25" fmla="*/ 42 h 135"/>
                  <a:gd name="T26" fmla="*/ 30 w 115"/>
                  <a:gd name="T27" fmla="*/ 57 h 135"/>
                  <a:gd name="T28" fmla="*/ 30 w 115"/>
                  <a:gd name="T29" fmla="*/ 80 h 135"/>
                  <a:gd name="T30" fmla="*/ 30 w 115"/>
                  <a:gd name="T31" fmla="*/ 88 h 135"/>
                  <a:gd name="T32" fmla="*/ 37 w 115"/>
                  <a:gd name="T33" fmla="*/ 103 h 135"/>
                  <a:gd name="T34" fmla="*/ 47 w 115"/>
                  <a:gd name="T35" fmla="*/ 110 h 135"/>
                  <a:gd name="T36" fmla="*/ 60 w 115"/>
                  <a:gd name="T37" fmla="*/ 113 h 135"/>
                  <a:gd name="T38" fmla="*/ 73 w 115"/>
                  <a:gd name="T39" fmla="*/ 110 h 135"/>
                  <a:gd name="T40" fmla="*/ 83 w 115"/>
                  <a:gd name="T41" fmla="*/ 103 h 135"/>
                  <a:gd name="T42" fmla="*/ 90 w 115"/>
                  <a:gd name="T43" fmla="*/ 88 h 135"/>
                  <a:gd name="T44" fmla="*/ 113 w 115"/>
                  <a:gd name="T45" fmla="*/ 98 h 135"/>
                  <a:gd name="T46" fmla="*/ 105 w 115"/>
                  <a:gd name="T47" fmla="*/ 115 h 135"/>
                  <a:gd name="T48" fmla="*/ 90 w 115"/>
                  <a:gd name="T49" fmla="*/ 128 h 135"/>
                  <a:gd name="T50" fmla="*/ 73 w 115"/>
                  <a:gd name="T51" fmla="*/ 135 h 135"/>
                  <a:gd name="T52" fmla="*/ 47 w 115"/>
                  <a:gd name="T53" fmla="*/ 135 h 135"/>
                  <a:gd name="T54" fmla="*/ 30 w 115"/>
                  <a:gd name="T55" fmla="*/ 130 h 135"/>
                  <a:gd name="T56" fmla="*/ 17 w 115"/>
                  <a:gd name="T57" fmla="*/ 118 h 135"/>
                  <a:gd name="T58" fmla="*/ 5 w 115"/>
                  <a:gd name="T59" fmla="*/ 98 h 135"/>
                  <a:gd name="T60" fmla="*/ 0 w 115"/>
                  <a:gd name="T61" fmla="*/ 67 h 135"/>
                  <a:gd name="T62" fmla="*/ 5 w 115"/>
                  <a:gd name="T63" fmla="*/ 37 h 135"/>
                  <a:gd name="T64" fmla="*/ 10 w 115"/>
                  <a:gd name="T65" fmla="*/ 27 h 1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5"/>
                  <a:gd name="T100" fmla="*/ 0 h 135"/>
                  <a:gd name="T101" fmla="*/ 115 w 115"/>
                  <a:gd name="T102" fmla="*/ 135 h 1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5" h="135">
                    <a:moveTo>
                      <a:pt x="20" y="15"/>
                    </a:moveTo>
                    <a:lnTo>
                      <a:pt x="27" y="10"/>
                    </a:lnTo>
                    <a:lnTo>
                      <a:pt x="37" y="5"/>
                    </a:lnTo>
                    <a:lnTo>
                      <a:pt x="47" y="0"/>
                    </a:lnTo>
                    <a:lnTo>
                      <a:pt x="60" y="0"/>
                    </a:lnTo>
                    <a:lnTo>
                      <a:pt x="75" y="2"/>
                    </a:lnTo>
                    <a:lnTo>
                      <a:pt x="80" y="2"/>
                    </a:lnTo>
                    <a:lnTo>
                      <a:pt x="88" y="5"/>
                    </a:lnTo>
                    <a:lnTo>
                      <a:pt x="93" y="7"/>
                    </a:lnTo>
                    <a:lnTo>
                      <a:pt x="98" y="12"/>
                    </a:lnTo>
                    <a:lnTo>
                      <a:pt x="103" y="17"/>
                    </a:lnTo>
                    <a:lnTo>
                      <a:pt x="108" y="22"/>
                    </a:lnTo>
                    <a:lnTo>
                      <a:pt x="113" y="32"/>
                    </a:lnTo>
                    <a:lnTo>
                      <a:pt x="115" y="40"/>
                    </a:lnTo>
                    <a:lnTo>
                      <a:pt x="115" y="45"/>
                    </a:lnTo>
                    <a:lnTo>
                      <a:pt x="90" y="45"/>
                    </a:lnTo>
                    <a:lnTo>
                      <a:pt x="85" y="37"/>
                    </a:lnTo>
                    <a:lnTo>
                      <a:pt x="83" y="32"/>
                    </a:lnTo>
                    <a:lnTo>
                      <a:pt x="78" y="27"/>
                    </a:lnTo>
                    <a:lnTo>
                      <a:pt x="73" y="25"/>
                    </a:lnTo>
                    <a:lnTo>
                      <a:pt x="60" y="22"/>
                    </a:lnTo>
                    <a:lnTo>
                      <a:pt x="52" y="25"/>
                    </a:lnTo>
                    <a:lnTo>
                      <a:pt x="47" y="27"/>
                    </a:lnTo>
                    <a:lnTo>
                      <a:pt x="42" y="30"/>
                    </a:lnTo>
                    <a:lnTo>
                      <a:pt x="37" y="35"/>
                    </a:lnTo>
                    <a:lnTo>
                      <a:pt x="32" y="42"/>
                    </a:lnTo>
                    <a:lnTo>
                      <a:pt x="30" y="50"/>
                    </a:lnTo>
                    <a:lnTo>
                      <a:pt x="30" y="57"/>
                    </a:lnTo>
                    <a:lnTo>
                      <a:pt x="27" y="70"/>
                    </a:lnTo>
                    <a:lnTo>
                      <a:pt x="30" y="80"/>
                    </a:lnTo>
                    <a:lnTo>
                      <a:pt x="30" y="85"/>
                    </a:lnTo>
                    <a:lnTo>
                      <a:pt x="30" y="88"/>
                    </a:lnTo>
                    <a:lnTo>
                      <a:pt x="32" y="95"/>
                    </a:lnTo>
                    <a:lnTo>
                      <a:pt x="37" y="103"/>
                    </a:lnTo>
                    <a:lnTo>
                      <a:pt x="42" y="108"/>
                    </a:lnTo>
                    <a:lnTo>
                      <a:pt x="47" y="110"/>
                    </a:lnTo>
                    <a:lnTo>
                      <a:pt x="52" y="113"/>
                    </a:lnTo>
                    <a:lnTo>
                      <a:pt x="60" y="113"/>
                    </a:lnTo>
                    <a:lnTo>
                      <a:pt x="68" y="113"/>
                    </a:lnTo>
                    <a:lnTo>
                      <a:pt x="73" y="110"/>
                    </a:lnTo>
                    <a:lnTo>
                      <a:pt x="78" y="108"/>
                    </a:lnTo>
                    <a:lnTo>
                      <a:pt x="83" y="103"/>
                    </a:lnTo>
                    <a:lnTo>
                      <a:pt x="85" y="98"/>
                    </a:lnTo>
                    <a:lnTo>
                      <a:pt x="90" y="88"/>
                    </a:lnTo>
                    <a:lnTo>
                      <a:pt x="115" y="88"/>
                    </a:lnTo>
                    <a:lnTo>
                      <a:pt x="113" y="98"/>
                    </a:lnTo>
                    <a:lnTo>
                      <a:pt x="110" y="108"/>
                    </a:lnTo>
                    <a:lnTo>
                      <a:pt x="105" y="115"/>
                    </a:lnTo>
                    <a:lnTo>
                      <a:pt x="98" y="123"/>
                    </a:lnTo>
                    <a:lnTo>
                      <a:pt x="90" y="128"/>
                    </a:lnTo>
                    <a:lnTo>
                      <a:pt x="80" y="133"/>
                    </a:lnTo>
                    <a:lnTo>
                      <a:pt x="73" y="135"/>
                    </a:lnTo>
                    <a:lnTo>
                      <a:pt x="60" y="135"/>
                    </a:lnTo>
                    <a:lnTo>
                      <a:pt x="47" y="135"/>
                    </a:lnTo>
                    <a:lnTo>
                      <a:pt x="35" y="133"/>
                    </a:lnTo>
                    <a:lnTo>
                      <a:pt x="30" y="130"/>
                    </a:lnTo>
                    <a:lnTo>
                      <a:pt x="25" y="125"/>
                    </a:lnTo>
                    <a:lnTo>
                      <a:pt x="17" y="118"/>
                    </a:lnTo>
                    <a:lnTo>
                      <a:pt x="10" y="108"/>
                    </a:lnTo>
                    <a:lnTo>
                      <a:pt x="5" y="98"/>
                    </a:lnTo>
                    <a:lnTo>
                      <a:pt x="2" y="83"/>
                    </a:lnTo>
                    <a:lnTo>
                      <a:pt x="0" y="67"/>
                    </a:lnTo>
                    <a:lnTo>
                      <a:pt x="2" y="52"/>
                    </a:lnTo>
                    <a:lnTo>
                      <a:pt x="5" y="37"/>
                    </a:lnTo>
                    <a:lnTo>
                      <a:pt x="7" y="32"/>
                    </a:lnTo>
                    <a:lnTo>
                      <a:pt x="10" y="27"/>
                    </a:lnTo>
                    <a:lnTo>
                      <a:pt x="20"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62" name="Freeform 586"/>
              <p:cNvSpPr>
                <a:spLocks noEditPoints="1"/>
              </p:cNvSpPr>
              <p:nvPr/>
            </p:nvSpPr>
            <p:spPr bwMode="auto">
              <a:xfrm>
                <a:off x="234" y="7361"/>
                <a:ext cx="108" cy="131"/>
              </a:xfrm>
              <a:custGeom>
                <a:avLst/>
                <a:gdLst>
                  <a:gd name="T0" fmla="*/ 25 w 108"/>
                  <a:gd name="T1" fmla="*/ 23 h 131"/>
                  <a:gd name="T2" fmla="*/ 25 w 108"/>
                  <a:gd name="T3" fmla="*/ 58 h 131"/>
                  <a:gd name="T4" fmla="*/ 58 w 108"/>
                  <a:gd name="T5" fmla="*/ 58 h 131"/>
                  <a:gd name="T6" fmla="*/ 65 w 108"/>
                  <a:gd name="T7" fmla="*/ 58 h 131"/>
                  <a:gd name="T8" fmla="*/ 68 w 108"/>
                  <a:gd name="T9" fmla="*/ 58 h 131"/>
                  <a:gd name="T10" fmla="*/ 70 w 108"/>
                  <a:gd name="T11" fmla="*/ 55 h 131"/>
                  <a:gd name="T12" fmla="*/ 75 w 108"/>
                  <a:gd name="T13" fmla="*/ 53 h 131"/>
                  <a:gd name="T14" fmla="*/ 78 w 108"/>
                  <a:gd name="T15" fmla="*/ 50 h 131"/>
                  <a:gd name="T16" fmla="*/ 78 w 108"/>
                  <a:gd name="T17" fmla="*/ 45 h 131"/>
                  <a:gd name="T18" fmla="*/ 78 w 108"/>
                  <a:gd name="T19" fmla="*/ 40 h 131"/>
                  <a:gd name="T20" fmla="*/ 78 w 108"/>
                  <a:gd name="T21" fmla="*/ 35 h 131"/>
                  <a:gd name="T22" fmla="*/ 78 w 108"/>
                  <a:gd name="T23" fmla="*/ 30 h 131"/>
                  <a:gd name="T24" fmla="*/ 75 w 108"/>
                  <a:gd name="T25" fmla="*/ 28 h 131"/>
                  <a:gd name="T26" fmla="*/ 70 w 108"/>
                  <a:gd name="T27" fmla="*/ 25 h 131"/>
                  <a:gd name="T28" fmla="*/ 65 w 108"/>
                  <a:gd name="T29" fmla="*/ 23 h 131"/>
                  <a:gd name="T30" fmla="*/ 58 w 108"/>
                  <a:gd name="T31" fmla="*/ 23 h 131"/>
                  <a:gd name="T32" fmla="*/ 25 w 108"/>
                  <a:gd name="T33" fmla="*/ 23 h 131"/>
                  <a:gd name="T34" fmla="*/ 86 w 108"/>
                  <a:gd name="T35" fmla="*/ 3 h 131"/>
                  <a:gd name="T36" fmla="*/ 91 w 108"/>
                  <a:gd name="T37" fmla="*/ 8 h 131"/>
                  <a:gd name="T38" fmla="*/ 98 w 108"/>
                  <a:gd name="T39" fmla="*/ 13 h 131"/>
                  <a:gd name="T40" fmla="*/ 103 w 108"/>
                  <a:gd name="T41" fmla="*/ 23 h 131"/>
                  <a:gd name="T42" fmla="*/ 106 w 108"/>
                  <a:gd name="T43" fmla="*/ 30 h 131"/>
                  <a:gd name="T44" fmla="*/ 106 w 108"/>
                  <a:gd name="T45" fmla="*/ 38 h 131"/>
                  <a:gd name="T46" fmla="*/ 106 w 108"/>
                  <a:gd name="T47" fmla="*/ 48 h 131"/>
                  <a:gd name="T48" fmla="*/ 103 w 108"/>
                  <a:gd name="T49" fmla="*/ 50 h 131"/>
                  <a:gd name="T50" fmla="*/ 101 w 108"/>
                  <a:gd name="T51" fmla="*/ 55 h 131"/>
                  <a:gd name="T52" fmla="*/ 98 w 108"/>
                  <a:gd name="T53" fmla="*/ 60 h 131"/>
                  <a:gd name="T54" fmla="*/ 96 w 108"/>
                  <a:gd name="T55" fmla="*/ 63 h 131"/>
                  <a:gd name="T56" fmla="*/ 86 w 108"/>
                  <a:gd name="T57" fmla="*/ 68 h 131"/>
                  <a:gd name="T58" fmla="*/ 93 w 108"/>
                  <a:gd name="T59" fmla="*/ 73 h 131"/>
                  <a:gd name="T60" fmla="*/ 98 w 108"/>
                  <a:gd name="T61" fmla="*/ 78 h 131"/>
                  <a:gd name="T62" fmla="*/ 101 w 108"/>
                  <a:gd name="T63" fmla="*/ 88 h 131"/>
                  <a:gd name="T64" fmla="*/ 103 w 108"/>
                  <a:gd name="T65" fmla="*/ 98 h 131"/>
                  <a:gd name="T66" fmla="*/ 103 w 108"/>
                  <a:gd name="T67" fmla="*/ 108 h 131"/>
                  <a:gd name="T68" fmla="*/ 103 w 108"/>
                  <a:gd name="T69" fmla="*/ 121 h 131"/>
                  <a:gd name="T70" fmla="*/ 106 w 108"/>
                  <a:gd name="T71" fmla="*/ 123 h 131"/>
                  <a:gd name="T72" fmla="*/ 108 w 108"/>
                  <a:gd name="T73" fmla="*/ 128 h 131"/>
                  <a:gd name="T74" fmla="*/ 108 w 108"/>
                  <a:gd name="T75" fmla="*/ 131 h 131"/>
                  <a:gd name="T76" fmla="*/ 78 w 108"/>
                  <a:gd name="T77" fmla="*/ 131 h 131"/>
                  <a:gd name="T78" fmla="*/ 75 w 108"/>
                  <a:gd name="T79" fmla="*/ 123 h 131"/>
                  <a:gd name="T80" fmla="*/ 75 w 108"/>
                  <a:gd name="T81" fmla="*/ 113 h 131"/>
                  <a:gd name="T82" fmla="*/ 75 w 108"/>
                  <a:gd name="T83" fmla="*/ 101 h 131"/>
                  <a:gd name="T84" fmla="*/ 73 w 108"/>
                  <a:gd name="T85" fmla="*/ 91 h 131"/>
                  <a:gd name="T86" fmla="*/ 70 w 108"/>
                  <a:gd name="T87" fmla="*/ 83 h 131"/>
                  <a:gd name="T88" fmla="*/ 65 w 108"/>
                  <a:gd name="T89" fmla="*/ 81 h 131"/>
                  <a:gd name="T90" fmla="*/ 55 w 108"/>
                  <a:gd name="T91" fmla="*/ 81 h 131"/>
                  <a:gd name="T92" fmla="*/ 25 w 108"/>
                  <a:gd name="T93" fmla="*/ 81 h 131"/>
                  <a:gd name="T94" fmla="*/ 25 w 108"/>
                  <a:gd name="T95" fmla="*/ 131 h 131"/>
                  <a:gd name="T96" fmla="*/ 0 w 108"/>
                  <a:gd name="T97" fmla="*/ 131 h 131"/>
                  <a:gd name="T98" fmla="*/ 0 w 108"/>
                  <a:gd name="T99" fmla="*/ 0 h 131"/>
                  <a:gd name="T100" fmla="*/ 63 w 108"/>
                  <a:gd name="T101" fmla="*/ 0 h 131"/>
                  <a:gd name="T102" fmla="*/ 75 w 108"/>
                  <a:gd name="T103" fmla="*/ 0 h 131"/>
                  <a:gd name="T104" fmla="*/ 86 w 108"/>
                  <a:gd name="T105" fmla="*/ 3 h 1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1"/>
                  <a:gd name="T161" fmla="*/ 108 w 108"/>
                  <a:gd name="T162" fmla="*/ 131 h 13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1">
                    <a:moveTo>
                      <a:pt x="25" y="23"/>
                    </a:moveTo>
                    <a:lnTo>
                      <a:pt x="25" y="58"/>
                    </a:lnTo>
                    <a:lnTo>
                      <a:pt x="58" y="58"/>
                    </a:lnTo>
                    <a:lnTo>
                      <a:pt x="65" y="58"/>
                    </a:lnTo>
                    <a:lnTo>
                      <a:pt x="68" y="58"/>
                    </a:lnTo>
                    <a:lnTo>
                      <a:pt x="70" y="55"/>
                    </a:lnTo>
                    <a:lnTo>
                      <a:pt x="75" y="53"/>
                    </a:lnTo>
                    <a:lnTo>
                      <a:pt x="78" y="50"/>
                    </a:lnTo>
                    <a:lnTo>
                      <a:pt x="78" y="45"/>
                    </a:lnTo>
                    <a:lnTo>
                      <a:pt x="78" y="40"/>
                    </a:lnTo>
                    <a:lnTo>
                      <a:pt x="78" y="35"/>
                    </a:lnTo>
                    <a:lnTo>
                      <a:pt x="78" y="30"/>
                    </a:lnTo>
                    <a:lnTo>
                      <a:pt x="75" y="28"/>
                    </a:lnTo>
                    <a:lnTo>
                      <a:pt x="70" y="25"/>
                    </a:lnTo>
                    <a:lnTo>
                      <a:pt x="65" y="23"/>
                    </a:lnTo>
                    <a:lnTo>
                      <a:pt x="58" y="23"/>
                    </a:lnTo>
                    <a:lnTo>
                      <a:pt x="25" y="23"/>
                    </a:lnTo>
                    <a:close/>
                    <a:moveTo>
                      <a:pt x="86" y="3"/>
                    </a:moveTo>
                    <a:lnTo>
                      <a:pt x="91" y="8"/>
                    </a:lnTo>
                    <a:lnTo>
                      <a:pt x="98" y="13"/>
                    </a:lnTo>
                    <a:lnTo>
                      <a:pt x="103" y="23"/>
                    </a:lnTo>
                    <a:lnTo>
                      <a:pt x="106" y="30"/>
                    </a:lnTo>
                    <a:lnTo>
                      <a:pt x="106" y="38"/>
                    </a:lnTo>
                    <a:lnTo>
                      <a:pt x="106" y="48"/>
                    </a:lnTo>
                    <a:lnTo>
                      <a:pt x="103" y="50"/>
                    </a:lnTo>
                    <a:lnTo>
                      <a:pt x="101" y="55"/>
                    </a:lnTo>
                    <a:lnTo>
                      <a:pt x="98" y="60"/>
                    </a:lnTo>
                    <a:lnTo>
                      <a:pt x="96" y="63"/>
                    </a:lnTo>
                    <a:lnTo>
                      <a:pt x="86" y="68"/>
                    </a:lnTo>
                    <a:lnTo>
                      <a:pt x="93" y="73"/>
                    </a:lnTo>
                    <a:lnTo>
                      <a:pt x="98" y="78"/>
                    </a:lnTo>
                    <a:lnTo>
                      <a:pt x="101" y="88"/>
                    </a:lnTo>
                    <a:lnTo>
                      <a:pt x="103" y="98"/>
                    </a:lnTo>
                    <a:lnTo>
                      <a:pt x="103" y="108"/>
                    </a:lnTo>
                    <a:lnTo>
                      <a:pt x="103" y="121"/>
                    </a:lnTo>
                    <a:lnTo>
                      <a:pt x="106" y="123"/>
                    </a:lnTo>
                    <a:lnTo>
                      <a:pt x="108" y="128"/>
                    </a:lnTo>
                    <a:lnTo>
                      <a:pt x="108" y="131"/>
                    </a:lnTo>
                    <a:lnTo>
                      <a:pt x="78" y="131"/>
                    </a:lnTo>
                    <a:lnTo>
                      <a:pt x="75" y="123"/>
                    </a:lnTo>
                    <a:lnTo>
                      <a:pt x="75" y="113"/>
                    </a:lnTo>
                    <a:lnTo>
                      <a:pt x="75" y="101"/>
                    </a:lnTo>
                    <a:lnTo>
                      <a:pt x="73" y="91"/>
                    </a:lnTo>
                    <a:lnTo>
                      <a:pt x="70" y="83"/>
                    </a:lnTo>
                    <a:lnTo>
                      <a:pt x="65" y="81"/>
                    </a:lnTo>
                    <a:lnTo>
                      <a:pt x="55" y="81"/>
                    </a:lnTo>
                    <a:lnTo>
                      <a:pt x="25" y="81"/>
                    </a:lnTo>
                    <a:lnTo>
                      <a:pt x="25" y="131"/>
                    </a:lnTo>
                    <a:lnTo>
                      <a:pt x="0" y="131"/>
                    </a:lnTo>
                    <a:lnTo>
                      <a:pt x="0" y="0"/>
                    </a:lnTo>
                    <a:lnTo>
                      <a:pt x="63" y="0"/>
                    </a:lnTo>
                    <a:lnTo>
                      <a:pt x="75" y="0"/>
                    </a:lnTo>
                    <a:lnTo>
                      <a:pt x="8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63" name="Freeform 587"/>
              <p:cNvSpPr>
                <a:spLocks/>
              </p:cNvSpPr>
              <p:nvPr/>
            </p:nvSpPr>
            <p:spPr bwMode="auto">
              <a:xfrm>
                <a:off x="365" y="7361"/>
                <a:ext cx="98" cy="131"/>
              </a:xfrm>
              <a:custGeom>
                <a:avLst/>
                <a:gdLst>
                  <a:gd name="T0" fmla="*/ 95 w 98"/>
                  <a:gd name="T1" fmla="*/ 23 h 131"/>
                  <a:gd name="T2" fmla="*/ 25 w 98"/>
                  <a:gd name="T3" fmla="*/ 23 h 131"/>
                  <a:gd name="T4" fmla="*/ 25 w 98"/>
                  <a:gd name="T5" fmla="*/ 50 h 131"/>
                  <a:gd name="T6" fmla="*/ 88 w 98"/>
                  <a:gd name="T7" fmla="*/ 50 h 131"/>
                  <a:gd name="T8" fmla="*/ 88 w 98"/>
                  <a:gd name="T9" fmla="*/ 73 h 131"/>
                  <a:gd name="T10" fmla="*/ 25 w 98"/>
                  <a:gd name="T11" fmla="*/ 73 h 131"/>
                  <a:gd name="T12" fmla="*/ 25 w 98"/>
                  <a:gd name="T13" fmla="*/ 106 h 131"/>
                  <a:gd name="T14" fmla="*/ 98 w 98"/>
                  <a:gd name="T15" fmla="*/ 106 h 131"/>
                  <a:gd name="T16" fmla="*/ 98 w 98"/>
                  <a:gd name="T17" fmla="*/ 131 h 131"/>
                  <a:gd name="T18" fmla="*/ 0 w 98"/>
                  <a:gd name="T19" fmla="*/ 131 h 131"/>
                  <a:gd name="T20" fmla="*/ 0 w 98"/>
                  <a:gd name="T21" fmla="*/ 0 h 131"/>
                  <a:gd name="T22" fmla="*/ 95 w 98"/>
                  <a:gd name="T23" fmla="*/ 0 h 131"/>
                  <a:gd name="T24" fmla="*/ 95 w 98"/>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1"/>
                  <a:gd name="T41" fmla="*/ 98 w 98"/>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1">
                    <a:moveTo>
                      <a:pt x="95" y="23"/>
                    </a:moveTo>
                    <a:lnTo>
                      <a:pt x="25" y="23"/>
                    </a:lnTo>
                    <a:lnTo>
                      <a:pt x="25" y="50"/>
                    </a:lnTo>
                    <a:lnTo>
                      <a:pt x="88" y="50"/>
                    </a:lnTo>
                    <a:lnTo>
                      <a:pt x="88" y="73"/>
                    </a:lnTo>
                    <a:lnTo>
                      <a:pt x="25" y="73"/>
                    </a:lnTo>
                    <a:lnTo>
                      <a:pt x="25" y="106"/>
                    </a:lnTo>
                    <a:lnTo>
                      <a:pt x="98" y="106"/>
                    </a:lnTo>
                    <a:lnTo>
                      <a:pt x="98" y="131"/>
                    </a:lnTo>
                    <a:lnTo>
                      <a:pt x="0" y="131"/>
                    </a:lnTo>
                    <a:lnTo>
                      <a:pt x="0" y="0"/>
                    </a:lnTo>
                    <a:lnTo>
                      <a:pt x="95" y="0"/>
                    </a:lnTo>
                    <a:lnTo>
                      <a:pt x="95"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64" name="Freeform 588"/>
              <p:cNvSpPr>
                <a:spLocks noEditPoints="1"/>
              </p:cNvSpPr>
              <p:nvPr/>
            </p:nvSpPr>
            <p:spPr bwMode="auto">
              <a:xfrm>
                <a:off x="475" y="7361"/>
                <a:ext cx="124" cy="131"/>
              </a:xfrm>
              <a:custGeom>
                <a:avLst/>
                <a:gdLst>
                  <a:gd name="T0" fmla="*/ 46 w 124"/>
                  <a:gd name="T1" fmla="*/ 81 h 131"/>
                  <a:gd name="T2" fmla="*/ 78 w 124"/>
                  <a:gd name="T3" fmla="*/ 81 h 131"/>
                  <a:gd name="T4" fmla="*/ 61 w 124"/>
                  <a:gd name="T5" fmla="*/ 30 h 131"/>
                  <a:gd name="T6" fmla="*/ 46 w 124"/>
                  <a:gd name="T7" fmla="*/ 81 h 131"/>
                  <a:gd name="T8" fmla="*/ 46 w 124"/>
                  <a:gd name="T9" fmla="*/ 0 h 131"/>
                  <a:gd name="T10" fmla="*/ 76 w 124"/>
                  <a:gd name="T11" fmla="*/ 0 h 131"/>
                  <a:gd name="T12" fmla="*/ 124 w 124"/>
                  <a:gd name="T13" fmla="*/ 131 h 131"/>
                  <a:gd name="T14" fmla="*/ 94 w 124"/>
                  <a:gd name="T15" fmla="*/ 131 h 131"/>
                  <a:gd name="T16" fmla="*/ 86 w 124"/>
                  <a:gd name="T17" fmla="*/ 103 h 131"/>
                  <a:gd name="T18" fmla="*/ 38 w 124"/>
                  <a:gd name="T19" fmla="*/ 103 h 131"/>
                  <a:gd name="T20" fmla="*/ 28 w 124"/>
                  <a:gd name="T21" fmla="*/ 131 h 131"/>
                  <a:gd name="T22" fmla="*/ 0 w 124"/>
                  <a:gd name="T23" fmla="*/ 131 h 131"/>
                  <a:gd name="T24" fmla="*/ 46 w 124"/>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4"/>
                  <a:gd name="T40" fmla="*/ 0 h 131"/>
                  <a:gd name="T41" fmla="*/ 124 w 124"/>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4" h="131">
                    <a:moveTo>
                      <a:pt x="46" y="81"/>
                    </a:moveTo>
                    <a:lnTo>
                      <a:pt x="78" y="81"/>
                    </a:lnTo>
                    <a:lnTo>
                      <a:pt x="61" y="30"/>
                    </a:lnTo>
                    <a:lnTo>
                      <a:pt x="46" y="81"/>
                    </a:lnTo>
                    <a:close/>
                    <a:moveTo>
                      <a:pt x="46" y="0"/>
                    </a:moveTo>
                    <a:lnTo>
                      <a:pt x="76" y="0"/>
                    </a:lnTo>
                    <a:lnTo>
                      <a:pt x="124" y="131"/>
                    </a:lnTo>
                    <a:lnTo>
                      <a:pt x="94" y="131"/>
                    </a:lnTo>
                    <a:lnTo>
                      <a:pt x="86" y="103"/>
                    </a:lnTo>
                    <a:lnTo>
                      <a:pt x="38" y="103"/>
                    </a:lnTo>
                    <a:lnTo>
                      <a:pt x="28" y="131"/>
                    </a:lnTo>
                    <a:lnTo>
                      <a:pt x="0" y="131"/>
                    </a:lnTo>
                    <a:lnTo>
                      <a:pt x="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65" name="Freeform 589"/>
              <p:cNvSpPr>
                <a:spLocks/>
              </p:cNvSpPr>
              <p:nvPr/>
            </p:nvSpPr>
            <p:spPr bwMode="auto">
              <a:xfrm>
                <a:off x="591" y="7361"/>
                <a:ext cx="106" cy="131"/>
              </a:xfrm>
              <a:custGeom>
                <a:avLst/>
                <a:gdLst>
                  <a:gd name="T0" fmla="*/ 106 w 106"/>
                  <a:gd name="T1" fmla="*/ 0 h 131"/>
                  <a:gd name="T2" fmla="*/ 106 w 106"/>
                  <a:gd name="T3" fmla="*/ 23 h 131"/>
                  <a:gd name="T4" fmla="*/ 66 w 106"/>
                  <a:gd name="T5" fmla="*/ 23 h 131"/>
                  <a:gd name="T6" fmla="*/ 66 w 106"/>
                  <a:gd name="T7" fmla="*/ 131 h 131"/>
                  <a:gd name="T8" fmla="*/ 38 w 106"/>
                  <a:gd name="T9" fmla="*/ 131 h 131"/>
                  <a:gd name="T10" fmla="*/ 38 w 106"/>
                  <a:gd name="T11" fmla="*/ 23 h 131"/>
                  <a:gd name="T12" fmla="*/ 0 w 106"/>
                  <a:gd name="T13" fmla="*/ 23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23"/>
                    </a:lnTo>
                    <a:lnTo>
                      <a:pt x="66" y="23"/>
                    </a:lnTo>
                    <a:lnTo>
                      <a:pt x="66" y="131"/>
                    </a:lnTo>
                    <a:lnTo>
                      <a:pt x="38" y="131"/>
                    </a:lnTo>
                    <a:lnTo>
                      <a:pt x="38" y="23"/>
                    </a:lnTo>
                    <a:lnTo>
                      <a:pt x="0" y="23"/>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66" name="Freeform 590"/>
              <p:cNvSpPr>
                <a:spLocks/>
              </p:cNvSpPr>
              <p:nvPr/>
            </p:nvSpPr>
            <p:spPr bwMode="auto">
              <a:xfrm>
                <a:off x="712" y="7361"/>
                <a:ext cx="101" cy="131"/>
              </a:xfrm>
              <a:custGeom>
                <a:avLst/>
                <a:gdLst>
                  <a:gd name="T0" fmla="*/ 96 w 101"/>
                  <a:gd name="T1" fmla="*/ 23 h 131"/>
                  <a:gd name="T2" fmla="*/ 28 w 101"/>
                  <a:gd name="T3" fmla="*/ 23 h 131"/>
                  <a:gd name="T4" fmla="*/ 28 w 101"/>
                  <a:gd name="T5" fmla="*/ 50 h 131"/>
                  <a:gd name="T6" fmla="*/ 91 w 101"/>
                  <a:gd name="T7" fmla="*/ 50 h 131"/>
                  <a:gd name="T8" fmla="*/ 91 w 101"/>
                  <a:gd name="T9" fmla="*/ 73 h 131"/>
                  <a:gd name="T10" fmla="*/ 28 w 101"/>
                  <a:gd name="T11" fmla="*/ 73 h 131"/>
                  <a:gd name="T12" fmla="*/ 28 w 101"/>
                  <a:gd name="T13" fmla="*/ 106 h 131"/>
                  <a:gd name="T14" fmla="*/ 101 w 101"/>
                  <a:gd name="T15" fmla="*/ 106 h 131"/>
                  <a:gd name="T16" fmla="*/ 101 w 101"/>
                  <a:gd name="T17" fmla="*/ 131 h 131"/>
                  <a:gd name="T18" fmla="*/ 0 w 101"/>
                  <a:gd name="T19" fmla="*/ 131 h 131"/>
                  <a:gd name="T20" fmla="*/ 0 w 101"/>
                  <a:gd name="T21" fmla="*/ 0 h 131"/>
                  <a:gd name="T22" fmla="*/ 96 w 101"/>
                  <a:gd name="T23" fmla="*/ 0 h 131"/>
                  <a:gd name="T24" fmla="*/ 96 w 101"/>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1"/>
                  <a:gd name="T40" fmla="*/ 0 h 131"/>
                  <a:gd name="T41" fmla="*/ 101 w 101"/>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1" h="131">
                    <a:moveTo>
                      <a:pt x="96" y="23"/>
                    </a:moveTo>
                    <a:lnTo>
                      <a:pt x="28" y="23"/>
                    </a:lnTo>
                    <a:lnTo>
                      <a:pt x="28" y="50"/>
                    </a:lnTo>
                    <a:lnTo>
                      <a:pt x="91" y="50"/>
                    </a:lnTo>
                    <a:lnTo>
                      <a:pt x="91" y="73"/>
                    </a:lnTo>
                    <a:lnTo>
                      <a:pt x="28" y="73"/>
                    </a:lnTo>
                    <a:lnTo>
                      <a:pt x="28" y="106"/>
                    </a:lnTo>
                    <a:lnTo>
                      <a:pt x="101" y="106"/>
                    </a:lnTo>
                    <a:lnTo>
                      <a:pt x="101" y="131"/>
                    </a:lnTo>
                    <a:lnTo>
                      <a:pt x="0" y="131"/>
                    </a:lnTo>
                    <a:lnTo>
                      <a:pt x="0" y="0"/>
                    </a:lnTo>
                    <a:lnTo>
                      <a:pt x="96" y="0"/>
                    </a:lnTo>
                    <a:lnTo>
                      <a:pt x="9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67" name="Freeform 591"/>
              <p:cNvSpPr>
                <a:spLocks/>
              </p:cNvSpPr>
              <p:nvPr/>
            </p:nvSpPr>
            <p:spPr bwMode="auto">
              <a:xfrm>
                <a:off x="873" y="7361"/>
                <a:ext cx="106" cy="131"/>
              </a:xfrm>
              <a:custGeom>
                <a:avLst/>
                <a:gdLst>
                  <a:gd name="T0" fmla="*/ 106 w 106"/>
                  <a:gd name="T1" fmla="*/ 0 h 131"/>
                  <a:gd name="T2" fmla="*/ 106 w 106"/>
                  <a:gd name="T3" fmla="*/ 23 h 131"/>
                  <a:gd name="T4" fmla="*/ 65 w 106"/>
                  <a:gd name="T5" fmla="*/ 23 h 131"/>
                  <a:gd name="T6" fmla="*/ 65 w 106"/>
                  <a:gd name="T7" fmla="*/ 131 h 131"/>
                  <a:gd name="T8" fmla="*/ 38 w 106"/>
                  <a:gd name="T9" fmla="*/ 131 h 131"/>
                  <a:gd name="T10" fmla="*/ 38 w 106"/>
                  <a:gd name="T11" fmla="*/ 23 h 131"/>
                  <a:gd name="T12" fmla="*/ 0 w 106"/>
                  <a:gd name="T13" fmla="*/ 23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23"/>
                    </a:lnTo>
                    <a:lnTo>
                      <a:pt x="65" y="23"/>
                    </a:lnTo>
                    <a:lnTo>
                      <a:pt x="65" y="131"/>
                    </a:lnTo>
                    <a:lnTo>
                      <a:pt x="38" y="131"/>
                    </a:lnTo>
                    <a:lnTo>
                      <a:pt x="38" y="23"/>
                    </a:lnTo>
                    <a:lnTo>
                      <a:pt x="0" y="23"/>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68" name="Freeform 592"/>
              <p:cNvSpPr>
                <a:spLocks noEditPoints="1"/>
              </p:cNvSpPr>
              <p:nvPr/>
            </p:nvSpPr>
            <p:spPr bwMode="auto">
              <a:xfrm>
                <a:off x="971" y="7361"/>
                <a:ext cx="123" cy="131"/>
              </a:xfrm>
              <a:custGeom>
                <a:avLst/>
                <a:gdLst>
                  <a:gd name="T0" fmla="*/ 45 w 123"/>
                  <a:gd name="T1" fmla="*/ 81 h 131"/>
                  <a:gd name="T2" fmla="*/ 78 w 123"/>
                  <a:gd name="T3" fmla="*/ 81 h 131"/>
                  <a:gd name="T4" fmla="*/ 63 w 123"/>
                  <a:gd name="T5" fmla="*/ 30 h 131"/>
                  <a:gd name="T6" fmla="*/ 45 w 123"/>
                  <a:gd name="T7" fmla="*/ 81 h 131"/>
                  <a:gd name="T8" fmla="*/ 48 w 123"/>
                  <a:gd name="T9" fmla="*/ 0 h 131"/>
                  <a:gd name="T10" fmla="*/ 78 w 123"/>
                  <a:gd name="T11" fmla="*/ 0 h 131"/>
                  <a:gd name="T12" fmla="*/ 123 w 123"/>
                  <a:gd name="T13" fmla="*/ 131 h 131"/>
                  <a:gd name="T14" fmla="*/ 93 w 123"/>
                  <a:gd name="T15" fmla="*/ 131 h 131"/>
                  <a:gd name="T16" fmla="*/ 86 w 123"/>
                  <a:gd name="T17" fmla="*/ 103 h 131"/>
                  <a:gd name="T18" fmla="*/ 38 w 123"/>
                  <a:gd name="T19" fmla="*/ 103 h 131"/>
                  <a:gd name="T20" fmla="*/ 28 w 123"/>
                  <a:gd name="T21" fmla="*/ 131 h 131"/>
                  <a:gd name="T22" fmla="*/ 0 w 123"/>
                  <a:gd name="T23" fmla="*/ 131 h 131"/>
                  <a:gd name="T24" fmla="*/ 48 w 123"/>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3"/>
                  <a:gd name="T40" fmla="*/ 0 h 131"/>
                  <a:gd name="T41" fmla="*/ 123 w 123"/>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3" h="131">
                    <a:moveTo>
                      <a:pt x="45" y="81"/>
                    </a:moveTo>
                    <a:lnTo>
                      <a:pt x="78" y="81"/>
                    </a:lnTo>
                    <a:lnTo>
                      <a:pt x="63" y="30"/>
                    </a:lnTo>
                    <a:lnTo>
                      <a:pt x="45" y="81"/>
                    </a:lnTo>
                    <a:close/>
                    <a:moveTo>
                      <a:pt x="48" y="0"/>
                    </a:moveTo>
                    <a:lnTo>
                      <a:pt x="78" y="0"/>
                    </a:lnTo>
                    <a:lnTo>
                      <a:pt x="123" y="131"/>
                    </a:lnTo>
                    <a:lnTo>
                      <a:pt x="93" y="131"/>
                    </a:lnTo>
                    <a:lnTo>
                      <a:pt x="86" y="103"/>
                    </a:lnTo>
                    <a:lnTo>
                      <a:pt x="38" y="103"/>
                    </a:lnTo>
                    <a:lnTo>
                      <a:pt x="28" y="131"/>
                    </a:lnTo>
                    <a:lnTo>
                      <a:pt x="0" y="131"/>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69" name="Freeform 593"/>
              <p:cNvSpPr>
                <a:spLocks noEditPoints="1"/>
              </p:cNvSpPr>
              <p:nvPr/>
            </p:nvSpPr>
            <p:spPr bwMode="auto">
              <a:xfrm>
                <a:off x="1112" y="7361"/>
                <a:ext cx="108" cy="131"/>
              </a:xfrm>
              <a:custGeom>
                <a:avLst/>
                <a:gdLst>
                  <a:gd name="T0" fmla="*/ 25 w 108"/>
                  <a:gd name="T1" fmla="*/ 23 h 131"/>
                  <a:gd name="T2" fmla="*/ 25 w 108"/>
                  <a:gd name="T3" fmla="*/ 53 h 131"/>
                  <a:gd name="T4" fmla="*/ 58 w 108"/>
                  <a:gd name="T5" fmla="*/ 53 h 131"/>
                  <a:gd name="T6" fmla="*/ 65 w 108"/>
                  <a:gd name="T7" fmla="*/ 50 h 131"/>
                  <a:gd name="T8" fmla="*/ 73 w 108"/>
                  <a:gd name="T9" fmla="*/ 48 h 131"/>
                  <a:gd name="T10" fmla="*/ 75 w 108"/>
                  <a:gd name="T11" fmla="*/ 45 h 131"/>
                  <a:gd name="T12" fmla="*/ 75 w 108"/>
                  <a:gd name="T13" fmla="*/ 43 h 131"/>
                  <a:gd name="T14" fmla="*/ 78 w 108"/>
                  <a:gd name="T15" fmla="*/ 38 h 131"/>
                  <a:gd name="T16" fmla="*/ 78 w 108"/>
                  <a:gd name="T17" fmla="*/ 33 h 131"/>
                  <a:gd name="T18" fmla="*/ 75 w 108"/>
                  <a:gd name="T19" fmla="*/ 30 h 131"/>
                  <a:gd name="T20" fmla="*/ 73 w 108"/>
                  <a:gd name="T21" fmla="*/ 28 h 131"/>
                  <a:gd name="T22" fmla="*/ 70 w 108"/>
                  <a:gd name="T23" fmla="*/ 25 h 131"/>
                  <a:gd name="T24" fmla="*/ 63 w 108"/>
                  <a:gd name="T25" fmla="*/ 23 h 131"/>
                  <a:gd name="T26" fmla="*/ 55 w 108"/>
                  <a:gd name="T27" fmla="*/ 23 h 131"/>
                  <a:gd name="T28" fmla="*/ 25 w 108"/>
                  <a:gd name="T29" fmla="*/ 23 h 131"/>
                  <a:gd name="T30" fmla="*/ 25 w 108"/>
                  <a:gd name="T31" fmla="*/ 73 h 131"/>
                  <a:gd name="T32" fmla="*/ 25 w 108"/>
                  <a:gd name="T33" fmla="*/ 108 h 131"/>
                  <a:gd name="T34" fmla="*/ 58 w 108"/>
                  <a:gd name="T35" fmla="*/ 108 h 131"/>
                  <a:gd name="T36" fmla="*/ 65 w 108"/>
                  <a:gd name="T37" fmla="*/ 108 h 131"/>
                  <a:gd name="T38" fmla="*/ 70 w 108"/>
                  <a:gd name="T39" fmla="*/ 106 h 131"/>
                  <a:gd name="T40" fmla="*/ 75 w 108"/>
                  <a:gd name="T41" fmla="*/ 103 h 131"/>
                  <a:gd name="T42" fmla="*/ 78 w 108"/>
                  <a:gd name="T43" fmla="*/ 101 h 131"/>
                  <a:gd name="T44" fmla="*/ 80 w 108"/>
                  <a:gd name="T45" fmla="*/ 96 h 131"/>
                  <a:gd name="T46" fmla="*/ 80 w 108"/>
                  <a:gd name="T47" fmla="*/ 91 h 131"/>
                  <a:gd name="T48" fmla="*/ 80 w 108"/>
                  <a:gd name="T49" fmla="*/ 86 h 131"/>
                  <a:gd name="T50" fmla="*/ 78 w 108"/>
                  <a:gd name="T51" fmla="*/ 81 h 131"/>
                  <a:gd name="T52" fmla="*/ 75 w 108"/>
                  <a:gd name="T53" fmla="*/ 78 h 131"/>
                  <a:gd name="T54" fmla="*/ 73 w 108"/>
                  <a:gd name="T55" fmla="*/ 76 h 131"/>
                  <a:gd name="T56" fmla="*/ 58 w 108"/>
                  <a:gd name="T57" fmla="*/ 73 h 131"/>
                  <a:gd name="T58" fmla="*/ 25 w 108"/>
                  <a:gd name="T59" fmla="*/ 73 h 131"/>
                  <a:gd name="T60" fmla="*/ 98 w 108"/>
                  <a:gd name="T61" fmla="*/ 15 h 131"/>
                  <a:gd name="T62" fmla="*/ 101 w 108"/>
                  <a:gd name="T63" fmla="*/ 18 h 131"/>
                  <a:gd name="T64" fmla="*/ 103 w 108"/>
                  <a:gd name="T65" fmla="*/ 23 h 131"/>
                  <a:gd name="T66" fmla="*/ 103 w 108"/>
                  <a:gd name="T67" fmla="*/ 28 h 131"/>
                  <a:gd name="T68" fmla="*/ 103 w 108"/>
                  <a:gd name="T69" fmla="*/ 35 h 131"/>
                  <a:gd name="T70" fmla="*/ 103 w 108"/>
                  <a:gd name="T71" fmla="*/ 45 h 131"/>
                  <a:gd name="T72" fmla="*/ 101 w 108"/>
                  <a:gd name="T73" fmla="*/ 50 h 131"/>
                  <a:gd name="T74" fmla="*/ 98 w 108"/>
                  <a:gd name="T75" fmla="*/ 53 h 131"/>
                  <a:gd name="T76" fmla="*/ 88 w 108"/>
                  <a:gd name="T77" fmla="*/ 60 h 131"/>
                  <a:gd name="T78" fmla="*/ 96 w 108"/>
                  <a:gd name="T79" fmla="*/ 65 h 131"/>
                  <a:gd name="T80" fmla="*/ 103 w 108"/>
                  <a:gd name="T81" fmla="*/ 73 h 131"/>
                  <a:gd name="T82" fmla="*/ 106 w 108"/>
                  <a:gd name="T83" fmla="*/ 76 h 131"/>
                  <a:gd name="T84" fmla="*/ 106 w 108"/>
                  <a:gd name="T85" fmla="*/ 81 h 131"/>
                  <a:gd name="T86" fmla="*/ 108 w 108"/>
                  <a:gd name="T87" fmla="*/ 91 h 131"/>
                  <a:gd name="T88" fmla="*/ 106 w 108"/>
                  <a:gd name="T89" fmla="*/ 103 h 131"/>
                  <a:gd name="T90" fmla="*/ 101 w 108"/>
                  <a:gd name="T91" fmla="*/ 113 h 131"/>
                  <a:gd name="T92" fmla="*/ 98 w 108"/>
                  <a:gd name="T93" fmla="*/ 118 h 131"/>
                  <a:gd name="T94" fmla="*/ 93 w 108"/>
                  <a:gd name="T95" fmla="*/ 123 h 131"/>
                  <a:gd name="T96" fmla="*/ 88 w 108"/>
                  <a:gd name="T97" fmla="*/ 123 h 131"/>
                  <a:gd name="T98" fmla="*/ 86 w 108"/>
                  <a:gd name="T99" fmla="*/ 126 h 131"/>
                  <a:gd name="T100" fmla="*/ 78 w 108"/>
                  <a:gd name="T101" fmla="*/ 128 h 131"/>
                  <a:gd name="T102" fmla="*/ 60 w 108"/>
                  <a:gd name="T103" fmla="*/ 131 h 131"/>
                  <a:gd name="T104" fmla="*/ 0 w 108"/>
                  <a:gd name="T105" fmla="*/ 131 h 131"/>
                  <a:gd name="T106" fmla="*/ 0 w 108"/>
                  <a:gd name="T107" fmla="*/ 0 h 131"/>
                  <a:gd name="T108" fmla="*/ 63 w 108"/>
                  <a:gd name="T109" fmla="*/ 0 h 131"/>
                  <a:gd name="T110" fmla="*/ 75 w 108"/>
                  <a:gd name="T111" fmla="*/ 0 h 131"/>
                  <a:gd name="T112" fmla="*/ 83 w 108"/>
                  <a:gd name="T113" fmla="*/ 5 h 131"/>
                  <a:gd name="T114" fmla="*/ 91 w 108"/>
                  <a:gd name="T115" fmla="*/ 8 h 131"/>
                  <a:gd name="T116" fmla="*/ 98 w 108"/>
                  <a:gd name="T117" fmla="*/ 15 h 1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08"/>
                  <a:gd name="T178" fmla="*/ 0 h 131"/>
                  <a:gd name="T179" fmla="*/ 108 w 108"/>
                  <a:gd name="T180" fmla="*/ 131 h 13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08" h="131">
                    <a:moveTo>
                      <a:pt x="25" y="23"/>
                    </a:moveTo>
                    <a:lnTo>
                      <a:pt x="25" y="53"/>
                    </a:lnTo>
                    <a:lnTo>
                      <a:pt x="58" y="53"/>
                    </a:lnTo>
                    <a:lnTo>
                      <a:pt x="65" y="50"/>
                    </a:lnTo>
                    <a:lnTo>
                      <a:pt x="73" y="48"/>
                    </a:lnTo>
                    <a:lnTo>
                      <a:pt x="75" y="45"/>
                    </a:lnTo>
                    <a:lnTo>
                      <a:pt x="75" y="43"/>
                    </a:lnTo>
                    <a:lnTo>
                      <a:pt x="78" y="38"/>
                    </a:lnTo>
                    <a:lnTo>
                      <a:pt x="78" y="33"/>
                    </a:lnTo>
                    <a:lnTo>
                      <a:pt x="75" y="30"/>
                    </a:lnTo>
                    <a:lnTo>
                      <a:pt x="73" y="28"/>
                    </a:lnTo>
                    <a:lnTo>
                      <a:pt x="70" y="25"/>
                    </a:lnTo>
                    <a:lnTo>
                      <a:pt x="63" y="23"/>
                    </a:lnTo>
                    <a:lnTo>
                      <a:pt x="55" y="23"/>
                    </a:lnTo>
                    <a:lnTo>
                      <a:pt x="25" y="23"/>
                    </a:lnTo>
                    <a:close/>
                    <a:moveTo>
                      <a:pt x="25" y="73"/>
                    </a:moveTo>
                    <a:lnTo>
                      <a:pt x="25" y="108"/>
                    </a:lnTo>
                    <a:lnTo>
                      <a:pt x="58" y="108"/>
                    </a:lnTo>
                    <a:lnTo>
                      <a:pt x="65" y="108"/>
                    </a:lnTo>
                    <a:lnTo>
                      <a:pt x="70" y="106"/>
                    </a:lnTo>
                    <a:lnTo>
                      <a:pt x="75" y="103"/>
                    </a:lnTo>
                    <a:lnTo>
                      <a:pt x="78" y="101"/>
                    </a:lnTo>
                    <a:lnTo>
                      <a:pt x="80" y="96"/>
                    </a:lnTo>
                    <a:lnTo>
                      <a:pt x="80" y="91"/>
                    </a:lnTo>
                    <a:lnTo>
                      <a:pt x="80" y="86"/>
                    </a:lnTo>
                    <a:lnTo>
                      <a:pt x="78" y="81"/>
                    </a:lnTo>
                    <a:lnTo>
                      <a:pt x="75" y="78"/>
                    </a:lnTo>
                    <a:lnTo>
                      <a:pt x="73" y="76"/>
                    </a:lnTo>
                    <a:lnTo>
                      <a:pt x="58" y="73"/>
                    </a:lnTo>
                    <a:lnTo>
                      <a:pt x="25" y="73"/>
                    </a:lnTo>
                    <a:close/>
                    <a:moveTo>
                      <a:pt x="98" y="15"/>
                    </a:moveTo>
                    <a:lnTo>
                      <a:pt x="101" y="18"/>
                    </a:lnTo>
                    <a:lnTo>
                      <a:pt x="103" y="23"/>
                    </a:lnTo>
                    <a:lnTo>
                      <a:pt x="103" y="28"/>
                    </a:lnTo>
                    <a:lnTo>
                      <a:pt x="103" y="35"/>
                    </a:lnTo>
                    <a:lnTo>
                      <a:pt x="103" y="45"/>
                    </a:lnTo>
                    <a:lnTo>
                      <a:pt x="101" y="50"/>
                    </a:lnTo>
                    <a:lnTo>
                      <a:pt x="98" y="53"/>
                    </a:lnTo>
                    <a:lnTo>
                      <a:pt x="88" y="60"/>
                    </a:lnTo>
                    <a:lnTo>
                      <a:pt x="96" y="65"/>
                    </a:lnTo>
                    <a:lnTo>
                      <a:pt x="103" y="73"/>
                    </a:lnTo>
                    <a:lnTo>
                      <a:pt x="106" y="76"/>
                    </a:lnTo>
                    <a:lnTo>
                      <a:pt x="106" y="81"/>
                    </a:lnTo>
                    <a:lnTo>
                      <a:pt x="108" y="91"/>
                    </a:lnTo>
                    <a:lnTo>
                      <a:pt x="106" y="103"/>
                    </a:lnTo>
                    <a:lnTo>
                      <a:pt x="101" y="113"/>
                    </a:lnTo>
                    <a:lnTo>
                      <a:pt x="98" y="118"/>
                    </a:lnTo>
                    <a:lnTo>
                      <a:pt x="93" y="123"/>
                    </a:lnTo>
                    <a:lnTo>
                      <a:pt x="88" y="123"/>
                    </a:lnTo>
                    <a:lnTo>
                      <a:pt x="86" y="126"/>
                    </a:lnTo>
                    <a:lnTo>
                      <a:pt x="78" y="128"/>
                    </a:lnTo>
                    <a:lnTo>
                      <a:pt x="60" y="131"/>
                    </a:lnTo>
                    <a:lnTo>
                      <a:pt x="0" y="131"/>
                    </a:lnTo>
                    <a:lnTo>
                      <a:pt x="0" y="0"/>
                    </a:lnTo>
                    <a:lnTo>
                      <a:pt x="63" y="0"/>
                    </a:lnTo>
                    <a:lnTo>
                      <a:pt x="75" y="0"/>
                    </a:lnTo>
                    <a:lnTo>
                      <a:pt x="83" y="5"/>
                    </a:lnTo>
                    <a:lnTo>
                      <a:pt x="91" y="8"/>
                    </a:lnTo>
                    <a:lnTo>
                      <a:pt x="98"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70" name="Freeform 594"/>
              <p:cNvSpPr>
                <a:spLocks/>
              </p:cNvSpPr>
              <p:nvPr/>
            </p:nvSpPr>
            <p:spPr bwMode="auto">
              <a:xfrm>
                <a:off x="1243" y="7361"/>
                <a:ext cx="90" cy="131"/>
              </a:xfrm>
              <a:custGeom>
                <a:avLst/>
                <a:gdLst>
                  <a:gd name="T0" fmla="*/ 0 w 90"/>
                  <a:gd name="T1" fmla="*/ 0 h 131"/>
                  <a:gd name="T2" fmla="*/ 27 w 90"/>
                  <a:gd name="T3" fmla="*/ 0 h 131"/>
                  <a:gd name="T4" fmla="*/ 27 w 90"/>
                  <a:gd name="T5" fmla="*/ 106 h 131"/>
                  <a:gd name="T6" fmla="*/ 90 w 90"/>
                  <a:gd name="T7" fmla="*/ 106 h 131"/>
                  <a:gd name="T8" fmla="*/ 90 w 90"/>
                  <a:gd name="T9" fmla="*/ 131 h 131"/>
                  <a:gd name="T10" fmla="*/ 0 w 90"/>
                  <a:gd name="T11" fmla="*/ 131 h 131"/>
                  <a:gd name="T12" fmla="*/ 0 w 90"/>
                  <a:gd name="T13" fmla="*/ 0 h 131"/>
                  <a:gd name="T14" fmla="*/ 0 60000 65536"/>
                  <a:gd name="T15" fmla="*/ 0 60000 65536"/>
                  <a:gd name="T16" fmla="*/ 0 60000 65536"/>
                  <a:gd name="T17" fmla="*/ 0 60000 65536"/>
                  <a:gd name="T18" fmla="*/ 0 60000 65536"/>
                  <a:gd name="T19" fmla="*/ 0 60000 65536"/>
                  <a:gd name="T20" fmla="*/ 0 60000 65536"/>
                  <a:gd name="T21" fmla="*/ 0 w 90"/>
                  <a:gd name="T22" fmla="*/ 0 h 131"/>
                  <a:gd name="T23" fmla="*/ 90 w 90"/>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 h="131">
                    <a:moveTo>
                      <a:pt x="0" y="0"/>
                    </a:moveTo>
                    <a:lnTo>
                      <a:pt x="27" y="0"/>
                    </a:lnTo>
                    <a:lnTo>
                      <a:pt x="27" y="106"/>
                    </a:lnTo>
                    <a:lnTo>
                      <a:pt x="90" y="106"/>
                    </a:lnTo>
                    <a:lnTo>
                      <a:pt x="90"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71" name="Freeform 595"/>
              <p:cNvSpPr>
                <a:spLocks/>
              </p:cNvSpPr>
              <p:nvPr/>
            </p:nvSpPr>
            <p:spPr bwMode="auto">
              <a:xfrm>
                <a:off x="1353" y="7361"/>
                <a:ext cx="99" cy="131"/>
              </a:xfrm>
              <a:custGeom>
                <a:avLst/>
                <a:gdLst>
                  <a:gd name="T0" fmla="*/ 96 w 99"/>
                  <a:gd name="T1" fmla="*/ 23 h 131"/>
                  <a:gd name="T2" fmla="*/ 28 w 99"/>
                  <a:gd name="T3" fmla="*/ 23 h 131"/>
                  <a:gd name="T4" fmla="*/ 28 w 99"/>
                  <a:gd name="T5" fmla="*/ 50 h 131"/>
                  <a:gd name="T6" fmla="*/ 91 w 99"/>
                  <a:gd name="T7" fmla="*/ 50 h 131"/>
                  <a:gd name="T8" fmla="*/ 91 w 99"/>
                  <a:gd name="T9" fmla="*/ 73 h 131"/>
                  <a:gd name="T10" fmla="*/ 28 w 99"/>
                  <a:gd name="T11" fmla="*/ 73 h 131"/>
                  <a:gd name="T12" fmla="*/ 28 w 99"/>
                  <a:gd name="T13" fmla="*/ 106 h 131"/>
                  <a:gd name="T14" fmla="*/ 99 w 99"/>
                  <a:gd name="T15" fmla="*/ 106 h 131"/>
                  <a:gd name="T16" fmla="*/ 99 w 99"/>
                  <a:gd name="T17" fmla="*/ 131 h 131"/>
                  <a:gd name="T18" fmla="*/ 0 w 99"/>
                  <a:gd name="T19" fmla="*/ 131 h 131"/>
                  <a:gd name="T20" fmla="*/ 0 w 99"/>
                  <a:gd name="T21" fmla="*/ 0 h 131"/>
                  <a:gd name="T22" fmla="*/ 96 w 99"/>
                  <a:gd name="T23" fmla="*/ 0 h 131"/>
                  <a:gd name="T24" fmla="*/ 96 w 99"/>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31"/>
                  <a:gd name="T41" fmla="*/ 99 w 99"/>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31">
                    <a:moveTo>
                      <a:pt x="96" y="23"/>
                    </a:moveTo>
                    <a:lnTo>
                      <a:pt x="28" y="23"/>
                    </a:lnTo>
                    <a:lnTo>
                      <a:pt x="28" y="50"/>
                    </a:lnTo>
                    <a:lnTo>
                      <a:pt x="91" y="50"/>
                    </a:lnTo>
                    <a:lnTo>
                      <a:pt x="91" y="73"/>
                    </a:lnTo>
                    <a:lnTo>
                      <a:pt x="28" y="73"/>
                    </a:lnTo>
                    <a:lnTo>
                      <a:pt x="28" y="106"/>
                    </a:lnTo>
                    <a:lnTo>
                      <a:pt x="99" y="106"/>
                    </a:lnTo>
                    <a:lnTo>
                      <a:pt x="99" y="131"/>
                    </a:lnTo>
                    <a:lnTo>
                      <a:pt x="0" y="131"/>
                    </a:lnTo>
                    <a:lnTo>
                      <a:pt x="0" y="0"/>
                    </a:lnTo>
                    <a:lnTo>
                      <a:pt x="96" y="0"/>
                    </a:lnTo>
                    <a:lnTo>
                      <a:pt x="9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72" name="Freeform 596"/>
              <p:cNvSpPr>
                <a:spLocks/>
              </p:cNvSpPr>
              <p:nvPr/>
            </p:nvSpPr>
            <p:spPr bwMode="auto">
              <a:xfrm>
                <a:off x="1514" y="7361"/>
                <a:ext cx="164" cy="131"/>
              </a:xfrm>
              <a:custGeom>
                <a:avLst/>
                <a:gdLst>
                  <a:gd name="T0" fmla="*/ 18 w 164"/>
                  <a:gd name="T1" fmla="*/ 0 h 131"/>
                  <a:gd name="T2" fmla="*/ 43 w 164"/>
                  <a:gd name="T3" fmla="*/ 106 h 131"/>
                  <a:gd name="T4" fmla="*/ 73 w 164"/>
                  <a:gd name="T5" fmla="*/ 0 h 131"/>
                  <a:gd name="T6" fmla="*/ 91 w 164"/>
                  <a:gd name="T7" fmla="*/ 0 h 131"/>
                  <a:gd name="T8" fmla="*/ 121 w 164"/>
                  <a:gd name="T9" fmla="*/ 106 h 131"/>
                  <a:gd name="T10" fmla="*/ 146 w 164"/>
                  <a:gd name="T11" fmla="*/ 0 h 131"/>
                  <a:gd name="T12" fmla="*/ 164 w 164"/>
                  <a:gd name="T13" fmla="*/ 0 h 131"/>
                  <a:gd name="T14" fmla="*/ 131 w 164"/>
                  <a:gd name="T15" fmla="*/ 131 h 131"/>
                  <a:gd name="T16" fmla="*/ 111 w 164"/>
                  <a:gd name="T17" fmla="*/ 131 h 131"/>
                  <a:gd name="T18" fmla="*/ 81 w 164"/>
                  <a:gd name="T19" fmla="*/ 23 h 131"/>
                  <a:gd name="T20" fmla="*/ 51 w 164"/>
                  <a:gd name="T21" fmla="*/ 131 h 131"/>
                  <a:gd name="T22" fmla="*/ 33 w 164"/>
                  <a:gd name="T23" fmla="*/ 131 h 131"/>
                  <a:gd name="T24" fmla="*/ 0 w 164"/>
                  <a:gd name="T25" fmla="*/ 0 h 131"/>
                  <a:gd name="T26" fmla="*/ 18 w 164"/>
                  <a:gd name="T27" fmla="*/ 0 h 13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4"/>
                  <a:gd name="T43" fmla="*/ 0 h 131"/>
                  <a:gd name="T44" fmla="*/ 164 w 164"/>
                  <a:gd name="T45" fmla="*/ 131 h 13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4" h="131">
                    <a:moveTo>
                      <a:pt x="18" y="0"/>
                    </a:moveTo>
                    <a:lnTo>
                      <a:pt x="43" y="106"/>
                    </a:lnTo>
                    <a:lnTo>
                      <a:pt x="73" y="0"/>
                    </a:lnTo>
                    <a:lnTo>
                      <a:pt x="91" y="0"/>
                    </a:lnTo>
                    <a:lnTo>
                      <a:pt x="121" y="106"/>
                    </a:lnTo>
                    <a:lnTo>
                      <a:pt x="146" y="0"/>
                    </a:lnTo>
                    <a:lnTo>
                      <a:pt x="164" y="0"/>
                    </a:lnTo>
                    <a:lnTo>
                      <a:pt x="131" y="131"/>
                    </a:lnTo>
                    <a:lnTo>
                      <a:pt x="111" y="131"/>
                    </a:lnTo>
                    <a:lnTo>
                      <a:pt x="81" y="23"/>
                    </a:lnTo>
                    <a:lnTo>
                      <a:pt x="51" y="131"/>
                    </a:lnTo>
                    <a:lnTo>
                      <a:pt x="33" y="131"/>
                    </a:lnTo>
                    <a:lnTo>
                      <a:pt x="0" y="0"/>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73" name="Freeform 597"/>
              <p:cNvSpPr>
                <a:spLocks noEditPoints="1"/>
              </p:cNvSpPr>
              <p:nvPr/>
            </p:nvSpPr>
            <p:spPr bwMode="auto">
              <a:xfrm>
                <a:off x="1688" y="7359"/>
                <a:ext cx="128" cy="135"/>
              </a:xfrm>
              <a:custGeom>
                <a:avLst/>
                <a:gdLst>
                  <a:gd name="T0" fmla="*/ 121 w 128"/>
                  <a:gd name="T1" fmla="*/ 30 h 135"/>
                  <a:gd name="T2" fmla="*/ 123 w 128"/>
                  <a:gd name="T3" fmla="*/ 40 h 135"/>
                  <a:gd name="T4" fmla="*/ 128 w 128"/>
                  <a:gd name="T5" fmla="*/ 65 h 135"/>
                  <a:gd name="T6" fmla="*/ 123 w 128"/>
                  <a:gd name="T7" fmla="*/ 93 h 135"/>
                  <a:gd name="T8" fmla="*/ 113 w 128"/>
                  <a:gd name="T9" fmla="*/ 113 h 135"/>
                  <a:gd name="T10" fmla="*/ 91 w 128"/>
                  <a:gd name="T11" fmla="*/ 130 h 135"/>
                  <a:gd name="T12" fmla="*/ 63 w 128"/>
                  <a:gd name="T13" fmla="*/ 135 h 135"/>
                  <a:gd name="T14" fmla="*/ 43 w 128"/>
                  <a:gd name="T15" fmla="*/ 133 h 135"/>
                  <a:gd name="T16" fmla="*/ 25 w 128"/>
                  <a:gd name="T17" fmla="*/ 125 h 135"/>
                  <a:gd name="T18" fmla="*/ 10 w 128"/>
                  <a:gd name="T19" fmla="*/ 105 h 135"/>
                  <a:gd name="T20" fmla="*/ 3 w 128"/>
                  <a:gd name="T21" fmla="*/ 83 h 135"/>
                  <a:gd name="T22" fmla="*/ 0 w 128"/>
                  <a:gd name="T23" fmla="*/ 55 h 135"/>
                  <a:gd name="T24" fmla="*/ 8 w 128"/>
                  <a:gd name="T25" fmla="*/ 32 h 135"/>
                  <a:gd name="T26" fmla="*/ 18 w 128"/>
                  <a:gd name="T27" fmla="*/ 17 h 135"/>
                  <a:gd name="T28" fmla="*/ 35 w 128"/>
                  <a:gd name="T29" fmla="*/ 5 h 135"/>
                  <a:gd name="T30" fmla="*/ 48 w 128"/>
                  <a:gd name="T31" fmla="*/ 0 h 135"/>
                  <a:gd name="T32" fmla="*/ 63 w 128"/>
                  <a:gd name="T33" fmla="*/ 0 h 135"/>
                  <a:gd name="T34" fmla="*/ 86 w 128"/>
                  <a:gd name="T35" fmla="*/ 2 h 135"/>
                  <a:gd name="T36" fmla="*/ 106 w 128"/>
                  <a:gd name="T37" fmla="*/ 12 h 135"/>
                  <a:gd name="T38" fmla="*/ 113 w 128"/>
                  <a:gd name="T39" fmla="*/ 22 h 135"/>
                  <a:gd name="T40" fmla="*/ 103 w 128"/>
                  <a:gd name="T41" fmla="*/ 95 h 135"/>
                  <a:gd name="T42" fmla="*/ 108 w 128"/>
                  <a:gd name="T43" fmla="*/ 75 h 135"/>
                  <a:gd name="T44" fmla="*/ 108 w 128"/>
                  <a:gd name="T45" fmla="*/ 55 h 135"/>
                  <a:gd name="T46" fmla="*/ 103 w 128"/>
                  <a:gd name="T47" fmla="*/ 37 h 135"/>
                  <a:gd name="T48" fmla="*/ 91 w 128"/>
                  <a:gd name="T49" fmla="*/ 22 h 135"/>
                  <a:gd name="T50" fmla="*/ 73 w 128"/>
                  <a:gd name="T51" fmla="*/ 15 h 135"/>
                  <a:gd name="T52" fmla="*/ 55 w 128"/>
                  <a:gd name="T53" fmla="*/ 15 h 135"/>
                  <a:gd name="T54" fmla="*/ 38 w 128"/>
                  <a:gd name="T55" fmla="*/ 22 h 135"/>
                  <a:gd name="T56" fmla="*/ 25 w 128"/>
                  <a:gd name="T57" fmla="*/ 37 h 135"/>
                  <a:gd name="T58" fmla="*/ 23 w 128"/>
                  <a:gd name="T59" fmla="*/ 45 h 135"/>
                  <a:gd name="T60" fmla="*/ 18 w 128"/>
                  <a:gd name="T61" fmla="*/ 70 h 135"/>
                  <a:gd name="T62" fmla="*/ 20 w 128"/>
                  <a:gd name="T63" fmla="*/ 90 h 135"/>
                  <a:gd name="T64" fmla="*/ 30 w 128"/>
                  <a:gd name="T65" fmla="*/ 105 h 135"/>
                  <a:gd name="T66" fmla="*/ 43 w 128"/>
                  <a:gd name="T67" fmla="*/ 118 h 135"/>
                  <a:gd name="T68" fmla="*/ 65 w 128"/>
                  <a:gd name="T69" fmla="*/ 120 h 135"/>
                  <a:gd name="T70" fmla="*/ 86 w 128"/>
                  <a:gd name="T71" fmla="*/ 115 h 135"/>
                  <a:gd name="T72" fmla="*/ 96 w 128"/>
                  <a:gd name="T73" fmla="*/ 108 h 13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8"/>
                  <a:gd name="T112" fmla="*/ 0 h 135"/>
                  <a:gd name="T113" fmla="*/ 128 w 128"/>
                  <a:gd name="T114" fmla="*/ 135 h 13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8" h="135">
                    <a:moveTo>
                      <a:pt x="113" y="22"/>
                    </a:moveTo>
                    <a:lnTo>
                      <a:pt x="121" y="30"/>
                    </a:lnTo>
                    <a:lnTo>
                      <a:pt x="123" y="35"/>
                    </a:lnTo>
                    <a:lnTo>
                      <a:pt x="123" y="40"/>
                    </a:lnTo>
                    <a:lnTo>
                      <a:pt x="126" y="52"/>
                    </a:lnTo>
                    <a:lnTo>
                      <a:pt x="128" y="65"/>
                    </a:lnTo>
                    <a:lnTo>
                      <a:pt x="126" y="80"/>
                    </a:lnTo>
                    <a:lnTo>
                      <a:pt x="123" y="93"/>
                    </a:lnTo>
                    <a:lnTo>
                      <a:pt x="118" y="103"/>
                    </a:lnTo>
                    <a:lnTo>
                      <a:pt x="113" y="113"/>
                    </a:lnTo>
                    <a:lnTo>
                      <a:pt x="103" y="123"/>
                    </a:lnTo>
                    <a:lnTo>
                      <a:pt x="91" y="130"/>
                    </a:lnTo>
                    <a:lnTo>
                      <a:pt x="78" y="135"/>
                    </a:lnTo>
                    <a:lnTo>
                      <a:pt x="63" y="135"/>
                    </a:lnTo>
                    <a:lnTo>
                      <a:pt x="48" y="135"/>
                    </a:lnTo>
                    <a:lnTo>
                      <a:pt x="43" y="133"/>
                    </a:lnTo>
                    <a:lnTo>
                      <a:pt x="35" y="130"/>
                    </a:lnTo>
                    <a:lnTo>
                      <a:pt x="25" y="125"/>
                    </a:lnTo>
                    <a:lnTo>
                      <a:pt x="15" y="118"/>
                    </a:lnTo>
                    <a:lnTo>
                      <a:pt x="10" y="105"/>
                    </a:lnTo>
                    <a:lnTo>
                      <a:pt x="5" y="95"/>
                    </a:lnTo>
                    <a:lnTo>
                      <a:pt x="3" y="83"/>
                    </a:lnTo>
                    <a:lnTo>
                      <a:pt x="0" y="67"/>
                    </a:lnTo>
                    <a:lnTo>
                      <a:pt x="0" y="55"/>
                    </a:lnTo>
                    <a:lnTo>
                      <a:pt x="3" y="45"/>
                    </a:lnTo>
                    <a:lnTo>
                      <a:pt x="8" y="32"/>
                    </a:lnTo>
                    <a:lnTo>
                      <a:pt x="13" y="22"/>
                    </a:lnTo>
                    <a:lnTo>
                      <a:pt x="18" y="17"/>
                    </a:lnTo>
                    <a:lnTo>
                      <a:pt x="23" y="12"/>
                    </a:lnTo>
                    <a:lnTo>
                      <a:pt x="35" y="5"/>
                    </a:lnTo>
                    <a:lnTo>
                      <a:pt x="40" y="2"/>
                    </a:lnTo>
                    <a:lnTo>
                      <a:pt x="48" y="0"/>
                    </a:lnTo>
                    <a:lnTo>
                      <a:pt x="55" y="0"/>
                    </a:lnTo>
                    <a:lnTo>
                      <a:pt x="63" y="0"/>
                    </a:lnTo>
                    <a:lnTo>
                      <a:pt x="81" y="0"/>
                    </a:lnTo>
                    <a:lnTo>
                      <a:pt x="86" y="2"/>
                    </a:lnTo>
                    <a:lnTo>
                      <a:pt x="93" y="5"/>
                    </a:lnTo>
                    <a:lnTo>
                      <a:pt x="106" y="12"/>
                    </a:lnTo>
                    <a:lnTo>
                      <a:pt x="111" y="17"/>
                    </a:lnTo>
                    <a:lnTo>
                      <a:pt x="113" y="22"/>
                    </a:lnTo>
                    <a:close/>
                    <a:moveTo>
                      <a:pt x="98" y="105"/>
                    </a:moveTo>
                    <a:lnTo>
                      <a:pt x="103" y="95"/>
                    </a:lnTo>
                    <a:lnTo>
                      <a:pt x="106" y="85"/>
                    </a:lnTo>
                    <a:lnTo>
                      <a:pt x="108" y="75"/>
                    </a:lnTo>
                    <a:lnTo>
                      <a:pt x="108" y="65"/>
                    </a:lnTo>
                    <a:lnTo>
                      <a:pt x="108" y="55"/>
                    </a:lnTo>
                    <a:lnTo>
                      <a:pt x="106" y="45"/>
                    </a:lnTo>
                    <a:lnTo>
                      <a:pt x="103" y="37"/>
                    </a:lnTo>
                    <a:lnTo>
                      <a:pt x="98" y="30"/>
                    </a:lnTo>
                    <a:lnTo>
                      <a:pt x="91" y="22"/>
                    </a:lnTo>
                    <a:lnTo>
                      <a:pt x="83" y="17"/>
                    </a:lnTo>
                    <a:lnTo>
                      <a:pt x="73" y="15"/>
                    </a:lnTo>
                    <a:lnTo>
                      <a:pt x="65" y="15"/>
                    </a:lnTo>
                    <a:lnTo>
                      <a:pt x="55" y="15"/>
                    </a:lnTo>
                    <a:lnTo>
                      <a:pt x="45" y="17"/>
                    </a:lnTo>
                    <a:lnTo>
                      <a:pt x="38" y="22"/>
                    </a:lnTo>
                    <a:lnTo>
                      <a:pt x="30" y="30"/>
                    </a:lnTo>
                    <a:lnTo>
                      <a:pt x="25" y="37"/>
                    </a:lnTo>
                    <a:lnTo>
                      <a:pt x="23" y="40"/>
                    </a:lnTo>
                    <a:lnTo>
                      <a:pt x="23" y="45"/>
                    </a:lnTo>
                    <a:lnTo>
                      <a:pt x="20" y="57"/>
                    </a:lnTo>
                    <a:lnTo>
                      <a:pt x="18" y="70"/>
                    </a:lnTo>
                    <a:lnTo>
                      <a:pt x="20" y="80"/>
                    </a:lnTo>
                    <a:lnTo>
                      <a:pt x="20" y="90"/>
                    </a:lnTo>
                    <a:lnTo>
                      <a:pt x="25" y="98"/>
                    </a:lnTo>
                    <a:lnTo>
                      <a:pt x="30" y="105"/>
                    </a:lnTo>
                    <a:lnTo>
                      <a:pt x="35" y="113"/>
                    </a:lnTo>
                    <a:lnTo>
                      <a:pt x="43" y="118"/>
                    </a:lnTo>
                    <a:lnTo>
                      <a:pt x="53" y="120"/>
                    </a:lnTo>
                    <a:lnTo>
                      <a:pt x="65" y="120"/>
                    </a:lnTo>
                    <a:lnTo>
                      <a:pt x="76" y="120"/>
                    </a:lnTo>
                    <a:lnTo>
                      <a:pt x="86" y="115"/>
                    </a:lnTo>
                    <a:lnTo>
                      <a:pt x="93" y="110"/>
                    </a:lnTo>
                    <a:lnTo>
                      <a:pt x="96" y="108"/>
                    </a:lnTo>
                    <a:lnTo>
                      <a:pt x="98" y="1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74" name="Freeform 598"/>
              <p:cNvSpPr>
                <a:spLocks noEditPoints="1"/>
              </p:cNvSpPr>
              <p:nvPr/>
            </p:nvSpPr>
            <p:spPr bwMode="auto">
              <a:xfrm>
                <a:off x="1839" y="7361"/>
                <a:ext cx="108" cy="131"/>
              </a:xfrm>
              <a:custGeom>
                <a:avLst/>
                <a:gdLst>
                  <a:gd name="T0" fmla="*/ 58 w 108"/>
                  <a:gd name="T1" fmla="*/ 60 h 131"/>
                  <a:gd name="T2" fmla="*/ 68 w 108"/>
                  <a:gd name="T3" fmla="*/ 58 h 131"/>
                  <a:gd name="T4" fmla="*/ 73 w 108"/>
                  <a:gd name="T5" fmla="*/ 58 h 131"/>
                  <a:gd name="T6" fmla="*/ 78 w 108"/>
                  <a:gd name="T7" fmla="*/ 55 h 131"/>
                  <a:gd name="T8" fmla="*/ 81 w 108"/>
                  <a:gd name="T9" fmla="*/ 53 h 131"/>
                  <a:gd name="T10" fmla="*/ 83 w 108"/>
                  <a:gd name="T11" fmla="*/ 48 h 131"/>
                  <a:gd name="T12" fmla="*/ 83 w 108"/>
                  <a:gd name="T13" fmla="*/ 43 h 131"/>
                  <a:gd name="T14" fmla="*/ 86 w 108"/>
                  <a:gd name="T15" fmla="*/ 38 h 131"/>
                  <a:gd name="T16" fmla="*/ 83 w 108"/>
                  <a:gd name="T17" fmla="*/ 30 h 131"/>
                  <a:gd name="T18" fmla="*/ 83 w 108"/>
                  <a:gd name="T19" fmla="*/ 25 h 131"/>
                  <a:gd name="T20" fmla="*/ 78 w 108"/>
                  <a:gd name="T21" fmla="*/ 23 h 131"/>
                  <a:gd name="T22" fmla="*/ 75 w 108"/>
                  <a:gd name="T23" fmla="*/ 18 h 131"/>
                  <a:gd name="T24" fmla="*/ 68 w 108"/>
                  <a:gd name="T25" fmla="*/ 18 h 131"/>
                  <a:gd name="T26" fmla="*/ 60 w 108"/>
                  <a:gd name="T27" fmla="*/ 15 h 131"/>
                  <a:gd name="T28" fmla="*/ 18 w 108"/>
                  <a:gd name="T29" fmla="*/ 15 h 131"/>
                  <a:gd name="T30" fmla="*/ 18 w 108"/>
                  <a:gd name="T31" fmla="*/ 60 h 131"/>
                  <a:gd name="T32" fmla="*/ 58 w 108"/>
                  <a:gd name="T33" fmla="*/ 60 h 131"/>
                  <a:gd name="T34" fmla="*/ 0 w 108"/>
                  <a:gd name="T35" fmla="*/ 0 h 131"/>
                  <a:gd name="T36" fmla="*/ 60 w 108"/>
                  <a:gd name="T37" fmla="*/ 0 h 131"/>
                  <a:gd name="T38" fmla="*/ 73 w 108"/>
                  <a:gd name="T39" fmla="*/ 3 h 131"/>
                  <a:gd name="T40" fmla="*/ 83 w 108"/>
                  <a:gd name="T41" fmla="*/ 5 h 131"/>
                  <a:gd name="T42" fmla="*/ 93 w 108"/>
                  <a:gd name="T43" fmla="*/ 10 h 131"/>
                  <a:gd name="T44" fmla="*/ 96 w 108"/>
                  <a:gd name="T45" fmla="*/ 13 h 131"/>
                  <a:gd name="T46" fmla="*/ 98 w 108"/>
                  <a:gd name="T47" fmla="*/ 18 h 131"/>
                  <a:gd name="T48" fmla="*/ 101 w 108"/>
                  <a:gd name="T49" fmla="*/ 25 h 131"/>
                  <a:gd name="T50" fmla="*/ 103 w 108"/>
                  <a:gd name="T51" fmla="*/ 35 h 131"/>
                  <a:gd name="T52" fmla="*/ 101 w 108"/>
                  <a:gd name="T53" fmla="*/ 45 h 131"/>
                  <a:gd name="T54" fmla="*/ 101 w 108"/>
                  <a:gd name="T55" fmla="*/ 50 h 131"/>
                  <a:gd name="T56" fmla="*/ 98 w 108"/>
                  <a:gd name="T57" fmla="*/ 55 h 131"/>
                  <a:gd name="T58" fmla="*/ 91 w 108"/>
                  <a:gd name="T59" fmla="*/ 60 h 131"/>
                  <a:gd name="T60" fmla="*/ 83 w 108"/>
                  <a:gd name="T61" fmla="*/ 68 h 131"/>
                  <a:gd name="T62" fmla="*/ 91 w 108"/>
                  <a:gd name="T63" fmla="*/ 70 h 131"/>
                  <a:gd name="T64" fmla="*/ 96 w 108"/>
                  <a:gd name="T65" fmla="*/ 76 h 131"/>
                  <a:gd name="T66" fmla="*/ 98 w 108"/>
                  <a:gd name="T67" fmla="*/ 78 h 131"/>
                  <a:gd name="T68" fmla="*/ 98 w 108"/>
                  <a:gd name="T69" fmla="*/ 81 h 131"/>
                  <a:gd name="T70" fmla="*/ 101 w 108"/>
                  <a:gd name="T71" fmla="*/ 91 h 131"/>
                  <a:gd name="T72" fmla="*/ 101 w 108"/>
                  <a:gd name="T73" fmla="*/ 108 h 131"/>
                  <a:gd name="T74" fmla="*/ 101 w 108"/>
                  <a:gd name="T75" fmla="*/ 121 h 131"/>
                  <a:gd name="T76" fmla="*/ 103 w 108"/>
                  <a:gd name="T77" fmla="*/ 126 h 131"/>
                  <a:gd name="T78" fmla="*/ 108 w 108"/>
                  <a:gd name="T79" fmla="*/ 128 h 131"/>
                  <a:gd name="T80" fmla="*/ 108 w 108"/>
                  <a:gd name="T81" fmla="*/ 131 h 131"/>
                  <a:gd name="T82" fmla="*/ 86 w 108"/>
                  <a:gd name="T83" fmla="*/ 131 h 131"/>
                  <a:gd name="T84" fmla="*/ 83 w 108"/>
                  <a:gd name="T85" fmla="*/ 126 h 131"/>
                  <a:gd name="T86" fmla="*/ 83 w 108"/>
                  <a:gd name="T87" fmla="*/ 116 h 131"/>
                  <a:gd name="T88" fmla="*/ 83 w 108"/>
                  <a:gd name="T89" fmla="*/ 93 h 131"/>
                  <a:gd name="T90" fmla="*/ 81 w 108"/>
                  <a:gd name="T91" fmla="*/ 88 h 131"/>
                  <a:gd name="T92" fmla="*/ 81 w 108"/>
                  <a:gd name="T93" fmla="*/ 83 h 131"/>
                  <a:gd name="T94" fmla="*/ 75 w 108"/>
                  <a:gd name="T95" fmla="*/ 81 h 131"/>
                  <a:gd name="T96" fmla="*/ 73 w 108"/>
                  <a:gd name="T97" fmla="*/ 78 h 131"/>
                  <a:gd name="T98" fmla="*/ 65 w 108"/>
                  <a:gd name="T99" fmla="*/ 76 h 131"/>
                  <a:gd name="T100" fmla="*/ 58 w 108"/>
                  <a:gd name="T101" fmla="*/ 76 h 131"/>
                  <a:gd name="T102" fmla="*/ 18 w 108"/>
                  <a:gd name="T103" fmla="*/ 76 h 131"/>
                  <a:gd name="T104" fmla="*/ 18 w 108"/>
                  <a:gd name="T105" fmla="*/ 131 h 131"/>
                  <a:gd name="T106" fmla="*/ 0 w 108"/>
                  <a:gd name="T107" fmla="*/ 131 h 131"/>
                  <a:gd name="T108" fmla="*/ 0 w 108"/>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1"/>
                  <a:gd name="T167" fmla="*/ 108 w 108"/>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1">
                    <a:moveTo>
                      <a:pt x="58" y="60"/>
                    </a:moveTo>
                    <a:lnTo>
                      <a:pt x="68" y="58"/>
                    </a:lnTo>
                    <a:lnTo>
                      <a:pt x="73" y="58"/>
                    </a:lnTo>
                    <a:lnTo>
                      <a:pt x="78" y="55"/>
                    </a:lnTo>
                    <a:lnTo>
                      <a:pt x="81" y="53"/>
                    </a:lnTo>
                    <a:lnTo>
                      <a:pt x="83" y="48"/>
                    </a:lnTo>
                    <a:lnTo>
                      <a:pt x="83" y="43"/>
                    </a:lnTo>
                    <a:lnTo>
                      <a:pt x="86" y="38"/>
                    </a:lnTo>
                    <a:lnTo>
                      <a:pt x="83" y="30"/>
                    </a:lnTo>
                    <a:lnTo>
                      <a:pt x="83" y="25"/>
                    </a:lnTo>
                    <a:lnTo>
                      <a:pt x="78" y="23"/>
                    </a:lnTo>
                    <a:lnTo>
                      <a:pt x="75" y="18"/>
                    </a:lnTo>
                    <a:lnTo>
                      <a:pt x="68" y="18"/>
                    </a:lnTo>
                    <a:lnTo>
                      <a:pt x="60" y="15"/>
                    </a:lnTo>
                    <a:lnTo>
                      <a:pt x="18" y="15"/>
                    </a:lnTo>
                    <a:lnTo>
                      <a:pt x="18" y="60"/>
                    </a:lnTo>
                    <a:lnTo>
                      <a:pt x="58" y="60"/>
                    </a:lnTo>
                    <a:close/>
                    <a:moveTo>
                      <a:pt x="0" y="0"/>
                    </a:moveTo>
                    <a:lnTo>
                      <a:pt x="60" y="0"/>
                    </a:lnTo>
                    <a:lnTo>
                      <a:pt x="73" y="3"/>
                    </a:lnTo>
                    <a:lnTo>
                      <a:pt x="83" y="5"/>
                    </a:lnTo>
                    <a:lnTo>
                      <a:pt x="93" y="10"/>
                    </a:lnTo>
                    <a:lnTo>
                      <a:pt x="96" y="13"/>
                    </a:lnTo>
                    <a:lnTo>
                      <a:pt x="98" y="18"/>
                    </a:lnTo>
                    <a:lnTo>
                      <a:pt x="101" y="25"/>
                    </a:lnTo>
                    <a:lnTo>
                      <a:pt x="103" y="35"/>
                    </a:lnTo>
                    <a:lnTo>
                      <a:pt x="101" y="45"/>
                    </a:lnTo>
                    <a:lnTo>
                      <a:pt x="101" y="50"/>
                    </a:lnTo>
                    <a:lnTo>
                      <a:pt x="98" y="55"/>
                    </a:lnTo>
                    <a:lnTo>
                      <a:pt x="91" y="60"/>
                    </a:lnTo>
                    <a:lnTo>
                      <a:pt x="83" y="68"/>
                    </a:lnTo>
                    <a:lnTo>
                      <a:pt x="91" y="70"/>
                    </a:lnTo>
                    <a:lnTo>
                      <a:pt x="96" y="76"/>
                    </a:lnTo>
                    <a:lnTo>
                      <a:pt x="98" y="78"/>
                    </a:lnTo>
                    <a:lnTo>
                      <a:pt x="98" y="81"/>
                    </a:lnTo>
                    <a:lnTo>
                      <a:pt x="101" y="91"/>
                    </a:lnTo>
                    <a:lnTo>
                      <a:pt x="101" y="108"/>
                    </a:lnTo>
                    <a:lnTo>
                      <a:pt x="101" y="121"/>
                    </a:lnTo>
                    <a:lnTo>
                      <a:pt x="103" y="126"/>
                    </a:lnTo>
                    <a:lnTo>
                      <a:pt x="108" y="128"/>
                    </a:lnTo>
                    <a:lnTo>
                      <a:pt x="108" y="131"/>
                    </a:lnTo>
                    <a:lnTo>
                      <a:pt x="86" y="131"/>
                    </a:lnTo>
                    <a:lnTo>
                      <a:pt x="83" y="126"/>
                    </a:lnTo>
                    <a:lnTo>
                      <a:pt x="83" y="116"/>
                    </a:lnTo>
                    <a:lnTo>
                      <a:pt x="83" y="93"/>
                    </a:lnTo>
                    <a:lnTo>
                      <a:pt x="81" y="88"/>
                    </a:lnTo>
                    <a:lnTo>
                      <a:pt x="81" y="83"/>
                    </a:lnTo>
                    <a:lnTo>
                      <a:pt x="75" y="81"/>
                    </a:lnTo>
                    <a:lnTo>
                      <a:pt x="73" y="78"/>
                    </a:lnTo>
                    <a:lnTo>
                      <a:pt x="65" y="76"/>
                    </a:lnTo>
                    <a:lnTo>
                      <a:pt x="58" y="76"/>
                    </a:lnTo>
                    <a:lnTo>
                      <a:pt x="18" y="76"/>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75" name="Freeform 599"/>
              <p:cNvSpPr>
                <a:spLocks/>
              </p:cNvSpPr>
              <p:nvPr/>
            </p:nvSpPr>
            <p:spPr bwMode="auto">
              <a:xfrm>
                <a:off x="1967" y="7361"/>
                <a:ext cx="106" cy="131"/>
              </a:xfrm>
              <a:custGeom>
                <a:avLst/>
                <a:gdLst>
                  <a:gd name="T0" fmla="*/ 0 w 106"/>
                  <a:gd name="T1" fmla="*/ 0 h 131"/>
                  <a:gd name="T2" fmla="*/ 18 w 106"/>
                  <a:gd name="T3" fmla="*/ 0 h 131"/>
                  <a:gd name="T4" fmla="*/ 18 w 106"/>
                  <a:gd name="T5" fmla="*/ 63 h 131"/>
                  <a:gd name="T6" fmla="*/ 81 w 106"/>
                  <a:gd name="T7" fmla="*/ 0 h 131"/>
                  <a:gd name="T8" fmla="*/ 103 w 106"/>
                  <a:gd name="T9" fmla="*/ 0 h 131"/>
                  <a:gd name="T10" fmla="*/ 51 w 106"/>
                  <a:gd name="T11" fmla="*/ 53 h 131"/>
                  <a:gd name="T12" fmla="*/ 106 w 106"/>
                  <a:gd name="T13" fmla="*/ 131 h 131"/>
                  <a:gd name="T14" fmla="*/ 83 w 106"/>
                  <a:gd name="T15" fmla="*/ 131 h 131"/>
                  <a:gd name="T16" fmla="*/ 38 w 106"/>
                  <a:gd name="T17" fmla="*/ 65 h 131"/>
                  <a:gd name="T18" fmla="*/ 18 w 106"/>
                  <a:gd name="T19" fmla="*/ 86 h 131"/>
                  <a:gd name="T20" fmla="*/ 18 w 106"/>
                  <a:gd name="T21" fmla="*/ 131 h 131"/>
                  <a:gd name="T22" fmla="*/ 0 w 106"/>
                  <a:gd name="T23" fmla="*/ 131 h 131"/>
                  <a:gd name="T24" fmla="*/ 0 w 10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6"/>
                  <a:gd name="T40" fmla="*/ 0 h 131"/>
                  <a:gd name="T41" fmla="*/ 106 w 10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6" h="131">
                    <a:moveTo>
                      <a:pt x="0" y="0"/>
                    </a:moveTo>
                    <a:lnTo>
                      <a:pt x="18" y="0"/>
                    </a:lnTo>
                    <a:lnTo>
                      <a:pt x="18" y="63"/>
                    </a:lnTo>
                    <a:lnTo>
                      <a:pt x="81" y="0"/>
                    </a:lnTo>
                    <a:lnTo>
                      <a:pt x="103" y="0"/>
                    </a:lnTo>
                    <a:lnTo>
                      <a:pt x="51" y="53"/>
                    </a:lnTo>
                    <a:lnTo>
                      <a:pt x="106" y="131"/>
                    </a:lnTo>
                    <a:lnTo>
                      <a:pt x="83" y="131"/>
                    </a:lnTo>
                    <a:lnTo>
                      <a:pt x="38" y="65"/>
                    </a:lnTo>
                    <a:lnTo>
                      <a:pt x="18" y="86"/>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76" name="Freeform 600"/>
              <p:cNvSpPr>
                <a:spLocks/>
              </p:cNvSpPr>
              <p:nvPr/>
            </p:nvSpPr>
            <p:spPr bwMode="auto">
              <a:xfrm>
                <a:off x="2083" y="7359"/>
                <a:ext cx="103" cy="135"/>
              </a:xfrm>
              <a:custGeom>
                <a:avLst/>
                <a:gdLst>
                  <a:gd name="T0" fmla="*/ 18 w 103"/>
                  <a:gd name="T1" fmla="*/ 95 h 135"/>
                  <a:gd name="T2" fmla="*/ 20 w 103"/>
                  <a:gd name="T3" fmla="*/ 105 h 135"/>
                  <a:gd name="T4" fmla="*/ 28 w 103"/>
                  <a:gd name="T5" fmla="*/ 115 h 135"/>
                  <a:gd name="T6" fmla="*/ 33 w 103"/>
                  <a:gd name="T7" fmla="*/ 118 h 135"/>
                  <a:gd name="T8" fmla="*/ 53 w 103"/>
                  <a:gd name="T9" fmla="*/ 123 h 135"/>
                  <a:gd name="T10" fmla="*/ 70 w 103"/>
                  <a:gd name="T11" fmla="*/ 118 h 135"/>
                  <a:gd name="T12" fmla="*/ 83 w 103"/>
                  <a:gd name="T13" fmla="*/ 110 h 135"/>
                  <a:gd name="T14" fmla="*/ 86 w 103"/>
                  <a:gd name="T15" fmla="*/ 100 h 135"/>
                  <a:gd name="T16" fmla="*/ 86 w 103"/>
                  <a:gd name="T17" fmla="*/ 90 h 135"/>
                  <a:gd name="T18" fmla="*/ 81 w 103"/>
                  <a:gd name="T19" fmla="*/ 85 h 135"/>
                  <a:gd name="T20" fmla="*/ 58 w 103"/>
                  <a:gd name="T21" fmla="*/ 78 h 135"/>
                  <a:gd name="T22" fmla="*/ 25 w 103"/>
                  <a:gd name="T23" fmla="*/ 67 h 135"/>
                  <a:gd name="T24" fmla="*/ 10 w 103"/>
                  <a:gd name="T25" fmla="*/ 60 h 135"/>
                  <a:gd name="T26" fmla="*/ 5 w 103"/>
                  <a:gd name="T27" fmla="*/ 47 h 135"/>
                  <a:gd name="T28" fmla="*/ 5 w 103"/>
                  <a:gd name="T29" fmla="*/ 32 h 135"/>
                  <a:gd name="T30" fmla="*/ 10 w 103"/>
                  <a:gd name="T31" fmla="*/ 17 h 135"/>
                  <a:gd name="T32" fmla="*/ 23 w 103"/>
                  <a:gd name="T33" fmla="*/ 5 h 135"/>
                  <a:gd name="T34" fmla="*/ 35 w 103"/>
                  <a:gd name="T35" fmla="*/ 2 h 135"/>
                  <a:gd name="T36" fmla="*/ 50 w 103"/>
                  <a:gd name="T37" fmla="*/ 0 h 135"/>
                  <a:gd name="T38" fmla="*/ 70 w 103"/>
                  <a:gd name="T39" fmla="*/ 2 h 135"/>
                  <a:gd name="T40" fmla="*/ 86 w 103"/>
                  <a:gd name="T41" fmla="*/ 10 h 135"/>
                  <a:gd name="T42" fmla="*/ 96 w 103"/>
                  <a:gd name="T43" fmla="*/ 22 h 135"/>
                  <a:gd name="T44" fmla="*/ 101 w 103"/>
                  <a:gd name="T45" fmla="*/ 40 h 135"/>
                  <a:gd name="T46" fmla="*/ 81 w 103"/>
                  <a:gd name="T47" fmla="*/ 32 h 135"/>
                  <a:gd name="T48" fmla="*/ 78 w 103"/>
                  <a:gd name="T49" fmla="*/ 25 h 135"/>
                  <a:gd name="T50" fmla="*/ 65 w 103"/>
                  <a:gd name="T51" fmla="*/ 17 h 135"/>
                  <a:gd name="T52" fmla="*/ 50 w 103"/>
                  <a:gd name="T53" fmla="*/ 15 h 135"/>
                  <a:gd name="T54" fmla="*/ 38 w 103"/>
                  <a:gd name="T55" fmla="*/ 17 h 135"/>
                  <a:gd name="T56" fmla="*/ 28 w 103"/>
                  <a:gd name="T57" fmla="*/ 22 h 135"/>
                  <a:gd name="T58" fmla="*/ 23 w 103"/>
                  <a:gd name="T59" fmla="*/ 27 h 135"/>
                  <a:gd name="T60" fmla="*/ 20 w 103"/>
                  <a:gd name="T61" fmla="*/ 37 h 135"/>
                  <a:gd name="T62" fmla="*/ 23 w 103"/>
                  <a:gd name="T63" fmla="*/ 45 h 135"/>
                  <a:gd name="T64" fmla="*/ 28 w 103"/>
                  <a:gd name="T65" fmla="*/ 50 h 135"/>
                  <a:gd name="T66" fmla="*/ 53 w 103"/>
                  <a:gd name="T67" fmla="*/ 57 h 135"/>
                  <a:gd name="T68" fmla="*/ 83 w 103"/>
                  <a:gd name="T69" fmla="*/ 65 h 135"/>
                  <a:gd name="T70" fmla="*/ 96 w 103"/>
                  <a:gd name="T71" fmla="*/ 75 h 135"/>
                  <a:gd name="T72" fmla="*/ 101 w 103"/>
                  <a:gd name="T73" fmla="*/ 80 h 135"/>
                  <a:gd name="T74" fmla="*/ 103 w 103"/>
                  <a:gd name="T75" fmla="*/ 95 h 135"/>
                  <a:gd name="T76" fmla="*/ 98 w 103"/>
                  <a:gd name="T77" fmla="*/ 115 h 135"/>
                  <a:gd name="T78" fmla="*/ 88 w 103"/>
                  <a:gd name="T79" fmla="*/ 128 h 135"/>
                  <a:gd name="T80" fmla="*/ 81 w 103"/>
                  <a:gd name="T81" fmla="*/ 130 h 135"/>
                  <a:gd name="T82" fmla="*/ 60 w 103"/>
                  <a:gd name="T83" fmla="*/ 135 h 135"/>
                  <a:gd name="T84" fmla="*/ 40 w 103"/>
                  <a:gd name="T85" fmla="*/ 135 h 135"/>
                  <a:gd name="T86" fmla="*/ 20 w 103"/>
                  <a:gd name="T87" fmla="*/ 130 h 135"/>
                  <a:gd name="T88" fmla="*/ 8 w 103"/>
                  <a:gd name="T89" fmla="*/ 118 h 135"/>
                  <a:gd name="T90" fmla="*/ 0 w 103"/>
                  <a:gd name="T91" fmla="*/ 100 h 135"/>
                  <a:gd name="T92" fmla="*/ 15 w 103"/>
                  <a:gd name="T93" fmla="*/ 90 h 13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3"/>
                  <a:gd name="T142" fmla="*/ 0 h 135"/>
                  <a:gd name="T143" fmla="*/ 103 w 103"/>
                  <a:gd name="T144" fmla="*/ 135 h 13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3" h="135">
                    <a:moveTo>
                      <a:pt x="15" y="90"/>
                    </a:moveTo>
                    <a:lnTo>
                      <a:pt x="18" y="95"/>
                    </a:lnTo>
                    <a:lnTo>
                      <a:pt x="18" y="100"/>
                    </a:lnTo>
                    <a:lnTo>
                      <a:pt x="20" y="105"/>
                    </a:lnTo>
                    <a:lnTo>
                      <a:pt x="23" y="108"/>
                    </a:lnTo>
                    <a:lnTo>
                      <a:pt x="28" y="115"/>
                    </a:lnTo>
                    <a:lnTo>
                      <a:pt x="30" y="115"/>
                    </a:lnTo>
                    <a:lnTo>
                      <a:pt x="33" y="118"/>
                    </a:lnTo>
                    <a:lnTo>
                      <a:pt x="43" y="120"/>
                    </a:lnTo>
                    <a:lnTo>
                      <a:pt x="53" y="123"/>
                    </a:lnTo>
                    <a:lnTo>
                      <a:pt x="63" y="120"/>
                    </a:lnTo>
                    <a:lnTo>
                      <a:pt x="70" y="118"/>
                    </a:lnTo>
                    <a:lnTo>
                      <a:pt x="78" y="115"/>
                    </a:lnTo>
                    <a:lnTo>
                      <a:pt x="83" y="110"/>
                    </a:lnTo>
                    <a:lnTo>
                      <a:pt x="86" y="105"/>
                    </a:lnTo>
                    <a:lnTo>
                      <a:pt x="86" y="100"/>
                    </a:lnTo>
                    <a:lnTo>
                      <a:pt x="86" y="95"/>
                    </a:lnTo>
                    <a:lnTo>
                      <a:pt x="86" y="90"/>
                    </a:lnTo>
                    <a:lnTo>
                      <a:pt x="83" y="88"/>
                    </a:lnTo>
                    <a:lnTo>
                      <a:pt x="81" y="85"/>
                    </a:lnTo>
                    <a:lnTo>
                      <a:pt x="70" y="80"/>
                    </a:lnTo>
                    <a:lnTo>
                      <a:pt x="58" y="78"/>
                    </a:lnTo>
                    <a:lnTo>
                      <a:pt x="40" y="72"/>
                    </a:lnTo>
                    <a:lnTo>
                      <a:pt x="25" y="67"/>
                    </a:lnTo>
                    <a:lnTo>
                      <a:pt x="18" y="65"/>
                    </a:lnTo>
                    <a:lnTo>
                      <a:pt x="10" y="60"/>
                    </a:lnTo>
                    <a:lnTo>
                      <a:pt x="8" y="52"/>
                    </a:lnTo>
                    <a:lnTo>
                      <a:pt x="5" y="47"/>
                    </a:lnTo>
                    <a:lnTo>
                      <a:pt x="5" y="40"/>
                    </a:lnTo>
                    <a:lnTo>
                      <a:pt x="5" y="32"/>
                    </a:lnTo>
                    <a:lnTo>
                      <a:pt x="8" y="25"/>
                    </a:lnTo>
                    <a:lnTo>
                      <a:pt x="10" y="17"/>
                    </a:lnTo>
                    <a:lnTo>
                      <a:pt x="15" y="10"/>
                    </a:lnTo>
                    <a:lnTo>
                      <a:pt x="23" y="5"/>
                    </a:lnTo>
                    <a:lnTo>
                      <a:pt x="30" y="2"/>
                    </a:lnTo>
                    <a:lnTo>
                      <a:pt x="35" y="2"/>
                    </a:lnTo>
                    <a:lnTo>
                      <a:pt x="40" y="0"/>
                    </a:lnTo>
                    <a:lnTo>
                      <a:pt x="50" y="0"/>
                    </a:lnTo>
                    <a:lnTo>
                      <a:pt x="60" y="0"/>
                    </a:lnTo>
                    <a:lnTo>
                      <a:pt x="70" y="2"/>
                    </a:lnTo>
                    <a:lnTo>
                      <a:pt x="78" y="5"/>
                    </a:lnTo>
                    <a:lnTo>
                      <a:pt x="86" y="10"/>
                    </a:lnTo>
                    <a:lnTo>
                      <a:pt x="91" y="15"/>
                    </a:lnTo>
                    <a:lnTo>
                      <a:pt x="96" y="22"/>
                    </a:lnTo>
                    <a:lnTo>
                      <a:pt x="98" y="30"/>
                    </a:lnTo>
                    <a:lnTo>
                      <a:pt x="101" y="40"/>
                    </a:lnTo>
                    <a:lnTo>
                      <a:pt x="83" y="40"/>
                    </a:lnTo>
                    <a:lnTo>
                      <a:pt x="81" y="32"/>
                    </a:lnTo>
                    <a:lnTo>
                      <a:pt x="78" y="27"/>
                    </a:lnTo>
                    <a:lnTo>
                      <a:pt x="78" y="25"/>
                    </a:lnTo>
                    <a:lnTo>
                      <a:pt x="73" y="20"/>
                    </a:lnTo>
                    <a:lnTo>
                      <a:pt x="65" y="17"/>
                    </a:lnTo>
                    <a:lnTo>
                      <a:pt x="58" y="15"/>
                    </a:lnTo>
                    <a:lnTo>
                      <a:pt x="50" y="15"/>
                    </a:lnTo>
                    <a:lnTo>
                      <a:pt x="43" y="15"/>
                    </a:lnTo>
                    <a:lnTo>
                      <a:pt x="38" y="17"/>
                    </a:lnTo>
                    <a:lnTo>
                      <a:pt x="33" y="17"/>
                    </a:lnTo>
                    <a:lnTo>
                      <a:pt x="28" y="22"/>
                    </a:lnTo>
                    <a:lnTo>
                      <a:pt x="25" y="25"/>
                    </a:lnTo>
                    <a:lnTo>
                      <a:pt x="23" y="27"/>
                    </a:lnTo>
                    <a:lnTo>
                      <a:pt x="20" y="32"/>
                    </a:lnTo>
                    <a:lnTo>
                      <a:pt x="20" y="37"/>
                    </a:lnTo>
                    <a:lnTo>
                      <a:pt x="20" y="40"/>
                    </a:lnTo>
                    <a:lnTo>
                      <a:pt x="23" y="45"/>
                    </a:lnTo>
                    <a:lnTo>
                      <a:pt x="25" y="47"/>
                    </a:lnTo>
                    <a:lnTo>
                      <a:pt x="28" y="50"/>
                    </a:lnTo>
                    <a:lnTo>
                      <a:pt x="38" y="52"/>
                    </a:lnTo>
                    <a:lnTo>
                      <a:pt x="53" y="57"/>
                    </a:lnTo>
                    <a:lnTo>
                      <a:pt x="70" y="62"/>
                    </a:lnTo>
                    <a:lnTo>
                      <a:pt x="83" y="65"/>
                    </a:lnTo>
                    <a:lnTo>
                      <a:pt x="91" y="70"/>
                    </a:lnTo>
                    <a:lnTo>
                      <a:pt x="96" y="75"/>
                    </a:lnTo>
                    <a:lnTo>
                      <a:pt x="98" y="78"/>
                    </a:lnTo>
                    <a:lnTo>
                      <a:pt x="101" y="80"/>
                    </a:lnTo>
                    <a:lnTo>
                      <a:pt x="103" y="88"/>
                    </a:lnTo>
                    <a:lnTo>
                      <a:pt x="103" y="95"/>
                    </a:lnTo>
                    <a:lnTo>
                      <a:pt x="103" y="105"/>
                    </a:lnTo>
                    <a:lnTo>
                      <a:pt x="98" y="115"/>
                    </a:lnTo>
                    <a:lnTo>
                      <a:pt x="96" y="123"/>
                    </a:lnTo>
                    <a:lnTo>
                      <a:pt x="88" y="128"/>
                    </a:lnTo>
                    <a:lnTo>
                      <a:pt x="83" y="130"/>
                    </a:lnTo>
                    <a:lnTo>
                      <a:pt x="81" y="130"/>
                    </a:lnTo>
                    <a:lnTo>
                      <a:pt x="70" y="133"/>
                    </a:lnTo>
                    <a:lnTo>
                      <a:pt x="60" y="135"/>
                    </a:lnTo>
                    <a:lnTo>
                      <a:pt x="50" y="135"/>
                    </a:lnTo>
                    <a:lnTo>
                      <a:pt x="40" y="135"/>
                    </a:lnTo>
                    <a:lnTo>
                      <a:pt x="30" y="133"/>
                    </a:lnTo>
                    <a:lnTo>
                      <a:pt x="20" y="130"/>
                    </a:lnTo>
                    <a:lnTo>
                      <a:pt x="13" y="123"/>
                    </a:lnTo>
                    <a:lnTo>
                      <a:pt x="8" y="118"/>
                    </a:lnTo>
                    <a:lnTo>
                      <a:pt x="3" y="110"/>
                    </a:lnTo>
                    <a:lnTo>
                      <a:pt x="0" y="100"/>
                    </a:lnTo>
                    <a:lnTo>
                      <a:pt x="0" y="90"/>
                    </a:lnTo>
                    <a:lnTo>
                      <a:pt x="15"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77" name="Rectangle 601"/>
              <p:cNvSpPr>
                <a:spLocks noChangeArrowheads="1"/>
              </p:cNvSpPr>
              <p:nvPr/>
            </p:nvSpPr>
            <p:spPr bwMode="auto">
              <a:xfrm>
                <a:off x="2194" y="7504"/>
                <a:ext cx="10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373078" name="Freeform 602"/>
              <p:cNvSpPr>
                <a:spLocks noEditPoints="1"/>
              </p:cNvSpPr>
              <p:nvPr/>
            </p:nvSpPr>
            <p:spPr bwMode="auto">
              <a:xfrm>
                <a:off x="2302" y="7359"/>
                <a:ext cx="128" cy="135"/>
              </a:xfrm>
              <a:custGeom>
                <a:avLst/>
                <a:gdLst>
                  <a:gd name="T0" fmla="*/ 121 w 128"/>
                  <a:gd name="T1" fmla="*/ 30 h 135"/>
                  <a:gd name="T2" fmla="*/ 123 w 128"/>
                  <a:gd name="T3" fmla="*/ 40 h 135"/>
                  <a:gd name="T4" fmla="*/ 128 w 128"/>
                  <a:gd name="T5" fmla="*/ 65 h 135"/>
                  <a:gd name="T6" fmla="*/ 123 w 128"/>
                  <a:gd name="T7" fmla="*/ 93 h 135"/>
                  <a:gd name="T8" fmla="*/ 113 w 128"/>
                  <a:gd name="T9" fmla="*/ 113 h 135"/>
                  <a:gd name="T10" fmla="*/ 90 w 128"/>
                  <a:gd name="T11" fmla="*/ 130 h 135"/>
                  <a:gd name="T12" fmla="*/ 63 w 128"/>
                  <a:gd name="T13" fmla="*/ 135 h 135"/>
                  <a:gd name="T14" fmla="*/ 43 w 128"/>
                  <a:gd name="T15" fmla="*/ 133 h 135"/>
                  <a:gd name="T16" fmla="*/ 25 w 128"/>
                  <a:gd name="T17" fmla="*/ 125 h 135"/>
                  <a:gd name="T18" fmla="*/ 10 w 128"/>
                  <a:gd name="T19" fmla="*/ 105 h 135"/>
                  <a:gd name="T20" fmla="*/ 2 w 128"/>
                  <a:gd name="T21" fmla="*/ 83 h 135"/>
                  <a:gd name="T22" fmla="*/ 2 w 128"/>
                  <a:gd name="T23" fmla="*/ 55 h 135"/>
                  <a:gd name="T24" fmla="*/ 7 w 128"/>
                  <a:gd name="T25" fmla="*/ 32 h 135"/>
                  <a:gd name="T26" fmla="*/ 18 w 128"/>
                  <a:gd name="T27" fmla="*/ 17 h 135"/>
                  <a:gd name="T28" fmla="*/ 35 w 128"/>
                  <a:gd name="T29" fmla="*/ 5 h 135"/>
                  <a:gd name="T30" fmla="*/ 48 w 128"/>
                  <a:gd name="T31" fmla="*/ 0 h 135"/>
                  <a:gd name="T32" fmla="*/ 63 w 128"/>
                  <a:gd name="T33" fmla="*/ 0 h 135"/>
                  <a:gd name="T34" fmla="*/ 85 w 128"/>
                  <a:gd name="T35" fmla="*/ 2 h 135"/>
                  <a:gd name="T36" fmla="*/ 106 w 128"/>
                  <a:gd name="T37" fmla="*/ 12 h 135"/>
                  <a:gd name="T38" fmla="*/ 113 w 128"/>
                  <a:gd name="T39" fmla="*/ 22 h 135"/>
                  <a:gd name="T40" fmla="*/ 103 w 128"/>
                  <a:gd name="T41" fmla="*/ 95 h 135"/>
                  <a:gd name="T42" fmla="*/ 108 w 128"/>
                  <a:gd name="T43" fmla="*/ 75 h 135"/>
                  <a:gd name="T44" fmla="*/ 108 w 128"/>
                  <a:gd name="T45" fmla="*/ 55 h 135"/>
                  <a:gd name="T46" fmla="*/ 103 w 128"/>
                  <a:gd name="T47" fmla="*/ 37 h 135"/>
                  <a:gd name="T48" fmla="*/ 90 w 128"/>
                  <a:gd name="T49" fmla="*/ 22 h 135"/>
                  <a:gd name="T50" fmla="*/ 75 w 128"/>
                  <a:gd name="T51" fmla="*/ 15 h 135"/>
                  <a:gd name="T52" fmla="*/ 55 w 128"/>
                  <a:gd name="T53" fmla="*/ 15 h 135"/>
                  <a:gd name="T54" fmla="*/ 38 w 128"/>
                  <a:gd name="T55" fmla="*/ 22 h 135"/>
                  <a:gd name="T56" fmla="*/ 25 w 128"/>
                  <a:gd name="T57" fmla="*/ 37 h 135"/>
                  <a:gd name="T58" fmla="*/ 23 w 128"/>
                  <a:gd name="T59" fmla="*/ 45 h 135"/>
                  <a:gd name="T60" fmla="*/ 20 w 128"/>
                  <a:gd name="T61" fmla="*/ 70 h 135"/>
                  <a:gd name="T62" fmla="*/ 23 w 128"/>
                  <a:gd name="T63" fmla="*/ 90 h 135"/>
                  <a:gd name="T64" fmla="*/ 30 w 128"/>
                  <a:gd name="T65" fmla="*/ 105 h 135"/>
                  <a:gd name="T66" fmla="*/ 45 w 128"/>
                  <a:gd name="T67" fmla="*/ 118 h 135"/>
                  <a:gd name="T68" fmla="*/ 65 w 128"/>
                  <a:gd name="T69" fmla="*/ 120 h 135"/>
                  <a:gd name="T70" fmla="*/ 85 w 128"/>
                  <a:gd name="T71" fmla="*/ 115 h 135"/>
                  <a:gd name="T72" fmla="*/ 96 w 128"/>
                  <a:gd name="T73" fmla="*/ 108 h 13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8"/>
                  <a:gd name="T112" fmla="*/ 0 h 135"/>
                  <a:gd name="T113" fmla="*/ 128 w 128"/>
                  <a:gd name="T114" fmla="*/ 135 h 13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8" h="135">
                    <a:moveTo>
                      <a:pt x="113" y="22"/>
                    </a:moveTo>
                    <a:lnTo>
                      <a:pt x="121" y="30"/>
                    </a:lnTo>
                    <a:lnTo>
                      <a:pt x="123" y="35"/>
                    </a:lnTo>
                    <a:lnTo>
                      <a:pt x="123" y="40"/>
                    </a:lnTo>
                    <a:lnTo>
                      <a:pt x="126" y="52"/>
                    </a:lnTo>
                    <a:lnTo>
                      <a:pt x="128" y="65"/>
                    </a:lnTo>
                    <a:lnTo>
                      <a:pt x="126" y="80"/>
                    </a:lnTo>
                    <a:lnTo>
                      <a:pt x="123" y="93"/>
                    </a:lnTo>
                    <a:lnTo>
                      <a:pt x="118" y="103"/>
                    </a:lnTo>
                    <a:lnTo>
                      <a:pt x="113" y="113"/>
                    </a:lnTo>
                    <a:lnTo>
                      <a:pt x="103" y="123"/>
                    </a:lnTo>
                    <a:lnTo>
                      <a:pt x="90" y="130"/>
                    </a:lnTo>
                    <a:lnTo>
                      <a:pt x="78" y="135"/>
                    </a:lnTo>
                    <a:lnTo>
                      <a:pt x="63" y="135"/>
                    </a:lnTo>
                    <a:lnTo>
                      <a:pt x="48" y="135"/>
                    </a:lnTo>
                    <a:lnTo>
                      <a:pt x="43" y="133"/>
                    </a:lnTo>
                    <a:lnTo>
                      <a:pt x="35" y="130"/>
                    </a:lnTo>
                    <a:lnTo>
                      <a:pt x="25" y="125"/>
                    </a:lnTo>
                    <a:lnTo>
                      <a:pt x="15" y="118"/>
                    </a:lnTo>
                    <a:lnTo>
                      <a:pt x="10" y="105"/>
                    </a:lnTo>
                    <a:lnTo>
                      <a:pt x="5" y="95"/>
                    </a:lnTo>
                    <a:lnTo>
                      <a:pt x="2" y="83"/>
                    </a:lnTo>
                    <a:lnTo>
                      <a:pt x="0" y="67"/>
                    </a:lnTo>
                    <a:lnTo>
                      <a:pt x="2" y="55"/>
                    </a:lnTo>
                    <a:lnTo>
                      <a:pt x="5" y="45"/>
                    </a:lnTo>
                    <a:lnTo>
                      <a:pt x="7" y="32"/>
                    </a:lnTo>
                    <a:lnTo>
                      <a:pt x="12" y="22"/>
                    </a:lnTo>
                    <a:lnTo>
                      <a:pt x="18" y="17"/>
                    </a:lnTo>
                    <a:lnTo>
                      <a:pt x="23" y="12"/>
                    </a:lnTo>
                    <a:lnTo>
                      <a:pt x="35" y="5"/>
                    </a:lnTo>
                    <a:lnTo>
                      <a:pt x="40" y="2"/>
                    </a:lnTo>
                    <a:lnTo>
                      <a:pt x="48" y="0"/>
                    </a:lnTo>
                    <a:lnTo>
                      <a:pt x="55" y="0"/>
                    </a:lnTo>
                    <a:lnTo>
                      <a:pt x="63" y="0"/>
                    </a:lnTo>
                    <a:lnTo>
                      <a:pt x="80" y="0"/>
                    </a:lnTo>
                    <a:lnTo>
                      <a:pt x="85" y="2"/>
                    </a:lnTo>
                    <a:lnTo>
                      <a:pt x="93" y="5"/>
                    </a:lnTo>
                    <a:lnTo>
                      <a:pt x="106" y="12"/>
                    </a:lnTo>
                    <a:lnTo>
                      <a:pt x="111" y="17"/>
                    </a:lnTo>
                    <a:lnTo>
                      <a:pt x="113" y="22"/>
                    </a:lnTo>
                    <a:close/>
                    <a:moveTo>
                      <a:pt x="98" y="105"/>
                    </a:moveTo>
                    <a:lnTo>
                      <a:pt x="103" y="95"/>
                    </a:lnTo>
                    <a:lnTo>
                      <a:pt x="106" y="85"/>
                    </a:lnTo>
                    <a:lnTo>
                      <a:pt x="108" y="75"/>
                    </a:lnTo>
                    <a:lnTo>
                      <a:pt x="108" y="65"/>
                    </a:lnTo>
                    <a:lnTo>
                      <a:pt x="108" y="55"/>
                    </a:lnTo>
                    <a:lnTo>
                      <a:pt x="106" y="45"/>
                    </a:lnTo>
                    <a:lnTo>
                      <a:pt x="103" y="37"/>
                    </a:lnTo>
                    <a:lnTo>
                      <a:pt x="98" y="30"/>
                    </a:lnTo>
                    <a:lnTo>
                      <a:pt x="90" y="22"/>
                    </a:lnTo>
                    <a:lnTo>
                      <a:pt x="83" y="17"/>
                    </a:lnTo>
                    <a:lnTo>
                      <a:pt x="75" y="15"/>
                    </a:lnTo>
                    <a:lnTo>
                      <a:pt x="65" y="15"/>
                    </a:lnTo>
                    <a:lnTo>
                      <a:pt x="55" y="15"/>
                    </a:lnTo>
                    <a:lnTo>
                      <a:pt x="45" y="17"/>
                    </a:lnTo>
                    <a:lnTo>
                      <a:pt x="38" y="22"/>
                    </a:lnTo>
                    <a:lnTo>
                      <a:pt x="33" y="30"/>
                    </a:lnTo>
                    <a:lnTo>
                      <a:pt x="25" y="37"/>
                    </a:lnTo>
                    <a:lnTo>
                      <a:pt x="23" y="40"/>
                    </a:lnTo>
                    <a:lnTo>
                      <a:pt x="23" y="45"/>
                    </a:lnTo>
                    <a:lnTo>
                      <a:pt x="20" y="57"/>
                    </a:lnTo>
                    <a:lnTo>
                      <a:pt x="20" y="70"/>
                    </a:lnTo>
                    <a:lnTo>
                      <a:pt x="20" y="80"/>
                    </a:lnTo>
                    <a:lnTo>
                      <a:pt x="23" y="90"/>
                    </a:lnTo>
                    <a:lnTo>
                      <a:pt x="25" y="98"/>
                    </a:lnTo>
                    <a:lnTo>
                      <a:pt x="30" y="105"/>
                    </a:lnTo>
                    <a:lnTo>
                      <a:pt x="35" y="113"/>
                    </a:lnTo>
                    <a:lnTo>
                      <a:pt x="45" y="118"/>
                    </a:lnTo>
                    <a:lnTo>
                      <a:pt x="53" y="120"/>
                    </a:lnTo>
                    <a:lnTo>
                      <a:pt x="65" y="120"/>
                    </a:lnTo>
                    <a:lnTo>
                      <a:pt x="75" y="120"/>
                    </a:lnTo>
                    <a:lnTo>
                      <a:pt x="85" y="115"/>
                    </a:lnTo>
                    <a:lnTo>
                      <a:pt x="93" y="110"/>
                    </a:lnTo>
                    <a:lnTo>
                      <a:pt x="96" y="108"/>
                    </a:lnTo>
                    <a:lnTo>
                      <a:pt x="98" y="1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79" name="Freeform 603"/>
              <p:cNvSpPr>
                <a:spLocks/>
              </p:cNvSpPr>
              <p:nvPr/>
            </p:nvSpPr>
            <p:spPr bwMode="auto">
              <a:xfrm>
                <a:off x="2450" y="7361"/>
                <a:ext cx="103" cy="131"/>
              </a:xfrm>
              <a:custGeom>
                <a:avLst/>
                <a:gdLst>
                  <a:gd name="T0" fmla="*/ 0 w 103"/>
                  <a:gd name="T1" fmla="*/ 0 h 131"/>
                  <a:gd name="T2" fmla="*/ 20 w 103"/>
                  <a:gd name="T3" fmla="*/ 0 h 131"/>
                  <a:gd name="T4" fmla="*/ 86 w 103"/>
                  <a:gd name="T5" fmla="*/ 106 h 131"/>
                  <a:gd name="T6" fmla="*/ 86 w 103"/>
                  <a:gd name="T7" fmla="*/ 0 h 131"/>
                  <a:gd name="T8" fmla="*/ 103 w 103"/>
                  <a:gd name="T9" fmla="*/ 0 h 131"/>
                  <a:gd name="T10" fmla="*/ 103 w 103"/>
                  <a:gd name="T11" fmla="*/ 131 h 131"/>
                  <a:gd name="T12" fmla="*/ 83 w 103"/>
                  <a:gd name="T13" fmla="*/ 131 h 131"/>
                  <a:gd name="T14" fmla="*/ 15 w 103"/>
                  <a:gd name="T15" fmla="*/ 25 h 131"/>
                  <a:gd name="T16" fmla="*/ 15 w 103"/>
                  <a:gd name="T17" fmla="*/ 131 h 131"/>
                  <a:gd name="T18" fmla="*/ 0 w 103"/>
                  <a:gd name="T19" fmla="*/ 131 h 131"/>
                  <a:gd name="T20" fmla="*/ 0 w 103"/>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31"/>
                  <a:gd name="T35" fmla="*/ 103 w 103"/>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31">
                    <a:moveTo>
                      <a:pt x="0" y="0"/>
                    </a:moveTo>
                    <a:lnTo>
                      <a:pt x="20" y="0"/>
                    </a:lnTo>
                    <a:lnTo>
                      <a:pt x="86" y="106"/>
                    </a:lnTo>
                    <a:lnTo>
                      <a:pt x="86" y="0"/>
                    </a:lnTo>
                    <a:lnTo>
                      <a:pt x="103" y="0"/>
                    </a:lnTo>
                    <a:lnTo>
                      <a:pt x="103" y="131"/>
                    </a:lnTo>
                    <a:lnTo>
                      <a:pt x="83" y="131"/>
                    </a:lnTo>
                    <a:lnTo>
                      <a:pt x="15" y="25"/>
                    </a:lnTo>
                    <a:lnTo>
                      <a:pt x="1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80" name="Freeform 604"/>
              <p:cNvSpPr>
                <a:spLocks noEditPoints="1"/>
              </p:cNvSpPr>
              <p:nvPr/>
            </p:nvSpPr>
            <p:spPr bwMode="auto">
              <a:xfrm>
                <a:off x="3384" y="8195"/>
                <a:ext cx="108" cy="131"/>
              </a:xfrm>
              <a:custGeom>
                <a:avLst/>
                <a:gdLst>
                  <a:gd name="T0" fmla="*/ 47 w 108"/>
                  <a:gd name="T1" fmla="*/ 116 h 131"/>
                  <a:gd name="T2" fmla="*/ 58 w 108"/>
                  <a:gd name="T3" fmla="*/ 116 h 131"/>
                  <a:gd name="T4" fmla="*/ 63 w 108"/>
                  <a:gd name="T5" fmla="*/ 113 h 131"/>
                  <a:gd name="T6" fmla="*/ 73 w 108"/>
                  <a:gd name="T7" fmla="*/ 108 h 131"/>
                  <a:gd name="T8" fmla="*/ 80 w 108"/>
                  <a:gd name="T9" fmla="*/ 101 h 131"/>
                  <a:gd name="T10" fmla="*/ 85 w 108"/>
                  <a:gd name="T11" fmla="*/ 91 h 131"/>
                  <a:gd name="T12" fmla="*/ 88 w 108"/>
                  <a:gd name="T13" fmla="*/ 81 h 131"/>
                  <a:gd name="T14" fmla="*/ 88 w 108"/>
                  <a:gd name="T15" fmla="*/ 66 h 131"/>
                  <a:gd name="T16" fmla="*/ 88 w 108"/>
                  <a:gd name="T17" fmla="*/ 56 h 131"/>
                  <a:gd name="T18" fmla="*/ 85 w 108"/>
                  <a:gd name="T19" fmla="*/ 45 h 131"/>
                  <a:gd name="T20" fmla="*/ 83 w 108"/>
                  <a:gd name="T21" fmla="*/ 35 h 131"/>
                  <a:gd name="T22" fmla="*/ 80 w 108"/>
                  <a:gd name="T23" fmla="*/ 30 h 131"/>
                  <a:gd name="T24" fmla="*/ 78 w 108"/>
                  <a:gd name="T25" fmla="*/ 25 h 131"/>
                  <a:gd name="T26" fmla="*/ 73 w 108"/>
                  <a:gd name="T27" fmla="*/ 23 h 131"/>
                  <a:gd name="T28" fmla="*/ 68 w 108"/>
                  <a:gd name="T29" fmla="*/ 20 h 131"/>
                  <a:gd name="T30" fmla="*/ 58 w 108"/>
                  <a:gd name="T31" fmla="*/ 18 h 131"/>
                  <a:gd name="T32" fmla="*/ 47 w 108"/>
                  <a:gd name="T33" fmla="*/ 15 h 131"/>
                  <a:gd name="T34" fmla="*/ 17 w 108"/>
                  <a:gd name="T35" fmla="*/ 15 h 131"/>
                  <a:gd name="T36" fmla="*/ 17 w 108"/>
                  <a:gd name="T37" fmla="*/ 116 h 131"/>
                  <a:gd name="T38" fmla="*/ 47 w 108"/>
                  <a:gd name="T39" fmla="*/ 116 h 131"/>
                  <a:gd name="T40" fmla="*/ 0 w 108"/>
                  <a:gd name="T41" fmla="*/ 0 h 131"/>
                  <a:gd name="T42" fmla="*/ 53 w 108"/>
                  <a:gd name="T43" fmla="*/ 0 h 131"/>
                  <a:gd name="T44" fmla="*/ 65 w 108"/>
                  <a:gd name="T45" fmla="*/ 3 h 131"/>
                  <a:gd name="T46" fmla="*/ 75 w 108"/>
                  <a:gd name="T47" fmla="*/ 5 h 131"/>
                  <a:gd name="T48" fmla="*/ 85 w 108"/>
                  <a:gd name="T49" fmla="*/ 13 h 131"/>
                  <a:gd name="T50" fmla="*/ 93 w 108"/>
                  <a:gd name="T51" fmla="*/ 20 h 131"/>
                  <a:gd name="T52" fmla="*/ 98 w 108"/>
                  <a:gd name="T53" fmla="*/ 25 h 131"/>
                  <a:gd name="T54" fmla="*/ 100 w 108"/>
                  <a:gd name="T55" fmla="*/ 28 h 131"/>
                  <a:gd name="T56" fmla="*/ 103 w 108"/>
                  <a:gd name="T57" fmla="*/ 40 h 131"/>
                  <a:gd name="T58" fmla="*/ 105 w 108"/>
                  <a:gd name="T59" fmla="*/ 50 h 131"/>
                  <a:gd name="T60" fmla="*/ 108 w 108"/>
                  <a:gd name="T61" fmla="*/ 63 h 131"/>
                  <a:gd name="T62" fmla="*/ 105 w 108"/>
                  <a:gd name="T63" fmla="*/ 73 h 131"/>
                  <a:gd name="T64" fmla="*/ 105 w 108"/>
                  <a:gd name="T65" fmla="*/ 83 h 131"/>
                  <a:gd name="T66" fmla="*/ 103 w 108"/>
                  <a:gd name="T67" fmla="*/ 93 h 131"/>
                  <a:gd name="T68" fmla="*/ 98 w 108"/>
                  <a:gd name="T69" fmla="*/ 101 h 131"/>
                  <a:gd name="T70" fmla="*/ 90 w 108"/>
                  <a:gd name="T71" fmla="*/ 113 h 131"/>
                  <a:gd name="T72" fmla="*/ 85 w 108"/>
                  <a:gd name="T73" fmla="*/ 118 h 131"/>
                  <a:gd name="T74" fmla="*/ 80 w 108"/>
                  <a:gd name="T75" fmla="*/ 123 h 131"/>
                  <a:gd name="T76" fmla="*/ 75 w 108"/>
                  <a:gd name="T77" fmla="*/ 126 h 131"/>
                  <a:gd name="T78" fmla="*/ 68 w 108"/>
                  <a:gd name="T79" fmla="*/ 128 h 131"/>
                  <a:gd name="T80" fmla="*/ 53 w 108"/>
                  <a:gd name="T81" fmla="*/ 131 h 131"/>
                  <a:gd name="T82" fmla="*/ 0 w 108"/>
                  <a:gd name="T83" fmla="*/ 131 h 131"/>
                  <a:gd name="T84" fmla="*/ 0 w 108"/>
                  <a:gd name="T85" fmla="*/ 0 h 1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1"/>
                  <a:gd name="T131" fmla="*/ 108 w 108"/>
                  <a:gd name="T132" fmla="*/ 131 h 1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1">
                    <a:moveTo>
                      <a:pt x="47" y="116"/>
                    </a:moveTo>
                    <a:lnTo>
                      <a:pt x="58" y="116"/>
                    </a:lnTo>
                    <a:lnTo>
                      <a:pt x="63" y="113"/>
                    </a:lnTo>
                    <a:lnTo>
                      <a:pt x="73" y="108"/>
                    </a:lnTo>
                    <a:lnTo>
                      <a:pt x="80" y="101"/>
                    </a:lnTo>
                    <a:lnTo>
                      <a:pt x="85" y="91"/>
                    </a:lnTo>
                    <a:lnTo>
                      <a:pt x="88" y="81"/>
                    </a:lnTo>
                    <a:lnTo>
                      <a:pt x="88" y="66"/>
                    </a:lnTo>
                    <a:lnTo>
                      <a:pt x="88" y="56"/>
                    </a:lnTo>
                    <a:lnTo>
                      <a:pt x="85" y="45"/>
                    </a:lnTo>
                    <a:lnTo>
                      <a:pt x="83" y="35"/>
                    </a:lnTo>
                    <a:lnTo>
                      <a:pt x="80" y="30"/>
                    </a:lnTo>
                    <a:lnTo>
                      <a:pt x="78" y="25"/>
                    </a:lnTo>
                    <a:lnTo>
                      <a:pt x="73" y="23"/>
                    </a:lnTo>
                    <a:lnTo>
                      <a:pt x="68" y="20"/>
                    </a:lnTo>
                    <a:lnTo>
                      <a:pt x="58" y="18"/>
                    </a:lnTo>
                    <a:lnTo>
                      <a:pt x="47" y="15"/>
                    </a:lnTo>
                    <a:lnTo>
                      <a:pt x="17" y="15"/>
                    </a:lnTo>
                    <a:lnTo>
                      <a:pt x="17" y="116"/>
                    </a:lnTo>
                    <a:lnTo>
                      <a:pt x="47" y="116"/>
                    </a:lnTo>
                    <a:close/>
                    <a:moveTo>
                      <a:pt x="0" y="0"/>
                    </a:moveTo>
                    <a:lnTo>
                      <a:pt x="53" y="0"/>
                    </a:lnTo>
                    <a:lnTo>
                      <a:pt x="65" y="3"/>
                    </a:lnTo>
                    <a:lnTo>
                      <a:pt x="75" y="5"/>
                    </a:lnTo>
                    <a:lnTo>
                      <a:pt x="85" y="13"/>
                    </a:lnTo>
                    <a:lnTo>
                      <a:pt x="93" y="20"/>
                    </a:lnTo>
                    <a:lnTo>
                      <a:pt x="98" y="25"/>
                    </a:lnTo>
                    <a:lnTo>
                      <a:pt x="100" y="28"/>
                    </a:lnTo>
                    <a:lnTo>
                      <a:pt x="103" y="40"/>
                    </a:lnTo>
                    <a:lnTo>
                      <a:pt x="105" y="50"/>
                    </a:lnTo>
                    <a:lnTo>
                      <a:pt x="108" y="63"/>
                    </a:lnTo>
                    <a:lnTo>
                      <a:pt x="105" y="73"/>
                    </a:lnTo>
                    <a:lnTo>
                      <a:pt x="105" y="83"/>
                    </a:lnTo>
                    <a:lnTo>
                      <a:pt x="103" y="93"/>
                    </a:lnTo>
                    <a:lnTo>
                      <a:pt x="98" y="101"/>
                    </a:lnTo>
                    <a:lnTo>
                      <a:pt x="90" y="113"/>
                    </a:lnTo>
                    <a:lnTo>
                      <a:pt x="85" y="118"/>
                    </a:lnTo>
                    <a:lnTo>
                      <a:pt x="80" y="123"/>
                    </a:lnTo>
                    <a:lnTo>
                      <a:pt x="75" y="126"/>
                    </a:lnTo>
                    <a:lnTo>
                      <a:pt x="68" y="128"/>
                    </a:lnTo>
                    <a:lnTo>
                      <a:pt x="5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81" name="Freeform 605"/>
              <p:cNvSpPr>
                <a:spLocks/>
              </p:cNvSpPr>
              <p:nvPr/>
            </p:nvSpPr>
            <p:spPr bwMode="auto">
              <a:xfrm>
                <a:off x="3515" y="8195"/>
                <a:ext cx="95" cy="131"/>
              </a:xfrm>
              <a:custGeom>
                <a:avLst/>
                <a:gdLst>
                  <a:gd name="T0" fmla="*/ 0 w 95"/>
                  <a:gd name="T1" fmla="*/ 0 h 131"/>
                  <a:gd name="T2" fmla="*/ 95 w 95"/>
                  <a:gd name="T3" fmla="*/ 0 h 131"/>
                  <a:gd name="T4" fmla="*/ 95 w 95"/>
                  <a:gd name="T5" fmla="*/ 15 h 131"/>
                  <a:gd name="T6" fmla="*/ 17 w 95"/>
                  <a:gd name="T7" fmla="*/ 15 h 131"/>
                  <a:gd name="T8" fmla="*/ 17 w 95"/>
                  <a:gd name="T9" fmla="*/ 56 h 131"/>
                  <a:gd name="T10" fmla="*/ 88 w 95"/>
                  <a:gd name="T11" fmla="*/ 56 h 131"/>
                  <a:gd name="T12" fmla="*/ 88 w 95"/>
                  <a:gd name="T13" fmla="*/ 71 h 131"/>
                  <a:gd name="T14" fmla="*/ 17 w 95"/>
                  <a:gd name="T15" fmla="*/ 71 h 131"/>
                  <a:gd name="T16" fmla="*/ 17 w 95"/>
                  <a:gd name="T17" fmla="*/ 116 h 131"/>
                  <a:gd name="T18" fmla="*/ 95 w 95"/>
                  <a:gd name="T19" fmla="*/ 116 h 131"/>
                  <a:gd name="T20" fmla="*/ 95 w 95"/>
                  <a:gd name="T21" fmla="*/ 131 h 131"/>
                  <a:gd name="T22" fmla="*/ 0 w 95"/>
                  <a:gd name="T23" fmla="*/ 131 h 131"/>
                  <a:gd name="T24" fmla="*/ 0 w 9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31"/>
                  <a:gd name="T41" fmla="*/ 95 w 9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31">
                    <a:moveTo>
                      <a:pt x="0" y="0"/>
                    </a:moveTo>
                    <a:lnTo>
                      <a:pt x="95" y="0"/>
                    </a:lnTo>
                    <a:lnTo>
                      <a:pt x="95" y="15"/>
                    </a:lnTo>
                    <a:lnTo>
                      <a:pt x="17" y="15"/>
                    </a:lnTo>
                    <a:lnTo>
                      <a:pt x="17" y="56"/>
                    </a:lnTo>
                    <a:lnTo>
                      <a:pt x="88" y="56"/>
                    </a:lnTo>
                    <a:lnTo>
                      <a:pt x="88" y="71"/>
                    </a:lnTo>
                    <a:lnTo>
                      <a:pt x="17" y="71"/>
                    </a:lnTo>
                    <a:lnTo>
                      <a:pt x="17" y="116"/>
                    </a:lnTo>
                    <a:lnTo>
                      <a:pt x="95" y="116"/>
                    </a:lnTo>
                    <a:lnTo>
                      <a:pt x="9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82" name="Freeform 606"/>
              <p:cNvSpPr>
                <a:spLocks/>
              </p:cNvSpPr>
              <p:nvPr/>
            </p:nvSpPr>
            <p:spPr bwMode="auto">
              <a:xfrm>
                <a:off x="3628" y="8193"/>
                <a:ext cx="115" cy="135"/>
              </a:xfrm>
              <a:custGeom>
                <a:avLst/>
                <a:gdLst>
                  <a:gd name="T0" fmla="*/ 105 w 115"/>
                  <a:gd name="T1" fmla="*/ 20 h 135"/>
                  <a:gd name="T2" fmla="*/ 113 w 115"/>
                  <a:gd name="T3" fmla="*/ 35 h 135"/>
                  <a:gd name="T4" fmla="*/ 98 w 115"/>
                  <a:gd name="T5" fmla="*/ 42 h 135"/>
                  <a:gd name="T6" fmla="*/ 90 w 115"/>
                  <a:gd name="T7" fmla="*/ 25 h 135"/>
                  <a:gd name="T8" fmla="*/ 80 w 115"/>
                  <a:gd name="T9" fmla="*/ 20 h 135"/>
                  <a:gd name="T10" fmla="*/ 68 w 115"/>
                  <a:gd name="T11" fmla="*/ 15 h 135"/>
                  <a:gd name="T12" fmla="*/ 53 w 115"/>
                  <a:gd name="T13" fmla="*/ 15 h 135"/>
                  <a:gd name="T14" fmla="*/ 37 w 115"/>
                  <a:gd name="T15" fmla="*/ 22 h 135"/>
                  <a:gd name="T16" fmla="*/ 25 w 115"/>
                  <a:gd name="T17" fmla="*/ 35 h 135"/>
                  <a:gd name="T18" fmla="*/ 20 w 115"/>
                  <a:gd name="T19" fmla="*/ 58 h 135"/>
                  <a:gd name="T20" fmla="*/ 20 w 115"/>
                  <a:gd name="T21" fmla="*/ 80 h 135"/>
                  <a:gd name="T22" fmla="*/ 25 w 115"/>
                  <a:gd name="T23" fmla="*/ 98 h 135"/>
                  <a:gd name="T24" fmla="*/ 35 w 115"/>
                  <a:gd name="T25" fmla="*/ 113 h 135"/>
                  <a:gd name="T26" fmla="*/ 50 w 115"/>
                  <a:gd name="T27" fmla="*/ 120 h 135"/>
                  <a:gd name="T28" fmla="*/ 70 w 115"/>
                  <a:gd name="T29" fmla="*/ 120 h 135"/>
                  <a:gd name="T30" fmla="*/ 85 w 115"/>
                  <a:gd name="T31" fmla="*/ 113 h 135"/>
                  <a:gd name="T32" fmla="*/ 95 w 115"/>
                  <a:gd name="T33" fmla="*/ 98 h 135"/>
                  <a:gd name="T34" fmla="*/ 115 w 115"/>
                  <a:gd name="T35" fmla="*/ 85 h 135"/>
                  <a:gd name="T36" fmla="*/ 110 w 115"/>
                  <a:gd name="T37" fmla="*/ 103 h 135"/>
                  <a:gd name="T38" fmla="*/ 100 w 115"/>
                  <a:gd name="T39" fmla="*/ 120 h 135"/>
                  <a:gd name="T40" fmla="*/ 83 w 115"/>
                  <a:gd name="T41" fmla="*/ 133 h 135"/>
                  <a:gd name="T42" fmla="*/ 58 w 115"/>
                  <a:gd name="T43" fmla="*/ 135 h 135"/>
                  <a:gd name="T44" fmla="*/ 37 w 115"/>
                  <a:gd name="T45" fmla="*/ 133 h 135"/>
                  <a:gd name="T46" fmla="*/ 20 w 115"/>
                  <a:gd name="T47" fmla="*/ 123 h 135"/>
                  <a:gd name="T48" fmla="*/ 5 w 115"/>
                  <a:gd name="T49" fmla="*/ 100 h 135"/>
                  <a:gd name="T50" fmla="*/ 2 w 115"/>
                  <a:gd name="T51" fmla="*/ 85 h 135"/>
                  <a:gd name="T52" fmla="*/ 2 w 115"/>
                  <a:gd name="T53" fmla="*/ 52 h 135"/>
                  <a:gd name="T54" fmla="*/ 10 w 115"/>
                  <a:gd name="T55" fmla="*/ 30 h 135"/>
                  <a:gd name="T56" fmla="*/ 25 w 115"/>
                  <a:gd name="T57" fmla="*/ 10 h 135"/>
                  <a:gd name="T58" fmla="*/ 40 w 115"/>
                  <a:gd name="T59" fmla="*/ 2 h 135"/>
                  <a:gd name="T60" fmla="*/ 60 w 115"/>
                  <a:gd name="T61" fmla="*/ 0 h 135"/>
                  <a:gd name="T62" fmla="*/ 83 w 115"/>
                  <a:gd name="T63" fmla="*/ 2 h 135"/>
                  <a:gd name="T64" fmla="*/ 100 w 115"/>
                  <a:gd name="T65" fmla="*/ 12 h 1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5"/>
                  <a:gd name="T100" fmla="*/ 0 h 135"/>
                  <a:gd name="T101" fmla="*/ 115 w 115"/>
                  <a:gd name="T102" fmla="*/ 135 h 1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5" h="135">
                    <a:moveTo>
                      <a:pt x="100" y="12"/>
                    </a:moveTo>
                    <a:lnTo>
                      <a:pt x="105" y="20"/>
                    </a:lnTo>
                    <a:lnTo>
                      <a:pt x="110" y="27"/>
                    </a:lnTo>
                    <a:lnTo>
                      <a:pt x="113" y="35"/>
                    </a:lnTo>
                    <a:lnTo>
                      <a:pt x="115" y="42"/>
                    </a:lnTo>
                    <a:lnTo>
                      <a:pt x="98" y="42"/>
                    </a:lnTo>
                    <a:lnTo>
                      <a:pt x="93" y="30"/>
                    </a:lnTo>
                    <a:lnTo>
                      <a:pt x="90" y="25"/>
                    </a:lnTo>
                    <a:lnTo>
                      <a:pt x="85" y="22"/>
                    </a:lnTo>
                    <a:lnTo>
                      <a:pt x="80" y="20"/>
                    </a:lnTo>
                    <a:lnTo>
                      <a:pt x="75" y="17"/>
                    </a:lnTo>
                    <a:lnTo>
                      <a:pt x="68" y="15"/>
                    </a:lnTo>
                    <a:lnTo>
                      <a:pt x="60" y="15"/>
                    </a:lnTo>
                    <a:lnTo>
                      <a:pt x="53" y="15"/>
                    </a:lnTo>
                    <a:lnTo>
                      <a:pt x="42" y="17"/>
                    </a:lnTo>
                    <a:lnTo>
                      <a:pt x="37" y="22"/>
                    </a:lnTo>
                    <a:lnTo>
                      <a:pt x="30" y="27"/>
                    </a:lnTo>
                    <a:lnTo>
                      <a:pt x="25" y="35"/>
                    </a:lnTo>
                    <a:lnTo>
                      <a:pt x="22" y="45"/>
                    </a:lnTo>
                    <a:lnTo>
                      <a:pt x="20" y="58"/>
                    </a:lnTo>
                    <a:lnTo>
                      <a:pt x="17" y="70"/>
                    </a:lnTo>
                    <a:lnTo>
                      <a:pt x="20" y="80"/>
                    </a:lnTo>
                    <a:lnTo>
                      <a:pt x="20" y="90"/>
                    </a:lnTo>
                    <a:lnTo>
                      <a:pt x="25" y="98"/>
                    </a:lnTo>
                    <a:lnTo>
                      <a:pt x="30" y="105"/>
                    </a:lnTo>
                    <a:lnTo>
                      <a:pt x="35" y="113"/>
                    </a:lnTo>
                    <a:lnTo>
                      <a:pt x="42" y="118"/>
                    </a:lnTo>
                    <a:lnTo>
                      <a:pt x="50" y="120"/>
                    </a:lnTo>
                    <a:lnTo>
                      <a:pt x="60" y="120"/>
                    </a:lnTo>
                    <a:lnTo>
                      <a:pt x="70" y="120"/>
                    </a:lnTo>
                    <a:lnTo>
                      <a:pt x="78" y="118"/>
                    </a:lnTo>
                    <a:lnTo>
                      <a:pt x="85" y="113"/>
                    </a:lnTo>
                    <a:lnTo>
                      <a:pt x="90" y="105"/>
                    </a:lnTo>
                    <a:lnTo>
                      <a:pt x="95" y="98"/>
                    </a:lnTo>
                    <a:lnTo>
                      <a:pt x="98" y="85"/>
                    </a:lnTo>
                    <a:lnTo>
                      <a:pt x="115" y="85"/>
                    </a:lnTo>
                    <a:lnTo>
                      <a:pt x="113" y="95"/>
                    </a:lnTo>
                    <a:lnTo>
                      <a:pt x="110" y="103"/>
                    </a:lnTo>
                    <a:lnTo>
                      <a:pt x="105" y="113"/>
                    </a:lnTo>
                    <a:lnTo>
                      <a:pt x="100" y="120"/>
                    </a:lnTo>
                    <a:lnTo>
                      <a:pt x="93" y="125"/>
                    </a:lnTo>
                    <a:lnTo>
                      <a:pt x="83" y="133"/>
                    </a:lnTo>
                    <a:lnTo>
                      <a:pt x="70" y="135"/>
                    </a:lnTo>
                    <a:lnTo>
                      <a:pt x="58" y="135"/>
                    </a:lnTo>
                    <a:lnTo>
                      <a:pt x="48" y="135"/>
                    </a:lnTo>
                    <a:lnTo>
                      <a:pt x="37" y="133"/>
                    </a:lnTo>
                    <a:lnTo>
                      <a:pt x="30" y="128"/>
                    </a:lnTo>
                    <a:lnTo>
                      <a:pt x="20" y="123"/>
                    </a:lnTo>
                    <a:lnTo>
                      <a:pt x="12" y="113"/>
                    </a:lnTo>
                    <a:lnTo>
                      <a:pt x="5" y="100"/>
                    </a:lnTo>
                    <a:lnTo>
                      <a:pt x="2" y="93"/>
                    </a:lnTo>
                    <a:lnTo>
                      <a:pt x="2" y="85"/>
                    </a:lnTo>
                    <a:lnTo>
                      <a:pt x="0" y="68"/>
                    </a:lnTo>
                    <a:lnTo>
                      <a:pt x="2" y="52"/>
                    </a:lnTo>
                    <a:lnTo>
                      <a:pt x="5" y="40"/>
                    </a:lnTo>
                    <a:lnTo>
                      <a:pt x="10" y="30"/>
                    </a:lnTo>
                    <a:lnTo>
                      <a:pt x="15" y="20"/>
                    </a:lnTo>
                    <a:lnTo>
                      <a:pt x="25" y="10"/>
                    </a:lnTo>
                    <a:lnTo>
                      <a:pt x="35" y="5"/>
                    </a:lnTo>
                    <a:lnTo>
                      <a:pt x="40" y="2"/>
                    </a:lnTo>
                    <a:lnTo>
                      <a:pt x="48" y="0"/>
                    </a:lnTo>
                    <a:lnTo>
                      <a:pt x="60" y="0"/>
                    </a:lnTo>
                    <a:lnTo>
                      <a:pt x="73" y="0"/>
                    </a:lnTo>
                    <a:lnTo>
                      <a:pt x="83" y="2"/>
                    </a:lnTo>
                    <a:lnTo>
                      <a:pt x="93" y="7"/>
                    </a:lnTo>
                    <a:lnTo>
                      <a:pt x="10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083" name="Rectangle 607"/>
              <p:cNvSpPr>
                <a:spLocks noChangeArrowheads="1"/>
              </p:cNvSpPr>
              <p:nvPr/>
            </p:nvSpPr>
            <p:spPr bwMode="auto">
              <a:xfrm>
                <a:off x="3769" y="8195"/>
                <a:ext cx="17" cy="1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373084" name="Freeform 608"/>
              <p:cNvSpPr>
                <a:spLocks/>
              </p:cNvSpPr>
              <p:nvPr/>
            </p:nvSpPr>
            <p:spPr bwMode="auto">
              <a:xfrm>
                <a:off x="3814" y="8195"/>
                <a:ext cx="126" cy="131"/>
              </a:xfrm>
              <a:custGeom>
                <a:avLst/>
                <a:gdLst>
                  <a:gd name="T0" fmla="*/ 0 w 126"/>
                  <a:gd name="T1" fmla="*/ 0 h 131"/>
                  <a:gd name="T2" fmla="*/ 25 w 126"/>
                  <a:gd name="T3" fmla="*/ 0 h 131"/>
                  <a:gd name="T4" fmla="*/ 63 w 126"/>
                  <a:gd name="T5" fmla="*/ 111 h 131"/>
                  <a:gd name="T6" fmla="*/ 101 w 126"/>
                  <a:gd name="T7" fmla="*/ 0 h 131"/>
                  <a:gd name="T8" fmla="*/ 126 w 126"/>
                  <a:gd name="T9" fmla="*/ 0 h 131"/>
                  <a:gd name="T10" fmla="*/ 126 w 126"/>
                  <a:gd name="T11" fmla="*/ 131 h 131"/>
                  <a:gd name="T12" fmla="*/ 108 w 126"/>
                  <a:gd name="T13" fmla="*/ 131 h 131"/>
                  <a:gd name="T14" fmla="*/ 108 w 126"/>
                  <a:gd name="T15" fmla="*/ 53 h 131"/>
                  <a:gd name="T16" fmla="*/ 108 w 126"/>
                  <a:gd name="T17" fmla="*/ 40 h 131"/>
                  <a:gd name="T18" fmla="*/ 108 w 126"/>
                  <a:gd name="T19" fmla="*/ 20 h 131"/>
                  <a:gd name="T20" fmla="*/ 73 w 126"/>
                  <a:gd name="T21" fmla="*/ 131 h 131"/>
                  <a:gd name="T22" fmla="*/ 55 w 126"/>
                  <a:gd name="T23" fmla="*/ 131 h 131"/>
                  <a:gd name="T24" fmla="*/ 17 w 126"/>
                  <a:gd name="T25" fmla="*/ 20 h 131"/>
                  <a:gd name="T26" fmla="*/ 17 w 126"/>
                  <a:gd name="T27" fmla="*/ 25 h 131"/>
                  <a:gd name="T28" fmla="*/ 17 w 126"/>
                  <a:gd name="T29" fmla="*/ 40 h 131"/>
                  <a:gd name="T30" fmla="*/ 17 w 126"/>
                  <a:gd name="T31" fmla="*/ 53 h 131"/>
                  <a:gd name="T32" fmla="*/ 17 w 126"/>
                  <a:gd name="T33" fmla="*/ 131 h 131"/>
                  <a:gd name="T34" fmla="*/ 0 w 126"/>
                  <a:gd name="T35" fmla="*/ 131 h 131"/>
                  <a:gd name="T36" fmla="*/ 0 w 126"/>
                  <a:gd name="T37" fmla="*/ 0 h 1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31"/>
                  <a:gd name="T59" fmla="*/ 126 w 126"/>
                  <a:gd name="T60" fmla="*/ 131 h 1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31">
                    <a:moveTo>
                      <a:pt x="0" y="0"/>
                    </a:moveTo>
                    <a:lnTo>
                      <a:pt x="25" y="0"/>
                    </a:lnTo>
                    <a:lnTo>
                      <a:pt x="63" y="111"/>
                    </a:lnTo>
                    <a:lnTo>
                      <a:pt x="101" y="0"/>
                    </a:lnTo>
                    <a:lnTo>
                      <a:pt x="126" y="0"/>
                    </a:lnTo>
                    <a:lnTo>
                      <a:pt x="126" y="131"/>
                    </a:lnTo>
                    <a:lnTo>
                      <a:pt x="108" y="131"/>
                    </a:lnTo>
                    <a:lnTo>
                      <a:pt x="108" y="53"/>
                    </a:lnTo>
                    <a:lnTo>
                      <a:pt x="108" y="40"/>
                    </a:lnTo>
                    <a:lnTo>
                      <a:pt x="108" y="20"/>
                    </a:lnTo>
                    <a:lnTo>
                      <a:pt x="73" y="131"/>
                    </a:lnTo>
                    <a:lnTo>
                      <a:pt x="55" y="131"/>
                    </a:lnTo>
                    <a:lnTo>
                      <a:pt x="17" y="20"/>
                    </a:lnTo>
                    <a:lnTo>
                      <a:pt x="17" y="25"/>
                    </a:lnTo>
                    <a:lnTo>
                      <a:pt x="17" y="40"/>
                    </a:lnTo>
                    <a:lnTo>
                      <a:pt x="17" y="53"/>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72743" name="Freeform 609"/>
            <p:cNvSpPr>
              <a:spLocks noEditPoints="1"/>
            </p:cNvSpPr>
            <p:nvPr/>
          </p:nvSpPr>
          <p:spPr bwMode="auto">
            <a:xfrm>
              <a:off x="3955" y="8195"/>
              <a:ext cx="115" cy="131"/>
            </a:xfrm>
            <a:custGeom>
              <a:avLst/>
              <a:gdLst>
                <a:gd name="T0" fmla="*/ 78 w 115"/>
                <a:gd name="T1" fmla="*/ 78 h 131"/>
                <a:gd name="T2" fmla="*/ 58 w 115"/>
                <a:gd name="T3" fmla="*/ 20 h 131"/>
                <a:gd name="T4" fmla="*/ 38 w 115"/>
                <a:gd name="T5" fmla="*/ 78 h 131"/>
                <a:gd name="T6" fmla="*/ 78 w 115"/>
                <a:gd name="T7" fmla="*/ 78 h 131"/>
                <a:gd name="T8" fmla="*/ 48 w 115"/>
                <a:gd name="T9" fmla="*/ 0 h 131"/>
                <a:gd name="T10" fmla="*/ 68 w 115"/>
                <a:gd name="T11" fmla="*/ 0 h 131"/>
                <a:gd name="T12" fmla="*/ 115 w 115"/>
                <a:gd name="T13" fmla="*/ 131 h 131"/>
                <a:gd name="T14" fmla="*/ 95 w 115"/>
                <a:gd name="T15" fmla="*/ 131 h 131"/>
                <a:gd name="T16" fmla="*/ 83 w 115"/>
                <a:gd name="T17" fmla="*/ 91 h 131"/>
                <a:gd name="T18" fmla="*/ 32 w 115"/>
                <a:gd name="T19" fmla="*/ 91 h 131"/>
                <a:gd name="T20" fmla="*/ 17 w 115"/>
                <a:gd name="T21" fmla="*/ 131 h 131"/>
                <a:gd name="T22" fmla="*/ 0 w 115"/>
                <a:gd name="T23" fmla="*/ 131 h 131"/>
                <a:gd name="T24" fmla="*/ 48 w 11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31"/>
                <a:gd name="T41" fmla="*/ 115 w 11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31">
                  <a:moveTo>
                    <a:pt x="78" y="78"/>
                  </a:moveTo>
                  <a:lnTo>
                    <a:pt x="58" y="20"/>
                  </a:lnTo>
                  <a:lnTo>
                    <a:pt x="38" y="78"/>
                  </a:lnTo>
                  <a:lnTo>
                    <a:pt x="78" y="78"/>
                  </a:lnTo>
                  <a:close/>
                  <a:moveTo>
                    <a:pt x="48" y="0"/>
                  </a:moveTo>
                  <a:lnTo>
                    <a:pt x="68" y="0"/>
                  </a:lnTo>
                  <a:lnTo>
                    <a:pt x="115" y="131"/>
                  </a:lnTo>
                  <a:lnTo>
                    <a:pt x="95" y="131"/>
                  </a:lnTo>
                  <a:lnTo>
                    <a:pt x="83" y="91"/>
                  </a:lnTo>
                  <a:lnTo>
                    <a:pt x="32" y="91"/>
                  </a:lnTo>
                  <a:lnTo>
                    <a:pt x="17" y="131"/>
                  </a:lnTo>
                  <a:lnTo>
                    <a:pt x="0" y="131"/>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44" name="Freeform 610"/>
            <p:cNvSpPr>
              <a:spLocks/>
            </p:cNvSpPr>
            <p:nvPr/>
          </p:nvSpPr>
          <p:spPr bwMode="auto">
            <a:xfrm>
              <a:off x="4086" y="8195"/>
              <a:ext cx="85" cy="131"/>
            </a:xfrm>
            <a:custGeom>
              <a:avLst/>
              <a:gdLst>
                <a:gd name="T0" fmla="*/ 0 w 85"/>
                <a:gd name="T1" fmla="*/ 0 h 131"/>
                <a:gd name="T2" fmla="*/ 17 w 85"/>
                <a:gd name="T3" fmla="*/ 0 h 131"/>
                <a:gd name="T4" fmla="*/ 17 w 85"/>
                <a:gd name="T5" fmla="*/ 116 h 131"/>
                <a:gd name="T6" fmla="*/ 85 w 85"/>
                <a:gd name="T7" fmla="*/ 116 h 131"/>
                <a:gd name="T8" fmla="*/ 85 w 85"/>
                <a:gd name="T9" fmla="*/ 131 h 131"/>
                <a:gd name="T10" fmla="*/ 0 w 85"/>
                <a:gd name="T11" fmla="*/ 131 h 131"/>
                <a:gd name="T12" fmla="*/ 0 w 85"/>
                <a:gd name="T13" fmla="*/ 0 h 131"/>
                <a:gd name="T14" fmla="*/ 0 60000 65536"/>
                <a:gd name="T15" fmla="*/ 0 60000 65536"/>
                <a:gd name="T16" fmla="*/ 0 60000 65536"/>
                <a:gd name="T17" fmla="*/ 0 60000 65536"/>
                <a:gd name="T18" fmla="*/ 0 60000 65536"/>
                <a:gd name="T19" fmla="*/ 0 60000 65536"/>
                <a:gd name="T20" fmla="*/ 0 60000 65536"/>
                <a:gd name="T21" fmla="*/ 0 w 85"/>
                <a:gd name="T22" fmla="*/ 0 h 131"/>
                <a:gd name="T23" fmla="*/ 85 w 85"/>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5" h="131">
                  <a:moveTo>
                    <a:pt x="0" y="0"/>
                  </a:moveTo>
                  <a:lnTo>
                    <a:pt x="17" y="0"/>
                  </a:lnTo>
                  <a:lnTo>
                    <a:pt x="17" y="116"/>
                  </a:lnTo>
                  <a:lnTo>
                    <a:pt x="85" y="116"/>
                  </a:lnTo>
                  <a:lnTo>
                    <a:pt x="8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45" name="Freeform 611"/>
            <p:cNvSpPr>
              <a:spLocks/>
            </p:cNvSpPr>
            <p:nvPr/>
          </p:nvSpPr>
          <p:spPr bwMode="auto">
            <a:xfrm>
              <a:off x="4186" y="8193"/>
              <a:ext cx="43" cy="171"/>
            </a:xfrm>
            <a:custGeom>
              <a:avLst/>
              <a:gdLst>
                <a:gd name="T0" fmla="*/ 40 w 43"/>
                <a:gd name="T1" fmla="*/ 0 h 171"/>
                <a:gd name="T2" fmla="*/ 30 w 43"/>
                <a:gd name="T3" fmla="*/ 25 h 171"/>
                <a:gd name="T4" fmla="*/ 23 w 43"/>
                <a:gd name="T5" fmla="*/ 40 h 171"/>
                <a:gd name="T6" fmla="*/ 20 w 43"/>
                <a:gd name="T7" fmla="*/ 50 h 171"/>
                <a:gd name="T8" fmla="*/ 18 w 43"/>
                <a:gd name="T9" fmla="*/ 60 h 171"/>
                <a:gd name="T10" fmla="*/ 18 w 43"/>
                <a:gd name="T11" fmla="*/ 73 h 171"/>
                <a:gd name="T12" fmla="*/ 18 w 43"/>
                <a:gd name="T13" fmla="*/ 85 h 171"/>
                <a:gd name="T14" fmla="*/ 18 w 43"/>
                <a:gd name="T15" fmla="*/ 98 h 171"/>
                <a:gd name="T16" fmla="*/ 18 w 43"/>
                <a:gd name="T17" fmla="*/ 110 h 171"/>
                <a:gd name="T18" fmla="*/ 25 w 43"/>
                <a:gd name="T19" fmla="*/ 133 h 171"/>
                <a:gd name="T20" fmla="*/ 30 w 43"/>
                <a:gd name="T21" fmla="*/ 148 h 171"/>
                <a:gd name="T22" fmla="*/ 43 w 43"/>
                <a:gd name="T23" fmla="*/ 171 h 171"/>
                <a:gd name="T24" fmla="*/ 30 w 43"/>
                <a:gd name="T25" fmla="*/ 171 h 171"/>
                <a:gd name="T26" fmla="*/ 15 w 43"/>
                <a:gd name="T27" fmla="*/ 143 h 171"/>
                <a:gd name="T28" fmla="*/ 8 w 43"/>
                <a:gd name="T29" fmla="*/ 128 h 171"/>
                <a:gd name="T30" fmla="*/ 5 w 43"/>
                <a:gd name="T31" fmla="*/ 115 h 171"/>
                <a:gd name="T32" fmla="*/ 0 w 43"/>
                <a:gd name="T33" fmla="*/ 100 h 171"/>
                <a:gd name="T34" fmla="*/ 0 w 43"/>
                <a:gd name="T35" fmla="*/ 85 h 171"/>
                <a:gd name="T36" fmla="*/ 0 w 43"/>
                <a:gd name="T37" fmla="*/ 73 h 171"/>
                <a:gd name="T38" fmla="*/ 3 w 43"/>
                <a:gd name="T39" fmla="*/ 63 h 171"/>
                <a:gd name="T40" fmla="*/ 5 w 43"/>
                <a:gd name="T41" fmla="*/ 50 h 171"/>
                <a:gd name="T42" fmla="*/ 8 w 43"/>
                <a:gd name="T43" fmla="*/ 40 h 171"/>
                <a:gd name="T44" fmla="*/ 18 w 43"/>
                <a:gd name="T45" fmla="*/ 22 h 171"/>
                <a:gd name="T46" fmla="*/ 30 w 43"/>
                <a:gd name="T47" fmla="*/ 0 h 171"/>
                <a:gd name="T48" fmla="*/ 40 w 43"/>
                <a:gd name="T49" fmla="*/ 0 h 17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171"/>
                <a:gd name="T77" fmla="*/ 43 w 43"/>
                <a:gd name="T78" fmla="*/ 171 h 17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171">
                  <a:moveTo>
                    <a:pt x="40" y="0"/>
                  </a:moveTo>
                  <a:lnTo>
                    <a:pt x="30" y="25"/>
                  </a:lnTo>
                  <a:lnTo>
                    <a:pt x="23" y="40"/>
                  </a:lnTo>
                  <a:lnTo>
                    <a:pt x="20" y="50"/>
                  </a:lnTo>
                  <a:lnTo>
                    <a:pt x="18" y="60"/>
                  </a:lnTo>
                  <a:lnTo>
                    <a:pt x="18" y="73"/>
                  </a:lnTo>
                  <a:lnTo>
                    <a:pt x="18" y="85"/>
                  </a:lnTo>
                  <a:lnTo>
                    <a:pt x="18" y="98"/>
                  </a:lnTo>
                  <a:lnTo>
                    <a:pt x="18" y="110"/>
                  </a:lnTo>
                  <a:lnTo>
                    <a:pt x="25" y="133"/>
                  </a:lnTo>
                  <a:lnTo>
                    <a:pt x="30" y="148"/>
                  </a:lnTo>
                  <a:lnTo>
                    <a:pt x="43" y="171"/>
                  </a:lnTo>
                  <a:lnTo>
                    <a:pt x="30" y="171"/>
                  </a:lnTo>
                  <a:lnTo>
                    <a:pt x="15" y="143"/>
                  </a:lnTo>
                  <a:lnTo>
                    <a:pt x="8" y="128"/>
                  </a:lnTo>
                  <a:lnTo>
                    <a:pt x="5" y="115"/>
                  </a:lnTo>
                  <a:lnTo>
                    <a:pt x="0" y="100"/>
                  </a:lnTo>
                  <a:lnTo>
                    <a:pt x="0" y="85"/>
                  </a:lnTo>
                  <a:lnTo>
                    <a:pt x="0" y="73"/>
                  </a:lnTo>
                  <a:lnTo>
                    <a:pt x="3" y="63"/>
                  </a:lnTo>
                  <a:lnTo>
                    <a:pt x="5" y="50"/>
                  </a:lnTo>
                  <a:lnTo>
                    <a:pt x="8" y="40"/>
                  </a:lnTo>
                  <a:lnTo>
                    <a:pt x="18" y="22"/>
                  </a:lnTo>
                  <a:lnTo>
                    <a:pt x="3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46" name="Freeform 612"/>
            <p:cNvSpPr>
              <a:spLocks/>
            </p:cNvSpPr>
            <p:nvPr/>
          </p:nvSpPr>
          <p:spPr bwMode="auto">
            <a:xfrm>
              <a:off x="4239" y="8198"/>
              <a:ext cx="88" cy="130"/>
            </a:xfrm>
            <a:custGeom>
              <a:avLst/>
              <a:gdLst>
                <a:gd name="T0" fmla="*/ 5 w 88"/>
                <a:gd name="T1" fmla="*/ 113 h 130"/>
                <a:gd name="T2" fmla="*/ 0 w 88"/>
                <a:gd name="T3" fmla="*/ 98 h 130"/>
                <a:gd name="T4" fmla="*/ 15 w 88"/>
                <a:gd name="T5" fmla="*/ 88 h 130"/>
                <a:gd name="T6" fmla="*/ 18 w 88"/>
                <a:gd name="T7" fmla="*/ 100 h 130"/>
                <a:gd name="T8" fmla="*/ 25 w 88"/>
                <a:gd name="T9" fmla="*/ 110 h 130"/>
                <a:gd name="T10" fmla="*/ 35 w 88"/>
                <a:gd name="T11" fmla="*/ 115 h 130"/>
                <a:gd name="T12" fmla="*/ 50 w 88"/>
                <a:gd name="T13" fmla="*/ 115 h 130"/>
                <a:gd name="T14" fmla="*/ 60 w 88"/>
                <a:gd name="T15" fmla="*/ 113 h 130"/>
                <a:gd name="T16" fmla="*/ 68 w 88"/>
                <a:gd name="T17" fmla="*/ 103 h 130"/>
                <a:gd name="T18" fmla="*/ 70 w 88"/>
                <a:gd name="T19" fmla="*/ 88 h 130"/>
                <a:gd name="T20" fmla="*/ 65 w 88"/>
                <a:gd name="T21" fmla="*/ 78 h 130"/>
                <a:gd name="T22" fmla="*/ 58 w 88"/>
                <a:gd name="T23" fmla="*/ 73 h 130"/>
                <a:gd name="T24" fmla="*/ 40 w 88"/>
                <a:gd name="T25" fmla="*/ 70 h 130"/>
                <a:gd name="T26" fmla="*/ 35 w 88"/>
                <a:gd name="T27" fmla="*/ 70 h 130"/>
                <a:gd name="T28" fmla="*/ 38 w 88"/>
                <a:gd name="T29" fmla="*/ 55 h 130"/>
                <a:gd name="T30" fmla="*/ 50 w 88"/>
                <a:gd name="T31" fmla="*/ 55 h 130"/>
                <a:gd name="T32" fmla="*/ 60 w 88"/>
                <a:gd name="T33" fmla="*/ 50 h 130"/>
                <a:gd name="T34" fmla="*/ 65 w 88"/>
                <a:gd name="T35" fmla="*/ 40 h 130"/>
                <a:gd name="T36" fmla="*/ 65 w 88"/>
                <a:gd name="T37" fmla="*/ 30 h 130"/>
                <a:gd name="T38" fmla="*/ 63 w 88"/>
                <a:gd name="T39" fmla="*/ 22 h 130"/>
                <a:gd name="T40" fmla="*/ 55 w 88"/>
                <a:gd name="T41" fmla="*/ 17 h 130"/>
                <a:gd name="T42" fmla="*/ 45 w 88"/>
                <a:gd name="T43" fmla="*/ 15 h 130"/>
                <a:gd name="T44" fmla="*/ 30 w 88"/>
                <a:gd name="T45" fmla="*/ 17 h 130"/>
                <a:gd name="T46" fmla="*/ 23 w 88"/>
                <a:gd name="T47" fmla="*/ 25 h 130"/>
                <a:gd name="T48" fmla="*/ 18 w 88"/>
                <a:gd name="T49" fmla="*/ 42 h 130"/>
                <a:gd name="T50" fmla="*/ 5 w 88"/>
                <a:gd name="T51" fmla="*/ 30 h 130"/>
                <a:gd name="T52" fmla="*/ 8 w 88"/>
                <a:gd name="T53" fmla="*/ 20 h 130"/>
                <a:gd name="T54" fmla="*/ 23 w 88"/>
                <a:gd name="T55" fmla="*/ 5 h 130"/>
                <a:gd name="T56" fmla="*/ 43 w 88"/>
                <a:gd name="T57" fmla="*/ 0 h 130"/>
                <a:gd name="T58" fmla="*/ 60 w 88"/>
                <a:gd name="T59" fmla="*/ 2 h 130"/>
                <a:gd name="T60" fmla="*/ 73 w 88"/>
                <a:gd name="T61" fmla="*/ 10 h 130"/>
                <a:gd name="T62" fmla="*/ 81 w 88"/>
                <a:gd name="T63" fmla="*/ 20 h 130"/>
                <a:gd name="T64" fmla="*/ 83 w 88"/>
                <a:gd name="T65" fmla="*/ 35 h 130"/>
                <a:gd name="T66" fmla="*/ 78 w 88"/>
                <a:gd name="T67" fmla="*/ 53 h 130"/>
                <a:gd name="T68" fmla="*/ 73 w 88"/>
                <a:gd name="T69" fmla="*/ 58 h 130"/>
                <a:gd name="T70" fmla="*/ 76 w 88"/>
                <a:gd name="T71" fmla="*/ 65 h 130"/>
                <a:gd name="T72" fmla="*/ 86 w 88"/>
                <a:gd name="T73" fmla="*/ 80 h 130"/>
                <a:gd name="T74" fmla="*/ 88 w 88"/>
                <a:gd name="T75" fmla="*/ 98 h 130"/>
                <a:gd name="T76" fmla="*/ 81 w 88"/>
                <a:gd name="T77" fmla="*/ 113 h 130"/>
                <a:gd name="T78" fmla="*/ 70 w 88"/>
                <a:gd name="T79" fmla="*/ 125 h 130"/>
                <a:gd name="T80" fmla="*/ 53 w 88"/>
                <a:gd name="T81" fmla="*/ 130 h 130"/>
                <a:gd name="T82" fmla="*/ 33 w 88"/>
                <a:gd name="T83" fmla="*/ 130 h 130"/>
                <a:gd name="T84" fmla="*/ 15 w 88"/>
                <a:gd name="T85" fmla="*/ 125 h 130"/>
                <a:gd name="T86" fmla="*/ 10 w 88"/>
                <a:gd name="T87" fmla="*/ 118 h 13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8"/>
                <a:gd name="T133" fmla="*/ 0 h 130"/>
                <a:gd name="T134" fmla="*/ 88 w 88"/>
                <a:gd name="T135" fmla="*/ 130 h 13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8" h="130">
                  <a:moveTo>
                    <a:pt x="10" y="118"/>
                  </a:moveTo>
                  <a:lnTo>
                    <a:pt x="5" y="113"/>
                  </a:lnTo>
                  <a:lnTo>
                    <a:pt x="3" y="105"/>
                  </a:lnTo>
                  <a:lnTo>
                    <a:pt x="0" y="98"/>
                  </a:lnTo>
                  <a:lnTo>
                    <a:pt x="0" y="88"/>
                  </a:lnTo>
                  <a:lnTo>
                    <a:pt x="15" y="88"/>
                  </a:lnTo>
                  <a:lnTo>
                    <a:pt x="18" y="95"/>
                  </a:lnTo>
                  <a:lnTo>
                    <a:pt x="18" y="100"/>
                  </a:lnTo>
                  <a:lnTo>
                    <a:pt x="20" y="108"/>
                  </a:lnTo>
                  <a:lnTo>
                    <a:pt x="25" y="110"/>
                  </a:lnTo>
                  <a:lnTo>
                    <a:pt x="30" y="115"/>
                  </a:lnTo>
                  <a:lnTo>
                    <a:pt x="35" y="115"/>
                  </a:lnTo>
                  <a:lnTo>
                    <a:pt x="43" y="118"/>
                  </a:lnTo>
                  <a:lnTo>
                    <a:pt x="50" y="115"/>
                  </a:lnTo>
                  <a:lnTo>
                    <a:pt x="55" y="115"/>
                  </a:lnTo>
                  <a:lnTo>
                    <a:pt x="60" y="113"/>
                  </a:lnTo>
                  <a:lnTo>
                    <a:pt x="63" y="110"/>
                  </a:lnTo>
                  <a:lnTo>
                    <a:pt x="68" y="103"/>
                  </a:lnTo>
                  <a:lnTo>
                    <a:pt x="70" y="93"/>
                  </a:lnTo>
                  <a:lnTo>
                    <a:pt x="70" y="88"/>
                  </a:lnTo>
                  <a:lnTo>
                    <a:pt x="68" y="83"/>
                  </a:lnTo>
                  <a:lnTo>
                    <a:pt x="65" y="78"/>
                  </a:lnTo>
                  <a:lnTo>
                    <a:pt x="63" y="75"/>
                  </a:lnTo>
                  <a:lnTo>
                    <a:pt x="58" y="73"/>
                  </a:lnTo>
                  <a:lnTo>
                    <a:pt x="53" y="70"/>
                  </a:lnTo>
                  <a:lnTo>
                    <a:pt x="40" y="70"/>
                  </a:lnTo>
                  <a:lnTo>
                    <a:pt x="38" y="70"/>
                  </a:lnTo>
                  <a:lnTo>
                    <a:pt x="35" y="70"/>
                  </a:lnTo>
                  <a:lnTo>
                    <a:pt x="35" y="55"/>
                  </a:lnTo>
                  <a:lnTo>
                    <a:pt x="38" y="55"/>
                  </a:lnTo>
                  <a:lnTo>
                    <a:pt x="43" y="55"/>
                  </a:lnTo>
                  <a:lnTo>
                    <a:pt x="50" y="55"/>
                  </a:lnTo>
                  <a:lnTo>
                    <a:pt x="55" y="53"/>
                  </a:lnTo>
                  <a:lnTo>
                    <a:pt x="60" y="50"/>
                  </a:lnTo>
                  <a:lnTo>
                    <a:pt x="63" y="45"/>
                  </a:lnTo>
                  <a:lnTo>
                    <a:pt x="65" y="40"/>
                  </a:lnTo>
                  <a:lnTo>
                    <a:pt x="65" y="35"/>
                  </a:lnTo>
                  <a:lnTo>
                    <a:pt x="65" y="30"/>
                  </a:lnTo>
                  <a:lnTo>
                    <a:pt x="65" y="27"/>
                  </a:lnTo>
                  <a:lnTo>
                    <a:pt x="63" y="22"/>
                  </a:lnTo>
                  <a:lnTo>
                    <a:pt x="60" y="20"/>
                  </a:lnTo>
                  <a:lnTo>
                    <a:pt x="55" y="17"/>
                  </a:lnTo>
                  <a:lnTo>
                    <a:pt x="53" y="17"/>
                  </a:lnTo>
                  <a:lnTo>
                    <a:pt x="45" y="15"/>
                  </a:lnTo>
                  <a:lnTo>
                    <a:pt x="38" y="17"/>
                  </a:lnTo>
                  <a:lnTo>
                    <a:pt x="30" y="17"/>
                  </a:lnTo>
                  <a:lnTo>
                    <a:pt x="25" y="22"/>
                  </a:lnTo>
                  <a:lnTo>
                    <a:pt x="23" y="25"/>
                  </a:lnTo>
                  <a:lnTo>
                    <a:pt x="20" y="32"/>
                  </a:lnTo>
                  <a:lnTo>
                    <a:pt x="18" y="42"/>
                  </a:lnTo>
                  <a:lnTo>
                    <a:pt x="3" y="42"/>
                  </a:lnTo>
                  <a:lnTo>
                    <a:pt x="5" y="30"/>
                  </a:lnTo>
                  <a:lnTo>
                    <a:pt x="5" y="25"/>
                  </a:lnTo>
                  <a:lnTo>
                    <a:pt x="8" y="20"/>
                  </a:lnTo>
                  <a:lnTo>
                    <a:pt x="15" y="10"/>
                  </a:lnTo>
                  <a:lnTo>
                    <a:pt x="23" y="5"/>
                  </a:lnTo>
                  <a:lnTo>
                    <a:pt x="30" y="2"/>
                  </a:lnTo>
                  <a:lnTo>
                    <a:pt x="43" y="0"/>
                  </a:lnTo>
                  <a:lnTo>
                    <a:pt x="53" y="2"/>
                  </a:lnTo>
                  <a:lnTo>
                    <a:pt x="60" y="2"/>
                  </a:lnTo>
                  <a:lnTo>
                    <a:pt x="68" y="5"/>
                  </a:lnTo>
                  <a:lnTo>
                    <a:pt x="73" y="10"/>
                  </a:lnTo>
                  <a:lnTo>
                    <a:pt x="78" y="15"/>
                  </a:lnTo>
                  <a:lnTo>
                    <a:pt x="81" y="20"/>
                  </a:lnTo>
                  <a:lnTo>
                    <a:pt x="83" y="27"/>
                  </a:lnTo>
                  <a:lnTo>
                    <a:pt x="83" y="35"/>
                  </a:lnTo>
                  <a:lnTo>
                    <a:pt x="81" y="45"/>
                  </a:lnTo>
                  <a:lnTo>
                    <a:pt x="78" y="53"/>
                  </a:lnTo>
                  <a:lnTo>
                    <a:pt x="76" y="55"/>
                  </a:lnTo>
                  <a:lnTo>
                    <a:pt x="73" y="58"/>
                  </a:lnTo>
                  <a:lnTo>
                    <a:pt x="68" y="60"/>
                  </a:lnTo>
                  <a:lnTo>
                    <a:pt x="76" y="65"/>
                  </a:lnTo>
                  <a:lnTo>
                    <a:pt x="83" y="70"/>
                  </a:lnTo>
                  <a:lnTo>
                    <a:pt x="86" y="80"/>
                  </a:lnTo>
                  <a:lnTo>
                    <a:pt x="88" y="90"/>
                  </a:lnTo>
                  <a:lnTo>
                    <a:pt x="88" y="98"/>
                  </a:lnTo>
                  <a:lnTo>
                    <a:pt x="86" y="108"/>
                  </a:lnTo>
                  <a:lnTo>
                    <a:pt x="81" y="113"/>
                  </a:lnTo>
                  <a:lnTo>
                    <a:pt x="76" y="120"/>
                  </a:lnTo>
                  <a:lnTo>
                    <a:pt x="70" y="125"/>
                  </a:lnTo>
                  <a:lnTo>
                    <a:pt x="63" y="128"/>
                  </a:lnTo>
                  <a:lnTo>
                    <a:pt x="53" y="130"/>
                  </a:lnTo>
                  <a:lnTo>
                    <a:pt x="43" y="130"/>
                  </a:lnTo>
                  <a:lnTo>
                    <a:pt x="33" y="130"/>
                  </a:lnTo>
                  <a:lnTo>
                    <a:pt x="23" y="128"/>
                  </a:lnTo>
                  <a:lnTo>
                    <a:pt x="15" y="125"/>
                  </a:lnTo>
                  <a:lnTo>
                    <a:pt x="13" y="123"/>
                  </a:lnTo>
                  <a:lnTo>
                    <a:pt x="10"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47" name="Freeform 613"/>
            <p:cNvSpPr>
              <a:spLocks/>
            </p:cNvSpPr>
            <p:nvPr/>
          </p:nvSpPr>
          <p:spPr bwMode="auto">
            <a:xfrm>
              <a:off x="4350" y="8306"/>
              <a:ext cx="20" cy="48"/>
            </a:xfrm>
            <a:custGeom>
              <a:avLst/>
              <a:gdLst>
                <a:gd name="T0" fmla="*/ 0 w 20"/>
                <a:gd name="T1" fmla="*/ 37 h 48"/>
                <a:gd name="T2" fmla="*/ 5 w 20"/>
                <a:gd name="T3" fmla="*/ 35 h 48"/>
                <a:gd name="T4" fmla="*/ 10 w 20"/>
                <a:gd name="T5" fmla="*/ 30 h 48"/>
                <a:gd name="T6" fmla="*/ 10 w 20"/>
                <a:gd name="T7" fmla="*/ 22 h 48"/>
                <a:gd name="T8" fmla="*/ 10 w 20"/>
                <a:gd name="T9" fmla="*/ 20 h 48"/>
                <a:gd name="T10" fmla="*/ 0 w 20"/>
                <a:gd name="T11" fmla="*/ 20 h 48"/>
                <a:gd name="T12" fmla="*/ 0 w 20"/>
                <a:gd name="T13" fmla="*/ 0 h 48"/>
                <a:gd name="T14" fmla="*/ 20 w 20"/>
                <a:gd name="T15" fmla="*/ 0 h 48"/>
                <a:gd name="T16" fmla="*/ 20 w 20"/>
                <a:gd name="T17" fmla="*/ 17 h 48"/>
                <a:gd name="T18" fmla="*/ 17 w 20"/>
                <a:gd name="T19" fmla="*/ 27 h 48"/>
                <a:gd name="T20" fmla="*/ 15 w 20"/>
                <a:gd name="T21" fmla="*/ 37 h 48"/>
                <a:gd name="T22" fmla="*/ 12 w 20"/>
                <a:gd name="T23" fmla="*/ 40 h 48"/>
                <a:gd name="T24" fmla="*/ 10 w 20"/>
                <a:gd name="T25" fmla="*/ 42 h 48"/>
                <a:gd name="T26" fmla="*/ 5 w 20"/>
                <a:gd name="T27" fmla="*/ 45 h 48"/>
                <a:gd name="T28" fmla="*/ 0 w 20"/>
                <a:gd name="T29" fmla="*/ 48 h 48"/>
                <a:gd name="T30" fmla="*/ 0 w 20"/>
                <a:gd name="T31" fmla="*/ 37 h 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
                <a:gd name="T49" fmla="*/ 0 h 48"/>
                <a:gd name="T50" fmla="*/ 20 w 20"/>
                <a:gd name="T51" fmla="*/ 48 h 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 h="48">
                  <a:moveTo>
                    <a:pt x="0" y="37"/>
                  </a:moveTo>
                  <a:lnTo>
                    <a:pt x="5" y="35"/>
                  </a:lnTo>
                  <a:lnTo>
                    <a:pt x="10" y="30"/>
                  </a:lnTo>
                  <a:lnTo>
                    <a:pt x="10" y="22"/>
                  </a:lnTo>
                  <a:lnTo>
                    <a:pt x="10" y="20"/>
                  </a:lnTo>
                  <a:lnTo>
                    <a:pt x="0" y="20"/>
                  </a:lnTo>
                  <a:lnTo>
                    <a:pt x="0" y="0"/>
                  </a:lnTo>
                  <a:lnTo>
                    <a:pt x="20" y="0"/>
                  </a:lnTo>
                  <a:lnTo>
                    <a:pt x="20" y="17"/>
                  </a:lnTo>
                  <a:lnTo>
                    <a:pt x="17" y="27"/>
                  </a:lnTo>
                  <a:lnTo>
                    <a:pt x="15" y="37"/>
                  </a:lnTo>
                  <a:lnTo>
                    <a:pt x="12" y="40"/>
                  </a:lnTo>
                  <a:lnTo>
                    <a:pt x="10" y="42"/>
                  </a:lnTo>
                  <a:lnTo>
                    <a:pt x="5" y="45"/>
                  </a:lnTo>
                  <a:lnTo>
                    <a:pt x="0" y="48"/>
                  </a:lnTo>
                  <a:lnTo>
                    <a:pt x="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48" name="Freeform 614"/>
            <p:cNvSpPr>
              <a:spLocks/>
            </p:cNvSpPr>
            <p:nvPr/>
          </p:nvSpPr>
          <p:spPr bwMode="auto">
            <a:xfrm>
              <a:off x="4453" y="8200"/>
              <a:ext cx="48" cy="126"/>
            </a:xfrm>
            <a:custGeom>
              <a:avLst/>
              <a:gdLst>
                <a:gd name="T0" fmla="*/ 0 w 48"/>
                <a:gd name="T1" fmla="*/ 35 h 126"/>
                <a:gd name="T2" fmla="*/ 0 w 48"/>
                <a:gd name="T3" fmla="*/ 23 h 126"/>
                <a:gd name="T4" fmla="*/ 15 w 48"/>
                <a:gd name="T5" fmla="*/ 23 h 126"/>
                <a:gd name="T6" fmla="*/ 25 w 48"/>
                <a:gd name="T7" fmla="*/ 18 h 126"/>
                <a:gd name="T8" fmla="*/ 28 w 48"/>
                <a:gd name="T9" fmla="*/ 15 h 126"/>
                <a:gd name="T10" fmla="*/ 30 w 48"/>
                <a:gd name="T11" fmla="*/ 13 h 126"/>
                <a:gd name="T12" fmla="*/ 35 w 48"/>
                <a:gd name="T13" fmla="*/ 0 h 126"/>
                <a:gd name="T14" fmla="*/ 48 w 48"/>
                <a:gd name="T15" fmla="*/ 0 h 126"/>
                <a:gd name="T16" fmla="*/ 48 w 48"/>
                <a:gd name="T17" fmla="*/ 126 h 126"/>
                <a:gd name="T18" fmla="*/ 30 w 48"/>
                <a:gd name="T19" fmla="*/ 126 h 126"/>
                <a:gd name="T20" fmla="*/ 30 w 48"/>
                <a:gd name="T21" fmla="*/ 35 h 126"/>
                <a:gd name="T22" fmla="*/ 0 w 48"/>
                <a:gd name="T23" fmla="*/ 35 h 12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8"/>
                <a:gd name="T37" fmla="*/ 0 h 126"/>
                <a:gd name="T38" fmla="*/ 48 w 48"/>
                <a:gd name="T39" fmla="*/ 126 h 12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8" h="126">
                  <a:moveTo>
                    <a:pt x="0" y="35"/>
                  </a:moveTo>
                  <a:lnTo>
                    <a:pt x="0" y="23"/>
                  </a:lnTo>
                  <a:lnTo>
                    <a:pt x="15" y="23"/>
                  </a:lnTo>
                  <a:lnTo>
                    <a:pt x="25" y="18"/>
                  </a:lnTo>
                  <a:lnTo>
                    <a:pt x="28" y="15"/>
                  </a:lnTo>
                  <a:lnTo>
                    <a:pt x="30" y="13"/>
                  </a:lnTo>
                  <a:lnTo>
                    <a:pt x="35" y="0"/>
                  </a:lnTo>
                  <a:lnTo>
                    <a:pt x="48" y="0"/>
                  </a:lnTo>
                  <a:lnTo>
                    <a:pt x="48" y="126"/>
                  </a:lnTo>
                  <a:lnTo>
                    <a:pt x="30" y="126"/>
                  </a:lnTo>
                  <a:lnTo>
                    <a:pt x="30" y="35"/>
                  </a:lnTo>
                  <a:lnTo>
                    <a:pt x="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49" name="Freeform 615"/>
            <p:cNvSpPr>
              <a:spLocks/>
            </p:cNvSpPr>
            <p:nvPr/>
          </p:nvSpPr>
          <p:spPr bwMode="auto">
            <a:xfrm>
              <a:off x="4543" y="8193"/>
              <a:ext cx="41" cy="171"/>
            </a:xfrm>
            <a:custGeom>
              <a:avLst/>
              <a:gdLst>
                <a:gd name="T0" fmla="*/ 0 w 41"/>
                <a:gd name="T1" fmla="*/ 171 h 171"/>
                <a:gd name="T2" fmla="*/ 11 w 41"/>
                <a:gd name="T3" fmla="*/ 145 h 171"/>
                <a:gd name="T4" fmla="*/ 18 w 41"/>
                <a:gd name="T5" fmla="*/ 130 h 171"/>
                <a:gd name="T6" fmla="*/ 21 w 41"/>
                <a:gd name="T7" fmla="*/ 120 h 171"/>
                <a:gd name="T8" fmla="*/ 23 w 41"/>
                <a:gd name="T9" fmla="*/ 108 h 171"/>
                <a:gd name="T10" fmla="*/ 23 w 41"/>
                <a:gd name="T11" fmla="*/ 98 h 171"/>
                <a:gd name="T12" fmla="*/ 23 w 41"/>
                <a:gd name="T13" fmla="*/ 85 h 171"/>
                <a:gd name="T14" fmla="*/ 23 w 41"/>
                <a:gd name="T15" fmla="*/ 73 h 171"/>
                <a:gd name="T16" fmla="*/ 23 w 41"/>
                <a:gd name="T17" fmla="*/ 60 h 171"/>
                <a:gd name="T18" fmla="*/ 21 w 41"/>
                <a:gd name="T19" fmla="*/ 50 h 171"/>
                <a:gd name="T20" fmla="*/ 18 w 41"/>
                <a:gd name="T21" fmla="*/ 37 h 171"/>
                <a:gd name="T22" fmla="*/ 11 w 41"/>
                <a:gd name="T23" fmla="*/ 22 h 171"/>
                <a:gd name="T24" fmla="*/ 0 w 41"/>
                <a:gd name="T25" fmla="*/ 0 h 171"/>
                <a:gd name="T26" fmla="*/ 11 w 41"/>
                <a:gd name="T27" fmla="*/ 0 h 171"/>
                <a:gd name="T28" fmla="*/ 26 w 41"/>
                <a:gd name="T29" fmla="*/ 27 h 171"/>
                <a:gd name="T30" fmla="*/ 33 w 41"/>
                <a:gd name="T31" fmla="*/ 42 h 171"/>
                <a:gd name="T32" fmla="*/ 36 w 41"/>
                <a:gd name="T33" fmla="*/ 52 h 171"/>
                <a:gd name="T34" fmla="*/ 38 w 41"/>
                <a:gd name="T35" fmla="*/ 63 h 171"/>
                <a:gd name="T36" fmla="*/ 41 w 41"/>
                <a:gd name="T37" fmla="*/ 85 h 171"/>
                <a:gd name="T38" fmla="*/ 41 w 41"/>
                <a:gd name="T39" fmla="*/ 98 h 171"/>
                <a:gd name="T40" fmla="*/ 38 w 41"/>
                <a:gd name="T41" fmla="*/ 108 h 171"/>
                <a:gd name="T42" fmla="*/ 36 w 41"/>
                <a:gd name="T43" fmla="*/ 120 h 171"/>
                <a:gd name="T44" fmla="*/ 33 w 41"/>
                <a:gd name="T45" fmla="*/ 130 h 171"/>
                <a:gd name="T46" fmla="*/ 26 w 41"/>
                <a:gd name="T47" fmla="*/ 148 h 171"/>
                <a:gd name="T48" fmla="*/ 11 w 41"/>
                <a:gd name="T49" fmla="*/ 171 h 171"/>
                <a:gd name="T50" fmla="*/ 0 w 41"/>
                <a:gd name="T51" fmla="*/ 171 h 1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1"/>
                <a:gd name="T79" fmla="*/ 0 h 171"/>
                <a:gd name="T80" fmla="*/ 41 w 41"/>
                <a:gd name="T81" fmla="*/ 171 h 1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1" h="171">
                  <a:moveTo>
                    <a:pt x="0" y="171"/>
                  </a:moveTo>
                  <a:lnTo>
                    <a:pt x="11" y="145"/>
                  </a:lnTo>
                  <a:lnTo>
                    <a:pt x="18" y="130"/>
                  </a:lnTo>
                  <a:lnTo>
                    <a:pt x="21" y="120"/>
                  </a:lnTo>
                  <a:lnTo>
                    <a:pt x="23" y="108"/>
                  </a:lnTo>
                  <a:lnTo>
                    <a:pt x="23" y="98"/>
                  </a:lnTo>
                  <a:lnTo>
                    <a:pt x="23" y="85"/>
                  </a:lnTo>
                  <a:lnTo>
                    <a:pt x="23" y="73"/>
                  </a:lnTo>
                  <a:lnTo>
                    <a:pt x="23" y="60"/>
                  </a:lnTo>
                  <a:lnTo>
                    <a:pt x="21" y="50"/>
                  </a:lnTo>
                  <a:lnTo>
                    <a:pt x="18" y="37"/>
                  </a:lnTo>
                  <a:lnTo>
                    <a:pt x="11" y="22"/>
                  </a:lnTo>
                  <a:lnTo>
                    <a:pt x="0" y="0"/>
                  </a:lnTo>
                  <a:lnTo>
                    <a:pt x="11" y="0"/>
                  </a:lnTo>
                  <a:lnTo>
                    <a:pt x="26" y="27"/>
                  </a:lnTo>
                  <a:lnTo>
                    <a:pt x="33" y="42"/>
                  </a:lnTo>
                  <a:lnTo>
                    <a:pt x="36" y="52"/>
                  </a:lnTo>
                  <a:lnTo>
                    <a:pt x="38" y="63"/>
                  </a:lnTo>
                  <a:lnTo>
                    <a:pt x="41" y="85"/>
                  </a:lnTo>
                  <a:lnTo>
                    <a:pt x="41" y="98"/>
                  </a:lnTo>
                  <a:lnTo>
                    <a:pt x="38" y="108"/>
                  </a:lnTo>
                  <a:lnTo>
                    <a:pt x="36" y="120"/>
                  </a:lnTo>
                  <a:lnTo>
                    <a:pt x="33" y="130"/>
                  </a:lnTo>
                  <a:lnTo>
                    <a:pt x="26" y="148"/>
                  </a:lnTo>
                  <a:lnTo>
                    <a:pt x="11" y="171"/>
                  </a:lnTo>
                  <a:lnTo>
                    <a:pt x="0" y="1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50" name="Rectangle 616"/>
            <p:cNvSpPr>
              <a:spLocks noChangeArrowheads="1"/>
            </p:cNvSpPr>
            <p:nvPr/>
          </p:nvSpPr>
          <p:spPr bwMode="auto">
            <a:xfrm>
              <a:off x="3386" y="7954"/>
              <a:ext cx="18" cy="1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372751" name="Freeform 617"/>
            <p:cNvSpPr>
              <a:spLocks/>
            </p:cNvSpPr>
            <p:nvPr/>
          </p:nvSpPr>
          <p:spPr bwMode="auto">
            <a:xfrm>
              <a:off x="3431" y="7954"/>
              <a:ext cx="104" cy="131"/>
            </a:xfrm>
            <a:custGeom>
              <a:avLst/>
              <a:gdLst>
                <a:gd name="T0" fmla="*/ 0 w 104"/>
                <a:gd name="T1" fmla="*/ 0 h 131"/>
                <a:gd name="T2" fmla="*/ 23 w 104"/>
                <a:gd name="T3" fmla="*/ 0 h 131"/>
                <a:gd name="T4" fmla="*/ 89 w 104"/>
                <a:gd name="T5" fmla="*/ 106 h 131"/>
                <a:gd name="T6" fmla="*/ 89 w 104"/>
                <a:gd name="T7" fmla="*/ 0 h 131"/>
                <a:gd name="T8" fmla="*/ 104 w 104"/>
                <a:gd name="T9" fmla="*/ 0 h 131"/>
                <a:gd name="T10" fmla="*/ 104 w 104"/>
                <a:gd name="T11" fmla="*/ 131 h 131"/>
                <a:gd name="T12" fmla="*/ 86 w 104"/>
                <a:gd name="T13" fmla="*/ 131 h 131"/>
                <a:gd name="T14" fmla="*/ 18 w 104"/>
                <a:gd name="T15" fmla="*/ 25 h 131"/>
                <a:gd name="T16" fmla="*/ 18 w 104"/>
                <a:gd name="T17" fmla="*/ 131 h 131"/>
                <a:gd name="T18" fmla="*/ 0 w 104"/>
                <a:gd name="T19" fmla="*/ 131 h 131"/>
                <a:gd name="T20" fmla="*/ 0 w 104"/>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131"/>
                <a:gd name="T35" fmla="*/ 104 w 104"/>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131">
                  <a:moveTo>
                    <a:pt x="0" y="0"/>
                  </a:moveTo>
                  <a:lnTo>
                    <a:pt x="23" y="0"/>
                  </a:lnTo>
                  <a:lnTo>
                    <a:pt x="89" y="106"/>
                  </a:lnTo>
                  <a:lnTo>
                    <a:pt x="89" y="0"/>
                  </a:lnTo>
                  <a:lnTo>
                    <a:pt x="104" y="0"/>
                  </a:lnTo>
                  <a:lnTo>
                    <a:pt x="104" y="131"/>
                  </a:lnTo>
                  <a:lnTo>
                    <a:pt x="86" y="131"/>
                  </a:lnTo>
                  <a:lnTo>
                    <a:pt x="18" y="25"/>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52" name="Freeform 618"/>
            <p:cNvSpPr>
              <a:spLocks/>
            </p:cNvSpPr>
            <p:nvPr/>
          </p:nvSpPr>
          <p:spPr bwMode="auto">
            <a:xfrm>
              <a:off x="3552" y="7954"/>
              <a:ext cx="106" cy="131"/>
            </a:xfrm>
            <a:custGeom>
              <a:avLst/>
              <a:gdLst>
                <a:gd name="T0" fmla="*/ 106 w 106"/>
                <a:gd name="T1" fmla="*/ 0 h 131"/>
                <a:gd name="T2" fmla="*/ 106 w 106"/>
                <a:gd name="T3" fmla="*/ 15 h 131"/>
                <a:gd name="T4" fmla="*/ 63 w 106"/>
                <a:gd name="T5" fmla="*/ 15 h 131"/>
                <a:gd name="T6" fmla="*/ 63 w 106"/>
                <a:gd name="T7" fmla="*/ 131 h 131"/>
                <a:gd name="T8" fmla="*/ 43 w 106"/>
                <a:gd name="T9" fmla="*/ 131 h 131"/>
                <a:gd name="T10" fmla="*/ 43 w 106"/>
                <a:gd name="T11" fmla="*/ 15 h 131"/>
                <a:gd name="T12" fmla="*/ 0 w 106"/>
                <a:gd name="T13" fmla="*/ 15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15"/>
                  </a:lnTo>
                  <a:lnTo>
                    <a:pt x="63" y="15"/>
                  </a:lnTo>
                  <a:lnTo>
                    <a:pt x="63" y="131"/>
                  </a:lnTo>
                  <a:lnTo>
                    <a:pt x="43" y="131"/>
                  </a:lnTo>
                  <a:lnTo>
                    <a:pt x="43" y="15"/>
                  </a:lnTo>
                  <a:lnTo>
                    <a:pt x="0" y="15"/>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53" name="Freeform 619"/>
            <p:cNvSpPr>
              <a:spLocks/>
            </p:cNvSpPr>
            <p:nvPr/>
          </p:nvSpPr>
          <p:spPr bwMode="auto">
            <a:xfrm>
              <a:off x="3376" y="7710"/>
              <a:ext cx="116" cy="136"/>
            </a:xfrm>
            <a:custGeom>
              <a:avLst/>
              <a:gdLst>
                <a:gd name="T0" fmla="*/ 106 w 116"/>
                <a:gd name="T1" fmla="*/ 20 h 136"/>
                <a:gd name="T2" fmla="*/ 113 w 116"/>
                <a:gd name="T3" fmla="*/ 36 h 136"/>
                <a:gd name="T4" fmla="*/ 98 w 116"/>
                <a:gd name="T5" fmla="*/ 43 h 136"/>
                <a:gd name="T6" fmla="*/ 91 w 116"/>
                <a:gd name="T7" fmla="*/ 25 h 136"/>
                <a:gd name="T8" fmla="*/ 81 w 116"/>
                <a:gd name="T9" fmla="*/ 20 h 136"/>
                <a:gd name="T10" fmla="*/ 68 w 116"/>
                <a:gd name="T11" fmla="*/ 15 h 136"/>
                <a:gd name="T12" fmla="*/ 53 w 116"/>
                <a:gd name="T13" fmla="*/ 15 h 136"/>
                <a:gd name="T14" fmla="*/ 38 w 116"/>
                <a:gd name="T15" fmla="*/ 23 h 136"/>
                <a:gd name="T16" fmla="*/ 25 w 116"/>
                <a:gd name="T17" fmla="*/ 36 h 136"/>
                <a:gd name="T18" fmla="*/ 20 w 116"/>
                <a:gd name="T19" fmla="*/ 58 h 136"/>
                <a:gd name="T20" fmla="*/ 20 w 116"/>
                <a:gd name="T21" fmla="*/ 81 h 136"/>
                <a:gd name="T22" fmla="*/ 25 w 116"/>
                <a:gd name="T23" fmla="*/ 98 h 136"/>
                <a:gd name="T24" fmla="*/ 35 w 116"/>
                <a:gd name="T25" fmla="*/ 113 h 136"/>
                <a:gd name="T26" fmla="*/ 50 w 116"/>
                <a:gd name="T27" fmla="*/ 121 h 136"/>
                <a:gd name="T28" fmla="*/ 71 w 116"/>
                <a:gd name="T29" fmla="*/ 121 h 136"/>
                <a:gd name="T30" fmla="*/ 86 w 116"/>
                <a:gd name="T31" fmla="*/ 113 h 136"/>
                <a:gd name="T32" fmla="*/ 96 w 116"/>
                <a:gd name="T33" fmla="*/ 98 h 136"/>
                <a:gd name="T34" fmla="*/ 116 w 116"/>
                <a:gd name="T35" fmla="*/ 86 h 136"/>
                <a:gd name="T36" fmla="*/ 111 w 116"/>
                <a:gd name="T37" fmla="*/ 103 h 136"/>
                <a:gd name="T38" fmla="*/ 101 w 116"/>
                <a:gd name="T39" fmla="*/ 121 h 136"/>
                <a:gd name="T40" fmla="*/ 83 w 116"/>
                <a:gd name="T41" fmla="*/ 134 h 136"/>
                <a:gd name="T42" fmla="*/ 58 w 116"/>
                <a:gd name="T43" fmla="*/ 136 h 136"/>
                <a:gd name="T44" fmla="*/ 38 w 116"/>
                <a:gd name="T45" fmla="*/ 134 h 136"/>
                <a:gd name="T46" fmla="*/ 20 w 116"/>
                <a:gd name="T47" fmla="*/ 123 h 136"/>
                <a:gd name="T48" fmla="*/ 5 w 116"/>
                <a:gd name="T49" fmla="*/ 101 h 136"/>
                <a:gd name="T50" fmla="*/ 3 w 116"/>
                <a:gd name="T51" fmla="*/ 86 h 136"/>
                <a:gd name="T52" fmla="*/ 3 w 116"/>
                <a:gd name="T53" fmla="*/ 53 h 136"/>
                <a:gd name="T54" fmla="*/ 10 w 116"/>
                <a:gd name="T55" fmla="*/ 31 h 136"/>
                <a:gd name="T56" fmla="*/ 25 w 116"/>
                <a:gd name="T57" fmla="*/ 10 h 136"/>
                <a:gd name="T58" fmla="*/ 40 w 116"/>
                <a:gd name="T59" fmla="*/ 3 h 136"/>
                <a:gd name="T60" fmla="*/ 61 w 116"/>
                <a:gd name="T61" fmla="*/ 0 h 136"/>
                <a:gd name="T62" fmla="*/ 83 w 116"/>
                <a:gd name="T63" fmla="*/ 3 h 136"/>
                <a:gd name="T64" fmla="*/ 101 w 116"/>
                <a:gd name="T65" fmla="*/ 13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
                <a:gd name="T100" fmla="*/ 0 h 136"/>
                <a:gd name="T101" fmla="*/ 116 w 116"/>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 h="136">
                  <a:moveTo>
                    <a:pt x="101" y="13"/>
                  </a:moveTo>
                  <a:lnTo>
                    <a:pt x="106" y="20"/>
                  </a:lnTo>
                  <a:lnTo>
                    <a:pt x="111" y="28"/>
                  </a:lnTo>
                  <a:lnTo>
                    <a:pt x="113" y="36"/>
                  </a:lnTo>
                  <a:lnTo>
                    <a:pt x="116" y="43"/>
                  </a:lnTo>
                  <a:lnTo>
                    <a:pt x="98" y="43"/>
                  </a:lnTo>
                  <a:lnTo>
                    <a:pt x="93" y="31"/>
                  </a:lnTo>
                  <a:lnTo>
                    <a:pt x="91" y="25"/>
                  </a:lnTo>
                  <a:lnTo>
                    <a:pt x="86" y="23"/>
                  </a:lnTo>
                  <a:lnTo>
                    <a:pt x="81" y="20"/>
                  </a:lnTo>
                  <a:lnTo>
                    <a:pt x="76" y="18"/>
                  </a:lnTo>
                  <a:lnTo>
                    <a:pt x="68" y="15"/>
                  </a:lnTo>
                  <a:lnTo>
                    <a:pt x="61" y="15"/>
                  </a:lnTo>
                  <a:lnTo>
                    <a:pt x="53" y="15"/>
                  </a:lnTo>
                  <a:lnTo>
                    <a:pt x="43" y="18"/>
                  </a:lnTo>
                  <a:lnTo>
                    <a:pt x="38" y="23"/>
                  </a:lnTo>
                  <a:lnTo>
                    <a:pt x="30" y="28"/>
                  </a:lnTo>
                  <a:lnTo>
                    <a:pt x="25" y="36"/>
                  </a:lnTo>
                  <a:lnTo>
                    <a:pt x="23" y="46"/>
                  </a:lnTo>
                  <a:lnTo>
                    <a:pt x="20" y="58"/>
                  </a:lnTo>
                  <a:lnTo>
                    <a:pt x="18" y="71"/>
                  </a:lnTo>
                  <a:lnTo>
                    <a:pt x="20" y="81"/>
                  </a:lnTo>
                  <a:lnTo>
                    <a:pt x="20" y="91"/>
                  </a:lnTo>
                  <a:lnTo>
                    <a:pt x="25" y="98"/>
                  </a:lnTo>
                  <a:lnTo>
                    <a:pt x="30" y="106"/>
                  </a:lnTo>
                  <a:lnTo>
                    <a:pt x="35" y="113"/>
                  </a:lnTo>
                  <a:lnTo>
                    <a:pt x="43" y="118"/>
                  </a:lnTo>
                  <a:lnTo>
                    <a:pt x="50" y="121"/>
                  </a:lnTo>
                  <a:lnTo>
                    <a:pt x="61" y="121"/>
                  </a:lnTo>
                  <a:lnTo>
                    <a:pt x="71" y="121"/>
                  </a:lnTo>
                  <a:lnTo>
                    <a:pt x="78" y="118"/>
                  </a:lnTo>
                  <a:lnTo>
                    <a:pt x="86" y="113"/>
                  </a:lnTo>
                  <a:lnTo>
                    <a:pt x="91" y="106"/>
                  </a:lnTo>
                  <a:lnTo>
                    <a:pt x="96" y="98"/>
                  </a:lnTo>
                  <a:lnTo>
                    <a:pt x="98" y="86"/>
                  </a:lnTo>
                  <a:lnTo>
                    <a:pt x="116" y="86"/>
                  </a:lnTo>
                  <a:lnTo>
                    <a:pt x="113" y="96"/>
                  </a:lnTo>
                  <a:lnTo>
                    <a:pt x="111" y="103"/>
                  </a:lnTo>
                  <a:lnTo>
                    <a:pt x="106" y="113"/>
                  </a:lnTo>
                  <a:lnTo>
                    <a:pt x="101" y="121"/>
                  </a:lnTo>
                  <a:lnTo>
                    <a:pt x="93" y="126"/>
                  </a:lnTo>
                  <a:lnTo>
                    <a:pt x="83" y="134"/>
                  </a:lnTo>
                  <a:lnTo>
                    <a:pt x="71" y="136"/>
                  </a:lnTo>
                  <a:lnTo>
                    <a:pt x="58" y="136"/>
                  </a:lnTo>
                  <a:lnTo>
                    <a:pt x="48" y="136"/>
                  </a:lnTo>
                  <a:lnTo>
                    <a:pt x="38" y="134"/>
                  </a:lnTo>
                  <a:lnTo>
                    <a:pt x="30" y="128"/>
                  </a:lnTo>
                  <a:lnTo>
                    <a:pt x="20" y="123"/>
                  </a:lnTo>
                  <a:lnTo>
                    <a:pt x="13" y="113"/>
                  </a:lnTo>
                  <a:lnTo>
                    <a:pt x="5" y="101"/>
                  </a:lnTo>
                  <a:lnTo>
                    <a:pt x="3" y="93"/>
                  </a:lnTo>
                  <a:lnTo>
                    <a:pt x="3" y="86"/>
                  </a:lnTo>
                  <a:lnTo>
                    <a:pt x="0" y="68"/>
                  </a:lnTo>
                  <a:lnTo>
                    <a:pt x="3" y="53"/>
                  </a:lnTo>
                  <a:lnTo>
                    <a:pt x="5" y="41"/>
                  </a:lnTo>
                  <a:lnTo>
                    <a:pt x="10" y="31"/>
                  </a:lnTo>
                  <a:lnTo>
                    <a:pt x="15" y="20"/>
                  </a:lnTo>
                  <a:lnTo>
                    <a:pt x="25" y="10"/>
                  </a:lnTo>
                  <a:lnTo>
                    <a:pt x="35" y="5"/>
                  </a:lnTo>
                  <a:lnTo>
                    <a:pt x="40" y="3"/>
                  </a:lnTo>
                  <a:lnTo>
                    <a:pt x="48" y="0"/>
                  </a:lnTo>
                  <a:lnTo>
                    <a:pt x="61" y="0"/>
                  </a:lnTo>
                  <a:lnTo>
                    <a:pt x="73" y="0"/>
                  </a:lnTo>
                  <a:lnTo>
                    <a:pt x="83" y="3"/>
                  </a:lnTo>
                  <a:lnTo>
                    <a:pt x="93" y="8"/>
                  </a:lnTo>
                  <a:lnTo>
                    <a:pt x="101"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54" name="Freeform 620"/>
            <p:cNvSpPr>
              <a:spLocks/>
            </p:cNvSpPr>
            <p:nvPr/>
          </p:nvSpPr>
          <p:spPr bwMode="auto">
            <a:xfrm>
              <a:off x="3515" y="7713"/>
              <a:ext cx="103" cy="131"/>
            </a:xfrm>
            <a:custGeom>
              <a:avLst/>
              <a:gdLst>
                <a:gd name="T0" fmla="*/ 0 w 103"/>
                <a:gd name="T1" fmla="*/ 0 h 131"/>
                <a:gd name="T2" fmla="*/ 17 w 103"/>
                <a:gd name="T3" fmla="*/ 0 h 131"/>
                <a:gd name="T4" fmla="*/ 17 w 103"/>
                <a:gd name="T5" fmla="*/ 53 h 131"/>
                <a:gd name="T6" fmla="*/ 85 w 103"/>
                <a:gd name="T7" fmla="*/ 53 h 131"/>
                <a:gd name="T8" fmla="*/ 85 w 103"/>
                <a:gd name="T9" fmla="*/ 0 h 131"/>
                <a:gd name="T10" fmla="*/ 103 w 103"/>
                <a:gd name="T11" fmla="*/ 0 h 131"/>
                <a:gd name="T12" fmla="*/ 103 w 103"/>
                <a:gd name="T13" fmla="*/ 131 h 131"/>
                <a:gd name="T14" fmla="*/ 85 w 103"/>
                <a:gd name="T15" fmla="*/ 131 h 131"/>
                <a:gd name="T16" fmla="*/ 85 w 103"/>
                <a:gd name="T17" fmla="*/ 70 h 131"/>
                <a:gd name="T18" fmla="*/ 17 w 103"/>
                <a:gd name="T19" fmla="*/ 70 h 131"/>
                <a:gd name="T20" fmla="*/ 17 w 103"/>
                <a:gd name="T21" fmla="*/ 131 h 131"/>
                <a:gd name="T22" fmla="*/ 0 w 103"/>
                <a:gd name="T23" fmla="*/ 131 h 131"/>
                <a:gd name="T24" fmla="*/ 0 w 103"/>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31"/>
                <a:gd name="T41" fmla="*/ 103 w 103"/>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31">
                  <a:moveTo>
                    <a:pt x="0" y="0"/>
                  </a:moveTo>
                  <a:lnTo>
                    <a:pt x="17" y="0"/>
                  </a:lnTo>
                  <a:lnTo>
                    <a:pt x="17" y="53"/>
                  </a:lnTo>
                  <a:lnTo>
                    <a:pt x="85" y="53"/>
                  </a:lnTo>
                  <a:lnTo>
                    <a:pt x="85" y="0"/>
                  </a:lnTo>
                  <a:lnTo>
                    <a:pt x="103" y="0"/>
                  </a:lnTo>
                  <a:lnTo>
                    <a:pt x="103" y="131"/>
                  </a:lnTo>
                  <a:lnTo>
                    <a:pt x="85" y="131"/>
                  </a:lnTo>
                  <a:lnTo>
                    <a:pt x="85" y="70"/>
                  </a:lnTo>
                  <a:lnTo>
                    <a:pt x="17" y="70"/>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55" name="Freeform 621"/>
            <p:cNvSpPr>
              <a:spLocks noEditPoints="1"/>
            </p:cNvSpPr>
            <p:nvPr/>
          </p:nvSpPr>
          <p:spPr bwMode="auto">
            <a:xfrm>
              <a:off x="3633" y="7713"/>
              <a:ext cx="115" cy="131"/>
            </a:xfrm>
            <a:custGeom>
              <a:avLst/>
              <a:gdLst>
                <a:gd name="T0" fmla="*/ 78 w 115"/>
                <a:gd name="T1" fmla="*/ 78 h 131"/>
                <a:gd name="T2" fmla="*/ 58 w 115"/>
                <a:gd name="T3" fmla="*/ 20 h 131"/>
                <a:gd name="T4" fmla="*/ 37 w 115"/>
                <a:gd name="T5" fmla="*/ 78 h 131"/>
                <a:gd name="T6" fmla="*/ 78 w 115"/>
                <a:gd name="T7" fmla="*/ 78 h 131"/>
                <a:gd name="T8" fmla="*/ 48 w 115"/>
                <a:gd name="T9" fmla="*/ 0 h 131"/>
                <a:gd name="T10" fmla="*/ 68 w 115"/>
                <a:gd name="T11" fmla="*/ 0 h 131"/>
                <a:gd name="T12" fmla="*/ 115 w 115"/>
                <a:gd name="T13" fmla="*/ 131 h 131"/>
                <a:gd name="T14" fmla="*/ 95 w 115"/>
                <a:gd name="T15" fmla="*/ 131 h 131"/>
                <a:gd name="T16" fmla="*/ 83 w 115"/>
                <a:gd name="T17" fmla="*/ 90 h 131"/>
                <a:gd name="T18" fmla="*/ 32 w 115"/>
                <a:gd name="T19" fmla="*/ 90 h 131"/>
                <a:gd name="T20" fmla="*/ 17 w 115"/>
                <a:gd name="T21" fmla="*/ 131 h 131"/>
                <a:gd name="T22" fmla="*/ 0 w 115"/>
                <a:gd name="T23" fmla="*/ 131 h 131"/>
                <a:gd name="T24" fmla="*/ 48 w 11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31"/>
                <a:gd name="T41" fmla="*/ 115 w 11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31">
                  <a:moveTo>
                    <a:pt x="78" y="78"/>
                  </a:moveTo>
                  <a:lnTo>
                    <a:pt x="58" y="20"/>
                  </a:lnTo>
                  <a:lnTo>
                    <a:pt x="37" y="78"/>
                  </a:lnTo>
                  <a:lnTo>
                    <a:pt x="78" y="78"/>
                  </a:lnTo>
                  <a:close/>
                  <a:moveTo>
                    <a:pt x="48" y="0"/>
                  </a:moveTo>
                  <a:lnTo>
                    <a:pt x="68" y="0"/>
                  </a:lnTo>
                  <a:lnTo>
                    <a:pt x="115" y="131"/>
                  </a:lnTo>
                  <a:lnTo>
                    <a:pt x="95" y="131"/>
                  </a:lnTo>
                  <a:lnTo>
                    <a:pt x="83" y="90"/>
                  </a:lnTo>
                  <a:lnTo>
                    <a:pt x="32" y="90"/>
                  </a:lnTo>
                  <a:lnTo>
                    <a:pt x="17" y="131"/>
                  </a:lnTo>
                  <a:lnTo>
                    <a:pt x="0" y="131"/>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56" name="Freeform 622"/>
            <p:cNvSpPr>
              <a:spLocks noEditPoints="1"/>
            </p:cNvSpPr>
            <p:nvPr/>
          </p:nvSpPr>
          <p:spPr bwMode="auto">
            <a:xfrm>
              <a:off x="3766" y="7713"/>
              <a:ext cx="108" cy="131"/>
            </a:xfrm>
            <a:custGeom>
              <a:avLst/>
              <a:gdLst>
                <a:gd name="T0" fmla="*/ 60 w 108"/>
                <a:gd name="T1" fmla="*/ 60 h 131"/>
                <a:gd name="T2" fmla="*/ 71 w 108"/>
                <a:gd name="T3" fmla="*/ 58 h 131"/>
                <a:gd name="T4" fmla="*/ 76 w 108"/>
                <a:gd name="T5" fmla="*/ 58 h 131"/>
                <a:gd name="T6" fmla="*/ 78 w 108"/>
                <a:gd name="T7" fmla="*/ 55 h 131"/>
                <a:gd name="T8" fmla="*/ 83 w 108"/>
                <a:gd name="T9" fmla="*/ 53 h 131"/>
                <a:gd name="T10" fmla="*/ 83 w 108"/>
                <a:gd name="T11" fmla="*/ 48 h 131"/>
                <a:gd name="T12" fmla="*/ 86 w 108"/>
                <a:gd name="T13" fmla="*/ 43 h 131"/>
                <a:gd name="T14" fmla="*/ 86 w 108"/>
                <a:gd name="T15" fmla="*/ 38 h 131"/>
                <a:gd name="T16" fmla="*/ 86 w 108"/>
                <a:gd name="T17" fmla="*/ 30 h 131"/>
                <a:gd name="T18" fmla="*/ 83 w 108"/>
                <a:gd name="T19" fmla="*/ 25 h 131"/>
                <a:gd name="T20" fmla="*/ 81 w 108"/>
                <a:gd name="T21" fmla="*/ 22 h 131"/>
                <a:gd name="T22" fmla="*/ 76 w 108"/>
                <a:gd name="T23" fmla="*/ 17 h 131"/>
                <a:gd name="T24" fmla="*/ 71 w 108"/>
                <a:gd name="T25" fmla="*/ 17 h 131"/>
                <a:gd name="T26" fmla="*/ 60 w 108"/>
                <a:gd name="T27" fmla="*/ 15 h 131"/>
                <a:gd name="T28" fmla="*/ 18 w 108"/>
                <a:gd name="T29" fmla="*/ 15 h 131"/>
                <a:gd name="T30" fmla="*/ 18 w 108"/>
                <a:gd name="T31" fmla="*/ 60 h 131"/>
                <a:gd name="T32" fmla="*/ 60 w 108"/>
                <a:gd name="T33" fmla="*/ 60 h 131"/>
                <a:gd name="T34" fmla="*/ 0 w 108"/>
                <a:gd name="T35" fmla="*/ 0 h 131"/>
                <a:gd name="T36" fmla="*/ 60 w 108"/>
                <a:gd name="T37" fmla="*/ 0 h 131"/>
                <a:gd name="T38" fmla="*/ 76 w 108"/>
                <a:gd name="T39" fmla="*/ 2 h 131"/>
                <a:gd name="T40" fmla="*/ 86 w 108"/>
                <a:gd name="T41" fmla="*/ 5 h 131"/>
                <a:gd name="T42" fmla="*/ 93 w 108"/>
                <a:gd name="T43" fmla="*/ 10 h 131"/>
                <a:gd name="T44" fmla="*/ 96 w 108"/>
                <a:gd name="T45" fmla="*/ 12 h 131"/>
                <a:gd name="T46" fmla="*/ 101 w 108"/>
                <a:gd name="T47" fmla="*/ 17 h 131"/>
                <a:gd name="T48" fmla="*/ 103 w 108"/>
                <a:gd name="T49" fmla="*/ 25 h 131"/>
                <a:gd name="T50" fmla="*/ 103 w 108"/>
                <a:gd name="T51" fmla="*/ 35 h 131"/>
                <a:gd name="T52" fmla="*/ 103 w 108"/>
                <a:gd name="T53" fmla="*/ 45 h 131"/>
                <a:gd name="T54" fmla="*/ 101 w 108"/>
                <a:gd name="T55" fmla="*/ 50 h 131"/>
                <a:gd name="T56" fmla="*/ 98 w 108"/>
                <a:gd name="T57" fmla="*/ 55 h 131"/>
                <a:gd name="T58" fmla="*/ 93 w 108"/>
                <a:gd name="T59" fmla="*/ 60 h 131"/>
                <a:gd name="T60" fmla="*/ 86 w 108"/>
                <a:gd name="T61" fmla="*/ 68 h 131"/>
                <a:gd name="T62" fmla="*/ 93 w 108"/>
                <a:gd name="T63" fmla="*/ 70 h 131"/>
                <a:gd name="T64" fmla="*/ 98 w 108"/>
                <a:gd name="T65" fmla="*/ 75 h 131"/>
                <a:gd name="T66" fmla="*/ 98 w 108"/>
                <a:gd name="T67" fmla="*/ 78 h 131"/>
                <a:gd name="T68" fmla="*/ 101 w 108"/>
                <a:gd name="T69" fmla="*/ 80 h 131"/>
                <a:gd name="T70" fmla="*/ 101 w 108"/>
                <a:gd name="T71" fmla="*/ 90 h 131"/>
                <a:gd name="T72" fmla="*/ 103 w 108"/>
                <a:gd name="T73" fmla="*/ 108 h 131"/>
                <a:gd name="T74" fmla="*/ 103 w 108"/>
                <a:gd name="T75" fmla="*/ 120 h 131"/>
                <a:gd name="T76" fmla="*/ 106 w 108"/>
                <a:gd name="T77" fmla="*/ 125 h 131"/>
                <a:gd name="T78" fmla="*/ 108 w 108"/>
                <a:gd name="T79" fmla="*/ 128 h 131"/>
                <a:gd name="T80" fmla="*/ 108 w 108"/>
                <a:gd name="T81" fmla="*/ 131 h 131"/>
                <a:gd name="T82" fmla="*/ 88 w 108"/>
                <a:gd name="T83" fmla="*/ 131 h 131"/>
                <a:gd name="T84" fmla="*/ 86 w 108"/>
                <a:gd name="T85" fmla="*/ 125 h 131"/>
                <a:gd name="T86" fmla="*/ 86 w 108"/>
                <a:gd name="T87" fmla="*/ 115 h 131"/>
                <a:gd name="T88" fmla="*/ 83 w 108"/>
                <a:gd name="T89" fmla="*/ 93 h 131"/>
                <a:gd name="T90" fmla="*/ 83 w 108"/>
                <a:gd name="T91" fmla="*/ 88 h 131"/>
                <a:gd name="T92" fmla="*/ 81 w 108"/>
                <a:gd name="T93" fmla="*/ 83 h 131"/>
                <a:gd name="T94" fmla="*/ 78 w 108"/>
                <a:gd name="T95" fmla="*/ 80 h 131"/>
                <a:gd name="T96" fmla="*/ 76 w 108"/>
                <a:gd name="T97" fmla="*/ 78 h 131"/>
                <a:gd name="T98" fmla="*/ 68 w 108"/>
                <a:gd name="T99" fmla="*/ 75 h 131"/>
                <a:gd name="T100" fmla="*/ 58 w 108"/>
                <a:gd name="T101" fmla="*/ 75 h 131"/>
                <a:gd name="T102" fmla="*/ 18 w 108"/>
                <a:gd name="T103" fmla="*/ 75 h 131"/>
                <a:gd name="T104" fmla="*/ 18 w 108"/>
                <a:gd name="T105" fmla="*/ 131 h 131"/>
                <a:gd name="T106" fmla="*/ 0 w 108"/>
                <a:gd name="T107" fmla="*/ 131 h 131"/>
                <a:gd name="T108" fmla="*/ 0 w 108"/>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1"/>
                <a:gd name="T167" fmla="*/ 108 w 108"/>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1">
                  <a:moveTo>
                    <a:pt x="60" y="60"/>
                  </a:moveTo>
                  <a:lnTo>
                    <a:pt x="71" y="58"/>
                  </a:lnTo>
                  <a:lnTo>
                    <a:pt x="76" y="58"/>
                  </a:lnTo>
                  <a:lnTo>
                    <a:pt x="78" y="55"/>
                  </a:lnTo>
                  <a:lnTo>
                    <a:pt x="83" y="53"/>
                  </a:lnTo>
                  <a:lnTo>
                    <a:pt x="83" y="48"/>
                  </a:lnTo>
                  <a:lnTo>
                    <a:pt x="86" y="43"/>
                  </a:lnTo>
                  <a:lnTo>
                    <a:pt x="86" y="38"/>
                  </a:lnTo>
                  <a:lnTo>
                    <a:pt x="86" y="30"/>
                  </a:lnTo>
                  <a:lnTo>
                    <a:pt x="83" y="25"/>
                  </a:lnTo>
                  <a:lnTo>
                    <a:pt x="81" y="22"/>
                  </a:lnTo>
                  <a:lnTo>
                    <a:pt x="76" y="17"/>
                  </a:lnTo>
                  <a:lnTo>
                    <a:pt x="71" y="17"/>
                  </a:lnTo>
                  <a:lnTo>
                    <a:pt x="60" y="15"/>
                  </a:lnTo>
                  <a:lnTo>
                    <a:pt x="18" y="15"/>
                  </a:lnTo>
                  <a:lnTo>
                    <a:pt x="18" y="60"/>
                  </a:lnTo>
                  <a:lnTo>
                    <a:pt x="60" y="60"/>
                  </a:lnTo>
                  <a:close/>
                  <a:moveTo>
                    <a:pt x="0" y="0"/>
                  </a:moveTo>
                  <a:lnTo>
                    <a:pt x="60" y="0"/>
                  </a:lnTo>
                  <a:lnTo>
                    <a:pt x="76" y="2"/>
                  </a:lnTo>
                  <a:lnTo>
                    <a:pt x="86" y="5"/>
                  </a:lnTo>
                  <a:lnTo>
                    <a:pt x="93" y="10"/>
                  </a:lnTo>
                  <a:lnTo>
                    <a:pt x="96" y="12"/>
                  </a:lnTo>
                  <a:lnTo>
                    <a:pt x="101" y="17"/>
                  </a:lnTo>
                  <a:lnTo>
                    <a:pt x="103" y="25"/>
                  </a:lnTo>
                  <a:lnTo>
                    <a:pt x="103" y="35"/>
                  </a:lnTo>
                  <a:lnTo>
                    <a:pt x="103" y="45"/>
                  </a:lnTo>
                  <a:lnTo>
                    <a:pt x="101" y="50"/>
                  </a:lnTo>
                  <a:lnTo>
                    <a:pt x="98" y="55"/>
                  </a:lnTo>
                  <a:lnTo>
                    <a:pt x="93" y="60"/>
                  </a:lnTo>
                  <a:lnTo>
                    <a:pt x="86" y="68"/>
                  </a:lnTo>
                  <a:lnTo>
                    <a:pt x="93" y="70"/>
                  </a:lnTo>
                  <a:lnTo>
                    <a:pt x="98" y="75"/>
                  </a:lnTo>
                  <a:lnTo>
                    <a:pt x="98" y="78"/>
                  </a:lnTo>
                  <a:lnTo>
                    <a:pt x="101" y="80"/>
                  </a:lnTo>
                  <a:lnTo>
                    <a:pt x="101" y="90"/>
                  </a:lnTo>
                  <a:lnTo>
                    <a:pt x="103" y="108"/>
                  </a:lnTo>
                  <a:lnTo>
                    <a:pt x="103" y="120"/>
                  </a:lnTo>
                  <a:lnTo>
                    <a:pt x="106" y="125"/>
                  </a:lnTo>
                  <a:lnTo>
                    <a:pt x="108" y="128"/>
                  </a:lnTo>
                  <a:lnTo>
                    <a:pt x="108" y="131"/>
                  </a:lnTo>
                  <a:lnTo>
                    <a:pt x="88" y="131"/>
                  </a:lnTo>
                  <a:lnTo>
                    <a:pt x="86" y="125"/>
                  </a:lnTo>
                  <a:lnTo>
                    <a:pt x="86" y="115"/>
                  </a:lnTo>
                  <a:lnTo>
                    <a:pt x="83" y="93"/>
                  </a:lnTo>
                  <a:lnTo>
                    <a:pt x="83" y="88"/>
                  </a:lnTo>
                  <a:lnTo>
                    <a:pt x="81" y="83"/>
                  </a:lnTo>
                  <a:lnTo>
                    <a:pt x="78" y="80"/>
                  </a:lnTo>
                  <a:lnTo>
                    <a:pt x="76" y="78"/>
                  </a:lnTo>
                  <a:lnTo>
                    <a:pt x="68" y="75"/>
                  </a:lnTo>
                  <a:lnTo>
                    <a:pt x="58" y="75"/>
                  </a:lnTo>
                  <a:lnTo>
                    <a:pt x="18" y="75"/>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57" name="Freeform 623"/>
            <p:cNvSpPr>
              <a:spLocks/>
            </p:cNvSpPr>
            <p:nvPr/>
          </p:nvSpPr>
          <p:spPr bwMode="auto">
            <a:xfrm>
              <a:off x="3894" y="7710"/>
              <a:ext cx="41" cy="171"/>
            </a:xfrm>
            <a:custGeom>
              <a:avLst/>
              <a:gdLst>
                <a:gd name="T0" fmla="*/ 41 w 41"/>
                <a:gd name="T1" fmla="*/ 0 h 171"/>
                <a:gd name="T2" fmla="*/ 31 w 41"/>
                <a:gd name="T3" fmla="*/ 25 h 171"/>
                <a:gd name="T4" fmla="*/ 23 w 41"/>
                <a:gd name="T5" fmla="*/ 41 h 171"/>
                <a:gd name="T6" fmla="*/ 21 w 41"/>
                <a:gd name="T7" fmla="*/ 51 h 171"/>
                <a:gd name="T8" fmla="*/ 18 w 41"/>
                <a:gd name="T9" fmla="*/ 61 h 171"/>
                <a:gd name="T10" fmla="*/ 18 w 41"/>
                <a:gd name="T11" fmla="*/ 73 h 171"/>
                <a:gd name="T12" fmla="*/ 18 w 41"/>
                <a:gd name="T13" fmla="*/ 86 h 171"/>
                <a:gd name="T14" fmla="*/ 18 w 41"/>
                <a:gd name="T15" fmla="*/ 98 h 171"/>
                <a:gd name="T16" fmla="*/ 18 w 41"/>
                <a:gd name="T17" fmla="*/ 111 h 171"/>
                <a:gd name="T18" fmla="*/ 26 w 41"/>
                <a:gd name="T19" fmla="*/ 134 h 171"/>
                <a:gd name="T20" fmla="*/ 31 w 41"/>
                <a:gd name="T21" fmla="*/ 149 h 171"/>
                <a:gd name="T22" fmla="*/ 41 w 41"/>
                <a:gd name="T23" fmla="*/ 171 h 171"/>
                <a:gd name="T24" fmla="*/ 31 w 41"/>
                <a:gd name="T25" fmla="*/ 171 h 171"/>
                <a:gd name="T26" fmla="*/ 15 w 41"/>
                <a:gd name="T27" fmla="*/ 144 h 171"/>
                <a:gd name="T28" fmla="*/ 8 w 41"/>
                <a:gd name="T29" fmla="*/ 128 h 171"/>
                <a:gd name="T30" fmla="*/ 5 w 41"/>
                <a:gd name="T31" fmla="*/ 116 h 171"/>
                <a:gd name="T32" fmla="*/ 0 w 41"/>
                <a:gd name="T33" fmla="*/ 101 h 171"/>
                <a:gd name="T34" fmla="*/ 0 w 41"/>
                <a:gd name="T35" fmla="*/ 86 h 171"/>
                <a:gd name="T36" fmla="*/ 0 w 41"/>
                <a:gd name="T37" fmla="*/ 73 h 171"/>
                <a:gd name="T38" fmla="*/ 3 w 41"/>
                <a:gd name="T39" fmla="*/ 63 h 171"/>
                <a:gd name="T40" fmla="*/ 5 w 41"/>
                <a:gd name="T41" fmla="*/ 51 h 171"/>
                <a:gd name="T42" fmla="*/ 8 w 41"/>
                <a:gd name="T43" fmla="*/ 41 h 171"/>
                <a:gd name="T44" fmla="*/ 18 w 41"/>
                <a:gd name="T45" fmla="*/ 23 h 171"/>
                <a:gd name="T46" fmla="*/ 31 w 41"/>
                <a:gd name="T47" fmla="*/ 0 h 171"/>
                <a:gd name="T48" fmla="*/ 41 w 41"/>
                <a:gd name="T49" fmla="*/ 0 h 17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1"/>
                <a:gd name="T76" fmla="*/ 0 h 171"/>
                <a:gd name="T77" fmla="*/ 41 w 41"/>
                <a:gd name="T78" fmla="*/ 171 h 17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1" h="171">
                  <a:moveTo>
                    <a:pt x="41" y="0"/>
                  </a:moveTo>
                  <a:lnTo>
                    <a:pt x="31" y="25"/>
                  </a:lnTo>
                  <a:lnTo>
                    <a:pt x="23" y="41"/>
                  </a:lnTo>
                  <a:lnTo>
                    <a:pt x="21" y="51"/>
                  </a:lnTo>
                  <a:lnTo>
                    <a:pt x="18" y="61"/>
                  </a:lnTo>
                  <a:lnTo>
                    <a:pt x="18" y="73"/>
                  </a:lnTo>
                  <a:lnTo>
                    <a:pt x="18" y="86"/>
                  </a:lnTo>
                  <a:lnTo>
                    <a:pt x="18" y="98"/>
                  </a:lnTo>
                  <a:lnTo>
                    <a:pt x="18" y="111"/>
                  </a:lnTo>
                  <a:lnTo>
                    <a:pt x="26" y="134"/>
                  </a:lnTo>
                  <a:lnTo>
                    <a:pt x="31" y="149"/>
                  </a:lnTo>
                  <a:lnTo>
                    <a:pt x="41" y="171"/>
                  </a:lnTo>
                  <a:lnTo>
                    <a:pt x="31" y="171"/>
                  </a:lnTo>
                  <a:lnTo>
                    <a:pt x="15" y="144"/>
                  </a:lnTo>
                  <a:lnTo>
                    <a:pt x="8" y="128"/>
                  </a:lnTo>
                  <a:lnTo>
                    <a:pt x="5" y="116"/>
                  </a:lnTo>
                  <a:lnTo>
                    <a:pt x="0" y="101"/>
                  </a:lnTo>
                  <a:lnTo>
                    <a:pt x="0" y="86"/>
                  </a:lnTo>
                  <a:lnTo>
                    <a:pt x="0" y="73"/>
                  </a:lnTo>
                  <a:lnTo>
                    <a:pt x="3" y="63"/>
                  </a:lnTo>
                  <a:lnTo>
                    <a:pt x="5" y="51"/>
                  </a:lnTo>
                  <a:lnTo>
                    <a:pt x="8" y="41"/>
                  </a:lnTo>
                  <a:lnTo>
                    <a:pt x="18" y="23"/>
                  </a:lnTo>
                  <a:lnTo>
                    <a:pt x="31" y="0"/>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58" name="Freeform 624"/>
            <p:cNvSpPr>
              <a:spLocks noEditPoints="1"/>
            </p:cNvSpPr>
            <p:nvPr/>
          </p:nvSpPr>
          <p:spPr bwMode="auto">
            <a:xfrm>
              <a:off x="3950" y="7715"/>
              <a:ext cx="85" cy="131"/>
            </a:xfrm>
            <a:custGeom>
              <a:avLst/>
              <a:gdLst>
                <a:gd name="T0" fmla="*/ 17 w 85"/>
                <a:gd name="T1" fmla="*/ 103 h 131"/>
                <a:gd name="T2" fmla="*/ 22 w 85"/>
                <a:gd name="T3" fmla="*/ 113 h 131"/>
                <a:gd name="T4" fmla="*/ 32 w 85"/>
                <a:gd name="T5" fmla="*/ 118 h 131"/>
                <a:gd name="T6" fmla="*/ 43 w 85"/>
                <a:gd name="T7" fmla="*/ 118 h 131"/>
                <a:gd name="T8" fmla="*/ 53 w 85"/>
                <a:gd name="T9" fmla="*/ 113 h 131"/>
                <a:gd name="T10" fmla="*/ 60 w 85"/>
                <a:gd name="T11" fmla="*/ 103 h 131"/>
                <a:gd name="T12" fmla="*/ 65 w 85"/>
                <a:gd name="T13" fmla="*/ 83 h 131"/>
                <a:gd name="T14" fmla="*/ 63 w 85"/>
                <a:gd name="T15" fmla="*/ 78 h 131"/>
                <a:gd name="T16" fmla="*/ 55 w 85"/>
                <a:gd name="T17" fmla="*/ 83 h 131"/>
                <a:gd name="T18" fmla="*/ 37 w 85"/>
                <a:gd name="T19" fmla="*/ 86 h 131"/>
                <a:gd name="T20" fmla="*/ 22 w 85"/>
                <a:gd name="T21" fmla="*/ 83 h 131"/>
                <a:gd name="T22" fmla="*/ 10 w 85"/>
                <a:gd name="T23" fmla="*/ 73 h 131"/>
                <a:gd name="T24" fmla="*/ 2 w 85"/>
                <a:gd name="T25" fmla="*/ 61 h 131"/>
                <a:gd name="T26" fmla="*/ 0 w 85"/>
                <a:gd name="T27" fmla="*/ 46 h 131"/>
                <a:gd name="T28" fmla="*/ 2 w 85"/>
                <a:gd name="T29" fmla="*/ 28 h 131"/>
                <a:gd name="T30" fmla="*/ 10 w 85"/>
                <a:gd name="T31" fmla="*/ 15 h 131"/>
                <a:gd name="T32" fmla="*/ 22 w 85"/>
                <a:gd name="T33" fmla="*/ 5 h 131"/>
                <a:gd name="T34" fmla="*/ 40 w 85"/>
                <a:gd name="T35" fmla="*/ 0 h 131"/>
                <a:gd name="T36" fmla="*/ 63 w 85"/>
                <a:gd name="T37" fmla="*/ 8 h 131"/>
                <a:gd name="T38" fmla="*/ 73 w 85"/>
                <a:gd name="T39" fmla="*/ 15 h 131"/>
                <a:gd name="T40" fmla="*/ 83 w 85"/>
                <a:gd name="T41" fmla="*/ 43 h 131"/>
                <a:gd name="T42" fmla="*/ 85 w 85"/>
                <a:gd name="T43" fmla="*/ 61 h 131"/>
                <a:gd name="T44" fmla="*/ 83 w 85"/>
                <a:gd name="T45" fmla="*/ 83 h 131"/>
                <a:gd name="T46" fmla="*/ 70 w 85"/>
                <a:gd name="T47" fmla="*/ 116 h 131"/>
                <a:gd name="T48" fmla="*/ 63 w 85"/>
                <a:gd name="T49" fmla="*/ 123 h 131"/>
                <a:gd name="T50" fmla="*/ 50 w 85"/>
                <a:gd name="T51" fmla="*/ 131 h 131"/>
                <a:gd name="T52" fmla="*/ 30 w 85"/>
                <a:gd name="T53" fmla="*/ 131 h 131"/>
                <a:gd name="T54" fmla="*/ 15 w 85"/>
                <a:gd name="T55" fmla="*/ 126 h 131"/>
                <a:gd name="T56" fmla="*/ 5 w 85"/>
                <a:gd name="T57" fmla="*/ 116 h 131"/>
                <a:gd name="T58" fmla="*/ 0 w 85"/>
                <a:gd name="T59" fmla="*/ 106 h 131"/>
                <a:gd name="T60" fmla="*/ 17 w 85"/>
                <a:gd name="T61" fmla="*/ 98 h 131"/>
                <a:gd name="T62" fmla="*/ 60 w 85"/>
                <a:gd name="T63" fmla="*/ 61 h 131"/>
                <a:gd name="T64" fmla="*/ 65 w 85"/>
                <a:gd name="T65" fmla="*/ 51 h 131"/>
                <a:gd name="T66" fmla="*/ 65 w 85"/>
                <a:gd name="T67" fmla="*/ 38 h 131"/>
                <a:gd name="T68" fmla="*/ 63 w 85"/>
                <a:gd name="T69" fmla="*/ 28 h 131"/>
                <a:gd name="T70" fmla="*/ 55 w 85"/>
                <a:gd name="T71" fmla="*/ 20 h 131"/>
                <a:gd name="T72" fmla="*/ 40 w 85"/>
                <a:gd name="T73" fmla="*/ 15 h 131"/>
                <a:gd name="T74" fmla="*/ 25 w 85"/>
                <a:gd name="T75" fmla="*/ 20 h 131"/>
                <a:gd name="T76" fmla="*/ 20 w 85"/>
                <a:gd name="T77" fmla="*/ 28 h 131"/>
                <a:gd name="T78" fmla="*/ 15 w 85"/>
                <a:gd name="T79" fmla="*/ 38 h 131"/>
                <a:gd name="T80" fmla="*/ 17 w 85"/>
                <a:gd name="T81" fmla="*/ 56 h 131"/>
                <a:gd name="T82" fmla="*/ 25 w 85"/>
                <a:gd name="T83" fmla="*/ 68 h 131"/>
                <a:gd name="T84" fmla="*/ 35 w 85"/>
                <a:gd name="T85" fmla="*/ 71 h 131"/>
                <a:gd name="T86" fmla="*/ 50 w 85"/>
                <a:gd name="T87" fmla="*/ 71 h 13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5"/>
                <a:gd name="T133" fmla="*/ 0 h 131"/>
                <a:gd name="T134" fmla="*/ 85 w 85"/>
                <a:gd name="T135" fmla="*/ 131 h 13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5" h="131">
                  <a:moveTo>
                    <a:pt x="17" y="98"/>
                  </a:moveTo>
                  <a:lnTo>
                    <a:pt x="17" y="103"/>
                  </a:lnTo>
                  <a:lnTo>
                    <a:pt x="20" y="108"/>
                  </a:lnTo>
                  <a:lnTo>
                    <a:pt x="22" y="113"/>
                  </a:lnTo>
                  <a:lnTo>
                    <a:pt x="27" y="116"/>
                  </a:lnTo>
                  <a:lnTo>
                    <a:pt x="32" y="118"/>
                  </a:lnTo>
                  <a:lnTo>
                    <a:pt x="37" y="118"/>
                  </a:lnTo>
                  <a:lnTo>
                    <a:pt x="43" y="118"/>
                  </a:lnTo>
                  <a:lnTo>
                    <a:pt x="48" y="116"/>
                  </a:lnTo>
                  <a:lnTo>
                    <a:pt x="53" y="113"/>
                  </a:lnTo>
                  <a:lnTo>
                    <a:pt x="58" y="108"/>
                  </a:lnTo>
                  <a:lnTo>
                    <a:pt x="60" y="103"/>
                  </a:lnTo>
                  <a:lnTo>
                    <a:pt x="63" y="96"/>
                  </a:lnTo>
                  <a:lnTo>
                    <a:pt x="65" y="83"/>
                  </a:lnTo>
                  <a:lnTo>
                    <a:pt x="68" y="71"/>
                  </a:lnTo>
                  <a:lnTo>
                    <a:pt x="63" y="78"/>
                  </a:lnTo>
                  <a:lnTo>
                    <a:pt x="60" y="81"/>
                  </a:lnTo>
                  <a:lnTo>
                    <a:pt x="55" y="83"/>
                  </a:lnTo>
                  <a:lnTo>
                    <a:pt x="48" y="86"/>
                  </a:lnTo>
                  <a:lnTo>
                    <a:pt x="37" y="86"/>
                  </a:lnTo>
                  <a:lnTo>
                    <a:pt x="30" y="86"/>
                  </a:lnTo>
                  <a:lnTo>
                    <a:pt x="22" y="83"/>
                  </a:lnTo>
                  <a:lnTo>
                    <a:pt x="15" y="78"/>
                  </a:lnTo>
                  <a:lnTo>
                    <a:pt x="10" y="73"/>
                  </a:lnTo>
                  <a:lnTo>
                    <a:pt x="5" y="68"/>
                  </a:lnTo>
                  <a:lnTo>
                    <a:pt x="2" y="61"/>
                  </a:lnTo>
                  <a:lnTo>
                    <a:pt x="0" y="53"/>
                  </a:lnTo>
                  <a:lnTo>
                    <a:pt x="0" y="46"/>
                  </a:lnTo>
                  <a:lnTo>
                    <a:pt x="0" y="36"/>
                  </a:lnTo>
                  <a:lnTo>
                    <a:pt x="2" y="28"/>
                  </a:lnTo>
                  <a:lnTo>
                    <a:pt x="5" y="20"/>
                  </a:lnTo>
                  <a:lnTo>
                    <a:pt x="10" y="15"/>
                  </a:lnTo>
                  <a:lnTo>
                    <a:pt x="15" y="8"/>
                  </a:lnTo>
                  <a:lnTo>
                    <a:pt x="22" y="5"/>
                  </a:lnTo>
                  <a:lnTo>
                    <a:pt x="30" y="3"/>
                  </a:lnTo>
                  <a:lnTo>
                    <a:pt x="40" y="0"/>
                  </a:lnTo>
                  <a:lnTo>
                    <a:pt x="53" y="3"/>
                  </a:lnTo>
                  <a:lnTo>
                    <a:pt x="63" y="8"/>
                  </a:lnTo>
                  <a:lnTo>
                    <a:pt x="68" y="10"/>
                  </a:lnTo>
                  <a:lnTo>
                    <a:pt x="73" y="15"/>
                  </a:lnTo>
                  <a:lnTo>
                    <a:pt x="78" y="26"/>
                  </a:lnTo>
                  <a:lnTo>
                    <a:pt x="83" y="43"/>
                  </a:lnTo>
                  <a:lnTo>
                    <a:pt x="83" y="51"/>
                  </a:lnTo>
                  <a:lnTo>
                    <a:pt x="85" y="61"/>
                  </a:lnTo>
                  <a:lnTo>
                    <a:pt x="83" y="73"/>
                  </a:lnTo>
                  <a:lnTo>
                    <a:pt x="83" y="83"/>
                  </a:lnTo>
                  <a:lnTo>
                    <a:pt x="78" y="101"/>
                  </a:lnTo>
                  <a:lnTo>
                    <a:pt x="70" y="116"/>
                  </a:lnTo>
                  <a:lnTo>
                    <a:pt x="68" y="121"/>
                  </a:lnTo>
                  <a:lnTo>
                    <a:pt x="63" y="123"/>
                  </a:lnTo>
                  <a:lnTo>
                    <a:pt x="58" y="129"/>
                  </a:lnTo>
                  <a:lnTo>
                    <a:pt x="50" y="131"/>
                  </a:lnTo>
                  <a:lnTo>
                    <a:pt x="37" y="131"/>
                  </a:lnTo>
                  <a:lnTo>
                    <a:pt x="30" y="131"/>
                  </a:lnTo>
                  <a:lnTo>
                    <a:pt x="22" y="129"/>
                  </a:lnTo>
                  <a:lnTo>
                    <a:pt x="15" y="126"/>
                  </a:lnTo>
                  <a:lnTo>
                    <a:pt x="10" y="121"/>
                  </a:lnTo>
                  <a:lnTo>
                    <a:pt x="5" y="116"/>
                  </a:lnTo>
                  <a:lnTo>
                    <a:pt x="2" y="111"/>
                  </a:lnTo>
                  <a:lnTo>
                    <a:pt x="0" y="106"/>
                  </a:lnTo>
                  <a:lnTo>
                    <a:pt x="0" y="98"/>
                  </a:lnTo>
                  <a:lnTo>
                    <a:pt x="17" y="98"/>
                  </a:lnTo>
                  <a:close/>
                  <a:moveTo>
                    <a:pt x="58" y="66"/>
                  </a:moveTo>
                  <a:lnTo>
                    <a:pt x="60" y="61"/>
                  </a:lnTo>
                  <a:lnTo>
                    <a:pt x="63" y="58"/>
                  </a:lnTo>
                  <a:lnTo>
                    <a:pt x="65" y="51"/>
                  </a:lnTo>
                  <a:lnTo>
                    <a:pt x="65" y="43"/>
                  </a:lnTo>
                  <a:lnTo>
                    <a:pt x="65" y="38"/>
                  </a:lnTo>
                  <a:lnTo>
                    <a:pt x="63" y="31"/>
                  </a:lnTo>
                  <a:lnTo>
                    <a:pt x="63" y="28"/>
                  </a:lnTo>
                  <a:lnTo>
                    <a:pt x="58" y="23"/>
                  </a:lnTo>
                  <a:lnTo>
                    <a:pt x="55" y="20"/>
                  </a:lnTo>
                  <a:lnTo>
                    <a:pt x="50" y="18"/>
                  </a:lnTo>
                  <a:lnTo>
                    <a:pt x="40" y="15"/>
                  </a:lnTo>
                  <a:lnTo>
                    <a:pt x="30" y="18"/>
                  </a:lnTo>
                  <a:lnTo>
                    <a:pt x="25" y="20"/>
                  </a:lnTo>
                  <a:lnTo>
                    <a:pt x="22" y="23"/>
                  </a:lnTo>
                  <a:lnTo>
                    <a:pt x="20" y="28"/>
                  </a:lnTo>
                  <a:lnTo>
                    <a:pt x="17" y="33"/>
                  </a:lnTo>
                  <a:lnTo>
                    <a:pt x="15" y="38"/>
                  </a:lnTo>
                  <a:lnTo>
                    <a:pt x="15" y="46"/>
                  </a:lnTo>
                  <a:lnTo>
                    <a:pt x="17" y="56"/>
                  </a:lnTo>
                  <a:lnTo>
                    <a:pt x="22" y="66"/>
                  </a:lnTo>
                  <a:lnTo>
                    <a:pt x="25" y="68"/>
                  </a:lnTo>
                  <a:lnTo>
                    <a:pt x="30" y="71"/>
                  </a:lnTo>
                  <a:lnTo>
                    <a:pt x="35" y="71"/>
                  </a:lnTo>
                  <a:lnTo>
                    <a:pt x="40" y="71"/>
                  </a:lnTo>
                  <a:lnTo>
                    <a:pt x="50" y="71"/>
                  </a:lnTo>
                  <a:lnTo>
                    <a:pt x="58"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59" name="Freeform 625"/>
            <p:cNvSpPr>
              <a:spLocks/>
            </p:cNvSpPr>
            <p:nvPr/>
          </p:nvSpPr>
          <p:spPr bwMode="auto">
            <a:xfrm>
              <a:off x="4048" y="7710"/>
              <a:ext cx="43" cy="171"/>
            </a:xfrm>
            <a:custGeom>
              <a:avLst/>
              <a:gdLst>
                <a:gd name="T0" fmla="*/ 2 w 43"/>
                <a:gd name="T1" fmla="*/ 171 h 171"/>
                <a:gd name="T2" fmla="*/ 12 w 43"/>
                <a:gd name="T3" fmla="*/ 146 h 171"/>
                <a:gd name="T4" fmla="*/ 20 w 43"/>
                <a:gd name="T5" fmla="*/ 131 h 171"/>
                <a:gd name="T6" fmla="*/ 22 w 43"/>
                <a:gd name="T7" fmla="*/ 121 h 171"/>
                <a:gd name="T8" fmla="*/ 25 w 43"/>
                <a:gd name="T9" fmla="*/ 108 h 171"/>
                <a:gd name="T10" fmla="*/ 25 w 43"/>
                <a:gd name="T11" fmla="*/ 98 h 171"/>
                <a:gd name="T12" fmla="*/ 25 w 43"/>
                <a:gd name="T13" fmla="*/ 86 h 171"/>
                <a:gd name="T14" fmla="*/ 25 w 43"/>
                <a:gd name="T15" fmla="*/ 73 h 171"/>
                <a:gd name="T16" fmla="*/ 25 w 43"/>
                <a:gd name="T17" fmla="*/ 61 h 171"/>
                <a:gd name="T18" fmla="*/ 22 w 43"/>
                <a:gd name="T19" fmla="*/ 51 h 171"/>
                <a:gd name="T20" fmla="*/ 17 w 43"/>
                <a:gd name="T21" fmla="*/ 38 h 171"/>
                <a:gd name="T22" fmla="*/ 12 w 43"/>
                <a:gd name="T23" fmla="*/ 23 h 171"/>
                <a:gd name="T24" fmla="*/ 0 w 43"/>
                <a:gd name="T25" fmla="*/ 0 h 171"/>
                <a:gd name="T26" fmla="*/ 12 w 43"/>
                <a:gd name="T27" fmla="*/ 0 h 171"/>
                <a:gd name="T28" fmla="*/ 28 w 43"/>
                <a:gd name="T29" fmla="*/ 28 h 171"/>
                <a:gd name="T30" fmla="*/ 35 w 43"/>
                <a:gd name="T31" fmla="*/ 43 h 171"/>
                <a:gd name="T32" fmla="*/ 38 w 43"/>
                <a:gd name="T33" fmla="*/ 53 h 171"/>
                <a:gd name="T34" fmla="*/ 40 w 43"/>
                <a:gd name="T35" fmla="*/ 63 h 171"/>
                <a:gd name="T36" fmla="*/ 43 w 43"/>
                <a:gd name="T37" fmla="*/ 86 h 171"/>
                <a:gd name="T38" fmla="*/ 43 w 43"/>
                <a:gd name="T39" fmla="*/ 98 h 171"/>
                <a:gd name="T40" fmla="*/ 40 w 43"/>
                <a:gd name="T41" fmla="*/ 108 h 171"/>
                <a:gd name="T42" fmla="*/ 38 w 43"/>
                <a:gd name="T43" fmla="*/ 121 h 171"/>
                <a:gd name="T44" fmla="*/ 35 w 43"/>
                <a:gd name="T45" fmla="*/ 131 h 171"/>
                <a:gd name="T46" fmla="*/ 25 w 43"/>
                <a:gd name="T47" fmla="*/ 149 h 171"/>
                <a:gd name="T48" fmla="*/ 12 w 43"/>
                <a:gd name="T49" fmla="*/ 171 h 171"/>
                <a:gd name="T50" fmla="*/ 2 w 43"/>
                <a:gd name="T51" fmla="*/ 171 h 1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3"/>
                <a:gd name="T79" fmla="*/ 0 h 171"/>
                <a:gd name="T80" fmla="*/ 43 w 43"/>
                <a:gd name="T81" fmla="*/ 171 h 1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3" h="171">
                  <a:moveTo>
                    <a:pt x="2" y="171"/>
                  </a:moveTo>
                  <a:lnTo>
                    <a:pt x="12" y="146"/>
                  </a:lnTo>
                  <a:lnTo>
                    <a:pt x="20" y="131"/>
                  </a:lnTo>
                  <a:lnTo>
                    <a:pt x="22" y="121"/>
                  </a:lnTo>
                  <a:lnTo>
                    <a:pt x="25" y="108"/>
                  </a:lnTo>
                  <a:lnTo>
                    <a:pt x="25" y="98"/>
                  </a:lnTo>
                  <a:lnTo>
                    <a:pt x="25" y="86"/>
                  </a:lnTo>
                  <a:lnTo>
                    <a:pt x="25" y="73"/>
                  </a:lnTo>
                  <a:lnTo>
                    <a:pt x="25" y="61"/>
                  </a:lnTo>
                  <a:lnTo>
                    <a:pt x="22" y="51"/>
                  </a:lnTo>
                  <a:lnTo>
                    <a:pt x="17" y="38"/>
                  </a:lnTo>
                  <a:lnTo>
                    <a:pt x="12" y="23"/>
                  </a:lnTo>
                  <a:lnTo>
                    <a:pt x="0" y="0"/>
                  </a:lnTo>
                  <a:lnTo>
                    <a:pt x="12" y="0"/>
                  </a:lnTo>
                  <a:lnTo>
                    <a:pt x="28" y="28"/>
                  </a:lnTo>
                  <a:lnTo>
                    <a:pt x="35" y="43"/>
                  </a:lnTo>
                  <a:lnTo>
                    <a:pt x="38" y="53"/>
                  </a:lnTo>
                  <a:lnTo>
                    <a:pt x="40" y="63"/>
                  </a:lnTo>
                  <a:lnTo>
                    <a:pt x="43" y="86"/>
                  </a:lnTo>
                  <a:lnTo>
                    <a:pt x="43" y="98"/>
                  </a:lnTo>
                  <a:lnTo>
                    <a:pt x="40" y="108"/>
                  </a:lnTo>
                  <a:lnTo>
                    <a:pt x="38" y="121"/>
                  </a:lnTo>
                  <a:lnTo>
                    <a:pt x="35" y="131"/>
                  </a:lnTo>
                  <a:lnTo>
                    <a:pt x="25" y="149"/>
                  </a:lnTo>
                  <a:lnTo>
                    <a:pt x="12" y="171"/>
                  </a:lnTo>
                  <a:lnTo>
                    <a:pt x="2" y="1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60" name="Freeform 626"/>
            <p:cNvSpPr>
              <a:spLocks/>
            </p:cNvSpPr>
            <p:nvPr/>
          </p:nvSpPr>
          <p:spPr bwMode="auto">
            <a:xfrm>
              <a:off x="6159" y="8195"/>
              <a:ext cx="105" cy="131"/>
            </a:xfrm>
            <a:custGeom>
              <a:avLst/>
              <a:gdLst>
                <a:gd name="T0" fmla="*/ 0 w 105"/>
                <a:gd name="T1" fmla="*/ 0 h 131"/>
                <a:gd name="T2" fmla="*/ 27 w 105"/>
                <a:gd name="T3" fmla="*/ 0 h 131"/>
                <a:gd name="T4" fmla="*/ 80 w 105"/>
                <a:gd name="T5" fmla="*/ 91 h 131"/>
                <a:gd name="T6" fmla="*/ 80 w 105"/>
                <a:gd name="T7" fmla="*/ 0 h 131"/>
                <a:gd name="T8" fmla="*/ 105 w 105"/>
                <a:gd name="T9" fmla="*/ 0 h 131"/>
                <a:gd name="T10" fmla="*/ 105 w 105"/>
                <a:gd name="T11" fmla="*/ 131 h 131"/>
                <a:gd name="T12" fmla="*/ 78 w 105"/>
                <a:gd name="T13" fmla="*/ 131 h 131"/>
                <a:gd name="T14" fmla="*/ 25 w 105"/>
                <a:gd name="T15" fmla="*/ 38 h 131"/>
                <a:gd name="T16" fmla="*/ 25 w 105"/>
                <a:gd name="T17" fmla="*/ 131 h 131"/>
                <a:gd name="T18" fmla="*/ 0 w 105"/>
                <a:gd name="T19" fmla="*/ 131 h 131"/>
                <a:gd name="T20" fmla="*/ 0 w 105"/>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
                <a:gd name="T34" fmla="*/ 0 h 131"/>
                <a:gd name="T35" fmla="*/ 105 w 105"/>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 h="131">
                  <a:moveTo>
                    <a:pt x="0" y="0"/>
                  </a:moveTo>
                  <a:lnTo>
                    <a:pt x="27" y="0"/>
                  </a:lnTo>
                  <a:lnTo>
                    <a:pt x="80" y="91"/>
                  </a:lnTo>
                  <a:lnTo>
                    <a:pt x="80" y="0"/>
                  </a:lnTo>
                  <a:lnTo>
                    <a:pt x="105" y="0"/>
                  </a:lnTo>
                  <a:lnTo>
                    <a:pt x="105" y="131"/>
                  </a:lnTo>
                  <a:lnTo>
                    <a:pt x="78"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61" name="Freeform 627"/>
            <p:cNvSpPr>
              <a:spLocks noEditPoints="1"/>
            </p:cNvSpPr>
            <p:nvPr/>
          </p:nvSpPr>
          <p:spPr bwMode="auto">
            <a:xfrm>
              <a:off x="6284" y="8190"/>
              <a:ext cx="126" cy="138"/>
            </a:xfrm>
            <a:custGeom>
              <a:avLst/>
              <a:gdLst>
                <a:gd name="T0" fmla="*/ 93 w 126"/>
                <a:gd name="T1" fmla="*/ 98 h 138"/>
                <a:gd name="T2" fmla="*/ 98 w 126"/>
                <a:gd name="T3" fmla="*/ 81 h 138"/>
                <a:gd name="T4" fmla="*/ 98 w 126"/>
                <a:gd name="T5" fmla="*/ 61 h 138"/>
                <a:gd name="T6" fmla="*/ 93 w 126"/>
                <a:gd name="T7" fmla="*/ 43 h 138"/>
                <a:gd name="T8" fmla="*/ 83 w 126"/>
                <a:gd name="T9" fmla="*/ 30 h 138"/>
                <a:gd name="T10" fmla="*/ 71 w 126"/>
                <a:gd name="T11" fmla="*/ 25 h 138"/>
                <a:gd name="T12" fmla="*/ 56 w 126"/>
                <a:gd name="T13" fmla="*/ 25 h 138"/>
                <a:gd name="T14" fmla="*/ 43 w 126"/>
                <a:gd name="T15" fmla="*/ 30 h 138"/>
                <a:gd name="T16" fmla="*/ 33 w 126"/>
                <a:gd name="T17" fmla="*/ 43 h 138"/>
                <a:gd name="T18" fmla="*/ 28 w 126"/>
                <a:gd name="T19" fmla="*/ 61 h 138"/>
                <a:gd name="T20" fmla="*/ 28 w 126"/>
                <a:gd name="T21" fmla="*/ 81 h 138"/>
                <a:gd name="T22" fmla="*/ 33 w 126"/>
                <a:gd name="T23" fmla="*/ 98 h 138"/>
                <a:gd name="T24" fmla="*/ 43 w 126"/>
                <a:gd name="T25" fmla="*/ 108 h 138"/>
                <a:gd name="T26" fmla="*/ 56 w 126"/>
                <a:gd name="T27" fmla="*/ 116 h 138"/>
                <a:gd name="T28" fmla="*/ 71 w 126"/>
                <a:gd name="T29" fmla="*/ 116 h 138"/>
                <a:gd name="T30" fmla="*/ 83 w 126"/>
                <a:gd name="T31" fmla="*/ 108 h 138"/>
                <a:gd name="T32" fmla="*/ 106 w 126"/>
                <a:gd name="T33" fmla="*/ 123 h 138"/>
                <a:gd name="T34" fmla="*/ 88 w 126"/>
                <a:gd name="T35" fmla="*/ 136 h 138"/>
                <a:gd name="T36" fmla="*/ 63 w 126"/>
                <a:gd name="T37" fmla="*/ 138 h 138"/>
                <a:gd name="T38" fmla="*/ 38 w 126"/>
                <a:gd name="T39" fmla="*/ 136 h 138"/>
                <a:gd name="T40" fmla="*/ 20 w 126"/>
                <a:gd name="T41" fmla="*/ 123 h 138"/>
                <a:gd name="T42" fmla="*/ 5 w 126"/>
                <a:gd name="T43" fmla="*/ 101 h 138"/>
                <a:gd name="T44" fmla="*/ 3 w 126"/>
                <a:gd name="T45" fmla="*/ 86 h 138"/>
                <a:gd name="T46" fmla="*/ 3 w 126"/>
                <a:gd name="T47" fmla="*/ 53 h 138"/>
                <a:gd name="T48" fmla="*/ 5 w 126"/>
                <a:gd name="T49" fmla="*/ 38 h 138"/>
                <a:gd name="T50" fmla="*/ 20 w 126"/>
                <a:gd name="T51" fmla="*/ 18 h 138"/>
                <a:gd name="T52" fmla="*/ 38 w 126"/>
                <a:gd name="T53" fmla="*/ 5 h 138"/>
                <a:gd name="T54" fmla="*/ 63 w 126"/>
                <a:gd name="T55" fmla="*/ 0 h 138"/>
                <a:gd name="T56" fmla="*/ 88 w 126"/>
                <a:gd name="T57" fmla="*/ 5 h 138"/>
                <a:gd name="T58" fmla="*/ 106 w 126"/>
                <a:gd name="T59" fmla="*/ 18 h 138"/>
                <a:gd name="T60" fmla="*/ 121 w 126"/>
                <a:gd name="T61" fmla="*/ 38 h 138"/>
                <a:gd name="T62" fmla="*/ 126 w 126"/>
                <a:gd name="T63" fmla="*/ 53 h 138"/>
                <a:gd name="T64" fmla="*/ 126 w 126"/>
                <a:gd name="T65" fmla="*/ 86 h 138"/>
                <a:gd name="T66" fmla="*/ 121 w 126"/>
                <a:gd name="T67" fmla="*/ 101 h 138"/>
                <a:gd name="T68" fmla="*/ 111 w 126"/>
                <a:gd name="T69" fmla="*/ 118 h 1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6"/>
                <a:gd name="T106" fmla="*/ 0 h 138"/>
                <a:gd name="T107" fmla="*/ 126 w 126"/>
                <a:gd name="T108" fmla="*/ 138 h 1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6" h="138">
                  <a:moveTo>
                    <a:pt x="88" y="103"/>
                  </a:moveTo>
                  <a:lnTo>
                    <a:pt x="93" y="98"/>
                  </a:lnTo>
                  <a:lnTo>
                    <a:pt x="96" y="91"/>
                  </a:lnTo>
                  <a:lnTo>
                    <a:pt x="98" y="81"/>
                  </a:lnTo>
                  <a:lnTo>
                    <a:pt x="98" y="71"/>
                  </a:lnTo>
                  <a:lnTo>
                    <a:pt x="98" y="61"/>
                  </a:lnTo>
                  <a:lnTo>
                    <a:pt x="96" y="50"/>
                  </a:lnTo>
                  <a:lnTo>
                    <a:pt x="93" y="43"/>
                  </a:lnTo>
                  <a:lnTo>
                    <a:pt x="88" y="35"/>
                  </a:lnTo>
                  <a:lnTo>
                    <a:pt x="83" y="30"/>
                  </a:lnTo>
                  <a:lnTo>
                    <a:pt x="78" y="28"/>
                  </a:lnTo>
                  <a:lnTo>
                    <a:pt x="71" y="25"/>
                  </a:lnTo>
                  <a:lnTo>
                    <a:pt x="63" y="25"/>
                  </a:lnTo>
                  <a:lnTo>
                    <a:pt x="56" y="25"/>
                  </a:lnTo>
                  <a:lnTo>
                    <a:pt x="48" y="28"/>
                  </a:lnTo>
                  <a:lnTo>
                    <a:pt x="43" y="30"/>
                  </a:lnTo>
                  <a:lnTo>
                    <a:pt x="38" y="35"/>
                  </a:lnTo>
                  <a:lnTo>
                    <a:pt x="33" y="43"/>
                  </a:lnTo>
                  <a:lnTo>
                    <a:pt x="31" y="50"/>
                  </a:lnTo>
                  <a:lnTo>
                    <a:pt x="28" y="61"/>
                  </a:lnTo>
                  <a:lnTo>
                    <a:pt x="28" y="71"/>
                  </a:lnTo>
                  <a:lnTo>
                    <a:pt x="28" y="81"/>
                  </a:lnTo>
                  <a:lnTo>
                    <a:pt x="31" y="91"/>
                  </a:lnTo>
                  <a:lnTo>
                    <a:pt x="33" y="98"/>
                  </a:lnTo>
                  <a:lnTo>
                    <a:pt x="38" y="103"/>
                  </a:lnTo>
                  <a:lnTo>
                    <a:pt x="43" y="108"/>
                  </a:lnTo>
                  <a:lnTo>
                    <a:pt x="48" y="113"/>
                  </a:lnTo>
                  <a:lnTo>
                    <a:pt x="56" y="116"/>
                  </a:lnTo>
                  <a:lnTo>
                    <a:pt x="63" y="116"/>
                  </a:lnTo>
                  <a:lnTo>
                    <a:pt x="71" y="116"/>
                  </a:lnTo>
                  <a:lnTo>
                    <a:pt x="78" y="113"/>
                  </a:lnTo>
                  <a:lnTo>
                    <a:pt x="83" y="108"/>
                  </a:lnTo>
                  <a:lnTo>
                    <a:pt x="88" y="103"/>
                  </a:lnTo>
                  <a:close/>
                  <a:moveTo>
                    <a:pt x="106" y="123"/>
                  </a:moveTo>
                  <a:lnTo>
                    <a:pt x="98" y="131"/>
                  </a:lnTo>
                  <a:lnTo>
                    <a:pt x="88" y="136"/>
                  </a:lnTo>
                  <a:lnTo>
                    <a:pt x="76" y="138"/>
                  </a:lnTo>
                  <a:lnTo>
                    <a:pt x="63" y="138"/>
                  </a:lnTo>
                  <a:lnTo>
                    <a:pt x="51" y="138"/>
                  </a:lnTo>
                  <a:lnTo>
                    <a:pt x="38" y="136"/>
                  </a:lnTo>
                  <a:lnTo>
                    <a:pt x="28" y="131"/>
                  </a:lnTo>
                  <a:lnTo>
                    <a:pt x="20" y="123"/>
                  </a:lnTo>
                  <a:lnTo>
                    <a:pt x="13" y="113"/>
                  </a:lnTo>
                  <a:lnTo>
                    <a:pt x="5" y="101"/>
                  </a:lnTo>
                  <a:lnTo>
                    <a:pt x="3" y="93"/>
                  </a:lnTo>
                  <a:lnTo>
                    <a:pt x="3" y="86"/>
                  </a:lnTo>
                  <a:lnTo>
                    <a:pt x="0" y="71"/>
                  </a:lnTo>
                  <a:lnTo>
                    <a:pt x="3" y="53"/>
                  </a:lnTo>
                  <a:lnTo>
                    <a:pt x="3" y="45"/>
                  </a:lnTo>
                  <a:lnTo>
                    <a:pt x="5" y="38"/>
                  </a:lnTo>
                  <a:lnTo>
                    <a:pt x="13" y="28"/>
                  </a:lnTo>
                  <a:lnTo>
                    <a:pt x="20" y="18"/>
                  </a:lnTo>
                  <a:lnTo>
                    <a:pt x="28" y="10"/>
                  </a:lnTo>
                  <a:lnTo>
                    <a:pt x="38" y="5"/>
                  </a:lnTo>
                  <a:lnTo>
                    <a:pt x="51" y="3"/>
                  </a:lnTo>
                  <a:lnTo>
                    <a:pt x="63" y="0"/>
                  </a:lnTo>
                  <a:lnTo>
                    <a:pt x="76" y="3"/>
                  </a:lnTo>
                  <a:lnTo>
                    <a:pt x="88" y="5"/>
                  </a:lnTo>
                  <a:lnTo>
                    <a:pt x="98" y="10"/>
                  </a:lnTo>
                  <a:lnTo>
                    <a:pt x="106" y="18"/>
                  </a:lnTo>
                  <a:lnTo>
                    <a:pt x="116" y="28"/>
                  </a:lnTo>
                  <a:lnTo>
                    <a:pt x="121" y="38"/>
                  </a:lnTo>
                  <a:lnTo>
                    <a:pt x="124" y="45"/>
                  </a:lnTo>
                  <a:lnTo>
                    <a:pt x="126" y="53"/>
                  </a:lnTo>
                  <a:lnTo>
                    <a:pt x="126" y="71"/>
                  </a:lnTo>
                  <a:lnTo>
                    <a:pt x="126" y="86"/>
                  </a:lnTo>
                  <a:lnTo>
                    <a:pt x="124" y="93"/>
                  </a:lnTo>
                  <a:lnTo>
                    <a:pt x="121" y="101"/>
                  </a:lnTo>
                  <a:lnTo>
                    <a:pt x="116" y="113"/>
                  </a:lnTo>
                  <a:lnTo>
                    <a:pt x="111" y="118"/>
                  </a:lnTo>
                  <a:lnTo>
                    <a:pt x="106" y="1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62" name="Freeform 628"/>
            <p:cNvSpPr>
              <a:spLocks/>
            </p:cNvSpPr>
            <p:nvPr/>
          </p:nvSpPr>
          <p:spPr bwMode="auto">
            <a:xfrm>
              <a:off x="6420" y="8195"/>
              <a:ext cx="106" cy="131"/>
            </a:xfrm>
            <a:custGeom>
              <a:avLst/>
              <a:gdLst>
                <a:gd name="T0" fmla="*/ 106 w 106"/>
                <a:gd name="T1" fmla="*/ 0 h 131"/>
                <a:gd name="T2" fmla="*/ 106 w 106"/>
                <a:gd name="T3" fmla="*/ 23 h 131"/>
                <a:gd name="T4" fmla="*/ 66 w 106"/>
                <a:gd name="T5" fmla="*/ 23 h 131"/>
                <a:gd name="T6" fmla="*/ 66 w 106"/>
                <a:gd name="T7" fmla="*/ 131 h 131"/>
                <a:gd name="T8" fmla="*/ 38 w 106"/>
                <a:gd name="T9" fmla="*/ 131 h 131"/>
                <a:gd name="T10" fmla="*/ 38 w 106"/>
                <a:gd name="T11" fmla="*/ 23 h 131"/>
                <a:gd name="T12" fmla="*/ 0 w 106"/>
                <a:gd name="T13" fmla="*/ 23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23"/>
                  </a:lnTo>
                  <a:lnTo>
                    <a:pt x="66" y="23"/>
                  </a:lnTo>
                  <a:lnTo>
                    <a:pt x="66" y="131"/>
                  </a:lnTo>
                  <a:lnTo>
                    <a:pt x="38" y="131"/>
                  </a:lnTo>
                  <a:lnTo>
                    <a:pt x="38" y="23"/>
                  </a:lnTo>
                  <a:lnTo>
                    <a:pt x="0" y="23"/>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63" name="Freeform 629"/>
            <p:cNvSpPr>
              <a:spLocks/>
            </p:cNvSpPr>
            <p:nvPr/>
          </p:nvSpPr>
          <p:spPr bwMode="auto">
            <a:xfrm>
              <a:off x="6591" y="8195"/>
              <a:ext cx="106" cy="131"/>
            </a:xfrm>
            <a:custGeom>
              <a:avLst/>
              <a:gdLst>
                <a:gd name="T0" fmla="*/ 0 w 106"/>
                <a:gd name="T1" fmla="*/ 0 h 131"/>
                <a:gd name="T2" fmla="*/ 28 w 106"/>
                <a:gd name="T3" fmla="*/ 0 h 131"/>
                <a:gd name="T4" fmla="*/ 81 w 106"/>
                <a:gd name="T5" fmla="*/ 91 h 131"/>
                <a:gd name="T6" fmla="*/ 81 w 106"/>
                <a:gd name="T7" fmla="*/ 0 h 131"/>
                <a:gd name="T8" fmla="*/ 106 w 106"/>
                <a:gd name="T9" fmla="*/ 0 h 131"/>
                <a:gd name="T10" fmla="*/ 106 w 106"/>
                <a:gd name="T11" fmla="*/ 131 h 131"/>
                <a:gd name="T12" fmla="*/ 78 w 106"/>
                <a:gd name="T13" fmla="*/ 131 h 131"/>
                <a:gd name="T14" fmla="*/ 25 w 106"/>
                <a:gd name="T15" fmla="*/ 38 h 131"/>
                <a:gd name="T16" fmla="*/ 25 w 106"/>
                <a:gd name="T17" fmla="*/ 131 h 131"/>
                <a:gd name="T18" fmla="*/ 0 w 106"/>
                <a:gd name="T19" fmla="*/ 131 h 131"/>
                <a:gd name="T20" fmla="*/ 0 w 106"/>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31"/>
                <a:gd name="T35" fmla="*/ 106 w 106"/>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31">
                  <a:moveTo>
                    <a:pt x="0" y="0"/>
                  </a:moveTo>
                  <a:lnTo>
                    <a:pt x="28" y="0"/>
                  </a:lnTo>
                  <a:lnTo>
                    <a:pt x="81" y="91"/>
                  </a:lnTo>
                  <a:lnTo>
                    <a:pt x="81" y="0"/>
                  </a:lnTo>
                  <a:lnTo>
                    <a:pt x="106" y="0"/>
                  </a:lnTo>
                  <a:lnTo>
                    <a:pt x="106" y="131"/>
                  </a:lnTo>
                  <a:lnTo>
                    <a:pt x="78"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64" name="Freeform 630"/>
            <p:cNvSpPr>
              <a:spLocks/>
            </p:cNvSpPr>
            <p:nvPr/>
          </p:nvSpPr>
          <p:spPr bwMode="auto">
            <a:xfrm>
              <a:off x="6722" y="8195"/>
              <a:ext cx="106" cy="133"/>
            </a:xfrm>
            <a:custGeom>
              <a:avLst/>
              <a:gdLst>
                <a:gd name="T0" fmla="*/ 0 w 106"/>
                <a:gd name="T1" fmla="*/ 0 h 133"/>
                <a:gd name="T2" fmla="*/ 28 w 106"/>
                <a:gd name="T3" fmla="*/ 0 h 133"/>
                <a:gd name="T4" fmla="*/ 28 w 106"/>
                <a:gd name="T5" fmla="*/ 81 h 133"/>
                <a:gd name="T6" fmla="*/ 30 w 106"/>
                <a:gd name="T7" fmla="*/ 93 h 133"/>
                <a:gd name="T8" fmla="*/ 33 w 106"/>
                <a:gd name="T9" fmla="*/ 101 h 133"/>
                <a:gd name="T10" fmla="*/ 35 w 106"/>
                <a:gd name="T11" fmla="*/ 106 h 133"/>
                <a:gd name="T12" fmla="*/ 40 w 106"/>
                <a:gd name="T13" fmla="*/ 108 h 133"/>
                <a:gd name="T14" fmla="*/ 45 w 106"/>
                <a:gd name="T15" fmla="*/ 111 h 133"/>
                <a:gd name="T16" fmla="*/ 53 w 106"/>
                <a:gd name="T17" fmla="*/ 111 h 133"/>
                <a:gd name="T18" fmla="*/ 60 w 106"/>
                <a:gd name="T19" fmla="*/ 111 h 133"/>
                <a:gd name="T20" fmla="*/ 68 w 106"/>
                <a:gd name="T21" fmla="*/ 108 h 133"/>
                <a:gd name="T22" fmla="*/ 71 w 106"/>
                <a:gd name="T23" fmla="*/ 106 h 133"/>
                <a:gd name="T24" fmla="*/ 76 w 106"/>
                <a:gd name="T25" fmla="*/ 101 h 133"/>
                <a:gd name="T26" fmla="*/ 78 w 106"/>
                <a:gd name="T27" fmla="*/ 93 h 133"/>
                <a:gd name="T28" fmla="*/ 78 w 106"/>
                <a:gd name="T29" fmla="*/ 81 h 133"/>
                <a:gd name="T30" fmla="*/ 78 w 106"/>
                <a:gd name="T31" fmla="*/ 0 h 133"/>
                <a:gd name="T32" fmla="*/ 106 w 106"/>
                <a:gd name="T33" fmla="*/ 0 h 133"/>
                <a:gd name="T34" fmla="*/ 106 w 106"/>
                <a:gd name="T35" fmla="*/ 81 h 133"/>
                <a:gd name="T36" fmla="*/ 106 w 106"/>
                <a:gd name="T37" fmla="*/ 91 h 133"/>
                <a:gd name="T38" fmla="*/ 103 w 106"/>
                <a:gd name="T39" fmla="*/ 98 h 133"/>
                <a:gd name="T40" fmla="*/ 101 w 106"/>
                <a:gd name="T41" fmla="*/ 106 h 133"/>
                <a:gd name="T42" fmla="*/ 98 w 106"/>
                <a:gd name="T43" fmla="*/ 113 h 133"/>
                <a:gd name="T44" fmla="*/ 96 w 106"/>
                <a:gd name="T45" fmla="*/ 118 h 133"/>
                <a:gd name="T46" fmla="*/ 91 w 106"/>
                <a:gd name="T47" fmla="*/ 121 h 133"/>
                <a:gd name="T48" fmla="*/ 81 w 106"/>
                <a:gd name="T49" fmla="*/ 128 h 133"/>
                <a:gd name="T50" fmla="*/ 76 w 106"/>
                <a:gd name="T51" fmla="*/ 131 h 133"/>
                <a:gd name="T52" fmla="*/ 68 w 106"/>
                <a:gd name="T53" fmla="*/ 133 h 133"/>
                <a:gd name="T54" fmla="*/ 53 w 106"/>
                <a:gd name="T55" fmla="*/ 133 h 133"/>
                <a:gd name="T56" fmla="*/ 38 w 106"/>
                <a:gd name="T57" fmla="*/ 133 h 133"/>
                <a:gd name="T58" fmla="*/ 30 w 106"/>
                <a:gd name="T59" fmla="*/ 131 h 133"/>
                <a:gd name="T60" fmla="*/ 25 w 106"/>
                <a:gd name="T61" fmla="*/ 128 h 133"/>
                <a:gd name="T62" fmla="*/ 20 w 106"/>
                <a:gd name="T63" fmla="*/ 126 h 133"/>
                <a:gd name="T64" fmla="*/ 15 w 106"/>
                <a:gd name="T65" fmla="*/ 121 h 133"/>
                <a:gd name="T66" fmla="*/ 10 w 106"/>
                <a:gd name="T67" fmla="*/ 118 h 133"/>
                <a:gd name="T68" fmla="*/ 8 w 106"/>
                <a:gd name="T69" fmla="*/ 113 h 133"/>
                <a:gd name="T70" fmla="*/ 5 w 106"/>
                <a:gd name="T71" fmla="*/ 106 h 133"/>
                <a:gd name="T72" fmla="*/ 3 w 106"/>
                <a:gd name="T73" fmla="*/ 98 h 133"/>
                <a:gd name="T74" fmla="*/ 0 w 106"/>
                <a:gd name="T75" fmla="*/ 91 h 133"/>
                <a:gd name="T76" fmla="*/ 0 w 106"/>
                <a:gd name="T77" fmla="*/ 81 h 133"/>
                <a:gd name="T78" fmla="*/ 0 w 106"/>
                <a:gd name="T79" fmla="*/ 0 h 1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6"/>
                <a:gd name="T121" fmla="*/ 0 h 133"/>
                <a:gd name="T122" fmla="*/ 106 w 106"/>
                <a:gd name="T123" fmla="*/ 133 h 1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6" h="133">
                  <a:moveTo>
                    <a:pt x="0" y="0"/>
                  </a:moveTo>
                  <a:lnTo>
                    <a:pt x="28" y="0"/>
                  </a:lnTo>
                  <a:lnTo>
                    <a:pt x="28" y="81"/>
                  </a:lnTo>
                  <a:lnTo>
                    <a:pt x="30" y="93"/>
                  </a:lnTo>
                  <a:lnTo>
                    <a:pt x="33" y="101"/>
                  </a:lnTo>
                  <a:lnTo>
                    <a:pt x="35" y="106"/>
                  </a:lnTo>
                  <a:lnTo>
                    <a:pt x="40" y="108"/>
                  </a:lnTo>
                  <a:lnTo>
                    <a:pt x="45" y="111"/>
                  </a:lnTo>
                  <a:lnTo>
                    <a:pt x="53" y="111"/>
                  </a:lnTo>
                  <a:lnTo>
                    <a:pt x="60" y="111"/>
                  </a:lnTo>
                  <a:lnTo>
                    <a:pt x="68" y="108"/>
                  </a:lnTo>
                  <a:lnTo>
                    <a:pt x="71" y="106"/>
                  </a:lnTo>
                  <a:lnTo>
                    <a:pt x="76" y="101"/>
                  </a:lnTo>
                  <a:lnTo>
                    <a:pt x="78" y="93"/>
                  </a:lnTo>
                  <a:lnTo>
                    <a:pt x="78" y="81"/>
                  </a:lnTo>
                  <a:lnTo>
                    <a:pt x="78" y="0"/>
                  </a:lnTo>
                  <a:lnTo>
                    <a:pt x="106" y="0"/>
                  </a:lnTo>
                  <a:lnTo>
                    <a:pt x="106" y="81"/>
                  </a:lnTo>
                  <a:lnTo>
                    <a:pt x="106" y="91"/>
                  </a:lnTo>
                  <a:lnTo>
                    <a:pt x="103" y="98"/>
                  </a:lnTo>
                  <a:lnTo>
                    <a:pt x="101" y="106"/>
                  </a:lnTo>
                  <a:lnTo>
                    <a:pt x="98" y="113"/>
                  </a:lnTo>
                  <a:lnTo>
                    <a:pt x="96" y="118"/>
                  </a:lnTo>
                  <a:lnTo>
                    <a:pt x="91" y="121"/>
                  </a:lnTo>
                  <a:lnTo>
                    <a:pt x="81" y="128"/>
                  </a:lnTo>
                  <a:lnTo>
                    <a:pt x="76" y="131"/>
                  </a:lnTo>
                  <a:lnTo>
                    <a:pt x="68" y="133"/>
                  </a:lnTo>
                  <a:lnTo>
                    <a:pt x="53" y="133"/>
                  </a:lnTo>
                  <a:lnTo>
                    <a:pt x="38" y="133"/>
                  </a:lnTo>
                  <a:lnTo>
                    <a:pt x="30" y="131"/>
                  </a:lnTo>
                  <a:lnTo>
                    <a:pt x="25" y="128"/>
                  </a:lnTo>
                  <a:lnTo>
                    <a:pt x="20" y="126"/>
                  </a:lnTo>
                  <a:lnTo>
                    <a:pt x="15" y="121"/>
                  </a:lnTo>
                  <a:lnTo>
                    <a:pt x="10" y="118"/>
                  </a:lnTo>
                  <a:lnTo>
                    <a:pt x="8" y="113"/>
                  </a:lnTo>
                  <a:lnTo>
                    <a:pt x="5" y="106"/>
                  </a:lnTo>
                  <a:lnTo>
                    <a:pt x="3" y="98"/>
                  </a:lnTo>
                  <a:lnTo>
                    <a:pt x="0" y="91"/>
                  </a:lnTo>
                  <a:lnTo>
                    <a:pt x="0" y="8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65" name="Freeform 631"/>
            <p:cNvSpPr>
              <a:spLocks/>
            </p:cNvSpPr>
            <p:nvPr/>
          </p:nvSpPr>
          <p:spPr bwMode="auto">
            <a:xfrm>
              <a:off x="6853" y="8195"/>
              <a:ext cx="93" cy="131"/>
            </a:xfrm>
            <a:custGeom>
              <a:avLst/>
              <a:gdLst>
                <a:gd name="T0" fmla="*/ 0 w 93"/>
                <a:gd name="T1" fmla="*/ 0 h 131"/>
                <a:gd name="T2" fmla="*/ 28 w 93"/>
                <a:gd name="T3" fmla="*/ 0 h 131"/>
                <a:gd name="T4" fmla="*/ 28 w 93"/>
                <a:gd name="T5" fmla="*/ 106 h 131"/>
                <a:gd name="T6" fmla="*/ 93 w 93"/>
                <a:gd name="T7" fmla="*/ 106 h 131"/>
                <a:gd name="T8" fmla="*/ 93 w 93"/>
                <a:gd name="T9" fmla="*/ 131 h 131"/>
                <a:gd name="T10" fmla="*/ 0 w 93"/>
                <a:gd name="T11" fmla="*/ 131 h 131"/>
                <a:gd name="T12" fmla="*/ 0 w 93"/>
                <a:gd name="T13" fmla="*/ 0 h 131"/>
                <a:gd name="T14" fmla="*/ 0 60000 65536"/>
                <a:gd name="T15" fmla="*/ 0 60000 65536"/>
                <a:gd name="T16" fmla="*/ 0 60000 65536"/>
                <a:gd name="T17" fmla="*/ 0 60000 65536"/>
                <a:gd name="T18" fmla="*/ 0 60000 65536"/>
                <a:gd name="T19" fmla="*/ 0 60000 65536"/>
                <a:gd name="T20" fmla="*/ 0 60000 65536"/>
                <a:gd name="T21" fmla="*/ 0 w 93"/>
                <a:gd name="T22" fmla="*/ 0 h 131"/>
                <a:gd name="T23" fmla="*/ 93 w 9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31">
                  <a:moveTo>
                    <a:pt x="0" y="0"/>
                  </a:moveTo>
                  <a:lnTo>
                    <a:pt x="28" y="0"/>
                  </a:lnTo>
                  <a:lnTo>
                    <a:pt x="28" y="106"/>
                  </a:lnTo>
                  <a:lnTo>
                    <a:pt x="93" y="106"/>
                  </a:lnTo>
                  <a:lnTo>
                    <a:pt x="9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66" name="Freeform 632"/>
            <p:cNvSpPr>
              <a:spLocks/>
            </p:cNvSpPr>
            <p:nvPr/>
          </p:nvSpPr>
          <p:spPr bwMode="auto">
            <a:xfrm>
              <a:off x="6964" y="8195"/>
              <a:ext cx="93" cy="131"/>
            </a:xfrm>
            <a:custGeom>
              <a:avLst/>
              <a:gdLst>
                <a:gd name="T0" fmla="*/ 0 w 93"/>
                <a:gd name="T1" fmla="*/ 0 h 131"/>
                <a:gd name="T2" fmla="*/ 27 w 93"/>
                <a:gd name="T3" fmla="*/ 0 h 131"/>
                <a:gd name="T4" fmla="*/ 27 w 93"/>
                <a:gd name="T5" fmla="*/ 106 h 131"/>
                <a:gd name="T6" fmla="*/ 93 w 93"/>
                <a:gd name="T7" fmla="*/ 106 h 131"/>
                <a:gd name="T8" fmla="*/ 93 w 93"/>
                <a:gd name="T9" fmla="*/ 131 h 131"/>
                <a:gd name="T10" fmla="*/ 0 w 93"/>
                <a:gd name="T11" fmla="*/ 131 h 131"/>
                <a:gd name="T12" fmla="*/ 0 w 93"/>
                <a:gd name="T13" fmla="*/ 0 h 131"/>
                <a:gd name="T14" fmla="*/ 0 60000 65536"/>
                <a:gd name="T15" fmla="*/ 0 60000 65536"/>
                <a:gd name="T16" fmla="*/ 0 60000 65536"/>
                <a:gd name="T17" fmla="*/ 0 60000 65536"/>
                <a:gd name="T18" fmla="*/ 0 60000 65536"/>
                <a:gd name="T19" fmla="*/ 0 60000 65536"/>
                <a:gd name="T20" fmla="*/ 0 60000 65536"/>
                <a:gd name="T21" fmla="*/ 0 w 93"/>
                <a:gd name="T22" fmla="*/ 0 h 131"/>
                <a:gd name="T23" fmla="*/ 93 w 9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31">
                  <a:moveTo>
                    <a:pt x="0" y="0"/>
                  </a:moveTo>
                  <a:lnTo>
                    <a:pt x="27" y="0"/>
                  </a:lnTo>
                  <a:lnTo>
                    <a:pt x="27" y="106"/>
                  </a:lnTo>
                  <a:lnTo>
                    <a:pt x="93" y="106"/>
                  </a:lnTo>
                  <a:lnTo>
                    <a:pt x="9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67" name="Freeform 633"/>
            <p:cNvSpPr>
              <a:spLocks/>
            </p:cNvSpPr>
            <p:nvPr/>
          </p:nvSpPr>
          <p:spPr bwMode="auto">
            <a:xfrm>
              <a:off x="7072" y="8298"/>
              <a:ext cx="27" cy="58"/>
            </a:xfrm>
            <a:custGeom>
              <a:avLst/>
              <a:gdLst>
                <a:gd name="T0" fmla="*/ 0 w 27"/>
                <a:gd name="T1" fmla="*/ 48 h 58"/>
                <a:gd name="T2" fmla="*/ 5 w 27"/>
                <a:gd name="T3" fmla="*/ 45 h 58"/>
                <a:gd name="T4" fmla="*/ 10 w 27"/>
                <a:gd name="T5" fmla="*/ 40 h 58"/>
                <a:gd name="T6" fmla="*/ 12 w 27"/>
                <a:gd name="T7" fmla="*/ 35 h 58"/>
                <a:gd name="T8" fmla="*/ 15 w 27"/>
                <a:gd name="T9" fmla="*/ 28 h 58"/>
                <a:gd name="T10" fmla="*/ 0 w 27"/>
                <a:gd name="T11" fmla="*/ 28 h 58"/>
                <a:gd name="T12" fmla="*/ 0 w 27"/>
                <a:gd name="T13" fmla="*/ 0 h 58"/>
                <a:gd name="T14" fmla="*/ 27 w 27"/>
                <a:gd name="T15" fmla="*/ 0 h 58"/>
                <a:gd name="T16" fmla="*/ 27 w 27"/>
                <a:gd name="T17" fmla="*/ 23 h 58"/>
                <a:gd name="T18" fmla="*/ 25 w 27"/>
                <a:gd name="T19" fmla="*/ 35 h 58"/>
                <a:gd name="T20" fmla="*/ 22 w 27"/>
                <a:gd name="T21" fmla="*/ 43 h 58"/>
                <a:gd name="T22" fmla="*/ 20 w 27"/>
                <a:gd name="T23" fmla="*/ 48 h 58"/>
                <a:gd name="T24" fmla="*/ 15 w 27"/>
                <a:gd name="T25" fmla="*/ 53 h 58"/>
                <a:gd name="T26" fmla="*/ 7 w 27"/>
                <a:gd name="T27" fmla="*/ 56 h 58"/>
                <a:gd name="T28" fmla="*/ 0 w 27"/>
                <a:gd name="T29" fmla="*/ 58 h 58"/>
                <a:gd name="T30" fmla="*/ 0 w 27"/>
                <a:gd name="T31" fmla="*/ 48 h 5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
                <a:gd name="T49" fmla="*/ 0 h 58"/>
                <a:gd name="T50" fmla="*/ 27 w 27"/>
                <a:gd name="T51" fmla="*/ 58 h 5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 h="58">
                  <a:moveTo>
                    <a:pt x="0" y="48"/>
                  </a:moveTo>
                  <a:lnTo>
                    <a:pt x="5" y="45"/>
                  </a:lnTo>
                  <a:lnTo>
                    <a:pt x="10" y="40"/>
                  </a:lnTo>
                  <a:lnTo>
                    <a:pt x="12" y="35"/>
                  </a:lnTo>
                  <a:lnTo>
                    <a:pt x="15" y="28"/>
                  </a:lnTo>
                  <a:lnTo>
                    <a:pt x="0" y="28"/>
                  </a:lnTo>
                  <a:lnTo>
                    <a:pt x="0" y="0"/>
                  </a:lnTo>
                  <a:lnTo>
                    <a:pt x="27" y="0"/>
                  </a:lnTo>
                  <a:lnTo>
                    <a:pt x="27" y="23"/>
                  </a:lnTo>
                  <a:lnTo>
                    <a:pt x="25" y="35"/>
                  </a:lnTo>
                  <a:lnTo>
                    <a:pt x="22" y="43"/>
                  </a:lnTo>
                  <a:lnTo>
                    <a:pt x="20" y="48"/>
                  </a:lnTo>
                  <a:lnTo>
                    <a:pt x="15" y="53"/>
                  </a:lnTo>
                  <a:lnTo>
                    <a:pt x="7" y="56"/>
                  </a:lnTo>
                  <a:lnTo>
                    <a:pt x="0" y="58"/>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68" name="Freeform 634"/>
            <p:cNvSpPr>
              <a:spLocks/>
            </p:cNvSpPr>
            <p:nvPr/>
          </p:nvSpPr>
          <p:spPr bwMode="auto">
            <a:xfrm>
              <a:off x="6159" y="7954"/>
              <a:ext cx="105" cy="131"/>
            </a:xfrm>
            <a:custGeom>
              <a:avLst/>
              <a:gdLst>
                <a:gd name="T0" fmla="*/ 0 w 105"/>
                <a:gd name="T1" fmla="*/ 0 h 131"/>
                <a:gd name="T2" fmla="*/ 27 w 105"/>
                <a:gd name="T3" fmla="*/ 0 h 131"/>
                <a:gd name="T4" fmla="*/ 80 w 105"/>
                <a:gd name="T5" fmla="*/ 90 h 131"/>
                <a:gd name="T6" fmla="*/ 80 w 105"/>
                <a:gd name="T7" fmla="*/ 0 h 131"/>
                <a:gd name="T8" fmla="*/ 105 w 105"/>
                <a:gd name="T9" fmla="*/ 0 h 131"/>
                <a:gd name="T10" fmla="*/ 105 w 105"/>
                <a:gd name="T11" fmla="*/ 131 h 131"/>
                <a:gd name="T12" fmla="*/ 78 w 105"/>
                <a:gd name="T13" fmla="*/ 131 h 131"/>
                <a:gd name="T14" fmla="*/ 25 w 105"/>
                <a:gd name="T15" fmla="*/ 38 h 131"/>
                <a:gd name="T16" fmla="*/ 25 w 105"/>
                <a:gd name="T17" fmla="*/ 131 h 131"/>
                <a:gd name="T18" fmla="*/ 0 w 105"/>
                <a:gd name="T19" fmla="*/ 131 h 131"/>
                <a:gd name="T20" fmla="*/ 0 w 105"/>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
                <a:gd name="T34" fmla="*/ 0 h 131"/>
                <a:gd name="T35" fmla="*/ 105 w 105"/>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 h="131">
                  <a:moveTo>
                    <a:pt x="0" y="0"/>
                  </a:moveTo>
                  <a:lnTo>
                    <a:pt x="27" y="0"/>
                  </a:lnTo>
                  <a:lnTo>
                    <a:pt x="80" y="90"/>
                  </a:lnTo>
                  <a:lnTo>
                    <a:pt x="80" y="0"/>
                  </a:lnTo>
                  <a:lnTo>
                    <a:pt x="105" y="0"/>
                  </a:lnTo>
                  <a:lnTo>
                    <a:pt x="105" y="131"/>
                  </a:lnTo>
                  <a:lnTo>
                    <a:pt x="78"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69" name="Freeform 635"/>
            <p:cNvSpPr>
              <a:spLocks noEditPoints="1"/>
            </p:cNvSpPr>
            <p:nvPr/>
          </p:nvSpPr>
          <p:spPr bwMode="auto">
            <a:xfrm>
              <a:off x="6284" y="7949"/>
              <a:ext cx="126" cy="138"/>
            </a:xfrm>
            <a:custGeom>
              <a:avLst/>
              <a:gdLst>
                <a:gd name="T0" fmla="*/ 93 w 126"/>
                <a:gd name="T1" fmla="*/ 98 h 138"/>
                <a:gd name="T2" fmla="*/ 98 w 126"/>
                <a:gd name="T3" fmla="*/ 80 h 138"/>
                <a:gd name="T4" fmla="*/ 98 w 126"/>
                <a:gd name="T5" fmla="*/ 60 h 138"/>
                <a:gd name="T6" fmla="*/ 93 w 126"/>
                <a:gd name="T7" fmla="*/ 43 h 138"/>
                <a:gd name="T8" fmla="*/ 83 w 126"/>
                <a:gd name="T9" fmla="*/ 30 h 138"/>
                <a:gd name="T10" fmla="*/ 71 w 126"/>
                <a:gd name="T11" fmla="*/ 25 h 138"/>
                <a:gd name="T12" fmla="*/ 56 w 126"/>
                <a:gd name="T13" fmla="*/ 25 h 138"/>
                <a:gd name="T14" fmla="*/ 43 w 126"/>
                <a:gd name="T15" fmla="*/ 30 h 138"/>
                <a:gd name="T16" fmla="*/ 33 w 126"/>
                <a:gd name="T17" fmla="*/ 43 h 138"/>
                <a:gd name="T18" fmla="*/ 28 w 126"/>
                <a:gd name="T19" fmla="*/ 60 h 138"/>
                <a:gd name="T20" fmla="*/ 28 w 126"/>
                <a:gd name="T21" fmla="*/ 80 h 138"/>
                <a:gd name="T22" fmla="*/ 33 w 126"/>
                <a:gd name="T23" fmla="*/ 98 h 138"/>
                <a:gd name="T24" fmla="*/ 43 w 126"/>
                <a:gd name="T25" fmla="*/ 108 h 138"/>
                <a:gd name="T26" fmla="*/ 56 w 126"/>
                <a:gd name="T27" fmla="*/ 116 h 138"/>
                <a:gd name="T28" fmla="*/ 71 w 126"/>
                <a:gd name="T29" fmla="*/ 116 h 138"/>
                <a:gd name="T30" fmla="*/ 83 w 126"/>
                <a:gd name="T31" fmla="*/ 108 h 138"/>
                <a:gd name="T32" fmla="*/ 106 w 126"/>
                <a:gd name="T33" fmla="*/ 123 h 138"/>
                <a:gd name="T34" fmla="*/ 88 w 126"/>
                <a:gd name="T35" fmla="*/ 136 h 138"/>
                <a:gd name="T36" fmla="*/ 63 w 126"/>
                <a:gd name="T37" fmla="*/ 138 h 138"/>
                <a:gd name="T38" fmla="*/ 38 w 126"/>
                <a:gd name="T39" fmla="*/ 136 h 138"/>
                <a:gd name="T40" fmla="*/ 20 w 126"/>
                <a:gd name="T41" fmla="*/ 123 h 138"/>
                <a:gd name="T42" fmla="*/ 5 w 126"/>
                <a:gd name="T43" fmla="*/ 101 h 138"/>
                <a:gd name="T44" fmla="*/ 3 w 126"/>
                <a:gd name="T45" fmla="*/ 85 h 138"/>
                <a:gd name="T46" fmla="*/ 3 w 126"/>
                <a:gd name="T47" fmla="*/ 53 h 138"/>
                <a:gd name="T48" fmla="*/ 5 w 126"/>
                <a:gd name="T49" fmla="*/ 38 h 138"/>
                <a:gd name="T50" fmla="*/ 20 w 126"/>
                <a:gd name="T51" fmla="*/ 18 h 138"/>
                <a:gd name="T52" fmla="*/ 38 w 126"/>
                <a:gd name="T53" fmla="*/ 5 h 138"/>
                <a:gd name="T54" fmla="*/ 63 w 126"/>
                <a:gd name="T55" fmla="*/ 0 h 138"/>
                <a:gd name="T56" fmla="*/ 88 w 126"/>
                <a:gd name="T57" fmla="*/ 5 h 138"/>
                <a:gd name="T58" fmla="*/ 106 w 126"/>
                <a:gd name="T59" fmla="*/ 18 h 138"/>
                <a:gd name="T60" fmla="*/ 121 w 126"/>
                <a:gd name="T61" fmla="*/ 38 h 138"/>
                <a:gd name="T62" fmla="*/ 126 w 126"/>
                <a:gd name="T63" fmla="*/ 53 h 138"/>
                <a:gd name="T64" fmla="*/ 126 w 126"/>
                <a:gd name="T65" fmla="*/ 85 h 138"/>
                <a:gd name="T66" fmla="*/ 121 w 126"/>
                <a:gd name="T67" fmla="*/ 101 h 138"/>
                <a:gd name="T68" fmla="*/ 111 w 126"/>
                <a:gd name="T69" fmla="*/ 118 h 1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6"/>
                <a:gd name="T106" fmla="*/ 0 h 138"/>
                <a:gd name="T107" fmla="*/ 126 w 126"/>
                <a:gd name="T108" fmla="*/ 138 h 1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6" h="138">
                  <a:moveTo>
                    <a:pt x="88" y="103"/>
                  </a:moveTo>
                  <a:lnTo>
                    <a:pt x="93" y="98"/>
                  </a:lnTo>
                  <a:lnTo>
                    <a:pt x="96" y="90"/>
                  </a:lnTo>
                  <a:lnTo>
                    <a:pt x="98" y="80"/>
                  </a:lnTo>
                  <a:lnTo>
                    <a:pt x="98" y="70"/>
                  </a:lnTo>
                  <a:lnTo>
                    <a:pt x="98" y="60"/>
                  </a:lnTo>
                  <a:lnTo>
                    <a:pt x="96" y="50"/>
                  </a:lnTo>
                  <a:lnTo>
                    <a:pt x="93" y="43"/>
                  </a:lnTo>
                  <a:lnTo>
                    <a:pt x="88" y="35"/>
                  </a:lnTo>
                  <a:lnTo>
                    <a:pt x="83" y="30"/>
                  </a:lnTo>
                  <a:lnTo>
                    <a:pt x="78" y="28"/>
                  </a:lnTo>
                  <a:lnTo>
                    <a:pt x="71" y="25"/>
                  </a:lnTo>
                  <a:lnTo>
                    <a:pt x="63" y="25"/>
                  </a:lnTo>
                  <a:lnTo>
                    <a:pt x="56" y="25"/>
                  </a:lnTo>
                  <a:lnTo>
                    <a:pt x="48" y="28"/>
                  </a:lnTo>
                  <a:lnTo>
                    <a:pt x="43" y="30"/>
                  </a:lnTo>
                  <a:lnTo>
                    <a:pt x="38" y="35"/>
                  </a:lnTo>
                  <a:lnTo>
                    <a:pt x="33" y="43"/>
                  </a:lnTo>
                  <a:lnTo>
                    <a:pt x="31" y="50"/>
                  </a:lnTo>
                  <a:lnTo>
                    <a:pt x="28" y="60"/>
                  </a:lnTo>
                  <a:lnTo>
                    <a:pt x="28" y="70"/>
                  </a:lnTo>
                  <a:lnTo>
                    <a:pt x="28" y="80"/>
                  </a:lnTo>
                  <a:lnTo>
                    <a:pt x="31" y="90"/>
                  </a:lnTo>
                  <a:lnTo>
                    <a:pt x="33" y="98"/>
                  </a:lnTo>
                  <a:lnTo>
                    <a:pt x="38" y="103"/>
                  </a:lnTo>
                  <a:lnTo>
                    <a:pt x="43" y="108"/>
                  </a:lnTo>
                  <a:lnTo>
                    <a:pt x="48" y="113"/>
                  </a:lnTo>
                  <a:lnTo>
                    <a:pt x="56" y="116"/>
                  </a:lnTo>
                  <a:lnTo>
                    <a:pt x="63" y="116"/>
                  </a:lnTo>
                  <a:lnTo>
                    <a:pt x="71" y="116"/>
                  </a:lnTo>
                  <a:lnTo>
                    <a:pt x="78" y="113"/>
                  </a:lnTo>
                  <a:lnTo>
                    <a:pt x="83" y="108"/>
                  </a:lnTo>
                  <a:lnTo>
                    <a:pt x="88" y="103"/>
                  </a:lnTo>
                  <a:close/>
                  <a:moveTo>
                    <a:pt x="106" y="123"/>
                  </a:moveTo>
                  <a:lnTo>
                    <a:pt x="98" y="131"/>
                  </a:lnTo>
                  <a:lnTo>
                    <a:pt x="88" y="136"/>
                  </a:lnTo>
                  <a:lnTo>
                    <a:pt x="76" y="138"/>
                  </a:lnTo>
                  <a:lnTo>
                    <a:pt x="63" y="138"/>
                  </a:lnTo>
                  <a:lnTo>
                    <a:pt x="51" y="138"/>
                  </a:lnTo>
                  <a:lnTo>
                    <a:pt x="38" y="136"/>
                  </a:lnTo>
                  <a:lnTo>
                    <a:pt x="28" y="131"/>
                  </a:lnTo>
                  <a:lnTo>
                    <a:pt x="20" y="123"/>
                  </a:lnTo>
                  <a:lnTo>
                    <a:pt x="13" y="113"/>
                  </a:lnTo>
                  <a:lnTo>
                    <a:pt x="5" y="101"/>
                  </a:lnTo>
                  <a:lnTo>
                    <a:pt x="3" y="93"/>
                  </a:lnTo>
                  <a:lnTo>
                    <a:pt x="3" y="85"/>
                  </a:lnTo>
                  <a:lnTo>
                    <a:pt x="0" y="70"/>
                  </a:lnTo>
                  <a:lnTo>
                    <a:pt x="3" y="53"/>
                  </a:lnTo>
                  <a:lnTo>
                    <a:pt x="3" y="45"/>
                  </a:lnTo>
                  <a:lnTo>
                    <a:pt x="5" y="38"/>
                  </a:lnTo>
                  <a:lnTo>
                    <a:pt x="13" y="28"/>
                  </a:lnTo>
                  <a:lnTo>
                    <a:pt x="20" y="18"/>
                  </a:lnTo>
                  <a:lnTo>
                    <a:pt x="28" y="10"/>
                  </a:lnTo>
                  <a:lnTo>
                    <a:pt x="38" y="5"/>
                  </a:lnTo>
                  <a:lnTo>
                    <a:pt x="51" y="3"/>
                  </a:lnTo>
                  <a:lnTo>
                    <a:pt x="63" y="0"/>
                  </a:lnTo>
                  <a:lnTo>
                    <a:pt x="76" y="3"/>
                  </a:lnTo>
                  <a:lnTo>
                    <a:pt x="88" y="5"/>
                  </a:lnTo>
                  <a:lnTo>
                    <a:pt x="98" y="10"/>
                  </a:lnTo>
                  <a:lnTo>
                    <a:pt x="106" y="18"/>
                  </a:lnTo>
                  <a:lnTo>
                    <a:pt x="116" y="28"/>
                  </a:lnTo>
                  <a:lnTo>
                    <a:pt x="121" y="38"/>
                  </a:lnTo>
                  <a:lnTo>
                    <a:pt x="124" y="45"/>
                  </a:lnTo>
                  <a:lnTo>
                    <a:pt x="126" y="53"/>
                  </a:lnTo>
                  <a:lnTo>
                    <a:pt x="126" y="70"/>
                  </a:lnTo>
                  <a:lnTo>
                    <a:pt x="126" y="85"/>
                  </a:lnTo>
                  <a:lnTo>
                    <a:pt x="124" y="93"/>
                  </a:lnTo>
                  <a:lnTo>
                    <a:pt x="121" y="101"/>
                  </a:lnTo>
                  <a:lnTo>
                    <a:pt x="116" y="113"/>
                  </a:lnTo>
                  <a:lnTo>
                    <a:pt x="111" y="118"/>
                  </a:lnTo>
                  <a:lnTo>
                    <a:pt x="106" y="1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70" name="Freeform 636"/>
            <p:cNvSpPr>
              <a:spLocks/>
            </p:cNvSpPr>
            <p:nvPr/>
          </p:nvSpPr>
          <p:spPr bwMode="auto">
            <a:xfrm>
              <a:off x="6420" y="7954"/>
              <a:ext cx="106" cy="131"/>
            </a:xfrm>
            <a:custGeom>
              <a:avLst/>
              <a:gdLst>
                <a:gd name="T0" fmla="*/ 106 w 106"/>
                <a:gd name="T1" fmla="*/ 0 h 131"/>
                <a:gd name="T2" fmla="*/ 106 w 106"/>
                <a:gd name="T3" fmla="*/ 23 h 131"/>
                <a:gd name="T4" fmla="*/ 66 w 106"/>
                <a:gd name="T5" fmla="*/ 23 h 131"/>
                <a:gd name="T6" fmla="*/ 66 w 106"/>
                <a:gd name="T7" fmla="*/ 131 h 131"/>
                <a:gd name="T8" fmla="*/ 38 w 106"/>
                <a:gd name="T9" fmla="*/ 131 h 131"/>
                <a:gd name="T10" fmla="*/ 38 w 106"/>
                <a:gd name="T11" fmla="*/ 23 h 131"/>
                <a:gd name="T12" fmla="*/ 0 w 106"/>
                <a:gd name="T13" fmla="*/ 23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23"/>
                  </a:lnTo>
                  <a:lnTo>
                    <a:pt x="66" y="23"/>
                  </a:lnTo>
                  <a:lnTo>
                    <a:pt x="66" y="131"/>
                  </a:lnTo>
                  <a:lnTo>
                    <a:pt x="38" y="131"/>
                  </a:lnTo>
                  <a:lnTo>
                    <a:pt x="38" y="23"/>
                  </a:lnTo>
                  <a:lnTo>
                    <a:pt x="0" y="23"/>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71" name="Freeform 637"/>
            <p:cNvSpPr>
              <a:spLocks/>
            </p:cNvSpPr>
            <p:nvPr/>
          </p:nvSpPr>
          <p:spPr bwMode="auto">
            <a:xfrm>
              <a:off x="6591" y="7954"/>
              <a:ext cx="106" cy="131"/>
            </a:xfrm>
            <a:custGeom>
              <a:avLst/>
              <a:gdLst>
                <a:gd name="T0" fmla="*/ 0 w 106"/>
                <a:gd name="T1" fmla="*/ 0 h 131"/>
                <a:gd name="T2" fmla="*/ 28 w 106"/>
                <a:gd name="T3" fmla="*/ 0 h 131"/>
                <a:gd name="T4" fmla="*/ 81 w 106"/>
                <a:gd name="T5" fmla="*/ 90 h 131"/>
                <a:gd name="T6" fmla="*/ 81 w 106"/>
                <a:gd name="T7" fmla="*/ 0 h 131"/>
                <a:gd name="T8" fmla="*/ 106 w 106"/>
                <a:gd name="T9" fmla="*/ 0 h 131"/>
                <a:gd name="T10" fmla="*/ 106 w 106"/>
                <a:gd name="T11" fmla="*/ 131 h 131"/>
                <a:gd name="T12" fmla="*/ 78 w 106"/>
                <a:gd name="T13" fmla="*/ 131 h 131"/>
                <a:gd name="T14" fmla="*/ 25 w 106"/>
                <a:gd name="T15" fmla="*/ 38 h 131"/>
                <a:gd name="T16" fmla="*/ 25 w 106"/>
                <a:gd name="T17" fmla="*/ 131 h 131"/>
                <a:gd name="T18" fmla="*/ 0 w 106"/>
                <a:gd name="T19" fmla="*/ 131 h 131"/>
                <a:gd name="T20" fmla="*/ 0 w 106"/>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31"/>
                <a:gd name="T35" fmla="*/ 106 w 106"/>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31">
                  <a:moveTo>
                    <a:pt x="0" y="0"/>
                  </a:moveTo>
                  <a:lnTo>
                    <a:pt x="28" y="0"/>
                  </a:lnTo>
                  <a:lnTo>
                    <a:pt x="81" y="90"/>
                  </a:lnTo>
                  <a:lnTo>
                    <a:pt x="81" y="0"/>
                  </a:lnTo>
                  <a:lnTo>
                    <a:pt x="106" y="0"/>
                  </a:lnTo>
                  <a:lnTo>
                    <a:pt x="106" y="131"/>
                  </a:lnTo>
                  <a:lnTo>
                    <a:pt x="78"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72" name="Freeform 638"/>
            <p:cNvSpPr>
              <a:spLocks/>
            </p:cNvSpPr>
            <p:nvPr/>
          </p:nvSpPr>
          <p:spPr bwMode="auto">
            <a:xfrm>
              <a:off x="6722" y="7954"/>
              <a:ext cx="106" cy="133"/>
            </a:xfrm>
            <a:custGeom>
              <a:avLst/>
              <a:gdLst>
                <a:gd name="T0" fmla="*/ 0 w 106"/>
                <a:gd name="T1" fmla="*/ 0 h 133"/>
                <a:gd name="T2" fmla="*/ 28 w 106"/>
                <a:gd name="T3" fmla="*/ 0 h 133"/>
                <a:gd name="T4" fmla="*/ 28 w 106"/>
                <a:gd name="T5" fmla="*/ 80 h 133"/>
                <a:gd name="T6" fmla="*/ 30 w 106"/>
                <a:gd name="T7" fmla="*/ 93 h 133"/>
                <a:gd name="T8" fmla="*/ 33 w 106"/>
                <a:gd name="T9" fmla="*/ 101 h 133"/>
                <a:gd name="T10" fmla="*/ 35 w 106"/>
                <a:gd name="T11" fmla="*/ 106 h 133"/>
                <a:gd name="T12" fmla="*/ 40 w 106"/>
                <a:gd name="T13" fmla="*/ 108 h 133"/>
                <a:gd name="T14" fmla="*/ 45 w 106"/>
                <a:gd name="T15" fmla="*/ 111 h 133"/>
                <a:gd name="T16" fmla="*/ 53 w 106"/>
                <a:gd name="T17" fmla="*/ 111 h 133"/>
                <a:gd name="T18" fmla="*/ 60 w 106"/>
                <a:gd name="T19" fmla="*/ 111 h 133"/>
                <a:gd name="T20" fmla="*/ 68 w 106"/>
                <a:gd name="T21" fmla="*/ 108 h 133"/>
                <a:gd name="T22" fmla="*/ 71 w 106"/>
                <a:gd name="T23" fmla="*/ 106 h 133"/>
                <a:gd name="T24" fmla="*/ 76 w 106"/>
                <a:gd name="T25" fmla="*/ 101 h 133"/>
                <a:gd name="T26" fmla="*/ 78 w 106"/>
                <a:gd name="T27" fmla="*/ 93 h 133"/>
                <a:gd name="T28" fmla="*/ 78 w 106"/>
                <a:gd name="T29" fmla="*/ 80 h 133"/>
                <a:gd name="T30" fmla="*/ 78 w 106"/>
                <a:gd name="T31" fmla="*/ 0 h 133"/>
                <a:gd name="T32" fmla="*/ 106 w 106"/>
                <a:gd name="T33" fmla="*/ 0 h 133"/>
                <a:gd name="T34" fmla="*/ 106 w 106"/>
                <a:gd name="T35" fmla="*/ 80 h 133"/>
                <a:gd name="T36" fmla="*/ 106 w 106"/>
                <a:gd name="T37" fmla="*/ 90 h 133"/>
                <a:gd name="T38" fmla="*/ 103 w 106"/>
                <a:gd name="T39" fmla="*/ 98 h 133"/>
                <a:gd name="T40" fmla="*/ 101 w 106"/>
                <a:gd name="T41" fmla="*/ 106 h 133"/>
                <a:gd name="T42" fmla="*/ 98 w 106"/>
                <a:gd name="T43" fmla="*/ 113 h 133"/>
                <a:gd name="T44" fmla="*/ 96 w 106"/>
                <a:gd name="T45" fmla="*/ 118 h 133"/>
                <a:gd name="T46" fmla="*/ 91 w 106"/>
                <a:gd name="T47" fmla="*/ 121 h 133"/>
                <a:gd name="T48" fmla="*/ 81 w 106"/>
                <a:gd name="T49" fmla="*/ 128 h 133"/>
                <a:gd name="T50" fmla="*/ 76 w 106"/>
                <a:gd name="T51" fmla="*/ 131 h 133"/>
                <a:gd name="T52" fmla="*/ 68 w 106"/>
                <a:gd name="T53" fmla="*/ 133 h 133"/>
                <a:gd name="T54" fmla="*/ 53 w 106"/>
                <a:gd name="T55" fmla="*/ 133 h 133"/>
                <a:gd name="T56" fmla="*/ 38 w 106"/>
                <a:gd name="T57" fmla="*/ 133 h 133"/>
                <a:gd name="T58" fmla="*/ 30 w 106"/>
                <a:gd name="T59" fmla="*/ 131 h 133"/>
                <a:gd name="T60" fmla="*/ 25 w 106"/>
                <a:gd name="T61" fmla="*/ 128 h 133"/>
                <a:gd name="T62" fmla="*/ 20 w 106"/>
                <a:gd name="T63" fmla="*/ 126 h 133"/>
                <a:gd name="T64" fmla="*/ 15 w 106"/>
                <a:gd name="T65" fmla="*/ 121 h 133"/>
                <a:gd name="T66" fmla="*/ 10 w 106"/>
                <a:gd name="T67" fmla="*/ 118 h 133"/>
                <a:gd name="T68" fmla="*/ 8 w 106"/>
                <a:gd name="T69" fmla="*/ 113 h 133"/>
                <a:gd name="T70" fmla="*/ 5 w 106"/>
                <a:gd name="T71" fmla="*/ 106 h 133"/>
                <a:gd name="T72" fmla="*/ 3 w 106"/>
                <a:gd name="T73" fmla="*/ 98 h 133"/>
                <a:gd name="T74" fmla="*/ 0 w 106"/>
                <a:gd name="T75" fmla="*/ 90 h 133"/>
                <a:gd name="T76" fmla="*/ 0 w 106"/>
                <a:gd name="T77" fmla="*/ 80 h 133"/>
                <a:gd name="T78" fmla="*/ 0 w 106"/>
                <a:gd name="T79" fmla="*/ 0 h 1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6"/>
                <a:gd name="T121" fmla="*/ 0 h 133"/>
                <a:gd name="T122" fmla="*/ 106 w 106"/>
                <a:gd name="T123" fmla="*/ 133 h 1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6" h="133">
                  <a:moveTo>
                    <a:pt x="0" y="0"/>
                  </a:moveTo>
                  <a:lnTo>
                    <a:pt x="28" y="0"/>
                  </a:lnTo>
                  <a:lnTo>
                    <a:pt x="28" y="80"/>
                  </a:lnTo>
                  <a:lnTo>
                    <a:pt x="30" y="93"/>
                  </a:lnTo>
                  <a:lnTo>
                    <a:pt x="33" y="101"/>
                  </a:lnTo>
                  <a:lnTo>
                    <a:pt x="35" y="106"/>
                  </a:lnTo>
                  <a:lnTo>
                    <a:pt x="40" y="108"/>
                  </a:lnTo>
                  <a:lnTo>
                    <a:pt x="45" y="111"/>
                  </a:lnTo>
                  <a:lnTo>
                    <a:pt x="53" y="111"/>
                  </a:lnTo>
                  <a:lnTo>
                    <a:pt x="60" y="111"/>
                  </a:lnTo>
                  <a:lnTo>
                    <a:pt x="68" y="108"/>
                  </a:lnTo>
                  <a:lnTo>
                    <a:pt x="71" y="106"/>
                  </a:lnTo>
                  <a:lnTo>
                    <a:pt x="76" y="101"/>
                  </a:lnTo>
                  <a:lnTo>
                    <a:pt x="78" y="93"/>
                  </a:lnTo>
                  <a:lnTo>
                    <a:pt x="78" y="80"/>
                  </a:lnTo>
                  <a:lnTo>
                    <a:pt x="78" y="0"/>
                  </a:lnTo>
                  <a:lnTo>
                    <a:pt x="106" y="0"/>
                  </a:lnTo>
                  <a:lnTo>
                    <a:pt x="106" y="80"/>
                  </a:lnTo>
                  <a:lnTo>
                    <a:pt x="106" y="90"/>
                  </a:lnTo>
                  <a:lnTo>
                    <a:pt x="103" y="98"/>
                  </a:lnTo>
                  <a:lnTo>
                    <a:pt x="101" y="106"/>
                  </a:lnTo>
                  <a:lnTo>
                    <a:pt x="98" y="113"/>
                  </a:lnTo>
                  <a:lnTo>
                    <a:pt x="96" y="118"/>
                  </a:lnTo>
                  <a:lnTo>
                    <a:pt x="91" y="121"/>
                  </a:lnTo>
                  <a:lnTo>
                    <a:pt x="81" y="128"/>
                  </a:lnTo>
                  <a:lnTo>
                    <a:pt x="76" y="131"/>
                  </a:lnTo>
                  <a:lnTo>
                    <a:pt x="68" y="133"/>
                  </a:lnTo>
                  <a:lnTo>
                    <a:pt x="53" y="133"/>
                  </a:lnTo>
                  <a:lnTo>
                    <a:pt x="38" y="133"/>
                  </a:lnTo>
                  <a:lnTo>
                    <a:pt x="30" y="131"/>
                  </a:lnTo>
                  <a:lnTo>
                    <a:pt x="25" y="128"/>
                  </a:lnTo>
                  <a:lnTo>
                    <a:pt x="20" y="126"/>
                  </a:lnTo>
                  <a:lnTo>
                    <a:pt x="15" y="121"/>
                  </a:lnTo>
                  <a:lnTo>
                    <a:pt x="10" y="118"/>
                  </a:lnTo>
                  <a:lnTo>
                    <a:pt x="8" y="113"/>
                  </a:lnTo>
                  <a:lnTo>
                    <a:pt x="5" y="106"/>
                  </a:lnTo>
                  <a:lnTo>
                    <a:pt x="3" y="98"/>
                  </a:lnTo>
                  <a:lnTo>
                    <a:pt x="0" y="90"/>
                  </a:lnTo>
                  <a:lnTo>
                    <a:pt x="0" y="8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73" name="Freeform 639"/>
            <p:cNvSpPr>
              <a:spLocks/>
            </p:cNvSpPr>
            <p:nvPr/>
          </p:nvSpPr>
          <p:spPr bwMode="auto">
            <a:xfrm>
              <a:off x="6853" y="7954"/>
              <a:ext cx="93" cy="131"/>
            </a:xfrm>
            <a:custGeom>
              <a:avLst/>
              <a:gdLst>
                <a:gd name="T0" fmla="*/ 0 w 93"/>
                <a:gd name="T1" fmla="*/ 0 h 131"/>
                <a:gd name="T2" fmla="*/ 28 w 93"/>
                <a:gd name="T3" fmla="*/ 0 h 131"/>
                <a:gd name="T4" fmla="*/ 28 w 93"/>
                <a:gd name="T5" fmla="*/ 106 h 131"/>
                <a:gd name="T6" fmla="*/ 93 w 93"/>
                <a:gd name="T7" fmla="*/ 106 h 131"/>
                <a:gd name="T8" fmla="*/ 93 w 93"/>
                <a:gd name="T9" fmla="*/ 131 h 131"/>
                <a:gd name="T10" fmla="*/ 0 w 93"/>
                <a:gd name="T11" fmla="*/ 131 h 131"/>
                <a:gd name="T12" fmla="*/ 0 w 93"/>
                <a:gd name="T13" fmla="*/ 0 h 131"/>
                <a:gd name="T14" fmla="*/ 0 60000 65536"/>
                <a:gd name="T15" fmla="*/ 0 60000 65536"/>
                <a:gd name="T16" fmla="*/ 0 60000 65536"/>
                <a:gd name="T17" fmla="*/ 0 60000 65536"/>
                <a:gd name="T18" fmla="*/ 0 60000 65536"/>
                <a:gd name="T19" fmla="*/ 0 60000 65536"/>
                <a:gd name="T20" fmla="*/ 0 60000 65536"/>
                <a:gd name="T21" fmla="*/ 0 w 93"/>
                <a:gd name="T22" fmla="*/ 0 h 131"/>
                <a:gd name="T23" fmla="*/ 93 w 9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31">
                  <a:moveTo>
                    <a:pt x="0" y="0"/>
                  </a:moveTo>
                  <a:lnTo>
                    <a:pt x="28" y="0"/>
                  </a:lnTo>
                  <a:lnTo>
                    <a:pt x="28" y="106"/>
                  </a:lnTo>
                  <a:lnTo>
                    <a:pt x="93" y="106"/>
                  </a:lnTo>
                  <a:lnTo>
                    <a:pt x="9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74" name="Freeform 640"/>
            <p:cNvSpPr>
              <a:spLocks/>
            </p:cNvSpPr>
            <p:nvPr/>
          </p:nvSpPr>
          <p:spPr bwMode="auto">
            <a:xfrm>
              <a:off x="6964" y="7954"/>
              <a:ext cx="93" cy="131"/>
            </a:xfrm>
            <a:custGeom>
              <a:avLst/>
              <a:gdLst>
                <a:gd name="T0" fmla="*/ 0 w 93"/>
                <a:gd name="T1" fmla="*/ 0 h 131"/>
                <a:gd name="T2" fmla="*/ 27 w 93"/>
                <a:gd name="T3" fmla="*/ 0 h 131"/>
                <a:gd name="T4" fmla="*/ 27 w 93"/>
                <a:gd name="T5" fmla="*/ 106 h 131"/>
                <a:gd name="T6" fmla="*/ 93 w 93"/>
                <a:gd name="T7" fmla="*/ 106 h 131"/>
                <a:gd name="T8" fmla="*/ 93 w 93"/>
                <a:gd name="T9" fmla="*/ 131 h 131"/>
                <a:gd name="T10" fmla="*/ 0 w 93"/>
                <a:gd name="T11" fmla="*/ 131 h 131"/>
                <a:gd name="T12" fmla="*/ 0 w 93"/>
                <a:gd name="T13" fmla="*/ 0 h 131"/>
                <a:gd name="T14" fmla="*/ 0 60000 65536"/>
                <a:gd name="T15" fmla="*/ 0 60000 65536"/>
                <a:gd name="T16" fmla="*/ 0 60000 65536"/>
                <a:gd name="T17" fmla="*/ 0 60000 65536"/>
                <a:gd name="T18" fmla="*/ 0 60000 65536"/>
                <a:gd name="T19" fmla="*/ 0 60000 65536"/>
                <a:gd name="T20" fmla="*/ 0 60000 65536"/>
                <a:gd name="T21" fmla="*/ 0 w 93"/>
                <a:gd name="T22" fmla="*/ 0 h 131"/>
                <a:gd name="T23" fmla="*/ 93 w 9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31">
                  <a:moveTo>
                    <a:pt x="0" y="0"/>
                  </a:moveTo>
                  <a:lnTo>
                    <a:pt x="27" y="0"/>
                  </a:lnTo>
                  <a:lnTo>
                    <a:pt x="27" y="106"/>
                  </a:lnTo>
                  <a:lnTo>
                    <a:pt x="93" y="106"/>
                  </a:lnTo>
                  <a:lnTo>
                    <a:pt x="9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75" name="Freeform 641"/>
            <p:cNvSpPr>
              <a:spLocks/>
            </p:cNvSpPr>
            <p:nvPr/>
          </p:nvSpPr>
          <p:spPr bwMode="auto">
            <a:xfrm>
              <a:off x="7072" y="8057"/>
              <a:ext cx="27" cy="58"/>
            </a:xfrm>
            <a:custGeom>
              <a:avLst/>
              <a:gdLst>
                <a:gd name="T0" fmla="*/ 0 w 27"/>
                <a:gd name="T1" fmla="*/ 48 h 58"/>
                <a:gd name="T2" fmla="*/ 5 w 27"/>
                <a:gd name="T3" fmla="*/ 45 h 58"/>
                <a:gd name="T4" fmla="*/ 10 w 27"/>
                <a:gd name="T5" fmla="*/ 40 h 58"/>
                <a:gd name="T6" fmla="*/ 12 w 27"/>
                <a:gd name="T7" fmla="*/ 35 h 58"/>
                <a:gd name="T8" fmla="*/ 15 w 27"/>
                <a:gd name="T9" fmla="*/ 28 h 58"/>
                <a:gd name="T10" fmla="*/ 0 w 27"/>
                <a:gd name="T11" fmla="*/ 28 h 58"/>
                <a:gd name="T12" fmla="*/ 0 w 27"/>
                <a:gd name="T13" fmla="*/ 0 h 58"/>
                <a:gd name="T14" fmla="*/ 27 w 27"/>
                <a:gd name="T15" fmla="*/ 0 h 58"/>
                <a:gd name="T16" fmla="*/ 27 w 27"/>
                <a:gd name="T17" fmla="*/ 23 h 58"/>
                <a:gd name="T18" fmla="*/ 25 w 27"/>
                <a:gd name="T19" fmla="*/ 35 h 58"/>
                <a:gd name="T20" fmla="*/ 22 w 27"/>
                <a:gd name="T21" fmla="*/ 43 h 58"/>
                <a:gd name="T22" fmla="*/ 20 w 27"/>
                <a:gd name="T23" fmla="*/ 48 h 58"/>
                <a:gd name="T24" fmla="*/ 15 w 27"/>
                <a:gd name="T25" fmla="*/ 53 h 58"/>
                <a:gd name="T26" fmla="*/ 7 w 27"/>
                <a:gd name="T27" fmla="*/ 55 h 58"/>
                <a:gd name="T28" fmla="*/ 0 w 27"/>
                <a:gd name="T29" fmla="*/ 58 h 58"/>
                <a:gd name="T30" fmla="*/ 0 w 27"/>
                <a:gd name="T31" fmla="*/ 48 h 5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
                <a:gd name="T49" fmla="*/ 0 h 58"/>
                <a:gd name="T50" fmla="*/ 27 w 27"/>
                <a:gd name="T51" fmla="*/ 58 h 5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 h="58">
                  <a:moveTo>
                    <a:pt x="0" y="48"/>
                  </a:moveTo>
                  <a:lnTo>
                    <a:pt x="5" y="45"/>
                  </a:lnTo>
                  <a:lnTo>
                    <a:pt x="10" y="40"/>
                  </a:lnTo>
                  <a:lnTo>
                    <a:pt x="12" y="35"/>
                  </a:lnTo>
                  <a:lnTo>
                    <a:pt x="15" y="28"/>
                  </a:lnTo>
                  <a:lnTo>
                    <a:pt x="0" y="28"/>
                  </a:lnTo>
                  <a:lnTo>
                    <a:pt x="0" y="0"/>
                  </a:lnTo>
                  <a:lnTo>
                    <a:pt x="27" y="0"/>
                  </a:lnTo>
                  <a:lnTo>
                    <a:pt x="27" y="23"/>
                  </a:lnTo>
                  <a:lnTo>
                    <a:pt x="25" y="35"/>
                  </a:lnTo>
                  <a:lnTo>
                    <a:pt x="22" y="43"/>
                  </a:lnTo>
                  <a:lnTo>
                    <a:pt x="20" y="48"/>
                  </a:lnTo>
                  <a:lnTo>
                    <a:pt x="15" y="53"/>
                  </a:lnTo>
                  <a:lnTo>
                    <a:pt x="7" y="55"/>
                  </a:lnTo>
                  <a:lnTo>
                    <a:pt x="0" y="58"/>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76" name="Freeform 642"/>
            <p:cNvSpPr>
              <a:spLocks/>
            </p:cNvSpPr>
            <p:nvPr/>
          </p:nvSpPr>
          <p:spPr bwMode="auto">
            <a:xfrm>
              <a:off x="6159" y="7713"/>
              <a:ext cx="105" cy="131"/>
            </a:xfrm>
            <a:custGeom>
              <a:avLst/>
              <a:gdLst>
                <a:gd name="T0" fmla="*/ 0 w 105"/>
                <a:gd name="T1" fmla="*/ 0 h 131"/>
                <a:gd name="T2" fmla="*/ 27 w 105"/>
                <a:gd name="T3" fmla="*/ 0 h 131"/>
                <a:gd name="T4" fmla="*/ 80 w 105"/>
                <a:gd name="T5" fmla="*/ 90 h 131"/>
                <a:gd name="T6" fmla="*/ 80 w 105"/>
                <a:gd name="T7" fmla="*/ 0 h 131"/>
                <a:gd name="T8" fmla="*/ 105 w 105"/>
                <a:gd name="T9" fmla="*/ 0 h 131"/>
                <a:gd name="T10" fmla="*/ 105 w 105"/>
                <a:gd name="T11" fmla="*/ 131 h 131"/>
                <a:gd name="T12" fmla="*/ 78 w 105"/>
                <a:gd name="T13" fmla="*/ 131 h 131"/>
                <a:gd name="T14" fmla="*/ 25 w 105"/>
                <a:gd name="T15" fmla="*/ 38 h 131"/>
                <a:gd name="T16" fmla="*/ 25 w 105"/>
                <a:gd name="T17" fmla="*/ 131 h 131"/>
                <a:gd name="T18" fmla="*/ 0 w 105"/>
                <a:gd name="T19" fmla="*/ 131 h 131"/>
                <a:gd name="T20" fmla="*/ 0 w 105"/>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
                <a:gd name="T34" fmla="*/ 0 h 131"/>
                <a:gd name="T35" fmla="*/ 105 w 105"/>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 h="131">
                  <a:moveTo>
                    <a:pt x="0" y="0"/>
                  </a:moveTo>
                  <a:lnTo>
                    <a:pt x="27" y="0"/>
                  </a:lnTo>
                  <a:lnTo>
                    <a:pt x="80" y="90"/>
                  </a:lnTo>
                  <a:lnTo>
                    <a:pt x="80" y="0"/>
                  </a:lnTo>
                  <a:lnTo>
                    <a:pt x="105" y="0"/>
                  </a:lnTo>
                  <a:lnTo>
                    <a:pt x="105" y="131"/>
                  </a:lnTo>
                  <a:lnTo>
                    <a:pt x="78"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77" name="Freeform 643"/>
            <p:cNvSpPr>
              <a:spLocks noEditPoints="1"/>
            </p:cNvSpPr>
            <p:nvPr/>
          </p:nvSpPr>
          <p:spPr bwMode="auto">
            <a:xfrm>
              <a:off x="6284" y="7708"/>
              <a:ext cx="126" cy="138"/>
            </a:xfrm>
            <a:custGeom>
              <a:avLst/>
              <a:gdLst>
                <a:gd name="T0" fmla="*/ 93 w 126"/>
                <a:gd name="T1" fmla="*/ 98 h 138"/>
                <a:gd name="T2" fmla="*/ 98 w 126"/>
                <a:gd name="T3" fmla="*/ 80 h 138"/>
                <a:gd name="T4" fmla="*/ 98 w 126"/>
                <a:gd name="T5" fmla="*/ 60 h 138"/>
                <a:gd name="T6" fmla="*/ 93 w 126"/>
                <a:gd name="T7" fmla="*/ 43 h 138"/>
                <a:gd name="T8" fmla="*/ 83 w 126"/>
                <a:gd name="T9" fmla="*/ 30 h 138"/>
                <a:gd name="T10" fmla="*/ 71 w 126"/>
                <a:gd name="T11" fmla="*/ 25 h 138"/>
                <a:gd name="T12" fmla="*/ 56 w 126"/>
                <a:gd name="T13" fmla="*/ 25 h 138"/>
                <a:gd name="T14" fmla="*/ 43 w 126"/>
                <a:gd name="T15" fmla="*/ 30 h 138"/>
                <a:gd name="T16" fmla="*/ 33 w 126"/>
                <a:gd name="T17" fmla="*/ 43 h 138"/>
                <a:gd name="T18" fmla="*/ 28 w 126"/>
                <a:gd name="T19" fmla="*/ 60 h 138"/>
                <a:gd name="T20" fmla="*/ 28 w 126"/>
                <a:gd name="T21" fmla="*/ 80 h 138"/>
                <a:gd name="T22" fmla="*/ 33 w 126"/>
                <a:gd name="T23" fmla="*/ 98 h 138"/>
                <a:gd name="T24" fmla="*/ 43 w 126"/>
                <a:gd name="T25" fmla="*/ 108 h 138"/>
                <a:gd name="T26" fmla="*/ 56 w 126"/>
                <a:gd name="T27" fmla="*/ 115 h 138"/>
                <a:gd name="T28" fmla="*/ 71 w 126"/>
                <a:gd name="T29" fmla="*/ 115 h 138"/>
                <a:gd name="T30" fmla="*/ 83 w 126"/>
                <a:gd name="T31" fmla="*/ 108 h 138"/>
                <a:gd name="T32" fmla="*/ 106 w 126"/>
                <a:gd name="T33" fmla="*/ 123 h 138"/>
                <a:gd name="T34" fmla="*/ 88 w 126"/>
                <a:gd name="T35" fmla="*/ 136 h 138"/>
                <a:gd name="T36" fmla="*/ 63 w 126"/>
                <a:gd name="T37" fmla="*/ 138 h 138"/>
                <a:gd name="T38" fmla="*/ 38 w 126"/>
                <a:gd name="T39" fmla="*/ 136 h 138"/>
                <a:gd name="T40" fmla="*/ 20 w 126"/>
                <a:gd name="T41" fmla="*/ 123 h 138"/>
                <a:gd name="T42" fmla="*/ 5 w 126"/>
                <a:gd name="T43" fmla="*/ 100 h 138"/>
                <a:gd name="T44" fmla="*/ 3 w 126"/>
                <a:gd name="T45" fmla="*/ 85 h 138"/>
                <a:gd name="T46" fmla="*/ 3 w 126"/>
                <a:gd name="T47" fmla="*/ 53 h 138"/>
                <a:gd name="T48" fmla="*/ 5 w 126"/>
                <a:gd name="T49" fmla="*/ 38 h 138"/>
                <a:gd name="T50" fmla="*/ 20 w 126"/>
                <a:gd name="T51" fmla="*/ 17 h 138"/>
                <a:gd name="T52" fmla="*/ 38 w 126"/>
                <a:gd name="T53" fmla="*/ 5 h 138"/>
                <a:gd name="T54" fmla="*/ 63 w 126"/>
                <a:gd name="T55" fmla="*/ 0 h 138"/>
                <a:gd name="T56" fmla="*/ 88 w 126"/>
                <a:gd name="T57" fmla="*/ 5 h 138"/>
                <a:gd name="T58" fmla="*/ 106 w 126"/>
                <a:gd name="T59" fmla="*/ 17 h 138"/>
                <a:gd name="T60" fmla="*/ 121 w 126"/>
                <a:gd name="T61" fmla="*/ 38 h 138"/>
                <a:gd name="T62" fmla="*/ 126 w 126"/>
                <a:gd name="T63" fmla="*/ 53 h 138"/>
                <a:gd name="T64" fmla="*/ 126 w 126"/>
                <a:gd name="T65" fmla="*/ 85 h 138"/>
                <a:gd name="T66" fmla="*/ 121 w 126"/>
                <a:gd name="T67" fmla="*/ 100 h 138"/>
                <a:gd name="T68" fmla="*/ 111 w 126"/>
                <a:gd name="T69" fmla="*/ 118 h 1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6"/>
                <a:gd name="T106" fmla="*/ 0 h 138"/>
                <a:gd name="T107" fmla="*/ 126 w 126"/>
                <a:gd name="T108" fmla="*/ 138 h 1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6" h="138">
                  <a:moveTo>
                    <a:pt x="88" y="103"/>
                  </a:moveTo>
                  <a:lnTo>
                    <a:pt x="93" y="98"/>
                  </a:lnTo>
                  <a:lnTo>
                    <a:pt x="96" y="90"/>
                  </a:lnTo>
                  <a:lnTo>
                    <a:pt x="98" y="80"/>
                  </a:lnTo>
                  <a:lnTo>
                    <a:pt x="98" y="70"/>
                  </a:lnTo>
                  <a:lnTo>
                    <a:pt x="98" y="60"/>
                  </a:lnTo>
                  <a:lnTo>
                    <a:pt x="96" y="50"/>
                  </a:lnTo>
                  <a:lnTo>
                    <a:pt x="93" y="43"/>
                  </a:lnTo>
                  <a:lnTo>
                    <a:pt x="88" y="35"/>
                  </a:lnTo>
                  <a:lnTo>
                    <a:pt x="83" y="30"/>
                  </a:lnTo>
                  <a:lnTo>
                    <a:pt x="78" y="27"/>
                  </a:lnTo>
                  <a:lnTo>
                    <a:pt x="71" y="25"/>
                  </a:lnTo>
                  <a:lnTo>
                    <a:pt x="63" y="25"/>
                  </a:lnTo>
                  <a:lnTo>
                    <a:pt x="56" y="25"/>
                  </a:lnTo>
                  <a:lnTo>
                    <a:pt x="48" y="27"/>
                  </a:lnTo>
                  <a:lnTo>
                    <a:pt x="43" y="30"/>
                  </a:lnTo>
                  <a:lnTo>
                    <a:pt x="38" y="35"/>
                  </a:lnTo>
                  <a:lnTo>
                    <a:pt x="33" y="43"/>
                  </a:lnTo>
                  <a:lnTo>
                    <a:pt x="31" y="50"/>
                  </a:lnTo>
                  <a:lnTo>
                    <a:pt x="28" y="60"/>
                  </a:lnTo>
                  <a:lnTo>
                    <a:pt x="28" y="70"/>
                  </a:lnTo>
                  <a:lnTo>
                    <a:pt x="28" y="80"/>
                  </a:lnTo>
                  <a:lnTo>
                    <a:pt x="31" y="90"/>
                  </a:lnTo>
                  <a:lnTo>
                    <a:pt x="33" y="98"/>
                  </a:lnTo>
                  <a:lnTo>
                    <a:pt x="38" y="103"/>
                  </a:lnTo>
                  <a:lnTo>
                    <a:pt x="43" y="108"/>
                  </a:lnTo>
                  <a:lnTo>
                    <a:pt x="48" y="113"/>
                  </a:lnTo>
                  <a:lnTo>
                    <a:pt x="56" y="115"/>
                  </a:lnTo>
                  <a:lnTo>
                    <a:pt x="63" y="115"/>
                  </a:lnTo>
                  <a:lnTo>
                    <a:pt x="71" y="115"/>
                  </a:lnTo>
                  <a:lnTo>
                    <a:pt x="78" y="113"/>
                  </a:lnTo>
                  <a:lnTo>
                    <a:pt x="83" y="108"/>
                  </a:lnTo>
                  <a:lnTo>
                    <a:pt x="88" y="103"/>
                  </a:lnTo>
                  <a:close/>
                  <a:moveTo>
                    <a:pt x="106" y="123"/>
                  </a:moveTo>
                  <a:lnTo>
                    <a:pt x="98" y="130"/>
                  </a:lnTo>
                  <a:lnTo>
                    <a:pt x="88" y="136"/>
                  </a:lnTo>
                  <a:lnTo>
                    <a:pt x="76" y="138"/>
                  </a:lnTo>
                  <a:lnTo>
                    <a:pt x="63" y="138"/>
                  </a:lnTo>
                  <a:lnTo>
                    <a:pt x="51" y="138"/>
                  </a:lnTo>
                  <a:lnTo>
                    <a:pt x="38" y="136"/>
                  </a:lnTo>
                  <a:lnTo>
                    <a:pt x="28" y="130"/>
                  </a:lnTo>
                  <a:lnTo>
                    <a:pt x="20" y="123"/>
                  </a:lnTo>
                  <a:lnTo>
                    <a:pt x="13" y="113"/>
                  </a:lnTo>
                  <a:lnTo>
                    <a:pt x="5" y="100"/>
                  </a:lnTo>
                  <a:lnTo>
                    <a:pt x="3" y="93"/>
                  </a:lnTo>
                  <a:lnTo>
                    <a:pt x="3" y="85"/>
                  </a:lnTo>
                  <a:lnTo>
                    <a:pt x="0" y="70"/>
                  </a:lnTo>
                  <a:lnTo>
                    <a:pt x="3" y="53"/>
                  </a:lnTo>
                  <a:lnTo>
                    <a:pt x="3" y="45"/>
                  </a:lnTo>
                  <a:lnTo>
                    <a:pt x="5" y="38"/>
                  </a:lnTo>
                  <a:lnTo>
                    <a:pt x="13" y="27"/>
                  </a:lnTo>
                  <a:lnTo>
                    <a:pt x="20" y="17"/>
                  </a:lnTo>
                  <a:lnTo>
                    <a:pt x="28" y="10"/>
                  </a:lnTo>
                  <a:lnTo>
                    <a:pt x="38" y="5"/>
                  </a:lnTo>
                  <a:lnTo>
                    <a:pt x="51" y="2"/>
                  </a:lnTo>
                  <a:lnTo>
                    <a:pt x="63" y="0"/>
                  </a:lnTo>
                  <a:lnTo>
                    <a:pt x="76" y="2"/>
                  </a:lnTo>
                  <a:lnTo>
                    <a:pt x="88" y="5"/>
                  </a:lnTo>
                  <a:lnTo>
                    <a:pt x="98" y="10"/>
                  </a:lnTo>
                  <a:lnTo>
                    <a:pt x="106" y="17"/>
                  </a:lnTo>
                  <a:lnTo>
                    <a:pt x="116" y="27"/>
                  </a:lnTo>
                  <a:lnTo>
                    <a:pt x="121" y="38"/>
                  </a:lnTo>
                  <a:lnTo>
                    <a:pt x="124" y="45"/>
                  </a:lnTo>
                  <a:lnTo>
                    <a:pt x="126" y="53"/>
                  </a:lnTo>
                  <a:lnTo>
                    <a:pt x="126" y="70"/>
                  </a:lnTo>
                  <a:lnTo>
                    <a:pt x="126" y="85"/>
                  </a:lnTo>
                  <a:lnTo>
                    <a:pt x="124" y="93"/>
                  </a:lnTo>
                  <a:lnTo>
                    <a:pt x="121" y="100"/>
                  </a:lnTo>
                  <a:lnTo>
                    <a:pt x="116" y="113"/>
                  </a:lnTo>
                  <a:lnTo>
                    <a:pt x="111" y="118"/>
                  </a:lnTo>
                  <a:lnTo>
                    <a:pt x="106" y="1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78" name="Freeform 644"/>
            <p:cNvSpPr>
              <a:spLocks/>
            </p:cNvSpPr>
            <p:nvPr/>
          </p:nvSpPr>
          <p:spPr bwMode="auto">
            <a:xfrm>
              <a:off x="6420" y="7713"/>
              <a:ext cx="106" cy="131"/>
            </a:xfrm>
            <a:custGeom>
              <a:avLst/>
              <a:gdLst>
                <a:gd name="T0" fmla="*/ 106 w 106"/>
                <a:gd name="T1" fmla="*/ 0 h 131"/>
                <a:gd name="T2" fmla="*/ 106 w 106"/>
                <a:gd name="T3" fmla="*/ 22 h 131"/>
                <a:gd name="T4" fmla="*/ 66 w 106"/>
                <a:gd name="T5" fmla="*/ 22 h 131"/>
                <a:gd name="T6" fmla="*/ 66 w 106"/>
                <a:gd name="T7" fmla="*/ 131 h 131"/>
                <a:gd name="T8" fmla="*/ 38 w 106"/>
                <a:gd name="T9" fmla="*/ 131 h 131"/>
                <a:gd name="T10" fmla="*/ 38 w 106"/>
                <a:gd name="T11" fmla="*/ 22 h 131"/>
                <a:gd name="T12" fmla="*/ 0 w 106"/>
                <a:gd name="T13" fmla="*/ 22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22"/>
                  </a:lnTo>
                  <a:lnTo>
                    <a:pt x="66" y="22"/>
                  </a:lnTo>
                  <a:lnTo>
                    <a:pt x="66" y="131"/>
                  </a:lnTo>
                  <a:lnTo>
                    <a:pt x="38" y="131"/>
                  </a:lnTo>
                  <a:lnTo>
                    <a:pt x="38" y="22"/>
                  </a:lnTo>
                  <a:lnTo>
                    <a:pt x="0" y="22"/>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79" name="Freeform 645"/>
            <p:cNvSpPr>
              <a:spLocks/>
            </p:cNvSpPr>
            <p:nvPr/>
          </p:nvSpPr>
          <p:spPr bwMode="auto">
            <a:xfrm>
              <a:off x="6591" y="7713"/>
              <a:ext cx="106" cy="131"/>
            </a:xfrm>
            <a:custGeom>
              <a:avLst/>
              <a:gdLst>
                <a:gd name="T0" fmla="*/ 0 w 106"/>
                <a:gd name="T1" fmla="*/ 0 h 131"/>
                <a:gd name="T2" fmla="*/ 28 w 106"/>
                <a:gd name="T3" fmla="*/ 0 h 131"/>
                <a:gd name="T4" fmla="*/ 81 w 106"/>
                <a:gd name="T5" fmla="*/ 90 h 131"/>
                <a:gd name="T6" fmla="*/ 81 w 106"/>
                <a:gd name="T7" fmla="*/ 0 h 131"/>
                <a:gd name="T8" fmla="*/ 106 w 106"/>
                <a:gd name="T9" fmla="*/ 0 h 131"/>
                <a:gd name="T10" fmla="*/ 106 w 106"/>
                <a:gd name="T11" fmla="*/ 131 h 131"/>
                <a:gd name="T12" fmla="*/ 78 w 106"/>
                <a:gd name="T13" fmla="*/ 131 h 131"/>
                <a:gd name="T14" fmla="*/ 25 w 106"/>
                <a:gd name="T15" fmla="*/ 38 h 131"/>
                <a:gd name="T16" fmla="*/ 25 w 106"/>
                <a:gd name="T17" fmla="*/ 131 h 131"/>
                <a:gd name="T18" fmla="*/ 0 w 106"/>
                <a:gd name="T19" fmla="*/ 131 h 131"/>
                <a:gd name="T20" fmla="*/ 0 w 106"/>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31"/>
                <a:gd name="T35" fmla="*/ 106 w 106"/>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31">
                  <a:moveTo>
                    <a:pt x="0" y="0"/>
                  </a:moveTo>
                  <a:lnTo>
                    <a:pt x="28" y="0"/>
                  </a:lnTo>
                  <a:lnTo>
                    <a:pt x="81" y="90"/>
                  </a:lnTo>
                  <a:lnTo>
                    <a:pt x="81" y="0"/>
                  </a:lnTo>
                  <a:lnTo>
                    <a:pt x="106" y="0"/>
                  </a:lnTo>
                  <a:lnTo>
                    <a:pt x="106" y="131"/>
                  </a:lnTo>
                  <a:lnTo>
                    <a:pt x="78"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80" name="Freeform 646"/>
            <p:cNvSpPr>
              <a:spLocks/>
            </p:cNvSpPr>
            <p:nvPr/>
          </p:nvSpPr>
          <p:spPr bwMode="auto">
            <a:xfrm>
              <a:off x="6722" y="7713"/>
              <a:ext cx="106" cy="133"/>
            </a:xfrm>
            <a:custGeom>
              <a:avLst/>
              <a:gdLst>
                <a:gd name="T0" fmla="*/ 0 w 106"/>
                <a:gd name="T1" fmla="*/ 0 h 133"/>
                <a:gd name="T2" fmla="*/ 28 w 106"/>
                <a:gd name="T3" fmla="*/ 0 h 133"/>
                <a:gd name="T4" fmla="*/ 28 w 106"/>
                <a:gd name="T5" fmla="*/ 80 h 133"/>
                <a:gd name="T6" fmla="*/ 30 w 106"/>
                <a:gd name="T7" fmla="*/ 93 h 133"/>
                <a:gd name="T8" fmla="*/ 33 w 106"/>
                <a:gd name="T9" fmla="*/ 100 h 133"/>
                <a:gd name="T10" fmla="*/ 35 w 106"/>
                <a:gd name="T11" fmla="*/ 105 h 133"/>
                <a:gd name="T12" fmla="*/ 40 w 106"/>
                <a:gd name="T13" fmla="*/ 108 h 133"/>
                <a:gd name="T14" fmla="*/ 45 w 106"/>
                <a:gd name="T15" fmla="*/ 110 h 133"/>
                <a:gd name="T16" fmla="*/ 53 w 106"/>
                <a:gd name="T17" fmla="*/ 110 h 133"/>
                <a:gd name="T18" fmla="*/ 60 w 106"/>
                <a:gd name="T19" fmla="*/ 110 h 133"/>
                <a:gd name="T20" fmla="*/ 68 w 106"/>
                <a:gd name="T21" fmla="*/ 108 h 133"/>
                <a:gd name="T22" fmla="*/ 71 w 106"/>
                <a:gd name="T23" fmla="*/ 105 h 133"/>
                <a:gd name="T24" fmla="*/ 76 w 106"/>
                <a:gd name="T25" fmla="*/ 100 h 133"/>
                <a:gd name="T26" fmla="*/ 78 w 106"/>
                <a:gd name="T27" fmla="*/ 93 h 133"/>
                <a:gd name="T28" fmla="*/ 78 w 106"/>
                <a:gd name="T29" fmla="*/ 80 h 133"/>
                <a:gd name="T30" fmla="*/ 78 w 106"/>
                <a:gd name="T31" fmla="*/ 0 h 133"/>
                <a:gd name="T32" fmla="*/ 106 w 106"/>
                <a:gd name="T33" fmla="*/ 0 h 133"/>
                <a:gd name="T34" fmla="*/ 106 w 106"/>
                <a:gd name="T35" fmla="*/ 80 h 133"/>
                <a:gd name="T36" fmla="*/ 106 w 106"/>
                <a:gd name="T37" fmla="*/ 90 h 133"/>
                <a:gd name="T38" fmla="*/ 103 w 106"/>
                <a:gd name="T39" fmla="*/ 98 h 133"/>
                <a:gd name="T40" fmla="*/ 101 w 106"/>
                <a:gd name="T41" fmla="*/ 105 h 133"/>
                <a:gd name="T42" fmla="*/ 98 w 106"/>
                <a:gd name="T43" fmla="*/ 113 h 133"/>
                <a:gd name="T44" fmla="*/ 96 w 106"/>
                <a:gd name="T45" fmla="*/ 118 h 133"/>
                <a:gd name="T46" fmla="*/ 91 w 106"/>
                <a:gd name="T47" fmla="*/ 120 h 133"/>
                <a:gd name="T48" fmla="*/ 81 w 106"/>
                <a:gd name="T49" fmla="*/ 128 h 133"/>
                <a:gd name="T50" fmla="*/ 76 w 106"/>
                <a:gd name="T51" fmla="*/ 131 h 133"/>
                <a:gd name="T52" fmla="*/ 68 w 106"/>
                <a:gd name="T53" fmla="*/ 133 h 133"/>
                <a:gd name="T54" fmla="*/ 53 w 106"/>
                <a:gd name="T55" fmla="*/ 133 h 133"/>
                <a:gd name="T56" fmla="*/ 38 w 106"/>
                <a:gd name="T57" fmla="*/ 133 h 133"/>
                <a:gd name="T58" fmla="*/ 30 w 106"/>
                <a:gd name="T59" fmla="*/ 131 h 133"/>
                <a:gd name="T60" fmla="*/ 25 w 106"/>
                <a:gd name="T61" fmla="*/ 128 h 133"/>
                <a:gd name="T62" fmla="*/ 20 w 106"/>
                <a:gd name="T63" fmla="*/ 125 h 133"/>
                <a:gd name="T64" fmla="*/ 15 w 106"/>
                <a:gd name="T65" fmla="*/ 120 h 133"/>
                <a:gd name="T66" fmla="*/ 10 w 106"/>
                <a:gd name="T67" fmla="*/ 118 h 133"/>
                <a:gd name="T68" fmla="*/ 8 w 106"/>
                <a:gd name="T69" fmla="*/ 113 h 133"/>
                <a:gd name="T70" fmla="*/ 5 w 106"/>
                <a:gd name="T71" fmla="*/ 105 h 133"/>
                <a:gd name="T72" fmla="*/ 3 w 106"/>
                <a:gd name="T73" fmla="*/ 98 h 133"/>
                <a:gd name="T74" fmla="*/ 0 w 106"/>
                <a:gd name="T75" fmla="*/ 90 h 133"/>
                <a:gd name="T76" fmla="*/ 0 w 106"/>
                <a:gd name="T77" fmla="*/ 80 h 133"/>
                <a:gd name="T78" fmla="*/ 0 w 106"/>
                <a:gd name="T79" fmla="*/ 0 h 1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6"/>
                <a:gd name="T121" fmla="*/ 0 h 133"/>
                <a:gd name="T122" fmla="*/ 106 w 106"/>
                <a:gd name="T123" fmla="*/ 133 h 1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6" h="133">
                  <a:moveTo>
                    <a:pt x="0" y="0"/>
                  </a:moveTo>
                  <a:lnTo>
                    <a:pt x="28" y="0"/>
                  </a:lnTo>
                  <a:lnTo>
                    <a:pt x="28" y="80"/>
                  </a:lnTo>
                  <a:lnTo>
                    <a:pt x="30" y="93"/>
                  </a:lnTo>
                  <a:lnTo>
                    <a:pt x="33" y="100"/>
                  </a:lnTo>
                  <a:lnTo>
                    <a:pt x="35" y="105"/>
                  </a:lnTo>
                  <a:lnTo>
                    <a:pt x="40" y="108"/>
                  </a:lnTo>
                  <a:lnTo>
                    <a:pt x="45" y="110"/>
                  </a:lnTo>
                  <a:lnTo>
                    <a:pt x="53" y="110"/>
                  </a:lnTo>
                  <a:lnTo>
                    <a:pt x="60" y="110"/>
                  </a:lnTo>
                  <a:lnTo>
                    <a:pt x="68" y="108"/>
                  </a:lnTo>
                  <a:lnTo>
                    <a:pt x="71" y="105"/>
                  </a:lnTo>
                  <a:lnTo>
                    <a:pt x="76" y="100"/>
                  </a:lnTo>
                  <a:lnTo>
                    <a:pt x="78" y="93"/>
                  </a:lnTo>
                  <a:lnTo>
                    <a:pt x="78" y="80"/>
                  </a:lnTo>
                  <a:lnTo>
                    <a:pt x="78" y="0"/>
                  </a:lnTo>
                  <a:lnTo>
                    <a:pt x="106" y="0"/>
                  </a:lnTo>
                  <a:lnTo>
                    <a:pt x="106" y="80"/>
                  </a:lnTo>
                  <a:lnTo>
                    <a:pt x="106" y="90"/>
                  </a:lnTo>
                  <a:lnTo>
                    <a:pt x="103" y="98"/>
                  </a:lnTo>
                  <a:lnTo>
                    <a:pt x="101" y="105"/>
                  </a:lnTo>
                  <a:lnTo>
                    <a:pt x="98" y="113"/>
                  </a:lnTo>
                  <a:lnTo>
                    <a:pt x="96" y="118"/>
                  </a:lnTo>
                  <a:lnTo>
                    <a:pt x="91" y="120"/>
                  </a:lnTo>
                  <a:lnTo>
                    <a:pt x="81" y="128"/>
                  </a:lnTo>
                  <a:lnTo>
                    <a:pt x="76" y="131"/>
                  </a:lnTo>
                  <a:lnTo>
                    <a:pt x="68" y="133"/>
                  </a:lnTo>
                  <a:lnTo>
                    <a:pt x="53" y="133"/>
                  </a:lnTo>
                  <a:lnTo>
                    <a:pt x="38" y="133"/>
                  </a:lnTo>
                  <a:lnTo>
                    <a:pt x="30" y="131"/>
                  </a:lnTo>
                  <a:lnTo>
                    <a:pt x="25" y="128"/>
                  </a:lnTo>
                  <a:lnTo>
                    <a:pt x="20" y="125"/>
                  </a:lnTo>
                  <a:lnTo>
                    <a:pt x="15" y="120"/>
                  </a:lnTo>
                  <a:lnTo>
                    <a:pt x="10" y="118"/>
                  </a:lnTo>
                  <a:lnTo>
                    <a:pt x="8" y="113"/>
                  </a:lnTo>
                  <a:lnTo>
                    <a:pt x="5" y="105"/>
                  </a:lnTo>
                  <a:lnTo>
                    <a:pt x="3" y="98"/>
                  </a:lnTo>
                  <a:lnTo>
                    <a:pt x="0" y="90"/>
                  </a:lnTo>
                  <a:lnTo>
                    <a:pt x="0" y="8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81" name="Freeform 647"/>
            <p:cNvSpPr>
              <a:spLocks/>
            </p:cNvSpPr>
            <p:nvPr/>
          </p:nvSpPr>
          <p:spPr bwMode="auto">
            <a:xfrm>
              <a:off x="6853" y="7713"/>
              <a:ext cx="93" cy="131"/>
            </a:xfrm>
            <a:custGeom>
              <a:avLst/>
              <a:gdLst>
                <a:gd name="T0" fmla="*/ 0 w 93"/>
                <a:gd name="T1" fmla="*/ 0 h 131"/>
                <a:gd name="T2" fmla="*/ 28 w 93"/>
                <a:gd name="T3" fmla="*/ 0 h 131"/>
                <a:gd name="T4" fmla="*/ 28 w 93"/>
                <a:gd name="T5" fmla="*/ 105 h 131"/>
                <a:gd name="T6" fmla="*/ 93 w 93"/>
                <a:gd name="T7" fmla="*/ 105 h 131"/>
                <a:gd name="T8" fmla="*/ 93 w 93"/>
                <a:gd name="T9" fmla="*/ 131 h 131"/>
                <a:gd name="T10" fmla="*/ 0 w 93"/>
                <a:gd name="T11" fmla="*/ 131 h 131"/>
                <a:gd name="T12" fmla="*/ 0 w 93"/>
                <a:gd name="T13" fmla="*/ 0 h 131"/>
                <a:gd name="T14" fmla="*/ 0 60000 65536"/>
                <a:gd name="T15" fmla="*/ 0 60000 65536"/>
                <a:gd name="T16" fmla="*/ 0 60000 65536"/>
                <a:gd name="T17" fmla="*/ 0 60000 65536"/>
                <a:gd name="T18" fmla="*/ 0 60000 65536"/>
                <a:gd name="T19" fmla="*/ 0 60000 65536"/>
                <a:gd name="T20" fmla="*/ 0 60000 65536"/>
                <a:gd name="T21" fmla="*/ 0 w 93"/>
                <a:gd name="T22" fmla="*/ 0 h 131"/>
                <a:gd name="T23" fmla="*/ 93 w 9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31">
                  <a:moveTo>
                    <a:pt x="0" y="0"/>
                  </a:moveTo>
                  <a:lnTo>
                    <a:pt x="28" y="0"/>
                  </a:lnTo>
                  <a:lnTo>
                    <a:pt x="28" y="105"/>
                  </a:lnTo>
                  <a:lnTo>
                    <a:pt x="93" y="105"/>
                  </a:lnTo>
                  <a:lnTo>
                    <a:pt x="9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82" name="Freeform 648"/>
            <p:cNvSpPr>
              <a:spLocks/>
            </p:cNvSpPr>
            <p:nvPr/>
          </p:nvSpPr>
          <p:spPr bwMode="auto">
            <a:xfrm>
              <a:off x="6964" y="7713"/>
              <a:ext cx="93" cy="131"/>
            </a:xfrm>
            <a:custGeom>
              <a:avLst/>
              <a:gdLst>
                <a:gd name="T0" fmla="*/ 0 w 93"/>
                <a:gd name="T1" fmla="*/ 0 h 131"/>
                <a:gd name="T2" fmla="*/ 27 w 93"/>
                <a:gd name="T3" fmla="*/ 0 h 131"/>
                <a:gd name="T4" fmla="*/ 27 w 93"/>
                <a:gd name="T5" fmla="*/ 105 h 131"/>
                <a:gd name="T6" fmla="*/ 93 w 93"/>
                <a:gd name="T7" fmla="*/ 105 h 131"/>
                <a:gd name="T8" fmla="*/ 93 w 93"/>
                <a:gd name="T9" fmla="*/ 131 h 131"/>
                <a:gd name="T10" fmla="*/ 0 w 93"/>
                <a:gd name="T11" fmla="*/ 131 h 131"/>
                <a:gd name="T12" fmla="*/ 0 w 93"/>
                <a:gd name="T13" fmla="*/ 0 h 131"/>
                <a:gd name="T14" fmla="*/ 0 60000 65536"/>
                <a:gd name="T15" fmla="*/ 0 60000 65536"/>
                <a:gd name="T16" fmla="*/ 0 60000 65536"/>
                <a:gd name="T17" fmla="*/ 0 60000 65536"/>
                <a:gd name="T18" fmla="*/ 0 60000 65536"/>
                <a:gd name="T19" fmla="*/ 0 60000 65536"/>
                <a:gd name="T20" fmla="*/ 0 60000 65536"/>
                <a:gd name="T21" fmla="*/ 0 w 93"/>
                <a:gd name="T22" fmla="*/ 0 h 131"/>
                <a:gd name="T23" fmla="*/ 93 w 9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31">
                  <a:moveTo>
                    <a:pt x="0" y="0"/>
                  </a:moveTo>
                  <a:lnTo>
                    <a:pt x="27" y="0"/>
                  </a:lnTo>
                  <a:lnTo>
                    <a:pt x="27" y="105"/>
                  </a:lnTo>
                  <a:lnTo>
                    <a:pt x="93" y="105"/>
                  </a:lnTo>
                  <a:lnTo>
                    <a:pt x="9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83" name="Freeform 649"/>
            <p:cNvSpPr>
              <a:spLocks/>
            </p:cNvSpPr>
            <p:nvPr/>
          </p:nvSpPr>
          <p:spPr bwMode="auto">
            <a:xfrm>
              <a:off x="7072" y="7816"/>
              <a:ext cx="27" cy="58"/>
            </a:xfrm>
            <a:custGeom>
              <a:avLst/>
              <a:gdLst>
                <a:gd name="T0" fmla="*/ 0 w 27"/>
                <a:gd name="T1" fmla="*/ 48 h 58"/>
                <a:gd name="T2" fmla="*/ 5 w 27"/>
                <a:gd name="T3" fmla="*/ 45 h 58"/>
                <a:gd name="T4" fmla="*/ 10 w 27"/>
                <a:gd name="T5" fmla="*/ 40 h 58"/>
                <a:gd name="T6" fmla="*/ 12 w 27"/>
                <a:gd name="T7" fmla="*/ 35 h 58"/>
                <a:gd name="T8" fmla="*/ 15 w 27"/>
                <a:gd name="T9" fmla="*/ 28 h 58"/>
                <a:gd name="T10" fmla="*/ 0 w 27"/>
                <a:gd name="T11" fmla="*/ 28 h 58"/>
                <a:gd name="T12" fmla="*/ 0 w 27"/>
                <a:gd name="T13" fmla="*/ 0 h 58"/>
                <a:gd name="T14" fmla="*/ 27 w 27"/>
                <a:gd name="T15" fmla="*/ 0 h 58"/>
                <a:gd name="T16" fmla="*/ 27 w 27"/>
                <a:gd name="T17" fmla="*/ 22 h 58"/>
                <a:gd name="T18" fmla="*/ 25 w 27"/>
                <a:gd name="T19" fmla="*/ 35 h 58"/>
                <a:gd name="T20" fmla="*/ 22 w 27"/>
                <a:gd name="T21" fmla="*/ 43 h 58"/>
                <a:gd name="T22" fmla="*/ 20 w 27"/>
                <a:gd name="T23" fmla="*/ 48 h 58"/>
                <a:gd name="T24" fmla="*/ 15 w 27"/>
                <a:gd name="T25" fmla="*/ 53 h 58"/>
                <a:gd name="T26" fmla="*/ 7 w 27"/>
                <a:gd name="T27" fmla="*/ 55 h 58"/>
                <a:gd name="T28" fmla="*/ 0 w 27"/>
                <a:gd name="T29" fmla="*/ 58 h 58"/>
                <a:gd name="T30" fmla="*/ 0 w 27"/>
                <a:gd name="T31" fmla="*/ 48 h 5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
                <a:gd name="T49" fmla="*/ 0 h 58"/>
                <a:gd name="T50" fmla="*/ 27 w 27"/>
                <a:gd name="T51" fmla="*/ 58 h 5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 h="58">
                  <a:moveTo>
                    <a:pt x="0" y="48"/>
                  </a:moveTo>
                  <a:lnTo>
                    <a:pt x="5" y="45"/>
                  </a:lnTo>
                  <a:lnTo>
                    <a:pt x="10" y="40"/>
                  </a:lnTo>
                  <a:lnTo>
                    <a:pt x="12" y="35"/>
                  </a:lnTo>
                  <a:lnTo>
                    <a:pt x="15" y="28"/>
                  </a:lnTo>
                  <a:lnTo>
                    <a:pt x="0" y="28"/>
                  </a:lnTo>
                  <a:lnTo>
                    <a:pt x="0" y="0"/>
                  </a:lnTo>
                  <a:lnTo>
                    <a:pt x="27" y="0"/>
                  </a:lnTo>
                  <a:lnTo>
                    <a:pt x="27" y="22"/>
                  </a:lnTo>
                  <a:lnTo>
                    <a:pt x="25" y="35"/>
                  </a:lnTo>
                  <a:lnTo>
                    <a:pt x="22" y="43"/>
                  </a:lnTo>
                  <a:lnTo>
                    <a:pt x="20" y="48"/>
                  </a:lnTo>
                  <a:lnTo>
                    <a:pt x="15" y="53"/>
                  </a:lnTo>
                  <a:lnTo>
                    <a:pt x="7" y="55"/>
                  </a:lnTo>
                  <a:lnTo>
                    <a:pt x="0" y="58"/>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84" name="Freeform 650"/>
            <p:cNvSpPr>
              <a:spLocks/>
            </p:cNvSpPr>
            <p:nvPr/>
          </p:nvSpPr>
          <p:spPr bwMode="auto">
            <a:xfrm>
              <a:off x="564" y="8899"/>
              <a:ext cx="93" cy="130"/>
            </a:xfrm>
            <a:custGeom>
              <a:avLst/>
              <a:gdLst>
                <a:gd name="T0" fmla="*/ 0 w 93"/>
                <a:gd name="T1" fmla="*/ 0 h 130"/>
                <a:gd name="T2" fmla="*/ 93 w 93"/>
                <a:gd name="T3" fmla="*/ 0 h 130"/>
                <a:gd name="T4" fmla="*/ 93 w 93"/>
                <a:gd name="T5" fmla="*/ 22 h 130"/>
                <a:gd name="T6" fmla="*/ 27 w 93"/>
                <a:gd name="T7" fmla="*/ 22 h 130"/>
                <a:gd name="T8" fmla="*/ 27 w 93"/>
                <a:gd name="T9" fmla="*/ 52 h 130"/>
                <a:gd name="T10" fmla="*/ 85 w 93"/>
                <a:gd name="T11" fmla="*/ 52 h 130"/>
                <a:gd name="T12" fmla="*/ 85 w 93"/>
                <a:gd name="T13" fmla="*/ 75 h 130"/>
                <a:gd name="T14" fmla="*/ 27 w 93"/>
                <a:gd name="T15" fmla="*/ 75 h 130"/>
                <a:gd name="T16" fmla="*/ 27 w 93"/>
                <a:gd name="T17" fmla="*/ 130 h 130"/>
                <a:gd name="T18" fmla="*/ 0 w 93"/>
                <a:gd name="T19" fmla="*/ 130 h 130"/>
                <a:gd name="T20" fmla="*/ 0 w 93"/>
                <a:gd name="T21" fmla="*/ 0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
                <a:gd name="T34" fmla="*/ 0 h 130"/>
                <a:gd name="T35" fmla="*/ 93 w 93"/>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 h="130">
                  <a:moveTo>
                    <a:pt x="0" y="0"/>
                  </a:moveTo>
                  <a:lnTo>
                    <a:pt x="93" y="0"/>
                  </a:lnTo>
                  <a:lnTo>
                    <a:pt x="93" y="22"/>
                  </a:lnTo>
                  <a:lnTo>
                    <a:pt x="27" y="22"/>
                  </a:lnTo>
                  <a:lnTo>
                    <a:pt x="27" y="52"/>
                  </a:lnTo>
                  <a:lnTo>
                    <a:pt x="85" y="52"/>
                  </a:lnTo>
                  <a:lnTo>
                    <a:pt x="85" y="75"/>
                  </a:lnTo>
                  <a:lnTo>
                    <a:pt x="27" y="75"/>
                  </a:lnTo>
                  <a:lnTo>
                    <a:pt x="27"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85" name="Freeform 651"/>
            <p:cNvSpPr>
              <a:spLocks noEditPoints="1"/>
            </p:cNvSpPr>
            <p:nvPr/>
          </p:nvSpPr>
          <p:spPr bwMode="auto">
            <a:xfrm>
              <a:off x="672" y="8894"/>
              <a:ext cx="123" cy="138"/>
            </a:xfrm>
            <a:custGeom>
              <a:avLst/>
              <a:gdLst>
                <a:gd name="T0" fmla="*/ 90 w 123"/>
                <a:gd name="T1" fmla="*/ 98 h 138"/>
                <a:gd name="T2" fmla="*/ 95 w 123"/>
                <a:gd name="T3" fmla="*/ 80 h 138"/>
                <a:gd name="T4" fmla="*/ 95 w 123"/>
                <a:gd name="T5" fmla="*/ 60 h 138"/>
                <a:gd name="T6" fmla="*/ 90 w 123"/>
                <a:gd name="T7" fmla="*/ 42 h 138"/>
                <a:gd name="T8" fmla="*/ 83 w 123"/>
                <a:gd name="T9" fmla="*/ 30 h 138"/>
                <a:gd name="T10" fmla="*/ 68 w 123"/>
                <a:gd name="T11" fmla="*/ 25 h 138"/>
                <a:gd name="T12" fmla="*/ 53 w 123"/>
                <a:gd name="T13" fmla="*/ 25 h 138"/>
                <a:gd name="T14" fmla="*/ 40 w 123"/>
                <a:gd name="T15" fmla="*/ 30 h 138"/>
                <a:gd name="T16" fmla="*/ 30 w 123"/>
                <a:gd name="T17" fmla="*/ 42 h 138"/>
                <a:gd name="T18" fmla="*/ 27 w 123"/>
                <a:gd name="T19" fmla="*/ 60 h 138"/>
                <a:gd name="T20" fmla="*/ 27 w 123"/>
                <a:gd name="T21" fmla="*/ 80 h 138"/>
                <a:gd name="T22" fmla="*/ 30 w 123"/>
                <a:gd name="T23" fmla="*/ 98 h 138"/>
                <a:gd name="T24" fmla="*/ 40 w 123"/>
                <a:gd name="T25" fmla="*/ 108 h 138"/>
                <a:gd name="T26" fmla="*/ 53 w 123"/>
                <a:gd name="T27" fmla="*/ 115 h 138"/>
                <a:gd name="T28" fmla="*/ 68 w 123"/>
                <a:gd name="T29" fmla="*/ 115 h 138"/>
                <a:gd name="T30" fmla="*/ 83 w 123"/>
                <a:gd name="T31" fmla="*/ 108 h 138"/>
                <a:gd name="T32" fmla="*/ 103 w 123"/>
                <a:gd name="T33" fmla="*/ 123 h 138"/>
                <a:gd name="T34" fmla="*/ 85 w 123"/>
                <a:gd name="T35" fmla="*/ 135 h 138"/>
                <a:gd name="T36" fmla="*/ 60 w 123"/>
                <a:gd name="T37" fmla="*/ 138 h 138"/>
                <a:gd name="T38" fmla="*/ 37 w 123"/>
                <a:gd name="T39" fmla="*/ 135 h 138"/>
                <a:gd name="T40" fmla="*/ 17 w 123"/>
                <a:gd name="T41" fmla="*/ 123 h 138"/>
                <a:gd name="T42" fmla="*/ 5 w 123"/>
                <a:gd name="T43" fmla="*/ 100 h 138"/>
                <a:gd name="T44" fmla="*/ 0 w 123"/>
                <a:gd name="T45" fmla="*/ 85 h 138"/>
                <a:gd name="T46" fmla="*/ 0 w 123"/>
                <a:gd name="T47" fmla="*/ 52 h 138"/>
                <a:gd name="T48" fmla="*/ 5 w 123"/>
                <a:gd name="T49" fmla="*/ 37 h 138"/>
                <a:gd name="T50" fmla="*/ 17 w 123"/>
                <a:gd name="T51" fmla="*/ 17 h 138"/>
                <a:gd name="T52" fmla="*/ 37 w 123"/>
                <a:gd name="T53" fmla="*/ 5 h 138"/>
                <a:gd name="T54" fmla="*/ 60 w 123"/>
                <a:gd name="T55" fmla="*/ 0 h 138"/>
                <a:gd name="T56" fmla="*/ 85 w 123"/>
                <a:gd name="T57" fmla="*/ 5 h 138"/>
                <a:gd name="T58" fmla="*/ 103 w 123"/>
                <a:gd name="T59" fmla="*/ 17 h 138"/>
                <a:gd name="T60" fmla="*/ 118 w 123"/>
                <a:gd name="T61" fmla="*/ 37 h 138"/>
                <a:gd name="T62" fmla="*/ 123 w 123"/>
                <a:gd name="T63" fmla="*/ 52 h 138"/>
                <a:gd name="T64" fmla="*/ 123 w 123"/>
                <a:gd name="T65" fmla="*/ 85 h 138"/>
                <a:gd name="T66" fmla="*/ 118 w 123"/>
                <a:gd name="T67" fmla="*/ 100 h 138"/>
                <a:gd name="T68" fmla="*/ 108 w 123"/>
                <a:gd name="T69" fmla="*/ 118 h 1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
                <a:gd name="T106" fmla="*/ 0 h 138"/>
                <a:gd name="T107" fmla="*/ 123 w 123"/>
                <a:gd name="T108" fmla="*/ 138 h 1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 h="138">
                  <a:moveTo>
                    <a:pt x="88" y="103"/>
                  </a:moveTo>
                  <a:lnTo>
                    <a:pt x="90" y="98"/>
                  </a:lnTo>
                  <a:lnTo>
                    <a:pt x="93" y="90"/>
                  </a:lnTo>
                  <a:lnTo>
                    <a:pt x="95" y="80"/>
                  </a:lnTo>
                  <a:lnTo>
                    <a:pt x="95" y="70"/>
                  </a:lnTo>
                  <a:lnTo>
                    <a:pt x="95" y="60"/>
                  </a:lnTo>
                  <a:lnTo>
                    <a:pt x="93" y="50"/>
                  </a:lnTo>
                  <a:lnTo>
                    <a:pt x="90" y="42"/>
                  </a:lnTo>
                  <a:lnTo>
                    <a:pt x="88" y="35"/>
                  </a:lnTo>
                  <a:lnTo>
                    <a:pt x="83" y="30"/>
                  </a:lnTo>
                  <a:lnTo>
                    <a:pt x="75" y="27"/>
                  </a:lnTo>
                  <a:lnTo>
                    <a:pt x="68" y="25"/>
                  </a:lnTo>
                  <a:lnTo>
                    <a:pt x="60" y="25"/>
                  </a:lnTo>
                  <a:lnTo>
                    <a:pt x="53" y="25"/>
                  </a:lnTo>
                  <a:lnTo>
                    <a:pt x="48" y="27"/>
                  </a:lnTo>
                  <a:lnTo>
                    <a:pt x="40" y="30"/>
                  </a:lnTo>
                  <a:lnTo>
                    <a:pt x="35" y="35"/>
                  </a:lnTo>
                  <a:lnTo>
                    <a:pt x="30" y="42"/>
                  </a:lnTo>
                  <a:lnTo>
                    <a:pt x="27" y="50"/>
                  </a:lnTo>
                  <a:lnTo>
                    <a:pt x="27" y="60"/>
                  </a:lnTo>
                  <a:lnTo>
                    <a:pt x="25" y="70"/>
                  </a:lnTo>
                  <a:lnTo>
                    <a:pt x="27" y="80"/>
                  </a:lnTo>
                  <a:lnTo>
                    <a:pt x="27" y="90"/>
                  </a:lnTo>
                  <a:lnTo>
                    <a:pt x="30" y="98"/>
                  </a:lnTo>
                  <a:lnTo>
                    <a:pt x="35" y="103"/>
                  </a:lnTo>
                  <a:lnTo>
                    <a:pt x="40" y="108"/>
                  </a:lnTo>
                  <a:lnTo>
                    <a:pt x="48" y="113"/>
                  </a:lnTo>
                  <a:lnTo>
                    <a:pt x="53" y="115"/>
                  </a:lnTo>
                  <a:lnTo>
                    <a:pt x="60" y="115"/>
                  </a:lnTo>
                  <a:lnTo>
                    <a:pt x="68" y="115"/>
                  </a:lnTo>
                  <a:lnTo>
                    <a:pt x="75" y="113"/>
                  </a:lnTo>
                  <a:lnTo>
                    <a:pt x="83" y="108"/>
                  </a:lnTo>
                  <a:lnTo>
                    <a:pt x="88" y="103"/>
                  </a:lnTo>
                  <a:close/>
                  <a:moveTo>
                    <a:pt x="103" y="123"/>
                  </a:moveTo>
                  <a:lnTo>
                    <a:pt x="95" y="130"/>
                  </a:lnTo>
                  <a:lnTo>
                    <a:pt x="85" y="135"/>
                  </a:lnTo>
                  <a:lnTo>
                    <a:pt x="75" y="138"/>
                  </a:lnTo>
                  <a:lnTo>
                    <a:pt x="60" y="138"/>
                  </a:lnTo>
                  <a:lnTo>
                    <a:pt x="48" y="138"/>
                  </a:lnTo>
                  <a:lnTo>
                    <a:pt x="37" y="135"/>
                  </a:lnTo>
                  <a:lnTo>
                    <a:pt x="27" y="130"/>
                  </a:lnTo>
                  <a:lnTo>
                    <a:pt x="17" y="123"/>
                  </a:lnTo>
                  <a:lnTo>
                    <a:pt x="10" y="113"/>
                  </a:lnTo>
                  <a:lnTo>
                    <a:pt x="5" y="100"/>
                  </a:lnTo>
                  <a:lnTo>
                    <a:pt x="2" y="93"/>
                  </a:lnTo>
                  <a:lnTo>
                    <a:pt x="0" y="85"/>
                  </a:lnTo>
                  <a:lnTo>
                    <a:pt x="0" y="70"/>
                  </a:lnTo>
                  <a:lnTo>
                    <a:pt x="0" y="52"/>
                  </a:lnTo>
                  <a:lnTo>
                    <a:pt x="2" y="45"/>
                  </a:lnTo>
                  <a:lnTo>
                    <a:pt x="5" y="37"/>
                  </a:lnTo>
                  <a:lnTo>
                    <a:pt x="10" y="27"/>
                  </a:lnTo>
                  <a:lnTo>
                    <a:pt x="17" y="17"/>
                  </a:lnTo>
                  <a:lnTo>
                    <a:pt x="27" y="10"/>
                  </a:lnTo>
                  <a:lnTo>
                    <a:pt x="37" y="5"/>
                  </a:lnTo>
                  <a:lnTo>
                    <a:pt x="48" y="2"/>
                  </a:lnTo>
                  <a:lnTo>
                    <a:pt x="60" y="0"/>
                  </a:lnTo>
                  <a:lnTo>
                    <a:pt x="75" y="2"/>
                  </a:lnTo>
                  <a:lnTo>
                    <a:pt x="85" y="5"/>
                  </a:lnTo>
                  <a:lnTo>
                    <a:pt x="95" y="10"/>
                  </a:lnTo>
                  <a:lnTo>
                    <a:pt x="103" y="17"/>
                  </a:lnTo>
                  <a:lnTo>
                    <a:pt x="113" y="27"/>
                  </a:lnTo>
                  <a:lnTo>
                    <a:pt x="118" y="37"/>
                  </a:lnTo>
                  <a:lnTo>
                    <a:pt x="120" y="45"/>
                  </a:lnTo>
                  <a:lnTo>
                    <a:pt x="123" y="52"/>
                  </a:lnTo>
                  <a:lnTo>
                    <a:pt x="123" y="70"/>
                  </a:lnTo>
                  <a:lnTo>
                    <a:pt x="123" y="85"/>
                  </a:lnTo>
                  <a:lnTo>
                    <a:pt x="120" y="93"/>
                  </a:lnTo>
                  <a:lnTo>
                    <a:pt x="118" y="100"/>
                  </a:lnTo>
                  <a:lnTo>
                    <a:pt x="113" y="113"/>
                  </a:lnTo>
                  <a:lnTo>
                    <a:pt x="108" y="118"/>
                  </a:lnTo>
                  <a:lnTo>
                    <a:pt x="103" y="1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86" name="Freeform 652"/>
            <p:cNvSpPr>
              <a:spLocks noEditPoints="1"/>
            </p:cNvSpPr>
            <p:nvPr/>
          </p:nvSpPr>
          <p:spPr bwMode="auto">
            <a:xfrm>
              <a:off x="818" y="8899"/>
              <a:ext cx="108" cy="130"/>
            </a:xfrm>
            <a:custGeom>
              <a:avLst/>
              <a:gdLst>
                <a:gd name="T0" fmla="*/ 25 w 108"/>
                <a:gd name="T1" fmla="*/ 22 h 130"/>
                <a:gd name="T2" fmla="*/ 25 w 108"/>
                <a:gd name="T3" fmla="*/ 57 h 130"/>
                <a:gd name="T4" fmla="*/ 57 w 108"/>
                <a:gd name="T5" fmla="*/ 57 h 130"/>
                <a:gd name="T6" fmla="*/ 65 w 108"/>
                <a:gd name="T7" fmla="*/ 57 h 130"/>
                <a:gd name="T8" fmla="*/ 68 w 108"/>
                <a:gd name="T9" fmla="*/ 57 h 130"/>
                <a:gd name="T10" fmla="*/ 70 w 108"/>
                <a:gd name="T11" fmla="*/ 55 h 130"/>
                <a:gd name="T12" fmla="*/ 75 w 108"/>
                <a:gd name="T13" fmla="*/ 52 h 130"/>
                <a:gd name="T14" fmla="*/ 78 w 108"/>
                <a:gd name="T15" fmla="*/ 50 h 130"/>
                <a:gd name="T16" fmla="*/ 78 w 108"/>
                <a:gd name="T17" fmla="*/ 45 h 130"/>
                <a:gd name="T18" fmla="*/ 78 w 108"/>
                <a:gd name="T19" fmla="*/ 40 h 130"/>
                <a:gd name="T20" fmla="*/ 78 w 108"/>
                <a:gd name="T21" fmla="*/ 35 h 130"/>
                <a:gd name="T22" fmla="*/ 78 w 108"/>
                <a:gd name="T23" fmla="*/ 30 h 130"/>
                <a:gd name="T24" fmla="*/ 75 w 108"/>
                <a:gd name="T25" fmla="*/ 27 h 130"/>
                <a:gd name="T26" fmla="*/ 70 w 108"/>
                <a:gd name="T27" fmla="*/ 25 h 130"/>
                <a:gd name="T28" fmla="*/ 65 w 108"/>
                <a:gd name="T29" fmla="*/ 22 h 130"/>
                <a:gd name="T30" fmla="*/ 57 w 108"/>
                <a:gd name="T31" fmla="*/ 22 h 130"/>
                <a:gd name="T32" fmla="*/ 25 w 108"/>
                <a:gd name="T33" fmla="*/ 22 h 130"/>
                <a:gd name="T34" fmla="*/ 85 w 108"/>
                <a:gd name="T35" fmla="*/ 2 h 130"/>
                <a:gd name="T36" fmla="*/ 90 w 108"/>
                <a:gd name="T37" fmla="*/ 7 h 130"/>
                <a:gd name="T38" fmla="*/ 98 w 108"/>
                <a:gd name="T39" fmla="*/ 12 h 130"/>
                <a:gd name="T40" fmla="*/ 103 w 108"/>
                <a:gd name="T41" fmla="*/ 22 h 130"/>
                <a:gd name="T42" fmla="*/ 105 w 108"/>
                <a:gd name="T43" fmla="*/ 30 h 130"/>
                <a:gd name="T44" fmla="*/ 105 w 108"/>
                <a:gd name="T45" fmla="*/ 37 h 130"/>
                <a:gd name="T46" fmla="*/ 105 w 108"/>
                <a:gd name="T47" fmla="*/ 47 h 130"/>
                <a:gd name="T48" fmla="*/ 103 w 108"/>
                <a:gd name="T49" fmla="*/ 50 h 130"/>
                <a:gd name="T50" fmla="*/ 100 w 108"/>
                <a:gd name="T51" fmla="*/ 55 h 130"/>
                <a:gd name="T52" fmla="*/ 98 w 108"/>
                <a:gd name="T53" fmla="*/ 60 h 130"/>
                <a:gd name="T54" fmla="*/ 95 w 108"/>
                <a:gd name="T55" fmla="*/ 63 h 130"/>
                <a:gd name="T56" fmla="*/ 85 w 108"/>
                <a:gd name="T57" fmla="*/ 68 h 130"/>
                <a:gd name="T58" fmla="*/ 93 w 108"/>
                <a:gd name="T59" fmla="*/ 73 h 130"/>
                <a:gd name="T60" fmla="*/ 98 w 108"/>
                <a:gd name="T61" fmla="*/ 78 h 130"/>
                <a:gd name="T62" fmla="*/ 100 w 108"/>
                <a:gd name="T63" fmla="*/ 88 h 130"/>
                <a:gd name="T64" fmla="*/ 103 w 108"/>
                <a:gd name="T65" fmla="*/ 98 h 130"/>
                <a:gd name="T66" fmla="*/ 103 w 108"/>
                <a:gd name="T67" fmla="*/ 108 h 130"/>
                <a:gd name="T68" fmla="*/ 103 w 108"/>
                <a:gd name="T69" fmla="*/ 120 h 130"/>
                <a:gd name="T70" fmla="*/ 105 w 108"/>
                <a:gd name="T71" fmla="*/ 123 h 130"/>
                <a:gd name="T72" fmla="*/ 108 w 108"/>
                <a:gd name="T73" fmla="*/ 128 h 130"/>
                <a:gd name="T74" fmla="*/ 108 w 108"/>
                <a:gd name="T75" fmla="*/ 130 h 130"/>
                <a:gd name="T76" fmla="*/ 78 w 108"/>
                <a:gd name="T77" fmla="*/ 130 h 130"/>
                <a:gd name="T78" fmla="*/ 75 w 108"/>
                <a:gd name="T79" fmla="*/ 123 h 130"/>
                <a:gd name="T80" fmla="*/ 75 w 108"/>
                <a:gd name="T81" fmla="*/ 113 h 130"/>
                <a:gd name="T82" fmla="*/ 75 w 108"/>
                <a:gd name="T83" fmla="*/ 100 h 130"/>
                <a:gd name="T84" fmla="*/ 73 w 108"/>
                <a:gd name="T85" fmla="*/ 90 h 130"/>
                <a:gd name="T86" fmla="*/ 70 w 108"/>
                <a:gd name="T87" fmla="*/ 83 h 130"/>
                <a:gd name="T88" fmla="*/ 65 w 108"/>
                <a:gd name="T89" fmla="*/ 80 h 130"/>
                <a:gd name="T90" fmla="*/ 55 w 108"/>
                <a:gd name="T91" fmla="*/ 80 h 130"/>
                <a:gd name="T92" fmla="*/ 25 w 108"/>
                <a:gd name="T93" fmla="*/ 80 h 130"/>
                <a:gd name="T94" fmla="*/ 25 w 108"/>
                <a:gd name="T95" fmla="*/ 130 h 130"/>
                <a:gd name="T96" fmla="*/ 0 w 108"/>
                <a:gd name="T97" fmla="*/ 130 h 130"/>
                <a:gd name="T98" fmla="*/ 0 w 108"/>
                <a:gd name="T99" fmla="*/ 0 h 130"/>
                <a:gd name="T100" fmla="*/ 63 w 108"/>
                <a:gd name="T101" fmla="*/ 0 h 130"/>
                <a:gd name="T102" fmla="*/ 75 w 108"/>
                <a:gd name="T103" fmla="*/ 0 h 130"/>
                <a:gd name="T104" fmla="*/ 85 w 108"/>
                <a:gd name="T105" fmla="*/ 2 h 1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0"/>
                <a:gd name="T161" fmla="*/ 108 w 108"/>
                <a:gd name="T162" fmla="*/ 130 h 1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0">
                  <a:moveTo>
                    <a:pt x="25" y="22"/>
                  </a:moveTo>
                  <a:lnTo>
                    <a:pt x="25" y="57"/>
                  </a:lnTo>
                  <a:lnTo>
                    <a:pt x="57" y="57"/>
                  </a:lnTo>
                  <a:lnTo>
                    <a:pt x="65" y="57"/>
                  </a:lnTo>
                  <a:lnTo>
                    <a:pt x="68" y="57"/>
                  </a:lnTo>
                  <a:lnTo>
                    <a:pt x="70" y="55"/>
                  </a:lnTo>
                  <a:lnTo>
                    <a:pt x="75" y="52"/>
                  </a:lnTo>
                  <a:lnTo>
                    <a:pt x="78" y="50"/>
                  </a:lnTo>
                  <a:lnTo>
                    <a:pt x="78" y="45"/>
                  </a:lnTo>
                  <a:lnTo>
                    <a:pt x="78" y="40"/>
                  </a:lnTo>
                  <a:lnTo>
                    <a:pt x="78" y="35"/>
                  </a:lnTo>
                  <a:lnTo>
                    <a:pt x="78" y="30"/>
                  </a:lnTo>
                  <a:lnTo>
                    <a:pt x="75" y="27"/>
                  </a:lnTo>
                  <a:lnTo>
                    <a:pt x="70" y="25"/>
                  </a:lnTo>
                  <a:lnTo>
                    <a:pt x="65" y="22"/>
                  </a:lnTo>
                  <a:lnTo>
                    <a:pt x="57" y="22"/>
                  </a:lnTo>
                  <a:lnTo>
                    <a:pt x="25" y="22"/>
                  </a:lnTo>
                  <a:close/>
                  <a:moveTo>
                    <a:pt x="85" y="2"/>
                  </a:moveTo>
                  <a:lnTo>
                    <a:pt x="90" y="7"/>
                  </a:lnTo>
                  <a:lnTo>
                    <a:pt x="98" y="12"/>
                  </a:lnTo>
                  <a:lnTo>
                    <a:pt x="103" y="22"/>
                  </a:lnTo>
                  <a:lnTo>
                    <a:pt x="105" y="30"/>
                  </a:lnTo>
                  <a:lnTo>
                    <a:pt x="105" y="37"/>
                  </a:lnTo>
                  <a:lnTo>
                    <a:pt x="105" y="47"/>
                  </a:lnTo>
                  <a:lnTo>
                    <a:pt x="103" y="50"/>
                  </a:lnTo>
                  <a:lnTo>
                    <a:pt x="100" y="55"/>
                  </a:lnTo>
                  <a:lnTo>
                    <a:pt x="98" y="60"/>
                  </a:lnTo>
                  <a:lnTo>
                    <a:pt x="95" y="63"/>
                  </a:lnTo>
                  <a:lnTo>
                    <a:pt x="85" y="68"/>
                  </a:lnTo>
                  <a:lnTo>
                    <a:pt x="93" y="73"/>
                  </a:lnTo>
                  <a:lnTo>
                    <a:pt x="98" y="78"/>
                  </a:lnTo>
                  <a:lnTo>
                    <a:pt x="100" y="88"/>
                  </a:lnTo>
                  <a:lnTo>
                    <a:pt x="103" y="98"/>
                  </a:lnTo>
                  <a:lnTo>
                    <a:pt x="103" y="108"/>
                  </a:lnTo>
                  <a:lnTo>
                    <a:pt x="103" y="120"/>
                  </a:lnTo>
                  <a:lnTo>
                    <a:pt x="105" y="123"/>
                  </a:lnTo>
                  <a:lnTo>
                    <a:pt x="108" y="128"/>
                  </a:lnTo>
                  <a:lnTo>
                    <a:pt x="108" y="130"/>
                  </a:lnTo>
                  <a:lnTo>
                    <a:pt x="78" y="130"/>
                  </a:lnTo>
                  <a:lnTo>
                    <a:pt x="75" y="123"/>
                  </a:lnTo>
                  <a:lnTo>
                    <a:pt x="75" y="113"/>
                  </a:lnTo>
                  <a:lnTo>
                    <a:pt x="75" y="100"/>
                  </a:lnTo>
                  <a:lnTo>
                    <a:pt x="73" y="90"/>
                  </a:lnTo>
                  <a:lnTo>
                    <a:pt x="70" y="83"/>
                  </a:lnTo>
                  <a:lnTo>
                    <a:pt x="65" y="80"/>
                  </a:lnTo>
                  <a:lnTo>
                    <a:pt x="55" y="80"/>
                  </a:lnTo>
                  <a:lnTo>
                    <a:pt x="25" y="80"/>
                  </a:lnTo>
                  <a:lnTo>
                    <a:pt x="25" y="130"/>
                  </a:lnTo>
                  <a:lnTo>
                    <a:pt x="0" y="130"/>
                  </a:lnTo>
                  <a:lnTo>
                    <a:pt x="0" y="0"/>
                  </a:lnTo>
                  <a:lnTo>
                    <a:pt x="63" y="0"/>
                  </a:lnTo>
                  <a:lnTo>
                    <a:pt x="75" y="0"/>
                  </a:lnTo>
                  <a:lnTo>
                    <a:pt x="8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87" name="Freeform 653"/>
            <p:cNvSpPr>
              <a:spLocks/>
            </p:cNvSpPr>
            <p:nvPr/>
          </p:nvSpPr>
          <p:spPr bwMode="auto">
            <a:xfrm>
              <a:off x="948" y="8899"/>
              <a:ext cx="99" cy="130"/>
            </a:xfrm>
            <a:custGeom>
              <a:avLst/>
              <a:gdLst>
                <a:gd name="T0" fmla="*/ 96 w 99"/>
                <a:gd name="T1" fmla="*/ 22 h 130"/>
                <a:gd name="T2" fmla="*/ 26 w 99"/>
                <a:gd name="T3" fmla="*/ 22 h 130"/>
                <a:gd name="T4" fmla="*/ 26 w 99"/>
                <a:gd name="T5" fmla="*/ 50 h 130"/>
                <a:gd name="T6" fmla="*/ 88 w 99"/>
                <a:gd name="T7" fmla="*/ 50 h 130"/>
                <a:gd name="T8" fmla="*/ 88 w 99"/>
                <a:gd name="T9" fmla="*/ 73 h 130"/>
                <a:gd name="T10" fmla="*/ 26 w 99"/>
                <a:gd name="T11" fmla="*/ 73 h 130"/>
                <a:gd name="T12" fmla="*/ 26 w 99"/>
                <a:gd name="T13" fmla="*/ 105 h 130"/>
                <a:gd name="T14" fmla="*/ 99 w 99"/>
                <a:gd name="T15" fmla="*/ 105 h 130"/>
                <a:gd name="T16" fmla="*/ 99 w 99"/>
                <a:gd name="T17" fmla="*/ 130 h 130"/>
                <a:gd name="T18" fmla="*/ 0 w 99"/>
                <a:gd name="T19" fmla="*/ 130 h 130"/>
                <a:gd name="T20" fmla="*/ 0 w 99"/>
                <a:gd name="T21" fmla="*/ 0 h 130"/>
                <a:gd name="T22" fmla="*/ 96 w 99"/>
                <a:gd name="T23" fmla="*/ 0 h 130"/>
                <a:gd name="T24" fmla="*/ 96 w 99"/>
                <a:gd name="T25" fmla="*/ 22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30"/>
                <a:gd name="T41" fmla="*/ 99 w 99"/>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30">
                  <a:moveTo>
                    <a:pt x="96" y="22"/>
                  </a:moveTo>
                  <a:lnTo>
                    <a:pt x="26" y="22"/>
                  </a:lnTo>
                  <a:lnTo>
                    <a:pt x="26" y="50"/>
                  </a:lnTo>
                  <a:lnTo>
                    <a:pt x="88" y="50"/>
                  </a:lnTo>
                  <a:lnTo>
                    <a:pt x="88" y="73"/>
                  </a:lnTo>
                  <a:lnTo>
                    <a:pt x="26" y="73"/>
                  </a:lnTo>
                  <a:lnTo>
                    <a:pt x="26" y="105"/>
                  </a:lnTo>
                  <a:lnTo>
                    <a:pt x="99" y="105"/>
                  </a:lnTo>
                  <a:lnTo>
                    <a:pt x="99" y="130"/>
                  </a:lnTo>
                  <a:lnTo>
                    <a:pt x="0" y="130"/>
                  </a:lnTo>
                  <a:lnTo>
                    <a:pt x="0" y="0"/>
                  </a:lnTo>
                  <a:lnTo>
                    <a:pt x="96" y="0"/>
                  </a:lnTo>
                  <a:lnTo>
                    <a:pt x="9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88" name="Rectangle 654"/>
            <p:cNvSpPr>
              <a:spLocks noChangeArrowheads="1"/>
            </p:cNvSpPr>
            <p:nvPr/>
          </p:nvSpPr>
          <p:spPr bwMode="auto">
            <a:xfrm>
              <a:off x="1067" y="8899"/>
              <a:ext cx="25" cy="13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372789" name="Freeform 655"/>
            <p:cNvSpPr>
              <a:spLocks/>
            </p:cNvSpPr>
            <p:nvPr/>
          </p:nvSpPr>
          <p:spPr bwMode="auto">
            <a:xfrm>
              <a:off x="1112" y="8896"/>
              <a:ext cx="121" cy="136"/>
            </a:xfrm>
            <a:custGeom>
              <a:avLst/>
              <a:gdLst>
                <a:gd name="T0" fmla="*/ 93 w 121"/>
                <a:gd name="T1" fmla="*/ 38 h 136"/>
                <a:gd name="T2" fmla="*/ 86 w 121"/>
                <a:gd name="T3" fmla="*/ 28 h 136"/>
                <a:gd name="T4" fmla="*/ 73 w 121"/>
                <a:gd name="T5" fmla="*/ 23 h 136"/>
                <a:gd name="T6" fmla="*/ 55 w 121"/>
                <a:gd name="T7" fmla="*/ 23 h 136"/>
                <a:gd name="T8" fmla="*/ 43 w 121"/>
                <a:gd name="T9" fmla="*/ 28 h 136"/>
                <a:gd name="T10" fmla="*/ 33 w 121"/>
                <a:gd name="T11" fmla="*/ 40 h 136"/>
                <a:gd name="T12" fmla="*/ 28 w 121"/>
                <a:gd name="T13" fmla="*/ 58 h 136"/>
                <a:gd name="T14" fmla="*/ 28 w 121"/>
                <a:gd name="T15" fmla="*/ 81 h 136"/>
                <a:gd name="T16" fmla="*/ 35 w 121"/>
                <a:gd name="T17" fmla="*/ 98 h 136"/>
                <a:gd name="T18" fmla="*/ 38 w 121"/>
                <a:gd name="T19" fmla="*/ 103 h 136"/>
                <a:gd name="T20" fmla="*/ 50 w 121"/>
                <a:gd name="T21" fmla="*/ 111 h 136"/>
                <a:gd name="T22" fmla="*/ 63 w 121"/>
                <a:gd name="T23" fmla="*/ 113 h 136"/>
                <a:gd name="T24" fmla="*/ 80 w 121"/>
                <a:gd name="T25" fmla="*/ 108 h 136"/>
                <a:gd name="T26" fmla="*/ 91 w 121"/>
                <a:gd name="T27" fmla="*/ 101 h 136"/>
                <a:gd name="T28" fmla="*/ 98 w 121"/>
                <a:gd name="T29" fmla="*/ 86 h 136"/>
                <a:gd name="T30" fmla="*/ 68 w 121"/>
                <a:gd name="T31" fmla="*/ 63 h 136"/>
                <a:gd name="T32" fmla="*/ 121 w 121"/>
                <a:gd name="T33" fmla="*/ 133 h 136"/>
                <a:gd name="T34" fmla="*/ 101 w 121"/>
                <a:gd name="T35" fmla="*/ 116 h 136"/>
                <a:gd name="T36" fmla="*/ 86 w 121"/>
                <a:gd name="T37" fmla="*/ 131 h 136"/>
                <a:gd name="T38" fmla="*/ 75 w 121"/>
                <a:gd name="T39" fmla="*/ 136 h 136"/>
                <a:gd name="T40" fmla="*/ 48 w 121"/>
                <a:gd name="T41" fmla="*/ 136 h 136"/>
                <a:gd name="T42" fmla="*/ 30 w 121"/>
                <a:gd name="T43" fmla="*/ 128 h 136"/>
                <a:gd name="T44" fmla="*/ 18 w 121"/>
                <a:gd name="T45" fmla="*/ 118 h 136"/>
                <a:gd name="T46" fmla="*/ 10 w 121"/>
                <a:gd name="T47" fmla="*/ 108 h 136"/>
                <a:gd name="T48" fmla="*/ 0 w 121"/>
                <a:gd name="T49" fmla="*/ 83 h 136"/>
                <a:gd name="T50" fmla="*/ 0 w 121"/>
                <a:gd name="T51" fmla="*/ 55 h 136"/>
                <a:gd name="T52" fmla="*/ 8 w 121"/>
                <a:gd name="T53" fmla="*/ 35 h 136"/>
                <a:gd name="T54" fmla="*/ 13 w 121"/>
                <a:gd name="T55" fmla="*/ 23 h 136"/>
                <a:gd name="T56" fmla="*/ 28 w 121"/>
                <a:gd name="T57" fmla="*/ 10 h 136"/>
                <a:gd name="T58" fmla="*/ 38 w 121"/>
                <a:gd name="T59" fmla="*/ 5 h 136"/>
                <a:gd name="T60" fmla="*/ 63 w 121"/>
                <a:gd name="T61" fmla="*/ 0 h 136"/>
                <a:gd name="T62" fmla="*/ 86 w 121"/>
                <a:gd name="T63" fmla="*/ 3 h 136"/>
                <a:gd name="T64" fmla="*/ 103 w 121"/>
                <a:gd name="T65" fmla="*/ 13 h 136"/>
                <a:gd name="T66" fmla="*/ 116 w 121"/>
                <a:gd name="T67" fmla="*/ 25 h 136"/>
                <a:gd name="T68" fmla="*/ 121 w 121"/>
                <a:gd name="T69" fmla="*/ 43 h 1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1"/>
                <a:gd name="T106" fmla="*/ 0 h 136"/>
                <a:gd name="T107" fmla="*/ 121 w 121"/>
                <a:gd name="T108" fmla="*/ 136 h 1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1" h="136">
                  <a:moveTo>
                    <a:pt x="93" y="43"/>
                  </a:moveTo>
                  <a:lnTo>
                    <a:pt x="93" y="38"/>
                  </a:lnTo>
                  <a:lnTo>
                    <a:pt x="88" y="33"/>
                  </a:lnTo>
                  <a:lnTo>
                    <a:pt x="86" y="28"/>
                  </a:lnTo>
                  <a:lnTo>
                    <a:pt x="78" y="25"/>
                  </a:lnTo>
                  <a:lnTo>
                    <a:pt x="73" y="23"/>
                  </a:lnTo>
                  <a:lnTo>
                    <a:pt x="63" y="23"/>
                  </a:lnTo>
                  <a:lnTo>
                    <a:pt x="55" y="23"/>
                  </a:lnTo>
                  <a:lnTo>
                    <a:pt x="50" y="25"/>
                  </a:lnTo>
                  <a:lnTo>
                    <a:pt x="43" y="28"/>
                  </a:lnTo>
                  <a:lnTo>
                    <a:pt x="38" y="33"/>
                  </a:lnTo>
                  <a:lnTo>
                    <a:pt x="33" y="40"/>
                  </a:lnTo>
                  <a:lnTo>
                    <a:pt x="30" y="48"/>
                  </a:lnTo>
                  <a:lnTo>
                    <a:pt x="28" y="58"/>
                  </a:lnTo>
                  <a:lnTo>
                    <a:pt x="28" y="71"/>
                  </a:lnTo>
                  <a:lnTo>
                    <a:pt x="28" y="81"/>
                  </a:lnTo>
                  <a:lnTo>
                    <a:pt x="30" y="91"/>
                  </a:lnTo>
                  <a:lnTo>
                    <a:pt x="35" y="98"/>
                  </a:lnTo>
                  <a:lnTo>
                    <a:pt x="35" y="101"/>
                  </a:lnTo>
                  <a:lnTo>
                    <a:pt x="38" y="103"/>
                  </a:lnTo>
                  <a:lnTo>
                    <a:pt x="45" y="108"/>
                  </a:lnTo>
                  <a:lnTo>
                    <a:pt x="50" y="111"/>
                  </a:lnTo>
                  <a:lnTo>
                    <a:pt x="58" y="113"/>
                  </a:lnTo>
                  <a:lnTo>
                    <a:pt x="63" y="113"/>
                  </a:lnTo>
                  <a:lnTo>
                    <a:pt x="75" y="111"/>
                  </a:lnTo>
                  <a:lnTo>
                    <a:pt x="80" y="108"/>
                  </a:lnTo>
                  <a:lnTo>
                    <a:pt x="86" y="106"/>
                  </a:lnTo>
                  <a:lnTo>
                    <a:pt x="91" y="101"/>
                  </a:lnTo>
                  <a:lnTo>
                    <a:pt x="93" y="96"/>
                  </a:lnTo>
                  <a:lnTo>
                    <a:pt x="98" y="86"/>
                  </a:lnTo>
                  <a:lnTo>
                    <a:pt x="68" y="86"/>
                  </a:lnTo>
                  <a:lnTo>
                    <a:pt x="68" y="63"/>
                  </a:lnTo>
                  <a:lnTo>
                    <a:pt x="121" y="63"/>
                  </a:lnTo>
                  <a:lnTo>
                    <a:pt x="121" y="133"/>
                  </a:lnTo>
                  <a:lnTo>
                    <a:pt x="103" y="133"/>
                  </a:lnTo>
                  <a:lnTo>
                    <a:pt x="101" y="116"/>
                  </a:lnTo>
                  <a:lnTo>
                    <a:pt x="93" y="126"/>
                  </a:lnTo>
                  <a:lnTo>
                    <a:pt x="86" y="131"/>
                  </a:lnTo>
                  <a:lnTo>
                    <a:pt x="80" y="133"/>
                  </a:lnTo>
                  <a:lnTo>
                    <a:pt x="75" y="136"/>
                  </a:lnTo>
                  <a:lnTo>
                    <a:pt x="60" y="136"/>
                  </a:lnTo>
                  <a:lnTo>
                    <a:pt x="48" y="136"/>
                  </a:lnTo>
                  <a:lnTo>
                    <a:pt x="35" y="131"/>
                  </a:lnTo>
                  <a:lnTo>
                    <a:pt x="30" y="128"/>
                  </a:lnTo>
                  <a:lnTo>
                    <a:pt x="25" y="126"/>
                  </a:lnTo>
                  <a:lnTo>
                    <a:pt x="18" y="118"/>
                  </a:lnTo>
                  <a:lnTo>
                    <a:pt x="13" y="113"/>
                  </a:lnTo>
                  <a:lnTo>
                    <a:pt x="10" y="108"/>
                  </a:lnTo>
                  <a:lnTo>
                    <a:pt x="5" y="98"/>
                  </a:lnTo>
                  <a:lnTo>
                    <a:pt x="0" y="83"/>
                  </a:lnTo>
                  <a:lnTo>
                    <a:pt x="0" y="71"/>
                  </a:lnTo>
                  <a:lnTo>
                    <a:pt x="0" y="55"/>
                  </a:lnTo>
                  <a:lnTo>
                    <a:pt x="5" y="40"/>
                  </a:lnTo>
                  <a:lnTo>
                    <a:pt x="8" y="35"/>
                  </a:lnTo>
                  <a:lnTo>
                    <a:pt x="10" y="28"/>
                  </a:lnTo>
                  <a:lnTo>
                    <a:pt x="13" y="23"/>
                  </a:lnTo>
                  <a:lnTo>
                    <a:pt x="18" y="18"/>
                  </a:lnTo>
                  <a:lnTo>
                    <a:pt x="28" y="10"/>
                  </a:lnTo>
                  <a:lnTo>
                    <a:pt x="33" y="8"/>
                  </a:lnTo>
                  <a:lnTo>
                    <a:pt x="38" y="5"/>
                  </a:lnTo>
                  <a:lnTo>
                    <a:pt x="50" y="0"/>
                  </a:lnTo>
                  <a:lnTo>
                    <a:pt x="63" y="0"/>
                  </a:lnTo>
                  <a:lnTo>
                    <a:pt x="75" y="0"/>
                  </a:lnTo>
                  <a:lnTo>
                    <a:pt x="86" y="3"/>
                  </a:lnTo>
                  <a:lnTo>
                    <a:pt x="96" y="8"/>
                  </a:lnTo>
                  <a:lnTo>
                    <a:pt x="103" y="13"/>
                  </a:lnTo>
                  <a:lnTo>
                    <a:pt x="111" y="18"/>
                  </a:lnTo>
                  <a:lnTo>
                    <a:pt x="116" y="25"/>
                  </a:lnTo>
                  <a:lnTo>
                    <a:pt x="118" y="35"/>
                  </a:lnTo>
                  <a:lnTo>
                    <a:pt x="121" y="43"/>
                  </a:lnTo>
                  <a:lnTo>
                    <a:pt x="93"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90" name="Freeform 656"/>
            <p:cNvSpPr>
              <a:spLocks/>
            </p:cNvSpPr>
            <p:nvPr/>
          </p:nvSpPr>
          <p:spPr bwMode="auto">
            <a:xfrm>
              <a:off x="1258" y="8899"/>
              <a:ext cx="106" cy="130"/>
            </a:xfrm>
            <a:custGeom>
              <a:avLst/>
              <a:gdLst>
                <a:gd name="T0" fmla="*/ 0 w 106"/>
                <a:gd name="T1" fmla="*/ 0 h 130"/>
                <a:gd name="T2" fmla="*/ 30 w 106"/>
                <a:gd name="T3" fmla="*/ 0 h 130"/>
                <a:gd name="T4" fmla="*/ 80 w 106"/>
                <a:gd name="T5" fmla="*/ 90 h 130"/>
                <a:gd name="T6" fmla="*/ 80 w 106"/>
                <a:gd name="T7" fmla="*/ 0 h 130"/>
                <a:gd name="T8" fmla="*/ 106 w 106"/>
                <a:gd name="T9" fmla="*/ 0 h 130"/>
                <a:gd name="T10" fmla="*/ 106 w 106"/>
                <a:gd name="T11" fmla="*/ 130 h 130"/>
                <a:gd name="T12" fmla="*/ 80 w 106"/>
                <a:gd name="T13" fmla="*/ 130 h 130"/>
                <a:gd name="T14" fmla="*/ 25 w 106"/>
                <a:gd name="T15" fmla="*/ 37 h 130"/>
                <a:gd name="T16" fmla="*/ 25 w 106"/>
                <a:gd name="T17" fmla="*/ 130 h 130"/>
                <a:gd name="T18" fmla="*/ 0 w 106"/>
                <a:gd name="T19" fmla="*/ 130 h 130"/>
                <a:gd name="T20" fmla="*/ 0 w 106"/>
                <a:gd name="T21" fmla="*/ 0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30"/>
                <a:gd name="T35" fmla="*/ 106 w 106"/>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30">
                  <a:moveTo>
                    <a:pt x="0" y="0"/>
                  </a:moveTo>
                  <a:lnTo>
                    <a:pt x="30" y="0"/>
                  </a:lnTo>
                  <a:lnTo>
                    <a:pt x="80" y="90"/>
                  </a:lnTo>
                  <a:lnTo>
                    <a:pt x="80" y="0"/>
                  </a:lnTo>
                  <a:lnTo>
                    <a:pt x="106" y="0"/>
                  </a:lnTo>
                  <a:lnTo>
                    <a:pt x="106" y="130"/>
                  </a:lnTo>
                  <a:lnTo>
                    <a:pt x="80" y="130"/>
                  </a:lnTo>
                  <a:lnTo>
                    <a:pt x="25" y="37"/>
                  </a:lnTo>
                  <a:lnTo>
                    <a:pt x="25"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91" name="Freeform 657"/>
            <p:cNvSpPr>
              <a:spLocks/>
            </p:cNvSpPr>
            <p:nvPr/>
          </p:nvSpPr>
          <p:spPr bwMode="auto">
            <a:xfrm>
              <a:off x="1442" y="8899"/>
              <a:ext cx="113" cy="130"/>
            </a:xfrm>
            <a:custGeom>
              <a:avLst/>
              <a:gdLst>
                <a:gd name="T0" fmla="*/ 0 w 113"/>
                <a:gd name="T1" fmla="*/ 0 h 130"/>
                <a:gd name="T2" fmla="*/ 25 w 113"/>
                <a:gd name="T3" fmla="*/ 0 h 130"/>
                <a:gd name="T4" fmla="*/ 25 w 113"/>
                <a:gd name="T5" fmla="*/ 52 h 130"/>
                <a:gd name="T6" fmla="*/ 75 w 113"/>
                <a:gd name="T7" fmla="*/ 0 h 130"/>
                <a:gd name="T8" fmla="*/ 110 w 113"/>
                <a:gd name="T9" fmla="*/ 0 h 130"/>
                <a:gd name="T10" fmla="*/ 57 w 113"/>
                <a:gd name="T11" fmla="*/ 52 h 130"/>
                <a:gd name="T12" fmla="*/ 113 w 113"/>
                <a:gd name="T13" fmla="*/ 130 h 130"/>
                <a:gd name="T14" fmla="*/ 78 w 113"/>
                <a:gd name="T15" fmla="*/ 130 h 130"/>
                <a:gd name="T16" fmla="*/ 37 w 113"/>
                <a:gd name="T17" fmla="*/ 73 h 130"/>
                <a:gd name="T18" fmla="*/ 25 w 113"/>
                <a:gd name="T19" fmla="*/ 85 h 130"/>
                <a:gd name="T20" fmla="*/ 25 w 113"/>
                <a:gd name="T21" fmla="*/ 130 h 130"/>
                <a:gd name="T22" fmla="*/ 0 w 113"/>
                <a:gd name="T23" fmla="*/ 130 h 130"/>
                <a:gd name="T24" fmla="*/ 0 w 113"/>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3"/>
                <a:gd name="T40" fmla="*/ 0 h 130"/>
                <a:gd name="T41" fmla="*/ 113 w 113"/>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3" h="130">
                  <a:moveTo>
                    <a:pt x="0" y="0"/>
                  </a:moveTo>
                  <a:lnTo>
                    <a:pt x="25" y="0"/>
                  </a:lnTo>
                  <a:lnTo>
                    <a:pt x="25" y="52"/>
                  </a:lnTo>
                  <a:lnTo>
                    <a:pt x="75" y="0"/>
                  </a:lnTo>
                  <a:lnTo>
                    <a:pt x="110" y="0"/>
                  </a:lnTo>
                  <a:lnTo>
                    <a:pt x="57" y="52"/>
                  </a:lnTo>
                  <a:lnTo>
                    <a:pt x="113" y="130"/>
                  </a:lnTo>
                  <a:lnTo>
                    <a:pt x="78" y="130"/>
                  </a:lnTo>
                  <a:lnTo>
                    <a:pt x="37" y="73"/>
                  </a:lnTo>
                  <a:lnTo>
                    <a:pt x="25" y="85"/>
                  </a:lnTo>
                  <a:lnTo>
                    <a:pt x="25"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92" name="Freeform 658"/>
            <p:cNvSpPr>
              <a:spLocks/>
            </p:cNvSpPr>
            <p:nvPr/>
          </p:nvSpPr>
          <p:spPr bwMode="auto">
            <a:xfrm>
              <a:off x="1572" y="8899"/>
              <a:ext cx="98" cy="130"/>
            </a:xfrm>
            <a:custGeom>
              <a:avLst/>
              <a:gdLst>
                <a:gd name="T0" fmla="*/ 96 w 98"/>
                <a:gd name="T1" fmla="*/ 22 h 130"/>
                <a:gd name="T2" fmla="*/ 26 w 98"/>
                <a:gd name="T3" fmla="*/ 22 h 130"/>
                <a:gd name="T4" fmla="*/ 26 w 98"/>
                <a:gd name="T5" fmla="*/ 50 h 130"/>
                <a:gd name="T6" fmla="*/ 88 w 98"/>
                <a:gd name="T7" fmla="*/ 50 h 130"/>
                <a:gd name="T8" fmla="*/ 88 w 98"/>
                <a:gd name="T9" fmla="*/ 73 h 130"/>
                <a:gd name="T10" fmla="*/ 26 w 98"/>
                <a:gd name="T11" fmla="*/ 73 h 130"/>
                <a:gd name="T12" fmla="*/ 26 w 98"/>
                <a:gd name="T13" fmla="*/ 105 h 130"/>
                <a:gd name="T14" fmla="*/ 98 w 98"/>
                <a:gd name="T15" fmla="*/ 105 h 130"/>
                <a:gd name="T16" fmla="*/ 98 w 98"/>
                <a:gd name="T17" fmla="*/ 130 h 130"/>
                <a:gd name="T18" fmla="*/ 0 w 98"/>
                <a:gd name="T19" fmla="*/ 130 h 130"/>
                <a:gd name="T20" fmla="*/ 0 w 98"/>
                <a:gd name="T21" fmla="*/ 0 h 130"/>
                <a:gd name="T22" fmla="*/ 96 w 98"/>
                <a:gd name="T23" fmla="*/ 0 h 130"/>
                <a:gd name="T24" fmla="*/ 96 w 98"/>
                <a:gd name="T25" fmla="*/ 22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0"/>
                <a:gd name="T41" fmla="*/ 98 w 98"/>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0">
                  <a:moveTo>
                    <a:pt x="96" y="22"/>
                  </a:moveTo>
                  <a:lnTo>
                    <a:pt x="26" y="22"/>
                  </a:lnTo>
                  <a:lnTo>
                    <a:pt x="26" y="50"/>
                  </a:lnTo>
                  <a:lnTo>
                    <a:pt x="88" y="50"/>
                  </a:lnTo>
                  <a:lnTo>
                    <a:pt x="88" y="73"/>
                  </a:lnTo>
                  <a:lnTo>
                    <a:pt x="26" y="73"/>
                  </a:lnTo>
                  <a:lnTo>
                    <a:pt x="26" y="105"/>
                  </a:lnTo>
                  <a:lnTo>
                    <a:pt x="98" y="105"/>
                  </a:lnTo>
                  <a:lnTo>
                    <a:pt x="98" y="130"/>
                  </a:lnTo>
                  <a:lnTo>
                    <a:pt x="0" y="130"/>
                  </a:lnTo>
                  <a:lnTo>
                    <a:pt x="0" y="0"/>
                  </a:lnTo>
                  <a:lnTo>
                    <a:pt x="96" y="0"/>
                  </a:lnTo>
                  <a:lnTo>
                    <a:pt x="9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93" name="Freeform 659"/>
            <p:cNvSpPr>
              <a:spLocks/>
            </p:cNvSpPr>
            <p:nvPr/>
          </p:nvSpPr>
          <p:spPr bwMode="auto">
            <a:xfrm>
              <a:off x="1681" y="8899"/>
              <a:ext cx="115" cy="130"/>
            </a:xfrm>
            <a:custGeom>
              <a:avLst/>
              <a:gdLst>
                <a:gd name="T0" fmla="*/ 85 w 115"/>
                <a:gd name="T1" fmla="*/ 0 h 130"/>
                <a:gd name="T2" fmla="*/ 115 w 115"/>
                <a:gd name="T3" fmla="*/ 0 h 130"/>
                <a:gd name="T4" fmla="*/ 72 w 115"/>
                <a:gd name="T5" fmla="*/ 80 h 130"/>
                <a:gd name="T6" fmla="*/ 72 w 115"/>
                <a:gd name="T7" fmla="*/ 130 h 130"/>
                <a:gd name="T8" fmla="*/ 45 w 115"/>
                <a:gd name="T9" fmla="*/ 130 h 130"/>
                <a:gd name="T10" fmla="*/ 45 w 115"/>
                <a:gd name="T11" fmla="*/ 80 h 130"/>
                <a:gd name="T12" fmla="*/ 0 w 115"/>
                <a:gd name="T13" fmla="*/ 0 h 130"/>
                <a:gd name="T14" fmla="*/ 32 w 115"/>
                <a:gd name="T15" fmla="*/ 0 h 130"/>
                <a:gd name="T16" fmla="*/ 60 w 115"/>
                <a:gd name="T17" fmla="*/ 57 h 130"/>
                <a:gd name="T18" fmla="*/ 85 w 115"/>
                <a:gd name="T19" fmla="*/ 0 h 1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5"/>
                <a:gd name="T31" fmla="*/ 0 h 130"/>
                <a:gd name="T32" fmla="*/ 115 w 115"/>
                <a:gd name="T33" fmla="*/ 130 h 1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5" h="130">
                  <a:moveTo>
                    <a:pt x="85" y="0"/>
                  </a:moveTo>
                  <a:lnTo>
                    <a:pt x="115" y="0"/>
                  </a:lnTo>
                  <a:lnTo>
                    <a:pt x="72" y="80"/>
                  </a:lnTo>
                  <a:lnTo>
                    <a:pt x="72" y="130"/>
                  </a:lnTo>
                  <a:lnTo>
                    <a:pt x="45" y="130"/>
                  </a:lnTo>
                  <a:lnTo>
                    <a:pt x="45" y="80"/>
                  </a:lnTo>
                  <a:lnTo>
                    <a:pt x="0" y="0"/>
                  </a:lnTo>
                  <a:lnTo>
                    <a:pt x="32" y="0"/>
                  </a:lnTo>
                  <a:lnTo>
                    <a:pt x="60" y="57"/>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94" name="Freeform 660"/>
            <p:cNvSpPr>
              <a:spLocks/>
            </p:cNvSpPr>
            <p:nvPr/>
          </p:nvSpPr>
          <p:spPr bwMode="auto">
            <a:xfrm>
              <a:off x="1862" y="8896"/>
              <a:ext cx="42" cy="171"/>
            </a:xfrm>
            <a:custGeom>
              <a:avLst/>
              <a:gdLst>
                <a:gd name="T0" fmla="*/ 40 w 42"/>
                <a:gd name="T1" fmla="*/ 0 h 171"/>
                <a:gd name="T2" fmla="*/ 30 w 42"/>
                <a:gd name="T3" fmla="*/ 25 h 171"/>
                <a:gd name="T4" fmla="*/ 22 w 42"/>
                <a:gd name="T5" fmla="*/ 40 h 171"/>
                <a:gd name="T6" fmla="*/ 20 w 42"/>
                <a:gd name="T7" fmla="*/ 50 h 171"/>
                <a:gd name="T8" fmla="*/ 17 w 42"/>
                <a:gd name="T9" fmla="*/ 60 h 171"/>
                <a:gd name="T10" fmla="*/ 17 w 42"/>
                <a:gd name="T11" fmla="*/ 73 h 171"/>
                <a:gd name="T12" fmla="*/ 17 w 42"/>
                <a:gd name="T13" fmla="*/ 86 h 171"/>
                <a:gd name="T14" fmla="*/ 17 w 42"/>
                <a:gd name="T15" fmla="*/ 98 h 171"/>
                <a:gd name="T16" fmla="*/ 17 w 42"/>
                <a:gd name="T17" fmla="*/ 111 h 171"/>
                <a:gd name="T18" fmla="*/ 25 w 42"/>
                <a:gd name="T19" fmla="*/ 133 h 171"/>
                <a:gd name="T20" fmla="*/ 30 w 42"/>
                <a:gd name="T21" fmla="*/ 148 h 171"/>
                <a:gd name="T22" fmla="*/ 42 w 42"/>
                <a:gd name="T23" fmla="*/ 171 h 171"/>
                <a:gd name="T24" fmla="*/ 30 w 42"/>
                <a:gd name="T25" fmla="*/ 171 h 171"/>
                <a:gd name="T26" fmla="*/ 15 w 42"/>
                <a:gd name="T27" fmla="*/ 143 h 171"/>
                <a:gd name="T28" fmla="*/ 7 w 42"/>
                <a:gd name="T29" fmla="*/ 128 h 171"/>
                <a:gd name="T30" fmla="*/ 5 w 42"/>
                <a:gd name="T31" fmla="*/ 116 h 171"/>
                <a:gd name="T32" fmla="*/ 0 w 42"/>
                <a:gd name="T33" fmla="*/ 101 h 171"/>
                <a:gd name="T34" fmla="*/ 0 w 42"/>
                <a:gd name="T35" fmla="*/ 86 h 171"/>
                <a:gd name="T36" fmla="*/ 0 w 42"/>
                <a:gd name="T37" fmla="*/ 73 h 171"/>
                <a:gd name="T38" fmla="*/ 2 w 42"/>
                <a:gd name="T39" fmla="*/ 63 h 171"/>
                <a:gd name="T40" fmla="*/ 5 w 42"/>
                <a:gd name="T41" fmla="*/ 50 h 171"/>
                <a:gd name="T42" fmla="*/ 7 w 42"/>
                <a:gd name="T43" fmla="*/ 40 h 171"/>
                <a:gd name="T44" fmla="*/ 17 w 42"/>
                <a:gd name="T45" fmla="*/ 23 h 171"/>
                <a:gd name="T46" fmla="*/ 30 w 42"/>
                <a:gd name="T47" fmla="*/ 0 h 171"/>
                <a:gd name="T48" fmla="*/ 40 w 42"/>
                <a:gd name="T49" fmla="*/ 0 h 17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2"/>
                <a:gd name="T76" fmla="*/ 0 h 171"/>
                <a:gd name="T77" fmla="*/ 42 w 42"/>
                <a:gd name="T78" fmla="*/ 171 h 17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2" h="171">
                  <a:moveTo>
                    <a:pt x="40" y="0"/>
                  </a:moveTo>
                  <a:lnTo>
                    <a:pt x="30" y="25"/>
                  </a:lnTo>
                  <a:lnTo>
                    <a:pt x="22" y="40"/>
                  </a:lnTo>
                  <a:lnTo>
                    <a:pt x="20" y="50"/>
                  </a:lnTo>
                  <a:lnTo>
                    <a:pt x="17" y="60"/>
                  </a:lnTo>
                  <a:lnTo>
                    <a:pt x="17" y="73"/>
                  </a:lnTo>
                  <a:lnTo>
                    <a:pt x="17" y="86"/>
                  </a:lnTo>
                  <a:lnTo>
                    <a:pt x="17" y="98"/>
                  </a:lnTo>
                  <a:lnTo>
                    <a:pt x="17" y="111"/>
                  </a:lnTo>
                  <a:lnTo>
                    <a:pt x="25" y="133"/>
                  </a:lnTo>
                  <a:lnTo>
                    <a:pt x="30" y="148"/>
                  </a:lnTo>
                  <a:lnTo>
                    <a:pt x="42" y="171"/>
                  </a:lnTo>
                  <a:lnTo>
                    <a:pt x="30" y="171"/>
                  </a:lnTo>
                  <a:lnTo>
                    <a:pt x="15" y="143"/>
                  </a:lnTo>
                  <a:lnTo>
                    <a:pt x="7" y="128"/>
                  </a:lnTo>
                  <a:lnTo>
                    <a:pt x="5" y="116"/>
                  </a:lnTo>
                  <a:lnTo>
                    <a:pt x="0" y="101"/>
                  </a:lnTo>
                  <a:lnTo>
                    <a:pt x="0" y="86"/>
                  </a:lnTo>
                  <a:lnTo>
                    <a:pt x="0" y="73"/>
                  </a:lnTo>
                  <a:lnTo>
                    <a:pt x="2" y="63"/>
                  </a:lnTo>
                  <a:lnTo>
                    <a:pt x="5" y="50"/>
                  </a:lnTo>
                  <a:lnTo>
                    <a:pt x="7" y="40"/>
                  </a:lnTo>
                  <a:lnTo>
                    <a:pt x="17" y="23"/>
                  </a:lnTo>
                  <a:lnTo>
                    <a:pt x="3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95" name="Freeform 661"/>
            <p:cNvSpPr>
              <a:spLocks noEditPoints="1"/>
            </p:cNvSpPr>
            <p:nvPr/>
          </p:nvSpPr>
          <p:spPr bwMode="auto">
            <a:xfrm>
              <a:off x="1925" y="8899"/>
              <a:ext cx="98" cy="130"/>
            </a:xfrm>
            <a:custGeom>
              <a:avLst/>
              <a:gdLst>
                <a:gd name="T0" fmla="*/ 0 w 98"/>
                <a:gd name="T1" fmla="*/ 0 h 130"/>
                <a:gd name="T2" fmla="*/ 57 w 98"/>
                <a:gd name="T3" fmla="*/ 0 h 130"/>
                <a:gd name="T4" fmla="*/ 67 w 98"/>
                <a:gd name="T5" fmla="*/ 0 h 130"/>
                <a:gd name="T6" fmla="*/ 75 w 98"/>
                <a:gd name="T7" fmla="*/ 2 h 130"/>
                <a:gd name="T8" fmla="*/ 80 w 98"/>
                <a:gd name="T9" fmla="*/ 5 h 130"/>
                <a:gd name="T10" fmla="*/ 88 w 98"/>
                <a:gd name="T11" fmla="*/ 10 h 130"/>
                <a:gd name="T12" fmla="*/ 90 w 98"/>
                <a:gd name="T13" fmla="*/ 15 h 130"/>
                <a:gd name="T14" fmla="*/ 95 w 98"/>
                <a:gd name="T15" fmla="*/ 22 h 130"/>
                <a:gd name="T16" fmla="*/ 98 w 98"/>
                <a:gd name="T17" fmla="*/ 30 h 130"/>
                <a:gd name="T18" fmla="*/ 98 w 98"/>
                <a:gd name="T19" fmla="*/ 37 h 130"/>
                <a:gd name="T20" fmla="*/ 98 w 98"/>
                <a:gd name="T21" fmla="*/ 45 h 130"/>
                <a:gd name="T22" fmla="*/ 95 w 98"/>
                <a:gd name="T23" fmla="*/ 52 h 130"/>
                <a:gd name="T24" fmla="*/ 93 w 98"/>
                <a:gd name="T25" fmla="*/ 57 h 130"/>
                <a:gd name="T26" fmla="*/ 88 w 98"/>
                <a:gd name="T27" fmla="*/ 65 h 130"/>
                <a:gd name="T28" fmla="*/ 85 w 98"/>
                <a:gd name="T29" fmla="*/ 68 h 130"/>
                <a:gd name="T30" fmla="*/ 83 w 98"/>
                <a:gd name="T31" fmla="*/ 70 h 130"/>
                <a:gd name="T32" fmla="*/ 75 w 98"/>
                <a:gd name="T33" fmla="*/ 73 h 130"/>
                <a:gd name="T34" fmla="*/ 67 w 98"/>
                <a:gd name="T35" fmla="*/ 75 h 130"/>
                <a:gd name="T36" fmla="*/ 57 w 98"/>
                <a:gd name="T37" fmla="*/ 75 h 130"/>
                <a:gd name="T38" fmla="*/ 17 w 98"/>
                <a:gd name="T39" fmla="*/ 75 h 130"/>
                <a:gd name="T40" fmla="*/ 17 w 98"/>
                <a:gd name="T41" fmla="*/ 130 h 130"/>
                <a:gd name="T42" fmla="*/ 0 w 98"/>
                <a:gd name="T43" fmla="*/ 130 h 130"/>
                <a:gd name="T44" fmla="*/ 0 w 98"/>
                <a:gd name="T45" fmla="*/ 0 h 130"/>
                <a:gd name="T46" fmla="*/ 70 w 98"/>
                <a:gd name="T47" fmla="*/ 17 h 130"/>
                <a:gd name="T48" fmla="*/ 62 w 98"/>
                <a:gd name="T49" fmla="*/ 17 h 130"/>
                <a:gd name="T50" fmla="*/ 52 w 98"/>
                <a:gd name="T51" fmla="*/ 15 h 130"/>
                <a:gd name="T52" fmla="*/ 17 w 98"/>
                <a:gd name="T53" fmla="*/ 15 h 130"/>
                <a:gd name="T54" fmla="*/ 17 w 98"/>
                <a:gd name="T55" fmla="*/ 60 h 130"/>
                <a:gd name="T56" fmla="*/ 52 w 98"/>
                <a:gd name="T57" fmla="*/ 60 h 130"/>
                <a:gd name="T58" fmla="*/ 62 w 98"/>
                <a:gd name="T59" fmla="*/ 60 h 130"/>
                <a:gd name="T60" fmla="*/ 67 w 98"/>
                <a:gd name="T61" fmla="*/ 57 h 130"/>
                <a:gd name="T62" fmla="*/ 73 w 98"/>
                <a:gd name="T63" fmla="*/ 55 h 130"/>
                <a:gd name="T64" fmla="*/ 75 w 98"/>
                <a:gd name="T65" fmla="*/ 52 h 130"/>
                <a:gd name="T66" fmla="*/ 78 w 98"/>
                <a:gd name="T67" fmla="*/ 47 h 130"/>
                <a:gd name="T68" fmla="*/ 80 w 98"/>
                <a:gd name="T69" fmla="*/ 42 h 130"/>
                <a:gd name="T70" fmla="*/ 80 w 98"/>
                <a:gd name="T71" fmla="*/ 37 h 130"/>
                <a:gd name="T72" fmla="*/ 78 w 98"/>
                <a:gd name="T73" fmla="*/ 30 h 130"/>
                <a:gd name="T74" fmla="*/ 78 w 98"/>
                <a:gd name="T75" fmla="*/ 25 h 130"/>
                <a:gd name="T76" fmla="*/ 73 w 98"/>
                <a:gd name="T77" fmla="*/ 22 h 130"/>
                <a:gd name="T78" fmla="*/ 70 w 98"/>
                <a:gd name="T79" fmla="*/ 17 h 13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8"/>
                <a:gd name="T121" fmla="*/ 0 h 130"/>
                <a:gd name="T122" fmla="*/ 98 w 98"/>
                <a:gd name="T123" fmla="*/ 130 h 13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8" h="130">
                  <a:moveTo>
                    <a:pt x="0" y="0"/>
                  </a:moveTo>
                  <a:lnTo>
                    <a:pt x="57" y="0"/>
                  </a:lnTo>
                  <a:lnTo>
                    <a:pt x="67" y="0"/>
                  </a:lnTo>
                  <a:lnTo>
                    <a:pt x="75" y="2"/>
                  </a:lnTo>
                  <a:lnTo>
                    <a:pt x="80" y="5"/>
                  </a:lnTo>
                  <a:lnTo>
                    <a:pt x="88" y="10"/>
                  </a:lnTo>
                  <a:lnTo>
                    <a:pt x="90" y="15"/>
                  </a:lnTo>
                  <a:lnTo>
                    <a:pt x="95" y="22"/>
                  </a:lnTo>
                  <a:lnTo>
                    <a:pt x="98" y="30"/>
                  </a:lnTo>
                  <a:lnTo>
                    <a:pt x="98" y="37"/>
                  </a:lnTo>
                  <a:lnTo>
                    <a:pt x="98" y="45"/>
                  </a:lnTo>
                  <a:lnTo>
                    <a:pt x="95" y="52"/>
                  </a:lnTo>
                  <a:lnTo>
                    <a:pt x="93" y="57"/>
                  </a:lnTo>
                  <a:lnTo>
                    <a:pt x="88" y="65"/>
                  </a:lnTo>
                  <a:lnTo>
                    <a:pt x="85" y="68"/>
                  </a:lnTo>
                  <a:lnTo>
                    <a:pt x="83" y="70"/>
                  </a:lnTo>
                  <a:lnTo>
                    <a:pt x="75" y="73"/>
                  </a:lnTo>
                  <a:lnTo>
                    <a:pt x="67" y="75"/>
                  </a:lnTo>
                  <a:lnTo>
                    <a:pt x="57" y="75"/>
                  </a:lnTo>
                  <a:lnTo>
                    <a:pt x="17" y="75"/>
                  </a:lnTo>
                  <a:lnTo>
                    <a:pt x="17" y="130"/>
                  </a:lnTo>
                  <a:lnTo>
                    <a:pt x="0" y="130"/>
                  </a:lnTo>
                  <a:lnTo>
                    <a:pt x="0" y="0"/>
                  </a:lnTo>
                  <a:close/>
                  <a:moveTo>
                    <a:pt x="70" y="17"/>
                  </a:moveTo>
                  <a:lnTo>
                    <a:pt x="62" y="17"/>
                  </a:lnTo>
                  <a:lnTo>
                    <a:pt x="52" y="15"/>
                  </a:lnTo>
                  <a:lnTo>
                    <a:pt x="17" y="15"/>
                  </a:lnTo>
                  <a:lnTo>
                    <a:pt x="17" y="60"/>
                  </a:lnTo>
                  <a:lnTo>
                    <a:pt x="52" y="60"/>
                  </a:lnTo>
                  <a:lnTo>
                    <a:pt x="62" y="60"/>
                  </a:lnTo>
                  <a:lnTo>
                    <a:pt x="67" y="57"/>
                  </a:lnTo>
                  <a:lnTo>
                    <a:pt x="73" y="55"/>
                  </a:lnTo>
                  <a:lnTo>
                    <a:pt x="75" y="52"/>
                  </a:lnTo>
                  <a:lnTo>
                    <a:pt x="78" y="47"/>
                  </a:lnTo>
                  <a:lnTo>
                    <a:pt x="80" y="42"/>
                  </a:lnTo>
                  <a:lnTo>
                    <a:pt x="80" y="37"/>
                  </a:lnTo>
                  <a:lnTo>
                    <a:pt x="78" y="30"/>
                  </a:lnTo>
                  <a:lnTo>
                    <a:pt x="78" y="25"/>
                  </a:lnTo>
                  <a:lnTo>
                    <a:pt x="73" y="22"/>
                  </a:lnTo>
                  <a:lnTo>
                    <a:pt x="7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96" name="Freeform 662"/>
            <p:cNvSpPr>
              <a:spLocks/>
            </p:cNvSpPr>
            <p:nvPr/>
          </p:nvSpPr>
          <p:spPr bwMode="auto">
            <a:xfrm>
              <a:off x="2043" y="8899"/>
              <a:ext cx="103" cy="130"/>
            </a:xfrm>
            <a:custGeom>
              <a:avLst/>
              <a:gdLst>
                <a:gd name="T0" fmla="*/ 0 w 103"/>
                <a:gd name="T1" fmla="*/ 0 h 130"/>
                <a:gd name="T2" fmla="*/ 22 w 103"/>
                <a:gd name="T3" fmla="*/ 0 h 130"/>
                <a:gd name="T4" fmla="*/ 88 w 103"/>
                <a:gd name="T5" fmla="*/ 105 h 130"/>
                <a:gd name="T6" fmla="*/ 88 w 103"/>
                <a:gd name="T7" fmla="*/ 0 h 130"/>
                <a:gd name="T8" fmla="*/ 103 w 103"/>
                <a:gd name="T9" fmla="*/ 0 h 130"/>
                <a:gd name="T10" fmla="*/ 103 w 103"/>
                <a:gd name="T11" fmla="*/ 130 h 130"/>
                <a:gd name="T12" fmla="*/ 85 w 103"/>
                <a:gd name="T13" fmla="*/ 130 h 130"/>
                <a:gd name="T14" fmla="*/ 17 w 103"/>
                <a:gd name="T15" fmla="*/ 25 h 130"/>
                <a:gd name="T16" fmla="*/ 17 w 103"/>
                <a:gd name="T17" fmla="*/ 130 h 130"/>
                <a:gd name="T18" fmla="*/ 0 w 103"/>
                <a:gd name="T19" fmla="*/ 130 h 130"/>
                <a:gd name="T20" fmla="*/ 0 w 103"/>
                <a:gd name="T21" fmla="*/ 0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30"/>
                <a:gd name="T35" fmla="*/ 103 w 103"/>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30">
                  <a:moveTo>
                    <a:pt x="0" y="0"/>
                  </a:moveTo>
                  <a:lnTo>
                    <a:pt x="22" y="0"/>
                  </a:lnTo>
                  <a:lnTo>
                    <a:pt x="88" y="105"/>
                  </a:lnTo>
                  <a:lnTo>
                    <a:pt x="88" y="0"/>
                  </a:lnTo>
                  <a:lnTo>
                    <a:pt x="103" y="0"/>
                  </a:lnTo>
                  <a:lnTo>
                    <a:pt x="103" y="130"/>
                  </a:lnTo>
                  <a:lnTo>
                    <a:pt x="85" y="130"/>
                  </a:lnTo>
                  <a:lnTo>
                    <a:pt x="17" y="25"/>
                  </a:lnTo>
                  <a:lnTo>
                    <a:pt x="17"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97" name="Freeform 663"/>
            <p:cNvSpPr>
              <a:spLocks noEditPoints="1"/>
            </p:cNvSpPr>
            <p:nvPr/>
          </p:nvSpPr>
          <p:spPr bwMode="auto">
            <a:xfrm>
              <a:off x="2169" y="8896"/>
              <a:ext cx="125" cy="136"/>
            </a:xfrm>
            <a:custGeom>
              <a:avLst/>
              <a:gdLst>
                <a:gd name="T0" fmla="*/ 118 w 125"/>
                <a:gd name="T1" fmla="*/ 30 h 136"/>
                <a:gd name="T2" fmla="*/ 123 w 125"/>
                <a:gd name="T3" fmla="*/ 40 h 136"/>
                <a:gd name="T4" fmla="*/ 125 w 125"/>
                <a:gd name="T5" fmla="*/ 66 h 136"/>
                <a:gd name="T6" fmla="*/ 123 w 125"/>
                <a:gd name="T7" fmla="*/ 93 h 136"/>
                <a:gd name="T8" fmla="*/ 110 w 125"/>
                <a:gd name="T9" fmla="*/ 113 h 136"/>
                <a:gd name="T10" fmla="*/ 90 w 125"/>
                <a:gd name="T11" fmla="*/ 131 h 136"/>
                <a:gd name="T12" fmla="*/ 62 w 125"/>
                <a:gd name="T13" fmla="*/ 136 h 136"/>
                <a:gd name="T14" fmla="*/ 42 w 125"/>
                <a:gd name="T15" fmla="*/ 133 h 136"/>
                <a:gd name="T16" fmla="*/ 25 w 125"/>
                <a:gd name="T17" fmla="*/ 126 h 136"/>
                <a:gd name="T18" fmla="*/ 7 w 125"/>
                <a:gd name="T19" fmla="*/ 106 h 136"/>
                <a:gd name="T20" fmla="*/ 0 w 125"/>
                <a:gd name="T21" fmla="*/ 83 h 136"/>
                <a:gd name="T22" fmla="*/ 0 w 125"/>
                <a:gd name="T23" fmla="*/ 55 h 136"/>
                <a:gd name="T24" fmla="*/ 7 w 125"/>
                <a:gd name="T25" fmla="*/ 33 h 136"/>
                <a:gd name="T26" fmla="*/ 17 w 125"/>
                <a:gd name="T27" fmla="*/ 18 h 136"/>
                <a:gd name="T28" fmla="*/ 32 w 125"/>
                <a:gd name="T29" fmla="*/ 5 h 136"/>
                <a:gd name="T30" fmla="*/ 47 w 125"/>
                <a:gd name="T31" fmla="*/ 0 h 136"/>
                <a:gd name="T32" fmla="*/ 62 w 125"/>
                <a:gd name="T33" fmla="*/ 0 h 136"/>
                <a:gd name="T34" fmla="*/ 85 w 125"/>
                <a:gd name="T35" fmla="*/ 3 h 136"/>
                <a:gd name="T36" fmla="*/ 103 w 125"/>
                <a:gd name="T37" fmla="*/ 13 h 136"/>
                <a:gd name="T38" fmla="*/ 113 w 125"/>
                <a:gd name="T39" fmla="*/ 23 h 136"/>
                <a:gd name="T40" fmla="*/ 103 w 125"/>
                <a:gd name="T41" fmla="*/ 96 h 136"/>
                <a:gd name="T42" fmla="*/ 108 w 125"/>
                <a:gd name="T43" fmla="*/ 76 h 136"/>
                <a:gd name="T44" fmla="*/ 108 w 125"/>
                <a:gd name="T45" fmla="*/ 55 h 136"/>
                <a:gd name="T46" fmla="*/ 100 w 125"/>
                <a:gd name="T47" fmla="*/ 38 h 136"/>
                <a:gd name="T48" fmla="*/ 90 w 125"/>
                <a:gd name="T49" fmla="*/ 23 h 136"/>
                <a:gd name="T50" fmla="*/ 73 w 125"/>
                <a:gd name="T51" fmla="*/ 15 h 136"/>
                <a:gd name="T52" fmla="*/ 52 w 125"/>
                <a:gd name="T53" fmla="*/ 15 h 136"/>
                <a:gd name="T54" fmla="*/ 37 w 125"/>
                <a:gd name="T55" fmla="*/ 23 h 136"/>
                <a:gd name="T56" fmla="*/ 25 w 125"/>
                <a:gd name="T57" fmla="*/ 38 h 136"/>
                <a:gd name="T58" fmla="*/ 20 w 125"/>
                <a:gd name="T59" fmla="*/ 45 h 136"/>
                <a:gd name="T60" fmla="*/ 17 w 125"/>
                <a:gd name="T61" fmla="*/ 71 h 136"/>
                <a:gd name="T62" fmla="*/ 20 w 125"/>
                <a:gd name="T63" fmla="*/ 91 h 136"/>
                <a:gd name="T64" fmla="*/ 27 w 125"/>
                <a:gd name="T65" fmla="*/ 106 h 136"/>
                <a:gd name="T66" fmla="*/ 42 w 125"/>
                <a:gd name="T67" fmla="*/ 118 h 136"/>
                <a:gd name="T68" fmla="*/ 65 w 125"/>
                <a:gd name="T69" fmla="*/ 121 h 136"/>
                <a:gd name="T70" fmla="*/ 85 w 125"/>
                <a:gd name="T71" fmla="*/ 116 h 136"/>
                <a:gd name="T72" fmla="*/ 95 w 125"/>
                <a:gd name="T73" fmla="*/ 108 h 1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5"/>
                <a:gd name="T112" fmla="*/ 0 h 136"/>
                <a:gd name="T113" fmla="*/ 125 w 125"/>
                <a:gd name="T114" fmla="*/ 136 h 1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5" h="136">
                  <a:moveTo>
                    <a:pt x="113" y="23"/>
                  </a:moveTo>
                  <a:lnTo>
                    <a:pt x="118" y="30"/>
                  </a:lnTo>
                  <a:lnTo>
                    <a:pt x="120" y="35"/>
                  </a:lnTo>
                  <a:lnTo>
                    <a:pt x="123" y="40"/>
                  </a:lnTo>
                  <a:lnTo>
                    <a:pt x="125" y="53"/>
                  </a:lnTo>
                  <a:lnTo>
                    <a:pt x="125" y="66"/>
                  </a:lnTo>
                  <a:lnTo>
                    <a:pt x="125" y="81"/>
                  </a:lnTo>
                  <a:lnTo>
                    <a:pt x="123" y="93"/>
                  </a:lnTo>
                  <a:lnTo>
                    <a:pt x="118" y="103"/>
                  </a:lnTo>
                  <a:lnTo>
                    <a:pt x="110" y="113"/>
                  </a:lnTo>
                  <a:lnTo>
                    <a:pt x="103" y="123"/>
                  </a:lnTo>
                  <a:lnTo>
                    <a:pt x="90" y="131"/>
                  </a:lnTo>
                  <a:lnTo>
                    <a:pt x="78" y="136"/>
                  </a:lnTo>
                  <a:lnTo>
                    <a:pt x="62" y="136"/>
                  </a:lnTo>
                  <a:lnTo>
                    <a:pt x="47" y="136"/>
                  </a:lnTo>
                  <a:lnTo>
                    <a:pt x="42" y="133"/>
                  </a:lnTo>
                  <a:lnTo>
                    <a:pt x="35" y="131"/>
                  </a:lnTo>
                  <a:lnTo>
                    <a:pt x="25" y="126"/>
                  </a:lnTo>
                  <a:lnTo>
                    <a:pt x="15" y="118"/>
                  </a:lnTo>
                  <a:lnTo>
                    <a:pt x="7" y="106"/>
                  </a:lnTo>
                  <a:lnTo>
                    <a:pt x="2" y="96"/>
                  </a:lnTo>
                  <a:lnTo>
                    <a:pt x="0" y="83"/>
                  </a:lnTo>
                  <a:lnTo>
                    <a:pt x="0" y="68"/>
                  </a:lnTo>
                  <a:lnTo>
                    <a:pt x="0" y="55"/>
                  </a:lnTo>
                  <a:lnTo>
                    <a:pt x="2" y="45"/>
                  </a:lnTo>
                  <a:lnTo>
                    <a:pt x="7" y="33"/>
                  </a:lnTo>
                  <a:lnTo>
                    <a:pt x="12" y="23"/>
                  </a:lnTo>
                  <a:lnTo>
                    <a:pt x="17" y="18"/>
                  </a:lnTo>
                  <a:lnTo>
                    <a:pt x="22" y="13"/>
                  </a:lnTo>
                  <a:lnTo>
                    <a:pt x="32" y="5"/>
                  </a:lnTo>
                  <a:lnTo>
                    <a:pt x="40" y="3"/>
                  </a:lnTo>
                  <a:lnTo>
                    <a:pt x="47" y="0"/>
                  </a:lnTo>
                  <a:lnTo>
                    <a:pt x="55" y="0"/>
                  </a:lnTo>
                  <a:lnTo>
                    <a:pt x="62" y="0"/>
                  </a:lnTo>
                  <a:lnTo>
                    <a:pt x="78" y="0"/>
                  </a:lnTo>
                  <a:lnTo>
                    <a:pt x="85" y="3"/>
                  </a:lnTo>
                  <a:lnTo>
                    <a:pt x="93" y="5"/>
                  </a:lnTo>
                  <a:lnTo>
                    <a:pt x="103" y="13"/>
                  </a:lnTo>
                  <a:lnTo>
                    <a:pt x="108" y="18"/>
                  </a:lnTo>
                  <a:lnTo>
                    <a:pt x="113" y="23"/>
                  </a:lnTo>
                  <a:close/>
                  <a:moveTo>
                    <a:pt x="98" y="106"/>
                  </a:moveTo>
                  <a:lnTo>
                    <a:pt x="103" y="96"/>
                  </a:lnTo>
                  <a:lnTo>
                    <a:pt x="105" y="86"/>
                  </a:lnTo>
                  <a:lnTo>
                    <a:pt x="108" y="76"/>
                  </a:lnTo>
                  <a:lnTo>
                    <a:pt x="108" y="66"/>
                  </a:lnTo>
                  <a:lnTo>
                    <a:pt x="108" y="55"/>
                  </a:lnTo>
                  <a:lnTo>
                    <a:pt x="105" y="45"/>
                  </a:lnTo>
                  <a:lnTo>
                    <a:pt x="100" y="38"/>
                  </a:lnTo>
                  <a:lnTo>
                    <a:pt x="95" y="30"/>
                  </a:lnTo>
                  <a:lnTo>
                    <a:pt x="90" y="23"/>
                  </a:lnTo>
                  <a:lnTo>
                    <a:pt x="83" y="18"/>
                  </a:lnTo>
                  <a:lnTo>
                    <a:pt x="73" y="15"/>
                  </a:lnTo>
                  <a:lnTo>
                    <a:pt x="62" y="15"/>
                  </a:lnTo>
                  <a:lnTo>
                    <a:pt x="52" y="15"/>
                  </a:lnTo>
                  <a:lnTo>
                    <a:pt x="45" y="18"/>
                  </a:lnTo>
                  <a:lnTo>
                    <a:pt x="37" y="23"/>
                  </a:lnTo>
                  <a:lnTo>
                    <a:pt x="30" y="30"/>
                  </a:lnTo>
                  <a:lnTo>
                    <a:pt x="25" y="38"/>
                  </a:lnTo>
                  <a:lnTo>
                    <a:pt x="22" y="40"/>
                  </a:lnTo>
                  <a:lnTo>
                    <a:pt x="20" y="45"/>
                  </a:lnTo>
                  <a:lnTo>
                    <a:pt x="17" y="58"/>
                  </a:lnTo>
                  <a:lnTo>
                    <a:pt x="17" y="71"/>
                  </a:lnTo>
                  <a:lnTo>
                    <a:pt x="17" y="81"/>
                  </a:lnTo>
                  <a:lnTo>
                    <a:pt x="20" y="91"/>
                  </a:lnTo>
                  <a:lnTo>
                    <a:pt x="25" y="98"/>
                  </a:lnTo>
                  <a:lnTo>
                    <a:pt x="27" y="106"/>
                  </a:lnTo>
                  <a:lnTo>
                    <a:pt x="35" y="113"/>
                  </a:lnTo>
                  <a:lnTo>
                    <a:pt x="42" y="118"/>
                  </a:lnTo>
                  <a:lnTo>
                    <a:pt x="52" y="121"/>
                  </a:lnTo>
                  <a:lnTo>
                    <a:pt x="65" y="121"/>
                  </a:lnTo>
                  <a:lnTo>
                    <a:pt x="75" y="121"/>
                  </a:lnTo>
                  <a:lnTo>
                    <a:pt x="85" y="116"/>
                  </a:lnTo>
                  <a:lnTo>
                    <a:pt x="93" y="111"/>
                  </a:lnTo>
                  <a:lnTo>
                    <a:pt x="95" y="108"/>
                  </a:lnTo>
                  <a:lnTo>
                    <a:pt x="98"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98" name="Freeform 664"/>
            <p:cNvSpPr>
              <a:spLocks/>
            </p:cNvSpPr>
            <p:nvPr/>
          </p:nvSpPr>
          <p:spPr bwMode="auto">
            <a:xfrm>
              <a:off x="2309" y="8896"/>
              <a:ext cx="41" cy="171"/>
            </a:xfrm>
            <a:custGeom>
              <a:avLst/>
              <a:gdLst>
                <a:gd name="T0" fmla="*/ 0 w 41"/>
                <a:gd name="T1" fmla="*/ 171 h 171"/>
                <a:gd name="T2" fmla="*/ 11 w 41"/>
                <a:gd name="T3" fmla="*/ 146 h 171"/>
                <a:gd name="T4" fmla="*/ 18 w 41"/>
                <a:gd name="T5" fmla="*/ 131 h 171"/>
                <a:gd name="T6" fmla="*/ 21 w 41"/>
                <a:gd name="T7" fmla="*/ 121 h 171"/>
                <a:gd name="T8" fmla="*/ 23 w 41"/>
                <a:gd name="T9" fmla="*/ 108 h 171"/>
                <a:gd name="T10" fmla="*/ 23 w 41"/>
                <a:gd name="T11" fmla="*/ 98 h 171"/>
                <a:gd name="T12" fmla="*/ 23 w 41"/>
                <a:gd name="T13" fmla="*/ 86 h 171"/>
                <a:gd name="T14" fmla="*/ 23 w 41"/>
                <a:gd name="T15" fmla="*/ 73 h 171"/>
                <a:gd name="T16" fmla="*/ 23 w 41"/>
                <a:gd name="T17" fmla="*/ 60 h 171"/>
                <a:gd name="T18" fmla="*/ 21 w 41"/>
                <a:gd name="T19" fmla="*/ 50 h 171"/>
                <a:gd name="T20" fmla="*/ 16 w 41"/>
                <a:gd name="T21" fmla="*/ 38 h 171"/>
                <a:gd name="T22" fmla="*/ 11 w 41"/>
                <a:gd name="T23" fmla="*/ 23 h 171"/>
                <a:gd name="T24" fmla="*/ 0 w 41"/>
                <a:gd name="T25" fmla="*/ 0 h 171"/>
                <a:gd name="T26" fmla="*/ 11 w 41"/>
                <a:gd name="T27" fmla="*/ 0 h 171"/>
                <a:gd name="T28" fmla="*/ 26 w 41"/>
                <a:gd name="T29" fmla="*/ 28 h 171"/>
                <a:gd name="T30" fmla="*/ 33 w 41"/>
                <a:gd name="T31" fmla="*/ 43 h 171"/>
                <a:gd name="T32" fmla="*/ 36 w 41"/>
                <a:gd name="T33" fmla="*/ 53 h 171"/>
                <a:gd name="T34" fmla="*/ 38 w 41"/>
                <a:gd name="T35" fmla="*/ 63 h 171"/>
                <a:gd name="T36" fmla="*/ 41 w 41"/>
                <a:gd name="T37" fmla="*/ 86 h 171"/>
                <a:gd name="T38" fmla="*/ 41 w 41"/>
                <a:gd name="T39" fmla="*/ 98 h 171"/>
                <a:gd name="T40" fmla="*/ 38 w 41"/>
                <a:gd name="T41" fmla="*/ 108 h 171"/>
                <a:gd name="T42" fmla="*/ 36 w 41"/>
                <a:gd name="T43" fmla="*/ 121 h 171"/>
                <a:gd name="T44" fmla="*/ 33 w 41"/>
                <a:gd name="T45" fmla="*/ 131 h 171"/>
                <a:gd name="T46" fmla="*/ 23 w 41"/>
                <a:gd name="T47" fmla="*/ 148 h 171"/>
                <a:gd name="T48" fmla="*/ 11 w 41"/>
                <a:gd name="T49" fmla="*/ 171 h 171"/>
                <a:gd name="T50" fmla="*/ 0 w 41"/>
                <a:gd name="T51" fmla="*/ 171 h 1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1"/>
                <a:gd name="T79" fmla="*/ 0 h 171"/>
                <a:gd name="T80" fmla="*/ 41 w 41"/>
                <a:gd name="T81" fmla="*/ 171 h 1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1" h="171">
                  <a:moveTo>
                    <a:pt x="0" y="171"/>
                  </a:moveTo>
                  <a:lnTo>
                    <a:pt x="11" y="146"/>
                  </a:lnTo>
                  <a:lnTo>
                    <a:pt x="18" y="131"/>
                  </a:lnTo>
                  <a:lnTo>
                    <a:pt x="21" y="121"/>
                  </a:lnTo>
                  <a:lnTo>
                    <a:pt x="23" y="108"/>
                  </a:lnTo>
                  <a:lnTo>
                    <a:pt x="23" y="98"/>
                  </a:lnTo>
                  <a:lnTo>
                    <a:pt x="23" y="86"/>
                  </a:lnTo>
                  <a:lnTo>
                    <a:pt x="23" y="73"/>
                  </a:lnTo>
                  <a:lnTo>
                    <a:pt x="23" y="60"/>
                  </a:lnTo>
                  <a:lnTo>
                    <a:pt x="21" y="50"/>
                  </a:lnTo>
                  <a:lnTo>
                    <a:pt x="16" y="38"/>
                  </a:lnTo>
                  <a:lnTo>
                    <a:pt x="11" y="23"/>
                  </a:lnTo>
                  <a:lnTo>
                    <a:pt x="0" y="0"/>
                  </a:lnTo>
                  <a:lnTo>
                    <a:pt x="11" y="0"/>
                  </a:lnTo>
                  <a:lnTo>
                    <a:pt x="26" y="28"/>
                  </a:lnTo>
                  <a:lnTo>
                    <a:pt x="33" y="43"/>
                  </a:lnTo>
                  <a:lnTo>
                    <a:pt x="36" y="53"/>
                  </a:lnTo>
                  <a:lnTo>
                    <a:pt x="38" y="63"/>
                  </a:lnTo>
                  <a:lnTo>
                    <a:pt x="41" y="86"/>
                  </a:lnTo>
                  <a:lnTo>
                    <a:pt x="41" y="98"/>
                  </a:lnTo>
                  <a:lnTo>
                    <a:pt x="38" y="108"/>
                  </a:lnTo>
                  <a:lnTo>
                    <a:pt x="36" y="121"/>
                  </a:lnTo>
                  <a:lnTo>
                    <a:pt x="33" y="131"/>
                  </a:lnTo>
                  <a:lnTo>
                    <a:pt x="23" y="148"/>
                  </a:lnTo>
                  <a:lnTo>
                    <a:pt x="11" y="171"/>
                  </a:lnTo>
                  <a:lnTo>
                    <a:pt x="0" y="1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799" name="Freeform 665"/>
            <p:cNvSpPr>
              <a:spLocks noEditPoints="1"/>
            </p:cNvSpPr>
            <p:nvPr/>
          </p:nvSpPr>
          <p:spPr bwMode="auto">
            <a:xfrm>
              <a:off x="2428" y="8899"/>
              <a:ext cx="108" cy="130"/>
            </a:xfrm>
            <a:custGeom>
              <a:avLst/>
              <a:gdLst>
                <a:gd name="T0" fmla="*/ 25 w 108"/>
                <a:gd name="T1" fmla="*/ 22 h 130"/>
                <a:gd name="T2" fmla="*/ 25 w 108"/>
                <a:gd name="T3" fmla="*/ 57 h 130"/>
                <a:gd name="T4" fmla="*/ 58 w 108"/>
                <a:gd name="T5" fmla="*/ 57 h 130"/>
                <a:gd name="T6" fmla="*/ 65 w 108"/>
                <a:gd name="T7" fmla="*/ 57 h 130"/>
                <a:gd name="T8" fmla="*/ 68 w 108"/>
                <a:gd name="T9" fmla="*/ 57 h 130"/>
                <a:gd name="T10" fmla="*/ 70 w 108"/>
                <a:gd name="T11" fmla="*/ 55 h 130"/>
                <a:gd name="T12" fmla="*/ 75 w 108"/>
                <a:gd name="T13" fmla="*/ 52 h 130"/>
                <a:gd name="T14" fmla="*/ 78 w 108"/>
                <a:gd name="T15" fmla="*/ 50 h 130"/>
                <a:gd name="T16" fmla="*/ 78 w 108"/>
                <a:gd name="T17" fmla="*/ 45 h 130"/>
                <a:gd name="T18" fmla="*/ 78 w 108"/>
                <a:gd name="T19" fmla="*/ 40 h 130"/>
                <a:gd name="T20" fmla="*/ 78 w 108"/>
                <a:gd name="T21" fmla="*/ 35 h 130"/>
                <a:gd name="T22" fmla="*/ 78 w 108"/>
                <a:gd name="T23" fmla="*/ 30 h 130"/>
                <a:gd name="T24" fmla="*/ 75 w 108"/>
                <a:gd name="T25" fmla="*/ 27 h 130"/>
                <a:gd name="T26" fmla="*/ 70 w 108"/>
                <a:gd name="T27" fmla="*/ 25 h 130"/>
                <a:gd name="T28" fmla="*/ 65 w 108"/>
                <a:gd name="T29" fmla="*/ 22 h 130"/>
                <a:gd name="T30" fmla="*/ 58 w 108"/>
                <a:gd name="T31" fmla="*/ 22 h 130"/>
                <a:gd name="T32" fmla="*/ 25 w 108"/>
                <a:gd name="T33" fmla="*/ 22 h 130"/>
                <a:gd name="T34" fmla="*/ 85 w 108"/>
                <a:gd name="T35" fmla="*/ 2 h 130"/>
                <a:gd name="T36" fmla="*/ 90 w 108"/>
                <a:gd name="T37" fmla="*/ 7 h 130"/>
                <a:gd name="T38" fmla="*/ 98 w 108"/>
                <a:gd name="T39" fmla="*/ 12 h 130"/>
                <a:gd name="T40" fmla="*/ 103 w 108"/>
                <a:gd name="T41" fmla="*/ 22 h 130"/>
                <a:gd name="T42" fmla="*/ 105 w 108"/>
                <a:gd name="T43" fmla="*/ 30 h 130"/>
                <a:gd name="T44" fmla="*/ 105 w 108"/>
                <a:gd name="T45" fmla="*/ 37 h 130"/>
                <a:gd name="T46" fmla="*/ 105 w 108"/>
                <a:gd name="T47" fmla="*/ 47 h 130"/>
                <a:gd name="T48" fmla="*/ 103 w 108"/>
                <a:gd name="T49" fmla="*/ 50 h 130"/>
                <a:gd name="T50" fmla="*/ 100 w 108"/>
                <a:gd name="T51" fmla="*/ 55 h 130"/>
                <a:gd name="T52" fmla="*/ 98 w 108"/>
                <a:gd name="T53" fmla="*/ 60 h 130"/>
                <a:gd name="T54" fmla="*/ 95 w 108"/>
                <a:gd name="T55" fmla="*/ 63 h 130"/>
                <a:gd name="T56" fmla="*/ 85 w 108"/>
                <a:gd name="T57" fmla="*/ 68 h 130"/>
                <a:gd name="T58" fmla="*/ 93 w 108"/>
                <a:gd name="T59" fmla="*/ 73 h 130"/>
                <a:gd name="T60" fmla="*/ 98 w 108"/>
                <a:gd name="T61" fmla="*/ 78 h 130"/>
                <a:gd name="T62" fmla="*/ 100 w 108"/>
                <a:gd name="T63" fmla="*/ 88 h 130"/>
                <a:gd name="T64" fmla="*/ 103 w 108"/>
                <a:gd name="T65" fmla="*/ 98 h 130"/>
                <a:gd name="T66" fmla="*/ 103 w 108"/>
                <a:gd name="T67" fmla="*/ 108 h 130"/>
                <a:gd name="T68" fmla="*/ 103 w 108"/>
                <a:gd name="T69" fmla="*/ 120 h 130"/>
                <a:gd name="T70" fmla="*/ 105 w 108"/>
                <a:gd name="T71" fmla="*/ 123 h 130"/>
                <a:gd name="T72" fmla="*/ 108 w 108"/>
                <a:gd name="T73" fmla="*/ 128 h 130"/>
                <a:gd name="T74" fmla="*/ 108 w 108"/>
                <a:gd name="T75" fmla="*/ 130 h 130"/>
                <a:gd name="T76" fmla="*/ 78 w 108"/>
                <a:gd name="T77" fmla="*/ 130 h 130"/>
                <a:gd name="T78" fmla="*/ 75 w 108"/>
                <a:gd name="T79" fmla="*/ 123 h 130"/>
                <a:gd name="T80" fmla="*/ 75 w 108"/>
                <a:gd name="T81" fmla="*/ 113 h 130"/>
                <a:gd name="T82" fmla="*/ 75 w 108"/>
                <a:gd name="T83" fmla="*/ 100 h 130"/>
                <a:gd name="T84" fmla="*/ 73 w 108"/>
                <a:gd name="T85" fmla="*/ 90 h 130"/>
                <a:gd name="T86" fmla="*/ 70 w 108"/>
                <a:gd name="T87" fmla="*/ 83 h 130"/>
                <a:gd name="T88" fmla="*/ 65 w 108"/>
                <a:gd name="T89" fmla="*/ 80 h 130"/>
                <a:gd name="T90" fmla="*/ 55 w 108"/>
                <a:gd name="T91" fmla="*/ 80 h 130"/>
                <a:gd name="T92" fmla="*/ 25 w 108"/>
                <a:gd name="T93" fmla="*/ 80 h 130"/>
                <a:gd name="T94" fmla="*/ 25 w 108"/>
                <a:gd name="T95" fmla="*/ 130 h 130"/>
                <a:gd name="T96" fmla="*/ 0 w 108"/>
                <a:gd name="T97" fmla="*/ 130 h 130"/>
                <a:gd name="T98" fmla="*/ 0 w 108"/>
                <a:gd name="T99" fmla="*/ 0 h 130"/>
                <a:gd name="T100" fmla="*/ 63 w 108"/>
                <a:gd name="T101" fmla="*/ 0 h 130"/>
                <a:gd name="T102" fmla="*/ 75 w 108"/>
                <a:gd name="T103" fmla="*/ 0 h 130"/>
                <a:gd name="T104" fmla="*/ 85 w 108"/>
                <a:gd name="T105" fmla="*/ 2 h 1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0"/>
                <a:gd name="T161" fmla="*/ 108 w 108"/>
                <a:gd name="T162" fmla="*/ 130 h 1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0">
                  <a:moveTo>
                    <a:pt x="25" y="22"/>
                  </a:moveTo>
                  <a:lnTo>
                    <a:pt x="25" y="57"/>
                  </a:lnTo>
                  <a:lnTo>
                    <a:pt x="58" y="57"/>
                  </a:lnTo>
                  <a:lnTo>
                    <a:pt x="65" y="57"/>
                  </a:lnTo>
                  <a:lnTo>
                    <a:pt x="68" y="57"/>
                  </a:lnTo>
                  <a:lnTo>
                    <a:pt x="70" y="55"/>
                  </a:lnTo>
                  <a:lnTo>
                    <a:pt x="75" y="52"/>
                  </a:lnTo>
                  <a:lnTo>
                    <a:pt x="78" y="50"/>
                  </a:lnTo>
                  <a:lnTo>
                    <a:pt x="78" y="45"/>
                  </a:lnTo>
                  <a:lnTo>
                    <a:pt x="78" y="40"/>
                  </a:lnTo>
                  <a:lnTo>
                    <a:pt x="78" y="35"/>
                  </a:lnTo>
                  <a:lnTo>
                    <a:pt x="78" y="30"/>
                  </a:lnTo>
                  <a:lnTo>
                    <a:pt x="75" y="27"/>
                  </a:lnTo>
                  <a:lnTo>
                    <a:pt x="70" y="25"/>
                  </a:lnTo>
                  <a:lnTo>
                    <a:pt x="65" y="22"/>
                  </a:lnTo>
                  <a:lnTo>
                    <a:pt x="58" y="22"/>
                  </a:lnTo>
                  <a:lnTo>
                    <a:pt x="25" y="22"/>
                  </a:lnTo>
                  <a:close/>
                  <a:moveTo>
                    <a:pt x="85" y="2"/>
                  </a:moveTo>
                  <a:lnTo>
                    <a:pt x="90" y="7"/>
                  </a:lnTo>
                  <a:lnTo>
                    <a:pt x="98" y="12"/>
                  </a:lnTo>
                  <a:lnTo>
                    <a:pt x="103" y="22"/>
                  </a:lnTo>
                  <a:lnTo>
                    <a:pt x="105" y="30"/>
                  </a:lnTo>
                  <a:lnTo>
                    <a:pt x="105" y="37"/>
                  </a:lnTo>
                  <a:lnTo>
                    <a:pt x="105" y="47"/>
                  </a:lnTo>
                  <a:lnTo>
                    <a:pt x="103" y="50"/>
                  </a:lnTo>
                  <a:lnTo>
                    <a:pt x="100" y="55"/>
                  </a:lnTo>
                  <a:lnTo>
                    <a:pt x="98" y="60"/>
                  </a:lnTo>
                  <a:lnTo>
                    <a:pt x="95" y="63"/>
                  </a:lnTo>
                  <a:lnTo>
                    <a:pt x="85" y="68"/>
                  </a:lnTo>
                  <a:lnTo>
                    <a:pt x="93" y="73"/>
                  </a:lnTo>
                  <a:lnTo>
                    <a:pt x="98" y="78"/>
                  </a:lnTo>
                  <a:lnTo>
                    <a:pt x="100" y="88"/>
                  </a:lnTo>
                  <a:lnTo>
                    <a:pt x="103" y="98"/>
                  </a:lnTo>
                  <a:lnTo>
                    <a:pt x="103" y="108"/>
                  </a:lnTo>
                  <a:lnTo>
                    <a:pt x="103" y="120"/>
                  </a:lnTo>
                  <a:lnTo>
                    <a:pt x="105" y="123"/>
                  </a:lnTo>
                  <a:lnTo>
                    <a:pt x="108" y="128"/>
                  </a:lnTo>
                  <a:lnTo>
                    <a:pt x="108" y="130"/>
                  </a:lnTo>
                  <a:lnTo>
                    <a:pt x="78" y="130"/>
                  </a:lnTo>
                  <a:lnTo>
                    <a:pt x="75" y="123"/>
                  </a:lnTo>
                  <a:lnTo>
                    <a:pt x="75" y="113"/>
                  </a:lnTo>
                  <a:lnTo>
                    <a:pt x="75" y="100"/>
                  </a:lnTo>
                  <a:lnTo>
                    <a:pt x="73" y="90"/>
                  </a:lnTo>
                  <a:lnTo>
                    <a:pt x="70" y="83"/>
                  </a:lnTo>
                  <a:lnTo>
                    <a:pt x="65" y="80"/>
                  </a:lnTo>
                  <a:lnTo>
                    <a:pt x="55" y="80"/>
                  </a:lnTo>
                  <a:lnTo>
                    <a:pt x="25" y="80"/>
                  </a:lnTo>
                  <a:lnTo>
                    <a:pt x="25" y="130"/>
                  </a:lnTo>
                  <a:lnTo>
                    <a:pt x="0" y="130"/>
                  </a:lnTo>
                  <a:lnTo>
                    <a:pt x="0" y="0"/>
                  </a:lnTo>
                  <a:lnTo>
                    <a:pt x="63" y="0"/>
                  </a:lnTo>
                  <a:lnTo>
                    <a:pt x="75" y="0"/>
                  </a:lnTo>
                  <a:lnTo>
                    <a:pt x="8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00" name="Freeform 666"/>
            <p:cNvSpPr>
              <a:spLocks/>
            </p:cNvSpPr>
            <p:nvPr/>
          </p:nvSpPr>
          <p:spPr bwMode="auto">
            <a:xfrm>
              <a:off x="2559" y="8899"/>
              <a:ext cx="98" cy="130"/>
            </a:xfrm>
            <a:custGeom>
              <a:avLst/>
              <a:gdLst>
                <a:gd name="T0" fmla="*/ 95 w 98"/>
                <a:gd name="T1" fmla="*/ 22 h 130"/>
                <a:gd name="T2" fmla="*/ 25 w 98"/>
                <a:gd name="T3" fmla="*/ 22 h 130"/>
                <a:gd name="T4" fmla="*/ 25 w 98"/>
                <a:gd name="T5" fmla="*/ 50 h 130"/>
                <a:gd name="T6" fmla="*/ 90 w 98"/>
                <a:gd name="T7" fmla="*/ 50 h 130"/>
                <a:gd name="T8" fmla="*/ 90 w 98"/>
                <a:gd name="T9" fmla="*/ 73 h 130"/>
                <a:gd name="T10" fmla="*/ 25 w 98"/>
                <a:gd name="T11" fmla="*/ 73 h 130"/>
                <a:gd name="T12" fmla="*/ 25 w 98"/>
                <a:gd name="T13" fmla="*/ 105 h 130"/>
                <a:gd name="T14" fmla="*/ 98 w 98"/>
                <a:gd name="T15" fmla="*/ 105 h 130"/>
                <a:gd name="T16" fmla="*/ 98 w 98"/>
                <a:gd name="T17" fmla="*/ 130 h 130"/>
                <a:gd name="T18" fmla="*/ 0 w 98"/>
                <a:gd name="T19" fmla="*/ 130 h 130"/>
                <a:gd name="T20" fmla="*/ 0 w 98"/>
                <a:gd name="T21" fmla="*/ 0 h 130"/>
                <a:gd name="T22" fmla="*/ 95 w 98"/>
                <a:gd name="T23" fmla="*/ 0 h 130"/>
                <a:gd name="T24" fmla="*/ 95 w 98"/>
                <a:gd name="T25" fmla="*/ 22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0"/>
                <a:gd name="T41" fmla="*/ 98 w 98"/>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0">
                  <a:moveTo>
                    <a:pt x="95" y="22"/>
                  </a:moveTo>
                  <a:lnTo>
                    <a:pt x="25" y="22"/>
                  </a:lnTo>
                  <a:lnTo>
                    <a:pt x="25" y="50"/>
                  </a:lnTo>
                  <a:lnTo>
                    <a:pt x="90" y="50"/>
                  </a:lnTo>
                  <a:lnTo>
                    <a:pt x="90" y="73"/>
                  </a:lnTo>
                  <a:lnTo>
                    <a:pt x="25" y="73"/>
                  </a:lnTo>
                  <a:lnTo>
                    <a:pt x="25" y="105"/>
                  </a:lnTo>
                  <a:lnTo>
                    <a:pt x="98" y="105"/>
                  </a:lnTo>
                  <a:lnTo>
                    <a:pt x="98" y="130"/>
                  </a:lnTo>
                  <a:lnTo>
                    <a:pt x="0" y="130"/>
                  </a:lnTo>
                  <a:lnTo>
                    <a:pt x="0" y="0"/>
                  </a:lnTo>
                  <a:lnTo>
                    <a:pt x="95" y="0"/>
                  </a:lnTo>
                  <a:lnTo>
                    <a:pt x="95"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01" name="Freeform 667"/>
            <p:cNvSpPr>
              <a:spLocks/>
            </p:cNvSpPr>
            <p:nvPr/>
          </p:nvSpPr>
          <p:spPr bwMode="auto">
            <a:xfrm>
              <a:off x="2677" y="8899"/>
              <a:ext cx="93" cy="130"/>
            </a:xfrm>
            <a:custGeom>
              <a:avLst/>
              <a:gdLst>
                <a:gd name="T0" fmla="*/ 0 w 93"/>
                <a:gd name="T1" fmla="*/ 0 h 130"/>
                <a:gd name="T2" fmla="*/ 93 w 93"/>
                <a:gd name="T3" fmla="*/ 0 h 130"/>
                <a:gd name="T4" fmla="*/ 93 w 93"/>
                <a:gd name="T5" fmla="*/ 22 h 130"/>
                <a:gd name="T6" fmla="*/ 27 w 93"/>
                <a:gd name="T7" fmla="*/ 22 h 130"/>
                <a:gd name="T8" fmla="*/ 27 w 93"/>
                <a:gd name="T9" fmla="*/ 52 h 130"/>
                <a:gd name="T10" fmla="*/ 85 w 93"/>
                <a:gd name="T11" fmla="*/ 52 h 130"/>
                <a:gd name="T12" fmla="*/ 85 w 93"/>
                <a:gd name="T13" fmla="*/ 75 h 130"/>
                <a:gd name="T14" fmla="*/ 27 w 93"/>
                <a:gd name="T15" fmla="*/ 75 h 130"/>
                <a:gd name="T16" fmla="*/ 27 w 93"/>
                <a:gd name="T17" fmla="*/ 130 h 130"/>
                <a:gd name="T18" fmla="*/ 0 w 93"/>
                <a:gd name="T19" fmla="*/ 130 h 130"/>
                <a:gd name="T20" fmla="*/ 0 w 93"/>
                <a:gd name="T21" fmla="*/ 0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
                <a:gd name="T34" fmla="*/ 0 h 130"/>
                <a:gd name="T35" fmla="*/ 93 w 93"/>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 h="130">
                  <a:moveTo>
                    <a:pt x="0" y="0"/>
                  </a:moveTo>
                  <a:lnTo>
                    <a:pt x="93" y="0"/>
                  </a:lnTo>
                  <a:lnTo>
                    <a:pt x="93" y="22"/>
                  </a:lnTo>
                  <a:lnTo>
                    <a:pt x="27" y="22"/>
                  </a:lnTo>
                  <a:lnTo>
                    <a:pt x="27" y="52"/>
                  </a:lnTo>
                  <a:lnTo>
                    <a:pt x="85" y="52"/>
                  </a:lnTo>
                  <a:lnTo>
                    <a:pt x="85" y="75"/>
                  </a:lnTo>
                  <a:lnTo>
                    <a:pt x="27" y="75"/>
                  </a:lnTo>
                  <a:lnTo>
                    <a:pt x="27"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02" name="Freeform 668"/>
            <p:cNvSpPr>
              <a:spLocks/>
            </p:cNvSpPr>
            <p:nvPr/>
          </p:nvSpPr>
          <p:spPr bwMode="auto">
            <a:xfrm>
              <a:off x="2790" y="8899"/>
              <a:ext cx="98" cy="130"/>
            </a:xfrm>
            <a:custGeom>
              <a:avLst/>
              <a:gdLst>
                <a:gd name="T0" fmla="*/ 96 w 98"/>
                <a:gd name="T1" fmla="*/ 22 h 130"/>
                <a:gd name="T2" fmla="*/ 25 w 98"/>
                <a:gd name="T3" fmla="*/ 22 h 130"/>
                <a:gd name="T4" fmla="*/ 25 w 98"/>
                <a:gd name="T5" fmla="*/ 50 h 130"/>
                <a:gd name="T6" fmla="*/ 91 w 98"/>
                <a:gd name="T7" fmla="*/ 50 h 130"/>
                <a:gd name="T8" fmla="*/ 91 w 98"/>
                <a:gd name="T9" fmla="*/ 73 h 130"/>
                <a:gd name="T10" fmla="*/ 25 w 98"/>
                <a:gd name="T11" fmla="*/ 73 h 130"/>
                <a:gd name="T12" fmla="*/ 25 w 98"/>
                <a:gd name="T13" fmla="*/ 105 h 130"/>
                <a:gd name="T14" fmla="*/ 98 w 98"/>
                <a:gd name="T15" fmla="*/ 105 h 130"/>
                <a:gd name="T16" fmla="*/ 98 w 98"/>
                <a:gd name="T17" fmla="*/ 130 h 130"/>
                <a:gd name="T18" fmla="*/ 0 w 98"/>
                <a:gd name="T19" fmla="*/ 130 h 130"/>
                <a:gd name="T20" fmla="*/ 0 w 98"/>
                <a:gd name="T21" fmla="*/ 0 h 130"/>
                <a:gd name="T22" fmla="*/ 96 w 98"/>
                <a:gd name="T23" fmla="*/ 0 h 130"/>
                <a:gd name="T24" fmla="*/ 96 w 98"/>
                <a:gd name="T25" fmla="*/ 22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0"/>
                <a:gd name="T41" fmla="*/ 98 w 98"/>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0">
                  <a:moveTo>
                    <a:pt x="96" y="22"/>
                  </a:moveTo>
                  <a:lnTo>
                    <a:pt x="25" y="22"/>
                  </a:lnTo>
                  <a:lnTo>
                    <a:pt x="25" y="50"/>
                  </a:lnTo>
                  <a:lnTo>
                    <a:pt x="91" y="50"/>
                  </a:lnTo>
                  <a:lnTo>
                    <a:pt x="91" y="73"/>
                  </a:lnTo>
                  <a:lnTo>
                    <a:pt x="25" y="73"/>
                  </a:lnTo>
                  <a:lnTo>
                    <a:pt x="25" y="105"/>
                  </a:lnTo>
                  <a:lnTo>
                    <a:pt x="98" y="105"/>
                  </a:lnTo>
                  <a:lnTo>
                    <a:pt x="98" y="130"/>
                  </a:lnTo>
                  <a:lnTo>
                    <a:pt x="0" y="130"/>
                  </a:lnTo>
                  <a:lnTo>
                    <a:pt x="0" y="0"/>
                  </a:lnTo>
                  <a:lnTo>
                    <a:pt x="96" y="0"/>
                  </a:lnTo>
                  <a:lnTo>
                    <a:pt x="9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03" name="Freeform 669"/>
            <p:cNvSpPr>
              <a:spLocks noEditPoints="1"/>
            </p:cNvSpPr>
            <p:nvPr/>
          </p:nvSpPr>
          <p:spPr bwMode="auto">
            <a:xfrm>
              <a:off x="2911" y="8899"/>
              <a:ext cx="108" cy="130"/>
            </a:xfrm>
            <a:custGeom>
              <a:avLst/>
              <a:gdLst>
                <a:gd name="T0" fmla="*/ 25 w 108"/>
                <a:gd name="T1" fmla="*/ 22 h 130"/>
                <a:gd name="T2" fmla="*/ 25 w 108"/>
                <a:gd name="T3" fmla="*/ 57 h 130"/>
                <a:gd name="T4" fmla="*/ 58 w 108"/>
                <a:gd name="T5" fmla="*/ 57 h 130"/>
                <a:gd name="T6" fmla="*/ 65 w 108"/>
                <a:gd name="T7" fmla="*/ 57 h 130"/>
                <a:gd name="T8" fmla="*/ 68 w 108"/>
                <a:gd name="T9" fmla="*/ 57 h 130"/>
                <a:gd name="T10" fmla="*/ 70 w 108"/>
                <a:gd name="T11" fmla="*/ 55 h 130"/>
                <a:gd name="T12" fmla="*/ 75 w 108"/>
                <a:gd name="T13" fmla="*/ 52 h 130"/>
                <a:gd name="T14" fmla="*/ 78 w 108"/>
                <a:gd name="T15" fmla="*/ 50 h 130"/>
                <a:gd name="T16" fmla="*/ 78 w 108"/>
                <a:gd name="T17" fmla="*/ 45 h 130"/>
                <a:gd name="T18" fmla="*/ 78 w 108"/>
                <a:gd name="T19" fmla="*/ 40 h 130"/>
                <a:gd name="T20" fmla="*/ 78 w 108"/>
                <a:gd name="T21" fmla="*/ 35 h 130"/>
                <a:gd name="T22" fmla="*/ 78 w 108"/>
                <a:gd name="T23" fmla="*/ 30 h 130"/>
                <a:gd name="T24" fmla="*/ 75 w 108"/>
                <a:gd name="T25" fmla="*/ 27 h 130"/>
                <a:gd name="T26" fmla="*/ 70 w 108"/>
                <a:gd name="T27" fmla="*/ 25 h 130"/>
                <a:gd name="T28" fmla="*/ 65 w 108"/>
                <a:gd name="T29" fmla="*/ 22 h 130"/>
                <a:gd name="T30" fmla="*/ 58 w 108"/>
                <a:gd name="T31" fmla="*/ 22 h 130"/>
                <a:gd name="T32" fmla="*/ 25 w 108"/>
                <a:gd name="T33" fmla="*/ 22 h 130"/>
                <a:gd name="T34" fmla="*/ 85 w 108"/>
                <a:gd name="T35" fmla="*/ 2 h 130"/>
                <a:gd name="T36" fmla="*/ 90 w 108"/>
                <a:gd name="T37" fmla="*/ 7 h 130"/>
                <a:gd name="T38" fmla="*/ 98 w 108"/>
                <a:gd name="T39" fmla="*/ 12 h 130"/>
                <a:gd name="T40" fmla="*/ 103 w 108"/>
                <a:gd name="T41" fmla="*/ 22 h 130"/>
                <a:gd name="T42" fmla="*/ 105 w 108"/>
                <a:gd name="T43" fmla="*/ 30 h 130"/>
                <a:gd name="T44" fmla="*/ 105 w 108"/>
                <a:gd name="T45" fmla="*/ 37 h 130"/>
                <a:gd name="T46" fmla="*/ 105 w 108"/>
                <a:gd name="T47" fmla="*/ 47 h 130"/>
                <a:gd name="T48" fmla="*/ 103 w 108"/>
                <a:gd name="T49" fmla="*/ 50 h 130"/>
                <a:gd name="T50" fmla="*/ 100 w 108"/>
                <a:gd name="T51" fmla="*/ 55 h 130"/>
                <a:gd name="T52" fmla="*/ 98 w 108"/>
                <a:gd name="T53" fmla="*/ 60 h 130"/>
                <a:gd name="T54" fmla="*/ 95 w 108"/>
                <a:gd name="T55" fmla="*/ 63 h 130"/>
                <a:gd name="T56" fmla="*/ 85 w 108"/>
                <a:gd name="T57" fmla="*/ 68 h 130"/>
                <a:gd name="T58" fmla="*/ 93 w 108"/>
                <a:gd name="T59" fmla="*/ 73 h 130"/>
                <a:gd name="T60" fmla="*/ 98 w 108"/>
                <a:gd name="T61" fmla="*/ 78 h 130"/>
                <a:gd name="T62" fmla="*/ 100 w 108"/>
                <a:gd name="T63" fmla="*/ 88 h 130"/>
                <a:gd name="T64" fmla="*/ 103 w 108"/>
                <a:gd name="T65" fmla="*/ 98 h 130"/>
                <a:gd name="T66" fmla="*/ 103 w 108"/>
                <a:gd name="T67" fmla="*/ 108 h 130"/>
                <a:gd name="T68" fmla="*/ 103 w 108"/>
                <a:gd name="T69" fmla="*/ 120 h 130"/>
                <a:gd name="T70" fmla="*/ 105 w 108"/>
                <a:gd name="T71" fmla="*/ 123 h 130"/>
                <a:gd name="T72" fmla="*/ 108 w 108"/>
                <a:gd name="T73" fmla="*/ 128 h 130"/>
                <a:gd name="T74" fmla="*/ 108 w 108"/>
                <a:gd name="T75" fmla="*/ 130 h 130"/>
                <a:gd name="T76" fmla="*/ 78 w 108"/>
                <a:gd name="T77" fmla="*/ 130 h 130"/>
                <a:gd name="T78" fmla="*/ 75 w 108"/>
                <a:gd name="T79" fmla="*/ 123 h 130"/>
                <a:gd name="T80" fmla="*/ 75 w 108"/>
                <a:gd name="T81" fmla="*/ 113 h 130"/>
                <a:gd name="T82" fmla="*/ 75 w 108"/>
                <a:gd name="T83" fmla="*/ 100 h 130"/>
                <a:gd name="T84" fmla="*/ 73 w 108"/>
                <a:gd name="T85" fmla="*/ 90 h 130"/>
                <a:gd name="T86" fmla="*/ 70 w 108"/>
                <a:gd name="T87" fmla="*/ 83 h 130"/>
                <a:gd name="T88" fmla="*/ 65 w 108"/>
                <a:gd name="T89" fmla="*/ 80 h 130"/>
                <a:gd name="T90" fmla="*/ 55 w 108"/>
                <a:gd name="T91" fmla="*/ 80 h 130"/>
                <a:gd name="T92" fmla="*/ 25 w 108"/>
                <a:gd name="T93" fmla="*/ 80 h 130"/>
                <a:gd name="T94" fmla="*/ 25 w 108"/>
                <a:gd name="T95" fmla="*/ 130 h 130"/>
                <a:gd name="T96" fmla="*/ 0 w 108"/>
                <a:gd name="T97" fmla="*/ 130 h 130"/>
                <a:gd name="T98" fmla="*/ 0 w 108"/>
                <a:gd name="T99" fmla="*/ 0 h 130"/>
                <a:gd name="T100" fmla="*/ 63 w 108"/>
                <a:gd name="T101" fmla="*/ 0 h 130"/>
                <a:gd name="T102" fmla="*/ 75 w 108"/>
                <a:gd name="T103" fmla="*/ 0 h 130"/>
                <a:gd name="T104" fmla="*/ 85 w 108"/>
                <a:gd name="T105" fmla="*/ 2 h 1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0"/>
                <a:gd name="T161" fmla="*/ 108 w 108"/>
                <a:gd name="T162" fmla="*/ 130 h 1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0">
                  <a:moveTo>
                    <a:pt x="25" y="22"/>
                  </a:moveTo>
                  <a:lnTo>
                    <a:pt x="25" y="57"/>
                  </a:lnTo>
                  <a:lnTo>
                    <a:pt x="58" y="57"/>
                  </a:lnTo>
                  <a:lnTo>
                    <a:pt x="65" y="57"/>
                  </a:lnTo>
                  <a:lnTo>
                    <a:pt x="68" y="57"/>
                  </a:lnTo>
                  <a:lnTo>
                    <a:pt x="70" y="55"/>
                  </a:lnTo>
                  <a:lnTo>
                    <a:pt x="75" y="52"/>
                  </a:lnTo>
                  <a:lnTo>
                    <a:pt x="78" y="50"/>
                  </a:lnTo>
                  <a:lnTo>
                    <a:pt x="78" y="45"/>
                  </a:lnTo>
                  <a:lnTo>
                    <a:pt x="78" y="40"/>
                  </a:lnTo>
                  <a:lnTo>
                    <a:pt x="78" y="35"/>
                  </a:lnTo>
                  <a:lnTo>
                    <a:pt x="78" y="30"/>
                  </a:lnTo>
                  <a:lnTo>
                    <a:pt x="75" y="27"/>
                  </a:lnTo>
                  <a:lnTo>
                    <a:pt x="70" y="25"/>
                  </a:lnTo>
                  <a:lnTo>
                    <a:pt x="65" y="22"/>
                  </a:lnTo>
                  <a:lnTo>
                    <a:pt x="58" y="22"/>
                  </a:lnTo>
                  <a:lnTo>
                    <a:pt x="25" y="22"/>
                  </a:lnTo>
                  <a:close/>
                  <a:moveTo>
                    <a:pt x="85" y="2"/>
                  </a:moveTo>
                  <a:lnTo>
                    <a:pt x="90" y="7"/>
                  </a:lnTo>
                  <a:lnTo>
                    <a:pt x="98" y="12"/>
                  </a:lnTo>
                  <a:lnTo>
                    <a:pt x="103" y="22"/>
                  </a:lnTo>
                  <a:lnTo>
                    <a:pt x="105" y="30"/>
                  </a:lnTo>
                  <a:lnTo>
                    <a:pt x="105" y="37"/>
                  </a:lnTo>
                  <a:lnTo>
                    <a:pt x="105" y="47"/>
                  </a:lnTo>
                  <a:lnTo>
                    <a:pt x="103" y="50"/>
                  </a:lnTo>
                  <a:lnTo>
                    <a:pt x="100" y="55"/>
                  </a:lnTo>
                  <a:lnTo>
                    <a:pt x="98" y="60"/>
                  </a:lnTo>
                  <a:lnTo>
                    <a:pt x="95" y="63"/>
                  </a:lnTo>
                  <a:lnTo>
                    <a:pt x="85" y="68"/>
                  </a:lnTo>
                  <a:lnTo>
                    <a:pt x="93" y="73"/>
                  </a:lnTo>
                  <a:lnTo>
                    <a:pt x="98" y="78"/>
                  </a:lnTo>
                  <a:lnTo>
                    <a:pt x="100" y="88"/>
                  </a:lnTo>
                  <a:lnTo>
                    <a:pt x="103" y="98"/>
                  </a:lnTo>
                  <a:lnTo>
                    <a:pt x="103" y="108"/>
                  </a:lnTo>
                  <a:lnTo>
                    <a:pt x="103" y="120"/>
                  </a:lnTo>
                  <a:lnTo>
                    <a:pt x="105" y="123"/>
                  </a:lnTo>
                  <a:lnTo>
                    <a:pt x="108" y="128"/>
                  </a:lnTo>
                  <a:lnTo>
                    <a:pt x="108" y="130"/>
                  </a:lnTo>
                  <a:lnTo>
                    <a:pt x="78" y="130"/>
                  </a:lnTo>
                  <a:lnTo>
                    <a:pt x="75" y="123"/>
                  </a:lnTo>
                  <a:lnTo>
                    <a:pt x="75" y="113"/>
                  </a:lnTo>
                  <a:lnTo>
                    <a:pt x="75" y="100"/>
                  </a:lnTo>
                  <a:lnTo>
                    <a:pt x="73" y="90"/>
                  </a:lnTo>
                  <a:lnTo>
                    <a:pt x="70" y="83"/>
                  </a:lnTo>
                  <a:lnTo>
                    <a:pt x="65" y="80"/>
                  </a:lnTo>
                  <a:lnTo>
                    <a:pt x="55" y="80"/>
                  </a:lnTo>
                  <a:lnTo>
                    <a:pt x="25" y="80"/>
                  </a:lnTo>
                  <a:lnTo>
                    <a:pt x="25" y="130"/>
                  </a:lnTo>
                  <a:lnTo>
                    <a:pt x="0" y="130"/>
                  </a:lnTo>
                  <a:lnTo>
                    <a:pt x="0" y="0"/>
                  </a:lnTo>
                  <a:lnTo>
                    <a:pt x="63" y="0"/>
                  </a:lnTo>
                  <a:lnTo>
                    <a:pt x="75" y="0"/>
                  </a:lnTo>
                  <a:lnTo>
                    <a:pt x="8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04" name="Freeform 670"/>
            <p:cNvSpPr>
              <a:spLocks/>
            </p:cNvSpPr>
            <p:nvPr/>
          </p:nvSpPr>
          <p:spPr bwMode="auto">
            <a:xfrm>
              <a:off x="3042" y="8899"/>
              <a:ext cx="98" cy="130"/>
            </a:xfrm>
            <a:custGeom>
              <a:avLst/>
              <a:gdLst>
                <a:gd name="T0" fmla="*/ 95 w 98"/>
                <a:gd name="T1" fmla="*/ 22 h 130"/>
                <a:gd name="T2" fmla="*/ 25 w 98"/>
                <a:gd name="T3" fmla="*/ 22 h 130"/>
                <a:gd name="T4" fmla="*/ 25 w 98"/>
                <a:gd name="T5" fmla="*/ 50 h 130"/>
                <a:gd name="T6" fmla="*/ 90 w 98"/>
                <a:gd name="T7" fmla="*/ 50 h 130"/>
                <a:gd name="T8" fmla="*/ 90 w 98"/>
                <a:gd name="T9" fmla="*/ 73 h 130"/>
                <a:gd name="T10" fmla="*/ 25 w 98"/>
                <a:gd name="T11" fmla="*/ 73 h 130"/>
                <a:gd name="T12" fmla="*/ 25 w 98"/>
                <a:gd name="T13" fmla="*/ 105 h 130"/>
                <a:gd name="T14" fmla="*/ 98 w 98"/>
                <a:gd name="T15" fmla="*/ 105 h 130"/>
                <a:gd name="T16" fmla="*/ 98 w 98"/>
                <a:gd name="T17" fmla="*/ 130 h 130"/>
                <a:gd name="T18" fmla="*/ 0 w 98"/>
                <a:gd name="T19" fmla="*/ 130 h 130"/>
                <a:gd name="T20" fmla="*/ 0 w 98"/>
                <a:gd name="T21" fmla="*/ 0 h 130"/>
                <a:gd name="T22" fmla="*/ 95 w 98"/>
                <a:gd name="T23" fmla="*/ 0 h 130"/>
                <a:gd name="T24" fmla="*/ 95 w 98"/>
                <a:gd name="T25" fmla="*/ 22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0"/>
                <a:gd name="T41" fmla="*/ 98 w 98"/>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0">
                  <a:moveTo>
                    <a:pt x="95" y="22"/>
                  </a:moveTo>
                  <a:lnTo>
                    <a:pt x="25" y="22"/>
                  </a:lnTo>
                  <a:lnTo>
                    <a:pt x="25" y="50"/>
                  </a:lnTo>
                  <a:lnTo>
                    <a:pt x="90" y="50"/>
                  </a:lnTo>
                  <a:lnTo>
                    <a:pt x="90" y="73"/>
                  </a:lnTo>
                  <a:lnTo>
                    <a:pt x="25" y="73"/>
                  </a:lnTo>
                  <a:lnTo>
                    <a:pt x="25" y="105"/>
                  </a:lnTo>
                  <a:lnTo>
                    <a:pt x="98" y="105"/>
                  </a:lnTo>
                  <a:lnTo>
                    <a:pt x="98" y="130"/>
                  </a:lnTo>
                  <a:lnTo>
                    <a:pt x="0" y="130"/>
                  </a:lnTo>
                  <a:lnTo>
                    <a:pt x="0" y="0"/>
                  </a:lnTo>
                  <a:lnTo>
                    <a:pt x="95" y="0"/>
                  </a:lnTo>
                  <a:lnTo>
                    <a:pt x="95"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05" name="Freeform 671"/>
            <p:cNvSpPr>
              <a:spLocks/>
            </p:cNvSpPr>
            <p:nvPr/>
          </p:nvSpPr>
          <p:spPr bwMode="auto">
            <a:xfrm>
              <a:off x="3160" y="8899"/>
              <a:ext cx="105" cy="130"/>
            </a:xfrm>
            <a:custGeom>
              <a:avLst/>
              <a:gdLst>
                <a:gd name="T0" fmla="*/ 0 w 105"/>
                <a:gd name="T1" fmla="*/ 0 h 130"/>
                <a:gd name="T2" fmla="*/ 30 w 105"/>
                <a:gd name="T3" fmla="*/ 0 h 130"/>
                <a:gd name="T4" fmla="*/ 80 w 105"/>
                <a:gd name="T5" fmla="*/ 90 h 130"/>
                <a:gd name="T6" fmla="*/ 80 w 105"/>
                <a:gd name="T7" fmla="*/ 0 h 130"/>
                <a:gd name="T8" fmla="*/ 105 w 105"/>
                <a:gd name="T9" fmla="*/ 0 h 130"/>
                <a:gd name="T10" fmla="*/ 105 w 105"/>
                <a:gd name="T11" fmla="*/ 130 h 130"/>
                <a:gd name="T12" fmla="*/ 80 w 105"/>
                <a:gd name="T13" fmla="*/ 130 h 130"/>
                <a:gd name="T14" fmla="*/ 25 w 105"/>
                <a:gd name="T15" fmla="*/ 37 h 130"/>
                <a:gd name="T16" fmla="*/ 25 w 105"/>
                <a:gd name="T17" fmla="*/ 130 h 130"/>
                <a:gd name="T18" fmla="*/ 0 w 105"/>
                <a:gd name="T19" fmla="*/ 130 h 130"/>
                <a:gd name="T20" fmla="*/ 0 w 105"/>
                <a:gd name="T21" fmla="*/ 0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
                <a:gd name="T34" fmla="*/ 0 h 130"/>
                <a:gd name="T35" fmla="*/ 105 w 105"/>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 h="130">
                  <a:moveTo>
                    <a:pt x="0" y="0"/>
                  </a:moveTo>
                  <a:lnTo>
                    <a:pt x="30" y="0"/>
                  </a:lnTo>
                  <a:lnTo>
                    <a:pt x="80" y="90"/>
                  </a:lnTo>
                  <a:lnTo>
                    <a:pt x="80" y="0"/>
                  </a:lnTo>
                  <a:lnTo>
                    <a:pt x="105" y="0"/>
                  </a:lnTo>
                  <a:lnTo>
                    <a:pt x="105" y="130"/>
                  </a:lnTo>
                  <a:lnTo>
                    <a:pt x="80" y="130"/>
                  </a:lnTo>
                  <a:lnTo>
                    <a:pt x="25" y="37"/>
                  </a:lnTo>
                  <a:lnTo>
                    <a:pt x="25"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06" name="Freeform 672"/>
            <p:cNvSpPr>
              <a:spLocks/>
            </p:cNvSpPr>
            <p:nvPr/>
          </p:nvSpPr>
          <p:spPr bwMode="auto">
            <a:xfrm>
              <a:off x="3286" y="8896"/>
              <a:ext cx="115" cy="136"/>
            </a:xfrm>
            <a:custGeom>
              <a:avLst/>
              <a:gdLst>
                <a:gd name="T0" fmla="*/ 27 w 115"/>
                <a:gd name="T1" fmla="*/ 10 h 136"/>
                <a:gd name="T2" fmla="*/ 47 w 115"/>
                <a:gd name="T3" fmla="*/ 0 h 136"/>
                <a:gd name="T4" fmla="*/ 75 w 115"/>
                <a:gd name="T5" fmla="*/ 3 h 136"/>
                <a:gd name="T6" fmla="*/ 88 w 115"/>
                <a:gd name="T7" fmla="*/ 5 h 136"/>
                <a:gd name="T8" fmla="*/ 98 w 115"/>
                <a:gd name="T9" fmla="*/ 13 h 136"/>
                <a:gd name="T10" fmla="*/ 108 w 115"/>
                <a:gd name="T11" fmla="*/ 23 h 136"/>
                <a:gd name="T12" fmla="*/ 115 w 115"/>
                <a:gd name="T13" fmla="*/ 40 h 136"/>
                <a:gd name="T14" fmla="*/ 90 w 115"/>
                <a:gd name="T15" fmla="*/ 45 h 136"/>
                <a:gd name="T16" fmla="*/ 83 w 115"/>
                <a:gd name="T17" fmla="*/ 33 h 136"/>
                <a:gd name="T18" fmla="*/ 73 w 115"/>
                <a:gd name="T19" fmla="*/ 25 h 136"/>
                <a:gd name="T20" fmla="*/ 52 w 115"/>
                <a:gd name="T21" fmla="*/ 25 h 136"/>
                <a:gd name="T22" fmla="*/ 42 w 115"/>
                <a:gd name="T23" fmla="*/ 30 h 136"/>
                <a:gd name="T24" fmla="*/ 32 w 115"/>
                <a:gd name="T25" fmla="*/ 43 h 136"/>
                <a:gd name="T26" fmla="*/ 30 w 115"/>
                <a:gd name="T27" fmla="*/ 58 h 136"/>
                <a:gd name="T28" fmla="*/ 30 w 115"/>
                <a:gd name="T29" fmla="*/ 81 h 136"/>
                <a:gd name="T30" fmla="*/ 30 w 115"/>
                <a:gd name="T31" fmla="*/ 88 h 136"/>
                <a:gd name="T32" fmla="*/ 37 w 115"/>
                <a:gd name="T33" fmla="*/ 103 h 136"/>
                <a:gd name="T34" fmla="*/ 47 w 115"/>
                <a:gd name="T35" fmla="*/ 111 h 136"/>
                <a:gd name="T36" fmla="*/ 60 w 115"/>
                <a:gd name="T37" fmla="*/ 113 h 136"/>
                <a:gd name="T38" fmla="*/ 73 w 115"/>
                <a:gd name="T39" fmla="*/ 111 h 136"/>
                <a:gd name="T40" fmla="*/ 83 w 115"/>
                <a:gd name="T41" fmla="*/ 103 h 136"/>
                <a:gd name="T42" fmla="*/ 90 w 115"/>
                <a:gd name="T43" fmla="*/ 88 h 136"/>
                <a:gd name="T44" fmla="*/ 113 w 115"/>
                <a:gd name="T45" fmla="*/ 98 h 136"/>
                <a:gd name="T46" fmla="*/ 105 w 115"/>
                <a:gd name="T47" fmla="*/ 116 h 136"/>
                <a:gd name="T48" fmla="*/ 90 w 115"/>
                <a:gd name="T49" fmla="*/ 128 h 136"/>
                <a:gd name="T50" fmla="*/ 73 w 115"/>
                <a:gd name="T51" fmla="*/ 136 h 136"/>
                <a:gd name="T52" fmla="*/ 47 w 115"/>
                <a:gd name="T53" fmla="*/ 136 h 136"/>
                <a:gd name="T54" fmla="*/ 30 w 115"/>
                <a:gd name="T55" fmla="*/ 131 h 136"/>
                <a:gd name="T56" fmla="*/ 17 w 115"/>
                <a:gd name="T57" fmla="*/ 118 h 136"/>
                <a:gd name="T58" fmla="*/ 5 w 115"/>
                <a:gd name="T59" fmla="*/ 98 h 136"/>
                <a:gd name="T60" fmla="*/ 0 w 115"/>
                <a:gd name="T61" fmla="*/ 68 h 136"/>
                <a:gd name="T62" fmla="*/ 5 w 115"/>
                <a:gd name="T63" fmla="*/ 38 h 136"/>
                <a:gd name="T64" fmla="*/ 10 w 115"/>
                <a:gd name="T65" fmla="*/ 28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5"/>
                <a:gd name="T100" fmla="*/ 0 h 136"/>
                <a:gd name="T101" fmla="*/ 115 w 115"/>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5" h="136">
                  <a:moveTo>
                    <a:pt x="20" y="15"/>
                  </a:moveTo>
                  <a:lnTo>
                    <a:pt x="27" y="10"/>
                  </a:lnTo>
                  <a:lnTo>
                    <a:pt x="37" y="5"/>
                  </a:lnTo>
                  <a:lnTo>
                    <a:pt x="47" y="0"/>
                  </a:lnTo>
                  <a:lnTo>
                    <a:pt x="60" y="0"/>
                  </a:lnTo>
                  <a:lnTo>
                    <a:pt x="75" y="3"/>
                  </a:lnTo>
                  <a:lnTo>
                    <a:pt x="83" y="3"/>
                  </a:lnTo>
                  <a:lnTo>
                    <a:pt x="88" y="5"/>
                  </a:lnTo>
                  <a:lnTo>
                    <a:pt x="93" y="8"/>
                  </a:lnTo>
                  <a:lnTo>
                    <a:pt x="98" y="13"/>
                  </a:lnTo>
                  <a:lnTo>
                    <a:pt x="103" y="18"/>
                  </a:lnTo>
                  <a:lnTo>
                    <a:pt x="108" y="23"/>
                  </a:lnTo>
                  <a:lnTo>
                    <a:pt x="113" y="33"/>
                  </a:lnTo>
                  <a:lnTo>
                    <a:pt x="115" y="40"/>
                  </a:lnTo>
                  <a:lnTo>
                    <a:pt x="115" y="45"/>
                  </a:lnTo>
                  <a:lnTo>
                    <a:pt x="90" y="45"/>
                  </a:lnTo>
                  <a:lnTo>
                    <a:pt x="85" y="38"/>
                  </a:lnTo>
                  <a:lnTo>
                    <a:pt x="83" y="33"/>
                  </a:lnTo>
                  <a:lnTo>
                    <a:pt x="78" y="28"/>
                  </a:lnTo>
                  <a:lnTo>
                    <a:pt x="73" y="25"/>
                  </a:lnTo>
                  <a:lnTo>
                    <a:pt x="60" y="23"/>
                  </a:lnTo>
                  <a:lnTo>
                    <a:pt x="52" y="25"/>
                  </a:lnTo>
                  <a:lnTo>
                    <a:pt x="47" y="28"/>
                  </a:lnTo>
                  <a:lnTo>
                    <a:pt x="42" y="30"/>
                  </a:lnTo>
                  <a:lnTo>
                    <a:pt x="37" y="35"/>
                  </a:lnTo>
                  <a:lnTo>
                    <a:pt x="32" y="43"/>
                  </a:lnTo>
                  <a:lnTo>
                    <a:pt x="30" y="50"/>
                  </a:lnTo>
                  <a:lnTo>
                    <a:pt x="30" y="58"/>
                  </a:lnTo>
                  <a:lnTo>
                    <a:pt x="27" y="71"/>
                  </a:lnTo>
                  <a:lnTo>
                    <a:pt x="30" y="81"/>
                  </a:lnTo>
                  <a:lnTo>
                    <a:pt x="30" y="86"/>
                  </a:lnTo>
                  <a:lnTo>
                    <a:pt x="30" y="88"/>
                  </a:lnTo>
                  <a:lnTo>
                    <a:pt x="32" y="96"/>
                  </a:lnTo>
                  <a:lnTo>
                    <a:pt x="37" y="103"/>
                  </a:lnTo>
                  <a:lnTo>
                    <a:pt x="42" y="108"/>
                  </a:lnTo>
                  <a:lnTo>
                    <a:pt x="47" y="111"/>
                  </a:lnTo>
                  <a:lnTo>
                    <a:pt x="55" y="113"/>
                  </a:lnTo>
                  <a:lnTo>
                    <a:pt x="60" y="113"/>
                  </a:lnTo>
                  <a:lnTo>
                    <a:pt x="68" y="113"/>
                  </a:lnTo>
                  <a:lnTo>
                    <a:pt x="73" y="111"/>
                  </a:lnTo>
                  <a:lnTo>
                    <a:pt x="78" y="108"/>
                  </a:lnTo>
                  <a:lnTo>
                    <a:pt x="83" y="103"/>
                  </a:lnTo>
                  <a:lnTo>
                    <a:pt x="85" y="98"/>
                  </a:lnTo>
                  <a:lnTo>
                    <a:pt x="90" y="88"/>
                  </a:lnTo>
                  <a:lnTo>
                    <a:pt x="115" y="88"/>
                  </a:lnTo>
                  <a:lnTo>
                    <a:pt x="113" y="98"/>
                  </a:lnTo>
                  <a:lnTo>
                    <a:pt x="110" y="108"/>
                  </a:lnTo>
                  <a:lnTo>
                    <a:pt x="105" y="116"/>
                  </a:lnTo>
                  <a:lnTo>
                    <a:pt x="98" y="123"/>
                  </a:lnTo>
                  <a:lnTo>
                    <a:pt x="90" y="128"/>
                  </a:lnTo>
                  <a:lnTo>
                    <a:pt x="83" y="133"/>
                  </a:lnTo>
                  <a:lnTo>
                    <a:pt x="73" y="136"/>
                  </a:lnTo>
                  <a:lnTo>
                    <a:pt x="60" y="136"/>
                  </a:lnTo>
                  <a:lnTo>
                    <a:pt x="47" y="136"/>
                  </a:lnTo>
                  <a:lnTo>
                    <a:pt x="35" y="133"/>
                  </a:lnTo>
                  <a:lnTo>
                    <a:pt x="30" y="131"/>
                  </a:lnTo>
                  <a:lnTo>
                    <a:pt x="25" y="126"/>
                  </a:lnTo>
                  <a:lnTo>
                    <a:pt x="17" y="118"/>
                  </a:lnTo>
                  <a:lnTo>
                    <a:pt x="10" y="108"/>
                  </a:lnTo>
                  <a:lnTo>
                    <a:pt x="5" y="98"/>
                  </a:lnTo>
                  <a:lnTo>
                    <a:pt x="2" y="83"/>
                  </a:lnTo>
                  <a:lnTo>
                    <a:pt x="0" y="68"/>
                  </a:lnTo>
                  <a:lnTo>
                    <a:pt x="2" y="53"/>
                  </a:lnTo>
                  <a:lnTo>
                    <a:pt x="5" y="38"/>
                  </a:lnTo>
                  <a:lnTo>
                    <a:pt x="7" y="33"/>
                  </a:lnTo>
                  <a:lnTo>
                    <a:pt x="10" y="28"/>
                  </a:lnTo>
                  <a:lnTo>
                    <a:pt x="20"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07" name="Freeform 673"/>
            <p:cNvSpPr>
              <a:spLocks/>
            </p:cNvSpPr>
            <p:nvPr/>
          </p:nvSpPr>
          <p:spPr bwMode="auto">
            <a:xfrm>
              <a:off x="3424" y="8899"/>
              <a:ext cx="98" cy="130"/>
            </a:xfrm>
            <a:custGeom>
              <a:avLst/>
              <a:gdLst>
                <a:gd name="T0" fmla="*/ 96 w 98"/>
                <a:gd name="T1" fmla="*/ 22 h 130"/>
                <a:gd name="T2" fmla="*/ 25 w 98"/>
                <a:gd name="T3" fmla="*/ 22 h 130"/>
                <a:gd name="T4" fmla="*/ 25 w 98"/>
                <a:gd name="T5" fmla="*/ 50 h 130"/>
                <a:gd name="T6" fmla="*/ 91 w 98"/>
                <a:gd name="T7" fmla="*/ 50 h 130"/>
                <a:gd name="T8" fmla="*/ 91 w 98"/>
                <a:gd name="T9" fmla="*/ 73 h 130"/>
                <a:gd name="T10" fmla="*/ 25 w 98"/>
                <a:gd name="T11" fmla="*/ 73 h 130"/>
                <a:gd name="T12" fmla="*/ 25 w 98"/>
                <a:gd name="T13" fmla="*/ 105 h 130"/>
                <a:gd name="T14" fmla="*/ 98 w 98"/>
                <a:gd name="T15" fmla="*/ 105 h 130"/>
                <a:gd name="T16" fmla="*/ 98 w 98"/>
                <a:gd name="T17" fmla="*/ 130 h 130"/>
                <a:gd name="T18" fmla="*/ 0 w 98"/>
                <a:gd name="T19" fmla="*/ 130 h 130"/>
                <a:gd name="T20" fmla="*/ 0 w 98"/>
                <a:gd name="T21" fmla="*/ 0 h 130"/>
                <a:gd name="T22" fmla="*/ 96 w 98"/>
                <a:gd name="T23" fmla="*/ 0 h 130"/>
                <a:gd name="T24" fmla="*/ 96 w 98"/>
                <a:gd name="T25" fmla="*/ 22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0"/>
                <a:gd name="T41" fmla="*/ 98 w 98"/>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0">
                  <a:moveTo>
                    <a:pt x="96" y="22"/>
                  </a:moveTo>
                  <a:lnTo>
                    <a:pt x="25" y="22"/>
                  </a:lnTo>
                  <a:lnTo>
                    <a:pt x="25" y="50"/>
                  </a:lnTo>
                  <a:lnTo>
                    <a:pt x="91" y="50"/>
                  </a:lnTo>
                  <a:lnTo>
                    <a:pt x="91" y="73"/>
                  </a:lnTo>
                  <a:lnTo>
                    <a:pt x="25" y="73"/>
                  </a:lnTo>
                  <a:lnTo>
                    <a:pt x="25" y="105"/>
                  </a:lnTo>
                  <a:lnTo>
                    <a:pt x="98" y="105"/>
                  </a:lnTo>
                  <a:lnTo>
                    <a:pt x="98" y="130"/>
                  </a:lnTo>
                  <a:lnTo>
                    <a:pt x="0" y="130"/>
                  </a:lnTo>
                  <a:lnTo>
                    <a:pt x="0" y="0"/>
                  </a:lnTo>
                  <a:lnTo>
                    <a:pt x="96" y="0"/>
                  </a:lnTo>
                  <a:lnTo>
                    <a:pt x="9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08" name="Freeform 674"/>
            <p:cNvSpPr>
              <a:spLocks/>
            </p:cNvSpPr>
            <p:nvPr/>
          </p:nvSpPr>
          <p:spPr bwMode="auto">
            <a:xfrm>
              <a:off x="3537" y="8896"/>
              <a:ext cx="108" cy="136"/>
            </a:xfrm>
            <a:custGeom>
              <a:avLst/>
              <a:gdLst>
                <a:gd name="T0" fmla="*/ 28 w 108"/>
                <a:gd name="T1" fmla="*/ 101 h 136"/>
                <a:gd name="T2" fmla="*/ 40 w 108"/>
                <a:gd name="T3" fmla="*/ 113 h 136"/>
                <a:gd name="T4" fmla="*/ 53 w 108"/>
                <a:gd name="T5" fmla="*/ 113 h 136"/>
                <a:gd name="T6" fmla="*/ 71 w 108"/>
                <a:gd name="T7" fmla="*/ 113 h 136"/>
                <a:gd name="T8" fmla="*/ 78 w 108"/>
                <a:gd name="T9" fmla="*/ 106 h 136"/>
                <a:gd name="T10" fmla="*/ 81 w 108"/>
                <a:gd name="T11" fmla="*/ 98 h 136"/>
                <a:gd name="T12" fmla="*/ 76 w 108"/>
                <a:gd name="T13" fmla="*/ 88 h 136"/>
                <a:gd name="T14" fmla="*/ 58 w 108"/>
                <a:gd name="T15" fmla="*/ 81 h 136"/>
                <a:gd name="T16" fmla="*/ 35 w 108"/>
                <a:gd name="T17" fmla="*/ 76 h 136"/>
                <a:gd name="T18" fmla="*/ 15 w 108"/>
                <a:gd name="T19" fmla="*/ 68 h 136"/>
                <a:gd name="T20" fmla="*/ 5 w 108"/>
                <a:gd name="T21" fmla="*/ 55 h 136"/>
                <a:gd name="T22" fmla="*/ 3 w 108"/>
                <a:gd name="T23" fmla="*/ 40 h 136"/>
                <a:gd name="T24" fmla="*/ 5 w 108"/>
                <a:gd name="T25" fmla="*/ 23 h 136"/>
                <a:gd name="T26" fmla="*/ 15 w 108"/>
                <a:gd name="T27" fmla="*/ 10 h 136"/>
                <a:gd name="T28" fmla="*/ 30 w 108"/>
                <a:gd name="T29" fmla="*/ 3 h 136"/>
                <a:gd name="T30" fmla="*/ 53 w 108"/>
                <a:gd name="T31" fmla="*/ 0 h 136"/>
                <a:gd name="T32" fmla="*/ 73 w 108"/>
                <a:gd name="T33" fmla="*/ 3 h 136"/>
                <a:gd name="T34" fmla="*/ 88 w 108"/>
                <a:gd name="T35" fmla="*/ 10 h 136"/>
                <a:gd name="T36" fmla="*/ 98 w 108"/>
                <a:gd name="T37" fmla="*/ 23 h 136"/>
                <a:gd name="T38" fmla="*/ 103 w 108"/>
                <a:gd name="T39" fmla="*/ 43 h 136"/>
                <a:gd name="T40" fmla="*/ 76 w 108"/>
                <a:gd name="T41" fmla="*/ 35 h 136"/>
                <a:gd name="T42" fmla="*/ 71 w 108"/>
                <a:gd name="T43" fmla="*/ 28 h 136"/>
                <a:gd name="T44" fmla="*/ 61 w 108"/>
                <a:gd name="T45" fmla="*/ 23 h 136"/>
                <a:gd name="T46" fmla="*/ 40 w 108"/>
                <a:gd name="T47" fmla="*/ 23 h 136"/>
                <a:gd name="T48" fmla="*/ 30 w 108"/>
                <a:gd name="T49" fmla="*/ 28 h 136"/>
                <a:gd name="T50" fmla="*/ 28 w 108"/>
                <a:gd name="T51" fmla="*/ 35 h 136"/>
                <a:gd name="T52" fmla="*/ 30 w 108"/>
                <a:gd name="T53" fmla="*/ 43 h 136"/>
                <a:gd name="T54" fmla="*/ 50 w 108"/>
                <a:gd name="T55" fmla="*/ 53 h 136"/>
                <a:gd name="T56" fmla="*/ 86 w 108"/>
                <a:gd name="T57" fmla="*/ 63 h 136"/>
                <a:gd name="T58" fmla="*/ 101 w 108"/>
                <a:gd name="T59" fmla="*/ 73 h 136"/>
                <a:gd name="T60" fmla="*/ 106 w 108"/>
                <a:gd name="T61" fmla="*/ 86 h 136"/>
                <a:gd name="T62" fmla="*/ 106 w 108"/>
                <a:gd name="T63" fmla="*/ 103 h 136"/>
                <a:gd name="T64" fmla="*/ 101 w 108"/>
                <a:gd name="T65" fmla="*/ 118 h 136"/>
                <a:gd name="T66" fmla="*/ 86 w 108"/>
                <a:gd name="T67" fmla="*/ 131 h 136"/>
                <a:gd name="T68" fmla="*/ 68 w 108"/>
                <a:gd name="T69" fmla="*/ 136 h 136"/>
                <a:gd name="T70" fmla="*/ 43 w 108"/>
                <a:gd name="T71" fmla="*/ 136 h 136"/>
                <a:gd name="T72" fmla="*/ 23 w 108"/>
                <a:gd name="T73" fmla="*/ 131 h 136"/>
                <a:gd name="T74" fmla="*/ 8 w 108"/>
                <a:gd name="T75" fmla="*/ 118 h 136"/>
                <a:gd name="T76" fmla="*/ 3 w 108"/>
                <a:gd name="T77" fmla="*/ 103 h 136"/>
                <a:gd name="T78" fmla="*/ 25 w 108"/>
                <a:gd name="T79" fmla="*/ 93 h 1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8"/>
                <a:gd name="T121" fmla="*/ 0 h 136"/>
                <a:gd name="T122" fmla="*/ 108 w 108"/>
                <a:gd name="T123" fmla="*/ 136 h 1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8" h="136">
                  <a:moveTo>
                    <a:pt x="25" y="93"/>
                  </a:moveTo>
                  <a:lnTo>
                    <a:pt x="28" y="101"/>
                  </a:lnTo>
                  <a:lnTo>
                    <a:pt x="30" y="106"/>
                  </a:lnTo>
                  <a:lnTo>
                    <a:pt x="40" y="113"/>
                  </a:lnTo>
                  <a:lnTo>
                    <a:pt x="45" y="113"/>
                  </a:lnTo>
                  <a:lnTo>
                    <a:pt x="53" y="113"/>
                  </a:lnTo>
                  <a:lnTo>
                    <a:pt x="63" y="113"/>
                  </a:lnTo>
                  <a:lnTo>
                    <a:pt x="71" y="113"/>
                  </a:lnTo>
                  <a:lnTo>
                    <a:pt x="76" y="111"/>
                  </a:lnTo>
                  <a:lnTo>
                    <a:pt x="78" y="106"/>
                  </a:lnTo>
                  <a:lnTo>
                    <a:pt x="81" y="103"/>
                  </a:lnTo>
                  <a:lnTo>
                    <a:pt x="81" y="98"/>
                  </a:lnTo>
                  <a:lnTo>
                    <a:pt x="81" y="91"/>
                  </a:lnTo>
                  <a:lnTo>
                    <a:pt x="76" y="88"/>
                  </a:lnTo>
                  <a:lnTo>
                    <a:pt x="68" y="83"/>
                  </a:lnTo>
                  <a:lnTo>
                    <a:pt x="58" y="81"/>
                  </a:lnTo>
                  <a:lnTo>
                    <a:pt x="43" y="78"/>
                  </a:lnTo>
                  <a:lnTo>
                    <a:pt x="35" y="76"/>
                  </a:lnTo>
                  <a:lnTo>
                    <a:pt x="28" y="73"/>
                  </a:lnTo>
                  <a:lnTo>
                    <a:pt x="15" y="68"/>
                  </a:lnTo>
                  <a:lnTo>
                    <a:pt x="10" y="63"/>
                  </a:lnTo>
                  <a:lnTo>
                    <a:pt x="5" y="55"/>
                  </a:lnTo>
                  <a:lnTo>
                    <a:pt x="3" y="48"/>
                  </a:lnTo>
                  <a:lnTo>
                    <a:pt x="3" y="40"/>
                  </a:lnTo>
                  <a:lnTo>
                    <a:pt x="3" y="30"/>
                  </a:lnTo>
                  <a:lnTo>
                    <a:pt x="5" y="23"/>
                  </a:lnTo>
                  <a:lnTo>
                    <a:pt x="10" y="18"/>
                  </a:lnTo>
                  <a:lnTo>
                    <a:pt x="15" y="10"/>
                  </a:lnTo>
                  <a:lnTo>
                    <a:pt x="23" y="5"/>
                  </a:lnTo>
                  <a:lnTo>
                    <a:pt x="30" y="3"/>
                  </a:lnTo>
                  <a:lnTo>
                    <a:pt x="40" y="0"/>
                  </a:lnTo>
                  <a:lnTo>
                    <a:pt x="53" y="0"/>
                  </a:lnTo>
                  <a:lnTo>
                    <a:pt x="63" y="0"/>
                  </a:lnTo>
                  <a:lnTo>
                    <a:pt x="73" y="3"/>
                  </a:lnTo>
                  <a:lnTo>
                    <a:pt x="81" y="5"/>
                  </a:lnTo>
                  <a:lnTo>
                    <a:pt x="88" y="10"/>
                  </a:lnTo>
                  <a:lnTo>
                    <a:pt x="93" y="15"/>
                  </a:lnTo>
                  <a:lnTo>
                    <a:pt x="98" y="23"/>
                  </a:lnTo>
                  <a:lnTo>
                    <a:pt x="101" y="33"/>
                  </a:lnTo>
                  <a:lnTo>
                    <a:pt x="103" y="43"/>
                  </a:lnTo>
                  <a:lnTo>
                    <a:pt x="78" y="43"/>
                  </a:lnTo>
                  <a:lnTo>
                    <a:pt x="76" y="35"/>
                  </a:lnTo>
                  <a:lnTo>
                    <a:pt x="73" y="33"/>
                  </a:lnTo>
                  <a:lnTo>
                    <a:pt x="71" y="28"/>
                  </a:lnTo>
                  <a:lnTo>
                    <a:pt x="66" y="25"/>
                  </a:lnTo>
                  <a:lnTo>
                    <a:pt x="61" y="23"/>
                  </a:lnTo>
                  <a:lnTo>
                    <a:pt x="50" y="23"/>
                  </a:lnTo>
                  <a:lnTo>
                    <a:pt x="40" y="23"/>
                  </a:lnTo>
                  <a:lnTo>
                    <a:pt x="33" y="25"/>
                  </a:lnTo>
                  <a:lnTo>
                    <a:pt x="30" y="28"/>
                  </a:lnTo>
                  <a:lnTo>
                    <a:pt x="30" y="30"/>
                  </a:lnTo>
                  <a:lnTo>
                    <a:pt x="28" y="35"/>
                  </a:lnTo>
                  <a:lnTo>
                    <a:pt x="28" y="38"/>
                  </a:lnTo>
                  <a:lnTo>
                    <a:pt x="30" y="43"/>
                  </a:lnTo>
                  <a:lnTo>
                    <a:pt x="33" y="48"/>
                  </a:lnTo>
                  <a:lnTo>
                    <a:pt x="50" y="53"/>
                  </a:lnTo>
                  <a:lnTo>
                    <a:pt x="73" y="58"/>
                  </a:lnTo>
                  <a:lnTo>
                    <a:pt x="86" y="63"/>
                  </a:lnTo>
                  <a:lnTo>
                    <a:pt x="96" y="68"/>
                  </a:lnTo>
                  <a:lnTo>
                    <a:pt x="101" y="73"/>
                  </a:lnTo>
                  <a:lnTo>
                    <a:pt x="103" y="81"/>
                  </a:lnTo>
                  <a:lnTo>
                    <a:pt x="106" y="86"/>
                  </a:lnTo>
                  <a:lnTo>
                    <a:pt x="108" y="96"/>
                  </a:lnTo>
                  <a:lnTo>
                    <a:pt x="106" y="103"/>
                  </a:lnTo>
                  <a:lnTo>
                    <a:pt x="103" y="111"/>
                  </a:lnTo>
                  <a:lnTo>
                    <a:pt x="101" y="118"/>
                  </a:lnTo>
                  <a:lnTo>
                    <a:pt x="93" y="126"/>
                  </a:lnTo>
                  <a:lnTo>
                    <a:pt x="86" y="131"/>
                  </a:lnTo>
                  <a:lnTo>
                    <a:pt x="78" y="133"/>
                  </a:lnTo>
                  <a:lnTo>
                    <a:pt x="68" y="136"/>
                  </a:lnTo>
                  <a:lnTo>
                    <a:pt x="56" y="136"/>
                  </a:lnTo>
                  <a:lnTo>
                    <a:pt x="43" y="136"/>
                  </a:lnTo>
                  <a:lnTo>
                    <a:pt x="33" y="133"/>
                  </a:lnTo>
                  <a:lnTo>
                    <a:pt x="23" y="131"/>
                  </a:lnTo>
                  <a:lnTo>
                    <a:pt x="15" y="126"/>
                  </a:lnTo>
                  <a:lnTo>
                    <a:pt x="8" y="118"/>
                  </a:lnTo>
                  <a:lnTo>
                    <a:pt x="5" y="111"/>
                  </a:lnTo>
                  <a:lnTo>
                    <a:pt x="3" y="103"/>
                  </a:lnTo>
                  <a:lnTo>
                    <a:pt x="0" y="93"/>
                  </a:lnTo>
                  <a:lnTo>
                    <a:pt x="25"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09" name="Freeform 675"/>
            <p:cNvSpPr>
              <a:spLocks noEditPoints="1"/>
            </p:cNvSpPr>
            <p:nvPr/>
          </p:nvSpPr>
          <p:spPr bwMode="auto">
            <a:xfrm>
              <a:off x="3716" y="8899"/>
              <a:ext cx="98" cy="130"/>
            </a:xfrm>
            <a:custGeom>
              <a:avLst/>
              <a:gdLst>
                <a:gd name="T0" fmla="*/ 0 w 98"/>
                <a:gd name="T1" fmla="*/ 0 h 130"/>
                <a:gd name="T2" fmla="*/ 60 w 98"/>
                <a:gd name="T3" fmla="*/ 0 h 130"/>
                <a:gd name="T4" fmla="*/ 68 w 98"/>
                <a:gd name="T5" fmla="*/ 0 h 130"/>
                <a:gd name="T6" fmla="*/ 75 w 98"/>
                <a:gd name="T7" fmla="*/ 2 h 130"/>
                <a:gd name="T8" fmla="*/ 80 w 98"/>
                <a:gd name="T9" fmla="*/ 5 h 130"/>
                <a:gd name="T10" fmla="*/ 88 w 98"/>
                <a:gd name="T11" fmla="*/ 10 h 130"/>
                <a:gd name="T12" fmla="*/ 93 w 98"/>
                <a:gd name="T13" fmla="*/ 15 h 130"/>
                <a:gd name="T14" fmla="*/ 95 w 98"/>
                <a:gd name="T15" fmla="*/ 22 h 130"/>
                <a:gd name="T16" fmla="*/ 98 w 98"/>
                <a:gd name="T17" fmla="*/ 30 h 130"/>
                <a:gd name="T18" fmla="*/ 98 w 98"/>
                <a:gd name="T19" fmla="*/ 37 h 130"/>
                <a:gd name="T20" fmla="*/ 98 w 98"/>
                <a:gd name="T21" fmla="*/ 45 h 130"/>
                <a:gd name="T22" fmla="*/ 95 w 98"/>
                <a:gd name="T23" fmla="*/ 52 h 130"/>
                <a:gd name="T24" fmla="*/ 93 w 98"/>
                <a:gd name="T25" fmla="*/ 57 h 130"/>
                <a:gd name="T26" fmla="*/ 88 w 98"/>
                <a:gd name="T27" fmla="*/ 65 h 130"/>
                <a:gd name="T28" fmla="*/ 85 w 98"/>
                <a:gd name="T29" fmla="*/ 68 h 130"/>
                <a:gd name="T30" fmla="*/ 83 w 98"/>
                <a:gd name="T31" fmla="*/ 70 h 130"/>
                <a:gd name="T32" fmla="*/ 75 w 98"/>
                <a:gd name="T33" fmla="*/ 73 h 130"/>
                <a:gd name="T34" fmla="*/ 68 w 98"/>
                <a:gd name="T35" fmla="*/ 75 h 130"/>
                <a:gd name="T36" fmla="*/ 60 w 98"/>
                <a:gd name="T37" fmla="*/ 75 h 130"/>
                <a:gd name="T38" fmla="*/ 17 w 98"/>
                <a:gd name="T39" fmla="*/ 75 h 130"/>
                <a:gd name="T40" fmla="*/ 17 w 98"/>
                <a:gd name="T41" fmla="*/ 130 h 130"/>
                <a:gd name="T42" fmla="*/ 0 w 98"/>
                <a:gd name="T43" fmla="*/ 130 h 130"/>
                <a:gd name="T44" fmla="*/ 0 w 98"/>
                <a:gd name="T45" fmla="*/ 0 h 130"/>
                <a:gd name="T46" fmla="*/ 70 w 98"/>
                <a:gd name="T47" fmla="*/ 17 h 130"/>
                <a:gd name="T48" fmla="*/ 63 w 98"/>
                <a:gd name="T49" fmla="*/ 17 h 130"/>
                <a:gd name="T50" fmla="*/ 53 w 98"/>
                <a:gd name="T51" fmla="*/ 15 h 130"/>
                <a:gd name="T52" fmla="*/ 17 w 98"/>
                <a:gd name="T53" fmla="*/ 15 h 130"/>
                <a:gd name="T54" fmla="*/ 17 w 98"/>
                <a:gd name="T55" fmla="*/ 60 h 130"/>
                <a:gd name="T56" fmla="*/ 53 w 98"/>
                <a:gd name="T57" fmla="*/ 60 h 130"/>
                <a:gd name="T58" fmla="*/ 65 w 98"/>
                <a:gd name="T59" fmla="*/ 60 h 130"/>
                <a:gd name="T60" fmla="*/ 68 w 98"/>
                <a:gd name="T61" fmla="*/ 57 h 130"/>
                <a:gd name="T62" fmla="*/ 73 w 98"/>
                <a:gd name="T63" fmla="*/ 55 h 130"/>
                <a:gd name="T64" fmla="*/ 75 w 98"/>
                <a:gd name="T65" fmla="*/ 52 h 130"/>
                <a:gd name="T66" fmla="*/ 78 w 98"/>
                <a:gd name="T67" fmla="*/ 47 h 130"/>
                <a:gd name="T68" fmla="*/ 80 w 98"/>
                <a:gd name="T69" fmla="*/ 42 h 130"/>
                <a:gd name="T70" fmla="*/ 80 w 98"/>
                <a:gd name="T71" fmla="*/ 37 h 130"/>
                <a:gd name="T72" fmla="*/ 80 w 98"/>
                <a:gd name="T73" fmla="*/ 30 h 130"/>
                <a:gd name="T74" fmla="*/ 78 w 98"/>
                <a:gd name="T75" fmla="*/ 25 h 130"/>
                <a:gd name="T76" fmla="*/ 73 w 98"/>
                <a:gd name="T77" fmla="*/ 22 h 130"/>
                <a:gd name="T78" fmla="*/ 70 w 98"/>
                <a:gd name="T79" fmla="*/ 17 h 13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8"/>
                <a:gd name="T121" fmla="*/ 0 h 130"/>
                <a:gd name="T122" fmla="*/ 98 w 98"/>
                <a:gd name="T123" fmla="*/ 130 h 13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8" h="130">
                  <a:moveTo>
                    <a:pt x="0" y="0"/>
                  </a:moveTo>
                  <a:lnTo>
                    <a:pt x="60" y="0"/>
                  </a:lnTo>
                  <a:lnTo>
                    <a:pt x="68" y="0"/>
                  </a:lnTo>
                  <a:lnTo>
                    <a:pt x="75" y="2"/>
                  </a:lnTo>
                  <a:lnTo>
                    <a:pt x="80" y="5"/>
                  </a:lnTo>
                  <a:lnTo>
                    <a:pt x="88" y="10"/>
                  </a:lnTo>
                  <a:lnTo>
                    <a:pt x="93" y="15"/>
                  </a:lnTo>
                  <a:lnTo>
                    <a:pt x="95" y="22"/>
                  </a:lnTo>
                  <a:lnTo>
                    <a:pt x="98" y="30"/>
                  </a:lnTo>
                  <a:lnTo>
                    <a:pt x="98" y="37"/>
                  </a:lnTo>
                  <a:lnTo>
                    <a:pt x="98" y="45"/>
                  </a:lnTo>
                  <a:lnTo>
                    <a:pt x="95" y="52"/>
                  </a:lnTo>
                  <a:lnTo>
                    <a:pt x="93" y="57"/>
                  </a:lnTo>
                  <a:lnTo>
                    <a:pt x="88" y="65"/>
                  </a:lnTo>
                  <a:lnTo>
                    <a:pt x="85" y="68"/>
                  </a:lnTo>
                  <a:lnTo>
                    <a:pt x="83" y="70"/>
                  </a:lnTo>
                  <a:lnTo>
                    <a:pt x="75" y="73"/>
                  </a:lnTo>
                  <a:lnTo>
                    <a:pt x="68" y="75"/>
                  </a:lnTo>
                  <a:lnTo>
                    <a:pt x="60" y="75"/>
                  </a:lnTo>
                  <a:lnTo>
                    <a:pt x="17" y="75"/>
                  </a:lnTo>
                  <a:lnTo>
                    <a:pt x="17" y="130"/>
                  </a:lnTo>
                  <a:lnTo>
                    <a:pt x="0" y="130"/>
                  </a:lnTo>
                  <a:lnTo>
                    <a:pt x="0" y="0"/>
                  </a:lnTo>
                  <a:close/>
                  <a:moveTo>
                    <a:pt x="70" y="17"/>
                  </a:moveTo>
                  <a:lnTo>
                    <a:pt x="63" y="17"/>
                  </a:lnTo>
                  <a:lnTo>
                    <a:pt x="53" y="15"/>
                  </a:lnTo>
                  <a:lnTo>
                    <a:pt x="17" y="15"/>
                  </a:lnTo>
                  <a:lnTo>
                    <a:pt x="17" y="60"/>
                  </a:lnTo>
                  <a:lnTo>
                    <a:pt x="53" y="60"/>
                  </a:lnTo>
                  <a:lnTo>
                    <a:pt x="65" y="60"/>
                  </a:lnTo>
                  <a:lnTo>
                    <a:pt x="68" y="57"/>
                  </a:lnTo>
                  <a:lnTo>
                    <a:pt x="73" y="55"/>
                  </a:lnTo>
                  <a:lnTo>
                    <a:pt x="75" y="52"/>
                  </a:lnTo>
                  <a:lnTo>
                    <a:pt x="78" y="47"/>
                  </a:lnTo>
                  <a:lnTo>
                    <a:pt x="80" y="42"/>
                  </a:lnTo>
                  <a:lnTo>
                    <a:pt x="80" y="37"/>
                  </a:lnTo>
                  <a:lnTo>
                    <a:pt x="80" y="30"/>
                  </a:lnTo>
                  <a:lnTo>
                    <a:pt x="78" y="25"/>
                  </a:lnTo>
                  <a:lnTo>
                    <a:pt x="73" y="22"/>
                  </a:lnTo>
                  <a:lnTo>
                    <a:pt x="7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10" name="Freeform 676"/>
            <p:cNvSpPr>
              <a:spLocks noEditPoints="1"/>
            </p:cNvSpPr>
            <p:nvPr/>
          </p:nvSpPr>
          <p:spPr bwMode="auto">
            <a:xfrm>
              <a:off x="3839" y="8899"/>
              <a:ext cx="106" cy="130"/>
            </a:xfrm>
            <a:custGeom>
              <a:avLst/>
              <a:gdLst>
                <a:gd name="T0" fmla="*/ 58 w 106"/>
                <a:gd name="T1" fmla="*/ 60 h 130"/>
                <a:gd name="T2" fmla="*/ 68 w 106"/>
                <a:gd name="T3" fmla="*/ 57 h 130"/>
                <a:gd name="T4" fmla="*/ 73 w 106"/>
                <a:gd name="T5" fmla="*/ 57 h 130"/>
                <a:gd name="T6" fmla="*/ 76 w 106"/>
                <a:gd name="T7" fmla="*/ 55 h 130"/>
                <a:gd name="T8" fmla="*/ 81 w 106"/>
                <a:gd name="T9" fmla="*/ 52 h 130"/>
                <a:gd name="T10" fmla="*/ 83 w 106"/>
                <a:gd name="T11" fmla="*/ 47 h 130"/>
                <a:gd name="T12" fmla="*/ 83 w 106"/>
                <a:gd name="T13" fmla="*/ 42 h 130"/>
                <a:gd name="T14" fmla="*/ 83 w 106"/>
                <a:gd name="T15" fmla="*/ 37 h 130"/>
                <a:gd name="T16" fmla="*/ 83 w 106"/>
                <a:gd name="T17" fmla="*/ 30 h 130"/>
                <a:gd name="T18" fmla="*/ 81 w 106"/>
                <a:gd name="T19" fmla="*/ 25 h 130"/>
                <a:gd name="T20" fmla="*/ 78 w 106"/>
                <a:gd name="T21" fmla="*/ 22 h 130"/>
                <a:gd name="T22" fmla="*/ 73 w 106"/>
                <a:gd name="T23" fmla="*/ 17 h 130"/>
                <a:gd name="T24" fmla="*/ 68 w 106"/>
                <a:gd name="T25" fmla="*/ 17 h 130"/>
                <a:gd name="T26" fmla="*/ 60 w 106"/>
                <a:gd name="T27" fmla="*/ 15 h 130"/>
                <a:gd name="T28" fmla="*/ 18 w 106"/>
                <a:gd name="T29" fmla="*/ 15 h 130"/>
                <a:gd name="T30" fmla="*/ 18 w 106"/>
                <a:gd name="T31" fmla="*/ 60 h 130"/>
                <a:gd name="T32" fmla="*/ 58 w 106"/>
                <a:gd name="T33" fmla="*/ 60 h 130"/>
                <a:gd name="T34" fmla="*/ 0 w 106"/>
                <a:gd name="T35" fmla="*/ 0 h 130"/>
                <a:gd name="T36" fmla="*/ 58 w 106"/>
                <a:gd name="T37" fmla="*/ 0 h 130"/>
                <a:gd name="T38" fmla="*/ 73 w 106"/>
                <a:gd name="T39" fmla="*/ 2 h 130"/>
                <a:gd name="T40" fmla="*/ 83 w 106"/>
                <a:gd name="T41" fmla="*/ 5 h 130"/>
                <a:gd name="T42" fmla="*/ 91 w 106"/>
                <a:gd name="T43" fmla="*/ 10 h 130"/>
                <a:gd name="T44" fmla="*/ 96 w 106"/>
                <a:gd name="T45" fmla="*/ 12 h 130"/>
                <a:gd name="T46" fmla="*/ 98 w 106"/>
                <a:gd name="T47" fmla="*/ 17 h 130"/>
                <a:gd name="T48" fmla="*/ 101 w 106"/>
                <a:gd name="T49" fmla="*/ 25 h 130"/>
                <a:gd name="T50" fmla="*/ 101 w 106"/>
                <a:gd name="T51" fmla="*/ 35 h 130"/>
                <a:gd name="T52" fmla="*/ 101 w 106"/>
                <a:gd name="T53" fmla="*/ 45 h 130"/>
                <a:gd name="T54" fmla="*/ 98 w 106"/>
                <a:gd name="T55" fmla="*/ 50 h 130"/>
                <a:gd name="T56" fmla="*/ 98 w 106"/>
                <a:gd name="T57" fmla="*/ 55 h 130"/>
                <a:gd name="T58" fmla="*/ 91 w 106"/>
                <a:gd name="T59" fmla="*/ 60 h 130"/>
                <a:gd name="T60" fmla="*/ 83 w 106"/>
                <a:gd name="T61" fmla="*/ 68 h 130"/>
                <a:gd name="T62" fmla="*/ 91 w 106"/>
                <a:gd name="T63" fmla="*/ 70 h 130"/>
                <a:gd name="T64" fmla="*/ 96 w 106"/>
                <a:gd name="T65" fmla="*/ 75 h 130"/>
                <a:gd name="T66" fmla="*/ 96 w 106"/>
                <a:gd name="T67" fmla="*/ 78 h 130"/>
                <a:gd name="T68" fmla="*/ 98 w 106"/>
                <a:gd name="T69" fmla="*/ 80 h 130"/>
                <a:gd name="T70" fmla="*/ 98 w 106"/>
                <a:gd name="T71" fmla="*/ 90 h 130"/>
                <a:gd name="T72" fmla="*/ 101 w 106"/>
                <a:gd name="T73" fmla="*/ 108 h 130"/>
                <a:gd name="T74" fmla="*/ 101 w 106"/>
                <a:gd name="T75" fmla="*/ 120 h 130"/>
                <a:gd name="T76" fmla="*/ 103 w 106"/>
                <a:gd name="T77" fmla="*/ 125 h 130"/>
                <a:gd name="T78" fmla="*/ 106 w 106"/>
                <a:gd name="T79" fmla="*/ 128 h 130"/>
                <a:gd name="T80" fmla="*/ 106 w 106"/>
                <a:gd name="T81" fmla="*/ 130 h 130"/>
                <a:gd name="T82" fmla="*/ 86 w 106"/>
                <a:gd name="T83" fmla="*/ 130 h 130"/>
                <a:gd name="T84" fmla="*/ 83 w 106"/>
                <a:gd name="T85" fmla="*/ 125 h 130"/>
                <a:gd name="T86" fmla="*/ 83 w 106"/>
                <a:gd name="T87" fmla="*/ 115 h 130"/>
                <a:gd name="T88" fmla="*/ 83 w 106"/>
                <a:gd name="T89" fmla="*/ 93 h 130"/>
                <a:gd name="T90" fmla="*/ 81 w 106"/>
                <a:gd name="T91" fmla="*/ 88 h 130"/>
                <a:gd name="T92" fmla="*/ 78 w 106"/>
                <a:gd name="T93" fmla="*/ 83 h 130"/>
                <a:gd name="T94" fmla="*/ 76 w 106"/>
                <a:gd name="T95" fmla="*/ 80 h 130"/>
                <a:gd name="T96" fmla="*/ 73 w 106"/>
                <a:gd name="T97" fmla="*/ 78 h 130"/>
                <a:gd name="T98" fmla="*/ 65 w 106"/>
                <a:gd name="T99" fmla="*/ 75 h 130"/>
                <a:gd name="T100" fmla="*/ 55 w 106"/>
                <a:gd name="T101" fmla="*/ 75 h 130"/>
                <a:gd name="T102" fmla="*/ 18 w 106"/>
                <a:gd name="T103" fmla="*/ 75 h 130"/>
                <a:gd name="T104" fmla="*/ 18 w 106"/>
                <a:gd name="T105" fmla="*/ 130 h 130"/>
                <a:gd name="T106" fmla="*/ 0 w 106"/>
                <a:gd name="T107" fmla="*/ 130 h 130"/>
                <a:gd name="T108" fmla="*/ 0 w 106"/>
                <a:gd name="T109" fmla="*/ 0 h 1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6"/>
                <a:gd name="T166" fmla="*/ 0 h 130"/>
                <a:gd name="T167" fmla="*/ 106 w 106"/>
                <a:gd name="T168" fmla="*/ 130 h 1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6" h="130">
                  <a:moveTo>
                    <a:pt x="58" y="60"/>
                  </a:moveTo>
                  <a:lnTo>
                    <a:pt x="68" y="57"/>
                  </a:lnTo>
                  <a:lnTo>
                    <a:pt x="73" y="57"/>
                  </a:lnTo>
                  <a:lnTo>
                    <a:pt x="76" y="55"/>
                  </a:lnTo>
                  <a:lnTo>
                    <a:pt x="81" y="52"/>
                  </a:lnTo>
                  <a:lnTo>
                    <a:pt x="83" y="47"/>
                  </a:lnTo>
                  <a:lnTo>
                    <a:pt x="83" y="42"/>
                  </a:lnTo>
                  <a:lnTo>
                    <a:pt x="83" y="37"/>
                  </a:lnTo>
                  <a:lnTo>
                    <a:pt x="83" y="30"/>
                  </a:lnTo>
                  <a:lnTo>
                    <a:pt x="81" y="25"/>
                  </a:lnTo>
                  <a:lnTo>
                    <a:pt x="78" y="22"/>
                  </a:lnTo>
                  <a:lnTo>
                    <a:pt x="73" y="17"/>
                  </a:lnTo>
                  <a:lnTo>
                    <a:pt x="68" y="17"/>
                  </a:lnTo>
                  <a:lnTo>
                    <a:pt x="60" y="15"/>
                  </a:lnTo>
                  <a:lnTo>
                    <a:pt x="18" y="15"/>
                  </a:lnTo>
                  <a:lnTo>
                    <a:pt x="18" y="60"/>
                  </a:lnTo>
                  <a:lnTo>
                    <a:pt x="58" y="60"/>
                  </a:lnTo>
                  <a:close/>
                  <a:moveTo>
                    <a:pt x="0" y="0"/>
                  </a:moveTo>
                  <a:lnTo>
                    <a:pt x="58" y="0"/>
                  </a:lnTo>
                  <a:lnTo>
                    <a:pt x="73" y="2"/>
                  </a:lnTo>
                  <a:lnTo>
                    <a:pt x="83" y="5"/>
                  </a:lnTo>
                  <a:lnTo>
                    <a:pt x="91" y="10"/>
                  </a:lnTo>
                  <a:lnTo>
                    <a:pt x="96" y="12"/>
                  </a:lnTo>
                  <a:lnTo>
                    <a:pt x="98" y="17"/>
                  </a:lnTo>
                  <a:lnTo>
                    <a:pt x="101" y="25"/>
                  </a:lnTo>
                  <a:lnTo>
                    <a:pt x="101" y="35"/>
                  </a:lnTo>
                  <a:lnTo>
                    <a:pt x="101" y="45"/>
                  </a:lnTo>
                  <a:lnTo>
                    <a:pt x="98" y="50"/>
                  </a:lnTo>
                  <a:lnTo>
                    <a:pt x="98" y="55"/>
                  </a:lnTo>
                  <a:lnTo>
                    <a:pt x="91" y="60"/>
                  </a:lnTo>
                  <a:lnTo>
                    <a:pt x="83" y="68"/>
                  </a:lnTo>
                  <a:lnTo>
                    <a:pt x="91" y="70"/>
                  </a:lnTo>
                  <a:lnTo>
                    <a:pt x="96" y="75"/>
                  </a:lnTo>
                  <a:lnTo>
                    <a:pt x="96" y="78"/>
                  </a:lnTo>
                  <a:lnTo>
                    <a:pt x="98" y="80"/>
                  </a:lnTo>
                  <a:lnTo>
                    <a:pt x="98" y="90"/>
                  </a:lnTo>
                  <a:lnTo>
                    <a:pt x="101" y="108"/>
                  </a:lnTo>
                  <a:lnTo>
                    <a:pt x="101" y="120"/>
                  </a:lnTo>
                  <a:lnTo>
                    <a:pt x="103" y="125"/>
                  </a:lnTo>
                  <a:lnTo>
                    <a:pt x="106" y="128"/>
                  </a:lnTo>
                  <a:lnTo>
                    <a:pt x="106" y="130"/>
                  </a:lnTo>
                  <a:lnTo>
                    <a:pt x="86" y="130"/>
                  </a:lnTo>
                  <a:lnTo>
                    <a:pt x="83" y="125"/>
                  </a:lnTo>
                  <a:lnTo>
                    <a:pt x="83" y="115"/>
                  </a:lnTo>
                  <a:lnTo>
                    <a:pt x="83" y="93"/>
                  </a:lnTo>
                  <a:lnTo>
                    <a:pt x="81" y="88"/>
                  </a:lnTo>
                  <a:lnTo>
                    <a:pt x="78" y="83"/>
                  </a:lnTo>
                  <a:lnTo>
                    <a:pt x="76" y="80"/>
                  </a:lnTo>
                  <a:lnTo>
                    <a:pt x="73" y="78"/>
                  </a:lnTo>
                  <a:lnTo>
                    <a:pt x="65" y="75"/>
                  </a:lnTo>
                  <a:lnTo>
                    <a:pt x="55" y="75"/>
                  </a:lnTo>
                  <a:lnTo>
                    <a:pt x="18" y="75"/>
                  </a:lnTo>
                  <a:lnTo>
                    <a:pt x="18"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11" name="Freeform 677"/>
            <p:cNvSpPr>
              <a:spLocks noEditPoints="1"/>
            </p:cNvSpPr>
            <p:nvPr/>
          </p:nvSpPr>
          <p:spPr bwMode="auto">
            <a:xfrm>
              <a:off x="3960" y="8896"/>
              <a:ext cx="126" cy="136"/>
            </a:xfrm>
            <a:custGeom>
              <a:avLst/>
              <a:gdLst>
                <a:gd name="T0" fmla="*/ 118 w 126"/>
                <a:gd name="T1" fmla="*/ 30 h 136"/>
                <a:gd name="T2" fmla="*/ 123 w 126"/>
                <a:gd name="T3" fmla="*/ 40 h 136"/>
                <a:gd name="T4" fmla="*/ 126 w 126"/>
                <a:gd name="T5" fmla="*/ 66 h 136"/>
                <a:gd name="T6" fmla="*/ 123 w 126"/>
                <a:gd name="T7" fmla="*/ 93 h 136"/>
                <a:gd name="T8" fmla="*/ 110 w 126"/>
                <a:gd name="T9" fmla="*/ 113 h 136"/>
                <a:gd name="T10" fmla="*/ 90 w 126"/>
                <a:gd name="T11" fmla="*/ 131 h 136"/>
                <a:gd name="T12" fmla="*/ 63 w 126"/>
                <a:gd name="T13" fmla="*/ 136 h 136"/>
                <a:gd name="T14" fmla="*/ 43 w 126"/>
                <a:gd name="T15" fmla="*/ 133 h 136"/>
                <a:gd name="T16" fmla="*/ 25 w 126"/>
                <a:gd name="T17" fmla="*/ 126 h 136"/>
                <a:gd name="T18" fmla="*/ 7 w 126"/>
                <a:gd name="T19" fmla="*/ 106 h 136"/>
                <a:gd name="T20" fmla="*/ 0 w 126"/>
                <a:gd name="T21" fmla="*/ 83 h 136"/>
                <a:gd name="T22" fmla="*/ 0 w 126"/>
                <a:gd name="T23" fmla="*/ 55 h 136"/>
                <a:gd name="T24" fmla="*/ 7 w 126"/>
                <a:gd name="T25" fmla="*/ 33 h 136"/>
                <a:gd name="T26" fmla="*/ 17 w 126"/>
                <a:gd name="T27" fmla="*/ 18 h 136"/>
                <a:gd name="T28" fmla="*/ 33 w 126"/>
                <a:gd name="T29" fmla="*/ 5 h 136"/>
                <a:gd name="T30" fmla="*/ 48 w 126"/>
                <a:gd name="T31" fmla="*/ 0 h 136"/>
                <a:gd name="T32" fmla="*/ 63 w 126"/>
                <a:gd name="T33" fmla="*/ 0 h 136"/>
                <a:gd name="T34" fmla="*/ 85 w 126"/>
                <a:gd name="T35" fmla="*/ 3 h 136"/>
                <a:gd name="T36" fmla="*/ 103 w 126"/>
                <a:gd name="T37" fmla="*/ 13 h 136"/>
                <a:gd name="T38" fmla="*/ 113 w 126"/>
                <a:gd name="T39" fmla="*/ 23 h 136"/>
                <a:gd name="T40" fmla="*/ 103 w 126"/>
                <a:gd name="T41" fmla="*/ 96 h 136"/>
                <a:gd name="T42" fmla="*/ 108 w 126"/>
                <a:gd name="T43" fmla="*/ 76 h 136"/>
                <a:gd name="T44" fmla="*/ 108 w 126"/>
                <a:gd name="T45" fmla="*/ 55 h 136"/>
                <a:gd name="T46" fmla="*/ 100 w 126"/>
                <a:gd name="T47" fmla="*/ 38 h 136"/>
                <a:gd name="T48" fmla="*/ 90 w 126"/>
                <a:gd name="T49" fmla="*/ 23 h 136"/>
                <a:gd name="T50" fmla="*/ 73 w 126"/>
                <a:gd name="T51" fmla="*/ 15 h 136"/>
                <a:gd name="T52" fmla="*/ 55 w 126"/>
                <a:gd name="T53" fmla="*/ 15 h 136"/>
                <a:gd name="T54" fmla="*/ 38 w 126"/>
                <a:gd name="T55" fmla="*/ 23 h 136"/>
                <a:gd name="T56" fmla="*/ 25 w 126"/>
                <a:gd name="T57" fmla="*/ 38 h 136"/>
                <a:gd name="T58" fmla="*/ 22 w 126"/>
                <a:gd name="T59" fmla="*/ 45 h 136"/>
                <a:gd name="T60" fmla="*/ 17 w 126"/>
                <a:gd name="T61" fmla="*/ 71 h 136"/>
                <a:gd name="T62" fmla="*/ 20 w 126"/>
                <a:gd name="T63" fmla="*/ 91 h 136"/>
                <a:gd name="T64" fmla="*/ 30 w 126"/>
                <a:gd name="T65" fmla="*/ 106 h 136"/>
                <a:gd name="T66" fmla="*/ 43 w 126"/>
                <a:gd name="T67" fmla="*/ 118 h 136"/>
                <a:gd name="T68" fmla="*/ 65 w 126"/>
                <a:gd name="T69" fmla="*/ 121 h 136"/>
                <a:gd name="T70" fmla="*/ 85 w 126"/>
                <a:gd name="T71" fmla="*/ 116 h 136"/>
                <a:gd name="T72" fmla="*/ 95 w 126"/>
                <a:gd name="T73" fmla="*/ 108 h 1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6"/>
                <a:gd name="T112" fmla="*/ 0 h 136"/>
                <a:gd name="T113" fmla="*/ 126 w 126"/>
                <a:gd name="T114" fmla="*/ 136 h 1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6" h="136">
                  <a:moveTo>
                    <a:pt x="113" y="23"/>
                  </a:moveTo>
                  <a:lnTo>
                    <a:pt x="118" y="30"/>
                  </a:lnTo>
                  <a:lnTo>
                    <a:pt x="121" y="35"/>
                  </a:lnTo>
                  <a:lnTo>
                    <a:pt x="123" y="40"/>
                  </a:lnTo>
                  <a:lnTo>
                    <a:pt x="126" y="53"/>
                  </a:lnTo>
                  <a:lnTo>
                    <a:pt x="126" y="66"/>
                  </a:lnTo>
                  <a:lnTo>
                    <a:pt x="126" y="81"/>
                  </a:lnTo>
                  <a:lnTo>
                    <a:pt x="123" y="93"/>
                  </a:lnTo>
                  <a:lnTo>
                    <a:pt x="118" y="103"/>
                  </a:lnTo>
                  <a:lnTo>
                    <a:pt x="110" y="113"/>
                  </a:lnTo>
                  <a:lnTo>
                    <a:pt x="103" y="123"/>
                  </a:lnTo>
                  <a:lnTo>
                    <a:pt x="90" y="131"/>
                  </a:lnTo>
                  <a:lnTo>
                    <a:pt x="78" y="136"/>
                  </a:lnTo>
                  <a:lnTo>
                    <a:pt x="63" y="136"/>
                  </a:lnTo>
                  <a:lnTo>
                    <a:pt x="48" y="136"/>
                  </a:lnTo>
                  <a:lnTo>
                    <a:pt x="43" y="133"/>
                  </a:lnTo>
                  <a:lnTo>
                    <a:pt x="35" y="131"/>
                  </a:lnTo>
                  <a:lnTo>
                    <a:pt x="25" y="126"/>
                  </a:lnTo>
                  <a:lnTo>
                    <a:pt x="15" y="118"/>
                  </a:lnTo>
                  <a:lnTo>
                    <a:pt x="7" y="106"/>
                  </a:lnTo>
                  <a:lnTo>
                    <a:pt x="5" y="96"/>
                  </a:lnTo>
                  <a:lnTo>
                    <a:pt x="0" y="83"/>
                  </a:lnTo>
                  <a:lnTo>
                    <a:pt x="0" y="68"/>
                  </a:lnTo>
                  <a:lnTo>
                    <a:pt x="0" y="55"/>
                  </a:lnTo>
                  <a:lnTo>
                    <a:pt x="2" y="45"/>
                  </a:lnTo>
                  <a:lnTo>
                    <a:pt x="7" y="33"/>
                  </a:lnTo>
                  <a:lnTo>
                    <a:pt x="12" y="23"/>
                  </a:lnTo>
                  <a:lnTo>
                    <a:pt x="17" y="18"/>
                  </a:lnTo>
                  <a:lnTo>
                    <a:pt x="22" y="13"/>
                  </a:lnTo>
                  <a:lnTo>
                    <a:pt x="33" y="5"/>
                  </a:lnTo>
                  <a:lnTo>
                    <a:pt x="40" y="3"/>
                  </a:lnTo>
                  <a:lnTo>
                    <a:pt x="48" y="0"/>
                  </a:lnTo>
                  <a:lnTo>
                    <a:pt x="55" y="0"/>
                  </a:lnTo>
                  <a:lnTo>
                    <a:pt x="63" y="0"/>
                  </a:lnTo>
                  <a:lnTo>
                    <a:pt x="78" y="0"/>
                  </a:lnTo>
                  <a:lnTo>
                    <a:pt x="85" y="3"/>
                  </a:lnTo>
                  <a:lnTo>
                    <a:pt x="93" y="5"/>
                  </a:lnTo>
                  <a:lnTo>
                    <a:pt x="103" y="13"/>
                  </a:lnTo>
                  <a:lnTo>
                    <a:pt x="108" y="18"/>
                  </a:lnTo>
                  <a:lnTo>
                    <a:pt x="113" y="23"/>
                  </a:lnTo>
                  <a:close/>
                  <a:moveTo>
                    <a:pt x="98" y="106"/>
                  </a:moveTo>
                  <a:lnTo>
                    <a:pt x="103" y="96"/>
                  </a:lnTo>
                  <a:lnTo>
                    <a:pt x="105" y="86"/>
                  </a:lnTo>
                  <a:lnTo>
                    <a:pt x="108" y="76"/>
                  </a:lnTo>
                  <a:lnTo>
                    <a:pt x="108" y="66"/>
                  </a:lnTo>
                  <a:lnTo>
                    <a:pt x="108" y="55"/>
                  </a:lnTo>
                  <a:lnTo>
                    <a:pt x="105" y="45"/>
                  </a:lnTo>
                  <a:lnTo>
                    <a:pt x="100" y="38"/>
                  </a:lnTo>
                  <a:lnTo>
                    <a:pt x="95" y="30"/>
                  </a:lnTo>
                  <a:lnTo>
                    <a:pt x="90" y="23"/>
                  </a:lnTo>
                  <a:lnTo>
                    <a:pt x="83" y="18"/>
                  </a:lnTo>
                  <a:lnTo>
                    <a:pt x="73" y="15"/>
                  </a:lnTo>
                  <a:lnTo>
                    <a:pt x="63" y="15"/>
                  </a:lnTo>
                  <a:lnTo>
                    <a:pt x="55" y="15"/>
                  </a:lnTo>
                  <a:lnTo>
                    <a:pt x="45" y="18"/>
                  </a:lnTo>
                  <a:lnTo>
                    <a:pt x="38" y="23"/>
                  </a:lnTo>
                  <a:lnTo>
                    <a:pt x="30" y="30"/>
                  </a:lnTo>
                  <a:lnTo>
                    <a:pt x="25" y="38"/>
                  </a:lnTo>
                  <a:lnTo>
                    <a:pt x="22" y="40"/>
                  </a:lnTo>
                  <a:lnTo>
                    <a:pt x="22" y="45"/>
                  </a:lnTo>
                  <a:lnTo>
                    <a:pt x="20" y="58"/>
                  </a:lnTo>
                  <a:lnTo>
                    <a:pt x="17" y="71"/>
                  </a:lnTo>
                  <a:lnTo>
                    <a:pt x="20" y="81"/>
                  </a:lnTo>
                  <a:lnTo>
                    <a:pt x="20" y="91"/>
                  </a:lnTo>
                  <a:lnTo>
                    <a:pt x="25" y="98"/>
                  </a:lnTo>
                  <a:lnTo>
                    <a:pt x="30" y="106"/>
                  </a:lnTo>
                  <a:lnTo>
                    <a:pt x="35" y="113"/>
                  </a:lnTo>
                  <a:lnTo>
                    <a:pt x="43" y="118"/>
                  </a:lnTo>
                  <a:lnTo>
                    <a:pt x="53" y="121"/>
                  </a:lnTo>
                  <a:lnTo>
                    <a:pt x="65" y="121"/>
                  </a:lnTo>
                  <a:lnTo>
                    <a:pt x="75" y="121"/>
                  </a:lnTo>
                  <a:lnTo>
                    <a:pt x="85" y="116"/>
                  </a:lnTo>
                  <a:lnTo>
                    <a:pt x="93" y="111"/>
                  </a:lnTo>
                  <a:lnTo>
                    <a:pt x="95" y="108"/>
                  </a:lnTo>
                  <a:lnTo>
                    <a:pt x="98"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12" name="Freeform 678"/>
            <p:cNvSpPr>
              <a:spLocks/>
            </p:cNvSpPr>
            <p:nvPr/>
          </p:nvSpPr>
          <p:spPr bwMode="auto">
            <a:xfrm>
              <a:off x="4096" y="8899"/>
              <a:ext cx="75" cy="133"/>
            </a:xfrm>
            <a:custGeom>
              <a:avLst/>
              <a:gdLst>
                <a:gd name="T0" fmla="*/ 75 w 75"/>
                <a:gd name="T1" fmla="*/ 90 h 133"/>
                <a:gd name="T2" fmla="*/ 75 w 75"/>
                <a:gd name="T3" fmla="*/ 105 h 133"/>
                <a:gd name="T4" fmla="*/ 73 w 75"/>
                <a:gd name="T5" fmla="*/ 113 h 133"/>
                <a:gd name="T6" fmla="*/ 70 w 75"/>
                <a:gd name="T7" fmla="*/ 118 h 133"/>
                <a:gd name="T8" fmla="*/ 65 w 75"/>
                <a:gd name="T9" fmla="*/ 125 h 133"/>
                <a:gd name="T10" fmla="*/ 58 w 75"/>
                <a:gd name="T11" fmla="*/ 130 h 133"/>
                <a:gd name="T12" fmla="*/ 47 w 75"/>
                <a:gd name="T13" fmla="*/ 133 h 133"/>
                <a:gd name="T14" fmla="*/ 35 w 75"/>
                <a:gd name="T15" fmla="*/ 133 h 133"/>
                <a:gd name="T16" fmla="*/ 22 w 75"/>
                <a:gd name="T17" fmla="*/ 130 h 133"/>
                <a:gd name="T18" fmla="*/ 17 w 75"/>
                <a:gd name="T19" fmla="*/ 130 h 133"/>
                <a:gd name="T20" fmla="*/ 12 w 75"/>
                <a:gd name="T21" fmla="*/ 125 h 133"/>
                <a:gd name="T22" fmla="*/ 7 w 75"/>
                <a:gd name="T23" fmla="*/ 120 h 133"/>
                <a:gd name="T24" fmla="*/ 2 w 75"/>
                <a:gd name="T25" fmla="*/ 115 h 133"/>
                <a:gd name="T26" fmla="*/ 2 w 75"/>
                <a:gd name="T27" fmla="*/ 108 h 133"/>
                <a:gd name="T28" fmla="*/ 0 w 75"/>
                <a:gd name="T29" fmla="*/ 98 h 133"/>
                <a:gd name="T30" fmla="*/ 0 w 75"/>
                <a:gd name="T31" fmla="*/ 88 h 133"/>
                <a:gd name="T32" fmla="*/ 17 w 75"/>
                <a:gd name="T33" fmla="*/ 88 h 133"/>
                <a:gd name="T34" fmla="*/ 17 w 75"/>
                <a:gd name="T35" fmla="*/ 98 h 133"/>
                <a:gd name="T36" fmla="*/ 17 w 75"/>
                <a:gd name="T37" fmla="*/ 108 h 133"/>
                <a:gd name="T38" fmla="*/ 20 w 75"/>
                <a:gd name="T39" fmla="*/ 110 h 133"/>
                <a:gd name="T40" fmla="*/ 22 w 75"/>
                <a:gd name="T41" fmla="*/ 113 h 133"/>
                <a:gd name="T42" fmla="*/ 25 w 75"/>
                <a:gd name="T43" fmla="*/ 115 h 133"/>
                <a:gd name="T44" fmla="*/ 27 w 75"/>
                <a:gd name="T45" fmla="*/ 118 h 133"/>
                <a:gd name="T46" fmla="*/ 37 w 75"/>
                <a:gd name="T47" fmla="*/ 118 h 133"/>
                <a:gd name="T48" fmla="*/ 42 w 75"/>
                <a:gd name="T49" fmla="*/ 118 h 133"/>
                <a:gd name="T50" fmla="*/ 47 w 75"/>
                <a:gd name="T51" fmla="*/ 115 h 133"/>
                <a:gd name="T52" fmla="*/ 52 w 75"/>
                <a:gd name="T53" fmla="*/ 113 h 133"/>
                <a:gd name="T54" fmla="*/ 55 w 75"/>
                <a:gd name="T55" fmla="*/ 110 h 133"/>
                <a:gd name="T56" fmla="*/ 58 w 75"/>
                <a:gd name="T57" fmla="*/ 100 h 133"/>
                <a:gd name="T58" fmla="*/ 58 w 75"/>
                <a:gd name="T59" fmla="*/ 88 h 133"/>
                <a:gd name="T60" fmla="*/ 58 w 75"/>
                <a:gd name="T61" fmla="*/ 0 h 133"/>
                <a:gd name="T62" fmla="*/ 75 w 75"/>
                <a:gd name="T63" fmla="*/ 0 h 133"/>
                <a:gd name="T64" fmla="*/ 75 w 75"/>
                <a:gd name="T65" fmla="*/ 90 h 1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5"/>
                <a:gd name="T100" fmla="*/ 0 h 133"/>
                <a:gd name="T101" fmla="*/ 75 w 75"/>
                <a:gd name="T102" fmla="*/ 133 h 13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5" h="133">
                  <a:moveTo>
                    <a:pt x="75" y="90"/>
                  </a:moveTo>
                  <a:lnTo>
                    <a:pt x="75" y="105"/>
                  </a:lnTo>
                  <a:lnTo>
                    <a:pt x="73" y="113"/>
                  </a:lnTo>
                  <a:lnTo>
                    <a:pt x="70" y="118"/>
                  </a:lnTo>
                  <a:lnTo>
                    <a:pt x="65" y="125"/>
                  </a:lnTo>
                  <a:lnTo>
                    <a:pt x="58" y="130"/>
                  </a:lnTo>
                  <a:lnTo>
                    <a:pt x="47" y="133"/>
                  </a:lnTo>
                  <a:lnTo>
                    <a:pt x="35" y="133"/>
                  </a:lnTo>
                  <a:lnTo>
                    <a:pt x="22" y="130"/>
                  </a:lnTo>
                  <a:lnTo>
                    <a:pt x="17" y="130"/>
                  </a:lnTo>
                  <a:lnTo>
                    <a:pt x="12" y="125"/>
                  </a:lnTo>
                  <a:lnTo>
                    <a:pt x="7" y="120"/>
                  </a:lnTo>
                  <a:lnTo>
                    <a:pt x="2" y="115"/>
                  </a:lnTo>
                  <a:lnTo>
                    <a:pt x="2" y="108"/>
                  </a:lnTo>
                  <a:lnTo>
                    <a:pt x="0" y="98"/>
                  </a:lnTo>
                  <a:lnTo>
                    <a:pt x="0" y="88"/>
                  </a:lnTo>
                  <a:lnTo>
                    <a:pt x="17" y="88"/>
                  </a:lnTo>
                  <a:lnTo>
                    <a:pt x="17" y="98"/>
                  </a:lnTo>
                  <a:lnTo>
                    <a:pt x="17" y="108"/>
                  </a:lnTo>
                  <a:lnTo>
                    <a:pt x="20" y="110"/>
                  </a:lnTo>
                  <a:lnTo>
                    <a:pt x="22" y="113"/>
                  </a:lnTo>
                  <a:lnTo>
                    <a:pt x="25" y="115"/>
                  </a:lnTo>
                  <a:lnTo>
                    <a:pt x="27" y="118"/>
                  </a:lnTo>
                  <a:lnTo>
                    <a:pt x="37" y="118"/>
                  </a:lnTo>
                  <a:lnTo>
                    <a:pt x="42" y="118"/>
                  </a:lnTo>
                  <a:lnTo>
                    <a:pt x="47" y="115"/>
                  </a:lnTo>
                  <a:lnTo>
                    <a:pt x="52" y="113"/>
                  </a:lnTo>
                  <a:lnTo>
                    <a:pt x="55" y="110"/>
                  </a:lnTo>
                  <a:lnTo>
                    <a:pt x="58" y="100"/>
                  </a:lnTo>
                  <a:lnTo>
                    <a:pt x="58" y="88"/>
                  </a:lnTo>
                  <a:lnTo>
                    <a:pt x="58" y="0"/>
                  </a:lnTo>
                  <a:lnTo>
                    <a:pt x="75" y="0"/>
                  </a:lnTo>
                  <a:lnTo>
                    <a:pt x="75"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13" name="Freeform 679"/>
            <p:cNvSpPr>
              <a:spLocks/>
            </p:cNvSpPr>
            <p:nvPr/>
          </p:nvSpPr>
          <p:spPr bwMode="auto">
            <a:xfrm>
              <a:off x="4199" y="8899"/>
              <a:ext cx="95" cy="130"/>
            </a:xfrm>
            <a:custGeom>
              <a:avLst/>
              <a:gdLst>
                <a:gd name="T0" fmla="*/ 0 w 95"/>
                <a:gd name="T1" fmla="*/ 0 h 130"/>
                <a:gd name="T2" fmla="*/ 95 w 95"/>
                <a:gd name="T3" fmla="*/ 0 h 130"/>
                <a:gd name="T4" fmla="*/ 95 w 95"/>
                <a:gd name="T5" fmla="*/ 15 h 130"/>
                <a:gd name="T6" fmla="*/ 17 w 95"/>
                <a:gd name="T7" fmla="*/ 15 h 130"/>
                <a:gd name="T8" fmla="*/ 17 w 95"/>
                <a:gd name="T9" fmla="*/ 55 h 130"/>
                <a:gd name="T10" fmla="*/ 90 w 95"/>
                <a:gd name="T11" fmla="*/ 55 h 130"/>
                <a:gd name="T12" fmla="*/ 90 w 95"/>
                <a:gd name="T13" fmla="*/ 70 h 130"/>
                <a:gd name="T14" fmla="*/ 17 w 95"/>
                <a:gd name="T15" fmla="*/ 70 h 130"/>
                <a:gd name="T16" fmla="*/ 17 w 95"/>
                <a:gd name="T17" fmla="*/ 115 h 130"/>
                <a:gd name="T18" fmla="*/ 95 w 95"/>
                <a:gd name="T19" fmla="*/ 115 h 130"/>
                <a:gd name="T20" fmla="*/ 95 w 95"/>
                <a:gd name="T21" fmla="*/ 130 h 130"/>
                <a:gd name="T22" fmla="*/ 0 w 95"/>
                <a:gd name="T23" fmla="*/ 130 h 130"/>
                <a:gd name="T24" fmla="*/ 0 w 95"/>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30"/>
                <a:gd name="T41" fmla="*/ 95 w 95"/>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30">
                  <a:moveTo>
                    <a:pt x="0" y="0"/>
                  </a:moveTo>
                  <a:lnTo>
                    <a:pt x="95" y="0"/>
                  </a:lnTo>
                  <a:lnTo>
                    <a:pt x="95" y="15"/>
                  </a:lnTo>
                  <a:lnTo>
                    <a:pt x="17" y="15"/>
                  </a:lnTo>
                  <a:lnTo>
                    <a:pt x="17" y="55"/>
                  </a:lnTo>
                  <a:lnTo>
                    <a:pt x="90" y="55"/>
                  </a:lnTo>
                  <a:lnTo>
                    <a:pt x="90" y="70"/>
                  </a:lnTo>
                  <a:lnTo>
                    <a:pt x="17" y="70"/>
                  </a:lnTo>
                  <a:lnTo>
                    <a:pt x="17" y="115"/>
                  </a:lnTo>
                  <a:lnTo>
                    <a:pt x="95" y="115"/>
                  </a:lnTo>
                  <a:lnTo>
                    <a:pt x="95"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14" name="Freeform 680"/>
            <p:cNvSpPr>
              <a:spLocks/>
            </p:cNvSpPr>
            <p:nvPr/>
          </p:nvSpPr>
          <p:spPr bwMode="auto">
            <a:xfrm>
              <a:off x="4312" y="8896"/>
              <a:ext cx="116" cy="136"/>
            </a:xfrm>
            <a:custGeom>
              <a:avLst/>
              <a:gdLst>
                <a:gd name="T0" fmla="*/ 106 w 116"/>
                <a:gd name="T1" fmla="*/ 20 h 136"/>
                <a:gd name="T2" fmla="*/ 113 w 116"/>
                <a:gd name="T3" fmla="*/ 35 h 136"/>
                <a:gd name="T4" fmla="*/ 98 w 116"/>
                <a:gd name="T5" fmla="*/ 43 h 136"/>
                <a:gd name="T6" fmla="*/ 91 w 116"/>
                <a:gd name="T7" fmla="*/ 25 h 136"/>
                <a:gd name="T8" fmla="*/ 81 w 116"/>
                <a:gd name="T9" fmla="*/ 20 h 136"/>
                <a:gd name="T10" fmla="*/ 68 w 116"/>
                <a:gd name="T11" fmla="*/ 15 h 136"/>
                <a:gd name="T12" fmla="*/ 53 w 116"/>
                <a:gd name="T13" fmla="*/ 15 h 136"/>
                <a:gd name="T14" fmla="*/ 38 w 116"/>
                <a:gd name="T15" fmla="*/ 23 h 136"/>
                <a:gd name="T16" fmla="*/ 25 w 116"/>
                <a:gd name="T17" fmla="*/ 35 h 136"/>
                <a:gd name="T18" fmla="*/ 20 w 116"/>
                <a:gd name="T19" fmla="*/ 58 h 136"/>
                <a:gd name="T20" fmla="*/ 20 w 116"/>
                <a:gd name="T21" fmla="*/ 81 h 136"/>
                <a:gd name="T22" fmla="*/ 25 w 116"/>
                <a:gd name="T23" fmla="*/ 98 h 136"/>
                <a:gd name="T24" fmla="*/ 35 w 116"/>
                <a:gd name="T25" fmla="*/ 113 h 136"/>
                <a:gd name="T26" fmla="*/ 50 w 116"/>
                <a:gd name="T27" fmla="*/ 121 h 136"/>
                <a:gd name="T28" fmla="*/ 70 w 116"/>
                <a:gd name="T29" fmla="*/ 121 h 136"/>
                <a:gd name="T30" fmla="*/ 86 w 116"/>
                <a:gd name="T31" fmla="*/ 113 h 136"/>
                <a:gd name="T32" fmla="*/ 96 w 116"/>
                <a:gd name="T33" fmla="*/ 98 h 136"/>
                <a:gd name="T34" fmla="*/ 116 w 116"/>
                <a:gd name="T35" fmla="*/ 86 h 136"/>
                <a:gd name="T36" fmla="*/ 111 w 116"/>
                <a:gd name="T37" fmla="*/ 103 h 136"/>
                <a:gd name="T38" fmla="*/ 101 w 116"/>
                <a:gd name="T39" fmla="*/ 121 h 136"/>
                <a:gd name="T40" fmla="*/ 83 w 116"/>
                <a:gd name="T41" fmla="*/ 133 h 136"/>
                <a:gd name="T42" fmla="*/ 60 w 116"/>
                <a:gd name="T43" fmla="*/ 136 h 136"/>
                <a:gd name="T44" fmla="*/ 38 w 116"/>
                <a:gd name="T45" fmla="*/ 133 h 136"/>
                <a:gd name="T46" fmla="*/ 20 w 116"/>
                <a:gd name="T47" fmla="*/ 123 h 136"/>
                <a:gd name="T48" fmla="*/ 5 w 116"/>
                <a:gd name="T49" fmla="*/ 101 h 136"/>
                <a:gd name="T50" fmla="*/ 3 w 116"/>
                <a:gd name="T51" fmla="*/ 86 h 136"/>
                <a:gd name="T52" fmla="*/ 3 w 116"/>
                <a:gd name="T53" fmla="*/ 53 h 136"/>
                <a:gd name="T54" fmla="*/ 10 w 116"/>
                <a:gd name="T55" fmla="*/ 30 h 136"/>
                <a:gd name="T56" fmla="*/ 25 w 116"/>
                <a:gd name="T57" fmla="*/ 10 h 136"/>
                <a:gd name="T58" fmla="*/ 43 w 116"/>
                <a:gd name="T59" fmla="*/ 3 h 136"/>
                <a:gd name="T60" fmla="*/ 60 w 116"/>
                <a:gd name="T61" fmla="*/ 0 h 136"/>
                <a:gd name="T62" fmla="*/ 83 w 116"/>
                <a:gd name="T63" fmla="*/ 3 h 136"/>
                <a:gd name="T64" fmla="*/ 101 w 116"/>
                <a:gd name="T65" fmla="*/ 13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
                <a:gd name="T100" fmla="*/ 0 h 136"/>
                <a:gd name="T101" fmla="*/ 116 w 116"/>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 h="136">
                  <a:moveTo>
                    <a:pt x="101" y="13"/>
                  </a:moveTo>
                  <a:lnTo>
                    <a:pt x="106" y="20"/>
                  </a:lnTo>
                  <a:lnTo>
                    <a:pt x="111" y="28"/>
                  </a:lnTo>
                  <a:lnTo>
                    <a:pt x="113" y="35"/>
                  </a:lnTo>
                  <a:lnTo>
                    <a:pt x="116" y="43"/>
                  </a:lnTo>
                  <a:lnTo>
                    <a:pt x="98" y="43"/>
                  </a:lnTo>
                  <a:lnTo>
                    <a:pt x="93" y="30"/>
                  </a:lnTo>
                  <a:lnTo>
                    <a:pt x="91" y="25"/>
                  </a:lnTo>
                  <a:lnTo>
                    <a:pt x="86" y="23"/>
                  </a:lnTo>
                  <a:lnTo>
                    <a:pt x="81" y="20"/>
                  </a:lnTo>
                  <a:lnTo>
                    <a:pt x="75" y="18"/>
                  </a:lnTo>
                  <a:lnTo>
                    <a:pt x="68" y="15"/>
                  </a:lnTo>
                  <a:lnTo>
                    <a:pt x="63" y="15"/>
                  </a:lnTo>
                  <a:lnTo>
                    <a:pt x="53" y="15"/>
                  </a:lnTo>
                  <a:lnTo>
                    <a:pt x="45" y="18"/>
                  </a:lnTo>
                  <a:lnTo>
                    <a:pt x="38" y="23"/>
                  </a:lnTo>
                  <a:lnTo>
                    <a:pt x="30" y="28"/>
                  </a:lnTo>
                  <a:lnTo>
                    <a:pt x="25" y="35"/>
                  </a:lnTo>
                  <a:lnTo>
                    <a:pt x="23" y="45"/>
                  </a:lnTo>
                  <a:lnTo>
                    <a:pt x="20" y="58"/>
                  </a:lnTo>
                  <a:lnTo>
                    <a:pt x="20" y="71"/>
                  </a:lnTo>
                  <a:lnTo>
                    <a:pt x="20" y="81"/>
                  </a:lnTo>
                  <a:lnTo>
                    <a:pt x="23" y="91"/>
                  </a:lnTo>
                  <a:lnTo>
                    <a:pt x="25" y="98"/>
                  </a:lnTo>
                  <a:lnTo>
                    <a:pt x="30" y="106"/>
                  </a:lnTo>
                  <a:lnTo>
                    <a:pt x="35" y="113"/>
                  </a:lnTo>
                  <a:lnTo>
                    <a:pt x="43" y="118"/>
                  </a:lnTo>
                  <a:lnTo>
                    <a:pt x="50" y="121"/>
                  </a:lnTo>
                  <a:lnTo>
                    <a:pt x="60" y="121"/>
                  </a:lnTo>
                  <a:lnTo>
                    <a:pt x="70" y="121"/>
                  </a:lnTo>
                  <a:lnTo>
                    <a:pt x="78" y="118"/>
                  </a:lnTo>
                  <a:lnTo>
                    <a:pt x="86" y="113"/>
                  </a:lnTo>
                  <a:lnTo>
                    <a:pt x="91" y="106"/>
                  </a:lnTo>
                  <a:lnTo>
                    <a:pt x="96" y="98"/>
                  </a:lnTo>
                  <a:lnTo>
                    <a:pt x="98" y="86"/>
                  </a:lnTo>
                  <a:lnTo>
                    <a:pt x="116" y="86"/>
                  </a:lnTo>
                  <a:lnTo>
                    <a:pt x="113" y="96"/>
                  </a:lnTo>
                  <a:lnTo>
                    <a:pt x="111" y="103"/>
                  </a:lnTo>
                  <a:lnTo>
                    <a:pt x="106" y="113"/>
                  </a:lnTo>
                  <a:lnTo>
                    <a:pt x="101" y="121"/>
                  </a:lnTo>
                  <a:lnTo>
                    <a:pt x="93" y="126"/>
                  </a:lnTo>
                  <a:lnTo>
                    <a:pt x="83" y="133"/>
                  </a:lnTo>
                  <a:lnTo>
                    <a:pt x="73" y="136"/>
                  </a:lnTo>
                  <a:lnTo>
                    <a:pt x="60" y="136"/>
                  </a:lnTo>
                  <a:lnTo>
                    <a:pt x="48" y="136"/>
                  </a:lnTo>
                  <a:lnTo>
                    <a:pt x="38" y="133"/>
                  </a:lnTo>
                  <a:lnTo>
                    <a:pt x="30" y="128"/>
                  </a:lnTo>
                  <a:lnTo>
                    <a:pt x="20" y="123"/>
                  </a:lnTo>
                  <a:lnTo>
                    <a:pt x="13" y="113"/>
                  </a:lnTo>
                  <a:lnTo>
                    <a:pt x="5" y="101"/>
                  </a:lnTo>
                  <a:lnTo>
                    <a:pt x="5" y="93"/>
                  </a:lnTo>
                  <a:lnTo>
                    <a:pt x="3" y="86"/>
                  </a:lnTo>
                  <a:lnTo>
                    <a:pt x="0" y="68"/>
                  </a:lnTo>
                  <a:lnTo>
                    <a:pt x="3" y="53"/>
                  </a:lnTo>
                  <a:lnTo>
                    <a:pt x="5" y="40"/>
                  </a:lnTo>
                  <a:lnTo>
                    <a:pt x="10" y="30"/>
                  </a:lnTo>
                  <a:lnTo>
                    <a:pt x="15" y="20"/>
                  </a:lnTo>
                  <a:lnTo>
                    <a:pt x="25" y="10"/>
                  </a:lnTo>
                  <a:lnTo>
                    <a:pt x="35" y="5"/>
                  </a:lnTo>
                  <a:lnTo>
                    <a:pt x="43" y="3"/>
                  </a:lnTo>
                  <a:lnTo>
                    <a:pt x="48" y="0"/>
                  </a:lnTo>
                  <a:lnTo>
                    <a:pt x="60" y="0"/>
                  </a:lnTo>
                  <a:lnTo>
                    <a:pt x="73" y="0"/>
                  </a:lnTo>
                  <a:lnTo>
                    <a:pt x="83" y="3"/>
                  </a:lnTo>
                  <a:lnTo>
                    <a:pt x="93" y="8"/>
                  </a:lnTo>
                  <a:lnTo>
                    <a:pt x="101"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15" name="Freeform 681"/>
            <p:cNvSpPr>
              <a:spLocks/>
            </p:cNvSpPr>
            <p:nvPr/>
          </p:nvSpPr>
          <p:spPr bwMode="auto">
            <a:xfrm>
              <a:off x="4438" y="8899"/>
              <a:ext cx="105" cy="130"/>
            </a:xfrm>
            <a:custGeom>
              <a:avLst/>
              <a:gdLst>
                <a:gd name="T0" fmla="*/ 105 w 105"/>
                <a:gd name="T1" fmla="*/ 0 h 130"/>
                <a:gd name="T2" fmla="*/ 105 w 105"/>
                <a:gd name="T3" fmla="*/ 15 h 130"/>
                <a:gd name="T4" fmla="*/ 63 w 105"/>
                <a:gd name="T5" fmla="*/ 15 h 130"/>
                <a:gd name="T6" fmla="*/ 63 w 105"/>
                <a:gd name="T7" fmla="*/ 130 h 130"/>
                <a:gd name="T8" fmla="*/ 45 w 105"/>
                <a:gd name="T9" fmla="*/ 130 h 130"/>
                <a:gd name="T10" fmla="*/ 45 w 105"/>
                <a:gd name="T11" fmla="*/ 15 h 130"/>
                <a:gd name="T12" fmla="*/ 0 w 105"/>
                <a:gd name="T13" fmla="*/ 15 h 130"/>
                <a:gd name="T14" fmla="*/ 0 w 105"/>
                <a:gd name="T15" fmla="*/ 0 h 130"/>
                <a:gd name="T16" fmla="*/ 105 w 105"/>
                <a:gd name="T17" fmla="*/ 0 h 1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5"/>
                <a:gd name="T28" fmla="*/ 0 h 130"/>
                <a:gd name="T29" fmla="*/ 105 w 105"/>
                <a:gd name="T30" fmla="*/ 130 h 1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5" h="130">
                  <a:moveTo>
                    <a:pt x="105" y="0"/>
                  </a:moveTo>
                  <a:lnTo>
                    <a:pt x="105" y="15"/>
                  </a:lnTo>
                  <a:lnTo>
                    <a:pt x="63" y="15"/>
                  </a:lnTo>
                  <a:lnTo>
                    <a:pt x="63" y="130"/>
                  </a:lnTo>
                  <a:lnTo>
                    <a:pt x="45" y="130"/>
                  </a:lnTo>
                  <a:lnTo>
                    <a:pt x="45" y="15"/>
                  </a:lnTo>
                  <a:lnTo>
                    <a:pt x="0" y="15"/>
                  </a:lnTo>
                  <a:lnTo>
                    <a:pt x="0" y="0"/>
                  </a:lnTo>
                  <a:lnTo>
                    <a:pt x="10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16" name="Freeform 682"/>
            <p:cNvSpPr>
              <a:spLocks/>
            </p:cNvSpPr>
            <p:nvPr/>
          </p:nvSpPr>
          <p:spPr bwMode="auto">
            <a:xfrm>
              <a:off x="4606" y="8896"/>
              <a:ext cx="41" cy="171"/>
            </a:xfrm>
            <a:custGeom>
              <a:avLst/>
              <a:gdLst>
                <a:gd name="T0" fmla="*/ 41 w 41"/>
                <a:gd name="T1" fmla="*/ 0 h 171"/>
                <a:gd name="T2" fmla="*/ 31 w 41"/>
                <a:gd name="T3" fmla="*/ 25 h 171"/>
                <a:gd name="T4" fmla="*/ 23 w 41"/>
                <a:gd name="T5" fmla="*/ 40 h 171"/>
                <a:gd name="T6" fmla="*/ 20 w 41"/>
                <a:gd name="T7" fmla="*/ 50 h 171"/>
                <a:gd name="T8" fmla="*/ 18 w 41"/>
                <a:gd name="T9" fmla="*/ 60 h 171"/>
                <a:gd name="T10" fmla="*/ 18 w 41"/>
                <a:gd name="T11" fmla="*/ 73 h 171"/>
                <a:gd name="T12" fmla="*/ 18 w 41"/>
                <a:gd name="T13" fmla="*/ 86 h 171"/>
                <a:gd name="T14" fmla="*/ 18 w 41"/>
                <a:gd name="T15" fmla="*/ 98 h 171"/>
                <a:gd name="T16" fmla="*/ 18 w 41"/>
                <a:gd name="T17" fmla="*/ 111 h 171"/>
                <a:gd name="T18" fmla="*/ 23 w 41"/>
                <a:gd name="T19" fmla="*/ 133 h 171"/>
                <a:gd name="T20" fmla="*/ 31 w 41"/>
                <a:gd name="T21" fmla="*/ 148 h 171"/>
                <a:gd name="T22" fmla="*/ 41 w 41"/>
                <a:gd name="T23" fmla="*/ 171 h 171"/>
                <a:gd name="T24" fmla="*/ 31 w 41"/>
                <a:gd name="T25" fmla="*/ 171 h 171"/>
                <a:gd name="T26" fmla="*/ 15 w 41"/>
                <a:gd name="T27" fmla="*/ 143 h 171"/>
                <a:gd name="T28" fmla="*/ 8 w 41"/>
                <a:gd name="T29" fmla="*/ 128 h 171"/>
                <a:gd name="T30" fmla="*/ 3 w 41"/>
                <a:gd name="T31" fmla="*/ 116 h 171"/>
                <a:gd name="T32" fmla="*/ 0 w 41"/>
                <a:gd name="T33" fmla="*/ 101 h 171"/>
                <a:gd name="T34" fmla="*/ 0 w 41"/>
                <a:gd name="T35" fmla="*/ 86 h 171"/>
                <a:gd name="T36" fmla="*/ 0 w 41"/>
                <a:gd name="T37" fmla="*/ 73 h 171"/>
                <a:gd name="T38" fmla="*/ 3 w 41"/>
                <a:gd name="T39" fmla="*/ 63 h 171"/>
                <a:gd name="T40" fmla="*/ 5 w 41"/>
                <a:gd name="T41" fmla="*/ 50 h 171"/>
                <a:gd name="T42" fmla="*/ 8 w 41"/>
                <a:gd name="T43" fmla="*/ 40 h 171"/>
                <a:gd name="T44" fmla="*/ 15 w 41"/>
                <a:gd name="T45" fmla="*/ 23 h 171"/>
                <a:gd name="T46" fmla="*/ 31 w 41"/>
                <a:gd name="T47" fmla="*/ 0 h 171"/>
                <a:gd name="T48" fmla="*/ 41 w 41"/>
                <a:gd name="T49" fmla="*/ 0 h 17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1"/>
                <a:gd name="T76" fmla="*/ 0 h 171"/>
                <a:gd name="T77" fmla="*/ 41 w 41"/>
                <a:gd name="T78" fmla="*/ 171 h 17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1" h="171">
                  <a:moveTo>
                    <a:pt x="41" y="0"/>
                  </a:moveTo>
                  <a:lnTo>
                    <a:pt x="31" y="25"/>
                  </a:lnTo>
                  <a:lnTo>
                    <a:pt x="23" y="40"/>
                  </a:lnTo>
                  <a:lnTo>
                    <a:pt x="20" y="50"/>
                  </a:lnTo>
                  <a:lnTo>
                    <a:pt x="18" y="60"/>
                  </a:lnTo>
                  <a:lnTo>
                    <a:pt x="18" y="73"/>
                  </a:lnTo>
                  <a:lnTo>
                    <a:pt x="18" y="86"/>
                  </a:lnTo>
                  <a:lnTo>
                    <a:pt x="18" y="98"/>
                  </a:lnTo>
                  <a:lnTo>
                    <a:pt x="18" y="111"/>
                  </a:lnTo>
                  <a:lnTo>
                    <a:pt x="23" y="133"/>
                  </a:lnTo>
                  <a:lnTo>
                    <a:pt x="31" y="148"/>
                  </a:lnTo>
                  <a:lnTo>
                    <a:pt x="41" y="171"/>
                  </a:lnTo>
                  <a:lnTo>
                    <a:pt x="31" y="171"/>
                  </a:lnTo>
                  <a:lnTo>
                    <a:pt x="15" y="143"/>
                  </a:lnTo>
                  <a:lnTo>
                    <a:pt x="8" y="128"/>
                  </a:lnTo>
                  <a:lnTo>
                    <a:pt x="3" y="116"/>
                  </a:lnTo>
                  <a:lnTo>
                    <a:pt x="0" y="101"/>
                  </a:lnTo>
                  <a:lnTo>
                    <a:pt x="0" y="86"/>
                  </a:lnTo>
                  <a:lnTo>
                    <a:pt x="0" y="73"/>
                  </a:lnTo>
                  <a:lnTo>
                    <a:pt x="3" y="63"/>
                  </a:lnTo>
                  <a:lnTo>
                    <a:pt x="5" y="50"/>
                  </a:lnTo>
                  <a:lnTo>
                    <a:pt x="8" y="40"/>
                  </a:lnTo>
                  <a:lnTo>
                    <a:pt x="15" y="23"/>
                  </a:lnTo>
                  <a:lnTo>
                    <a:pt x="31" y="0"/>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17" name="Freeform 683"/>
            <p:cNvSpPr>
              <a:spLocks noEditPoints="1"/>
            </p:cNvSpPr>
            <p:nvPr/>
          </p:nvSpPr>
          <p:spPr bwMode="auto">
            <a:xfrm>
              <a:off x="4669" y="8899"/>
              <a:ext cx="98" cy="130"/>
            </a:xfrm>
            <a:custGeom>
              <a:avLst/>
              <a:gdLst>
                <a:gd name="T0" fmla="*/ 0 w 98"/>
                <a:gd name="T1" fmla="*/ 0 h 130"/>
                <a:gd name="T2" fmla="*/ 58 w 98"/>
                <a:gd name="T3" fmla="*/ 0 h 130"/>
                <a:gd name="T4" fmla="*/ 68 w 98"/>
                <a:gd name="T5" fmla="*/ 0 h 130"/>
                <a:gd name="T6" fmla="*/ 76 w 98"/>
                <a:gd name="T7" fmla="*/ 2 h 130"/>
                <a:gd name="T8" fmla="*/ 81 w 98"/>
                <a:gd name="T9" fmla="*/ 5 h 130"/>
                <a:gd name="T10" fmla="*/ 86 w 98"/>
                <a:gd name="T11" fmla="*/ 10 h 130"/>
                <a:gd name="T12" fmla="*/ 91 w 98"/>
                <a:gd name="T13" fmla="*/ 15 h 130"/>
                <a:gd name="T14" fmla="*/ 96 w 98"/>
                <a:gd name="T15" fmla="*/ 22 h 130"/>
                <a:gd name="T16" fmla="*/ 96 w 98"/>
                <a:gd name="T17" fmla="*/ 30 h 130"/>
                <a:gd name="T18" fmla="*/ 98 w 98"/>
                <a:gd name="T19" fmla="*/ 37 h 130"/>
                <a:gd name="T20" fmla="*/ 96 w 98"/>
                <a:gd name="T21" fmla="*/ 45 h 130"/>
                <a:gd name="T22" fmla="*/ 96 w 98"/>
                <a:gd name="T23" fmla="*/ 52 h 130"/>
                <a:gd name="T24" fmla="*/ 91 w 98"/>
                <a:gd name="T25" fmla="*/ 57 h 130"/>
                <a:gd name="T26" fmla="*/ 88 w 98"/>
                <a:gd name="T27" fmla="*/ 65 h 130"/>
                <a:gd name="T28" fmla="*/ 86 w 98"/>
                <a:gd name="T29" fmla="*/ 68 h 130"/>
                <a:gd name="T30" fmla="*/ 83 w 98"/>
                <a:gd name="T31" fmla="*/ 70 h 130"/>
                <a:gd name="T32" fmla="*/ 76 w 98"/>
                <a:gd name="T33" fmla="*/ 73 h 130"/>
                <a:gd name="T34" fmla="*/ 68 w 98"/>
                <a:gd name="T35" fmla="*/ 75 h 130"/>
                <a:gd name="T36" fmla="*/ 58 w 98"/>
                <a:gd name="T37" fmla="*/ 75 h 130"/>
                <a:gd name="T38" fmla="*/ 18 w 98"/>
                <a:gd name="T39" fmla="*/ 75 h 130"/>
                <a:gd name="T40" fmla="*/ 18 w 98"/>
                <a:gd name="T41" fmla="*/ 130 h 130"/>
                <a:gd name="T42" fmla="*/ 0 w 98"/>
                <a:gd name="T43" fmla="*/ 130 h 130"/>
                <a:gd name="T44" fmla="*/ 0 w 98"/>
                <a:gd name="T45" fmla="*/ 0 h 130"/>
                <a:gd name="T46" fmla="*/ 68 w 98"/>
                <a:gd name="T47" fmla="*/ 17 h 130"/>
                <a:gd name="T48" fmla="*/ 63 w 98"/>
                <a:gd name="T49" fmla="*/ 17 h 130"/>
                <a:gd name="T50" fmla="*/ 53 w 98"/>
                <a:gd name="T51" fmla="*/ 15 h 130"/>
                <a:gd name="T52" fmla="*/ 18 w 98"/>
                <a:gd name="T53" fmla="*/ 15 h 130"/>
                <a:gd name="T54" fmla="*/ 18 w 98"/>
                <a:gd name="T55" fmla="*/ 60 h 130"/>
                <a:gd name="T56" fmla="*/ 53 w 98"/>
                <a:gd name="T57" fmla="*/ 60 h 130"/>
                <a:gd name="T58" fmla="*/ 63 w 98"/>
                <a:gd name="T59" fmla="*/ 60 h 130"/>
                <a:gd name="T60" fmla="*/ 68 w 98"/>
                <a:gd name="T61" fmla="*/ 57 h 130"/>
                <a:gd name="T62" fmla="*/ 73 w 98"/>
                <a:gd name="T63" fmla="*/ 55 h 130"/>
                <a:gd name="T64" fmla="*/ 76 w 98"/>
                <a:gd name="T65" fmla="*/ 52 h 130"/>
                <a:gd name="T66" fmla="*/ 78 w 98"/>
                <a:gd name="T67" fmla="*/ 47 h 130"/>
                <a:gd name="T68" fmla="*/ 78 w 98"/>
                <a:gd name="T69" fmla="*/ 42 h 130"/>
                <a:gd name="T70" fmla="*/ 81 w 98"/>
                <a:gd name="T71" fmla="*/ 37 h 130"/>
                <a:gd name="T72" fmla="*/ 78 w 98"/>
                <a:gd name="T73" fmla="*/ 30 h 130"/>
                <a:gd name="T74" fmla="*/ 76 w 98"/>
                <a:gd name="T75" fmla="*/ 25 h 130"/>
                <a:gd name="T76" fmla="*/ 73 w 98"/>
                <a:gd name="T77" fmla="*/ 22 h 130"/>
                <a:gd name="T78" fmla="*/ 68 w 98"/>
                <a:gd name="T79" fmla="*/ 17 h 13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8"/>
                <a:gd name="T121" fmla="*/ 0 h 130"/>
                <a:gd name="T122" fmla="*/ 98 w 98"/>
                <a:gd name="T123" fmla="*/ 130 h 13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8" h="130">
                  <a:moveTo>
                    <a:pt x="0" y="0"/>
                  </a:moveTo>
                  <a:lnTo>
                    <a:pt x="58" y="0"/>
                  </a:lnTo>
                  <a:lnTo>
                    <a:pt x="68" y="0"/>
                  </a:lnTo>
                  <a:lnTo>
                    <a:pt x="76" y="2"/>
                  </a:lnTo>
                  <a:lnTo>
                    <a:pt x="81" y="5"/>
                  </a:lnTo>
                  <a:lnTo>
                    <a:pt x="86" y="10"/>
                  </a:lnTo>
                  <a:lnTo>
                    <a:pt x="91" y="15"/>
                  </a:lnTo>
                  <a:lnTo>
                    <a:pt x="96" y="22"/>
                  </a:lnTo>
                  <a:lnTo>
                    <a:pt x="96" y="30"/>
                  </a:lnTo>
                  <a:lnTo>
                    <a:pt x="98" y="37"/>
                  </a:lnTo>
                  <a:lnTo>
                    <a:pt x="96" y="45"/>
                  </a:lnTo>
                  <a:lnTo>
                    <a:pt x="96" y="52"/>
                  </a:lnTo>
                  <a:lnTo>
                    <a:pt x="91" y="57"/>
                  </a:lnTo>
                  <a:lnTo>
                    <a:pt x="88" y="65"/>
                  </a:lnTo>
                  <a:lnTo>
                    <a:pt x="86" y="68"/>
                  </a:lnTo>
                  <a:lnTo>
                    <a:pt x="83" y="70"/>
                  </a:lnTo>
                  <a:lnTo>
                    <a:pt x="76" y="73"/>
                  </a:lnTo>
                  <a:lnTo>
                    <a:pt x="68" y="75"/>
                  </a:lnTo>
                  <a:lnTo>
                    <a:pt x="58" y="75"/>
                  </a:lnTo>
                  <a:lnTo>
                    <a:pt x="18" y="75"/>
                  </a:lnTo>
                  <a:lnTo>
                    <a:pt x="18" y="130"/>
                  </a:lnTo>
                  <a:lnTo>
                    <a:pt x="0" y="130"/>
                  </a:lnTo>
                  <a:lnTo>
                    <a:pt x="0" y="0"/>
                  </a:lnTo>
                  <a:close/>
                  <a:moveTo>
                    <a:pt x="68" y="17"/>
                  </a:moveTo>
                  <a:lnTo>
                    <a:pt x="63" y="17"/>
                  </a:lnTo>
                  <a:lnTo>
                    <a:pt x="53" y="15"/>
                  </a:lnTo>
                  <a:lnTo>
                    <a:pt x="18" y="15"/>
                  </a:lnTo>
                  <a:lnTo>
                    <a:pt x="18" y="60"/>
                  </a:lnTo>
                  <a:lnTo>
                    <a:pt x="53" y="60"/>
                  </a:lnTo>
                  <a:lnTo>
                    <a:pt x="63" y="60"/>
                  </a:lnTo>
                  <a:lnTo>
                    <a:pt x="68" y="57"/>
                  </a:lnTo>
                  <a:lnTo>
                    <a:pt x="73" y="55"/>
                  </a:lnTo>
                  <a:lnTo>
                    <a:pt x="76" y="52"/>
                  </a:lnTo>
                  <a:lnTo>
                    <a:pt x="78" y="47"/>
                  </a:lnTo>
                  <a:lnTo>
                    <a:pt x="78" y="42"/>
                  </a:lnTo>
                  <a:lnTo>
                    <a:pt x="81" y="37"/>
                  </a:lnTo>
                  <a:lnTo>
                    <a:pt x="78" y="30"/>
                  </a:lnTo>
                  <a:lnTo>
                    <a:pt x="76" y="25"/>
                  </a:lnTo>
                  <a:lnTo>
                    <a:pt x="73" y="22"/>
                  </a:lnTo>
                  <a:lnTo>
                    <a:pt x="68"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18" name="Freeform 684"/>
            <p:cNvSpPr>
              <a:spLocks/>
            </p:cNvSpPr>
            <p:nvPr/>
          </p:nvSpPr>
          <p:spPr bwMode="auto">
            <a:xfrm>
              <a:off x="4787" y="8899"/>
              <a:ext cx="104" cy="130"/>
            </a:xfrm>
            <a:custGeom>
              <a:avLst/>
              <a:gdLst>
                <a:gd name="T0" fmla="*/ 0 w 104"/>
                <a:gd name="T1" fmla="*/ 0 h 130"/>
                <a:gd name="T2" fmla="*/ 23 w 104"/>
                <a:gd name="T3" fmla="*/ 0 h 130"/>
                <a:gd name="T4" fmla="*/ 89 w 104"/>
                <a:gd name="T5" fmla="*/ 105 h 130"/>
                <a:gd name="T6" fmla="*/ 89 w 104"/>
                <a:gd name="T7" fmla="*/ 0 h 130"/>
                <a:gd name="T8" fmla="*/ 104 w 104"/>
                <a:gd name="T9" fmla="*/ 0 h 130"/>
                <a:gd name="T10" fmla="*/ 104 w 104"/>
                <a:gd name="T11" fmla="*/ 130 h 130"/>
                <a:gd name="T12" fmla="*/ 84 w 104"/>
                <a:gd name="T13" fmla="*/ 130 h 130"/>
                <a:gd name="T14" fmla="*/ 18 w 104"/>
                <a:gd name="T15" fmla="*/ 25 h 130"/>
                <a:gd name="T16" fmla="*/ 18 w 104"/>
                <a:gd name="T17" fmla="*/ 130 h 130"/>
                <a:gd name="T18" fmla="*/ 0 w 104"/>
                <a:gd name="T19" fmla="*/ 130 h 130"/>
                <a:gd name="T20" fmla="*/ 0 w 104"/>
                <a:gd name="T21" fmla="*/ 0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130"/>
                <a:gd name="T35" fmla="*/ 104 w 104"/>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130">
                  <a:moveTo>
                    <a:pt x="0" y="0"/>
                  </a:moveTo>
                  <a:lnTo>
                    <a:pt x="23" y="0"/>
                  </a:lnTo>
                  <a:lnTo>
                    <a:pt x="89" y="105"/>
                  </a:lnTo>
                  <a:lnTo>
                    <a:pt x="89" y="0"/>
                  </a:lnTo>
                  <a:lnTo>
                    <a:pt x="104" y="0"/>
                  </a:lnTo>
                  <a:lnTo>
                    <a:pt x="104" y="130"/>
                  </a:lnTo>
                  <a:lnTo>
                    <a:pt x="84" y="130"/>
                  </a:lnTo>
                  <a:lnTo>
                    <a:pt x="18" y="25"/>
                  </a:lnTo>
                  <a:lnTo>
                    <a:pt x="18"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19" name="Freeform 685"/>
            <p:cNvSpPr>
              <a:spLocks/>
            </p:cNvSpPr>
            <p:nvPr/>
          </p:nvSpPr>
          <p:spPr bwMode="auto">
            <a:xfrm>
              <a:off x="4921" y="8899"/>
              <a:ext cx="103" cy="133"/>
            </a:xfrm>
            <a:custGeom>
              <a:avLst/>
              <a:gdLst>
                <a:gd name="T0" fmla="*/ 17 w 103"/>
                <a:gd name="T1" fmla="*/ 0 h 133"/>
                <a:gd name="T2" fmla="*/ 17 w 103"/>
                <a:gd name="T3" fmla="*/ 80 h 133"/>
                <a:gd name="T4" fmla="*/ 20 w 103"/>
                <a:gd name="T5" fmla="*/ 93 h 133"/>
                <a:gd name="T6" fmla="*/ 22 w 103"/>
                <a:gd name="T7" fmla="*/ 105 h 133"/>
                <a:gd name="T8" fmla="*/ 27 w 103"/>
                <a:gd name="T9" fmla="*/ 110 h 133"/>
                <a:gd name="T10" fmla="*/ 33 w 103"/>
                <a:gd name="T11" fmla="*/ 115 h 133"/>
                <a:gd name="T12" fmla="*/ 40 w 103"/>
                <a:gd name="T13" fmla="*/ 118 h 133"/>
                <a:gd name="T14" fmla="*/ 50 w 103"/>
                <a:gd name="T15" fmla="*/ 118 h 133"/>
                <a:gd name="T16" fmla="*/ 60 w 103"/>
                <a:gd name="T17" fmla="*/ 118 h 133"/>
                <a:gd name="T18" fmla="*/ 68 w 103"/>
                <a:gd name="T19" fmla="*/ 115 h 133"/>
                <a:gd name="T20" fmla="*/ 75 w 103"/>
                <a:gd name="T21" fmla="*/ 110 h 133"/>
                <a:gd name="T22" fmla="*/ 80 w 103"/>
                <a:gd name="T23" fmla="*/ 103 h 133"/>
                <a:gd name="T24" fmla="*/ 83 w 103"/>
                <a:gd name="T25" fmla="*/ 93 h 133"/>
                <a:gd name="T26" fmla="*/ 83 w 103"/>
                <a:gd name="T27" fmla="*/ 80 h 133"/>
                <a:gd name="T28" fmla="*/ 83 w 103"/>
                <a:gd name="T29" fmla="*/ 0 h 133"/>
                <a:gd name="T30" fmla="*/ 103 w 103"/>
                <a:gd name="T31" fmla="*/ 0 h 133"/>
                <a:gd name="T32" fmla="*/ 103 w 103"/>
                <a:gd name="T33" fmla="*/ 73 h 133"/>
                <a:gd name="T34" fmla="*/ 100 w 103"/>
                <a:gd name="T35" fmla="*/ 85 h 133"/>
                <a:gd name="T36" fmla="*/ 100 w 103"/>
                <a:gd name="T37" fmla="*/ 95 h 133"/>
                <a:gd name="T38" fmla="*/ 98 w 103"/>
                <a:gd name="T39" fmla="*/ 103 h 133"/>
                <a:gd name="T40" fmla="*/ 95 w 103"/>
                <a:gd name="T41" fmla="*/ 110 h 133"/>
                <a:gd name="T42" fmla="*/ 93 w 103"/>
                <a:gd name="T43" fmla="*/ 115 h 133"/>
                <a:gd name="T44" fmla="*/ 88 w 103"/>
                <a:gd name="T45" fmla="*/ 120 h 133"/>
                <a:gd name="T46" fmla="*/ 83 w 103"/>
                <a:gd name="T47" fmla="*/ 125 h 133"/>
                <a:gd name="T48" fmla="*/ 78 w 103"/>
                <a:gd name="T49" fmla="*/ 128 h 133"/>
                <a:gd name="T50" fmla="*/ 65 w 103"/>
                <a:gd name="T51" fmla="*/ 133 h 133"/>
                <a:gd name="T52" fmla="*/ 58 w 103"/>
                <a:gd name="T53" fmla="*/ 133 h 133"/>
                <a:gd name="T54" fmla="*/ 50 w 103"/>
                <a:gd name="T55" fmla="*/ 133 h 133"/>
                <a:gd name="T56" fmla="*/ 35 w 103"/>
                <a:gd name="T57" fmla="*/ 133 h 133"/>
                <a:gd name="T58" fmla="*/ 22 w 103"/>
                <a:gd name="T59" fmla="*/ 128 h 133"/>
                <a:gd name="T60" fmla="*/ 17 w 103"/>
                <a:gd name="T61" fmla="*/ 125 h 133"/>
                <a:gd name="T62" fmla="*/ 12 w 103"/>
                <a:gd name="T63" fmla="*/ 120 h 133"/>
                <a:gd name="T64" fmla="*/ 10 w 103"/>
                <a:gd name="T65" fmla="*/ 115 h 133"/>
                <a:gd name="T66" fmla="*/ 5 w 103"/>
                <a:gd name="T67" fmla="*/ 110 h 133"/>
                <a:gd name="T68" fmla="*/ 2 w 103"/>
                <a:gd name="T69" fmla="*/ 103 h 133"/>
                <a:gd name="T70" fmla="*/ 2 w 103"/>
                <a:gd name="T71" fmla="*/ 95 h 133"/>
                <a:gd name="T72" fmla="*/ 0 w 103"/>
                <a:gd name="T73" fmla="*/ 85 h 133"/>
                <a:gd name="T74" fmla="*/ 0 w 103"/>
                <a:gd name="T75" fmla="*/ 73 h 133"/>
                <a:gd name="T76" fmla="*/ 0 w 103"/>
                <a:gd name="T77" fmla="*/ 0 h 133"/>
                <a:gd name="T78" fmla="*/ 17 w 103"/>
                <a:gd name="T79" fmla="*/ 0 h 1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3"/>
                <a:gd name="T121" fmla="*/ 0 h 133"/>
                <a:gd name="T122" fmla="*/ 103 w 103"/>
                <a:gd name="T123" fmla="*/ 133 h 1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3" h="133">
                  <a:moveTo>
                    <a:pt x="17" y="0"/>
                  </a:moveTo>
                  <a:lnTo>
                    <a:pt x="17" y="80"/>
                  </a:lnTo>
                  <a:lnTo>
                    <a:pt x="20" y="93"/>
                  </a:lnTo>
                  <a:lnTo>
                    <a:pt x="22" y="105"/>
                  </a:lnTo>
                  <a:lnTo>
                    <a:pt x="27" y="110"/>
                  </a:lnTo>
                  <a:lnTo>
                    <a:pt x="33" y="115"/>
                  </a:lnTo>
                  <a:lnTo>
                    <a:pt x="40" y="118"/>
                  </a:lnTo>
                  <a:lnTo>
                    <a:pt x="50" y="118"/>
                  </a:lnTo>
                  <a:lnTo>
                    <a:pt x="60" y="118"/>
                  </a:lnTo>
                  <a:lnTo>
                    <a:pt x="68" y="115"/>
                  </a:lnTo>
                  <a:lnTo>
                    <a:pt x="75" y="110"/>
                  </a:lnTo>
                  <a:lnTo>
                    <a:pt x="80" y="103"/>
                  </a:lnTo>
                  <a:lnTo>
                    <a:pt x="83" y="93"/>
                  </a:lnTo>
                  <a:lnTo>
                    <a:pt x="83" y="80"/>
                  </a:lnTo>
                  <a:lnTo>
                    <a:pt x="83" y="0"/>
                  </a:lnTo>
                  <a:lnTo>
                    <a:pt x="103" y="0"/>
                  </a:lnTo>
                  <a:lnTo>
                    <a:pt x="103" y="73"/>
                  </a:lnTo>
                  <a:lnTo>
                    <a:pt x="100" y="85"/>
                  </a:lnTo>
                  <a:lnTo>
                    <a:pt x="100" y="95"/>
                  </a:lnTo>
                  <a:lnTo>
                    <a:pt x="98" y="103"/>
                  </a:lnTo>
                  <a:lnTo>
                    <a:pt x="95" y="110"/>
                  </a:lnTo>
                  <a:lnTo>
                    <a:pt x="93" y="115"/>
                  </a:lnTo>
                  <a:lnTo>
                    <a:pt x="88" y="120"/>
                  </a:lnTo>
                  <a:lnTo>
                    <a:pt x="83" y="125"/>
                  </a:lnTo>
                  <a:lnTo>
                    <a:pt x="78" y="128"/>
                  </a:lnTo>
                  <a:lnTo>
                    <a:pt x="65" y="133"/>
                  </a:lnTo>
                  <a:lnTo>
                    <a:pt x="58" y="133"/>
                  </a:lnTo>
                  <a:lnTo>
                    <a:pt x="50" y="133"/>
                  </a:lnTo>
                  <a:lnTo>
                    <a:pt x="35" y="133"/>
                  </a:lnTo>
                  <a:lnTo>
                    <a:pt x="22" y="128"/>
                  </a:lnTo>
                  <a:lnTo>
                    <a:pt x="17" y="125"/>
                  </a:lnTo>
                  <a:lnTo>
                    <a:pt x="12" y="120"/>
                  </a:lnTo>
                  <a:lnTo>
                    <a:pt x="10" y="115"/>
                  </a:lnTo>
                  <a:lnTo>
                    <a:pt x="5" y="110"/>
                  </a:lnTo>
                  <a:lnTo>
                    <a:pt x="2" y="103"/>
                  </a:lnTo>
                  <a:lnTo>
                    <a:pt x="2" y="95"/>
                  </a:lnTo>
                  <a:lnTo>
                    <a:pt x="0" y="85"/>
                  </a:lnTo>
                  <a:lnTo>
                    <a:pt x="0" y="73"/>
                  </a:lnTo>
                  <a:lnTo>
                    <a:pt x="0"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20" name="Freeform 686"/>
            <p:cNvSpPr>
              <a:spLocks/>
            </p:cNvSpPr>
            <p:nvPr/>
          </p:nvSpPr>
          <p:spPr bwMode="auto">
            <a:xfrm>
              <a:off x="5049" y="8899"/>
              <a:ext cx="126" cy="130"/>
            </a:xfrm>
            <a:custGeom>
              <a:avLst/>
              <a:gdLst>
                <a:gd name="T0" fmla="*/ 0 w 126"/>
                <a:gd name="T1" fmla="*/ 0 h 130"/>
                <a:gd name="T2" fmla="*/ 25 w 126"/>
                <a:gd name="T3" fmla="*/ 0 h 130"/>
                <a:gd name="T4" fmla="*/ 63 w 126"/>
                <a:gd name="T5" fmla="*/ 110 h 130"/>
                <a:gd name="T6" fmla="*/ 101 w 126"/>
                <a:gd name="T7" fmla="*/ 0 h 130"/>
                <a:gd name="T8" fmla="*/ 126 w 126"/>
                <a:gd name="T9" fmla="*/ 0 h 130"/>
                <a:gd name="T10" fmla="*/ 126 w 126"/>
                <a:gd name="T11" fmla="*/ 130 h 130"/>
                <a:gd name="T12" fmla="*/ 108 w 126"/>
                <a:gd name="T13" fmla="*/ 130 h 130"/>
                <a:gd name="T14" fmla="*/ 108 w 126"/>
                <a:gd name="T15" fmla="*/ 52 h 130"/>
                <a:gd name="T16" fmla="*/ 108 w 126"/>
                <a:gd name="T17" fmla="*/ 40 h 130"/>
                <a:gd name="T18" fmla="*/ 108 w 126"/>
                <a:gd name="T19" fmla="*/ 20 h 130"/>
                <a:gd name="T20" fmla="*/ 71 w 126"/>
                <a:gd name="T21" fmla="*/ 130 h 130"/>
                <a:gd name="T22" fmla="*/ 55 w 126"/>
                <a:gd name="T23" fmla="*/ 130 h 130"/>
                <a:gd name="T24" fmla="*/ 18 w 126"/>
                <a:gd name="T25" fmla="*/ 20 h 130"/>
                <a:gd name="T26" fmla="*/ 18 w 126"/>
                <a:gd name="T27" fmla="*/ 25 h 130"/>
                <a:gd name="T28" fmla="*/ 18 w 126"/>
                <a:gd name="T29" fmla="*/ 40 h 130"/>
                <a:gd name="T30" fmla="*/ 18 w 126"/>
                <a:gd name="T31" fmla="*/ 52 h 130"/>
                <a:gd name="T32" fmla="*/ 18 w 126"/>
                <a:gd name="T33" fmla="*/ 130 h 130"/>
                <a:gd name="T34" fmla="*/ 0 w 126"/>
                <a:gd name="T35" fmla="*/ 130 h 130"/>
                <a:gd name="T36" fmla="*/ 0 w 126"/>
                <a:gd name="T37" fmla="*/ 0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30"/>
                <a:gd name="T59" fmla="*/ 126 w 126"/>
                <a:gd name="T60" fmla="*/ 130 h 1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30">
                  <a:moveTo>
                    <a:pt x="0" y="0"/>
                  </a:moveTo>
                  <a:lnTo>
                    <a:pt x="25" y="0"/>
                  </a:lnTo>
                  <a:lnTo>
                    <a:pt x="63" y="110"/>
                  </a:lnTo>
                  <a:lnTo>
                    <a:pt x="101" y="0"/>
                  </a:lnTo>
                  <a:lnTo>
                    <a:pt x="126" y="0"/>
                  </a:lnTo>
                  <a:lnTo>
                    <a:pt x="126" y="130"/>
                  </a:lnTo>
                  <a:lnTo>
                    <a:pt x="108" y="130"/>
                  </a:lnTo>
                  <a:lnTo>
                    <a:pt x="108" y="52"/>
                  </a:lnTo>
                  <a:lnTo>
                    <a:pt x="108" y="40"/>
                  </a:lnTo>
                  <a:lnTo>
                    <a:pt x="108" y="20"/>
                  </a:lnTo>
                  <a:lnTo>
                    <a:pt x="71" y="130"/>
                  </a:lnTo>
                  <a:lnTo>
                    <a:pt x="55" y="130"/>
                  </a:lnTo>
                  <a:lnTo>
                    <a:pt x="18" y="20"/>
                  </a:lnTo>
                  <a:lnTo>
                    <a:pt x="18" y="25"/>
                  </a:lnTo>
                  <a:lnTo>
                    <a:pt x="18" y="40"/>
                  </a:lnTo>
                  <a:lnTo>
                    <a:pt x="18" y="52"/>
                  </a:lnTo>
                  <a:lnTo>
                    <a:pt x="18"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21" name="Freeform 687"/>
            <p:cNvSpPr>
              <a:spLocks noEditPoints="1"/>
            </p:cNvSpPr>
            <p:nvPr/>
          </p:nvSpPr>
          <p:spPr bwMode="auto">
            <a:xfrm>
              <a:off x="5200" y="8899"/>
              <a:ext cx="101" cy="130"/>
            </a:xfrm>
            <a:custGeom>
              <a:avLst/>
              <a:gdLst>
                <a:gd name="T0" fmla="*/ 50 w 101"/>
                <a:gd name="T1" fmla="*/ 55 h 130"/>
                <a:gd name="T2" fmla="*/ 60 w 101"/>
                <a:gd name="T3" fmla="*/ 55 h 130"/>
                <a:gd name="T4" fmla="*/ 68 w 101"/>
                <a:gd name="T5" fmla="*/ 52 h 130"/>
                <a:gd name="T6" fmla="*/ 71 w 101"/>
                <a:gd name="T7" fmla="*/ 50 h 130"/>
                <a:gd name="T8" fmla="*/ 76 w 101"/>
                <a:gd name="T9" fmla="*/ 45 h 130"/>
                <a:gd name="T10" fmla="*/ 76 w 101"/>
                <a:gd name="T11" fmla="*/ 40 h 130"/>
                <a:gd name="T12" fmla="*/ 78 w 101"/>
                <a:gd name="T13" fmla="*/ 35 h 130"/>
                <a:gd name="T14" fmla="*/ 76 w 101"/>
                <a:gd name="T15" fmla="*/ 30 h 130"/>
                <a:gd name="T16" fmla="*/ 76 w 101"/>
                <a:gd name="T17" fmla="*/ 25 h 130"/>
                <a:gd name="T18" fmla="*/ 71 w 101"/>
                <a:gd name="T19" fmla="*/ 20 h 130"/>
                <a:gd name="T20" fmla="*/ 65 w 101"/>
                <a:gd name="T21" fmla="*/ 17 h 130"/>
                <a:gd name="T22" fmla="*/ 60 w 101"/>
                <a:gd name="T23" fmla="*/ 15 h 130"/>
                <a:gd name="T24" fmla="*/ 50 w 101"/>
                <a:gd name="T25" fmla="*/ 15 h 130"/>
                <a:gd name="T26" fmla="*/ 18 w 101"/>
                <a:gd name="T27" fmla="*/ 15 h 130"/>
                <a:gd name="T28" fmla="*/ 18 w 101"/>
                <a:gd name="T29" fmla="*/ 55 h 130"/>
                <a:gd name="T30" fmla="*/ 50 w 101"/>
                <a:gd name="T31" fmla="*/ 55 h 130"/>
                <a:gd name="T32" fmla="*/ 55 w 101"/>
                <a:gd name="T33" fmla="*/ 115 h 130"/>
                <a:gd name="T34" fmla="*/ 63 w 101"/>
                <a:gd name="T35" fmla="*/ 115 h 130"/>
                <a:gd name="T36" fmla="*/ 71 w 101"/>
                <a:gd name="T37" fmla="*/ 113 h 130"/>
                <a:gd name="T38" fmla="*/ 76 w 101"/>
                <a:gd name="T39" fmla="*/ 110 h 130"/>
                <a:gd name="T40" fmla="*/ 78 w 101"/>
                <a:gd name="T41" fmla="*/ 108 h 130"/>
                <a:gd name="T42" fmla="*/ 78 w 101"/>
                <a:gd name="T43" fmla="*/ 105 h 130"/>
                <a:gd name="T44" fmla="*/ 83 w 101"/>
                <a:gd name="T45" fmla="*/ 100 h 130"/>
                <a:gd name="T46" fmla="*/ 83 w 101"/>
                <a:gd name="T47" fmla="*/ 90 h 130"/>
                <a:gd name="T48" fmla="*/ 83 w 101"/>
                <a:gd name="T49" fmla="*/ 85 h 130"/>
                <a:gd name="T50" fmla="*/ 81 w 101"/>
                <a:gd name="T51" fmla="*/ 80 h 130"/>
                <a:gd name="T52" fmla="*/ 76 w 101"/>
                <a:gd name="T53" fmla="*/ 75 h 130"/>
                <a:gd name="T54" fmla="*/ 71 w 101"/>
                <a:gd name="T55" fmla="*/ 73 h 130"/>
                <a:gd name="T56" fmla="*/ 63 w 101"/>
                <a:gd name="T57" fmla="*/ 70 h 130"/>
                <a:gd name="T58" fmla="*/ 53 w 101"/>
                <a:gd name="T59" fmla="*/ 70 h 130"/>
                <a:gd name="T60" fmla="*/ 18 w 101"/>
                <a:gd name="T61" fmla="*/ 70 h 130"/>
                <a:gd name="T62" fmla="*/ 18 w 101"/>
                <a:gd name="T63" fmla="*/ 115 h 130"/>
                <a:gd name="T64" fmla="*/ 55 w 101"/>
                <a:gd name="T65" fmla="*/ 115 h 130"/>
                <a:gd name="T66" fmla="*/ 0 w 101"/>
                <a:gd name="T67" fmla="*/ 0 h 130"/>
                <a:gd name="T68" fmla="*/ 55 w 101"/>
                <a:gd name="T69" fmla="*/ 0 h 130"/>
                <a:gd name="T70" fmla="*/ 68 w 101"/>
                <a:gd name="T71" fmla="*/ 2 h 130"/>
                <a:gd name="T72" fmla="*/ 76 w 101"/>
                <a:gd name="T73" fmla="*/ 5 h 130"/>
                <a:gd name="T74" fmla="*/ 83 w 101"/>
                <a:gd name="T75" fmla="*/ 7 h 130"/>
                <a:gd name="T76" fmla="*/ 88 w 101"/>
                <a:gd name="T77" fmla="*/ 15 h 130"/>
                <a:gd name="T78" fmla="*/ 93 w 101"/>
                <a:gd name="T79" fmla="*/ 22 h 130"/>
                <a:gd name="T80" fmla="*/ 96 w 101"/>
                <a:gd name="T81" fmla="*/ 32 h 130"/>
                <a:gd name="T82" fmla="*/ 93 w 101"/>
                <a:gd name="T83" fmla="*/ 37 h 130"/>
                <a:gd name="T84" fmla="*/ 93 w 101"/>
                <a:gd name="T85" fmla="*/ 42 h 130"/>
                <a:gd name="T86" fmla="*/ 88 w 101"/>
                <a:gd name="T87" fmla="*/ 52 h 130"/>
                <a:gd name="T88" fmla="*/ 83 w 101"/>
                <a:gd name="T89" fmla="*/ 57 h 130"/>
                <a:gd name="T90" fmla="*/ 78 w 101"/>
                <a:gd name="T91" fmla="*/ 60 h 130"/>
                <a:gd name="T92" fmla="*/ 86 w 101"/>
                <a:gd name="T93" fmla="*/ 65 h 130"/>
                <a:gd name="T94" fmla="*/ 93 w 101"/>
                <a:gd name="T95" fmla="*/ 68 h 130"/>
                <a:gd name="T96" fmla="*/ 96 w 101"/>
                <a:gd name="T97" fmla="*/ 73 h 130"/>
                <a:gd name="T98" fmla="*/ 98 w 101"/>
                <a:gd name="T99" fmla="*/ 80 h 130"/>
                <a:gd name="T100" fmla="*/ 101 w 101"/>
                <a:gd name="T101" fmla="*/ 85 h 130"/>
                <a:gd name="T102" fmla="*/ 101 w 101"/>
                <a:gd name="T103" fmla="*/ 93 h 130"/>
                <a:gd name="T104" fmla="*/ 101 w 101"/>
                <a:gd name="T105" fmla="*/ 98 h 130"/>
                <a:gd name="T106" fmla="*/ 98 w 101"/>
                <a:gd name="T107" fmla="*/ 105 h 130"/>
                <a:gd name="T108" fmla="*/ 96 w 101"/>
                <a:gd name="T109" fmla="*/ 110 h 130"/>
                <a:gd name="T110" fmla="*/ 93 w 101"/>
                <a:gd name="T111" fmla="*/ 115 h 130"/>
                <a:gd name="T112" fmla="*/ 86 w 101"/>
                <a:gd name="T113" fmla="*/ 120 h 130"/>
                <a:gd name="T114" fmla="*/ 78 w 101"/>
                <a:gd name="T115" fmla="*/ 125 h 130"/>
                <a:gd name="T116" fmla="*/ 68 w 101"/>
                <a:gd name="T117" fmla="*/ 130 h 130"/>
                <a:gd name="T118" fmla="*/ 55 w 101"/>
                <a:gd name="T119" fmla="*/ 130 h 130"/>
                <a:gd name="T120" fmla="*/ 0 w 101"/>
                <a:gd name="T121" fmla="*/ 130 h 130"/>
                <a:gd name="T122" fmla="*/ 0 w 101"/>
                <a:gd name="T123" fmla="*/ 0 h 13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1"/>
                <a:gd name="T187" fmla="*/ 0 h 130"/>
                <a:gd name="T188" fmla="*/ 101 w 101"/>
                <a:gd name="T189" fmla="*/ 130 h 13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1" h="130">
                  <a:moveTo>
                    <a:pt x="50" y="55"/>
                  </a:moveTo>
                  <a:lnTo>
                    <a:pt x="60" y="55"/>
                  </a:lnTo>
                  <a:lnTo>
                    <a:pt x="68" y="52"/>
                  </a:lnTo>
                  <a:lnTo>
                    <a:pt x="71" y="50"/>
                  </a:lnTo>
                  <a:lnTo>
                    <a:pt x="76" y="45"/>
                  </a:lnTo>
                  <a:lnTo>
                    <a:pt x="76" y="40"/>
                  </a:lnTo>
                  <a:lnTo>
                    <a:pt x="78" y="35"/>
                  </a:lnTo>
                  <a:lnTo>
                    <a:pt x="76" y="30"/>
                  </a:lnTo>
                  <a:lnTo>
                    <a:pt x="76" y="25"/>
                  </a:lnTo>
                  <a:lnTo>
                    <a:pt x="71" y="20"/>
                  </a:lnTo>
                  <a:lnTo>
                    <a:pt x="65" y="17"/>
                  </a:lnTo>
                  <a:lnTo>
                    <a:pt x="60" y="15"/>
                  </a:lnTo>
                  <a:lnTo>
                    <a:pt x="50" y="15"/>
                  </a:lnTo>
                  <a:lnTo>
                    <a:pt x="18" y="15"/>
                  </a:lnTo>
                  <a:lnTo>
                    <a:pt x="18" y="55"/>
                  </a:lnTo>
                  <a:lnTo>
                    <a:pt x="50" y="55"/>
                  </a:lnTo>
                  <a:close/>
                  <a:moveTo>
                    <a:pt x="55" y="115"/>
                  </a:moveTo>
                  <a:lnTo>
                    <a:pt x="63" y="115"/>
                  </a:lnTo>
                  <a:lnTo>
                    <a:pt x="71" y="113"/>
                  </a:lnTo>
                  <a:lnTo>
                    <a:pt x="76" y="110"/>
                  </a:lnTo>
                  <a:lnTo>
                    <a:pt x="78" y="108"/>
                  </a:lnTo>
                  <a:lnTo>
                    <a:pt x="78" y="105"/>
                  </a:lnTo>
                  <a:lnTo>
                    <a:pt x="83" y="100"/>
                  </a:lnTo>
                  <a:lnTo>
                    <a:pt x="83" y="90"/>
                  </a:lnTo>
                  <a:lnTo>
                    <a:pt x="83" y="85"/>
                  </a:lnTo>
                  <a:lnTo>
                    <a:pt x="81" y="80"/>
                  </a:lnTo>
                  <a:lnTo>
                    <a:pt x="76" y="75"/>
                  </a:lnTo>
                  <a:lnTo>
                    <a:pt x="71" y="73"/>
                  </a:lnTo>
                  <a:lnTo>
                    <a:pt x="63" y="70"/>
                  </a:lnTo>
                  <a:lnTo>
                    <a:pt x="53" y="70"/>
                  </a:lnTo>
                  <a:lnTo>
                    <a:pt x="18" y="70"/>
                  </a:lnTo>
                  <a:lnTo>
                    <a:pt x="18" y="115"/>
                  </a:lnTo>
                  <a:lnTo>
                    <a:pt x="55" y="115"/>
                  </a:lnTo>
                  <a:close/>
                  <a:moveTo>
                    <a:pt x="0" y="0"/>
                  </a:moveTo>
                  <a:lnTo>
                    <a:pt x="55" y="0"/>
                  </a:lnTo>
                  <a:lnTo>
                    <a:pt x="68" y="2"/>
                  </a:lnTo>
                  <a:lnTo>
                    <a:pt x="76" y="5"/>
                  </a:lnTo>
                  <a:lnTo>
                    <a:pt x="83" y="7"/>
                  </a:lnTo>
                  <a:lnTo>
                    <a:pt x="88" y="15"/>
                  </a:lnTo>
                  <a:lnTo>
                    <a:pt x="93" y="22"/>
                  </a:lnTo>
                  <a:lnTo>
                    <a:pt x="96" y="32"/>
                  </a:lnTo>
                  <a:lnTo>
                    <a:pt x="93" y="37"/>
                  </a:lnTo>
                  <a:lnTo>
                    <a:pt x="93" y="42"/>
                  </a:lnTo>
                  <a:lnTo>
                    <a:pt x="88" y="52"/>
                  </a:lnTo>
                  <a:lnTo>
                    <a:pt x="83" y="57"/>
                  </a:lnTo>
                  <a:lnTo>
                    <a:pt x="78" y="60"/>
                  </a:lnTo>
                  <a:lnTo>
                    <a:pt x="86" y="65"/>
                  </a:lnTo>
                  <a:lnTo>
                    <a:pt x="93" y="68"/>
                  </a:lnTo>
                  <a:lnTo>
                    <a:pt x="96" y="73"/>
                  </a:lnTo>
                  <a:lnTo>
                    <a:pt x="98" y="80"/>
                  </a:lnTo>
                  <a:lnTo>
                    <a:pt x="101" y="85"/>
                  </a:lnTo>
                  <a:lnTo>
                    <a:pt x="101" y="93"/>
                  </a:lnTo>
                  <a:lnTo>
                    <a:pt x="101" y="98"/>
                  </a:lnTo>
                  <a:lnTo>
                    <a:pt x="98" y="105"/>
                  </a:lnTo>
                  <a:lnTo>
                    <a:pt x="96" y="110"/>
                  </a:lnTo>
                  <a:lnTo>
                    <a:pt x="93" y="115"/>
                  </a:lnTo>
                  <a:lnTo>
                    <a:pt x="86" y="120"/>
                  </a:lnTo>
                  <a:lnTo>
                    <a:pt x="78" y="125"/>
                  </a:lnTo>
                  <a:lnTo>
                    <a:pt x="68" y="130"/>
                  </a:lnTo>
                  <a:lnTo>
                    <a:pt x="55"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22" name="Freeform 688"/>
            <p:cNvSpPr>
              <a:spLocks/>
            </p:cNvSpPr>
            <p:nvPr/>
          </p:nvSpPr>
          <p:spPr bwMode="auto">
            <a:xfrm>
              <a:off x="5323" y="8899"/>
              <a:ext cx="96" cy="130"/>
            </a:xfrm>
            <a:custGeom>
              <a:avLst/>
              <a:gdLst>
                <a:gd name="T0" fmla="*/ 0 w 96"/>
                <a:gd name="T1" fmla="*/ 0 h 130"/>
                <a:gd name="T2" fmla="*/ 96 w 96"/>
                <a:gd name="T3" fmla="*/ 0 h 130"/>
                <a:gd name="T4" fmla="*/ 96 w 96"/>
                <a:gd name="T5" fmla="*/ 15 h 130"/>
                <a:gd name="T6" fmla="*/ 18 w 96"/>
                <a:gd name="T7" fmla="*/ 15 h 130"/>
                <a:gd name="T8" fmla="*/ 18 w 96"/>
                <a:gd name="T9" fmla="*/ 55 h 130"/>
                <a:gd name="T10" fmla="*/ 88 w 96"/>
                <a:gd name="T11" fmla="*/ 55 h 130"/>
                <a:gd name="T12" fmla="*/ 88 w 96"/>
                <a:gd name="T13" fmla="*/ 70 h 130"/>
                <a:gd name="T14" fmla="*/ 18 w 96"/>
                <a:gd name="T15" fmla="*/ 70 h 130"/>
                <a:gd name="T16" fmla="*/ 18 w 96"/>
                <a:gd name="T17" fmla="*/ 115 h 130"/>
                <a:gd name="T18" fmla="*/ 96 w 96"/>
                <a:gd name="T19" fmla="*/ 115 h 130"/>
                <a:gd name="T20" fmla="*/ 96 w 96"/>
                <a:gd name="T21" fmla="*/ 130 h 130"/>
                <a:gd name="T22" fmla="*/ 0 w 96"/>
                <a:gd name="T23" fmla="*/ 130 h 130"/>
                <a:gd name="T24" fmla="*/ 0 w 96"/>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30"/>
                <a:gd name="T41" fmla="*/ 96 w 96"/>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30">
                  <a:moveTo>
                    <a:pt x="0" y="0"/>
                  </a:moveTo>
                  <a:lnTo>
                    <a:pt x="96" y="0"/>
                  </a:lnTo>
                  <a:lnTo>
                    <a:pt x="96" y="15"/>
                  </a:lnTo>
                  <a:lnTo>
                    <a:pt x="18" y="15"/>
                  </a:lnTo>
                  <a:lnTo>
                    <a:pt x="18" y="55"/>
                  </a:lnTo>
                  <a:lnTo>
                    <a:pt x="88" y="55"/>
                  </a:lnTo>
                  <a:lnTo>
                    <a:pt x="88" y="70"/>
                  </a:lnTo>
                  <a:lnTo>
                    <a:pt x="18" y="70"/>
                  </a:lnTo>
                  <a:lnTo>
                    <a:pt x="18" y="115"/>
                  </a:lnTo>
                  <a:lnTo>
                    <a:pt x="96" y="115"/>
                  </a:lnTo>
                  <a:lnTo>
                    <a:pt x="96"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23" name="Freeform 689"/>
            <p:cNvSpPr>
              <a:spLocks noEditPoints="1"/>
            </p:cNvSpPr>
            <p:nvPr/>
          </p:nvSpPr>
          <p:spPr bwMode="auto">
            <a:xfrm>
              <a:off x="5444" y="8899"/>
              <a:ext cx="108" cy="130"/>
            </a:xfrm>
            <a:custGeom>
              <a:avLst/>
              <a:gdLst>
                <a:gd name="T0" fmla="*/ 58 w 108"/>
                <a:gd name="T1" fmla="*/ 60 h 130"/>
                <a:gd name="T2" fmla="*/ 71 w 108"/>
                <a:gd name="T3" fmla="*/ 57 h 130"/>
                <a:gd name="T4" fmla="*/ 76 w 108"/>
                <a:gd name="T5" fmla="*/ 57 h 130"/>
                <a:gd name="T6" fmla="*/ 78 w 108"/>
                <a:gd name="T7" fmla="*/ 55 h 130"/>
                <a:gd name="T8" fmla="*/ 81 w 108"/>
                <a:gd name="T9" fmla="*/ 52 h 130"/>
                <a:gd name="T10" fmla="*/ 83 w 108"/>
                <a:gd name="T11" fmla="*/ 47 h 130"/>
                <a:gd name="T12" fmla="*/ 86 w 108"/>
                <a:gd name="T13" fmla="*/ 42 h 130"/>
                <a:gd name="T14" fmla="*/ 86 w 108"/>
                <a:gd name="T15" fmla="*/ 37 h 130"/>
                <a:gd name="T16" fmla="*/ 86 w 108"/>
                <a:gd name="T17" fmla="*/ 30 h 130"/>
                <a:gd name="T18" fmla="*/ 83 w 108"/>
                <a:gd name="T19" fmla="*/ 25 h 130"/>
                <a:gd name="T20" fmla="*/ 81 w 108"/>
                <a:gd name="T21" fmla="*/ 22 h 130"/>
                <a:gd name="T22" fmla="*/ 76 w 108"/>
                <a:gd name="T23" fmla="*/ 17 h 130"/>
                <a:gd name="T24" fmla="*/ 71 w 108"/>
                <a:gd name="T25" fmla="*/ 17 h 130"/>
                <a:gd name="T26" fmla="*/ 60 w 108"/>
                <a:gd name="T27" fmla="*/ 15 h 130"/>
                <a:gd name="T28" fmla="*/ 18 w 108"/>
                <a:gd name="T29" fmla="*/ 15 h 130"/>
                <a:gd name="T30" fmla="*/ 18 w 108"/>
                <a:gd name="T31" fmla="*/ 60 h 130"/>
                <a:gd name="T32" fmla="*/ 58 w 108"/>
                <a:gd name="T33" fmla="*/ 60 h 130"/>
                <a:gd name="T34" fmla="*/ 0 w 108"/>
                <a:gd name="T35" fmla="*/ 0 h 130"/>
                <a:gd name="T36" fmla="*/ 60 w 108"/>
                <a:gd name="T37" fmla="*/ 0 h 130"/>
                <a:gd name="T38" fmla="*/ 76 w 108"/>
                <a:gd name="T39" fmla="*/ 2 h 130"/>
                <a:gd name="T40" fmla="*/ 86 w 108"/>
                <a:gd name="T41" fmla="*/ 5 h 130"/>
                <a:gd name="T42" fmla="*/ 93 w 108"/>
                <a:gd name="T43" fmla="*/ 10 h 130"/>
                <a:gd name="T44" fmla="*/ 96 w 108"/>
                <a:gd name="T45" fmla="*/ 12 h 130"/>
                <a:gd name="T46" fmla="*/ 98 w 108"/>
                <a:gd name="T47" fmla="*/ 17 h 130"/>
                <a:gd name="T48" fmla="*/ 103 w 108"/>
                <a:gd name="T49" fmla="*/ 25 h 130"/>
                <a:gd name="T50" fmla="*/ 103 w 108"/>
                <a:gd name="T51" fmla="*/ 35 h 130"/>
                <a:gd name="T52" fmla="*/ 103 w 108"/>
                <a:gd name="T53" fmla="*/ 45 h 130"/>
                <a:gd name="T54" fmla="*/ 101 w 108"/>
                <a:gd name="T55" fmla="*/ 50 h 130"/>
                <a:gd name="T56" fmla="*/ 98 w 108"/>
                <a:gd name="T57" fmla="*/ 55 h 130"/>
                <a:gd name="T58" fmla="*/ 93 w 108"/>
                <a:gd name="T59" fmla="*/ 60 h 130"/>
                <a:gd name="T60" fmla="*/ 86 w 108"/>
                <a:gd name="T61" fmla="*/ 68 h 130"/>
                <a:gd name="T62" fmla="*/ 93 w 108"/>
                <a:gd name="T63" fmla="*/ 70 h 130"/>
                <a:gd name="T64" fmla="*/ 96 w 108"/>
                <a:gd name="T65" fmla="*/ 75 h 130"/>
                <a:gd name="T66" fmla="*/ 98 w 108"/>
                <a:gd name="T67" fmla="*/ 78 h 130"/>
                <a:gd name="T68" fmla="*/ 101 w 108"/>
                <a:gd name="T69" fmla="*/ 80 h 130"/>
                <a:gd name="T70" fmla="*/ 101 w 108"/>
                <a:gd name="T71" fmla="*/ 90 h 130"/>
                <a:gd name="T72" fmla="*/ 101 w 108"/>
                <a:gd name="T73" fmla="*/ 108 h 130"/>
                <a:gd name="T74" fmla="*/ 103 w 108"/>
                <a:gd name="T75" fmla="*/ 120 h 130"/>
                <a:gd name="T76" fmla="*/ 106 w 108"/>
                <a:gd name="T77" fmla="*/ 125 h 130"/>
                <a:gd name="T78" fmla="*/ 108 w 108"/>
                <a:gd name="T79" fmla="*/ 128 h 130"/>
                <a:gd name="T80" fmla="*/ 108 w 108"/>
                <a:gd name="T81" fmla="*/ 130 h 130"/>
                <a:gd name="T82" fmla="*/ 88 w 108"/>
                <a:gd name="T83" fmla="*/ 130 h 130"/>
                <a:gd name="T84" fmla="*/ 86 w 108"/>
                <a:gd name="T85" fmla="*/ 125 h 130"/>
                <a:gd name="T86" fmla="*/ 86 w 108"/>
                <a:gd name="T87" fmla="*/ 115 h 130"/>
                <a:gd name="T88" fmla="*/ 83 w 108"/>
                <a:gd name="T89" fmla="*/ 93 h 130"/>
                <a:gd name="T90" fmla="*/ 83 w 108"/>
                <a:gd name="T91" fmla="*/ 88 h 130"/>
                <a:gd name="T92" fmla="*/ 81 w 108"/>
                <a:gd name="T93" fmla="*/ 83 h 130"/>
                <a:gd name="T94" fmla="*/ 78 w 108"/>
                <a:gd name="T95" fmla="*/ 80 h 130"/>
                <a:gd name="T96" fmla="*/ 73 w 108"/>
                <a:gd name="T97" fmla="*/ 78 h 130"/>
                <a:gd name="T98" fmla="*/ 68 w 108"/>
                <a:gd name="T99" fmla="*/ 75 h 130"/>
                <a:gd name="T100" fmla="*/ 58 w 108"/>
                <a:gd name="T101" fmla="*/ 75 h 130"/>
                <a:gd name="T102" fmla="*/ 18 w 108"/>
                <a:gd name="T103" fmla="*/ 75 h 130"/>
                <a:gd name="T104" fmla="*/ 18 w 108"/>
                <a:gd name="T105" fmla="*/ 130 h 130"/>
                <a:gd name="T106" fmla="*/ 0 w 108"/>
                <a:gd name="T107" fmla="*/ 130 h 130"/>
                <a:gd name="T108" fmla="*/ 0 w 108"/>
                <a:gd name="T109" fmla="*/ 0 h 1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0"/>
                <a:gd name="T167" fmla="*/ 108 w 108"/>
                <a:gd name="T168" fmla="*/ 130 h 1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0">
                  <a:moveTo>
                    <a:pt x="58" y="60"/>
                  </a:moveTo>
                  <a:lnTo>
                    <a:pt x="71" y="57"/>
                  </a:lnTo>
                  <a:lnTo>
                    <a:pt x="76" y="57"/>
                  </a:lnTo>
                  <a:lnTo>
                    <a:pt x="78" y="55"/>
                  </a:lnTo>
                  <a:lnTo>
                    <a:pt x="81" y="52"/>
                  </a:lnTo>
                  <a:lnTo>
                    <a:pt x="83" y="47"/>
                  </a:lnTo>
                  <a:lnTo>
                    <a:pt x="86" y="42"/>
                  </a:lnTo>
                  <a:lnTo>
                    <a:pt x="86" y="37"/>
                  </a:lnTo>
                  <a:lnTo>
                    <a:pt x="86" y="30"/>
                  </a:lnTo>
                  <a:lnTo>
                    <a:pt x="83" y="25"/>
                  </a:lnTo>
                  <a:lnTo>
                    <a:pt x="81" y="22"/>
                  </a:lnTo>
                  <a:lnTo>
                    <a:pt x="76" y="17"/>
                  </a:lnTo>
                  <a:lnTo>
                    <a:pt x="71" y="17"/>
                  </a:lnTo>
                  <a:lnTo>
                    <a:pt x="60" y="15"/>
                  </a:lnTo>
                  <a:lnTo>
                    <a:pt x="18" y="15"/>
                  </a:lnTo>
                  <a:lnTo>
                    <a:pt x="18" y="60"/>
                  </a:lnTo>
                  <a:lnTo>
                    <a:pt x="58" y="60"/>
                  </a:lnTo>
                  <a:close/>
                  <a:moveTo>
                    <a:pt x="0" y="0"/>
                  </a:moveTo>
                  <a:lnTo>
                    <a:pt x="60" y="0"/>
                  </a:lnTo>
                  <a:lnTo>
                    <a:pt x="76" y="2"/>
                  </a:lnTo>
                  <a:lnTo>
                    <a:pt x="86" y="5"/>
                  </a:lnTo>
                  <a:lnTo>
                    <a:pt x="93" y="10"/>
                  </a:lnTo>
                  <a:lnTo>
                    <a:pt x="96" y="12"/>
                  </a:lnTo>
                  <a:lnTo>
                    <a:pt x="98" y="17"/>
                  </a:lnTo>
                  <a:lnTo>
                    <a:pt x="103" y="25"/>
                  </a:lnTo>
                  <a:lnTo>
                    <a:pt x="103" y="35"/>
                  </a:lnTo>
                  <a:lnTo>
                    <a:pt x="103" y="45"/>
                  </a:lnTo>
                  <a:lnTo>
                    <a:pt x="101" y="50"/>
                  </a:lnTo>
                  <a:lnTo>
                    <a:pt x="98" y="55"/>
                  </a:lnTo>
                  <a:lnTo>
                    <a:pt x="93" y="60"/>
                  </a:lnTo>
                  <a:lnTo>
                    <a:pt x="86" y="68"/>
                  </a:lnTo>
                  <a:lnTo>
                    <a:pt x="93" y="70"/>
                  </a:lnTo>
                  <a:lnTo>
                    <a:pt x="96" y="75"/>
                  </a:lnTo>
                  <a:lnTo>
                    <a:pt x="98" y="78"/>
                  </a:lnTo>
                  <a:lnTo>
                    <a:pt x="101" y="80"/>
                  </a:lnTo>
                  <a:lnTo>
                    <a:pt x="101" y="90"/>
                  </a:lnTo>
                  <a:lnTo>
                    <a:pt x="101" y="108"/>
                  </a:lnTo>
                  <a:lnTo>
                    <a:pt x="103" y="120"/>
                  </a:lnTo>
                  <a:lnTo>
                    <a:pt x="106" y="125"/>
                  </a:lnTo>
                  <a:lnTo>
                    <a:pt x="108" y="128"/>
                  </a:lnTo>
                  <a:lnTo>
                    <a:pt x="108" y="130"/>
                  </a:lnTo>
                  <a:lnTo>
                    <a:pt x="88" y="130"/>
                  </a:lnTo>
                  <a:lnTo>
                    <a:pt x="86" y="125"/>
                  </a:lnTo>
                  <a:lnTo>
                    <a:pt x="86" y="115"/>
                  </a:lnTo>
                  <a:lnTo>
                    <a:pt x="83" y="93"/>
                  </a:lnTo>
                  <a:lnTo>
                    <a:pt x="83" y="88"/>
                  </a:lnTo>
                  <a:lnTo>
                    <a:pt x="81" y="83"/>
                  </a:lnTo>
                  <a:lnTo>
                    <a:pt x="78" y="80"/>
                  </a:lnTo>
                  <a:lnTo>
                    <a:pt x="73" y="78"/>
                  </a:lnTo>
                  <a:lnTo>
                    <a:pt x="68" y="75"/>
                  </a:lnTo>
                  <a:lnTo>
                    <a:pt x="58" y="75"/>
                  </a:lnTo>
                  <a:lnTo>
                    <a:pt x="18" y="75"/>
                  </a:lnTo>
                  <a:lnTo>
                    <a:pt x="18"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24" name="Freeform 690"/>
            <p:cNvSpPr>
              <a:spLocks/>
            </p:cNvSpPr>
            <p:nvPr/>
          </p:nvSpPr>
          <p:spPr bwMode="auto">
            <a:xfrm>
              <a:off x="5565" y="8896"/>
              <a:ext cx="43" cy="171"/>
            </a:xfrm>
            <a:custGeom>
              <a:avLst/>
              <a:gdLst>
                <a:gd name="T0" fmla="*/ 0 w 43"/>
                <a:gd name="T1" fmla="*/ 171 h 171"/>
                <a:gd name="T2" fmla="*/ 12 w 43"/>
                <a:gd name="T3" fmla="*/ 146 h 171"/>
                <a:gd name="T4" fmla="*/ 20 w 43"/>
                <a:gd name="T5" fmla="*/ 131 h 171"/>
                <a:gd name="T6" fmla="*/ 22 w 43"/>
                <a:gd name="T7" fmla="*/ 121 h 171"/>
                <a:gd name="T8" fmla="*/ 22 w 43"/>
                <a:gd name="T9" fmla="*/ 108 h 171"/>
                <a:gd name="T10" fmla="*/ 25 w 43"/>
                <a:gd name="T11" fmla="*/ 98 h 171"/>
                <a:gd name="T12" fmla="*/ 25 w 43"/>
                <a:gd name="T13" fmla="*/ 86 h 171"/>
                <a:gd name="T14" fmla="*/ 25 w 43"/>
                <a:gd name="T15" fmla="*/ 73 h 171"/>
                <a:gd name="T16" fmla="*/ 22 w 43"/>
                <a:gd name="T17" fmla="*/ 60 h 171"/>
                <a:gd name="T18" fmla="*/ 20 w 43"/>
                <a:gd name="T19" fmla="*/ 50 h 171"/>
                <a:gd name="T20" fmla="*/ 17 w 43"/>
                <a:gd name="T21" fmla="*/ 38 h 171"/>
                <a:gd name="T22" fmla="*/ 12 w 43"/>
                <a:gd name="T23" fmla="*/ 23 h 171"/>
                <a:gd name="T24" fmla="*/ 0 w 43"/>
                <a:gd name="T25" fmla="*/ 0 h 171"/>
                <a:gd name="T26" fmla="*/ 12 w 43"/>
                <a:gd name="T27" fmla="*/ 0 h 171"/>
                <a:gd name="T28" fmla="*/ 28 w 43"/>
                <a:gd name="T29" fmla="*/ 28 h 171"/>
                <a:gd name="T30" fmla="*/ 35 w 43"/>
                <a:gd name="T31" fmla="*/ 43 h 171"/>
                <a:gd name="T32" fmla="*/ 38 w 43"/>
                <a:gd name="T33" fmla="*/ 53 h 171"/>
                <a:gd name="T34" fmla="*/ 40 w 43"/>
                <a:gd name="T35" fmla="*/ 63 h 171"/>
                <a:gd name="T36" fmla="*/ 43 w 43"/>
                <a:gd name="T37" fmla="*/ 86 h 171"/>
                <a:gd name="T38" fmla="*/ 43 w 43"/>
                <a:gd name="T39" fmla="*/ 98 h 171"/>
                <a:gd name="T40" fmla="*/ 40 w 43"/>
                <a:gd name="T41" fmla="*/ 108 h 171"/>
                <a:gd name="T42" fmla="*/ 38 w 43"/>
                <a:gd name="T43" fmla="*/ 121 h 171"/>
                <a:gd name="T44" fmla="*/ 33 w 43"/>
                <a:gd name="T45" fmla="*/ 131 h 171"/>
                <a:gd name="T46" fmla="*/ 25 w 43"/>
                <a:gd name="T47" fmla="*/ 148 h 171"/>
                <a:gd name="T48" fmla="*/ 12 w 43"/>
                <a:gd name="T49" fmla="*/ 171 h 171"/>
                <a:gd name="T50" fmla="*/ 0 w 43"/>
                <a:gd name="T51" fmla="*/ 171 h 1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3"/>
                <a:gd name="T79" fmla="*/ 0 h 171"/>
                <a:gd name="T80" fmla="*/ 43 w 43"/>
                <a:gd name="T81" fmla="*/ 171 h 1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3" h="171">
                  <a:moveTo>
                    <a:pt x="0" y="171"/>
                  </a:moveTo>
                  <a:lnTo>
                    <a:pt x="12" y="146"/>
                  </a:lnTo>
                  <a:lnTo>
                    <a:pt x="20" y="131"/>
                  </a:lnTo>
                  <a:lnTo>
                    <a:pt x="22" y="121"/>
                  </a:lnTo>
                  <a:lnTo>
                    <a:pt x="22" y="108"/>
                  </a:lnTo>
                  <a:lnTo>
                    <a:pt x="25" y="98"/>
                  </a:lnTo>
                  <a:lnTo>
                    <a:pt x="25" y="86"/>
                  </a:lnTo>
                  <a:lnTo>
                    <a:pt x="25" y="73"/>
                  </a:lnTo>
                  <a:lnTo>
                    <a:pt x="22" y="60"/>
                  </a:lnTo>
                  <a:lnTo>
                    <a:pt x="20" y="50"/>
                  </a:lnTo>
                  <a:lnTo>
                    <a:pt x="17" y="38"/>
                  </a:lnTo>
                  <a:lnTo>
                    <a:pt x="12" y="23"/>
                  </a:lnTo>
                  <a:lnTo>
                    <a:pt x="0" y="0"/>
                  </a:lnTo>
                  <a:lnTo>
                    <a:pt x="12" y="0"/>
                  </a:lnTo>
                  <a:lnTo>
                    <a:pt x="28" y="28"/>
                  </a:lnTo>
                  <a:lnTo>
                    <a:pt x="35" y="43"/>
                  </a:lnTo>
                  <a:lnTo>
                    <a:pt x="38" y="53"/>
                  </a:lnTo>
                  <a:lnTo>
                    <a:pt x="40" y="63"/>
                  </a:lnTo>
                  <a:lnTo>
                    <a:pt x="43" y="86"/>
                  </a:lnTo>
                  <a:lnTo>
                    <a:pt x="43" y="98"/>
                  </a:lnTo>
                  <a:lnTo>
                    <a:pt x="40" y="108"/>
                  </a:lnTo>
                  <a:lnTo>
                    <a:pt x="38" y="121"/>
                  </a:lnTo>
                  <a:lnTo>
                    <a:pt x="33" y="131"/>
                  </a:lnTo>
                  <a:lnTo>
                    <a:pt x="25" y="148"/>
                  </a:lnTo>
                  <a:lnTo>
                    <a:pt x="12" y="171"/>
                  </a:lnTo>
                  <a:lnTo>
                    <a:pt x="0" y="1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25" name="Freeform 691"/>
            <p:cNvSpPr>
              <a:spLocks/>
            </p:cNvSpPr>
            <p:nvPr/>
          </p:nvSpPr>
          <p:spPr bwMode="auto">
            <a:xfrm>
              <a:off x="5676" y="8896"/>
              <a:ext cx="42" cy="171"/>
            </a:xfrm>
            <a:custGeom>
              <a:avLst/>
              <a:gdLst>
                <a:gd name="T0" fmla="*/ 0 w 42"/>
                <a:gd name="T1" fmla="*/ 171 h 171"/>
                <a:gd name="T2" fmla="*/ 12 w 42"/>
                <a:gd name="T3" fmla="*/ 146 h 171"/>
                <a:gd name="T4" fmla="*/ 20 w 42"/>
                <a:gd name="T5" fmla="*/ 131 h 171"/>
                <a:gd name="T6" fmla="*/ 22 w 42"/>
                <a:gd name="T7" fmla="*/ 121 h 171"/>
                <a:gd name="T8" fmla="*/ 22 w 42"/>
                <a:gd name="T9" fmla="*/ 108 h 171"/>
                <a:gd name="T10" fmla="*/ 25 w 42"/>
                <a:gd name="T11" fmla="*/ 98 h 171"/>
                <a:gd name="T12" fmla="*/ 25 w 42"/>
                <a:gd name="T13" fmla="*/ 86 h 171"/>
                <a:gd name="T14" fmla="*/ 25 w 42"/>
                <a:gd name="T15" fmla="*/ 73 h 171"/>
                <a:gd name="T16" fmla="*/ 22 w 42"/>
                <a:gd name="T17" fmla="*/ 60 h 171"/>
                <a:gd name="T18" fmla="*/ 20 w 42"/>
                <a:gd name="T19" fmla="*/ 50 h 171"/>
                <a:gd name="T20" fmla="*/ 17 w 42"/>
                <a:gd name="T21" fmla="*/ 38 h 171"/>
                <a:gd name="T22" fmla="*/ 12 w 42"/>
                <a:gd name="T23" fmla="*/ 23 h 171"/>
                <a:gd name="T24" fmla="*/ 0 w 42"/>
                <a:gd name="T25" fmla="*/ 0 h 171"/>
                <a:gd name="T26" fmla="*/ 12 w 42"/>
                <a:gd name="T27" fmla="*/ 0 h 171"/>
                <a:gd name="T28" fmla="*/ 27 w 42"/>
                <a:gd name="T29" fmla="*/ 28 h 171"/>
                <a:gd name="T30" fmla="*/ 35 w 42"/>
                <a:gd name="T31" fmla="*/ 43 h 171"/>
                <a:gd name="T32" fmla="*/ 37 w 42"/>
                <a:gd name="T33" fmla="*/ 53 h 171"/>
                <a:gd name="T34" fmla="*/ 40 w 42"/>
                <a:gd name="T35" fmla="*/ 63 h 171"/>
                <a:gd name="T36" fmla="*/ 42 w 42"/>
                <a:gd name="T37" fmla="*/ 86 h 171"/>
                <a:gd name="T38" fmla="*/ 42 w 42"/>
                <a:gd name="T39" fmla="*/ 98 h 171"/>
                <a:gd name="T40" fmla="*/ 40 w 42"/>
                <a:gd name="T41" fmla="*/ 108 h 171"/>
                <a:gd name="T42" fmla="*/ 37 w 42"/>
                <a:gd name="T43" fmla="*/ 121 h 171"/>
                <a:gd name="T44" fmla="*/ 32 w 42"/>
                <a:gd name="T45" fmla="*/ 131 h 171"/>
                <a:gd name="T46" fmla="*/ 25 w 42"/>
                <a:gd name="T47" fmla="*/ 148 h 171"/>
                <a:gd name="T48" fmla="*/ 12 w 42"/>
                <a:gd name="T49" fmla="*/ 171 h 171"/>
                <a:gd name="T50" fmla="*/ 0 w 42"/>
                <a:gd name="T51" fmla="*/ 171 h 1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
                <a:gd name="T79" fmla="*/ 0 h 171"/>
                <a:gd name="T80" fmla="*/ 42 w 42"/>
                <a:gd name="T81" fmla="*/ 171 h 1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 h="171">
                  <a:moveTo>
                    <a:pt x="0" y="171"/>
                  </a:moveTo>
                  <a:lnTo>
                    <a:pt x="12" y="146"/>
                  </a:lnTo>
                  <a:lnTo>
                    <a:pt x="20" y="131"/>
                  </a:lnTo>
                  <a:lnTo>
                    <a:pt x="22" y="121"/>
                  </a:lnTo>
                  <a:lnTo>
                    <a:pt x="22" y="108"/>
                  </a:lnTo>
                  <a:lnTo>
                    <a:pt x="25" y="98"/>
                  </a:lnTo>
                  <a:lnTo>
                    <a:pt x="25" y="86"/>
                  </a:lnTo>
                  <a:lnTo>
                    <a:pt x="25" y="73"/>
                  </a:lnTo>
                  <a:lnTo>
                    <a:pt x="22" y="60"/>
                  </a:lnTo>
                  <a:lnTo>
                    <a:pt x="20" y="50"/>
                  </a:lnTo>
                  <a:lnTo>
                    <a:pt x="17" y="38"/>
                  </a:lnTo>
                  <a:lnTo>
                    <a:pt x="12" y="23"/>
                  </a:lnTo>
                  <a:lnTo>
                    <a:pt x="0" y="0"/>
                  </a:lnTo>
                  <a:lnTo>
                    <a:pt x="12" y="0"/>
                  </a:lnTo>
                  <a:lnTo>
                    <a:pt x="27" y="28"/>
                  </a:lnTo>
                  <a:lnTo>
                    <a:pt x="35" y="43"/>
                  </a:lnTo>
                  <a:lnTo>
                    <a:pt x="37" y="53"/>
                  </a:lnTo>
                  <a:lnTo>
                    <a:pt x="40" y="63"/>
                  </a:lnTo>
                  <a:lnTo>
                    <a:pt x="42" y="86"/>
                  </a:lnTo>
                  <a:lnTo>
                    <a:pt x="42" y="98"/>
                  </a:lnTo>
                  <a:lnTo>
                    <a:pt x="40" y="108"/>
                  </a:lnTo>
                  <a:lnTo>
                    <a:pt x="37" y="121"/>
                  </a:lnTo>
                  <a:lnTo>
                    <a:pt x="32" y="131"/>
                  </a:lnTo>
                  <a:lnTo>
                    <a:pt x="25" y="148"/>
                  </a:lnTo>
                  <a:lnTo>
                    <a:pt x="12" y="171"/>
                  </a:lnTo>
                  <a:lnTo>
                    <a:pt x="0" y="1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26" name="Freeform 692"/>
            <p:cNvSpPr>
              <a:spLocks noEditPoints="1"/>
            </p:cNvSpPr>
            <p:nvPr/>
          </p:nvSpPr>
          <p:spPr bwMode="auto">
            <a:xfrm>
              <a:off x="5751" y="8936"/>
              <a:ext cx="18" cy="121"/>
            </a:xfrm>
            <a:custGeom>
              <a:avLst/>
              <a:gdLst>
                <a:gd name="T0" fmla="*/ 0 w 18"/>
                <a:gd name="T1" fmla="*/ 111 h 121"/>
                <a:gd name="T2" fmla="*/ 5 w 18"/>
                <a:gd name="T3" fmla="*/ 108 h 121"/>
                <a:gd name="T4" fmla="*/ 8 w 18"/>
                <a:gd name="T5" fmla="*/ 103 h 121"/>
                <a:gd name="T6" fmla="*/ 10 w 18"/>
                <a:gd name="T7" fmla="*/ 96 h 121"/>
                <a:gd name="T8" fmla="*/ 10 w 18"/>
                <a:gd name="T9" fmla="*/ 93 h 121"/>
                <a:gd name="T10" fmla="*/ 0 w 18"/>
                <a:gd name="T11" fmla="*/ 93 h 121"/>
                <a:gd name="T12" fmla="*/ 0 w 18"/>
                <a:gd name="T13" fmla="*/ 73 h 121"/>
                <a:gd name="T14" fmla="*/ 18 w 18"/>
                <a:gd name="T15" fmla="*/ 73 h 121"/>
                <a:gd name="T16" fmla="*/ 18 w 18"/>
                <a:gd name="T17" fmla="*/ 91 h 121"/>
                <a:gd name="T18" fmla="*/ 18 w 18"/>
                <a:gd name="T19" fmla="*/ 101 h 121"/>
                <a:gd name="T20" fmla="*/ 15 w 18"/>
                <a:gd name="T21" fmla="*/ 108 h 121"/>
                <a:gd name="T22" fmla="*/ 13 w 18"/>
                <a:gd name="T23" fmla="*/ 111 h 121"/>
                <a:gd name="T24" fmla="*/ 10 w 18"/>
                <a:gd name="T25" fmla="*/ 116 h 121"/>
                <a:gd name="T26" fmla="*/ 0 w 18"/>
                <a:gd name="T27" fmla="*/ 121 h 121"/>
                <a:gd name="T28" fmla="*/ 0 w 18"/>
                <a:gd name="T29" fmla="*/ 111 h 121"/>
                <a:gd name="T30" fmla="*/ 0 w 18"/>
                <a:gd name="T31" fmla="*/ 0 h 121"/>
                <a:gd name="T32" fmla="*/ 18 w 18"/>
                <a:gd name="T33" fmla="*/ 0 h 121"/>
                <a:gd name="T34" fmla="*/ 18 w 18"/>
                <a:gd name="T35" fmla="*/ 18 h 121"/>
                <a:gd name="T36" fmla="*/ 0 w 18"/>
                <a:gd name="T37" fmla="*/ 18 h 121"/>
                <a:gd name="T38" fmla="*/ 0 w 18"/>
                <a:gd name="T39" fmla="*/ 0 h 12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
                <a:gd name="T61" fmla="*/ 0 h 121"/>
                <a:gd name="T62" fmla="*/ 18 w 18"/>
                <a:gd name="T63" fmla="*/ 121 h 12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 h="121">
                  <a:moveTo>
                    <a:pt x="0" y="111"/>
                  </a:moveTo>
                  <a:lnTo>
                    <a:pt x="5" y="108"/>
                  </a:lnTo>
                  <a:lnTo>
                    <a:pt x="8" y="103"/>
                  </a:lnTo>
                  <a:lnTo>
                    <a:pt x="10" y="96"/>
                  </a:lnTo>
                  <a:lnTo>
                    <a:pt x="10" y="93"/>
                  </a:lnTo>
                  <a:lnTo>
                    <a:pt x="0" y="93"/>
                  </a:lnTo>
                  <a:lnTo>
                    <a:pt x="0" y="73"/>
                  </a:lnTo>
                  <a:lnTo>
                    <a:pt x="18" y="73"/>
                  </a:lnTo>
                  <a:lnTo>
                    <a:pt x="18" y="91"/>
                  </a:lnTo>
                  <a:lnTo>
                    <a:pt x="18" y="101"/>
                  </a:lnTo>
                  <a:lnTo>
                    <a:pt x="15" y="108"/>
                  </a:lnTo>
                  <a:lnTo>
                    <a:pt x="13" y="111"/>
                  </a:lnTo>
                  <a:lnTo>
                    <a:pt x="10" y="116"/>
                  </a:lnTo>
                  <a:lnTo>
                    <a:pt x="0" y="121"/>
                  </a:lnTo>
                  <a:lnTo>
                    <a:pt x="0" y="111"/>
                  </a:lnTo>
                  <a:close/>
                  <a:moveTo>
                    <a:pt x="0" y="0"/>
                  </a:moveTo>
                  <a:lnTo>
                    <a:pt x="18" y="0"/>
                  </a:lnTo>
                  <a:lnTo>
                    <a:pt x="18" y="18"/>
                  </a:lnTo>
                  <a:lnTo>
                    <a:pt x="0" y="1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27" name="Freeform 693"/>
            <p:cNvSpPr>
              <a:spLocks/>
            </p:cNvSpPr>
            <p:nvPr/>
          </p:nvSpPr>
          <p:spPr bwMode="auto">
            <a:xfrm>
              <a:off x="564" y="8658"/>
              <a:ext cx="93" cy="130"/>
            </a:xfrm>
            <a:custGeom>
              <a:avLst/>
              <a:gdLst>
                <a:gd name="T0" fmla="*/ 0 w 93"/>
                <a:gd name="T1" fmla="*/ 0 h 130"/>
                <a:gd name="T2" fmla="*/ 93 w 93"/>
                <a:gd name="T3" fmla="*/ 0 h 130"/>
                <a:gd name="T4" fmla="*/ 93 w 93"/>
                <a:gd name="T5" fmla="*/ 22 h 130"/>
                <a:gd name="T6" fmla="*/ 27 w 93"/>
                <a:gd name="T7" fmla="*/ 22 h 130"/>
                <a:gd name="T8" fmla="*/ 27 w 93"/>
                <a:gd name="T9" fmla="*/ 52 h 130"/>
                <a:gd name="T10" fmla="*/ 85 w 93"/>
                <a:gd name="T11" fmla="*/ 52 h 130"/>
                <a:gd name="T12" fmla="*/ 85 w 93"/>
                <a:gd name="T13" fmla="*/ 75 h 130"/>
                <a:gd name="T14" fmla="*/ 27 w 93"/>
                <a:gd name="T15" fmla="*/ 75 h 130"/>
                <a:gd name="T16" fmla="*/ 27 w 93"/>
                <a:gd name="T17" fmla="*/ 130 h 130"/>
                <a:gd name="T18" fmla="*/ 0 w 93"/>
                <a:gd name="T19" fmla="*/ 130 h 130"/>
                <a:gd name="T20" fmla="*/ 0 w 93"/>
                <a:gd name="T21" fmla="*/ 0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
                <a:gd name="T34" fmla="*/ 0 h 130"/>
                <a:gd name="T35" fmla="*/ 93 w 93"/>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 h="130">
                  <a:moveTo>
                    <a:pt x="0" y="0"/>
                  </a:moveTo>
                  <a:lnTo>
                    <a:pt x="93" y="0"/>
                  </a:lnTo>
                  <a:lnTo>
                    <a:pt x="93" y="22"/>
                  </a:lnTo>
                  <a:lnTo>
                    <a:pt x="27" y="22"/>
                  </a:lnTo>
                  <a:lnTo>
                    <a:pt x="27" y="52"/>
                  </a:lnTo>
                  <a:lnTo>
                    <a:pt x="85" y="52"/>
                  </a:lnTo>
                  <a:lnTo>
                    <a:pt x="85" y="75"/>
                  </a:lnTo>
                  <a:lnTo>
                    <a:pt x="27" y="75"/>
                  </a:lnTo>
                  <a:lnTo>
                    <a:pt x="27"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28" name="Freeform 694"/>
            <p:cNvSpPr>
              <a:spLocks noEditPoints="1"/>
            </p:cNvSpPr>
            <p:nvPr/>
          </p:nvSpPr>
          <p:spPr bwMode="auto">
            <a:xfrm>
              <a:off x="672" y="8652"/>
              <a:ext cx="123" cy="139"/>
            </a:xfrm>
            <a:custGeom>
              <a:avLst/>
              <a:gdLst>
                <a:gd name="T0" fmla="*/ 90 w 123"/>
                <a:gd name="T1" fmla="*/ 98 h 139"/>
                <a:gd name="T2" fmla="*/ 95 w 123"/>
                <a:gd name="T3" fmla="*/ 81 h 139"/>
                <a:gd name="T4" fmla="*/ 95 w 123"/>
                <a:gd name="T5" fmla="*/ 61 h 139"/>
                <a:gd name="T6" fmla="*/ 90 w 123"/>
                <a:gd name="T7" fmla="*/ 43 h 139"/>
                <a:gd name="T8" fmla="*/ 83 w 123"/>
                <a:gd name="T9" fmla="*/ 31 h 139"/>
                <a:gd name="T10" fmla="*/ 68 w 123"/>
                <a:gd name="T11" fmla="*/ 26 h 139"/>
                <a:gd name="T12" fmla="*/ 53 w 123"/>
                <a:gd name="T13" fmla="*/ 26 h 139"/>
                <a:gd name="T14" fmla="*/ 40 w 123"/>
                <a:gd name="T15" fmla="*/ 31 h 139"/>
                <a:gd name="T16" fmla="*/ 30 w 123"/>
                <a:gd name="T17" fmla="*/ 43 h 139"/>
                <a:gd name="T18" fmla="*/ 27 w 123"/>
                <a:gd name="T19" fmla="*/ 61 h 139"/>
                <a:gd name="T20" fmla="*/ 27 w 123"/>
                <a:gd name="T21" fmla="*/ 81 h 139"/>
                <a:gd name="T22" fmla="*/ 30 w 123"/>
                <a:gd name="T23" fmla="*/ 98 h 139"/>
                <a:gd name="T24" fmla="*/ 40 w 123"/>
                <a:gd name="T25" fmla="*/ 109 h 139"/>
                <a:gd name="T26" fmla="*/ 53 w 123"/>
                <a:gd name="T27" fmla="*/ 116 h 139"/>
                <a:gd name="T28" fmla="*/ 68 w 123"/>
                <a:gd name="T29" fmla="*/ 116 h 139"/>
                <a:gd name="T30" fmla="*/ 83 w 123"/>
                <a:gd name="T31" fmla="*/ 109 h 139"/>
                <a:gd name="T32" fmla="*/ 103 w 123"/>
                <a:gd name="T33" fmla="*/ 124 h 139"/>
                <a:gd name="T34" fmla="*/ 85 w 123"/>
                <a:gd name="T35" fmla="*/ 136 h 139"/>
                <a:gd name="T36" fmla="*/ 60 w 123"/>
                <a:gd name="T37" fmla="*/ 139 h 139"/>
                <a:gd name="T38" fmla="*/ 37 w 123"/>
                <a:gd name="T39" fmla="*/ 136 h 139"/>
                <a:gd name="T40" fmla="*/ 17 w 123"/>
                <a:gd name="T41" fmla="*/ 124 h 139"/>
                <a:gd name="T42" fmla="*/ 5 w 123"/>
                <a:gd name="T43" fmla="*/ 101 h 139"/>
                <a:gd name="T44" fmla="*/ 0 w 123"/>
                <a:gd name="T45" fmla="*/ 86 h 139"/>
                <a:gd name="T46" fmla="*/ 0 w 123"/>
                <a:gd name="T47" fmla="*/ 53 h 139"/>
                <a:gd name="T48" fmla="*/ 5 w 123"/>
                <a:gd name="T49" fmla="*/ 38 h 139"/>
                <a:gd name="T50" fmla="*/ 17 w 123"/>
                <a:gd name="T51" fmla="*/ 18 h 139"/>
                <a:gd name="T52" fmla="*/ 37 w 123"/>
                <a:gd name="T53" fmla="*/ 6 h 139"/>
                <a:gd name="T54" fmla="*/ 60 w 123"/>
                <a:gd name="T55" fmla="*/ 0 h 139"/>
                <a:gd name="T56" fmla="*/ 85 w 123"/>
                <a:gd name="T57" fmla="*/ 6 h 139"/>
                <a:gd name="T58" fmla="*/ 103 w 123"/>
                <a:gd name="T59" fmla="*/ 18 h 139"/>
                <a:gd name="T60" fmla="*/ 118 w 123"/>
                <a:gd name="T61" fmla="*/ 38 h 139"/>
                <a:gd name="T62" fmla="*/ 123 w 123"/>
                <a:gd name="T63" fmla="*/ 53 h 139"/>
                <a:gd name="T64" fmla="*/ 123 w 123"/>
                <a:gd name="T65" fmla="*/ 86 h 139"/>
                <a:gd name="T66" fmla="*/ 118 w 123"/>
                <a:gd name="T67" fmla="*/ 101 h 139"/>
                <a:gd name="T68" fmla="*/ 108 w 123"/>
                <a:gd name="T69" fmla="*/ 119 h 1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
                <a:gd name="T106" fmla="*/ 0 h 139"/>
                <a:gd name="T107" fmla="*/ 123 w 123"/>
                <a:gd name="T108" fmla="*/ 139 h 1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 h="139">
                  <a:moveTo>
                    <a:pt x="88" y="103"/>
                  </a:moveTo>
                  <a:lnTo>
                    <a:pt x="90" y="98"/>
                  </a:lnTo>
                  <a:lnTo>
                    <a:pt x="93" y="91"/>
                  </a:lnTo>
                  <a:lnTo>
                    <a:pt x="95" y="81"/>
                  </a:lnTo>
                  <a:lnTo>
                    <a:pt x="95" y="71"/>
                  </a:lnTo>
                  <a:lnTo>
                    <a:pt x="95" y="61"/>
                  </a:lnTo>
                  <a:lnTo>
                    <a:pt x="93" y="51"/>
                  </a:lnTo>
                  <a:lnTo>
                    <a:pt x="90" y="43"/>
                  </a:lnTo>
                  <a:lnTo>
                    <a:pt x="88" y="36"/>
                  </a:lnTo>
                  <a:lnTo>
                    <a:pt x="83" y="31"/>
                  </a:lnTo>
                  <a:lnTo>
                    <a:pt x="75" y="28"/>
                  </a:lnTo>
                  <a:lnTo>
                    <a:pt x="68" y="26"/>
                  </a:lnTo>
                  <a:lnTo>
                    <a:pt x="60" y="26"/>
                  </a:lnTo>
                  <a:lnTo>
                    <a:pt x="53" y="26"/>
                  </a:lnTo>
                  <a:lnTo>
                    <a:pt x="48" y="28"/>
                  </a:lnTo>
                  <a:lnTo>
                    <a:pt x="40" y="31"/>
                  </a:lnTo>
                  <a:lnTo>
                    <a:pt x="35" y="36"/>
                  </a:lnTo>
                  <a:lnTo>
                    <a:pt x="30" y="43"/>
                  </a:lnTo>
                  <a:lnTo>
                    <a:pt x="27" y="51"/>
                  </a:lnTo>
                  <a:lnTo>
                    <a:pt x="27" y="61"/>
                  </a:lnTo>
                  <a:lnTo>
                    <a:pt x="25" y="71"/>
                  </a:lnTo>
                  <a:lnTo>
                    <a:pt x="27" y="81"/>
                  </a:lnTo>
                  <a:lnTo>
                    <a:pt x="27" y="91"/>
                  </a:lnTo>
                  <a:lnTo>
                    <a:pt x="30" y="98"/>
                  </a:lnTo>
                  <a:lnTo>
                    <a:pt x="35" y="103"/>
                  </a:lnTo>
                  <a:lnTo>
                    <a:pt x="40" y="109"/>
                  </a:lnTo>
                  <a:lnTo>
                    <a:pt x="48" y="114"/>
                  </a:lnTo>
                  <a:lnTo>
                    <a:pt x="53" y="116"/>
                  </a:lnTo>
                  <a:lnTo>
                    <a:pt x="60" y="116"/>
                  </a:lnTo>
                  <a:lnTo>
                    <a:pt x="68" y="116"/>
                  </a:lnTo>
                  <a:lnTo>
                    <a:pt x="75" y="114"/>
                  </a:lnTo>
                  <a:lnTo>
                    <a:pt x="83" y="109"/>
                  </a:lnTo>
                  <a:lnTo>
                    <a:pt x="88" y="103"/>
                  </a:lnTo>
                  <a:close/>
                  <a:moveTo>
                    <a:pt x="103" y="124"/>
                  </a:moveTo>
                  <a:lnTo>
                    <a:pt x="95" y="131"/>
                  </a:lnTo>
                  <a:lnTo>
                    <a:pt x="85" y="136"/>
                  </a:lnTo>
                  <a:lnTo>
                    <a:pt x="75" y="139"/>
                  </a:lnTo>
                  <a:lnTo>
                    <a:pt x="60" y="139"/>
                  </a:lnTo>
                  <a:lnTo>
                    <a:pt x="48" y="139"/>
                  </a:lnTo>
                  <a:lnTo>
                    <a:pt x="37" y="136"/>
                  </a:lnTo>
                  <a:lnTo>
                    <a:pt x="27" y="131"/>
                  </a:lnTo>
                  <a:lnTo>
                    <a:pt x="17" y="124"/>
                  </a:lnTo>
                  <a:lnTo>
                    <a:pt x="10" y="114"/>
                  </a:lnTo>
                  <a:lnTo>
                    <a:pt x="5" y="101"/>
                  </a:lnTo>
                  <a:lnTo>
                    <a:pt x="2" y="93"/>
                  </a:lnTo>
                  <a:lnTo>
                    <a:pt x="0" y="86"/>
                  </a:lnTo>
                  <a:lnTo>
                    <a:pt x="0" y="71"/>
                  </a:lnTo>
                  <a:lnTo>
                    <a:pt x="0" y="53"/>
                  </a:lnTo>
                  <a:lnTo>
                    <a:pt x="2" y="46"/>
                  </a:lnTo>
                  <a:lnTo>
                    <a:pt x="5" y="38"/>
                  </a:lnTo>
                  <a:lnTo>
                    <a:pt x="10" y="28"/>
                  </a:lnTo>
                  <a:lnTo>
                    <a:pt x="17" y="18"/>
                  </a:lnTo>
                  <a:lnTo>
                    <a:pt x="27" y="11"/>
                  </a:lnTo>
                  <a:lnTo>
                    <a:pt x="37" y="6"/>
                  </a:lnTo>
                  <a:lnTo>
                    <a:pt x="48" y="3"/>
                  </a:lnTo>
                  <a:lnTo>
                    <a:pt x="60" y="0"/>
                  </a:lnTo>
                  <a:lnTo>
                    <a:pt x="75" y="3"/>
                  </a:lnTo>
                  <a:lnTo>
                    <a:pt x="85" y="6"/>
                  </a:lnTo>
                  <a:lnTo>
                    <a:pt x="95" y="11"/>
                  </a:lnTo>
                  <a:lnTo>
                    <a:pt x="103" y="18"/>
                  </a:lnTo>
                  <a:lnTo>
                    <a:pt x="113" y="28"/>
                  </a:lnTo>
                  <a:lnTo>
                    <a:pt x="118" y="38"/>
                  </a:lnTo>
                  <a:lnTo>
                    <a:pt x="120" y="46"/>
                  </a:lnTo>
                  <a:lnTo>
                    <a:pt x="123" y="53"/>
                  </a:lnTo>
                  <a:lnTo>
                    <a:pt x="123" y="71"/>
                  </a:lnTo>
                  <a:lnTo>
                    <a:pt x="123" y="86"/>
                  </a:lnTo>
                  <a:lnTo>
                    <a:pt x="120" y="93"/>
                  </a:lnTo>
                  <a:lnTo>
                    <a:pt x="118" y="101"/>
                  </a:lnTo>
                  <a:lnTo>
                    <a:pt x="113" y="114"/>
                  </a:lnTo>
                  <a:lnTo>
                    <a:pt x="108" y="119"/>
                  </a:lnTo>
                  <a:lnTo>
                    <a:pt x="103" y="1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29" name="Freeform 695"/>
            <p:cNvSpPr>
              <a:spLocks noEditPoints="1"/>
            </p:cNvSpPr>
            <p:nvPr/>
          </p:nvSpPr>
          <p:spPr bwMode="auto">
            <a:xfrm>
              <a:off x="818" y="8658"/>
              <a:ext cx="108" cy="130"/>
            </a:xfrm>
            <a:custGeom>
              <a:avLst/>
              <a:gdLst>
                <a:gd name="T0" fmla="*/ 25 w 108"/>
                <a:gd name="T1" fmla="*/ 22 h 130"/>
                <a:gd name="T2" fmla="*/ 25 w 108"/>
                <a:gd name="T3" fmla="*/ 57 h 130"/>
                <a:gd name="T4" fmla="*/ 57 w 108"/>
                <a:gd name="T5" fmla="*/ 57 h 130"/>
                <a:gd name="T6" fmla="*/ 65 w 108"/>
                <a:gd name="T7" fmla="*/ 57 h 130"/>
                <a:gd name="T8" fmla="*/ 68 w 108"/>
                <a:gd name="T9" fmla="*/ 57 h 130"/>
                <a:gd name="T10" fmla="*/ 70 w 108"/>
                <a:gd name="T11" fmla="*/ 55 h 130"/>
                <a:gd name="T12" fmla="*/ 75 w 108"/>
                <a:gd name="T13" fmla="*/ 52 h 130"/>
                <a:gd name="T14" fmla="*/ 78 w 108"/>
                <a:gd name="T15" fmla="*/ 50 h 130"/>
                <a:gd name="T16" fmla="*/ 78 w 108"/>
                <a:gd name="T17" fmla="*/ 45 h 130"/>
                <a:gd name="T18" fmla="*/ 78 w 108"/>
                <a:gd name="T19" fmla="*/ 40 h 130"/>
                <a:gd name="T20" fmla="*/ 78 w 108"/>
                <a:gd name="T21" fmla="*/ 35 h 130"/>
                <a:gd name="T22" fmla="*/ 78 w 108"/>
                <a:gd name="T23" fmla="*/ 30 h 130"/>
                <a:gd name="T24" fmla="*/ 75 w 108"/>
                <a:gd name="T25" fmla="*/ 27 h 130"/>
                <a:gd name="T26" fmla="*/ 70 w 108"/>
                <a:gd name="T27" fmla="*/ 25 h 130"/>
                <a:gd name="T28" fmla="*/ 65 w 108"/>
                <a:gd name="T29" fmla="*/ 22 h 130"/>
                <a:gd name="T30" fmla="*/ 57 w 108"/>
                <a:gd name="T31" fmla="*/ 22 h 130"/>
                <a:gd name="T32" fmla="*/ 25 w 108"/>
                <a:gd name="T33" fmla="*/ 22 h 130"/>
                <a:gd name="T34" fmla="*/ 85 w 108"/>
                <a:gd name="T35" fmla="*/ 2 h 130"/>
                <a:gd name="T36" fmla="*/ 90 w 108"/>
                <a:gd name="T37" fmla="*/ 7 h 130"/>
                <a:gd name="T38" fmla="*/ 98 w 108"/>
                <a:gd name="T39" fmla="*/ 12 h 130"/>
                <a:gd name="T40" fmla="*/ 103 w 108"/>
                <a:gd name="T41" fmla="*/ 22 h 130"/>
                <a:gd name="T42" fmla="*/ 105 w 108"/>
                <a:gd name="T43" fmla="*/ 30 h 130"/>
                <a:gd name="T44" fmla="*/ 105 w 108"/>
                <a:gd name="T45" fmla="*/ 37 h 130"/>
                <a:gd name="T46" fmla="*/ 105 w 108"/>
                <a:gd name="T47" fmla="*/ 47 h 130"/>
                <a:gd name="T48" fmla="*/ 103 w 108"/>
                <a:gd name="T49" fmla="*/ 50 h 130"/>
                <a:gd name="T50" fmla="*/ 100 w 108"/>
                <a:gd name="T51" fmla="*/ 55 h 130"/>
                <a:gd name="T52" fmla="*/ 98 w 108"/>
                <a:gd name="T53" fmla="*/ 60 h 130"/>
                <a:gd name="T54" fmla="*/ 95 w 108"/>
                <a:gd name="T55" fmla="*/ 62 h 130"/>
                <a:gd name="T56" fmla="*/ 85 w 108"/>
                <a:gd name="T57" fmla="*/ 67 h 130"/>
                <a:gd name="T58" fmla="*/ 93 w 108"/>
                <a:gd name="T59" fmla="*/ 72 h 130"/>
                <a:gd name="T60" fmla="*/ 98 w 108"/>
                <a:gd name="T61" fmla="*/ 77 h 130"/>
                <a:gd name="T62" fmla="*/ 100 w 108"/>
                <a:gd name="T63" fmla="*/ 87 h 130"/>
                <a:gd name="T64" fmla="*/ 103 w 108"/>
                <a:gd name="T65" fmla="*/ 97 h 130"/>
                <a:gd name="T66" fmla="*/ 103 w 108"/>
                <a:gd name="T67" fmla="*/ 108 h 130"/>
                <a:gd name="T68" fmla="*/ 103 w 108"/>
                <a:gd name="T69" fmla="*/ 120 h 130"/>
                <a:gd name="T70" fmla="*/ 105 w 108"/>
                <a:gd name="T71" fmla="*/ 123 h 130"/>
                <a:gd name="T72" fmla="*/ 108 w 108"/>
                <a:gd name="T73" fmla="*/ 128 h 130"/>
                <a:gd name="T74" fmla="*/ 108 w 108"/>
                <a:gd name="T75" fmla="*/ 130 h 130"/>
                <a:gd name="T76" fmla="*/ 78 w 108"/>
                <a:gd name="T77" fmla="*/ 130 h 130"/>
                <a:gd name="T78" fmla="*/ 75 w 108"/>
                <a:gd name="T79" fmla="*/ 123 h 130"/>
                <a:gd name="T80" fmla="*/ 75 w 108"/>
                <a:gd name="T81" fmla="*/ 113 h 130"/>
                <a:gd name="T82" fmla="*/ 75 w 108"/>
                <a:gd name="T83" fmla="*/ 100 h 130"/>
                <a:gd name="T84" fmla="*/ 73 w 108"/>
                <a:gd name="T85" fmla="*/ 90 h 130"/>
                <a:gd name="T86" fmla="*/ 70 w 108"/>
                <a:gd name="T87" fmla="*/ 82 h 130"/>
                <a:gd name="T88" fmla="*/ 65 w 108"/>
                <a:gd name="T89" fmla="*/ 80 h 130"/>
                <a:gd name="T90" fmla="*/ 55 w 108"/>
                <a:gd name="T91" fmla="*/ 80 h 130"/>
                <a:gd name="T92" fmla="*/ 25 w 108"/>
                <a:gd name="T93" fmla="*/ 80 h 130"/>
                <a:gd name="T94" fmla="*/ 25 w 108"/>
                <a:gd name="T95" fmla="*/ 130 h 130"/>
                <a:gd name="T96" fmla="*/ 0 w 108"/>
                <a:gd name="T97" fmla="*/ 130 h 130"/>
                <a:gd name="T98" fmla="*/ 0 w 108"/>
                <a:gd name="T99" fmla="*/ 0 h 130"/>
                <a:gd name="T100" fmla="*/ 63 w 108"/>
                <a:gd name="T101" fmla="*/ 0 h 130"/>
                <a:gd name="T102" fmla="*/ 75 w 108"/>
                <a:gd name="T103" fmla="*/ 0 h 130"/>
                <a:gd name="T104" fmla="*/ 85 w 108"/>
                <a:gd name="T105" fmla="*/ 2 h 1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0"/>
                <a:gd name="T161" fmla="*/ 108 w 108"/>
                <a:gd name="T162" fmla="*/ 130 h 1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0">
                  <a:moveTo>
                    <a:pt x="25" y="22"/>
                  </a:moveTo>
                  <a:lnTo>
                    <a:pt x="25" y="57"/>
                  </a:lnTo>
                  <a:lnTo>
                    <a:pt x="57" y="57"/>
                  </a:lnTo>
                  <a:lnTo>
                    <a:pt x="65" y="57"/>
                  </a:lnTo>
                  <a:lnTo>
                    <a:pt x="68" y="57"/>
                  </a:lnTo>
                  <a:lnTo>
                    <a:pt x="70" y="55"/>
                  </a:lnTo>
                  <a:lnTo>
                    <a:pt x="75" y="52"/>
                  </a:lnTo>
                  <a:lnTo>
                    <a:pt x="78" y="50"/>
                  </a:lnTo>
                  <a:lnTo>
                    <a:pt x="78" y="45"/>
                  </a:lnTo>
                  <a:lnTo>
                    <a:pt x="78" y="40"/>
                  </a:lnTo>
                  <a:lnTo>
                    <a:pt x="78" y="35"/>
                  </a:lnTo>
                  <a:lnTo>
                    <a:pt x="78" y="30"/>
                  </a:lnTo>
                  <a:lnTo>
                    <a:pt x="75" y="27"/>
                  </a:lnTo>
                  <a:lnTo>
                    <a:pt x="70" y="25"/>
                  </a:lnTo>
                  <a:lnTo>
                    <a:pt x="65" y="22"/>
                  </a:lnTo>
                  <a:lnTo>
                    <a:pt x="57" y="22"/>
                  </a:lnTo>
                  <a:lnTo>
                    <a:pt x="25" y="22"/>
                  </a:lnTo>
                  <a:close/>
                  <a:moveTo>
                    <a:pt x="85" y="2"/>
                  </a:moveTo>
                  <a:lnTo>
                    <a:pt x="90" y="7"/>
                  </a:lnTo>
                  <a:lnTo>
                    <a:pt x="98" y="12"/>
                  </a:lnTo>
                  <a:lnTo>
                    <a:pt x="103" y="22"/>
                  </a:lnTo>
                  <a:lnTo>
                    <a:pt x="105" y="30"/>
                  </a:lnTo>
                  <a:lnTo>
                    <a:pt x="105" y="37"/>
                  </a:lnTo>
                  <a:lnTo>
                    <a:pt x="105" y="47"/>
                  </a:lnTo>
                  <a:lnTo>
                    <a:pt x="103" y="50"/>
                  </a:lnTo>
                  <a:lnTo>
                    <a:pt x="100" y="55"/>
                  </a:lnTo>
                  <a:lnTo>
                    <a:pt x="98" y="60"/>
                  </a:lnTo>
                  <a:lnTo>
                    <a:pt x="95" y="62"/>
                  </a:lnTo>
                  <a:lnTo>
                    <a:pt x="85" y="67"/>
                  </a:lnTo>
                  <a:lnTo>
                    <a:pt x="93" y="72"/>
                  </a:lnTo>
                  <a:lnTo>
                    <a:pt x="98" y="77"/>
                  </a:lnTo>
                  <a:lnTo>
                    <a:pt x="100" y="87"/>
                  </a:lnTo>
                  <a:lnTo>
                    <a:pt x="103" y="97"/>
                  </a:lnTo>
                  <a:lnTo>
                    <a:pt x="103" y="108"/>
                  </a:lnTo>
                  <a:lnTo>
                    <a:pt x="103" y="120"/>
                  </a:lnTo>
                  <a:lnTo>
                    <a:pt x="105" y="123"/>
                  </a:lnTo>
                  <a:lnTo>
                    <a:pt x="108" y="128"/>
                  </a:lnTo>
                  <a:lnTo>
                    <a:pt x="108" y="130"/>
                  </a:lnTo>
                  <a:lnTo>
                    <a:pt x="78" y="130"/>
                  </a:lnTo>
                  <a:lnTo>
                    <a:pt x="75" y="123"/>
                  </a:lnTo>
                  <a:lnTo>
                    <a:pt x="75" y="113"/>
                  </a:lnTo>
                  <a:lnTo>
                    <a:pt x="75" y="100"/>
                  </a:lnTo>
                  <a:lnTo>
                    <a:pt x="73" y="90"/>
                  </a:lnTo>
                  <a:lnTo>
                    <a:pt x="70" y="82"/>
                  </a:lnTo>
                  <a:lnTo>
                    <a:pt x="65" y="80"/>
                  </a:lnTo>
                  <a:lnTo>
                    <a:pt x="55" y="80"/>
                  </a:lnTo>
                  <a:lnTo>
                    <a:pt x="25" y="80"/>
                  </a:lnTo>
                  <a:lnTo>
                    <a:pt x="25" y="130"/>
                  </a:lnTo>
                  <a:lnTo>
                    <a:pt x="0" y="130"/>
                  </a:lnTo>
                  <a:lnTo>
                    <a:pt x="0" y="0"/>
                  </a:lnTo>
                  <a:lnTo>
                    <a:pt x="63" y="0"/>
                  </a:lnTo>
                  <a:lnTo>
                    <a:pt x="75" y="0"/>
                  </a:lnTo>
                  <a:lnTo>
                    <a:pt x="8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30" name="Freeform 696"/>
            <p:cNvSpPr>
              <a:spLocks/>
            </p:cNvSpPr>
            <p:nvPr/>
          </p:nvSpPr>
          <p:spPr bwMode="auto">
            <a:xfrm>
              <a:off x="948" y="8658"/>
              <a:ext cx="99" cy="130"/>
            </a:xfrm>
            <a:custGeom>
              <a:avLst/>
              <a:gdLst>
                <a:gd name="T0" fmla="*/ 96 w 99"/>
                <a:gd name="T1" fmla="*/ 22 h 130"/>
                <a:gd name="T2" fmla="*/ 26 w 99"/>
                <a:gd name="T3" fmla="*/ 22 h 130"/>
                <a:gd name="T4" fmla="*/ 26 w 99"/>
                <a:gd name="T5" fmla="*/ 50 h 130"/>
                <a:gd name="T6" fmla="*/ 88 w 99"/>
                <a:gd name="T7" fmla="*/ 50 h 130"/>
                <a:gd name="T8" fmla="*/ 88 w 99"/>
                <a:gd name="T9" fmla="*/ 72 h 130"/>
                <a:gd name="T10" fmla="*/ 26 w 99"/>
                <a:gd name="T11" fmla="*/ 72 h 130"/>
                <a:gd name="T12" fmla="*/ 26 w 99"/>
                <a:gd name="T13" fmla="*/ 105 h 130"/>
                <a:gd name="T14" fmla="*/ 99 w 99"/>
                <a:gd name="T15" fmla="*/ 105 h 130"/>
                <a:gd name="T16" fmla="*/ 99 w 99"/>
                <a:gd name="T17" fmla="*/ 130 h 130"/>
                <a:gd name="T18" fmla="*/ 0 w 99"/>
                <a:gd name="T19" fmla="*/ 130 h 130"/>
                <a:gd name="T20" fmla="*/ 0 w 99"/>
                <a:gd name="T21" fmla="*/ 0 h 130"/>
                <a:gd name="T22" fmla="*/ 96 w 99"/>
                <a:gd name="T23" fmla="*/ 0 h 130"/>
                <a:gd name="T24" fmla="*/ 96 w 99"/>
                <a:gd name="T25" fmla="*/ 22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30"/>
                <a:gd name="T41" fmla="*/ 99 w 99"/>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30">
                  <a:moveTo>
                    <a:pt x="96" y="22"/>
                  </a:moveTo>
                  <a:lnTo>
                    <a:pt x="26" y="22"/>
                  </a:lnTo>
                  <a:lnTo>
                    <a:pt x="26" y="50"/>
                  </a:lnTo>
                  <a:lnTo>
                    <a:pt x="88" y="50"/>
                  </a:lnTo>
                  <a:lnTo>
                    <a:pt x="88" y="72"/>
                  </a:lnTo>
                  <a:lnTo>
                    <a:pt x="26" y="72"/>
                  </a:lnTo>
                  <a:lnTo>
                    <a:pt x="26" y="105"/>
                  </a:lnTo>
                  <a:lnTo>
                    <a:pt x="99" y="105"/>
                  </a:lnTo>
                  <a:lnTo>
                    <a:pt x="99" y="130"/>
                  </a:lnTo>
                  <a:lnTo>
                    <a:pt x="0" y="130"/>
                  </a:lnTo>
                  <a:lnTo>
                    <a:pt x="0" y="0"/>
                  </a:lnTo>
                  <a:lnTo>
                    <a:pt x="96" y="0"/>
                  </a:lnTo>
                  <a:lnTo>
                    <a:pt x="9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31" name="Rectangle 697"/>
            <p:cNvSpPr>
              <a:spLocks noChangeArrowheads="1"/>
            </p:cNvSpPr>
            <p:nvPr/>
          </p:nvSpPr>
          <p:spPr bwMode="auto">
            <a:xfrm>
              <a:off x="1067" y="8658"/>
              <a:ext cx="25" cy="13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372832" name="Freeform 698"/>
            <p:cNvSpPr>
              <a:spLocks/>
            </p:cNvSpPr>
            <p:nvPr/>
          </p:nvSpPr>
          <p:spPr bwMode="auto">
            <a:xfrm>
              <a:off x="1112" y="8655"/>
              <a:ext cx="121" cy="136"/>
            </a:xfrm>
            <a:custGeom>
              <a:avLst/>
              <a:gdLst>
                <a:gd name="T0" fmla="*/ 93 w 121"/>
                <a:gd name="T1" fmla="*/ 38 h 136"/>
                <a:gd name="T2" fmla="*/ 86 w 121"/>
                <a:gd name="T3" fmla="*/ 28 h 136"/>
                <a:gd name="T4" fmla="*/ 73 w 121"/>
                <a:gd name="T5" fmla="*/ 23 h 136"/>
                <a:gd name="T6" fmla="*/ 55 w 121"/>
                <a:gd name="T7" fmla="*/ 23 h 136"/>
                <a:gd name="T8" fmla="*/ 43 w 121"/>
                <a:gd name="T9" fmla="*/ 28 h 136"/>
                <a:gd name="T10" fmla="*/ 33 w 121"/>
                <a:gd name="T11" fmla="*/ 40 h 136"/>
                <a:gd name="T12" fmla="*/ 28 w 121"/>
                <a:gd name="T13" fmla="*/ 58 h 136"/>
                <a:gd name="T14" fmla="*/ 28 w 121"/>
                <a:gd name="T15" fmla="*/ 80 h 136"/>
                <a:gd name="T16" fmla="*/ 35 w 121"/>
                <a:gd name="T17" fmla="*/ 98 h 136"/>
                <a:gd name="T18" fmla="*/ 38 w 121"/>
                <a:gd name="T19" fmla="*/ 103 h 136"/>
                <a:gd name="T20" fmla="*/ 50 w 121"/>
                <a:gd name="T21" fmla="*/ 111 h 136"/>
                <a:gd name="T22" fmla="*/ 63 w 121"/>
                <a:gd name="T23" fmla="*/ 113 h 136"/>
                <a:gd name="T24" fmla="*/ 80 w 121"/>
                <a:gd name="T25" fmla="*/ 108 h 136"/>
                <a:gd name="T26" fmla="*/ 91 w 121"/>
                <a:gd name="T27" fmla="*/ 100 h 136"/>
                <a:gd name="T28" fmla="*/ 98 w 121"/>
                <a:gd name="T29" fmla="*/ 85 h 136"/>
                <a:gd name="T30" fmla="*/ 68 w 121"/>
                <a:gd name="T31" fmla="*/ 63 h 136"/>
                <a:gd name="T32" fmla="*/ 121 w 121"/>
                <a:gd name="T33" fmla="*/ 133 h 136"/>
                <a:gd name="T34" fmla="*/ 101 w 121"/>
                <a:gd name="T35" fmla="*/ 116 h 136"/>
                <a:gd name="T36" fmla="*/ 86 w 121"/>
                <a:gd name="T37" fmla="*/ 131 h 136"/>
                <a:gd name="T38" fmla="*/ 75 w 121"/>
                <a:gd name="T39" fmla="*/ 136 h 136"/>
                <a:gd name="T40" fmla="*/ 48 w 121"/>
                <a:gd name="T41" fmla="*/ 136 h 136"/>
                <a:gd name="T42" fmla="*/ 30 w 121"/>
                <a:gd name="T43" fmla="*/ 128 h 136"/>
                <a:gd name="T44" fmla="*/ 18 w 121"/>
                <a:gd name="T45" fmla="*/ 118 h 136"/>
                <a:gd name="T46" fmla="*/ 10 w 121"/>
                <a:gd name="T47" fmla="*/ 108 h 136"/>
                <a:gd name="T48" fmla="*/ 0 w 121"/>
                <a:gd name="T49" fmla="*/ 83 h 136"/>
                <a:gd name="T50" fmla="*/ 0 w 121"/>
                <a:gd name="T51" fmla="*/ 55 h 136"/>
                <a:gd name="T52" fmla="*/ 8 w 121"/>
                <a:gd name="T53" fmla="*/ 35 h 136"/>
                <a:gd name="T54" fmla="*/ 13 w 121"/>
                <a:gd name="T55" fmla="*/ 23 h 136"/>
                <a:gd name="T56" fmla="*/ 28 w 121"/>
                <a:gd name="T57" fmla="*/ 10 h 136"/>
                <a:gd name="T58" fmla="*/ 38 w 121"/>
                <a:gd name="T59" fmla="*/ 5 h 136"/>
                <a:gd name="T60" fmla="*/ 63 w 121"/>
                <a:gd name="T61" fmla="*/ 0 h 136"/>
                <a:gd name="T62" fmla="*/ 86 w 121"/>
                <a:gd name="T63" fmla="*/ 3 h 136"/>
                <a:gd name="T64" fmla="*/ 103 w 121"/>
                <a:gd name="T65" fmla="*/ 13 h 136"/>
                <a:gd name="T66" fmla="*/ 116 w 121"/>
                <a:gd name="T67" fmla="*/ 25 h 136"/>
                <a:gd name="T68" fmla="*/ 121 w 121"/>
                <a:gd name="T69" fmla="*/ 43 h 1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1"/>
                <a:gd name="T106" fmla="*/ 0 h 136"/>
                <a:gd name="T107" fmla="*/ 121 w 121"/>
                <a:gd name="T108" fmla="*/ 136 h 1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1" h="136">
                  <a:moveTo>
                    <a:pt x="93" y="43"/>
                  </a:moveTo>
                  <a:lnTo>
                    <a:pt x="93" y="38"/>
                  </a:lnTo>
                  <a:lnTo>
                    <a:pt x="88" y="33"/>
                  </a:lnTo>
                  <a:lnTo>
                    <a:pt x="86" y="28"/>
                  </a:lnTo>
                  <a:lnTo>
                    <a:pt x="78" y="25"/>
                  </a:lnTo>
                  <a:lnTo>
                    <a:pt x="73" y="23"/>
                  </a:lnTo>
                  <a:lnTo>
                    <a:pt x="63" y="23"/>
                  </a:lnTo>
                  <a:lnTo>
                    <a:pt x="55" y="23"/>
                  </a:lnTo>
                  <a:lnTo>
                    <a:pt x="50" y="25"/>
                  </a:lnTo>
                  <a:lnTo>
                    <a:pt x="43" y="28"/>
                  </a:lnTo>
                  <a:lnTo>
                    <a:pt x="38" y="33"/>
                  </a:lnTo>
                  <a:lnTo>
                    <a:pt x="33" y="40"/>
                  </a:lnTo>
                  <a:lnTo>
                    <a:pt x="30" y="48"/>
                  </a:lnTo>
                  <a:lnTo>
                    <a:pt x="28" y="58"/>
                  </a:lnTo>
                  <a:lnTo>
                    <a:pt x="28" y="70"/>
                  </a:lnTo>
                  <a:lnTo>
                    <a:pt x="28" y="80"/>
                  </a:lnTo>
                  <a:lnTo>
                    <a:pt x="30" y="90"/>
                  </a:lnTo>
                  <a:lnTo>
                    <a:pt x="35" y="98"/>
                  </a:lnTo>
                  <a:lnTo>
                    <a:pt x="35" y="100"/>
                  </a:lnTo>
                  <a:lnTo>
                    <a:pt x="38" y="103"/>
                  </a:lnTo>
                  <a:lnTo>
                    <a:pt x="45" y="108"/>
                  </a:lnTo>
                  <a:lnTo>
                    <a:pt x="50" y="111"/>
                  </a:lnTo>
                  <a:lnTo>
                    <a:pt x="58" y="113"/>
                  </a:lnTo>
                  <a:lnTo>
                    <a:pt x="63" y="113"/>
                  </a:lnTo>
                  <a:lnTo>
                    <a:pt x="75" y="111"/>
                  </a:lnTo>
                  <a:lnTo>
                    <a:pt x="80" y="108"/>
                  </a:lnTo>
                  <a:lnTo>
                    <a:pt x="86" y="106"/>
                  </a:lnTo>
                  <a:lnTo>
                    <a:pt x="91" y="100"/>
                  </a:lnTo>
                  <a:lnTo>
                    <a:pt x="93" y="95"/>
                  </a:lnTo>
                  <a:lnTo>
                    <a:pt x="98" y="85"/>
                  </a:lnTo>
                  <a:lnTo>
                    <a:pt x="68" y="85"/>
                  </a:lnTo>
                  <a:lnTo>
                    <a:pt x="68" y="63"/>
                  </a:lnTo>
                  <a:lnTo>
                    <a:pt x="121" y="63"/>
                  </a:lnTo>
                  <a:lnTo>
                    <a:pt x="121" y="133"/>
                  </a:lnTo>
                  <a:lnTo>
                    <a:pt x="103" y="133"/>
                  </a:lnTo>
                  <a:lnTo>
                    <a:pt x="101" y="116"/>
                  </a:lnTo>
                  <a:lnTo>
                    <a:pt x="93" y="126"/>
                  </a:lnTo>
                  <a:lnTo>
                    <a:pt x="86" y="131"/>
                  </a:lnTo>
                  <a:lnTo>
                    <a:pt x="80" y="133"/>
                  </a:lnTo>
                  <a:lnTo>
                    <a:pt x="75" y="136"/>
                  </a:lnTo>
                  <a:lnTo>
                    <a:pt x="60" y="136"/>
                  </a:lnTo>
                  <a:lnTo>
                    <a:pt x="48" y="136"/>
                  </a:lnTo>
                  <a:lnTo>
                    <a:pt x="35" y="131"/>
                  </a:lnTo>
                  <a:lnTo>
                    <a:pt x="30" y="128"/>
                  </a:lnTo>
                  <a:lnTo>
                    <a:pt x="25" y="126"/>
                  </a:lnTo>
                  <a:lnTo>
                    <a:pt x="18" y="118"/>
                  </a:lnTo>
                  <a:lnTo>
                    <a:pt x="13" y="113"/>
                  </a:lnTo>
                  <a:lnTo>
                    <a:pt x="10" y="108"/>
                  </a:lnTo>
                  <a:lnTo>
                    <a:pt x="5" y="98"/>
                  </a:lnTo>
                  <a:lnTo>
                    <a:pt x="0" y="83"/>
                  </a:lnTo>
                  <a:lnTo>
                    <a:pt x="0" y="70"/>
                  </a:lnTo>
                  <a:lnTo>
                    <a:pt x="0" y="55"/>
                  </a:lnTo>
                  <a:lnTo>
                    <a:pt x="5" y="40"/>
                  </a:lnTo>
                  <a:lnTo>
                    <a:pt x="8" y="35"/>
                  </a:lnTo>
                  <a:lnTo>
                    <a:pt x="10" y="28"/>
                  </a:lnTo>
                  <a:lnTo>
                    <a:pt x="13" y="23"/>
                  </a:lnTo>
                  <a:lnTo>
                    <a:pt x="18" y="18"/>
                  </a:lnTo>
                  <a:lnTo>
                    <a:pt x="28" y="10"/>
                  </a:lnTo>
                  <a:lnTo>
                    <a:pt x="33" y="8"/>
                  </a:lnTo>
                  <a:lnTo>
                    <a:pt x="38" y="5"/>
                  </a:lnTo>
                  <a:lnTo>
                    <a:pt x="50" y="0"/>
                  </a:lnTo>
                  <a:lnTo>
                    <a:pt x="63" y="0"/>
                  </a:lnTo>
                  <a:lnTo>
                    <a:pt x="75" y="0"/>
                  </a:lnTo>
                  <a:lnTo>
                    <a:pt x="86" y="3"/>
                  </a:lnTo>
                  <a:lnTo>
                    <a:pt x="96" y="8"/>
                  </a:lnTo>
                  <a:lnTo>
                    <a:pt x="103" y="13"/>
                  </a:lnTo>
                  <a:lnTo>
                    <a:pt x="111" y="18"/>
                  </a:lnTo>
                  <a:lnTo>
                    <a:pt x="116" y="25"/>
                  </a:lnTo>
                  <a:lnTo>
                    <a:pt x="118" y="35"/>
                  </a:lnTo>
                  <a:lnTo>
                    <a:pt x="121" y="43"/>
                  </a:lnTo>
                  <a:lnTo>
                    <a:pt x="93"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33" name="Freeform 699"/>
            <p:cNvSpPr>
              <a:spLocks/>
            </p:cNvSpPr>
            <p:nvPr/>
          </p:nvSpPr>
          <p:spPr bwMode="auto">
            <a:xfrm>
              <a:off x="1258" y="8658"/>
              <a:ext cx="106" cy="130"/>
            </a:xfrm>
            <a:custGeom>
              <a:avLst/>
              <a:gdLst>
                <a:gd name="T0" fmla="*/ 0 w 106"/>
                <a:gd name="T1" fmla="*/ 0 h 130"/>
                <a:gd name="T2" fmla="*/ 30 w 106"/>
                <a:gd name="T3" fmla="*/ 0 h 130"/>
                <a:gd name="T4" fmla="*/ 80 w 106"/>
                <a:gd name="T5" fmla="*/ 90 h 130"/>
                <a:gd name="T6" fmla="*/ 80 w 106"/>
                <a:gd name="T7" fmla="*/ 0 h 130"/>
                <a:gd name="T8" fmla="*/ 106 w 106"/>
                <a:gd name="T9" fmla="*/ 0 h 130"/>
                <a:gd name="T10" fmla="*/ 106 w 106"/>
                <a:gd name="T11" fmla="*/ 130 h 130"/>
                <a:gd name="T12" fmla="*/ 80 w 106"/>
                <a:gd name="T13" fmla="*/ 130 h 130"/>
                <a:gd name="T14" fmla="*/ 25 w 106"/>
                <a:gd name="T15" fmla="*/ 37 h 130"/>
                <a:gd name="T16" fmla="*/ 25 w 106"/>
                <a:gd name="T17" fmla="*/ 130 h 130"/>
                <a:gd name="T18" fmla="*/ 0 w 106"/>
                <a:gd name="T19" fmla="*/ 130 h 130"/>
                <a:gd name="T20" fmla="*/ 0 w 106"/>
                <a:gd name="T21" fmla="*/ 0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30"/>
                <a:gd name="T35" fmla="*/ 106 w 106"/>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30">
                  <a:moveTo>
                    <a:pt x="0" y="0"/>
                  </a:moveTo>
                  <a:lnTo>
                    <a:pt x="30" y="0"/>
                  </a:lnTo>
                  <a:lnTo>
                    <a:pt x="80" y="90"/>
                  </a:lnTo>
                  <a:lnTo>
                    <a:pt x="80" y="0"/>
                  </a:lnTo>
                  <a:lnTo>
                    <a:pt x="106" y="0"/>
                  </a:lnTo>
                  <a:lnTo>
                    <a:pt x="106" y="130"/>
                  </a:lnTo>
                  <a:lnTo>
                    <a:pt x="80" y="130"/>
                  </a:lnTo>
                  <a:lnTo>
                    <a:pt x="25" y="37"/>
                  </a:lnTo>
                  <a:lnTo>
                    <a:pt x="25"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34" name="Freeform 700"/>
            <p:cNvSpPr>
              <a:spLocks/>
            </p:cNvSpPr>
            <p:nvPr/>
          </p:nvSpPr>
          <p:spPr bwMode="auto">
            <a:xfrm>
              <a:off x="1442" y="8658"/>
              <a:ext cx="113" cy="130"/>
            </a:xfrm>
            <a:custGeom>
              <a:avLst/>
              <a:gdLst>
                <a:gd name="T0" fmla="*/ 0 w 113"/>
                <a:gd name="T1" fmla="*/ 0 h 130"/>
                <a:gd name="T2" fmla="*/ 25 w 113"/>
                <a:gd name="T3" fmla="*/ 0 h 130"/>
                <a:gd name="T4" fmla="*/ 25 w 113"/>
                <a:gd name="T5" fmla="*/ 52 h 130"/>
                <a:gd name="T6" fmla="*/ 75 w 113"/>
                <a:gd name="T7" fmla="*/ 0 h 130"/>
                <a:gd name="T8" fmla="*/ 110 w 113"/>
                <a:gd name="T9" fmla="*/ 0 h 130"/>
                <a:gd name="T10" fmla="*/ 57 w 113"/>
                <a:gd name="T11" fmla="*/ 52 h 130"/>
                <a:gd name="T12" fmla="*/ 113 w 113"/>
                <a:gd name="T13" fmla="*/ 130 h 130"/>
                <a:gd name="T14" fmla="*/ 78 w 113"/>
                <a:gd name="T15" fmla="*/ 130 h 130"/>
                <a:gd name="T16" fmla="*/ 37 w 113"/>
                <a:gd name="T17" fmla="*/ 72 h 130"/>
                <a:gd name="T18" fmla="*/ 25 w 113"/>
                <a:gd name="T19" fmla="*/ 85 h 130"/>
                <a:gd name="T20" fmla="*/ 25 w 113"/>
                <a:gd name="T21" fmla="*/ 130 h 130"/>
                <a:gd name="T22" fmla="*/ 0 w 113"/>
                <a:gd name="T23" fmla="*/ 130 h 130"/>
                <a:gd name="T24" fmla="*/ 0 w 113"/>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3"/>
                <a:gd name="T40" fmla="*/ 0 h 130"/>
                <a:gd name="T41" fmla="*/ 113 w 113"/>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3" h="130">
                  <a:moveTo>
                    <a:pt x="0" y="0"/>
                  </a:moveTo>
                  <a:lnTo>
                    <a:pt x="25" y="0"/>
                  </a:lnTo>
                  <a:lnTo>
                    <a:pt x="25" y="52"/>
                  </a:lnTo>
                  <a:lnTo>
                    <a:pt x="75" y="0"/>
                  </a:lnTo>
                  <a:lnTo>
                    <a:pt x="110" y="0"/>
                  </a:lnTo>
                  <a:lnTo>
                    <a:pt x="57" y="52"/>
                  </a:lnTo>
                  <a:lnTo>
                    <a:pt x="113" y="130"/>
                  </a:lnTo>
                  <a:lnTo>
                    <a:pt x="78" y="130"/>
                  </a:lnTo>
                  <a:lnTo>
                    <a:pt x="37" y="72"/>
                  </a:lnTo>
                  <a:lnTo>
                    <a:pt x="25" y="85"/>
                  </a:lnTo>
                  <a:lnTo>
                    <a:pt x="25"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35" name="Freeform 701"/>
            <p:cNvSpPr>
              <a:spLocks/>
            </p:cNvSpPr>
            <p:nvPr/>
          </p:nvSpPr>
          <p:spPr bwMode="auto">
            <a:xfrm>
              <a:off x="1572" y="8658"/>
              <a:ext cx="98" cy="130"/>
            </a:xfrm>
            <a:custGeom>
              <a:avLst/>
              <a:gdLst>
                <a:gd name="T0" fmla="*/ 96 w 98"/>
                <a:gd name="T1" fmla="*/ 22 h 130"/>
                <a:gd name="T2" fmla="*/ 26 w 98"/>
                <a:gd name="T3" fmla="*/ 22 h 130"/>
                <a:gd name="T4" fmla="*/ 26 w 98"/>
                <a:gd name="T5" fmla="*/ 50 h 130"/>
                <a:gd name="T6" fmla="*/ 88 w 98"/>
                <a:gd name="T7" fmla="*/ 50 h 130"/>
                <a:gd name="T8" fmla="*/ 88 w 98"/>
                <a:gd name="T9" fmla="*/ 72 h 130"/>
                <a:gd name="T10" fmla="*/ 26 w 98"/>
                <a:gd name="T11" fmla="*/ 72 h 130"/>
                <a:gd name="T12" fmla="*/ 26 w 98"/>
                <a:gd name="T13" fmla="*/ 105 h 130"/>
                <a:gd name="T14" fmla="*/ 98 w 98"/>
                <a:gd name="T15" fmla="*/ 105 h 130"/>
                <a:gd name="T16" fmla="*/ 98 w 98"/>
                <a:gd name="T17" fmla="*/ 130 h 130"/>
                <a:gd name="T18" fmla="*/ 0 w 98"/>
                <a:gd name="T19" fmla="*/ 130 h 130"/>
                <a:gd name="T20" fmla="*/ 0 w 98"/>
                <a:gd name="T21" fmla="*/ 0 h 130"/>
                <a:gd name="T22" fmla="*/ 96 w 98"/>
                <a:gd name="T23" fmla="*/ 0 h 130"/>
                <a:gd name="T24" fmla="*/ 96 w 98"/>
                <a:gd name="T25" fmla="*/ 22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0"/>
                <a:gd name="T41" fmla="*/ 98 w 98"/>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0">
                  <a:moveTo>
                    <a:pt x="96" y="22"/>
                  </a:moveTo>
                  <a:lnTo>
                    <a:pt x="26" y="22"/>
                  </a:lnTo>
                  <a:lnTo>
                    <a:pt x="26" y="50"/>
                  </a:lnTo>
                  <a:lnTo>
                    <a:pt x="88" y="50"/>
                  </a:lnTo>
                  <a:lnTo>
                    <a:pt x="88" y="72"/>
                  </a:lnTo>
                  <a:lnTo>
                    <a:pt x="26" y="72"/>
                  </a:lnTo>
                  <a:lnTo>
                    <a:pt x="26" y="105"/>
                  </a:lnTo>
                  <a:lnTo>
                    <a:pt x="98" y="105"/>
                  </a:lnTo>
                  <a:lnTo>
                    <a:pt x="98" y="130"/>
                  </a:lnTo>
                  <a:lnTo>
                    <a:pt x="0" y="130"/>
                  </a:lnTo>
                  <a:lnTo>
                    <a:pt x="0" y="0"/>
                  </a:lnTo>
                  <a:lnTo>
                    <a:pt x="96" y="0"/>
                  </a:lnTo>
                  <a:lnTo>
                    <a:pt x="9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36" name="Freeform 702"/>
            <p:cNvSpPr>
              <a:spLocks/>
            </p:cNvSpPr>
            <p:nvPr/>
          </p:nvSpPr>
          <p:spPr bwMode="auto">
            <a:xfrm>
              <a:off x="1681" y="8658"/>
              <a:ext cx="115" cy="130"/>
            </a:xfrm>
            <a:custGeom>
              <a:avLst/>
              <a:gdLst>
                <a:gd name="T0" fmla="*/ 85 w 115"/>
                <a:gd name="T1" fmla="*/ 0 h 130"/>
                <a:gd name="T2" fmla="*/ 115 w 115"/>
                <a:gd name="T3" fmla="*/ 0 h 130"/>
                <a:gd name="T4" fmla="*/ 72 w 115"/>
                <a:gd name="T5" fmla="*/ 80 h 130"/>
                <a:gd name="T6" fmla="*/ 72 w 115"/>
                <a:gd name="T7" fmla="*/ 130 h 130"/>
                <a:gd name="T8" fmla="*/ 45 w 115"/>
                <a:gd name="T9" fmla="*/ 130 h 130"/>
                <a:gd name="T10" fmla="*/ 45 w 115"/>
                <a:gd name="T11" fmla="*/ 80 h 130"/>
                <a:gd name="T12" fmla="*/ 0 w 115"/>
                <a:gd name="T13" fmla="*/ 0 h 130"/>
                <a:gd name="T14" fmla="*/ 32 w 115"/>
                <a:gd name="T15" fmla="*/ 0 h 130"/>
                <a:gd name="T16" fmla="*/ 60 w 115"/>
                <a:gd name="T17" fmla="*/ 57 h 130"/>
                <a:gd name="T18" fmla="*/ 85 w 115"/>
                <a:gd name="T19" fmla="*/ 0 h 1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5"/>
                <a:gd name="T31" fmla="*/ 0 h 130"/>
                <a:gd name="T32" fmla="*/ 115 w 115"/>
                <a:gd name="T33" fmla="*/ 130 h 1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5" h="130">
                  <a:moveTo>
                    <a:pt x="85" y="0"/>
                  </a:moveTo>
                  <a:lnTo>
                    <a:pt x="115" y="0"/>
                  </a:lnTo>
                  <a:lnTo>
                    <a:pt x="72" y="80"/>
                  </a:lnTo>
                  <a:lnTo>
                    <a:pt x="72" y="130"/>
                  </a:lnTo>
                  <a:lnTo>
                    <a:pt x="45" y="130"/>
                  </a:lnTo>
                  <a:lnTo>
                    <a:pt x="45" y="80"/>
                  </a:lnTo>
                  <a:lnTo>
                    <a:pt x="0" y="0"/>
                  </a:lnTo>
                  <a:lnTo>
                    <a:pt x="32" y="0"/>
                  </a:lnTo>
                  <a:lnTo>
                    <a:pt x="60" y="57"/>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37" name="Freeform 703"/>
            <p:cNvSpPr>
              <a:spLocks/>
            </p:cNvSpPr>
            <p:nvPr/>
          </p:nvSpPr>
          <p:spPr bwMode="auto">
            <a:xfrm>
              <a:off x="1862" y="8655"/>
              <a:ext cx="42" cy="171"/>
            </a:xfrm>
            <a:custGeom>
              <a:avLst/>
              <a:gdLst>
                <a:gd name="T0" fmla="*/ 40 w 42"/>
                <a:gd name="T1" fmla="*/ 0 h 171"/>
                <a:gd name="T2" fmla="*/ 30 w 42"/>
                <a:gd name="T3" fmla="*/ 25 h 171"/>
                <a:gd name="T4" fmla="*/ 22 w 42"/>
                <a:gd name="T5" fmla="*/ 40 h 171"/>
                <a:gd name="T6" fmla="*/ 20 w 42"/>
                <a:gd name="T7" fmla="*/ 50 h 171"/>
                <a:gd name="T8" fmla="*/ 17 w 42"/>
                <a:gd name="T9" fmla="*/ 60 h 171"/>
                <a:gd name="T10" fmla="*/ 17 w 42"/>
                <a:gd name="T11" fmla="*/ 73 h 171"/>
                <a:gd name="T12" fmla="*/ 17 w 42"/>
                <a:gd name="T13" fmla="*/ 85 h 171"/>
                <a:gd name="T14" fmla="*/ 17 w 42"/>
                <a:gd name="T15" fmla="*/ 98 h 171"/>
                <a:gd name="T16" fmla="*/ 17 w 42"/>
                <a:gd name="T17" fmla="*/ 111 h 171"/>
                <a:gd name="T18" fmla="*/ 25 w 42"/>
                <a:gd name="T19" fmla="*/ 133 h 171"/>
                <a:gd name="T20" fmla="*/ 30 w 42"/>
                <a:gd name="T21" fmla="*/ 148 h 171"/>
                <a:gd name="T22" fmla="*/ 42 w 42"/>
                <a:gd name="T23" fmla="*/ 171 h 171"/>
                <a:gd name="T24" fmla="*/ 30 w 42"/>
                <a:gd name="T25" fmla="*/ 171 h 171"/>
                <a:gd name="T26" fmla="*/ 15 w 42"/>
                <a:gd name="T27" fmla="*/ 143 h 171"/>
                <a:gd name="T28" fmla="*/ 7 w 42"/>
                <a:gd name="T29" fmla="*/ 128 h 171"/>
                <a:gd name="T30" fmla="*/ 5 w 42"/>
                <a:gd name="T31" fmla="*/ 116 h 171"/>
                <a:gd name="T32" fmla="*/ 0 w 42"/>
                <a:gd name="T33" fmla="*/ 100 h 171"/>
                <a:gd name="T34" fmla="*/ 0 w 42"/>
                <a:gd name="T35" fmla="*/ 85 h 171"/>
                <a:gd name="T36" fmla="*/ 0 w 42"/>
                <a:gd name="T37" fmla="*/ 73 h 171"/>
                <a:gd name="T38" fmla="*/ 2 w 42"/>
                <a:gd name="T39" fmla="*/ 63 h 171"/>
                <a:gd name="T40" fmla="*/ 5 w 42"/>
                <a:gd name="T41" fmla="*/ 50 h 171"/>
                <a:gd name="T42" fmla="*/ 7 w 42"/>
                <a:gd name="T43" fmla="*/ 40 h 171"/>
                <a:gd name="T44" fmla="*/ 17 w 42"/>
                <a:gd name="T45" fmla="*/ 23 h 171"/>
                <a:gd name="T46" fmla="*/ 30 w 42"/>
                <a:gd name="T47" fmla="*/ 0 h 171"/>
                <a:gd name="T48" fmla="*/ 40 w 42"/>
                <a:gd name="T49" fmla="*/ 0 h 17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2"/>
                <a:gd name="T76" fmla="*/ 0 h 171"/>
                <a:gd name="T77" fmla="*/ 42 w 42"/>
                <a:gd name="T78" fmla="*/ 171 h 17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2" h="171">
                  <a:moveTo>
                    <a:pt x="40" y="0"/>
                  </a:moveTo>
                  <a:lnTo>
                    <a:pt x="30" y="25"/>
                  </a:lnTo>
                  <a:lnTo>
                    <a:pt x="22" y="40"/>
                  </a:lnTo>
                  <a:lnTo>
                    <a:pt x="20" y="50"/>
                  </a:lnTo>
                  <a:lnTo>
                    <a:pt x="17" y="60"/>
                  </a:lnTo>
                  <a:lnTo>
                    <a:pt x="17" y="73"/>
                  </a:lnTo>
                  <a:lnTo>
                    <a:pt x="17" y="85"/>
                  </a:lnTo>
                  <a:lnTo>
                    <a:pt x="17" y="98"/>
                  </a:lnTo>
                  <a:lnTo>
                    <a:pt x="17" y="111"/>
                  </a:lnTo>
                  <a:lnTo>
                    <a:pt x="25" y="133"/>
                  </a:lnTo>
                  <a:lnTo>
                    <a:pt x="30" y="148"/>
                  </a:lnTo>
                  <a:lnTo>
                    <a:pt x="42" y="171"/>
                  </a:lnTo>
                  <a:lnTo>
                    <a:pt x="30" y="171"/>
                  </a:lnTo>
                  <a:lnTo>
                    <a:pt x="15" y="143"/>
                  </a:lnTo>
                  <a:lnTo>
                    <a:pt x="7" y="128"/>
                  </a:lnTo>
                  <a:lnTo>
                    <a:pt x="5" y="116"/>
                  </a:lnTo>
                  <a:lnTo>
                    <a:pt x="0" y="100"/>
                  </a:lnTo>
                  <a:lnTo>
                    <a:pt x="0" y="85"/>
                  </a:lnTo>
                  <a:lnTo>
                    <a:pt x="0" y="73"/>
                  </a:lnTo>
                  <a:lnTo>
                    <a:pt x="2" y="63"/>
                  </a:lnTo>
                  <a:lnTo>
                    <a:pt x="5" y="50"/>
                  </a:lnTo>
                  <a:lnTo>
                    <a:pt x="7" y="40"/>
                  </a:lnTo>
                  <a:lnTo>
                    <a:pt x="17" y="23"/>
                  </a:lnTo>
                  <a:lnTo>
                    <a:pt x="3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38" name="Freeform 704"/>
            <p:cNvSpPr>
              <a:spLocks/>
            </p:cNvSpPr>
            <p:nvPr/>
          </p:nvSpPr>
          <p:spPr bwMode="auto">
            <a:xfrm>
              <a:off x="1925" y="8658"/>
              <a:ext cx="95" cy="130"/>
            </a:xfrm>
            <a:custGeom>
              <a:avLst/>
              <a:gdLst>
                <a:gd name="T0" fmla="*/ 0 w 95"/>
                <a:gd name="T1" fmla="*/ 0 h 130"/>
                <a:gd name="T2" fmla="*/ 95 w 95"/>
                <a:gd name="T3" fmla="*/ 0 h 130"/>
                <a:gd name="T4" fmla="*/ 95 w 95"/>
                <a:gd name="T5" fmla="*/ 15 h 130"/>
                <a:gd name="T6" fmla="*/ 17 w 95"/>
                <a:gd name="T7" fmla="*/ 15 h 130"/>
                <a:gd name="T8" fmla="*/ 17 w 95"/>
                <a:gd name="T9" fmla="*/ 55 h 130"/>
                <a:gd name="T10" fmla="*/ 88 w 95"/>
                <a:gd name="T11" fmla="*/ 55 h 130"/>
                <a:gd name="T12" fmla="*/ 88 w 95"/>
                <a:gd name="T13" fmla="*/ 70 h 130"/>
                <a:gd name="T14" fmla="*/ 17 w 95"/>
                <a:gd name="T15" fmla="*/ 70 h 130"/>
                <a:gd name="T16" fmla="*/ 17 w 95"/>
                <a:gd name="T17" fmla="*/ 115 h 130"/>
                <a:gd name="T18" fmla="*/ 95 w 95"/>
                <a:gd name="T19" fmla="*/ 115 h 130"/>
                <a:gd name="T20" fmla="*/ 95 w 95"/>
                <a:gd name="T21" fmla="*/ 130 h 130"/>
                <a:gd name="T22" fmla="*/ 0 w 95"/>
                <a:gd name="T23" fmla="*/ 130 h 130"/>
                <a:gd name="T24" fmla="*/ 0 w 95"/>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30"/>
                <a:gd name="T41" fmla="*/ 95 w 95"/>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30">
                  <a:moveTo>
                    <a:pt x="0" y="0"/>
                  </a:moveTo>
                  <a:lnTo>
                    <a:pt x="95" y="0"/>
                  </a:lnTo>
                  <a:lnTo>
                    <a:pt x="95" y="15"/>
                  </a:lnTo>
                  <a:lnTo>
                    <a:pt x="17" y="15"/>
                  </a:lnTo>
                  <a:lnTo>
                    <a:pt x="17" y="55"/>
                  </a:lnTo>
                  <a:lnTo>
                    <a:pt x="88" y="55"/>
                  </a:lnTo>
                  <a:lnTo>
                    <a:pt x="88" y="70"/>
                  </a:lnTo>
                  <a:lnTo>
                    <a:pt x="17" y="70"/>
                  </a:lnTo>
                  <a:lnTo>
                    <a:pt x="17" y="115"/>
                  </a:lnTo>
                  <a:lnTo>
                    <a:pt x="95" y="115"/>
                  </a:lnTo>
                  <a:lnTo>
                    <a:pt x="95"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39" name="Rectangle 705"/>
            <p:cNvSpPr>
              <a:spLocks noChangeArrowheads="1"/>
            </p:cNvSpPr>
            <p:nvPr/>
          </p:nvSpPr>
          <p:spPr bwMode="auto">
            <a:xfrm>
              <a:off x="2030" y="8801"/>
              <a:ext cx="101"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372840" name="Freeform 706"/>
            <p:cNvSpPr>
              <a:spLocks noEditPoints="1"/>
            </p:cNvSpPr>
            <p:nvPr/>
          </p:nvSpPr>
          <p:spPr bwMode="auto">
            <a:xfrm>
              <a:off x="2146" y="8658"/>
              <a:ext cx="108" cy="130"/>
            </a:xfrm>
            <a:custGeom>
              <a:avLst/>
              <a:gdLst>
                <a:gd name="T0" fmla="*/ 48 w 108"/>
                <a:gd name="T1" fmla="*/ 115 h 130"/>
                <a:gd name="T2" fmla="*/ 58 w 108"/>
                <a:gd name="T3" fmla="*/ 115 h 130"/>
                <a:gd name="T4" fmla="*/ 63 w 108"/>
                <a:gd name="T5" fmla="*/ 113 h 130"/>
                <a:gd name="T6" fmla="*/ 73 w 108"/>
                <a:gd name="T7" fmla="*/ 108 h 130"/>
                <a:gd name="T8" fmla="*/ 80 w 108"/>
                <a:gd name="T9" fmla="*/ 100 h 130"/>
                <a:gd name="T10" fmla="*/ 85 w 108"/>
                <a:gd name="T11" fmla="*/ 90 h 130"/>
                <a:gd name="T12" fmla="*/ 88 w 108"/>
                <a:gd name="T13" fmla="*/ 80 h 130"/>
                <a:gd name="T14" fmla="*/ 88 w 108"/>
                <a:gd name="T15" fmla="*/ 65 h 130"/>
                <a:gd name="T16" fmla="*/ 88 w 108"/>
                <a:gd name="T17" fmla="*/ 55 h 130"/>
                <a:gd name="T18" fmla="*/ 88 w 108"/>
                <a:gd name="T19" fmla="*/ 45 h 130"/>
                <a:gd name="T20" fmla="*/ 83 w 108"/>
                <a:gd name="T21" fmla="*/ 35 h 130"/>
                <a:gd name="T22" fmla="*/ 80 w 108"/>
                <a:gd name="T23" fmla="*/ 30 h 130"/>
                <a:gd name="T24" fmla="*/ 78 w 108"/>
                <a:gd name="T25" fmla="*/ 25 h 130"/>
                <a:gd name="T26" fmla="*/ 73 w 108"/>
                <a:gd name="T27" fmla="*/ 22 h 130"/>
                <a:gd name="T28" fmla="*/ 68 w 108"/>
                <a:gd name="T29" fmla="*/ 20 h 130"/>
                <a:gd name="T30" fmla="*/ 58 w 108"/>
                <a:gd name="T31" fmla="*/ 17 h 130"/>
                <a:gd name="T32" fmla="*/ 48 w 108"/>
                <a:gd name="T33" fmla="*/ 15 h 130"/>
                <a:gd name="T34" fmla="*/ 18 w 108"/>
                <a:gd name="T35" fmla="*/ 15 h 130"/>
                <a:gd name="T36" fmla="*/ 18 w 108"/>
                <a:gd name="T37" fmla="*/ 115 h 130"/>
                <a:gd name="T38" fmla="*/ 48 w 108"/>
                <a:gd name="T39" fmla="*/ 115 h 130"/>
                <a:gd name="T40" fmla="*/ 0 w 108"/>
                <a:gd name="T41" fmla="*/ 0 h 130"/>
                <a:gd name="T42" fmla="*/ 53 w 108"/>
                <a:gd name="T43" fmla="*/ 0 h 130"/>
                <a:gd name="T44" fmla="*/ 65 w 108"/>
                <a:gd name="T45" fmla="*/ 2 h 130"/>
                <a:gd name="T46" fmla="*/ 75 w 108"/>
                <a:gd name="T47" fmla="*/ 5 h 130"/>
                <a:gd name="T48" fmla="*/ 85 w 108"/>
                <a:gd name="T49" fmla="*/ 12 h 130"/>
                <a:gd name="T50" fmla="*/ 93 w 108"/>
                <a:gd name="T51" fmla="*/ 20 h 130"/>
                <a:gd name="T52" fmla="*/ 98 w 108"/>
                <a:gd name="T53" fmla="*/ 25 h 130"/>
                <a:gd name="T54" fmla="*/ 101 w 108"/>
                <a:gd name="T55" fmla="*/ 27 h 130"/>
                <a:gd name="T56" fmla="*/ 103 w 108"/>
                <a:gd name="T57" fmla="*/ 40 h 130"/>
                <a:gd name="T58" fmla="*/ 106 w 108"/>
                <a:gd name="T59" fmla="*/ 50 h 130"/>
                <a:gd name="T60" fmla="*/ 108 w 108"/>
                <a:gd name="T61" fmla="*/ 62 h 130"/>
                <a:gd name="T62" fmla="*/ 106 w 108"/>
                <a:gd name="T63" fmla="*/ 72 h 130"/>
                <a:gd name="T64" fmla="*/ 106 w 108"/>
                <a:gd name="T65" fmla="*/ 82 h 130"/>
                <a:gd name="T66" fmla="*/ 103 w 108"/>
                <a:gd name="T67" fmla="*/ 92 h 130"/>
                <a:gd name="T68" fmla="*/ 101 w 108"/>
                <a:gd name="T69" fmla="*/ 100 h 130"/>
                <a:gd name="T70" fmla="*/ 91 w 108"/>
                <a:gd name="T71" fmla="*/ 113 h 130"/>
                <a:gd name="T72" fmla="*/ 85 w 108"/>
                <a:gd name="T73" fmla="*/ 118 h 130"/>
                <a:gd name="T74" fmla="*/ 80 w 108"/>
                <a:gd name="T75" fmla="*/ 123 h 130"/>
                <a:gd name="T76" fmla="*/ 75 w 108"/>
                <a:gd name="T77" fmla="*/ 125 h 130"/>
                <a:gd name="T78" fmla="*/ 68 w 108"/>
                <a:gd name="T79" fmla="*/ 128 h 130"/>
                <a:gd name="T80" fmla="*/ 53 w 108"/>
                <a:gd name="T81" fmla="*/ 130 h 130"/>
                <a:gd name="T82" fmla="*/ 0 w 108"/>
                <a:gd name="T83" fmla="*/ 130 h 130"/>
                <a:gd name="T84" fmla="*/ 0 w 108"/>
                <a:gd name="T85" fmla="*/ 0 h 13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0"/>
                <a:gd name="T131" fmla="*/ 108 w 108"/>
                <a:gd name="T132" fmla="*/ 130 h 13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0">
                  <a:moveTo>
                    <a:pt x="48" y="115"/>
                  </a:moveTo>
                  <a:lnTo>
                    <a:pt x="58" y="115"/>
                  </a:lnTo>
                  <a:lnTo>
                    <a:pt x="63" y="113"/>
                  </a:lnTo>
                  <a:lnTo>
                    <a:pt x="73" y="108"/>
                  </a:lnTo>
                  <a:lnTo>
                    <a:pt x="80" y="100"/>
                  </a:lnTo>
                  <a:lnTo>
                    <a:pt x="85" y="90"/>
                  </a:lnTo>
                  <a:lnTo>
                    <a:pt x="88" y="80"/>
                  </a:lnTo>
                  <a:lnTo>
                    <a:pt x="88" y="65"/>
                  </a:lnTo>
                  <a:lnTo>
                    <a:pt x="88" y="55"/>
                  </a:lnTo>
                  <a:lnTo>
                    <a:pt x="88" y="45"/>
                  </a:lnTo>
                  <a:lnTo>
                    <a:pt x="83" y="35"/>
                  </a:lnTo>
                  <a:lnTo>
                    <a:pt x="80" y="30"/>
                  </a:lnTo>
                  <a:lnTo>
                    <a:pt x="78" y="25"/>
                  </a:lnTo>
                  <a:lnTo>
                    <a:pt x="73" y="22"/>
                  </a:lnTo>
                  <a:lnTo>
                    <a:pt x="68" y="20"/>
                  </a:lnTo>
                  <a:lnTo>
                    <a:pt x="58" y="17"/>
                  </a:lnTo>
                  <a:lnTo>
                    <a:pt x="48" y="15"/>
                  </a:lnTo>
                  <a:lnTo>
                    <a:pt x="18" y="15"/>
                  </a:lnTo>
                  <a:lnTo>
                    <a:pt x="18" y="115"/>
                  </a:lnTo>
                  <a:lnTo>
                    <a:pt x="48" y="115"/>
                  </a:lnTo>
                  <a:close/>
                  <a:moveTo>
                    <a:pt x="0" y="0"/>
                  </a:moveTo>
                  <a:lnTo>
                    <a:pt x="53" y="0"/>
                  </a:lnTo>
                  <a:lnTo>
                    <a:pt x="65" y="2"/>
                  </a:lnTo>
                  <a:lnTo>
                    <a:pt x="75" y="5"/>
                  </a:lnTo>
                  <a:lnTo>
                    <a:pt x="85" y="12"/>
                  </a:lnTo>
                  <a:lnTo>
                    <a:pt x="93" y="20"/>
                  </a:lnTo>
                  <a:lnTo>
                    <a:pt x="98" y="25"/>
                  </a:lnTo>
                  <a:lnTo>
                    <a:pt x="101" y="27"/>
                  </a:lnTo>
                  <a:lnTo>
                    <a:pt x="103" y="40"/>
                  </a:lnTo>
                  <a:lnTo>
                    <a:pt x="106" y="50"/>
                  </a:lnTo>
                  <a:lnTo>
                    <a:pt x="108" y="62"/>
                  </a:lnTo>
                  <a:lnTo>
                    <a:pt x="106" y="72"/>
                  </a:lnTo>
                  <a:lnTo>
                    <a:pt x="106" y="82"/>
                  </a:lnTo>
                  <a:lnTo>
                    <a:pt x="103" y="92"/>
                  </a:lnTo>
                  <a:lnTo>
                    <a:pt x="101" y="100"/>
                  </a:lnTo>
                  <a:lnTo>
                    <a:pt x="91" y="113"/>
                  </a:lnTo>
                  <a:lnTo>
                    <a:pt x="85" y="118"/>
                  </a:lnTo>
                  <a:lnTo>
                    <a:pt x="80" y="123"/>
                  </a:lnTo>
                  <a:lnTo>
                    <a:pt x="75" y="125"/>
                  </a:lnTo>
                  <a:lnTo>
                    <a:pt x="68" y="128"/>
                  </a:lnTo>
                  <a:lnTo>
                    <a:pt x="53"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41" name="Freeform 707"/>
            <p:cNvSpPr>
              <a:spLocks/>
            </p:cNvSpPr>
            <p:nvPr/>
          </p:nvSpPr>
          <p:spPr bwMode="auto">
            <a:xfrm>
              <a:off x="2269" y="8655"/>
              <a:ext cx="40" cy="171"/>
            </a:xfrm>
            <a:custGeom>
              <a:avLst/>
              <a:gdLst>
                <a:gd name="T0" fmla="*/ 0 w 40"/>
                <a:gd name="T1" fmla="*/ 171 h 171"/>
                <a:gd name="T2" fmla="*/ 10 w 40"/>
                <a:gd name="T3" fmla="*/ 146 h 171"/>
                <a:gd name="T4" fmla="*/ 18 w 40"/>
                <a:gd name="T5" fmla="*/ 131 h 171"/>
                <a:gd name="T6" fmla="*/ 20 w 40"/>
                <a:gd name="T7" fmla="*/ 121 h 171"/>
                <a:gd name="T8" fmla="*/ 23 w 40"/>
                <a:gd name="T9" fmla="*/ 108 h 171"/>
                <a:gd name="T10" fmla="*/ 23 w 40"/>
                <a:gd name="T11" fmla="*/ 98 h 171"/>
                <a:gd name="T12" fmla="*/ 23 w 40"/>
                <a:gd name="T13" fmla="*/ 85 h 171"/>
                <a:gd name="T14" fmla="*/ 23 w 40"/>
                <a:gd name="T15" fmla="*/ 73 h 171"/>
                <a:gd name="T16" fmla="*/ 23 w 40"/>
                <a:gd name="T17" fmla="*/ 60 h 171"/>
                <a:gd name="T18" fmla="*/ 20 w 40"/>
                <a:gd name="T19" fmla="*/ 50 h 171"/>
                <a:gd name="T20" fmla="*/ 15 w 40"/>
                <a:gd name="T21" fmla="*/ 38 h 171"/>
                <a:gd name="T22" fmla="*/ 10 w 40"/>
                <a:gd name="T23" fmla="*/ 23 h 171"/>
                <a:gd name="T24" fmla="*/ 0 w 40"/>
                <a:gd name="T25" fmla="*/ 0 h 171"/>
                <a:gd name="T26" fmla="*/ 10 w 40"/>
                <a:gd name="T27" fmla="*/ 0 h 171"/>
                <a:gd name="T28" fmla="*/ 25 w 40"/>
                <a:gd name="T29" fmla="*/ 28 h 171"/>
                <a:gd name="T30" fmla="*/ 33 w 40"/>
                <a:gd name="T31" fmla="*/ 43 h 171"/>
                <a:gd name="T32" fmla="*/ 35 w 40"/>
                <a:gd name="T33" fmla="*/ 53 h 171"/>
                <a:gd name="T34" fmla="*/ 38 w 40"/>
                <a:gd name="T35" fmla="*/ 63 h 171"/>
                <a:gd name="T36" fmla="*/ 40 w 40"/>
                <a:gd name="T37" fmla="*/ 85 h 171"/>
                <a:gd name="T38" fmla="*/ 40 w 40"/>
                <a:gd name="T39" fmla="*/ 98 h 171"/>
                <a:gd name="T40" fmla="*/ 38 w 40"/>
                <a:gd name="T41" fmla="*/ 108 h 171"/>
                <a:gd name="T42" fmla="*/ 35 w 40"/>
                <a:gd name="T43" fmla="*/ 121 h 171"/>
                <a:gd name="T44" fmla="*/ 33 w 40"/>
                <a:gd name="T45" fmla="*/ 131 h 171"/>
                <a:gd name="T46" fmla="*/ 23 w 40"/>
                <a:gd name="T47" fmla="*/ 148 h 171"/>
                <a:gd name="T48" fmla="*/ 10 w 40"/>
                <a:gd name="T49" fmla="*/ 171 h 171"/>
                <a:gd name="T50" fmla="*/ 0 w 40"/>
                <a:gd name="T51" fmla="*/ 171 h 1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171"/>
                <a:gd name="T80" fmla="*/ 40 w 40"/>
                <a:gd name="T81" fmla="*/ 171 h 1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171">
                  <a:moveTo>
                    <a:pt x="0" y="171"/>
                  </a:moveTo>
                  <a:lnTo>
                    <a:pt x="10" y="146"/>
                  </a:lnTo>
                  <a:lnTo>
                    <a:pt x="18" y="131"/>
                  </a:lnTo>
                  <a:lnTo>
                    <a:pt x="20" y="121"/>
                  </a:lnTo>
                  <a:lnTo>
                    <a:pt x="23" y="108"/>
                  </a:lnTo>
                  <a:lnTo>
                    <a:pt x="23" y="98"/>
                  </a:lnTo>
                  <a:lnTo>
                    <a:pt x="23" y="85"/>
                  </a:lnTo>
                  <a:lnTo>
                    <a:pt x="23" y="73"/>
                  </a:lnTo>
                  <a:lnTo>
                    <a:pt x="23" y="60"/>
                  </a:lnTo>
                  <a:lnTo>
                    <a:pt x="20" y="50"/>
                  </a:lnTo>
                  <a:lnTo>
                    <a:pt x="15" y="38"/>
                  </a:lnTo>
                  <a:lnTo>
                    <a:pt x="10" y="23"/>
                  </a:lnTo>
                  <a:lnTo>
                    <a:pt x="0" y="0"/>
                  </a:lnTo>
                  <a:lnTo>
                    <a:pt x="10" y="0"/>
                  </a:lnTo>
                  <a:lnTo>
                    <a:pt x="25" y="28"/>
                  </a:lnTo>
                  <a:lnTo>
                    <a:pt x="33" y="43"/>
                  </a:lnTo>
                  <a:lnTo>
                    <a:pt x="35" y="53"/>
                  </a:lnTo>
                  <a:lnTo>
                    <a:pt x="38" y="63"/>
                  </a:lnTo>
                  <a:lnTo>
                    <a:pt x="40" y="85"/>
                  </a:lnTo>
                  <a:lnTo>
                    <a:pt x="40" y="98"/>
                  </a:lnTo>
                  <a:lnTo>
                    <a:pt x="38" y="108"/>
                  </a:lnTo>
                  <a:lnTo>
                    <a:pt x="35" y="121"/>
                  </a:lnTo>
                  <a:lnTo>
                    <a:pt x="33" y="131"/>
                  </a:lnTo>
                  <a:lnTo>
                    <a:pt x="23" y="148"/>
                  </a:lnTo>
                  <a:lnTo>
                    <a:pt x="10" y="171"/>
                  </a:lnTo>
                  <a:lnTo>
                    <a:pt x="0" y="1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42" name="Freeform 708"/>
            <p:cNvSpPr>
              <a:spLocks noEditPoints="1"/>
            </p:cNvSpPr>
            <p:nvPr/>
          </p:nvSpPr>
          <p:spPr bwMode="auto">
            <a:xfrm>
              <a:off x="2387" y="8658"/>
              <a:ext cx="109" cy="130"/>
            </a:xfrm>
            <a:custGeom>
              <a:avLst/>
              <a:gdLst>
                <a:gd name="T0" fmla="*/ 26 w 109"/>
                <a:gd name="T1" fmla="*/ 22 h 130"/>
                <a:gd name="T2" fmla="*/ 26 w 109"/>
                <a:gd name="T3" fmla="*/ 57 h 130"/>
                <a:gd name="T4" fmla="*/ 58 w 109"/>
                <a:gd name="T5" fmla="*/ 57 h 130"/>
                <a:gd name="T6" fmla="*/ 66 w 109"/>
                <a:gd name="T7" fmla="*/ 57 h 130"/>
                <a:gd name="T8" fmla="*/ 68 w 109"/>
                <a:gd name="T9" fmla="*/ 57 h 130"/>
                <a:gd name="T10" fmla="*/ 71 w 109"/>
                <a:gd name="T11" fmla="*/ 55 h 130"/>
                <a:gd name="T12" fmla="*/ 76 w 109"/>
                <a:gd name="T13" fmla="*/ 52 h 130"/>
                <a:gd name="T14" fmla="*/ 78 w 109"/>
                <a:gd name="T15" fmla="*/ 50 h 130"/>
                <a:gd name="T16" fmla="*/ 78 w 109"/>
                <a:gd name="T17" fmla="*/ 45 h 130"/>
                <a:gd name="T18" fmla="*/ 78 w 109"/>
                <a:gd name="T19" fmla="*/ 40 h 130"/>
                <a:gd name="T20" fmla="*/ 78 w 109"/>
                <a:gd name="T21" fmla="*/ 35 h 130"/>
                <a:gd name="T22" fmla="*/ 78 w 109"/>
                <a:gd name="T23" fmla="*/ 30 h 130"/>
                <a:gd name="T24" fmla="*/ 76 w 109"/>
                <a:gd name="T25" fmla="*/ 27 h 130"/>
                <a:gd name="T26" fmla="*/ 71 w 109"/>
                <a:gd name="T27" fmla="*/ 25 h 130"/>
                <a:gd name="T28" fmla="*/ 66 w 109"/>
                <a:gd name="T29" fmla="*/ 22 h 130"/>
                <a:gd name="T30" fmla="*/ 58 w 109"/>
                <a:gd name="T31" fmla="*/ 22 h 130"/>
                <a:gd name="T32" fmla="*/ 26 w 109"/>
                <a:gd name="T33" fmla="*/ 22 h 130"/>
                <a:gd name="T34" fmla="*/ 86 w 109"/>
                <a:gd name="T35" fmla="*/ 2 h 130"/>
                <a:gd name="T36" fmla="*/ 91 w 109"/>
                <a:gd name="T37" fmla="*/ 7 h 130"/>
                <a:gd name="T38" fmla="*/ 99 w 109"/>
                <a:gd name="T39" fmla="*/ 12 h 130"/>
                <a:gd name="T40" fmla="*/ 104 w 109"/>
                <a:gd name="T41" fmla="*/ 22 h 130"/>
                <a:gd name="T42" fmla="*/ 106 w 109"/>
                <a:gd name="T43" fmla="*/ 30 h 130"/>
                <a:gd name="T44" fmla="*/ 106 w 109"/>
                <a:gd name="T45" fmla="*/ 37 h 130"/>
                <a:gd name="T46" fmla="*/ 106 w 109"/>
                <a:gd name="T47" fmla="*/ 47 h 130"/>
                <a:gd name="T48" fmla="*/ 104 w 109"/>
                <a:gd name="T49" fmla="*/ 50 h 130"/>
                <a:gd name="T50" fmla="*/ 101 w 109"/>
                <a:gd name="T51" fmla="*/ 55 h 130"/>
                <a:gd name="T52" fmla="*/ 99 w 109"/>
                <a:gd name="T53" fmla="*/ 60 h 130"/>
                <a:gd name="T54" fmla="*/ 96 w 109"/>
                <a:gd name="T55" fmla="*/ 62 h 130"/>
                <a:gd name="T56" fmla="*/ 86 w 109"/>
                <a:gd name="T57" fmla="*/ 67 h 130"/>
                <a:gd name="T58" fmla="*/ 94 w 109"/>
                <a:gd name="T59" fmla="*/ 72 h 130"/>
                <a:gd name="T60" fmla="*/ 99 w 109"/>
                <a:gd name="T61" fmla="*/ 77 h 130"/>
                <a:gd name="T62" fmla="*/ 101 w 109"/>
                <a:gd name="T63" fmla="*/ 87 h 130"/>
                <a:gd name="T64" fmla="*/ 104 w 109"/>
                <a:gd name="T65" fmla="*/ 97 h 130"/>
                <a:gd name="T66" fmla="*/ 104 w 109"/>
                <a:gd name="T67" fmla="*/ 108 h 130"/>
                <a:gd name="T68" fmla="*/ 104 w 109"/>
                <a:gd name="T69" fmla="*/ 120 h 130"/>
                <a:gd name="T70" fmla="*/ 106 w 109"/>
                <a:gd name="T71" fmla="*/ 123 h 130"/>
                <a:gd name="T72" fmla="*/ 109 w 109"/>
                <a:gd name="T73" fmla="*/ 128 h 130"/>
                <a:gd name="T74" fmla="*/ 109 w 109"/>
                <a:gd name="T75" fmla="*/ 130 h 130"/>
                <a:gd name="T76" fmla="*/ 78 w 109"/>
                <a:gd name="T77" fmla="*/ 130 h 130"/>
                <a:gd name="T78" fmla="*/ 76 w 109"/>
                <a:gd name="T79" fmla="*/ 123 h 130"/>
                <a:gd name="T80" fmla="*/ 76 w 109"/>
                <a:gd name="T81" fmla="*/ 113 h 130"/>
                <a:gd name="T82" fmla="*/ 76 w 109"/>
                <a:gd name="T83" fmla="*/ 100 h 130"/>
                <a:gd name="T84" fmla="*/ 73 w 109"/>
                <a:gd name="T85" fmla="*/ 90 h 130"/>
                <a:gd name="T86" fmla="*/ 71 w 109"/>
                <a:gd name="T87" fmla="*/ 82 h 130"/>
                <a:gd name="T88" fmla="*/ 66 w 109"/>
                <a:gd name="T89" fmla="*/ 80 h 130"/>
                <a:gd name="T90" fmla="*/ 56 w 109"/>
                <a:gd name="T91" fmla="*/ 80 h 130"/>
                <a:gd name="T92" fmla="*/ 26 w 109"/>
                <a:gd name="T93" fmla="*/ 80 h 130"/>
                <a:gd name="T94" fmla="*/ 26 w 109"/>
                <a:gd name="T95" fmla="*/ 130 h 130"/>
                <a:gd name="T96" fmla="*/ 0 w 109"/>
                <a:gd name="T97" fmla="*/ 130 h 130"/>
                <a:gd name="T98" fmla="*/ 0 w 109"/>
                <a:gd name="T99" fmla="*/ 0 h 130"/>
                <a:gd name="T100" fmla="*/ 63 w 109"/>
                <a:gd name="T101" fmla="*/ 0 h 130"/>
                <a:gd name="T102" fmla="*/ 76 w 109"/>
                <a:gd name="T103" fmla="*/ 0 h 130"/>
                <a:gd name="T104" fmla="*/ 86 w 109"/>
                <a:gd name="T105" fmla="*/ 2 h 1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9"/>
                <a:gd name="T160" fmla="*/ 0 h 130"/>
                <a:gd name="T161" fmla="*/ 109 w 109"/>
                <a:gd name="T162" fmla="*/ 130 h 1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9" h="130">
                  <a:moveTo>
                    <a:pt x="26" y="22"/>
                  </a:moveTo>
                  <a:lnTo>
                    <a:pt x="26" y="57"/>
                  </a:lnTo>
                  <a:lnTo>
                    <a:pt x="58" y="57"/>
                  </a:lnTo>
                  <a:lnTo>
                    <a:pt x="66" y="57"/>
                  </a:lnTo>
                  <a:lnTo>
                    <a:pt x="68" y="57"/>
                  </a:lnTo>
                  <a:lnTo>
                    <a:pt x="71" y="55"/>
                  </a:lnTo>
                  <a:lnTo>
                    <a:pt x="76" y="52"/>
                  </a:lnTo>
                  <a:lnTo>
                    <a:pt x="78" y="50"/>
                  </a:lnTo>
                  <a:lnTo>
                    <a:pt x="78" y="45"/>
                  </a:lnTo>
                  <a:lnTo>
                    <a:pt x="78" y="40"/>
                  </a:lnTo>
                  <a:lnTo>
                    <a:pt x="78" y="35"/>
                  </a:lnTo>
                  <a:lnTo>
                    <a:pt x="78" y="30"/>
                  </a:lnTo>
                  <a:lnTo>
                    <a:pt x="76" y="27"/>
                  </a:lnTo>
                  <a:lnTo>
                    <a:pt x="71" y="25"/>
                  </a:lnTo>
                  <a:lnTo>
                    <a:pt x="66" y="22"/>
                  </a:lnTo>
                  <a:lnTo>
                    <a:pt x="58" y="22"/>
                  </a:lnTo>
                  <a:lnTo>
                    <a:pt x="26" y="22"/>
                  </a:lnTo>
                  <a:close/>
                  <a:moveTo>
                    <a:pt x="86" y="2"/>
                  </a:moveTo>
                  <a:lnTo>
                    <a:pt x="91" y="7"/>
                  </a:lnTo>
                  <a:lnTo>
                    <a:pt x="99" y="12"/>
                  </a:lnTo>
                  <a:lnTo>
                    <a:pt x="104" y="22"/>
                  </a:lnTo>
                  <a:lnTo>
                    <a:pt x="106" y="30"/>
                  </a:lnTo>
                  <a:lnTo>
                    <a:pt x="106" y="37"/>
                  </a:lnTo>
                  <a:lnTo>
                    <a:pt x="106" y="47"/>
                  </a:lnTo>
                  <a:lnTo>
                    <a:pt x="104" y="50"/>
                  </a:lnTo>
                  <a:lnTo>
                    <a:pt x="101" y="55"/>
                  </a:lnTo>
                  <a:lnTo>
                    <a:pt x="99" y="60"/>
                  </a:lnTo>
                  <a:lnTo>
                    <a:pt x="96" y="62"/>
                  </a:lnTo>
                  <a:lnTo>
                    <a:pt x="86" y="67"/>
                  </a:lnTo>
                  <a:lnTo>
                    <a:pt x="94" y="72"/>
                  </a:lnTo>
                  <a:lnTo>
                    <a:pt x="99" y="77"/>
                  </a:lnTo>
                  <a:lnTo>
                    <a:pt x="101" y="87"/>
                  </a:lnTo>
                  <a:lnTo>
                    <a:pt x="104" y="97"/>
                  </a:lnTo>
                  <a:lnTo>
                    <a:pt x="104" y="108"/>
                  </a:lnTo>
                  <a:lnTo>
                    <a:pt x="104" y="120"/>
                  </a:lnTo>
                  <a:lnTo>
                    <a:pt x="106" y="123"/>
                  </a:lnTo>
                  <a:lnTo>
                    <a:pt x="109" y="128"/>
                  </a:lnTo>
                  <a:lnTo>
                    <a:pt x="109" y="130"/>
                  </a:lnTo>
                  <a:lnTo>
                    <a:pt x="78" y="130"/>
                  </a:lnTo>
                  <a:lnTo>
                    <a:pt x="76" y="123"/>
                  </a:lnTo>
                  <a:lnTo>
                    <a:pt x="76" y="113"/>
                  </a:lnTo>
                  <a:lnTo>
                    <a:pt x="76" y="100"/>
                  </a:lnTo>
                  <a:lnTo>
                    <a:pt x="73" y="90"/>
                  </a:lnTo>
                  <a:lnTo>
                    <a:pt x="71" y="82"/>
                  </a:lnTo>
                  <a:lnTo>
                    <a:pt x="66" y="80"/>
                  </a:lnTo>
                  <a:lnTo>
                    <a:pt x="56" y="80"/>
                  </a:lnTo>
                  <a:lnTo>
                    <a:pt x="26" y="80"/>
                  </a:lnTo>
                  <a:lnTo>
                    <a:pt x="26" y="130"/>
                  </a:lnTo>
                  <a:lnTo>
                    <a:pt x="0" y="130"/>
                  </a:lnTo>
                  <a:lnTo>
                    <a:pt x="0" y="0"/>
                  </a:lnTo>
                  <a:lnTo>
                    <a:pt x="63" y="0"/>
                  </a:lnTo>
                  <a:lnTo>
                    <a:pt x="76" y="0"/>
                  </a:lnTo>
                  <a:lnTo>
                    <a:pt x="86"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43" name="Freeform 709"/>
            <p:cNvSpPr>
              <a:spLocks/>
            </p:cNvSpPr>
            <p:nvPr/>
          </p:nvSpPr>
          <p:spPr bwMode="auto">
            <a:xfrm>
              <a:off x="2518" y="8658"/>
              <a:ext cx="98" cy="130"/>
            </a:xfrm>
            <a:custGeom>
              <a:avLst/>
              <a:gdLst>
                <a:gd name="T0" fmla="*/ 96 w 98"/>
                <a:gd name="T1" fmla="*/ 22 h 130"/>
                <a:gd name="T2" fmla="*/ 25 w 98"/>
                <a:gd name="T3" fmla="*/ 22 h 130"/>
                <a:gd name="T4" fmla="*/ 25 w 98"/>
                <a:gd name="T5" fmla="*/ 50 h 130"/>
                <a:gd name="T6" fmla="*/ 91 w 98"/>
                <a:gd name="T7" fmla="*/ 50 h 130"/>
                <a:gd name="T8" fmla="*/ 91 w 98"/>
                <a:gd name="T9" fmla="*/ 72 h 130"/>
                <a:gd name="T10" fmla="*/ 25 w 98"/>
                <a:gd name="T11" fmla="*/ 72 h 130"/>
                <a:gd name="T12" fmla="*/ 25 w 98"/>
                <a:gd name="T13" fmla="*/ 105 h 130"/>
                <a:gd name="T14" fmla="*/ 98 w 98"/>
                <a:gd name="T15" fmla="*/ 105 h 130"/>
                <a:gd name="T16" fmla="*/ 98 w 98"/>
                <a:gd name="T17" fmla="*/ 130 h 130"/>
                <a:gd name="T18" fmla="*/ 0 w 98"/>
                <a:gd name="T19" fmla="*/ 130 h 130"/>
                <a:gd name="T20" fmla="*/ 0 w 98"/>
                <a:gd name="T21" fmla="*/ 0 h 130"/>
                <a:gd name="T22" fmla="*/ 96 w 98"/>
                <a:gd name="T23" fmla="*/ 0 h 130"/>
                <a:gd name="T24" fmla="*/ 96 w 98"/>
                <a:gd name="T25" fmla="*/ 22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0"/>
                <a:gd name="T41" fmla="*/ 98 w 98"/>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0">
                  <a:moveTo>
                    <a:pt x="96" y="22"/>
                  </a:moveTo>
                  <a:lnTo>
                    <a:pt x="25" y="22"/>
                  </a:lnTo>
                  <a:lnTo>
                    <a:pt x="25" y="50"/>
                  </a:lnTo>
                  <a:lnTo>
                    <a:pt x="91" y="50"/>
                  </a:lnTo>
                  <a:lnTo>
                    <a:pt x="91" y="72"/>
                  </a:lnTo>
                  <a:lnTo>
                    <a:pt x="25" y="72"/>
                  </a:lnTo>
                  <a:lnTo>
                    <a:pt x="25" y="105"/>
                  </a:lnTo>
                  <a:lnTo>
                    <a:pt x="98" y="105"/>
                  </a:lnTo>
                  <a:lnTo>
                    <a:pt x="98" y="130"/>
                  </a:lnTo>
                  <a:lnTo>
                    <a:pt x="0" y="130"/>
                  </a:lnTo>
                  <a:lnTo>
                    <a:pt x="0" y="0"/>
                  </a:lnTo>
                  <a:lnTo>
                    <a:pt x="96" y="0"/>
                  </a:lnTo>
                  <a:lnTo>
                    <a:pt x="9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44" name="Freeform 710"/>
            <p:cNvSpPr>
              <a:spLocks/>
            </p:cNvSpPr>
            <p:nvPr/>
          </p:nvSpPr>
          <p:spPr bwMode="auto">
            <a:xfrm>
              <a:off x="2639" y="8658"/>
              <a:ext cx="91" cy="130"/>
            </a:xfrm>
            <a:custGeom>
              <a:avLst/>
              <a:gdLst>
                <a:gd name="T0" fmla="*/ 0 w 91"/>
                <a:gd name="T1" fmla="*/ 0 h 130"/>
                <a:gd name="T2" fmla="*/ 91 w 91"/>
                <a:gd name="T3" fmla="*/ 0 h 130"/>
                <a:gd name="T4" fmla="*/ 91 w 91"/>
                <a:gd name="T5" fmla="*/ 22 h 130"/>
                <a:gd name="T6" fmla="*/ 25 w 91"/>
                <a:gd name="T7" fmla="*/ 22 h 130"/>
                <a:gd name="T8" fmla="*/ 25 w 91"/>
                <a:gd name="T9" fmla="*/ 52 h 130"/>
                <a:gd name="T10" fmla="*/ 83 w 91"/>
                <a:gd name="T11" fmla="*/ 52 h 130"/>
                <a:gd name="T12" fmla="*/ 83 w 91"/>
                <a:gd name="T13" fmla="*/ 75 h 130"/>
                <a:gd name="T14" fmla="*/ 25 w 91"/>
                <a:gd name="T15" fmla="*/ 75 h 130"/>
                <a:gd name="T16" fmla="*/ 25 w 91"/>
                <a:gd name="T17" fmla="*/ 130 h 130"/>
                <a:gd name="T18" fmla="*/ 0 w 91"/>
                <a:gd name="T19" fmla="*/ 130 h 130"/>
                <a:gd name="T20" fmla="*/ 0 w 91"/>
                <a:gd name="T21" fmla="*/ 0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1"/>
                <a:gd name="T34" fmla="*/ 0 h 130"/>
                <a:gd name="T35" fmla="*/ 91 w 91"/>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1" h="130">
                  <a:moveTo>
                    <a:pt x="0" y="0"/>
                  </a:moveTo>
                  <a:lnTo>
                    <a:pt x="91" y="0"/>
                  </a:lnTo>
                  <a:lnTo>
                    <a:pt x="91" y="22"/>
                  </a:lnTo>
                  <a:lnTo>
                    <a:pt x="25" y="22"/>
                  </a:lnTo>
                  <a:lnTo>
                    <a:pt x="25" y="52"/>
                  </a:lnTo>
                  <a:lnTo>
                    <a:pt x="83" y="52"/>
                  </a:lnTo>
                  <a:lnTo>
                    <a:pt x="83" y="75"/>
                  </a:lnTo>
                  <a:lnTo>
                    <a:pt x="25" y="75"/>
                  </a:lnTo>
                  <a:lnTo>
                    <a:pt x="25"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45" name="Freeform 711"/>
            <p:cNvSpPr>
              <a:spLocks/>
            </p:cNvSpPr>
            <p:nvPr/>
          </p:nvSpPr>
          <p:spPr bwMode="auto">
            <a:xfrm>
              <a:off x="2750" y="8658"/>
              <a:ext cx="98" cy="130"/>
            </a:xfrm>
            <a:custGeom>
              <a:avLst/>
              <a:gdLst>
                <a:gd name="T0" fmla="*/ 95 w 98"/>
                <a:gd name="T1" fmla="*/ 22 h 130"/>
                <a:gd name="T2" fmla="*/ 25 w 98"/>
                <a:gd name="T3" fmla="*/ 22 h 130"/>
                <a:gd name="T4" fmla="*/ 25 w 98"/>
                <a:gd name="T5" fmla="*/ 50 h 130"/>
                <a:gd name="T6" fmla="*/ 90 w 98"/>
                <a:gd name="T7" fmla="*/ 50 h 130"/>
                <a:gd name="T8" fmla="*/ 90 w 98"/>
                <a:gd name="T9" fmla="*/ 72 h 130"/>
                <a:gd name="T10" fmla="*/ 25 w 98"/>
                <a:gd name="T11" fmla="*/ 72 h 130"/>
                <a:gd name="T12" fmla="*/ 25 w 98"/>
                <a:gd name="T13" fmla="*/ 105 h 130"/>
                <a:gd name="T14" fmla="*/ 98 w 98"/>
                <a:gd name="T15" fmla="*/ 105 h 130"/>
                <a:gd name="T16" fmla="*/ 98 w 98"/>
                <a:gd name="T17" fmla="*/ 130 h 130"/>
                <a:gd name="T18" fmla="*/ 0 w 98"/>
                <a:gd name="T19" fmla="*/ 130 h 130"/>
                <a:gd name="T20" fmla="*/ 0 w 98"/>
                <a:gd name="T21" fmla="*/ 0 h 130"/>
                <a:gd name="T22" fmla="*/ 95 w 98"/>
                <a:gd name="T23" fmla="*/ 0 h 130"/>
                <a:gd name="T24" fmla="*/ 95 w 98"/>
                <a:gd name="T25" fmla="*/ 22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0"/>
                <a:gd name="T41" fmla="*/ 98 w 98"/>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0">
                  <a:moveTo>
                    <a:pt x="95" y="22"/>
                  </a:moveTo>
                  <a:lnTo>
                    <a:pt x="25" y="22"/>
                  </a:lnTo>
                  <a:lnTo>
                    <a:pt x="25" y="50"/>
                  </a:lnTo>
                  <a:lnTo>
                    <a:pt x="90" y="50"/>
                  </a:lnTo>
                  <a:lnTo>
                    <a:pt x="90" y="72"/>
                  </a:lnTo>
                  <a:lnTo>
                    <a:pt x="25" y="72"/>
                  </a:lnTo>
                  <a:lnTo>
                    <a:pt x="25" y="105"/>
                  </a:lnTo>
                  <a:lnTo>
                    <a:pt x="98" y="105"/>
                  </a:lnTo>
                  <a:lnTo>
                    <a:pt x="98" y="130"/>
                  </a:lnTo>
                  <a:lnTo>
                    <a:pt x="0" y="130"/>
                  </a:lnTo>
                  <a:lnTo>
                    <a:pt x="0" y="0"/>
                  </a:lnTo>
                  <a:lnTo>
                    <a:pt x="95" y="0"/>
                  </a:lnTo>
                  <a:lnTo>
                    <a:pt x="95"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46" name="Freeform 712"/>
            <p:cNvSpPr>
              <a:spLocks noEditPoints="1"/>
            </p:cNvSpPr>
            <p:nvPr/>
          </p:nvSpPr>
          <p:spPr bwMode="auto">
            <a:xfrm>
              <a:off x="2870" y="8658"/>
              <a:ext cx="109" cy="130"/>
            </a:xfrm>
            <a:custGeom>
              <a:avLst/>
              <a:gdLst>
                <a:gd name="T0" fmla="*/ 26 w 109"/>
                <a:gd name="T1" fmla="*/ 22 h 130"/>
                <a:gd name="T2" fmla="*/ 26 w 109"/>
                <a:gd name="T3" fmla="*/ 57 h 130"/>
                <a:gd name="T4" fmla="*/ 58 w 109"/>
                <a:gd name="T5" fmla="*/ 57 h 130"/>
                <a:gd name="T6" fmla="*/ 66 w 109"/>
                <a:gd name="T7" fmla="*/ 57 h 130"/>
                <a:gd name="T8" fmla="*/ 68 w 109"/>
                <a:gd name="T9" fmla="*/ 57 h 130"/>
                <a:gd name="T10" fmla="*/ 71 w 109"/>
                <a:gd name="T11" fmla="*/ 55 h 130"/>
                <a:gd name="T12" fmla="*/ 76 w 109"/>
                <a:gd name="T13" fmla="*/ 52 h 130"/>
                <a:gd name="T14" fmla="*/ 78 w 109"/>
                <a:gd name="T15" fmla="*/ 50 h 130"/>
                <a:gd name="T16" fmla="*/ 78 w 109"/>
                <a:gd name="T17" fmla="*/ 45 h 130"/>
                <a:gd name="T18" fmla="*/ 78 w 109"/>
                <a:gd name="T19" fmla="*/ 40 h 130"/>
                <a:gd name="T20" fmla="*/ 78 w 109"/>
                <a:gd name="T21" fmla="*/ 35 h 130"/>
                <a:gd name="T22" fmla="*/ 78 w 109"/>
                <a:gd name="T23" fmla="*/ 30 h 130"/>
                <a:gd name="T24" fmla="*/ 76 w 109"/>
                <a:gd name="T25" fmla="*/ 27 h 130"/>
                <a:gd name="T26" fmla="*/ 71 w 109"/>
                <a:gd name="T27" fmla="*/ 25 h 130"/>
                <a:gd name="T28" fmla="*/ 66 w 109"/>
                <a:gd name="T29" fmla="*/ 22 h 130"/>
                <a:gd name="T30" fmla="*/ 58 w 109"/>
                <a:gd name="T31" fmla="*/ 22 h 130"/>
                <a:gd name="T32" fmla="*/ 26 w 109"/>
                <a:gd name="T33" fmla="*/ 22 h 130"/>
                <a:gd name="T34" fmla="*/ 86 w 109"/>
                <a:gd name="T35" fmla="*/ 2 h 130"/>
                <a:gd name="T36" fmla="*/ 91 w 109"/>
                <a:gd name="T37" fmla="*/ 7 h 130"/>
                <a:gd name="T38" fmla="*/ 99 w 109"/>
                <a:gd name="T39" fmla="*/ 12 h 130"/>
                <a:gd name="T40" fmla="*/ 104 w 109"/>
                <a:gd name="T41" fmla="*/ 22 h 130"/>
                <a:gd name="T42" fmla="*/ 106 w 109"/>
                <a:gd name="T43" fmla="*/ 30 h 130"/>
                <a:gd name="T44" fmla="*/ 106 w 109"/>
                <a:gd name="T45" fmla="*/ 37 h 130"/>
                <a:gd name="T46" fmla="*/ 106 w 109"/>
                <a:gd name="T47" fmla="*/ 47 h 130"/>
                <a:gd name="T48" fmla="*/ 104 w 109"/>
                <a:gd name="T49" fmla="*/ 50 h 130"/>
                <a:gd name="T50" fmla="*/ 101 w 109"/>
                <a:gd name="T51" fmla="*/ 55 h 130"/>
                <a:gd name="T52" fmla="*/ 99 w 109"/>
                <a:gd name="T53" fmla="*/ 60 h 130"/>
                <a:gd name="T54" fmla="*/ 96 w 109"/>
                <a:gd name="T55" fmla="*/ 62 h 130"/>
                <a:gd name="T56" fmla="*/ 86 w 109"/>
                <a:gd name="T57" fmla="*/ 67 h 130"/>
                <a:gd name="T58" fmla="*/ 94 w 109"/>
                <a:gd name="T59" fmla="*/ 72 h 130"/>
                <a:gd name="T60" fmla="*/ 99 w 109"/>
                <a:gd name="T61" fmla="*/ 77 h 130"/>
                <a:gd name="T62" fmla="*/ 101 w 109"/>
                <a:gd name="T63" fmla="*/ 87 h 130"/>
                <a:gd name="T64" fmla="*/ 104 w 109"/>
                <a:gd name="T65" fmla="*/ 97 h 130"/>
                <a:gd name="T66" fmla="*/ 104 w 109"/>
                <a:gd name="T67" fmla="*/ 108 h 130"/>
                <a:gd name="T68" fmla="*/ 104 w 109"/>
                <a:gd name="T69" fmla="*/ 120 h 130"/>
                <a:gd name="T70" fmla="*/ 106 w 109"/>
                <a:gd name="T71" fmla="*/ 123 h 130"/>
                <a:gd name="T72" fmla="*/ 109 w 109"/>
                <a:gd name="T73" fmla="*/ 128 h 130"/>
                <a:gd name="T74" fmla="*/ 109 w 109"/>
                <a:gd name="T75" fmla="*/ 130 h 130"/>
                <a:gd name="T76" fmla="*/ 78 w 109"/>
                <a:gd name="T77" fmla="*/ 130 h 130"/>
                <a:gd name="T78" fmla="*/ 78 w 109"/>
                <a:gd name="T79" fmla="*/ 123 h 130"/>
                <a:gd name="T80" fmla="*/ 76 w 109"/>
                <a:gd name="T81" fmla="*/ 113 h 130"/>
                <a:gd name="T82" fmla="*/ 76 w 109"/>
                <a:gd name="T83" fmla="*/ 100 h 130"/>
                <a:gd name="T84" fmla="*/ 73 w 109"/>
                <a:gd name="T85" fmla="*/ 90 h 130"/>
                <a:gd name="T86" fmla="*/ 71 w 109"/>
                <a:gd name="T87" fmla="*/ 82 h 130"/>
                <a:gd name="T88" fmla="*/ 66 w 109"/>
                <a:gd name="T89" fmla="*/ 80 h 130"/>
                <a:gd name="T90" fmla="*/ 56 w 109"/>
                <a:gd name="T91" fmla="*/ 80 h 130"/>
                <a:gd name="T92" fmla="*/ 26 w 109"/>
                <a:gd name="T93" fmla="*/ 80 h 130"/>
                <a:gd name="T94" fmla="*/ 26 w 109"/>
                <a:gd name="T95" fmla="*/ 130 h 130"/>
                <a:gd name="T96" fmla="*/ 0 w 109"/>
                <a:gd name="T97" fmla="*/ 130 h 130"/>
                <a:gd name="T98" fmla="*/ 0 w 109"/>
                <a:gd name="T99" fmla="*/ 0 h 130"/>
                <a:gd name="T100" fmla="*/ 63 w 109"/>
                <a:gd name="T101" fmla="*/ 0 h 130"/>
                <a:gd name="T102" fmla="*/ 76 w 109"/>
                <a:gd name="T103" fmla="*/ 0 h 130"/>
                <a:gd name="T104" fmla="*/ 86 w 109"/>
                <a:gd name="T105" fmla="*/ 2 h 1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9"/>
                <a:gd name="T160" fmla="*/ 0 h 130"/>
                <a:gd name="T161" fmla="*/ 109 w 109"/>
                <a:gd name="T162" fmla="*/ 130 h 1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9" h="130">
                  <a:moveTo>
                    <a:pt x="26" y="22"/>
                  </a:moveTo>
                  <a:lnTo>
                    <a:pt x="26" y="57"/>
                  </a:lnTo>
                  <a:lnTo>
                    <a:pt x="58" y="57"/>
                  </a:lnTo>
                  <a:lnTo>
                    <a:pt x="66" y="57"/>
                  </a:lnTo>
                  <a:lnTo>
                    <a:pt x="68" y="57"/>
                  </a:lnTo>
                  <a:lnTo>
                    <a:pt x="71" y="55"/>
                  </a:lnTo>
                  <a:lnTo>
                    <a:pt x="76" y="52"/>
                  </a:lnTo>
                  <a:lnTo>
                    <a:pt x="78" y="50"/>
                  </a:lnTo>
                  <a:lnTo>
                    <a:pt x="78" y="45"/>
                  </a:lnTo>
                  <a:lnTo>
                    <a:pt x="78" y="40"/>
                  </a:lnTo>
                  <a:lnTo>
                    <a:pt x="78" y="35"/>
                  </a:lnTo>
                  <a:lnTo>
                    <a:pt x="78" y="30"/>
                  </a:lnTo>
                  <a:lnTo>
                    <a:pt x="76" y="27"/>
                  </a:lnTo>
                  <a:lnTo>
                    <a:pt x="71" y="25"/>
                  </a:lnTo>
                  <a:lnTo>
                    <a:pt x="66" y="22"/>
                  </a:lnTo>
                  <a:lnTo>
                    <a:pt x="58" y="22"/>
                  </a:lnTo>
                  <a:lnTo>
                    <a:pt x="26" y="22"/>
                  </a:lnTo>
                  <a:close/>
                  <a:moveTo>
                    <a:pt x="86" y="2"/>
                  </a:moveTo>
                  <a:lnTo>
                    <a:pt x="91" y="7"/>
                  </a:lnTo>
                  <a:lnTo>
                    <a:pt x="99" y="12"/>
                  </a:lnTo>
                  <a:lnTo>
                    <a:pt x="104" y="22"/>
                  </a:lnTo>
                  <a:lnTo>
                    <a:pt x="106" y="30"/>
                  </a:lnTo>
                  <a:lnTo>
                    <a:pt x="106" y="37"/>
                  </a:lnTo>
                  <a:lnTo>
                    <a:pt x="106" y="47"/>
                  </a:lnTo>
                  <a:lnTo>
                    <a:pt x="104" y="50"/>
                  </a:lnTo>
                  <a:lnTo>
                    <a:pt x="101" y="55"/>
                  </a:lnTo>
                  <a:lnTo>
                    <a:pt x="99" y="60"/>
                  </a:lnTo>
                  <a:lnTo>
                    <a:pt x="96" y="62"/>
                  </a:lnTo>
                  <a:lnTo>
                    <a:pt x="86" y="67"/>
                  </a:lnTo>
                  <a:lnTo>
                    <a:pt x="94" y="72"/>
                  </a:lnTo>
                  <a:lnTo>
                    <a:pt x="99" y="77"/>
                  </a:lnTo>
                  <a:lnTo>
                    <a:pt x="101" y="87"/>
                  </a:lnTo>
                  <a:lnTo>
                    <a:pt x="104" y="97"/>
                  </a:lnTo>
                  <a:lnTo>
                    <a:pt x="104" y="108"/>
                  </a:lnTo>
                  <a:lnTo>
                    <a:pt x="104" y="120"/>
                  </a:lnTo>
                  <a:lnTo>
                    <a:pt x="106" y="123"/>
                  </a:lnTo>
                  <a:lnTo>
                    <a:pt x="109" y="128"/>
                  </a:lnTo>
                  <a:lnTo>
                    <a:pt x="109" y="130"/>
                  </a:lnTo>
                  <a:lnTo>
                    <a:pt x="78" y="130"/>
                  </a:lnTo>
                  <a:lnTo>
                    <a:pt x="78" y="123"/>
                  </a:lnTo>
                  <a:lnTo>
                    <a:pt x="76" y="113"/>
                  </a:lnTo>
                  <a:lnTo>
                    <a:pt x="76" y="100"/>
                  </a:lnTo>
                  <a:lnTo>
                    <a:pt x="73" y="90"/>
                  </a:lnTo>
                  <a:lnTo>
                    <a:pt x="71" y="82"/>
                  </a:lnTo>
                  <a:lnTo>
                    <a:pt x="66" y="80"/>
                  </a:lnTo>
                  <a:lnTo>
                    <a:pt x="56" y="80"/>
                  </a:lnTo>
                  <a:lnTo>
                    <a:pt x="26" y="80"/>
                  </a:lnTo>
                  <a:lnTo>
                    <a:pt x="26" y="130"/>
                  </a:lnTo>
                  <a:lnTo>
                    <a:pt x="0" y="130"/>
                  </a:lnTo>
                  <a:lnTo>
                    <a:pt x="0" y="0"/>
                  </a:lnTo>
                  <a:lnTo>
                    <a:pt x="63" y="0"/>
                  </a:lnTo>
                  <a:lnTo>
                    <a:pt x="76" y="0"/>
                  </a:lnTo>
                  <a:lnTo>
                    <a:pt x="86"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47" name="Freeform 713"/>
            <p:cNvSpPr>
              <a:spLocks/>
            </p:cNvSpPr>
            <p:nvPr/>
          </p:nvSpPr>
          <p:spPr bwMode="auto">
            <a:xfrm>
              <a:off x="3001" y="8658"/>
              <a:ext cx="98" cy="130"/>
            </a:xfrm>
            <a:custGeom>
              <a:avLst/>
              <a:gdLst>
                <a:gd name="T0" fmla="*/ 96 w 98"/>
                <a:gd name="T1" fmla="*/ 22 h 130"/>
                <a:gd name="T2" fmla="*/ 25 w 98"/>
                <a:gd name="T3" fmla="*/ 22 h 130"/>
                <a:gd name="T4" fmla="*/ 25 w 98"/>
                <a:gd name="T5" fmla="*/ 50 h 130"/>
                <a:gd name="T6" fmla="*/ 91 w 98"/>
                <a:gd name="T7" fmla="*/ 50 h 130"/>
                <a:gd name="T8" fmla="*/ 91 w 98"/>
                <a:gd name="T9" fmla="*/ 72 h 130"/>
                <a:gd name="T10" fmla="*/ 25 w 98"/>
                <a:gd name="T11" fmla="*/ 72 h 130"/>
                <a:gd name="T12" fmla="*/ 25 w 98"/>
                <a:gd name="T13" fmla="*/ 105 h 130"/>
                <a:gd name="T14" fmla="*/ 98 w 98"/>
                <a:gd name="T15" fmla="*/ 105 h 130"/>
                <a:gd name="T16" fmla="*/ 98 w 98"/>
                <a:gd name="T17" fmla="*/ 130 h 130"/>
                <a:gd name="T18" fmla="*/ 0 w 98"/>
                <a:gd name="T19" fmla="*/ 130 h 130"/>
                <a:gd name="T20" fmla="*/ 0 w 98"/>
                <a:gd name="T21" fmla="*/ 0 h 130"/>
                <a:gd name="T22" fmla="*/ 96 w 98"/>
                <a:gd name="T23" fmla="*/ 0 h 130"/>
                <a:gd name="T24" fmla="*/ 96 w 98"/>
                <a:gd name="T25" fmla="*/ 22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0"/>
                <a:gd name="T41" fmla="*/ 98 w 98"/>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0">
                  <a:moveTo>
                    <a:pt x="96" y="22"/>
                  </a:moveTo>
                  <a:lnTo>
                    <a:pt x="25" y="22"/>
                  </a:lnTo>
                  <a:lnTo>
                    <a:pt x="25" y="50"/>
                  </a:lnTo>
                  <a:lnTo>
                    <a:pt x="91" y="50"/>
                  </a:lnTo>
                  <a:lnTo>
                    <a:pt x="91" y="72"/>
                  </a:lnTo>
                  <a:lnTo>
                    <a:pt x="25" y="72"/>
                  </a:lnTo>
                  <a:lnTo>
                    <a:pt x="25" y="105"/>
                  </a:lnTo>
                  <a:lnTo>
                    <a:pt x="98" y="105"/>
                  </a:lnTo>
                  <a:lnTo>
                    <a:pt x="98" y="130"/>
                  </a:lnTo>
                  <a:lnTo>
                    <a:pt x="0" y="130"/>
                  </a:lnTo>
                  <a:lnTo>
                    <a:pt x="0" y="0"/>
                  </a:lnTo>
                  <a:lnTo>
                    <a:pt x="96" y="0"/>
                  </a:lnTo>
                  <a:lnTo>
                    <a:pt x="9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48" name="Freeform 714"/>
            <p:cNvSpPr>
              <a:spLocks/>
            </p:cNvSpPr>
            <p:nvPr/>
          </p:nvSpPr>
          <p:spPr bwMode="auto">
            <a:xfrm>
              <a:off x="3120" y="8658"/>
              <a:ext cx="105" cy="130"/>
            </a:xfrm>
            <a:custGeom>
              <a:avLst/>
              <a:gdLst>
                <a:gd name="T0" fmla="*/ 0 w 105"/>
                <a:gd name="T1" fmla="*/ 0 h 130"/>
                <a:gd name="T2" fmla="*/ 30 w 105"/>
                <a:gd name="T3" fmla="*/ 0 h 130"/>
                <a:gd name="T4" fmla="*/ 80 w 105"/>
                <a:gd name="T5" fmla="*/ 90 h 130"/>
                <a:gd name="T6" fmla="*/ 80 w 105"/>
                <a:gd name="T7" fmla="*/ 0 h 130"/>
                <a:gd name="T8" fmla="*/ 105 w 105"/>
                <a:gd name="T9" fmla="*/ 0 h 130"/>
                <a:gd name="T10" fmla="*/ 105 w 105"/>
                <a:gd name="T11" fmla="*/ 130 h 130"/>
                <a:gd name="T12" fmla="*/ 80 w 105"/>
                <a:gd name="T13" fmla="*/ 130 h 130"/>
                <a:gd name="T14" fmla="*/ 25 w 105"/>
                <a:gd name="T15" fmla="*/ 37 h 130"/>
                <a:gd name="T16" fmla="*/ 25 w 105"/>
                <a:gd name="T17" fmla="*/ 130 h 130"/>
                <a:gd name="T18" fmla="*/ 0 w 105"/>
                <a:gd name="T19" fmla="*/ 130 h 130"/>
                <a:gd name="T20" fmla="*/ 0 w 105"/>
                <a:gd name="T21" fmla="*/ 0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
                <a:gd name="T34" fmla="*/ 0 h 130"/>
                <a:gd name="T35" fmla="*/ 105 w 105"/>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 h="130">
                  <a:moveTo>
                    <a:pt x="0" y="0"/>
                  </a:moveTo>
                  <a:lnTo>
                    <a:pt x="30" y="0"/>
                  </a:lnTo>
                  <a:lnTo>
                    <a:pt x="80" y="90"/>
                  </a:lnTo>
                  <a:lnTo>
                    <a:pt x="80" y="0"/>
                  </a:lnTo>
                  <a:lnTo>
                    <a:pt x="105" y="0"/>
                  </a:lnTo>
                  <a:lnTo>
                    <a:pt x="105" y="130"/>
                  </a:lnTo>
                  <a:lnTo>
                    <a:pt x="80" y="130"/>
                  </a:lnTo>
                  <a:lnTo>
                    <a:pt x="25" y="37"/>
                  </a:lnTo>
                  <a:lnTo>
                    <a:pt x="25"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49" name="Freeform 715"/>
            <p:cNvSpPr>
              <a:spLocks/>
            </p:cNvSpPr>
            <p:nvPr/>
          </p:nvSpPr>
          <p:spPr bwMode="auto">
            <a:xfrm>
              <a:off x="3245" y="8655"/>
              <a:ext cx="116" cy="136"/>
            </a:xfrm>
            <a:custGeom>
              <a:avLst/>
              <a:gdLst>
                <a:gd name="T0" fmla="*/ 28 w 116"/>
                <a:gd name="T1" fmla="*/ 10 h 136"/>
                <a:gd name="T2" fmla="*/ 48 w 116"/>
                <a:gd name="T3" fmla="*/ 0 h 136"/>
                <a:gd name="T4" fmla="*/ 76 w 116"/>
                <a:gd name="T5" fmla="*/ 3 h 136"/>
                <a:gd name="T6" fmla="*/ 88 w 116"/>
                <a:gd name="T7" fmla="*/ 5 h 136"/>
                <a:gd name="T8" fmla="*/ 98 w 116"/>
                <a:gd name="T9" fmla="*/ 13 h 136"/>
                <a:gd name="T10" fmla="*/ 109 w 116"/>
                <a:gd name="T11" fmla="*/ 23 h 136"/>
                <a:gd name="T12" fmla="*/ 116 w 116"/>
                <a:gd name="T13" fmla="*/ 40 h 136"/>
                <a:gd name="T14" fmla="*/ 91 w 116"/>
                <a:gd name="T15" fmla="*/ 45 h 136"/>
                <a:gd name="T16" fmla="*/ 83 w 116"/>
                <a:gd name="T17" fmla="*/ 33 h 136"/>
                <a:gd name="T18" fmla="*/ 73 w 116"/>
                <a:gd name="T19" fmla="*/ 25 h 136"/>
                <a:gd name="T20" fmla="*/ 53 w 116"/>
                <a:gd name="T21" fmla="*/ 25 h 136"/>
                <a:gd name="T22" fmla="*/ 43 w 116"/>
                <a:gd name="T23" fmla="*/ 30 h 136"/>
                <a:gd name="T24" fmla="*/ 33 w 116"/>
                <a:gd name="T25" fmla="*/ 43 h 136"/>
                <a:gd name="T26" fmla="*/ 31 w 116"/>
                <a:gd name="T27" fmla="*/ 58 h 136"/>
                <a:gd name="T28" fmla="*/ 31 w 116"/>
                <a:gd name="T29" fmla="*/ 80 h 136"/>
                <a:gd name="T30" fmla="*/ 31 w 116"/>
                <a:gd name="T31" fmla="*/ 88 h 136"/>
                <a:gd name="T32" fmla="*/ 38 w 116"/>
                <a:gd name="T33" fmla="*/ 103 h 136"/>
                <a:gd name="T34" fmla="*/ 48 w 116"/>
                <a:gd name="T35" fmla="*/ 111 h 136"/>
                <a:gd name="T36" fmla="*/ 61 w 116"/>
                <a:gd name="T37" fmla="*/ 113 h 136"/>
                <a:gd name="T38" fmla="*/ 73 w 116"/>
                <a:gd name="T39" fmla="*/ 111 h 136"/>
                <a:gd name="T40" fmla="*/ 83 w 116"/>
                <a:gd name="T41" fmla="*/ 103 h 136"/>
                <a:gd name="T42" fmla="*/ 91 w 116"/>
                <a:gd name="T43" fmla="*/ 88 h 136"/>
                <a:gd name="T44" fmla="*/ 114 w 116"/>
                <a:gd name="T45" fmla="*/ 98 h 136"/>
                <a:gd name="T46" fmla="*/ 106 w 116"/>
                <a:gd name="T47" fmla="*/ 116 h 136"/>
                <a:gd name="T48" fmla="*/ 91 w 116"/>
                <a:gd name="T49" fmla="*/ 128 h 136"/>
                <a:gd name="T50" fmla="*/ 73 w 116"/>
                <a:gd name="T51" fmla="*/ 136 h 136"/>
                <a:gd name="T52" fmla="*/ 48 w 116"/>
                <a:gd name="T53" fmla="*/ 136 h 136"/>
                <a:gd name="T54" fmla="*/ 31 w 116"/>
                <a:gd name="T55" fmla="*/ 131 h 136"/>
                <a:gd name="T56" fmla="*/ 18 w 116"/>
                <a:gd name="T57" fmla="*/ 118 h 136"/>
                <a:gd name="T58" fmla="*/ 5 w 116"/>
                <a:gd name="T59" fmla="*/ 98 h 136"/>
                <a:gd name="T60" fmla="*/ 0 w 116"/>
                <a:gd name="T61" fmla="*/ 68 h 136"/>
                <a:gd name="T62" fmla="*/ 5 w 116"/>
                <a:gd name="T63" fmla="*/ 38 h 136"/>
                <a:gd name="T64" fmla="*/ 10 w 116"/>
                <a:gd name="T65" fmla="*/ 28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
                <a:gd name="T100" fmla="*/ 0 h 136"/>
                <a:gd name="T101" fmla="*/ 116 w 116"/>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 h="136">
                  <a:moveTo>
                    <a:pt x="20" y="15"/>
                  </a:moveTo>
                  <a:lnTo>
                    <a:pt x="28" y="10"/>
                  </a:lnTo>
                  <a:lnTo>
                    <a:pt x="38" y="5"/>
                  </a:lnTo>
                  <a:lnTo>
                    <a:pt x="48" y="0"/>
                  </a:lnTo>
                  <a:lnTo>
                    <a:pt x="61" y="0"/>
                  </a:lnTo>
                  <a:lnTo>
                    <a:pt x="76" y="3"/>
                  </a:lnTo>
                  <a:lnTo>
                    <a:pt x="83" y="3"/>
                  </a:lnTo>
                  <a:lnTo>
                    <a:pt x="88" y="5"/>
                  </a:lnTo>
                  <a:lnTo>
                    <a:pt x="93" y="8"/>
                  </a:lnTo>
                  <a:lnTo>
                    <a:pt x="98" y="13"/>
                  </a:lnTo>
                  <a:lnTo>
                    <a:pt x="103" y="18"/>
                  </a:lnTo>
                  <a:lnTo>
                    <a:pt x="109" y="23"/>
                  </a:lnTo>
                  <a:lnTo>
                    <a:pt x="114" y="33"/>
                  </a:lnTo>
                  <a:lnTo>
                    <a:pt x="116" y="40"/>
                  </a:lnTo>
                  <a:lnTo>
                    <a:pt x="116" y="45"/>
                  </a:lnTo>
                  <a:lnTo>
                    <a:pt x="91" y="45"/>
                  </a:lnTo>
                  <a:lnTo>
                    <a:pt x="86" y="38"/>
                  </a:lnTo>
                  <a:lnTo>
                    <a:pt x="83" y="33"/>
                  </a:lnTo>
                  <a:lnTo>
                    <a:pt x="78" y="28"/>
                  </a:lnTo>
                  <a:lnTo>
                    <a:pt x="73" y="25"/>
                  </a:lnTo>
                  <a:lnTo>
                    <a:pt x="61" y="23"/>
                  </a:lnTo>
                  <a:lnTo>
                    <a:pt x="53" y="25"/>
                  </a:lnTo>
                  <a:lnTo>
                    <a:pt x="48" y="28"/>
                  </a:lnTo>
                  <a:lnTo>
                    <a:pt x="43" y="30"/>
                  </a:lnTo>
                  <a:lnTo>
                    <a:pt x="38" y="35"/>
                  </a:lnTo>
                  <a:lnTo>
                    <a:pt x="33" y="43"/>
                  </a:lnTo>
                  <a:lnTo>
                    <a:pt x="31" y="50"/>
                  </a:lnTo>
                  <a:lnTo>
                    <a:pt x="31" y="58"/>
                  </a:lnTo>
                  <a:lnTo>
                    <a:pt x="28" y="70"/>
                  </a:lnTo>
                  <a:lnTo>
                    <a:pt x="31" y="80"/>
                  </a:lnTo>
                  <a:lnTo>
                    <a:pt x="31" y="85"/>
                  </a:lnTo>
                  <a:lnTo>
                    <a:pt x="31" y="88"/>
                  </a:lnTo>
                  <a:lnTo>
                    <a:pt x="33" y="95"/>
                  </a:lnTo>
                  <a:lnTo>
                    <a:pt x="38" y="103"/>
                  </a:lnTo>
                  <a:lnTo>
                    <a:pt x="43" y="108"/>
                  </a:lnTo>
                  <a:lnTo>
                    <a:pt x="48" y="111"/>
                  </a:lnTo>
                  <a:lnTo>
                    <a:pt x="56" y="113"/>
                  </a:lnTo>
                  <a:lnTo>
                    <a:pt x="61" y="113"/>
                  </a:lnTo>
                  <a:lnTo>
                    <a:pt x="68" y="113"/>
                  </a:lnTo>
                  <a:lnTo>
                    <a:pt x="73" y="111"/>
                  </a:lnTo>
                  <a:lnTo>
                    <a:pt x="78" y="108"/>
                  </a:lnTo>
                  <a:lnTo>
                    <a:pt x="83" y="103"/>
                  </a:lnTo>
                  <a:lnTo>
                    <a:pt x="86" y="98"/>
                  </a:lnTo>
                  <a:lnTo>
                    <a:pt x="91" y="88"/>
                  </a:lnTo>
                  <a:lnTo>
                    <a:pt x="116" y="88"/>
                  </a:lnTo>
                  <a:lnTo>
                    <a:pt x="114" y="98"/>
                  </a:lnTo>
                  <a:lnTo>
                    <a:pt x="111" y="108"/>
                  </a:lnTo>
                  <a:lnTo>
                    <a:pt x="106" y="116"/>
                  </a:lnTo>
                  <a:lnTo>
                    <a:pt x="98" y="123"/>
                  </a:lnTo>
                  <a:lnTo>
                    <a:pt x="91" y="128"/>
                  </a:lnTo>
                  <a:lnTo>
                    <a:pt x="83" y="133"/>
                  </a:lnTo>
                  <a:lnTo>
                    <a:pt x="73" y="136"/>
                  </a:lnTo>
                  <a:lnTo>
                    <a:pt x="61" y="136"/>
                  </a:lnTo>
                  <a:lnTo>
                    <a:pt x="48" y="136"/>
                  </a:lnTo>
                  <a:lnTo>
                    <a:pt x="36" y="133"/>
                  </a:lnTo>
                  <a:lnTo>
                    <a:pt x="31" y="131"/>
                  </a:lnTo>
                  <a:lnTo>
                    <a:pt x="25" y="126"/>
                  </a:lnTo>
                  <a:lnTo>
                    <a:pt x="18" y="118"/>
                  </a:lnTo>
                  <a:lnTo>
                    <a:pt x="10" y="108"/>
                  </a:lnTo>
                  <a:lnTo>
                    <a:pt x="5" y="98"/>
                  </a:lnTo>
                  <a:lnTo>
                    <a:pt x="3" y="83"/>
                  </a:lnTo>
                  <a:lnTo>
                    <a:pt x="0" y="68"/>
                  </a:lnTo>
                  <a:lnTo>
                    <a:pt x="3" y="53"/>
                  </a:lnTo>
                  <a:lnTo>
                    <a:pt x="5" y="38"/>
                  </a:lnTo>
                  <a:lnTo>
                    <a:pt x="8" y="33"/>
                  </a:lnTo>
                  <a:lnTo>
                    <a:pt x="10" y="28"/>
                  </a:lnTo>
                  <a:lnTo>
                    <a:pt x="20"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50" name="Freeform 716"/>
            <p:cNvSpPr>
              <a:spLocks/>
            </p:cNvSpPr>
            <p:nvPr/>
          </p:nvSpPr>
          <p:spPr bwMode="auto">
            <a:xfrm>
              <a:off x="3384" y="8658"/>
              <a:ext cx="98" cy="130"/>
            </a:xfrm>
            <a:custGeom>
              <a:avLst/>
              <a:gdLst>
                <a:gd name="T0" fmla="*/ 95 w 98"/>
                <a:gd name="T1" fmla="*/ 22 h 130"/>
                <a:gd name="T2" fmla="*/ 25 w 98"/>
                <a:gd name="T3" fmla="*/ 22 h 130"/>
                <a:gd name="T4" fmla="*/ 25 w 98"/>
                <a:gd name="T5" fmla="*/ 50 h 130"/>
                <a:gd name="T6" fmla="*/ 90 w 98"/>
                <a:gd name="T7" fmla="*/ 50 h 130"/>
                <a:gd name="T8" fmla="*/ 90 w 98"/>
                <a:gd name="T9" fmla="*/ 72 h 130"/>
                <a:gd name="T10" fmla="*/ 25 w 98"/>
                <a:gd name="T11" fmla="*/ 72 h 130"/>
                <a:gd name="T12" fmla="*/ 25 w 98"/>
                <a:gd name="T13" fmla="*/ 105 h 130"/>
                <a:gd name="T14" fmla="*/ 98 w 98"/>
                <a:gd name="T15" fmla="*/ 105 h 130"/>
                <a:gd name="T16" fmla="*/ 98 w 98"/>
                <a:gd name="T17" fmla="*/ 130 h 130"/>
                <a:gd name="T18" fmla="*/ 0 w 98"/>
                <a:gd name="T19" fmla="*/ 130 h 130"/>
                <a:gd name="T20" fmla="*/ 0 w 98"/>
                <a:gd name="T21" fmla="*/ 0 h 130"/>
                <a:gd name="T22" fmla="*/ 95 w 98"/>
                <a:gd name="T23" fmla="*/ 0 h 130"/>
                <a:gd name="T24" fmla="*/ 95 w 98"/>
                <a:gd name="T25" fmla="*/ 22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0"/>
                <a:gd name="T41" fmla="*/ 98 w 98"/>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0">
                  <a:moveTo>
                    <a:pt x="95" y="22"/>
                  </a:moveTo>
                  <a:lnTo>
                    <a:pt x="25" y="22"/>
                  </a:lnTo>
                  <a:lnTo>
                    <a:pt x="25" y="50"/>
                  </a:lnTo>
                  <a:lnTo>
                    <a:pt x="90" y="50"/>
                  </a:lnTo>
                  <a:lnTo>
                    <a:pt x="90" y="72"/>
                  </a:lnTo>
                  <a:lnTo>
                    <a:pt x="25" y="72"/>
                  </a:lnTo>
                  <a:lnTo>
                    <a:pt x="25" y="105"/>
                  </a:lnTo>
                  <a:lnTo>
                    <a:pt x="98" y="105"/>
                  </a:lnTo>
                  <a:lnTo>
                    <a:pt x="98" y="130"/>
                  </a:lnTo>
                  <a:lnTo>
                    <a:pt x="0" y="130"/>
                  </a:lnTo>
                  <a:lnTo>
                    <a:pt x="0" y="0"/>
                  </a:lnTo>
                  <a:lnTo>
                    <a:pt x="95" y="0"/>
                  </a:lnTo>
                  <a:lnTo>
                    <a:pt x="95"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51" name="Freeform 717"/>
            <p:cNvSpPr>
              <a:spLocks/>
            </p:cNvSpPr>
            <p:nvPr/>
          </p:nvSpPr>
          <p:spPr bwMode="auto">
            <a:xfrm>
              <a:off x="3497" y="8655"/>
              <a:ext cx="108" cy="136"/>
            </a:xfrm>
            <a:custGeom>
              <a:avLst/>
              <a:gdLst>
                <a:gd name="T0" fmla="*/ 28 w 108"/>
                <a:gd name="T1" fmla="*/ 100 h 136"/>
                <a:gd name="T2" fmla="*/ 40 w 108"/>
                <a:gd name="T3" fmla="*/ 113 h 136"/>
                <a:gd name="T4" fmla="*/ 53 w 108"/>
                <a:gd name="T5" fmla="*/ 113 h 136"/>
                <a:gd name="T6" fmla="*/ 70 w 108"/>
                <a:gd name="T7" fmla="*/ 113 h 136"/>
                <a:gd name="T8" fmla="*/ 78 w 108"/>
                <a:gd name="T9" fmla="*/ 106 h 136"/>
                <a:gd name="T10" fmla="*/ 80 w 108"/>
                <a:gd name="T11" fmla="*/ 98 h 136"/>
                <a:gd name="T12" fmla="*/ 75 w 108"/>
                <a:gd name="T13" fmla="*/ 88 h 136"/>
                <a:gd name="T14" fmla="*/ 58 w 108"/>
                <a:gd name="T15" fmla="*/ 80 h 136"/>
                <a:gd name="T16" fmla="*/ 35 w 108"/>
                <a:gd name="T17" fmla="*/ 75 h 136"/>
                <a:gd name="T18" fmla="*/ 15 w 108"/>
                <a:gd name="T19" fmla="*/ 68 h 136"/>
                <a:gd name="T20" fmla="*/ 5 w 108"/>
                <a:gd name="T21" fmla="*/ 55 h 136"/>
                <a:gd name="T22" fmla="*/ 2 w 108"/>
                <a:gd name="T23" fmla="*/ 40 h 136"/>
                <a:gd name="T24" fmla="*/ 5 w 108"/>
                <a:gd name="T25" fmla="*/ 23 h 136"/>
                <a:gd name="T26" fmla="*/ 15 w 108"/>
                <a:gd name="T27" fmla="*/ 10 h 136"/>
                <a:gd name="T28" fmla="*/ 30 w 108"/>
                <a:gd name="T29" fmla="*/ 3 h 136"/>
                <a:gd name="T30" fmla="*/ 53 w 108"/>
                <a:gd name="T31" fmla="*/ 0 h 136"/>
                <a:gd name="T32" fmla="*/ 73 w 108"/>
                <a:gd name="T33" fmla="*/ 3 h 136"/>
                <a:gd name="T34" fmla="*/ 88 w 108"/>
                <a:gd name="T35" fmla="*/ 10 h 136"/>
                <a:gd name="T36" fmla="*/ 98 w 108"/>
                <a:gd name="T37" fmla="*/ 23 h 136"/>
                <a:gd name="T38" fmla="*/ 103 w 108"/>
                <a:gd name="T39" fmla="*/ 43 h 136"/>
                <a:gd name="T40" fmla="*/ 75 w 108"/>
                <a:gd name="T41" fmla="*/ 35 h 136"/>
                <a:gd name="T42" fmla="*/ 70 w 108"/>
                <a:gd name="T43" fmla="*/ 28 h 136"/>
                <a:gd name="T44" fmla="*/ 60 w 108"/>
                <a:gd name="T45" fmla="*/ 23 h 136"/>
                <a:gd name="T46" fmla="*/ 40 w 108"/>
                <a:gd name="T47" fmla="*/ 23 h 136"/>
                <a:gd name="T48" fmla="*/ 30 w 108"/>
                <a:gd name="T49" fmla="*/ 28 h 136"/>
                <a:gd name="T50" fmla="*/ 28 w 108"/>
                <a:gd name="T51" fmla="*/ 35 h 136"/>
                <a:gd name="T52" fmla="*/ 30 w 108"/>
                <a:gd name="T53" fmla="*/ 43 h 136"/>
                <a:gd name="T54" fmla="*/ 50 w 108"/>
                <a:gd name="T55" fmla="*/ 53 h 136"/>
                <a:gd name="T56" fmla="*/ 85 w 108"/>
                <a:gd name="T57" fmla="*/ 63 h 136"/>
                <a:gd name="T58" fmla="*/ 101 w 108"/>
                <a:gd name="T59" fmla="*/ 73 h 136"/>
                <a:gd name="T60" fmla="*/ 106 w 108"/>
                <a:gd name="T61" fmla="*/ 85 h 136"/>
                <a:gd name="T62" fmla="*/ 106 w 108"/>
                <a:gd name="T63" fmla="*/ 103 h 136"/>
                <a:gd name="T64" fmla="*/ 101 w 108"/>
                <a:gd name="T65" fmla="*/ 118 h 136"/>
                <a:gd name="T66" fmla="*/ 85 w 108"/>
                <a:gd name="T67" fmla="*/ 131 h 136"/>
                <a:gd name="T68" fmla="*/ 68 w 108"/>
                <a:gd name="T69" fmla="*/ 136 h 136"/>
                <a:gd name="T70" fmla="*/ 43 w 108"/>
                <a:gd name="T71" fmla="*/ 136 h 136"/>
                <a:gd name="T72" fmla="*/ 23 w 108"/>
                <a:gd name="T73" fmla="*/ 131 h 136"/>
                <a:gd name="T74" fmla="*/ 7 w 108"/>
                <a:gd name="T75" fmla="*/ 118 h 136"/>
                <a:gd name="T76" fmla="*/ 2 w 108"/>
                <a:gd name="T77" fmla="*/ 103 h 136"/>
                <a:gd name="T78" fmla="*/ 28 w 108"/>
                <a:gd name="T79" fmla="*/ 93 h 1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8"/>
                <a:gd name="T121" fmla="*/ 0 h 136"/>
                <a:gd name="T122" fmla="*/ 108 w 108"/>
                <a:gd name="T123" fmla="*/ 136 h 1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8" h="136">
                  <a:moveTo>
                    <a:pt x="28" y="93"/>
                  </a:moveTo>
                  <a:lnTo>
                    <a:pt x="28" y="100"/>
                  </a:lnTo>
                  <a:lnTo>
                    <a:pt x="30" y="106"/>
                  </a:lnTo>
                  <a:lnTo>
                    <a:pt x="40" y="113"/>
                  </a:lnTo>
                  <a:lnTo>
                    <a:pt x="48" y="113"/>
                  </a:lnTo>
                  <a:lnTo>
                    <a:pt x="53" y="113"/>
                  </a:lnTo>
                  <a:lnTo>
                    <a:pt x="63" y="113"/>
                  </a:lnTo>
                  <a:lnTo>
                    <a:pt x="70" y="113"/>
                  </a:lnTo>
                  <a:lnTo>
                    <a:pt x="75" y="111"/>
                  </a:lnTo>
                  <a:lnTo>
                    <a:pt x="78" y="106"/>
                  </a:lnTo>
                  <a:lnTo>
                    <a:pt x="80" y="103"/>
                  </a:lnTo>
                  <a:lnTo>
                    <a:pt x="80" y="98"/>
                  </a:lnTo>
                  <a:lnTo>
                    <a:pt x="80" y="90"/>
                  </a:lnTo>
                  <a:lnTo>
                    <a:pt x="75" y="88"/>
                  </a:lnTo>
                  <a:lnTo>
                    <a:pt x="68" y="83"/>
                  </a:lnTo>
                  <a:lnTo>
                    <a:pt x="58" y="80"/>
                  </a:lnTo>
                  <a:lnTo>
                    <a:pt x="43" y="78"/>
                  </a:lnTo>
                  <a:lnTo>
                    <a:pt x="35" y="75"/>
                  </a:lnTo>
                  <a:lnTo>
                    <a:pt x="28" y="73"/>
                  </a:lnTo>
                  <a:lnTo>
                    <a:pt x="15" y="68"/>
                  </a:lnTo>
                  <a:lnTo>
                    <a:pt x="10" y="63"/>
                  </a:lnTo>
                  <a:lnTo>
                    <a:pt x="5" y="55"/>
                  </a:lnTo>
                  <a:lnTo>
                    <a:pt x="2" y="48"/>
                  </a:lnTo>
                  <a:lnTo>
                    <a:pt x="2" y="40"/>
                  </a:lnTo>
                  <a:lnTo>
                    <a:pt x="2" y="30"/>
                  </a:lnTo>
                  <a:lnTo>
                    <a:pt x="5" y="23"/>
                  </a:lnTo>
                  <a:lnTo>
                    <a:pt x="10" y="18"/>
                  </a:lnTo>
                  <a:lnTo>
                    <a:pt x="15" y="10"/>
                  </a:lnTo>
                  <a:lnTo>
                    <a:pt x="23" y="5"/>
                  </a:lnTo>
                  <a:lnTo>
                    <a:pt x="30" y="3"/>
                  </a:lnTo>
                  <a:lnTo>
                    <a:pt x="40" y="0"/>
                  </a:lnTo>
                  <a:lnTo>
                    <a:pt x="53" y="0"/>
                  </a:lnTo>
                  <a:lnTo>
                    <a:pt x="63" y="0"/>
                  </a:lnTo>
                  <a:lnTo>
                    <a:pt x="73" y="3"/>
                  </a:lnTo>
                  <a:lnTo>
                    <a:pt x="80" y="5"/>
                  </a:lnTo>
                  <a:lnTo>
                    <a:pt x="88" y="10"/>
                  </a:lnTo>
                  <a:lnTo>
                    <a:pt x="93" y="15"/>
                  </a:lnTo>
                  <a:lnTo>
                    <a:pt x="98" y="23"/>
                  </a:lnTo>
                  <a:lnTo>
                    <a:pt x="103" y="33"/>
                  </a:lnTo>
                  <a:lnTo>
                    <a:pt x="103" y="43"/>
                  </a:lnTo>
                  <a:lnTo>
                    <a:pt x="78" y="43"/>
                  </a:lnTo>
                  <a:lnTo>
                    <a:pt x="75" y="35"/>
                  </a:lnTo>
                  <a:lnTo>
                    <a:pt x="73" y="33"/>
                  </a:lnTo>
                  <a:lnTo>
                    <a:pt x="70" y="28"/>
                  </a:lnTo>
                  <a:lnTo>
                    <a:pt x="68" y="25"/>
                  </a:lnTo>
                  <a:lnTo>
                    <a:pt x="60" y="23"/>
                  </a:lnTo>
                  <a:lnTo>
                    <a:pt x="50" y="23"/>
                  </a:lnTo>
                  <a:lnTo>
                    <a:pt x="40" y="23"/>
                  </a:lnTo>
                  <a:lnTo>
                    <a:pt x="35" y="25"/>
                  </a:lnTo>
                  <a:lnTo>
                    <a:pt x="30" y="28"/>
                  </a:lnTo>
                  <a:lnTo>
                    <a:pt x="30" y="30"/>
                  </a:lnTo>
                  <a:lnTo>
                    <a:pt x="28" y="35"/>
                  </a:lnTo>
                  <a:lnTo>
                    <a:pt x="28" y="38"/>
                  </a:lnTo>
                  <a:lnTo>
                    <a:pt x="30" y="43"/>
                  </a:lnTo>
                  <a:lnTo>
                    <a:pt x="35" y="48"/>
                  </a:lnTo>
                  <a:lnTo>
                    <a:pt x="50" y="53"/>
                  </a:lnTo>
                  <a:lnTo>
                    <a:pt x="73" y="58"/>
                  </a:lnTo>
                  <a:lnTo>
                    <a:pt x="85" y="63"/>
                  </a:lnTo>
                  <a:lnTo>
                    <a:pt x="96" y="68"/>
                  </a:lnTo>
                  <a:lnTo>
                    <a:pt x="101" y="73"/>
                  </a:lnTo>
                  <a:lnTo>
                    <a:pt x="106" y="80"/>
                  </a:lnTo>
                  <a:lnTo>
                    <a:pt x="106" y="85"/>
                  </a:lnTo>
                  <a:lnTo>
                    <a:pt x="108" y="95"/>
                  </a:lnTo>
                  <a:lnTo>
                    <a:pt x="106" y="103"/>
                  </a:lnTo>
                  <a:lnTo>
                    <a:pt x="103" y="111"/>
                  </a:lnTo>
                  <a:lnTo>
                    <a:pt x="101" y="118"/>
                  </a:lnTo>
                  <a:lnTo>
                    <a:pt x="93" y="126"/>
                  </a:lnTo>
                  <a:lnTo>
                    <a:pt x="85" y="131"/>
                  </a:lnTo>
                  <a:lnTo>
                    <a:pt x="78" y="133"/>
                  </a:lnTo>
                  <a:lnTo>
                    <a:pt x="68" y="136"/>
                  </a:lnTo>
                  <a:lnTo>
                    <a:pt x="55" y="136"/>
                  </a:lnTo>
                  <a:lnTo>
                    <a:pt x="43" y="136"/>
                  </a:lnTo>
                  <a:lnTo>
                    <a:pt x="33" y="133"/>
                  </a:lnTo>
                  <a:lnTo>
                    <a:pt x="23" y="131"/>
                  </a:lnTo>
                  <a:lnTo>
                    <a:pt x="15" y="126"/>
                  </a:lnTo>
                  <a:lnTo>
                    <a:pt x="7" y="118"/>
                  </a:lnTo>
                  <a:lnTo>
                    <a:pt x="5" y="111"/>
                  </a:lnTo>
                  <a:lnTo>
                    <a:pt x="2" y="103"/>
                  </a:lnTo>
                  <a:lnTo>
                    <a:pt x="0" y="93"/>
                  </a:lnTo>
                  <a:lnTo>
                    <a:pt x="28"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52" name="Freeform 718"/>
            <p:cNvSpPr>
              <a:spLocks/>
            </p:cNvSpPr>
            <p:nvPr/>
          </p:nvSpPr>
          <p:spPr bwMode="auto">
            <a:xfrm>
              <a:off x="3676" y="8658"/>
              <a:ext cx="95" cy="130"/>
            </a:xfrm>
            <a:custGeom>
              <a:avLst/>
              <a:gdLst>
                <a:gd name="T0" fmla="*/ 0 w 95"/>
                <a:gd name="T1" fmla="*/ 0 h 130"/>
                <a:gd name="T2" fmla="*/ 95 w 95"/>
                <a:gd name="T3" fmla="*/ 0 h 130"/>
                <a:gd name="T4" fmla="*/ 95 w 95"/>
                <a:gd name="T5" fmla="*/ 15 h 130"/>
                <a:gd name="T6" fmla="*/ 17 w 95"/>
                <a:gd name="T7" fmla="*/ 15 h 130"/>
                <a:gd name="T8" fmla="*/ 17 w 95"/>
                <a:gd name="T9" fmla="*/ 55 h 130"/>
                <a:gd name="T10" fmla="*/ 90 w 95"/>
                <a:gd name="T11" fmla="*/ 55 h 130"/>
                <a:gd name="T12" fmla="*/ 90 w 95"/>
                <a:gd name="T13" fmla="*/ 70 h 130"/>
                <a:gd name="T14" fmla="*/ 17 w 95"/>
                <a:gd name="T15" fmla="*/ 70 h 130"/>
                <a:gd name="T16" fmla="*/ 17 w 95"/>
                <a:gd name="T17" fmla="*/ 115 h 130"/>
                <a:gd name="T18" fmla="*/ 95 w 95"/>
                <a:gd name="T19" fmla="*/ 115 h 130"/>
                <a:gd name="T20" fmla="*/ 95 w 95"/>
                <a:gd name="T21" fmla="*/ 130 h 130"/>
                <a:gd name="T22" fmla="*/ 0 w 95"/>
                <a:gd name="T23" fmla="*/ 130 h 130"/>
                <a:gd name="T24" fmla="*/ 0 w 95"/>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30"/>
                <a:gd name="T41" fmla="*/ 95 w 95"/>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30">
                  <a:moveTo>
                    <a:pt x="0" y="0"/>
                  </a:moveTo>
                  <a:lnTo>
                    <a:pt x="95" y="0"/>
                  </a:lnTo>
                  <a:lnTo>
                    <a:pt x="95" y="15"/>
                  </a:lnTo>
                  <a:lnTo>
                    <a:pt x="17" y="15"/>
                  </a:lnTo>
                  <a:lnTo>
                    <a:pt x="17" y="55"/>
                  </a:lnTo>
                  <a:lnTo>
                    <a:pt x="90" y="55"/>
                  </a:lnTo>
                  <a:lnTo>
                    <a:pt x="90" y="70"/>
                  </a:lnTo>
                  <a:lnTo>
                    <a:pt x="17" y="70"/>
                  </a:lnTo>
                  <a:lnTo>
                    <a:pt x="17" y="115"/>
                  </a:lnTo>
                  <a:lnTo>
                    <a:pt x="95" y="115"/>
                  </a:lnTo>
                  <a:lnTo>
                    <a:pt x="95"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53" name="Freeform 719"/>
            <p:cNvSpPr>
              <a:spLocks/>
            </p:cNvSpPr>
            <p:nvPr/>
          </p:nvSpPr>
          <p:spPr bwMode="auto">
            <a:xfrm>
              <a:off x="3796" y="8658"/>
              <a:ext cx="124" cy="130"/>
            </a:xfrm>
            <a:custGeom>
              <a:avLst/>
              <a:gdLst>
                <a:gd name="T0" fmla="*/ 0 w 124"/>
                <a:gd name="T1" fmla="*/ 0 h 130"/>
                <a:gd name="T2" fmla="*/ 25 w 124"/>
                <a:gd name="T3" fmla="*/ 0 h 130"/>
                <a:gd name="T4" fmla="*/ 61 w 124"/>
                <a:gd name="T5" fmla="*/ 110 h 130"/>
                <a:gd name="T6" fmla="*/ 98 w 124"/>
                <a:gd name="T7" fmla="*/ 0 h 130"/>
                <a:gd name="T8" fmla="*/ 124 w 124"/>
                <a:gd name="T9" fmla="*/ 0 h 130"/>
                <a:gd name="T10" fmla="*/ 124 w 124"/>
                <a:gd name="T11" fmla="*/ 130 h 130"/>
                <a:gd name="T12" fmla="*/ 106 w 124"/>
                <a:gd name="T13" fmla="*/ 130 h 130"/>
                <a:gd name="T14" fmla="*/ 106 w 124"/>
                <a:gd name="T15" fmla="*/ 52 h 130"/>
                <a:gd name="T16" fmla="*/ 106 w 124"/>
                <a:gd name="T17" fmla="*/ 40 h 130"/>
                <a:gd name="T18" fmla="*/ 108 w 124"/>
                <a:gd name="T19" fmla="*/ 20 h 130"/>
                <a:gd name="T20" fmla="*/ 71 w 124"/>
                <a:gd name="T21" fmla="*/ 130 h 130"/>
                <a:gd name="T22" fmla="*/ 53 w 124"/>
                <a:gd name="T23" fmla="*/ 130 h 130"/>
                <a:gd name="T24" fmla="*/ 15 w 124"/>
                <a:gd name="T25" fmla="*/ 20 h 130"/>
                <a:gd name="T26" fmla="*/ 15 w 124"/>
                <a:gd name="T27" fmla="*/ 25 h 130"/>
                <a:gd name="T28" fmla="*/ 15 w 124"/>
                <a:gd name="T29" fmla="*/ 40 h 130"/>
                <a:gd name="T30" fmla="*/ 15 w 124"/>
                <a:gd name="T31" fmla="*/ 52 h 130"/>
                <a:gd name="T32" fmla="*/ 15 w 124"/>
                <a:gd name="T33" fmla="*/ 130 h 130"/>
                <a:gd name="T34" fmla="*/ 0 w 124"/>
                <a:gd name="T35" fmla="*/ 130 h 130"/>
                <a:gd name="T36" fmla="*/ 0 w 124"/>
                <a:gd name="T37" fmla="*/ 0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4"/>
                <a:gd name="T58" fmla="*/ 0 h 130"/>
                <a:gd name="T59" fmla="*/ 124 w 124"/>
                <a:gd name="T60" fmla="*/ 130 h 1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4" h="130">
                  <a:moveTo>
                    <a:pt x="0" y="0"/>
                  </a:moveTo>
                  <a:lnTo>
                    <a:pt x="25" y="0"/>
                  </a:lnTo>
                  <a:lnTo>
                    <a:pt x="61" y="110"/>
                  </a:lnTo>
                  <a:lnTo>
                    <a:pt x="98" y="0"/>
                  </a:lnTo>
                  <a:lnTo>
                    <a:pt x="124" y="0"/>
                  </a:lnTo>
                  <a:lnTo>
                    <a:pt x="124" y="130"/>
                  </a:lnTo>
                  <a:lnTo>
                    <a:pt x="106" y="130"/>
                  </a:lnTo>
                  <a:lnTo>
                    <a:pt x="106" y="52"/>
                  </a:lnTo>
                  <a:lnTo>
                    <a:pt x="106" y="40"/>
                  </a:lnTo>
                  <a:lnTo>
                    <a:pt x="108" y="20"/>
                  </a:lnTo>
                  <a:lnTo>
                    <a:pt x="71" y="130"/>
                  </a:lnTo>
                  <a:lnTo>
                    <a:pt x="53" y="130"/>
                  </a:lnTo>
                  <a:lnTo>
                    <a:pt x="15" y="20"/>
                  </a:lnTo>
                  <a:lnTo>
                    <a:pt x="15" y="25"/>
                  </a:lnTo>
                  <a:lnTo>
                    <a:pt x="15" y="40"/>
                  </a:lnTo>
                  <a:lnTo>
                    <a:pt x="15" y="52"/>
                  </a:lnTo>
                  <a:lnTo>
                    <a:pt x="15"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54" name="Freeform 720"/>
            <p:cNvSpPr>
              <a:spLocks noEditPoints="1"/>
            </p:cNvSpPr>
            <p:nvPr/>
          </p:nvSpPr>
          <p:spPr bwMode="auto">
            <a:xfrm>
              <a:off x="3947" y="8658"/>
              <a:ext cx="98" cy="130"/>
            </a:xfrm>
            <a:custGeom>
              <a:avLst/>
              <a:gdLst>
                <a:gd name="T0" fmla="*/ 0 w 98"/>
                <a:gd name="T1" fmla="*/ 0 h 130"/>
                <a:gd name="T2" fmla="*/ 61 w 98"/>
                <a:gd name="T3" fmla="*/ 0 h 130"/>
                <a:gd name="T4" fmla="*/ 68 w 98"/>
                <a:gd name="T5" fmla="*/ 0 h 130"/>
                <a:gd name="T6" fmla="*/ 76 w 98"/>
                <a:gd name="T7" fmla="*/ 2 h 130"/>
                <a:gd name="T8" fmla="*/ 81 w 98"/>
                <a:gd name="T9" fmla="*/ 5 h 130"/>
                <a:gd name="T10" fmla="*/ 88 w 98"/>
                <a:gd name="T11" fmla="*/ 10 h 130"/>
                <a:gd name="T12" fmla="*/ 93 w 98"/>
                <a:gd name="T13" fmla="*/ 15 h 130"/>
                <a:gd name="T14" fmla="*/ 96 w 98"/>
                <a:gd name="T15" fmla="*/ 22 h 130"/>
                <a:gd name="T16" fmla="*/ 98 w 98"/>
                <a:gd name="T17" fmla="*/ 30 h 130"/>
                <a:gd name="T18" fmla="*/ 98 w 98"/>
                <a:gd name="T19" fmla="*/ 37 h 130"/>
                <a:gd name="T20" fmla="*/ 98 w 98"/>
                <a:gd name="T21" fmla="*/ 45 h 130"/>
                <a:gd name="T22" fmla="*/ 96 w 98"/>
                <a:gd name="T23" fmla="*/ 52 h 130"/>
                <a:gd name="T24" fmla="*/ 93 w 98"/>
                <a:gd name="T25" fmla="*/ 57 h 130"/>
                <a:gd name="T26" fmla="*/ 88 w 98"/>
                <a:gd name="T27" fmla="*/ 65 h 130"/>
                <a:gd name="T28" fmla="*/ 86 w 98"/>
                <a:gd name="T29" fmla="*/ 67 h 130"/>
                <a:gd name="T30" fmla="*/ 83 w 98"/>
                <a:gd name="T31" fmla="*/ 70 h 130"/>
                <a:gd name="T32" fmla="*/ 76 w 98"/>
                <a:gd name="T33" fmla="*/ 72 h 130"/>
                <a:gd name="T34" fmla="*/ 68 w 98"/>
                <a:gd name="T35" fmla="*/ 75 h 130"/>
                <a:gd name="T36" fmla="*/ 61 w 98"/>
                <a:gd name="T37" fmla="*/ 75 h 130"/>
                <a:gd name="T38" fmla="*/ 18 w 98"/>
                <a:gd name="T39" fmla="*/ 75 h 130"/>
                <a:gd name="T40" fmla="*/ 18 w 98"/>
                <a:gd name="T41" fmla="*/ 130 h 130"/>
                <a:gd name="T42" fmla="*/ 0 w 98"/>
                <a:gd name="T43" fmla="*/ 130 h 130"/>
                <a:gd name="T44" fmla="*/ 0 w 98"/>
                <a:gd name="T45" fmla="*/ 0 h 130"/>
                <a:gd name="T46" fmla="*/ 71 w 98"/>
                <a:gd name="T47" fmla="*/ 17 h 130"/>
                <a:gd name="T48" fmla="*/ 63 w 98"/>
                <a:gd name="T49" fmla="*/ 17 h 130"/>
                <a:gd name="T50" fmla="*/ 53 w 98"/>
                <a:gd name="T51" fmla="*/ 15 h 130"/>
                <a:gd name="T52" fmla="*/ 18 w 98"/>
                <a:gd name="T53" fmla="*/ 15 h 130"/>
                <a:gd name="T54" fmla="*/ 18 w 98"/>
                <a:gd name="T55" fmla="*/ 60 h 130"/>
                <a:gd name="T56" fmla="*/ 53 w 98"/>
                <a:gd name="T57" fmla="*/ 60 h 130"/>
                <a:gd name="T58" fmla="*/ 66 w 98"/>
                <a:gd name="T59" fmla="*/ 60 h 130"/>
                <a:gd name="T60" fmla="*/ 68 w 98"/>
                <a:gd name="T61" fmla="*/ 57 h 130"/>
                <a:gd name="T62" fmla="*/ 73 w 98"/>
                <a:gd name="T63" fmla="*/ 55 h 130"/>
                <a:gd name="T64" fmla="*/ 76 w 98"/>
                <a:gd name="T65" fmla="*/ 52 h 130"/>
                <a:gd name="T66" fmla="*/ 78 w 98"/>
                <a:gd name="T67" fmla="*/ 47 h 130"/>
                <a:gd name="T68" fmla="*/ 81 w 98"/>
                <a:gd name="T69" fmla="*/ 42 h 130"/>
                <a:gd name="T70" fmla="*/ 81 w 98"/>
                <a:gd name="T71" fmla="*/ 37 h 130"/>
                <a:gd name="T72" fmla="*/ 81 w 98"/>
                <a:gd name="T73" fmla="*/ 30 h 130"/>
                <a:gd name="T74" fmla="*/ 78 w 98"/>
                <a:gd name="T75" fmla="*/ 25 h 130"/>
                <a:gd name="T76" fmla="*/ 73 w 98"/>
                <a:gd name="T77" fmla="*/ 22 h 130"/>
                <a:gd name="T78" fmla="*/ 71 w 98"/>
                <a:gd name="T79" fmla="*/ 17 h 13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8"/>
                <a:gd name="T121" fmla="*/ 0 h 130"/>
                <a:gd name="T122" fmla="*/ 98 w 98"/>
                <a:gd name="T123" fmla="*/ 130 h 13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8" h="130">
                  <a:moveTo>
                    <a:pt x="0" y="0"/>
                  </a:moveTo>
                  <a:lnTo>
                    <a:pt x="61" y="0"/>
                  </a:lnTo>
                  <a:lnTo>
                    <a:pt x="68" y="0"/>
                  </a:lnTo>
                  <a:lnTo>
                    <a:pt x="76" y="2"/>
                  </a:lnTo>
                  <a:lnTo>
                    <a:pt x="81" y="5"/>
                  </a:lnTo>
                  <a:lnTo>
                    <a:pt x="88" y="10"/>
                  </a:lnTo>
                  <a:lnTo>
                    <a:pt x="93" y="15"/>
                  </a:lnTo>
                  <a:lnTo>
                    <a:pt x="96" y="22"/>
                  </a:lnTo>
                  <a:lnTo>
                    <a:pt x="98" y="30"/>
                  </a:lnTo>
                  <a:lnTo>
                    <a:pt x="98" y="37"/>
                  </a:lnTo>
                  <a:lnTo>
                    <a:pt x="98" y="45"/>
                  </a:lnTo>
                  <a:lnTo>
                    <a:pt x="96" y="52"/>
                  </a:lnTo>
                  <a:lnTo>
                    <a:pt x="93" y="57"/>
                  </a:lnTo>
                  <a:lnTo>
                    <a:pt x="88" y="65"/>
                  </a:lnTo>
                  <a:lnTo>
                    <a:pt x="86" y="67"/>
                  </a:lnTo>
                  <a:lnTo>
                    <a:pt x="83" y="70"/>
                  </a:lnTo>
                  <a:lnTo>
                    <a:pt x="76" y="72"/>
                  </a:lnTo>
                  <a:lnTo>
                    <a:pt x="68" y="75"/>
                  </a:lnTo>
                  <a:lnTo>
                    <a:pt x="61" y="75"/>
                  </a:lnTo>
                  <a:lnTo>
                    <a:pt x="18" y="75"/>
                  </a:lnTo>
                  <a:lnTo>
                    <a:pt x="18" y="130"/>
                  </a:lnTo>
                  <a:lnTo>
                    <a:pt x="0" y="130"/>
                  </a:lnTo>
                  <a:lnTo>
                    <a:pt x="0" y="0"/>
                  </a:lnTo>
                  <a:close/>
                  <a:moveTo>
                    <a:pt x="71" y="17"/>
                  </a:moveTo>
                  <a:lnTo>
                    <a:pt x="63" y="17"/>
                  </a:lnTo>
                  <a:lnTo>
                    <a:pt x="53" y="15"/>
                  </a:lnTo>
                  <a:lnTo>
                    <a:pt x="18" y="15"/>
                  </a:lnTo>
                  <a:lnTo>
                    <a:pt x="18" y="60"/>
                  </a:lnTo>
                  <a:lnTo>
                    <a:pt x="53" y="60"/>
                  </a:lnTo>
                  <a:lnTo>
                    <a:pt x="66" y="60"/>
                  </a:lnTo>
                  <a:lnTo>
                    <a:pt x="68" y="57"/>
                  </a:lnTo>
                  <a:lnTo>
                    <a:pt x="73" y="55"/>
                  </a:lnTo>
                  <a:lnTo>
                    <a:pt x="76" y="52"/>
                  </a:lnTo>
                  <a:lnTo>
                    <a:pt x="78" y="47"/>
                  </a:lnTo>
                  <a:lnTo>
                    <a:pt x="81" y="42"/>
                  </a:lnTo>
                  <a:lnTo>
                    <a:pt x="81" y="37"/>
                  </a:lnTo>
                  <a:lnTo>
                    <a:pt x="81" y="30"/>
                  </a:lnTo>
                  <a:lnTo>
                    <a:pt x="78" y="25"/>
                  </a:lnTo>
                  <a:lnTo>
                    <a:pt x="73" y="22"/>
                  </a:lnTo>
                  <a:lnTo>
                    <a:pt x="71"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55" name="Freeform 721"/>
            <p:cNvSpPr>
              <a:spLocks noEditPoints="1"/>
            </p:cNvSpPr>
            <p:nvPr/>
          </p:nvSpPr>
          <p:spPr bwMode="auto">
            <a:xfrm>
              <a:off x="4060" y="8655"/>
              <a:ext cx="126" cy="136"/>
            </a:xfrm>
            <a:custGeom>
              <a:avLst/>
              <a:gdLst>
                <a:gd name="T0" fmla="*/ 121 w 126"/>
                <a:gd name="T1" fmla="*/ 30 h 136"/>
                <a:gd name="T2" fmla="*/ 124 w 126"/>
                <a:gd name="T3" fmla="*/ 40 h 136"/>
                <a:gd name="T4" fmla="*/ 126 w 126"/>
                <a:gd name="T5" fmla="*/ 65 h 136"/>
                <a:gd name="T6" fmla="*/ 124 w 126"/>
                <a:gd name="T7" fmla="*/ 93 h 136"/>
                <a:gd name="T8" fmla="*/ 114 w 126"/>
                <a:gd name="T9" fmla="*/ 113 h 136"/>
                <a:gd name="T10" fmla="*/ 91 w 126"/>
                <a:gd name="T11" fmla="*/ 131 h 136"/>
                <a:gd name="T12" fmla="*/ 63 w 126"/>
                <a:gd name="T13" fmla="*/ 136 h 136"/>
                <a:gd name="T14" fmla="*/ 43 w 126"/>
                <a:gd name="T15" fmla="*/ 133 h 136"/>
                <a:gd name="T16" fmla="*/ 26 w 126"/>
                <a:gd name="T17" fmla="*/ 126 h 136"/>
                <a:gd name="T18" fmla="*/ 8 w 126"/>
                <a:gd name="T19" fmla="*/ 106 h 136"/>
                <a:gd name="T20" fmla="*/ 0 w 126"/>
                <a:gd name="T21" fmla="*/ 83 h 136"/>
                <a:gd name="T22" fmla="*/ 0 w 126"/>
                <a:gd name="T23" fmla="*/ 55 h 136"/>
                <a:gd name="T24" fmla="*/ 8 w 126"/>
                <a:gd name="T25" fmla="*/ 33 h 136"/>
                <a:gd name="T26" fmla="*/ 18 w 126"/>
                <a:gd name="T27" fmla="*/ 18 h 136"/>
                <a:gd name="T28" fmla="*/ 36 w 126"/>
                <a:gd name="T29" fmla="*/ 5 h 136"/>
                <a:gd name="T30" fmla="*/ 48 w 126"/>
                <a:gd name="T31" fmla="*/ 0 h 136"/>
                <a:gd name="T32" fmla="*/ 63 w 126"/>
                <a:gd name="T33" fmla="*/ 0 h 136"/>
                <a:gd name="T34" fmla="*/ 86 w 126"/>
                <a:gd name="T35" fmla="*/ 3 h 136"/>
                <a:gd name="T36" fmla="*/ 106 w 126"/>
                <a:gd name="T37" fmla="*/ 13 h 136"/>
                <a:gd name="T38" fmla="*/ 114 w 126"/>
                <a:gd name="T39" fmla="*/ 23 h 136"/>
                <a:gd name="T40" fmla="*/ 104 w 126"/>
                <a:gd name="T41" fmla="*/ 95 h 136"/>
                <a:gd name="T42" fmla="*/ 109 w 126"/>
                <a:gd name="T43" fmla="*/ 75 h 136"/>
                <a:gd name="T44" fmla="*/ 109 w 126"/>
                <a:gd name="T45" fmla="*/ 55 h 136"/>
                <a:gd name="T46" fmla="*/ 104 w 126"/>
                <a:gd name="T47" fmla="*/ 38 h 136"/>
                <a:gd name="T48" fmla="*/ 91 w 126"/>
                <a:gd name="T49" fmla="*/ 23 h 136"/>
                <a:gd name="T50" fmla="*/ 73 w 126"/>
                <a:gd name="T51" fmla="*/ 15 h 136"/>
                <a:gd name="T52" fmla="*/ 56 w 126"/>
                <a:gd name="T53" fmla="*/ 15 h 136"/>
                <a:gd name="T54" fmla="*/ 38 w 126"/>
                <a:gd name="T55" fmla="*/ 23 h 136"/>
                <a:gd name="T56" fmla="*/ 26 w 126"/>
                <a:gd name="T57" fmla="*/ 38 h 136"/>
                <a:gd name="T58" fmla="*/ 23 w 126"/>
                <a:gd name="T59" fmla="*/ 45 h 136"/>
                <a:gd name="T60" fmla="*/ 18 w 126"/>
                <a:gd name="T61" fmla="*/ 70 h 136"/>
                <a:gd name="T62" fmla="*/ 21 w 126"/>
                <a:gd name="T63" fmla="*/ 90 h 136"/>
                <a:gd name="T64" fmla="*/ 31 w 126"/>
                <a:gd name="T65" fmla="*/ 106 h 136"/>
                <a:gd name="T66" fmla="*/ 43 w 126"/>
                <a:gd name="T67" fmla="*/ 118 h 136"/>
                <a:gd name="T68" fmla="*/ 66 w 126"/>
                <a:gd name="T69" fmla="*/ 121 h 136"/>
                <a:gd name="T70" fmla="*/ 86 w 126"/>
                <a:gd name="T71" fmla="*/ 116 h 136"/>
                <a:gd name="T72" fmla="*/ 96 w 126"/>
                <a:gd name="T73" fmla="*/ 108 h 1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6"/>
                <a:gd name="T112" fmla="*/ 0 h 136"/>
                <a:gd name="T113" fmla="*/ 126 w 126"/>
                <a:gd name="T114" fmla="*/ 136 h 1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6" h="136">
                  <a:moveTo>
                    <a:pt x="114" y="23"/>
                  </a:moveTo>
                  <a:lnTo>
                    <a:pt x="121" y="30"/>
                  </a:lnTo>
                  <a:lnTo>
                    <a:pt x="121" y="35"/>
                  </a:lnTo>
                  <a:lnTo>
                    <a:pt x="124" y="40"/>
                  </a:lnTo>
                  <a:lnTo>
                    <a:pt x="126" y="53"/>
                  </a:lnTo>
                  <a:lnTo>
                    <a:pt x="126" y="65"/>
                  </a:lnTo>
                  <a:lnTo>
                    <a:pt x="126" y="80"/>
                  </a:lnTo>
                  <a:lnTo>
                    <a:pt x="124" y="93"/>
                  </a:lnTo>
                  <a:lnTo>
                    <a:pt x="119" y="103"/>
                  </a:lnTo>
                  <a:lnTo>
                    <a:pt x="114" y="113"/>
                  </a:lnTo>
                  <a:lnTo>
                    <a:pt x="104" y="123"/>
                  </a:lnTo>
                  <a:lnTo>
                    <a:pt x="91" y="131"/>
                  </a:lnTo>
                  <a:lnTo>
                    <a:pt x="78" y="136"/>
                  </a:lnTo>
                  <a:lnTo>
                    <a:pt x="63" y="136"/>
                  </a:lnTo>
                  <a:lnTo>
                    <a:pt x="48" y="136"/>
                  </a:lnTo>
                  <a:lnTo>
                    <a:pt x="43" y="133"/>
                  </a:lnTo>
                  <a:lnTo>
                    <a:pt x="36" y="131"/>
                  </a:lnTo>
                  <a:lnTo>
                    <a:pt x="26" y="126"/>
                  </a:lnTo>
                  <a:lnTo>
                    <a:pt x="16" y="118"/>
                  </a:lnTo>
                  <a:lnTo>
                    <a:pt x="8" y="106"/>
                  </a:lnTo>
                  <a:lnTo>
                    <a:pt x="5" y="95"/>
                  </a:lnTo>
                  <a:lnTo>
                    <a:pt x="0" y="83"/>
                  </a:lnTo>
                  <a:lnTo>
                    <a:pt x="0" y="68"/>
                  </a:lnTo>
                  <a:lnTo>
                    <a:pt x="0" y="55"/>
                  </a:lnTo>
                  <a:lnTo>
                    <a:pt x="3" y="45"/>
                  </a:lnTo>
                  <a:lnTo>
                    <a:pt x="8" y="33"/>
                  </a:lnTo>
                  <a:lnTo>
                    <a:pt x="13" y="23"/>
                  </a:lnTo>
                  <a:lnTo>
                    <a:pt x="18" y="18"/>
                  </a:lnTo>
                  <a:lnTo>
                    <a:pt x="23" y="13"/>
                  </a:lnTo>
                  <a:lnTo>
                    <a:pt x="36" y="5"/>
                  </a:lnTo>
                  <a:lnTo>
                    <a:pt x="41" y="3"/>
                  </a:lnTo>
                  <a:lnTo>
                    <a:pt x="48" y="0"/>
                  </a:lnTo>
                  <a:lnTo>
                    <a:pt x="56" y="0"/>
                  </a:lnTo>
                  <a:lnTo>
                    <a:pt x="63" y="0"/>
                  </a:lnTo>
                  <a:lnTo>
                    <a:pt x="78" y="0"/>
                  </a:lnTo>
                  <a:lnTo>
                    <a:pt x="86" y="3"/>
                  </a:lnTo>
                  <a:lnTo>
                    <a:pt x="94" y="5"/>
                  </a:lnTo>
                  <a:lnTo>
                    <a:pt x="106" y="13"/>
                  </a:lnTo>
                  <a:lnTo>
                    <a:pt x="111" y="18"/>
                  </a:lnTo>
                  <a:lnTo>
                    <a:pt x="114" y="23"/>
                  </a:lnTo>
                  <a:close/>
                  <a:moveTo>
                    <a:pt x="99" y="106"/>
                  </a:moveTo>
                  <a:lnTo>
                    <a:pt x="104" y="95"/>
                  </a:lnTo>
                  <a:lnTo>
                    <a:pt x="106" y="85"/>
                  </a:lnTo>
                  <a:lnTo>
                    <a:pt x="109" y="75"/>
                  </a:lnTo>
                  <a:lnTo>
                    <a:pt x="109" y="65"/>
                  </a:lnTo>
                  <a:lnTo>
                    <a:pt x="109" y="55"/>
                  </a:lnTo>
                  <a:lnTo>
                    <a:pt x="106" y="45"/>
                  </a:lnTo>
                  <a:lnTo>
                    <a:pt x="104" y="38"/>
                  </a:lnTo>
                  <a:lnTo>
                    <a:pt x="96" y="30"/>
                  </a:lnTo>
                  <a:lnTo>
                    <a:pt x="91" y="23"/>
                  </a:lnTo>
                  <a:lnTo>
                    <a:pt x="83" y="18"/>
                  </a:lnTo>
                  <a:lnTo>
                    <a:pt x="73" y="15"/>
                  </a:lnTo>
                  <a:lnTo>
                    <a:pt x="63" y="15"/>
                  </a:lnTo>
                  <a:lnTo>
                    <a:pt x="56" y="15"/>
                  </a:lnTo>
                  <a:lnTo>
                    <a:pt x="46" y="18"/>
                  </a:lnTo>
                  <a:lnTo>
                    <a:pt x="38" y="23"/>
                  </a:lnTo>
                  <a:lnTo>
                    <a:pt x="31" y="30"/>
                  </a:lnTo>
                  <a:lnTo>
                    <a:pt x="26" y="38"/>
                  </a:lnTo>
                  <a:lnTo>
                    <a:pt x="23" y="40"/>
                  </a:lnTo>
                  <a:lnTo>
                    <a:pt x="23" y="45"/>
                  </a:lnTo>
                  <a:lnTo>
                    <a:pt x="21" y="58"/>
                  </a:lnTo>
                  <a:lnTo>
                    <a:pt x="18" y="70"/>
                  </a:lnTo>
                  <a:lnTo>
                    <a:pt x="21" y="80"/>
                  </a:lnTo>
                  <a:lnTo>
                    <a:pt x="21" y="90"/>
                  </a:lnTo>
                  <a:lnTo>
                    <a:pt x="26" y="98"/>
                  </a:lnTo>
                  <a:lnTo>
                    <a:pt x="31" y="106"/>
                  </a:lnTo>
                  <a:lnTo>
                    <a:pt x="36" y="113"/>
                  </a:lnTo>
                  <a:lnTo>
                    <a:pt x="43" y="118"/>
                  </a:lnTo>
                  <a:lnTo>
                    <a:pt x="53" y="121"/>
                  </a:lnTo>
                  <a:lnTo>
                    <a:pt x="66" y="121"/>
                  </a:lnTo>
                  <a:lnTo>
                    <a:pt x="76" y="121"/>
                  </a:lnTo>
                  <a:lnTo>
                    <a:pt x="86" y="116"/>
                  </a:lnTo>
                  <a:lnTo>
                    <a:pt x="94" y="111"/>
                  </a:lnTo>
                  <a:lnTo>
                    <a:pt x="96" y="108"/>
                  </a:lnTo>
                  <a:lnTo>
                    <a:pt x="99"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56" name="Freeform 722"/>
            <p:cNvSpPr>
              <a:spLocks/>
            </p:cNvSpPr>
            <p:nvPr/>
          </p:nvSpPr>
          <p:spPr bwMode="auto">
            <a:xfrm>
              <a:off x="4199" y="8658"/>
              <a:ext cx="116" cy="130"/>
            </a:xfrm>
            <a:custGeom>
              <a:avLst/>
              <a:gdLst>
                <a:gd name="T0" fmla="*/ 0 w 116"/>
                <a:gd name="T1" fmla="*/ 0 h 130"/>
                <a:gd name="T2" fmla="*/ 20 w 116"/>
                <a:gd name="T3" fmla="*/ 0 h 130"/>
                <a:gd name="T4" fmla="*/ 58 w 116"/>
                <a:gd name="T5" fmla="*/ 62 h 130"/>
                <a:gd name="T6" fmla="*/ 93 w 116"/>
                <a:gd name="T7" fmla="*/ 0 h 130"/>
                <a:gd name="T8" fmla="*/ 116 w 116"/>
                <a:gd name="T9" fmla="*/ 0 h 130"/>
                <a:gd name="T10" fmla="*/ 65 w 116"/>
                <a:gd name="T11" fmla="*/ 77 h 130"/>
                <a:gd name="T12" fmla="*/ 65 w 116"/>
                <a:gd name="T13" fmla="*/ 130 h 130"/>
                <a:gd name="T14" fmla="*/ 48 w 116"/>
                <a:gd name="T15" fmla="*/ 130 h 130"/>
                <a:gd name="T16" fmla="*/ 48 w 116"/>
                <a:gd name="T17" fmla="*/ 77 h 130"/>
                <a:gd name="T18" fmla="*/ 0 w 116"/>
                <a:gd name="T19" fmla="*/ 0 h 1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
                <a:gd name="T31" fmla="*/ 0 h 130"/>
                <a:gd name="T32" fmla="*/ 116 w 116"/>
                <a:gd name="T33" fmla="*/ 130 h 1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 h="130">
                  <a:moveTo>
                    <a:pt x="0" y="0"/>
                  </a:moveTo>
                  <a:lnTo>
                    <a:pt x="20" y="0"/>
                  </a:lnTo>
                  <a:lnTo>
                    <a:pt x="58" y="62"/>
                  </a:lnTo>
                  <a:lnTo>
                    <a:pt x="93" y="0"/>
                  </a:lnTo>
                  <a:lnTo>
                    <a:pt x="116" y="0"/>
                  </a:lnTo>
                  <a:lnTo>
                    <a:pt x="65" y="77"/>
                  </a:lnTo>
                  <a:lnTo>
                    <a:pt x="65" y="130"/>
                  </a:lnTo>
                  <a:lnTo>
                    <a:pt x="48" y="130"/>
                  </a:lnTo>
                  <a:lnTo>
                    <a:pt x="48" y="7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57" name="Freeform 723"/>
            <p:cNvSpPr>
              <a:spLocks/>
            </p:cNvSpPr>
            <p:nvPr/>
          </p:nvSpPr>
          <p:spPr bwMode="auto">
            <a:xfrm>
              <a:off x="4330" y="8658"/>
              <a:ext cx="95" cy="130"/>
            </a:xfrm>
            <a:custGeom>
              <a:avLst/>
              <a:gdLst>
                <a:gd name="T0" fmla="*/ 0 w 95"/>
                <a:gd name="T1" fmla="*/ 0 h 130"/>
                <a:gd name="T2" fmla="*/ 95 w 95"/>
                <a:gd name="T3" fmla="*/ 0 h 130"/>
                <a:gd name="T4" fmla="*/ 95 w 95"/>
                <a:gd name="T5" fmla="*/ 15 h 130"/>
                <a:gd name="T6" fmla="*/ 17 w 95"/>
                <a:gd name="T7" fmla="*/ 15 h 130"/>
                <a:gd name="T8" fmla="*/ 17 w 95"/>
                <a:gd name="T9" fmla="*/ 55 h 130"/>
                <a:gd name="T10" fmla="*/ 90 w 95"/>
                <a:gd name="T11" fmla="*/ 55 h 130"/>
                <a:gd name="T12" fmla="*/ 90 w 95"/>
                <a:gd name="T13" fmla="*/ 70 h 130"/>
                <a:gd name="T14" fmla="*/ 17 w 95"/>
                <a:gd name="T15" fmla="*/ 70 h 130"/>
                <a:gd name="T16" fmla="*/ 17 w 95"/>
                <a:gd name="T17" fmla="*/ 115 h 130"/>
                <a:gd name="T18" fmla="*/ 95 w 95"/>
                <a:gd name="T19" fmla="*/ 115 h 130"/>
                <a:gd name="T20" fmla="*/ 95 w 95"/>
                <a:gd name="T21" fmla="*/ 130 h 130"/>
                <a:gd name="T22" fmla="*/ 0 w 95"/>
                <a:gd name="T23" fmla="*/ 130 h 130"/>
                <a:gd name="T24" fmla="*/ 0 w 95"/>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30"/>
                <a:gd name="T41" fmla="*/ 95 w 95"/>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30">
                  <a:moveTo>
                    <a:pt x="0" y="0"/>
                  </a:moveTo>
                  <a:lnTo>
                    <a:pt x="95" y="0"/>
                  </a:lnTo>
                  <a:lnTo>
                    <a:pt x="95" y="15"/>
                  </a:lnTo>
                  <a:lnTo>
                    <a:pt x="17" y="15"/>
                  </a:lnTo>
                  <a:lnTo>
                    <a:pt x="17" y="55"/>
                  </a:lnTo>
                  <a:lnTo>
                    <a:pt x="90" y="55"/>
                  </a:lnTo>
                  <a:lnTo>
                    <a:pt x="90" y="70"/>
                  </a:lnTo>
                  <a:lnTo>
                    <a:pt x="17" y="70"/>
                  </a:lnTo>
                  <a:lnTo>
                    <a:pt x="17" y="115"/>
                  </a:lnTo>
                  <a:lnTo>
                    <a:pt x="95" y="115"/>
                  </a:lnTo>
                  <a:lnTo>
                    <a:pt x="95"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58" name="Freeform 724"/>
            <p:cNvSpPr>
              <a:spLocks/>
            </p:cNvSpPr>
            <p:nvPr/>
          </p:nvSpPr>
          <p:spPr bwMode="auto">
            <a:xfrm>
              <a:off x="4450" y="8658"/>
              <a:ext cx="96" cy="130"/>
            </a:xfrm>
            <a:custGeom>
              <a:avLst/>
              <a:gdLst>
                <a:gd name="T0" fmla="*/ 0 w 96"/>
                <a:gd name="T1" fmla="*/ 0 h 130"/>
                <a:gd name="T2" fmla="*/ 96 w 96"/>
                <a:gd name="T3" fmla="*/ 0 h 130"/>
                <a:gd name="T4" fmla="*/ 96 w 96"/>
                <a:gd name="T5" fmla="*/ 15 h 130"/>
                <a:gd name="T6" fmla="*/ 18 w 96"/>
                <a:gd name="T7" fmla="*/ 15 h 130"/>
                <a:gd name="T8" fmla="*/ 18 w 96"/>
                <a:gd name="T9" fmla="*/ 55 h 130"/>
                <a:gd name="T10" fmla="*/ 91 w 96"/>
                <a:gd name="T11" fmla="*/ 55 h 130"/>
                <a:gd name="T12" fmla="*/ 91 w 96"/>
                <a:gd name="T13" fmla="*/ 70 h 130"/>
                <a:gd name="T14" fmla="*/ 18 w 96"/>
                <a:gd name="T15" fmla="*/ 70 h 130"/>
                <a:gd name="T16" fmla="*/ 18 w 96"/>
                <a:gd name="T17" fmla="*/ 115 h 130"/>
                <a:gd name="T18" fmla="*/ 96 w 96"/>
                <a:gd name="T19" fmla="*/ 115 h 130"/>
                <a:gd name="T20" fmla="*/ 96 w 96"/>
                <a:gd name="T21" fmla="*/ 130 h 130"/>
                <a:gd name="T22" fmla="*/ 0 w 96"/>
                <a:gd name="T23" fmla="*/ 130 h 130"/>
                <a:gd name="T24" fmla="*/ 0 w 96"/>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30"/>
                <a:gd name="T41" fmla="*/ 96 w 96"/>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30">
                  <a:moveTo>
                    <a:pt x="0" y="0"/>
                  </a:moveTo>
                  <a:lnTo>
                    <a:pt x="96" y="0"/>
                  </a:lnTo>
                  <a:lnTo>
                    <a:pt x="96" y="15"/>
                  </a:lnTo>
                  <a:lnTo>
                    <a:pt x="18" y="15"/>
                  </a:lnTo>
                  <a:lnTo>
                    <a:pt x="18" y="55"/>
                  </a:lnTo>
                  <a:lnTo>
                    <a:pt x="91" y="55"/>
                  </a:lnTo>
                  <a:lnTo>
                    <a:pt x="91" y="70"/>
                  </a:lnTo>
                  <a:lnTo>
                    <a:pt x="18" y="70"/>
                  </a:lnTo>
                  <a:lnTo>
                    <a:pt x="18" y="115"/>
                  </a:lnTo>
                  <a:lnTo>
                    <a:pt x="96" y="115"/>
                  </a:lnTo>
                  <a:lnTo>
                    <a:pt x="96"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59" name="Freeform 725"/>
            <p:cNvSpPr>
              <a:spLocks/>
            </p:cNvSpPr>
            <p:nvPr/>
          </p:nvSpPr>
          <p:spPr bwMode="auto">
            <a:xfrm>
              <a:off x="4619" y="8655"/>
              <a:ext cx="43" cy="171"/>
            </a:xfrm>
            <a:custGeom>
              <a:avLst/>
              <a:gdLst>
                <a:gd name="T0" fmla="*/ 43 w 43"/>
                <a:gd name="T1" fmla="*/ 0 h 171"/>
                <a:gd name="T2" fmla="*/ 30 w 43"/>
                <a:gd name="T3" fmla="*/ 25 h 171"/>
                <a:gd name="T4" fmla="*/ 23 w 43"/>
                <a:gd name="T5" fmla="*/ 40 h 171"/>
                <a:gd name="T6" fmla="*/ 20 w 43"/>
                <a:gd name="T7" fmla="*/ 50 h 171"/>
                <a:gd name="T8" fmla="*/ 20 w 43"/>
                <a:gd name="T9" fmla="*/ 60 h 171"/>
                <a:gd name="T10" fmla="*/ 18 w 43"/>
                <a:gd name="T11" fmla="*/ 73 h 171"/>
                <a:gd name="T12" fmla="*/ 18 w 43"/>
                <a:gd name="T13" fmla="*/ 85 h 171"/>
                <a:gd name="T14" fmla="*/ 18 w 43"/>
                <a:gd name="T15" fmla="*/ 98 h 171"/>
                <a:gd name="T16" fmla="*/ 20 w 43"/>
                <a:gd name="T17" fmla="*/ 111 h 171"/>
                <a:gd name="T18" fmla="*/ 25 w 43"/>
                <a:gd name="T19" fmla="*/ 133 h 171"/>
                <a:gd name="T20" fmla="*/ 30 w 43"/>
                <a:gd name="T21" fmla="*/ 148 h 171"/>
                <a:gd name="T22" fmla="*/ 43 w 43"/>
                <a:gd name="T23" fmla="*/ 171 h 171"/>
                <a:gd name="T24" fmla="*/ 30 w 43"/>
                <a:gd name="T25" fmla="*/ 171 h 171"/>
                <a:gd name="T26" fmla="*/ 15 w 43"/>
                <a:gd name="T27" fmla="*/ 143 h 171"/>
                <a:gd name="T28" fmla="*/ 7 w 43"/>
                <a:gd name="T29" fmla="*/ 128 h 171"/>
                <a:gd name="T30" fmla="*/ 5 w 43"/>
                <a:gd name="T31" fmla="*/ 116 h 171"/>
                <a:gd name="T32" fmla="*/ 2 w 43"/>
                <a:gd name="T33" fmla="*/ 100 h 171"/>
                <a:gd name="T34" fmla="*/ 0 w 43"/>
                <a:gd name="T35" fmla="*/ 85 h 171"/>
                <a:gd name="T36" fmla="*/ 2 w 43"/>
                <a:gd name="T37" fmla="*/ 73 h 171"/>
                <a:gd name="T38" fmla="*/ 2 w 43"/>
                <a:gd name="T39" fmla="*/ 63 h 171"/>
                <a:gd name="T40" fmla="*/ 5 w 43"/>
                <a:gd name="T41" fmla="*/ 50 h 171"/>
                <a:gd name="T42" fmla="*/ 10 w 43"/>
                <a:gd name="T43" fmla="*/ 40 h 171"/>
                <a:gd name="T44" fmla="*/ 18 w 43"/>
                <a:gd name="T45" fmla="*/ 23 h 171"/>
                <a:gd name="T46" fmla="*/ 30 w 43"/>
                <a:gd name="T47" fmla="*/ 0 h 171"/>
                <a:gd name="T48" fmla="*/ 43 w 43"/>
                <a:gd name="T49" fmla="*/ 0 h 17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171"/>
                <a:gd name="T77" fmla="*/ 43 w 43"/>
                <a:gd name="T78" fmla="*/ 171 h 17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171">
                  <a:moveTo>
                    <a:pt x="43" y="0"/>
                  </a:moveTo>
                  <a:lnTo>
                    <a:pt x="30" y="25"/>
                  </a:lnTo>
                  <a:lnTo>
                    <a:pt x="23" y="40"/>
                  </a:lnTo>
                  <a:lnTo>
                    <a:pt x="20" y="50"/>
                  </a:lnTo>
                  <a:lnTo>
                    <a:pt x="20" y="60"/>
                  </a:lnTo>
                  <a:lnTo>
                    <a:pt x="18" y="73"/>
                  </a:lnTo>
                  <a:lnTo>
                    <a:pt x="18" y="85"/>
                  </a:lnTo>
                  <a:lnTo>
                    <a:pt x="18" y="98"/>
                  </a:lnTo>
                  <a:lnTo>
                    <a:pt x="20" y="111"/>
                  </a:lnTo>
                  <a:lnTo>
                    <a:pt x="25" y="133"/>
                  </a:lnTo>
                  <a:lnTo>
                    <a:pt x="30" y="148"/>
                  </a:lnTo>
                  <a:lnTo>
                    <a:pt x="43" y="171"/>
                  </a:lnTo>
                  <a:lnTo>
                    <a:pt x="30" y="171"/>
                  </a:lnTo>
                  <a:lnTo>
                    <a:pt x="15" y="143"/>
                  </a:lnTo>
                  <a:lnTo>
                    <a:pt x="7" y="128"/>
                  </a:lnTo>
                  <a:lnTo>
                    <a:pt x="5" y="116"/>
                  </a:lnTo>
                  <a:lnTo>
                    <a:pt x="2" y="100"/>
                  </a:lnTo>
                  <a:lnTo>
                    <a:pt x="0" y="85"/>
                  </a:lnTo>
                  <a:lnTo>
                    <a:pt x="2" y="73"/>
                  </a:lnTo>
                  <a:lnTo>
                    <a:pt x="2" y="63"/>
                  </a:lnTo>
                  <a:lnTo>
                    <a:pt x="5" y="50"/>
                  </a:lnTo>
                  <a:lnTo>
                    <a:pt x="10" y="40"/>
                  </a:lnTo>
                  <a:lnTo>
                    <a:pt x="18" y="23"/>
                  </a:lnTo>
                  <a:lnTo>
                    <a:pt x="30" y="0"/>
                  </a:lnTo>
                  <a:lnTo>
                    <a:pt x="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60" name="Rectangle 726"/>
            <p:cNvSpPr>
              <a:spLocks noChangeArrowheads="1"/>
            </p:cNvSpPr>
            <p:nvPr/>
          </p:nvSpPr>
          <p:spPr bwMode="auto">
            <a:xfrm>
              <a:off x="4684" y="8658"/>
              <a:ext cx="18" cy="13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372861" name="Freeform 727"/>
            <p:cNvSpPr>
              <a:spLocks noEditPoints="1"/>
            </p:cNvSpPr>
            <p:nvPr/>
          </p:nvSpPr>
          <p:spPr bwMode="auto">
            <a:xfrm>
              <a:off x="4732" y="8658"/>
              <a:ext cx="108" cy="130"/>
            </a:xfrm>
            <a:custGeom>
              <a:avLst/>
              <a:gdLst>
                <a:gd name="T0" fmla="*/ 50 w 108"/>
                <a:gd name="T1" fmla="*/ 115 h 130"/>
                <a:gd name="T2" fmla="*/ 58 w 108"/>
                <a:gd name="T3" fmla="*/ 115 h 130"/>
                <a:gd name="T4" fmla="*/ 63 w 108"/>
                <a:gd name="T5" fmla="*/ 113 h 130"/>
                <a:gd name="T6" fmla="*/ 73 w 108"/>
                <a:gd name="T7" fmla="*/ 108 h 130"/>
                <a:gd name="T8" fmla="*/ 81 w 108"/>
                <a:gd name="T9" fmla="*/ 100 h 130"/>
                <a:gd name="T10" fmla="*/ 86 w 108"/>
                <a:gd name="T11" fmla="*/ 90 h 130"/>
                <a:gd name="T12" fmla="*/ 88 w 108"/>
                <a:gd name="T13" fmla="*/ 80 h 130"/>
                <a:gd name="T14" fmla="*/ 91 w 108"/>
                <a:gd name="T15" fmla="*/ 65 h 130"/>
                <a:gd name="T16" fmla="*/ 88 w 108"/>
                <a:gd name="T17" fmla="*/ 55 h 130"/>
                <a:gd name="T18" fmla="*/ 88 w 108"/>
                <a:gd name="T19" fmla="*/ 45 h 130"/>
                <a:gd name="T20" fmla="*/ 83 w 108"/>
                <a:gd name="T21" fmla="*/ 35 h 130"/>
                <a:gd name="T22" fmla="*/ 81 w 108"/>
                <a:gd name="T23" fmla="*/ 30 h 130"/>
                <a:gd name="T24" fmla="*/ 78 w 108"/>
                <a:gd name="T25" fmla="*/ 25 h 130"/>
                <a:gd name="T26" fmla="*/ 76 w 108"/>
                <a:gd name="T27" fmla="*/ 22 h 130"/>
                <a:gd name="T28" fmla="*/ 68 w 108"/>
                <a:gd name="T29" fmla="*/ 20 h 130"/>
                <a:gd name="T30" fmla="*/ 58 w 108"/>
                <a:gd name="T31" fmla="*/ 17 h 130"/>
                <a:gd name="T32" fmla="*/ 50 w 108"/>
                <a:gd name="T33" fmla="*/ 15 h 130"/>
                <a:gd name="T34" fmla="*/ 18 w 108"/>
                <a:gd name="T35" fmla="*/ 15 h 130"/>
                <a:gd name="T36" fmla="*/ 18 w 108"/>
                <a:gd name="T37" fmla="*/ 115 h 130"/>
                <a:gd name="T38" fmla="*/ 50 w 108"/>
                <a:gd name="T39" fmla="*/ 115 h 130"/>
                <a:gd name="T40" fmla="*/ 0 w 108"/>
                <a:gd name="T41" fmla="*/ 0 h 130"/>
                <a:gd name="T42" fmla="*/ 53 w 108"/>
                <a:gd name="T43" fmla="*/ 0 h 130"/>
                <a:gd name="T44" fmla="*/ 66 w 108"/>
                <a:gd name="T45" fmla="*/ 2 h 130"/>
                <a:gd name="T46" fmla="*/ 76 w 108"/>
                <a:gd name="T47" fmla="*/ 5 h 130"/>
                <a:gd name="T48" fmla="*/ 86 w 108"/>
                <a:gd name="T49" fmla="*/ 12 h 130"/>
                <a:gd name="T50" fmla="*/ 96 w 108"/>
                <a:gd name="T51" fmla="*/ 20 h 130"/>
                <a:gd name="T52" fmla="*/ 98 w 108"/>
                <a:gd name="T53" fmla="*/ 25 h 130"/>
                <a:gd name="T54" fmla="*/ 101 w 108"/>
                <a:gd name="T55" fmla="*/ 27 h 130"/>
                <a:gd name="T56" fmla="*/ 103 w 108"/>
                <a:gd name="T57" fmla="*/ 40 h 130"/>
                <a:gd name="T58" fmla="*/ 106 w 108"/>
                <a:gd name="T59" fmla="*/ 50 h 130"/>
                <a:gd name="T60" fmla="*/ 108 w 108"/>
                <a:gd name="T61" fmla="*/ 62 h 130"/>
                <a:gd name="T62" fmla="*/ 108 w 108"/>
                <a:gd name="T63" fmla="*/ 72 h 130"/>
                <a:gd name="T64" fmla="*/ 106 w 108"/>
                <a:gd name="T65" fmla="*/ 82 h 130"/>
                <a:gd name="T66" fmla="*/ 103 w 108"/>
                <a:gd name="T67" fmla="*/ 92 h 130"/>
                <a:gd name="T68" fmla="*/ 101 w 108"/>
                <a:gd name="T69" fmla="*/ 100 h 130"/>
                <a:gd name="T70" fmla="*/ 91 w 108"/>
                <a:gd name="T71" fmla="*/ 113 h 130"/>
                <a:gd name="T72" fmla="*/ 86 w 108"/>
                <a:gd name="T73" fmla="*/ 118 h 130"/>
                <a:gd name="T74" fmla="*/ 81 w 108"/>
                <a:gd name="T75" fmla="*/ 123 h 130"/>
                <a:gd name="T76" fmla="*/ 76 w 108"/>
                <a:gd name="T77" fmla="*/ 125 h 130"/>
                <a:gd name="T78" fmla="*/ 68 w 108"/>
                <a:gd name="T79" fmla="*/ 128 h 130"/>
                <a:gd name="T80" fmla="*/ 53 w 108"/>
                <a:gd name="T81" fmla="*/ 130 h 130"/>
                <a:gd name="T82" fmla="*/ 0 w 108"/>
                <a:gd name="T83" fmla="*/ 130 h 130"/>
                <a:gd name="T84" fmla="*/ 0 w 108"/>
                <a:gd name="T85" fmla="*/ 0 h 13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0"/>
                <a:gd name="T131" fmla="*/ 108 w 108"/>
                <a:gd name="T132" fmla="*/ 130 h 13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0">
                  <a:moveTo>
                    <a:pt x="50" y="115"/>
                  </a:moveTo>
                  <a:lnTo>
                    <a:pt x="58" y="115"/>
                  </a:lnTo>
                  <a:lnTo>
                    <a:pt x="63" y="113"/>
                  </a:lnTo>
                  <a:lnTo>
                    <a:pt x="73" y="108"/>
                  </a:lnTo>
                  <a:lnTo>
                    <a:pt x="81" y="100"/>
                  </a:lnTo>
                  <a:lnTo>
                    <a:pt x="86" y="90"/>
                  </a:lnTo>
                  <a:lnTo>
                    <a:pt x="88" y="80"/>
                  </a:lnTo>
                  <a:lnTo>
                    <a:pt x="91" y="65"/>
                  </a:lnTo>
                  <a:lnTo>
                    <a:pt x="88" y="55"/>
                  </a:lnTo>
                  <a:lnTo>
                    <a:pt x="88" y="45"/>
                  </a:lnTo>
                  <a:lnTo>
                    <a:pt x="83" y="35"/>
                  </a:lnTo>
                  <a:lnTo>
                    <a:pt x="81" y="30"/>
                  </a:lnTo>
                  <a:lnTo>
                    <a:pt x="78" y="25"/>
                  </a:lnTo>
                  <a:lnTo>
                    <a:pt x="76" y="22"/>
                  </a:lnTo>
                  <a:lnTo>
                    <a:pt x="68" y="20"/>
                  </a:lnTo>
                  <a:lnTo>
                    <a:pt x="58" y="17"/>
                  </a:lnTo>
                  <a:lnTo>
                    <a:pt x="50" y="15"/>
                  </a:lnTo>
                  <a:lnTo>
                    <a:pt x="18" y="15"/>
                  </a:lnTo>
                  <a:lnTo>
                    <a:pt x="18" y="115"/>
                  </a:lnTo>
                  <a:lnTo>
                    <a:pt x="50" y="115"/>
                  </a:lnTo>
                  <a:close/>
                  <a:moveTo>
                    <a:pt x="0" y="0"/>
                  </a:moveTo>
                  <a:lnTo>
                    <a:pt x="53" y="0"/>
                  </a:lnTo>
                  <a:lnTo>
                    <a:pt x="66" y="2"/>
                  </a:lnTo>
                  <a:lnTo>
                    <a:pt x="76" y="5"/>
                  </a:lnTo>
                  <a:lnTo>
                    <a:pt x="86" y="12"/>
                  </a:lnTo>
                  <a:lnTo>
                    <a:pt x="96" y="20"/>
                  </a:lnTo>
                  <a:lnTo>
                    <a:pt x="98" y="25"/>
                  </a:lnTo>
                  <a:lnTo>
                    <a:pt x="101" y="27"/>
                  </a:lnTo>
                  <a:lnTo>
                    <a:pt x="103" y="40"/>
                  </a:lnTo>
                  <a:lnTo>
                    <a:pt x="106" y="50"/>
                  </a:lnTo>
                  <a:lnTo>
                    <a:pt x="108" y="62"/>
                  </a:lnTo>
                  <a:lnTo>
                    <a:pt x="108" y="72"/>
                  </a:lnTo>
                  <a:lnTo>
                    <a:pt x="106" y="82"/>
                  </a:lnTo>
                  <a:lnTo>
                    <a:pt x="103" y="92"/>
                  </a:lnTo>
                  <a:lnTo>
                    <a:pt x="101" y="100"/>
                  </a:lnTo>
                  <a:lnTo>
                    <a:pt x="91" y="113"/>
                  </a:lnTo>
                  <a:lnTo>
                    <a:pt x="86" y="118"/>
                  </a:lnTo>
                  <a:lnTo>
                    <a:pt x="81" y="123"/>
                  </a:lnTo>
                  <a:lnTo>
                    <a:pt x="76" y="125"/>
                  </a:lnTo>
                  <a:lnTo>
                    <a:pt x="68" y="128"/>
                  </a:lnTo>
                  <a:lnTo>
                    <a:pt x="53"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62" name="Freeform 728"/>
            <p:cNvSpPr>
              <a:spLocks/>
            </p:cNvSpPr>
            <p:nvPr/>
          </p:nvSpPr>
          <p:spPr bwMode="auto">
            <a:xfrm>
              <a:off x="4855" y="8655"/>
              <a:ext cx="41" cy="171"/>
            </a:xfrm>
            <a:custGeom>
              <a:avLst/>
              <a:gdLst>
                <a:gd name="T0" fmla="*/ 0 w 41"/>
                <a:gd name="T1" fmla="*/ 171 h 171"/>
                <a:gd name="T2" fmla="*/ 10 w 41"/>
                <a:gd name="T3" fmla="*/ 146 h 171"/>
                <a:gd name="T4" fmla="*/ 18 w 41"/>
                <a:gd name="T5" fmla="*/ 131 h 171"/>
                <a:gd name="T6" fmla="*/ 21 w 41"/>
                <a:gd name="T7" fmla="*/ 121 h 171"/>
                <a:gd name="T8" fmla="*/ 23 w 41"/>
                <a:gd name="T9" fmla="*/ 108 h 171"/>
                <a:gd name="T10" fmla="*/ 23 w 41"/>
                <a:gd name="T11" fmla="*/ 98 h 171"/>
                <a:gd name="T12" fmla="*/ 23 w 41"/>
                <a:gd name="T13" fmla="*/ 85 h 171"/>
                <a:gd name="T14" fmla="*/ 23 w 41"/>
                <a:gd name="T15" fmla="*/ 73 h 171"/>
                <a:gd name="T16" fmla="*/ 23 w 41"/>
                <a:gd name="T17" fmla="*/ 60 h 171"/>
                <a:gd name="T18" fmla="*/ 21 w 41"/>
                <a:gd name="T19" fmla="*/ 50 h 171"/>
                <a:gd name="T20" fmla="*/ 18 w 41"/>
                <a:gd name="T21" fmla="*/ 38 h 171"/>
                <a:gd name="T22" fmla="*/ 10 w 41"/>
                <a:gd name="T23" fmla="*/ 23 h 171"/>
                <a:gd name="T24" fmla="*/ 0 w 41"/>
                <a:gd name="T25" fmla="*/ 0 h 171"/>
                <a:gd name="T26" fmla="*/ 10 w 41"/>
                <a:gd name="T27" fmla="*/ 0 h 171"/>
                <a:gd name="T28" fmla="*/ 26 w 41"/>
                <a:gd name="T29" fmla="*/ 28 h 171"/>
                <a:gd name="T30" fmla="*/ 33 w 41"/>
                <a:gd name="T31" fmla="*/ 43 h 171"/>
                <a:gd name="T32" fmla="*/ 36 w 41"/>
                <a:gd name="T33" fmla="*/ 53 h 171"/>
                <a:gd name="T34" fmla="*/ 38 w 41"/>
                <a:gd name="T35" fmla="*/ 63 h 171"/>
                <a:gd name="T36" fmla="*/ 41 w 41"/>
                <a:gd name="T37" fmla="*/ 85 h 171"/>
                <a:gd name="T38" fmla="*/ 41 w 41"/>
                <a:gd name="T39" fmla="*/ 98 h 171"/>
                <a:gd name="T40" fmla="*/ 38 w 41"/>
                <a:gd name="T41" fmla="*/ 108 h 171"/>
                <a:gd name="T42" fmla="*/ 36 w 41"/>
                <a:gd name="T43" fmla="*/ 121 h 171"/>
                <a:gd name="T44" fmla="*/ 33 w 41"/>
                <a:gd name="T45" fmla="*/ 131 h 171"/>
                <a:gd name="T46" fmla="*/ 26 w 41"/>
                <a:gd name="T47" fmla="*/ 148 h 171"/>
                <a:gd name="T48" fmla="*/ 10 w 41"/>
                <a:gd name="T49" fmla="*/ 171 h 171"/>
                <a:gd name="T50" fmla="*/ 0 w 41"/>
                <a:gd name="T51" fmla="*/ 171 h 1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1"/>
                <a:gd name="T79" fmla="*/ 0 h 171"/>
                <a:gd name="T80" fmla="*/ 41 w 41"/>
                <a:gd name="T81" fmla="*/ 171 h 1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1" h="171">
                  <a:moveTo>
                    <a:pt x="0" y="171"/>
                  </a:moveTo>
                  <a:lnTo>
                    <a:pt x="10" y="146"/>
                  </a:lnTo>
                  <a:lnTo>
                    <a:pt x="18" y="131"/>
                  </a:lnTo>
                  <a:lnTo>
                    <a:pt x="21" y="121"/>
                  </a:lnTo>
                  <a:lnTo>
                    <a:pt x="23" y="108"/>
                  </a:lnTo>
                  <a:lnTo>
                    <a:pt x="23" y="98"/>
                  </a:lnTo>
                  <a:lnTo>
                    <a:pt x="23" y="85"/>
                  </a:lnTo>
                  <a:lnTo>
                    <a:pt x="23" y="73"/>
                  </a:lnTo>
                  <a:lnTo>
                    <a:pt x="23" y="60"/>
                  </a:lnTo>
                  <a:lnTo>
                    <a:pt x="21" y="50"/>
                  </a:lnTo>
                  <a:lnTo>
                    <a:pt x="18" y="38"/>
                  </a:lnTo>
                  <a:lnTo>
                    <a:pt x="10" y="23"/>
                  </a:lnTo>
                  <a:lnTo>
                    <a:pt x="0" y="0"/>
                  </a:lnTo>
                  <a:lnTo>
                    <a:pt x="10" y="0"/>
                  </a:lnTo>
                  <a:lnTo>
                    <a:pt x="26" y="28"/>
                  </a:lnTo>
                  <a:lnTo>
                    <a:pt x="33" y="43"/>
                  </a:lnTo>
                  <a:lnTo>
                    <a:pt x="36" y="53"/>
                  </a:lnTo>
                  <a:lnTo>
                    <a:pt x="38" y="63"/>
                  </a:lnTo>
                  <a:lnTo>
                    <a:pt x="41" y="85"/>
                  </a:lnTo>
                  <a:lnTo>
                    <a:pt x="41" y="98"/>
                  </a:lnTo>
                  <a:lnTo>
                    <a:pt x="38" y="108"/>
                  </a:lnTo>
                  <a:lnTo>
                    <a:pt x="36" y="121"/>
                  </a:lnTo>
                  <a:lnTo>
                    <a:pt x="33" y="131"/>
                  </a:lnTo>
                  <a:lnTo>
                    <a:pt x="26" y="148"/>
                  </a:lnTo>
                  <a:lnTo>
                    <a:pt x="10" y="171"/>
                  </a:lnTo>
                  <a:lnTo>
                    <a:pt x="0" y="1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63" name="Freeform 729"/>
            <p:cNvSpPr>
              <a:spLocks noEditPoints="1"/>
            </p:cNvSpPr>
            <p:nvPr/>
          </p:nvSpPr>
          <p:spPr bwMode="auto">
            <a:xfrm>
              <a:off x="566" y="8416"/>
              <a:ext cx="98" cy="131"/>
            </a:xfrm>
            <a:custGeom>
              <a:avLst/>
              <a:gdLst>
                <a:gd name="T0" fmla="*/ 68 w 98"/>
                <a:gd name="T1" fmla="*/ 28 h 131"/>
                <a:gd name="T2" fmla="*/ 60 w 98"/>
                <a:gd name="T3" fmla="*/ 25 h 131"/>
                <a:gd name="T4" fmla="*/ 53 w 98"/>
                <a:gd name="T5" fmla="*/ 23 h 131"/>
                <a:gd name="T6" fmla="*/ 28 w 98"/>
                <a:gd name="T7" fmla="*/ 23 h 131"/>
                <a:gd name="T8" fmla="*/ 28 w 98"/>
                <a:gd name="T9" fmla="*/ 61 h 131"/>
                <a:gd name="T10" fmla="*/ 53 w 98"/>
                <a:gd name="T11" fmla="*/ 61 h 131"/>
                <a:gd name="T12" fmla="*/ 60 w 98"/>
                <a:gd name="T13" fmla="*/ 61 h 131"/>
                <a:gd name="T14" fmla="*/ 63 w 98"/>
                <a:gd name="T15" fmla="*/ 58 h 131"/>
                <a:gd name="T16" fmla="*/ 68 w 98"/>
                <a:gd name="T17" fmla="*/ 56 h 131"/>
                <a:gd name="T18" fmla="*/ 70 w 98"/>
                <a:gd name="T19" fmla="*/ 53 h 131"/>
                <a:gd name="T20" fmla="*/ 70 w 98"/>
                <a:gd name="T21" fmla="*/ 51 h 131"/>
                <a:gd name="T22" fmla="*/ 73 w 98"/>
                <a:gd name="T23" fmla="*/ 43 h 131"/>
                <a:gd name="T24" fmla="*/ 70 w 98"/>
                <a:gd name="T25" fmla="*/ 33 h 131"/>
                <a:gd name="T26" fmla="*/ 70 w 98"/>
                <a:gd name="T27" fmla="*/ 30 h 131"/>
                <a:gd name="T28" fmla="*/ 68 w 98"/>
                <a:gd name="T29" fmla="*/ 28 h 131"/>
                <a:gd name="T30" fmla="*/ 88 w 98"/>
                <a:gd name="T31" fmla="*/ 73 h 131"/>
                <a:gd name="T32" fmla="*/ 81 w 98"/>
                <a:gd name="T33" fmla="*/ 78 h 131"/>
                <a:gd name="T34" fmla="*/ 73 w 98"/>
                <a:gd name="T35" fmla="*/ 81 h 131"/>
                <a:gd name="T36" fmla="*/ 65 w 98"/>
                <a:gd name="T37" fmla="*/ 83 h 131"/>
                <a:gd name="T38" fmla="*/ 55 w 98"/>
                <a:gd name="T39" fmla="*/ 83 h 131"/>
                <a:gd name="T40" fmla="*/ 28 w 98"/>
                <a:gd name="T41" fmla="*/ 83 h 131"/>
                <a:gd name="T42" fmla="*/ 28 w 98"/>
                <a:gd name="T43" fmla="*/ 131 h 131"/>
                <a:gd name="T44" fmla="*/ 0 w 98"/>
                <a:gd name="T45" fmla="*/ 131 h 131"/>
                <a:gd name="T46" fmla="*/ 0 w 98"/>
                <a:gd name="T47" fmla="*/ 0 h 131"/>
                <a:gd name="T48" fmla="*/ 55 w 98"/>
                <a:gd name="T49" fmla="*/ 0 h 131"/>
                <a:gd name="T50" fmla="*/ 65 w 98"/>
                <a:gd name="T51" fmla="*/ 0 h 131"/>
                <a:gd name="T52" fmla="*/ 73 w 98"/>
                <a:gd name="T53" fmla="*/ 3 h 131"/>
                <a:gd name="T54" fmla="*/ 81 w 98"/>
                <a:gd name="T55" fmla="*/ 5 h 131"/>
                <a:gd name="T56" fmla="*/ 88 w 98"/>
                <a:gd name="T57" fmla="*/ 10 h 131"/>
                <a:gd name="T58" fmla="*/ 93 w 98"/>
                <a:gd name="T59" fmla="*/ 15 h 131"/>
                <a:gd name="T60" fmla="*/ 96 w 98"/>
                <a:gd name="T61" fmla="*/ 23 h 131"/>
                <a:gd name="T62" fmla="*/ 98 w 98"/>
                <a:gd name="T63" fmla="*/ 28 h 131"/>
                <a:gd name="T64" fmla="*/ 98 w 98"/>
                <a:gd name="T65" fmla="*/ 33 h 131"/>
                <a:gd name="T66" fmla="*/ 98 w 98"/>
                <a:gd name="T67" fmla="*/ 41 h 131"/>
                <a:gd name="T68" fmla="*/ 98 w 98"/>
                <a:gd name="T69" fmla="*/ 53 h 131"/>
                <a:gd name="T70" fmla="*/ 96 w 98"/>
                <a:gd name="T71" fmla="*/ 61 h 131"/>
                <a:gd name="T72" fmla="*/ 93 w 98"/>
                <a:gd name="T73" fmla="*/ 68 h 131"/>
                <a:gd name="T74" fmla="*/ 88 w 98"/>
                <a:gd name="T75" fmla="*/ 73 h 13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8"/>
                <a:gd name="T115" fmla="*/ 0 h 131"/>
                <a:gd name="T116" fmla="*/ 98 w 98"/>
                <a:gd name="T117" fmla="*/ 131 h 13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8" h="131">
                  <a:moveTo>
                    <a:pt x="68" y="28"/>
                  </a:moveTo>
                  <a:lnTo>
                    <a:pt x="60" y="25"/>
                  </a:lnTo>
                  <a:lnTo>
                    <a:pt x="53" y="23"/>
                  </a:lnTo>
                  <a:lnTo>
                    <a:pt x="28" y="23"/>
                  </a:lnTo>
                  <a:lnTo>
                    <a:pt x="28" y="61"/>
                  </a:lnTo>
                  <a:lnTo>
                    <a:pt x="53" y="61"/>
                  </a:lnTo>
                  <a:lnTo>
                    <a:pt x="60" y="61"/>
                  </a:lnTo>
                  <a:lnTo>
                    <a:pt x="63" y="58"/>
                  </a:lnTo>
                  <a:lnTo>
                    <a:pt x="68" y="56"/>
                  </a:lnTo>
                  <a:lnTo>
                    <a:pt x="70" y="53"/>
                  </a:lnTo>
                  <a:lnTo>
                    <a:pt x="70" y="51"/>
                  </a:lnTo>
                  <a:lnTo>
                    <a:pt x="73" y="43"/>
                  </a:lnTo>
                  <a:lnTo>
                    <a:pt x="70" y="33"/>
                  </a:lnTo>
                  <a:lnTo>
                    <a:pt x="70" y="30"/>
                  </a:lnTo>
                  <a:lnTo>
                    <a:pt x="68" y="28"/>
                  </a:lnTo>
                  <a:close/>
                  <a:moveTo>
                    <a:pt x="88" y="73"/>
                  </a:moveTo>
                  <a:lnTo>
                    <a:pt x="81" y="78"/>
                  </a:lnTo>
                  <a:lnTo>
                    <a:pt x="73" y="81"/>
                  </a:lnTo>
                  <a:lnTo>
                    <a:pt x="65" y="83"/>
                  </a:lnTo>
                  <a:lnTo>
                    <a:pt x="55" y="83"/>
                  </a:lnTo>
                  <a:lnTo>
                    <a:pt x="28" y="83"/>
                  </a:lnTo>
                  <a:lnTo>
                    <a:pt x="28" y="131"/>
                  </a:lnTo>
                  <a:lnTo>
                    <a:pt x="0" y="131"/>
                  </a:lnTo>
                  <a:lnTo>
                    <a:pt x="0" y="0"/>
                  </a:lnTo>
                  <a:lnTo>
                    <a:pt x="55" y="0"/>
                  </a:lnTo>
                  <a:lnTo>
                    <a:pt x="65" y="0"/>
                  </a:lnTo>
                  <a:lnTo>
                    <a:pt x="73" y="3"/>
                  </a:lnTo>
                  <a:lnTo>
                    <a:pt x="81" y="5"/>
                  </a:lnTo>
                  <a:lnTo>
                    <a:pt x="88" y="10"/>
                  </a:lnTo>
                  <a:lnTo>
                    <a:pt x="93" y="15"/>
                  </a:lnTo>
                  <a:lnTo>
                    <a:pt x="96" y="23"/>
                  </a:lnTo>
                  <a:lnTo>
                    <a:pt x="98" y="28"/>
                  </a:lnTo>
                  <a:lnTo>
                    <a:pt x="98" y="33"/>
                  </a:lnTo>
                  <a:lnTo>
                    <a:pt x="98" y="41"/>
                  </a:lnTo>
                  <a:lnTo>
                    <a:pt x="98" y="53"/>
                  </a:lnTo>
                  <a:lnTo>
                    <a:pt x="96" y="61"/>
                  </a:lnTo>
                  <a:lnTo>
                    <a:pt x="93" y="68"/>
                  </a:lnTo>
                  <a:lnTo>
                    <a:pt x="88"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64" name="Freeform 730"/>
            <p:cNvSpPr>
              <a:spLocks noEditPoints="1"/>
            </p:cNvSpPr>
            <p:nvPr/>
          </p:nvSpPr>
          <p:spPr bwMode="auto">
            <a:xfrm>
              <a:off x="687" y="8416"/>
              <a:ext cx="108" cy="131"/>
            </a:xfrm>
            <a:custGeom>
              <a:avLst/>
              <a:gdLst>
                <a:gd name="T0" fmla="*/ 25 w 108"/>
                <a:gd name="T1" fmla="*/ 23 h 131"/>
                <a:gd name="T2" fmla="*/ 25 w 108"/>
                <a:gd name="T3" fmla="*/ 58 h 131"/>
                <a:gd name="T4" fmla="*/ 58 w 108"/>
                <a:gd name="T5" fmla="*/ 58 h 131"/>
                <a:gd name="T6" fmla="*/ 65 w 108"/>
                <a:gd name="T7" fmla="*/ 58 h 131"/>
                <a:gd name="T8" fmla="*/ 68 w 108"/>
                <a:gd name="T9" fmla="*/ 58 h 131"/>
                <a:gd name="T10" fmla="*/ 70 w 108"/>
                <a:gd name="T11" fmla="*/ 56 h 131"/>
                <a:gd name="T12" fmla="*/ 75 w 108"/>
                <a:gd name="T13" fmla="*/ 53 h 131"/>
                <a:gd name="T14" fmla="*/ 78 w 108"/>
                <a:gd name="T15" fmla="*/ 51 h 131"/>
                <a:gd name="T16" fmla="*/ 78 w 108"/>
                <a:gd name="T17" fmla="*/ 46 h 131"/>
                <a:gd name="T18" fmla="*/ 78 w 108"/>
                <a:gd name="T19" fmla="*/ 41 h 131"/>
                <a:gd name="T20" fmla="*/ 78 w 108"/>
                <a:gd name="T21" fmla="*/ 35 h 131"/>
                <a:gd name="T22" fmla="*/ 78 w 108"/>
                <a:gd name="T23" fmla="*/ 30 h 131"/>
                <a:gd name="T24" fmla="*/ 75 w 108"/>
                <a:gd name="T25" fmla="*/ 28 h 131"/>
                <a:gd name="T26" fmla="*/ 70 w 108"/>
                <a:gd name="T27" fmla="*/ 25 h 131"/>
                <a:gd name="T28" fmla="*/ 65 w 108"/>
                <a:gd name="T29" fmla="*/ 23 h 131"/>
                <a:gd name="T30" fmla="*/ 58 w 108"/>
                <a:gd name="T31" fmla="*/ 23 h 131"/>
                <a:gd name="T32" fmla="*/ 25 w 108"/>
                <a:gd name="T33" fmla="*/ 23 h 131"/>
                <a:gd name="T34" fmla="*/ 85 w 108"/>
                <a:gd name="T35" fmla="*/ 3 h 131"/>
                <a:gd name="T36" fmla="*/ 90 w 108"/>
                <a:gd name="T37" fmla="*/ 8 h 131"/>
                <a:gd name="T38" fmla="*/ 98 w 108"/>
                <a:gd name="T39" fmla="*/ 13 h 131"/>
                <a:gd name="T40" fmla="*/ 103 w 108"/>
                <a:gd name="T41" fmla="*/ 23 h 131"/>
                <a:gd name="T42" fmla="*/ 105 w 108"/>
                <a:gd name="T43" fmla="*/ 30 h 131"/>
                <a:gd name="T44" fmla="*/ 105 w 108"/>
                <a:gd name="T45" fmla="*/ 38 h 131"/>
                <a:gd name="T46" fmla="*/ 105 w 108"/>
                <a:gd name="T47" fmla="*/ 48 h 131"/>
                <a:gd name="T48" fmla="*/ 103 w 108"/>
                <a:gd name="T49" fmla="*/ 51 h 131"/>
                <a:gd name="T50" fmla="*/ 100 w 108"/>
                <a:gd name="T51" fmla="*/ 56 h 131"/>
                <a:gd name="T52" fmla="*/ 98 w 108"/>
                <a:gd name="T53" fmla="*/ 61 h 131"/>
                <a:gd name="T54" fmla="*/ 95 w 108"/>
                <a:gd name="T55" fmla="*/ 63 h 131"/>
                <a:gd name="T56" fmla="*/ 85 w 108"/>
                <a:gd name="T57" fmla="*/ 68 h 131"/>
                <a:gd name="T58" fmla="*/ 93 w 108"/>
                <a:gd name="T59" fmla="*/ 73 h 131"/>
                <a:gd name="T60" fmla="*/ 98 w 108"/>
                <a:gd name="T61" fmla="*/ 78 h 131"/>
                <a:gd name="T62" fmla="*/ 100 w 108"/>
                <a:gd name="T63" fmla="*/ 88 h 131"/>
                <a:gd name="T64" fmla="*/ 103 w 108"/>
                <a:gd name="T65" fmla="*/ 98 h 131"/>
                <a:gd name="T66" fmla="*/ 103 w 108"/>
                <a:gd name="T67" fmla="*/ 108 h 131"/>
                <a:gd name="T68" fmla="*/ 103 w 108"/>
                <a:gd name="T69" fmla="*/ 121 h 131"/>
                <a:gd name="T70" fmla="*/ 105 w 108"/>
                <a:gd name="T71" fmla="*/ 123 h 131"/>
                <a:gd name="T72" fmla="*/ 108 w 108"/>
                <a:gd name="T73" fmla="*/ 128 h 131"/>
                <a:gd name="T74" fmla="*/ 108 w 108"/>
                <a:gd name="T75" fmla="*/ 131 h 131"/>
                <a:gd name="T76" fmla="*/ 78 w 108"/>
                <a:gd name="T77" fmla="*/ 131 h 131"/>
                <a:gd name="T78" fmla="*/ 75 w 108"/>
                <a:gd name="T79" fmla="*/ 123 h 131"/>
                <a:gd name="T80" fmla="*/ 75 w 108"/>
                <a:gd name="T81" fmla="*/ 113 h 131"/>
                <a:gd name="T82" fmla="*/ 75 w 108"/>
                <a:gd name="T83" fmla="*/ 101 h 131"/>
                <a:gd name="T84" fmla="*/ 73 w 108"/>
                <a:gd name="T85" fmla="*/ 91 h 131"/>
                <a:gd name="T86" fmla="*/ 70 w 108"/>
                <a:gd name="T87" fmla="*/ 83 h 131"/>
                <a:gd name="T88" fmla="*/ 65 w 108"/>
                <a:gd name="T89" fmla="*/ 81 h 131"/>
                <a:gd name="T90" fmla="*/ 55 w 108"/>
                <a:gd name="T91" fmla="*/ 81 h 131"/>
                <a:gd name="T92" fmla="*/ 25 w 108"/>
                <a:gd name="T93" fmla="*/ 81 h 131"/>
                <a:gd name="T94" fmla="*/ 25 w 108"/>
                <a:gd name="T95" fmla="*/ 131 h 131"/>
                <a:gd name="T96" fmla="*/ 0 w 108"/>
                <a:gd name="T97" fmla="*/ 131 h 131"/>
                <a:gd name="T98" fmla="*/ 0 w 108"/>
                <a:gd name="T99" fmla="*/ 0 h 131"/>
                <a:gd name="T100" fmla="*/ 63 w 108"/>
                <a:gd name="T101" fmla="*/ 0 h 131"/>
                <a:gd name="T102" fmla="*/ 75 w 108"/>
                <a:gd name="T103" fmla="*/ 0 h 131"/>
                <a:gd name="T104" fmla="*/ 85 w 108"/>
                <a:gd name="T105" fmla="*/ 3 h 1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1"/>
                <a:gd name="T161" fmla="*/ 108 w 108"/>
                <a:gd name="T162" fmla="*/ 131 h 13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1">
                  <a:moveTo>
                    <a:pt x="25" y="23"/>
                  </a:moveTo>
                  <a:lnTo>
                    <a:pt x="25" y="58"/>
                  </a:lnTo>
                  <a:lnTo>
                    <a:pt x="58" y="58"/>
                  </a:lnTo>
                  <a:lnTo>
                    <a:pt x="65" y="58"/>
                  </a:lnTo>
                  <a:lnTo>
                    <a:pt x="68" y="58"/>
                  </a:lnTo>
                  <a:lnTo>
                    <a:pt x="70" y="56"/>
                  </a:lnTo>
                  <a:lnTo>
                    <a:pt x="75" y="53"/>
                  </a:lnTo>
                  <a:lnTo>
                    <a:pt x="78" y="51"/>
                  </a:lnTo>
                  <a:lnTo>
                    <a:pt x="78" y="46"/>
                  </a:lnTo>
                  <a:lnTo>
                    <a:pt x="78" y="41"/>
                  </a:lnTo>
                  <a:lnTo>
                    <a:pt x="78" y="35"/>
                  </a:lnTo>
                  <a:lnTo>
                    <a:pt x="78" y="30"/>
                  </a:lnTo>
                  <a:lnTo>
                    <a:pt x="75" y="28"/>
                  </a:lnTo>
                  <a:lnTo>
                    <a:pt x="70" y="25"/>
                  </a:lnTo>
                  <a:lnTo>
                    <a:pt x="65" y="23"/>
                  </a:lnTo>
                  <a:lnTo>
                    <a:pt x="58" y="23"/>
                  </a:lnTo>
                  <a:lnTo>
                    <a:pt x="25" y="23"/>
                  </a:lnTo>
                  <a:close/>
                  <a:moveTo>
                    <a:pt x="85" y="3"/>
                  </a:moveTo>
                  <a:lnTo>
                    <a:pt x="90" y="8"/>
                  </a:lnTo>
                  <a:lnTo>
                    <a:pt x="98" y="13"/>
                  </a:lnTo>
                  <a:lnTo>
                    <a:pt x="103" y="23"/>
                  </a:lnTo>
                  <a:lnTo>
                    <a:pt x="105" y="30"/>
                  </a:lnTo>
                  <a:lnTo>
                    <a:pt x="105" y="38"/>
                  </a:lnTo>
                  <a:lnTo>
                    <a:pt x="105" y="48"/>
                  </a:lnTo>
                  <a:lnTo>
                    <a:pt x="103" y="51"/>
                  </a:lnTo>
                  <a:lnTo>
                    <a:pt x="100" y="56"/>
                  </a:lnTo>
                  <a:lnTo>
                    <a:pt x="98" y="61"/>
                  </a:lnTo>
                  <a:lnTo>
                    <a:pt x="95" y="63"/>
                  </a:lnTo>
                  <a:lnTo>
                    <a:pt x="85" y="68"/>
                  </a:lnTo>
                  <a:lnTo>
                    <a:pt x="93" y="73"/>
                  </a:lnTo>
                  <a:lnTo>
                    <a:pt x="98" y="78"/>
                  </a:lnTo>
                  <a:lnTo>
                    <a:pt x="100" y="88"/>
                  </a:lnTo>
                  <a:lnTo>
                    <a:pt x="103" y="98"/>
                  </a:lnTo>
                  <a:lnTo>
                    <a:pt x="103" y="108"/>
                  </a:lnTo>
                  <a:lnTo>
                    <a:pt x="103" y="121"/>
                  </a:lnTo>
                  <a:lnTo>
                    <a:pt x="105" y="123"/>
                  </a:lnTo>
                  <a:lnTo>
                    <a:pt x="108" y="128"/>
                  </a:lnTo>
                  <a:lnTo>
                    <a:pt x="108" y="131"/>
                  </a:lnTo>
                  <a:lnTo>
                    <a:pt x="78" y="131"/>
                  </a:lnTo>
                  <a:lnTo>
                    <a:pt x="75" y="123"/>
                  </a:lnTo>
                  <a:lnTo>
                    <a:pt x="75" y="113"/>
                  </a:lnTo>
                  <a:lnTo>
                    <a:pt x="75" y="101"/>
                  </a:lnTo>
                  <a:lnTo>
                    <a:pt x="73" y="91"/>
                  </a:lnTo>
                  <a:lnTo>
                    <a:pt x="70" y="83"/>
                  </a:lnTo>
                  <a:lnTo>
                    <a:pt x="65" y="81"/>
                  </a:lnTo>
                  <a:lnTo>
                    <a:pt x="55" y="81"/>
                  </a:lnTo>
                  <a:lnTo>
                    <a:pt x="25" y="81"/>
                  </a:lnTo>
                  <a:lnTo>
                    <a:pt x="25" y="131"/>
                  </a:lnTo>
                  <a:lnTo>
                    <a:pt x="0" y="131"/>
                  </a:lnTo>
                  <a:lnTo>
                    <a:pt x="0" y="0"/>
                  </a:lnTo>
                  <a:lnTo>
                    <a:pt x="63" y="0"/>
                  </a:lnTo>
                  <a:lnTo>
                    <a:pt x="75" y="0"/>
                  </a:lnTo>
                  <a:lnTo>
                    <a:pt x="8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65" name="Rectangle 731"/>
            <p:cNvSpPr>
              <a:spLocks noChangeArrowheads="1"/>
            </p:cNvSpPr>
            <p:nvPr/>
          </p:nvSpPr>
          <p:spPr bwMode="auto">
            <a:xfrm>
              <a:off x="815" y="8416"/>
              <a:ext cx="25" cy="1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372866" name="Freeform 732"/>
            <p:cNvSpPr>
              <a:spLocks/>
            </p:cNvSpPr>
            <p:nvPr/>
          </p:nvSpPr>
          <p:spPr bwMode="auto">
            <a:xfrm>
              <a:off x="865" y="8416"/>
              <a:ext cx="126" cy="131"/>
            </a:xfrm>
            <a:custGeom>
              <a:avLst/>
              <a:gdLst>
                <a:gd name="T0" fmla="*/ 88 w 126"/>
                <a:gd name="T1" fmla="*/ 0 h 131"/>
                <a:gd name="T2" fmla="*/ 126 w 126"/>
                <a:gd name="T3" fmla="*/ 0 h 131"/>
                <a:gd name="T4" fmla="*/ 126 w 126"/>
                <a:gd name="T5" fmla="*/ 131 h 131"/>
                <a:gd name="T6" fmla="*/ 101 w 126"/>
                <a:gd name="T7" fmla="*/ 131 h 131"/>
                <a:gd name="T8" fmla="*/ 101 w 126"/>
                <a:gd name="T9" fmla="*/ 43 h 131"/>
                <a:gd name="T10" fmla="*/ 101 w 126"/>
                <a:gd name="T11" fmla="*/ 33 h 131"/>
                <a:gd name="T12" fmla="*/ 101 w 126"/>
                <a:gd name="T13" fmla="*/ 20 h 131"/>
                <a:gd name="T14" fmla="*/ 78 w 126"/>
                <a:gd name="T15" fmla="*/ 131 h 131"/>
                <a:gd name="T16" fmla="*/ 51 w 126"/>
                <a:gd name="T17" fmla="*/ 131 h 131"/>
                <a:gd name="T18" fmla="*/ 26 w 126"/>
                <a:gd name="T19" fmla="*/ 20 h 131"/>
                <a:gd name="T20" fmla="*/ 26 w 126"/>
                <a:gd name="T21" fmla="*/ 33 h 131"/>
                <a:gd name="T22" fmla="*/ 26 w 126"/>
                <a:gd name="T23" fmla="*/ 43 h 131"/>
                <a:gd name="T24" fmla="*/ 26 w 126"/>
                <a:gd name="T25" fmla="*/ 131 h 131"/>
                <a:gd name="T26" fmla="*/ 0 w 126"/>
                <a:gd name="T27" fmla="*/ 131 h 131"/>
                <a:gd name="T28" fmla="*/ 0 w 126"/>
                <a:gd name="T29" fmla="*/ 0 h 131"/>
                <a:gd name="T30" fmla="*/ 41 w 126"/>
                <a:gd name="T31" fmla="*/ 0 h 131"/>
                <a:gd name="T32" fmla="*/ 66 w 126"/>
                <a:gd name="T33" fmla="*/ 103 h 131"/>
                <a:gd name="T34" fmla="*/ 88 w 126"/>
                <a:gd name="T35" fmla="*/ 0 h 1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6"/>
                <a:gd name="T55" fmla="*/ 0 h 131"/>
                <a:gd name="T56" fmla="*/ 126 w 126"/>
                <a:gd name="T57" fmla="*/ 131 h 1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6" h="131">
                  <a:moveTo>
                    <a:pt x="88" y="0"/>
                  </a:moveTo>
                  <a:lnTo>
                    <a:pt x="126" y="0"/>
                  </a:lnTo>
                  <a:lnTo>
                    <a:pt x="126" y="131"/>
                  </a:lnTo>
                  <a:lnTo>
                    <a:pt x="101" y="131"/>
                  </a:lnTo>
                  <a:lnTo>
                    <a:pt x="101" y="43"/>
                  </a:lnTo>
                  <a:lnTo>
                    <a:pt x="101" y="33"/>
                  </a:lnTo>
                  <a:lnTo>
                    <a:pt x="101" y="20"/>
                  </a:lnTo>
                  <a:lnTo>
                    <a:pt x="78" y="131"/>
                  </a:lnTo>
                  <a:lnTo>
                    <a:pt x="51" y="131"/>
                  </a:lnTo>
                  <a:lnTo>
                    <a:pt x="26" y="20"/>
                  </a:lnTo>
                  <a:lnTo>
                    <a:pt x="26" y="33"/>
                  </a:lnTo>
                  <a:lnTo>
                    <a:pt x="26" y="43"/>
                  </a:lnTo>
                  <a:lnTo>
                    <a:pt x="26" y="131"/>
                  </a:lnTo>
                  <a:lnTo>
                    <a:pt x="0" y="131"/>
                  </a:lnTo>
                  <a:lnTo>
                    <a:pt x="0" y="0"/>
                  </a:lnTo>
                  <a:lnTo>
                    <a:pt x="41" y="0"/>
                  </a:lnTo>
                  <a:lnTo>
                    <a:pt x="66" y="103"/>
                  </a:lnTo>
                  <a:lnTo>
                    <a:pt x="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67" name="Freeform 733"/>
            <p:cNvSpPr>
              <a:spLocks noEditPoints="1"/>
            </p:cNvSpPr>
            <p:nvPr/>
          </p:nvSpPr>
          <p:spPr bwMode="auto">
            <a:xfrm>
              <a:off x="1009" y="8416"/>
              <a:ext cx="123" cy="131"/>
            </a:xfrm>
            <a:custGeom>
              <a:avLst/>
              <a:gdLst>
                <a:gd name="T0" fmla="*/ 45 w 123"/>
                <a:gd name="T1" fmla="*/ 81 h 131"/>
                <a:gd name="T2" fmla="*/ 78 w 123"/>
                <a:gd name="T3" fmla="*/ 81 h 131"/>
                <a:gd name="T4" fmla="*/ 60 w 123"/>
                <a:gd name="T5" fmla="*/ 30 h 131"/>
                <a:gd name="T6" fmla="*/ 45 w 123"/>
                <a:gd name="T7" fmla="*/ 81 h 131"/>
                <a:gd name="T8" fmla="*/ 45 w 123"/>
                <a:gd name="T9" fmla="*/ 0 h 131"/>
                <a:gd name="T10" fmla="*/ 75 w 123"/>
                <a:gd name="T11" fmla="*/ 0 h 131"/>
                <a:gd name="T12" fmla="*/ 123 w 123"/>
                <a:gd name="T13" fmla="*/ 131 h 131"/>
                <a:gd name="T14" fmla="*/ 93 w 123"/>
                <a:gd name="T15" fmla="*/ 131 h 131"/>
                <a:gd name="T16" fmla="*/ 85 w 123"/>
                <a:gd name="T17" fmla="*/ 103 h 131"/>
                <a:gd name="T18" fmla="*/ 38 w 123"/>
                <a:gd name="T19" fmla="*/ 103 h 131"/>
                <a:gd name="T20" fmla="*/ 27 w 123"/>
                <a:gd name="T21" fmla="*/ 131 h 131"/>
                <a:gd name="T22" fmla="*/ 0 w 123"/>
                <a:gd name="T23" fmla="*/ 131 h 131"/>
                <a:gd name="T24" fmla="*/ 45 w 123"/>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3"/>
                <a:gd name="T40" fmla="*/ 0 h 131"/>
                <a:gd name="T41" fmla="*/ 123 w 123"/>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3" h="131">
                  <a:moveTo>
                    <a:pt x="45" y="81"/>
                  </a:moveTo>
                  <a:lnTo>
                    <a:pt x="78" y="81"/>
                  </a:lnTo>
                  <a:lnTo>
                    <a:pt x="60" y="30"/>
                  </a:lnTo>
                  <a:lnTo>
                    <a:pt x="45" y="81"/>
                  </a:lnTo>
                  <a:close/>
                  <a:moveTo>
                    <a:pt x="45" y="0"/>
                  </a:moveTo>
                  <a:lnTo>
                    <a:pt x="75" y="0"/>
                  </a:lnTo>
                  <a:lnTo>
                    <a:pt x="123" y="131"/>
                  </a:lnTo>
                  <a:lnTo>
                    <a:pt x="93" y="131"/>
                  </a:lnTo>
                  <a:lnTo>
                    <a:pt x="85" y="103"/>
                  </a:lnTo>
                  <a:lnTo>
                    <a:pt x="38" y="103"/>
                  </a:lnTo>
                  <a:lnTo>
                    <a:pt x="27" y="131"/>
                  </a:lnTo>
                  <a:lnTo>
                    <a:pt x="0" y="131"/>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68" name="Freeform 734"/>
            <p:cNvSpPr>
              <a:spLocks noEditPoints="1"/>
            </p:cNvSpPr>
            <p:nvPr/>
          </p:nvSpPr>
          <p:spPr bwMode="auto">
            <a:xfrm>
              <a:off x="1150" y="8416"/>
              <a:ext cx="108" cy="131"/>
            </a:xfrm>
            <a:custGeom>
              <a:avLst/>
              <a:gdLst>
                <a:gd name="T0" fmla="*/ 25 w 108"/>
                <a:gd name="T1" fmla="*/ 23 h 131"/>
                <a:gd name="T2" fmla="*/ 25 w 108"/>
                <a:gd name="T3" fmla="*/ 58 h 131"/>
                <a:gd name="T4" fmla="*/ 58 w 108"/>
                <a:gd name="T5" fmla="*/ 58 h 131"/>
                <a:gd name="T6" fmla="*/ 65 w 108"/>
                <a:gd name="T7" fmla="*/ 58 h 131"/>
                <a:gd name="T8" fmla="*/ 68 w 108"/>
                <a:gd name="T9" fmla="*/ 58 h 131"/>
                <a:gd name="T10" fmla="*/ 70 w 108"/>
                <a:gd name="T11" fmla="*/ 56 h 131"/>
                <a:gd name="T12" fmla="*/ 75 w 108"/>
                <a:gd name="T13" fmla="*/ 53 h 131"/>
                <a:gd name="T14" fmla="*/ 78 w 108"/>
                <a:gd name="T15" fmla="*/ 51 h 131"/>
                <a:gd name="T16" fmla="*/ 78 w 108"/>
                <a:gd name="T17" fmla="*/ 46 h 131"/>
                <a:gd name="T18" fmla="*/ 78 w 108"/>
                <a:gd name="T19" fmla="*/ 41 h 131"/>
                <a:gd name="T20" fmla="*/ 78 w 108"/>
                <a:gd name="T21" fmla="*/ 35 h 131"/>
                <a:gd name="T22" fmla="*/ 78 w 108"/>
                <a:gd name="T23" fmla="*/ 30 h 131"/>
                <a:gd name="T24" fmla="*/ 75 w 108"/>
                <a:gd name="T25" fmla="*/ 28 h 131"/>
                <a:gd name="T26" fmla="*/ 70 w 108"/>
                <a:gd name="T27" fmla="*/ 25 h 131"/>
                <a:gd name="T28" fmla="*/ 65 w 108"/>
                <a:gd name="T29" fmla="*/ 23 h 131"/>
                <a:gd name="T30" fmla="*/ 58 w 108"/>
                <a:gd name="T31" fmla="*/ 23 h 131"/>
                <a:gd name="T32" fmla="*/ 25 w 108"/>
                <a:gd name="T33" fmla="*/ 23 h 131"/>
                <a:gd name="T34" fmla="*/ 85 w 108"/>
                <a:gd name="T35" fmla="*/ 3 h 131"/>
                <a:gd name="T36" fmla="*/ 90 w 108"/>
                <a:gd name="T37" fmla="*/ 8 h 131"/>
                <a:gd name="T38" fmla="*/ 98 w 108"/>
                <a:gd name="T39" fmla="*/ 13 h 131"/>
                <a:gd name="T40" fmla="*/ 103 w 108"/>
                <a:gd name="T41" fmla="*/ 23 h 131"/>
                <a:gd name="T42" fmla="*/ 105 w 108"/>
                <a:gd name="T43" fmla="*/ 30 h 131"/>
                <a:gd name="T44" fmla="*/ 105 w 108"/>
                <a:gd name="T45" fmla="*/ 38 h 131"/>
                <a:gd name="T46" fmla="*/ 105 w 108"/>
                <a:gd name="T47" fmla="*/ 48 h 131"/>
                <a:gd name="T48" fmla="*/ 103 w 108"/>
                <a:gd name="T49" fmla="*/ 51 h 131"/>
                <a:gd name="T50" fmla="*/ 100 w 108"/>
                <a:gd name="T51" fmla="*/ 56 h 131"/>
                <a:gd name="T52" fmla="*/ 98 w 108"/>
                <a:gd name="T53" fmla="*/ 61 h 131"/>
                <a:gd name="T54" fmla="*/ 95 w 108"/>
                <a:gd name="T55" fmla="*/ 63 h 131"/>
                <a:gd name="T56" fmla="*/ 85 w 108"/>
                <a:gd name="T57" fmla="*/ 68 h 131"/>
                <a:gd name="T58" fmla="*/ 93 w 108"/>
                <a:gd name="T59" fmla="*/ 73 h 131"/>
                <a:gd name="T60" fmla="*/ 98 w 108"/>
                <a:gd name="T61" fmla="*/ 78 h 131"/>
                <a:gd name="T62" fmla="*/ 100 w 108"/>
                <a:gd name="T63" fmla="*/ 88 h 131"/>
                <a:gd name="T64" fmla="*/ 103 w 108"/>
                <a:gd name="T65" fmla="*/ 98 h 131"/>
                <a:gd name="T66" fmla="*/ 103 w 108"/>
                <a:gd name="T67" fmla="*/ 108 h 131"/>
                <a:gd name="T68" fmla="*/ 103 w 108"/>
                <a:gd name="T69" fmla="*/ 121 h 131"/>
                <a:gd name="T70" fmla="*/ 105 w 108"/>
                <a:gd name="T71" fmla="*/ 123 h 131"/>
                <a:gd name="T72" fmla="*/ 108 w 108"/>
                <a:gd name="T73" fmla="*/ 128 h 131"/>
                <a:gd name="T74" fmla="*/ 108 w 108"/>
                <a:gd name="T75" fmla="*/ 131 h 131"/>
                <a:gd name="T76" fmla="*/ 78 w 108"/>
                <a:gd name="T77" fmla="*/ 131 h 131"/>
                <a:gd name="T78" fmla="*/ 75 w 108"/>
                <a:gd name="T79" fmla="*/ 123 h 131"/>
                <a:gd name="T80" fmla="*/ 75 w 108"/>
                <a:gd name="T81" fmla="*/ 113 h 131"/>
                <a:gd name="T82" fmla="*/ 75 w 108"/>
                <a:gd name="T83" fmla="*/ 101 h 131"/>
                <a:gd name="T84" fmla="*/ 73 w 108"/>
                <a:gd name="T85" fmla="*/ 91 h 131"/>
                <a:gd name="T86" fmla="*/ 70 w 108"/>
                <a:gd name="T87" fmla="*/ 83 h 131"/>
                <a:gd name="T88" fmla="*/ 65 w 108"/>
                <a:gd name="T89" fmla="*/ 81 h 131"/>
                <a:gd name="T90" fmla="*/ 55 w 108"/>
                <a:gd name="T91" fmla="*/ 81 h 131"/>
                <a:gd name="T92" fmla="*/ 25 w 108"/>
                <a:gd name="T93" fmla="*/ 81 h 131"/>
                <a:gd name="T94" fmla="*/ 25 w 108"/>
                <a:gd name="T95" fmla="*/ 131 h 131"/>
                <a:gd name="T96" fmla="*/ 0 w 108"/>
                <a:gd name="T97" fmla="*/ 131 h 131"/>
                <a:gd name="T98" fmla="*/ 0 w 108"/>
                <a:gd name="T99" fmla="*/ 0 h 131"/>
                <a:gd name="T100" fmla="*/ 63 w 108"/>
                <a:gd name="T101" fmla="*/ 0 h 131"/>
                <a:gd name="T102" fmla="*/ 75 w 108"/>
                <a:gd name="T103" fmla="*/ 0 h 131"/>
                <a:gd name="T104" fmla="*/ 85 w 108"/>
                <a:gd name="T105" fmla="*/ 3 h 1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1"/>
                <a:gd name="T161" fmla="*/ 108 w 108"/>
                <a:gd name="T162" fmla="*/ 131 h 13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1">
                  <a:moveTo>
                    <a:pt x="25" y="23"/>
                  </a:moveTo>
                  <a:lnTo>
                    <a:pt x="25" y="58"/>
                  </a:lnTo>
                  <a:lnTo>
                    <a:pt x="58" y="58"/>
                  </a:lnTo>
                  <a:lnTo>
                    <a:pt x="65" y="58"/>
                  </a:lnTo>
                  <a:lnTo>
                    <a:pt x="68" y="58"/>
                  </a:lnTo>
                  <a:lnTo>
                    <a:pt x="70" y="56"/>
                  </a:lnTo>
                  <a:lnTo>
                    <a:pt x="75" y="53"/>
                  </a:lnTo>
                  <a:lnTo>
                    <a:pt x="78" y="51"/>
                  </a:lnTo>
                  <a:lnTo>
                    <a:pt x="78" y="46"/>
                  </a:lnTo>
                  <a:lnTo>
                    <a:pt x="78" y="41"/>
                  </a:lnTo>
                  <a:lnTo>
                    <a:pt x="78" y="35"/>
                  </a:lnTo>
                  <a:lnTo>
                    <a:pt x="78" y="30"/>
                  </a:lnTo>
                  <a:lnTo>
                    <a:pt x="75" y="28"/>
                  </a:lnTo>
                  <a:lnTo>
                    <a:pt x="70" y="25"/>
                  </a:lnTo>
                  <a:lnTo>
                    <a:pt x="65" y="23"/>
                  </a:lnTo>
                  <a:lnTo>
                    <a:pt x="58" y="23"/>
                  </a:lnTo>
                  <a:lnTo>
                    <a:pt x="25" y="23"/>
                  </a:lnTo>
                  <a:close/>
                  <a:moveTo>
                    <a:pt x="85" y="3"/>
                  </a:moveTo>
                  <a:lnTo>
                    <a:pt x="90" y="8"/>
                  </a:lnTo>
                  <a:lnTo>
                    <a:pt x="98" y="13"/>
                  </a:lnTo>
                  <a:lnTo>
                    <a:pt x="103" y="23"/>
                  </a:lnTo>
                  <a:lnTo>
                    <a:pt x="105" y="30"/>
                  </a:lnTo>
                  <a:lnTo>
                    <a:pt x="105" y="38"/>
                  </a:lnTo>
                  <a:lnTo>
                    <a:pt x="105" y="48"/>
                  </a:lnTo>
                  <a:lnTo>
                    <a:pt x="103" y="51"/>
                  </a:lnTo>
                  <a:lnTo>
                    <a:pt x="100" y="56"/>
                  </a:lnTo>
                  <a:lnTo>
                    <a:pt x="98" y="61"/>
                  </a:lnTo>
                  <a:lnTo>
                    <a:pt x="95" y="63"/>
                  </a:lnTo>
                  <a:lnTo>
                    <a:pt x="85" y="68"/>
                  </a:lnTo>
                  <a:lnTo>
                    <a:pt x="93" y="73"/>
                  </a:lnTo>
                  <a:lnTo>
                    <a:pt x="98" y="78"/>
                  </a:lnTo>
                  <a:lnTo>
                    <a:pt x="100" y="88"/>
                  </a:lnTo>
                  <a:lnTo>
                    <a:pt x="103" y="98"/>
                  </a:lnTo>
                  <a:lnTo>
                    <a:pt x="103" y="108"/>
                  </a:lnTo>
                  <a:lnTo>
                    <a:pt x="103" y="121"/>
                  </a:lnTo>
                  <a:lnTo>
                    <a:pt x="105" y="123"/>
                  </a:lnTo>
                  <a:lnTo>
                    <a:pt x="108" y="128"/>
                  </a:lnTo>
                  <a:lnTo>
                    <a:pt x="108" y="131"/>
                  </a:lnTo>
                  <a:lnTo>
                    <a:pt x="78" y="131"/>
                  </a:lnTo>
                  <a:lnTo>
                    <a:pt x="75" y="123"/>
                  </a:lnTo>
                  <a:lnTo>
                    <a:pt x="75" y="113"/>
                  </a:lnTo>
                  <a:lnTo>
                    <a:pt x="75" y="101"/>
                  </a:lnTo>
                  <a:lnTo>
                    <a:pt x="73" y="91"/>
                  </a:lnTo>
                  <a:lnTo>
                    <a:pt x="70" y="83"/>
                  </a:lnTo>
                  <a:lnTo>
                    <a:pt x="65" y="81"/>
                  </a:lnTo>
                  <a:lnTo>
                    <a:pt x="55" y="81"/>
                  </a:lnTo>
                  <a:lnTo>
                    <a:pt x="25" y="81"/>
                  </a:lnTo>
                  <a:lnTo>
                    <a:pt x="25" y="131"/>
                  </a:lnTo>
                  <a:lnTo>
                    <a:pt x="0" y="131"/>
                  </a:lnTo>
                  <a:lnTo>
                    <a:pt x="0" y="0"/>
                  </a:lnTo>
                  <a:lnTo>
                    <a:pt x="63" y="0"/>
                  </a:lnTo>
                  <a:lnTo>
                    <a:pt x="75" y="0"/>
                  </a:lnTo>
                  <a:lnTo>
                    <a:pt x="8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69" name="Freeform 735"/>
            <p:cNvSpPr>
              <a:spLocks/>
            </p:cNvSpPr>
            <p:nvPr/>
          </p:nvSpPr>
          <p:spPr bwMode="auto">
            <a:xfrm>
              <a:off x="1260" y="8416"/>
              <a:ext cx="119" cy="131"/>
            </a:xfrm>
            <a:custGeom>
              <a:avLst/>
              <a:gdLst>
                <a:gd name="T0" fmla="*/ 86 w 119"/>
                <a:gd name="T1" fmla="*/ 0 h 131"/>
                <a:gd name="T2" fmla="*/ 119 w 119"/>
                <a:gd name="T3" fmla="*/ 0 h 131"/>
                <a:gd name="T4" fmla="*/ 73 w 119"/>
                <a:gd name="T5" fmla="*/ 81 h 131"/>
                <a:gd name="T6" fmla="*/ 73 w 119"/>
                <a:gd name="T7" fmla="*/ 131 h 131"/>
                <a:gd name="T8" fmla="*/ 46 w 119"/>
                <a:gd name="T9" fmla="*/ 131 h 131"/>
                <a:gd name="T10" fmla="*/ 46 w 119"/>
                <a:gd name="T11" fmla="*/ 81 h 131"/>
                <a:gd name="T12" fmla="*/ 0 w 119"/>
                <a:gd name="T13" fmla="*/ 0 h 131"/>
                <a:gd name="T14" fmla="*/ 33 w 119"/>
                <a:gd name="T15" fmla="*/ 0 h 131"/>
                <a:gd name="T16" fmla="*/ 61 w 119"/>
                <a:gd name="T17" fmla="*/ 58 h 131"/>
                <a:gd name="T18" fmla="*/ 86 w 119"/>
                <a:gd name="T19" fmla="*/ 0 h 1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9"/>
                <a:gd name="T31" fmla="*/ 0 h 131"/>
                <a:gd name="T32" fmla="*/ 119 w 119"/>
                <a:gd name="T33" fmla="*/ 131 h 1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9" h="131">
                  <a:moveTo>
                    <a:pt x="86" y="0"/>
                  </a:moveTo>
                  <a:lnTo>
                    <a:pt x="119" y="0"/>
                  </a:lnTo>
                  <a:lnTo>
                    <a:pt x="73" y="81"/>
                  </a:lnTo>
                  <a:lnTo>
                    <a:pt x="73" y="131"/>
                  </a:lnTo>
                  <a:lnTo>
                    <a:pt x="46" y="131"/>
                  </a:lnTo>
                  <a:lnTo>
                    <a:pt x="46" y="81"/>
                  </a:lnTo>
                  <a:lnTo>
                    <a:pt x="0" y="0"/>
                  </a:lnTo>
                  <a:lnTo>
                    <a:pt x="33" y="0"/>
                  </a:lnTo>
                  <a:lnTo>
                    <a:pt x="61" y="58"/>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70" name="Freeform 736"/>
            <p:cNvSpPr>
              <a:spLocks/>
            </p:cNvSpPr>
            <p:nvPr/>
          </p:nvSpPr>
          <p:spPr bwMode="auto">
            <a:xfrm>
              <a:off x="1442" y="8416"/>
              <a:ext cx="113" cy="131"/>
            </a:xfrm>
            <a:custGeom>
              <a:avLst/>
              <a:gdLst>
                <a:gd name="T0" fmla="*/ 0 w 113"/>
                <a:gd name="T1" fmla="*/ 0 h 131"/>
                <a:gd name="T2" fmla="*/ 25 w 113"/>
                <a:gd name="T3" fmla="*/ 0 h 131"/>
                <a:gd name="T4" fmla="*/ 25 w 113"/>
                <a:gd name="T5" fmla="*/ 53 h 131"/>
                <a:gd name="T6" fmla="*/ 75 w 113"/>
                <a:gd name="T7" fmla="*/ 0 h 131"/>
                <a:gd name="T8" fmla="*/ 110 w 113"/>
                <a:gd name="T9" fmla="*/ 0 h 131"/>
                <a:gd name="T10" fmla="*/ 57 w 113"/>
                <a:gd name="T11" fmla="*/ 53 h 131"/>
                <a:gd name="T12" fmla="*/ 113 w 113"/>
                <a:gd name="T13" fmla="*/ 131 h 131"/>
                <a:gd name="T14" fmla="*/ 78 w 113"/>
                <a:gd name="T15" fmla="*/ 131 h 131"/>
                <a:gd name="T16" fmla="*/ 37 w 113"/>
                <a:gd name="T17" fmla="*/ 73 h 131"/>
                <a:gd name="T18" fmla="*/ 25 w 113"/>
                <a:gd name="T19" fmla="*/ 86 h 131"/>
                <a:gd name="T20" fmla="*/ 25 w 113"/>
                <a:gd name="T21" fmla="*/ 131 h 131"/>
                <a:gd name="T22" fmla="*/ 0 w 113"/>
                <a:gd name="T23" fmla="*/ 131 h 131"/>
                <a:gd name="T24" fmla="*/ 0 w 113"/>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3"/>
                <a:gd name="T40" fmla="*/ 0 h 131"/>
                <a:gd name="T41" fmla="*/ 113 w 113"/>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3" h="131">
                  <a:moveTo>
                    <a:pt x="0" y="0"/>
                  </a:moveTo>
                  <a:lnTo>
                    <a:pt x="25" y="0"/>
                  </a:lnTo>
                  <a:lnTo>
                    <a:pt x="25" y="53"/>
                  </a:lnTo>
                  <a:lnTo>
                    <a:pt x="75" y="0"/>
                  </a:lnTo>
                  <a:lnTo>
                    <a:pt x="110" y="0"/>
                  </a:lnTo>
                  <a:lnTo>
                    <a:pt x="57" y="53"/>
                  </a:lnTo>
                  <a:lnTo>
                    <a:pt x="113" y="131"/>
                  </a:lnTo>
                  <a:lnTo>
                    <a:pt x="78" y="131"/>
                  </a:lnTo>
                  <a:lnTo>
                    <a:pt x="37" y="73"/>
                  </a:lnTo>
                  <a:lnTo>
                    <a:pt x="25" y="86"/>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71" name="Freeform 737"/>
            <p:cNvSpPr>
              <a:spLocks/>
            </p:cNvSpPr>
            <p:nvPr/>
          </p:nvSpPr>
          <p:spPr bwMode="auto">
            <a:xfrm>
              <a:off x="1572" y="8416"/>
              <a:ext cx="98" cy="131"/>
            </a:xfrm>
            <a:custGeom>
              <a:avLst/>
              <a:gdLst>
                <a:gd name="T0" fmla="*/ 96 w 98"/>
                <a:gd name="T1" fmla="*/ 23 h 131"/>
                <a:gd name="T2" fmla="*/ 26 w 98"/>
                <a:gd name="T3" fmla="*/ 23 h 131"/>
                <a:gd name="T4" fmla="*/ 26 w 98"/>
                <a:gd name="T5" fmla="*/ 51 h 131"/>
                <a:gd name="T6" fmla="*/ 91 w 98"/>
                <a:gd name="T7" fmla="*/ 51 h 131"/>
                <a:gd name="T8" fmla="*/ 91 w 98"/>
                <a:gd name="T9" fmla="*/ 73 h 131"/>
                <a:gd name="T10" fmla="*/ 26 w 98"/>
                <a:gd name="T11" fmla="*/ 73 h 131"/>
                <a:gd name="T12" fmla="*/ 26 w 98"/>
                <a:gd name="T13" fmla="*/ 106 h 131"/>
                <a:gd name="T14" fmla="*/ 98 w 98"/>
                <a:gd name="T15" fmla="*/ 106 h 131"/>
                <a:gd name="T16" fmla="*/ 98 w 98"/>
                <a:gd name="T17" fmla="*/ 131 h 131"/>
                <a:gd name="T18" fmla="*/ 0 w 98"/>
                <a:gd name="T19" fmla="*/ 131 h 131"/>
                <a:gd name="T20" fmla="*/ 0 w 98"/>
                <a:gd name="T21" fmla="*/ 0 h 131"/>
                <a:gd name="T22" fmla="*/ 96 w 98"/>
                <a:gd name="T23" fmla="*/ 0 h 131"/>
                <a:gd name="T24" fmla="*/ 96 w 98"/>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1"/>
                <a:gd name="T41" fmla="*/ 98 w 98"/>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1">
                  <a:moveTo>
                    <a:pt x="96" y="23"/>
                  </a:moveTo>
                  <a:lnTo>
                    <a:pt x="26" y="23"/>
                  </a:lnTo>
                  <a:lnTo>
                    <a:pt x="26" y="51"/>
                  </a:lnTo>
                  <a:lnTo>
                    <a:pt x="91" y="51"/>
                  </a:lnTo>
                  <a:lnTo>
                    <a:pt x="91" y="73"/>
                  </a:lnTo>
                  <a:lnTo>
                    <a:pt x="26" y="73"/>
                  </a:lnTo>
                  <a:lnTo>
                    <a:pt x="26" y="106"/>
                  </a:lnTo>
                  <a:lnTo>
                    <a:pt x="98" y="106"/>
                  </a:lnTo>
                  <a:lnTo>
                    <a:pt x="98" y="131"/>
                  </a:lnTo>
                  <a:lnTo>
                    <a:pt x="0" y="131"/>
                  </a:lnTo>
                  <a:lnTo>
                    <a:pt x="0" y="0"/>
                  </a:lnTo>
                  <a:lnTo>
                    <a:pt x="96" y="0"/>
                  </a:lnTo>
                  <a:lnTo>
                    <a:pt x="9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72" name="Freeform 738"/>
            <p:cNvSpPr>
              <a:spLocks/>
            </p:cNvSpPr>
            <p:nvPr/>
          </p:nvSpPr>
          <p:spPr bwMode="auto">
            <a:xfrm>
              <a:off x="1681" y="8416"/>
              <a:ext cx="115" cy="131"/>
            </a:xfrm>
            <a:custGeom>
              <a:avLst/>
              <a:gdLst>
                <a:gd name="T0" fmla="*/ 85 w 115"/>
                <a:gd name="T1" fmla="*/ 0 h 131"/>
                <a:gd name="T2" fmla="*/ 115 w 115"/>
                <a:gd name="T3" fmla="*/ 0 h 131"/>
                <a:gd name="T4" fmla="*/ 72 w 115"/>
                <a:gd name="T5" fmla="*/ 81 h 131"/>
                <a:gd name="T6" fmla="*/ 72 w 115"/>
                <a:gd name="T7" fmla="*/ 131 h 131"/>
                <a:gd name="T8" fmla="*/ 45 w 115"/>
                <a:gd name="T9" fmla="*/ 131 h 131"/>
                <a:gd name="T10" fmla="*/ 45 w 115"/>
                <a:gd name="T11" fmla="*/ 81 h 131"/>
                <a:gd name="T12" fmla="*/ 0 w 115"/>
                <a:gd name="T13" fmla="*/ 0 h 131"/>
                <a:gd name="T14" fmla="*/ 32 w 115"/>
                <a:gd name="T15" fmla="*/ 0 h 131"/>
                <a:gd name="T16" fmla="*/ 60 w 115"/>
                <a:gd name="T17" fmla="*/ 58 h 131"/>
                <a:gd name="T18" fmla="*/ 85 w 115"/>
                <a:gd name="T19" fmla="*/ 0 h 1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5"/>
                <a:gd name="T31" fmla="*/ 0 h 131"/>
                <a:gd name="T32" fmla="*/ 115 w 115"/>
                <a:gd name="T33" fmla="*/ 131 h 1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5" h="131">
                  <a:moveTo>
                    <a:pt x="85" y="0"/>
                  </a:moveTo>
                  <a:lnTo>
                    <a:pt x="115" y="0"/>
                  </a:lnTo>
                  <a:lnTo>
                    <a:pt x="72" y="81"/>
                  </a:lnTo>
                  <a:lnTo>
                    <a:pt x="72" y="131"/>
                  </a:lnTo>
                  <a:lnTo>
                    <a:pt x="45" y="131"/>
                  </a:lnTo>
                  <a:lnTo>
                    <a:pt x="45" y="81"/>
                  </a:lnTo>
                  <a:lnTo>
                    <a:pt x="0" y="0"/>
                  </a:lnTo>
                  <a:lnTo>
                    <a:pt x="32" y="0"/>
                  </a:lnTo>
                  <a:lnTo>
                    <a:pt x="60" y="58"/>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73" name="Freeform 739"/>
            <p:cNvSpPr>
              <a:spLocks/>
            </p:cNvSpPr>
            <p:nvPr/>
          </p:nvSpPr>
          <p:spPr bwMode="auto">
            <a:xfrm>
              <a:off x="1862" y="8414"/>
              <a:ext cx="42" cy="171"/>
            </a:xfrm>
            <a:custGeom>
              <a:avLst/>
              <a:gdLst>
                <a:gd name="T0" fmla="*/ 40 w 42"/>
                <a:gd name="T1" fmla="*/ 0 h 171"/>
                <a:gd name="T2" fmla="*/ 30 w 42"/>
                <a:gd name="T3" fmla="*/ 25 h 171"/>
                <a:gd name="T4" fmla="*/ 22 w 42"/>
                <a:gd name="T5" fmla="*/ 40 h 171"/>
                <a:gd name="T6" fmla="*/ 20 w 42"/>
                <a:gd name="T7" fmla="*/ 50 h 171"/>
                <a:gd name="T8" fmla="*/ 17 w 42"/>
                <a:gd name="T9" fmla="*/ 60 h 171"/>
                <a:gd name="T10" fmla="*/ 17 w 42"/>
                <a:gd name="T11" fmla="*/ 73 h 171"/>
                <a:gd name="T12" fmla="*/ 17 w 42"/>
                <a:gd name="T13" fmla="*/ 85 h 171"/>
                <a:gd name="T14" fmla="*/ 17 w 42"/>
                <a:gd name="T15" fmla="*/ 98 h 171"/>
                <a:gd name="T16" fmla="*/ 20 w 42"/>
                <a:gd name="T17" fmla="*/ 110 h 171"/>
                <a:gd name="T18" fmla="*/ 25 w 42"/>
                <a:gd name="T19" fmla="*/ 133 h 171"/>
                <a:gd name="T20" fmla="*/ 30 w 42"/>
                <a:gd name="T21" fmla="*/ 148 h 171"/>
                <a:gd name="T22" fmla="*/ 42 w 42"/>
                <a:gd name="T23" fmla="*/ 171 h 171"/>
                <a:gd name="T24" fmla="*/ 30 w 42"/>
                <a:gd name="T25" fmla="*/ 171 h 171"/>
                <a:gd name="T26" fmla="*/ 15 w 42"/>
                <a:gd name="T27" fmla="*/ 143 h 171"/>
                <a:gd name="T28" fmla="*/ 7 w 42"/>
                <a:gd name="T29" fmla="*/ 128 h 171"/>
                <a:gd name="T30" fmla="*/ 5 w 42"/>
                <a:gd name="T31" fmla="*/ 115 h 171"/>
                <a:gd name="T32" fmla="*/ 2 w 42"/>
                <a:gd name="T33" fmla="*/ 100 h 171"/>
                <a:gd name="T34" fmla="*/ 0 w 42"/>
                <a:gd name="T35" fmla="*/ 85 h 171"/>
                <a:gd name="T36" fmla="*/ 0 w 42"/>
                <a:gd name="T37" fmla="*/ 73 h 171"/>
                <a:gd name="T38" fmla="*/ 2 w 42"/>
                <a:gd name="T39" fmla="*/ 63 h 171"/>
                <a:gd name="T40" fmla="*/ 5 w 42"/>
                <a:gd name="T41" fmla="*/ 50 h 171"/>
                <a:gd name="T42" fmla="*/ 7 w 42"/>
                <a:gd name="T43" fmla="*/ 40 h 171"/>
                <a:gd name="T44" fmla="*/ 17 w 42"/>
                <a:gd name="T45" fmla="*/ 22 h 171"/>
                <a:gd name="T46" fmla="*/ 30 w 42"/>
                <a:gd name="T47" fmla="*/ 0 h 171"/>
                <a:gd name="T48" fmla="*/ 40 w 42"/>
                <a:gd name="T49" fmla="*/ 0 h 17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2"/>
                <a:gd name="T76" fmla="*/ 0 h 171"/>
                <a:gd name="T77" fmla="*/ 42 w 42"/>
                <a:gd name="T78" fmla="*/ 171 h 17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2" h="171">
                  <a:moveTo>
                    <a:pt x="40" y="0"/>
                  </a:moveTo>
                  <a:lnTo>
                    <a:pt x="30" y="25"/>
                  </a:lnTo>
                  <a:lnTo>
                    <a:pt x="22" y="40"/>
                  </a:lnTo>
                  <a:lnTo>
                    <a:pt x="20" y="50"/>
                  </a:lnTo>
                  <a:lnTo>
                    <a:pt x="17" y="60"/>
                  </a:lnTo>
                  <a:lnTo>
                    <a:pt x="17" y="73"/>
                  </a:lnTo>
                  <a:lnTo>
                    <a:pt x="17" y="85"/>
                  </a:lnTo>
                  <a:lnTo>
                    <a:pt x="17" y="98"/>
                  </a:lnTo>
                  <a:lnTo>
                    <a:pt x="20" y="110"/>
                  </a:lnTo>
                  <a:lnTo>
                    <a:pt x="25" y="133"/>
                  </a:lnTo>
                  <a:lnTo>
                    <a:pt x="30" y="148"/>
                  </a:lnTo>
                  <a:lnTo>
                    <a:pt x="42" y="171"/>
                  </a:lnTo>
                  <a:lnTo>
                    <a:pt x="30" y="171"/>
                  </a:lnTo>
                  <a:lnTo>
                    <a:pt x="15" y="143"/>
                  </a:lnTo>
                  <a:lnTo>
                    <a:pt x="7" y="128"/>
                  </a:lnTo>
                  <a:lnTo>
                    <a:pt x="5" y="115"/>
                  </a:lnTo>
                  <a:lnTo>
                    <a:pt x="2" y="100"/>
                  </a:lnTo>
                  <a:lnTo>
                    <a:pt x="0" y="85"/>
                  </a:lnTo>
                  <a:lnTo>
                    <a:pt x="0" y="73"/>
                  </a:lnTo>
                  <a:lnTo>
                    <a:pt x="2" y="63"/>
                  </a:lnTo>
                  <a:lnTo>
                    <a:pt x="5" y="50"/>
                  </a:lnTo>
                  <a:lnTo>
                    <a:pt x="7" y="40"/>
                  </a:lnTo>
                  <a:lnTo>
                    <a:pt x="17" y="22"/>
                  </a:lnTo>
                  <a:lnTo>
                    <a:pt x="3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74" name="Freeform 740"/>
            <p:cNvSpPr>
              <a:spLocks/>
            </p:cNvSpPr>
            <p:nvPr/>
          </p:nvSpPr>
          <p:spPr bwMode="auto">
            <a:xfrm>
              <a:off x="1925" y="8416"/>
              <a:ext cx="95" cy="131"/>
            </a:xfrm>
            <a:custGeom>
              <a:avLst/>
              <a:gdLst>
                <a:gd name="T0" fmla="*/ 0 w 95"/>
                <a:gd name="T1" fmla="*/ 0 h 131"/>
                <a:gd name="T2" fmla="*/ 95 w 95"/>
                <a:gd name="T3" fmla="*/ 0 h 131"/>
                <a:gd name="T4" fmla="*/ 95 w 95"/>
                <a:gd name="T5" fmla="*/ 15 h 131"/>
                <a:gd name="T6" fmla="*/ 17 w 95"/>
                <a:gd name="T7" fmla="*/ 15 h 131"/>
                <a:gd name="T8" fmla="*/ 17 w 95"/>
                <a:gd name="T9" fmla="*/ 56 h 131"/>
                <a:gd name="T10" fmla="*/ 88 w 95"/>
                <a:gd name="T11" fmla="*/ 56 h 131"/>
                <a:gd name="T12" fmla="*/ 88 w 95"/>
                <a:gd name="T13" fmla="*/ 71 h 131"/>
                <a:gd name="T14" fmla="*/ 17 w 95"/>
                <a:gd name="T15" fmla="*/ 71 h 131"/>
                <a:gd name="T16" fmla="*/ 17 w 95"/>
                <a:gd name="T17" fmla="*/ 116 h 131"/>
                <a:gd name="T18" fmla="*/ 95 w 95"/>
                <a:gd name="T19" fmla="*/ 116 h 131"/>
                <a:gd name="T20" fmla="*/ 95 w 95"/>
                <a:gd name="T21" fmla="*/ 131 h 131"/>
                <a:gd name="T22" fmla="*/ 0 w 95"/>
                <a:gd name="T23" fmla="*/ 131 h 131"/>
                <a:gd name="T24" fmla="*/ 0 w 9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31"/>
                <a:gd name="T41" fmla="*/ 95 w 9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31">
                  <a:moveTo>
                    <a:pt x="0" y="0"/>
                  </a:moveTo>
                  <a:lnTo>
                    <a:pt x="95" y="0"/>
                  </a:lnTo>
                  <a:lnTo>
                    <a:pt x="95" y="15"/>
                  </a:lnTo>
                  <a:lnTo>
                    <a:pt x="17" y="15"/>
                  </a:lnTo>
                  <a:lnTo>
                    <a:pt x="17" y="56"/>
                  </a:lnTo>
                  <a:lnTo>
                    <a:pt x="88" y="56"/>
                  </a:lnTo>
                  <a:lnTo>
                    <a:pt x="88" y="71"/>
                  </a:lnTo>
                  <a:lnTo>
                    <a:pt x="17" y="71"/>
                  </a:lnTo>
                  <a:lnTo>
                    <a:pt x="17" y="116"/>
                  </a:lnTo>
                  <a:lnTo>
                    <a:pt x="95" y="116"/>
                  </a:lnTo>
                  <a:lnTo>
                    <a:pt x="9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75" name="Rectangle 741"/>
            <p:cNvSpPr>
              <a:spLocks noChangeArrowheads="1"/>
            </p:cNvSpPr>
            <p:nvPr/>
          </p:nvSpPr>
          <p:spPr bwMode="auto">
            <a:xfrm>
              <a:off x="2030" y="8560"/>
              <a:ext cx="101"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372876" name="Rectangle 742"/>
            <p:cNvSpPr>
              <a:spLocks noChangeArrowheads="1"/>
            </p:cNvSpPr>
            <p:nvPr/>
          </p:nvSpPr>
          <p:spPr bwMode="auto">
            <a:xfrm>
              <a:off x="2148" y="8416"/>
              <a:ext cx="18" cy="1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372877" name="Freeform 743"/>
            <p:cNvSpPr>
              <a:spLocks noEditPoints="1"/>
            </p:cNvSpPr>
            <p:nvPr/>
          </p:nvSpPr>
          <p:spPr bwMode="auto">
            <a:xfrm>
              <a:off x="2196" y="8416"/>
              <a:ext cx="108" cy="131"/>
            </a:xfrm>
            <a:custGeom>
              <a:avLst/>
              <a:gdLst>
                <a:gd name="T0" fmla="*/ 51 w 108"/>
                <a:gd name="T1" fmla="*/ 116 h 131"/>
                <a:gd name="T2" fmla="*/ 58 w 108"/>
                <a:gd name="T3" fmla="*/ 116 h 131"/>
                <a:gd name="T4" fmla="*/ 63 w 108"/>
                <a:gd name="T5" fmla="*/ 113 h 131"/>
                <a:gd name="T6" fmla="*/ 73 w 108"/>
                <a:gd name="T7" fmla="*/ 108 h 131"/>
                <a:gd name="T8" fmla="*/ 81 w 108"/>
                <a:gd name="T9" fmla="*/ 101 h 131"/>
                <a:gd name="T10" fmla="*/ 86 w 108"/>
                <a:gd name="T11" fmla="*/ 91 h 131"/>
                <a:gd name="T12" fmla="*/ 88 w 108"/>
                <a:gd name="T13" fmla="*/ 81 h 131"/>
                <a:gd name="T14" fmla="*/ 91 w 108"/>
                <a:gd name="T15" fmla="*/ 66 h 131"/>
                <a:gd name="T16" fmla="*/ 88 w 108"/>
                <a:gd name="T17" fmla="*/ 56 h 131"/>
                <a:gd name="T18" fmla="*/ 88 w 108"/>
                <a:gd name="T19" fmla="*/ 46 h 131"/>
                <a:gd name="T20" fmla="*/ 83 w 108"/>
                <a:gd name="T21" fmla="*/ 35 h 131"/>
                <a:gd name="T22" fmla="*/ 81 w 108"/>
                <a:gd name="T23" fmla="*/ 30 h 131"/>
                <a:gd name="T24" fmla="*/ 78 w 108"/>
                <a:gd name="T25" fmla="*/ 25 h 131"/>
                <a:gd name="T26" fmla="*/ 76 w 108"/>
                <a:gd name="T27" fmla="*/ 23 h 131"/>
                <a:gd name="T28" fmla="*/ 68 w 108"/>
                <a:gd name="T29" fmla="*/ 20 h 131"/>
                <a:gd name="T30" fmla="*/ 58 w 108"/>
                <a:gd name="T31" fmla="*/ 18 h 131"/>
                <a:gd name="T32" fmla="*/ 48 w 108"/>
                <a:gd name="T33" fmla="*/ 15 h 131"/>
                <a:gd name="T34" fmla="*/ 18 w 108"/>
                <a:gd name="T35" fmla="*/ 15 h 131"/>
                <a:gd name="T36" fmla="*/ 18 w 108"/>
                <a:gd name="T37" fmla="*/ 116 h 131"/>
                <a:gd name="T38" fmla="*/ 51 w 108"/>
                <a:gd name="T39" fmla="*/ 116 h 131"/>
                <a:gd name="T40" fmla="*/ 0 w 108"/>
                <a:gd name="T41" fmla="*/ 0 h 131"/>
                <a:gd name="T42" fmla="*/ 53 w 108"/>
                <a:gd name="T43" fmla="*/ 0 h 131"/>
                <a:gd name="T44" fmla="*/ 66 w 108"/>
                <a:gd name="T45" fmla="*/ 3 h 131"/>
                <a:gd name="T46" fmla="*/ 76 w 108"/>
                <a:gd name="T47" fmla="*/ 5 h 131"/>
                <a:gd name="T48" fmla="*/ 86 w 108"/>
                <a:gd name="T49" fmla="*/ 13 h 131"/>
                <a:gd name="T50" fmla="*/ 93 w 108"/>
                <a:gd name="T51" fmla="*/ 20 h 131"/>
                <a:gd name="T52" fmla="*/ 98 w 108"/>
                <a:gd name="T53" fmla="*/ 25 h 131"/>
                <a:gd name="T54" fmla="*/ 101 w 108"/>
                <a:gd name="T55" fmla="*/ 28 h 131"/>
                <a:gd name="T56" fmla="*/ 103 w 108"/>
                <a:gd name="T57" fmla="*/ 41 h 131"/>
                <a:gd name="T58" fmla="*/ 106 w 108"/>
                <a:gd name="T59" fmla="*/ 51 h 131"/>
                <a:gd name="T60" fmla="*/ 108 w 108"/>
                <a:gd name="T61" fmla="*/ 63 h 131"/>
                <a:gd name="T62" fmla="*/ 106 w 108"/>
                <a:gd name="T63" fmla="*/ 73 h 131"/>
                <a:gd name="T64" fmla="*/ 106 w 108"/>
                <a:gd name="T65" fmla="*/ 83 h 131"/>
                <a:gd name="T66" fmla="*/ 103 w 108"/>
                <a:gd name="T67" fmla="*/ 93 h 131"/>
                <a:gd name="T68" fmla="*/ 101 w 108"/>
                <a:gd name="T69" fmla="*/ 101 h 131"/>
                <a:gd name="T70" fmla="*/ 91 w 108"/>
                <a:gd name="T71" fmla="*/ 113 h 131"/>
                <a:gd name="T72" fmla="*/ 86 w 108"/>
                <a:gd name="T73" fmla="*/ 118 h 131"/>
                <a:gd name="T74" fmla="*/ 81 w 108"/>
                <a:gd name="T75" fmla="*/ 123 h 131"/>
                <a:gd name="T76" fmla="*/ 76 w 108"/>
                <a:gd name="T77" fmla="*/ 126 h 131"/>
                <a:gd name="T78" fmla="*/ 68 w 108"/>
                <a:gd name="T79" fmla="*/ 128 h 131"/>
                <a:gd name="T80" fmla="*/ 53 w 108"/>
                <a:gd name="T81" fmla="*/ 131 h 131"/>
                <a:gd name="T82" fmla="*/ 0 w 108"/>
                <a:gd name="T83" fmla="*/ 131 h 131"/>
                <a:gd name="T84" fmla="*/ 0 w 108"/>
                <a:gd name="T85" fmla="*/ 0 h 1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1"/>
                <a:gd name="T131" fmla="*/ 108 w 108"/>
                <a:gd name="T132" fmla="*/ 131 h 1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1">
                  <a:moveTo>
                    <a:pt x="51" y="116"/>
                  </a:moveTo>
                  <a:lnTo>
                    <a:pt x="58" y="116"/>
                  </a:lnTo>
                  <a:lnTo>
                    <a:pt x="63" y="113"/>
                  </a:lnTo>
                  <a:lnTo>
                    <a:pt x="73" y="108"/>
                  </a:lnTo>
                  <a:lnTo>
                    <a:pt x="81" y="101"/>
                  </a:lnTo>
                  <a:lnTo>
                    <a:pt x="86" y="91"/>
                  </a:lnTo>
                  <a:lnTo>
                    <a:pt x="88" y="81"/>
                  </a:lnTo>
                  <a:lnTo>
                    <a:pt x="91" y="66"/>
                  </a:lnTo>
                  <a:lnTo>
                    <a:pt x="88" y="56"/>
                  </a:lnTo>
                  <a:lnTo>
                    <a:pt x="88" y="46"/>
                  </a:lnTo>
                  <a:lnTo>
                    <a:pt x="83" y="35"/>
                  </a:lnTo>
                  <a:lnTo>
                    <a:pt x="81" y="30"/>
                  </a:lnTo>
                  <a:lnTo>
                    <a:pt x="78" y="25"/>
                  </a:lnTo>
                  <a:lnTo>
                    <a:pt x="76" y="23"/>
                  </a:lnTo>
                  <a:lnTo>
                    <a:pt x="68" y="20"/>
                  </a:lnTo>
                  <a:lnTo>
                    <a:pt x="58" y="18"/>
                  </a:lnTo>
                  <a:lnTo>
                    <a:pt x="48" y="15"/>
                  </a:lnTo>
                  <a:lnTo>
                    <a:pt x="18" y="15"/>
                  </a:lnTo>
                  <a:lnTo>
                    <a:pt x="18" y="116"/>
                  </a:lnTo>
                  <a:lnTo>
                    <a:pt x="51" y="116"/>
                  </a:lnTo>
                  <a:close/>
                  <a:moveTo>
                    <a:pt x="0" y="0"/>
                  </a:moveTo>
                  <a:lnTo>
                    <a:pt x="53" y="0"/>
                  </a:lnTo>
                  <a:lnTo>
                    <a:pt x="66" y="3"/>
                  </a:lnTo>
                  <a:lnTo>
                    <a:pt x="76" y="5"/>
                  </a:lnTo>
                  <a:lnTo>
                    <a:pt x="86" y="13"/>
                  </a:lnTo>
                  <a:lnTo>
                    <a:pt x="93" y="20"/>
                  </a:lnTo>
                  <a:lnTo>
                    <a:pt x="98" y="25"/>
                  </a:lnTo>
                  <a:lnTo>
                    <a:pt x="101" y="28"/>
                  </a:lnTo>
                  <a:lnTo>
                    <a:pt x="103" y="41"/>
                  </a:lnTo>
                  <a:lnTo>
                    <a:pt x="106" y="51"/>
                  </a:lnTo>
                  <a:lnTo>
                    <a:pt x="108" y="63"/>
                  </a:lnTo>
                  <a:lnTo>
                    <a:pt x="106" y="73"/>
                  </a:lnTo>
                  <a:lnTo>
                    <a:pt x="106" y="83"/>
                  </a:lnTo>
                  <a:lnTo>
                    <a:pt x="103" y="93"/>
                  </a:lnTo>
                  <a:lnTo>
                    <a:pt x="101" y="101"/>
                  </a:lnTo>
                  <a:lnTo>
                    <a:pt x="91" y="113"/>
                  </a:lnTo>
                  <a:lnTo>
                    <a:pt x="86" y="118"/>
                  </a:lnTo>
                  <a:lnTo>
                    <a:pt x="81" y="123"/>
                  </a:lnTo>
                  <a:lnTo>
                    <a:pt x="76" y="126"/>
                  </a:lnTo>
                  <a:lnTo>
                    <a:pt x="68" y="128"/>
                  </a:lnTo>
                  <a:lnTo>
                    <a:pt x="5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78" name="Freeform 744"/>
            <p:cNvSpPr>
              <a:spLocks/>
            </p:cNvSpPr>
            <p:nvPr/>
          </p:nvSpPr>
          <p:spPr bwMode="auto">
            <a:xfrm>
              <a:off x="2327" y="8527"/>
              <a:ext cx="20" cy="48"/>
            </a:xfrm>
            <a:custGeom>
              <a:avLst/>
              <a:gdLst>
                <a:gd name="T0" fmla="*/ 0 w 20"/>
                <a:gd name="T1" fmla="*/ 38 h 48"/>
                <a:gd name="T2" fmla="*/ 5 w 20"/>
                <a:gd name="T3" fmla="*/ 35 h 48"/>
                <a:gd name="T4" fmla="*/ 10 w 20"/>
                <a:gd name="T5" fmla="*/ 30 h 48"/>
                <a:gd name="T6" fmla="*/ 10 w 20"/>
                <a:gd name="T7" fmla="*/ 22 h 48"/>
                <a:gd name="T8" fmla="*/ 10 w 20"/>
                <a:gd name="T9" fmla="*/ 20 h 48"/>
                <a:gd name="T10" fmla="*/ 0 w 20"/>
                <a:gd name="T11" fmla="*/ 20 h 48"/>
                <a:gd name="T12" fmla="*/ 0 w 20"/>
                <a:gd name="T13" fmla="*/ 0 h 48"/>
                <a:gd name="T14" fmla="*/ 20 w 20"/>
                <a:gd name="T15" fmla="*/ 0 h 48"/>
                <a:gd name="T16" fmla="*/ 20 w 20"/>
                <a:gd name="T17" fmla="*/ 17 h 48"/>
                <a:gd name="T18" fmla="*/ 18 w 20"/>
                <a:gd name="T19" fmla="*/ 28 h 48"/>
                <a:gd name="T20" fmla="*/ 15 w 20"/>
                <a:gd name="T21" fmla="*/ 38 h 48"/>
                <a:gd name="T22" fmla="*/ 13 w 20"/>
                <a:gd name="T23" fmla="*/ 40 h 48"/>
                <a:gd name="T24" fmla="*/ 10 w 20"/>
                <a:gd name="T25" fmla="*/ 43 h 48"/>
                <a:gd name="T26" fmla="*/ 5 w 20"/>
                <a:gd name="T27" fmla="*/ 45 h 48"/>
                <a:gd name="T28" fmla="*/ 0 w 20"/>
                <a:gd name="T29" fmla="*/ 48 h 48"/>
                <a:gd name="T30" fmla="*/ 0 w 20"/>
                <a:gd name="T31" fmla="*/ 38 h 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
                <a:gd name="T49" fmla="*/ 0 h 48"/>
                <a:gd name="T50" fmla="*/ 20 w 20"/>
                <a:gd name="T51" fmla="*/ 48 h 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 h="48">
                  <a:moveTo>
                    <a:pt x="0" y="38"/>
                  </a:moveTo>
                  <a:lnTo>
                    <a:pt x="5" y="35"/>
                  </a:lnTo>
                  <a:lnTo>
                    <a:pt x="10" y="30"/>
                  </a:lnTo>
                  <a:lnTo>
                    <a:pt x="10" y="22"/>
                  </a:lnTo>
                  <a:lnTo>
                    <a:pt x="10" y="20"/>
                  </a:lnTo>
                  <a:lnTo>
                    <a:pt x="0" y="20"/>
                  </a:lnTo>
                  <a:lnTo>
                    <a:pt x="0" y="0"/>
                  </a:lnTo>
                  <a:lnTo>
                    <a:pt x="20" y="0"/>
                  </a:lnTo>
                  <a:lnTo>
                    <a:pt x="20" y="17"/>
                  </a:lnTo>
                  <a:lnTo>
                    <a:pt x="18" y="28"/>
                  </a:lnTo>
                  <a:lnTo>
                    <a:pt x="15" y="38"/>
                  </a:lnTo>
                  <a:lnTo>
                    <a:pt x="13" y="40"/>
                  </a:lnTo>
                  <a:lnTo>
                    <a:pt x="10" y="43"/>
                  </a:lnTo>
                  <a:lnTo>
                    <a:pt x="5" y="45"/>
                  </a:lnTo>
                  <a:lnTo>
                    <a:pt x="0" y="4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79" name="Freeform 745"/>
            <p:cNvSpPr>
              <a:spLocks noEditPoints="1"/>
            </p:cNvSpPr>
            <p:nvPr/>
          </p:nvSpPr>
          <p:spPr bwMode="auto">
            <a:xfrm>
              <a:off x="2428" y="8416"/>
              <a:ext cx="98" cy="131"/>
            </a:xfrm>
            <a:custGeom>
              <a:avLst/>
              <a:gdLst>
                <a:gd name="T0" fmla="*/ 0 w 98"/>
                <a:gd name="T1" fmla="*/ 0 h 131"/>
                <a:gd name="T2" fmla="*/ 60 w 98"/>
                <a:gd name="T3" fmla="*/ 0 h 131"/>
                <a:gd name="T4" fmla="*/ 68 w 98"/>
                <a:gd name="T5" fmla="*/ 0 h 131"/>
                <a:gd name="T6" fmla="*/ 75 w 98"/>
                <a:gd name="T7" fmla="*/ 3 h 131"/>
                <a:gd name="T8" fmla="*/ 80 w 98"/>
                <a:gd name="T9" fmla="*/ 5 h 131"/>
                <a:gd name="T10" fmla="*/ 88 w 98"/>
                <a:gd name="T11" fmla="*/ 10 h 131"/>
                <a:gd name="T12" fmla="*/ 93 w 98"/>
                <a:gd name="T13" fmla="*/ 15 h 131"/>
                <a:gd name="T14" fmla="*/ 95 w 98"/>
                <a:gd name="T15" fmla="*/ 23 h 131"/>
                <a:gd name="T16" fmla="*/ 98 w 98"/>
                <a:gd name="T17" fmla="*/ 30 h 131"/>
                <a:gd name="T18" fmla="*/ 98 w 98"/>
                <a:gd name="T19" fmla="*/ 38 h 131"/>
                <a:gd name="T20" fmla="*/ 98 w 98"/>
                <a:gd name="T21" fmla="*/ 46 h 131"/>
                <a:gd name="T22" fmla="*/ 95 w 98"/>
                <a:gd name="T23" fmla="*/ 53 h 131"/>
                <a:gd name="T24" fmla="*/ 93 w 98"/>
                <a:gd name="T25" fmla="*/ 58 h 131"/>
                <a:gd name="T26" fmla="*/ 88 w 98"/>
                <a:gd name="T27" fmla="*/ 66 h 131"/>
                <a:gd name="T28" fmla="*/ 85 w 98"/>
                <a:gd name="T29" fmla="*/ 68 h 131"/>
                <a:gd name="T30" fmla="*/ 83 w 98"/>
                <a:gd name="T31" fmla="*/ 71 h 131"/>
                <a:gd name="T32" fmla="*/ 75 w 98"/>
                <a:gd name="T33" fmla="*/ 73 h 131"/>
                <a:gd name="T34" fmla="*/ 68 w 98"/>
                <a:gd name="T35" fmla="*/ 76 h 131"/>
                <a:gd name="T36" fmla="*/ 60 w 98"/>
                <a:gd name="T37" fmla="*/ 76 h 131"/>
                <a:gd name="T38" fmla="*/ 17 w 98"/>
                <a:gd name="T39" fmla="*/ 76 h 131"/>
                <a:gd name="T40" fmla="*/ 17 w 98"/>
                <a:gd name="T41" fmla="*/ 131 h 131"/>
                <a:gd name="T42" fmla="*/ 0 w 98"/>
                <a:gd name="T43" fmla="*/ 131 h 131"/>
                <a:gd name="T44" fmla="*/ 0 w 98"/>
                <a:gd name="T45" fmla="*/ 0 h 131"/>
                <a:gd name="T46" fmla="*/ 70 w 98"/>
                <a:gd name="T47" fmla="*/ 18 h 131"/>
                <a:gd name="T48" fmla="*/ 63 w 98"/>
                <a:gd name="T49" fmla="*/ 18 h 131"/>
                <a:gd name="T50" fmla="*/ 53 w 98"/>
                <a:gd name="T51" fmla="*/ 15 h 131"/>
                <a:gd name="T52" fmla="*/ 17 w 98"/>
                <a:gd name="T53" fmla="*/ 15 h 131"/>
                <a:gd name="T54" fmla="*/ 17 w 98"/>
                <a:gd name="T55" fmla="*/ 61 h 131"/>
                <a:gd name="T56" fmla="*/ 53 w 98"/>
                <a:gd name="T57" fmla="*/ 61 h 131"/>
                <a:gd name="T58" fmla="*/ 65 w 98"/>
                <a:gd name="T59" fmla="*/ 61 h 131"/>
                <a:gd name="T60" fmla="*/ 68 w 98"/>
                <a:gd name="T61" fmla="*/ 58 h 131"/>
                <a:gd name="T62" fmla="*/ 73 w 98"/>
                <a:gd name="T63" fmla="*/ 56 h 131"/>
                <a:gd name="T64" fmla="*/ 75 w 98"/>
                <a:gd name="T65" fmla="*/ 53 h 131"/>
                <a:gd name="T66" fmla="*/ 78 w 98"/>
                <a:gd name="T67" fmla="*/ 48 h 131"/>
                <a:gd name="T68" fmla="*/ 80 w 98"/>
                <a:gd name="T69" fmla="*/ 43 h 131"/>
                <a:gd name="T70" fmla="*/ 80 w 98"/>
                <a:gd name="T71" fmla="*/ 38 h 131"/>
                <a:gd name="T72" fmla="*/ 80 w 98"/>
                <a:gd name="T73" fmla="*/ 30 h 131"/>
                <a:gd name="T74" fmla="*/ 78 w 98"/>
                <a:gd name="T75" fmla="*/ 25 h 131"/>
                <a:gd name="T76" fmla="*/ 73 w 98"/>
                <a:gd name="T77" fmla="*/ 23 h 131"/>
                <a:gd name="T78" fmla="*/ 70 w 98"/>
                <a:gd name="T79" fmla="*/ 18 h 13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8"/>
                <a:gd name="T121" fmla="*/ 0 h 131"/>
                <a:gd name="T122" fmla="*/ 98 w 98"/>
                <a:gd name="T123" fmla="*/ 131 h 13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8" h="131">
                  <a:moveTo>
                    <a:pt x="0" y="0"/>
                  </a:moveTo>
                  <a:lnTo>
                    <a:pt x="60" y="0"/>
                  </a:lnTo>
                  <a:lnTo>
                    <a:pt x="68" y="0"/>
                  </a:lnTo>
                  <a:lnTo>
                    <a:pt x="75" y="3"/>
                  </a:lnTo>
                  <a:lnTo>
                    <a:pt x="80" y="5"/>
                  </a:lnTo>
                  <a:lnTo>
                    <a:pt x="88" y="10"/>
                  </a:lnTo>
                  <a:lnTo>
                    <a:pt x="93" y="15"/>
                  </a:lnTo>
                  <a:lnTo>
                    <a:pt x="95" y="23"/>
                  </a:lnTo>
                  <a:lnTo>
                    <a:pt x="98" y="30"/>
                  </a:lnTo>
                  <a:lnTo>
                    <a:pt x="98" y="38"/>
                  </a:lnTo>
                  <a:lnTo>
                    <a:pt x="98" y="46"/>
                  </a:lnTo>
                  <a:lnTo>
                    <a:pt x="95" y="53"/>
                  </a:lnTo>
                  <a:lnTo>
                    <a:pt x="93" y="58"/>
                  </a:lnTo>
                  <a:lnTo>
                    <a:pt x="88" y="66"/>
                  </a:lnTo>
                  <a:lnTo>
                    <a:pt x="85" y="68"/>
                  </a:lnTo>
                  <a:lnTo>
                    <a:pt x="83" y="71"/>
                  </a:lnTo>
                  <a:lnTo>
                    <a:pt x="75" y="73"/>
                  </a:lnTo>
                  <a:lnTo>
                    <a:pt x="68" y="76"/>
                  </a:lnTo>
                  <a:lnTo>
                    <a:pt x="60" y="76"/>
                  </a:lnTo>
                  <a:lnTo>
                    <a:pt x="17" y="76"/>
                  </a:lnTo>
                  <a:lnTo>
                    <a:pt x="17" y="131"/>
                  </a:lnTo>
                  <a:lnTo>
                    <a:pt x="0" y="131"/>
                  </a:lnTo>
                  <a:lnTo>
                    <a:pt x="0" y="0"/>
                  </a:lnTo>
                  <a:close/>
                  <a:moveTo>
                    <a:pt x="70" y="18"/>
                  </a:moveTo>
                  <a:lnTo>
                    <a:pt x="63" y="18"/>
                  </a:lnTo>
                  <a:lnTo>
                    <a:pt x="53" y="15"/>
                  </a:lnTo>
                  <a:lnTo>
                    <a:pt x="17" y="15"/>
                  </a:lnTo>
                  <a:lnTo>
                    <a:pt x="17" y="61"/>
                  </a:lnTo>
                  <a:lnTo>
                    <a:pt x="53" y="61"/>
                  </a:lnTo>
                  <a:lnTo>
                    <a:pt x="65" y="61"/>
                  </a:lnTo>
                  <a:lnTo>
                    <a:pt x="68" y="58"/>
                  </a:lnTo>
                  <a:lnTo>
                    <a:pt x="73" y="56"/>
                  </a:lnTo>
                  <a:lnTo>
                    <a:pt x="75" y="53"/>
                  </a:lnTo>
                  <a:lnTo>
                    <a:pt x="78" y="48"/>
                  </a:lnTo>
                  <a:lnTo>
                    <a:pt x="80" y="43"/>
                  </a:lnTo>
                  <a:lnTo>
                    <a:pt x="80" y="38"/>
                  </a:lnTo>
                  <a:lnTo>
                    <a:pt x="80" y="30"/>
                  </a:lnTo>
                  <a:lnTo>
                    <a:pt x="78" y="25"/>
                  </a:lnTo>
                  <a:lnTo>
                    <a:pt x="73" y="23"/>
                  </a:lnTo>
                  <a:lnTo>
                    <a:pt x="7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80" name="Freeform 746"/>
            <p:cNvSpPr>
              <a:spLocks/>
            </p:cNvSpPr>
            <p:nvPr/>
          </p:nvSpPr>
          <p:spPr bwMode="auto">
            <a:xfrm>
              <a:off x="2548" y="8416"/>
              <a:ext cx="104" cy="131"/>
            </a:xfrm>
            <a:custGeom>
              <a:avLst/>
              <a:gdLst>
                <a:gd name="T0" fmla="*/ 0 w 104"/>
                <a:gd name="T1" fmla="*/ 0 h 131"/>
                <a:gd name="T2" fmla="*/ 21 w 104"/>
                <a:gd name="T3" fmla="*/ 0 h 131"/>
                <a:gd name="T4" fmla="*/ 86 w 104"/>
                <a:gd name="T5" fmla="*/ 106 h 131"/>
                <a:gd name="T6" fmla="*/ 86 w 104"/>
                <a:gd name="T7" fmla="*/ 0 h 131"/>
                <a:gd name="T8" fmla="*/ 104 w 104"/>
                <a:gd name="T9" fmla="*/ 0 h 131"/>
                <a:gd name="T10" fmla="*/ 104 w 104"/>
                <a:gd name="T11" fmla="*/ 131 h 131"/>
                <a:gd name="T12" fmla="*/ 83 w 104"/>
                <a:gd name="T13" fmla="*/ 131 h 131"/>
                <a:gd name="T14" fmla="*/ 16 w 104"/>
                <a:gd name="T15" fmla="*/ 25 h 131"/>
                <a:gd name="T16" fmla="*/ 16 w 104"/>
                <a:gd name="T17" fmla="*/ 131 h 131"/>
                <a:gd name="T18" fmla="*/ 0 w 104"/>
                <a:gd name="T19" fmla="*/ 131 h 131"/>
                <a:gd name="T20" fmla="*/ 0 w 104"/>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131"/>
                <a:gd name="T35" fmla="*/ 104 w 104"/>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131">
                  <a:moveTo>
                    <a:pt x="0" y="0"/>
                  </a:moveTo>
                  <a:lnTo>
                    <a:pt x="21" y="0"/>
                  </a:lnTo>
                  <a:lnTo>
                    <a:pt x="86" y="106"/>
                  </a:lnTo>
                  <a:lnTo>
                    <a:pt x="86" y="0"/>
                  </a:lnTo>
                  <a:lnTo>
                    <a:pt x="104" y="0"/>
                  </a:lnTo>
                  <a:lnTo>
                    <a:pt x="104" y="131"/>
                  </a:lnTo>
                  <a:lnTo>
                    <a:pt x="83" y="131"/>
                  </a:lnTo>
                  <a:lnTo>
                    <a:pt x="16" y="25"/>
                  </a:lnTo>
                  <a:lnTo>
                    <a:pt x="16"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81" name="Freeform 747"/>
            <p:cNvSpPr>
              <a:spLocks noEditPoints="1"/>
            </p:cNvSpPr>
            <p:nvPr/>
          </p:nvSpPr>
          <p:spPr bwMode="auto">
            <a:xfrm>
              <a:off x="2672" y="8414"/>
              <a:ext cx="126" cy="135"/>
            </a:xfrm>
            <a:custGeom>
              <a:avLst/>
              <a:gdLst>
                <a:gd name="T0" fmla="*/ 120 w 126"/>
                <a:gd name="T1" fmla="*/ 30 h 135"/>
                <a:gd name="T2" fmla="*/ 123 w 126"/>
                <a:gd name="T3" fmla="*/ 40 h 135"/>
                <a:gd name="T4" fmla="*/ 126 w 126"/>
                <a:gd name="T5" fmla="*/ 65 h 135"/>
                <a:gd name="T6" fmla="*/ 123 w 126"/>
                <a:gd name="T7" fmla="*/ 93 h 135"/>
                <a:gd name="T8" fmla="*/ 113 w 126"/>
                <a:gd name="T9" fmla="*/ 113 h 135"/>
                <a:gd name="T10" fmla="*/ 90 w 126"/>
                <a:gd name="T11" fmla="*/ 130 h 135"/>
                <a:gd name="T12" fmla="*/ 63 w 126"/>
                <a:gd name="T13" fmla="*/ 135 h 135"/>
                <a:gd name="T14" fmla="*/ 43 w 126"/>
                <a:gd name="T15" fmla="*/ 133 h 135"/>
                <a:gd name="T16" fmla="*/ 25 w 126"/>
                <a:gd name="T17" fmla="*/ 125 h 135"/>
                <a:gd name="T18" fmla="*/ 7 w 126"/>
                <a:gd name="T19" fmla="*/ 105 h 135"/>
                <a:gd name="T20" fmla="*/ 0 w 126"/>
                <a:gd name="T21" fmla="*/ 83 h 135"/>
                <a:gd name="T22" fmla="*/ 0 w 126"/>
                <a:gd name="T23" fmla="*/ 55 h 135"/>
                <a:gd name="T24" fmla="*/ 7 w 126"/>
                <a:gd name="T25" fmla="*/ 32 h 135"/>
                <a:gd name="T26" fmla="*/ 17 w 126"/>
                <a:gd name="T27" fmla="*/ 17 h 135"/>
                <a:gd name="T28" fmla="*/ 35 w 126"/>
                <a:gd name="T29" fmla="*/ 5 h 135"/>
                <a:gd name="T30" fmla="*/ 48 w 126"/>
                <a:gd name="T31" fmla="*/ 0 h 135"/>
                <a:gd name="T32" fmla="*/ 63 w 126"/>
                <a:gd name="T33" fmla="*/ 0 h 135"/>
                <a:gd name="T34" fmla="*/ 85 w 126"/>
                <a:gd name="T35" fmla="*/ 2 h 135"/>
                <a:gd name="T36" fmla="*/ 105 w 126"/>
                <a:gd name="T37" fmla="*/ 12 h 135"/>
                <a:gd name="T38" fmla="*/ 113 w 126"/>
                <a:gd name="T39" fmla="*/ 22 h 135"/>
                <a:gd name="T40" fmla="*/ 103 w 126"/>
                <a:gd name="T41" fmla="*/ 95 h 135"/>
                <a:gd name="T42" fmla="*/ 108 w 126"/>
                <a:gd name="T43" fmla="*/ 75 h 135"/>
                <a:gd name="T44" fmla="*/ 108 w 126"/>
                <a:gd name="T45" fmla="*/ 55 h 135"/>
                <a:gd name="T46" fmla="*/ 103 w 126"/>
                <a:gd name="T47" fmla="*/ 37 h 135"/>
                <a:gd name="T48" fmla="*/ 90 w 126"/>
                <a:gd name="T49" fmla="*/ 22 h 135"/>
                <a:gd name="T50" fmla="*/ 73 w 126"/>
                <a:gd name="T51" fmla="*/ 15 h 135"/>
                <a:gd name="T52" fmla="*/ 55 w 126"/>
                <a:gd name="T53" fmla="*/ 15 h 135"/>
                <a:gd name="T54" fmla="*/ 37 w 126"/>
                <a:gd name="T55" fmla="*/ 22 h 135"/>
                <a:gd name="T56" fmla="*/ 25 w 126"/>
                <a:gd name="T57" fmla="*/ 37 h 135"/>
                <a:gd name="T58" fmla="*/ 22 w 126"/>
                <a:gd name="T59" fmla="*/ 45 h 135"/>
                <a:gd name="T60" fmla="*/ 17 w 126"/>
                <a:gd name="T61" fmla="*/ 70 h 135"/>
                <a:gd name="T62" fmla="*/ 20 w 126"/>
                <a:gd name="T63" fmla="*/ 90 h 135"/>
                <a:gd name="T64" fmla="*/ 30 w 126"/>
                <a:gd name="T65" fmla="*/ 105 h 135"/>
                <a:gd name="T66" fmla="*/ 43 w 126"/>
                <a:gd name="T67" fmla="*/ 118 h 135"/>
                <a:gd name="T68" fmla="*/ 65 w 126"/>
                <a:gd name="T69" fmla="*/ 120 h 135"/>
                <a:gd name="T70" fmla="*/ 85 w 126"/>
                <a:gd name="T71" fmla="*/ 115 h 135"/>
                <a:gd name="T72" fmla="*/ 95 w 126"/>
                <a:gd name="T73" fmla="*/ 108 h 13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6"/>
                <a:gd name="T112" fmla="*/ 0 h 135"/>
                <a:gd name="T113" fmla="*/ 126 w 126"/>
                <a:gd name="T114" fmla="*/ 135 h 13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6" h="135">
                  <a:moveTo>
                    <a:pt x="113" y="22"/>
                  </a:moveTo>
                  <a:lnTo>
                    <a:pt x="120" y="30"/>
                  </a:lnTo>
                  <a:lnTo>
                    <a:pt x="120" y="35"/>
                  </a:lnTo>
                  <a:lnTo>
                    <a:pt x="123" y="40"/>
                  </a:lnTo>
                  <a:lnTo>
                    <a:pt x="126" y="53"/>
                  </a:lnTo>
                  <a:lnTo>
                    <a:pt x="126" y="65"/>
                  </a:lnTo>
                  <a:lnTo>
                    <a:pt x="126" y="80"/>
                  </a:lnTo>
                  <a:lnTo>
                    <a:pt x="123" y="93"/>
                  </a:lnTo>
                  <a:lnTo>
                    <a:pt x="118" y="103"/>
                  </a:lnTo>
                  <a:lnTo>
                    <a:pt x="113" y="113"/>
                  </a:lnTo>
                  <a:lnTo>
                    <a:pt x="103" y="123"/>
                  </a:lnTo>
                  <a:lnTo>
                    <a:pt x="90" y="130"/>
                  </a:lnTo>
                  <a:lnTo>
                    <a:pt x="78" y="135"/>
                  </a:lnTo>
                  <a:lnTo>
                    <a:pt x="63" y="135"/>
                  </a:lnTo>
                  <a:lnTo>
                    <a:pt x="48" y="135"/>
                  </a:lnTo>
                  <a:lnTo>
                    <a:pt x="43" y="133"/>
                  </a:lnTo>
                  <a:lnTo>
                    <a:pt x="35" y="130"/>
                  </a:lnTo>
                  <a:lnTo>
                    <a:pt x="25" y="125"/>
                  </a:lnTo>
                  <a:lnTo>
                    <a:pt x="15" y="118"/>
                  </a:lnTo>
                  <a:lnTo>
                    <a:pt x="7" y="105"/>
                  </a:lnTo>
                  <a:lnTo>
                    <a:pt x="5" y="95"/>
                  </a:lnTo>
                  <a:lnTo>
                    <a:pt x="0" y="83"/>
                  </a:lnTo>
                  <a:lnTo>
                    <a:pt x="0" y="68"/>
                  </a:lnTo>
                  <a:lnTo>
                    <a:pt x="0" y="55"/>
                  </a:lnTo>
                  <a:lnTo>
                    <a:pt x="2" y="45"/>
                  </a:lnTo>
                  <a:lnTo>
                    <a:pt x="7" y="32"/>
                  </a:lnTo>
                  <a:lnTo>
                    <a:pt x="12" y="22"/>
                  </a:lnTo>
                  <a:lnTo>
                    <a:pt x="17" y="17"/>
                  </a:lnTo>
                  <a:lnTo>
                    <a:pt x="22" y="12"/>
                  </a:lnTo>
                  <a:lnTo>
                    <a:pt x="35" y="5"/>
                  </a:lnTo>
                  <a:lnTo>
                    <a:pt x="40" y="2"/>
                  </a:lnTo>
                  <a:lnTo>
                    <a:pt x="48" y="0"/>
                  </a:lnTo>
                  <a:lnTo>
                    <a:pt x="55" y="0"/>
                  </a:lnTo>
                  <a:lnTo>
                    <a:pt x="63" y="0"/>
                  </a:lnTo>
                  <a:lnTo>
                    <a:pt x="78" y="0"/>
                  </a:lnTo>
                  <a:lnTo>
                    <a:pt x="85" y="2"/>
                  </a:lnTo>
                  <a:lnTo>
                    <a:pt x="93" y="5"/>
                  </a:lnTo>
                  <a:lnTo>
                    <a:pt x="105" y="12"/>
                  </a:lnTo>
                  <a:lnTo>
                    <a:pt x="110" y="17"/>
                  </a:lnTo>
                  <a:lnTo>
                    <a:pt x="113" y="22"/>
                  </a:lnTo>
                  <a:close/>
                  <a:moveTo>
                    <a:pt x="98" y="105"/>
                  </a:moveTo>
                  <a:lnTo>
                    <a:pt x="103" y="95"/>
                  </a:lnTo>
                  <a:lnTo>
                    <a:pt x="105" y="85"/>
                  </a:lnTo>
                  <a:lnTo>
                    <a:pt x="108" y="75"/>
                  </a:lnTo>
                  <a:lnTo>
                    <a:pt x="108" y="65"/>
                  </a:lnTo>
                  <a:lnTo>
                    <a:pt x="108" y="55"/>
                  </a:lnTo>
                  <a:lnTo>
                    <a:pt x="105" y="45"/>
                  </a:lnTo>
                  <a:lnTo>
                    <a:pt x="103" y="37"/>
                  </a:lnTo>
                  <a:lnTo>
                    <a:pt x="95" y="30"/>
                  </a:lnTo>
                  <a:lnTo>
                    <a:pt x="90" y="22"/>
                  </a:lnTo>
                  <a:lnTo>
                    <a:pt x="83" y="17"/>
                  </a:lnTo>
                  <a:lnTo>
                    <a:pt x="73" y="15"/>
                  </a:lnTo>
                  <a:lnTo>
                    <a:pt x="63" y="15"/>
                  </a:lnTo>
                  <a:lnTo>
                    <a:pt x="55" y="15"/>
                  </a:lnTo>
                  <a:lnTo>
                    <a:pt x="45" y="17"/>
                  </a:lnTo>
                  <a:lnTo>
                    <a:pt x="37" y="22"/>
                  </a:lnTo>
                  <a:lnTo>
                    <a:pt x="30" y="30"/>
                  </a:lnTo>
                  <a:lnTo>
                    <a:pt x="25" y="37"/>
                  </a:lnTo>
                  <a:lnTo>
                    <a:pt x="22" y="40"/>
                  </a:lnTo>
                  <a:lnTo>
                    <a:pt x="22" y="45"/>
                  </a:lnTo>
                  <a:lnTo>
                    <a:pt x="20" y="58"/>
                  </a:lnTo>
                  <a:lnTo>
                    <a:pt x="17" y="70"/>
                  </a:lnTo>
                  <a:lnTo>
                    <a:pt x="20" y="80"/>
                  </a:lnTo>
                  <a:lnTo>
                    <a:pt x="20" y="90"/>
                  </a:lnTo>
                  <a:lnTo>
                    <a:pt x="25" y="98"/>
                  </a:lnTo>
                  <a:lnTo>
                    <a:pt x="30" y="105"/>
                  </a:lnTo>
                  <a:lnTo>
                    <a:pt x="35" y="113"/>
                  </a:lnTo>
                  <a:lnTo>
                    <a:pt x="43" y="118"/>
                  </a:lnTo>
                  <a:lnTo>
                    <a:pt x="53" y="120"/>
                  </a:lnTo>
                  <a:lnTo>
                    <a:pt x="65" y="120"/>
                  </a:lnTo>
                  <a:lnTo>
                    <a:pt x="75" y="120"/>
                  </a:lnTo>
                  <a:lnTo>
                    <a:pt x="85" y="115"/>
                  </a:lnTo>
                  <a:lnTo>
                    <a:pt x="93" y="110"/>
                  </a:lnTo>
                  <a:lnTo>
                    <a:pt x="95" y="108"/>
                  </a:lnTo>
                  <a:lnTo>
                    <a:pt x="98" y="1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82" name="Freeform 748"/>
            <p:cNvSpPr>
              <a:spLocks/>
            </p:cNvSpPr>
            <p:nvPr/>
          </p:nvSpPr>
          <p:spPr bwMode="auto">
            <a:xfrm>
              <a:off x="2813" y="8414"/>
              <a:ext cx="40" cy="171"/>
            </a:xfrm>
            <a:custGeom>
              <a:avLst/>
              <a:gdLst>
                <a:gd name="T0" fmla="*/ 0 w 40"/>
                <a:gd name="T1" fmla="*/ 171 h 171"/>
                <a:gd name="T2" fmla="*/ 10 w 40"/>
                <a:gd name="T3" fmla="*/ 146 h 171"/>
                <a:gd name="T4" fmla="*/ 17 w 40"/>
                <a:gd name="T5" fmla="*/ 130 h 171"/>
                <a:gd name="T6" fmla="*/ 20 w 40"/>
                <a:gd name="T7" fmla="*/ 120 h 171"/>
                <a:gd name="T8" fmla="*/ 22 w 40"/>
                <a:gd name="T9" fmla="*/ 108 h 171"/>
                <a:gd name="T10" fmla="*/ 22 w 40"/>
                <a:gd name="T11" fmla="*/ 98 h 171"/>
                <a:gd name="T12" fmla="*/ 22 w 40"/>
                <a:gd name="T13" fmla="*/ 85 h 171"/>
                <a:gd name="T14" fmla="*/ 22 w 40"/>
                <a:gd name="T15" fmla="*/ 73 h 171"/>
                <a:gd name="T16" fmla="*/ 22 w 40"/>
                <a:gd name="T17" fmla="*/ 60 h 171"/>
                <a:gd name="T18" fmla="*/ 20 w 40"/>
                <a:gd name="T19" fmla="*/ 50 h 171"/>
                <a:gd name="T20" fmla="*/ 17 w 40"/>
                <a:gd name="T21" fmla="*/ 37 h 171"/>
                <a:gd name="T22" fmla="*/ 10 w 40"/>
                <a:gd name="T23" fmla="*/ 22 h 171"/>
                <a:gd name="T24" fmla="*/ 0 w 40"/>
                <a:gd name="T25" fmla="*/ 0 h 171"/>
                <a:gd name="T26" fmla="*/ 10 w 40"/>
                <a:gd name="T27" fmla="*/ 0 h 171"/>
                <a:gd name="T28" fmla="*/ 25 w 40"/>
                <a:gd name="T29" fmla="*/ 27 h 171"/>
                <a:gd name="T30" fmla="*/ 32 w 40"/>
                <a:gd name="T31" fmla="*/ 43 h 171"/>
                <a:gd name="T32" fmla="*/ 35 w 40"/>
                <a:gd name="T33" fmla="*/ 53 h 171"/>
                <a:gd name="T34" fmla="*/ 37 w 40"/>
                <a:gd name="T35" fmla="*/ 63 h 171"/>
                <a:gd name="T36" fmla="*/ 40 w 40"/>
                <a:gd name="T37" fmla="*/ 85 h 171"/>
                <a:gd name="T38" fmla="*/ 40 w 40"/>
                <a:gd name="T39" fmla="*/ 98 h 171"/>
                <a:gd name="T40" fmla="*/ 37 w 40"/>
                <a:gd name="T41" fmla="*/ 108 h 171"/>
                <a:gd name="T42" fmla="*/ 35 w 40"/>
                <a:gd name="T43" fmla="*/ 120 h 171"/>
                <a:gd name="T44" fmla="*/ 32 w 40"/>
                <a:gd name="T45" fmla="*/ 130 h 171"/>
                <a:gd name="T46" fmla="*/ 25 w 40"/>
                <a:gd name="T47" fmla="*/ 148 h 171"/>
                <a:gd name="T48" fmla="*/ 10 w 40"/>
                <a:gd name="T49" fmla="*/ 171 h 171"/>
                <a:gd name="T50" fmla="*/ 0 w 40"/>
                <a:gd name="T51" fmla="*/ 171 h 1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171"/>
                <a:gd name="T80" fmla="*/ 40 w 40"/>
                <a:gd name="T81" fmla="*/ 171 h 1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171">
                  <a:moveTo>
                    <a:pt x="0" y="171"/>
                  </a:moveTo>
                  <a:lnTo>
                    <a:pt x="10" y="146"/>
                  </a:lnTo>
                  <a:lnTo>
                    <a:pt x="17" y="130"/>
                  </a:lnTo>
                  <a:lnTo>
                    <a:pt x="20" y="120"/>
                  </a:lnTo>
                  <a:lnTo>
                    <a:pt x="22" y="108"/>
                  </a:lnTo>
                  <a:lnTo>
                    <a:pt x="22" y="98"/>
                  </a:lnTo>
                  <a:lnTo>
                    <a:pt x="22" y="85"/>
                  </a:lnTo>
                  <a:lnTo>
                    <a:pt x="22" y="73"/>
                  </a:lnTo>
                  <a:lnTo>
                    <a:pt x="22" y="60"/>
                  </a:lnTo>
                  <a:lnTo>
                    <a:pt x="20" y="50"/>
                  </a:lnTo>
                  <a:lnTo>
                    <a:pt x="17" y="37"/>
                  </a:lnTo>
                  <a:lnTo>
                    <a:pt x="10" y="22"/>
                  </a:lnTo>
                  <a:lnTo>
                    <a:pt x="0" y="0"/>
                  </a:lnTo>
                  <a:lnTo>
                    <a:pt x="10" y="0"/>
                  </a:lnTo>
                  <a:lnTo>
                    <a:pt x="25" y="27"/>
                  </a:lnTo>
                  <a:lnTo>
                    <a:pt x="32" y="43"/>
                  </a:lnTo>
                  <a:lnTo>
                    <a:pt x="35" y="53"/>
                  </a:lnTo>
                  <a:lnTo>
                    <a:pt x="37" y="63"/>
                  </a:lnTo>
                  <a:lnTo>
                    <a:pt x="40" y="85"/>
                  </a:lnTo>
                  <a:lnTo>
                    <a:pt x="40" y="98"/>
                  </a:lnTo>
                  <a:lnTo>
                    <a:pt x="37" y="108"/>
                  </a:lnTo>
                  <a:lnTo>
                    <a:pt x="35" y="120"/>
                  </a:lnTo>
                  <a:lnTo>
                    <a:pt x="32" y="130"/>
                  </a:lnTo>
                  <a:lnTo>
                    <a:pt x="25" y="148"/>
                  </a:lnTo>
                  <a:lnTo>
                    <a:pt x="10" y="171"/>
                  </a:lnTo>
                  <a:lnTo>
                    <a:pt x="0" y="1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83" name="Freeform 749"/>
            <p:cNvSpPr>
              <a:spLocks/>
            </p:cNvSpPr>
            <p:nvPr/>
          </p:nvSpPr>
          <p:spPr bwMode="auto">
            <a:xfrm>
              <a:off x="2881" y="8527"/>
              <a:ext cx="20" cy="48"/>
            </a:xfrm>
            <a:custGeom>
              <a:avLst/>
              <a:gdLst>
                <a:gd name="T0" fmla="*/ 0 w 20"/>
                <a:gd name="T1" fmla="*/ 38 h 48"/>
                <a:gd name="T2" fmla="*/ 5 w 20"/>
                <a:gd name="T3" fmla="*/ 35 h 48"/>
                <a:gd name="T4" fmla="*/ 10 w 20"/>
                <a:gd name="T5" fmla="*/ 30 h 48"/>
                <a:gd name="T6" fmla="*/ 10 w 20"/>
                <a:gd name="T7" fmla="*/ 22 h 48"/>
                <a:gd name="T8" fmla="*/ 10 w 20"/>
                <a:gd name="T9" fmla="*/ 20 h 48"/>
                <a:gd name="T10" fmla="*/ 0 w 20"/>
                <a:gd name="T11" fmla="*/ 20 h 48"/>
                <a:gd name="T12" fmla="*/ 0 w 20"/>
                <a:gd name="T13" fmla="*/ 0 h 48"/>
                <a:gd name="T14" fmla="*/ 20 w 20"/>
                <a:gd name="T15" fmla="*/ 0 h 48"/>
                <a:gd name="T16" fmla="*/ 20 w 20"/>
                <a:gd name="T17" fmla="*/ 17 h 48"/>
                <a:gd name="T18" fmla="*/ 17 w 20"/>
                <a:gd name="T19" fmla="*/ 28 h 48"/>
                <a:gd name="T20" fmla="*/ 15 w 20"/>
                <a:gd name="T21" fmla="*/ 38 h 48"/>
                <a:gd name="T22" fmla="*/ 12 w 20"/>
                <a:gd name="T23" fmla="*/ 40 h 48"/>
                <a:gd name="T24" fmla="*/ 10 w 20"/>
                <a:gd name="T25" fmla="*/ 43 h 48"/>
                <a:gd name="T26" fmla="*/ 5 w 20"/>
                <a:gd name="T27" fmla="*/ 45 h 48"/>
                <a:gd name="T28" fmla="*/ 0 w 20"/>
                <a:gd name="T29" fmla="*/ 48 h 48"/>
                <a:gd name="T30" fmla="*/ 0 w 20"/>
                <a:gd name="T31" fmla="*/ 38 h 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
                <a:gd name="T49" fmla="*/ 0 h 48"/>
                <a:gd name="T50" fmla="*/ 20 w 20"/>
                <a:gd name="T51" fmla="*/ 48 h 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 h="48">
                  <a:moveTo>
                    <a:pt x="0" y="38"/>
                  </a:moveTo>
                  <a:lnTo>
                    <a:pt x="5" y="35"/>
                  </a:lnTo>
                  <a:lnTo>
                    <a:pt x="10" y="30"/>
                  </a:lnTo>
                  <a:lnTo>
                    <a:pt x="10" y="22"/>
                  </a:lnTo>
                  <a:lnTo>
                    <a:pt x="10" y="20"/>
                  </a:lnTo>
                  <a:lnTo>
                    <a:pt x="0" y="20"/>
                  </a:lnTo>
                  <a:lnTo>
                    <a:pt x="0" y="0"/>
                  </a:lnTo>
                  <a:lnTo>
                    <a:pt x="20" y="0"/>
                  </a:lnTo>
                  <a:lnTo>
                    <a:pt x="20" y="17"/>
                  </a:lnTo>
                  <a:lnTo>
                    <a:pt x="17" y="28"/>
                  </a:lnTo>
                  <a:lnTo>
                    <a:pt x="15" y="38"/>
                  </a:lnTo>
                  <a:lnTo>
                    <a:pt x="12" y="40"/>
                  </a:lnTo>
                  <a:lnTo>
                    <a:pt x="10" y="43"/>
                  </a:lnTo>
                  <a:lnTo>
                    <a:pt x="5" y="45"/>
                  </a:lnTo>
                  <a:lnTo>
                    <a:pt x="0" y="4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884" name="Rectangle 750"/>
            <p:cNvSpPr>
              <a:spLocks noChangeArrowheads="1"/>
            </p:cNvSpPr>
            <p:nvPr/>
          </p:nvSpPr>
          <p:spPr bwMode="auto">
            <a:xfrm>
              <a:off x="0" y="-18"/>
              <a:ext cx="7203" cy="9186"/>
            </a:xfrm>
            <a:prstGeom prst="rect">
              <a:avLst/>
            </a:prstGeom>
            <a:noFill/>
            <a:ln w="13">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grpSp>
    </p:spTree>
    <p:extLst>
      <p:ext uri="{BB962C8B-B14F-4D97-AF65-F5344CB8AC3E}">
        <p14:creationId xmlns:p14="http://schemas.microsoft.com/office/powerpoint/2010/main" val="20889685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idx="4294967295"/>
          </p:nvPr>
        </p:nvSpPr>
        <p:spPr/>
        <p:txBody>
          <a:bodyPr/>
          <a:lstStyle/>
          <a:p>
            <a:r>
              <a:rPr lang="en-US" altLang="en-US" smtClean="0"/>
              <a:t>Standard architecture</a:t>
            </a:r>
          </a:p>
        </p:txBody>
      </p:sp>
      <p:sp>
        <p:nvSpPr>
          <p:cNvPr id="373763" name="Rectangle 3"/>
          <p:cNvSpPr>
            <a:spLocks noGrp="1" noChangeArrowheads="1"/>
          </p:cNvSpPr>
          <p:nvPr>
            <p:ph type="body" idx="4294967295"/>
          </p:nvPr>
        </p:nvSpPr>
        <p:spPr/>
        <p:txBody>
          <a:bodyPr/>
          <a:lstStyle/>
          <a:p>
            <a:r>
              <a:rPr lang="en-US" altLang="en-US" sz="2400"/>
              <a:t>Subschema's or user views present a subset of the data in different formats.</a:t>
            </a:r>
          </a:p>
          <a:p>
            <a:r>
              <a:rPr lang="en-US" altLang="en-US" sz="2400"/>
              <a:t>A schema or conceptual model describes the relevant model for the institution.</a:t>
            </a:r>
          </a:p>
          <a:p>
            <a:r>
              <a:rPr lang="en-US" altLang="en-US" sz="2400"/>
              <a:t>A storage schema describes access paths to search and retrieve data efficiently. </a:t>
            </a:r>
          </a:p>
          <a:p>
            <a:r>
              <a:rPr lang="en-US" altLang="en-US" sz="2400"/>
              <a:t>Mappings define the correspondence between schemas. Usually the DBMS runs on top of the OS, utilizing its services, in particular authentication and data storage (Typically, the OS files contain the DBMS data. )</a:t>
            </a:r>
          </a:p>
        </p:txBody>
      </p:sp>
    </p:spTree>
    <p:extLst>
      <p:ext uri="{BB962C8B-B14F-4D97-AF65-F5344CB8AC3E}">
        <p14:creationId xmlns:p14="http://schemas.microsoft.com/office/powerpoint/2010/main" val="22833063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8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981200"/>
            <a:ext cx="65532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66636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ig 6_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5049" y="185351"/>
            <a:ext cx="5980670" cy="6141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7917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idx="4294967295"/>
          </p:nvPr>
        </p:nvSpPr>
        <p:spPr/>
        <p:txBody>
          <a:bodyPr/>
          <a:lstStyle/>
          <a:p>
            <a:r>
              <a:rPr lang="en-US" altLang="en-US" smtClean="0"/>
              <a:t>Modules or subsystems</a:t>
            </a:r>
          </a:p>
        </p:txBody>
      </p:sp>
      <p:sp>
        <p:nvSpPr>
          <p:cNvPr id="375811" name="Rectangle 3"/>
          <p:cNvSpPr>
            <a:spLocks noGrp="1" noChangeArrowheads="1"/>
          </p:cNvSpPr>
          <p:nvPr>
            <p:ph type="body" idx="4294967295"/>
          </p:nvPr>
        </p:nvSpPr>
        <p:spPr/>
        <p:txBody>
          <a:bodyPr>
            <a:normAutofit lnSpcReduction="10000"/>
          </a:bodyPr>
          <a:lstStyle/>
          <a:p>
            <a:pPr>
              <a:lnSpc>
                <a:spcPct val="80000"/>
              </a:lnSpc>
              <a:buFontTx/>
              <a:buNone/>
            </a:pPr>
            <a:r>
              <a:rPr lang="en-US" altLang="en-US" sz="1400" b="1" dirty="0" smtClean="0"/>
              <a:t> </a:t>
            </a:r>
            <a:r>
              <a:rPr lang="en-US" altLang="en-US" sz="1800" b="1" dirty="0"/>
              <a:t>Storage module. </a:t>
            </a:r>
          </a:p>
          <a:p>
            <a:pPr>
              <a:lnSpc>
                <a:spcPct val="80000"/>
              </a:lnSpc>
            </a:pPr>
            <a:r>
              <a:rPr lang="en-US" altLang="en-US" sz="1800" dirty="0"/>
              <a:t>It is responsible for all the aspects </a:t>
            </a:r>
            <a:r>
              <a:rPr lang="en-US" altLang="en-US" sz="1800" dirty="0" smtClean="0"/>
              <a:t>of the </a:t>
            </a:r>
            <a:r>
              <a:rPr lang="en-US" altLang="en-US" sz="1800" dirty="0"/>
              <a:t>physical storage of the data on disk or in the operating system (OS) files. It maps the logical relations into physical files. It maintains the various indexes and access methods. It is responsible for interface with the OS and the buffer (cache) management. It contains the concurrency control component which enforces locking protocols and detects deadlocks during data access. It contains the Log &amp; Recovery components which assure the atomicity and durability of transactions and provides tools for recovery in case of system failures.</a:t>
            </a:r>
          </a:p>
          <a:p>
            <a:pPr>
              <a:lnSpc>
                <a:spcPct val="80000"/>
              </a:lnSpc>
              <a:buFontTx/>
              <a:buNone/>
            </a:pPr>
            <a:r>
              <a:rPr lang="en-US" altLang="en-US" sz="1800" b="1" dirty="0" smtClean="0"/>
              <a:t>Query </a:t>
            </a:r>
            <a:r>
              <a:rPr lang="en-US" altLang="en-US" sz="1800" b="1" dirty="0"/>
              <a:t>and DML module. </a:t>
            </a:r>
          </a:p>
          <a:p>
            <a:pPr>
              <a:lnSpc>
                <a:spcPct val="80000"/>
              </a:lnSpc>
            </a:pPr>
            <a:r>
              <a:rPr lang="en-US" altLang="en-US" sz="1800" dirty="0"/>
              <a:t>It is responsible for compiling, optimizing and executing queries and embedded DML (data manipulation language) programs. This module is responsible for storing and maintaining all the database (schema) definitions in the data dictionary. It is also responsible for parsing the SQL queries, and optimizing them using the information in the data dictionary (such as existence of indexes, selectivity of attributes, etc.).</a:t>
            </a:r>
          </a:p>
          <a:p>
            <a:pPr>
              <a:lnSpc>
                <a:spcPct val="80000"/>
              </a:lnSpc>
            </a:pPr>
            <a:r>
              <a:rPr lang="en-US" altLang="en-US" sz="1800" dirty="0"/>
              <a:t>This module also contains </a:t>
            </a:r>
            <a:r>
              <a:rPr lang="en-US" altLang="en-US" sz="1800" b="1" dirty="0"/>
              <a:t>most of the security and integrity </a:t>
            </a:r>
            <a:r>
              <a:rPr lang="en-US" altLang="en-US" sz="1800" b="1" dirty="0" smtClean="0"/>
              <a:t>features</a:t>
            </a:r>
            <a:r>
              <a:rPr lang="en-US" altLang="en-US" sz="1800" dirty="0" smtClean="0"/>
              <a:t>. </a:t>
            </a:r>
            <a:r>
              <a:rPr lang="en-US" altLang="en-US" sz="1800" dirty="0"/>
              <a:t>Security is usually checked by the query compiler when a view is used, and the integrity is checked partly at compile time and partly at run-time (during Update), since some values which are being updated are known only at run-time.</a:t>
            </a:r>
          </a:p>
          <a:p>
            <a:pPr>
              <a:lnSpc>
                <a:spcPct val="80000"/>
              </a:lnSpc>
              <a:buFontTx/>
              <a:buNone/>
            </a:pPr>
            <a:r>
              <a:rPr lang="en-US" altLang="en-US" sz="1800" b="1" dirty="0" smtClean="0"/>
              <a:t>User-interface </a:t>
            </a:r>
            <a:r>
              <a:rPr lang="en-US" altLang="en-US" sz="1800" b="1" dirty="0"/>
              <a:t>module. </a:t>
            </a:r>
          </a:p>
          <a:p>
            <a:pPr>
              <a:lnSpc>
                <a:spcPct val="80000"/>
              </a:lnSpc>
            </a:pPr>
            <a:r>
              <a:rPr lang="en-US" altLang="en-US" sz="1800" dirty="0"/>
              <a:t>It is responsible for the actual interface of the system to users to programs or to a host language. Standard protocols such as ODBC or JDBC may be used here.</a:t>
            </a:r>
          </a:p>
        </p:txBody>
      </p:sp>
    </p:spTree>
    <p:extLst>
      <p:ext uri="{BB962C8B-B14F-4D97-AF65-F5344CB8AC3E}">
        <p14:creationId xmlns:p14="http://schemas.microsoft.com/office/powerpoint/2010/main" val="36557092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idx="4294967295"/>
          </p:nvPr>
        </p:nvSpPr>
        <p:spPr/>
        <p:txBody>
          <a:bodyPr/>
          <a:lstStyle/>
          <a:p>
            <a:r>
              <a:rPr lang="en-US" altLang="en-US" smtClean="0"/>
              <a:t>Security in DBMSs</a:t>
            </a:r>
          </a:p>
        </p:txBody>
      </p:sp>
      <p:sp>
        <p:nvSpPr>
          <p:cNvPr id="376835" name="Rectangle 3"/>
          <p:cNvSpPr>
            <a:spLocks noGrp="1" noChangeArrowheads="1"/>
          </p:cNvSpPr>
          <p:nvPr>
            <p:ph type="body" idx="4294967295"/>
          </p:nvPr>
        </p:nvSpPr>
        <p:spPr/>
        <p:txBody>
          <a:bodyPr/>
          <a:lstStyle/>
          <a:p>
            <a:pPr>
              <a:lnSpc>
                <a:spcPct val="80000"/>
              </a:lnSpc>
            </a:pPr>
            <a:r>
              <a:rPr lang="en-US" altLang="en-US" sz="2400"/>
              <a:t>Most of the security issues are at the higher layers of the system</a:t>
            </a:r>
          </a:p>
          <a:p>
            <a:pPr>
              <a:lnSpc>
                <a:spcPct val="80000"/>
              </a:lnSpc>
            </a:pPr>
            <a:r>
              <a:rPr lang="en-US" altLang="en-US" sz="2400"/>
              <a:t>In most cases, a DBMS will be implemented on top of an operating system and therefore will rely on its security features</a:t>
            </a:r>
          </a:p>
          <a:p>
            <a:pPr>
              <a:lnSpc>
                <a:spcPct val="80000"/>
              </a:lnSpc>
            </a:pPr>
            <a:r>
              <a:rPr lang="en-US" altLang="en-US" sz="2400"/>
              <a:t>Therefore, low level security issues such as: protection of memory buffers, or separation between various threads of control are delegated to the OS, and the DBMS is not concerned with them</a:t>
            </a:r>
          </a:p>
          <a:p>
            <a:pPr>
              <a:lnSpc>
                <a:spcPct val="80000"/>
              </a:lnSpc>
            </a:pPr>
            <a:r>
              <a:rPr lang="en-US" altLang="en-US" sz="2400"/>
              <a:t>In addition, most DBMSs rely on the OS for user authentication, although some products (e.g. Oracle) provide their own authentication methods.</a:t>
            </a:r>
          </a:p>
        </p:txBody>
      </p:sp>
    </p:spTree>
    <p:extLst>
      <p:ext uri="{BB962C8B-B14F-4D97-AF65-F5344CB8AC3E}">
        <p14:creationId xmlns:p14="http://schemas.microsoft.com/office/powerpoint/2010/main" val="5568104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idx="4294967295"/>
          </p:nvPr>
        </p:nvSpPr>
        <p:spPr/>
        <p:txBody>
          <a:bodyPr/>
          <a:lstStyle/>
          <a:p>
            <a:r>
              <a:rPr lang="en-US" altLang="en-US" dirty="0" smtClean="0"/>
              <a:t>Views</a:t>
            </a:r>
          </a:p>
        </p:txBody>
      </p:sp>
      <p:sp>
        <p:nvSpPr>
          <p:cNvPr id="377859" name="Rectangle 3"/>
          <p:cNvSpPr>
            <a:spLocks noGrp="1" noChangeArrowheads="1"/>
          </p:cNvSpPr>
          <p:nvPr>
            <p:ph type="body" idx="4294967295"/>
          </p:nvPr>
        </p:nvSpPr>
        <p:spPr/>
        <p:txBody>
          <a:bodyPr>
            <a:normAutofit/>
          </a:bodyPr>
          <a:lstStyle/>
          <a:p>
            <a:pPr>
              <a:lnSpc>
                <a:spcPct val="80000"/>
              </a:lnSpc>
            </a:pPr>
            <a:r>
              <a:rPr lang="en-US" altLang="en-US" sz="2400" dirty="0" smtClean="0"/>
              <a:t>A view </a:t>
            </a:r>
            <a:r>
              <a:rPr lang="en-US" altLang="en-US" sz="2400" dirty="0"/>
              <a:t>enables users (or groups of users) to </a:t>
            </a:r>
            <a:r>
              <a:rPr lang="en-US" altLang="en-US" sz="2400" b="1" dirty="0"/>
              <a:t>access only a portion of the database</a:t>
            </a:r>
            <a:r>
              <a:rPr lang="en-US" altLang="en-US" sz="2400" dirty="0"/>
              <a:t>, thus providing both convenience and security</a:t>
            </a:r>
          </a:p>
          <a:p>
            <a:pPr>
              <a:lnSpc>
                <a:spcPct val="80000"/>
              </a:lnSpc>
            </a:pPr>
            <a:r>
              <a:rPr lang="en-US" altLang="en-US" sz="2400" dirty="0"/>
              <a:t>A view also enables conversion of logical data types into language-dependent data types depending on the host language in which the view is embedded</a:t>
            </a:r>
          </a:p>
          <a:p>
            <a:pPr>
              <a:lnSpc>
                <a:spcPct val="80000"/>
              </a:lnSpc>
            </a:pPr>
            <a:r>
              <a:rPr lang="en-US" altLang="en-US" sz="2400" dirty="0"/>
              <a:t>In all SQL based systems, </a:t>
            </a:r>
            <a:r>
              <a:rPr lang="en-US" altLang="en-US" sz="2400" b="1" dirty="0"/>
              <a:t>a view can be defined using the standard SQL syntax</a:t>
            </a:r>
            <a:r>
              <a:rPr lang="en-US" altLang="en-US" sz="2400" dirty="0"/>
              <a:t>. </a:t>
            </a:r>
          </a:p>
          <a:p>
            <a:pPr>
              <a:lnSpc>
                <a:spcPct val="80000"/>
              </a:lnSpc>
            </a:pPr>
            <a:r>
              <a:rPr lang="en-US" altLang="en-US" sz="2400" dirty="0"/>
              <a:t>Since all SQL syntax is available to the definer of a view, a view may be very </a:t>
            </a:r>
            <a:r>
              <a:rPr lang="en-US" altLang="en-US" sz="2400" dirty="0" smtClean="0"/>
              <a:t>complex</a:t>
            </a:r>
            <a:r>
              <a:rPr lang="en-US" altLang="en-US" sz="2400" dirty="0"/>
              <a:t> </a:t>
            </a:r>
            <a:r>
              <a:rPr lang="en-US" altLang="en-US" sz="2400" dirty="0" smtClean="0"/>
              <a:t>and can control access to each data item</a:t>
            </a:r>
            <a:endParaRPr lang="en-US" altLang="en-US" sz="2400" dirty="0"/>
          </a:p>
          <a:p>
            <a:pPr>
              <a:lnSpc>
                <a:spcPct val="80000"/>
              </a:lnSpc>
            </a:pPr>
            <a:r>
              <a:rPr lang="en-US" altLang="en-US" sz="2400" dirty="0"/>
              <a:t>It's important to note though that a view is only a "window" on the database, and </a:t>
            </a:r>
            <a:r>
              <a:rPr lang="en-US" altLang="en-US" sz="2400" b="1" dirty="0"/>
              <a:t>does not exist as a physical table</a:t>
            </a:r>
            <a:r>
              <a:rPr lang="en-US" altLang="en-US" sz="2400" dirty="0"/>
              <a:t>. Thus the view has to be retrieved with every access, and therefore is always up-to-date. </a:t>
            </a:r>
          </a:p>
        </p:txBody>
      </p:sp>
    </p:spTree>
    <p:extLst>
      <p:ext uri="{BB962C8B-B14F-4D97-AF65-F5344CB8AC3E}">
        <p14:creationId xmlns:p14="http://schemas.microsoft.com/office/powerpoint/2010/main" val="9759821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81" name="Picture 2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8963" y="2335428"/>
            <a:ext cx="5938837" cy="2829696"/>
          </a:xfrm>
          <a:prstGeom prst="rect">
            <a:avLst/>
          </a:prstGeom>
          <a:noFill/>
          <a:extLst>
            <a:ext uri="{909E8E84-426E-40DD-AFC4-6F175D3DCCD1}">
              <a14:hiddenFill xmlns:a14="http://schemas.microsoft.com/office/drawing/2010/main">
                <a:solidFill>
                  <a:srgbClr val="FFFFFF"/>
                </a:solidFill>
              </a14:hiddenFill>
            </a:ext>
          </a:extLst>
        </p:spPr>
      </p:pic>
      <p:sp>
        <p:nvSpPr>
          <p:cNvPr id="285" name="Title 284"/>
          <p:cNvSpPr>
            <a:spLocks noGrp="1"/>
          </p:cNvSpPr>
          <p:nvPr>
            <p:ph type="title"/>
          </p:nvPr>
        </p:nvSpPr>
        <p:spPr/>
        <p:txBody>
          <a:bodyPr/>
          <a:lstStyle/>
          <a:p>
            <a:r>
              <a:rPr lang="en-US" dirty="0" smtClean="0"/>
              <a:t>A view definition</a:t>
            </a:r>
            <a:endParaRPr lang="en-US" dirty="0"/>
          </a:p>
        </p:txBody>
      </p:sp>
    </p:spTree>
    <p:extLst>
      <p:ext uri="{BB962C8B-B14F-4D97-AF65-F5344CB8AC3E}">
        <p14:creationId xmlns:p14="http://schemas.microsoft.com/office/powerpoint/2010/main" val="3301231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idx="4294967295"/>
          </p:nvPr>
        </p:nvSpPr>
        <p:spPr/>
        <p:txBody>
          <a:bodyPr/>
          <a:lstStyle/>
          <a:p>
            <a:r>
              <a:rPr lang="en-US" altLang="en-US" smtClean="0"/>
              <a:t>Authorization in SQL</a:t>
            </a:r>
          </a:p>
        </p:txBody>
      </p:sp>
      <p:sp>
        <p:nvSpPr>
          <p:cNvPr id="379907" name="Rectangle 3"/>
          <p:cNvSpPr>
            <a:spLocks noGrp="1" noChangeArrowheads="1"/>
          </p:cNvSpPr>
          <p:nvPr>
            <p:ph type="body" idx="4294967295"/>
          </p:nvPr>
        </p:nvSpPr>
        <p:spPr/>
        <p:txBody>
          <a:bodyPr/>
          <a:lstStyle/>
          <a:p>
            <a:pPr>
              <a:lnSpc>
                <a:spcPct val="80000"/>
              </a:lnSpc>
            </a:pPr>
            <a:endParaRPr lang="en-US" altLang="en-US" sz="1600" dirty="0"/>
          </a:p>
          <a:p>
            <a:pPr>
              <a:lnSpc>
                <a:spcPct val="80000"/>
              </a:lnSpc>
            </a:pPr>
            <a:r>
              <a:rPr lang="en-US" altLang="en-US" sz="2400" dirty="0" smtClean="0"/>
              <a:t>The </a:t>
            </a:r>
            <a:r>
              <a:rPr lang="en-US" altLang="en-US" sz="2400" dirty="0"/>
              <a:t>basic units for authorization are either a table or a view. If one wants to grant access to part of a table (some of the columns, or some of the rows), or if one like to support content-based protection, one must do it by definition of an appropriate view. </a:t>
            </a:r>
          </a:p>
          <a:p>
            <a:pPr>
              <a:lnSpc>
                <a:spcPct val="80000"/>
              </a:lnSpc>
            </a:pPr>
            <a:r>
              <a:rPr lang="en-US" altLang="en-US" sz="2400" dirty="0"/>
              <a:t>Also the administration of authorization is not central, and </a:t>
            </a:r>
            <a:r>
              <a:rPr lang="en-US" altLang="en-US" sz="2400" b="1" dirty="0"/>
              <a:t>the creator of a table (or a view) can grant access with a Grant option to other users</a:t>
            </a:r>
            <a:r>
              <a:rPr lang="en-US" altLang="en-US" sz="2400" dirty="0"/>
              <a:t>, thus delegating the right to define authorization </a:t>
            </a:r>
            <a:r>
              <a:rPr lang="en-US" altLang="en-US" sz="2400" dirty="0" err="1"/>
              <a:t>distributively</a:t>
            </a:r>
            <a:r>
              <a:rPr lang="en-US" altLang="en-US" sz="2400" dirty="0"/>
              <a:t>. </a:t>
            </a:r>
          </a:p>
          <a:p>
            <a:pPr>
              <a:lnSpc>
                <a:spcPct val="80000"/>
              </a:lnSpc>
            </a:pPr>
            <a:r>
              <a:rPr lang="en-US" altLang="en-US" sz="2400" dirty="0"/>
              <a:t>The syntax of the GRANT and REVOKE commands is the following:</a:t>
            </a:r>
          </a:p>
          <a:p>
            <a:pPr>
              <a:lnSpc>
                <a:spcPct val="80000"/>
              </a:lnSpc>
              <a:buFontTx/>
              <a:buNone/>
            </a:pPr>
            <a:r>
              <a:rPr lang="en-US" altLang="en-US" sz="2400" dirty="0"/>
              <a:t>                    GRANT privileges on Object to users [with GRANT option]</a:t>
            </a:r>
          </a:p>
          <a:p>
            <a:pPr>
              <a:lnSpc>
                <a:spcPct val="80000"/>
              </a:lnSpc>
              <a:buFontTx/>
              <a:buNone/>
            </a:pPr>
            <a:r>
              <a:rPr lang="en-US" altLang="en-US" sz="2400" dirty="0"/>
              <a:t>                    REVOKE [GRANT option for] Privileges ON Object from Users {RESTRICT </a:t>
            </a:r>
            <a:r>
              <a:rPr lang="en-US" altLang="en-US" sz="2400" dirty="0" smtClean="0"/>
              <a:t> </a:t>
            </a:r>
          </a:p>
          <a:p>
            <a:pPr>
              <a:lnSpc>
                <a:spcPct val="80000"/>
              </a:lnSpc>
              <a:buFontTx/>
              <a:buNone/>
            </a:pPr>
            <a:r>
              <a:rPr lang="en-US" altLang="en-US" sz="2400" dirty="0"/>
              <a:t> </a:t>
            </a:r>
            <a:r>
              <a:rPr lang="en-US" altLang="en-US" sz="2400" dirty="0" smtClean="0"/>
              <a:t>                  | </a:t>
            </a:r>
            <a:r>
              <a:rPr lang="en-US" altLang="en-US" sz="2400" dirty="0"/>
              <a:t>CASCADE}</a:t>
            </a:r>
          </a:p>
        </p:txBody>
      </p:sp>
    </p:spTree>
    <p:extLst>
      <p:ext uri="{BB962C8B-B14F-4D97-AF65-F5344CB8AC3E}">
        <p14:creationId xmlns:p14="http://schemas.microsoft.com/office/powerpoint/2010/main" val="28143187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idx="4294967295"/>
          </p:nvPr>
        </p:nvSpPr>
        <p:spPr/>
        <p:txBody>
          <a:bodyPr/>
          <a:lstStyle/>
          <a:p>
            <a:r>
              <a:rPr lang="en-US" altLang="en-US" sz="3200" dirty="0" smtClean="0"/>
              <a:t>Privileges  (rights)</a:t>
            </a:r>
            <a:r>
              <a:rPr lang="en-US" altLang="en-US" sz="3200" dirty="0"/>
              <a:t/>
            </a:r>
            <a:br>
              <a:rPr lang="en-US" altLang="en-US" sz="3200" dirty="0"/>
            </a:br>
            <a:endParaRPr lang="en-US" altLang="en-US" sz="3200" dirty="0"/>
          </a:p>
        </p:txBody>
      </p:sp>
      <p:sp>
        <p:nvSpPr>
          <p:cNvPr id="380931" name="Rectangle 3"/>
          <p:cNvSpPr>
            <a:spLocks noGrp="1" noChangeArrowheads="1"/>
          </p:cNvSpPr>
          <p:nvPr>
            <p:ph type="body" idx="4294967295"/>
          </p:nvPr>
        </p:nvSpPr>
        <p:spPr>
          <a:xfrm>
            <a:off x="838200" y="1865381"/>
            <a:ext cx="10515600" cy="4351338"/>
          </a:xfrm>
        </p:spPr>
        <p:txBody>
          <a:bodyPr>
            <a:normAutofit/>
          </a:bodyPr>
          <a:lstStyle/>
          <a:p>
            <a:pPr>
              <a:lnSpc>
                <a:spcPct val="80000"/>
              </a:lnSpc>
            </a:pPr>
            <a:r>
              <a:rPr lang="en-US" altLang="en-US" sz="2400" b="1" dirty="0"/>
              <a:t>Select</a:t>
            </a:r>
            <a:r>
              <a:rPr lang="en-US" altLang="en-US" sz="2400" dirty="0"/>
              <a:t> - the right to read all columns of the object, including columns added later by an SQL Alter Table command.</a:t>
            </a:r>
          </a:p>
          <a:p>
            <a:pPr>
              <a:lnSpc>
                <a:spcPct val="80000"/>
              </a:lnSpc>
            </a:pPr>
            <a:r>
              <a:rPr lang="en-US" altLang="en-US" sz="2400" b="1" dirty="0"/>
              <a:t>Insert</a:t>
            </a:r>
            <a:r>
              <a:rPr lang="en-US" altLang="en-US" sz="2400" dirty="0"/>
              <a:t> - the right to insert new values (tuples) into all columns of the object. If the object is a View, restrictions apply on what can be inserted, but this is dependent on the view definition and not on the authorization. </a:t>
            </a:r>
          </a:p>
          <a:p>
            <a:pPr>
              <a:lnSpc>
                <a:spcPct val="80000"/>
              </a:lnSpc>
            </a:pPr>
            <a:r>
              <a:rPr lang="en-US" altLang="en-US" sz="2400" b="1" dirty="0"/>
              <a:t>Update </a:t>
            </a:r>
            <a:r>
              <a:rPr lang="en-US" altLang="en-US" sz="2400" dirty="0"/>
              <a:t>- the right to update all columns of the object with options similar to those of Insert.</a:t>
            </a:r>
          </a:p>
          <a:p>
            <a:pPr>
              <a:lnSpc>
                <a:spcPct val="80000"/>
              </a:lnSpc>
            </a:pPr>
            <a:r>
              <a:rPr lang="en-US" altLang="en-US" sz="2400" b="1" dirty="0"/>
              <a:t>Delete </a:t>
            </a:r>
            <a:r>
              <a:rPr lang="en-US" altLang="en-US" sz="2400" dirty="0"/>
              <a:t>- the right to delete rows from an Object. In addition, there are two new privileges:</a:t>
            </a:r>
          </a:p>
          <a:p>
            <a:pPr>
              <a:lnSpc>
                <a:spcPct val="80000"/>
              </a:lnSpc>
            </a:pPr>
            <a:r>
              <a:rPr lang="en-US" altLang="en-US" sz="2400" b="1" dirty="0"/>
              <a:t>Usage </a:t>
            </a:r>
            <a:r>
              <a:rPr lang="en-US" altLang="en-US" sz="2400" dirty="0"/>
              <a:t>- the right to use the current definition in other definitions.</a:t>
            </a:r>
          </a:p>
          <a:p>
            <a:pPr>
              <a:lnSpc>
                <a:spcPct val="80000"/>
              </a:lnSpc>
            </a:pPr>
            <a:r>
              <a:rPr lang="en-US" altLang="en-US" sz="2400" b="1" dirty="0"/>
              <a:t>Reference</a:t>
            </a:r>
            <a:r>
              <a:rPr lang="en-US" altLang="en-US" sz="2400" dirty="0"/>
              <a:t> - the right to use the object in specifying Integrity constraints of other objects. Again, a specific column may be specified. </a:t>
            </a:r>
          </a:p>
        </p:txBody>
      </p:sp>
    </p:spTree>
    <p:extLst>
      <p:ext uri="{BB962C8B-B14F-4D97-AF65-F5344CB8AC3E}">
        <p14:creationId xmlns:p14="http://schemas.microsoft.com/office/powerpoint/2010/main" val="5246980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idx="4294967295"/>
          </p:nvPr>
        </p:nvSpPr>
        <p:spPr/>
        <p:txBody>
          <a:bodyPr/>
          <a:lstStyle/>
          <a:p>
            <a:r>
              <a:rPr lang="en-US" altLang="en-US" smtClean="0"/>
              <a:t>Roles in SQL</a:t>
            </a:r>
          </a:p>
        </p:txBody>
      </p:sp>
      <p:sp>
        <p:nvSpPr>
          <p:cNvPr id="381955" name="Rectangle 3"/>
          <p:cNvSpPr>
            <a:spLocks noGrp="1" noChangeArrowheads="1"/>
          </p:cNvSpPr>
          <p:nvPr>
            <p:ph type="body" idx="4294967295"/>
          </p:nvPr>
        </p:nvSpPr>
        <p:spPr/>
        <p:txBody>
          <a:bodyPr>
            <a:normAutofit/>
          </a:bodyPr>
          <a:lstStyle/>
          <a:p>
            <a:pPr>
              <a:lnSpc>
                <a:spcPct val="90000"/>
              </a:lnSpc>
            </a:pPr>
            <a:r>
              <a:rPr lang="en-US" altLang="en-US" sz="2400" dirty="0"/>
              <a:t>In SQL99, there are several features which relate to the Role-based model. There are commands for defining new roles, e.g. </a:t>
            </a:r>
            <a:r>
              <a:rPr lang="en-US" altLang="en-US" sz="2400" dirty="0" smtClean="0"/>
              <a:t>CREATE </a:t>
            </a:r>
            <a:r>
              <a:rPr lang="en-US" altLang="en-US" sz="2400" dirty="0"/>
              <a:t>ROLE AUDITOR_GENERAL</a:t>
            </a:r>
          </a:p>
          <a:p>
            <a:pPr>
              <a:lnSpc>
                <a:spcPct val="90000"/>
              </a:lnSpc>
            </a:pPr>
            <a:r>
              <a:rPr lang="en-US" altLang="en-US" sz="2400" dirty="0"/>
              <a:t>Hierarchies may be defined by using a command such as:</a:t>
            </a:r>
          </a:p>
          <a:p>
            <a:pPr>
              <a:lnSpc>
                <a:spcPct val="90000"/>
              </a:lnSpc>
              <a:buFontTx/>
              <a:buNone/>
            </a:pPr>
            <a:r>
              <a:rPr lang="en-US" altLang="en-US" sz="2400" dirty="0"/>
              <a:t>            GRANT AUDITOR TO AUDITOR_GENERAL</a:t>
            </a:r>
          </a:p>
          <a:p>
            <a:pPr>
              <a:lnSpc>
                <a:spcPct val="90000"/>
              </a:lnSpc>
            </a:pPr>
            <a:r>
              <a:rPr lang="en-US" altLang="en-US" sz="2400" dirty="0"/>
              <a:t>Permissions may be assigned to Roles by a command such as: GRANT INSERT ON TABLE BUDGET TO AUDITOR</a:t>
            </a:r>
          </a:p>
          <a:p>
            <a:pPr>
              <a:lnSpc>
                <a:spcPct val="90000"/>
              </a:lnSpc>
            </a:pPr>
            <a:r>
              <a:rPr lang="en-US" altLang="en-US" sz="2400" dirty="0"/>
              <a:t>Roles may be assigned to users or to programs by a GRANT command and a specific role may be assigned to a user at run-time</a:t>
            </a:r>
          </a:p>
        </p:txBody>
      </p:sp>
    </p:spTree>
    <p:extLst>
      <p:ext uri="{BB962C8B-B14F-4D97-AF65-F5344CB8AC3E}">
        <p14:creationId xmlns:p14="http://schemas.microsoft.com/office/powerpoint/2010/main" val="920096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idx="4294967295"/>
          </p:nvPr>
        </p:nvSpPr>
        <p:spPr/>
        <p:txBody>
          <a:bodyPr/>
          <a:lstStyle/>
          <a:p>
            <a:r>
              <a:rPr lang="en-US" altLang="en-US" dirty="0" smtClean="0"/>
              <a:t>Database security threats</a:t>
            </a:r>
          </a:p>
        </p:txBody>
      </p:sp>
      <p:sp>
        <p:nvSpPr>
          <p:cNvPr id="387075" name="Rectangle 3"/>
          <p:cNvSpPr>
            <a:spLocks noGrp="1" noChangeArrowheads="1"/>
          </p:cNvSpPr>
          <p:nvPr>
            <p:ph type="body" idx="4294967295"/>
          </p:nvPr>
        </p:nvSpPr>
        <p:spPr/>
        <p:txBody>
          <a:bodyPr>
            <a:normAutofit fontScale="92500" lnSpcReduction="10000"/>
          </a:bodyPr>
          <a:lstStyle/>
          <a:p>
            <a:pPr marL="533400" indent="-533400">
              <a:lnSpc>
                <a:spcPct val="80000"/>
              </a:lnSpc>
            </a:pPr>
            <a:endParaRPr lang="en-US" altLang="en-US" sz="1200" dirty="0"/>
          </a:p>
          <a:p>
            <a:pPr marL="533400" indent="-533400">
              <a:lnSpc>
                <a:spcPct val="80000"/>
              </a:lnSpc>
            </a:pPr>
            <a:r>
              <a:rPr lang="en-US" altLang="en-US" sz="1800" b="1" dirty="0"/>
              <a:t>Illegal access to information</a:t>
            </a:r>
            <a:r>
              <a:rPr lang="en-US" altLang="en-US" sz="1800" dirty="0"/>
              <a:t>. This problem can occur either by wrong authorization rules or by a user bypassing the authentication process (see next item). A database usually contains large quantities of data shared by multiple users. </a:t>
            </a:r>
            <a:r>
              <a:rPr lang="en-US" altLang="en-US" sz="1800" dirty="0" smtClean="0"/>
              <a:t> Access </a:t>
            </a:r>
            <a:r>
              <a:rPr lang="en-US" altLang="en-US" sz="1800" dirty="0"/>
              <a:t>control must be defined and enforced in various granularities, and administered correctly. The risks may be due to invalid or incomplete specification of authorization, or due to lack of control on the administration of authorization.</a:t>
            </a:r>
          </a:p>
          <a:p>
            <a:pPr marL="533400" indent="-533400">
              <a:lnSpc>
                <a:spcPct val="80000"/>
              </a:lnSpc>
            </a:pPr>
            <a:r>
              <a:rPr lang="en-US" altLang="en-US" sz="1800" b="1" dirty="0"/>
              <a:t>Bypassing authentication</a:t>
            </a:r>
            <a:r>
              <a:rPr lang="en-US" altLang="en-US" sz="1800" dirty="0"/>
              <a:t>. Database access control relies on the authentication of users. In Client/Server systems, the client machine must also be authenticated. However, generally the authentication problem is delegated to the Operating </a:t>
            </a:r>
            <a:r>
              <a:rPr lang="en-US" altLang="en-US" sz="1800" dirty="0" smtClean="0"/>
              <a:t>System </a:t>
            </a:r>
            <a:r>
              <a:rPr lang="en-US" altLang="en-US" sz="1800" dirty="0"/>
              <a:t>and is usually not dealt with within the DBMS. </a:t>
            </a:r>
          </a:p>
          <a:p>
            <a:pPr marL="533400" indent="-533400">
              <a:lnSpc>
                <a:spcPct val="80000"/>
              </a:lnSpc>
            </a:pPr>
            <a:r>
              <a:rPr lang="en-US" altLang="en-US" sz="1800" b="1" dirty="0"/>
              <a:t>Attacking data in transition</a:t>
            </a:r>
            <a:r>
              <a:rPr lang="en-US" altLang="en-US" sz="1800" dirty="0"/>
              <a:t>. Data, which is extracted from the database, and transferred to/from users, may pass through several layers. Its protection is done by the Operating and Network layers and is usually not the job of the DBMS</a:t>
            </a:r>
            <a:r>
              <a:rPr lang="en-US" altLang="en-US" sz="1800" dirty="0" smtClean="0"/>
              <a:t>. </a:t>
            </a:r>
            <a:endParaRPr lang="en-US" altLang="en-US" sz="1800" dirty="0"/>
          </a:p>
          <a:p>
            <a:pPr marL="533400" indent="-533400">
              <a:lnSpc>
                <a:spcPct val="80000"/>
              </a:lnSpc>
            </a:pPr>
            <a:r>
              <a:rPr lang="en-US" altLang="en-US" sz="1800" dirty="0"/>
              <a:t>Using </a:t>
            </a:r>
            <a:r>
              <a:rPr lang="en-US" altLang="en-US" sz="1800" b="1" dirty="0"/>
              <a:t>Inference</a:t>
            </a:r>
            <a:r>
              <a:rPr lang="en-US" altLang="en-US" sz="1800" dirty="0"/>
              <a:t> to find sensitive information. Even valid access (e.g. to aggregate data), to a database may reveal undesirable or secret information by using </a:t>
            </a:r>
            <a:r>
              <a:rPr lang="en-US" altLang="en-US" sz="1800" dirty="0" smtClean="0"/>
              <a:t>inference algorithms. The </a:t>
            </a:r>
            <a:r>
              <a:rPr lang="en-US" altLang="en-US" sz="1800" dirty="0"/>
              <a:t>inference problem refers to the ability to </a:t>
            </a:r>
            <a:r>
              <a:rPr lang="en-US" altLang="en-US" sz="1800" b="1" dirty="0"/>
              <a:t>combine statistical queries to deduce individual private information</a:t>
            </a:r>
            <a:r>
              <a:rPr lang="en-US" altLang="en-US" sz="1800" dirty="0"/>
              <a:t>. Such inference may cause serious privacy problems. A database system </a:t>
            </a:r>
            <a:r>
              <a:rPr lang="en-US" altLang="en-US" sz="1800" dirty="0" smtClean="0"/>
              <a:t>should </a:t>
            </a:r>
            <a:r>
              <a:rPr lang="en-US" altLang="en-US" sz="1800" dirty="0"/>
              <a:t>be able to protect against such inferences</a:t>
            </a:r>
            <a:r>
              <a:rPr lang="en-US" altLang="en-US" sz="1800" dirty="0" smtClean="0"/>
              <a:t>.</a:t>
            </a:r>
          </a:p>
          <a:p>
            <a:pPr marL="533400" indent="-533400">
              <a:lnSpc>
                <a:spcPct val="80000"/>
              </a:lnSpc>
            </a:pPr>
            <a:r>
              <a:rPr lang="en-US" sz="1800" dirty="0"/>
              <a:t>Exploitation of </a:t>
            </a:r>
            <a:r>
              <a:rPr lang="en-US" sz="1800" b="1" dirty="0"/>
              <a:t>misconfigured</a:t>
            </a:r>
            <a:r>
              <a:rPr lang="en-US" sz="1800" dirty="0"/>
              <a:t> databases—default accounts and configuration parameters</a:t>
            </a:r>
          </a:p>
          <a:p>
            <a:pPr marL="533400" indent="-533400">
              <a:lnSpc>
                <a:spcPct val="80000"/>
              </a:lnSpc>
            </a:pPr>
            <a:r>
              <a:rPr lang="en-US" altLang="en-US" sz="1800" dirty="0" smtClean="0"/>
              <a:t>The web brought new routes for attacks</a:t>
            </a:r>
            <a:endParaRPr lang="en-US" altLang="en-US" sz="1800" dirty="0"/>
          </a:p>
        </p:txBody>
      </p:sp>
    </p:spTree>
    <p:extLst>
      <p:ext uri="{BB962C8B-B14F-4D97-AF65-F5344CB8AC3E}">
        <p14:creationId xmlns:p14="http://schemas.microsoft.com/office/powerpoint/2010/main" val="38972702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r>
              <a:rPr lang="en-US" altLang="en-US" smtClean="0"/>
              <a:t>Web databases</a:t>
            </a:r>
          </a:p>
        </p:txBody>
      </p:sp>
      <p:sp>
        <p:nvSpPr>
          <p:cNvPr id="382979" name="Rectangle 3"/>
          <p:cNvSpPr>
            <a:spLocks noGrp="1" noChangeArrowheads="1"/>
          </p:cNvSpPr>
          <p:nvPr>
            <p:ph type="body" idx="1"/>
          </p:nvPr>
        </p:nvSpPr>
        <p:spPr/>
        <p:txBody>
          <a:bodyPr>
            <a:normAutofit/>
          </a:bodyPr>
          <a:lstStyle/>
          <a:p>
            <a:pPr>
              <a:lnSpc>
                <a:spcPct val="80000"/>
              </a:lnSpc>
            </a:pPr>
            <a:r>
              <a:rPr lang="en-US" altLang="en-US" sz="2000" dirty="0"/>
              <a:t>Until now we have assumed that users and administrators interact directly with the database and therefore the use of the standard mechanisms of SQL like Views and Grant/Revoke is applied. </a:t>
            </a:r>
          </a:p>
          <a:p>
            <a:pPr>
              <a:lnSpc>
                <a:spcPct val="80000"/>
              </a:lnSpc>
            </a:pPr>
            <a:r>
              <a:rPr lang="en-US" altLang="en-US" sz="2000" dirty="0"/>
              <a:t>The situation in the Web is different. In this </a:t>
            </a:r>
            <a:r>
              <a:rPr lang="en-US" altLang="en-US" sz="2000" dirty="0" smtClean="0"/>
              <a:t>case, </a:t>
            </a:r>
            <a:r>
              <a:rPr lang="en-US" altLang="en-US" sz="2000" dirty="0"/>
              <a:t>users are connected to a Web server which itself interacts with the database </a:t>
            </a:r>
            <a:endParaRPr lang="en-US" altLang="en-US" sz="2000" dirty="0" smtClean="0"/>
          </a:p>
          <a:p>
            <a:pPr>
              <a:lnSpc>
                <a:spcPct val="80000"/>
              </a:lnSpc>
            </a:pPr>
            <a:r>
              <a:rPr lang="en-US" altLang="en-US" sz="2000" dirty="0" smtClean="0"/>
              <a:t>In </a:t>
            </a:r>
            <a:r>
              <a:rPr lang="en-US" altLang="en-US" sz="2000" dirty="0"/>
              <a:t>this architecture all the communication to the database is done by the web server which interacts with the users</a:t>
            </a:r>
            <a:r>
              <a:rPr lang="en-US" altLang="en-US" sz="2000" dirty="0" smtClean="0"/>
              <a:t>.</a:t>
            </a:r>
          </a:p>
          <a:p>
            <a:pPr>
              <a:lnSpc>
                <a:spcPct val="80000"/>
              </a:lnSpc>
            </a:pPr>
            <a:r>
              <a:rPr lang="en-US" altLang="en-US" sz="2000" dirty="0" smtClean="0"/>
              <a:t>In </a:t>
            </a:r>
            <a:r>
              <a:rPr lang="en-US" altLang="en-US" sz="2000" dirty="0"/>
              <a:t>contrast with the standard database architecture where there are a small number of known users </a:t>
            </a:r>
            <a:r>
              <a:rPr lang="en-US" altLang="en-US" sz="2000" dirty="0" smtClean="0"/>
              <a:t>who </a:t>
            </a:r>
            <a:r>
              <a:rPr lang="en-US" altLang="en-US" sz="2000" dirty="0"/>
              <a:t>are authenticated to the DBMS at session initiation time, and where it is easy to  associate transactions to the user performing them, in the Web/Database case we have the following situation:</a:t>
            </a:r>
          </a:p>
          <a:p>
            <a:pPr>
              <a:lnSpc>
                <a:spcPct val="80000"/>
              </a:lnSpc>
            </a:pPr>
            <a:r>
              <a:rPr lang="en-US" altLang="en-US" sz="2000" dirty="0"/>
              <a:t>            Users are casual and unknown</a:t>
            </a:r>
          </a:p>
          <a:p>
            <a:pPr>
              <a:lnSpc>
                <a:spcPct val="80000"/>
              </a:lnSpc>
            </a:pPr>
            <a:r>
              <a:rPr lang="en-US" altLang="en-US" sz="2000" dirty="0"/>
              <a:t>            </a:t>
            </a:r>
            <a:r>
              <a:rPr lang="en-US" altLang="en-US" sz="2000" dirty="0" smtClean="0"/>
              <a:t>The number of users </a:t>
            </a:r>
            <a:r>
              <a:rPr lang="en-US" altLang="en-US" sz="2000" dirty="0"/>
              <a:t>is not limited</a:t>
            </a:r>
          </a:p>
          <a:p>
            <a:pPr>
              <a:lnSpc>
                <a:spcPct val="80000"/>
              </a:lnSpc>
            </a:pPr>
            <a:r>
              <a:rPr lang="en-US" altLang="en-US" sz="2000" dirty="0"/>
              <a:t>            Users do not connect directly to the DB</a:t>
            </a:r>
          </a:p>
        </p:txBody>
      </p:sp>
    </p:spTree>
    <p:extLst>
      <p:ext uri="{BB962C8B-B14F-4D97-AF65-F5344CB8AC3E}">
        <p14:creationId xmlns:p14="http://schemas.microsoft.com/office/powerpoint/2010/main" val="3262824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Title 1"/>
          <p:cNvSpPr>
            <a:spLocks noGrp="1"/>
          </p:cNvSpPr>
          <p:nvPr>
            <p:ph type="title"/>
          </p:nvPr>
        </p:nvSpPr>
        <p:spPr/>
        <p:txBody>
          <a:bodyPr/>
          <a:lstStyle/>
          <a:p>
            <a:r>
              <a:rPr lang="en-US" altLang="en-US" smtClean="0"/>
              <a:t>Security layers</a:t>
            </a:r>
          </a:p>
        </p:txBody>
      </p:sp>
      <p:pic>
        <p:nvPicPr>
          <p:cNvPr id="41165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1075" y="2682875"/>
            <a:ext cx="2609850"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1870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database </a:t>
            </a:r>
            <a:r>
              <a:rPr lang="en-US" dirty="0" err="1" smtClean="0"/>
              <a:t>architeture</a:t>
            </a:r>
            <a:endParaRPr lang="en-US" dirty="0"/>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6363" y="1492250"/>
            <a:ext cx="6902450" cy="3871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9499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r>
              <a:rPr lang="en-US" altLang="en-US" dirty="0" smtClean="0"/>
              <a:t>Connection security in web servers</a:t>
            </a:r>
          </a:p>
        </p:txBody>
      </p:sp>
      <p:sp>
        <p:nvSpPr>
          <p:cNvPr id="385027" name="Rectangle 3"/>
          <p:cNvSpPr>
            <a:spLocks noGrp="1" noChangeArrowheads="1"/>
          </p:cNvSpPr>
          <p:nvPr>
            <p:ph type="body" idx="1"/>
          </p:nvPr>
        </p:nvSpPr>
        <p:spPr/>
        <p:txBody>
          <a:bodyPr>
            <a:noAutofit/>
          </a:bodyPr>
          <a:lstStyle/>
          <a:p>
            <a:pPr>
              <a:lnSpc>
                <a:spcPct val="80000"/>
              </a:lnSpc>
            </a:pPr>
            <a:r>
              <a:rPr lang="en-US" altLang="en-US" sz="2400" dirty="0" smtClean="0"/>
              <a:t>Often </a:t>
            </a:r>
            <a:r>
              <a:rPr lang="en-US" altLang="en-US" sz="2400" dirty="0"/>
              <a:t>the technique of </a:t>
            </a:r>
            <a:r>
              <a:rPr lang="en-US" altLang="en-US" sz="2400" b="1" dirty="0"/>
              <a:t>Connection Pooling </a:t>
            </a:r>
            <a:r>
              <a:rPr lang="en-US" altLang="en-US" sz="2400" dirty="0"/>
              <a:t>is used. In this case, different web users can run their SQL statements on the same DB connection and one user can run her SQL statements on different connections. This technique contributes to application efficiency since the time to open and close the connection is saved per each request, but it has serious implications on the database’s access control mechanism. </a:t>
            </a:r>
          </a:p>
          <a:p>
            <a:pPr>
              <a:lnSpc>
                <a:spcPct val="80000"/>
              </a:lnSpc>
            </a:pPr>
            <a:r>
              <a:rPr lang="en-US" altLang="en-US" sz="2400" dirty="0"/>
              <a:t>Now, the DBMS cannot  identify the real application user who accesses it, and usually the only user accessing the database is the 'user' of the web application server which has "super-user" privileges. This means that at the database level, no user-based access control and no RBAC can be applied, and the  principle of least privilege is violated.</a:t>
            </a:r>
          </a:p>
          <a:p>
            <a:pPr>
              <a:lnSpc>
                <a:spcPct val="80000"/>
              </a:lnSpc>
            </a:pPr>
            <a:r>
              <a:rPr lang="en-US" altLang="en-US" sz="2400" dirty="0"/>
              <a:t>This situation would be ok if </a:t>
            </a:r>
            <a:r>
              <a:rPr lang="en-US" altLang="en-US" sz="2400" dirty="0" smtClean="0"/>
              <a:t>web </a:t>
            </a:r>
            <a:r>
              <a:rPr lang="en-US" altLang="en-US" sz="2400" dirty="0"/>
              <a:t>applications would have been written by security experts, but this is often not the case and as a result the </a:t>
            </a:r>
            <a:r>
              <a:rPr lang="en-US" altLang="en-US" sz="2400" dirty="0" smtClean="0"/>
              <a:t>web </a:t>
            </a:r>
            <a:r>
              <a:rPr lang="en-US" altLang="en-US" sz="2400" dirty="0"/>
              <a:t>application and the database itself are very vulnerable</a:t>
            </a:r>
            <a:r>
              <a:rPr lang="en-US" altLang="en-US" sz="2400" dirty="0" smtClean="0"/>
              <a:t>. </a:t>
            </a:r>
            <a:endParaRPr lang="en-US" altLang="en-US" sz="2400" dirty="0"/>
          </a:p>
        </p:txBody>
      </p:sp>
    </p:spTree>
    <p:extLst>
      <p:ext uri="{BB962C8B-B14F-4D97-AF65-F5344CB8AC3E}">
        <p14:creationId xmlns:p14="http://schemas.microsoft.com/office/powerpoint/2010/main" val="21047440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6050"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6601" y="1143000"/>
            <a:ext cx="5808663"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
                <a:miter lim="800000"/>
                <a:headEnd/>
                <a:tailEnd/>
              </a14:hiddenLine>
            </a:ext>
          </a:extLst>
        </p:spPr>
      </p:pic>
    </p:spTree>
    <p:extLst>
      <p:ext uri="{BB962C8B-B14F-4D97-AF65-F5344CB8AC3E}">
        <p14:creationId xmlns:p14="http://schemas.microsoft.com/office/powerpoint/2010/main" val="18544620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r>
              <a:rPr lang="en-US" altLang="en-US" smtClean="0"/>
              <a:t>SQL injection attack</a:t>
            </a:r>
          </a:p>
        </p:txBody>
      </p:sp>
      <p:sp>
        <p:nvSpPr>
          <p:cNvPr id="390147" name="Rectangle 3"/>
          <p:cNvSpPr>
            <a:spLocks noGrp="1" noChangeArrowheads="1"/>
          </p:cNvSpPr>
          <p:nvPr>
            <p:ph type="body" idx="1"/>
          </p:nvPr>
        </p:nvSpPr>
        <p:spPr/>
        <p:txBody>
          <a:bodyPr/>
          <a:lstStyle/>
          <a:p>
            <a:pPr>
              <a:lnSpc>
                <a:spcPct val="90000"/>
              </a:lnSpc>
            </a:pPr>
            <a:r>
              <a:rPr lang="en-US" altLang="en-US" smtClean="0"/>
              <a:t>This attack happens when a web application displays a web page to the user asking him to fill various parameters. These parameters are transferred to the Web server by an HTTP Get or Post command, and the Web server  in turn fetches these parameters and insert them into an SQL template which exists in the application, and then sends the resulted dynamic SQL to the DBMS. </a:t>
            </a:r>
          </a:p>
        </p:txBody>
      </p:sp>
    </p:spTree>
    <p:extLst>
      <p:ext uri="{BB962C8B-B14F-4D97-AF65-F5344CB8AC3E}">
        <p14:creationId xmlns:p14="http://schemas.microsoft.com/office/powerpoint/2010/main" val="27321408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117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650" y="2644720"/>
            <a:ext cx="857250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1171" name="Title 1"/>
          <p:cNvSpPr>
            <a:spLocks noGrp="1"/>
          </p:cNvSpPr>
          <p:nvPr>
            <p:ph type="title"/>
          </p:nvPr>
        </p:nvSpPr>
        <p:spPr>
          <a:xfrm>
            <a:off x="2171700" y="152400"/>
            <a:ext cx="7772400" cy="1143000"/>
          </a:xfrm>
        </p:spPr>
        <p:txBody>
          <a:bodyPr>
            <a:normAutofit fontScale="90000"/>
          </a:bodyPr>
          <a:lstStyle/>
          <a:p>
            <a:r>
              <a:rPr lang="en-US" altLang="en-US" sz="2800"/>
              <a:t>As an example suppose the SQL statement template is:</a:t>
            </a:r>
            <a:br>
              <a:rPr lang="en-US" altLang="en-US" sz="2800"/>
            </a:br>
            <a:endParaRPr lang="en-US" altLang="en-US" sz="2800"/>
          </a:p>
        </p:txBody>
      </p:sp>
    </p:spTree>
    <p:extLst>
      <p:ext uri="{BB962C8B-B14F-4D97-AF65-F5344CB8AC3E}">
        <p14:creationId xmlns:p14="http://schemas.microsoft.com/office/powerpoint/2010/main" val="3946609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219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667000"/>
            <a:ext cx="85725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2195" name="Rectangle 7"/>
          <p:cNvSpPr>
            <a:spLocks noGrp="1" noChangeArrowheads="1"/>
          </p:cNvSpPr>
          <p:nvPr>
            <p:ph type="title"/>
          </p:nvPr>
        </p:nvSpPr>
        <p:spPr/>
        <p:txBody>
          <a:bodyPr/>
          <a:lstStyle/>
          <a:p>
            <a:r>
              <a:rPr lang="en-US" altLang="en-US" sz="3200" dirty="0"/>
              <a:t>The user enters a wrong date </a:t>
            </a:r>
            <a:r>
              <a:rPr lang="en-US" altLang="en-US" sz="3200" dirty="0" smtClean="0"/>
              <a:t>value that gives her access to  the salaries of all employees</a:t>
            </a:r>
            <a:endParaRPr lang="en-US" altLang="en-US" sz="3200" dirty="0"/>
          </a:p>
        </p:txBody>
      </p:sp>
    </p:spTree>
    <p:extLst>
      <p:ext uri="{BB962C8B-B14F-4D97-AF65-F5344CB8AC3E}">
        <p14:creationId xmlns:p14="http://schemas.microsoft.com/office/powerpoint/2010/main" val="39293578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r>
              <a:rPr lang="en-US" altLang="en-US" smtClean="0"/>
              <a:t>Modifying the database</a:t>
            </a:r>
          </a:p>
        </p:txBody>
      </p:sp>
      <p:sp>
        <p:nvSpPr>
          <p:cNvPr id="393219" name="Rectangle 3"/>
          <p:cNvSpPr>
            <a:spLocks noGrp="1" noChangeArrowheads="1"/>
          </p:cNvSpPr>
          <p:nvPr>
            <p:ph type="body" idx="1"/>
          </p:nvPr>
        </p:nvSpPr>
        <p:spPr/>
        <p:txBody>
          <a:bodyPr/>
          <a:lstStyle/>
          <a:p>
            <a:pPr>
              <a:buFontTx/>
              <a:buNone/>
            </a:pPr>
            <a:r>
              <a:rPr lang="en-US" altLang="en-US" smtClean="0"/>
              <a:t>   SELECT  </a:t>
            </a:r>
            <a:r>
              <a:rPr lang="en-US" altLang="en-US" b="0" smtClean="0"/>
              <a:t>SALARY</a:t>
            </a:r>
            <a:r>
              <a:rPr lang="en-US" altLang="en-US" smtClean="0"/>
              <a:t> FROM </a:t>
            </a:r>
            <a:r>
              <a:rPr lang="en-US" altLang="en-US" b="0" smtClean="0"/>
              <a:t>EMPLOYEE</a:t>
            </a:r>
          </a:p>
          <a:p>
            <a:pPr>
              <a:buFontTx/>
              <a:buNone/>
            </a:pPr>
            <a:r>
              <a:rPr lang="en-US" altLang="en-US" smtClean="0"/>
              <a:t>   WHERE  </a:t>
            </a:r>
            <a:r>
              <a:rPr lang="en-US" altLang="en-US" b="0" smtClean="0"/>
              <a:t>EID=‘123’;</a:t>
            </a:r>
            <a:r>
              <a:rPr lang="en-US" altLang="en-US" smtClean="0"/>
              <a:t> DROP TABLE </a:t>
            </a:r>
            <a:r>
              <a:rPr lang="en-US" altLang="en-US" b="0" smtClean="0"/>
              <a:t>EMPLOYEE</a:t>
            </a:r>
          </a:p>
          <a:p>
            <a:pPr>
              <a:buFontTx/>
              <a:buNone/>
            </a:pPr>
            <a:endParaRPr lang="en-US" altLang="en-US" b="0" smtClean="0"/>
          </a:p>
          <a:p>
            <a:pPr>
              <a:buFontTx/>
              <a:buNone/>
            </a:pPr>
            <a:r>
              <a:rPr lang="en-US" altLang="en-US" smtClean="0"/>
              <a:t>Deletes all employees!</a:t>
            </a:r>
          </a:p>
        </p:txBody>
      </p:sp>
    </p:spTree>
    <p:extLst>
      <p:ext uri="{BB962C8B-B14F-4D97-AF65-F5344CB8AC3E}">
        <p14:creationId xmlns:p14="http://schemas.microsoft.com/office/powerpoint/2010/main" val="8586499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Title 1"/>
          <p:cNvSpPr>
            <a:spLocks noGrp="1"/>
          </p:cNvSpPr>
          <p:nvPr>
            <p:ph type="title"/>
          </p:nvPr>
        </p:nvSpPr>
        <p:spPr/>
        <p:txBody>
          <a:bodyPr/>
          <a:lstStyle/>
          <a:p>
            <a:r>
              <a:rPr lang="en-US" altLang="en-US" dirty="0" smtClean="0"/>
              <a:t>Some SQL-based incidents</a:t>
            </a:r>
          </a:p>
        </p:txBody>
      </p:sp>
      <p:sp>
        <p:nvSpPr>
          <p:cNvPr id="394243" name="Content Placeholder 2"/>
          <p:cNvSpPr>
            <a:spLocks noGrp="1"/>
          </p:cNvSpPr>
          <p:nvPr>
            <p:ph idx="1"/>
          </p:nvPr>
        </p:nvSpPr>
        <p:spPr/>
        <p:txBody>
          <a:bodyPr>
            <a:normAutofit/>
          </a:bodyPr>
          <a:lstStyle/>
          <a:p>
            <a:r>
              <a:rPr lang="en-US" altLang="en-US" sz="2400" dirty="0" smtClean="0"/>
              <a:t>In </a:t>
            </a:r>
            <a:r>
              <a:rPr lang="en-US" altLang="en-US" sz="2400" dirty="0"/>
              <a:t>May 2006 a series of Chinese-based websites were attacked using SQL injection. The source of the attacks was a server farm in China.</a:t>
            </a:r>
          </a:p>
          <a:p>
            <a:r>
              <a:rPr lang="en-US" altLang="en-US" sz="2400" dirty="0" smtClean="0"/>
              <a:t>From 2005 to 2007 </a:t>
            </a:r>
            <a:r>
              <a:rPr lang="en-US" altLang="en-US" sz="2400" dirty="0"/>
              <a:t>Albert </a:t>
            </a:r>
            <a:r>
              <a:rPr lang="en-US" altLang="en-US" sz="2400" dirty="0" smtClean="0"/>
              <a:t>Gonzalez </a:t>
            </a:r>
            <a:r>
              <a:rPr lang="en-US" altLang="en-US" sz="2400" dirty="0"/>
              <a:t>and his associates hacked into databases of a credit card processor and retrieved over </a:t>
            </a:r>
            <a:r>
              <a:rPr lang="en-US" altLang="en-US" sz="2400" dirty="0" smtClean="0"/>
              <a:t>170 </a:t>
            </a:r>
            <a:r>
              <a:rPr lang="en-US" altLang="en-US" sz="2400" dirty="0"/>
              <a:t>million credit card account numbers</a:t>
            </a:r>
            <a:r>
              <a:rPr lang="en-US" altLang="en-US" sz="2400" dirty="0" smtClean="0"/>
              <a:t>.</a:t>
            </a:r>
          </a:p>
          <a:p>
            <a:r>
              <a:rPr lang="en-US" sz="2400" dirty="0" err="1" smtClean="0"/>
              <a:t>TalkTalk</a:t>
            </a:r>
            <a:r>
              <a:rPr lang="en-US" sz="2400" dirty="0" smtClean="0"/>
              <a:t> </a:t>
            </a:r>
            <a:r>
              <a:rPr lang="en-US" sz="2400" dirty="0"/>
              <a:t>is a UK-based telecoms company and ISP. It suffered a major data breach back in 2015 - and the cause was an SQL injection attack. </a:t>
            </a:r>
            <a:endParaRPr lang="en-US" sz="2400" dirty="0" smtClean="0"/>
          </a:p>
          <a:p>
            <a:r>
              <a:rPr lang="en-US" sz="2400" dirty="0" smtClean="0"/>
              <a:t>French hardware </a:t>
            </a:r>
            <a:r>
              <a:rPr lang="en-US" sz="2400" dirty="0"/>
              <a:t>manufacturer </a:t>
            </a:r>
            <a:r>
              <a:rPr lang="en-US" sz="2400" dirty="0" err="1" smtClean="0"/>
              <a:t>Archos</a:t>
            </a:r>
            <a:r>
              <a:rPr lang="en-US" sz="2400" dirty="0" smtClean="0"/>
              <a:t>, </a:t>
            </a:r>
            <a:r>
              <a:rPr lang="en-US" sz="2400" dirty="0"/>
              <a:t>which manufactures Android tablets and smartphones, </a:t>
            </a:r>
            <a:r>
              <a:rPr lang="en-US" sz="2400" dirty="0" smtClean="0"/>
              <a:t>was </a:t>
            </a:r>
            <a:r>
              <a:rPr lang="en-US" sz="2400" dirty="0"/>
              <a:t>hit by a SQL injection attack over Christmas 2014. </a:t>
            </a:r>
            <a:endParaRPr lang="en-US" sz="2400" dirty="0" smtClean="0"/>
          </a:p>
          <a:p>
            <a:r>
              <a:rPr lang="en-US" sz="2400" dirty="0"/>
              <a:t>SQL injection was implicated in a hacking incident in the run-up to last year's US election. According to </a:t>
            </a:r>
            <a:r>
              <a:rPr lang="en-US" sz="2400" i="1" dirty="0"/>
              <a:t>The Register, </a:t>
            </a:r>
            <a:r>
              <a:rPr lang="en-US" sz="2400" dirty="0"/>
              <a:t>a security breach </a:t>
            </a:r>
            <a:r>
              <a:rPr lang="en-US" sz="2400" dirty="0">
                <a:hlinkClick r:id="rId2"/>
              </a:rPr>
              <a:t>involving the personal data of 200,000 Illinois voters</a:t>
            </a:r>
            <a:r>
              <a:rPr lang="en-US" sz="2400" dirty="0"/>
              <a:t> was due to the exploitation of a SQL vulnerability. </a:t>
            </a:r>
          </a:p>
          <a:p>
            <a:pPr marL="0" indent="0">
              <a:buNone/>
            </a:pPr>
            <a:endParaRPr lang="en-US" sz="2400" dirty="0"/>
          </a:p>
        </p:txBody>
      </p:sp>
    </p:spTree>
    <p:extLst>
      <p:ext uri="{BB962C8B-B14F-4D97-AF65-F5344CB8AC3E}">
        <p14:creationId xmlns:p14="http://schemas.microsoft.com/office/powerpoint/2010/main" val="19187474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Title 1"/>
          <p:cNvSpPr>
            <a:spLocks noGrp="1"/>
          </p:cNvSpPr>
          <p:nvPr>
            <p:ph type="title"/>
          </p:nvPr>
        </p:nvSpPr>
        <p:spPr/>
        <p:txBody>
          <a:bodyPr/>
          <a:lstStyle/>
          <a:p>
            <a:r>
              <a:rPr lang="en-US" altLang="en-US" dirty="0" smtClean="0"/>
              <a:t>Defenses to SQL injection I</a:t>
            </a:r>
          </a:p>
        </p:txBody>
      </p:sp>
      <p:sp>
        <p:nvSpPr>
          <p:cNvPr id="395267" name="Content Placeholder 2"/>
          <p:cNvSpPr>
            <a:spLocks noGrp="1"/>
          </p:cNvSpPr>
          <p:nvPr>
            <p:ph idx="1"/>
          </p:nvPr>
        </p:nvSpPr>
        <p:spPr/>
        <p:txBody>
          <a:bodyPr>
            <a:normAutofit/>
          </a:bodyPr>
          <a:lstStyle/>
          <a:p>
            <a:r>
              <a:rPr lang="en-US" altLang="en-US" sz="2000" b="1" dirty="0" smtClean="0"/>
              <a:t>Input validation-</a:t>
            </a:r>
            <a:r>
              <a:rPr lang="en-US" altLang="en-US" sz="2000" dirty="0" smtClean="0"/>
              <a:t>-Inputs </a:t>
            </a:r>
            <a:r>
              <a:rPr lang="en-US" altLang="en-US" sz="2000" dirty="0"/>
              <a:t>to SQL strings should be constrained and sanitized in terms of the value that should be provided. For example, an input with an integer as its type should have an integer value passed through it and the information passed from the URL should be limited so that important database information is not imparted to possible hackers.</a:t>
            </a:r>
          </a:p>
          <a:p>
            <a:r>
              <a:rPr lang="en-US" altLang="en-US" sz="2000" dirty="0"/>
              <a:t>Checking for </a:t>
            </a:r>
            <a:r>
              <a:rPr lang="en-US" altLang="en-US" sz="2000" b="1" dirty="0"/>
              <a:t>valid value ranges </a:t>
            </a:r>
            <a:r>
              <a:rPr lang="en-US" altLang="en-US" sz="2000" dirty="0"/>
              <a:t>within the data will also limit SQL injection because, while a controller of a system might have an idea that a passed value can only have a range of 100-200, an attacker would be less likely to know of such a condition.</a:t>
            </a:r>
          </a:p>
          <a:p>
            <a:r>
              <a:rPr lang="en-US" altLang="en-US" sz="2000" dirty="0"/>
              <a:t>Using </a:t>
            </a:r>
            <a:r>
              <a:rPr lang="en-US" altLang="en-US" sz="2000" b="1" dirty="0"/>
              <a:t>stored procedures </a:t>
            </a:r>
            <a:r>
              <a:rPr lang="en-US" altLang="en-US" sz="2000" dirty="0"/>
              <a:t>with parameter values will prevent improper values from being submitted through the system. When a value is passed into a variable in a stored procedure, the procedure no longer recognizes the value as part of the SQL query even if the value is concatenated with the executing SQL query </a:t>
            </a:r>
            <a:r>
              <a:rPr lang="en-US" altLang="en-US" sz="2000" dirty="0" smtClean="0"/>
              <a:t>.</a:t>
            </a:r>
          </a:p>
          <a:p>
            <a:r>
              <a:rPr lang="en-US" altLang="en-US" sz="2000" dirty="0"/>
              <a:t>Identify access patterns of automated tools. In practice, </a:t>
            </a:r>
            <a:r>
              <a:rPr lang="en-US" altLang="en-US" sz="2000" dirty="0" err="1"/>
              <a:t>SQLi</a:t>
            </a:r>
            <a:r>
              <a:rPr lang="en-US" altLang="en-US" sz="2000" dirty="0"/>
              <a:t> attacks are mostly executed using automatic tools. Various mechanisms exist to detect usage of automatic clients, like rate-based policies and enforcement of valid client response to challenges. </a:t>
            </a:r>
          </a:p>
          <a:p>
            <a:endParaRPr lang="en-US" altLang="en-US" sz="2000" dirty="0"/>
          </a:p>
        </p:txBody>
      </p:sp>
    </p:spTree>
    <p:extLst>
      <p:ext uri="{BB962C8B-B14F-4D97-AF65-F5344CB8AC3E}">
        <p14:creationId xmlns:p14="http://schemas.microsoft.com/office/powerpoint/2010/main" val="33343073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Title 1"/>
          <p:cNvSpPr>
            <a:spLocks noGrp="1"/>
          </p:cNvSpPr>
          <p:nvPr>
            <p:ph type="title"/>
          </p:nvPr>
        </p:nvSpPr>
        <p:spPr/>
        <p:txBody>
          <a:bodyPr/>
          <a:lstStyle/>
          <a:p>
            <a:r>
              <a:rPr lang="en-US" altLang="en-US" smtClean="0"/>
              <a:t>Defenses II</a:t>
            </a:r>
          </a:p>
        </p:txBody>
      </p:sp>
      <p:sp>
        <p:nvSpPr>
          <p:cNvPr id="396291" name="Content Placeholder 2"/>
          <p:cNvSpPr>
            <a:spLocks noGrp="1"/>
          </p:cNvSpPr>
          <p:nvPr>
            <p:ph idx="1"/>
          </p:nvPr>
        </p:nvSpPr>
        <p:spPr/>
        <p:txBody>
          <a:bodyPr>
            <a:normAutofit lnSpcReduction="10000"/>
          </a:bodyPr>
          <a:lstStyle/>
          <a:p>
            <a:r>
              <a:rPr lang="en-US" altLang="en-US" sz="2400" b="1" dirty="0"/>
              <a:t>Type checking- </a:t>
            </a:r>
            <a:r>
              <a:rPr lang="en-US" altLang="en-US" sz="2400" dirty="0"/>
              <a:t>basically making sure that if a number is supposed to be passed through a certain variable then a check is placed so that no other value type can be placed within that same variable.</a:t>
            </a:r>
          </a:p>
          <a:p>
            <a:r>
              <a:rPr lang="en-US" altLang="en-US" sz="2400" b="1" dirty="0"/>
              <a:t>Firewalls</a:t>
            </a:r>
            <a:r>
              <a:rPr lang="en-US" altLang="en-US" sz="2400" dirty="0"/>
              <a:t> – database servers should be located behind a firewall so as to minimize direct access to the database. </a:t>
            </a:r>
            <a:r>
              <a:rPr lang="en-US" altLang="en-US" sz="2400" dirty="0" smtClean="0"/>
              <a:t>Firewalls </a:t>
            </a:r>
            <a:r>
              <a:rPr lang="en-US" altLang="en-US" sz="2400" dirty="0"/>
              <a:t>can be installed on the database server or application server. The firewall examines the grammar and structure of SQL statements being send to the database. Certain grammars can be whitelisted or blacklisted. Create and deploy a blacklist of hosts that initiated </a:t>
            </a:r>
            <a:r>
              <a:rPr lang="en-US" altLang="en-US" sz="2400" dirty="0" err="1"/>
              <a:t>SQLi</a:t>
            </a:r>
            <a:r>
              <a:rPr lang="en-US" altLang="en-US" sz="2400" dirty="0"/>
              <a:t> attacks. This measure increases the ability to quickly identify and block attackers. </a:t>
            </a:r>
            <a:endParaRPr lang="en-US" altLang="en-US" sz="2400" dirty="0" smtClean="0"/>
          </a:p>
          <a:p>
            <a:r>
              <a:rPr lang="en-US" altLang="en-US" sz="2400" b="1" dirty="0" smtClean="0"/>
              <a:t>Web </a:t>
            </a:r>
            <a:r>
              <a:rPr lang="en-US" altLang="en-US" sz="2400" b="1" dirty="0"/>
              <a:t>Application Servers</a:t>
            </a:r>
            <a:r>
              <a:rPr lang="en-US" altLang="en-US" sz="2400" dirty="0"/>
              <a:t> – can add an extra layer between web users and the database</a:t>
            </a:r>
            <a:r>
              <a:rPr lang="en-US" altLang="en-US" sz="2400" dirty="0" smtClean="0"/>
              <a:t>.</a:t>
            </a:r>
          </a:p>
          <a:p>
            <a:r>
              <a:rPr lang="en-US" altLang="en-US" sz="2400" b="1" dirty="0" smtClean="0"/>
              <a:t>Encryption</a:t>
            </a:r>
            <a:r>
              <a:rPr lang="en-US" altLang="en-US" sz="2400" dirty="0" smtClean="0"/>
              <a:t> of specific fields in the database can protect them (a general defense)</a:t>
            </a:r>
            <a:endParaRPr lang="en-US" altLang="en-US" sz="2400" dirty="0"/>
          </a:p>
          <a:p>
            <a:pPr marL="0" indent="0">
              <a:buNone/>
            </a:pPr>
            <a:endParaRPr lang="en-US" altLang="en-US" sz="2400" dirty="0" smtClean="0"/>
          </a:p>
        </p:txBody>
      </p:sp>
    </p:spTree>
    <p:extLst>
      <p:ext uri="{BB962C8B-B14F-4D97-AF65-F5344CB8AC3E}">
        <p14:creationId xmlns:p14="http://schemas.microsoft.com/office/powerpoint/2010/main" val="28252951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14D8E999-CF7C-4276-A1BB-CE28C1E28218}" type="datetime1">
              <a:rPr lang="en-US" altLang="en-US" sz="1400" b="0" i="0">
                <a:latin typeface="Times New Roman" panose="02020603050405020304" pitchFamily="18" charset="0"/>
              </a:rPr>
              <a:pPr eaLnBrk="0" hangingPunct="0">
                <a:spcBef>
                  <a:spcPct val="0"/>
                </a:spcBef>
                <a:buFontTx/>
                <a:buNone/>
              </a:pPr>
              <a:t>10/19/2017</a:t>
            </a:fld>
            <a:endParaRPr lang="en-US" altLang="en-US" sz="1400" b="0" i="0">
              <a:latin typeface="Times New Roman" panose="02020603050405020304" pitchFamily="18" charset="0"/>
            </a:endParaRPr>
          </a:p>
        </p:txBody>
      </p:sp>
      <p:sp>
        <p:nvSpPr>
          <p:cNvPr id="3676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E68438F1-B4DA-4EBC-9EA0-735E69BA1917}" type="slidenum">
              <a:rPr lang="en-US" altLang="en-US" sz="1400" b="0" i="0">
                <a:latin typeface="Times New Roman" panose="02020603050405020304" pitchFamily="18" charset="0"/>
              </a:rPr>
              <a:pPr eaLnBrk="0" hangingPunct="0">
                <a:spcBef>
                  <a:spcPct val="0"/>
                </a:spcBef>
                <a:buFontTx/>
                <a:buNone/>
              </a:pPr>
              <a:t>4</a:t>
            </a:fld>
            <a:endParaRPr lang="en-US" altLang="en-US" sz="1400" b="0" i="0">
              <a:latin typeface="Times New Roman" panose="02020603050405020304" pitchFamily="18" charset="0"/>
            </a:endParaRPr>
          </a:p>
        </p:txBody>
      </p:sp>
      <p:sp>
        <p:nvSpPr>
          <p:cNvPr id="367620" name="Rectangle 2"/>
          <p:cNvSpPr>
            <a:spLocks noGrp="1" noChangeArrowheads="1"/>
          </p:cNvSpPr>
          <p:nvPr>
            <p:ph type="title" idx="4294967295"/>
          </p:nvPr>
        </p:nvSpPr>
        <p:spPr/>
        <p:txBody>
          <a:bodyPr/>
          <a:lstStyle/>
          <a:p>
            <a:pPr eaLnBrk="1" hangingPunct="1"/>
            <a:r>
              <a:rPr lang="en-US" altLang="en-US" smtClean="0">
                <a:solidFill>
                  <a:schemeClr val="accent2"/>
                </a:solidFill>
                <a:latin typeface="Script" pitchFamily="66"/>
              </a:rPr>
              <a:t>Database security</a:t>
            </a:r>
            <a:endParaRPr lang="en-US" altLang="en-US" smtClean="0"/>
          </a:p>
        </p:txBody>
      </p:sp>
      <p:sp>
        <p:nvSpPr>
          <p:cNvPr id="367621" name="Rectangle 3"/>
          <p:cNvSpPr>
            <a:spLocks noGrp="1" noChangeArrowheads="1"/>
          </p:cNvSpPr>
          <p:nvPr>
            <p:ph type="body" idx="4294967295"/>
          </p:nvPr>
        </p:nvSpPr>
        <p:spPr/>
        <p:txBody>
          <a:bodyPr/>
          <a:lstStyle/>
          <a:p>
            <a:pPr eaLnBrk="1" hangingPunct="1"/>
            <a:r>
              <a:rPr lang="en-US" altLang="en-US" dirty="0" smtClean="0"/>
              <a:t>Motivation: recent incidents</a:t>
            </a:r>
          </a:p>
          <a:p>
            <a:pPr eaLnBrk="1" hangingPunct="1"/>
            <a:r>
              <a:rPr lang="en-US" altLang="en-US" dirty="0" smtClean="0"/>
              <a:t>Functions</a:t>
            </a:r>
          </a:p>
          <a:p>
            <a:pPr eaLnBrk="1" hangingPunct="1"/>
            <a:r>
              <a:rPr lang="en-US" altLang="en-US" dirty="0" smtClean="0"/>
              <a:t>Relational databases</a:t>
            </a:r>
          </a:p>
          <a:p>
            <a:pPr eaLnBrk="1" hangingPunct="1"/>
            <a:r>
              <a:rPr lang="en-US" altLang="en-US" dirty="0" smtClean="0"/>
              <a:t>Attacks</a:t>
            </a:r>
          </a:p>
          <a:p>
            <a:pPr eaLnBrk="1" hangingPunct="1"/>
            <a:r>
              <a:rPr lang="en-US" altLang="en-US" dirty="0" smtClean="0"/>
              <a:t>Unit of protection</a:t>
            </a:r>
          </a:p>
          <a:p>
            <a:pPr eaLnBrk="1" hangingPunct="1"/>
            <a:r>
              <a:rPr lang="en-US" altLang="en-US" dirty="0" smtClean="0"/>
              <a:t>Defenses</a:t>
            </a:r>
          </a:p>
          <a:p>
            <a:pPr eaLnBrk="1" hangingPunct="1"/>
            <a:r>
              <a:rPr lang="en-US" altLang="en-US" dirty="0" smtClean="0"/>
              <a:t>Evaluation</a:t>
            </a:r>
          </a:p>
        </p:txBody>
      </p:sp>
    </p:spTree>
    <p:extLst>
      <p:ext uri="{BB962C8B-B14F-4D97-AF65-F5344CB8AC3E}">
        <p14:creationId xmlns:p14="http://schemas.microsoft.com/office/powerpoint/2010/main" val="38827394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4"/>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DB encryption</a:t>
            </a:r>
          </a:p>
        </p:txBody>
      </p:sp>
      <p:sp>
        <p:nvSpPr>
          <p:cNvPr id="397315" name="Rectangle 5"/>
          <p:cNvSpPr>
            <a:spLocks noChangeArrowheads="1"/>
          </p:cNvSpPr>
          <p:nvPr/>
        </p:nvSpPr>
        <p:spPr bwMode="auto">
          <a:xfrm>
            <a:off x="2209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pPr>
            <a:r>
              <a:rPr lang="en-US" altLang="en-US" sz="2400" b="0" i="0" dirty="0" smtClean="0"/>
              <a:t>While </a:t>
            </a:r>
            <a:r>
              <a:rPr lang="en-US" altLang="en-US" sz="2400" b="0" i="0" dirty="0"/>
              <a:t>database-level encryption does not protect data from all kinds of attacks, it offers some level of data protection by ensuring that only authorized users can see the data, and it protects database backups in case of loss, theft, or other compromise of backup media</a:t>
            </a:r>
            <a:r>
              <a:rPr lang="en-US" altLang="en-US" sz="2400" b="0" i="0" dirty="0" smtClean="0"/>
              <a:t>.</a:t>
            </a:r>
          </a:p>
          <a:p>
            <a:pPr>
              <a:lnSpc>
                <a:spcPct val="90000"/>
              </a:lnSpc>
            </a:pPr>
            <a:r>
              <a:rPr lang="en-US" altLang="en-US" sz="2400" b="0" i="0" dirty="0" smtClean="0"/>
              <a:t>A problem is encryption overhead</a:t>
            </a:r>
          </a:p>
          <a:p>
            <a:pPr>
              <a:lnSpc>
                <a:spcPct val="90000"/>
              </a:lnSpc>
            </a:pPr>
            <a:r>
              <a:rPr lang="en-US" altLang="en-US" sz="2400" b="0" i="0" dirty="0" smtClean="0"/>
              <a:t>Another problem is handling keys</a:t>
            </a:r>
            <a:endParaRPr lang="en-US" altLang="en-US" sz="2400" b="0" i="0" dirty="0"/>
          </a:p>
        </p:txBody>
      </p:sp>
    </p:spTree>
    <p:extLst>
      <p:ext uri="{BB962C8B-B14F-4D97-AF65-F5344CB8AC3E}">
        <p14:creationId xmlns:p14="http://schemas.microsoft.com/office/powerpoint/2010/main" val="33825689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2133600" y="274638"/>
            <a:ext cx="8229600" cy="1143000"/>
          </a:xfrm>
        </p:spPr>
        <p:txBody>
          <a:bodyPr/>
          <a:lstStyle/>
          <a:p>
            <a:pPr eaLnBrk="1" hangingPunct="1"/>
            <a:r>
              <a:rPr lang="en-US" dirty="0" err="1" smtClean="0"/>
              <a:t>NoSQL</a:t>
            </a:r>
            <a:r>
              <a:rPr lang="en-US" dirty="0" smtClean="0"/>
              <a:t> (Not Only SQL)</a:t>
            </a:r>
          </a:p>
        </p:txBody>
      </p:sp>
      <p:sp>
        <p:nvSpPr>
          <p:cNvPr id="30723" name="Content Placeholder 2"/>
          <p:cNvSpPr>
            <a:spLocks noGrp="1"/>
          </p:cNvSpPr>
          <p:nvPr>
            <p:ph idx="1"/>
          </p:nvPr>
        </p:nvSpPr>
        <p:spPr/>
        <p:txBody>
          <a:bodyPr>
            <a:normAutofit/>
          </a:bodyPr>
          <a:lstStyle/>
          <a:p>
            <a:pPr eaLnBrk="1" hangingPunct="1"/>
            <a:r>
              <a:rPr lang="en-US" sz="2000" dirty="0"/>
              <a:t>DBMSs that differ from classic Relational DBMSs (RDBMSs) in that they may not require fixed tables, and usually avoid join operations and typically scale horizontally</a:t>
            </a:r>
          </a:p>
          <a:p>
            <a:pPr eaLnBrk="1" hangingPunct="1"/>
            <a:r>
              <a:rPr lang="en-US" sz="2000" dirty="0"/>
              <a:t>Some NoSQL advocates  promote very simple interfaces such as associative arrays or key-value pairs.</a:t>
            </a:r>
          </a:p>
          <a:p>
            <a:pPr eaLnBrk="1" hangingPunct="1"/>
            <a:r>
              <a:rPr lang="en-US" sz="2000" dirty="0"/>
              <a:t>Other systems, such as native XML databases, promote support of the XQuery standard. Newer systems such as </a:t>
            </a:r>
            <a:r>
              <a:rPr lang="en-US" sz="2000" dirty="0" err="1"/>
              <a:t>CloudTPS</a:t>
            </a:r>
            <a:r>
              <a:rPr lang="en-US" sz="2000" dirty="0"/>
              <a:t> also support join queries.</a:t>
            </a:r>
          </a:p>
          <a:p>
            <a:r>
              <a:rPr lang="en-US" sz="2000" dirty="0"/>
              <a:t>Typical modern relational databases have shown poor performance on certain data-intensive applications, including indexing a large number of documents, serving pages on high-traffic websites, and delivering streaming media</a:t>
            </a:r>
          </a:p>
          <a:p>
            <a:r>
              <a:rPr lang="en-US" sz="2000" dirty="0"/>
              <a:t>Typical RDBMS implementations are tuned either for small but frequent read/write transactions or for large batch transactions with rare write accesses. NoSQL on the other hand, services heavy read/write workloads</a:t>
            </a:r>
          </a:p>
          <a:p>
            <a:pPr eaLnBrk="1" hangingPunct="1"/>
            <a:endParaRPr lang="en-US" sz="2000" dirty="0"/>
          </a:p>
        </p:txBody>
      </p:sp>
    </p:spTree>
    <p:extLst>
      <p:ext uri="{BB962C8B-B14F-4D97-AF65-F5344CB8AC3E}">
        <p14:creationId xmlns:p14="http://schemas.microsoft.com/office/powerpoint/2010/main" val="6465745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830249" y="365125"/>
            <a:ext cx="10515600" cy="1325563"/>
          </a:xfrm>
        </p:spPr>
        <p:txBody>
          <a:bodyPr/>
          <a:lstStyle/>
          <a:p>
            <a:pPr eaLnBrk="1" hangingPunct="1"/>
            <a:r>
              <a:rPr lang="en-US" smtClean="0"/>
              <a:t>Transactions</a:t>
            </a:r>
          </a:p>
        </p:txBody>
      </p:sp>
      <p:sp>
        <p:nvSpPr>
          <p:cNvPr id="28675" name="Content Placeholder 2"/>
          <p:cNvSpPr>
            <a:spLocks noGrp="1"/>
          </p:cNvSpPr>
          <p:nvPr>
            <p:ph idx="1"/>
          </p:nvPr>
        </p:nvSpPr>
        <p:spPr/>
        <p:txBody>
          <a:bodyPr/>
          <a:lstStyle/>
          <a:p>
            <a:pPr eaLnBrk="1" hangingPunct="1"/>
            <a:r>
              <a:rPr lang="en-US" sz="2400" dirty="0"/>
              <a:t>A transaction is a unit of work that reads or writes the content of the DBMS</a:t>
            </a:r>
          </a:p>
          <a:p>
            <a:pPr eaLnBrk="1" hangingPunct="1"/>
            <a:r>
              <a:rPr lang="en-US" sz="2400" dirty="0"/>
              <a:t>A transaction is said to commit when it completes successfully</a:t>
            </a:r>
          </a:p>
          <a:p>
            <a:pPr eaLnBrk="1" hangingPunct="1"/>
            <a:r>
              <a:rPr lang="en-US" sz="2400" b="1" dirty="0"/>
              <a:t>ACID</a:t>
            </a:r>
            <a:r>
              <a:rPr lang="en-US" sz="2400" dirty="0"/>
              <a:t> (</a:t>
            </a:r>
            <a:r>
              <a:rPr lang="en-US" sz="2400" i="1" dirty="0"/>
              <a:t>atomicity, consistency, isolation, durability</a:t>
            </a:r>
            <a:r>
              <a:rPr lang="en-US" sz="2400" dirty="0"/>
              <a:t>) is a set of properties that guarantee </a:t>
            </a:r>
            <a:r>
              <a:rPr lang="en-US" sz="2400" dirty="0" smtClean="0"/>
              <a:t>that transactions </a:t>
            </a:r>
            <a:r>
              <a:rPr lang="en-US" sz="2400" dirty="0"/>
              <a:t>are processed reliably</a:t>
            </a:r>
          </a:p>
          <a:p>
            <a:pPr eaLnBrk="1" hangingPunct="1"/>
            <a:r>
              <a:rPr lang="en-US" sz="2400" dirty="0"/>
              <a:t>For example, a transfer of funds from one bank account to another, even though that might involve multiple changes (such as debiting one account and crediting another), is a single transaction.</a:t>
            </a:r>
          </a:p>
          <a:p>
            <a:pPr eaLnBrk="1" hangingPunct="1"/>
            <a:endParaRPr lang="en-US" sz="2400" dirty="0"/>
          </a:p>
          <a:p>
            <a:pPr eaLnBrk="1" hangingPunct="1"/>
            <a:endParaRPr lang="en-US" sz="2400" dirty="0"/>
          </a:p>
          <a:p>
            <a:pPr eaLnBrk="1" hangingPunct="1"/>
            <a:endParaRPr lang="en-US" sz="2400" dirty="0"/>
          </a:p>
        </p:txBody>
      </p:sp>
    </p:spTree>
    <p:extLst>
      <p:ext uri="{BB962C8B-B14F-4D97-AF65-F5344CB8AC3E}">
        <p14:creationId xmlns:p14="http://schemas.microsoft.com/office/powerpoint/2010/main" val="41575288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274638"/>
            <a:ext cx="8229600" cy="1143000"/>
          </a:xfrm>
          <a:prstGeom prst="rect">
            <a:avLst/>
          </a:prstGeom>
        </p:spPr>
        <p:txBody>
          <a:bodyPr/>
          <a:lstStyle/>
          <a:p>
            <a:pPr algn="ctr">
              <a:defRPr/>
            </a:pPr>
            <a:r>
              <a:rPr lang="en-US" sz="4400" kern="0">
                <a:solidFill>
                  <a:schemeClr val="tx2"/>
                </a:solidFill>
                <a:latin typeface="+mj-lt"/>
                <a:ea typeface="+mj-ea"/>
                <a:cs typeface="+mj-cs"/>
              </a:rPr>
              <a:t>ACID properties</a:t>
            </a:r>
            <a:endParaRPr lang="en-US" sz="4400" kern="0" dirty="0">
              <a:solidFill>
                <a:schemeClr val="tx2"/>
              </a:solidFill>
              <a:latin typeface="+mj-lt"/>
              <a:ea typeface="+mj-ea"/>
              <a:cs typeface="+mj-cs"/>
            </a:endParaRPr>
          </a:p>
        </p:txBody>
      </p:sp>
      <p:sp>
        <p:nvSpPr>
          <p:cNvPr id="3" name="Content Placeholder 2"/>
          <p:cNvSpPr txBox="1">
            <a:spLocks/>
          </p:cNvSpPr>
          <p:nvPr/>
        </p:nvSpPr>
        <p:spPr>
          <a:xfrm>
            <a:off x="1981200" y="1600201"/>
            <a:ext cx="8229600" cy="4525963"/>
          </a:xfrm>
          <a:prstGeom prst="rect">
            <a:avLst/>
          </a:prstGeom>
        </p:spPr>
        <p:txBody>
          <a:bodyPr/>
          <a:lstStyle/>
          <a:p>
            <a:pPr marL="342900" indent="-342900">
              <a:spcBef>
                <a:spcPct val="20000"/>
              </a:spcBef>
              <a:buFontTx/>
              <a:buChar char="•"/>
              <a:defRPr/>
            </a:pPr>
            <a:r>
              <a:rPr lang="en-US" sz="2000" kern="0" dirty="0">
                <a:hlinkClick r:id="rId2" tooltip="Atomicity (database systems)"/>
              </a:rPr>
              <a:t>Atomicity</a:t>
            </a:r>
            <a:r>
              <a:rPr lang="en-US" sz="2000" kern="0" dirty="0"/>
              <a:t> requires that database modifications must follow an "all or nothing" rule. Each transaction is said to be atomic. If one part of the transaction fails, the entire transaction fails and the database state is left unchanged. </a:t>
            </a:r>
          </a:p>
          <a:p>
            <a:pPr marL="342900" indent="-342900">
              <a:spcBef>
                <a:spcPct val="20000"/>
              </a:spcBef>
              <a:buFontTx/>
              <a:buChar char="•"/>
              <a:defRPr/>
            </a:pPr>
            <a:r>
              <a:rPr lang="en-US" sz="2000" kern="0" dirty="0"/>
              <a:t>The </a:t>
            </a:r>
            <a:r>
              <a:rPr lang="en-US" sz="2000" kern="0" dirty="0">
                <a:hlinkClick r:id="rId3" tooltip="Consistency (database systems)"/>
              </a:rPr>
              <a:t>consistency</a:t>
            </a:r>
            <a:r>
              <a:rPr lang="en-US" sz="2000" kern="0" dirty="0"/>
              <a:t> property ensures that any transaction the database performs will take it from one consistent state to another.</a:t>
            </a:r>
          </a:p>
          <a:p>
            <a:pPr marL="342900" indent="-342900">
              <a:spcBef>
                <a:spcPct val="20000"/>
              </a:spcBef>
              <a:buFontTx/>
              <a:buChar char="•"/>
              <a:defRPr/>
            </a:pPr>
            <a:r>
              <a:rPr lang="en-US" sz="2000" kern="0" dirty="0">
                <a:hlinkClick r:id="rId4" tooltip="Isolation (database systems)"/>
              </a:rPr>
              <a:t>Isolation</a:t>
            </a:r>
            <a:r>
              <a:rPr lang="en-US" sz="2000" kern="0" dirty="0"/>
              <a:t> refers to the requirement that other operations cannot access data that has been modified during a transaction that has not yet complete</a:t>
            </a:r>
          </a:p>
          <a:p>
            <a:pPr marL="342900" indent="-342900">
              <a:spcBef>
                <a:spcPct val="20000"/>
              </a:spcBef>
              <a:buFontTx/>
              <a:buChar char="•"/>
              <a:defRPr/>
            </a:pPr>
            <a:r>
              <a:rPr lang="en-US" sz="2000" kern="0" dirty="0">
                <a:hlinkClick r:id="rId5" tooltip="Durability (computer science)"/>
              </a:rPr>
              <a:t>Durability</a:t>
            </a:r>
            <a:r>
              <a:rPr lang="en-US" sz="2000" kern="0" dirty="0"/>
              <a:t> is the ability of the DBMS to recover the committed transaction updates against any kind of system failure (hardware or software).</a:t>
            </a:r>
          </a:p>
        </p:txBody>
      </p:sp>
    </p:spTree>
    <p:extLst>
      <p:ext uri="{BB962C8B-B14F-4D97-AF65-F5344CB8AC3E}">
        <p14:creationId xmlns:p14="http://schemas.microsoft.com/office/powerpoint/2010/main" val="19395712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Title 1"/>
          <p:cNvSpPr txBox="1">
            <a:spLocks/>
          </p:cNvSpPr>
          <p:nvPr/>
        </p:nvSpPr>
        <p:spPr bwMode="auto">
          <a:xfrm>
            <a:off x="1981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i="0" dirty="0">
                <a:solidFill>
                  <a:schemeClr val="tx2"/>
                </a:solidFill>
              </a:rPr>
              <a:t>NOSQL  </a:t>
            </a:r>
            <a:r>
              <a:rPr lang="en-US" altLang="en-US" sz="3600" i="0" dirty="0" smtClean="0">
                <a:solidFill>
                  <a:schemeClr val="tx2"/>
                </a:solidFill>
              </a:rPr>
              <a:t>transactions</a:t>
            </a:r>
            <a:endParaRPr lang="en-US" altLang="en-US" sz="3600" i="0" dirty="0">
              <a:solidFill>
                <a:schemeClr val="tx2"/>
              </a:solidFill>
            </a:endParaRPr>
          </a:p>
        </p:txBody>
      </p:sp>
      <p:sp>
        <p:nvSpPr>
          <p:cNvPr id="400387" name="Content Placeholder 2"/>
          <p:cNvSpPr txBox="1">
            <a:spLocks/>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en-US" sz="1800" dirty="0"/>
              <a:t>Distributed data stores that often do not attempt to provide </a:t>
            </a:r>
            <a:r>
              <a:rPr lang="en-US" altLang="en-US" sz="1800" dirty="0" smtClean="0"/>
              <a:t>ACID </a:t>
            </a:r>
            <a:r>
              <a:rPr lang="en-US" altLang="en-US" sz="1800" dirty="0"/>
              <a:t>guarantees</a:t>
            </a:r>
          </a:p>
          <a:p>
            <a:pPr eaLnBrk="1" hangingPunct="1"/>
            <a:r>
              <a:rPr lang="en-US" altLang="en-US" sz="1800" dirty="0"/>
              <a:t>Typical modern relational databases have shown poor performance on certain data-intensive applications, including </a:t>
            </a:r>
            <a:r>
              <a:rPr lang="en-US" altLang="en-US" sz="1800" dirty="0" smtClean="0"/>
              <a:t>indexing </a:t>
            </a:r>
            <a:r>
              <a:rPr lang="en-US" altLang="en-US" sz="1800" dirty="0"/>
              <a:t>a large number of documents, </a:t>
            </a:r>
            <a:r>
              <a:rPr lang="en-US" altLang="en-US" sz="1800" dirty="0" smtClean="0"/>
              <a:t>serving pages </a:t>
            </a:r>
            <a:r>
              <a:rPr lang="en-US" altLang="en-US" sz="1800" dirty="0"/>
              <a:t>on high-traffic websites, and delivering </a:t>
            </a:r>
            <a:r>
              <a:rPr lang="en-US" altLang="en-US" sz="1800" dirty="0" smtClean="0"/>
              <a:t>streaming media</a:t>
            </a:r>
            <a:endParaRPr lang="en-US" altLang="en-US" sz="1800" dirty="0"/>
          </a:p>
          <a:p>
            <a:pPr eaLnBrk="1" hangingPunct="1"/>
            <a:r>
              <a:rPr lang="en-US" altLang="en-US" sz="1800" dirty="0"/>
              <a:t>Typical RDBMS implementations are tuned either for small but frequent read/write transactions or for large batch transactions with rare write accesses.</a:t>
            </a:r>
          </a:p>
          <a:p>
            <a:pPr eaLnBrk="1" hangingPunct="1"/>
            <a:r>
              <a:rPr lang="en-US" altLang="en-US" sz="1800" dirty="0"/>
              <a:t>NoSQL databases have poor security , for example HADOOP</a:t>
            </a:r>
          </a:p>
        </p:txBody>
      </p:sp>
    </p:spTree>
    <p:extLst>
      <p:ext uri="{BB962C8B-B14F-4D97-AF65-F5344CB8AC3E}">
        <p14:creationId xmlns:p14="http://schemas.microsoft.com/office/powerpoint/2010/main" val="42360311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databases for the cloud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Relational DBMSs put high emphasis on integrity and use ACID transactions.</a:t>
            </a:r>
          </a:p>
          <a:p>
            <a:r>
              <a:rPr lang="en-US" dirty="0" smtClean="0"/>
              <a:t>They also emphasize security and have elaborated authorization systems, currently using Role-Based Access Control (to be seen later)</a:t>
            </a:r>
          </a:p>
          <a:p>
            <a:r>
              <a:rPr lang="en-US" dirty="0"/>
              <a:t>Typical modern relational databases have shown poor performance on certain data-intensive applications, including indexing a large number of documents, serving pages on high-traffic websites, and delivering streaming media</a:t>
            </a:r>
          </a:p>
          <a:p>
            <a:r>
              <a:rPr lang="en-US" dirty="0"/>
              <a:t>Typical RDBMS implementations are tuned either for small but frequent read/write transactions or for large batch transactions with rare write accesses. </a:t>
            </a:r>
          </a:p>
          <a:p>
            <a:r>
              <a:rPr lang="en-US" dirty="0" smtClean="0"/>
              <a:t>Very common in the cloud now are NoSQL DBMSs, where speed is the main objective and security or reliability are not very important</a:t>
            </a:r>
          </a:p>
          <a:p>
            <a:r>
              <a:rPr lang="en-US" dirty="0"/>
              <a:t>NoSQL </a:t>
            </a:r>
            <a:r>
              <a:rPr lang="en-US" dirty="0" smtClean="0"/>
              <a:t>DBMSs are intended for heavy </a:t>
            </a:r>
            <a:r>
              <a:rPr lang="en-US" dirty="0"/>
              <a:t>read/write workloads</a:t>
            </a:r>
            <a:endParaRPr lang="en-US" dirty="0" smtClean="0"/>
          </a:p>
          <a:p>
            <a:r>
              <a:rPr lang="en-US" dirty="0" smtClean="0"/>
              <a:t>Used to handle social networks and news</a:t>
            </a:r>
          </a:p>
          <a:p>
            <a:endParaRPr lang="en-US" dirty="0"/>
          </a:p>
        </p:txBody>
      </p:sp>
    </p:spTree>
    <p:extLst>
      <p:ext uri="{BB962C8B-B14F-4D97-AF65-F5344CB8AC3E}">
        <p14:creationId xmlns:p14="http://schemas.microsoft.com/office/powerpoint/2010/main" val="24123263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2133600" y="274638"/>
            <a:ext cx="8229600" cy="1143000"/>
          </a:xfrm>
        </p:spPr>
        <p:txBody>
          <a:bodyPr/>
          <a:lstStyle/>
          <a:p>
            <a:pPr eaLnBrk="1" hangingPunct="1"/>
            <a:r>
              <a:rPr lang="en-US" dirty="0" err="1" smtClean="0"/>
              <a:t>NoSQL</a:t>
            </a:r>
            <a:r>
              <a:rPr lang="en-US" dirty="0" smtClean="0"/>
              <a:t> (Not Only SQL)</a:t>
            </a:r>
          </a:p>
        </p:txBody>
      </p:sp>
      <p:sp>
        <p:nvSpPr>
          <p:cNvPr id="30723" name="Content Placeholder 2"/>
          <p:cNvSpPr>
            <a:spLocks noGrp="1"/>
          </p:cNvSpPr>
          <p:nvPr>
            <p:ph idx="1"/>
          </p:nvPr>
        </p:nvSpPr>
        <p:spPr/>
        <p:txBody>
          <a:bodyPr>
            <a:normAutofit/>
          </a:bodyPr>
          <a:lstStyle/>
          <a:p>
            <a:pPr eaLnBrk="1" hangingPunct="1"/>
            <a:r>
              <a:rPr lang="en-US" sz="3200" dirty="0"/>
              <a:t>DBMSs that differ from classic Relational DBMSs (RDBMSs) in that they </a:t>
            </a:r>
            <a:r>
              <a:rPr lang="en-US" sz="3200" b="1" dirty="0"/>
              <a:t>may not require fixed tables</a:t>
            </a:r>
            <a:r>
              <a:rPr lang="en-US" sz="3200" dirty="0"/>
              <a:t>, and usually </a:t>
            </a:r>
            <a:r>
              <a:rPr lang="en-US" sz="3200" b="1" dirty="0"/>
              <a:t>avoid join operations </a:t>
            </a:r>
            <a:r>
              <a:rPr lang="en-US" sz="3200" dirty="0"/>
              <a:t>and typically scale horizontally</a:t>
            </a:r>
          </a:p>
          <a:p>
            <a:pPr eaLnBrk="1" hangingPunct="1"/>
            <a:r>
              <a:rPr lang="en-US" sz="3200" dirty="0"/>
              <a:t>Some NoSQL advocates  promote </a:t>
            </a:r>
            <a:r>
              <a:rPr lang="en-US" sz="3200" b="1" dirty="0"/>
              <a:t>very simple interfaces </a:t>
            </a:r>
            <a:r>
              <a:rPr lang="en-US" sz="3200" dirty="0"/>
              <a:t>such as associative arrays or key-value pairs.</a:t>
            </a:r>
          </a:p>
          <a:p>
            <a:pPr eaLnBrk="1" hangingPunct="1"/>
            <a:r>
              <a:rPr lang="en-US" sz="3200" dirty="0"/>
              <a:t>Other systems, such as native XML databases, promote support of the XQuery standard. Newer systems such as </a:t>
            </a:r>
            <a:r>
              <a:rPr lang="en-US" sz="3200" dirty="0" err="1"/>
              <a:t>CloudTPS</a:t>
            </a:r>
            <a:r>
              <a:rPr lang="en-US" sz="3200" dirty="0"/>
              <a:t> also support join queries.</a:t>
            </a:r>
          </a:p>
          <a:p>
            <a:pPr eaLnBrk="1" hangingPunct="1"/>
            <a:endParaRPr lang="en-US" sz="3200" dirty="0"/>
          </a:p>
        </p:txBody>
      </p:sp>
    </p:spTree>
    <p:extLst>
      <p:ext uri="{BB962C8B-B14F-4D97-AF65-F5344CB8AC3E}">
        <p14:creationId xmlns:p14="http://schemas.microsoft.com/office/powerpoint/2010/main" val="4970050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86189" y="1023939"/>
            <a:ext cx="4619625" cy="481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639381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3" name="Rectangle 2"/>
          <p:cNvSpPr>
            <a:spLocks noGrp="1"/>
          </p:cNvSpPr>
          <p:nvPr>
            <p:ph type="title"/>
          </p:nvPr>
        </p:nvSpPr>
        <p:spPr/>
        <p:txBody>
          <a:bodyPr/>
          <a:lstStyle/>
          <a:p>
            <a:r>
              <a:rPr lang="en-US" dirty="0" smtClean="0"/>
              <a:t>HDFS File system</a:t>
            </a:r>
          </a:p>
        </p:txBody>
      </p:sp>
      <p:sp>
        <p:nvSpPr>
          <p:cNvPr id="366594" name="Rectangle 3"/>
          <p:cNvSpPr>
            <a:spLocks noGrp="1"/>
          </p:cNvSpPr>
          <p:nvPr>
            <p:ph type="body" idx="1"/>
          </p:nvPr>
        </p:nvSpPr>
        <p:spPr/>
        <p:txBody>
          <a:bodyPr>
            <a:normAutofit lnSpcReduction="10000"/>
          </a:bodyPr>
          <a:lstStyle/>
          <a:p>
            <a:pPr>
              <a:lnSpc>
                <a:spcPct val="80000"/>
              </a:lnSpc>
            </a:pPr>
            <a:r>
              <a:rPr lang="en-US" sz="1800" dirty="0"/>
              <a:t>The HDFS is a distributed, scalable, and portable file system written in Java for the Hadoop framework.</a:t>
            </a:r>
          </a:p>
          <a:p>
            <a:pPr>
              <a:lnSpc>
                <a:spcPct val="80000"/>
              </a:lnSpc>
            </a:pPr>
            <a:r>
              <a:rPr lang="en-US" sz="1800" dirty="0"/>
              <a:t>Each node in a Hadoop instance typically has a single </a:t>
            </a:r>
            <a:r>
              <a:rPr lang="en-US" sz="1800" dirty="0" err="1"/>
              <a:t>datanode</a:t>
            </a:r>
            <a:r>
              <a:rPr lang="en-US" sz="1800" dirty="0"/>
              <a:t>; a cluster of </a:t>
            </a:r>
            <a:r>
              <a:rPr lang="en-US" sz="1800" dirty="0" err="1"/>
              <a:t>datanodes</a:t>
            </a:r>
            <a:r>
              <a:rPr lang="en-US" sz="1800" dirty="0"/>
              <a:t> forms the HDFS cluster. </a:t>
            </a:r>
          </a:p>
          <a:p>
            <a:pPr>
              <a:lnSpc>
                <a:spcPct val="80000"/>
              </a:lnSpc>
            </a:pPr>
            <a:r>
              <a:rPr lang="en-US" sz="1800" dirty="0"/>
              <a:t>But each node does not require a </a:t>
            </a:r>
            <a:r>
              <a:rPr lang="en-US" sz="1800" dirty="0" err="1"/>
              <a:t>datanode</a:t>
            </a:r>
            <a:r>
              <a:rPr lang="en-US" sz="1800" dirty="0"/>
              <a:t> to be present. Each </a:t>
            </a:r>
            <a:r>
              <a:rPr lang="en-US" sz="1800" dirty="0" err="1"/>
              <a:t>datanode</a:t>
            </a:r>
            <a:r>
              <a:rPr lang="en-US" sz="1800" dirty="0"/>
              <a:t> serves up blocks of data over the network using a block protocol specific to HDFS. </a:t>
            </a:r>
          </a:p>
          <a:p>
            <a:pPr>
              <a:lnSpc>
                <a:spcPct val="80000"/>
              </a:lnSpc>
            </a:pPr>
            <a:r>
              <a:rPr lang="en-US" sz="1800" dirty="0"/>
              <a:t>The filesystem uses the </a:t>
            </a:r>
            <a:r>
              <a:rPr lang="en-US" sz="1800" dirty="0">
                <a:hlinkClick r:id="rId2" tooltip="TCP/IP"/>
              </a:rPr>
              <a:t>TCP/IP</a:t>
            </a:r>
            <a:r>
              <a:rPr lang="en-US" sz="1800" dirty="0"/>
              <a:t> layer for communication; clients use </a:t>
            </a:r>
            <a:r>
              <a:rPr lang="en-US" sz="1800" dirty="0">
                <a:hlinkClick r:id="rId3" tooltip="Remote procedure call"/>
              </a:rPr>
              <a:t>RPC</a:t>
            </a:r>
            <a:r>
              <a:rPr lang="en-US" sz="1800" dirty="0"/>
              <a:t> to communicate </a:t>
            </a:r>
            <a:r>
              <a:rPr lang="en-US" sz="1800" dirty="0" smtClean="0"/>
              <a:t>with </a:t>
            </a:r>
            <a:r>
              <a:rPr lang="en-US" sz="1800" dirty="0"/>
              <a:t>each other. The HDFS stores large files (an ideal file size is a multiple of 64 </a:t>
            </a:r>
            <a:r>
              <a:rPr lang="en-US" sz="1800" dirty="0">
                <a:hlinkClick r:id="rId4" tooltip="Megabyte"/>
              </a:rPr>
              <a:t>MB</a:t>
            </a:r>
            <a:r>
              <a:rPr lang="en-US" sz="1800" dirty="0"/>
              <a:t>), across multiple machines. </a:t>
            </a:r>
          </a:p>
          <a:p>
            <a:pPr>
              <a:lnSpc>
                <a:spcPct val="80000"/>
              </a:lnSpc>
            </a:pPr>
            <a:r>
              <a:rPr lang="en-US" sz="1800" dirty="0"/>
              <a:t>It achieves reliability by </a:t>
            </a:r>
            <a:r>
              <a:rPr lang="en-US" sz="1800" dirty="0">
                <a:hlinkClick r:id="rId5" tooltip="Replication (computer science)"/>
              </a:rPr>
              <a:t>replicating</a:t>
            </a:r>
            <a:r>
              <a:rPr lang="en-US" sz="1800" dirty="0"/>
              <a:t> the data across multiple hosts, and hence does not require </a:t>
            </a:r>
            <a:r>
              <a:rPr lang="en-US" sz="1800" dirty="0">
                <a:hlinkClick r:id="rId6"/>
              </a:rPr>
              <a:t>RAID</a:t>
            </a:r>
            <a:r>
              <a:rPr lang="en-US" sz="1800" dirty="0"/>
              <a:t> storage on hosts.</a:t>
            </a:r>
          </a:p>
          <a:p>
            <a:pPr>
              <a:lnSpc>
                <a:spcPct val="80000"/>
              </a:lnSpc>
            </a:pPr>
            <a:r>
              <a:rPr lang="en-US" sz="1800" dirty="0"/>
              <a:t>With the default replication value, 3, data is stored on three nodes: two on the same rack, and one on a different rack. Data nodes can talk to each other to rebalance data, to move copies around, and to keep the replication of data high.</a:t>
            </a:r>
          </a:p>
          <a:p>
            <a:pPr>
              <a:lnSpc>
                <a:spcPct val="80000"/>
              </a:lnSpc>
            </a:pPr>
            <a:r>
              <a:rPr lang="en-US" sz="1800" dirty="0"/>
              <a:t>The HDFS is not fully </a:t>
            </a:r>
            <a:r>
              <a:rPr lang="en-US" sz="1800" dirty="0">
                <a:hlinkClick r:id="rId7"/>
              </a:rPr>
              <a:t>POSIX</a:t>
            </a:r>
            <a:r>
              <a:rPr lang="en-US" sz="1800" dirty="0"/>
              <a:t> compliant because the requirements for a POSIX </a:t>
            </a:r>
            <a:r>
              <a:rPr lang="en-US" sz="1800" dirty="0" err="1"/>
              <a:t>filesystem</a:t>
            </a:r>
            <a:r>
              <a:rPr lang="en-US" sz="1800" dirty="0"/>
              <a:t> differ from the target goals for a Hadoop application. The tradeoff of not having a fully POSIX compliant </a:t>
            </a:r>
            <a:r>
              <a:rPr lang="en-US" sz="1800" dirty="0" err="1"/>
              <a:t>filesystem</a:t>
            </a:r>
            <a:r>
              <a:rPr lang="en-US" sz="1800" dirty="0"/>
              <a:t> is increased performance for data throughput. The HDFS was designed to handle very large files. The HDFS does not provide  high availability. </a:t>
            </a:r>
          </a:p>
        </p:txBody>
      </p:sp>
    </p:spTree>
    <p:extLst>
      <p:ext uri="{BB962C8B-B14F-4D97-AF65-F5344CB8AC3E}">
        <p14:creationId xmlns:p14="http://schemas.microsoft.com/office/powerpoint/2010/main" val="27713885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p:cNvSpPr>
          <p:nvPr/>
        </p:nvSpPr>
        <p:spPr>
          <a:xfrm>
            <a:off x="1981200" y="274638"/>
            <a:ext cx="8229600" cy="1143000"/>
          </a:xfrm>
          <a:prstGeom prst="rect">
            <a:avLst/>
          </a:prstGeom>
        </p:spPr>
        <p:txBody>
          <a:bodyPr/>
          <a:lstStyle/>
          <a:p>
            <a:pPr algn="ctr">
              <a:defRPr/>
            </a:pPr>
            <a:r>
              <a:rPr lang="en-US" sz="4400">
                <a:latin typeface="+mj-lt"/>
                <a:ea typeface="+mj-ea"/>
                <a:cs typeface="+mj-cs"/>
              </a:rPr>
              <a:t>A multinode HADOOP cluster</a:t>
            </a:r>
          </a:p>
        </p:txBody>
      </p:sp>
      <p:pic>
        <p:nvPicPr>
          <p:cNvPr id="4014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0" y="1504950"/>
            <a:ext cx="4953000"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87361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Hacks cost Yahoo </a:t>
            </a:r>
            <a:r>
              <a:rPr lang="en-US" dirty="0" smtClean="0"/>
              <a:t>$700 million</a:t>
            </a:r>
            <a:br>
              <a:rPr lang="en-US" dirty="0" smtClean="0"/>
            </a:br>
            <a:r>
              <a:rPr lang="fr-FR" sz="2000" dirty="0"/>
              <a:t>SANS </a:t>
            </a:r>
            <a:r>
              <a:rPr lang="fr-FR" sz="2000" dirty="0" err="1"/>
              <a:t>NewsBites</a:t>
            </a:r>
            <a:r>
              <a:rPr lang="fr-FR" sz="2000" dirty="0"/>
              <a:t> Vol. 19 </a:t>
            </a:r>
            <a:r>
              <a:rPr lang="fr-FR" sz="2000" dirty="0" err="1"/>
              <a:t>Num</a:t>
            </a:r>
            <a:r>
              <a:rPr lang="fr-FR" sz="2000" dirty="0"/>
              <a:t>. 015 </a:t>
            </a:r>
            <a:endParaRPr lang="en-US" sz="2000" dirty="0"/>
          </a:p>
        </p:txBody>
      </p:sp>
      <p:sp>
        <p:nvSpPr>
          <p:cNvPr id="3" name="Content Placeholder 2"/>
          <p:cNvSpPr>
            <a:spLocks noGrp="1"/>
          </p:cNvSpPr>
          <p:nvPr>
            <p:ph idx="1"/>
          </p:nvPr>
        </p:nvSpPr>
        <p:spPr/>
        <p:txBody>
          <a:bodyPr/>
          <a:lstStyle/>
          <a:p>
            <a:r>
              <a:rPr lang="en-US" sz="2400" dirty="0" err="1"/>
              <a:t>Ars</a:t>
            </a:r>
            <a:r>
              <a:rPr lang="en-US" sz="2400" dirty="0"/>
              <a:t> </a:t>
            </a:r>
            <a:r>
              <a:rPr lang="en-US" sz="2400" dirty="0" err="1"/>
              <a:t>Technica</a:t>
            </a:r>
            <a:r>
              <a:rPr lang="en-US" sz="2400" dirty="0"/>
              <a:t> </a:t>
            </a:r>
            <a:r>
              <a:rPr lang="en-US" sz="2400" dirty="0">
                <a:hlinkClick r:id="rId2"/>
              </a:rPr>
              <a:t>reports</a:t>
            </a:r>
            <a:r>
              <a:rPr lang="en-US" sz="2400" dirty="0"/>
              <a:t> that Verizon and Yahoo have agreed a price tag of about $4.48 billion for the </a:t>
            </a:r>
            <a:r>
              <a:rPr lang="en-US" sz="2400" dirty="0" smtClean="0"/>
              <a:t>company. </a:t>
            </a:r>
            <a:r>
              <a:rPr lang="en-US" sz="2400" dirty="0"/>
              <a:t>The $350 million cut is the result of Yahoo’s recent disclosure of not </a:t>
            </a:r>
            <a:r>
              <a:rPr lang="en-US" sz="2400" dirty="0">
                <a:hlinkClick r:id="rId3"/>
              </a:rPr>
              <a:t>one</a:t>
            </a:r>
            <a:r>
              <a:rPr lang="en-US" sz="2400" dirty="0"/>
              <a:t> but </a:t>
            </a:r>
            <a:r>
              <a:rPr lang="en-US" sz="2400" dirty="0">
                <a:hlinkClick r:id="rId4"/>
              </a:rPr>
              <a:t>two</a:t>
            </a:r>
            <a:r>
              <a:rPr lang="en-US" sz="2400" dirty="0"/>
              <a:t> enormous security breaches.</a:t>
            </a:r>
          </a:p>
          <a:p>
            <a:r>
              <a:rPr lang="en-US" sz="2400" dirty="0"/>
              <a:t>The breaches compromised 1.5 billion user accounts and the investigation that followed (three years later) led forensic experts to express concerns that users’ accounts may also have been accessed using forged cookies</a:t>
            </a:r>
            <a:r>
              <a:rPr lang="en-US" sz="2400" dirty="0" smtClean="0"/>
              <a:t>.</a:t>
            </a:r>
          </a:p>
          <a:p>
            <a:r>
              <a:rPr lang="en-US" sz="2400" dirty="0"/>
              <a:t>Not only did Yahoo's security breach cause Verizon to reduce by $350M what they were willing to pay for Yahoo's Internet business, but Yahoo also had to agree to pay for 50% of any future costs. That essentially means </a:t>
            </a:r>
            <a:r>
              <a:rPr lang="en-US" sz="2400" b="1" dirty="0"/>
              <a:t>Yahoo's failures in security cost the company at least $700M </a:t>
            </a:r>
            <a:r>
              <a:rPr lang="en-US" sz="2400" dirty="0"/>
              <a:t>in revenue from the sale and that is on top of the costs they have already incurred in dealing with the breach, which likely at least doubles the impact </a:t>
            </a:r>
            <a:r>
              <a:rPr lang="en-US" sz="2400" dirty="0" smtClean="0"/>
              <a:t>-- </a:t>
            </a:r>
            <a:r>
              <a:rPr lang="en-US" sz="2400" dirty="0"/>
              <a:t>a $1.5B hard cost. </a:t>
            </a:r>
          </a:p>
          <a:p>
            <a:endParaRPr lang="en-US" sz="2400" dirty="0"/>
          </a:p>
        </p:txBody>
      </p:sp>
    </p:spTree>
    <p:extLst>
      <p:ext uri="{BB962C8B-B14F-4D97-AF65-F5344CB8AC3E}">
        <p14:creationId xmlns:p14="http://schemas.microsoft.com/office/powerpoint/2010/main" val="37971430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Title 1"/>
          <p:cNvSpPr>
            <a:spLocks noGrp="1"/>
          </p:cNvSpPr>
          <p:nvPr>
            <p:ph type="title"/>
          </p:nvPr>
        </p:nvSpPr>
        <p:spPr/>
        <p:txBody>
          <a:bodyPr/>
          <a:lstStyle/>
          <a:p>
            <a:r>
              <a:rPr lang="en-US" altLang="en-US" sz="2800"/>
              <a:t>From T. White, “Hadoop—The definitive guide”</a:t>
            </a:r>
            <a:br>
              <a:rPr lang="en-US" altLang="en-US" sz="2800"/>
            </a:br>
            <a:endParaRPr lang="en-US" altLang="en-US" sz="2800"/>
          </a:p>
        </p:txBody>
      </p:sp>
      <p:sp>
        <p:nvSpPr>
          <p:cNvPr id="403459" name="Content Placeholder 2"/>
          <p:cNvSpPr>
            <a:spLocks noGrp="1"/>
          </p:cNvSpPr>
          <p:nvPr>
            <p:ph idx="1"/>
          </p:nvPr>
        </p:nvSpPr>
        <p:spPr/>
        <p:txBody>
          <a:bodyPr/>
          <a:lstStyle/>
          <a:p>
            <a:r>
              <a:rPr lang="en-US" altLang="en-US" smtClean="0"/>
              <a:t>HFDS file permissions provide authorization</a:t>
            </a:r>
          </a:p>
          <a:p>
            <a:r>
              <a:rPr lang="en-US" altLang="en-US" smtClean="0"/>
              <a:t>Relies on Kerberos for user authentication (passwords)</a:t>
            </a:r>
          </a:p>
          <a:p>
            <a:r>
              <a:rPr lang="en-US" altLang="en-US" smtClean="0"/>
              <a:t>Authentication produces a Ticket Granting Ticket (TG)</a:t>
            </a:r>
          </a:p>
          <a:p>
            <a:r>
              <a:rPr lang="en-US" altLang="en-US" smtClean="0"/>
              <a:t>The TGT can be presented to the server for authorization of services</a:t>
            </a:r>
          </a:p>
          <a:p>
            <a:r>
              <a:rPr lang="en-US" altLang="en-US" smtClean="0"/>
              <a:t>HDFS blocks are not encrypted in storage</a:t>
            </a:r>
          </a:p>
        </p:txBody>
      </p:sp>
    </p:spTree>
    <p:extLst>
      <p:ext uri="{BB962C8B-B14F-4D97-AF65-F5344CB8AC3E}">
        <p14:creationId xmlns:p14="http://schemas.microsoft.com/office/powerpoint/2010/main" val="14398722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7000" y="1752600"/>
            <a:ext cx="914400" cy="609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Times" pitchFamily="18" charset="0"/>
              </a:rPr>
              <a:t>&lt;&lt;actor&gt;&gt;</a:t>
            </a:r>
          </a:p>
          <a:p>
            <a:pPr algn="ctr">
              <a:defRPr/>
            </a:pPr>
            <a:r>
              <a:rPr lang="en-US" sz="1200" b="1" dirty="0">
                <a:solidFill>
                  <a:schemeClr val="tx1"/>
                </a:solidFill>
                <a:latin typeface="Times" pitchFamily="18" charset="0"/>
              </a:rPr>
              <a:t>:</a:t>
            </a:r>
            <a:r>
              <a:rPr lang="en-US" sz="1200" dirty="0">
                <a:solidFill>
                  <a:schemeClr val="tx1"/>
                </a:solidFill>
                <a:latin typeface="Times" pitchFamily="18" charset="0"/>
              </a:rPr>
              <a:t>Client</a:t>
            </a:r>
          </a:p>
        </p:txBody>
      </p:sp>
      <p:sp>
        <p:nvSpPr>
          <p:cNvPr id="3" name="Rectangle 2"/>
          <p:cNvSpPr/>
          <p:nvPr/>
        </p:nvSpPr>
        <p:spPr>
          <a:xfrm>
            <a:off x="4419600" y="1752600"/>
            <a:ext cx="1219200" cy="609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dirty="0">
                <a:solidFill>
                  <a:schemeClr val="tx1"/>
                </a:solidFill>
                <a:latin typeface="Times" pitchFamily="18" charset="0"/>
              </a:rPr>
              <a:t>:</a:t>
            </a:r>
            <a:r>
              <a:rPr lang="en-US" sz="1200" dirty="0">
                <a:solidFill>
                  <a:schemeClr val="tx1"/>
                </a:solidFill>
                <a:latin typeface="Times" pitchFamily="18" charset="0"/>
              </a:rPr>
              <a:t>Kerberos</a:t>
            </a:r>
          </a:p>
          <a:p>
            <a:pPr algn="ctr">
              <a:defRPr/>
            </a:pPr>
            <a:r>
              <a:rPr lang="en-US" sz="1200" dirty="0">
                <a:solidFill>
                  <a:schemeClr val="tx1"/>
                </a:solidFill>
                <a:latin typeface="Times" pitchFamily="18" charset="0"/>
              </a:rPr>
              <a:t>Authentication</a:t>
            </a:r>
          </a:p>
          <a:p>
            <a:pPr algn="ctr">
              <a:defRPr/>
            </a:pPr>
            <a:r>
              <a:rPr lang="en-US" sz="1200" dirty="0">
                <a:solidFill>
                  <a:schemeClr val="tx1"/>
                </a:solidFill>
                <a:latin typeface="Times" pitchFamily="18" charset="0"/>
              </a:rPr>
              <a:t>Server</a:t>
            </a:r>
          </a:p>
        </p:txBody>
      </p:sp>
      <p:sp>
        <p:nvSpPr>
          <p:cNvPr id="4" name="Rectangle 3"/>
          <p:cNvSpPr/>
          <p:nvPr/>
        </p:nvSpPr>
        <p:spPr>
          <a:xfrm>
            <a:off x="6477000" y="1752600"/>
            <a:ext cx="914400" cy="609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dirty="0">
                <a:solidFill>
                  <a:schemeClr val="tx1"/>
                </a:solidFill>
                <a:latin typeface="Times" pitchFamily="18" charset="0"/>
              </a:rPr>
              <a:t>:</a:t>
            </a:r>
            <a:r>
              <a:rPr lang="en-US" sz="1200" dirty="0">
                <a:solidFill>
                  <a:schemeClr val="tx1"/>
                </a:solidFill>
                <a:latin typeface="Times" pitchFamily="18" charset="0"/>
              </a:rPr>
              <a:t>Kerberos</a:t>
            </a:r>
          </a:p>
          <a:p>
            <a:pPr algn="ctr">
              <a:defRPr/>
            </a:pPr>
            <a:r>
              <a:rPr lang="en-US" sz="1200" dirty="0" err="1">
                <a:solidFill>
                  <a:schemeClr val="tx1"/>
                </a:solidFill>
                <a:latin typeface="Times" pitchFamily="18" charset="0"/>
              </a:rPr>
              <a:t>TGServer</a:t>
            </a:r>
            <a:endParaRPr lang="en-US" sz="1200" dirty="0">
              <a:solidFill>
                <a:schemeClr val="tx1"/>
              </a:solidFill>
              <a:latin typeface="Times" pitchFamily="18" charset="0"/>
            </a:endParaRPr>
          </a:p>
        </p:txBody>
      </p:sp>
      <p:sp>
        <p:nvSpPr>
          <p:cNvPr id="5" name="Rectangle 4"/>
          <p:cNvSpPr/>
          <p:nvPr/>
        </p:nvSpPr>
        <p:spPr>
          <a:xfrm>
            <a:off x="8382000" y="1752600"/>
            <a:ext cx="914400" cy="609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dirty="0">
                <a:solidFill>
                  <a:schemeClr val="tx1"/>
                </a:solidFill>
                <a:latin typeface="Times" pitchFamily="18" charset="0"/>
              </a:rPr>
              <a:t>:</a:t>
            </a:r>
            <a:r>
              <a:rPr lang="en-US" sz="1200" dirty="0">
                <a:solidFill>
                  <a:schemeClr val="tx1"/>
                </a:solidFill>
                <a:latin typeface="Times" pitchFamily="18" charset="0"/>
              </a:rPr>
              <a:t>Server</a:t>
            </a:r>
          </a:p>
        </p:txBody>
      </p:sp>
      <p:cxnSp>
        <p:nvCxnSpPr>
          <p:cNvPr id="6" name="Straight Connector 5"/>
          <p:cNvCxnSpPr/>
          <p:nvPr/>
        </p:nvCxnSpPr>
        <p:spPr>
          <a:xfrm>
            <a:off x="3124200" y="2362200"/>
            <a:ext cx="0" cy="3048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0" y="2667000"/>
            <a:ext cx="152400" cy="2667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schemeClr val="tx1"/>
              </a:solidFill>
              <a:latin typeface="Times" pitchFamily="18" charset="0"/>
            </a:endParaRPr>
          </a:p>
        </p:txBody>
      </p:sp>
      <p:sp>
        <p:nvSpPr>
          <p:cNvPr id="8" name="Rectangle 7"/>
          <p:cNvSpPr/>
          <p:nvPr/>
        </p:nvSpPr>
        <p:spPr>
          <a:xfrm>
            <a:off x="4953000" y="2819400"/>
            <a:ext cx="152400" cy="2514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schemeClr val="tx1"/>
              </a:solidFill>
              <a:latin typeface="Times" pitchFamily="18" charset="0"/>
            </a:endParaRPr>
          </a:p>
        </p:txBody>
      </p:sp>
      <p:cxnSp>
        <p:nvCxnSpPr>
          <p:cNvPr id="9" name="Straight Connector 8"/>
          <p:cNvCxnSpPr/>
          <p:nvPr/>
        </p:nvCxnSpPr>
        <p:spPr>
          <a:xfrm>
            <a:off x="5029200" y="2362200"/>
            <a:ext cx="0" cy="4572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402442" name="TextBox 13"/>
          <p:cNvSpPr txBox="1">
            <a:spLocks noChangeArrowheads="1"/>
          </p:cNvSpPr>
          <p:nvPr/>
        </p:nvSpPr>
        <p:spPr bwMode="auto">
          <a:xfrm>
            <a:off x="3657600" y="2581276"/>
            <a:ext cx="990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b="0" i="0">
                <a:latin typeface="Times" panose="02020603050405020304" pitchFamily="18" charset="0"/>
              </a:rPr>
              <a:t>get(TGT)</a:t>
            </a:r>
          </a:p>
        </p:txBody>
      </p:sp>
      <p:sp>
        <p:nvSpPr>
          <p:cNvPr id="402443" name="TextBox 14"/>
          <p:cNvSpPr txBox="1">
            <a:spLocks noChangeArrowheads="1"/>
          </p:cNvSpPr>
          <p:nvPr/>
        </p:nvSpPr>
        <p:spPr bwMode="auto">
          <a:xfrm>
            <a:off x="3352800" y="3114676"/>
            <a:ext cx="1600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b="0" i="0">
                <a:latin typeface="Times" panose="02020603050405020304" pitchFamily="18" charset="0"/>
              </a:rPr>
              <a:t>getService(TGT,ST)</a:t>
            </a:r>
          </a:p>
        </p:txBody>
      </p:sp>
      <p:cxnSp>
        <p:nvCxnSpPr>
          <p:cNvPr id="12" name="Straight Connector 11"/>
          <p:cNvCxnSpPr/>
          <p:nvPr/>
        </p:nvCxnSpPr>
        <p:spPr>
          <a:xfrm>
            <a:off x="3200400" y="2819400"/>
            <a:ext cx="175260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200400" y="3352800"/>
            <a:ext cx="365760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858000" y="3352800"/>
            <a:ext cx="152400" cy="19812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schemeClr val="tx1"/>
              </a:solidFill>
              <a:latin typeface="Times" pitchFamily="18" charset="0"/>
            </a:endParaRPr>
          </a:p>
        </p:txBody>
      </p:sp>
      <p:cxnSp>
        <p:nvCxnSpPr>
          <p:cNvPr id="15" name="Straight Connector 14"/>
          <p:cNvCxnSpPr/>
          <p:nvPr/>
        </p:nvCxnSpPr>
        <p:spPr>
          <a:xfrm>
            <a:off x="6934200" y="2362200"/>
            <a:ext cx="0" cy="9906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8763000" y="3886200"/>
            <a:ext cx="152400" cy="14478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schemeClr val="tx1"/>
              </a:solidFill>
              <a:latin typeface="Times" pitchFamily="18" charset="0"/>
            </a:endParaRPr>
          </a:p>
        </p:txBody>
      </p:sp>
      <p:cxnSp>
        <p:nvCxnSpPr>
          <p:cNvPr id="17" name="Straight Connector 16"/>
          <p:cNvCxnSpPr/>
          <p:nvPr/>
        </p:nvCxnSpPr>
        <p:spPr>
          <a:xfrm>
            <a:off x="8839200" y="2362200"/>
            <a:ext cx="0" cy="15240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200400" y="3886200"/>
            <a:ext cx="556260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2451" name="TextBox 34"/>
          <p:cNvSpPr txBox="1">
            <a:spLocks noChangeArrowheads="1"/>
          </p:cNvSpPr>
          <p:nvPr/>
        </p:nvSpPr>
        <p:spPr bwMode="auto">
          <a:xfrm>
            <a:off x="5429250" y="3648076"/>
            <a:ext cx="129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b="0" i="0">
                <a:latin typeface="Times" panose="02020603050405020304" pitchFamily="18" charset="0"/>
              </a:rPr>
              <a:t>getService(ST)</a:t>
            </a:r>
          </a:p>
        </p:txBody>
      </p:sp>
      <p:sp>
        <p:nvSpPr>
          <p:cNvPr id="20" name="Rectangle 19"/>
          <p:cNvSpPr/>
          <p:nvPr/>
        </p:nvSpPr>
        <p:spPr>
          <a:xfrm flipV="1">
            <a:off x="2971800" y="5334001"/>
            <a:ext cx="6019800" cy="123825"/>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schemeClr val="tx1"/>
              </a:solidFill>
              <a:latin typeface="Times" pitchFamily="18" charset="0"/>
            </a:endParaRPr>
          </a:p>
        </p:txBody>
      </p:sp>
      <p:sp>
        <p:nvSpPr>
          <p:cNvPr id="402453" name="Title 20"/>
          <p:cNvSpPr>
            <a:spLocks noGrp="1"/>
          </p:cNvSpPr>
          <p:nvPr>
            <p:ph type="title"/>
          </p:nvPr>
        </p:nvSpPr>
        <p:spPr/>
        <p:txBody>
          <a:bodyPr/>
          <a:lstStyle/>
          <a:p>
            <a:r>
              <a:rPr lang="en-US" altLang="en-US" smtClean="0"/>
              <a:t>Hadoop authentication</a:t>
            </a:r>
          </a:p>
        </p:txBody>
      </p:sp>
    </p:spTree>
    <p:extLst>
      <p:ext uri="{BB962C8B-B14F-4D97-AF65-F5344CB8AC3E}">
        <p14:creationId xmlns:p14="http://schemas.microsoft.com/office/powerpoint/2010/main" val="303467588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6 Marcador de número de diapositiva">
            <a:extLst>
              <a:ext uri="{FF2B5EF4-FFF2-40B4-BE49-F238E27FC236}">
                <a16:creationId xmlns="" xmlns:a16="http://schemas.microsoft.com/office/drawing/2014/main" id="{C6029547-C603-4F2F-BD5D-36483215C96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1600">
                <a:solidFill>
                  <a:srgbClr val="8D98A4"/>
                </a:solidFill>
                <a:latin typeface="Tahoma" panose="020B0604030504040204" pitchFamily="34" charset="0"/>
              </a:defRPr>
            </a:lvl1pPr>
            <a:lvl2pPr marL="742950" indent="-285750">
              <a:spcBef>
                <a:spcPct val="20000"/>
              </a:spcBef>
              <a:buChar char="–"/>
              <a:defRPr sz="1600">
                <a:solidFill>
                  <a:srgbClr val="8D98A4"/>
                </a:solidFill>
                <a:latin typeface="Tahoma" panose="020B0604030504040204" pitchFamily="34" charset="0"/>
              </a:defRPr>
            </a:lvl2pPr>
            <a:lvl3pPr marL="1143000" indent="-228600">
              <a:spcBef>
                <a:spcPct val="20000"/>
              </a:spcBef>
              <a:buChar char="•"/>
              <a:defRPr sz="1600">
                <a:solidFill>
                  <a:srgbClr val="8D98A4"/>
                </a:solidFill>
                <a:latin typeface="Tahoma" panose="020B060403050404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pPr>
            <a:fld id="{5C79C72D-29C3-446B-81BE-A2A960E3BB7A}" type="slidenum">
              <a:rPr lang="es-ES" altLang="es-ES" sz="1200">
                <a:solidFill>
                  <a:srgbClr val="B30134"/>
                </a:solidFill>
              </a:rPr>
              <a:pPr>
                <a:spcBef>
                  <a:spcPct val="0"/>
                </a:spcBef>
              </a:pPr>
              <a:t>52</a:t>
            </a:fld>
            <a:endParaRPr lang="es-ES" altLang="es-ES" sz="1200">
              <a:solidFill>
                <a:srgbClr val="B30134"/>
              </a:solidFill>
            </a:endParaRPr>
          </a:p>
        </p:txBody>
      </p:sp>
      <p:pic>
        <p:nvPicPr>
          <p:cNvPr id="4" name="Imagen 3" descr="Recorte de pantalla">
            <a:extLst>
              <a:ext uri="{FF2B5EF4-FFF2-40B4-BE49-F238E27FC236}">
                <a16:creationId xmlns="" xmlns:a16="http://schemas.microsoft.com/office/drawing/2014/main" id="{36239523-8D81-4645-9243-9BBB629A42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7528" y="-4302"/>
            <a:ext cx="9145016" cy="6877929"/>
          </a:xfrm>
          <a:prstGeom prst="rect">
            <a:avLst/>
          </a:prstGeom>
        </p:spPr>
      </p:pic>
      <p:sp>
        <p:nvSpPr>
          <p:cNvPr id="2" name="Title 1"/>
          <p:cNvSpPr>
            <a:spLocks noGrp="1"/>
          </p:cNvSpPr>
          <p:nvPr>
            <p:ph type="title"/>
          </p:nvPr>
        </p:nvSpPr>
        <p:spPr/>
        <p:txBody>
          <a:bodyPr>
            <a:normAutofit/>
          </a:bodyPr>
          <a:lstStyle/>
          <a:p>
            <a:r>
              <a:rPr lang="en-US" sz="1800" dirty="0" smtClean="0"/>
              <a:t>NIST RA</a:t>
            </a:r>
            <a:endParaRPr lang="en-US" sz="1800" dirty="0"/>
          </a:p>
        </p:txBody>
      </p:sp>
    </p:spTree>
    <p:extLst>
      <p:ext uri="{BB962C8B-B14F-4D97-AF65-F5344CB8AC3E}">
        <p14:creationId xmlns:p14="http://schemas.microsoft.com/office/powerpoint/2010/main" val="10083171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274638"/>
            <a:ext cx="8229600" cy="1143000"/>
          </a:xfrm>
          <a:prstGeom prst="rect">
            <a:avLst/>
          </a:prstGeom>
        </p:spPr>
        <p:txBody>
          <a:bodyPr/>
          <a:lstStyle/>
          <a:p>
            <a:pPr algn="ctr">
              <a:defRPr/>
            </a:pPr>
            <a:r>
              <a:rPr lang="en-US" sz="2000">
                <a:latin typeface="+mj-lt"/>
                <a:ea typeface="+mj-ea"/>
                <a:cs typeface="+mj-cs"/>
              </a:rPr>
              <a:t>Bruce Schneier</a:t>
            </a:r>
            <a:br>
              <a:rPr lang="en-US" sz="2000">
                <a:latin typeface="+mj-lt"/>
                <a:ea typeface="+mj-ea"/>
                <a:cs typeface="+mj-cs"/>
              </a:rPr>
            </a:br>
            <a:r>
              <a:rPr lang="en-US" sz="2000">
                <a:latin typeface="+mj-lt"/>
                <a:ea typeface="+mj-ea"/>
                <a:cs typeface="+mj-cs"/>
              </a:rPr>
              <a:t> schneier@schneier.com</a:t>
            </a:r>
            <a:br>
              <a:rPr lang="en-US" sz="2000">
                <a:latin typeface="+mj-lt"/>
                <a:ea typeface="+mj-ea"/>
                <a:cs typeface="+mj-cs"/>
              </a:rPr>
            </a:br>
            <a:r>
              <a:rPr lang="en-US" sz="2000">
                <a:latin typeface="+mj-lt"/>
                <a:ea typeface="+mj-ea"/>
                <a:cs typeface="+mj-cs"/>
              </a:rPr>
              <a:t>             </a:t>
            </a:r>
            <a:r>
              <a:rPr lang="en-US" sz="2000">
                <a:latin typeface="+mj-lt"/>
                <a:ea typeface="+mj-ea"/>
                <a:cs typeface="+mj-cs"/>
                <a:hlinkClick r:id="rId2"/>
              </a:rPr>
              <a:t>http://www.schneier.com</a:t>
            </a:r>
            <a:endParaRPr lang="en-US" sz="2000" dirty="0">
              <a:latin typeface="+mj-lt"/>
              <a:ea typeface="+mj-ea"/>
              <a:cs typeface="+mj-cs"/>
            </a:endParaRPr>
          </a:p>
        </p:txBody>
      </p:sp>
      <p:sp>
        <p:nvSpPr>
          <p:cNvPr id="3" name="Content Placeholder 2"/>
          <p:cNvSpPr txBox="1">
            <a:spLocks/>
          </p:cNvSpPr>
          <p:nvPr/>
        </p:nvSpPr>
        <p:spPr>
          <a:xfrm>
            <a:off x="1981200" y="1600201"/>
            <a:ext cx="8229600" cy="4525963"/>
          </a:xfrm>
          <a:prstGeom prst="rect">
            <a:avLst/>
          </a:prstGeom>
        </p:spPr>
        <p:txBody>
          <a:bodyPr/>
          <a:lstStyle/>
          <a:p>
            <a:pPr marL="342900" indent="-342900">
              <a:spcBef>
                <a:spcPct val="20000"/>
              </a:spcBef>
              <a:buFont typeface="Arial" charset="0"/>
              <a:buChar char="•"/>
              <a:defRPr/>
            </a:pPr>
            <a:r>
              <a:rPr lang="en-US" sz="2000" b="1" dirty="0"/>
              <a:t>Top three emerging threats  </a:t>
            </a:r>
            <a:r>
              <a:rPr lang="en-US" sz="2000" dirty="0"/>
              <a:t>in cyberspace.  </a:t>
            </a:r>
          </a:p>
          <a:p>
            <a:pPr marL="342900" indent="-342900">
              <a:spcBef>
                <a:spcPct val="20000"/>
              </a:spcBef>
              <a:buFont typeface="Arial" charset="0"/>
              <a:buChar char="•"/>
              <a:defRPr/>
            </a:pPr>
            <a:r>
              <a:rPr lang="en-US" sz="2000" dirty="0"/>
              <a:t>The Rise of Big Data.  By this I mean industries that trade on our </a:t>
            </a:r>
            <a:br>
              <a:rPr lang="en-US" sz="2000" dirty="0"/>
            </a:br>
            <a:r>
              <a:rPr lang="en-US" sz="2000" dirty="0"/>
              <a:t>data. These include traditional credit bureaus and data brokers, but </a:t>
            </a:r>
            <a:br>
              <a:rPr lang="en-US" sz="2000" dirty="0"/>
            </a:br>
            <a:r>
              <a:rPr lang="en-US" sz="2000" dirty="0"/>
              <a:t>also data-collection companies like Facebook and Google.  They're </a:t>
            </a:r>
            <a:br>
              <a:rPr lang="en-US" sz="2000" dirty="0"/>
            </a:br>
            <a:r>
              <a:rPr lang="en-US" sz="2000" dirty="0"/>
              <a:t>collecting more and more data about everyone, often without their </a:t>
            </a:r>
            <a:br>
              <a:rPr lang="en-US" sz="2000" dirty="0"/>
            </a:br>
            <a:r>
              <a:rPr lang="en-US" sz="2000" dirty="0"/>
              <a:t>knowledge and explicit consent, and selling it far and wide: to both </a:t>
            </a:r>
            <a:br>
              <a:rPr lang="en-US" sz="2000" dirty="0"/>
            </a:br>
            <a:r>
              <a:rPr lang="en-US" sz="2000" dirty="0"/>
              <a:t>other corporate users and to government.  Big data is becoming a </a:t>
            </a:r>
            <a:br>
              <a:rPr lang="en-US" sz="2000" dirty="0"/>
            </a:br>
            <a:r>
              <a:rPr lang="en-US" sz="2000" dirty="0"/>
              <a:t>powerful industry, resisting any calls to regulate its behavior. </a:t>
            </a:r>
          </a:p>
          <a:p>
            <a:pPr marL="342900" indent="-342900">
              <a:spcBef>
                <a:spcPct val="20000"/>
              </a:spcBef>
              <a:buFont typeface="Arial" charset="0"/>
              <a:buChar char="•"/>
              <a:defRPr/>
            </a:pPr>
            <a:r>
              <a:rPr lang="en-US" sz="2000" b="1" dirty="0"/>
              <a:t>Ill-Conceived Regulations from Law Enforcement</a:t>
            </a:r>
            <a:r>
              <a:rPr lang="en-US" sz="2000" dirty="0"/>
              <a:t>.  We're seeing </a:t>
            </a:r>
            <a:br>
              <a:rPr lang="en-US" sz="2000" dirty="0"/>
            </a:br>
            <a:r>
              <a:rPr lang="en-US" sz="2000" dirty="0"/>
              <a:t>increasing calls to regulate cyberspace in the mistaken belief that this will fight crime.  I'm thinking about data retention laws, Internet kill switches, and calls to eliminate anonymity.  None of these will work, and they'll all make us less safe.</a:t>
            </a:r>
            <a:br>
              <a:rPr lang="en-US" sz="2000" dirty="0"/>
            </a:br>
            <a:r>
              <a:rPr lang="en-US" sz="2000" dirty="0"/>
              <a:t/>
            </a:r>
            <a:br>
              <a:rPr lang="en-US" sz="2000" dirty="0"/>
            </a:br>
            <a:endParaRPr lang="en-US" sz="2000" dirty="0"/>
          </a:p>
        </p:txBody>
      </p:sp>
    </p:spTree>
    <p:extLst>
      <p:ext uri="{BB962C8B-B14F-4D97-AF65-F5344CB8AC3E}">
        <p14:creationId xmlns:p14="http://schemas.microsoft.com/office/powerpoint/2010/main" val="74959941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274638"/>
            <a:ext cx="8229600" cy="1143000"/>
          </a:xfrm>
          <a:prstGeom prst="rect">
            <a:avLst/>
          </a:prstGeom>
        </p:spPr>
        <p:txBody>
          <a:bodyPr/>
          <a:lstStyle/>
          <a:p>
            <a:pPr algn="ctr">
              <a:defRPr/>
            </a:pPr>
            <a:r>
              <a:rPr lang="en-US" sz="4400">
                <a:latin typeface="+mj-lt"/>
                <a:ea typeface="+mj-ea"/>
                <a:cs typeface="+mj-cs"/>
              </a:rPr>
              <a:t>Schneier II</a:t>
            </a:r>
            <a:endParaRPr lang="en-US" sz="4400" dirty="0">
              <a:latin typeface="+mj-lt"/>
              <a:ea typeface="+mj-ea"/>
              <a:cs typeface="+mj-cs"/>
            </a:endParaRPr>
          </a:p>
        </p:txBody>
      </p:sp>
      <p:sp>
        <p:nvSpPr>
          <p:cNvPr id="3" name="Content Placeholder 2"/>
          <p:cNvSpPr txBox="1">
            <a:spLocks/>
          </p:cNvSpPr>
          <p:nvPr/>
        </p:nvSpPr>
        <p:spPr>
          <a:xfrm>
            <a:off x="1981200" y="1600201"/>
            <a:ext cx="8229600" cy="4525963"/>
          </a:xfrm>
          <a:prstGeom prst="rect">
            <a:avLst/>
          </a:prstGeom>
        </p:spPr>
        <p:txBody>
          <a:bodyPr/>
          <a:lstStyle/>
          <a:p>
            <a:pPr marL="342900" indent="-342900">
              <a:spcBef>
                <a:spcPct val="20000"/>
              </a:spcBef>
              <a:buFont typeface="Arial" charset="0"/>
              <a:buChar char="•"/>
              <a:defRPr/>
            </a:pPr>
            <a:r>
              <a:rPr lang="en-US" sz="2000" dirty="0"/>
              <a:t>The </a:t>
            </a:r>
            <a:r>
              <a:rPr lang="en-US" sz="2000" b="1" dirty="0" err="1"/>
              <a:t>Cyberwar</a:t>
            </a:r>
            <a:r>
              <a:rPr lang="en-US" sz="2000" b="1" dirty="0"/>
              <a:t> Arms Race</a:t>
            </a:r>
            <a:r>
              <a:rPr lang="en-US" sz="2000" dirty="0"/>
              <a:t>.  I'm not worried about </a:t>
            </a:r>
            <a:r>
              <a:rPr lang="en-US" sz="2000" dirty="0" err="1"/>
              <a:t>cyberwar</a:t>
            </a:r>
            <a:r>
              <a:rPr lang="en-US" sz="2000" dirty="0"/>
              <a:t>, but I am </a:t>
            </a:r>
            <a:br>
              <a:rPr lang="en-US" sz="2000" dirty="0"/>
            </a:br>
            <a:r>
              <a:rPr lang="en-US" sz="2000" dirty="0"/>
              <a:t>worried about the proliferation of cyber weapons.  Arms races are </a:t>
            </a:r>
            <a:br>
              <a:rPr lang="en-US" sz="2000" dirty="0"/>
            </a:br>
            <a:r>
              <a:rPr lang="en-US" sz="2000" dirty="0"/>
              <a:t>fundamentally destabilizing, especially when their development can be so easily hidden.  I worry about </a:t>
            </a:r>
            <a:r>
              <a:rPr lang="en-US" sz="2000" dirty="0" err="1"/>
              <a:t>cyberweapons</a:t>
            </a:r>
            <a:r>
              <a:rPr lang="en-US" sz="2000" dirty="0"/>
              <a:t> being triggered by accident, </a:t>
            </a:r>
            <a:r>
              <a:rPr lang="en-US" sz="2000" dirty="0" err="1"/>
              <a:t>cyberweapons</a:t>
            </a:r>
            <a:r>
              <a:rPr lang="en-US" sz="2000" dirty="0"/>
              <a:t> getting into the wrong hands and being triggered on purpose, and the </a:t>
            </a:r>
            <a:r>
              <a:rPr lang="en-US" sz="2000" b="1" dirty="0"/>
              <a:t>inability to reliably trace a </a:t>
            </a:r>
            <a:r>
              <a:rPr lang="en-US" sz="2000" b="1" dirty="0" err="1"/>
              <a:t>cyberweapon</a:t>
            </a:r>
            <a:r>
              <a:rPr lang="en-US" sz="2000" b="1" dirty="0"/>
              <a:t> </a:t>
            </a:r>
            <a:r>
              <a:rPr lang="en-US" sz="2000" dirty="0"/>
              <a:t>leading to increased distrust.  Plus, arms races are expensive.</a:t>
            </a:r>
            <a:br>
              <a:rPr lang="en-US" sz="2000" dirty="0"/>
            </a:br>
            <a:r>
              <a:rPr lang="en-US" sz="2000" dirty="0"/>
              <a:t/>
            </a:r>
            <a:br>
              <a:rPr lang="en-US" sz="2000" dirty="0"/>
            </a:br>
            <a:r>
              <a:rPr lang="en-US" sz="2000" dirty="0"/>
              <a:t>That's my list, and they all have the potential to be more dangerous </a:t>
            </a:r>
            <a:br>
              <a:rPr lang="en-US" sz="2000" dirty="0"/>
            </a:br>
            <a:r>
              <a:rPr lang="en-US" sz="2000" dirty="0"/>
              <a:t>than cybercriminals.</a:t>
            </a:r>
          </a:p>
          <a:p>
            <a:pPr marL="342900" indent="-342900">
              <a:spcBef>
                <a:spcPct val="20000"/>
              </a:spcBef>
              <a:buFont typeface="Arial" charset="0"/>
              <a:buChar char="•"/>
              <a:defRPr/>
            </a:pPr>
            <a:endParaRPr lang="en-US" sz="2000" dirty="0"/>
          </a:p>
        </p:txBody>
      </p:sp>
    </p:spTree>
    <p:extLst>
      <p:ext uri="{BB962C8B-B14F-4D97-AF65-F5344CB8AC3E}">
        <p14:creationId xmlns:p14="http://schemas.microsoft.com/office/powerpoint/2010/main" val="18607968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p:cNvSpPr>
          <p:nvPr>
            <p:ph type="title"/>
          </p:nvPr>
        </p:nvSpPr>
        <p:spPr/>
        <p:txBody>
          <a:bodyPr/>
          <a:lstStyle/>
          <a:p>
            <a:r>
              <a:rPr lang="en-US" altLang="en-US" smtClean="0"/>
              <a:t>NY Times 10/11/11</a:t>
            </a:r>
          </a:p>
        </p:txBody>
      </p:sp>
      <p:sp>
        <p:nvSpPr>
          <p:cNvPr id="406531" name="Rectangle 3"/>
          <p:cNvSpPr>
            <a:spLocks noGrp="1"/>
          </p:cNvSpPr>
          <p:nvPr>
            <p:ph type="body" idx="1"/>
          </p:nvPr>
        </p:nvSpPr>
        <p:spPr/>
        <p:txBody>
          <a:bodyPr/>
          <a:lstStyle/>
          <a:p>
            <a:pPr>
              <a:lnSpc>
                <a:spcPct val="80000"/>
              </a:lnSpc>
            </a:pPr>
            <a:r>
              <a:rPr lang="en-US" altLang="en-US" sz="1800"/>
              <a:t>More than 60 years ago, in his “Foundation” series, the science fiction novelist Isaac Asimov invented a new science — psychohistory — that combined mathematics and psychology to predict the future. </a:t>
            </a:r>
          </a:p>
          <a:p>
            <a:pPr>
              <a:lnSpc>
                <a:spcPct val="80000"/>
              </a:lnSpc>
            </a:pPr>
            <a:r>
              <a:rPr lang="en-US" altLang="en-US" sz="1800"/>
              <a:t>Now social scientists are trying to mine the vast resources of the Internet — Web searches and Twitter messages, Facebook and blog posts, the digital location trails generated by billions of cellphones — to do the same thing. </a:t>
            </a:r>
          </a:p>
          <a:p>
            <a:pPr>
              <a:lnSpc>
                <a:spcPct val="80000"/>
              </a:lnSpc>
            </a:pPr>
            <a:r>
              <a:rPr lang="en-US" altLang="en-US" sz="1800"/>
              <a:t>The most optimistic researchers believe that these storehouses of “big data” will for the first time reveal sociological laws of human behavior — enabling them to predict political crises, revolutions and other forms of social and economic instability, just as physicists and chemists can predict natural phenomena. </a:t>
            </a:r>
          </a:p>
          <a:p>
            <a:pPr>
              <a:lnSpc>
                <a:spcPct val="80000"/>
              </a:lnSpc>
            </a:pPr>
            <a:r>
              <a:rPr lang="en-US" altLang="en-US" sz="1800"/>
              <a:t>Some social scientists and advocates of privacy rights are deeply skeptical of the project, saying it evokes queasy memories of  Total Information Awareness, a post-9/11 Pentagon program that proposed hunting for potential attackers by identifying patterns in vast collections of public and private data: telephone calling records, e-mail, travel data, visa and passport information, and credit card transactions. </a:t>
            </a:r>
          </a:p>
        </p:txBody>
      </p:sp>
    </p:spTree>
    <p:extLst>
      <p:ext uri="{BB962C8B-B14F-4D97-AF65-F5344CB8AC3E}">
        <p14:creationId xmlns:p14="http://schemas.microsoft.com/office/powerpoint/2010/main" val="221549419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p:cNvSpPr>
          <p:nvPr>
            <p:ph type="title"/>
          </p:nvPr>
        </p:nvSpPr>
        <p:spPr/>
        <p:txBody>
          <a:bodyPr/>
          <a:lstStyle/>
          <a:p>
            <a:r>
              <a:rPr lang="en-US" altLang="en-US" smtClean="0"/>
              <a:t>More</a:t>
            </a:r>
          </a:p>
        </p:txBody>
      </p:sp>
      <p:sp>
        <p:nvSpPr>
          <p:cNvPr id="407555" name="Rectangle 3"/>
          <p:cNvSpPr>
            <a:spLocks noGrp="1"/>
          </p:cNvSpPr>
          <p:nvPr>
            <p:ph type="body" idx="1"/>
          </p:nvPr>
        </p:nvSpPr>
        <p:spPr/>
        <p:txBody>
          <a:bodyPr/>
          <a:lstStyle/>
          <a:p>
            <a:pPr>
              <a:lnSpc>
                <a:spcPct val="80000"/>
              </a:lnSpc>
            </a:pPr>
            <a:r>
              <a:rPr lang="en-US" altLang="en-US" sz="2000"/>
              <a:t>“These techniques are double-edged,” said Marc Rotenberg, president of the Electronic Privacy Information Center, a privacy rights group based in Washington. “They can be used as easily against political opponents in the United States as they can against threats from foreign countries.” </a:t>
            </a:r>
          </a:p>
          <a:p>
            <a:pPr>
              <a:lnSpc>
                <a:spcPct val="80000"/>
              </a:lnSpc>
            </a:pPr>
            <a:r>
              <a:rPr lang="en-US" altLang="en-US" sz="2000"/>
              <a:t>And some computer scientists expressed skepticism about efforts to predict political instability with indicators like Web searches. </a:t>
            </a:r>
          </a:p>
          <a:p>
            <a:pPr>
              <a:lnSpc>
                <a:spcPct val="80000"/>
              </a:lnSpc>
            </a:pPr>
            <a:r>
              <a:rPr lang="en-US" altLang="en-US" sz="2000"/>
              <a:t>“I’m hard pressed to say that we are witnessing a revolution,” said Prabhakar Raghavan, the director of Yahoo Labs, who is an information retrieval specialist. He noted that much had been written about predicting flu epidemics by looking at Web searches for “flu,” but noted that the predictions did not improve significantly on what could already be found in data from the Centers for Disease Control and Prevention. </a:t>
            </a:r>
          </a:p>
        </p:txBody>
      </p:sp>
    </p:spTree>
    <p:extLst>
      <p:ext uri="{BB962C8B-B14F-4D97-AF65-F5344CB8AC3E}">
        <p14:creationId xmlns:p14="http://schemas.microsoft.com/office/powerpoint/2010/main" val="33695304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on database security</a:t>
            </a:r>
            <a:endParaRPr lang="en-US" dirty="0"/>
          </a:p>
        </p:txBody>
      </p:sp>
      <p:sp>
        <p:nvSpPr>
          <p:cNvPr id="6" name="Content Placeholder 5"/>
          <p:cNvSpPr>
            <a:spLocks noGrp="1"/>
          </p:cNvSpPr>
          <p:nvPr>
            <p:ph idx="1"/>
          </p:nvPr>
        </p:nvSpPr>
        <p:spPr/>
        <p:txBody>
          <a:bodyPr>
            <a:normAutofit lnSpcReduction="10000"/>
          </a:bodyPr>
          <a:lstStyle/>
          <a:p>
            <a:r>
              <a:rPr lang="en-US" dirty="0"/>
              <a:t>[Ber05] E. </a:t>
            </a:r>
            <a:r>
              <a:rPr lang="en-US" dirty="0" err="1"/>
              <a:t>Bertino</a:t>
            </a:r>
            <a:r>
              <a:rPr lang="en-US" dirty="0"/>
              <a:t> and R. Sandhu, “Database security—concepts, approaches</a:t>
            </a:r>
            <a:r>
              <a:rPr lang="en-US" dirty="0" smtClean="0"/>
              <a:t>, and </a:t>
            </a:r>
            <a:r>
              <a:rPr lang="en-US" dirty="0"/>
              <a:t>challenges”, IEEE Trans. On Dependable and Secure Computing, vol. 2, No 1, 2005, 2-19</a:t>
            </a:r>
            <a:r>
              <a:rPr lang="en-US" dirty="0" smtClean="0"/>
              <a:t>.</a:t>
            </a:r>
          </a:p>
          <a:p>
            <a:r>
              <a:rPr lang="en-US" dirty="0"/>
              <a:t>[</a:t>
            </a:r>
            <a:r>
              <a:rPr lang="en-US" dirty="0" smtClean="0"/>
              <a:t>Fer75] </a:t>
            </a:r>
            <a:r>
              <a:rPr lang="en-US" dirty="0" err="1"/>
              <a:t>E.B.Fernandez</a:t>
            </a:r>
            <a:r>
              <a:rPr lang="en-US" dirty="0"/>
              <a:t>, </a:t>
            </a:r>
            <a:r>
              <a:rPr lang="en-US" dirty="0" err="1"/>
              <a:t>R.C.Summers</a:t>
            </a:r>
            <a:r>
              <a:rPr lang="en-US" dirty="0"/>
              <a:t>, and </a:t>
            </a:r>
            <a:r>
              <a:rPr lang="en-US" dirty="0" err="1"/>
              <a:t>T.Lang</a:t>
            </a:r>
            <a:r>
              <a:rPr lang="en-US" dirty="0"/>
              <a:t>, “Definition and evaluation of access </a:t>
            </a:r>
            <a:r>
              <a:rPr lang="en-US" dirty="0" smtClean="0"/>
              <a:t>rules </a:t>
            </a:r>
            <a:r>
              <a:rPr lang="en-US" dirty="0"/>
              <a:t>in data management systems”, </a:t>
            </a:r>
            <a:r>
              <a:rPr lang="en-US" i="1" dirty="0"/>
              <a:t>Procs. First Int. Conf. on Very </a:t>
            </a:r>
            <a:r>
              <a:rPr lang="en-US" i="1" dirty="0" err="1"/>
              <a:t>LargeDatabases</a:t>
            </a:r>
            <a:r>
              <a:rPr lang="en-US" dirty="0"/>
              <a:t>,  Boston, MA, 1975, 268-285</a:t>
            </a:r>
            <a:r>
              <a:rPr lang="en-US" dirty="0" smtClean="0"/>
              <a:t>.</a:t>
            </a:r>
          </a:p>
          <a:p>
            <a:r>
              <a:rPr lang="en-US" dirty="0"/>
              <a:t>E B. Fernandez, Ernest Alder, Richard Bagley, and Swati </a:t>
            </a:r>
            <a:r>
              <a:rPr lang="en-US" dirty="0" err="1"/>
              <a:t>Paghdar</a:t>
            </a:r>
            <a:r>
              <a:rPr lang="en-US" dirty="0"/>
              <a:t>, </a:t>
            </a:r>
            <a:r>
              <a:rPr lang="en-US" dirty="0" smtClean="0"/>
              <a:t>"</a:t>
            </a:r>
            <a:r>
              <a:rPr lang="en-US" dirty="0"/>
              <a:t>A Misuse Pattern for Retrieving Data from a Database Using SQL Injection" , RISE'12,Workshop on Redefining and Integrating Security Engineering, part of the ASE Int. Conf. on Cyber Security, Washington, DC, December </a:t>
            </a:r>
            <a:r>
              <a:rPr lang="en-US" dirty="0" smtClean="0"/>
              <a:t>12-14, 2012 </a:t>
            </a:r>
            <a:endParaRPr lang="en-US" dirty="0"/>
          </a:p>
          <a:p>
            <a:endParaRPr lang="en-US" dirty="0"/>
          </a:p>
          <a:p>
            <a:endParaRPr lang="en-US" dirty="0" smtClean="0"/>
          </a:p>
          <a:p>
            <a:pPr marL="0" indent="0">
              <a:buNone/>
            </a:pPr>
            <a:endParaRPr lang="en-US" dirty="0"/>
          </a:p>
        </p:txBody>
      </p:sp>
    </p:spTree>
    <p:extLst>
      <p:ext uri="{BB962C8B-B14F-4D97-AF65-F5344CB8AC3E}">
        <p14:creationId xmlns:p14="http://schemas.microsoft.com/office/powerpoint/2010/main" val="3772731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
            </a:r>
            <a:br>
              <a:rPr lang="en-US" sz="1200" dirty="0"/>
            </a:br>
            <a:r>
              <a:rPr lang="en-US" sz="2000" b="1" i="1" dirty="0"/>
              <a:t>Hackers Took Fingerprints of 5.6 Million U.S. Workers</a:t>
            </a:r>
            <a:br>
              <a:rPr lang="en-US" sz="2000" b="1" i="1" dirty="0"/>
            </a:br>
            <a:r>
              <a:rPr lang="en-US" sz="1200" dirty="0"/>
              <a:t>http://www.nytimes.com/2015/09/24/world/asia/hackers-took-fingerprints-of-5-6-million-us-workers-government-says.html?hp&amp;action=click&amp;pgtype=Homepage&amp;module=first-column-region&amp;region=top-news&amp;WT.nav=top-news</a:t>
            </a:r>
          </a:p>
        </p:txBody>
      </p:sp>
      <p:sp>
        <p:nvSpPr>
          <p:cNvPr id="3" name="Content Placeholder 2"/>
          <p:cNvSpPr>
            <a:spLocks noGrp="1"/>
          </p:cNvSpPr>
          <p:nvPr>
            <p:ph idx="1"/>
          </p:nvPr>
        </p:nvSpPr>
        <p:spPr/>
        <p:txBody>
          <a:bodyPr>
            <a:normAutofit lnSpcReduction="10000"/>
          </a:bodyPr>
          <a:lstStyle/>
          <a:p>
            <a:r>
              <a:rPr lang="en-US" dirty="0"/>
              <a:t>WASHINGTON — Just a day before the arrival of </a:t>
            </a:r>
            <a:r>
              <a:rPr lang="en-US" dirty="0" smtClean="0"/>
              <a:t>President </a:t>
            </a:r>
            <a:r>
              <a:rPr lang="en-US" u="sng" dirty="0" smtClean="0">
                <a:hlinkClick r:id="rId2" tooltip="More articles about Xi Jinping."/>
              </a:rPr>
              <a:t>Xi </a:t>
            </a:r>
            <a:r>
              <a:rPr lang="en-US" u="sng" dirty="0">
                <a:hlinkClick r:id="rId2" tooltip="More articles about Xi Jinping."/>
              </a:rPr>
              <a:t>Jinping</a:t>
            </a:r>
            <a:r>
              <a:rPr lang="en-US" dirty="0"/>
              <a:t> for a meeting </a:t>
            </a:r>
            <a:r>
              <a:rPr lang="en-US" dirty="0" smtClean="0"/>
              <a:t>with </a:t>
            </a:r>
            <a:r>
              <a:rPr lang="en-US" u="sng" dirty="0" smtClean="0">
                <a:hlinkClick r:id="rId3" tooltip="More articles about Barack Obama"/>
              </a:rPr>
              <a:t>President </a:t>
            </a:r>
            <a:r>
              <a:rPr lang="en-US" u="sng" dirty="0">
                <a:hlinkClick r:id="rId3" tooltip="More articles about Barack Obama"/>
              </a:rPr>
              <a:t>Obama</a:t>
            </a:r>
            <a:r>
              <a:rPr lang="en-US" dirty="0"/>
              <a:t> that </a:t>
            </a:r>
            <a:r>
              <a:rPr lang="en-US" dirty="0" smtClean="0"/>
              <a:t>focused </a:t>
            </a:r>
            <a:r>
              <a:rPr lang="en-US" dirty="0"/>
              <a:t>heavily on limiting cyberespionage, the Office of Personnel Management said </a:t>
            </a:r>
            <a:r>
              <a:rPr lang="en-US" dirty="0" smtClean="0"/>
              <a:t>that </a:t>
            </a:r>
            <a:r>
              <a:rPr lang="en-US" dirty="0"/>
              <a:t>the hackers who stole security dossiers from the agency also got the fingerprints of 5.6 million federal employees</a:t>
            </a:r>
            <a:r>
              <a:rPr lang="en-US" dirty="0" smtClean="0"/>
              <a:t>.</a:t>
            </a:r>
          </a:p>
          <a:p>
            <a:r>
              <a:rPr lang="en-US" dirty="0"/>
              <a:t>Customs and immigration officials frequently fingerprint incoming travelers; millions of fingerprints in a Chinese database would help track the true identities of Americans entering the country</a:t>
            </a:r>
            <a:r>
              <a:rPr lang="en-US" dirty="0" smtClean="0"/>
              <a:t>.</a:t>
            </a:r>
          </a:p>
          <a:p>
            <a:r>
              <a:rPr lang="en-US" dirty="0"/>
              <a:t>Hackers did not just get the data on federal employees, but also on job applicants, contractors and many others who have been subjected to government background checks.</a:t>
            </a:r>
          </a:p>
        </p:txBody>
      </p:sp>
    </p:spTree>
    <p:extLst>
      <p:ext uri="{BB962C8B-B14F-4D97-AF65-F5344CB8AC3E}">
        <p14:creationId xmlns:p14="http://schemas.microsoft.com/office/powerpoint/2010/main" val="7171067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Title 3"/>
          <p:cNvSpPr>
            <a:spLocks/>
          </p:cNvSpPr>
          <p:nvPr/>
        </p:nvSpPr>
        <p:spPr bwMode="auto">
          <a:xfrm>
            <a:off x="1981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a:latin typeface="Calibri" panose="020F0502020204030204" pitchFamily="34" charset="0"/>
              </a:rPr>
              <a:t>Medical records breach  09/08/11</a:t>
            </a:r>
          </a:p>
        </p:txBody>
      </p:sp>
      <p:sp>
        <p:nvSpPr>
          <p:cNvPr id="664579" name="Content Placeholder 4"/>
          <p:cNvSpPr>
            <a:spLocks/>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1800" b="0" i="0" dirty="0">
                <a:latin typeface="Calibri" panose="020F0502020204030204" pitchFamily="34" charset="0"/>
              </a:rPr>
              <a:t>A medical privacy breach led to the public posting on a commercial Web site of data for 20,000 emergency room patients at </a:t>
            </a:r>
            <a:r>
              <a:rPr lang="en-US" altLang="en-US" sz="1800" i="0" dirty="0">
                <a:latin typeface="Calibri" panose="020F0502020204030204" pitchFamily="34" charset="0"/>
              </a:rPr>
              <a:t>Stanford Hospital in Palo Alto, Calif</a:t>
            </a:r>
            <a:r>
              <a:rPr lang="en-US" altLang="en-US" sz="1800" b="0" i="0" dirty="0">
                <a:latin typeface="Calibri" panose="020F0502020204030204" pitchFamily="34" charset="0"/>
              </a:rPr>
              <a:t>., including names and diagnosis codes, the hospital has confirmed. The information stayed online for nearly a year.</a:t>
            </a:r>
          </a:p>
          <a:p>
            <a:r>
              <a:rPr lang="en-US" altLang="en-US" sz="1800" b="0" i="0" dirty="0">
                <a:latin typeface="Calibri" panose="020F0502020204030204" pitchFamily="34" charset="0"/>
              </a:rPr>
              <a:t>The hospital has been investigating how a detailed spreadsheet made its way from one of its vendors, a billing contractor identified as Multi-Specialty Collection Services, to a Web site called Student of Fortune, which allows students to solicit paid assistance with their schoolwork.</a:t>
            </a:r>
          </a:p>
          <a:p>
            <a:r>
              <a:rPr lang="en-US" altLang="en-US" sz="1800" b="0" i="0" dirty="0">
                <a:latin typeface="Calibri" panose="020F0502020204030204" pitchFamily="34" charset="0"/>
              </a:rPr>
              <a:t>Even as government regulators strengthen oversight by requiring public reporting of breaches and imposing heavy fines, experts on medical security said the Stanford breach spotlighted </a:t>
            </a:r>
            <a:r>
              <a:rPr lang="en-US" altLang="en-US" sz="1800" i="0" dirty="0">
                <a:latin typeface="Calibri" panose="020F0502020204030204" pitchFamily="34" charset="0"/>
              </a:rPr>
              <a:t>the persistent vulnerability posed by legions of outside contractors that gain access to private data.</a:t>
            </a:r>
          </a:p>
          <a:p>
            <a:r>
              <a:rPr lang="en-US" altLang="en-US" sz="1800" b="0" i="0" dirty="0">
                <a:latin typeface="Calibri" panose="020F0502020204030204" pitchFamily="34" charset="0"/>
              </a:rPr>
              <a:t>The spreadsheet included names, diagnosis codes, account numbers, admission and discharge dates, and billing charges for patients seen at Stanford Hospital’s emergency room during a six-month period in 2009. It did not include </a:t>
            </a:r>
            <a:r>
              <a:rPr lang="en-US" altLang="en-US" sz="1800" b="0" i="0" dirty="0">
                <a:latin typeface="Calibri" panose="020F0502020204030204" pitchFamily="34" charset="0"/>
                <a:hlinkClick r:id="rId2" tooltip="More articles about Social Security."/>
              </a:rPr>
              <a:t>Social Security</a:t>
            </a:r>
            <a:r>
              <a:rPr lang="en-US" altLang="en-US" sz="1800" b="0" i="0" dirty="0">
                <a:latin typeface="Calibri" panose="020F0502020204030204" pitchFamily="34" charset="0"/>
              </a:rPr>
              <a:t> numbers, birth dates, or credit-card numbers.</a:t>
            </a:r>
          </a:p>
        </p:txBody>
      </p:sp>
    </p:spTree>
    <p:extLst>
      <p:ext uri="{BB962C8B-B14F-4D97-AF65-F5344CB8AC3E}">
        <p14:creationId xmlns:p14="http://schemas.microsoft.com/office/powerpoint/2010/main" val="3796441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err="1" smtClean="0"/>
              <a:t>Premera</a:t>
            </a:r>
            <a:r>
              <a:rPr lang="en-US" sz="2700" b="1" dirty="0" smtClean="0"/>
              <a:t> attack ---Tom Henderson</a:t>
            </a:r>
            <a:br>
              <a:rPr lang="en-US" sz="2700" b="1" dirty="0" smtClean="0"/>
            </a:br>
            <a:r>
              <a:rPr lang="en-US" sz="1800" dirty="0" smtClean="0"/>
              <a:t>http</a:t>
            </a:r>
            <a:r>
              <a:rPr lang="en-US" sz="1800" dirty="0"/>
              <a:t>://</a:t>
            </a:r>
            <a:r>
              <a:rPr lang="en-US" sz="1800" dirty="0" smtClean="0"/>
              <a:t>www.networkworld.com/article/2899073/security0/premera-hack-another-sign-that-data-in-the-u-s-is-under-attack.html?phint=newt%3Dnetworkworld_security_alert&amp;phint=idg_eid%3Dc30d380502694c47d2c45cb7576fbd6b#tk.NWWNLE_nlt_security_2015-03-19</a:t>
            </a:r>
            <a:endParaRPr lang="en-US" sz="1800" dirty="0"/>
          </a:p>
        </p:txBody>
      </p:sp>
      <p:sp>
        <p:nvSpPr>
          <p:cNvPr id="3" name="Content Placeholder 2"/>
          <p:cNvSpPr>
            <a:spLocks noGrp="1"/>
          </p:cNvSpPr>
          <p:nvPr>
            <p:ph idx="1"/>
          </p:nvPr>
        </p:nvSpPr>
        <p:spPr/>
        <p:txBody>
          <a:bodyPr/>
          <a:lstStyle/>
          <a:p>
            <a:r>
              <a:rPr lang="en-US" dirty="0" smtClean="0"/>
              <a:t>Eleven </a:t>
            </a:r>
            <a:r>
              <a:rPr lang="en-US" dirty="0"/>
              <a:t>million users of </a:t>
            </a:r>
            <a:r>
              <a:rPr lang="en-US" dirty="0" err="1"/>
              <a:t>Premera</a:t>
            </a:r>
            <a:r>
              <a:rPr lang="en-US" dirty="0"/>
              <a:t> Blue Cross insurance will likely get free credit monitoring for a year, as this were somehow recompense for bad security, inept IT, bad asset management, and insulting the dignity of their clientele. And this is not the end</a:t>
            </a:r>
            <a:r>
              <a:rPr lang="en-US" dirty="0" smtClean="0"/>
              <a:t>.</a:t>
            </a:r>
          </a:p>
          <a:p>
            <a:r>
              <a:rPr lang="en-US" dirty="0"/>
              <a:t>Even when healthcare data is used legally, </a:t>
            </a:r>
            <a:r>
              <a:rPr lang="en-US" dirty="0">
                <a:hlinkClick r:id="rId2"/>
              </a:rPr>
              <a:t>we have no standards</a:t>
            </a:r>
            <a:r>
              <a:rPr lang="en-US" dirty="0"/>
              <a:t>, and privacy standards are largely an oxymoron. Add the legal use/misuse, the stolen data, and the future doesn't look very bright. Worse: don't expect government intervention to do much. </a:t>
            </a:r>
          </a:p>
        </p:txBody>
      </p:sp>
    </p:spTree>
    <p:extLst>
      <p:ext uri="{BB962C8B-B14F-4D97-AF65-F5344CB8AC3E}">
        <p14:creationId xmlns:p14="http://schemas.microsoft.com/office/powerpoint/2010/main" val="11550116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breach at Anthem  2/6/15</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Anthem is one of the largest US health insurers</a:t>
            </a:r>
          </a:p>
          <a:p>
            <a:r>
              <a:rPr lang="en-US" dirty="0" smtClean="0"/>
              <a:t>The </a:t>
            </a:r>
            <a:r>
              <a:rPr lang="en-US" dirty="0"/>
              <a:t>hackers gained access to up to 80 million records that included Social Security numbers, birthdays, addresses, email and employment information and income data for customers and employees, including its own chief executive. </a:t>
            </a:r>
            <a:endParaRPr lang="en-US" dirty="0" smtClean="0"/>
          </a:p>
          <a:p>
            <a:r>
              <a:rPr lang="en-US" dirty="0"/>
              <a:t>The hackers are thought to have infiltrated Anthem’s networks by using a sophisticated malicious software program that gave them access to the login credential of an Anthem employee. </a:t>
            </a:r>
          </a:p>
          <a:p>
            <a:r>
              <a:rPr lang="en-US" dirty="0" smtClean="0"/>
              <a:t>They did not encrypt their database</a:t>
            </a:r>
          </a:p>
          <a:p>
            <a:r>
              <a:rPr lang="en-US" dirty="0"/>
              <a:t>The combination is enough for some of Anthem’s customers to become victims of identity theft or email phishing </a:t>
            </a:r>
            <a:r>
              <a:rPr lang="en-US" dirty="0" smtClean="0"/>
              <a:t>schemes. </a:t>
            </a:r>
            <a:r>
              <a:rPr lang="en-US" dirty="0"/>
              <a:t>Stolen medical information could also be used to make false insurance claims. </a:t>
            </a:r>
          </a:p>
          <a:p>
            <a:endParaRPr lang="en-US" dirty="0"/>
          </a:p>
        </p:txBody>
      </p:sp>
    </p:spTree>
    <p:extLst>
      <p:ext uri="{BB962C8B-B14F-4D97-AF65-F5344CB8AC3E}">
        <p14:creationId xmlns:p14="http://schemas.microsoft.com/office/powerpoint/2010/main" val="23363434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3232</TotalTime>
  <Words>4920</Words>
  <Application>Microsoft Office PowerPoint</Application>
  <PresentationFormat>Widescreen</PresentationFormat>
  <Paragraphs>265</Paragraphs>
  <Slides>57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57</vt:i4>
      </vt:variant>
    </vt:vector>
  </HeadingPairs>
  <TitlesOfParts>
    <vt:vector size="66" baseType="lpstr">
      <vt:lpstr>Arial</vt:lpstr>
      <vt:lpstr>Calibri</vt:lpstr>
      <vt:lpstr>Calibri Light</vt:lpstr>
      <vt:lpstr>Script</vt:lpstr>
      <vt:lpstr>Tahoma</vt:lpstr>
      <vt:lpstr>Times</vt:lpstr>
      <vt:lpstr>Times New Roman</vt:lpstr>
      <vt:lpstr>Wingdings</vt:lpstr>
      <vt:lpstr>Office Theme</vt:lpstr>
      <vt:lpstr>Chapter 6</vt:lpstr>
      <vt:lpstr>PowerPoint Presentation</vt:lpstr>
      <vt:lpstr>Security layers</vt:lpstr>
      <vt:lpstr>Database security</vt:lpstr>
      <vt:lpstr>Hacks cost Yahoo $700 million SANS NewsBites Vol. 19 Num. 015 </vt:lpstr>
      <vt:lpstr> Hackers Took Fingerprints of 5.6 Million U.S. Workers http://www.nytimes.com/2015/09/24/world/asia/hackers-took-fingerprints-of-5-6-million-us-workers-government-says.html?hp&amp;action=click&amp;pgtype=Homepage&amp;module=first-column-region&amp;region=top-news&amp;WT.nav=top-news</vt:lpstr>
      <vt:lpstr>PowerPoint Presentation</vt:lpstr>
      <vt:lpstr>Premera attack ---Tom Henderson http://www.networkworld.com/article/2899073/security0/premera-hack-another-sign-that-data-in-the-u-s-is-under-attack.html?phint=newt%3Dnetworkworld_security_alert&amp;phint=idg_eid%3Dc30d380502694c47d2c45cb7576fbd6b#tk.NWWNLE_nlt_security_2015-03-19</vt:lpstr>
      <vt:lpstr>Data breach at Anthem  2/6/15</vt:lpstr>
      <vt:lpstr>Data Breaches by the Numbers Wade Williamson on August 31, 2015  http://www.securityweek.com/data-breaches-numbers</vt:lpstr>
      <vt:lpstr>Data Breaches II</vt:lpstr>
      <vt:lpstr>Data breaches </vt:lpstr>
      <vt:lpstr>Cost of data breaches http://www.techrepublic.com/article/report-average-enterprise-data-breach-cost-rises-to-1-3m/</vt:lpstr>
      <vt:lpstr>Gemalto Report 10/2017</vt:lpstr>
      <vt:lpstr>Databases</vt:lpstr>
      <vt:lpstr>Relational databases</vt:lpstr>
      <vt:lpstr>Table descriptions</vt:lpstr>
      <vt:lpstr>PowerPoint Presentation</vt:lpstr>
      <vt:lpstr>Standard architecture</vt:lpstr>
      <vt:lpstr>PowerPoint Presentation</vt:lpstr>
      <vt:lpstr>Modules or subsystems</vt:lpstr>
      <vt:lpstr>Security in DBMSs</vt:lpstr>
      <vt:lpstr>Views</vt:lpstr>
      <vt:lpstr>A view definition</vt:lpstr>
      <vt:lpstr>Authorization in SQL</vt:lpstr>
      <vt:lpstr>Privileges  (rights) </vt:lpstr>
      <vt:lpstr>Roles in SQL</vt:lpstr>
      <vt:lpstr>Database security threats</vt:lpstr>
      <vt:lpstr>Web databases</vt:lpstr>
      <vt:lpstr>Web database architeture</vt:lpstr>
      <vt:lpstr>Connection security in web servers</vt:lpstr>
      <vt:lpstr>PowerPoint Presentation</vt:lpstr>
      <vt:lpstr>SQL injection attack</vt:lpstr>
      <vt:lpstr>As an example suppose the SQL statement template is: </vt:lpstr>
      <vt:lpstr>The user enters a wrong date value that gives her access to  the salaries of all employees</vt:lpstr>
      <vt:lpstr>Modifying the database</vt:lpstr>
      <vt:lpstr>Some SQL-based incidents</vt:lpstr>
      <vt:lpstr>Defenses to SQL injection I</vt:lpstr>
      <vt:lpstr>Defenses II</vt:lpstr>
      <vt:lpstr>PowerPoint Presentation</vt:lpstr>
      <vt:lpstr>NoSQL (Not Only SQL)</vt:lpstr>
      <vt:lpstr>Transactions</vt:lpstr>
      <vt:lpstr>PowerPoint Presentation</vt:lpstr>
      <vt:lpstr>PowerPoint Presentation</vt:lpstr>
      <vt:lpstr>New databases for the cloud</vt:lpstr>
      <vt:lpstr>NoSQL (Not Only SQL)</vt:lpstr>
      <vt:lpstr>PowerPoint Presentation</vt:lpstr>
      <vt:lpstr>HDFS File system</vt:lpstr>
      <vt:lpstr>PowerPoint Presentation</vt:lpstr>
      <vt:lpstr>From T. White, “Hadoop—The definitive guide” </vt:lpstr>
      <vt:lpstr>Hadoop authentication</vt:lpstr>
      <vt:lpstr>NIST RA</vt:lpstr>
      <vt:lpstr>PowerPoint Presentation</vt:lpstr>
      <vt:lpstr>PowerPoint Presentation</vt:lpstr>
      <vt:lpstr>NY Times 10/11/11</vt:lpstr>
      <vt:lpstr>More</vt:lpstr>
      <vt:lpstr>References on database security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dc:title>
  <dc:creator>Eduardo</dc:creator>
  <cp:lastModifiedBy>Eduardo</cp:lastModifiedBy>
  <cp:revision>79</cp:revision>
  <dcterms:created xsi:type="dcterms:W3CDTF">2015-03-17T19:42:44Z</dcterms:created>
  <dcterms:modified xsi:type="dcterms:W3CDTF">2017-10-20T00:17:54Z</dcterms:modified>
</cp:coreProperties>
</file>