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4"/>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338" r:id="rId21"/>
    <p:sldId id="339" r:id="rId22"/>
    <p:sldId id="340" r:id="rId23"/>
    <p:sldId id="341" r:id="rId24"/>
    <p:sldId id="342" r:id="rId25"/>
    <p:sldId id="372" r:id="rId26"/>
    <p:sldId id="376" r:id="rId27"/>
    <p:sldId id="276" r:id="rId28"/>
    <p:sldId id="277" r:id="rId29"/>
    <p:sldId id="278" r:id="rId30"/>
    <p:sldId id="279" r:id="rId31"/>
    <p:sldId id="280" r:id="rId32"/>
    <p:sldId id="281" r:id="rId33"/>
    <p:sldId id="282" r:id="rId34"/>
    <p:sldId id="283" r:id="rId35"/>
    <p:sldId id="284" r:id="rId36"/>
    <p:sldId id="285" r:id="rId37"/>
    <p:sldId id="344" r:id="rId38"/>
    <p:sldId id="345" r:id="rId39"/>
    <p:sldId id="346" r:id="rId40"/>
    <p:sldId id="286" r:id="rId41"/>
    <p:sldId id="287" r:id="rId42"/>
    <p:sldId id="288" r:id="rId43"/>
    <p:sldId id="289" r:id="rId44"/>
    <p:sldId id="290" r:id="rId45"/>
    <p:sldId id="291" r:id="rId46"/>
    <p:sldId id="292" r:id="rId47"/>
    <p:sldId id="293" r:id="rId48"/>
    <p:sldId id="294" r:id="rId49"/>
    <p:sldId id="296" r:id="rId50"/>
    <p:sldId id="297" r:id="rId51"/>
    <p:sldId id="310" r:id="rId52"/>
    <p:sldId id="311" r:id="rId53"/>
    <p:sldId id="369" r:id="rId54"/>
    <p:sldId id="312" r:id="rId55"/>
    <p:sldId id="355" r:id="rId56"/>
    <p:sldId id="315" r:id="rId57"/>
    <p:sldId id="316" r:id="rId58"/>
    <p:sldId id="317" r:id="rId59"/>
    <p:sldId id="356" r:id="rId60"/>
    <p:sldId id="370" r:id="rId61"/>
    <p:sldId id="371"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49" r:id="rId81"/>
    <p:sldId id="350" r:id="rId82"/>
    <p:sldId id="351" r:id="rId83"/>
    <p:sldId id="347" r:id="rId84"/>
    <p:sldId id="348" r:id="rId85"/>
    <p:sldId id="357" r:id="rId86"/>
    <p:sldId id="358" r:id="rId87"/>
    <p:sldId id="359" r:id="rId88"/>
    <p:sldId id="360" r:id="rId89"/>
    <p:sldId id="366" r:id="rId90"/>
    <p:sldId id="367" r:id="rId91"/>
    <p:sldId id="368" r:id="rId92"/>
    <p:sldId id="352" r:id="rId9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0" d="100"/>
          <a:sy n="80" d="100"/>
        </p:scale>
        <p:origin x="60" y="112"/>
      </p:cViewPr>
      <p:guideLst>
        <p:guide orient="horz" pos="2160"/>
        <p:guide pos="3840"/>
      </p:guideLst>
    </p:cSldViewPr>
  </p:slideViewPr>
  <p:notesTextViewPr>
    <p:cViewPr>
      <p:scale>
        <a:sx n="1" d="1"/>
        <a:sy n="1" d="1"/>
      </p:scale>
      <p:origin x="0" y="0"/>
    </p:cViewPr>
  </p:notesTextViewPr>
  <p:sorterViewPr>
    <p:cViewPr>
      <p:scale>
        <a:sx n="70" d="100"/>
        <a:sy n="70" d="100"/>
      </p:scale>
      <p:origin x="0" y="-2108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163282-F73A-47DE-B337-0F93F685B749}" type="datetimeFigureOut">
              <a:rPr lang="en-US" smtClean="0"/>
              <a:t>10/19/2017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C253D2-DA52-4161-951D-9720138CAE0C}" type="slidenum">
              <a:rPr lang="en-US" smtClean="0"/>
              <a:t>‹#›</a:t>
            </a:fld>
            <a:endParaRPr lang="en-US"/>
          </a:p>
        </p:txBody>
      </p:sp>
    </p:spTree>
    <p:extLst>
      <p:ext uri="{BB962C8B-B14F-4D97-AF65-F5344CB8AC3E}">
        <p14:creationId xmlns:p14="http://schemas.microsoft.com/office/powerpoint/2010/main" val="1028819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Slide Image Placeholder 1"/>
          <p:cNvSpPr>
            <a:spLocks noGrp="1" noRot="1" noChangeAspect="1" noTextEdit="1"/>
          </p:cNvSpPr>
          <p:nvPr>
            <p:ph type="sldImg"/>
          </p:nvPr>
        </p:nvSpPr>
        <p:spPr>
          <a:ln/>
        </p:spPr>
      </p:sp>
      <p:sp>
        <p:nvSpPr>
          <p:cNvPr id="413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413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fld id="{9580FC79-E2F2-4D54-94EC-5D3F38C77281}" type="slidenum">
              <a:rPr lang="en-US" altLang="en-US" smtClean="0">
                <a:latin typeface="Times New Roman" panose="02020603050405020304" pitchFamily="18" charset="0"/>
              </a:rPr>
              <a:pPr/>
              <a:t>3</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37504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fld id="{0B281FC7-42BB-4088-9202-E3D2DC6D7F68}" type="slidenum">
              <a:rPr lang="en-US" altLang="en-US" smtClean="0">
                <a:latin typeface="Times New Roman" panose="02020603050405020304" pitchFamily="18" charset="0"/>
              </a:rPr>
              <a:pPr/>
              <a:t>73</a:t>
            </a:fld>
            <a:endParaRPr lang="en-US" altLang="en-US" smtClean="0">
              <a:latin typeface="Times New Roman" panose="02020603050405020304" pitchFamily="18" charset="0"/>
            </a:endParaRPr>
          </a:p>
        </p:txBody>
      </p:sp>
      <p:sp>
        <p:nvSpPr>
          <p:cNvPr id="497667" name="Rectangle 2"/>
          <p:cNvSpPr>
            <a:spLocks noGrp="1" noRot="1" noChangeAspect="1" noChangeArrowheads="1" noTextEdit="1"/>
          </p:cNvSpPr>
          <p:nvPr>
            <p:ph type="sldImg"/>
          </p:nvPr>
        </p:nvSpPr>
        <p:spPr>
          <a:ln/>
        </p:spPr>
      </p:sp>
      <p:sp>
        <p:nvSpPr>
          <p:cNvPr id="497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Because of  its limited understanding of semantics most viruses could go through</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Not  appropriate to protect document contents</a:t>
            </a:r>
          </a:p>
        </p:txBody>
      </p:sp>
    </p:spTree>
    <p:extLst>
      <p:ext uri="{BB962C8B-B14F-4D97-AF65-F5344CB8AC3E}">
        <p14:creationId xmlns:p14="http://schemas.microsoft.com/office/powerpoint/2010/main" val="141737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fld id="{0BEB727D-DB78-4A84-B437-76948E7729E5}" type="slidenum">
              <a:rPr lang="en-US" altLang="en-US" smtClean="0">
                <a:latin typeface="Times New Roman" panose="02020603050405020304" pitchFamily="18" charset="0"/>
              </a:rPr>
              <a:pPr/>
              <a:t>27</a:t>
            </a:fld>
            <a:endParaRPr lang="en-US" altLang="en-US" smtClean="0">
              <a:latin typeface="Times New Roman" panose="02020603050405020304" pitchFamily="18" charset="0"/>
            </a:endParaRPr>
          </a:p>
        </p:txBody>
      </p:sp>
      <p:sp>
        <p:nvSpPr>
          <p:cNvPr id="433155" name="Rectangle 2050"/>
          <p:cNvSpPr>
            <a:spLocks noGrp="1" noRot="1" noChangeAspect="1" noChangeArrowheads="1" noTextEdit="1"/>
          </p:cNvSpPr>
          <p:nvPr>
            <p:ph type="sldImg"/>
          </p:nvPr>
        </p:nvSpPr>
        <p:spPr>
          <a:ln/>
        </p:spPr>
      </p:sp>
      <p:sp>
        <p:nvSpPr>
          <p:cNvPr id="433156" name="Rectangle 205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Secure protocols can protect, usually through cryptography, the messages in transit.</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Cryptography can protect against wiretapping and can protect the contents of messages against disclosure.</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Firewalls isolate a system or parts of it from the external world--can help defend against attacks to the OS</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Administrative controls are very important</a:t>
            </a:r>
          </a:p>
        </p:txBody>
      </p:sp>
    </p:spTree>
    <p:extLst>
      <p:ext uri="{BB962C8B-B14F-4D97-AF65-F5344CB8AC3E}">
        <p14:creationId xmlns:p14="http://schemas.microsoft.com/office/powerpoint/2010/main" val="2701354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fld id="{74CAC851-E7D1-46BB-A855-E1865A68C8FB}" type="slidenum">
              <a:rPr lang="en-US" altLang="en-US" smtClean="0">
                <a:latin typeface="Times New Roman" panose="02020603050405020304" pitchFamily="18" charset="0"/>
              </a:rPr>
              <a:pPr/>
              <a:t>29</a:t>
            </a:fld>
            <a:endParaRPr lang="en-US" altLang="en-US" smtClean="0">
              <a:latin typeface="Times New Roman" panose="02020603050405020304" pitchFamily="18" charset="0"/>
            </a:endParaRPr>
          </a:p>
        </p:txBody>
      </p:sp>
      <p:sp>
        <p:nvSpPr>
          <p:cNvPr id="436227" name="Rectangle 2"/>
          <p:cNvSpPr>
            <a:spLocks noGrp="1" noRot="1" noChangeAspect="1" noChangeArrowheads="1" noTextEdit="1"/>
          </p:cNvSpPr>
          <p:nvPr>
            <p:ph type="sldImg"/>
          </p:nvPr>
        </p:nvSpPr>
        <p:spPr>
          <a:ln/>
        </p:spPr>
      </p:sp>
      <p:sp>
        <p:nvSpPr>
          <p:cNvPr id="436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Some security can be added to each layer of the Internet protocol</a:t>
            </a:r>
          </a:p>
        </p:txBody>
      </p:sp>
    </p:spTree>
    <p:extLst>
      <p:ext uri="{BB962C8B-B14F-4D97-AF65-F5344CB8AC3E}">
        <p14:creationId xmlns:p14="http://schemas.microsoft.com/office/powerpoint/2010/main" val="3383902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fld id="{B3A5B393-103A-4B28-BE9A-21597D4742CF}" type="slidenum">
              <a:rPr lang="en-US" altLang="en-US" smtClean="0">
                <a:latin typeface="Times New Roman" panose="02020603050405020304" pitchFamily="18" charset="0"/>
              </a:rPr>
              <a:pPr/>
              <a:t>30</a:t>
            </a:fld>
            <a:endParaRPr lang="en-US" altLang="en-US" smtClean="0">
              <a:latin typeface="Times New Roman" panose="02020603050405020304" pitchFamily="18" charset="0"/>
            </a:endParaRPr>
          </a:p>
        </p:txBody>
      </p:sp>
      <p:sp>
        <p:nvSpPr>
          <p:cNvPr id="438275" name="Rectangle 2"/>
          <p:cNvSpPr>
            <a:spLocks noGrp="1" noRot="1" noChangeAspect="1" noChangeArrowheads="1" noTextEdit="1"/>
          </p:cNvSpPr>
          <p:nvPr>
            <p:ph type="sldImg"/>
          </p:nvPr>
        </p:nvSpPr>
        <p:spPr>
          <a:ln/>
        </p:spPr>
      </p:sp>
      <p:sp>
        <p:nvSpPr>
          <p:cNvPr id="438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There are several possibilities at the network level.</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At the lowest level (IP),   packets can be encrypted between nodes. This is node-to-node encryption. Simple and inexpensive.</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At the transport layer we can use end-to-end encryption to protect the virtual channel between two processes.</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At the application layer  we can have secure protocols, e.g., Secure HTTP. </a:t>
            </a:r>
          </a:p>
          <a:p>
            <a:r>
              <a:rPr lang="en-US" altLang="en-US" smtClean="0">
                <a:latin typeface="Times New Roman" panose="02020603050405020304" pitchFamily="18" charset="0"/>
              </a:rPr>
              <a:t>These protect the use of specific network services. </a:t>
            </a:r>
          </a:p>
        </p:txBody>
      </p:sp>
    </p:spTree>
    <p:extLst>
      <p:ext uri="{BB962C8B-B14F-4D97-AF65-F5344CB8AC3E}">
        <p14:creationId xmlns:p14="http://schemas.microsoft.com/office/powerpoint/2010/main" val="3695985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fld id="{E5BE74EB-8E50-4F4E-8B37-074C9486D1A5}" type="slidenum">
              <a:rPr lang="en-US" altLang="en-US" smtClean="0">
                <a:latin typeface="Times New Roman" panose="02020603050405020304" pitchFamily="18" charset="0"/>
              </a:rPr>
              <a:pPr/>
              <a:t>65</a:t>
            </a:fld>
            <a:endParaRPr lang="en-US" altLang="en-US" smtClean="0">
              <a:latin typeface="Times New Roman" panose="02020603050405020304" pitchFamily="18" charset="0"/>
            </a:endParaRPr>
          </a:p>
        </p:txBody>
      </p:sp>
      <p:sp>
        <p:nvSpPr>
          <p:cNvPr id="484355" name="Rectangle 2"/>
          <p:cNvSpPr>
            <a:spLocks noGrp="1" noRot="1" noChangeAspect="1" noChangeArrowheads="1" noTextEdit="1"/>
          </p:cNvSpPr>
          <p:nvPr>
            <p:ph type="sldImg"/>
          </p:nvPr>
        </p:nvSpPr>
        <p:spPr>
          <a:ln/>
        </p:spPr>
      </p:sp>
      <p:sp>
        <p:nvSpPr>
          <p:cNvPr id="484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Since routing has to be done anyway, the overhead is very low and the extra cost is also low</a:t>
            </a:r>
          </a:p>
        </p:txBody>
      </p:sp>
    </p:spTree>
    <p:extLst>
      <p:ext uri="{BB962C8B-B14F-4D97-AF65-F5344CB8AC3E}">
        <p14:creationId xmlns:p14="http://schemas.microsoft.com/office/powerpoint/2010/main" val="3785712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fld id="{22F8B6BD-C322-4D4F-9F75-4B6726F0F18C}" type="slidenum">
              <a:rPr lang="en-US" altLang="en-US" smtClean="0">
                <a:latin typeface="Times New Roman" panose="02020603050405020304" pitchFamily="18" charset="0"/>
              </a:rPr>
              <a:pPr/>
              <a:t>66</a:t>
            </a:fld>
            <a:endParaRPr lang="en-US" altLang="en-US" smtClean="0">
              <a:latin typeface="Times New Roman" panose="02020603050405020304" pitchFamily="18" charset="0"/>
            </a:endParaRPr>
          </a:p>
        </p:txBody>
      </p:sp>
      <p:sp>
        <p:nvSpPr>
          <p:cNvPr id="486403" name="Rectangle 2"/>
          <p:cNvSpPr>
            <a:spLocks noGrp="1" noRot="1" noChangeAspect="1" noChangeArrowheads="1" noTextEdit="1"/>
          </p:cNvSpPr>
          <p:nvPr>
            <p:ph type="sldImg"/>
          </p:nvPr>
        </p:nvSpPr>
        <p:spPr>
          <a:ln/>
        </p:spPr>
      </p:sp>
      <p:sp>
        <p:nvSpPr>
          <p:cNvPr id="486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There is direct access to a port of the Intranet</a:t>
            </a:r>
          </a:p>
        </p:txBody>
      </p:sp>
    </p:spTree>
    <p:extLst>
      <p:ext uri="{BB962C8B-B14F-4D97-AF65-F5344CB8AC3E}">
        <p14:creationId xmlns:p14="http://schemas.microsoft.com/office/powerpoint/2010/main" val="2509998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fld id="{5E05278F-E93D-41D4-9D89-05B97BDCEF3E}" type="slidenum">
              <a:rPr lang="en-US" altLang="en-US" smtClean="0">
                <a:latin typeface="Times New Roman" panose="02020603050405020304" pitchFamily="18" charset="0"/>
              </a:rPr>
              <a:pPr/>
              <a:t>69</a:t>
            </a:fld>
            <a:endParaRPr lang="en-US" altLang="en-US" smtClean="0">
              <a:latin typeface="Times New Roman" panose="02020603050405020304" pitchFamily="18" charset="0"/>
            </a:endParaRPr>
          </a:p>
        </p:txBody>
      </p:sp>
      <p:sp>
        <p:nvSpPr>
          <p:cNvPr id="490499" name="Rectangle 2"/>
          <p:cNvSpPr>
            <a:spLocks noGrp="1" noRot="1" noChangeAspect="1" noChangeArrowheads="1" noTextEdit="1"/>
          </p:cNvSpPr>
          <p:nvPr>
            <p:ph type="sldImg"/>
          </p:nvPr>
        </p:nvSpPr>
        <p:spPr>
          <a:ln/>
        </p:spPr>
      </p:sp>
      <p:sp>
        <p:nvSpPr>
          <p:cNvPr id="490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Direct connection to ports can be exploited by attackers</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Input ports are fixed and attackers have time to find out how to attack them</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It is hard to protect  a variety of services</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There is no room for authentication.</a:t>
            </a:r>
          </a:p>
        </p:txBody>
      </p:sp>
    </p:spTree>
    <p:extLst>
      <p:ext uri="{BB962C8B-B14F-4D97-AF65-F5344CB8AC3E}">
        <p14:creationId xmlns:p14="http://schemas.microsoft.com/office/powerpoint/2010/main" val="1695716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fld id="{B9CFA6E0-6A1D-44A8-BF7C-5149C95FDA0E}" type="slidenum">
              <a:rPr lang="en-US" altLang="en-US" smtClean="0">
                <a:latin typeface="Times New Roman" panose="02020603050405020304" pitchFamily="18" charset="0"/>
              </a:rPr>
              <a:pPr/>
              <a:t>70</a:t>
            </a:fld>
            <a:endParaRPr lang="en-US" altLang="en-US" smtClean="0">
              <a:latin typeface="Times New Roman" panose="02020603050405020304" pitchFamily="18" charset="0"/>
            </a:endParaRPr>
          </a:p>
        </p:txBody>
      </p:sp>
      <p:sp>
        <p:nvSpPr>
          <p:cNvPr id="492547" name="Rectangle 2"/>
          <p:cNvSpPr>
            <a:spLocks noGrp="1" noRot="1" noChangeAspect="1" noChangeArrowheads="1" noTextEdit="1"/>
          </p:cNvSpPr>
          <p:nvPr>
            <p:ph type="sldImg"/>
          </p:nvPr>
        </p:nvSpPr>
        <p:spPr>
          <a:ln/>
        </p:spPr>
      </p:sp>
      <p:sp>
        <p:nvSpPr>
          <p:cNvPr id="492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A better improvement comes from using proxies: representatives of the services</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Now the services cannot be accesed directly</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Since proxies are complete modules they canb perform authentication, keep logs, and any other necessary function</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Of course, they are more expensive and have a higher overhead, they cannot be used in high-speed networks.</a:t>
            </a:r>
          </a:p>
        </p:txBody>
      </p:sp>
    </p:spTree>
    <p:extLst>
      <p:ext uri="{BB962C8B-B14F-4D97-AF65-F5344CB8AC3E}">
        <p14:creationId xmlns:p14="http://schemas.microsoft.com/office/powerpoint/2010/main" val="3481275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fld id="{BEA6D2FB-25FC-4EF4-A56F-C6621537B5D2}" type="slidenum">
              <a:rPr lang="en-US" altLang="en-US" smtClean="0">
                <a:latin typeface="Times New Roman" panose="02020603050405020304" pitchFamily="18" charset="0"/>
              </a:rPr>
              <a:pPr/>
              <a:t>71</a:t>
            </a:fld>
            <a:endParaRPr lang="en-US" altLang="en-US" smtClean="0">
              <a:latin typeface="Times New Roman" panose="02020603050405020304" pitchFamily="18" charset="0"/>
            </a:endParaRPr>
          </a:p>
        </p:txBody>
      </p:sp>
      <p:sp>
        <p:nvSpPr>
          <p:cNvPr id="494595" name="Rectangle 2"/>
          <p:cNvSpPr>
            <a:spLocks noGrp="1" noRot="1" noChangeAspect="1" noChangeArrowheads="1" noTextEdit="1"/>
          </p:cNvSpPr>
          <p:nvPr>
            <p:ph type="sldImg"/>
          </p:nvPr>
        </p:nvSpPr>
        <p:spPr>
          <a:ln/>
        </p:spPr>
      </p:sp>
      <p:sp>
        <p:nvSpPr>
          <p:cNvPr id="494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The proxy is a process that acts as intermediary</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A proxy is a special case of the Proxy design pattern [Gam95]</a:t>
            </a:r>
          </a:p>
        </p:txBody>
      </p:sp>
    </p:spTree>
    <p:extLst>
      <p:ext uri="{BB962C8B-B14F-4D97-AF65-F5344CB8AC3E}">
        <p14:creationId xmlns:p14="http://schemas.microsoft.com/office/powerpoint/2010/main" val="2643060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07AB61-114B-4B96-8B47-D6423E138F1C}"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81AB3-7389-4095-A5DD-C26D25FA3DA7}" type="slidenum">
              <a:rPr lang="en-US" smtClean="0"/>
              <a:t>‹#›</a:t>
            </a:fld>
            <a:endParaRPr lang="en-US"/>
          </a:p>
        </p:txBody>
      </p:sp>
    </p:spTree>
    <p:extLst>
      <p:ext uri="{BB962C8B-B14F-4D97-AF65-F5344CB8AC3E}">
        <p14:creationId xmlns:p14="http://schemas.microsoft.com/office/powerpoint/2010/main" val="2521063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07AB61-114B-4B96-8B47-D6423E138F1C}"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81AB3-7389-4095-A5DD-C26D25FA3DA7}" type="slidenum">
              <a:rPr lang="en-US" smtClean="0"/>
              <a:t>‹#›</a:t>
            </a:fld>
            <a:endParaRPr lang="en-US"/>
          </a:p>
        </p:txBody>
      </p:sp>
    </p:spTree>
    <p:extLst>
      <p:ext uri="{BB962C8B-B14F-4D97-AF65-F5344CB8AC3E}">
        <p14:creationId xmlns:p14="http://schemas.microsoft.com/office/powerpoint/2010/main" val="2509433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07AB61-114B-4B96-8B47-D6423E138F1C}"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81AB3-7389-4095-A5DD-C26D25FA3DA7}" type="slidenum">
              <a:rPr lang="en-US" smtClean="0"/>
              <a:t>‹#›</a:t>
            </a:fld>
            <a:endParaRPr lang="en-US"/>
          </a:p>
        </p:txBody>
      </p:sp>
    </p:spTree>
    <p:extLst>
      <p:ext uri="{BB962C8B-B14F-4D97-AF65-F5344CB8AC3E}">
        <p14:creationId xmlns:p14="http://schemas.microsoft.com/office/powerpoint/2010/main" val="670707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07AB61-114B-4B96-8B47-D6423E138F1C}"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81AB3-7389-4095-A5DD-C26D25FA3DA7}" type="slidenum">
              <a:rPr lang="en-US" smtClean="0"/>
              <a:t>‹#›</a:t>
            </a:fld>
            <a:endParaRPr lang="en-US"/>
          </a:p>
        </p:txBody>
      </p:sp>
    </p:spTree>
    <p:extLst>
      <p:ext uri="{BB962C8B-B14F-4D97-AF65-F5344CB8AC3E}">
        <p14:creationId xmlns:p14="http://schemas.microsoft.com/office/powerpoint/2010/main" val="2805980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07AB61-114B-4B96-8B47-D6423E138F1C}"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81AB3-7389-4095-A5DD-C26D25FA3DA7}" type="slidenum">
              <a:rPr lang="en-US" smtClean="0"/>
              <a:t>‹#›</a:t>
            </a:fld>
            <a:endParaRPr lang="en-US"/>
          </a:p>
        </p:txBody>
      </p:sp>
    </p:spTree>
    <p:extLst>
      <p:ext uri="{BB962C8B-B14F-4D97-AF65-F5344CB8AC3E}">
        <p14:creationId xmlns:p14="http://schemas.microsoft.com/office/powerpoint/2010/main" val="2028636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07AB61-114B-4B96-8B47-D6423E138F1C}" type="datetimeFigureOut">
              <a:rPr lang="en-US" smtClean="0"/>
              <a:t>10/19/2017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A81AB3-7389-4095-A5DD-C26D25FA3DA7}" type="slidenum">
              <a:rPr lang="en-US" smtClean="0"/>
              <a:t>‹#›</a:t>
            </a:fld>
            <a:endParaRPr lang="en-US"/>
          </a:p>
        </p:txBody>
      </p:sp>
    </p:spTree>
    <p:extLst>
      <p:ext uri="{BB962C8B-B14F-4D97-AF65-F5344CB8AC3E}">
        <p14:creationId xmlns:p14="http://schemas.microsoft.com/office/powerpoint/2010/main" val="2061669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07AB61-114B-4B96-8B47-D6423E138F1C}" type="datetimeFigureOut">
              <a:rPr lang="en-US" smtClean="0"/>
              <a:t>10/19/2017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A81AB3-7389-4095-A5DD-C26D25FA3DA7}" type="slidenum">
              <a:rPr lang="en-US" smtClean="0"/>
              <a:t>‹#›</a:t>
            </a:fld>
            <a:endParaRPr lang="en-US"/>
          </a:p>
        </p:txBody>
      </p:sp>
    </p:spTree>
    <p:extLst>
      <p:ext uri="{BB962C8B-B14F-4D97-AF65-F5344CB8AC3E}">
        <p14:creationId xmlns:p14="http://schemas.microsoft.com/office/powerpoint/2010/main" val="993720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07AB61-114B-4B96-8B47-D6423E138F1C}" type="datetimeFigureOut">
              <a:rPr lang="en-US" smtClean="0"/>
              <a:t>10/19/2017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A81AB3-7389-4095-A5DD-C26D25FA3DA7}" type="slidenum">
              <a:rPr lang="en-US" smtClean="0"/>
              <a:t>‹#›</a:t>
            </a:fld>
            <a:endParaRPr lang="en-US"/>
          </a:p>
        </p:txBody>
      </p:sp>
    </p:spTree>
    <p:extLst>
      <p:ext uri="{BB962C8B-B14F-4D97-AF65-F5344CB8AC3E}">
        <p14:creationId xmlns:p14="http://schemas.microsoft.com/office/powerpoint/2010/main" val="132668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07AB61-114B-4B96-8B47-D6423E138F1C}" type="datetimeFigureOut">
              <a:rPr lang="en-US" smtClean="0"/>
              <a:t>10/19/2017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A81AB3-7389-4095-A5DD-C26D25FA3DA7}" type="slidenum">
              <a:rPr lang="en-US" smtClean="0"/>
              <a:t>‹#›</a:t>
            </a:fld>
            <a:endParaRPr lang="en-US"/>
          </a:p>
        </p:txBody>
      </p:sp>
    </p:spTree>
    <p:extLst>
      <p:ext uri="{BB962C8B-B14F-4D97-AF65-F5344CB8AC3E}">
        <p14:creationId xmlns:p14="http://schemas.microsoft.com/office/powerpoint/2010/main" val="391239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07AB61-114B-4B96-8B47-D6423E138F1C}" type="datetimeFigureOut">
              <a:rPr lang="en-US" smtClean="0"/>
              <a:t>10/19/2017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A81AB3-7389-4095-A5DD-C26D25FA3DA7}" type="slidenum">
              <a:rPr lang="en-US" smtClean="0"/>
              <a:t>‹#›</a:t>
            </a:fld>
            <a:endParaRPr lang="en-US"/>
          </a:p>
        </p:txBody>
      </p:sp>
    </p:spTree>
    <p:extLst>
      <p:ext uri="{BB962C8B-B14F-4D97-AF65-F5344CB8AC3E}">
        <p14:creationId xmlns:p14="http://schemas.microsoft.com/office/powerpoint/2010/main" val="3927521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07AB61-114B-4B96-8B47-D6423E138F1C}" type="datetimeFigureOut">
              <a:rPr lang="en-US" smtClean="0"/>
              <a:t>10/19/2017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A81AB3-7389-4095-A5DD-C26D25FA3DA7}" type="slidenum">
              <a:rPr lang="en-US" smtClean="0"/>
              <a:t>‹#›</a:t>
            </a:fld>
            <a:endParaRPr lang="en-US"/>
          </a:p>
        </p:txBody>
      </p:sp>
    </p:spTree>
    <p:extLst>
      <p:ext uri="{BB962C8B-B14F-4D97-AF65-F5344CB8AC3E}">
        <p14:creationId xmlns:p14="http://schemas.microsoft.com/office/powerpoint/2010/main" val="1418662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07AB61-114B-4B96-8B47-D6423E138F1C}" type="datetimeFigureOut">
              <a:rPr lang="en-US" smtClean="0"/>
              <a:t>10/19/2017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A81AB3-7389-4095-A5DD-C26D25FA3DA7}" type="slidenum">
              <a:rPr lang="en-US" smtClean="0"/>
              <a:t>‹#›</a:t>
            </a:fld>
            <a:endParaRPr lang="en-US"/>
          </a:p>
        </p:txBody>
      </p:sp>
    </p:spTree>
    <p:extLst>
      <p:ext uri="{BB962C8B-B14F-4D97-AF65-F5344CB8AC3E}">
        <p14:creationId xmlns:p14="http://schemas.microsoft.com/office/powerpoint/2010/main" val="3788599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cn-nytimes" TargetMode="External"/><Relationship Id="rId2" Type="http://schemas.openxmlformats.org/officeDocument/2006/relationships/hyperlink" Target="https://github.com/greatfire" TargetMode="External"/><Relationship Id="rId1" Type="http://schemas.openxmlformats.org/officeDocument/2006/relationships/slideLayout" Target="../slideLayouts/slideLayout2.xml"/><Relationship Id="rId4" Type="http://schemas.openxmlformats.org/officeDocument/2006/relationships/hyperlink" Target="http://www.theregister.co.uk/2015/03/18/chinese_crackdown_cloud_firms/"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en.wikipedia.org/wiki/Wiki" TargetMode="External"/><Relationship Id="rId13" Type="http://schemas.openxmlformats.org/officeDocument/2006/relationships/hyperlink" Target="http://en.wikipedia.org/wiki/Linux_kernel" TargetMode="External"/><Relationship Id="rId3" Type="http://schemas.openxmlformats.org/officeDocument/2006/relationships/hyperlink" Target="http://en.wikipedia.org/wiki/Distributed_revision_control" TargetMode="External"/><Relationship Id="rId7" Type="http://schemas.openxmlformats.org/officeDocument/2006/relationships/hyperlink" Target="http://en.wikipedia.org/wiki/Access_control" TargetMode="External"/><Relationship Id="rId12" Type="http://schemas.openxmlformats.org/officeDocument/2006/relationships/hyperlink" Target="http://en.wikipedia.org/wiki/Linus_Torvalds" TargetMode="External"/><Relationship Id="rId2" Type="http://schemas.openxmlformats.org/officeDocument/2006/relationships/hyperlink" Target="http://en.wikipedia.org/wiki/Git_(software)" TargetMode="External"/><Relationship Id="rId1" Type="http://schemas.openxmlformats.org/officeDocument/2006/relationships/slideLayout" Target="../slideLayouts/slideLayout2.xml"/><Relationship Id="rId6" Type="http://schemas.openxmlformats.org/officeDocument/2006/relationships/hyperlink" Target="http://en.wikipedia.org/wiki/Web_application" TargetMode="External"/><Relationship Id="rId11" Type="http://schemas.openxmlformats.org/officeDocument/2006/relationships/hyperlink" Target="http://en.wikipedia.org/wiki/Software_feature" TargetMode="External"/><Relationship Id="rId5" Type="http://schemas.openxmlformats.org/officeDocument/2006/relationships/hyperlink" Target="http://en.wikipedia.org/wiki/Command-line" TargetMode="External"/><Relationship Id="rId10" Type="http://schemas.openxmlformats.org/officeDocument/2006/relationships/hyperlink" Target="http://en.wikipedia.org/wiki/Bug_tracking_system" TargetMode="External"/><Relationship Id="rId4" Type="http://schemas.openxmlformats.org/officeDocument/2006/relationships/hyperlink" Target="http://en.wikipedia.org/wiki/Source_code_management" TargetMode="External"/><Relationship Id="rId9" Type="http://schemas.openxmlformats.org/officeDocument/2006/relationships/hyperlink" Target="http://en.wikipedia.org/wiki/Task_management" TargetMode="External"/><Relationship Id="rId14" Type="http://schemas.openxmlformats.org/officeDocument/2006/relationships/hyperlink" Target="http://en.wikipedia.org/wiki/Software_development"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techcrunch.com/2015/03/19/anti-censorship-service-greatfire-is-under-attack/"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pcworld.com/article/2881152/ddos-malware-for-linux-systems-comes-with-sophisticated-custombuilt-rootkit.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hyperlink" Target="http://schemas.xmlsoap.org/soap/envelope/" TargetMode="Externa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hyperlink" Target="https://en.wikipedia.org/wiki/Intrusion_detection_system#cite_note-6"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8" Type="http://schemas.openxmlformats.org/officeDocument/2006/relationships/hyperlink" Target="http://en.wikipedia.org/wiki/Routing_table" TargetMode="External"/><Relationship Id="rId3" Type="http://schemas.openxmlformats.org/officeDocument/2006/relationships/hyperlink" Target="http://en.wikipedia.org/wiki/Server_(computing)" TargetMode="External"/><Relationship Id="rId7" Type="http://schemas.openxmlformats.org/officeDocument/2006/relationships/hyperlink" Target="http://en.wikipedia.org/w/index.php?title=Network_map&amp;action=edit&amp;redlink=1" TargetMode="External"/><Relationship Id="rId12" Type="http://schemas.openxmlformats.org/officeDocument/2006/relationships/hyperlink" Target="http://en.wikipedia.org/wiki/Differentiated_services" TargetMode="External"/><Relationship Id="rId2" Type="http://schemas.openxmlformats.org/officeDocument/2006/relationships/hyperlink" Target="http://en.wikipedia.org/wiki/Software" TargetMode="External"/><Relationship Id="rId1" Type="http://schemas.openxmlformats.org/officeDocument/2006/relationships/slideLayout" Target="../slideLayouts/slideLayout2.xml"/><Relationship Id="rId6" Type="http://schemas.openxmlformats.org/officeDocument/2006/relationships/hyperlink" Target="http://en.wikipedia.org/wiki/Router_(computing)" TargetMode="External"/><Relationship Id="rId11" Type="http://schemas.openxmlformats.org/officeDocument/2006/relationships/hyperlink" Target="http://en.wikipedia.org/wiki/Quality_of_service" TargetMode="External"/><Relationship Id="rId5" Type="http://schemas.openxmlformats.org/officeDocument/2006/relationships/hyperlink" Target="http://en.wikipedia.org/wiki/Routing" TargetMode="External"/><Relationship Id="rId10" Type="http://schemas.openxmlformats.org/officeDocument/2006/relationships/hyperlink" Target="http://en.wikipedia.org/wiki/Routing_protocols" TargetMode="External"/><Relationship Id="rId4" Type="http://schemas.openxmlformats.org/officeDocument/2006/relationships/hyperlink" Target="http://en.wikipedia.org/wiki/OpenFlow" TargetMode="External"/><Relationship Id="rId9" Type="http://schemas.openxmlformats.org/officeDocument/2006/relationships/hyperlink" Target="http://en.wikipedia.org/wiki/Network_packe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hyperlink" Target="https://en.wikipedia.org/wiki/Named_data_networking#cite_note-3" TargetMode="External"/><Relationship Id="rId3" Type="http://schemas.openxmlformats.org/officeDocument/2006/relationships/hyperlink" Target="https://en.wikipedia.org/wiki/Future_Internet" TargetMode="External"/><Relationship Id="rId7" Type="http://schemas.openxmlformats.org/officeDocument/2006/relationships/hyperlink" Target="https://en.wikipedia.org/wiki/Van_Jacobson" TargetMode="External"/><Relationship Id="rId2" Type="http://schemas.openxmlformats.org/officeDocument/2006/relationships/hyperlink" Target="https://en.wikipedia.org/wiki/Content_centric_networking" TargetMode="External"/><Relationship Id="rId1" Type="http://schemas.openxmlformats.org/officeDocument/2006/relationships/slideLayout" Target="../slideLayouts/slideLayout2.xml"/><Relationship Id="rId6" Type="http://schemas.openxmlformats.org/officeDocument/2006/relationships/hyperlink" Target="https://en.wikipedia.org/wiki/Named_data_networking#cite_note-2" TargetMode="External"/><Relationship Id="rId5" Type="http://schemas.openxmlformats.org/officeDocument/2006/relationships/hyperlink" Target="https://en.wikipedia.org/wiki/Named_data_networking#cite_note-1" TargetMode="External"/><Relationship Id="rId4" Type="http://schemas.openxmlformats.org/officeDocument/2006/relationships/hyperlink" Target="https://en.wikipedia.org/wiki/Internet_Protocol" TargetMode="External"/><Relationship Id="rId9" Type="http://schemas.openxmlformats.org/officeDocument/2006/relationships/hyperlink" Target="https://en.wikipedia.org/wiki/Named_data_networking#cite_note-4"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hyperlink" Target="https://en.wikipedia.org/wiki/National_Institute_of_Standards_and_Technology" TargetMode="External"/><Relationship Id="rId2" Type="http://schemas.openxmlformats.org/officeDocument/2006/relationships/hyperlink" Target="http://csrc.ncsl.nist.gov/publications/nistpubs/800-94/SP800-94.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7</a:t>
            </a:r>
            <a:endParaRPr lang="en-US" dirty="0"/>
          </a:p>
        </p:txBody>
      </p:sp>
      <p:sp>
        <p:nvSpPr>
          <p:cNvPr id="3" name="Subtitle 2"/>
          <p:cNvSpPr>
            <a:spLocks noGrp="1"/>
          </p:cNvSpPr>
          <p:nvPr>
            <p:ph type="subTitle" idx="1"/>
          </p:nvPr>
        </p:nvSpPr>
        <p:spPr/>
        <p:txBody>
          <a:bodyPr>
            <a:normAutofit/>
          </a:bodyPr>
          <a:lstStyle/>
          <a:p>
            <a:r>
              <a:rPr lang="en-US" sz="4000" dirty="0" smtClean="0"/>
              <a:t>Network Security</a:t>
            </a:r>
            <a:endParaRPr lang="en-US" sz="4000" dirty="0"/>
          </a:p>
        </p:txBody>
      </p:sp>
    </p:spTree>
    <p:extLst>
      <p:ext uri="{BB962C8B-B14F-4D97-AF65-F5344CB8AC3E}">
        <p14:creationId xmlns:p14="http://schemas.microsoft.com/office/powerpoint/2010/main" val="3359952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r>
              <a:rPr lang="en-US" altLang="en-US" smtClean="0"/>
              <a:t>More preparation</a:t>
            </a:r>
          </a:p>
        </p:txBody>
      </p:sp>
      <p:sp>
        <p:nvSpPr>
          <p:cNvPr id="420867" name="Rectangle 3"/>
          <p:cNvSpPr>
            <a:spLocks noGrp="1" noChangeArrowheads="1"/>
          </p:cNvSpPr>
          <p:nvPr>
            <p:ph type="body" idx="1"/>
          </p:nvPr>
        </p:nvSpPr>
        <p:spPr/>
        <p:txBody>
          <a:bodyPr/>
          <a:lstStyle/>
          <a:p>
            <a:pPr>
              <a:lnSpc>
                <a:spcPct val="90000"/>
              </a:lnSpc>
            </a:pPr>
            <a:r>
              <a:rPr lang="en-US" altLang="en-US" sz="2400" b="1" dirty="0"/>
              <a:t>Port scanning </a:t>
            </a:r>
            <a:r>
              <a:rPr lang="en-US" altLang="en-US" sz="2400" dirty="0"/>
              <a:t>is similar to sniffing, a technique that may be used to gain information about a system. More specifically is it used to identify services that a host offers, so that vulnerabilities in those services can be exploited. Port scanning by definition operates on the transport layer (Layer 4); in most cases it is, however, intended to obtain information about the application-oriented layers.</a:t>
            </a:r>
          </a:p>
          <a:p>
            <a:pPr>
              <a:lnSpc>
                <a:spcPct val="90000"/>
              </a:lnSpc>
            </a:pPr>
            <a:r>
              <a:rPr lang="en-US" altLang="en-US" sz="2400" b="1" dirty="0"/>
              <a:t>Man-in-the-middle attack</a:t>
            </a:r>
            <a:r>
              <a:rPr lang="en-US" altLang="en-US" sz="2400" dirty="0"/>
              <a:t>.  This involves installing a fake server between the user and some real server and redirecting traffic from the user’s machine to the fake server rather than the real server. Redirection can be accomplished by changing the settings on the user’s machine, by manipulating relevant routers, by changing DNS entries, as well as a range of other options</a:t>
            </a:r>
            <a:r>
              <a:rPr lang="en-US" altLang="en-US" sz="2000" dirty="0"/>
              <a:t>. </a:t>
            </a:r>
          </a:p>
        </p:txBody>
      </p:sp>
    </p:spTree>
    <p:extLst>
      <p:ext uri="{BB962C8B-B14F-4D97-AF65-F5344CB8AC3E}">
        <p14:creationId xmlns:p14="http://schemas.microsoft.com/office/powerpoint/2010/main" val="9851923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183FED8A-69F8-47E1-BE2F-8F5CD43C156D}" type="datetime1">
              <a:rPr lang="en-US" altLang="en-US" sz="1400" b="0" i="0">
                <a:latin typeface="Times New Roman" panose="02020603050405020304" pitchFamily="18" charset="0"/>
              </a:rPr>
              <a:pPr eaLnBrk="0" hangingPunct="0">
                <a:spcBef>
                  <a:spcPct val="0"/>
                </a:spcBef>
                <a:buFontTx/>
                <a:buNone/>
              </a:pPr>
              <a:t>10/19/2017</a:t>
            </a:fld>
            <a:endParaRPr lang="en-US" altLang="en-US" sz="1400" b="0" i="0">
              <a:latin typeface="Times New Roman" panose="02020603050405020304" pitchFamily="18" charset="0"/>
            </a:endParaRPr>
          </a:p>
        </p:txBody>
      </p:sp>
      <p:sp>
        <p:nvSpPr>
          <p:cNvPr id="42189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A0F63C04-B6CF-4F17-8AC7-01BBD2521E59}" type="slidenum">
              <a:rPr lang="en-US" altLang="en-US" sz="1400" b="0" i="0">
                <a:latin typeface="Times New Roman" panose="02020603050405020304" pitchFamily="18" charset="0"/>
              </a:rPr>
              <a:pPr eaLnBrk="0" hangingPunct="0">
                <a:spcBef>
                  <a:spcPct val="0"/>
                </a:spcBef>
                <a:buFontTx/>
                <a:buNone/>
              </a:pPr>
              <a:t>11</a:t>
            </a:fld>
            <a:endParaRPr lang="en-US" altLang="en-US" sz="1400" b="0" i="0">
              <a:latin typeface="Times New Roman" panose="02020603050405020304" pitchFamily="18" charset="0"/>
            </a:endParaRPr>
          </a:p>
        </p:txBody>
      </p:sp>
      <p:sp>
        <p:nvSpPr>
          <p:cNvPr id="421892" name="Rectangle 1026"/>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dirty="0" smtClean="0">
                <a:solidFill>
                  <a:schemeClr val="tx2"/>
                </a:solidFill>
                <a:latin typeface="Times New Roman" panose="02020603050405020304" pitchFamily="18" charset="0"/>
              </a:rPr>
              <a:t>Network </a:t>
            </a:r>
            <a:r>
              <a:rPr lang="en-US" altLang="en-US" sz="4400" b="0" i="0" dirty="0">
                <a:solidFill>
                  <a:schemeClr val="tx2"/>
                </a:solidFill>
                <a:latin typeface="Times New Roman" panose="02020603050405020304" pitchFamily="18" charset="0"/>
              </a:rPr>
              <a:t>attacks   </a:t>
            </a:r>
          </a:p>
        </p:txBody>
      </p:sp>
      <p:sp>
        <p:nvSpPr>
          <p:cNvPr id="421893" name="Rectangle 1027"/>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2400" b="0" i="0" dirty="0" smtClean="0">
                <a:latin typeface="Times New Roman" panose="02020603050405020304" pitchFamily="18" charset="0"/>
              </a:rPr>
              <a:t>Physical attacks (wiretapping)</a:t>
            </a:r>
          </a:p>
          <a:p>
            <a:r>
              <a:rPr lang="en-US" altLang="en-US" sz="2400" b="0" i="0" dirty="0" smtClean="0">
                <a:latin typeface="Times New Roman" panose="02020603050405020304" pitchFamily="18" charset="0"/>
                <a:cs typeface="Times New Roman" panose="02020603050405020304" pitchFamily="18" charset="0"/>
              </a:rPr>
              <a:t>Message interception, where messages may be read (confidentiality loss), changed (loss of integrity), and replayed</a:t>
            </a:r>
          </a:p>
          <a:p>
            <a:r>
              <a:rPr lang="en-US" altLang="en-US" sz="2400" b="0" i="0" dirty="0" smtClean="0">
                <a:latin typeface="Times New Roman" panose="02020603050405020304" pitchFamily="18" charset="0"/>
              </a:rPr>
              <a:t>Main route for external OS attacks</a:t>
            </a:r>
          </a:p>
          <a:p>
            <a:r>
              <a:rPr lang="en-US" altLang="en-US" sz="2400" b="0" i="0" dirty="0" smtClean="0">
                <a:latin typeface="Times New Roman" panose="02020603050405020304" pitchFamily="18" charset="0"/>
              </a:rPr>
              <a:t>Identification/impersonation attacks </a:t>
            </a:r>
            <a:r>
              <a:rPr lang="en-US" altLang="en-US" sz="2400" b="0" i="0" dirty="0" smtClean="0">
                <a:latin typeface="Times New Roman" panose="02020603050405020304" pitchFamily="18" charset="0"/>
                <a:cs typeface="Times New Roman" panose="02020603050405020304" pitchFamily="18" charset="0"/>
              </a:rPr>
              <a:t>where a node or host simulates being another  (spoofing)</a:t>
            </a:r>
          </a:p>
          <a:p>
            <a:r>
              <a:rPr lang="en-US" altLang="en-US" sz="2400" b="0" i="0" dirty="0" smtClean="0">
                <a:latin typeface="Times New Roman" panose="02020603050405020304" pitchFamily="18" charset="0"/>
              </a:rPr>
              <a:t>Distributed denial of service (</a:t>
            </a:r>
            <a:r>
              <a:rPr lang="en-US" altLang="en-US" sz="2400" b="0" i="0" dirty="0" err="1" smtClean="0">
                <a:latin typeface="Times New Roman" panose="02020603050405020304" pitchFamily="18" charset="0"/>
              </a:rPr>
              <a:t>DDoS</a:t>
            </a:r>
            <a:r>
              <a:rPr lang="en-US" altLang="en-US" sz="2400" b="0" i="0" dirty="0" smtClean="0">
                <a:latin typeface="Times New Roman" panose="02020603050405020304" pitchFamily="18" charset="0"/>
              </a:rPr>
              <a:t>)</a:t>
            </a:r>
            <a:r>
              <a:rPr lang="en-US" altLang="en-US" sz="2400" dirty="0" smtClean="0"/>
              <a:t>, </a:t>
            </a:r>
            <a:r>
              <a:rPr lang="en-US" altLang="en-US" sz="2400" b="0" i="0" dirty="0" smtClean="0">
                <a:latin typeface="Times New Roman" panose="02020603050405020304" pitchFamily="18" charset="0"/>
                <a:cs typeface="Times New Roman" panose="02020603050405020304" pitchFamily="18" charset="0"/>
              </a:rPr>
              <a:t>where the traffic to a node gets flooded with spurious messages</a:t>
            </a:r>
          </a:p>
          <a:p>
            <a:r>
              <a:rPr lang="en-US" altLang="en-US" sz="2400" b="0" i="0" dirty="0" smtClean="0">
                <a:latin typeface="Times New Roman" panose="02020603050405020304" pitchFamily="18" charset="0"/>
              </a:rPr>
              <a:t>DNS attacks</a:t>
            </a:r>
            <a:endParaRPr lang="en-US" altLang="en-US" sz="2400" b="0" i="0" dirty="0">
              <a:latin typeface="Times New Roman" panose="02020603050405020304" pitchFamily="18" charset="0"/>
            </a:endParaRPr>
          </a:p>
        </p:txBody>
      </p:sp>
    </p:spTree>
    <p:extLst>
      <p:ext uri="{BB962C8B-B14F-4D97-AF65-F5344CB8AC3E}">
        <p14:creationId xmlns:p14="http://schemas.microsoft.com/office/powerpoint/2010/main" val="22412665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5C8773B2-0921-4264-BFA5-9000D019DAE2}" type="datetime1">
              <a:rPr lang="en-US" altLang="en-US" sz="1400" b="0" i="0">
                <a:latin typeface="Times New Roman" panose="02020603050405020304" pitchFamily="18" charset="0"/>
              </a:rPr>
              <a:pPr eaLnBrk="0" hangingPunct="0">
                <a:spcBef>
                  <a:spcPct val="0"/>
                </a:spcBef>
                <a:buFontTx/>
                <a:buNone/>
              </a:pPr>
              <a:t>10/19/2017</a:t>
            </a:fld>
            <a:endParaRPr lang="en-US" altLang="en-US" sz="1400" b="0" i="0">
              <a:latin typeface="Times New Roman" panose="02020603050405020304" pitchFamily="18" charset="0"/>
            </a:endParaRPr>
          </a:p>
        </p:txBody>
      </p:sp>
      <p:sp>
        <p:nvSpPr>
          <p:cNvPr id="42393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07A0987D-9D25-4DE7-8398-B2E4D15F3709}" type="slidenum">
              <a:rPr lang="en-US" altLang="en-US" sz="1400" b="0" i="0">
                <a:latin typeface="Times New Roman" panose="02020603050405020304" pitchFamily="18" charset="0"/>
              </a:rPr>
              <a:pPr eaLnBrk="0" hangingPunct="0">
                <a:spcBef>
                  <a:spcPct val="0"/>
                </a:spcBef>
                <a:buFontTx/>
                <a:buNone/>
              </a:pPr>
              <a:t>12</a:t>
            </a:fld>
            <a:endParaRPr lang="en-US" altLang="en-US" sz="1400" b="0" i="0">
              <a:latin typeface="Times New Roman" panose="02020603050405020304" pitchFamily="18" charset="0"/>
            </a:endParaRPr>
          </a:p>
        </p:txBody>
      </p:sp>
      <p:sp>
        <p:nvSpPr>
          <p:cNvPr id="423940" name="Rectangle 2"/>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a:solidFill>
                  <a:schemeClr val="tx2"/>
                </a:solidFill>
                <a:latin typeface="Times New Roman" panose="02020603050405020304" pitchFamily="18" charset="0"/>
              </a:rPr>
              <a:t>DDoS</a:t>
            </a:r>
          </a:p>
        </p:txBody>
      </p:sp>
      <p:sp>
        <p:nvSpPr>
          <p:cNvPr id="423941" name="Rectangle 3"/>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3200" b="0" i="0">
                <a:latin typeface="Times New Roman" panose="02020603050405020304" pitchFamily="18" charset="0"/>
              </a:rPr>
              <a:t>Attacker penetrates a system as an operations base</a:t>
            </a:r>
          </a:p>
          <a:p>
            <a:r>
              <a:rPr lang="en-US" altLang="en-US" sz="3200" b="0" i="0">
                <a:latin typeface="Times New Roman" panose="02020603050405020304" pitchFamily="18" charset="0"/>
              </a:rPr>
              <a:t>From there, other systems are penetrated and special programs are inserted, these are the slaves or zombies</a:t>
            </a:r>
          </a:p>
          <a:p>
            <a:r>
              <a:rPr lang="en-US" altLang="en-US" sz="3200" b="0" i="0">
                <a:latin typeface="Times New Roman" panose="02020603050405020304" pitchFamily="18" charset="0"/>
              </a:rPr>
              <a:t>Attacker commands the slaves to send streams of messages to the victim</a:t>
            </a:r>
          </a:p>
        </p:txBody>
      </p:sp>
    </p:spTree>
    <p:extLst>
      <p:ext uri="{BB962C8B-B14F-4D97-AF65-F5344CB8AC3E}">
        <p14:creationId xmlns:p14="http://schemas.microsoft.com/office/powerpoint/2010/main" val="32088111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4"/>
          <p:cNvSpPr>
            <a:spLocks noChangeArrowheads="1"/>
          </p:cNvSpPr>
          <p:nvPr/>
        </p:nvSpPr>
        <p:spPr bwMode="auto">
          <a:xfrm>
            <a:off x="1981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200" i="0">
                <a:solidFill>
                  <a:schemeClr val="tx2"/>
                </a:solidFill>
              </a:rPr>
              <a:t>Distributed Denial of Service attack </a:t>
            </a:r>
          </a:p>
        </p:txBody>
      </p:sp>
      <p:pic>
        <p:nvPicPr>
          <p:cNvPr id="42496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8089" y="914400"/>
            <a:ext cx="4695825" cy="520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77996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B8E8A0F8-C416-478E-B403-4D394F313F02}" type="datetime1">
              <a:rPr lang="en-US" altLang="en-US" sz="1400" b="0" i="0">
                <a:latin typeface="Times New Roman" panose="02020603050405020304" pitchFamily="18" charset="0"/>
              </a:rPr>
              <a:pPr eaLnBrk="0" hangingPunct="0">
                <a:spcBef>
                  <a:spcPct val="0"/>
                </a:spcBef>
                <a:buFontTx/>
                <a:buNone/>
              </a:pPr>
              <a:t>10/19/2017</a:t>
            </a:fld>
            <a:endParaRPr lang="en-US" altLang="en-US" sz="1400" b="0" i="0">
              <a:latin typeface="Times New Roman" panose="02020603050405020304" pitchFamily="18" charset="0"/>
            </a:endParaRPr>
          </a:p>
        </p:txBody>
      </p:sp>
      <p:sp>
        <p:nvSpPr>
          <p:cNvPr id="42598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A56F10A0-5AF3-40A8-BCC0-86CC467841C5}" type="slidenum">
              <a:rPr lang="en-US" altLang="en-US" sz="1400" b="0" i="0">
                <a:latin typeface="Times New Roman" panose="02020603050405020304" pitchFamily="18" charset="0"/>
              </a:rPr>
              <a:pPr eaLnBrk="0" hangingPunct="0">
                <a:spcBef>
                  <a:spcPct val="0"/>
                </a:spcBef>
                <a:buFontTx/>
                <a:buNone/>
              </a:pPr>
              <a:t>14</a:t>
            </a:fld>
            <a:endParaRPr lang="en-US" altLang="en-US" sz="1400" b="0" i="0">
              <a:latin typeface="Times New Roman" panose="02020603050405020304" pitchFamily="18" charset="0"/>
            </a:endParaRPr>
          </a:p>
        </p:txBody>
      </p:sp>
      <p:sp>
        <p:nvSpPr>
          <p:cNvPr id="425988" name="Rectangle 2"/>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a:solidFill>
                  <a:schemeClr val="tx2"/>
                </a:solidFill>
                <a:latin typeface="Times New Roman" panose="02020603050405020304" pitchFamily="18" charset="0"/>
              </a:rPr>
              <a:t>Why possible?</a:t>
            </a:r>
          </a:p>
        </p:txBody>
      </p:sp>
      <p:sp>
        <p:nvSpPr>
          <p:cNvPr id="425989" name="Rectangle 3"/>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3200" b="0" i="0">
                <a:latin typeface="Times New Roman" panose="02020603050405020304" pitchFamily="18" charset="0"/>
              </a:rPr>
              <a:t>Poor security in many sites (OS flaws,…)</a:t>
            </a:r>
          </a:p>
          <a:p>
            <a:r>
              <a:rPr lang="en-US" altLang="en-US" sz="3200" b="0" i="0">
                <a:latin typeface="Times New Roman" panose="02020603050405020304" pitchFamily="18" charset="0"/>
              </a:rPr>
              <a:t>Poor configuration control</a:t>
            </a:r>
          </a:p>
          <a:p>
            <a:r>
              <a:rPr lang="en-US" altLang="en-US" sz="3200" b="0" i="0">
                <a:latin typeface="Times New Roman" panose="02020603050405020304" pitchFamily="18" charset="0"/>
              </a:rPr>
              <a:t>Features of TCP/IP protocol: 3-way handshake to assign connection numbers, handling of very long or very short packages  (SYN-flooding)</a:t>
            </a:r>
          </a:p>
          <a:p>
            <a:r>
              <a:rPr lang="en-US" altLang="en-US" sz="3200" b="0" i="0">
                <a:latin typeface="Times New Roman" panose="02020603050405020304" pitchFamily="18" charset="0"/>
              </a:rPr>
              <a:t>Echo mode in UDP</a:t>
            </a:r>
          </a:p>
          <a:p>
            <a:endParaRPr lang="en-US" altLang="en-US" sz="3200" b="0" i="0">
              <a:latin typeface="Times New Roman" panose="02020603050405020304" pitchFamily="18" charset="0"/>
            </a:endParaRPr>
          </a:p>
          <a:p>
            <a:endParaRPr lang="en-US" altLang="en-US" sz="3200" b="0" i="0">
              <a:latin typeface="Times New Roman" panose="02020603050405020304" pitchFamily="18" charset="0"/>
            </a:endParaRPr>
          </a:p>
        </p:txBody>
      </p:sp>
    </p:spTree>
    <p:extLst>
      <p:ext uri="{BB962C8B-B14F-4D97-AF65-F5344CB8AC3E}">
        <p14:creationId xmlns:p14="http://schemas.microsoft.com/office/powerpoint/2010/main" val="23698377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r>
              <a:rPr lang="en-US" altLang="en-US" dirty="0" smtClean="0"/>
              <a:t>SYN flooding</a:t>
            </a:r>
          </a:p>
        </p:txBody>
      </p:sp>
      <p:sp>
        <p:nvSpPr>
          <p:cNvPr id="427011" name="Rectangle 3"/>
          <p:cNvSpPr>
            <a:spLocks noGrp="1" noChangeArrowheads="1"/>
          </p:cNvSpPr>
          <p:nvPr>
            <p:ph type="body" idx="1"/>
          </p:nvPr>
        </p:nvSpPr>
        <p:spPr/>
        <p:txBody>
          <a:bodyPr>
            <a:noAutofit/>
          </a:bodyPr>
          <a:lstStyle/>
          <a:p>
            <a:pPr>
              <a:lnSpc>
                <a:spcPct val="90000"/>
              </a:lnSpc>
            </a:pPr>
            <a:r>
              <a:rPr lang="en-US" altLang="en-US" dirty="0"/>
              <a:t>An intruder sends one SYN message after the other. In each case the server responds with an ACK+FIN and allocates resources to the connection what will presumably soon be established. However, the intruder never sends the final ACK. After a very short while all the resources used for opening new TCP connections are used to wait for these ACKs that never arrive. The intruder has effectively made it impossible for any legitimate connections to be made and these legitimate users are denied service.</a:t>
            </a:r>
          </a:p>
          <a:p>
            <a:pPr>
              <a:lnSpc>
                <a:spcPct val="90000"/>
              </a:lnSpc>
            </a:pPr>
            <a:r>
              <a:rPr lang="en-US" altLang="en-US" dirty="0"/>
              <a:t>After this form of attack was first used, operating systems were modified not to allocate any resources to open a connection when the first SYN message arrives. </a:t>
            </a:r>
          </a:p>
        </p:txBody>
      </p:sp>
    </p:spTree>
    <p:extLst>
      <p:ext uri="{BB962C8B-B14F-4D97-AF65-F5344CB8AC3E}">
        <p14:creationId xmlns:p14="http://schemas.microsoft.com/office/powerpoint/2010/main" val="1869403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4"/>
          <p:cNvSpPr>
            <a:spLocks/>
          </p:cNvSpPr>
          <p:nvPr/>
        </p:nvSpPr>
        <p:spPr bwMode="auto">
          <a:xfrm>
            <a:off x="1981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dirty="0" smtClean="0">
                <a:latin typeface="Calibri" panose="020F0502020204030204" pitchFamily="34" charset="0"/>
              </a:rPr>
              <a:t>Target overload </a:t>
            </a:r>
            <a:r>
              <a:rPr lang="en-US" altLang="en-US" sz="4400" b="0" i="0" dirty="0">
                <a:latin typeface="Calibri" panose="020F0502020204030204" pitchFamily="34" charset="0"/>
              </a:rPr>
              <a:t>crash 09/14/11</a:t>
            </a:r>
          </a:p>
        </p:txBody>
      </p:sp>
      <p:sp>
        <p:nvSpPr>
          <p:cNvPr id="428035" name="Rectangle 5"/>
          <p:cNvSpPr>
            <a:spLocks/>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pPr>
            <a:r>
              <a:rPr lang="en-US" altLang="en-US" sz="2400" b="0" i="0" dirty="0" smtClean="0">
                <a:latin typeface="Calibri" panose="020F0502020204030204" pitchFamily="34" charset="0"/>
              </a:rPr>
              <a:t>Target’s Web </a:t>
            </a:r>
            <a:r>
              <a:rPr lang="en-US" altLang="en-US" sz="2400" b="0" i="0" dirty="0">
                <a:latin typeface="Calibri" panose="020F0502020204030204" pitchFamily="34" charset="0"/>
              </a:rPr>
              <a:t>site came crashing down on Tuesday as </a:t>
            </a:r>
            <a:r>
              <a:rPr lang="en-US" altLang="en-US" sz="2400" b="0" i="0" dirty="0" err="1">
                <a:latin typeface="Calibri" panose="020F0502020204030204" pitchFamily="34" charset="0"/>
              </a:rPr>
              <a:t>Missoni</a:t>
            </a:r>
            <a:r>
              <a:rPr lang="en-US" altLang="en-US" sz="2400" b="0" i="0" dirty="0">
                <a:latin typeface="Calibri" panose="020F0502020204030204" pitchFamily="34" charset="0"/>
              </a:rPr>
              <a:t>-loving fashion </a:t>
            </a:r>
            <a:r>
              <a:rPr lang="en-US" altLang="en-US" sz="2400" b="0" i="0" dirty="0" err="1">
                <a:latin typeface="Calibri" panose="020F0502020204030204" pitchFamily="34" charset="0"/>
              </a:rPr>
              <a:t>devotées</a:t>
            </a:r>
            <a:r>
              <a:rPr lang="en-US" altLang="en-US" sz="2400" b="0" i="0" dirty="0">
                <a:latin typeface="Calibri" panose="020F0502020204030204" pitchFamily="34" charset="0"/>
              </a:rPr>
              <a:t> invaded, scrambling to buy the high-end Italian designer’s clothes for a song. </a:t>
            </a:r>
          </a:p>
          <a:p>
            <a:pPr>
              <a:lnSpc>
                <a:spcPct val="80000"/>
              </a:lnSpc>
            </a:pPr>
            <a:r>
              <a:rPr lang="en-US" altLang="en-US" sz="2400" b="0" i="0" dirty="0" err="1">
                <a:latin typeface="Calibri" panose="020F0502020204030204" pitchFamily="34" charset="0"/>
              </a:rPr>
              <a:t>Missoni’s</a:t>
            </a:r>
            <a:r>
              <a:rPr lang="en-US" altLang="en-US" sz="2400" b="0" i="0" dirty="0">
                <a:latin typeface="Calibri" panose="020F0502020204030204" pitchFamily="34" charset="0"/>
              </a:rPr>
              <a:t> clothing usually costs in the hundreds or thousands of dollars, but it had designed a number of cheaper items for Target</a:t>
            </a:r>
          </a:p>
          <a:p>
            <a:pPr>
              <a:lnSpc>
                <a:spcPct val="80000"/>
              </a:lnSpc>
            </a:pPr>
            <a:r>
              <a:rPr lang="en-US" altLang="en-US" sz="2400" b="0" i="0" dirty="0">
                <a:latin typeface="Calibri" panose="020F0502020204030204" pitchFamily="34" charset="0"/>
              </a:rPr>
              <a:t>In an unusual fumble for the large retailer, Target was unprepared for online shoppers’ hunger for the items. The </a:t>
            </a:r>
            <a:r>
              <a:rPr lang="en-US" altLang="en-US" sz="2400" b="0" i="0" dirty="0" smtClean="0">
                <a:latin typeface="Calibri" panose="020F0502020204030204" pitchFamily="34" charset="0"/>
              </a:rPr>
              <a:t>site </a:t>
            </a:r>
            <a:r>
              <a:rPr lang="en-US" altLang="en-US" sz="2400" b="0" i="0" dirty="0">
                <a:latin typeface="Calibri" panose="020F0502020204030204" pitchFamily="34" charset="0"/>
              </a:rPr>
              <a:t>was wiped out for most of the day; the company said that demand for items was higher than it was on a typical day after Thanksgiving, and that is usually the biggest shopping day of the year. </a:t>
            </a:r>
          </a:p>
          <a:p>
            <a:pPr>
              <a:lnSpc>
                <a:spcPct val="80000"/>
              </a:lnSpc>
            </a:pPr>
            <a:r>
              <a:rPr lang="en-US" altLang="en-US" sz="2400" b="0" i="0" dirty="0">
                <a:latin typeface="Calibri" panose="020F0502020204030204" pitchFamily="34" charset="0"/>
              </a:rPr>
              <a:t>What if this was a government site? An emergency site?</a:t>
            </a:r>
          </a:p>
        </p:txBody>
      </p:sp>
    </p:spTree>
    <p:extLst>
      <p:ext uri="{BB962C8B-B14F-4D97-AF65-F5344CB8AC3E}">
        <p14:creationId xmlns:p14="http://schemas.microsoft.com/office/powerpoint/2010/main" val="1617205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4"/>
          <p:cNvSpPr>
            <a:spLocks/>
          </p:cNvSpPr>
          <p:nvPr/>
        </p:nvSpPr>
        <p:spPr bwMode="auto">
          <a:xfrm>
            <a:off x="1981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dirty="0" smtClean="0">
                <a:latin typeface="Calibri" panose="020F0502020204030204" pitchFamily="34" charset="0"/>
              </a:rPr>
              <a:t>Target crash  II</a:t>
            </a:r>
            <a:endParaRPr lang="en-US" altLang="en-US" sz="4400" b="0" i="0" dirty="0">
              <a:latin typeface="Calibri" panose="020F0502020204030204" pitchFamily="34" charset="0"/>
            </a:endParaRPr>
          </a:p>
        </p:txBody>
      </p:sp>
      <p:sp>
        <p:nvSpPr>
          <p:cNvPr id="429059" name="Rectangle 5"/>
          <p:cNvSpPr>
            <a:spLocks/>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pPr>
            <a:r>
              <a:rPr lang="en-US" altLang="en-US" b="0" i="0">
                <a:latin typeface="Calibri" panose="020F0502020204030204" pitchFamily="34" charset="0"/>
              </a:rPr>
              <a:t>“It’s a little bit embarrassing for one of the nation’s largest retailers to have a Web site that can’t support a rush — it’s not like they’re any strangers to rushes,” said Ian Schafer, chief executive of the digital marketing firm Deep Focus. “It’s saying, ‘We’re so popular we had to turn people away at the door.’ Then get a bigger place.” </a:t>
            </a:r>
          </a:p>
          <a:p>
            <a:pPr>
              <a:lnSpc>
                <a:spcPct val="80000"/>
              </a:lnSpc>
            </a:pPr>
            <a:r>
              <a:rPr lang="en-US" altLang="en-US" b="0" i="0">
                <a:latin typeface="Calibri" panose="020F0502020204030204" pitchFamily="34" charset="0"/>
              </a:rPr>
              <a:t>The problems came just three weeks after Target, which had been relying on Amazon’s back end for its Web site, switched to its own platform. But Ms. O’Murray said the crashing of the site was caused solely by demand for the products. </a:t>
            </a:r>
          </a:p>
        </p:txBody>
      </p:sp>
    </p:spTree>
    <p:extLst>
      <p:ext uri="{BB962C8B-B14F-4D97-AF65-F5344CB8AC3E}">
        <p14:creationId xmlns:p14="http://schemas.microsoft.com/office/powerpoint/2010/main" val="4048364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p:cNvSpPr>
          <p:nvPr>
            <p:ph type="title"/>
          </p:nvPr>
        </p:nvSpPr>
        <p:spPr/>
        <p:txBody>
          <a:bodyPr/>
          <a:lstStyle/>
          <a:p>
            <a:r>
              <a:rPr lang="en-US" altLang="en-US" smtClean="0"/>
              <a:t>Conclusions from the crash</a:t>
            </a:r>
          </a:p>
        </p:txBody>
      </p:sp>
      <p:sp>
        <p:nvSpPr>
          <p:cNvPr id="430083" name="Rectangle 3"/>
          <p:cNvSpPr>
            <a:spLocks noGrp="1"/>
          </p:cNvSpPr>
          <p:nvPr>
            <p:ph type="body" idx="1"/>
          </p:nvPr>
        </p:nvSpPr>
        <p:spPr/>
        <p:txBody>
          <a:bodyPr/>
          <a:lstStyle/>
          <a:p>
            <a:r>
              <a:rPr lang="en-US" altLang="en-US" smtClean="0"/>
              <a:t>If you have your own site, predict your load well</a:t>
            </a:r>
          </a:p>
          <a:p>
            <a:r>
              <a:rPr lang="en-US" altLang="en-US" smtClean="0"/>
              <a:t>Clouds may protect you from overloads and other system crashes (duplication or triplication)</a:t>
            </a:r>
          </a:p>
          <a:p>
            <a:r>
              <a:rPr lang="en-US" altLang="en-US" smtClean="0"/>
              <a:t>On the other hand, clouds may not be as secure</a:t>
            </a:r>
          </a:p>
          <a:p>
            <a:r>
              <a:rPr lang="en-US" altLang="en-US" smtClean="0"/>
              <a:t>Life is full of tradeoffs</a:t>
            </a:r>
          </a:p>
        </p:txBody>
      </p:sp>
    </p:spTree>
    <p:extLst>
      <p:ext uri="{BB962C8B-B14F-4D97-AF65-F5344CB8AC3E}">
        <p14:creationId xmlns:p14="http://schemas.microsoft.com/office/powerpoint/2010/main" val="1617804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Title 1"/>
          <p:cNvSpPr>
            <a:spLocks noGrp="1"/>
          </p:cNvSpPr>
          <p:nvPr>
            <p:ph type="title"/>
          </p:nvPr>
        </p:nvSpPr>
        <p:spPr/>
        <p:txBody>
          <a:bodyPr/>
          <a:lstStyle/>
          <a:p>
            <a:r>
              <a:rPr lang="en-US" altLang="en-US" smtClean="0"/>
              <a:t>DDoS Incidents</a:t>
            </a:r>
          </a:p>
        </p:txBody>
      </p:sp>
      <p:sp>
        <p:nvSpPr>
          <p:cNvPr id="431107" name="Content Placeholder 2"/>
          <p:cNvSpPr>
            <a:spLocks noGrp="1"/>
          </p:cNvSpPr>
          <p:nvPr>
            <p:ph idx="1"/>
          </p:nvPr>
        </p:nvSpPr>
        <p:spPr/>
        <p:txBody>
          <a:bodyPr/>
          <a:lstStyle/>
          <a:p>
            <a:r>
              <a:rPr lang="en-US" altLang="en-US" dirty="0" smtClean="0"/>
              <a:t>Between December 4–9, 2010, PayPal services were attacked in a series of </a:t>
            </a:r>
            <a:r>
              <a:rPr lang="en-US" altLang="en-US" dirty="0" err="1" smtClean="0"/>
              <a:t>DDoS</a:t>
            </a:r>
            <a:r>
              <a:rPr lang="en-US" altLang="en-US" dirty="0" smtClean="0"/>
              <a:t> organized by Anonymous in retaliation for PayPal's decision to freeze the account of WikiLeaks citing terms of use violations over the publication of leaked US diplomatic cables</a:t>
            </a:r>
          </a:p>
          <a:p>
            <a:r>
              <a:rPr lang="en-US" altLang="en-US" dirty="0" smtClean="0"/>
              <a:t>A recent one and different type is described next.</a:t>
            </a:r>
          </a:p>
        </p:txBody>
      </p:sp>
    </p:spTree>
    <p:extLst>
      <p:ext uri="{BB962C8B-B14F-4D97-AF65-F5344CB8AC3E}">
        <p14:creationId xmlns:p14="http://schemas.microsoft.com/office/powerpoint/2010/main" val="509366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Title 1"/>
          <p:cNvSpPr>
            <a:spLocks noGrp="1"/>
          </p:cNvSpPr>
          <p:nvPr>
            <p:ph type="title"/>
          </p:nvPr>
        </p:nvSpPr>
        <p:spPr/>
        <p:txBody>
          <a:bodyPr/>
          <a:lstStyle/>
          <a:p>
            <a:r>
              <a:rPr lang="en-US" altLang="en-US" smtClean="0"/>
              <a:t>Security layers</a:t>
            </a:r>
          </a:p>
        </p:txBody>
      </p:sp>
      <p:pic>
        <p:nvPicPr>
          <p:cNvPr id="41165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1075" y="2682875"/>
            <a:ext cx="2609850"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4443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big </a:t>
            </a:r>
            <a:r>
              <a:rPr lang="en-US" dirty="0" err="1" smtClean="0"/>
              <a:t>DoS</a:t>
            </a:r>
            <a:r>
              <a:rPr lang="en-US" dirty="0" smtClean="0"/>
              <a:t> attack  (March 30, 2015)</a:t>
            </a:r>
            <a:endParaRPr lang="en-US" dirty="0"/>
          </a:p>
        </p:txBody>
      </p:sp>
      <p:sp>
        <p:nvSpPr>
          <p:cNvPr id="3" name="Content Placeholder 2"/>
          <p:cNvSpPr>
            <a:spLocks noGrp="1"/>
          </p:cNvSpPr>
          <p:nvPr>
            <p:ph idx="1"/>
          </p:nvPr>
        </p:nvSpPr>
        <p:spPr/>
        <p:txBody>
          <a:bodyPr>
            <a:normAutofit fontScale="92500" lnSpcReduction="20000"/>
          </a:bodyPr>
          <a:lstStyle/>
          <a:p>
            <a:r>
              <a:rPr lang="en-US" dirty="0"/>
              <a:t>GitHub's servers are being hammered by web traffic from an army of unwitting cyber-foot-soldiers.</a:t>
            </a:r>
          </a:p>
          <a:p>
            <a:r>
              <a:rPr lang="en-US" dirty="0"/>
              <a:t>It appears when thousands of people visit websites that serve ads and tracking code from Baidu – China's answer to Google – from outside the </a:t>
            </a:r>
            <a:r>
              <a:rPr lang="en-US" dirty="0" smtClean="0"/>
              <a:t>Chinese </a:t>
            </a:r>
            <a:r>
              <a:rPr lang="en-US" dirty="0"/>
              <a:t>network gateways on the Chinese border silently inject a JavaScript function into those websites' pages.</a:t>
            </a:r>
          </a:p>
          <a:p>
            <a:r>
              <a:rPr lang="en-US" dirty="0"/>
              <a:t>This simple code instructs browsers to stealthily connect to GitHub.com every two seconds, creating </a:t>
            </a:r>
            <a:r>
              <a:rPr lang="en-US" dirty="0" smtClean="0"/>
              <a:t>an </a:t>
            </a:r>
            <a:r>
              <a:rPr lang="en-US" dirty="0"/>
              <a:t>extremely large amount of </a:t>
            </a:r>
            <a:r>
              <a:rPr lang="en-US" dirty="0" smtClean="0"/>
              <a:t>traffic.</a:t>
            </a:r>
            <a:endParaRPr lang="en-US" dirty="0"/>
          </a:p>
          <a:p>
            <a:r>
              <a:rPr lang="en-US" dirty="0"/>
              <a:t>The JS specifically targets two GitHub-hosted projects – </a:t>
            </a:r>
            <a:r>
              <a:rPr lang="en-US" dirty="0" err="1">
                <a:hlinkClick r:id="rId2"/>
              </a:rPr>
              <a:t>Greatfire</a:t>
            </a:r>
            <a:r>
              <a:rPr lang="en-US" dirty="0"/>
              <a:t> and </a:t>
            </a:r>
            <a:r>
              <a:rPr lang="en-US" dirty="0">
                <a:hlinkClick r:id="rId3"/>
              </a:rPr>
              <a:t>CN-</a:t>
            </a:r>
            <a:r>
              <a:rPr lang="en-US" dirty="0" err="1">
                <a:hlinkClick r:id="rId3"/>
              </a:rPr>
              <a:t>NYTimes</a:t>
            </a:r>
            <a:r>
              <a:rPr lang="en-US" dirty="0"/>
              <a:t> – which help Chinese citizens circumvent </a:t>
            </a:r>
            <a:r>
              <a:rPr lang="en-US" dirty="0">
                <a:hlinkClick r:id="rId4"/>
              </a:rPr>
              <a:t>The Great Firewall Of China</a:t>
            </a:r>
            <a:r>
              <a:rPr lang="en-US" dirty="0"/>
              <a:t>. </a:t>
            </a:r>
            <a:endParaRPr lang="en-US" dirty="0" smtClean="0"/>
          </a:p>
          <a:p>
            <a:r>
              <a:rPr lang="en-US" dirty="0"/>
              <a:t>At times the attack made GitHub, which is used by programmers around the world and the U.S. government itself, unavailable for some </a:t>
            </a:r>
            <a:r>
              <a:rPr lang="en-US" dirty="0" smtClean="0"/>
              <a:t>users.</a:t>
            </a:r>
            <a:endParaRPr lang="en-US" dirty="0"/>
          </a:p>
          <a:p>
            <a:pPr marL="0" indent="0">
              <a:buNone/>
            </a:pPr>
            <a:endParaRPr lang="en-US" dirty="0"/>
          </a:p>
        </p:txBody>
      </p:sp>
    </p:spTree>
    <p:extLst>
      <p:ext uri="{BB962C8B-B14F-4D97-AF65-F5344CB8AC3E}">
        <p14:creationId xmlns:p14="http://schemas.microsoft.com/office/powerpoint/2010/main" val="37045071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GitHub</a:t>
            </a:r>
            <a:r>
              <a:rPr lang="en-US" dirty="0"/>
              <a:t> is a web-based </a:t>
            </a:r>
            <a:r>
              <a:rPr lang="en-US" dirty="0" err="1">
                <a:hlinkClick r:id="rId2" tooltip="Git (software)"/>
              </a:rPr>
              <a:t>Git</a:t>
            </a:r>
            <a:r>
              <a:rPr lang="en-US" dirty="0"/>
              <a:t> repository hosting service, which offers all of the </a:t>
            </a:r>
            <a:r>
              <a:rPr lang="en-US" dirty="0">
                <a:hlinkClick r:id="rId3" tooltip="Distributed revision control"/>
              </a:rPr>
              <a:t>distributed revision </a:t>
            </a:r>
            <a:r>
              <a:rPr lang="en-US" dirty="0" err="1">
                <a:hlinkClick r:id="rId3" tooltip="Distributed revision control"/>
              </a:rPr>
              <a:t>control</a:t>
            </a:r>
            <a:r>
              <a:rPr lang="en-US" dirty="0" err="1"/>
              <a:t>and</a:t>
            </a:r>
            <a:r>
              <a:rPr lang="en-US" dirty="0"/>
              <a:t> </a:t>
            </a:r>
            <a:r>
              <a:rPr lang="en-US" dirty="0">
                <a:hlinkClick r:id="rId4" tooltip="Source code management"/>
              </a:rPr>
              <a:t>source code management</a:t>
            </a:r>
            <a:r>
              <a:rPr lang="en-US" dirty="0"/>
              <a:t> (SCM) functionality of </a:t>
            </a:r>
            <a:r>
              <a:rPr lang="en-US" dirty="0" err="1"/>
              <a:t>Git</a:t>
            </a:r>
            <a:r>
              <a:rPr lang="en-US" dirty="0"/>
              <a:t> as well as adding its own features. Unlike </a:t>
            </a:r>
            <a:r>
              <a:rPr lang="en-US" dirty="0" err="1"/>
              <a:t>Git</a:t>
            </a:r>
            <a:r>
              <a:rPr lang="en-US" dirty="0"/>
              <a:t>, which is strictly a </a:t>
            </a:r>
            <a:r>
              <a:rPr lang="en-US" dirty="0">
                <a:hlinkClick r:id="rId5" tooltip="Command-line"/>
              </a:rPr>
              <a:t>command-line</a:t>
            </a:r>
            <a:r>
              <a:rPr lang="en-US" dirty="0"/>
              <a:t> tool, GitHub provides a </a:t>
            </a:r>
            <a:r>
              <a:rPr lang="en-US" dirty="0">
                <a:hlinkClick r:id="rId6" tooltip="Web application"/>
              </a:rPr>
              <a:t>web-based graphical interface</a:t>
            </a:r>
            <a:r>
              <a:rPr lang="en-US" dirty="0"/>
              <a:t> and desktop as well as mobile integration. It also provides </a:t>
            </a:r>
            <a:r>
              <a:rPr lang="en-US" dirty="0">
                <a:hlinkClick r:id="rId7" tooltip="Access control"/>
              </a:rPr>
              <a:t>access control</a:t>
            </a:r>
            <a:r>
              <a:rPr lang="en-US" dirty="0"/>
              <a:t> and several collaboration features such as </a:t>
            </a:r>
            <a:r>
              <a:rPr lang="en-US" dirty="0">
                <a:hlinkClick r:id="rId8" tooltip="Wiki"/>
              </a:rPr>
              <a:t>wikis</a:t>
            </a:r>
            <a:r>
              <a:rPr lang="en-US" dirty="0"/>
              <a:t>, </a:t>
            </a:r>
            <a:r>
              <a:rPr lang="en-US" dirty="0">
                <a:hlinkClick r:id="rId9" tooltip="Task management"/>
              </a:rPr>
              <a:t>task management</a:t>
            </a:r>
            <a:r>
              <a:rPr lang="en-US" dirty="0"/>
              <a:t>, and </a:t>
            </a:r>
            <a:r>
              <a:rPr lang="en-US" dirty="0">
                <a:hlinkClick r:id="rId10" tooltip="Bug tracking system"/>
              </a:rPr>
              <a:t>bug tracking</a:t>
            </a:r>
            <a:r>
              <a:rPr lang="en-US" dirty="0"/>
              <a:t> and </a:t>
            </a:r>
            <a:r>
              <a:rPr lang="en-US" dirty="0">
                <a:hlinkClick r:id="rId11" tooltip="Software feature"/>
              </a:rPr>
              <a:t>feature requests</a:t>
            </a:r>
            <a:r>
              <a:rPr lang="en-US" dirty="0"/>
              <a:t> for every project</a:t>
            </a:r>
            <a:r>
              <a:rPr lang="en-US" dirty="0" smtClean="0"/>
              <a:t>.</a:t>
            </a:r>
          </a:p>
          <a:p>
            <a:r>
              <a:rPr lang="en-US" b="1" dirty="0" err="1"/>
              <a:t>Git</a:t>
            </a:r>
            <a:r>
              <a:rPr lang="en-US" dirty="0"/>
              <a:t> </a:t>
            </a:r>
            <a:r>
              <a:rPr lang="en-US" dirty="0" smtClean="0"/>
              <a:t> </a:t>
            </a:r>
            <a:r>
              <a:rPr lang="en-US" dirty="0"/>
              <a:t>is a </a:t>
            </a:r>
            <a:r>
              <a:rPr lang="en-US" dirty="0">
                <a:hlinkClick r:id="rId3" tooltip="Distributed revision control"/>
              </a:rPr>
              <a:t>distributed revision control</a:t>
            </a:r>
            <a:r>
              <a:rPr lang="en-US" dirty="0"/>
              <a:t> system with an emphasis on </a:t>
            </a:r>
            <a:r>
              <a:rPr lang="en-US" dirty="0" smtClean="0"/>
              <a:t>speed,</a:t>
            </a:r>
            <a:r>
              <a:rPr lang="en-US" dirty="0"/>
              <a:t> data </a:t>
            </a:r>
            <a:r>
              <a:rPr lang="en-US" dirty="0" smtClean="0"/>
              <a:t>integrity,</a:t>
            </a:r>
            <a:r>
              <a:rPr lang="en-US" dirty="0"/>
              <a:t> and support for distributed, non-linear </a:t>
            </a:r>
            <a:r>
              <a:rPr lang="en-US" dirty="0" smtClean="0"/>
              <a:t>workflows.</a:t>
            </a:r>
            <a:r>
              <a:rPr lang="en-US" dirty="0"/>
              <a:t> </a:t>
            </a:r>
            <a:r>
              <a:rPr lang="en-US" dirty="0" err="1"/>
              <a:t>Git</a:t>
            </a:r>
            <a:r>
              <a:rPr lang="en-US" dirty="0"/>
              <a:t> was initially designed and developed by </a:t>
            </a:r>
            <a:r>
              <a:rPr lang="en-US" dirty="0">
                <a:hlinkClick r:id="rId12" tooltip="Linus Torvalds"/>
              </a:rPr>
              <a:t>Linus Torvalds</a:t>
            </a:r>
            <a:r>
              <a:rPr lang="en-US" dirty="0"/>
              <a:t> for </a:t>
            </a:r>
            <a:r>
              <a:rPr lang="en-US" dirty="0">
                <a:hlinkClick r:id="rId13" tooltip="Linux kernel"/>
              </a:rPr>
              <a:t>Linux kernel</a:t>
            </a:r>
            <a:r>
              <a:rPr lang="en-US" dirty="0"/>
              <a:t> development in 2005, and has since become the most widely adopted version control system for </a:t>
            </a:r>
            <a:r>
              <a:rPr lang="en-US" dirty="0">
                <a:hlinkClick r:id="rId14" tooltip="Software development"/>
              </a:rPr>
              <a:t>software development</a:t>
            </a:r>
            <a:r>
              <a:rPr lang="en-US" dirty="0" smtClean="0"/>
              <a:t>.</a:t>
            </a:r>
            <a:endParaRPr lang="en-US" dirty="0"/>
          </a:p>
        </p:txBody>
      </p:sp>
    </p:spTree>
    <p:extLst>
      <p:ext uri="{BB962C8B-B14F-4D97-AF65-F5344CB8AC3E}">
        <p14:creationId xmlns:p14="http://schemas.microsoft.com/office/powerpoint/2010/main" val="1312448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type of </a:t>
            </a:r>
            <a:r>
              <a:rPr lang="en-US" dirty="0" err="1" smtClean="0"/>
              <a:t>DoS</a:t>
            </a:r>
            <a:r>
              <a:rPr lang="en-US" dirty="0" smtClean="0"/>
              <a:t> attack</a:t>
            </a:r>
            <a:endParaRPr lang="en-US" dirty="0"/>
          </a:p>
        </p:txBody>
      </p:sp>
      <p:sp>
        <p:nvSpPr>
          <p:cNvPr id="3" name="Content Placeholder 2"/>
          <p:cNvSpPr>
            <a:spLocks noGrp="1"/>
          </p:cNvSpPr>
          <p:nvPr>
            <p:ph idx="1"/>
          </p:nvPr>
        </p:nvSpPr>
        <p:spPr/>
        <p:txBody>
          <a:bodyPr>
            <a:normAutofit fontScale="92500" lnSpcReduction="10000"/>
          </a:bodyPr>
          <a:lstStyle/>
          <a:p>
            <a:r>
              <a:rPr lang="en-US" dirty="0"/>
              <a:t>GitHub said there were a number of vectors being used in this attack, including some </a:t>
            </a:r>
            <a:r>
              <a:rPr lang="en-US" b="1" dirty="0"/>
              <a:t>new and sophisticated techniques </a:t>
            </a:r>
            <a:r>
              <a:rPr lang="en-US" dirty="0"/>
              <a:t>that involved using the web browsers of unsuspecting users to flood the GitHub site with traffic. This traffic flood led to reduced availability of GitHub’s systems, as you can tell by the historical graphs on GitHub’s status page, which shows spikes of activity over the past several days</a:t>
            </a:r>
            <a:r>
              <a:rPr lang="en-US" dirty="0" smtClean="0"/>
              <a:t>.</a:t>
            </a:r>
          </a:p>
          <a:p>
            <a:r>
              <a:rPr lang="en-US" dirty="0" smtClean="0"/>
              <a:t>Specifically, </a:t>
            </a:r>
            <a:r>
              <a:rPr lang="en-US" dirty="0"/>
              <a:t>the attackers were redirecting search traffic from overseas users of the Chinese search engine Baidu, and were targeting two pages in particular. One page was run by Greatfire.org, a site that reports on the government censorship in China, and the other linked to a copy of the New York Times’ Chinese language website. The </a:t>
            </a:r>
            <a:r>
              <a:rPr lang="en-US" dirty="0" err="1"/>
              <a:t>Greatfire</a:t>
            </a:r>
            <a:r>
              <a:rPr lang="en-US" dirty="0"/>
              <a:t>-run page linked to copies of 10 websites blocked in China. </a:t>
            </a:r>
            <a:r>
              <a:rPr lang="en-US" dirty="0" smtClean="0"/>
              <a:t>That</a:t>
            </a:r>
            <a:r>
              <a:rPr lang="en-US" dirty="0"/>
              <a:t> organization</a:t>
            </a:r>
            <a:r>
              <a:rPr lang="en-US" dirty="0">
                <a:hlinkClick r:id="rId2"/>
              </a:rPr>
              <a:t> suffered from a </a:t>
            </a:r>
            <a:r>
              <a:rPr lang="en-US" dirty="0" err="1">
                <a:hlinkClick r:id="rId2"/>
              </a:rPr>
              <a:t>DDoS</a:t>
            </a:r>
            <a:r>
              <a:rPr lang="en-US" dirty="0">
                <a:hlinkClick r:id="rId2"/>
              </a:rPr>
              <a:t> of its own earlier this month</a:t>
            </a:r>
            <a:r>
              <a:rPr lang="en-US" dirty="0"/>
              <a:t>.</a:t>
            </a:r>
          </a:p>
        </p:txBody>
      </p:sp>
    </p:spTree>
    <p:extLst>
      <p:ext uri="{BB962C8B-B14F-4D97-AF65-F5344CB8AC3E}">
        <p14:creationId xmlns:p14="http://schemas.microsoft.com/office/powerpoint/2010/main" val="3091818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of the attack (BBC)</a:t>
            </a:r>
            <a:endParaRPr lang="en-US" dirty="0"/>
          </a:p>
        </p:txBody>
      </p:sp>
      <p:sp>
        <p:nvSpPr>
          <p:cNvPr id="3" name="Content Placeholder 2"/>
          <p:cNvSpPr>
            <a:spLocks noGrp="1"/>
          </p:cNvSpPr>
          <p:nvPr>
            <p:ph idx="1"/>
          </p:nvPr>
        </p:nvSpPr>
        <p:spPr/>
        <p:txBody>
          <a:bodyPr/>
          <a:lstStyle/>
          <a:p>
            <a:pPr fontAlgn="base"/>
            <a:r>
              <a:rPr lang="en-US" dirty="0"/>
              <a:t>An innocent user browses the internet from outside China</a:t>
            </a:r>
          </a:p>
          <a:p>
            <a:pPr fontAlgn="base"/>
            <a:r>
              <a:rPr lang="en-US" dirty="0"/>
              <a:t>One website the user visits loads an analytics script - a sequence of instructions - from a server in China, for example Baidu, something that often used by web admins to track visitor statistics</a:t>
            </a:r>
          </a:p>
          <a:p>
            <a:pPr fontAlgn="base"/>
            <a:r>
              <a:rPr lang="en-US" dirty="0"/>
              <a:t>The web browser's request for the Baidu script is detected by Chinese equipment as it enters the country</a:t>
            </a:r>
          </a:p>
          <a:p>
            <a:pPr fontAlgn="base"/>
            <a:r>
              <a:rPr lang="en-US" dirty="0"/>
              <a:t>A fake response is sent out from within China instead of the actual Baidu Analytics script. This fake response is a malicious script that tells the user's browser to continuously reload two specific pages on GitHub.com</a:t>
            </a:r>
          </a:p>
          <a:p>
            <a:endParaRPr lang="en-US" dirty="0"/>
          </a:p>
        </p:txBody>
      </p:sp>
    </p:spTree>
    <p:extLst>
      <p:ext uri="{BB962C8B-B14F-4D97-AF65-F5344CB8AC3E}">
        <p14:creationId xmlns:p14="http://schemas.microsoft.com/office/powerpoint/2010/main" val="4091644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 Linux botnet is launching crippling </a:t>
            </a:r>
            <a:r>
              <a:rPr lang="en-US" b="1" dirty="0" smtClean="0"/>
              <a:t>DDoS attacks </a:t>
            </a:r>
            <a:r>
              <a:rPr lang="en-US" b="1" dirty="0"/>
              <a:t/>
            </a:r>
            <a:br>
              <a:rPr lang="en-US" b="1" dirty="0"/>
            </a:br>
            <a:r>
              <a:rPr lang="en-US" sz="2000" dirty="0"/>
              <a:t>http://www.networkworld.com/article/2987576/a-linux-botnet-is-launching-crippling-ddos-attacks-at-more-than-150gbps.html?phint=newt%3Dnetworkworld_security_alert&amp;phint=idg_eid%3Dc30d380502694c47d2c45cb7576fbd6b#tk.NWWNLE_nlt_security_2015-09-30</a:t>
            </a:r>
          </a:p>
        </p:txBody>
      </p:sp>
      <p:sp>
        <p:nvSpPr>
          <p:cNvPr id="3" name="Content Placeholder 2"/>
          <p:cNvSpPr>
            <a:spLocks noGrp="1"/>
          </p:cNvSpPr>
          <p:nvPr>
            <p:ph idx="1"/>
          </p:nvPr>
        </p:nvSpPr>
        <p:spPr/>
        <p:txBody>
          <a:bodyPr>
            <a:normAutofit fontScale="85000" lnSpcReduction="10000"/>
          </a:bodyPr>
          <a:lstStyle/>
          <a:p>
            <a:r>
              <a:rPr lang="en-US" dirty="0"/>
              <a:t>A Linux botnet has grown so powerful that it can generate crippling distributed denial-of-service attacks at over 150 </a:t>
            </a:r>
            <a:r>
              <a:rPr lang="en-US" dirty="0" err="1"/>
              <a:t>Gbps</a:t>
            </a:r>
            <a:r>
              <a:rPr lang="en-US" dirty="0"/>
              <a:t>, many times greater than a typical company's infrastructure can withstand</a:t>
            </a:r>
            <a:r>
              <a:rPr lang="en-US" dirty="0" smtClean="0"/>
              <a:t>.</a:t>
            </a:r>
          </a:p>
          <a:p>
            <a:r>
              <a:rPr lang="en-US" dirty="0"/>
              <a:t>The malware behind the botnet is known as </a:t>
            </a:r>
            <a:r>
              <a:rPr lang="en-US" dirty="0">
                <a:hlinkClick r:id="rId2"/>
              </a:rPr>
              <a:t>XOR DDoS</a:t>
            </a:r>
            <a:r>
              <a:rPr lang="en-US" dirty="0"/>
              <a:t> and was first identified in September last year. Attackers install it on Linux systems, including embedded devices such as </a:t>
            </a:r>
            <a:r>
              <a:rPr lang="en-US" dirty="0" err="1"/>
              <a:t>WiFi</a:t>
            </a:r>
            <a:r>
              <a:rPr lang="en-US" dirty="0"/>
              <a:t> routers and network-attached storage devices, by guessing SSH (Secure Shell) login credentials using brute-force attacks.</a:t>
            </a:r>
          </a:p>
          <a:p>
            <a:r>
              <a:rPr lang="en-US" dirty="0"/>
              <a:t>The credentials are used to log into the vulnerable systems and execute shell commands that download and install the malicious program. To hide its presence, the malware also uses common rootkit techniques</a:t>
            </a:r>
            <a:r>
              <a:rPr lang="en-US" dirty="0" smtClean="0"/>
              <a:t>.</a:t>
            </a:r>
          </a:p>
          <a:p>
            <a:r>
              <a:rPr lang="en-US" dirty="0"/>
              <a:t>The botnet is being used to attack over 20 targets a day, 90 percent of which are located in Asia. The most frequent targets have been companies from the online gaming sector, followed by educational institutions</a:t>
            </a:r>
          </a:p>
          <a:p>
            <a:endParaRPr lang="en-US" dirty="0"/>
          </a:p>
        </p:txBody>
      </p:sp>
    </p:spTree>
    <p:extLst>
      <p:ext uri="{BB962C8B-B14F-4D97-AF65-F5344CB8AC3E}">
        <p14:creationId xmlns:p14="http://schemas.microsoft.com/office/powerpoint/2010/main" val="3326413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Title 1"/>
          <p:cNvSpPr>
            <a:spLocks noGrp="1"/>
          </p:cNvSpPr>
          <p:nvPr>
            <p:ph type="title"/>
          </p:nvPr>
        </p:nvSpPr>
        <p:spPr/>
        <p:txBody>
          <a:bodyPr/>
          <a:lstStyle/>
          <a:p>
            <a:r>
              <a:rPr lang="en-US" altLang="en-US" smtClean="0"/>
              <a:t>DDoS defenses</a:t>
            </a:r>
          </a:p>
        </p:txBody>
      </p:sp>
      <p:sp>
        <p:nvSpPr>
          <p:cNvPr id="724995" name="Content Placeholder 2"/>
          <p:cNvSpPr>
            <a:spLocks noGrp="1"/>
          </p:cNvSpPr>
          <p:nvPr>
            <p:ph idx="1"/>
          </p:nvPr>
        </p:nvSpPr>
        <p:spPr/>
        <p:txBody>
          <a:bodyPr/>
          <a:lstStyle/>
          <a:p>
            <a:r>
              <a:rPr lang="en-US" altLang="en-US" smtClean="0"/>
              <a:t>Proactive (preventive) aaproaches—secure end hosts, good firewall rules, redundant network design</a:t>
            </a:r>
          </a:p>
          <a:p>
            <a:r>
              <a:rPr lang="en-US" altLang="en-US" smtClean="0"/>
              <a:t>Reactive approach—detect attacks (IDS), get help from upstream ISPs, use backup servers</a:t>
            </a:r>
          </a:p>
          <a:p>
            <a:r>
              <a:rPr lang="en-US" altLang="en-US" smtClean="0"/>
              <a:t>Arbor  networks uses signature-based IDS</a:t>
            </a:r>
          </a:p>
        </p:txBody>
      </p:sp>
    </p:spTree>
    <p:extLst>
      <p:ext uri="{BB962C8B-B14F-4D97-AF65-F5344CB8AC3E}">
        <p14:creationId xmlns:p14="http://schemas.microsoft.com/office/powerpoint/2010/main" val="2996366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90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4214" y="1700214"/>
            <a:ext cx="574357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a:bodyPr>
          <a:lstStyle/>
          <a:p>
            <a:r>
              <a:rPr lang="en-US" altLang="en-US" sz="2000" dirty="0"/>
              <a:t>DDoS: http://ripe62.ripe.net/presentations/88-Darren-Anstee-AA-RIPE-2011-DDoS_Trends.ppt.pdf</a:t>
            </a:r>
            <a:endParaRPr lang="en-US" sz="2000" dirty="0"/>
          </a:p>
        </p:txBody>
      </p:sp>
    </p:spTree>
    <p:extLst>
      <p:ext uri="{BB962C8B-B14F-4D97-AF65-F5344CB8AC3E}">
        <p14:creationId xmlns:p14="http://schemas.microsoft.com/office/powerpoint/2010/main" val="535597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251172C9-0C2F-4A15-84CF-D4AA0AAC7F39}" type="datetime1">
              <a:rPr lang="en-US" altLang="en-US" sz="1400" b="0" i="0">
                <a:latin typeface="Times New Roman" panose="02020603050405020304" pitchFamily="18" charset="0"/>
              </a:rPr>
              <a:pPr eaLnBrk="0" hangingPunct="0">
                <a:spcBef>
                  <a:spcPct val="0"/>
                </a:spcBef>
                <a:buFontTx/>
                <a:buNone/>
              </a:pPr>
              <a:t>10/19/2017</a:t>
            </a:fld>
            <a:endParaRPr lang="en-US" altLang="en-US" sz="1400" b="0" i="0">
              <a:latin typeface="Times New Roman" panose="02020603050405020304" pitchFamily="18" charset="0"/>
            </a:endParaRPr>
          </a:p>
        </p:txBody>
      </p:sp>
      <p:sp>
        <p:nvSpPr>
          <p:cNvPr id="4321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E7685C60-296C-43FA-8664-EE7CC513F52A}" type="slidenum">
              <a:rPr lang="en-US" altLang="en-US" sz="1400" b="0" i="0">
                <a:latin typeface="Times New Roman" panose="02020603050405020304" pitchFamily="18" charset="0"/>
              </a:rPr>
              <a:pPr eaLnBrk="0" hangingPunct="0">
                <a:spcBef>
                  <a:spcPct val="0"/>
                </a:spcBef>
                <a:buFontTx/>
                <a:buNone/>
              </a:pPr>
              <a:t>27</a:t>
            </a:fld>
            <a:endParaRPr lang="en-US" altLang="en-US" sz="1400" b="0" i="0">
              <a:latin typeface="Times New Roman" panose="02020603050405020304" pitchFamily="18" charset="0"/>
            </a:endParaRPr>
          </a:p>
        </p:txBody>
      </p:sp>
      <p:sp>
        <p:nvSpPr>
          <p:cNvPr id="432132" name="Rectangle 2"/>
          <p:cNvSpPr>
            <a:spLocks noGrp="1" noChangeArrowheads="1"/>
          </p:cNvSpPr>
          <p:nvPr>
            <p:ph type="title" idx="4294967295"/>
          </p:nvPr>
        </p:nvSpPr>
        <p:spPr/>
        <p:txBody>
          <a:bodyPr/>
          <a:lstStyle/>
          <a:p>
            <a:pPr eaLnBrk="1" hangingPunct="1"/>
            <a:r>
              <a:rPr lang="en-US" altLang="en-US" smtClean="0"/>
              <a:t>Countermeasures to network attacks</a:t>
            </a:r>
          </a:p>
        </p:txBody>
      </p:sp>
      <p:sp>
        <p:nvSpPr>
          <p:cNvPr id="432133" name="Rectangle 3"/>
          <p:cNvSpPr>
            <a:spLocks noGrp="1" noChangeArrowheads="1"/>
          </p:cNvSpPr>
          <p:nvPr>
            <p:ph type="body" idx="4294967295"/>
          </p:nvPr>
        </p:nvSpPr>
        <p:spPr/>
        <p:txBody>
          <a:bodyPr/>
          <a:lstStyle/>
          <a:p>
            <a:pPr eaLnBrk="1" hangingPunct="1"/>
            <a:r>
              <a:rPr lang="en-US" altLang="en-US" dirty="0" smtClean="0"/>
              <a:t>Cryptography -- authentication, digital signatures , secrecy protection</a:t>
            </a:r>
          </a:p>
          <a:p>
            <a:pPr eaLnBrk="1" hangingPunct="1"/>
            <a:r>
              <a:rPr lang="en-US" altLang="en-US" dirty="0" smtClean="0"/>
              <a:t>Virtual Private Networks (VPNs)—create cryptographic tunnels</a:t>
            </a:r>
          </a:p>
          <a:p>
            <a:pPr eaLnBrk="1" hangingPunct="1"/>
            <a:r>
              <a:rPr lang="en-US" altLang="en-US" dirty="0" smtClean="0"/>
              <a:t>Secure protocol –IPSEC v.6, cryptographic defenses</a:t>
            </a:r>
          </a:p>
          <a:p>
            <a:pPr eaLnBrk="1" hangingPunct="1"/>
            <a:r>
              <a:rPr lang="en-US" altLang="en-US" dirty="0" smtClean="0"/>
              <a:t>Firewalls -- control of access to local network </a:t>
            </a:r>
          </a:p>
          <a:p>
            <a:pPr eaLnBrk="1" hangingPunct="1"/>
            <a:r>
              <a:rPr lang="en-US" altLang="en-US" dirty="0" smtClean="0"/>
              <a:t>Intrusion Detection Systems (IDSs)—detect attacks in real time</a:t>
            </a:r>
          </a:p>
          <a:p>
            <a:pPr eaLnBrk="1" hangingPunct="1"/>
            <a:r>
              <a:rPr lang="en-US" altLang="en-US" dirty="0" smtClean="0"/>
              <a:t>Administrative controls --password control, restricted information flow</a:t>
            </a:r>
          </a:p>
          <a:p>
            <a:pPr eaLnBrk="1" hangingPunct="1"/>
            <a:r>
              <a:rPr lang="en-US" altLang="en-US" dirty="0" smtClean="0"/>
              <a:t>No general solution to DDoS but mitigations exist</a:t>
            </a:r>
          </a:p>
        </p:txBody>
      </p:sp>
    </p:spTree>
    <p:extLst>
      <p:ext uri="{BB962C8B-B14F-4D97-AF65-F5344CB8AC3E}">
        <p14:creationId xmlns:p14="http://schemas.microsoft.com/office/powerpoint/2010/main" val="37130717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FE919905-A6FB-463E-9CA4-D491FA3B9EC5}" type="datetime1">
              <a:rPr lang="en-US" altLang="en-US" sz="1400" b="0" i="0">
                <a:latin typeface="Times New Roman" panose="02020603050405020304" pitchFamily="18" charset="0"/>
              </a:rPr>
              <a:pPr eaLnBrk="0" hangingPunct="0">
                <a:spcBef>
                  <a:spcPct val="0"/>
                </a:spcBef>
                <a:buFontTx/>
                <a:buNone/>
              </a:pPr>
              <a:t>10/19/2017</a:t>
            </a:fld>
            <a:endParaRPr lang="en-US" altLang="en-US" sz="1400" b="0" i="0">
              <a:latin typeface="Times New Roman" panose="02020603050405020304" pitchFamily="18" charset="0"/>
            </a:endParaRPr>
          </a:p>
        </p:txBody>
      </p:sp>
      <p:sp>
        <p:nvSpPr>
          <p:cNvPr id="43417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6988C40B-A73E-4834-AA41-1B74071DB489}" type="slidenum">
              <a:rPr lang="en-US" altLang="en-US" sz="1400" b="0" i="0">
                <a:latin typeface="Times New Roman" panose="02020603050405020304" pitchFamily="18" charset="0"/>
              </a:rPr>
              <a:pPr eaLnBrk="0" hangingPunct="0">
                <a:spcBef>
                  <a:spcPct val="0"/>
                </a:spcBef>
                <a:buFontTx/>
                <a:buNone/>
              </a:pPr>
              <a:t>28</a:t>
            </a:fld>
            <a:endParaRPr lang="en-US" altLang="en-US" sz="1400" b="0" i="0">
              <a:latin typeface="Times New Roman" panose="02020603050405020304" pitchFamily="18" charset="0"/>
            </a:endParaRPr>
          </a:p>
        </p:txBody>
      </p:sp>
      <p:sp>
        <p:nvSpPr>
          <p:cNvPr id="434180" name="Rectangle 2"/>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dirty="0">
                <a:solidFill>
                  <a:schemeClr val="tx2"/>
                </a:solidFill>
                <a:latin typeface="Times New Roman" panose="02020603050405020304" pitchFamily="18" charset="0"/>
              </a:rPr>
              <a:t>Message </a:t>
            </a:r>
            <a:r>
              <a:rPr lang="en-US" altLang="en-US" sz="4400" b="0" i="0" dirty="0" smtClean="0">
                <a:solidFill>
                  <a:schemeClr val="tx2"/>
                </a:solidFill>
                <a:latin typeface="Times New Roman" panose="02020603050405020304" pitchFamily="18" charset="0"/>
              </a:rPr>
              <a:t>security (Chapter 3)</a:t>
            </a:r>
            <a:endParaRPr lang="en-US" altLang="en-US" sz="4400" b="0" i="0" dirty="0">
              <a:solidFill>
                <a:schemeClr val="tx2"/>
              </a:solidFill>
              <a:latin typeface="Times New Roman" panose="02020603050405020304" pitchFamily="18" charset="0"/>
            </a:endParaRPr>
          </a:p>
        </p:txBody>
      </p:sp>
      <p:sp>
        <p:nvSpPr>
          <p:cNvPr id="434181" name="Rectangle 3"/>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3200" b="0" i="0">
                <a:latin typeface="Times New Roman" panose="02020603050405020304" pitchFamily="18" charset="0"/>
              </a:rPr>
              <a:t>Message confidentiality</a:t>
            </a:r>
          </a:p>
          <a:p>
            <a:r>
              <a:rPr lang="en-US" altLang="en-US" sz="3200" b="0" i="0">
                <a:latin typeface="Times New Roman" panose="02020603050405020304" pitchFamily="18" charset="0"/>
              </a:rPr>
              <a:t>Digital signatures</a:t>
            </a:r>
          </a:p>
          <a:p>
            <a:r>
              <a:rPr lang="en-US" altLang="en-US" sz="3200" b="0" i="0">
                <a:latin typeface="Times New Roman" panose="02020603050405020304" pitchFamily="18" charset="0"/>
              </a:rPr>
              <a:t>Message integrity</a:t>
            </a:r>
          </a:p>
          <a:p>
            <a:r>
              <a:rPr lang="en-US" altLang="en-US" sz="3200" b="0" i="0">
                <a:latin typeface="Times New Roman" panose="02020603050405020304" pitchFamily="18" charset="0"/>
              </a:rPr>
              <a:t>Key management</a:t>
            </a:r>
          </a:p>
          <a:p>
            <a:r>
              <a:rPr lang="en-US" altLang="en-US" sz="3200" b="0" i="0">
                <a:latin typeface="Times New Roman" panose="02020603050405020304" pitchFamily="18" charset="0"/>
              </a:rPr>
              <a:t>Certificates</a:t>
            </a:r>
          </a:p>
          <a:p>
            <a:r>
              <a:rPr lang="en-US" altLang="en-US" sz="3200" b="0" i="0">
                <a:latin typeface="Times New Roman" panose="02020603050405020304" pitchFamily="18" charset="0"/>
              </a:rPr>
              <a:t>Authentication</a:t>
            </a:r>
          </a:p>
        </p:txBody>
      </p:sp>
    </p:spTree>
    <p:extLst>
      <p:ext uri="{BB962C8B-B14F-4D97-AF65-F5344CB8AC3E}">
        <p14:creationId xmlns:p14="http://schemas.microsoft.com/office/powerpoint/2010/main" val="16863234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8608AD75-C5A1-457C-A139-7E66DDC837C3}" type="datetime1">
              <a:rPr lang="en-US" altLang="en-US" sz="1400" b="0" i="0">
                <a:latin typeface="Times New Roman" panose="02020603050405020304" pitchFamily="18" charset="0"/>
              </a:rPr>
              <a:pPr eaLnBrk="0" hangingPunct="0">
                <a:spcBef>
                  <a:spcPct val="0"/>
                </a:spcBef>
                <a:buFontTx/>
                <a:buNone/>
              </a:pPr>
              <a:t>10/19/2017</a:t>
            </a:fld>
            <a:endParaRPr lang="en-US" altLang="en-US" sz="1400" b="0" i="0">
              <a:latin typeface="Times New Roman" panose="02020603050405020304" pitchFamily="18" charset="0"/>
            </a:endParaRPr>
          </a:p>
        </p:txBody>
      </p:sp>
      <p:sp>
        <p:nvSpPr>
          <p:cNvPr id="43520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09BBE913-3D91-4F53-859C-8B3853C4E4EC}" type="slidenum">
              <a:rPr lang="en-US" altLang="en-US" sz="1400" b="0" i="0">
                <a:latin typeface="Times New Roman" panose="02020603050405020304" pitchFamily="18" charset="0"/>
              </a:rPr>
              <a:pPr eaLnBrk="0" hangingPunct="0">
                <a:spcBef>
                  <a:spcPct val="0"/>
                </a:spcBef>
                <a:buFontTx/>
                <a:buNone/>
              </a:pPr>
              <a:t>29</a:t>
            </a:fld>
            <a:endParaRPr lang="en-US" altLang="en-US" sz="1400" b="0" i="0">
              <a:latin typeface="Times New Roman" panose="02020603050405020304" pitchFamily="18" charset="0"/>
            </a:endParaRPr>
          </a:p>
        </p:txBody>
      </p:sp>
      <p:sp>
        <p:nvSpPr>
          <p:cNvPr id="435204" name="Rectangle 2"/>
          <p:cNvSpPr>
            <a:spLocks noGrp="1" noChangeArrowheads="1"/>
          </p:cNvSpPr>
          <p:nvPr>
            <p:ph type="title" idx="4294967295"/>
          </p:nvPr>
        </p:nvSpPr>
        <p:spPr/>
        <p:txBody>
          <a:bodyPr/>
          <a:lstStyle/>
          <a:p>
            <a:pPr eaLnBrk="1" hangingPunct="1"/>
            <a:r>
              <a:rPr lang="en-US" altLang="en-US" smtClean="0"/>
              <a:t>Internet security levels</a:t>
            </a:r>
          </a:p>
        </p:txBody>
      </p:sp>
      <p:pic>
        <p:nvPicPr>
          <p:cNvPr id="43520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97200" y="1600201"/>
            <a:ext cx="6199188" cy="413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4956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D763252D-EB96-46F0-A94C-3EFC28ADD30E}" type="datetime1">
              <a:rPr lang="en-US" altLang="en-US" sz="1400" b="0" i="0">
                <a:latin typeface="Times New Roman" panose="02020603050405020304" pitchFamily="18" charset="0"/>
              </a:rPr>
              <a:pPr eaLnBrk="0" hangingPunct="0">
                <a:spcBef>
                  <a:spcPct val="0"/>
                </a:spcBef>
                <a:buFontTx/>
                <a:buNone/>
              </a:pPr>
              <a:t>10/19/2017</a:t>
            </a:fld>
            <a:endParaRPr lang="en-US" altLang="en-US" sz="1400" b="0" i="0">
              <a:latin typeface="Times New Roman" panose="02020603050405020304" pitchFamily="18" charset="0"/>
            </a:endParaRPr>
          </a:p>
        </p:txBody>
      </p:sp>
      <p:sp>
        <p:nvSpPr>
          <p:cNvPr id="41267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1AE87FC9-85BD-4C9A-8FF1-1BD76F9C0F29}" type="slidenum">
              <a:rPr lang="en-US" altLang="en-US" sz="1400" b="0" i="0">
                <a:latin typeface="Times New Roman" panose="02020603050405020304" pitchFamily="18" charset="0"/>
              </a:rPr>
              <a:pPr eaLnBrk="0" hangingPunct="0">
                <a:spcBef>
                  <a:spcPct val="0"/>
                </a:spcBef>
                <a:buFontTx/>
                <a:buNone/>
              </a:pPr>
              <a:t>3</a:t>
            </a:fld>
            <a:endParaRPr lang="en-US" altLang="en-US" sz="1400" b="0" i="0">
              <a:latin typeface="Times New Roman" panose="02020603050405020304" pitchFamily="18" charset="0"/>
            </a:endParaRPr>
          </a:p>
        </p:txBody>
      </p:sp>
      <p:sp>
        <p:nvSpPr>
          <p:cNvPr id="412676" name="Rectangle 2"/>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a:solidFill>
                  <a:schemeClr val="tx2"/>
                </a:solidFill>
                <a:latin typeface="Times New Roman" panose="02020603050405020304" pitchFamily="18" charset="0"/>
              </a:rPr>
              <a:t>Network security</a:t>
            </a:r>
          </a:p>
        </p:txBody>
      </p:sp>
      <p:sp>
        <p:nvSpPr>
          <p:cNvPr id="412677" name="Rectangle 3"/>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3200" b="0" i="0" dirty="0">
                <a:latin typeface="Times New Roman" panose="02020603050405020304" pitchFamily="18" charset="0"/>
              </a:rPr>
              <a:t>Contact with the outside world</a:t>
            </a:r>
          </a:p>
          <a:p>
            <a:r>
              <a:rPr lang="en-US" altLang="en-US" sz="3200" b="0" i="0" dirty="0">
                <a:latin typeface="Times New Roman" panose="02020603050405020304" pitchFamily="18" charset="0"/>
              </a:rPr>
              <a:t>Send and receive messages, files, web pages,…</a:t>
            </a:r>
          </a:p>
          <a:p>
            <a:r>
              <a:rPr lang="en-US" altLang="en-US" sz="3200" b="0" i="0" dirty="0">
                <a:latin typeface="Times New Roman" panose="02020603050405020304" pitchFamily="18" charset="0"/>
              </a:rPr>
              <a:t>Unknown users</a:t>
            </a:r>
          </a:p>
          <a:p>
            <a:r>
              <a:rPr lang="en-US" altLang="en-US" sz="3200" b="0" i="0" dirty="0">
                <a:latin typeface="Times New Roman" panose="02020603050405020304" pitchFamily="18" charset="0"/>
              </a:rPr>
              <a:t>Communication mechanisms are part of the operating system: ports, sockets,…</a:t>
            </a:r>
          </a:p>
          <a:p>
            <a:r>
              <a:rPr lang="en-US" altLang="en-US" sz="3200" b="0" i="0" dirty="0">
                <a:latin typeface="Times New Roman" panose="02020603050405020304" pitchFamily="18" charset="0"/>
              </a:rPr>
              <a:t>Layered </a:t>
            </a:r>
            <a:r>
              <a:rPr lang="en-US" altLang="en-US" sz="3200" b="0" i="0" dirty="0" smtClean="0">
                <a:latin typeface="Times New Roman" panose="02020603050405020304" pitchFamily="18" charset="0"/>
              </a:rPr>
              <a:t>architecture</a:t>
            </a:r>
            <a:endParaRPr lang="en-US" altLang="en-US" sz="3200" b="0" i="0" dirty="0">
              <a:latin typeface="Times New Roman" panose="02020603050405020304" pitchFamily="18" charset="0"/>
            </a:endParaRPr>
          </a:p>
        </p:txBody>
      </p:sp>
    </p:spTree>
    <p:extLst>
      <p:ext uri="{BB962C8B-B14F-4D97-AF65-F5344CB8AC3E}">
        <p14:creationId xmlns:p14="http://schemas.microsoft.com/office/powerpoint/2010/main" val="32265064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5A5C853F-5134-4EA9-B230-5704A7CB660F}" type="datetime1">
              <a:rPr lang="en-US" altLang="en-US" sz="1400" b="0" i="0">
                <a:latin typeface="Times New Roman" panose="02020603050405020304" pitchFamily="18" charset="0"/>
              </a:rPr>
              <a:pPr eaLnBrk="0" hangingPunct="0">
                <a:spcBef>
                  <a:spcPct val="0"/>
                </a:spcBef>
                <a:buFontTx/>
                <a:buNone/>
              </a:pPr>
              <a:t>10/19/2017</a:t>
            </a:fld>
            <a:endParaRPr lang="en-US" altLang="en-US" sz="1400" b="0" i="0">
              <a:latin typeface="Times New Roman" panose="02020603050405020304" pitchFamily="18" charset="0"/>
            </a:endParaRPr>
          </a:p>
        </p:txBody>
      </p:sp>
      <p:sp>
        <p:nvSpPr>
          <p:cNvPr id="43725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B12764DB-4B32-4141-A57C-819DB461F95C}" type="slidenum">
              <a:rPr lang="en-US" altLang="en-US" sz="1400" b="0" i="0">
                <a:latin typeface="Times New Roman" panose="02020603050405020304" pitchFamily="18" charset="0"/>
              </a:rPr>
              <a:pPr eaLnBrk="0" hangingPunct="0">
                <a:spcBef>
                  <a:spcPct val="0"/>
                </a:spcBef>
                <a:buFontTx/>
                <a:buNone/>
              </a:pPr>
              <a:t>30</a:t>
            </a:fld>
            <a:endParaRPr lang="en-US" altLang="en-US" sz="1400" b="0" i="0">
              <a:latin typeface="Times New Roman" panose="02020603050405020304" pitchFamily="18" charset="0"/>
            </a:endParaRPr>
          </a:p>
        </p:txBody>
      </p:sp>
      <p:sp>
        <p:nvSpPr>
          <p:cNvPr id="437252" name="Rectangle 2"/>
          <p:cNvSpPr>
            <a:spLocks noGrp="1" noChangeArrowheads="1"/>
          </p:cNvSpPr>
          <p:nvPr>
            <p:ph type="title" idx="4294967295"/>
          </p:nvPr>
        </p:nvSpPr>
        <p:spPr/>
        <p:txBody>
          <a:bodyPr/>
          <a:lstStyle/>
          <a:p>
            <a:pPr eaLnBrk="1" hangingPunct="1"/>
            <a:r>
              <a:rPr lang="en-US" altLang="en-US" smtClean="0"/>
              <a:t>Secure channels</a:t>
            </a:r>
          </a:p>
        </p:txBody>
      </p:sp>
      <p:pic>
        <p:nvPicPr>
          <p:cNvPr id="43725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6575" y="1524000"/>
            <a:ext cx="6040438" cy="495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60408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r>
              <a:rPr lang="en-US" altLang="en-US" smtClean="0"/>
              <a:t>IPsec</a:t>
            </a:r>
          </a:p>
        </p:txBody>
      </p:sp>
      <p:sp>
        <p:nvSpPr>
          <p:cNvPr id="439299" name="Rectangle 3"/>
          <p:cNvSpPr>
            <a:spLocks noGrp="1" noChangeArrowheads="1"/>
          </p:cNvSpPr>
          <p:nvPr>
            <p:ph type="body" idx="1"/>
          </p:nvPr>
        </p:nvSpPr>
        <p:spPr/>
        <p:txBody>
          <a:bodyPr/>
          <a:lstStyle/>
          <a:p>
            <a:pPr>
              <a:lnSpc>
                <a:spcPct val="90000"/>
              </a:lnSpc>
            </a:pPr>
            <a:r>
              <a:rPr lang="en-US" altLang="en-US" sz="2400"/>
              <a:t>IPsec defines security protocols for the IP layer and can be used with TCP or UDP. It provides for confidentiality, authentication, and key management. It can also be used to build VPNs (see later). </a:t>
            </a:r>
          </a:p>
          <a:p>
            <a:pPr>
              <a:lnSpc>
                <a:spcPct val="90000"/>
              </a:lnSpc>
            </a:pPr>
            <a:r>
              <a:rPr lang="en-US" altLang="en-US" sz="2400"/>
              <a:t>Its advantages include being transparent to applications and to users because it is below the transport layer. </a:t>
            </a:r>
          </a:p>
          <a:p>
            <a:pPr>
              <a:lnSpc>
                <a:spcPct val="90000"/>
              </a:lnSpc>
            </a:pPr>
            <a:r>
              <a:rPr lang="en-US" altLang="en-US" sz="2400"/>
              <a:t>Two protocols provide security: an authentication protocol using the message header (AH) and an encryption/authentication protocol, the Encapsulation Security Payload (ESP). </a:t>
            </a:r>
          </a:p>
        </p:txBody>
      </p:sp>
    </p:spTree>
    <p:extLst>
      <p:ext uri="{BB962C8B-B14F-4D97-AF65-F5344CB8AC3E}">
        <p14:creationId xmlns:p14="http://schemas.microsoft.com/office/powerpoint/2010/main" val="36430309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r>
              <a:rPr lang="en-US" altLang="en-US" smtClean="0"/>
              <a:t>Basic units of IPSec</a:t>
            </a:r>
          </a:p>
        </p:txBody>
      </p:sp>
      <p:sp>
        <p:nvSpPr>
          <p:cNvPr id="440323" name="Rectangle 3"/>
          <p:cNvSpPr>
            <a:spLocks noGrp="1" noChangeArrowheads="1"/>
          </p:cNvSpPr>
          <p:nvPr>
            <p:ph type="body" idx="1"/>
          </p:nvPr>
        </p:nvSpPr>
        <p:spPr/>
        <p:txBody>
          <a:bodyPr/>
          <a:lstStyle/>
          <a:p>
            <a:r>
              <a:rPr lang="en-US" altLang="en-US" smtClean="0"/>
              <a:t>An Authentication Header including authentication data, a one-way func­tion, and the secret authentication key;</a:t>
            </a:r>
          </a:p>
          <a:p>
            <a:r>
              <a:rPr lang="en-US" altLang="en-US" smtClean="0"/>
              <a:t>An Encapsulation Security Payload (ESP), containing the encrypted mes­sage; and</a:t>
            </a:r>
          </a:p>
          <a:p>
            <a:r>
              <a:rPr lang="en-US" altLang="en-US" smtClean="0"/>
              <a:t>An Internet Key Exchange Protocol (IKE).</a:t>
            </a:r>
          </a:p>
        </p:txBody>
      </p:sp>
    </p:spTree>
    <p:extLst>
      <p:ext uri="{BB962C8B-B14F-4D97-AF65-F5344CB8AC3E}">
        <p14:creationId xmlns:p14="http://schemas.microsoft.com/office/powerpoint/2010/main" val="36832772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r>
              <a:rPr lang="en-US" altLang="en-US" smtClean="0"/>
              <a:t>More on IPsec</a:t>
            </a:r>
          </a:p>
        </p:txBody>
      </p:sp>
      <p:sp>
        <p:nvSpPr>
          <p:cNvPr id="441347" name="Rectangle 3"/>
          <p:cNvSpPr>
            <a:spLocks noGrp="1" noChangeArrowheads="1"/>
          </p:cNvSpPr>
          <p:nvPr>
            <p:ph type="body" idx="1"/>
          </p:nvPr>
        </p:nvSpPr>
        <p:spPr/>
        <p:txBody>
          <a:bodyPr/>
          <a:lstStyle/>
          <a:p>
            <a:pPr>
              <a:lnSpc>
                <a:spcPct val="80000"/>
              </a:lnSpc>
              <a:buFontTx/>
              <a:buNone/>
            </a:pPr>
            <a:r>
              <a:rPr lang="en-US" altLang="en-US" sz="2000"/>
              <a:t>Included in the AH is a Security Association (SA), that defines the parameters for a secured communication channel. It uses (amongst others) the following parameters:</a:t>
            </a:r>
          </a:p>
          <a:p>
            <a:pPr>
              <a:lnSpc>
                <a:spcPct val="80000"/>
              </a:lnSpc>
            </a:pPr>
            <a:r>
              <a:rPr lang="en-US" altLang="en-US" sz="2000"/>
              <a:t>      Security Parameters Index (SPI) — a bit string with local</a:t>
            </a:r>
          </a:p>
          <a:p>
            <a:pPr>
              <a:lnSpc>
                <a:spcPct val="80000"/>
              </a:lnSpc>
              <a:buFontTx/>
              <a:buNone/>
            </a:pPr>
            <a:r>
              <a:rPr lang="en-US" altLang="en-US" sz="2000"/>
              <a:t>           meaning;</a:t>
            </a:r>
          </a:p>
          <a:p>
            <a:pPr>
              <a:lnSpc>
                <a:spcPct val="80000"/>
              </a:lnSpc>
            </a:pPr>
            <a:r>
              <a:rPr lang="en-US" altLang="en-US" sz="2000"/>
              <a:t>      IP Destination Address;</a:t>
            </a:r>
          </a:p>
          <a:p>
            <a:pPr>
              <a:lnSpc>
                <a:spcPct val="80000"/>
              </a:lnSpc>
            </a:pPr>
            <a:r>
              <a:rPr lang="en-US" altLang="en-US" sz="2000"/>
              <a:t>     Security Protocol Identifier;</a:t>
            </a:r>
          </a:p>
          <a:p>
            <a:pPr>
              <a:lnSpc>
                <a:spcPct val="80000"/>
              </a:lnSpc>
            </a:pPr>
            <a:r>
              <a:rPr lang="en-US" altLang="en-US" sz="2000"/>
              <a:t>     Encryption algorithm and its mode of use; and Lifespan of the association.</a:t>
            </a:r>
          </a:p>
          <a:p>
            <a:pPr>
              <a:lnSpc>
                <a:spcPct val="80000"/>
              </a:lnSpc>
              <a:buFontTx/>
              <a:buNone/>
            </a:pPr>
            <a:r>
              <a:rPr lang="en-US" altLang="en-US" sz="2000"/>
              <a:t>AH and ESP can be used in two modes [Sta00]:</a:t>
            </a:r>
          </a:p>
          <a:p>
            <a:pPr>
              <a:lnSpc>
                <a:spcPct val="80000"/>
              </a:lnSpc>
            </a:pPr>
            <a:r>
              <a:rPr lang="en-US" altLang="en-US" sz="2000"/>
              <a:t>Tunnel mode: messages using a higher-level protocol are wrapped through encryption in IP; this protects the entire packet; and</a:t>
            </a:r>
          </a:p>
          <a:p>
            <a:pPr>
              <a:lnSpc>
                <a:spcPct val="80000"/>
              </a:lnSpc>
            </a:pPr>
            <a:r>
              <a:rPr lang="en-US" altLang="en-US" sz="2000"/>
              <a:t>Transport mode: IP message payloads are encrypted and optionally authen­ticated.</a:t>
            </a:r>
          </a:p>
        </p:txBody>
      </p:sp>
    </p:spTree>
    <p:extLst>
      <p:ext uri="{BB962C8B-B14F-4D97-AF65-F5344CB8AC3E}">
        <p14:creationId xmlns:p14="http://schemas.microsoft.com/office/powerpoint/2010/main" val="6985480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Date Placeholder 2"/>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300FCA4-D2E9-4928-A203-FF667E0D8D75}" type="datetime1">
              <a:rPr lang="en-US" altLang="en-US" sz="1400" b="0" i="0">
                <a:latin typeface="Times New Roman" panose="02020603050405020304" pitchFamily="18" charset="0"/>
              </a:rPr>
              <a:pPr>
                <a:spcBef>
                  <a:spcPct val="0"/>
                </a:spcBef>
                <a:buFontTx/>
                <a:buNone/>
              </a:pPr>
              <a:t>10/19/2017</a:t>
            </a:fld>
            <a:endParaRPr lang="en-US" altLang="en-US" sz="1400" b="0" i="0">
              <a:latin typeface="Times New Roman" panose="02020603050405020304" pitchFamily="18" charset="0"/>
            </a:endParaRPr>
          </a:p>
        </p:txBody>
      </p:sp>
      <p:sp>
        <p:nvSpPr>
          <p:cNvPr id="442371" name="Slide Number Placeholder 4"/>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0"/>
              </a:spcBef>
              <a:buFontTx/>
              <a:buNone/>
            </a:pPr>
            <a:fld id="{FB9EDBCB-1F70-4A57-8F24-9FB80ACE817E}" type="slidenum">
              <a:rPr lang="en-US" altLang="en-US" sz="1400" b="0" i="0">
                <a:latin typeface="Times New Roman" panose="02020603050405020304" pitchFamily="18" charset="0"/>
              </a:rPr>
              <a:pPr algn="r">
                <a:spcBef>
                  <a:spcPct val="0"/>
                </a:spcBef>
                <a:buFontTx/>
                <a:buNone/>
              </a:pPr>
              <a:t>34</a:t>
            </a:fld>
            <a:endParaRPr lang="en-US" altLang="en-US" sz="1400" b="0" i="0">
              <a:latin typeface="Times New Roman" panose="02020603050405020304" pitchFamily="18" charset="0"/>
            </a:endParaRPr>
          </a:p>
        </p:txBody>
      </p:sp>
      <p:sp>
        <p:nvSpPr>
          <p:cNvPr id="442372" name="Rectangle 2"/>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i="0">
                <a:solidFill>
                  <a:schemeClr val="tx2"/>
                </a:solidFill>
              </a:rPr>
              <a:t>IPSEC</a:t>
            </a:r>
          </a:p>
        </p:txBody>
      </p:sp>
      <p:pic>
        <p:nvPicPr>
          <p:cNvPr id="44237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6600" y="1430339"/>
            <a:ext cx="7010400"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82534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en-US" altLang="en-US" smtClean="0"/>
              <a:t>SSL/TLS</a:t>
            </a:r>
          </a:p>
        </p:txBody>
      </p:sp>
      <p:sp>
        <p:nvSpPr>
          <p:cNvPr id="443395" name="Rectangle 3"/>
          <p:cNvSpPr>
            <a:spLocks noGrp="1" noChangeArrowheads="1"/>
          </p:cNvSpPr>
          <p:nvPr>
            <p:ph type="body" idx="1"/>
          </p:nvPr>
        </p:nvSpPr>
        <p:spPr/>
        <p:txBody>
          <a:bodyPr/>
          <a:lstStyle/>
          <a:p>
            <a:pPr>
              <a:lnSpc>
                <a:spcPct val="80000"/>
              </a:lnSpc>
            </a:pPr>
            <a:r>
              <a:rPr lang="en-US" altLang="en-US" sz="1800"/>
              <a:t>SSL (Secure Sockets Layer) was developed by Netscape to provide message con­fidentiality and integrity.  SSL has now been replaced by TLS (Transport Layer Security) which is standardized by the IETF.</a:t>
            </a:r>
          </a:p>
          <a:p>
            <a:pPr>
              <a:lnSpc>
                <a:spcPct val="80000"/>
              </a:lnSpc>
            </a:pPr>
            <a:r>
              <a:rPr lang="en-US" altLang="en-US" sz="1800"/>
              <a:t>Both SSL and TLS are transport layer protocols: They encrypt the traffic between two communicating applications.  SSL/TLS is positioned just above TCP.  In many cases it is used to encrypt communication between a Web browser and a Web server.  However, its application is not restricted to the Web — in principle it is possible to use it between any two parts of a communicating application.  It is, for example, also often used between an email client and an email server when the client retrieves mail from the server using POP3 (Post Office Protocol 3).</a:t>
            </a:r>
          </a:p>
          <a:p>
            <a:pPr>
              <a:lnSpc>
                <a:spcPct val="80000"/>
              </a:lnSpc>
            </a:pPr>
            <a:r>
              <a:rPr lang="en-US" altLang="en-US" sz="1800"/>
              <a:t>SSL/TLS is a two-layer protocol.  The SSL/TLS Record Protocol is responsible for encryption between the two endpoints of the communications channel.  The SSL/TLS Handshake Protocol is the second layer.  It authenticates the parties who will be communicating, and negotiates an encryption algorithm and keys to use during communication.</a:t>
            </a:r>
          </a:p>
        </p:txBody>
      </p:sp>
    </p:spTree>
    <p:extLst>
      <p:ext uri="{BB962C8B-B14F-4D97-AF65-F5344CB8AC3E}">
        <p14:creationId xmlns:p14="http://schemas.microsoft.com/office/powerpoint/2010/main" val="18105913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C755DD75-5710-4379-A59B-9302D5DE9ED9}" type="datetime1">
              <a:rPr lang="en-US" altLang="en-US" sz="1400" b="0" i="0">
                <a:latin typeface="Times New Roman" panose="02020603050405020304" pitchFamily="18" charset="0"/>
              </a:rPr>
              <a:pPr eaLnBrk="0" hangingPunct="0">
                <a:spcBef>
                  <a:spcPct val="0"/>
                </a:spcBef>
                <a:buFontTx/>
                <a:buNone/>
              </a:pPr>
              <a:t>10/19/2017</a:t>
            </a:fld>
            <a:endParaRPr lang="en-US" altLang="en-US" sz="1400" b="0" i="0">
              <a:latin typeface="Times New Roman" panose="02020603050405020304" pitchFamily="18" charset="0"/>
            </a:endParaRPr>
          </a:p>
        </p:txBody>
      </p:sp>
      <p:sp>
        <p:nvSpPr>
          <p:cNvPr id="4444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008E15C1-32CF-4239-B982-DBC965409141}" type="slidenum">
              <a:rPr lang="en-US" altLang="en-US" sz="1400" b="0" i="0">
                <a:latin typeface="Times New Roman" panose="02020603050405020304" pitchFamily="18" charset="0"/>
              </a:rPr>
              <a:pPr eaLnBrk="0" hangingPunct="0">
                <a:spcBef>
                  <a:spcPct val="0"/>
                </a:spcBef>
                <a:buFontTx/>
                <a:buNone/>
              </a:pPr>
              <a:t>36</a:t>
            </a:fld>
            <a:endParaRPr lang="en-US" altLang="en-US" sz="1400" b="0" i="0">
              <a:latin typeface="Times New Roman" panose="02020603050405020304" pitchFamily="18" charset="0"/>
            </a:endParaRPr>
          </a:p>
        </p:txBody>
      </p:sp>
      <p:sp>
        <p:nvSpPr>
          <p:cNvPr id="444420" name="Rectangle 2"/>
          <p:cNvSpPr>
            <a:spLocks noGrp="1" noChangeArrowheads="1"/>
          </p:cNvSpPr>
          <p:nvPr>
            <p:ph type="title" idx="4294967295"/>
          </p:nvPr>
        </p:nvSpPr>
        <p:spPr/>
        <p:txBody>
          <a:bodyPr/>
          <a:lstStyle/>
          <a:p>
            <a:pPr eaLnBrk="1" hangingPunct="1"/>
            <a:r>
              <a:rPr lang="en-US" altLang="en-US" smtClean="0"/>
              <a:t>Issues</a:t>
            </a:r>
          </a:p>
        </p:txBody>
      </p:sp>
      <p:sp>
        <p:nvSpPr>
          <p:cNvPr id="444421" name="Rectangle 3"/>
          <p:cNvSpPr>
            <a:spLocks noGrp="1" noChangeArrowheads="1"/>
          </p:cNvSpPr>
          <p:nvPr>
            <p:ph type="body" idx="4294967295"/>
          </p:nvPr>
        </p:nvSpPr>
        <p:spPr/>
        <p:txBody>
          <a:bodyPr/>
          <a:lstStyle/>
          <a:p>
            <a:pPr eaLnBrk="1" hangingPunct="1">
              <a:buFont typeface="Symbol" panose="05050102010706020507" pitchFamily="18" charset="2"/>
              <a:buChar char="·"/>
            </a:pPr>
            <a:r>
              <a:rPr lang="en-US" altLang="en-US" sz="2400"/>
              <a:t>Authentication applies to principals. Principals are users, host machines, sites, processes.</a:t>
            </a:r>
          </a:p>
          <a:p>
            <a:pPr eaLnBrk="1" hangingPunct="1">
              <a:buFont typeface="Symbol" panose="05050102010706020507" pitchFamily="18" charset="2"/>
              <a:buChar char="·"/>
            </a:pPr>
            <a:r>
              <a:rPr lang="en-US" altLang="en-US" sz="2400"/>
              <a:t>Principals must mutually authenticate.</a:t>
            </a:r>
          </a:p>
          <a:p>
            <a:pPr eaLnBrk="1" hangingPunct="1">
              <a:buFont typeface="Symbol" panose="05050102010706020507" pitchFamily="18" charset="2"/>
              <a:buChar char="·"/>
            </a:pPr>
            <a:r>
              <a:rPr lang="en-US" altLang="en-US" sz="2400"/>
              <a:t>Users authenticate themselves to hosts and services. </a:t>
            </a:r>
          </a:p>
          <a:p>
            <a:pPr eaLnBrk="1" hangingPunct="1">
              <a:buFont typeface="Symbol" panose="05050102010706020507" pitchFamily="18" charset="2"/>
              <a:buChar char="·"/>
            </a:pPr>
            <a:r>
              <a:rPr lang="en-US" altLang="en-US" sz="2400"/>
              <a:t>Authentication information must be protected.</a:t>
            </a:r>
          </a:p>
          <a:p>
            <a:pPr eaLnBrk="1" hangingPunct="1">
              <a:buFont typeface="Symbol" panose="05050102010706020507" pitchFamily="18" charset="2"/>
              <a:buChar char="·"/>
            </a:pPr>
            <a:r>
              <a:rPr lang="en-US" altLang="en-US" sz="2400"/>
              <a:t>Individual messages may need to be authenticated.</a:t>
            </a:r>
            <a:endParaRPr lang="en-US" altLang="en-US" smtClean="0"/>
          </a:p>
          <a:p>
            <a:pPr eaLnBrk="1" hangingPunct="1"/>
            <a:endParaRPr lang="en-US" altLang="en-US" smtClean="0"/>
          </a:p>
          <a:p>
            <a:pPr eaLnBrk="1" hangingPunct="1"/>
            <a:endParaRPr lang="en-US" altLang="en-US" smtClean="0"/>
          </a:p>
        </p:txBody>
      </p:sp>
    </p:spTree>
    <p:extLst>
      <p:ext uri="{BB962C8B-B14F-4D97-AF65-F5344CB8AC3E}">
        <p14:creationId xmlns:p14="http://schemas.microsoft.com/office/powerpoint/2010/main" val="25094597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Title 1"/>
          <p:cNvSpPr>
            <a:spLocks noGrp="1"/>
          </p:cNvSpPr>
          <p:nvPr>
            <p:ph type="title"/>
          </p:nvPr>
        </p:nvSpPr>
        <p:spPr/>
        <p:txBody>
          <a:bodyPr/>
          <a:lstStyle/>
          <a:p>
            <a:r>
              <a:rPr lang="en-US" altLang="en-US" smtClean="0"/>
              <a:t>TLS (SSL) protocol pattern</a:t>
            </a:r>
          </a:p>
        </p:txBody>
      </p:sp>
      <p:pic>
        <p:nvPicPr>
          <p:cNvPr id="4679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676401"/>
            <a:ext cx="8305800" cy="404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12358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Title 1"/>
          <p:cNvSpPr>
            <a:spLocks noGrp="1"/>
          </p:cNvSpPr>
          <p:nvPr>
            <p:ph type="title"/>
          </p:nvPr>
        </p:nvSpPr>
        <p:spPr/>
        <p:txBody>
          <a:bodyPr/>
          <a:lstStyle/>
          <a:p>
            <a:r>
              <a:rPr lang="en-US" altLang="en-US" smtClean="0"/>
              <a:t>UC: Request service</a:t>
            </a:r>
          </a:p>
        </p:txBody>
      </p:sp>
      <p:pic>
        <p:nvPicPr>
          <p:cNvPr id="4689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295401"/>
            <a:ext cx="8229600" cy="476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03515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Title 1"/>
          <p:cNvSpPr>
            <a:spLocks noGrp="1"/>
          </p:cNvSpPr>
          <p:nvPr>
            <p:ph type="title"/>
          </p:nvPr>
        </p:nvSpPr>
        <p:spPr/>
        <p:txBody>
          <a:bodyPr/>
          <a:lstStyle/>
          <a:p>
            <a:r>
              <a:rPr lang="en-US" altLang="en-US" smtClean="0"/>
              <a:t>TLS subprotocols</a:t>
            </a:r>
          </a:p>
        </p:txBody>
      </p:sp>
      <p:graphicFrame>
        <p:nvGraphicFramePr>
          <p:cNvPr id="3" name="Table 2"/>
          <p:cNvGraphicFramePr>
            <a:graphicFrameLocks noGrp="1"/>
          </p:cNvGraphicFramePr>
          <p:nvPr/>
        </p:nvGraphicFramePr>
        <p:xfrm>
          <a:off x="3284538" y="3352800"/>
          <a:ext cx="5622924" cy="1279843"/>
        </p:xfrm>
        <a:graphic>
          <a:graphicData uri="http://schemas.openxmlformats.org/drawingml/2006/table">
            <a:tbl>
              <a:tblPr firstRow="1" firstCol="1" bandRow="1">
                <a:tableStyleId>{5C22544A-7EE6-4342-B048-85BDC9FD1C3A}</a:tableStyleId>
              </a:tblPr>
              <a:tblGrid>
                <a:gridCol w="1405731"/>
                <a:gridCol w="1405731"/>
                <a:gridCol w="1405731"/>
                <a:gridCol w="1405731"/>
              </a:tblGrid>
              <a:tr h="639763">
                <a:tc>
                  <a:txBody>
                    <a:bodyPr/>
                    <a:lstStyle/>
                    <a:p>
                      <a:pPr marL="0" marR="0">
                        <a:spcBef>
                          <a:spcPts val="0"/>
                        </a:spcBef>
                        <a:spcAft>
                          <a:spcPts val="0"/>
                        </a:spcAft>
                      </a:pPr>
                      <a:r>
                        <a:rPr lang="en-US" sz="1400">
                          <a:effectLst/>
                        </a:rPr>
                        <a:t>TLS Handshake Protocol</a:t>
                      </a:r>
                      <a:endParaRPr lang="en-US" sz="1200">
                        <a:effectLst/>
                        <a:latin typeface="Times New Roman"/>
                        <a:ea typeface="Times New Roman"/>
                      </a:endParaRPr>
                    </a:p>
                  </a:txBody>
                  <a:tcPr marL="68572" marR="68572" marT="0" marB="0"/>
                </a:tc>
                <a:tc>
                  <a:txBody>
                    <a:bodyPr/>
                    <a:lstStyle/>
                    <a:p>
                      <a:pPr marL="0" marR="0">
                        <a:spcBef>
                          <a:spcPts val="0"/>
                        </a:spcBef>
                        <a:spcAft>
                          <a:spcPts val="0"/>
                        </a:spcAft>
                      </a:pPr>
                      <a:r>
                        <a:rPr lang="en-US" sz="1400">
                          <a:effectLst/>
                        </a:rPr>
                        <a:t>TLS Cipher change Protocol</a:t>
                      </a:r>
                      <a:endParaRPr lang="en-US" sz="1200">
                        <a:effectLst/>
                        <a:latin typeface="Times New Roman"/>
                        <a:ea typeface="Times New Roman"/>
                      </a:endParaRPr>
                    </a:p>
                  </a:txBody>
                  <a:tcPr marL="68572" marR="68572" marT="0" marB="0"/>
                </a:tc>
                <a:tc>
                  <a:txBody>
                    <a:bodyPr/>
                    <a:lstStyle/>
                    <a:p>
                      <a:pPr marL="0" marR="0">
                        <a:spcBef>
                          <a:spcPts val="0"/>
                        </a:spcBef>
                        <a:spcAft>
                          <a:spcPts val="0"/>
                        </a:spcAft>
                      </a:pPr>
                      <a:r>
                        <a:rPr lang="en-US" sz="1400">
                          <a:effectLst/>
                        </a:rPr>
                        <a:t>Alert Protocol</a:t>
                      </a:r>
                      <a:endParaRPr lang="en-US" sz="1200">
                        <a:effectLst/>
                        <a:latin typeface="Times New Roman"/>
                        <a:ea typeface="Times New Roman"/>
                      </a:endParaRPr>
                    </a:p>
                  </a:txBody>
                  <a:tcPr marL="68572" marR="68572" marT="0" marB="0"/>
                </a:tc>
                <a:tc>
                  <a:txBody>
                    <a:bodyPr/>
                    <a:lstStyle/>
                    <a:p>
                      <a:pPr marL="0" marR="0">
                        <a:spcBef>
                          <a:spcPts val="0"/>
                        </a:spcBef>
                        <a:spcAft>
                          <a:spcPts val="0"/>
                        </a:spcAft>
                      </a:pPr>
                      <a:r>
                        <a:rPr lang="en-US" sz="1400">
                          <a:effectLst/>
                        </a:rPr>
                        <a:t>Application Protocol</a:t>
                      </a:r>
                      <a:endParaRPr lang="en-US" sz="1200">
                        <a:effectLst/>
                        <a:latin typeface="Times New Roman"/>
                        <a:ea typeface="Times New Roman"/>
                      </a:endParaRPr>
                    </a:p>
                  </a:txBody>
                  <a:tcPr marL="68572" marR="68572" marT="0" marB="0"/>
                </a:tc>
              </a:tr>
              <a:tr h="213254">
                <a:tc gridSpan="4">
                  <a:txBody>
                    <a:bodyPr/>
                    <a:lstStyle/>
                    <a:p>
                      <a:pPr marL="0" marR="0">
                        <a:spcBef>
                          <a:spcPts val="0"/>
                        </a:spcBef>
                        <a:spcAft>
                          <a:spcPts val="0"/>
                        </a:spcAft>
                      </a:pPr>
                      <a:r>
                        <a:rPr lang="en-US" sz="1400">
                          <a:effectLst/>
                        </a:rPr>
                        <a:t>                                                TLS Record Protocol</a:t>
                      </a:r>
                      <a:endParaRPr lang="en-US" sz="1200">
                        <a:effectLst/>
                        <a:latin typeface="Times New Roman"/>
                        <a:ea typeface="Times New Roman"/>
                      </a:endParaRPr>
                    </a:p>
                  </a:txBody>
                  <a:tcPr marL="68572" marR="68572" marT="0" marB="0"/>
                </a:tc>
                <a:tc hMerge="1">
                  <a:txBody>
                    <a:bodyPr/>
                    <a:lstStyle/>
                    <a:p>
                      <a:endParaRPr lang="en-US"/>
                    </a:p>
                  </a:txBody>
                  <a:tcPr/>
                </a:tc>
                <a:tc hMerge="1">
                  <a:txBody>
                    <a:bodyPr/>
                    <a:lstStyle/>
                    <a:p>
                      <a:endParaRPr lang="en-US"/>
                    </a:p>
                  </a:txBody>
                  <a:tcPr/>
                </a:tc>
                <a:tc hMerge="1">
                  <a:txBody>
                    <a:bodyPr/>
                    <a:lstStyle/>
                    <a:p>
                      <a:endParaRPr lang="en-US"/>
                    </a:p>
                  </a:txBody>
                  <a:tcPr/>
                </a:tc>
              </a:tr>
              <a:tr h="213254">
                <a:tc gridSpan="4">
                  <a:txBody>
                    <a:bodyPr/>
                    <a:lstStyle/>
                    <a:p>
                      <a:pPr marL="0" marR="0">
                        <a:spcBef>
                          <a:spcPts val="0"/>
                        </a:spcBef>
                        <a:spcAft>
                          <a:spcPts val="0"/>
                        </a:spcAft>
                      </a:pPr>
                      <a:r>
                        <a:rPr lang="en-US" sz="1400">
                          <a:effectLst/>
                        </a:rPr>
                        <a:t>                                                          TCP</a:t>
                      </a:r>
                      <a:endParaRPr lang="en-US" sz="1200">
                        <a:effectLst/>
                        <a:latin typeface="Times New Roman"/>
                        <a:ea typeface="Times New Roman"/>
                      </a:endParaRPr>
                    </a:p>
                  </a:txBody>
                  <a:tcPr marL="68572" marR="68572" marT="0" marB="0"/>
                </a:tc>
                <a:tc hMerge="1">
                  <a:txBody>
                    <a:bodyPr/>
                    <a:lstStyle/>
                    <a:p>
                      <a:endParaRPr lang="en-US"/>
                    </a:p>
                  </a:txBody>
                  <a:tcPr/>
                </a:tc>
                <a:tc hMerge="1">
                  <a:txBody>
                    <a:bodyPr/>
                    <a:lstStyle/>
                    <a:p>
                      <a:endParaRPr lang="en-US"/>
                    </a:p>
                  </a:txBody>
                  <a:tcPr/>
                </a:tc>
                <a:tc hMerge="1">
                  <a:txBody>
                    <a:bodyPr/>
                    <a:lstStyle/>
                    <a:p>
                      <a:endParaRPr lang="en-US"/>
                    </a:p>
                  </a:txBody>
                  <a:tcPr/>
                </a:tc>
              </a:tr>
              <a:tr h="213254">
                <a:tc gridSpan="4">
                  <a:txBody>
                    <a:bodyPr/>
                    <a:lstStyle/>
                    <a:p>
                      <a:pPr marL="0" marR="0">
                        <a:spcBef>
                          <a:spcPts val="0"/>
                        </a:spcBef>
                        <a:spcAft>
                          <a:spcPts val="0"/>
                        </a:spcAft>
                      </a:pPr>
                      <a:r>
                        <a:rPr lang="en-US" sz="1400" dirty="0">
                          <a:effectLst/>
                        </a:rPr>
                        <a:t>                                                           IP</a:t>
                      </a:r>
                      <a:endParaRPr lang="en-US" sz="1200" dirty="0">
                        <a:effectLst/>
                        <a:latin typeface="Times New Roman"/>
                        <a:ea typeface="Times New Roman"/>
                      </a:endParaRPr>
                    </a:p>
                  </a:txBody>
                  <a:tcPr marL="68572" marR="68572" marT="0" marB="0"/>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4204864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4"/>
          <p:cNvSpPr>
            <a:spLocks noGrp="1" noChangeArrowheads="1"/>
          </p:cNvSpPr>
          <p:nvPr>
            <p:ph type="title"/>
          </p:nvPr>
        </p:nvSpPr>
        <p:spPr/>
        <p:txBody>
          <a:bodyPr/>
          <a:lstStyle/>
          <a:p>
            <a:r>
              <a:rPr lang="en-US" altLang="en-US" smtClean="0"/>
              <a:t>ISO Layers</a:t>
            </a:r>
          </a:p>
        </p:txBody>
      </p:sp>
      <p:pic>
        <p:nvPicPr>
          <p:cNvPr id="41472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981200"/>
            <a:ext cx="44958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92603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80799A74-749A-4530-B54A-639FF0FBBB74}" type="datetime1">
              <a:rPr lang="en-US" altLang="en-US" sz="1400" b="0" i="0">
                <a:latin typeface="Times New Roman" panose="02020603050405020304" pitchFamily="18" charset="0"/>
              </a:rPr>
              <a:pPr eaLnBrk="0" hangingPunct="0">
                <a:spcBef>
                  <a:spcPct val="0"/>
                </a:spcBef>
                <a:buFontTx/>
                <a:buNone/>
              </a:pPr>
              <a:t>10/19/2017</a:t>
            </a:fld>
            <a:endParaRPr lang="en-US" altLang="en-US" sz="1400" b="0" i="0">
              <a:latin typeface="Times New Roman" panose="02020603050405020304" pitchFamily="18" charset="0"/>
            </a:endParaRPr>
          </a:p>
        </p:txBody>
      </p:sp>
      <p:sp>
        <p:nvSpPr>
          <p:cNvPr id="4454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1B9F94A3-46E6-4EAF-8C90-F40DA2FA6B34}" type="slidenum">
              <a:rPr lang="en-US" altLang="en-US" sz="1400" b="0" i="0">
                <a:latin typeface="Times New Roman" panose="02020603050405020304" pitchFamily="18" charset="0"/>
              </a:rPr>
              <a:pPr eaLnBrk="0" hangingPunct="0">
                <a:spcBef>
                  <a:spcPct val="0"/>
                </a:spcBef>
                <a:buFontTx/>
                <a:buNone/>
              </a:pPr>
              <a:t>40</a:t>
            </a:fld>
            <a:endParaRPr lang="en-US" altLang="en-US" sz="1400" b="0" i="0">
              <a:latin typeface="Times New Roman" panose="02020603050405020304" pitchFamily="18" charset="0"/>
            </a:endParaRPr>
          </a:p>
        </p:txBody>
      </p:sp>
      <p:sp>
        <p:nvSpPr>
          <p:cNvPr id="445444" name="Rectangle 2"/>
          <p:cNvSpPr>
            <a:spLocks noGrp="1" noChangeArrowheads="1"/>
          </p:cNvSpPr>
          <p:nvPr>
            <p:ph type="title" idx="4294967295"/>
          </p:nvPr>
        </p:nvSpPr>
        <p:spPr/>
        <p:txBody>
          <a:bodyPr/>
          <a:lstStyle/>
          <a:p>
            <a:pPr eaLnBrk="1" hangingPunct="1"/>
            <a:r>
              <a:rPr lang="en-US" altLang="en-US" smtClean="0"/>
              <a:t>Kerberos</a:t>
            </a:r>
          </a:p>
        </p:txBody>
      </p:sp>
      <p:sp>
        <p:nvSpPr>
          <p:cNvPr id="445445" name="Rectangle 3"/>
          <p:cNvSpPr>
            <a:spLocks noGrp="1" noChangeArrowheads="1"/>
          </p:cNvSpPr>
          <p:nvPr>
            <p:ph type="body" idx="4294967295"/>
          </p:nvPr>
        </p:nvSpPr>
        <p:spPr/>
        <p:txBody>
          <a:bodyPr/>
          <a:lstStyle/>
          <a:p>
            <a:pPr eaLnBrk="1" hangingPunct="1"/>
            <a:r>
              <a:rPr lang="en-US" altLang="en-US" smtClean="0"/>
              <a:t>Kerberos -- the most important of the network authentication approaches. It is used in Windows 2000 and other systems. It was developed at MIT and its name comes from Greek mythology. It has had several versions, the current one is version 5. It uses the DES in its authentication protocol</a:t>
            </a:r>
            <a:r>
              <a:rPr lang="en-US" altLang="en-US" sz="2000"/>
              <a:t>.</a:t>
            </a:r>
            <a:endParaRPr lang="en-US" altLang="en-US" smtClean="0"/>
          </a:p>
          <a:p>
            <a:pPr lvl="2" eaLnBrk="1" hangingPunct="1">
              <a:buFont typeface="Symbol" panose="05050102010706020507" pitchFamily="18" charset="2"/>
              <a:buChar char="·"/>
            </a:pPr>
            <a:endParaRPr lang="en-US" altLang="en-US" smtClean="0"/>
          </a:p>
        </p:txBody>
      </p:sp>
    </p:spTree>
    <p:extLst>
      <p:ext uri="{BB962C8B-B14F-4D97-AF65-F5344CB8AC3E}">
        <p14:creationId xmlns:p14="http://schemas.microsoft.com/office/powerpoint/2010/main" val="8953094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09E08722-7326-4CD8-908E-AC1607B393B6}" type="datetime1">
              <a:rPr lang="en-US" altLang="en-US" sz="1400" b="0" i="0">
                <a:latin typeface="Times New Roman" panose="02020603050405020304" pitchFamily="18" charset="0"/>
              </a:rPr>
              <a:pPr eaLnBrk="0" hangingPunct="0">
                <a:spcBef>
                  <a:spcPct val="0"/>
                </a:spcBef>
                <a:buFontTx/>
                <a:buNone/>
              </a:pPr>
              <a:t>10/19/2017</a:t>
            </a:fld>
            <a:endParaRPr lang="en-US" altLang="en-US" sz="1400" b="0" i="0">
              <a:latin typeface="Times New Roman" panose="02020603050405020304" pitchFamily="18" charset="0"/>
            </a:endParaRPr>
          </a:p>
        </p:txBody>
      </p:sp>
      <p:sp>
        <p:nvSpPr>
          <p:cNvPr id="4464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444E9BF3-1F72-4180-821D-23DCCCCC9983}" type="slidenum">
              <a:rPr lang="en-US" altLang="en-US" sz="1400" b="0" i="0">
                <a:latin typeface="Times New Roman" panose="02020603050405020304" pitchFamily="18" charset="0"/>
              </a:rPr>
              <a:pPr eaLnBrk="0" hangingPunct="0">
                <a:spcBef>
                  <a:spcPct val="0"/>
                </a:spcBef>
                <a:buFontTx/>
                <a:buNone/>
              </a:pPr>
              <a:t>41</a:t>
            </a:fld>
            <a:endParaRPr lang="en-US" altLang="en-US" sz="1400" b="0" i="0">
              <a:latin typeface="Times New Roman" panose="02020603050405020304" pitchFamily="18" charset="0"/>
            </a:endParaRPr>
          </a:p>
        </p:txBody>
      </p:sp>
      <p:sp>
        <p:nvSpPr>
          <p:cNvPr id="446468" name="Rectangle 2"/>
          <p:cNvSpPr>
            <a:spLocks noGrp="1" noChangeArrowheads="1"/>
          </p:cNvSpPr>
          <p:nvPr>
            <p:ph type="title" idx="4294967295"/>
          </p:nvPr>
        </p:nvSpPr>
        <p:spPr/>
        <p:txBody>
          <a:bodyPr/>
          <a:lstStyle/>
          <a:p>
            <a:pPr eaLnBrk="1" hangingPunct="1"/>
            <a:r>
              <a:rPr lang="en-US" altLang="en-US" smtClean="0"/>
              <a:t>Kerberos protocol</a:t>
            </a:r>
          </a:p>
        </p:txBody>
      </p:sp>
      <p:sp>
        <p:nvSpPr>
          <p:cNvPr id="446469" name="Rectangle 3"/>
          <p:cNvSpPr>
            <a:spLocks noGrp="1" noChangeArrowheads="1"/>
          </p:cNvSpPr>
          <p:nvPr>
            <p:ph type="body" idx="4294967295"/>
          </p:nvPr>
        </p:nvSpPr>
        <p:spPr/>
        <p:txBody>
          <a:bodyPr/>
          <a:lstStyle/>
          <a:p>
            <a:pPr lvl="2" eaLnBrk="1" hangingPunct="1">
              <a:buFont typeface="Symbol" panose="05050102010706020507" pitchFamily="18" charset="2"/>
              <a:buChar char="·"/>
            </a:pPr>
            <a:r>
              <a:rPr lang="en-US" altLang="en-US" sz="2800"/>
              <a:t>The Kerberos server must have the user ID (UID) and hashed password of all its registered users.</a:t>
            </a:r>
          </a:p>
          <a:p>
            <a:pPr lvl="2" eaLnBrk="1" hangingPunct="1">
              <a:buFont typeface="Symbol" panose="05050102010706020507" pitchFamily="18" charset="2"/>
              <a:buChar char="·"/>
            </a:pPr>
            <a:r>
              <a:rPr lang="en-US" altLang="en-US" sz="2800"/>
              <a:t>The Kerberos server must share a secret key with each registered application server.</a:t>
            </a:r>
          </a:p>
          <a:p>
            <a:pPr lvl="2" eaLnBrk="1" hangingPunct="1">
              <a:buFont typeface="Symbol" panose="05050102010706020507" pitchFamily="18" charset="2"/>
              <a:buChar char="·"/>
            </a:pPr>
            <a:r>
              <a:rPr lang="en-US" altLang="en-US" sz="2800"/>
              <a:t>The Needham/Schroeder protocol is used to distribute keys and authenticate users</a:t>
            </a:r>
          </a:p>
        </p:txBody>
      </p:sp>
    </p:spTree>
    <p:extLst>
      <p:ext uri="{BB962C8B-B14F-4D97-AF65-F5344CB8AC3E}">
        <p14:creationId xmlns:p14="http://schemas.microsoft.com/office/powerpoint/2010/main" val="35690513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D1404ECC-4484-4231-B0E8-7A7FC88D36A7}" type="datetime1">
              <a:rPr lang="en-US" altLang="en-US" sz="1400" b="0" i="0">
                <a:latin typeface="Times New Roman" panose="02020603050405020304" pitchFamily="18" charset="0"/>
              </a:rPr>
              <a:pPr eaLnBrk="0" hangingPunct="0">
                <a:spcBef>
                  <a:spcPct val="0"/>
                </a:spcBef>
                <a:buFontTx/>
                <a:buNone/>
              </a:pPr>
              <a:t>10/19/2017</a:t>
            </a:fld>
            <a:endParaRPr lang="en-US" altLang="en-US" sz="1400" b="0" i="0">
              <a:latin typeface="Times New Roman" panose="02020603050405020304" pitchFamily="18" charset="0"/>
            </a:endParaRPr>
          </a:p>
        </p:txBody>
      </p:sp>
      <p:sp>
        <p:nvSpPr>
          <p:cNvPr id="44749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DE225388-B410-455B-8953-529F5A8B1B7B}" type="slidenum">
              <a:rPr lang="en-US" altLang="en-US" sz="1400" b="0" i="0">
                <a:latin typeface="Times New Roman" panose="02020603050405020304" pitchFamily="18" charset="0"/>
              </a:rPr>
              <a:pPr eaLnBrk="0" hangingPunct="0">
                <a:spcBef>
                  <a:spcPct val="0"/>
                </a:spcBef>
                <a:buFontTx/>
                <a:buNone/>
              </a:pPr>
              <a:t>42</a:t>
            </a:fld>
            <a:endParaRPr lang="en-US" altLang="en-US" sz="1400" b="0" i="0">
              <a:latin typeface="Times New Roman" panose="02020603050405020304" pitchFamily="18" charset="0"/>
            </a:endParaRPr>
          </a:p>
        </p:txBody>
      </p:sp>
      <p:pic>
        <p:nvPicPr>
          <p:cNvPr id="44749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71739" y="752476"/>
            <a:ext cx="7248525" cy="535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83197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2181C181-4501-4348-BD89-7E93DF57311A}" type="datetime1">
              <a:rPr lang="en-US" altLang="en-US" sz="1400" b="0" i="0">
                <a:latin typeface="Times New Roman" panose="02020603050405020304" pitchFamily="18" charset="0"/>
              </a:rPr>
              <a:pPr eaLnBrk="0" hangingPunct="0">
                <a:spcBef>
                  <a:spcPct val="0"/>
                </a:spcBef>
                <a:buFontTx/>
                <a:buNone/>
              </a:pPr>
              <a:t>10/19/2017</a:t>
            </a:fld>
            <a:endParaRPr lang="en-US" altLang="en-US" sz="1400" b="0" i="0">
              <a:latin typeface="Times New Roman" panose="02020603050405020304" pitchFamily="18" charset="0"/>
            </a:endParaRPr>
          </a:p>
        </p:txBody>
      </p:sp>
      <p:sp>
        <p:nvSpPr>
          <p:cNvPr id="44851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644116A8-6455-4BE9-8426-A5B176587902}" type="slidenum">
              <a:rPr lang="en-US" altLang="en-US" sz="1400" b="0" i="0">
                <a:latin typeface="Times New Roman" panose="02020603050405020304" pitchFamily="18" charset="0"/>
              </a:rPr>
              <a:pPr eaLnBrk="0" hangingPunct="0">
                <a:spcBef>
                  <a:spcPct val="0"/>
                </a:spcBef>
                <a:buFontTx/>
                <a:buNone/>
              </a:pPr>
              <a:t>43</a:t>
            </a:fld>
            <a:endParaRPr lang="en-US" altLang="en-US" sz="1400" b="0" i="0">
              <a:latin typeface="Times New Roman" panose="02020603050405020304" pitchFamily="18" charset="0"/>
            </a:endParaRPr>
          </a:p>
        </p:txBody>
      </p:sp>
      <p:sp>
        <p:nvSpPr>
          <p:cNvPr id="448516" name="Rectangle 2"/>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a:solidFill>
                  <a:schemeClr val="tx2"/>
                </a:solidFill>
                <a:latin typeface="Times New Roman" panose="02020603050405020304" pitchFamily="18" charset="0"/>
              </a:rPr>
              <a:t>Virtual Private Networks</a:t>
            </a:r>
          </a:p>
        </p:txBody>
      </p:sp>
      <p:sp>
        <p:nvSpPr>
          <p:cNvPr id="448517" name="Rectangle 3"/>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3200" b="0" i="0">
                <a:latin typeface="Times New Roman" panose="02020603050405020304" pitchFamily="18" charset="0"/>
              </a:rPr>
              <a:t>Based on cryptographic tunneling  -- from client to server directly or through tunnel-enabled access servers</a:t>
            </a:r>
          </a:p>
          <a:p>
            <a:r>
              <a:rPr lang="en-US" altLang="en-US" sz="3200" b="0" i="0">
                <a:latin typeface="Times New Roman" panose="02020603050405020304" pitchFamily="18" charset="0"/>
              </a:rPr>
              <a:t>Tunneling protocols :  Microsoft PPTP and Cisco L2F </a:t>
            </a:r>
          </a:p>
          <a:p>
            <a:r>
              <a:rPr lang="en-US" altLang="en-US" sz="3200" b="0" i="0">
                <a:latin typeface="Times New Roman" panose="02020603050405020304" pitchFamily="18" charset="0"/>
              </a:rPr>
              <a:t>Some products do authentication of tunnel end points</a:t>
            </a:r>
          </a:p>
          <a:p>
            <a:r>
              <a:rPr lang="en-US" altLang="en-US" sz="3200" b="0" i="0">
                <a:latin typeface="Times New Roman" panose="02020603050405020304" pitchFamily="18" charset="0"/>
              </a:rPr>
              <a:t>At level 4 (SSL) or 2(IP)</a:t>
            </a:r>
          </a:p>
          <a:p>
            <a:endParaRPr lang="en-US" altLang="en-US" sz="3200" b="0" i="0">
              <a:latin typeface="Times New Roman" panose="02020603050405020304" pitchFamily="18" charset="0"/>
            </a:endParaRPr>
          </a:p>
        </p:txBody>
      </p:sp>
    </p:spTree>
    <p:extLst>
      <p:ext uri="{BB962C8B-B14F-4D97-AF65-F5344CB8AC3E}">
        <p14:creationId xmlns:p14="http://schemas.microsoft.com/office/powerpoint/2010/main" val="39641945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en-US" altLang="en-US" smtClean="0"/>
              <a:t>Use of VPNs</a:t>
            </a:r>
          </a:p>
        </p:txBody>
      </p:sp>
      <p:sp>
        <p:nvSpPr>
          <p:cNvPr id="449539" name="Rectangle 3"/>
          <p:cNvSpPr>
            <a:spLocks noGrp="1" noChangeArrowheads="1"/>
          </p:cNvSpPr>
          <p:nvPr>
            <p:ph type="body" idx="1"/>
          </p:nvPr>
        </p:nvSpPr>
        <p:spPr/>
        <p:txBody>
          <a:bodyPr/>
          <a:lstStyle/>
          <a:p>
            <a:pPr>
              <a:lnSpc>
                <a:spcPct val="80000"/>
              </a:lnSpc>
            </a:pPr>
            <a:r>
              <a:rPr lang="en-US" altLang="en-US" sz="1800"/>
              <a:t>When a VPN is used, the organization builds LANs at the various locations. Assume there are two such locations, A and B. The LAN at A is set up so that traffic to other nodes at A is routed through the LAN as it normally would. Similarly, traffic to the Internet is sent to the gateway that connects the LAN at A to the Internet. The difference occurs when a packet is sent on LAN A intended for a machine on LAN B. In this case the traffic is sent to a special VPN router on LAN A. This router encrypts the traffic, and constructs new data packets that contain the encrypted packets as payload. These packets are addressed to the VPN router on LAN B, and sent via the public network to that router. When they arrive at that router, the encapsulated packets are extracted, decrypted and sent via LAN B to their destination. This process is known as tunneling: the packets enter the `tunnel' at the VPN router on LAN A and emerge from the `tunnel' at the VPN router on LAN B.</a:t>
            </a:r>
          </a:p>
          <a:p>
            <a:pPr>
              <a:lnSpc>
                <a:spcPct val="80000"/>
              </a:lnSpc>
            </a:pPr>
            <a:r>
              <a:rPr lang="en-US" altLang="en-US" sz="1800"/>
              <a:t>A similar procedure is followed when a node on LAN B wants to communicate with a node on LAN B. It is also simple to extend to more than two locations.</a:t>
            </a:r>
          </a:p>
        </p:txBody>
      </p:sp>
    </p:spTree>
    <p:extLst>
      <p:ext uri="{BB962C8B-B14F-4D97-AF65-F5344CB8AC3E}">
        <p14:creationId xmlns:p14="http://schemas.microsoft.com/office/powerpoint/2010/main" val="277058604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A89EDEA7-6052-473E-ABDF-2CB9733FF436}" type="datetime1">
              <a:rPr lang="en-US" altLang="en-US" sz="1400" b="0" i="0">
                <a:latin typeface="Times New Roman" panose="02020603050405020304" pitchFamily="18" charset="0"/>
              </a:rPr>
              <a:pPr eaLnBrk="0" hangingPunct="0">
                <a:spcBef>
                  <a:spcPct val="0"/>
                </a:spcBef>
                <a:buFontTx/>
                <a:buNone/>
              </a:pPr>
              <a:t>10/19/2017</a:t>
            </a:fld>
            <a:endParaRPr lang="en-US" altLang="en-US" sz="1400" b="0" i="0">
              <a:latin typeface="Times New Roman" panose="02020603050405020304" pitchFamily="18" charset="0"/>
            </a:endParaRPr>
          </a:p>
        </p:txBody>
      </p:sp>
      <p:sp>
        <p:nvSpPr>
          <p:cNvPr id="4505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30D7F227-59EC-4B89-914A-DEEE4A1E94A9}" type="slidenum">
              <a:rPr lang="en-US" altLang="en-US" sz="1400" b="0" i="0">
                <a:latin typeface="Times New Roman" panose="02020603050405020304" pitchFamily="18" charset="0"/>
              </a:rPr>
              <a:pPr eaLnBrk="0" hangingPunct="0">
                <a:spcBef>
                  <a:spcPct val="0"/>
                </a:spcBef>
                <a:buFontTx/>
                <a:buNone/>
              </a:pPr>
              <a:t>45</a:t>
            </a:fld>
            <a:endParaRPr lang="en-US" altLang="en-US" sz="1400" b="0" i="0">
              <a:latin typeface="Times New Roman" panose="02020603050405020304" pitchFamily="18" charset="0"/>
            </a:endParaRPr>
          </a:p>
        </p:txBody>
      </p:sp>
      <p:sp>
        <p:nvSpPr>
          <p:cNvPr id="450564" name="Rectangle 2"/>
          <p:cNvSpPr>
            <a:spLocks noGrp="1" noChangeArrowheads="1"/>
          </p:cNvSpPr>
          <p:nvPr>
            <p:ph type="title" idx="4294967295"/>
          </p:nvPr>
        </p:nvSpPr>
        <p:spPr/>
        <p:txBody>
          <a:bodyPr/>
          <a:lstStyle/>
          <a:p>
            <a:pPr eaLnBrk="1" hangingPunct="1"/>
            <a:r>
              <a:rPr lang="en-US" altLang="en-US" smtClean="0"/>
              <a:t>Identity</a:t>
            </a:r>
          </a:p>
        </p:txBody>
      </p:sp>
      <p:sp>
        <p:nvSpPr>
          <p:cNvPr id="450565" name="Rectangle 3"/>
          <p:cNvSpPr>
            <a:spLocks noGrp="1" noChangeArrowheads="1"/>
          </p:cNvSpPr>
          <p:nvPr>
            <p:ph type="body" idx="4294967295"/>
          </p:nvPr>
        </p:nvSpPr>
        <p:spPr/>
        <p:txBody>
          <a:bodyPr/>
          <a:lstStyle/>
          <a:p>
            <a:pPr eaLnBrk="1" hangingPunct="1"/>
            <a:r>
              <a:rPr lang="en-US" altLang="en-US" smtClean="0"/>
              <a:t>Concept of network identity: set of all attributes that define a user</a:t>
            </a:r>
          </a:p>
          <a:p>
            <a:pPr eaLnBrk="1" hangingPunct="1"/>
            <a:r>
              <a:rPr lang="en-US" altLang="en-US" smtClean="0"/>
              <a:t>Liberty Alliance—Sun, Visa, HP…</a:t>
            </a:r>
          </a:p>
          <a:p>
            <a:pPr eaLnBrk="1" hangingPunct="1"/>
            <a:r>
              <a:rPr lang="en-US" altLang="en-US" smtClean="0"/>
              <a:t>Passport--- Microsoft</a:t>
            </a:r>
          </a:p>
        </p:txBody>
      </p:sp>
    </p:spTree>
    <p:extLst>
      <p:ext uri="{BB962C8B-B14F-4D97-AF65-F5344CB8AC3E}">
        <p14:creationId xmlns:p14="http://schemas.microsoft.com/office/powerpoint/2010/main" val="17304424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B1B1D01D-34EB-4B3F-914E-5B1C5FCB11AA}" type="datetime1">
              <a:rPr lang="en-US" altLang="en-US" sz="1400" b="0" i="0">
                <a:latin typeface="Times New Roman" panose="02020603050405020304" pitchFamily="18" charset="0"/>
              </a:rPr>
              <a:pPr eaLnBrk="0" hangingPunct="0">
                <a:spcBef>
                  <a:spcPct val="0"/>
                </a:spcBef>
                <a:buFontTx/>
                <a:buNone/>
              </a:pPr>
              <a:t>10/19/2017</a:t>
            </a:fld>
            <a:endParaRPr lang="en-US" altLang="en-US" sz="1400" b="0" i="0">
              <a:latin typeface="Times New Roman" panose="02020603050405020304" pitchFamily="18" charset="0"/>
            </a:endParaRPr>
          </a:p>
        </p:txBody>
      </p:sp>
      <p:sp>
        <p:nvSpPr>
          <p:cNvPr id="45158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CE02BA9C-C657-4F6F-A153-7BF4D5D663A6}" type="slidenum">
              <a:rPr lang="en-US" altLang="en-US" sz="1400" b="0" i="0">
                <a:latin typeface="Times New Roman" panose="02020603050405020304" pitchFamily="18" charset="0"/>
              </a:rPr>
              <a:pPr eaLnBrk="0" hangingPunct="0">
                <a:spcBef>
                  <a:spcPct val="0"/>
                </a:spcBef>
                <a:buFontTx/>
                <a:buNone/>
              </a:pPr>
              <a:t>46</a:t>
            </a:fld>
            <a:endParaRPr lang="en-US" altLang="en-US" sz="1400" b="0" i="0">
              <a:latin typeface="Times New Roman" panose="02020603050405020304" pitchFamily="18" charset="0"/>
            </a:endParaRPr>
          </a:p>
        </p:txBody>
      </p:sp>
      <p:pic>
        <p:nvPicPr>
          <p:cNvPr id="45158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28976" y="34926"/>
            <a:ext cx="5732463" cy="679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52364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DE47D43F-DD86-48B2-B8FA-008ACD08F252}" type="datetime1">
              <a:rPr lang="en-US" altLang="en-US" sz="1400" b="0" i="0">
                <a:latin typeface="Times New Roman" panose="02020603050405020304" pitchFamily="18" charset="0"/>
              </a:rPr>
              <a:pPr eaLnBrk="0" hangingPunct="0">
                <a:spcBef>
                  <a:spcPct val="0"/>
                </a:spcBef>
                <a:buFontTx/>
                <a:buNone/>
              </a:pPr>
              <a:t>10/19/2017</a:t>
            </a:fld>
            <a:endParaRPr lang="en-US" altLang="en-US" sz="1400" b="0" i="0">
              <a:latin typeface="Times New Roman" panose="02020603050405020304" pitchFamily="18" charset="0"/>
            </a:endParaRPr>
          </a:p>
        </p:txBody>
      </p:sp>
      <p:sp>
        <p:nvSpPr>
          <p:cNvPr id="45261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69F5B8C9-8B75-430B-8A92-1896CF815FC7}" type="slidenum">
              <a:rPr lang="en-US" altLang="en-US" sz="1400" b="0" i="0">
                <a:latin typeface="Times New Roman" panose="02020603050405020304" pitchFamily="18" charset="0"/>
              </a:rPr>
              <a:pPr eaLnBrk="0" hangingPunct="0">
                <a:spcBef>
                  <a:spcPct val="0"/>
                </a:spcBef>
                <a:buFontTx/>
                <a:buNone/>
              </a:pPr>
              <a:t>47</a:t>
            </a:fld>
            <a:endParaRPr lang="en-US" altLang="en-US" sz="1400" b="0" i="0">
              <a:latin typeface="Times New Roman" panose="02020603050405020304" pitchFamily="18" charset="0"/>
            </a:endParaRPr>
          </a:p>
        </p:txBody>
      </p:sp>
      <p:sp>
        <p:nvSpPr>
          <p:cNvPr id="452612" name="Rectangle 1026"/>
          <p:cNvSpPr>
            <a:spLocks noGrp="1" noChangeArrowheads="1"/>
          </p:cNvSpPr>
          <p:nvPr>
            <p:ph type="title" idx="4294967295"/>
          </p:nvPr>
        </p:nvSpPr>
        <p:spPr>
          <a:xfrm>
            <a:off x="2209800" y="609600"/>
            <a:ext cx="7772400" cy="1371600"/>
          </a:xfrm>
        </p:spPr>
        <p:txBody>
          <a:bodyPr/>
          <a:lstStyle/>
          <a:p>
            <a:pPr eaLnBrk="1" hangingPunct="1"/>
            <a:r>
              <a:rPr lang="en-US" altLang="en-US" smtClean="0"/>
              <a:t>(Single Sign On) SSO pull model</a:t>
            </a:r>
          </a:p>
        </p:txBody>
      </p:sp>
      <p:pic>
        <p:nvPicPr>
          <p:cNvPr id="452613" name="Picture 102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94089" y="2133600"/>
            <a:ext cx="520382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31496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19A8C27F-6866-40BB-8C3D-818A82DF3C79}" type="datetime1">
              <a:rPr lang="en-US" altLang="en-US" sz="1400" b="0" i="0">
                <a:latin typeface="Times New Roman" panose="02020603050405020304" pitchFamily="18" charset="0"/>
              </a:rPr>
              <a:pPr eaLnBrk="0" hangingPunct="0">
                <a:spcBef>
                  <a:spcPct val="0"/>
                </a:spcBef>
                <a:buFontTx/>
                <a:buNone/>
              </a:pPr>
              <a:t>10/19/2017</a:t>
            </a:fld>
            <a:endParaRPr lang="en-US" altLang="en-US" sz="1400" b="0" i="0">
              <a:latin typeface="Times New Roman" panose="02020603050405020304" pitchFamily="18" charset="0"/>
            </a:endParaRPr>
          </a:p>
        </p:txBody>
      </p:sp>
      <p:sp>
        <p:nvSpPr>
          <p:cNvPr id="4536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56151510-B677-4F6F-BBCE-2DC29D9C5777}" type="slidenum">
              <a:rPr lang="en-US" altLang="en-US" sz="1400" b="0" i="0">
                <a:latin typeface="Times New Roman" panose="02020603050405020304" pitchFamily="18" charset="0"/>
              </a:rPr>
              <a:pPr eaLnBrk="0" hangingPunct="0">
                <a:spcBef>
                  <a:spcPct val="0"/>
                </a:spcBef>
                <a:buFontTx/>
                <a:buNone/>
              </a:pPr>
              <a:t>48</a:t>
            </a:fld>
            <a:endParaRPr lang="en-US" altLang="en-US" sz="1400" b="0" i="0">
              <a:latin typeface="Times New Roman" panose="02020603050405020304" pitchFamily="18" charset="0"/>
            </a:endParaRPr>
          </a:p>
        </p:txBody>
      </p:sp>
      <p:sp>
        <p:nvSpPr>
          <p:cNvPr id="453636" name="Rectangle 2"/>
          <p:cNvSpPr>
            <a:spLocks noGrp="1" noChangeArrowheads="1"/>
          </p:cNvSpPr>
          <p:nvPr>
            <p:ph type="title" idx="4294967295"/>
          </p:nvPr>
        </p:nvSpPr>
        <p:spPr/>
        <p:txBody>
          <a:bodyPr/>
          <a:lstStyle/>
          <a:p>
            <a:pPr eaLnBrk="1" hangingPunct="1"/>
            <a:r>
              <a:rPr lang="en-US" altLang="en-US" smtClean="0"/>
              <a:t>Simple Object Access Protocol</a:t>
            </a:r>
          </a:p>
        </p:txBody>
      </p:sp>
      <p:sp>
        <p:nvSpPr>
          <p:cNvPr id="453637" name="Rectangle 3"/>
          <p:cNvSpPr>
            <a:spLocks noGrp="1" noChangeArrowheads="1"/>
          </p:cNvSpPr>
          <p:nvPr>
            <p:ph type="body" idx="4294967295"/>
          </p:nvPr>
        </p:nvSpPr>
        <p:spPr/>
        <p:txBody>
          <a:bodyPr/>
          <a:lstStyle/>
          <a:p>
            <a:pPr algn="just" eaLnBrk="1" hangingPunct="1">
              <a:lnSpc>
                <a:spcPct val="90000"/>
              </a:lnSpc>
            </a:pPr>
            <a:r>
              <a:rPr lang="en-US" altLang="en-US" sz="2400">
                <a:cs typeface="Times New Roman" panose="02020603050405020304" pitchFamily="18" charset="0"/>
              </a:rPr>
              <a:t> </a:t>
            </a:r>
            <a:r>
              <a:rPr lang="en-US" altLang="en-US" sz="2000">
                <a:cs typeface="Times New Roman" panose="02020603050405020304" pitchFamily="18" charset="0"/>
              </a:rPr>
              <a:t>&lt;SOAP-ENV: Envelope</a:t>
            </a:r>
          </a:p>
          <a:p>
            <a:pPr algn="just" eaLnBrk="1" hangingPunct="1">
              <a:lnSpc>
                <a:spcPct val="90000"/>
              </a:lnSpc>
            </a:pPr>
            <a:r>
              <a:rPr lang="en-US" altLang="en-US" sz="2000">
                <a:cs typeface="Times New Roman" panose="02020603050405020304" pitchFamily="18" charset="0"/>
              </a:rPr>
              <a:t>                 xlmns:SOAP-ENV=” </a:t>
            </a:r>
            <a:r>
              <a:rPr lang="en-US" altLang="en-US" sz="2000">
                <a:cs typeface="Times New Roman" panose="02020603050405020304" pitchFamily="18" charset="0"/>
                <a:hlinkClick r:id="rId2"/>
              </a:rPr>
              <a:t>http://schemas.xmlsoap.org/soap/envelope/</a:t>
            </a:r>
            <a:r>
              <a:rPr lang="en-US" altLang="en-US" sz="2000">
                <a:cs typeface="Times New Roman" panose="02020603050405020304" pitchFamily="18" charset="0"/>
              </a:rPr>
              <a:t>”</a:t>
            </a:r>
          </a:p>
          <a:p>
            <a:pPr algn="just" eaLnBrk="1" hangingPunct="1">
              <a:lnSpc>
                <a:spcPct val="90000"/>
              </a:lnSpc>
            </a:pPr>
            <a:r>
              <a:rPr lang="en-US" altLang="en-US" sz="2000">
                <a:cs typeface="Times New Roman" panose="02020603050405020304" pitchFamily="18" charset="0"/>
              </a:rPr>
              <a:t>                 ….</a:t>
            </a:r>
          </a:p>
          <a:p>
            <a:pPr algn="just" eaLnBrk="1" hangingPunct="1">
              <a:lnSpc>
                <a:spcPct val="90000"/>
              </a:lnSpc>
            </a:pPr>
            <a:r>
              <a:rPr lang="en-US" altLang="en-US" sz="2000">
                <a:cs typeface="Times New Roman" panose="02020603050405020304" pitchFamily="18" charset="0"/>
              </a:rPr>
              <a:t>                 &lt;SOAP-ENV: encoding style= “…” &gt;</a:t>
            </a:r>
          </a:p>
          <a:p>
            <a:pPr algn="just" eaLnBrk="1" hangingPunct="1">
              <a:lnSpc>
                <a:spcPct val="90000"/>
              </a:lnSpc>
            </a:pPr>
            <a:r>
              <a:rPr lang="en-US" altLang="en-US" sz="2000">
                <a:cs typeface="Times New Roman" panose="02020603050405020304" pitchFamily="18" charset="0"/>
              </a:rPr>
              <a:t>                &lt;SOAP-ENV:Header&gt;</a:t>
            </a:r>
          </a:p>
          <a:p>
            <a:pPr algn="just" eaLnBrk="1" hangingPunct="1">
              <a:lnSpc>
                <a:spcPct val="90000"/>
              </a:lnSpc>
            </a:pPr>
            <a:r>
              <a:rPr lang="en-US" altLang="en-US" sz="2000">
                <a:cs typeface="Times New Roman" panose="02020603050405020304" pitchFamily="18" charset="0"/>
              </a:rPr>
              <a:t>                &lt;/SOAP-ENV:Header&gt;</a:t>
            </a:r>
          </a:p>
          <a:p>
            <a:pPr algn="just" eaLnBrk="1" hangingPunct="1">
              <a:lnSpc>
                <a:spcPct val="90000"/>
              </a:lnSpc>
            </a:pPr>
            <a:r>
              <a:rPr lang="en-US" altLang="en-US" sz="2000">
                <a:cs typeface="Times New Roman" panose="02020603050405020304" pitchFamily="18" charset="0"/>
              </a:rPr>
              <a:t>                &lt;SOAP-ENV:Body&gt;</a:t>
            </a:r>
          </a:p>
          <a:p>
            <a:pPr algn="just" eaLnBrk="1" hangingPunct="1">
              <a:lnSpc>
                <a:spcPct val="90000"/>
              </a:lnSpc>
            </a:pPr>
            <a:r>
              <a:rPr lang="en-US" altLang="en-US" sz="2000">
                <a:cs typeface="Times New Roman" panose="02020603050405020304" pitchFamily="18" charset="0"/>
              </a:rPr>
              <a:t>                        ….</a:t>
            </a:r>
          </a:p>
          <a:p>
            <a:pPr algn="just" eaLnBrk="1" hangingPunct="1">
              <a:lnSpc>
                <a:spcPct val="90000"/>
              </a:lnSpc>
            </a:pPr>
            <a:r>
              <a:rPr lang="en-US" altLang="en-US" sz="2000">
                <a:cs typeface="Times New Roman" panose="02020603050405020304" pitchFamily="18" charset="0"/>
              </a:rPr>
              <a:t>                  &lt;/SOAP-ENV: Body&gt;</a:t>
            </a:r>
          </a:p>
          <a:p>
            <a:pPr algn="just" eaLnBrk="1" hangingPunct="1">
              <a:lnSpc>
                <a:spcPct val="90000"/>
              </a:lnSpc>
            </a:pPr>
            <a:r>
              <a:rPr lang="en-US" altLang="en-US" sz="2000">
                <a:cs typeface="Times New Roman" panose="02020603050405020304" pitchFamily="18" charset="0"/>
              </a:rPr>
              <a:t>     &lt;/SOAP-ENV:Envelope&gt;</a:t>
            </a:r>
          </a:p>
          <a:p>
            <a:pPr eaLnBrk="1" hangingPunct="1">
              <a:lnSpc>
                <a:spcPct val="90000"/>
              </a:lnSpc>
            </a:pPr>
            <a:endParaRPr lang="en-US" altLang="en-US" sz="2000"/>
          </a:p>
        </p:txBody>
      </p:sp>
    </p:spTree>
    <p:extLst>
      <p:ext uri="{BB962C8B-B14F-4D97-AF65-F5344CB8AC3E}">
        <p14:creationId xmlns:p14="http://schemas.microsoft.com/office/powerpoint/2010/main" val="36749270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B1C623DE-EA29-4E42-9BE4-F3A358FA4605}" type="datetime1">
              <a:rPr lang="en-US" altLang="en-US" sz="1400" b="0" i="0">
                <a:latin typeface="Times New Roman" panose="02020603050405020304" pitchFamily="18" charset="0"/>
              </a:rPr>
              <a:pPr eaLnBrk="0" hangingPunct="0">
                <a:spcBef>
                  <a:spcPct val="0"/>
                </a:spcBef>
                <a:buFontTx/>
                <a:buNone/>
              </a:pPr>
              <a:t>10/19/2017</a:t>
            </a:fld>
            <a:endParaRPr lang="en-US" altLang="en-US" sz="1400" b="0" i="0">
              <a:latin typeface="Times New Roman" panose="02020603050405020304" pitchFamily="18" charset="0"/>
            </a:endParaRPr>
          </a:p>
        </p:txBody>
      </p:sp>
      <p:sp>
        <p:nvSpPr>
          <p:cNvPr id="45568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DD908D15-12B0-430A-B127-8ED91963DCDB}" type="slidenum">
              <a:rPr lang="en-US" altLang="en-US" sz="1400" b="0" i="0">
                <a:latin typeface="Times New Roman" panose="02020603050405020304" pitchFamily="18" charset="0"/>
              </a:rPr>
              <a:pPr eaLnBrk="0" hangingPunct="0">
                <a:spcBef>
                  <a:spcPct val="0"/>
                </a:spcBef>
                <a:buFontTx/>
                <a:buNone/>
              </a:pPr>
              <a:t>49</a:t>
            </a:fld>
            <a:endParaRPr lang="en-US" altLang="en-US" sz="1400" b="0" i="0">
              <a:latin typeface="Times New Roman" panose="02020603050405020304" pitchFamily="18" charset="0"/>
            </a:endParaRPr>
          </a:p>
        </p:txBody>
      </p:sp>
      <p:sp>
        <p:nvSpPr>
          <p:cNvPr id="455684" name="Rectangle 2"/>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a:solidFill>
                  <a:schemeClr val="tx2"/>
                </a:solidFill>
                <a:latin typeface="Times New Roman" panose="02020603050405020304" pitchFamily="18" charset="0"/>
              </a:rPr>
              <a:t>SOAP message security</a:t>
            </a:r>
          </a:p>
        </p:txBody>
      </p:sp>
      <p:sp>
        <p:nvSpPr>
          <p:cNvPr id="455685" name="Rectangle 3"/>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3200" b="0" i="0">
                <a:latin typeface="Times New Roman" panose="02020603050405020304" pitchFamily="18" charset="0"/>
              </a:rPr>
              <a:t>Headers can be used for signatures</a:t>
            </a:r>
          </a:p>
          <a:p>
            <a:r>
              <a:rPr lang="en-US" altLang="en-US" sz="3200" b="0" i="0">
                <a:latin typeface="Times New Roman" panose="02020603050405020304" pitchFamily="18" charset="0"/>
              </a:rPr>
              <a:t>Authorization and authentication information in payload</a:t>
            </a:r>
          </a:p>
          <a:p>
            <a:r>
              <a:rPr lang="en-US" altLang="en-US" sz="3200" b="0" i="0">
                <a:latin typeface="Times New Roman" panose="02020603050405020304" pitchFamily="18" charset="0"/>
              </a:rPr>
              <a:t>XML data can be encrypted</a:t>
            </a:r>
          </a:p>
          <a:p>
            <a:r>
              <a:rPr lang="en-US" altLang="en-US" sz="3200" b="0" i="0">
                <a:latin typeface="Times New Roman" panose="02020603050405020304" pitchFamily="18" charset="0"/>
              </a:rPr>
              <a:t>Transport data can be encrypted</a:t>
            </a:r>
          </a:p>
        </p:txBody>
      </p:sp>
    </p:spTree>
    <p:extLst>
      <p:ext uri="{BB962C8B-B14F-4D97-AF65-F5344CB8AC3E}">
        <p14:creationId xmlns:p14="http://schemas.microsoft.com/office/powerpoint/2010/main" val="10864646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Date Placeholder 3"/>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1F6F5D5-5853-47A3-81DE-8CA3C8C3CD73}" type="datetime1">
              <a:rPr lang="en-US" altLang="en-US" sz="1400" b="0" i="0">
                <a:latin typeface="Times New Roman" panose="02020603050405020304" pitchFamily="18" charset="0"/>
              </a:rPr>
              <a:pPr>
                <a:spcBef>
                  <a:spcPct val="0"/>
                </a:spcBef>
                <a:buFontTx/>
                <a:buNone/>
              </a:pPr>
              <a:t>10/19/2017</a:t>
            </a:fld>
            <a:endParaRPr lang="en-US" altLang="en-US" sz="1400" b="0" i="0">
              <a:latin typeface="Times New Roman" panose="02020603050405020304" pitchFamily="18" charset="0"/>
            </a:endParaRPr>
          </a:p>
        </p:txBody>
      </p:sp>
      <p:sp>
        <p:nvSpPr>
          <p:cNvPr id="415747" name="Slide Number Placeholder 5"/>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0"/>
              </a:spcBef>
              <a:buFontTx/>
              <a:buNone/>
            </a:pPr>
            <a:fld id="{227B80A2-E9C5-4507-B128-F949D5CCD5CB}" type="slidenum">
              <a:rPr lang="en-US" altLang="en-US" sz="1400" b="0" i="0">
                <a:latin typeface="Times New Roman" panose="02020603050405020304" pitchFamily="18" charset="0"/>
              </a:rPr>
              <a:pPr algn="r">
                <a:spcBef>
                  <a:spcPct val="0"/>
                </a:spcBef>
                <a:buFontTx/>
                <a:buNone/>
              </a:pPr>
              <a:t>5</a:t>
            </a:fld>
            <a:endParaRPr lang="en-US" altLang="en-US" sz="1400" b="0" i="0">
              <a:latin typeface="Times New Roman" panose="02020603050405020304" pitchFamily="18" charset="0"/>
            </a:endParaRPr>
          </a:p>
        </p:txBody>
      </p:sp>
      <p:sp>
        <p:nvSpPr>
          <p:cNvPr id="415748" name="Rectangle 2"/>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i="0">
                <a:solidFill>
                  <a:schemeClr val="tx2"/>
                </a:solidFill>
              </a:rPr>
              <a:t>Internet layers</a:t>
            </a:r>
          </a:p>
        </p:txBody>
      </p:sp>
      <p:sp>
        <p:nvSpPr>
          <p:cNvPr id="415749" name="Rectangle 3"/>
          <p:cNvSpPr>
            <a:spLocks noChangeArrowheads="1"/>
          </p:cNvSpPr>
          <p:nvPr/>
        </p:nvSpPr>
        <p:spPr bwMode="auto">
          <a:xfrm>
            <a:off x="2209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pPr>
            <a:r>
              <a:rPr lang="en-US" altLang="en-US"/>
              <a:t>Layer 7 (HTTP), </a:t>
            </a:r>
          </a:p>
          <a:p>
            <a:pPr eaLnBrk="1" hangingPunct="1">
              <a:lnSpc>
                <a:spcPct val="90000"/>
              </a:lnSpc>
            </a:pPr>
            <a:r>
              <a:rPr lang="en-US" altLang="en-US"/>
              <a:t>Layer 4 (TCP, Transmission Control Protocol), </a:t>
            </a:r>
          </a:p>
          <a:p>
            <a:pPr eaLnBrk="1" hangingPunct="1">
              <a:lnSpc>
                <a:spcPct val="90000"/>
              </a:lnSpc>
            </a:pPr>
            <a:r>
              <a:rPr lang="en-US" altLang="en-US"/>
              <a:t>Layer 3 (IP, Internet Protocol), </a:t>
            </a:r>
          </a:p>
          <a:p>
            <a:pPr eaLnBrk="1" hangingPunct="1">
              <a:lnSpc>
                <a:spcPct val="90000"/>
              </a:lnSpc>
            </a:pPr>
            <a:r>
              <a:rPr lang="en-US" altLang="en-US"/>
              <a:t>Layer 1. </a:t>
            </a:r>
          </a:p>
          <a:p>
            <a:pPr eaLnBrk="1" hangingPunct="1">
              <a:lnSpc>
                <a:spcPct val="90000"/>
              </a:lnSpc>
            </a:pPr>
            <a:r>
              <a:rPr lang="en-US" altLang="en-US"/>
              <a:t>At the higher levels, the sub-protocols used are TCP (a connection-oriented protocol), and UDP (User Datagram Protocol)</a:t>
            </a:r>
          </a:p>
        </p:txBody>
      </p:sp>
    </p:spTree>
    <p:extLst>
      <p:ext uri="{BB962C8B-B14F-4D97-AF65-F5344CB8AC3E}">
        <p14:creationId xmlns:p14="http://schemas.microsoft.com/office/powerpoint/2010/main" val="2666922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435074DC-53CB-46F3-A12D-D5CCCB6295BB}" type="datetime1">
              <a:rPr lang="en-US" altLang="en-US" sz="1400" b="0" i="0">
                <a:latin typeface="Times New Roman" panose="02020603050405020304" pitchFamily="18" charset="0"/>
              </a:rPr>
              <a:pPr eaLnBrk="0" hangingPunct="0">
                <a:spcBef>
                  <a:spcPct val="0"/>
                </a:spcBef>
                <a:buFontTx/>
                <a:buNone/>
              </a:pPr>
              <a:t>10/19/2017</a:t>
            </a:fld>
            <a:endParaRPr lang="en-US" altLang="en-US" sz="1400" b="0" i="0">
              <a:latin typeface="Times New Roman" panose="02020603050405020304" pitchFamily="18" charset="0"/>
            </a:endParaRPr>
          </a:p>
        </p:txBody>
      </p:sp>
      <p:sp>
        <p:nvSpPr>
          <p:cNvPr id="45670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0AF1C94E-AA5C-4B56-A4B1-B5B290A0609C}" type="slidenum">
              <a:rPr lang="en-US" altLang="en-US" sz="1400" b="0" i="0">
                <a:latin typeface="Times New Roman" panose="02020603050405020304" pitchFamily="18" charset="0"/>
              </a:rPr>
              <a:pPr eaLnBrk="0" hangingPunct="0">
                <a:spcBef>
                  <a:spcPct val="0"/>
                </a:spcBef>
                <a:buFontTx/>
                <a:buNone/>
              </a:pPr>
              <a:t>50</a:t>
            </a:fld>
            <a:endParaRPr lang="en-US" altLang="en-US" sz="1400" b="0" i="0">
              <a:latin typeface="Times New Roman" panose="02020603050405020304" pitchFamily="18" charset="0"/>
            </a:endParaRPr>
          </a:p>
        </p:txBody>
      </p:sp>
      <p:pic>
        <p:nvPicPr>
          <p:cNvPr id="4567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5139" y="1400176"/>
            <a:ext cx="8721725" cy="405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93159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Title 1"/>
          <p:cNvSpPr>
            <a:spLocks noGrp="1"/>
          </p:cNvSpPr>
          <p:nvPr>
            <p:ph type="title"/>
          </p:nvPr>
        </p:nvSpPr>
        <p:spPr/>
        <p:txBody>
          <a:bodyPr/>
          <a:lstStyle/>
          <a:p>
            <a:r>
              <a:rPr lang="en-US" altLang="en-US" sz="1800"/>
              <a:t>Voter Registration Rolls in 2 States Are Called Vulnerable to Hackers</a:t>
            </a:r>
            <a:br>
              <a:rPr lang="en-US" altLang="en-US" sz="1800"/>
            </a:br>
            <a:r>
              <a:rPr lang="en-US" altLang="en-US" sz="1400"/>
              <a:t>http://www.nytimes.com/2012/10/13/us/politics/cracks-in-maryland-and-washington-voter-databases.html?_r=0</a:t>
            </a:r>
          </a:p>
        </p:txBody>
      </p:sp>
      <p:sp>
        <p:nvSpPr>
          <p:cNvPr id="471043" name="Content Placeholder 2"/>
          <p:cNvSpPr>
            <a:spLocks noGrp="1"/>
          </p:cNvSpPr>
          <p:nvPr>
            <p:ph idx="1"/>
          </p:nvPr>
        </p:nvSpPr>
        <p:spPr/>
        <p:txBody>
          <a:bodyPr/>
          <a:lstStyle/>
          <a:p>
            <a:r>
              <a:rPr lang="en-US" altLang="en-US" sz="2400" dirty="0"/>
              <a:t>Computer security experts have identified vulnerabilities in the voter registration databases in two states, raising concerns about the ability of hackers and others to disenfranchise voters. </a:t>
            </a:r>
          </a:p>
          <a:p>
            <a:r>
              <a:rPr lang="en-US" altLang="en-US" sz="2400" dirty="0"/>
              <a:t>In the last five years, Maryland and Washington State have set up voter registration systems that make it easy for people to register to vote and update their address information online. The problem is that in both states, all the information required from voters to log in to the system is publicly available. </a:t>
            </a:r>
          </a:p>
          <a:p>
            <a:r>
              <a:rPr lang="en-US" altLang="en-US" sz="2400" dirty="0"/>
              <a:t>It took The New York Times less than three minutes to track down the information online needed to update the registrations of several prominent executives in Washington State. Complete voter lists, which include a name, birth date, addresses and party affiliation, can be easily bought — and are, right now, in the hands of thousands of campaign volunteers. </a:t>
            </a:r>
          </a:p>
          <a:p>
            <a:endParaRPr lang="en-US" altLang="en-US" sz="1800" dirty="0"/>
          </a:p>
        </p:txBody>
      </p:sp>
    </p:spTree>
    <p:extLst>
      <p:ext uri="{BB962C8B-B14F-4D97-AF65-F5344CB8AC3E}">
        <p14:creationId xmlns:p14="http://schemas.microsoft.com/office/powerpoint/2010/main" val="215826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Title 1"/>
          <p:cNvSpPr>
            <a:spLocks noGrp="1"/>
          </p:cNvSpPr>
          <p:nvPr>
            <p:ph type="title"/>
          </p:nvPr>
        </p:nvSpPr>
        <p:spPr/>
        <p:txBody>
          <a:bodyPr/>
          <a:lstStyle/>
          <a:p>
            <a:r>
              <a:rPr lang="en-US" altLang="en-US" smtClean="0"/>
              <a:t>Voter registration II</a:t>
            </a:r>
          </a:p>
        </p:txBody>
      </p:sp>
      <p:sp>
        <p:nvSpPr>
          <p:cNvPr id="472067" name="Content Placeholder 2"/>
          <p:cNvSpPr>
            <a:spLocks noGrp="1"/>
          </p:cNvSpPr>
          <p:nvPr>
            <p:ph idx="1"/>
          </p:nvPr>
        </p:nvSpPr>
        <p:spPr/>
        <p:txBody>
          <a:bodyPr/>
          <a:lstStyle/>
          <a:p>
            <a:r>
              <a:rPr lang="en-US" altLang="en-US" sz="2400" dirty="0"/>
              <a:t>Computer security experts and voting rights activists argue that a hacker could use that information to, say, change a person’s address online to ensure that the voter never receives a ballot in Washington, where voting is now done entirely by mail. In Maryland, hackers could ensure that a voter is not listed on the precinct register at a designated polling station. In that case, the voter would be redirected to another precinct, or asked to fill out a provisional ballot. In both cases, the person would not be able to vote in local, or possibly, Congressional races. </a:t>
            </a:r>
          </a:p>
          <a:p>
            <a:r>
              <a:rPr lang="en-US" altLang="en-US" sz="2400" dirty="0"/>
              <a:t>But the real concern, critics say, is that large numbers of voters from one political party, or demographic, could have their information changed by automated computer programs. A program that could change tens of thousands of voter records at once, they say, would require only a dozen lines of code. </a:t>
            </a:r>
          </a:p>
          <a:p>
            <a:endParaRPr lang="en-US" altLang="en-US" sz="2400" dirty="0"/>
          </a:p>
          <a:p>
            <a:endParaRPr lang="en-US" altLang="en-US" sz="1800" dirty="0"/>
          </a:p>
        </p:txBody>
      </p:sp>
    </p:spTree>
    <p:extLst>
      <p:ext uri="{BB962C8B-B14F-4D97-AF65-F5344CB8AC3E}">
        <p14:creationId xmlns:p14="http://schemas.microsoft.com/office/powerpoint/2010/main" val="13858890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in MPCTP</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can provide </a:t>
            </a:r>
            <a:r>
              <a:rPr lang="en-US" dirty="0"/>
              <a:t>confidentiality </a:t>
            </a:r>
            <a:r>
              <a:rPr lang="en-US" dirty="0" smtClean="0"/>
              <a:t>in </a:t>
            </a:r>
            <a:r>
              <a:rPr lang="en-US" dirty="0"/>
              <a:t>mobile networks </a:t>
            </a:r>
            <a:r>
              <a:rPr lang="en-US" dirty="0" smtClean="0"/>
              <a:t>by taking </a:t>
            </a:r>
            <a:r>
              <a:rPr lang="en-US" dirty="0"/>
              <a:t>advantage of the multiple communication paths present in most mobile devices which use the Multipath Transmission Control Protocol (MPCTP).  </a:t>
            </a:r>
          </a:p>
          <a:p>
            <a:r>
              <a:rPr lang="en-US" dirty="0"/>
              <a:t>The authors propose using a policy they call “not-every-not-any”, where the attacker needs to observe all paths to be able to eavesdrop. This policy is realized using data scrambling based on byte by byte scrambling.  The proposed method appears original and has a clear practical value. A performance evaluation of two possible implementations showed their method to have a better performance than methods based on cryptographic approaches. Its security is based on the attacker not having access to all the transmission channels, which is a realistic assumption.</a:t>
            </a:r>
          </a:p>
          <a:p>
            <a:r>
              <a:rPr lang="en-US" dirty="0" err="1" smtClean="0"/>
              <a:t>Securware</a:t>
            </a:r>
            <a:r>
              <a:rPr lang="en-US" dirty="0" smtClean="0"/>
              <a:t> 2017, T. </a:t>
            </a:r>
            <a:r>
              <a:rPr lang="en-US" smtClean="0"/>
              <a:t>Kato et al.</a:t>
            </a:r>
            <a:endParaRPr lang="en-US" dirty="0"/>
          </a:p>
          <a:p>
            <a:endParaRPr lang="en-US" dirty="0"/>
          </a:p>
        </p:txBody>
      </p:sp>
    </p:spTree>
    <p:extLst>
      <p:ext uri="{BB962C8B-B14F-4D97-AF65-F5344CB8AC3E}">
        <p14:creationId xmlns:p14="http://schemas.microsoft.com/office/powerpoint/2010/main" val="27365228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9D0DD0BC-DDAE-4391-B878-633EDB580023}" type="datetime1">
              <a:rPr lang="en-US" altLang="en-US" sz="1400" b="0" i="0">
                <a:latin typeface="Times New Roman" panose="02020603050405020304" pitchFamily="18" charset="0"/>
              </a:rPr>
              <a:pPr eaLnBrk="0" hangingPunct="0">
                <a:spcBef>
                  <a:spcPct val="0"/>
                </a:spcBef>
                <a:buFontTx/>
                <a:buNone/>
              </a:pPr>
              <a:t>10/19/2017</a:t>
            </a:fld>
            <a:endParaRPr lang="en-US" altLang="en-US" sz="1400" b="0" i="0">
              <a:latin typeface="Times New Roman" panose="02020603050405020304" pitchFamily="18" charset="0"/>
            </a:endParaRPr>
          </a:p>
        </p:txBody>
      </p:sp>
      <p:sp>
        <p:nvSpPr>
          <p:cNvPr id="47309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F297637E-382A-46BF-AF3D-E63713AE1169}" type="slidenum">
              <a:rPr lang="en-US" altLang="en-US" sz="1400" b="0" i="0">
                <a:latin typeface="Times New Roman" panose="02020603050405020304" pitchFamily="18" charset="0"/>
              </a:rPr>
              <a:pPr eaLnBrk="0" hangingPunct="0">
                <a:spcBef>
                  <a:spcPct val="0"/>
                </a:spcBef>
                <a:buFontTx/>
                <a:buNone/>
              </a:pPr>
              <a:t>54</a:t>
            </a:fld>
            <a:endParaRPr lang="en-US" altLang="en-US" sz="1400" b="0" i="0">
              <a:latin typeface="Times New Roman" panose="02020603050405020304" pitchFamily="18" charset="0"/>
            </a:endParaRPr>
          </a:p>
        </p:txBody>
      </p:sp>
      <p:sp>
        <p:nvSpPr>
          <p:cNvPr id="473092" name="Rectangle 8"/>
          <p:cNvSpPr>
            <a:spLocks noGrp="1" noChangeArrowheads="1"/>
          </p:cNvSpPr>
          <p:nvPr>
            <p:ph type="title" idx="4294967295"/>
          </p:nvPr>
        </p:nvSpPr>
        <p:spPr/>
        <p:txBody>
          <a:bodyPr/>
          <a:lstStyle/>
          <a:p>
            <a:pPr eaLnBrk="1" hangingPunct="1"/>
            <a:r>
              <a:rPr lang="en-US" altLang="en-US" smtClean="0">
                <a:solidFill>
                  <a:schemeClr val="accent2"/>
                </a:solidFill>
                <a:latin typeface="Script" pitchFamily="66"/>
              </a:rPr>
              <a:t>Intrusion detection</a:t>
            </a:r>
          </a:p>
        </p:txBody>
      </p:sp>
      <p:sp>
        <p:nvSpPr>
          <p:cNvPr id="473093" name="Rectangle 9"/>
          <p:cNvSpPr>
            <a:spLocks noChangeArrowheads="1"/>
          </p:cNvSpPr>
          <p:nvPr/>
        </p:nvSpPr>
        <p:spPr bwMode="auto">
          <a:xfrm>
            <a:off x="3124200" y="2057400"/>
            <a:ext cx="53340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0" i="0">
                <a:latin typeface="Times New Roman" panose="02020603050405020304" pitchFamily="18" charset="0"/>
              </a:rPr>
              <a:t>Detect suspicious activity</a:t>
            </a:r>
          </a:p>
          <a:p>
            <a:pPr>
              <a:spcBef>
                <a:spcPct val="0"/>
              </a:spcBef>
              <a:buFontTx/>
              <a:buNone/>
            </a:pPr>
            <a:endParaRPr lang="en-US" altLang="en-US" sz="2400" b="0" i="0">
              <a:latin typeface="Times New Roman" panose="02020603050405020304" pitchFamily="18" charset="0"/>
            </a:endParaRPr>
          </a:p>
          <a:p>
            <a:pPr>
              <a:spcBef>
                <a:spcPct val="0"/>
              </a:spcBef>
              <a:buFontTx/>
              <a:buNone/>
            </a:pPr>
            <a:r>
              <a:rPr lang="en-US" altLang="en-US" sz="2400" b="0" i="0">
                <a:latin typeface="Times New Roman" panose="02020603050405020304" pitchFamily="18" charset="0"/>
              </a:rPr>
              <a:t>Notify by e-mail, cell-phone, pager,…</a:t>
            </a:r>
          </a:p>
          <a:p>
            <a:pPr>
              <a:spcBef>
                <a:spcPct val="0"/>
              </a:spcBef>
              <a:buFontTx/>
              <a:buNone/>
            </a:pPr>
            <a:endParaRPr lang="en-US" altLang="en-US" sz="2400" b="0" i="0">
              <a:latin typeface="Times New Roman" panose="02020603050405020304" pitchFamily="18" charset="0"/>
            </a:endParaRPr>
          </a:p>
          <a:p>
            <a:pPr>
              <a:spcBef>
                <a:spcPct val="0"/>
              </a:spcBef>
              <a:buFontTx/>
              <a:buNone/>
            </a:pPr>
            <a:r>
              <a:rPr lang="en-US" altLang="en-US" sz="2400" b="0" i="0">
                <a:latin typeface="Times New Roman" panose="02020603050405020304" pitchFamily="18" charset="0"/>
              </a:rPr>
              <a:t>Can shut off access</a:t>
            </a:r>
          </a:p>
          <a:p>
            <a:pPr>
              <a:spcBef>
                <a:spcPct val="0"/>
              </a:spcBef>
              <a:buFontTx/>
              <a:buNone/>
            </a:pPr>
            <a:endParaRPr lang="en-US" altLang="en-US" sz="2400" b="0" i="0">
              <a:latin typeface="Times New Roman" panose="02020603050405020304" pitchFamily="18" charset="0"/>
            </a:endParaRPr>
          </a:p>
          <a:p>
            <a:pPr>
              <a:spcBef>
                <a:spcPct val="0"/>
              </a:spcBef>
              <a:buFontTx/>
              <a:buNone/>
            </a:pPr>
            <a:r>
              <a:rPr lang="en-US" altLang="en-US" sz="2400" b="0" i="0">
                <a:latin typeface="Times New Roman" panose="02020603050405020304" pitchFamily="18" charset="0"/>
              </a:rPr>
              <a:t>Can be host based or network based</a:t>
            </a:r>
          </a:p>
        </p:txBody>
      </p:sp>
    </p:spTree>
    <p:extLst>
      <p:ext uri="{BB962C8B-B14F-4D97-AF65-F5344CB8AC3E}">
        <p14:creationId xmlns:p14="http://schemas.microsoft.com/office/powerpoint/2010/main" val="417891673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a:t>Network Intrusion Detection </a:t>
            </a:r>
            <a:r>
              <a:rPr lang="en-US" b="1" dirty="0" smtClean="0"/>
              <a:t>Systems  (NIDS)</a:t>
            </a:r>
            <a:endParaRPr lang="en-US" b="1" dirty="0"/>
          </a:p>
          <a:p>
            <a:r>
              <a:rPr lang="en-US" dirty="0" smtClean="0"/>
              <a:t>Placed </a:t>
            </a:r>
            <a:r>
              <a:rPr lang="en-US" dirty="0"/>
              <a:t>at a strategic </a:t>
            </a:r>
            <a:r>
              <a:rPr lang="en-US" dirty="0" smtClean="0"/>
              <a:t>point </a:t>
            </a:r>
            <a:r>
              <a:rPr lang="en-US" dirty="0"/>
              <a:t>within the network to monitor traffic to and from all devices on the network. It performs an analysis of passing traffic on the entire subnet, and matches the traffic that is passed on the subnets to the library of known attacks. Once an attack is identified, or abnormal behavior is sensed, the alert can be sent to the administrator. An example of an NIDS would be installing it on the subnet where firewalls are located in order to see if someone is trying to break into the firewall. Ideally one would scan all inbound and outbound traffic, however doing so might create a bottleneck that would impair the overall speed of the network. </a:t>
            </a:r>
            <a:r>
              <a:rPr lang="en-US" dirty="0" smtClean="0"/>
              <a:t>NIDSs </a:t>
            </a:r>
            <a:r>
              <a:rPr lang="en-US" dirty="0"/>
              <a:t>are also capable of comparing signatures for similar packets to link and drop harmful detected packets which have a signature matching the records in the NIDS.</a:t>
            </a:r>
          </a:p>
          <a:p>
            <a:r>
              <a:rPr lang="en-US" b="1" dirty="0"/>
              <a:t>Host Intrusion Detection </a:t>
            </a:r>
            <a:r>
              <a:rPr lang="en-US" b="1" dirty="0" smtClean="0"/>
              <a:t>Systems</a:t>
            </a:r>
            <a:endParaRPr lang="en-US" b="1" dirty="0"/>
          </a:p>
          <a:p>
            <a:r>
              <a:rPr lang="en-US" dirty="0" smtClean="0"/>
              <a:t>Host </a:t>
            </a:r>
            <a:r>
              <a:rPr lang="en-US" dirty="0"/>
              <a:t>Intrusion Detection Systems (HIDS) run on individual hosts or devices on the network. A HIDS monitors the inbound and outbound packets from the device only and will alert the user or administrator if suspicious activity is detected. It takes a snapshot of existing system files and matches it to the previous snapshot. If the critical system files were modified or deleted, an alert is sent to the administrator to investigate. An example of HIDS usage can be seen on mission critical machines, which are not expected to change their configurations.</a:t>
            </a:r>
          </a:p>
          <a:p>
            <a:endParaRPr lang="en-US" dirty="0"/>
          </a:p>
        </p:txBody>
      </p:sp>
    </p:spTree>
    <p:extLst>
      <p:ext uri="{BB962C8B-B14F-4D97-AF65-F5344CB8AC3E}">
        <p14:creationId xmlns:p14="http://schemas.microsoft.com/office/powerpoint/2010/main" val="17397937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25A66258-24A9-40F9-BCFB-6873EFD3E4E1}" type="datetime1">
              <a:rPr lang="en-US" altLang="en-US" sz="1400" b="0" i="0">
                <a:latin typeface="Times New Roman" panose="02020603050405020304" pitchFamily="18" charset="0"/>
              </a:rPr>
              <a:pPr eaLnBrk="0" hangingPunct="0">
                <a:spcBef>
                  <a:spcPct val="0"/>
                </a:spcBef>
                <a:buFontTx/>
                <a:buNone/>
              </a:pPr>
              <a:t>10/19/2017</a:t>
            </a:fld>
            <a:endParaRPr lang="en-US" altLang="en-US" sz="1400" b="0" i="0">
              <a:latin typeface="Times New Roman" panose="02020603050405020304" pitchFamily="18" charset="0"/>
            </a:endParaRPr>
          </a:p>
        </p:txBody>
      </p:sp>
      <p:sp>
        <p:nvSpPr>
          <p:cNvPr id="47616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493BA656-344D-480F-8CAD-1EE275318D80}" type="slidenum">
              <a:rPr lang="en-US" altLang="en-US" sz="1400" b="0" i="0">
                <a:latin typeface="Times New Roman" panose="02020603050405020304" pitchFamily="18" charset="0"/>
              </a:rPr>
              <a:pPr eaLnBrk="0" hangingPunct="0">
                <a:spcBef>
                  <a:spcPct val="0"/>
                </a:spcBef>
                <a:buFontTx/>
                <a:buNone/>
              </a:pPr>
              <a:t>56</a:t>
            </a:fld>
            <a:endParaRPr lang="en-US" altLang="en-US" sz="1400" b="0" i="0">
              <a:latin typeface="Times New Roman" panose="02020603050405020304" pitchFamily="18" charset="0"/>
            </a:endParaRPr>
          </a:p>
        </p:txBody>
      </p:sp>
      <p:sp>
        <p:nvSpPr>
          <p:cNvPr id="476164" name="Rectangle 4"/>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a:solidFill>
                  <a:schemeClr val="tx2"/>
                </a:solidFill>
                <a:latin typeface="Times New Roman" panose="02020603050405020304" pitchFamily="18" charset="0"/>
              </a:rPr>
              <a:t>How do they work?</a:t>
            </a:r>
          </a:p>
        </p:txBody>
      </p:sp>
      <p:sp>
        <p:nvSpPr>
          <p:cNvPr id="476165" name="Rectangle 5"/>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2">
              <a:buFont typeface="Symbol" panose="05050102010706020507" pitchFamily="18" charset="2"/>
              <a:buChar char="·"/>
            </a:pPr>
            <a:r>
              <a:rPr lang="en-US" altLang="en-US" i="1" dirty="0">
                <a:latin typeface="Times New Roman" panose="02020603050405020304" pitchFamily="18" charset="0"/>
              </a:rPr>
              <a:t>Statistical anomaly detection</a:t>
            </a:r>
            <a:r>
              <a:rPr lang="en-US" altLang="en-US" dirty="0">
                <a:latin typeface="Times New Roman" panose="02020603050405020304" pitchFamily="18" charset="0"/>
              </a:rPr>
              <a:t> --based on profiles of normal user and system behavior. Events that deviate from this behavior are considered suspicious. The profiles are built from past audit logs.</a:t>
            </a:r>
          </a:p>
          <a:p>
            <a:pPr lvl="2">
              <a:buFont typeface="Symbol" panose="05050102010706020507" pitchFamily="18" charset="2"/>
              <a:buChar char="·"/>
            </a:pPr>
            <a:r>
              <a:rPr lang="en-US" altLang="en-US" i="1" dirty="0">
                <a:latin typeface="Times New Roman" panose="02020603050405020304" pitchFamily="18" charset="0"/>
              </a:rPr>
              <a:t>Rules-based </a:t>
            </a:r>
            <a:r>
              <a:rPr lang="en-US" altLang="en-US" i="1" dirty="0" smtClean="0">
                <a:latin typeface="Times New Roman" panose="02020603050405020304" pitchFamily="18" charset="0"/>
              </a:rPr>
              <a:t>(knowledge or pattern based) detection</a:t>
            </a:r>
            <a:r>
              <a:rPr lang="en-US" altLang="en-US" dirty="0" smtClean="0">
                <a:latin typeface="Times New Roman" panose="02020603050405020304" pitchFamily="18" charset="0"/>
              </a:rPr>
              <a:t> </a:t>
            </a:r>
            <a:r>
              <a:rPr lang="en-US" altLang="en-US" dirty="0">
                <a:latin typeface="Times New Roman" panose="02020603050405020304" pitchFamily="18" charset="0"/>
              </a:rPr>
              <a:t>-- based on sequences of events (attack signatures), that correspond to known types of attack.</a:t>
            </a:r>
          </a:p>
          <a:p>
            <a:endParaRPr lang="en-US" altLang="en-US" sz="3200" b="0" i="0" dirty="0">
              <a:latin typeface="Times New Roman" panose="02020603050405020304" pitchFamily="18" charset="0"/>
            </a:endParaRPr>
          </a:p>
          <a:p>
            <a:endParaRPr lang="en-US" altLang="en-US" sz="3200" b="0" i="0" dirty="0">
              <a:latin typeface="Times New Roman" panose="02020603050405020304" pitchFamily="18" charset="0"/>
            </a:endParaRPr>
          </a:p>
        </p:txBody>
      </p:sp>
    </p:spTree>
    <p:extLst>
      <p:ext uri="{BB962C8B-B14F-4D97-AF65-F5344CB8AC3E}">
        <p14:creationId xmlns:p14="http://schemas.microsoft.com/office/powerpoint/2010/main" val="92359663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E557B4D4-85F6-4170-A4BD-FE771F386DC8}" type="datetime1">
              <a:rPr lang="en-US" altLang="en-US" sz="1400" b="0" i="0">
                <a:latin typeface="Times New Roman" panose="02020603050405020304" pitchFamily="18" charset="0"/>
              </a:rPr>
              <a:pPr eaLnBrk="0" hangingPunct="0">
                <a:spcBef>
                  <a:spcPct val="0"/>
                </a:spcBef>
                <a:buFontTx/>
                <a:buNone/>
              </a:pPr>
              <a:t>10/19/2017</a:t>
            </a:fld>
            <a:endParaRPr lang="en-US" altLang="en-US" sz="1400" b="0" i="0">
              <a:latin typeface="Times New Roman" panose="02020603050405020304" pitchFamily="18" charset="0"/>
            </a:endParaRPr>
          </a:p>
        </p:txBody>
      </p:sp>
      <p:sp>
        <p:nvSpPr>
          <p:cNvPr id="47718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03356CC8-CC4B-4832-AD43-083DE52231E5}" type="slidenum">
              <a:rPr lang="en-US" altLang="en-US" sz="1400" b="0" i="0">
                <a:latin typeface="Times New Roman" panose="02020603050405020304" pitchFamily="18" charset="0"/>
              </a:rPr>
              <a:pPr eaLnBrk="0" hangingPunct="0">
                <a:spcBef>
                  <a:spcPct val="0"/>
                </a:spcBef>
                <a:buFontTx/>
                <a:buNone/>
              </a:pPr>
              <a:t>57</a:t>
            </a:fld>
            <a:endParaRPr lang="en-US" altLang="en-US" sz="1400" b="0" i="0">
              <a:latin typeface="Times New Roman" panose="02020603050405020304" pitchFamily="18" charset="0"/>
            </a:endParaRPr>
          </a:p>
        </p:txBody>
      </p:sp>
      <p:pic>
        <p:nvPicPr>
          <p:cNvPr id="47718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3450" y="723900"/>
            <a:ext cx="77851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126828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9D5E74A0-84F5-41AA-A5A2-92230FC7C58A}" type="datetime1">
              <a:rPr lang="en-US" altLang="en-US" sz="1400" b="0" i="0">
                <a:latin typeface="Times New Roman" panose="02020603050405020304" pitchFamily="18" charset="0"/>
              </a:rPr>
              <a:pPr eaLnBrk="0" hangingPunct="0">
                <a:spcBef>
                  <a:spcPct val="0"/>
                </a:spcBef>
                <a:buFontTx/>
                <a:buNone/>
              </a:pPr>
              <a:t>10/19/2017</a:t>
            </a:fld>
            <a:endParaRPr lang="en-US" altLang="en-US" sz="1400" b="0" i="0">
              <a:latin typeface="Times New Roman" panose="02020603050405020304" pitchFamily="18" charset="0"/>
            </a:endParaRPr>
          </a:p>
        </p:txBody>
      </p:sp>
      <p:sp>
        <p:nvSpPr>
          <p:cNvPr id="47821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4F916550-7AD2-4402-B491-8BF30FF7671F}" type="slidenum">
              <a:rPr lang="en-US" altLang="en-US" sz="1400" b="0" i="0">
                <a:latin typeface="Times New Roman" panose="02020603050405020304" pitchFamily="18" charset="0"/>
              </a:rPr>
              <a:pPr eaLnBrk="0" hangingPunct="0">
                <a:spcBef>
                  <a:spcPct val="0"/>
                </a:spcBef>
                <a:buFontTx/>
                <a:buNone/>
              </a:pPr>
              <a:t>58</a:t>
            </a:fld>
            <a:endParaRPr lang="en-US" altLang="en-US" sz="1400" b="0" i="0">
              <a:latin typeface="Times New Roman" panose="02020603050405020304" pitchFamily="18" charset="0"/>
            </a:endParaRPr>
          </a:p>
        </p:txBody>
      </p:sp>
      <p:pic>
        <p:nvPicPr>
          <p:cNvPr id="47821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4389" y="1608139"/>
            <a:ext cx="5483225" cy="364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07279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IDSs</a:t>
            </a:r>
            <a:endParaRPr lang="en-US" dirty="0"/>
          </a:p>
        </p:txBody>
      </p:sp>
      <p:sp>
        <p:nvSpPr>
          <p:cNvPr id="3" name="Content Placeholder 2"/>
          <p:cNvSpPr>
            <a:spLocks noGrp="1"/>
          </p:cNvSpPr>
          <p:nvPr>
            <p:ph idx="1"/>
          </p:nvPr>
        </p:nvSpPr>
        <p:spPr/>
        <p:txBody>
          <a:bodyPr>
            <a:noAutofit/>
          </a:bodyPr>
          <a:lstStyle/>
          <a:p>
            <a:r>
              <a:rPr lang="en-US" sz="1600" dirty="0"/>
              <a:t>Noise can severely limit an intrusion detection system's effectiveness. Bad packets generated from software bugs, corrupt DNS data, and local packets that escaped can create a significantly high false-alarm rate</a:t>
            </a:r>
            <a:r>
              <a:rPr lang="en-US" sz="1600" dirty="0" smtClean="0"/>
              <a:t>.</a:t>
            </a:r>
            <a:endParaRPr lang="en-US" sz="1600" dirty="0"/>
          </a:p>
          <a:p>
            <a:r>
              <a:rPr lang="en-US" sz="1600" dirty="0"/>
              <a:t>It is not uncommon for the number of real attacks to be far below the number of false-alarms. Number of real attacks is often so far below the number of false-alarms that the real attacks are often missed and ignored</a:t>
            </a:r>
            <a:r>
              <a:rPr lang="en-US" sz="1600" dirty="0" smtClean="0"/>
              <a:t>.</a:t>
            </a:r>
            <a:endParaRPr lang="en-US" sz="1600" dirty="0"/>
          </a:p>
          <a:p>
            <a:r>
              <a:rPr lang="en-US" sz="1600" dirty="0"/>
              <a:t>Many attacks are geared for specific versions of software that are usually outdated. A constantly changing library of signatures is needed to mitigate threats. Outdated signature databases can leave the IDS vulnerable to newer strategies</a:t>
            </a:r>
            <a:r>
              <a:rPr lang="en-US" sz="1600" dirty="0" smtClean="0"/>
              <a:t>.</a:t>
            </a:r>
            <a:endParaRPr lang="en-US" sz="1600" dirty="0"/>
          </a:p>
          <a:p>
            <a:r>
              <a:rPr lang="en-US" sz="1600" dirty="0"/>
              <a:t>For signature-based </a:t>
            </a:r>
            <a:r>
              <a:rPr lang="en-US" sz="1600" dirty="0" err="1"/>
              <a:t>IDSes</a:t>
            </a:r>
            <a:r>
              <a:rPr lang="en-US" sz="1600" dirty="0"/>
              <a:t> there will be lag between a new threat discovery and its signature being applied to the IDS. During this lag time the IDS will be unable to identify the threat</a:t>
            </a:r>
            <a:r>
              <a:rPr lang="en-US" sz="1600" dirty="0" smtClean="0"/>
              <a:t>.</a:t>
            </a:r>
            <a:endParaRPr lang="en-US" sz="1600" dirty="0"/>
          </a:p>
          <a:p>
            <a:r>
              <a:rPr lang="en-US" sz="1600" dirty="0" smtClean="0"/>
              <a:t>Encrypted </a:t>
            </a:r>
            <a:r>
              <a:rPr lang="en-US" sz="1600" dirty="0"/>
              <a:t>packets are not processed by the intrusion detection software. Therefore, the encrypted packet can allow an intrusion to the network that is undiscovered until more significant network intrusions have occurred.</a:t>
            </a:r>
          </a:p>
          <a:p>
            <a:r>
              <a:rPr lang="en-US" sz="1600" dirty="0"/>
              <a:t>Intrusion detection software provides information based on the network address that is associated with the IP packet that is sent into the network. This is beneficial if the network address contained in the IP packet is accurate. However, the address that is contained in the IP packet could be faked or scrambled.</a:t>
            </a:r>
          </a:p>
          <a:p>
            <a:r>
              <a:rPr lang="en-US" sz="1600" dirty="0"/>
              <a:t>Due to the nature of NIDS systems, and the need for them to </a:t>
            </a:r>
            <a:r>
              <a:rPr lang="en-US" sz="1600" dirty="0" err="1"/>
              <a:t>analyse</a:t>
            </a:r>
            <a:r>
              <a:rPr lang="en-US" sz="1600" dirty="0"/>
              <a:t> protocols as they are captured, NIDS systems can be susceptible to same protocol based attacks that network hosts may be vulnerable. Invalid data and TCP/IP stack attacks may cause an NIDS to crash.</a:t>
            </a:r>
            <a:r>
              <a:rPr lang="en-US" sz="1600" baseline="30000" dirty="0">
                <a:hlinkClick r:id="rId2"/>
              </a:rPr>
              <a:t>[</a:t>
            </a:r>
            <a:endParaRPr lang="en-US" sz="1600" dirty="0"/>
          </a:p>
          <a:p>
            <a:endParaRPr lang="en-US" sz="1600" dirty="0"/>
          </a:p>
        </p:txBody>
      </p:sp>
    </p:spTree>
    <p:extLst>
      <p:ext uri="{BB962C8B-B14F-4D97-AF65-F5344CB8AC3E}">
        <p14:creationId xmlns:p14="http://schemas.microsoft.com/office/powerpoint/2010/main" val="549439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6"/>
          <p:cNvSpPr>
            <a:spLocks noGrp="1" noChangeArrowheads="1"/>
          </p:cNvSpPr>
          <p:nvPr>
            <p:ph type="title"/>
          </p:nvPr>
        </p:nvSpPr>
        <p:spPr/>
        <p:txBody>
          <a:bodyPr/>
          <a:lstStyle/>
          <a:p>
            <a:r>
              <a:rPr lang="en-US" altLang="en-US" dirty="0" smtClean="0"/>
              <a:t>Layers 1 and 2</a:t>
            </a:r>
          </a:p>
        </p:txBody>
      </p:sp>
      <p:sp>
        <p:nvSpPr>
          <p:cNvPr id="416771" name="Rectangle 7"/>
          <p:cNvSpPr>
            <a:spLocks noGrp="1" noChangeArrowheads="1"/>
          </p:cNvSpPr>
          <p:nvPr>
            <p:ph type="body" idx="1"/>
          </p:nvPr>
        </p:nvSpPr>
        <p:spPr/>
        <p:txBody>
          <a:bodyPr>
            <a:normAutofit/>
          </a:bodyPr>
          <a:lstStyle/>
          <a:p>
            <a:pPr>
              <a:lnSpc>
                <a:spcPct val="80000"/>
              </a:lnSpc>
            </a:pPr>
            <a:r>
              <a:rPr lang="en-US" altLang="en-US" sz="2400" dirty="0"/>
              <a:t>Layer 1 is the </a:t>
            </a:r>
            <a:r>
              <a:rPr lang="en-US" altLang="en-US" sz="2400" b="1" dirty="0"/>
              <a:t>physical layer </a:t>
            </a:r>
            <a:r>
              <a:rPr lang="en-US" altLang="en-US" sz="2400" dirty="0"/>
              <a:t>that links one node of a network to the next. Even at this low level, decisions have an impact on security: </a:t>
            </a:r>
            <a:r>
              <a:rPr lang="en-US" altLang="en-US" sz="2400" dirty="0" smtClean="0"/>
              <a:t> </a:t>
            </a:r>
            <a:r>
              <a:rPr lang="en-US" altLang="en-US" sz="2400" dirty="0"/>
              <a:t>it is significantly harder to tap an optical fiber connection than a copper cable, which, in turn, is significantly harder to tap than data communications based on broadcast radio. Similar remarks can be made about the introduction of fake messages into the network</a:t>
            </a:r>
            <a:r>
              <a:rPr lang="en-US" altLang="en-US" sz="2400" dirty="0" smtClean="0"/>
              <a:t>. This means </a:t>
            </a:r>
            <a:r>
              <a:rPr lang="en-US" altLang="en-US" sz="2400" dirty="0"/>
              <a:t>that these vulnerabilities have to be addressed at higher levels in the protocol stack.</a:t>
            </a:r>
          </a:p>
          <a:p>
            <a:pPr>
              <a:lnSpc>
                <a:spcPct val="80000"/>
              </a:lnSpc>
            </a:pPr>
            <a:r>
              <a:rPr lang="en-US" altLang="en-US" sz="2400" dirty="0"/>
              <a:t>Layer 2 is the </a:t>
            </a:r>
            <a:r>
              <a:rPr lang="en-US" altLang="en-US" sz="2400" b="1" dirty="0"/>
              <a:t>data link layer</a:t>
            </a:r>
            <a:r>
              <a:rPr lang="en-US" altLang="en-US" sz="2400" dirty="0"/>
              <a:t>, </a:t>
            </a:r>
            <a:r>
              <a:rPr lang="en-US" altLang="en-US" sz="2400" dirty="0" smtClean="0"/>
              <a:t>to carry </a:t>
            </a:r>
            <a:r>
              <a:rPr lang="en-US" altLang="en-US" sz="2400" dirty="0"/>
              <a:t>data from one node, via the physical connection, to the next</a:t>
            </a:r>
            <a:r>
              <a:rPr lang="en-US" altLang="en-US" sz="2400" dirty="0" smtClean="0"/>
              <a:t>. </a:t>
            </a:r>
            <a:r>
              <a:rPr lang="en-US" altLang="en-US" sz="2400" dirty="0"/>
              <a:t>To illustrate security concerns again, note that the fact that Ethernet broadcasts all messages to all connected nodes, makes it easy for a connected node to sniff (listen) to communications between other </a:t>
            </a:r>
            <a:r>
              <a:rPr lang="en-US" altLang="en-US" sz="2400" dirty="0" smtClean="0"/>
              <a:t>nodes. </a:t>
            </a:r>
            <a:r>
              <a:rPr lang="en-US" altLang="en-US" sz="2400" dirty="0"/>
              <a:t>Also note that most data link layer protocols contain CRCs (cyclic redundancy codes) </a:t>
            </a:r>
            <a:r>
              <a:rPr lang="en-US" altLang="en-US" sz="2400" dirty="0" smtClean="0"/>
              <a:t>to </a:t>
            </a:r>
            <a:r>
              <a:rPr lang="en-US" altLang="en-US" sz="2400" dirty="0"/>
              <a:t>ensure that data has not been modified in transit. This obviously contributes to integrity.</a:t>
            </a:r>
          </a:p>
        </p:txBody>
      </p:sp>
    </p:spTree>
    <p:extLst>
      <p:ext uri="{BB962C8B-B14F-4D97-AF65-F5344CB8AC3E}">
        <p14:creationId xmlns:p14="http://schemas.microsoft.com/office/powerpoint/2010/main" val="36331735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Honeypots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043860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Deception</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996861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D589498C-3E37-4094-B9F6-921ABFDB5898}" type="datetime1">
              <a:rPr lang="en-US" altLang="en-US" sz="1400" b="0" i="0">
                <a:latin typeface="Times New Roman" panose="02020603050405020304" pitchFamily="18" charset="0"/>
              </a:rPr>
              <a:pPr eaLnBrk="0" hangingPunct="0">
                <a:spcBef>
                  <a:spcPct val="0"/>
                </a:spcBef>
                <a:buFontTx/>
                <a:buNone/>
              </a:pPr>
              <a:t>10/19/2017</a:t>
            </a:fld>
            <a:endParaRPr lang="en-US" altLang="en-US" sz="1400" b="0" i="0">
              <a:latin typeface="Times New Roman" panose="02020603050405020304" pitchFamily="18" charset="0"/>
            </a:endParaRPr>
          </a:p>
        </p:txBody>
      </p:sp>
      <p:sp>
        <p:nvSpPr>
          <p:cNvPr id="4802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0A625E2A-3045-4208-B6C3-0721ED2D8A03}" type="slidenum">
              <a:rPr lang="en-US" altLang="en-US" sz="1400" b="0" i="0">
                <a:latin typeface="Times New Roman" panose="02020603050405020304" pitchFamily="18" charset="0"/>
              </a:rPr>
              <a:pPr eaLnBrk="0" hangingPunct="0">
                <a:spcBef>
                  <a:spcPct val="0"/>
                </a:spcBef>
                <a:buFontTx/>
                <a:buNone/>
              </a:pPr>
              <a:t>62</a:t>
            </a:fld>
            <a:endParaRPr lang="en-US" altLang="en-US" sz="1400" b="0" i="0">
              <a:latin typeface="Times New Roman" panose="02020603050405020304" pitchFamily="18" charset="0"/>
            </a:endParaRPr>
          </a:p>
        </p:txBody>
      </p:sp>
      <p:sp>
        <p:nvSpPr>
          <p:cNvPr id="480260" name="Rectangle 2050"/>
          <p:cNvSpPr>
            <a:spLocks noGrp="1" noChangeArrowheads="1"/>
          </p:cNvSpPr>
          <p:nvPr>
            <p:ph type="title" idx="4294967295"/>
          </p:nvPr>
        </p:nvSpPr>
        <p:spPr/>
        <p:txBody>
          <a:bodyPr/>
          <a:lstStyle/>
          <a:p>
            <a:pPr eaLnBrk="1" hangingPunct="1"/>
            <a:r>
              <a:rPr lang="en-US" altLang="en-US" smtClean="0">
                <a:solidFill>
                  <a:schemeClr val="accent2"/>
                </a:solidFill>
                <a:latin typeface="Script" pitchFamily="66"/>
              </a:rPr>
              <a:t>Firewalls</a:t>
            </a:r>
            <a:endParaRPr lang="en-US" altLang="en-US" smtClean="0"/>
          </a:p>
        </p:txBody>
      </p:sp>
      <p:sp>
        <p:nvSpPr>
          <p:cNvPr id="480261" name="Rectangle 2051"/>
          <p:cNvSpPr>
            <a:spLocks noGrp="1" noChangeArrowheads="1"/>
          </p:cNvSpPr>
          <p:nvPr>
            <p:ph type="body" idx="4294967295"/>
          </p:nvPr>
        </p:nvSpPr>
        <p:spPr/>
        <p:txBody>
          <a:bodyPr/>
          <a:lstStyle/>
          <a:p>
            <a:pPr eaLnBrk="1" hangingPunct="1"/>
            <a:r>
              <a:rPr lang="en-US" altLang="en-US" smtClean="0"/>
              <a:t>Network layer firewall</a:t>
            </a:r>
          </a:p>
          <a:p>
            <a:pPr eaLnBrk="1" hangingPunct="1"/>
            <a:r>
              <a:rPr lang="en-US" altLang="en-US" smtClean="0"/>
              <a:t>Application layer firewall</a:t>
            </a:r>
          </a:p>
          <a:p>
            <a:pPr eaLnBrk="1" hangingPunct="1"/>
            <a:r>
              <a:rPr lang="en-US" altLang="en-US" smtClean="0"/>
              <a:t>Stateful inspection firewall</a:t>
            </a:r>
          </a:p>
          <a:p>
            <a:pPr eaLnBrk="1" hangingPunct="1"/>
            <a:r>
              <a:rPr lang="en-US" altLang="en-US" smtClean="0"/>
              <a:t>Application firewall (seen)</a:t>
            </a:r>
          </a:p>
        </p:txBody>
      </p:sp>
    </p:spTree>
    <p:extLst>
      <p:ext uri="{BB962C8B-B14F-4D97-AF65-F5344CB8AC3E}">
        <p14:creationId xmlns:p14="http://schemas.microsoft.com/office/powerpoint/2010/main" val="276720609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69313F52-65E0-4268-A4C3-C5565B62EBA5}" type="datetime1">
              <a:rPr lang="en-US" altLang="en-US" sz="1400" b="0" i="0">
                <a:latin typeface="Times New Roman" panose="02020603050405020304" pitchFamily="18" charset="0"/>
              </a:rPr>
              <a:pPr eaLnBrk="0" hangingPunct="0">
                <a:spcBef>
                  <a:spcPct val="0"/>
                </a:spcBef>
                <a:buFontTx/>
                <a:buNone/>
              </a:pPr>
              <a:t>10/19/2017</a:t>
            </a:fld>
            <a:endParaRPr lang="en-US" altLang="en-US" sz="1400" b="0" i="0">
              <a:latin typeface="Times New Roman" panose="02020603050405020304" pitchFamily="18" charset="0"/>
            </a:endParaRPr>
          </a:p>
        </p:txBody>
      </p:sp>
      <p:sp>
        <p:nvSpPr>
          <p:cNvPr id="48128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BEEF110F-6052-4D07-AA58-6B203C3E7F7F}" type="slidenum">
              <a:rPr lang="en-US" altLang="en-US" sz="1400" b="0" i="0">
                <a:latin typeface="Times New Roman" panose="02020603050405020304" pitchFamily="18" charset="0"/>
              </a:rPr>
              <a:pPr eaLnBrk="0" hangingPunct="0">
                <a:spcBef>
                  <a:spcPct val="0"/>
                </a:spcBef>
                <a:buFontTx/>
                <a:buNone/>
              </a:pPr>
              <a:t>63</a:t>
            </a:fld>
            <a:endParaRPr lang="en-US" altLang="en-US" sz="1400" b="0" i="0">
              <a:latin typeface="Times New Roman" panose="02020603050405020304" pitchFamily="18" charset="0"/>
            </a:endParaRPr>
          </a:p>
        </p:txBody>
      </p:sp>
      <p:sp>
        <p:nvSpPr>
          <p:cNvPr id="481284" name="Rectangle 2"/>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a:solidFill>
                  <a:schemeClr val="tx2"/>
                </a:solidFill>
                <a:latin typeface="Times New Roman" panose="02020603050405020304" pitchFamily="18" charset="0"/>
              </a:rPr>
              <a:t>Firewalls </a:t>
            </a:r>
          </a:p>
        </p:txBody>
      </p:sp>
      <p:sp>
        <p:nvSpPr>
          <p:cNvPr id="481285" name="Rectangle 3"/>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3200" b="0" i="0">
                <a:latin typeface="Times New Roman" panose="02020603050405020304" pitchFamily="18" charset="0"/>
              </a:rPr>
              <a:t>Firewalls control access from networks to internal systems (boundary protection)  </a:t>
            </a:r>
          </a:p>
          <a:p>
            <a:r>
              <a:rPr lang="en-US" altLang="en-US" sz="3200" b="0" i="0">
                <a:latin typeface="Times New Roman" panose="02020603050405020304" pitchFamily="18" charset="0"/>
              </a:rPr>
              <a:t>Network layer firewall --analyzes packets</a:t>
            </a:r>
          </a:p>
          <a:p>
            <a:r>
              <a:rPr lang="en-US" altLang="en-US" sz="3200" b="0" i="0">
                <a:latin typeface="Times New Roman" panose="02020603050405020304" pitchFamily="18" charset="0"/>
              </a:rPr>
              <a:t>Application layer firewall -- uses application proxies</a:t>
            </a:r>
          </a:p>
          <a:p>
            <a:r>
              <a:rPr lang="en-US" altLang="en-US" sz="3200" b="0" i="0">
                <a:latin typeface="Times New Roman" panose="02020603050405020304" pitchFamily="18" charset="0"/>
              </a:rPr>
              <a:t>Stateful firewall-- keeps the state of connections</a:t>
            </a:r>
          </a:p>
        </p:txBody>
      </p:sp>
    </p:spTree>
    <p:extLst>
      <p:ext uri="{BB962C8B-B14F-4D97-AF65-F5344CB8AC3E}">
        <p14:creationId xmlns:p14="http://schemas.microsoft.com/office/powerpoint/2010/main" val="165192376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34D25227-8627-4F3F-8972-CE97A3714CAE}" type="datetime1">
              <a:rPr lang="en-US" altLang="en-US" sz="1400" b="0" i="0">
                <a:latin typeface="Times New Roman" panose="02020603050405020304" pitchFamily="18" charset="0"/>
              </a:rPr>
              <a:pPr eaLnBrk="0" hangingPunct="0">
                <a:spcBef>
                  <a:spcPct val="0"/>
                </a:spcBef>
                <a:buFontTx/>
                <a:buNone/>
              </a:pPr>
              <a:t>10/19/2017</a:t>
            </a:fld>
            <a:endParaRPr lang="en-US" altLang="en-US" sz="1400" b="0" i="0">
              <a:latin typeface="Times New Roman" panose="02020603050405020304" pitchFamily="18" charset="0"/>
            </a:endParaRPr>
          </a:p>
        </p:txBody>
      </p:sp>
      <p:sp>
        <p:nvSpPr>
          <p:cNvPr id="48230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A71F417A-963D-414E-AF96-6496146D95D8}" type="slidenum">
              <a:rPr lang="en-US" altLang="en-US" sz="1400" b="0" i="0">
                <a:latin typeface="Times New Roman" panose="02020603050405020304" pitchFamily="18" charset="0"/>
              </a:rPr>
              <a:pPr eaLnBrk="0" hangingPunct="0">
                <a:spcBef>
                  <a:spcPct val="0"/>
                </a:spcBef>
                <a:buFontTx/>
                <a:buNone/>
              </a:pPr>
              <a:t>64</a:t>
            </a:fld>
            <a:endParaRPr lang="en-US" altLang="en-US" sz="1400" b="0" i="0">
              <a:latin typeface="Times New Roman" panose="02020603050405020304" pitchFamily="18" charset="0"/>
            </a:endParaRPr>
          </a:p>
        </p:txBody>
      </p:sp>
      <p:pic>
        <p:nvPicPr>
          <p:cNvPr id="4823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75" y="2143126"/>
            <a:ext cx="504825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2309" name="Rectangle 5"/>
          <p:cNvSpPr>
            <a:spLocks noGrp="1" noChangeArrowheads="1"/>
          </p:cNvSpPr>
          <p:nvPr>
            <p:ph type="title" idx="4294967295"/>
          </p:nvPr>
        </p:nvSpPr>
        <p:spPr/>
        <p:txBody>
          <a:bodyPr/>
          <a:lstStyle/>
          <a:p>
            <a:pPr eaLnBrk="1" hangingPunct="1"/>
            <a:r>
              <a:rPr lang="en-US" altLang="en-US" smtClean="0"/>
              <a:t>Firewall patterns</a:t>
            </a:r>
          </a:p>
        </p:txBody>
      </p:sp>
    </p:spTree>
    <p:extLst>
      <p:ext uri="{BB962C8B-B14F-4D97-AF65-F5344CB8AC3E}">
        <p14:creationId xmlns:p14="http://schemas.microsoft.com/office/powerpoint/2010/main" val="391397007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1B53BF70-7C26-4F46-9D36-CA2F15474BFA}" type="datetime1">
              <a:rPr lang="en-US" altLang="en-US" sz="1400" b="0" i="0">
                <a:latin typeface="Times New Roman" panose="02020603050405020304" pitchFamily="18" charset="0"/>
              </a:rPr>
              <a:pPr eaLnBrk="0" hangingPunct="0">
                <a:spcBef>
                  <a:spcPct val="0"/>
                </a:spcBef>
                <a:buFontTx/>
                <a:buNone/>
              </a:pPr>
              <a:t>10/19/2017</a:t>
            </a:fld>
            <a:endParaRPr lang="en-US" altLang="en-US" sz="1400" b="0" i="0">
              <a:latin typeface="Times New Roman" panose="02020603050405020304" pitchFamily="18" charset="0"/>
            </a:endParaRPr>
          </a:p>
        </p:txBody>
      </p:sp>
      <p:sp>
        <p:nvSpPr>
          <p:cNvPr id="4833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EEED3D55-55AA-42CE-844A-2F54597CA9E9}" type="slidenum">
              <a:rPr lang="en-US" altLang="en-US" sz="1400" b="0" i="0">
                <a:latin typeface="Times New Roman" panose="02020603050405020304" pitchFamily="18" charset="0"/>
              </a:rPr>
              <a:pPr eaLnBrk="0" hangingPunct="0">
                <a:spcBef>
                  <a:spcPct val="0"/>
                </a:spcBef>
                <a:buFontTx/>
                <a:buNone/>
              </a:pPr>
              <a:t>65</a:t>
            </a:fld>
            <a:endParaRPr lang="en-US" altLang="en-US" sz="1400" b="0" i="0">
              <a:latin typeface="Times New Roman" panose="02020603050405020304" pitchFamily="18" charset="0"/>
            </a:endParaRPr>
          </a:p>
        </p:txBody>
      </p:sp>
      <p:sp>
        <p:nvSpPr>
          <p:cNvPr id="483332" name="Rectangle 2"/>
          <p:cNvSpPr>
            <a:spLocks noGrp="1" noChangeArrowheads="1"/>
          </p:cNvSpPr>
          <p:nvPr>
            <p:ph type="title" idx="4294967295"/>
          </p:nvPr>
        </p:nvSpPr>
        <p:spPr/>
        <p:txBody>
          <a:bodyPr/>
          <a:lstStyle/>
          <a:p>
            <a:pPr eaLnBrk="1" hangingPunct="1"/>
            <a:r>
              <a:rPr lang="en-US" altLang="en-US" smtClean="0"/>
              <a:t>Network layer firewall</a:t>
            </a:r>
          </a:p>
        </p:txBody>
      </p:sp>
      <p:sp>
        <p:nvSpPr>
          <p:cNvPr id="483333" name="Rectangle 3"/>
          <p:cNvSpPr>
            <a:spLocks noGrp="1" noChangeArrowheads="1"/>
          </p:cNvSpPr>
          <p:nvPr>
            <p:ph type="body" idx="4294967295"/>
          </p:nvPr>
        </p:nvSpPr>
        <p:spPr/>
        <p:txBody>
          <a:bodyPr/>
          <a:lstStyle/>
          <a:p>
            <a:pPr eaLnBrk="1" hangingPunct="1"/>
            <a:r>
              <a:rPr lang="en-US" altLang="en-US" smtClean="0"/>
              <a:t>Does packet filtering based on packet headers (source/destination)</a:t>
            </a:r>
          </a:p>
          <a:p>
            <a:pPr eaLnBrk="1" hangingPunct="1"/>
            <a:r>
              <a:rPr lang="en-US" altLang="en-US" smtClean="0"/>
              <a:t>Low overhead</a:t>
            </a:r>
          </a:p>
          <a:p>
            <a:pPr eaLnBrk="1" hangingPunct="1"/>
            <a:r>
              <a:rPr lang="en-US" altLang="en-US" smtClean="0"/>
              <a:t>Inexpensive</a:t>
            </a:r>
          </a:p>
          <a:p>
            <a:pPr eaLnBrk="1" hangingPunct="1"/>
            <a:r>
              <a:rPr lang="en-US" altLang="en-US" smtClean="0"/>
              <a:t>Good for traffic management</a:t>
            </a:r>
          </a:p>
        </p:txBody>
      </p:sp>
    </p:spTree>
    <p:extLst>
      <p:ext uri="{BB962C8B-B14F-4D97-AF65-F5344CB8AC3E}">
        <p14:creationId xmlns:p14="http://schemas.microsoft.com/office/powerpoint/2010/main" val="335382057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A968298F-78DE-4C30-95DF-528FBE013CD9}" type="datetime1">
              <a:rPr lang="en-US" altLang="en-US" sz="1400" b="0" i="0">
                <a:latin typeface="Times New Roman" panose="02020603050405020304" pitchFamily="18" charset="0"/>
              </a:rPr>
              <a:pPr eaLnBrk="0" hangingPunct="0">
                <a:spcBef>
                  <a:spcPct val="0"/>
                </a:spcBef>
                <a:buFontTx/>
                <a:buNone/>
              </a:pPr>
              <a:t>10/19/2017</a:t>
            </a:fld>
            <a:endParaRPr lang="en-US" altLang="en-US" sz="1400" b="0" i="0">
              <a:latin typeface="Times New Roman" panose="02020603050405020304" pitchFamily="18" charset="0"/>
            </a:endParaRPr>
          </a:p>
        </p:txBody>
      </p:sp>
      <p:sp>
        <p:nvSpPr>
          <p:cNvPr id="48537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52DD0A0F-B706-40F7-9D36-F33512998A17}" type="slidenum">
              <a:rPr lang="en-US" altLang="en-US" sz="1400" b="0" i="0">
                <a:latin typeface="Times New Roman" panose="02020603050405020304" pitchFamily="18" charset="0"/>
              </a:rPr>
              <a:pPr eaLnBrk="0" hangingPunct="0">
                <a:spcBef>
                  <a:spcPct val="0"/>
                </a:spcBef>
                <a:buFontTx/>
                <a:buNone/>
              </a:pPr>
              <a:t>66</a:t>
            </a:fld>
            <a:endParaRPr lang="en-US" altLang="en-US" sz="1400" b="0" i="0">
              <a:latin typeface="Times New Roman" panose="02020603050405020304" pitchFamily="18" charset="0"/>
            </a:endParaRPr>
          </a:p>
        </p:txBody>
      </p:sp>
      <p:sp>
        <p:nvSpPr>
          <p:cNvPr id="485380" name="Rectangle 2"/>
          <p:cNvSpPr>
            <a:spLocks noGrp="1" noChangeArrowheads="1"/>
          </p:cNvSpPr>
          <p:nvPr>
            <p:ph type="title" idx="4294967295"/>
          </p:nvPr>
        </p:nvSpPr>
        <p:spPr/>
        <p:txBody>
          <a:bodyPr/>
          <a:lstStyle/>
          <a:p>
            <a:pPr eaLnBrk="1" hangingPunct="1"/>
            <a:r>
              <a:rPr lang="en-US" altLang="en-US" smtClean="0"/>
              <a:t>Network layer firewall</a:t>
            </a:r>
          </a:p>
        </p:txBody>
      </p:sp>
      <p:pic>
        <p:nvPicPr>
          <p:cNvPr id="48538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4989" y="1209676"/>
            <a:ext cx="6035675" cy="444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809744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2392E133-C1D2-4224-B180-6820BBCEAD9C}" type="datetime1">
              <a:rPr lang="en-US" altLang="en-US" sz="1400" b="0" i="0">
                <a:latin typeface="Times New Roman" panose="02020603050405020304" pitchFamily="18" charset="0"/>
              </a:rPr>
              <a:pPr eaLnBrk="0" hangingPunct="0">
                <a:spcBef>
                  <a:spcPct val="0"/>
                </a:spcBef>
                <a:buFontTx/>
                <a:buNone/>
              </a:pPr>
              <a:t>10/19/2017</a:t>
            </a:fld>
            <a:endParaRPr lang="en-US" altLang="en-US" sz="1400" b="0" i="0">
              <a:latin typeface="Times New Roman" panose="02020603050405020304" pitchFamily="18" charset="0"/>
            </a:endParaRPr>
          </a:p>
        </p:txBody>
      </p:sp>
      <p:sp>
        <p:nvSpPr>
          <p:cNvPr id="48742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D539C0C0-4880-4A42-B5EB-5D707D79984E}" type="slidenum">
              <a:rPr lang="en-US" altLang="en-US" sz="1400" b="0" i="0">
                <a:latin typeface="Times New Roman" panose="02020603050405020304" pitchFamily="18" charset="0"/>
              </a:rPr>
              <a:pPr eaLnBrk="0" hangingPunct="0">
                <a:spcBef>
                  <a:spcPct val="0"/>
                </a:spcBef>
                <a:buFontTx/>
                <a:buNone/>
              </a:pPr>
              <a:t>67</a:t>
            </a:fld>
            <a:endParaRPr lang="en-US" altLang="en-US" sz="1400" b="0" i="0">
              <a:latin typeface="Times New Roman" panose="02020603050405020304" pitchFamily="18" charset="0"/>
            </a:endParaRPr>
          </a:p>
        </p:txBody>
      </p:sp>
      <p:pic>
        <p:nvPicPr>
          <p:cNvPr id="48742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566863"/>
            <a:ext cx="54864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186890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8922E51C-7430-428B-A0A0-D1B638F7A41C}" type="datetime1">
              <a:rPr lang="en-US" altLang="en-US" sz="1400" b="0" i="0">
                <a:latin typeface="Times New Roman" panose="02020603050405020304" pitchFamily="18" charset="0"/>
              </a:rPr>
              <a:pPr eaLnBrk="0" hangingPunct="0">
                <a:spcBef>
                  <a:spcPct val="0"/>
                </a:spcBef>
                <a:buFontTx/>
                <a:buNone/>
              </a:pPr>
              <a:t>10/19/2017</a:t>
            </a:fld>
            <a:endParaRPr lang="en-US" altLang="en-US" sz="1400" b="0" i="0">
              <a:latin typeface="Times New Roman" panose="02020603050405020304" pitchFamily="18" charset="0"/>
            </a:endParaRPr>
          </a:p>
        </p:txBody>
      </p:sp>
      <p:sp>
        <p:nvSpPr>
          <p:cNvPr id="48845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5DB6FA14-81AB-4A79-B092-18CFFC2F834D}" type="slidenum">
              <a:rPr lang="en-US" altLang="en-US" sz="1400" b="0" i="0">
                <a:latin typeface="Times New Roman" panose="02020603050405020304" pitchFamily="18" charset="0"/>
              </a:rPr>
              <a:pPr eaLnBrk="0" hangingPunct="0">
                <a:spcBef>
                  <a:spcPct val="0"/>
                </a:spcBef>
                <a:buFontTx/>
                <a:buNone/>
              </a:pPr>
              <a:t>68</a:t>
            </a:fld>
            <a:endParaRPr lang="en-US" altLang="en-US" sz="1400" b="0" i="0">
              <a:latin typeface="Times New Roman" panose="02020603050405020304" pitchFamily="18" charset="0"/>
            </a:endParaRPr>
          </a:p>
        </p:txBody>
      </p:sp>
      <p:pic>
        <p:nvPicPr>
          <p:cNvPr id="4884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943101"/>
            <a:ext cx="5486400"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8453" name="Rectangle 5"/>
          <p:cNvSpPr>
            <a:spLocks noGrp="1" noChangeArrowheads="1"/>
          </p:cNvSpPr>
          <p:nvPr>
            <p:ph type="title" idx="4294967295"/>
          </p:nvPr>
        </p:nvSpPr>
        <p:spPr/>
        <p:txBody>
          <a:bodyPr/>
          <a:lstStyle/>
          <a:p>
            <a:pPr eaLnBrk="1" hangingPunct="1"/>
            <a:r>
              <a:rPr lang="en-US" altLang="en-US" smtClean="0"/>
              <a:t>Filtering a request</a:t>
            </a:r>
          </a:p>
        </p:txBody>
      </p:sp>
    </p:spTree>
    <p:extLst>
      <p:ext uri="{BB962C8B-B14F-4D97-AF65-F5344CB8AC3E}">
        <p14:creationId xmlns:p14="http://schemas.microsoft.com/office/powerpoint/2010/main" val="410386904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13B2DBCD-83FE-47F0-86F0-AF8039CABCA9}" type="datetime1">
              <a:rPr lang="en-US" altLang="en-US" sz="1400" b="0" i="0">
                <a:latin typeface="Times New Roman" panose="02020603050405020304" pitchFamily="18" charset="0"/>
              </a:rPr>
              <a:pPr eaLnBrk="0" hangingPunct="0">
                <a:spcBef>
                  <a:spcPct val="0"/>
                </a:spcBef>
                <a:buFontTx/>
                <a:buNone/>
              </a:pPr>
              <a:t>10/19/2017</a:t>
            </a:fld>
            <a:endParaRPr lang="en-US" altLang="en-US" sz="1400" b="0" i="0">
              <a:latin typeface="Times New Roman" panose="02020603050405020304" pitchFamily="18" charset="0"/>
            </a:endParaRPr>
          </a:p>
        </p:txBody>
      </p:sp>
      <p:sp>
        <p:nvSpPr>
          <p:cNvPr id="4894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AA3B8DAE-22B3-456B-B2CE-DFD710053DF3}" type="slidenum">
              <a:rPr lang="en-US" altLang="en-US" sz="1400" b="0" i="0">
                <a:latin typeface="Times New Roman" panose="02020603050405020304" pitchFamily="18" charset="0"/>
              </a:rPr>
              <a:pPr eaLnBrk="0" hangingPunct="0">
                <a:spcBef>
                  <a:spcPct val="0"/>
                </a:spcBef>
                <a:buFontTx/>
                <a:buNone/>
              </a:pPr>
              <a:t>69</a:t>
            </a:fld>
            <a:endParaRPr lang="en-US" altLang="en-US" sz="1400" b="0" i="0">
              <a:latin typeface="Times New Roman" panose="02020603050405020304" pitchFamily="18" charset="0"/>
            </a:endParaRPr>
          </a:p>
        </p:txBody>
      </p:sp>
      <p:sp>
        <p:nvSpPr>
          <p:cNvPr id="489476" name="Rectangle 2"/>
          <p:cNvSpPr>
            <a:spLocks noGrp="1" noChangeArrowheads="1"/>
          </p:cNvSpPr>
          <p:nvPr>
            <p:ph type="title" idx="4294967295"/>
          </p:nvPr>
        </p:nvSpPr>
        <p:spPr/>
        <p:txBody>
          <a:bodyPr/>
          <a:lstStyle/>
          <a:p>
            <a:pPr eaLnBrk="1" hangingPunct="1"/>
            <a:r>
              <a:rPr lang="en-US" altLang="en-US" smtClean="0"/>
              <a:t>Security evaluation  </a:t>
            </a:r>
          </a:p>
        </p:txBody>
      </p:sp>
      <p:sp>
        <p:nvSpPr>
          <p:cNvPr id="489477" name="Rectangle 3"/>
          <p:cNvSpPr>
            <a:spLocks noGrp="1" noChangeArrowheads="1"/>
          </p:cNvSpPr>
          <p:nvPr>
            <p:ph type="body" idx="4294967295"/>
          </p:nvPr>
        </p:nvSpPr>
        <p:spPr/>
        <p:txBody>
          <a:bodyPr/>
          <a:lstStyle/>
          <a:p>
            <a:pPr eaLnBrk="1" hangingPunct="1"/>
            <a:r>
              <a:rPr lang="en-US" altLang="en-US" smtClean="0"/>
              <a:t>Allows direct connection </a:t>
            </a:r>
          </a:p>
          <a:p>
            <a:pPr eaLnBrk="1" hangingPunct="1"/>
            <a:r>
              <a:rPr lang="en-US" altLang="en-US" smtClean="0"/>
              <a:t>Leaves permanent holes in the network wall</a:t>
            </a:r>
          </a:p>
          <a:p>
            <a:pPr eaLnBrk="1" hangingPunct="1"/>
            <a:r>
              <a:rPr lang="en-US" altLang="en-US" smtClean="0"/>
              <a:t>Control based only on addresses, no understanding of message contents</a:t>
            </a:r>
          </a:p>
          <a:p>
            <a:pPr eaLnBrk="1" hangingPunct="1"/>
            <a:r>
              <a:rPr lang="en-US" altLang="en-US" smtClean="0"/>
              <a:t>No authentication</a:t>
            </a:r>
          </a:p>
        </p:txBody>
      </p:sp>
    </p:spTree>
    <p:extLst>
      <p:ext uri="{BB962C8B-B14F-4D97-AF65-F5344CB8AC3E}">
        <p14:creationId xmlns:p14="http://schemas.microsoft.com/office/powerpoint/2010/main" val="3306538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en-US" dirty="0" smtClean="0"/>
              <a:t>Layers 3 and 4</a:t>
            </a:r>
          </a:p>
        </p:txBody>
      </p:sp>
      <p:sp>
        <p:nvSpPr>
          <p:cNvPr id="417795" name="Rectangle 3"/>
          <p:cNvSpPr>
            <a:spLocks noGrp="1" noChangeArrowheads="1"/>
          </p:cNvSpPr>
          <p:nvPr>
            <p:ph type="body" idx="1"/>
          </p:nvPr>
        </p:nvSpPr>
        <p:spPr/>
        <p:txBody>
          <a:bodyPr>
            <a:noAutofit/>
          </a:bodyPr>
          <a:lstStyle/>
          <a:p>
            <a:pPr>
              <a:lnSpc>
                <a:spcPct val="80000"/>
              </a:lnSpc>
            </a:pPr>
            <a:r>
              <a:rPr lang="en-US" altLang="en-US" sz="2000" dirty="0"/>
              <a:t>Layer 3 is the </a:t>
            </a:r>
            <a:r>
              <a:rPr lang="en-US" altLang="en-US" sz="2000" b="1" dirty="0"/>
              <a:t>network layer </a:t>
            </a:r>
            <a:r>
              <a:rPr lang="en-US" altLang="en-US" sz="2000" dirty="0"/>
              <a:t>— responsible for routing messages from the source node, through all intermediate routers, to the destination node. There is no notion of end-to-end communication yet — each </a:t>
            </a:r>
            <a:r>
              <a:rPr lang="en-US" altLang="en-US" sz="2000" dirty="0" smtClean="0"/>
              <a:t>router </a:t>
            </a:r>
            <a:r>
              <a:rPr lang="en-US" altLang="en-US" sz="2000" dirty="0"/>
              <a:t>forwards the message to the next router or the destination node. Consider encryption again: If messages are encrypted on the network layer, they will have to be decrypted at each router; since there is no notion of end-to-end communication, it is not possible to share keys between endpoints </a:t>
            </a:r>
            <a:r>
              <a:rPr lang="en-US" altLang="en-US" sz="2000" dirty="0" smtClean="0"/>
              <a:t>yet. Encryption </a:t>
            </a:r>
            <a:r>
              <a:rPr lang="en-US" altLang="en-US" sz="2000" dirty="0"/>
              <a:t>is not the only </a:t>
            </a:r>
            <a:r>
              <a:rPr lang="en-US" altLang="en-US" sz="2000" dirty="0" smtClean="0"/>
              <a:t>concern: </a:t>
            </a:r>
            <a:r>
              <a:rPr lang="en-US" altLang="en-US" sz="2000" dirty="0"/>
              <a:t>If a router is compromised, it becomes possible to divert communications to nodes that mas­querade as the destination node or simply to cause the network to fail.  This could affect confidentiality, integrity and </a:t>
            </a:r>
            <a:r>
              <a:rPr lang="en-US" altLang="en-US" sz="2000" dirty="0" smtClean="0"/>
              <a:t>availability.  The </a:t>
            </a:r>
            <a:r>
              <a:rPr lang="en-US" altLang="en-US" sz="2000" b="1" dirty="0"/>
              <a:t>Internet </a:t>
            </a:r>
            <a:r>
              <a:rPr lang="en-US" altLang="en-US" sz="2000" b="1" dirty="0" smtClean="0"/>
              <a:t>Protocol </a:t>
            </a:r>
            <a:r>
              <a:rPr lang="en-US" altLang="en-US" sz="2000" dirty="0"/>
              <a:t>is currently the most widely used network protocol,</a:t>
            </a:r>
          </a:p>
          <a:p>
            <a:pPr>
              <a:lnSpc>
                <a:spcPct val="80000"/>
              </a:lnSpc>
            </a:pPr>
            <a:r>
              <a:rPr lang="en-US" altLang="en-US" sz="2000" dirty="0"/>
              <a:t>Layer 4 is the </a:t>
            </a:r>
            <a:r>
              <a:rPr lang="en-US" altLang="en-US" sz="2000" b="1" dirty="0"/>
              <a:t>transport layer</a:t>
            </a:r>
            <a:r>
              <a:rPr lang="en-US" altLang="en-US" sz="2000" dirty="0"/>
              <a:t>. This layer uses the underlying network infras­tructure to provide an </a:t>
            </a:r>
            <a:r>
              <a:rPr lang="en-US" altLang="en-US" sz="2000" b="1" dirty="0"/>
              <a:t>end-to-end</a:t>
            </a:r>
            <a:r>
              <a:rPr lang="en-US" altLang="en-US" sz="2000" dirty="0"/>
              <a:t> network path that can be used by the application-oriented protocols on the upper three layers. </a:t>
            </a:r>
            <a:r>
              <a:rPr lang="en-US" altLang="en-US" sz="2000" dirty="0" smtClean="0"/>
              <a:t>The </a:t>
            </a:r>
            <a:r>
              <a:rPr lang="en-US" altLang="en-US" sz="2000" dirty="0"/>
              <a:t>transport layer often deals with congestion and other integrity and availability </a:t>
            </a:r>
            <a:r>
              <a:rPr lang="en-US" altLang="en-US" sz="2000" dirty="0" smtClean="0"/>
              <a:t>issues.</a:t>
            </a:r>
            <a:endParaRPr lang="en-US" altLang="en-US" sz="2000" dirty="0"/>
          </a:p>
          <a:p>
            <a:pPr>
              <a:lnSpc>
                <a:spcPct val="80000"/>
              </a:lnSpc>
            </a:pPr>
            <a:r>
              <a:rPr lang="en-US" altLang="en-US" sz="2000" dirty="0"/>
              <a:t>The </a:t>
            </a:r>
            <a:r>
              <a:rPr lang="en-US" altLang="en-US" sz="2000" b="1" dirty="0"/>
              <a:t>Transmission Control Protocol </a:t>
            </a:r>
            <a:r>
              <a:rPr lang="en-US" altLang="en-US" sz="2000" dirty="0"/>
              <a:t>(TCP) is the transport layer used in the TCP/IP protocol suite.</a:t>
            </a:r>
          </a:p>
        </p:txBody>
      </p:sp>
    </p:spTree>
    <p:extLst>
      <p:ext uri="{BB962C8B-B14F-4D97-AF65-F5344CB8AC3E}">
        <p14:creationId xmlns:p14="http://schemas.microsoft.com/office/powerpoint/2010/main" val="205219114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BC7D82B8-89EC-48C8-9C83-30C41D7F0D4D}" type="datetime1">
              <a:rPr lang="en-US" altLang="en-US" sz="1400" b="0" i="0">
                <a:latin typeface="Times New Roman" panose="02020603050405020304" pitchFamily="18" charset="0"/>
              </a:rPr>
              <a:pPr eaLnBrk="0" hangingPunct="0">
                <a:spcBef>
                  <a:spcPct val="0"/>
                </a:spcBef>
                <a:buFontTx/>
                <a:buNone/>
              </a:pPr>
              <a:t>10/19/2017</a:t>
            </a:fld>
            <a:endParaRPr lang="en-US" altLang="en-US" sz="1400" b="0" i="0">
              <a:latin typeface="Times New Roman" panose="02020603050405020304" pitchFamily="18" charset="0"/>
            </a:endParaRPr>
          </a:p>
        </p:txBody>
      </p:sp>
      <p:sp>
        <p:nvSpPr>
          <p:cNvPr id="4915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4F4AC7A8-9F45-417F-BE81-E60F15E41B95}" type="slidenum">
              <a:rPr lang="en-US" altLang="en-US" sz="1400" b="0" i="0">
                <a:latin typeface="Times New Roman" panose="02020603050405020304" pitchFamily="18" charset="0"/>
              </a:rPr>
              <a:pPr eaLnBrk="0" hangingPunct="0">
                <a:spcBef>
                  <a:spcPct val="0"/>
                </a:spcBef>
                <a:buFontTx/>
                <a:buNone/>
              </a:pPr>
              <a:t>70</a:t>
            </a:fld>
            <a:endParaRPr lang="en-US" altLang="en-US" sz="1400" b="0" i="0">
              <a:latin typeface="Times New Roman" panose="02020603050405020304" pitchFamily="18" charset="0"/>
            </a:endParaRPr>
          </a:p>
        </p:txBody>
      </p:sp>
      <p:sp>
        <p:nvSpPr>
          <p:cNvPr id="491524" name="Rectangle 2"/>
          <p:cNvSpPr>
            <a:spLocks noGrp="1" noChangeArrowheads="1"/>
          </p:cNvSpPr>
          <p:nvPr>
            <p:ph type="title" idx="4294967295"/>
          </p:nvPr>
        </p:nvSpPr>
        <p:spPr/>
        <p:txBody>
          <a:bodyPr/>
          <a:lstStyle/>
          <a:p>
            <a:pPr eaLnBrk="1" hangingPunct="1"/>
            <a:r>
              <a:rPr lang="en-US" altLang="en-US" smtClean="0"/>
              <a:t>Application layer firewall</a:t>
            </a:r>
          </a:p>
        </p:txBody>
      </p:sp>
      <p:sp>
        <p:nvSpPr>
          <p:cNvPr id="491525" name="Rectangle 3"/>
          <p:cNvSpPr>
            <a:spLocks noGrp="1" noChangeArrowheads="1"/>
          </p:cNvSpPr>
          <p:nvPr>
            <p:ph type="body" idx="4294967295"/>
          </p:nvPr>
        </p:nvSpPr>
        <p:spPr/>
        <p:txBody>
          <a:bodyPr/>
          <a:lstStyle/>
          <a:p>
            <a:pPr eaLnBrk="1" hangingPunct="1"/>
            <a:r>
              <a:rPr lang="en-US" altLang="en-US" smtClean="0"/>
              <a:t>Uses security proxies to represent services</a:t>
            </a:r>
          </a:p>
          <a:p>
            <a:pPr eaLnBrk="1" hangingPunct="1"/>
            <a:r>
              <a:rPr lang="en-US" altLang="en-US" smtClean="0"/>
              <a:t>Uses a  variety of the Proxy pattern </a:t>
            </a:r>
          </a:p>
          <a:p>
            <a:pPr eaLnBrk="1" hangingPunct="1"/>
            <a:r>
              <a:rPr lang="en-US" altLang="en-US" smtClean="0"/>
              <a:t>Prevents direct access</a:t>
            </a:r>
          </a:p>
          <a:p>
            <a:pPr eaLnBrk="1" hangingPunct="1"/>
            <a:r>
              <a:rPr lang="en-US" altLang="en-US" smtClean="0"/>
              <a:t>Analyzes application commands</a:t>
            </a:r>
          </a:p>
          <a:p>
            <a:pPr eaLnBrk="1" hangingPunct="1"/>
            <a:r>
              <a:rPr lang="en-US" altLang="en-US" smtClean="0"/>
              <a:t>Keeps logs for later auditing</a:t>
            </a:r>
          </a:p>
          <a:p>
            <a:pPr eaLnBrk="1" hangingPunct="1"/>
            <a:r>
              <a:rPr lang="en-US" altLang="en-US" smtClean="0"/>
              <a:t>Poor scalability</a:t>
            </a:r>
          </a:p>
          <a:p>
            <a:pPr eaLnBrk="1" hangingPunct="1"/>
            <a:r>
              <a:rPr lang="en-US" altLang="en-US" smtClean="0"/>
              <a:t>Complex if no proxies are available</a:t>
            </a:r>
          </a:p>
        </p:txBody>
      </p:sp>
    </p:spTree>
    <p:extLst>
      <p:ext uri="{BB962C8B-B14F-4D97-AF65-F5344CB8AC3E}">
        <p14:creationId xmlns:p14="http://schemas.microsoft.com/office/powerpoint/2010/main" val="159719051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58F26E1D-825A-4347-9952-5369C63328BF}" type="datetime1">
              <a:rPr lang="en-US" altLang="en-US" sz="1400" b="0" i="0">
                <a:latin typeface="Times New Roman" panose="02020603050405020304" pitchFamily="18" charset="0"/>
              </a:rPr>
              <a:pPr eaLnBrk="0" hangingPunct="0">
                <a:spcBef>
                  <a:spcPct val="0"/>
                </a:spcBef>
                <a:buFontTx/>
                <a:buNone/>
              </a:pPr>
              <a:t>10/19/2017</a:t>
            </a:fld>
            <a:endParaRPr lang="en-US" altLang="en-US" sz="1400" b="0" i="0">
              <a:latin typeface="Times New Roman" panose="02020603050405020304" pitchFamily="18" charset="0"/>
            </a:endParaRPr>
          </a:p>
        </p:txBody>
      </p:sp>
      <p:sp>
        <p:nvSpPr>
          <p:cNvPr id="49357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44C748EA-C932-4225-872C-952A6EBCBD2A}" type="slidenum">
              <a:rPr lang="en-US" altLang="en-US" sz="1400" b="0" i="0">
                <a:latin typeface="Times New Roman" panose="02020603050405020304" pitchFamily="18" charset="0"/>
              </a:rPr>
              <a:pPr eaLnBrk="0" hangingPunct="0">
                <a:spcBef>
                  <a:spcPct val="0"/>
                </a:spcBef>
                <a:buFontTx/>
                <a:buNone/>
              </a:pPr>
              <a:t>71</a:t>
            </a:fld>
            <a:endParaRPr lang="en-US" altLang="en-US" sz="1400" b="0" i="0">
              <a:latin typeface="Times New Roman" panose="02020603050405020304" pitchFamily="18" charset="0"/>
            </a:endParaRPr>
          </a:p>
        </p:txBody>
      </p:sp>
      <p:sp>
        <p:nvSpPr>
          <p:cNvPr id="493572" name="Rectangle 2"/>
          <p:cNvSpPr>
            <a:spLocks noGrp="1" noChangeArrowheads="1"/>
          </p:cNvSpPr>
          <p:nvPr>
            <p:ph type="title" idx="4294967295"/>
          </p:nvPr>
        </p:nvSpPr>
        <p:spPr>
          <a:xfrm>
            <a:off x="2133600" y="381000"/>
            <a:ext cx="7772400" cy="1143000"/>
          </a:xfrm>
        </p:spPr>
        <p:txBody>
          <a:bodyPr/>
          <a:lstStyle/>
          <a:p>
            <a:pPr eaLnBrk="1" hangingPunct="1"/>
            <a:r>
              <a:rPr lang="en-US" altLang="en-US" smtClean="0"/>
              <a:t>Application layer firewall</a:t>
            </a:r>
          </a:p>
        </p:txBody>
      </p:sp>
      <p:pic>
        <p:nvPicPr>
          <p:cNvPr id="49357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8289" y="1404938"/>
            <a:ext cx="6569075" cy="405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888707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3A57AC37-626F-4DB7-BD85-A9AE389E6CDC}" type="datetime1">
              <a:rPr lang="en-US" altLang="en-US" sz="1400" b="0" i="0">
                <a:latin typeface="Times New Roman" panose="02020603050405020304" pitchFamily="18" charset="0"/>
              </a:rPr>
              <a:pPr eaLnBrk="0" hangingPunct="0">
                <a:spcBef>
                  <a:spcPct val="0"/>
                </a:spcBef>
                <a:buFontTx/>
                <a:buNone/>
              </a:pPr>
              <a:t>10/19/2017</a:t>
            </a:fld>
            <a:endParaRPr lang="en-US" altLang="en-US" sz="1400" b="0" i="0">
              <a:latin typeface="Times New Roman" panose="02020603050405020304" pitchFamily="18" charset="0"/>
            </a:endParaRPr>
          </a:p>
        </p:txBody>
      </p:sp>
      <p:sp>
        <p:nvSpPr>
          <p:cNvPr id="4956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BE686E66-BFCD-41E8-AAC2-D7F0000518DF}" type="slidenum">
              <a:rPr lang="en-US" altLang="en-US" sz="1400" b="0" i="0">
                <a:latin typeface="Times New Roman" panose="02020603050405020304" pitchFamily="18" charset="0"/>
              </a:rPr>
              <a:pPr eaLnBrk="0" hangingPunct="0">
                <a:spcBef>
                  <a:spcPct val="0"/>
                </a:spcBef>
                <a:buFontTx/>
                <a:buNone/>
              </a:pPr>
              <a:t>72</a:t>
            </a:fld>
            <a:endParaRPr lang="en-US" altLang="en-US" sz="1400" b="0" i="0">
              <a:latin typeface="Times New Roman" panose="02020603050405020304" pitchFamily="18" charset="0"/>
            </a:endParaRPr>
          </a:p>
        </p:txBody>
      </p:sp>
      <p:sp>
        <p:nvSpPr>
          <p:cNvPr id="495620" name="Rectangle 5"/>
          <p:cNvSpPr>
            <a:spLocks noGrp="1" noChangeArrowheads="1"/>
          </p:cNvSpPr>
          <p:nvPr>
            <p:ph type="title" idx="4294967295"/>
          </p:nvPr>
        </p:nvSpPr>
        <p:spPr/>
        <p:txBody>
          <a:bodyPr/>
          <a:lstStyle/>
          <a:p>
            <a:pPr eaLnBrk="1" hangingPunct="1"/>
            <a:r>
              <a:rPr lang="en-US" altLang="en-US" smtClean="0"/>
              <a:t>Proxy-based firewall</a:t>
            </a:r>
          </a:p>
        </p:txBody>
      </p:sp>
      <p:pic>
        <p:nvPicPr>
          <p:cNvPr id="495621" name="Picture 4"/>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3495675" y="2638425"/>
            <a:ext cx="5200650" cy="2495550"/>
          </a:xfrm>
          <a:noFill/>
        </p:spPr>
      </p:pic>
    </p:spTree>
    <p:extLst>
      <p:ext uri="{BB962C8B-B14F-4D97-AF65-F5344CB8AC3E}">
        <p14:creationId xmlns:p14="http://schemas.microsoft.com/office/powerpoint/2010/main" val="103403474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43001376-EA92-4100-8967-A20999B4E274}" type="datetime1">
              <a:rPr lang="en-US" altLang="en-US" sz="1400" b="0" i="0">
                <a:latin typeface="Times New Roman" panose="02020603050405020304" pitchFamily="18" charset="0"/>
              </a:rPr>
              <a:pPr eaLnBrk="0" hangingPunct="0">
                <a:spcBef>
                  <a:spcPct val="0"/>
                </a:spcBef>
                <a:buFontTx/>
                <a:buNone/>
              </a:pPr>
              <a:t>10/19/2017</a:t>
            </a:fld>
            <a:endParaRPr lang="en-US" altLang="en-US" sz="1400" b="0" i="0">
              <a:latin typeface="Times New Roman" panose="02020603050405020304" pitchFamily="18" charset="0"/>
            </a:endParaRPr>
          </a:p>
        </p:txBody>
      </p:sp>
      <p:sp>
        <p:nvSpPr>
          <p:cNvPr id="4966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C79CE74F-E8E8-41E3-BC8A-D756C2DF5BCF}" type="slidenum">
              <a:rPr lang="en-US" altLang="en-US" sz="1400" b="0" i="0">
                <a:latin typeface="Times New Roman" panose="02020603050405020304" pitchFamily="18" charset="0"/>
              </a:rPr>
              <a:pPr eaLnBrk="0" hangingPunct="0">
                <a:spcBef>
                  <a:spcPct val="0"/>
                </a:spcBef>
                <a:buFontTx/>
                <a:buNone/>
              </a:pPr>
              <a:t>73</a:t>
            </a:fld>
            <a:endParaRPr lang="en-US" altLang="en-US" sz="1400" b="0" i="0">
              <a:latin typeface="Times New Roman" panose="02020603050405020304" pitchFamily="18" charset="0"/>
            </a:endParaRPr>
          </a:p>
        </p:txBody>
      </p:sp>
      <p:sp>
        <p:nvSpPr>
          <p:cNvPr id="496644" name="Rectangle 2"/>
          <p:cNvSpPr>
            <a:spLocks noGrp="1" noChangeArrowheads="1"/>
          </p:cNvSpPr>
          <p:nvPr>
            <p:ph type="title" idx="4294967295"/>
          </p:nvPr>
        </p:nvSpPr>
        <p:spPr/>
        <p:txBody>
          <a:bodyPr/>
          <a:lstStyle/>
          <a:p>
            <a:pPr eaLnBrk="1" hangingPunct="1"/>
            <a:r>
              <a:rPr lang="en-US" altLang="en-US" smtClean="0"/>
              <a:t>Evaluation</a:t>
            </a:r>
          </a:p>
        </p:txBody>
      </p:sp>
      <p:sp>
        <p:nvSpPr>
          <p:cNvPr id="496645" name="Rectangle 3"/>
          <p:cNvSpPr>
            <a:spLocks noGrp="1" noChangeArrowheads="1"/>
          </p:cNvSpPr>
          <p:nvPr>
            <p:ph type="body" idx="4294967295"/>
          </p:nvPr>
        </p:nvSpPr>
        <p:spPr/>
        <p:txBody>
          <a:bodyPr/>
          <a:lstStyle/>
          <a:p>
            <a:pPr eaLnBrk="1" hangingPunct="1"/>
            <a:r>
              <a:rPr lang="en-US" altLang="en-US" smtClean="0"/>
              <a:t>Can have some understanding of application</a:t>
            </a:r>
          </a:p>
          <a:p>
            <a:pPr eaLnBrk="1" hangingPunct="1"/>
            <a:r>
              <a:rPr lang="en-US" altLang="en-US" smtClean="0"/>
              <a:t>Supports authentication</a:t>
            </a:r>
          </a:p>
          <a:p>
            <a:pPr eaLnBrk="1" hangingPunct="1"/>
            <a:r>
              <a:rPr lang="en-US" altLang="en-US" smtClean="0"/>
              <a:t>Information can be smuggled by e-mail or by Get/Post commands in HTTP</a:t>
            </a:r>
          </a:p>
          <a:p>
            <a:pPr eaLnBrk="1" hangingPunct="1"/>
            <a:r>
              <a:rPr lang="en-US" altLang="en-US" smtClean="0"/>
              <a:t>Security tradeoffs in placing servers inside or outside firewall </a:t>
            </a:r>
          </a:p>
          <a:p>
            <a:pPr eaLnBrk="1" hangingPunct="1"/>
            <a:r>
              <a:rPr lang="en-US" altLang="en-US" smtClean="0"/>
              <a:t>Limited protection against internal users </a:t>
            </a:r>
          </a:p>
        </p:txBody>
      </p:sp>
    </p:spTree>
    <p:extLst>
      <p:ext uri="{BB962C8B-B14F-4D97-AF65-F5344CB8AC3E}">
        <p14:creationId xmlns:p14="http://schemas.microsoft.com/office/powerpoint/2010/main" val="20474370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BAAE62F1-3C51-47EB-90B0-C0A5B314D5B0}" type="datetime1">
              <a:rPr lang="en-US" altLang="en-US" sz="1400" b="0" i="0">
                <a:latin typeface="Times New Roman" panose="02020603050405020304" pitchFamily="18" charset="0"/>
              </a:rPr>
              <a:pPr eaLnBrk="0" hangingPunct="0">
                <a:spcBef>
                  <a:spcPct val="0"/>
                </a:spcBef>
                <a:buFontTx/>
                <a:buNone/>
              </a:pPr>
              <a:t>10/19/2017</a:t>
            </a:fld>
            <a:endParaRPr lang="en-US" altLang="en-US" sz="1400" b="0" i="0">
              <a:latin typeface="Times New Roman" panose="02020603050405020304" pitchFamily="18" charset="0"/>
            </a:endParaRPr>
          </a:p>
        </p:txBody>
      </p:sp>
      <p:sp>
        <p:nvSpPr>
          <p:cNvPr id="4986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A3D66EB1-FA2A-4E9B-82D2-BFB17B24ADAE}" type="slidenum">
              <a:rPr lang="en-US" altLang="en-US" sz="1400" b="0" i="0">
                <a:latin typeface="Times New Roman" panose="02020603050405020304" pitchFamily="18" charset="0"/>
              </a:rPr>
              <a:pPr eaLnBrk="0" hangingPunct="0">
                <a:spcBef>
                  <a:spcPct val="0"/>
                </a:spcBef>
                <a:buFontTx/>
                <a:buNone/>
              </a:pPr>
              <a:t>74</a:t>
            </a:fld>
            <a:endParaRPr lang="en-US" altLang="en-US" sz="1400" b="0" i="0">
              <a:latin typeface="Times New Roman" panose="02020603050405020304" pitchFamily="18" charset="0"/>
            </a:endParaRPr>
          </a:p>
        </p:txBody>
      </p:sp>
      <p:sp>
        <p:nvSpPr>
          <p:cNvPr id="498692" name="Rectangle 2"/>
          <p:cNvSpPr>
            <a:spLocks noGrp="1" noChangeArrowheads="1"/>
          </p:cNvSpPr>
          <p:nvPr>
            <p:ph type="title" idx="4294967295"/>
          </p:nvPr>
        </p:nvSpPr>
        <p:spPr/>
        <p:txBody>
          <a:bodyPr/>
          <a:lstStyle/>
          <a:p>
            <a:pPr eaLnBrk="1" hangingPunct="1"/>
            <a:r>
              <a:rPr lang="en-US" altLang="en-US" smtClean="0"/>
              <a:t>Stateful inspection firewall  </a:t>
            </a:r>
          </a:p>
        </p:txBody>
      </p:sp>
      <p:sp>
        <p:nvSpPr>
          <p:cNvPr id="498693" name="Rectangle 3"/>
          <p:cNvSpPr>
            <a:spLocks noGrp="1" noChangeArrowheads="1"/>
          </p:cNvSpPr>
          <p:nvPr>
            <p:ph type="body" idx="4294967295"/>
          </p:nvPr>
        </p:nvSpPr>
        <p:spPr/>
        <p:txBody>
          <a:bodyPr/>
          <a:lstStyle/>
          <a:p>
            <a:pPr eaLnBrk="1" hangingPunct="1"/>
            <a:r>
              <a:rPr lang="en-US" altLang="en-US" smtClean="0"/>
              <a:t>Based on inspection of packets</a:t>
            </a:r>
          </a:p>
          <a:p>
            <a:pPr eaLnBrk="1" hangingPunct="1"/>
            <a:r>
              <a:rPr lang="en-US" altLang="en-US" smtClean="0"/>
              <a:t>Keeps dynamic state tables</a:t>
            </a:r>
          </a:p>
          <a:p>
            <a:pPr eaLnBrk="1" hangingPunct="1"/>
            <a:r>
              <a:rPr lang="en-US" altLang="en-US" smtClean="0"/>
              <a:t>Can use information from the seven network layers</a:t>
            </a:r>
          </a:p>
          <a:p>
            <a:pPr eaLnBrk="1" hangingPunct="1"/>
            <a:r>
              <a:rPr lang="en-US" altLang="en-US" smtClean="0"/>
              <a:t>Scalable</a:t>
            </a:r>
          </a:p>
          <a:p>
            <a:pPr eaLnBrk="1" hangingPunct="1"/>
            <a:r>
              <a:rPr lang="en-US" altLang="en-US" smtClean="0"/>
              <a:t>Similar limitations about message and document contents</a:t>
            </a:r>
          </a:p>
        </p:txBody>
      </p:sp>
    </p:spTree>
    <p:extLst>
      <p:ext uri="{BB962C8B-B14F-4D97-AF65-F5344CB8AC3E}">
        <p14:creationId xmlns:p14="http://schemas.microsoft.com/office/powerpoint/2010/main" val="28721288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2999961B-420F-42C6-919B-31AA79352F8A}" type="datetime1">
              <a:rPr lang="en-US" altLang="en-US" sz="1400" b="0" i="0">
                <a:latin typeface="Times New Roman" panose="02020603050405020304" pitchFamily="18" charset="0"/>
              </a:rPr>
              <a:pPr eaLnBrk="0" hangingPunct="0">
                <a:spcBef>
                  <a:spcPct val="0"/>
                </a:spcBef>
                <a:buFontTx/>
                <a:buNone/>
              </a:pPr>
              <a:t>10/19/2017</a:t>
            </a:fld>
            <a:endParaRPr lang="en-US" altLang="en-US" sz="1400" b="0" i="0">
              <a:latin typeface="Times New Roman" panose="02020603050405020304" pitchFamily="18" charset="0"/>
            </a:endParaRPr>
          </a:p>
        </p:txBody>
      </p:sp>
      <p:sp>
        <p:nvSpPr>
          <p:cNvPr id="4997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45F43472-3D36-482A-BC96-BC72CD2AFC6E}" type="slidenum">
              <a:rPr lang="en-US" altLang="en-US" sz="1400" b="0" i="0">
                <a:latin typeface="Times New Roman" panose="02020603050405020304" pitchFamily="18" charset="0"/>
              </a:rPr>
              <a:pPr eaLnBrk="0" hangingPunct="0">
                <a:spcBef>
                  <a:spcPct val="0"/>
                </a:spcBef>
                <a:buFontTx/>
                <a:buNone/>
              </a:pPr>
              <a:t>75</a:t>
            </a:fld>
            <a:endParaRPr lang="en-US" altLang="en-US" sz="1400" b="0" i="0">
              <a:latin typeface="Times New Roman" panose="02020603050405020304" pitchFamily="18" charset="0"/>
            </a:endParaRPr>
          </a:p>
        </p:txBody>
      </p:sp>
      <p:sp>
        <p:nvSpPr>
          <p:cNvPr id="499716" name="Rectangle 6"/>
          <p:cNvSpPr>
            <a:spLocks noGrp="1" noChangeArrowheads="1"/>
          </p:cNvSpPr>
          <p:nvPr>
            <p:ph type="title" idx="4294967295"/>
          </p:nvPr>
        </p:nvSpPr>
        <p:spPr/>
        <p:txBody>
          <a:bodyPr/>
          <a:lstStyle/>
          <a:p>
            <a:pPr eaLnBrk="1" hangingPunct="1"/>
            <a:r>
              <a:rPr lang="en-US" altLang="en-US" smtClean="0"/>
              <a:t>Stateful firewall pattern</a:t>
            </a:r>
          </a:p>
        </p:txBody>
      </p:sp>
      <p:pic>
        <p:nvPicPr>
          <p:cNvPr id="499717" name="Picture 5"/>
          <p:cNvPicPr>
            <a:picLocks noGrp="1" noChangeAspect="1" noChangeArrowheads="1"/>
          </p:cNvPicPr>
          <p:nvPr>
            <p:ph idx="4294967295"/>
          </p:nvPr>
        </p:nvPicPr>
        <p:blipFill>
          <a:blip r:embed="rId2" cstate="print">
            <a:extLst>
              <a:ext uri="{28A0092B-C50C-407E-A947-70E740481C1C}">
                <a14:useLocalDpi xmlns:a14="http://schemas.microsoft.com/office/drawing/2010/main" val="0"/>
              </a:ext>
            </a:extLst>
          </a:blip>
          <a:srcRect/>
          <a:stretch>
            <a:fillRect/>
          </a:stretch>
        </p:blipFill>
        <p:spPr>
          <a:xfrm>
            <a:off x="3379789" y="2713039"/>
            <a:ext cx="5432425" cy="2344737"/>
          </a:xfrm>
          <a:noFill/>
        </p:spPr>
      </p:pic>
    </p:spTree>
    <p:extLst>
      <p:ext uri="{BB962C8B-B14F-4D97-AF65-F5344CB8AC3E}">
        <p14:creationId xmlns:p14="http://schemas.microsoft.com/office/powerpoint/2010/main" val="11366524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45D302D3-FDCB-43A2-B4E0-824CDF634917}" type="datetime1">
              <a:rPr lang="en-US" altLang="en-US" sz="1400" b="0" i="0">
                <a:latin typeface="Times New Roman" panose="02020603050405020304" pitchFamily="18" charset="0"/>
              </a:rPr>
              <a:pPr eaLnBrk="0" hangingPunct="0">
                <a:spcBef>
                  <a:spcPct val="0"/>
                </a:spcBef>
                <a:buFontTx/>
                <a:buNone/>
              </a:pPr>
              <a:t>10/19/2017</a:t>
            </a:fld>
            <a:endParaRPr lang="en-US" altLang="en-US" sz="1400" b="0" i="0">
              <a:latin typeface="Times New Roman" panose="02020603050405020304" pitchFamily="18" charset="0"/>
            </a:endParaRPr>
          </a:p>
        </p:txBody>
      </p:sp>
      <p:sp>
        <p:nvSpPr>
          <p:cNvPr id="5007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956046E5-B6DE-4DAA-BAC0-D8CC88671D25}" type="slidenum">
              <a:rPr lang="en-US" altLang="en-US" sz="1400" b="0" i="0">
                <a:latin typeface="Times New Roman" panose="02020603050405020304" pitchFamily="18" charset="0"/>
              </a:rPr>
              <a:pPr eaLnBrk="0" hangingPunct="0">
                <a:spcBef>
                  <a:spcPct val="0"/>
                </a:spcBef>
                <a:buFontTx/>
                <a:buNone/>
              </a:pPr>
              <a:t>76</a:t>
            </a:fld>
            <a:endParaRPr lang="en-US" altLang="en-US" sz="1400" b="0" i="0">
              <a:latin typeface="Times New Roman" panose="02020603050405020304" pitchFamily="18" charset="0"/>
            </a:endParaRPr>
          </a:p>
        </p:txBody>
      </p:sp>
      <p:sp>
        <p:nvSpPr>
          <p:cNvPr id="500740" name="Rectangle 2"/>
          <p:cNvSpPr>
            <a:spLocks noGrp="1" noChangeArrowheads="1"/>
          </p:cNvSpPr>
          <p:nvPr>
            <p:ph type="title" idx="4294967295"/>
          </p:nvPr>
        </p:nvSpPr>
        <p:spPr/>
        <p:txBody>
          <a:bodyPr/>
          <a:lstStyle/>
          <a:p>
            <a:pPr eaLnBrk="1" hangingPunct="1"/>
            <a:r>
              <a:rPr lang="en-US" altLang="en-US" smtClean="0"/>
              <a:t>Overall evaluation  of firewalls</a:t>
            </a:r>
          </a:p>
        </p:txBody>
      </p:sp>
      <p:sp>
        <p:nvSpPr>
          <p:cNvPr id="500741" name="Rectangle 3"/>
          <p:cNvSpPr>
            <a:spLocks noGrp="1" noChangeArrowheads="1"/>
          </p:cNvSpPr>
          <p:nvPr>
            <p:ph type="body" idx="4294967295"/>
          </p:nvPr>
        </p:nvSpPr>
        <p:spPr/>
        <p:txBody>
          <a:bodyPr/>
          <a:lstStyle/>
          <a:p>
            <a:pPr eaLnBrk="1" hangingPunct="1">
              <a:lnSpc>
                <a:spcPct val="90000"/>
              </a:lnSpc>
            </a:pPr>
            <a:r>
              <a:rPr lang="en-US" altLang="en-US" smtClean="0"/>
              <a:t>A basic component of any system connected to networks</a:t>
            </a:r>
          </a:p>
          <a:p>
            <a:pPr eaLnBrk="1" hangingPunct="1">
              <a:lnSpc>
                <a:spcPct val="90000"/>
              </a:lnSpc>
            </a:pPr>
            <a:r>
              <a:rPr lang="en-US" altLang="en-US" smtClean="0"/>
              <a:t>Transparent to users</a:t>
            </a:r>
          </a:p>
          <a:p>
            <a:pPr eaLnBrk="1" hangingPunct="1">
              <a:lnSpc>
                <a:spcPct val="90000"/>
              </a:lnSpc>
            </a:pPr>
            <a:r>
              <a:rPr lang="en-US" altLang="en-US" smtClean="0"/>
              <a:t>Relatively inexpensive</a:t>
            </a:r>
          </a:p>
          <a:p>
            <a:pPr eaLnBrk="1" hangingPunct="1">
              <a:lnSpc>
                <a:spcPct val="90000"/>
              </a:lnSpc>
            </a:pPr>
            <a:r>
              <a:rPr lang="en-US" altLang="en-US" smtClean="0"/>
              <a:t>Good control of access to ports or services but no understanding of messages</a:t>
            </a:r>
          </a:p>
          <a:p>
            <a:pPr eaLnBrk="1" hangingPunct="1">
              <a:lnSpc>
                <a:spcPct val="90000"/>
              </a:lnSpc>
            </a:pPr>
            <a:r>
              <a:rPr lang="en-US" altLang="en-US" smtClean="0"/>
              <a:t>No protection against internal users </a:t>
            </a:r>
          </a:p>
          <a:p>
            <a:pPr eaLnBrk="1" hangingPunct="1">
              <a:lnSpc>
                <a:spcPct val="90000"/>
              </a:lnSpc>
            </a:pPr>
            <a:r>
              <a:rPr lang="en-US" altLang="en-US" smtClean="0"/>
              <a:t>Must be complemented with other controls</a:t>
            </a:r>
          </a:p>
        </p:txBody>
      </p:sp>
    </p:spTree>
    <p:extLst>
      <p:ext uri="{BB962C8B-B14F-4D97-AF65-F5344CB8AC3E}">
        <p14:creationId xmlns:p14="http://schemas.microsoft.com/office/powerpoint/2010/main" val="39737556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296B60AB-A550-42CE-B42E-F96360F34439}" type="datetime1">
              <a:rPr lang="en-US" altLang="en-US" sz="1400" b="0" i="0">
                <a:latin typeface="Times New Roman" panose="02020603050405020304" pitchFamily="18" charset="0"/>
              </a:rPr>
              <a:pPr eaLnBrk="0" hangingPunct="0">
                <a:spcBef>
                  <a:spcPct val="0"/>
                </a:spcBef>
                <a:buFontTx/>
                <a:buNone/>
              </a:pPr>
              <a:t>10/19/2017</a:t>
            </a:fld>
            <a:endParaRPr lang="en-US" altLang="en-US" sz="1400" b="0" i="0">
              <a:latin typeface="Times New Roman" panose="02020603050405020304" pitchFamily="18" charset="0"/>
            </a:endParaRPr>
          </a:p>
        </p:txBody>
      </p:sp>
      <p:sp>
        <p:nvSpPr>
          <p:cNvPr id="50176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70726F68-FF4E-4973-BB2F-A6B0411FF299}" type="slidenum">
              <a:rPr lang="en-US" altLang="en-US" sz="1400" b="0" i="0">
                <a:latin typeface="Times New Roman" panose="02020603050405020304" pitchFamily="18" charset="0"/>
              </a:rPr>
              <a:pPr eaLnBrk="0" hangingPunct="0">
                <a:spcBef>
                  <a:spcPct val="0"/>
                </a:spcBef>
                <a:buFontTx/>
                <a:buNone/>
              </a:pPr>
              <a:t>77</a:t>
            </a:fld>
            <a:endParaRPr lang="en-US" altLang="en-US" sz="1400" b="0" i="0">
              <a:latin typeface="Times New Roman" panose="02020603050405020304" pitchFamily="18" charset="0"/>
            </a:endParaRPr>
          </a:p>
        </p:txBody>
      </p:sp>
      <p:sp>
        <p:nvSpPr>
          <p:cNvPr id="501764" name="Rectangle 4"/>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a:solidFill>
                  <a:schemeClr val="tx2"/>
                </a:solidFill>
                <a:latin typeface="Times New Roman" panose="02020603050405020304" pitchFamily="18" charset="0"/>
              </a:rPr>
              <a:t>Application firewall</a:t>
            </a:r>
          </a:p>
        </p:txBody>
      </p:sp>
      <p:sp>
        <p:nvSpPr>
          <p:cNvPr id="501765" name="Rectangle 5"/>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3200" b="0" i="0">
                <a:latin typeface="Times New Roman" panose="02020603050405020304" pitchFamily="18" charset="0"/>
              </a:rPr>
              <a:t>Controls input/output from distributed applications </a:t>
            </a:r>
          </a:p>
          <a:p>
            <a:r>
              <a:rPr lang="en-US" altLang="en-US" sz="3200" b="0" i="0">
                <a:latin typeface="Times New Roman" panose="02020603050405020304" pitchFamily="18" charset="0"/>
              </a:rPr>
              <a:t>Enforces access control according to application restrictions, can understand application semantics</a:t>
            </a:r>
          </a:p>
          <a:p>
            <a:r>
              <a:rPr lang="en-US" altLang="en-US" sz="3200" b="0" i="0">
                <a:latin typeface="Times New Roman" panose="02020603050405020304" pitchFamily="18" charset="0"/>
              </a:rPr>
              <a:t>Can also filter wrong operations, wrong type or length parameters, wrong sequences of operations</a:t>
            </a:r>
          </a:p>
        </p:txBody>
      </p:sp>
    </p:spTree>
    <p:extLst>
      <p:ext uri="{BB962C8B-B14F-4D97-AF65-F5344CB8AC3E}">
        <p14:creationId xmlns:p14="http://schemas.microsoft.com/office/powerpoint/2010/main" val="13663119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251F5BD8-F61A-4962-8403-B46709E742B6}" type="datetime1">
              <a:rPr lang="en-US" altLang="en-US" sz="1400" b="0" i="0">
                <a:latin typeface="Times New Roman" panose="02020603050405020304" pitchFamily="18" charset="0"/>
              </a:rPr>
              <a:pPr eaLnBrk="0" hangingPunct="0">
                <a:spcBef>
                  <a:spcPct val="0"/>
                </a:spcBef>
                <a:buFontTx/>
                <a:buNone/>
              </a:pPr>
              <a:t>10/19/2017</a:t>
            </a:fld>
            <a:endParaRPr lang="en-US" altLang="en-US" sz="1400" b="0" i="0">
              <a:latin typeface="Times New Roman" panose="02020603050405020304" pitchFamily="18" charset="0"/>
            </a:endParaRPr>
          </a:p>
        </p:txBody>
      </p:sp>
      <p:sp>
        <p:nvSpPr>
          <p:cNvPr id="50278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BA972CC4-9EEA-4E4B-BE7D-2BC74AB6712E}" type="slidenum">
              <a:rPr lang="en-US" altLang="en-US" sz="1400" b="0" i="0">
                <a:latin typeface="Times New Roman" panose="02020603050405020304" pitchFamily="18" charset="0"/>
              </a:rPr>
              <a:pPr eaLnBrk="0" hangingPunct="0">
                <a:spcBef>
                  <a:spcPct val="0"/>
                </a:spcBef>
                <a:buFontTx/>
                <a:buNone/>
              </a:pPr>
              <a:t>78</a:t>
            </a:fld>
            <a:endParaRPr lang="en-US" altLang="en-US" sz="1400" b="0" i="0">
              <a:latin typeface="Times New Roman" panose="02020603050405020304" pitchFamily="18" charset="0"/>
            </a:endParaRPr>
          </a:p>
        </p:txBody>
      </p:sp>
      <p:pic>
        <p:nvPicPr>
          <p:cNvPr id="50278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8039" y="661989"/>
            <a:ext cx="5495925" cy="55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447226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DBF91B10-04F1-4CE5-A3DA-C6C31DC1FBC9}" type="datetime1">
              <a:rPr lang="en-US" altLang="en-US" sz="1400" b="0" i="0">
                <a:latin typeface="Times New Roman" panose="02020603050405020304" pitchFamily="18" charset="0"/>
              </a:rPr>
              <a:pPr eaLnBrk="0" hangingPunct="0">
                <a:spcBef>
                  <a:spcPct val="0"/>
                </a:spcBef>
                <a:buFontTx/>
                <a:buNone/>
              </a:pPr>
              <a:t>10/19/2017</a:t>
            </a:fld>
            <a:endParaRPr lang="en-US" altLang="en-US" sz="1400" b="0" i="0">
              <a:latin typeface="Times New Roman" panose="02020603050405020304" pitchFamily="18" charset="0"/>
            </a:endParaRPr>
          </a:p>
        </p:txBody>
      </p:sp>
      <p:sp>
        <p:nvSpPr>
          <p:cNvPr id="50381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9E2F6A9E-F47E-4147-A510-CD03D9018D67}" type="slidenum">
              <a:rPr lang="en-US" altLang="en-US" sz="1400" b="0" i="0">
                <a:latin typeface="Times New Roman" panose="02020603050405020304" pitchFamily="18" charset="0"/>
              </a:rPr>
              <a:pPr eaLnBrk="0" hangingPunct="0">
                <a:spcBef>
                  <a:spcPct val="0"/>
                </a:spcBef>
                <a:buFontTx/>
                <a:buNone/>
              </a:pPr>
              <a:t>79</a:t>
            </a:fld>
            <a:endParaRPr lang="en-US" altLang="en-US" sz="1400" b="0" i="0">
              <a:latin typeface="Times New Roman" panose="02020603050405020304" pitchFamily="18" charset="0"/>
            </a:endParaRPr>
          </a:p>
        </p:txBody>
      </p:sp>
      <p:pic>
        <p:nvPicPr>
          <p:cNvPr id="50381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3450" y="1103314"/>
            <a:ext cx="7785100"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31295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r>
              <a:rPr lang="en-US" altLang="en-US" smtClean="0"/>
              <a:t>Network terms</a:t>
            </a:r>
          </a:p>
        </p:txBody>
      </p:sp>
      <p:sp>
        <p:nvSpPr>
          <p:cNvPr id="418819" name="Rectangle 3"/>
          <p:cNvSpPr>
            <a:spLocks noGrp="1" noChangeArrowheads="1"/>
          </p:cNvSpPr>
          <p:nvPr>
            <p:ph type="body" idx="1"/>
          </p:nvPr>
        </p:nvSpPr>
        <p:spPr/>
        <p:txBody>
          <a:bodyPr>
            <a:normAutofit/>
          </a:bodyPr>
          <a:lstStyle/>
          <a:p>
            <a:pPr>
              <a:lnSpc>
                <a:spcPct val="80000"/>
              </a:lnSpc>
            </a:pPr>
            <a:r>
              <a:rPr lang="en-US" altLang="en-US" b="1" dirty="0" smtClean="0"/>
              <a:t>Ports</a:t>
            </a:r>
            <a:r>
              <a:rPr lang="en-US" altLang="en-US" dirty="0" smtClean="0"/>
              <a:t>—numbered parts </a:t>
            </a:r>
            <a:r>
              <a:rPr lang="en-US" altLang="en-US" dirty="0"/>
              <a:t>of the </a:t>
            </a:r>
            <a:r>
              <a:rPr lang="en-US" altLang="en-US" dirty="0" smtClean="0"/>
              <a:t>OS, </a:t>
            </a:r>
            <a:r>
              <a:rPr lang="en-US" altLang="en-US" dirty="0"/>
              <a:t>used for communications</a:t>
            </a:r>
          </a:p>
          <a:p>
            <a:pPr>
              <a:lnSpc>
                <a:spcPct val="80000"/>
              </a:lnSpc>
            </a:pPr>
            <a:r>
              <a:rPr lang="en-US" altLang="en-US" b="1" dirty="0"/>
              <a:t>Addresses</a:t>
            </a:r>
            <a:r>
              <a:rPr lang="en-US" altLang="en-US" dirty="0"/>
              <a:t> are used to identify the destination host for any request or response. Since such addresses are typically hard to use for human beings, addresses can be associated with </a:t>
            </a:r>
            <a:r>
              <a:rPr lang="en-US" altLang="en-US" b="1" dirty="0"/>
              <a:t>logical names (URLs)</a:t>
            </a:r>
          </a:p>
          <a:p>
            <a:pPr>
              <a:lnSpc>
                <a:spcPct val="80000"/>
              </a:lnSpc>
            </a:pPr>
            <a:r>
              <a:rPr lang="en-US" altLang="en-US" dirty="0"/>
              <a:t>The </a:t>
            </a:r>
            <a:r>
              <a:rPr lang="en-US" altLang="en-US" b="1" dirty="0"/>
              <a:t>Domain Name System (DNS) </a:t>
            </a:r>
            <a:r>
              <a:rPr lang="en-US" altLang="en-US" dirty="0"/>
              <a:t>is used for this association. To translate the logical name www.xx.co.za to its corresponding address, a client sends a request to a DNS server. This server may have to send a request to other DNS servers until it has determined the corresponding address — which it can then supply to the client.</a:t>
            </a:r>
          </a:p>
        </p:txBody>
      </p:sp>
    </p:spTree>
    <p:extLst>
      <p:ext uri="{BB962C8B-B14F-4D97-AF65-F5344CB8AC3E}">
        <p14:creationId xmlns:p14="http://schemas.microsoft.com/office/powerpoint/2010/main" val="309417834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Misuse pattern: Theft </a:t>
            </a:r>
            <a:r>
              <a:rPr lang="en-US" b="1" dirty="0"/>
              <a:t>of Service in VoIP</a:t>
            </a:r>
            <a:r>
              <a:rPr lang="en-US" dirty="0"/>
              <a:t/>
            </a:r>
            <a:br>
              <a:rPr lang="en-US" dirty="0"/>
            </a:br>
            <a:r>
              <a:rPr lang="en-US" b="1" dirty="0"/>
              <a:t> </a:t>
            </a:r>
            <a:r>
              <a:rPr lang="en-US" i="1" dirty="0"/>
              <a:t/>
            </a:r>
            <a:br>
              <a:rPr lang="en-US" i="1" dirty="0"/>
            </a:b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Intent</a:t>
            </a:r>
            <a:endParaRPr lang="en-US" i="1" dirty="0"/>
          </a:p>
          <a:p>
            <a:r>
              <a:rPr lang="en-US" dirty="0"/>
              <a:t>The Theft of Service pattern provides an opportunity for attackers to gain access to the VoIP network by imitating subscribers and/or seizing control of terminal devices and performing free calls</a:t>
            </a:r>
            <a:r>
              <a:rPr lang="en-US" dirty="0" smtClean="0"/>
              <a:t>.</a:t>
            </a:r>
          </a:p>
          <a:p>
            <a:pPr marL="0" indent="0">
              <a:buNone/>
            </a:pPr>
            <a:r>
              <a:rPr lang="en-US" b="1" dirty="0" smtClean="0"/>
              <a:t>Context</a:t>
            </a:r>
          </a:p>
          <a:p>
            <a:r>
              <a:rPr lang="en-US" dirty="0"/>
              <a:t>VoIP are converged networks that include Internet traffic as well as voice, data, and video. </a:t>
            </a:r>
          </a:p>
          <a:p>
            <a:r>
              <a:rPr lang="en-US" dirty="0"/>
              <a:t>The </a:t>
            </a:r>
            <a:r>
              <a:rPr lang="en-US" dirty="0" smtClean="0"/>
              <a:t>context </a:t>
            </a:r>
            <a:r>
              <a:rPr lang="en-US" dirty="0"/>
              <a:t>of </a:t>
            </a:r>
            <a:r>
              <a:rPr lang="en-US" dirty="0" smtClean="0"/>
              <a:t>this pattern </a:t>
            </a:r>
            <a:r>
              <a:rPr lang="en-US" dirty="0"/>
              <a:t>includes </a:t>
            </a:r>
            <a:r>
              <a:rPr lang="en-US" dirty="0" smtClean="0"/>
              <a:t>a </a:t>
            </a:r>
            <a:r>
              <a:rPr lang="en-US" dirty="0"/>
              <a:t>common signaling </a:t>
            </a:r>
            <a:r>
              <a:rPr lang="en-US" dirty="0" smtClean="0"/>
              <a:t>standard: H323. </a:t>
            </a:r>
            <a:endParaRPr lang="en-US" dirty="0"/>
          </a:p>
        </p:txBody>
      </p:sp>
    </p:spTree>
    <p:extLst>
      <p:ext uri="{BB962C8B-B14F-4D97-AF65-F5344CB8AC3E}">
        <p14:creationId xmlns:p14="http://schemas.microsoft.com/office/powerpoint/2010/main" val="7816056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 of H323 architecture</a:t>
            </a:r>
            <a:endParaRPr lang="en-US" dirty="0"/>
          </a:p>
        </p:txBody>
      </p:sp>
      <p:pic>
        <p:nvPicPr>
          <p:cNvPr id="3" name="Picture 2"/>
          <p:cNvPicPr>
            <a:picLocks noChangeAspect="1"/>
          </p:cNvPicPr>
          <p:nvPr/>
        </p:nvPicPr>
        <p:blipFill>
          <a:blip r:embed="rId2"/>
          <a:stretch>
            <a:fillRect/>
          </a:stretch>
        </p:blipFill>
        <p:spPr>
          <a:xfrm>
            <a:off x="2366962" y="1453705"/>
            <a:ext cx="7458075" cy="4810125"/>
          </a:xfrm>
          <a:prstGeom prst="rect">
            <a:avLst/>
          </a:prstGeom>
        </p:spPr>
      </p:pic>
    </p:spTree>
    <p:extLst>
      <p:ext uri="{BB962C8B-B14F-4D97-AF65-F5344CB8AC3E}">
        <p14:creationId xmlns:p14="http://schemas.microsoft.com/office/powerpoint/2010/main" val="340369563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H323 architecture</a:t>
            </a:r>
            <a:endParaRPr lang="en-US" dirty="0"/>
          </a:p>
        </p:txBody>
      </p:sp>
      <p:sp>
        <p:nvSpPr>
          <p:cNvPr id="3" name="Content Placeholder 2"/>
          <p:cNvSpPr>
            <a:spLocks noGrp="1"/>
          </p:cNvSpPr>
          <p:nvPr>
            <p:ph idx="1"/>
          </p:nvPr>
        </p:nvSpPr>
        <p:spPr/>
        <p:txBody>
          <a:bodyPr>
            <a:normAutofit lnSpcReduction="10000"/>
          </a:bodyPr>
          <a:lstStyle/>
          <a:p>
            <a:r>
              <a:rPr lang="en-US" dirty="0"/>
              <a:t>The </a:t>
            </a:r>
            <a:r>
              <a:rPr lang="en-US" b="1" dirty="0"/>
              <a:t>Layer 2 Switch</a:t>
            </a:r>
            <a:r>
              <a:rPr lang="en-US" dirty="0"/>
              <a:t> provides connectivity between H.323 components. The </a:t>
            </a:r>
            <a:r>
              <a:rPr lang="en-US" b="1" dirty="0"/>
              <a:t>Gateway </a:t>
            </a:r>
            <a:r>
              <a:rPr lang="en-US" dirty="0"/>
              <a:t>takes a voice call from a circuit-switched Public Switched Telephone Network (</a:t>
            </a:r>
            <a:r>
              <a:rPr lang="en-US" b="1" dirty="0"/>
              <a:t>PSTN</a:t>
            </a:r>
            <a:r>
              <a:rPr lang="en-US" dirty="0"/>
              <a:t>) and places it on the IP network. The PSTN uses </a:t>
            </a:r>
            <a:r>
              <a:rPr lang="en-US" b="1" dirty="0"/>
              <a:t>PBX </a:t>
            </a:r>
            <a:r>
              <a:rPr lang="en-US" dirty="0"/>
              <a:t>switches and </a:t>
            </a:r>
            <a:r>
              <a:rPr lang="en-US" b="1" dirty="0"/>
              <a:t>Analog Phones</a:t>
            </a:r>
            <a:r>
              <a:rPr lang="en-US" dirty="0"/>
              <a:t>. The Internet (IP network) contains </a:t>
            </a:r>
            <a:r>
              <a:rPr lang="en-US" b="1" dirty="0"/>
              <a:t>Routers </a:t>
            </a:r>
            <a:r>
              <a:rPr lang="en-US" dirty="0"/>
              <a:t>and </a:t>
            </a:r>
            <a:r>
              <a:rPr lang="en-US" b="1" dirty="0"/>
              <a:t>Firewalls</a:t>
            </a:r>
            <a:r>
              <a:rPr lang="en-US" dirty="0"/>
              <a:t> to filter traffic to the </a:t>
            </a:r>
            <a:r>
              <a:rPr lang="en-US" b="1" dirty="0"/>
              <a:t>Terminal Devices</a:t>
            </a:r>
            <a:r>
              <a:rPr lang="en-US" dirty="0"/>
              <a:t>. The gateway also queries the </a:t>
            </a:r>
            <a:r>
              <a:rPr lang="en-US" b="1" dirty="0"/>
              <a:t>Gatekeeper </a:t>
            </a:r>
            <a:r>
              <a:rPr lang="en-US" dirty="0"/>
              <a:t>via the IP backbone with caller/</a:t>
            </a:r>
            <a:r>
              <a:rPr lang="en-US" dirty="0" err="1"/>
              <a:t>callee</a:t>
            </a:r>
            <a:r>
              <a:rPr lang="en-US" dirty="0"/>
              <a:t> numbers and the gatekeeper translates them into routing numbers based upon service logic. The </a:t>
            </a:r>
            <a:r>
              <a:rPr lang="en-US" b="1" dirty="0"/>
              <a:t>IP-PBX</a:t>
            </a:r>
            <a:r>
              <a:rPr lang="en-US" dirty="0"/>
              <a:t> Server acts like a call processing manager providing call setup and routing the calls throughout the network to other voice devices. Softphones are applications installed in Terminal Devices (e.g. PCs or wireless devices).</a:t>
            </a:r>
          </a:p>
          <a:p>
            <a:endParaRPr lang="en-US" dirty="0"/>
          </a:p>
          <a:p>
            <a:endParaRPr lang="en-US" dirty="0"/>
          </a:p>
        </p:txBody>
      </p:sp>
    </p:spTree>
    <p:extLst>
      <p:ext uri="{BB962C8B-B14F-4D97-AF65-F5344CB8AC3E}">
        <p14:creationId xmlns:p14="http://schemas.microsoft.com/office/powerpoint/2010/main" val="24666273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theft of service attack in VoIP</a:t>
            </a:r>
            <a:endParaRPr lang="en-US" dirty="0"/>
          </a:p>
        </p:txBody>
      </p:sp>
      <p:pic>
        <p:nvPicPr>
          <p:cNvPr id="3" name="Picture 2"/>
          <p:cNvPicPr>
            <a:picLocks noChangeAspect="1"/>
          </p:cNvPicPr>
          <p:nvPr/>
        </p:nvPicPr>
        <p:blipFill>
          <a:blip r:embed="rId2"/>
          <a:stretch>
            <a:fillRect/>
          </a:stretch>
        </p:blipFill>
        <p:spPr>
          <a:xfrm>
            <a:off x="2466975" y="1895474"/>
            <a:ext cx="7258050" cy="3581781"/>
          </a:xfrm>
          <a:prstGeom prst="rect">
            <a:avLst/>
          </a:prstGeom>
        </p:spPr>
      </p:pic>
    </p:spTree>
    <p:extLst>
      <p:ext uri="{BB962C8B-B14F-4D97-AF65-F5344CB8AC3E}">
        <p14:creationId xmlns:p14="http://schemas.microsoft.com/office/powerpoint/2010/main" val="36418166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Theft of service attack</a:t>
            </a:r>
            <a:endParaRPr lang="en-US" dirty="0"/>
          </a:p>
        </p:txBody>
      </p:sp>
      <p:sp>
        <p:nvSpPr>
          <p:cNvPr id="3" name="Content Placeholder 2"/>
          <p:cNvSpPr>
            <a:spLocks noGrp="1"/>
          </p:cNvSpPr>
          <p:nvPr>
            <p:ph idx="1"/>
          </p:nvPr>
        </p:nvSpPr>
        <p:spPr/>
        <p:txBody>
          <a:bodyPr>
            <a:normAutofit fontScale="70000" lnSpcReduction="20000"/>
          </a:bodyPr>
          <a:lstStyle/>
          <a:p>
            <a:r>
              <a:rPr lang="en-US" dirty="0"/>
              <a:t>First, the attacker uses a brute force attack to find the special prefixes that Internet phone companies use to identify authorized calls to be routed over their networks. </a:t>
            </a:r>
            <a:endParaRPr lang="en-US" dirty="0" smtClean="0"/>
          </a:p>
          <a:p>
            <a:r>
              <a:rPr lang="en-US" dirty="0" smtClean="0"/>
              <a:t>The </a:t>
            </a:r>
            <a:r>
              <a:rPr lang="en-US" dirty="0"/>
              <a:t>attacker then looks for vulnerable ports and routers in private companies and gets their IP addresses</a:t>
            </a:r>
            <a:r>
              <a:rPr lang="en-US" dirty="0" smtClean="0"/>
              <a:t>.</a:t>
            </a:r>
          </a:p>
          <a:p>
            <a:r>
              <a:rPr lang="en-US" dirty="0" smtClean="0"/>
              <a:t>On </a:t>
            </a:r>
            <a:r>
              <a:rPr lang="en-US" dirty="0"/>
              <a:t>finding vulnerable ports, she hacks into the network to get administrator names and passwords. </a:t>
            </a:r>
            <a:endParaRPr lang="en-US" dirty="0" smtClean="0"/>
          </a:p>
          <a:p>
            <a:r>
              <a:rPr lang="en-US" dirty="0" smtClean="0"/>
              <a:t>The </a:t>
            </a:r>
            <a:r>
              <a:rPr lang="en-US" dirty="0"/>
              <a:t>attacker then reprograms the routers to allow them to handle VoIP calls, and to masquerade the true source of the traffic. </a:t>
            </a:r>
            <a:endParaRPr lang="en-US" dirty="0" smtClean="0"/>
          </a:p>
          <a:p>
            <a:r>
              <a:rPr lang="en-US" dirty="0" smtClean="0"/>
              <a:t>The </a:t>
            </a:r>
            <a:r>
              <a:rPr lang="en-US" dirty="0"/>
              <a:t>attacker then routes her calls to the targeted network via the routers she has hacked, and then sends the calls from the targeted network to Internet phone service providers. </a:t>
            </a:r>
            <a:endParaRPr lang="en-US" dirty="0" smtClean="0"/>
          </a:p>
          <a:p>
            <a:r>
              <a:rPr lang="en-US" dirty="0" smtClean="0"/>
              <a:t>She </a:t>
            </a:r>
            <a:r>
              <a:rPr lang="en-US" dirty="0"/>
              <a:t>may also attach the access codes to the calls, so that the Internet phone providers believe they are legitimate calls. </a:t>
            </a:r>
            <a:endParaRPr lang="en-US" dirty="0" smtClean="0"/>
          </a:p>
          <a:p>
            <a:r>
              <a:rPr lang="en-US" dirty="0" smtClean="0"/>
              <a:t>Finally</a:t>
            </a:r>
            <a:r>
              <a:rPr lang="en-US" dirty="0"/>
              <a:t>, unauthorized calls will go through successfully and will be completed over the Internet phone provider networks.</a:t>
            </a:r>
            <a:endParaRPr lang="en-US" i="1" dirty="0"/>
          </a:p>
          <a:p>
            <a:endParaRPr lang="en-US" dirty="0"/>
          </a:p>
        </p:txBody>
      </p:sp>
    </p:spTree>
    <p:extLst>
      <p:ext uri="{BB962C8B-B14F-4D97-AF65-F5344CB8AC3E}">
        <p14:creationId xmlns:p14="http://schemas.microsoft.com/office/powerpoint/2010/main" val="207296694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Title 1"/>
          <p:cNvSpPr>
            <a:spLocks noGrp="1"/>
          </p:cNvSpPr>
          <p:nvPr>
            <p:ph type="title"/>
          </p:nvPr>
        </p:nvSpPr>
        <p:spPr/>
        <p:txBody>
          <a:bodyPr/>
          <a:lstStyle/>
          <a:p>
            <a:r>
              <a:rPr lang="en-US" altLang="en-US" smtClean="0"/>
              <a:t>Internet routing security</a:t>
            </a:r>
          </a:p>
        </p:txBody>
      </p:sp>
      <p:sp>
        <p:nvSpPr>
          <p:cNvPr id="720899" name="Content Placeholder 2"/>
          <p:cNvSpPr>
            <a:spLocks noGrp="1"/>
          </p:cNvSpPr>
          <p:nvPr>
            <p:ph idx="1"/>
          </p:nvPr>
        </p:nvSpPr>
        <p:spPr/>
        <p:txBody>
          <a:bodyPr/>
          <a:lstStyle/>
          <a:p>
            <a:r>
              <a:rPr lang="en-US" altLang="en-US" sz="2400"/>
              <a:t>A rather old infrastructure, DNS is a hierarchical, distributed, autonomous, and reliable database</a:t>
            </a:r>
          </a:p>
          <a:p>
            <a:r>
              <a:rPr lang="en-US" altLang="en-US" sz="2400"/>
              <a:t>A tempting target for terrorists</a:t>
            </a:r>
          </a:p>
          <a:p>
            <a:r>
              <a:rPr lang="en-US" altLang="en-US" sz="2400"/>
              <a:t>Several attacks have already happened: interception and hijacking</a:t>
            </a:r>
          </a:p>
          <a:p>
            <a:r>
              <a:rPr lang="en-US" altLang="en-US" sz="2400"/>
              <a:t>Routing uses the Border Gateway Protocol (BGP)</a:t>
            </a:r>
          </a:p>
          <a:p>
            <a:r>
              <a:rPr lang="en-US" altLang="en-US" sz="2400"/>
              <a:t>IETF Secure Inter-Domain Routing Working Group is developing a Resource PKI approach for authentication</a:t>
            </a:r>
          </a:p>
          <a:p>
            <a:r>
              <a:rPr lang="en-US" altLang="en-US" sz="2400"/>
              <a:t>P. Vixie, “What DNS is not”, CACM, (52)12, 43-47</a:t>
            </a:r>
          </a:p>
        </p:txBody>
      </p:sp>
    </p:spTree>
    <p:extLst>
      <p:ext uri="{BB962C8B-B14F-4D97-AF65-F5344CB8AC3E}">
        <p14:creationId xmlns:p14="http://schemas.microsoft.com/office/powerpoint/2010/main" val="5364106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Title 1"/>
          <p:cNvSpPr>
            <a:spLocks noGrp="1"/>
          </p:cNvSpPr>
          <p:nvPr>
            <p:ph type="title"/>
          </p:nvPr>
        </p:nvSpPr>
        <p:spPr/>
        <p:txBody>
          <a:bodyPr/>
          <a:lstStyle/>
          <a:p>
            <a:r>
              <a:rPr lang="en-US" altLang="en-US" smtClean="0"/>
              <a:t>BGP</a:t>
            </a:r>
          </a:p>
        </p:txBody>
      </p:sp>
      <p:sp>
        <p:nvSpPr>
          <p:cNvPr id="721923" name="Content Placeholder 2"/>
          <p:cNvSpPr>
            <a:spLocks noGrp="1"/>
          </p:cNvSpPr>
          <p:nvPr>
            <p:ph idx="1"/>
          </p:nvPr>
        </p:nvSpPr>
        <p:spPr/>
        <p:txBody>
          <a:bodyPr/>
          <a:lstStyle/>
          <a:p>
            <a:r>
              <a:rPr lang="en-US" altLang="en-US" smtClean="0"/>
              <a:t>Uses TCP to connect two routers via port 179 so they can exchange data to determine best paths</a:t>
            </a:r>
          </a:p>
          <a:p>
            <a:r>
              <a:rPr lang="en-US" altLang="en-US" smtClean="0"/>
              <a:t>All packets and routers are anonymous</a:t>
            </a:r>
          </a:p>
          <a:p>
            <a:r>
              <a:rPr lang="en-US" altLang="en-US" smtClean="0"/>
              <a:t>BGP security being developed by DHS</a:t>
            </a:r>
          </a:p>
          <a:p>
            <a:r>
              <a:rPr lang="en-US" altLang="en-US" smtClean="0"/>
              <a:t>Add  digital signatures (PKI) for authentication</a:t>
            </a:r>
          </a:p>
          <a:p>
            <a:r>
              <a:rPr lang="en-US" altLang="en-US" smtClean="0"/>
              <a:t>Reduces speed and requires costly changes</a:t>
            </a:r>
          </a:p>
        </p:txBody>
      </p:sp>
    </p:spTree>
    <p:extLst>
      <p:ext uri="{BB962C8B-B14F-4D97-AF65-F5344CB8AC3E}">
        <p14:creationId xmlns:p14="http://schemas.microsoft.com/office/powerpoint/2010/main" val="99575118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Title 1"/>
          <p:cNvSpPr>
            <a:spLocks noGrp="1"/>
          </p:cNvSpPr>
          <p:nvPr>
            <p:ph type="title"/>
          </p:nvPr>
        </p:nvSpPr>
        <p:spPr/>
        <p:txBody>
          <a:bodyPr/>
          <a:lstStyle/>
          <a:p>
            <a:r>
              <a:rPr lang="en-US" altLang="en-US" smtClean="0"/>
              <a:t>Reverse Proxy</a:t>
            </a:r>
          </a:p>
        </p:txBody>
      </p:sp>
      <p:pic>
        <p:nvPicPr>
          <p:cNvPr id="72294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4239" y="2195514"/>
            <a:ext cx="5343525"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097267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Title 1"/>
          <p:cNvSpPr>
            <a:spLocks noGrp="1"/>
          </p:cNvSpPr>
          <p:nvPr>
            <p:ph type="title"/>
          </p:nvPr>
        </p:nvSpPr>
        <p:spPr/>
        <p:txBody>
          <a:bodyPr/>
          <a:lstStyle/>
          <a:p>
            <a:r>
              <a:rPr lang="en-US" altLang="en-US" smtClean="0"/>
              <a:t>Multiple agents</a:t>
            </a:r>
          </a:p>
        </p:txBody>
      </p:sp>
      <p:pic>
        <p:nvPicPr>
          <p:cNvPr id="7239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2714" y="1657350"/>
            <a:ext cx="6886575"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584358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Title 1"/>
          <p:cNvSpPr>
            <a:spLocks noGrp="1"/>
          </p:cNvSpPr>
          <p:nvPr>
            <p:ph type="title"/>
          </p:nvPr>
        </p:nvSpPr>
        <p:spPr/>
        <p:txBody>
          <a:bodyPr/>
          <a:lstStyle/>
          <a:p>
            <a:r>
              <a:rPr lang="en-US" altLang="en-US" smtClean="0"/>
              <a:t>Software defined networking (SDN)</a:t>
            </a:r>
          </a:p>
        </p:txBody>
      </p:sp>
      <p:sp>
        <p:nvSpPr>
          <p:cNvPr id="730115" name="Content Placeholder 2"/>
          <p:cNvSpPr>
            <a:spLocks noGrp="1"/>
          </p:cNvSpPr>
          <p:nvPr>
            <p:ph idx="1"/>
          </p:nvPr>
        </p:nvSpPr>
        <p:spPr/>
        <p:txBody>
          <a:bodyPr>
            <a:normAutofit/>
          </a:bodyPr>
          <a:lstStyle/>
          <a:p>
            <a:r>
              <a:rPr lang="en-US" altLang="en-US" sz="2000" dirty="0"/>
              <a:t>It is an emerging architecture for networks that separates the control from the data in switches and routers. Under SDN, the control plane is implemented in </a:t>
            </a:r>
            <a:r>
              <a:rPr lang="en-US" altLang="en-US" sz="2000" dirty="0">
                <a:hlinkClick r:id="rId2" tooltip="Software"/>
              </a:rPr>
              <a:t>software</a:t>
            </a:r>
            <a:r>
              <a:rPr lang="en-US" altLang="en-US" sz="2000" dirty="0"/>
              <a:t> in </a:t>
            </a:r>
            <a:r>
              <a:rPr lang="en-US" altLang="en-US" sz="2000" dirty="0">
                <a:hlinkClick r:id="rId3" tooltip="Server (computing)"/>
              </a:rPr>
              <a:t>servers</a:t>
            </a:r>
            <a:r>
              <a:rPr lang="en-US" altLang="en-US" sz="2000" dirty="0"/>
              <a:t> separate from the network equipment and the data plane is implemented in commodity network equipment. </a:t>
            </a:r>
            <a:endParaRPr lang="en-US" altLang="en-US" sz="2000" dirty="0" smtClean="0"/>
          </a:p>
          <a:p>
            <a:r>
              <a:rPr lang="en-US" altLang="en-US" sz="2000" dirty="0" err="1" smtClean="0">
                <a:hlinkClick r:id="rId4" tooltip="OpenFlow"/>
              </a:rPr>
              <a:t>OpenFlow</a:t>
            </a:r>
            <a:r>
              <a:rPr lang="en-US" altLang="en-US" sz="2000" dirty="0" smtClean="0"/>
              <a:t> </a:t>
            </a:r>
            <a:r>
              <a:rPr lang="en-US" altLang="en-US" sz="2000" dirty="0"/>
              <a:t>is a leading SDN architecture.</a:t>
            </a:r>
          </a:p>
          <a:p>
            <a:r>
              <a:rPr lang="en-US" altLang="en-US" sz="2000" dirty="0"/>
              <a:t>In </a:t>
            </a:r>
            <a:r>
              <a:rPr lang="en-US" altLang="en-US" sz="2000" dirty="0">
                <a:hlinkClick r:id="rId5" tooltip="Routing"/>
              </a:rPr>
              <a:t>routing</a:t>
            </a:r>
            <a:r>
              <a:rPr lang="en-US" altLang="en-US" sz="2000" dirty="0"/>
              <a:t>, the control plane is the part of the </a:t>
            </a:r>
            <a:r>
              <a:rPr lang="en-US" altLang="en-US" sz="2000" dirty="0">
                <a:hlinkClick r:id="rId6" tooltip="Router (computing)"/>
              </a:rPr>
              <a:t>router</a:t>
            </a:r>
            <a:r>
              <a:rPr lang="en-US" altLang="en-US" sz="2000" dirty="0"/>
              <a:t> architecture that is concerned with drawing the </a:t>
            </a:r>
            <a:r>
              <a:rPr lang="en-US" altLang="en-US" sz="2000" dirty="0">
                <a:hlinkClick r:id="rId7" tooltip="Network map (page does not exist)"/>
              </a:rPr>
              <a:t>network map</a:t>
            </a:r>
            <a:r>
              <a:rPr lang="en-US" altLang="en-US" sz="2000" dirty="0"/>
              <a:t>, or the information in a (possibly augmented) </a:t>
            </a:r>
            <a:r>
              <a:rPr lang="en-US" altLang="en-US" sz="2000" dirty="0">
                <a:hlinkClick r:id="rId8" tooltip="Routing table"/>
              </a:rPr>
              <a:t>routing table</a:t>
            </a:r>
            <a:r>
              <a:rPr lang="en-US" altLang="en-US" sz="2000" dirty="0"/>
              <a:t> that defines what to do with incoming </a:t>
            </a:r>
            <a:r>
              <a:rPr lang="en-US" altLang="en-US" sz="2000" dirty="0">
                <a:hlinkClick r:id="rId9" tooltip="Network packet"/>
              </a:rPr>
              <a:t>packets</a:t>
            </a:r>
            <a:r>
              <a:rPr lang="en-US" altLang="en-US" sz="2000" dirty="0"/>
              <a:t>. </a:t>
            </a:r>
            <a:endParaRPr lang="en-US" altLang="en-US" sz="2000" dirty="0" smtClean="0"/>
          </a:p>
          <a:p>
            <a:r>
              <a:rPr lang="en-US" altLang="en-US" sz="2000" dirty="0" smtClean="0"/>
              <a:t>Control </a:t>
            </a:r>
            <a:r>
              <a:rPr lang="en-US" altLang="en-US" sz="2000" dirty="0"/>
              <a:t>plane functions, such as participating in </a:t>
            </a:r>
            <a:r>
              <a:rPr lang="en-US" altLang="en-US" sz="2000" dirty="0">
                <a:hlinkClick r:id="rId10" tooltip="Routing protocols"/>
              </a:rPr>
              <a:t>routing protocols</a:t>
            </a:r>
            <a:r>
              <a:rPr lang="en-US" altLang="en-US" sz="2000" dirty="0"/>
              <a:t>, run in the architectural </a:t>
            </a:r>
            <a:r>
              <a:rPr lang="en-US" altLang="en-US" sz="2000"/>
              <a:t>control </a:t>
            </a:r>
            <a:r>
              <a:rPr lang="en-US" altLang="en-US" sz="2000" smtClean="0"/>
              <a:t>element. </a:t>
            </a:r>
            <a:r>
              <a:rPr lang="en-US" altLang="en-US" sz="2000" dirty="0"/>
              <a:t>In most cases, the routing table contains a list of destination addresses and the outgoing interface(s) associated with them</a:t>
            </a:r>
            <a:r>
              <a:rPr lang="en-US" altLang="en-US" sz="2000" dirty="0" smtClean="0"/>
              <a:t>.</a:t>
            </a:r>
          </a:p>
          <a:p>
            <a:r>
              <a:rPr lang="en-US" altLang="en-US" sz="2000" dirty="0" smtClean="0"/>
              <a:t>Control </a:t>
            </a:r>
            <a:r>
              <a:rPr lang="en-US" altLang="en-US" sz="2000" dirty="0"/>
              <a:t>plane logic also can define certain packets to be discarded, as well as preferential treatment of certain packets for which a high </a:t>
            </a:r>
            <a:r>
              <a:rPr lang="en-US" altLang="en-US" sz="2000" dirty="0">
                <a:hlinkClick r:id="rId11" tooltip="Quality of service"/>
              </a:rPr>
              <a:t>quality of service</a:t>
            </a:r>
            <a:r>
              <a:rPr lang="en-US" altLang="en-US" sz="2000" dirty="0"/>
              <a:t> is defined by such mechanisms as </a:t>
            </a:r>
            <a:r>
              <a:rPr lang="en-US" altLang="en-US" sz="2000" dirty="0">
                <a:hlinkClick r:id="rId12" tooltip="Differentiated services"/>
              </a:rPr>
              <a:t>differentiated services</a:t>
            </a:r>
            <a:r>
              <a:rPr lang="en-US" altLang="en-US" sz="2000" dirty="0"/>
              <a:t>.</a:t>
            </a:r>
          </a:p>
        </p:txBody>
      </p:sp>
    </p:spTree>
    <p:extLst>
      <p:ext uri="{BB962C8B-B14F-4D97-AF65-F5344CB8AC3E}">
        <p14:creationId xmlns:p14="http://schemas.microsoft.com/office/powerpoint/2010/main" val="1351055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r>
              <a:rPr lang="en-US" altLang="en-US" smtClean="0"/>
              <a:t>Attack preparation</a:t>
            </a:r>
          </a:p>
        </p:txBody>
      </p:sp>
      <p:sp>
        <p:nvSpPr>
          <p:cNvPr id="419843" name="Rectangle 3"/>
          <p:cNvSpPr>
            <a:spLocks noGrp="1" noChangeArrowheads="1"/>
          </p:cNvSpPr>
          <p:nvPr>
            <p:ph type="body" idx="1"/>
          </p:nvPr>
        </p:nvSpPr>
        <p:spPr>
          <a:xfrm>
            <a:off x="887627" y="1924479"/>
            <a:ext cx="10515600" cy="4351338"/>
          </a:xfrm>
        </p:spPr>
        <p:txBody>
          <a:bodyPr>
            <a:normAutofit/>
          </a:bodyPr>
          <a:lstStyle/>
          <a:p>
            <a:pPr>
              <a:lnSpc>
                <a:spcPct val="90000"/>
              </a:lnSpc>
            </a:pPr>
            <a:r>
              <a:rPr lang="en-US" altLang="en-US" sz="2400" b="1" dirty="0"/>
              <a:t>Sniffing</a:t>
            </a:r>
            <a:r>
              <a:rPr lang="en-US" altLang="en-US" sz="2400" dirty="0"/>
              <a:t> — Electronic eavesdropping-- employed on </a:t>
            </a:r>
            <a:r>
              <a:rPr lang="en-US" altLang="en-US" sz="2400" dirty="0" smtClean="0"/>
              <a:t>networks </a:t>
            </a:r>
            <a:r>
              <a:rPr lang="en-US" altLang="en-US" sz="2400" dirty="0"/>
              <a:t>that </a:t>
            </a:r>
            <a:r>
              <a:rPr lang="en-US" altLang="en-US" sz="2400" dirty="0" smtClean="0"/>
              <a:t>use </a:t>
            </a:r>
            <a:r>
              <a:rPr lang="en-US" altLang="en-US" sz="2400" dirty="0"/>
              <a:t>broadcasting</a:t>
            </a:r>
          </a:p>
          <a:p>
            <a:pPr>
              <a:lnSpc>
                <a:spcPct val="90000"/>
              </a:lnSpc>
            </a:pPr>
            <a:r>
              <a:rPr lang="en-US" altLang="en-US" sz="2400" dirty="0"/>
              <a:t>For example, Ethernet uses a bus topology. A message from any node is broadcast on the bus while all nodes ‘listen’ to the bus. The message contains the recipient’s Ethernet address. When it reaches each of the listening nodes, that node compares the address in the message with its own and only accepts the message if the contained address matches its own.  It </a:t>
            </a:r>
            <a:r>
              <a:rPr lang="en-US" altLang="en-US" sz="2400" b="1" dirty="0"/>
              <a:t>is, however, possible to place an Ethernet adapter in so-called </a:t>
            </a:r>
            <a:r>
              <a:rPr lang="en-US" altLang="en-US" sz="2400" dirty="0"/>
              <a:t>promiscuous mode. In this mode the adapter accepts all messages — whether they are intended for its address or not. </a:t>
            </a:r>
          </a:p>
          <a:p>
            <a:pPr>
              <a:lnSpc>
                <a:spcPct val="90000"/>
              </a:lnSpc>
            </a:pPr>
            <a:r>
              <a:rPr lang="en-US" altLang="en-US" sz="2400" dirty="0"/>
              <a:t>Sniffers employ this mode to capture all network traffic transmitted on the bus.  </a:t>
            </a:r>
          </a:p>
        </p:txBody>
      </p:sp>
    </p:spTree>
    <p:extLst>
      <p:ext uri="{BB962C8B-B14F-4D97-AF65-F5344CB8AC3E}">
        <p14:creationId xmlns:p14="http://schemas.microsoft.com/office/powerpoint/2010/main" val="139897198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Data Networking</a:t>
            </a:r>
            <a:endParaRPr lang="en-US" dirty="0"/>
          </a:p>
        </p:txBody>
      </p:sp>
      <p:sp>
        <p:nvSpPr>
          <p:cNvPr id="3" name="Content Placeholder 2"/>
          <p:cNvSpPr>
            <a:spLocks noGrp="1"/>
          </p:cNvSpPr>
          <p:nvPr>
            <p:ph idx="1"/>
          </p:nvPr>
        </p:nvSpPr>
        <p:spPr/>
        <p:txBody>
          <a:bodyPr>
            <a:normAutofit fontScale="70000" lnSpcReduction="20000"/>
          </a:bodyPr>
          <a:lstStyle/>
          <a:p>
            <a:r>
              <a:rPr lang="en-US" b="1" dirty="0"/>
              <a:t>Named Data Networking (NDN)</a:t>
            </a:r>
            <a:r>
              <a:rPr lang="en-US" dirty="0"/>
              <a:t> (related to </a:t>
            </a:r>
            <a:r>
              <a:rPr lang="en-US" dirty="0">
                <a:hlinkClick r:id="rId2" tooltip="Content centric networking"/>
              </a:rPr>
              <a:t>Content-Centric Networking (CCN)</a:t>
            </a:r>
            <a:r>
              <a:rPr lang="en-US" dirty="0"/>
              <a:t>, content-based networking, data-oriented networking or information-centric networking) is a </a:t>
            </a:r>
            <a:r>
              <a:rPr lang="en-US" dirty="0">
                <a:hlinkClick r:id="rId3" tooltip="Future Internet"/>
              </a:rPr>
              <a:t>Future Internet</a:t>
            </a:r>
            <a:r>
              <a:rPr lang="en-US" dirty="0"/>
              <a:t> architecture inspired by years of empirical research into network usage and a growing awareness of unsolved problems in contemporary internet architectures like </a:t>
            </a:r>
            <a:r>
              <a:rPr lang="en-US" dirty="0">
                <a:hlinkClick r:id="rId4" tooltip="Internet Protocol"/>
              </a:rPr>
              <a:t>IP</a:t>
            </a:r>
            <a:r>
              <a:rPr lang="en-US" dirty="0"/>
              <a:t>.</a:t>
            </a:r>
            <a:r>
              <a:rPr lang="en-US" baseline="30000" dirty="0">
                <a:hlinkClick r:id="rId5"/>
              </a:rPr>
              <a:t>[1]</a:t>
            </a:r>
            <a:r>
              <a:rPr lang="en-US" baseline="30000" dirty="0">
                <a:hlinkClick r:id="rId6"/>
              </a:rPr>
              <a:t>[2]</a:t>
            </a:r>
            <a:r>
              <a:rPr lang="en-US" dirty="0"/>
              <a:t> NDN has its roots in an earlier project, Content-Centric Networking (CCN), which </a:t>
            </a:r>
            <a:r>
              <a:rPr lang="en-US" dirty="0">
                <a:hlinkClick r:id="rId7" tooltip="Van Jacobson"/>
              </a:rPr>
              <a:t>Van Jacobson</a:t>
            </a:r>
            <a:r>
              <a:rPr lang="en-US" dirty="0"/>
              <a:t> first publicly presented in 2006. The NDN project is investigating </a:t>
            </a:r>
            <a:r>
              <a:rPr lang="en-US" dirty="0">
                <a:hlinkClick r:id="rId7" tooltip="Van Jacobson"/>
              </a:rPr>
              <a:t>Jacobson’s</a:t>
            </a:r>
            <a:r>
              <a:rPr lang="en-US" dirty="0"/>
              <a:t> proposed evolution from today’s host-centric network architecture IP to a data-centric network architecture (NDN). The belief is that this conceptually simple shift will have far-reaching implications for how people design, develop, deploy, and use networks and applications.</a:t>
            </a:r>
            <a:r>
              <a:rPr lang="en-US" baseline="30000" dirty="0">
                <a:hlinkClick r:id="rId8"/>
              </a:rPr>
              <a:t>[3]</a:t>
            </a:r>
            <a:endParaRPr lang="en-US" dirty="0"/>
          </a:p>
          <a:p>
            <a:r>
              <a:rPr lang="en-US" dirty="0"/>
              <a:t>Its premise is that the Internet is primarily used as an information distribution network, which is not a good match for IP, and that the future Internet's "thin waist" should be based on named data rather than numerically addressed hosts. The underlying principle is that a communication network should allow a user to focus on the data he or she needs, named </a:t>
            </a:r>
            <a:r>
              <a:rPr lang="en-US" i="1" dirty="0"/>
              <a:t>content</a:t>
            </a:r>
            <a:r>
              <a:rPr lang="en-US" dirty="0"/>
              <a:t>, rather than having to reference a specific, physical location where that data is to be retrieved from, named </a:t>
            </a:r>
            <a:r>
              <a:rPr lang="en-US" i="1" dirty="0"/>
              <a:t>hosts</a:t>
            </a:r>
            <a:r>
              <a:rPr lang="en-US" dirty="0"/>
              <a:t>. The motivation for this is derived from the fact that the vast majority of current Internet usage (a "high 90% level of traffic") consists of data being disseminated from a source to a number of users.</a:t>
            </a:r>
            <a:r>
              <a:rPr lang="en-US" baseline="30000" dirty="0">
                <a:hlinkClick r:id="rId9"/>
              </a:rPr>
              <a:t>[4]</a:t>
            </a:r>
            <a:r>
              <a:rPr lang="en-US" dirty="0"/>
              <a:t> Named-data networking comes with potential for a wide range of benefits such as content caching to reduce congestion and improve delivery speed, simpler configuration of network devices, and building security into the network at the data level.</a:t>
            </a:r>
          </a:p>
          <a:p>
            <a:endParaRPr lang="en-US" dirty="0"/>
          </a:p>
        </p:txBody>
      </p:sp>
    </p:spTree>
    <p:extLst>
      <p:ext uri="{BB962C8B-B14F-4D97-AF65-F5344CB8AC3E}">
        <p14:creationId xmlns:p14="http://schemas.microsoft.com/office/powerpoint/2010/main" val="100065499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defenses</a:t>
            </a:r>
            <a:endParaRPr lang="en-US" dirty="0"/>
          </a:p>
        </p:txBody>
      </p:sp>
      <p:sp>
        <p:nvSpPr>
          <p:cNvPr id="3" name="Content Placeholder 2"/>
          <p:cNvSpPr>
            <a:spLocks noGrp="1"/>
          </p:cNvSpPr>
          <p:nvPr>
            <p:ph idx="1"/>
          </p:nvPr>
        </p:nvSpPr>
        <p:spPr/>
        <p:txBody>
          <a:bodyPr/>
          <a:lstStyle/>
          <a:p>
            <a:r>
              <a:rPr lang="en-US" dirty="0" smtClean="0"/>
              <a:t>Honeypot, a type of IDS</a:t>
            </a:r>
          </a:p>
          <a:p>
            <a:r>
              <a:rPr lang="en-US" dirty="0" smtClean="0"/>
              <a:t>Active defenses: </a:t>
            </a:r>
            <a:r>
              <a:rPr lang="en-US" dirty="0" err="1" smtClean="0"/>
              <a:t>Uzunov</a:t>
            </a:r>
            <a:r>
              <a:rPr lang="en-US" dirty="0" smtClean="0"/>
              <a:t>, </a:t>
            </a:r>
            <a:r>
              <a:rPr lang="en-US" dirty="0" err="1" smtClean="0"/>
              <a:t>Jajodia</a:t>
            </a:r>
            <a:endParaRPr lang="en-US" dirty="0"/>
          </a:p>
        </p:txBody>
      </p:sp>
    </p:spTree>
    <p:extLst>
      <p:ext uri="{BB962C8B-B14F-4D97-AF65-F5344CB8AC3E}">
        <p14:creationId xmlns:p14="http://schemas.microsoft.com/office/powerpoint/2010/main" val="47785409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dirty="0" err="1"/>
              <a:t>E.B.Fernandez</a:t>
            </a:r>
            <a:r>
              <a:rPr lang="en-US" dirty="0"/>
              <a:t>, “</a:t>
            </a:r>
            <a:r>
              <a:rPr lang="en-US" i="1" dirty="0"/>
              <a:t>Security patterns in practice: Building secure architectures using software patterns</a:t>
            </a:r>
            <a:r>
              <a:rPr lang="en-US" dirty="0"/>
              <a:t>”, Wiley Series on Software Design Patterns, 2013.</a:t>
            </a:r>
          </a:p>
          <a:p>
            <a:r>
              <a:rPr lang="en-US" dirty="0" smtClean="0"/>
              <a:t>J</a:t>
            </a:r>
            <a:r>
              <a:rPr lang="en-US" dirty="0"/>
              <a:t>. </a:t>
            </a:r>
            <a:r>
              <a:rPr lang="en-US" dirty="0" err="1"/>
              <a:t>Pelaez</a:t>
            </a:r>
            <a:r>
              <a:rPr lang="en-US" dirty="0"/>
              <a:t>, </a:t>
            </a:r>
            <a:r>
              <a:rPr lang="en-US" dirty="0" err="1"/>
              <a:t>E.B.Fernandez</a:t>
            </a:r>
            <a:r>
              <a:rPr lang="en-US" dirty="0"/>
              <a:t>, and M.M. </a:t>
            </a:r>
            <a:r>
              <a:rPr lang="en-US" dirty="0" err="1"/>
              <a:t>Larrondo</a:t>
            </a:r>
            <a:r>
              <a:rPr lang="en-US" dirty="0"/>
              <a:t>-Petrie, "Misuse patterns in VoIP",  </a:t>
            </a:r>
            <a:r>
              <a:rPr lang="en-US" i="1" dirty="0"/>
              <a:t>Security and Communication Networks Journal.</a:t>
            </a:r>
            <a:r>
              <a:rPr lang="en-US" dirty="0"/>
              <a:t> Wiley, Volume 2, Issue 6, November/December 2009, </a:t>
            </a:r>
            <a:r>
              <a:rPr lang="en-US" dirty="0" smtClean="0"/>
              <a:t>pp. </a:t>
            </a:r>
            <a:r>
              <a:rPr lang="en-US" dirty="0"/>
              <a:t>635–653, DOI: 10.1002/sec.105  </a:t>
            </a:r>
            <a:endParaRPr lang="en-US" dirty="0" smtClean="0"/>
          </a:p>
          <a:p>
            <a:r>
              <a:rPr lang="en-US" dirty="0" smtClean="0"/>
              <a:t>Karen </a:t>
            </a:r>
            <a:r>
              <a:rPr lang="en-US" dirty="0" err="1" smtClean="0"/>
              <a:t>Scarfone</a:t>
            </a:r>
            <a:r>
              <a:rPr lang="en-US" dirty="0"/>
              <a:t>, </a:t>
            </a:r>
            <a:r>
              <a:rPr lang="en-US" dirty="0" smtClean="0"/>
              <a:t>Peter Mell</a:t>
            </a:r>
            <a:r>
              <a:rPr lang="en-US" dirty="0"/>
              <a:t>,  </a:t>
            </a:r>
            <a:r>
              <a:rPr lang="en-US" u="sng" dirty="0">
                <a:hlinkClick r:id="rId2"/>
              </a:rPr>
              <a:t>"Guide to Intrusion Detection and Prevention Systems (IDPS)"</a:t>
            </a:r>
            <a:r>
              <a:rPr lang="en-US" dirty="0"/>
              <a:t> </a:t>
            </a:r>
            <a:r>
              <a:rPr lang="en-US" dirty="0" smtClean="0"/>
              <a:t>.</a:t>
            </a:r>
            <a:r>
              <a:rPr lang="en-US" dirty="0"/>
              <a:t> </a:t>
            </a:r>
            <a:r>
              <a:rPr lang="en-US" i="1" dirty="0"/>
              <a:t>Computer Security </a:t>
            </a:r>
            <a:r>
              <a:rPr lang="en-US" i="1"/>
              <a:t>Resource </a:t>
            </a:r>
            <a:r>
              <a:rPr lang="en-US" i="1" smtClean="0"/>
              <a:t>Center </a:t>
            </a:r>
            <a:r>
              <a:rPr lang="en-US" smtClean="0"/>
              <a:t>(</a:t>
            </a:r>
            <a:r>
              <a:rPr lang="en-US" dirty="0">
                <a:hlinkClick r:id="rId3" tooltip="National Institute of Standards and Technology"/>
              </a:rPr>
              <a:t>National Institute of Standards and Technology</a:t>
            </a:r>
            <a:r>
              <a:rPr lang="en-US" dirty="0"/>
              <a:t>) (800-94). </a:t>
            </a:r>
            <a:r>
              <a:rPr lang="en-US" dirty="0" smtClean="0"/>
              <a:t>2007</a:t>
            </a:r>
            <a:endParaRPr lang="en-US" dirty="0"/>
          </a:p>
        </p:txBody>
      </p:sp>
    </p:spTree>
    <p:extLst>
      <p:ext uri="{BB962C8B-B14F-4D97-AF65-F5344CB8AC3E}">
        <p14:creationId xmlns:p14="http://schemas.microsoft.com/office/powerpoint/2010/main" val="32231118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816</TotalTime>
  <Words>5761</Words>
  <Application>Microsoft Office PowerPoint</Application>
  <PresentationFormat>Widescreen</PresentationFormat>
  <Paragraphs>465</Paragraphs>
  <Slides>92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92</vt:i4>
      </vt:variant>
    </vt:vector>
  </HeadingPairs>
  <TitlesOfParts>
    <vt:vector size="99" baseType="lpstr">
      <vt:lpstr>Arial</vt:lpstr>
      <vt:lpstr>Calibri</vt:lpstr>
      <vt:lpstr>Calibri Light</vt:lpstr>
      <vt:lpstr>Script</vt:lpstr>
      <vt:lpstr>Symbol</vt:lpstr>
      <vt:lpstr>Times New Roman</vt:lpstr>
      <vt:lpstr>Office Theme</vt:lpstr>
      <vt:lpstr>Chapter 7</vt:lpstr>
      <vt:lpstr>Security layers</vt:lpstr>
      <vt:lpstr>PowerPoint Presentation</vt:lpstr>
      <vt:lpstr>ISO Layers</vt:lpstr>
      <vt:lpstr>PowerPoint Presentation</vt:lpstr>
      <vt:lpstr>Layers 1 and 2</vt:lpstr>
      <vt:lpstr>Layers 3 and 4</vt:lpstr>
      <vt:lpstr>Network terms</vt:lpstr>
      <vt:lpstr>Attack preparation</vt:lpstr>
      <vt:lpstr>More preparation</vt:lpstr>
      <vt:lpstr>PowerPoint Presentation</vt:lpstr>
      <vt:lpstr>PowerPoint Presentation</vt:lpstr>
      <vt:lpstr>PowerPoint Presentation</vt:lpstr>
      <vt:lpstr>PowerPoint Presentation</vt:lpstr>
      <vt:lpstr>SYN flooding</vt:lpstr>
      <vt:lpstr>PowerPoint Presentation</vt:lpstr>
      <vt:lpstr>PowerPoint Presentation</vt:lpstr>
      <vt:lpstr>Conclusions from the crash</vt:lpstr>
      <vt:lpstr>DDoS Incidents</vt:lpstr>
      <vt:lpstr>A big DoS attack  (March 30, 2015)</vt:lpstr>
      <vt:lpstr>GitHub</vt:lpstr>
      <vt:lpstr>New type of DoS attack</vt:lpstr>
      <vt:lpstr>Steps of the attack (BBC)</vt:lpstr>
      <vt:lpstr>A Linux botnet is launching crippling DDoS attacks  http://www.networkworld.com/article/2987576/a-linux-botnet-is-launching-crippling-ddos-attacks-at-more-than-150gbps.html?phint=newt%3Dnetworkworld_security_alert&amp;phint=idg_eid%3Dc30d380502694c47d2c45cb7576fbd6b#tk.NWWNLE_nlt_security_2015-09-30</vt:lpstr>
      <vt:lpstr>DDoS defenses</vt:lpstr>
      <vt:lpstr>DDoS: http://ripe62.ripe.net/presentations/88-Darren-Anstee-AA-RIPE-2011-DDoS_Trends.ppt.pdf</vt:lpstr>
      <vt:lpstr>Countermeasures to network attacks</vt:lpstr>
      <vt:lpstr>PowerPoint Presentation</vt:lpstr>
      <vt:lpstr>Internet security levels</vt:lpstr>
      <vt:lpstr>Secure channels</vt:lpstr>
      <vt:lpstr>IPsec</vt:lpstr>
      <vt:lpstr>Basic units of IPSec</vt:lpstr>
      <vt:lpstr>More on IPsec</vt:lpstr>
      <vt:lpstr>PowerPoint Presentation</vt:lpstr>
      <vt:lpstr>SSL/TLS</vt:lpstr>
      <vt:lpstr>Issues</vt:lpstr>
      <vt:lpstr>TLS (SSL) protocol pattern</vt:lpstr>
      <vt:lpstr>UC: Request service</vt:lpstr>
      <vt:lpstr>TLS subprotocols</vt:lpstr>
      <vt:lpstr>Kerberos</vt:lpstr>
      <vt:lpstr>Kerberos protocol</vt:lpstr>
      <vt:lpstr>PowerPoint Presentation</vt:lpstr>
      <vt:lpstr>PowerPoint Presentation</vt:lpstr>
      <vt:lpstr>Use of VPNs</vt:lpstr>
      <vt:lpstr>Identity</vt:lpstr>
      <vt:lpstr>PowerPoint Presentation</vt:lpstr>
      <vt:lpstr>(Single Sign On) SSO pull model</vt:lpstr>
      <vt:lpstr>Simple Object Access Protocol</vt:lpstr>
      <vt:lpstr>PowerPoint Presentation</vt:lpstr>
      <vt:lpstr>PowerPoint Presentation</vt:lpstr>
      <vt:lpstr>Voter Registration Rolls in 2 States Are Called Vulnerable to Hackers http://www.nytimes.com/2012/10/13/us/politics/cracks-in-maryland-and-washington-voter-databases.html?_r=0</vt:lpstr>
      <vt:lpstr>Voter registration II</vt:lpstr>
      <vt:lpstr>Security in MPCTP</vt:lpstr>
      <vt:lpstr>Intrusion detection</vt:lpstr>
      <vt:lpstr>IDS</vt:lpstr>
      <vt:lpstr>PowerPoint Presentation</vt:lpstr>
      <vt:lpstr>PowerPoint Presentation</vt:lpstr>
      <vt:lpstr>PowerPoint Presentation</vt:lpstr>
      <vt:lpstr>Limitations of IDSs</vt:lpstr>
      <vt:lpstr>Honeypots</vt:lpstr>
      <vt:lpstr>Deception</vt:lpstr>
      <vt:lpstr>Firewalls</vt:lpstr>
      <vt:lpstr>PowerPoint Presentation</vt:lpstr>
      <vt:lpstr>Firewall patterns</vt:lpstr>
      <vt:lpstr>Network layer firewall</vt:lpstr>
      <vt:lpstr>Network layer firewall</vt:lpstr>
      <vt:lpstr>PowerPoint Presentation</vt:lpstr>
      <vt:lpstr>Filtering a request</vt:lpstr>
      <vt:lpstr>Security evaluation  </vt:lpstr>
      <vt:lpstr>Application layer firewall</vt:lpstr>
      <vt:lpstr>Application layer firewall</vt:lpstr>
      <vt:lpstr>Proxy-based firewall</vt:lpstr>
      <vt:lpstr>Evaluation</vt:lpstr>
      <vt:lpstr>Stateful inspection firewall  </vt:lpstr>
      <vt:lpstr>Stateful firewall pattern</vt:lpstr>
      <vt:lpstr>Overall evaluation  of firewalls</vt:lpstr>
      <vt:lpstr>PowerPoint Presentation</vt:lpstr>
      <vt:lpstr>PowerPoint Presentation</vt:lpstr>
      <vt:lpstr>PowerPoint Presentation</vt:lpstr>
      <vt:lpstr> Misuse pattern: Theft of Service in VoIP   </vt:lpstr>
      <vt:lpstr>Class diagram of H323 architecture</vt:lpstr>
      <vt:lpstr>H323 architecture</vt:lpstr>
      <vt:lpstr>A theft of service attack in VoIP</vt:lpstr>
      <vt:lpstr>Theft of service attack</vt:lpstr>
      <vt:lpstr>Internet routing security</vt:lpstr>
      <vt:lpstr>BGP</vt:lpstr>
      <vt:lpstr>Reverse Proxy</vt:lpstr>
      <vt:lpstr>Multiple agents</vt:lpstr>
      <vt:lpstr>Software defined networking (SDN)</vt:lpstr>
      <vt:lpstr>Named Data Networking</vt:lpstr>
      <vt:lpstr>Other defenses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Eduardo</dc:creator>
  <cp:lastModifiedBy>Eduardo</cp:lastModifiedBy>
  <cp:revision>41</cp:revision>
  <dcterms:created xsi:type="dcterms:W3CDTF">2015-03-24T19:55:03Z</dcterms:created>
  <dcterms:modified xsi:type="dcterms:W3CDTF">2017-10-20T00:16:18Z</dcterms:modified>
</cp:coreProperties>
</file>