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436" r:id="rId4"/>
    <p:sldId id="258" r:id="rId5"/>
    <p:sldId id="259" r:id="rId6"/>
    <p:sldId id="263" r:id="rId7"/>
    <p:sldId id="264" r:id="rId8"/>
    <p:sldId id="265" r:id="rId9"/>
    <p:sldId id="266" r:id="rId10"/>
    <p:sldId id="267" r:id="rId11"/>
    <p:sldId id="268" r:id="rId12"/>
    <p:sldId id="269" r:id="rId13"/>
    <p:sldId id="270" r:id="rId14"/>
    <p:sldId id="271" r:id="rId15"/>
    <p:sldId id="426" r:id="rId16"/>
    <p:sldId id="427" r:id="rId17"/>
    <p:sldId id="442" r:id="rId18"/>
    <p:sldId id="441" r:id="rId19"/>
    <p:sldId id="443" r:id="rId20"/>
    <p:sldId id="275" r:id="rId21"/>
    <p:sldId id="276" r:id="rId22"/>
    <p:sldId id="277" r:id="rId23"/>
    <p:sldId id="279" r:id="rId24"/>
    <p:sldId id="438" r:id="rId25"/>
    <p:sldId id="439" r:id="rId26"/>
    <p:sldId id="440" r:id="rId27"/>
    <p:sldId id="437" r:id="rId28"/>
    <p:sldId id="444" r:id="rId29"/>
    <p:sldId id="445" r:id="rId30"/>
    <p:sldId id="446" r:id="rId31"/>
    <p:sldId id="447" r:id="rId32"/>
    <p:sldId id="448" r:id="rId33"/>
    <p:sldId id="367" r:id="rId34"/>
    <p:sldId id="368" r:id="rId35"/>
    <p:sldId id="417" r:id="rId36"/>
    <p:sldId id="418" r:id="rId37"/>
    <p:sldId id="419" r:id="rId38"/>
    <p:sldId id="284" r:id="rId39"/>
    <p:sldId id="287" r:id="rId40"/>
    <p:sldId id="331" r:id="rId41"/>
    <p:sldId id="289" r:id="rId42"/>
    <p:sldId id="293" r:id="rId43"/>
    <p:sldId id="294" r:id="rId44"/>
    <p:sldId id="295" r:id="rId45"/>
    <p:sldId id="296" r:id="rId46"/>
    <p:sldId id="298" r:id="rId47"/>
    <p:sldId id="299" r:id="rId48"/>
    <p:sldId id="300" r:id="rId49"/>
    <p:sldId id="365" r:id="rId50"/>
    <p:sldId id="422" r:id="rId51"/>
    <p:sldId id="390" r:id="rId52"/>
    <p:sldId id="332" r:id="rId53"/>
    <p:sldId id="388" r:id="rId54"/>
    <p:sldId id="389" r:id="rId55"/>
    <p:sldId id="423" r:id="rId56"/>
    <p:sldId id="391" r:id="rId57"/>
    <p:sldId id="455" r:id="rId58"/>
    <p:sldId id="425" r:id="rId59"/>
    <p:sldId id="392" r:id="rId60"/>
    <p:sldId id="301" r:id="rId61"/>
    <p:sldId id="398" r:id="rId62"/>
    <p:sldId id="302" r:id="rId63"/>
    <p:sldId id="304" r:id="rId64"/>
    <p:sldId id="305" r:id="rId65"/>
    <p:sldId id="306" r:id="rId66"/>
    <p:sldId id="307" r:id="rId67"/>
    <p:sldId id="308" r:id="rId68"/>
    <p:sldId id="309" r:id="rId69"/>
    <p:sldId id="310" r:id="rId70"/>
    <p:sldId id="311" r:id="rId71"/>
    <p:sldId id="399" r:id="rId72"/>
    <p:sldId id="429" r:id="rId73"/>
    <p:sldId id="430" r:id="rId74"/>
    <p:sldId id="431" r:id="rId75"/>
    <p:sldId id="432" r:id="rId76"/>
    <p:sldId id="434" r:id="rId77"/>
    <p:sldId id="435" r:id="rId78"/>
    <p:sldId id="315" r:id="rId79"/>
    <p:sldId id="316" r:id="rId80"/>
    <p:sldId id="317" r:id="rId81"/>
    <p:sldId id="318" r:id="rId82"/>
    <p:sldId id="416" r:id="rId83"/>
    <p:sldId id="319" r:id="rId84"/>
    <p:sldId id="366" r:id="rId85"/>
    <p:sldId id="320" r:id="rId86"/>
    <p:sldId id="450" r:id="rId87"/>
    <p:sldId id="451" r:id="rId88"/>
    <p:sldId id="452" r:id="rId89"/>
    <p:sldId id="453" r:id="rId90"/>
    <p:sldId id="454" r:id="rId91"/>
    <p:sldId id="378" r:id="rId92"/>
    <p:sldId id="415" r:id="rId93"/>
    <p:sldId id="407"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0" d="100"/>
          <a:sy n="80" d="100"/>
        </p:scale>
        <p:origin x="60" y="112"/>
      </p:cViewPr>
      <p:guideLst>
        <p:guide orient="horz" pos="2160"/>
        <p:guide pos="3840"/>
      </p:guideLst>
    </p:cSldViewPr>
  </p:slideViewPr>
  <p:notesTextViewPr>
    <p:cViewPr>
      <p:scale>
        <a:sx n="1" d="1"/>
        <a:sy n="1" d="1"/>
      </p:scale>
      <p:origin x="0" y="0"/>
    </p:cViewPr>
  </p:notesTextViewPr>
  <p:sorterViewPr>
    <p:cViewPr>
      <p:scale>
        <a:sx n="70" d="100"/>
        <a:sy n="70" d="100"/>
      </p:scale>
      <p:origin x="0" y="-2108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30D19A-2CDE-4889-B67C-44F2E67C10FF}"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B2ACF-3F5E-4039-AB2B-356A12569AD3}" type="slidenum">
              <a:rPr lang="en-US" smtClean="0"/>
              <a:t>‹#›</a:t>
            </a:fld>
            <a:endParaRPr lang="en-US"/>
          </a:p>
        </p:txBody>
      </p:sp>
    </p:spTree>
    <p:extLst>
      <p:ext uri="{BB962C8B-B14F-4D97-AF65-F5344CB8AC3E}">
        <p14:creationId xmlns:p14="http://schemas.microsoft.com/office/powerpoint/2010/main" val="710084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30D19A-2CDE-4889-B67C-44F2E67C10FF}"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B2ACF-3F5E-4039-AB2B-356A12569AD3}" type="slidenum">
              <a:rPr lang="en-US" smtClean="0"/>
              <a:t>‹#›</a:t>
            </a:fld>
            <a:endParaRPr lang="en-US"/>
          </a:p>
        </p:txBody>
      </p:sp>
    </p:spTree>
    <p:extLst>
      <p:ext uri="{BB962C8B-B14F-4D97-AF65-F5344CB8AC3E}">
        <p14:creationId xmlns:p14="http://schemas.microsoft.com/office/powerpoint/2010/main" val="4281736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30D19A-2CDE-4889-B67C-44F2E67C10FF}"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B2ACF-3F5E-4039-AB2B-356A12569AD3}" type="slidenum">
              <a:rPr lang="en-US" smtClean="0"/>
              <a:t>‹#›</a:t>
            </a:fld>
            <a:endParaRPr lang="en-US"/>
          </a:p>
        </p:txBody>
      </p:sp>
    </p:spTree>
    <p:extLst>
      <p:ext uri="{BB962C8B-B14F-4D97-AF65-F5344CB8AC3E}">
        <p14:creationId xmlns:p14="http://schemas.microsoft.com/office/powerpoint/2010/main" val="269858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30D19A-2CDE-4889-B67C-44F2E67C10FF}"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B2ACF-3F5E-4039-AB2B-356A12569AD3}" type="slidenum">
              <a:rPr lang="en-US" smtClean="0"/>
              <a:t>‹#›</a:t>
            </a:fld>
            <a:endParaRPr lang="en-US"/>
          </a:p>
        </p:txBody>
      </p:sp>
    </p:spTree>
    <p:extLst>
      <p:ext uri="{BB962C8B-B14F-4D97-AF65-F5344CB8AC3E}">
        <p14:creationId xmlns:p14="http://schemas.microsoft.com/office/powerpoint/2010/main" val="1929506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30D19A-2CDE-4889-B67C-44F2E67C10FF}"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B2ACF-3F5E-4039-AB2B-356A12569AD3}" type="slidenum">
              <a:rPr lang="en-US" smtClean="0"/>
              <a:t>‹#›</a:t>
            </a:fld>
            <a:endParaRPr lang="en-US"/>
          </a:p>
        </p:txBody>
      </p:sp>
    </p:spTree>
    <p:extLst>
      <p:ext uri="{BB962C8B-B14F-4D97-AF65-F5344CB8AC3E}">
        <p14:creationId xmlns:p14="http://schemas.microsoft.com/office/powerpoint/2010/main" val="127381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30D19A-2CDE-4889-B67C-44F2E67C10FF}"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5B2ACF-3F5E-4039-AB2B-356A12569AD3}" type="slidenum">
              <a:rPr lang="en-US" smtClean="0"/>
              <a:t>‹#›</a:t>
            </a:fld>
            <a:endParaRPr lang="en-US"/>
          </a:p>
        </p:txBody>
      </p:sp>
    </p:spTree>
    <p:extLst>
      <p:ext uri="{BB962C8B-B14F-4D97-AF65-F5344CB8AC3E}">
        <p14:creationId xmlns:p14="http://schemas.microsoft.com/office/powerpoint/2010/main" val="16462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30D19A-2CDE-4889-B67C-44F2E67C10FF}" type="datetimeFigureOut">
              <a:rPr lang="en-US" smtClean="0"/>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5B2ACF-3F5E-4039-AB2B-356A12569AD3}" type="slidenum">
              <a:rPr lang="en-US" smtClean="0"/>
              <a:t>‹#›</a:t>
            </a:fld>
            <a:endParaRPr lang="en-US"/>
          </a:p>
        </p:txBody>
      </p:sp>
    </p:spTree>
    <p:extLst>
      <p:ext uri="{BB962C8B-B14F-4D97-AF65-F5344CB8AC3E}">
        <p14:creationId xmlns:p14="http://schemas.microsoft.com/office/powerpoint/2010/main" val="1524550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30D19A-2CDE-4889-B67C-44F2E67C10FF}" type="datetimeFigureOut">
              <a:rPr lang="en-US" smtClean="0"/>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5B2ACF-3F5E-4039-AB2B-356A12569AD3}" type="slidenum">
              <a:rPr lang="en-US" smtClean="0"/>
              <a:t>‹#›</a:t>
            </a:fld>
            <a:endParaRPr lang="en-US"/>
          </a:p>
        </p:txBody>
      </p:sp>
    </p:spTree>
    <p:extLst>
      <p:ext uri="{BB962C8B-B14F-4D97-AF65-F5344CB8AC3E}">
        <p14:creationId xmlns:p14="http://schemas.microsoft.com/office/powerpoint/2010/main" val="1745608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30D19A-2CDE-4889-B67C-44F2E67C10FF}" type="datetimeFigureOut">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5B2ACF-3F5E-4039-AB2B-356A12569AD3}" type="slidenum">
              <a:rPr lang="en-US" smtClean="0"/>
              <a:t>‹#›</a:t>
            </a:fld>
            <a:endParaRPr lang="en-US"/>
          </a:p>
        </p:txBody>
      </p:sp>
    </p:spTree>
    <p:extLst>
      <p:ext uri="{BB962C8B-B14F-4D97-AF65-F5344CB8AC3E}">
        <p14:creationId xmlns:p14="http://schemas.microsoft.com/office/powerpoint/2010/main" val="31768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0D19A-2CDE-4889-B67C-44F2E67C10FF}"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5B2ACF-3F5E-4039-AB2B-356A12569AD3}" type="slidenum">
              <a:rPr lang="en-US" smtClean="0"/>
              <a:t>‹#›</a:t>
            </a:fld>
            <a:endParaRPr lang="en-US"/>
          </a:p>
        </p:txBody>
      </p:sp>
    </p:spTree>
    <p:extLst>
      <p:ext uri="{BB962C8B-B14F-4D97-AF65-F5344CB8AC3E}">
        <p14:creationId xmlns:p14="http://schemas.microsoft.com/office/powerpoint/2010/main" val="1791474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0D19A-2CDE-4889-B67C-44F2E67C10FF}"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5B2ACF-3F5E-4039-AB2B-356A12569AD3}" type="slidenum">
              <a:rPr lang="en-US" smtClean="0"/>
              <a:t>‹#›</a:t>
            </a:fld>
            <a:endParaRPr lang="en-US"/>
          </a:p>
        </p:txBody>
      </p:sp>
    </p:spTree>
    <p:extLst>
      <p:ext uri="{BB962C8B-B14F-4D97-AF65-F5344CB8AC3E}">
        <p14:creationId xmlns:p14="http://schemas.microsoft.com/office/powerpoint/2010/main" val="60328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30D19A-2CDE-4889-B67C-44F2E67C10FF}" type="datetimeFigureOut">
              <a:rPr lang="en-US" smtClean="0"/>
              <a:t>11/1/2017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5B2ACF-3F5E-4039-AB2B-356A12569AD3}" type="slidenum">
              <a:rPr lang="en-US" smtClean="0"/>
              <a:t>‹#›</a:t>
            </a:fld>
            <a:endParaRPr lang="en-US"/>
          </a:p>
        </p:txBody>
      </p:sp>
    </p:spTree>
    <p:extLst>
      <p:ext uri="{BB962C8B-B14F-4D97-AF65-F5344CB8AC3E}">
        <p14:creationId xmlns:p14="http://schemas.microsoft.com/office/powerpoint/2010/main" val="3168256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en.wikipedia.org/wiki/Wireless_network_interface_card"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Hotspot_(Wi-Fi)" TargetMode="External"/><Relationship Id="rId2" Type="http://schemas.openxmlformats.org/officeDocument/2006/relationships/hyperlink" Target="https://en.wikipedia.org/wiki/Backhaul_(telecommunications)" TargetMode="External"/><Relationship Id="rId1" Type="http://schemas.openxmlformats.org/officeDocument/2006/relationships/slideLayout" Target="../slideLayouts/slideLayout7.xml"/><Relationship Id="rId4" Type="http://schemas.openxmlformats.org/officeDocument/2006/relationships/hyperlink" Target="https://en.wikipedia.org/wiki/Long-range_Wi-F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3G" TargetMode="External"/><Relationship Id="rId3" Type="http://schemas.openxmlformats.org/officeDocument/2006/relationships/hyperlink" Target="https://en.wikipedia.org/wiki/Duplex_(telecommunications)#Full_duplex" TargetMode="External"/><Relationship Id="rId7" Type="http://schemas.openxmlformats.org/officeDocument/2006/relationships/hyperlink" Target="https://en.wikipedia.org/wiki/3GPP" TargetMode="External"/><Relationship Id="rId2" Type="http://schemas.openxmlformats.org/officeDocument/2006/relationships/hyperlink" Target="https://en.wikipedia.org/wiki/1G" TargetMode="External"/><Relationship Id="rId1" Type="http://schemas.openxmlformats.org/officeDocument/2006/relationships/slideLayout" Target="../slideLayouts/slideLayout7.xml"/><Relationship Id="rId6" Type="http://schemas.openxmlformats.org/officeDocument/2006/relationships/hyperlink" Target="https://en.wikipedia.org/wiki/EDGE" TargetMode="External"/><Relationship Id="rId11" Type="http://schemas.openxmlformats.org/officeDocument/2006/relationships/hyperlink" Target="https://en.wikipedia.org/wiki/LTE_Advanced" TargetMode="External"/><Relationship Id="rId5" Type="http://schemas.openxmlformats.org/officeDocument/2006/relationships/hyperlink" Target="https://en.wikipedia.org/wiki/GPRS" TargetMode="External"/><Relationship Id="rId10" Type="http://schemas.openxmlformats.org/officeDocument/2006/relationships/hyperlink" Target="https://en.wikipedia.org/wiki/4G" TargetMode="External"/><Relationship Id="rId4" Type="http://schemas.openxmlformats.org/officeDocument/2006/relationships/hyperlink" Target="https://en.wikipedia.org/wiki/Network_packet" TargetMode="External"/><Relationship Id="rId9" Type="http://schemas.openxmlformats.org/officeDocument/2006/relationships/hyperlink" Target="https://en.wikipedia.org/wiki/UMT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en.wikipedia.org/wiki/Personal_unblocking_code" TargetMode="External"/><Relationship Id="rId3" Type="http://schemas.openxmlformats.org/officeDocument/2006/relationships/hyperlink" Target="https://en.wikipedia.org/wiki/Mobile_telephony" TargetMode="External"/><Relationship Id="rId7" Type="http://schemas.openxmlformats.org/officeDocument/2006/relationships/hyperlink" Target="https://en.wikipedia.org/wiki/Personal_identification_number" TargetMode="External"/><Relationship Id="rId2" Type="http://schemas.openxmlformats.org/officeDocument/2006/relationships/hyperlink" Target="https://en.wikipedia.org/wiki/International_mobile_subscriber_identity" TargetMode="External"/><Relationship Id="rId1" Type="http://schemas.openxmlformats.org/officeDocument/2006/relationships/slideLayout" Target="../slideLayouts/slideLayout7.xml"/><Relationship Id="rId6" Type="http://schemas.openxmlformats.org/officeDocument/2006/relationships/hyperlink" Target="https://en.wikipedia.org/wiki/ICCID" TargetMode="External"/><Relationship Id="rId5" Type="http://schemas.openxmlformats.org/officeDocument/2006/relationships/hyperlink" Target="https://en.wikipedia.org/wiki/Computer" TargetMode="External"/><Relationship Id="rId4" Type="http://schemas.openxmlformats.org/officeDocument/2006/relationships/hyperlink" Target="https://en.wikipedia.org/wiki/Mobile_phon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en.wikipedia.org/wiki/GSM#cite_note-13"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www.vico.or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www.csmonitor.com/tags/topic/Symbian+Foundation" TargetMode="External"/><Relationship Id="rId7" Type="http://schemas.openxmlformats.org/officeDocument/2006/relationships/hyperlink" Target="http://www.csmonitor.com/tags/topic/Apple+iOS" TargetMode="External"/><Relationship Id="rId2" Type="http://schemas.openxmlformats.org/officeDocument/2006/relationships/hyperlink" Target="http://www.csmonitor.com/tags/topic/BlackBerry+Mobile+Devices" TargetMode="External"/><Relationship Id="rId1" Type="http://schemas.openxmlformats.org/officeDocument/2006/relationships/slideLayout" Target="../slideLayouts/slideLayout2.xml"/><Relationship Id="rId6" Type="http://schemas.openxmlformats.org/officeDocument/2006/relationships/hyperlink" Target="http://www.csmonitor.com/tags/topic/Apple+Inc." TargetMode="External"/><Relationship Id="rId5" Type="http://schemas.openxmlformats.org/officeDocument/2006/relationships/hyperlink" Target="http://www.csmonitor.com/tags/topic/Microsoft+Corporation" TargetMode="External"/><Relationship Id="rId4" Type="http://schemas.openxmlformats.org/officeDocument/2006/relationships/hyperlink" Target="http://www.csmonitor.com/tags/topic/Nokia+Corporation"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hyperlink" Target="http://www.infoworld.com/d/mobile-technology/8-essential-android-security-apps-177&amp;current=3&amp;last=2&amp;auto=y#slideshowTop"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symantec.com/connect/blogs/android-threats-getting-steamy" TargetMode="External"/><Relationship Id="rId2" Type="http://schemas.openxmlformats.org/officeDocument/2006/relationships/hyperlink" Target="http://searchsecurity.techtarget.com/video/0,297151,sid14_gci1527591,00.html"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Wi-Fi_Alliance" TargetMode="External"/><Relationship Id="rId2" Type="http://schemas.openxmlformats.org/officeDocument/2006/relationships/hyperlink" Target="https://en.wikipedia.org/wiki/Wired_Equivalent_Privacy" TargetMode="External"/><Relationship Id="rId1" Type="http://schemas.openxmlformats.org/officeDocument/2006/relationships/slideLayout" Target="../slideLayouts/slideLayout7.xml"/><Relationship Id="rId6" Type="http://schemas.openxmlformats.org/officeDocument/2006/relationships/hyperlink" Target="https://en.wikipedia.org/wiki/KRACK" TargetMode="External"/><Relationship Id="rId5" Type="http://schemas.openxmlformats.org/officeDocument/2006/relationships/hyperlink" Target="https://en.wikipedia.org/wiki/WPA2" TargetMode="External"/><Relationship Id="rId4" Type="http://schemas.openxmlformats.org/officeDocument/2006/relationships/hyperlink" Target="https://en.wikipedia.org/wiki/Wi-Fi_Protected_Access"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s://deviceanalyzer.cl.cam.ac.uk/" TargetMode="External"/><Relationship Id="rId2" Type="http://schemas.openxmlformats.org/officeDocument/2006/relationships/hyperlink" Target="https://www.cl.cam.ac.uk/~drt24/papers/spsm-scoring.pdf" TargetMode="External"/><Relationship Id="rId1" Type="http://schemas.openxmlformats.org/officeDocument/2006/relationships/slideLayout" Target="../slideLayouts/slideLayout2.xml"/><Relationship Id="rId5" Type="http://schemas.openxmlformats.org/officeDocument/2006/relationships/hyperlink" Target="https://nakedsecurity.sophos.com/2014/07/31/android-fakeid-pre-blackhat-stir/" TargetMode="External"/><Relationship Id="rId4" Type="http://schemas.openxmlformats.org/officeDocument/2006/relationships/hyperlink" Target="https://nakedsecurity.sophos.com/2014/06/26/towelroot-app-makes-android-rooting-easy/"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f-secure.com/weblog/archives/00002260.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ftc.gov/news-events/press-releases/2013/12/android-flashlight-app-developer-settles-ftc-charges-it-deceived" TargetMode="External"/><Relationship Id="rId2" Type="http://schemas.openxmlformats.org/officeDocument/2006/relationships/hyperlink" Target="https://www.wired.com/2014/10/iphone-app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news.starbucks.com/news/security-of-starbucks-mobile-app-for-ios" TargetMode="External"/><Relationship Id="rId2" Type="http://schemas.openxmlformats.org/officeDocument/2006/relationships/hyperlink" Target="http://www.computerworld.com/article/2487743/security0/evan-schuman--starbucks-caught-storing-mobile-passwords-in-clear-text.html" TargetMode="External"/><Relationship Id="rId1" Type="http://schemas.openxmlformats.org/officeDocument/2006/relationships/slideLayout" Target="../slideLayouts/slideLayout2.xml"/><Relationship Id="rId4" Type="http://schemas.openxmlformats.org/officeDocument/2006/relationships/hyperlink" Target="http://www.wired.co.uk/article/the-dating-apps-exposing-your-personal-life-to-hackers" TargetMode="Externa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hyperlink" Target="https://en.wikipedia.org/wiki/Floppy_disk" TargetMode="External"/><Relationship Id="rId3" Type="http://schemas.openxmlformats.org/officeDocument/2006/relationships/hyperlink" Target="https://en.wikipedia.org/wiki/Chrome_OS" TargetMode="External"/><Relationship Id="rId7" Type="http://schemas.openxmlformats.org/officeDocument/2006/relationships/hyperlink" Target="https://en.wikipedia.org/wiki/Personal_computer_hardware" TargetMode="External"/><Relationship Id="rId2" Type="http://schemas.openxmlformats.org/officeDocument/2006/relationships/hyperlink" Target="https://en.wikipedia.org/wiki/Open-source" TargetMode="External"/><Relationship Id="rId1" Type="http://schemas.openxmlformats.org/officeDocument/2006/relationships/slideLayout" Target="../slideLayouts/slideLayout7.xml"/><Relationship Id="rId6" Type="http://schemas.openxmlformats.org/officeDocument/2006/relationships/hyperlink" Target="https://en.wikipedia.org/wiki/Web_application" TargetMode="External"/><Relationship Id="rId11" Type="http://schemas.openxmlformats.org/officeDocument/2006/relationships/hyperlink" Target="https://en.wikipedia.org/wiki/X_window" TargetMode="External"/><Relationship Id="rId5" Type="http://schemas.openxmlformats.org/officeDocument/2006/relationships/hyperlink" Target="https://en.wikipedia.org/wiki/Google" TargetMode="External"/><Relationship Id="rId10" Type="http://schemas.openxmlformats.org/officeDocument/2006/relationships/hyperlink" Target="https://en.wikipedia.org/wiki/Upstart" TargetMode="External"/><Relationship Id="rId4" Type="http://schemas.openxmlformats.org/officeDocument/2006/relationships/hyperlink" Target="https://en.wikipedia.org/wiki/Linux_distribution" TargetMode="External"/><Relationship Id="rId9" Type="http://schemas.openxmlformats.org/officeDocument/2006/relationships/hyperlink" Target="https://en.wikipedia.org/wiki/Netbook"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s://en.wikipedia.org/wiki/Trusted_Platform_Module" TargetMode="External"/><Relationship Id="rId2" Type="http://schemas.openxmlformats.org/officeDocument/2006/relationships/hyperlink" Target="https://en.wikipedia.org/wiki/Sandbox_(computer_security)" TargetMode="External"/><Relationship Id="rId1" Type="http://schemas.openxmlformats.org/officeDocument/2006/relationships/slideLayout" Target="../slideLayouts/slideLayout2.xml"/><Relationship Id="rId5" Type="http://schemas.openxmlformats.org/officeDocument/2006/relationships/hyperlink" Target="https://en.wikipedia.org/wiki/Read-only_memory" TargetMode="External"/><Relationship Id="rId4" Type="http://schemas.openxmlformats.org/officeDocument/2006/relationships/hyperlink" Target="https://en.wikipedia.org/wiki/Verified_boot"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en.wikipedia.org/wiki/Mobilinux#cite_note-mobisite-0" TargetMode="Externa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0.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70.xml.rels><?xml version="1.0" encoding="UTF-8" standalone="yes"?>
<Relationships xmlns="http://schemas.openxmlformats.org/package/2006/relationships"><Relationship Id="rId8" Type="http://schemas.openxmlformats.org/officeDocument/2006/relationships/hyperlink" Target="https://en.wikipedia.org/wiki/Enterprise_software" TargetMode="External"/><Relationship Id="rId13" Type="http://schemas.openxmlformats.org/officeDocument/2006/relationships/hyperlink" Target="https://en.wikipedia.org/wiki/Tablet_computer" TargetMode="External"/><Relationship Id="rId3" Type="http://schemas.openxmlformats.org/officeDocument/2006/relationships/hyperlink" Target="https://en.wikipedia.org/wiki/Microsoft" TargetMode="External"/><Relationship Id="rId7" Type="http://schemas.openxmlformats.org/officeDocument/2006/relationships/hyperlink" Target="https://en.wikipedia.org/wiki/Metro_design_language" TargetMode="External"/><Relationship Id="rId12" Type="http://schemas.openxmlformats.org/officeDocument/2006/relationships/hyperlink" Target="https://en.wikipedia.org/wiki/Windows_10" TargetMode="External"/><Relationship Id="rId2" Type="http://schemas.openxmlformats.org/officeDocument/2006/relationships/hyperlink" Target="https://en.wikipedia.org/wiki/Mobile_operating_system" TargetMode="External"/><Relationship Id="rId1" Type="http://schemas.openxmlformats.org/officeDocument/2006/relationships/slideLayout" Target="../slideLayouts/slideLayout7.xml"/><Relationship Id="rId6" Type="http://schemas.openxmlformats.org/officeDocument/2006/relationships/hyperlink" Target="https://en.wikipedia.org/wiki/Zune" TargetMode="External"/><Relationship Id="rId11" Type="http://schemas.openxmlformats.org/officeDocument/2006/relationships/hyperlink" Target="https://en.wikipedia.org/wiki/Windows_10_Mobile" TargetMode="External"/><Relationship Id="rId5" Type="http://schemas.openxmlformats.org/officeDocument/2006/relationships/hyperlink" Target="https://en.wikipedia.org/wiki/Windows_Mobile" TargetMode="External"/><Relationship Id="rId10" Type="http://schemas.openxmlformats.org/officeDocument/2006/relationships/hyperlink" Target="https://en.wikipedia.org/wiki/Windows_Phone_8.1" TargetMode="External"/><Relationship Id="rId4" Type="http://schemas.openxmlformats.org/officeDocument/2006/relationships/hyperlink" Target="https://en.wikipedia.org/wiki/Smartphones" TargetMode="External"/><Relationship Id="rId9" Type="http://schemas.openxmlformats.org/officeDocument/2006/relationships/hyperlink" Target="https://en.wikipedia.org/wiki/Windows_Phone_7" TargetMode="External"/></Relationships>
</file>

<file path=ppt/slides/_rels/slide71.xml.rels><?xml version="1.0" encoding="UTF-8" standalone="yes"?>
<Relationships xmlns="http://schemas.openxmlformats.org/package/2006/relationships"><Relationship Id="rId2" Type="http://schemas.openxmlformats.org/officeDocument/2006/relationships/hyperlink" Target="http://www.itwire.com/business-it-news/security/68320-lunch-with-eugene-kaspersky-master-of-the-dark-side"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hyperlink" Target="https://en.wikipedia.org/wiki/Open-source" TargetMode="External"/><Relationship Id="rId13" Type="http://schemas.openxmlformats.org/officeDocument/2006/relationships/hyperlink" Target="https://en.wikipedia.org/wiki/Microsoft" TargetMode="External"/><Relationship Id="rId3" Type="http://schemas.openxmlformats.org/officeDocument/2006/relationships/hyperlink" Target="https://en.wikipedia.org/wiki/Mobile_operating_system" TargetMode="External"/><Relationship Id="rId7" Type="http://schemas.openxmlformats.org/officeDocument/2006/relationships/hyperlink" Target="https://en.wikipedia.org/wiki/Bada#cite_note-badaInfo-3" TargetMode="External"/><Relationship Id="rId12" Type="http://schemas.openxmlformats.org/officeDocument/2006/relationships/hyperlink" Target="https://en.wikipedia.org/wiki/Android_OS" TargetMode="External"/><Relationship Id="rId2" Type="http://schemas.openxmlformats.org/officeDocument/2006/relationships/hyperlink" Target="https://en.wikipedia.org/wiki/Korean_language" TargetMode="External"/><Relationship Id="rId1" Type="http://schemas.openxmlformats.org/officeDocument/2006/relationships/slideLayout" Target="../slideLayouts/slideLayout7.xml"/><Relationship Id="rId6" Type="http://schemas.openxmlformats.org/officeDocument/2006/relationships/hyperlink" Target="https://en.wikipedia.org/wiki/Samsung_Electronics" TargetMode="External"/><Relationship Id="rId11" Type="http://schemas.openxmlformats.org/officeDocument/2006/relationships/hyperlink" Target="https://en.wikipedia.org/wiki/Google" TargetMode="External"/><Relationship Id="rId5" Type="http://schemas.openxmlformats.org/officeDocument/2006/relationships/hyperlink" Target="https://en.wikipedia.org/wiki/Tablet_computer" TargetMode="External"/><Relationship Id="rId10" Type="http://schemas.openxmlformats.org/officeDocument/2006/relationships/hyperlink" Target="https://en.wikipedia.org/wiki/Tizen" TargetMode="External"/><Relationship Id="rId4" Type="http://schemas.openxmlformats.org/officeDocument/2006/relationships/hyperlink" Target="https://en.wikipedia.org/wiki/Smartphone" TargetMode="External"/><Relationship Id="rId9" Type="http://schemas.openxmlformats.org/officeDocument/2006/relationships/hyperlink" Target="https://en.wikipedia.org/wiki/Smart_TV" TargetMode="External"/><Relationship Id="rId14" Type="http://schemas.openxmlformats.org/officeDocument/2006/relationships/hyperlink" Target="https://en.wikipedia.org/wiki/Windows_Phone" TargetMode="External"/></Relationships>
</file>

<file path=ppt/slides/_rels/slide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en.wikipedia.org/wiki/QNX#cite_note-QNXtoRIM-1"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www.computerworld.com/s/article/9214206/Smartphone_OS_shootout_Android_vs._iOS_vs._Windows_Phone_?source=CTWNLE_nlt_dailyam_2011-03-17"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en.wikipedia.org/wiki/ARM_architecture#cite_note-0" TargetMode="External"/><Relationship Id="rId2" Type="http://schemas.openxmlformats.org/officeDocument/2006/relationships/hyperlink" Target="https://en.wikipedia.org/wiki/ARM_Holdings" TargetMode="Externa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hyperlink" Target="http://www.nbcnews.com/tech/security/apple-bans-hundreds-apps-hid-chinese-spyware-n447236" TargetMode="External"/><Relationship Id="rId2" Type="http://schemas.openxmlformats.org/officeDocument/2006/relationships/hyperlink" Target="http://www.zdnet.com/article/apple-pulls-hundreds-of-ios-apps-using-private-sdk-from-china-to-gather-user-data/"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hyperlink" Target="https://www.silentcircle.com/products-and-solutions/technology/" TargetMode="External"/><Relationship Id="rId2" Type="http://schemas.openxmlformats.org/officeDocument/2006/relationships/hyperlink" Target="https://www.silentcircle.com/products-and-solutions/devices/"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hyperlink" Target="https://doi-org.ezproxy.fau.edu/10.1109/MC.2014.165" TargetMode="External"/><Relationship Id="rId3" Type="http://schemas.openxmlformats.org/officeDocument/2006/relationships/hyperlink" Target="http://ieeexplore.ieee.org.ezproxy.fau.edu/search/searchresult.jsp?searchWithin=%22Authors%22:.QT.Fabio%20Massacci.QT.&amp;newsearch=true" TargetMode="External"/><Relationship Id="rId7" Type="http://schemas.openxmlformats.org/officeDocument/2006/relationships/hyperlink" Target="http://ieeexplore.ieee.org.ezproxy.fau.edu/xpl/tocresult.jsp?isnumber=6838865" TargetMode="External"/><Relationship Id="rId2" Type="http://schemas.openxmlformats.org/officeDocument/2006/relationships/hyperlink" Target="http://ieeexplore.ieee.org.ezproxy.fau.edu/search/searchresult.jsp?searchWithin=%22Authors%22:.QT.Olga%20Gadyatskaya.QT.&amp;newsearch=true" TargetMode="External"/><Relationship Id="rId1" Type="http://schemas.openxmlformats.org/officeDocument/2006/relationships/slideLayout" Target="../slideLayouts/slideLayout2.xml"/><Relationship Id="rId6" Type="http://schemas.openxmlformats.org/officeDocument/2006/relationships/hyperlink" Target="http://ieeexplore.ieee.org.ezproxy.fau.edu/xpl/RecentIssue.jsp?punumber=2" TargetMode="External"/><Relationship Id="rId5" Type="http://schemas.openxmlformats.org/officeDocument/2006/relationships/hyperlink" Target="http://ieeexplore.ieee.org.ezproxy.fau.edu/document/6838872/" TargetMode="External"/><Relationship Id="rId4" Type="http://schemas.openxmlformats.org/officeDocument/2006/relationships/hyperlink" Target="http://ieeexplore.ieee.org.ezproxy.fau.edu/search/searchresult.jsp?searchWithin=%22Authors%22:.QT.Yury%20Zhauniarovich.QT.&amp;newsearch=tru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a:t>
            </a:r>
            <a:endParaRPr lang="en-US" dirty="0"/>
          </a:p>
        </p:txBody>
      </p:sp>
      <p:sp>
        <p:nvSpPr>
          <p:cNvPr id="3" name="Subtitle 2"/>
          <p:cNvSpPr>
            <a:spLocks noGrp="1"/>
          </p:cNvSpPr>
          <p:nvPr>
            <p:ph type="subTitle" idx="1"/>
          </p:nvPr>
        </p:nvSpPr>
        <p:spPr/>
        <p:txBody>
          <a:bodyPr>
            <a:normAutofit/>
          </a:bodyPr>
          <a:lstStyle/>
          <a:p>
            <a:r>
              <a:rPr lang="en-US" sz="4000" dirty="0" smtClean="0"/>
              <a:t>Wireless network security</a:t>
            </a:r>
            <a:endParaRPr lang="en-US" sz="4000" dirty="0"/>
          </a:p>
        </p:txBody>
      </p:sp>
    </p:spTree>
    <p:extLst>
      <p:ext uri="{BB962C8B-B14F-4D97-AF65-F5344CB8AC3E}">
        <p14:creationId xmlns:p14="http://schemas.microsoft.com/office/powerpoint/2010/main" val="2760480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idx="4294967295"/>
          </p:nvPr>
        </p:nvSpPr>
        <p:spPr/>
        <p:txBody>
          <a:bodyPr/>
          <a:lstStyle/>
          <a:p>
            <a:pPr eaLnBrk="1" hangingPunct="1"/>
            <a:r>
              <a:rPr lang="en-US" altLang="en-US" dirty="0" smtClean="0"/>
              <a:t>Credit cards</a:t>
            </a:r>
            <a:endParaRPr lang="en-US" altLang="en-US" dirty="0" smtClean="0"/>
          </a:p>
        </p:txBody>
      </p:sp>
      <p:sp>
        <p:nvSpPr>
          <p:cNvPr id="515075" name="Rectangle 3"/>
          <p:cNvSpPr>
            <a:spLocks noGrp="1" noChangeArrowheads="1"/>
          </p:cNvSpPr>
          <p:nvPr>
            <p:ph type="body" idx="4294967295"/>
          </p:nvPr>
        </p:nvSpPr>
        <p:spPr/>
        <p:txBody>
          <a:bodyPr/>
          <a:lstStyle/>
          <a:p>
            <a:pPr eaLnBrk="1" hangingPunct="1">
              <a:lnSpc>
                <a:spcPct val="90000"/>
              </a:lnSpc>
            </a:pPr>
            <a:r>
              <a:rPr lang="en-US" altLang="en-US" dirty="0" smtClean="0"/>
              <a:t>In 2008, Payment Card Industry (PCI) Security Standards Council’s latest update of the Data Security Standard (DSS), prohibits the use of the WEP as part of any credit-card processing after 30 June 2010, and prohibit any new system from being installed that uses WEP after 31 March 2009</a:t>
            </a:r>
          </a:p>
          <a:p>
            <a:pPr eaLnBrk="1" hangingPunct="1">
              <a:lnSpc>
                <a:spcPct val="90000"/>
              </a:lnSpc>
            </a:pPr>
            <a:r>
              <a:rPr lang="en-US" altLang="en-US" dirty="0" smtClean="0"/>
              <a:t>The use of WEP contributed to the T.J. Maxx parent company network </a:t>
            </a:r>
            <a:r>
              <a:rPr lang="en-US" altLang="en-US" dirty="0" smtClean="0"/>
              <a:t>breach </a:t>
            </a:r>
            <a:endParaRPr lang="en-US" altLang="en-US" dirty="0" smtClean="0"/>
          </a:p>
        </p:txBody>
      </p:sp>
    </p:spTree>
    <p:extLst>
      <p:ext uri="{BB962C8B-B14F-4D97-AF65-F5344CB8AC3E}">
        <p14:creationId xmlns:p14="http://schemas.microsoft.com/office/powerpoint/2010/main" val="3291623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idx="4294967295"/>
          </p:nvPr>
        </p:nvSpPr>
        <p:spPr/>
        <p:txBody>
          <a:bodyPr/>
          <a:lstStyle/>
          <a:p>
            <a:pPr eaLnBrk="1" hangingPunct="1"/>
            <a:r>
              <a:rPr lang="en-US" altLang="en-US" smtClean="0"/>
              <a:t>WPA</a:t>
            </a:r>
          </a:p>
        </p:txBody>
      </p:sp>
      <p:sp>
        <p:nvSpPr>
          <p:cNvPr id="516099" name="Rectangle 3"/>
          <p:cNvSpPr>
            <a:spLocks noGrp="1" noChangeArrowheads="1"/>
          </p:cNvSpPr>
          <p:nvPr>
            <p:ph type="body" idx="4294967295"/>
          </p:nvPr>
        </p:nvSpPr>
        <p:spPr/>
        <p:txBody>
          <a:bodyPr/>
          <a:lstStyle/>
          <a:p>
            <a:pPr eaLnBrk="1" hangingPunct="1">
              <a:lnSpc>
                <a:spcPct val="80000"/>
              </a:lnSpc>
            </a:pPr>
            <a:r>
              <a:rPr lang="en-US" altLang="en-US" sz="2000"/>
              <a:t>Wi-Fi Protected Access (WPA and WPA2) is a certification program developed by the Wi-Fi Alliance to indicate compliance with the security protocol created by the alliance to secure wireless computer networks</a:t>
            </a:r>
          </a:p>
          <a:p>
            <a:pPr eaLnBrk="1" hangingPunct="1">
              <a:lnSpc>
                <a:spcPct val="80000"/>
              </a:lnSpc>
            </a:pPr>
            <a:r>
              <a:rPr lang="en-US" altLang="en-US" sz="2000"/>
              <a:t>he WPA protocol implements the majority of the IEEE 802.11i standard</a:t>
            </a:r>
          </a:p>
          <a:p>
            <a:pPr eaLnBrk="1" hangingPunct="1">
              <a:lnSpc>
                <a:spcPct val="80000"/>
              </a:lnSpc>
            </a:pPr>
            <a:r>
              <a:rPr lang="en-US" altLang="en-US" sz="2000"/>
              <a:t>Specifically, the Temporal Key Integrity Protocol (TKIP), was brought into WPA</a:t>
            </a:r>
          </a:p>
          <a:p>
            <a:pPr eaLnBrk="1" hangingPunct="1">
              <a:lnSpc>
                <a:spcPct val="80000"/>
              </a:lnSpc>
            </a:pPr>
            <a:r>
              <a:rPr lang="en-US" altLang="en-US" sz="2000"/>
              <a:t>TKIP could be implemented on pre-WPA cards </a:t>
            </a:r>
            <a:r>
              <a:rPr lang="en-US" altLang="en-US" sz="2000">
                <a:hlinkClick r:id="rId2" tooltip="Wireless network interface card"/>
              </a:rPr>
              <a:t> </a:t>
            </a:r>
            <a:r>
              <a:rPr lang="en-US" altLang="en-US" sz="2000"/>
              <a:t>that began shipping as far back as 1999 through upgrades</a:t>
            </a:r>
          </a:p>
          <a:p>
            <a:pPr eaLnBrk="1" hangingPunct="1">
              <a:lnSpc>
                <a:spcPct val="80000"/>
              </a:lnSpc>
            </a:pPr>
            <a:r>
              <a:rPr lang="en-US" altLang="en-US" sz="2000"/>
              <a:t>Because the changes required fewer modifications on the client than on the APs, most pre-2003 APs could not be upgraded to support WPA with TKIP</a:t>
            </a:r>
          </a:p>
          <a:p>
            <a:pPr eaLnBrk="1" hangingPunct="1">
              <a:lnSpc>
                <a:spcPct val="80000"/>
              </a:lnSpc>
            </a:pPr>
            <a:r>
              <a:rPr lang="en-US" altLang="en-US" sz="2000"/>
              <a:t>Researchers have since discovered a flaw in TKIP that relied on older weaknesses to retrieve the keystream from short packets to use for re-injection and spoofing</a:t>
            </a:r>
          </a:p>
        </p:txBody>
      </p:sp>
    </p:spTree>
    <p:extLst>
      <p:ext uri="{BB962C8B-B14F-4D97-AF65-F5344CB8AC3E}">
        <p14:creationId xmlns:p14="http://schemas.microsoft.com/office/powerpoint/2010/main" val="1600538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idx="4294967295"/>
          </p:nvPr>
        </p:nvSpPr>
        <p:spPr/>
        <p:txBody>
          <a:bodyPr/>
          <a:lstStyle/>
          <a:p>
            <a:pPr eaLnBrk="1" hangingPunct="1"/>
            <a:r>
              <a:rPr lang="en-US" altLang="en-US" smtClean="0"/>
              <a:t>WPA2</a:t>
            </a:r>
          </a:p>
        </p:txBody>
      </p:sp>
      <p:sp>
        <p:nvSpPr>
          <p:cNvPr id="517123" name="Rectangle 3"/>
          <p:cNvSpPr>
            <a:spLocks noGrp="1" noChangeArrowheads="1"/>
          </p:cNvSpPr>
          <p:nvPr>
            <p:ph type="body" idx="4294967295"/>
          </p:nvPr>
        </p:nvSpPr>
        <p:spPr/>
        <p:txBody>
          <a:bodyPr/>
          <a:lstStyle/>
          <a:p>
            <a:pPr eaLnBrk="1" hangingPunct="1"/>
            <a:r>
              <a:rPr lang="en-US" altLang="en-US" sz="2400" dirty="0"/>
              <a:t>WPA2 has replaced WPA and requires testing and certification by the Wi-Fi Alliance</a:t>
            </a:r>
          </a:p>
          <a:p>
            <a:pPr eaLnBrk="1" hangingPunct="1"/>
            <a:r>
              <a:rPr lang="en-US" altLang="en-US" sz="2400" dirty="0"/>
              <a:t>WPA2 implements the mandatory elements of 802.11i</a:t>
            </a:r>
          </a:p>
          <a:p>
            <a:pPr eaLnBrk="1" hangingPunct="1"/>
            <a:r>
              <a:rPr lang="en-US" altLang="en-US" sz="2400" dirty="0"/>
              <a:t>In particular, it introduces CCMP, a new AES-based encryption mode with strong security</a:t>
            </a:r>
          </a:p>
          <a:p>
            <a:pPr eaLnBrk="1" hangingPunct="1"/>
            <a:r>
              <a:rPr lang="en-US" altLang="en-US" sz="2400" dirty="0"/>
              <a:t>Certification began in September, 2004; from March 13, 2006, WPA2 certification is mandatory for all new devices to bear the Wi-Fi trademark </a:t>
            </a:r>
            <a:endParaRPr lang="en-US" altLang="en-US" sz="2400" dirty="0" smtClean="0"/>
          </a:p>
          <a:p>
            <a:r>
              <a:rPr lang="en-US" altLang="en-US" sz="2400" dirty="0" smtClean="0"/>
              <a:t>After the new vulnerabilities found in WPA2, VPNs </a:t>
            </a:r>
            <a:r>
              <a:rPr lang="en-US" altLang="en-US" sz="2400" dirty="0"/>
              <a:t>can be used to improve security in phones</a:t>
            </a:r>
          </a:p>
          <a:p>
            <a:pPr marL="0" indent="0" eaLnBrk="1" hangingPunct="1">
              <a:buNone/>
            </a:pPr>
            <a:endParaRPr lang="en-US" altLang="en-US" sz="2400" dirty="0"/>
          </a:p>
        </p:txBody>
      </p:sp>
    </p:spTree>
    <p:extLst>
      <p:ext uri="{BB962C8B-B14F-4D97-AF65-F5344CB8AC3E}">
        <p14:creationId xmlns:p14="http://schemas.microsoft.com/office/powerpoint/2010/main" val="37760967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idx="4294967295"/>
          </p:nvPr>
        </p:nvSpPr>
        <p:spPr/>
        <p:txBody>
          <a:bodyPr/>
          <a:lstStyle/>
          <a:p>
            <a:pPr eaLnBrk="1" hangingPunct="1"/>
            <a:r>
              <a:rPr lang="en-US" altLang="en-US" smtClean="0"/>
              <a:t>WiMax architecture</a:t>
            </a:r>
          </a:p>
        </p:txBody>
      </p:sp>
      <p:sp>
        <p:nvSpPr>
          <p:cNvPr id="518147" name="Rectangle 3"/>
          <p:cNvSpPr>
            <a:spLocks noGrp="1" noChangeArrowheads="1"/>
          </p:cNvSpPr>
          <p:nvPr>
            <p:ph type="body" idx="4294967295"/>
          </p:nvPr>
        </p:nvSpPr>
        <p:spPr/>
        <p:txBody>
          <a:bodyPr>
            <a:normAutofit fontScale="92500" lnSpcReduction="10000"/>
          </a:bodyPr>
          <a:lstStyle/>
          <a:p>
            <a:pPr eaLnBrk="1" hangingPunct="1">
              <a:lnSpc>
                <a:spcPct val="90000"/>
              </a:lnSpc>
            </a:pPr>
            <a:r>
              <a:rPr lang="en-US" altLang="en-US" sz="2400" dirty="0"/>
              <a:t>How do we let subscriber (user) stations communicate with each other through long distances (up to 30 miles) using wireless networks? </a:t>
            </a:r>
          </a:p>
          <a:p>
            <a:pPr eaLnBrk="1" hangingPunct="1">
              <a:lnSpc>
                <a:spcPct val="90000"/>
              </a:lnSpc>
            </a:pPr>
            <a:r>
              <a:rPr lang="en-US" altLang="en-US" sz="2400" dirty="0"/>
              <a:t>Make Subscriber Stations (SSs) communicate with a Base Station (BS) through wireless links. The Base Station connects all subscribers. </a:t>
            </a:r>
          </a:p>
          <a:p>
            <a:pPr eaLnBrk="1" hangingPunct="1">
              <a:lnSpc>
                <a:spcPct val="90000"/>
              </a:lnSpc>
            </a:pPr>
            <a:r>
              <a:rPr lang="en-US" altLang="en-US" sz="2400" dirty="0"/>
              <a:t>Use a layered architecture that supports different protocols in different layers. </a:t>
            </a:r>
          </a:p>
          <a:p>
            <a:pPr eaLnBrk="1" hangingPunct="1">
              <a:lnSpc>
                <a:spcPct val="90000"/>
              </a:lnSpc>
            </a:pPr>
            <a:r>
              <a:rPr lang="en-US" altLang="en-US" sz="2400" dirty="0"/>
              <a:t>Support multiple message types and sub-layers within layers, e.g. for mapping message elements across protocols and for security</a:t>
            </a:r>
            <a:r>
              <a:rPr lang="en-US" altLang="en-US" sz="2400" dirty="0" smtClean="0"/>
              <a:t>.</a:t>
            </a:r>
          </a:p>
          <a:p>
            <a:r>
              <a:rPr lang="en-US" sz="2400" dirty="0"/>
              <a:t>WiMAX is sometimes referred to as "Wi-Fi on </a:t>
            </a:r>
            <a:r>
              <a:rPr lang="en-US" sz="2400" dirty="0" smtClean="0"/>
              <a:t>steroids" </a:t>
            </a:r>
            <a:r>
              <a:rPr lang="en-US" sz="2400" dirty="0"/>
              <a:t>and can be used for a number of applications including broadband connections, cellular </a:t>
            </a:r>
            <a:r>
              <a:rPr lang="en-US" sz="2400" dirty="0">
                <a:hlinkClick r:id="rId2" tooltip="Backhaul (telecommunications)"/>
              </a:rPr>
              <a:t>backhaul</a:t>
            </a:r>
            <a:r>
              <a:rPr lang="en-US" sz="2400" dirty="0"/>
              <a:t>, </a:t>
            </a:r>
            <a:r>
              <a:rPr lang="en-US" sz="2400" dirty="0">
                <a:hlinkClick r:id="rId3" tooltip="Hotspot (Wi-Fi)"/>
              </a:rPr>
              <a:t>hotspots</a:t>
            </a:r>
            <a:r>
              <a:rPr lang="en-US" sz="2400" dirty="0"/>
              <a:t>, etc. It is similar to </a:t>
            </a:r>
            <a:r>
              <a:rPr lang="en-US" sz="2400" dirty="0">
                <a:hlinkClick r:id="rId4" tooltip="Long-range Wi-Fi"/>
              </a:rPr>
              <a:t>Long-range Wi-Fi</a:t>
            </a:r>
            <a:r>
              <a:rPr lang="en-US" sz="2400" dirty="0"/>
              <a:t>, but it can enable usage at much greater </a:t>
            </a:r>
            <a:r>
              <a:rPr lang="en-US" sz="2400" dirty="0" smtClean="0"/>
              <a:t>distances</a:t>
            </a:r>
          </a:p>
          <a:p>
            <a:r>
              <a:rPr lang="en-US" altLang="en-US" sz="2400" dirty="0" smtClean="0"/>
              <a:t>It </a:t>
            </a:r>
            <a:r>
              <a:rPr lang="en-US" altLang="en-US" sz="2400" dirty="0" smtClean="0"/>
              <a:t>uses the IEEE 802.16 standard</a:t>
            </a:r>
          </a:p>
          <a:p>
            <a:r>
              <a:rPr lang="en-US" altLang="en-US" sz="2400" dirty="0" smtClean="0"/>
              <a:t>Used mostly in </a:t>
            </a:r>
            <a:r>
              <a:rPr lang="en-US" altLang="en-US" sz="2400" dirty="0" err="1" smtClean="0"/>
              <a:t>S.Korea</a:t>
            </a:r>
            <a:r>
              <a:rPr lang="en-US" altLang="en-US" sz="2400" dirty="0" smtClean="0"/>
              <a:t>, Australia, Africa but not in the US</a:t>
            </a:r>
            <a:endParaRPr lang="en-US" altLang="en-US" sz="2400" dirty="0"/>
          </a:p>
        </p:txBody>
      </p:sp>
    </p:spTree>
    <p:extLst>
      <p:ext uri="{BB962C8B-B14F-4D97-AF65-F5344CB8AC3E}">
        <p14:creationId xmlns:p14="http://schemas.microsoft.com/office/powerpoint/2010/main" val="3717779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3GPP Long Term Evolution (LTE)</a:t>
            </a:r>
          </a:p>
        </p:txBody>
      </p:sp>
      <p:sp>
        <p:nvSpPr>
          <p:cNvPr id="519171" name="Rectangle 3"/>
          <p:cNvSpPr>
            <a:spLocks noChangeArrowheads="1"/>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sz="1600" dirty="0"/>
              <a:t>It is the latest standard in the mobile network technology tree that previously realized the GSM/EDGE and UMTS/</a:t>
            </a:r>
            <a:r>
              <a:rPr lang="en-US" altLang="en-US" sz="1600" dirty="0" err="1"/>
              <a:t>HSxPA</a:t>
            </a:r>
            <a:r>
              <a:rPr lang="en-US" altLang="en-US" sz="1600" dirty="0"/>
              <a:t> network technologies</a:t>
            </a:r>
          </a:p>
          <a:p>
            <a:pPr>
              <a:lnSpc>
                <a:spcPct val="80000"/>
              </a:lnSpc>
            </a:pPr>
            <a:r>
              <a:rPr lang="en-US" altLang="en-US" sz="1600" dirty="0"/>
              <a:t>It is a project of the 3</a:t>
            </a:r>
            <a:r>
              <a:rPr lang="en-US" altLang="en-US" sz="1600" baseline="30000" dirty="0"/>
              <a:t>rd</a:t>
            </a:r>
            <a:r>
              <a:rPr lang="en-US" altLang="en-US" sz="1600" dirty="0"/>
              <a:t> Generation Partners Project (3GPP)</a:t>
            </a:r>
          </a:p>
          <a:p>
            <a:pPr>
              <a:lnSpc>
                <a:spcPct val="80000"/>
              </a:lnSpc>
            </a:pPr>
            <a:r>
              <a:rPr lang="en-US" altLang="en-US" sz="1600" dirty="0"/>
              <a:t>The current generation of mobile telecommunication networks are collectively known as 3G (for "third generation"). Although LTE is often marketed as 4G, first-release LTE is actually a 3.9G technology since it does not fully comply with the Advanced 4G requirements</a:t>
            </a:r>
          </a:p>
          <a:p>
            <a:pPr>
              <a:lnSpc>
                <a:spcPct val="80000"/>
              </a:lnSpc>
            </a:pPr>
            <a:r>
              <a:rPr lang="en-US" altLang="en-US" sz="1600" dirty="0"/>
              <a:t>Verizon and AT&amp;T Mobility in the United States and several worldwide carriers announced plans, beginning in 2009, to convert their networks to LTE</a:t>
            </a:r>
          </a:p>
          <a:p>
            <a:pPr>
              <a:lnSpc>
                <a:spcPct val="80000"/>
              </a:lnSpc>
            </a:pPr>
            <a:r>
              <a:rPr lang="en-US" altLang="en-US" sz="1600" dirty="0"/>
              <a:t>The world's first publicly available LTE-service was opened by TeliaSonera in Sweden on the 14th of December 2009. </a:t>
            </a:r>
          </a:p>
          <a:p>
            <a:pPr>
              <a:lnSpc>
                <a:spcPct val="80000"/>
              </a:lnSpc>
            </a:pPr>
            <a:r>
              <a:rPr lang="en-US" altLang="en-US" sz="1600" dirty="0"/>
              <a:t>LTE is a set of enhancements to the Universal Mobile Telecommunications System (UMTS) which was introduced in 3rd Generation Partnership Project (3GPP) Release 8. Much of 3GPP Release 8 focuses on adopting 4G mobile communication's technology, including an all-IP flat networking architecture</a:t>
            </a:r>
          </a:p>
          <a:p>
            <a:pPr>
              <a:lnSpc>
                <a:spcPct val="80000"/>
              </a:lnSpc>
            </a:pPr>
            <a:r>
              <a:rPr lang="en-US" altLang="en-US" sz="1600" dirty="0"/>
              <a:t>While it is commonly seen as a mobile telephone or common carrier development, LTE is also endorsed by public safety agencies in the US as the preferred technology for the new 700 MHz public-safety radio </a:t>
            </a:r>
            <a:r>
              <a:rPr lang="en-US" altLang="en-US" sz="1600" dirty="0" smtClean="0"/>
              <a:t>band</a:t>
            </a:r>
            <a:endParaRPr lang="en-US" altLang="en-US" sz="1600" dirty="0"/>
          </a:p>
        </p:txBody>
      </p:sp>
    </p:spTree>
    <p:extLst>
      <p:ext uri="{BB962C8B-B14F-4D97-AF65-F5344CB8AC3E}">
        <p14:creationId xmlns:p14="http://schemas.microsoft.com/office/powerpoint/2010/main" val="1569090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idx="4294967295"/>
          </p:nvPr>
        </p:nvSpPr>
        <p:spPr/>
        <p:txBody>
          <a:bodyPr/>
          <a:lstStyle/>
          <a:p>
            <a:pPr eaLnBrk="1" hangingPunct="1"/>
            <a:r>
              <a:rPr lang="en-US" altLang="en-US" smtClean="0"/>
              <a:t>Bluetooth</a:t>
            </a:r>
          </a:p>
        </p:txBody>
      </p:sp>
      <p:sp>
        <p:nvSpPr>
          <p:cNvPr id="507907" name="Rectangle 3"/>
          <p:cNvSpPr>
            <a:spLocks noGrp="1" noChangeArrowheads="1"/>
          </p:cNvSpPr>
          <p:nvPr>
            <p:ph type="body" idx="4294967295"/>
          </p:nvPr>
        </p:nvSpPr>
        <p:spPr/>
        <p:txBody>
          <a:bodyPr/>
          <a:lstStyle/>
          <a:p>
            <a:pPr eaLnBrk="1" hangingPunct="1">
              <a:lnSpc>
                <a:spcPct val="80000"/>
              </a:lnSpc>
            </a:pPr>
            <a:r>
              <a:rPr lang="en-US" altLang="en-US" sz="1800"/>
              <a:t>Bluetooth is a wireless communications protocol, originated by Ericsson, Sweden</a:t>
            </a:r>
          </a:p>
          <a:p>
            <a:pPr eaLnBrk="1" hangingPunct="1">
              <a:lnSpc>
                <a:spcPct val="80000"/>
              </a:lnSpc>
            </a:pPr>
            <a:r>
              <a:rPr lang="en-US" altLang="en-US" sz="1800"/>
              <a:t>It is intended to work in a close proximity environment, such as homes, offices, classrooms, hospitals, airports, etc.  </a:t>
            </a:r>
          </a:p>
          <a:p>
            <a:pPr eaLnBrk="1" hangingPunct="1">
              <a:lnSpc>
                <a:spcPct val="80000"/>
              </a:lnSpc>
            </a:pPr>
            <a:r>
              <a:rPr lang="en-US" altLang="en-US" sz="1800"/>
              <a:t>A packet-based master - slave protocol  (1 to 7): A piconet  </a:t>
            </a:r>
          </a:p>
          <a:p>
            <a:pPr eaLnBrk="1" hangingPunct="1">
              <a:lnSpc>
                <a:spcPct val="80000"/>
              </a:lnSpc>
            </a:pPr>
            <a:r>
              <a:rPr lang="en-US" altLang="en-US" sz="1800"/>
              <a:t>It competes with small distance applications of 802.11</a:t>
            </a:r>
          </a:p>
          <a:p>
            <a:pPr eaLnBrk="1" hangingPunct="1">
              <a:lnSpc>
                <a:spcPct val="80000"/>
              </a:lnSpc>
            </a:pPr>
            <a:r>
              <a:rPr lang="en-US" altLang="en-US" sz="1800"/>
              <a:t>IBM, Intel, Nokia and Toshiba were the first supporters but now IEEE is using it as the basis for its 802.15.1 standard</a:t>
            </a:r>
          </a:p>
          <a:p>
            <a:pPr eaLnBrk="1" hangingPunct="1">
              <a:lnSpc>
                <a:spcPct val="80000"/>
              </a:lnSpc>
            </a:pPr>
            <a:r>
              <a:rPr lang="en-US" altLang="en-US" sz="1800"/>
              <a:t>Bluetooth uses application profiles for different devices, synchronous connection-oriented (SCO) for data, and asynchronous connectionless (ACL) links for voice, which are multiplexed on the same RF link</a:t>
            </a:r>
          </a:p>
          <a:p>
            <a:pPr eaLnBrk="1" hangingPunct="1">
              <a:lnSpc>
                <a:spcPct val="80000"/>
              </a:lnSpc>
            </a:pPr>
            <a:r>
              <a:rPr lang="en-US" altLang="en-US" sz="1800"/>
              <a:t>Bluetooth uses a radio technology called frequency-hopping spread spectrum, which chops up the data being sent and transmits chunks of it on up to 79 bands (1 MHz each) in the range 2402-2480 MHz. </a:t>
            </a:r>
          </a:p>
        </p:txBody>
      </p:sp>
    </p:spTree>
    <p:extLst>
      <p:ext uri="{BB962C8B-B14F-4D97-AF65-F5344CB8AC3E}">
        <p14:creationId xmlns:p14="http://schemas.microsoft.com/office/powerpoint/2010/main" val="784675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idx="4294967295"/>
          </p:nvPr>
        </p:nvSpPr>
        <p:spPr/>
        <p:txBody>
          <a:bodyPr/>
          <a:lstStyle/>
          <a:p>
            <a:pPr eaLnBrk="1" hangingPunct="1"/>
            <a:r>
              <a:rPr lang="en-US" altLang="en-US" sz="3200"/>
              <a:t>Global System for Mobile Comm. (GSM)</a:t>
            </a:r>
          </a:p>
        </p:txBody>
      </p:sp>
      <p:sp>
        <p:nvSpPr>
          <p:cNvPr id="508931" name="Rectangle 3"/>
          <p:cNvSpPr>
            <a:spLocks noGrp="1" noChangeArrowheads="1"/>
          </p:cNvSpPr>
          <p:nvPr>
            <p:ph type="body" idx="4294967295"/>
          </p:nvPr>
        </p:nvSpPr>
        <p:spPr/>
        <p:txBody>
          <a:bodyPr>
            <a:noAutofit/>
          </a:bodyPr>
          <a:lstStyle/>
          <a:p>
            <a:r>
              <a:rPr lang="en-US" sz="2000" dirty="0"/>
              <a:t>2G networks developed as a replacement for first generation (</a:t>
            </a:r>
            <a:r>
              <a:rPr lang="en-US" sz="2000" dirty="0">
                <a:hlinkClick r:id="rId2" tooltip="1G"/>
              </a:rPr>
              <a:t>1G</a:t>
            </a:r>
            <a:r>
              <a:rPr lang="en-US" sz="2000" dirty="0"/>
              <a:t>) analog cellular networks, and the GSM standard </a:t>
            </a:r>
            <a:r>
              <a:rPr lang="en-US" sz="2000" dirty="0" smtClean="0"/>
              <a:t>was originally </a:t>
            </a:r>
            <a:r>
              <a:rPr lang="en-US" sz="2000" dirty="0"/>
              <a:t>described as a digital, circuit-switched network optimized for </a:t>
            </a:r>
            <a:r>
              <a:rPr lang="en-US" sz="2000" dirty="0">
                <a:hlinkClick r:id="rId3" tooltip="Duplex (telecommunications)"/>
              </a:rPr>
              <a:t>full duplex</a:t>
            </a:r>
            <a:r>
              <a:rPr lang="en-US" sz="2000" dirty="0"/>
              <a:t> voice </a:t>
            </a:r>
            <a:r>
              <a:rPr lang="en-US" sz="2000" dirty="0" smtClean="0"/>
              <a:t>telephony. </a:t>
            </a:r>
          </a:p>
          <a:p>
            <a:r>
              <a:rPr lang="en-US" sz="2000" dirty="0" smtClean="0"/>
              <a:t>This </a:t>
            </a:r>
            <a:r>
              <a:rPr lang="en-US" sz="2000" dirty="0"/>
              <a:t>expanded over time to include data communications, first by circuit-switched transport, then by </a:t>
            </a:r>
            <a:r>
              <a:rPr lang="en-US" sz="2000" dirty="0">
                <a:hlinkClick r:id="rId4" tooltip="Network packet"/>
              </a:rPr>
              <a:t>packet</a:t>
            </a:r>
            <a:r>
              <a:rPr lang="en-US" sz="2000" dirty="0"/>
              <a:t> data transport via </a:t>
            </a:r>
            <a:r>
              <a:rPr lang="en-US" sz="2000" dirty="0">
                <a:hlinkClick r:id="rId5" tooltip="GPRS"/>
              </a:rPr>
              <a:t>GPRS</a:t>
            </a:r>
            <a:r>
              <a:rPr lang="en-US" sz="2000" dirty="0"/>
              <a:t> (General Packet Radio Services) and </a:t>
            </a:r>
            <a:r>
              <a:rPr lang="en-US" sz="2000" dirty="0">
                <a:hlinkClick r:id="rId6" tooltip="EDGE"/>
              </a:rPr>
              <a:t>EDGE</a:t>
            </a:r>
            <a:r>
              <a:rPr lang="en-US" sz="2000" dirty="0"/>
              <a:t> (Enhanced Data rates for GSM Evolution, or EGPRS).</a:t>
            </a:r>
          </a:p>
          <a:p>
            <a:r>
              <a:rPr lang="en-US" sz="2000" dirty="0"/>
              <a:t>Subsequently, the </a:t>
            </a:r>
            <a:r>
              <a:rPr lang="en-US" sz="2000" dirty="0">
                <a:hlinkClick r:id="rId7" tooltip="3GPP"/>
              </a:rPr>
              <a:t>3GPP</a:t>
            </a:r>
            <a:r>
              <a:rPr lang="en-US" sz="2000" dirty="0"/>
              <a:t> developed third-generation (</a:t>
            </a:r>
            <a:r>
              <a:rPr lang="en-US" sz="2000" dirty="0">
                <a:hlinkClick r:id="rId8" tooltip="3G"/>
              </a:rPr>
              <a:t>3G</a:t>
            </a:r>
            <a:r>
              <a:rPr lang="en-US" sz="2000" dirty="0"/>
              <a:t>) </a:t>
            </a:r>
            <a:r>
              <a:rPr lang="en-US" sz="2000" dirty="0">
                <a:hlinkClick r:id="rId9" tooltip="UMTS"/>
              </a:rPr>
              <a:t>UMTS</a:t>
            </a:r>
            <a:r>
              <a:rPr lang="en-US" sz="2000" dirty="0"/>
              <a:t> standards, followed by fourth-generation (</a:t>
            </a:r>
            <a:r>
              <a:rPr lang="en-US" sz="2000" dirty="0">
                <a:hlinkClick r:id="rId10" tooltip="4G"/>
              </a:rPr>
              <a:t>4G</a:t>
            </a:r>
            <a:r>
              <a:rPr lang="en-US" sz="2000" dirty="0"/>
              <a:t>) </a:t>
            </a:r>
            <a:r>
              <a:rPr lang="en-US" sz="2000" dirty="0">
                <a:hlinkClick r:id="rId11" tooltip="LTE Advanced"/>
              </a:rPr>
              <a:t>LTE Advanced</a:t>
            </a:r>
            <a:r>
              <a:rPr lang="en-US" sz="2000" dirty="0"/>
              <a:t> standards, which do not form part of the ETSI GSM standard.</a:t>
            </a:r>
          </a:p>
          <a:p>
            <a:pPr eaLnBrk="1" hangingPunct="1">
              <a:lnSpc>
                <a:spcPct val="90000"/>
              </a:lnSpc>
            </a:pPr>
            <a:r>
              <a:rPr lang="en-US" altLang="en-US" sz="2000" dirty="0" smtClean="0"/>
              <a:t>They are cellular </a:t>
            </a:r>
            <a:r>
              <a:rPr lang="en-US" altLang="en-US" sz="2000" dirty="0" smtClean="0"/>
              <a:t>communications based on frequency reuse: sets of N channels assigned to each cell</a:t>
            </a:r>
          </a:p>
          <a:p>
            <a:pPr eaLnBrk="1" hangingPunct="1">
              <a:lnSpc>
                <a:spcPct val="90000"/>
              </a:lnSpc>
            </a:pPr>
            <a:r>
              <a:rPr lang="en-US" altLang="en-US" sz="2000" dirty="0" smtClean="0"/>
              <a:t>A Base Station Subsystem (BSS) in each </a:t>
            </a:r>
            <a:r>
              <a:rPr lang="en-US" altLang="en-US" sz="2000" dirty="0" smtClean="0"/>
              <a:t>cell and  a </a:t>
            </a:r>
            <a:r>
              <a:rPr lang="en-US" altLang="en-US" sz="2000" dirty="0" smtClean="0"/>
              <a:t>Mobile Switching Center (MSC) for several cells</a:t>
            </a:r>
          </a:p>
          <a:p>
            <a:pPr eaLnBrk="1" hangingPunct="1">
              <a:lnSpc>
                <a:spcPct val="90000"/>
              </a:lnSpc>
            </a:pPr>
            <a:r>
              <a:rPr lang="en-US" altLang="en-US" sz="2000" dirty="0" smtClean="0"/>
              <a:t>900-1800-1900 MHz frequency bands</a:t>
            </a:r>
          </a:p>
          <a:p>
            <a:pPr eaLnBrk="1" hangingPunct="1">
              <a:lnSpc>
                <a:spcPct val="90000"/>
              </a:lnSpc>
            </a:pPr>
            <a:r>
              <a:rPr lang="en-US" altLang="en-US" sz="2000" dirty="0" smtClean="0"/>
              <a:t>TDMA used for assigning slots to </a:t>
            </a:r>
            <a:r>
              <a:rPr lang="en-US" altLang="en-US" sz="2000" dirty="0" smtClean="0"/>
              <a:t>MSC, FDMA </a:t>
            </a:r>
            <a:r>
              <a:rPr lang="en-US" altLang="en-US" sz="2000" dirty="0" smtClean="0"/>
              <a:t>used across cells</a:t>
            </a:r>
          </a:p>
        </p:txBody>
      </p:sp>
    </p:spTree>
    <p:extLst>
      <p:ext uri="{BB962C8B-B14F-4D97-AF65-F5344CB8AC3E}">
        <p14:creationId xmlns:p14="http://schemas.microsoft.com/office/powerpoint/2010/main" val="1051232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Title 1"/>
          <p:cNvSpPr>
            <a:spLocks noGrp="1"/>
          </p:cNvSpPr>
          <p:nvPr>
            <p:ph type="title" idx="4294967295"/>
          </p:nvPr>
        </p:nvSpPr>
        <p:spPr/>
        <p:txBody>
          <a:bodyPr/>
          <a:lstStyle/>
          <a:p>
            <a:pPr eaLnBrk="1" hangingPunct="1"/>
            <a:r>
              <a:rPr lang="en-US" altLang="en-US" smtClean="0"/>
              <a:t>GSM architecture</a:t>
            </a:r>
          </a:p>
        </p:txBody>
      </p:sp>
      <p:sp>
        <p:nvSpPr>
          <p:cNvPr id="522243" name="Content Placeholder 2"/>
          <p:cNvSpPr>
            <a:spLocks noGrp="1"/>
          </p:cNvSpPr>
          <p:nvPr>
            <p:ph idx="4294967295"/>
          </p:nvPr>
        </p:nvSpPr>
        <p:spPr/>
        <p:txBody>
          <a:bodyPr>
            <a:normAutofit/>
          </a:bodyPr>
          <a:lstStyle/>
          <a:p>
            <a:pPr eaLnBrk="1" hangingPunct="1"/>
            <a:r>
              <a:rPr lang="en-US" altLang="en-US" b="1" dirty="0" smtClean="0"/>
              <a:t>Base Station </a:t>
            </a:r>
            <a:r>
              <a:rPr lang="en-US" altLang="en-US" b="1" dirty="0"/>
              <a:t>Subsystem </a:t>
            </a:r>
            <a:r>
              <a:rPr lang="en-US" altLang="en-US" dirty="0"/>
              <a:t>(the base stations and their controllers).</a:t>
            </a:r>
          </a:p>
          <a:p>
            <a:pPr eaLnBrk="1" hangingPunct="1"/>
            <a:r>
              <a:rPr lang="en-US" altLang="en-US" b="1" dirty="0" smtClean="0"/>
              <a:t>Network </a:t>
            </a:r>
            <a:r>
              <a:rPr lang="en-US" altLang="en-US" b="1" dirty="0"/>
              <a:t>and Switching </a:t>
            </a:r>
            <a:r>
              <a:rPr lang="en-US" altLang="en-US" b="1" dirty="0" smtClean="0"/>
              <a:t>Subsystem </a:t>
            </a:r>
            <a:r>
              <a:rPr lang="en-US" altLang="en-US" dirty="0"/>
              <a:t>(the part of the network most similar to a fixed network). This is sometimes also just called the core network.</a:t>
            </a:r>
          </a:p>
          <a:p>
            <a:pPr eaLnBrk="1" hangingPunct="1"/>
            <a:r>
              <a:rPr lang="en-US" altLang="en-US" b="1" dirty="0" smtClean="0"/>
              <a:t>GPRS </a:t>
            </a:r>
            <a:r>
              <a:rPr lang="en-US" altLang="en-US" b="1" dirty="0"/>
              <a:t>Core </a:t>
            </a:r>
            <a:r>
              <a:rPr lang="en-US" altLang="en-US" b="1" dirty="0" smtClean="0"/>
              <a:t>Network </a:t>
            </a:r>
            <a:r>
              <a:rPr lang="en-US" altLang="en-US" dirty="0"/>
              <a:t>(the optional part which allows packet based Internet connections).</a:t>
            </a:r>
          </a:p>
          <a:p>
            <a:pPr eaLnBrk="1" hangingPunct="1"/>
            <a:r>
              <a:rPr lang="en-US" altLang="en-US" b="1" dirty="0" smtClean="0"/>
              <a:t>Operational </a:t>
            </a:r>
            <a:r>
              <a:rPr lang="en-US" altLang="en-US" b="1" dirty="0"/>
              <a:t>Support </a:t>
            </a:r>
            <a:r>
              <a:rPr lang="en-US" altLang="en-US" b="1" dirty="0" smtClean="0"/>
              <a:t>System </a:t>
            </a:r>
            <a:r>
              <a:rPr lang="en-US" altLang="en-US" dirty="0"/>
              <a:t>(OSS) for maintenance of the network</a:t>
            </a:r>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2586979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9375" y="0"/>
            <a:ext cx="11173250" cy="6858000"/>
          </a:xfrm>
          <a:prstGeom prst="rect">
            <a:avLst/>
          </a:prstGeom>
        </p:spPr>
      </p:pic>
    </p:spTree>
    <p:extLst>
      <p:ext uri="{BB962C8B-B14F-4D97-AF65-F5344CB8AC3E}">
        <p14:creationId xmlns:p14="http://schemas.microsoft.com/office/powerpoint/2010/main" val="1447574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Title 1"/>
          <p:cNvSpPr>
            <a:spLocks noGrp="1"/>
          </p:cNvSpPr>
          <p:nvPr>
            <p:ph type="title" idx="4294967295"/>
          </p:nvPr>
        </p:nvSpPr>
        <p:spPr/>
        <p:txBody>
          <a:bodyPr/>
          <a:lstStyle/>
          <a:p>
            <a:pPr eaLnBrk="1" hangingPunct="1"/>
            <a:r>
              <a:rPr lang="en-US" altLang="en-US" smtClean="0"/>
              <a:t>GSM security</a:t>
            </a:r>
          </a:p>
        </p:txBody>
      </p:sp>
      <p:sp>
        <p:nvSpPr>
          <p:cNvPr id="526339" name="Content Placeholder 2"/>
          <p:cNvSpPr>
            <a:spLocks noGrp="1"/>
          </p:cNvSpPr>
          <p:nvPr>
            <p:ph idx="4294967295"/>
          </p:nvPr>
        </p:nvSpPr>
        <p:spPr/>
        <p:txBody>
          <a:bodyPr/>
          <a:lstStyle/>
          <a:p>
            <a:pPr eaLnBrk="1" hangingPunct="1"/>
            <a:r>
              <a:rPr lang="en-US" altLang="en-US" sz="2000" dirty="0"/>
              <a:t>GSM was designed with a moderate level of service security. The system was designed to </a:t>
            </a:r>
            <a:r>
              <a:rPr lang="en-US" altLang="en-US" sz="2000" b="1" dirty="0"/>
              <a:t>authenticate the subscriber </a:t>
            </a:r>
            <a:r>
              <a:rPr lang="en-US" altLang="en-US" sz="2000" dirty="0"/>
              <a:t>using a shared key and challenge-response. </a:t>
            </a:r>
            <a:r>
              <a:rPr lang="en-US" altLang="en-US" sz="2000" b="1" dirty="0"/>
              <a:t>Communications between the subscriber and the base station can be encrypted</a:t>
            </a:r>
          </a:p>
          <a:p>
            <a:pPr eaLnBrk="1" hangingPunct="1"/>
            <a:r>
              <a:rPr lang="en-US" altLang="en-US" sz="2000" dirty="0"/>
              <a:t>UMTS introduces an optional </a:t>
            </a:r>
            <a:r>
              <a:rPr lang="en-US" altLang="en-US" sz="2000" b="1" dirty="0"/>
              <a:t>Universal Subscriber Identity Module </a:t>
            </a:r>
            <a:r>
              <a:rPr lang="en-US" altLang="en-US" sz="2000" dirty="0"/>
              <a:t>(USIM), that uses a longer authentication key to give greater security, as well as mutually authenticating the network and the user - whereas GSM only authenticates the user to the network (and not vice versa). The security model therefore offers confidentiality and authentication, but limited authorization capabilities, and no non-repudiation</a:t>
            </a:r>
          </a:p>
          <a:p>
            <a:pPr eaLnBrk="1" hangingPunct="1"/>
            <a:r>
              <a:rPr lang="en-US" altLang="en-US" sz="2000" b="1" dirty="0"/>
              <a:t>GSM uses several cryptographic algorithms for security</a:t>
            </a:r>
            <a:r>
              <a:rPr lang="en-US" altLang="en-US" sz="2000" dirty="0"/>
              <a:t>. The A5/1 and A5/2 stream cipher; A5/2 is weaker. Serious weaknesses have been found in both algorithms: it is possible to break A5/2 in real-time with a </a:t>
            </a:r>
            <a:r>
              <a:rPr lang="en-US" altLang="en-US" sz="2000" dirty="0" err="1"/>
              <a:t>ciphertext</a:t>
            </a:r>
            <a:r>
              <a:rPr lang="en-US" altLang="en-US" sz="2000" dirty="0"/>
              <a:t>-only attack, and in February 2008, Pico Computing, </a:t>
            </a:r>
            <a:r>
              <a:rPr lang="en-US" altLang="en-US" sz="2000" dirty="0" err="1"/>
              <a:t>Inc</a:t>
            </a:r>
            <a:r>
              <a:rPr lang="en-US" altLang="en-US" sz="2000" dirty="0"/>
              <a:t> revealed its ability and plans to commercialize FPGAs that allow A5/1 to be broken with a rainbow table attack. The system supports multiple algorithms so operators may replace that cipher with a stronger one.</a:t>
            </a:r>
          </a:p>
          <a:p>
            <a:pPr eaLnBrk="1" hangingPunct="1"/>
            <a:endParaRPr lang="en-US" altLang="en-US" sz="1600" dirty="0"/>
          </a:p>
        </p:txBody>
      </p:sp>
    </p:spTree>
    <p:extLst>
      <p:ext uri="{BB962C8B-B14F-4D97-AF65-F5344CB8AC3E}">
        <p14:creationId xmlns:p14="http://schemas.microsoft.com/office/powerpoint/2010/main" val="1849145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F7489F9D-8C5D-48D0-BD8E-C8FE5D81154D}" type="datetime1">
              <a:rPr lang="en-US" altLang="en-US" sz="1400" b="0" i="0">
                <a:latin typeface="Times New Roman" panose="02020603050405020304" pitchFamily="18" charset="0"/>
              </a:rPr>
              <a:pPr eaLnBrk="0" hangingPunct="0">
                <a:spcBef>
                  <a:spcPct val="0"/>
                </a:spcBef>
                <a:buFontTx/>
                <a:buNone/>
              </a:pPr>
              <a:t>11/1/2017</a:t>
            </a:fld>
            <a:endParaRPr lang="en-US" altLang="en-US" sz="1400" b="0" i="0">
              <a:latin typeface="Times New Roman" panose="02020603050405020304" pitchFamily="18" charset="0"/>
            </a:endParaRPr>
          </a:p>
        </p:txBody>
      </p:sp>
      <p:sp>
        <p:nvSpPr>
          <p:cNvPr id="5048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7756234-83BB-4166-A768-58F3E93213E4}" type="slidenum">
              <a:rPr lang="en-US" altLang="en-US" sz="1400" b="0" i="0">
                <a:latin typeface="Times New Roman" panose="02020603050405020304" pitchFamily="18" charset="0"/>
              </a:rPr>
              <a:pPr eaLnBrk="0" hangingPunct="0">
                <a:spcBef>
                  <a:spcPct val="0"/>
                </a:spcBef>
                <a:buFontTx/>
                <a:buNone/>
              </a:pPr>
              <a:t>2</a:t>
            </a:fld>
            <a:endParaRPr lang="en-US" altLang="en-US" sz="1400" b="0" i="0">
              <a:latin typeface="Times New Roman" panose="02020603050405020304" pitchFamily="18" charset="0"/>
            </a:endParaRPr>
          </a:p>
        </p:txBody>
      </p:sp>
      <p:sp>
        <p:nvSpPr>
          <p:cNvPr id="504836"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accent2"/>
                </a:solidFill>
                <a:latin typeface="Script" pitchFamily="66"/>
              </a:rPr>
              <a:t>Wireless devices   </a:t>
            </a:r>
          </a:p>
        </p:txBody>
      </p:sp>
      <p:sp>
        <p:nvSpPr>
          <p:cNvPr id="504837"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b="0" i="0" dirty="0" smtClean="0">
                <a:latin typeface="Times New Roman" panose="02020603050405020304" pitchFamily="18" charset="0"/>
              </a:rPr>
              <a:t>Typically small memory, </a:t>
            </a:r>
            <a:r>
              <a:rPr lang="en-US" altLang="en-US" b="0" i="0" dirty="0" smtClean="0">
                <a:latin typeface="Times New Roman" panose="02020603050405020304" pitchFamily="18" charset="0"/>
              </a:rPr>
              <a:t>low weight, low </a:t>
            </a:r>
            <a:r>
              <a:rPr lang="en-US" altLang="en-US" b="0" i="0" dirty="0" smtClean="0">
                <a:latin typeface="Times New Roman" panose="02020603050405020304" pitchFamily="18" charset="0"/>
              </a:rPr>
              <a:t>processing power, unreliable communications </a:t>
            </a:r>
          </a:p>
          <a:p>
            <a:r>
              <a:rPr lang="en-US" altLang="en-US" b="0" i="0" dirty="0" smtClean="0">
                <a:latin typeface="Times New Roman" panose="02020603050405020304" pitchFamily="18" charset="0"/>
              </a:rPr>
              <a:t>Include </a:t>
            </a:r>
            <a:r>
              <a:rPr lang="en-US" altLang="en-US" b="0" i="0" dirty="0">
                <a:latin typeface="Times New Roman" panose="02020603050405020304" pitchFamily="18" charset="0"/>
              </a:rPr>
              <a:t>laptops, </a:t>
            </a:r>
            <a:r>
              <a:rPr lang="en-US" altLang="en-US" b="0" i="0" dirty="0" smtClean="0">
                <a:latin typeface="Times New Roman" panose="02020603050405020304" pitchFamily="18" charset="0"/>
              </a:rPr>
              <a:t>tablets, smart </a:t>
            </a:r>
            <a:r>
              <a:rPr lang="en-US" altLang="en-US" b="0" i="0" dirty="0">
                <a:latin typeface="Times New Roman" panose="02020603050405020304" pitchFamily="18" charset="0"/>
              </a:rPr>
              <a:t>cellular </a:t>
            </a:r>
            <a:r>
              <a:rPr lang="en-US" altLang="en-US" b="0" i="0" dirty="0" smtClean="0">
                <a:latin typeface="Times New Roman" panose="02020603050405020304" pitchFamily="18" charset="0"/>
              </a:rPr>
              <a:t>phones</a:t>
            </a:r>
            <a:endParaRPr lang="en-US" altLang="en-US" b="0" i="0" dirty="0">
              <a:latin typeface="Times New Roman" panose="02020603050405020304" pitchFamily="18" charset="0"/>
            </a:endParaRPr>
          </a:p>
          <a:p>
            <a:r>
              <a:rPr lang="en-US" altLang="en-US" b="0" i="0" dirty="0" smtClean="0">
                <a:latin typeface="Times New Roman" panose="02020603050405020304" pitchFamily="18" charset="0"/>
              </a:rPr>
              <a:t>Typically use </a:t>
            </a:r>
            <a:r>
              <a:rPr lang="en-US" altLang="en-US" b="0" i="0" dirty="0">
                <a:latin typeface="Times New Roman" panose="02020603050405020304" pitchFamily="18" charset="0"/>
              </a:rPr>
              <a:t>IEEE 802.11 wireless </a:t>
            </a:r>
            <a:r>
              <a:rPr lang="en-US" altLang="en-US" b="0" i="0" dirty="0" smtClean="0">
                <a:latin typeface="Times New Roman" panose="02020603050405020304" pitchFamily="18" charset="0"/>
              </a:rPr>
              <a:t>standard</a:t>
            </a:r>
            <a:r>
              <a:rPr lang="en-US" altLang="en-US" b="0" i="0" dirty="0">
                <a:latin typeface="Times New Roman" panose="02020603050405020304" pitchFamily="18" charset="0"/>
              </a:rPr>
              <a:t>, or Bluetooth</a:t>
            </a:r>
            <a:r>
              <a:rPr lang="en-US" altLang="en-US" b="0" i="0" dirty="0" smtClean="0">
                <a:latin typeface="Times New Roman" panose="02020603050405020304" pitchFamily="18" charset="0"/>
              </a:rPr>
              <a:t>, or </a:t>
            </a:r>
            <a:r>
              <a:rPr lang="en-US" altLang="en-US" b="0" i="0" dirty="0" err="1" smtClean="0">
                <a:latin typeface="Times New Roman" panose="02020603050405020304" pitchFamily="18" charset="0"/>
              </a:rPr>
              <a:t>WiMax</a:t>
            </a:r>
            <a:r>
              <a:rPr lang="en-US" altLang="en-US" b="0" i="0" dirty="0" smtClean="0">
                <a:latin typeface="Times New Roman" panose="02020603050405020304" pitchFamily="18" charset="0"/>
              </a:rPr>
              <a:t>, or LTE, or GSM for </a:t>
            </a:r>
            <a:r>
              <a:rPr lang="en-US" altLang="en-US" b="0" i="0" dirty="0">
                <a:latin typeface="Times New Roman" panose="02020603050405020304" pitchFamily="18" charset="0"/>
              </a:rPr>
              <a:t>communications</a:t>
            </a:r>
          </a:p>
          <a:p>
            <a:pPr marL="0" indent="0">
              <a:buNone/>
            </a:pPr>
            <a:endParaRPr lang="en-US" altLang="en-US" b="0" i="0" dirty="0">
              <a:latin typeface="Times New Roman" panose="02020603050405020304" pitchFamily="18" charset="0"/>
            </a:endParaRPr>
          </a:p>
        </p:txBody>
      </p:sp>
    </p:spTree>
    <p:extLst>
      <p:ext uri="{BB962C8B-B14F-4D97-AF65-F5344CB8AC3E}">
        <p14:creationId xmlns:p14="http://schemas.microsoft.com/office/powerpoint/2010/main" val="41045549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Title 1"/>
          <p:cNvSpPr>
            <a:spLocks noGrp="1"/>
          </p:cNvSpPr>
          <p:nvPr>
            <p:ph type="title" idx="4294967295"/>
          </p:nvPr>
        </p:nvSpPr>
        <p:spPr/>
        <p:txBody>
          <a:bodyPr/>
          <a:lstStyle/>
          <a:p>
            <a:r>
              <a:rPr lang="en-US" altLang="en-US" dirty="0"/>
              <a:t>SIM (Subscriber Identity </a:t>
            </a:r>
            <a:r>
              <a:rPr lang="en-US" altLang="en-US" dirty="0" smtClean="0"/>
              <a:t>Module)</a:t>
            </a:r>
            <a:endParaRPr lang="en-US" altLang="en-US" dirty="0" smtClean="0"/>
          </a:p>
        </p:txBody>
      </p:sp>
      <p:sp>
        <p:nvSpPr>
          <p:cNvPr id="523267" name="Content Placeholder 2"/>
          <p:cNvSpPr>
            <a:spLocks noGrp="1"/>
          </p:cNvSpPr>
          <p:nvPr>
            <p:ph idx="4294967295"/>
          </p:nvPr>
        </p:nvSpPr>
        <p:spPr/>
        <p:txBody>
          <a:bodyPr>
            <a:normAutofit/>
          </a:bodyPr>
          <a:lstStyle/>
          <a:p>
            <a:r>
              <a:rPr lang="en-US" sz="2000" dirty="0" smtClean="0"/>
              <a:t>It stores </a:t>
            </a:r>
            <a:r>
              <a:rPr lang="en-US" sz="2000" dirty="0"/>
              <a:t>the </a:t>
            </a:r>
            <a:r>
              <a:rPr lang="en-US" sz="2000" dirty="0">
                <a:hlinkClick r:id="rId2" tooltip="International mobile subscriber identity"/>
              </a:rPr>
              <a:t>international mobile subscriber identity</a:t>
            </a:r>
            <a:r>
              <a:rPr lang="en-US" sz="2000" dirty="0"/>
              <a:t> (IMSI) number and its related </a:t>
            </a:r>
            <a:r>
              <a:rPr lang="en-US" sz="2000" dirty="0" smtClean="0"/>
              <a:t>key, </a:t>
            </a:r>
            <a:r>
              <a:rPr lang="en-US" sz="2000" dirty="0"/>
              <a:t>which are used to identify and authenticate subscribers on </a:t>
            </a:r>
            <a:r>
              <a:rPr lang="en-US" sz="2000" dirty="0">
                <a:hlinkClick r:id="rId3" tooltip="Mobile telephony"/>
              </a:rPr>
              <a:t>mobile telephony</a:t>
            </a:r>
            <a:r>
              <a:rPr lang="en-US" sz="2000" dirty="0"/>
              <a:t> devices (such as </a:t>
            </a:r>
            <a:r>
              <a:rPr lang="en-US" sz="2000" dirty="0">
                <a:hlinkClick r:id="rId4" tooltip="Mobile phone"/>
              </a:rPr>
              <a:t>mobile phones</a:t>
            </a:r>
            <a:r>
              <a:rPr lang="en-US" sz="2000" dirty="0"/>
              <a:t> and </a:t>
            </a:r>
            <a:r>
              <a:rPr lang="en-US" sz="2000" dirty="0">
                <a:hlinkClick r:id="rId5" tooltip="Computer"/>
              </a:rPr>
              <a:t>computers</a:t>
            </a:r>
            <a:r>
              <a:rPr lang="en-US" sz="2000" dirty="0"/>
              <a:t>). It is also possible to store contact information on many SIM cards.</a:t>
            </a:r>
            <a:endParaRPr lang="en-US" altLang="en-US" sz="2000" dirty="0" smtClean="0"/>
          </a:p>
          <a:p>
            <a:pPr eaLnBrk="1" hangingPunct="1"/>
            <a:r>
              <a:rPr lang="en-US" altLang="en-US" sz="2000" dirty="0" smtClean="0"/>
              <a:t>This </a:t>
            </a:r>
            <a:r>
              <a:rPr lang="en-US" altLang="en-US" sz="2000" dirty="0"/>
              <a:t>allows the user to retain his or her information after switching handsets</a:t>
            </a:r>
          </a:p>
          <a:p>
            <a:pPr eaLnBrk="1" hangingPunct="1"/>
            <a:r>
              <a:rPr lang="en-US" altLang="en-US" sz="2000" dirty="0"/>
              <a:t>Alternatively, the user can also change operators while retaining the handset simply by changing the SIM</a:t>
            </a:r>
          </a:p>
          <a:p>
            <a:pPr eaLnBrk="1" hangingPunct="1"/>
            <a:r>
              <a:rPr lang="en-US" altLang="en-US" sz="2000" dirty="0"/>
              <a:t>Some operators will block this by allowing the phone to use only a single SIM, or only a SIM issued by them; this practice is known as SIM locking and is illegal in some </a:t>
            </a:r>
            <a:r>
              <a:rPr lang="en-US" altLang="en-US" sz="2000" dirty="0" smtClean="0"/>
              <a:t>countries</a:t>
            </a:r>
          </a:p>
          <a:p>
            <a:r>
              <a:rPr lang="en-US" sz="2000" dirty="0"/>
              <a:t>A SIM card contains its unique serial number (</a:t>
            </a:r>
            <a:r>
              <a:rPr lang="en-US" sz="2000" dirty="0">
                <a:hlinkClick r:id="rId6" tooltip="ICCID"/>
              </a:rPr>
              <a:t>ICCID</a:t>
            </a:r>
            <a:r>
              <a:rPr lang="en-US" sz="2000" dirty="0"/>
              <a:t>), international mobile subscriber identity (IMSI) number, security authentication and ciphering information, temporary information related to the local network, a list of the services the user has access to, and two passwords: a </a:t>
            </a:r>
            <a:r>
              <a:rPr lang="en-US" sz="2000" dirty="0">
                <a:hlinkClick r:id="rId7" tooltip="Personal identification number"/>
              </a:rPr>
              <a:t>personal identification number</a:t>
            </a:r>
            <a:r>
              <a:rPr lang="en-US" sz="2000" dirty="0"/>
              <a:t> (PIN) for ordinary use, and a </a:t>
            </a:r>
            <a:r>
              <a:rPr lang="en-US" sz="2000" dirty="0">
                <a:hlinkClick r:id="rId8" tooltip="Personal unblocking code"/>
              </a:rPr>
              <a:t>personal unblocking code</a:t>
            </a:r>
            <a:r>
              <a:rPr lang="en-US" sz="2000" dirty="0"/>
              <a:t> (PUK) for PIN unlocking.</a:t>
            </a:r>
            <a:endParaRPr lang="en-US" altLang="en-US" sz="2000" dirty="0"/>
          </a:p>
        </p:txBody>
      </p:sp>
    </p:spTree>
    <p:extLst>
      <p:ext uri="{BB962C8B-B14F-4D97-AF65-F5344CB8AC3E}">
        <p14:creationId xmlns:p14="http://schemas.microsoft.com/office/powerpoint/2010/main" val="228634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idx="4294967295"/>
          </p:nvPr>
        </p:nvSpPr>
        <p:spPr/>
        <p:txBody>
          <a:bodyPr/>
          <a:lstStyle/>
          <a:p>
            <a:r>
              <a:rPr lang="en-US" altLang="en-US" smtClean="0"/>
              <a:t>3G Protocols</a:t>
            </a:r>
          </a:p>
        </p:txBody>
      </p:sp>
      <p:sp>
        <p:nvSpPr>
          <p:cNvPr id="524291" name="Rectangle 3"/>
          <p:cNvSpPr>
            <a:spLocks noGrp="1" noChangeArrowheads="1"/>
          </p:cNvSpPr>
          <p:nvPr>
            <p:ph type="body" idx="4294967295"/>
          </p:nvPr>
        </p:nvSpPr>
        <p:spPr/>
        <p:txBody>
          <a:bodyPr/>
          <a:lstStyle/>
          <a:p>
            <a:pPr>
              <a:lnSpc>
                <a:spcPct val="80000"/>
              </a:lnSpc>
            </a:pPr>
            <a:endParaRPr lang="en-US" altLang="en-US" sz="1800" dirty="0"/>
          </a:p>
          <a:p>
            <a:pPr>
              <a:lnSpc>
                <a:spcPct val="80000"/>
              </a:lnSpc>
            </a:pPr>
            <a:r>
              <a:rPr lang="en-US" altLang="en-US" sz="2000" dirty="0"/>
              <a:t>Universal Mobile Telecommunications System (UMTS) is intended to be the worldwide standard for 3G cellular communications supporting high quality video and other services.</a:t>
            </a:r>
          </a:p>
          <a:p>
            <a:pPr>
              <a:lnSpc>
                <a:spcPct val="80000"/>
              </a:lnSpc>
            </a:pPr>
            <a:r>
              <a:rPr lang="en-US" altLang="en-US" sz="2000" dirty="0"/>
              <a:t>UMTS security is based on GSM security with several enhancements. The network and the handset both authenticate themselves to each other, integrity keys are used in addition to encryption keys, and the encryption algorithms are stronger</a:t>
            </a:r>
          </a:p>
          <a:p>
            <a:pPr>
              <a:lnSpc>
                <a:spcPct val="80000"/>
              </a:lnSpc>
            </a:pPr>
            <a:r>
              <a:rPr lang="en-US" altLang="en-US" sz="2000" dirty="0"/>
              <a:t>The triplet sent from the </a:t>
            </a:r>
            <a:r>
              <a:rPr lang="en-US" altLang="en-US" sz="2000" dirty="0" err="1" smtClean="0"/>
              <a:t>AuC</a:t>
            </a:r>
            <a:r>
              <a:rPr lang="en-US" altLang="en-US" sz="2000" dirty="0" smtClean="0"/>
              <a:t> (Authentication Center) </a:t>
            </a:r>
            <a:r>
              <a:rPr lang="en-US" altLang="en-US" sz="2000" dirty="0"/>
              <a:t>has been extended to a quintet with the </a:t>
            </a:r>
            <a:r>
              <a:rPr lang="en-US" altLang="en-US" sz="2000" b="1" dirty="0"/>
              <a:t>addition of a 128 bit integrity key (IK) and a network authentication token (AUT)</a:t>
            </a:r>
          </a:p>
          <a:p>
            <a:pPr>
              <a:lnSpc>
                <a:spcPct val="80000"/>
              </a:lnSpc>
            </a:pPr>
            <a:r>
              <a:rPr lang="en-US" altLang="en-US" sz="2000" dirty="0"/>
              <a:t>The A3/A8 algorithm has been </a:t>
            </a:r>
            <a:r>
              <a:rPr lang="en-US" altLang="en-US" sz="2000" b="1" dirty="0"/>
              <a:t>replaced with an UEA1 algorithm based on the Kasumi block cipher</a:t>
            </a:r>
            <a:r>
              <a:rPr lang="en-US" altLang="en-US" sz="2000" dirty="0"/>
              <a:t>, and is performed in the handset, where more computing power is available</a:t>
            </a:r>
          </a:p>
          <a:p>
            <a:pPr>
              <a:lnSpc>
                <a:spcPct val="80000"/>
              </a:lnSpc>
            </a:pPr>
            <a:r>
              <a:rPr lang="en-US" altLang="en-US" sz="2000" dirty="0"/>
              <a:t>The session cipher key is 128 bits, while the transmission stream cipher (UEA) uses the bearer identity and direction of transmission in addition to the cipher key and frame number, and the frame number is considerably larger.</a:t>
            </a:r>
          </a:p>
        </p:txBody>
      </p:sp>
    </p:spTree>
    <p:extLst>
      <p:ext uri="{BB962C8B-B14F-4D97-AF65-F5344CB8AC3E}">
        <p14:creationId xmlns:p14="http://schemas.microsoft.com/office/powerpoint/2010/main" val="33629237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idx="4294967295"/>
          </p:nvPr>
        </p:nvSpPr>
        <p:spPr/>
        <p:txBody>
          <a:bodyPr/>
          <a:lstStyle/>
          <a:p>
            <a:r>
              <a:rPr lang="en-US" altLang="en-US" smtClean="0"/>
              <a:t>Kasumi</a:t>
            </a:r>
          </a:p>
        </p:txBody>
      </p:sp>
      <p:sp>
        <p:nvSpPr>
          <p:cNvPr id="525315" name="Rectangle 3"/>
          <p:cNvSpPr>
            <a:spLocks noGrp="1" noChangeArrowheads="1"/>
          </p:cNvSpPr>
          <p:nvPr>
            <p:ph type="body" idx="4294967295"/>
          </p:nvPr>
        </p:nvSpPr>
        <p:spPr/>
        <p:txBody>
          <a:bodyPr>
            <a:noAutofit/>
          </a:bodyPr>
          <a:lstStyle/>
          <a:p>
            <a:pPr>
              <a:lnSpc>
                <a:spcPct val="80000"/>
              </a:lnSpc>
            </a:pPr>
            <a:r>
              <a:rPr lang="en-US" altLang="en-US" sz="2000" dirty="0" smtClean="0"/>
              <a:t>UMTS </a:t>
            </a:r>
            <a:r>
              <a:rPr lang="en-US" altLang="en-US" sz="2000" dirty="0"/>
              <a:t>KASUMI is </a:t>
            </a:r>
            <a:r>
              <a:rPr lang="en-US" altLang="en-US" sz="2000" dirty="0" smtClean="0"/>
              <a:t>a block cipher used </a:t>
            </a:r>
            <a:r>
              <a:rPr lang="en-US" altLang="en-US" sz="2000" dirty="0"/>
              <a:t>in the </a:t>
            </a:r>
            <a:r>
              <a:rPr lang="en-US" altLang="en-US" sz="2000" dirty="0" smtClean="0"/>
              <a:t>confidentiality </a:t>
            </a:r>
            <a:r>
              <a:rPr lang="en-US" altLang="en-US" sz="2000" dirty="0"/>
              <a:t>(f8) and integrity algorithms (f9) with names UEA1 and UIA1, respectively.  In GSM KASUMI is used in the A5/3 key stream generator and in GPRS in the GEA3 key stream generator.</a:t>
            </a:r>
          </a:p>
          <a:p>
            <a:pPr>
              <a:lnSpc>
                <a:spcPct val="80000"/>
              </a:lnSpc>
            </a:pPr>
            <a:r>
              <a:rPr lang="en-US" altLang="en-US" sz="2000" dirty="0"/>
              <a:t>KASUMI was designed for 3GPP to be used in UMTS security system by the Security Algorithms Group of Experts (SAGE), a part of the European standards body ETSI</a:t>
            </a:r>
          </a:p>
          <a:p>
            <a:pPr>
              <a:lnSpc>
                <a:spcPct val="80000"/>
              </a:lnSpc>
            </a:pPr>
            <a:r>
              <a:rPr lang="en-US" altLang="en-US" sz="2000" dirty="0"/>
              <a:t>Because of </a:t>
            </a:r>
            <a:r>
              <a:rPr lang="en-US" altLang="en-US" sz="2000" dirty="0" smtClean="0"/>
              <a:t>time pressure </a:t>
            </a:r>
            <a:r>
              <a:rPr lang="en-US" altLang="en-US" sz="2000" dirty="0"/>
              <a:t>in 3GPP standardization, instead of developing a new cipher, SAGE agreed with 3GPP technical specification group (TSG) for system aspects of 3G security (SA3) to base the development on an existing algorithm that had already undergone some evaluation. They chose the cipher algorithm MISTY1 developed  and patented by Mitsubishi. The original algorithm was slightly modified for easier HW implementation and to meet other requirements set for 3G mobile communications security.</a:t>
            </a:r>
          </a:p>
          <a:p>
            <a:pPr>
              <a:lnSpc>
                <a:spcPct val="80000"/>
              </a:lnSpc>
            </a:pPr>
            <a:r>
              <a:rPr lang="en-US" altLang="en-US" sz="2000" dirty="0"/>
              <a:t>KASUMI is named after the original algorithm Misty — </a:t>
            </a:r>
            <a:r>
              <a:rPr lang="en-US" altLang="en-US" sz="2000" dirty="0" err="1"/>
              <a:t>kasumi</a:t>
            </a:r>
            <a:r>
              <a:rPr lang="en-US" altLang="en-US" sz="2000" dirty="0"/>
              <a:t> (霞) is the Japanese word for "mist".</a:t>
            </a:r>
          </a:p>
          <a:p>
            <a:pPr>
              <a:lnSpc>
                <a:spcPct val="80000"/>
              </a:lnSpc>
            </a:pPr>
            <a:r>
              <a:rPr lang="en-US" altLang="en-US" sz="2000" dirty="0"/>
              <a:t>In January 2010, Orr </a:t>
            </a:r>
            <a:r>
              <a:rPr lang="en-US" altLang="en-US" sz="2000" dirty="0" err="1"/>
              <a:t>Dunkelman</a:t>
            </a:r>
            <a:r>
              <a:rPr lang="en-US" altLang="en-US" sz="2000" dirty="0"/>
              <a:t>, Nathan Keller, and </a:t>
            </a:r>
            <a:r>
              <a:rPr lang="en-US" altLang="en-US" sz="2000" dirty="0" err="1"/>
              <a:t>Adi</a:t>
            </a:r>
            <a:r>
              <a:rPr lang="en-US" altLang="en-US" sz="2000" dirty="0"/>
              <a:t> Shamir, released a paper showing that they could break Kasumi with related key attack and very modest computational resources. Interestingly, the attack is ineffective against MISTY</a:t>
            </a:r>
          </a:p>
        </p:txBody>
      </p:sp>
    </p:spTree>
    <p:extLst>
      <p:ext uri="{BB962C8B-B14F-4D97-AF65-F5344CB8AC3E}">
        <p14:creationId xmlns:p14="http://schemas.microsoft.com/office/powerpoint/2010/main" val="28644339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Title 1"/>
          <p:cNvSpPr>
            <a:spLocks noGrp="1"/>
          </p:cNvSpPr>
          <p:nvPr>
            <p:ph type="title" idx="4294967295"/>
          </p:nvPr>
        </p:nvSpPr>
        <p:spPr/>
        <p:txBody>
          <a:bodyPr/>
          <a:lstStyle/>
          <a:p>
            <a:pPr eaLnBrk="1" hangingPunct="1"/>
            <a:r>
              <a:rPr lang="en-US" altLang="en-US" smtClean="0"/>
              <a:t>GSM sec II</a:t>
            </a:r>
          </a:p>
        </p:txBody>
      </p:sp>
      <p:sp>
        <p:nvSpPr>
          <p:cNvPr id="527363" name="Content Placeholder 2"/>
          <p:cNvSpPr>
            <a:spLocks noGrp="1"/>
          </p:cNvSpPr>
          <p:nvPr>
            <p:ph idx="4294967295"/>
          </p:nvPr>
        </p:nvSpPr>
        <p:spPr/>
        <p:txBody>
          <a:bodyPr>
            <a:noAutofit/>
          </a:bodyPr>
          <a:lstStyle/>
          <a:p>
            <a:pPr eaLnBrk="1" hangingPunct="1"/>
            <a:r>
              <a:rPr lang="en-US" altLang="en-US" sz="2000" dirty="0"/>
              <a:t>On 28 December 2009 </a:t>
            </a:r>
            <a:r>
              <a:rPr lang="en-US" altLang="en-US" sz="2000" dirty="0" smtClean="0"/>
              <a:t>K</a:t>
            </a:r>
            <a:r>
              <a:rPr lang="en-US" altLang="en-US" sz="2000" dirty="0"/>
              <a:t>. </a:t>
            </a:r>
            <a:r>
              <a:rPr lang="en-US" altLang="en-US" sz="2000" dirty="0" err="1"/>
              <a:t>Nohl</a:t>
            </a:r>
            <a:r>
              <a:rPr lang="en-US" altLang="en-US" sz="2000" dirty="0"/>
              <a:t> announced that he had cracked the A5/1 cipher.</a:t>
            </a:r>
            <a:r>
              <a:rPr lang="en-US" altLang="en-US" sz="2000" baseline="30000" dirty="0">
                <a:hlinkClick r:id="rId2"/>
              </a:rPr>
              <a:t>]</a:t>
            </a:r>
            <a:r>
              <a:rPr lang="en-US" altLang="en-US" sz="2000" dirty="0"/>
              <a:t> According to </a:t>
            </a:r>
            <a:r>
              <a:rPr lang="en-US" altLang="en-US" sz="2000" dirty="0" err="1"/>
              <a:t>Nohl</a:t>
            </a:r>
            <a:r>
              <a:rPr lang="en-US" altLang="en-US" sz="2000" dirty="0"/>
              <a:t>, he developed a number of rainbow tables (static values which reduce the time needed to carry out an attack) and found new sources for known plaintext attacks. He also said that it is possible to build "a full GSM interceptor ... from open source components" but that they had not done so because of legal concerns.</a:t>
            </a:r>
          </a:p>
          <a:p>
            <a:pPr eaLnBrk="1" hangingPunct="1"/>
            <a:r>
              <a:rPr lang="en-US" altLang="en-US" sz="2000" dirty="0"/>
              <a:t>In 2010, threatpost.com reported that "A group of cryptographers has developed a new attack that has broken Kasumi, the encryption algorithm used to secure traffic on 3G GSM wireless networks. The technique enables them to recover a full key by using a tactic known as a related-key attack, but experts say it is not the end of the world for Kasumi</a:t>
            </a:r>
            <a:r>
              <a:rPr lang="en-US" altLang="en-US" sz="2000" dirty="0" smtClean="0"/>
              <a:t>."</a:t>
            </a:r>
            <a:endParaRPr lang="en-US" altLang="en-US" sz="2000" dirty="0"/>
          </a:p>
          <a:p>
            <a:pPr eaLnBrk="1" hangingPunct="1"/>
            <a:r>
              <a:rPr lang="en-US" altLang="en-US" sz="2000" dirty="0"/>
              <a:t>Although security issues remain for GSM newer standards and algorithms may address this. New attacks are growing in the wild which take advantage of poor security implementations, architecture and development for smart phone applications. Some wiretapping and eavesdropping techniques hijack  the audio input and output providing an opportunity for a 3rd party to listen in to the conversation. This threat is mitigated by the fact the attack has to come in the form of a Trojan or a virus and might be detected by security software</a:t>
            </a:r>
          </a:p>
          <a:p>
            <a:pPr eaLnBrk="1" hangingPunct="1"/>
            <a:endParaRPr lang="en-US" altLang="en-US" sz="2000" dirty="0"/>
          </a:p>
        </p:txBody>
      </p:sp>
    </p:spTree>
    <p:extLst>
      <p:ext uri="{BB962C8B-B14F-4D97-AF65-F5344CB8AC3E}">
        <p14:creationId xmlns:p14="http://schemas.microsoft.com/office/powerpoint/2010/main" val="21494904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dzcdn.dazeinfoinc.netdna-cdn.com/wp-content/uploads/2014/11/smartphone-shipments-Q3-2013-Q3-20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735" y="1453896"/>
            <a:ext cx="64389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423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14500" y="1214437"/>
            <a:ext cx="8763000" cy="4820603"/>
          </a:xfrm>
          <a:prstGeom prst="rect">
            <a:avLst/>
          </a:prstGeom>
        </p:spPr>
      </p:pic>
    </p:spTree>
    <p:extLst>
      <p:ext uri="{BB962C8B-B14F-4D97-AF65-F5344CB8AC3E}">
        <p14:creationId xmlns:p14="http://schemas.microsoft.com/office/powerpoint/2010/main" val="2481673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03473" y="0"/>
            <a:ext cx="9769151" cy="6858000"/>
          </a:xfrm>
          <a:prstGeom prst="rect">
            <a:avLst/>
          </a:prstGeom>
        </p:spPr>
      </p:pic>
    </p:spTree>
    <p:extLst>
      <p:ext uri="{BB962C8B-B14F-4D97-AF65-F5344CB8AC3E}">
        <p14:creationId xmlns:p14="http://schemas.microsoft.com/office/powerpoint/2010/main" val="935118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operating systems</a:t>
            </a:r>
            <a:endParaRPr lang="en-US" dirty="0"/>
          </a:p>
        </p:txBody>
      </p:sp>
      <p:sp>
        <p:nvSpPr>
          <p:cNvPr id="3" name="Content Placeholder 2"/>
          <p:cNvSpPr>
            <a:spLocks noGrp="1"/>
          </p:cNvSpPr>
          <p:nvPr>
            <p:ph idx="1"/>
          </p:nvPr>
        </p:nvSpPr>
        <p:spPr/>
        <p:txBody>
          <a:bodyPr/>
          <a:lstStyle/>
          <a:p>
            <a:r>
              <a:rPr lang="en-US" dirty="0" smtClean="0"/>
              <a:t>Most devices now use Android (many vendors) or iOS (Apple)</a:t>
            </a:r>
          </a:p>
          <a:p>
            <a:r>
              <a:rPr lang="en-US" dirty="0" smtClean="0"/>
              <a:t>Android is an open source standard while iOS is very proprietary</a:t>
            </a:r>
          </a:p>
          <a:p>
            <a:r>
              <a:rPr lang="en-US" dirty="0" smtClean="0"/>
              <a:t>Symbian was very used a few years ago (Nokia) </a:t>
            </a:r>
          </a:p>
          <a:p>
            <a:r>
              <a:rPr lang="en-US" dirty="0" smtClean="0"/>
              <a:t>There are a few new OSs but it is not clear how successful they will be</a:t>
            </a:r>
          </a:p>
          <a:p>
            <a:r>
              <a:rPr lang="en-US" dirty="0" smtClean="0"/>
              <a:t>An important feature is to separate work functions from personal use</a:t>
            </a:r>
          </a:p>
          <a:p>
            <a:r>
              <a:rPr lang="en-US" dirty="0" smtClean="0"/>
              <a:t>This can be done by using virtual machines</a:t>
            </a:r>
            <a:endParaRPr lang="en-US" dirty="0"/>
          </a:p>
        </p:txBody>
      </p:sp>
    </p:spTree>
    <p:extLst>
      <p:ext uri="{BB962C8B-B14F-4D97-AF65-F5344CB8AC3E}">
        <p14:creationId xmlns:p14="http://schemas.microsoft.com/office/powerpoint/2010/main" val="3275734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4"/>
          <p:cNvSpPr>
            <a:spLocks noChangeArrowheads="1"/>
          </p:cNvSpPr>
          <p:nvPr/>
        </p:nvSpPr>
        <p:spPr bwMode="auto">
          <a:xfrm>
            <a:off x="2027239" y="301626"/>
            <a:ext cx="907097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8880" rIns="0" bIns="0" anchor="ctr"/>
          <a:lstStyle>
            <a:lvl1pPr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i="1">
                <a:solidFill>
                  <a:schemeClr val="tx1"/>
                </a:solidFill>
                <a:latin typeface="Arial" panose="020B0604020202020204" pitchFamily="34" charset="0"/>
              </a:defRPr>
            </a:lvl1pPr>
            <a:lvl2pPr marL="742950" indent="-285750"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Arial" panose="020B0604020202020204" pitchFamily="34" charset="0"/>
              </a:defRPr>
            </a:lvl2pPr>
            <a:lvl3pPr marL="1143000" indent="-228600"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defRPr>
            </a:lvl3pPr>
            <a:lvl4pPr marL="1600200" indent="-228600"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4pPr>
            <a:lvl5pPr marL="2057400" indent="-228600"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9pPr>
          </a:lstStyle>
          <a:p>
            <a:pPr algn="ctr">
              <a:spcBef>
                <a:spcPct val="0"/>
              </a:spcBef>
              <a:buFontTx/>
              <a:buNone/>
            </a:pPr>
            <a:r>
              <a:rPr lang="en-US" altLang="en-US" sz="4400" b="0" i="0">
                <a:latin typeface="Calibri" panose="020F0502020204030204" pitchFamily="34" charset="0"/>
              </a:rPr>
              <a:t>L4 Microvisor</a:t>
            </a:r>
          </a:p>
        </p:txBody>
      </p:sp>
      <p:sp>
        <p:nvSpPr>
          <p:cNvPr id="528387" name="Rectangle 5"/>
          <p:cNvSpPr>
            <a:spLocks noChangeArrowheads="1"/>
          </p:cNvSpPr>
          <p:nvPr/>
        </p:nvSpPr>
        <p:spPr bwMode="auto">
          <a:xfrm>
            <a:off x="1668464" y="1547814"/>
            <a:ext cx="9070975" cy="501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28080" rIns="0" bIns="0"/>
          <a:lstStyle>
            <a:lvl1pPr marL="430213" indent="-323850" defTabSz="457200">
              <a:spcBef>
                <a:spcPct val="20000"/>
              </a:spcBef>
              <a:buChar cha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sz="2800" b="1" i="1">
                <a:solidFill>
                  <a:schemeClr val="tx1"/>
                </a:solidFill>
                <a:latin typeface="Arial" panose="020B0604020202020204" pitchFamily="34" charset="0"/>
              </a:defRPr>
            </a:lvl1pPr>
            <a:lvl2pPr marL="742950" indent="-285750" defTabSz="457200">
              <a:spcBef>
                <a:spcPct val="20000"/>
              </a:spcBef>
              <a:buChar cha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sz="2800">
                <a:solidFill>
                  <a:schemeClr val="tx1"/>
                </a:solidFill>
                <a:latin typeface="Arial" panose="020B0604020202020204" pitchFamily="34" charset="0"/>
              </a:defRPr>
            </a:lvl2pPr>
            <a:lvl3pPr marL="1143000" indent="-228600" defTabSz="457200">
              <a:spcBef>
                <a:spcPct val="20000"/>
              </a:spcBef>
              <a:buChar cha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sz="2400">
                <a:solidFill>
                  <a:schemeClr val="tx1"/>
                </a:solidFill>
                <a:latin typeface="Arial" panose="020B0604020202020204" pitchFamily="34" charset="0"/>
              </a:defRPr>
            </a:lvl3pPr>
            <a:lvl4pPr marL="1600200" indent="-228600" defTabSz="457200">
              <a:spcBef>
                <a:spcPct val="20000"/>
              </a:spcBef>
              <a:buChar cha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sz="2000">
                <a:solidFill>
                  <a:schemeClr val="tx1"/>
                </a:solidFill>
                <a:latin typeface="Arial" panose="020B0604020202020204" pitchFamily="34" charset="0"/>
              </a:defRPr>
            </a:lvl4pPr>
            <a:lvl5pPr marL="2057400" indent="-228600" defTabSz="457200">
              <a:spcBef>
                <a:spcPct val="20000"/>
              </a:spcBef>
              <a:buChar cha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sz="2000">
                <a:solidFill>
                  <a:schemeClr val="tx1"/>
                </a:solidFill>
                <a:latin typeface="Arial" panose="020B0604020202020204" pitchFamily="34" charset="0"/>
              </a:defRPr>
            </a:lvl9pPr>
          </a:lstStyle>
          <a:p>
            <a:pPr>
              <a:buSzPct val="45000"/>
              <a:buFont typeface="Wingdings" panose="05000000000000000000" pitchFamily="2" charset="2"/>
              <a:buChar char=""/>
            </a:pPr>
            <a:r>
              <a:rPr lang="en-US" altLang="en-US" sz="3200" b="0" i="0">
                <a:latin typeface="Calibri" panose="020F0502020204030204" pitchFamily="34" charset="0"/>
              </a:rPr>
              <a:t>L4 Microvisor from OK Labs (Australia)</a:t>
            </a:r>
          </a:p>
        </p:txBody>
      </p:sp>
      <p:sp>
        <p:nvSpPr>
          <p:cNvPr id="528388" name="Text Box 7"/>
          <p:cNvSpPr txBox="1">
            <a:spLocks noChangeArrowheads="1"/>
          </p:cNvSpPr>
          <p:nvPr/>
        </p:nvSpPr>
        <p:spPr bwMode="auto">
          <a:xfrm>
            <a:off x="2743200" y="2133600"/>
            <a:ext cx="6561138" cy="466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24840" rIns="0" bIns="0"/>
          <a:lstStyle>
            <a:lvl1pPr marL="430213" indent="-323850" defTabSz="457200">
              <a:spcBef>
                <a:spcPct val="20000"/>
              </a:spcBef>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sz="2800" b="1" i="1">
                <a:solidFill>
                  <a:schemeClr val="tx1"/>
                </a:solidFill>
                <a:latin typeface="Arial" panose="020B0604020202020204" pitchFamily="34" charset="0"/>
              </a:defRPr>
            </a:lvl1pPr>
            <a:lvl2pPr marL="742950" indent="-285750" defTabSz="457200">
              <a:spcBef>
                <a:spcPct val="20000"/>
              </a:spcBef>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sz="2800">
                <a:solidFill>
                  <a:schemeClr val="tx1"/>
                </a:solidFill>
                <a:latin typeface="Arial" panose="020B0604020202020204" pitchFamily="34" charset="0"/>
              </a:defRPr>
            </a:lvl2pPr>
            <a:lvl3pPr marL="1143000" indent="-228600" defTabSz="457200">
              <a:spcBef>
                <a:spcPct val="20000"/>
              </a:spcBef>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sz="2400">
                <a:solidFill>
                  <a:schemeClr val="tx1"/>
                </a:solidFill>
                <a:latin typeface="Arial" panose="020B0604020202020204" pitchFamily="34" charset="0"/>
              </a:defRPr>
            </a:lvl3pPr>
            <a:lvl4pPr marL="1600200" indent="-228600" defTabSz="457200">
              <a:spcBef>
                <a:spcPct val="20000"/>
              </a:spcBef>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sz="2000">
                <a:solidFill>
                  <a:schemeClr val="tx1"/>
                </a:solidFill>
                <a:latin typeface="Arial" panose="020B0604020202020204" pitchFamily="34" charset="0"/>
              </a:defRPr>
            </a:lvl4pPr>
            <a:lvl5pPr marL="2057400" indent="-228600" defTabSz="457200">
              <a:spcBef>
                <a:spcPct val="20000"/>
              </a:spcBef>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sz="2000">
                <a:solidFill>
                  <a:schemeClr val="tx1"/>
                </a:solidFill>
                <a:latin typeface="Arial" panose="020B0604020202020204" pitchFamily="34" charset="0"/>
              </a:defRPr>
            </a:lvl9pPr>
          </a:lstStyle>
          <a:p>
            <a:pPr>
              <a:lnSpc>
                <a:spcPct val="93000"/>
              </a:lnSpc>
              <a:spcBef>
                <a:spcPct val="0"/>
              </a:spcBef>
              <a:spcAft>
                <a:spcPts val="1425"/>
              </a:spcAft>
              <a:buClr>
                <a:srgbClr val="000000"/>
              </a:buClr>
              <a:buSzPct val="45000"/>
              <a:buFont typeface="Wingdings" panose="05000000000000000000" pitchFamily="2" charset="2"/>
              <a:buChar char=""/>
            </a:pPr>
            <a:r>
              <a:rPr lang="en-US" altLang="en-US" b="0" i="0" dirty="0">
                <a:solidFill>
                  <a:srgbClr val="000000"/>
                </a:solidFill>
              </a:rPr>
              <a:t>Runs as 'host' OS</a:t>
            </a:r>
          </a:p>
          <a:p>
            <a:pPr>
              <a:lnSpc>
                <a:spcPct val="93000"/>
              </a:lnSpc>
              <a:spcBef>
                <a:spcPct val="0"/>
              </a:spcBef>
              <a:spcAft>
                <a:spcPts val="1425"/>
              </a:spcAft>
              <a:buClr>
                <a:srgbClr val="000000"/>
              </a:buClr>
              <a:buSzPct val="45000"/>
              <a:buFont typeface="Wingdings" panose="05000000000000000000" pitchFamily="2" charset="2"/>
              <a:buChar char=""/>
            </a:pPr>
            <a:r>
              <a:rPr lang="en-US" altLang="en-US" b="0" i="0" dirty="0">
                <a:solidFill>
                  <a:srgbClr val="000000"/>
                </a:solidFill>
              </a:rPr>
              <a:t>Microkernel architecture</a:t>
            </a:r>
          </a:p>
          <a:p>
            <a:pPr>
              <a:lnSpc>
                <a:spcPct val="93000"/>
              </a:lnSpc>
              <a:spcBef>
                <a:spcPct val="0"/>
              </a:spcBef>
              <a:spcAft>
                <a:spcPts val="1425"/>
              </a:spcAft>
              <a:buClr>
                <a:srgbClr val="000000"/>
              </a:buClr>
              <a:buSzPct val="45000"/>
              <a:buFont typeface="Wingdings" panose="05000000000000000000" pitchFamily="2" charset="2"/>
              <a:buChar char=""/>
            </a:pPr>
            <a:r>
              <a:rPr lang="en-US" altLang="en-US" b="0" i="0" dirty="0">
                <a:solidFill>
                  <a:srgbClr val="000000"/>
                </a:solidFill>
              </a:rPr>
              <a:t>Limited execution in kernel mode</a:t>
            </a:r>
          </a:p>
          <a:p>
            <a:pPr>
              <a:lnSpc>
                <a:spcPct val="93000"/>
              </a:lnSpc>
              <a:spcBef>
                <a:spcPct val="0"/>
              </a:spcBef>
              <a:spcAft>
                <a:spcPts val="1425"/>
              </a:spcAft>
              <a:buClr>
                <a:srgbClr val="000000"/>
              </a:buClr>
              <a:buSzPct val="45000"/>
              <a:buFont typeface="Wingdings" panose="05000000000000000000" pitchFamily="2" charset="2"/>
              <a:buChar char=""/>
            </a:pPr>
            <a:r>
              <a:rPr lang="en-US" altLang="en-US" b="0" i="0" dirty="0">
                <a:solidFill>
                  <a:srgbClr val="000000"/>
                </a:solidFill>
              </a:rPr>
              <a:t>Real-time capabilities for communication stack and media streaming</a:t>
            </a:r>
          </a:p>
          <a:p>
            <a:pPr>
              <a:lnSpc>
                <a:spcPct val="93000"/>
              </a:lnSpc>
              <a:spcBef>
                <a:spcPct val="0"/>
              </a:spcBef>
              <a:spcAft>
                <a:spcPts val="1425"/>
              </a:spcAft>
              <a:buClr>
                <a:srgbClr val="000000"/>
              </a:buClr>
              <a:buSzPct val="45000"/>
              <a:buFont typeface="Wingdings" panose="05000000000000000000" pitchFamily="2" charset="2"/>
              <a:buChar char=""/>
            </a:pPr>
            <a:r>
              <a:rPr lang="en-US" altLang="en-US" b="0" i="0" dirty="0">
                <a:solidFill>
                  <a:srgbClr val="000000"/>
                </a:solidFill>
              </a:rPr>
              <a:t>seL4 mathematically proven correct, </a:t>
            </a:r>
            <a:r>
              <a:rPr lang="en-US" altLang="en-US" b="0" i="0" dirty="0" smtClean="0">
                <a:solidFill>
                  <a:srgbClr val="000000"/>
                </a:solidFill>
              </a:rPr>
              <a:t>08/09</a:t>
            </a:r>
          </a:p>
          <a:p>
            <a:pPr>
              <a:lnSpc>
                <a:spcPct val="93000"/>
              </a:lnSpc>
              <a:spcBef>
                <a:spcPct val="0"/>
              </a:spcBef>
              <a:spcAft>
                <a:spcPts val="1425"/>
              </a:spcAft>
              <a:buClr>
                <a:srgbClr val="000000"/>
              </a:buClr>
              <a:buSzPct val="45000"/>
              <a:buFont typeface="Wingdings" panose="05000000000000000000" pitchFamily="2" charset="2"/>
              <a:buChar char=""/>
            </a:pPr>
            <a:r>
              <a:rPr lang="en-US" altLang="en-US" b="0" i="0" dirty="0" smtClean="0">
                <a:solidFill>
                  <a:srgbClr val="000000"/>
                </a:solidFill>
              </a:rPr>
              <a:t>Used in several smartphones</a:t>
            </a:r>
            <a:endParaRPr lang="en-US" altLang="en-US" b="0" i="0" dirty="0">
              <a:solidFill>
                <a:srgbClr val="000000"/>
              </a:solidFill>
            </a:endParaRPr>
          </a:p>
        </p:txBody>
      </p:sp>
    </p:spTree>
    <p:extLst>
      <p:ext uri="{BB962C8B-B14F-4D97-AF65-F5344CB8AC3E}">
        <p14:creationId xmlns:p14="http://schemas.microsoft.com/office/powerpoint/2010/main" val="19945501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94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066800"/>
            <a:ext cx="7391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29411" name="Title 2"/>
          <p:cNvSpPr>
            <a:spLocks noGrp="1"/>
          </p:cNvSpPr>
          <p:nvPr>
            <p:ph type="title"/>
          </p:nvPr>
        </p:nvSpPr>
        <p:spPr/>
        <p:txBody>
          <a:bodyPr/>
          <a:lstStyle/>
          <a:p>
            <a:r>
              <a:rPr lang="en-US" altLang="en-US" sz="2800"/>
              <a:t>L4 Microvisor</a:t>
            </a:r>
          </a:p>
        </p:txBody>
      </p:sp>
    </p:spTree>
    <p:extLst>
      <p:ext uri="{BB962C8B-B14F-4D97-AF65-F5344CB8AC3E}">
        <p14:creationId xmlns:p14="http://schemas.microsoft.com/office/powerpoint/2010/main" val="216614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71850" y="1319212"/>
            <a:ext cx="5448300" cy="4219575"/>
          </a:xfrm>
          <a:prstGeom prst="rect">
            <a:avLst/>
          </a:prstGeom>
        </p:spPr>
      </p:pic>
    </p:spTree>
    <p:extLst>
      <p:ext uri="{BB962C8B-B14F-4D97-AF65-F5344CB8AC3E}">
        <p14:creationId xmlns:p14="http://schemas.microsoft.com/office/powerpoint/2010/main" val="810975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600200"/>
            <a:ext cx="4953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normAutofit/>
          </a:bodyPr>
          <a:lstStyle/>
          <a:p>
            <a:pPr>
              <a:defRPr/>
            </a:pPr>
            <a:r>
              <a:rPr lang="en-US" dirty="0" smtClean="0"/>
              <a:t>Secure communications in standard phone</a:t>
            </a:r>
            <a:endParaRPr lang="en-US" dirty="0"/>
          </a:p>
        </p:txBody>
      </p:sp>
    </p:spTree>
    <p:extLst>
      <p:ext uri="{BB962C8B-B14F-4D97-AF65-F5344CB8AC3E}">
        <p14:creationId xmlns:p14="http://schemas.microsoft.com/office/powerpoint/2010/main" val="505387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Title 1"/>
          <p:cNvSpPr>
            <a:spLocks noGrp="1"/>
          </p:cNvSpPr>
          <p:nvPr>
            <p:ph type="title"/>
          </p:nvPr>
        </p:nvSpPr>
        <p:spPr/>
        <p:txBody>
          <a:bodyPr/>
          <a:lstStyle/>
          <a:p>
            <a:r>
              <a:rPr lang="en-US" altLang="en-US" sz="2800" dirty="0"/>
              <a:t>The Microkernel pattern  (</a:t>
            </a:r>
            <a:r>
              <a:rPr lang="en-US" altLang="en-US" sz="2800" dirty="0">
                <a:hlinkClick r:id="rId2"/>
              </a:rPr>
              <a:t>www.vico.org</a:t>
            </a:r>
            <a:r>
              <a:rPr lang="en-US" altLang="en-US" sz="2800" dirty="0" smtClean="0"/>
              <a:t>)  (seen in Chapter 4)</a:t>
            </a:r>
            <a:endParaRPr lang="en-US" altLang="en-US" sz="2800" dirty="0"/>
          </a:p>
        </p:txBody>
      </p:sp>
      <p:sp>
        <p:nvSpPr>
          <p:cNvPr id="530435" name="Content Placeholder 2"/>
          <p:cNvSpPr>
            <a:spLocks noGrp="1"/>
          </p:cNvSpPr>
          <p:nvPr>
            <p:ph idx="1"/>
          </p:nvPr>
        </p:nvSpPr>
        <p:spPr/>
        <p:txBody>
          <a:bodyPr>
            <a:normAutofit/>
          </a:bodyPr>
          <a:lstStyle/>
          <a:p>
            <a:r>
              <a:rPr lang="en-US" altLang="en-US" sz="2400" dirty="0"/>
              <a:t>"The Microkernel architectural pattern applies to software systems that must be able to adapt to changing system requirements. It separates a minimal functional core from extended functionality and customer-specific parts. The microkernel also serves as a socket for plugging in these extensions and coordinating their collaboration." (</a:t>
            </a:r>
            <a:r>
              <a:rPr lang="en-US" altLang="en-US" sz="2400" dirty="0" err="1"/>
              <a:t>Buschmann</a:t>
            </a:r>
            <a:r>
              <a:rPr lang="en-US" altLang="en-US" sz="2400" dirty="0"/>
              <a:t>, F., R. </a:t>
            </a:r>
            <a:r>
              <a:rPr lang="en-US" altLang="en-US" sz="2400" dirty="0" err="1"/>
              <a:t>Meunier</a:t>
            </a:r>
            <a:r>
              <a:rPr lang="en-US" altLang="en-US" sz="2400" dirty="0"/>
              <a:t>, H. Rohnert, P. </a:t>
            </a:r>
            <a:r>
              <a:rPr lang="en-US" altLang="en-US" sz="2400" dirty="0" err="1"/>
              <a:t>Sommerlad</a:t>
            </a:r>
            <a:r>
              <a:rPr lang="en-US" altLang="en-US" sz="2400" dirty="0"/>
              <a:t>, and M. </a:t>
            </a:r>
            <a:r>
              <a:rPr lang="en-US" altLang="en-US" sz="2400" dirty="0" err="1"/>
              <a:t>Stal</a:t>
            </a:r>
            <a:r>
              <a:rPr lang="en-US" altLang="en-US" sz="2400" dirty="0"/>
              <a:t>. Pattern-Oriented Software Architecture: A System Of Patterns. West Sussex, England: John Wiley &amp; Sons Ltd., 1996)</a:t>
            </a:r>
          </a:p>
          <a:p>
            <a:r>
              <a:rPr lang="en-US" altLang="en-US" sz="2400" dirty="0"/>
              <a:t>The microkernel includes functionality that enables other components running in separate processes to communicate with each other. It is also responsible for maintaining system-wide resources such as files or processes. In addition, it provides interfaces that enable other components to access its functionality. </a:t>
            </a:r>
          </a:p>
        </p:txBody>
      </p:sp>
    </p:spTree>
    <p:extLst>
      <p:ext uri="{BB962C8B-B14F-4D97-AF65-F5344CB8AC3E}">
        <p14:creationId xmlns:p14="http://schemas.microsoft.com/office/powerpoint/2010/main" val="4910281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Date Placeholder 2"/>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2E5F15A-44DF-49D2-8BBF-7A963F1DA3E4}" type="datetime1">
              <a:rPr lang="en-US" altLang="en-US" sz="1400" b="0" i="0">
                <a:latin typeface="Times New Roman" panose="02020603050405020304" pitchFamily="18" charset="0"/>
              </a:rPr>
              <a:pPr>
                <a:spcBef>
                  <a:spcPct val="0"/>
                </a:spcBef>
                <a:buFontTx/>
                <a:buNone/>
              </a:pPr>
              <a:t>11/2/2017</a:t>
            </a:fld>
            <a:endParaRPr lang="en-US" altLang="en-US" sz="1400" b="0" i="0">
              <a:latin typeface="Times New Roman" panose="02020603050405020304" pitchFamily="18" charset="0"/>
            </a:endParaRPr>
          </a:p>
        </p:txBody>
      </p:sp>
      <p:sp>
        <p:nvSpPr>
          <p:cNvPr id="531459" name="Slide Number Placeholder 4"/>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fld id="{E5901966-FFD8-4A07-B651-A6466D237651}" type="slidenum">
              <a:rPr lang="en-US" altLang="en-US" sz="1400" b="0" i="0">
                <a:latin typeface="Times New Roman" panose="02020603050405020304" pitchFamily="18" charset="0"/>
              </a:rPr>
              <a:pPr algn="r">
                <a:spcBef>
                  <a:spcPct val="0"/>
                </a:spcBef>
                <a:buFontTx/>
                <a:buNone/>
              </a:pPr>
              <a:t>32</a:t>
            </a:fld>
            <a:endParaRPr lang="en-US" altLang="en-US" sz="1400" b="0" i="0">
              <a:latin typeface="Times New Roman" panose="02020603050405020304" pitchFamily="18" charset="0"/>
            </a:endParaRPr>
          </a:p>
        </p:txBody>
      </p:sp>
      <p:sp>
        <p:nvSpPr>
          <p:cNvPr id="531460" name="Rectangle 2"/>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latin typeface="Calibri" panose="020F0502020204030204" pitchFamily="34" charset="0"/>
              </a:rPr>
              <a:t>Microkernel</a:t>
            </a:r>
          </a:p>
        </p:txBody>
      </p:sp>
      <p:pic>
        <p:nvPicPr>
          <p:cNvPr id="53146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0589" y="1676401"/>
            <a:ext cx="78708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8406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350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75" y="1285875"/>
            <a:ext cx="35242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507" name="Rectangle 5"/>
          <p:cNvSpPr>
            <a:spLocks noGrp="1" noChangeArrowheads="1"/>
          </p:cNvSpPr>
          <p:nvPr>
            <p:ph type="title" idx="4294967295"/>
          </p:nvPr>
        </p:nvSpPr>
        <p:spPr/>
        <p:txBody>
          <a:bodyPr/>
          <a:lstStyle/>
          <a:p>
            <a:r>
              <a:rPr lang="en-US" altLang="en-US" dirty="0" smtClean="0"/>
              <a:t>2Q 2010 sales of wireless operating systems</a:t>
            </a:r>
          </a:p>
        </p:txBody>
      </p:sp>
    </p:spTree>
    <p:extLst>
      <p:ext uri="{BB962C8B-B14F-4D97-AF65-F5344CB8AC3E}">
        <p14:creationId xmlns:p14="http://schemas.microsoft.com/office/powerpoint/2010/main" val="10647799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Title 1"/>
          <p:cNvSpPr>
            <a:spLocks noGrp="1"/>
          </p:cNvSpPr>
          <p:nvPr>
            <p:ph type="title"/>
          </p:nvPr>
        </p:nvSpPr>
        <p:spPr/>
        <p:txBody>
          <a:bodyPr/>
          <a:lstStyle/>
          <a:p>
            <a:r>
              <a:rPr lang="en-US" altLang="en-US" smtClean="0"/>
              <a:t>Android sales 2012</a:t>
            </a:r>
          </a:p>
        </p:txBody>
      </p:sp>
      <p:sp>
        <p:nvSpPr>
          <p:cNvPr id="534531" name="Content Placeholder 2"/>
          <p:cNvSpPr>
            <a:spLocks noGrp="1"/>
          </p:cNvSpPr>
          <p:nvPr>
            <p:ph idx="1"/>
          </p:nvPr>
        </p:nvSpPr>
        <p:spPr/>
        <p:txBody>
          <a:bodyPr/>
          <a:lstStyle/>
          <a:p>
            <a:r>
              <a:rPr lang="en-US" altLang="en-US" sz="1800" dirty="0"/>
              <a:t>Samsung Electronics Co. and other phone makers shipped nearly 105 million Android smartphones in the April-June quarter, giving Android 68 percent of the worldwide market, up from 47 percent last year.</a:t>
            </a:r>
          </a:p>
          <a:p>
            <a:r>
              <a:rPr lang="en-US" altLang="en-US" sz="1800" dirty="0"/>
              <a:t>The gains came largely at the expense of </a:t>
            </a:r>
            <a:r>
              <a:rPr lang="en-US" altLang="en-US" sz="1800" dirty="0">
                <a:hlinkClick r:id="rId2"/>
              </a:rPr>
              <a:t>BlackBerry</a:t>
            </a:r>
            <a:r>
              <a:rPr lang="en-US" altLang="en-US" sz="1800" dirty="0"/>
              <a:t> phones and </a:t>
            </a:r>
            <a:r>
              <a:rPr lang="en-US" altLang="en-US" sz="1800" dirty="0">
                <a:hlinkClick r:id="rId3"/>
              </a:rPr>
              <a:t>Symbian</a:t>
            </a:r>
            <a:r>
              <a:rPr lang="en-US" altLang="en-US" sz="1800" dirty="0"/>
              <a:t> phones made largely by </a:t>
            </a:r>
            <a:r>
              <a:rPr lang="en-US" altLang="en-US" sz="1800" dirty="0">
                <a:hlinkClick r:id="rId4"/>
              </a:rPr>
              <a:t>Nokia Corp.</a:t>
            </a:r>
            <a:r>
              <a:rPr lang="en-US" altLang="en-US" sz="1800" dirty="0"/>
              <a:t> Each saw its market share drop below 5 percent. Nokia is now making phones that use </a:t>
            </a:r>
            <a:r>
              <a:rPr lang="en-US" altLang="en-US" sz="1800" dirty="0">
                <a:hlinkClick r:id="rId5"/>
              </a:rPr>
              <a:t>Microsoft Corp.</a:t>
            </a:r>
            <a:r>
              <a:rPr lang="en-US" altLang="en-US" sz="1800" dirty="0"/>
              <a:t>'s Windows system.</a:t>
            </a:r>
          </a:p>
          <a:p>
            <a:r>
              <a:rPr lang="en-US" altLang="en-US" sz="1800" dirty="0"/>
              <a:t>The market share for </a:t>
            </a:r>
            <a:r>
              <a:rPr lang="en-US" altLang="en-US" sz="1800" dirty="0">
                <a:hlinkClick r:id="rId6"/>
              </a:rPr>
              <a:t>Apple Inc.</a:t>
            </a:r>
            <a:r>
              <a:rPr lang="en-US" altLang="en-US" sz="1800" dirty="0"/>
              <a:t>'s iPhone, powered by its </a:t>
            </a:r>
            <a:r>
              <a:rPr lang="en-US" altLang="en-US" sz="1800" dirty="0">
                <a:hlinkClick r:id="rId7"/>
              </a:rPr>
              <a:t>iOS</a:t>
            </a:r>
            <a:r>
              <a:rPr lang="en-US" altLang="en-US" sz="1800" dirty="0"/>
              <a:t> software, fell slightly to 17 percent, from 19 percent. But the company shipped more iPhones than a year ago. Apple is the No. 2 smartphone maker, behind Samsung, and is likely to get a boost when it releases its new iPhone model</a:t>
            </a:r>
            <a:r>
              <a:rPr lang="en-US" altLang="en-US" sz="1800" dirty="0" smtClean="0"/>
              <a:t>.</a:t>
            </a:r>
          </a:p>
        </p:txBody>
      </p:sp>
    </p:spTree>
    <p:extLst>
      <p:ext uri="{BB962C8B-B14F-4D97-AF65-F5344CB8AC3E}">
        <p14:creationId xmlns:p14="http://schemas.microsoft.com/office/powerpoint/2010/main" val="8375126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2017 </a:t>
            </a:r>
            <a:r>
              <a:rPr lang="en-US" altLang="en-US" dirty="0"/>
              <a:t>sales of wireless operating systems</a:t>
            </a:r>
            <a:endParaRPr lang="en-US" dirty="0"/>
          </a:p>
        </p:txBody>
      </p:sp>
      <p:pic>
        <p:nvPicPr>
          <p:cNvPr id="3" name="Picture 2"/>
          <p:cNvPicPr>
            <a:picLocks noChangeAspect="1"/>
          </p:cNvPicPr>
          <p:nvPr/>
        </p:nvPicPr>
        <p:blipFill>
          <a:blip r:embed="rId2"/>
          <a:stretch>
            <a:fillRect/>
          </a:stretch>
        </p:blipFill>
        <p:spPr>
          <a:xfrm>
            <a:off x="1770407" y="2084525"/>
            <a:ext cx="9234198" cy="3783538"/>
          </a:xfrm>
          <a:prstGeom prst="rect">
            <a:avLst/>
          </a:prstGeom>
        </p:spPr>
      </p:pic>
    </p:spTree>
    <p:extLst>
      <p:ext uri="{BB962C8B-B14F-4D97-AF65-F5344CB8AC3E}">
        <p14:creationId xmlns:p14="http://schemas.microsoft.com/office/powerpoint/2010/main" val="2458527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970059"/>
            <a:ext cx="12192000" cy="5669280"/>
          </a:xfrm>
          <a:prstGeom prst="rect">
            <a:avLst/>
          </a:prstGeom>
        </p:spPr>
      </p:pic>
      <p:sp>
        <p:nvSpPr>
          <p:cNvPr id="3" name="Title 2"/>
          <p:cNvSpPr>
            <a:spLocks noGrp="1"/>
          </p:cNvSpPr>
          <p:nvPr>
            <p:ph type="title"/>
          </p:nvPr>
        </p:nvSpPr>
        <p:spPr>
          <a:xfrm>
            <a:off x="838200" y="365126"/>
            <a:ext cx="10515600" cy="899132"/>
          </a:xfrm>
        </p:spPr>
        <p:txBody>
          <a:bodyPr>
            <a:normAutofit/>
          </a:bodyPr>
          <a:lstStyle/>
          <a:p>
            <a:r>
              <a:rPr lang="en-US" sz="1800" dirty="0" smtClean="0"/>
              <a:t>Comparison of OSs (Wikipedia)</a:t>
            </a:r>
            <a:endParaRPr lang="en-US" sz="1800" dirty="0"/>
          </a:p>
        </p:txBody>
      </p:sp>
    </p:spTree>
    <p:extLst>
      <p:ext uri="{BB962C8B-B14F-4D97-AF65-F5344CB8AC3E}">
        <p14:creationId xmlns:p14="http://schemas.microsoft.com/office/powerpoint/2010/main" val="4950642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479683"/>
            <a:ext cx="12192000" cy="5898634"/>
          </a:xfrm>
          <a:prstGeom prst="rect">
            <a:avLst/>
          </a:prstGeom>
        </p:spPr>
      </p:pic>
    </p:spTree>
    <p:extLst>
      <p:ext uri="{BB962C8B-B14F-4D97-AF65-F5344CB8AC3E}">
        <p14:creationId xmlns:p14="http://schemas.microsoft.com/office/powerpoint/2010/main" val="4099480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Title 1"/>
          <p:cNvSpPr>
            <a:spLocks noGrp="1"/>
          </p:cNvSpPr>
          <p:nvPr>
            <p:ph type="title" idx="4294967295"/>
          </p:nvPr>
        </p:nvSpPr>
        <p:spPr/>
        <p:txBody>
          <a:bodyPr/>
          <a:lstStyle/>
          <a:p>
            <a:r>
              <a:rPr lang="en-US" altLang="en-US" smtClean="0"/>
              <a:t>Android</a:t>
            </a:r>
          </a:p>
        </p:txBody>
      </p:sp>
      <p:sp>
        <p:nvSpPr>
          <p:cNvPr id="532483" name="Content Placeholder 2"/>
          <p:cNvSpPr>
            <a:spLocks noGrp="1"/>
          </p:cNvSpPr>
          <p:nvPr>
            <p:ph idx="4294967295"/>
          </p:nvPr>
        </p:nvSpPr>
        <p:spPr/>
        <p:txBody>
          <a:bodyPr/>
          <a:lstStyle/>
          <a:p>
            <a:r>
              <a:rPr lang="en-US" altLang="en-US" sz="2400" dirty="0"/>
              <a:t>Android was developed by Google and is based upon a modified version of the Linux kernel</a:t>
            </a:r>
          </a:p>
          <a:p>
            <a:r>
              <a:rPr lang="en-US" altLang="en-US" sz="2400" dirty="0"/>
              <a:t>It was initially developed by Android Inc. (a firm purchased by Google) and later positioned in the Open Handset Alliance</a:t>
            </a:r>
          </a:p>
          <a:p>
            <a:r>
              <a:rPr lang="en-US" altLang="en-US" sz="2400" dirty="0"/>
              <a:t>According to NPD Group, unit sales for Android OS smartphones ranked first among all smartphones OS handsets sold in the U.S. in the second quarter of 2010, at 33</a:t>
            </a:r>
            <a:r>
              <a:rPr lang="en-US" altLang="en-US" sz="2400" dirty="0" smtClean="0"/>
              <a:t>%. BlackBerry </a:t>
            </a:r>
            <a:r>
              <a:rPr lang="en-US" altLang="en-US" sz="2400" dirty="0"/>
              <a:t>is second at 28%, and iOS is ranked third with 22%</a:t>
            </a:r>
            <a:endParaRPr lang="en-US" altLang="en-US" dirty="0" smtClean="0"/>
          </a:p>
          <a:p>
            <a:endParaRPr lang="en-US" altLang="en-US" dirty="0" smtClean="0"/>
          </a:p>
        </p:txBody>
      </p:sp>
    </p:spTree>
    <p:extLst>
      <p:ext uri="{BB962C8B-B14F-4D97-AF65-F5344CB8AC3E}">
        <p14:creationId xmlns:p14="http://schemas.microsoft.com/office/powerpoint/2010/main" val="24066038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4"/>
          <p:cNvSpPr>
            <a:spLocks noChangeArrowheads="1"/>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Android features</a:t>
            </a:r>
          </a:p>
        </p:txBody>
      </p:sp>
      <p:sp>
        <p:nvSpPr>
          <p:cNvPr id="535555" name="Rectangle 5"/>
          <p:cNvSpPr>
            <a:spLocks noChangeArrowheads="1"/>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sz="1600"/>
              <a:t>Application framework enabling reuse and replacement of components</a:t>
            </a:r>
          </a:p>
          <a:p>
            <a:pPr>
              <a:lnSpc>
                <a:spcPct val="80000"/>
              </a:lnSpc>
            </a:pPr>
            <a:r>
              <a:rPr lang="en-US" altLang="en-US" sz="1600"/>
              <a:t>Dalvik virtual machine optimized for mobile devices</a:t>
            </a:r>
          </a:p>
          <a:p>
            <a:pPr>
              <a:lnSpc>
                <a:spcPct val="80000"/>
              </a:lnSpc>
            </a:pPr>
            <a:r>
              <a:rPr lang="en-US" altLang="en-US" sz="1600"/>
              <a:t>Integrated browser based on the open source WebKit engine</a:t>
            </a:r>
          </a:p>
          <a:p>
            <a:pPr>
              <a:lnSpc>
                <a:spcPct val="80000"/>
              </a:lnSpc>
            </a:pPr>
            <a:r>
              <a:rPr lang="en-US" altLang="en-US" sz="1600"/>
              <a:t>Optimized graphics powered by a custom 2D graphics library; 3D graphics based on the OpenGL ES 1.0 specification (hardware acceleration optional)</a:t>
            </a:r>
          </a:p>
          <a:p>
            <a:pPr>
              <a:lnSpc>
                <a:spcPct val="80000"/>
              </a:lnSpc>
            </a:pPr>
            <a:r>
              <a:rPr lang="en-US" altLang="en-US" sz="1600"/>
              <a:t>SQLite for structured data storage</a:t>
            </a:r>
          </a:p>
          <a:p>
            <a:pPr>
              <a:lnSpc>
                <a:spcPct val="80000"/>
              </a:lnSpc>
            </a:pPr>
            <a:r>
              <a:rPr lang="en-US" altLang="en-US" sz="1600"/>
              <a:t>Media support for common audio, video, and still image formats (MPEG4, H.264, MP3, AAC, AMR, JPG, PNG, GIF)</a:t>
            </a:r>
          </a:p>
          <a:p>
            <a:pPr>
              <a:lnSpc>
                <a:spcPct val="80000"/>
              </a:lnSpc>
            </a:pPr>
            <a:r>
              <a:rPr lang="en-US" altLang="en-US" sz="1600"/>
              <a:t>GSM Telephony (hardware dependent)</a:t>
            </a:r>
          </a:p>
          <a:p>
            <a:pPr>
              <a:lnSpc>
                <a:spcPct val="80000"/>
              </a:lnSpc>
            </a:pPr>
            <a:r>
              <a:rPr lang="en-US" altLang="en-US" sz="1600"/>
              <a:t>Bluetooth, EDGE, 3G, and Wi-Fi (hardware dependent)</a:t>
            </a:r>
          </a:p>
          <a:p>
            <a:pPr>
              <a:lnSpc>
                <a:spcPct val="80000"/>
              </a:lnSpc>
            </a:pPr>
            <a:r>
              <a:rPr lang="en-US" altLang="en-US" sz="1600"/>
              <a:t>Camera, GPS, compass, and accelerometer (hardware dependent)</a:t>
            </a:r>
          </a:p>
          <a:p>
            <a:pPr>
              <a:lnSpc>
                <a:spcPct val="80000"/>
              </a:lnSpc>
            </a:pPr>
            <a:r>
              <a:rPr lang="en-US" altLang="en-US" sz="1600"/>
              <a:t>Rich development environment including a device emulator, tools for debugging, memory and performance profiling, and a plug-in for the Eclipse IDE</a:t>
            </a:r>
          </a:p>
        </p:txBody>
      </p:sp>
    </p:spTree>
    <p:extLst>
      <p:ext uri="{BB962C8B-B14F-4D97-AF65-F5344CB8AC3E}">
        <p14:creationId xmlns:p14="http://schemas.microsoft.com/office/powerpoint/2010/main" val="3102716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idx="4294967295"/>
          </p:nvPr>
        </p:nvSpPr>
        <p:spPr/>
        <p:txBody>
          <a:bodyPr/>
          <a:lstStyle/>
          <a:p>
            <a:pPr eaLnBrk="1" hangingPunct="1"/>
            <a:r>
              <a:rPr lang="en-US" altLang="en-US" smtClean="0"/>
              <a:t>IEEE 802.11</a:t>
            </a:r>
          </a:p>
        </p:txBody>
      </p:sp>
      <p:sp>
        <p:nvSpPr>
          <p:cNvPr id="505859" name="Rectangle 3"/>
          <p:cNvSpPr>
            <a:spLocks noGrp="1" noChangeArrowheads="1"/>
          </p:cNvSpPr>
          <p:nvPr>
            <p:ph type="body" idx="4294967295"/>
          </p:nvPr>
        </p:nvSpPr>
        <p:spPr/>
        <p:txBody>
          <a:bodyPr>
            <a:noAutofit/>
          </a:bodyPr>
          <a:lstStyle/>
          <a:p>
            <a:pPr eaLnBrk="1" hangingPunct="1">
              <a:lnSpc>
                <a:spcPct val="80000"/>
              </a:lnSpc>
            </a:pPr>
            <a:r>
              <a:rPr lang="en-US" altLang="en-US" dirty="0"/>
              <a:t>Standards for communication in the 2.4, 3.6 and 5 GHz frequency bands</a:t>
            </a:r>
          </a:p>
          <a:p>
            <a:pPr eaLnBrk="1" hangingPunct="1">
              <a:lnSpc>
                <a:spcPct val="80000"/>
              </a:lnSpc>
            </a:pPr>
            <a:r>
              <a:rPr lang="en-US" altLang="en-US" dirty="0"/>
              <a:t>Several protocols 11a,b,c…z</a:t>
            </a:r>
          </a:p>
          <a:p>
            <a:pPr eaLnBrk="1" hangingPunct="1">
              <a:lnSpc>
                <a:spcPct val="80000"/>
              </a:lnSpc>
            </a:pPr>
            <a:r>
              <a:rPr lang="en-US" altLang="en-US" dirty="0"/>
              <a:t>Wi-Fi is a trademark of the </a:t>
            </a:r>
            <a:r>
              <a:rPr lang="en-US" altLang="en-US" dirty="0" err="1"/>
              <a:t>WiFi</a:t>
            </a:r>
            <a:r>
              <a:rPr lang="en-US" altLang="en-US" dirty="0"/>
              <a:t> Alliance that manufacturers may use to brand certified products based on 802.11</a:t>
            </a:r>
          </a:p>
          <a:p>
            <a:pPr eaLnBrk="1" hangingPunct="1">
              <a:lnSpc>
                <a:spcPct val="80000"/>
              </a:lnSpc>
            </a:pPr>
            <a:r>
              <a:rPr lang="en-US" altLang="en-US" dirty="0"/>
              <a:t>The protocol resides in the physical and data link layers of the OSI model</a:t>
            </a:r>
          </a:p>
          <a:p>
            <a:pPr eaLnBrk="1" hangingPunct="1">
              <a:lnSpc>
                <a:spcPct val="80000"/>
              </a:lnSpc>
            </a:pPr>
            <a:r>
              <a:rPr lang="en-US" altLang="en-US" dirty="0"/>
              <a:t>It defines functions and specifications for the physical and MAC (Medium Access) layers</a:t>
            </a:r>
          </a:p>
          <a:p>
            <a:pPr eaLnBrk="1" hangingPunct="1">
              <a:lnSpc>
                <a:spcPct val="80000"/>
              </a:lnSpc>
            </a:pPr>
            <a:r>
              <a:rPr lang="en-US" altLang="en-US" dirty="0"/>
              <a:t>The MAC layer covers three functional areas:  Reliable data delivery, access control, and security</a:t>
            </a:r>
          </a:p>
        </p:txBody>
      </p:sp>
    </p:spTree>
    <p:extLst>
      <p:ext uri="{BB962C8B-B14F-4D97-AF65-F5344CB8AC3E}">
        <p14:creationId xmlns:p14="http://schemas.microsoft.com/office/powerpoint/2010/main" val="20599793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67314" y="1300701"/>
            <a:ext cx="6791325" cy="4876800"/>
          </a:xfrm>
          <a:prstGeom prst="rect">
            <a:avLst/>
          </a:prstGeom>
        </p:spPr>
      </p:pic>
      <p:sp>
        <p:nvSpPr>
          <p:cNvPr id="4" name="Title 3"/>
          <p:cNvSpPr>
            <a:spLocks noGrp="1"/>
          </p:cNvSpPr>
          <p:nvPr>
            <p:ph type="title"/>
          </p:nvPr>
        </p:nvSpPr>
        <p:spPr>
          <a:xfrm>
            <a:off x="838200" y="365126"/>
            <a:ext cx="10515600" cy="935576"/>
          </a:xfrm>
        </p:spPr>
        <p:txBody>
          <a:bodyPr>
            <a:normAutofit/>
          </a:bodyPr>
          <a:lstStyle/>
          <a:p>
            <a:r>
              <a:rPr lang="en-US" sz="3200" dirty="0"/>
              <a:t>Android </a:t>
            </a:r>
            <a:r>
              <a:rPr lang="en-US" sz="3200" dirty="0" smtClean="0"/>
              <a:t>architecture</a:t>
            </a:r>
            <a:r>
              <a:rPr lang="en-US" sz="2400" dirty="0" smtClean="0"/>
              <a:t/>
            </a:r>
            <a:br>
              <a:rPr lang="en-US" sz="2400" dirty="0" smtClean="0"/>
            </a:br>
            <a:r>
              <a:rPr lang="en-US" sz="2400" dirty="0" smtClean="0"/>
              <a:t>http</a:t>
            </a:r>
            <a:r>
              <a:rPr lang="en-US" sz="2400" dirty="0"/>
              <a:t>://developer.android.com/images/system-architecture.jpg</a:t>
            </a:r>
          </a:p>
        </p:txBody>
      </p:sp>
    </p:spTree>
    <p:extLst>
      <p:ext uri="{BB962C8B-B14F-4D97-AF65-F5344CB8AC3E}">
        <p14:creationId xmlns:p14="http://schemas.microsoft.com/office/powerpoint/2010/main" val="10167520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1901825"/>
            <a:ext cx="990600" cy="990600"/>
          </a:xfrm>
          <a:prstGeom prst="rect">
            <a:avLst/>
          </a:prstGeom>
          <a:solidFill>
            <a:srgbClr val="FFFD5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 name="Rectangle 2"/>
          <p:cNvSpPr/>
          <p:nvPr/>
        </p:nvSpPr>
        <p:spPr>
          <a:xfrm>
            <a:off x="4191000" y="1901825"/>
            <a:ext cx="990600" cy="990600"/>
          </a:xfrm>
          <a:prstGeom prst="rect">
            <a:avLst/>
          </a:prstGeom>
          <a:solidFill>
            <a:srgbClr val="FFFD5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4" name="Rectangle 3"/>
          <p:cNvSpPr/>
          <p:nvPr/>
        </p:nvSpPr>
        <p:spPr>
          <a:xfrm>
            <a:off x="6172200" y="1901825"/>
            <a:ext cx="990600" cy="990600"/>
          </a:xfrm>
          <a:prstGeom prst="rect">
            <a:avLst/>
          </a:prstGeom>
          <a:solidFill>
            <a:srgbClr val="FFFD5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 name="Rectangle 4"/>
          <p:cNvSpPr/>
          <p:nvPr/>
        </p:nvSpPr>
        <p:spPr>
          <a:xfrm>
            <a:off x="6172200" y="3503613"/>
            <a:ext cx="1219200" cy="762000"/>
          </a:xfrm>
          <a:prstGeom prst="rect">
            <a:avLst/>
          </a:prstGeom>
          <a:solidFill>
            <a:srgbClr val="99B9F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New Roman" pitchFamily="18" charset="0"/>
                <a:cs typeface="Times New Roman" pitchFamily="18" charset="0"/>
              </a:rPr>
              <a:t>Component Framework</a:t>
            </a:r>
          </a:p>
        </p:txBody>
      </p:sp>
      <p:sp>
        <p:nvSpPr>
          <p:cNvPr id="6" name="Rectangle 5"/>
          <p:cNvSpPr/>
          <p:nvPr/>
        </p:nvSpPr>
        <p:spPr>
          <a:xfrm>
            <a:off x="3733800" y="3351213"/>
            <a:ext cx="1447800" cy="381000"/>
          </a:xfrm>
          <a:prstGeom prst="rect">
            <a:avLst/>
          </a:prstGeom>
          <a:solidFill>
            <a:srgbClr val="F2837A"/>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New Roman" pitchFamily="18" charset="0"/>
                <a:cs typeface="Times New Roman" pitchFamily="18" charset="0"/>
              </a:rPr>
              <a:t>Reference Monitor</a:t>
            </a:r>
          </a:p>
        </p:txBody>
      </p:sp>
      <p:sp>
        <p:nvSpPr>
          <p:cNvPr id="7" name="Rectangle 6"/>
          <p:cNvSpPr/>
          <p:nvPr/>
        </p:nvSpPr>
        <p:spPr>
          <a:xfrm>
            <a:off x="3943350" y="4037013"/>
            <a:ext cx="1028700" cy="381000"/>
          </a:xfrm>
          <a:prstGeom prst="rect">
            <a:avLst/>
          </a:prstGeom>
          <a:solidFill>
            <a:srgbClr val="F2837A"/>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New Roman" pitchFamily="18" charset="0"/>
                <a:cs typeface="Times New Roman" pitchFamily="18" charset="0"/>
              </a:rPr>
              <a:t>Policy Set</a:t>
            </a:r>
          </a:p>
        </p:txBody>
      </p:sp>
      <p:sp>
        <p:nvSpPr>
          <p:cNvPr id="8" name="Can 7"/>
          <p:cNvSpPr/>
          <p:nvPr/>
        </p:nvSpPr>
        <p:spPr>
          <a:xfrm>
            <a:off x="3657600" y="2587625"/>
            <a:ext cx="228600" cy="228600"/>
          </a:xfrm>
          <a:prstGeom prst="ca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9" name="Can 8"/>
          <p:cNvSpPr/>
          <p:nvPr/>
        </p:nvSpPr>
        <p:spPr>
          <a:xfrm>
            <a:off x="6858000" y="2587625"/>
            <a:ext cx="228600" cy="228600"/>
          </a:xfrm>
          <a:prstGeom prst="ca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37610" name="TextBox 12"/>
          <p:cNvSpPr txBox="1">
            <a:spLocks noChangeArrowheads="1"/>
          </p:cNvSpPr>
          <p:nvPr/>
        </p:nvSpPr>
        <p:spPr bwMode="auto">
          <a:xfrm>
            <a:off x="5467350" y="2141538"/>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0" i="0">
                <a:latin typeface="Times New Roman" panose="02020603050405020304" pitchFamily="18" charset="0"/>
                <a:cs typeface="Times New Roman" panose="02020603050405020304" pitchFamily="18" charset="0"/>
              </a:rPr>
              <a:t>…</a:t>
            </a:r>
          </a:p>
        </p:txBody>
      </p:sp>
      <p:sp>
        <p:nvSpPr>
          <p:cNvPr id="537611" name="TextBox 13"/>
          <p:cNvSpPr txBox="1">
            <a:spLocks noChangeArrowheads="1"/>
          </p:cNvSpPr>
          <p:nvPr/>
        </p:nvSpPr>
        <p:spPr bwMode="auto">
          <a:xfrm>
            <a:off x="7543800" y="2139950"/>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0" i="0">
                <a:latin typeface="Times New Roman" panose="02020603050405020304" pitchFamily="18" charset="0"/>
                <a:cs typeface="Times New Roman" panose="02020603050405020304" pitchFamily="18" charset="0"/>
              </a:rPr>
              <a:t>…</a:t>
            </a:r>
          </a:p>
        </p:txBody>
      </p:sp>
      <p:sp>
        <p:nvSpPr>
          <p:cNvPr id="537612" name="TextBox 14"/>
          <p:cNvSpPr txBox="1">
            <a:spLocks noChangeArrowheads="1"/>
          </p:cNvSpPr>
          <p:nvPr/>
        </p:nvSpPr>
        <p:spPr bwMode="auto">
          <a:xfrm>
            <a:off x="8382000" y="3732214"/>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Middleware</a:t>
            </a:r>
          </a:p>
        </p:txBody>
      </p:sp>
      <p:sp>
        <p:nvSpPr>
          <p:cNvPr id="537613" name="TextBox 15"/>
          <p:cNvSpPr txBox="1">
            <a:spLocks noChangeArrowheads="1"/>
          </p:cNvSpPr>
          <p:nvPr/>
        </p:nvSpPr>
        <p:spPr bwMode="auto">
          <a:xfrm>
            <a:off x="8382000" y="2282826"/>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Applications</a:t>
            </a:r>
          </a:p>
        </p:txBody>
      </p:sp>
      <p:sp>
        <p:nvSpPr>
          <p:cNvPr id="537614" name="TextBox 16"/>
          <p:cNvSpPr txBox="1">
            <a:spLocks noChangeArrowheads="1"/>
          </p:cNvSpPr>
          <p:nvPr/>
        </p:nvSpPr>
        <p:spPr bwMode="auto">
          <a:xfrm>
            <a:off x="5105400" y="5024439"/>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0" i="0">
                <a:latin typeface="Times New Roman" panose="02020603050405020304" pitchFamily="18" charset="0"/>
                <a:cs typeface="Times New Roman" panose="02020603050405020304" pitchFamily="18" charset="0"/>
              </a:rPr>
              <a:t>Linux OS</a:t>
            </a:r>
          </a:p>
        </p:txBody>
      </p:sp>
      <p:cxnSp>
        <p:nvCxnSpPr>
          <p:cNvPr id="15" name="Straight Connector 14"/>
          <p:cNvCxnSpPr/>
          <p:nvPr/>
        </p:nvCxnSpPr>
        <p:spPr>
          <a:xfrm>
            <a:off x="2743200" y="3122614"/>
            <a:ext cx="6781800" cy="1587"/>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2743200" y="4646614"/>
            <a:ext cx="6781800" cy="1587"/>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2743200" y="5713414"/>
            <a:ext cx="6781800" cy="1587"/>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sp>
        <p:nvSpPr>
          <p:cNvPr id="18" name="L-Shape 17"/>
          <p:cNvSpPr/>
          <p:nvPr/>
        </p:nvSpPr>
        <p:spPr>
          <a:xfrm rot="5400000">
            <a:off x="6067426" y="989014"/>
            <a:ext cx="2009775" cy="2009775"/>
          </a:xfrm>
          <a:prstGeom prst="corner">
            <a:avLst>
              <a:gd name="adj1" fmla="val 59677"/>
              <a:gd name="adj2" fmla="val 29443"/>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cxnSp>
        <p:nvCxnSpPr>
          <p:cNvPr id="19" name="Straight Connector 18"/>
          <p:cNvCxnSpPr/>
          <p:nvPr/>
        </p:nvCxnSpPr>
        <p:spPr>
          <a:xfrm>
            <a:off x="2743200" y="1673225"/>
            <a:ext cx="6781800" cy="1588"/>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sp>
        <p:nvSpPr>
          <p:cNvPr id="537620" name="TextBox 26"/>
          <p:cNvSpPr txBox="1">
            <a:spLocks noChangeArrowheads="1"/>
          </p:cNvSpPr>
          <p:nvPr/>
        </p:nvSpPr>
        <p:spPr bwMode="auto">
          <a:xfrm>
            <a:off x="6324600" y="1169989"/>
            <a:ext cx="152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Extended Application</a:t>
            </a:r>
          </a:p>
        </p:txBody>
      </p:sp>
      <p:sp>
        <p:nvSpPr>
          <p:cNvPr id="537621" name="TextBox 26"/>
          <p:cNvSpPr txBox="1">
            <a:spLocks noChangeArrowheads="1"/>
          </p:cNvSpPr>
          <p:nvPr/>
        </p:nvSpPr>
        <p:spPr bwMode="auto">
          <a:xfrm>
            <a:off x="3200400" y="3810000"/>
            <a:ext cx="152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JVM</a:t>
            </a:r>
          </a:p>
        </p:txBody>
      </p:sp>
    </p:spTree>
    <p:extLst>
      <p:ext uri="{BB962C8B-B14F-4D97-AF65-F5344CB8AC3E}">
        <p14:creationId xmlns:p14="http://schemas.microsoft.com/office/powerpoint/2010/main" val="27973844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en-US" altLang="en-US" smtClean="0"/>
              <a:t>Components</a:t>
            </a:r>
          </a:p>
        </p:txBody>
      </p:sp>
      <p:sp>
        <p:nvSpPr>
          <p:cNvPr id="541699" name="Rectangle 3"/>
          <p:cNvSpPr>
            <a:spLocks noGrp="1" noChangeArrowheads="1"/>
          </p:cNvSpPr>
          <p:nvPr>
            <p:ph type="body" idx="1"/>
          </p:nvPr>
        </p:nvSpPr>
        <p:spPr/>
        <p:txBody>
          <a:bodyPr/>
          <a:lstStyle/>
          <a:p>
            <a:r>
              <a:rPr lang="en-US" altLang="en-US" dirty="0" smtClean="0"/>
              <a:t>Android applications are built out of components</a:t>
            </a:r>
          </a:p>
          <a:p>
            <a:r>
              <a:rPr lang="en-US" altLang="en-US" dirty="0" smtClean="0"/>
              <a:t>They interact via components</a:t>
            </a:r>
          </a:p>
          <a:p>
            <a:r>
              <a:rPr lang="en-US" altLang="en-US" dirty="0" smtClean="0"/>
              <a:t>Use </a:t>
            </a:r>
            <a:r>
              <a:rPr lang="en-US" altLang="en-US" dirty="0" err="1" smtClean="0"/>
              <a:t>OpenBinder</a:t>
            </a:r>
            <a:r>
              <a:rPr lang="en-US" altLang="en-US" dirty="0" smtClean="0"/>
              <a:t> component framework</a:t>
            </a:r>
          </a:p>
          <a:p>
            <a:r>
              <a:rPr lang="en-US" altLang="en-US" dirty="0" smtClean="0"/>
              <a:t>Each application runs with a Linux </a:t>
            </a:r>
            <a:r>
              <a:rPr lang="en-US" altLang="en-US" dirty="0" err="1" smtClean="0"/>
              <a:t>userID</a:t>
            </a:r>
            <a:r>
              <a:rPr lang="en-US" altLang="en-US" dirty="0" smtClean="0"/>
              <a:t> (a Linux process)</a:t>
            </a:r>
          </a:p>
          <a:p>
            <a:r>
              <a:rPr lang="en-US" altLang="en-US" dirty="0" smtClean="0"/>
              <a:t>Component types: Activity, Server, Content provider, Broadcast receiver </a:t>
            </a:r>
          </a:p>
        </p:txBody>
      </p:sp>
    </p:spTree>
    <p:extLst>
      <p:ext uri="{BB962C8B-B14F-4D97-AF65-F5344CB8AC3E}">
        <p14:creationId xmlns:p14="http://schemas.microsoft.com/office/powerpoint/2010/main" val="3981805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altLang="en-US" smtClean="0"/>
              <a:t>Activity interactions</a:t>
            </a:r>
          </a:p>
        </p:txBody>
      </p:sp>
      <p:sp>
        <p:nvSpPr>
          <p:cNvPr id="542723" name="Rectangle 3"/>
          <p:cNvSpPr>
            <a:spLocks noGrp="1" noChangeArrowheads="1"/>
          </p:cNvSpPr>
          <p:nvPr>
            <p:ph type="body" idx="1"/>
          </p:nvPr>
        </p:nvSpPr>
        <p:spPr/>
        <p:txBody>
          <a:bodyPr/>
          <a:lstStyle/>
          <a:p>
            <a:r>
              <a:rPr lang="en-US" altLang="en-US" smtClean="0"/>
              <a:t>Activities can call activities or services or content providers</a:t>
            </a:r>
          </a:p>
          <a:p>
            <a:r>
              <a:rPr lang="en-US" altLang="en-US" smtClean="0"/>
              <a:t>Can receive from any component</a:t>
            </a:r>
          </a:p>
          <a:p>
            <a:r>
              <a:rPr lang="en-US" altLang="en-US" smtClean="0"/>
              <a:t>An intent is a request for something</a:t>
            </a:r>
          </a:p>
          <a:p>
            <a:r>
              <a:rPr lang="en-US" altLang="en-US" smtClean="0"/>
              <a:t>The target activity can be in another application</a:t>
            </a:r>
          </a:p>
          <a:p>
            <a:r>
              <a:rPr lang="en-US" altLang="en-US" smtClean="0"/>
              <a:t>Services can be local or remote </a:t>
            </a:r>
          </a:p>
        </p:txBody>
      </p:sp>
    </p:spTree>
    <p:extLst>
      <p:ext uri="{BB962C8B-B14F-4D97-AF65-F5344CB8AC3E}">
        <p14:creationId xmlns:p14="http://schemas.microsoft.com/office/powerpoint/2010/main" val="1938360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ltLang="en-US" smtClean="0"/>
              <a:t>Manifest file</a:t>
            </a:r>
          </a:p>
        </p:txBody>
      </p:sp>
      <p:sp>
        <p:nvSpPr>
          <p:cNvPr id="543747" name="Rectangle 3"/>
          <p:cNvSpPr>
            <a:spLocks noGrp="1" noChangeArrowheads="1"/>
          </p:cNvSpPr>
          <p:nvPr>
            <p:ph type="body" idx="1"/>
          </p:nvPr>
        </p:nvSpPr>
        <p:spPr/>
        <p:txBody>
          <a:bodyPr/>
          <a:lstStyle/>
          <a:p>
            <a:r>
              <a:rPr lang="en-US" altLang="en-US" dirty="0" smtClean="0"/>
              <a:t>Packaged with each application</a:t>
            </a:r>
          </a:p>
          <a:p>
            <a:r>
              <a:rPr lang="en-US" altLang="en-US" dirty="0" smtClean="0"/>
              <a:t>Components</a:t>
            </a:r>
          </a:p>
          <a:p>
            <a:r>
              <a:rPr lang="en-US" altLang="en-US" dirty="0" smtClean="0"/>
              <a:t>Runtime libraries</a:t>
            </a:r>
          </a:p>
          <a:p>
            <a:r>
              <a:rPr lang="en-US" altLang="en-US" dirty="0" smtClean="0"/>
              <a:t>Permissions for its own resources (to be granted to others)</a:t>
            </a:r>
          </a:p>
          <a:p>
            <a:r>
              <a:rPr lang="en-US" altLang="en-US" dirty="0" smtClean="0"/>
              <a:t>Permissions used (own or imported) </a:t>
            </a:r>
          </a:p>
        </p:txBody>
      </p:sp>
    </p:spTree>
    <p:extLst>
      <p:ext uri="{BB962C8B-B14F-4D97-AF65-F5344CB8AC3E}">
        <p14:creationId xmlns:p14="http://schemas.microsoft.com/office/powerpoint/2010/main" val="3686942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altLang="en-US" smtClean="0"/>
              <a:t>Application Threats</a:t>
            </a:r>
          </a:p>
        </p:txBody>
      </p:sp>
      <p:sp>
        <p:nvSpPr>
          <p:cNvPr id="544771" name="Rectangle 3"/>
          <p:cNvSpPr>
            <a:spLocks noGrp="1" noChangeArrowheads="1"/>
          </p:cNvSpPr>
          <p:nvPr>
            <p:ph type="body" idx="1"/>
          </p:nvPr>
        </p:nvSpPr>
        <p:spPr/>
        <p:txBody>
          <a:bodyPr/>
          <a:lstStyle/>
          <a:p>
            <a:r>
              <a:rPr lang="en-US" altLang="en-US" smtClean="0"/>
              <a:t>Hacker takes over application to read/modify its data or its extended application</a:t>
            </a:r>
          </a:p>
          <a:p>
            <a:r>
              <a:rPr lang="en-US" altLang="en-US" smtClean="0"/>
              <a:t>Application attacks other applications or their extended applications</a:t>
            </a:r>
          </a:p>
          <a:p>
            <a:r>
              <a:rPr lang="en-US" altLang="en-US" smtClean="0"/>
              <a:t>Applications attack the middleware</a:t>
            </a:r>
          </a:p>
          <a:p>
            <a:r>
              <a:rPr lang="en-US" altLang="en-US" smtClean="0"/>
              <a:t>Applications attack the Linux kernel</a:t>
            </a:r>
          </a:p>
          <a:p>
            <a:r>
              <a:rPr lang="en-US" altLang="en-US" smtClean="0"/>
              <a:t>Applications attack external systems </a:t>
            </a:r>
          </a:p>
        </p:txBody>
      </p:sp>
    </p:spTree>
    <p:extLst>
      <p:ext uri="{BB962C8B-B14F-4D97-AF65-F5344CB8AC3E}">
        <p14:creationId xmlns:p14="http://schemas.microsoft.com/office/powerpoint/2010/main" val="22856740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228600"/>
            <a:ext cx="7772400" cy="1143000"/>
          </a:xfrm>
          <a:prstGeom prst="rect">
            <a:avLst/>
          </a:prstGeom>
        </p:spPr>
        <p:txBody>
          <a:bodyPr/>
          <a:lstStyle/>
          <a:p>
            <a:pPr algn="ctr">
              <a:defRPr/>
            </a:pPr>
            <a:r>
              <a:rPr lang="en-US" sz="3600" b="1" kern="0">
                <a:solidFill>
                  <a:schemeClr val="tx2"/>
                </a:solidFill>
                <a:latin typeface="+mj-lt"/>
                <a:ea typeface="+mj-ea"/>
                <a:cs typeface="+mj-cs"/>
              </a:rPr>
              <a:t>Android phones security</a:t>
            </a:r>
          </a:p>
        </p:txBody>
      </p:sp>
      <p:sp>
        <p:nvSpPr>
          <p:cNvPr id="3" name="Rectangle 3"/>
          <p:cNvSpPr txBox="1">
            <a:spLocks noChangeArrowheads="1"/>
          </p:cNvSpPr>
          <p:nvPr/>
        </p:nvSpPr>
        <p:spPr>
          <a:xfrm>
            <a:off x="2209800" y="1447800"/>
            <a:ext cx="7772400" cy="4648200"/>
          </a:xfrm>
          <a:prstGeom prst="rect">
            <a:avLst/>
          </a:prstGeom>
        </p:spPr>
        <p:txBody>
          <a:bodyPr/>
          <a:lstStyle/>
          <a:p>
            <a:pPr marL="342900" indent="-342900">
              <a:lnSpc>
                <a:spcPct val="80000"/>
              </a:lnSpc>
              <a:spcBef>
                <a:spcPct val="20000"/>
              </a:spcBef>
              <a:buFontTx/>
              <a:buChar char="•"/>
              <a:defRPr/>
            </a:pPr>
            <a:r>
              <a:rPr lang="en-US" sz="2000" b="1" i="1" kern="0" dirty="0"/>
              <a:t>The </a:t>
            </a:r>
            <a:r>
              <a:rPr lang="en-US" sz="2000" b="1" i="1" kern="0" dirty="0" smtClean="0"/>
              <a:t> </a:t>
            </a:r>
            <a:r>
              <a:rPr lang="en-US" sz="2000" b="1" i="1" kern="0" dirty="0" err="1"/>
              <a:t>Froyo</a:t>
            </a:r>
            <a:r>
              <a:rPr lang="en-US" sz="2000" b="1" i="1" kern="0" dirty="0"/>
              <a:t> 2.2 version of Google’s Android OS for smartphones such as the Motorola Droid and HTC Incredible doesn't support </a:t>
            </a:r>
            <a:r>
              <a:rPr lang="en-US" sz="2000" b="1" i="1" kern="0" dirty="0">
                <a:solidFill>
                  <a:schemeClr val="accent1"/>
                </a:solidFill>
              </a:rPr>
              <a:t>on-device encryption</a:t>
            </a:r>
            <a:r>
              <a:rPr lang="en-US" sz="2000" b="1" i="1" kern="0" dirty="0"/>
              <a:t>, making it incompatible with security settings at many businesses</a:t>
            </a:r>
          </a:p>
          <a:p>
            <a:pPr marL="342900" indent="-342900">
              <a:lnSpc>
                <a:spcPct val="80000"/>
              </a:lnSpc>
              <a:spcBef>
                <a:spcPct val="20000"/>
              </a:spcBef>
              <a:buFontTx/>
              <a:buChar char="•"/>
              <a:defRPr/>
            </a:pPr>
            <a:r>
              <a:rPr lang="en-US" sz="2000" b="1" i="1" kern="0" dirty="0"/>
              <a:t>However, some users are reporting that their Droids can connect to such networks, despite the policy mismatch. That indicates </a:t>
            </a:r>
            <a:r>
              <a:rPr lang="en-US" sz="2000" b="1" i="1" kern="0" dirty="0">
                <a:solidFill>
                  <a:schemeClr val="accent1"/>
                </a:solidFill>
              </a:rPr>
              <a:t>some Android smartphones are lying about their security </a:t>
            </a:r>
            <a:r>
              <a:rPr lang="en-US" sz="2000" b="1" i="1" kern="0" dirty="0"/>
              <a:t>compliance.</a:t>
            </a:r>
          </a:p>
          <a:p>
            <a:pPr marL="342900" indent="-342900">
              <a:lnSpc>
                <a:spcPct val="80000"/>
              </a:lnSpc>
              <a:spcBef>
                <a:spcPct val="20000"/>
              </a:spcBef>
              <a:buFontTx/>
              <a:buChar char="•"/>
              <a:defRPr/>
            </a:pPr>
            <a:r>
              <a:rPr lang="en-US" sz="2000" b="1" i="1" kern="0" dirty="0"/>
              <a:t>The Microsoft Exchange email server has a tool called Exchange Active Sync (EAS), that </a:t>
            </a:r>
            <a:r>
              <a:rPr lang="en-US" sz="2000" b="1" i="1" kern="0" dirty="0">
                <a:solidFill>
                  <a:schemeClr val="accent1"/>
                </a:solidFill>
              </a:rPr>
              <a:t>lets IT set policies for a device to access the server</a:t>
            </a:r>
            <a:r>
              <a:rPr lang="en-US" sz="2000" b="1" i="1" kern="0" dirty="0"/>
              <a:t>. One common policy at many companies is requiring that the device encrypt any data stored on it. Many states' law requires such encryption be enabled on devices that contain customers' and employees' data</a:t>
            </a:r>
          </a:p>
          <a:p>
            <a:pPr marL="342900" indent="-342900">
              <a:lnSpc>
                <a:spcPct val="80000"/>
              </a:lnSpc>
              <a:spcBef>
                <a:spcPct val="20000"/>
              </a:spcBef>
              <a:buFontTx/>
              <a:buChar char="•"/>
              <a:defRPr/>
            </a:pPr>
            <a:r>
              <a:rPr lang="en-US" sz="2000" b="1" i="1" kern="0" dirty="0"/>
              <a:t>Android users can install the </a:t>
            </a:r>
            <a:r>
              <a:rPr lang="en-US" sz="2000" b="1" i="1" kern="0" dirty="0" err="1"/>
              <a:t>NitroDesk</a:t>
            </a:r>
            <a:r>
              <a:rPr lang="en-US" sz="2000" b="1" i="1" kern="0" dirty="0"/>
              <a:t> Touchdown app or a mobile management app such as that from Good Technologies to </a:t>
            </a:r>
            <a:r>
              <a:rPr lang="en-US" sz="2000" b="1" i="1" kern="0" dirty="0">
                <a:solidFill>
                  <a:schemeClr val="accent1"/>
                </a:solidFill>
              </a:rPr>
              <a:t>create an encrypted workspace </a:t>
            </a:r>
            <a:r>
              <a:rPr lang="en-US" sz="2000" b="1" i="1" kern="0" dirty="0"/>
              <a:t>on their Android smartphones. These apps then manage email and keep it encrypted in those workspaces, which complies with the EAS policy requirement. Without such apps, Android does not support the EAS on-device encryption policy.</a:t>
            </a:r>
          </a:p>
        </p:txBody>
      </p:sp>
    </p:spTree>
    <p:extLst>
      <p:ext uri="{BB962C8B-B14F-4D97-AF65-F5344CB8AC3E}">
        <p14:creationId xmlns:p14="http://schemas.microsoft.com/office/powerpoint/2010/main" val="1492445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altLang="en-US" dirty="0" smtClean="0"/>
              <a:t>Android security app</a:t>
            </a:r>
          </a:p>
        </p:txBody>
      </p:sp>
      <p:sp>
        <p:nvSpPr>
          <p:cNvPr id="547843" name="Rectangle 3"/>
          <p:cNvSpPr>
            <a:spLocks noGrp="1" noChangeArrowheads="1"/>
          </p:cNvSpPr>
          <p:nvPr>
            <p:ph type="body" idx="1"/>
          </p:nvPr>
        </p:nvSpPr>
        <p:spPr/>
        <p:txBody>
          <a:bodyPr/>
          <a:lstStyle/>
          <a:p>
            <a:pPr>
              <a:lnSpc>
                <a:spcPct val="90000"/>
              </a:lnSpc>
            </a:pPr>
            <a:r>
              <a:rPr lang="en-US" altLang="en-US" sz="2000" dirty="0">
                <a:hlinkClick r:id="rId2"/>
              </a:rPr>
              <a:t>http://www.infoworld.com/d/mobile-technology/8-essential-android-security-apps-177&amp;current=3&amp;last=2&amp;auto=y#slideshowTop</a:t>
            </a:r>
            <a:endParaRPr lang="en-US" altLang="en-US" sz="2000" dirty="0"/>
          </a:p>
          <a:p>
            <a:pPr>
              <a:lnSpc>
                <a:spcPct val="90000"/>
              </a:lnSpc>
            </a:pPr>
            <a:r>
              <a:rPr lang="en-US" altLang="en-US" sz="2000" dirty="0" err="1"/>
              <a:t>mSecure</a:t>
            </a:r>
            <a:r>
              <a:rPr lang="en-US" altLang="en-US" sz="2000" dirty="0"/>
              <a:t> Password Manager</a:t>
            </a:r>
          </a:p>
          <a:p>
            <a:pPr>
              <a:lnSpc>
                <a:spcPct val="90000"/>
              </a:lnSpc>
            </a:pPr>
            <a:r>
              <a:rPr lang="en-US" altLang="en-US" sz="2000" dirty="0"/>
              <a:t>Developer: </a:t>
            </a:r>
            <a:r>
              <a:rPr lang="en-US" altLang="en-US" sz="2000" dirty="0" err="1"/>
              <a:t>MSeven</a:t>
            </a:r>
            <a:r>
              <a:rPr lang="en-US" altLang="en-US" sz="2000" dirty="0"/>
              <a:t> Software</a:t>
            </a:r>
            <a:br>
              <a:rPr lang="en-US" altLang="en-US" sz="2000" dirty="0"/>
            </a:br>
            <a:r>
              <a:rPr lang="en-US" altLang="en-US" sz="2000" dirty="0"/>
              <a:t>Price: $4.99</a:t>
            </a:r>
          </a:p>
          <a:p>
            <a:pPr>
              <a:lnSpc>
                <a:spcPct val="90000"/>
              </a:lnSpc>
            </a:pPr>
            <a:r>
              <a:rPr lang="en-US" altLang="en-US" sz="2000" dirty="0"/>
              <a:t>This app specializes in encrypting and storing important information and passwords, including bank account numbers, Social Security numbers, email log-in passwords and more. The app utilizes </a:t>
            </a:r>
            <a:r>
              <a:rPr lang="en-US" altLang="en-US" sz="2000" dirty="0">
                <a:solidFill>
                  <a:schemeClr val="accent1"/>
                </a:solidFill>
              </a:rPr>
              <a:t>256-bit Blowfish encryption </a:t>
            </a:r>
            <a:r>
              <a:rPr lang="en-US" altLang="en-US" sz="2000" dirty="0"/>
              <a:t>and has a password protection "hint" feature that asks you questions to help remember passwords. Additionally, the app features an </a:t>
            </a:r>
            <a:r>
              <a:rPr lang="en-US" altLang="en-US" sz="2000" dirty="0">
                <a:solidFill>
                  <a:schemeClr val="accent1"/>
                </a:solidFill>
              </a:rPr>
              <a:t>automatic password generator </a:t>
            </a:r>
            <a:r>
              <a:rPr lang="en-US" altLang="en-US" sz="2000" dirty="0"/>
              <a:t>that </a:t>
            </a:r>
            <a:r>
              <a:rPr lang="en-US" altLang="en-US" sz="2000" dirty="0" smtClean="0"/>
              <a:t>helps </a:t>
            </a:r>
            <a:r>
              <a:rPr lang="en-US" altLang="en-US" sz="2000" dirty="0"/>
              <a:t>create </a:t>
            </a:r>
            <a:r>
              <a:rPr lang="en-US" altLang="en-US" sz="2000" dirty="0" smtClean="0"/>
              <a:t>strong </a:t>
            </a:r>
            <a:r>
              <a:rPr lang="en-US" altLang="en-US" sz="2000" dirty="0"/>
              <a:t>passwords for </a:t>
            </a:r>
            <a:r>
              <a:rPr lang="en-US" altLang="en-US" sz="2000" dirty="0" smtClean="0"/>
              <a:t>accounts</a:t>
            </a:r>
            <a:r>
              <a:rPr lang="en-US" altLang="en-US" sz="2000" dirty="0"/>
              <a:t>.</a:t>
            </a:r>
          </a:p>
        </p:txBody>
      </p:sp>
    </p:spTree>
    <p:extLst>
      <p:ext uri="{BB962C8B-B14F-4D97-AF65-F5344CB8AC3E}">
        <p14:creationId xmlns:p14="http://schemas.microsoft.com/office/powerpoint/2010/main" val="20180110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228600"/>
            <a:ext cx="7772400" cy="1143000"/>
          </a:xfrm>
          <a:prstGeom prst="rect">
            <a:avLst/>
          </a:prstGeom>
        </p:spPr>
        <p:txBody>
          <a:bodyPr/>
          <a:lstStyle/>
          <a:p>
            <a:pPr algn="ctr">
              <a:defRPr/>
            </a:pPr>
            <a:r>
              <a:rPr lang="en-US" sz="3600" b="1" kern="0">
                <a:solidFill>
                  <a:schemeClr val="tx2"/>
                </a:solidFill>
                <a:latin typeface="+mj-lt"/>
                <a:ea typeface="+mj-ea"/>
                <a:cs typeface="+mj-cs"/>
              </a:rPr>
              <a:t>Android malware</a:t>
            </a:r>
          </a:p>
        </p:txBody>
      </p:sp>
      <p:sp>
        <p:nvSpPr>
          <p:cNvPr id="3" name="Rectangle 3"/>
          <p:cNvSpPr txBox="1">
            <a:spLocks noChangeArrowheads="1"/>
          </p:cNvSpPr>
          <p:nvPr/>
        </p:nvSpPr>
        <p:spPr>
          <a:xfrm>
            <a:off x="2209800" y="1676400"/>
            <a:ext cx="7772400" cy="4419600"/>
          </a:xfrm>
          <a:prstGeom prst="rect">
            <a:avLst/>
          </a:prstGeom>
        </p:spPr>
        <p:txBody>
          <a:bodyPr/>
          <a:lstStyle/>
          <a:p>
            <a:pPr marL="342900" indent="-342900">
              <a:lnSpc>
                <a:spcPct val="80000"/>
              </a:lnSpc>
              <a:spcBef>
                <a:spcPct val="20000"/>
              </a:spcBef>
              <a:buFontTx/>
              <a:buChar char="•"/>
              <a:defRPr/>
            </a:pPr>
            <a:r>
              <a:rPr lang="en-US" kern="0" dirty="0"/>
              <a:t>Several security vendors </a:t>
            </a:r>
            <a:r>
              <a:rPr lang="en-US" kern="0" dirty="0" smtClean="0"/>
              <a:t>reported </a:t>
            </a:r>
            <a:r>
              <a:rPr lang="en-US" kern="0" dirty="0"/>
              <a:t>new </a:t>
            </a:r>
            <a:r>
              <a:rPr lang="en-US" kern="0" dirty="0">
                <a:hlinkClick r:id="rId2"/>
              </a:rPr>
              <a:t>mobile malware</a:t>
            </a:r>
            <a:r>
              <a:rPr lang="en-US" kern="0" dirty="0"/>
              <a:t> variants surfaced, targeting users of Google's Android mobile platform.      The main goal of cybercriminals is to target as many devices as possible. </a:t>
            </a:r>
            <a:endParaRPr lang="en-US" kern="0" dirty="0" smtClean="0"/>
          </a:p>
          <a:p>
            <a:pPr marL="342900" indent="-342900">
              <a:lnSpc>
                <a:spcPct val="80000"/>
              </a:lnSpc>
              <a:spcBef>
                <a:spcPct val="20000"/>
              </a:spcBef>
              <a:buFontTx/>
              <a:buChar char="•"/>
              <a:defRPr/>
            </a:pPr>
            <a:r>
              <a:rPr lang="en-US" kern="0" dirty="0" smtClean="0"/>
              <a:t>In </a:t>
            </a:r>
            <a:r>
              <a:rPr lang="en-US" kern="0" dirty="0"/>
              <a:t>addition to other more sophisticated features, the </a:t>
            </a:r>
            <a:r>
              <a:rPr lang="en-US" kern="0" dirty="0">
                <a:hlinkClick r:id="rId2"/>
              </a:rPr>
              <a:t>Android malware</a:t>
            </a:r>
            <a:r>
              <a:rPr lang="en-US" kern="0" dirty="0"/>
              <a:t> uses an old-school technique by including a feature that prompts a victim's smartphone to send costly text messages. The malware was hidden in altered versions of legitimate applications hosted on unregulated third-party Android marketplaces, according to researchers at Symantec Corp. </a:t>
            </a:r>
          </a:p>
          <a:p>
            <a:pPr marL="342900" indent="-342900">
              <a:lnSpc>
                <a:spcPct val="80000"/>
              </a:lnSpc>
              <a:spcBef>
                <a:spcPct val="20000"/>
              </a:spcBef>
              <a:buFontTx/>
              <a:buChar char="•"/>
              <a:defRPr/>
            </a:pPr>
            <a:r>
              <a:rPr lang="en-US" kern="0" dirty="0"/>
              <a:t>Symantec said the Android malware, </a:t>
            </a:r>
            <a:r>
              <a:rPr lang="en-US" kern="0" dirty="0" err="1">
                <a:hlinkClick r:id="rId3"/>
              </a:rPr>
              <a:t>Android.Pjapps</a:t>
            </a:r>
            <a:r>
              <a:rPr lang="en-US" kern="0" dirty="0">
                <a:hlinkClick r:id="rId3"/>
              </a:rPr>
              <a:t>, masquerades as a legitimate "Steamy Window" app</a:t>
            </a:r>
            <a:r>
              <a:rPr lang="en-US" kern="0" dirty="0"/>
              <a:t>, but the cybercriminals altered the original app, adding functionality that allows an attacker to </a:t>
            </a:r>
            <a:r>
              <a:rPr lang="en-US" kern="0" dirty="0">
                <a:solidFill>
                  <a:schemeClr val="accent1"/>
                </a:solidFill>
              </a:rPr>
              <a:t>build a botnet</a:t>
            </a:r>
            <a:r>
              <a:rPr lang="en-US" kern="0" dirty="0"/>
              <a:t>. Symantec said a malicious service installed with the application that periodically checks a command-and-control server to check and pull down new commands. </a:t>
            </a:r>
          </a:p>
          <a:p>
            <a:pPr marL="342900" indent="-342900">
              <a:lnSpc>
                <a:spcPct val="80000"/>
              </a:lnSpc>
              <a:spcBef>
                <a:spcPct val="20000"/>
              </a:spcBef>
              <a:buFontTx/>
              <a:buChar char="•"/>
              <a:defRPr/>
            </a:pPr>
            <a:r>
              <a:rPr lang="en-US" kern="0" dirty="0"/>
              <a:t>Symantec said the hidden malware was also coded to allow an attacker to "install applications, navigate to websites, add bookmarks to the user's browser, send text messages and block text message responses. It also sends sensitive user information back to the attacker." </a:t>
            </a:r>
          </a:p>
        </p:txBody>
      </p:sp>
    </p:spTree>
    <p:extLst>
      <p:ext uri="{BB962C8B-B14F-4D97-AF65-F5344CB8AC3E}">
        <p14:creationId xmlns:p14="http://schemas.microsoft.com/office/powerpoint/2010/main" val="27089898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487102" y="1602867"/>
            <a:ext cx="4029075" cy="3524250"/>
          </a:xfrm>
          <a:prstGeom prst="rect">
            <a:avLst/>
          </a:prstGeom>
        </p:spPr>
      </p:pic>
    </p:spTree>
    <p:extLst>
      <p:ext uri="{BB962C8B-B14F-4D97-AF65-F5344CB8AC3E}">
        <p14:creationId xmlns:p14="http://schemas.microsoft.com/office/powerpoint/2010/main" val="2815806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idx="4294967295"/>
          </p:nvPr>
        </p:nvSpPr>
        <p:spPr/>
        <p:txBody>
          <a:bodyPr/>
          <a:lstStyle/>
          <a:p>
            <a:pPr eaLnBrk="1" hangingPunct="1"/>
            <a:r>
              <a:rPr lang="en-US" altLang="en-US" smtClean="0"/>
              <a:t>802.11--more</a:t>
            </a:r>
          </a:p>
        </p:txBody>
      </p:sp>
      <p:sp>
        <p:nvSpPr>
          <p:cNvPr id="506883" name="Rectangle 3"/>
          <p:cNvSpPr>
            <a:spLocks noGrp="1" noChangeArrowheads="1"/>
          </p:cNvSpPr>
          <p:nvPr>
            <p:ph type="body" idx="4294967295"/>
          </p:nvPr>
        </p:nvSpPr>
        <p:spPr/>
        <p:txBody>
          <a:bodyPr>
            <a:normAutofit fontScale="47500" lnSpcReduction="20000"/>
          </a:bodyPr>
          <a:lstStyle/>
          <a:p>
            <a:pPr eaLnBrk="1" hangingPunct="1"/>
            <a:r>
              <a:rPr lang="en-US" altLang="en-US" sz="4200" dirty="0" smtClean="0"/>
              <a:t>The protocol defines different building blocks: BSS (Basic Service Set) and ESS (Extended Service Set</a:t>
            </a:r>
            <a:r>
              <a:rPr lang="en-US" altLang="en-US" sz="4200" dirty="0" smtClean="0"/>
              <a:t>). Each </a:t>
            </a:r>
            <a:r>
              <a:rPr lang="en-US" altLang="en-US" sz="4200" dirty="0" smtClean="0"/>
              <a:t>ESS consists of one or more BSS</a:t>
            </a:r>
          </a:p>
          <a:p>
            <a:pPr eaLnBrk="1" hangingPunct="1"/>
            <a:r>
              <a:rPr lang="en-US" altLang="en-US" sz="4200" dirty="0" smtClean="0"/>
              <a:t>Stations in a BSS compete for access to the shared wireless </a:t>
            </a:r>
            <a:r>
              <a:rPr lang="en-US" altLang="en-US" sz="4200" dirty="0" smtClean="0"/>
              <a:t>medium</a:t>
            </a:r>
          </a:p>
          <a:p>
            <a:r>
              <a:rPr lang="en-US" sz="4200" dirty="0"/>
              <a:t>Each service set has an associated identifier, the 32-byte Service Set Identifier (SSID), which identifies the particular network. The SSID is configured within the devices that are considered part of the network, and it is transmitted in the packets. Receivers ignore wireless packets from networks with a different SSID</a:t>
            </a:r>
            <a:r>
              <a:rPr lang="en-US" sz="4200" dirty="0" smtClean="0"/>
              <a:t>.</a:t>
            </a:r>
          </a:p>
          <a:p>
            <a:r>
              <a:rPr lang="en-US" sz="4200" dirty="0">
                <a:hlinkClick r:id="rId2" tooltip="Wired Equivalent Privacy"/>
              </a:rPr>
              <a:t>Wired Equivalent Privacy</a:t>
            </a:r>
            <a:r>
              <a:rPr lang="en-US" sz="4200" dirty="0"/>
              <a:t> (WEP) encryption was designed to protect against casual snooping but it is no longer considered secure</a:t>
            </a:r>
            <a:r>
              <a:rPr lang="en-US" sz="4200" dirty="0" smtClean="0"/>
              <a:t>. </a:t>
            </a:r>
          </a:p>
          <a:p>
            <a:r>
              <a:rPr lang="en-US" sz="4200" dirty="0" smtClean="0"/>
              <a:t>Because </a:t>
            </a:r>
            <a:r>
              <a:rPr lang="en-US" sz="4200" dirty="0"/>
              <a:t>of WEP's weakness the </a:t>
            </a:r>
            <a:r>
              <a:rPr lang="en-US" sz="4200" dirty="0">
                <a:hlinkClick r:id="rId3" tooltip="Wi-Fi Alliance"/>
              </a:rPr>
              <a:t>Wi-Fi Alliance</a:t>
            </a:r>
            <a:r>
              <a:rPr lang="en-US" sz="4200" dirty="0"/>
              <a:t> approved </a:t>
            </a:r>
            <a:r>
              <a:rPr lang="en-US" sz="4200" dirty="0">
                <a:hlinkClick r:id="rId4" tooltip="Wi-Fi Protected Access"/>
              </a:rPr>
              <a:t>Wi-Fi Protected Access</a:t>
            </a:r>
            <a:r>
              <a:rPr lang="en-US" sz="4200" dirty="0"/>
              <a:t> (</a:t>
            </a:r>
            <a:r>
              <a:rPr lang="en-US" sz="4200" dirty="0" smtClean="0"/>
              <a:t>WPA). </a:t>
            </a:r>
            <a:r>
              <a:rPr lang="en-US" sz="4200" dirty="0"/>
              <a:t>WPA was specifically designed to work with older equipment usually through a firmware upgrade. Though more secure than WEP, WPA has known vulnerabilities.</a:t>
            </a:r>
          </a:p>
          <a:p>
            <a:r>
              <a:rPr lang="en-US" sz="4200" dirty="0"/>
              <a:t>The more secure </a:t>
            </a:r>
            <a:r>
              <a:rPr lang="en-US" sz="4200" dirty="0">
                <a:hlinkClick r:id="rId5" tooltip="WPA2"/>
              </a:rPr>
              <a:t>WPA2</a:t>
            </a:r>
            <a:r>
              <a:rPr lang="en-US" sz="4200" dirty="0"/>
              <a:t> using </a:t>
            </a:r>
            <a:r>
              <a:rPr lang="en-US" sz="4200" dirty="0" smtClean="0"/>
              <a:t>AES was </a:t>
            </a:r>
            <a:r>
              <a:rPr lang="en-US" sz="4200" dirty="0"/>
              <a:t>introduced in 2004 and is supported by most new Wi-Fi devices. WPA2 is fully compatible with </a:t>
            </a:r>
            <a:r>
              <a:rPr lang="en-US" sz="4200" dirty="0" smtClean="0"/>
              <a:t>WPA. </a:t>
            </a:r>
            <a:r>
              <a:rPr lang="en-US" sz="4200" dirty="0"/>
              <a:t>In 2017 a flaw in the WPA2 protocol was discovered, allowing a key replay attack, known as </a:t>
            </a:r>
            <a:r>
              <a:rPr lang="en-US" sz="4200" dirty="0">
                <a:hlinkClick r:id="rId6" tooltip="KRACK"/>
              </a:rPr>
              <a:t>KRACK</a:t>
            </a:r>
            <a:endParaRPr lang="en-US" sz="4200" dirty="0"/>
          </a:p>
          <a:p>
            <a:pPr marL="0" indent="0">
              <a:buNone/>
            </a:pPr>
            <a:endParaRPr lang="en-US" altLang="en-US" dirty="0" smtClean="0"/>
          </a:p>
        </p:txBody>
      </p:sp>
    </p:spTree>
    <p:extLst>
      <p:ext uri="{BB962C8B-B14F-4D97-AF65-F5344CB8AC3E}">
        <p14:creationId xmlns:p14="http://schemas.microsoft.com/office/powerpoint/2010/main" val="30640988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66850" y="581025"/>
            <a:ext cx="9258300" cy="5695950"/>
          </a:xfrm>
          <a:prstGeom prst="rect">
            <a:avLst/>
          </a:prstGeom>
        </p:spPr>
      </p:pic>
    </p:spTree>
    <p:extLst>
      <p:ext uri="{BB962C8B-B14F-4D97-AF65-F5344CB8AC3E}">
        <p14:creationId xmlns:p14="http://schemas.microsoft.com/office/powerpoint/2010/main" val="10508906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d.ibtimes.co.uk/en/full/1392173/one-out-every-ten-android-apps-affected-malware-viruses-states-new-rese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1025652"/>
            <a:ext cx="559117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1807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t>87% of Android devices are exposed to at least one critical </a:t>
            </a:r>
            <a:r>
              <a:rPr lang="en-US" sz="1800" b="1" dirty="0" smtClean="0"/>
              <a:t>vulnerability  </a:t>
            </a:r>
            <a:r>
              <a:rPr lang="en-US" sz="1800" b="1" dirty="0"/>
              <a:t/>
            </a:r>
            <a:br>
              <a:rPr lang="en-US" sz="1800" b="1" dirty="0"/>
            </a:br>
            <a:r>
              <a:rPr lang="en-US" sz="1400" dirty="0" smtClean="0"/>
              <a:t>https</a:t>
            </a:r>
            <a:r>
              <a:rPr lang="en-US" sz="1400" dirty="0"/>
              <a:t>://nakedsecurity.sophos.com</a:t>
            </a:r>
            <a:r>
              <a:rPr lang="en-US" sz="1400" b="1" dirty="0"/>
              <a:t>/2015/10/15</a:t>
            </a:r>
            <a:r>
              <a:rPr lang="en-US" sz="1400" dirty="0"/>
              <a:t>/87-of-android-devices-are-exposed-to-at-least-one-critical-vulnerability/?utm_source=Naked%2520Security%2520-%2520Feed&amp;utm_medium=feed&amp;utm_content=rss2&amp;utm_campaign=Feed&amp;utm_source=Naked+Security+-+Sophos+List&amp;utm_campaign=913c01c6b4-naked%252Bsecurity&amp;utm_medium=email&amp;utm_term=0_31623bb782-913c01c6b4-455135885</a:t>
            </a:r>
          </a:p>
        </p:txBody>
      </p:sp>
      <p:sp>
        <p:nvSpPr>
          <p:cNvPr id="3" name="Content Placeholder 2"/>
          <p:cNvSpPr>
            <a:spLocks noGrp="1"/>
          </p:cNvSpPr>
          <p:nvPr>
            <p:ph idx="1"/>
          </p:nvPr>
        </p:nvSpPr>
        <p:spPr/>
        <p:txBody>
          <a:bodyPr>
            <a:normAutofit fontScale="70000" lnSpcReduction="20000"/>
          </a:bodyPr>
          <a:lstStyle/>
          <a:p>
            <a:r>
              <a:rPr lang="en-US" dirty="0" smtClean="0"/>
              <a:t>According </a:t>
            </a:r>
            <a:r>
              <a:rPr lang="en-US" dirty="0"/>
              <a:t>to research from the UK's University of Cambridge - </a:t>
            </a:r>
            <a:r>
              <a:rPr lang="en-US" dirty="0">
                <a:hlinkClick r:id="rId2" tooltip="Thomas, Beresford &amp; Rice: Security Metrics for the Android Ecosystem (PDF)"/>
              </a:rPr>
              <a:t>87% of Androids</a:t>
            </a:r>
            <a:r>
              <a:rPr lang="en-US" dirty="0"/>
              <a:t> are exposed to at least one known critical vulnerability.</a:t>
            </a:r>
          </a:p>
          <a:p>
            <a:r>
              <a:rPr lang="en-US" dirty="0"/>
              <a:t>Android device buyers </a:t>
            </a:r>
            <a:r>
              <a:rPr lang="en-US" dirty="0" smtClean="0"/>
              <a:t>often </a:t>
            </a:r>
            <a:r>
              <a:rPr lang="en-US" dirty="0"/>
              <a:t>don't have any guidance on which device models are getting security patches or on what kind of timetable, researchers Daniel Thomas, Alastair Beresford, and Andrew Rice note in a new paper</a:t>
            </a:r>
            <a:r>
              <a:rPr lang="en-US" dirty="0" smtClean="0"/>
              <a:t>.</a:t>
            </a:r>
          </a:p>
          <a:p>
            <a:r>
              <a:rPr lang="en-US" dirty="0"/>
              <a:t>Not all device manufacturers are equally lagging in patching devices.</a:t>
            </a:r>
          </a:p>
          <a:p>
            <a:r>
              <a:rPr lang="en-US" dirty="0"/>
              <a:t>The study found that Google, LG, and Motorola far outperformed Samsung, HTC and Asus.</a:t>
            </a:r>
          </a:p>
          <a:p>
            <a:r>
              <a:rPr lang="en-US" dirty="0"/>
              <a:t>Nexus devices do considerably better, and LG is the best manufacturer of all.</a:t>
            </a:r>
          </a:p>
          <a:p>
            <a:r>
              <a:rPr lang="en-US" dirty="0"/>
              <a:t>Still, few devices are promptly updated: the study found that, on average, a device receives 1.26 updates per year, leaving them unpatched for long periods.</a:t>
            </a:r>
          </a:p>
          <a:p>
            <a:r>
              <a:rPr lang="en-US" dirty="0"/>
              <a:t>Data collected from 20,400 Android devices with the university's </a:t>
            </a:r>
            <a:r>
              <a:rPr lang="en-US" dirty="0">
                <a:hlinkClick r:id="rId3" tooltip="Device Analyzer"/>
              </a:rPr>
              <a:t>Device Analyzer</a:t>
            </a:r>
            <a:r>
              <a:rPr lang="en-US" dirty="0"/>
              <a:t> app installed revealed that 87% of Android devices were vulnerable to at least one of 11 known, critical bugs, including the </a:t>
            </a:r>
            <a:r>
              <a:rPr lang="en-US" dirty="0" err="1">
                <a:hlinkClick r:id="rId4" tooltip="Naked Security: Towelroot app makes Android rooting easy"/>
              </a:rPr>
              <a:t>TowelRoot</a:t>
            </a:r>
            <a:r>
              <a:rPr lang="en-US" dirty="0"/>
              <a:t> and </a:t>
            </a:r>
            <a:r>
              <a:rPr lang="en-US" dirty="0" err="1">
                <a:hlinkClick r:id="rId5" tooltip="Naked Security: Android FakeID security hole causes a pre-BlackHat stir"/>
              </a:rPr>
              <a:t>FakeID</a:t>
            </a:r>
            <a:r>
              <a:rPr lang="en-US" dirty="0"/>
              <a:t> vulnerabilities discovered in 2014.</a:t>
            </a:r>
          </a:p>
          <a:p>
            <a:endParaRPr lang="en-US" dirty="0"/>
          </a:p>
        </p:txBody>
      </p:sp>
    </p:spTree>
    <p:extLst>
      <p:ext uri="{BB962C8B-B14F-4D97-AF65-F5344CB8AC3E}">
        <p14:creationId xmlns:p14="http://schemas.microsoft.com/office/powerpoint/2010/main" val="6843121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Android </a:t>
            </a:r>
            <a:r>
              <a:rPr lang="en-US" dirty="0" smtClean="0"/>
              <a:t>malware</a:t>
            </a:r>
            <a:br>
              <a:rPr lang="en-US" dirty="0" smtClean="0"/>
            </a:br>
            <a:r>
              <a:rPr lang="en-US" sz="2700" dirty="0" smtClean="0"/>
              <a:t>https</a:t>
            </a:r>
            <a:r>
              <a:rPr lang="en-US" sz="2700" dirty="0"/>
              <a:t>://www.lookout.com/resources/reports/mobile-threat-report</a:t>
            </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err="1"/>
              <a:t>ScarePackage</a:t>
            </a:r>
            <a:r>
              <a:rPr lang="en-US" b="1" dirty="0"/>
              <a:t> </a:t>
            </a:r>
            <a:r>
              <a:rPr lang="en-US" dirty="0"/>
              <a:t>| </a:t>
            </a:r>
            <a:r>
              <a:rPr lang="en-US" b="1" dirty="0"/>
              <a:t>Ransomware</a:t>
            </a:r>
            <a:endParaRPr lang="en-US" dirty="0"/>
          </a:p>
          <a:p>
            <a:r>
              <a:rPr lang="en-US" dirty="0" err="1"/>
              <a:t>ScarePakage</a:t>
            </a:r>
            <a:r>
              <a:rPr lang="en-US" dirty="0"/>
              <a:t> masquerades as an Adobe Flash update or a variety of anti-virus apps, and is distributed as a drive-by-download.</a:t>
            </a:r>
            <a:br>
              <a:rPr lang="en-US" dirty="0"/>
            </a:br>
            <a:r>
              <a:rPr lang="en-US" dirty="0"/>
              <a:t>When downloaded, it pretends to scan victims’ phones and then locks the device after falsely reporting that its scan found illicit content. </a:t>
            </a:r>
            <a:r>
              <a:rPr lang="en-US" dirty="0" err="1"/>
              <a:t>ScarePakage</a:t>
            </a:r>
            <a:r>
              <a:rPr lang="en-US" dirty="0"/>
              <a:t> then displays a fake message from the FBI and attempts to coerce victims into paying them to avoid criminal charges and regain control of their </a:t>
            </a:r>
            <a:r>
              <a:rPr lang="en-US" dirty="0" smtClean="0"/>
              <a:t>device.</a:t>
            </a:r>
            <a:endParaRPr lang="en-US" dirty="0"/>
          </a:p>
          <a:p>
            <a:pPr marL="0" indent="0">
              <a:buNone/>
            </a:pPr>
            <a:r>
              <a:rPr lang="en-US" b="1" dirty="0" err="1"/>
              <a:t>DeathRing</a:t>
            </a:r>
            <a:r>
              <a:rPr lang="en-US" b="1" dirty="0"/>
              <a:t> </a:t>
            </a:r>
            <a:r>
              <a:rPr lang="en-US" dirty="0"/>
              <a:t>| </a:t>
            </a:r>
            <a:r>
              <a:rPr lang="en-US" b="1" dirty="0"/>
              <a:t>Trojan</a:t>
            </a:r>
            <a:endParaRPr lang="en-US" dirty="0"/>
          </a:p>
          <a:p>
            <a:r>
              <a:rPr lang="en-US" dirty="0" err="1"/>
              <a:t>DeathRing</a:t>
            </a:r>
            <a:r>
              <a:rPr lang="en-US" dirty="0"/>
              <a:t> poses as a ringtone app and then surreptitiously downloads fake SMS content to infected devices, in a possible attempt to capture victim login credentials by impersonating trusted entities like banks via SMS. Notably, </a:t>
            </a:r>
            <a:r>
              <a:rPr lang="en-US" dirty="0" err="1"/>
              <a:t>DeathRing</a:t>
            </a:r>
            <a:r>
              <a:rPr lang="en-US" dirty="0"/>
              <a:t> appears to come pre-installed on certain devices, suggesting its authors were able to infiltrate the device supply chain and inject their malware into factory-shipped </a:t>
            </a:r>
            <a:r>
              <a:rPr lang="en-US" dirty="0" smtClean="0"/>
              <a:t>devices</a:t>
            </a:r>
            <a:endParaRPr lang="en-US" dirty="0"/>
          </a:p>
          <a:p>
            <a:endParaRPr lang="en-US" dirty="0"/>
          </a:p>
        </p:txBody>
      </p:sp>
    </p:spTree>
    <p:extLst>
      <p:ext uri="{BB962C8B-B14F-4D97-AF65-F5344CB8AC3E}">
        <p14:creationId xmlns:p14="http://schemas.microsoft.com/office/powerpoint/2010/main" val="24666162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err="1"/>
              <a:t>NotCompatible</a:t>
            </a:r>
            <a:r>
              <a:rPr lang="en-US" dirty="0"/>
              <a:t> | </a:t>
            </a:r>
            <a:r>
              <a:rPr lang="en-US" b="1" dirty="0"/>
              <a:t>Malware</a:t>
            </a:r>
            <a:endParaRPr lang="en-US" dirty="0"/>
          </a:p>
          <a:p>
            <a:r>
              <a:rPr lang="en-US" dirty="0" err="1"/>
              <a:t>NotCompatible</a:t>
            </a:r>
            <a:r>
              <a:rPr lang="en-US" dirty="0"/>
              <a:t> is a </a:t>
            </a:r>
            <a:r>
              <a:rPr lang="en-US" dirty="0" err="1"/>
              <a:t>trojan</a:t>
            </a:r>
            <a:r>
              <a:rPr lang="en-US" dirty="0"/>
              <a:t> that surreptitiously acts as a network proxy, allowing attackers to send and receive traffic through a victim’s mobile device onto connected networks for fraudulent purposes.</a:t>
            </a:r>
          </a:p>
          <a:p>
            <a:pPr marL="0" indent="0">
              <a:buNone/>
            </a:pPr>
            <a:r>
              <a:rPr lang="en-US" b="1" dirty="0" err="1" smtClean="0"/>
              <a:t>Koler</a:t>
            </a:r>
            <a:r>
              <a:rPr lang="en-US" dirty="0" smtClean="0"/>
              <a:t> </a:t>
            </a:r>
            <a:r>
              <a:rPr lang="en-US" dirty="0"/>
              <a:t>| </a:t>
            </a:r>
            <a:r>
              <a:rPr lang="en-US" b="1" dirty="0"/>
              <a:t>Malware</a:t>
            </a:r>
            <a:endParaRPr lang="en-US" dirty="0"/>
          </a:p>
          <a:p>
            <a:r>
              <a:rPr lang="en-US" dirty="0" err="1"/>
              <a:t>Koler</a:t>
            </a:r>
            <a:r>
              <a:rPr lang="en-US" dirty="0"/>
              <a:t> is a </a:t>
            </a:r>
            <a:r>
              <a:rPr lang="en-US" dirty="0" err="1"/>
              <a:t>trojan</a:t>
            </a:r>
            <a:r>
              <a:rPr lang="en-US" dirty="0"/>
              <a:t> disguised as a media app that then locks a victim’s device after falsely reporting the discovery of illegal activity. </a:t>
            </a:r>
            <a:r>
              <a:rPr lang="en-US" dirty="0" err="1"/>
              <a:t>Koler</a:t>
            </a:r>
            <a:r>
              <a:rPr lang="en-US" dirty="0"/>
              <a:t> attempts to coerce victims into paying them to avoid criminal charges and regain control of their device.</a:t>
            </a:r>
          </a:p>
          <a:p>
            <a:pPr marL="0" indent="0">
              <a:buNone/>
            </a:pPr>
            <a:r>
              <a:rPr lang="en-US" b="1" dirty="0" err="1" smtClean="0"/>
              <a:t>ScareMeNot</a:t>
            </a:r>
            <a:r>
              <a:rPr lang="en-US" dirty="0" smtClean="0"/>
              <a:t> </a:t>
            </a:r>
            <a:r>
              <a:rPr lang="en-US" dirty="0"/>
              <a:t>| </a:t>
            </a:r>
            <a:r>
              <a:rPr lang="en-US" b="1" dirty="0"/>
              <a:t>Malware</a:t>
            </a:r>
            <a:endParaRPr lang="en-US" dirty="0"/>
          </a:p>
          <a:p>
            <a:r>
              <a:rPr lang="en-US" dirty="0" err="1"/>
              <a:t>ScareMeNot</a:t>
            </a:r>
            <a:r>
              <a:rPr lang="en-US" dirty="0"/>
              <a:t> is a </a:t>
            </a:r>
            <a:r>
              <a:rPr lang="en-US" dirty="0" err="1"/>
              <a:t>trojan</a:t>
            </a:r>
            <a:r>
              <a:rPr lang="en-US" dirty="0"/>
              <a:t> that pretends to scan victims’ phones for security issues and then locks their device after falsely reporting that its scan found illicit content. It attempts to coerce victims into paying them to avoid criminal charges and regain control of their device.</a:t>
            </a:r>
          </a:p>
          <a:p>
            <a:endParaRPr lang="en-US" dirty="0"/>
          </a:p>
        </p:txBody>
      </p:sp>
    </p:spTree>
    <p:extLst>
      <p:ext uri="{BB962C8B-B14F-4D97-AF65-F5344CB8AC3E}">
        <p14:creationId xmlns:p14="http://schemas.microsoft.com/office/powerpoint/2010/main" val="404979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OpFake</a:t>
            </a:r>
            <a:r>
              <a:rPr lang="en-US" dirty="0" smtClean="0"/>
              <a:t> malware</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a:t>
            </a:r>
            <a:r>
              <a:rPr lang="en-US" dirty="0" err="1"/>
              <a:t>OpFake</a:t>
            </a:r>
            <a:r>
              <a:rPr lang="en-US" dirty="0"/>
              <a:t> malware family include variants that operate on the Android, Symbian and Windows Mobile platforms. All variants essentially </a:t>
            </a:r>
            <a:r>
              <a:rPr lang="en-US" dirty="0" smtClean="0"/>
              <a:t>send </a:t>
            </a:r>
            <a:r>
              <a:rPr lang="en-US" dirty="0"/>
              <a:t>SMS messages to premium-rate numbers. </a:t>
            </a:r>
          </a:p>
          <a:p>
            <a:r>
              <a:rPr lang="en-US" dirty="0"/>
              <a:t>The first variant, </a:t>
            </a:r>
            <a:r>
              <a:rPr lang="en-US" dirty="0" err="1"/>
              <a:t>OpFake.A</a:t>
            </a:r>
            <a:r>
              <a:rPr lang="en-US" dirty="0"/>
              <a:t> is disguised as an Opera Mini web browser updater, to the extent of adding an Opera icon on the menu and displaying a fake download progress bar to make it appear that the application is actually downloading, and a fake license. </a:t>
            </a:r>
          </a:p>
          <a:p>
            <a:r>
              <a:rPr lang="en-US" dirty="0"/>
              <a:t>In addition to sending out SMS messages to premium-rate numbers, the malware also monitors SMS messages and is capable of deleting/moving messages based on the originating phone numbers and message content. Subsequent variants share similar technical details. </a:t>
            </a:r>
          </a:p>
          <a:p>
            <a:r>
              <a:rPr lang="en-US" dirty="0"/>
              <a:t>This malware is also discussed in the following Labs Weblog post:</a:t>
            </a:r>
          </a:p>
          <a:p>
            <a:r>
              <a:rPr lang="en-US" dirty="0" err="1">
                <a:hlinkClick r:id="rId2"/>
              </a:rPr>
              <a:t>OpFake</a:t>
            </a:r>
            <a:r>
              <a:rPr lang="en-US" dirty="0">
                <a:hlinkClick r:id="rId2"/>
              </a:rPr>
              <a:t>: Premium Rate SMS Trojan That Shares Code w/ </a:t>
            </a:r>
            <a:r>
              <a:rPr lang="en-US" dirty="0" err="1">
                <a:hlinkClick r:id="rId2"/>
              </a:rPr>
              <a:t>Spitmo</a:t>
            </a:r>
            <a:r>
              <a:rPr lang="en-US" dirty="0"/>
              <a:t> </a:t>
            </a:r>
          </a:p>
          <a:p>
            <a:r>
              <a:rPr lang="en-US" b="1" dirty="0"/>
              <a:t>Variants</a:t>
            </a:r>
          </a:p>
          <a:p>
            <a:r>
              <a:rPr lang="en-US" dirty="0" err="1"/>
              <a:t>Trojan:Android</a:t>
            </a:r>
            <a:r>
              <a:rPr lang="en-US" dirty="0"/>
              <a:t>/</a:t>
            </a:r>
            <a:r>
              <a:rPr lang="en-US" dirty="0" err="1"/>
              <a:t>OpFake.A</a:t>
            </a:r>
            <a:endParaRPr lang="en-US" dirty="0"/>
          </a:p>
          <a:p>
            <a:r>
              <a:rPr lang="en-US" dirty="0" err="1"/>
              <a:t>Trojan:Android</a:t>
            </a:r>
            <a:r>
              <a:rPr lang="en-US" dirty="0"/>
              <a:t>/</a:t>
            </a:r>
            <a:r>
              <a:rPr lang="en-US" dirty="0" err="1"/>
              <a:t>OpFake.D</a:t>
            </a:r>
            <a:endParaRPr lang="en-US" dirty="0"/>
          </a:p>
          <a:p>
            <a:r>
              <a:rPr lang="en-US" dirty="0" err="1"/>
              <a:t>Trojan:Android</a:t>
            </a:r>
            <a:r>
              <a:rPr lang="en-US" dirty="0"/>
              <a:t>/</a:t>
            </a:r>
            <a:r>
              <a:rPr lang="en-US" dirty="0" err="1"/>
              <a:t>OpFake.E</a:t>
            </a:r>
            <a:endParaRPr lang="en-US" dirty="0"/>
          </a:p>
          <a:p>
            <a:r>
              <a:rPr lang="en-US" dirty="0" err="1"/>
              <a:t>Trojan:Android</a:t>
            </a:r>
            <a:r>
              <a:rPr lang="en-US" dirty="0"/>
              <a:t>/</a:t>
            </a:r>
            <a:r>
              <a:rPr lang="en-US" dirty="0" err="1"/>
              <a:t>OpFake.F</a:t>
            </a:r>
            <a:endParaRPr lang="en-US" dirty="0"/>
          </a:p>
          <a:p>
            <a:endParaRPr lang="en-US" dirty="0"/>
          </a:p>
        </p:txBody>
      </p:sp>
    </p:spTree>
    <p:extLst>
      <p:ext uri="{BB962C8B-B14F-4D97-AF65-F5344CB8AC3E}">
        <p14:creationId xmlns:p14="http://schemas.microsoft.com/office/powerpoint/2010/main" val="2749030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iPhone risky behavior</a:t>
            </a:r>
            <a:endParaRPr lang="en-US" dirty="0"/>
          </a:p>
        </p:txBody>
      </p:sp>
      <p:pic>
        <p:nvPicPr>
          <p:cNvPr id="13314" name="Picture 2" descr="Risky Behaviors in Top Free iOS App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57750" y="2324894"/>
            <a:ext cx="24765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5932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Apps that collect way more information than is necessary—and sometimes share and sell it</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Take </a:t>
            </a:r>
            <a:r>
              <a:rPr lang="en-US" dirty="0"/>
              <a:t>flashlight apps. They’re meant to do one simple thing: turn on the LED flash of mobile phones. But many ended up having </a:t>
            </a:r>
            <a:r>
              <a:rPr lang="en-US" dirty="0">
                <a:hlinkClick r:id="rId2"/>
              </a:rPr>
              <a:t>access to a lot of unnecessary data and phone functions</a:t>
            </a:r>
            <a:r>
              <a:rPr lang="en-US" dirty="0"/>
              <a:t>, including users’ calendars, location, and camera. The infamous “The Brightest Flashlight” app shared users’ precise location and unique device identifier to third parties without disclosing that it did so—not exactly critical to a functioning flashlight. The Federal Trade Commission </a:t>
            </a:r>
            <a:r>
              <a:rPr lang="en-US" dirty="0">
                <a:hlinkClick r:id="rId3"/>
              </a:rPr>
              <a:t>addressed</a:t>
            </a:r>
            <a:r>
              <a:rPr lang="en-US" dirty="0"/>
              <a:t> this case in 2013, but there are plenty of other examples where this is not the case. Be wary of the cartoon game that wants to access your personal photos, or the weather app that requires access to your microphone. Uber, for instance, requires access to your location data even when you are not using it unless you turn off location data entirely on your </a:t>
            </a:r>
            <a:r>
              <a:rPr lang="en-US" dirty="0" smtClean="0"/>
              <a:t>phone.</a:t>
            </a:r>
            <a:endParaRPr lang="en-US" dirty="0"/>
          </a:p>
          <a:p>
            <a:endParaRPr lang="en-US" dirty="0"/>
          </a:p>
        </p:txBody>
      </p:sp>
    </p:spTree>
    <p:extLst>
      <p:ext uri="{BB962C8B-B14F-4D97-AF65-F5344CB8AC3E}">
        <p14:creationId xmlns:p14="http://schemas.microsoft.com/office/powerpoint/2010/main" val="7831691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Risky behavior II</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2014, the Starbucks app was found to be </a:t>
            </a:r>
            <a:r>
              <a:rPr lang="en-US" dirty="0">
                <a:hlinkClick r:id="rId2"/>
              </a:rPr>
              <a:t>storing passwords, email address, and previous GPS information unencrypted</a:t>
            </a:r>
            <a:r>
              <a:rPr lang="en-US" dirty="0"/>
              <a:t>, leaving it open to onlookers to exploit. </a:t>
            </a:r>
            <a:endParaRPr lang="en-US" dirty="0" smtClean="0"/>
          </a:p>
          <a:p>
            <a:r>
              <a:rPr lang="en-US" dirty="0" smtClean="0"/>
              <a:t>Starbucks </a:t>
            </a:r>
            <a:r>
              <a:rPr lang="en-US" dirty="0">
                <a:hlinkClick r:id="rId3"/>
              </a:rPr>
              <a:t>addressed this vulnerability</a:t>
            </a:r>
            <a:r>
              <a:rPr lang="en-US" dirty="0"/>
              <a:t> shortly after it was discovered, but it is certainly not the only app to have had this issue</a:t>
            </a:r>
            <a:r>
              <a:rPr lang="en-US" dirty="0" smtClean="0"/>
              <a:t>.</a:t>
            </a:r>
          </a:p>
          <a:p>
            <a:r>
              <a:rPr lang="en-US" dirty="0" smtClean="0"/>
              <a:t>More </a:t>
            </a:r>
            <a:r>
              <a:rPr lang="en-US" dirty="0"/>
              <a:t>recently, </a:t>
            </a:r>
            <a:r>
              <a:rPr lang="en-US" i="1" dirty="0"/>
              <a:t>Wired</a:t>
            </a:r>
            <a:r>
              <a:rPr lang="en-US" dirty="0"/>
              <a:t> conducted an investigation </a:t>
            </a:r>
            <a:r>
              <a:rPr lang="en-US" dirty="0">
                <a:hlinkClick r:id="rId4"/>
              </a:rPr>
              <a:t>into the top 10 dating apps in the United Kingdom</a:t>
            </a:r>
            <a:r>
              <a:rPr lang="en-US" dirty="0"/>
              <a:t> and found that most had some insecurity that leaked personal information of the users. </a:t>
            </a:r>
            <a:endParaRPr lang="en-US" dirty="0" smtClean="0"/>
          </a:p>
          <a:p>
            <a:r>
              <a:rPr lang="en-US" dirty="0" smtClean="0"/>
              <a:t>This </a:t>
            </a:r>
            <a:r>
              <a:rPr lang="en-US" dirty="0"/>
              <a:t>is also something that you can look out for in privacy disclosures (when they exist), which should spell out a company’s commitment to using strong encryption in both storage and transmission of personal data. If you can’t find any language to that effect, don’t use it.</a:t>
            </a:r>
          </a:p>
        </p:txBody>
      </p:sp>
    </p:spTree>
    <p:extLst>
      <p:ext uri="{BB962C8B-B14F-4D97-AF65-F5344CB8AC3E}">
        <p14:creationId xmlns:p14="http://schemas.microsoft.com/office/powerpoint/2010/main" val="604044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vs iOS malware</a:t>
            </a:r>
            <a:endParaRPr lang="en-US" dirty="0"/>
          </a:p>
        </p:txBody>
      </p:sp>
      <p:pic>
        <p:nvPicPr>
          <p:cNvPr id="14338" name="Picture 2" descr="iOS v Android technica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1812" y="2524919"/>
            <a:ext cx="6048375"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158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idx="4294967295"/>
          </p:nvPr>
        </p:nvSpPr>
        <p:spPr/>
        <p:txBody>
          <a:bodyPr/>
          <a:lstStyle/>
          <a:p>
            <a:pPr eaLnBrk="1" hangingPunct="1"/>
            <a:r>
              <a:rPr lang="en-US" altLang="en-US" smtClean="0"/>
              <a:t>WEP idea</a:t>
            </a:r>
          </a:p>
        </p:txBody>
      </p:sp>
      <p:sp>
        <p:nvSpPr>
          <p:cNvPr id="510979" name="Rectangle 3"/>
          <p:cNvSpPr>
            <a:spLocks noGrp="1" noChangeArrowheads="1"/>
          </p:cNvSpPr>
          <p:nvPr>
            <p:ph type="body" idx="4294967295"/>
          </p:nvPr>
        </p:nvSpPr>
        <p:spPr/>
        <p:txBody>
          <a:bodyPr/>
          <a:lstStyle/>
          <a:p>
            <a:pPr eaLnBrk="1" hangingPunct="1">
              <a:lnSpc>
                <a:spcPct val="90000"/>
              </a:lnSpc>
            </a:pPr>
            <a:r>
              <a:rPr lang="en-US" altLang="en-US" sz="2400"/>
              <a:t>WEP was included as the privacy of the original standard ratified in September 1999</a:t>
            </a:r>
          </a:p>
          <a:p>
            <a:pPr eaLnBrk="1" hangingPunct="1">
              <a:lnSpc>
                <a:spcPct val="90000"/>
              </a:lnSpc>
            </a:pPr>
            <a:r>
              <a:rPr lang="en-US" altLang="en-US" sz="2400"/>
              <a:t>WEP uses the stream cipher RC4 for confidentiality and the CRC-32 checksum for integrity</a:t>
            </a:r>
          </a:p>
          <a:p>
            <a:pPr eaLnBrk="1" hangingPunct="1">
              <a:lnSpc>
                <a:spcPct val="90000"/>
              </a:lnSpc>
            </a:pPr>
            <a:r>
              <a:rPr lang="en-US" altLang="en-US" sz="2400"/>
              <a:t>Standard 64-bit WEP uses a 40-bit key (also known as WEP-40), which is concatenated with a 24-bit initialization vector (IV) to form the RC4 traffic key </a:t>
            </a:r>
          </a:p>
          <a:p>
            <a:pPr eaLnBrk="1" hangingPunct="1">
              <a:lnSpc>
                <a:spcPct val="90000"/>
              </a:lnSpc>
            </a:pPr>
            <a:r>
              <a:rPr lang="en-US" altLang="en-US" sz="2400"/>
              <a:t>It was deprecated as a wireless privacy mechanism in 2004, but for legacy purposes is still documented in the current standard</a:t>
            </a:r>
          </a:p>
        </p:txBody>
      </p:sp>
    </p:spTree>
    <p:extLst>
      <p:ext uri="{BB962C8B-B14F-4D97-AF65-F5344CB8AC3E}">
        <p14:creationId xmlns:p14="http://schemas.microsoft.com/office/powerpoint/2010/main" val="12536530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Title 1"/>
          <p:cNvSpPr>
            <a:spLocks noGrp="1"/>
          </p:cNvSpPr>
          <p:nvPr>
            <p:ph type="title" idx="4294967295"/>
          </p:nvPr>
        </p:nvSpPr>
        <p:spPr/>
        <p:txBody>
          <a:bodyPr/>
          <a:lstStyle/>
          <a:p>
            <a:r>
              <a:rPr lang="en-US" altLang="en-US" dirty="0" smtClean="0"/>
              <a:t>Chromium</a:t>
            </a:r>
          </a:p>
        </p:txBody>
      </p:sp>
      <p:sp>
        <p:nvSpPr>
          <p:cNvPr id="549891" name="Content Placeholder 2"/>
          <p:cNvSpPr>
            <a:spLocks noGrp="1"/>
          </p:cNvSpPr>
          <p:nvPr>
            <p:ph idx="4294967295"/>
          </p:nvPr>
        </p:nvSpPr>
        <p:spPr/>
        <p:txBody>
          <a:bodyPr>
            <a:normAutofit/>
          </a:bodyPr>
          <a:lstStyle/>
          <a:p>
            <a:r>
              <a:rPr lang="en-US" sz="2400" b="1" dirty="0"/>
              <a:t>Chromium OS</a:t>
            </a:r>
            <a:r>
              <a:rPr lang="en-US" sz="2400" dirty="0"/>
              <a:t> is the </a:t>
            </a:r>
            <a:r>
              <a:rPr lang="en-US" sz="2400" dirty="0">
                <a:hlinkClick r:id="rId2" tooltip="Open-source"/>
              </a:rPr>
              <a:t>open-source</a:t>
            </a:r>
            <a:r>
              <a:rPr lang="en-US" sz="2400" dirty="0"/>
              <a:t> development version of </a:t>
            </a:r>
            <a:r>
              <a:rPr lang="en-US" sz="2400" dirty="0">
                <a:hlinkClick r:id="rId3" tooltip="Chrome OS"/>
              </a:rPr>
              <a:t>Chrome OS</a:t>
            </a:r>
            <a:r>
              <a:rPr lang="en-US" sz="2400" dirty="0"/>
              <a:t>, which is a </a:t>
            </a:r>
            <a:r>
              <a:rPr lang="en-US" sz="2400" dirty="0">
                <a:hlinkClick r:id="rId4" tooltip="Linux distribution"/>
              </a:rPr>
              <a:t>Linux distribution</a:t>
            </a:r>
            <a:r>
              <a:rPr lang="en-US" sz="2400" dirty="0"/>
              <a:t> designed by </a:t>
            </a:r>
            <a:r>
              <a:rPr lang="en-US" sz="2400" dirty="0">
                <a:hlinkClick r:id="rId5" tooltip="Google"/>
              </a:rPr>
              <a:t>Google</a:t>
            </a:r>
            <a:r>
              <a:rPr lang="en-US" sz="2400" dirty="0"/>
              <a:t> to work primarily with </a:t>
            </a:r>
            <a:r>
              <a:rPr lang="en-US" sz="2400" dirty="0">
                <a:hlinkClick r:id="rId6" tooltip="Web application"/>
              </a:rPr>
              <a:t>web </a:t>
            </a:r>
            <a:r>
              <a:rPr lang="en-US" sz="2400" dirty="0" smtClean="0">
                <a:hlinkClick r:id="rId6" tooltip="Web application"/>
              </a:rPr>
              <a:t>applications</a:t>
            </a:r>
            <a:r>
              <a:rPr lang="en-US" sz="2400" dirty="0" smtClean="0"/>
              <a:t>. </a:t>
            </a:r>
            <a:r>
              <a:rPr lang="en-US" sz="2400" dirty="0"/>
              <a:t>The </a:t>
            </a:r>
            <a:r>
              <a:rPr lang="en-US" sz="2400" dirty="0" smtClean="0"/>
              <a:t>OS’s </a:t>
            </a:r>
            <a:r>
              <a:rPr lang="en-US" sz="2400" dirty="0"/>
              <a:t>architecture is </a:t>
            </a:r>
            <a:r>
              <a:rPr lang="en-US" sz="2400" dirty="0" smtClean="0"/>
              <a:t>three-tiered:</a:t>
            </a:r>
          </a:p>
          <a:p>
            <a:pPr lvl="1"/>
            <a:r>
              <a:rPr lang="en-US" sz="2000" dirty="0"/>
              <a:t>The firmware contributes to fast boot time by not probing for </a:t>
            </a:r>
            <a:r>
              <a:rPr lang="en-US" sz="2000" dirty="0">
                <a:hlinkClick r:id="rId7" tooltip="Personal computer hardware"/>
              </a:rPr>
              <a:t>hardware</a:t>
            </a:r>
            <a:r>
              <a:rPr lang="en-US" sz="2000" dirty="0"/>
              <a:t>, such as </a:t>
            </a:r>
            <a:r>
              <a:rPr lang="en-US" sz="2000" dirty="0">
                <a:hlinkClick r:id="rId8" tooltip="Floppy disk"/>
              </a:rPr>
              <a:t>floppy disk</a:t>
            </a:r>
            <a:r>
              <a:rPr lang="en-US" sz="2000" dirty="0"/>
              <a:t> drives, that is no longer common on computers, especially </a:t>
            </a:r>
            <a:r>
              <a:rPr lang="en-US" sz="2000" dirty="0">
                <a:hlinkClick r:id="rId9" tooltip="Netbook"/>
              </a:rPr>
              <a:t>netbooks</a:t>
            </a:r>
            <a:r>
              <a:rPr lang="en-US" sz="2000" dirty="0"/>
              <a:t>. The firmware also contributes to security by verifying each step in the boot process and incorporating system </a:t>
            </a:r>
            <a:r>
              <a:rPr lang="en-US" sz="2000" dirty="0" smtClean="0"/>
              <a:t>recovery.</a:t>
            </a:r>
            <a:endParaRPr lang="en-US" sz="2000" dirty="0"/>
          </a:p>
          <a:p>
            <a:pPr lvl="1"/>
            <a:r>
              <a:rPr lang="en-US" sz="2000" dirty="0"/>
              <a:t>System-level software includes the Linux kernel that has been patched to improve boot performance. </a:t>
            </a:r>
            <a:r>
              <a:rPr lang="en-US" sz="2000" dirty="0" err="1"/>
              <a:t>Userland</a:t>
            </a:r>
            <a:r>
              <a:rPr lang="en-US" sz="2000" dirty="0"/>
              <a:t> software has been trimmed to essentials, with management by </a:t>
            </a:r>
            <a:r>
              <a:rPr lang="en-US" sz="2000" dirty="0">
                <a:hlinkClick r:id="rId10" tooltip="Upstart"/>
              </a:rPr>
              <a:t>Upstart</a:t>
            </a:r>
            <a:r>
              <a:rPr lang="en-US" sz="2000" dirty="0"/>
              <a:t>, which can launch services in parallel, re-spawn crashed jobs, and defer services in the interest of faster </a:t>
            </a:r>
            <a:r>
              <a:rPr lang="en-US" sz="2000" dirty="0" smtClean="0"/>
              <a:t>booting.</a:t>
            </a:r>
            <a:endParaRPr lang="en-US" sz="2000" dirty="0"/>
          </a:p>
          <a:p>
            <a:pPr lvl="1"/>
            <a:r>
              <a:rPr lang="en-US" sz="2000" dirty="0"/>
              <a:t>The window manager handles user interaction with multiple client windows much like other </a:t>
            </a:r>
            <a:r>
              <a:rPr lang="en-US" sz="2000" dirty="0">
                <a:hlinkClick r:id="rId11" tooltip="X window"/>
              </a:rPr>
              <a:t>X window</a:t>
            </a:r>
            <a:r>
              <a:rPr lang="en-US" sz="2000" dirty="0"/>
              <a:t> managers</a:t>
            </a:r>
            <a:r>
              <a:rPr lang="en-US" sz="2000" dirty="0" smtClean="0"/>
              <a:t>.</a:t>
            </a:r>
            <a:endParaRPr lang="en-US" sz="2000" dirty="0"/>
          </a:p>
          <a:p>
            <a:endParaRPr lang="en-US" altLang="en-US" sz="2400" dirty="0"/>
          </a:p>
        </p:txBody>
      </p:sp>
    </p:spTree>
    <p:extLst>
      <p:ext uri="{BB962C8B-B14F-4D97-AF65-F5344CB8AC3E}">
        <p14:creationId xmlns:p14="http://schemas.microsoft.com/office/powerpoint/2010/main" val="26984761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Chrome security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a:t>
            </a:r>
            <a:r>
              <a:rPr lang="en-US" dirty="0"/>
              <a:t>March 2010, Google software security engineer Will </a:t>
            </a:r>
            <a:r>
              <a:rPr lang="en-US" dirty="0" err="1"/>
              <a:t>Drewry</a:t>
            </a:r>
            <a:r>
              <a:rPr lang="en-US" dirty="0"/>
              <a:t> discussed Chrome OS security. </a:t>
            </a:r>
            <a:r>
              <a:rPr lang="en-US" dirty="0" smtClean="0"/>
              <a:t>He </a:t>
            </a:r>
            <a:r>
              <a:rPr lang="en-US" dirty="0"/>
              <a:t>described Chrome OS as a "hardened" operating system featuring auto-updating and </a:t>
            </a:r>
            <a:r>
              <a:rPr lang="en-US" dirty="0">
                <a:hlinkClick r:id="rId2" tooltip="Sandbox (computer security)"/>
              </a:rPr>
              <a:t>sandbox</a:t>
            </a:r>
            <a:r>
              <a:rPr lang="en-US" dirty="0"/>
              <a:t> features that will reduce malware exposure. </a:t>
            </a:r>
            <a:endParaRPr lang="en-US" dirty="0" smtClean="0"/>
          </a:p>
          <a:p>
            <a:r>
              <a:rPr lang="en-US" dirty="0" smtClean="0"/>
              <a:t>He </a:t>
            </a:r>
            <a:r>
              <a:rPr lang="en-US" dirty="0"/>
              <a:t>said that Chrome OS netbooks will be shipped with </a:t>
            </a:r>
            <a:r>
              <a:rPr lang="en-US" dirty="0">
                <a:hlinkClick r:id="rId3" tooltip="Trusted Platform Module"/>
              </a:rPr>
              <a:t>Trusted Platform Module</a:t>
            </a:r>
            <a:r>
              <a:rPr lang="en-US" dirty="0"/>
              <a:t> (TPM), and include both a "trusted </a:t>
            </a:r>
            <a:r>
              <a:rPr lang="en-US" dirty="0" err="1"/>
              <a:t>bootpath</a:t>
            </a:r>
            <a:r>
              <a:rPr lang="en-US" dirty="0"/>
              <a:t>" and a physical switch under the battery compartment that actuates a developer mode. That mode drops some specialized security functions but increases developer flexibility. </a:t>
            </a:r>
            <a:r>
              <a:rPr lang="en-US" dirty="0" err="1"/>
              <a:t>Drewry</a:t>
            </a:r>
            <a:r>
              <a:rPr lang="en-US" dirty="0"/>
              <a:t> also emphasized that the open source nature of the operating system will contribute greatly to its security by allowing constant developer </a:t>
            </a:r>
            <a:r>
              <a:rPr lang="en-US" dirty="0" smtClean="0"/>
              <a:t>feedback.</a:t>
            </a:r>
            <a:endParaRPr lang="en-US" dirty="0"/>
          </a:p>
          <a:p>
            <a:r>
              <a:rPr lang="en-US" dirty="0"/>
              <a:t>At a December 2010 press conference, Google claimed that Chrome OS would be the most secure consumer operating system due in part to a </a:t>
            </a:r>
            <a:r>
              <a:rPr lang="en-US" dirty="0">
                <a:hlinkClick r:id="rId4" tooltip="Verified boot"/>
              </a:rPr>
              <a:t>verified boot</a:t>
            </a:r>
            <a:r>
              <a:rPr lang="en-US" dirty="0"/>
              <a:t> ability, in which the initial boot code, stored in </a:t>
            </a:r>
            <a:r>
              <a:rPr lang="en-US" dirty="0">
                <a:hlinkClick r:id="rId5" tooltip="Read-only memory"/>
              </a:rPr>
              <a:t>read-only memory</a:t>
            </a:r>
            <a:r>
              <a:rPr lang="en-US" dirty="0"/>
              <a:t>, checks for system </a:t>
            </a:r>
            <a:r>
              <a:rPr lang="en-US" dirty="0" smtClean="0"/>
              <a:t>compromises.</a:t>
            </a:r>
          </a:p>
          <a:p>
            <a:pPr marL="0" indent="0">
              <a:buNone/>
            </a:pPr>
            <a:endParaRPr lang="en-US" dirty="0"/>
          </a:p>
        </p:txBody>
      </p:sp>
    </p:spTree>
    <p:extLst>
      <p:ext uri="{BB962C8B-B14F-4D97-AF65-F5344CB8AC3E}">
        <p14:creationId xmlns:p14="http://schemas.microsoft.com/office/powerpoint/2010/main" val="1185079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ltLang="en-US" smtClean="0"/>
              <a:t>BlackBerry</a:t>
            </a:r>
          </a:p>
        </p:txBody>
      </p:sp>
      <p:sp>
        <p:nvSpPr>
          <p:cNvPr id="550915" name="Rectangle 3"/>
          <p:cNvSpPr>
            <a:spLocks noGrp="1" noChangeArrowheads="1"/>
          </p:cNvSpPr>
          <p:nvPr>
            <p:ph type="body" idx="1"/>
          </p:nvPr>
        </p:nvSpPr>
        <p:spPr/>
        <p:txBody>
          <a:bodyPr>
            <a:noAutofit/>
          </a:bodyPr>
          <a:lstStyle/>
          <a:p>
            <a:r>
              <a:rPr lang="en-US" altLang="en-US" sz="2000" dirty="0"/>
              <a:t>BlackBerry OS is a proprietary  OS,  developed </a:t>
            </a:r>
            <a:r>
              <a:rPr lang="en-US" altLang="en-US" sz="2000" dirty="0" err="1"/>
              <a:t>byResearch</a:t>
            </a:r>
            <a:r>
              <a:rPr lang="en-US" altLang="en-US" sz="2000" dirty="0"/>
              <a:t> in Motion (RIM) </a:t>
            </a:r>
          </a:p>
          <a:p>
            <a:r>
              <a:rPr lang="en-US" altLang="en-US" sz="2000" dirty="0"/>
              <a:t>The operating system provides multitasking and supports specialized input devices that have been adopted by RIM for use in its handhelds, particularly the </a:t>
            </a:r>
            <a:r>
              <a:rPr lang="en-US" altLang="en-US" sz="2000" dirty="0" err="1"/>
              <a:t>trackwheel</a:t>
            </a:r>
            <a:r>
              <a:rPr lang="en-US" altLang="en-US" sz="2000" dirty="0"/>
              <a:t>, trackball, trackpad, and touchscreen</a:t>
            </a:r>
          </a:p>
          <a:p>
            <a:pPr>
              <a:lnSpc>
                <a:spcPct val="80000"/>
              </a:lnSpc>
            </a:pPr>
            <a:r>
              <a:rPr lang="en-US" altLang="en-US" sz="2000" dirty="0" smtClean="0"/>
              <a:t>BlackBerry </a:t>
            </a:r>
            <a:r>
              <a:rPr lang="en-US" altLang="en-US" sz="2000" dirty="0"/>
              <a:t>provides a granular ability to encrypt all data on the device, including data stored on peripheral flash memory cards (e.g., SD cards). </a:t>
            </a:r>
          </a:p>
          <a:p>
            <a:pPr>
              <a:lnSpc>
                <a:spcPct val="80000"/>
              </a:lnSpc>
            </a:pPr>
            <a:r>
              <a:rPr lang="en-US" altLang="en-US" sz="2000" dirty="0"/>
              <a:t>Further, policy setting flexibility allows the </a:t>
            </a:r>
            <a:r>
              <a:rPr lang="en-US" altLang="en-US" sz="2000" b="1" dirty="0"/>
              <a:t>selective encryption of data</a:t>
            </a:r>
            <a:r>
              <a:rPr lang="en-US" altLang="en-US" sz="2000" dirty="0"/>
              <a:t>, enabling </a:t>
            </a:r>
            <a:r>
              <a:rPr lang="en-US" altLang="en-US" sz="2000" dirty="0" smtClean="0"/>
              <a:t>protection </a:t>
            </a:r>
            <a:r>
              <a:rPr lang="en-US" altLang="en-US" sz="2000" dirty="0"/>
              <a:t>for company sensitive and personal data, but also providing for non-critical data (e.g., personal music files, images) to be stored unencrypted. This allows the device to use less processing power when retrieving the information and presenting it to the user, and ultimately can increase battery life.</a:t>
            </a:r>
          </a:p>
          <a:p>
            <a:pPr>
              <a:lnSpc>
                <a:spcPct val="80000"/>
              </a:lnSpc>
            </a:pPr>
            <a:r>
              <a:rPr lang="en-US" altLang="en-US" sz="2000" b="1" dirty="0"/>
              <a:t>Data can also be selectively encrypted </a:t>
            </a:r>
            <a:r>
              <a:rPr lang="en-US" altLang="en-US" sz="2000" dirty="0"/>
              <a:t>and </a:t>
            </a:r>
            <a:r>
              <a:rPr lang="en-US" altLang="en-US" sz="2000" b="1" dirty="0"/>
              <a:t>protected on an application level </a:t>
            </a:r>
            <a:r>
              <a:rPr lang="en-US" altLang="en-US" sz="2000" dirty="0"/>
              <a:t>to prevent unauthorized applications from accessing sensitive or confidential data. </a:t>
            </a:r>
          </a:p>
          <a:p>
            <a:pPr>
              <a:lnSpc>
                <a:spcPct val="80000"/>
              </a:lnSpc>
            </a:pPr>
            <a:r>
              <a:rPr lang="en-US" altLang="en-US" sz="2000" dirty="0"/>
              <a:t>Finally, encryption can also be enabled in such a way that data is either locked to a user (via password) or locked to a user and device so moving the data to other devices is impossible.</a:t>
            </a:r>
          </a:p>
        </p:txBody>
      </p:sp>
    </p:spTree>
    <p:extLst>
      <p:ext uri="{BB962C8B-B14F-4D97-AF65-F5344CB8AC3E}">
        <p14:creationId xmlns:p14="http://schemas.microsoft.com/office/powerpoint/2010/main" val="40620708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Title 1"/>
          <p:cNvSpPr>
            <a:spLocks noGrp="1"/>
          </p:cNvSpPr>
          <p:nvPr>
            <p:ph type="title" idx="4294967295"/>
          </p:nvPr>
        </p:nvSpPr>
        <p:spPr/>
        <p:txBody>
          <a:bodyPr/>
          <a:lstStyle/>
          <a:p>
            <a:r>
              <a:rPr lang="en-US" altLang="en-US" smtClean="0"/>
              <a:t>Linux</a:t>
            </a:r>
          </a:p>
        </p:txBody>
      </p:sp>
      <p:sp>
        <p:nvSpPr>
          <p:cNvPr id="552963" name="Content Placeholder 2"/>
          <p:cNvSpPr>
            <a:spLocks noGrp="1"/>
          </p:cNvSpPr>
          <p:nvPr>
            <p:ph idx="4294967295"/>
          </p:nvPr>
        </p:nvSpPr>
        <p:spPr/>
        <p:txBody>
          <a:bodyPr/>
          <a:lstStyle/>
          <a:p>
            <a:r>
              <a:rPr lang="en-US" altLang="en-US" sz="1800"/>
              <a:t>The Linux Phone Standards Forum (LiPS Forum) is a consortium to create standards for the use of Linux on mobile devices</a:t>
            </a:r>
          </a:p>
          <a:p>
            <a:r>
              <a:rPr lang="en-US" altLang="en-US" sz="1800"/>
              <a:t>The main goal of the LiPS Forum is to create APIs that will allow developers to build applications to inter-operate across Linux  handsets made by all manufacturers</a:t>
            </a:r>
          </a:p>
          <a:p>
            <a:r>
              <a:rPr lang="en-US" altLang="en-US" sz="1800"/>
              <a:t>Mobilinux is a distribution of the Linux OS, targeted to smartphones. It was announced by Montavista Software on April 25, 2005.</a:t>
            </a:r>
          </a:p>
          <a:p>
            <a:r>
              <a:rPr lang="en-US" altLang="en-US" sz="1800"/>
              <a:t>Mobilinux is based on open source and open standard technology, designed for scalability and maximized battery power usage for single-chip mobile phones. More than 35 million phones and other mobile devices run on Mobilinux, far more than any other commercial Linux.</a:t>
            </a:r>
            <a:r>
              <a:rPr lang="en-US" altLang="en-US" sz="1800" baseline="30000">
                <a:hlinkClick r:id="rId2"/>
              </a:rPr>
              <a:t>[1]</a:t>
            </a:r>
            <a:endParaRPr lang="en-US" altLang="en-US" sz="1800"/>
          </a:p>
          <a:p>
            <a:endParaRPr lang="en-US" altLang="en-US" sz="1800"/>
          </a:p>
        </p:txBody>
      </p:sp>
    </p:spTree>
    <p:extLst>
      <p:ext uri="{BB962C8B-B14F-4D97-AF65-F5344CB8AC3E}">
        <p14:creationId xmlns:p14="http://schemas.microsoft.com/office/powerpoint/2010/main" val="8475344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Symbian</a:t>
            </a:r>
          </a:p>
        </p:txBody>
      </p:sp>
      <p:sp>
        <p:nvSpPr>
          <p:cNvPr id="553987" name="Rectangle 3"/>
          <p:cNvSpPr>
            <a:spLocks noChangeArrowheads="1"/>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sz="1600"/>
              <a:t>Symbian Os is a hard RTOS</a:t>
            </a:r>
          </a:p>
          <a:p>
            <a:pPr>
              <a:lnSpc>
                <a:spcPct val="80000"/>
              </a:lnSpc>
            </a:pPr>
            <a:r>
              <a:rPr lang="en-US" altLang="en-US" sz="1600"/>
              <a:t>Symbian OS is an open system and is based on a micro kernel architecture which implements full multitasking and multithreading</a:t>
            </a:r>
          </a:p>
          <a:p>
            <a:pPr>
              <a:lnSpc>
                <a:spcPct val="80000"/>
              </a:lnSpc>
            </a:pPr>
            <a:r>
              <a:rPr lang="en-US" altLang="en-US" sz="1600"/>
              <a:t>The micro kernel uses client/server session based IPC in which servers mediate access to shared resources and services, and the kernel deals with memory allocations and IPCs</a:t>
            </a:r>
          </a:p>
          <a:p>
            <a:pPr>
              <a:lnSpc>
                <a:spcPct val="80000"/>
              </a:lnSpc>
            </a:pPr>
            <a:r>
              <a:rPr lang="en-US" altLang="en-US" sz="1600"/>
              <a:t>System services such as telephony, networking middleware and application engines all run in their own processes</a:t>
            </a:r>
          </a:p>
          <a:p>
            <a:pPr>
              <a:lnSpc>
                <a:spcPct val="80000"/>
              </a:lnSpc>
            </a:pPr>
            <a:r>
              <a:rPr lang="en-US" altLang="en-US" sz="1600"/>
              <a:t>Symbian OS v9.1 provides a proactive defense mechanism against malware. The platform security infrastructure uses a capability-based model, which ensures that sensitive operations (for example modifying user data, making calls, using network connections) can only be accessed by applications, which have been certified by an appropriate signing authority</a:t>
            </a:r>
          </a:p>
          <a:p>
            <a:pPr>
              <a:lnSpc>
                <a:spcPct val="80000"/>
              </a:lnSpc>
            </a:pPr>
            <a:r>
              <a:rPr lang="en-US" altLang="en-US" sz="1600"/>
              <a:t>Data caging is a new feature provided by the Symbian OS v9, which allows applications to have their own private data partition. This allows for applications to guarantee a secure data store. This can be used for e-commerce, location applications and others.</a:t>
            </a:r>
          </a:p>
        </p:txBody>
      </p:sp>
    </p:spTree>
    <p:extLst>
      <p:ext uri="{BB962C8B-B14F-4D97-AF65-F5344CB8AC3E}">
        <p14:creationId xmlns:p14="http://schemas.microsoft.com/office/powerpoint/2010/main" val="27575627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Title 1"/>
          <p:cNvSpPr>
            <a:spLocks noGrp="1"/>
          </p:cNvSpPr>
          <p:nvPr>
            <p:ph type="title" idx="4294967295"/>
          </p:nvPr>
        </p:nvSpPr>
        <p:spPr/>
        <p:txBody>
          <a:bodyPr/>
          <a:lstStyle/>
          <a:p>
            <a:r>
              <a:rPr lang="en-US" altLang="en-US" smtClean="0"/>
              <a:t>Symbian</a:t>
            </a:r>
          </a:p>
        </p:txBody>
      </p:sp>
      <p:sp>
        <p:nvSpPr>
          <p:cNvPr id="555011" name="Content Placeholder 2"/>
          <p:cNvSpPr>
            <a:spLocks noGrp="1"/>
          </p:cNvSpPr>
          <p:nvPr>
            <p:ph idx="4294967295"/>
          </p:nvPr>
        </p:nvSpPr>
        <p:spPr/>
        <p:txBody>
          <a:bodyPr/>
          <a:lstStyle/>
          <a:p>
            <a:r>
              <a:rPr lang="en-US" altLang="en-US" sz="2000"/>
              <a:t>Symbian platform releases are called Symbian^1, Symbian^2 etc. </a:t>
            </a:r>
          </a:p>
          <a:p>
            <a:r>
              <a:rPr lang="en-US" altLang="en-US" sz="2000"/>
              <a:t>Although scheduled for mid-2010, the Symbian^3 platform was made available on 4 February 2010. Symbian Foundation reports this event to be the largest codebase transitioned to Open Source in history</a:t>
            </a:r>
          </a:p>
          <a:p>
            <a:r>
              <a:rPr lang="en-US" altLang="en-US" sz="2000"/>
              <a:t>Access to the full source code of an earlier release of the Symbian platform, Symbian^2, is still limited to member organizations, but membership is open to any organisation</a:t>
            </a:r>
            <a:endParaRPr lang="en-US" altLang="en-US" smtClean="0"/>
          </a:p>
        </p:txBody>
      </p:sp>
    </p:spTree>
    <p:extLst>
      <p:ext uri="{BB962C8B-B14F-4D97-AF65-F5344CB8AC3E}">
        <p14:creationId xmlns:p14="http://schemas.microsoft.com/office/powerpoint/2010/main" val="29280320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6034" name="Object 6"/>
          <p:cNvGraphicFramePr>
            <a:graphicFrameLocks noChangeAspect="1"/>
          </p:cNvGraphicFramePr>
          <p:nvPr/>
        </p:nvGraphicFramePr>
        <p:xfrm>
          <a:off x="2738439" y="1685925"/>
          <a:ext cx="6715125" cy="3486150"/>
        </p:xfrm>
        <a:graphic>
          <a:graphicData uri="http://schemas.openxmlformats.org/presentationml/2006/ole">
            <mc:AlternateContent xmlns:mc="http://schemas.openxmlformats.org/markup-compatibility/2006">
              <mc:Choice xmlns:v="urn:schemas-microsoft-com:vml" Requires="v">
                <p:oleObj spid="_x0000_s2201" name="Document" r:id="rId3" imgW="6715125" imgH="3486150" progId="Word.Document.8">
                  <p:embed/>
                </p:oleObj>
              </mc:Choice>
              <mc:Fallback>
                <p:oleObj name="Document" r:id="rId3" imgW="6715125" imgH="348615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8439" y="1685925"/>
                        <a:ext cx="6715125"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6035" name="Rectangle 7"/>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Symbian layered microkernel</a:t>
            </a:r>
          </a:p>
        </p:txBody>
      </p:sp>
    </p:spTree>
    <p:extLst>
      <p:ext uri="{BB962C8B-B14F-4D97-AF65-F5344CB8AC3E}">
        <p14:creationId xmlns:p14="http://schemas.microsoft.com/office/powerpoint/2010/main" val="228879091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Symbian security</a:t>
            </a:r>
          </a:p>
        </p:txBody>
      </p:sp>
      <p:sp>
        <p:nvSpPr>
          <p:cNvPr id="557059" name="Rectangle 3"/>
          <p:cNvSpPr>
            <a:spLocks noChangeArrowheads="1"/>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pPr>
            <a:r>
              <a:rPr lang="en-US" altLang="en-US" sz="2400"/>
              <a:t>Since a phone has only single user, the main concern here is not to protect different users from each other, as in a desktop environment</a:t>
            </a:r>
          </a:p>
          <a:p>
            <a:pPr>
              <a:lnSpc>
                <a:spcPct val="90000"/>
              </a:lnSpc>
            </a:pPr>
            <a:r>
              <a:rPr lang="en-US" altLang="en-US" sz="2400"/>
              <a:t>Instead, the OS controls what applications are allowed to do when they run</a:t>
            </a:r>
          </a:p>
          <a:p>
            <a:pPr>
              <a:lnSpc>
                <a:spcPct val="90000"/>
              </a:lnSpc>
            </a:pPr>
            <a:r>
              <a:rPr lang="en-US" altLang="en-US" sz="2400"/>
              <a:t>Therefore the unit of trust is the OS process, since this is already the fundamental unit of memory protection in Symbian OS</a:t>
            </a:r>
          </a:p>
          <a:p>
            <a:pPr>
              <a:lnSpc>
                <a:spcPct val="90000"/>
              </a:lnSpc>
            </a:pPr>
            <a:r>
              <a:rPr lang="en-US" altLang="en-US" sz="2400"/>
              <a:t>If a number of threads are running in the same process, the kernel cannot protect individual threads from each other because they all have access to the same memory.</a:t>
            </a:r>
          </a:p>
        </p:txBody>
      </p:sp>
    </p:spTree>
    <p:extLst>
      <p:ext uri="{BB962C8B-B14F-4D97-AF65-F5344CB8AC3E}">
        <p14:creationId xmlns:p14="http://schemas.microsoft.com/office/powerpoint/2010/main" val="7857078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Security features of EKA2 kernel</a:t>
            </a:r>
          </a:p>
        </p:txBody>
      </p:sp>
      <p:sp>
        <p:nvSpPr>
          <p:cNvPr id="558083" name="Rectangle 3"/>
          <p:cNvSpPr>
            <a:spLocks noChangeArrowheads="1"/>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sz="1600"/>
              <a:t>When an access request is made from within privileged code (that is, the kernel and device drivers) to the user mode memory, it uses special accessor and copy functions in order to apply user-mode memory permissions on the access. This mechanism makes sure that invalid data pointers passed to kernel functions by user processes do not cause kernel to fail.</a:t>
            </a:r>
          </a:p>
          <a:p>
            <a:pPr>
              <a:lnSpc>
                <a:spcPct val="80000"/>
              </a:lnSpc>
            </a:pPr>
            <a:r>
              <a:rPr lang="en-US" altLang="en-US" sz="1600"/>
              <a:t>Thread stacks and heaps are declared as ‘private’ chunks: only the owner can map and access these chunks and no other process can access them.</a:t>
            </a:r>
          </a:p>
          <a:p>
            <a:pPr>
              <a:lnSpc>
                <a:spcPct val="80000"/>
              </a:lnSpc>
            </a:pPr>
            <a:r>
              <a:rPr lang="en-US" altLang="en-US" sz="1600"/>
              <a:t>When the kernel allocates memory to processes, it overwrites it with zeroes to prevent any private data from the previous owner being accessible to the new process.</a:t>
            </a:r>
          </a:p>
          <a:p>
            <a:pPr>
              <a:lnSpc>
                <a:spcPct val="80000"/>
              </a:lnSpc>
            </a:pPr>
            <a:r>
              <a:rPr lang="en-US" altLang="en-US" sz="1600"/>
              <a:t>Parameters passed in an IPC request are strictly checked. Their lengths are also specified, even in the case of a pointer, to ensure that the server will not read or write more than the client expected to disclose: any attempt to read before the pointer’s address or after its length fails.</a:t>
            </a:r>
          </a:p>
          <a:p>
            <a:pPr>
              <a:lnSpc>
                <a:spcPct val="80000"/>
              </a:lnSpc>
            </a:pPr>
            <a:r>
              <a:rPr lang="en-US" altLang="en-US" sz="1600"/>
              <a:t>EKA2 also enforces “ARMv6 never execute bit” in the page permissions when supported by the hardware. This is used to deny execution of code from stacks, heaps and static data. The goal of this protection is to prevent buffer-overflow attacks. Execution is only allowed from execute-in-place ROM images, software loaded by Symbian OS loader and explicitly created ‘local code’ chunks (for Java JIT/DAC etc.).</a:t>
            </a:r>
          </a:p>
          <a:p>
            <a:pPr>
              <a:lnSpc>
                <a:spcPct val="80000"/>
              </a:lnSpc>
            </a:pPr>
            <a:endParaRPr lang="en-US" altLang="en-US" sz="1600"/>
          </a:p>
        </p:txBody>
      </p:sp>
    </p:spTree>
    <p:extLst>
      <p:ext uri="{BB962C8B-B14F-4D97-AF65-F5344CB8AC3E}">
        <p14:creationId xmlns:p14="http://schemas.microsoft.com/office/powerpoint/2010/main" val="294405754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Title 1"/>
          <p:cNvSpPr>
            <a:spLocks/>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Symbian capabilities</a:t>
            </a:r>
          </a:p>
        </p:txBody>
      </p:sp>
      <p:sp>
        <p:nvSpPr>
          <p:cNvPr id="559107" name="Content Placeholder 2"/>
          <p:cNvSpPr>
            <a:spLocks/>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000"/>
              <a:t>A capability represents a row of the access matrix and gives access to system resources</a:t>
            </a:r>
          </a:p>
          <a:p>
            <a:r>
              <a:rPr lang="en-US" altLang="en-US" sz="2000"/>
              <a:t>Capabilities are like tickets assigned to processes</a:t>
            </a:r>
          </a:p>
          <a:p>
            <a:r>
              <a:rPr lang="en-US" altLang="en-US" sz="2000"/>
              <a:t>One capability for the TCB, system capabilities, and user capabilities </a:t>
            </a:r>
          </a:p>
          <a:p>
            <a:r>
              <a:rPr lang="en-US" altLang="en-US" sz="2000"/>
              <a:t>TCB cap can create new processes, assign caps to processes,…</a:t>
            </a:r>
          </a:p>
          <a:p>
            <a:r>
              <a:rPr lang="en-US" altLang="en-US" sz="2000"/>
              <a:t>System caps include: AllFiles (read access to all files), DiskAdmin (access to file admin ops), Networkcontrol (read or modify network protocol controls), WriteDeviceData,….</a:t>
            </a:r>
          </a:p>
          <a:p>
            <a:r>
              <a:rPr lang="en-US" altLang="en-US" sz="2000"/>
              <a:t>User caps: LocalServices, Location, NetworkServices, ReadUser Data, WriteUserData….</a:t>
            </a:r>
          </a:p>
        </p:txBody>
      </p:sp>
    </p:spTree>
    <p:extLst>
      <p:ext uri="{BB962C8B-B14F-4D97-AF65-F5344CB8AC3E}">
        <p14:creationId xmlns:p14="http://schemas.microsoft.com/office/powerpoint/2010/main" val="1520833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7"/>
          <p:cNvSpPr>
            <a:spLocks noGrp="1" noChangeArrowheads="1"/>
          </p:cNvSpPr>
          <p:nvPr>
            <p:ph type="title" idx="4294967295"/>
          </p:nvPr>
        </p:nvSpPr>
        <p:spPr/>
        <p:txBody>
          <a:bodyPr/>
          <a:lstStyle/>
          <a:p>
            <a:pPr eaLnBrk="1" hangingPunct="1"/>
            <a:r>
              <a:rPr lang="en-US" altLang="en-US" smtClean="0"/>
              <a:t>WEP algorithm</a:t>
            </a:r>
          </a:p>
        </p:txBody>
      </p:sp>
      <p:graphicFrame>
        <p:nvGraphicFramePr>
          <p:cNvPr id="512003" name="Object 6"/>
          <p:cNvGraphicFramePr>
            <a:graphicFrameLocks noGrp="1" noChangeAspect="1"/>
          </p:cNvGraphicFramePr>
          <p:nvPr>
            <p:ph idx="4294967295"/>
          </p:nvPr>
        </p:nvGraphicFramePr>
        <p:xfrm>
          <a:off x="3505200" y="2133600"/>
          <a:ext cx="4724400" cy="2586038"/>
        </p:xfrm>
        <a:graphic>
          <a:graphicData uri="http://schemas.openxmlformats.org/presentationml/2006/ole">
            <mc:AlternateContent xmlns:mc="http://schemas.openxmlformats.org/markup-compatibility/2006">
              <mc:Choice xmlns:v="urn:schemas-microsoft-com:vml" Requires="v">
                <p:oleObj spid="_x0000_s1177" name="Document" r:id="rId3" imgW="2905125" imgH="1666875" progId="Word.Document.8">
                  <p:embed/>
                </p:oleObj>
              </mc:Choice>
              <mc:Fallback>
                <p:oleObj name="Document" r:id="rId3" imgW="2905125" imgH="166687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133600"/>
                        <a:ext cx="4724400" cy="258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527219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Title 1"/>
          <p:cNvSpPr>
            <a:spLocks noGrp="1"/>
          </p:cNvSpPr>
          <p:nvPr>
            <p:ph type="title" idx="4294967295"/>
          </p:nvPr>
        </p:nvSpPr>
        <p:spPr/>
        <p:txBody>
          <a:bodyPr/>
          <a:lstStyle/>
          <a:p>
            <a:r>
              <a:rPr lang="en-US" altLang="en-US" dirty="0" smtClean="0"/>
              <a:t>Windows Phone</a:t>
            </a:r>
          </a:p>
        </p:txBody>
      </p:sp>
      <p:sp>
        <p:nvSpPr>
          <p:cNvPr id="560131" name="Content Placeholder 2"/>
          <p:cNvSpPr>
            <a:spLocks noGrp="1"/>
          </p:cNvSpPr>
          <p:nvPr>
            <p:ph idx="4294967295"/>
          </p:nvPr>
        </p:nvSpPr>
        <p:spPr/>
        <p:txBody>
          <a:bodyPr/>
          <a:lstStyle/>
          <a:p>
            <a:r>
              <a:rPr lang="en-US" sz="2000" b="1" dirty="0"/>
              <a:t>Windows Phone</a:t>
            </a:r>
            <a:r>
              <a:rPr lang="en-US" sz="2000" dirty="0"/>
              <a:t> (</a:t>
            </a:r>
            <a:r>
              <a:rPr lang="en-US" sz="2000" b="1" dirty="0"/>
              <a:t>WP</a:t>
            </a:r>
            <a:r>
              <a:rPr lang="en-US" sz="2000" dirty="0"/>
              <a:t>) is a family of </a:t>
            </a:r>
            <a:r>
              <a:rPr lang="en-US" sz="2000" dirty="0">
                <a:hlinkClick r:id="rId2" tooltip="Mobile operating system"/>
              </a:rPr>
              <a:t>mobile operating systems</a:t>
            </a:r>
            <a:r>
              <a:rPr lang="en-US" sz="2000" dirty="0"/>
              <a:t> developed by </a:t>
            </a:r>
            <a:r>
              <a:rPr lang="en-US" sz="2000" dirty="0">
                <a:hlinkClick r:id="rId3" tooltip="Microsoft"/>
              </a:rPr>
              <a:t>Microsoft</a:t>
            </a:r>
            <a:r>
              <a:rPr lang="en-US" sz="2000" dirty="0"/>
              <a:t> for </a:t>
            </a:r>
            <a:r>
              <a:rPr lang="en-US" sz="2000" dirty="0">
                <a:hlinkClick r:id="rId4" tooltip="Smartphones"/>
              </a:rPr>
              <a:t>smartphones</a:t>
            </a:r>
            <a:r>
              <a:rPr lang="en-US" sz="2000" dirty="0"/>
              <a:t> as the replacement successor to </a:t>
            </a:r>
            <a:r>
              <a:rPr lang="en-US" sz="2000" dirty="0">
                <a:hlinkClick r:id="rId5" tooltip="Windows Mobile"/>
              </a:rPr>
              <a:t>Windows </a:t>
            </a:r>
            <a:r>
              <a:rPr lang="en-US" sz="2000" dirty="0" smtClean="0">
                <a:hlinkClick r:id="rId5" tooltip="Windows Mobile"/>
              </a:rPr>
              <a:t>Mobile</a:t>
            </a:r>
            <a:r>
              <a:rPr lang="en-US" sz="2000" dirty="0" smtClean="0"/>
              <a:t> </a:t>
            </a:r>
            <a:r>
              <a:rPr lang="en-US" sz="2000" dirty="0"/>
              <a:t>and </a:t>
            </a:r>
            <a:r>
              <a:rPr lang="en-US" sz="2000" dirty="0" smtClean="0">
                <a:hlinkClick r:id="rId6" tooltip="Zune"/>
              </a:rPr>
              <a:t>Zune</a:t>
            </a:r>
            <a:r>
              <a:rPr lang="en-US" sz="2000" dirty="0" smtClean="0"/>
              <a:t>.</a:t>
            </a:r>
          </a:p>
          <a:p>
            <a:r>
              <a:rPr lang="en-US" sz="2000" dirty="0" smtClean="0"/>
              <a:t>Windows </a:t>
            </a:r>
            <a:r>
              <a:rPr lang="en-US" sz="2000" dirty="0"/>
              <a:t>Phone features a new user interface derived from </a:t>
            </a:r>
            <a:r>
              <a:rPr lang="en-US" sz="2000" dirty="0">
                <a:hlinkClick r:id="rId7" tooltip="Metro design language"/>
              </a:rPr>
              <a:t>Metro design language</a:t>
            </a:r>
            <a:r>
              <a:rPr lang="en-US" sz="2000" dirty="0"/>
              <a:t>. Unlike Windows Mobile, it is primarily aimed at the consumer market rather than the </a:t>
            </a:r>
            <a:r>
              <a:rPr lang="en-US" sz="2000" dirty="0">
                <a:hlinkClick r:id="rId8" tooltip="Enterprise software"/>
              </a:rPr>
              <a:t>enterprise</a:t>
            </a:r>
            <a:r>
              <a:rPr lang="en-US" sz="2000" dirty="0"/>
              <a:t> </a:t>
            </a:r>
            <a:r>
              <a:rPr lang="en-US" sz="2000" dirty="0" smtClean="0"/>
              <a:t>market.</a:t>
            </a:r>
          </a:p>
          <a:p>
            <a:r>
              <a:rPr lang="en-US" sz="2000" dirty="0" smtClean="0"/>
              <a:t>It </a:t>
            </a:r>
            <a:r>
              <a:rPr lang="en-US" sz="2000" dirty="0"/>
              <a:t>was first launched in October 2010 with </a:t>
            </a:r>
            <a:r>
              <a:rPr lang="en-US" sz="2000" dirty="0">
                <a:hlinkClick r:id="rId9" tooltip="Windows Phone 7"/>
              </a:rPr>
              <a:t>Windows Phone </a:t>
            </a:r>
            <a:r>
              <a:rPr lang="en-US" sz="2000" dirty="0" smtClean="0">
                <a:hlinkClick r:id="rId9" tooltip="Windows Phone 7"/>
              </a:rPr>
              <a:t>7</a:t>
            </a:r>
            <a:r>
              <a:rPr lang="en-US" sz="2000" dirty="0" smtClean="0"/>
              <a:t>. </a:t>
            </a:r>
            <a:r>
              <a:rPr lang="en-US" sz="2000" dirty="0">
                <a:hlinkClick r:id="rId10" tooltip="Windows Phone 8.1"/>
              </a:rPr>
              <a:t>Windows Phone 8.1</a:t>
            </a:r>
            <a:r>
              <a:rPr lang="en-US" sz="2000" dirty="0"/>
              <a:t> is the latest public release of the operating system, released to manufacturing on April 14, </a:t>
            </a:r>
            <a:r>
              <a:rPr lang="en-US" sz="2000" dirty="0" smtClean="0"/>
              <a:t>2014.</a:t>
            </a:r>
            <a:endParaRPr lang="en-US" sz="2000" dirty="0"/>
          </a:p>
          <a:p>
            <a:r>
              <a:rPr lang="en-US" sz="2000" dirty="0">
                <a:hlinkClick r:id="rId11" tooltip="Windows 10 Mobile"/>
              </a:rPr>
              <a:t>Windows 10 Mobile</a:t>
            </a:r>
            <a:r>
              <a:rPr lang="en-US" sz="2000" dirty="0"/>
              <a:t> succeeded Windows Phone 8.1 in late 2015; it emphasizes a larger amount of integration and unification with its </a:t>
            </a:r>
            <a:r>
              <a:rPr lang="en-US" sz="2000" dirty="0">
                <a:hlinkClick r:id="rId12" tooltip="Windows 10"/>
              </a:rPr>
              <a:t>PC counterpart</a:t>
            </a:r>
            <a:r>
              <a:rPr lang="en-US" sz="2000" dirty="0"/>
              <a:t>—including a new, unified application ecosystem, along with an expansion of its scope to include small-screened </a:t>
            </a:r>
            <a:r>
              <a:rPr lang="en-US" sz="2000" dirty="0" smtClean="0">
                <a:hlinkClick r:id="rId13" tooltip="Tablet computer"/>
              </a:rPr>
              <a:t>tablets</a:t>
            </a:r>
            <a:r>
              <a:rPr lang="en-US" sz="2000" dirty="0" smtClean="0"/>
              <a:t>.</a:t>
            </a:r>
            <a:endParaRPr lang="en-US" sz="2000" dirty="0"/>
          </a:p>
        </p:txBody>
      </p:sp>
    </p:spTree>
    <p:extLst>
      <p:ext uri="{BB962C8B-B14F-4D97-AF65-F5344CB8AC3E}">
        <p14:creationId xmlns:p14="http://schemas.microsoft.com/office/powerpoint/2010/main" val="10862924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Windows Phone security is top notch, says </a:t>
            </a:r>
            <a:r>
              <a:rPr lang="en-US" sz="2800" b="1" dirty="0" smtClean="0"/>
              <a:t>Kaspersky</a:t>
            </a:r>
            <a:br>
              <a:rPr lang="en-US" sz="2800" b="1" dirty="0" smtClean="0"/>
            </a:br>
            <a:r>
              <a:rPr lang="en-US" sz="2800" b="1" dirty="0"/>
              <a:t/>
            </a:r>
            <a:br>
              <a:rPr lang="en-US" sz="2800" b="1" dirty="0"/>
            </a:br>
            <a:r>
              <a:rPr lang="en-US" sz="1800" dirty="0" smtClean="0"/>
              <a:t>http</a:t>
            </a:r>
            <a:r>
              <a:rPr lang="en-US" sz="1800" dirty="0"/>
              <a:t>://betanews.com/2015/06/11/windows-phone-security-is-top-notch-says-kaspersky/</a:t>
            </a:r>
          </a:p>
        </p:txBody>
      </p:sp>
      <p:sp>
        <p:nvSpPr>
          <p:cNvPr id="3" name="Content Placeholder 2"/>
          <p:cNvSpPr>
            <a:spLocks noGrp="1"/>
          </p:cNvSpPr>
          <p:nvPr>
            <p:ph idx="1"/>
          </p:nvPr>
        </p:nvSpPr>
        <p:spPr/>
        <p:txBody>
          <a:bodyPr>
            <a:normAutofit fontScale="92500" lnSpcReduction="10000"/>
          </a:bodyPr>
          <a:lstStyle/>
          <a:p>
            <a:r>
              <a:rPr lang="en-US" dirty="0"/>
              <a:t>In an </a:t>
            </a:r>
            <a:r>
              <a:rPr lang="en-US" dirty="0">
                <a:hlinkClick r:id="rId2"/>
              </a:rPr>
              <a:t>interview</a:t>
            </a:r>
            <a:r>
              <a:rPr lang="en-US" dirty="0"/>
              <a:t> with </a:t>
            </a:r>
            <a:r>
              <a:rPr lang="en-US" dirty="0" err="1"/>
              <a:t>ITWire</a:t>
            </a:r>
            <a:r>
              <a:rPr lang="en-US" dirty="0"/>
              <a:t>, Kaspersky has discussed the major mobile operating systems, for desktops and mobile devices, from a security standpoint, with Windows Phone being the only competitor in the mobile market to be mentioned in a positive light. "So far very clean", says Kaspersky.</a:t>
            </a:r>
          </a:p>
          <a:p>
            <a:r>
              <a:rPr lang="en-US" dirty="0"/>
              <a:t>Kaspersky has not detailed what makes Windows Phone "very clean" or why there are not as many attempts to break its security protections, compared to Android and iOS. </a:t>
            </a:r>
            <a:endParaRPr lang="en-US" dirty="0" smtClean="0"/>
          </a:p>
          <a:p>
            <a:r>
              <a:rPr lang="en-US" dirty="0" smtClean="0"/>
              <a:t>What's </a:t>
            </a:r>
            <a:r>
              <a:rPr lang="en-US" dirty="0"/>
              <a:t>more, Kaspersky sees Windows 10 as only getting better with regards to security. "Windows is a much better operating system than the rest (iOS, OS X and Android) and Microsoft is tightening it up much more in the next version".</a:t>
            </a:r>
          </a:p>
        </p:txBody>
      </p:sp>
    </p:spTree>
    <p:extLst>
      <p:ext uri="{BB962C8B-B14F-4D97-AF65-F5344CB8AC3E}">
        <p14:creationId xmlns:p14="http://schemas.microsoft.com/office/powerpoint/2010/main" val="19944939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Title 1"/>
          <p:cNvSpPr>
            <a:spLocks noGrp="1"/>
          </p:cNvSpPr>
          <p:nvPr>
            <p:ph type="title" idx="4294967295"/>
          </p:nvPr>
        </p:nvSpPr>
        <p:spPr/>
        <p:txBody>
          <a:bodyPr/>
          <a:lstStyle/>
          <a:p>
            <a:r>
              <a:rPr lang="en-US" altLang="en-US" dirty="0" smtClean="0"/>
              <a:t>Samsung  </a:t>
            </a:r>
            <a:r>
              <a:rPr lang="en-US" altLang="en-US" dirty="0" err="1" smtClean="0"/>
              <a:t>Bada</a:t>
            </a:r>
            <a:endParaRPr lang="en-US" altLang="en-US" dirty="0" smtClean="0"/>
          </a:p>
        </p:txBody>
      </p:sp>
      <p:sp>
        <p:nvSpPr>
          <p:cNvPr id="561155" name="Content Placeholder 2"/>
          <p:cNvSpPr>
            <a:spLocks noGrp="1"/>
          </p:cNvSpPr>
          <p:nvPr>
            <p:ph idx="4294967295"/>
          </p:nvPr>
        </p:nvSpPr>
        <p:spPr/>
        <p:txBody>
          <a:bodyPr/>
          <a:lstStyle/>
          <a:p>
            <a:r>
              <a:rPr lang="en-US" sz="2000" b="1" dirty="0" err="1"/>
              <a:t>Bada</a:t>
            </a:r>
            <a:r>
              <a:rPr lang="en-US" sz="2000" dirty="0"/>
              <a:t> (stylized as </a:t>
            </a:r>
            <a:r>
              <a:rPr lang="en-US" sz="2000" b="1" dirty="0" err="1"/>
              <a:t>bada</a:t>
            </a:r>
            <a:r>
              <a:rPr lang="en-US" sz="2000" dirty="0"/>
              <a:t>; </a:t>
            </a:r>
            <a:r>
              <a:rPr lang="en-US" sz="2000" dirty="0">
                <a:hlinkClick r:id="rId2" tooltip="Korean language"/>
              </a:rPr>
              <a:t>Korean</a:t>
            </a:r>
            <a:r>
              <a:rPr lang="en-US" sz="2000" dirty="0"/>
              <a:t>: </a:t>
            </a:r>
            <a:r>
              <a:rPr lang="ko-KR" altLang="en-US" sz="2000" dirty="0"/>
              <a:t>바다</a:t>
            </a:r>
            <a:r>
              <a:rPr lang="en-US" altLang="ko-KR" sz="2000" dirty="0"/>
              <a:t>) </a:t>
            </a:r>
            <a:r>
              <a:rPr lang="en-US" sz="2000" dirty="0"/>
              <a:t>was an </a:t>
            </a:r>
            <a:r>
              <a:rPr lang="en-US" sz="2000" dirty="0">
                <a:hlinkClick r:id="rId3" tooltip="Mobile operating system"/>
              </a:rPr>
              <a:t>operating system for mobile devices</a:t>
            </a:r>
            <a:r>
              <a:rPr lang="en-US" sz="2000" dirty="0"/>
              <a:t> such as </a:t>
            </a:r>
            <a:r>
              <a:rPr lang="en-US" sz="2000" dirty="0">
                <a:hlinkClick r:id="rId4" tooltip="Smartphone"/>
              </a:rPr>
              <a:t>smartphones</a:t>
            </a:r>
            <a:r>
              <a:rPr lang="en-US" sz="2000" dirty="0"/>
              <a:t> and </a:t>
            </a:r>
            <a:r>
              <a:rPr lang="en-US" sz="2000" dirty="0">
                <a:hlinkClick r:id="rId5" tooltip="Tablet computer"/>
              </a:rPr>
              <a:t>tablet computers</a:t>
            </a:r>
            <a:r>
              <a:rPr lang="en-US" sz="2000" dirty="0"/>
              <a:t>. It was developed by </a:t>
            </a:r>
            <a:r>
              <a:rPr lang="en-US" sz="2000" dirty="0">
                <a:hlinkClick r:id="rId6" tooltip="Samsung Electronics"/>
              </a:rPr>
              <a:t>Samsung Electronics</a:t>
            </a:r>
            <a:r>
              <a:rPr lang="en-US" sz="2000" dirty="0"/>
              <a:t>. Its name is derived from "</a:t>
            </a:r>
            <a:r>
              <a:rPr lang="ko-KR" altLang="en-US" sz="2000" dirty="0"/>
              <a:t>바다 </a:t>
            </a:r>
            <a:r>
              <a:rPr lang="en-US" altLang="ko-KR" sz="2000" dirty="0"/>
              <a:t>(</a:t>
            </a:r>
            <a:r>
              <a:rPr lang="en-US" sz="2000" dirty="0" err="1"/>
              <a:t>bada</a:t>
            </a:r>
            <a:r>
              <a:rPr lang="en-US" sz="2000" dirty="0"/>
              <a:t>)", meaning "ocean" or "sea" in </a:t>
            </a:r>
            <a:r>
              <a:rPr lang="en-US" sz="2000" dirty="0">
                <a:hlinkClick r:id="rId2" tooltip="Korean language"/>
              </a:rPr>
              <a:t>Korean</a:t>
            </a:r>
            <a:r>
              <a:rPr lang="en-US" sz="2000" dirty="0"/>
              <a:t>. It ranges from mid- to high-end smartphones.</a:t>
            </a:r>
            <a:r>
              <a:rPr lang="en-US" sz="2000" baseline="30000" dirty="0">
                <a:hlinkClick r:id="rId7"/>
              </a:rPr>
              <a:t>[3]</a:t>
            </a:r>
            <a:endParaRPr lang="en-US" sz="2000" dirty="0"/>
          </a:p>
          <a:p>
            <a:r>
              <a:rPr lang="en-US" sz="2000" dirty="0"/>
              <a:t>To foster adoption of </a:t>
            </a:r>
            <a:r>
              <a:rPr lang="en-US" sz="2000" dirty="0" err="1"/>
              <a:t>Bada</a:t>
            </a:r>
            <a:r>
              <a:rPr lang="en-US" sz="2000" dirty="0"/>
              <a:t> OS, since 2011 Samsung reportedly has considered releasing the source code under an </a:t>
            </a:r>
            <a:r>
              <a:rPr lang="en-US" sz="2000" dirty="0">
                <a:hlinkClick r:id="rId8" tooltip="Open-source"/>
              </a:rPr>
              <a:t>open-source</a:t>
            </a:r>
            <a:r>
              <a:rPr lang="en-US" sz="2000" dirty="0"/>
              <a:t> license, and expanding device support to include </a:t>
            </a:r>
            <a:r>
              <a:rPr lang="en-US" sz="2000" dirty="0">
                <a:hlinkClick r:id="rId9" tooltip="Smart TV"/>
              </a:rPr>
              <a:t>Smart </a:t>
            </a:r>
            <a:r>
              <a:rPr lang="en-US" sz="2000" dirty="0" smtClean="0">
                <a:hlinkClick r:id="rId9" tooltip="Smart TV"/>
              </a:rPr>
              <a:t>TVs</a:t>
            </a:r>
            <a:r>
              <a:rPr lang="en-US" sz="2000" dirty="0" smtClean="0"/>
              <a:t>. </a:t>
            </a:r>
            <a:r>
              <a:rPr lang="en-US" sz="2000" dirty="0"/>
              <a:t>Samsung announced in June 2012 intentions to merge </a:t>
            </a:r>
            <a:r>
              <a:rPr lang="en-US" sz="2000" dirty="0" err="1"/>
              <a:t>Bada</a:t>
            </a:r>
            <a:r>
              <a:rPr lang="en-US" sz="2000" dirty="0"/>
              <a:t> into the </a:t>
            </a:r>
            <a:r>
              <a:rPr lang="en-US" sz="2000" dirty="0" err="1">
                <a:hlinkClick r:id="rId10" tooltip="Tizen"/>
              </a:rPr>
              <a:t>Tizen</a:t>
            </a:r>
            <a:r>
              <a:rPr lang="en-US" sz="2000" dirty="0"/>
              <a:t> </a:t>
            </a:r>
            <a:r>
              <a:rPr lang="en-US" sz="2000" dirty="0" smtClean="0"/>
              <a:t>project, </a:t>
            </a:r>
            <a:r>
              <a:rPr lang="en-US" sz="2000" dirty="0"/>
              <a:t>but would meanwhile use its own </a:t>
            </a:r>
            <a:r>
              <a:rPr lang="en-US" sz="2000" dirty="0" err="1"/>
              <a:t>Bada</a:t>
            </a:r>
            <a:r>
              <a:rPr lang="en-US" sz="2000" dirty="0"/>
              <a:t> operating system, in parallel with </a:t>
            </a:r>
            <a:r>
              <a:rPr lang="en-US" sz="2000" dirty="0">
                <a:hlinkClick r:id="rId11" tooltip="Google"/>
              </a:rPr>
              <a:t>Google</a:t>
            </a:r>
            <a:r>
              <a:rPr lang="en-US" sz="2000" dirty="0"/>
              <a:t> </a:t>
            </a:r>
            <a:r>
              <a:rPr lang="en-US" sz="2000" dirty="0">
                <a:hlinkClick r:id="rId12" tooltip="Android OS"/>
              </a:rPr>
              <a:t>Android OS</a:t>
            </a:r>
            <a:r>
              <a:rPr lang="en-US" sz="2000" dirty="0"/>
              <a:t> and </a:t>
            </a:r>
            <a:r>
              <a:rPr lang="en-US" sz="2000" dirty="0">
                <a:hlinkClick r:id="rId13" tooltip="Microsoft"/>
              </a:rPr>
              <a:t>Microsoft</a:t>
            </a:r>
            <a:r>
              <a:rPr lang="en-US" sz="2000" dirty="0"/>
              <a:t> </a:t>
            </a:r>
            <a:r>
              <a:rPr lang="en-US" sz="2000" dirty="0">
                <a:hlinkClick r:id="rId14" tooltip="Windows Phone"/>
              </a:rPr>
              <a:t>Windows Phone</a:t>
            </a:r>
            <a:r>
              <a:rPr lang="en-US" sz="2000" dirty="0"/>
              <a:t>, for its smartphones.</a:t>
            </a:r>
          </a:p>
          <a:p>
            <a:r>
              <a:rPr lang="en-US" sz="2000" dirty="0" smtClean="0"/>
              <a:t>On </a:t>
            </a:r>
            <a:r>
              <a:rPr lang="en-US" sz="2000" dirty="0"/>
              <a:t>25 February 2013, Samsung announced that it will stop developing </a:t>
            </a:r>
            <a:r>
              <a:rPr lang="en-US" sz="2000" dirty="0" err="1"/>
              <a:t>Bada</a:t>
            </a:r>
            <a:r>
              <a:rPr lang="en-US" sz="2000" dirty="0"/>
              <a:t>, moving development to </a:t>
            </a:r>
            <a:r>
              <a:rPr lang="en-US" sz="2000" dirty="0" err="1">
                <a:hlinkClick r:id="rId10" tooltip="Tizen"/>
              </a:rPr>
              <a:t>Tizen</a:t>
            </a:r>
            <a:r>
              <a:rPr lang="en-US" sz="2000" dirty="0"/>
              <a:t> </a:t>
            </a:r>
            <a:r>
              <a:rPr lang="en-US" sz="2000" dirty="0" smtClean="0"/>
              <a:t>instead. </a:t>
            </a:r>
            <a:r>
              <a:rPr lang="en-US" sz="2000" dirty="0"/>
              <a:t>Bug reporting was finally terminated in April 2014</a:t>
            </a:r>
          </a:p>
        </p:txBody>
      </p:sp>
    </p:spTree>
    <p:extLst>
      <p:ext uri="{BB962C8B-B14F-4D97-AF65-F5344CB8AC3E}">
        <p14:creationId xmlns:p14="http://schemas.microsoft.com/office/powerpoint/2010/main" val="15837086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Tizen OS principles</a:t>
            </a:r>
          </a:p>
        </p:txBody>
      </p:sp>
      <p:pic>
        <p:nvPicPr>
          <p:cNvPr id="4608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357314"/>
            <a:ext cx="83820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14316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2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9964" y="1200150"/>
            <a:ext cx="517207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27" name="Title 2"/>
          <p:cNvSpPr>
            <a:spLocks noGrp="1"/>
          </p:cNvSpPr>
          <p:nvPr>
            <p:ph type="title"/>
          </p:nvPr>
        </p:nvSpPr>
        <p:spPr/>
        <p:txBody>
          <a:bodyPr/>
          <a:lstStyle/>
          <a:p>
            <a:r>
              <a:rPr lang="en-US" altLang="en-US" smtClean="0"/>
              <a:t>Tizen OS</a:t>
            </a:r>
          </a:p>
        </p:txBody>
      </p:sp>
    </p:spTree>
    <p:extLst>
      <p:ext uri="{BB962C8B-B14F-4D97-AF65-F5344CB8AC3E}">
        <p14:creationId xmlns:p14="http://schemas.microsoft.com/office/powerpoint/2010/main" val="1528695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le 1"/>
          <p:cNvSpPr>
            <a:spLocks noGrp="1"/>
          </p:cNvSpPr>
          <p:nvPr>
            <p:ph type="title"/>
          </p:nvPr>
        </p:nvSpPr>
        <p:spPr/>
        <p:txBody>
          <a:bodyPr/>
          <a:lstStyle/>
          <a:p>
            <a:r>
              <a:rPr lang="en-US" altLang="en-US" smtClean="0"/>
              <a:t>Patterns in Tizen OS</a:t>
            </a:r>
          </a:p>
        </p:txBody>
      </p:sp>
      <p:sp>
        <p:nvSpPr>
          <p:cNvPr id="206851" name="Content Placeholder 2"/>
          <p:cNvSpPr>
            <a:spLocks noGrp="1"/>
          </p:cNvSpPr>
          <p:nvPr>
            <p:ph idx="1"/>
          </p:nvPr>
        </p:nvSpPr>
        <p:spPr/>
        <p:txBody>
          <a:bodyPr/>
          <a:lstStyle/>
          <a:p>
            <a:r>
              <a:rPr lang="en-US" altLang="en-US" smtClean="0"/>
              <a:t>Layers</a:t>
            </a:r>
          </a:p>
          <a:p>
            <a:r>
              <a:rPr lang="en-US" altLang="en-US" smtClean="0"/>
              <a:t>Controlled VAS (Sandbox)</a:t>
            </a:r>
          </a:p>
          <a:p>
            <a:r>
              <a:rPr lang="en-US" altLang="en-US" smtClean="0"/>
              <a:t>Multilevel Access Control (Mandatory)</a:t>
            </a:r>
          </a:p>
          <a:p>
            <a:r>
              <a:rPr lang="en-US" altLang="en-US" smtClean="0"/>
              <a:t>Digital Signature</a:t>
            </a:r>
          </a:p>
        </p:txBody>
      </p:sp>
    </p:spTree>
    <p:extLst>
      <p:ext uri="{BB962C8B-B14F-4D97-AF65-F5344CB8AC3E}">
        <p14:creationId xmlns:p14="http://schemas.microsoft.com/office/powerpoint/2010/main" val="30607050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Title 1"/>
          <p:cNvSpPr>
            <a:spLocks noGrp="1"/>
          </p:cNvSpPr>
          <p:nvPr>
            <p:ph type="title"/>
          </p:nvPr>
        </p:nvSpPr>
        <p:spPr/>
        <p:txBody>
          <a:bodyPr/>
          <a:lstStyle/>
          <a:p>
            <a:r>
              <a:rPr lang="en-US" altLang="en-US" smtClean="0"/>
              <a:t>QNX</a:t>
            </a:r>
          </a:p>
        </p:txBody>
      </p:sp>
      <p:sp>
        <p:nvSpPr>
          <p:cNvPr id="563203" name="Content Placeholder 2"/>
          <p:cNvSpPr>
            <a:spLocks noGrp="1"/>
          </p:cNvSpPr>
          <p:nvPr>
            <p:ph idx="1"/>
          </p:nvPr>
        </p:nvSpPr>
        <p:spPr>
          <a:xfrm>
            <a:off x="2133600" y="1600200"/>
            <a:ext cx="7772400" cy="4419600"/>
          </a:xfrm>
        </p:spPr>
        <p:txBody>
          <a:bodyPr>
            <a:normAutofit/>
          </a:bodyPr>
          <a:lstStyle/>
          <a:p>
            <a:r>
              <a:rPr lang="en-US" altLang="en-US" sz="2000" dirty="0"/>
              <a:t>QNX  is a Unix-like real-time OS , aimed primarily at the embedded </a:t>
            </a:r>
            <a:r>
              <a:rPr lang="en-US" altLang="en-US" sz="2000" dirty="0" err="1"/>
              <a:t>systs</a:t>
            </a:r>
            <a:r>
              <a:rPr lang="en-US" altLang="en-US" sz="2000" dirty="0"/>
              <a:t> market. The product was originally developed in the early 1980s by Canadian company Quantum Software Systems and ultimately acquired by BlackBerry in 2010.</a:t>
            </a:r>
            <a:r>
              <a:rPr lang="en-US" altLang="en-US" sz="2000" baseline="30000" dirty="0">
                <a:hlinkClick r:id="rId2"/>
              </a:rPr>
              <a:t>[</a:t>
            </a:r>
            <a:endParaRPr lang="en-US" altLang="en-US" sz="2000" baseline="30000" dirty="0"/>
          </a:p>
          <a:p>
            <a:r>
              <a:rPr lang="en-US" altLang="en-US" sz="2000" dirty="0"/>
              <a:t>QNX was one of the first commercially successful microkernel operating systems</a:t>
            </a:r>
          </a:p>
          <a:p>
            <a:r>
              <a:rPr lang="en-US" altLang="en-US" sz="2000" dirty="0"/>
              <a:t>It is used in a variety of devices including  internet routers, flight simulators, air traffic control, shipping navigation systems, high speed train controllers, in-car infotainment and control systems, warehouse distribution systems, cable TV delivery, Hollywood special effects systems, smartphones, mobile devices, hospital/medical technology (e.g. ECG machines, angiography, </a:t>
            </a:r>
            <a:r>
              <a:rPr lang="en-US" altLang="en-US" sz="2000" dirty="0" err="1"/>
              <a:t>cardic</a:t>
            </a:r>
            <a:r>
              <a:rPr lang="en-US" altLang="en-US" sz="2000" dirty="0"/>
              <a:t> monitors, cancer treatment, LISIK systems), casino gaming systems, and more.</a:t>
            </a:r>
          </a:p>
        </p:txBody>
      </p:sp>
    </p:spTree>
    <p:extLst>
      <p:ext uri="{BB962C8B-B14F-4D97-AF65-F5344CB8AC3E}">
        <p14:creationId xmlns:p14="http://schemas.microsoft.com/office/powerpoint/2010/main" val="23767593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ltLang="en-US" smtClean="0"/>
              <a:t>OS comparison</a:t>
            </a:r>
          </a:p>
        </p:txBody>
      </p:sp>
      <p:sp>
        <p:nvSpPr>
          <p:cNvPr id="562179" name="Rectangle 3"/>
          <p:cNvSpPr>
            <a:spLocks noGrp="1" noChangeArrowheads="1"/>
          </p:cNvSpPr>
          <p:nvPr>
            <p:ph type="body" idx="1"/>
          </p:nvPr>
        </p:nvSpPr>
        <p:spPr/>
        <p:txBody>
          <a:bodyPr/>
          <a:lstStyle/>
          <a:p>
            <a:r>
              <a:rPr lang="en-US" altLang="en-US" dirty="0" smtClean="0">
                <a:hlinkClick r:id="rId2"/>
              </a:rPr>
              <a:t>http://www.computerworld.com/s/article/9214206/Smartphone_OS_shootout_Android_vs._iOS_vs._Windows_Phone_?source=CTWNLE_nlt_dailyam_2011-03-17</a:t>
            </a:r>
            <a:endParaRPr lang="en-US" altLang="en-US" dirty="0" smtClean="0"/>
          </a:p>
          <a:p>
            <a:r>
              <a:rPr lang="en-US" altLang="en-US" dirty="0" smtClean="0"/>
              <a:t>Compares the platforms in several different categories, including ease of use, app availability, features, integration with desktop and Web-based apps, customization and platform openness. </a:t>
            </a:r>
          </a:p>
          <a:p>
            <a:r>
              <a:rPr lang="en-US" dirty="0"/>
              <a:t>Comparison </a:t>
            </a:r>
            <a:r>
              <a:rPr lang="en-US" dirty="0" smtClean="0"/>
              <a:t>of OS security: </a:t>
            </a:r>
            <a:r>
              <a:rPr lang="en-US" dirty="0"/>
              <a:t>http://www.digitaltrends.com/computing/decrypt-os-security-showdown/</a:t>
            </a:r>
          </a:p>
          <a:p>
            <a:endParaRPr lang="en-US" altLang="en-US" dirty="0" smtClean="0"/>
          </a:p>
        </p:txBody>
      </p:sp>
    </p:spTree>
    <p:extLst>
      <p:ext uri="{BB962C8B-B14F-4D97-AF65-F5344CB8AC3E}">
        <p14:creationId xmlns:p14="http://schemas.microsoft.com/office/powerpoint/2010/main" val="271954288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Title 1"/>
          <p:cNvSpPr>
            <a:spLocks noGrp="1"/>
          </p:cNvSpPr>
          <p:nvPr>
            <p:ph type="title" idx="4294967295"/>
          </p:nvPr>
        </p:nvSpPr>
        <p:spPr/>
        <p:txBody>
          <a:bodyPr/>
          <a:lstStyle/>
          <a:p>
            <a:r>
              <a:rPr lang="en-US" altLang="en-US" dirty="0" smtClean="0"/>
              <a:t>Hardware: ARM</a:t>
            </a:r>
          </a:p>
        </p:txBody>
      </p:sp>
      <p:sp>
        <p:nvSpPr>
          <p:cNvPr id="564227" name="Content Placeholder 2"/>
          <p:cNvSpPr>
            <a:spLocks noGrp="1"/>
          </p:cNvSpPr>
          <p:nvPr>
            <p:ph idx="4294967295"/>
          </p:nvPr>
        </p:nvSpPr>
        <p:spPr/>
        <p:txBody>
          <a:bodyPr>
            <a:noAutofit/>
          </a:bodyPr>
          <a:lstStyle/>
          <a:p>
            <a:r>
              <a:rPr lang="en-US" altLang="en-US" dirty="0"/>
              <a:t>The ARM is a 32-bit Reduced-Instruction Set Computer  (</a:t>
            </a:r>
            <a:r>
              <a:rPr lang="en-US" altLang="en-US" dirty="0" smtClean="0"/>
              <a:t>RISC), </a:t>
            </a:r>
            <a:r>
              <a:rPr lang="en-US" dirty="0" smtClean="0"/>
              <a:t>developed </a:t>
            </a:r>
            <a:r>
              <a:rPr lang="en-US" dirty="0"/>
              <a:t>by British company </a:t>
            </a:r>
            <a:r>
              <a:rPr lang="en-US" dirty="0">
                <a:hlinkClick r:id="rId2" tooltip="ARM Holdings"/>
              </a:rPr>
              <a:t>ARM Holdings</a:t>
            </a:r>
            <a:r>
              <a:rPr lang="en-US" dirty="0"/>
              <a:t>.</a:t>
            </a:r>
            <a:endParaRPr lang="en-US" altLang="en-US" dirty="0"/>
          </a:p>
          <a:p>
            <a:r>
              <a:rPr lang="en-US" altLang="en-US" dirty="0"/>
              <a:t>It was known as the Advanced RISC Machine, and before that as the Acorn RISC Machine</a:t>
            </a:r>
          </a:p>
          <a:p>
            <a:r>
              <a:rPr lang="en-US" altLang="en-US" dirty="0"/>
              <a:t>The ARM architecture is </a:t>
            </a:r>
            <a:r>
              <a:rPr lang="en-US" altLang="en-US" b="1" dirty="0"/>
              <a:t>the most widely used Instruction Set Architecture (ISA) in terms of numbers produced</a:t>
            </a:r>
            <a:r>
              <a:rPr lang="en-US" altLang="en-US" dirty="0"/>
              <a:t>.</a:t>
            </a:r>
            <a:r>
              <a:rPr lang="en-US" altLang="en-US" baseline="30000" dirty="0">
                <a:hlinkClick r:id="rId3"/>
              </a:rPr>
              <a:t> </a:t>
            </a:r>
            <a:endParaRPr lang="en-US" altLang="en-US" baseline="30000" dirty="0"/>
          </a:p>
          <a:p>
            <a:r>
              <a:rPr lang="en-US" altLang="en-US" dirty="0"/>
              <a:t>They were originally conceived as a processor for desktop personal computers</a:t>
            </a:r>
          </a:p>
          <a:p>
            <a:r>
              <a:rPr lang="en-US" altLang="en-US" dirty="0"/>
              <a:t>The relative simplicity of ARM processors made them suitable for low power applications. This has made them dominant in the mobile and embedded electronics market</a:t>
            </a:r>
          </a:p>
        </p:txBody>
      </p:sp>
    </p:spTree>
    <p:extLst>
      <p:ext uri="{BB962C8B-B14F-4D97-AF65-F5344CB8AC3E}">
        <p14:creationId xmlns:p14="http://schemas.microsoft.com/office/powerpoint/2010/main" val="31617259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Title 1"/>
          <p:cNvSpPr>
            <a:spLocks noGrp="1"/>
          </p:cNvSpPr>
          <p:nvPr>
            <p:ph type="title" idx="4294967295"/>
          </p:nvPr>
        </p:nvSpPr>
        <p:spPr/>
        <p:txBody>
          <a:bodyPr/>
          <a:lstStyle/>
          <a:p>
            <a:r>
              <a:rPr lang="en-US" altLang="en-US" smtClean="0"/>
              <a:t>ARM II</a:t>
            </a:r>
          </a:p>
        </p:txBody>
      </p:sp>
      <p:sp>
        <p:nvSpPr>
          <p:cNvPr id="565251" name="Content Placeholder 2"/>
          <p:cNvSpPr>
            <a:spLocks noGrp="1"/>
          </p:cNvSpPr>
          <p:nvPr>
            <p:ph idx="4294967295"/>
          </p:nvPr>
        </p:nvSpPr>
        <p:spPr/>
        <p:txBody>
          <a:bodyPr/>
          <a:lstStyle/>
          <a:p>
            <a:r>
              <a:rPr lang="en-US" altLang="en-US" sz="2400"/>
              <a:t>As of 2007, about 98 percent of the more than one billion phones sold each year use at least one ARM processor.</a:t>
            </a:r>
          </a:p>
          <a:p>
            <a:r>
              <a:rPr lang="en-US" altLang="en-US" sz="2400"/>
              <a:t>As of 2009, ARM processors account for approximately 90% of all embedded 32-bit RISC processors</a:t>
            </a:r>
          </a:p>
          <a:p>
            <a:r>
              <a:rPr lang="en-US" altLang="en-US" sz="2400"/>
              <a:t>ARM processors are used extensively in consumer electronics, including PDAs, mobile phones, digital media and music players, hand-held game consoles, calculators and computer peripherals such as hard drives and routers</a:t>
            </a:r>
          </a:p>
        </p:txBody>
      </p:sp>
    </p:spTree>
    <p:extLst>
      <p:ext uri="{BB962C8B-B14F-4D97-AF65-F5344CB8AC3E}">
        <p14:creationId xmlns:p14="http://schemas.microsoft.com/office/powerpoint/2010/main" val="237218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idx="4294967295"/>
          </p:nvPr>
        </p:nvSpPr>
        <p:spPr/>
        <p:txBody>
          <a:bodyPr/>
          <a:lstStyle/>
          <a:p>
            <a:pPr eaLnBrk="1" hangingPunct="1"/>
            <a:r>
              <a:rPr lang="en-US" altLang="en-US" smtClean="0"/>
              <a:t>WEP use</a:t>
            </a:r>
          </a:p>
        </p:txBody>
      </p:sp>
      <p:sp>
        <p:nvSpPr>
          <p:cNvPr id="513027" name="Rectangle 3"/>
          <p:cNvSpPr>
            <a:spLocks noGrp="1" noChangeArrowheads="1"/>
          </p:cNvSpPr>
          <p:nvPr>
            <p:ph type="body" idx="4294967295"/>
          </p:nvPr>
        </p:nvSpPr>
        <p:spPr/>
        <p:txBody>
          <a:bodyPr>
            <a:noAutofit/>
          </a:bodyPr>
          <a:lstStyle/>
          <a:p>
            <a:pPr eaLnBrk="1" hangingPunct="1">
              <a:lnSpc>
                <a:spcPct val="80000"/>
              </a:lnSpc>
            </a:pPr>
            <a:r>
              <a:rPr lang="en-US" altLang="en-US" sz="2400" dirty="0"/>
              <a:t>A 128-bit WEP key is almost always entered by users as a string of 26 hex (base 16) characters (0-9 and A-F). Each character represents four bits of the key. 26 digits of four bits each gives 104 bits; adding the 24-bit IV produces the final 128-bit WEP key.</a:t>
            </a:r>
          </a:p>
          <a:p>
            <a:pPr eaLnBrk="1" hangingPunct="1">
              <a:lnSpc>
                <a:spcPct val="80000"/>
              </a:lnSpc>
            </a:pPr>
            <a:r>
              <a:rPr lang="en-US" altLang="en-US" sz="2400" dirty="0"/>
              <a:t>A 256-bit WEP system is available from some vendors, and as with the 128-bit key system, 24 bits of that is for the IV, leaving 232 actual bits for protection. These 232 bits are typically entered as 58 hexadecimal characters. (58 × 4 = 232 bits) + 24 IV bits = 256-bit WEP key.</a:t>
            </a:r>
          </a:p>
          <a:p>
            <a:pPr eaLnBrk="1" hangingPunct="1">
              <a:lnSpc>
                <a:spcPct val="80000"/>
              </a:lnSpc>
            </a:pPr>
            <a:r>
              <a:rPr lang="en-US" altLang="en-US" sz="2400" dirty="0"/>
              <a:t>Key size is not the only major security limitation in WEP</a:t>
            </a:r>
          </a:p>
          <a:p>
            <a:pPr eaLnBrk="1" hangingPunct="1">
              <a:lnSpc>
                <a:spcPct val="80000"/>
              </a:lnSpc>
            </a:pPr>
            <a:r>
              <a:rPr lang="en-US" altLang="en-US" sz="2400" dirty="0"/>
              <a:t>Cracking a longer key requires interception of more packets, but there are active attacks that stimulate the necessary traffic</a:t>
            </a:r>
          </a:p>
          <a:p>
            <a:pPr eaLnBrk="1" hangingPunct="1">
              <a:lnSpc>
                <a:spcPct val="80000"/>
              </a:lnSpc>
            </a:pPr>
            <a:r>
              <a:rPr lang="en-US" altLang="en-US" sz="2400" dirty="0"/>
              <a:t>There are other weaknesses in WEP, including the possibility of IV collisions and altered packets, that are not helped at all by a longer key.</a:t>
            </a:r>
          </a:p>
        </p:txBody>
      </p:sp>
    </p:spTree>
    <p:extLst>
      <p:ext uri="{BB962C8B-B14F-4D97-AF65-F5344CB8AC3E}">
        <p14:creationId xmlns:p14="http://schemas.microsoft.com/office/powerpoint/2010/main" val="385559244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Title 1"/>
          <p:cNvSpPr>
            <a:spLocks noGrp="1"/>
          </p:cNvSpPr>
          <p:nvPr>
            <p:ph type="title" idx="4294967295"/>
          </p:nvPr>
        </p:nvSpPr>
        <p:spPr/>
        <p:txBody>
          <a:bodyPr/>
          <a:lstStyle/>
          <a:p>
            <a:r>
              <a:rPr lang="en-US" altLang="en-US" smtClean="0"/>
              <a:t>ARM Security</a:t>
            </a:r>
          </a:p>
        </p:txBody>
      </p:sp>
      <p:sp>
        <p:nvSpPr>
          <p:cNvPr id="566275" name="Content Placeholder 2"/>
          <p:cNvSpPr>
            <a:spLocks noGrp="1"/>
          </p:cNvSpPr>
          <p:nvPr>
            <p:ph idx="4294967295"/>
          </p:nvPr>
        </p:nvSpPr>
        <p:spPr>
          <a:xfrm>
            <a:off x="2209800" y="1447800"/>
            <a:ext cx="7772400" cy="4648200"/>
          </a:xfrm>
        </p:spPr>
        <p:txBody>
          <a:bodyPr>
            <a:normAutofit/>
          </a:bodyPr>
          <a:lstStyle/>
          <a:p>
            <a:r>
              <a:rPr lang="en-US" altLang="en-US" sz="2000" dirty="0"/>
              <a:t>The Security Extensions (</a:t>
            </a:r>
            <a:r>
              <a:rPr lang="en-US" altLang="en-US" sz="2000" b="1" dirty="0" err="1"/>
              <a:t>TrustZone</a:t>
            </a:r>
            <a:r>
              <a:rPr lang="en-US" altLang="en-US" sz="2000" b="1" dirty="0"/>
              <a:t> Technology</a:t>
            </a:r>
            <a:r>
              <a:rPr lang="en-US" altLang="en-US" sz="2000" dirty="0"/>
              <a:t>), is found in ARMv6KZ and later application profile architectures.</a:t>
            </a:r>
          </a:p>
          <a:p>
            <a:r>
              <a:rPr lang="en-US" altLang="en-US" sz="2000" dirty="0"/>
              <a:t>It provides a low cost alternative to adding an additional dedicated security core to a chip, by providing </a:t>
            </a:r>
            <a:r>
              <a:rPr lang="en-US" altLang="en-US" sz="2000" b="1" dirty="0"/>
              <a:t>two virtual processors </a:t>
            </a:r>
            <a:r>
              <a:rPr lang="en-US" altLang="en-US" sz="2000" dirty="0"/>
              <a:t>backed by hardware based access control</a:t>
            </a:r>
          </a:p>
          <a:p>
            <a:r>
              <a:rPr lang="en-US" altLang="en-US" sz="2000" dirty="0"/>
              <a:t>This enables the application core to switch between two states, referred to as worlds, in order to prevent information from leaking from the more trusted world to the less trusted world. </a:t>
            </a:r>
          </a:p>
          <a:p>
            <a:r>
              <a:rPr lang="en-US" altLang="en-US" sz="2000" dirty="0"/>
              <a:t>This world switch is generally orthogonal to all other capabilities of the processor, thus each world can operate independently of the other while using the same core. </a:t>
            </a:r>
          </a:p>
          <a:p>
            <a:r>
              <a:rPr lang="en-US" altLang="en-US" sz="2000" dirty="0"/>
              <a:t>Memory and peripherals are for controlling the use of media on ARM-based devices, and preventing any unapproved use of the device</a:t>
            </a:r>
            <a:r>
              <a:rPr lang="en-US" altLang="en-US" sz="2000" dirty="0" smtClean="0"/>
              <a:t>.</a:t>
            </a:r>
            <a:r>
              <a:rPr lang="en-US" sz="2000" dirty="0"/>
              <a:t> </a:t>
            </a:r>
            <a:endParaRPr lang="en-US" sz="2000" dirty="0" smtClean="0"/>
          </a:p>
        </p:txBody>
      </p:sp>
    </p:spTree>
    <p:extLst>
      <p:ext uri="{BB962C8B-B14F-4D97-AF65-F5344CB8AC3E}">
        <p14:creationId xmlns:p14="http://schemas.microsoft.com/office/powerpoint/2010/main" val="36847216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Title 1"/>
          <p:cNvSpPr>
            <a:spLocks noGrp="1"/>
          </p:cNvSpPr>
          <p:nvPr>
            <p:ph type="title" idx="4294967295"/>
          </p:nvPr>
        </p:nvSpPr>
        <p:spPr/>
        <p:txBody>
          <a:bodyPr/>
          <a:lstStyle/>
          <a:p>
            <a:r>
              <a:rPr lang="en-US" altLang="en-US" smtClean="0"/>
              <a:t>ARM Sec  II</a:t>
            </a:r>
          </a:p>
        </p:txBody>
      </p:sp>
      <p:sp>
        <p:nvSpPr>
          <p:cNvPr id="567299" name="Content Placeholder 2"/>
          <p:cNvSpPr>
            <a:spLocks noGrp="1"/>
          </p:cNvSpPr>
          <p:nvPr>
            <p:ph idx="4294967295"/>
          </p:nvPr>
        </p:nvSpPr>
        <p:spPr/>
        <p:txBody>
          <a:bodyPr/>
          <a:lstStyle/>
          <a:p>
            <a:r>
              <a:rPr lang="en-US" altLang="en-US" sz="1800" dirty="0"/>
              <a:t>Typical applications of </a:t>
            </a:r>
            <a:r>
              <a:rPr lang="en-US" altLang="en-US" sz="1800" dirty="0" err="1"/>
              <a:t>TrustZone</a:t>
            </a:r>
            <a:r>
              <a:rPr lang="en-US" altLang="en-US" sz="1800" dirty="0"/>
              <a:t> Technology are to run a rich operating system in the less trusted world, and smaller security-specialized code in the more trusted world (known as </a:t>
            </a:r>
            <a:r>
              <a:rPr lang="en-US" altLang="en-US" sz="1800" dirty="0" err="1"/>
              <a:t>TrustZone</a:t>
            </a:r>
            <a:r>
              <a:rPr lang="en-US" altLang="en-US" sz="1800" dirty="0"/>
              <a:t> Software, a </a:t>
            </a:r>
            <a:r>
              <a:rPr lang="en-US" altLang="en-US" sz="1800" dirty="0" err="1"/>
              <a:t>TrustZone</a:t>
            </a:r>
            <a:r>
              <a:rPr lang="en-US" altLang="en-US" sz="1800" dirty="0"/>
              <a:t> optimized version of the Trusted Foundations(TM) Software developed by Trusted Logic), allowing much tighter access control for the use of media on ARM-based devices, and preventing any unapproved use of the device.</a:t>
            </a:r>
          </a:p>
          <a:p>
            <a:r>
              <a:rPr lang="en-US" altLang="en-US" sz="1800" dirty="0"/>
              <a:t>In practice, since the specific implementation details of </a:t>
            </a:r>
            <a:r>
              <a:rPr lang="en-US" altLang="en-US" sz="1800" dirty="0" err="1"/>
              <a:t>TrustZone</a:t>
            </a:r>
            <a:r>
              <a:rPr lang="en-US" altLang="en-US" sz="1800" dirty="0"/>
              <a:t> are proprietary and have not been publicly disclosed for review, it is unclear what level of assurance is provided for a given threat model</a:t>
            </a:r>
            <a:r>
              <a:rPr lang="en-US" altLang="en-US" sz="1800" dirty="0" smtClean="0"/>
              <a:t>.</a:t>
            </a:r>
          </a:p>
          <a:p>
            <a:r>
              <a:rPr lang="en-US" altLang="en-US" sz="1800" dirty="0" smtClean="0"/>
              <a:t>See: </a:t>
            </a:r>
            <a:r>
              <a:rPr lang="en-US" sz="1800" dirty="0"/>
              <a:t>https://www.blackhat.com/docs/us-14/materials/us-14-Rosenberg-Reflections-on-Trusting-TrustZone.pdf</a:t>
            </a:r>
            <a:endParaRPr lang="en-US" altLang="en-US" sz="1800" dirty="0"/>
          </a:p>
          <a:p>
            <a:r>
              <a:rPr lang="en-US" altLang="en-US" sz="1800" dirty="0"/>
              <a:t>As of ARMv6, the ARM architecture supports no-execute page protection, which is referred to as XN, for </a:t>
            </a:r>
            <a:r>
              <a:rPr lang="en-US" altLang="en-US" sz="1800" dirty="0" err="1"/>
              <a:t>eXecute</a:t>
            </a:r>
            <a:r>
              <a:rPr lang="en-US" altLang="en-US" sz="1800" dirty="0"/>
              <a:t> Never</a:t>
            </a:r>
          </a:p>
          <a:p>
            <a:endParaRPr lang="en-US" altLang="en-US" sz="2000" dirty="0"/>
          </a:p>
        </p:txBody>
      </p:sp>
    </p:spTree>
    <p:extLst>
      <p:ext uri="{BB962C8B-B14F-4D97-AF65-F5344CB8AC3E}">
        <p14:creationId xmlns:p14="http://schemas.microsoft.com/office/powerpoint/2010/main" val="317910550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62225" y="404812"/>
            <a:ext cx="7067550" cy="6048375"/>
          </a:xfrm>
          <a:prstGeom prst="rect">
            <a:avLst/>
          </a:prstGeom>
        </p:spPr>
      </p:pic>
    </p:spTree>
    <p:extLst>
      <p:ext uri="{BB962C8B-B14F-4D97-AF65-F5344CB8AC3E}">
        <p14:creationId xmlns:p14="http://schemas.microsoft.com/office/powerpoint/2010/main" val="1620766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idx="4294967295"/>
          </p:nvPr>
        </p:nvSpPr>
        <p:spPr/>
        <p:txBody>
          <a:bodyPr/>
          <a:lstStyle/>
          <a:p>
            <a:r>
              <a:rPr lang="en-US" altLang="en-US" smtClean="0"/>
              <a:t>Phone application security</a:t>
            </a:r>
          </a:p>
        </p:txBody>
      </p:sp>
      <p:sp>
        <p:nvSpPr>
          <p:cNvPr id="568323" name="Rectangle 3"/>
          <p:cNvSpPr>
            <a:spLocks noGrp="1" noChangeArrowheads="1"/>
          </p:cNvSpPr>
          <p:nvPr>
            <p:ph type="body" idx="4294967295"/>
          </p:nvPr>
        </p:nvSpPr>
        <p:spPr/>
        <p:txBody>
          <a:bodyPr>
            <a:normAutofit/>
          </a:bodyPr>
          <a:lstStyle/>
          <a:p>
            <a:pPr>
              <a:lnSpc>
                <a:spcPct val="80000"/>
              </a:lnSpc>
            </a:pPr>
            <a:r>
              <a:rPr lang="en-US" altLang="en-US" sz="1800" dirty="0"/>
              <a:t>Two security researchers at the </a:t>
            </a:r>
            <a:r>
              <a:rPr lang="en-US" altLang="en-US" sz="1800" dirty="0" err="1"/>
              <a:t>SecTor</a:t>
            </a:r>
            <a:r>
              <a:rPr lang="en-US" altLang="en-US" sz="1800" dirty="0"/>
              <a:t> 2010 conference demonstrated a variety of mobile application security vulnerabilities, which they say are similar to errors made by developers coding early Web applications. </a:t>
            </a:r>
          </a:p>
          <a:p>
            <a:pPr>
              <a:lnSpc>
                <a:spcPct val="80000"/>
              </a:lnSpc>
            </a:pPr>
            <a:r>
              <a:rPr lang="en-US" altLang="en-US" sz="1800" dirty="0"/>
              <a:t>Mobile applications made for a variety of mobile platforms -- including Apple's iOS, Research In Motion Ltd.'s BlackBerry OS and Google's Android operating system -- contain coding errors that could lead to data leakage or privilege-escalation vulnerabilities, according to application security experts Mike </a:t>
            </a:r>
            <a:r>
              <a:rPr lang="en-US" altLang="en-US" sz="1800" dirty="0" err="1"/>
              <a:t>Zusman</a:t>
            </a:r>
            <a:r>
              <a:rPr lang="en-US" altLang="en-US" sz="1800" dirty="0"/>
              <a:t> and Zach Lanier of New York-based security consultancy </a:t>
            </a:r>
            <a:r>
              <a:rPr lang="en-US" altLang="en-US" sz="1800" dirty="0" err="1"/>
              <a:t>Intrepidus</a:t>
            </a:r>
            <a:r>
              <a:rPr lang="en-US" altLang="en-US" sz="1800" dirty="0"/>
              <a:t> Group. The work presented was based on penetration tests conducted on a variety of mobile applications, using tools to decompile code, find bugs and gain access to confidential data or cause the application to function abnormally. </a:t>
            </a:r>
          </a:p>
          <a:p>
            <a:pPr>
              <a:lnSpc>
                <a:spcPct val="80000"/>
              </a:lnSpc>
            </a:pPr>
            <a:r>
              <a:rPr lang="en-US" altLang="en-US" sz="1800" dirty="0"/>
              <a:t>Coding experts say the smartphone marketplaces have fostered </a:t>
            </a:r>
            <a:r>
              <a:rPr lang="en-US" altLang="en-US" sz="1800" b="1" dirty="0"/>
              <a:t>a new wave of developers</a:t>
            </a:r>
            <a:r>
              <a:rPr lang="en-US" altLang="en-US" sz="1800" dirty="0"/>
              <a:t>, often less skilled, building applications as quickly as possible to gain as much visibility and profit as they can. </a:t>
            </a:r>
          </a:p>
          <a:p>
            <a:pPr>
              <a:lnSpc>
                <a:spcPct val="80000"/>
              </a:lnSpc>
            </a:pPr>
            <a:r>
              <a:rPr lang="en-US" altLang="en-US" sz="1800" dirty="0"/>
              <a:t>In addition, applications that sync data between a device and the cloud have authentication and authorization bugs, leaving them open to attack by a savvy hacker. The issues are often found on the server side when the mobile application talks to the server to retrieve data. Researchers have also been studying ways to access mobile application data cached on the device to tap into apps that may be leaking information, Lanier said. </a:t>
            </a:r>
          </a:p>
        </p:txBody>
      </p:sp>
    </p:spTree>
    <p:extLst>
      <p:ext uri="{BB962C8B-B14F-4D97-AF65-F5344CB8AC3E}">
        <p14:creationId xmlns:p14="http://schemas.microsoft.com/office/powerpoint/2010/main" val="13988965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--Apple Bans Apps Created with Advertising SDK That Collects Personal</a:t>
            </a:r>
            <a:br>
              <a:rPr lang="en-US" sz="2800" dirty="0"/>
            </a:br>
            <a:r>
              <a:rPr lang="en-US" sz="2800" dirty="0"/>
              <a:t>    </a:t>
            </a:r>
            <a:r>
              <a:rPr lang="en-US" sz="2800" dirty="0" smtClean="0"/>
              <a:t>Data (</a:t>
            </a:r>
            <a:r>
              <a:rPr lang="en-US" sz="2800" dirty="0"/>
              <a:t>October 19, 2015)</a:t>
            </a:r>
            <a:br>
              <a:rPr lang="en-US" sz="2800" dirty="0"/>
            </a:br>
            <a:r>
              <a:rPr lang="en-US" sz="2800" dirty="0" smtClean="0"/>
              <a:t>SANS News Bites, Vol. 17, No 82</a:t>
            </a:r>
            <a:endParaRPr lang="en-US" sz="2800" dirty="0"/>
          </a:p>
        </p:txBody>
      </p:sp>
      <p:sp>
        <p:nvSpPr>
          <p:cNvPr id="3" name="Content Placeholder 2"/>
          <p:cNvSpPr>
            <a:spLocks noGrp="1"/>
          </p:cNvSpPr>
          <p:nvPr>
            <p:ph idx="1"/>
          </p:nvPr>
        </p:nvSpPr>
        <p:spPr/>
        <p:txBody>
          <a:bodyPr>
            <a:normAutofit fontScale="92500" lnSpcReduction="10000"/>
          </a:bodyPr>
          <a:lstStyle/>
          <a:p>
            <a:r>
              <a:rPr lang="en-US" dirty="0" smtClean="0"/>
              <a:t>Apple </a:t>
            </a:r>
            <a:r>
              <a:rPr lang="en-US" dirty="0"/>
              <a:t>has identified and pulled more than 250 apps from its App Store</a:t>
            </a:r>
            <a:br>
              <a:rPr lang="en-US" dirty="0"/>
            </a:br>
            <a:r>
              <a:rPr lang="en-US" dirty="0"/>
              <a:t>because they were created using a third-party advertising SDK (software</a:t>
            </a:r>
            <a:br>
              <a:rPr lang="en-US" dirty="0"/>
            </a:br>
            <a:r>
              <a:rPr lang="en-US" dirty="0"/>
              <a:t>development kit) that harvests user data and sends them back to a remote</a:t>
            </a:r>
            <a:br>
              <a:rPr lang="en-US" dirty="0"/>
            </a:br>
            <a:r>
              <a:rPr lang="en-US" dirty="0"/>
              <a:t>server. The SDK in questions is "developed by </a:t>
            </a:r>
            <a:r>
              <a:rPr lang="en-US" dirty="0" err="1"/>
              <a:t>Youmi</a:t>
            </a:r>
            <a:r>
              <a:rPr lang="en-US" dirty="0"/>
              <a:t>, a mobile</a:t>
            </a:r>
            <a:br>
              <a:rPr lang="en-US" dirty="0"/>
            </a:br>
            <a:r>
              <a:rPr lang="en-US" dirty="0"/>
              <a:t>advertising provider [and] uses private APIs to gather private</a:t>
            </a:r>
            <a:br>
              <a:rPr lang="en-US" dirty="0"/>
            </a:br>
            <a:r>
              <a:rPr lang="en-US" dirty="0"/>
              <a:t>information." The developers may not have been aware that the SDK</a:t>
            </a:r>
            <a:br>
              <a:rPr lang="en-US" dirty="0"/>
            </a:br>
            <a:r>
              <a:rPr lang="en-US" dirty="0"/>
              <a:t>included questionable functions.</a:t>
            </a:r>
            <a:br>
              <a:rPr lang="en-US" dirty="0"/>
            </a:br>
            <a:r>
              <a:rPr lang="en-US" dirty="0">
                <a:hlinkClick r:id="rId2"/>
              </a:rPr>
              <a:t>http://www.zdnet.com/article/apple-pulls-hundreds-of-ios-apps-using-private-sdk-from-china-to-gather-user-data/</a:t>
            </a:r>
            <a:r>
              <a:rPr lang="en-US" dirty="0"/>
              <a:t/>
            </a:r>
            <a:br>
              <a:rPr lang="en-US" dirty="0"/>
            </a:br>
            <a:r>
              <a:rPr lang="en-US" dirty="0">
                <a:hlinkClick r:id="rId3"/>
              </a:rPr>
              <a:t>http://www.nbcnews.com/tech/security/apple-bans-hundreds-apps-hid-chinese-spyware-n447236</a:t>
            </a:r>
            <a:r>
              <a:rPr lang="en-US" dirty="0"/>
              <a:t/>
            </a:r>
            <a:br>
              <a:rPr lang="en-US" dirty="0"/>
            </a:br>
            <a:endParaRPr lang="en-US" dirty="0"/>
          </a:p>
        </p:txBody>
      </p:sp>
    </p:spTree>
    <p:extLst>
      <p:ext uri="{BB962C8B-B14F-4D97-AF65-F5344CB8AC3E}">
        <p14:creationId xmlns:p14="http://schemas.microsoft.com/office/powerpoint/2010/main" val="27646923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Date Placeholder 1"/>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A9C5376-E72C-4AB0-8689-E9A41F372CD4}" type="datetime1">
              <a:rPr lang="en-US" altLang="en-US" sz="1400" b="0" i="0">
                <a:latin typeface="Times New Roman" panose="02020603050405020304" pitchFamily="18" charset="0"/>
              </a:rPr>
              <a:pPr>
                <a:spcBef>
                  <a:spcPct val="0"/>
                </a:spcBef>
                <a:buFontTx/>
                <a:buNone/>
              </a:pPr>
              <a:t>11/1/2017</a:t>
            </a:fld>
            <a:endParaRPr lang="en-US" altLang="en-US" sz="1400" b="0" i="0">
              <a:latin typeface="Times New Roman" panose="02020603050405020304" pitchFamily="18" charset="0"/>
            </a:endParaRPr>
          </a:p>
        </p:txBody>
      </p:sp>
      <p:sp>
        <p:nvSpPr>
          <p:cNvPr id="569347" name="Slide Number Placeholder 3"/>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fld id="{0164B201-F54A-4AB8-A2BA-E111586EAAAC}" type="slidenum">
              <a:rPr lang="en-US" altLang="en-US" sz="1400" b="0" i="0">
                <a:latin typeface="Times New Roman" panose="02020603050405020304" pitchFamily="18" charset="0"/>
              </a:rPr>
              <a:pPr algn="r">
                <a:spcBef>
                  <a:spcPct val="0"/>
                </a:spcBef>
                <a:buFontTx/>
                <a:buNone/>
              </a:pPr>
              <a:t>85</a:t>
            </a:fld>
            <a:endParaRPr lang="en-US" altLang="en-US" sz="1400" b="0" i="0">
              <a:latin typeface="Times New Roman" panose="02020603050405020304" pitchFamily="18" charset="0"/>
            </a:endParaRPr>
          </a:p>
        </p:txBody>
      </p:sp>
      <p:sp>
        <p:nvSpPr>
          <p:cNvPr id="569348"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dirty="0">
                <a:solidFill>
                  <a:schemeClr val="tx2"/>
                </a:solidFill>
                <a:latin typeface="Times New Roman" panose="02020603050405020304" pitchFamily="18" charset="0"/>
              </a:rPr>
              <a:t>Security </a:t>
            </a:r>
            <a:r>
              <a:rPr lang="en-US" altLang="en-US" sz="4400" b="0" i="0" dirty="0" smtClean="0">
                <a:solidFill>
                  <a:schemeClr val="tx2"/>
                </a:solidFill>
                <a:latin typeface="Times New Roman" panose="02020603050405020304" pitchFamily="18" charset="0"/>
              </a:rPr>
              <a:t>requirements for mobile devices  </a:t>
            </a:r>
            <a:endParaRPr lang="en-US" altLang="en-US" sz="4400" b="0" i="0" dirty="0">
              <a:solidFill>
                <a:schemeClr val="tx2"/>
              </a:solidFill>
              <a:latin typeface="Times New Roman" panose="02020603050405020304" pitchFamily="18" charset="0"/>
            </a:endParaRPr>
          </a:p>
        </p:txBody>
      </p:sp>
      <p:sp>
        <p:nvSpPr>
          <p:cNvPr id="569349"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a:latin typeface="Times New Roman" panose="02020603050405020304" pitchFamily="18" charset="0"/>
              </a:rPr>
              <a:t>Secure processor </a:t>
            </a:r>
          </a:p>
          <a:p>
            <a:r>
              <a:rPr lang="en-US" altLang="en-US" sz="3200" b="0" i="0">
                <a:latin typeface="Times New Roman" panose="02020603050405020304" pitchFamily="18" charset="0"/>
              </a:rPr>
              <a:t>Secure OS</a:t>
            </a:r>
          </a:p>
          <a:p>
            <a:r>
              <a:rPr lang="en-US" altLang="en-US" sz="3200" b="0" i="0">
                <a:latin typeface="Times New Roman" panose="02020603050405020304" pitchFamily="18" charset="0"/>
              </a:rPr>
              <a:t>Resource access control in the device</a:t>
            </a:r>
          </a:p>
          <a:p>
            <a:r>
              <a:rPr lang="en-US" altLang="en-US" sz="3200" b="0" i="0">
                <a:latin typeface="Times New Roman" panose="02020603050405020304" pitchFamily="18" charset="0"/>
              </a:rPr>
              <a:t>Application security</a:t>
            </a:r>
          </a:p>
          <a:p>
            <a:r>
              <a:rPr lang="en-US" altLang="en-US" sz="3200" b="0" i="0">
                <a:latin typeface="Times New Roman" panose="02020603050405020304" pitchFamily="18" charset="0"/>
              </a:rPr>
              <a:t>Secure communication protocols </a:t>
            </a:r>
          </a:p>
          <a:p>
            <a:r>
              <a:rPr lang="en-US" altLang="en-US" sz="3200" b="0" i="0">
                <a:latin typeface="Times New Roman" panose="02020603050405020304" pitchFamily="18" charset="0"/>
              </a:rPr>
              <a:t>Appropriate server security</a:t>
            </a:r>
          </a:p>
          <a:p>
            <a:r>
              <a:rPr lang="en-US" altLang="en-US" sz="3200" b="0" i="0">
                <a:latin typeface="Times New Roman" panose="02020603050405020304" pitchFamily="18" charset="0"/>
              </a:rPr>
              <a:t>Authentication of users to devices</a:t>
            </a:r>
          </a:p>
          <a:p>
            <a:endParaRPr lang="en-US" altLang="en-US" sz="3200" b="0" i="0">
              <a:latin typeface="Times New Roman" panose="02020603050405020304" pitchFamily="18" charset="0"/>
            </a:endParaRPr>
          </a:p>
        </p:txBody>
      </p:sp>
    </p:spTree>
    <p:extLst>
      <p:ext uri="{BB962C8B-B14F-4D97-AF65-F5344CB8AC3E}">
        <p14:creationId xmlns:p14="http://schemas.microsoft.com/office/powerpoint/2010/main" val="249056811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comparison</a:t>
            </a:r>
            <a:endParaRPr lang="en-US" dirty="0"/>
          </a:p>
        </p:txBody>
      </p:sp>
      <p:sp>
        <p:nvSpPr>
          <p:cNvPr id="3" name="Content Placeholder 2"/>
          <p:cNvSpPr>
            <a:spLocks noGrp="1"/>
          </p:cNvSpPr>
          <p:nvPr>
            <p:ph idx="1"/>
          </p:nvPr>
        </p:nvSpPr>
        <p:spPr/>
        <p:txBody>
          <a:bodyPr/>
          <a:lstStyle/>
          <a:p>
            <a:r>
              <a:rPr lang="en-US" dirty="0" smtClean="0"/>
              <a:t>Apple apps can only be bought in </a:t>
            </a:r>
            <a:r>
              <a:rPr lang="en-US" dirty="0" err="1" smtClean="0"/>
              <a:t>AppleStore</a:t>
            </a:r>
            <a:r>
              <a:rPr lang="en-US" dirty="0" smtClean="0"/>
              <a:t>, where they are possibly checked or come from trusted sources</a:t>
            </a:r>
          </a:p>
          <a:p>
            <a:r>
              <a:rPr lang="en-US" dirty="0" smtClean="0"/>
              <a:t>iPhone has only one architecture, controlled by Apple</a:t>
            </a:r>
          </a:p>
          <a:p>
            <a:r>
              <a:rPr lang="en-US" dirty="0" smtClean="0"/>
              <a:t>Android phones are made by several companies who interpret the architecture in their way</a:t>
            </a:r>
          </a:p>
          <a:p>
            <a:r>
              <a:rPr lang="en-US" dirty="0" smtClean="0"/>
              <a:t>Android apps can be bought in many places</a:t>
            </a:r>
          </a:p>
          <a:p>
            <a:r>
              <a:rPr lang="en-US" dirty="0" smtClean="0"/>
              <a:t>In general, Android phones are easier to attack</a:t>
            </a:r>
          </a:p>
          <a:p>
            <a:r>
              <a:rPr lang="en-US" dirty="0" smtClean="0"/>
              <a:t>Final effect depends on security defenses and their use by the phone owners</a:t>
            </a:r>
            <a:endParaRPr lang="en-US" dirty="0"/>
          </a:p>
        </p:txBody>
      </p:sp>
    </p:spTree>
    <p:extLst>
      <p:ext uri="{BB962C8B-B14F-4D97-AF65-F5344CB8AC3E}">
        <p14:creationId xmlns:p14="http://schemas.microsoft.com/office/powerpoint/2010/main" val="18516063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Android Knox-- iPhone</a:t>
            </a:r>
            <a:endParaRPr lang="en-US" dirty="0"/>
          </a:p>
        </p:txBody>
      </p:sp>
      <p:graphicFrame>
        <p:nvGraphicFramePr>
          <p:cNvPr id="4" name="Content Placeholder 3"/>
          <p:cNvGraphicFramePr>
            <a:graphicFrameLocks noGrp="1"/>
          </p:cNvGraphicFramePr>
          <p:nvPr>
            <p:ph idx="1"/>
          </p:nvPr>
        </p:nvGraphicFramePr>
        <p:xfrm>
          <a:off x="2432301" y="1946370"/>
          <a:ext cx="7168898" cy="4244119"/>
        </p:xfrm>
        <a:graphic>
          <a:graphicData uri="http://schemas.openxmlformats.org/drawingml/2006/table">
            <a:tbl>
              <a:tblPr firstRow="1" firstCol="1" bandRow="1">
                <a:tableStyleId>{5C22544A-7EE6-4342-B048-85BDC9FD1C3A}</a:tableStyleId>
              </a:tblPr>
              <a:tblGrid>
                <a:gridCol w="3584449"/>
                <a:gridCol w="3584449"/>
              </a:tblGrid>
              <a:tr h="499309">
                <a:tc>
                  <a:txBody>
                    <a:bodyPr/>
                    <a:lstStyle/>
                    <a:p>
                      <a:pPr marL="0" marR="0" algn="ctr">
                        <a:lnSpc>
                          <a:spcPct val="107000"/>
                        </a:lnSpc>
                        <a:spcBef>
                          <a:spcPts val="0"/>
                        </a:spcBef>
                        <a:spcAft>
                          <a:spcPts val="0"/>
                        </a:spcAft>
                      </a:pPr>
                      <a:r>
                        <a:rPr lang="en-US" sz="1200" u="sng" dirty="0">
                          <a:effectLst/>
                        </a:rPr>
                        <a:t>Android Knox Security Mechanisms:</a:t>
                      </a:r>
                      <a:endParaRPr lang="en-US" sz="1100" dirty="0">
                        <a:effectLst/>
                      </a:endParaRPr>
                    </a:p>
                    <a:p>
                      <a:pPr marL="0" marR="0" algn="ctr">
                        <a:lnSpc>
                          <a:spcPct val="107000"/>
                        </a:lnSpc>
                        <a:spcBef>
                          <a:spcPts val="0"/>
                        </a:spcBef>
                        <a:spcAft>
                          <a:spcPts val="0"/>
                        </a:spcAft>
                      </a:pPr>
                      <a:r>
                        <a:rPr lang="en-US" sz="1200" u="none" strike="noStrike"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u="sng">
                          <a:effectLst/>
                        </a:rPr>
                        <a:t>iPhone Security Mechanisms:</a:t>
                      </a:r>
                      <a:endParaRPr lang="en-US" sz="1100">
                        <a:effectLst/>
                      </a:endParaRPr>
                    </a:p>
                    <a:p>
                      <a:pPr marL="0" marR="0" algn="ctr">
                        <a:lnSpc>
                          <a:spcPct val="107000"/>
                        </a:lnSpc>
                        <a:spcBef>
                          <a:spcPts val="0"/>
                        </a:spcBef>
                        <a:spcAft>
                          <a:spcPts val="0"/>
                        </a:spcAft>
                      </a:pPr>
                      <a:r>
                        <a:rPr lang="en-US" sz="1200" u="none" strike="noStrike">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97232">
                <a:tc>
                  <a:txBody>
                    <a:bodyPr/>
                    <a:lstStyle/>
                    <a:p>
                      <a:pPr marL="0" marR="0">
                        <a:lnSpc>
                          <a:spcPct val="107000"/>
                        </a:lnSpc>
                        <a:spcBef>
                          <a:spcPts val="0"/>
                        </a:spcBef>
                        <a:spcAft>
                          <a:spcPts val="0"/>
                        </a:spcAft>
                      </a:pPr>
                      <a:r>
                        <a:rPr lang="en-US" sz="1200">
                          <a:effectLst/>
                        </a:rPr>
                        <a:t>Android OS kernel partition applies the “sandbox” principle – separation of kernel and user modes; Knox goes further, only using middleware to allow cross-application communication and to manage kernel requests. This also helps ensure no forms of communication occur between the Knox OS and the normal Android OS.</a:t>
                      </a:r>
                      <a:endParaRPr lang="en-US" sz="1100">
                        <a:effectLst/>
                      </a:endParaRPr>
                    </a:p>
                    <a:p>
                      <a:pPr marL="0" marR="0">
                        <a:lnSpc>
                          <a:spcPct val="107000"/>
                        </a:lnSpc>
                        <a:spcBef>
                          <a:spcPts val="0"/>
                        </a:spcBef>
                        <a:spcAft>
                          <a:spcPts val="0"/>
                        </a:spcAft>
                      </a:pPr>
                      <a:r>
                        <a:rPr lang="en-US" sz="1200" u="none" strike="noStrike">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iOS kernel partition applies the “sandbox” </a:t>
                      </a:r>
                      <a:r>
                        <a:rPr lang="en-US" sz="1200" dirty="0" smtClean="0">
                          <a:effectLst/>
                        </a:rPr>
                        <a:t>pattern, </a:t>
                      </a:r>
                      <a:r>
                        <a:rPr lang="en-US" sz="1200" dirty="0">
                          <a:effectLst/>
                        </a:rPr>
                        <a:t>protected from alteration by user app</a:t>
                      </a:r>
                      <a:endParaRPr lang="en-US" sz="1100" dirty="0">
                        <a:effectLst/>
                      </a:endParaRPr>
                    </a:p>
                    <a:p>
                      <a:pPr marL="0" marR="0">
                        <a:lnSpc>
                          <a:spcPct val="107000"/>
                        </a:lnSpc>
                        <a:spcBef>
                          <a:spcPts val="0"/>
                        </a:spcBef>
                        <a:spcAft>
                          <a:spcPts val="0"/>
                        </a:spcAft>
                      </a:pPr>
                      <a:r>
                        <a:rPr lang="en-US" sz="1200" u="none" strike="noStrike"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98616">
                <a:tc>
                  <a:txBody>
                    <a:bodyPr/>
                    <a:lstStyle/>
                    <a:p>
                      <a:pPr marL="0" marR="0">
                        <a:lnSpc>
                          <a:spcPct val="107000"/>
                        </a:lnSpc>
                        <a:spcBef>
                          <a:spcPts val="0"/>
                        </a:spcBef>
                        <a:spcAft>
                          <a:spcPts val="0"/>
                        </a:spcAft>
                      </a:pPr>
                      <a:r>
                        <a:rPr lang="en-US" sz="1200" dirty="0">
                          <a:effectLst/>
                        </a:rPr>
                        <a:t>Android OS uses Java </a:t>
                      </a:r>
                      <a:r>
                        <a:rPr lang="en-US" sz="1200" dirty="0" smtClean="0">
                          <a:effectLst/>
                        </a:rPr>
                        <a:t>code</a:t>
                      </a:r>
                      <a:r>
                        <a:rPr lang="en-US" sz="1200" dirty="0">
                          <a:effectLst/>
                        </a:rPr>
                        <a:t>, which is largely immune to buffer overflow vulnerabilities</a:t>
                      </a:r>
                      <a:endParaRPr lang="en-US" sz="1100" dirty="0">
                        <a:effectLst/>
                      </a:endParaRPr>
                    </a:p>
                    <a:p>
                      <a:pPr marL="0" marR="0">
                        <a:lnSpc>
                          <a:spcPct val="107000"/>
                        </a:lnSpc>
                        <a:spcBef>
                          <a:spcPts val="0"/>
                        </a:spcBef>
                        <a:spcAft>
                          <a:spcPts val="0"/>
                        </a:spcAft>
                      </a:pPr>
                      <a:r>
                        <a:rPr lang="en-US" sz="1200" u="none" strike="noStrike"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smtClean="0">
                          <a:effectLst/>
                        </a:rPr>
                        <a:t>iOS </a:t>
                      </a:r>
                      <a:r>
                        <a:rPr lang="en-US" sz="1200" dirty="0">
                          <a:effectLst/>
                        </a:rPr>
                        <a:t>mitigates buffer overflow vulnerability with mechanisms that manage memory and prevent the causes of buffer overflow</a:t>
                      </a:r>
                      <a:endParaRPr lang="en-US" sz="1100" dirty="0">
                        <a:effectLst/>
                      </a:endParaRPr>
                    </a:p>
                    <a:p>
                      <a:pPr marL="0" marR="0">
                        <a:lnSpc>
                          <a:spcPct val="107000"/>
                        </a:lnSpc>
                        <a:spcBef>
                          <a:spcPts val="0"/>
                        </a:spcBef>
                        <a:spcAft>
                          <a:spcPts val="0"/>
                        </a:spcAft>
                      </a:pPr>
                      <a:r>
                        <a:rPr lang="en-US" sz="1200" u="none" strike="noStrike"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48962">
                <a:tc>
                  <a:txBody>
                    <a:bodyPr/>
                    <a:lstStyle/>
                    <a:p>
                      <a:pPr marL="0" marR="0">
                        <a:lnSpc>
                          <a:spcPct val="107000"/>
                        </a:lnSpc>
                        <a:spcBef>
                          <a:spcPts val="0"/>
                        </a:spcBef>
                        <a:spcAft>
                          <a:spcPts val="0"/>
                        </a:spcAft>
                      </a:pPr>
                      <a:r>
                        <a:rPr lang="en-US" sz="1200">
                          <a:effectLst/>
                        </a:rPr>
                        <a:t>Secure boot uses asymmetric key pair and hardware encoding to verify signed components of executables</a:t>
                      </a:r>
                      <a:endParaRPr lang="en-US" sz="1100">
                        <a:effectLst/>
                      </a:endParaRPr>
                    </a:p>
                    <a:p>
                      <a:pPr marL="0" marR="0">
                        <a:lnSpc>
                          <a:spcPct val="107000"/>
                        </a:lnSpc>
                        <a:spcBef>
                          <a:spcPts val="0"/>
                        </a:spcBef>
                        <a:spcAft>
                          <a:spcPts val="0"/>
                        </a:spcAft>
                      </a:pPr>
                      <a:r>
                        <a:rPr lang="en-US" sz="1200" u="none" strike="noStrike">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Secure boot process, using asymmetric key and signed components are verified as loaded</a:t>
                      </a:r>
                      <a:endParaRPr lang="en-US" sz="1100" dirty="0">
                        <a:effectLst/>
                      </a:endParaRPr>
                    </a:p>
                    <a:p>
                      <a:pPr marL="0" marR="0">
                        <a:lnSpc>
                          <a:spcPct val="107000"/>
                        </a:lnSpc>
                        <a:spcBef>
                          <a:spcPts val="0"/>
                        </a:spcBef>
                        <a:spcAft>
                          <a:spcPts val="0"/>
                        </a:spcAft>
                      </a:pPr>
                      <a:r>
                        <a:rPr lang="en-US" sz="1200" u="none" strike="noStrike"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0536414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Knox  and iPhone</a:t>
            </a:r>
            <a:endParaRPr lang="en-US" dirty="0"/>
          </a:p>
        </p:txBody>
      </p:sp>
      <p:graphicFrame>
        <p:nvGraphicFramePr>
          <p:cNvPr id="4" name="Content Placeholder 3"/>
          <p:cNvGraphicFramePr>
            <a:graphicFrameLocks noGrp="1"/>
          </p:cNvGraphicFramePr>
          <p:nvPr>
            <p:ph idx="1"/>
          </p:nvPr>
        </p:nvGraphicFramePr>
        <p:xfrm>
          <a:off x="2395727" y="1946370"/>
          <a:ext cx="6668898" cy="4198399"/>
        </p:xfrm>
        <a:graphic>
          <a:graphicData uri="http://schemas.openxmlformats.org/drawingml/2006/table">
            <a:tbl>
              <a:tblPr firstRow="1" firstCol="1" bandRow="1">
                <a:tableStyleId>{5C22544A-7EE6-4342-B048-85BDC9FD1C3A}</a:tableStyleId>
              </a:tblPr>
              <a:tblGrid>
                <a:gridCol w="3334449"/>
                <a:gridCol w="3334449"/>
              </a:tblGrid>
              <a:tr h="1836799">
                <a:tc>
                  <a:txBody>
                    <a:bodyPr/>
                    <a:lstStyle/>
                    <a:p>
                      <a:pPr marL="0" marR="0">
                        <a:lnSpc>
                          <a:spcPct val="107000"/>
                        </a:lnSpc>
                        <a:spcBef>
                          <a:spcPts val="0"/>
                        </a:spcBef>
                        <a:spcAft>
                          <a:spcPts val="0"/>
                        </a:spcAft>
                      </a:pPr>
                      <a:r>
                        <a:rPr lang="en-US" sz="1200">
                          <a:effectLst/>
                        </a:rPr>
                        <a:t>Knox creates a virtual partition within OS, allowing two separate Android OS to be run. This allows complete separation of personal and professional data and applications. </a:t>
                      </a:r>
                      <a:endParaRPr lang="en-US" sz="1100">
                        <a:effectLst/>
                      </a:endParaRPr>
                    </a:p>
                    <a:p>
                      <a:pPr marL="0" marR="0">
                        <a:lnSpc>
                          <a:spcPct val="107000"/>
                        </a:lnSpc>
                        <a:spcBef>
                          <a:spcPts val="0"/>
                        </a:spcBef>
                        <a:spcAft>
                          <a:spcPts val="0"/>
                        </a:spcAft>
                      </a:pPr>
                      <a:r>
                        <a:rPr lang="en-US" sz="1200" u="none" strike="noStrike">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Secure Enclave – separate boot process, encrypted data, isolated from the rest of the system. Communicates with rest of OS is limited to shared memory buffers and interrupt-driven mailbox communications. Provides all cryptographic operations and data integrity, and is able to operate even if kernel has been compromised.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4800">
                <a:tc>
                  <a:txBody>
                    <a:bodyPr/>
                    <a:lstStyle/>
                    <a:p>
                      <a:pPr marL="0" marR="0">
                        <a:lnSpc>
                          <a:spcPct val="107000"/>
                        </a:lnSpc>
                        <a:spcBef>
                          <a:spcPts val="0"/>
                        </a:spcBef>
                        <a:spcAft>
                          <a:spcPts val="0"/>
                        </a:spcAft>
                      </a:pPr>
                      <a:r>
                        <a:rPr lang="en-US" sz="1200">
                          <a:effectLst/>
                        </a:rPr>
                        <a:t>Knox container is encrypted with AES 256 bit key</a:t>
                      </a:r>
                      <a:endParaRPr lang="en-US" sz="1100">
                        <a:effectLst/>
                      </a:endParaRPr>
                    </a:p>
                    <a:p>
                      <a:pPr marL="0" marR="0">
                        <a:lnSpc>
                          <a:spcPct val="107000"/>
                        </a:lnSpc>
                        <a:spcBef>
                          <a:spcPts val="0"/>
                        </a:spcBef>
                        <a:spcAft>
                          <a:spcPts val="0"/>
                        </a:spcAft>
                      </a:pPr>
                      <a:r>
                        <a:rPr lang="en-US" sz="1200" u="none" strike="noStrike">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Uses AES 256-bit encryption for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87200">
                <a:tc>
                  <a:txBody>
                    <a:bodyPr/>
                    <a:lstStyle/>
                    <a:p>
                      <a:pPr marL="0" marR="0">
                        <a:lnSpc>
                          <a:spcPct val="107000"/>
                        </a:lnSpc>
                        <a:spcBef>
                          <a:spcPts val="0"/>
                        </a:spcBef>
                        <a:spcAft>
                          <a:spcPts val="0"/>
                        </a:spcAft>
                      </a:pPr>
                      <a:r>
                        <a:rPr lang="en-US" sz="1200">
                          <a:effectLst/>
                        </a:rPr>
                        <a:t>Two-part biometric authentication can be set with a fingerprint scan and passcode requirement</a:t>
                      </a:r>
                      <a:endParaRPr lang="en-US" sz="1100">
                        <a:effectLst/>
                      </a:endParaRPr>
                    </a:p>
                    <a:p>
                      <a:pPr marL="0" marR="0">
                        <a:lnSpc>
                          <a:spcPct val="107000"/>
                        </a:lnSpc>
                        <a:spcBef>
                          <a:spcPts val="0"/>
                        </a:spcBef>
                        <a:spcAft>
                          <a:spcPts val="0"/>
                        </a:spcAft>
                      </a:pPr>
                      <a:r>
                        <a:rPr lang="en-US" sz="1200" u="none" strike="noStrike">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Touch ID - Fingerprint passcode system allows two-part biometric authentication</a:t>
                      </a:r>
                      <a:endParaRPr lang="en-US" sz="1100">
                        <a:effectLst/>
                      </a:endParaRPr>
                    </a:p>
                    <a:p>
                      <a:pPr marL="0" marR="0">
                        <a:lnSpc>
                          <a:spcPct val="107000"/>
                        </a:lnSpc>
                        <a:spcBef>
                          <a:spcPts val="0"/>
                        </a:spcBef>
                        <a:spcAft>
                          <a:spcPts val="0"/>
                        </a:spcAft>
                      </a:pPr>
                      <a:r>
                        <a:rPr lang="en-US" sz="1200" u="none" strike="noStrike">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49600">
                <a:tc>
                  <a:txBody>
                    <a:bodyPr/>
                    <a:lstStyle/>
                    <a:p>
                      <a:pPr marL="0" marR="0">
                        <a:lnSpc>
                          <a:spcPct val="107000"/>
                        </a:lnSpc>
                        <a:spcBef>
                          <a:spcPts val="0"/>
                        </a:spcBef>
                        <a:spcAft>
                          <a:spcPts val="0"/>
                        </a:spcAft>
                      </a:pPr>
                      <a:r>
                        <a:rPr lang="en-US" sz="1200">
                          <a:effectLst/>
                        </a:rPr>
                        <a:t>Cryptographic key is tied to unmodifiable hardware values – so that software and data may only be used on the hardware it was encrypted 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Each key is unique and partially generated from and tied to the device it is used on – software and firmware are unable to read this key directly.</a:t>
                      </a:r>
                      <a:endParaRPr lang="en-US" sz="1100" dirty="0">
                        <a:effectLst/>
                      </a:endParaRPr>
                    </a:p>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8491816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49423" y="1380744"/>
          <a:ext cx="6815202" cy="4507992"/>
        </p:xfrm>
        <a:graphic>
          <a:graphicData uri="http://schemas.openxmlformats.org/drawingml/2006/table">
            <a:tbl>
              <a:tblPr firstRow="1" firstCol="1" bandRow="1">
                <a:tableStyleId>{5C22544A-7EE6-4342-B048-85BDC9FD1C3A}</a:tableStyleId>
              </a:tblPr>
              <a:tblGrid>
                <a:gridCol w="3407601"/>
                <a:gridCol w="3407601"/>
              </a:tblGrid>
              <a:tr h="1591056">
                <a:tc>
                  <a:txBody>
                    <a:bodyPr/>
                    <a:lstStyle/>
                    <a:p>
                      <a:pPr marL="0" marR="0">
                        <a:lnSpc>
                          <a:spcPct val="107000"/>
                        </a:lnSpc>
                        <a:spcBef>
                          <a:spcPts val="0"/>
                        </a:spcBef>
                        <a:spcAft>
                          <a:spcPts val="0"/>
                        </a:spcAft>
                      </a:pPr>
                      <a:r>
                        <a:rPr lang="en-US" sz="1200">
                          <a:effectLst/>
                        </a:rPr>
                        <a:t>Knox Warranty Fuse – one-time fuse that is triggered if the device is ever booted to an unapproved state. If so – the device can never run Knox again, and the data from the Knox OS can never be recovered.</a:t>
                      </a:r>
                      <a:endParaRPr lang="en-US" sz="1100">
                        <a:effectLst/>
                      </a:endParaRPr>
                    </a:p>
                    <a:p>
                      <a:pPr marL="0" marR="0">
                        <a:lnSpc>
                          <a:spcPct val="107000"/>
                        </a:lnSpc>
                        <a:spcBef>
                          <a:spcPts val="0"/>
                        </a:spcBef>
                        <a:spcAft>
                          <a:spcPts val="0"/>
                        </a:spcAft>
                      </a:pPr>
                      <a:r>
                        <a:rPr lang="en-US" sz="1200" u="none" strike="noStrike">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Option can be set to have device completely wiped if passcode is entered incorrectly on 10 consecutive attempts. </a:t>
                      </a:r>
                      <a:endParaRPr lang="en-US" sz="1100">
                        <a:effectLst/>
                      </a:endParaRPr>
                    </a:p>
                    <a:p>
                      <a:pPr marL="0" marR="0">
                        <a:lnSpc>
                          <a:spcPct val="107000"/>
                        </a:lnSpc>
                        <a:spcBef>
                          <a:spcPts val="0"/>
                        </a:spcBef>
                        <a:spcAft>
                          <a:spcPts val="0"/>
                        </a:spcAft>
                      </a:pPr>
                      <a:r>
                        <a:rPr lang="en-US" sz="1200" u="none" strike="noStrike">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325880">
                <a:tc>
                  <a:txBody>
                    <a:bodyPr/>
                    <a:lstStyle/>
                    <a:p>
                      <a:pPr marL="0" marR="0">
                        <a:lnSpc>
                          <a:spcPct val="107000"/>
                        </a:lnSpc>
                        <a:spcBef>
                          <a:spcPts val="0"/>
                        </a:spcBef>
                        <a:spcAft>
                          <a:spcPts val="0"/>
                        </a:spcAft>
                      </a:pPr>
                      <a:r>
                        <a:rPr lang="en-US" sz="1200">
                          <a:effectLst/>
                        </a:rPr>
                        <a:t>Google Play Store: No checking of applications before available for download – Google will run scan of the store regularly to detect malware. Bad programs can exist for download before detected.</a:t>
                      </a:r>
                      <a:endParaRPr lang="en-US" sz="1100">
                        <a:effectLst/>
                      </a:endParaRPr>
                    </a:p>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Apple Store apps are checked and verified and receive a unique certificate before publishing for user download. Only Apple-signed code can be installed.</a:t>
                      </a:r>
                      <a:endParaRPr lang="en-US" sz="1100">
                        <a:effectLst/>
                      </a:endParaRPr>
                    </a:p>
                    <a:p>
                      <a:pPr marL="0" marR="0">
                        <a:lnSpc>
                          <a:spcPct val="107000"/>
                        </a:lnSpc>
                        <a:spcBef>
                          <a:spcPts val="0"/>
                        </a:spcBef>
                        <a:spcAft>
                          <a:spcPts val="0"/>
                        </a:spcAft>
                      </a:pPr>
                      <a:r>
                        <a:rPr lang="en-US" sz="1200" u="none" strike="noStrike">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95528">
                <a:tc>
                  <a:txBody>
                    <a:bodyPr/>
                    <a:lstStyle/>
                    <a:p>
                      <a:pPr marL="0" marR="0">
                        <a:lnSpc>
                          <a:spcPct val="107000"/>
                        </a:lnSpc>
                        <a:spcBef>
                          <a:spcPts val="0"/>
                        </a:spcBef>
                        <a:spcAft>
                          <a:spcPts val="0"/>
                        </a:spcAft>
                      </a:pPr>
                      <a:r>
                        <a:rPr lang="en-US" sz="1200">
                          <a:effectLst/>
                        </a:rPr>
                        <a:t>42 OS vulnerabilities known for Google Android OS (as of 3/15/15) </a:t>
                      </a:r>
                      <a:endParaRPr lang="en-US" sz="1100">
                        <a:effectLst/>
                      </a:endParaRPr>
                    </a:p>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454 OS vulnerabilities known for iPhone iOS (as of 3/15/15)</a:t>
                      </a:r>
                      <a:endParaRPr lang="en-US" sz="1100">
                        <a:effectLst/>
                      </a:endParaRPr>
                    </a:p>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95528">
                <a:tc>
                  <a:txBody>
                    <a:bodyPr/>
                    <a:lstStyle/>
                    <a:p>
                      <a:pPr marL="0" marR="0">
                        <a:lnSpc>
                          <a:spcPct val="107000"/>
                        </a:lnSpc>
                        <a:spcBef>
                          <a:spcPts val="0"/>
                        </a:spcBef>
                        <a:spcAft>
                          <a:spcPts val="0"/>
                        </a:spcAft>
                      </a:pPr>
                      <a:r>
                        <a:rPr lang="en-US" sz="1200">
                          <a:effectLst/>
                        </a:rPr>
                        <a:t>Access requests by apps are granted during installation</a:t>
                      </a:r>
                      <a:endParaRPr lang="en-US" sz="1100">
                        <a:effectLst/>
                      </a:endParaRPr>
                    </a:p>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Access requests by apps are granted as requested</a:t>
                      </a:r>
                      <a:endParaRPr lang="en-US" sz="1100" dirty="0">
                        <a:effectLst/>
                      </a:endParaRPr>
                    </a:p>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837575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idx="4294967295"/>
          </p:nvPr>
        </p:nvSpPr>
        <p:spPr/>
        <p:txBody>
          <a:bodyPr/>
          <a:lstStyle/>
          <a:p>
            <a:pPr eaLnBrk="1" hangingPunct="1"/>
            <a:r>
              <a:rPr lang="en-US" altLang="en-US" smtClean="0"/>
              <a:t>WEP attacks</a:t>
            </a:r>
          </a:p>
        </p:txBody>
      </p:sp>
      <p:sp>
        <p:nvSpPr>
          <p:cNvPr id="514051" name="Rectangle 3"/>
          <p:cNvSpPr>
            <a:spLocks noGrp="1" noChangeArrowheads="1"/>
          </p:cNvSpPr>
          <p:nvPr>
            <p:ph type="body" idx="4294967295"/>
          </p:nvPr>
        </p:nvSpPr>
        <p:spPr/>
        <p:txBody>
          <a:bodyPr>
            <a:noAutofit/>
          </a:bodyPr>
          <a:lstStyle/>
          <a:p>
            <a:pPr eaLnBrk="1" hangingPunct="1">
              <a:lnSpc>
                <a:spcPct val="80000"/>
              </a:lnSpc>
            </a:pPr>
            <a:r>
              <a:rPr lang="en-US" altLang="en-US" sz="2400" dirty="0"/>
              <a:t>Because RC4 is a stream cipher, the same traffic key must never be used twice. The purpose of an IV, which is transmitted as plain text, is to prevent any repetition, but a 24-bit IV is not long enough to ensure this on a busy network</a:t>
            </a:r>
          </a:p>
          <a:p>
            <a:pPr eaLnBrk="1" hangingPunct="1">
              <a:lnSpc>
                <a:spcPct val="80000"/>
              </a:lnSpc>
            </a:pPr>
            <a:r>
              <a:rPr lang="en-US" altLang="en-US" sz="2400" dirty="0"/>
              <a:t>The way the IV was used also opened WEP to a related key attack. For a 24-bit IV, there is a 50% probability the same IV will repeat after 5000 packets.</a:t>
            </a:r>
          </a:p>
          <a:p>
            <a:pPr eaLnBrk="1" hangingPunct="1">
              <a:lnSpc>
                <a:spcPct val="80000"/>
              </a:lnSpc>
            </a:pPr>
            <a:r>
              <a:rPr lang="en-US" altLang="en-US" sz="2400" dirty="0"/>
              <a:t>Cam-</a:t>
            </a:r>
            <a:r>
              <a:rPr lang="en-US" altLang="en-US" sz="2400" dirty="0" err="1"/>
              <a:t>Winget</a:t>
            </a:r>
            <a:r>
              <a:rPr lang="en-US" altLang="en-US" sz="2400" dirty="0"/>
              <a:t> et al. (2003) surveyed a variety of shortcomings in WEP. They write "Experiments in the field indicate that, with proper equipment, it is practical to eavesdrop on WEP-protected networks from distances of a mile or more from the target." They also reported two generic weaknesses:</a:t>
            </a:r>
          </a:p>
          <a:p>
            <a:pPr eaLnBrk="1" hangingPunct="1">
              <a:lnSpc>
                <a:spcPct val="80000"/>
              </a:lnSpc>
              <a:buFontTx/>
              <a:buNone/>
            </a:pPr>
            <a:r>
              <a:rPr lang="en-US" altLang="en-US" sz="2400" dirty="0"/>
              <a:t>          the use of WEP was optional, resulting in many installations </a:t>
            </a:r>
          </a:p>
          <a:p>
            <a:pPr eaLnBrk="1" hangingPunct="1">
              <a:lnSpc>
                <a:spcPct val="80000"/>
              </a:lnSpc>
              <a:buFontTx/>
              <a:buNone/>
            </a:pPr>
            <a:r>
              <a:rPr lang="en-US" altLang="en-US" sz="2400" dirty="0"/>
              <a:t>          never even activating it, and </a:t>
            </a:r>
          </a:p>
          <a:p>
            <a:pPr eaLnBrk="1" hangingPunct="1">
              <a:lnSpc>
                <a:spcPct val="80000"/>
              </a:lnSpc>
              <a:buFontTx/>
              <a:buNone/>
            </a:pPr>
            <a:r>
              <a:rPr lang="en-US" altLang="en-US" sz="2400" dirty="0"/>
              <a:t>          WEP did not include a key management protocol, relying instead on a single shared key among users </a:t>
            </a:r>
          </a:p>
          <a:p>
            <a:pPr eaLnBrk="1" hangingPunct="1">
              <a:lnSpc>
                <a:spcPct val="80000"/>
              </a:lnSpc>
            </a:pPr>
            <a:endParaRPr lang="en-US" altLang="en-US" sz="2400" dirty="0"/>
          </a:p>
        </p:txBody>
      </p:sp>
    </p:spTree>
    <p:extLst>
      <p:ext uri="{BB962C8B-B14F-4D97-AF65-F5344CB8AC3E}">
        <p14:creationId xmlns:p14="http://schemas.microsoft.com/office/powerpoint/2010/main" val="330014903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Review: Silent Circle Blackphone 2</a:t>
            </a:r>
            <a:br>
              <a:rPr lang="en-US" sz="2800" b="1" dirty="0"/>
            </a:br>
            <a:r>
              <a:rPr lang="en-US" sz="2000" b="1" dirty="0"/>
              <a:t>http://www.wired.com/2015/09/review-blackphone-2/</a:t>
            </a:r>
          </a:p>
        </p:txBody>
      </p:sp>
      <p:sp>
        <p:nvSpPr>
          <p:cNvPr id="3" name="Content Placeholder 2"/>
          <p:cNvSpPr>
            <a:spLocks noGrp="1"/>
          </p:cNvSpPr>
          <p:nvPr>
            <p:ph idx="1"/>
          </p:nvPr>
        </p:nvSpPr>
        <p:spPr/>
        <p:txBody>
          <a:bodyPr>
            <a:normAutofit fontScale="85000" lnSpcReduction="20000"/>
          </a:bodyPr>
          <a:lstStyle/>
          <a:p>
            <a:r>
              <a:rPr lang="en-US" dirty="0"/>
              <a:t>The </a:t>
            </a:r>
            <a:r>
              <a:rPr lang="en-US" dirty="0">
                <a:hlinkClick r:id="rId2"/>
              </a:rPr>
              <a:t>Blackphone 2</a:t>
            </a:r>
            <a:r>
              <a:rPr lang="en-US" dirty="0"/>
              <a:t>, the second device from the </a:t>
            </a:r>
            <a:r>
              <a:rPr lang="en-US" dirty="0" smtClean="0"/>
              <a:t>Swiss/Spanish </a:t>
            </a:r>
            <a:r>
              <a:rPr lang="en-US" dirty="0"/>
              <a:t>company Silent Circle, is unique. </a:t>
            </a:r>
            <a:endParaRPr lang="en-US" dirty="0" smtClean="0"/>
          </a:p>
          <a:p>
            <a:r>
              <a:rPr lang="en-US" dirty="0" smtClean="0"/>
              <a:t>It </a:t>
            </a:r>
            <a:r>
              <a:rPr lang="en-US" dirty="0"/>
              <a:t>promises a fully private experience, with advanced security features, deep permissions management, and encrypted voice, text, and video chat built in. </a:t>
            </a:r>
            <a:endParaRPr lang="en-US" dirty="0" smtClean="0"/>
          </a:p>
          <a:p>
            <a:r>
              <a:rPr lang="en-US" dirty="0" smtClean="0"/>
              <a:t>The </a:t>
            </a:r>
            <a:r>
              <a:rPr lang="en-US" dirty="0"/>
              <a:t>phone, which runs a heavily modified version of Android, lets you fiddle with the most granular permissions settings of all your apps, giving you a level of privacy control that far exceeds that of regular Android phones. </a:t>
            </a:r>
            <a:r>
              <a:rPr lang="en-US" dirty="0" smtClean="0"/>
              <a:t>Your </a:t>
            </a:r>
            <a:r>
              <a:rPr lang="en-US" dirty="0"/>
              <a:t>communications travel encrypted across Silent Circle’s </a:t>
            </a:r>
            <a:r>
              <a:rPr lang="en-US" dirty="0">
                <a:hlinkClick r:id="rId3"/>
              </a:rPr>
              <a:t>private cloud </a:t>
            </a:r>
            <a:r>
              <a:rPr lang="en-US" dirty="0" smtClean="0">
                <a:hlinkClick r:id="rId3"/>
              </a:rPr>
              <a:t>VPN</a:t>
            </a:r>
            <a:endParaRPr lang="en-US" dirty="0" smtClean="0"/>
          </a:p>
          <a:p>
            <a:r>
              <a:rPr lang="en-US" dirty="0"/>
              <a:t>The Blackphone 2 is sold unlocked for $</a:t>
            </a:r>
            <a:r>
              <a:rPr lang="en-US" dirty="0" smtClean="0"/>
              <a:t>799, </a:t>
            </a:r>
            <a:r>
              <a:rPr lang="en-US" dirty="0"/>
              <a:t>and it will work on any LTE or 3G/HSPA+ network. You just pop in a Nano SIM of your choosing</a:t>
            </a:r>
            <a:r>
              <a:rPr lang="en-US" dirty="0" smtClean="0"/>
              <a:t>.</a:t>
            </a:r>
          </a:p>
          <a:p>
            <a:r>
              <a:rPr lang="en-US" dirty="0"/>
              <a:t>The company partnered with Qualcomm to create a chip that can be securely partitioned, so the user can set up unique “Spaces,” keeping work and personal stuff separate. Each space has its own privacy settings, its own app permission settings, and its own allocation of system storage</a:t>
            </a:r>
          </a:p>
        </p:txBody>
      </p:sp>
    </p:spTree>
    <p:extLst>
      <p:ext uri="{BB962C8B-B14F-4D97-AF65-F5344CB8AC3E}">
        <p14:creationId xmlns:p14="http://schemas.microsoft.com/office/powerpoint/2010/main" val="21764642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Title 1"/>
          <p:cNvSpPr>
            <a:spLocks noGrp="1"/>
          </p:cNvSpPr>
          <p:nvPr>
            <p:ph type="title" idx="4294967295"/>
          </p:nvPr>
        </p:nvSpPr>
        <p:spPr/>
        <p:txBody>
          <a:bodyPr/>
          <a:lstStyle/>
          <a:p>
            <a:pPr eaLnBrk="1" hangingPunct="1"/>
            <a:r>
              <a:rPr lang="en-US" altLang="en-US" smtClean="0"/>
              <a:t>WiFi threats</a:t>
            </a:r>
          </a:p>
        </p:txBody>
      </p:sp>
      <p:sp>
        <p:nvSpPr>
          <p:cNvPr id="661507" name="Content Placeholder 2"/>
          <p:cNvSpPr>
            <a:spLocks noGrp="1"/>
          </p:cNvSpPr>
          <p:nvPr>
            <p:ph idx="4294967295"/>
          </p:nvPr>
        </p:nvSpPr>
        <p:spPr/>
        <p:txBody>
          <a:bodyPr/>
          <a:lstStyle/>
          <a:p>
            <a:pPr eaLnBrk="1" hangingPunct="1"/>
            <a:r>
              <a:rPr lang="en-US" altLang="en-US" smtClean="0"/>
              <a:t>Attacker can set up its own AP</a:t>
            </a:r>
          </a:p>
          <a:p>
            <a:pPr eaLnBrk="1" hangingPunct="1"/>
            <a:r>
              <a:rPr lang="en-US" altLang="en-US" smtClean="0"/>
              <a:t>Intercept wireless printer traffic</a:t>
            </a:r>
          </a:p>
          <a:p>
            <a:pPr eaLnBrk="1" hangingPunct="1"/>
            <a:r>
              <a:rPr lang="en-US" altLang="en-US" smtClean="0"/>
              <a:t>OS attacks through the network</a:t>
            </a:r>
          </a:p>
          <a:p>
            <a:pPr eaLnBrk="1" hangingPunct="1"/>
            <a:r>
              <a:rPr lang="en-US" altLang="en-US" smtClean="0"/>
              <a:t>Denial of Service (RF  signal jamming)</a:t>
            </a:r>
          </a:p>
        </p:txBody>
      </p:sp>
    </p:spTree>
    <p:extLst>
      <p:ext uri="{BB962C8B-B14F-4D97-AF65-F5344CB8AC3E}">
        <p14:creationId xmlns:p14="http://schemas.microsoft.com/office/powerpoint/2010/main" val="40548534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in MPCTP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can provide </a:t>
            </a:r>
            <a:r>
              <a:rPr lang="en-US" dirty="0"/>
              <a:t>confidentiality </a:t>
            </a:r>
            <a:r>
              <a:rPr lang="en-US" dirty="0" smtClean="0"/>
              <a:t>in </a:t>
            </a:r>
            <a:r>
              <a:rPr lang="en-US" dirty="0"/>
              <a:t>mobile networks </a:t>
            </a:r>
            <a:r>
              <a:rPr lang="en-US" dirty="0" smtClean="0"/>
              <a:t>by taking </a:t>
            </a:r>
            <a:r>
              <a:rPr lang="en-US" dirty="0"/>
              <a:t>advantage of the multiple communication paths present in most mobile devices which use the Multipath Transmission Control Protocol (MPCTP).  </a:t>
            </a:r>
          </a:p>
          <a:p>
            <a:r>
              <a:rPr lang="en-US" dirty="0"/>
              <a:t>The authors propose using a policy they call “not-every-not-any”, where the attacker needs to observe all paths to be able to eavesdrop. This policy is realized using data scrambling based on byte by byte scrambling.  The proposed method appears original and has a clear practical value. A performance evaluation of two possible implementations showed their method to have a better performance than methods based on cryptographic approaches. Its security is based on the attacker not having access to all the transmission channels, which is a realistic assumption.</a:t>
            </a:r>
          </a:p>
          <a:p>
            <a:r>
              <a:rPr lang="en-US" dirty="0" err="1" smtClean="0"/>
              <a:t>Securware</a:t>
            </a:r>
            <a:r>
              <a:rPr lang="en-US" dirty="0" smtClean="0"/>
              <a:t> 2017, T. </a:t>
            </a:r>
            <a:r>
              <a:rPr lang="en-US" smtClean="0"/>
              <a:t>Kato et al.</a:t>
            </a:r>
            <a:endParaRPr lang="en-US" dirty="0"/>
          </a:p>
          <a:p>
            <a:endParaRPr lang="en-US" dirty="0"/>
          </a:p>
        </p:txBody>
      </p:sp>
    </p:spTree>
    <p:extLst>
      <p:ext uri="{BB962C8B-B14F-4D97-AF65-F5344CB8AC3E}">
        <p14:creationId xmlns:p14="http://schemas.microsoft.com/office/powerpoint/2010/main" val="16172648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Olga </a:t>
            </a:r>
            <a:r>
              <a:rPr lang="en-US" dirty="0" err="1">
                <a:hlinkClick r:id="rId2"/>
              </a:rPr>
              <a:t>Gadyatskaya</a:t>
            </a:r>
            <a:r>
              <a:rPr lang="en-US" dirty="0"/>
              <a:t>; </a:t>
            </a:r>
            <a:r>
              <a:rPr lang="en-US" dirty="0">
                <a:hlinkClick r:id="rId3"/>
              </a:rPr>
              <a:t>Fabio </a:t>
            </a:r>
            <a:r>
              <a:rPr lang="en-US" dirty="0" err="1">
                <a:hlinkClick r:id="rId3"/>
              </a:rPr>
              <a:t>Massacci</a:t>
            </a:r>
            <a:r>
              <a:rPr lang="en-US" dirty="0"/>
              <a:t>; </a:t>
            </a:r>
            <a:r>
              <a:rPr lang="en-US" dirty="0" err="1">
                <a:hlinkClick r:id="rId4"/>
              </a:rPr>
              <a:t>Yury</a:t>
            </a:r>
            <a:r>
              <a:rPr lang="en-US" dirty="0">
                <a:hlinkClick r:id="rId4"/>
              </a:rPr>
              <a:t> </a:t>
            </a:r>
            <a:r>
              <a:rPr lang="en-US" dirty="0" err="1">
                <a:hlinkClick r:id="rId4"/>
              </a:rPr>
              <a:t>Zhauniarovich</a:t>
            </a:r>
            <a:r>
              <a:rPr lang="en-US" dirty="0"/>
              <a:t>, “</a:t>
            </a:r>
            <a:r>
              <a:rPr lang="en-US" dirty="0">
                <a:hlinkClick r:id="rId5"/>
              </a:rPr>
              <a:t>Security in the Firefox OS and </a:t>
            </a:r>
            <a:r>
              <a:rPr lang="en-US" dirty="0" err="1">
                <a:hlinkClick r:id="rId5"/>
              </a:rPr>
              <a:t>Tizen</a:t>
            </a:r>
            <a:r>
              <a:rPr lang="en-US" dirty="0">
                <a:hlinkClick r:id="rId5"/>
              </a:rPr>
              <a:t> Mobile Platforms</a:t>
            </a:r>
            <a:r>
              <a:rPr lang="en-US" dirty="0"/>
              <a:t>”, </a:t>
            </a:r>
            <a:r>
              <a:rPr lang="en-US" dirty="0">
                <a:hlinkClick r:id="rId6"/>
              </a:rPr>
              <a:t>Computer</a:t>
            </a:r>
            <a:r>
              <a:rPr lang="en-US" dirty="0"/>
              <a:t> ,  2014, Volume: 47, </a:t>
            </a:r>
            <a:r>
              <a:rPr lang="en-US" dirty="0">
                <a:hlinkClick r:id="rId7"/>
              </a:rPr>
              <a:t>Issue: 6</a:t>
            </a:r>
            <a:r>
              <a:rPr lang="en-US" dirty="0"/>
              <a:t> , 57 - 63, DOI: </a:t>
            </a:r>
            <a:r>
              <a:rPr lang="en-US" dirty="0">
                <a:hlinkClick r:id="rId8"/>
              </a:rPr>
              <a:t>10.1109/MC.2014.165</a:t>
            </a:r>
            <a:endParaRPr lang="en-US" dirty="0"/>
          </a:p>
          <a:p>
            <a:endParaRPr lang="en-US" dirty="0"/>
          </a:p>
        </p:txBody>
      </p:sp>
    </p:spTree>
    <p:extLst>
      <p:ext uri="{BB962C8B-B14F-4D97-AF65-F5344CB8AC3E}">
        <p14:creationId xmlns:p14="http://schemas.microsoft.com/office/powerpoint/2010/main" val="463853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6767</TotalTime>
  <Words>7856</Words>
  <Application>Microsoft Office PowerPoint</Application>
  <PresentationFormat>Widescreen</PresentationFormat>
  <Paragraphs>444</Paragraphs>
  <Slides>93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93</vt:i4>
      </vt:variant>
    </vt:vector>
  </HeadingPairs>
  <TitlesOfParts>
    <vt:vector size="102" baseType="lpstr">
      <vt:lpstr>맑은 고딕</vt:lpstr>
      <vt:lpstr>Arial</vt:lpstr>
      <vt:lpstr>Calibri</vt:lpstr>
      <vt:lpstr>Calibri Light</vt:lpstr>
      <vt:lpstr>Script</vt:lpstr>
      <vt:lpstr>Times New Roman</vt:lpstr>
      <vt:lpstr>Wingdings</vt:lpstr>
      <vt:lpstr>Office Theme</vt:lpstr>
      <vt:lpstr>Document</vt:lpstr>
      <vt:lpstr>Chapter 8</vt:lpstr>
      <vt:lpstr>PowerPoint Presentation</vt:lpstr>
      <vt:lpstr>PowerPoint Presentation</vt:lpstr>
      <vt:lpstr>IEEE 802.11</vt:lpstr>
      <vt:lpstr>802.11--more</vt:lpstr>
      <vt:lpstr>WEP idea</vt:lpstr>
      <vt:lpstr>WEP algorithm</vt:lpstr>
      <vt:lpstr>WEP use</vt:lpstr>
      <vt:lpstr>WEP attacks</vt:lpstr>
      <vt:lpstr>Credit cards</vt:lpstr>
      <vt:lpstr>WPA</vt:lpstr>
      <vt:lpstr>WPA2</vt:lpstr>
      <vt:lpstr>WiMax architecture</vt:lpstr>
      <vt:lpstr>PowerPoint Presentation</vt:lpstr>
      <vt:lpstr>Bluetooth</vt:lpstr>
      <vt:lpstr>Global System for Mobile Comm. (GSM)</vt:lpstr>
      <vt:lpstr>GSM architecture</vt:lpstr>
      <vt:lpstr>PowerPoint Presentation</vt:lpstr>
      <vt:lpstr>GSM security</vt:lpstr>
      <vt:lpstr>SIM (Subscriber Identity Module)</vt:lpstr>
      <vt:lpstr>3G Protocols</vt:lpstr>
      <vt:lpstr>Kasumi</vt:lpstr>
      <vt:lpstr>GSM sec II</vt:lpstr>
      <vt:lpstr>PowerPoint Presentation</vt:lpstr>
      <vt:lpstr>PowerPoint Presentation</vt:lpstr>
      <vt:lpstr>PowerPoint Presentation</vt:lpstr>
      <vt:lpstr>Wireless operating systems</vt:lpstr>
      <vt:lpstr>PowerPoint Presentation</vt:lpstr>
      <vt:lpstr>L4 Microvisor</vt:lpstr>
      <vt:lpstr>Secure communications in standard phone</vt:lpstr>
      <vt:lpstr>The Microkernel pattern  (www.vico.org)  (seen in Chapter 4)</vt:lpstr>
      <vt:lpstr>PowerPoint Presentation</vt:lpstr>
      <vt:lpstr>2Q 2010 sales of wireless operating systems</vt:lpstr>
      <vt:lpstr>Android sales 2012</vt:lpstr>
      <vt:lpstr>2017 sales of wireless operating systems</vt:lpstr>
      <vt:lpstr>Comparison of OSs (Wikipedia)</vt:lpstr>
      <vt:lpstr>PowerPoint Presentation</vt:lpstr>
      <vt:lpstr>Android</vt:lpstr>
      <vt:lpstr>PowerPoint Presentation</vt:lpstr>
      <vt:lpstr>Android architecture http://developer.android.com/images/system-architecture.jpg</vt:lpstr>
      <vt:lpstr>PowerPoint Presentation</vt:lpstr>
      <vt:lpstr>Components</vt:lpstr>
      <vt:lpstr>Activity interactions</vt:lpstr>
      <vt:lpstr>Manifest file</vt:lpstr>
      <vt:lpstr>Application Threats</vt:lpstr>
      <vt:lpstr>PowerPoint Presentation</vt:lpstr>
      <vt:lpstr>Android security app</vt:lpstr>
      <vt:lpstr>PowerPoint Presentation</vt:lpstr>
      <vt:lpstr>PowerPoint Presentation</vt:lpstr>
      <vt:lpstr>PowerPoint Presentation</vt:lpstr>
      <vt:lpstr>PowerPoint Presentation</vt:lpstr>
      <vt:lpstr>87% of Android devices are exposed to at least one critical vulnerability   https://nakedsecurity.sophos.com/2015/10/15/87-of-android-devices-are-exposed-to-at-least-one-critical-vulnerability/?utm_source=Naked%2520Security%2520-%2520Feed&amp;utm_medium=feed&amp;utm_content=rss2&amp;utm_campaign=Feed&amp;utm_source=Naked+Security+-+Sophos+List&amp;utm_campaign=913c01c6b4-naked%252Bsecurity&amp;utm_medium=email&amp;utm_term=0_31623bb782-913c01c6b4-455135885</vt:lpstr>
      <vt:lpstr>Android malware https://www.lookout.com/resources/reports/mobile-threat-report</vt:lpstr>
      <vt:lpstr>More</vt:lpstr>
      <vt:lpstr>OpFake malware</vt:lpstr>
      <vt:lpstr>iPhone risky behavior</vt:lpstr>
      <vt:lpstr>Apps that collect way more information than is necessary—and sometimes share and sell it </vt:lpstr>
      <vt:lpstr>Risky behavior II</vt:lpstr>
      <vt:lpstr>Android vs iOS malware</vt:lpstr>
      <vt:lpstr>Chromium</vt:lpstr>
      <vt:lpstr>Chrome security</vt:lpstr>
      <vt:lpstr>BlackBerry</vt:lpstr>
      <vt:lpstr>Linux</vt:lpstr>
      <vt:lpstr>PowerPoint Presentation</vt:lpstr>
      <vt:lpstr>Symbian</vt:lpstr>
      <vt:lpstr>PowerPoint Presentation</vt:lpstr>
      <vt:lpstr>PowerPoint Presentation</vt:lpstr>
      <vt:lpstr>PowerPoint Presentation</vt:lpstr>
      <vt:lpstr>PowerPoint Presentation</vt:lpstr>
      <vt:lpstr>Windows Phone</vt:lpstr>
      <vt:lpstr>Windows Phone security is top notch, says Kaspersky  http://betanews.com/2015/06/11/windows-phone-security-is-top-notch-says-kaspersky/</vt:lpstr>
      <vt:lpstr>Samsung  Bada</vt:lpstr>
      <vt:lpstr>Tizen OS principles</vt:lpstr>
      <vt:lpstr>Tizen OS</vt:lpstr>
      <vt:lpstr>Patterns in Tizen OS</vt:lpstr>
      <vt:lpstr>QNX</vt:lpstr>
      <vt:lpstr>OS comparison</vt:lpstr>
      <vt:lpstr>Hardware: ARM</vt:lpstr>
      <vt:lpstr>ARM II</vt:lpstr>
      <vt:lpstr>ARM Security</vt:lpstr>
      <vt:lpstr>ARM Sec  II</vt:lpstr>
      <vt:lpstr>PowerPoint Presentation</vt:lpstr>
      <vt:lpstr>Phone application security</vt:lpstr>
      <vt:lpstr>--Apple Bans Apps Created with Advertising SDK That Collects Personal     Data (October 19, 2015) SANS News Bites, Vol. 17, No 82</vt:lpstr>
      <vt:lpstr>PowerPoint Presentation</vt:lpstr>
      <vt:lpstr>Security comparison</vt:lpstr>
      <vt:lpstr>Comparison Android Knox-- iPhone</vt:lpstr>
      <vt:lpstr>Android Knox  and iPhone</vt:lpstr>
      <vt:lpstr>PowerPoint Presentation</vt:lpstr>
      <vt:lpstr>Review: Silent Circle Blackphone 2 http://www.wired.com/2015/09/review-blackphone-2/</vt:lpstr>
      <vt:lpstr>WiFi threats</vt:lpstr>
      <vt:lpstr>Security in MPCTP</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Eduardo</dc:creator>
  <cp:lastModifiedBy>Eduardo</cp:lastModifiedBy>
  <cp:revision>138</cp:revision>
  <dcterms:created xsi:type="dcterms:W3CDTF">2015-03-31T13:43:19Z</dcterms:created>
  <dcterms:modified xsi:type="dcterms:W3CDTF">2017-11-02T22:50:26Z</dcterms:modified>
</cp:coreProperties>
</file>