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62" r:id="rId5"/>
    <p:sldId id="265" r:id="rId6"/>
    <p:sldId id="273" r:id="rId7"/>
    <p:sldId id="266" r:id="rId8"/>
    <p:sldId id="267" r:id="rId9"/>
    <p:sldId id="268" r:id="rId10"/>
    <p:sldId id="260" r:id="rId11"/>
    <p:sldId id="261" r:id="rId12"/>
    <p:sldId id="263" r:id="rId13"/>
    <p:sldId id="258" r:id="rId14"/>
    <p:sldId id="270" r:id="rId15"/>
    <p:sldId id="269" r:id="rId16"/>
    <p:sldId id="259" r:id="rId17"/>
    <p:sldId id="264"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6D0AD-2484-414E-B206-87F8AC7054BB}"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9C377-7B1F-4C26-83E6-3FD75B46C13D}" type="slidenum">
              <a:rPr lang="en-US" smtClean="0"/>
              <a:t>‹#›</a:t>
            </a:fld>
            <a:endParaRPr lang="en-US"/>
          </a:p>
        </p:txBody>
      </p:sp>
    </p:spTree>
    <p:extLst>
      <p:ext uri="{BB962C8B-B14F-4D97-AF65-F5344CB8AC3E}">
        <p14:creationId xmlns:p14="http://schemas.microsoft.com/office/powerpoint/2010/main" val="101793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6D0AD-2484-414E-B206-87F8AC7054BB}"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9C377-7B1F-4C26-83E6-3FD75B46C13D}" type="slidenum">
              <a:rPr lang="en-US" smtClean="0"/>
              <a:t>‹#›</a:t>
            </a:fld>
            <a:endParaRPr lang="en-US"/>
          </a:p>
        </p:txBody>
      </p:sp>
    </p:spTree>
    <p:extLst>
      <p:ext uri="{BB962C8B-B14F-4D97-AF65-F5344CB8AC3E}">
        <p14:creationId xmlns:p14="http://schemas.microsoft.com/office/powerpoint/2010/main" val="185911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6D0AD-2484-414E-B206-87F8AC7054BB}"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9C377-7B1F-4C26-83E6-3FD75B46C13D}" type="slidenum">
              <a:rPr lang="en-US" smtClean="0"/>
              <a:t>‹#›</a:t>
            </a:fld>
            <a:endParaRPr lang="en-US"/>
          </a:p>
        </p:txBody>
      </p:sp>
    </p:spTree>
    <p:extLst>
      <p:ext uri="{BB962C8B-B14F-4D97-AF65-F5344CB8AC3E}">
        <p14:creationId xmlns:p14="http://schemas.microsoft.com/office/powerpoint/2010/main" val="2380907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6D0AD-2484-414E-B206-87F8AC7054BB}"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9C377-7B1F-4C26-83E6-3FD75B46C13D}" type="slidenum">
              <a:rPr lang="en-US" smtClean="0"/>
              <a:t>‹#›</a:t>
            </a:fld>
            <a:endParaRPr lang="en-US"/>
          </a:p>
        </p:txBody>
      </p:sp>
    </p:spTree>
    <p:extLst>
      <p:ext uri="{BB962C8B-B14F-4D97-AF65-F5344CB8AC3E}">
        <p14:creationId xmlns:p14="http://schemas.microsoft.com/office/powerpoint/2010/main" val="248959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56D0AD-2484-414E-B206-87F8AC7054BB}"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D9C377-7B1F-4C26-83E6-3FD75B46C13D}" type="slidenum">
              <a:rPr lang="en-US" smtClean="0"/>
              <a:t>‹#›</a:t>
            </a:fld>
            <a:endParaRPr lang="en-US"/>
          </a:p>
        </p:txBody>
      </p:sp>
    </p:spTree>
    <p:extLst>
      <p:ext uri="{BB962C8B-B14F-4D97-AF65-F5344CB8AC3E}">
        <p14:creationId xmlns:p14="http://schemas.microsoft.com/office/powerpoint/2010/main" val="83218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6D0AD-2484-414E-B206-87F8AC7054BB}"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D9C377-7B1F-4C26-83E6-3FD75B46C13D}" type="slidenum">
              <a:rPr lang="en-US" smtClean="0"/>
              <a:t>‹#›</a:t>
            </a:fld>
            <a:endParaRPr lang="en-US"/>
          </a:p>
        </p:txBody>
      </p:sp>
    </p:spTree>
    <p:extLst>
      <p:ext uri="{BB962C8B-B14F-4D97-AF65-F5344CB8AC3E}">
        <p14:creationId xmlns:p14="http://schemas.microsoft.com/office/powerpoint/2010/main" val="303273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6D0AD-2484-414E-B206-87F8AC7054BB}" type="datetimeFigureOut">
              <a:rPr lang="en-US" smtClean="0"/>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D9C377-7B1F-4C26-83E6-3FD75B46C13D}" type="slidenum">
              <a:rPr lang="en-US" smtClean="0"/>
              <a:t>‹#›</a:t>
            </a:fld>
            <a:endParaRPr lang="en-US"/>
          </a:p>
        </p:txBody>
      </p:sp>
    </p:spTree>
    <p:extLst>
      <p:ext uri="{BB962C8B-B14F-4D97-AF65-F5344CB8AC3E}">
        <p14:creationId xmlns:p14="http://schemas.microsoft.com/office/powerpoint/2010/main" val="4013358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6D0AD-2484-414E-B206-87F8AC7054BB}" type="datetimeFigureOut">
              <a:rPr lang="en-US" smtClean="0"/>
              <a:t>10/2/2017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D9C377-7B1F-4C26-83E6-3FD75B46C13D}" type="slidenum">
              <a:rPr lang="en-US" smtClean="0"/>
              <a:t>‹#›</a:t>
            </a:fld>
            <a:endParaRPr lang="en-US"/>
          </a:p>
        </p:txBody>
      </p:sp>
    </p:spTree>
    <p:extLst>
      <p:ext uri="{BB962C8B-B14F-4D97-AF65-F5344CB8AC3E}">
        <p14:creationId xmlns:p14="http://schemas.microsoft.com/office/powerpoint/2010/main" val="108958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6D0AD-2484-414E-B206-87F8AC7054BB}" type="datetimeFigureOut">
              <a:rPr lang="en-US" smtClean="0"/>
              <a:t>10/2/2017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D9C377-7B1F-4C26-83E6-3FD75B46C13D}" type="slidenum">
              <a:rPr lang="en-US" smtClean="0"/>
              <a:t>‹#›</a:t>
            </a:fld>
            <a:endParaRPr lang="en-US"/>
          </a:p>
        </p:txBody>
      </p:sp>
    </p:spTree>
    <p:extLst>
      <p:ext uri="{BB962C8B-B14F-4D97-AF65-F5344CB8AC3E}">
        <p14:creationId xmlns:p14="http://schemas.microsoft.com/office/powerpoint/2010/main" val="4045014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6D0AD-2484-414E-B206-87F8AC7054BB}"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D9C377-7B1F-4C26-83E6-3FD75B46C13D}" type="slidenum">
              <a:rPr lang="en-US" smtClean="0"/>
              <a:t>‹#›</a:t>
            </a:fld>
            <a:endParaRPr lang="en-US"/>
          </a:p>
        </p:txBody>
      </p:sp>
    </p:spTree>
    <p:extLst>
      <p:ext uri="{BB962C8B-B14F-4D97-AF65-F5344CB8AC3E}">
        <p14:creationId xmlns:p14="http://schemas.microsoft.com/office/powerpoint/2010/main" val="270905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6D0AD-2484-414E-B206-87F8AC7054BB}"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D9C377-7B1F-4C26-83E6-3FD75B46C13D}" type="slidenum">
              <a:rPr lang="en-US" smtClean="0"/>
              <a:t>‹#›</a:t>
            </a:fld>
            <a:endParaRPr lang="en-US"/>
          </a:p>
        </p:txBody>
      </p:sp>
    </p:spTree>
    <p:extLst>
      <p:ext uri="{BB962C8B-B14F-4D97-AF65-F5344CB8AC3E}">
        <p14:creationId xmlns:p14="http://schemas.microsoft.com/office/powerpoint/2010/main" val="245733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6D0AD-2484-414E-B206-87F8AC7054BB}" type="datetimeFigureOut">
              <a:rPr lang="en-US" smtClean="0"/>
              <a:t>10/2/2017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9C377-7B1F-4C26-83E6-3FD75B46C13D}" type="slidenum">
              <a:rPr lang="en-US" smtClean="0"/>
              <a:t>‹#›</a:t>
            </a:fld>
            <a:endParaRPr lang="en-US"/>
          </a:p>
        </p:txBody>
      </p:sp>
    </p:spTree>
    <p:extLst>
      <p:ext uri="{BB962C8B-B14F-4D97-AF65-F5344CB8AC3E}">
        <p14:creationId xmlns:p14="http://schemas.microsoft.com/office/powerpoint/2010/main" val="3444228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redit_freeze" TargetMode="External"/><Relationship Id="rId2" Type="http://schemas.openxmlformats.org/officeDocument/2006/relationships/hyperlink" Target="https://en.wikipedia.org/wiki/Brian_Kreb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ve.mitre.org/cgi-bin/cvename.cgi?name=CVE-2017-5638" TargetMode="External"/><Relationship Id="rId2" Type="http://schemas.openxmlformats.org/officeDocument/2006/relationships/hyperlink" Target="http://web.nvd.nist.gov/view/vuln/detail?vulnId=CVE-2017-563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Equifax" TargetMode="External"/><Relationship Id="rId2" Type="http://schemas.openxmlformats.org/officeDocument/2006/relationships/hyperlink" Target="https://nakedsecurity.sophos.com/2017/09/08/equifax-data-breach-what-you-need-to-know/?utm_source=Naked+Security+-+Sophos+List&amp;utm_campaign=0106671f28-naked%2Bsecurity&amp;utm_medium=email&amp;utm_term=0_31623bb782-0106671f28-455135885" TargetMode="External"/><Relationship Id="rId1" Type="http://schemas.openxmlformats.org/officeDocument/2006/relationships/slideLayout" Target="../slideLayouts/slideLayout2.xml"/><Relationship Id="rId6" Type="http://schemas.openxmlformats.org/officeDocument/2006/relationships/hyperlink" Target="http://www.securityweek.com/equifax-shares-more-details-about-breach" TargetMode="External"/><Relationship Id="rId5" Type="http://schemas.openxmlformats.org/officeDocument/2006/relationships/hyperlink" Target="https://www.forbes.com/sites/thomasbrewster/2017/09/14/equifaxhack-the-result-of-patched-vulnerability/#4a0e26395cda" TargetMode="External"/><Relationship Id="rId4" Type="http://schemas.openxmlformats.org/officeDocument/2006/relationships/hyperlink" Target="https://www.wired.com/story/equifax-breach-no-excus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onsumer_Financial_Protection_Burea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Federal_Trade_Commission" TargetMode="External"/><Relationship Id="rId2" Type="http://schemas.openxmlformats.org/officeDocument/2006/relationships/hyperlink" Target="https://en.wikipedia.org/wiki/Fair_Debt_Collection_Practices_Act" TargetMode="External"/><Relationship Id="rId1" Type="http://schemas.openxmlformats.org/officeDocument/2006/relationships/slideLayout" Target="../slideLayouts/slideLayout2.xml"/><Relationship Id="rId4" Type="http://schemas.openxmlformats.org/officeDocument/2006/relationships/hyperlink" Target="https://en.wikipedia.org/wiki/Consumer_Financial_Protection_Burea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Solutions Assignment 1</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08745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This and earlier patches </a:t>
            </a:r>
            <a:r>
              <a:rPr lang="en-US" dirty="0" smtClean="0"/>
              <a:t>were </a:t>
            </a:r>
            <a:r>
              <a:rPr lang="en-US" dirty="0" smtClean="0"/>
              <a:t>not applied</a:t>
            </a:r>
          </a:p>
          <a:p>
            <a:pPr marL="514350" indent="-514350">
              <a:buFont typeface="+mj-lt"/>
              <a:buAutoNum type="arabicPeriod"/>
            </a:pPr>
            <a:r>
              <a:rPr lang="en-US" dirty="0" smtClean="0"/>
              <a:t>Equifax said that the earlier intrusion was unrelated to the recent breach but did not offer any details about the information that may have been stolen, or how many people may have been affected. This  intrusion may have been carried out by the same party who breached </a:t>
            </a:r>
            <a:r>
              <a:rPr lang="en-US" dirty="0" smtClean="0"/>
              <a:t>their </a:t>
            </a:r>
            <a:r>
              <a:rPr lang="en-US" dirty="0" smtClean="0"/>
              <a:t>computer systems again in May. According to Bloomberg, Equifax enlisted </a:t>
            </a:r>
            <a:r>
              <a:rPr lang="en-US" dirty="0" err="1" smtClean="0"/>
              <a:t>Mandiant</a:t>
            </a:r>
            <a:r>
              <a:rPr lang="en-US" dirty="0" smtClean="0"/>
              <a:t> to assist in investigating the March attack. The same cybersecurity firm was hired following the May-July </a:t>
            </a:r>
            <a:r>
              <a:rPr lang="en-US" dirty="0" smtClean="0"/>
              <a:t>breach.</a:t>
            </a:r>
            <a:endParaRPr lang="en-US" b="1" dirty="0" smtClean="0"/>
          </a:p>
          <a:p>
            <a:pPr marL="514350" indent="-514350">
              <a:buFont typeface="+mj-lt"/>
              <a:buAutoNum type="arabicPeriod"/>
            </a:pPr>
            <a:r>
              <a:rPr lang="en-US" b="1" dirty="0" err="1" smtClean="0"/>
              <a:t>Mandiant</a:t>
            </a:r>
            <a:r>
              <a:rPr lang="en-US" dirty="0" smtClean="0"/>
              <a:t> is an American cybersecurity firm. It rose to prominence in February 2013 when it released a report directly implicating China in cyber espionage. On December 2013, </a:t>
            </a:r>
            <a:r>
              <a:rPr lang="en-US" dirty="0" err="1" smtClean="0"/>
              <a:t>Mandiant</a:t>
            </a:r>
            <a:r>
              <a:rPr lang="en-US" dirty="0" smtClean="0"/>
              <a:t> was acquired by </a:t>
            </a:r>
            <a:r>
              <a:rPr lang="en-US" dirty="0" smtClean="0"/>
              <a:t>FireEye.</a:t>
            </a:r>
            <a:endParaRPr lang="en-US" dirty="0" smtClean="0"/>
          </a:p>
          <a:p>
            <a:pPr marL="514350" indent="-514350">
              <a:buFont typeface="+mj-lt"/>
              <a:buAutoNum type="arabicPeriod"/>
            </a:pPr>
            <a:r>
              <a:rPr lang="en-US" dirty="0" smtClean="0"/>
              <a:t>The data breached </a:t>
            </a:r>
            <a:r>
              <a:rPr lang="en-US" dirty="0" smtClean="0"/>
              <a:t>included first and last names, SSNs, birth dates, </a:t>
            </a:r>
            <a:r>
              <a:rPr lang="en-US" dirty="0" smtClean="0"/>
              <a:t>addresses, </a:t>
            </a:r>
            <a:r>
              <a:rPr lang="en-US" dirty="0" smtClean="0"/>
              <a:t>and more in some cases (credit card numbers, </a:t>
            </a:r>
            <a:r>
              <a:rPr lang="en-US" dirty="0" smtClean="0"/>
              <a:t>driver </a:t>
            </a:r>
            <a:r>
              <a:rPr lang="en-US" dirty="0" smtClean="0"/>
              <a:t>licenses). </a:t>
            </a:r>
            <a:r>
              <a:rPr lang="en-US" dirty="0" smtClean="0"/>
              <a:t>143 </a:t>
            </a:r>
            <a:r>
              <a:rPr lang="en-US" dirty="0" smtClean="0"/>
              <a:t>M of records </a:t>
            </a:r>
            <a:r>
              <a:rPr lang="en-US" dirty="0" smtClean="0"/>
              <a:t>were compromised </a:t>
            </a:r>
            <a:r>
              <a:rPr lang="en-US" dirty="0" smtClean="0"/>
              <a:t>in the US plus more in the </a:t>
            </a:r>
            <a:r>
              <a:rPr lang="en-US" dirty="0" smtClean="0"/>
              <a:t>UK, Canada, and Argentina.</a:t>
            </a:r>
            <a:endParaRPr lang="en-US" dirty="0" smtClean="0"/>
          </a:p>
          <a:p>
            <a:pPr marL="514350" indent="-514350">
              <a:buFont typeface="+mj-lt"/>
              <a:buAutoNum type="arabicPeriod"/>
            </a:pPr>
            <a:r>
              <a:rPr lang="en-US" dirty="0" smtClean="0"/>
              <a:t>Very harmful to record holders (loss of credit, monetary damages, annoyance)</a:t>
            </a:r>
          </a:p>
        </p:txBody>
      </p:sp>
    </p:spTree>
    <p:extLst>
      <p:ext uri="{BB962C8B-B14F-4D97-AF65-F5344CB8AC3E}">
        <p14:creationId xmlns:p14="http://schemas.microsoft.com/office/powerpoint/2010/main" val="928789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II</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6. It was also revealed that three Equifax executives (including the CSO and the </a:t>
            </a:r>
            <a:r>
              <a:rPr lang="en-US" dirty="0" smtClean="0"/>
              <a:t>CFO)sold </a:t>
            </a:r>
            <a:r>
              <a:rPr lang="en-US" dirty="0" smtClean="0"/>
              <a:t>$1.8 </a:t>
            </a:r>
            <a:r>
              <a:rPr lang="en-US" dirty="0" smtClean="0"/>
              <a:t>M of </a:t>
            </a:r>
            <a:r>
              <a:rPr lang="en-US" dirty="0" smtClean="0"/>
              <a:t>their personal holdings of company shares days after Equifax discovered the breach but more than a month before the breach was made public. The company said the </a:t>
            </a:r>
            <a:r>
              <a:rPr lang="en-US" dirty="0" smtClean="0"/>
              <a:t>executives </a:t>
            </a:r>
            <a:r>
              <a:rPr lang="en-US" dirty="0" smtClean="0"/>
              <a:t>"had no knowledge that an intrusion had occurred at the time they sold their shares”. </a:t>
            </a:r>
            <a:r>
              <a:rPr lang="en-US" dirty="0" smtClean="0"/>
              <a:t>I guess they were just clairvoyant.</a:t>
            </a:r>
            <a:endParaRPr lang="en-US" dirty="0" smtClean="0"/>
          </a:p>
          <a:p>
            <a:pPr marL="0" indent="0">
              <a:buNone/>
            </a:pPr>
            <a:r>
              <a:rPr lang="en-US" dirty="0"/>
              <a:t>7</a:t>
            </a:r>
            <a:r>
              <a:rPr lang="en-US" dirty="0" smtClean="0"/>
              <a:t>.Other holes were found, including unpatched XSS vulnerabilities, reported to Equifax more than a year ago, and the lack of many basic protections.</a:t>
            </a:r>
          </a:p>
          <a:p>
            <a:pPr marL="0" indent="0">
              <a:buNone/>
            </a:pPr>
            <a:r>
              <a:rPr lang="en-US" dirty="0"/>
              <a:t>8</a:t>
            </a:r>
            <a:r>
              <a:rPr lang="en-US" dirty="0" smtClean="0"/>
              <a:t>. Congressman B. </a:t>
            </a:r>
            <a:r>
              <a:rPr lang="en-US" dirty="0" err="1" smtClean="0"/>
              <a:t>Laudermilk</a:t>
            </a:r>
            <a:r>
              <a:rPr lang="en-US" dirty="0" smtClean="0"/>
              <a:t> introduced a bill to reduce consumer protection including capping potential damages in a class action suit to $500,000 regardless of size or amount of loss. It produced outrage and he delayed it (but did not cancel it). </a:t>
            </a:r>
          </a:p>
          <a:p>
            <a:endParaRPr lang="en-US" dirty="0" smtClean="0"/>
          </a:p>
          <a:p>
            <a:endParaRPr lang="en-US" dirty="0"/>
          </a:p>
        </p:txBody>
      </p:sp>
    </p:spTree>
    <p:extLst>
      <p:ext uri="{BB962C8B-B14F-4D97-AF65-F5344CB8AC3E}">
        <p14:creationId xmlns:p14="http://schemas.microsoft.com/office/powerpoint/2010/main" val="2981309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III</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9. Equifax offered a website (https://www.equifaxsecurity2017.com) for consumers to learn whether they were victims of the breach. Security experts quickly noted that the website had many traits in common with a phishing website: it was not hosted on a domain registered to Equifax and it had a flawed TLS implementation. </a:t>
            </a:r>
          </a:p>
          <a:p>
            <a:pPr marL="0" indent="0">
              <a:buNone/>
            </a:pPr>
            <a:r>
              <a:rPr lang="en-US" dirty="0" smtClean="0"/>
              <a:t>10. </a:t>
            </a:r>
            <a:r>
              <a:rPr lang="en-US" dirty="0" smtClean="0">
                <a:hlinkClick r:id="rId2" tooltip="Brian Krebs"/>
              </a:rPr>
              <a:t>Brian Krebs</a:t>
            </a:r>
            <a:r>
              <a:rPr lang="en-US" dirty="0" smtClean="0"/>
              <a:t> revealed that an Argentinian arm of Equifax had left private data from approximately 14,000 consumers, and more than 100 staff members, openly available. </a:t>
            </a:r>
          </a:p>
          <a:p>
            <a:pPr marL="0" indent="0">
              <a:buNone/>
            </a:pPr>
            <a:r>
              <a:rPr lang="en-US" dirty="0" smtClean="0"/>
              <a:t>11. Numerous lawsuits have been filed against Equifax. In one suit the law firm </a:t>
            </a:r>
            <a:r>
              <a:rPr lang="en-US" dirty="0" err="1" smtClean="0"/>
              <a:t>Geragos</a:t>
            </a:r>
            <a:r>
              <a:rPr lang="en-US" dirty="0" smtClean="0"/>
              <a:t> &amp; </a:t>
            </a:r>
            <a:r>
              <a:rPr lang="en-US" dirty="0" err="1" smtClean="0"/>
              <a:t>Geragos</a:t>
            </a:r>
            <a:r>
              <a:rPr lang="en-US" dirty="0" smtClean="0"/>
              <a:t> has indicated they would seek up to $70 billion in damages, which would make it the largest class-action suit in US history.</a:t>
            </a:r>
          </a:p>
          <a:p>
            <a:pPr marL="0" indent="0">
              <a:buNone/>
            </a:pPr>
            <a:r>
              <a:rPr lang="en-US" dirty="0" smtClean="0"/>
              <a:t>Numerous media outlets advised consumers to request a </a:t>
            </a:r>
            <a:r>
              <a:rPr lang="en-US" dirty="0" smtClean="0">
                <a:hlinkClick r:id="rId3" tooltip="Credit freeze"/>
              </a:rPr>
              <a:t>credit freeze</a:t>
            </a:r>
            <a:r>
              <a:rPr lang="en-US" dirty="0" smtClean="0"/>
              <a:t> to reduce the impact of the breach</a:t>
            </a:r>
          </a:p>
          <a:p>
            <a:pPr marL="0" indent="0">
              <a:buNone/>
            </a:pPr>
            <a:endParaRPr lang="en-US" dirty="0"/>
          </a:p>
        </p:txBody>
      </p:sp>
    </p:spTree>
    <p:extLst>
      <p:ext uri="{BB962C8B-B14F-4D97-AF65-F5344CB8AC3E}">
        <p14:creationId xmlns:p14="http://schemas.microsoft.com/office/powerpoint/2010/main" val="414045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 Vulnerabilities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V1. A CSO without technical knowledge or very lazy. Their CSO had a degree in music and apparently no </a:t>
            </a:r>
            <a:r>
              <a:rPr lang="en-US" dirty="0" smtClean="0"/>
              <a:t>knowledge </a:t>
            </a:r>
            <a:r>
              <a:rPr lang="en-US" dirty="0" smtClean="0"/>
              <a:t>of security. </a:t>
            </a:r>
          </a:p>
          <a:p>
            <a:r>
              <a:rPr lang="en-US" dirty="0" smtClean="0"/>
              <a:t>V2. After they were hacked in March </a:t>
            </a:r>
            <a:r>
              <a:rPr lang="en-US" dirty="0" smtClean="0"/>
              <a:t>they used a security form but still did not patch anything. A clear </a:t>
            </a:r>
            <a:r>
              <a:rPr lang="en-US" dirty="0" smtClean="0"/>
              <a:t>failure of the CSO. </a:t>
            </a:r>
          </a:p>
          <a:p>
            <a:r>
              <a:rPr lang="en-US" dirty="0" smtClean="0"/>
              <a:t>V3. They were told of XSS and the CVE-2017-5638 Apache Struts vulnerability and given patches. They did not apply them. Again, this is responsibility of the CSO. </a:t>
            </a:r>
          </a:p>
          <a:p>
            <a:r>
              <a:rPr lang="en-US" dirty="0" smtClean="0"/>
              <a:t>V4. The breach was discovered on July 29 but only announced on September 7. This gave time to the attackers to hurt the record holders. This is responsibility of the CEO. </a:t>
            </a:r>
          </a:p>
          <a:p>
            <a:r>
              <a:rPr lang="en-US" dirty="0" smtClean="0"/>
              <a:t>V5. They provided a web site for record holders to check their accounts but this site was insecure, exposing their users to further attacks</a:t>
            </a:r>
          </a:p>
          <a:p>
            <a:r>
              <a:rPr lang="en-US" dirty="0" smtClean="0"/>
              <a:t>V6. There were other vulnerabilities like no secure system design, no authorization in the management interface, use of open source </a:t>
            </a:r>
            <a:r>
              <a:rPr lang="en-US" dirty="0" smtClean="0"/>
              <a:t>software in a security-critical application (see discussion board).</a:t>
            </a:r>
            <a:endParaRPr lang="en-US" dirty="0" smtClean="0"/>
          </a:p>
          <a:p>
            <a:endParaRPr lang="en-US" dirty="0"/>
          </a:p>
        </p:txBody>
      </p:sp>
    </p:spTree>
    <p:extLst>
      <p:ext uri="{BB962C8B-B14F-4D97-AF65-F5344CB8AC3E}">
        <p14:creationId xmlns:p14="http://schemas.microsoft.com/office/powerpoint/2010/main" val="2991401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vulnerabilities and exposures (CVE)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0067472"/>
              </p:ext>
            </p:extLst>
          </p:nvPr>
        </p:nvGraphicFramePr>
        <p:xfrm>
          <a:off x="1335741" y="2218214"/>
          <a:ext cx="9601199" cy="3566160"/>
        </p:xfrm>
        <a:graphic>
          <a:graphicData uri="http://schemas.openxmlformats.org/drawingml/2006/table">
            <a:tbl>
              <a:tblPr/>
              <a:tblGrid>
                <a:gridCol w="4051076"/>
                <a:gridCol w="5550123"/>
              </a:tblGrid>
              <a:tr h="0">
                <a:tc gridSpan="2">
                  <a:txBody>
                    <a:bodyPr/>
                    <a:lstStyle/>
                    <a:p>
                      <a:r>
                        <a:rPr lang="en-US"/>
                        <a:t>CVE-ID</a:t>
                      </a:r>
                    </a:p>
                  </a:txBody>
                  <a:tcPr marL="0" marR="0" marT="0" marB="0" anchor="ctr">
                    <a:lnL>
                      <a:noFill/>
                    </a:lnL>
                    <a:lnR>
                      <a:noFill/>
                    </a:lnR>
                    <a:lnT>
                      <a:noFill/>
                    </a:lnT>
                    <a:lnB>
                      <a:noFill/>
                    </a:lnB>
                  </a:tcPr>
                </a:tc>
                <a:tc hMerge="1">
                  <a:txBody>
                    <a:bodyPr/>
                    <a:lstStyle/>
                    <a:p>
                      <a:endParaRPr lang="en-US"/>
                    </a:p>
                  </a:txBody>
                  <a:tcPr/>
                </a:tc>
              </a:tr>
              <a:tr h="0">
                <a:tc>
                  <a:txBody>
                    <a:bodyPr/>
                    <a:lstStyle/>
                    <a:p>
                      <a:pPr algn="ctr"/>
                      <a:r>
                        <a:rPr lang="en-US" b="1"/>
                        <a:t>CVE-2017-5638</a:t>
                      </a:r>
                    </a:p>
                  </a:txBody>
                  <a:tcPr marL="0" marR="0" marT="0" marB="0">
                    <a:lnL>
                      <a:noFill/>
                    </a:lnL>
                    <a:lnR>
                      <a:noFill/>
                    </a:lnR>
                    <a:lnT>
                      <a:noFill/>
                    </a:lnT>
                    <a:lnB>
                      <a:noFill/>
                    </a:lnB>
                  </a:tcPr>
                </a:tc>
                <a:tc>
                  <a:txBody>
                    <a:bodyPr/>
                    <a:lstStyle/>
                    <a:p>
                      <a:r>
                        <a:rPr lang="en-US">
                          <a:hlinkClick r:id="rId2"/>
                        </a:rPr>
                        <a:t>Learn more at National Vulnerability Database (NVD)</a:t>
                      </a:r>
                      <a:endParaRPr lang="en-US"/>
                    </a:p>
                    <a:p>
                      <a:r>
                        <a:rPr lang="en-US"/>
                        <a:t>• Severity Rating • Fix Information • Vulnerable Software Versions • SCAP Mappings</a:t>
                      </a:r>
                    </a:p>
                  </a:txBody>
                  <a:tcPr marL="0" marR="0" marT="0" marB="0">
                    <a:lnL>
                      <a:noFill/>
                    </a:lnL>
                    <a:lnR>
                      <a:noFill/>
                    </a:lnR>
                    <a:lnT>
                      <a:noFill/>
                    </a:lnT>
                    <a:lnB>
                      <a:noFill/>
                    </a:lnB>
                  </a:tcPr>
                </a:tc>
              </a:tr>
              <a:tr h="0">
                <a:tc gridSpan="2">
                  <a:txBody>
                    <a:bodyPr/>
                    <a:lstStyle/>
                    <a:p>
                      <a:r>
                        <a:rPr lang="en-US"/>
                        <a:t>Description</a:t>
                      </a:r>
                    </a:p>
                  </a:txBody>
                  <a:tcPr marL="0" marR="0" marT="0" marB="0" anchor="ctr">
                    <a:lnL>
                      <a:noFill/>
                    </a:lnL>
                    <a:lnR>
                      <a:noFill/>
                    </a:lnR>
                    <a:lnT>
                      <a:noFill/>
                    </a:lnT>
                    <a:lnB>
                      <a:noFill/>
                    </a:lnB>
                  </a:tcPr>
                </a:tc>
                <a:tc hMerge="1">
                  <a:txBody>
                    <a:bodyPr/>
                    <a:lstStyle/>
                    <a:p>
                      <a:endParaRPr lang="en-US"/>
                    </a:p>
                  </a:txBody>
                  <a:tcPr/>
                </a:tc>
              </a:tr>
              <a:tr h="0">
                <a:tc gridSpan="2">
                  <a:txBody>
                    <a:bodyPr/>
                    <a:lstStyle/>
                    <a:p>
                      <a:r>
                        <a:rPr lang="en-US"/>
                        <a:t>The Jakarta Multipart parser in Apache Struts 2 2.3.x before 2.3.32 and 2.5.x before 2.5.10.1 has incorrect exception handling and error-message generation during file-upload attempts, which allows remote attackers to execute arbitrary commands via a crafted Content-Type, Content-Disposition, or Content-Length HTTP header, as exploited in the wild in March 2017 with a Content-Type header containing a #cmd= string. </a:t>
                      </a:r>
                    </a:p>
                  </a:txBody>
                  <a:tcPr marL="0" marR="0" marT="0" marB="0" anchor="ctr">
                    <a:lnL>
                      <a:noFill/>
                    </a:lnL>
                    <a:lnR>
                      <a:noFill/>
                    </a:lnR>
                    <a:lnT>
                      <a:noFill/>
                    </a:lnT>
                    <a:lnB>
                      <a:noFill/>
                    </a:lnB>
                  </a:tcPr>
                </a:tc>
                <a:tc hMerge="1">
                  <a:txBody>
                    <a:bodyPr/>
                    <a:lstStyle/>
                    <a:p>
                      <a:endParaRPr lang="en-US"/>
                    </a:p>
                  </a:txBody>
                  <a:tcPr/>
                </a:tc>
              </a:tr>
              <a:tr h="0">
                <a:tc gridSpan="2">
                  <a:txBody>
                    <a:bodyPr/>
                    <a:lstStyle/>
                    <a:p>
                      <a:endParaRPr lang="en-US" dirty="0"/>
                    </a:p>
                  </a:txBody>
                  <a:tcPr marL="0" marR="0" marT="0" marB="0" anchor="ctr">
                    <a:lnL>
                      <a:noFill/>
                    </a:lnL>
                    <a:lnR>
                      <a:noFill/>
                    </a:lnR>
                    <a:lnT>
                      <a:noFill/>
                    </a:lnT>
                    <a:lnB>
                      <a:noFill/>
                    </a:lnB>
                  </a:tcPr>
                </a:tc>
                <a:tc hMerge="1">
                  <a:txBody>
                    <a:bodyPr/>
                    <a:lstStyle/>
                    <a:p>
                      <a:endParaRPr lang="en-US"/>
                    </a:p>
                  </a:txBody>
                  <a:tcPr/>
                </a:tc>
              </a:tr>
              <a:tr h="0">
                <a:tc gridSpan="2">
                  <a:txBody>
                    <a:bodyPr/>
                    <a:lstStyle/>
                    <a:p>
                      <a:endParaRPr lang="en-US" dirty="0"/>
                    </a:p>
                  </a:txBody>
                  <a:tcPr marL="0" marR="0" marT="0" marB="0" anchor="ctr">
                    <a:lnL>
                      <a:noFill/>
                    </a:lnL>
                    <a:lnR>
                      <a:noFill/>
                    </a:lnR>
                    <a:lnT>
                      <a:noFill/>
                    </a:lnT>
                    <a:lnB>
                      <a:noFill/>
                    </a:lnB>
                  </a:tcPr>
                </a:tc>
                <a:tc hMerge="1">
                  <a:txBody>
                    <a:bodyPr/>
                    <a:lstStyle/>
                    <a:p>
                      <a:endParaRPr lang="en-US"/>
                    </a:p>
                  </a:txBody>
                  <a:tcPr/>
                </a:tc>
              </a:tr>
              <a:tr h="0">
                <a:tc gridSpan="2">
                  <a:txBody>
                    <a:bodyPr/>
                    <a:lstStyle/>
                    <a:p>
                      <a:pPr>
                        <a:buFont typeface="Arial" panose="020B0604020202020204" pitchFamily="34" charset="0"/>
                        <a:buChar char="•"/>
                      </a:pPr>
                      <a:endParaRPr lang="en-US" dirty="0"/>
                    </a:p>
                  </a:txBody>
                  <a:tcPr marL="0" marR="0" marT="0" marB="0" anchor="ctr">
                    <a:lnL>
                      <a:noFill/>
                    </a:lnL>
                    <a:lnR>
                      <a:noFill/>
                    </a:lnR>
                    <a:lnT>
                      <a:noFill/>
                    </a:lnT>
                    <a:lnB>
                      <a:noFill/>
                    </a:lnB>
                  </a:tcPr>
                </a:tc>
                <a:tc hMerge="1">
                  <a:txBody>
                    <a:bodyPr/>
                    <a:lstStyle/>
                    <a:p>
                      <a:endParaRPr lang="en-US"/>
                    </a:p>
                  </a:txBody>
                  <a:tcPr/>
                </a:tc>
              </a:tr>
            </a:tbl>
          </a:graphicData>
        </a:graphic>
      </p:graphicFrame>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hlinkClick r:id="rId3"/>
              </a:rPr>
              <a:t>Printer-Friendly View</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0237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504" y="247650"/>
            <a:ext cx="7600950" cy="636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6477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defenses to a similar attack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V1-3 and V6. Have a competent CSO. She should have implemented a systems design for security, a plan to keep aware of vulnerabilities and fix them, and a recovery plan. </a:t>
            </a:r>
          </a:p>
          <a:p>
            <a:r>
              <a:rPr lang="en-US" dirty="0" smtClean="0"/>
              <a:t>V4. Get an ethical CEO. Delaying the announcement of the breach was very harmful to the record holders. </a:t>
            </a:r>
          </a:p>
          <a:p>
            <a:r>
              <a:rPr lang="en-US" dirty="0" smtClean="0"/>
              <a:t>V5. Get a competent and responsible management and security team. They should have not used an insecure web site to let users check their accounts.</a:t>
            </a:r>
          </a:p>
          <a:p>
            <a:r>
              <a:rPr lang="en-US" dirty="0" smtClean="0"/>
              <a:t>V1-3. Free, open-source software is not intended for high security applications like this one.  This (and the other aspects above) indicates an emphasis on saving money and lack of concern for their subjects. There are many products in the market that can be used to build a secure system.</a:t>
            </a:r>
            <a:endParaRPr lang="en-US" dirty="0"/>
          </a:p>
        </p:txBody>
      </p:sp>
    </p:spTree>
    <p:extLst>
      <p:ext uri="{BB962C8B-B14F-4D97-AF65-F5344CB8AC3E}">
        <p14:creationId xmlns:p14="http://schemas.microsoft.com/office/powerpoint/2010/main" val="77571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u="sng" dirty="0">
                <a:hlinkClick r:id="rId2"/>
              </a:rPr>
              <a:t>https://nakedsecurity.sophos.com/2017/09/08/equifax-data-breach-what-you-need-to-know/?utm_source=Naked+Security+-+</a:t>
            </a:r>
            <a:r>
              <a:rPr lang="en-US" u="sng" dirty="0" smtClean="0">
                <a:hlinkClick r:id="rId2"/>
              </a:rPr>
              <a:t>Sophos+List&amp;utm_campaign=0106671f28-naked%252Bsecurity&amp;utm_medium=email&amp;utm_term=0_31623bb782-0106671f28-455135885</a:t>
            </a:r>
            <a:endParaRPr lang="en-US" u="sng" dirty="0" smtClean="0"/>
          </a:p>
          <a:p>
            <a:r>
              <a:rPr lang="en-US" dirty="0" smtClean="0">
                <a:hlinkClick r:id="rId3"/>
              </a:rPr>
              <a:t>https://en.wikipedia.org/wiki/Equifax</a:t>
            </a:r>
            <a:endParaRPr lang="en-US" dirty="0" smtClean="0"/>
          </a:p>
          <a:p>
            <a:r>
              <a:rPr lang="en-US" dirty="0" smtClean="0">
                <a:hlinkClick r:id="rId4"/>
              </a:rPr>
              <a:t>https://www.wired.com/story/equifax-breach-no-excuse/</a:t>
            </a:r>
            <a:endParaRPr lang="en-US" dirty="0" smtClean="0"/>
          </a:p>
          <a:p>
            <a:r>
              <a:rPr lang="en-US" dirty="0"/>
              <a:t>Fox-Brewster, T. (2017, September 14). </a:t>
            </a:r>
            <a:r>
              <a:rPr lang="en-US" i="1" dirty="0"/>
              <a:t>How Hackers Broke Equifax: Exploiting A Patchable Vulnerability. </a:t>
            </a:r>
            <a:r>
              <a:rPr lang="en-US" dirty="0" smtClean="0">
                <a:hlinkClick r:id="rId5"/>
              </a:rPr>
              <a:t>https</a:t>
            </a:r>
            <a:r>
              <a:rPr lang="en-US" dirty="0">
                <a:hlinkClick r:id="rId5"/>
              </a:rPr>
              <a:t>://www.forbes.com/sites/thomasbrewster/2017/09/14/equifaxhack-the-result-of-patched-vulnerability/#</a:t>
            </a:r>
            <a:r>
              <a:rPr lang="en-US" dirty="0" smtClean="0">
                <a:hlinkClick r:id="rId5"/>
              </a:rPr>
              <a:t>4a0e26395cda</a:t>
            </a:r>
            <a:endParaRPr lang="en-US" dirty="0" smtClean="0"/>
          </a:p>
          <a:p>
            <a:r>
              <a:rPr lang="en-US" dirty="0">
                <a:hlinkClick r:id="rId6"/>
              </a:rPr>
              <a:t>http://</a:t>
            </a:r>
            <a:r>
              <a:rPr lang="en-US" dirty="0" smtClean="0">
                <a:hlinkClick r:id="rId6"/>
              </a:rPr>
              <a:t>www.securityweek.com/equifax-shares-more-details-about-breach</a:t>
            </a:r>
            <a:endParaRPr lang="en-US" dirty="0" smtClean="0"/>
          </a:p>
          <a:p>
            <a:r>
              <a:rPr lang="en-US" dirty="0"/>
              <a:t>https://www.nytimes.com/2017/09/14/business/equifax-hack-what-we-know.html?mcubz=1&amp;_r=0</a:t>
            </a:r>
          </a:p>
          <a:p>
            <a:endParaRPr lang="en-US" dirty="0"/>
          </a:p>
          <a:p>
            <a:endParaRPr lang="en-US" dirty="0"/>
          </a:p>
        </p:txBody>
      </p:sp>
    </p:spTree>
    <p:extLst>
      <p:ext uri="{BB962C8B-B14F-4D97-AF65-F5344CB8AC3E}">
        <p14:creationId xmlns:p14="http://schemas.microsoft.com/office/powerpoint/2010/main" val="4169009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smtClean="0"/>
              <a:t>assignment errors</a:t>
            </a:r>
            <a:endParaRPr lang="en-US" dirty="0"/>
          </a:p>
        </p:txBody>
      </p:sp>
      <p:sp>
        <p:nvSpPr>
          <p:cNvPr id="3" name="Content Placeholder 2"/>
          <p:cNvSpPr>
            <a:spLocks noGrp="1"/>
          </p:cNvSpPr>
          <p:nvPr>
            <p:ph idx="1"/>
          </p:nvPr>
        </p:nvSpPr>
        <p:spPr/>
        <p:txBody>
          <a:bodyPr/>
          <a:lstStyle/>
          <a:p>
            <a:r>
              <a:rPr lang="en-US" dirty="0" smtClean="0"/>
              <a:t>A verbose essay merging the three questions. Answers should be separated, itemized, precise, and concise.</a:t>
            </a:r>
          </a:p>
          <a:p>
            <a:r>
              <a:rPr lang="en-US" dirty="0" smtClean="0"/>
              <a:t>Ignoring the actions of management and other actors. Security is a whole system problem, not just a technical problem. </a:t>
            </a:r>
            <a:endParaRPr lang="en-US" dirty="0" smtClean="0"/>
          </a:p>
          <a:p>
            <a:r>
              <a:rPr lang="en-US" dirty="0" smtClean="0"/>
              <a:t>Confusing vulnerabilities with events in the attack.</a:t>
            </a:r>
          </a:p>
          <a:p>
            <a:r>
              <a:rPr lang="en-US" dirty="0" smtClean="0"/>
              <a:t>Giving general solutions such as: use authentication, encrypt the database,… We do not know their architecture so for now we can only say “build a secure architecture”. More specific remedies are better: “have a plan for fixing known vulnerabilities”. </a:t>
            </a:r>
            <a:endParaRPr lang="en-US" dirty="0" smtClean="0"/>
          </a:p>
          <a:p>
            <a:endParaRPr lang="en-US" dirty="0"/>
          </a:p>
        </p:txBody>
      </p:sp>
    </p:spTree>
    <p:extLst>
      <p:ext uri="{BB962C8B-B14F-4D97-AF65-F5344CB8AC3E}">
        <p14:creationId xmlns:p14="http://schemas.microsoft.com/office/powerpoint/2010/main" val="326648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 questions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 paper today brings the news that Equifax, a credit reporting agency was hacked and the records of 143 Million Americans have been compromised. These are especially sensitive records because they include credit information as well as personal identification.</a:t>
            </a:r>
          </a:p>
          <a:p>
            <a:pPr marL="514350" indent="-514350">
              <a:buFont typeface="+mj-lt"/>
              <a:buAutoNum type="arabicPeriod"/>
            </a:pPr>
            <a:r>
              <a:rPr lang="en-US" dirty="0" smtClean="0"/>
              <a:t>Draw a sequence diagram as the one I showed for the Sony attack, describing this attack. Show clearly the possible misuses of information. Find information in the Internet and indicate your sources (URLs).</a:t>
            </a:r>
          </a:p>
          <a:p>
            <a:pPr marL="514350" indent="-514350">
              <a:buFont typeface="+mj-lt"/>
              <a:buAutoNum type="arabicPeriod"/>
            </a:pPr>
            <a:r>
              <a:rPr lang="en-US" dirty="0" smtClean="0"/>
              <a:t>Analyze critically why this attack was possible; that is, vulnerabilities in the system.</a:t>
            </a:r>
          </a:p>
          <a:p>
            <a:pPr marL="514350" indent="-514350">
              <a:buFont typeface="+mj-lt"/>
              <a:buAutoNum type="arabicPeriod"/>
            </a:pPr>
            <a:r>
              <a:rPr lang="en-US" dirty="0" smtClean="0"/>
              <a:t>Show how the attack could have been prevented, indicating policies and mechanisms that could have stopped or mitigated the attack.</a:t>
            </a:r>
          </a:p>
          <a:p>
            <a:endParaRPr lang="en-US" dirty="0"/>
          </a:p>
        </p:txBody>
      </p:sp>
    </p:spTree>
    <p:extLst>
      <p:ext uri="{BB962C8B-B14F-4D97-AF65-F5344CB8AC3E}">
        <p14:creationId xmlns:p14="http://schemas.microsoft.com/office/powerpoint/2010/main" val="544686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fully understand an attack we need to analyze the context of the hacked institution, its assets, and types of management people. </a:t>
            </a:r>
          </a:p>
          <a:p>
            <a:r>
              <a:rPr lang="en-US" dirty="0" smtClean="0"/>
              <a:t>They offer credit </a:t>
            </a:r>
            <a:r>
              <a:rPr lang="en-US" dirty="0"/>
              <a:t>and demographic related data and services to </a:t>
            </a:r>
            <a:r>
              <a:rPr lang="en-US" dirty="0" smtClean="0"/>
              <a:t>business, and they sell </a:t>
            </a:r>
            <a:r>
              <a:rPr lang="en-US" dirty="0"/>
              <a:t>credit monitoring and fraud-prevention services directly to consumers</a:t>
            </a:r>
            <a:r>
              <a:rPr lang="en-US" dirty="0" smtClean="0"/>
              <a:t>.</a:t>
            </a:r>
          </a:p>
          <a:p>
            <a:r>
              <a:rPr lang="en-US" dirty="0"/>
              <a:t>Equifax is an old institution and they evolved from using paper records to computer and to the Internet. It seems that their managers are not up to date in technology and based on their past record they don’t seem to care much about their record holders. </a:t>
            </a:r>
          </a:p>
          <a:p>
            <a:r>
              <a:rPr lang="en-US" dirty="0" smtClean="0"/>
              <a:t>Equifax </a:t>
            </a:r>
            <a:r>
              <a:rPr lang="en-US" dirty="0"/>
              <a:t>was </a:t>
            </a:r>
            <a:r>
              <a:rPr lang="en-US" dirty="0" smtClean="0"/>
              <a:t>the </a:t>
            </a:r>
            <a:r>
              <a:rPr lang="en-US" dirty="0"/>
              <a:t>subject of more than 57,000 consumer complaints to the </a:t>
            </a:r>
            <a:r>
              <a:rPr lang="en-US" dirty="0">
                <a:hlinkClick r:id="rId2" tooltip="Consumer Financial Protection Bureau"/>
              </a:rPr>
              <a:t>Consumer Financial Protection Bureau</a:t>
            </a:r>
            <a:r>
              <a:rPr lang="en-US" dirty="0"/>
              <a:t> from October 2012 to September 17, 2017 with most complaints relating to incomplete, inaccurate, outdated, or misattributed information held by the company.</a:t>
            </a:r>
            <a:endParaRPr lang="en-US" dirty="0" smtClean="0"/>
          </a:p>
          <a:p>
            <a:r>
              <a:rPr lang="en-US" dirty="0" smtClean="0"/>
              <a:t>This explains the use of unqualified technical people, lack of policies to protect their information, and general attitude about their record holders, who are not really their customers, they are their product.</a:t>
            </a:r>
          </a:p>
          <a:p>
            <a:endParaRPr lang="en-US" dirty="0"/>
          </a:p>
        </p:txBody>
      </p:sp>
    </p:spTree>
    <p:extLst>
      <p:ext uri="{BB962C8B-B14F-4D97-AF65-F5344CB8AC3E}">
        <p14:creationId xmlns:p14="http://schemas.microsoft.com/office/powerpoint/2010/main" val="385512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9934" y="0"/>
            <a:ext cx="6092132" cy="6858000"/>
          </a:xfrm>
          <a:prstGeom prst="rect">
            <a:avLst/>
          </a:prstGeom>
        </p:spPr>
      </p:pic>
    </p:spTree>
    <p:extLst>
      <p:ext uri="{BB962C8B-B14F-4D97-AF65-F5344CB8AC3E}">
        <p14:creationId xmlns:p14="http://schemas.microsoft.com/office/powerpoint/2010/main" val="346377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Fair Credit Reporting Act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15 U.S.C. § 1681 (“</a:t>
            </a:r>
            <a:r>
              <a:rPr lang="en-US" b="1" dirty="0" smtClean="0"/>
              <a:t>FCRA</a:t>
            </a:r>
            <a:r>
              <a:rPr lang="en-US" dirty="0" smtClean="0"/>
              <a:t>”) is U.S. Federal Government legislation enacted to promote the accuracy, fairness, and privacy of consumer information contained in the files of consumer reporting agencies.</a:t>
            </a:r>
          </a:p>
          <a:p>
            <a:r>
              <a:rPr lang="en-US" dirty="0" smtClean="0"/>
              <a:t>It was intended to protect consumers from the willful and/or negligent inclusion of inaccurate information in their credit reports. </a:t>
            </a:r>
          </a:p>
          <a:p>
            <a:r>
              <a:rPr lang="en-US" dirty="0" smtClean="0"/>
              <a:t>To that end, the FCRA regulates the collection, dissemination, and use of consumer information, including consumer credit information.</a:t>
            </a:r>
          </a:p>
          <a:p>
            <a:r>
              <a:rPr lang="en-US" dirty="0" smtClean="0"/>
              <a:t>Together with the </a:t>
            </a:r>
            <a:r>
              <a:rPr lang="en-US" dirty="0" smtClean="0">
                <a:hlinkClick r:id="rId2" tooltip="Fair Debt Collection Practices Act"/>
              </a:rPr>
              <a:t>Fair Debt Collection Practices Act</a:t>
            </a:r>
            <a:r>
              <a:rPr lang="en-US" dirty="0" smtClean="0"/>
              <a:t> ("FDCPA"), the FCRA forms the foundation of consumer rights law in the United States. It was originally passed in 1970, and is enforced by the US </a:t>
            </a:r>
            <a:r>
              <a:rPr lang="en-US" dirty="0" smtClean="0">
                <a:hlinkClick r:id="rId3" tooltip="Federal Trade Commission"/>
              </a:rPr>
              <a:t>Federal Trade Commission</a:t>
            </a:r>
            <a:r>
              <a:rPr lang="en-US" dirty="0" smtClean="0"/>
              <a:t>, the </a:t>
            </a:r>
            <a:r>
              <a:rPr lang="en-US" dirty="0" smtClean="0">
                <a:hlinkClick r:id="rId4" tooltip="Consumer Financial Protection Bureau"/>
              </a:rPr>
              <a:t>Consumer Financial Protection Bureau</a:t>
            </a:r>
            <a:r>
              <a:rPr lang="en-US" dirty="0" smtClean="0"/>
              <a:t> and private litigants.</a:t>
            </a:r>
            <a:endParaRPr lang="en-US" dirty="0"/>
          </a:p>
        </p:txBody>
      </p:sp>
    </p:spTree>
    <p:extLst>
      <p:ext uri="{BB962C8B-B14F-4D97-AF65-F5344CB8AC3E}">
        <p14:creationId xmlns:p14="http://schemas.microsoft.com/office/powerpoint/2010/main" val="1330662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attacks</a:t>
            </a:r>
            <a:endParaRPr lang="en-US" dirty="0"/>
          </a:p>
        </p:txBody>
      </p:sp>
      <p:sp>
        <p:nvSpPr>
          <p:cNvPr id="3" name="Content Placeholder 2"/>
          <p:cNvSpPr>
            <a:spLocks noGrp="1"/>
          </p:cNvSpPr>
          <p:nvPr>
            <p:ph idx="1"/>
          </p:nvPr>
        </p:nvSpPr>
        <p:spPr/>
        <p:txBody>
          <a:bodyPr/>
          <a:lstStyle/>
          <a:p>
            <a:r>
              <a:rPr lang="en-US" dirty="0" smtClean="0"/>
              <a:t>The next two slides show the attack sequence, the third slide combines the other two for better perspective. </a:t>
            </a:r>
          </a:p>
          <a:p>
            <a:r>
              <a:rPr lang="en-US" dirty="0" smtClean="0"/>
              <a:t>Note that we need to include the people involved because they are participating in the attack as attackers or victims.</a:t>
            </a:r>
          </a:p>
          <a:p>
            <a:r>
              <a:rPr lang="en-US" dirty="0" smtClean="0"/>
              <a:t>The diagrams are complemented with numbered notes that explain some points in more detail. </a:t>
            </a:r>
          </a:p>
          <a:p>
            <a:pPr marL="0" indent="0">
              <a:buNone/>
            </a:pPr>
            <a:endParaRPr lang="en-US" dirty="0"/>
          </a:p>
        </p:txBody>
      </p:sp>
    </p:spTree>
    <p:extLst>
      <p:ext uri="{BB962C8B-B14F-4D97-AF65-F5344CB8AC3E}">
        <p14:creationId xmlns:p14="http://schemas.microsoft.com/office/powerpoint/2010/main" val="3773833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5" y="0"/>
            <a:ext cx="9026769" cy="6858000"/>
          </a:xfrm>
          <a:prstGeom prst="rect">
            <a:avLst/>
          </a:prstGeom>
        </p:spPr>
      </p:pic>
    </p:spTree>
    <p:extLst>
      <p:ext uri="{BB962C8B-B14F-4D97-AF65-F5344CB8AC3E}">
        <p14:creationId xmlns:p14="http://schemas.microsoft.com/office/powerpoint/2010/main" val="353530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3958" y="0"/>
            <a:ext cx="5644084" cy="6858000"/>
          </a:xfrm>
          <a:prstGeom prst="rect">
            <a:avLst/>
          </a:prstGeom>
        </p:spPr>
      </p:pic>
    </p:spTree>
    <p:extLst>
      <p:ext uri="{BB962C8B-B14F-4D97-AF65-F5344CB8AC3E}">
        <p14:creationId xmlns:p14="http://schemas.microsoft.com/office/powerpoint/2010/main" val="112157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6030" y="0"/>
            <a:ext cx="4879940" cy="6858000"/>
          </a:xfrm>
          <a:prstGeom prst="rect">
            <a:avLst/>
          </a:prstGeom>
        </p:spPr>
      </p:pic>
    </p:spTree>
    <p:extLst>
      <p:ext uri="{BB962C8B-B14F-4D97-AF65-F5344CB8AC3E}">
        <p14:creationId xmlns:p14="http://schemas.microsoft.com/office/powerpoint/2010/main" val="1458782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2352</TotalTime>
  <Words>1492</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Solutions Assignment 1</vt:lpstr>
      <vt:lpstr>Assignment 1 questions</vt:lpstr>
      <vt:lpstr>Context</vt:lpstr>
      <vt:lpstr>PowerPoint Presentation</vt:lpstr>
      <vt:lpstr>Fair Credit Reporting Act</vt:lpstr>
      <vt:lpstr>The attacks</vt:lpstr>
      <vt:lpstr>PowerPoint Presentation</vt:lpstr>
      <vt:lpstr>PowerPoint Presentation</vt:lpstr>
      <vt:lpstr>PowerPoint Presentation</vt:lpstr>
      <vt:lpstr>Notes</vt:lpstr>
      <vt:lpstr>Notes II</vt:lpstr>
      <vt:lpstr>Notes III</vt:lpstr>
      <vt:lpstr>Q2 Vulnerabilities</vt:lpstr>
      <vt:lpstr>Common vulnerabilities and exposures (CVE)</vt:lpstr>
      <vt:lpstr>PowerPoint Presentation</vt:lpstr>
      <vt:lpstr>Possible defenses to a similar attack</vt:lpstr>
      <vt:lpstr>References</vt:lpstr>
      <vt:lpstr>Typical assignment errors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dc:creator>
  <cp:lastModifiedBy>Eduardo</cp:lastModifiedBy>
  <cp:revision>66</cp:revision>
  <dcterms:created xsi:type="dcterms:W3CDTF">2017-09-30T18:46:09Z</dcterms:created>
  <dcterms:modified xsi:type="dcterms:W3CDTF">2017-10-02T19:34:53Z</dcterms:modified>
</cp:coreProperties>
</file>