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312" r:id="rId3"/>
    <p:sldId id="313" r:id="rId4"/>
    <p:sldId id="314" r:id="rId5"/>
    <p:sldId id="315" r:id="rId6"/>
    <p:sldId id="316" r:id="rId7"/>
    <p:sldId id="317" r:id="rId8"/>
    <p:sldId id="322" r:id="rId9"/>
    <p:sldId id="324" r:id="rId10"/>
    <p:sldId id="318" r:id="rId11"/>
    <p:sldId id="319" r:id="rId12"/>
    <p:sldId id="320" r:id="rId13"/>
    <p:sldId id="321" r:id="rId14"/>
    <p:sldId id="323" r:id="rId15"/>
    <p:sldId id="2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24ABD37-744E-420E-ADDC-EFA761AE127C}">
          <p14:sldIdLst>
            <p14:sldId id="256"/>
            <p14:sldId id="312"/>
            <p14:sldId id="313"/>
            <p14:sldId id="314"/>
            <p14:sldId id="315"/>
            <p14:sldId id="316"/>
            <p14:sldId id="317"/>
            <p14:sldId id="322"/>
            <p14:sldId id="324"/>
            <p14:sldId id="318"/>
            <p14:sldId id="319"/>
            <p14:sldId id="320"/>
            <p14:sldId id="321"/>
            <p14:sldId id="323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7" autoAdjust="0"/>
  </p:normalViewPr>
  <p:slideViewPr>
    <p:cSldViewPr snapToGrid="0">
      <p:cViewPr varScale="1">
        <p:scale>
          <a:sx n="81" d="100"/>
          <a:sy n="81" d="100"/>
        </p:scale>
        <p:origin x="63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C3344-1987-42E4-AAAB-C874B1AEC30D}" type="datetimeFigureOut">
              <a:rPr lang="en-US" smtClean="0"/>
              <a:t>22-Apr-17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363C1-7999-4017-9231-C5C88D0A7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03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363C1-7999-4017-9231-C5C88D0A76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65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6272-B770-467A-A14A-40C6F8F66232}" type="datetime4">
              <a:rPr lang="en-US" smtClean="0"/>
              <a:t>April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7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042F-35C2-402C-8B22-D74D25EBD004}" type="datetime4">
              <a:rPr lang="en-US" smtClean="0"/>
              <a:t>April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4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8D23-A921-4CBB-AE48-72DC870A57EB}" type="datetime4">
              <a:rPr lang="en-US" smtClean="0"/>
              <a:t>April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7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404D-29F7-486D-A62B-52E16BA2032E}" type="datetime4">
              <a:rPr lang="en-US" smtClean="0"/>
              <a:t>April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1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9EFC-1B5F-4112-BDE2-01A427B32FBC}" type="datetime4">
              <a:rPr lang="en-US" smtClean="0"/>
              <a:t>April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5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AD43-12E5-4793-811D-DA00FE0D9845}" type="datetime4">
              <a:rPr lang="en-US" smtClean="0"/>
              <a:t>April 22,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2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C1D5-D525-4461-A1DB-29348AEBEC63}" type="datetime4">
              <a:rPr lang="en-US" smtClean="0"/>
              <a:t>April 22,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7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9195-E029-4F59-B233-CD4E099BFA88}" type="datetime4">
              <a:rPr lang="en-US" smtClean="0"/>
              <a:t>April 22,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7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2809-9285-4B72-9196-6FFD5ADA29D6}" type="datetime4">
              <a:rPr lang="en-US" smtClean="0"/>
              <a:t>April 22,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4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F5D0-4695-47FE-BFC4-9B3DB8C5636E}" type="datetime4">
              <a:rPr lang="en-US" smtClean="0"/>
              <a:t>April 22,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2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203-5910-4001-8890-C5CFC030367D}" type="datetime4">
              <a:rPr lang="en-US" smtClean="0"/>
              <a:t>April 22,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7067E-85C1-4562-AF8C-4D9D8C3E22E3}" type="datetime4">
              <a:rPr lang="en-US" smtClean="0"/>
              <a:t>April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8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9992" y="884618"/>
            <a:ext cx="9144000" cy="30466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CTS 6319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Cyber Security: </a:t>
            </a:r>
            <a:br>
              <a:rPr lang="en-US" dirty="0" smtClean="0"/>
            </a:br>
            <a:r>
              <a:rPr lang="en-US" dirty="0" smtClean="0"/>
              <a:t>Measurement and Data Analysis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59992" y="495535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Dr. Elias Bou-Harb</a:t>
            </a:r>
          </a:p>
          <a:p>
            <a:endParaRPr lang="en-US" dirty="0" smtClean="0"/>
          </a:p>
          <a:p>
            <a:r>
              <a:rPr lang="en-US" dirty="0" smtClean="0"/>
              <a:t>ebouharb@fau.edu</a:t>
            </a:r>
            <a:br>
              <a:rPr lang="en-US" dirty="0" smtClean="0"/>
            </a:br>
            <a:r>
              <a:rPr lang="en-US" dirty="0" smtClean="0"/>
              <a:t>EE 503B</a:t>
            </a:r>
          </a:p>
          <a:p>
            <a:r>
              <a:rPr lang="en-US" dirty="0" smtClean="0"/>
              <a:t>Office hours: Mondays 4-6pm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0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55" y="2514179"/>
            <a:ext cx="11139214" cy="325568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Distributed Reflective Denial-of-Service (DRDoS)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49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Distributed Reflective Denial-of-Service (DRDoS) Attacks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973" y="2367395"/>
            <a:ext cx="3955491" cy="29666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772" y="2371586"/>
            <a:ext cx="4277655" cy="332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Distributed Reflective Denial-of-Service (DRDoS) Attacks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137683"/>
            <a:ext cx="10313283" cy="417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7638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Distributed Reflective Denial-of-Service (DRDoS) Attacks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60" y="2448526"/>
            <a:ext cx="5356384" cy="3302386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228" y="2580641"/>
            <a:ext cx="6080772" cy="2929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035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 IP address Spoofing</a:t>
            </a:r>
          </a:p>
          <a:p>
            <a:endParaRPr lang="en-US" dirty="0" smtClean="0"/>
          </a:p>
          <a:p>
            <a:r>
              <a:rPr lang="en-US" dirty="0" smtClean="0"/>
              <a:t>Protocol Handling</a:t>
            </a:r>
          </a:p>
          <a:p>
            <a:pPr lvl="1"/>
            <a:r>
              <a:rPr lang="en-US" dirty="0" smtClean="0"/>
              <a:t>Session establishment </a:t>
            </a:r>
          </a:p>
          <a:p>
            <a:pPr lvl="1"/>
            <a:r>
              <a:rPr lang="en-US" dirty="0"/>
              <a:t>Request/Response </a:t>
            </a:r>
            <a:r>
              <a:rPr lang="en-US" dirty="0" smtClean="0"/>
              <a:t>Symmetry</a:t>
            </a:r>
          </a:p>
          <a:p>
            <a:pPr lvl="1"/>
            <a:r>
              <a:rPr lang="en-US" dirty="0" smtClean="0"/>
              <a:t>Rate Limiting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Secure server configuration</a:t>
            </a:r>
          </a:p>
          <a:p>
            <a:r>
              <a:rPr lang="en-US" dirty="0" smtClean="0"/>
              <a:t>Packet-based filtering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62537" y="6288135"/>
            <a:ext cx="369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http://faculty.eng.fau.edu/ebouharb/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23264" y="983236"/>
            <a:ext cx="9375648" cy="1488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CTS 6319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Cyber Security: </a:t>
            </a:r>
            <a:br>
              <a:rPr lang="en-US" dirty="0" smtClean="0"/>
            </a:br>
            <a:r>
              <a:rPr lang="en-US" dirty="0" smtClean="0"/>
              <a:t>Measurement and Data Analysis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339088" y="429761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Dr. Elias Bou-Harb</a:t>
            </a:r>
          </a:p>
          <a:p>
            <a:endParaRPr lang="en-US" dirty="0" smtClean="0"/>
          </a:p>
          <a:p>
            <a:r>
              <a:rPr lang="en-US" dirty="0" smtClean="0"/>
              <a:t>ebouharb@fau.edu</a:t>
            </a:r>
            <a:br>
              <a:rPr lang="en-US" dirty="0" smtClean="0"/>
            </a:br>
            <a:r>
              <a:rPr lang="en-US" dirty="0" smtClean="0"/>
              <a:t>EE 503B</a:t>
            </a:r>
          </a:p>
          <a:p>
            <a:r>
              <a:rPr lang="en-US" dirty="0" smtClean="0"/>
              <a:t>Office hours: Mondays 4-6pm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0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</a:t>
            </a:r>
            <a:r>
              <a:rPr lang="en-US" dirty="0" smtClean="0"/>
              <a:t>Canvas</a:t>
            </a:r>
            <a:endParaRPr lang="en-US" dirty="0" smtClean="0"/>
          </a:p>
          <a:p>
            <a:pPr lvl="1"/>
            <a:r>
              <a:rPr lang="en-US" dirty="0" smtClean="0"/>
              <a:t>Research Paper 3: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sz="2400" dirty="0"/>
              <a:t>Amplification Hell: Revisiting Network Protocols for DDoS Abuse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3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Reflective Denial-of-Service (</a:t>
            </a:r>
            <a:r>
              <a:rPr lang="en-US" dirty="0" err="1" smtClean="0"/>
              <a:t>DRDoS</a:t>
            </a:r>
            <a:r>
              <a:rPr lang="en-US" dirty="0" smtClean="0"/>
              <a:t>)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Reflective: </a:t>
            </a:r>
            <a:r>
              <a:rPr lang="en-US" i="1" dirty="0"/>
              <a:t>A</a:t>
            </a:r>
            <a:r>
              <a:rPr lang="en-US" dirty="0"/>
              <a:t> does not directly send traffic to </a:t>
            </a:r>
            <a:r>
              <a:rPr lang="en-US" i="1" dirty="0" smtClean="0"/>
              <a:t>V</a:t>
            </a:r>
          </a:p>
          <a:p>
            <a:pPr marL="1371600" lvl="3" indent="0">
              <a:buNone/>
            </a:pPr>
            <a:r>
              <a:rPr lang="en-US" dirty="0"/>
              <a:t>	</a:t>
            </a:r>
            <a:r>
              <a:rPr lang="en-US" sz="2800" dirty="0"/>
              <a:t>but instead uses systems that reflect the attack traffic to </a:t>
            </a:r>
            <a:r>
              <a:rPr lang="en-US" sz="2800" i="1" dirty="0" smtClean="0"/>
              <a:t>V</a:t>
            </a:r>
          </a:p>
          <a:p>
            <a:pPr marL="1371600" lvl="3" indent="0">
              <a:buNone/>
            </a:pPr>
            <a:endParaRPr lang="en-US" sz="2800" i="1" dirty="0"/>
          </a:p>
          <a:p>
            <a:r>
              <a:rPr lang="en-US" dirty="0" smtClean="0"/>
              <a:t>Distributed: </a:t>
            </a:r>
            <a:r>
              <a:rPr lang="en-US" i="1" dirty="0" smtClean="0"/>
              <a:t>A </a:t>
            </a:r>
            <a:r>
              <a:rPr lang="en-US" dirty="0" smtClean="0"/>
              <a:t>employs </a:t>
            </a:r>
            <a:r>
              <a:rPr lang="en-US" i="1" dirty="0" smtClean="0"/>
              <a:t>many </a:t>
            </a:r>
            <a:r>
              <a:rPr lang="en-US" dirty="0" smtClean="0"/>
              <a:t>hosts to launch attacks towards </a:t>
            </a:r>
            <a:r>
              <a:rPr lang="en-US" i="1" dirty="0" smtClean="0"/>
              <a:t>A</a:t>
            </a:r>
          </a:p>
          <a:p>
            <a:endParaRPr lang="en-US" i="1" dirty="0"/>
          </a:p>
          <a:p>
            <a:r>
              <a:rPr lang="en-US" dirty="0" smtClean="0"/>
              <a:t>In the context of </a:t>
            </a:r>
            <a:r>
              <a:rPr lang="en-US" dirty="0" err="1" smtClean="0"/>
              <a:t>DRDoS</a:t>
            </a:r>
            <a:r>
              <a:rPr lang="en-US" dirty="0" smtClean="0"/>
              <a:t>, systems that are used to attack </a:t>
            </a:r>
            <a:r>
              <a:rPr lang="en-US" i="1" dirty="0" smtClean="0"/>
              <a:t>A</a:t>
            </a:r>
            <a:r>
              <a:rPr lang="en-US" dirty="0" smtClean="0"/>
              <a:t> are called amplifiers. Thus, the term “Amplification Attacks”</a:t>
            </a:r>
          </a:p>
          <a:p>
            <a:endParaRPr lang="en-US" dirty="0"/>
          </a:p>
          <a:p>
            <a:r>
              <a:rPr lang="en-US" dirty="0" smtClean="0"/>
              <a:t>Amplifiers are not infected or controlled, just used as reflectors </a:t>
            </a:r>
            <a:br>
              <a:rPr lang="en-US" dirty="0" smtClean="0"/>
            </a:br>
            <a:r>
              <a:rPr lang="en-US" dirty="0" smtClean="0"/>
              <a:t>(recall ICMP Flooding attacks)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Distributed Reflective Denial-of-Service (</a:t>
            </a:r>
            <a:r>
              <a:rPr lang="en-US" dirty="0" err="1" smtClean="0"/>
              <a:t>DRDoS</a:t>
            </a:r>
            <a:r>
              <a:rPr lang="en-US" dirty="0" smtClean="0"/>
              <a:t>) Attacks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341" y="1777919"/>
            <a:ext cx="6052948" cy="48398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788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006" y="1810310"/>
            <a:ext cx="8410194" cy="442641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Distributed Reflective Denial-of-Service (</a:t>
            </a:r>
            <a:r>
              <a:rPr lang="en-US" dirty="0" err="1" smtClean="0"/>
              <a:t>DRDoS</a:t>
            </a:r>
            <a:r>
              <a:rPr lang="en-US" dirty="0" smtClean="0"/>
              <a:t>)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Distributed Reflective Denial-of-Service (</a:t>
            </a:r>
            <a:r>
              <a:rPr lang="en-US" dirty="0" err="1" smtClean="0"/>
              <a:t>DRDoS</a:t>
            </a:r>
            <a:r>
              <a:rPr lang="en-US" dirty="0" smtClean="0"/>
              <a:t>) Attacks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784" y="1690688"/>
            <a:ext cx="5989320" cy="452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5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Distributed Reflective Denial-of-Service (</a:t>
            </a:r>
            <a:r>
              <a:rPr lang="en-US" dirty="0" err="1" smtClean="0"/>
              <a:t>DRDoS</a:t>
            </a:r>
            <a:r>
              <a:rPr lang="en-US" dirty="0" smtClean="0"/>
              <a:t>) Attacks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699" y="1846136"/>
            <a:ext cx="67151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6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Distributed Reflective Denial-of-Service (</a:t>
            </a:r>
            <a:r>
              <a:rPr lang="en-US" dirty="0" err="1" smtClean="0"/>
              <a:t>DRDoS</a:t>
            </a:r>
            <a:r>
              <a:rPr lang="en-US" dirty="0" smtClean="0"/>
              <a:t>) Attacks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508089"/>
              </p:ext>
            </p:extLst>
          </p:nvPr>
        </p:nvGraphicFramePr>
        <p:xfrm>
          <a:off x="1766352" y="3736748"/>
          <a:ext cx="9125168" cy="289773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964756"/>
                <a:gridCol w="3053175"/>
                <a:gridCol w="3107237"/>
              </a:tblGrid>
              <a:tr h="743614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February</a:t>
                      </a:r>
                    </a:p>
                    <a:p>
                      <a:r>
                        <a:rPr lang="en-US" sz="1800" u="none" strike="noStrike" kern="1200" baseline="0" dirty="0" smtClean="0"/>
                        <a:t>Packet Count (%)</a:t>
                      </a:r>
                      <a:endParaRPr lang="en-US" sz="1800" b="0" i="0" u="none" strike="noStrike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March</a:t>
                      </a:r>
                    </a:p>
                    <a:p>
                      <a:r>
                        <a:rPr lang="en-US" sz="1800" u="none" strike="noStrike" kern="1200" baseline="0" dirty="0" smtClean="0"/>
                        <a:t>Packet Count (%)</a:t>
                      </a:r>
                      <a:endParaRPr lang="en-US" sz="1800" b="0" i="0" u="none" strike="noStrike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April</a:t>
                      </a:r>
                    </a:p>
                    <a:p>
                      <a:r>
                        <a:rPr lang="en-US" sz="1800" u="none" strike="noStrike" kern="1200" baseline="0" dirty="0" smtClean="0"/>
                        <a:t>Packet Count (%)</a:t>
                      </a:r>
                      <a:endParaRPr lang="en-US" sz="1800" b="0" i="0" u="none" strike="noStrike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6699"/>
                    </a:solidFill>
                  </a:tcPr>
                </a:tc>
              </a:tr>
              <a:tr h="430824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10047038 A (49.02%)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27649274 ANY (64.23%)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18378685 ANY (54.60%)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30824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7763817 ANY (37.88%)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11310058 A (26.28%)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11595908 A (34.45%)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30824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2479572 TXT (12.10%)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2459257 TXT (5.71%)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3402073 TXT (10.11%)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30824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100463 MX (0.49%)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500143 MX (1.16%)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180779 MX (0.54%)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30824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29232 PTR (0.14%)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63340 RRSIG (0.15%)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28716 AAAA (0.09%)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5360" y="1662566"/>
            <a:ext cx="11089232" cy="4351338"/>
          </a:xfrm>
        </p:spPr>
        <p:txBody>
          <a:bodyPr>
            <a:normAutofit/>
          </a:bodyPr>
          <a:lstStyle/>
          <a:p>
            <a:endParaRPr lang="en-US" sz="1400" dirty="0" smtClean="0"/>
          </a:p>
          <a:p>
            <a:r>
              <a:rPr lang="en-US" dirty="0" smtClean="0"/>
              <a:t>Analyzed </a:t>
            </a:r>
            <a:r>
              <a:rPr lang="en-US" dirty="0"/>
              <a:t>Period: February, March and April, </a:t>
            </a:r>
            <a:r>
              <a:rPr lang="en-US" dirty="0" smtClean="0"/>
              <a:t>2014</a:t>
            </a:r>
            <a:endParaRPr lang="en-US" dirty="0"/>
          </a:p>
          <a:p>
            <a:r>
              <a:rPr lang="en-US" dirty="0"/>
              <a:t> Old 2007 study: ANY queries ranked 6th (0.0199%)</a:t>
            </a:r>
          </a:p>
          <a:p>
            <a:r>
              <a:rPr lang="en-US" dirty="0"/>
              <a:t> Our </a:t>
            </a:r>
            <a:r>
              <a:rPr lang="en-US" dirty="0" smtClean="0"/>
              <a:t>2014 </a:t>
            </a:r>
            <a:r>
              <a:rPr lang="en-US" dirty="0"/>
              <a:t>study: ANY queries ranked 1st (52.23%)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73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DNS Amplification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dig </a:t>
            </a:r>
            <a:r>
              <a:rPr lang="en-US" dirty="0"/>
              <a:t>ANY isc.org @</a:t>
            </a:r>
            <a:r>
              <a:rPr lang="en-US" dirty="0" err="1"/>
              <a:t>x.x.x.x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Distributed Reflective Denial-of-Service (</a:t>
            </a:r>
            <a:r>
              <a:rPr lang="en-US" dirty="0" err="1" smtClean="0"/>
              <a:t>DRDoS</a:t>
            </a:r>
            <a:r>
              <a:rPr lang="en-US" dirty="0" smtClean="0"/>
              <a:t>) Attacks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761" y="1027906"/>
            <a:ext cx="4403219" cy="576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4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3024</TotalTime>
  <Words>273</Words>
  <Application>Microsoft Office PowerPoint</Application>
  <PresentationFormat>Widescreen</PresentationFormat>
  <Paragraphs>88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CTS 6319  Cyber Security:  Measurement and Data Analysis</vt:lpstr>
      <vt:lpstr>Material</vt:lpstr>
      <vt:lpstr>Distributed Reflective Denial-of-Service (DRDoS) Attacks</vt:lpstr>
      <vt:lpstr>Distributed Reflective Denial-of-Service (DRDoS) Attacks</vt:lpstr>
      <vt:lpstr>Distributed Reflective Denial-of-Service (DRDoS) Attacks</vt:lpstr>
      <vt:lpstr>Distributed Reflective Denial-of-Service (DRDoS) Attacks</vt:lpstr>
      <vt:lpstr>Distributed Reflective Denial-of-Service (DRDoS) Attacks</vt:lpstr>
      <vt:lpstr>Distributed Reflective Denial-of-Service (DRDoS) Attacks</vt:lpstr>
      <vt:lpstr>Distributed Reflective Denial-of-Service (DRDoS) Attacks</vt:lpstr>
      <vt:lpstr>PowerPoint Presentation</vt:lpstr>
      <vt:lpstr>PowerPoint Presentation</vt:lpstr>
      <vt:lpstr>PowerPoint Presentation</vt:lpstr>
      <vt:lpstr>PowerPoint Presentation</vt:lpstr>
      <vt:lpstr>Countermeasures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 6930  Cyber Security:  Measurement and Data Analysis</dc:title>
  <dc:creator>Elias Bou-Harb</dc:creator>
  <cp:lastModifiedBy>Elias Bou-Harb</cp:lastModifiedBy>
  <cp:revision>173</cp:revision>
  <dcterms:created xsi:type="dcterms:W3CDTF">2016-01-05T19:25:32Z</dcterms:created>
  <dcterms:modified xsi:type="dcterms:W3CDTF">2017-04-22T20:57:45Z</dcterms:modified>
</cp:coreProperties>
</file>