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12" r:id="rId3"/>
    <p:sldId id="325" r:id="rId4"/>
    <p:sldId id="326" r:id="rId5"/>
    <p:sldId id="327" r:id="rId6"/>
    <p:sldId id="328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4ABD37-744E-420E-ADDC-EFA761AE127C}">
          <p14:sldIdLst>
            <p14:sldId id="256"/>
            <p14:sldId id="312"/>
            <p14:sldId id="325"/>
            <p14:sldId id="326"/>
            <p14:sldId id="327"/>
            <p14:sldId id="328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7" autoAdjust="0"/>
  </p:normalViewPr>
  <p:slideViewPr>
    <p:cSldViewPr snapToGrid="0">
      <p:cViewPr varScale="1">
        <p:scale>
          <a:sx n="81" d="100"/>
          <a:sy n="81" d="100"/>
        </p:scale>
        <p:origin x="64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3344-1987-42E4-AAAB-C874B1AEC30D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363C1-7999-4017-9231-C5C88D0A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363C1-7999-4017-9231-C5C88D0A7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6272-B770-467A-A14A-40C6F8F66232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042F-35C2-402C-8B22-D74D25EBD004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8D23-A921-4CBB-AE48-72DC870A57EB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04D-29F7-486D-A62B-52E16BA2032E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EFC-1B5F-4112-BDE2-01A427B32FBC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D43-12E5-4793-811D-DA00FE0D9845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C1D5-D525-4461-A1DB-29348AEBEC63}" type="datetime4">
              <a:rPr lang="en-US" smtClean="0"/>
              <a:t>April 22,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9195-E029-4F59-B233-CD4E099BFA88}" type="datetime4">
              <a:rPr lang="en-US" smtClean="0"/>
              <a:t>April 22,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809-9285-4B72-9196-6FFD5ADA29D6}" type="datetime4">
              <a:rPr lang="en-US" smtClean="0"/>
              <a:t>April 22,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F5D0-4695-47FE-BFC4-9B3DB8C5636E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203-5910-4001-8890-C5CFC030367D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067E-85C1-4562-AF8C-4D9D8C3E22E3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992" y="884618"/>
            <a:ext cx="9144000" cy="3046603"/>
          </a:xfrm>
        </p:spPr>
        <p:txBody>
          <a:bodyPr>
            <a:normAutofit fontScale="90000"/>
          </a:bodyPr>
          <a:lstStyle/>
          <a:p>
            <a:r>
              <a:rPr lang="en-US" dirty="0"/>
              <a:t>CTS 6319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992" y="4955350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Dr. Elias Bou-Harb</a:t>
            </a:r>
          </a:p>
          <a:p>
            <a:endParaRPr lang="en-US" dirty="0"/>
          </a:p>
          <a:p>
            <a:r>
              <a:rPr lang="en-US" dirty="0" smtClean="0"/>
              <a:t>ebouharb@fau.edu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EE 503B</a:t>
            </a:r>
          </a:p>
          <a:p>
            <a:r>
              <a:rPr lang="en-US" dirty="0"/>
              <a:t>Office hours: Mondays 4-6pm</a:t>
            </a:r>
          </a:p>
        </p:txBody>
      </p:sp>
    </p:spTree>
    <p:extLst>
      <p:ext uri="{BB962C8B-B14F-4D97-AF65-F5344CB8AC3E}">
        <p14:creationId xmlns:p14="http://schemas.microsoft.com/office/powerpoint/2010/main" val="29833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20 minutes, bot contact C&amp;C to upload stolen info</a:t>
            </a:r>
          </a:p>
          <a:p>
            <a:r>
              <a:rPr lang="en-US" dirty="0" smtClean="0"/>
              <a:t>HTTP POSTS messages using an encoding scheme</a:t>
            </a:r>
          </a:p>
          <a:p>
            <a:endParaRPr lang="en-US" dirty="0" smtClean="0"/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54" y="3378423"/>
            <a:ext cx="9809130" cy="34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C&amp;C server messages</a:t>
            </a:r>
          </a:p>
          <a:p>
            <a:pPr lvl="1"/>
            <a:r>
              <a:rPr lang="en-US" dirty="0" err="1" smtClean="0"/>
              <a:t>okn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ack</a:t>
            </a:r>
            <a:endParaRPr lang="en-US" dirty="0" smtClean="0"/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kc</a:t>
            </a:r>
            <a:r>
              <a:rPr lang="en-US" dirty="0" smtClean="0"/>
              <a:t>: </a:t>
            </a:r>
            <a:r>
              <a:rPr lang="en-US" dirty="0" err="1" smtClean="0"/>
              <a:t>congif</a:t>
            </a:r>
            <a:r>
              <a:rPr lang="en-US" dirty="0" smtClean="0"/>
              <a:t> (frequency to contact C&amp;C, hard coded backup servers, etc.)</a:t>
            </a:r>
          </a:p>
          <a:p>
            <a:endParaRPr lang="en-US" dirty="0" smtClean="0"/>
          </a:p>
          <a:p>
            <a:r>
              <a:rPr lang="en-US" dirty="0" smtClean="0"/>
              <a:t>Exploits phishing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63" y="3338800"/>
            <a:ext cx="4576764" cy="34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flux</a:t>
            </a:r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IP </a:t>
            </a:r>
            <a:r>
              <a:rPr lang="en-US" dirty="0"/>
              <a:t>fast-flux </a:t>
            </a:r>
            <a:r>
              <a:rPr lang="en-US" dirty="0" smtClean="0"/>
              <a:t>techniques but a bit more sophisticated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a certain </a:t>
            </a:r>
            <a:r>
              <a:rPr lang="en-US" dirty="0" smtClean="0"/>
              <a:t>domain (instead of IPs) </a:t>
            </a:r>
            <a:r>
              <a:rPr lang="en-US" dirty="0"/>
              <a:t>that is mapped onto a set of IP addresses, which change </a:t>
            </a:r>
            <a:r>
              <a:rPr lang="en-US" dirty="0" smtClean="0"/>
              <a:t>frequently</a:t>
            </a:r>
          </a:p>
          <a:p>
            <a:pPr lvl="1"/>
            <a:r>
              <a:rPr lang="en-US" dirty="0" err="1" smtClean="0"/>
              <a:t>Torpig</a:t>
            </a:r>
            <a:r>
              <a:rPr lang="en-US" dirty="0" smtClean="0"/>
              <a:t> bot </a:t>
            </a:r>
            <a:r>
              <a:rPr lang="en-US" dirty="0"/>
              <a:t>uses a </a:t>
            </a:r>
            <a:r>
              <a:rPr lang="en-US" dirty="0" err="1"/>
              <a:t>a</a:t>
            </a:r>
            <a:r>
              <a:rPr lang="en-US" dirty="0"/>
              <a:t> domain generation </a:t>
            </a:r>
            <a:r>
              <a:rPr lang="en-US" dirty="0" smtClean="0"/>
              <a:t>algorithm to get list of domains</a:t>
            </a:r>
          </a:p>
          <a:p>
            <a:pPr lvl="1"/>
            <a:r>
              <a:rPr lang="en-US" dirty="0" smtClean="0"/>
              <a:t>Botmaster need to control only one domain</a:t>
            </a:r>
          </a:p>
          <a:p>
            <a:pPr lvl="1"/>
            <a:endParaRPr lang="en-US" dirty="0"/>
          </a:p>
          <a:p>
            <a:pPr lvl="1"/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control of the botnet</a:t>
            </a:r>
          </a:p>
          <a:p>
            <a:r>
              <a:rPr lang="en-US" dirty="0"/>
              <a:t>Data Collection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2602"/>
            <a:ext cx="6677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549018"/>
            <a:ext cx="9858375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4095750"/>
            <a:ext cx="36576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Botnet size</a:t>
            </a:r>
          </a:p>
          <a:p>
            <a:pPr lvl="1"/>
            <a:r>
              <a:rPr lang="en-US" dirty="0"/>
              <a:t>Botnet footprint: total number of machines that have been compromised over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Botnet live population: number </a:t>
            </a:r>
            <a:r>
              <a:rPr lang="en-US" dirty="0"/>
              <a:t>of compromised hosts that are simultaneously communicating with the C&amp;C </a:t>
            </a:r>
            <a:r>
              <a:rPr lang="en-US" dirty="0" smtClean="0"/>
              <a:t>server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01" y="3797716"/>
            <a:ext cx="4471153" cy="29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Theft of financial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34" y="2618933"/>
            <a:ext cx="3762375" cy="2619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236" y="2359783"/>
            <a:ext cx="7096764" cy="31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analysis from stolen data</a:t>
            </a:r>
          </a:p>
          <a:p>
            <a:pPr lvl="1"/>
            <a:r>
              <a:rPr lang="en-US" dirty="0"/>
              <a:t>28% of the victims reused their credentials for accessing 368,501 web sites</a:t>
            </a:r>
            <a:endParaRPr lang="en-US" dirty="0" smtClean="0"/>
          </a:p>
          <a:p>
            <a:pPr lvl="1"/>
            <a:r>
              <a:rPr lang="en-US" dirty="0"/>
              <a:t>56,000 passwords were recovered in less than 65 </a:t>
            </a:r>
            <a:r>
              <a:rPr lang="en-US" dirty="0" smtClean="0"/>
              <a:t>minutes</a:t>
            </a:r>
          </a:p>
          <a:p>
            <a:pPr lvl="1"/>
            <a:r>
              <a:rPr lang="en-US" dirty="0"/>
              <a:t>30,000 additional passwords were recovered in the next 24 hours by brute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lessons learned</a:t>
            </a:r>
          </a:p>
          <a:p>
            <a:pPr lvl="1"/>
            <a:r>
              <a:rPr lang="en-US" dirty="0" smtClean="0"/>
              <a:t>A naive </a:t>
            </a:r>
            <a:r>
              <a:rPr lang="en-US" dirty="0"/>
              <a:t>evaluation of botnet size based on the count of distinct IPs yields grossly overestimated </a:t>
            </a:r>
            <a:r>
              <a:rPr lang="en-US" dirty="0" smtClean="0"/>
              <a:t>results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malware </a:t>
            </a:r>
            <a:r>
              <a:rPr lang="en-US" dirty="0"/>
              <a:t>problem is fundamentally a cultural </a:t>
            </a:r>
            <a:r>
              <a:rPr lang="en-US" dirty="0" smtClean="0"/>
              <a:t>problem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Interacting </a:t>
            </a:r>
            <a:r>
              <a:rPr lang="en-US" dirty="0"/>
              <a:t>with registrars, hosting facilities, victim institutions, and law enforcement is a rather complicated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Analysis of the Torpig Botnet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537" y="6288135"/>
            <a:ext cx="369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http://faculty.eng.fau.edu/ebouharb/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39088" y="3263012"/>
            <a:ext cx="9144000" cy="63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Dr. Elias Bou-Harb</a:t>
            </a:r>
          </a:p>
          <a:p>
            <a:pPr marL="0" indent="0" algn="ctr">
              <a:buNone/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63088" y="43650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ebouharb@fau.edu</a:t>
            </a:r>
            <a:br>
              <a:rPr lang="en-US" dirty="0"/>
            </a:br>
            <a:r>
              <a:rPr lang="en-US" dirty="0"/>
              <a:t>EE 503B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Office hours: Mondays 4-6pm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23264" y="983236"/>
            <a:ext cx="9375648" cy="1488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CTS 6319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 smtClean="0"/>
              <a:t>Canvas</a:t>
            </a:r>
            <a:endParaRPr lang="en-US" dirty="0" smtClean="0"/>
          </a:p>
          <a:p>
            <a:pPr lvl="1"/>
            <a:r>
              <a:rPr lang="en-US" dirty="0" smtClean="0"/>
              <a:t>Research Papers 5 &amp; 6:</a:t>
            </a:r>
          </a:p>
          <a:p>
            <a:pPr marL="0" indent="0">
              <a:buNone/>
            </a:pPr>
            <a:r>
              <a:rPr lang="en-US" sz="2400" dirty="0"/>
              <a:t>	      Survey and taxonomy of botnet research through </a:t>
            </a:r>
            <a:r>
              <a:rPr lang="en-US" sz="2400" dirty="0" smtClean="0"/>
              <a:t>life-cycle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Your botnet is my botnet: analysis of a botnet takeover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Topologies-Star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0375"/>
            <a:ext cx="5271331" cy="1826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7" y="1841500"/>
            <a:ext cx="4876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Topologies-Multi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129"/>
            <a:ext cx="5142223" cy="4522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86" y="2632533"/>
            <a:ext cx="5461556" cy="26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Topologies-Hierarchical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7" y="1863217"/>
            <a:ext cx="5075744" cy="408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18" y="2356701"/>
            <a:ext cx="5665364" cy="30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Topologies-Random (p2p)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17" y="1945064"/>
            <a:ext cx="5333804" cy="3704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20" y="2397551"/>
            <a:ext cx="4591710" cy="28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passive approach; operating a bot and a C&amp;C server</a:t>
            </a:r>
          </a:p>
          <a:p>
            <a:r>
              <a:rPr lang="en-US" dirty="0" smtClean="0"/>
              <a:t>A Trojan horse</a:t>
            </a:r>
            <a:r>
              <a:rPr lang="en-US" dirty="0"/>
              <a:t> </a:t>
            </a:r>
            <a:r>
              <a:rPr lang="en-US" dirty="0" smtClean="0"/>
              <a:t>in reality</a:t>
            </a:r>
          </a:p>
          <a:p>
            <a:r>
              <a:rPr lang="en-US" dirty="0" smtClean="0"/>
              <a:t>Initially a drive-by-download infection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54" y="3303007"/>
            <a:ext cx="9809130" cy="34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 installs </a:t>
            </a:r>
            <a:r>
              <a:rPr lang="en-US" dirty="0" err="1" smtClean="0"/>
              <a:t>Mebroot</a:t>
            </a:r>
            <a:r>
              <a:rPr lang="en-US" dirty="0" smtClean="0"/>
              <a:t>, a platform for managing the bots’ modules</a:t>
            </a:r>
          </a:p>
          <a:p>
            <a:r>
              <a:rPr lang="en-US" dirty="0" smtClean="0"/>
              <a:t>Modifies Master Boot Record</a:t>
            </a:r>
          </a:p>
          <a:p>
            <a:r>
              <a:rPr lang="en-US" dirty="0" smtClean="0"/>
              <a:t>Modules saved in encrypted folder under </a:t>
            </a:r>
            <a:r>
              <a:rPr lang="en-US" i="1" dirty="0" smtClean="0"/>
              <a:t>system32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54" y="3303007"/>
            <a:ext cx="9809130" cy="34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Torpig</a:t>
            </a:r>
            <a:r>
              <a:rPr lang="en-US" dirty="0" smtClean="0"/>
              <a:t>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Mebroot</a:t>
            </a:r>
            <a:r>
              <a:rPr lang="en-US" dirty="0" smtClean="0"/>
              <a:t> contacts C&amp;C server every 2hrs using </a:t>
            </a:r>
            <a:r>
              <a:rPr lang="en-US" i="1" dirty="0" smtClean="0"/>
              <a:t>HTTP POST</a:t>
            </a:r>
          </a:p>
          <a:p>
            <a:r>
              <a:rPr lang="en-US" dirty="0" smtClean="0"/>
              <a:t>Injects 29 modules in different applications (cmd.exe, </a:t>
            </a:r>
            <a:r>
              <a:rPr lang="en-US" dirty="0" err="1" smtClean="0"/>
              <a:t>ie</a:t>
            </a:r>
            <a:r>
              <a:rPr lang="en-US" dirty="0" smtClean="0"/>
              <a:t>, skype, ftp clients, etc.)</a:t>
            </a:r>
          </a:p>
          <a:p>
            <a:endParaRPr lang="en-US" dirty="0" smtClean="0"/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54" y="3378423"/>
            <a:ext cx="9809130" cy="34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416</Words>
  <Application>Microsoft Office PowerPoint</Application>
  <PresentationFormat>Widescreen</PresentationFormat>
  <Paragraphs>90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CTS 6319  Cyber Security:  Measurement and Data Analysis</vt:lpstr>
      <vt:lpstr>Material</vt:lpstr>
      <vt:lpstr>Botnet Topologies-Star </vt:lpstr>
      <vt:lpstr>Botnet Topologies-Multi Server </vt:lpstr>
      <vt:lpstr>Botnet Topologies-Hierarchical </vt:lpstr>
      <vt:lpstr>Botnet Topologies-Random (p2p)</vt:lpstr>
      <vt:lpstr>Analysis of the Torpig Botnet</vt:lpstr>
      <vt:lpstr>Analysis of the Torpig Botnet</vt:lpstr>
      <vt:lpstr>Analysis of the Torpig Botnet</vt:lpstr>
      <vt:lpstr>Analysis of the Torpig Botnet</vt:lpstr>
      <vt:lpstr>Analysis of the Torpig Botnet</vt:lpstr>
      <vt:lpstr>Analysis of the Torpig Botnet</vt:lpstr>
      <vt:lpstr>Analysis of the Torpig Botnet</vt:lpstr>
      <vt:lpstr>Analysis of the Torpig Botnet</vt:lpstr>
      <vt:lpstr>Analysis of the Torpig Botnet</vt:lpstr>
      <vt:lpstr>Analysis of the Torpig Botnet</vt:lpstr>
      <vt:lpstr>Analysis of the Torpig Botnet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6930  Cyber Security:  Measurement and Data Analysis</dc:title>
  <dc:creator>Elias Bou-Harb</dc:creator>
  <cp:lastModifiedBy>Elias Bou-Harb</cp:lastModifiedBy>
  <cp:revision>245</cp:revision>
  <dcterms:created xsi:type="dcterms:W3CDTF">2016-01-05T19:25:32Z</dcterms:created>
  <dcterms:modified xsi:type="dcterms:W3CDTF">2017-04-22T20:58:33Z</dcterms:modified>
</cp:coreProperties>
</file>