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301" r:id="rId4"/>
    <p:sldId id="302" r:id="rId5"/>
    <p:sldId id="303" r:id="rId6"/>
    <p:sldId id="304" r:id="rId7"/>
    <p:sldId id="305" r:id="rId8"/>
    <p:sldId id="307" r:id="rId9"/>
    <p:sldId id="308" r:id="rId10"/>
    <p:sldId id="309" r:id="rId11"/>
    <p:sldId id="310" r:id="rId12"/>
    <p:sldId id="311" r:id="rId13"/>
    <p:sldId id="312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4ABD37-744E-420E-ADDC-EFA761AE127C}">
          <p14:sldIdLst>
            <p14:sldId id="256"/>
            <p14:sldId id="279"/>
            <p14:sldId id="301"/>
            <p14:sldId id="302"/>
            <p14:sldId id="303"/>
            <p14:sldId id="304"/>
            <p14:sldId id="305"/>
            <p14:sldId id="307"/>
            <p14:sldId id="308"/>
            <p14:sldId id="309"/>
            <p14:sldId id="310"/>
            <p14:sldId id="311"/>
            <p14:sldId id="312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7" autoAdjust="0"/>
  </p:normalViewPr>
  <p:slideViewPr>
    <p:cSldViewPr snapToGrid="0">
      <p:cViewPr varScale="1">
        <p:scale>
          <a:sx n="81" d="100"/>
          <a:sy n="81" d="100"/>
        </p:scale>
        <p:origin x="63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C3344-1987-42E4-AAAB-C874B1AEC30D}" type="datetimeFigureOut">
              <a:rPr lang="en-US" smtClean="0"/>
              <a:t>22-Apr-17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363C1-7999-4017-9231-C5C88D0A7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0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363C1-7999-4017-9231-C5C88D0A76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6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6272-B770-467A-A14A-40C6F8F66232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042F-35C2-402C-8B22-D74D25EBD004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8D23-A921-4CBB-AE48-72DC870A57EB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7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404D-29F7-486D-A62B-52E16BA2032E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9EFC-1B5F-4112-BDE2-01A427B32FBC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AD43-12E5-4793-811D-DA00FE0D9845}" type="datetime4">
              <a:rPr lang="en-US" smtClean="0"/>
              <a:t>April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2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C1D5-D525-4461-A1DB-29348AEBEC63}" type="datetime4">
              <a:rPr lang="en-US" smtClean="0"/>
              <a:t>April 22,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7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9195-E029-4F59-B233-CD4E099BFA88}" type="datetime4">
              <a:rPr lang="en-US" smtClean="0"/>
              <a:t>April 22,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2809-9285-4B72-9196-6FFD5ADA29D6}" type="datetime4">
              <a:rPr lang="en-US" smtClean="0"/>
              <a:t>April 22,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F5D0-4695-47FE-BFC4-9B3DB8C5636E}" type="datetime4">
              <a:rPr lang="en-US" smtClean="0"/>
              <a:t>April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2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203-5910-4001-8890-C5CFC030367D}" type="datetime4">
              <a:rPr lang="en-US" smtClean="0"/>
              <a:t>April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067E-85C1-4562-AF8C-4D9D8C3E22E3}" type="datetime4">
              <a:rPr lang="en-US" smtClean="0"/>
              <a:t>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5DCE4-B1E5-4A9B-8D8C-87515E8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8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992" y="884618"/>
            <a:ext cx="9144000" cy="3046603"/>
          </a:xfrm>
        </p:spPr>
        <p:txBody>
          <a:bodyPr>
            <a:normAutofit fontScale="90000"/>
          </a:bodyPr>
          <a:lstStyle/>
          <a:p>
            <a:r>
              <a:rPr lang="en-US" dirty="0"/>
              <a:t>CTS </a:t>
            </a:r>
            <a:r>
              <a:rPr lang="en-US" dirty="0" smtClean="0"/>
              <a:t>6319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Cyber Security: </a:t>
            </a:r>
            <a:br>
              <a:rPr lang="en-US" dirty="0" smtClean="0"/>
            </a:br>
            <a:r>
              <a:rPr lang="en-US" dirty="0" smtClean="0"/>
              <a:t>Measurement and Data Analysis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59992" y="495535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/>
              <a:t>Dr. Elias Bou-Harb</a:t>
            </a:r>
          </a:p>
          <a:p>
            <a:endParaRPr lang="en-US" smtClean="0"/>
          </a:p>
          <a:p>
            <a:r>
              <a:rPr lang="en-US" smtClean="0"/>
              <a:t>ebouharb@fau.edu</a:t>
            </a:r>
            <a:br>
              <a:rPr lang="en-US" smtClean="0"/>
            </a:br>
            <a:r>
              <a:rPr lang="en-US" smtClean="0"/>
              <a:t>EE 503B</a:t>
            </a:r>
          </a:p>
          <a:p>
            <a:r>
              <a:rPr lang="en-US" smtClean="0"/>
              <a:t>Office hours: Mondays 4-6pm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era of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</a:p>
          <a:p>
            <a:pPr lvl="1"/>
            <a:r>
              <a:rPr lang="en-US" dirty="0" smtClean="0"/>
              <a:t>Manage </a:t>
            </a:r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Debug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http://www.internetlivestats.com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measurements! Time to right a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(Most probably) not!</a:t>
            </a:r>
          </a:p>
          <a:p>
            <a:endParaRPr lang="en-US" dirty="0"/>
          </a:p>
          <a:p>
            <a:r>
              <a:rPr lang="en-US" dirty="0" smtClean="0"/>
              <a:t>Are your results reproducible?</a:t>
            </a:r>
          </a:p>
          <a:p>
            <a:pPr lvl="2"/>
            <a:r>
              <a:rPr lang="en-US" dirty="0" smtClean="0"/>
              <a:t>If yes, you are really good, understand why.</a:t>
            </a:r>
          </a:p>
          <a:p>
            <a:pPr lvl="2"/>
            <a:r>
              <a:rPr lang="en-US" dirty="0" smtClean="0"/>
              <a:t>If not,  understand why.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that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measurement community will applaud you</a:t>
            </a:r>
          </a:p>
          <a:p>
            <a:pPr lvl="1"/>
            <a:r>
              <a:rPr lang="en-US" dirty="0" smtClean="0"/>
              <a:t>If its sensitive and you publish it, you will never publish again!</a:t>
            </a:r>
          </a:p>
          <a:p>
            <a:pPr lvl="1"/>
            <a:endParaRPr lang="en-US" dirty="0"/>
          </a:p>
          <a:p>
            <a:r>
              <a:rPr lang="en-US" dirty="0" smtClean="0"/>
              <a:t>If you publish it, label and describe it.</a:t>
            </a:r>
          </a:p>
          <a:p>
            <a:endParaRPr lang="en-US" dirty="0"/>
          </a:p>
          <a:p>
            <a:r>
              <a:rPr lang="en-US" dirty="0" smtClean="0"/>
              <a:t>If sensitive, must anonymize</a:t>
            </a:r>
          </a:p>
          <a:p>
            <a:pPr lvl="2"/>
            <a:r>
              <a:rPr lang="en-US" dirty="0" smtClean="0"/>
              <a:t>The dilemma of analyzing anonymized data… an open issue.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152" y="1847850"/>
            <a:ext cx="10515600" cy="4351338"/>
          </a:xfrm>
        </p:spPr>
        <p:txBody>
          <a:bodyPr/>
          <a:lstStyle/>
          <a:p>
            <a:r>
              <a:rPr lang="en-US" dirty="0" smtClean="0"/>
              <a:t>Internet measurement: Be </a:t>
            </a:r>
            <a:r>
              <a:rPr lang="en-US" dirty="0"/>
              <a:t>ethical and </a:t>
            </a:r>
            <a:r>
              <a:rPr lang="en-US" dirty="0" smtClean="0"/>
              <a:t>professional</a:t>
            </a:r>
          </a:p>
          <a:p>
            <a:endParaRPr lang="en-US" dirty="0"/>
          </a:p>
          <a:p>
            <a:r>
              <a:rPr lang="en-US" dirty="0" smtClean="0"/>
              <a:t>Keep and track meta data</a:t>
            </a:r>
          </a:p>
          <a:p>
            <a:r>
              <a:rPr lang="en-US" dirty="0" smtClean="0"/>
              <a:t>Build stuff that are both precise and accurate</a:t>
            </a:r>
          </a:p>
          <a:p>
            <a:r>
              <a:rPr lang="en-US" dirty="0" smtClean="0"/>
              <a:t>Mitigate and thoroughly analyze errors</a:t>
            </a:r>
          </a:p>
          <a:p>
            <a:r>
              <a:rPr lang="en-US" dirty="0" smtClean="0"/>
              <a:t>Get community help</a:t>
            </a:r>
          </a:p>
          <a:p>
            <a:endParaRPr lang="en-US" dirty="0"/>
          </a:p>
          <a:p>
            <a:r>
              <a:rPr lang="en-US" dirty="0" smtClean="0"/>
              <a:t>Don’t fall in love with your results!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2537" y="6288135"/>
            <a:ext cx="369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http://faculty.eng.fau.edu/ebouharb/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39088" y="3263012"/>
            <a:ext cx="9144000" cy="631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Dr. Elias Bou-Harb</a:t>
            </a:r>
          </a:p>
          <a:p>
            <a:pPr marL="0" indent="0" algn="ctr">
              <a:buNone/>
            </a:pPr>
            <a:endParaRPr lang="en-US" sz="20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23264" y="983236"/>
            <a:ext cx="9375648" cy="1488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COT 6930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Cyber Security: </a:t>
            </a:r>
            <a:br>
              <a:rPr lang="en-US" dirty="0" smtClean="0"/>
            </a:br>
            <a:r>
              <a:rPr lang="en-US" dirty="0" smtClean="0"/>
              <a:t>Measurement and Data 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63088" y="43650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ebouharb@fau.edu</a:t>
            </a:r>
            <a:br>
              <a:rPr lang="en-US" dirty="0"/>
            </a:br>
            <a:r>
              <a:rPr lang="en-US" dirty="0"/>
              <a:t>EE 503B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Office hours: </a:t>
            </a:r>
            <a:r>
              <a:rPr lang="en-US" dirty="0" smtClean="0"/>
              <a:t>Mondays</a:t>
            </a:r>
            <a:r>
              <a:rPr lang="en-US" dirty="0"/>
              <a:t> </a:t>
            </a:r>
            <a:r>
              <a:rPr lang="en-US" dirty="0" smtClean="0"/>
              <a:t>4-6pm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</a:t>
            </a:r>
            <a:r>
              <a:rPr lang="en-US" dirty="0" smtClean="0"/>
              <a:t>Canvas</a:t>
            </a:r>
            <a:endParaRPr lang="en-US" dirty="0" smtClean="0"/>
          </a:p>
          <a:p>
            <a:pPr lvl="1"/>
            <a:r>
              <a:rPr lang="en-US" dirty="0" smtClean="0"/>
              <a:t>Research Paper 1: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Strategies </a:t>
            </a:r>
            <a:r>
              <a:rPr lang="en-US" dirty="0"/>
              <a:t>for Sound Internet Measurement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5482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Collection </a:t>
            </a:r>
            <a:r>
              <a:rPr lang="en-US" dirty="0"/>
              <a:t>and analysis of data that yield new insights about network structure and behavior </a:t>
            </a:r>
            <a:r>
              <a:rPr lang="en-US" dirty="0" smtClean="0"/>
              <a:t>(i.e., </a:t>
            </a:r>
            <a:r>
              <a:rPr lang="en-US" dirty="0"/>
              <a:t>traffic, topology, routing, privacy, security, energy use, economics, application interaction with network protocols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pPr fontAlgn="base"/>
            <a:r>
              <a:rPr lang="en-US" dirty="0" smtClean="0"/>
              <a:t>Methods </a:t>
            </a:r>
            <a:r>
              <a:rPr lang="en-US" dirty="0"/>
              <a:t>and tools to monitor and visualize network-based </a:t>
            </a:r>
            <a:r>
              <a:rPr lang="en-US" dirty="0" smtClean="0"/>
              <a:t>phenomena</a:t>
            </a:r>
            <a:br>
              <a:rPr lang="en-US" dirty="0" smtClean="0"/>
            </a:br>
            <a:endParaRPr lang="en-US" dirty="0"/>
          </a:p>
          <a:p>
            <a:pPr fontAlgn="base"/>
            <a:r>
              <a:rPr lang="en-US" dirty="0" smtClean="0"/>
              <a:t>Systems </a:t>
            </a:r>
            <a:r>
              <a:rPr lang="en-US" dirty="0"/>
              <a:t>and algorithmic techniques that leverage measurement-based findings in novel </a:t>
            </a:r>
            <a:r>
              <a:rPr lang="en-US" dirty="0" smtClean="0"/>
              <a:t>ways</a:t>
            </a:r>
            <a:br>
              <a:rPr lang="en-US" dirty="0" smtClean="0"/>
            </a:br>
            <a:endParaRPr lang="en-US" dirty="0"/>
          </a:p>
          <a:p>
            <a:pPr fontAlgn="base"/>
            <a:r>
              <a:rPr lang="en-US" dirty="0" smtClean="0"/>
              <a:t>Advances </a:t>
            </a:r>
            <a:r>
              <a:rPr lang="en-US" dirty="0"/>
              <a:t>in data collection and handling </a:t>
            </a:r>
            <a:r>
              <a:rPr lang="en-US" dirty="0" smtClean="0"/>
              <a:t>(i.e., </a:t>
            </a:r>
            <a:r>
              <a:rPr lang="en-US" dirty="0"/>
              <a:t>anonymization, querying, storage, facilitating sharing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pPr fontAlgn="base"/>
            <a:r>
              <a:rPr lang="en-US" dirty="0" smtClean="0"/>
              <a:t>Modeling </a:t>
            </a:r>
            <a:r>
              <a:rPr lang="en-US" dirty="0"/>
              <a:t>of network structure and behavior </a:t>
            </a:r>
            <a:r>
              <a:rPr lang="en-US" dirty="0" smtClean="0"/>
              <a:t>(i.e., </a:t>
            </a:r>
            <a:r>
              <a:rPr lang="en-US" dirty="0"/>
              <a:t>workload, scalability, assessment of performance bottlenecks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pPr fontAlgn="base"/>
            <a:r>
              <a:rPr lang="en-US" dirty="0" smtClean="0"/>
              <a:t>Re-evaluation </a:t>
            </a:r>
            <a:r>
              <a:rPr lang="en-US" dirty="0"/>
              <a:t>of previous empirical findings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issues in Internet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insightful experiments</a:t>
            </a:r>
          </a:p>
          <a:p>
            <a:r>
              <a:rPr lang="en-US" dirty="0" smtClean="0"/>
              <a:t>Infrastructure management</a:t>
            </a:r>
          </a:p>
          <a:p>
            <a:r>
              <a:rPr lang="en-US" dirty="0" smtClean="0"/>
              <a:t>The needle in the haystack issue</a:t>
            </a:r>
          </a:p>
          <a:p>
            <a:r>
              <a:rPr lang="en-US" dirty="0" smtClean="0"/>
              <a:t>Testing and reporting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Precision</a:t>
            </a:r>
          </a:p>
          <a:p>
            <a:pPr marL="457200" lvl="1" indent="0">
              <a:buNone/>
            </a:pPr>
            <a:r>
              <a:rPr lang="en-US" dirty="0" smtClean="0"/>
              <a:t>Given a tool </a:t>
            </a:r>
            <a:r>
              <a:rPr lang="en-US" i="1" dirty="0" smtClean="0"/>
              <a:t>x</a:t>
            </a:r>
            <a:r>
              <a:rPr lang="en-US" dirty="0" smtClean="0"/>
              <a:t>, designed using an approach </a:t>
            </a:r>
            <a:r>
              <a:rPr lang="en-US" i="1" dirty="0" smtClean="0"/>
              <a:t>y, </a:t>
            </a:r>
            <a:r>
              <a:rPr lang="en-US" dirty="0" smtClean="0"/>
              <a:t>what is the maximum precision of that tool, under condition(s) </a:t>
            </a:r>
            <a:r>
              <a:rPr lang="en-US" i="1" dirty="0" smtClean="0"/>
              <a:t>c.</a:t>
            </a:r>
          </a:p>
          <a:p>
            <a:endParaRPr lang="en-US" dirty="0" smtClean="0"/>
          </a:p>
          <a:p>
            <a:r>
              <a:rPr lang="en-US" dirty="0" smtClean="0"/>
              <a:t>Precision in the analysis	</a:t>
            </a:r>
          </a:p>
          <a:p>
            <a:endParaRPr lang="en-US" dirty="0"/>
          </a:p>
          <a:p>
            <a:r>
              <a:rPr lang="en-US" smtClean="0"/>
              <a:t>How does the </a:t>
            </a:r>
            <a:r>
              <a:rPr lang="en-US" dirty="0" smtClean="0"/>
              <a:t>above affect our internet measurement results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Data about the data (Meta-Data)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How much to keep? How much to filter out?</a:t>
            </a:r>
          </a:p>
          <a:p>
            <a:pPr lvl="1"/>
            <a:r>
              <a:rPr lang="en-US" dirty="0" smtClean="0"/>
              <a:t>Is it related to tool precision?</a:t>
            </a:r>
          </a:p>
          <a:p>
            <a:pPr lvl="1"/>
            <a:r>
              <a:rPr lang="en-US" dirty="0" smtClean="0"/>
              <a:t>Available tool/APIs?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1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Accuracy vs Precision</a:t>
            </a:r>
          </a:p>
          <a:p>
            <a:endParaRPr lang="en-US" dirty="0" smtClean="0"/>
          </a:p>
          <a:p>
            <a:r>
              <a:rPr lang="en-US" dirty="0" smtClean="0"/>
              <a:t>Your approach might be precise but not accurate!</a:t>
            </a:r>
          </a:p>
          <a:p>
            <a:pPr lvl="1"/>
            <a:r>
              <a:rPr lang="en-US" dirty="0" smtClean="0"/>
              <a:t>Timing is good but approach dropping some packets (or duplicating packets)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your watch precise? Accurate?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52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misconceptions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How to measure TCP packet loss? Retransmissions?</a:t>
            </a:r>
          </a:p>
          <a:p>
            <a:endParaRPr lang="en-US" dirty="0"/>
          </a:p>
          <a:p>
            <a:r>
              <a:rPr lang="en-US" dirty="0" smtClean="0"/>
              <a:t>The mystery of the proxies</a:t>
            </a:r>
          </a:p>
          <a:p>
            <a:endParaRPr lang="en-US" dirty="0"/>
          </a:p>
          <a:p>
            <a:r>
              <a:rPr lang="en-US" dirty="0" smtClean="0"/>
              <a:t>How to measure transfers? </a:t>
            </a:r>
          </a:p>
          <a:p>
            <a:endParaRPr lang="en-US" dirty="0"/>
          </a:p>
          <a:p>
            <a:r>
              <a:rPr lang="en-US" dirty="0" smtClean="0"/>
              <a:t>Is microscopic measurements accurate?</a:t>
            </a:r>
          </a:p>
          <a:p>
            <a:pPr lvl="1"/>
            <a:r>
              <a:rPr lang="en-US" dirty="0" smtClean="0"/>
              <a:t>The vantage point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4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Mitigating errors and misconceptions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DCE4-B1E5-4A9B-8D8C-87515E88B672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Investigating outliers and spikes</a:t>
            </a:r>
          </a:p>
          <a:p>
            <a:pPr lvl="1"/>
            <a:r>
              <a:rPr lang="en-US" dirty="0" smtClean="0"/>
              <a:t>Is there a difference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Relying on strong evidence to verify accuracy and completeness</a:t>
            </a:r>
          </a:p>
          <a:p>
            <a:pPr lvl="1"/>
            <a:r>
              <a:rPr lang="en-US" dirty="0" smtClean="0"/>
              <a:t>TCP </a:t>
            </a:r>
            <a:r>
              <a:rPr lang="en-US" dirty="0" err="1" smtClean="0"/>
              <a:t>ack</a:t>
            </a:r>
            <a:r>
              <a:rPr lang="en-US" dirty="0" smtClean="0"/>
              <a:t> numbers when measuring all TCP data</a:t>
            </a:r>
          </a:p>
          <a:p>
            <a:pPr lvl="1"/>
            <a:endParaRPr lang="en-US" dirty="0"/>
          </a:p>
          <a:p>
            <a:r>
              <a:rPr lang="en-US" dirty="0" smtClean="0"/>
              <a:t>Employing multiple measurements/analysis techniques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synthetic data…Really?</a:t>
            </a:r>
          </a:p>
        </p:txBody>
      </p:sp>
    </p:spTree>
    <p:extLst>
      <p:ext uri="{BB962C8B-B14F-4D97-AF65-F5344CB8AC3E}">
        <p14:creationId xmlns:p14="http://schemas.microsoft.com/office/powerpoint/2010/main" val="36046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403</Words>
  <Application>Microsoft Office PowerPoint</Application>
  <PresentationFormat>Widescreen</PresentationFormat>
  <Paragraphs>114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CTS 6319  Cyber Security:  Measurement and Data Analysis</vt:lpstr>
      <vt:lpstr>Material</vt:lpstr>
      <vt:lpstr>Internet measurement</vt:lpstr>
      <vt:lpstr>Typical issues in Internet measurement</vt:lpstr>
      <vt:lpstr>Considerations</vt:lpstr>
      <vt:lpstr>Considerations</vt:lpstr>
      <vt:lpstr>Considerations</vt:lpstr>
      <vt:lpstr>Literature misconceptions</vt:lpstr>
      <vt:lpstr>Mitigating errors and misconceptions</vt:lpstr>
      <vt:lpstr>The era of big data</vt:lpstr>
      <vt:lpstr>You have measurements! Time to right a paper</vt:lpstr>
      <vt:lpstr>Publishing that dataset</vt:lpstr>
      <vt:lpstr>Concluding remarks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 6930  Cyber Security:  Measurement and Data Analysis</dc:title>
  <dc:creator>Elias Bou-Harb</dc:creator>
  <cp:lastModifiedBy>Elias Bou-Harb</cp:lastModifiedBy>
  <cp:revision>92</cp:revision>
  <dcterms:created xsi:type="dcterms:W3CDTF">2016-01-05T19:25:32Z</dcterms:created>
  <dcterms:modified xsi:type="dcterms:W3CDTF">2017-04-22T20:56:48Z</dcterms:modified>
</cp:coreProperties>
</file>