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4ABD37-744E-420E-ADDC-EFA761AE127C}">
          <p14:sldIdLst>
            <p14:sldId id="256"/>
            <p14:sldId id="27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7" autoAdjust="0"/>
  </p:normalViewPr>
  <p:slideViewPr>
    <p:cSldViewPr snapToGrid="0">
      <p:cViewPr varScale="1">
        <p:scale>
          <a:sx n="81" d="100"/>
          <a:sy n="81" d="100"/>
        </p:scale>
        <p:origin x="63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3344-1987-42E4-AAAB-C874B1AEC30D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363C1-7999-4017-9231-C5C88D0A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363C1-7999-4017-9231-C5C88D0A7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6272-B770-467A-A14A-40C6F8F66232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042F-35C2-402C-8B22-D74D25EBD004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8D23-A921-4CBB-AE48-72DC870A57EB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04D-29F7-486D-A62B-52E16BA2032E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EFC-1B5F-4112-BDE2-01A427B32FBC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D43-12E5-4793-811D-DA00FE0D9845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C1D5-D525-4461-A1DB-29348AEBEC63}" type="datetime4">
              <a:rPr lang="en-US" smtClean="0"/>
              <a:t>April 22,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9195-E029-4F59-B233-CD4E099BFA88}" type="datetime4">
              <a:rPr lang="en-US" smtClean="0"/>
              <a:t>April 22,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809-9285-4B72-9196-6FFD5ADA29D6}" type="datetime4">
              <a:rPr lang="en-US" smtClean="0"/>
              <a:t>April 22,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F5D0-4695-47FE-BFC4-9B3DB8C5636E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203-5910-4001-8890-C5CFC030367D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067E-85C1-4562-AF8C-4D9D8C3E22E3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992" y="884618"/>
            <a:ext cx="9144000" cy="3046603"/>
          </a:xfrm>
        </p:spPr>
        <p:txBody>
          <a:bodyPr>
            <a:normAutofit fontScale="90000"/>
          </a:bodyPr>
          <a:lstStyle/>
          <a:p>
            <a:r>
              <a:rPr lang="en-US" dirty="0"/>
              <a:t>CTS 6319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9992" y="49553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Dr. Elias Bou-Harb</a:t>
            </a:r>
          </a:p>
          <a:p>
            <a:endParaRPr lang="en-US" dirty="0" smtClean="0"/>
          </a:p>
          <a:p>
            <a:r>
              <a:rPr lang="en-US" dirty="0" smtClean="0"/>
              <a:t>ebouharb@fau.edu</a:t>
            </a:r>
            <a:br>
              <a:rPr lang="en-US" dirty="0" smtClean="0"/>
            </a:br>
            <a:r>
              <a:rPr lang="en-US" dirty="0" smtClean="0"/>
              <a:t>EE 503B</a:t>
            </a:r>
          </a:p>
          <a:p>
            <a:r>
              <a:rPr lang="en-US" dirty="0" smtClean="0"/>
              <a:t>Office hours: Mondays 4-6pm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Darknet: Advantages &amp;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Relatively secure (very hard to be inferred/exploited)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Very passive -&gt; No attackers’ real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89" y="83470"/>
            <a:ext cx="10515600" cy="1325563"/>
          </a:xfrm>
        </p:spPr>
        <p:txBody>
          <a:bodyPr/>
          <a:lstStyle/>
          <a:p>
            <a:r>
              <a:rPr lang="en-US" dirty="0" smtClean="0"/>
              <a:t>Other Trap Based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6" y="1125093"/>
            <a:ext cx="11042304" cy="1884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81" y="3071368"/>
            <a:ext cx="6204578" cy="37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Darknet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Misconfiguration</a:t>
            </a:r>
          </a:p>
          <a:p>
            <a:r>
              <a:rPr lang="en-US" dirty="0" smtClean="0"/>
              <a:t>Scanning</a:t>
            </a:r>
          </a:p>
          <a:p>
            <a:r>
              <a:rPr lang="en-US" dirty="0" smtClean="0"/>
              <a:t>Worms Propagation                               </a:t>
            </a:r>
          </a:p>
          <a:p>
            <a:r>
              <a:rPr lang="en-US" dirty="0" err="1" smtClean="0"/>
              <a:t>DoS</a:t>
            </a:r>
            <a:endParaRPr lang="en-US" dirty="0" smtClean="0"/>
          </a:p>
          <a:p>
            <a:r>
              <a:rPr lang="en-US" dirty="0" smtClean="0"/>
              <a:t>Reflective attacks</a:t>
            </a:r>
          </a:p>
          <a:p>
            <a:r>
              <a:rPr lang="en-US" dirty="0" smtClean="0"/>
              <a:t>Botnet phenomena's</a:t>
            </a:r>
          </a:p>
          <a:p>
            <a:r>
              <a:rPr lang="en-US" dirty="0" smtClean="0"/>
              <a:t>Vulnerabilities exploitation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7649" y="2980944"/>
            <a:ext cx="38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the needle in the haystack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Darknet Misconfiguration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Unsolicited traffic reaching a darknet	</a:t>
            </a:r>
          </a:p>
          <a:p>
            <a:pPr lvl="1"/>
            <a:r>
              <a:rPr lang="en-US" dirty="0" smtClean="0"/>
              <a:t>Pollute Darknet with unusable data</a:t>
            </a:r>
          </a:p>
          <a:p>
            <a:pPr lvl="1"/>
            <a:r>
              <a:rPr lang="en-US" dirty="0" smtClean="0"/>
              <a:t>Make it harder for CTI algorithms to operate correctly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Typically caused by networking/routing or hardware/software issues</a:t>
            </a:r>
          </a:p>
          <a:p>
            <a:r>
              <a:rPr lang="en-US" dirty="0" smtClean="0"/>
              <a:t>Could also be caused by an improper darknet set-up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Fingerprinting Misconfiguration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Theoretically, an easy task…Turns out very hard in practice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2" y="2569464"/>
            <a:ext cx="11155804" cy="34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Fingerprinting Misconfiguration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Theoretically, an easy task…Turns out very hard in practice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Intuition: </a:t>
            </a:r>
          </a:p>
          <a:p>
            <a:pPr lvl="1"/>
            <a:r>
              <a:rPr lang="en-US" i="1" dirty="0" smtClean="0"/>
              <a:t>Rareness</a:t>
            </a:r>
            <a:r>
              <a:rPr lang="en-US" dirty="0" smtClean="0"/>
              <a:t> of misconfiguration packets towards odd services</a:t>
            </a:r>
          </a:p>
          <a:p>
            <a:pPr lvl="1"/>
            <a:r>
              <a:rPr lang="en-US" i="1" dirty="0" smtClean="0"/>
              <a:t>Scope</a:t>
            </a:r>
            <a:r>
              <a:rPr lang="en-US" dirty="0" smtClean="0"/>
              <a:t> of access to dark IP addresses</a:t>
            </a:r>
          </a:p>
          <a:p>
            <a:pPr lvl="1"/>
            <a:endParaRPr lang="en-US" dirty="0"/>
          </a:p>
          <a:p>
            <a:r>
              <a:rPr lang="en-US" dirty="0" smtClean="0"/>
              <a:t>Can we use the above to design an algorithm?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537" y="6288135"/>
            <a:ext cx="369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http://faculty.eng.fau.edu/ebouharb/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39088" y="3263012"/>
            <a:ext cx="9144000" cy="63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Dr. Elias Bou-Harb</a:t>
            </a:r>
          </a:p>
          <a:p>
            <a:pPr marL="0" indent="0" algn="ctr">
              <a:buNone/>
            </a:pPr>
            <a:endParaRPr lang="en-US" sz="20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23264" y="983236"/>
            <a:ext cx="9375648" cy="1488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CTS 6319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454912" y="422940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ebouharb@fau.edu</a:t>
            </a:r>
            <a:br>
              <a:rPr lang="en-US" dirty="0" smtClean="0"/>
            </a:br>
            <a:r>
              <a:rPr lang="en-US" dirty="0" smtClean="0"/>
              <a:t>EE 503B</a:t>
            </a:r>
          </a:p>
          <a:p>
            <a:r>
              <a:rPr lang="en-US" dirty="0" smtClean="0"/>
              <a:t>Office hours: Mondays 4-6pm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 smtClean="0"/>
              <a:t>Canvas</a:t>
            </a:r>
            <a:endParaRPr lang="en-US" dirty="0" smtClean="0"/>
          </a:p>
          <a:p>
            <a:pPr lvl="1"/>
            <a:r>
              <a:rPr lang="en-US" dirty="0" smtClean="0"/>
              <a:t>Research Paper 1 (</a:t>
            </a:r>
            <a:r>
              <a:rPr lang="en-US" dirty="0" err="1" smtClean="0"/>
              <a:t>suppl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sz="2400" dirty="0" smtClean="0"/>
              <a:t>Darknet </a:t>
            </a:r>
            <a:r>
              <a:rPr lang="en-US" sz="2400" dirty="0"/>
              <a:t>as a Source of Cyber Intelligence: Survey, </a:t>
            </a:r>
            <a:r>
              <a:rPr lang="en-US" sz="2400" dirty="0" smtClean="0"/>
              <a:t>Taxonomy </a:t>
            </a:r>
            <a:r>
              <a:rPr lang="en-US" sz="2400" dirty="0"/>
              <a:t>and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Characterization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Cyber </a:t>
            </a:r>
            <a:r>
              <a:rPr lang="en-US" dirty="0"/>
              <a:t>T</a:t>
            </a:r>
            <a:r>
              <a:rPr lang="en-US" dirty="0" smtClean="0"/>
              <a:t>hreat Intelligence (CTI)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055">
            <a:off x="5719610" y="2005340"/>
            <a:ext cx="4495800" cy="6611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3996">
            <a:off x="5738179" y="5440761"/>
            <a:ext cx="4717867" cy="658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88" y="2761122"/>
            <a:ext cx="3556979" cy="4370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036">
            <a:off x="5672537" y="4603421"/>
            <a:ext cx="2899719" cy="4771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8558">
            <a:off x="5901540" y="3722984"/>
            <a:ext cx="4544465" cy="3529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0707">
            <a:off x="1447566" y="2103282"/>
            <a:ext cx="3905349" cy="6082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1523">
            <a:off x="1697134" y="5122908"/>
            <a:ext cx="4479297" cy="5031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88" y="3971276"/>
            <a:ext cx="5561645" cy="313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1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12" y="1571815"/>
            <a:ext cx="8208564" cy="51598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need for Cyber Threat Intelligence (CTI)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06" y="2652906"/>
            <a:ext cx="4230624" cy="3681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79" y="3365311"/>
            <a:ext cx="4116799" cy="24359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06" y="3492311"/>
            <a:ext cx="3048286" cy="16130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13915" y="1985115"/>
            <a:ext cx="6443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Attacks on </a:t>
            </a:r>
            <a:r>
              <a:rPr lang="en-CA" dirty="0" smtClean="0"/>
              <a:t>cyber-physical </a:t>
            </a:r>
            <a:r>
              <a:rPr lang="en-CA" dirty="0"/>
              <a:t>systems rose 52% in </a:t>
            </a:r>
            <a:r>
              <a:rPr lang="en-CA" dirty="0" smtClean="0"/>
              <a:t>2015</a:t>
            </a:r>
            <a:endParaRPr lang="en-CA" dirty="0"/>
          </a:p>
          <a:p>
            <a:r>
              <a:rPr lang="en-CA" dirty="0" smtClean="0"/>
              <a:t>                The </a:t>
            </a:r>
            <a:r>
              <a:rPr lang="en-CA" dirty="0"/>
              <a:t>surge of severe DDoS attacks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need for Cyber Threat Intelligence (CTI)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Investigating Internet-scale traffic is an effective approach to generate cyber threat intelligence</a:t>
            </a:r>
          </a:p>
          <a:p>
            <a:endParaRPr lang="en-US" dirty="0"/>
          </a:p>
          <a:p>
            <a:r>
              <a:rPr lang="en-US" dirty="0" smtClean="0"/>
              <a:t>Investigate what?</a:t>
            </a:r>
          </a:p>
          <a:p>
            <a:pPr lvl="1"/>
            <a:r>
              <a:rPr lang="en-US" dirty="0" smtClean="0"/>
              <a:t>Exploitations</a:t>
            </a:r>
          </a:p>
          <a:p>
            <a:pPr lvl="1"/>
            <a:r>
              <a:rPr lang="en-US" dirty="0" smtClean="0"/>
              <a:t>Zero-day attempts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/Scanning</a:t>
            </a:r>
          </a:p>
          <a:p>
            <a:pPr lvl="1"/>
            <a:r>
              <a:rPr lang="en-US" dirty="0" smtClean="0"/>
              <a:t>Botnets</a:t>
            </a:r>
          </a:p>
          <a:p>
            <a:pPr lvl="1"/>
            <a:r>
              <a:rPr lang="en-US" dirty="0" smtClean="0"/>
              <a:t>Infected Machines</a:t>
            </a:r>
          </a:p>
          <a:p>
            <a:pPr lvl="1"/>
            <a:r>
              <a:rPr lang="en-US" dirty="0" smtClean="0"/>
              <a:t>APTs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traffic from Trap-based monitoring systems</a:t>
            </a:r>
          </a:p>
          <a:p>
            <a:pPr lvl="1"/>
            <a:r>
              <a:rPr lang="en-US" dirty="0" smtClean="0"/>
              <a:t>Honeypots</a:t>
            </a:r>
          </a:p>
          <a:p>
            <a:pPr lvl="1"/>
            <a:r>
              <a:rPr lang="en-US" dirty="0" err="1" smtClean="0"/>
              <a:t>Darknets</a:t>
            </a:r>
            <a:endParaRPr lang="en-US" dirty="0" smtClean="0"/>
          </a:p>
          <a:p>
            <a:pPr lvl="1"/>
            <a:r>
              <a:rPr lang="en-US" dirty="0" smtClean="0"/>
              <a:t>IP Grey space</a:t>
            </a:r>
          </a:p>
          <a:p>
            <a:pPr lvl="1"/>
            <a:r>
              <a:rPr lang="en-US" dirty="0" err="1" smtClean="0"/>
              <a:t>Honeynets</a:t>
            </a:r>
            <a:endParaRPr lang="en-US" dirty="0" smtClean="0"/>
          </a:p>
          <a:p>
            <a:pPr lvl="1"/>
            <a:r>
              <a:rPr lang="en-US" dirty="0" err="1" smtClean="0"/>
              <a:t>Greynets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" y="1445405"/>
            <a:ext cx="5064983" cy="5093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80" y="2523744"/>
            <a:ext cx="6210439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Darknet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Purely passive approach</a:t>
            </a:r>
          </a:p>
          <a:p>
            <a:pPr lvl="1"/>
            <a:r>
              <a:rPr lang="en-US" dirty="0" smtClean="0"/>
              <a:t>Sensors of dark IP addresses</a:t>
            </a:r>
          </a:p>
          <a:p>
            <a:pPr lvl="1"/>
            <a:r>
              <a:rPr lang="en-US" dirty="0" smtClean="0"/>
              <a:t>Dark IP addresses are routable, allocated but unused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Assumptions: </a:t>
            </a:r>
          </a:p>
          <a:p>
            <a:pPr lvl="2"/>
            <a:r>
              <a:rPr lang="en-US" dirty="0" smtClean="0"/>
              <a:t>Darknet is indistinguishable from the Internet-space</a:t>
            </a:r>
          </a:p>
          <a:p>
            <a:pPr lvl="2"/>
            <a:r>
              <a:rPr lang="en-US" dirty="0" smtClean="0"/>
              <a:t>No legitimate machines have ever been allocated to that space</a:t>
            </a:r>
          </a:p>
          <a:p>
            <a:pPr lvl="2"/>
            <a:r>
              <a:rPr lang="en-US" dirty="0" smtClean="0"/>
              <a:t>Attackers have no capability to infer the dark IP space</a:t>
            </a:r>
          </a:p>
          <a:p>
            <a:pPr lvl="2"/>
            <a:endParaRPr lang="en-US" dirty="0"/>
          </a:p>
          <a:p>
            <a:r>
              <a:rPr lang="en-US" dirty="0" smtClean="0"/>
              <a:t>Rationale: </a:t>
            </a:r>
          </a:p>
          <a:p>
            <a:pPr lvl="2"/>
            <a:r>
              <a:rPr lang="en-US" dirty="0" smtClean="0"/>
              <a:t>Any traffic targeting such dark IPs is unsolicited</a:t>
            </a:r>
          </a:p>
          <a:p>
            <a:pPr lvl="4"/>
            <a:r>
              <a:rPr lang="en-US" dirty="0" smtClean="0"/>
              <a:t>Not necessary malicious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280</Words>
  <Application>Microsoft Office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CTS 6319  Cyber Security:  Measurement and Data Analysis</vt:lpstr>
      <vt:lpstr>Material</vt:lpstr>
      <vt:lpstr>The need for Cyber Threat Intelligence (CTI)</vt:lpstr>
      <vt:lpstr>PowerPoint Presentation</vt:lpstr>
      <vt:lpstr>PowerPoint Presentation</vt:lpstr>
      <vt:lpstr>Motivation</vt:lpstr>
      <vt:lpstr>Method</vt:lpstr>
      <vt:lpstr>Darknet</vt:lpstr>
      <vt:lpstr>Darknet </vt:lpstr>
      <vt:lpstr>Darknet: Advantages &amp; Drawbacks</vt:lpstr>
      <vt:lpstr>Other Trap Based Systems</vt:lpstr>
      <vt:lpstr>Darknet Traffic</vt:lpstr>
      <vt:lpstr>Darknet Misconfiguration Traffic</vt:lpstr>
      <vt:lpstr>On Fingerprinting Misconfiguration Traffic</vt:lpstr>
      <vt:lpstr>On Fingerprinting Misconfiguration Traffic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6930  Cyber Security:  Measurement and Data Analysis</dc:title>
  <dc:creator>Elias Bou-Harb</dc:creator>
  <cp:lastModifiedBy>Elias Bou-Harb</cp:lastModifiedBy>
  <cp:revision>114</cp:revision>
  <dcterms:created xsi:type="dcterms:W3CDTF">2016-01-05T19:25:32Z</dcterms:created>
  <dcterms:modified xsi:type="dcterms:W3CDTF">2017-04-22T20:57:07Z</dcterms:modified>
</cp:coreProperties>
</file>