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Montserrat" panose="020B0604020202020204" charset="0"/>
      <p:regular r:id="rId17"/>
      <p:bold r:id="rId18"/>
    </p:embeddedFont>
    <p:embeddedFont>
      <p:font typeface="Source Sans Pro" panose="020B0503030403020204" pitchFamily="34" charset="0"/>
      <p:regular r:id="rId19"/>
      <p:bold r:id="rId20"/>
      <p:italic r:id="rId21"/>
      <p:boldItalic r:id="rId22"/>
    </p:embeddedFont>
    <p:embeddedFont>
      <p:font typeface="Roboto Slab" panose="020B0604020202020204" charset="0"/>
      <p:regular r:id="rId23"/>
      <p:bold r:id="rId24"/>
    </p:embeddedFont>
    <p:embeddedFont>
      <p:font typeface="Robo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3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" name="Shape 11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0" name="Shape 60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 rot="10800000" flipH="1">
            <a:off x="-25" y="1289850"/>
            <a:ext cx="9144000" cy="38568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4" name="Shape 64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‹#›</a:t>
            </a:fld>
            <a:endParaRPr lang="en">
              <a:solidFill>
                <a:srgbClr val="00BEF2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8" name="Shape 68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" name="Shape 15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BEF2"/>
              </a:buClr>
              <a:buSzPct val="100000"/>
              <a:defRPr sz="3000">
                <a:solidFill>
                  <a:srgbClr val="00BEF2"/>
                </a:solidFill>
              </a:defRPr>
            </a:lvl1pPr>
            <a:lvl2pPr lvl="1" rtl="0">
              <a:spcBef>
                <a:spcPts val="0"/>
              </a:spcBef>
              <a:buClr>
                <a:srgbClr val="00BEF2"/>
              </a:buClr>
              <a:buSzPct val="100000"/>
              <a:defRPr sz="3000">
                <a:solidFill>
                  <a:srgbClr val="00BEF2"/>
                </a:solidFill>
              </a:defRPr>
            </a:lvl2pPr>
            <a:lvl3pPr lvl="2" rtl="0">
              <a:spcBef>
                <a:spcPts val="0"/>
              </a:spcBef>
              <a:buClr>
                <a:srgbClr val="00BEF2"/>
              </a:buClr>
              <a:buSzPct val="100000"/>
              <a:defRPr sz="3000">
                <a:solidFill>
                  <a:srgbClr val="00BEF2"/>
                </a:solidFill>
              </a:defRPr>
            </a:lvl3pPr>
            <a:lvl4pPr lvl="3" rtl="0">
              <a:spcBef>
                <a:spcPts val="0"/>
              </a:spcBef>
              <a:buClr>
                <a:srgbClr val="00BEF2"/>
              </a:buClr>
              <a:buSzPct val="100000"/>
              <a:defRPr sz="3000">
                <a:solidFill>
                  <a:srgbClr val="00BEF2"/>
                </a:solidFill>
              </a:defRPr>
            </a:lvl4pPr>
            <a:lvl5pPr lvl="4" rtl="0">
              <a:spcBef>
                <a:spcPts val="0"/>
              </a:spcBef>
              <a:buClr>
                <a:srgbClr val="00BEF2"/>
              </a:buClr>
              <a:buSzPct val="100000"/>
              <a:defRPr sz="3000">
                <a:solidFill>
                  <a:srgbClr val="00BEF2"/>
                </a:solidFill>
              </a:defRPr>
            </a:lvl5pPr>
            <a:lvl6pPr lvl="5" rtl="0">
              <a:spcBef>
                <a:spcPts val="0"/>
              </a:spcBef>
              <a:buClr>
                <a:srgbClr val="00BEF2"/>
              </a:buClr>
              <a:buSzPct val="100000"/>
              <a:defRPr sz="3000">
                <a:solidFill>
                  <a:srgbClr val="00BEF2"/>
                </a:solidFill>
              </a:defRPr>
            </a:lvl6pPr>
            <a:lvl7pPr lvl="6" rtl="0">
              <a:spcBef>
                <a:spcPts val="0"/>
              </a:spcBef>
              <a:buClr>
                <a:srgbClr val="00BEF2"/>
              </a:buClr>
              <a:buSzPct val="100000"/>
              <a:defRPr sz="3000">
                <a:solidFill>
                  <a:srgbClr val="00BEF2"/>
                </a:solidFill>
              </a:defRPr>
            </a:lvl7pPr>
            <a:lvl8pPr lvl="7" rtl="0">
              <a:spcBef>
                <a:spcPts val="0"/>
              </a:spcBef>
              <a:buClr>
                <a:srgbClr val="00BEF2"/>
              </a:buClr>
              <a:buSzPct val="100000"/>
              <a:defRPr sz="3000">
                <a:solidFill>
                  <a:srgbClr val="00BEF2"/>
                </a:solidFill>
              </a:defRPr>
            </a:lvl8pPr>
            <a:lvl9pPr lvl="8" rtl="0">
              <a:spcBef>
                <a:spcPts val="0"/>
              </a:spcBef>
              <a:buClr>
                <a:srgbClr val="00BEF2"/>
              </a:buClr>
              <a:buSzPct val="100000"/>
              <a:defRPr sz="3000">
                <a:solidFill>
                  <a:srgbClr val="00BEF2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25516C"/>
              </a:buClr>
              <a:buSzPct val="100000"/>
              <a:buNone/>
              <a:defRPr sz="1800">
                <a:solidFill>
                  <a:srgbClr val="25516C"/>
                </a:solidFill>
              </a:defRPr>
            </a:lvl1pPr>
            <a:lvl2pPr lvl="1" rtl="0">
              <a:spcBef>
                <a:spcPts val="0"/>
              </a:spcBef>
              <a:buClr>
                <a:srgbClr val="25516C"/>
              </a:buClr>
              <a:buSzPct val="100000"/>
              <a:buNone/>
              <a:defRPr sz="1800">
                <a:solidFill>
                  <a:srgbClr val="25516C"/>
                </a:solidFill>
              </a:defRPr>
            </a:lvl2pPr>
            <a:lvl3pPr lvl="2" rtl="0">
              <a:spcBef>
                <a:spcPts val="0"/>
              </a:spcBef>
              <a:buClr>
                <a:srgbClr val="25516C"/>
              </a:buClr>
              <a:buSzPct val="100000"/>
              <a:buNone/>
              <a:defRPr sz="1800">
                <a:solidFill>
                  <a:srgbClr val="25516C"/>
                </a:solidFill>
              </a:defRPr>
            </a:lvl3pPr>
            <a:lvl4pPr lvl="3" rtl="0">
              <a:spcBef>
                <a:spcPts val="0"/>
              </a:spcBef>
              <a:buClr>
                <a:srgbClr val="25516C"/>
              </a:buClr>
              <a:buSzPct val="100000"/>
              <a:buNone/>
              <a:defRPr sz="1800">
                <a:solidFill>
                  <a:srgbClr val="25516C"/>
                </a:solidFill>
              </a:defRPr>
            </a:lvl4pPr>
            <a:lvl5pPr lvl="4" rtl="0">
              <a:spcBef>
                <a:spcPts val="0"/>
              </a:spcBef>
              <a:buClr>
                <a:srgbClr val="25516C"/>
              </a:buClr>
              <a:buSzPct val="100000"/>
              <a:buNone/>
              <a:defRPr sz="1800">
                <a:solidFill>
                  <a:srgbClr val="25516C"/>
                </a:solidFill>
              </a:defRPr>
            </a:lvl5pPr>
            <a:lvl6pPr lvl="5" rtl="0">
              <a:spcBef>
                <a:spcPts val="0"/>
              </a:spcBef>
              <a:buClr>
                <a:srgbClr val="25516C"/>
              </a:buClr>
              <a:buSzPct val="100000"/>
              <a:buNone/>
              <a:defRPr sz="1800">
                <a:solidFill>
                  <a:srgbClr val="25516C"/>
                </a:solidFill>
              </a:defRPr>
            </a:lvl6pPr>
            <a:lvl7pPr lvl="6" rtl="0">
              <a:spcBef>
                <a:spcPts val="0"/>
              </a:spcBef>
              <a:buClr>
                <a:srgbClr val="25516C"/>
              </a:buClr>
              <a:buSzPct val="100000"/>
              <a:buNone/>
              <a:defRPr sz="1800">
                <a:solidFill>
                  <a:srgbClr val="25516C"/>
                </a:solidFill>
              </a:defRPr>
            </a:lvl7pPr>
            <a:lvl8pPr lvl="7" rtl="0">
              <a:spcBef>
                <a:spcPts val="0"/>
              </a:spcBef>
              <a:buClr>
                <a:srgbClr val="25516C"/>
              </a:buClr>
              <a:buSzPct val="100000"/>
              <a:buNone/>
              <a:defRPr sz="1800">
                <a:solidFill>
                  <a:srgbClr val="25516C"/>
                </a:solidFill>
              </a:defRPr>
            </a:lvl8pPr>
            <a:lvl9pPr lvl="8" rtl="0">
              <a:spcBef>
                <a:spcPts val="0"/>
              </a:spcBef>
              <a:buClr>
                <a:srgbClr val="25516C"/>
              </a:buClr>
              <a:buSzPct val="100000"/>
              <a:buNone/>
              <a:defRPr sz="1800">
                <a:solidFill>
                  <a:srgbClr val="25516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-25" y="1320125"/>
            <a:ext cx="9144000" cy="3823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0" name="Shape 20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3593400" y="46897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25516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6" name="Shape 26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2" name="Shape 3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80124" y="1443000"/>
            <a:ext cx="3461400" cy="276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9" name="Shape 39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010200" y="1458421"/>
            <a:ext cx="2298600" cy="285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3426549" y="1458421"/>
            <a:ext cx="2298600" cy="285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5842899" y="1458421"/>
            <a:ext cx="2298600" cy="285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7" name="Shape 47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-25" y="3825189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5" name="Shape 55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360"/>
              </a:spcBef>
              <a:buClr>
                <a:srgbClr val="FFFFFF"/>
              </a:buClr>
              <a:buSzPct val="100000"/>
              <a:buNone/>
              <a:defRPr sz="14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842625" y="648725"/>
            <a:ext cx="548700" cy="41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‹#›</a:t>
            </a:fld>
            <a:endParaRPr lang="en">
              <a:solidFill>
                <a:srgbClr val="00BEF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00BEF2"/>
              </a:buClr>
              <a:buSzPct val="1000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00BEF2"/>
              </a:buClr>
              <a:buSzPct val="1000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00BEF2"/>
              </a:buClr>
              <a:buSzPct val="1000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NUxI9Com/result503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RESULT5035</a:t>
            </a:r>
          </a:p>
        </p:txBody>
      </p:sp>
      <p:pic>
        <p:nvPicPr>
          <p:cNvPr id="75" name="Shape 75" descr="edusna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449" y="2591450"/>
            <a:ext cx="3737699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Changes (Since the last Demo)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Validation (We added validation to all our data entry forms)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We added a user registration to help our users keep track of their tickets’ status.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We have added email functionality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Image display resize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Prize system (In progress)</a:t>
            </a:r>
            <a:br>
              <a:rPr lang="en"/>
            </a:br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pic>
        <p:nvPicPr>
          <p:cNvPr id="141" name="Shape 141" descr="androi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469" y="348850"/>
            <a:ext cx="3691917" cy="465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 descr="mobil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8200" y="648724"/>
            <a:ext cx="1597650" cy="285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Functionalities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1010200" y="1458425"/>
            <a:ext cx="3631800" cy="285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User Registration: -&gt; </a:t>
            </a:r>
            <a:r>
              <a:rPr lang="en" sz="1400">
                <a:solidFill>
                  <a:srgbClr val="6AA84F"/>
                </a:solidFill>
              </a:rPr>
              <a:t>Done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Validation -&gt;</a:t>
            </a:r>
            <a:r>
              <a:rPr lang="en" sz="1400">
                <a:solidFill>
                  <a:srgbClr val="6AA84F"/>
                </a:solidFill>
              </a:rPr>
              <a:t> Done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25516C"/>
                </a:solidFill>
              </a:rPr>
              <a:t>Email Functionality</a:t>
            </a:r>
            <a:r>
              <a:rPr lang="en" sz="1400">
                <a:solidFill>
                  <a:srgbClr val="E69138"/>
                </a:solidFill>
              </a:rPr>
              <a:t> -&gt; </a:t>
            </a:r>
            <a:r>
              <a:rPr lang="en" sz="1400">
                <a:solidFill>
                  <a:srgbClr val="6AA84F"/>
                </a:solidFill>
              </a:rPr>
              <a:t>Done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Image display resize -&gt;  </a:t>
            </a:r>
            <a:r>
              <a:rPr lang="en" sz="1400">
                <a:solidFill>
                  <a:srgbClr val="6AA84F"/>
                </a:solidFill>
              </a:rPr>
              <a:t>Done</a:t>
            </a: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endParaRPr lang="en" sz="1400"/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4588699" y="1419325"/>
            <a:ext cx="3631800" cy="285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User management -&gt;</a:t>
            </a:r>
            <a:r>
              <a:rPr lang="en" sz="1400">
                <a:solidFill>
                  <a:srgbClr val="FF0000"/>
                </a:solidFill>
              </a:rPr>
              <a:t> Not Done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25516C"/>
                </a:solidFill>
              </a:rPr>
              <a:t>Search Ticket -&gt; </a:t>
            </a:r>
            <a:r>
              <a:rPr lang="en" sz="1400">
                <a:solidFill>
                  <a:srgbClr val="38761D"/>
                </a:solidFill>
              </a:rPr>
              <a:t>Done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25516C"/>
                </a:solidFill>
              </a:rPr>
              <a:t>Find prize winner for Date Range -&gt; </a:t>
            </a:r>
            <a:r>
              <a:rPr lang="en" sz="1400">
                <a:solidFill>
                  <a:srgbClr val="FF0000"/>
                </a:solidFill>
              </a:rPr>
              <a:t>Not Done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Prizes -&gt; </a:t>
            </a:r>
            <a:r>
              <a:rPr lang="en" sz="1400">
                <a:solidFill>
                  <a:srgbClr val="E69138"/>
                </a:solidFill>
              </a:rPr>
              <a:t>in progress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/>
              <a:t>We would like to add GPS functionalities to the system so we can pinpoint the exact location of an issue. </a:t>
            </a:r>
            <a:br>
              <a:rPr lang="en" sz="1400"/>
            </a:br>
            <a:endParaRPr lang="en" sz="1400"/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/>
              <a:t>We would like to package the application and deploy it on its own server.</a:t>
            </a:r>
            <a:br>
              <a:rPr lang="en" sz="1400"/>
            </a:br>
            <a:endParaRPr lang="en" sz="1400"/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/>
              <a:t>We would like to add user management portal, instead of adding users directly to the database</a:t>
            </a:r>
            <a:br>
              <a:rPr lang="en" sz="1400"/>
            </a:br>
            <a:endParaRPr lang="en" sz="1400"/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/>
              <a:t>We would like to promote the application the higher ups.</a:t>
            </a:r>
            <a:br>
              <a:rPr lang="en" sz="1400"/>
            </a:br>
            <a:endParaRPr lang="en" sz="1400"/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/>
              <a:t>We would like to encrypt the sensitive information in the database.</a:t>
            </a:r>
          </a:p>
          <a:p>
            <a:pPr lv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br>
              <a:rPr lang="en"/>
            </a:br>
            <a:endParaRPr lang="en"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br>
              <a:rPr lang="en"/>
            </a:br>
            <a:br>
              <a:rPr lang="en"/>
            </a:br>
            <a:r>
              <a:rPr lang="en" sz="1200"/>
              <a:t>Questions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200"/>
              <a:t>or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200"/>
              <a:t>Feedback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883225" y="1434950"/>
            <a:ext cx="1443300" cy="183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162" name="Shape 162" descr="ipho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174" y="244900"/>
            <a:ext cx="3764307" cy="465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/>
              <a:t>Group Members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Slab"/>
            </a:pPr>
            <a:r>
              <a:rPr lang="en" sz="1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Christopher Foley (Product owner)</a:t>
            </a:r>
            <a:br>
              <a:rPr lang="en" sz="1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 lang="en" sz="1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Slab"/>
            </a:pPr>
            <a:r>
              <a:rPr lang="en" sz="14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Yom Chouloute (Scrum master)</a:t>
            </a:r>
            <a:br>
              <a:rPr lang="en" sz="14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 lang="en" sz="14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Slab"/>
            </a:pPr>
            <a:r>
              <a:rPr lang="en" sz="14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Divyang Purpohit (Dev)</a:t>
            </a:r>
            <a:br>
              <a:rPr lang="en" sz="14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 lang="en" sz="14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Slab"/>
            </a:pPr>
            <a:r>
              <a:rPr lang="en" sz="14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Retesh Velapakam(Dev)</a:t>
            </a:r>
            <a:br>
              <a:rPr lang="en" sz="14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 lang="en" sz="14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Slab"/>
            </a:pPr>
            <a:r>
              <a:rPr lang="en" sz="14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Ashish Arora(Dev)</a:t>
            </a:r>
          </a:p>
        </p:txBody>
      </p:sp>
      <p:pic>
        <p:nvPicPr>
          <p:cNvPr id="82" name="Shape 82" descr="phot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487" y="1576612"/>
            <a:ext cx="3527774" cy="225622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/>
          <p:nvPr/>
        </p:nvSpPr>
        <p:spPr>
          <a:xfrm>
            <a:off x="4524800" y="1418819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5516C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Product Overview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Universities and schools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not small places. Take FAU as an example, this university covers approximately 850 acres. To give you a little perspective, the dimension of a football field, including the end zones covers approximately 1.32 acres. Hypothetically speaking, you can fit 644 football fields inside FAU.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Administrators and facilities employees at these large institutions usually do their best to provide students with a clean, hazard free and a safe environment. They have employees assigned to maintain each region on campus, they use video cameras and the help of the police department to survey all areas.  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680124" y="1443000"/>
            <a:ext cx="3461400" cy="276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Although Administrators and maintenance staffs do their best, there is always room for improvement, since it is quasi impossible to monitor every corner on campus.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Introducing “</a:t>
            </a:r>
            <a:r>
              <a:rPr lang="en" sz="1100" b="1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Edu</a:t>
            </a:r>
            <a:r>
              <a:rPr lang="en" sz="1100" b="1" i="1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Snap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a responsive website created by a group of students at FAU that can make it very easy for anyone on campus report issues that require immediate attention.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are hoping to add to a link to our responsive site in the University mobile App. Doing so will make it very easy for everyone to access the application.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 &amp; main functionalities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SzPct val="100000"/>
            </a:pPr>
            <a:r>
              <a:rPr lang="en" sz="1800"/>
              <a:t>Easy to use (Ability to create a ticket in less than 30 seconds)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Ad Hoc Ticket Submission for faster ticket creation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User Registration if our users want to track their own tickets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en" sz="1800"/>
              <a:t>Different view for each user type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Email Functionality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en" sz="1800"/>
              <a:t>Point system and prize for the person who reports the most completed tickets.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Stories - Use Case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Regular User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Dispatcher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Local Staff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Third-party Staff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Manager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Product Design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designed our application using plain old papers and pens.</a:t>
            </a:r>
          </a:p>
          <a:p>
            <a:pPr lv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We played with balsamiq and we decided to go with pens and papers because of time constraints.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4680124" y="1443000"/>
            <a:ext cx="3461400" cy="276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0" name="Shape 110" descr="design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374" y="1443000"/>
            <a:ext cx="3095350" cy="27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BPMN Model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Our BMPN Model in Complete.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We are submitting it on Dec 2, 2016</a:t>
            </a:r>
            <a:br>
              <a:rPr lang="en"/>
            </a:br>
            <a:endParaRPr lang="en"/>
          </a:p>
        </p:txBody>
      </p:sp>
      <p:pic>
        <p:nvPicPr>
          <p:cNvPr id="117" name="Shape 117" descr="bpm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124" y="2494225"/>
            <a:ext cx="1294550" cy="166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Trello &amp; Scrum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br>
              <a:rPr lang="en" sz="18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used Trello as our Scrum tool</a:t>
            </a:r>
          </a:p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u="sng">
                <a:solidFill>
                  <a:srgbClr val="8BC34A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https://trello.com/b/NUxI9Com/result5035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Knowledge Gained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Here are a few things that we learned in this class: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Software modeling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Webratio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Cameo Tools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Scrum (Product owner, scrum master….)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...</a:t>
            </a:r>
            <a:br>
              <a:rPr lang="en"/>
            </a:br>
            <a:endParaRPr lang="en"/>
          </a:p>
          <a:p>
            <a:pPr marL="457200" lvl="0" indent="0">
              <a:spcBef>
                <a:spcPts val="0"/>
              </a:spcBef>
              <a:buNone/>
            </a:pPr>
            <a:br>
              <a:rPr lang="en"/>
            </a:br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Office PowerPoint</Application>
  <PresentationFormat>On-screen Show (16:9)</PresentationFormat>
  <Paragraphs>76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Montserrat</vt:lpstr>
      <vt:lpstr>Source Sans Pro</vt:lpstr>
      <vt:lpstr>Arial</vt:lpstr>
      <vt:lpstr>Roboto Slab</vt:lpstr>
      <vt:lpstr>Roboto</vt:lpstr>
      <vt:lpstr>Gremio template</vt:lpstr>
      <vt:lpstr>RESULT5035</vt:lpstr>
      <vt:lpstr>Group Members</vt:lpstr>
      <vt:lpstr>Product Overview</vt:lpstr>
      <vt:lpstr>Requirements &amp; main functionalities</vt:lpstr>
      <vt:lpstr>User Stories - Use Case</vt:lpstr>
      <vt:lpstr>Product Design</vt:lpstr>
      <vt:lpstr>BPMN Model</vt:lpstr>
      <vt:lpstr>Trello &amp; Scrum</vt:lpstr>
      <vt:lpstr>Knowledge Gained</vt:lpstr>
      <vt:lpstr>Changes (Since the last Demo)</vt:lpstr>
      <vt:lpstr>Demo</vt:lpstr>
      <vt:lpstr>Functionalities</vt:lpstr>
      <vt:lpstr>Next Steps</vt:lpstr>
      <vt:lpstr>      Questions  or 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RESULT5035</dc:title>
  <dc:creator>Christopher Foley</dc:creator>
  <cp:lastModifiedBy>Christopher Foley</cp:lastModifiedBy>
  <cp:revision>2</cp:revision>
  <dcterms:modified xsi:type="dcterms:W3CDTF">2016-12-12T21:24:34Z</dcterms:modified>
</cp:coreProperties>
</file>