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5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084F-435A-42E2-9CD3-4EAE117EAB6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90B8C-01EC-4A89-9930-0F4E3605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C4F39-59A0-4E48-AD3F-577D8D6B8E13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414D8-7F9F-4543-9E01-1986B3928696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050E9-840C-472F-AAAD-9B2C0C41DCC1}" type="slidenum">
              <a:rPr lang="en-US"/>
              <a:pPr/>
              <a:t>26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6A3EC-A87A-49B8-9EB3-B497926EE169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4F7A9-311F-49D6-B99A-6A3551D35DA3}" type="slidenum">
              <a:rPr lang="en-US"/>
              <a:pPr/>
              <a:t>28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B4D4B835-66F8-4B4F-BBF9-ADCFA61B020D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74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563B1B6D-90A3-438B-9003-141DD589237C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5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FB0DED79-8C89-40AD-8061-8EE7DDF5FF90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060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302C6B2F-49ED-47FB-9906-65A359EF34E0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1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6BB507A-5CD7-4417-A3E6-7E1D1D0FBA97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556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A429346-C992-44EC-AFA0-5BA796DEF329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A9FD8-59A3-4E20-BBBB-8E5930B3EAC4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0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9030D57C-EAEC-4132-87C8-B07C22EC9B1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45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945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BF1695F6-430A-43BC-93EB-BF080A28D225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46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366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E433664D-5895-4873-AEAC-F933E7696144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077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889462EC-6AA7-4F0F-9573-15683CD2B859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041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81E47BE-43CC-47CD-B1DE-78D527E05242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508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F4851E72-4274-4598-A6B1-7082F0F6F1F4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66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4406604-8DF7-4579-B819-588BD4B1CAD4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51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61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BFCDDC31-F51C-4EB7-B866-32D860C24753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76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114DB46-7FC7-4DA8-B1A7-2EF11BE9FB29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53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168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B539617-F1A7-4746-8504-C3D5FC2EDEBC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43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0E701-D1B3-45BF-A35E-D5DFF2685752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3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48EA3962-2221-4A7E-9732-09D7034EFEA2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670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81B08E0-B866-4E7F-9D5D-AB0E6CBF2713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56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85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2B1B705D-669E-4FCD-9FAF-1F256933B5C1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807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AAB9746D-7355-4AC2-B458-EB72F8990C05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736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1C91141C-CE54-408C-A5EB-D1A79AA8A35F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267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80191CE6-134C-46DC-AC6E-64B20E06097E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557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A7EC8BD6-B213-4937-836E-DF754CC7AA9B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1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1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645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74E74EC1-0373-47AD-AAAE-284B2E1F7F69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2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9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1C3A92C9-BF71-411F-BCE0-314FCB29B694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4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251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5C5AD2CB-098D-4CCC-AEE2-312C38193A46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5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49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899A4-D687-478A-9E0F-31FC2D585536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5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0185052-3590-4B55-84DA-D659F0733ADE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88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E1F77DF1-D221-47AE-9F46-1B1818844D3C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0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CA79A-D035-466B-BF55-6126AA619214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B6895-F2BF-4756-8CA7-00DC6BDE4B87}" type="slidenum">
              <a:rPr lang="en-US"/>
              <a:pPr/>
              <a:t>21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7CDFF-8152-4A9E-AFDC-8238485C2BA4}" type="slidenum">
              <a:rPr lang="en-US"/>
              <a:pPr/>
              <a:t>22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B36D1-4872-4B65-8215-208B65A0394D}" type="slidenum">
              <a:rPr lang="en-US"/>
              <a:pPr/>
              <a:t>23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E9101-2807-4C7E-8DD7-7E54E14A58D6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DC-0E85-4367-9EAD-B832C9698C7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A4CF-0C94-4986-AE0F-4538A52FE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ernande@cse.fa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llside.net/patterns" TargetMode="External"/><Relationship Id="rId2" Type="http://schemas.openxmlformats.org/officeDocument/2006/relationships/hyperlink" Target="http://www.cetus-lin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306.ibm.com/software/rational/" TargetMode="External"/><Relationship Id="rId4" Type="http://schemas.openxmlformats.org/officeDocument/2006/relationships/hyperlink" Target="http://www.uml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author/show/239628.Kelli_A_Houston" TargetMode="External"/><Relationship Id="rId3" Type="http://schemas.openxmlformats.org/officeDocument/2006/relationships/hyperlink" Target="https://www.goodreads.com/author/show/32713.Grady_Booch" TargetMode="External"/><Relationship Id="rId7" Type="http://schemas.openxmlformats.org/officeDocument/2006/relationships/hyperlink" Target="https://www.goodreads.com/author/show/239627.Jim_Conallen" TargetMode="External"/><Relationship Id="rId2" Type="http://schemas.openxmlformats.org/officeDocument/2006/relationships/hyperlink" Target="https://www.goodreads.com/series/187643-addison-wesley-object-technology-s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reads.com/author/show/3965438.Bobbi_J_Young" TargetMode="External"/><Relationship Id="rId5" Type="http://schemas.openxmlformats.org/officeDocument/2006/relationships/hyperlink" Target="https://www.goodreads.com/author/show/7428829.Michael_W_Engle" TargetMode="External"/><Relationship Id="rId4" Type="http://schemas.openxmlformats.org/officeDocument/2006/relationships/hyperlink" Target="https://www.goodreads.com/author/show/101106.Robert_A_Maksimchuk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eng.fau.edu/fernand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1.doc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fau.edu/~ed/4331proj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COP5339 Object-oriented software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Prof. Eduardo B. Fernandez</a:t>
            </a:r>
          </a:p>
          <a:p>
            <a:r>
              <a:rPr lang="en-US" dirty="0" smtClean="0"/>
              <a:t>(Eduardo Fernandez </a:t>
            </a:r>
            <a:r>
              <a:rPr lang="en-US" dirty="0" err="1" smtClean="0"/>
              <a:t>Buglioni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fernande@fau.edu</a:t>
            </a:r>
            <a:endParaRPr lang="en-US" dirty="0" smtClean="0"/>
          </a:p>
          <a:p>
            <a:r>
              <a:rPr lang="en-US" dirty="0" smtClean="0"/>
              <a:t>http://faculty.eng.fau.edu/fernande/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 understanding of conceptual modeling of software systems</a:t>
            </a:r>
            <a:endParaRPr lang="en-US" b="1" dirty="0"/>
          </a:p>
          <a:p>
            <a:r>
              <a:rPr lang="en-US" dirty="0"/>
              <a:t>Understanding of how the stages of the development of software systems fit </a:t>
            </a:r>
            <a:r>
              <a:rPr lang="en-US" dirty="0" smtClean="0"/>
              <a:t>together</a:t>
            </a:r>
          </a:p>
          <a:p>
            <a:pPr lvl="0"/>
            <a:r>
              <a:rPr lang="en-US" dirty="0"/>
              <a:t>Become proficient in the use of UML </a:t>
            </a:r>
            <a:r>
              <a:rPr lang="en-US" dirty="0" smtClean="0"/>
              <a:t>for </a:t>
            </a:r>
            <a:r>
              <a:rPr lang="en-US" dirty="0"/>
              <a:t>handling complexity and nonfunctional requirements</a:t>
            </a:r>
            <a:endParaRPr lang="en-US" b="1" dirty="0"/>
          </a:p>
          <a:p>
            <a:pPr lvl="0"/>
            <a:r>
              <a:rPr lang="en-US" dirty="0"/>
              <a:t>Understanding of the importance of non-functional requirements, especially security and reliability.</a:t>
            </a:r>
            <a:endParaRPr lang="en-US" b="1" dirty="0"/>
          </a:p>
          <a:p>
            <a:pPr lvl="0"/>
            <a:r>
              <a:rPr lang="en-US" dirty="0"/>
              <a:t>Become proficient in converting models into </a:t>
            </a:r>
            <a:r>
              <a:rPr lang="en-US" dirty="0" smtClean="0"/>
              <a:t>code (C++ and Java)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If I know C++ or Java I know OO. Many people just do procedural</a:t>
            </a:r>
            <a:br>
              <a:rPr lang="en-US" dirty="0"/>
            </a:br>
            <a:r>
              <a:rPr lang="en-US" dirty="0"/>
              <a:t>                             programming using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 </a:t>
            </a:r>
            <a:r>
              <a:rPr lang="en-US" dirty="0"/>
              <a:t>requires using Java or C++ . No, you can do OO even in </a:t>
            </a:r>
            <a:br>
              <a:rPr lang="en-US" dirty="0"/>
            </a:br>
            <a:r>
              <a:rPr lang="en-US" dirty="0"/>
              <a:t>                            Assembly </a:t>
            </a:r>
            <a:r>
              <a:rPr lang="en-US" dirty="0" smtClean="0"/>
              <a:t>language, it is a style, not a language</a:t>
            </a:r>
          </a:p>
          <a:p>
            <a:r>
              <a:rPr lang="en-US" dirty="0" smtClean="0"/>
              <a:t>OO </a:t>
            </a:r>
            <a:r>
              <a:rPr lang="en-US" dirty="0"/>
              <a:t>programming is a matter of good coding, no need for models.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smtClean="0"/>
              <a:t> </a:t>
            </a:r>
            <a:r>
              <a:rPr lang="en-US" dirty="0"/>
              <a:t>Only if  your applications are simple and never require extensions or </a:t>
            </a:r>
            <a:r>
              <a:rPr lang="en-US" dirty="0" smtClean="0"/>
              <a:t>changes</a:t>
            </a:r>
            <a:r>
              <a:rPr lang="en-US" dirty="0"/>
              <a:t>.  </a:t>
            </a:r>
            <a:r>
              <a:rPr lang="en-US" dirty="0" smtClean="0"/>
              <a:t> </a:t>
            </a:r>
            <a:r>
              <a:rPr lang="en-US" dirty="0"/>
              <a:t>          </a:t>
            </a:r>
            <a:endParaRPr lang="en-US" dirty="0" smtClean="0"/>
          </a:p>
          <a:p>
            <a:r>
              <a:rPr lang="en-US" dirty="0" smtClean="0"/>
              <a:t>SQA </a:t>
            </a:r>
            <a:r>
              <a:rPr lang="en-US" dirty="0"/>
              <a:t>(Software Quality Assessment) will solve all software development </a:t>
            </a:r>
            <a:br>
              <a:rPr lang="en-US" dirty="0"/>
            </a:br>
            <a:r>
              <a:rPr lang="en-US" dirty="0"/>
              <a:t>                              problems</a:t>
            </a:r>
            <a:r>
              <a:rPr lang="en-US" dirty="0" smtClean="0"/>
              <a:t>.-- Counting </a:t>
            </a:r>
            <a:r>
              <a:rPr lang="en-US" dirty="0"/>
              <a:t>errors helps for planning new projects </a:t>
            </a:r>
            <a:r>
              <a:rPr lang="en-US" dirty="0" smtClean="0"/>
              <a:t>but </a:t>
            </a:r>
          </a:p>
          <a:p>
            <a:pPr>
              <a:buNone/>
            </a:pPr>
            <a:r>
              <a:rPr lang="en-US" dirty="0" smtClean="0"/>
              <a:t>                             doesn't  help in the  current one. </a:t>
            </a:r>
          </a:p>
          <a:p>
            <a:pPr>
              <a:buNone/>
            </a:pPr>
            <a:r>
              <a:rPr lang="en-US" dirty="0" smtClean="0"/>
              <a:t>--  OO will solve all software development problems. No, but it is the best way</a:t>
            </a:r>
            <a:br>
              <a:rPr lang="en-US" dirty="0" smtClean="0"/>
            </a:br>
            <a:r>
              <a:rPr lang="en-US" dirty="0" smtClean="0"/>
              <a:t>                           we have now.</a:t>
            </a:r>
          </a:p>
          <a:p>
            <a:pPr marL="0" indent="0">
              <a:buNone/>
            </a:pPr>
            <a:r>
              <a:rPr lang="en-US" dirty="0"/>
              <a:t> -- XML, AOP,  and components make OO unnecessary. They </a:t>
            </a:r>
            <a:r>
              <a:rPr lang="en-US" dirty="0" smtClean="0"/>
              <a:t>are</a:t>
            </a:r>
          </a:p>
          <a:p>
            <a:pPr marL="0" indent="0">
              <a:buNone/>
            </a:pPr>
            <a:r>
              <a:rPr lang="en-US" dirty="0"/>
              <a:t>                 complementary approaches, they do not replace OO. 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Now we can reuse everything. Well, it is not so easy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We just need a good tool and UML. Neither is useful if you don't</a:t>
            </a:r>
            <a:br>
              <a:rPr lang="en-US" dirty="0"/>
            </a:br>
            <a:r>
              <a:rPr lang="en-US" dirty="0"/>
              <a:t>                              understand  object-oriented concepts. </a:t>
            </a:r>
          </a:p>
        </p:txBody>
      </p:sp>
    </p:spTree>
    <p:extLst>
      <p:ext uri="{BB962C8B-B14F-4D97-AF65-F5344CB8AC3E}">
        <p14:creationId xmlns:p14="http://schemas.microsoft.com/office/powerpoint/2010/main" val="18386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  1.  Motivation </a:t>
            </a:r>
            <a:r>
              <a:rPr lang="en-US" dirty="0"/>
              <a:t>and basic concepts: software engineering,   Model-based and </a:t>
            </a:r>
            <a:r>
              <a:rPr lang="en-US" dirty="0" smtClean="0"/>
              <a:t>         model-driven </a:t>
            </a:r>
            <a:r>
              <a:rPr lang="en-US" dirty="0"/>
              <a:t>development.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smtClean="0"/>
              <a:t>  2. Objects</a:t>
            </a:r>
            <a:r>
              <a:rPr lang="en-US" dirty="0"/>
              <a:t>, classes, inheritance, associations. Reusability.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   3.   Requirements: Use cases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   4.   Analysis: domain models, conceptual modeling of systems, analysis patterns;   </a:t>
            </a:r>
          </a:p>
          <a:p>
            <a:pPr marL="0" indent="0">
              <a:buNone/>
            </a:pPr>
            <a:r>
              <a:rPr lang="en-US" dirty="0"/>
              <a:t>         adding formality: OCL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   5.   Design: nonfunctional objectives, design patterns. Security patterns. Java </a:t>
            </a:r>
          </a:p>
          <a:p>
            <a:pPr marL="0" indent="0">
              <a:buNone/>
            </a:pPr>
            <a:r>
              <a:rPr lang="en-US" dirty="0"/>
              <a:t>         implementation of patterns.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   6.   Usability. Building GUIs in Java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8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7. Dynamic </a:t>
            </a:r>
            <a:r>
              <a:rPr lang="en-US" dirty="0"/>
              <a:t>modeling. Object behavior. Interaction diagrams: sequence and </a:t>
            </a:r>
            <a:r>
              <a:rPr lang="en-US" dirty="0" smtClean="0"/>
              <a:t>collaboration </a:t>
            </a:r>
            <a:r>
              <a:rPr lang="en-US" dirty="0"/>
              <a:t>diagrams. State diagrams: </a:t>
            </a:r>
            <a:r>
              <a:rPr lang="en-US" dirty="0" err="1"/>
              <a:t>statecharts</a:t>
            </a:r>
            <a:r>
              <a:rPr lang="en-US" dirty="0"/>
              <a:t>. Activity diagrams.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smtClean="0"/>
              <a:t>8. Software </a:t>
            </a:r>
            <a:r>
              <a:rPr lang="en-US" dirty="0"/>
              <a:t>architecture. </a:t>
            </a:r>
            <a:r>
              <a:rPr lang="en-US" dirty="0" smtClean="0"/>
              <a:t>Styles and patterns: </a:t>
            </a:r>
            <a:r>
              <a:rPr lang="en-US" dirty="0"/>
              <a:t>Pipes and Filters, SOA, and Message-Oriented Architectural patterns: Broker,  Model-View-Controller. 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smtClean="0"/>
              <a:t>9. Implementation</a:t>
            </a:r>
            <a:r>
              <a:rPr lang="en-US" dirty="0"/>
              <a:t>:  Using C++ and Java to implement OO systems. Comparison of </a:t>
            </a:r>
            <a:r>
              <a:rPr lang="en-US" dirty="0" smtClean="0"/>
              <a:t>languages.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smtClean="0"/>
              <a:t>10. Testing</a:t>
            </a:r>
            <a:r>
              <a:rPr lang="en-US" dirty="0"/>
              <a:t>. </a:t>
            </a:r>
            <a:r>
              <a:rPr lang="en-US" dirty="0" err="1"/>
              <a:t>JUnit</a:t>
            </a:r>
            <a:r>
              <a:rPr lang="en-US" dirty="0"/>
              <a:t> and other patterns. Testing along the lifecycle.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smtClean="0"/>
              <a:t>11. Process </a:t>
            </a:r>
            <a:r>
              <a:rPr lang="en-US" dirty="0"/>
              <a:t>aspects. The Rational Unified Process. Value of model-based and </a:t>
            </a:r>
            <a:r>
              <a:rPr lang="en-US" dirty="0" smtClean="0"/>
              <a:t>model-driven </a:t>
            </a:r>
            <a:r>
              <a:rPr lang="en-US" dirty="0"/>
              <a:t>development.  Agile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5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</a:t>
            </a:r>
            <a:r>
              <a:rPr lang="en-US" dirty="0" smtClean="0"/>
              <a:t>links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</a:t>
            </a:r>
            <a:r>
              <a:rPr lang="en-US" dirty="0"/>
              <a:t>:   </a:t>
            </a:r>
            <a:r>
              <a:rPr lang="en-US" dirty="0">
                <a:hlinkClick r:id="rId2"/>
              </a:rPr>
              <a:t>http://www.objenv.com/cetus/software.html </a:t>
            </a:r>
            <a:r>
              <a:rPr lang="en-US" dirty="0"/>
              <a:t> (about 20,000 links about all aspects of OO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Unly</a:t>
            </a:r>
            <a:r>
              <a:rPr lang="en-US" dirty="0" smtClean="0"/>
              <a:t> until 1996 but still useful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Patterns</a:t>
            </a:r>
            <a:r>
              <a:rPr lang="en-US" dirty="0"/>
              <a:t>:  </a:t>
            </a:r>
            <a:r>
              <a:rPr lang="en-US" dirty="0">
                <a:hlinkClick r:id="rId3"/>
              </a:rPr>
              <a:t> http://www.hillside.net/patterns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Conferences, books, events,…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OMG UML </a:t>
            </a:r>
            <a:r>
              <a:rPr lang="en-US" dirty="0"/>
              <a:t>standard: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hlinkClick r:id="rId4"/>
              </a:rPr>
              <a:t>http://www.uml.org/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Satandards</a:t>
            </a:r>
            <a:r>
              <a:rPr lang="en-US" dirty="0" smtClean="0"/>
              <a:t>, tutorials, papers,…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Rational </a:t>
            </a:r>
            <a:r>
              <a:rPr lang="en-US" dirty="0"/>
              <a:t>(IBM subsidiary):  </a:t>
            </a:r>
            <a:r>
              <a:rPr lang="en-US" u="sng" dirty="0">
                <a:hlinkClick r:id="rId5"/>
              </a:rPr>
              <a:t>https://www.ibm.com/software/rational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IBM’s tools and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FC94-5601-4EC5-B222-5493AF86B06A}" type="slidenum">
              <a:rPr lang="en-US"/>
              <a:pPr/>
              <a:t>15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Nature of Software...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is intangible</a:t>
            </a:r>
          </a:p>
          <a:p>
            <a:pPr lvl="1"/>
            <a:r>
              <a:rPr lang="en-US"/>
              <a:t>Hard to understand development effort</a:t>
            </a:r>
          </a:p>
          <a:p>
            <a:r>
              <a:rPr lang="en-US"/>
              <a:t>Software is easy to reproduce</a:t>
            </a:r>
          </a:p>
          <a:p>
            <a:pPr lvl="1"/>
            <a:r>
              <a:rPr lang="en-US"/>
              <a:t>Cost is in its </a:t>
            </a:r>
            <a:r>
              <a:rPr lang="en-US" i="1"/>
              <a:t>development</a:t>
            </a:r>
            <a:endParaRPr lang="en-US"/>
          </a:p>
          <a:p>
            <a:pPr lvl="2"/>
            <a:r>
              <a:rPr lang="en-US"/>
              <a:t>in other engineering products, manufacturing is the costly stage</a:t>
            </a:r>
          </a:p>
          <a:p>
            <a:r>
              <a:rPr lang="en-US"/>
              <a:t>The industry is labor-intensive</a:t>
            </a:r>
          </a:p>
          <a:p>
            <a:pPr lvl="1"/>
            <a:r>
              <a:rPr lang="en-US"/>
              <a:t>Hard to automate</a:t>
            </a:r>
          </a:p>
        </p:txBody>
      </p:sp>
    </p:spTree>
    <p:extLst>
      <p:ext uri="{BB962C8B-B14F-4D97-AF65-F5344CB8AC3E}">
        <p14:creationId xmlns:p14="http://schemas.microsoft.com/office/powerpoint/2010/main" val="98374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5298-B03E-4387-ADED-07A9ECCB2AA7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Nature of Software ...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Untrained people can hack something together</a:t>
            </a:r>
          </a:p>
          <a:p>
            <a:pPr lvl="1"/>
            <a:r>
              <a:rPr lang="en-US" dirty="0"/>
              <a:t>Quality problems are hard to notice</a:t>
            </a:r>
          </a:p>
          <a:p>
            <a:r>
              <a:rPr lang="en-US" dirty="0"/>
              <a:t>Software is easy to modify</a:t>
            </a:r>
          </a:p>
          <a:p>
            <a:pPr lvl="1"/>
            <a:r>
              <a:rPr lang="en-US" dirty="0"/>
              <a:t>People make changes without fully understanding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/>
              <a:t>Software does not ‘wear out’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deteriorates</a:t>
            </a:r>
            <a:r>
              <a:rPr lang="en-US" dirty="0"/>
              <a:t> </a:t>
            </a:r>
            <a:r>
              <a:rPr lang="en-US" dirty="0" smtClean="0"/>
              <a:t>(erodes) by </a:t>
            </a:r>
            <a:r>
              <a:rPr lang="en-US" dirty="0"/>
              <a:t>having its design changed:</a:t>
            </a:r>
          </a:p>
          <a:p>
            <a:pPr lvl="2"/>
            <a:r>
              <a:rPr lang="en-US" dirty="0"/>
              <a:t>erroneously, or</a:t>
            </a:r>
          </a:p>
          <a:p>
            <a:pPr lvl="2"/>
            <a:r>
              <a:rPr lang="en-US" dirty="0"/>
              <a:t>in ways that were not anticipated, thus making it </a:t>
            </a:r>
            <a:r>
              <a:rPr lang="en-US" dirty="0" smtClean="0"/>
              <a:t>more complex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5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97CB-B36F-47DA-A798-110904DD09E0}" type="slidenum">
              <a:rPr lang="en-US"/>
              <a:pPr/>
              <a:t>17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Nature of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Much software has poor design and is getting worse</a:t>
            </a:r>
          </a:p>
          <a:p>
            <a:pPr lvl="1"/>
            <a:r>
              <a:rPr lang="en-US" dirty="0"/>
              <a:t>Demand for software is high and </a:t>
            </a:r>
            <a:r>
              <a:rPr lang="en-US" dirty="0" smtClean="0"/>
              <a:t>rising</a:t>
            </a:r>
          </a:p>
          <a:p>
            <a:pPr lvl="1"/>
            <a:r>
              <a:rPr lang="en-US" dirty="0" smtClean="0"/>
              <a:t>Software complexity is increasing</a:t>
            </a:r>
            <a:endParaRPr lang="en-US" dirty="0"/>
          </a:p>
          <a:p>
            <a:pPr lvl="1"/>
            <a:r>
              <a:rPr lang="en-US" dirty="0"/>
              <a:t>We are in a perpetual ‘software crisis’</a:t>
            </a:r>
          </a:p>
          <a:p>
            <a:pPr lvl="1"/>
            <a:r>
              <a:rPr lang="en-US" dirty="0"/>
              <a:t>We have to learn to ‘engineer’ software</a:t>
            </a:r>
          </a:p>
        </p:txBody>
      </p:sp>
    </p:spTree>
    <p:extLst>
      <p:ext uri="{BB962C8B-B14F-4D97-AF65-F5344CB8AC3E}">
        <p14:creationId xmlns:p14="http://schemas.microsoft.com/office/powerpoint/2010/main" val="261750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The average device now has one million lines of code, and that number is doubling every two years.</a:t>
            </a:r>
          </a:p>
          <a:p>
            <a:r>
              <a:rPr lang="en-US" b="1" dirty="0"/>
              <a:t>Aerospace</a:t>
            </a:r>
          </a:p>
          <a:p>
            <a:r>
              <a:rPr lang="en-US" dirty="0"/>
              <a:t>A modern passenger jet, such as a Boeing 777, depends on 4 million lines of code. Older planes such as a Boeing 747 had only 400,000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104163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216-CEB9-4222-AE8F-9D0384EBF24D}" type="slidenum">
              <a:rPr lang="en-US"/>
              <a:pPr/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Software...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Custom</a:t>
            </a:r>
          </a:p>
          <a:p>
            <a:pPr lvl="1"/>
            <a:r>
              <a:rPr lang="en-US"/>
              <a:t>For a specific customer</a:t>
            </a:r>
          </a:p>
          <a:p>
            <a:r>
              <a:rPr lang="en-US"/>
              <a:t>Generic</a:t>
            </a:r>
          </a:p>
          <a:p>
            <a:pPr lvl="1"/>
            <a:r>
              <a:rPr lang="en-US"/>
              <a:t>Sold on open market</a:t>
            </a:r>
          </a:p>
          <a:p>
            <a:pPr lvl="1"/>
            <a:r>
              <a:rPr lang="en-US"/>
              <a:t>Often called</a:t>
            </a:r>
          </a:p>
          <a:p>
            <a:pPr lvl="2"/>
            <a:r>
              <a:rPr lang="en-US"/>
              <a:t>COTS (Commercial Off The Shelf)</a:t>
            </a:r>
          </a:p>
          <a:p>
            <a:pPr lvl="2"/>
            <a:r>
              <a:rPr lang="en-US"/>
              <a:t>Shrink-wrapped</a:t>
            </a:r>
          </a:p>
          <a:p>
            <a:r>
              <a:rPr lang="en-US"/>
              <a:t>Embedded</a:t>
            </a:r>
          </a:p>
          <a:p>
            <a:pPr lvl="1"/>
            <a:r>
              <a:rPr lang="en-US"/>
              <a:t>Built into hardware</a:t>
            </a:r>
          </a:p>
          <a:p>
            <a:pPr lvl="1"/>
            <a:r>
              <a:rPr lang="en-US"/>
              <a:t>Hard to change</a:t>
            </a:r>
          </a:p>
        </p:txBody>
      </p:sp>
    </p:spTree>
    <p:extLst>
      <p:ext uri="{BB962C8B-B14F-4D97-AF65-F5344CB8AC3E}">
        <p14:creationId xmlns:p14="http://schemas.microsoft.com/office/powerpoint/2010/main" val="403170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O-O design?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Design of software based </a:t>
            </a:r>
            <a:r>
              <a:rPr lang="en-US" dirty="0"/>
              <a:t>on data together with  their </a:t>
            </a:r>
            <a:r>
              <a:rPr lang="en-US" dirty="0" smtClean="0"/>
              <a:t>operations (objects), </a:t>
            </a:r>
            <a:r>
              <a:rPr lang="en-US" dirty="0"/>
              <a:t>not on data </a:t>
            </a:r>
            <a:r>
              <a:rPr lang="en-US" dirty="0" smtClean="0"/>
              <a:t>transformations</a:t>
            </a:r>
          </a:p>
          <a:p>
            <a:r>
              <a:rPr lang="en-US" dirty="0"/>
              <a:t> </a:t>
            </a:r>
            <a:r>
              <a:rPr lang="en-US" dirty="0" smtClean="0"/>
              <a:t>Objects </a:t>
            </a:r>
            <a:r>
              <a:rPr lang="en-US" dirty="0"/>
              <a:t>model the aspects of the real world which are of interest in some </a:t>
            </a:r>
            <a:r>
              <a:rPr lang="en-US" dirty="0" smtClean="0"/>
              <a:t>context</a:t>
            </a:r>
          </a:p>
          <a:p>
            <a:r>
              <a:rPr lang="en-US" dirty="0"/>
              <a:t> </a:t>
            </a:r>
            <a:r>
              <a:rPr lang="en-US" dirty="0" smtClean="0"/>
              <a:t>Can </a:t>
            </a:r>
            <a:r>
              <a:rPr lang="en-US" dirty="0"/>
              <a:t>be used for designing applications, system programs, hardware, database </a:t>
            </a:r>
            <a:r>
              <a:rPr lang="en-US" dirty="0" smtClean="0"/>
              <a:t>modeling, </a:t>
            </a:r>
            <a:r>
              <a:rPr lang="en-US" dirty="0"/>
              <a:t> web-based  </a:t>
            </a:r>
            <a:r>
              <a:rPr lang="en-US" dirty="0" smtClean="0"/>
              <a:t>systems, cyber-physical systems; that is, almost every kind of software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48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2BA-6F54-4F6F-8025-A32A6A9C9068}" type="slidenum">
              <a:rPr lang="en-US"/>
              <a:pPr/>
              <a:t>20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Software Engineering?...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71600"/>
            <a:ext cx="7696200" cy="4800600"/>
          </a:xfrm>
        </p:spPr>
        <p:txBody>
          <a:bodyPr>
            <a:normAutofit/>
          </a:bodyPr>
          <a:lstStyle/>
          <a:p>
            <a:r>
              <a:rPr lang="en-US"/>
              <a:t>The process of solving customers’ problems by the systematic development and evolution of large, high-quality software systems within cost, time and other constraints</a:t>
            </a:r>
          </a:p>
          <a:p>
            <a:endParaRPr lang="en-US"/>
          </a:p>
          <a:p>
            <a:r>
              <a:rPr lang="en-US"/>
              <a:t>Other definitions:</a:t>
            </a:r>
          </a:p>
          <a:p>
            <a:pPr lvl="1"/>
            <a:r>
              <a:rPr lang="en-US" sz="1800"/>
              <a:t>IEEE: (1) the application of a systematic, disciplined, quantifiable approach to the development, operation, maintenance of software; that is, the application of engineering to software. (2) The study of approaches as in (1).</a:t>
            </a:r>
          </a:p>
          <a:p>
            <a:pPr lvl="1"/>
            <a:r>
              <a:rPr lang="en-US" sz="1800"/>
              <a:t>The Canadian Standards Association: The systematic activities involved in the design, implementation and testing of software to optimize its production and support.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28E-B6BE-429D-9C8F-99EBE2C1A2BD}" type="slidenum">
              <a:rPr lang="en-US"/>
              <a:pPr/>
              <a:t>21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 Engineering?…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Solving customers’ problems</a:t>
            </a:r>
          </a:p>
          <a:p>
            <a:pPr lvl="1"/>
            <a:r>
              <a:rPr lang="en-US"/>
              <a:t>This is the </a:t>
            </a:r>
            <a:r>
              <a:rPr lang="en-US" i="1"/>
              <a:t>goal</a:t>
            </a:r>
            <a:r>
              <a:rPr lang="en-US"/>
              <a:t> of software engineering</a:t>
            </a:r>
          </a:p>
          <a:p>
            <a:pPr lvl="1"/>
            <a:r>
              <a:rPr lang="en-US"/>
              <a:t>Sometimes the solution is to </a:t>
            </a:r>
            <a:r>
              <a:rPr lang="en-US" i="1"/>
              <a:t>buy, not build</a:t>
            </a:r>
            <a:endParaRPr lang="en-US"/>
          </a:p>
          <a:p>
            <a:pPr lvl="1"/>
            <a:r>
              <a:rPr lang="en-US"/>
              <a:t>Adding unnecessary features does not help solve the problem</a:t>
            </a:r>
          </a:p>
          <a:p>
            <a:pPr lvl="1"/>
            <a:r>
              <a:rPr lang="en-US"/>
              <a:t>Software engineers must </a:t>
            </a:r>
            <a:r>
              <a:rPr lang="en-US" i="1"/>
              <a:t>communicate effectively</a:t>
            </a:r>
            <a:r>
              <a:rPr lang="en-US"/>
              <a:t> to identify and understand the problem</a:t>
            </a:r>
          </a:p>
        </p:txBody>
      </p:sp>
    </p:spTree>
    <p:extLst>
      <p:ext uri="{BB962C8B-B14F-4D97-AF65-F5344CB8AC3E}">
        <p14:creationId xmlns:p14="http://schemas.microsoft.com/office/powerpoint/2010/main" val="3634312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6888-48BB-4966-9C32-B0E97D20D665}" type="slidenum">
              <a:rPr lang="en-US"/>
              <a:pPr/>
              <a:t>22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 Engineering?…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Systematic development and evolution</a:t>
            </a:r>
          </a:p>
          <a:p>
            <a:pPr lvl="1"/>
            <a:r>
              <a:rPr lang="en-US"/>
              <a:t>An engineering process involves applying </a:t>
            </a:r>
            <a:r>
              <a:rPr lang="en-US" i="1"/>
              <a:t>well understood techniques</a:t>
            </a:r>
            <a:r>
              <a:rPr lang="en-US"/>
              <a:t> in a organized and </a:t>
            </a:r>
            <a:r>
              <a:rPr lang="en-US" i="1"/>
              <a:t>disciplined</a:t>
            </a:r>
            <a:r>
              <a:rPr lang="en-US"/>
              <a:t> way</a:t>
            </a:r>
          </a:p>
          <a:p>
            <a:pPr lvl="1"/>
            <a:r>
              <a:rPr lang="en-US"/>
              <a:t>Many well-accepted practices have been formally standardized</a:t>
            </a:r>
          </a:p>
          <a:p>
            <a:pPr lvl="2"/>
            <a:r>
              <a:rPr lang="en-US"/>
              <a:t>e.g. by the IEEE or ISO </a:t>
            </a:r>
          </a:p>
          <a:p>
            <a:pPr lvl="1"/>
            <a:r>
              <a:rPr lang="en-US"/>
              <a:t>Most development work is </a:t>
            </a:r>
            <a:r>
              <a:rPr lang="en-US" i="1"/>
              <a:t>evolution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6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8E0-FDE9-4D07-90A9-B9643470EA79}" type="slidenum">
              <a:rPr lang="en-US"/>
              <a:pPr/>
              <a:t>23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 Engineering?…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71600"/>
            <a:ext cx="7848600" cy="4800600"/>
          </a:xfrm>
        </p:spPr>
        <p:txBody>
          <a:bodyPr/>
          <a:lstStyle/>
          <a:p>
            <a:r>
              <a:rPr lang="en-US"/>
              <a:t>Large, high quality software systems</a:t>
            </a:r>
          </a:p>
          <a:p>
            <a:pPr lvl="1"/>
            <a:r>
              <a:rPr lang="en-US"/>
              <a:t>Software engineering techniques are needed because large systems </a:t>
            </a:r>
            <a:r>
              <a:rPr lang="en-US" i="1"/>
              <a:t>cannot be completely understood</a:t>
            </a:r>
            <a:r>
              <a:rPr lang="en-US"/>
              <a:t> by one person</a:t>
            </a:r>
          </a:p>
          <a:p>
            <a:pPr lvl="1"/>
            <a:r>
              <a:rPr lang="en-US"/>
              <a:t>Teamwork and co-ordination are required</a:t>
            </a:r>
          </a:p>
          <a:p>
            <a:pPr lvl="1"/>
            <a:r>
              <a:rPr lang="en-US"/>
              <a:t>Key challenge: Dividing up the work and ensuring that the parts of the system work properly together</a:t>
            </a:r>
          </a:p>
          <a:p>
            <a:pPr lvl="1"/>
            <a:r>
              <a:rPr lang="en-US"/>
              <a:t>The end-product must be of sufficient quality </a:t>
            </a:r>
          </a:p>
        </p:txBody>
      </p:sp>
    </p:spTree>
    <p:extLst>
      <p:ext uri="{BB962C8B-B14F-4D97-AF65-F5344CB8AC3E}">
        <p14:creationId xmlns:p14="http://schemas.microsoft.com/office/powerpoint/2010/main" val="20007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6EC-3866-4A99-9367-20F5CF2022C4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 Engineering?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Cost, time and other constraints</a:t>
            </a:r>
          </a:p>
          <a:p>
            <a:pPr lvl="1"/>
            <a:r>
              <a:rPr lang="en-US"/>
              <a:t>Finite resources</a:t>
            </a:r>
          </a:p>
          <a:p>
            <a:pPr lvl="1"/>
            <a:r>
              <a:rPr lang="en-US"/>
              <a:t>The benefit must outweigh the cost</a:t>
            </a:r>
          </a:p>
          <a:p>
            <a:pPr lvl="1"/>
            <a:r>
              <a:rPr lang="en-US"/>
              <a:t>Others are competing to do the job cheaper and faster</a:t>
            </a:r>
          </a:p>
          <a:p>
            <a:pPr lvl="1"/>
            <a:r>
              <a:rPr lang="en-US"/>
              <a:t>Inaccurate estimates of cost and time have caused many project failures</a:t>
            </a:r>
          </a:p>
        </p:txBody>
      </p:sp>
    </p:spTree>
    <p:extLst>
      <p:ext uri="{BB962C8B-B14F-4D97-AF65-F5344CB8AC3E}">
        <p14:creationId xmlns:p14="http://schemas.microsoft.com/office/powerpoint/2010/main" val="100571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4EC-3A33-4C90-BF2B-61F6C9B993E0}" type="slidenum">
              <a:rPr lang="en-US"/>
              <a:pPr/>
              <a:t>25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Quality...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19200"/>
            <a:ext cx="7543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Users can learn it and fast and get their job done easily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It doesn’t waste resources such as CPU time and memory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It does what it is required to do without failing</a:t>
            </a:r>
          </a:p>
          <a:p>
            <a:r>
              <a:rPr lang="en-US" dirty="0"/>
              <a:t>Maintainability</a:t>
            </a:r>
          </a:p>
          <a:p>
            <a:pPr lvl="1"/>
            <a:r>
              <a:rPr lang="en-US" dirty="0"/>
              <a:t>It can be easily changed</a:t>
            </a:r>
          </a:p>
          <a:p>
            <a:pPr marL="342900" lvl="1" indent="-342900"/>
            <a:r>
              <a:rPr lang="en-US" dirty="0" smtClean="0"/>
              <a:t>Reusability</a:t>
            </a:r>
          </a:p>
          <a:p>
            <a:pPr marL="342900" lvl="1" indent="-342900"/>
            <a:r>
              <a:rPr lang="en-US" dirty="0" smtClean="0"/>
              <a:t>Security—assets must be  protected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9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2AB-7DD8-43DC-BD85-FE266038606E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Activities </a:t>
            </a:r>
            <a:r>
              <a:rPr lang="en-US" dirty="0"/>
              <a:t>Common to Software Projects...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Requirements and specification</a:t>
            </a:r>
          </a:p>
          <a:p>
            <a:pPr lvl="1"/>
            <a:r>
              <a:rPr lang="en-US"/>
              <a:t>Includes</a:t>
            </a:r>
          </a:p>
          <a:p>
            <a:pPr lvl="2"/>
            <a:r>
              <a:rPr lang="en-US"/>
              <a:t>Domain analysis</a:t>
            </a:r>
          </a:p>
          <a:p>
            <a:pPr lvl="2"/>
            <a:r>
              <a:rPr lang="en-US"/>
              <a:t>Defining the problem</a:t>
            </a:r>
          </a:p>
          <a:p>
            <a:pPr lvl="2"/>
            <a:r>
              <a:rPr lang="en-US"/>
              <a:t>Requirements gathering</a:t>
            </a:r>
          </a:p>
          <a:p>
            <a:pPr lvl="3"/>
            <a:r>
              <a:rPr lang="en-US"/>
              <a:t>Obtaining input from as many sources as possible</a:t>
            </a:r>
          </a:p>
          <a:p>
            <a:pPr lvl="2"/>
            <a:r>
              <a:rPr lang="en-US"/>
              <a:t>Requirements analysis</a:t>
            </a:r>
          </a:p>
          <a:p>
            <a:pPr lvl="3"/>
            <a:r>
              <a:rPr lang="en-US"/>
              <a:t>Organizing the information</a:t>
            </a:r>
          </a:p>
          <a:p>
            <a:pPr lvl="2"/>
            <a:r>
              <a:rPr lang="en-US"/>
              <a:t>Requirements specification</a:t>
            </a:r>
          </a:p>
          <a:p>
            <a:pPr lvl="3"/>
            <a:r>
              <a:rPr lang="en-US"/>
              <a:t>Writing detailed instructions about how the software should behave</a:t>
            </a:r>
          </a:p>
        </p:txBody>
      </p:sp>
    </p:spTree>
    <p:extLst>
      <p:ext uri="{BB962C8B-B14F-4D97-AF65-F5344CB8AC3E}">
        <p14:creationId xmlns:p14="http://schemas.microsoft.com/office/powerpoint/2010/main" val="58221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5C3-D092-4F81-8049-E7EC6DA0FCE2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Activities Common to Software Projects...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Design</a:t>
            </a:r>
          </a:p>
          <a:p>
            <a:pPr lvl="1">
              <a:lnSpc>
                <a:spcPct val="90000"/>
              </a:lnSpc>
            </a:pPr>
            <a:r>
              <a:rPr lang="en-US"/>
              <a:t>Deciding how the requirements should be implemented, using the available technology</a:t>
            </a:r>
          </a:p>
          <a:p>
            <a:pPr lvl="1">
              <a:lnSpc>
                <a:spcPct val="90000"/>
              </a:lnSpc>
            </a:pPr>
            <a:r>
              <a:rPr lang="en-US"/>
              <a:t>Includes:</a:t>
            </a:r>
          </a:p>
          <a:p>
            <a:pPr lvl="2">
              <a:lnSpc>
                <a:spcPct val="90000"/>
              </a:lnSpc>
            </a:pPr>
            <a:r>
              <a:rPr lang="en-US" i="1"/>
              <a:t>Systems engineering</a:t>
            </a:r>
            <a:r>
              <a:rPr lang="en-US"/>
              <a:t>: Deciding what should be in hardware and what in software</a:t>
            </a:r>
          </a:p>
          <a:p>
            <a:pPr lvl="2">
              <a:lnSpc>
                <a:spcPct val="90000"/>
              </a:lnSpc>
            </a:pPr>
            <a:r>
              <a:rPr lang="en-US" i="1"/>
              <a:t>Software architecture</a:t>
            </a:r>
            <a:r>
              <a:rPr lang="en-US"/>
              <a:t>: Dividing the system into subsystems and deciding how the subsystems will interact</a:t>
            </a:r>
          </a:p>
          <a:p>
            <a:pPr lvl="2">
              <a:lnSpc>
                <a:spcPct val="90000"/>
              </a:lnSpc>
            </a:pPr>
            <a:r>
              <a:rPr lang="en-US" i="1"/>
              <a:t>Detailed design</a:t>
            </a:r>
            <a:r>
              <a:rPr lang="en-US"/>
              <a:t> of the internals of a subsystem</a:t>
            </a:r>
          </a:p>
          <a:p>
            <a:pPr lvl="2">
              <a:lnSpc>
                <a:spcPct val="90000"/>
              </a:lnSpc>
            </a:pPr>
            <a:r>
              <a:rPr lang="en-US" i="1"/>
              <a:t>User interface design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i="1"/>
              <a:t>Design of databases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0E45-8406-486D-8695-0328228DF71A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Activities Common to Software Projects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Modeling</a:t>
            </a:r>
          </a:p>
          <a:p>
            <a:pPr lvl="1">
              <a:lnSpc>
                <a:spcPct val="90000"/>
              </a:lnSpc>
            </a:pPr>
            <a:r>
              <a:rPr lang="en-US"/>
              <a:t>Creating representations of the domain or the software</a:t>
            </a:r>
          </a:p>
          <a:p>
            <a:pPr lvl="2">
              <a:lnSpc>
                <a:spcPct val="90000"/>
              </a:lnSpc>
            </a:pPr>
            <a:r>
              <a:rPr lang="en-US"/>
              <a:t>Use case modeling</a:t>
            </a:r>
          </a:p>
          <a:p>
            <a:pPr lvl="2">
              <a:lnSpc>
                <a:spcPct val="90000"/>
              </a:lnSpc>
            </a:pPr>
            <a:r>
              <a:rPr lang="en-US"/>
              <a:t>Structural modeling</a:t>
            </a:r>
          </a:p>
          <a:p>
            <a:pPr lvl="2">
              <a:lnSpc>
                <a:spcPct val="90000"/>
              </a:lnSpc>
            </a:pPr>
            <a:r>
              <a:rPr lang="en-US"/>
              <a:t>Dynamic and behavioural modeling</a:t>
            </a:r>
          </a:p>
          <a:p>
            <a:pPr>
              <a:lnSpc>
                <a:spcPct val="90000"/>
              </a:lnSpc>
            </a:pPr>
            <a:r>
              <a:rPr lang="en-US"/>
              <a:t>Programming</a:t>
            </a:r>
          </a:p>
          <a:p>
            <a:pPr>
              <a:lnSpc>
                <a:spcPct val="90000"/>
              </a:lnSpc>
            </a:pPr>
            <a:r>
              <a:rPr lang="en-US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/>
              <a:t>Reviews and inspections</a:t>
            </a:r>
          </a:p>
          <a:p>
            <a:pPr lvl="1">
              <a:lnSpc>
                <a:spcPct val="90000"/>
              </a:lnSpc>
            </a:pPr>
            <a:r>
              <a:rPr lang="en-US"/>
              <a:t>Testing</a:t>
            </a:r>
          </a:p>
          <a:p>
            <a:pPr>
              <a:lnSpc>
                <a:spcPct val="90000"/>
              </a:lnSpc>
            </a:pPr>
            <a:r>
              <a:rPr lang="en-US"/>
              <a:t>Deployment</a:t>
            </a:r>
          </a:p>
          <a:p>
            <a:pPr>
              <a:lnSpc>
                <a:spcPct val="90000"/>
              </a:lnSpc>
            </a:pPr>
            <a:r>
              <a:rPr lang="en-US"/>
              <a:t>Managing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8411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>
                <a:ea typeface="+mj-ea"/>
                <a:cs typeface="+mj-cs"/>
              </a:rPr>
              <a:t>Object-Oriented Software Engineering</a:t>
            </a:r>
            <a:br>
              <a:rPr lang="en-US" dirty="0" smtClean="0">
                <a:ea typeface="+mj-ea"/>
                <a:cs typeface="+mj-cs"/>
              </a:rPr>
            </a:br>
            <a:endParaRPr lang="en-US" sz="240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Chapter 2: </a:t>
            </a:r>
          </a:p>
          <a:p>
            <a:pPr>
              <a:defRPr/>
            </a:pPr>
            <a:r>
              <a:rPr lang="en-GB" smtClean="0">
                <a:ea typeface="+mn-ea"/>
                <a:cs typeface="Times" charset="0"/>
              </a:rPr>
              <a:t>Review of Object Orientation </a:t>
            </a:r>
            <a:endParaRPr lang="en-US" smtClean="0">
              <a:ea typeface="+mn-ea"/>
              <a:cs typeface="+mn-cs"/>
            </a:endParaRPr>
          </a:p>
          <a:p>
            <a:pPr>
              <a:defRPr/>
            </a:pPr>
            <a:endParaRPr lang="en-US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8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OO brings design quality:  correctness, flexibility, reusability, reliability, security, traceability, </a:t>
            </a:r>
            <a:r>
              <a:rPr lang="en-US" dirty="0" smtClean="0"/>
              <a:t>understandability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i="1" dirty="0"/>
              <a:t>seamless</a:t>
            </a:r>
            <a:r>
              <a:rPr lang="en-US" dirty="0"/>
              <a:t> approach, the same concepts are used in all stages (good for </a:t>
            </a:r>
            <a:r>
              <a:rPr lang="en-US" dirty="0" smtClean="0"/>
              <a:t>traceability).</a:t>
            </a:r>
          </a:p>
          <a:p>
            <a:r>
              <a:rPr lang="en-US" dirty="0" smtClean="0"/>
              <a:t>The </a:t>
            </a:r>
            <a:r>
              <a:rPr lang="en-US" dirty="0"/>
              <a:t>Procedural (Structured analysis and design) approach doesn't scale for complex systems. </a:t>
            </a:r>
            <a:br>
              <a:rPr lang="en-US" dirty="0"/>
            </a:br>
            <a:r>
              <a:rPr lang="en-US" dirty="0"/>
              <a:t>Data coupling makes changes affect many modules. Discontinuity from analysis to design models. </a:t>
            </a:r>
            <a:br>
              <a:rPr lang="en-US" dirty="0"/>
            </a:br>
            <a:r>
              <a:rPr lang="en-US" dirty="0"/>
              <a:t>No inheritance or polymorphism (little reusability). </a:t>
            </a:r>
          </a:p>
          <a:p>
            <a:r>
              <a:rPr lang="en-US" dirty="0"/>
              <a:t>Origins : DBMS, AI, PLs, modular design (</a:t>
            </a:r>
            <a:r>
              <a:rPr lang="en-US" dirty="0" err="1"/>
              <a:t>D.L.Parnas</a:t>
            </a:r>
            <a:r>
              <a:rPr lang="en-US" dirty="0"/>
              <a:t>) </a:t>
            </a:r>
          </a:p>
          <a:p>
            <a:r>
              <a:rPr lang="en-US" dirty="0"/>
              <a:t>OO brings along a change in the times spent at each stage, analysis and design become more </a:t>
            </a:r>
            <a:r>
              <a:rPr lang="en-US" dirty="0" smtClean="0"/>
              <a:t>important, coding becomes less important (and simpler)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858AE7FB-5B38-46F2-AF06-B2E0ADAB29D5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2.1 What is Object Orientation?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19200"/>
            <a:ext cx="7543800" cy="48006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mtClean="0"/>
              <a:t>Procedural paradigm: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Software</a:t>
            </a:r>
            <a:r>
              <a:rPr lang="en-GB" smtClean="0"/>
              <a:t> is organized around the notion of </a:t>
            </a:r>
            <a:r>
              <a:rPr lang="en-GB" i="1" smtClean="0"/>
              <a:t>procedures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Procedural abstraction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Works as long as the data is simple</a:t>
            </a:r>
          </a:p>
          <a:p>
            <a:pPr lvl="1">
              <a:lnSpc>
                <a:spcPct val="90000"/>
              </a:lnSpc>
            </a:pPr>
            <a:r>
              <a:rPr lang="en-GB" i="1" smtClean="0"/>
              <a:t>Adding data abstractions</a:t>
            </a:r>
            <a:r>
              <a:rPr lang="en-GB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Groups together the pieces of data that describe some entity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Helps reduce the system</a:t>
            </a:r>
            <a:r>
              <a:rPr lang="en-GB" altLang="en-US" smtClean="0"/>
              <a:t>’</a:t>
            </a:r>
            <a:r>
              <a:rPr lang="en-GB" smtClean="0"/>
              <a:t>s complexity. 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Such as </a:t>
            </a:r>
            <a:r>
              <a:rPr lang="en-GB" i="1" smtClean="0"/>
              <a:t>Records</a:t>
            </a:r>
            <a:r>
              <a:rPr lang="en-GB" smtClean="0"/>
              <a:t> and </a:t>
            </a:r>
            <a:r>
              <a:rPr lang="en-GB" i="1" smtClean="0"/>
              <a:t>structures</a:t>
            </a:r>
          </a:p>
          <a:p>
            <a:pPr lvl="3">
              <a:lnSpc>
                <a:spcPct val="90000"/>
              </a:lnSpc>
            </a:pPr>
            <a:endParaRPr lang="en-GB" i="1" smtClean="0"/>
          </a:p>
          <a:p>
            <a:pPr marL="0" indent="0"/>
            <a:r>
              <a:rPr lang="en-US" smtClean="0"/>
              <a:t>Object oriented paradigm: 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cs typeface="Times New Roman" pitchFamily="18" charset="0"/>
              </a:rPr>
              <a:t>Organizing procedural abstractions in the context of data abstractions</a:t>
            </a:r>
            <a:endParaRPr lang="en-US" smtClean="0"/>
          </a:p>
          <a:p>
            <a:pPr lvl="2">
              <a:lnSpc>
                <a:spcPct val="90000"/>
              </a:lnSpc>
              <a:buFontTx/>
              <a:buNone/>
            </a:pPr>
            <a:endParaRPr lang="en-GB" i="1" smtClean="0"/>
          </a:p>
        </p:txBody>
      </p:sp>
    </p:spTree>
    <p:extLst>
      <p:ext uri="{BB962C8B-B14F-4D97-AF65-F5344CB8AC3E}">
        <p14:creationId xmlns:p14="http://schemas.microsoft.com/office/powerpoint/2010/main" val="16611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7D00F460-46FE-4A68-847C-26254A891774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Object Oriented paradigm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 smtClean="0">
                <a:ea typeface="+mn-ea"/>
                <a:cs typeface="Times" charset="0"/>
              </a:rPr>
              <a:t>A</a:t>
            </a:r>
            <a:r>
              <a:rPr lang="en-GB" dirty="0" smtClean="0">
                <a:ea typeface="+mn-ea"/>
                <a:cs typeface="Times" charset="0"/>
              </a:rPr>
              <a:t>n approach to the solution of problems in which all computations are performed in the context of objects. </a:t>
            </a:r>
          </a:p>
          <a:p>
            <a:pPr marL="0" indent="0">
              <a:defRPr/>
            </a:pPr>
            <a:endParaRPr lang="en-US" b="0" dirty="0" smtClean="0">
              <a:latin typeface="Arial" charset="0"/>
              <a:ea typeface="+mn-ea"/>
              <a:cs typeface="Times New Roman" charset="0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The objects are instances of classes, which: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are data abstractions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contain procedural abstractions that operate on the objects</a:t>
            </a:r>
          </a:p>
          <a:p>
            <a:pPr lvl="2">
              <a:defRPr/>
            </a:pPr>
            <a:r>
              <a:rPr lang="en-GB" dirty="0" smtClean="0">
                <a:cs typeface="Times" charset="0"/>
              </a:rPr>
              <a:t>Represent entities</a:t>
            </a:r>
            <a:endParaRPr lang="en-GB" dirty="0" smtClean="0">
              <a:ea typeface="+mn-ea"/>
              <a:cs typeface="Times" charset="0"/>
            </a:endParaRPr>
          </a:p>
          <a:p>
            <a:pPr lvl="2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A running program can be seen as a collection of objects collaborating to perform a given task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buFontTx/>
              <a:buNone/>
              <a:defRPr/>
            </a:pPr>
            <a:endParaRPr lang="en-US" i="1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2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1FA2BE03-D2CB-4E5C-998C-C9BD417E7978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View of the Two paradigms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00201"/>
            <a:ext cx="7848600" cy="4202113"/>
          </a:xfrm>
        </p:spPr>
      </p:pic>
    </p:spTree>
    <p:extLst>
      <p:ext uri="{BB962C8B-B14F-4D97-AF65-F5344CB8AC3E}">
        <p14:creationId xmlns:p14="http://schemas.microsoft.com/office/powerpoint/2010/main" val="454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BE6BC70-E69B-423E-B96A-7E261366F8F2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2.2 Classes and Objects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Object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A chunk of structured data </a:t>
            </a:r>
            <a:r>
              <a:rPr lang="en-GB" smtClean="0">
                <a:ea typeface="+mn-ea"/>
                <a:cs typeface="Times" charset="0"/>
              </a:rPr>
              <a:t>in a running software system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endParaRPr lang="en-US" smtClean="0">
              <a:ea typeface="+mn-ea"/>
            </a:endParaRPr>
          </a:p>
          <a:p>
            <a:pPr lvl="1">
              <a:defRPr/>
            </a:pPr>
            <a:r>
              <a:rPr lang="en-US" smtClean="0">
                <a:ea typeface="+mn-ea"/>
              </a:rPr>
              <a:t>Has </a:t>
            </a:r>
            <a:r>
              <a:rPr lang="en-US" i="1" smtClean="0">
                <a:ea typeface="+mn-ea"/>
              </a:rPr>
              <a:t>properties</a:t>
            </a:r>
            <a:endParaRPr lang="en-US" smtClean="0">
              <a:ea typeface="+mn-ea"/>
            </a:endParaRPr>
          </a:p>
          <a:p>
            <a:pPr lvl="2">
              <a:defRPr/>
            </a:pPr>
            <a:r>
              <a:rPr lang="en-US" smtClean="0">
                <a:ea typeface="+mn-ea"/>
              </a:rPr>
              <a:t>Represent its state</a:t>
            </a:r>
          </a:p>
          <a:p>
            <a:pPr lvl="1">
              <a:defRPr/>
            </a:pPr>
            <a:endParaRPr lang="en-US" smtClean="0">
              <a:ea typeface="+mn-ea"/>
            </a:endParaRPr>
          </a:p>
          <a:p>
            <a:pPr lvl="1">
              <a:defRPr/>
            </a:pPr>
            <a:r>
              <a:rPr lang="en-US" smtClean="0">
                <a:ea typeface="+mn-ea"/>
              </a:rPr>
              <a:t>Has </a:t>
            </a:r>
            <a:r>
              <a:rPr lang="en-US" i="1" smtClean="0">
                <a:ea typeface="+mn-ea"/>
              </a:rPr>
              <a:t>behaviour</a:t>
            </a:r>
            <a:endParaRPr lang="en-US" smtClean="0">
              <a:ea typeface="+mn-ea"/>
            </a:endParaRPr>
          </a:p>
          <a:p>
            <a:pPr lvl="2">
              <a:defRPr/>
            </a:pPr>
            <a:r>
              <a:rPr lang="en-US" smtClean="0">
                <a:ea typeface="+mn-ea"/>
              </a:rPr>
              <a:t>How it acts and reacts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May simulate the behaviour of an object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1389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A1A9E95D-C303-4247-B61E-972C7FFC050A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Objects</a:t>
            </a:r>
          </a:p>
        </p:txBody>
      </p:sp>
      <p:pic>
        <p:nvPicPr>
          <p:cNvPr id="62505" name="Picture 4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600201"/>
            <a:ext cx="7924800" cy="4073525"/>
          </a:xfrm>
        </p:spPr>
      </p:pic>
    </p:spTree>
    <p:extLst>
      <p:ext uri="{BB962C8B-B14F-4D97-AF65-F5344CB8AC3E}">
        <p14:creationId xmlns:p14="http://schemas.microsoft.com/office/powerpoint/2010/main" val="9106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A conceptual unit-- a </a:t>
            </a:r>
            <a:r>
              <a:rPr lang="en-US" b="1" dirty="0"/>
              <a:t>semantic entity </a:t>
            </a:r>
            <a:r>
              <a:rPr lang="en-US" dirty="0"/>
              <a:t>that has </a:t>
            </a:r>
            <a:r>
              <a:rPr lang="en-US" dirty="0" smtClean="0"/>
              <a:t>relevance </a:t>
            </a:r>
            <a:r>
              <a:rPr lang="en-US" dirty="0"/>
              <a:t>in some context 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data structure </a:t>
            </a:r>
            <a:r>
              <a:rPr lang="en-US" dirty="0"/>
              <a:t>with some predefined operations (data view) </a:t>
            </a:r>
          </a:p>
          <a:p>
            <a:r>
              <a:rPr lang="en-US" dirty="0"/>
              <a:t> A </a:t>
            </a:r>
            <a:r>
              <a:rPr lang="en-US" b="1" dirty="0"/>
              <a:t>state machine </a:t>
            </a:r>
            <a:r>
              <a:rPr lang="en-US" dirty="0"/>
              <a:t>--some variables keep state, operations may </a:t>
            </a:r>
            <a:r>
              <a:rPr lang="en-US" dirty="0" smtClean="0"/>
              <a:t>change </a:t>
            </a:r>
            <a:r>
              <a:rPr lang="en-US" dirty="0"/>
              <a:t>state </a:t>
            </a:r>
          </a:p>
          <a:p>
            <a:r>
              <a:rPr lang="en-US" dirty="0"/>
              <a:t> A </a:t>
            </a:r>
            <a:r>
              <a:rPr lang="en-US" b="1" dirty="0"/>
              <a:t>server</a:t>
            </a:r>
            <a:r>
              <a:rPr lang="en-US" dirty="0"/>
              <a:t> that offers some operations that can be invoked by  client </a:t>
            </a:r>
            <a:r>
              <a:rPr lang="en-US" dirty="0" smtClean="0"/>
              <a:t>processes– an object </a:t>
            </a:r>
            <a:r>
              <a:rPr lang="en-US" dirty="0"/>
              <a:t>has responsibilities with respect to the other </a:t>
            </a:r>
            <a:br>
              <a:rPr lang="en-US" dirty="0"/>
            </a:br>
            <a:r>
              <a:rPr lang="en-US" dirty="0"/>
              <a:t> 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1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66D7874-600B-4883-B09B-2AB49F6A1EF9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mtClean="0"/>
              <a:t>A class:</a:t>
            </a:r>
          </a:p>
          <a:p>
            <a:pPr lvl="1"/>
            <a:r>
              <a:rPr lang="en-GB" smtClean="0"/>
              <a:t>A unit of abstraction in an object oriented (OO) program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Represents similar objects</a:t>
            </a:r>
          </a:p>
          <a:p>
            <a:pPr lvl="2"/>
            <a:r>
              <a:rPr lang="en-US" smtClean="0"/>
              <a:t>Its </a:t>
            </a:r>
            <a:r>
              <a:rPr lang="en-US" i="1" smtClean="0"/>
              <a:t>instances</a:t>
            </a:r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A kind of software module</a:t>
            </a:r>
          </a:p>
          <a:p>
            <a:pPr lvl="2"/>
            <a:r>
              <a:rPr lang="en-US" smtClean="0"/>
              <a:t>Describes its instances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structure (properties)</a:t>
            </a:r>
          </a:p>
          <a:p>
            <a:pPr lvl="2"/>
            <a:r>
              <a:rPr lang="en-US" smtClean="0"/>
              <a:t>Contains </a:t>
            </a:r>
            <a:r>
              <a:rPr lang="en-US" i="1" smtClean="0"/>
              <a:t>methods</a:t>
            </a:r>
            <a:r>
              <a:rPr lang="en-US" smtClean="0"/>
              <a:t> to implement their behaviour</a:t>
            </a:r>
          </a:p>
        </p:txBody>
      </p:sp>
    </p:spTree>
    <p:extLst>
      <p:ext uri="{BB962C8B-B14F-4D97-AF65-F5344CB8AC3E}">
        <p14:creationId xmlns:p14="http://schemas.microsoft.com/office/powerpoint/2010/main" val="28582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is a set of similar objects and is a type (prototype) for objects (instances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Thinking </a:t>
            </a:r>
            <a:r>
              <a:rPr lang="en-US" dirty="0"/>
              <a:t>in terms of information, a class defines the </a:t>
            </a:r>
            <a:r>
              <a:rPr lang="en-US" i="1" dirty="0"/>
              <a:t>intent</a:t>
            </a:r>
            <a:r>
              <a:rPr lang="en-US" dirty="0"/>
              <a:t>, objects define the </a:t>
            </a:r>
            <a:r>
              <a:rPr lang="en-US" i="1" dirty="0"/>
              <a:t>extent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structure:  name </a:t>
            </a:r>
            <a:br>
              <a:rPr lang="en-US" dirty="0"/>
            </a:br>
            <a:r>
              <a:rPr lang="en-US" dirty="0"/>
              <a:t>                         attributes (data) </a:t>
            </a:r>
            <a:br>
              <a:rPr lang="en-US" dirty="0"/>
            </a:br>
            <a:r>
              <a:rPr lang="en-US" dirty="0"/>
              <a:t>                         operations or methods (behavior)</a:t>
            </a:r>
            <a:br>
              <a:rPr lang="en-US" dirty="0"/>
            </a:br>
            <a:r>
              <a:rPr lang="en-US" dirty="0"/>
              <a:t>                         </a:t>
            </a:r>
            <a:r>
              <a:rPr lang="en-US" dirty="0" smtClean="0"/>
              <a:t>constraints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as notation the </a:t>
            </a:r>
            <a:r>
              <a:rPr lang="en-US" b="1" dirty="0"/>
              <a:t>Unified Modeling Language (UML).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UML is a language for the specification, construction, and documentation of software</a:t>
            </a:r>
            <a:r>
              <a:rPr lang="en-US" dirty="0" smtClean="0"/>
              <a:t>, conceptual </a:t>
            </a:r>
            <a:r>
              <a:rPr lang="en-US" dirty="0"/>
              <a:t>actions, and hardware.  It is the standard language of  the OMG  (www.omg.org)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6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4D5AC956-E574-4509-9DE4-351CD524B405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Is Something a Class or an Instance?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066800"/>
            <a:ext cx="7543800" cy="51054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GB" sz="2000"/>
              <a:t>Something should be a </a:t>
            </a:r>
            <a:r>
              <a:rPr lang="en-GB" sz="2000" i="1"/>
              <a:t>class</a:t>
            </a:r>
            <a:r>
              <a:rPr lang="en-GB" sz="2000"/>
              <a:t> if it could have instances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Something should be an </a:t>
            </a:r>
            <a:r>
              <a:rPr lang="en-GB" sz="2000" i="1"/>
              <a:t>instance</a:t>
            </a:r>
            <a:r>
              <a:rPr lang="en-GB" sz="2000"/>
              <a:t> if it is clearly a </a:t>
            </a:r>
            <a:r>
              <a:rPr lang="en-GB" sz="2000" i="1"/>
              <a:t>single</a:t>
            </a:r>
            <a:r>
              <a:rPr lang="en-GB" sz="2000"/>
              <a:t> member of the set defined by a class</a:t>
            </a:r>
            <a:r>
              <a:rPr lang="en-US" sz="2000"/>
              <a:t>  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Film</a:t>
            </a:r>
            <a:endParaRPr lang="en-GB" sz="2000"/>
          </a:p>
          <a:p>
            <a:pPr lvl="1" algn="just">
              <a:lnSpc>
                <a:spcPct val="96000"/>
              </a:lnSpc>
            </a:pPr>
            <a:r>
              <a:rPr lang="en-GB" sz="2000"/>
              <a:t>Class; instances are individual films.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Reel of Film</a:t>
            </a:r>
            <a:r>
              <a:rPr lang="en-GB" sz="2000"/>
              <a:t>:</a:t>
            </a:r>
          </a:p>
          <a:p>
            <a:pPr lvl="1" algn="just">
              <a:lnSpc>
                <a:spcPct val="96000"/>
              </a:lnSpc>
            </a:pPr>
            <a:r>
              <a:rPr lang="en-GB" sz="2000"/>
              <a:t>Class; instances are physical reels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Film reel with serial number SW19876</a:t>
            </a:r>
            <a:endParaRPr lang="en-GB" sz="2000"/>
          </a:p>
          <a:p>
            <a:pPr lvl="1" algn="just">
              <a:lnSpc>
                <a:spcPct val="96000"/>
              </a:lnSpc>
            </a:pPr>
            <a:r>
              <a:rPr lang="en-GB" sz="2000"/>
              <a:t>Instance of </a:t>
            </a:r>
            <a:r>
              <a:rPr lang="en-GB" sz="2000" b="1" noProof="1">
                <a:latin typeface="Courier" pitchFamily="1" charset="0"/>
              </a:rPr>
              <a:t>ReelOfFilm</a:t>
            </a:r>
            <a:endParaRPr lang="en-GB" sz="2000"/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Science Fiction</a:t>
            </a:r>
            <a:endParaRPr lang="en-GB" sz="2000"/>
          </a:p>
          <a:p>
            <a:pPr lvl="1" algn="just">
              <a:lnSpc>
                <a:spcPct val="96000"/>
              </a:lnSpc>
            </a:pPr>
            <a:r>
              <a:rPr lang="en-GB" sz="2000"/>
              <a:t>Instance of the class </a:t>
            </a:r>
            <a:r>
              <a:rPr lang="en-GB" sz="2000" b="1" noProof="1">
                <a:latin typeface="Courier" pitchFamily="1" charset="0"/>
              </a:rPr>
              <a:t>Genre</a:t>
            </a:r>
            <a:r>
              <a:rPr lang="en-GB" sz="2000"/>
              <a:t>.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Science Fiction Film</a:t>
            </a:r>
            <a:endParaRPr lang="en-GB" sz="2000"/>
          </a:p>
          <a:p>
            <a:pPr lvl="1" algn="just">
              <a:lnSpc>
                <a:spcPct val="96000"/>
              </a:lnSpc>
            </a:pPr>
            <a:r>
              <a:rPr lang="en-GB" sz="2000"/>
              <a:t>Class; instances include </a:t>
            </a:r>
            <a:r>
              <a:rPr lang="en-GB" altLang="en-US" sz="2000"/>
              <a:t>‘</a:t>
            </a:r>
            <a:r>
              <a:rPr lang="en-GB" sz="2000"/>
              <a:t>Star Wars</a:t>
            </a:r>
            <a:r>
              <a:rPr lang="en-GB" altLang="en-US" sz="2000"/>
              <a:t>’</a:t>
            </a:r>
            <a:endParaRPr lang="en-GB" sz="2000"/>
          </a:p>
          <a:p>
            <a:pPr marL="0" indent="0" algn="just">
              <a:lnSpc>
                <a:spcPct val="96000"/>
              </a:lnSpc>
            </a:pPr>
            <a:r>
              <a:rPr lang="en-GB" sz="2000" i="1"/>
              <a:t>Showing of </a:t>
            </a:r>
            <a:r>
              <a:rPr lang="en-GB" altLang="en-US" sz="2000" i="1"/>
              <a:t>‘</a:t>
            </a:r>
            <a:r>
              <a:rPr lang="en-GB" sz="2000" i="1"/>
              <a:t>Star Wars</a:t>
            </a:r>
            <a:r>
              <a:rPr lang="en-GB" altLang="en-US" sz="2000" i="1"/>
              <a:t>’</a:t>
            </a:r>
            <a:r>
              <a:rPr lang="en-GB" sz="2000" i="1"/>
              <a:t> in the Phoenix Cinema at 7 p.m</a:t>
            </a:r>
            <a:r>
              <a:rPr lang="en-GB" sz="2000"/>
              <a:t>.:</a:t>
            </a:r>
          </a:p>
          <a:p>
            <a:pPr lvl="1" algn="just">
              <a:lnSpc>
                <a:spcPct val="96000"/>
              </a:lnSpc>
            </a:pPr>
            <a:r>
              <a:rPr lang="en-GB" sz="2000"/>
              <a:t>Instance of</a:t>
            </a:r>
            <a:r>
              <a:rPr lang="en-GB" sz="2000" b="1"/>
              <a:t> </a:t>
            </a:r>
            <a:r>
              <a:rPr lang="en-GB" sz="2000" b="1" noProof="1">
                <a:latin typeface="Courier" pitchFamily="1" charset="0"/>
              </a:rPr>
              <a:t>ShowingOfFilm</a:t>
            </a:r>
          </a:p>
        </p:txBody>
      </p:sp>
    </p:spTree>
    <p:extLst>
      <p:ext uri="{BB962C8B-B14F-4D97-AF65-F5344CB8AC3E}">
        <p14:creationId xmlns:p14="http://schemas.microsoft.com/office/powerpoint/2010/main" val="24940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340793C-4ACC-4C76-B55F-FB2F3509ADCA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US" smtClean="0">
                <a:ea typeface="+mj-ea"/>
                <a:cs typeface="+mj-cs"/>
              </a:rPr>
              <a:t>Naming classes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6000"/>
              </a:lnSpc>
            </a:pPr>
            <a:r>
              <a:rPr lang="en-US" smtClean="0"/>
              <a:t>Use </a:t>
            </a:r>
            <a:r>
              <a:rPr lang="en-US" i="1" smtClean="0"/>
              <a:t>capital</a:t>
            </a:r>
            <a:r>
              <a:rPr lang="en-US" smtClean="0"/>
              <a:t> letters</a:t>
            </a:r>
          </a:p>
          <a:p>
            <a:pPr lvl="2" algn="just">
              <a:lnSpc>
                <a:spcPct val="96000"/>
              </a:lnSpc>
            </a:pPr>
            <a:r>
              <a:rPr lang="en-US" smtClean="0"/>
              <a:t>E.g. </a:t>
            </a:r>
            <a:r>
              <a:rPr lang="en-US" smtClean="0">
                <a:latin typeface="Courier" pitchFamily="1" charset="0"/>
              </a:rPr>
              <a:t>BankAccount</a:t>
            </a:r>
            <a:r>
              <a:rPr lang="en-US" smtClean="0"/>
              <a:t> not </a:t>
            </a:r>
            <a:r>
              <a:rPr lang="en-US" smtClean="0">
                <a:latin typeface="Courier" pitchFamily="1" charset="0"/>
              </a:rPr>
              <a:t>bankAccount</a:t>
            </a:r>
            <a:endParaRPr lang="en-US" smtClean="0"/>
          </a:p>
          <a:p>
            <a:pPr lvl="1" algn="just">
              <a:lnSpc>
                <a:spcPct val="96000"/>
              </a:lnSpc>
            </a:pPr>
            <a:endParaRPr lang="en-US" smtClean="0"/>
          </a:p>
          <a:p>
            <a:pPr lvl="1" algn="just">
              <a:lnSpc>
                <a:spcPct val="96000"/>
              </a:lnSpc>
            </a:pPr>
            <a:r>
              <a:rPr lang="en-US" smtClean="0"/>
              <a:t>Use </a:t>
            </a:r>
            <a:r>
              <a:rPr lang="en-US" i="1" smtClean="0"/>
              <a:t>singular</a:t>
            </a:r>
            <a:r>
              <a:rPr lang="en-US" smtClean="0"/>
              <a:t> nouns</a:t>
            </a:r>
          </a:p>
          <a:p>
            <a:pPr lvl="1" algn="just">
              <a:lnSpc>
                <a:spcPct val="96000"/>
              </a:lnSpc>
            </a:pPr>
            <a:endParaRPr lang="en-US" smtClean="0"/>
          </a:p>
          <a:p>
            <a:pPr lvl="1" algn="just">
              <a:lnSpc>
                <a:spcPct val="96000"/>
              </a:lnSpc>
            </a:pPr>
            <a:r>
              <a:rPr lang="en-US" smtClean="0"/>
              <a:t>Use the right level of generality</a:t>
            </a:r>
          </a:p>
          <a:p>
            <a:pPr lvl="2" algn="just">
              <a:lnSpc>
                <a:spcPct val="96000"/>
              </a:lnSpc>
            </a:pPr>
            <a:r>
              <a:rPr lang="en-US" smtClean="0"/>
              <a:t>E.g. </a:t>
            </a:r>
            <a:r>
              <a:rPr lang="en-US" smtClean="0">
                <a:latin typeface="Courier" pitchFamily="1" charset="0"/>
              </a:rPr>
              <a:t>Municipality</a:t>
            </a:r>
            <a:r>
              <a:rPr lang="en-US" smtClean="0"/>
              <a:t>, not </a:t>
            </a:r>
            <a:r>
              <a:rPr lang="en-US" smtClean="0">
                <a:latin typeface="Courier" pitchFamily="1" charset="0"/>
              </a:rPr>
              <a:t>City</a:t>
            </a:r>
            <a:endParaRPr lang="en-US" smtClean="0"/>
          </a:p>
          <a:p>
            <a:pPr lvl="1" algn="just">
              <a:lnSpc>
                <a:spcPct val="96000"/>
              </a:lnSpc>
            </a:pPr>
            <a:endParaRPr lang="en-US" smtClean="0"/>
          </a:p>
          <a:p>
            <a:pPr lvl="1" algn="just">
              <a:lnSpc>
                <a:spcPct val="96000"/>
              </a:lnSpc>
            </a:pPr>
            <a:r>
              <a:rPr lang="en-US" smtClean="0"/>
              <a:t>Make sure the name has only </a:t>
            </a:r>
            <a:r>
              <a:rPr lang="en-US" i="1" smtClean="0"/>
              <a:t>one</a:t>
            </a:r>
            <a:r>
              <a:rPr lang="en-US" smtClean="0"/>
              <a:t> meaning</a:t>
            </a:r>
          </a:p>
          <a:p>
            <a:pPr lvl="2" algn="just">
              <a:lnSpc>
                <a:spcPct val="96000"/>
              </a:lnSpc>
            </a:pPr>
            <a:r>
              <a:rPr lang="en-US" smtClean="0"/>
              <a:t>E.g.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smtClean="0"/>
              <a:t>bus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has several meanings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42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COP5339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 err="1"/>
              <a:t>Prereqs</a:t>
            </a:r>
            <a:r>
              <a:rPr lang="en-US" sz="3400" b="1" dirty="0"/>
              <a:t>.</a:t>
            </a:r>
            <a:r>
              <a:rPr lang="en-US" sz="3400" dirty="0"/>
              <a:t>:Data Structures and some knowledge of C++ or Java</a:t>
            </a:r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b="1" dirty="0"/>
              <a:t>Catalog description:</a:t>
            </a:r>
            <a:r>
              <a:rPr lang="en-US" sz="3400" dirty="0"/>
              <a:t>  Complex systems can only be built using a systematic approach based on abstraction. We study the use of the object-oriented methodology for conceptual modeling, design, and implementation of  complex software systems.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b="1" dirty="0" err="1"/>
              <a:t>Textbook:</a:t>
            </a:r>
            <a:r>
              <a:rPr lang="en-US" sz="3400" dirty="0" err="1"/>
              <a:t>Object-Oriented</a:t>
            </a:r>
            <a:r>
              <a:rPr lang="en-US" sz="3400" dirty="0"/>
              <a:t> Analysis and Design with Applications </a:t>
            </a:r>
            <a:r>
              <a:rPr lang="en-US" sz="3400" u="sng" dirty="0">
                <a:hlinkClick r:id="rId2"/>
              </a:rPr>
              <a:t>(Addison-Wesley Object Technology Series) </a:t>
            </a:r>
            <a:r>
              <a:rPr lang="en-US" sz="3400" dirty="0"/>
              <a:t>by </a:t>
            </a:r>
            <a:r>
              <a:rPr lang="en-US" sz="3400" u="sng" dirty="0">
                <a:hlinkClick r:id="rId3"/>
              </a:rPr>
              <a:t>Grady </a:t>
            </a:r>
            <a:r>
              <a:rPr lang="en-US" sz="3400" u="sng" dirty="0" err="1">
                <a:hlinkClick r:id="rId3"/>
              </a:rPr>
              <a:t>Booch</a:t>
            </a:r>
            <a:r>
              <a:rPr lang="en-US" sz="3400" dirty="0"/>
              <a:t>, </a:t>
            </a:r>
            <a:r>
              <a:rPr lang="en-US" sz="3400" u="sng" dirty="0">
                <a:hlinkClick r:id="rId4"/>
              </a:rPr>
              <a:t>Robert A. </a:t>
            </a:r>
            <a:r>
              <a:rPr lang="en-US" sz="3400" u="sng" dirty="0" err="1">
                <a:hlinkClick r:id="rId4"/>
              </a:rPr>
              <a:t>Maksimchuk</a:t>
            </a:r>
            <a:r>
              <a:rPr lang="en-US" sz="3400" dirty="0"/>
              <a:t>, </a:t>
            </a:r>
            <a:r>
              <a:rPr lang="en-US" sz="3400" u="sng" dirty="0">
                <a:hlinkClick r:id="rId5"/>
              </a:rPr>
              <a:t>Michael W. Engle</a:t>
            </a:r>
            <a:r>
              <a:rPr lang="en-US" sz="3400" dirty="0"/>
              <a:t>, </a:t>
            </a:r>
            <a:r>
              <a:rPr lang="en-US" sz="3400" u="sng" dirty="0">
                <a:hlinkClick r:id="rId6"/>
              </a:rPr>
              <a:t>Bobbi J. Young</a:t>
            </a:r>
            <a:r>
              <a:rPr lang="en-US" sz="3400" dirty="0"/>
              <a:t>, </a:t>
            </a:r>
            <a:r>
              <a:rPr lang="en-US" sz="3400" u="sng" dirty="0">
                <a:hlinkClick r:id="rId7"/>
              </a:rPr>
              <a:t>Jim </a:t>
            </a:r>
            <a:r>
              <a:rPr lang="en-US" sz="3400" u="sng" dirty="0" err="1">
                <a:hlinkClick r:id="rId7"/>
              </a:rPr>
              <a:t>Conallen</a:t>
            </a:r>
            <a:r>
              <a:rPr lang="en-US" sz="3400" dirty="0"/>
              <a:t>, </a:t>
            </a:r>
            <a:r>
              <a:rPr lang="en-US" sz="3400" u="sng" dirty="0">
                <a:hlinkClick r:id="rId8"/>
              </a:rPr>
              <a:t>Kelli A. Houston</a:t>
            </a:r>
            <a:r>
              <a:rPr lang="en-US" sz="3400" dirty="0"/>
              <a:t> Third Edition,  Addison-Wesley Professional 2007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2BD6BB0-B75E-449B-A4A5-EDA1B5069D8A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2.3 Instance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Variables defined inside a class corresponding to data present in each instance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Also called </a:t>
            </a:r>
            <a:r>
              <a:rPr lang="en-US" i="1" smtClean="0">
                <a:ea typeface="+mn-ea"/>
              </a:rPr>
              <a:t>fields</a:t>
            </a:r>
            <a:r>
              <a:rPr lang="en-US" smtClean="0">
                <a:ea typeface="+mn-ea"/>
              </a:rPr>
              <a:t> or </a:t>
            </a:r>
            <a:r>
              <a:rPr lang="en-US" i="1" smtClean="0">
                <a:ea typeface="+mn-ea"/>
              </a:rPr>
              <a:t>member variables</a:t>
            </a:r>
            <a:endParaRPr lang="en-US" smtClean="0">
              <a:ea typeface="+mn-ea"/>
            </a:endParaRPr>
          </a:p>
          <a:p>
            <a:pPr marL="0" indent="0">
              <a:defRPr/>
            </a:pPr>
            <a:endParaRPr lang="en-US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Attributes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Simple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E.g. </a:t>
            </a:r>
            <a:r>
              <a:rPr lang="en-US" smtClean="0">
                <a:latin typeface="Courier" charset="0"/>
                <a:ea typeface="+mn-ea"/>
              </a:rPr>
              <a:t>name</a:t>
            </a:r>
            <a:r>
              <a:rPr lang="en-US" smtClean="0">
                <a:ea typeface="+mn-ea"/>
              </a:rPr>
              <a:t>, </a:t>
            </a:r>
            <a:r>
              <a:rPr lang="en-US" smtClean="0">
                <a:latin typeface="Courier" charset="0"/>
                <a:ea typeface="+mn-ea"/>
              </a:rPr>
              <a:t>dateOfBirth</a:t>
            </a:r>
            <a:endParaRPr lang="en-US" smtClean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endParaRPr lang="en-US" sz="1200"/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Relationships to other important classes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E.g. </a:t>
            </a:r>
            <a:r>
              <a:rPr lang="en-US" smtClean="0">
                <a:latin typeface="Courier" charset="0"/>
                <a:ea typeface="+mn-ea"/>
              </a:rPr>
              <a:t>supervisor</a:t>
            </a:r>
            <a:r>
              <a:rPr lang="en-US" smtClean="0">
                <a:ea typeface="+mn-ea"/>
              </a:rPr>
              <a:t>, </a:t>
            </a:r>
            <a:r>
              <a:rPr lang="en-US" smtClean="0">
                <a:latin typeface="Courier" charset="0"/>
                <a:ea typeface="+mn-ea"/>
              </a:rPr>
              <a:t>coursesTaken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More on these in Chapter 5</a:t>
            </a:r>
          </a:p>
        </p:txBody>
      </p:sp>
    </p:spTree>
    <p:extLst>
      <p:ext uri="{BB962C8B-B14F-4D97-AF65-F5344CB8AC3E}">
        <p14:creationId xmlns:p14="http://schemas.microsoft.com/office/powerpoint/2010/main" val="3110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E872A034-3CE4-410E-A9E5-680628400B27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Variables vs. Objects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A variable</a:t>
            </a: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Refers</a:t>
            </a:r>
            <a:r>
              <a:rPr lang="en-GB" smtClean="0">
                <a:ea typeface="+mn-ea"/>
                <a:cs typeface="Times" charset="0"/>
              </a:rPr>
              <a:t> to an object </a:t>
            </a:r>
            <a:endParaRPr lang="en-US" smtClean="0">
              <a:ea typeface="+mn-ea"/>
            </a:endParaRPr>
          </a:p>
          <a:p>
            <a:pPr lvl="1">
              <a:defRPr/>
            </a:pPr>
            <a:r>
              <a:rPr lang="en-GB" smtClean="0">
                <a:ea typeface="+mn-ea"/>
                <a:cs typeface="Times" charset="0"/>
              </a:rPr>
              <a:t>May refer to different objects at different points in time</a:t>
            </a:r>
          </a:p>
          <a:p>
            <a:pPr lvl="1">
              <a:defRPr/>
            </a:pPr>
            <a:endParaRPr lang="en-GB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US" smtClean="0">
                <a:ea typeface="+mn-ea"/>
                <a:cs typeface="Times" charset="0"/>
              </a:rPr>
              <a:t>A</a:t>
            </a:r>
            <a:r>
              <a:rPr lang="en-GB" smtClean="0">
                <a:ea typeface="+mn-ea"/>
                <a:cs typeface="Times" charset="0"/>
              </a:rPr>
              <a:t>n object can be referred to by several different variables at the same time</a:t>
            </a:r>
            <a:endParaRPr lang="en-US" smtClean="0">
              <a:ea typeface="+mn-ea"/>
              <a:cs typeface="+mn-cs"/>
            </a:endParaRPr>
          </a:p>
          <a:p>
            <a:pPr lvl="1">
              <a:defRPr/>
            </a:pPr>
            <a:endParaRPr lang="en-US" smtClean="0">
              <a:ea typeface="+mn-ea"/>
            </a:endParaRPr>
          </a:p>
          <a:p>
            <a:pPr marL="0" indent="0">
              <a:defRPr/>
            </a:pPr>
            <a:r>
              <a:rPr lang="en-US" i="1" smtClean="0">
                <a:ea typeface="+mn-ea"/>
                <a:cs typeface="+mn-cs"/>
              </a:rPr>
              <a:t>Type</a:t>
            </a:r>
            <a:r>
              <a:rPr lang="en-US" smtClean="0">
                <a:ea typeface="+mn-ea"/>
                <a:cs typeface="+mn-cs"/>
              </a:rPr>
              <a:t> of a variable</a:t>
            </a:r>
          </a:p>
          <a:p>
            <a:pPr lvl="1">
              <a:defRPr/>
            </a:pPr>
            <a:r>
              <a:rPr lang="en-GB" smtClean="0">
                <a:ea typeface="+mn-ea"/>
                <a:cs typeface="Times" charset="0"/>
              </a:rPr>
              <a:t>Determines what classes of objects it may contain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4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F4E9AB8-ABD2-4354-8409-91B7408C1263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Times" charset="0"/>
              </a:rPr>
              <a:t>Class variables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19200"/>
            <a:ext cx="7543800" cy="4800600"/>
          </a:xfrm>
        </p:spPr>
        <p:txBody>
          <a:bodyPr>
            <a:normAutofit/>
          </a:bodyPr>
          <a:lstStyle/>
          <a:p>
            <a:pPr marL="0" indent="0"/>
            <a:r>
              <a:rPr lang="en-GB" smtClean="0"/>
              <a:t>A </a:t>
            </a:r>
            <a:r>
              <a:rPr lang="en-GB" i="1" smtClean="0"/>
              <a:t>class variable</a:t>
            </a:r>
            <a:r>
              <a:rPr lang="en-GB" altLang="en-US" i="1" smtClean="0"/>
              <a:t>’</a:t>
            </a:r>
            <a:r>
              <a:rPr lang="en-GB" i="1" smtClean="0"/>
              <a:t>s</a:t>
            </a:r>
            <a:r>
              <a:rPr lang="en-GB" smtClean="0"/>
              <a:t> value is </a:t>
            </a:r>
            <a:r>
              <a:rPr lang="en-GB" i="1" smtClean="0"/>
              <a:t>shared </a:t>
            </a:r>
            <a:r>
              <a:rPr lang="en-GB" smtClean="0"/>
              <a:t>by all instances of a class. </a:t>
            </a:r>
          </a:p>
          <a:p>
            <a:pPr lvl="1"/>
            <a:r>
              <a:rPr lang="en-GB" smtClean="0"/>
              <a:t>Also called a </a:t>
            </a:r>
            <a:r>
              <a:rPr lang="en-GB" i="1" smtClean="0"/>
              <a:t>static</a:t>
            </a:r>
            <a:r>
              <a:rPr lang="en-GB" smtClean="0"/>
              <a:t> variable</a:t>
            </a:r>
          </a:p>
          <a:p>
            <a:pPr lvl="3"/>
            <a:endParaRPr lang="en-GB" smtClean="0"/>
          </a:p>
          <a:p>
            <a:pPr lvl="1"/>
            <a:r>
              <a:rPr lang="en-GB" smtClean="0"/>
              <a:t>If one instance sets the value of a class variable, then all the other instances see the same changed value.</a:t>
            </a:r>
            <a:r>
              <a:rPr lang="en-US" smtClean="0"/>
              <a:t> </a:t>
            </a:r>
          </a:p>
          <a:p>
            <a:pPr lvl="3" algn="just"/>
            <a:endParaRPr lang="en-GB" smtClean="0"/>
          </a:p>
          <a:p>
            <a:pPr lvl="1" algn="just"/>
            <a:r>
              <a:rPr lang="en-GB" smtClean="0"/>
              <a:t>Class variables are useful for:</a:t>
            </a:r>
          </a:p>
          <a:p>
            <a:pPr lvl="2"/>
            <a:r>
              <a:rPr lang="en-GB" smtClean="0"/>
              <a:t>Default or </a:t>
            </a:r>
            <a:r>
              <a:rPr lang="en-GB" altLang="en-US" smtClean="0"/>
              <a:t>‘</a:t>
            </a:r>
            <a:r>
              <a:rPr lang="en-GB" smtClean="0"/>
              <a:t>constant</a:t>
            </a:r>
            <a:r>
              <a:rPr lang="en-GB" altLang="en-US" smtClean="0"/>
              <a:t>’</a:t>
            </a:r>
            <a:r>
              <a:rPr lang="en-GB" smtClean="0"/>
              <a:t> values (e.g. PI)</a:t>
            </a:r>
          </a:p>
          <a:p>
            <a:pPr lvl="2"/>
            <a:r>
              <a:rPr lang="en-GB" smtClean="0"/>
              <a:t>Lookup tables and similar structures</a:t>
            </a:r>
          </a:p>
          <a:p>
            <a:pPr lvl="3">
              <a:buFontTx/>
              <a:buNone/>
            </a:pPr>
            <a:endParaRPr lang="en-GB" smtClean="0"/>
          </a:p>
          <a:p>
            <a:pPr lvl="1">
              <a:buFontTx/>
              <a:buNone/>
            </a:pPr>
            <a:r>
              <a:rPr lang="en-GB" smtClean="0"/>
              <a:t>Caution: </a:t>
            </a:r>
            <a:r>
              <a:rPr lang="en-GB" i="1" smtClean="0"/>
              <a:t>do not over-use class variables</a:t>
            </a:r>
            <a:r>
              <a:rPr lang="en-GB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7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1D277D6-EF4E-43AA-B2E5-EE0128946B29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2.4 Methods, Operations and Polymorphism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Operation</a:t>
            </a:r>
          </a:p>
          <a:p>
            <a:pPr lvl="1">
              <a:defRPr/>
            </a:pPr>
            <a:r>
              <a:rPr lang="en-GB" smtClean="0">
                <a:ea typeface="+mn-ea"/>
                <a:cs typeface="Times" charset="0"/>
              </a:rPr>
              <a:t>A higher-level procedural abstraction</a:t>
            </a:r>
            <a:r>
              <a:rPr lang="en-US" smtClean="0">
                <a:ea typeface="+mn-ea"/>
                <a:cs typeface="Times" charset="0"/>
              </a:rPr>
              <a:t> that specifies</a:t>
            </a:r>
            <a:r>
              <a:rPr lang="en-GB" smtClean="0">
                <a:ea typeface="+mn-ea"/>
                <a:cs typeface="Times" charset="0"/>
              </a:rPr>
              <a:t> a type of behaviour</a:t>
            </a:r>
          </a:p>
          <a:p>
            <a:pPr lvl="1">
              <a:defRPr/>
            </a:pPr>
            <a:endParaRPr lang="en-GB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mtClean="0">
                <a:ea typeface="+mn-ea"/>
                <a:cs typeface="Times" charset="0"/>
              </a:rPr>
              <a:t>Independent of any code which implements that behaviour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E.g. calculating area (in general)</a:t>
            </a:r>
          </a:p>
        </p:txBody>
      </p:sp>
    </p:spTree>
    <p:extLst>
      <p:ext uri="{BB962C8B-B14F-4D97-AF65-F5344CB8AC3E}">
        <p14:creationId xmlns:p14="http://schemas.microsoft.com/office/powerpoint/2010/main" val="5350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2C3B3F03-C520-4F51-86E2-E987457E2B6A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Methods, Operations and Polymorphism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Method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" charset="0"/>
              </a:rPr>
              <a:t>A procedural abstraction used to implement the behaviour of a class</a:t>
            </a:r>
          </a:p>
          <a:p>
            <a:pPr lvl="1" algn="just">
              <a:defRPr/>
            </a:pPr>
            <a:endParaRPr lang="en-GB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mtClean="0">
                <a:ea typeface="+mn-ea"/>
                <a:cs typeface="Times" charset="0"/>
              </a:rPr>
              <a:t>Several different classes can have methods with the same name</a:t>
            </a:r>
          </a:p>
          <a:p>
            <a:pPr lvl="2">
              <a:defRPr/>
            </a:pPr>
            <a:r>
              <a:rPr lang="en-GB" smtClean="0">
                <a:ea typeface="+mn-ea"/>
                <a:cs typeface="Times" charset="0"/>
              </a:rPr>
              <a:t>They implement the same abstract operation in ways suitable to each class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E.g. calculating area in a rectangle is done differently from in a circle</a:t>
            </a:r>
          </a:p>
        </p:txBody>
      </p:sp>
    </p:spTree>
    <p:extLst>
      <p:ext uri="{BB962C8B-B14F-4D97-AF65-F5344CB8AC3E}">
        <p14:creationId xmlns:p14="http://schemas.microsoft.com/office/powerpoint/2010/main" val="24444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E1F1448E-49B2-4FE2-B6EF-F802034D86A7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Polymorphism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ea typeface="+mn-ea"/>
                <a:cs typeface="Times" charset="0"/>
              </a:rPr>
              <a:t>A</a:t>
            </a:r>
            <a:r>
              <a:rPr lang="en-GB" smtClean="0">
                <a:ea typeface="+mn-ea"/>
                <a:cs typeface="Times" charset="0"/>
              </a:rPr>
              <a:t> property of object oriented software by which an </a:t>
            </a:r>
            <a:r>
              <a:rPr lang="en-GB" i="1" smtClean="0">
                <a:ea typeface="+mn-ea"/>
                <a:cs typeface="Times" charset="0"/>
              </a:rPr>
              <a:t>abstract operation may be performed in different ways</a:t>
            </a:r>
            <a:r>
              <a:rPr lang="en-GB" smtClean="0">
                <a:ea typeface="+mn-ea"/>
                <a:cs typeface="Times" charset="0"/>
              </a:rPr>
              <a:t> in different classes.</a:t>
            </a:r>
            <a:endParaRPr lang="en-US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smtClean="0">
                <a:ea typeface="+mn-ea"/>
              </a:rPr>
              <a:t>Requires that there be </a:t>
            </a:r>
            <a:r>
              <a:rPr lang="en-US" i="1" smtClean="0">
                <a:ea typeface="+mn-ea"/>
              </a:rPr>
              <a:t>multiple methods of the same name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The choice of which one to execute depends on the object that is in a variable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Reduces the need for programmers to code many </a:t>
            </a:r>
            <a:r>
              <a:rPr lang="en-US" smtClean="0">
                <a:latin typeface="Courier" charset="0"/>
                <a:ea typeface="+mn-ea"/>
              </a:rPr>
              <a:t>if-else</a:t>
            </a:r>
            <a:r>
              <a:rPr lang="en-US" smtClean="0">
                <a:ea typeface="+mn-ea"/>
              </a:rPr>
              <a:t> or </a:t>
            </a:r>
            <a:r>
              <a:rPr lang="en-US" smtClean="0">
                <a:latin typeface="Courier" charset="0"/>
                <a:ea typeface="+mn-ea"/>
              </a:rPr>
              <a:t>switch</a:t>
            </a:r>
            <a:r>
              <a:rPr lang="en-US" smtClean="0">
                <a:ea typeface="+mn-ea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4556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B107949E-0D09-4647-9F8F-67DE9060EA89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2.5 Organizing Classes into Inheritance Hierarchies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71600"/>
            <a:ext cx="7620000" cy="44196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dirty="0" err="1" smtClean="0">
                <a:ea typeface="+mn-ea"/>
                <a:cs typeface="+mn-cs"/>
              </a:rPr>
              <a:t>Superclasses</a:t>
            </a:r>
            <a:endParaRPr lang="en-US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Contain features common to a set of subclasses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ea typeface="+mn-ea"/>
            </a:endParaRPr>
          </a:p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Inheritance hierarchies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Show the relationships among </a:t>
            </a:r>
            <a:r>
              <a:rPr lang="en-US" dirty="0" err="1" smtClean="0">
                <a:ea typeface="+mn-ea"/>
              </a:rPr>
              <a:t>superclasses</a:t>
            </a:r>
            <a:r>
              <a:rPr lang="en-US" dirty="0" smtClean="0">
                <a:ea typeface="+mn-ea"/>
              </a:rPr>
              <a:t> and subclasses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A triangle shows a </a:t>
            </a:r>
            <a:r>
              <a:rPr lang="en-US" i="1" dirty="0" smtClean="0">
                <a:ea typeface="+mn-ea"/>
              </a:rPr>
              <a:t>generalization</a:t>
            </a:r>
          </a:p>
          <a:p>
            <a:pPr lvl="1">
              <a:lnSpc>
                <a:spcPct val="90000"/>
              </a:lnSpc>
              <a:defRPr/>
            </a:pPr>
            <a:endParaRPr lang="en-US" i="1" dirty="0" smtClean="0">
              <a:ea typeface="+mn-ea"/>
            </a:endParaRPr>
          </a:p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The </a:t>
            </a:r>
            <a:r>
              <a:rPr lang="en-US" i="1" dirty="0" smtClean="0">
                <a:ea typeface="+mn-ea"/>
              </a:rPr>
              <a:t>implicit</a:t>
            </a:r>
            <a:r>
              <a:rPr lang="en-US" dirty="0" smtClean="0">
                <a:ea typeface="+mn-ea"/>
              </a:rPr>
              <a:t> possession by all subclasses of features defined in its </a:t>
            </a:r>
            <a:r>
              <a:rPr lang="en-US" dirty="0" err="1" smtClean="0">
                <a:ea typeface="+mn-ea"/>
              </a:rPr>
              <a:t>superclasses</a:t>
            </a:r>
            <a:endParaRPr lang="en-US" sz="2000" dirty="0"/>
          </a:p>
        </p:txBody>
      </p:sp>
      <p:pic>
        <p:nvPicPr>
          <p:cNvPr id="45062" name="Picture 5" descr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4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0CBDC9DA-5B05-43CA-8800-A3A6113F4CD5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a typeface="+mj-ea"/>
                <a:cs typeface="+mj-cs"/>
              </a:rPr>
              <a:t>An Example Inheritance Hierarchy</a:t>
            </a:r>
            <a:endParaRPr lang="en-US" sz="2800" i="1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14600" y="4724400"/>
            <a:ext cx="7315200" cy="1371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The </a:t>
            </a:r>
            <a:r>
              <a:rPr lang="en-US" i="1" dirty="0" smtClean="0">
                <a:ea typeface="+mn-ea"/>
              </a:rPr>
              <a:t>implicit</a:t>
            </a:r>
            <a:r>
              <a:rPr lang="en-US" dirty="0" smtClean="0">
                <a:ea typeface="+mn-ea"/>
              </a:rPr>
              <a:t> possession by all subclasses of features defined in its </a:t>
            </a:r>
            <a:r>
              <a:rPr lang="en-US" dirty="0" err="1" smtClean="0">
                <a:ea typeface="+mn-ea"/>
              </a:rPr>
              <a:t>superclasses</a:t>
            </a:r>
            <a:endParaRPr lang="en-US" sz="2000" dirty="0"/>
          </a:p>
        </p:txBody>
      </p:sp>
      <p:pic>
        <p:nvPicPr>
          <p:cNvPr id="47110" name="Picture 9" descr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7899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2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2C89F82-8FD2-44B4-A4A0-8BA7DCB13F4B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The Isa Rule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mtClean="0"/>
              <a:t>Always check generalizations to ensure they obey the isa rule</a:t>
            </a:r>
          </a:p>
          <a:p>
            <a:pPr lvl="1"/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/>
              <a:t>A checking account </a:t>
            </a:r>
            <a:r>
              <a:rPr lang="en-US" altLang="ja-JP" b="1" i="1" smtClean="0"/>
              <a:t>is an</a:t>
            </a:r>
            <a:r>
              <a:rPr lang="en-US" altLang="ja-JP" smtClean="0"/>
              <a:t> account</a:t>
            </a:r>
            <a:r>
              <a:rPr lang="ja-JP" altLang="en-US" smtClean="0">
                <a:latin typeface="Arial" pitchFamily="34" charset="0"/>
              </a:rPr>
              <a:t>”</a:t>
            </a:r>
            <a:endParaRPr lang="en-US" altLang="ja-JP" smtClean="0"/>
          </a:p>
          <a:p>
            <a:pPr lvl="1"/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/>
              <a:t>A village </a:t>
            </a:r>
            <a:r>
              <a:rPr lang="en-US" altLang="ja-JP" b="1" i="1" smtClean="0"/>
              <a:t>is a</a:t>
            </a:r>
            <a:r>
              <a:rPr lang="en-US" altLang="ja-JP" smtClean="0"/>
              <a:t> municipality</a:t>
            </a:r>
            <a:r>
              <a:rPr lang="ja-JP" altLang="en-US" smtClean="0">
                <a:latin typeface="Arial" pitchFamily="34" charset="0"/>
              </a:rPr>
              <a:t>”</a:t>
            </a:r>
            <a:endParaRPr lang="en-US" altLang="ja-JP" smtClean="0"/>
          </a:p>
          <a:p>
            <a:pPr lvl="1"/>
            <a:endParaRPr lang="en-US" smtClean="0"/>
          </a:p>
          <a:p>
            <a:pPr marL="0" indent="0"/>
            <a:r>
              <a:rPr lang="en-US" smtClean="0"/>
              <a:t>Should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smtClean="0"/>
              <a:t>Province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be a subclass of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smtClean="0"/>
              <a:t>Country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?</a:t>
            </a:r>
          </a:p>
          <a:p>
            <a:pPr lvl="1"/>
            <a:r>
              <a:rPr lang="en-US" smtClean="0"/>
              <a:t>No, it violates the isa rule</a:t>
            </a:r>
          </a:p>
          <a:p>
            <a:pPr lvl="2"/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/>
              <a:t>A province </a:t>
            </a:r>
            <a:r>
              <a:rPr lang="en-US" altLang="ja-JP" b="1" i="1" smtClean="0"/>
              <a:t>is a</a:t>
            </a:r>
            <a:r>
              <a:rPr lang="en-US" altLang="ja-JP" smtClean="0"/>
              <a:t> country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smtClean="0"/>
              <a:t> is invalid!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86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509EC8AA-EF7D-4CDA-AB78-BAB21333B17C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cs typeface="Times" charset="0"/>
              </a:rPr>
              <a:t>A possible inheritance hierarchy of mathematical objects</a:t>
            </a:r>
            <a:r>
              <a:rPr lang="en-US" sz="2800" dirty="0"/>
              <a:t> </a:t>
            </a:r>
          </a:p>
        </p:txBody>
      </p:sp>
      <p:pic>
        <p:nvPicPr>
          <p:cNvPr id="51205" name="Picture 10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81113"/>
            <a:ext cx="5715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5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Instructor:</a:t>
            </a:r>
            <a:r>
              <a:rPr lang="en-US" dirty="0"/>
              <a:t> Dr. Eduardo B. Fernandez, Professor of Computer Science and Engineering</a:t>
            </a:r>
          </a:p>
          <a:p>
            <a:r>
              <a:rPr lang="en-US" dirty="0"/>
              <a:t>Office address: EE417</a:t>
            </a:r>
          </a:p>
          <a:p>
            <a:r>
              <a:rPr lang="en-US" dirty="0"/>
              <a:t>Office hours: WF 9:30-12:20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pt-BR" dirty="0" smtClean="0"/>
              <a:t> </a:t>
            </a:r>
            <a:r>
              <a:rPr lang="pt-BR" dirty="0"/>
              <a:t>fernande@fau.edu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u="sng" dirty="0" smtClean="0">
                <a:hlinkClick r:id="rId2"/>
              </a:rPr>
              <a:t>  http</a:t>
            </a:r>
            <a:r>
              <a:rPr lang="pt-BR" u="sng" dirty="0">
                <a:hlinkClick r:id="rId2"/>
              </a:rPr>
              <a:t>://faculty.eng.fau.edu/fernande</a:t>
            </a:r>
            <a:endParaRPr lang="pt-BR" u="sng" dirty="0"/>
          </a:p>
          <a:p>
            <a:r>
              <a:rPr lang="en-US" b="1" dirty="0" smtClean="0"/>
              <a:t>Telephone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561-297-3466 (only for emergencies)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21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7951A42-2C24-4124-8113-61173BC4CFAF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Make Sure all Inherited Features Make Sense in Subclasses</a:t>
            </a:r>
          </a:p>
        </p:txBody>
      </p:sp>
      <p:pic>
        <p:nvPicPr>
          <p:cNvPr id="7680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0964" y="1371600"/>
            <a:ext cx="7481887" cy="4800600"/>
          </a:xfrm>
        </p:spPr>
      </p:pic>
    </p:spTree>
    <p:extLst>
      <p:ext uri="{BB962C8B-B14F-4D97-AF65-F5344CB8AC3E}">
        <p14:creationId xmlns:p14="http://schemas.microsoft.com/office/powerpoint/2010/main" val="40368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348042AC-EF36-47C9-AEFF-9A090B67E3B1}" type="slidenum">
              <a:rPr lang="en-US" sz="1400"/>
              <a:pPr/>
              <a:t>51</a:t>
            </a:fld>
            <a:endParaRPr lang="en-US" sz="1400"/>
          </a:p>
        </p:txBody>
      </p:sp>
      <p:pic>
        <p:nvPicPr>
          <p:cNvPr id="50186" name="Picture 10" descr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827088"/>
            <a:ext cx="6629400" cy="5878512"/>
          </a:xfr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57912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2.6 Inheritance, Polymorphism and Variables</a:t>
            </a:r>
          </a:p>
        </p:txBody>
      </p:sp>
    </p:spTree>
    <p:extLst>
      <p:ext uri="{BB962C8B-B14F-4D97-AF65-F5344CB8AC3E}">
        <p14:creationId xmlns:p14="http://schemas.microsoft.com/office/powerpoint/2010/main" val="42132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69D12AC8-2CA7-4A7B-89DF-556C6360B0EE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Some Operations in the Shape Example</a:t>
            </a:r>
          </a:p>
        </p:txBody>
      </p:sp>
      <p:graphicFrame>
        <p:nvGraphicFramePr>
          <p:cNvPr id="5734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390900" y="1371600"/>
          <a:ext cx="5943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4" imgW="3053520" imgH="2258280" progId="Word.Document.8">
                  <p:embed/>
                </p:oleObj>
              </mc:Choice>
              <mc:Fallback>
                <p:oleObj name="Document" r:id="rId4" imgW="3053520" imgH="225828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71600"/>
                        <a:ext cx="59436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8582D461-5368-4328-BA6A-92E308D80546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Abstract Classes and Methods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71600"/>
            <a:ext cx="7772400" cy="51054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An operation should be declared to exist at the highest class in the hierarchy where it makes sense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The </a:t>
            </a:r>
            <a:r>
              <a:rPr lang="en-US" i="1" smtClean="0">
                <a:ea typeface="+mn-ea"/>
              </a:rPr>
              <a:t>operation</a:t>
            </a:r>
            <a:r>
              <a:rPr lang="en-US" smtClean="0">
                <a:ea typeface="+mn-ea"/>
              </a:rPr>
              <a:t> may be </a:t>
            </a:r>
            <a:r>
              <a:rPr lang="en-US" i="1" smtClean="0">
                <a:ea typeface="+mn-ea"/>
              </a:rPr>
              <a:t>abstract</a:t>
            </a:r>
            <a:r>
              <a:rPr lang="en-US" smtClean="0">
                <a:ea typeface="+mn-ea"/>
              </a:rPr>
              <a:t> (lacking implementation) at that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If so, the </a:t>
            </a:r>
            <a:r>
              <a:rPr lang="en-US" i="1" smtClean="0">
                <a:ea typeface="+mn-ea"/>
              </a:rPr>
              <a:t>class</a:t>
            </a:r>
            <a:r>
              <a:rPr lang="en-US" smtClean="0">
                <a:ea typeface="+mn-ea"/>
              </a:rPr>
              <a:t> also </a:t>
            </a:r>
            <a:r>
              <a:rPr lang="en-US" u="sng" smtClean="0">
                <a:ea typeface="+mn-ea"/>
              </a:rPr>
              <a:t>must</a:t>
            </a:r>
            <a:r>
              <a:rPr lang="en-US" smtClean="0">
                <a:ea typeface="+mn-ea"/>
              </a:rPr>
              <a:t> be </a:t>
            </a:r>
            <a:r>
              <a:rPr lang="en-US" i="1" smtClean="0">
                <a:ea typeface="+mn-ea"/>
              </a:rPr>
              <a:t>abstract</a:t>
            </a:r>
            <a:endParaRPr lang="en-US" smtClean="0">
              <a:ea typeface="+mn-ea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No instances can be created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The opposite of an abstract class is a </a:t>
            </a:r>
            <a:r>
              <a:rPr lang="en-US" i="1" smtClean="0">
                <a:ea typeface="+mn-ea"/>
              </a:rPr>
              <a:t>concrete</a:t>
            </a:r>
            <a:r>
              <a:rPr lang="en-US" smtClean="0">
                <a:ea typeface="+mn-ea"/>
              </a:rPr>
              <a:t>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If a superclass has an abstract operation then its subclasses at some level must have a concrete method for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Leaf classes must have or inherit concrete methods for all operations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Leaf classes must be concrete</a:t>
            </a:r>
          </a:p>
        </p:txBody>
      </p:sp>
    </p:spTree>
    <p:extLst>
      <p:ext uri="{BB962C8B-B14F-4D97-AF65-F5344CB8AC3E}">
        <p14:creationId xmlns:p14="http://schemas.microsoft.com/office/powerpoint/2010/main" val="31852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86E9A9D-29EE-409B-B7F2-071AF12B4495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Overriding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smtClean="0">
                <a:ea typeface="+mn-ea"/>
                <a:cs typeface="+mn-cs"/>
              </a:rPr>
              <a:t>A method would be inherited, but a subclass contains a new version instead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For restriction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E.g. </a:t>
            </a:r>
            <a:r>
              <a:rPr lang="en-US" smtClean="0">
                <a:latin typeface="Courier" charset="0"/>
                <a:ea typeface="+mn-ea"/>
              </a:rPr>
              <a:t>scale(x,y)</a:t>
            </a:r>
            <a:r>
              <a:rPr lang="en-US" smtClean="0">
                <a:ea typeface="+mn-ea"/>
              </a:rPr>
              <a:t> would not work in </a:t>
            </a:r>
            <a:r>
              <a:rPr lang="en-US" smtClean="0">
                <a:latin typeface="Courier" charset="0"/>
                <a:ea typeface="+mn-ea"/>
              </a:rPr>
              <a:t>Circle</a:t>
            </a:r>
            <a:endParaRPr lang="en-US" smtClean="0">
              <a:ea typeface="+mn-ea"/>
            </a:endParaRPr>
          </a:p>
          <a:p>
            <a:pPr lvl="1">
              <a:defRPr/>
            </a:pPr>
            <a:r>
              <a:rPr lang="en-US" smtClean="0">
                <a:ea typeface="+mn-ea"/>
              </a:rPr>
              <a:t>For extension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E.g. </a:t>
            </a:r>
            <a:r>
              <a:rPr lang="en-US" smtClean="0">
                <a:latin typeface="Courier" charset="0"/>
                <a:ea typeface="+mn-ea"/>
              </a:rPr>
              <a:t>SavingsAccount</a:t>
            </a:r>
            <a:r>
              <a:rPr lang="en-US" smtClean="0">
                <a:ea typeface="+mn-ea"/>
              </a:rPr>
              <a:t> might charge an extra fee following every debit</a:t>
            </a:r>
          </a:p>
          <a:p>
            <a:pPr lvl="1">
              <a:defRPr/>
            </a:pPr>
            <a:r>
              <a:rPr lang="en-US" smtClean="0">
                <a:ea typeface="+mn-ea"/>
              </a:rPr>
              <a:t>For optimization</a:t>
            </a:r>
          </a:p>
          <a:p>
            <a:pPr lvl="2">
              <a:defRPr/>
            </a:pPr>
            <a:r>
              <a:rPr lang="en-US" smtClean="0">
                <a:ea typeface="+mn-ea"/>
              </a:rPr>
              <a:t>E.g. The </a:t>
            </a:r>
            <a:r>
              <a:rPr lang="en-US" smtClean="0">
                <a:latin typeface="Courier" charset="0"/>
                <a:ea typeface="+mn-ea"/>
              </a:rPr>
              <a:t>getPerimeterLength</a:t>
            </a:r>
            <a:r>
              <a:rPr lang="en-US" smtClean="0">
                <a:ea typeface="+mn-ea"/>
              </a:rPr>
              <a:t> method in </a:t>
            </a:r>
            <a:r>
              <a:rPr lang="en-US" smtClean="0">
                <a:latin typeface="Courier" charset="0"/>
                <a:ea typeface="+mn-ea"/>
              </a:rPr>
              <a:t>Circle</a:t>
            </a:r>
            <a:r>
              <a:rPr lang="en-US" smtClean="0">
                <a:ea typeface="+mn-ea"/>
              </a:rPr>
              <a:t> is much simpler than the one in </a:t>
            </a:r>
            <a:r>
              <a:rPr lang="en-US" smtClean="0">
                <a:latin typeface="Courier" charset="0"/>
                <a:ea typeface="+mn-ea"/>
              </a:rPr>
              <a:t>Ellipse</a:t>
            </a:r>
            <a:endParaRPr lang="en-US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9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3C11E98D-74E5-404D-8578-A49AD3E51FE3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How a decision is made about which method to run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752600"/>
            <a:ext cx="7543800" cy="4800600"/>
          </a:xfrm>
        </p:spPr>
        <p:txBody>
          <a:bodyPr>
            <a:normAutofit fontScale="92500"/>
          </a:bodyPr>
          <a:lstStyle/>
          <a:p>
            <a:pPr marL="673100" indent="-673100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1.</a:t>
            </a:r>
            <a:r>
              <a:rPr lang="en-US" smtClean="0">
                <a:ea typeface="+mn-ea"/>
                <a:cs typeface="Times" charset="0"/>
              </a:rPr>
              <a:t>	</a:t>
            </a:r>
            <a:r>
              <a:rPr lang="en-GB" smtClean="0">
                <a:ea typeface="+mn-ea"/>
                <a:cs typeface="Times" charset="0"/>
              </a:rPr>
              <a:t>If there is a concrete method for the operation in the current class, run that method.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2.	Otherwise, check in the immediate superclass to see if there is a method there; if so, run it.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3.	Repeat step 2, looking in successively higher superclasses until a concrete method is found and run.</a:t>
            </a:r>
          </a:p>
          <a:p>
            <a:pPr marL="673100" indent="-673100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4.	If no method is found, then there is an error</a:t>
            </a:r>
          </a:p>
          <a:p>
            <a:pPr marL="1058863" lvl="1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In Java and C++ the program would not have compiled</a:t>
            </a:r>
          </a:p>
        </p:txBody>
      </p:sp>
    </p:spTree>
    <p:extLst>
      <p:ext uri="{BB962C8B-B14F-4D97-AF65-F5344CB8AC3E}">
        <p14:creationId xmlns:p14="http://schemas.microsoft.com/office/powerpoint/2010/main" val="6818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FEE779BC-CD5D-4506-A765-53D1AD3B126E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6000"/>
              </a:lnSpc>
              <a:defRPr/>
            </a:pPr>
            <a:r>
              <a:rPr lang="en-GB" smtClean="0">
                <a:ea typeface="+mj-ea"/>
                <a:cs typeface="Times" charset="0"/>
              </a:rPr>
              <a:t>Dynamic binding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Occurs when decision about which method to run can only be made at </a:t>
            </a:r>
            <a:r>
              <a:rPr lang="en-GB" i="1" smtClean="0">
                <a:ea typeface="+mn-ea"/>
                <a:cs typeface="Times" charset="0"/>
              </a:rPr>
              <a:t>run time</a:t>
            </a:r>
            <a:endParaRPr lang="en-GB" smtClean="0">
              <a:ea typeface="+mn-ea"/>
              <a:cs typeface="Times" charset="0"/>
            </a:endParaRPr>
          </a:p>
          <a:p>
            <a:pPr lvl="1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Needed when:</a:t>
            </a:r>
          </a:p>
          <a:p>
            <a:pPr lvl="2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A variable is declared to have a superclass as its type, and</a:t>
            </a:r>
          </a:p>
          <a:p>
            <a:pPr lvl="2" algn="just">
              <a:lnSpc>
                <a:spcPct val="96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There is more than one possible polymorphic method that could be run among the type of the variable and its subclasses</a:t>
            </a:r>
          </a:p>
        </p:txBody>
      </p:sp>
    </p:spTree>
    <p:extLst>
      <p:ext uri="{BB962C8B-B14F-4D97-AF65-F5344CB8AC3E}">
        <p14:creationId xmlns:p14="http://schemas.microsoft.com/office/powerpoint/2010/main" val="11169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DDA06182-600C-4172-B895-6BDAE6DBB471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2.7 </a:t>
            </a:r>
            <a:r>
              <a:rPr lang="en-GB" sz="3200" dirty="0">
                <a:cs typeface="Times" charset="0"/>
              </a:rPr>
              <a:t>Concepts that Define Object </a:t>
            </a:r>
            <a:r>
              <a:rPr lang="en-GB" sz="3200" dirty="0" smtClean="0">
                <a:cs typeface="Times" charset="0"/>
              </a:rPr>
              <a:t>Orientation</a:t>
            </a:r>
            <a:br>
              <a:rPr lang="en-GB" sz="3200" dirty="0" smtClean="0">
                <a:cs typeface="Times" charset="0"/>
              </a:rPr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066800"/>
            <a:ext cx="7848600" cy="5105400"/>
          </a:xfrm>
        </p:spPr>
        <p:txBody>
          <a:bodyPr/>
          <a:lstStyle/>
          <a:p>
            <a:pPr marL="0" indent="0">
              <a:defRPr/>
            </a:pPr>
            <a:r>
              <a:rPr lang="en-US" sz="2000"/>
              <a:t>The following are necessary for a system or language to be OO</a:t>
            </a:r>
          </a:p>
          <a:p>
            <a:pPr lvl="1">
              <a:defRPr/>
            </a:pPr>
            <a:r>
              <a:rPr lang="en-US" sz="2000"/>
              <a:t>Identity</a:t>
            </a:r>
          </a:p>
          <a:p>
            <a:pPr lvl="2">
              <a:defRPr/>
            </a:pPr>
            <a:r>
              <a:rPr lang="en-US"/>
              <a:t>Each object is </a:t>
            </a:r>
            <a:r>
              <a:rPr lang="en-US" i="1"/>
              <a:t>distinct</a:t>
            </a:r>
            <a:r>
              <a:rPr lang="en-US"/>
              <a:t> from each other object, and </a:t>
            </a:r>
            <a:r>
              <a:rPr lang="en-US" i="1"/>
              <a:t>can be referred to</a:t>
            </a:r>
          </a:p>
          <a:p>
            <a:pPr lvl="2">
              <a:defRPr/>
            </a:pPr>
            <a:r>
              <a:rPr lang="en-US"/>
              <a:t>Two objects are distinct </a:t>
            </a:r>
            <a:r>
              <a:rPr lang="en-US" i="1"/>
              <a:t>even if they have the same data</a:t>
            </a:r>
            <a:endParaRPr lang="en-US"/>
          </a:p>
          <a:p>
            <a:pPr lvl="1">
              <a:defRPr/>
            </a:pPr>
            <a:r>
              <a:rPr lang="en-US" sz="2000"/>
              <a:t>Classes</a:t>
            </a:r>
          </a:p>
          <a:p>
            <a:pPr lvl="2">
              <a:defRPr/>
            </a:pPr>
            <a:r>
              <a:rPr lang="en-US"/>
              <a:t>The code is organized using classes, each of which describes a set of objects</a:t>
            </a:r>
          </a:p>
          <a:p>
            <a:pPr lvl="1">
              <a:defRPr/>
            </a:pPr>
            <a:r>
              <a:rPr lang="en-US" sz="2000"/>
              <a:t>Inheritance</a:t>
            </a:r>
          </a:p>
          <a:p>
            <a:pPr lvl="2">
              <a:defRPr/>
            </a:pPr>
            <a:r>
              <a:rPr lang="en-US"/>
              <a:t>The mechanism </a:t>
            </a:r>
            <a:r>
              <a:rPr lang="en-GB">
                <a:cs typeface="Times" charset="0"/>
              </a:rPr>
              <a:t>where features in a hierarchy inherit from superclasses to subclasses</a:t>
            </a:r>
            <a:endParaRPr lang="en-US"/>
          </a:p>
          <a:p>
            <a:pPr lvl="1">
              <a:defRPr/>
            </a:pPr>
            <a:r>
              <a:rPr lang="en-US" sz="2000"/>
              <a:t>Polymorphism</a:t>
            </a:r>
          </a:p>
          <a:p>
            <a:pPr lvl="2">
              <a:defRPr/>
            </a:pPr>
            <a:r>
              <a:rPr lang="en-GB">
                <a:cs typeface="Times" charset="0"/>
              </a:rPr>
              <a:t>The mechanism by which several methods can have the same name and implement the same abstract operation.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1CDC2C50-2B17-47E4-9724-7C1659248C7E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Other Key Concepts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16550"/>
            <a:ext cx="7543800" cy="4955650"/>
          </a:xfrm>
        </p:spPr>
        <p:txBody>
          <a:bodyPr/>
          <a:lstStyle/>
          <a:p>
            <a:pPr marL="0" indent="0">
              <a:defRPr/>
            </a:pPr>
            <a:r>
              <a:rPr lang="en-US" sz="2000" dirty="0"/>
              <a:t>Abstraction</a:t>
            </a:r>
          </a:p>
          <a:p>
            <a:pPr lvl="1">
              <a:defRPr/>
            </a:pPr>
            <a:r>
              <a:rPr lang="en-US" sz="2000" dirty="0"/>
              <a:t>Object -&gt; something in the world</a:t>
            </a:r>
          </a:p>
          <a:p>
            <a:pPr lvl="1">
              <a:defRPr/>
            </a:pPr>
            <a:r>
              <a:rPr lang="en-US" sz="2000" dirty="0"/>
              <a:t>Class -&gt; objects</a:t>
            </a:r>
          </a:p>
          <a:p>
            <a:pPr lvl="1">
              <a:defRPr/>
            </a:pPr>
            <a:r>
              <a:rPr lang="en-US" sz="2000" dirty="0"/>
              <a:t>Superclass -&gt; subclasses</a:t>
            </a:r>
          </a:p>
          <a:p>
            <a:pPr lvl="1">
              <a:defRPr/>
            </a:pPr>
            <a:r>
              <a:rPr lang="en-US" sz="2000" dirty="0"/>
              <a:t>Operation -&gt; methods</a:t>
            </a:r>
          </a:p>
          <a:p>
            <a:pPr lvl="1">
              <a:defRPr/>
            </a:pPr>
            <a:r>
              <a:rPr lang="en-US" sz="2000" dirty="0"/>
              <a:t>Attributes and associations -&gt; instance variables</a:t>
            </a:r>
          </a:p>
          <a:p>
            <a:pPr marL="0" indent="0">
              <a:defRPr/>
            </a:pPr>
            <a:r>
              <a:rPr lang="en-US" sz="2000" dirty="0"/>
              <a:t>Modularity</a:t>
            </a:r>
          </a:p>
          <a:p>
            <a:pPr lvl="1">
              <a:defRPr/>
            </a:pPr>
            <a:r>
              <a:rPr lang="en-US" sz="2000" dirty="0"/>
              <a:t>Code can be constructed entirely of classes</a:t>
            </a:r>
          </a:p>
          <a:p>
            <a:pPr marL="0" indent="0">
              <a:defRPr/>
            </a:pPr>
            <a:r>
              <a:rPr lang="en-US" sz="2000" dirty="0"/>
              <a:t>Encapsulation</a:t>
            </a:r>
          </a:p>
          <a:p>
            <a:pPr lvl="1">
              <a:defRPr/>
            </a:pPr>
            <a:r>
              <a:rPr lang="en-US" sz="2000" dirty="0"/>
              <a:t>Details can be hidden in classes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This gives rise to </a:t>
            </a:r>
            <a:r>
              <a:rPr lang="en-GB" sz="2000" i="1" dirty="0">
                <a:cs typeface="Times" charset="0"/>
              </a:rPr>
              <a:t>information hiding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Programmers do not need to know all the details of a class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1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Properties of an object(based on its language representation):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      </a:t>
            </a:r>
            <a:r>
              <a:rPr lang="en-US" b="1" dirty="0"/>
              <a:t>Abstraction</a:t>
            </a:r>
            <a:r>
              <a:rPr lang="en-US" dirty="0"/>
              <a:t> (conceptual modeling power) --only relevant </a:t>
            </a:r>
            <a:r>
              <a:rPr lang="en-US" dirty="0" smtClean="0"/>
              <a:t>aspects</a:t>
            </a:r>
          </a:p>
          <a:p>
            <a:r>
              <a:rPr lang="en-US" dirty="0"/>
              <a:t>      </a:t>
            </a:r>
            <a:r>
              <a:rPr lang="en-US" b="1" dirty="0"/>
              <a:t>Encapsulation </a:t>
            </a:r>
            <a:r>
              <a:rPr lang="en-US" dirty="0"/>
              <a:t>(</a:t>
            </a:r>
            <a:r>
              <a:rPr lang="en-US" dirty="0" err="1"/>
              <a:t>reliability,security</a:t>
            </a:r>
            <a:r>
              <a:rPr lang="en-US" dirty="0"/>
              <a:t>) --access only through predefined </a:t>
            </a:r>
            <a:r>
              <a:rPr lang="en-US" dirty="0" smtClean="0"/>
              <a:t>operations</a:t>
            </a:r>
          </a:p>
          <a:p>
            <a:r>
              <a:rPr lang="en-US" dirty="0"/>
              <a:t>       </a:t>
            </a:r>
            <a:r>
              <a:rPr lang="en-US" b="1" dirty="0"/>
              <a:t>Information hiding</a:t>
            </a:r>
            <a:r>
              <a:rPr lang="en-US" dirty="0"/>
              <a:t> (reusability) --implementation is not shown to client </a:t>
            </a:r>
            <a:r>
              <a:rPr lang="en-US" dirty="0" smtClean="0"/>
              <a:t>programs </a:t>
            </a:r>
          </a:p>
          <a:p>
            <a:r>
              <a:rPr lang="en-US" dirty="0"/>
              <a:t>       </a:t>
            </a:r>
            <a:r>
              <a:rPr lang="en-US" b="1" dirty="0"/>
              <a:t>Inheritance</a:t>
            </a:r>
            <a:r>
              <a:rPr lang="en-US" dirty="0"/>
              <a:t> (</a:t>
            </a:r>
            <a:r>
              <a:rPr lang="en-US" dirty="0" smtClean="0"/>
              <a:t>reusability, classification) </a:t>
            </a:r>
            <a:r>
              <a:rPr lang="en-US" dirty="0"/>
              <a:t>--a subclass inherits attributes and </a:t>
            </a:r>
            <a:r>
              <a:rPr lang="en-US" dirty="0" smtClean="0"/>
              <a:t>operations </a:t>
            </a:r>
          </a:p>
          <a:p>
            <a:r>
              <a:rPr lang="en-US" dirty="0"/>
              <a:t>       </a:t>
            </a:r>
            <a:r>
              <a:rPr lang="en-US" b="1" dirty="0"/>
              <a:t>Polymorphism</a:t>
            </a:r>
            <a:r>
              <a:rPr lang="en-US" dirty="0"/>
              <a:t> (simplicity, performance)--several versions of an operation </a:t>
            </a:r>
            <a:endParaRPr lang="en-US" dirty="0" smtClean="0"/>
          </a:p>
          <a:p>
            <a:r>
              <a:rPr lang="en-US" dirty="0"/>
              <a:t>       </a:t>
            </a:r>
            <a:r>
              <a:rPr lang="en-US" b="1" dirty="0"/>
              <a:t>Concurrency </a:t>
            </a:r>
            <a:r>
              <a:rPr lang="en-US" dirty="0"/>
              <a:t>(real-time and high performance) --multiple execution </a:t>
            </a:r>
            <a:r>
              <a:rPr lang="en-US" dirty="0" smtClean="0"/>
              <a:t>threads</a:t>
            </a:r>
          </a:p>
          <a:p>
            <a:r>
              <a:rPr lang="en-US" dirty="0"/>
              <a:t>       </a:t>
            </a:r>
            <a:r>
              <a:rPr lang="en-US" b="1" dirty="0"/>
              <a:t>Persistence</a:t>
            </a:r>
            <a:r>
              <a:rPr lang="en-US" dirty="0"/>
              <a:t> (databases)--data persists after execution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b="1">
                <a:solidFill>
                  <a:schemeClr val="accent2"/>
                </a:solidFill>
                <a:latin typeface="Script" pitchFamily="66"/>
              </a:rPr>
              <a:t>About me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Professor of Computer Science at Florida Atlantic University, Boca Raton, FL., USA since 1984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At IBM for 8 years (L.A. Scientific Center).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Wrote the first book on database security (Addison-Wesley, 1981).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Author of many research papers and two books on patterns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Consultant to IBM, Siemens, Lucent, Huawei,…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MS EE Purdue U, PhD CS UCLA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 b="1" i="1" dirty="0"/>
              <a:t>Currently collaborates with Japanese, French, Chilean, and other international groups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0011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/>
          <a:p>
            <a:pPr eaLnBrk="0" hangingPunct="0"/>
            <a:fld id="{6BF914E5-C654-43B5-B453-C36657AB61E1}" type="datetime1">
              <a:rPr lang="en-US" smtClean="0"/>
              <a:pPr eaLnBrk="0" hangingPunct="0"/>
              <a:t>1/11/2017</a:t>
            </a:fld>
            <a:endParaRPr lang="en-US" smtClean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/>
          <a:p>
            <a:pPr eaLnBrk="0" hangingPunct="0"/>
            <a:fld id="{A5D544CD-2A41-4B49-85B0-B76FD2CA890F}" type="slidenum">
              <a:rPr lang="en-US" smtClean="0"/>
              <a:pPr eaLnBrk="0" hangingPunct="0"/>
              <a:t>7</a:t>
            </a:fld>
            <a:endParaRPr lang="en-US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609975" y="177800"/>
          <a:ext cx="4972050" cy="650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4971429" imgH="6504762" progId="AcroExch.Document.7">
                  <p:embed/>
                </p:oleObj>
              </mc:Choice>
              <mc:Fallback>
                <p:oleObj name="Acrobat Document" r:id="rId3" imgW="4971429" imgH="6504762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177800"/>
                        <a:ext cx="4972050" cy="650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529014" y="176214"/>
          <a:ext cx="51339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3" imgW="4851000" imgH="6147000" progId="AcroExch.Document.7">
                  <p:embed/>
                </p:oleObj>
              </mc:Choice>
              <mc:Fallback>
                <p:oleObj name="Acrobat Document" r:id="rId3" imgW="4851000" imgH="61470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4" y="176214"/>
                        <a:ext cx="5133975" cy="650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Three assignments: 25 %   each          </a:t>
            </a:r>
          </a:p>
          <a:p>
            <a:r>
              <a:rPr lang="en-US" dirty="0" smtClean="0"/>
              <a:t>Final exam: 25 % </a:t>
            </a:r>
            <a:r>
              <a:rPr lang="en-US" u="sng" dirty="0" smtClean="0">
                <a:hlinkClick r:id="rId2"/>
              </a:rPr>
              <a:t> </a:t>
            </a:r>
            <a:endParaRPr lang="en-US" u="sng" dirty="0" smtClean="0"/>
          </a:p>
          <a:p>
            <a:r>
              <a:rPr lang="en-US" dirty="0"/>
              <a:t>Relative grading, no ranges or curves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2710</Words>
  <Application>Microsoft Office PowerPoint</Application>
  <PresentationFormat>Widescreen</PresentationFormat>
  <Paragraphs>593</Paragraphs>
  <Slides>59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MS PGothic</vt:lpstr>
      <vt:lpstr>MS PGothic</vt:lpstr>
      <vt:lpstr>Arial</vt:lpstr>
      <vt:lpstr>Calibri</vt:lpstr>
      <vt:lpstr>Calibri Light</vt:lpstr>
      <vt:lpstr>Courier</vt:lpstr>
      <vt:lpstr>Script</vt:lpstr>
      <vt:lpstr>Times</vt:lpstr>
      <vt:lpstr>Times New Roman</vt:lpstr>
      <vt:lpstr>Office Theme</vt:lpstr>
      <vt:lpstr>Acrobat Document</vt:lpstr>
      <vt:lpstr>Document</vt:lpstr>
      <vt:lpstr>COP5339 Object-oriented software design </vt:lpstr>
      <vt:lpstr>What is O-O design?  </vt:lpstr>
      <vt:lpstr>Why OO?</vt:lpstr>
      <vt:lpstr>COP5339</vt:lpstr>
      <vt:lpstr>Me</vt:lpstr>
      <vt:lpstr>PowerPoint Presentation</vt:lpstr>
      <vt:lpstr>PowerPoint Presentation</vt:lpstr>
      <vt:lpstr>PowerPoint Presentation</vt:lpstr>
      <vt:lpstr>Grading</vt:lpstr>
      <vt:lpstr>Course objectives</vt:lpstr>
      <vt:lpstr>Myths</vt:lpstr>
      <vt:lpstr>Outline</vt:lpstr>
      <vt:lpstr>…and even more</vt:lpstr>
      <vt:lpstr>Some useful links </vt:lpstr>
      <vt:lpstr>The Nature of Software...</vt:lpstr>
      <vt:lpstr>The Nature of Software ...</vt:lpstr>
      <vt:lpstr>The Nature of Software</vt:lpstr>
      <vt:lpstr>Software complexity</vt:lpstr>
      <vt:lpstr>Types of Software...</vt:lpstr>
      <vt:lpstr>What is Software Engineering?...</vt:lpstr>
      <vt:lpstr>What is Software Engineering?…</vt:lpstr>
      <vt:lpstr>What is Software Engineering?…</vt:lpstr>
      <vt:lpstr>What is Software Engineering?…</vt:lpstr>
      <vt:lpstr>What is Software Engineering?</vt:lpstr>
      <vt:lpstr>Software Quality...</vt:lpstr>
      <vt:lpstr>Activities Common to Software Projects...</vt:lpstr>
      <vt:lpstr>Activities Common to Software Projects...</vt:lpstr>
      <vt:lpstr>Activities Common to Software Projects</vt:lpstr>
      <vt:lpstr>Object-Oriented Software Engineering </vt:lpstr>
      <vt:lpstr>2.1 What is Object Orientation?</vt:lpstr>
      <vt:lpstr>Object Oriented paradigm</vt:lpstr>
      <vt:lpstr>A View of the Two paradigms</vt:lpstr>
      <vt:lpstr>2.2 Classes and Objects</vt:lpstr>
      <vt:lpstr>Objects</vt:lpstr>
      <vt:lpstr>Views of an object</vt:lpstr>
      <vt:lpstr>Classes</vt:lpstr>
      <vt:lpstr>More on classes</vt:lpstr>
      <vt:lpstr>Is Something a Class or an Instance?</vt:lpstr>
      <vt:lpstr>Naming classes</vt:lpstr>
      <vt:lpstr>2.3 Instance Variables</vt:lpstr>
      <vt:lpstr>Variables vs. Objects</vt:lpstr>
      <vt:lpstr>Class variables </vt:lpstr>
      <vt:lpstr>2.4 Methods, Operations and Polymorphism</vt:lpstr>
      <vt:lpstr>Methods, Operations and Polymorphism</vt:lpstr>
      <vt:lpstr>Polymorphism</vt:lpstr>
      <vt:lpstr>2.5 Organizing Classes into Inheritance Hierarchies</vt:lpstr>
      <vt:lpstr>An Example Inheritance Hierarchy</vt:lpstr>
      <vt:lpstr>The Isa Rule</vt:lpstr>
      <vt:lpstr>A possible inheritance hierarchy of mathematical objects </vt:lpstr>
      <vt:lpstr>Make Sure all Inherited Features Make Sense in Subclasses</vt:lpstr>
      <vt:lpstr>2.6 Inheritance, Polymorphism and Variables</vt:lpstr>
      <vt:lpstr>Some Operations in the Shape Example</vt:lpstr>
      <vt:lpstr>Abstract Classes and Methods</vt:lpstr>
      <vt:lpstr>Overriding</vt:lpstr>
      <vt:lpstr>How a decision is made about which method to run</vt:lpstr>
      <vt:lpstr>Dynamic binding</vt:lpstr>
      <vt:lpstr>2.7 Concepts that Define Object Orientation  </vt:lpstr>
      <vt:lpstr>Other Key Concepts</vt:lpstr>
      <vt:lpstr>Properties of an object(based on its language representation):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9</cp:revision>
  <dcterms:created xsi:type="dcterms:W3CDTF">2017-01-10T23:59:15Z</dcterms:created>
  <dcterms:modified xsi:type="dcterms:W3CDTF">2017-01-11T21:46:18Z</dcterms:modified>
</cp:coreProperties>
</file>